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0"/>
  </p:notesMasterIdLst>
  <p:handoutMasterIdLst>
    <p:handoutMasterId r:id="rId31"/>
  </p:handoutMasterIdLst>
  <p:sldIdLst>
    <p:sldId id="256" r:id="rId2"/>
    <p:sldId id="257" r:id="rId3"/>
    <p:sldId id="258" r:id="rId4"/>
    <p:sldId id="281" r:id="rId5"/>
    <p:sldId id="282" r:id="rId6"/>
    <p:sldId id="264" r:id="rId7"/>
    <p:sldId id="265" r:id="rId8"/>
    <p:sldId id="259" r:id="rId9"/>
    <p:sldId id="266" r:id="rId10"/>
    <p:sldId id="260" r:id="rId11"/>
    <p:sldId id="268" r:id="rId12"/>
    <p:sldId id="269" r:id="rId13"/>
    <p:sldId id="261" r:id="rId14"/>
    <p:sldId id="274" r:id="rId15"/>
    <p:sldId id="271" r:id="rId16"/>
    <p:sldId id="272" r:id="rId17"/>
    <p:sldId id="270" r:id="rId18"/>
    <p:sldId id="273" r:id="rId19"/>
    <p:sldId id="275" r:id="rId20"/>
    <p:sldId id="278" r:id="rId21"/>
    <p:sldId id="263" r:id="rId22"/>
    <p:sldId id="279" r:id="rId23"/>
    <p:sldId id="280" r:id="rId24"/>
    <p:sldId id="299" r:id="rId25"/>
    <p:sldId id="293" r:id="rId26"/>
    <p:sldId id="300" r:id="rId27"/>
    <p:sldId id="301" r:id="rId28"/>
    <p:sldId id="30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D48E7E-A960-49F2-8E6B-1B9E1166AE9C}" v="243" dt="2019-06-13T04:13:30.0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62" autoAdjust="0"/>
    <p:restoredTop sz="88389" autoAdjust="0"/>
  </p:normalViewPr>
  <p:slideViewPr>
    <p:cSldViewPr>
      <p:cViewPr varScale="1">
        <p:scale>
          <a:sx n="98" d="100"/>
          <a:sy n="98" d="100"/>
        </p:scale>
        <p:origin x="-2136" y="-112"/>
      </p:cViewPr>
      <p:guideLst>
        <p:guide orient="horz" pos="2160"/>
        <p:guide pos="2880"/>
      </p:guideLst>
    </p:cSldViewPr>
  </p:slideViewPr>
  <p:outlineViewPr>
    <p:cViewPr>
      <p:scale>
        <a:sx n="33" d="100"/>
        <a:sy n="33" d="100"/>
      </p:scale>
      <p:origin x="0" y="21376"/>
    </p:cViewPr>
  </p:outlineViewPr>
  <p:notesTextViewPr>
    <p:cViewPr>
      <p:scale>
        <a:sx n="1" d="1"/>
        <a:sy n="1" d="1"/>
      </p:scale>
      <p:origin x="0" y="0"/>
    </p:cViewPr>
  </p:notesTextViewPr>
  <p:sorterViewPr>
    <p:cViewPr>
      <p:scale>
        <a:sx n="190" d="100"/>
        <a:sy n="190" d="100"/>
      </p:scale>
      <p:origin x="0" y="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commentAuthors" Target="commentAuthors.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 Id="rId38" Type="http://schemas.microsoft.com/office/2015/10/relationships/revisionInfo" Target="revisionInfo.xml"/><Relationship Id="rId3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1256F536-6FEF-4B29-92EA-F463E8696E53}"/>
    <pc:docChg chg="undo custSel addSld modSld">
      <pc:chgData name="Michelle Moore" userId="a9956a4204a58d54" providerId="LiveId" clId="{1256F536-6FEF-4B29-92EA-F463E8696E53}" dt="2019-06-13T04:13:58.714" v="759" actId="6549"/>
      <pc:docMkLst>
        <pc:docMk/>
      </pc:docMkLst>
      <pc:sldChg chg="addSp delSp modSp">
        <pc:chgData name="Michelle Moore" userId="a9956a4204a58d54" providerId="LiveId" clId="{1256F536-6FEF-4B29-92EA-F463E8696E53}" dt="2019-06-13T03:17:48.209" v="48" actId="1076"/>
        <pc:sldMkLst>
          <pc:docMk/>
          <pc:sldMk cId="1581720502" sldId="259"/>
        </pc:sldMkLst>
        <pc:graphicFrameChg chg="del">
          <ac:chgData name="Michelle Moore" userId="a9956a4204a58d54" providerId="LiveId" clId="{1256F536-6FEF-4B29-92EA-F463E8696E53}" dt="2019-06-13T03:17:35.085" v="43" actId="478"/>
          <ac:graphicFrameMkLst>
            <pc:docMk/>
            <pc:sldMk cId="1581720502" sldId="259"/>
            <ac:graphicFrameMk id="5" creationId="{00000000-0000-0000-0000-000000000000}"/>
          </ac:graphicFrameMkLst>
        </pc:graphicFrameChg>
        <pc:picChg chg="add mod">
          <ac:chgData name="Michelle Moore" userId="a9956a4204a58d54" providerId="LiveId" clId="{1256F536-6FEF-4B29-92EA-F463E8696E53}" dt="2019-06-13T03:17:48.209" v="48" actId="1076"/>
          <ac:picMkLst>
            <pc:docMk/>
            <pc:sldMk cId="1581720502" sldId="259"/>
            <ac:picMk id="7" creationId="{47E1A4B3-82C0-4FA6-9BCE-442705844282}"/>
          </ac:picMkLst>
        </pc:picChg>
      </pc:sldChg>
      <pc:sldChg chg="addSp delSp modSp">
        <pc:chgData name="Michelle Moore" userId="a9956a4204a58d54" providerId="LiveId" clId="{1256F536-6FEF-4B29-92EA-F463E8696E53}" dt="2019-06-13T03:21:23.483" v="91" actId="113"/>
        <pc:sldMkLst>
          <pc:docMk/>
          <pc:sldMk cId="1360687220" sldId="260"/>
        </pc:sldMkLst>
        <pc:spChg chg="mod">
          <ac:chgData name="Michelle Moore" userId="a9956a4204a58d54" providerId="LiveId" clId="{1256F536-6FEF-4B29-92EA-F463E8696E53}" dt="2019-06-13T03:21:23.483" v="91" actId="113"/>
          <ac:spMkLst>
            <pc:docMk/>
            <pc:sldMk cId="1360687220" sldId="260"/>
            <ac:spMk id="4" creationId="{00000000-0000-0000-0000-000000000000}"/>
          </ac:spMkLst>
        </pc:spChg>
        <pc:picChg chg="del">
          <ac:chgData name="Michelle Moore" userId="a9956a4204a58d54" providerId="LiveId" clId="{1256F536-6FEF-4B29-92EA-F463E8696E53}" dt="2019-06-13T03:19:46.360" v="80" actId="478"/>
          <ac:picMkLst>
            <pc:docMk/>
            <pc:sldMk cId="1360687220" sldId="260"/>
            <ac:picMk id="5" creationId="{00000000-0000-0000-0000-000000000000}"/>
          </ac:picMkLst>
        </pc:picChg>
        <pc:picChg chg="del">
          <ac:chgData name="Michelle Moore" userId="a9956a4204a58d54" providerId="LiveId" clId="{1256F536-6FEF-4B29-92EA-F463E8696E53}" dt="2019-06-13T03:20:19.296" v="85" actId="478"/>
          <ac:picMkLst>
            <pc:docMk/>
            <pc:sldMk cId="1360687220" sldId="260"/>
            <ac:picMk id="6" creationId="{00000000-0000-0000-0000-000000000000}"/>
          </ac:picMkLst>
        </pc:picChg>
        <pc:picChg chg="add mod">
          <ac:chgData name="Michelle Moore" userId="a9956a4204a58d54" providerId="LiveId" clId="{1256F536-6FEF-4B29-92EA-F463E8696E53}" dt="2019-06-13T03:20:15.707" v="84" actId="14100"/>
          <ac:picMkLst>
            <pc:docMk/>
            <pc:sldMk cId="1360687220" sldId="260"/>
            <ac:picMk id="8" creationId="{7DDD2AD9-3CB4-44AC-BF1B-4445CA51925D}"/>
          </ac:picMkLst>
        </pc:picChg>
        <pc:picChg chg="add mod">
          <ac:chgData name="Michelle Moore" userId="a9956a4204a58d54" providerId="LiveId" clId="{1256F536-6FEF-4B29-92EA-F463E8696E53}" dt="2019-06-13T03:21:01.996" v="90" actId="1076"/>
          <ac:picMkLst>
            <pc:docMk/>
            <pc:sldMk cId="1360687220" sldId="260"/>
            <ac:picMk id="9" creationId="{20FA51BF-555D-4284-B05E-E489C4C352D3}"/>
          </ac:picMkLst>
        </pc:picChg>
      </pc:sldChg>
      <pc:sldChg chg="modSp">
        <pc:chgData name="Michelle Moore" userId="a9956a4204a58d54" providerId="LiveId" clId="{1256F536-6FEF-4B29-92EA-F463E8696E53}" dt="2019-06-13T03:26:58.537" v="112" actId="207"/>
        <pc:sldMkLst>
          <pc:docMk/>
          <pc:sldMk cId="2822666622" sldId="261"/>
        </pc:sldMkLst>
        <pc:spChg chg="mod">
          <ac:chgData name="Michelle Moore" userId="a9956a4204a58d54" providerId="LiveId" clId="{1256F536-6FEF-4B29-92EA-F463E8696E53}" dt="2019-06-13T03:26:58.537" v="112" actId="207"/>
          <ac:spMkLst>
            <pc:docMk/>
            <pc:sldMk cId="2822666622" sldId="261"/>
            <ac:spMk id="7" creationId="{00000000-0000-0000-0000-000000000000}"/>
          </ac:spMkLst>
        </pc:spChg>
      </pc:sldChg>
      <pc:sldChg chg="addSp delSp modSp">
        <pc:chgData name="Michelle Moore" userId="a9956a4204a58d54" providerId="LiveId" clId="{1256F536-6FEF-4B29-92EA-F463E8696E53}" dt="2019-06-13T03:52:42.244" v="574" actId="1076"/>
        <pc:sldMkLst>
          <pc:docMk/>
          <pc:sldMk cId="878663080" sldId="262"/>
        </pc:sldMkLst>
        <pc:spChg chg="mod">
          <ac:chgData name="Michelle Moore" userId="a9956a4204a58d54" providerId="LiveId" clId="{1256F536-6FEF-4B29-92EA-F463E8696E53}" dt="2019-06-13T03:52:27.983" v="571" actId="1076"/>
          <ac:spMkLst>
            <pc:docMk/>
            <pc:sldMk cId="878663080" sldId="262"/>
            <ac:spMk id="4" creationId="{00000000-0000-0000-0000-000000000000}"/>
          </ac:spMkLst>
        </pc:spChg>
        <pc:spChg chg="add del mod">
          <ac:chgData name="Michelle Moore" userId="a9956a4204a58d54" providerId="LiveId" clId="{1256F536-6FEF-4B29-92EA-F463E8696E53}" dt="2019-06-13T03:51:59.258" v="567" actId="478"/>
          <ac:spMkLst>
            <pc:docMk/>
            <pc:sldMk cId="878663080" sldId="262"/>
            <ac:spMk id="8" creationId="{27A253F9-3D73-4D19-8502-7224A5BA6F63}"/>
          </ac:spMkLst>
        </pc:spChg>
        <pc:spChg chg="mod">
          <ac:chgData name="Michelle Moore" userId="a9956a4204a58d54" providerId="LiveId" clId="{1256F536-6FEF-4B29-92EA-F463E8696E53}" dt="2019-06-13T03:52:33.130" v="572" actId="1076"/>
          <ac:spMkLst>
            <pc:docMk/>
            <pc:sldMk cId="878663080" sldId="262"/>
            <ac:spMk id="9" creationId="{00000000-0000-0000-0000-000000000000}"/>
          </ac:spMkLst>
        </pc:spChg>
        <pc:picChg chg="del">
          <ac:chgData name="Michelle Moore" userId="a9956a4204a58d54" providerId="LiveId" clId="{1256F536-6FEF-4B29-92EA-F463E8696E53}" dt="2019-06-13T03:51:52.596" v="565" actId="478"/>
          <ac:picMkLst>
            <pc:docMk/>
            <pc:sldMk cId="878663080" sldId="262"/>
            <ac:picMk id="5" creationId="{00000000-0000-0000-0000-000000000000}"/>
          </ac:picMkLst>
        </pc:picChg>
        <pc:picChg chg="del">
          <ac:chgData name="Michelle Moore" userId="a9956a4204a58d54" providerId="LiveId" clId="{1256F536-6FEF-4B29-92EA-F463E8696E53}" dt="2019-06-13T03:51:50.393" v="564" actId="478"/>
          <ac:picMkLst>
            <pc:docMk/>
            <pc:sldMk cId="878663080" sldId="262"/>
            <ac:picMk id="6" creationId="{00000000-0000-0000-0000-000000000000}"/>
          </ac:picMkLst>
        </pc:picChg>
        <pc:picChg chg="add mod">
          <ac:chgData name="Michelle Moore" userId="a9956a4204a58d54" providerId="LiveId" clId="{1256F536-6FEF-4B29-92EA-F463E8696E53}" dt="2019-06-13T03:52:42.244" v="574" actId="1076"/>
          <ac:picMkLst>
            <pc:docMk/>
            <pc:sldMk cId="878663080" sldId="262"/>
            <ac:picMk id="10" creationId="{37192B3D-9488-4093-98C4-EE412CF1E76A}"/>
          </ac:picMkLst>
        </pc:picChg>
      </pc:sldChg>
      <pc:sldChg chg="addSp delSp modSp">
        <pc:chgData name="Michelle Moore" userId="a9956a4204a58d54" providerId="LiveId" clId="{1256F536-6FEF-4B29-92EA-F463E8696E53}" dt="2019-06-13T03:56:36.599" v="596" actId="1076"/>
        <pc:sldMkLst>
          <pc:docMk/>
          <pc:sldMk cId="3028895518" sldId="263"/>
        </pc:sldMkLst>
        <pc:spChg chg="del">
          <ac:chgData name="Michelle Moore" userId="a9956a4204a58d54" providerId="LiveId" clId="{1256F536-6FEF-4B29-92EA-F463E8696E53}" dt="2019-06-13T03:54:56.814" v="582" actId="478"/>
          <ac:spMkLst>
            <pc:docMk/>
            <pc:sldMk cId="3028895518" sldId="263"/>
            <ac:spMk id="7" creationId="{00000000-0000-0000-0000-000000000000}"/>
          </ac:spMkLst>
        </pc:spChg>
        <pc:spChg chg="add del mod">
          <ac:chgData name="Michelle Moore" userId="a9956a4204a58d54" providerId="LiveId" clId="{1256F536-6FEF-4B29-92EA-F463E8696E53}" dt="2019-06-13T03:55:56.381" v="590" actId="478"/>
          <ac:spMkLst>
            <pc:docMk/>
            <pc:sldMk cId="3028895518" sldId="263"/>
            <ac:spMk id="9" creationId="{56643BAD-E164-4C67-8E7A-1595E6A5C57C}"/>
          </ac:spMkLst>
        </pc:spChg>
        <pc:picChg chg="del">
          <ac:chgData name="Michelle Moore" userId="a9956a4204a58d54" providerId="LiveId" clId="{1256F536-6FEF-4B29-92EA-F463E8696E53}" dt="2019-06-13T03:55:45.124" v="586" actId="478"/>
          <ac:picMkLst>
            <pc:docMk/>
            <pc:sldMk cId="3028895518" sldId="263"/>
            <ac:picMk id="5" creationId="{00000000-0000-0000-0000-000000000000}"/>
          </ac:picMkLst>
        </pc:picChg>
        <pc:picChg chg="del">
          <ac:chgData name="Michelle Moore" userId="a9956a4204a58d54" providerId="LiveId" clId="{1256F536-6FEF-4B29-92EA-F463E8696E53}" dt="2019-06-13T03:55:59.640" v="591" actId="478"/>
          <ac:picMkLst>
            <pc:docMk/>
            <pc:sldMk cId="3028895518" sldId="263"/>
            <ac:picMk id="6" creationId="{00000000-0000-0000-0000-000000000000}"/>
          </ac:picMkLst>
        </pc:picChg>
        <pc:picChg chg="add mod">
          <ac:chgData name="Michelle Moore" userId="a9956a4204a58d54" providerId="LiveId" clId="{1256F536-6FEF-4B29-92EA-F463E8696E53}" dt="2019-06-13T03:55:24.066" v="585" actId="1076"/>
          <ac:picMkLst>
            <pc:docMk/>
            <pc:sldMk cId="3028895518" sldId="263"/>
            <ac:picMk id="8" creationId="{8802A19F-4E9C-49CB-8401-39BB2C4CF3C1}"/>
          </ac:picMkLst>
        </pc:picChg>
        <pc:picChg chg="add mod">
          <ac:chgData name="Michelle Moore" userId="a9956a4204a58d54" providerId="LiveId" clId="{1256F536-6FEF-4B29-92EA-F463E8696E53}" dt="2019-06-13T03:55:53.217" v="589" actId="1076"/>
          <ac:picMkLst>
            <pc:docMk/>
            <pc:sldMk cId="3028895518" sldId="263"/>
            <ac:picMk id="10" creationId="{5834090E-A872-46BF-B6F1-8946B5CDC32C}"/>
          </ac:picMkLst>
        </pc:picChg>
        <pc:picChg chg="add mod">
          <ac:chgData name="Michelle Moore" userId="a9956a4204a58d54" providerId="LiveId" clId="{1256F536-6FEF-4B29-92EA-F463E8696E53}" dt="2019-06-13T03:56:36.599" v="596" actId="1076"/>
          <ac:picMkLst>
            <pc:docMk/>
            <pc:sldMk cId="3028895518" sldId="263"/>
            <ac:picMk id="11" creationId="{DBC3B97C-08CD-4592-895C-6404DC74C9CD}"/>
          </ac:picMkLst>
        </pc:picChg>
      </pc:sldChg>
      <pc:sldChg chg="modSp">
        <pc:chgData name="Michelle Moore" userId="a9956a4204a58d54" providerId="LiveId" clId="{1256F536-6FEF-4B29-92EA-F463E8696E53}" dt="2019-06-13T03:11:40.573" v="22" actId="207"/>
        <pc:sldMkLst>
          <pc:docMk/>
          <pc:sldMk cId="2292799114" sldId="264"/>
        </pc:sldMkLst>
        <pc:spChg chg="mod">
          <ac:chgData name="Michelle Moore" userId="a9956a4204a58d54" providerId="LiveId" clId="{1256F536-6FEF-4B29-92EA-F463E8696E53}" dt="2019-06-13T03:11:40.573" v="22" actId="207"/>
          <ac:spMkLst>
            <pc:docMk/>
            <pc:sldMk cId="2292799114" sldId="264"/>
            <ac:spMk id="4" creationId="{00000000-0000-0000-0000-000000000000}"/>
          </ac:spMkLst>
        </pc:spChg>
        <pc:spChg chg="mod">
          <ac:chgData name="Michelle Moore" userId="a9956a4204a58d54" providerId="LiveId" clId="{1256F536-6FEF-4B29-92EA-F463E8696E53}" dt="2019-06-13T03:10:33.467" v="16" actId="207"/>
          <ac:spMkLst>
            <pc:docMk/>
            <pc:sldMk cId="2292799114" sldId="264"/>
            <ac:spMk id="5" creationId="{00000000-0000-0000-0000-000000000000}"/>
          </ac:spMkLst>
        </pc:spChg>
      </pc:sldChg>
      <pc:sldChg chg="addSp delSp modSp">
        <pc:chgData name="Michelle Moore" userId="a9956a4204a58d54" providerId="LiveId" clId="{1256F536-6FEF-4B29-92EA-F463E8696E53}" dt="2019-06-13T03:17:06.712" v="42" actId="6549"/>
        <pc:sldMkLst>
          <pc:docMk/>
          <pc:sldMk cId="3959810733" sldId="265"/>
        </pc:sldMkLst>
        <pc:spChg chg="mod">
          <ac:chgData name="Michelle Moore" userId="a9956a4204a58d54" providerId="LiveId" clId="{1256F536-6FEF-4B29-92EA-F463E8696E53}" dt="2019-06-13T03:17:06.712" v="42" actId="6549"/>
          <ac:spMkLst>
            <pc:docMk/>
            <pc:sldMk cId="3959810733" sldId="265"/>
            <ac:spMk id="4" creationId="{00000000-0000-0000-0000-000000000000}"/>
          </ac:spMkLst>
        </pc:spChg>
        <pc:spChg chg="mod">
          <ac:chgData name="Michelle Moore" userId="a9956a4204a58d54" providerId="LiveId" clId="{1256F536-6FEF-4B29-92EA-F463E8696E53}" dt="2019-06-13T03:12:05.530" v="25" actId="207"/>
          <ac:spMkLst>
            <pc:docMk/>
            <pc:sldMk cId="3959810733" sldId="265"/>
            <ac:spMk id="6" creationId="{00000000-0000-0000-0000-000000000000}"/>
          </ac:spMkLst>
        </pc:spChg>
        <pc:picChg chg="add del mod">
          <ac:chgData name="Michelle Moore" userId="a9956a4204a58d54" providerId="LiveId" clId="{1256F536-6FEF-4B29-92EA-F463E8696E53}" dt="2019-06-13T03:16:35.440" v="40"/>
          <ac:picMkLst>
            <pc:docMk/>
            <pc:sldMk cId="3959810733" sldId="265"/>
            <ac:picMk id="7" creationId="{E33886BE-AF1D-48F8-94A3-C8BED9243000}"/>
          </ac:picMkLst>
        </pc:picChg>
      </pc:sldChg>
      <pc:sldChg chg="addSp modSp">
        <pc:chgData name="Michelle Moore" userId="a9956a4204a58d54" providerId="LiveId" clId="{1256F536-6FEF-4B29-92EA-F463E8696E53}" dt="2019-06-13T03:19:08.643" v="79" actId="207"/>
        <pc:sldMkLst>
          <pc:docMk/>
          <pc:sldMk cId="2330972062" sldId="266"/>
        </pc:sldMkLst>
        <pc:spChg chg="mod">
          <ac:chgData name="Michelle Moore" userId="a9956a4204a58d54" providerId="LiveId" clId="{1256F536-6FEF-4B29-92EA-F463E8696E53}" dt="2019-06-13T03:19:08.643" v="79" actId="207"/>
          <ac:spMkLst>
            <pc:docMk/>
            <pc:sldMk cId="2330972062" sldId="266"/>
            <ac:spMk id="4" creationId="{00000000-0000-0000-0000-000000000000}"/>
          </ac:spMkLst>
        </pc:spChg>
        <pc:spChg chg="add mod">
          <ac:chgData name="Michelle Moore" userId="a9956a4204a58d54" providerId="LiveId" clId="{1256F536-6FEF-4B29-92EA-F463E8696E53}" dt="2019-06-13T03:18:54.097" v="75"/>
          <ac:spMkLst>
            <pc:docMk/>
            <pc:sldMk cId="2330972062" sldId="266"/>
            <ac:spMk id="6" creationId="{5AF99E25-17CD-4FE1-A3B0-2277954CC7F4}"/>
          </ac:spMkLst>
        </pc:spChg>
      </pc:sldChg>
      <pc:sldChg chg="addSp delSp modSp">
        <pc:chgData name="Michelle Moore" userId="a9956a4204a58d54" providerId="LiveId" clId="{1256F536-6FEF-4B29-92EA-F463E8696E53}" dt="2019-06-13T03:23:09.508" v="101" actId="1076"/>
        <pc:sldMkLst>
          <pc:docMk/>
          <pc:sldMk cId="216270904" sldId="268"/>
        </pc:sldMkLst>
        <pc:picChg chg="del">
          <ac:chgData name="Michelle Moore" userId="a9956a4204a58d54" providerId="LiveId" clId="{1256F536-6FEF-4B29-92EA-F463E8696E53}" dt="2019-06-13T03:21:56.700" v="92" actId="478"/>
          <ac:picMkLst>
            <pc:docMk/>
            <pc:sldMk cId="216270904" sldId="268"/>
            <ac:picMk id="5" creationId="{00000000-0000-0000-0000-000000000000}"/>
          </ac:picMkLst>
        </pc:picChg>
        <pc:picChg chg="del">
          <ac:chgData name="Michelle Moore" userId="a9956a4204a58d54" providerId="LiveId" clId="{1256F536-6FEF-4B29-92EA-F463E8696E53}" dt="2019-06-13T03:22:39.336" v="98" actId="478"/>
          <ac:picMkLst>
            <pc:docMk/>
            <pc:sldMk cId="216270904" sldId="268"/>
            <ac:picMk id="6" creationId="{00000000-0000-0000-0000-000000000000}"/>
          </ac:picMkLst>
        </pc:picChg>
        <pc:picChg chg="add mod">
          <ac:chgData name="Michelle Moore" userId="a9956a4204a58d54" providerId="LiveId" clId="{1256F536-6FEF-4B29-92EA-F463E8696E53}" dt="2019-06-13T03:22:23.802" v="97" actId="1076"/>
          <ac:picMkLst>
            <pc:docMk/>
            <pc:sldMk cId="216270904" sldId="268"/>
            <ac:picMk id="9" creationId="{6229897E-4C6D-4AB2-A4A5-19553024A4F1}"/>
          </ac:picMkLst>
        </pc:picChg>
        <pc:picChg chg="add mod">
          <ac:chgData name="Michelle Moore" userId="a9956a4204a58d54" providerId="LiveId" clId="{1256F536-6FEF-4B29-92EA-F463E8696E53}" dt="2019-06-13T03:23:09.508" v="101" actId="1076"/>
          <ac:picMkLst>
            <pc:docMk/>
            <pc:sldMk cId="216270904" sldId="268"/>
            <ac:picMk id="10" creationId="{EEC30CFD-29E1-4EF4-87CD-E9D435050DD5}"/>
          </ac:picMkLst>
        </pc:picChg>
      </pc:sldChg>
      <pc:sldChg chg="addSp delSp modSp">
        <pc:chgData name="Michelle Moore" userId="a9956a4204a58d54" providerId="LiveId" clId="{1256F536-6FEF-4B29-92EA-F463E8696E53}" dt="2019-06-13T03:26:26.293" v="105" actId="1076"/>
        <pc:sldMkLst>
          <pc:docMk/>
          <pc:sldMk cId="3199061043" sldId="269"/>
        </pc:sldMkLst>
        <pc:picChg chg="del">
          <ac:chgData name="Michelle Moore" userId="a9956a4204a58d54" providerId="LiveId" clId="{1256F536-6FEF-4B29-92EA-F463E8696E53}" dt="2019-06-13T03:26:07.122" v="102" actId="478"/>
          <ac:picMkLst>
            <pc:docMk/>
            <pc:sldMk cId="3199061043" sldId="269"/>
            <ac:picMk id="4" creationId="{00000000-0000-0000-0000-000000000000}"/>
          </ac:picMkLst>
        </pc:picChg>
        <pc:picChg chg="add mod">
          <ac:chgData name="Michelle Moore" userId="a9956a4204a58d54" providerId="LiveId" clId="{1256F536-6FEF-4B29-92EA-F463E8696E53}" dt="2019-06-13T03:26:26.293" v="105" actId="1076"/>
          <ac:picMkLst>
            <pc:docMk/>
            <pc:sldMk cId="3199061043" sldId="269"/>
            <ac:picMk id="7" creationId="{3475575B-309B-4703-8DCB-23E0D1B6F5AE}"/>
          </ac:picMkLst>
        </pc:picChg>
      </pc:sldChg>
      <pc:sldChg chg="addSp delSp modSp">
        <pc:chgData name="Michelle Moore" userId="a9956a4204a58d54" providerId="LiveId" clId="{1256F536-6FEF-4B29-92EA-F463E8696E53}" dt="2019-06-13T03:48:45.110" v="554" actId="20577"/>
        <pc:sldMkLst>
          <pc:docMk/>
          <pc:sldMk cId="901437757" sldId="270"/>
        </pc:sldMkLst>
        <pc:spChg chg="mod">
          <ac:chgData name="Michelle Moore" userId="a9956a4204a58d54" providerId="LiveId" clId="{1256F536-6FEF-4B29-92EA-F463E8696E53}" dt="2019-06-13T03:48:45.110" v="554" actId="20577"/>
          <ac:spMkLst>
            <pc:docMk/>
            <pc:sldMk cId="901437757" sldId="270"/>
            <ac:spMk id="4" creationId="{00000000-0000-0000-0000-000000000000}"/>
          </ac:spMkLst>
        </pc:spChg>
        <pc:picChg chg="del">
          <ac:chgData name="Michelle Moore" userId="a9956a4204a58d54" providerId="LiveId" clId="{1256F536-6FEF-4B29-92EA-F463E8696E53}" dt="2019-06-13T03:44:57.115" v="397" actId="478"/>
          <ac:picMkLst>
            <pc:docMk/>
            <pc:sldMk cId="901437757" sldId="270"/>
            <ac:picMk id="6" creationId="{00000000-0000-0000-0000-000000000000}"/>
          </ac:picMkLst>
        </pc:picChg>
        <pc:picChg chg="add mod">
          <ac:chgData name="Michelle Moore" userId="a9956a4204a58d54" providerId="LiveId" clId="{1256F536-6FEF-4B29-92EA-F463E8696E53}" dt="2019-06-13T03:45:37.025" v="409" actId="1076"/>
          <ac:picMkLst>
            <pc:docMk/>
            <pc:sldMk cId="901437757" sldId="270"/>
            <ac:picMk id="7" creationId="{DD00E96F-BCE5-4597-AA9D-4AB658BB690F}"/>
          </ac:picMkLst>
        </pc:picChg>
      </pc:sldChg>
      <pc:sldChg chg="addSp delSp modSp">
        <pc:chgData name="Michelle Moore" userId="a9956a4204a58d54" providerId="LiveId" clId="{1256F536-6FEF-4B29-92EA-F463E8696E53}" dt="2019-06-13T03:41:15.815" v="320"/>
        <pc:sldMkLst>
          <pc:docMk/>
          <pc:sldMk cId="438854769" sldId="271"/>
        </pc:sldMkLst>
        <pc:spChg chg="mod">
          <ac:chgData name="Michelle Moore" userId="a9956a4204a58d54" providerId="LiveId" clId="{1256F536-6FEF-4B29-92EA-F463E8696E53}" dt="2019-06-13T03:38:14.219" v="182" actId="20577"/>
          <ac:spMkLst>
            <pc:docMk/>
            <pc:sldMk cId="438854769" sldId="271"/>
            <ac:spMk id="8" creationId="{00000000-0000-0000-0000-000000000000}"/>
          </ac:spMkLst>
        </pc:spChg>
        <pc:spChg chg="mod">
          <ac:chgData name="Michelle Moore" userId="a9956a4204a58d54" providerId="LiveId" clId="{1256F536-6FEF-4B29-92EA-F463E8696E53}" dt="2019-06-13T03:40:07.239" v="293" actId="20577"/>
          <ac:spMkLst>
            <pc:docMk/>
            <pc:sldMk cId="438854769" sldId="271"/>
            <ac:spMk id="9" creationId="{00000000-0000-0000-0000-000000000000}"/>
          </ac:spMkLst>
        </pc:spChg>
        <pc:spChg chg="mod">
          <ac:chgData name="Michelle Moore" userId="a9956a4204a58d54" providerId="LiveId" clId="{1256F536-6FEF-4B29-92EA-F463E8696E53}" dt="2019-06-13T03:41:15.815" v="320"/>
          <ac:spMkLst>
            <pc:docMk/>
            <pc:sldMk cId="438854769" sldId="271"/>
            <ac:spMk id="10" creationId="{00000000-0000-0000-0000-000000000000}"/>
          </ac:spMkLst>
        </pc:spChg>
        <pc:spChg chg="mod">
          <ac:chgData name="Michelle Moore" userId="a9956a4204a58d54" providerId="LiveId" clId="{1256F536-6FEF-4B29-92EA-F463E8696E53}" dt="2019-06-13T03:38:35.302" v="239" actId="20577"/>
          <ac:spMkLst>
            <pc:docMk/>
            <pc:sldMk cId="438854769" sldId="271"/>
            <ac:spMk id="11" creationId="{00000000-0000-0000-0000-000000000000}"/>
          </ac:spMkLst>
        </pc:spChg>
        <pc:spChg chg="mod">
          <ac:chgData name="Michelle Moore" userId="a9956a4204a58d54" providerId="LiveId" clId="{1256F536-6FEF-4B29-92EA-F463E8696E53}" dt="2019-06-13T03:38:53.346" v="267" actId="20577"/>
          <ac:spMkLst>
            <pc:docMk/>
            <pc:sldMk cId="438854769" sldId="271"/>
            <ac:spMk id="12" creationId="{00000000-0000-0000-0000-000000000000}"/>
          </ac:spMkLst>
        </pc:spChg>
        <pc:picChg chg="add mod">
          <ac:chgData name="Michelle Moore" userId="a9956a4204a58d54" providerId="LiveId" clId="{1256F536-6FEF-4B29-92EA-F463E8696E53}" dt="2019-06-13T03:32:22.298" v="120" actId="14100"/>
          <ac:picMkLst>
            <pc:docMk/>
            <pc:sldMk cId="438854769" sldId="271"/>
            <ac:picMk id="5" creationId="{FF8E80D2-709A-4AA4-B414-84770B8A4E75}"/>
          </ac:picMkLst>
        </pc:picChg>
        <pc:picChg chg="del">
          <ac:chgData name="Michelle Moore" userId="a9956a4204a58d54" providerId="LiveId" clId="{1256F536-6FEF-4B29-92EA-F463E8696E53}" dt="2019-06-13T03:32:10.191" v="116" actId="478"/>
          <ac:picMkLst>
            <pc:docMk/>
            <pc:sldMk cId="438854769" sldId="271"/>
            <ac:picMk id="13" creationId="{00000000-0000-0000-0000-000000000000}"/>
          </ac:picMkLst>
        </pc:picChg>
      </pc:sldChg>
      <pc:sldChg chg="addSp delSp modSp">
        <pc:chgData name="Michelle Moore" userId="a9956a4204a58d54" providerId="LiveId" clId="{1256F536-6FEF-4B29-92EA-F463E8696E53}" dt="2019-06-13T03:43:58.967" v="392" actId="14100"/>
        <pc:sldMkLst>
          <pc:docMk/>
          <pc:sldMk cId="1316242947" sldId="272"/>
        </pc:sldMkLst>
        <pc:spChg chg="mod">
          <ac:chgData name="Michelle Moore" userId="a9956a4204a58d54" providerId="LiveId" clId="{1256F536-6FEF-4B29-92EA-F463E8696E53}" dt="2019-06-13T03:43:05.424" v="385" actId="14100"/>
          <ac:spMkLst>
            <pc:docMk/>
            <pc:sldMk cId="1316242947" sldId="272"/>
            <ac:spMk id="8" creationId="{00000000-0000-0000-0000-000000000000}"/>
          </ac:spMkLst>
        </pc:spChg>
        <pc:picChg chg="add mod">
          <ac:chgData name="Michelle Moore" userId="a9956a4204a58d54" providerId="LiveId" clId="{1256F536-6FEF-4B29-92EA-F463E8696E53}" dt="2019-06-13T03:43:32.343" v="388" actId="1076"/>
          <ac:picMkLst>
            <pc:docMk/>
            <pc:sldMk cId="1316242947" sldId="272"/>
            <ac:picMk id="5" creationId="{D72FDE87-E199-40BA-9FFE-015738664591}"/>
          </ac:picMkLst>
        </pc:picChg>
        <pc:picChg chg="add mod">
          <ac:chgData name="Michelle Moore" userId="a9956a4204a58d54" providerId="LiveId" clId="{1256F536-6FEF-4B29-92EA-F463E8696E53}" dt="2019-06-13T03:43:58.967" v="392" actId="14100"/>
          <ac:picMkLst>
            <pc:docMk/>
            <pc:sldMk cId="1316242947" sldId="272"/>
            <ac:picMk id="6" creationId="{2F5CA765-1EF5-47AA-A172-FFCA9E3FD5EA}"/>
          </ac:picMkLst>
        </pc:picChg>
        <pc:picChg chg="del">
          <ac:chgData name="Michelle Moore" userId="a9956a4204a58d54" providerId="LiveId" clId="{1256F536-6FEF-4B29-92EA-F463E8696E53}" dt="2019-06-13T03:42:12.128" v="321" actId="478"/>
          <ac:picMkLst>
            <pc:docMk/>
            <pc:sldMk cId="1316242947" sldId="272"/>
            <ac:picMk id="7" creationId="{00000000-0000-0000-0000-000000000000}"/>
          </ac:picMkLst>
        </pc:picChg>
      </pc:sldChg>
      <pc:sldChg chg="addSp delSp modSp">
        <pc:chgData name="Michelle Moore" userId="a9956a4204a58d54" providerId="LiveId" clId="{1256F536-6FEF-4B29-92EA-F463E8696E53}" dt="2019-06-13T03:49:37.434" v="559" actId="1076"/>
        <pc:sldMkLst>
          <pc:docMk/>
          <pc:sldMk cId="2065446923" sldId="273"/>
        </pc:sldMkLst>
        <pc:picChg chg="add mod">
          <ac:chgData name="Michelle Moore" userId="a9956a4204a58d54" providerId="LiveId" clId="{1256F536-6FEF-4B29-92EA-F463E8696E53}" dt="2019-06-13T03:49:37.434" v="559" actId="1076"/>
          <ac:picMkLst>
            <pc:docMk/>
            <pc:sldMk cId="2065446923" sldId="273"/>
            <ac:picMk id="5" creationId="{DE19A085-2EFE-4CC6-A151-8D65C8A2CF93}"/>
          </ac:picMkLst>
        </pc:picChg>
        <pc:picChg chg="del">
          <ac:chgData name="Michelle Moore" userId="a9956a4204a58d54" providerId="LiveId" clId="{1256F536-6FEF-4B29-92EA-F463E8696E53}" dt="2019-06-13T03:49:26.950" v="555" actId="478"/>
          <ac:picMkLst>
            <pc:docMk/>
            <pc:sldMk cId="2065446923" sldId="273"/>
            <ac:picMk id="8" creationId="{00000000-0000-0000-0000-000000000000}"/>
          </ac:picMkLst>
        </pc:picChg>
      </pc:sldChg>
      <pc:sldChg chg="modSp">
        <pc:chgData name="Michelle Moore" userId="a9956a4204a58d54" providerId="LiveId" clId="{1256F536-6FEF-4B29-92EA-F463E8696E53}" dt="2019-06-13T03:27:41.978" v="115" actId="207"/>
        <pc:sldMkLst>
          <pc:docMk/>
          <pc:sldMk cId="843590881" sldId="274"/>
        </pc:sldMkLst>
        <pc:spChg chg="mod">
          <ac:chgData name="Michelle Moore" userId="a9956a4204a58d54" providerId="LiveId" clId="{1256F536-6FEF-4B29-92EA-F463E8696E53}" dt="2019-06-13T03:27:41.978" v="115" actId="207"/>
          <ac:spMkLst>
            <pc:docMk/>
            <pc:sldMk cId="843590881" sldId="274"/>
            <ac:spMk id="6" creationId="{00000000-0000-0000-0000-000000000000}"/>
          </ac:spMkLst>
        </pc:spChg>
      </pc:sldChg>
      <pc:sldChg chg="addSp delSp modSp">
        <pc:chgData name="Michelle Moore" userId="a9956a4204a58d54" providerId="LiveId" clId="{1256F536-6FEF-4B29-92EA-F463E8696E53}" dt="2019-06-13T03:51:25.293" v="563" actId="1076"/>
        <pc:sldMkLst>
          <pc:docMk/>
          <pc:sldMk cId="74127398" sldId="276"/>
        </pc:sldMkLst>
        <pc:spChg chg="del">
          <ac:chgData name="Michelle Moore" userId="a9956a4204a58d54" providerId="LiveId" clId="{1256F536-6FEF-4B29-92EA-F463E8696E53}" dt="2019-06-13T03:51:16.441" v="560" actId="478"/>
          <ac:spMkLst>
            <pc:docMk/>
            <pc:sldMk cId="74127398" sldId="276"/>
            <ac:spMk id="6" creationId="{00000000-0000-0000-0000-000000000000}"/>
          </ac:spMkLst>
        </pc:spChg>
        <pc:picChg chg="add mod">
          <ac:chgData name="Michelle Moore" userId="a9956a4204a58d54" providerId="LiveId" clId="{1256F536-6FEF-4B29-92EA-F463E8696E53}" dt="2019-06-13T03:51:25.293" v="563" actId="1076"/>
          <ac:picMkLst>
            <pc:docMk/>
            <pc:sldMk cId="74127398" sldId="276"/>
            <ac:picMk id="7" creationId="{353B2576-8D3A-48BC-8175-208F33E7CD8F}"/>
          </ac:picMkLst>
        </pc:picChg>
      </pc:sldChg>
      <pc:sldChg chg="addSp delSp modSp">
        <pc:chgData name="Michelle Moore" userId="a9956a4204a58d54" providerId="LiveId" clId="{1256F536-6FEF-4B29-92EA-F463E8696E53}" dt="2019-06-13T03:53:41.201" v="579" actId="1076"/>
        <pc:sldMkLst>
          <pc:docMk/>
          <pc:sldMk cId="2808747811" sldId="277"/>
        </pc:sldMkLst>
        <pc:spChg chg="add del mod">
          <ac:chgData name="Michelle Moore" userId="a9956a4204a58d54" providerId="LiveId" clId="{1256F536-6FEF-4B29-92EA-F463E8696E53}" dt="2019-06-13T03:53:29.879" v="577" actId="478"/>
          <ac:spMkLst>
            <pc:docMk/>
            <pc:sldMk cId="2808747811" sldId="277"/>
            <ac:spMk id="7" creationId="{8C6F7E28-5040-4A13-97DC-67B6AAFC87EC}"/>
          </ac:spMkLst>
        </pc:spChg>
        <pc:graphicFrameChg chg="del">
          <ac:chgData name="Michelle Moore" userId="a9956a4204a58d54" providerId="LiveId" clId="{1256F536-6FEF-4B29-92EA-F463E8696E53}" dt="2019-06-13T03:53:24.893" v="575" actId="478"/>
          <ac:graphicFrameMkLst>
            <pc:docMk/>
            <pc:sldMk cId="2808747811" sldId="277"/>
            <ac:graphicFrameMk id="5" creationId="{00000000-0000-0000-0000-000000000000}"/>
          </ac:graphicFrameMkLst>
        </pc:graphicFrameChg>
        <pc:picChg chg="add mod">
          <ac:chgData name="Michelle Moore" userId="a9956a4204a58d54" providerId="LiveId" clId="{1256F536-6FEF-4B29-92EA-F463E8696E53}" dt="2019-06-13T03:53:41.201" v="579" actId="1076"/>
          <ac:picMkLst>
            <pc:docMk/>
            <pc:sldMk cId="2808747811" sldId="277"/>
            <ac:picMk id="8" creationId="{4E95F9C0-74D2-44E9-97D0-A559715D1E6E}"/>
          </ac:picMkLst>
        </pc:picChg>
      </pc:sldChg>
      <pc:sldChg chg="modSp">
        <pc:chgData name="Michelle Moore" userId="a9956a4204a58d54" providerId="LiveId" clId="{1256F536-6FEF-4B29-92EA-F463E8696E53}" dt="2019-06-13T03:54:46.484" v="581" actId="207"/>
        <pc:sldMkLst>
          <pc:docMk/>
          <pc:sldMk cId="1259145716" sldId="278"/>
        </pc:sldMkLst>
        <pc:spChg chg="mod">
          <ac:chgData name="Michelle Moore" userId="a9956a4204a58d54" providerId="LiveId" clId="{1256F536-6FEF-4B29-92EA-F463E8696E53}" dt="2019-06-13T03:54:46.484" v="581" actId="207"/>
          <ac:spMkLst>
            <pc:docMk/>
            <pc:sldMk cId="1259145716" sldId="278"/>
            <ac:spMk id="7" creationId="{00000000-0000-0000-0000-000000000000}"/>
          </ac:spMkLst>
        </pc:spChg>
      </pc:sldChg>
      <pc:sldChg chg="addSp delSp modSp">
        <pc:chgData name="Michelle Moore" userId="a9956a4204a58d54" providerId="LiveId" clId="{1256F536-6FEF-4B29-92EA-F463E8696E53}" dt="2019-06-13T04:00:28.445" v="601" actId="20577"/>
        <pc:sldMkLst>
          <pc:docMk/>
          <pc:sldMk cId="3246225236" sldId="280"/>
        </pc:sldMkLst>
        <pc:spChg chg="mod">
          <ac:chgData name="Michelle Moore" userId="a9956a4204a58d54" providerId="LiveId" clId="{1256F536-6FEF-4B29-92EA-F463E8696E53}" dt="2019-06-13T04:00:28.445" v="601" actId="20577"/>
          <ac:spMkLst>
            <pc:docMk/>
            <pc:sldMk cId="3246225236" sldId="280"/>
            <ac:spMk id="5" creationId="{00000000-0000-0000-0000-000000000000}"/>
          </ac:spMkLst>
        </pc:spChg>
        <pc:picChg chg="del">
          <ac:chgData name="Michelle Moore" userId="a9956a4204a58d54" providerId="LiveId" clId="{1256F536-6FEF-4B29-92EA-F463E8696E53}" dt="2019-06-13T03:59:54.768" v="597" actId="478"/>
          <ac:picMkLst>
            <pc:docMk/>
            <pc:sldMk cId="3246225236" sldId="280"/>
            <ac:picMk id="4" creationId="{00000000-0000-0000-0000-000000000000}"/>
          </ac:picMkLst>
        </pc:picChg>
        <pc:picChg chg="add mod">
          <ac:chgData name="Michelle Moore" userId="a9956a4204a58d54" providerId="LiveId" clId="{1256F536-6FEF-4B29-92EA-F463E8696E53}" dt="2019-06-13T04:00:23.250" v="600" actId="1076"/>
          <ac:picMkLst>
            <pc:docMk/>
            <pc:sldMk cId="3246225236" sldId="280"/>
            <ac:picMk id="7" creationId="{E8AAB383-52DD-4F20-84F1-66F54D63F08C}"/>
          </ac:picMkLst>
        </pc:picChg>
      </pc:sldChg>
      <pc:sldChg chg="addSp delSp modSp">
        <pc:chgData name="Michelle Moore" userId="a9956a4204a58d54" providerId="LiveId" clId="{1256F536-6FEF-4B29-92EA-F463E8696E53}" dt="2019-06-13T03:06:55.606" v="3" actId="1076"/>
        <pc:sldMkLst>
          <pc:docMk/>
          <pc:sldMk cId="2126803385" sldId="281"/>
        </pc:sldMkLst>
        <pc:picChg chg="add mod">
          <ac:chgData name="Michelle Moore" userId="a9956a4204a58d54" providerId="LiveId" clId="{1256F536-6FEF-4B29-92EA-F463E8696E53}" dt="2019-06-13T03:06:55.606" v="3" actId="1076"/>
          <ac:picMkLst>
            <pc:docMk/>
            <pc:sldMk cId="2126803385" sldId="281"/>
            <ac:picMk id="4" creationId="{542840A3-1FF1-47D5-9054-21FD584D3FD9}"/>
          </ac:picMkLst>
        </pc:picChg>
        <pc:picChg chg="del">
          <ac:chgData name="Michelle Moore" userId="a9956a4204a58d54" providerId="LiveId" clId="{1256F536-6FEF-4B29-92EA-F463E8696E53}" dt="2019-06-13T03:06:45.918" v="0" actId="478"/>
          <ac:picMkLst>
            <pc:docMk/>
            <pc:sldMk cId="2126803385" sldId="281"/>
            <ac:picMk id="7" creationId="{00000000-0000-0000-0000-000000000000}"/>
          </ac:picMkLst>
        </pc:picChg>
      </pc:sldChg>
      <pc:sldChg chg="addSp delSp modSp">
        <pc:chgData name="Michelle Moore" userId="a9956a4204a58d54" providerId="LiveId" clId="{1256F536-6FEF-4B29-92EA-F463E8696E53}" dt="2019-06-13T03:08:52.891" v="13" actId="14100"/>
        <pc:sldMkLst>
          <pc:docMk/>
          <pc:sldMk cId="4180940139" sldId="282"/>
        </pc:sldMkLst>
        <pc:picChg chg="del">
          <ac:chgData name="Michelle Moore" userId="a9956a4204a58d54" providerId="LiveId" clId="{1256F536-6FEF-4B29-92EA-F463E8696E53}" dt="2019-06-13T03:07:35.418" v="4" actId="478"/>
          <ac:picMkLst>
            <pc:docMk/>
            <pc:sldMk cId="4180940139" sldId="282"/>
            <ac:picMk id="5" creationId="{00000000-0000-0000-0000-000000000000}"/>
          </ac:picMkLst>
        </pc:picChg>
        <pc:picChg chg="add mod">
          <ac:chgData name="Michelle Moore" userId="a9956a4204a58d54" providerId="LiveId" clId="{1256F536-6FEF-4B29-92EA-F463E8696E53}" dt="2019-06-13T03:07:49.263" v="8" actId="14100"/>
          <ac:picMkLst>
            <pc:docMk/>
            <pc:sldMk cId="4180940139" sldId="282"/>
            <ac:picMk id="7" creationId="{666C7F9F-34C5-48F5-A570-083043AF2C6A}"/>
          </ac:picMkLst>
        </pc:picChg>
        <pc:picChg chg="add mod">
          <ac:chgData name="Michelle Moore" userId="a9956a4204a58d54" providerId="LiveId" clId="{1256F536-6FEF-4B29-92EA-F463E8696E53}" dt="2019-06-13T03:08:52.891" v="13" actId="14100"/>
          <ac:picMkLst>
            <pc:docMk/>
            <pc:sldMk cId="4180940139" sldId="282"/>
            <ac:picMk id="8" creationId="{77E67723-BAC2-400D-B350-5B95718CA504}"/>
          </ac:picMkLst>
        </pc:picChg>
      </pc:sldChg>
      <pc:sldChg chg="addSp delSp modSp add">
        <pc:chgData name="Michelle Moore" userId="a9956a4204a58d54" providerId="LiveId" clId="{1256F536-6FEF-4B29-92EA-F463E8696E53}" dt="2019-06-13T04:09:26.097" v="705" actId="20577"/>
        <pc:sldMkLst>
          <pc:docMk/>
          <pc:sldMk cId="2569592163" sldId="293"/>
        </pc:sldMkLst>
        <pc:spChg chg="mod">
          <ac:chgData name="Michelle Moore" userId="a9956a4204a58d54" providerId="LiveId" clId="{1256F536-6FEF-4B29-92EA-F463E8696E53}" dt="2019-06-13T04:02:44.337" v="612" actId="20577"/>
          <ac:spMkLst>
            <pc:docMk/>
            <pc:sldMk cId="2569592163" sldId="293"/>
            <ac:spMk id="2" creationId="{7504CC21-5ED4-4866-AE46-5281A2584822}"/>
          </ac:spMkLst>
        </pc:spChg>
        <pc:spChg chg="mod">
          <ac:chgData name="Michelle Moore" userId="a9956a4204a58d54" providerId="LiveId" clId="{1256F536-6FEF-4B29-92EA-F463E8696E53}" dt="2019-06-13T04:03:42.692" v="645" actId="20577"/>
          <ac:spMkLst>
            <pc:docMk/>
            <pc:sldMk cId="2569592163" sldId="293"/>
            <ac:spMk id="5" creationId="{CE7867EE-52BD-47F5-AC85-1311C4E550A6}"/>
          </ac:spMkLst>
        </pc:spChg>
        <pc:spChg chg="mod">
          <ac:chgData name="Michelle Moore" userId="a9956a4204a58d54" providerId="LiveId" clId="{1256F536-6FEF-4B29-92EA-F463E8696E53}" dt="2019-06-13T04:09:26.097" v="705" actId="20577"/>
          <ac:spMkLst>
            <pc:docMk/>
            <pc:sldMk cId="2569592163" sldId="293"/>
            <ac:spMk id="6" creationId="{5641540B-BCA6-4C50-865F-0A9C65A0B1C6}"/>
          </ac:spMkLst>
        </pc:spChg>
        <pc:picChg chg="del">
          <ac:chgData name="Michelle Moore" userId="a9956a4204a58d54" providerId="LiveId" clId="{1256F536-6FEF-4B29-92EA-F463E8696E53}" dt="2019-06-13T04:02:46.634" v="613" actId="478"/>
          <ac:picMkLst>
            <pc:docMk/>
            <pc:sldMk cId="2569592163" sldId="293"/>
            <ac:picMk id="7" creationId="{B3A763DF-9B68-4F9B-A653-52DEB4D0BF40}"/>
          </ac:picMkLst>
        </pc:picChg>
        <pc:picChg chg="add mod">
          <ac:chgData name="Michelle Moore" userId="a9956a4204a58d54" providerId="LiveId" clId="{1256F536-6FEF-4B29-92EA-F463E8696E53}" dt="2019-06-13T04:06:20.179" v="663"/>
          <ac:picMkLst>
            <pc:docMk/>
            <pc:sldMk cId="2569592163" sldId="293"/>
            <ac:picMk id="8" creationId="{CF157EF2-96CF-40CF-A405-9E40B62347FF}"/>
          </ac:picMkLst>
        </pc:picChg>
      </pc:sldChg>
      <pc:sldChg chg="modSp add setBg">
        <pc:chgData name="Michelle Moore" userId="a9956a4204a58d54" providerId="LiveId" clId="{1256F536-6FEF-4B29-92EA-F463E8696E53}" dt="2019-06-13T04:01:17.996" v="605"/>
        <pc:sldMkLst>
          <pc:docMk/>
          <pc:sldMk cId="2280603052" sldId="299"/>
        </pc:sldMkLst>
        <pc:spChg chg="mod">
          <ac:chgData name="Michelle Moore" userId="a9956a4204a58d54" providerId="LiveId" clId="{1256F536-6FEF-4B29-92EA-F463E8696E53}" dt="2019-06-13T04:01:11.043" v="604" actId="20577"/>
          <ac:spMkLst>
            <pc:docMk/>
            <pc:sldMk cId="2280603052" sldId="299"/>
            <ac:spMk id="2" creationId="{5C348E05-F320-46C6-83FB-3A801B890520}"/>
          </ac:spMkLst>
        </pc:spChg>
      </pc:sldChg>
      <pc:sldChg chg="delSp modSp add">
        <pc:chgData name="Michelle Moore" userId="a9956a4204a58d54" providerId="LiveId" clId="{1256F536-6FEF-4B29-92EA-F463E8696E53}" dt="2019-06-13T04:09:18.530" v="701" actId="20577"/>
        <pc:sldMkLst>
          <pc:docMk/>
          <pc:sldMk cId="1493516232" sldId="300"/>
        </pc:sldMkLst>
        <pc:spChg chg="mod">
          <ac:chgData name="Michelle Moore" userId="a9956a4204a58d54" providerId="LiveId" clId="{1256F536-6FEF-4B29-92EA-F463E8696E53}" dt="2019-06-13T04:07:28.728" v="671" actId="20577"/>
          <ac:spMkLst>
            <pc:docMk/>
            <pc:sldMk cId="1493516232" sldId="300"/>
            <ac:spMk id="2" creationId="{7504CC21-5ED4-4866-AE46-5281A2584822}"/>
          </ac:spMkLst>
        </pc:spChg>
        <pc:spChg chg="mod">
          <ac:chgData name="Michelle Moore" userId="a9956a4204a58d54" providerId="LiveId" clId="{1256F536-6FEF-4B29-92EA-F463E8696E53}" dt="2019-06-13T04:08:20.695" v="692" actId="6549"/>
          <ac:spMkLst>
            <pc:docMk/>
            <pc:sldMk cId="1493516232" sldId="300"/>
            <ac:spMk id="5" creationId="{CE7867EE-52BD-47F5-AC85-1311C4E550A6}"/>
          </ac:spMkLst>
        </pc:spChg>
        <pc:spChg chg="mod">
          <ac:chgData name="Michelle Moore" userId="a9956a4204a58d54" providerId="LiveId" clId="{1256F536-6FEF-4B29-92EA-F463E8696E53}" dt="2019-06-13T04:09:18.530" v="701" actId="20577"/>
          <ac:spMkLst>
            <pc:docMk/>
            <pc:sldMk cId="1493516232" sldId="300"/>
            <ac:spMk id="6" creationId="{5641540B-BCA6-4C50-865F-0A9C65A0B1C6}"/>
          </ac:spMkLst>
        </pc:spChg>
        <pc:picChg chg="del">
          <ac:chgData name="Michelle Moore" userId="a9956a4204a58d54" providerId="LiveId" clId="{1256F536-6FEF-4B29-92EA-F463E8696E53}" dt="2019-06-13T04:08:02.147" v="680" actId="478"/>
          <ac:picMkLst>
            <pc:docMk/>
            <pc:sldMk cId="1493516232" sldId="300"/>
            <ac:picMk id="8" creationId="{CF157EF2-96CF-40CF-A405-9E40B62347FF}"/>
          </ac:picMkLst>
        </pc:picChg>
      </pc:sldChg>
      <pc:sldChg chg="modSp add">
        <pc:chgData name="Michelle Moore" userId="a9956a4204a58d54" providerId="LiveId" clId="{1256F536-6FEF-4B29-92EA-F463E8696E53}" dt="2019-06-13T04:10:45.853" v="723" actId="6549"/>
        <pc:sldMkLst>
          <pc:docMk/>
          <pc:sldMk cId="543545137" sldId="301"/>
        </pc:sldMkLst>
        <pc:spChg chg="mod">
          <ac:chgData name="Michelle Moore" userId="a9956a4204a58d54" providerId="LiveId" clId="{1256F536-6FEF-4B29-92EA-F463E8696E53}" dt="2019-06-13T04:08:43.730" v="697" actId="20577"/>
          <ac:spMkLst>
            <pc:docMk/>
            <pc:sldMk cId="543545137" sldId="301"/>
            <ac:spMk id="2" creationId="{7504CC21-5ED4-4866-AE46-5281A2584822}"/>
          </ac:spMkLst>
        </pc:spChg>
        <pc:spChg chg="mod">
          <ac:chgData name="Michelle Moore" userId="a9956a4204a58d54" providerId="LiveId" clId="{1256F536-6FEF-4B29-92EA-F463E8696E53}" dt="2019-06-13T04:10:45.853" v="723" actId="6549"/>
          <ac:spMkLst>
            <pc:docMk/>
            <pc:sldMk cId="543545137" sldId="301"/>
            <ac:spMk id="5" creationId="{CE7867EE-52BD-47F5-AC85-1311C4E550A6}"/>
          </ac:spMkLst>
        </pc:spChg>
        <pc:spChg chg="mod">
          <ac:chgData name="Michelle Moore" userId="a9956a4204a58d54" providerId="LiveId" clId="{1256F536-6FEF-4B29-92EA-F463E8696E53}" dt="2019-06-13T04:09:45.129" v="709" actId="20577"/>
          <ac:spMkLst>
            <pc:docMk/>
            <pc:sldMk cId="543545137" sldId="301"/>
            <ac:spMk id="6" creationId="{5641540B-BCA6-4C50-865F-0A9C65A0B1C6}"/>
          </ac:spMkLst>
        </pc:spChg>
      </pc:sldChg>
      <pc:sldChg chg="modSp add">
        <pc:chgData name="Michelle Moore" userId="a9956a4204a58d54" providerId="LiveId" clId="{1256F536-6FEF-4B29-92EA-F463E8696E53}" dt="2019-06-13T04:12:52.458" v="741" actId="6549"/>
        <pc:sldMkLst>
          <pc:docMk/>
          <pc:sldMk cId="509226977" sldId="302"/>
        </pc:sldMkLst>
        <pc:spChg chg="mod">
          <ac:chgData name="Michelle Moore" userId="a9956a4204a58d54" providerId="LiveId" clId="{1256F536-6FEF-4B29-92EA-F463E8696E53}" dt="2019-06-13T04:12:33.130" v="727" actId="20577"/>
          <ac:spMkLst>
            <pc:docMk/>
            <pc:sldMk cId="509226977" sldId="302"/>
            <ac:spMk id="2" creationId="{7504CC21-5ED4-4866-AE46-5281A2584822}"/>
          </ac:spMkLst>
        </pc:spChg>
        <pc:spChg chg="mod">
          <ac:chgData name="Michelle Moore" userId="a9956a4204a58d54" providerId="LiveId" clId="{1256F536-6FEF-4B29-92EA-F463E8696E53}" dt="2019-06-13T04:12:52.458" v="741" actId="6549"/>
          <ac:spMkLst>
            <pc:docMk/>
            <pc:sldMk cId="509226977" sldId="302"/>
            <ac:spMk id="5" creationId="{CE7867EE-52BD-47F5-AC85-1311C4E550A6}"/>
          </ac:spMkLst>
        </pc:spChg>
        <pc:spChg chg="mod">
          <ac:chgData name="Michelle Moore" userId="a9956a4204a58d54" providerId="LiveId" clId="{1256F536-6FEF-4B29-92EA-F463E8696E53}" dt="2019-06-13T04:12:36.725" v="729" actId="20577"/>
          <ac:spMkLst>
            <pc:docMk/>
            <pc:sldMk cId="509226977" sldId="302"/>
            <ac:spMk id="6" creationId="{5641540B-BCA6-4C50-865F-0A9C65A0B1C6}"/>
          </ac:spMkLst>
        </pc:spChg>
      </pc:sldChg>
      <pc:sldChg chg="modSp add">
        <pc:chgData name="Michelle Moore" userId="a9956a4204a58d54" providerId="LiveId" clId="{1256F536-6FEF-4B29-92EA-F463E8696E53}" dt="2019-06-13T04:13:58.714" v="759" actId="6549"/>
        <pc:sldMkLst>
          <pc:docMk/>
          <pc:sldMk cId="3681977466" sldId="303"/>
        </pc:sldMkLst>
        <pc:spChg chg="mod">
          <ac:chgData name="Michelle Moore" userId="a9956a4204a58d54" providerId="LiveId" clId="{1256F536-6FEF-4B29-92EA-F463E8696E53}" dt="2019-06-13T04:13:33.742" v="748" actId="20577"/>
          <ac:spMkLst>
            <pc:docMk/>
            <pc:sldMk cId="3681977466" sldId="303"/>
            <ac:spMk id="2" creationId="{7504CC21-5ED4-4866-AE46-5281A2584822}"/>
          </ac:spMkLst>
        </pc:spChg>
        <pc:spChg chg="mod">
          <ac:chgData name="Michelle Moore" userId="a9956a4204a58d54" providerId="LiveId" clId="{1256F536-6FEF-4B29-92EA-F463E8696E53}" dt="2019-06-13T04:13:58.714" v="759" actId="6549"/>
          <ac:spMkLst>
            <pc:docMk/>
            <pc:sldMk cId="3681977466" sldId="303"/>
            <ac:spMk id="5" creationId="{CE7867EE-52BD-47F5-AC85-1311C4E550A6}"/>
          </ac:spMkLst>
        </pc:spChg>
        <pc:spChg chg="mod">
          <ac:chgData name="Michelle Moore" userId="a9956a4204a58d54" providerId="LiveId" clId="{1256F536-6FEF-4B29-92EA-F463E8696E53}" dt="2019-06-13T04:13:47.315" v="752" actId="20577"/>
          <ac:spMkLst>
            <pc:docMk/>
            <pc:sldMk cId="3681977466" sldId="303"/>
            <ac:spMk id="6" creationId="{5641540B-BCA6-4C50-865F-0A9C65A0B1C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10/29/20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10/29/20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the study of probability</a:t>
            </a:r>
            <a:r>
              <a:rPr lang="en-US" baseline="0" dirty="0"/>
              <a:t> distributions. We first discuss the mean, variance, and standard deviation of a probability distribution. Then we discuss two frequently occurring probability distributions: the binomial and Poisson.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3497777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discrete</a:t>
            </a:r>
            <a:r>
              <a:rPr lang="en-US" baseline="0" dirty="0"/>
              <a:t> probability distribution. We find </a:t>
            </a:r>
            <a:r>
              <a:rPr lang="en-US" dirty="0"/>
              <a:t>John can expect to sell 2.1</a:t>
            </a:r>
            <a:r>
              <a:rPr lang="en-US" baseline="0" dirty="0"/>
              <a:t> cars on a typical Saturday. In other words, over the long run, say 50 Saturdays in a year, he can expect to sell (50)(2.1) = 105 cars. The variance is calculated on the next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2505189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the (positive) square root of the variance to get the standard deviation. The mean is 2.1, the variance is 1.290, and the standard deviation is 1.136 cars.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624509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binomial distribution is a widely occurring discrete</a:t>
            </a:r>
            <a:r>
              <a:rPr lang="en-US" baseline="0" dirty="0"/>
              <a:t> probability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2100043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 Greek letter  (pi) is used to denote a binomial population parameter</a:t>
                </a:r>
                <a:r>
                  <a:rPr lang="en-US" baseline="0" dirty="0"/>
                  <a:t>. The formula to compute binomial probability is found on the next slide.</a:t>
                </a:r>
                <a:endParaRPr lang="en-US" dirty="0"/>
              </a:p>
            </p:txBody>
          </p:sp>
        </mc:Choice>
        <mc:Fallback xmlns="">
          <p:sp>
            <p:nvSpPr>
              <p:cNvPr id="3" name="Notes Placeholder 2"/>
              <p:cNvSpPr>
                <a:spLocks noGrp="1"/>
              </p:cNvSpPr>
              <p:nvPr>
                <p:ph type="body" idx="1"/>
              </p:nvPr>
            </p:nvSpPr>
            <p:spPr/>
            <p:txBody>
              <a:bodyPr/>
              <a:lstStyle/>
              <a:p>
                <a:r>
                  <a:rPr lang="en-US" dirty="0" smtClean="0"/>
                  <a:t>The Greek letter </a:t>
                </a:r>
                <a:r>
                  <a:rPr lang="en-US" i="0" smtClean="0">
                    <a:latin typeface="Cambria Math"/>
                    <a:ea typeface="Cambria Math"/>
                  </a:rPr>
                  <a:t>"π"</a:t>
                </a:r>
                <a:r>
                  <a:rPr lang="en-US" dirty="0" smtClean="0"/>
                  <a:t>, (pi) is used to denote a binomial population parameter</a:t>
                </a:r>
                <a:r>
                  <a:rPr lang="en-US" baseline="0" dirty="0" smtClean="0"/>
                  <a:t>. The formula to compute binomial probability is found on the next slide.</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100043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C represents a combination;</a:t>
                </a:r>
                <a:r>
                  <a:rPr lang="en-US" baseline="0" dirty="0"/>
                  <a:t> you may recall we calculated combinations in chapter 5. In this example, just insert the value for x that you wish to find, the value 10 for n and .28 for </a:t>
                </a:r>
                <a14:m>
                  <m:oMath xmlns:m="http://schemas.openxmlformats.org/officeDocument/2006/math" xmlns="">
                    <m:r>
                      <m:rPr>
                        <m:sty m:val="p"/>
                      </m:rPr>
                      <a:rPr lang="en-US" i="0" baseline="0" smtClean="0">
                        <a:latin typeface="Cambria Math"/>
                        <a:ea typeface="Cambria Math"/>
                      </a:rPr>
                      <m:t>π</m:t>
                    </m:r>
                  </m:oMath>
                </a14:m>
                <a:r>
                  <a:rPr lang="en-US" dirty="0"/>
                  <a:t>, and solve. </a:t>
                </a:r>
              </a:p>
            </p:txBody>
          </p:sp>
        </mc:Choice>
        <mc:Fallback xmlns="">
          <p:sp>
            <p:nvSpPr>
              <p:cNvPr id="3" name="Notes Placeholder 2"/>
              <p:cNvSpPr>
                <a:spLocks noGrp="1"/>
              </p:cNvSpPr>
              <p:nvPr>
                <p:ph type="body" idx="1"/>
              </p:nvPr>
            </p:nvSpPr>
            <p:spPr/>
            <p:txBody>
              <a:bodyPr/>
              <a:lstStyle/>
              <a:p>
                <a:r>
                  <a:rPr lang="en-US" dirty="0" smtClean="0"/>
                  <a:t>C represents a combination;</a:t>
                </a:r>
                <a:r>
                  <a:rPr lang="en-US" baseline="0" dirty="0" smtClean="0"/>
                  <a:t> you may recall we calculated combinations in chapter 5. Just insert the value for x that you wish to find, the value 5 for n and .20 for </a:t>
                </a:r>
                <a:r>
                  <a:rPr lang="en-US" i="0" baseline="0" smtClean="0">
                    <a:latin typeface="Cambria Math"/>
                    <a:ea typeface="Cambria Math"/>
                  </a:rPr>
                  <a:t>π</a:t>
                </a:r>
                <a:r>
                  <a:rPr lang="en-US" dirty="0" smtClean="0"/>
                  <a:t>, and solve. With an n = 5, we </a:t>
                </a:r>
                <a:r>
                  <a:rPr lang="en-US" dirty="0" smtClean="0"/>
                  <a:t>can find the probabilities</a:t>
                </a:r>
                <a:r>
                  <a:rPr lang="en-US" baseline="0" dirty="0" smtClean="0"/>
                  <a:t> for 6 different </a:t>
                </a:r>
                <a:r>
                  <a:rPr lang="en-US" baseline="0" dirty="0" smtClean="0"/>
                  <a:t>x outcomes</a:t>
                </a:r>
                <a:r>
                  <a:rPr lang="en-US" baseline="0" dirty="0" smtClean="0"/>
                  <a:t>: 0, 1, 2, 3, 4, and 5 late flights. See the table on the next page.</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2762122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formula 6-3</a:t>
            </a:r>
            <a:r>
              <a:rPr lang="en-US" baseline="0" dirty="0"/>
              <a:t> to</a:t>
            </a:r>
            <a:r>
              <a:rPr lang="en-US" dirty="0"/>
              <a:t> complete the table by finding the P(x) for the number of successes from 0</a:t>
            </a:r>
            <a:r>
              <a:rPr lang="en-US" baseline="0" dirty="0"/>
              <a:t> to 10.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731107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shortcut</a:t>
            </a:r>
            <a:r>
              <a:rPr lang="en-US" baseline="0" dirty="0"/>
              <a:t> method of finding the mean and variance of a binomial distribution. Verify these results with the table on the preceding slide.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2632275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In</a:t>
                </a:r>
                <a:r>
                  <a:rPr lang="en-US" baseline="0" dirty="0"/>
                  <a:t> this example, </a:t>
                </a:r>
                <a:r>
                  <a:rPr lang="en-US" dirty="0"/>
                  <a:t>the conditions for a binomial distribution are met. You can build</a:t>
                </a:r>
                <a:r>
                  <a:rPr lang="en-US" baseline="0" dirty="0"/>
                  <a:t> a binomial probability distribution using Formula 6-3 for any value of n </a:t>
                </a:r>
                <a:r>
                  <a:rPr lang="en-US" baseline="0" dirty="0">
                    <a:latin typeface="+mn-lt"/>
                  </a:rPr>
                  <a:t>and </a:t>
                </a:r>
                <a14:m>
                  <m:oMath xmlns:m="http://schemas.openxmlformats.org/officeDocument/2006/math" xmlns="">
                    <m:r>
                      <m:rPr>
                        <m:sty m:val="p"/>
                      </m:rPr>
                      <a:rPr lang="en-US" i="0" baseline="0" smtClean="0">
                        <a:latin typeface="Cambria Math"/>
                        <a:ea typeface="Cambria Math"/>
                      </a:rPr>
                      <m:t>π</m:t>
                    </m:r>
                  </m:oMath>
                </a14:m>
                <a:r>
                  <a:rPr lang="en-US" i="0" dirty="0"/>
                  <a:t>. However, the calculations take</a:t>
                </a:r>
                <a:r>
                  <a:rPr lang="en-US" i="0" baseline="0" dirty="0"/>
                  <a:t> time. For convenience, tables like the one here are provided in Appendix B.1 for various values of n and </a:t>
                </a:r>
                <a14:m>
                  <m:oMath xmlns:m="http://schemas.openxmlformats.org/officeDocument/2006/math" xmlns="">
                    <m:r>
                      <m:rPr>
                        <m:sty m:val="p"/>
                      </m:rPr>
                      <a:rPr lang="en-US" i="0" baseline="0" smtClean="0">
                        <a:latin typeface="Cambria Math"/>
                        <a:ea typeface="Cambria Math"/>
                      </a:rPr>
                      <m:t>π</m:t>
                    </m:r>
                  </m:oMath>
                </a14:m>
                <a:r>
                  <a:rPr lang="en-US" i="0" dirty="0"/>
                  <a:t>.</a:t>
                </a:r>
              </a:p>
              <a:p>
                <a:r>
                  <a:rPr lang="en-US" i="0" dirty="0"/>
                  <a:t>Excel can be used to find binomials</a:t>
                </a:r>
                <a:r>
                  <a:rPr lang="en-US" i="0" baseline="0" dirty="0"/>
                  <a:t> as well.</a:t>
                </a:r>
                <a:endParaRPr lang="en-US" i="0" dirty="0"/>
              </a:p>
            </p:txBody>
          </p:sp>
        </mc:Choice>
        <mc:Fallback xmlns="">
          <p:sp>
            <p:nvSpPr>
              <p:cNvPr id="3" name="Notes Placeholder 2"/>
              <p:cNvSpPr>
                <a:spLocks noGrp="1"/>
              </p:cNvSpPr>
              <p:nvPr>
                <p:ph type="body" idx="1"/>
              </p:nvPr>
            </p:nvSpPr>
            <p:spPr/>
            <p:txBody>
              <a:bodyPr/>
              <a:lstStyle/>
              <a:p>
                <a:r>
                  <a:rPr lang="en-US" dirty="0" smtClean="0"/>
                  <a:t>In</a:t>
                </a:r>
                <a:r>
                  <a:rPr lang="en-US" baseline="0" dirty="0" smtClean="0"/>
                  <a:t> this example, </a:t>
                </a:r>
                <a:r>
                  <a:rPr lang="en-US" dirty="0" smtClean="0"/>
                  <a:t>the conditions for a binomial distribution are met. You can build</a:t>
                </a:r>
                <a:r>
                  <a:rPr lang="en-US" baseline="0" dirty="0" smtClean="0"/>
                  <a:t> a binomial probability distribution using Formula 6-3 for any value of n </a:t>
                </a:r>
                <a:r>
                  <a:rPr lang="en-US" baseline="0" dirty="0" smtClean="0">
                    <a:latin typeface="+mn-lt"/>
                  </a:rPr>
                  <a:t>and </a:t>
                </a:r>
                <a:r>
                  <a:rPr lang="en-US" i="0" baseline="0" smtClean="0">
                    <a:latin typeface="+mn-lt"/>
                    <a:ea typeface="Cambria Math"/>
                  </a:rPr>
                  <a:t>π</a:t>
                </a:r>
                <a:r>
                  <a:rPr lang="en-US" i="0" dirty="0" smtClean="0"/>
                  <a:t>. However, the calculations take</a:t>
                </a:r>
                <a:r>
                  <a:rPr lang="en-US" i="0" baseline="0" dirty="0" smtClean="0"/>
                  <a:t> time. For convenience, tables like the one here are provided in Appendix B-1 for various values of n and </a:t>
                </a:r>
                <a:r>
                  <a:rPr lang="en-US" i="0" baseline="0" smtClean="0">
                    <a:latin typeface="Cambria Math"/>
                    <a:ea typeface="Cambria Math"/>
                  </a:rPr>
                  <a:t>π</a:t>
                </a:r>
                <a:r>
                  <a:rPr lang="en-US" i="0" dirty="0" smtClean="0"/>
                  <a:t>.</a:t>
                </a:r>
              </a:p>
              <a:p>
                <a:r>
                  <a:rPr lang="en-US" i="0" dirty="0" smtClean="0"/>
                  <a:t>Excel can be used to find binomials</a:t>
                </a:r>
                <a:r>
                  <a:rPr lang="en-US" i="0" baseline="0" dirty="0" smtClean="0"/>
                  <a:t> as well.</a:t>
                </a:r>
                <a:endParaRPr lang="en-US" i="0"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3319048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conclude</a:t>
            </a:r>
            <a:r>
              <a:rPr lang="en-US" baseline="0" dirty="0"/>
              <a:t> the likelihood that the occupants of exactly 7 out of 12 sampled vehicles will be wearing their seat belts is about 9%. And the probability of selecting 12 cars and finding that the occupants of 7 or more vehicles were wearing seat belts is .9562. The Excel commands for these calculations are found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19</a:t>
            </a:fld>
            <a:endParaRPr lang="en-US" dirty="0"/>
          </a:p>
        </p:txBody>
      </p:sp>
    </p:spTree>
    <p:extLst>
      <p:ext uri="{BB962C8B-B14F-4D97-AF65-F5344CB8AC3E}">
        <p14:creationId xmlns:p14="http://schemas.microsoft.com/office/powerpoint/2010/main" val="3128197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Poisson is a discrete probability distribution since it is formed by counting. It</a:t>
            </a:r>
            <a:r>
              <a:rPr lang="en-US" baseline="0" dirty="0"/>
              <a:t> is often referred to as t</a:t>
            </a:r>
            <a:r>
              <a:rPr lang="en-US" dirty="0"/>
              <a:t>he law of improbable events</a:t>
            </a:r>
            <a:r>
              <a:rPr lang="en-US" baseline="0" dirty="0"/>
              <a:t> because </a:t>
            </a:r>
            <a:r>
              <a:rPr lang="en-US" dirty="0"/>
              <a:t>the probability of an event happening is small.</a:t>
            </a:r>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746806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probability distribution gives the entire range of values that can occur based on an experiment.</a:t>
            </a:r>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2716919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variance</a:t>
            </a:r>
            <a:r>
              <a:rPr lang="en-US" baseline="0" dirty="0"/>
              <a:t> of the Poisson Distribution is equal to its mean.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232868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Begin by confirming</a:t>
            </a:r>
            <a:r>
              <a:rPr lang="en-US" baseline="0" dirty="0"/>
              <a:t> the situation fits the Poisson Distribution characteristics. Then calculate the mean using the sample information. Poisson</a:t>
            </a:r>
            <a:r>
              <a:rPr lang="en-US" dirty="0"/>
              <a:t> probabilities can be found using Excel too;</a:t>
            </a:r>
            <a:r>
              <a:rPr lang="en-US" baseline="0" dirty="0"/>
              <a:t> t</a:t>
            </a:r>
            <a:r>
              <a:rPr lang="en-US" dirty="0"/>
              <a:t>he commands can be found in Appendix C.</a:t>
            </a:r>
          </a:p>
        </p:txBody>
      </p:sp>
      <p:sp>
        <p:nvSpPr>
          <p:cNvPr id="4" name="Slide Number Placeholder 3"/>
          <p:cNvSpPr>
            <a:spLocks noGrp="1"/>
          </p:cNvSpPr>
          <p:nvPr>
            <p:ph type="sldNum" sz="quarter" idx="10"/>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1856477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Table 6-7 Poisson Table for Various Values of</a:t>
                </a:r>
                <a:r>
                  <a:rPr lang="en-US" i="0" dirty="0"/>
                  <a:t> </a:t>
                </a:r>
                <a14:m>
                  <m:oMath xmlns:m="http://schemas.openxmlformats.org/officeDocument/2006/math" xmlns="">
                    <m:r>
                      <m:rPr>
                        <m:nor/>
                      </m:rPr>
                      <a:rPr lang="en-US" i="0" smtClean="0">
                        <a:latin typeface="Cambria Math"/>
                        <a:ea typeface="Cambria Math"/>
                      </a:rPr>
                      <m:t>μ</m:t>
                    </m:r>
                    <m:r>
                      <m:rPr>
                        <m:nor/>
                      </m:rPr>
                      <a:rPr lang="en-US" b="0" i="0" smtClean="0">
                        <a:latin typeface="Cambria Math"/>
                        <a:ea typeface="Cambria Math"/>
                      </a:rPr>
                      <m:t>. </m:t>
                    </m:r>
                  </m:oMath>
                </a14:m>
                <a:r>
                  <a:rPr lang="en-US" dirty="0"/>
                  <a:t>The Poisson distribution tables can be found in Appendix B.2</a:t>
                </a:r>
              </a:p>
            </p:txBody>
          </p:sp>
        </mc:Choice>
        <mc:Fallback xmlns="">
          <p:sp>
            <p:nvSpPr>
              <p:cNvPr id="3" name="Notes Placeholder 2"/>
              <p:cNvSpPr>
                <a:spLocks noGrp="1"/>
              </p:cNvSpPr>
              <p:nvPr>
                <p:ph type="body" idx="1"/>
              </p:nvPr>
            </p:nvSpPr>
            <p:spPr/>
            <p:txBody>
              <a:bodyPr/>
              <a:lstStyle/>
              <a:p>
                <a:r>
                  <a:rPr lang="en-US" dirty="0" smtClean="0"/>
                  <a:t>Table 6-7 Poisson Table for Various Values of</a:t>
                </a:r>
                <a:r>
                  <a:rPr lang="en-US" i="0" dirty="0" smtClean="0"/>
                  <a:t> </a:t>
                </a:r>
                <a:r>
                  <a:rPr lang="en-US" i="0" smtClean="0">
                    <a:latin typeface="Cambria Math"/>
                    <a:ea typeface="Cambria Math"/>
                  </a:rPr>
                  <a:t>"μ</a:t>
                </a:r>
                <a:r>
                  <a:rPr lang="en-US" b="0" i="0" smtClean="0">
                    <a:latin typeface="Cambria Math"/>
                    <a:ea typeface="Cambria Math"/>
                  </a:rPr>
                  <a:t>. "</a:t>
                </a:r>
                <a:r>
                  <a:rPr lang="en-US" dirty="0" smtClean="0"/>
                  <a:t>The Poisson distribution tables can be found in Appendix B.2</a:t>
                </a:r>
                <a:endParaRPr lang="en-US" dirty="0"/>
              </a:p>
            </p:txBody>
          </p:sp>
        </mc:Fallback>
      </mc:AlternateContent>
      <p:sp>
        <p:nvSpPr>
          <p:cNvPr id="4" name="Slide Number Placeholder 3"/>
          <p:cNvSpPr>
            <a:spLocks noGrp="1"/>
          </p:cNvSpPr>
          <p:nvPr>
            <p:ph type="sldNum" sz="quarter" idx="10"/>
          </p:nvPr>
        </p:nvSpPr>
        <p:spPr/>
        <p:txBody>
          <a:bodyPr/>
          <a:lstStyle/>
          <a:p>
            <a:fld id="{7B67C953-863B-418B-800D-0BB9606FF8AB}" type="slidenum">
              <a:rPr lang="en-US" smtClean="0"/>
              <a:t>23</a:t>
            </a:fld>
            <a:endParaRPr lang="en-US" dirty="0"/>
          </a:p>
        </p:txBody>
      </p:sp>
    </p:spTree>
    <p:extLst>
      <p:ext uri="{BB962C8B-B14F-4D97-AF65-F5344CB8AC3E}">
        <p14:creationId xmlns:p14="http://schemas.microsoft.com/office/powerpoint/2010/main" val="1429049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sz="1200" b="1" i="0" u="none" strike="noStrike" kern="1200" baseline="0" dirty="0">
                <a:solidFill>
                  <a:schemeClr val="tx1"/>
                </a:solidFill>
                <a:latin typeface="+mn-lt"/>
                <a:ea typeface="+mn-ea"/>
                <a:cs typeface="+mn-cs"/>
              </a:rPr>
              <a:t>Calls,	</a:t>
            </a:r>
            <a:r>
              <a:rPr lang="en-US" sz="1200" b="1" i="1" u="none" strike="noStrike" kern="1200" baseline="0" dirty="0">
                <a:solidFill>
                  <a:schemeClr val="tx1"/>
                </a:solidFill>
                <a:latin typeface="+mn-lt"/>
                <a:ea typeface="+mn-ea"/>
                <a:cs typeface="+mn-cs"/>
              </a:rPr>
              <a:t>x 	</a:t>
            </a:r>
            <a:r>
              <a:rPr lang="en-US" sz="1200" b="1" i="0" u="none" strike="noStrike" kern="1200" baseline="0" dirty="0">
                <a:solidFill>
                  <a:schemeClr val="tx1"/>
                </a:solidFill>
                <a:latin typeface="+mn-lt"/>
                <a:ea typeface="+mn-ea"/>
                <a:cs typeface="+mn-cs"/>
              </a:rPr>
              <a:t>Frequency 	</a:t>
            </a:r>
            <a:r>
              <a:rPr lang="en-US" sz="1200" b="1" i="1" u="none" strike="noStrike" kern="1200" baseline="0" dirty="0">
                <a:solidFill>
                  <a:schemeClr val="tx1"/>
                </a:solidFill>
                <a:latin typeface="+mn-lt"/>
                <a:ea typeface="+mn-ea"/>
                <a:cs typeface="+mn-cs"/>
              </a:rPr>
              <a:t>P</a:t>
            </a:r>
            <a:r>
              <a:rPr lang="en-US" sz="1200" b="1" i="0" u="none" strike="noStrike" kern="1200" baseline="0" dirty="0">
                <a:solidFill>
                  <a:schemeClr val="tx1"/>
                </a:solidFill>
                <a:latin typeface="+mn-lt"/>
                <a:ea typeface="+mn-ea"/>
                <a:cs typeface="+mn-cs"/>
              </a:rPr>
              <a:t>(</a:t>
            </a:r>
            <a:r>
              <a:rPr lang="en-US" sz="1200" b="1" i="1" u="none" strike="noStrike" kern="1200" baseline="0" dirty="0">
                <a:solidFill>
                  <a:schemeClr val="tx1"/>
                </a:solidFill>
                <a:latin typeface="+mn-lt"/>
                <a:ea typeface="+mn-ea"/>
                <a:cs typeface="+mn-cs"/>
              </a:rPr>
              <a:t>x</a:t>
            </a:r>
            <a:r>
              <a:rPr lang="en-US" sz="1200" b="1" i="0" u="none" strike="noStrike" kern="1200" baseline="0" dirty="0">
                <a:solidFill>
                  <a:schemeClr val="tx1"/>
                </a:solidFill>
                <a:latin typeface="+mn-lt"/>
                <a:ea typeface="+mn-ea"/>
                <a:cs typeface="+mn-cs"/>
              </a:rPr>
              <a:t>) 	</a:t>
            </a:r>
            <a:r>
              <a:rPr lang="en-US" sz="1200" b="1" i="1" u="none" strike="noStrike" kern="1200" baseline="0" dirty="0">
                <a:solidFill>
                  <a:schemeClr val="tx1"/>
                </a:solidFill>
                <a:latin typeface="+mn-lt"/>
                <a:ea typeface="+mn-ea"/>
                <a:cs typeface="+mn-cs"/>
              </a:rPr>
              <a:t>xP</a:t>
            </a:r>
            <a:r>
              <a:rPr lang="en-US" sz="1200" b="1" i="0" u="none" strike="noStrike" kern="1200" baseline="0" dirty="0">
                <a:solidFill>
                  <a:schemeClr val="tx1"/>
                </a:solidFill>
                <a:latin typeface="+mn-lt"/>
                <a:ea typeface="+mn-ea"/>
                <a:cs typeface="+mn-cs"/>
              </a:rPr>
              <a:t>(</a:t>
            </a:r>
            <a:r>
              <a:rPr lang="en-US" sz="1200" b="1" i="1" u="none" strike="noStrike" kern="1200" baseline="0" dirty="0">
                <a:solidFill>
                  <a:schemeClr val="tx1"/>
                </a:solidFill>
                <a:latin typeface="+mn-lt"/>
                <a:ea typeface="+mn-ea"/>
                <a:cs typeface="+mn-cs"/>
              </a:rPr>
              <a:t>x</a:t>
            </a:r>
            <a:r>
              <a:rPr lang="en-US" sz="1200" b="1" i="0" u="none" strike="noStrike" kern="1200" baseline="0" dirty="0">
                <a:solidFill>
                  <a:schemeClr val="tx1"/>
                </a:solidFill>
                <a:latin typeface="+mn-lt"/>
                <a:ea typeface="+mn-ea"/>
                <a:cs typeface="+mn-cs"/>
              </a:rPr>
              <a:t>) (</a:t>
            </a:r>
            <a:r>
              <a:rPr lang="en-US" sz="1200" b="1"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μ)2 </a:t>
            </a:r>
            <a:r>
              <a:rPr lang="en-US" sz="1200" b="1" i="1" u="none" strike="noStrike" kern="1200" baseline="0" dirty="0">
                <a:solidFill>
                  <a:schemeClr val="tx1"/>
                </a:solidFill>
                <a:latin typeface="+mn-lt"/>
                <a:ea typeface="+mn-ea"/>
                <a:cs typeface="+mn-cs"/>
              </a:rPr>
              <a:t>P</a:t>
            </a:r>
            <a:r>
              <a:rPr lang="en-US" sz="1200" b="1" i="0" u="none" strike="noStrike" kern="1200" baseline="0" dirty="0">
                <a:solidFill>
                  <a:schemeClr val="tx1"/>
                </a:solidFill>
                <a:latin typeface="+mn-lt"/>
                <a:ea typeface="+mn-ea"/>
                <a:cs typeface="+mn-cs"/>
              </a:rPr>
              <a:t>(</a:t>
            </a:r>
            <a:r>
              <a:rPr lang="en-US" sz="1200" b="1" i="1" u="none" strike="noStrike" kern="1200" baseline="0" dirty="0">
                <a:solidFill>
                  <a:schemeClr val="tx1"/>
                </a:solidFill>
                <a:latin typeface="+mn-lt"/>
                <a:ea typeface="+mn-ea"/>
                <a:cs typeface="+mn-cs"/>
              </a:rPr>
              <a:t>x</a:t>
            </a:r>
            <a:r>
              <a:rPr lang="en-US" sz="1200" b="1" i="0" u="none" strike="noStrike" kern="1200" baseline="0" dirty="0">
                <a:solidFill>
                  <a:schemeClr val="tx1"/>
                </a:solidFill>
                <a:latin typeface="+mn-lt"/>
                <a:ea typeface="+mn-ea"/>
                <a:cs typeface="+mn-cs"/>
              </a:rPr>
              <a:t>) </a:t>
            </a:r>
          </a:p>
          <a:p>
            <a:pPr marL="0" indent="0">
              <a:buNone/>
            </a:pP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0 	8 	.16 	0 	.4624 </a:t>
            </a:r>
          </a:p>
          <a:p>
            <a:pPr marL="0" indent="0">
              <a:buNone/>
            </a:pPr>
            <a:r>
              <a:rPr lang="en-US" sz="1200" b="0" i="0" u="none" strike="noStrike" kern="1200" baseline="0" dirty="0">
                <a:solidFill>
                  <a:schemeClr val="tx1"/>
                </a:solidFill>
                <a:latin typeface="+mn-lt"/>
                <a:ea typeface="+mn-ea"/>
                <a:cs typeface="+mn-cs"/>
              </a:rPr>
              <a:t>        1 	10 	.20 	.20 	.0980 </a:t>
            </a:r>
          </a:p>
          <a:p>
            <a:pPr marL="0" indent="0">
              <a:buNone/>
            </a:pPr>
            <a:r>
              <a:rPr lang="en-US" sz="1200" b="0" i="0" u="none" strike="noStrike" kern="1200" baseline="0" dirty="0">
                <a:solidFill>
                  <a:schemeClr val="tx1"/>
                </a:solidFill>
                <a:latin typeface="+mn-lt"/>
                <a:ea typeface="+mn-ea"/>
                <a:cs typeface="+mn-cs"/>
              </a:rPr>
              <a:t>        2 	22 	.44 	.88 	.0396 </a:t>
            </a:r>
          </a:p>
          <a:p>
            <a:pPr marL="0" indent="0">
              <a:buNone/>
            </a:pPr>
            <a:r>
              <a:rPr lang="en-US" sz="1200" b="0" i="0" u="none" strike="noStrike" kern="1200" baseline="0" dirty="0">
                <a:solidFill>
                  <a:schemeClr val="tx1"/>
                </a:solidFill>
                <a:latin typeface="+mn-lt"/>
                <a:ea typeface="+mn-ea"/>
                <a:cs typeface="+mn-cs"/>
              </a:rPr>
              <a:t>        3 	9 	.18 	.54 	.3042 </a:t>
            </a:r>
          </a:p>
          <a:p>
            <a:pPr marL="0" indent="0">
              <a:buNone/>
            </a:pPr>
            <a:r>
              <a:rPr lang="en-US" sz="1200" b="0" i="0" u="none" strike="noStrike" kern="1200" baseline="0" dirty="0">
                <a:solidFill>
                  <a:schemeClr val="tx1"/>
                </a:solidFill>
                <a:latin typeface="+mn-lt"/>
                <a:ea typeface="+mn-ea"/>
                <a:cs typeface="+mn-cs"/>
              </a:rPr>
              <a:t>        4 	1 	.02 	.08 	.1058 </a:t>
            </a:r>
          </a:p>
          <a:p>
            <a:pPr marL="0" indent="0">
              <a:buNone/>
            </a:pPr>
            <a:r>
              <a:rPr lang="en-US" sz="1200" b="0" i="0" u="none" strike="noStrike" kern="1200" baseline="0" dirty="0">
                <a:solidFill>
                  <a:schemeClr val="tx1"/>
                </a:solidFill>
                <a:latin typeface="+mn-lt"/>
                <a:ea typeface="+mn-ea"/>
                <a:cs typeface="+mn-cs"/>
              </a:rPr>
              <a:t>     Total	50 		1.70 	1.0100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Discrete distribution, because only certain outcomes are possible.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0.20 found by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3) +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 4) = 0.18 + 0.02 = 0.20 </a:t>
            </a:r>
          </a:p>
          <a:p>
            <a:r>
              <a:rPr lang="el-GR" sz="1200" b="1" i="0" u="none" strike="noStrike" kern="1200" baseline="0" dirty="0">
                <a:solidFill>
                  <a:schemeClr val="tx1"/>
                </a:solidFill>
                <a:latin typeface="+mn-lt"/>
                <a:ea typeface="+mn-ea"/>
                <a:cs typeface="+mn-cs"/>
              </a:rPr>
              <a:t>d. </a:t>
            </a:r>
            <a:r>
              <a:rPr lang="el-GR" sz="1200" b="0" i="0" u="none" strike="noStrike" kern="1200" baseline="0" dirty="0">
                <a:solidFill>
                  <a:schemeClr val="tx1"/>
                </a:solidFill>
                <a:latin typeface="+mn-lt"/>
                <a:ea typeface="+mn-ea"/>
                <a:cs typeface="+mn-cs"/>
              </a:rPr>
              <a:t>μ = Σ</a:t>
            </a:r>
            <a:r>
              <a:rPr lang="el-GR" sz="1200" b="0" i="1" u="none" strike="noStrike" kern="1200" baseline="0" dirty="0">
                <a:solidFill>
                  <a:schemeClr val="tx1"/>
                </a:solidFill>
                <a:latin typeface="+mn-lt"/>
                <a:ea typeface="+mn-ea"/>
                <a:cs typeface="+mn-cs"/>
              </a:rPr>
              <a:t>x </a:t>
            </a:r>
            <a:r>
              <a:rPr lang="el-GR" sz="1200" b="0" i="0" u="none" strike="noStrike" kern="1200" baseline="0" dirty="0">
                <a:solidFill>
                  <a:schemeClr val="tx1"/>
                </a:solidFill>
                <a:latin typeface="+mn-lt"/>
                <a:ea typeface="+mn-ea"/>
                <a:cs typeface="+mn-cs"/>
              </a:rPr>
              <a:t>· </a:t>
            </a:r>
            <a:r>
              <a:rPr lang="el-GR" sz="1200" b="0" i="1" u="none" strike="noStrike" kern="1200" baseline="0" dirty="0">
                <a:solidFill>
                  <a:schemeClr val="tx1"/>
                </a:solidFill>
                <a:latin typeface="+mn-lt"/>
                <a:ea typeface="+mn-ea"/>
                <a:cs typeface="+mn-cs"/>
              </a:rPr>
              <a:t>P</a:t>
            </a:r>
            <a:r>
              <a:rPr lang="el-GR" sz="1200" b="0" i="0" u="none" strike="noStrike" kern="1200" baseline="0" dirty="0">
                <a:solidFill>
                  <a:schemeClr val="tx1"/>
                </a:solidFill>
                <a:latin typeface="+mn-lt"/>
                <a:ea typeface="+mn-ea"/>
                <a:cs typeface="+mn-cs"/>
              </a:rPr>
              <a:t>(</a:t>
            </a:r>
            <a:r>
              <a:rPr lang="el-GR" sz="1200" b="0" i="1" u="none" strike="noStrike" kern="1200" baseline="0" dirty="0">
                <a:solidFill>
                  <a:schemeClr val="tx1"/>
                </a:solidFill>
                <a:latin typeface="+mn-lt"/>
                <a:ea typeface="+mn-ea"/>
                <a:cs typeface="+mn-cs"/>
              </a:rPr>
              <a:t>x</a:t>
            </a:r>
            <a:r>
              <a:rPr lang="el-GR" sz="1200" b="0" i="0" u="none" strike="noStrike" kern="1200" baseline="0" dirty="0">
                <a:solidFill>
                  <a:schemeClr val="tx1"/>
                </a:solidFill>
                <a:latin typeface="+mn-lt"/>
                <a:ea typeface="+mn-ea"/>
                <a:cs typeface="+mn-cs"/>
              </a:rPr>
              <a:t>) = 1.70 </a:t>
            </a:r>
          </a:p>
          <a:p>
            <a:r>
              <a:rPr lang="en-US" sz="1200" b="1" i="0" u="none" strike="noStrike" kern="1200" baseline="0" dirty="0">
                <a:solidFill>
                  <a:schemeClr val="tx1"/>
                </a:solidFill>
                <a:latin typeface="+mn-lt"/>
                <a:ea typeface="+mn-ea"/>
                <a:cs typeface="+mn-cs"/>
              </a:rPr>
              <a:t>e. </a:t>
            </a:r>
            <a:r>
              <a:rPr lang="el-GR" sz="1200" b="0" i="0" u="none" strike="noStrike" kern="1200" baseline="0" dirty="0">
                <a:solidFill>
                  <a:schemeClr val="tx1"/>
                </a:solidFill>
                <a:latin typeface="+mn-lt"/>
                <a:ea typeface="+mn-ea"/>
                <a:cs typeface="+mn-cs"/>
              </a:rPr>
              <a:t>σ = √1.01 = 1.005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25</a:t>
            </a:fld>
            <a:endParaRPr lang="en-US" dirty="0"/>
          </a:p>
        </p:txBody>
      </p:sp>
    </p:spTree>
    <p:extLst>
      <p:ext uri="{BB962C8B-B14F-4D97-AF65-F5344CB8AC3E}">
        <p14:creationId xmlns:p14="http://schemas.microsoft.com/office/powerpoint/2010/main" val="30971019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.2668, found by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(2) = 9!/((9 − 2)!2!) * (.3)^2(.7)^7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.1715, found by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(4) = 9!/((9 − 4)!4!) * (.3)^4(.7)^5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.0404, found by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(0) = 9!/((9 − 0)!0!) * (.3)^0(.7)^9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26</a:t>
            </a:fld>
            <a:endParaRPr lang="en-US" dirty="0"/>
          </a:p>
        </p:txBody>
      </p:sp>
    </p:spTree>
    <p:extLst>
      <p:ext uri="{BB962C8B-B14F-4D97-AF65-F5344CB8AC3E}">
        <p14:creationId xmlns:p14="http://schemas.microsoft.com/office/powerpoint/2010/main" val="3201090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0.387, found from Appendix B.1 with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of 9, π of 0.90, and </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of 9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P</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x </a:t>
            </a:r>
            <a:r>
              <a:rPr lang="en-US" sz="1200" b="0" i="0" u="none" strike="noStrike" kern="1200" baseline="0" dirty="0">
                <a:solidFill>
                  <a:schemeClr val="tx1"/>
                </a:solidFill>
                <a:latin typeface="+mn-lt"/>
                <a:ea typeface="+mn-ea"/>
                <a:cs typeface="+mn-cs"/>
              </a:rPr>
              <a:t>&lt; 5) = 0.001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0.992, found by 1 − 0.008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0.947, found by 1 − 0.053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27</a:t>
            </a:fld>
            <a:endParaRPr lang="en-US" dirty="0"/>
          </a:p>
        </p:txBody>
      </p:sp>
    </p:spTree>
    <p:extLst>
      <p:ext uri="{BB962C8B-B14F-4D97-AF65-F5344CB8AC3E}">
        <p14:creationId xmlns:p14="http://schemas.microsoft.com/office/powerpoint/2010/main" val="2865737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.0613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.0803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28</a:t>
            </a:fld>
            <a:endParaRPr lang="en-US" dirty="0"/>
          </a:p>
        </p:txBody>
      </p:sp>
    </p:spTree>
    <p:extLst>
      <p:ext uri="{BB962C8B-B14F-4D97-AF65-F5344CB8AC3E}">
        <p14:creationId xmlns:p14="http://schemas.microsoft.com/office/powerpoint/2010/main" val="192001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counting formula</a:t>
            </a:r>
            <a:r>
              <a:rPr lang="en-US" baseline="0" dirty="0"/>
              <a:t> from chapter 5, we note there are 8 possible outcomes when tossing a coin three times, since you will observe either a head or a tail, two possibilities, and this toss is repeated 3 times, so (2)(2)(2) = 8. Using this data we can construct a probability distribution.</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79672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Tossing the</a:t>
            </a:r>
            <a:r>
              <a:rPr lang="en-US" baseline="0" dirty="0"/>
              <a:t> coin three times results in 8 different outcomes. The events of 0, 1, 2, or 3 heads are mutually exclusive and exhaustive so the sum of the probabilities is 1.000.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94926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any experiment of chance,</a:t>
            </a:r>
            <a:r>
              <a:rPr lang="en-US" baseline="0" dirty="0"/>
              <a:t> the outcomes occur randomly. So the outcome is called a random variable. Random variables can be measured with quantitative variables or qualitative variables.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3901372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a discrete random variable can assume fractional or decimal </a:t>
            </a:r>
            <a:r>
              <a:rPr lang="en-US" baseline="0" dirty="0" smtClean="0"/>
              <a:t>values, </a:t>
            </a:r>
            <a:r>
              <a:rPr lang="en-US" baseline="0" dirty="0"/>
              <a:t>but the values must be separated by having distance between each value.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3491103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results of this</a:t>
            </a:r>
            <a:r>
              <a:rPr lang="en-US" baseline="0" dirty="0"/>
              <a:t> survey were obtained by counting the number of credit cards carried by a group of customers and are summarized in the table using relative frequencies.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3111915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Continuous random variables</a:t>
            </a:r>
            <a:r>
              <a:rPr lang="en-US" baseline="0" dirty="0"/>
              <a:t> are measured with interval or ratio scale and the likelihood of a continuous random variable can be summarized with a probability distribution. This will be covered in the next chapter.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3491103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mean of a probability distribution is the long run average of the random variable. P(x) represents</a:t>
            </a:r>
            <a:r>
              <a:rPr lang="en-US" baseline="0" dirty="0"/>
              <a:t> </a:t>
            </a:r>
            <a:r>
              <a:rPr lang="en-US" dirty="0"/>
              <a:t>the</a:t>
            </a:r>
            <a:r>
              <a:rPr lang="en-US" baseline="0" dirty="0"/>
              <a:t> probability of a particular value of x. </a:t>
            </a:r>
            <a:r>
              <a:rPr lang="en-US" dirty="0"/>
              <a:t>To calculate the mean, multiply each value of x by its probability of occurrence and then add these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3582854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6-</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2133600" y="6356350"/>
            <a:ext cx="42702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r>
              <a:rPr lang="en-US" dirty="0"/>
              <a:t>6-</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r>
              <a:rPr lang="en-US" dirty="0"/>
              <a:t>6-</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1981200" y="6356350"/>
            <a:ext cx="44226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r>
              <a:rPr lang="en-US" dirty="0"/>
              <a:t>6-</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6-</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828800" y="6356350"/>
            <a:ext cx="4575048" cy="365760"/>
          </a:xfrm>
        </p:spPr>
        <p:txBody>
          <a:bodyPr/>
          <a:lstStyle>
            <a:lvl1pPr>
              <a:defRPr sz="1200"/>
            </a:lvl1p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dirty="0" smtClean="0"/>
              <a:t>Copyright © 2022 McGraw-Hill Education. All rights reserved. No reproduction or distribution without the prior written consent of McGraw-Hill Education.</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20.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7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1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4" Type="http://schemas.openxmlformats.org/officeDocument/2006/relationships/image" Target="../media/image220.png"/><Relationship Id="rId5"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Discrete Probability Distributions</a:t>
            </a:r>
          </a:p>
        </p:txBody>
      </p:sp>
      <p:sp>
        <p:nvSpPr>
          <p:cNvPr id="3" name="Subtitle 2"/>
          <p:cNvSpPr>
            <a:spLocks noGrp="1"/>
          </p:cNvSpPr>
          <p:nvPr>
            <p:ph type="subTitle" idx="1"/>
          </p:nvPr>
        </p:nvSpPr>
        <p:spPr/>
        <p:txBody>
          <a:bodyPr/>
          <a:lstStyle/>
          <a:p>
            <a:r>
              <a:rPr lang="en-US" dirty="0"/>
              <a:t>Chapter 6</a:t>
            </a:r>
          </a:p>
        </p:txBody>
      </p:sp>
      <p:sp>
        <p:nvSpPr>
          <p:cNvPr id="5" name="Footer Placeholder 4"/>
          <p:cNvSpPr>
            <a:spLocks noGrp="1"/>
          </p:cNvSpPr>
          <p:nvPr>
            <p:ph type="ftr" sz="quarter" idx="11"/>
          </p:nvPr>
        </p:nvSpPr>
        <p:spPr>
          <a:xfrm>
            <a:off x="2438400" y="6355080"/>
            <a:ext cx="5791200" cy="27432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Mean and Variance of a Discrete Probability Distribution</a:t>
            </a:r>
          </a:p>
        </p:txBody>
      </p:sp>
      <p:sp>
        <p:nvSpPr>
          <p:cNvPr id="3" name="Footer Placeholder 2"/>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The mean is a typical value used to represent the central location of the data</a:t>
            </a:r>
          </a:p>
          <a:p>
            <a:r>
              <a:rPr lang="en-US" dirty="0"/>
              <a:t>The mean is also referred to as the </a:t>
            </a:r>
            <a:r>
              <a:rPr lang="en-US" b="1" dirty="0"/>
              <a:t>expected value</a:t>
            </a:r>
          </a:p>
          <a:p>
            <a:endParaRPr lang="en-US" dirty="0"/>
          </a:p>
          <a:p>
            <a:endParaRPr lang="en-US" dirty="0"/>
          </a:p>
          <a:p>
            <a:r>
              <a:rPr lang="en-US" dirty="0"/>
              <a:t>The amount of spread (or variation) in the data is described by the variance</a:t>
            </a:r>
          </a:p>
          <a:p>
            <a:endParaRPr lang="en-US" dirty="0"/>
          </a:p>
          <a:p>
            <a:endParaRPr lang="en-US" dirty="0"/>
          </a:p>
          <a:p>
            <a:r>
              <a:rPr lang="en-US" dirty="0"/>
              <a:t>The standard deviation of the probability distribution is the positive square root of the variance</a:t>
            </a:r>
          </a:p>
        </p:txBody>
      </p:sp>
      <p:sp>
        <p:nvSpPr>
          <p:cNvPr id="7" name="Slide Number Placeholder 6"/>
          <p:cNvSpPr>
            <a:spLocks noGrp="1"/>
          </p:cNvSpPr>
          <p:nvPr>
            <p:ph type="sldNum" sz="quarter" idx="12"/>
          </p:nvPr>
        </p:nvSpPr>
        <p:spPr/>
        <p:txBody>
          <a:bodyPr/>
          <a:lstStyle/>
          <a:p>
            <a:r>
              <a:rPr lang="en-US" dirty="0"/>
              <a:t>6-</a:t>
            </a:r>
            <a:fld id="{F38DF745-7D3F-47F4-83A3-874385CFAA69}" type="slidenum">
              <a:rPr lang="en-US" smtClean="0"/>
              <a:pPr/>
              <a:t>10</a:t>
            </a:fld>
            <a:endParaRPr lang="en-US" dirty="0"/>
          </a:p>
        </p:txBody>
      </p:sp>
      <p:pic>
        <p:nvPicPr>
          <p:cNvPr id="8" name="Picture 7">
            <a:extLst>
              <a:ext uri="{FF2B5EF4-FFF2-40B4-BE49-F238E27FC236}">
                <a16:creationId xmlns:a16="http://schemas.microsoft.com/office/drawing/2014/main" xmlns="" id="{7DDD2AD9-3CB4-44AC-BF1B-4445CA51925D}"/>
              </a:ext>
            </a:extLst>
          </p:cNvPr>
          <p:cNvPicPr>
            <a:picLocks noChangeAspect="1"/>
          </p:cNvPicPr>
          <p:nvPr/>
        </p:nvPicPr>
        <p:blipFill>
          <a:blip r:embed="rId3"/>
          <a:stretch>
            <a:fillRect/>
          </a:stretch>
        </p:blipFill>
        <p:spPr>
          <a:xfrm>
            <a:off x="612648" y="2632747"/>
            <a:ext cx="7769352" cy="609931"/>
          </a:xfrm>
          <a:prstGeom prst="rect">
            <a:avLst/>
          </a:prstGeom>
        </p:spPr>
      </p:pic>
      <p:pic>
        <p:nvPicPr>
          <p:cNvPr id="9" name="Picture 8">
            <a:extLst>
              <a:ext uri="{FF2B5EF4-FFF2-40B4-BE49-F238E27FC236}">
                <a16:creationId xmlns:a16="http://schemas.microsoft.com/office/drawing/2014/main" xmlns="" id="{20FA51BF-555D-4284-B05E-E489C4C352D3}"/>
              </a:ext>
            </a:extLst>
          </p:cNvPr>
          <p:cNvPicPr>
            <a:picLocks noChangeAspect="1"/>
          </p:cNvPicPr>
          <p:nvPr/>
        </p:nvPicPr>
        <p:blipFill>
          <a:blip r:embed="rId4"/>
          <a:stretch>
            <a:fillRect/>
          </a:stretch>
        </p:blipFill>
        <p:spPr>
          <a:xfrm>
            <a:off x="575201" y="4191000"/>
            <a:ext cx="7769352" cy="588292"/>
          </a:xfrm>
          <a:prstGeom prst="rect">
            <a:avLst/>
          </a:prstGeom>
        </p:spPr>
      </p:pic>
    </p:spTree>
    <p:extLst>
      <p:ext uri="{BB962C8B-B14F-4D97-AF65-F5344CB8AC3E}">
        <p14:creationId xmlns:p14="http://schemas.microsoft.com/office/powerpoint/2010/main" val="1360687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Discrete Probability Distribution Mean Example</a:t>
            </a:r>
          </a:p>
        </p:txBody>
      </p:sp>
      <p:sp>
        <p:nvSpPr>
          <p:cNvPr id="3" name="Footer Placeholder 2"/>
          <p:cNvSpPr>
            <a:spLocks noGrp="1"/>
          </p:cNvSpPr>
          <p:nvPr>
            <p:ph type="ftr" sz="quarter" idx="11"/>
          </p:nvPr>
        </p:nvSpPr>
        <p:spPr>
          <a:xfrm>
            <a:off x="2438400" y="6356350"/>
            <a:ext cx="62484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TextBox 3"/>
          <p:cNvSpPr txBox="1"/>
          <p:nvPr/>
        </p:nvSpPr>
        <p:spPr>
          <a:xfrm>
            <a:off x="457200" y="1325880"/>
            <a:ext cx="2651760" cy="2560320"/>
          </a:xfrm>
          <a:prstGeom prst="rect">
            <a:avLst/>
          </a:prstGeom>
          <a:noFill/>
        </p:spPr>
        <p:txBody>
          <a:bodyPr wrap="square" rtlCol="0">
            <a:spAutoFit/>
          </a:bodyPr>
          <a:lstStyle/>
          <a:p>
            <a:r>
              <a:rPr lang="en-US" dirty="0"/>
              <a:t>John Ragsdale sells new cars for Pelican Ford. John usually sells the most cars on Saturday. He has developed a probability distribution for the number of cars he expects to sell on Saturday.</a:t>
            </a:r>
          </a:p>
        </p:txBody>
      </p:sp>
      <p:sp>
        <p:nvSpPr>
          <p:cNvPr id="7" name="TextBox 6"/>
          <p:cNvSpPr txBox="1"/>
          <p:nvPr/>
        </p:nvSpPr>
        <p:spPr>
          <a:xfrm>
            <a:off x="4358640" y="1828800"/>
            <a:ext cx="3749040" cy="1477328"/>
          </a:xfrm>
          <a:prstGeom prst="rect">
            <a:avLst/>
          </a:prstGeom>
          <a:noFill/>
        </p:spPr>
        <p:txBody>
          <a:bodyPr wrap="square" rtlCol="0">
            <a:spAutoFit/>
          </a:bodyPr>
          <a:lstStyle/>
          <a:p>
            <a:endParaRPr lang="en-US" dirty="0"/>
          </a:p>
          <a:p>
            <a:pPr marL="342900" indent="-342900">
              <a:buFont typeface="+mj-lt"/>
              <a:buAutoNum type="arabicPeriod"/>
            </a:pPr>
            <a:r>
              <a:rPr lang="en-US" dirty="0"/>
              <a:t>What type of distribution is this?</a:t>
            </a:r>
          </a:p>
          <a:p>
            <a:pPr marL="342900" indent="-342900">
              <a:buFont typeface="+mj-lt"/>
              <a:buAutoNum type="arabicPeriod"/>
            </a:pPr>
            <a:r>
              <a:rPr lang="en-US" dirty="0"/>
              <a:t>How many cars does John </a:t>
            </a:r>
            <a:r>
              <a:rPr lang="en-US" dirty="0" smtClean="0"/>
              <a:t>expect      </a:t>
            </a:r>
            <a:r>
              <a:rPr lang="en-US" dirty="0"/>
              <a:t>to sell on a typical Saturday?</a:t>
            </a:r>
          </a:p>
          <a:p>
            <a:pPr marL="342900" indent="-342900">
              <a:buFont typeface="+mj-lt"/>
              <a:buAutoNum type="arabicPeriod"/>
            </a:pPr>
            <a:r>
              <a:rPr lang="en-US" dirty="0"/>
              <a:t>What is the variance?</a:t>
            </a:r>
          </a:p>
        </p:txBody>
      </p:sp>
      <p:sp>
        <p:nvSpPr>
          <p:cNvPr id="8" name="Slide Number Placeholder 7"/>
          <p:cNvSpPr>
            <a:spLocks noGrp="1"/>
          </p:cNvSpPr>
          <p:nvPr>
            <p:ph type="sldNum" sz="quarter" idx="12"/>
          </p:nvPr>
        </p:nvSpPr>
        <p:spPr/>
        <p:txBody>
          <a:bodyPr/>
          <a:lstStyle/>
          <a:p>
            <a:r>
              <a:rPr lang="en-US" dirty="0"/>
              <a:t>6-</a:t>
            </a:r>
            <a:fld id="{A68F1C3D-7991-4430-8FD2-6BE0AA8A1311}" type="slidenum">
              <a:rPr lang="en-US" smtClean="0"/>
              <a:pPr/>
              <a:t>11</a:t>
            </a:fld>
            <a:endParaRPr lang="en-US" dirty="0"/>
          </a:p>
        </p:txBody>
      </p:sp>
      <p:pic>
        <p:nvPicPr>
          <p:cNvPr id="5" name="Picture 4" descr="Screen Shot 2020-10-29 at 11.56.5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733800"/>
            <a:ext cx="3200400" cy="2583456"/>
          </a:xfrm>
          <a:prstGeom prst="rect">
            <a:avLst/>
          </a:prstGeom>
        </p:spPr>
      </p:pic>
      <p:pic>
        <p:nvPicPr>
          <p:cNvPr id="6" name="Picture 5" descr="Screen Shot 2020-10-29 at 11.57.17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4800" y="3733800"/>
            <a:ext cx="4191000" cy="2583067"/>
          </a:xfrm>
          <a:prstGeom prst="rect">
            <a:avLst/>
          </a:prstGeom>
        </p:spPr>
      </p:pic>
    </p:spTree>
    <p:extLst>
      <p:ext uri="{BB962C8B-B14F-4D97-AF65-F5344CB8AC3E}">
        <p14:creationId xmlns:p14="http://schemas.microsoft.com/office/powerpoint/2010/main" val="216270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Discrete Probability Distribution Variance Example</a:t>
            </a:r>
          </a:p>
        </p:txBody>
      </p:sp>
      <p:sp>
        <p:nvSpPr>
          <p:cNvPr id="3" name="Footer Placeholder 2"/>
          <p:cNvSpPr>
            <a:spLocks noGrp="1"/>
          </p:cNvSpPr>
          <p:nvPr>
            <p:ph type="ftr" sz="quarter" idx="11"/>
          </p:nvPr>
        </p:nvSpPr>
        <p:spPr>
          <a:xfrm>
            <a:off x="2133600" y="6356350"/>
            <a:ext cx="6553200" cy="2730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Content Placeholder 4"/>
          <p:cNvSpPr>
            <a:spLocks noGrp="1"/>
          </p:cNvSpPr>
          <p:nvPr>
            <p:ph sz="quarter" idx="1"/>
          </p:nvPr>
        </p:nvSpPr>
        <p:spPr/>
        <p:txBody>
          <a:bodyPr/>
          <a:lstStyle/>
          <a:p>
            <a:pPr marL="0" indent="0">
              <a:buNone/>
            </a:pPr>
            <a:r>
              <a:rPr lang="en-US" dirty="0"/>
              <a:t>The computational steps for variance:</a:t>
            </a:r>
          </a:p>
          <a:p>
            <a:r>
              <a:rPr lang="en-US" dirty="0"/>
              <a:t>Subtract the mean from each value of x and square</a:t>
            </a:r>
          </a:p>
          <a:p>
            <a:r>
              <a:rPr lang="en-US" dirty="0"/>
              <a:t>Multiply each squared difference by its probability</a:t>
            </a:r>
          </a:p>
          <a:p>
            <a:r>
              <a:rPr lang="en-US" dirty="0"/>
              <a:t>Sum the resulting products to arrive at the variance</a:t>
            </a:r>
          </a:p>
        </p:txBody>
      </p:sp>
      <p:sp>
        <p:nvSpPr>
          <p:cNvPr id="6" name="Slide Number Placeholder 5"/>
          <p:cNvSpPr>
            <a:spLocks noGrp="1"/>
          </p:cNvSpPr>
          <p:nvPr>
            <p:ph type="sldNum" sz="quarter" idx="12"/>
          </p:nvPr>
        </p:nvSpPr>
        <p:spPr/>
        <p:txBody>
          <a:bodyPr/>
          <a:lstStyle/>
          <a:p>
            <a:r>
              <a:rPr lang="en-US" dirty="0"/>
              <a:t>6-</a:t>
            </a:r>
            <a:fld id="{F38DF745-7D3F-47F4-83A3-874385CFAA69}" type="slidenum">
              <a:rPr lang="en-US" smtClean="0"/>
              <a:pPr/>
              <a:t>12</a:t>
            </a:fld>
            <a:endParaRPr lang="en-US" dirty="0"/>
          </a:p>
        </p:txBody>
      </p:sp>
      <p:pic>
        <p:nvPicPr>
          <p:cNvPr id="4" name="Picture 3" descr="Screen Shot 2020-10-29 at 12.10.26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24200"/>
            <a:ext cx="9144000" cy="3288632"/>
          </a:xfrm>
          <a:prstGeom prst="rect">
            <a:avLst/>
          </a:prstGeom>
        </p:spPr>
      </p:pic>
    </p:spTree>
    <p:extLst>
      <p:ext uri="{BB962C8B-B14F-4D97-AF65-F5344CB8AC3E}">
        <p14:creationId xmlns:p14="http://schemas.microsoft.com/office/powerpoint/2010/main" val="3199061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Binomial Probability </a:t>
            </a:r>
            <a:r>
              <a:rPr lang="en-US" dirty="0"/>
              <a:t>Distribution</a:t>
            </a:r>
          </a:p>
        </p:txBody>
      </p:sp>
      <p:sp>
        <p:nvSpPr>
          <p:cNvPr id="3" name="Footer Placeholder 2"/>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Content Placeholder 6"/>
          <p:cNvSpPr>
            <a:spLocks noGrp="1"/>
          </p:cNvSpPr>
          <p:nvPr>
            <p:ph sz="quarter" idx="1"/>
          </p:nvPr>
        </p:nvSpPr>
        <p:spPr/>
        <p:txBody>
          <a:bodyPr>
            <a:normAutofit fontScale="92500" lnSpcReduction="10000"/>
          </a:bodyPr>
          <a:lstStyle/>
          <a:p>
            <a:r>
              <a:rPr lang="en-US" dirty="0"/>
              <a:t>The </a:t>
            </a:r>
            <a:r>
              <a:rPr lang="en-US" dirty="0" smtClean="0"/>
              <a:t>binomial probability </a:t>
            </a:r>
            <a:r>
              <a:rPr lang="en-US" dirty="0"/>
              <a:t>distribution is a widely occurring discrete</a:t>
            </a:r>
            <a:r>
              <a:rPr lang="en-US" baseline="0" dirty="0"/>
              <a:t> probability distribution.</a:t>
            </a:r>
            <a:endParaRPr lang="en-US" dirty="0"/>
          </a:p>
          <a:p>
            <a:r>
              <a:rPr lang="en-US" dirty="0"/>
              <a:t>There are four requirements of a binomial probability distribution</a:t>
            </a:r>
          </a:p>
          <a:p>
            <a:pPr marL="788670" lvl="1" indent="-514350">
              <a:buFont typeface="+mj-lt"/>
              <a:buAutoNum type="arabicPeriod"/>
            </a:pPr>
            <a:r>
              <a:rPr lang="en-US" dirty="0">
                <a:solidFill>
                  <a:schemeClr val="tx1"/>
                </a:solidFill>
              </a:rPr>
              <a:t>There are only two possible outcomes and the outcomes are mutually exclusive, as either a success or a failure</a:t>
            </a:r>
          </a:p>
          <a:p>
            <a:pPr marL="788670" lvl="1" indent="-514350">
              <a:buFont typeface="+mj-lt"/>
              <a:buAutoNum type="arabicPeriod"/>
            </a:pPr>
            <a:r>
              <a:rPr lang="en-US" dirty="0">
                <a:solidFill>
                  <a:schemeClr val="tx1"/>
                </a:solidFill>
              </a:rPr>
              <a:t>The number of trials is fixed and known</a:t>
            </a:r>
          </a:p>
          <a:p>
            <a:pPr marL="788670" lvl="1" indent="-514350">
              <a:buFont typeface="+mj-lt"/>
              <a:buAutoNum type="arabicPeriod"/>
            </a:pPr>
            <a:r>
              <a:rPr lang="en-US" dirty="0">
                <a:solidFill>
                  <a:schemeClr val="tx1"/>
                </a:solidFill>
              </a:rPr>
              <a:t>The probability of a success is the same for each trial</a:t>
            </a:r>
          </a:p>
          <a:p>
            <a:pPr marL="788670" lvl="1" indent="-514350">
              <a:buFont typeface="+mj-lt"/>
              <a:buAutoNum type="arabicPeriod"/>
            </a:pPr>
            <a:r>
              <a:rPr lang="en-US" dirty="0">
                <a:solidFill>
                  <a:schemeClr val="tx1"/>
                </a:solidFill>
              </a:rPr>
              <a:t>Each trial is independent of any other trial</a:t>
            </a:r>
          </a:p>
          <a:p>
            <a:pPr marL="274320" lvl="1" indent="0">
              <a:buNone/>
            </a:pPr>
            <a:endParaRPr lang="en-US" sz="1200" dirty="0"/>
          </a:p>
          <a:p>
            <a:r>
              <a:rPr lang="en-US" dirty="0"/>
              <a:t>Example</a:t>
            </a:r>
          </a:p>
          <a:p>
            <a:pPr lvl="1"/>
            <a:r>
              <a:rPr lang="en-US" dirty="0">
                <a:solidFill>
                  <a:schemeClr val="tx1"/>
                </a:solidFill>
              </a:rPr>
              <a:t>A young family has two children, both boys. The probability of the third birth being a boy is still .50. The gender of the third child is independent of the gender of the other two.</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13</a:t>
            </a:fld>
            <a:endParaRPr lang="en-US" dirty="0"/>
          </a:p>
        </p:txBody>
      </p:sp>
    </p:spTree>
    <p:extLst>
      <p:ext uri="{BB962C8B-B14F-4D97-AF65-F5344CB8AC3E}">
        <p14:creationId xmlns:p14="http://schemas.microsoft.com/office/powerpoint/2010/main" val="2822666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Content Placeholder 6"/>
              <p:cNvSpPr>
                <a:spLocks noGrp="1"/>
              </p:cNvSpPr>
              <p:nvPr>
                <p:ph sz="quarter" idx="1"/>
              </p:nvPr>
            </p:nvSpPr>
            <p:spPr>
              <a:xfrm>
                <a:off x="457200" y="1219200"/>
                <a:ext cx="8229600" cy="4937760"/>
              </a:xfrm>
            </p:spPr>
            <p:txBody>
              <a:bodyPr>
                <a:normAutofit lnSpcReduction="10000"/>
              </a:bodyPr>
              <a:lstStyle/>
              <a:p>
                <a:r>
                  <a:rPr lang="en-US" dirty="0"/>
                  <a:t>Use the number of trials, n, and the probability of a success, </a:t>
                </a:r>
                <a14:m>
                  <m:oMath xmlns:m="http://schemas.openxmlformats.org/officeDocument/2006/math" xmlns="">
                    <m:r>
                      <m:rPr>
                        <m:nor/>
                      </m:rPr>
                      <a:rPr lang="en-US" i="0" smtClean="0">
                        <a:latin typeface="Cambria Math"/>
                        <a:ea typeface="Cambria Math"/>
                      </a:rPr>
                      <m:t>π</m:t>
                    </m:r>
                    <m:r>
                      <a:rPr lang="en-US" b="0" i="1" smtClean="0">
                        <a:latin typeface="Cambria Math"/>
                        <a:ea typeface="Cambria Math"/>
                      </a:rPr>
                      <m:t>,</m:t>
                    </m:r>
                  </m:oMath>
                </a14:m>
                <a:r>
                  <a:rPr lang="en-US" dirty="0"/>
                  <a:t> to compute binomial probability</a:t>
                </a:r>
              </a:p>
              <a:p>
                <a:pPr marL="0" indent="0">
                  <a:buNone/>
                </a:pPr>
                <a:endParaRPr lang="en-US" dirty="0"/>
              </a:p>
              <a:p>
                <a:endParaRPr lang="en-US" dirty="0"/>
              </a:p>
              <a:p>
                <a:pPr marL="0" indent="0">
                  <a:buNone/>
                </a:pPr>
                <a:endParaRPr lang="en-US" dirty="0"/>
              </a:p>
              <a:p>
                <a:endParaRPr lang="en-US" dirty="0"/>
              </a:p>
              <a:p>
                <a:endParaRPr lang="en-US" dirty="0"/>
              </a:p>
              <a:p>
                <a:endParaRPr lang="en-US" dirty="0"/>
              </a:p>
              <a:p>
                <a:endParaRPr lang="en-US" dirty="0"/>
              </a:p>
              <a:p>
                <a:r>
                  <a:rPr lang="en-US" dirty="0"/>
                  <a:t>Note: Do not confuse the symbol </a:t>
                </a:r>
                <a14:m>
                  <m:oMath xmlns:m="http://schemas.openxmlformats.org/officeDocument/2006/math" xmlns="">
                    <m:r>
                      <m:rPr>
                        <m:nor/>
                      </m:rPr>
                      <a:rPr lang="en-US">
                        <a:latin typeface="Cambria Math"/>
                        <a:ea typeface="Cambria Math"/>
                      </a:rPr>
                      <m:t>π</m:t>
                    </m:r>
                    <m:r>
                      <a:rPr lang="en-US" i="1">
                        <a:latin typeface="Cambria Math"/>
                        <a:ea typeface="Cambria Math"/>
                      </a:rPr>
                      <m:t>,</m:t>
                    </m:r>
                  </m:oMath>
                </a14:m>
                <a:r>
                  <a:rPr lang="en-US" dirty="0"/>
                  <a:t> with the mathematical constant 3.1416</a:t>
                </a:r>
              </a:p>
            </p:txBody>
          </p:sp>
        </mc:Choice>
        <mc:Fallback xmlns="">
          <p:sp>
            <p:nvSpPr>
              <p:cNvPr id="8" name="Content Placeholder 6"/>
              <p:cNvSpPr>
                <a:spLocks noGrp="1" noRot="1" noChangeAspect="1" noMove="1" noResize="1" noEditPoints="1" noAdjustHandles="1" noChangeArrowheads="1" noChangeShapeType="1" noTextEdit="1"/>
              </p:cNvSpPr>
              <p:nvPr>
                <p:ph sz="quarter" idx="1"/>
              </p:nvPr>
            </p:nvSpPr>
            <p:spPr>
              <a:xfrm>
                <a:off x="457200" y="1219200"/>
                <a:ext cx="8229600" cy="4937760"/>
              </a:xfrm>
              <a:blipFill rotWithShape="1">
                <a:blip r:embed="rId3"/>
                <a:stretch>
                  <a:fillRect/>
                </a:stretch>
              </a:blipFill>
            </p:spPr>
            <p:txBody>
              <a:bodyPr/>
              <a:lstStyle/>
              <a:p>
                <a:r>
                  <a:rPr lang="en-US">
                    <a:noFill/>
                  </a:rPr>
                  <a:t> </a:t>
                </a:r>
              </a:p>
            </p:txBody>
          </p:sp>
        </mc:Fallback>
      </mc:AlternateContent>
      <p:sp>
        <p:nvSpPr>
          <p:cNvPr id="2" name="Title 1"/>
          <p:cNvSpPr>
            <a:spLocks noGrp="1"/>
          </p:cNvSpPr>
          <p:nvPr>
            <p:ph type="title"/>
          </p:nvPr>
        </p:nvSpPr>
        <p:spPr/>
        <p:txBody>
          <a:bodyPr/>
          <a:lstStyle/>
          <a:p>
            <a:r>
              <a:rPr lang="en-US" dirty="0"/>
              <a:t>Binomial Probability Experiment</a:t>
            </a:r>
          </a:p>
        </p:txBody>
      </p:sp>
      <p:sp>
        <p:nvSpPr>
          <p:cNvPr id="3" name="Footer Placeholder 2"/>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TextBox 5"/>
          <p:cNvSpPr txBox="1"/>
          <p:nvPr/>
        </p:nvSpPr>
        <p:spPr>
          <a:xfrm>
            <a:off x="1143000" y="2339876"/>
            <a:ext cx="6858000" cy="2308324"/>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BINOMIAL PROBABILITY EXPERIMENT</a:t>
            </a:r>
          </a:p>
          <a:p>
            <a:pPr marL="342900" indent="-342900">
              <a:buAutoNum type="arabicPeriod"/>
            </a:pPr>
            <a:r>
              <a:rPr lang="en-US" dirty="0"/>
              <a:t>An outcome on each trial of an experiment is classified into one of two mutually exclusive </a:t>
            </a:r>
            <a:r>
              <a:rPr lang="en-US" dirty="0" smtClean="0"/>
              <a:t>categories—a </a:t>
            </a:r>
            <a:r>
              <a:rPr lang="en-US" dirty="0"/>
              <a:t>success or a failure.</a:t>
            </a:r>
          </a:p>
          <a:p>
            <a:pPr marL="342900" indent="-342900">
              <a:buAutoNum type="arabicPeriod"/>
            </a:pPr>
            <a:r>
              <a:rPr lang="en-US" dirty="0"/>
              <a:t>The random variable is the number of successes in a fixed number of trials.</a:t>
            </a:r>
          </a:p>
          <a:p>
            <a:pPr marL="342900" indent="-342900">
              <a:buAutoNum type="arabicPeriod"/>
            </a:pPr>
            <a:r>
              <a:rPr lang="en-US" dirty="0"/>
              <a:t>The probability of success is the same for each trial.</a:t>
            </a:r>
          </a:p>
          <a:p>
            <a:pPr marL="342900" indent="-342900">
              <a:buAutoNum type="arabicPeriod"/>
            </a:pPr>
            <a:r>
              <a:rPr lang="en-US" dirty="0"/>
              <a:t>The trials are independent, meaning that the outcome of one trial does not affect the outcome of any other trial.</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14</a:t>
            </a:fld>
            <a:endParaRPr lang="en-US" dirty="0"/>
          </a:p>
        </p:txBody>
      </p:sp>
    </p:spTree>
    <p:extLst>
      <p:ext uri="{BB962C8B-B14F-4D97-AF65-F5344CB8AC3E}">
        <p14:creationId xmlns:p14="http://schemas.microsoft.com/office/powerpoint/2010/main" val="843590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is a Binomial Probability Computed?</a:t>
            </a:r>
          </a:p>
        </p:txBody>
      </p:sp>
      <p:sp>
        <p:nvSpPr>
          <p:cNvPr id="3" name="Footer Placeholder 2"/>
          <p:cNvSpPr>
            <a:spLocks noGrp="1"/>
          </p:cNvSpPr>
          <p:nvPr>
            <p:ph type="ftr" sz="quarter" idx="11"/>
          </p:nvPr>
        </p:nvSpPr>
        <p:spPr>
          <a:xfrm>
            <a:off x="2667000" y="6356350"/>
            <a:ext cx="6019800" cy="4254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TextBox 7"/>
          <p:cNvSpPr txBox="1"/>
          <p:nvPr/>
        </p:nvSpPr>
        <p:spPr>
          <a:xfrm>
            <a:off x="858044" y="2962870"/>
            <a:ext cx="7427913" cy="923330"/>
          </a:xfrm>
          <a:prstGeom prst="rect">
            <a:avLst/>
          </a:prstGeom>
          <a:noFill/>
        </p:spPr>
        <p:txBody>
          <a:bodyPr wrap="square" rtlCol="0">
            <a:spAutoFit/>
          </a:bodyPr>
          <a:lstStyle/>
          <a:p>
            <a:r>
              <a:rPr lang="en-US" dirty="0"/>
              <a:t>Recently, www.creditcards.com reported that 28% of purchases at coffee shops were made with a debit card. For 10 randomly selected purchases at the Starbucks on the corner of 12th Street and Main:</a:t>
            </a:r>
          </a:p>
        </p:txBody>
      </p:sp>
      <mc:AlternateContent xmlns:mc="http://schemas.openxmlformats.org/markup-compatibility/2006" xmlns:a14="http://schemas.microsoft.com/office/drawing/2010/main">
        <mc:Choice Requires="a14">
          <p:sp>
            <p:nvSpPr>
              <p:cNvPr id="9" name="TextBox 8"/>
              <p:cNvSpPr txBox="1"/>
              <p:nvPr/>
            </p:nvSpPr>
            <p:spPr>
              <a:xfrm>
                <a:off x="4419600" y="4029670"/>
                <a:ext cx="3200400" cy="923330"/>
              </a:xfrm>
              <a:prstGeom prst="rect">
                <a:avLst/>
              </a:prstGeom>
              <a:noFill/>
            </p:spPr>
            <p:txBody>
              <a:bodyPr wrap="square" rtlCol="0">
                <a:spAutoFit/>
              </a:bodyPr>
              <a:lstStyle/>
              <a:p>
                <a:r>
                  <a:rPr lang="en-US" dirty="0"/>
                  <a:t>P(x) = </a:t>
                </a:r>
                <a:r>
                  <a:rPr lang="en-US" baseline="-25000" dirty="0"/>
                  <a:t>n</a:t>
                </a:r>
                <a:r>
                  <a:rPr lang="en-US" dirty="0"/>
                  <a:t>C</a:t>
                </a:r>
                <a:r>
                  <a:rPr lang="en-US" baseline="-25000" dirty="0"/>
                  <a:t>r</a:t>
                </a:r>
                <a:r>
                  <a:rPr lang="en-US" dirty="0"/>
                  <a:t>(</a:t>
                </a:r>
                <a14:m>
                  <m:oMath xmlns:m="http://schemas.openxmlformats.org/officeDocument/2006/math" xmlns="">
                    <m:r>
                      <m:rPr>
                        <m:sty m:val="p"/>
                      </m:rPr>
                      <a:rPr lang="en-US" i="0" smtClean="0">
                        <a:latin typeface="Cambria Math"/>
                        <a:ea typeface="Cambria Math"/>
                      </a:rPr>
                      <m:t>π</m:t>
                    </m:r>
                    <m:r>
                      <a:rPr lang="en-US" b="0" i="0" smtClean="0">
                        <a:latin typeface="Cambria Math"/>
                        <a:ea typeface="Cambria Math"/>
                      </a:rPr>
                      <m:t>)</m:t>
                    </m:r>
                    <m:r>
                      <m:rPr>
                        <m:sty m:val="p"/>
                      </m:rPr>
                      <a:rPr lang="en-US" b="0" i="0" baseline="30000" smtClean="0">
                        <a:latin typeface="Cambria Math"/>
                        <a:ea typeface="Cambria Math"/>
                      </a:rPr>
                      <m:t>r</m:t>
                    </m:r>
                    <m:d>
                      <m:dPr>
                        <m:ctrlPr>
                          <a:rPr lang="en-US" b="0" i="1" smtClean="0">
                            <a:latin typeface="Cambria Math" panose="02040503050406030204" pitchFamily="18" charset="0"/>
                            <a:ea typeface="Cambria Math"/>
                          </a:rPr>
                        </m:ctrlPr>
                      </m:dPr>
                      <m:e>
                        <m:r>
                          <a:rPr lang="en-US" b="0" i="0" smtClean="0">
                            <a:latin typeface="Cambria Math"/>
                            <a:ea typeface="Cambria Math"/>
                          </a:rPr>
                          <m:t>1−</m:t>
                        </m:r>
                        <m:r>
                          <m:rPr>
                            <m:sty m:val="p"/>
                          </m:rPr>
                          <a:rPr lang="en-US" b="0" i="0" smtClean="0">
                            <a:latin typeface="Cambria Math"/>
                            <a:ea typeface="Cambria Math"/>
                          </a:rPr>
                          <m:t>π</m:t>
                        </m:r>
                      </m:e>
                    </m:d>
                    <m:r>
                      <m:rPr>
                        <m:sty m:val="p"/>
                      </m:rPr>
                      <a:rPr lang="en-US" b="0" i="0" baseline="30000" smtClean="0">
                        <a:latin typeface="Cambria Math"/>
                        <a:ea typeface="Cambria Math"/>
                      </a:rPr>
                      <m:t>n</m:t>
                    </m:r>
                    <m:r>
                      <a:rPr lang="en-US" b="0" i="0" baseline="10000" smtClean="0">
                        <a:latin typeface="Cambria Math"/>
                        <a:ea typeface="Cambria Math"/>
                      </a:rPr>
                      <m:t>−</m:t>
                    </m:r>
                    <m:r>
                      <m:rPr>
                        <m:sty m:val="p"/>
                      </m:rPr>
                      <a:rPr lang="en-US" b="0" i="0" baseline="30000" smtClean="0">
                        <a:latin typeface="Cambria Math"/>
                        <a:ea typeface="Cambria Math"/>
                      </a:rPr>
                      <m:t>r</m:t>
                    </m:r>
                  </m:oMath>
                </a14:m>
                <a:endParaRPr lang="en-US" b="0" baseline="30000" dirty="0">
                  <a:ea typeface="Cambria Math"/>
                </a:endParaRPr>
              </a:p>
              <a:p>
                <a:r>
                  <a:rPr lang="en-US" dirty="0"/>
                  <a:t>P(0) = </a:t>
                </a:r>
                <a:r>
                  <a:rPr lang="en-US" baseline="-25000" dirty="0"/>
                  <a:t>10</a:t>
                </a:r>
                <a:r>
                  <a:rPr lang="en-US" dirty="0"/>
                  <a:t>C</a:t>
                </a:r>
                <a:r>
                  <a:rPr lang="en-US" baseline="-25000" dirty="0"/>
                  <a:t>0</a:t>
                </a:r>
                <a:r>
                  <a:rPr lang="en-US" dirty="0"/>
                  <a:t>(</a:t>
                </a:r>
                <a14:m>
                  <m:oMath xmlns:m="http://schemas.openxmlformats.org/officeDocument/2006/math" xmlns="">
                    <m:r>
                      <a:rPr lang="en-US" dirty="0" smtClean="0">
                        <a:latin typeface="Cambria Math"/>
                        <a:ea typeface="Cambria Math"/>
                      </a:rPr>
                      <m:t>.</m:t>
                    </m:r>
                    <m:r>
                      <a:rPr lang="en-US" b="0" i="0" dirty="0" smtClean="0">
                        <a:latin typeface="Cambria Math"/>
                        <a:ea typeface="Cambria Math"/>
                      </a:rPr>
                      <m:t>2</m:t>
                    </m:r>
                    <m:r>
                      <a:rPr lang="en-US" b="0" i="0" dirty="0" smtClean="0">
                        <a:latin typeface="Cambria Math" panose="02040503050406030204" pitchFamily="18" charset="0"/>
                        <a:ea typeface="Cambria Math"/>
                      </a:rPr>
                      <m:t>8</m:t>
                    </m:r>
                    <m:r>
                      <a:rPr lang="en-US">
                        <a:latin typeface="Cambria Math"/>
                        <a:ea typeface="Cambria Math"/>
                      </a:rPr>
                      <m:t>)</m:t>
                    </m:r>
                    <m:r>
                      <a:rPr lang="en-US" b="0" i="0" baseline="30000" smtClean="0">
                        <a:latin typeface="Cambria Math"/>
                        <a:ea typeface="Cambria Math"/>
                      </a:rPr>
                      <m:t>0</m:t>
                    </m:r>
                    <m:d>
                      <m:dPr>
                        <m:ctrlPr>
                          <a:rPr lang="en-US" i="1">
                            <a:latin typeface="Cambria Math" panose="02040503050406030204" pitchFamily="18" charset="0"/>
                            <a:ea typeface="Cambria Math"/>
                          </a:rPr>
                        </m:ctrlPr>
                      </m:dPr>
                      <m:e>
                        <m:r>
                          <a:rPr lang="en-US">
                            <a:latin typeface="Cambria Math"/>
                            <a:ea typeface="Cambria Math"/>
                          </a:rPr>
                          <m:t>1−</m:t>
                        </m:r>
                        <m:r>
                          <a:rPr lang="en-US" b="0" i="1" smtClean="0">
                            <a:latin typeface="Cambria Math"/>
                            <a:ea typeface="Cambria Math"/>
                          </a:rPr>
                          <m:t>.2</m:t>
                        </m:r>
                        <m:r>
                          <a:rPr lang="en-US" b="0" i="1" smtClean="0">
                            <a:latin typeface="Cambria Math" panose="02040503050406030204" pitchFamily="18" charset="0"/>
                            <a:ea typeface="Cambria Math"/>
                          </a:rPr>
                          <m:t>8</m:t>
                        </m:r>
                      </m:e>
                    </m:d>
                    <m:r>
                      <a:rPr lang="en-US" b="0" i="0" baseline="30000" smtClean="0">
                        <a:latin typeface="Cambria Math" panose="02040503050406030204" pitchFamily="18" charset="0"/>
                        <a:ea typeface="Cambria Math"/>
                      </a:rPr>
                      <m:t>10</m:t>
                    </m:r>
                    <m:r>
                      <a:rPr lang="en-US" baseline="10000">
                        <a:latin typeface="Cambria Math"/>
                        <a:ea typeface="Cambria Math"/>
                      </a:rPr>
                      <m:t>−</m:t>
                    </m:r>
                    <m:r>
                      <a:rPr lang="en-US" b="0" i="0" baseline="30000" smtClean="0">
                        <a:latin typeface="Cambria Math"/>
                        <a:ea typeface="Cambria Math"/>
                      </a:rPr>
                      <m:t>0</m:t>
                    </m:r>
                  </m:oMath>
                </a14:m>
                <a:endParaRPr lang="en-US" b="0" baseline="30000" dirty="0">
                  <a:ea typeface="Cambria Math"/>
                </a:endParaRPr>
              </a:p>
              <a:p>
                <a:r>
                  <a:rPr lang="en-US" dirty="0"/>
                  <a:t>       = (1)(1)(.0374) = .0374</a:t>
                </a:r>
                <a:endParaRPr lang="en-US" baseline="30000" dirty="0"/>
              </a:p>
            </p:txBody>
          </p:sp>
        </mc:Choice>
        <mc:Fallback xmlns="">
          <p:sp>
            <p:nvSpPr>
              <p:cNvPr id="9" name="TextBox 8"/>
              <p:cNvSpPr txBox="1">
                <a:spLocks noRot="1" noChangeAspect="1" noMove="1" noResize="1" noEditPoints="1" noAdjustHandles="1" noChangeArrowheads="1" noChangeShapeType="1" noTextEdit="1"/>
              </p:cNvSpPr>
              <p:nvPr/>
            </p:nvSpPr>
            <p:spPr>
              <a:xfrm>
                <a:off x="4419600" y="4029670"/>
                <a:ext cx="3200400" cy="923330"/>
              </a:xfrm>
              <a:prstGeom prst="rect">
                <a:avLst/>
              </a:prstGeom>
              <a:blipFill>
                <a:blip r:embed="rId3"/>
                <a:stretch>
                  <a:fillRect l="-1524" t="-3289" b="-9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495800" y="5257800"/>
                <a:ext cx="3200400" cy="923330"/>
              </a:xfrm>
              <a:prstGeom prst="rect">
                <a:avLst/>
              </a:prstGeom>
              <a:noFill/>
            </p:spPr>
            <p:txBody>
              <a:bodyPr wrap="square" rtlCol="0">
                <a:spAutoFit/>
              </a:bodyPr>
              <a:lstStyle/>
              <a:p>
                <a:r>
                  <a:rPr lang="en-US" dirty="0"/>
                  <a:t>P(x) = </a:t>
                </a:r>
                <a:r>
                  <a:rPr lang="en-US" baseline="-25000" dirty="0"/>
                  <a:t>n</a:t>
                </a:r>
                <a:r>
                  <a:rPr lang="en-US" dirty="0"/>
                  <a:t>C</a:t>
                </a:r>
                <a:r>
                  <a:rPr lang="en-US" baseline="-25000" dirty="0"/>
                  <a:t>r</a:t>
                </a:r>
                <a:r>
                  <a:rPr lang="en-US" dirty="0"/>
                  <a:t>(</a:t>
                </a:r>
                <a14:m>
                  <m:oMath xmlns:m="http://schemas.openxmlformats.org/officeDocument/2006/math" xmlns="">
                    <m:r>
                      <m:rPr>
                        <m:sty m:val="p"/>
                      </m:rPr>
                      <a:rPr lang="en-US" i="0" smtClean="0">
                        <a:latin typeface="Cambria Math"/>
                        <a:ea typeface="Cambria Math"/>
                      </a:rPr>
                      <m:t>π</m:t>
                    </m:r>
                    <m:r>
                      <a:rPr lang="en-US" b="0" i="0" smtClean="0">
                        <a:latin typeface="Cambria Math"/>
                        <a:ea typeface="Cambria Math"/>
                      </a:rPr>
                      <m:t>)</m:t>
                    </m:r>
                    <m:r>
                      <m:rPr>
                        <m:sty m:val="p"/>
                      </m:rPr>
                      <a:rPr lang="en-US" b="0" i="0" baseline="30000" smtClean="0">
                        <a:latin typeface="Cambria Math"/>
                        <a:ea typeface="Cambria Math"/>
                      </a:rPr>
                      <m:t>r</m:t>
                    </m:r>
                    <m:d>
                      <m:dPr>
                        <m:ctrlPr>
                          <a:rPr lang="en-US" b="0" i="1" smtClean="0">
                            <a:latin typeface="Cambria Math" panose="02040503050406030204" pitchFamily="18" charset="0"/>
                            <a:ea typeface="Cambria Math"/>
                          </a:rPr>
                        </m:ctrlPr>
                      </m:dPr>
                      <m:e>
                        <m:r>
                          <a:rPr lang="en-US" b="0" i="0" smtClean="0">
                            <a:latin typeface="Cambria Math"/>
                            <a:ea typeface="Cambria Math"/>
                          </a:rPr>
                          <m:t>1−</m:t>
                        </m:r>
                        <m:r>
                          <m:rPr>
                            <m:sty m:val="p"/>
                          </m:rPr>
                          <a:rPr lang="en-US" b="0" i="0" smtClean="0">
                            <a:latin typeface="Cambria Math"/>
                            <a:ea typeface="Cambria Math"/>
                          </a:rPr>
                          <m:t>π</m:t>
                        </m:r>
                      </m:e>
                    </m:d>
                    <m:r>
                      <m:rPr>
                        <m:sty m:val="p"/>
                      </m:rPr>
                      <a:rPr lang="en-US" b="0" i="0" baseline="30000" smtClean="0">
                        <a:latin typeface="Cambria Math"/>
                        <a:ea typeface="Cambria Math"/>
                      </a:rPr>
                      <m:t>n</m:t>
                    </m:r>
                    <m:r>
                      <a:rPr lang="en-US" b="0" i="0" baseline="10000" smtClean="0">
                        <a:latin typeface="Cambria Math"/>
                        <a:ea typeface="Cambria Math"/>
                      </a:rPr>
                      <m:t>−</m:t>
                    </m:r>
                    <m:r>
                      <m:rPr>
                        <m:sty m:val="p"/>
                      </m:rPr>
                      <a:rPr lang="en-US" b="0" i="0" baseline="30000" smtClean="0">
                        <a:latin typeface="Cambria Math"/>
                        <a:ea typeface="Cambria Math"/>
                      </a:rPr>
                      <m:t>r</m:t>
                    </m:r>
                  </m:oMath>
                </a14:m>
                <a:endParaRPr lang="en-US" b="0" baseline="30000" dirty="0">
                  <a:ea typeface="Cambria Math"/>
                </a:endParaRPr>
              </a:p>
              <a:p>
                <a:r>
                  <a:rPr lang="en-US" dirty="0"/>
                  <a:t>P(1) = </a:t>
                </a:r>
                <a:r>
                  <a:rPr lang="en-US" baseline="-25000" dirty="0"/>
                  <a:t>10</a:t>
                </a:r>
                <a:r>
                  <a:rPr lang="en-US" dirty="0"/>
                  <a:t>C</a:t>
                </a:r>
                <a:r>
                  <a:rPr lang="en-US" baseline="-25000" dirty="0"/>
                  <a:t>1</a:t>
                </a:r>
                <a:r>
                  <a:rPr lang="en-US" dirty="0"/>
                  <a:t>(</a:t>
                </a:r>
                <a14:m>
                  <m:oMath xmlns:m="http://schemas.openxmlformats.org/officeDocument/2006/math" xmlns="">
                    <m:r>
                      <a:rPr lang="en-US" dirty="0" smtClean="0">
                        <a:latin typeface="Cambria Math"/>
                        <a:ea typeface="Cambria Math"/>
                      </a:rPr>
                      <m:t>.</m:t>
                    </m:r>
                    <m:r>
                      <a:rPr lang="en-US" b="0" i="0" dirty="0" smtClean="0">
                        <a:latin typeface="Cambria Math"/>
                        <a:ea typeface="Cambria Math"/>
                      </a:rPr>
                      <m:t>2</m:t>
                    </m:r>
                    <m:r>
                      <a:rPr lang="en-US" b="0" i="0" dirty="0" smtClean="0">
                        <a:latin typeface="Cambria Math" panose="02040503050406030204" pitchFamily="18" charset="0"/>
                        <a:ea typeface="Cambria Math"/>
                      </a:rPr>
                      <m:t>8</m:t>
                    </m:r>
                    <m:r>
                      <a:rPr lang="en-US">
                        <a:latin typeface="Cambria Math"/>
                        <a:ea typeface="Cambria Math"/>
                      </a:rPr>
                      <m:t>)</m:t>
                    </m:r>
                    <m:r>
                      <a:rPr lang="en-US" b="0" i="0" baseline="30000" smtClean="0">
                        <a:latin typeface="Cambria Math"/>
                        <a:ea typeface="Cambria Math"/>
                      </a:rPr>
                      <m:t>1</m:t>
                    </m:r>
                    <m:d>
                      <m:dPr>
                        <m:ctrlPr>
                          <a:rPr lang="en-US" i="1">
                            <a:latin typeface="Cambria Math" panose="02040503050406030204" pitchFamily="18" charset="0"/>
                            <a:ea typeface="Cambria Math"/>
                          </a:rPr>
                        </m:ctrlPr>
                      </m:dPr>
                      <m:e>
                        <m:r>
                          <a:rPr lang="en-US">
                            <a:latin typeface="Cambria Math"/>
                            <a:ea typeface="Cambria Math"/>
                          </a:rPr>
                          <m:t>1−</m:t>
                        </m:r>
                        <m:r>
                          <a:rPr lang="en-US" b="0" i="1" smtClean="0">
                            <a:latin typeface="Cambria Math"/>
                            <a:ea typeface="Cambria Math"/>
                          </a:rPr>
                          <m:t>.2</m:t>
                        </m:r>
                        <m:r>
                          <a:rPr lang="en-US" b="0" i="1" smtClean="0">
                            <a:latin typeface="Cambria Math" panose="02040503050406030204" pitchFamily="18" charset="0"/>
                            <a:ea typeface="Cambria Math"/>
                          </a:rPr>
                          <m:t>8</m:t>
                        </m:r>
                      </m:e>
                    </m:d>
                    <m:r>
                      <a:rPr lang="en-US" b="0" i="0" baseline="30000" smtClean="0">
                        <a:latin typeface="Cambria Math" panose="02040503050406030204" pitchFamily="18" charset="0"/>
                        <a:ea typeface="Cambria Math"/>
                      </a:rPr>
                      <m:t>10</m:t>
                    </m:r>
                    <m:r>
                      <a:rPr lang="en-US" baseline="10000">
                        <a:latin typeface="Cambria Math"/>
                        <a:ea typeface="Cambria Math"/>
                      </a:rPr>
                      <m:t>−</m:t>
                    </m:r>
                    <m:r>
                      <a:rPr lang="en-US" b="0" i="0" baseline="30000" smtClean="0">
                        <a:latin typeface="Cambria Math"/>
                        <a:ea typeface="Cambria Math"/>
                      </a:rPr>
                      <m:t>1</m:t>
                    </m:r>
                  </m:oMath>
                </a14:m>
                <a:endParaRPr lang="en-US" b="0" baseline="30000" dirty="0">
                  <a:ea typeface="Cambria Math"/>
                </a:endParaRPr>
              </a:p>
              <a:p>
                <a:r>
                  <a:rPr lang="en-US" dirty="0"/>
                  <a:t>       = (10)(25)(.0520) = .1456 </a:t>
                </a:r>
                <a:endParaRPr lang="en-US" baseline="30000" dirty="0"/>
              </a:p>
            </p:txBody>
          </p:sp>
        </mc:Choice>
        <mc:Fallback xmlns="">
          <p:sp>
            <p:nvSpPr>
              <p:cNvPr id="10" name="TextBox 9"/>
              <p:cNvSpPr txBox="1">
                <a:spLocks noRot="1" noChangeAspect="1" noMove="1" noResize="1" noEditPoints="1" noAdjustHandles="1" noChangeArrowheads="1" noChangeShapeType="1" noTextEdit="1"/>
              </p:cNvSpPr>
              <p:nvPr/>
            </p:nvSpPr>
            <p:spPr>
              <a:xfrm>
                <a:off x="4495800" y="5257800"/>
                <a:ext cx="3200400" cy="923330"/>
              </a:xfrm>
              <a:prstGeom prst="rect">
                <a:avLst/>
              </a:prstGeom>
              <a:blipFill>
                <a:blip r:embed="rId4"/>
                <a:stretch>
                  <a:fillRect l="-1714" t="-3974" b="-9272"/>
                </a:stretch>
              </a:blipFill>
            </p:spPr>
            <p:txBody>
              <a:bodyPr/>
              <a:lstStyle/>
              <a:p>
                <a:r>
                  <a:rPr lang="en-US">
                    <a:noFill/>
                  </a:rPr>
                  <a:t> </a:t>
                </a:r>
              </a:p>
            </p:txBody>
          </p:sp>
        </mc:Fallback>
      </mc:AlternateContent>
      <p:sp>
        <p:nvSpPr>
          <p:cNvPr id="11" name="TextBox 10"/>
          <p:cNvSpPr txBox="1"/>
          <p:nvPr/>
        </p:nvSpPr>
        <p:spPr>
          <a:xfrm>
            <a:off x="381000" y="3870960"/>
            <a:ext cx="2286000" cy="1200329"/>
          </a:xfrm>
          <a:prstGeom prst="rect">
            <a:avLst/>
          </a:prstGeom>
          <a:noFill/>
        </p:spPr>
        <p:txBody>
          <a:bodyPr wrap="square" rtlCol="0">
            <a:spAutoFit/>
          </a:bodyPr>
          <a:lstStyle/>
          <a:p>
            <a:r>
              <a:rPr lang="en-US" dirty="0"/>
              <a:t>What is the probability that no purchases were made with a debit card?</a:t>
            </a:r>
          </a:p>
        </p:txBody>
      </p:sp>
      <p:sp>
        <p:nvSpPr>
          <p:cNvPr id="12" name="TextBox 11"/>
          <p:cNvSpPr txBox="1"/>
          <p:nvPr/>
        </p:nvSpPr>
        <p:spPr>
          <a:xfrm>
            <a:off x="381000" y="5049342"/>
            <a:ext cx="2286000" cy="1200329"/>
          </a:xfrm>
          <a:prstGeom prst="rect">
            <a:avLst/>
          </a:prstGeom>
          <a:noFill/>
        </p:spPr>
        <p:txBody>
          <a:bodyPr wrap="square" rtlCol="0">
            <a:spAutoFit/>
          </a:bodyPr>
          <a:lstStyle/>
          <a:p>
            <a:r>
              <a:rPr lang="en-US" dirty="0"/>
              <a:t>What is the probability that exactly one was made with a debit card?</a:t>
            </a:r>
          </a:p>
        </p:txBody>
      </p:sp>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15</a:t>
            </a:fld>
            <a:endParaRPr lang="en-US" dirty="0"/>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xmlns="" id="{4F72F3C7-C5E5-4879-BBC8-32393775B222}"/>
                  </a:ext>
                </a:extLst>
              </p:cNvPr>
              <p:cNvSpPr txBox="1"/>
              <p:nvPr/>
            </p:nvSpPr>
            <p:spPr>
              <a:xfrm>
                <a:off x="2819400" y="3992879"/>
                <a:ext cx="2286000" cy="923330"/>
              </a:xfrm>
              <a:prstGeom prst="rect">
                <a:avLst/>
              </a:prstGeom>
              <a:noFill/>
            </p:spPr>
            <p:txBody>
              <a:bodyPr wrap="square" rtlCol="0">
                <a:spAutoFit/>
              </a:bodyPr>
              <a:lstStyle/>
              <a:p>
                <a14:m>
                  <m:oMath xmlns:m="http://schemas.openxmlformats.org/officeDocument/2006/math" xmlns="">
                    <m:r>
                      <m:rPr>
                        <m:sty m:val="p"/>
                      </m:rPr>
                      <a:rPr lang="el-GR" i="1" smtClean="0">
                        <a:latin typeface="Cambria Math"/>
                        <a:ea typeface="Cambria Math"/>
                      </a:rPr>
                      <m:t>Π</m:t>
                    </m:r>
                  </m:oMath>
                </a14:m>
                <a:r>
                  <a:rPr lang="en-US" dirty="0"/>
                  <a:t> = 0.28</a:t>
                </a:r>
              </a:p>
              <a:p>
                <a:r>
                  <a:rPr lang="en-US" dirty="0"/>
                  <a:t>n = 10</a:t>
                </a:r>
              </a:p>
              <a:p>
                <a:r>
                  <a:rPr lang="en-US" dirty="0"/>
                  <a:t>x = 0</a:t>
                </a:r>
              </a:p>
            </p:txBody>
          </p:sp>
        </mc:Choice>
        <mc:Fallback xmlns="">
          <p:sp>
            <p:nvSpPr>
              <p:cNvPr id="15" name="TextBox 14">
                <a:extLst>
                  <a:ext uri="{FF2B5EF4-FFF2-40B4-BE49-F238E27FC236}">
                    <a16:creationId xmlns:a16="http://schemas.microsoft.com/office/drawing/2014/main" id="{4F72F3C7-C5E5-4879-BBC8-32393775B222}"/>
                  </a:ext>
                </a:extLst>
              </p:cNvPr>
              <p:cNvSpPr txBox="1">
                <a:spLocks noRot="1" noChangeAspect="1" noMove="1" noResize="1" noEditPoints="1" noAdjustHandles="1" noChangeArrowheads="1" noChangeShapeType="1" noTextEdit="1"/>
              </p:cNvSpPr>
              <p:nvPr/>
            </p:nvSpPr>
            <p:spPr>
              <a:xfrm>
                <a:off x="2819400" y="3992879"/>
                <a:ext cx="2286000" cy="923330"/>
              </a:xfrm>
              <a:prstGeom prst="rect">
                <a:avLst/>
              </a:prstGeom>
              <a:blipFill>
                <a:blip r:embed="rId6"/>
                <a:stretch>
                  <a:fillRect l="-2400" t="-3311" b="-99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xmlns="" id="{254C7D81-54DF-488E-B470-ADBE8E9E870E}"/>
                  </a:ext>
                </a:extLst>
              </p:cNvPr>
              <p:cNvSpPr txBox="1"/>
              <p:nvPr/>
            </p:nvSpPr>
            <p:spPr>
              <a:xfrm>
                <a:off x="2819400" y="5171261"/>
                <a:ext cx="2286000" cy="923330"/>
              </a:xfrm>
              <a:prstGeom prst="rect">
                <a:avLst/>
              </a:prstGeom>
              <a:noFill/>
            </p:spPr>
            <p:txBody>
              <a:bodyPr wrap="square" rtlCol="0">
                <a:spAutoFit/>
              </a:bodyPr>
              <a:lstStyle/>
              <a:p>
                <a14:m>
                  <m:oMath xmlns:m="http://schemas.openxmlformats.org/officeDocument/2006/math" xmlns="">
                    <m:r>
                      <m:rPr>
                        <m:sty m:val="p"/>
                      </m:rPr>
                      <a:rPr lang="el-GR" i="1" smtClean="0">
                        <a:latin typeface="Cambria Math"/>
                        <a:ea typeface="Cambria Math"/>
                      </a:rPr>
                      <m:t>Π</m:t>
                    </m:r>
                  </m:oMath>
                </a14:m>
                <a:r>
                  <a:rPr lang="en-US" dirty="0"/>
                  <a:t> = 0.28</a:t>
                </a:r>
              </a:p>
              <a:p>
                <a:r>
                  <a:rPr lang="en-US" dirty="0"/>
                  <a:t>n = 10</a:t>
                </a:r>
              </a:p>
              <a:p>
                <a:r>
                  <a:rPr lang="en-US" dirty="0"/>
                  <a:t>x = 1</a:t>
                </a:r>
              </a:p>
            </p:txBody>
          </p:sp>
        </mc:Choice>
        <mc:Fallback xmlns="">
          <p:sp>
            <p:nvSpPr>
              <p:cNvPr id="19" name="TextBox 18">
                <a:extLst>
                  <a:ext uri="{FF2B5EF4-FFF2-40B4-BE49-F238E27FC236}">
                    <a16:creationId xmlns:a16="http://schemas.microsoft.com/office/drawing/2014/main" id="{254C7D81-54DF-488E-B470-ADBE8E9E870E}"/>
                  </a:ext>
                </a:extLst>
              </p:cNvPr>
              <p:cNvSpPr txBox="1">
                <a:spLocks noRot="1" noChangeAspect="1" noMove="1" noResize="1" noEditPoints="1" noAdjustHandles="1" noChangeArrowheads="1" noChangeShapeType="1" noTextEdit="1"/>
              </p:cNvSpPr>
              <p:nvPr/>
            </p:nvSpPr>
            <p:spPr>
              <a:xfrm>
                <a:off x="2819400" y="5171261"/>
                <a:ext cx="2286000" cy="923330"/>
              </a:xfrm>
              <a:prstGeom prst="rect">
                <a:avLst/>
              </a:prstGeom>
              <a:blipFill>
                <a:blip r:embed="rId7"/>
                <a:stretch>
                  <a:fillRect l="-2400" t="-3289" b="-9211"/>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xmlns="" id="{2EAE2AE5-AC86-4E24-9CDF-6B9337266026}"/>
              </a:ext>
            </a:extLst>
          </p:cNvPr>
          <p:cNvSpPr/>
          <p:nvPr/>
        </p:nvSpPr>
        <p:spPr>
          <a:xfrm>
            <a:off x="381000" y="3886200"/>
            <a:ext cx="7924800" cy="1163142"/>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2" name="Rectangle 21">
            <a:extLst>
              <a:ext uri="{FF2B5EF4-FFF2-40B4-BE49-F238E27FC236}">
                <a16:creationId xmlns:a16="http://schemas.microsoft.com/office/drawing/2014/main" xmlns="" id="{20A9E188-136E-46BA-8DB8-FAB128D0114A}"/>
              </a:ext>
            </a:extLst>
          </p:cNvPr>
          <p:cNvSpPr/>
          <p:nvPr/>
        </p:nvSpPr>
        <p:spPr>
          <a:xfrm>
            <a:off x="381000" y="5029200"/>
            <a:ext cx="7924800" cy="1163142"/>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6" name="Picture 5" descr="Screen Shot 2020-10-29 at 12.13.02 PM.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8200" y="1219200"/>
            <a:ext cx="7315200" cy="1737953"/>
          </a:xfrm>
          <a:prstGeom prst="rect">
            <a:avLst/>
          </a:prstGeom>
        </p:spPr>
      </p:pic>
    </p:spTree>
    <p:extLst>
      <p:ext uri="{BB962C8B-B14F-4D97-AF65-F5344CB8AC3E}">
        <p14:creationId xmlns:p14="http://schemas.microsoft.com/office/powerpoint/2010/main" val="43885476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Binomial Probability Distribution</a:t>
            </a:r>
          </a:p>
        </p:txBody>
      </p:sp>
      <p:sp>
        <p:nvSpPr>
          <p:cNvPr id="3" name="Footer Placeholder 2"/>
          <p:cNvSpPr>
            <a:spLocks noGrp="1"/>
          </p:cNvSpPr>
          <p:nvPr>
            <p:ph type="ftr" sz="quarter" idx="11"/>
          </p:nvPr>
        </p:nvSpPr>
        <p:spPr>
          <a:xfrm>
            <a:off x="2590800" y="6356350"/>
            <a:ext cx="6096000" cy="4254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8" name="TextBox 7"/>
          <p:cNvSpPr txBox="1"/>
          <p:nvPr/>
        </p:nvSpPr>
        <p:spPr>
          <a:xfrm>
            <a:off x="533400" y="1219200"/>
            <a:ext cx="8077200" cy="2031325"/>
          </a:xfrm>
          <a:prstGeom prst="rect">
            <a:avLst/>
          </a:prstGeom>
          <a:noFill/>
        </p:spPr>
        <p:txBody>
          <a:bodyPr wrap="square" rtlCol="0">
            <a:spAutoFit/>
          </a:bodyPr>
          <a:lstStyle/>
          <a:p>
            <a:r>
              <a:rPr lang="en-US" dirty="0"/>
              <a:t>Recently, www.creditcards.com reported that 28% of purchases at coffee shops were made with a debit card. For 10 randomly selected purchases at the Starbucks on the corner of 12th Street and Main, what is the probability that exactly one of the purchases was made with a debit card? What is the probability distribution for the random variable, number of purchases made with a debit card? What is the probability that six or more purchases out of 10 are made with a debit card? What is the probability that five or less purchases out of 10 are made with a debit card? </a:t>
            </a:r>
          </a:p>
        </p:txBody>
      </p:sp>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16</a:t>
            </a:fld>
            <a:endParaRPr lang="en-US" dirty="0"/>
          </a:p>
        </p:txBody>
      </p:sp>
      <p:pic>
        <p:nvPicPr>
          <p:cNvPr id="5" name="Picture 4">
            <a:extLst>
              <a:ext uri="{FF2B5EF4-FFF2-40B4-BE49-F238E27FC236}">
                <a16:creationId xmlns:a16="http://schemas.microsoft.com/office/drawing/2014/main" xmlns="" id="{D72FDE87-E199-40BA-9FFE-015738664591}"/>
              </a:ext>
            </a:extLst>
          </p:cNvPr>
          <p:cNvPicPr>
            <a:picLocks noChangeAspect="1"/>
          </p:cNvPicPr>
          <p:nvPr/>
        </p:nvPicPr>
        <p:blipFill>
          <a:blip r:embed="rId3"/>
          <a:stretch>
            <a:fillRect/>
          </a:stretch>
        </p:blipFill>
        <p:spPr>
          <a:xfrm>
            <a:off x="533400" y="3429000"/>
            <a:ext cx="4710627" cy="2589325"/>
          </a:xfrm>
          <a:prstGeom prst="rect">
            <a:avLst/>
          </a:prstGeom>
        </p:spPr>
      </p:pic>
      <p:pic>
        <p:nvPicPr>
          <p:cNvPr id="7" name="Picture 6" descr="Screen Shot 2020-10-29 at 12.15.5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200" y="3200400"/>
            <a:ext cx="2590800" cy="3057389"/>
          </a:xfrm>
          <a:prstGeom prst="rect">
            <a:avLst/>
          </a:prstGeom>
        </p:spPr>
      </p:pic>
    </p:spTree>
    <p:extLst>
      <p:ext uri="{BB962C8B-B14F-4D97-AF65-F5344CB8AC3E}">
        <p14:creationId xmlns:p14="http://schemas.microsoft.com/office/powerpoint/2010/main" val="13162429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Shortcut Formulas</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r>
              <a:rPr lang="en-US" dirty="0"/>
              <a:t>6-</a:t>
            </a:r>
            <a:fld id="{F38DF745-7D3F-47F4-83A3-874385CFAA69}" type="slidenum">
              <a:rPr lang="en-US" smtClean="0"/>
              <a:pPr/>
              <a:t>17</a:t>
            </a:fld>
            <a:endParaRPr lang="en-US" dirty="0"/>
          </a:p>
        </p:txBody>
      </p:sp>
      <p:pic>
        <p:nvPicPr>
          <p:cNvPr id="7" name="Picture 6">
            <a:extLst>
              <a:ext uri="{FF2B5EF4-FFF2-40B4-BE49-F238E27FC236}">
                <a16:creationId xmlns:a16="http://schemas.microsoft.com/office/drawing/2014/main" xmlns="" id="{DD00E96F-BCE5-4597-AA9D-4AB658BB690F}"/>
              </a:ext>
            </a:extLst>
          </p:cNvPr>
          <p:cNvPicPr>
            <a:picLocks noChangeAspect="1"/>
          </p:cNvPicPr>
          <p:nvPr/>
        </p:nvPicPr>
        <p:blipFill>
          <a:blip r:embed="rId3"/>
          <a:stretch>
            <a:fillRect/>
          </a:stretch>
        </p:blipFill>
        <p:spPr>
          <a:xfrm>
            <a:off x="685800" y="1447800"/>
            <a:ext cx="7772400" cy="1403953"/>
          </a:xfrm>
          <a:prstGeom prst="rect">
            <a:avLst/>
          </a:prstGeom>
        </p:spPr>
      </p:pic>
      <mc:AlternateContent xmlns:mc="http://schemas.openxmlformats.org/markup-compatibility/2006" xmlns:a14="http://schemas.microsoft.com/office/drawing/2010/main">
        <mc:Choice Requires="a14">
          <p:sp>
            <p:nvSpPr>
              <p:cNvPr id="9" name="Content Placeholder 3"/>
              <p:cNvSpPr>
                <a:spLocks noGrp="1"/>
              </p:cNvSpPr>
              <p:nvPr>
                <p:ph sz="quarter" idx="1"/>
              </p:nvPr>
            </p:nvSpPr>
            <p:spPr>
              <a:xfrm>
                <a:off x="457200" y="3276600"/>
                <a:ext cx="8229600" cy="2971800"/>
              </a:xfrm>
            </p:spPr>
            <p:txBody>
              <a:bodyPr>
                <a:normAutofit/>
              </a:bodyPr>
              <a:lstStyle/>
              <a:p>
                <a:pPr>
                  <a:spcAft>
                    <a:spcPts val="600"/>
                  </a:spcAft>
                </a:pPr>
                <a:r>
                  <a:rPr lang="en-US" dirty="0"/>
                  <a:t>Using the preceding example of debit card purchases;  n=10 and </a:t>
                </a:r>
                <a14:m>
                  <m:oMath xmlns:m="http://schemas.openxmlformats.org/officeDocument/2006/math" xmlns="">
                    <m:r>
                      <m:rPr>
                        <m:sty m:val="p"/>
                      </m:rPr>
                      <a:rPr lang="en-US" i="0" smtClean="0">
                        <a:latin typeface="Cambria Math"/>
                        <a:ea typeface="Cambria Math"/>
                      </a:rPr>
                      <m:t>π</m:t>
                    </m:r>
                    <m:r>
                      <a:rPr lang="en-US" b="0" i="0" smtClean="0">
                        <a:latin typeface="Cambria Math"/>
                        <a:ea typeface="Cambria Math"/>
                      </a:rPr>
                      <m:t>=.2</m:t>
                    </m:r>
                    <m:r>
                      <a:rPr lang="en-US" b="0" i="0" smtClean="0">
                        <a:latin typeface="Cambria Math" panose="02040503050406030204" pitchFamily="18" charset="0"/>
                        <a:ea typeface="Cambria Math"/>
                      </a:rPr>
                      <m:t>8</m:t>
                    </m:r>
                    <m:r>
                      <a:rPr lang="en-US" b="0" i="0" smtClean="0">
                        <a:latin typeface="Cambria Math"/>
                        <a:ea typeface="Cambria Math"/>
                      </a:rPr>
                      <m:t> </m:t>
                    </m:r>
                    <m:r>
                      <m:rPr>
                        <m:sty m:val="p"/>
                      </m:rPr>
                      <a:rPr lang="en-US" b="0" i="0" smtClean="0">
                        <a:latin typeface="Cambria Math"/>
                        <a:ea typeface="Cambria Math"/>
                      </a:rPr>
                      <m:t>and</m:t>
                    </m:r>
                    <m:r>
                      <a:rPr lang="en-US" b="0" i="0" smtClean="0">
                        <a:latin typeface="Cambria Math"/>
                        <a:ea typeface="Cambria Math"/>
                      </a:rPr>
                      <m:t> </m:t>
                    </m:r>
                    <m:r>
                      <m:rPr>
                        <m:sty m:val="p"/>
                      </m:rPr>
                      <a:rPr lang="en-US" b="0" i="0" smtClean="0">
                        <a:latin typeface="Cambria Math"/>
                        <a:ea typeface="Cambria Math"/>
                      </a:rPr>
                      <m:t>the</m:t>
                    </m:r>
                    <m:r>
                      <a:rPr lang="en-US" b="0" i="0" smtClean="0">
                        <a:latin typeface="Cambria Math"/>
                        <a:ea typeface="Cambria Math"/>
                      </a:rPr>
                      <m:t> </m:t>
                    </m:r>
                    <m:r>
                      <m:rPr>
                        <m:sty m:val="p"/>
                      </m:rPr>
                      <a:rPr lang="en-US" b="0" i="0" smtClean="0">
                        <a:latin typeface="Cambria Math"/>
                        <a:ea typeface="Cambria Math"/>
                      </a:rPr>
                      <m:t>shortcut</m:t>
                    </m:r>
                    <m:r>
                      <a:rPr lang="en-US" b="0" i="0" smtClean="0">
                        <a:latin typeface="Cambria Math"/>
                        <a:ea typeface="Cambria Math"/>
                      </a:rPr>
                      <m:t> </m:t>
                    </m:r>
                    <m:r>
                      <m:rPr>
                        <m:sty m:val="p"/>
                      </m:rPr>
                      <a:rPr lang="en-US" b="0" i="0" smtClean="0">
                        <a:latin typeface="Cambria Math"/>
                        <a:ea typeface="Cambria Math"/>
                      </a:rPr>
                      <m:t>formulas</m:t>
                    </m:r>
                  </m:oMath>
                </a14:m>
                <a:endParaRPr lang="en-US" dirty="0"/>
              </a:p>
              <a:p>
                <a:pPr marL="1920240" lvl="8" indent="0">
                  <a:spcBef>
                    <a:spcPts val="1200"/>
                  </a:spcBef>
                  <a:buNone/>
                </a:pPr>
                <a14:m>
                  <m:oMathPara xmlns:m="http://schemas.openxmlformats.org/officeDocument/2006/math" xmlns="">
                    <m:oMathParaPr>
                      <m:jc m:val="left"/>
                    </m:oMathParaPr>
                    <m:oMath xmlns:m="http://schemas.openxmlformats.org/officeDocument/2006/math">
                      <m:r>
                        <m:rPr>
                          <m:sty m:val="p"/>
                        </m:rPr>
                        <a:rPr lang="en-US" sz="2600" i="0" smtClean="0">
                          <a:latin typeface="Cambria Math"/>
                          <a:ea typeface="Cambria Math"/>
                        </a:rPr>
                        <m:t>μ</m:t>
                      </m:r>
                      <m:r>
                        <a:rPr lang="en-US" sz="2600" b="0" i="0" smtClean="0">
                          <a:latin typeface="Cambria Math"/>
                          <a:ea typeface="Cambria Math"/>
                        </a:rPr>
                        <m:t>=</m:t>
                      </m:r>
                      <m:r>
                        <m:rPr>
                          <m:sty m:val="p"/>
                        </m:rPr>
                        <a:rPr lang="en-US" sz="2600" b="0" i="0" smtClean="0">
                          <a:latin typeface="Cambria Math"/>
                          <a:ea typeface="Cambria Math"/>
                        </a:rPr>
                        <m:t>n</m:t>
                      </m:r>
                      <m:r>
                        <a:rPr lang="en-US" sz="2600" b="0" i="0" smtClean="0">
                          <a:latin typeface="Cambria Math" panose="02040503050406030204" pitchFamily="18" charset="0"/>
                          <a:ea typeface="Cambria Math"/>
                        </a:rPr>
                        <m:t>∗</m:t>
                      </m:r>
                      <m:r>
                        <m:rPr>
                          <m:sty m:val="p"/>
                        </m:rPr>
                        <a:rPr lang="en-US" sz="2600" b="0" i="0" smtClean="0">
                          <a:latin typeface="Cambria Math"/>
                          <a:ea typeface="Cambria Math"/>
                        </a:rPr>
                        <m:t>π</m:t>
                      </m:r>
                    </m:oMath>
                  </m:oMathPara>
                </a14:m>
                <a:endParaRPr lang="en-US" sz="2600" b="0" dirty="0">
                  <a:latin typeface="Cambria Math"/>
                  <a:ea typeface="Cambria Math"/>
                </a:endParaRPr>
              </a:p>
              <a:p>
                <a:pPr marL="1920240" lvl="8" indent="0">
                  <a:spcAft>
                    <a:spcPts val="1200"/>
                  </a:spcAft>
                  <a:buNone/>
                </a:pPr>
                <a14:m>
                  <m:oMathPara xmlns:m="http://schemas.openxmlformats.org/officeDocument/2006/math" xmlns="">
                    <m:oMathParaPr>
                      <m:jc m:val="left"/>
                    </m:oMathParaPr>
                    <m:oMath xmlns:m="http://schemas.openxmlformats.org/officeDocument/2006/math">
                      <m:r>
                        <m:rPr>
                          <m:sty m:val="p"/>
                        </m:rPr>
                        <a:rPr lang="en-US" sz="2600" b="0" i="0" smtClean="0">
                          <a:latin typeface="Cambria Math"/>
                          <a:ea typeface="Cambria Math"/>
                        </a:rPr>
                        <m:t>μ</m:t>
                      </m:r>
                      <m:r>
                        <a:rPr lang="en-US" sz="2600" b="0" i="0" smtClean="0">
                          <a:latin typeface="Cambria Math"/>
                          <a:ea typeface="Cambria Math"/>
                        </a:rPr>
                        <m:t>=</m:t>
                      </m:r>
                      <m:d>
                        <m:dPr>
                          <m:ctrlPr>
                            <a:rPr lang="en-US" sz="2600" b="0" i="1" smtClean="0">
                              <a:latin typeface="Cambria Math" panose="02040503050406030204" pitchFamily="18" charset="0"/>
                              <a:ea typeface="Cambria Math"/>
                            </a:rPr>
                          </m:ctrlPr>
                        </m:dPr>
                        <m:e>
                          <m:r>
                            <a:rPr lang="en-US" sz="2600" b="0" i="0" smtClean="0">
                              <a:latin typeface="Cambria Math" panose="02040503050406030204" pitchFamily="18" charset="0"/>
                              <a:ea typeface="Cambria Math"/>
                            </a:rPr>
                            <m:t>10</m:t>
                          </m:r>
                        </m:e>
                      </m:d>
                      <m:d>
                        <m:dPr>
                          <m:ctrlPr>
                            <a:rPr lang="en-US" sz="2600" b="0" i="1" smtClean="0">
                              <a:latin typeface="Cambria Math" panose="02040503050406030204" pitchFamily="18" charset="0"/>
                              <a:ea typeface="Cambria Math"/>
                            </a:rPr>
                          </m:ctrlPr>
                        </m:dPr>
                        <m:e>
                          <m:r>
                            <a:rPr lang="en-US" sz="2600" b="0" i="0" smtClean="0">
                              <a:latin typeface="Cambria Math"/>
                              <a:ea typeface="Cambria Math"/>
                            </a:rPr>
                            <m:t>.2</m:t>
                          </m:r>
                          <m:r>
                            <a:rPr lang="en-US" sz="2600" b="0" i="1" smtClean="0">
                              <a:latin typeface="Cambria Math" panose="02040503050406030204" pitchFamily="18" charset="0"/>
                              <a:ea typeface="Cambria Math"/>
                            </a:rPr>
                            <m:t>8</m:t>
                          </m:r>
                        </m:e>
                      </m:d>
                      <m:r>
                        <a:rPr lang="en-US" sz="2600" b="0" i="0" smtClean="0">
                          <a:latin typeface="Cambria Math"/>
                          <a:ea typeface="Cambria Math"/>
                        </a:rPr>
                        <m:t>=</m:t>
                      </m:r>
                      <m:r>
                        <a:rPr lang="en-US" sz="2600" b="0" i="0" smtClean="0">
                          <a:latin typeface="Cambria Math" panose="02040503050406030204" pitchFamily="18" charset="0"/>
                          <a:ea typeface="Cambria Math"/>
                        </a:rPr>
                        <m:t>2.8</m:t>
                      </m:r>
                    </m:oMath>
                  </m:oMathPara>
                </a14:m>
                <a:endParaRPr lang="en-US" sz="2600" dirty="0"/>
              </a:p>
              <a:p>
                <a:pPr marL="1920240" lvl="8" indent="0">
                  <a:buNone/>
                </a:pPr>
                <a14:m>
                  <m:oMathPara xmlns:m="http://schemas.openxmlformats.org/officeDocument/2006/math" xmlns="">
                    <m:oMathParaPr>
                      <m:jc m:val="left"/>
                    </m:oMathParaPr>
                    <m:oMath xmlns:m="http://schemas.openxmlformats.org/officeDocument/2006/math">
                      <m:r>
                        <m:rPr>
                          <m:sty m:val="p"/>
                        </m:rPr>
                        <a:rPr lang="en-US" sz="2600" i="0" smtClean="0">
                          <a:latin typeface="Cambria Math"/>
                          <a:ea typeface="Cambria Math"/>
                        </a:rPr>
                        <m:t>σ</m:t>
                      </m:r>
                      <m:r>
                        <a:rPr lang="en-US" sz="2600" b="0" i="0" baseline="30000" smtClean="0">
                          <a:latin typeface="Cambria Math"/>
                          <a:ea typeface="Cambria Math"/>
                        </a:rPr>
                        <m:t>2</m:t>
                      </m:r>
                      <m:r>
                        <a:rPr lang="en-US" sz="2600" b="0" i="0" smtClean="0">
                          <a:latin typeface="Cambria Math"/>
                          <a:ea typeface="Cambria Math"/>
                        </a:rPr>
                        <m:t>=</m:t>
                      </m:r>
                      <m:r>
                        <m:rPr>
                          <m:sty m:val="p"/>
                        </m:rPr>
                        <a:rPr lang="en-US" sz="2600" b="0" i="0" smtClean="0">
                          <a:latin typeface="Cambria Math"/>
                          <a:ea typeface="Cambria Math"/>
                        </a:rPr>
                        <m:t>nπ</m:t>
                      </m:r>
                      <m:d>
                        <m:dPr>
                          <m:ctrlPr>
                            <a:rPr lang="en-US" sz="2600" b="0" i="1" smtClean="0">
                              <a:latin typeface="Cambria Math" panose="02040503050406030204" pitchFamily="18" charset="0"/>
                              <a:ea typeface="Cambria Math"/>
                            </a:rPr>
                          </m:ctrlPr>
                        </m:dPr>
                        <m:e>
                          <m:r>
                            <a:rPr lang="en-US" sz="2600" b="0" i="0" smtClean="0">
                              <a:latin typeface="Cambria Math"/>
                              <a:ea typeface="Cambria Math"/>
                            </a:rPr>
                            <m:t>1−</m:t>
                          </m:r>
                          <m:r>
                            <m:rPr>
                              <m:sty m:val="p"/>
                            </m:rPr>
                            <a:rPr lang="en-US" sz="2600" b="0" i="0" smtClean="0">
                              <a:latin typeface="Cambria Math"/>
                              <a:ea typeface="Cambria Math"/>
                            </a:rPr>
                            <m:t>π</m:t>
                          </m:r>
                        </m:e>
                      </m:d>
                    </m:oMath>
                  </m:oMathPara>
                </a14:m>
                <a:endParaRPr lang="en-US" sz="2600" b="0" dirty="0">
                  <a:ea typeface="Cambria Math"/>
                </a:endParaRPr>
              </a:p>
              <a:p>
                <a:pPr marL="1920240" lvl="8" indent="0">
                  <a:buNone/>
                </a:pPr>
                <a14:m>
                  <m:oMathPara xmlns:m="http://schemas.openxmlformats.org/officeDocument/2006/math" xmlns="">
                    <m:oMathParaPr>
                      <m:jc m:val="centerGroup"/>
                    </m:oMathParaPr>
                    <m:oMath xmlns:m="http://schemas.openxmlformats.org/officeDocument/2006/math">
                      <m:r>
                        <m:rPr>
                          <m:sty m:val="p"/>
                        </m:rPr>
                        <a:rPr lang="en-US" sz="2600">
                          <a:latin typeface="Cambria Math"/>
                          <a:ea typeface="Cambria Math"/>
                        </a:rPr>
                        <m:t>σ</m:t>
                      </m:r>
                      <m:r>
                        <a:rPr lang="en-US" sz="2600" baseline="30000">
                          <a:latin typeface="Cambria Math"/>
                          <a:ea typeface="Cambria Math"/>
                        </a:rPr>
                        <m:t>2</m:t>
                      </m:r>
                      <m:r>
                        <a:rPr lang="en-US" sz="2600">
                          <a:latin typeface="Cambria Math"/>
                          <a:ea typeface="Cambria Math"/>
                        </a:rPr>
                        <m:t>=</m:t>
                      </m:r>
                      <m:d>
                        <m:dPr>
                          <m:ctrlPr>
                            <a:rPr lang="en-US" sz="2600" i="1">
                              <a:latin typeface="Cambria Math" panose="02040503050406030204" pitchFamily="18" charset="0"/>
                              <a:ea typeface="Cambria Math"/>
                            </a:rPr>
                          </m:ctrlPr>
                        </m:dPr>
                        <m:e>
                          <m:r>
                            <a:rPr lang="en-US" sz="2600">
                              <a:latin typeface="Cambria Math" panose="02040503050406030204" pitchFamily="18" charset="0"/>
                              <a:ea typeface="Cambria Math"/>
                            </a:rPr>
                            <m:t>10</m:t>
                          </m:r>
                        </m:e>
                      </m:d>
                      <m:d>
                        <m:dPr>
                          <m:ctrlPr>
                            <a:rPr lang="en-US" sz="2600" i="1">
                              <a:latin typeface="Cambria Math" panose="02040503050406030204" pitchFamily="18" charset="0"/>
                              <a:ea typeface="Cambria Math"/>
                            </a:rPr>
                          </m:ctrlPr>
                        </m:dPr>
                        <m:e>
                          <m:r>
                            <a:rPr lang="en-US" sz="2600">
                              <a:latin typeface="Cambria Math"/>
                              <a:ea typeface="Cambria Math"/>
                            </a:rPr>
                            <m:t>.2</m:t>
                          </m:r>
                          <m:r>
                            <a:rPr lang="en-US" sz="2600" i="1">
                              <a:latin typeface="Cambria Math" panose="02040503050406030204" pitchFamily="18" charset="0"/>
                              <a:ea typeface="Cambria Math"/>
                            </a:rPr>
                            <m:t>8</m:t>
                          </m:r>
                        </m:e>
                      </m:d>
                      <m:d>
                        <m:dPr>
                          <m:ctrlPr>
                            <a:rPr lang="en-US" sz="2600" i="1">
                              <a:latin typeface="Cambria Math" panose="02040503050406030204" pitchFamily="18" charset="0"/>
                              <a:ea typeface="Cambria Math"/>
                            </a:rPr>
                          </m:ctrlPr>
                        </m:dPr>
                        <m:e>
                          <m:r>
                            <a:rPr lang="en-US" sz="2600">
                              <a:latin typeface="Cambria Math"/>
                              <a:ea typeface="Cambria Math"/>
                            </a:rPr>
                            <m:t>1−.2</m:t>
                          </m:r>
                          <m:r>
                            <a:rPr lang="en-US" sz="2600" i="1">
                              <a:latin typeface="Cambria Math" panose="02040503050406030204" pitchFamily="18" charset="0"/>
                              <a:ea typeface="Cambria Math"/>
                            </a:rPr>
                            <m:t>8</m:t>
                          </m:r>
                        </m:e>
                      </m:d>
                      <m:r>
                        <a:rPr lang="en-US" sz="2600">
                          <a:latin typeface="Cambria Math"/>
                          <a:ea typeface="Cambria Math"/>
                        </a:rPr>
                        <m:t>=</m:t>
                      </m:r>
                      <m:r>
                        <a:rPr lang="en-US" sz="2600">
                          <a:latin typeface="Cambria Math" panose="02040503050406030204" pitchFamily="18" charset="0"/>
                          <a:ea typeface="Cambria Math"/>
                        </a:rPr>
                        <m:t>2.016</m:t>
                      </m:r>
                    </m:oMath>
                  </m:oMathPara>
                </a14:m>
                <a:endParaRPr lang="en-US" sz="2600" dirty="0">
                  <a:latin typeface="Cambria Math" panose="02040503050406030204" pitchFamily="18" charset="0"/>
                  <a:ea typeface="Cambria Math"/>
                </a:endParaRPr>
              </a:p>
            </p:txBody>
          </p:sp>
        </mc:Choice>
        <mc:Fallback xmlns="">
          <p:sp>
            <p:nvSpPr>
              <p:cNvPr id="9" name="Content Placeholder 3"/>
              <p:cNvSpPr>
                <a:spLocks noGrp="1" noRot="1" noChangeAspect="1" noMove="1" noResize="1" noEditPoints="1" noAdjustHandles="1" noChangeArrowheads="1" noChangeShapeType="1" noTextEdit="1"/>
              </p:cNvSpPr>
              <p:nvPr>
                <p:ph sz="quarter" idx="1"/>
              </p:nvPr>
            </p:nvSpPr>
            <p:spPr>
              <a:xfrm>
                <a:off x="457200" y="3276600"/>
                <a:ext cx="8229600" cy="2971800"/>
              </a:xfr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0143775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Binomial Probability Tables</a:t>
            </a:r>
          </a:p>
        </p:txBody>
      </p:sp>
      <p:sp>
        <p:nvSpPr>
          <p:cNvPr id="3" name="Footer Placeholder 2"/>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Content Placeholder 5"/>
          <p:cNvSpPr>
            <a:spLocks noGrp="1"/>
          </p:cNvSpPr>
          <p:nvPr>
            <p:ph sz="quarter" idx="1"/>
          </p:nvPr>
        </p:nvSpPr>
        <p:spPr/>
        <p:txBody>
          <a:bodyPr/>
          <a:lstStyle/>
          <a:p>
            <a:r>
              <a:rPr lang="en-US" dirty="0"/>
              <a:t>Tables are already constructed for use as well</a:t>
            </a:r>
          </a:p>
        </p:txBody>
      </p:sp>
      <p:sp>
        <p:nvSpPr>
          <p:cNvPr id="7" name="TextBox 6"/>
          <p:cNvSpPr txBox="1"/>
          <p:nvPr/>
        </p:nvSpPr>
        <p:spPr>
          <a:xfrm>
            <a:off x="990600" y="1752600"/>
            <a:ext cx="6781800" cy="1200329"/>
          </a:xfrm>
          <a:prstGeom prst="rect">
            <a:avLst/>
          </a:prstGeom>
          <a:noFill/>
        </p:spPr>
        <p:txBody>
          <a:bodyPr wrap="square" rtlCol="0">
            <a:spAutoFit/>
          </a:bodyPr>
          <a:lstStyle/>
          <a:p>
            <a:r>
              <a:rPr lang="en-US" dirty="0"/>
              <a:t>In the Southwest, 5% of all cell phone calls are dropped. What is the probability that out of six randomly selected calls, none was dropped? Exactly one? Exactly two? Exactly three? Exactly four? Exactly five? Exactly six out of six? See the table below for the answers.</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18</a:t>
            </a:fld>
            <a:endParaRPr lang="en-US" dirty="0"/>
          </a:p>
        </p:txBody>
      </p:sp>
      <p:pic>
        <p:nvPicPr>
          <p:cNvPr id="8" name="Picture 7" descr="Screen Shot 2020-10-29 at 12.17.3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3048000"/>
            <a:ext cx="8318573" cy="3200400"/>
          </a:xfrm>
          <a:prstGeom prst="rect">
            <a:avLst/>
          </a:prstGeom>
        </p:spPr>
      </p:pic>
    </p:spTree>
    <p:extLst>
      <p:ext uri="{BB962C8B-B14F-4D97-AF65-F5344CB8AC3E}">
        <p14:creationId xmlns:p14="http://schemas.microsoft.com/office/powerpoint/2010/main" val="20654469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Cumulative Binomial Probability Distributions</a:t>
            </a:r>
          </a:p>
        </p:txBody>
      </p:sp>
      <p:sp>
        <p:nvSpPr>
          <p:cNvPr id="3" name="Footer Placeholder 2"/>
          <p:cNvSpPr>
            <a:spLocks noGrp="1"/>
          </p:cNvSpPr>
          <p:nvPr>
            <p:ph type="ftr" sz="quarter" idx="11"/>
          </p:nvPr>
        </p:nvSpPr>
        <p:spPr>
          <a:xfrm>
            <a:off x="2286000" y="6356350"/>
            <a:ext cx="64008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5" name="TextBox 4"/>
              <p:cNvSpPr txBox="1"/>
              <p:nvPr/>
            </p:nvSpPr>
            <p:spPr>
              <a:xfrm>
                <a:off x="685800" y="1447800"/>
                <a:ext cx="7772400" cy="4770537"/>
              </a:xfrm>
              <a:prstGeom prst="rect">
                <a:avLst/>
              </a:prstGeom>
              <a:noFill/>
            </p:spPr>
            <p:txBody>
              <a:bodyPr wrap="square" rtlCol="0">
                <a:spAutoFit/>
              </a:bodyPr>
              <a:lstStyle/>
              <a:p>
                <a:r>
                  <a:rPr lang="en-US" dirty="0"/>
                  <a:t>A study by the Illinois Department of Transportation concluded that 76.2% of front seat occupants wore seat belts. That is, both occupants of the front seat were using their seat belts. Suppose we decide to compare that information with current usage. We select a sample of 12 vehicles.</a:t>
                </a:r>
              </a:p>
              <a:p>
                <a:endParaRPr lang="en-US" sz="1200" dirty="0"/>
              </a:p>
              <a:p>
                <a:pPr marL="342900" indent="-342900">
                  <a:spcAft>
                    <a:spcPts val="1200"/>
                  </a:spcAft>
                  <a:buFont typeface="+mj-lt"/>
                  <a:buAutoNum type="arabicPeriod"/>
                </a:pPr>
                <a:r>
                  <a:rPr lang="en-US" dirty="0"/>
                  <a:t>What is the probability that the front seat occupants in exactly 7 of the 12 vehicles are wearing seat belts?</a:t>
                </a:r>
              </a:p>
              <a:p>
                <a:pPr>
                  <a:spcAft>
                    <a:spcPts val="1200"/>
                  </a:spcAft>
                </a:pPr>
                <a:r>
                  <a:rPr lang="en-US" dirty="0"/>
                  <a:t>		P(x) = </a:t>
                </a:r>
                <a:r>
                  <a:rPr lang="en-US" baseline="-25000" dirty="0"/>
                  <a:t>n</a:t>
                </a:r>
                <a:r>
                  <a:rPr lang="en-US" dirty="0"/>
                  <a:t>C</a:t>
                </a:r>
                <a:r>
                  <a:rPr lang="en-US" baseline="-25000" dirty="0"/>
                  <a:t>r</a:t>
                </a:r>
                <a:r>
                  <a:rPr lang="en-US" dirty="0"/>
                  <a:t>(</a:t>
                </a:r>
                <a14:m>
                  <m:oMath xmlns:m="http://schemas.openxmlformats.org/officeDocument/2006/math" xmlns="">
                    <m:r>
                      <m:rPr>
                        <m:sty m:val="p"/>
                      </m:rPr>
                      <a:rPr lang="en-US">
                        <a:latin typeface="Cambria Math"/>
                        <a:ea typeface="Cambria Math"/>
                      </a:rPr>
                      <m:t>π</m:t>
                    </m:r>
                    <m:r>
                      <a:rPr lang="en-US">
                        <a:latin typeface="Cambria Math"/>
                        <a:ea typeface="Cambria Math"/>
                      </a:rPr>
                      <m:t>)</m:t>
                    </m:r>
                    <m:r>
                      <m:rPr>
                        <m:sty m:val="p"/>
                      </m:rPr>
                      <a:rPr lang="en-US" baseline="30000">
                        <a:latin typeface="Cambria Math"/>
                        <a:ea typeface="Cambria Math"/>
                      </a:rPr>
                      <m:t>r</m:t>
                    </m:r>
                    <m:d>
                      <m:dPr>
                        <m:ctrlPr>
                          <a:rPr lang="en-US" i="1">
                            <a:latin typeface="Cambria Math" panose="02040503050406030204" pitchFamily="18" charset="0"/>
                            <a:ea typeface="Cambria Math"/>
                          </a:rPr>
                        </m:ctrlPr>
                      </m:dPr>
                      <m:e>
                        <m:r>
                          <a:rPr lang="en-US">
                            <a:latin typeface="Cambria Math"/>
                            <a:ea typeface="Cambria Math"/>
                          </a:rPr>
                          <m:t>1−</m:t>
                        </m:r>
                        <m:r>
                          <m:rPr>
                            <m:sty m:val="p"/>
                          </m:rPr>
                          <a:rPr lang="en-US">
                            <a:latin typeface="Cambria Math"/>
                            <a:ea typeface="Cambria Math"/>
                          </a:rPr>
                          <m:t>π</m:t>
                        </m:r>
                      </m:e>
                    </m:d>
                    <m:r>
                      <m:rPr>
                        <m:sty m:val="p"/>
                      </m:rPr>
                      <a:rPr lang="en-US" baseline="30000">
                        <a:latin typeface="Cambria Math"/>
                        <a:ea typeface="Cambria Math"/>
                      </a:rPr>
                      <m:t>n</m:t>
                    </m:r>
                    <m:r>
                      <a:rPr lang="en-US" baseline="10000">
                        <a:latin typeface="Cambria Math"/>
                        <a:ea typeface="Cambria Math"/>
                      </a:rPr>
                      <m:t>−</m:t>
                    </m:r>
                    <m:r>
                      <m:rPr>
                        <m:sty m:val="p"/>
                      </m:rPr>
                      <a:rPr lang="en-US" baseline="30000">
                        <a:latin typeface="Cambria Math"/>
                        <a:ea typeface="Cambria Math"/>
                      </a:rPr>
                      <m:t>r</m:t>
                    </m:r>
                  </m:oMath>
                </a14:m>
                <a:endParaRPr lang="en-US" baseline="30000" dirty="0">
                  <a:ea typeface="Cambria Math"/>
                </a:endParaRPr>
              </a:p>
              <a:p>
                <a:pPr>
                  <a:spcAft>
                    <a:spcPts val="300"/>
                  </a:spcAft>
                </a:pPr>
                <a:r>
                  <a:rPr lang="en-US" dirty="0"/>
                  <a:t>	P(x=7) = </a:t>
                </a:r>
                <a:r>
                  <a:rPr lang="en-US" baseline="-25000" dirty="0"/>
                  <a:t>12</a:t>
                </a:r>
                <a:r>
                  <a:rPr lang="en-US" dirty="0"/>
                  <a:t>C</a:t>
                </a:r>
                <a:r>
                  <a:rPr lang="en-US" baseline="-25000" dirty="0"/>
                  <a:t>7</a:t>
                </a:r>
                <a:r>
                  <a:rPr lang="en-US" dirty="0"/>
                  <a:t>(</a:t>
                </a:r>
                <a14:m>
                  <m:oMath xmlns:m="http://schemas.openxmlformats.org/officeDocument/2006/math" xmlns="">
                    <m:r>
                      <a:rPr lang="en-US" dirty="0">
                        <a:latin typeface="Cambria Math"/>
                        <a:ea typeface="Cambria Math"/>
                      </a:rPr>
                      <m:t>.</m:t>
                    </m:r>
                    <m:r>
                      <a:rPr lang="en-US" b="0" i="0" dirty="0" smtClean="0">
                        <a:latin typeface="Cambria Math"/>
                        <a:ea typeface="Cambria Math"/>
                      </a:rPr>
                      <m:t>762</m:t>
                    </m:r>
                    <m:r>
                      <a:rPr lang="en-US">
                        <a:latin typeface="Cambria Math"/>
                        <a:ea typeface="Cambria Math"/>
                      </a:rPr>
                      <m:t>)</m:t>
                    </m:r>
                    <m:r>
                      <a:rPr lang="en-US" b="0" i="0" baseline="30000" smtClean="0">
                        <a:latin typeface="Cambria Math"/>
                        <a:ea typeface="Cambria Math"/>
                      </a:rPr>
                      <m:t>7</m:t>
                    </m:r>
                    <m:d>
                      <m:dPr>
                        <m:ctrlPr>
                          <a:rPr lang="en-US" i="1">
                            <a:latin typeface="Cambria Math" panose="02040503050406030204" pitchFamily="18" charset="0"/>
                            <a:ea typeface="Cambria Math"/>
                          </a:rPr>
                        </m:ctrlPr>
                      </m:dPr>
                      <m:e>
                        <m:r>
                          <a:rPr lang="en-US">
                            <a:latin typeface="Cambria Math"/>
                            <a:ea typeface="Cambria Math"/>
                          </a:rPr>
                          <m:t>1−</m:t>
                        </m:r>
                        <m:r>
                          <a:rPr lang="en-US" i="1">
                            <a:latin typeface="Cambria Math"/>
                            <a:ea typeface="Cambria Math"/>
                          </a:rPr>
                          <m:t>.</m:t>
                        </m:r>
                        <m:r>
                          <a:rPr lang="en-US" b="0" i="1" smtClean="0">
                            <a:latin typeface="Cambria Math"/>
                            <a:ea typeface="Cambria Math"/>
                          </a:rPr>
                          <m:t>762</m:t>
                        </m:r>
                      </m:e>
                    </m:d>
                    <m:r>
                      <a:rPr lang="en-US" b="0" i="0" baseline="30000" smtClean="0">
                        <a:latin typeface="Cambria Math"/>
                        <a:ea typeface="Cambria Math"/>
                      </a:rPr>
                      <m:t>12</m:t>
                    </m:r>
                    <m:r>
                      <a:rPr lang="en-US" baseline="10000">
                        <a:latin typeface="Cambria Math"/>
                        <a:ea typeface="Cambria Math"/>
                      </a:rPr>
                      <m:t>−</m:t>
                    </m:r>
                    <m:r>
                      <a:rPr lang="en-US" b="0" i="0" baseline="30000" smtClean="0">
                        <a:latin typeface="Cambria Math"/>
                        <a:ea typeface="Cambria Math"/>
                      </a:rPr>
                      <m:t>7</m:t>
                    </m:r>
                  </m:oMath>
                </a14:m>
                <a:endParaRPr lang="en-US" baseline="30000" dirty="0">
                  <a:ea typeface="Cambria Math"/>
                </a:endParaRPr>
              </a:p>
              <a:p>
                <a:pPr>
                  <a:spcAft>
                    <a:spcPts val="600"/>
                  </a:spcAft>
                </a:pPr>
                <a:r>
                  <a:rPr lang="en-US" dirty="0"/>
                  <a:t>           	           = 792(.149171)(.000764) = .0902</a:t>
                </a:r>
                <a:endParaRPr lang="en-US" baseline="30000" dirty="0"/>
              </a:p>
              <a:p>
                <a:pPr marL="342900" indent="-342900">
                  <a:spcAft>
                    <a:spcPts val="1200"/>
                  </a:spcAft>
                  <a:buFont typeface="+mj-lt"/>
                  <a:buAutoNum type="arabicPeriod" startAt="2"/>
                </a:pPr>
                <a:r>
                  <a:rPr lang="en-US" dirty="0"/>
                  <a:t>What is the probability that at least 7 of the 12 front seat occupants are wearing seat belts?</a:t>
                </a:r>
              </a:p>
              <a:p>
                <a:pPr>
                  <a:spcAft>
                    <a:spcPts val="300"/>
                  </a:spcAft>
                </a:pPr>
                <a:r>
                  <a:rPr lang="en-US" dirty="0"/>
                  <a:t>	P(x≥7) = P(x=7) + P(x=8) + P(x=9) + P(x=10) + P(x=11) + P(x=12)</a:t>
                </a:r>
              </a:p>
              <a:p>
                <a:pPr>
                  <a:spcAft>
                    <a:spcPts val="300"/>
                  </a:spcAft>
                </a:pPr>
                <a:r>
                  <a:rPr lang="en-US" dirty="0"/>
                  <a:t>	           =.0902 + .1805 + .2569 + .2467 + .1436 + .0383</a:t>
                </a:r>
              </a:p>
              <a:p>
                <a:r>
                  <a:rPr lang="en-US" dirty="0"/>
                  <a:t>	           =.9562</a:t>
                </a:r>
              </a:p>
            </p:txBody>
          </p:sp>
        </mc:Choice>
        <mc:Fallback xmlns="">
          <p:sp>
            <p:nvSpPr>
              <p:cNvPr id="5" name="TextBox 4"/>
              <p:cNvSpPr txBox="1">
                <a:spLocks noRot="1" noChangeAspect="1" noMove="1" noResize="1" noEditPoints="1" noAdjustHandles="1" noChangeArrowheads="1" noChangeShapeType="1" noTextEdit="1"/>
              </p:cNvSpPr>
              <p:nvPr/>
            </p:nvSpPr>
            <p:spPr>
              <a:xfrm>
                <a:off x="685800" y="1447800"/>
                <a:ext cx="7772400" cy="4770537"/>
              </a:xfrm>
              <a:prstGeom prst="rect">
                <a:avLst/>
              </a:prstGeom>
              <a:blipFill rotWithShape="1">
                <a:blip r:embed="rId3"/>
                <a:stretch>
                  <a:fillRect l="-706" t="-639" b="-1790"/>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19</a:t>
            </a:fld>
            <a:endParaRPr lang="en-US" dirty="0"/>
          </a:p>
        </p:txBody>
      </p:sp>
    </p:spTree>
    <p:extLst>
      <p:ext uri="{BB962C8B-B14F-4D97-AF65-F5344CB8AC3E}">
        <p14:creationId xmlns:p14="http://schemas.microsoft.com/office/powerpoint/2010/main" val="647451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2133600" y="6400800"/>
            <a:ext cx="6553200" cy="32131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3" name="Content Placeholder 2"/>
          <p:cNvSpPr>
            <a:spLocks noGrp="1"/>
          </p:cNvSpPr>
          <p:nvPr>
            <p:ph sz="quarter" idx="1"/>
          </p:nvPr>
        </p:nvSpPr>
        <p:spPr/>
        <p:txBody>
          <a:bodyPr>
            <a:normAutofit fontScale="85000" lnSpcReduction="20000"/>
          </a:bodyPr>
          <a:lstStyle/>
          <a:p>
            <a:pPr marL="0" indent="0" defTabSz="1143000">
              <a:buNone/>
            </a:pPr>
            <a:r>
              <a:rPr lang="en-US" sz="3300" dirty="0">
                <a:solidFill>
                  <a:schemeClr val="accent1"/>
                </a:solidFill>
              </a:rPr>
              <a:t>LO6-1	</a:t>
            </a:r>
            <a:r>
              <a:rPr lang="en-US" sz="3300" dirty="0"/>
              <a:t>Identify the characteristics of a probability 	distribution</a:t>
            </a:r>
          </a:p>
          <a:p>
            <a:pPr marL="0" indent="0" defTabSz="1143000">
              <a:buNone/>
            </a:pPr>
            <a:r>
              <a:rPr lang="en-US" sz="3300" dirty="0">
                <a:solidFill>
                  <a:schemeClr val="accent1"/>
                </a:solidFill>
              </a:rPr>
              <a:t>LO6-2	</a:t>
            </a:r>
            <a:r>
              <a:rPr lang="en-US" sz="3300" dirty="0"/>
              <a:t>Distinguish between discrete and continuous 	random variables</a:t>
            </a:r>
          </a:p>
          <a:p>
            <a:pPr marL="0" indent="0" defTabSz="1143000">
              <a:buNone/>
            </a:pPr>
            <a:r>
              <a:rPr lang="en-US" sz="3300" dirty="0">
                <a:solidFill>
                  <a:schemeClr val="accent1"/>
                </a:solidFill>
              </a:rPr>
              <a:t>LO6-3	</a:t>
            </a:r>
            <a:r>
              <a:rPr lang="en-US" sz="3300" dirty="0"/>
              <a:t>Compute the mean, variance, and standard 	deviation of a discrete probability distribution</a:t>
            </a:r>
          </a:p>
          <a:p>
            <a:pPr marL="0" indent="0" defTabSz="1143000">
              <a:buNone/>
            </a:pPr>
            <a:r>
              <a:rPr lang="en-US" sz="3300" dirty="0">
                <a:solidFill>
                  <a:schemeClr val="accent1"/>
                </a:solidFill>
              </a:rPr>
              <a:t>LO6-4	</a:t>
            </a:r>
            <a:r>
              <a:rPr lang="en-US" sz="3300" dirty="0"/>
              <a:t>Explain the assumptions of the binomial 	distribution and apply it to calculate 	probabilities</a:t>
            </a:r>
          </a:p>
          <a:p>
            <a:pPr marL="0" indent="0" defTabSz="1143000">
              <a:buNone/>
            </a:pPr>
            <a:r>
              <a:rPr lang="en-US" sz="3300" dirty="0">
                <a:solidFill>
                  <a:schemeClr val="accent1"/>
                </a:solidFill>
              </a:rPr>
              <a:t>LO6-5</a:t>
            </a:r>
            <a:r>
              <a:rPr lang="en-US" sz="3300" dirty="0"/>
              <a:t>	 Explain the assumptions of the Poisson 	distribution and apply it to calculate 	probabilities</a:t>
            </a:r>
          </a:p>
        </p:txBody>
      </p:sp>
      <p:sp>
        <p:nvSpPr>
          <p:cNvPr id="5" name="Slide Number Placeholder 4"/>
          <p:cNvSpPr>
            <a:spLocks noGrp="1"/>
          </p:cNvSpPr>
          <p:nvPr>
            <p:ph type="sldNum" sz="quarter" idx="12"/>
          </p:nvPr>
        </p:nvSpPr>
        <p:spPr/>
        <p:txBody>
          <a:bodyPr/>
          <a:lstStyle/>
          <a:p>
            <a:r>
              <a:rPr lang="en-US" dirty="0"/>
              <a:t>6-</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Poisson Probability Distribution</a:t>
            </a:r>
          </a:p>
        </p:txBody>
      </p:sp>
      <p:sp>
        <p:nvSpPr>
          <p:cNvPr id="3" name="Footer Placeholder 2"/>
          <p:cNvSpPr>
            <a:spLocks noGrp="1"/>
          </p:cNvSpPr>
          <p:nvPr>
            <p:ph type="ftr" sz="quarter" idx="11"/>
          </p:nvPr>
        </p:nvSpPr>
        <p:spPr>
          <a:xfrm>
            <a:off x="2133600" y="6356350"/>
            <a:ext cx="66294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7" name="Content Placeholder 6"/>
          <p:cNvSpPr>
            <a:spLocks noGrp="1"/>
          </p:cNvSpPr>
          <p:nvPr>
            <p:ph sz="quarter" idx="1"/>
          </p:nvPr>
        </p:nvSpPr>
        <p:spPr/>
        <p:txBody>
          <a:bodyPr>
            <a:normAutofit/>
          </a:bodyPr>
          <a:lstStyle/>
          <a:p>
            <a:r>
              <a:rPr lang="en-US" dirty="0"/>
              <a:t>This describes the number of times some event occurs during a specified interval</a:t>
            </a:r>
          </a:p>
          <a:p>
            <a:r>
              <a:rPr lang="en-US" dirty="0"/>
              <a:t>The interval can be time, distance, area, or volume</a:t>
            </a:r>
          </a:p>
          <a:p>
            <a:r>
              <a:rPr lang="en-US" dirty="0"/>
              <a:t>Two assumptions</a:t>
            </a:r>
          </a:p>
          <a:p>
            <a:pPr lvl="1"/>
            <a:r>
              <a:rPr lang="en-US" sz="2600" dirty="0">
                <a:solidFill>
                  <a:schemeClr val="tx1"/>
                </a:solidFill>
              </a:rPr>
              <a:t>The probability is proportional to the length of the interval</a:t>
            </a:r>
          </a:p>
          <a:p>
            <a:pPr lvl="1"/>
            <a:r>
              <a:rPr lang="en-US" sz="2600" dirty="0">
                <a:solidFill>
                  <a:schemeClr val="tx1"/>
                </a:solidFill>
              </a:rPr>
              <a:t>The intervals are independent</a:t>
            </a:r>
          </a:p>
          <a:p>
            <a:r>
              <a:rPr lang="en-US" dirty="0"/>
              <a:t>The Poisson has many applications, like describing:</a:t>
            </a:r>
          </a:p>
          <a:p>
            <a:pPr lvl="1"/>
            <a:r>
              <a:rPr lang="en-US" sz="2600" dirty="0">
                <a:solidFill>
                  <a:schemeClr val="tx1"/>
                </a:solidFill>
              </a:rPr>
              <a:t>The distribution of errors in data entry</a:t>
            </a:r>
          </a:p>
          <a:p>
            <a:pPr lvl="1"/>
            <a:r>
              <a:rPr lang="en-US" sz="2600" dirty="0">
                <a:solidFill>
                  <a:schemeClr val="tx1"/>
                </a:solidFill>
              </a:rPr>
              <a:t>The number of accidents on I-75 during a three-month period</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20</a:t>
            </a:fld>
            <a:endParaRPr lang="en-US" dirty="0"/>
          </a:p>
        </p:txBody>
      </p:sp>
    </p:spTree>
    <p:extLst>
      <p:ext uri="{BB962C8B-B14F-4D97-AF65-F5344CB8AC3E}">
        <p14:creationId xmlns:p14="http://schemas.microsoft.com/office/powerpoint/2010/main" val="1259145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A15D295-E1A7-4163-AD4B-42B355ADDEBA}"/>
              </a:ext>
            </a:extLst>
          </p:cNvPr>
          <p:cNvPicPr>
            <a:picLocks noChangeAspect="1"/>
          </p:cNvPicPr>
          <p:nvPr/>
        </p:nvPicPr>
        <p:blipFill>
          <a:blip r:embed="rId3"/>
          <a:stretch>
            <a:fillRect/>
          </a:stretch>
        </p:blipFill>
        <p:spPr>
          <a:xfrm>
            <a:off x="687324" y="2895600"/>
            <a:ext cx="7769352" cy="2255618"/>
          </a:xfrm>
          <a:prstGeom prst="rect">
            <a:avLst/>
          </a:prstGeom>
        </p:spPr>
      </p:pic>
      <p:sp>
        <p:nvSpPr>
          <p:cNvPr id="2" name="Title 1"/>
          <p:cNvSpPr>
            <a:spLocks noGrp="1"/>
          </p:cNvSpPr>
          <p:nvPr>
            <p:ph type="title"/>
          </p:nvPr>
        </p:nvSpPr>
        <p:spPr/>
        <p:txBody>
          <a:bodyPr/>
          <a:lstStyle/>
          <a:p>
            <a:r>
              <a:rPr lang="en-US" dirty="0"/>
              <a:t>Poisson Distribution</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21</a:t>
            </a:fld>
            <a:endParaRPr lang="en-US" dirty="0"/>
          </a:p>
        </p:txBody>
      </p:sp>
      <p:pic>
        <p:nvPicPr>
          <p:cNvPr id="8" name="Picture 7">
            <a:extLst>
              <a:ext uri="{FF2B5EF4-FFF2-40B4-BE49-F238E27FC236}">
                <a16:creationId xmlns:a16="http://schemas.microsoft.com/office/drawing/2014/main" xmlns="" id="{8802A19F-4E9C-49CB-8401-39BB2C4CF3C1}"/>
              </a:ext>
            </a:extLst>
          </p:cNvPr>
          <p:cNvPicPr>
            <a:picLocks noChangeAspect="1"/>
          </p:cNvPicPr>
          <p:nvPr/>
        </p:nvPicPr>
        <p:blipFill>
          <a:blip r:embed="rId4"/>
          <a:stretch>
            <a:fillRect/>
          </a:stretch>
        </p:blipFill>
        <p:spPr>
          <a:xfrm>
            <a:off x="495300" y="1219200"/>
            <a:ext cx="8153400" cy="1807354"/>
          </a:xfrm>
          <a:prstGeom prst="rect">
            <a:avLst/>
          </a:prstGeom>
        </p:spPr>
      </p:pic>
      <p:pic>
        <p:nvPicPr>
          <p:cNvPr id="12" name="Picture 11">
            <a:extLst>
              <a:ext uri="{FF2B5EF4-FFF2-40B4-BE49-F238E27FC236}">
                <a16:creationId xmlns:a16="http://schemas.microsoft.com/office/drawing/2014/main" xmlns="" id="{A42E16D1-C52E-4669-93B0-8B147628F966}"/>
              </a:ext>
            </a:extLst>
          </p:cNvPr>
          <p:cNvPicPr>
            <a:picLocks noChangeAspect="1"/>
          </p:cNvPicPr>
          <p:nvPr/>
        </p:nvPicPr>
        <p:blipFill>
          <a:blip r:embed="rId5"/>
          <a:stretch>
            <a:fillRect/>
          </a:stretch>
        </p:blipFill>
        <p:spPr>
          <a:xfrm>
            <a:off x="612899" y="5200495"/>
            <a:ext cx="7845301" cy="590705"/>
          </a:xfrm>
          <a:prstGeom prst="rect">
            <a:avLst/>
          </a:prstGeom>
        </p:spPr>
      </p:pic>
      <p:pic>
        <p:nvPicPr>
          <p:cNvPr id="13" name="Picture 12">
            <a:extLst>
              <a:ext uri="{FF2B5EF4-FFF2-40B4-BE49-F238E27FC236}">
                <a16:creationId xmlns:a16="http://schemas.microsoft.com/office/drawing/2014/main" xmlns="" id="{1BE96345-F935-47CF-AFE0-16F4EBF2B9DA}"/>
              </a:ext>
            </a:extLst>
          </p:cNvPr>
          <p:cNvPicPr>
            <a:picLocks noChangeAspect="1"/>
          </p:cNvPicPr>
          <p:nvPr/>
        </p:nvPicPr>
        <p:blipFill>
          <a:blip r:embed="rId6"/>
          <a:stretch>
            <a:fillRect/>
          </a:stretch>
        </p:blipFill>
        <p:spPr>
          <a:xfrm>
            <a:off x="990600" y="5778841"/>
            <a:ext cx="7086600" cy="490481"/>
          </a:xfrm>
          <a:prstGeom prst="rect">
            <a:avLst/>
          </a:prstGeom>
        </p:spPr>
      </p:pic>
    </p:spTree>
    <p:extLst>
      <p:ext uri="{BB962C8B-B14F-4D97-AF65-F5344CB8AC3E}">
        <p14:creationId xmlns:p14="http://schemas.microsoft.com/office/powerpoint/2010/main" val="3028895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Poisson Distribution Example</a:t>
            </a:r>
          </a:p>
        </p:txBody>
      </p:sp>
      <p:sp>
        <p:nvSpPr>
          <p:cNvPr id="3" name="Footer Placeholder 2"/>
          <p:cNvSpPr>
            <a:spLocks noGrp="1"/>
          </p:cNvSpPr>
          <p:nvPr>
            <p:ph type="ftr" sz="quarter" idx="11"/>
          </p:nvPr>
        </p:nvSpPr>
        <p:spPr>
          <a:xfrm>
            <a:off x="2438400" y="6356350"/>
            <a:ext cx="62484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mc:AlternateContent xmlns:mc="http://schemas.openxmlformats.org/markup-compatibility/2006" xmlns:a14="http://schemas.microsoft.com/office/drawing/2010/main">
        <mc:Choice Requires="a14">
          <p:sp>
            <p:nvSpPr>
              <p:cNvPr id="6" name="TextBox 5"/>
              <p:cNvSpPr txBox="1"/>
              <p:nvPr/>
            </p:nvSpPr>
            <p:spPr>
              <a:xfrm>
                <a:off x="1295400" y="3962400"/>
                <a:ext cx="6553200" cy="1987211"/>
              </a:xfrm>
              <a:prstGeom prst="rect">
                <a:avLst/>
              </a:prstGeom>
              <a:noFill/>
            </p:spPr>
            <p:txBody>
              <a:bodyPr wrap="square" rtlCol="0">
                <a:spAutoFit/>
              </a:bodyPr>
              <a:lstStyle/>
              <a:p>
                <a:r>
                  <a:rPr lang="en-US" b="0" dirty="0"/>
                  <a:t>The probability that no bags are lost is found using formula 6-7.</a:t>
                </a:r>
              </a:p>
              <a:p>
                <a:endParaRPr lang="en-US" sz="1200" b="0" dirty="0"/>
              </a:p>
              <a:p>
                <a14:m>
                  <m:oMath xmlns:m="http://schemas.openxmlformats.org/officeDocument/2006/math" xmlns="">
                    <m:r>
                      <m:rPr>
                        <m:sty m:val="p"/>
                      </m:rPr>
                      <a:rPr lang="en-US">
                        <a:latin typeface="Cambria Math"/>
                      </a:rPr>
                      <m:t>P</m:t>
                    </m:r>
                    <m:d>
                      <m:dPr>
                        <m:ctrlPr>
                          <a:rPr lang="en-US" i="1">
                            <a:latin typeface="Cambria Math" panose="02040503050406030204" pitchFamily="18" charset="0"/>
                          </a:rPr>
                        </m:ctrlPr>
                      </m:dPr>
                      <m:e>
                        <m:r>
                          <a:rPr lang="en-US">
                            <a:latin typeface="Cambria Math"/>
                          </a:rPr>
                          <m:t>0</m:t>
                        </m:r>
                      </m:e>
                    </m:d>
                    <m:r>
                      <a:rPr lang="en-US">
                        <a:latin typeface="Cambria Math"/>
                      </a:rPr>
                      <m:t>=</m:t>
                    </m:r>
                    <m:f>
                      <m:fPr>
                        <m:ctrlPr>
                          <a:rPr lang="en-US" i="1">
                            <a:latin typeface="Cambria Math" panose="02040503050406030204" pitchFamily="18" charset="0"/>
                          </a:rPr>
                        </m:ctrlPr>
                      </m:fPr>
                      <m:num>
                        <m:r>
                          <m:rPr>
                            <m:sty m:val="p"/>
                          </m:rPr>
                          <a:rPr lang="en-US">
                            <a:latin typeface="Cambria Math"/>
                            <a:ea typeface="Cambria Math"/>
                          </a:rPr>
                          <m:t>μ</m:t>
                        </m:r>
                        <m:r>
                          <m:rPr>
                            <m:sty m:val="p"/>
                          </m:rPr>
                          <a:rPr lang="en-US" baseline="30000">
                            <a:latin typeface="Cambria Math"/>
                            <a:ea typeface="Cambria Math"/>
                          </a:rPr>
                          <m:t>x</m:t>
                        </m:r>
                        <m:r>
                          <m:rPr>
                            <m:sty m:val="p"/>
                          </m:rPr>
                          <a:rPr lang="en-US">
                            <a:latin typeface="Cambria Math"/>
                            <a:ea typeface="Cambria Math"/>
                          </a:rPr>
                          <m:t>e</m:t>
                        </m:r>
                        <m:r>
                          <a:rPr lang="en-US" baseline="10000">
                            <a:latin typeface="Cambria Math"/>
                            <a:ea typeface="Cambria Math"/>
                          </a:rPr>
                          <m:t>−</m:t>
                        </m:r>
                        <m:r>
                          <m:rPr>
                            <m:sty m:val="p"/>
                          </m:rPr>
                          <a:rPr lang="en-US" baseline="30000">
                            <a:latin typeface="Cambria Math"/>
                            <a:ea typeface="Cambria Math"/>
                          </a:rPr>
                          <m:t>μ</m:t>
                        </m:r>
                      </m:num>
                      <m:den>
                        <m:r>
                          <m:rPr>
                            <m:sty m:val="p"/>
                          </m:rPr>
                          <a:rPr lang="en-US">
                            <a:latin typeface="Cambria Math"/>
                          </a:rPr>
                          <m:t>x</m:t>
                        </m:r>
                        <m:r>
                          <a:rPr lang="en-US">
                            <a:latin typeface="Cambria Math"/>
                          </a:rPr>
                          <m:t>!</m:t>
                        </m:r>
                      </m:den>
                    </m:f>
                    <m:r>
                      <a:rPr lang="en-US" i="1">
                        <a:latin typeface="Cambria Math"/>
                      </a:rPr>
                      <m:t>=</m:t>
                    </m:r>
                  </m:oMath>
                </a14:m>
                <a:r>
                  <a:rPr lang="en-US" dirty="0"/>
                  <a:t>  </a:t>
                </a:r>
                <a14:m>
                  <m:oMath xmlns:m="http://schemas.openxmlformats.org/officeDocument/2006/math" xmlns="">
                    <m:f>
                      <m:fPr>
                        <m:ctrlPr>
                          <a:rPr lang="en-US" i="1">
                            <a:latin typeface="Cambria Math" panose="02040503050406030204" pitchFamily="18" charset="0"/>
                          </a:rPr>
                        </m:ctrlPr>
                      </m:fPr>
                      <m:num>
                        <m:r>
                          <a:rPr lang="en-US" i="1">
                            <a:latin typeface="Cambria Math"/>
                          </a:rPr>
                          <m:t>.04</m:t>
                        </m:r>
                        <m:r>
                          <a:rPr lang="en-US" i="1" baseline="30000">
                            <a:latin typeface="Cambria Math"/>
                          </a:rPr>
                          <m:t>0</m:t>
                        </m:r>
                        <m:r>
                          <a:rPr lang="en-US" i="1">
                            <a:latin typeface="Cambria Math"/>
                          </a:rPr>
                          <m:t>𝑒</m:t>
                        </m:r>
                        <m:r>
                          <a:rPr lang="en-US" i="1" baseline="4000">
                            <a:latin typeface="Cambria Math"/>
                          </a:rPr>
                          <m:t>−0.04</m:t>
                        </m:r>
                      </m:num>
                      <m:den>
                        <m:r>
                          <a:rPr lang="en-US" i="1">
                            <a:latin typeface="Cambria Math"/>
                          </a:rPr>
                          <m:t>0!</m:t>
                        </m:r>
                      </m:den>
                    </m:f>
                  </m:oMath>
                </a14:m>
                <a:r>
                  <a:rPr lang="en-US" dirty="0"/>
                  <a:t> = .9608</a:t>
                </a:r>
              </a:p>
              <a:p>
                <a:endParaRPr lang="en-US" sz="1200" dirty="0"/>
              </a:p>
              <a:p>
                <a:r>
                  <a:rPr lang="en-US" b="0" dirty="0"/>
                  <a:t>Then calculate the probability that one or more bags is lost.</a:t>
                </a:r>
              </a:p>
              <a:p>
                <a:endParaRPr lang="en-US" sz="1200" b="0" dirty="0"/>
              </a:p>
              <a:p>
                <a:r>
                  <a:rPr lang="en-US" b="0" dirty="0"/>
                  <a:t>P(x≥1) =1-</a:t>
                </a:r>
                <a14:m>
                  <m:oMath xmlns:m="http://schemas.openxmlformats.org/officeDocument/2006/math" xmlns="">
                    <m:r>
                      <m:rPr>
                        <m:sty m:val="p"/>
                      </m:rPr>
                      <a:rPr lang="en-US" b="0" i="0" smtClean="0">
                        <a:latin typeface="Cambria Math"/>
                      </a:rPr>
                      <m:t>P</m:t>
                    </m:r>
                    <m:d>
                      <m:dPr>
                        <m:ctrlPr>
                          <a:rPr lang="en-US" b="0" i="1" smtClean="0">
                            <a:latin typeface="Cambria Math" panose="02040503050406030204" pitchFamily="18" charset="0"/>
                          </a:rPr>
                        </m:ctrlPr>
                      </m:dPr>
                      <m:e>
                        <m:r>
                          <a:rPr lang="en-US" b="0" i="0" smtClean="0">
                            <a:latin typeface="Cambria Math"/>
                          </a:rPr>
                          <m:t>0</m:t>
                        </m:r>
                      </m:e>
                    </m:d>
                    <m:r>
                      <a:rPr lang="en-US" b="0" i="0" smtClean="0">
                        <a:latin typeface="Cambria Math"/>
                      </a:rPr>
                      <m:t>=1− </m:t>
                    </m:r>
                    <m:f>
                      <m:fPr>
                        <m:ctrlPr>
                          <a:rPr lang="en-US" b="0" i="1" smtClean="0">
                            <a:latin typeface="Cambria Math" panose="02040503050406030204" pitchFamily="18" charset="0"/>
                          </a:rPr>
                        </m:ctrlPr>
                      </m:fPr>
                      <m:num>
                        <m:r>
                          <m:rPr>
                            <m:sty m:val="p"/>
                          </m:rPr>
                          <a:rPr lang="en-US" b="0" i="0" smtClean="0">
                            <a:latin typeface="Cambria Math"/>
                            <a:ea typeface="Cambria Math"/>
                          </a:rPr>
                          <m:t>μ</m:t>
                        </m:r>
                        <m:r>
                          <m:rPr>
                            <m:sty m:val="p"/>
                          </m:rPr>
                          <a:rPr lang="en-US" b="0" i="0" baseline="30000" smtClean="0">
                            <a:latin typeface="Cambria Math"/>
                            <a:ea typeface="Cambria Math"/>
                          </a:rPr>
                          <m:t>x</m:t>
                        </m:r>
                        <m:r>
                          <m:rPr>
                            <m:sty m:val="p"/>
                          </m:rPr>
                          <a:rPr lang="en-US" b="0" i="0" smtClean="0">
                            <a:latin typeface="Cambria Math"/>
                            <a:ea typeface="Cambria Math"/>
                          </a:rPr>
                          <m:t>e</m:t>
                        </m:r>
                        <m:r>
                          <a:rPr lang="en-US" b="0" i="0" baseline="10000" smtClean="0">
                            <a:latin typeface="Cambria Math"/>
                            <a:ea typeface="Cambria Math"/>
                          </a:rPr>
                          <m:t>−</m:t>
                        </m:r>
                        <m:r>
                          <m:rPr>
                            <m:sty m:val="p"/>
                          </m:rPr>
                          <a:rPr lang="en-US" b="0" i="0" baseline="30000" smtClean="0">
                            <a:latin typeface="Cambria Math"/>
                            <a:ea typeface="Cambria Math"/>
                          </a:rPr>
                          <m:t>μ</m:t>
                        </m:r>
                      </m:num>
                      <m:den>
                        <m:r>
                          <m:rPr>
                            <m:sty m:val="p"/>
                          </m:rPr>
                          <a:rPr lang="en-US" b="0" i="0" smtClean="0">
                            <a:latin typeface="Cambria Math"/>
                          </a:rPr>
                          <m:t>x</m:t>
                        </m:r>
                        <m:r>
                          <a:rPr lang="en-US" b="0" i="0" smtClean="0">
                            <a:latin typeface="Cambria Math"/>
                          </a:rPr>
                          <m:t>!</m:t>
                        </m:r>
                      </m:den>
                    </m:f>
                    <m:r>
                      <a:rPr lang="en-US" b="0" i="1" smtClean="0">
                        <a:latin typeface="Cambria Math"/>
                      </a:rPr>
                      <m:t>=</m:t>
                    </m:r>
                  </m:oMath>
                </a14:m>
                <a:r>
                  <a:rPr lang="en-US" dirty="0"/>
                  <a:t> 1 - </a:t>
                </a:r>
                <a14:m>
                  <m:oMath xmlns:m="http://schemas.openxmlformats.org/officeDocument/2006/math" xmlns="">
                    <m:f>
                      <m:fPr>
                        <m:ctrlPr>
                          <a:rPr lang="en-US" i="1" smtClean="0">
                            <a:latin typeface="Cambria Math" panose="02040503050406030204" pitchFamily="18" charset="0"/>
                          </a:rPr>
                        </m:ctrlPr>
                      </m:fPr>
                      <m:num>
                        <m:r>
                          <a:rPr lang="en-US" b="0" i="1" smtClean="0">
                            <a:latin typeface="Cambria Math"/>
                          </a:rPr>
                          <m:t>.04</m:t>
                        </m:r>
                        <m:r>
                          <a:rPr lang="en-US" b="0" i="1" baseline="30000" smtClean="0">
                            <a:latin typeface="Cambria Math"/>
                          </a:rPr>
                          <m:t>0</m:t>
                        </m:r>
                        <m:r>
                          <a:rPr lang="en-US" b="0" i="1" smtClean="0">
                            <a:latin typeface="Cambria Math"/>
                          </a:rPr>
                          <m:t>𝑒</m:t>
                        </m:r>
                        <m:r>
                          <a:rPr lang="en-US" b="0" i="1" baseline="4000" smtClean="0">
                            <a:latin typeface="Cambria Math"/>
                          </a:rPr>
                          <m:t>−0.04</m:t>
                        </m:r>
                      </m:num>
                      <m:den>
                        <m:r>
                          <a:rPr lang="en-US" b="0" i="1" smtClean="0">
                            <a:latin typeface="Cambria Math"/>
                          </a:rPr>
                          <m:t>0!</m:t>
                        </m:r>
                      </m:den>
                    </m:f>
                  </m:oMath>
                </a14:m>
                <a:r>
                  <a:rPr lang="en-US" dirty="0"/>
                  <a:t> = 1- .9608 = .0392</a:t>
                </a:r>
              </a:p>
            </p:txBody>
          </p:sp>
        </mc:Choice>
        <mc:Fallback xmlns="">
          <p:sp>
            <p:nvSpPr>
              <p:cNvPr id="6" name="TextBox 5"/>
              <p:cNvSpPr txBox="1">
                <a:spLocks noRot="1" noChangeAspect="1" noMove="1" noResize="1" noEditPoints="1" noAdjustHandles="1" noChangeArrowheads="1" noChangeShapeType="1" noTextEdit="1"/>
              </p:cNvSpPr>
              <p:nvPr/>
            </p:nvSpPr>
            <p:spPr>
              <a:xfrm>
                <a:off x="1295400" y="3962400"/>
                <a:ext cx="6553200" cy="1987211"/>
              </a:xfrm>
              <a:prstGeom prst="rect">
                <a:avLst/>
              </a:prstGeom>
              <a:blipFill rotWithShape="1">
                <a:blip r:embed="rId4"/>
                <a:stretch>
                  <a:fillRect l="-837" t="-1534" b="-920"/>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r>
              <a:rPr lang="en-US" dirty="0"/>
              <a:t>6-</a:t>
            </a:r>
            <a:fld id="{A68F1C3D-7991-4430-8FD2-6BE0AA8A1311}" type="slidenum">
              <a:rPr lang="en-US" smtClean="0"/>
              <a:pPr/>
              <a:t>22</a:t>
            </a:fld>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914400" y="1600200"/>
                <a:ext cx="7680960" cy="1938992"/>
              </a:xfrm>
              <a:prstGeom prst="rect">
                <a:avLst/>
              </a:prstGeom>
              <a:noFill/>
            </p:spPr>
            <p:txBody>
              <a:bodyPr wrap="square" rtlCol="0">
                <a:spAutoFit/>
              </a:bodyPr>
              <a:lstStyle/>
              <a:p>
                <a:pPr>
                  <a:spcAft>
                    <a:spcPts val="1200"/>
                  </a:spcAft>
                </a:pPr>
                <a:r>
                  <a:rPr lang="en-US" dirty="0"/>
                  <a:t>Budget Airlines is a seasonal airline that operates flights from Myrtle Beach, South Carolina, to various cities in the northeast.  Recently Budget has been concerned about the number of lost </a:t>
                </a:r>
                <a:r>
                  <a:rPr lang="en-US" sz="2000" dirty="0"/>
                  <a:t>bags</a:t>
                </a:r>
                <a:r>
                  <a:rPr lang="en-US" dirty="0"/>
                  <a:t>. Ann Poston from the Analytics Department was asked to study the issue. She randomly selected a sample of 500 flights and found that a total of twenty bags were lost on the sampled flights.</a:t>
                </a:r>
              </a:p>
              <a:p>
                <a:pPr algn="ctr"/>
                <a:r>
                  <a:rPr lang="en-US" dirty="0"/>
                  <a:t>The mean number of bags lost, </a:t>
                </a:r>
                <a14:m>
                  <m:oMath xmlns:m="http://schemas.openxmlformats.org/officeDocument/2006/math" xmlns="">
                    <m:r>
                      <m:rPr>
                        <m:nor/>
                      </m:rPr>
                      <a:rPr lang="en-US" i="0" smtClean="0">
                        <a:latin typeface="Cambria Math"/>
                        <a:ea typeface="Cambria Math"/>
                      </a:rPr>
                      <m:t>μ</m:t>
                    </m:r>
                    <m:r>
                      <m:rPr>
                        <m:nor/>
                      </m:rPr>
                      <a:rPr lang="en-US" b="0" i="0" smtClean="0">
                        <a:latin typeface="Cambria Math"/>
                        <a:ea typeface="Cambria Math"/>
                      </a:rPr>
                      <m:t>,</m:t>
                    </m:r>
                  </m:oMath>
                </a14:m>
                <a:r>
                  <a:rPr lang="en-US" dirty="0"/>
                  <a:t> is found by 20/500 = .04</a:t>
                </a:r>
              </a:p>
            </p:txBody>
          </p:sp>
        </mc:Choice>
        <mc:Fallback xmlns="">
          <p:sp>
            <p:nvSpPr>
              <p:cNvPr id="7" name="TextBox 6"/>
              <p:cNvSpPr txBox="1">
                <a:spLocks noRot="1" noChangeAspect="1" noMove="1" noResize="1" noEditPoints="1" noAdjustHandles="1" noChangeArrowheads="1" noChangeShapeType="1" noTextEdit="1"/>
              </p:cNvSpPr>
              <p:nvPr/>
            </p:nvSpPr>
            <p:spPr>
              <a:xfrm>
                <a:off x="914400" y="1600200"/>
                <a:ext cx="7680960" cy="1938992"/>
              </a:xfrm>
              <a:prstGeom prst="rect">
                <a:avLst/>
              </a:prstGeom>
              <a:blipFill rotWithShape="1">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84923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Poisson Probability Distribution Tables</a:t>
            </a:r>
          </a:p>
        </p:txBody>
      </p:sp>
      <p:sp>
        <p:nvSpPr>
          <p:cNvPr id="3" name="Footer Placeholder 2"/>
          <p:cNvSpPr>
            <a:spLocks noGrp="1"/>
          </p:cNvSpPr>
          <p:nvPr>
            <p:ph type="ftr" sz="quarter" idx="11"/>
          </p:nvPr>
        </p:nvSpPr>
        <p:spPr>
          <a:xfrm>
            <a:off x="2209800" y="6356350"/>
            <a:ext cx="64770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5" name="TextBox 4"/>
          <p:cNvSpPr txBox="1"/>
          <p:nvPr/>
        </p:nvSpPr>
        <p:spPr>
          <a:xfrm>
            <a:off x="1041812" y="1447800"/>
            <a:ext cx="7130638" cy="1477328"/>
          </a:xfrm>
          <a:prstGeom prst="rect">
            <a:avLst/>
          </a:prstGeom>
          <a:noFill/>
        </p:spPr>
        <p:txBody>
          <a:bodyPr wrap="square" rtlCol="0">
            <a:spAutoFit/>
          </a:bodyPr>
          <a:lstStyle/>
          <a:p>
            <a:r>
              <a:rPr lang="en-US" dirty="0"/>
              <a:t>NewYork-LA Trucking company finds the mean number of breakdowns on the New York to Los Angeles route is 0.30. From the table, we can locate the probability of no breakdowns on a particular run. Find the column 0.3, then read down that column to the row labeled 0; the value is .7408. The probability of 1 breakdown is .2222</a:t>
            </a:r>
          </a:p>
        </p:txBody>
      </p:sp>
      <p:sp>
        <p:nvSpPr>
          <p:cNvPr id="6" name="Slide Number Placeholder 5"/>
          <p:cNvSpPr>
            <a:spLocks noGrp="1"/>
          </p:cNvSpPr>
          <p:nvPr>
            <p:ph type="sldNum" sz="quarter" idx="12"/>
          </p:nvPr>
        </p:nvSpPr>
        <p:spPr/>
        <p:txBody>
          <a:bodyPr/>
          <a:lstStyle/>
          <a:p>
            <a:r>
              <a:rPr lang="en-US" dirty="0"/>
              <a:t>6-</a:t>
            </a:r>
            <a:fld id="{A68F1C3D-7991-4430-8FD2-6BE0AA8A1311}" type="slidenum">
              <a:rPr lang="en-US" smtClean="0"/>
              <a:pPr/>
              <a:t>23</a:t>
            </a:fld>
            <a:endParaRPr lang="en-US" dirty="0"/>
          </a:p>
        </p:txBody>
      </p:sp>
      <p:pic>
        <p:nvPicPr>
          <p:cNvPr id="4" name="Picture 3" descr="Screen Shot 2020-10-29 at 12.20.35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2971800"/>
            <a:ext cx="8153400" cy="3359594"/>
          </a:xfrm>
          <a:prstGeom prst="rect">
            <a:avLst/>
          </a:prstGeom>
        </p:spPr>
      </p:pic>
    </p:spTree>
    <p:extLst>
      <p:ext uri="{BB962C8B-B14F-4D97-AF65-F5344CB8AC3E}">
        <p14:creationId xmlns:p14="http://schemas.microsoft.com/office/powerpoint/2010/main" val="3246225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lstStyle/>
          <a:p>
            <a:r>
              <a:rPr lang="en-US" dirty="0">
                <a:solidFill>
                  <a:schemeClr val="accent1"/>
                </a:solidFill>
              </a:rPr>
              <a:t>Chapter 6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6169152" cy="350520"/>
          </a:xfrm>
        </p:spPr>
        <p:txBody>
          <a:bodyPr/>
          <a:lstStyle/>
          <a:p>
            <a:r>
              <a:rPr lang="en-US" dirty="0" smtClean="0">
                <a:solidFill>
                  <a:schemeClr val="bg1"/>
                </a:solidFill>
              </a:rPr>
              <a:t>Copyright © 2022 McGraw-Hill Education. All rights reserved. No reproduction or distribution without the prior written consent of McGraw-Hill Education.</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6-</a:t>
            </a:r>
            <a:fld id="{A68F1C3D-7991-4430-8FD2-6BE0AA8A1311}" type="slidenum">
              <a:rPr lang="en-US" smtClean="0">
                <a:solidFill>
                  <a:schemeClr val="bg1"/>
                </a:solidFill>
              </a:rPr>
              <a:t>24</a:t>
            </a:fld>
            <a:endParaRPr lang="en-US" dirty="0">
              <a:solidFill>
                <a:schemeClr val="bg1"/>
              </a:solidFill>
            </a:endParaRPr>
          </a:p>
        </p:txBody>
      </p:sp>
    </p:spTree>
    <p:extLst>
      <p:ext uri="{BB962C8B-B14F-4D97-AF65-F5344CB8AC3E}">
        <p14:creationId xmlns:p14="http://schemas.microsoft.com/office/powerpoint/2010/main" val="2280603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6-</a:t>
            </a:r>
            <a:fld id="{F38DF745-7D3F-47F4-83A3-874385CFAA69}" type="slidenum">
              <a:rPr lang="en-US" smtClean="0"/>
              <a:pPr/>
              <a:t>25</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fontScale="77500" lnSpcReduction="20000"/>
          </a:bodyPr>
          <a:lstStyle/>
          <a:p>
            <a:pPr marL="0" indent="0">
              <a:buNone/>
            </a:pPr>
            <a:r>
              <a:rPr lang="en-US" dirty="0"/>
              <a:t>The information below is the number of daily emergency service calls made by the volunteer ambulance service of Walterboro, South Carolina, for the last 50 days. To explain, there were 22 days when there were two emergency calls, and 9 days when there were three emergency calls.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Convert this information on the number of calls to a probability distribution. </a:t>
            </a:r>
          </a:p>
          <a:p>
            <a:pPr marL="514350" indent="-514350">
              <a:buFont typeface="+mj-lt"/>
              <a:buAutoNum type="alphaLcPeriod"/>
            </a:pPr>
            <a:r>
              <a:rPr lang="en-US" dirty="0"/>
              <a:t>Is this an example of a discrete or continuous probability distribution? </a:t>
            </a:r>
          </a:p>
          <a:p>
            <a:pPr marL="514350" indent="-514350">
              <a:buFont typeface="+mj-lt"/>
              <a:buAutoNum type="alphaLcPeriod"/>
            </a:pPr>
            <a:r>
              <a:rPr lang="en-US" dirty="0"/>
              <a:t>What is the probability that 3 or more calls are made in a day? </a:t>
            </a:r>
          </a:p>
          <a:p>
            <a:pPr marL="514350" indent="-514350">
              <a:buFont typeface="+mj-lt"/>
              <a:buAutoNum type="alphaLcPeriod"/>
            </a:pPr>
            <a:r>
              <a:rPr lang="en-US" dirty="0"/>
              <a:t>What is the mean number of emergency calls per day? </a:t>
            </a:r>
          </a:p>
          <a:p>
            <a:pPr marL="514350" indent="-514350">
              <a:buFont typeface="+mj-lt"/>
              <a:buAutoNum type="alphaLcPeriod"/>
            </a:pPr>
            <a:r>
              <a:rPr lang="en-US" dirty="0"/>
              <a:t>What is the standard deviation of the number of calls made daily? </a:t>
            </a:r>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20000" y="773668"/>
            <a:ext cx="1066800" cy="369332"/>
          </a:xfrm>
          <a:prstGeom prst="rect">
            <a:avLst/>
          </a:prstGeom>
          <a:noFill/>
        </p:spPr>
        <p:txBody>
          <a:bodyPr wrap="square" rtlCol="0">
            <a:spAutoFit/>
          </a:bodyPr>
          <a:lstStyle/>
          <a:p>
            <a:r>
              <a:rPr lang="en-US" dirty="0"/>
              <a:t>LO6-2,3 </a:t>
            </a:r>
          </a:p>
        </p:txBody>
      </p:sp>
      <p:pic>
        <p:nvPicPr>
          <p:cNvPr id="7" name="Picture 6" descr="Screen Shot 2020-10-29 at 12.22.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2286000"/>
            <a:ext cx="3276600" cy="1897632"/>
          </a:xfrm>
          <a:prstGeom prst="rect">
            <a:avLst/>
          </a:prstGeom>
        </p:spPr>
      </p:pic>
    </p:spTree>
    <p:extLst>
      <p:ext uri="{BB962C8B-B14F-4D97-AF65-F5344CB8AC3E}">
        <p14:creationId xmlns:p14="http://schemas.microsoft.com/office/powerpoint/2010/main" val="2569592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13</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6-</a:t>
            </a:r>
            <a:fld id="{F38DF745-7D3F-47F4-83A3-874385CFAA69}" type="slidenum">
              <a:rPr lang="en-US" smtClean="0"/>
              <a:pPr/>
              <a:t>26</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r>
              <a:rPr lang="en-US" dirty="0"/>
              <a:t>An American Society of Investors survey found 30% of individual investors have used a discount broker. In a random sample of nine individuals, what is the probability: </a:t>
            </a:r>
          </a:p>
          <a:p>
            <a:pPr marL="514350" indent="-514350">
              <a:buFont typeface="+mj-lt"/>
              <a:buAutoNum type="alphaLcPeriod"/>
            </a:pPr>
            <a:r>
              <a:rPr lang="en-US" dirty="0"/>
              <a:t>Exactly two of the sampled individuals have used a discount broker? </a:t>
            </a:r>
          </a:p>
          <a:p>
            <a:pPr marL="514350" indent="-514350">
              <a:buFont typeface="+mj-lt"/>
              <a:buAutoNum type="alphaLcPeriod"/>
            </a:pPr>
            <a:r>
              <a:rPr lang="en-US" dirty="0"/>
              <a:t>Exactly four of them have used a discount broker? </a:t>
            </a:r>
          </a:p>
          <a:p>
            <a:pPr marL="514350" indent="-514350">
              <a:buFont typeface="+mj-lt"/>
              <a:buAutoNum type="alphaLcPeriod"/>
            </a:pPr>
            <a:r>
              <a:rPr lang="en-US" dirty="0"/>
              <a:t>None of them has used a discount broker? </a:t>
            </a:r>
          </a:p>
          <a:p>
            <a:pPr marL="0" indent="0">
              <a:buNone/>
            </a:pPr>
            <a:endParaRPr lang="en-US" dirty="0"/>
          </a:p>
          <a:p>
            <a:pPr marL="0" indent="0">
              <a:buNone/>
            </a:pPr>
            <a:endParaRPr lang="en-US"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20000" y="773668"/>
            <a:ext cx="1066800" cy="369332"/>
          </a:xfrm>
          <a:prstGeom prst="rect">
            <a:avLst/>
          </a:prstGeom>
          <a:noFill/>
        </p:spPr>
        <p:txBody>
          <a:bodyPr wrap="square" rtlCol="0">
            <a:spAutoFit/>
          </a:bodyPr>
          <a:lstStyle/>
          <a:p>
            <a:r>
              <a:rPr lang="en-US" dirty="0"/>
              <a:t>LO6-4 </a:t>
            </a:r>
          </a:p>
        </p:txBody>
      </p:sp>
    </p:spTree>
    <p:extLst>
      <p:ext uri="{BB962C8B-B14F-4D97-AF65-F5344CB8AC3E}">
        <p14:creationId xmlns:p14="http://schemas.microsoft.com/office/powerpoint/2010/main" val="1493516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21</a:t>
            </a:r>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6-</a:t>
            </a:r>
            <a:fld id="{F38DF745-7D3F-47F4-83A3-874385CFAA69}" type="slidenum">
              <a:rPr lang="en-US" smtClean="0"/>
              <a:pPr/>
              <a:t>27</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r>
              <a:rPr lang="en-US" dirty="0"/>
              <a:t>In a recent study, 90% of the homes in the United States were found to have large-screen TVs. In a sample of nine homes, what is the probability that: </a:t>
            </a:r>
          </a:p>
          <a:p>
            <a:pPr marL="514350" indent="-514350">
              <a:buFont typeface="+mj-lt"/>
              <a:buAutoNum type="alphaLcPeriod"/>
            </a:pPr>
            <a:r>
              <a:rPr lang="en-US" dirty="0"/>
              <a:t>All nine have large-screen TVs? </a:t>
            </a:r>
          </a:p>
          <a:p>
            <a:pPr marL="514350" indent="-514350">
              <a:buFont typeface="+mj-lt"/>
              <a:buAutoNum type="alphaLcPeriod"/>
            </a:pPr>
            <a:r>
              <a:rPr lang="en-US" dirty="0"/>
              <a:t>Less than five have large-screen TVs? </a:t>
            </a:r>
          </a:p>
          <a:p>
            <a:pPr marL="514350" indent="-514350">
              <a:buFont typeface="+mj-lt"/>
              <a:buAutoNum type="alphaLcPeriod"/>
            </a:pPr>
            <a:r>
              <a:rPr lang="en-US" dirty="0"/>
              <a:t>More than five have large-screen TVs? </a:t>
            </a:r>
          </a:p>
          <a:p>
            <a:pPr marL="514350" indent="-514350">
              <a:buFont typeface="+mj-lt"/>
              <a:buAutoNum type="alphaLcPeriod"/>
            </a:pPr>
            <a:r>
              <a:rPr lang="en-US" dirty="0"/>
              <a:t>At least seven homes have large-screen TVs? </a:t>
            </a:r>
          </a:p>
          <a:p>
            <a:pPr marL="0" indent="0">
              <a:buNone/>
            </a:pPr>
            <a:endParaRPr lang="en-US"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20000" y="773668"/>
            <a:ext cx="1066800" cy="369332"/>
          </a:xfrm>
          <a:prstGeom prst="rect">
            <a:avLst/>
          </a:prstGeom>
          <a:noFill/>
        </p:spPr>
        <p:txBody>
          <a:bodyPr wrap="square" rtlCol="0">
            <a:spAutoFit/>
          </a:bodyPr>
          <a:lstStyle/>
          <a:p>
            <a:r>
              <a:rPr lang="en-US" dirty="0"/>
              <a:t>LO6-4 </a:t>
            </a:r>
          </a:p>
        </p:txBody>
      </p:sp>
    </p:spTree>
    <p:extLst>
      <p:ext uri="{BB962C8B-B14F-4D97-AF65-F5344CB8AC3E}">
        <p14:creationId xmlns:p14="http://schemas.microsoft.com/office/powerpoint/2010/main" val="543545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04CC21-5ED4-4866-AE46-5281A2584822}"/>
              </a:ext>
            </a:extLst>
          </p:cNvPr>
          <p:cNvSpPr>
            <a:spLocks noGrp="1"/>
          </p:cNvSpPr>
          <p:nvPr>
            <p:ph type="title"/>
          </p:nvPr>
        </p:nvSpPr>
        <p:spPr/>
        <p:txBody>
          <a:bodyPr/>
          <a:lstStyle/>
          <a:p>
            <a:r>
              <a:rPr lang="en-US" dirty="0"/>
              <a:t>Question </a:t>
            </a:r>
            <a:r>
              <a:rPr lang="en-US" dirty="0" smtClean="0"/>
              <a:t>27</a:t>
            </a:r>
            <a:endParaRPr lang="en-US" dirty="0"/>
          </a:p>
        </p:txBody>
      </p:sp>
      <p:sp>
        <p:nvSpPr>
          <p:cNvPr id="3" name="Footer Placeholder 2">
            <a:extLst>
              <a:ext uri="{FF2B5EF4-FFF2-40B4-BE49-F238E27FC236}">
                <a16:creationId xmlns:a16="http://schemas.microsoft.com/office/drawing/2014/main" xmlns="" id="{FC6FCFCA-3B8B-4E19-B86A-9FB3534383F6}"/>
              </a:ext>
            </a:extLst>
          </p:cNvPr>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Slide Number Placeholder 3">
            <a:extLst>
              <a:ext uri="{FF2B5EF4-FFF2-40B4-BE49-F238E27FC236}">
                <a16:creationId xmlns:a16="http://schemas.microsoft.com/office/drawing/2014/main" xmlns="" id="{DC46A6C1-E8E6-4773-B24C-055914758221}"/>
              </a:ext>
            </a:extLst>
          </p:cNvPr>
          <p:cNvSpPr>
            <a:spLocks noGrp="1"/>
          </p:cNvSpPr>
          <p:nvPr>
            <p:ph type="sldNum" sz="quarter" idx="12"/>
          </p:nvPr>
        </p:nvSpPr>
        <p:spPr/>
        <p:txBody>
          <a:bodyPr/>
          <a:lstStyle/>
          <a:p>
            <a:r>
              <a:rPr lang="en-US" dirty="0"/>
              <a:t>6-</a:t>
            </a:r>
            <a:fld id="{F38DF745-7D3F-47F4-83A3-874385CFAA69}" type="slidenum">
              <a:rPr lang="en-US" smtClean="0"/>
              <a:pPr/>
              <a:t>28</a:t>
            </a:fld>
            <a:endParaRPr lang="en-US" dirty="0"/>
          </a:p>
        </p:txBody>
      </p:sp>
      <p:sp>
        <p:nvSpPr>
          <p:cNvPr id="5" name="Content Placeholder 4">
            <a:extLst>
              <a:ext uri="{FF2B5EF4-FFF2-40B4-BE49-F238E27FC236}">
                <a16:creationId xmlns:a16="http://schemas.microsoft.com/office/drawing/2014/main" xmlns="" id="{CE7867EE-52BD-47F5-AC85-1311C4E550A6}"/>
              </a:ext>
            </a:extLst>
          </p:cNvPr>
          <p:cNvSpPr>
            <a:spLocks noGrp="1"/>
          </p:cNvSpPr>
          <p:nvPr>
            <p:ph sz="quarter" idx="1"/>
          </p:nvPr>
        </p:nvSpPr>
        <p:spPr/>
        <p:txBody>
          <a:bodyPr>
            <a:normAutofit/>
          </a:bodyPr>
          <a:lstStyle/>
          <a:p>
            <a:r>
              <a:rPr lang="en-US" dirty="0"/>
              <a:t>Ms. Bergen is a loan officer at Coast Bank and Trust. From her years of experience, she estimates that the probability is .025 that an applicant will not be able to repay his or her installment loan. Last month she made 40 loans. </a:t>
            </a:r>
          </a:p>
          <a:p>
            <a:endParaRPr lang="en-US" dirty="0"/>
          </a:p>
          <a:p>
            <a:pPr marL="514350" indent="-514350">
              <a:buFont typeface="+mj-lt"/>
              <a:buAutoNum type="alphaLcPeriod"/>
            </a:pPr>
            <a:r>
              <a:rPr lang="en-US" dirty="0"/>
              <a:t>What is the probability that three loans will be defaulted? </a:t>
            </a:r>
          </a:p>
          <a:p>
            <a:pPr marL="514350" indent="-514350">
              <a:buFont typeface="+mj-lt"/>
              <a:buAutoNum type="alphaLcPeriod"/>
            </a:pPr>
            <a:r>
              <a:rPr lang="en-US" dirty="0"/>
              <a:t>What is the probability that at least three loans will be defaulted? </a:t>
            </a:r>
          </a:p>
          <a:p>
            <a:pPr marL="0" indent="0">
              <a:buNone/>
            </a:pPr>
            <a:endParaRPr lang="en-US" dirty="0"/>
          </a:p>
          <a:p>
            <a:pPr marL="0" indent="0">
              <a:buNone/>
            </a:pPr>
            <a:endParaRPr lang="en-US" dirty="0"/>
          </a:p>
        </p:txBody>
      </p:sp>
      <p:sp>
        <p:nvSpPr>
          <p:cNvPr id="6" name="TextBox 5">
            <a:extLst>
              <a:ext uri="{FF2B5EF4-FFF2-40B4-BE49-F238E27FC236}">
                <a16:creationId xmlns:a16="http://schemas.microsoft.com/office/drawing/2014/main" xmlns="" id="{5641540B-BCA6-4C50-865F-0A9C65A0B1C6}"/>
              </a:ext>
            </a:extLst>
          </p:cNvPr>
          <p:cNvSpPr txBox="1"/>
          <p:nvPr/>
        </p:nvSpPr>
        <p:spPr>
          <a:xfrm>
            <a:off x="7620000" y="773668"/>
            <a:ext cx="1066800" cy="369332"/>
          </a:xfrm>
          <a:prstGeom prst="rect">
            <a:avLst/>
          </a:prstGeom>
          <a:noFill/>
        </p:spPr>
        <p:txBody>
          <a:bodyPr wrap="square" rtlCol="0">
            <a:spAutoFit/>
          </a:bodyPr>
          <a:lstStyle/>
          <a:p>
            <a:r>
              <a:rPr lang="en-US" dirty="0"/>
              <a:t>LO6-6 </a:t>
            </a:r>
          </a:p>
        </p:txBody>
      </p:sp>
    </p:spTree>
    <p:extLst>
      <p:ext uri="{BB962C8B-B14F-4D97-AF65-F5344CB8AC3E}">
        <p14:creationId xmlns:p14="http://schemas.microsoft.com/office/powerpoint/2010/main" val="3681977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Probability Distribution?</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fontScale="92500" lnSpcReduction="10000"/>
          </a:bodyPr>
          <a:lstStyle/>
          <a:p>
            <a:pPr marL="0" indent="0">
              <a:buNone/>
            </a:pPr>
            <a:endParaRPr lang="en-US" dirty="0"/>
          </a:p>
          <a:p>
            <a:pPr marL="0" indent="0">
              <a:buNone/>
            </a:pPr>
            <a:endParaRPr lang="en-US" dirty="0"/>
          </a:p>
          <a:p>
            <a:endParaRPr lang="en-US" dirty="0"/>
          </a:p>
          <a:p>
            <a:endParaRPr lang="en-US" dirty="0"/>
          </a:p>
          <a:p>
            <a:endParaRPr lang="en-US" dirty="0"/>
          </a:p>
          <a:p>
            <a:endParaRPr lang="en-US" dirty="0"/>
          </a:p>
          <a:p>
            <a:endParaRPr lang="en-US" dirty="0"/>
          </a:p>
          <a:p>
            <a:endParaRPr lang="en-US" dirty="0"/>
          </a:p>
          <a:p>
            <a:r>
              <a:rPr lang="en-US" dirty="0"/>
              <a:t>Example: A drug manufacturer may claim a treatment will cause weight loss for 80% of the population. This claim could be tested by a consumer protection agency using a sample and statistical inference.</a:t>
            </a:r>
          </a:p>
          <a:p>
            <a:endParaRPr lang="en-US" dirty="0"/>
          </a:p>
        </p:txBody>
      </p:sp>
      <p:sp>
        <p:nvSpPr>
          <p:cNvPr id="5" name="TextBox 4"/>
          <p:cNvSpPr txBox="1"/>
          <p:nvPr/>
        </p:nvSpPr>
        <p:spPr>
          <a:xfrm>
            <a:off x="1143000" y="1713452"/>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PROBABILITY DISTRIBUTION  </a:t>
            </a:r>
            <a:r>
              <a:rPr lang="en-US" dirty="0"/>
              <a:t>A listing of all the outcomes of an experiment and the probability associated with each outcome.</a:t>
            </a:r>
          </a:p>
        </p:txBody>
      </p:sp>
      <p:sp>
        <p:nvSpPr>
          <p:cNvPr id="6" name="TextBox 5"/>
          <p:cNvSpPr txBox="1"/>
          <p:nvPr/>
        </p:nvSpPr>
        <p:spPr>
          <a:xfrm>
            <a:off x="1143000" y="2590800"/>
            <a:ext cx="6858000" cy="1754326"/>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CHARACTERISTICS OF A PROBABILITY DISTRIBUTION</a:t>
            </a:r>
          </a:p>
          <a:p>
            <a:pPr marL="342900" indent="-342900">
              <a:buAutoNum type="arabicPeriod"/>
            </a:pPr>
            <a:r>
              <a:rPr lang="en-US" dirty="0"/>
              <a:t>The probability of a particular outcome is between 0 and 1 inclusive.</a:t>
            </a:r>
          </a:p>
          <a:p>
            <a:pPr marL="342900" indent="-342900">
              <a:buAutoNum type="arabicPeriod"/>
            </a:pPr>
            <a:r>
              <a:rPr lang="en-US" dirty="0"/>
              <a:t>The outcomes are mutually exclusive.</a:t>
            </a:r>
          </a:p>
          <a:p>
            <a:pPr marL="342900" indent="-342900">
              <a:buAutoNum type="arabicPeriod"/>
            </a:pPr>
            <a:r>
              <a:rPr lang="en-US" dirty="0"/>
              <a:t>The list of outcomes is exhaustive. So the sum of the probabilities of the outcomes is equal to 1.</a:t>
            </a:r>
          </a:p>
        </p:txBody>
      </p:sp>
      <p:sp>
        <p:nvSpPr>
          <p:cNvPr id="7" name="Slide Number Placeholder 6"/>
          <p:cNvSpPr>
            <a:spLocks noGrp="1"/>
          </p:cNvSpPr>
          <p:nvPr>
            <p:ph type="sldNum" sz="quarter" idx="12"/>
          </p:nvPr>
        </p:nvSpPr>
        <p:spPr/>
        <p:txBody>
          <a:bodyPr/>
          <a:lstStyle/>
          <a:p>
            <a:r>
              <a:rPr lang="en-US" dirty="0"/>
              <a:t>6-</a:t>
            </a:r>
            <a:fld id="{F38DF745-7D3F-47F4-83A3-874385CFAA69}" type="slidenum">
              <a:rPr lang="en-US" smtClean="0"/>
              <a:pPr/>
              <a:t>3</a:t>
            </a:fld>
            <a:endParaRPr lang="en-US" dirty="0"/>
          </a:p>
        </p:txBody>
      </p:sp>
    </p:spTree>
    <p:extLst>
      <p:ext uri="{BB962C8B-B14F-4D97-AF65-F5344CB8AC3E}">
        <p14:creationId xmlns:p14="http://schemas.microsoft.com/office/powerpoint/2010/main" val="775902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Probability Distribution Example</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Content Placeholder 5"/>
          <p:cNvSpPr>
            <a:spLocks noGrp="1"/>
          </p:cNvSpPr>
          <p:nvPr>
            <p:ph sz="quarter" idx="1"/>
          </p:nvPr>
        </p:nvSpPr>
        <p:spPr/>
        <p:txBody>
          <a:bodyPr/>
          <a:lstStyle/>
          <a:p>
            <a:r>
              <a:rPr lang="en-US" dirty="0"/>
              <a:t>Suppose we are interested in the number of heads showing face up with 3 tosses of a coin</a:t>
            </a:r>
          </a:p>
          <a:p>
            <a:r>
              <a:rPr lang="en-US" dirty="0"/>
              <a:t>The possible outcomes are 0 heads, 1 head, 2 heads, and 3 heads</a:t>
            </a:r>
          </a:p>
        </p:txBody>
      </p:sp>
      <p:sp>
        <p:nvSpPr>
          <p:cNvPr id="2" name="Slide Number Placeholder 1"/>
          <p:cNvSpPr>
            <a:spLocks noGrp="1"/>
          </p:cNvSpPr>
          <p:nvPr>
            <p:ph type="sldNum" sz="quarter" idx="12"/>
          </p:nvPr>
        </p:nvSpPr>
        <p:spPr/>
        <p:txBody>
          <a:bodyPr/>
          <a:lstStyle/>
          <a:p>
            <a:r>
              <a:rPr lang="en-US" dirty="0"/>
              <a:t>6-</a:t>
            </a:r>
            <a:fld id="{F38DF745-7D3F-47F4-83A3-874385CFAA69}" type="slidenum">
              <a:rPr lang="en-US" smtClean="0"/>
              <a:pPr/>
              <a:t>4</a:t>
            </a:fld>
            <a:endParaRPr lang="en-US" dirty="0"/>
          </a:p>
        </p:txBody>
      </p:sp>
      <p:pic>
        <p:nvPicPr>
          <p:cNvPr id="7" name="Picture 6" descr="Screen Shot 2020-10-29 at 11.53.28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2955472"/>
            <a:ext cx="7239000" cy="3369128"/>
          </a:xfrm>
          <a:prstGeom prst="rect">
            <a:avLst/>
          </a:prstGeom>
        </p:spPr>
      </p:pic>
    </p:spTree>
    <p:extLst>
      <p:ext uri="{BB962C8B-B14F-4D97-AF65-F5344CB8AC3E}">
        <p14:creationId xmlns:p14="http://schemas.microsoft.com/office/powerpoint/2010/main" val="212680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 Distribution Table</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Content Placeholder 5"/>
          <p:cNvSpPr>
            <a:spLocks noGrp="1"/>
          </p:cNvSpPr>
          <p:nvPr>
            <p:ph sz="quarter" idx="1"/>
          </p:nvPr>
        </p:nvSpPr>
        <p:spPr/>
        <p:txBody>
          <a:bodyPr/>
          <a:lstStyle/>
          <a:p>
            <a:r>
              <a:rPr lang="en-US" dirty="0"/>
              <a:t>Probability distribution table and chart for the events of zero, one, two, and three heads</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5</a:t>
            </a:fld>
            <a:endParaRPr lang="en-US" dirty="0"/>
          </a:p>
        </p:txBody>
      </p:sp>
      <p:pic>
        <p:nvPicPr>
          <p:cNvPr id="8" name="Picture 7">
            <a:extLst>
              <a:ext uri="{FF2B5EF4-FFF2-40B4-BE49-F238E27FC236}">
                <a16:creationId xmlns:a16="http://schemas.microsoft.com/office/drawing/2014/main" xmlns="" id="{77E67723-BAC2-400D-B350-5B95718CA504}"/>
              </a:ext>
            </a:extLst>
          </p:cNvPr>
          <p:cNvPicPr>
            <a:picLocks noChangeAspect="1"/>
          </p:cNvPicPr>
          <p:nvPr/>
        </p:nvPicPr>
        <p:blipFill>
          <a:blip r:embed="rId3"/>
          <a:stretch>
            <a:fillRect/>
          </a:stretch>
        </p:blipFill>
        <p:spPr>
          <a:xfrm>
            <a:off x="4572000" y="2286000"/>
            <a:ext cx="3940342" cy="3810000"/>
          </a:xfrm>
          <a:prstGeom prst="rect">
            <a:avLst/>
          </a:prstGeom>
        </p:spPr>
      </p:pic>
      <p:pic>
        <p:nvPicPr>
          <p:cNvPr id="5" name="Picture 4" descr="Screen Shot 2020-10-29 at 11.54.23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2285999"/>
            <a:ext cx="3581400" cy="3777911"/>
          </a:xfrm>
          <a:prstGeom prst="rect">
            <a:avLst/>
          </a:prstGeom>
        </p:spPr>
      </p:pic>
    </p:spTree>
    <p:extLst>
      <p:ext uri="{BB962C8B-B14F-4D97-AF65-F5344CB8AC3E}">
        <p14:creationId xmlns:p14="http://schemas.microsoft.com/office/powerpoint/2010/main" val="4180940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 Variables</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lnSpcReduction="10000"/>
          </a:bodyPr>
          <a:lstStyle/>
          <a:p>
            <a:r>
              <a:rPr lang="en-US" dirty="0"/>
              <a:t>In any experiment of chance, the outcomes occur randomly, and so are called random variables</a:t>
            </a:r>
          </a:p>
          <a:p>
            <a:endParaRPr lang="en-US" dirty="0"/>
          </a:p>
          <a:p>
            <a:pPr marL="0" indent="0">
              <a:buNone/>
            </a:pPr>
            <a:endParaRPr lang="en-US" dirty="0"/>
          </a:p>
          <a:p>
            <a:pPr marL="0" indent="0">
              <a:buNone/>
            </a:pPr>
            <a:endParaRPr lang="en-US" dirty="0"/>
          </a:p>
          <a:p>
            <a:r>
              <a:rPr lang="en-US" dirty="0"/>
              <a:t>Examples</a:t>
            </a:r>
          </a:p>
          <a:p>
            <a:pPr lvl="1"/>
            <a:r>
              <a:rPr lang="en-US" dirty="0">
                <a:solidFill>
                  <a:schemeClr val="tx1"/>
                </a:solidFill>
              </a:rPr>
              <a:t>The number of employees absent from the day shift on Monday: the number might be 0, 1, 2, 3, …The number absent is the random variable</a:t>
            </a:r>
          </a:p>
          <a:p>
            <a:pPr lvl="1"/>
            <a:r>
              <a:rPr lang="en-US" dirty="0">
                <a:solidFill>
                  <a:schemeClr val="tx1"/>
                </a:solidFill>
              </a:rPr>
              <a:t>The grade level (Freshman, Sophomore, Junior, or Senior) of the members of the St. James High School Varsity girls’ basketball team. Grade level is the random variable (and notice that it is a qualitative variable). </a:t>
            </a:r>
          </a:p>
        </p:txBody>
      </p:sp>
      <p:sp>
        <p:nvSpPr>
          <p:cNvPr id="6" name="Slide Number Placeholder 5"/>
          <p:cNvSpPr>
            <a:spLocks noGrp="1"/>
          </p:cNvSpPr>
          <p:nvPr>
            <p:ph type="sldNum" sz="quarter" idx="12"/>
          </p:nvPr>
        </p:nvSpPr>
        <p:spPr/>
        <p:txBody>
          <a:bodyPr/>
          <a:lstStyle/>
          <a:p>
            <a:r>
              <a:rPr lang="en-US" dirty="0"/>
              <a:t>6-</a:t>
            </a:r>
            <a:fld id="{F38DF745-7D3F-47F4-83A3-874385CFAA69}" type="slidenum">
              <a:rPr lang="en-US" smtClean="0"/>
              <a:pPr/>
              <a:t>6</a:t>
            </a:fld>
            <a:endParaRPr lang="en-US" dirty="0"/>
          </a:p>
        </p:txBody>
      </p:sp>
      <p:pic>
        <p:nvPicPr>
          <p:cNvPr id="7" name="Picture 6">
            <a:extLst>
              <a:ext uri="{FF2B5EF4-FFF2-40B4-BE49-F238E27FC236}">
                <a16:creationId xmlns:a16="http://schemas.microsoft.com/office/drawing/2014/main" xmlns="" id="{8EF83A12-BDA0-4EC5-9E9B-FC3AC1F2E8EE}"/>
              </a:ext>
            </a:extLst>
          </p:cNvPr>
          <p:cNvPicPr>
            <a:picLocks noChangeAspect="1"/>
          </p:cNvPicPr>
          <p:nvPr/>
        </p:nvPicPr>
        <p:blipFill>
          <a:blip r:embed="rId3"/>
          <a:stretch>
            <a:fillRect/>
          </a:stretch>
        </p:blipFill>
        <p:spPr>
          <a:xfrm>
            <a:off x="640080" y="2105975"/>
            <a:ext cx="7589520" cy="942025"/>
          </a:xfrm>
          <a:prstGeom prst="rect">
            <a:avLst/>
          </a:prstGeom>
        </p:spPr>
      </p:pic>
    </p:spTree>
    <p:extLst>
      <p:ext uri="{BB962C8B-B14F-4D97-AF65-F5344CB8AC3E}">
        <p14:creationId xmlns:p14="http://schemas.microsoft.com/office/powerpoint/2010/main" val="2292799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Types of Random Variables</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r>
              <a:rPr lang="en-US" dirty="0"/>
              <a:t>One type of random variable is the discrete random variable</a:t>
            </a:r>
          </a:p>
          <a:p>
            <a:r>
              <a:rPr lang="en-US" dirty="0"/>
              <a:t>Discrete variables are usually the result of counting</a:t>
            </a:r>
          </a:p>
          <a:p>
            <a:endParaRPr lang="en-US" dirty="0"/>
          </a:p>
          <a:p>
            <a:endParaRPr lang="en-US" dirty="0"/>
          </a:p>
          <a:p>
            <a:pPr lvl="1"/>
            <a:r>
              <a:rPr lang="en-US" dirty="0"/>
              <a:t>Example: </a:t>
            </a:r>
            <a:r>
              <a:rPr lang="en-US" dirty="0">
                <a:solidFill>
                  <a:schemeClr val="tx1"/>
                </a:solidFill>
              </a:rPr>
              <a:t>Tossing a coin three times and counting the number of heads</a:t>
            </a:r>
          </a:p>
        </p:txBody>
      </p:sp>
      <p:sp>
        <p:nvSpPr>
          <p:cNvPr id="5" name="Slide Number Placeholder 4"/>
          <p:cNvSpPr>
            <a:spLocks noGrp="1"/>
          </p:cNvSpPr>
          <p:nvPr>
            <p:ph type="sldNum" sz="quarter" idx="12"/>
          </p:nvPr>
        </p:nvSpPr>
        <p:spPr/>
        <p:txBody>
          <a:bodyPr/>
          <a:lstStyle/>
          <a:p>
            <a:r>
              <a:rPr lang="en-US" dirty="0"/>
              <a:t>6-</a:t>
            </a:r>
            <a:fld id="{F38DF745-7D3F-47F4-83A3-874385CFAA69}" type="slidenum">
              <a:rPr lang="en-US" smtClean="0"/>
              <a:pPr/>
              <a:t>7</a:t>
            </a:fld>
            <a:endParaRPr lang="en-US" dirty="0"/>
          </a:p>
        </p:txBody>
      </p:sp>
      <p:pic>
        <p:nvPicPr>
          <p:cNvPr id="7" name="Picture 6">
            <a:extLst>
              <a:ext uri="{FF2B5EF4-FFF2-40B4-BE49-F238E27FC236}">
                <a16:creationId xmlns:a16="http://schemas.microsoft.com/office/drawing/2014/main" xmlns="" id="{4CC0056B-8DB1-4E25-A4CC-BA64C2C08162}"/>
              </a:ext>
            </a:extLst>
          </p:cNvPr>
          <p:cNvPicPr>
            <a:picLocks noChangeAspect="1"/>
          </p:cNvPicPr>
          <p:nvPr/>
        </p:nvPicPr>
        <p:blipFill>
          <a:blip r:embed="rId3"/>
          <a:stretch>
            <a:fillRect/>
          </a:stretch>
        </p:blipFill>
        <p:spPr>
          <a:xfrm>
            <a:off x="612648" y="2635926"/>
            <a:ext cx="7464552" cy="823554"/>
          </a:xfrm>
          <a:prstGeom prst="rect">
            <a:avLst/>
          </a:prstGeom>
        </p:spPr>
      </p:pic>
    </p:spTree>
    <p:extLst>
      <p:ext uri="{BB962C8B-B14F-4D97-AF65-F5344CB8AC3E}">
        <p14:creationId xmlns:p14="http://schemas.microsoft.com/office/powerpoint/2010/main" val="3959810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Discrete Random Variable</a:t>
            </a:r>
          </a:p>
        </p:txBody>
      </p:sp>
      <p:sp>
        <p:nvSpPr>
          <p:cNvPr id="3" name="Footer Placeholder 2"/>
          <p:cNvSpPr>
            <a:spLocks noGrp="1"/>
          </p:cNvSpPr>
          <p:nvPr>
            <p:ph type="ftr" sz="quarter" idx="11"/>
          </p:nvPr>
        </p:nvSpPr>
        <p:spPr>
          <a:xfrm>
            <a:off x="2133600" y="6356350"/>
            <a:ext cx="6553200" cy="3492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6" name="Content Placeholder 5"/>
          <p:cNvSpPr>
            <a:spLocks noGrp="1"/>
          </p:cNvSpPr>
          <p:nvPr>
            <p:ph sz="quarter" idx="1"/>
          </p:nvPr>
        </p:nvSpPr>
        <p:spPr/>
        <p:txBody>
          <a:bodyPr/>
          <a:lstStyle/>
          <a:p>
            <a:r>
              <a:rPr lang="en-US" dirty="0"/>
              <a:t>For example, the Bank of the Carolinas counts the number of credit cards carried by a group of customers</a:t>
            </a:r>
          </a:p>
          <a:p>
            <a:r>
              <a:rPr lang="en-US" dirty="0"/>
              <a:t>The number of cards carried is the discrete random variable</a:t>
            </a:r>
          </a:p>
        </p:txBody>
      </p:sp>
      <p:sp>
        <p:nvSpPr>
          <p:cNvPr id="4" name="Slide Number Placeholder 3"/>
          <p:cNvSpPr>
            <a:spLocks noGrp="1"/>
          </p:cNvSpPr>
          <p:nvPr>
            <p:ph type="sldNum" sz="quarter" idx="12"/>
          </p:nvPr>
        </p:nvSpPr>
        <p:spPr/>
        <p:txBody>
          <a:bodyPr/>
          <a:lstStyle/>
          <a:p>
            <a:r>
              <a:rPr lang="en-US" dirty="0"/>
              <a:t>6-</a:t>
            </a:r>
            <a:fld id="{F38DF745-7D3F-47F4-83A3-874385CFAA69}" type="slidenum">
              <a:rPr lang="en-US" smtClean="0"/>
              <a:pPr/>
              <a:t>8</a:t>
            </a:fld>
            <a:endParaRPr lang="en-US" dirty="0"/>
          </a:p>
        </p:txBody>
      </p:sp>
      <p:pic>
        <p:nvPicPr>
          <p:cNvPr id="5" name="Picture 4" descr="Screen Shot 2020-10-29 at 11.55.4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3048000"/>
            <a:ext cx="6629400" cy="3244769"/>
          </a:xfrm>
          <a:prstGeom prst="rect">
            <a:avLst/>
          </a:prstGeom>
        </p:spPr>
      </p:pic>
    </p:spTree>
    <p:extLst>
      <p:ext uri="{BB962C8B-B14F-4D97-AF65-F5344CB8AC3E}">
        <p14:creationId xmlns:p14="http://schemas.microsoft.com/office/powerpoint/2010/main" val="1581720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Continuous Random Variables</a:t>
            </a:r>
          </a:p>
        </p:txBody>
      </p:sp>
      <p:sp>
        <p:nvSpPr>
          <p:cNvPr id="3" name="Footer Placeholder 2"/>
          <p:cNvSpPr>
            <a:spLocks noGrp="1"/>
          </p:cNvSpPr>
          <p:nvPr>
            <p:ph type="ftr" sz="quarter" idx="11"/>
          </p:nvPr>
        </p:nvSpPr>
        <p:spPr>
          <a:xfrm>
            <a:off x="2133600" y="6356350"/>
            <a:ext cx="6553200" cy="501650"/>
          </a:xfrm>
        </p:spPr>
        <p:txBody>
          <a:bodyPr/>
          <a:lstStyle/>
          <a:p>
            <a:r>
              <a:rPr lang="en-US" dirty="0" smtClean="0"/>
              <a:t>Copyright © 2022 McGraw-Hill Education. All rights reserved. No reproduction or distribution without the prior written consent of McGraw-Hill Education.</a:t>
            </a:r>
            <a:endParaRPr lang="en-US" dirty="0"/>
          </a:p>
        </p:txBody>
      </p:sp>
      <p:sp>
        <p:nvSpPr>
          <p:cNvPr id="4" name="Content Placeholder 3"/>
          <p:cNvSpPr>
            <a:spLocks noGrp="1"/>
          </p:cNvSpPr>
          <p:nvPr>
            <p:ph sz="quarter" idx="1"/>
          </p:nvPr>
        </p:nvSpPr>
        <p:spPr/>
        <p:txBody>
          <a:bodyPr>
            <a:normAutofit/>
          </a:bodyPr>
          <a:lstStyle/>
          <a:p>
            <a:pPr marL="0" indent="0">
              <a:buNone/>
            </a:pPr>
            <a:endParaRPr lang="en-US" dirty="0"/>
          </a:p>
          <a:p>
            <a:pPr marL="0" indent="0">
              <a:buNone/>
            </a:pPr>
            <a:endParaRPr lang="en-US" dirty="0"/>
          </a:p>
          <a:p>
            <a:pPr marL="0" indent="0">
              <a:buNone/>
            </a:pPr>
            <a:endParaRPr lang="en-US" dirty="0"/>
          </a:p>
          <a:p>
            <a:r>
              <a:rPr lang="en-US" dirty="0"/>
              <a:t>Continuous variables are usually the result of measuring</a:t>
            </a:r>
          </a:p>
          <a:p>
            <a:endParaRPr lang="en-US" dirty="0"/>
          </a:p>
          <a:p>
            <a:r>
              <a:rPr lang="en-US" dirty="0"/>
              <a:t>Examples</a:t>
            </a:r>
          </a:p>
          <a:p>
            <a:pPr lvl="1"/>
            <a:r>
              <a:rPr lang="en-US" dirty="0">
                <a:solidFill>
                  <a:schemeClr val="tx1"/>
                </a:solidFill>
              </a:rPr>
              <a:t>The time between flights between Atlanta and LA are 4.67 hours, 5.13 hours, and so on</a:t>
            </a:r>
          </a:p>
          <a:p>
            <a:pPr lvl="1"/>
            <a:r>
              <a:rPr lang="en-US" dirty="0">
                <a:solidFill>
                  <a:schemeClr val="tx1"/>
                </a:solidFill>
              </a:rPr>
              <a:t>The annual snowfall in Minneapolis, MN measured in inches</a:t>
            </a:r>
          </a:p>
        </p:txBody>
      </p:sp>
      <p:sp>
        <p:nvSpPr>
          <p:cNvPr id="5" name="Slide Number Placeholder 4"/>
          <p:cNvSpPr>
            <a:spLocks noGrp="1"/>
          </p:cNvSpPr>
          <p:nvPr>
            <p:ph type="sldNum" sz="quarter" idx="12"/>
          </p:nvPr>
        </p:nvSpPr>
        <p:spPr/>
        <p:txBody>
          <a:bodyPr/>
          <a:lstStyle/>
          <a:p>
            <a:r>
              <a:rPr lang="en-US" dirty="0"/>
              <a:t>6-</a:t>
            </a:r>
            <a:fld id="{F38DF745-7D3F-47F4-83A3-874385CFAA69}" type="slidenum">
              <a:rPr lang="en-US" smtClean="0"/>
              <a:pPr/>
              <a:t>9</a:t>
            </a:fld>
            <a:endParaRPr lang="en-US" dirty="0"/>
          </a:p>
        </p:txBody>
      </p:sp>
      <p:pic>
        <p:nvPicPr>
          <p:cNvPr id="7" name="Picture 6">
            <a:extLst>
              <a:ext uri="{FF2B5EF4-FFF2-40B4-BE49-F238E27FC236}">
                <a16:creationId xmlns:a16="http://schemas.microsoft.com/office/drawing/2014/main" xmlns="" id="{ECBB6B59-2E38-4767-9CE1-83ACA16BAAD7}"/>
              </a:ext>
            </a:extLst>
          </p:cNvPr>
          <p:cNvPicPr>
            <a:picLocks noChangeAspect="1"/>
          </p:cNvPicPr>
          <p:nvPr/>
        </p:nvPicPr>
        <p:blipFill>
          <a:blip r:embed="rId3"/>
          <a:stretch>
            <a:fillRect/>
          </a:stretch>
        </p:blipFill>
        <p:spPr>
          <a:xfrm>
            <a:off x="762000" y="1524000"/>
            <a:ext cx="7620000" cy="878541"/>
          </a:xfrm>
          <a:prstGeom prst="rect">
            <a:avLst/>
          </a:prstGeom>
        </p:spPr>
      </p:pic>
    </p:spTree>
    <p:extLst>
      <p:ext uri="{BB962C8B-B14F-4D97-AF65-F5344CB8AC3E}">
        <p14:creationId xmlns:p14="http://schemas.microsoft.com/office/powerpoint/2010/main" val="23309720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3607</TotalTime>
  <Words>3833</Words>
  <Application>Microsoft Macintosh PowerPoint</Application>
  <PresentationFormat>On-screen Show (4:3)</PresentationFormat>
  <Paragraphs>318</Paragraphs>
  <Slides>28</Slides>
  <Notes>26</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Origin</vt:lpstr>
      <vt:lpstr>Discrete Probability Distributions</vt:lpstr>
      <vt:lpstr>Learning Objectives</vt:lpstr>
      <vt:lpstr>What is a Probability Distribution?</vt:lpstr>
      <vt:lpstr>Probability Distribution Example</vt:lpstr>
      <vt:lpstr>Probability Distribution Table</vt:lpstr>
      <vt:lpstr>Random Variables</vt:lpstr>
      <vt:lpstr>Two Types of Random Variables</vt:lpstr>
      <vt:lpstr>Discrete Random Variable</vt:lpstr>
      <vt:lpstr>Continuous Random Variables</vt:lpstr>
      <vt:lpstr>Mean and Variance of a Discrete Probability Distribution</vt:lpstr>
      <vt:lpstr>Discrete Probability Distribution Mean Example</vt:lpstr>
      <vt:lpstr>Discrete Probability Distribution Variance Example</vt:lpstr>
      <vt:lpstr>Binomial Probability Distribution</vt:lpstr>
      <vt:lpstr>Binomial Probability Experiment</vt:lpstr>
      <vt:lpstr>How is a Binomial Probability Computed?</vt:lpstr>
      <vt:lpstr>Binomial Probability Distribution</vt:lpstr>
      <vt:lpstr>Shortcut Formulas</vt:lpstr>
      <vt:lpstr>Binomial Probability Tables</vt:lpstr>
      <vt:lpstr>Cumulative Binomial Probability Distributions</vt:lpstr>
      <vt:lpstr>Poisson Probability Distribution</vt:lpstr>
      <vt:lpstr>Poisson Distribution</vt:lpstr>
      <vt:lpstr>Poisson Distribution Example</vt:lpstr>
      <vt:lpstr>Poisson Probability Distribution Tables</vt:lpstr>
      <vt:lpstr>Chapter 6 Practice Problems</vt:lpstr>
      <vt:lpstr>Question 5</vt:lpstr>
      <vt:lpstr>Question 13</vt:lpstr>
      <vt:lpstr>Question 21</vt:lpstr>
      <vt:lpstr>Question 27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220</cp:revision>
  <dcterms:created xsi:type="dcterms:W3CDTF">2011-09-06T13:22:08Z</dcterms:created>
  <dcterms:modified xsi:type="dcterms:W3CDTF">2020-10-29T19:29:49Z</dcterms:modified>
</cp:coreProperties>
</file>