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oleObject1.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2.bin" ContentType="application/vnd.openxmlformats-officedocument.oleObject"/>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0"/>
  </p:notesMasterIdLst>
  <p:handoutMasterIdLst>
    <p:handoutMasterId r:id="rId31"/>
  </p:handoutMasterIdLst>
  <p:sldIdLst>
    <p:sldId id="256" r:id="rId2"/>
    <p:sldId id="257" r:id="rId3"/>
    <p:sldId id="258" r:id="rId4"/>
    <p:sldId id="266" r:id="rId5"/>
    <p:sldId id="260" r:id="rId6"/>
    <p:sldId id="268" r:id="rId7"/>
    <p:sldId id="269" r:id="rId8"/>
    <p:sldId id="261" r:id="rId9"/>
    <p:sldId id="271" r:id="rId10"/>
    <p:sldId id="270" r:id="rId11"/>
    <p:sldId id="272" r:id="rId12"/>
    <p:sldId id="262" r:id="rId13"/>
    <p:sldId id="276" r:id="rId14"/>
    <p:sldId id="273" r:id="rId15"/>
    <p:sldId id="274" r:id="rId16"/>
    <p:sldId id="263" r:id="rId17"/>
    <p:sldId id="275" r:id="rId18"/>
    <p:sldId id="277" r:id="rId19"/>
    <p:sldId id="278" r:id="rId20"/>
    <p:sldId id="264" r:id="rId21"/>
    <p:sldId id="265" r:id="rId22"/>
    <p:sldId id="292" r:id="rId23"/>
    <p:sldId id="293" r:id="rId24"/>
    <p:sldId id="294" r:id="rId25"/>
    <p:sldId id="295" r:id="rId26"/>
    <p:sldId id="296" r:id="rId27"/>
    <p:sldId id="297" r:id="rId28"/>
    <p:sldId id="29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0C37E9-B61D-470E-8232-FCF29191C9A7}" v="168" dt="2019-06-10T20:51:24.7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71" autoAdjust="0"/>
    <p:restoredTop sz="74311" autoAdjust="0"/>
  </p:normalViewPr>
  <p:slideViewPr>
    <p:cSldViewPr>
      <p:cViewPr varScale="1">
        <p:scale>
          <a:sx n="85" d="100"/>
          <a:sy n="85" d="100"/>
        </p:scale>
        <p:origin x="-2568" y="-112"/>
      </p:cViewPr>
      <p:guideLst>
        <p:guide orient="horz" pos="2160"/>
        <p:guide pos="2880"/>
      </p:guideLst>
    </p:cSldViewPr>
  </p:slideViewPr>
  <p:outlineViewPr>
    <p:cViewPr>
      <p:scale>
        <a:sx n="33" d="100"/>
        <a:sy n="33" d="100"/>
      </p:scale>
      <p:origin x="0" y="25840"/>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commentAuthors" Target="commentAuthors.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 Id="rId38" Type="http://schemas.microsoft.com/office/2015/10/relationships/revisionInfo" Target="revisionInfo.xml"/><Relationship Id="rId3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CB0C37E9-B61D-470E-8232-FCF29191C9A7}"/>
    <pc:docChg chg="undo custSel addSld delSld modSld">
      <pc:chgData name="Michelle Moore" userId="a9956a4204a58d54" providerId="LiveId" clId="{CB0C37E9-B61D-470E-8232-FCF29191C9A7}" dt="2019-06-10T20:51:24.721" v="1086"/>
      <pc:docMkLst>
        <pc:docMk/>
      </pc:docMkLst>
      <pc:sldChg chg="modSp">
        <pc:chgData name="Michelle Moore" userId="a9956a4204a58d54" providerId="LiveId" clId="{CB0C37E9-B61D-470E-8232-FCF29191C9A7}" dt="2019-06-05T16:30:02.473" v="156" actId="20577"/>
        <pc:sldMkLst>
          <pc:docMk/>
          <pc:sldMk cId="1365133983" sldId="257"/>
        </pc:sldMkLst>
        <pc:spChg chg="mod">
          <ac:chgData name="Michelle Moore" userId="a9956a4204a58d54" providerId="LiveId" clId="{CB0C37E9-B61D-470E-8232-FCF29191C9A7}" dt="2019-06-05T16:30:02.473" v="156" actId="20577"/>
          <ac:spMkLst>
            <pc:docMk/>
            <pc:sldMk cId="1365133983" sldId="257"/>
            <ac:spMk id="3" creationId="{00000000-0000-0000-0000-000000000000}"/>
          </ac:spMkLst>
        </pc:spChg>
      </pc:sldChg>
      <pc:sldChg chg="addSp delSp modSp">
        <pc:chgData name="Michelle Moore" userId="a9956a4204a58d54" providerId="LiveId" clId="{CB0C37E9-B61D-470E-8232-FCF29191C9A7}" dt="2019-06-05T16:36:15.413" v="170" actId="1076"/>
        <pc:sldMkLst>
          <pc:docMk/>
          <pc:sldMk cId="2629569490" sldId="258"/>
        </pc:sldMkLst>
        <pc:picChg chg="del mod">
          <ac:chgData name="Michelle Moore" userId="a9956a4204a58d54" providerId="LiveId" clId="{CB0C37E9-B61D-470E-8232-FCF29191C9A7}" dt="2019-06-05T16:35:14.718" v="159" actId="478"/>
          <ac:picMkLst>
            <pc:docMk/>
            <pc:sldMk cId="2629569490" sldId="258"/>
            <ac:picMk id="6" creationId="{00000000-0000-0000-0000-000000000000}"/>
          </ac:picMkLst>
        </pc:picChg>
        <pc:picChg chg="del mod">
          <ac:chgData name="Michelle Moore" userId="a9956a4204a58d54" providerId="LiveId" clId="{CB0C37E9-B61D-470E-8232-FCF29191C9A7}" dt="2019-06-05T16:35:55.014" v="165" actId="478"/>
          <ac:picMkLst>
            <pc:docMk/>
            <pc:sldMk cId="2629569490" sldId="258"/>
            <ac:picMk id="7" creationId="{00000000-0000-0000-0000-000000000000}"/>
          </ac:picMkLst>
        </pc:picChg>
        <pc:picChg chg="add mod">
          <ac:chgData name="Michelle Moore" userId="a9956a4204a58d54" providerId="LiveId" clId="{CB0C37E9-B61D-470E-8232-FCF29191C9A7}" dt="2019-06-05T16:35:29.333" v="163" actId="14100"/>
          <ac:picMkLst>
            <pc:docMk/>
            <pc:sldMk cId="2629569490" sldId="258"/>
            <ac:picMk id="8" creationId="{4CAEEEE0-58C6-4980-9806-6EBA0A6A9722}"/>
          </ac:picMkLst>
        </pc:picChg>
        <pc:picChg chg="add mod">
          <ac:chgData name="Michelle Moore" userId="a9956a4204a58d54" providerId="LiveId" clId="{CB0C37E9-B61D-470E-8232-FCF29191C9A7}" dt="2019-06-05T16:36:15.413" v="170" actId="1076"/>
          <ac:picMkLst>
            <pc:docMk/>
            <pc:sldMk cId="2629569490" sldId="258"/>
            <ac:picMk id="9" creationId="{DD1E6846-B6E0-47BC-9405-77985709A8E1}"/>
          </ac:picMkLst>
        </pc:picChg>
      </pc:sldChg>
      <pc:sldChg chg="addSp delSp modSp">
        <pc:chgData name="Michelle Moore" userId="a9956a4204a58d54" providerId="LiveId" clId="{CB0C37E9-B61D-470E-8232-FCF29191C9A7}" dt="2019-06-05T16:38:39.581" v="176" actId="1076"/>
        <pc:sldMkLst>
          <pc:docMk/>
          <pc:sldMk cId="1919203718" sldId="260"/>
        </pc:sldMkLst>
        <pc:picChg chg="del">
          <ac:chgData name="Michelle Moore" userId="a9956a4204a58d54" providerId="LiveId" clId="{CB0C37E9-B61D-470E-8232-FCF29191C9A7}" dt="2019-06-05T16:38:28.723" v="173" actId="478"/>
          <ac:picMkLst>
            <pc:docMk/>
            <pc:sldMk cId="1919203718" sldId="260"/>
            <ac:picMk id="5" creationId="{00000000-0000-0000-0000-000000000000}"/>
          </ac:picMkLst>
        </pc:picChg>
        <pc:picChg chg="add mod">
          <ac:chgData name="Michelle Moore" userId="a9956a4204a58d54" providerId="LiveId" clId="{CB0C37E9-B61D-470E-8232-FCF29191C9A7}" dt="2019-06-05T16:38:39.581" v="176" actId="1076"/>
          <ac:picMkLst>
            <pc:docMk/>
            <pc:sldMk cId="1919203718" sldId="260"/>
            <ac:picMk id="7" creationId="{910C32B9-D57F-412D-8F06-4F37C710065E}"/>
          </ac:picMkLst>
        </pc:picChg>
      </pc:sldChg>
      <pc:sldChg chg="addSp modSp">
        <pc:chgData name="Michelle Moore" userId="a9956a4204a58d54" providerId="LiveId" clId="{CB0C37E9-B61D-470E-8232-FCF29191C9A7}" dt="2019-06-05T16:51:07.622" v="232" actId="1076"/>
        <pc:sldMkLst>
          <pc:docMk/>
          <pc:sldMk cId="2778660771" sldId="261"/>
        </pc:sldMkLst>
        <pc:spChg chg="mod">
          <ac:chgData name="Michelle Moore" userId="a9956a4204a58d54" providerId="LiveId" clId="{CB0C37E9-B61D-470E-8232-FCF29191C9A7}" dt="2019-06-05T16:50:30.364" v="228" actId="27636"/>
          <ac:spMkLst>
            <pc:docMk/>
            <pc:sldMk cId="2778660771" sldId="261"/>
            <ac:spMk id="4" creationId="{00000000-0000-0000-0000-000000000000}"/>
          </ac:spMkLst>
        </pc:spChg>
        <pc:spChg chg="add mod">
          <ac:chgData name="Michelle Moore" userId="a9956a4204a58d54" providerId="LiveId" clId="{CB0C37E9-B61D-470E-8232-FCF29191C9A7}" dt="2019-06-05T16:49:05.686" v="223" actId="1076"/>
          <ac:spMkLst>
            <pc:docMk/>
            <pc:sldMk cId="2778660771" sldId="261"/>
            <ac:spMk id="6" creationId="{AD59DD6F-99B6-4A44-A88B-3B99B257D9D0}"/>
          </ac:spMkLst>
        </pc:spChg>
        <pc:picChg chg="add mod">
          <ac:chgData name="Michelle Moore" userId="a9956a4204a58d54" providerId="LiveId" clId="{CB0C37E9-B61D-470E-8232-FCF29191C9A7}" dt="2019-06-05T16:51:07.622" v="232" actId="1076"/>
          <ac:picMkLst>
            <pc:docMk/>
            <pc:sldMk cId="2778660771" sldId="261"/>
            <ac:picMk id="7" creationId="{C3CDE40A-6DAC-4AE9-8C58-65DB1908DACD}"/>
          </ac:picMkLst>
        </pc:picChg>
      </pc:sldChg>
      <pc:sldChg chg="addSp delSp modSp">
        <pc:chgData name="Michelle Moore" userId="a9956a4204a58d54" providerId="LiveId" clId="{CB0C37E9-B61D-470E-8232-FCF29191C9A7}" dt="2019-06-05T16:57:24.317" v="261" actId="14100"/>
        <pc:sldMkLst>
          <pc:docMk/>
          <pc:sldMk cId="1585679068" sldId="262"/>
        </pc:sldMkLst>
        <pc:spChg chg="mod">
          <ac:chgData name="Michelle Moore" userId="a9956a4204a58d54" providerId="LiveId" clId="{CB0C37E9-B61D-470E-8232-FCF29191C9A7}" dt="2019-06-05T16:56:29.385" v="256" actId="6549"/>
          <ac:spMkLst>
            <pc:docMk/>
            <pc:sldMk cId="1585679068" sldId="262"/>
            <ac:spMk id="4" creationId="{00000000-0000-0000-0000-000000000000}"/>
          </ac:spMkLst>
        </pc:spChg>
        <pc:picChg chg="del">
          <ac:chgData name="Michelle Moore" userId="a9956a4204a58d54" providerId="LiveId" clId="{CB0C37E9-B61D-470E-8232-FCF29191C9A7}" dt="2019-06-05T16:54:52.011" v="246" actId="478"/>
          <ac:picMkLst>
            <pc:docMk/>
            <pc:sldMk cId="1585679068" sldId="262"/>
            <ac:picMk id="5" creationId="{00000000-0000-0000-0000-000000000000}"/>
          </ac:picMkLst>
        </pc:picChg>
        <pc:picChg chg="add mod">
          <ac:chgData name="Michelle Moore" userId="a9956a4204a58d54" providerId="LiveId" clId="{CB0C37E9-B61D-470E-8232-FCF29191C9A7}" dt="2019-06-05T16:55:01.949" v="249" actId="1076"/>
          <ac:picMkLst>
            <pc:docMk/>
            <pc:sldMk cId="1585679068" sldId="262"/>
            <ac:picMk id="7" creationId="{48EBC944-83EB-4067-BC82-99FE4EBBE5A7}"/>
          </ac:picMkLst>
        </pc:picChg>
        <pc:picChg chg="add mod">
          <ac:chgData name="Michelle Moore" userId="a9956a4204a58d54" providerId="LiveId" clId="{CB0C37E9-B61D-470E-8232-FCF29191C9A7}" dt="2019-06-05T16:57:24.317" v="261" actId="14100"/>
          <ac:picMkLst>
            <pc:docMk/>
            <pc:sldMk cId="1585679068" sldId="262"/>
            <ac:picMk id="8" creationId="{E9D452E7-DB11-4E68-80AF-52A458D70ACB}"/>
          </ac:picMkLst>
        </pc:picChg>
      </pc:sldChg>
      <pc:sldChg chg="addSp modSp">
        <pc:chgData name="Michelle Moore" userId="a9956a4204a58d54" providerId="LiveId" clId="{CB0C37E9-B61D-470E-8232-FCF29191C9A7}" dt="2019-06-05T17:03:46.468" v="305"/>
        <pc:sldMkLst>
          <pc:docMk/>
          <pc:sldMk cId="3557880252" sldId="263"/>
        </pc:sldMkLst>
        <pc:spChg chg="mod">
          <ac:chgData name="Michelle Moore" userId="a9956a4204a58d54" providerId="LiveId" clId="{CB0C37E9-B61D-470E-8232-FCF29191C9A7}" dt="2019-06-05T17:03:15.319" v="270" actId="20577"/>
          <ac:spMkLst>
            <pc:docMk/>
            <pc:sldMk cId="3557880252" sldId="263"/>
            <ac:spMk id="4" creationId="{00000000-0000-0000-0000-000000000000}"/>
          </ac:spMkLst>
        </pc:spChg>
        <pc:spChg chg="add mod">
          <ac:chgData name="Michelle Moore" userId="a9956a4204a58d54" providerId="LiveId" clId="{CB0C37E9-B61D-470E-8232-FCF29191C9A7}" dt="2019-06-05T17:03:46.468" v="305"/>
          <ac:spMkLst>
            <pc:docMk/>
            <pc:sldMk cId="3557880252" sldId="263"/>
            <ac:spMk id="6" creationId="{2C7727F0-23C1-49A0-B518-E60D1C3CECAB}"/>
          </ac:spMkLst>
        </pc:spChg>
      </pc:sldChg>
      <pc:sldChg chg="addSp delSp modSp">
        <pc:chgData name="Michelle Moore" userId="a9956a4204a58d54" providerId="LiveId" clId="{CB0C37E9-B61D-470E-8232-FCF29191C9A7}" dt="2019-06-05T17:14:34.701" v="741" actId="1076"/>
        <pc:sldMkLst>
          <pc:docMk/>
          <pc:sldMk cId="3486468850" sldId="265"/>
        </pc:sldMkLst>
        <pc:picChg chg="add mod">
          <ac:chgData name="Michelle Moore" userId="a9956a4204a58d54" providerId="LiveId" clId="{CB0C37E9-B61D-470E-8232-FCF29191C9A7}" dt="2019-06-05T17:14:34.701" v="741" actId="1076"/>
          <ac:picMkLst>
            <pc:docMk/>
            <pc:sldMk cId="3486468850" sldId="265"/>
            <ac:picMk id="6" creationId="{346564EC-E47D-4BCD-AD31-1F4EF1E1F3BB}"/>
          </ac:picMkLst>
        </pc:picChg>
        <pc:picChg chg="del">
          <ac:chgData name="Michelle Moore" userId="a9956a4204a58d54" providerId="LiveId" clId="{CB0C37E9-B61D-470E-8232-FCF29191C9A7}" dt="2019-06-05T17:14:21.434" v="738" actId="478"/>
          <ac:picMkLst>
            <pc:docMk/>
            <pc:sldMk cId="3486468850" sldId="265"/>
            <ac:picMk id="8" creationId="{00000000-0000-0000-0000-000000000000}"/>
          </ac:picMkLst>
        </pc:picChg>
      </pc:sldChg>
      <pc:sldChg chg="addSp delSp modSp">
        <pc:chgData name="Michelle Moore" userId="a9956a4204a58d54" providerId="LiveId" clId="{CB0C37E9-B61D-470E-8232-FCF29191C9A7}" dt="2019-06-05T16:43:20.989" v="186" actId="1076"/>
        <pc:sldMkLst>
          <pc:docMk/>
          <pc:sldMk cId="2295165223" sldId="268"/>
        </pc:sldMkLst>
        <pc:graphicFrameChg chg="del">
          <ac:chgData name="Michelle Moore" userId="a9956a4204a58d54" providerId="LiveId" clId="{CB0C37E9-B61D-470E-8232-FCF29191C9A7}" dt="2019-06-05T16:42:18.771" v="177" actId="478"/>
          <ac:graphicFrameMkLst>
            <pc:docMk/>
            <pc:sldMk cId="2295165223" sldId="268"/>
            <ac:graphicFrameMk id="6" creationId="{00000000-0000-0000-0000-000000000000}"/>
          </ac:graphicFrameMkLst>
        </pc:graphicFrameChg>
        <pc:graphicFrameChg chg="del">
          <ac:chgData name="Michelle Moore" userId="a9956a4204a58d54" providerId="LiveId" clId="{CB0C37E9-B61D-470E-8232-FCF29191C9A7}" dt="2019-06-05T16:42:36.418" v="181" actId="478"/>
          <ac:graphicFrameMkLst>
            <pc:docMk/>
            <pc:sldMk cId="2295165223" sldId="268"/>
            <ac:graphicFrameMk id="8" creationId="{00000000-0000-0000-0000-000000000000}"/>
          </ac:graphicFrameMkLst>
        </pc:graphicFrameChg>
        <pc:picChg chg="add mod">
          <ac:chgData name="Michelle Moore" userId="a9956a4204a58d54" providerId="LiveId" clId="{CB0C37E9-B61D-470E-8232-FCF29191C9A7}" dt="2019-06-05T16:42:28.253" v="180" actId="1076"/>
          <ac:picMkLst>
            <pc:docMk/>
            <pc:sldMk cId="2295165223" sldId="268"/>
            <ac:picMk id="5" creationId="{18CEDF67-FA94-411E-8C65-E08040A066A3}"/>
          </ac:picMkLst>
        </pc:picChg>
        <pc:picChg chg="add mod">
          <ac:chgData name="Michelle Moore" userId="a9956a4204a58d54" providerId="LiveId" clId="{CB0C37E9-B61D-470E-8232-FCF29191C9A7}" dt="2019-06-05T16:43:20.989" v="186" actId="1076"/>
          <ac:picMkLst>
            <pc:docMk/>
            <pc:sldMk cId="2295165223" sldId="268"/>
            <ac:picMk id="9" creationId="{49FDCC2D-3309-429F-932E-CC6D2E30113D}"/>
          </ac:picMkLst>
        </pc:picChg>
      </pc:sldChg>
      <pc:sldChg chg="addSp delSp modSp">
        <pc:chgData name="Michelle Moore" userId="a9956a4204a58d54" providerId="LiveId" clId="{CB0C37E9-B61D-470E-8232-FCF29191C9A7}" dt="2019-06-05T16:52:15.344" v="241" actId="1036"/>
        <pc:sldMkLst>
          <pc:docMk/>
          <pc:sldMk cId="1533445662" sldId="270"/>
        </pc:sldMkLst>
        <pc:picChg chg="del">
          <ac:chgData name="Michelle Moore" userId="a9956a4204a58d54" providerId="LiveId" clId="{CB0C37E9-B61D-470E-8232-FCF29191C9A7}" dt="2019-06-05T16:51:50.127" v="233" actId="478"/>
          <ac:picMkLst>
            <pc:docMk/>
            <pc:sldMk cId="1533445662" sldId="270"/>
            <ac:picMk id="5" creationId="{00000000-0000-0000-0000-000000000000}"/>
          </ac:picMkLst>
        </pc:picChg>
        <pc:picChg chg="add mod">
          <ac:chgData name="Michelle Moore" userId="a9956a4204a58d54" providerId="LiveId" clId="{CB0C37E9-B61D-470E-8232-FCF29191C9A7}" dt="2019-06-05T16:52:15.344" v="241" actId="1036"/>
          <ac:picMkLst>
            <pc:docMk/>
            <pc:sldMk cId="1533445662" sldId="270"/>
            <ac:picMk id="7" creationId="{C0387ED8-E23A-4844-A941-82450B65BC90}"/>
          </ac:picMkLst>
        </pc:picChg>
      </pc:sldChg>
      <pc:sldChg chg="addSp delSp modSp">
        <pc:chgData name="Michelle Moore" userId="a9956a4204a58d54" providerId="LiveId" clId="{CB0C37E9-B61D-470E-8232-FCF29191C9A7}" dt="2019-06-05T16:54:11.710" v="245" actId="1076"/>
        <pc:sldMkLst>
          <pc:docMk/>
          <pc:sldMk cId="2751841099" sldId="272"/>
        </pc:sldMkLst>
        <pc:picChg chg="del">
          <ac:chgData name="Michelle Moore" userId="a9956a4204a58d54" providerId="LiveId" clId="{CB0C37E9-B61D-470E-8232-FCF29191C9A7}" dt="2019-06-05T16:54:01.095" v="242" actId="478"/>
          <ac:picMkLst>
            <pc:docMk/>
            <pc:sldMk cId="2751841099" sldId="272"/>
            <ac:picMk id="4" creationId="{00000000-0000-0000-0000-000000000000}"/>
          </ac:picMkLst>
        </pc:picChg>
        <pc:picChg chg="add mod">
          <ac:chgData name="Michelle Moore" userId="a9956a4204a58d54" providerId="LiveId" clId="{CB0C37E9-B61D-470E-8232-FCF29191C9A7}" dt="2019-06-05T16:54:11.710" v="245" actId="1076"/>
          <ac:picMkLst>
            <pc:docMk/>
            <pc:sldMk cId="2751841099" sldId="272"/>
            <ac:picMk id="6" creationId="{1DA6B211-0159-4111-BEA2-4CD57EBA5A4F}"/>
          </ac:picMkLst>
        </pc:picChg>
      </pc:sldChg>
      <pc:sldChg chg="addSp delSp modSp">
        <pc:chgData name="Michelle Moore" userId="a9956a4204a58d54" providerId="LiveId" clId="{CB0C37E9-B61D-470E-8232-FCF29191C9A7}" dt="2019-06-05T16:58:28.757" v="266" actId="1076"/>
        <pc:sldMkLst>
          <pc:docMk/>
          <pc:sldMk cId="2417238808" sldId="273"/>
        </pc:sldMkLst>
        <pc:picChg chg="del">
          <ac:chgData name="Michelle Moore" userId="a9956a4204a58d54" providerId="LiveId" clId="{CB0C37E9-B61D-470E-8232-FCF29191C9A7}" dt="2019-06-05T16:58:16.425" v="262" actId="478"/>
          <ac:picMkLst>
            <pc:docMk/>
            <pc:sldMk cId="2417238808" sldId="273"/>
            <ac:picMk id="5" creationId="{00000000-0000-0000-0000-000000000000}"/>
          </ac:picMkLst>
        </pc:picChg>
        <pc:picChg chg="add mod">
          <ac:chgData name="Michelle Moore" userId="a9956a4204a58d54" providerId="LiveId" clId="{CB0C37E9-B61D-470E-8232-FCF29191C9A7}" dt="2019-06-05T16:58:28.757" v="266" actId="1076"/>
          <ac:picMkLst>
            <pc:docMk/>
            <pc:sldMk cId="2417238808" sldId="273"/>
            <ac:picMk id="7" creationId="{78EE76AE-32CB-45FC-ADF3-DC60D2C2E842}"/>
          </ac:picMkLst>
        </pc:picChg>
      </pc:sldChg>
      <pc:sldChg chg="addSp delSp modSp modNotesTx">
        <pc:chgData name="Michelle Moore" userId="a9956a4204a58d54" providerId="LiveId" clId="{CB0C37E9-B61D-470E-8232-FCF29191C9A7}" dt="2019-06-05T17:07:20.656" v="629" actId="6549"/>
        <pc:sldMkLst>
          <pc:docMk/>
          <pc:sldMk cId="3965955334" sldId="275"/>
        </pc:sldMkLst>
        <pc:picChg chg="del">
          <ac:chgData name="Michelle Moore" userId="a9956a4204a58d54" providerId="LiveId" clId="{CB0C37E9-B61D-470E-8232-FCF29191C9A7}" dt="2019-06-05T17:04:57.695" v="306" actId="478"/>
          <ac:picMkLst>
            <pc:docMk/>
            <pc:sldMk cId="3965955334" sldId="275"/>
            <ac:picMk id="4" creationId="{00000000-0000-0000-0000-000000000000}"/>
          </ac:picMkLst>
        </pc:picChg>
        <pc:picChg chg="add mod">
          <ac:chgData name="Michelle Moore" userId="a9956a4204a58d54" providerId="LiveId" clId="{CB0C37E9-B61D-470E-8232-FCF29191C9A7}" dt="2019-06-05T17:05:08.998" v="309" actId="14100"/>
          <ac:picMkLst>
            <pc:docMk/>
            <pc:sldMk cId="3965955334" sldId="275"/>
            <ac:picMk id="6" creationId="{6C201124-A859-450B-8FBE-2FEF25072AD0}"/>
          </ac:picMkLst>
        </pc:picChg>
      </pc:sldChg>
      <pc:sldChg chg="delSp modSp add">
        <pc:chgData name="Michelle Moore" userId="a9956a4204a58d54" providerId="LiveId" clId="{CB0C37E9-B61D-470E-8232-FCF29191C9A7}" dt="2019-06-05T16:56:19.190" v="255" actId="6549"/>
        <pc:sldMkLst>
          <pc:docMk/>
          <pc:sldMk cId="2982060833" sldId="276"/>
        </pc:sldMkLst>
        <pc:spChg chg="mod">
          <ac:chgData name="Michelle Moore" userId="a9956a4204a58d54" providerId="LiveId" clId="{CB0C37E9-B61D-470E-8232-FCF29191C9A7}" dt="2019-06-05T16:56:19.190" v="255" actId="6549"/>
          <ac:spMkLst>
            <pc:docMk/>
            <pc:sldMk cId="2982060833" sldId="276"/>
            <ac:spMk id="4" creationId="{00000000-0000-0000-0000-000000000000}"/>
          </ac:spMkLst>
        </pc:spChg>
        <pc:picChg chg="del">
          <ac:chgData name="Michelle Moore" userId="a9956a4204a58d54" providerId="LiveId" clId="{CB0C37E9-B61D-470E-8232-FCF29191C9A7}" dt="2019-06-05T16:56:13.674" v="251" actId="478"/>
          <ac:picMkLst>
            <pc:docMk/>
            <pc:sldMk cId="2982060833" sldId="276"/>
            <ac:picMk id="7" creationId="{48EBC944-83EB-4067-BC82-99FE4EBBE5A7}"/>
          </ac:picMkLst>
        </pc:picChg>
      </pc:sldChg>
      <pc:sldChg chg="addSp delSp modSp add modNotesTx">
        <pc:chgData name="Michelle Moore" userId="a9956a4204a58d54" providerId="LiveId" clId="{CB0C37E9-B61D-470E-8232-FCF29191C9A7}" dt="2019-06-05T17:11:13.906" v="706" actId="6549"/>
        <pc:sldMkLst>
          <pc:docMk/>
          <pc:sldMk cId="3638141600" sldId="277"/>
        </pc:sldMkLst>
        <pc:spChg chg="mod">
          <ac:chgData name="Michelle Moore" userId="a9956a4204a58d54" providerId="LiveId" clId="{CB0C37E9-B61D-470E-8232-FCF29191C9A7}" dt="2019-06-05T17:08:10.182" v="655" actId="20577"/>
          <ac:spMkLst>
            <pc:docMk/>
            <pc:sldMk cId="3638141600" sldId="277"/>
            <ac:spMk id="2" creationId="{00000000-0000-0000-0000-000000000000}"/>
          </ac:spMkLst>
        </pc:spChg>
        <pc:spChg chg="mod">
          <ac:chgData name="Michelle Moore" userId="a9956a4204a58d54" providerId="LiveId" clId="{CB0C37E9-B61D-470E-8232-FCF29191C9A7}" dt="2019-06-05T17:10:59.512" v="705" actId="20577"/>
          <ac:spMkLst>
            <pc:docMk/>
            <pc:sldMk cId="3638141600" sldId="277"/>
            <ac:spMk id="4" creationId="{00000000-0000-0000-0000-000000000000}"/>
          </ac:spMkLst>
        </pc:spChg>
        <pc:spChg chg="del mod">
          <ac:chgData name="Michelle Moore" userId="a9956a4204a58d54" providerId="LiveId" clId="{CB0C37E9-B61D-470E-8232-FCF29191C9A7}" dt="2019-06-05T17:09:22.569" v="668" actId="478"/>
          <ac:spMkLst>
            <pc:docMk/>
            <pc:sldMk cId="3638141600" sldId="277"/>
            <ac:spMk id="6" creationId="{2C7727F0-23C1-49A0-B518-E60D1C3CECAB}"/>
          </ac:spMkLst>
        </pc:spChg>
        <pc:picChg chg="add mod">
          <ac:chgData name="Michelle Moore" userId="a9956a4204a58d54" providerId="LiveId" clId="{CB0C37E9-B61D-470E-8232-FCF29191C9A7}" dt="2019-06-05T17:09:46.934" v="671" actId="1076"/>
          <ac:picMkLst>
            <pc:docMk/>
            <pc:sldMk cId="3638141600" sldId="277"/>
            <ac:picMk id="7" creationId="{E8AD320F-E95F-40E2-9420-20C7284DE0D2}"/>
          </ac:picMkLst>
        </pc:picChg>
      </pc:sldChg>
      <pc:sldChg chg="addSp delSp modSp add modNotesTx">
        <pc:chgData name="Michelle Moore" userId="a9956a4204a58d54" providerId="LiveId" clId="{CB0C37E9-B61D-470E-8232-FCF29191C9A7}" dt="2019-06-05T17:12:40.582" v="737" actId="1076"/>
        <pc:sldMkLst>
          <pc:docMk/>
          <pc:sldMk cId="2780351900" sldId="278"/>
        </pc:sldMkLst>
        <pc:spChg chg="mod">
          <ac:chgData name="Michelle Moore" userId="a9956a4204a58d54" providerId="LiveId" clId="{CB0C37E9-B61D-470E-8232-FCF29191C9A7}" dt="2019-06-05T17:11:33.320" v="731" actId="20577"/>
          <ac:spMkLst>
            <pc:docMk/>
            <pc:sldMk cId="2780351900" sldId="278"/>
            <ac:spMk id="2" creationId="{00000000-0000-0000-0000-000000000000}"/>
          </ac:spMkLst>
        </pc:spChg>
        <pc:picChg chg="add mod">
          <ac:chgData name="Michelle Moore" userId="a9956a4204a58d54" providerId="LiveId" clId="{CB0C37E9-B61D-470E-8232-FCF29191C9A7}" dt="2019-06-05T17:12:40.582" v="737" actId="1076"/>
          <ac:picMkLst>
            <pc:docMk/>
            <pc:sldMk cId="2780351900" sldId="278"/>
            <ac:picMk id="4" creationId="{A9F42D1F-3F54-4612-9035-D5294055B1F2}"/>
          </ac:picMkLst>
        </pc:picChg>
        <pc:picChg chg="del">
          <ac:chgData name="Michelle Moore" userId="a9956a4204a58d54" providerId="LiveId" clId="{CB0C37E9-B61D-470E-8232-FCF29191C9A7}" dt="2019-06-05T17:11:58.473" v="732" actId="478"/>
          <ac:picMkLst>
            <pc:docMk/>
            <pc:sldMk cId="2780351900" sldId="278"/>
            <ac:picMk id="6" creationId="{6C201124-A859-450B-8FBE-2FEF25072AD0}"/>
          </ac:picMkLst>
        </pc:picChg>
      </pc:sldChg>
      <pc:sldChg chg="modSp add">
        <pc:chgData name="Michelle Moore" userId="a9956a4204a58d54" providerId="LiveId" clId="{CB0C37E9-B61D-470E-8232-FCF29191C9A7}" dt="2019-06-10T20:15:10.696" v="744" actId="20577"/>
        <pc:sldMkLst>
          <pc:docMk/>
          <pc:sldMk cId="4005793709" sldId="292"/>
        </pc:sldMkLst>
        <pc:spChg chg="mod">
          <ac:chgData name="Michelle Moore" userId="a9956a4204a58d54" providerId="LiveId" clId="{CB0C37E9-B61D-470E-8232-FCF29191C9A7}" dt="2019-06-10T20:15:10.696" v="744" actId="20577"/>
          <ac:spMkLst>
            <pc:docMk/>
            <pc:sldMk cId="4005793709" sldId="292"/>
            <ac:spMk id="2" creationId="{5C348E05-F320-46C6-83FB-3A801B890520}"/>
          </ac:spMkLst>
        </pc:spChg>
      </pc:sldChg>
      <pc:sldChg chg="addSp delSp modSp add">
        <pc:chgData name="Michelle Moore" userId="a9956a4204a58d54" providerId="LiveId" clId="{CB0C37E9-B61D-470E-8232-FCF29191C9A7}" dt="2019-06-10T20:20:43.065" v="836"/>
        <pc:sldMkLst>
          <pc:docMk/>
          <pc:sldMk cId="2569592163" sldId="293"/>
        </pc:sldMkLst>
        <pc:spChg chg="mod">
          <ac:chgData name="Michelle Moore" userId="a9956a4204a58d54" providerId="LiveId" clId="{CB0C37E9-B61D-470E-8232-FCF29191C9A7}" dt="2019-06-10T20:17:19.786" v="758" actId="20577"/>
          <ac:spMkLst>
            <pc:docMk/>
            <pc:sldMk cId="2569592163" sldId="293"/>
            <ac:spMk id="2" creationId="{7504CC21-5ED4-4866-AE46-5281A2584822}"/>
          </ac:spMkLst>
        </pc:spChg>
        <pc:spChg chg="mod">
          <ac:chgData name="Michelle Moore" userId="a9956a4204a58d54" providerId="LiveId" clId="{CB0C37E9-B61D-470E-8232-FCF29191C9A7}" dt="2019-06-10T20:18:24.458" v="826" actId="6549"/>
          <ac:spMkLst>
            <pc:docMk/>
            <pc:sldMk cId="2569592163" sldId="293"/>
            <ac:spMk id="5" creationId="{CE7867EE-52BD-47F5-AC85-1311C4E550A6}"/>
          </ac:spMkLst>
        </pc:spChg>
        <pc:spChg chg="add mod">
          <ac:chgData name="Michelle Moore" userId="a9956a4204a58d54" providerId="LiveId" clId="{CB0C37E9-B61D-470E-8232-FCF29191C9A7}" dt="2019-06-10T20:17:14.786" v="748" actId="20577"/>
          <ac:spMkLst>
            <pc:docMk/>
            <pc:sldMk cId="2569592163" sldId="293"/>
            <ac:spMk id="6" creationId="{5641540B-BCA6-4C50-865F-0A9C65A0B1C6}"/>
          </ac:spMkLst>
        </pc:spChg>
        <pc:picChg chg="add mod">
          <ac:chgData name="Michelle Moore" userId="a9956a4204a58d54" providerId="LiveId" clId="{CB0C37E9-B61D-470E-8232-FCF29191C9A7}" dt="2019-06-10T20:19:44.026" v="834"/>
          <ac:picMkLst>
            <pc:docMk/>
            <pc:sldMk cId="2569592163" sldId="293"/>
            <ac:picMk id="7" creationId="{B3A763DF-9B68-4F9B-A653-52DEB4D0BF40}"/>
          </ac:picMkLst>
        </pc:picChg>
        <pc:picChg chg="add del">
          <ac:chgData name="Michelle Moore" userId="a9956a4204a58d54" providerId="LiveId" clId="{CB0C37E9-B61D-470E-8232-FCF29191C9A7}" dt="2019-06-10T20:20:43.065" v="836"/>
          <ac:picMkLst>
            <pc:docMk/>
            <pc:sldMk cId="2569592163" sldId="293"/>
            <ac:picMk id="8" creationId="{F9897828-B936-4CC2-BCA9-576B9A1E603B}"/>
          </ac:picMkLst>
        </pc:picChg>
      </pc:sldChg>
      <pc:sldChg chg="addSp delSp modSp add">
        <pc:chgData name="Michelle Moore" userId="a9956a4204a58d54" providerId="LiveId" clId="{CB0C37E9-B61D-470E-8232-FCF29191C9A7}" dt="2019-06-10T20:32:46.199" v="874" actId="11"/>
        <pc:sldMkLst>
          <pc:docMk/>
          <pc:sldMk cId="3040862711" sldId="294"/>
        </pc:sldMkLst>
        <pc:spChg chg="mod">
          <ac:chgData name="Michelle Moore" userId="a9956a4204a58d54" providerId="LiveId" clId="{CB0C37E9-B61D-470E-8232-FCF29191C9A7}" dt="2019-06-10T20:20:51.281" v="839" actId="20577"/>
          <ac:spMkLst>
            <pc:docMk/>
            <pc:sldMk cId="3040862711" sldId="294"/>
            <ac:spMk id="2" creationId="{7504CC21-5ED4-4866-AE46-5281A2584822}"/>
          </ac:spMkLst>
        </pc:spChg>
        <pc:spChg chg="mod">
          <ac:chgData name="Michelle Moore" userId="a9956a4204a58d54" providerId="LiveId" clId="{CB0C37E9-B61D-470E-8232-FCF29191C9A7}" dt="2019-06-10T20:32:46.199" v="874" actId="11"/>
          <ac:spMkLst>
            <pc:docMk/>
            <pc:sldMk cId="3040862711" sldId="294"/>
            <ac:spMk id="5" creationId="{CE7867EE-52BD-47F5-AC85-1311C4E550A6}"/>
          </ac:spMkLst>
        </pc:spChg>
        <pc:spChg chg="mod">
          <ac:chgData name="Michelle Moore" userId="a9956a4204a58d54" providerId="LiveId" clId="{CB0C37E9-B61D-470E-8232-FCF29191C9A7}" dt="2019-06-10T20:20:56.522" v="841" actId="20577"/>
          <ac:spMkLst>
            <pc:docMk/>
            <pc:sldMk cId="3040862711" sldId="294"/>
            <ac:spMk id="6" creationId="{5641540B-BCA6-4C50-865F-0A9C65A0B1C6}"/>
          </ac:spMkLst>
        </pc:spChg>
        <pc:picChg chg="del">
          <ac:chgData name="Michelle Moore" userId="a9956a4204a58d54" providerId="LiveId" clId="{CB0C37E9-B61D-470E-8232-FCF29191C9A7}" dt="2019-06-10T20:21:39.247" v="844" actId="478"/>
          <ac:picMkLst>
            <pc:docMk/>
            <pc:sldMk cId="3040862711" sldId="294"/>
            <ac:picMk id="7" creationId="{B3A763DF-9B68-4F9B-A653-52DEB4D0BF40}"/>
          </ac:picMkLst>
        </pc:picChg>
        <pc:picChg chg="add mod">
          <ac:chgData name="Michelle Moore" userId="a9956a4204a58d54" providerId="LiveId" clId="{CB0C37E9-B61D-470E-8232-FCF29191C9A7}" dt="2019-06-10T20:22:53.385" v="863"/>
          <ac:picMkLst>
            <pc:docMk/>
            <pc:sldMk cId="3040862711" sldId="294"/>
            <ac:picMk id="8" creationId="{5EC5376B-5C0B-4B42-A499-5DB4D859E42C}"/>
          </ac:picMkLst>
        </pc:picChg>
      </pc:sldChg>
      <pc:sldChg chg="addSp delSp modSp add">
        <pc:chgData name="Michelle Moore" userId="a9956a4204a58d54" providerId="LiveId" clId="{CB0C37E9-B61D-470E-8232-FCF29191C9A7}" dt="2019-06-10T20:34:39.778" v="910"/>
        <pc:sldMkLst>
          <pc:docMk/>
          <pc:sldMk cId="315443086" sldId="295"/>
        </pc:sldMkLst>
        <pc:spChg chg="mod">
          <ac:chgData name="Michelle Moore" userId="a9956a4204a58d54" providerId="LiveId" clId="{CB0C37E9-B61D-470E-8232-FCF29191C9A7}" dt="2019-06-10T20:30:45.024" v="866" actId="20577"/>
          <ac:spMkLst>
            <pc:docMk/>
            <pc:sldMk cId="315443086" sldId="295"/>
            <ac:spMk id="2" creationId="{7504CC21-5ED4-4866-AE46-5281A2584822}"/>
          </ac:spMkLst>
        </pc:spChg>
        <pc:spChg chg="mod">
          <ac:chgData name="Michelle Moore" userId="a9956a4204a58d54" providerId="LiveId" clId="{CB0C37E9-B61D-470E-8232-FCF29191C9A7}" dt="2019-06-10T20:33:29.580" v="899" actId="27636"/>
          <ac:spMkLst>
            <pc:docMk/>
            <pc:sldMk cId="315443086" sldId="295"/>
            <ac:spMk id="5" creationId="{CE7867EE-52BD-47F5-AC85-1311C4E550A6}"/>
          </ac:spMkLst>
        </pc:spChg>
        <pc:spChg chg="mod">
          <ac:chgData name="Michelle Moore" userId="a9956a4204a58d54" providerId="LiveId" clId="{CB0C37E9-B61D-470E-8232-FCF29191C9A7}" dt="2019-06-10T20:30:49.328" v="868" actId="20577"/>
          <ac:spMkLst>
            <pc:docMk/>
            <pc:sldMk cId="315443086" sldId="295"/>
            <ac:spMk id="6" creationId="{5641540B-BCA6-4C50-865F-0A9C65A0B1C6}"/>
          </ac:spMkLst>
        </pc:spChg>
        <pc:picChg chg="add mod">
          <ac:chgData name="Michelle Moore" userId="a9956a4204a58d54" providerId="LiveId" clId="{CB0C37E9-B61D-470E-8232-FCF29191C9A7}" dt="2019-06-10T20:34:39.778" v="910"/>
          <ac:picMkLst>
            <pc:docMk/>
            <pc:sldMk cId="315443086" sldId="295"/>
            <ac:picMk id="7" creationId="{57BC3CD7-0BB8-4874-BA5E-7EB8CDF999F6}"/>
          </ac:picMkLst>
        </pc:picChg>
        <pc:picChg chg="del">
          <ac:chgData name="Michelle Moore" userId="a9956a4204a58d54" providerId="LiveId" clId="{CB0C37E9-B61D-470E-8232-FCF29191C9A7}" dt="2019-06-10T20:32:33.424" v="873" actId="478"/>
          <ac:picMkLst>
            <pc:docMk/>
            <pc:sldMk cId="315443086" sldId="295"/>
            <ac:picMk id="8" creationId="{5EC5376B-5C0B-4B42-A499-5DB4D859E42C}"/>
          </ac:picMkLst>
        </pc:picChg>
      </pc:sldChg>
      <pc:sldChg chg="addSp delSp modSp add">
        <pc:chgData name="Michelle Moore" userId="a9956a4204a58d54" providerId="LiveId" clId="{CB0C37E9-B61D-470E-8232-FCF29191C9A7}" dt="2019-06-10T20:37:40.586" v="942"/>
        <pc:sldMkLst>
          <pc:docMk/>
          <pc:sldMk cId="713764059" sldId="296"/>
        </pc:sldMkLst>
        <pc:spChg chg="mod">
          <ac:chgData name="Michelle Moore" userId="a9956a4204a58d54" providerId="LiveId" clId="{CB0C37E9-B61D-470E-8232-FCF29191C9A7}" dt="2019-06-10T20:36:02.191" v="914" actId="20577"/>
          <ac:spMkLst>
            <pc:docMk/>
            <pc:sldMk cId="713764059" sldId="296"/>
            <ac:spMk id="2" creationId="{7504CC21-5ED4-4866-AE46-5281A2584822}"/>
          </ac:spMkLst>
        </pc:spChg>
        <pc:spChg chg="mod">
          <ac:chgData name="Michelle Moore" userId="a9956a4204a58d54" providerId="LiveId" clId="{CB0C37E9-B61D-470E-8232-FCF29191C9A7}" dt="2019-06-10T20:36:53.892" v="934" actId="27636"/>
          <ac:spMkLst>
            <pc:docMk/>
            <pc:sldMk cId="713764059" sldId="296"/>
            <ac:spMk id="5" creationId="{CE7867EE-52BD-47F5-AC85-1311C4E550A6}"/>
          </ac:spMkLst>
        </pc:spChg>
        <pc:spChg chg="mod">
          <ac:chgData name="Michelle Moore" userId="a9956a4204a58d54" providerId="LiveId" clId="{CB0C37E9-B61D-470E-8232-FCF29191C9A7}" dt="2019-06-10T20:36:06.039" v="916" actId="20577"/>
          <ac:spMkLst>
            <pc:docMk/>
            <pc:sldMk cId="713764059" sldId="296"/>
            <ac:spMk id="6" creationId="{5641540B-BCA6-4C50-865F-0A9C65A0B1C6}"/>
          </ac:spMkLst>
        </pc:spChg>
        <pc:picChg chg="del">
          <ac:chgData name="Michelle Moore" userId="a9956a4204a58d54" providerId="LiveId" clId="{CB0C37E9-B61D-470E-8232-FCF29191C9A7}" dt="2019-06-10T20:36:20.487" v="919" actId="478"/>
          <ac:picMkLst>
            <pc:docMk/>
            <pc:sldMk cId="713764059" sldId="296"/>
            <ac:picMk id="7" creationId="{57BC3CD7-0BB8-4874-BA5E-7EB8CDF999F6}"/>
          </ac:picMkLst>
        </pc:picChg>
        <pc:picChg chg="add mod">
          <ac:chgData name="Michelle Moore" userId="a9956a4204a58d54" providerId="LiveId" clId="{CB0C37E9-B61D-470E-8232-FCF29191C9A7}" dt="2019-06-10T20:37:40.586" v="942"/>
          <ac:picMkLst>
            <pc:docMk/>
            <pc:sldMk cId="713764059" sldId="296"/>
            <ac:picMk id="8" creationId="{957B603E-25A6-45F4-97FA-0C7159548F7C}"/>
          </ac:picMkLst>
        </pc:picChg>
      </pc:sldChg>
      <pc:sldChg chg="addSp delSp modSp add">
        <pc:chgData name="Michelle Moore" userId="a9956a4204a58d54" providerId="LiveId" clId="{CB0C37E9-B61D-470E-8232-FCF29191C9A7}" dt="2019-06-10T20:46:21.056" v="1019"/>
        <pc:sldMkLst>
          <pc:docMk/>
          <pc:sldMk cId="541130837" sldId="297"/>
        </pc:sldMkLst>
        <pc:spChg chg="mod">
          <ac:chgData name="Michelle Moore" userId="a9956a4204a58d54" providerId="LiveId" clId="{CB0C37E9-B61D-470E-8232-FCF29191C9A7}" dt="2019-06-10T20:40:58.120" v="949" actId="20577"/>
          <ac:spMkLst>
            <pc:docMk/>
            <pc:sldMk cId="541130837" sldId="297"/>
            <ac:spMk id="2" creationId="{7504CC21-5ED4-4866-AE46-5281A2584822}"/>
          </ac:spMkLst>
        </pc:spChg>
        <pc:spChg chg="mod">
          <ac:chgData name="Michelle Moore" userId="a9956a4204a58d54" providerId="LiveId" clId="{CB0C37E9-B61D-470E-8232-FCF29191C9A7}" dt="2019-06-10T20:41:51.795" v="955" actId="27636"/>
          <ac:spMkLst>
            <pc:docMk/>
            <pc:sldMk cId="541130837" sldId="297"/>
            <ac:spMk id="5" creationId="{CE7867EE-52BD-47F5-AC85-1311C4E550A6}"/>
          </ac:spMkLst>
        </pc:spChg>
        <pc:spChg chg="mod">
          <ac:chgData name="Michelle Moore" userId="a9956a4204a58d54" providerId="LiveId" clId="{CB0C37E9-B61D-470E-8232-FCF29191C9A7}" dt="2019-06-10T20:40:53.706" v="947" actId="20577"/>
          <ac:spMkLst>
            <pc:docMk/>
            <pc:sldMk cId="541130837" sldId="297"/>
            <ac:spMk id="6" creationId="{5641540B-BCA6-4C50-865F-0A9C65A0B1C6}"/>
          </ac:spMkLst>
        </pc:spChg>
        <pc:picChg chg="add mod">
          <ac:chgData name="Michelle Moore" userId="a9956a4204a58d54" providerId="LiveId" clId="{CB0C37E9-B61D-470E-8232-FCF29191C9A7}" dt="2019-06-10T20:46:21.056" v="1019"/>
          <ac:picMkLst>
            <pc:docMk/>
            <pc:sldMk cId="541130837" sldId="297"/>
            <ac:picMk id="7" creationId="{1BD71536-2260-49A5-84C2-9F59BF400834}"/>
          </ac:picMkLst>
        </pc:picChg>
        <pc:picChg chg="del">
          <ac:chgData name="Michelle Moore" userId="a9956a4204a58d54" providerId="LiveId" clId="{CB0C37E9-B61D-470E-8232-FCF29191C9A7}" dt="2019-06-10T20:41:16.164" v="951" actId="478"/>
          <ac:picMkLst>
            <pc:docMk/>
            <pc:sldMk cId="541130837" sldId="297"/>
            <ac:picMk id="8" creationId="{957B603E-25A6-45F4-97FA-0C7159548F7C}"/>
          </ac:picMkLst>
        </pc:picChg>
      </pc:sldChg>
      <pc:sldChg chg="addSp delSp modSp add">
        <pc:chgData name="Michelle Moore" userId="a9956a4204a58d54" providerId="LiveId" clId="{CB0C37E9-B61D-470E-8232-FCF29191C9A7}" dt="2019-06-10T20:51:24.721" v="1086"/>
        <pc:sldMkLst>
          <pc:docMk/>
          <pc:sldMk cId="610598686" sldId="298"/>
        </pc:sldMkLst>
        <pc:spChg chg="mod">
          <ac:chgData name="Michelle Moore" userId="a9956a4204a58d54" providerId="LiveId" clId="{CB0C37E9-B61D-470E-8232-FCF29191C9A7}" dt="2019-06-10T20:47:06.442" v="1022" actId="20577"/>
          <ac:spMkLst>
            <pc:docMk/>
            <pc:sldMk cId="610598686" sldId="298"/>
            <ac:spMk id="2" creationId="{7504CC21-5ED4-4866-AE46-5281A2584822}"/>
          </ac:spMkLst>
        </pc:spChg>
        <pc:spChg chg="mod">
          <ac:chgData name="Michelle Moore" userId="a9956a4204a58d54" providerId="LiveId" clId="{CB0C37E9-B61D-470E-8232-FCF29191C9A7}" dt="2019-06-10T20:48:47.054" v="1057" actId="27636"/>
          <ac:spMkLst>
            <pc:docMk/>
            <pc:sldMk cId="610598686" sldId="298"/>
            <ac:spMk id="5" creationId="{CE7867EE-52BD-47F5-AC85-1311C4E550A6}"/>
          </ac:spMkLst>
        </pc:spChg>
        <pc:spChg chg="mod">
          <ac:chgData name="Michelle Moore" userId="a9956a4204a58d54" providerId="LiveId" clId="{CB0C37E9-B61D-470E-8232-FCF29191C9A7}" dt="2019-06-10T20:47:23.866" v="1027" actId="20577"/>
          <ac:spMkLst>
            <pc:docMk/>
            <pc:sldMk cId="610598686" sldId="298"/>
            <ac:spMk id="6" creationId="{5641540B-BCA6-4C50-865F-0A9C65A0B1C6}"/>
          </ac:spMkLst>
        </pc:spChg>
        <pc:picChg chg="del">
          <ac:chgData name="Michelle Moore" userId="a9956a4204a58d54" providerId="LiveId" clId="{CB0C37E9-B61D-470E-8232-FCF29191C9A7}" dt="2019-06-10T20:47:27.025" v="1028" actId="478"/>
          <ac:picMkLst>
            <pc:docMk/>
            <pc:sldMk cId="610598686" sldId="298"/>
            <ac:picMk id="7" creationId="{1BD71536-2260-49A5-84C2-9F59BF400834}"/>
          </ac:picMkLst>
        </pc:picChg>
        <pc:picChg chg="add mod">
          <ac:chgData name="Michelle Moore" userId="a9956a4204a58d54" providerId="LiveId" clId="{CB0C37E9-B61D-470E-8232-FCF29191C9A7}" dt="2019-06-10T20:51:24.721" v="1086"/>
          <ac:picMkLst>
            <pc:docMk/>
            <pc:sldMk cId="610598686" sldId="298"/>
            <ac:picMk id="8" creationId="{EE387CBB-D487-446B-87C2-C4E2A0B706B8}"/>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10/23/20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10/23/20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chapter continues our study of descriptive statistics with dot plots, stem-and-leaf displays, percentiles, and box plots. These charts and statistics will give us additional insight about where the data is concentrated as well as the general shape of the data. Later, bivariate data is examined. Studying this chapter will give us experience with business analytics.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629809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Professor Karl Pearson</a:t>
            </a:r>
            <a:r>
              <a:rPr lang="en-US" baseline="0" dirty="0"/>
              <a:t> developed the simplest formula for calculating skewness, which is based on the difference between the mean and the median.</a:t>
            </a:r>
          </a:p>
          <a:p>
            <a:endParaRPr lang="en-US" baseline="0" dirty="0"/>
          </a:p>
          <a:p>
            <a:r>
              <a:rPr lang="en-US" baseline="0" dirty="0"/>
              <a:t>The textbook also shows the software method of calculating skewness that is based on the cubed deviations from the mean. See Formula 4-3 for more information.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3027229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373902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distribution is moderately</a:t>
            </a:r>
            <a:r>
              <a:rPr lang="en-US" baseline="0" dirty="0"/>
              <a:t> positively skewed.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373902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When studying the relationship between two variables the data is referred to as bivariate. When studying just one variable, the data is univariate.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1177097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To graph a scatter</a:t>
            </a:r>
            <a:r>
              <a:rPr lang="en-US" baseline="0" dirty="0"/>
              <a:t> </a:t>
            </a:r>
            <a:r>
              <a:rPr lang="en-US" dirty="0"/>
              <a:t>diagram</a:t>
            </a:r>
            <a:r>
              <a:rPr lang="en-US" baseline="0" dirty="0"/>
              <a:t> scale, put one of the </a:t>
            </a:r>
            <a:r>
              <a:rPr lang="en-US" dirty="0"/>
              <a:t>variables, the independent</a:t>
            </a:r>
            <a:r>
              <a:rPr lang="en-US" baseline="0" dirty="0"/>
              <a:t> variable,</a:t>
            </a:r>
            <a:r>
              <a:rPr lang="en-US" dirty="0"/>
              <a:t> on the horizontal</a:t>
            </a:r>
            <a:r>
              <a:rPr lang="en-US" baseline="0" dirty="0"/>
              <a:t> axis, and the dependent variable on the vertical axis</a:t>
            </a:r>
            <a:r>
              <a:rPr lang="en-US" dirty="0"/>
              <a:t>. In the first graph, there</a:t>
            </a:r>
            <a:r>
              <a:rPr lang="en-US" baseline="0" dirty="0"/>
              <a:t> is a positive relationship between the age of the buses and their maintenance cost: as buses increases in age, the maintenance cost increases. The middle graph displays little or no relationship between Batting Average and Home Runs. The graph on the right shows a negative relationship between Days on the Market and the Price of a home, that is, as the Days on the Market increases the Price of the home decreases.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2654943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4170833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chemeClr val="tx1"/>
                </a:solidFill>
                <a:latin typeface="+mn-lt"/>
                <a:ea typeface="+mn-ea"/>
                <a:cs typeface="+mn-cs"/>
              </a:rPr>
              <a:t>Based on the value of the correlation coefficient, it can complement the interpretation of scatter diagrams. For example, if </a:t>
            </a:r>
            <a:r>
              <a:rPr lang="en-US" sz="1200" b="0" i="1" u="none" strike="noStrike" kern="1200" baseline="0" dirty="0">
                <a:solidFill>
                  <a:schemeClr val="tx1"/>
                </a:solidFill>
                <a:latin typeface="+mn-lt"/>
                <a:ea typeface="+mn-ea"/>
                <a:cs typeface="+mn-cs"/>
              </a:rPr>
              <a:t>r </a:t>
            </a:r>
            <a:r>
              <a:rPr lang="en-US" sz="1200" b="0" i="0" u="none" strike="noStrike" kern="1200" baseline="0" dirty="0">
                <a:solidFill>
                  <a:schemeClr val="tx1"/>
                </a:solidFill>
                <a:latin typeface="+mn-lt"/>
                <a:ea typeface="+mn-ea"/>
                <a:cs typeface="+mn-cs"/>
              </a:rPr>
              <a:t>= −1.0 the relationship between the two variables is a perfectly negative; if </a:t>
            </a:r>
            <a:r>
              <a:rPr lang="en-US" sz="1200" b="0" i="1" u="none" strike="noStrike" kern="1200" baseline="0" dirty="0">
                <a:solidFill>
                  <a:schemeClr val="tx1"/>
                </a:solidFill>
                <a:latin typeface="+mn-lt"/>
                <a:ea typeface="+mn-ea"/>
                <a:cs typeface="+mn-cs"/>
              </a:rPr>
              <a:t>r </a:t>
            </a:r>
            <a:r>
              <a:rPr lang="en-US" sz="1200" b="0" i="0" u="none" strike="noStrike" kern="1200" baseline="0" dirty="0">
                <a:solidFill>
                  <a:schemeClr val="tx1"/>
                </a:solidFill>
                <a:latin typeface="+mn-lt"/>
                <a:ea typeface="+mn-ea"/>
                <a:cs typeface="+mn-cs"/>
              </a:rPr>
              <a:t>= +1.0 the relationship is perfectly positive.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1089660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 </a:t>
            </a:r>
            <a:r>
              <a:rPr lang="en-US" baseline="0" dirty="0"/>
              <a:t>data is interval or ratio level, it needs to be converted to nominal or ordinal.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2002715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Compute the median profit for all sales last month and then classify</a:t>
            </a:r>
            <a:r>
              <a:rPr lang="en-US" baseline="0" dirty="0"/>
              <a:t> profit from sales data as being above or below the median.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487699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0" i="0" u="none" strike="noStrike" kern="1200" baseline="0" dirty="0">
                <a:solidFill>
                  <a:schemeClr val="tx1"/>
                </a:solidFill>
                <a:latin typeface="+mn-lt"/>
                <a:ea typeface="+mn-ea"/>
                <a:cs typeface="+mn-cs"/>
              </a:rPr>
              <a:t>Dot plot </a:t>
            </a:r>
          </a:p>
          <a:p>
            <a:pPr marL="0" indent="0">
              <a:buNone/>
            </a:pPr>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15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1, 7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2 and 3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53664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Dot plots</a:t>
            </a:r>
            <a:r>
              <a:rPr lang="en-US" baseline="0" dirty="0"/>
              <a:t> are useful for comparing two different data sets. Here are tables with the number of vehicles serviced by two of the dealerships owned by the Applewood Auto Group. We will use dot plots to show the difference in location and dispersion of the observations. To develop a dot plot, we display a dot for each observation along a horizontal number line. If there are identical values, the dots are piled on top of each other.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36625073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a. </a:t>
            </a:r>
            <a:r>
              <a:rPr lang="fr-FR" sz="1200" b="0" i="1" u="none" strike="noStrike" kern="1200" baseline="0" dirty="0">
                <a:solidFill>
                  <a:schemeClr val="tx1"/>
                </a:solidFill>
                <a:latin typeface="+mn-lt"/>
                <a:ea typeface="+mn-ea"/>
                <a:cs typeface="+mn-cs"/>
              </a:rPr>
              <a:t>Q</a:t>
            </a:r>
            <a:r>
              <a:rPr lang="fr-FR" sz="1200" b="0" i="0" u="none" strike="noStrike" kern="1200" baseline="0" dirty="0">
                <a:solidFill>
                  <a:schemeClr val="tx1"/>
                </a:solidFill>
                <a:latin typeface="+mn-lt"/>
                <a:ea typeface="+mn-ea"/>
                <a:cs typeface="+mn-cs"/>
              </a:rPr>
              <a:t>1 = 33.25, </a:t>
            </a:r>
            <a:r>
              <a:rPr lang="fr-FR" sz="1200" b="0" i="1" u="none" strike="noStrike" kern="1200" baseline="0" dirty="0">
                <a:solidFill>
                  <a:schemeClr val="tx1"/>
                </a:solidFill>
                <a:latin typeface="+mn-lt"/>
                <a:ea typeface="+mn-ea"/>
                <a:cs typeface="+mn-cs"/>
              </a:rPr>
              <a:t>Q</a:t>
            </a:r>
            <a:r>
              <a:rPr lang="fr-FR" sz="1200" b="0" i="0" u="none" strike="noStrike" kern="1200" baseline="0" dirty="0">
                <a:solidFill>
                  <a:schemeClr val="tx1"/>
                </a:solidFill>
                <a:latin typeface="+mn-lt"/>
                <a:ea typeface="+mn-ea"/>
                <a:cs typeface="+mn-cs"/>
              </a:rPr>
              <a:t>3 = 50.25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D</a:t>
            </a:r>
            <a:r>
              <a:rPr lang="en-US" sz="1200" b="0" i="0" u="none" strike="noStrike" kern="1200" baseline="0" dirty="0">
                <a:solidFill>
                  <a:schemeClr val="tx1"/>
                </a:solidFill>
                <a:latin typeface="+mn-lt"/>
                <a:ea typeface="+mn-ea"/>
                <a:cs typeface="+mn-cs"/>
              </a:rPr>
              <a:t>2 = 27.8, </a:t>
            </a:r>
            <a:r>
              <a:rPr lang="en-US" sz="1200" b="0" i="1" u="none" strike="noStrike" kern="1200" baseline="0" dirty="0">
                <a:solidFill>
                  <a:schemeClr val="tx1"/>
                </a:solidFill>
                <a:latin typeface="+mn-lt"/>
                <a:ea typeface="+mn-ea"/>
                <a:cs typeface="+mn-cs"/>
              </a:rPr>
              <a:t>D</a:t>
            </a:r>
            <a:r>
              <a:rPr lang="en-US" sz="1200" b="0" i="0" u="none" strike="noStrike" kern="1200" baseline="0" dirty="0">
                <a:solidFill>
                  <a:schemeClr val="tx1"/>
                </a:solidFill>
                <a:latin typeface="+mn-lt"/>
                <a:ea typeface="+mn-ea"/>
                <a:cs typeface="+mn-cs"/>
              </a:rPr>
              <a:t>8 = 52.6 </a:t>
            </a:r>
          </a:p>
          <a:p>
            <a:r>
              <a:rPr lang="en-US" sz="1200" b="1" i="0" u="none" strike="noStrike" kern="1200" baseline="0" dirty="0">
                <a:solidFill>
                  <a:schemeClr val="tx1"/>
                </a:solidFill>
                <a:latin typeface="+mn-lt"/>
                <a:ea typeface="+mn-ea"/>
                <a:cs typeface="+mn-cs"/>
              </a:rPr>
              <a:t>c.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67 = 47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2844491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800 </a:t>
            </a:r>
          </a:p>
          <a:p>
            <a:r>
              <a:rPr lang="fr-FR" sz="1200" b="1" i="0" u="none" strike="noStrike" kern="1200" baseline="0" dirty="0">
                <a:solidFill>
                  <a:schemeClr val="tx1"/>
                </a:solidFill>
                <a:latin typeface="+mn-lt"/>
                <a:ea typeface="+mn-ea"/>
                <a:cs typeface="+mn-cs"/>
              </a:rPr>
              <a:t>b. </a:t>
            </a:r>
            <a:r>
              <a:rPr lang="fr-FR" sz="1200" b="0" i="1" u="none" strike="noStrike" kern="1200" baseline="0" dirty="0">
                <a:solidFill>
                  <a:schemeClr val="tx1"/>
                </a:solidFill>
                <a:latin typeface="+mn-lt"/>
                <a:ea typeface="+mn-ea"/>
                <a:cs typeface="+mn-cs"/>
              </a:rPr>
              <a:t>Q</a:t>
            </a:r>
            <a:r>
              <a:rPr lang="fr-FR" sz="1200" b="0" i="0" u="none" strike="noStrike" kern="1200" baseline="0" dirty="0">
                <a:solidFill>
                  <a:schemeClr val="tx1"/>
                </a:solidFill>
                <a:latin typeface="+mn-lt"/>
                <a:ea typeface="+mn-ea"/>
                <a:cs typeface="+mn-cs"/>
              </a:rPr>
              <a:t>1 = 500, </a:t>
            </a:r>
            <a:r>
              <a:rPr lang="fr-FR" sz="1200" b="0" i="1" u="none" strike="noStrike" kern="1200" baseline="0" dirty="0">
                <a:solidFill>
                  <a:schemeClr val="tx1"/>
                </a:solidFill>
                <a:latin typeface="+mn-lt"/>
                <a:ea typeface="+mn-ea"/>
                <a:cs typeface="+mn-cs"/>
              </a:rPr>
              <a:t>Q</a:t>
            </a:r>
            <a:r>
              <a:rPr lang="fr-FR" sz="1200" b="0" i="0" u="none" strike="noStrike" kern="1200" baseline="0" dirty="0">
                <a:solidFill>
                  <a:schemeClr val="tx1"/>
                </a:solidFill>
                <a:latin typeface="+mn-lt"/>
                <a:ea typeface="+mn-ea"/>
                <a:cs typeface="+mn-cs"/>
              </a:rPr>
              <a:t>3 = 1,200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700, found by 1,200 − 500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Less than 200 or more than 1,800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There are no outliers.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The distribution is positively skewed.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2939171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The mean is 21.93, found by 328.9/15. The median is 15.8, and the standard deviation is 21.18, found by </a:t>
            </a:r>
          </a:p>
          <a:p>
            <a:r>
              <a:rPr lang="en-US" sz="1200" b="0" i="1" u="none" strike="noStrike" kern="1200" baseline="0" dirty="0">
                <a:solidFill>
                  <a:schemeClr val="tx1"/>
                </a:solidFill>
                <a:latin typeface="+mn-lt"/>
                <a:ea typeface="+mn-ea"/>
                <a:cs typeface="+mn-cs"/>
              </a:rPr>
              <a:t>s </a:t>
            </a:r>
            <a:r>
              <a:rPr lang="en-US" sz="1200" b="0" i="0" u="none" strike="noStrike" kern="1200" baseline="0" dirty="0">
                <a:solidFill>
                  <a:schemeClr val="tx1"/>
                </a:solidFill>
                <a:latin typeface="+mn-lt"/>
                <a:ea typeface="+mn-ea"/>
                <a:cs typeface="+mn-cs"/>
              </a:rPr>
              <a:t>= SQRT(6,283/14) = 21.18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0.868, found by [3(21.93 − 15.8)]/21.18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2.444, found by [15/(14 × 13)] × 29.658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2426204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correlation coefficient is 0.86. Larger values of x are associated with larger values of y. The relationship is fairly strong. </a:t>
            </a:r>
          </a:p>
          <a:p>
            <a:r>
              <a:rPr lang="en-US" sz="1200" b="0" i="0" u="none" strike="noStrike" kern="1200" baseline="0" dirty="0">
                <a:solidFill>
                  <a:schemeClr val="tx1"/>
                </a:solidFill>
                <a:latin typeface="+mn-lt"/>
                <a:ea typeface="+mn-ea"/>
                <a:cs typeface="+mn-cs"/>
              </a:rPr>
              <a:t>There is a positive relationship between the variables.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2783354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0" i="0" u="none" strike="noStrike" kern="1200" baseline="0" dirty="0">
                <a:solidFill>
                  <a:schemeClr val="tx1"/>
                </a:solidFill>
                <a:latin typeface="+mn-lt"/>
                <a:ea typeface="+mn-ea"/>
                <a:cs typeface="+mn-cs"/>
              </a:rPr>
              <a:t>Both variables are nominal scale. </a:t>
            </a:r>
          </a:p>
          <a:p>
            <a:pPr marL="228600" indent="-228600">
              <a:buAutoNum type="alphaLcPeriod"/>
            </a:pPr>
            <a:r>
              <a:rPr lang="en-US" sz="1200" b="0" i="0" u="none" strike="noStrike" kern="1200" baseline="0" dirty="0">
                <a:solidFill>
                  <a:schemeClr val="tx1"/>
                </a:solidFill>
                <a:latin typeface="+mn-lt"/>
                <a:ea typeface="+mn-ea"/>
                <a:cs typeface="+mn-cs"/>
              </a:rPr>
              <a:t>Contingency table </a:t>
            </a:r>
          </a:p>
          <a:p>
            <a:pPr marL="228600" indent="-228600">
              <a:buAutoNum type="alphaLcPeriod"/>
            </a:pPr>
            <a:r>
              <a:rPr lang="en-US" sz="1200" b="0" i="0" u="none" strike="noStrike" kern="1200" baseline="0" dirty="0">
                <a:solidFill>
                  <a:schemeClr val="tx1"/>
                </a:solidFill>
                <a:latin typeface="+mn-lt"/>
                <a:ea typeface="+mn-ea"/>
                <a:cs typeface="+mn-cs"/>
              </a:rPr>
              <a:t>Yes, 58.5%, or more than half of the customers order dessert. </a:t>
            </a:r>
          </a:p>
          <a:p>
            <a:pPr marL="228600" indent="-228600">
              <a:buAutoNum type="alphaLcPeriod"/>
            </a:pPr>
            <a:r>
              <a:rPr lang="en-US" sz="1200" b="0" i="0" u="none" strike="noStrike" kern="1200" baseline="0" dirty="0">
                <a:solidFill>
                  <a:schemeClr val="tx1"/>
                </a:solidFill>
                <a:latin typeface="+mn-lt"/>
                <a:ea typeface="+mn-ea"/>
                <a:cs typeface="+mn-cs"/>
              </a:rPr>
              <a:t>No, only 32% of lunch customers order dessert. </a:t>
            </a:r>
          </a:p>
          <a:p>
            <a:pPr marL="228600" indent="-228600">
              <a:buAutoNum type="alphaLcPeriod"/>
            </a:pPr>
            <a:r>
              <a:rPr lang="en-US" sz="1200" b="0" i="0" u="none" strike="noStrike" kern="1200" baseline="0" dirty="0">
                <a:solidFill>
                  <a:schemeClr val="tx1"/>
                </a:solidFill>
                <a:latin typeface="+mn-lt"/>
                <a:ea typeface="+mn-ea"/>
                <a:cs typeface="+mn-cs"/>
              </a:rPr>
              <a:t>Yes, 85% of dinner customers order dessert.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1970864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These dot plots of data from two dealerships owned by the Applewood Auto Group show the difference in location and dispersion of the observations. We can clearly see the number of vehicles serviced at the Sheffield dealership is more widely dispersed and has a larger mean than at the Tionesta dealership. Notice the identities of the individual values have not been lost.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3662507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deviation is the most widely used measure</a:t>
            </a:r>
            <a:r>
              <a:rPr lang="en-US" baseline="0" dirty="0"/>
              <a:t> of dispersion, but another method of describing dispersion is with measures of location. On this slide is the formula that can be used to find any </a:t>
            </a:r>
            <a:r>
              <a:rPr lang="en-US" baseline="0" dirty="0" smtClean="0"/>
              <a:t>percentile, </a:t>
            </a:r>
            <a:r>
              <a:rPr lang="en-US" baseline="0" dirty="0"/>
              <a:t>where p represents percentile and n is the number of values in the data set. To find the first quartile, Q1, use 25 as the percentile, and to find the third quartile, use 75. Use this formula to find the median, or Q2, using 50 as the percentile. The data must be ordered from smallest to largest.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Quartiles, </a:t>
            </a:r>
            <a:r>
              <a:rPr lang="en-US" dirty="0" err="1" smtClean="0"/>
              <a:t>deciles</a:t>
            </a:r>
            <a:r>
              <a:rPr lang="en-US" dirty="0" smtClean="0"/>
              <a:t>, </a:t>
            </a:r>
            <a:r>
              <a:rPr lang="en-US" dirty="0"/>
              <a:t>and percentiles are common</a:t>
            </a:r>
            <a:r>
              <a:rPr lang="en-US" baseline="0" dirty="0"/>
              <a:t>ly used measures of location. 25% of the data is less than the 1</a:t>
            </a:r>
            <a:r>
              <a:rPr lang="en-US" baseline="30000" dirty="0"/>
              <a:t>st</a:t>
            </a:r>
            <a:r>
              <a:rPr lang="en-US" baseline="0" dirty="0"/>
              <a:t> quartile, 50% of the data is less than the 2</a:t>
            </a:r>
            <a:r>
              <a:rPr lang="en-US" baseline="30000" dirty="0"/>
              <a:t>nd</a:t>
            </a:r>
            <a:r>
              <a:rPr lang="en-US" baseline="0" dirty="0"/>
              <a:t> quartile, and 75% of the data is less than the 3</a:t>
            </a:r>
            <a:r>
              <a:rPr lang="en-US" baseline="30000" dirty="0"/>
              <a:t>rd</a:t>
            </a:r>
            <a:r>
              <a:rPr lang="en-US" baseline="0" dirty="0"/>
              <a:t> quartile. The interquartile range covers the middle 50% of the data.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957533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median</a:t>
            </a:r>
            <a:r>
              <a:rPr lang="en-US" baseline="0" dirty="0"/>
              <a:t> is the same as the 50</a:t>
            </a:r>
            <a:r>
              <a:rPr lang="en-US" baseline="30000" dirty="0"/>
              <a:t>th</a:t>
            </a:r>
            <a:r>
              <a:rPr lang="en-US" baseline="0" dirty="0"/>
              <a:t> percentile. </a:t>
            </a:r>
          </a:p>
          <a:p>
            <a:r>
              <a:rPr lang="en-US" baseline="0" dirty="0"/>
              <a:t>The first quartile, Q1, L25 = (15+1)*25/100 = 4 so Q1=$1,721, the 4th value.</a:t>
            </a:r>
          </a:p>
          <a:p>
            <a:r>
              <a:rPr lang="en-US" dirty="0"/>
              <a:t>The third quartile, Q3 is the 75</a:t>
            </a:r>
            <a:r>
              <a:rPr lang="en-US" baseline="30000" dirty="0"/>
              <a:t>th</a:t>
            </a:r>
            <a:r>
              <a:rPr lang="en-US" dirty="0"/>
              <a:t> percentile,</a:t>
            </a:r>
            <a:r>
              <a:rPr lang="en-US" baseline="0" dirty="0"/>
              <a:t> </a:t>
            </a:r>
            <a:r>
              <a:rPr lang="en-US" dirty="0"/>
              <a:t>L</a:t>
            </a:r>
            <a:r>
              <a:rPr lang="en-US" baseline="-25000" dirty="0"/>
              <a:t>75 </a:t>
            </a:r>
            <a:r>
              <a:rPr lang="en-US" dirty="0"/>
              <a:t>= (15+1)*75/100 = 12, so Q3 is $2,205, the 12</a:t>
            </a:r>
            <a:r>
              <a:rPr lang="en-US" baseline="30000" dirty="0"/>
              <a:t>th</a:t>
            </a:r>
            <a:r>
              <a:rPr lang="en-US" dirty="0"/>
              <a:t> value.</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1029953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Begin by drawing a number line that will accommodate the minimum and maximum values. Then draw a vertical line above the median, Q1, and Q3. Enclose the regions between the first and third quartile, creating the box. Next, draw dotted line segments from the third quartile to the largest value and from the first quartile to the smallest value. This shows the largest 25% and smallest 25% respectively. The interquartile range is the middle 50% of the data.</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1700525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box plot reveals</a:t>
            </a:r>
            <a:r>
              <a:rPr lang="en-US" baseline="0" dirty="0"/>
              <a:t> the data is positively skewed since the dashed line to the right of the box (from 22 minutes to 30 minutes) is longer than the dashed line to the left of the box (from 15 minutes to 13 minutes) and since the median is not in the center of the box.</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719015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four common shapes of data,</a:t>
            </a:r>
            <a:r>
              <a:rPr lang="en-US" baseline="0" dirty="0"/>
              <a:t> as we see here. Symmetric when mean = median. Positively skewed or skewed to the right when mean &gt; median. Negatively skewed or left skewed when the data values extend further to the left and the mean &lt; median. A bimodal shape has two or more peaks and may indicate two or more populations have been combined.</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1021938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Professor Karl Pearson</a:t>
            </a:r>
            <a:r>
              <a:rPr lang="en-US" baseline="0" dirty="0"/>
              <a:t> developed the simplest formula for calculating skewness, which is based on the difference between the mean and the median.</a:t>
            </a:r>
          </a:p>
          <a:p>
            <a:endParaRPr lang="en-US" baseline="0" dirty="0"/>
          </a:p>
          <a:p>
            <a:r>
              <a:rPr lang="en-US" baseline="0" dirty="0"/>
              <a:t>The textbook also shows the software method of calculating skewness that is based on the cubed deviations from the mean. See Formula 4-3 for more information.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1409121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419100" y="6355080"/>
            <a:ext cx="1219200" cy="365760"/>
          </a:xfrm>
        </p:spPr>
        <p:txBody>
          <a:bodyPr/>
          <a:lstStyle/>
          <a:p>
            <a:r>
              <a:rPr lang="en-US" dirty="0"/>
              <a:t>4-</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2133600" y="6356350"/>
            <a:ext cx="42702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609600" y="6356350"/>
            <a:ext cx="682752" cy="365760"/>
          </a:xfrm>
        </p:spPr>
        <p:txBody>
          <a:bodyPr/>
          <a:lstStyle/>
          <a:p>
            <a:r>
              <a:rPr lang="en-US" dirty="0"/>
              <a:t>4-</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a:xfrm>
            <a:off x="1752600" y="6356350"/>
            <a:ext cx="46512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4-</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1828800" y="6356350"/>
            <a:ext cx="45750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4-</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a:xfrm>
            <a:off x="2209800" y="6356350"/>
            <a:ext cx="41940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4-</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905000" y="6356350"/>
            <a:ext cx="4498848" cy="365760"/>
          </a:xfrm>
        </p:spPr>
        <p:txBody>
          <a:bodyPr/>
          <a:lstStyle>
            <a:lvl1pPr>
              <a:defRPr sz="1200"/>
            </a:lvl1p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4-</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68F1C3D-7991-4430-8FD2-6BE0AA8A1311}" type="slidenum">
              <a:rPr lang="en-US" smtClean="0"/>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oleObject2.bin"/><Relationship Id="rId5" Type="http://schemas.openxmlformats.org/officeDocument/2006/relationships/image" Target="../media/image14.w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1.bin"/><Relationship Id="rId5" Type="http://schemas.openxmlformats.org/officeDocument/2006/relationships/image" Target="../media/image8.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Describing Data: Displaying and Exploring Data</a:t>
            </a:r>
          </a:p>
        </p:txBody>
      </p:sp>
      <p:sp>
        <p:nvSpPr>
          <p:cNvPr id="3" name="Subtitle 2"/>
          <p:cNvSpPr>
            <a:spLocks noGrp="1"/>
          </p:cNvSpPr>
          <p:nvPr>
            <p:ph type="subTitle" idx="1"/>
          </p:nvPr>
        </p:nvSpPr>
        <p:spPr/>
        <p:txBody>
          <a:bodyPr/>
          <a:lstStyle/>
          <a:p>
            <a:r>
              <a:rPr lang="en-US" dirty="0"/>
              <a:t>Chapter 4</a:t>
            </a:r>
          </a:p>
        </p:txBody>
      </p:sp>
      <p:sp>
        <p:nvSpPr>
          <p:cNvPr id="5" name="Footer Placeholder 4"/>
          <p:cNvSpPr>
            <a:spLocks noGrp="1"/>
          </p:cNvSpPr>
          <p:nvPr>
            <p:ph type="ftr" sz="quarter" idx="11"/>
          </p:nvPr>
        </p:nvSpPr>
        <p:spPr>
          <a:xfrm>
            <a:off x="2438400" y="6355080"/>
            <a:ext cx="59436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4-</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Box Plot Example Continued</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Begin by drawing a number line using an appropriate scale</a:t>
            </a:r>
          </a:p>
          <a:p>
            <a:r>
              <a:rPr lang="en-US" dirty="0"/>
              <a:t>Next, draw a box that begins at Q1 (15 minutes) and ends at Q3 (22 minutes)</a:t>
            </a:r>
          </a:p>
          <a:p>
            <a:r>
              <a:rPr lang="en-US" dirty="0"/>
              <a:t>Draw a vertical line at the median (18 minutes)</a:t>
            </a:r>
          </a:p>
          <a:p>
            <a:r>
              <a:rPr lang="en-US" dirty="0"/>
              <a:t>Extend a horizontal line out from Q3 to the maximum value (30 minutes) and out from Q1 to the minimum value (13 minutes)</a:t>
            </a:r>
          </a:p>
        </p:txBody>
      </p:sp>
      <p:sp>
        <p:nvSpPr>
          <p:cNvPr id="6" name="Slide Number Placeholder 5"/>
          <p:cNvSpPr>
            <a:spLocks noGrp="1"/>
          </p:cNvSpPr>
          <p:nvPr>
            <p:ph type="sldNum" sz="quarter" idx="12"/>
          </p:nvPr>
        </p:nvSpPr>
        <p:spPr/>
        <p:txBody>
          <a:bodyPr/>
          <a:lstStyle/>
          <a:p>
            <a:r>
              <a:rPr lang="en-US" dirty="0"/>
              <a:t>4-</a:t>
            </a:r>
            <a:fld id="{F38DF745-7D3F-47F4-83A3-874385CFAA69}" type="slidenum">
              <a:rPr lang="en-US" smtClean="0"/>
              <a:pPr/>
              <a:t>10</a:t>
            </a:fld>
            <a:endParaRPr lang="en-US" dirty="0"/>
          </a:p>
        </p:txBody>
      </p:sp>
      <p:pic>
        <p:nvPicPr>
          <p:cNvPr id="7" name="Picture 6">
            <a:extLst>
              <a:ext uri="{FF2B5EF4-FFF2-40B4-BE49-F238E27FC236}">
                <a16:creationId xmlns:a16="http://schemas.microsoft.com/office/drawing/2014/main" xmlns="" id="{C0387ED8-E23A-4844-A941-82450B65BC90}"/>
              </a:ext>
            </a:extLst>
          </p:cNvPr>
          <p:cNvPicPr>
            <a:picLocks noChangeAspect="1"/>
          </p:cNvPicPr>
          <p:nvPr/>
        </p:nvPicPr>
        <p:blipFill>
          <a:blip r:embed="rId3"/>
          <a:stretch>
            <a:fillRect/>
          </a:stretch>
        </p:blipFill>
        <p:spPr>
          <a:xfrm>
            <a:off x="1754124" y="4434840"/>
            <a:ext cx="5482070" cy="1813560"/>
          </a:xfrm>
          <a:prstGeom prst="rect">
            <a:avLst/>
          </a:prstGeom>
        </p:spPr>
      </p:pic>
    </p:spTree>
    <p:extLst>
      <p:ext uri="{BB962C8B-B14F-4D97-AF65-F5344CB8AC3E}">
        <p14:creationId xmlns:p14="http://schemas.microsoft.com/office/powerpoint/2010/main" val="1533445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Shapes of Data</a:t>
            </a:r>
          </a:p>
        </p:txBody>
      </p:sp>
      <p:sp>
        <p:nvSpPr>
          <p:cNvPr id="3" name="Footer Placeholder 2"/>
          <p:cNvSpPr>
            <a:spLocks noGrp="1"/>
          </p:cNvSpPr>
          <p:nvPr>
            <p:ph type="ftr" sz="quarter" idx="11"/>
          </p:nvPr>
        </p:nvSpPr>
        <p:spPr>
          <a:xfrm>
            <a:off x="2209800" y="6356350"/>
            <a:ext cx="64770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4-</a:t>
            </a:r>
            <a:fld id="{A68F1C3D-7991-4430-8FD2-6BE0AA8A1311}" type="slidenum">
              <a:rPr lang="en-US" smtClean="0"/>
              <a:t>11</a:t>
            </a:fld>
            <a:endParaRPr lang="en-US" dirty="0"/>
          </a:p>
        </p:txBody>
      </p:sp>
      <p:pic>
        <p:nvPicPr>
          <p:cNvPr id="6" name="Picture 5">
            <a:extLst>
              <a:ext uri="{FF2B5EF4-FFF2-40B4-BE49-F238E27FC236}">
                <a16:creationId xmlns:a16="http://schemas.microsoft.com/office/drawing/2014/main" xmlns="" id="{1DA6B211-0159-4111-BEA2-4CD57EBA5A4F}"/>
              </a:ext>
            </a:extLst>
          </p:cNvPr>
          <p:cNvPicPr>
            <a:picLocks noChangeAspect="1"/>
          </p:cNvPicPr>
          <p:nvPr/>
        </p:nvPicPr>
        <p:blipFill>
          <a:blip r:embed="rId3"/>
          <a:stretch>
            <a:fillRect/>
          </a:stretch>
        </p:blipFill>
        <p:spPr>
          <a:xfrm>
            <a:off x="519432" y="1752600"/>
            <a:ext cx="8190388" cy="3794610"/>
          </a:xfrm>
          <a:prstGeom prst="rect">
            <a:avLst/>
          </a:prstGeom>
        </p:spPr>
      </p:pic>
    </p:spTree>
    <p:extLst>
      <p:ext uri="{BB962C8B-B14F-4D97-AF65-F5344CB8AC3E}">
        <p14:creationId xmlns:p14="http://schemas.microsoft.com/office/powerpoint/2010/main" val="2751841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Skewness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coefficient of skewness is a measure of the symmetry of a distribution</a:t>
            </a:r>
          </a:p>
          <a:p>
            <a:r>
              <a:rPr lang="en-US" dirty="0"/>
              <a:t>Two formulas for coefficient of skewness</a:t>
            </a:r>
          </a:p>
          <a:p>
            <a:pPr marL="0" indent="0">
              <a:buNone/>
            </a:pPr>
            <a:endParaRPr lang="en-US" dirty="0"/>
          </a:p>
          <a:p>
            <a:pPr marL="0" indent="0">
              <a:buNone/>
            </a:pPr>
            <a:endParaRPr lang="en-US" dirty="0"/>
          </a:p>
          <a:p>
            <a:pPr marL="0" indent="0">
              <a:buNone/>
            </a:pPr>
            <a:endParaRPr lang="en-US" dirty="0"/>
          </a:p>
        </p:txBody>
      </p:sp>
      <p:sp>
        <p:nvSpPr>
          <p:cNvPr id="6" name="Slide Number Placeholder 5"/>
          <p:cNvSpPr>
            <a:spLocks noGrp="1"/>
          </p:cNvSpPr>
          <p:nvPr>
            <p:ph type="sldNum" sz="quarter" idx="12"/>
          </p:nvPr>
        </p:nvSpPr>
        <p:spPr/>
        <p:txBody>
          <a:bodyPr/>
          <a:lstStyle/>
          <a:p>
            <a:r>
              <a:rPr lang="en-US" dirty="0"/>
              <a:t>4-</a:t>
            </a:r>
            <a:fld id="{F38DF745-7D3F-47F4-83A3-874385CFAA69}" type="slidenum">
              <a:rPr lang="en-US" smtClean="0"/>
              <a:pPr/>
              <a:t>12</a:t>
            </a:fld>
            <a:endParaRPr lang="en-US" dirty="0"/>
          </a:p>
        </p:txBody>
      </p:sp>
      <p:pic>
        <p:nvPicPr>
          <p:cNvPr id="5" name="Picture 4" descr="Screen Shot 2020-10-23 at 11.51.0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2819400"/>
            <a:ext cx="7901352" cy="1143000"/>
          </a:xfrm>
          <a:prstGeom prst="rect">
            <a:avLst/>
          </a:prstGeom>
        </p:spPr>
      </p:pic>
      <p:pic>
        <p:nvPicPr>
          <p:cNvPr id="9" name="Picture 8" descr="Screen Shot 2020-10-23 at 11.51.19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4038600"/>
            <a:ext cx="8001000" cy="1291057"/>
          </a:xfrm>
          <a:prstGeom prst="rect">
            <a:avLst/>
          </a:prstGeom>
        </p:spPr>
      </p:pic>
    </p:spTree>
    <p:extLst>
      <p:ext uri="{BB962C8B-B14F-4D97-AF65-F5344CB8AC3E}">
        <p14:creationId xmlns:p14="http://schemas.microsoft.com/office/powerpoint/2010/main" val="1585679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Skewness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coefficient of skewness can range from </a:t>
            </a:r>
            <a:r>
              <a:rPr lang="en-US" dirty="0" smtClean="0"/>
              <a:t>−3 </a:t>
            </a:r>
            <a:r>
              <a:rPr lang="en-US" dirty="0"/>
              <a:t>to +3</a:t>
            </a:r>
          </a:p>
          <a:p>
            <a:r>
              <a:rPr lang="en-US" dirty="0"/>
              <a:t>A value near </a:t>
            </a:r>
            <a:r>
              <a:rPr lang="en-US" dirty="0" smtClean="0"/>
              <a:t>−3 </a:t>
            </a:r>
            <a:r>
              <a:rPr lang="en-US" dirty="0"/>
              <a:t>indicates considerable negative skewness</a:t>
            </a:r>
          </a:p>
          <a:p>
            <a:r>
              <a:rPr lang="en-US" dirty="0"/>
              <a:t>A value of 1.63 indicates moderate positive skewness</a:t>
            </a:r>
          </a:p>
          <a:p>
            <a:r>
              <a:rPr lang="en-US" dirty="0"/>
              <a:t>A value of 0 means the distribution is symmetrical</a:t>
            </a:r>
          </a:p>
        </p:txBody>
      </p:sp>
      <p:sp>
        <p:nvSpPr>
          <p:cNvPr id="6" name="Slide Number Placeholder 5"/>
          <p:cNvSpPr>
            <a:spLocks noGrp="1"/>
          </p:cNvSpPr>
          <p:nvPr>
            <p:ph type="sldNum" sz="quarter" idx="12"/>
          </p:nvPr>
        </p:nvSpPr>
        <p:spPr/>
        <p:txBody>
          <a:bodyPr/>
          <a:lstStyle/>
          <a:p>
            <a:r>
              <a:rPr lang="en-US" dirty="0"/>
              <a:t>4-</a:t>
            </a:r>
            <a:fld id="{F38DF745-7D3F-47F4-83A3-874385CFAA69}" type="slidenum">
              <a:rPr lang="en-US" smtClean="0"/>
              <a:pPr/>
              <a:t>13</a:t>
            </a:fld>
            <a:endParaRPr lang="en-US" dirty="0"/>
          </a:p>
        </p:txBody>
      </p:sp>
    </p:spTree>
    <p:extLst>
      <p:ext uri="{BB962C8B-B14F-4D97-AF65-F5344CB8AC3E}">
        <p14:creationId xmlns:p14="http://schemas.microsoft.com/office/powerpoint/2010/main" val="2982060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Skewness Example</a:t>
            </a:r>
          </a:p>
        </p:txBody>
      </p:sp>
      <p:sp>
        <p:nvSpPr>
          <p:cNvPr id="3" name="Footer Placeholder 2"/>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pPr>
              <a:lnSpc>
                <a:spcPct val="80000"/>
              </a:lnSpc>
            </a:pPr>
            <a:r>
              <a:rPr lang="en-US" sz="2800" dirty="0"/>
              <a:t>Following are the earnings per share for a sample of 15 software companies for the year 2018. The earnings per share are arranged from smallest to largest.</a:t>
            </a:r>
          </a:p>
          <a:p>
            <a:pPr>
              <a:lnSpc>
                <a:spcPct val="80000"/>
              </a:lnSpc>
            </a:pPr>
            <a:endParaRPr lang="en-US" sz="2800" dirty="0"/>
          </a:p>
          <a:p>
            <a:pPr>
              <a:lnSpc>
                <a:spcPct val="80000"/>
              </a:lnSpc>
            </a:pPr>
            <a:endParaRPr lang="en-US" sz="2800" dirty="0"/>
          </a:p>
          <a:p>
            <a:pPr marL="0" indent="0">
              <a:lnSpc>
                <a:spcPct val="80000"/>
              </a:lnSpc>
              <a:buNone/>
            </a:pPr>
            <a:endParaRPr lang="en-US" sz="2800" dirty="0"/>
          </a:p>
          <a:p>
            <a:pPr>
              <a:lnSpc>
                <a:spcPct val="80000"/>
              </a:lnSpc>
            </a:pPr>
            <a:r>
              <a:rPr lang="en-US" sz="2800" dirty="0"/>
              <a:t>Begin by finding the mean, median, and standard deviation. Find the coefficient of skewness.</a:t>
            </a:r>
          </a:p>
          <a:p>
            <a:pPr marL="0" indent="0">
              <a:lnSpc>
                <a:spcPct val="80000"/>
              </a:lnSpc>
              <a:buNone/>
            </a:pPr>
            <a:endParaRPr lang="en-US" sz="2800" dirty="0"/>
          </a:p>
          <a:p>
            <a:pPr>
              <a:lnSpc>
                <a:spcPct val="80000"/>
              </a:lnSpc>
            </a:pPr>
            <a:r>
              <a:rPr lang="en-US" sz="2800" dirty="0"/>
              <a:t>What do you conclude about the shape of the distribution?</a:t>
            </a:r>
          </a:p>
        </p:txBody>
      </p:sp>
      <p:sp>
        <p:nvSpPr>
          <p:cNvPr id="6" name="Slide Number Placeholder 5"/>
          <p:cNvSpPr>
            <a:spLocks noGrp="1"/>
          </p:cNvSpPr>
          <p:nvPr>
            <p:ph type="sldNum" sz="quarter" idx="12"/>
          </p:nvPr>
        </p:nvSpPr>
        <p:spPr/>
        <p:txBody>
          <a:bodyPr/>
          <a:lstStyle/>
          <a:p>
            <a:r>
              <a:rPr lang="en-US" dirty="0"/>
              <a:t>4-</a:t>
            </a:r>
            <a:fld id="{F38DF745-7D3F-47F4-83A3-874385CFAA69}" type="slidenum">
              <a:rPr lang="en-US" smtClean="0"/>
              <a:pPr/>
              <a:t>14</a:t>
            </a:fld>
            <a:endParaRPr lang="en-US" dirty="0"/>
          </a:p>
        </p:txBody>
      </p:sp>
      <p:pic>
        <p:nvPicPr>
          <p:cNvPr id="5" name="Picture 4" descr="Screen Shot 2020-10-23 at 11.54.0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43200"/>
            <a:ext cx="9144000" cy="994061"/>
          </a:xfrm>
          <a:prstGeom prst="rect">
            <a:avLst/>
          </a:prstGeom>
        </p:spPr>
      </p:pic>
    </p:spTree>
    <p:extLst>
      <p:ext uri="{BB962C8B-B14F-4D97-AF65-F5344CB8AC3E}">
        <p14:creationId xmlns:p14="http://schemas.microsoft.com/office/powerpoint/2010/main" val="2417238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Skewness Example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pPr marL="0" indent="0">
              <a:lnSpc>
                <a:spcPct val="80000"/>
              </a:lnSpc>
              <a:buNone/>
            </a:pPr>
            <a:endParaRPr lang="en-US" sz="2800" dirty="0"/>
          </a:p>
          <a:p>
            <a:pPr>
              <a:lnSpc>
                <a:spcPct val="80000"/>
              </a:lnSpc>
            </a:pPr>
            <a:endParaRPr lang="en-US" sz="2800" dirty="0"/>
          </a:p>
          <a:p>
            <a:pPr marL="0" indent="0">
              <a:lnSpc>
                <a:spcPct val="80000"/>
              </a:lnSpc>
              <a:buNone/>
            </a:pPr>
            <a:endParaRPr lang="en-US" sz="2800" dirty="0"/>
          </a:p>
          <a:p>
            <a:pPr marL="0" indent="0">
              <a:lnSpc>
                <a:spcPct val="80000"/>
              </a:lnSpc>
              <a:buNone/>
            </a:pPr>
            <a:endParaRPr lang="en-US" sz="2800" dirty="0"/>
          </a:p>
          <a:p>
            <a:pPr>
              <a:lnSpc>
                <a:spcPct val="80000"/>
              </a:lnSpc>
            </a:pPr>
            <a:endParaRPr lang="en-US" sz="2800" dirty="0"/>
          </a:p>
          <a:p>
            <a:pPr>
              <a:lnSpc>
                <a:spcPct val="80000"/>
              </a:lnSpc>
            </a:pPr>
            <a:endParaRPr lang="en-US" sz="2800" dirty="0"/>
          </a:p>
          <a:p>
            <a:pPr>
              <a:lnSpc>
                <a:spcPct val="80000"/>
              </a:lnSpc>
            </a:pPr>
            <a:endParaRPr lang="en-US" sz="2800" dirty="0"/>
          </a:p>
          <a:p>
            <a:pPr>
              <a:lnSpc>
                <a:spcPct val="80000"/>
              </a:lnSpc>
            </a:pPr>
            <a:endParaRPr lang="en-US" sz="2800" dirty="0"/>
          </a:p>
          <a:p>
            <a:pPr>
              <a:lnSpc>
                <a:spcPct val="80000"/>
              </a:lnSpc>
            </a:pPr>
            <a:endParaRPr lang="en-US" sz="2800" dirty="0"/>
          </a:p>
          <a:p>
            <a:pPr>
              <a:lnSpc>
                <a:spcPct val="80000"/>
              </a:lnSpc>
            </a:pPr>
            <a:endParaRPr lang="en-US" sz="2800" dirty="0"/>
          </a:p>
          <a:p>
            <a:pPr>
              <a:lnSpc>
                <a:spcPct val="80000"/>
              </a:lnSpc>
            </a:pPr>
            <a:endParaRPr lang="en-US" sz="2800" dirty="0"/>
          </a:p>
          <a:p>
            <a:pPr>
              <a:lnSpc>
                <a:spcPct val="90000"/>
              </a:lnSpc>
            </a:pPr>
            <a:r>
              <a:rPr lang="en-US" sz="2800" dirty="0"/>
              <a:t>What do you conclude about the shape of the distribution?</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15</a:t>
            </a:fld>
            <a:endParaRPr lang="en-US" dirty="0"/>
          </a:p>
        </p:txBody>
      </p:sp>
      <p:graphicFrame>
        <p:nvGraphicFramePr>
          <p:cNvPr id="7" name="Object 6"/>
          <p:cNvGraphicFramePr>
            <a:graphicFrameLocks noGrp="1"/>
          </p:cNvGraphicFramePr>
          <p:nvPr>
            <p:extLst>
              <p:ext uri="{D42A27DB-BD31-4B8C-83A1-F6EECF244321}">
                <p14:modId xmlns:p14="http://schemas.microsoft.com/office/powerpoint/2010/main" val="830870268"/>
              </p:ext>
            </p:extLst>
          </p:nvPr>
        </p:nvGraphicFramePr>
        <p:xfrm>
          <a:off x="548640" y="1219200"/>
          <a:ext cx="8046720" cy="3962400"/>
        </p:xfrm>
        <a:graphic>
          <a:graphicData uri="http://schemas.openxmlformats.org/presentationml/2006/ole">
            <mc:AlternateContent xmlns:mc="http://schemas.openxmlformats.org/markup-compatibility/2006">
              <mc:Choice xmlns:v="urn:schemas-microsoft-com:vml" Requires="v">
                <p:oleObj spid="_x0000_s2069" name="Equation" r:id="rId4" imgW="6044190" imgH="3212250" progId="Equation.3">
                  <p:embed/>
                </p:oleObj>
              </mc:Choice>
              <mc:Fallback>
                <p:oleObj name="Equation" r:id="rId4" imgW="6044190" imgH="3212250" progId="Equation.3">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 y="1219200"/>
                        <a:ext cx="8046720" cy="3962400"/>
                      </a:xfrm>
                      <a:prstGeom prst="rect">
                        <a:avLst/>
                      </a:prstGeom>
                      <a:solidFill>
                        <a:schemeClr val="bg2"/>
                      </a:solidFill>
                      <a:ln>
                        <a:solidFill>
                          <a:schemeClr val="accent1"/>
                        </a:solidFill>
                      </a:ln>
                      <a:effectLst/>
                    </p:spPr>
                  </p:pic>
                </p:oleObj>
              </mc:Fallback>
            </mc:AlternateContent>
          </a:graphicData>
        </a:graphic>
      </p:graphicFrame>
    </p:spTree>
    <p:extLst>
      <p:ext uri="{BB962C8B-B14F-4D97-AF65-F5344CB8AC3E}">
        <p14:creationId xmlns:p14="http://schemas.microsoft.com/office/powerpoint/2010/main" val="34040036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Describing the Relationship Between Two Variables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endParaRPr lang="en-US" dirty="0"/>
          </a:p>
          <a:p>
            <a:endParaRPr lang="en-US" dirty="0"/>
          </a:p>
          <a:p>
            <a:endParaRPr lang="en-US" dirty="0"/>
          </a:p>
          <a:p>
            <a:r>
              <a:rPr lang="en-US" dirty="0"/>
              <a:t>Both variables are measured with interval or ratio level scale</a:t>
            </a:r>
          </a:p>
          <a:p>
            <a:r>
              <a:rPr lang="en-US" dirty="0"/>
              <a:t>If the scatter of points moves from the lower left to the upper right, the variables under consideration are directly or positively related</a:t>
            </a:r>
          </a:p>
          <a:p>
            <a:r>
              <a:rPr lang="en-US" dirty="0"/>
              <a:t>If the scatter of points moves from the upper left to the lower right, the variables are inversely or negatively related</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16</a:t>
            </a:fld>
            <a:endParaRPr lang="en-US" dirty="0"/>
          </a:p>
        </p:txBody>
      </p:sp>
      <p:sp>
        <p:nvSpPr>
          <p:cNvPr id="7" name="TextBox 6">
            <a:extLst>
              <a:ext uri="{FF2B5EF4-FFF2-40B4-BE49-F238E27FC236}">
                <a16:creationId xmlns:a16="http://schemas.microsoft.com/office/drawing/2014/main" xmlns="" id="{2C7727F0-23C1-49A0-B518-E60D1C3CECAB}"/>
              </a:ext>
            </a:extLst>
          </p:cNvPr>
          <p:cNvSpPr txBox="1"/>
          <p:nvPr/>
        </p:nvSpPr>
        <p:spPr>
          <a:xfrm>
            <a:off x="1143000" y="144780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SCATTER DIAGRAM  </a:t>
            </a:r>
            <a:r>
              <a:rPr lang="en-US" dirty="0"/>
              <a:t>Graphical technique used to show the relationship between two variables measured with interval or ratio scales. </a:t>
            </a:r>
          </a:p>
        </p:txBody>
      </p:sp>
    </p:spTree>
    <p:extLst>
      <p:ext uri="{BB962C8B-B14F-4D97-AF65-F5344CB8AC3E}">
        <p14:creationId xmlns:p14="http://schemas.microsoft.com/office/powerpoint/2010/main" val="3557880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Scatter Diagrams</a:t>
            </a:r>
          </a:p>
        </p:txBody>
      </p:sp>
      <p:sp>
        <p:nvSpPr>
          <p:cNvPr id="3" name="Footer Placeholder 2"/>
          <p:cNvSpPr>
            <a:spLocks noGrp="1"/>
          </p:cNvSpPr>
          <p:nvPr>
            <p:ph type="ftr" sz="quarter" idx="11"/>
          </p:nvPr>
        </p:nvSpPr>
        <p:spPr>
          <a:xfrm>
            <a:off x="2209800" y="6356350"/>
            <a:ext cx="64770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4-</a:t>
            </a:r>
            <a:fld id="{A68F1C3D-7991-4430-8FD2-6BE0AA8A1311}" type="slidenum">
              <a:rPr lang="en-US" smtClean="0"/>
              <a:t>17</a:t>
            </a:fld>
            <a:endParaRPr lang="en-US" dirty="0"/>
          </a:p>
        </p:txBody>
      </p:sp>
      <p:pic>
        <p:nvPicPr>
          <p:cNvPr id="6" name="Picture 5">
            <a:extLst>
              <a:ext uri="{FF2B5EF4-FFF2-40B4-BE49-F238E27FC236}">
                <a16:creationId xmlns:a16="http://schemas.microsoft.com/office/drawing/2014/main" xmlns="" id="{6C201124-A859-450B-8FBE-2FEF25072AD0}"/>
              </a:ext>
            </a:extLst>
          </p:cNvPr>
          <p:cNvPicPr>
            <a:picLocks noChangeAspect="1"/>
          </p:cNvPicPr>
          <p:nvPr/>
        </p:nvPicPr>
        <p:blipFill>
          <a:blip r:embed="rId3"/>
          <a:stretch>
            <a:fillRect/>
          </a:stretch>
        </p:blipFill>
        <p:spPr>
          <a:xfrm>
            <a:off x="381000" y="2197268"/>
            <a:ext cx="8229600" cy="2509946"/>
          </a:xfrm>
          <a:prstGeom prst="rect">
            <a:avLst/>
          </a:prstGeom>
        </p:spPr>
      </p:pic>
    </p:spTree>
    <p:extLst>
      <p:ext uri="{BB962C8B-B14F-4D97-AF65-F5344CB8AC3E}">
        <p14:creationId xmlns:p14="http://schemas.microsoft.com/office/powerpoint/2010/main" val="3965955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Correlation Coefficient </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A statistic called the </a:t>
            </a:r>
            <a:r>
              <a:rPr lang="en-US" b="1" dirty="0"/>
              <a:t>correlation coefficient </a:t>
            </a:r>
            <a:r>
              <a:rPr lang="en-US" dirty="0"/>
              <a:t>can be calculated to measure the direction and strength of the relationship between two variables</a:t>
            </a:r>
          </a:p>
          <a:p>
            <a:endParaRPr lang="en-US" dirty="0"/>
          </a:p>
          <a:p>
            <a:endParaRPr lang="en-US" dirty="0"/>
          </a:p>
          <a:p>
            <a:endParaRPr lang="en-US" dirty="0"/>
          </a:p>
          <a:p>
            <a:r>
              <a:rPr lang="en-US" dirty="0"/>
              <a:t>Can range from </a:t>
            </a:r>
            <a:r>
              <a:rPr lang="en-US" dirty="0" smtClean="0"/>
              <a:t>−1.0 </a:t>
            </a:r>
            <a:r>
              <a:rPr lang="en-US" dirty="0"/>
              <a:t>to +1.0</a:t>
            </a:r>
          </a:p>
          <a:p>
            <a:r>
              <a:rPr lang="en-US" dirty="0"/>
              <a:t>The closer the coefficient is to </a:t>
            </a:r>
            <a:r>
              <a:rPr lang="en-US" dirty="0" smtClean="0"/>
              <a:t>−1.0 </a:t>
            </a:r>
            <a:r>
              <a:rPr lang="en-US" dirty="0"/>
              <a:t>or +1.0, the stronger the relationship</a:t>
            </a:r>
          </a:p>
          <a:p>
            <a:r>
              <a:rPr lang="en-US" dirty="0"/>
              <a:t>If </a:t>
            </a:r>
            <a:r>
              <a:rPr lang="en-US" i="1" dirty="0"/>
              <a:t>r</a:t>
            </a:r>
            <a:r>
              <a:rPr lang="en-US" dirty="0"/>
              <a:t> is close to 0.0, we can say that there is no relationship between the variables</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18</a:t>
            </a:fld>
            <a:endParaRPr lang="en-US" dirty="0"/>
          </a:p>
        </p:txBody>
      </p:sp>
      <p:pic>
        <p:nvPicPr>
          <p:cNvPr id="6" name="Picture 5" descr="Screen Shot 2020-10-23 at 11.57.3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533" y="2514600"/>
            <a:ext cx="8958267" cy="1371600"/>
          </a:xfrm>
          <a:prstGeom prst="rect">
            <a:avLst/>
          </a:prstGeom>
        </p:spPr>
      </p:pic>
    </p:spTree>
    <p:extLst>
      <p:ext uri="{BB962C8B-B14F-4D97-AF65-F5344CB8AC3E}">
        <p14:creationId xmlns:p14="http://schemas.microsoft.com/office/powerpoint/2010/main" val="3638141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Coefficient (2 of 2)</a:t>
            </a:r>
          </a:p>
        </p:txBody>
      </p:sp>
      <p:sp>
        <p:nvSpPr>
          <p:cNvPr id="3" name="Footer Placeholder 2"/>
          <p:cNvSpPr>
            <a:spLocks noGrp="1"/>
          </p:cNvSpPr>
          <p:nvPr>
            <p:ph type="ftr" sz="quarter" idx="11"/>
          </p:nvPr>
        </p:nvSpPr>
        <p:spPr>
          <a:xfrm>
            <a:off x="2209800" y="6356350"/>
            <a:ext cx="64770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4-</a:t>
            </a:r>
            <a:fld id="{A68F1C3D-7991-4430-8FD2-6BE0AA8A1311}" type="slidenum">
              <a:rPr lang="en-US" smtClean="0"/>
              <a:t>19</a:t>
            </a:fld>
            <a:endParaRPr lang="en-US" dirty="0"/>
          </a:p>
        </p:txBody>
      </p:sp>
      <p:pic>
        <p:nvPicPr>
          <p:cNvPr id="4" name="Picture 3">
            <a:extLst>
              <a:ext uri="{FF2B5EF4-FFF2-40B4-BE49-F238E27FC236}">
                <a16:creationId xmlns:a16="http://schemas.microsoft.com/office/drawing/2014/main" xmlns="" id="{A9F42D1F-3F54-4612-9035-D5294055B1F2}"/>
              </a:ext>
            </a:extLst>
          </p:cNvPr>
          <p:cNvPicPr>
            <a:picLocks noChangeAspect="1"/>
          </p:cNvPicPr>
          <p:nvPr/>
        </p:nvPicPr>
        <p:blipFill>
          <a:blip r:embed="rId3"/>
          <a:stretch>
            <a:fillRect/>
          </a:stretch>
        </p:blipFill>
        <p:spPr>
          <a:xfrm>
            <a:off x="1117518" y="2166046"/>
            <a:ext cx="6908963" cy="3379150"/>
          </a:xfrm>
          <a:prstGeom prst="rect">
            <a:avLst/>
          </a:prstGeom>
        </p:spPr>
      </p:pic>
    </p:spTree>
    <p:extLst>
      <p:ext uri="{BB962C8B-B14F-4D97-AF65-F5344CB8AC3E}">
        <p14:creationId xmlns:p14="http://schemas.microsoft.com/office/powerpoint/2010/main" val="2780351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a:bodyPr>
          <a:lstStyle/>
          <a:p>
            <a:pPr marL="0" indent="0" defTabSz="1143000">
              <a:buNone/>
            </a:pPr>
            <a:r>
              <a:rPr lang="en-US" dirty="0">
                <a:solidFill>
                  <a:schemeClr val="accent1"/>
                </a:solidFill>
              </a:rPr>
              <a:t>LO4-1</a:t>
            </a:r>
            <a:r>
              <a:rPr lang="en-US" dirty="0"/>
              <a:t>	Construct and interpret a dot plot</a:t>
            </a:r>
          </a:p>
          <a:p>
            <a:pPr marL="0" indent="0" defTabSz="1143000">
              <a:buNone/>
            </a:pPr>
            <a:r>
              <a:rPr lang="en-US" dirty="0">
                <a:solidFill>
                  <a:schemeClr val="accent1"/>
                </a:solidFill>
              </a:rPr>
              <a:t>LO4-2</a:t>
            </a:r>
            <a:r>
              <a:rPr lang="en-US" dirty="0"/>
              <a:t>	Identify and compute measures of position</a:t>
            </a:r>
          </a:p>
          <a:p>
            <a:pPr marL="0" indent="0" defTabSz="1143000">
              <a:buNone/>
            </a:pPr>
            <a:r>
              <a:rPr lang="en-US" dirty="0">
                <a:solidFill>
                  <a:schemeClr val="accent1"/>
                </a:solidFill>
              </a:rPr>
              <a:t>LO4-3</a:t>
            </a:r>
            <a:r>
              <a:rPr lang="en-US" dirty="0"/>
              <a:t>	Construct and analyze a box plot</a:t>
            </a:r>
          </a:p>
          <a:p>
            <a:pPr marL="0" indent="0" defTabSz="1143000">
              <a:buNone/>
            </a:pPr>
            <a:r>
              <a:rPr lang="en-US" dirty="0">
                <a:solidFill>
                  <a:schemeClr val="accent1"/>
                </a:solidFill>
              </a:rPr>
              <a:t>LO4-4</a:t>
            </a:r>
            <a:r>
              <a:rPr lang="en-US" dirty="0"/>
              <a:t>	Compute and interpret the coefficient of skewness</a:t>
            </a:r>
          </a:p>
          <a:p>
            <a:pPr marL="0" indent="0" defTabSz="1143000">
              <a:buNone/>
            </a:pPr>
            <a:r>
              <a:rPr lang="en-US" dirty="0">
                <a:solidFill>
                  <a:schemeClr val="accent1"/>
                </a:solidFill>
              </a:rPr>
              <a:t>LO4-5</a:t>
            </a:r>
            <a:r>
              <a:rPr lang="en-US" dirty="0"/>
              <a:t>	Create and interpret a scatter diagram</a:t>
            </a:r>
          </a:p>
          <a:p>
            <a:pPr marL="0" indent="0" defTabSz="1143000">
              <a:buNone/>
            </a:pPr>
            <a:r>
              <a:rPr lang="en-US" dirty="0">
                <a:solidFill>
                  <a:schemeClr val="accent1"/>
                </a:solidFill>
              </a:rPr>
              <a:t>LO4-6   </a:t>
            </a:r>
            <a:r>
              <a:rPr lang="en-US" dirty="0"/>
              <a:t>Compute and interpret the correlation coefficient</a:t>
            </a:r>
          </a:p>
          <a:p>
            <a:pPr marL="0" indent="0" defTabSz="1143000">
              <a:buNone/>
            </a:pPr>
            <a:r>
              <a:rPr lang="en-US" dirty="0">
                <a:solidFill>
                  <a:schemeClr val="accent1"/>
                </a:solidFill>
              </a:rPr>
              <a:t>LO4-7</a:t>
            </a:r>
            <a:r>
              <a:rPr lang="en-US" dirty="0"/>
              <a:t>	Develop and explain a contingency table</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Contingency Tables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A contingency table is used to classify nominal scale observations according to two characteristics</a:t>
            </a:r>
          </a:p>
          <a:p>
            <a:endParaRPr lang="en-US" dirty="0"/>
          </a:p>
          <a:p>
            <a:endParaRPr lang="en-US" dirty="0"/>
          </a:p>
          <a:p>
            <a:endParaRPr lang="en-US" dirty="0"/>
          </a:p>
          <a:p>
            <a:r>
              <a:rPr lang="en-US" dirty="0"/>
              <a:t>It is a cross-tabulation that simultaneously summarizes two variables of interest</a:t>
            </a:r>
          </a:p>
          <a:p>
            <a:r>
              <a:rPr lang="en-US" dirty="0"/>
              <a:t>Both variables need only be nominal or ordinal</a:t>
            </a:r>
          </a:p>
        </p:txBody>
      </p:sp>
      <p:sp>
        <p:nvSpPr>
          <p:cNvPr id="6" name="Slide Number Placeholder 5"/>
          <p:cNvSpPr>
            <a:spLocks noGrp="1"/>
          </p:cNvSpPr>
          <p:nvPr>
            <p:ph type="sldNum" sz="quarter" idx="12"/>
          </p:nvPr>
        </p:nvSpPr>
        <p:spPr/>
        <p:txBody>
          <a:bodyPr/>
          <a:lstStyle/>
          <a:p>
            <a:r>
              <a:rPr lang="en-US" dirty="0"/>
              <a:t>4-</a:t>
            </a:r>
            <a:fld id="{F38DF745-7D3F-47F4-83A3-874385CFAA69}" type="slidenum">
              <a:rPr lang="en-US" smtClean="0"/>
              <a:pPr/>
              <a:t>20</a:t>
            </a:fld>
            <a:endParaRPr lang="en-US" dirty="0"/>
          </a:p>
        </p:txBody>
      </p:sp>
      <p:sp>
        <p:nvSpPr>
          <p:cNvPr id="7" name="TextBox 6"/>
          <p:cNvSpPr txBox="1"/>
          <p:nvPr/>
        </p:nvSpPr>
        <p:spPr>
          <a:xfrm>
            <a:off x="1143000" y="24778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CONTINGENCY TABLE  </a:t>
            </a:r>
            <a:r>
              <a:rPr lang="en-US" dirty="0"/>
              <a:t>A table used to classify observations according to two identifiable characteristics.</a:t>
            </a:r>
          </a:p>
        </p:txBody>
      </p:sp>
    </p:spTree>
    <p:extLst>
      <p:ext uri="{BB962C8B-B14F-4D97-AF65-F5344CB8AC3E}">
        <p14:creationId xmlns:p14="http://schemas.microsoft.com/office/powerpoint/2010/main" val="3798318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Contingency Table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5" name="Content Placeholder 4"/>
          <p:cNvSpPr>
            <a:spLocks noGrp="1"/>
          </p:cNvSpPr>
          <p:nvPr>
            <p:ph sz="quarter" idx="1"/>
          </p:nvPr>
        </p:nvSpPr>
        <p:spPr/>
        <p:txBody>
          <a:bodyPr>
            <a:normAutofit/>
          </a:bodyPr>
          <a:lstStyle/>
          <a:p>
            <a:r>
              <a:rPr lang="en-US" dirty="0"/>
              <a:t>Applewood Auto Group’s profit comparison</a:t>
            </a:r>
          </a:p>
          <a:p>
            <a:endParaRPr lang="en-US" dirty="0"/>
          </a:p>
          <a:p>
            <a:endParaRPr lang="en-US" dirty="0"/>
          </a:p>
          <a:p>
            <a:endParaRPr lang="en-US" dirty="0"/>
          </a:p>
          <a:p>
            <a:endParaRPr lang="en-US" dirty="0"/>
          </a:p>
          <a:p>
            <a:endParaRPr lang="en-US" dirty="0"/>
          </a:p>
          <a:p>
            <a:r>
              <a:rPr lang="en-US" dirty="0"/>
              <a:t>90 of the 180 cars sold had a profit above the median and half below. This meets the definition of median.</a:t>
            </a:r>
          </a:p>
          <a:p>
            <a:r>
              <a:rPr lang="en-US" dirty="0"/>
              <a:t>The percentage of profits above the median are Kane 48%, Olean 50%, Sheffield 42% , and Tionesta 60%.</a:t>
            </a:r>
          </a:p>
        </p:txBody>
      </p:sp>
      <p:sp>
        <p:nvSpPr>
          <p:cNvPr id="4" name="Slide Number Placeholder 3"/>
          <p:cNvSpPr>
            <a:spLocks noGrp="1"/>
          </p:cNvSpPr>
          <p:nvPr>
            <p:ph type="sldNum" sz="quarter" idx="12"/>
          </p:nvPr>
        </p:nvSpPr>
        <p:spPr/>
        <p:txBody>
          <a:bodyPr/>
          <a:lstStyle/>
          <a:p>
            <a:r>
              <a:rPr lang="en-US" dirty="0"/>
              <a:t>4-</a:t>
            </a:r>
            <a:fld id="{F38DF745-7D3F-47F4-83A3-874385CFAA69}" type="slidenum">
              <a:rPr lang="en-US" smtClean="0"/>
              <a:pPr/>
              <a:t>21</a:t>
            </a:fld>
            <a:endParaRPr lang="en-US" dirty="0"/>
          </a:p>
        </p:txBody>
      </p:sp>
      <p:pic>
        <p:nvPicPr>
          <p:cNvPr id="7" name="Picture 6" descr="Screen Shot 2020-10-23 at 11.58.3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7895007" cy="2286000"/>
          </a:xfrm>
          <a:prstGeom prst="rect">
            <a:avLst/>
          </a:prstGeom>
        </p:spPr>
      </p:pic>
    </p:spTree>
    <p:extLst>
      <p:ext uri="{BB962C8B-B14F-4D97-AF65-F5344CB8AC3E}">
        <p14:creationId xmlns:p14="http://schemas.microsoft.com/office/powerpoint/2010/main" val="3486468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normAutofit/>
          </a:bodyPr>
          <a:lstStyle/>
          <a:p>
            <a:r>
              <a:rPr lang="en-US" dirty="0">
                <a:solidFill>
                  <a:schemeClr val="accent1"/>
                </a:solidFill>
              </a:rPr>
              <a:t>Chapter 4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864352" cy="365760"/>
          </a:xfrm>
        </p:spPr>
        <p:txBody>
          <a:bodyPr/>
          <a:lstStyle/>
          <a:p>
            <a:r>
              <a:rPr lang="en-US" smtClean="0">
                <a:solidFill>
                  <a:srgbClr val="0D0D0D"/>
                </a:solidFill>
              </a:rPr>
              <a:t>Copyright © 2022 McGraw-Hill Education. All rights reserved. No reproduction or distribution without the prior written consent of McGraw-Hill Education.</a:t>
            </a:r>
            <a:endParaRPr lang="en-US" dirty="0">
              <a:solidFill>
                <a:srgbClr val="0D0D0D"/>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rgbClr val="0D0D0D"/>
                </a:solidFill>
              </a:rPr>
              <a:t>4-</a:t>
            </a:r>
            <a:fld id="{A68F1C3D-7991-4430-8FD2-6BE0AA8A1311}" type="slidenum">
              <a:rPr lang="en-US" smtClean="0">
                <a:solidFill>
                  <a:srgbClr val="0D0D0D"/>
                </a:solidFill>
              </a:rPr>
              <a:t>22</a:t>
            </a:fld>
            <a:endParaRPr lang="en-US" dirty="0">
              <a:solidFill>
                <a:srgbClr val="0D0D0D"/>
              </a:solidFill>
            </a:endParaRPr>
          </a:p>
        </p:txBody>
      </p:sp>
    </p:spTree>
    <p:extLst>
      <p:ext uri="{BB962C8B-B14F-4D97-AF65-F5344CB8AC3E}">
        <p14:creationId xmlns:p14="http://schemas.microsoft.com/office/powerpoint/2010/main" val="4005793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4-</a:t>
            </a:r>
            <a:fld id="{F38DF745-7D3F-47F4-83A3-874385CFAA69}" type="slidenum">
              <a:rPr lang="en-US" smtClean="0"/>
              <a:pPr/>
              <a:t>23</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lstStyle/>
          <a:p>
            <a:pPr marL="0" indent="0">
              <a:buNone/>
            </a:pPr>
            <a:r>
              <a:rPr lang="en-US" dirty="0"/>
              <a:t>Consider the following chart. </a:t>
            </a:r>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What is this chart called? </a:t>
            </a:r>
          </a:p>
          <a:p>
            <a:pPr marL="514350" indent="-514350">
              <a:buFont typeface="+mj-lt"/>
              <a:buAutoNum type="alphaLcPeriod"/>
            </a:pPr>
            <a:r>
              <a:rPr lang="en-US" dirty="0"/>
              <a:t>How many observations are in the study? </a:t>
            </a:r>
          </a:p>
          <a:p>
            <a:pPr marL="514350" indent="-514350">
              <a:buFont typeface="+mj-lt"/>
              <a:buAutoNum type="alphaLcPeriod"/>
            </a:pPr>
            <a:r>
              <a:rPr lang="en-US" dirty="0"/>
              <a:t>What are the maximum and the minimum values? </a:t>
            </a:r>
          </a:p>
          <a:p>
            <a:pPr marL="514350" indent="-514350">
              <a:buFont typeface="+mj-lt"/>
              <a:buAutoNum type="alphaLcPeriod"/>
            </a:pPr>
            <a:r>
              <a:rPr lang="en-US" dirty="0"/>
              <a:t>Around what values do the observations tend to cluster?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LO4-1 </a:t>
            </a:r>
          </a:p>
        </p:txBody>
      </p:sp>
      <p:pic>
        <p:nvPicPr>
          <p:cNvPr id="7" name="Picture 6">
            <a:extLst>
              <a:ext uri="{FF2B5EF4-FFF2-40B4-BE49-F238E27FC236}">
                <a16:creationId xmlns:a16="http://schemas.microsoft.com/office/drawing/2014/main" xmlns="" id="{B3A763DF-9B68-4F9B-A653-52DEB4D0BF4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428" b="92593" l="1897" r="98428">
                        <a14:foregroundMark x1="1084" y1="9764" x2="7913" y2="35354"/>
                        <a14:foregroundMark x1="7913" y1="35354" x2="96911" y2="87542"/>
                        <a14:foregroundMark x1="96911" y1="87542" x2="98482" y2="92929"/>
                        <a14:foregroundMark x1="1897" y1="92256" x2="19458" y2="92256"/>
                        <a14:foregroundMark x1="19458" y1="92256" x2="52466" y2="64983"/>
                        <a14:foregroundMark x1="24553" y1="21212" x2="67209" y2="48148"/>
                        <a14:foregroundMark x1="67209" y1="48148" x2="89214" y2="15488"/>
                        <a14:foregroundMark x1="89214" y1="15488" x2="96098" y2="18519"/>
                        <a14:backgroundMark x1="759" y1="4377" x2="759" y2="4377"/>
                      </a14:backgroundRemoval>
                    </a14:imgEffect>
                  </a14:imgLayer>
                </a14:imgProps>
              </a:ext>
            </a:extLst>
          </a:blip>
          <a:stretch>
            <a:fillRect/>
          </a:stretch>
        </p:blipFill>
        <p:spPr>
          <a:xfrm>
            <a:off x="1219200" y="1905000"/>
            <a:ext cx="6705600" cy="1079438"/>
          </a:xfrm>
          <a:prstGeom prst="rect">
            <a:avLst/>
          </a:prstGeom>
        </p:spPr>
      </p:pic>
    </p:spTree>
    <p:extLst>
      <p:ext uri="{BB962C8B-B14F-4D97-AF65-F5344CB8AC3E}">
        <p14:creationId xmlns:p14="http://schemas.microsoft.com/office/powerpoint/2010/main" val="2569592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4-</a:t>
            </a:r>
            <a:fld id="{F38DF745-7D3F-47F4-83A3-874385CFAA69}" type="slidenum">
              <a:rPr lang="en-US" smtClean="0"/>
              <a:pPr/>
              <a:t>24</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dirty="0"/>
              <a:t>The Thomas Supply Company Inc. is a distributor of gas-powered generators. As with any business, the length of time customers take to pay their invoices is important. Listed below, arranged from smallest to largest, is the time, in days, for a sample of the Thomas Supply Company Inc. invoices. </a:t>
            </a:r>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Determine the first and third quartiles. </a:t>
            </a:r>
          </a:p>
          <a:p>
            <a:pPr marL="514350" indent="-514350">
              <a:buFont typeface="+mj-lt"/>
              <a:buAutoNum type="alphaLcPeriod"/>
            </a:pPr>
            <a:r>
              <a:rPr lang="en-US" dirty="0"/>
              <a:t>Determine the second decile and the eighth decile. </a:t>
            </a:r>
          </a:p>
          <a:p>
            <a:pPr marL="514350" indent="-514350">
              <a:buFont typeface="+mj-lt"/>
              <a:buAutoNum type="alphaLcPeriod"/>
            </a:pPr>
            <a:r>
              <a:rPr lang="en-US" dirty="0"/>
              <a:t>Determine the 67th percentile.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LO4-2 </a:t>
            </a:r>
          </a:p>
        </p:txBody>
      </p:sp>
      <p:pic>
        <p:nvPicPr>
          <p:cNvPr id="7" name="Picture 6" descr="Screen Shot 2020-10-23 at 12.00.12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57600"/>
            <a:ext cx="9144000" cy="883920"/>
          </a:xfrm>
          <a:prstGeom prst="rect">
            <a:avLst/>
          </a:prstGeom>
        </p:spPr>
      </p:pic>
    </p:spTree>
    <p:extLst>
      <p:ext uri="{BB962C8B-B14F-4D97-AF65-F5344CB8AC3E}">
        <p14:creationId xmlns:p14="http://schemas.microsoft.com/office/powerpoint/2010/main" val="3040862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4-</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10000"/>
          </a:bodyPr>
          <a:lstStyle/>
          <a:p>
            <a:pPr marL="0" indent="0">
              <a:buNone/>
            </a:pPr>
            <a:r>
              <a:rPr lang="en-US" dirty="0"/>
              <a:t>The box plot below shows the amount spent for books and supplies per year by students at four-year public colleges. </a:t>
            </a:r>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Estimate the median amount spent. </a:t>
            </a:r>
          </a:p>
          <a:p>
            <a:pPr marL="514350" indent="-514350">
              <a:buFont typeface="+mj-lt"/>
              <a:buAutoNum type="alphaLcPeriod"/>
            </a:pPr>
            <a:r>
              <a:rPr lang="en-US" dirty="0"/>
              <a:t>Estimate the first and third quartiles for the amount spent. </a:t>
            </a:r>
          </a:p>
          <a:p>
            <a:pPr marL="514350" indent="-514350">
              <a:buFont typeface="+mj-lt"/>
              <a:buAutoNum type="alphaLcPeriod"/>
            </a:pPr>
            <a:r>
              <a:rPr lang="en-US" dirty="0"/>
              <a:t>Estimate the interquartile range for the amount spent. </a:t>
            </a:r>
          </a:p>
          <a:p>
            <a:pPr marL="514350" indent="-514350">
              <a:buFont typeface="+mj-lt"/>
              <a:buAutoNum type="alphaLcPeriod"/>
            </a:pPr>
            <a:r>
              <a:rPr lang="en-US" dirty="0"/>
              <a:t>Beyond what point is a value considered an outlier? </a:t>
            </a:r>
          </a:p>
          <a:p>
            <a:pPr marL="514350" indent="-514350">
              <a:buFont typeface="+mj-lt"/>
              <a:buAutoNum type="alphaLcPeriod"/>
            </a:pPr>
            <a:r>
              <a:rPr lang="en-US" dirty="0"/>
              <a:t>Identify any outliers and estimate their values. </a:t>
            </a:r>
          </a:p>
          <a:p>
            <a:pPr marL="514350" indent="-514350">
              <a:buFont typeface="+mj-lt"/>
              <a:buAutoNum type="alphaLcPeriod"/>
            </a:pPr>
            <a:r>
              <a:rPr lang="en-US" dirty="0"/>
              <a:t>Is the distribution symmetrical or positively or negatively skewed?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LO4-3 </a:t>
            </a:r>
          </a:p>
        </p:txBody>
      </p:sp>
      <p:pic>
        <p:nvPicPr>
          <p:cNvPr id="7" name="Picture 6">
            <a:extLst>
              <a:ext uri="{FF2B5EF4-FFF2-40B4-BE49-F238E27FC236}">
                <a16:creationId xmlns:a16="http://schemas.microsoft.com/office/drawing/2014/main" xmlns="" id="{57BC3CD7-0BB8-4874-BA5E-7EB8CDF999F6}"/>
              </a:ext>
            </a:extLst>
          </p:cNvPr>
          <p:cNvPicPr>
            <a:picLocks noChangeAspect="1"/>
          </p:cNvPicPr>
          <p:nvPr/>
        </p:nvPicPr>
        <p:blipFill>
          <a:blip r:embed="rId3"/>
          <a:stretch>
            <a:fillRect/>
          </a:stretch>
        </p:blipFill>
        <p:spPr>
          <a:xfrm>
            <a:off x="2019300" y="2057400"/>
            <a:ext cx="5105400" cy="1078553"/>
          </a:xfrm>
          <a:prstGeom prst="rect">
            <a:avLst/>
          </a:prstGeom>
        </p:spPr>
      </p:pic>
    </p:spTree>
    <p:extLst>
      <p:ext uri="{BB962C8B-B14F-4D97-AF65-F5344CB8AC3E}">
        <p14:creationId xmlns:p14="http://schemas.microsoft.com/office/powerpoint/2010/main" val="315443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4-</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dirty="0"/>
              <a:t>Listed below are the commissions earned ($000) last year by the 15 sales representatives at Furniture Patch Inc.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Determine the mean, median, and the standard deviation. </a:t>
            </a:r>
          </a:p>
          <a:p>
            <a:pPr marL="514350" indent="-514350">
              <a:buFont typeface="+mj-lt"/>
              <a:buAutoNum type="alphaLcPeriod"/>
            </a:pPr>
            <a:r>
              <a:rPr lang="en-US" dirty="0"/>
              <a:t>Determine the coefficient of skewness using Pearson’s method. </a:t>
            </a:r>
          </a:p>
          <a:p>
            <a:pPr marL="514350" indent="-514350">
              <a:buFont typeface="+mj-lt"/>
              <a:buAutoNum type="alphaLcPeriod"/>
            </a:pPr>
            <a:r>
              <a:rPr lang="en-US" dirty="0"/>
              <a:t>Determine the coefficient of skewness using the software method.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LO4-4 </a:t>
            </a:r>
          </a:p>
        </p:txBody>
      </p:sp>
      <p:pic>
        <p:nvPicPr>
          <p:cNvPr id="7" name="Picture 6" descr="Screen Shot 2020-10-23 at 12.01.4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62200"/>
            <a:ext cx="9144000" cy="918452"/>
          </a:xfrm>
          <a:prstGeom prst="rect">
            <a:avLst/>
          </a:prstGeom>
        </p:spPr>
      </p:pic>
    </p:spTree>
    <p:extLst>
      <p:ext uri="{BB962C8B-B14F-4D97-AF65-F5344CB8AC3E}">
        <p14:creationId xmlns:p14="http://schemas.microsoft.com/office/powerpoint/2010/main" val="713764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17</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4-</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Create a scatter diagram and compute a correlation coefficient. How would you describe the relationship between the values? </a:t>
            </a:r>
          </a:p>
          <a:p>
            <a:pPr marL="0" indent="0">
              <a:buNone/>
            </a:pPr>
            <a:endParaRPr lang="en-US" dirty="0"/>
          </a:p>
          <a:p>
            <a:pPr marL="0" indent="0">
              <a:buNone/>
            </a:pPr>
            <a:endParaRPr lang="en-US" dirty="0"/>
          </a:p>
          <a:p>
            <a:pPr marL="0" indent="0">
              <a:buNone/>
            </a:pPr>
            <a:endParaRPr lang="en-US"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LO4-5,6 </a:t>
            </a:r>
          </a:p>
        </p:txBody>
      </p:sp>
      <p:pic>
        <p:nvPicPr>
          <p:cNvPr id="8" name="Picture 7" descr="Screen Shot 2020-10-23 at 12.02.5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19400"/>
            <a:ext cx="9144000" cy="2883669"/>
          </a:xfrm>
          <a:prstGeom prst="rect">
            <a:avLst/>
          </a:prstGeom>
        </p:spPr>
      </p:pic>
    </p:spTree>
    <p:extLst>
      <p:ext uri="{BB962C8B-B14F-4D97-AF65-F5344CB8AC3E}">
        <p14:creationId xmlns:p14="http://schemas.microsoft.com/office/powerpoint/2010/main" val="541130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19</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4-</a:t>
            </a:r>
            <a:fld id="{F38DF745-7D3F-47F4-83A3-874385CFAA69}" type="slidenum">
              <a:rPr lang="en-US" smtClean="0"/>
              <a:pPr/>
              <a:t>28</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77500" lnSpcReduction="20000"/>
          </a:bodyPr>
          <a:lstStyle/>
          <a:p>
            <a:pPr marL="0" indent="0">
              <a:buNone/>
            </a:pPr>
            <a:r>
              <a:rPr lang="en-US" dirty="0"/>
              <a:t>The Director of Planning for Devine Dining Inc. wishes to study the relationship between the time of day a customer dined and whether the guest orders dessert. To investigate the relationship, the manager collected the following information on 200 recent customers. </a:t>
            </a:r>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What is the level of </a:t>
            </a:r>
            <a:br>
              <a:rPr lang="en-US" dirty="0"/>
            </a:br>
            <a:r>
              <a:rPr lang="en-US" dirty="0"/>
              <a:t>measurement of the two variables? </a:t>
            </a:r>
          </a:p>
          <a:p>
            <a:pPr marL="514350" indent="-514350">
              <a:buFont typeface="+mj-lt"/>
              <a:buAutoNum type="alphaLcPeriod"/>
            </a:pPr>
            <a:r>
              <a:rPr lang="en-US" dirty="0"/>
              <a:t>What is the above table called? </a:t>
            </a:r>
          </a:p>
          <a:p>
            <a:pPr marL="514350" indent="-514350">
              <a:buFont typeface="+mj-lt"/>
              <a:buAutoNum type="alphaLcPeriod"/>
            </a:pPr>
            <a:r>
              <a:rPr lang="en-US" dirty="0"/>
              <a:t>Does the data suggest that customer are more likely to order dessert? Explain why. </a:t>
            </a:r>
          </a:p>
          <a:p>
            <a:pPr marL="514350" indent="-514350">
              <a:buFont typeface="+mj-lt"/>
              <a:buAutoNum type="alphaLcPeriod"/>
            </a:pPr>
            <a:r>
              <a:rPr lang="en-US" dirty="0"/>
              <a:t>Does the data suggest that customers at lunch time are more likely to order dessert? Explain why. </a:t>
            </a:r>
          </a:p>
          <a:p>
            <a:pPr marL="514350" indent="-514350">
              <a:buFont typeface="+mj-lt"/>
              <a:buAutoNum type="alphaLcPeriod"/>
            </a:pPr>
            <a:r>
              <a:rPr lang="en-US" dirty="0"/>
              <a:t>Does the data suggest that customers at dinner time are more likely to order dessert? Explain why.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LO4-7 </a:t>
            </a:r>
          </a:p>
        </p:txBody>
      </p:sp>
      <p:pic>
        <p:nvPicPr>
          <p:cNvPr id="7" name="Picture 6" descr="Screen Shot 2020-10-23 at 12.04.0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1" y="2423920"/>
            <a:ext cx="4470400" cy="1462280"/>
          </a:xfrm>
          <a:prstGeom prst="rect">
            <a:avLst/>
          </a:prstGeom>
        </p:spPr>
      </p:pic>
    </p:spTree>
    <p:extLst>
      <p:ext uri="{BB962C8B-B14F-4D97-AF65-F5344CB8AC3E}">
        <p14:creationId xmlns:p14="http://schemas.microsoft.com/office/powerpoint/2010/main" val="610598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Dot Plots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Use dot plots to compare the two data sets like these of the number of vehicles serviced last month for two different dealerships</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3</a:t>
            </a:fld>
            <a:endParaRPr lang="en-US" dirty="0"/>
          </a:p>
        </p:txBody>
      </p:sp>
      <p:pic>
        <p:nvPicPr>
          <p:cNvPr id="6" name="Picture 5" descr="Screen Shot 2020-10-23 at 11.08.1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1" y="2516271"/>
            <a:ext cx="5867400" cy="1827129"/>
          </a:xfrm>
          <a:prstGeom prst="rect">
            <a:avLst/>
          </a:prstGeom>
        </p:spPr>
      </p:pic>
      <p:pic>
        <p:nvPicPr>
          <p:cNvPr id="7" name="Picture 6" descr="Screen Shot 2020-10-23 at 11.08.34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2200" y="4419600"/>
            <a:ext cx="5943600" cy="1813672"/>
          </a:xfrm>
          <a:prstGeom prst="rect">
            <a:avLst/>
          </a:prstGeom>
        </p:spPr>
      </p:pic>
    </p:spTree>
    <p:extLst>
      <p:ext uri="{BB962C8B-B14F-4D97-AF65-F5344CB8AC3E}">
        <p14:creationId xmlns:p14="http://schemas.microsoft.com/office/powerpoint/2010/main" val="2629569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Dot Plots Example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Minitab provides dot plots and summary statistics</a:t>
            </a:r>
          </a:p>
          <a:p>
            <a:endParaRPr lang="en-US" dirty="0"/>
          </a:p>
        </p:txBody>
      </p:sp>
      <p:pic>
        <p:nvPicPr>
          <p:cNvPr id="8" name="Picture 7"/>
          <p:cNvPicPr>
            <a:picLocks noChangeAspect="1"/>
          </p:cNvPicPr>
          <p:nvPr/>
        </p:nvPicPr>
        <p:blipFill>
          <a:blip r:embed="rId3"/>
          <a:stretch>
            <a:fillRect/>
          </a:stretch>
        </p:blipFill>
        <p:spPr>
          <a:xfrm>
            <a:off x="533196" y="2057400"/>
            <a:ext cx="8077608" cy="4057502"/>
          </a:xfrm>
          <a:prstGeom prst="rect">
            <a:avLst/>
          </a:prstGeom>
        </p:spPr>
      </p:pic>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4</a:t>
            </a:fld>
            <a:endParaRPr lang="en-US" dirty="0"/>
          </a:p>
        </p:txBody>
      </p:sp>
    </p:spTree>
    <p:extLst>
      <p:ext uri="{BB962C8B-B14F-4D97-AF65-F5344CB8AC3E}">
        <p14:creationId xmlns:p14="http://schemas.microsoft.com/office/powerpoint/2010/main" val="1884097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Position</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Measures of location also describe the shape of the distribution and can be expressed as percentiles</a:t>
            </a:r>
          </a:p>
          <a:p>
            <a:pPr marL="0" indent="0">
              <a:buNone/>
            </a:pPr>
            <a:endParaRPr lang="en-US" dirty="0"/>
          </a:p>
          <a:p>
            <a:endParaRPr lang="en-US" dirty="0"/>
          </a:p>
          <a:p>
            <a:r>
              <a:rPr lang="en-US" dirty="0"/>
              <a:t>Quartiles divide a set of observations into four equal parts</a:t>
            </a:r>
          </a:p>
          <a:p>
            <a:pPr lvl="1"/>
            <a:r>
              <a:rPr lang="en-US" sz="2600" dirty="0"/>
              <a:t>The interquartile range is the difference between the third quartile and the first quartile</a:t>
            </a:r>
          </a:p>
          <a:p>
            <a:r>
              <a:rPr lang="en-US" dirty="0"/>
              <a:t>Deciles divide a set of observations into 10 equal parts</a:t>
            </a:r>
          </a:p>
          <a:p>
            <a:r>
              <a:rPr lang="en-US" dirty="0"/>
              <a:t>Percentiles divide a set of observations into 100 equal parts</a:t>
            </a:r>
          </a:p>
        </p:txBody>
      </p:sp>
      <p:sp>
        <p:nvSpPr>
          <p:cNvPr id="6" name="Slide Number Placeholder 5"/>
          <p:cNvSpPr>
            <a:spLocks noGrp="1"/>
          </p:cNvSpPr>
          <p:nvPr>
            <p:ph type="sldNum" sz="quarter" idx="12"/>
          </p:nvPr>
        </p:nvSpPr>
        <p:spPr/>
        <p:txBody>
          <a:bodyPr/>
          <a:lstStyle/>
          <a:p>
            <a:r>
              <a:rPr lang="en-US" dirty="0"/>
              <a:t>4-</a:t>
            </a:r>
            <a:fld id="{F38DF745-7D3F-47F4-83A3-874385CFAA69}" type="slidenum">
              <a:rPr lang="en-US" smtClean="0"/>
              <a:pPr/>
              <a:t>5</a:t>
            </a:fld>
            <a:endParaRPr lang="en-US" dirty="0"/>
          </a:p>
        </p:txBody>
      </p:sp>
      <p:pic>
        <p:nvPicPr>
          <p:cNvPr id="5" name="Picture 4" descr="Screen Shot 2020-10-23 at 11.11.27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057400"/>
            <a:ext cx="7467600" cy="1076213"/>
          </a:xfrm>
          <a:prstGeom prst="rect">
            <a:avLst/>
          </a:prstGeom>
        </p:spPr>
      </p:pic>
    </p:spTree>
    <p:extLst>
      <p:ext uri="{BB962C8B-B14F-4D97-AF65-F5344CB8AC3E}">
        <p14:creationId xmlns:p14="http://schemas.microsoft.com/office/powerpoint/2010/main" val="1919203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Position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Content Placeholder 6"/>
          <p:cNvSpPr>
            <a:spLocks noGrp="1"/>
          </p:cNvSpPr>
          <p:nvPr>
            <p:ph sz="quarter" idx="1"/>
          </p:nvPr>
        </p:nvSpPr>
        <p:spPr/>
        <p:txBody>
          <a:bodyPr/>
          <a:lstStyle/>
          <a:p>
            <a:r>
              <a:rPr lang="en-US" dirty="0"/>
              <a:t>Morgan Stanley is an investment company with offices located throughout the United States. Listed below are the commissions earned last month by a sample of 15 brokers</a:t>
            </a:r>
          </a:p>
          <a:p>
            <a:endParaRPr lang="en-US" dirty="0"/>
          </a:p>
          <a:p>
            <a:endParaRPr lang="en-US" dirty="0"/>
          </a:p>
          <a:p>
            <a:endParaRPr lang="en-US" dirty="0"/>
          </a:p>
          <a:p>
            <a:r>
              <a:rPr lang="en-US" dirty="0"/>
              <a:t>First, sort the data from smallest to largest</a:t>
            </a:r>
          </a:p>
          <a:p>
            <a:pPr marL="0" indent="0">
              <a:buNone/>
            </a:pPr>
            <a:endParaRPr lang="en-US" dirty="0"/>
          </a:p>
        </p:txBody>
      </p:sp>
      <p:sp>
        <p:nvSpPr>
          <p:cNvPr id="4" name="Slide Number Placeholder 3"/>
          <p:cNvSpPr>
            <a:spLocks noGrp="1"/>
          </p:cNvSpPr>
          <p:nvPr>
            <p:ph type="sldNum" sz="quarter" idx="12"/>
          </p:nvPr>
        </p:nvSpPr>
        <p:spPr/>
        <p:txBody>
          <a:bodyPr/>
          <a:lstStyle/>
          <a:p>
            <a:r>
              <a:rPr lang="en-US" dirty="0"/>
              <a:t>4-</a:t>
            </a:r>
            <a:fld id="{F38DF745-7D3F-47F4-83A3-874385CFAA69}" type="slidenum">
              <a:rPr lang="en-US" smtClean="0"/>
              <a:pPr/>
              <a:t>6</a:t>
            </a:fld>
            <a:endParaRPr lang="en-US" dirty="0"/>
          </a:p>
        </p:txBody>
      </p:sp>
      <p:pic>
        <p:nvPicPr>
          <p:cNvPr id="6" name="Picture 5" descr="Screen Shot 2020-10-23 at 11.12.34 A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971799"/>
            <a:ext cx="8915400" cy="791741"/>
          </a:xfrm>
          <a:prstGeom prst="rect">
            <a:avLst/>
          </a:prstGeom>
        </p:spPr>
      </p:pic>
      <p:pic>
        <p:nvPicPr>
          <p:cNvPr id="8" name="Picture 7" descr="Screen Shot 2020-10-23 at 11.12.44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876800"/>
            <a:ext cx="8574099" cy="762000"/>
          </a:xfrm>
          <a:prstGeom prst="rect">
            <a:avLst/>
          </a:prstGeom>
        </p:spPr>
      </p:pic>
    </p:spTree>
    <p:extLst>
      <p:ext uri="{BB962C8B-B14F-4D97-AF65-F5344CB8AC3E}">
        <p14:creationId xmlns:p14="http://schemas.microsoft.com/office/powerpoint/2010/main" val="2295165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Position Example (2 of 2)</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7" name="Content Placeholder 6"/>
          <p:cNvSpPr>
            <a:spLocks noGrp="1"/>
          </p:cNvSpPr>
          <p:nvPr>
            <p:ph sz="quarter" idx="1"/>
          </p:nvPr>
        </p:nvSpPr>
        <p:spPr/>
        <p:txBody>
          <a:bodyPr/>
          <a:lstStyle/>
          <a:p>
            <a:r>
              <a:rPr lang="en-US" dirty="0"/>
              <a:t>Next, find the median</a:t>
            </a:r>
          </a:p>
          <a:p>
            <a:r>
              <a:rPr lang="en-US" dirty="0"/>
              <a:t>L</a:t>
            </a:r>
            <a:r>
              <a:rPr lang="en-US" baseline="-25000" dirty="0"/>
              <a:t>50</a:t>
            </a:r>
            <a:r>
              <a:rPr lang="en-US" dirty="0"/>
              <a:t> = (15+1)*50/100 = 8</a:t>
            </a:r>
          </a:p>
          <a:p>
            <a:r>
              <a:rPr lang="en-US" dirty="0"/>
              <a:t>So the median is $2,038, the value at position 8</a:t>
            </a:r>
          </a:p>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390038812"/>
              </p:ext>
            </p:extLst>
          </p:nvPr>
        </p:nvGraphicFramePr>
        <p:xfrm>
          <a:off x="838200" y="5029200"/>
          <a:ext cx="7981727" cy="741680"/>
        </p:xfrm>
        <a:graphic>
          <a:graphicData uri="http://schemas.openxmlformats.org/drawingml/2006/table">
            <a:tbl>
              <a:tblPr firstRow="1" bandRow="1">
                <a:tableStyleId>{5C22544A-7EE6-4342-B048-85BDC9FD1C3A}</a:tableStyleId>
              </a:tblPr>
              <a:tblGrid>
                <a:gridCol w="938183">
                  <a:extLst>
                    <a:ext uri="{9D8B030D-6E8A-4147-A177-3AD203B41FA5}">
                      <a16:colId xmlns:a16="http://schemas.microsoft.com/office/drawing/2014/main" xmlns="" val="20000"/>
                    </a:ext>
                  </a:extLst>
                </a:gridCol>
                <a:gridCol w="880443">
                  <a:extLst>
                    <a:ext uri="{9D8B030D-6E8A-4147-A177-3AD203B41FA5}">
                      <a16:colId xmlns:a16="http://schemas.microsoft.com/office/drawing/2014/main" xmlns="" val="20001"/>
                    </a:ext>
                  </a:extLst>
                </a:gridCol>
                <a:gridCol w="880443">
                  <a:extLst>
                    <a:ext uri="{9D8B030D-6E8A-4147-A177-3AD203B41FA5}">
                      <a16:colId xmlns:a16="http://schemas.microsoft.com/office/drawing/2014/main" xmlns="" val="20002"/>
                    </a:ext>
                  </a:extLst>
                </a:gridCol>
                <a:gridCol w="880443">
                  <a:extLst>
                    <a:ext uri="{9D8B030D-6E8A-4147-A177-3AD203B41FA5}">
                      <a16:colId xmlns:a16="http://schemas.microsoft.com/office/drawing/2014/main" xmlns="" val="20003"/>
                    </a:ext>
                  </a:extLst>
                </a:gridCol>
                <a:gridCol w="880443">
                  <a:extLst>
                    <a:ext uri="{9D8B030D-6E8A-4147-A177-3AD203B41FA5}">
                      <a16:colId xmlns:a16="http://schemas.microsoft.com/office/drawing/2014/main" xmlns="" val="20004"/>
                    </a:ext>
                  </a:extLst>
                </a:gridCol>
                <a:gridCol w="880443">
                  <a:extLst>
                    <a:ext uri="{9D8B030D-6E8A-4147-A177-3AD203B41FA5}">
                      <a16:colId xmlns:a16="http://schemas.microsoft.com/office/drawing/2014/main" xmlns="" val="20005"/>
                    </a:ext>
                  </a:extLst>
                </a:gridCol>
                <a:gridCol w="880443">
                  <a:extLst>
                    <a:ext uri="{9D8B030D-6E8A-4147-A177-3AD203B41FA5}">
                      <a16:colId xmlns:a16="http://schemas.microsoft.com/office/drawing/2014/main" xmlns="" val="20006"/>
                    </a:ext>
                  </a:extLst>
                </a:gridCol>
                <a:gridCol w="880443">
                  <a:extLst>
                    <a:ext uri="{9D8B030D-6E8A-4147-A177-3AD203B41FA5}">
                      <a16:colId xmlns:a16="http://schemas.microsoft.com/office/drawing/2014/main" xmlns="" val="20007"/>
                    </a:ext>
                  </a:extLst>
                </a:gridCol>
                <a:gridCol w="880443">
                  <a:extLst>
                    <a:ext uri="{9D8B030D-6E8A-4147-A177-3AD203B41FA5}">
                      <a16:colId xmlns:a16="http://schemas.microsoft.com/office/drawing/2014/main" xmlns="" val="20008"/>
                    </a:ext>
                  </a:extLst>
                </a:gridCol>
              </a:tblGrid>
              <a:tr h="370840">
                <a:tc>
                  <a:txBody>
                    <a:bodyPr/>
                    <a:lstStyle/>
                    <a:p>
                      <a:pPr algn="r"/>
                      <a:r>
                        <a:rPr lang="en-US" b="0" dirty="0">
                          <a:solidFill>
                            <a:schemeClr val="tx1"/>
                          </a:solidFill>
                        </a:rPr>
                        <a:t>$1,460</a:t>
                      </a:r>
                    </a:p>
                  </a:txBody>
                  <a:tcPr>
                    <a:noFill/>
                  </a:tcPr>
                </a:tc>
                <a:tc>
                  <a:txBody>
                    <a:bodyPr/>
                    <a:lstStyle/>
                    <a:p>
                      <a:pPr algn="r"/>
                      <a:r>
                        <a:rPr lang="en-US" b="0" dirty="0">
                          <a:solidFill>
                            <a:schemeClr val="tx1"/>
                          </a:solidFill>
                        </a:rPr>
                        <a:t>$1,471</a:t>
                      </a:r>
                    </a:p>
                  </a:txBody>
                  <a:tcPr>
                    <a:noFill/>
                  </a:tcPr>
                </a:tc>
                <a:tc>
                  <a:txBody>
                    <a:bodyPr/>
                    <a:lstStyle/>
                    <a:p>
                      <a:pPr algn="r"/>
                      <a:r>
                        <a:rPr lang="en-US" b="0" dirty="0">
                          <a:solidFill>
                            <a:schemeClr val="tx1"/>
                          </a:solidFill>
                        </a:rPr>
                        <a:t>$1,637</a:t>
                      </a:r>
                    </a:p>
                  </a:txBody>
                  <a:tcPr>
                    <a:noFill/>
                  </a:tcPr>
                </a:tc>
                <a:tc>
                  <a:txBody>
                    <a:bodyPr/>
                    <a:lstStyle/>
                    <a:p>
                      <a:pPr algn="r"/>
                      <a:r>
                        <a:rPr lang="en-US" b="0" dirty="0">
                          <a:solidFill>
                            <a:schemeClr val="tx1"/>
                          </a:solidFill>
                        </a:rPr>
                        <a:t>$1,721</a:t>
                      </a:r>
                    </a:p>
                  </a:txBody>
                  <a:tcPr>
                    <a:noFill/>
                  </a:tcPr>
                </a:tc>
                <a:tc>
                  <a:txBody>
                    <a:bodyPr/>
                    <a:lstStyle/>
                    <a:p>
                      <a:pPr algn="r"/>
                      <a:r>
                        <a:rPr lang="en-US" b="0" dirty="0">
                          <a:solidFill>
                            <a:schemeClr val="tx1"/>
                          </a:solidFill>
                        </a:rPr>
                        <a:t>$1,758</a:t>
                      </a:r>
                    </a:p>
                  </a:txBody>
                  <a:tcPr>
                    <a:noFill/>
                  </a:tcPr>
                </a:tc>
                <a:tc>
                  <a:txBody>
                    <a:bodyPr/>
                    <a:lstStyle/>
                    <a:p>
                      <a:pPr algn="r"/>
                      <a:r>
                        <a:rPr lang="en-US" b="0" dirty="0">
                          <a:solidFill>
                            <a:schemeClr val="tx1"/>
                          </a:solidFill>
                        </a:rPr>
                        <a:t>$1,787</a:t>
                      </a:r>
                    </a:p>
                  </a:txBody>
                  <a:tcPr>
                    <a:noFill/>
                  </a:tcPr>
                </a:tc>
                <a:tc>
                  <a:txBody>
                    <a:bodyPr/>
                    <a:lstStyle/>
                    <a:p>
                      <a:pPr algn="r"/>
                      <a:r>
                        <a:rPr lang="en-US" b="0" dirty="0">
                          <a:solidFill>
                            <a:schemeClr val="tx1"/>
                          </a:solidFill>
                        </a:rPr>
                        <a:t>$1,940</a:t>
                      </a:r>
                    </a:p>
                  </a:txBody>
                  <a:tcPr>
                    <a:noFill/>
                  </a:tcPr>
                </a:tc>
                <a:tc>
                  <a:txBody>
                    <a:bodyPr/>
                    <a:lstStyle/>
                    <a:p>
                      <a:pPr algn="r"/>
                      <a:r>
                        <a:rPr lang="en-US" b="0" dirty="0">
                          <a:solidFill>
                            <a:schemeClr val="tx1"/>
                          </a:solidFill>
                        </a:rPr>
                        <a:t>$2,038</a:t>
                      </a:r>
                    </a:p>
                  </a:txBody>
                  <a:tcPr>
                    <a:noFill/>
                  </a:tcPr>
                </a:tc>
                <a:tc>
                  <a:txBody>
                    <a:bodyPr/>
                    <a:lstStyle/>
                    <a:p>
                      <a:pPr algn="r"/>
                      <a:endParaRPr lang="en-US" b="0" dirty="0">
                        <a:solidFill>
                          <a:schemeClr val="tx1"/>
                        </a:solidFill>
                      </a:endParaRPr>
                    </a:p>
                  </a:txBody>
                  <a:tcPr>
                    <a:noFill/>
                  </a:tcPr>
                </a:tc>
                <a:extLst>
                  <a:ext uri="{0D108BD9-81ED-4DB2-BD59-A6C34878D82A}">
                    <a16:rowId xmlns:a16="http://schemas.microsoft.com/office/drawing/2014/main" xmlns="" val="10000"/>
                  </a:ext>
                </a:extLst>
              </a:tr>
              <a:tr h="370840">
                <a:tc>
                  <a:txBody>
                    <a:bodyPr/>
                    <a:lstStyle/>
                    <a:p>
                      <a:pPr algn="r"/>
                      <a:r>
                        <a:rPr lang="en-US" b="0" dirty="0">
                          <a:solidFill>
                            <a:schemeClr val="tx1"/>
                          </a:solidFill>
                        </a:rPr>
                        <a:t>2,047</a:t>
                      </a:r>
                    </a:p>
                  </a:txBody>
                  <a:tcPr>
                    <a:noFill/>
                  </a:tcPr>
                </a:tc>
                <a:tc>
                  <a:txBody>
                    <a:bodyPr/>
                    <a:lstStyle/>
                    <a:p>
                      <a:pPr algn="r"/>
                      <a:r>
                        <a:rPr lang="en-US" b="0" dirty="0">
                          <a:solidFill>
                            <a:schemeClr val="tx1"/>
                          </a:solidFill>
                        </a:rPr>
                        <a:t>2,054</a:t>
                      </a:r>
                    </a:p>
                  </a:txBody>
                  <a:tcPr>
                    <a:noFill/>
                  </a:tcPr>
                </a:tc>
                <a:tc>
                  <a:txBody>
                    <a:bodyPr/>
                    <a:lstStyle/>
                    <a:p>
                      <a:pPr algn="r"/>
                      <a:r>
                        <a:rPr lang="en-US" b="0" dirty="0">
                          <a:solidFill>
                            <a:schemeClr val="tx1"/>
                          </a:solidFill>
                        </a:rPr>
                        <a:t>2,097</a:t>
                      </a:r>
                    </a:p>
                  </a:txBody>
                  <a:tcPr>
                    <a:noFill/>
                  </a:tcPr>
                </a:tc>
                <a:tc>
                  <a:txBody>
                    <a:bodyPr/>
                    <a:lstStyle/>
                    <a:p>
                      <a:pPr algn="r"/>
                      <a:r>
                        <a:rPr lang="en-US" b="0" dirty="0">
                          <a:solidFill>
                            <a:schemeClr val="tx1"/>
                          </a:solidFill>
                        </a:rPr>
                        <a:t>2,205</a:t>
                      </a:r>
                    </a:p>
                  </a:txBody>
                  <a:tcPr>
                    <a:noFill/>
                  </a:tcPr>
                </a:tc>
                <a:tc>
                  <a:txBody>
                    <a:bodyPr/>
                    <a:lstStyle/>
                    <a:p>
                      <a:pPr algn="r"/>
                      <a:r>
                        <a:rPr lang="en-US" b="0" dirty="0">
                          <a:solidFill>
                            <a:schemeClr val="tx1"/>
                          </a:solidFill>
                        </a:rPr>
                        <a:t>2,287</a:t>
                      </a:r>
                    </a:p>
                  </a:txBody>
                  <a:tcPr>
                    <a:noFill/>
                  </a:tcPr>
                </a:tc>
                <a:tc>
                  <a:txBody>
                    <a:bodyPr/>
                    <a:lstStyle/>
                    <a:p>
                      <a:pPr algn="r"/>
                      <a:r>
                        <a:rPr lang="en-US" b="0" dirty="0">
                          <a:solidFill>
                            <a:schemeClr val="tx1"/>
                          </a:solidFill>
                        </a:rPr>
                        <a:t>2,311</a:t>
                      </a:r>
                    </a:p>
                  </a:txBody>
                  <a:tcPr>
                    <a:noFill/>
                  </a:tcPr>
                </a:tc>
                <a:tc>
                  <a:txBody>
                    <a:bodyPr/>
                    <a:lstStyle/>
                    <a:p>
                      <a:pPr algn="r"/>
                      <a:r>
                        <a:rPr lang="en-US" b="0" dirty="0">
                          <a:solidFill>
                            <a:schemeClr val="tx1"/>
                          </a:solidFill>
                        </a:rPr>
                        <a:t>2,406</a:t>
                      </a:r>
                    </a:p>
                  </a:txBody>
                  <a:tcPr>
                    <a:noFill/>
                  </a:tcPr>
                </a:tc>
                <a:tc>
                  <a:txBody>
                    <a:bodyPr/>
                    <a:lstStyle/>
                    <a:p>
                      <a:pPr algn="r"/>
                      <a:endParaRPr lang="en-US" b="0" dirty="0">
                        <a:solidFill>
                          <a:schemeClr val="tx1"/>
                        </a:solidFill>
                      </a:endParaRPr>
                    </a:p>
                  </a:txBody>
                  <a:tcPr>
                    <a:noFill/>
                  </a:tcPr>
                </a:tc>
                <a:tc>
                  <a:txBody>
                    <a:bodyPr/>
                    <a:lstStyle/>
                    <a:p>
                      <a:pPr algn="r"/>
                      <a:endParaRPr lang="en-US" b="0" dirty="0">
                        <a:solidFill>
                          <a:schemeClr val="tx1"/>
                        </a:solidFill>
                      </a:endParaRPr>
                    </a:p>
                  </a:txBody>
                  <a:tcPr>
                    <a:noFill/>
                  </a:tcPr>
                </a:tc>
                <a:extLst>
                  <a:ext uri="{0D108BD9-81ED-4DB2-BD59-A6C34878D82A}">
                    <a16:rowId xmlns:a16="http://schemas.microsoft.com/office/drawing/2014/main" xmlns="" val="10001"/>
                  </a:ext>
                </a:extLst>
              </a:tr>
            </a:tbl>
          </a:graphicData>
        </a:graphic>
      </p:graphicFrame>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7</a:t>
            </a:fld>
            <a:endParaRPr lang="en-US" dirty="0"/>
          </a:p>
        </p:txBody>
      </p:sp>
      <p:graphicFrame>
        <p:nvGraphicFramePr>
          <p:cNvPr id="9" name="Object 8"/>
          <p:cNvGraphicFramePr>
            <a:graphicFrameLocks noChangeAspect="1"/>
          </p:cNvGraphicFramePr>
          <p:nvPr>
            <p:extLst>
              <p:ext uri="{D42A27DB-BD31-4B8C-83A1-F6EECF244321}">
                <p14:modId xmlns:p14="http://schemas.microsoft.com/office/powerpoint/2010/main" val="3722878084"/>
              </p:ext>
            </p:extLst>
          </p:nvPr>
        </p:nvGraphicFramePr>
        <p:xfrm>
          <a:off x="1312863" y="3048000"/>
          <a:ext cx="6351587" cy="1273175"/>
        </p:xfrm>
        <a:graphic>
          <a:graphicData uri="http://schemas.openxmlformats.org/presentationml/2006/ole">
            <mc:AlternateContent xmlns:mc="http://schemas.openxmlformats.org/markup-compatibility/2006">
              <mc:Choice xmlns:v="urn:schemas-microsoft-com:vml" Requires="v">
                <p:oleObj spid="_x0000_s1046" name="Equation" r:id="rId4" imgW="5558760" imgH="1106280" progId="Equation.3">
                  <p:embed/>
                </p:oleObj>
              </mc:Choice>
              <mc:Fallback>
                <p:oleObj name="Equation" r:id="rId4" imgW="5558760" imgH="11062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2863" y="3048000"/>
                        <a:ext cx="6351587" cy="1273175"/>
                      </a:xfrm>
                      <a:prstGeom prst="rect">
                        <a:avLst/>
                      </a:prstGeom>
                      <a:solidFill>
                        <a:schemeClr val="bg2"/>
                      </a:solidFill>
                      <a:ln w="9525">
                        <a:solidFill>
                          <a:schemeClr val="accent1"/>
                        </a:solidFill>
                        <a:miter lim="800000"/>
                        <a:headEnd/>
                        <a:tailEnd/>
                      </a:ln>
                    </p:spPr>
                  </p:pic>
                </p:oleObj>
              </mc:Fallback>
            </mc:AlternateContent>
          </a:graphicData>
        </a:graphic>
      </p:graphicFrame>
    </p:spTree>
    <p:extLst>
      <p:ext uri="{BB962C8B-B14F-4D97-AF65-F5344CB8AC3E}">
        <p14:creationId xmlns:p14="http://schemas.microsoft.com/office/powerpoint/2010/main" val="4231625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Box Plots</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The interquartile range is Q3 – Q1</a:t>
            </a:r>
          </a:p>
          <a:p>
            <a:r>
              <a:rPr lang="en-US" dirty="0"/>
              <a:t>Outliers are values that are inconsistent with the rest of the data and are identified with asterisks in box plots</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8</a:t>
            </a:fld>
            <a:endParaRPr lang="en-US" dirty="0"/>
          </a:p>
        </p:txBody>
      </p:sp>
      <p:pic>
        <p:nvPicPr>
          <p:cNvPr id="7" name="Picture 6">
            <a:extLst>
              <a:ext uri="{FF2B5EF4-FFF2-40B4-BE49-F238E27FC236}">
                <a16:creationId xmlns:a16="http://schemas.microsoft.com/office/drawing/2014/main" xmlns="" id="{C3CDE40A-6DAC-4AE9-8C58-65DB1908DACD}"/>
              </a:ext>
            </a:extLst>
          </p:cNvPr>
          <p:cNvPicPr>
            <a:picLocks noChangeAspect="1"/>
          </p:cNvPicPr>
          <p:nvPr/>
        </p:nvPicPr>
        <p:blipFill>
          <a:blip r:embed="rId3"/>
          <a:stretch>
            <a:fillRect/>
          </a:stretch>
        </p:blipFill>
        <p:spPr>
          <a:xfrm>
            <a:off x="1973447" y="2847519"/>
            <a:ext cx="5197105" cy="1719289"/>
          </a:xfrm>
          <a:prstGeom prst="rect">
            <a:avLst/>
          </a:prstGeom>
        </p:spPr>
      </p:pic>
      <p:sp>
        <p:nvSpPr>
          <p:cNvPr id="8" name="TextBox 7">
            <a:extLst>
              <a:ext uri="{FF2B5EF4-FFF2-40B4-BE49-F238E27FC236}">
                <a16:creationId xmlns:a16="http://schemas.microsoft.com/office/drawing/2014/main" xmlns="" id="{AD59DD6F-99B6-4A44-A88B-3B99B257D9D0}"/>
              </a:ext>
            </a:extLst>
          </p:cNvPr>
          <p:cNvSpPr txBox="1"/>
          <p:nvPr/>
        </p:nvSpPr>
        <p:spPr>
          <a:xfrm>
            <a:off x="1143000" y="1447800"/>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BOX PLOT  </a:t>
            </a:r>
            <a:r>
              <a:rPr lang="en-US" dirty="0"/>
              <a:t>A graphic display that shows the general shape of a variable’s distribution. It is based on five descriptive statistics: the maximum and minimum values, the first and third quartiles, and the median.</a:t>
            </a:r>
          </a:p>
        </p:txBody>
      </p:sp>
    </p:spTree>
    <p:extLst>
      <p:ext uri="{BB962C8B-B14F-4D97-AF65-F5344CB8AC3E}">
        <p14:creationId xmlns:p14="http://schemas.microsoft.com/office/powerpoint/2010/main" val="2778660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Box Plot Example</a:t>
            </a:r>
          </a:p>
        </p:txBody>
      </p:sp>
      <p:sp>
        <p:nvSpPr>
          <p:cNvPr id="3" name="Footer Placeholder 2"/>
          <p:cNvSpPr>
            <a:spLocks noGrp="1"/>
          </p:cNvSpPr>
          <p:nvPr>
            <p:ph type="ftr" sz="quarter" idx="11"/>
          </p:nvPr>
        </p:nvSpPr>
        <p:spPr>
          <a:xfrm>
            <a:off x="2133600" y="6356350"/>
            <a:ext cx="6553200" cy="365760"/>
          </a:xfrm>
        </p:spPr>
        <p:txBody>
          <a:bodyPr/>
          <a:lstStyle/>
          <a:p>
            <a:r>
              <a:rPr lang="en-US"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 Alexander’s Pizza offers free delivery of its pizza within 15 miles. How long does a typical delivery take? Within what range will most deliveries be completed?</a:t>
            </a:r>
          </a:p>
          <a:p>
            <a:r>
              <a:rPr lang="en-US" dirty="0"/>
              <a:t>Using a sample of 20 deliveries, Alexander determined the following:</a:t>
            </a:r>
          </a:p>
          <a:p>
            <a:pPr lvl="1"/>
            <a:r>
              <a:rPr lang="en-US" sz="2600" dirty="0"/>
              <a:t>Minimum value = 13 minutes</a:t>
            </a:r>
          </a:p>
          <a:p>
            <a:pPr lvl="1"/>
            <a:r>
              <a:rPr lang="en-US" sz="2600" dirty="0"/>
              <a:t>Q1 = 15 minutes</a:t>
            </a:r>
          </a:p>
          <a:p>
            <a:pPr lvl="1"/>
            <a:r>
              <a:rPr lang="en-US" sz="2600" dirty="0"/>
              <a:t>Median = 18 minutes</a:t>
            </a:r>
          </a:p>
          <a:p>
            <a:pPr lvl="1"/>
            <a:r>
              <a:rPr lang="en-US" sz="2600" dirty="0"/>
              <a:t>Q3 = 22 minutes</a:t>
            </a:r>
          </a:p>
          <a:p>
            <a:pPr lvl="1"/>
            <a:r>
              <a:rPr lang="en-US" sz="2600" dirty="0"/>
              <a:t>Maximum value = 30 minutes</a:t>
            </a:r>
          </a:p>
          <a:p>
            <a:r>
              <a:rPr lang="en-US" dirty="0"/>
              <a:t>Develop a box plot for delivery times</a:t>
            </a:r>
          </a:p>
        </p:txBody>
      </p:sp>
      <p:sp>
        <p:nvSpPr>
          <p:cNvPr id="5" name="Slide Number Placeholder 4"/>
          <p:cNvSpPr>
            <a:spLocks noGrp="1"/>
          </p:cNvSpPr>
          <p:nvPr>
            <p:ph type="sldNum" sz="quarter" idx="12"/>
          </p:nvPr>
        </p:nvSpPr>
        <p:spPr/>
        <p:txBody>
          <a:bodyPr/>
          <a:lstStyle/>
          <a:p>
            <a:r>
              <a:rPr lang="en-US" dirty="0"/>
              <a:t>4-</a:t>
            </a:r>
            <a:fld id="{F38DF745-7D3F-47F4-83A3-874385CFAA69}" type="slidenum">
              <a:rPr lang="en-US" smtClean="0"/>
              <a:pPr/>
              <a:t>9</a:t>
            </a:fld>
            <a:endParaRPr lang="en-US" dirty="0"/>
          </a:p>
        </p:txBody>
      </p:sp>
    </p:spTree>
    <p:extLst>
      <p:ext uri="{BB962C8B-B14F-4D97-AF65-F5344CB8AC3E}">
        <p14:creationId xmlns:p14="http://schemas.microsoft.com/office/powerpoint/2010/main" val="75867743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Custom 4">
      <a:dk1>
        <a:sysClr val="windowText" lastClr="000000"/>
      </a:dk1>
      <a:lt1>
        <a:sysClr val="window" lastClr="FFFFFF"/>
      </a:lt1>
      <a:dk2>
        <a:srgbClr val="424456"/>
      </a:dk2>
      <a:lt2>
        <a:srgbClr val="DEDEDE"/>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8783</TotalTime>
  <Words>3318</Words>
  <Application>Microsoft Macintosh PowerPoint</Application>
  <PresentationFormat>On-screen Show (4:3)</PresentationFormat>
  <Paragraphs>324</Paragraphs>
  <Slides>28</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Origin</vt:lpstr>
      <vt:lpstr>Equation</vt:lpstr>
      <vt:lpstr>Describing Data: Displaying and Exploring Data</vt:lpstr>
      <vt:lpstr>Learning Objectives</vt:lpstr>
      <vt:lpstr>Dot Plots Example</vt:lpstr>
      <vt:lpstr>Dot Plots Example (2 of 2)</vt:lpstr>
      <vt:lpstr>Measures of Position</vt:lpstr>
      <vt:lpstr>Measures of Position Example</vt:lpstr>
      <vt:lpstr>Measures of Position Example (2 of 2)</vt:lpstr>
      <vt:lpstr>Box Plots</vt:lpstr>
      <vt:lpstr>Box Plot Example</vt:lpstr>
      <vt:lpstr>Box Plot Example Continued</vt:lpstr>
      <vt:lpstr>Common Shapes of Data</vt:lpstr>
      <vt:lpstr>Skewness</vt:lpstr>
      <vt:lpstr>Skewness (2 of 2)</vt:lpstr>
      <vt:lpstr>Skewness Example</vt:lpstr>
      <vt:lpstr>Skewness Example (2 of 2)</vt:lpstr>
      <vt:lpstr>Describing the Relationship Between Two Variables</vt:lpstr>
      <vt:lpstr>Scatter Diagrams</vt:lpstr>
      <vt:lpstr>Correlation Coefficient </vt:lpstr>
      <vt:lpstr>Correlation Coefficient (2 of 2)</vt:lpstr>
      <vt:lpstr>Contingency Tables</vt:lpstr>
      <vt:lpstr>Contingency Table Example</vt:lpstr>
      <vt:lpstr>Chapter 4 Practice Problems</vt:lpstr>
      <vt:lpstr>Question 3</vt:lpstr>
      <vt:lpstr>Question 7</vt:lpstr>
      <vt:lpstr>Question 9</vt:lpstr>
      <vt:lpstr>Question 15</vt:lpstr>
      <vt:lpstr>Question 17</vt:lpstr>
      <vt:lpstr>Question 19</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Support, Desktop</dc:creator>
  <cp:lastModifiedBy>Agate Development</cp:lastModifiedBy>
  <cp:revision>135</cp:revision>
  <dcterms:created xsi:type="dcterms:W3CDTF">2011-09-06T13:22:08Z</dcterms:created>
  <dcterms:modified xsi:type="dcterms:W3CDTF">2020-10-23T17:55:03Z</dcterms:modified>
</cp:coreProperties>
</file>