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wdp" ContentType="image/vnd.ms-photo"/>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changesInfos/changesInfo1.xml" ContentType="application/vnd.ms-powerpoint.changesinfo+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notesMasterIdLst>
    <p:notesMasterId r:id="rId34"/>
  </p:notesMasterIdLst>
  <p:handoutMasterIdLst>
    <p:handoutMasterId r:id="rId35"/>
  </p:handoutMasterIdLst>
  <p:sldIdLst>
    <p:sldId id="256" r:id="rId2"/>
    <p:sldId id="257" r:id="rId3"/>
    <p:sldId id="258" r:id="rId4"/>
    <p:sldId id="272" r:id="rId5"/>
    <p:sldId id="275" r:id="rId6"/>
    <p:sldId id="276" r:id="rId7"/>
    <p:sldId id="273" r:id="rId8"/>
    <p:sldId id="277" r:id="rId9"/>
    <p:sldId id="267" r:id="rId10"/>
    <p:sldId id="268" r:id="rId11"/>
    <p:sldId id="281" r:id="rId12"/>
    <p:sldId id="280" r:id="rId13"/>
    <p:sldId id="269" r:id="rId14"/>
    <p:sldId id="284" r:id="rId15"/>
    <p:sldId id="259" r:id="rId16"/>
    <p:sldId id="261" r:id="rId17"/>
    <p:sldId id="290" r:id="rId18"/>
    <p:sldId id="270" r:id="rId19"/>
    <p:sldId id="289" r:id="rId20"/>
    <p:sldId id="285" r:id="rId21"/>
    <p:sldId id="271" r:id="rId22"/>
    <p:sldId id="286" r:id="rId23"/>
    <p:sldId id="287" r:id="rId24"/>
    <p:sldId id="266" r:id="rId25"/>
    <p:sldId id="292" r:id="rId26"/>
    <p:sldId id="293" r:id="rId27"/>
    <p:sldId id="303" r:id="rId28"/>
    <p:sldId id="295" r:id="rId29"/>
    <p:sldId id="304" r:id="rId30"/>
    <p:sldId id="305" r:id="rId31"/>
    <p:sldId id="299" r:id="rId32"/>
    <p:sldId id="301" r:id="rId3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DY" initials="G"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99"/>
    <a:srgbClr val="CC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B2CA814-4B90-4A06-AA21-682179AFDDBB}" v="66" dt="2019-06-05T16:04:04.45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252" autoAdjust="0"/>
    <p:restoredTop sz="80406" autoAdjust="0"/>
  </p:normalViewPr>
  <p:slideViewPr>
    <p:cSldViewPr>
      <p:cViewPr varScale="1">
        <p:scale>
          <a:sx n="93" d="100"/>
          <a:sy n="93" d="100"/>
        </p:scale>
        <p:origin x="-2400" y="-104"/>
      </p:cViewPr>
      <p:guideLst>
        <p:guide orient="horz" pos="2160"/>
        <p:guide pos="2880"/>
      </p:guideLst>
    </p:cSldViewPr>
  </p:slideViewPr>
  <p:outlineViewPr>
    <p:cViewPr>
      <p:scale>
        <a:sx n="33" d="100"/>
        <a:sy n="33" d="100"/>
      </p:scale>
      <p:origin x="0" y="13552"/>
    </p:cViewPr>
  </p:outlineViewPr>
  <p:notesTextViewPr>
    <p:cViewPr>
      <p:scale>
        <a:sx n="1" d="1"/>
        <a:sy n="1" d="1"/>
      </p:scale>
      <p:origin x="0" y="0"/>
    </p:cViewPr>
  </p:notesTextViewPr>
  <p:sorterViewPr>
    <p:cViewPr>
      <p:scale>
        <a:sx n="190" d="100"/>
        <a:sy n="190" d="100"/>
      </p:scale>
      <p:origin x="0" y="0"/>
    </p:cViewPr>
  </p:sorterViewPr>
  <p:notesViewPr>
    <p:cSldViewPr>
      <p:cViewPr varScale="1">
        <p:scale>
          <a:sx n="69" d="100"/>
          <a:sy n="69" d="100"/>
        </p:scale>
        <p:origin x="3264" y="5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notesMaster" Target="notesMasters/notesMaster1.xml"/><Relationship Id="rId35" Type="http://schemas.openxmlformats.org/officeDocument/2006/relationships/handoutMaster" Target="handoutMasters/handoutMaster1.xml"/><Relationship Id="rId36" Type="http://schemas.openxmlformats.org/officeDocument/2006/relationships/printerSettings" Target="printerSettings/printerSettings1.bin"/><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commentAuthors" Target="commentAuthors.xml"/><Relationship Id="rId38" Type="http://schemas.openxmlformats.org/officeDocument/2006/relationships/presProps" Target="presProps.xml"/><Relationship Id="rId39" Type="http://schemas.openxmlformats.org/officeDocument/2006/relationships/viewProps" Target="viewProps.xml"/><Relationship Id="rId40" Type="http://schemas.openxmlformats.org/officeDocument/2006/relationships/theme" Target="theme/theme1.xml"/><Relationship Id="rId41" Type="http://schemas.openxmlformats.org/officeDocument/2006/relationships/tableStyles" Target="tableStyles.xml"/><Relationship Id="rId42" Type="http://schemas.microsoft.com/office/2016/11/relationships/changesInfo" Target="changesInfos/changesInfo1.xml"/><Relationship Id="rId43"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ichelle Moore" userId="a9956a4204a58d54" providerId="LiveId" clId="{9B2CA814-4B90-4A06-AA21-682179AFDDBB}"/>
    <pc:docChg chg="custSel addSld modSld">
      <pc:chgData name="Michelle Moore" userId="a9956a4204a58d54" providerId="LiveId" clId="{9B2CA814-4B90-4A06-AA21-682179AFDDBB}" dt="2019-06-05T16:04:04.456" v="240"/>
      <pc:docMkLst>
        <pc:docMk/>
      </pc:docMkLst>
      <pc:sldChg chg="addSp delSp modSp">
        <pc:chgData name="Michelle Moore" userId="a9956a4204a58d54" providerId="LiveId" clId="{9B2CA814-4B90-4A06-AA21-682179AFDDBB}" dt="2019-06-01T17:35:50.947" v="3" actId="1076"/>
        <pc:sldMkLst>
          <pc:docMk/>
          <pc:sldMk cId="2730720095" sldId="272"/>
        </pc:sldMkLst>
        <pc:picChg chg="add mod">
          <ac:chgData name="Michelle Moore" userId="a9956a4204a58d54" providerId="LiveId" clId="{9B2CA814-4B90-4A06-AA21-682179AFDDBB}" dt="2019-06-01T17:35:50.947" v="3" actId="1076"/>
          <ac:picMkLst>
            <pc:docMk/>
            <pc:sldMk cId="2730720095" sldId="272"/>
            <ac:picMk id="5" creationId="{A77F63E1-9F1E-48DD-AB05-2F05FA805B0A}"/>
          </ac:picMkLst>
        </pc:picChg>
        <pc:picChg chg="del">
          <ac:chgData name="Michelle Moore" userId="a9956a4204a58d54" providerId="LiveId" clId="{9B2CA814-4B90-4A06-AA21-682179AFDDBB}" dt="2019-06-01T17:35:37.586" v="0" actId="478"/>
          <ac:picMkLst>
            <pc:docMk/>
            <pc:sldMk cId="2730720095" sldId="272"/>
            <ac:picMk id="6" creationId="{00000000-0000-0000-0000-000000000000}"/>
          </ac:picMkLst>
        </pc:picChg>
      </pc:sldChg>
      <pc:sldChg chg="addSp delSp modSp">
        <pc:chgData name="Michelle Moore" userId="a9956a4204a58d54" providerId="LiveId" clId="{9B2CA814-4B90-4A06-AA21-682179AFDDBB}" dt="2019-06-01T17:39:37.851" v="23" actId="1076"/>
        <pc:sldMkLst>
          <pc:docMk/>
          <pc:sldMk cId="1570337351" sldId="273"/>
        </pc:sldMkLst>
        <pc:picChg chg="del">
          <ac:chgData name="Michelle Moore" userId="a9956a4204a58d54" providerId="LiveId" clId="{9B2CA814-4B90-4A06-AA21-682179AFDDBB}" dt="2019-06-01T17:39:23.243" v="18" actId="478"/>
          <ac:picMkLst>
            <pc:docMk/>
            <pc:sldMk cId="1570337351" sldId="273"/>
            <ac:picMk id="5" creationId="{00000000-0000-0000-0000-000000000000}"/>
          </ac:picMkLst>
        </pc:picChg>
        <pc:picChg chg="add mod">
          <ac:chgData name="Michelle Moore" userId="a9956a4204a58d54" providerId="LiveId" clId="{9B2CA814-4B90-4A06-AA21-682179AFDDBB}" dt="2019-06-01T17:39:37.851" v="23" actId="1076"/>
          <ac:picMkLst>
            <pc:docMk/>
            <pc:sldMk cId="1570337351" sldId="273"/>
            <ac:picMk id="7" creationId="{743156BF-2550-4852-AB6E-A853950C0E86}"/>
          </ac:picMkLst>
        </pc:picChg>
      </pc:sldChg>
      <pc:sldChg chg="addSp delSp modSp">
        <pc:chgData name="Michelle Moore" userId="a9956a4204a58d54" providerId="LiveId" clId="{9B2CA814-4B90-4A06-AA21-682179AFDDBB}" dt="2019-06-01T17:37:16.490" v="7" actId="1076"/>
        <pc:sldMkLst>
          <pc:docMk/>
          <pc:sldMk cId="3495540368" sldId="275"/>
        </pc:sldMkLst>
        <pc:picChg chg="add mod">
          <ac:chgData name="Michelle Moore" userId="a9956a4204a58d54" providerId="LiveId" clId="{9B2CA814-4B90-4A06-AA21-682179AFDDBB}" dt="2019-06-01T17:37:16.490" v="7" actId="1076"/>
          <ac:picMkLst>
            <pc:docMk/>
            <pc:sldMk cId="3495540368" sldId="275"/>
            <ac:picMk id="4" creationId="{80D84A34-F366-454A-9216-C3CA84A75E06}"/>
          </ac:picMkLst>
        </pc:picChg>
        <pc:picChg chg="del">
          <ac:chgData name="Michelle Moore" userId="a9956a4204a58d54" providerId="LiveId" clId="{9B2CA814-4B90-4A06-AA21-682179AFDDBB}" dt="2019-06-01T17:37:02.180" v="4" actId="478"/>
          <ac:picMkLst>
            <pc:docMk/>
            <pc:sldMk cId="3495540368" sldId="275"/>
            <ac:picMk id="6" creationId="{00000000-0000-0000-0000-000000000000}"/>
          </ac:picMkLst>
        </pc:picChg>
      </pc:sldChg>
      <pc:sldChg chg="addSp delSp modSp">
        <pc:chgData name="Michelle Moore" userId="a9956a4204a58d54" providerId="LiveId" clId="{9B2CA814-4B90-4A06-AA21-682179AFDDBB}" dt="2019-06-01T17:38:39.818" v="17" actId="1076"/>
        <pc:sldMkLst>
          <pc:docMk/>
          <pc:sldMk cId="3119482107" sldId="276"/>
        </pc:sldMkLst>
        <pc:picChg chg="add mod">
          <ac:chgData name="Michelle Moore" userId="a9956a4204a58d54" providerId="LiveId" clId="{9B2CA814-4B90-4A06-AA21-682179AFDDBB}" dt="2019-06-01T17:38:03.755" v="12" actId="1076"/>
          <ac:picMkLst>
            <pc:docMk/>
            <pc:sldMk cId="3119482107" sldId="276"/>
            <ac:picMk id="4" creationId="{D463A801-1C2C-4476-8BA0-111A4333A5D0}"/>
          </ac:picMkLst>
        </pc:picChg>
        <pc:picChg chg="del">
          <ac:chgData name="Michelle Moore" userId="a9956a4204a58d54" providerId="LiveId" clId="{9B2CA814-4B90-4A06-AA21-682179AFDDBB}" dt="2019-06-01T17:37:52.612" v="8" actId="478"/>
          <ac:picMkLst>
            <pc:docMk/>
            <pc:sldMk cId="3119482107" sldId="276"/>
            <ac:picMk id="6" creationId="{00000000-0000-0000-0000-000000000000}"/>
          </ac:picMkLst>
        </pc:picChg>
        <pc:picChg chg="del">
          <ac:chgData name="Michelle Moore" userId="a9956a4204a58d54" providerId="LiveId" clId="{9B2CA814-4B90-4A06-AA21-682179AFDDBB}" dt="2019-06-01T17:38:25.427" v="13" actId="478"/>
          <ac:picMkLst>
            <pc:docMk/>
            <pc:sldMk cId="3119482107" sldId="276"/>
            <ac:picMk id="7" creationId="{00000000-0000-0000-0000-000000000000}"/>
          </ac:picMkLst>
        </pc:picChg>
        <pc:picChg chg="add mod">
          <ac:chgData name="Michelle Moore" userId="a9956a4204a58d54" providerId="LiveId" clId="{9B2CA814-4B90-4A06-AA21-682179AFDDBB}" dt="2019-06-01T17:38:39.818" v="17" actId="1076"/>
          <ac:picMkLst>
            <pc:docMk/>
            <pc:sldMk cId="3119482107" sldId="276"/>
            <ac:picMk id="8" creationId="{B8AD4D88-F0A3-4092-8E81-07F7EACE2397}"/>
          </ac:picMkLst>
        </pc:picChg>
      </pc:sldChg>
      <pc:sldChg chg="addSp delSp modSp">
        <pc:chgData name="Michelle Moore" userId="a9956a4204a58d54" providerId="LiveId" clId="{9B2CA814-4B90-4A06-AA21-682179AFDDBB}" dt="2019-06-01T17:42:03.283" v="32" actId="1076"/>
        <pc:sldMkLst>
          <pc:docMk/>
          <pc:sldMk cId="2295724730" sldId="277"/>
        </pc:sldMkLst>
        <pc:picChg chg="add mod">
          <ac:chgData name="Michelle Moore" userId="a9956a4204a58d54" providerId="LiveId" clId="{9B2CA814-4B90-4A06-AA21-682179AFDDBB}" dt="2019-06-01T17:41:07.898" v="28" actId="14100"/>
          <ac:picMkLst>
            <pc:docMk/>
            <pc:sldMk cId="2295724730" sldId="277"/>
            <ac:picMk id="4" creationId="{363F97FB-4579-4427-9A89-28FF1569376C}"/>
          </ac:picMkLst>
        </pc:picChg>
        <pc:picChg chg="del">
          <ac:chgData name="Michelle Moore" userId="a9956a4204a58d54" providerId="LiveId" clId="{9B2CA814-4B90-4A06-AA21-682179AFDDBB}" dt="2019-06-01T17:40:53.491" v="24" actId="478"/>
          <ac:picMkLst>
            <pc:docMk/>
            <pc:sldMk cId="2295724730" sldId="277"/>
            <ac:picMk id="5" creationId="{00000000-0000-0000-0000-000000000000}"/>
          </ac:picMkLst>
        </pc:picChg>
        <pc:picChg chg="del">
          <ac:chgData name="Michelle Moore" userId="a9956a4204a58d54" providerId="LiveId" clId="{9B2CA814-4B90-4A06-AA21-682179AFDDBB}" dt="2019-06-01T17:41:48.195" v="29" actId="478"/>
          <ac:picMkLst>
            <pc:docMk/>
            <pc:sldMk cId="2295724730" sldId="277"/>
            <ac:picMk id="6" creationId="{00000000-0000-0000-0000-000000000000}"/>
          </ac:picMkLst>
        </pc:picChg>
        <pc:picChg chg="add mod">
          <ac:chgData name="Michelle Moore" userId="a9956a4204a58d54" providerId="LiveId" clId="{9B2CA814-4B90-4A06-AA21-682179AFDDBB}" dt="2019-06-01T17:42:03.283" v="32" actId="1076"/>
          <ac:picMkLst>
            <pc:docMk/>
            <pc:sldMk cId="2295724730" sldId="277"/>
            <ac:picMk id="7" creationId="{F59CB4B5-34E2-471C-884A-DB76C7DB70A3}"/>
          </ac:picMkLst>
        </pc:picChg>
      </pc:sldChg>
      <pc:sldChg chg="modSp add">
        <pc:chgData name="Michelle Moore" userId="a9956a4204a58d54" providerId="LiveId" clId="{9B2CA814-4B90-4A06-AA21-682179AFDDBB}" dt="2019-06-05T15:37:28.640" v="35" actId="20577"/>
        <pc:sldMkLst>
          <pc:docMk/>
          <pc:sldMk cId="4005793709" sldId="292"/>
        </pc:sldMkLst>
        <pc:spChg chg="mod">
          <ac:chgData name="Michelle Moore" userId="a9956a4204a58d54" providerId="LiveId" clId="{9B2CA814-4B90-4A06-AA21-682179AFDDBB}" dt="2019-06-05T15:37:28.640" v="35" actId="20577"/>
          <ac:spMkLst>
            <pc:docMk/>
            <pc:sldMk cId="4005793709" sldId="292"/>
            <ac:spMk id="2" creationId="{5C348E05-F320-46C6-83FB-3A801B890520}"/>
          </ac:spMkLst>
        </pc:spChg>
      </pc:sldChg>
      <pc:sldChg chg="addSp delSp modSp add">
        <pc:chgData name="Michelle Moore" userId="a9956a4204a58d54" providerId="LiveId" clId="{9B2CA814-4B90-4A06-AA21-682179AFDDBB}" dt="2019-06-05T15:50:09.694" v="89"/>
        <pc:sldMkLst>
          <pc:docMk/>
          <pc:sldMk cId="1474961221" sldId="293"/>
        </pc:sldMkLst>
        <pc:spChg chg="mod">
          <ac:chgData name="Michelle Moore" userId="a9956a4204a58d54" providerId="LiveId" clId="{9B2CA814-4B90-4A06-AA21-682179AFDDBB}" dt="2019-06-05T15:41:07.470" v="39" actId="20577"/>
          <ac:spMkLst>
            <pc:docMk/>
            <pc:sldMk cId="1474961221" sldId="293"/>
            <ac:spMk id="2" creationId="{32AEB603-9DBF-435D-BDA8-208EDA1C8623}"/>
          </ac:spMkLst>
        </pc:spChg>
        <pc:spChg chg="mod">
          <ac:chgData name="Michelle Moore" userId="a9956a4204a58d54" providerId="LiveId" clId="{9B2CA814-4B90-4A06-AA21-682179AFDDBB}" dt="2019-06-05T15:41:46.543" v="45" actId="20577"/>
          <ac:spMkLst>
            <pc:docMk/>
            <pc:sldMk cId="1474961221" sldId="293"/>
            <ac:spMk id="5" creationId="{49E3357B-E8E7-45FC-8000-004C27E2830F}"/>
          </ac:spMkLst>
        </pc:spChg>
        <pc:spChg chg="mod">
          <ac:chgData name="Michelle Moore" userId="a9956a4204a58d54" providerId="LiveId" clId="{9B2CA814-4B90-4A06-AA21-682179AFDDBB}" dt="2019-06-05T15:44:28.742" v="62" actId="20577"/>
          <ac:spMkLst>
            <pc:docMk/>
            <pc:sldMk cId="1474961221" sldId="293"/>
            <ac:spMk id="6" creationId="{802944BF-88CA-456F-8B13-82EFE0FCE1B5}"/>
          </ac:spMkLst>
        </pc:spChg>
        <pc:spChg chg="add del">
          <ac:chgData name="Michelle Moore" userId="a9956a4204a58d54" providerId="LiveId" clId="{9B2CA814-4B90-4A06-AA21-682179AFDDBB}" dt="2019-06-05T15:50:09.694" v="89"/>
          <ac:spMkLst>
            <pc:docMk/>
            <pc:sldMk cId="1474961221" sldId="293"/>
            <ac:spMk id="9" creationId="{75E8D2DC-E239-4FD3-9275-646AF1197D13}"/>
          </ac:spMkLst>
        </pc:spChg>
        <pc:picChg chg="del">
          <ac:chgData name="Michelle Moore" userId="a9956a4204a58d54" providerId="LiveId" clId="{9B2CA814-4B90-4A06-AA21-682179AFDDBB}" dt="2019-06-05T15:41:49.718" v="46" actId="478"/>
          <ac:picMkLst>
            <pc:docMk/>
            <pc:sldMk cId="1474961221" sldId="293"/>
            <ac:picMk id="7" creationId="{05DBF2A2-9CE2-44A4-B6A4-A780567B048B}"/>
          </ac:picMkLst>
        </pc:picChg>
        <pc:picChg chg="add mod">
          <ac:chgData name="Michelle Moore" userId="a9956a4204a58d54" providerId="LiveId" clId="{9B2CA814-4B90-4A06-AA21-682179AFDDBB}" dt="2019-06-05T15:43:44.471" v="56"/>
          <ac:picMkLst>
            <pc:docMk/>
            <pc:sldMk cId="1474961221" sldId="293"/>
            <ac:picMk id="8" creationId="{31A03708-33DC-4079-A9A1-A501DE6A77A4}"/>
          </ac:picMkLst>
        </pc:picChg>
      </pc:sldChg>
      <pc:sldChg chg="delSp modSp add">
        <pc:chgData name="Michelle Moore" userId="a9956a4204a58d54" providerId="LiveId" clId="{9B2CA814-4B90-4A06-AA21-682179AFDDBB}" dt="2019-06-05T15:49:35.806" v="87" actId="20577"/>
        <pc:sldMkLst>
          <pc:docMk/>
          <pc:sldMk cId="2371820309" sldId="294"/>
        </pc:sldMkLst>
        <pc:spChg chg="mod">
          <ac:chgData name="Michelle Moore" userId="a9956a4204a58d54" providerId="LiveId" clId="{9B2CA814-4B90-4A06-AA21-682179AFDDBB}" dt="2019-06-05T15:47:22.702" v="70" actId="20577"/>
          <ac:spMkLst>
            <pc:docMk/>
            <pc:sldMk cId="2371820309" sldId="294"/>
            <ac:spMk id="2" creationId="{32AEB603-9DBF-435D-BDA8-208EDA1C8623}"/>
          </ac:spMkLst>
        </pc:spChg>
        <pc:spChg chg="mod">
          <ac:chgData name="Michelle Moore" userId="a9956a4204a58d54" providerId="LiveId" clId="{9B2CA814-4B90-4A06-AA21-682179AFDDBB}" dt="2019-06-05T15:47:28.277" v="72" actId="6549"/>
          <ac:spMkLst>
            <pc:docMk/>
            <pc:sldMk cId="2371820309" sldId="294"/>
            <ac:spMk id="5" creationId="{49E3357B-E8E7-45FC-8000-004C27E2830F}"/>
          </ac:spMkLst>
        </pc:spChg>
        <pc:spChg chg="mod">
          <ac:chgData name="Michelle Moore" userId="a9956a4204a58d54" providerId="LiveId" clId="{9B2CA814-4B90-4A06-AA21-682179AFDDBB}" dt="2019-06-05T15:49:35.806" v="87" actId="20577"/>
          <ac:spMkLst>
            <pc:docMk/>
            <pc:sldMk cId="2371820309" sldId="294"/>
            <ac:spMk id="6" creationId="{802944BF-88CA-456F-8B13-82EFE0FCE1B5}"/>
          </ac:spMkLst>
        </pc:spChg>
        <pc:picChg chg="del">
          <ac:chgData name="Michelle Moore" userId="a9956a4204a58d54" providerId="LiveId" clId="{9B2CA814-4B90-4A06-AA21-682179AFDDBB}" dt="2019-06-05T15:47:25.632" v="71" actId="478"/>
          <ac:picMkLst>
            <pc:docMk/>
            <pc:sldMk cId="2371820309" sldId="294"/>
            <ac:picMk id="8" creationId="{31A03708-33DC-4079-A9A1-A501DE6A77A4}"/>
          </ac:picMkLst>
        </pc:picChg>
      </pc:sldChg>
      <pc:sldChg chg="modSp add">
        <pc:chgData name="Michelle Moore" userId="a9956a4204a58d54" providerId="LiveId" clId="{9B2CA814-4B90-4A06-AA21-682179AFDDBB}" dt="2019-06-05T15:49:29.822" v="85" actId="20577"/>
        <pc:sldMkLst>
          <pc:docMk/>
          <pc:sldMk cId="3295746724" sldId="295"/>
        </pc:sldMkLst>
        <pc:spChg chg="mod">
          <ac:chgData name="Michelle Moore" userId="a9956a4204a58d54" providerId="LiveId" clId="{9B2CA814-4B90-4A06-AA21-682179AFDDBB}" dt="2019-06-05T15:48:21.896" v="78" actId="20577"/>
          <ac:spMkLst>
            <pc:docMk/>
            <pc:sldMk cId="3295746724" sldId="295"/>
            <ac:spMk id="2" creationId="{32AEB603-9DBF-435D-BDA8-208EDA1C8623}"/>
          </ac:spMkLst>
        </pc:spChg>
        <pc:spChg chg="mod">
          <ac:chgData name="Michelle Moore" userId="a9956a4204a58d54" providerId="LiveId" clId="{9B2CA814-4B90-4A06-AA21-682179AFDDBB}" dt="2019-06-05T15:48:42.767" v="83" actId="20577"/>
          <ac:spMkLst>
            <pc:docMk/>
            <pc:sldMk cId="3295746724" sldId="295"/>
            <ac:spMk id="5" creationId="{49E3357B-E8E7-45FC-8000-004C27E2830F}"/>
          </ac:spMkLst>
        </pc:spChg>
        <pc:spChg chg="mod">
          <ac:chgData name="Michelle Moore" userId="a9956a4204a58d54" providerId="LiveId" clId="{9B2CA814-4B90-4A06-AA21-682179AFDDBB}" dt="2019-06-05T15:49:29.822" v="85" actId="20577"/>
          <ac:spMkLst>
            <pc:docMk/>
            <pc:sldMk cId="3295746724" sldId="295"/>
            <ac:spMk id="6" creationId="{802944BF-88CA-456F-8B13-82EFE0FCE1B5}"/>
          </ac:spMkLst>
        </pc:spChg>
      </pc:sldChg>
      <pc:sldChg chg="modSp add">
        <pc:chgData name="Michelle Moore" userId="a9956a4204a58d54" providerId="LiveId" clId="{9B2CA814-4B90-4A06-AA21-682179AFDDBB}" dt="2019-06-05T15:50:36.758" v="94"/>
        <pc:sldMkLst>
          <pc:docMk/>
          <pc:sldMk cId="3809590658" sldId="296"/>
        </pc:sldMkLst>
        <pc:spChg chg="mod">
          <ac:chgData name="Michelle Moore" userId="a9956a4204a58d54" providerId="LiveId" clId="{9B2CA814-4B90-4A06-AA21-682179AFDDBB}" dt="2019-06-05T15:50:23.664" v="93" actId="20577"/>
          <ac:spMkLst>
            <pc:docMk/>
            <pc:sldMk cId="3809590658" sldId="296"/>
            <ac:spMk id="2" creationId="{32AEB603-9DBF-435D-BDA8-208EDA1C8623}"/>
          </ac:spMkLst>
        </pc:spChg>
        <pc:spChg chg="mod">
          <ac:chgData name="Michelle Moore" userId="a9956a4204a58d54" providerId="LiveId" clId="{9B2CA814-4B90-4A06-AA21-682179AFDDBB}" dt="2019-06-05T15:50:36.758" v="94"/>
          <ac:spMkLst>
            <pc:docMk/>
            <pc:sldMk cId="3809590658" sldId="296"/>
            <ac:spMk id="5" creationId="{49E3357B-E8E7-45FC-8000-004C27E2830F}"/>
          </ac:spMkLst>
        </pc:spChg>
        <pc:spChg chg="mod">
          <ac:chgData name="Michelle Moore" userId="a9956a4204a58d54" providerId="LiveId" clId="{9B2CA814-4B90-4A06-AA21-682179AFDDBB}" dt="2019-06-05T15:50:18.607" v="91" actId="20577"/>
          <ac:spMkLst>
            <pc:docMk/>
            <pc:sldMk cId="3809590658" sldId="296"/>
            <ac:spMk id="6" creationId="{802944BF-88CA-456F-8B13-82EFE0FCE1B5}"/>
          </ac:spMkLst>
        </pc:spChg>
      </pc:sldChg>
      <pc:sldChg chg="modSp add">
        <pc:chgData name="Michelle Moore" userId="a9956a4204a58d54" providerId="LiveId" clId="{9B2CA814-4B90-4A06-AA21-682179AFDDBB}" dt="2019-06-05T15:53:37.615" v="152" actId="20577"/>
        <pc:sldMkLst>
          <pc:docMk/>
          <pc:sldMk cId="3973433985" sldId="297"/>
        </pc:sldMkLst>
        <pc:spChg chg="mod">
          <ac:chgData name="Michelle Moore" userId="a9956a4204a58d54" providerId="LiveId" clId="{9B2CA814-4B90-4A06-AA21-682179AFDDBB}" dt="2019-06-05T15:52:10.358" v="98" actId="20577"/>
          <ac:spMkLst>
            <pc:docMk/>
            <pc:sldMk cId="3973433985" sldId="297"/>
            <ac:spMk id="2" creationId="{32AEB603-9DBF-435D-BDA8-208EDA1C8623}"/>
          </ac:spMkLst>
        </pc:spChg>
        <pc:spChg chg="mod">
          <ac:chgData name="Michelle Moore" userId="a9956a4204a58d54" providerId="LiveId" clId="{9B2CA814-4B90-4A06-AA21-682179AFDDBB}" dt="2019-06-05T15:53:37.615" v="152" actId="20577"/>
          <ac:spMkLst>
            <pc:docMk/>
            <pc:sldMk cId="3973433985" sldId="297"/>
            <ac:spMk id="5" creationId="{49E3357B-E8E7-45FC-8000-004C27E2830F}"/>
          </ac:spMkLst>
        </pc:spChg>
        <pc:spChg chg="mod">
          <ac:chgData name="Michelle Moore" userId="a9956a4204a58d54" providerId="LiveId" clId="{9B2CA814-4B90-4A06-AA21-682179AFDDBB}" dt="2019-06-05T15:53:29.207" v="151" actId="14100"/>
          <ac:spMkLst>
            <pc:docMk/>
            <pc:sldMk cId="3973433985" sldId="297"/>
            <ac:spMk id="6" creationId="{802944BF-88CA-456F-8B13-82EFE0FCE1B5}"/>
          </ac:spMkLst>
        </pc:spChg>
      </pc:sldChg>
      <pc:sldChg chg="addSp delSp modSp add">
        <pc:chgData name="Michelle Moore" userId="a9956a4204a58d54" providerId="LiveId" clId="{9B2CA814-4B90-4A06-AA21-682179AFDDBB}" dt="2019-06-05T15:56:40.150" v="172"/>
        <pc:sldMkLst>
          <pc:docMk/>
          <pc:sldMk cId="3024229993" sldId="298"/>
        </pc:sldMkLst>
        <pc:spChg chg="mod">
          <ac:chgData name="Michelle Moore" userId="a9956a4204a58d54" providerId="LiveId" clId="{9B2CA814-4B90-4A06-AA21-682179AFDDBB}" dt="2019-06-05T15:54:36.579" v="155" actId="20577"/>
          <ac:spMkLst>
            <pc:docMk/>
            <pc:sldMk cId="3024229993" sldId="298"/>
            <ac:spMk id="2" creationId="{32AEB603-9DBF-435D-BDA8-208EDA1C8623}"/>
          </ac:spMkLst>
        </pc:spChg>
        <pc:spChg chg="mod">
          <ac:chgData name="Michelle Moore" userId="a9956a4204a58d54" providerId="LiveId" clId="{9B2CA814-4B90-4A06-AA21-682179AFDDBB}" dt="2019-06-05T15:55:10.006" v="170" actId="20577"/>
          <ac:spMkLst>
            <pc:docMk/>
            <pc:sldMk cId="3024229993" sldId="298"/>
            <ac:spMk id="5" creationId="{49E3357B-E8E7-45FC-8000-004C27E2830F}"/>
          </ac:spMkLst>
        </pc:spChg>
        <pc:spChg chg="add del">
          <ac:chgData name="Michelle Moore" userId="a9956a4204a58d54" providerId="LiveId" clId="{9B2CA814-4B90-4A06-AA21-682179AFDDBB}" dt="2019-06-05T15:56:40.150" v="172"/>
          <ac:spMkLst>
            <pc:docMk/>
            <pc:sldMk cId="3024229993" sldId="298"/>
            <ac:spMk id="7" creationId="{70BF4B87-38A6-41D5-A522-4C550B0D6DEF}"/>
          </ac:spMkLst>
        </pc:spChg>
      </pc:sldChg>
      <pc:sldChg chg="modSp add">
        <pc:chgData name="Michelle Moore" userId="a9956a4204a58d54" providerId="LiveId" clId="{9B2CA814-4B90-4A06-AA21-682179AFDDBB}" dt="2019-06-05T15:57:58.318" v="188" actId="14100"/>
        <pc:sldMkLst>
          <pc:docMk/>
          <pc:sldMk cId="2993287328" sldId="299"/>
        </pc:sldMkLst>
        <pc:spChg chg="mod">
          <ac:chgData name="Michelle Moore" userId="a9956a4204a58d54" providerId="LiveId" clId="{9B2CA814-4B90-4A06-AA21-682179AFDDBB}" dt="2019-06-05T15:56:56.032" v="175" actId="20577"/>
          <ac:spMkLst>
            <pc:docMk/>
            <pc:sldMk cId="2993287328" sldId="299"/>
            <ac:spMk id="2" creationId="{32AEB603-9DBF-435D-BDA8-208EDA1C8623}"/>
          </ac:spMkLst>
        </pc:spChg>
        <pc:spChg chg="mod">
          <ac:chgData name="Michelle Moore" userId="a9956a4204a58d54" providerId="LiveId" clId="{9B2CA814-4B90-4A06-AA21-682179AFDDBB}" dt="2019-06-05T15:57:36.386" v="184" actId="6549"/>
          <ac:spMkLst>
            <pc:docMk/>
            <pc:sldMk cId="2993287328" sldId="299"/>
            <ac:spMk id="5" creationId="{49E3357B-E8E7-45FC-8000-004C27E2830F}"/>
          </ac:spMkLst>
        </pc:spChg>
        <pc:spChg chg="mod">
          <ac:chgData name="Michelle Moore" userId="a9956a4204a58d54" providerId="LiveId" clId="{9B2CA814-4B90-4A06-AA21-682179AFDDBB}" dt="2019-06-05T15:57:58.318" v="188" actId="14100"/>
          <ac:spMkLst>
            <pc:docMk/>
            <pc:sldMk cId="2993287328" sldId="299"/>
            <ac:spMk id="6" creationId="{802944BF-88CA-456F-8B13-82EFE0FCE1B5}"/>
          </ac:spMkLst>
        </pc:spChg>
      </pc:sldChg>
      <pc:sldChg chg="modSp add">
        <pc:chgData name="Michelle Moore" userId="a9956a4204a58d54" providerId="LiveId" clId="{9B2CA814-4B90-4A06-AA21-682179AFDDBB}" dt="2019-06-05T15:59:08.416" v="196" actId="20577"/>
        <pc:sldMkLst>
          <pc:docMk/>
          <pc:sldMk cId="1199443709" sldId="300"/>
        </pc:sldMkLst>
        <pc:spChg chg="mod">
          <ac:chgData name="Michelle Moore" userId="a9956a4204a58d54" providerId="LiveId" clId="{9B2CA814-4B90-4A06-AA21-682179AFDDBB}" dt="2019-06-05T15:59:00.310" v="194" actId="20577"/>
          <ac:spMkLst>
            <pc:docMk/>
            <pc:sldMk cId="1199443709" sldId="300"/>
            <ac:spMk id="2" creationId="{32AEB603-9DBF-435D-BDA8-208EDA1C8623}"/>
          </ac:spMkLst>
        </pc:spChg>
        <pc:spChg chg="mod">
          <ac:chgData name="Michelle Moore" userId="a9956a4204a58d54" providerId="LiveId" clId="{9B2CA814-4B90-4A06-AA21-682179AFDDBB}" dt="2019-06-05T15:58:53.275" v="190"/>
          <ac:spMkLst>
            <pc:docMk/>
            <pc:sldMk cId="1199443709" sldId="300"/>
            <ac:spMk id="5" creationId="{49E3357B-E8E7-45FC-8000-004C27E2830F}"/>
          </ac:spMkLst>
        </pc:spChg>
        <pc:spChg chg="mod">
          <ac:chgData name="Michelle Moore" userId="a9956a4204a58d54" providerId="LiveId" clId="{9B2CA814-4B90-4A06-AA21-682179AFDDBB}" dt="2019-06-05T15:59:08.416" v="196" actId="20577"/>
          <ac:spMkLst>
            <pc:docMk/>
            <pc:sldMk cId="1199443709" sldId="300"/>
            <ac:spMk id="6" creationId="{802944BF-88CA-456F-8B13-82EFE0FCE1B5}"/>
          </ac:spMkLst>
        </pc:spChg>
      </pc:sldChg>
      <pc:sldChg chg="modSp add">
        <pc:chgData name="Michelle Moore" userId="a9956a4204a58d54" providerId="LiveId" clId="{9B2CA814-4B90-4A06-AA21-682179AFDDBB}" dt="2019-06-05T16:00:34.088" v="209" actId="20577"/>
        <pc:sldMkLst>
          <pc:docMk/>
          <pc:sldMk cId="3344686161" sldId="301"/>
        </pc:sldMkLst>
        <pc:spChg chg="mod">
          <ac:chgData name="Michelle Moore" userId="a9956a4204a58d54" providerId="LiveId" clId="{9B2CA814-4B90-4A06-AA21-682179AFDDBB}" dt="2019-06-05T15:59:55.457" v="199" actId="20577"/>
          <ac:spMkLst>
            <pc:docMk/>
            <pc:sldMk cId="3344686161" sldId="301"/>
            <ac:spMk id="2" creationId="{32AEB603-9DBF-435D-BDA8-208EDA1C8623}"/>
          </ac:spMkLst>
        </pc:spChg>
        <pc:spChg chg="mod">
          <ac:chgData name="Michelle Moore" userId="a9956a4204a58d54" providerId="LiveId" clId="{9B2CA814-4B90-4A06-AA21-682179AFDDBB}" dt="2019-06-05T16:00:34.088" v="209" actId="20577"/>
          <ac:spMkLst>
            <pc:docMk/>
            <pc:sldMk cId="3344686161" sldId="301"/>
            <ac:spMk id="5" creationId="{49E3357B-E8E7-45FC-8000-004C27E2830F}"/>
          </ac:spMkLst>
        </pc:spChg>
      </pc:sldChg>
      <pc:sldChg chg="addSp modSp add">
        <pc:chgData name="Michelle Moore" userId="a9956a4204a58d54" providerId="LiveId" clId="{9B2CA814-4B90-4A06-AA21-682179AFDDBB}" dt="2019-06-05T16:04:04.456" v="240"/>
        <pc:sldMkLst>
          <pc:docMk/>
          <pc:sldMk cId="1053385171" sldId="302"/>
        </pc:sldMkLst>
        <pc:spChg chg="mod">
          <ac:chgData name="Michelle Moore" userId="a9956a4204a58d54" providerId="LiveId" clId="{9B2CA814-4B90-4A06-AA21-682179AFDDBB}" dt="2019-06-05T16:01:38.617" v="212" actId="20577"/>
          <ac:spMkLst>
            <pc:docMk/>
            <pc:sldMk cId="1053385171" sldId="302"/>
            <ac:spMk id="2" creationId="{32AEB603-9DBF-435D-BDA8-208EDA1C8623}"/>
          </ac:spMkLst>
        </pc:spChg>
        <pc:spChg chg="mod">
          <ac:chgData name="Michelle Moore" userId="a9956a4204a58d54" providerId="LiveId" clId="{9B2CA814-4B90-4A06-AA21-682179AFDDBB}" dt="2019-06-05T16:02:02.019" v="216" actId="6549"/>
          <ac:spMkLst>
            <pc:docMk/>
            <pc:sldMk cId="1053385171" sldId="302"/>
            <ac:spMk id="5" creationId="{49E3357B-E8E7-45FC-8000-004C27E2830F}"/>
          </ac:spMkLst>
        </pc:spChg>
        <pc:spChg chg="mod">
          <ac:chgData name="Michelle Moore" userId="a9956a4204a58d54" providerId="LiveId" clId="{9B2CA814-4B90-4A06-AA21-682179AFDDBB}" dt="2019-06-05T16:01:45" v="214" actId="20577"/>
          <ac:spMkLst>
            <pc:docMk/>
            <pc:sldMk cId="1053385171" sldId="302"/>
            <ac:spMk id="6" creationId="{802944BF-88CA-456F-8B13-82EFE0FCE1B5}"/>
          </ac:spMkLst>
        </pc:spChg>
        <pc:picChg chg="add mod">
          <ac:chgData name="Michelle Moore" userId="a9956a4204a58d54" providerId="LiveId" clId="{9B2CA814-4B90-4A06-AA21-682179AFDDBB}" dt="2019-06-05T16:04:04.456" v="240"/>
          <ac:picMkLst>
            <pc:docMk/>
            <pc:sldMk cId="1053385171" sldId="302"/>
            <ac:picMk id="7" creationId="{16668B92-092B-4BED-B0AE-4C3A1715D20E}"/>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B45FDF9-25BA-47E4-8593-B89C2B40AE18}" type="datetimeFigureOut">
              <a:rPr lang="en-US" smtClean="0"/>
              <a:t>10/23/20</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A48406FA-1CD3-45FF-BC47-4A556B66C8F2}" type="slidenum">
              <a:rPr lang="en-US" smtClean="0"/>
              <a:t>‹#›</a:t>
            </a:fld>
            <a:endParaRPr lang="en-US" dirty="0"/>
          </a:p>
        </p:txBody>
      </p:sp>
    </p:spTree>
    <p:extLst>
      <p:ext uri="{BB962C8B-B14F-4D97-AF65-F5344CB8AC3E}">
        <p14:creationId xmlns:p14="http://schemas.microsoft.com/office/powerpoint/2010/main" val="20329106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3E537F2-38FA-412D-9AC3-B573E910220D}" type="datetimeFigureOut">
              <a:rPr lang="en-US" smtClean="0"/>
              <a:t>10/23/20</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B67C953-863B-418B-800D-0BB9606FF8AB}" type="slidenum">
              <a:rPr lang="en-US" smtClean="0"/>
              <a:t>‹#›</a:t>
            </a:fld>
            <a:endParaRPr lang="en-US" dirty="0"/>
          </a:p>
        </p:txBody>
      </p:sp>
    </p:spTree>
    <p:extLst>
      <p:ext uri="{BB962C8B-B14F-4D97-AF65-F5344CB8AC3E}">
        <p14:creationId xmlns:p14="http://schemas.microsoft.com/office/powerpoint/2010/main" val="2061791031"/>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this chapter</a:t>
            </a:r>
            <a:r>
              <a:rPr lang="en-US" baseline="0" dirty="0"/>
              <a:t> you will learn how to calculate measures of location and measures of dispersion. The purpose of a measure of location is to pinpoint the center of the data and these results are often referred to as averages. For example, the average US home changes ownership every 11.8 years and the average American home has more TV sets than people There are 2.73 TV sets and 2.55 people in the typical home. The dispersion in the data refers to the variation or spread in the data. For example, average incomes for two different industries may appear to be the same, but when the variation in the incomes from one industry to another is examined, you find there is much more variation in one than the other.</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1</a:t>
            </a:fld>
            <a:endParaRPr lang="en-US" dirty="0"/>
          </a:p>
        </p:txBody>
      </p:sp>
    </p:spTree>
    <p:extLst>
      <p:ext uri="{BB962C8B-B14F-4D97-AF65-F5344CB8AC3E}">
        <p14:creationId xmlns:p14="http://schemas.microsoft.com/office/powerpoint/2010/main" val="31888468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cases where the mean is not representative of the data, you may decide to use the median.</a:t>
            </a:r>
          </a:p>
        </p:txBody>
      </p:sp>
      <p:sp>
        <p:nvSpPr>
          <p:cNvPr id="4" name="Slide Number Placeholder 3"/>
          <p:cNvSpPr>
            <a:spLocks noGrp="1"/>
          </p:cNvSpPr>
          <p:nvPr>
            <p:ph type="sldNum" sz="quarter" idx="10"/>
          </p:nvPr>
        </p:nvSpPr>
        <p:spPr/>
        <p:txBody>
          <a:bodyPr/>
          <a:lstStyle/>
          <a:p>
            <a:fld id="{7B67C953-863B-418B-800D-0BB9606FF8AB}" type="slidenum">
              <a:rPr lang="en-US" smtClean="0"/>
              <a:t>11</a:t>
            </a:fld>
            <a:endParaRPr lang="en-US" dirty="0"/>
          </a:p>
        </p:txBody>
      </p:sp>
    </p:spTree>
    <p:extLst>
      <p:ext uri="{BB962C8B-B14F-4D97-AF65-F5344CB8AC3E}">
        <p14:creationId xmlns:p14="http://schemas.microsoft.com/office/powerpoint/2010/main" val="370402000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median is found by averaging the two middle values. The middle values are 5 hours and 7 hours, and the mean of these two values is 6. We conclude that the typical adult Facebook user spends 6 hours per week at the website. Notice that the median is not one of the values. Also, half of the times are below the median and half are above it.</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12</a:t>
            </a:fld>
            <a:endParaRPr lang="en-US" dirty="0"/>
          </a:p>
        </p:txBody>
      </p:sp>
    </p:spTree>
    <p:extLst>
      <p:ext uri="{BB962C8B-B14F-4D97-AF65-F5344CB8AC3E}">
        <p14:creationId xmlns:p14="http://schemas.microsoft.com/office/powerpoint/2010/main" val="123971264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mode</a:t>
            </a:r>
            <a:r>
              <a:rPr lang="en-US" baseline="0" dirty="0"/>
              <a:t> is useful for summarizing nominal level data. Here a company has developed five bath oils and has conducted a marketing survey to find which bath oil consumers prefer. We see that most of the survey respondents favored Lamoure, since it is the highest bar. So Lamoure is the mode. Mode can be determined for all levels of measurement and it is not affected by extreme values. A disadvantage of using the mode is that a data set may not have a mode or that it may have more than one mode.</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13</a:t>
            </a:fld>
            <a:endParaRPr lang="en-US" dirty="0"/>
          </a:p>
        </p:txBody>
      </p:sp>
    </p:spTree>
    <p:extLst>
      <p:ext uri="{BB962C8B-B14F-4D97-AF65-F5344CB8AC3E}">
        <p14:creationId xmlns:p14="http://schemas.microsoft.com/office/powerpoint/2010/main" val="39009681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Refer</a:t>
            </a:r>
            <a:r>
              <a:rPr lang="en-US" baseline="0" dirty="0"/>
              <a:t> to the first chart on the left. It is a symmetric distribution with zero skewness where the mean=median=mode. The middle chart is positively skewed because the mode&lt;median&lt;mean and it has a tail on the right. In the last chart, the mean&lt;median&lt;mode and is negatively skewed with a tail to the left. If a distribution is highly skewed, the mean is probably not a representative measure of central tendency and the median or mode should be used.</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14</a:t>
            </a:fld>
            <a:endParaRPr lang="en-US" dirty="0"/>
          </a:p>
        </p:txBody>
      </p:sp>
    </p:spTree>
    <p:extLst>
      <p:ext uri="{BB962C8B-B14F-4D97-AF65-F5344CB8AC3E}">
        <p14:creationId xmlns:p14="http://schemas.microsoft.com/office/powerpoint/2010/main" val="295203618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Here</a:t>
            </a:r>
            <a:r>
              <a:rPr lang="en-US" baseline="0" dirty="0"/>
              <a:t> is t</a:t>
            </a:r>
            <a:r>
              <a:rPr lang="en-US" dirty="0"/>
              <a:t>he formula</a:t>
            </a:r>
            <a:r>
              <a:rPr lang="en-US" baseline="0" dirty="0"/>
              <a:t> for calculating the weighted mean. You’ll discover that t</a:t>
            </a:r>
            <a:r>
              <a:rPr lang="en-US" dirty="0"/>
              <a:t>his is really just a shortcut method of computing</a:t>
            </a:r>
            <a:r>
              <a:rPr lang="en-US" baseline="0" dirty="0"/>
              <a:t> the arithmetic mean, which we can use when we have recurring values in a data set. The mean hourly rate is $18.12.</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15</a:t>
            </a:fld>
            <a:endParaRPr lang="en-US" dirty="0"/>
          </a:p>
        </p:txBody>
      </p:sp>
    </p:spTree>
    <p:extLst>
      <p:ext uri="{BB962C8B-B14F-4D97-AF65-F5344CB8AC3E}">
        <p14:creationId xmlns:p14="http://schemas.microsoft.com/office/powerpoint/2010/main" val="124761185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a:t>
            </a:r>
            <a:r>
              <a:rPr lang="en-US" baseline="0" dirty="0"/>
              <a:t> measure of location only describes the center of the data; it does not tell us anything about the spread of the data. We may need to know something about the variation in the data. Measures of dispersion also allow us to compare two or more distributions. Small measures of dispersion indicate the data are closely clustered around the mean and therefore the mean is representative of the data; large measures of dispersion indicate that the mean may not be representative of the data. We’ll learn how to compute the range, the variance, and the standard deviation as well as the major characteristics of each.</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16</a:t>
            </a:fld>
            <a:endParaRPr lang="en-US" dirty="0"/>
          </a:p>
        </p:txBody>
      </p:sp>
    </p:spTree>
    <p:extLst>
      <p:ext uri="{BB962C8B-B14F-4D97-AF65-F5344CB8AC3E}">
        <p14:creationId xmlns:p14="http://schemas.microsoft.com/office/powerpoint/2010/main" val="424601154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formula for determining the population variance is shown above</a:t>
            </a:r>
            <a:r>
              <a:rPr lang="en-US" baseline="0" dirty="0"/>
              <a:t> and is another measure of dispersion</a:t>
            </a:r>
            <a:r>
              <a:rPr lang="en-US" dirty="0"/>
              <a:t>. The variance</a:t>
            </a:r>
            <a:r>
              <a:rPr lang="en-US" baseline="0" dirty="0"/>
              <a:t> is the mean of the squared deviations from the arithmetic mean.</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18</a:t>
            </a:fld>
            <a:endParaRPr lang="en-US" dirty="0"/>
          </a:p>
        </p:txBody>
      </p:sp>
    </p:spTree>
    <p:extLst>
      <p:ext uri="{BB962C8B-B14F-4D97-AF65-F5344CB8AC3E}">
        <p14:creationId xmlns:p14="http://schemas.microsoft.com/office/powerpoint/2010/main" val="121091015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a:t>
            </a:r>
            <a:r>
              <a:rPr lang="en-US" baseline="0" dirty="0"/>
              <a:t> sample variance is used to estimate the population variance. Notice the change in the denominator. Rather than use n, we use n </a:t>
            </a:r>
            <a:r>
              <a:rPr lang="en-US" baseline="0" dirty="0" smtClean="0"/>
              <a:t>− </a:t>
            </a:r>
            <a:r>
              <a:rPr lang="en-US" baseline="0" dirty="0"/>
              <a:t>1 so that we do not underestimate the population variance.</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19</a:t>
            </a:fld>
            <a:endParaRPr lang="en-US" dirty="0"/>
          </a:p>
        </p:txBody>
      </p:sp>
    </p:spTree>
    <p:extLst>
      <p:ext uri="{BB962C8B-B14F-4D97-AF65-F5344CB8AC3E}">
        <p14:creationId xmlns:p14="http://schemas.microsoft.com/office/powerpoint/2010/main" val="169054358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These properties</a:t>
            </a:r>
            <a:r>
              <a:rPr lang="en-US" baseline="0" dirty="0"/>
              <a:t> are useful for understanding both population standard deviations and sample standard deviations. The population standard deviation is the square root of the population variance and uses the Greek symbol sigma.</a:t>
            </a:r>
          </a:p>
          <a:p>
            <a:endParaRPr lang="en-US" baseline="0" dirty="0"/>
          </a:p>
          <a:p>
            <a:r>
              <a:rPr lang="en-US" baseline="0" dirty="0"/>
              <a:t>The standard deviation is the most widely reported measure of dispersion.</a:t>
            </a:r>
            <a:endParaRPr lang="en-US" dirty="0"/>
          </a:p>
          <a:p>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20</a:t>
            </a:fld>
            <a:endParaRPr lang="en-US" dirty="0"/>
          </a:p>
        </p:txBody>
      </p:sp>
    </p:spTree>
    <p:extLst>
      <p:ext uri="{BB962C8B-B14F-4D97-AF65-F5344CB8AC3E}">
        <p14:creationId xmlns:p14="http://schemas.microsoft.com/office/powerpoint/2010/main" val="417232983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a:t>
            </a:r>
            <a:r>
              <a:rPr lang="en-US" baseline="0" dirty="0"/>
              <a:t> formula for sample standard deviation is simply the square root of the variance and the symbol “x bar” represents sample standard deviation.</a:t>
            </a:r>
          </a:p>
          <a:p>
            <a:endParaRPr lang="en-US" baseline="0" dirty="0"/>
          </a:p>
          <a:p>
            <a:r>
              <a:rPr lang="en-US" baseline="0" dirty="0"/>
              <a:t>Likewise, the population standard deviation (not shown) is the square root of the population variance and uses the Greek symbol sigma.</a:t>
            </a:r>
          </a:p>
          <a:p>
            <a:endParaRPr lang="en-US" baseline="0" dirty="0"/>
          </a:p>
          <a:p>
            <a:r>
              <a:rPr lang="en-US" baseline="0" dirty="0"/>
              <a:t>The standard deviation is the most widely reported measure of dispersion.</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21</a:t>
            </a:fld>
            <a:endParaRPr lang="en-US" dirty="0"/>
          </a:p>
        </p:txBody>
      </p:sp>
    </p:spTree>
    <p:extLst>
      <p:ext uri="{BB962C8B-B14F-4D97-AF65-F5344CB8AC3E}">
        <p14:creationId xmlns:p14="http://schemas.microsoft.com/office/powerpoint/2010/main" val="16898456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a:t>
            </a:r>
            <a:r>
              <a:rPr lang="en-US" baseline="0" dirty="0"/>
              <a:t> calculating a mean, there are different symbols to use when working with a population and when working with a sample. While the arithmetic mean is the most widely used measure of location, there are other means you will learn to calculate, namely, the weighted mean and the geometric mean. Later in the chapter, you learn to calculate an estimate of the mean of grouped data. There are other measures of central tendency too, such as median and mode.</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3</a:t>
            </a:fld>
            <a:endParaRPr lang="en-US" dirty="0"/>
          </a:p>
        </p:txBody>
      </p:sp>
    </p:spTree>
    <p:extLst>
      <p:ext uri="{BB962C8B-B14F-4D97-AF65-F5344CB8AC3E}">
        <p14:creationId xmlns:p14="http://schemas.microsoft.com/office/powerpoint/2010/main" val="264848065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can use</a:t>
            </a:r>
            <a:r>
              <a:rPr lang="en-US" baseline="0" dirty="0"/>
              <a:t> the standard deviation to describe a distribution. </a:t>
            </a:r>
            <a:r>
              <a:rPr lang="en-US" dirty="0"/>
              <a:t>The</a:t>
            </a:r>
            <a:r>
              <a:rPr lang="en-US" baseline="0" dirty="0"/>
              <a:t> Russian mathematician P. L. Chebyshev developed a theorem that allows us to determine the minimum proportion of values that lie within a specified number of standard deviations of the mean. For example, consider 2 standard deviations. We find that 1 </a:t>
            </a:r>
            <a:r>
              <a:rPr lang="en-US" baseline="0" dirty="0" smtClean="0"/>
              <a:t>− </a:t>
            </a:r>
            <a:r>
              <a:rPr lang="en-US" baseline="0" dirty="0"/>
              <a:t>1/2</a:t>
            </a:r>
            <a:r>
              <a:rPr lang="en-US" baseline="30000" dirty="0"/>
              <a:t>2</a:t>
            </a:r>
            <a:r>
              <a:rPr lang="en-US" baseline="0" dirty="0"/>
              <a:t> = .75, so a minimum of 75% of values lie within the mean. This theorem can be used regardless of the shape of the distribution.</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22</a:t>
            </a:fld>
            <a:endParaRPr lang="en-US" dirty="0"/>
          </a:p>
        </p:txBody>
      </p:sp>
    </p:spTree>
    <p:extLst>
      <p:ext uri="{BB962C8B-B14F-4D97-AF65-F5344CB8AC3E}">
        <p14:creationId xmlns:p14="http://schemas.microsoft.com/office/powerpoint/2010/main" val="236410794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we</a:t>
            </a:r>
            <a:r>
              <a:rPr lang="en-US" baseline="0" dirty="0"/>
              <a:t> have a symmetrical distribution, we can use t</a:t>
            </a:r>
            <a:r>
              <a:rPr lang="en-US" dirty="0"/>
              <a:t>he</a:t>
            </a:r>
            <a:r>
              <a:rPr lang="en-US" baseline="0" dirty="0"/>
              <a:t> Empirical Rule, sometimes called the Normal Rule, which allows us to be more precise than with Chebyshev’s Theorem. Here </a:t>
            </a:r>
            <a:r>
              <a:rPr lang="en-US" dirty="0"/>
              <a:t>is a symmetrical</a:t>
            </a:r>
            <a:r>
              <a:rPr lang="en-US" baseline="0" dirty="0"/>
              <a:t> distribution with a mean of 100 and a standard deviation of 10. Applying the Empirical Rule, we’ll find about 68% of the values between 90 and 110, about 95% of the values between 80 and 120, and about 99.7% of the values between 70 and 130.</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23</a:t>
            </a:fld>
            <a:endParaRPr lang="en-US" dirty="0"/>
          </a:p>
        </p:txBody>
      </p:sp>
    </p:spTree>
    <p:extLst>
      <p:ext uri="{BB962C8B-B14F-4D97-AF65-F5344CB8AC3E}">
        <p14:creationId xmlns:p14="http://schemas.microsoft.com/office/powerpoint/2010/main" val="146041621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1" u="none" strike="noStrike" kern="1200" baseline="0" dirty="0">
                <a:solidFill>
                  <a:schemeClr val="tx1"/>
                </a:solidFill>
                <a:latin typeface="+mn-lt"/>
                <a:ea typeface="+mn-ea"/>
                <a:cs typeface="+mn-cs"/>
              </a:rPr>
              <a:t>xbar </a:t>
            </a:r>
            <a:r>
              <a:rPr lang="en-US" sz="1200" b="0" i="0" u="none" strike="noStrike" kern="1200" baseline="0" dirty="0">
                <a:solidFill>
                  <a:schemeClr val="tx1"/>
                </a:solidFill>
                <a:latin typeface="+mn-lt"/>
                <a:ea typeface="+mn-ea"/>
                <a:cs typeface="+mn-cs"/>
              </a:rPr>
              <a:t>= 647/11 = 58.82 </a:t>
            </a:r>
          </a:p>
          <a:p>
            <a:r>
              <a:rPr lang="en-US" sz="1200" b="0" i="0" u="none" strike="noStrike" kern="1200" baseline="0" dirty="0">
                <a:solidFill>
                  <a:schemeClr val="tx1"/>
                </a:solidFill>
                <a:latin typeface="+mn-lt"/>
                <a:ea typeface="+mn-ea"/>
                <a:cs typeface="+mn-cs"/>
              </a:rPr>
              <a:t>Median = 58, Mode = 58 </a:t>
            </a:r>
          </a:p>
          <a:p>
            <a:r>
              <a:rPr lang="en-US" sz="1200" b="0" i="0" u="none" strike="noStrike" kern="1200" baseline="0" dirty="0">
                <a:solidFill>
                  <a:schemeClr val="tx1"/>
                </a:solidFill>
                <a:latin typeface="+mn-lt"/>
                <a:ea typeface="+mn-ea"/>
                <a:cs typeface="+mn-cs"/>
              </a:rPr>
              <a:t>Any of the three measures would be satisfactory. </a:t>
            </a:r>
            <a:endParaRPr lang="en-US" dirty="0"/>
          </a:p>
          <a:p>
            <a:endParaRPr lang="en-US" dirty="0"/>
          </a:p>
        </p:txBody>
      </p:sp>
      <p:sp>
        <p:nvSpPr>
          <p:cNvPr id="4" name="Slide Number Placeholder 3"/>
          <p:cNvSpPr>
            <a:spLocks noGrp="1"/>
          </p:cNvSpPr>
          <p:nvPr>
            <p:ph type="sldNum" sz="quarter" idx="5"/>
          </p:nvPr>
        </p:nvSpPr>
        <p:spPr/>
        <p:txBody>
          <a:bodyPr/>
          <a:lstStyle/>
          <a:p>
            <a:fld id="{7B67C953-863B-418B-800D-0BB9606FF8AB}" type="slidenum">
              <a:rPr lang="en-US" smtClean="0"/>
              <a:t>26</a:t>
            </a:fld>
            <a:endParaRPr lang="en-US" dirty="0"/>
          </a:p>
        </p:txBody>
      </p:sp>
    </p:spTree>
    <p:extLst>
      <p:ext uri="{BB962C8B-B14F-4D97-AF65-F5344CB8AC3E}">
        <p14:creationId xmlns:p14="http://schemas.microsoft.com/office/powerpoint/2010/main" val="247843013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$22.50, found by [50($12) + 50($20) + 100($29)]/200 </a:t>
            </a:r>
            <a:endParaRPr lang="en-US" dirty="0"/>
          </a:p>
          <a:p>
            <a:endParaRPr lang="en-US" dirty="0"/>
          </a:p>
        </p:txBody>
      </p:sp>
      <p:sp>
        <p:nvSpPr>
          <p:cNvPr id="4" name="Slide Number Placeholder 3"/>
          <p:cNvSpPr>
            <a:spLocks noGrp="1"/>
          </p:cNvSpPr>
          <p:nvPr>
            <p:ph type="sldNum" sz="quarter" idx="5"/>
          </p:nvPr>
        </p:nvSpPr>
        <p:spPr/>
        <p:txBody>
          <a:bodyPr/>
          <a:lstStyle/>
          <a:p>
            <a:fld id="{7B67C953-863B-418B-800D-0BB9606FF8AB}" type="slidenum">
              <a:rPr lang="en-US" smtClean="0"/>
              <a:t>27</a:t>
            </a:fld>
            <a:endParaRPr lang="en-US" dirty="0"/>
          </a:p>
        </p:txBody>
      </p:sp>
    </p:spTree>
    <p:extLst>
      <p:ext uri="{BB962C8B-B14F-4D97-AF65-F5344CB8AC3E}">
        <p14:creationId xmlns:p14="http://schemas.microsoft.com/office/powerpoint/2010/main" val="284357697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In 2017, 2.28% found by sixth root of 265.9/232.2 − 1 </a:t>
            </a:r>
          </a:p>
          <a:p>
            <a:r>
              <a:rPr lang="en-US" sz="1200" b="0" i="0" u="none" strike="noStrike" kern="1200" baseline="0" dirty="0">
                <a:solidFill>
                  <a:schemeClr val="tx1"/>
                </a:solidFill>
                <a:latin typeface="+mn-lt"/>
                <a:ea typeface="+mn-ea"/>
                <a:cs typeface="+mn-cs"/>
              </a:rPr>
              <a:t>In 2020, 1.34% found by cubed root of 276.7/265.9 − 1 </a:t>
            </a:r>
          </a:p>
          <a:p>
            <a:r>
              <a:rPr lang="en-US" sz="1200" b="0" i="0" u="none" strike="noStrike" kern="1200" baseline="0" dirty="0">
                <a:solidFill>
                  <a:schemeClr val="tx1"/>
                </a:solidFill>
                <a:latin typeface="+mn-lt"/>
                <a:ea typeface="+mn-ea"/>
                <a:cs typeface="+mn-cs"/>
              </a:rPr>
              <a:t>The annual percent increase of subscribers is forecast to increase over the next 3 years. </a:t>
            </a:r>
            <a:endParaRPr lang="en-US" dirty="0"/>
          </a:p>
          <a:p>
            <a:endParaRPr lang="en-US" dirty="0"/>
          </a:p>
        </p:txBody>
      </p:sp>
      <p:sp>
        <p:nvSpPr>
          <p:cNvPr id="4" name="Slide Number Placeholder 3"/>
          <p:cNvSpPr>
            <a:spLocks noGrp="1"/>
          </p:cNvSpPr>
          <p:nvPr>
            <p:ph type="sldNum" sz="quarter" idx="5"/>
          </p:nvPr>
        </p:nvSpPr>
        <p:spPr/>
        <p:txBody>
          <a:bodyPr/>
          <a:lstStyle/>
          <a:p>
            <a:fld id="{7B67C953-863B-418B-800D-0BB9606FF8AB}" type="slidenum">
              <a:rPr lang="en-US" smtClean="0"/>
              <a:t>28</a:t>
            </a:fld>
            <a:endParaRPr lang="en-US" dirty="0"/>
          </a:p>
        </p:txBody>
      </p:sp>
    </p:spTree>
    <p:extLst>
      <p:ext uri="{BB962C8B-B14F-4D97-AF65-F5344CB8AC3E}">
        <p14:creationId xmlns:p14="http://schemas.microsoft.com/office/powerpoint/2010/main" val="397150506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latin typeface="+mn-lt"/>
                <a:ea typeface="+mn-ea"/>
                <a:cs typeface="+mn-cs"/>
              </a:rPr>
              <a:t>a. </a:t>
            </a:r>
            <a:r>
              <a:rPr lang="en-US" sz="1200" b="0" i="0" u="none" strike="noStrike" kern="1200" baseline="0" dirty="0">
                <a:solidFill>
                  <a:schemeClr val="tx1"/>
                </a:solidFill>
                <a:latin typeface="+mn-lt"/>
                <a:ea typeface="+mn-ea"/>
                <a:cs typeface="+mn-cs"/>
              </a:rPr>
              <a:t>30, found by 54 − 24 </a:t>
            </a:r>
          </a:p>
          <a:p>
            <a:r>
              <a:rPr lang="en-US" sz="1200" b="1" i="0" u="none" strike="noStrike" kern="1200" baseline="0" dirty="0">
                <a:solidFill>
                  <a:schemeClr val="tx1"/>
                </a:solidFill>
                <a:latin typeface="+mn-lt"/>
                <a:ea typeface="+mn-ea"/>
                <a:cs typeface="+mn-cs"/>
              </a:rPr>
              <a:t>b. </a:t>
            </a:r>
            <a:r>
              <a:rPr lang="en-US" sz="1200" b="0" i="0" u="none" strike="noStrike" kern="1200" baseline="0" dirty="0">
                <a:solidFill>
                  <a:schemeClr val="tx1"/>
                </a:solidFill>
                <a:latin typeface="+mn-lt"/>
                <a:ea typeface="+mn-ea"/>
                <a:cs typeface="+mn-cs"/>
              </a:rPr>
              <a:t>38, found by 380/10 </a:t>
            </a:r>
          </a:p>
          <a:p>
            <a:r>
              <a:rPr lang="en-US" sz="1200" b="1" i="0" u="none" strike="noStrike" kern="1200" baseline="0" dirty="0">
                <a:solidFill>
                  <a:schemeClr val="tx1"/>
                </a:solidFill>
                <a:latin typeface="+mn-lt"/>
                <a:ea typeface="+mn-ea"/>
                <a:cs typeface="+mn-cs"/>
              </a:rPr>
              <a:t>c. </a:t>
            </a:r>
            <a:r>
              <a:rPr lang="en-US" sz="1800" dirty="0">
                <a:effectLst/>
                <a:latin typeface="Times New Roman" panose="02020603050405020304" pitchFamily="18" charset="0"/>
                <a:ea typeface="Times New Roman" panose="02020603050405020304" pitchFamily="18" charset="0"/>
              </a:rPr>
              <a:t>The differences between each value and the mean are: </a:t>
            </a:r>
            <a:r>
              <a:rPr lang="en-US" sz="1800" dirty="0" smtClean="0">
                <a:effectLst/>
                <a:latin typeface="Times New Roman" panose="02020603050405020304" pitchFamily="18" charset="0"/>
                <a:ea typeface="Times New Roman" panose="02020603050405020304" pitchFamily="18" charset="0"/>
              </a:rPr>
              <a:t>−10</a:t>
            </a:r>
            <a:r>
              <a:rPr lang="en-US" sz="1800" dirty="0">
                <a:effectLst/>
                <a:latin typeface="Times New Roman" panose="02020603050405020304" pitchFamily="18" charset="0"/>
                <a:ea typeface="Times New Roman" panose="02020603050405020304" pitchFamily="18" charset="0"/>
              </a:rPr>
              <a:t>, </a:t>
            </a:r>
            <a:r>
              <a:rPr lang="en-US" sz="1800" dirty="0" smtClean="0">
                <a:effectLst/>
                <a:latin typeface="Times New Roman" panose="02020603050405020304" pitchFamily="18" charset="0"/>
                <a:ea typeface="Times New Roman" panose="02020603050405020304" pitchFamily="18" charset="0"/>
              </a:rPr>
              <a:t>−6</a:t>
            </a:r>
            <a:r>
              <a:rPr lang="en-US" sz="1800" dirty="0">
                <a:effectLst/>
                <a:latin typeface="Times New Roman" panose="02020603050405020304" pitchFamily="18" charset="0"/>
                <a:ea typeface="Times New Roman" panose="02020603050405020304" pitchFamily="18" charset="0"/>
              </a:rPr>
              <a:t>, </a:t>
            </a:r>
            <a:r>
              <a:rPr lang="en-US" sz="1800" dirty="0" smtClean="0">
                <a:effectLst/>
                <a:latin typeface="Times New Roman" panose="02020603050405020304" pitchFamily="18" charset="0"/>
                <a:ea typeface="Times New Roman" panose="02020603050405020304" pitchFamily="18" charset="0"/>
              </a:rPr>
              <a:t>−14</a:t>
            </a:r>
            <a:r>
              <a:rPr lang="en-US" sz="1800" dirty="0">
                <a:effectLst/>
                <a:latin typeface="Times New Roman" panose="02020603050405020304" pitchFamily="18" charset="0"/>
                <a:ea typeface="Times New Roman" panose="02020603050405020304" pitchFamily="18" charset="0"/>
              </a:rPr>
              <a:t>, 8, 6, 2, 16, 0, </a:t>
            </a:r>
            <a:r>
              <a:rPr lang="en-US" sz="1800" dirty="0" smtClean="0">
                <a:effectLst/>
                <a:latin typeface="Times New Roman" panose="02020603050405020304" pitchFamily="18" charset="0"/>
                <a:ea typeface="Times New Roman" panose="02020603050405020304" pitchFamily="18" charset="0"/>
              </a:rPr>
              <a:t>−6 </a:t>
            </a:r>
            <a:r>
              <a:rPr lang="en-US" sz="1800" dirty="0">
                <a:effectLst/>
                <a:latin typeface="Times New Roman" panose="02020603050405020304" pitchFamily="18" charset="0"/>
                <a:ea typeface="Times New Roman" panose="02020603050405020304" pitchFamily="18" charset="0"/>
              </a:rPr>
              <a:t>and 4, respectively. Their squares are 100, 36, 196, 64, 36, 4, 256, 0, 36 and 16. The sum of the squares is 744</a:t>
            </a:r>
            <a:r>
              <a:rPr lang="en-US" sz="1800" dirty="0" smtClean="0">
                <a:effectLst/>
                <a:latin typeface="Times New Roman" panose="02020603050405020304" pitchFamily="18" charset="0"/>
                <a:ea typeface="Times New Roman" panose="02020603050405020304" pitchFamily="18" charset="0"/>
              </a:rPr>
              <a:t>. </a:t>
            </a:r>
            <a:r>
              <a:rPr lang="en-US" sz="1800" dirty="0">
                <a:effectLst/>
                <a:latin typeface="Times New Roman" panose="02020603050405020304" pitchFamily="18" charset="0"/>
                <a:ea typeface="Times New Roman" panose="02020603050405020304" pitchFamily="18" charset="0"/>
              </a:rPr>
              <a:t>So the variance is 74.4, found by 744/10</a:t>
            </a:r>
            <a:endParaRPr lang="en-US" dirty="0"/>
          </a:p>
        </p:txBody>
      </p:sp>
      <p:sp>
        <p:nvSpPr>
          <p:cNvPr id="4" name="Slide Number Placeholder 3"/>
          <p:cNvSpPr>
            <a:spLocks noGrp="1"/>
          </p:cNvSpPr>
          <p:nvPr>
            <p:ph type="sldNum" sz="quarter" idx="5"/>
          </p:nvPr>
        </p:nvSpPr>
        <p:spPr/>
        <p:txBody>
          <a:bodyPr/>
          <a:lstStyle/>
          <a:p>
            <a:fld id="{7B67C953-863B-418B-800D-0BB9606FF8AB}" type="slidenum">
              <a:rPr lang="en-US" smtClean="0"/>
              <a:t>29</a:t>
            </a:fld>
            <a:endParaRPr lang="en-US" dirty="0"/>
          </a:p>
        </p:txBody>
      </p:sp>
    </p:spTree>
    <p:extLst>
      <p:ext uri="{BB962C8B-B14F-4D97-AF65-F5344CB8AC3E}">
        <p14:creationId xmlns:p14="http://schemas.microsoft.com/office/powerpoint/2010/main" val="52119303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lphaLcPeriod"/>
            </a:pPr>
            <a:r>
              <a:rPr lang="en-US" sz="1200" b="0" i="0" u="none" strike="noStrike" kern="1200" baseline="0" dirty="0">
                <a:solidFill>
                  <a:schemeClr val="tx1"/>
                </a:solidFill>
                <a:latin typeface="+mn-lt"/>
                <a:ea typeface="+mn-ea"/>
                <a:cs typeface="+mn-cs"/>
              </a:rPr>
              <a:t>Range: 7.3, found by 11.6 − 4.3. </a:t>
            </a:r>
          </a:p>
          <a:p>
            <a:pPr marL="228600" indent="-228600">
              <a:buAutoNum type="alphaLcPeriod"/>
            </a:pPr>
            <a:r>
              <a:rPr lang="en-US" sz="1200" b="0" i="0" u="none" strike="noStrike" kern="1200" baseline="0" dirty="0">
                <a:solidFill>
                  <a:schemeClr val="tx1"/>
                </a:solidFill>
                <a:latin typeface="+mn-lt"/>
                <a:ea typeface="+mn-ea"/>
                <a:cs typeface="+mn-cs"/>
              </a:rPr>
              <a:t>Arithmetic mean: 6.94, found by 34.7/5. </a:t>
            </a:r>
          </a:p>
          <a:p>
            <a:pPr marL="228600" indent="-228600">
              <a:buAutoNum type="alphaLcPeriod"/>
            </a:pPr>
            <a:r>
              <a:rPr lang="en-US" sz="1200" b="0" i="0" u="none" strike="noStrike" kern="1200" baseline="0" dirty="0">
                <a:solidFill>
                  <a:schemeClr val="tx1"/>
                </a:solidFill>
                <a:latin typeface="+mn-lt"/>
                <a:ea typeface="+mn-ea"/>
                <a:cs typeface="+mn-cs"/>
              </a:rPr>
              <a:t>Variance: 6.5944, found by 32.972/5. </a:t>
            </a:r>
          </a:p>
          <a:p>
            <a:pPr marL="228600" indent="-228600">
              <a:buAutoNum type="alphaLcPeriod"/>
            </a:pPr>
            <a:r>
              <a:rPr lang="en-US" sz="1200" b="0" i="0" u="none" strike="noStrike" kern="1200" baseline="0" dirty="0">
                <a:solidFill>
                  <a:schemeClr val="tx1"/>
                </a:solidFill>
                <a:latin typeface="+mn-lt"/>
                <a:ea typeface="+mn-ea"/>
                <a:cs typeface="+mn-cs"/>
              </a:rPr>
              <a:t>Standard deviation: 2.568, found by √6.5944. </a:t>
            </a:r>
          </a:p>
          <a:p>
            <a:endParaRPr lang="en-US" dirty="0"/>
          </a:p>
        </p:txBody>
      </p:sp>
      <p:sp>
        <p:nvSpPr>
          <p:cNvPr id="4" name="Slide Number Placeholder 3"/>
          <p:cNvSpPr>
            <a:spLocks noGrp="1"/>
          </p:cNvSpPr>
          <p:nvPr>
            <p:ph type="sldNum" sz="quarter" idx="5"/>
          </p:nvPr>
        </p:nvSpPr>
        <p:spPr/>
        <p:txBody>
          <a:bodyPr/>
          <a:lstStyle/>
          <a:p>
            <a:fld id="{7B67C953-863B-418B-800D-0BB9606FF8AB}" type="slidenum">
              <a:rPr lang="en-US" smtClean="0"/>
              <a:t>30</a:t>
            </a:fld>
            <a:endParaRPr lang="en-US" dirty="0"/>
          </a:p>
        </p:txBody>
      </p:sp>
    </p:spTree>
    <p:extLst>
      <p:ext uri="{BB962C8B-B14F-4D97-AF65-F5344CB8AC3E}">
        <p14:creationId xmlns:p14="http://schemas.microsoft.com/office/powerpoint/2010/main" val="43355645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latin typeface="+mn-lt"/>
                <a:ea typeface="+mn-ea"/>
                <a:cs typeface="+mn-cs"/>
              </a:rPr>
              <a:t>a. </a:t>
            </a:r>
            <a:r>
              <a:rPr lang="en-US" sz="1200" b="0" i="1" u="none" strike="noStrike" kern="1200" baseline="0" dirty="0">
                <a:solidFill>
                  <a:schemeClr val="tx1"/>
                </a:solidFill>
                <a:latin typeface="+mn-lt"/>
                <a:ea typeface="+mn-ea"/>
                <a:cs typeface="+mn-cs"/>
              </a:rPr>
              <a:t>xbar </a:t>
            </a:r>
            <a:r>
              <a:rPr lang="en-US" sz="1200" b="0" i="0" u="none" strike="noStrike" kern="1200" baseline="0" dirty="0">
                <a:solidFill>
                  <a:schemeClr val="tx1"/>
                </a:solidFill>
                <a:latin typeface="+mn-lt"/>
                <a:ea typeface="+mn-ea"/>
                <a:cs typeface="+mn-cs"/>
              </a:rPr>
              <a:t>= 38 </a:t>
            </a:r>
          </a:p>
          <a:p>
            <a:r>
              <a:rPr lang="en-US" sz="1200" b="0" i="1" u="none" strike="noStrike" kern="1200" baseline="0" dirty="0">
                <a:solidFill>
                  <a:schemeClr val="tx1"/>
                </a:solidFill>
                <a:latin typeface="+mn-lt"/>
                <a:ea typeface="+mn-ea"/>
                <a:cs typeface="+mn-cs"/>
              </a:rPr>
              <a:t>S^</a:t>
            </a:r>
            <a:r>
              <a:rPr lang="en-US" sz="1200" b="0" i="0" u="none" strike="noStrike" kern="1200" baseline="0" dirty="0">
                <a:solidFill>
                  <a:schemeClr val="tx1"/>
                </a:solidFill>
                <a:latin typeface="+mn-lt"/>
                <a:ea typeface="+mn-ea"/>
                <a:cs typeface="+mn-cs"/>
              </a:rPr>
              <a:t>2 = (28 − 38)^2 + … + (42 − 38)^2 / (10 − 1) </a:t>
            </a:r>
          </a:p>
          <a:p>
            <a:r>
              <a:rPr lang="en-US" sz="1200" b="0" i="0" u="none" strike="noStrike" kern="1200" baseline="0" dirty="0">
                <a:solidFill>
                  <a:schemeClr val="tx1"/>
                </a:solidFill>
                <a:latin typeface="+mn-lt"/>
                <a:ea typeface="+mn-ea"/>
                <a:cs typeface="+mn-cs"/>
              </a:rPr>
              <a:t>= 744/(10 − 1) = 82.667 </a:t>
            </a:r>
          </a:p>
          <a:p>
            <a:r>
              <a:rPr lang="en-US" sz="1200" b="1" i="0" u="none" strike="noStrike" kern="1200" baseline="0" dirty="0">
                <a:solidFill>
                  <a:schemeClr val="tx1"/>
                </a:solidFill>
                <a:latin typeface="+mn-lt"/>
                <a:ea typeface="+mn-ea"/>
                <a:cs typeface="+mn-cs"/>
              </a:rPr>
              <a:t>b. </a:t>
            </a:r>
            <a:r>
              <a:rPr lang="en-US" sz="1200" b="0" i="1" u="none" strike="noStrike" kern="1200" baseline="0" dirty="0">
                <a:solidFill>
                  <a:schemeClr val="tx1"/>
                </a:solidFill>
                <a:latin typeface="+mn-lt"/>
                <a:ea typeface="+mn-ea"/>
                <a:cs typeface="+mn-cs"/>
              </a:rPr>
              <a:t>s </a:t>
            </a:r>
            <a:r>
              <a:rPr lang="en-US" sz="1200" b="0" i="0" u="none" strike="noStrike" kern="1200" baseline="0" dirty="0">
                <a:solidFill>
                  <a:schemeClr val="tx1"/>
                </a:solidFill>
                <a:latin typeface="+mn-lt"/>
                <a:ea typeface="+mn-ea"/>
                <a:cs typeface="+mn-cs"/>
              </a:rPr>
              <a:t>= 9.0921 </a:t>
            </a:r>
            <a:endParaRPr lang="en-US" dirty="0"/>
          </a:p>
          <a:p>
            <a:endParaRPr lang="en-US" dirty="0"/>
          </a:p>
        </p:txBody>
      </p:sp>
      <p:sp>
        <p:nvSpPr>
          <p:cNvPr id="4" name="Slide Number Placeholder 3"/>
          <p:cNvSpPr>
            <a:spLocks noGrp="1"/>
          </p:cNvSpPr>
          <p:nvPr>
            <p:ph type="sldNum" sz="quarter" idx="5"/>
          </p:nvPr>
        </p:nvSpPr>
        <p:spPr/>
        <p:txBody>
          <a:bodyPr/>
          <a:lstStyle/>
          <a:p>
            <a:fld id="{7B67C953-863B-418B-800D-0BB9606FF8AB}" type="slidenum">
              <a:rPr lang="en-US" smtClean="0"/>
              <a:t>31</a:t>
            </a:fld>
            <a:endParaRPr lang="en-US" dirty="0"/>
          </a:p>
        </p:txBody>
      </p:sp>
    </p:spTree>
    <p:extLst>
      <p:ext uri="{BB962C8B-B14F-4D97-AF65-F5344CB8AC3E}">
        <p14:creationId xmlns:p14="http://schemas.microsoft.com/office/powerpoint/2010/main" val="371104054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latin typeface="+mn-lt"/>
                <a:ea typeface="+mn-ea"/>
                <a:cs typeface="+mn-cs"/>
              </a:rPr>
              <a:t>a. </a:t>
            </a:r>
            <a:r>
              <a:rPr lang="en-US" sz="1200" b="0" i="0" u="none" strike="noStrike" kern="1200" baseline="0" dirty="0">
                <a:solidFill>
                  <a:schemeClr val="tx1"/>
                </a:solidFill>
                <a:latin typeface="+mn-lt"/>
                <a:ea typeface="+mn-ea"/>
                <a:cs typeface="+mn-cs"/>
              </a:rPr>
              <a:t>About 95% </a:t>
            </a:r>
          </a:p>
          <a:p>
            <a:r>
              <a:rPr lang="en-US" sz="1200" b="1" i="0" u="none" strike="noStrike" kern="1200" baseline="0" dirty="0">
                <a:solidFill>
                  <a:schemeClr val="tx1"/>
                </a:solidFill>
                <a:latin typeface="+mn-lt"/>
                <a:ea typeface="+mn-ea"/>
                <a:cs typeface="+mn-cs"/>
              </a:rPr>
              <a:t>b. </a:t>
            </a:r>
            <a:r>
              <a:rPr lang="en-US" sz="1200" b="0" i="0" u="none" strike="noStrike" kern="1200" baseline="0" dirty="0">
                <a:solidFill>
                  <a:schemeClr val="tx1"/>
                </a:solidFill>
                <a:latin typeface="+mn-lt"/>
                <a:ea typeface="+mn-ea"/>
                <a:cs typeface="+mn-cs"/>
              </a:rPr>
              <a:t>47.5%, 2.5% </a:t>
            </a:r>
            <a:endParaRPr lang="en-US" dirty="0"/>
          </a:p>
          <a:p>
            <a:endParaRPr lang="en-US" dirty="0"/>
          </a:p>
        </p:txBody>
      </p:sp>
      <p:sp>
        <p:nvSpPr>
          <p:cNvPr id="4" name="Slide Number Placeholder 3"/>
          <p:cNvSpPr>
            <a:spLocks noGrp="1"/>
          </p:cNvSpPr>
          <p:nvPr>
            <p:ph type="sldNum" sz="quarter" idx="5"/>
          </p:nvPr>
        </p:nvSpPr>
        <p:spPr/>
        <p:txBody>
          <a:bodyPr/>
          <a:lstStyle/>
          <a:p>
            <a:fld id="{7B67C953-863B-418B-800D-0BB9606FF8AB}" type="slidenum">
              <a:rPr lang="en-US" smtClean="0"/>
              <a:t>32</a:t>
            </a:fld>
            <a:endParaRPr lang="en-US" dirty="0"/>
          </a:p>
        </p:txBody>
      </p:sp>
    </p:spTree>
    <p:extLst>
      <p:ext uri="{BB962C8B-B14F-4D97-AF65-F5344CB8AC3E}">
        <p14:creationId xmlns:p14="http://schemas.microsoft.com/office/powerpoint/2010/main" val="13034154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Here is the formula</a:t>
            </a:r>
            <a:r>
              <a:rPr lang="en-US" baseline="0" dirty="0"/>
              <a:t> to calculate the population mean. </a:t>
            </a:r>
            <a:r>
              <a:rPr lang="en-US" dirty="0"/>
              <a:t>For</a:t>
            </a:r>
            <a:r>
              <a:rPr lang="en-US" baseline="0" dirty="0"/>
              <a:t> raw data, t</a:t>
            </a:r>
            <a:r>
              <a:rPr lang="en-US" dirty="0"/>
              <a:t>he</a:t>
            </a:r>
            <a:r>
              <a:rPr lang="en-US" baseline="0" dirty="0"/>
              <a:t> population mean</a:t>
            </a:r>
            <a:r>
              <a:rPr lang="en-US" dirty="0"/>
              <a:t> is calculated by adding the values of the observations and dividing by the total number of observations. </a:t>
            </a:r>
            <a:r>
              <a:rPr lang="en-US" baseline="0" dirty="0"/>
              <a:t>These are population values because we are including all the values under consideration. </a:t>
            </a:r>
            <a:r>
              <a:rPr lang="en-US" dirty="0"/>
              <a:t>An example of a</a:t>
            </a:r>
            <a:r>
              <a:rPr lang="en-US" baseline="0" dirty="0"/>
              <a:t> population mean is the mean closing price for Johnson &amp; Johnson stock for the last 5 days is $139.05. The mean of a population is an example of a parameter.</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4</a:t>
            </a:fld>
            <a:endParaRPr lang="en-US" dirty="0"/>
          </a:p>
        </p:txBody>
      </p:sp>
    </p:spTree>
    <p:extLst>
      <p:ext uri="{BB962C8B-B14F-4D97-AF65-F5344CB8AC3E}">
        <p14:creationId xmlns:p14="http://schemas.microsoft.com/office/powerpoint/2010/main" val="24764172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Perhaps</a:t>
            </a:r>
            <a:r>
              <a:rPr lang="en-US" baseline="0" dirty="0"/>
              <a:t> you are interested in finding the average distance between exits on Interstate 75 in Kentucky. This data set lists the distances between all the exits along the Kentucky portion of the interstate.</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5</a:t>
            </a:fld>
            <a:endParaRPr lang="en-US" dirty="0"/>
          </a:p>
        </p:txBody>
      </p:sp>
    </p:spTree>
    <p:extLst>
      <p:ext uri="{BB962C8B-B14F-4D97-AF65-F5344CB8AC3E}">
        <p14:creationId xmlns:p14="http://schemas.microsoft.com/office/powerpoint/2010/main" val="31483872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interpret the value 4.57 as the typical number of miles between exits.</a:t>
            </a:r>
            <a:r>
              <a:rPr lang="en-US" baseline="0" dirty="0"/>
              <a:t> This value is a population parameter.</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6</a:t>
            </a:fld>
            <a:endParaRPr lang="en-US" dirty="0"/>
          </a:p>
        </p:txBody>
      </p:sp>
    </p:spTree>
    <p:extLst>
      <p:ext uri="{BB962C8B-B14F-4D97-AF65-F5344CB8AC3E}">
        <p14:creationId xmlns:p14="http://schemas.microsoft.com/office/powerpoint/2010/main" val="9710019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formula we use to</a:t>
            </a:r>
            <a:r>
              <a:rPr lang="en-US" baseline="0" dirty="0"/>
              <a:t> calculate the sample mean is on this slide. </a:t>
            </a:r>
            <a:r>
              <a:rPr lang="en-US" dirty="0"/>
              <a:t>For raw data, the mean of a sample is the sum of all the sampled values divided by the total number of sampled</a:t>
            </a:r>
            <a:r>
              <a:rPr lang="en-US" baseline="0" dirty="0"/>
              <a:t> values. To save time and money, we often select a sample from a population to estimate characteristics of the population. An example is taking a sample of 10 jars of Smucker’s orange marmalade and weighing the 10 jars, calculating the mean weight. Then we can use that value to estimate the amount for all the jars in the population. The mean of a sample is a statistic.</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7</a:t>
            </a:fld>
            <a:endParaRPr lang="en-US" dirty="0"/>
          </a:p>
        </p:txBody>
      </p:sp>
    </p:spTree>
    <p:extLst>
      <p:ext uri="{BB962C8B-B14F-4D97-AF65-F5344CB8AC3E}">
        <p14:creationId xmlns:p14="http://schemas.microsoft.com/office/powerpoint/2010/main" val="13411924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a:t>
            </a:r>
            <a:r>
              <a:rPr lang="en-US" baseline="0" dirty="0"/>
              <a:t> interpret 97.5 minutes as the typical number of minutes used last month. This value is a sample statistic.</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8</a:t>
            </a:fld>
            <a:endParaRPr lang="en-US" dirty="0"/>
          </a:p>
        </p:txBody>
      </p:sp>
    </p:spTree>
    <p:extLst>
      <p:ext uri="{BB962C8B-B14F-4D97-AF65-F5344CB8AC3E}">
        <p14:creationId xmlns:p14="http://schemas.microsoft.com/office/powerpoint/2010/main" val="9666246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Listed</a:t>
            </a:r>
            <a:r>
              <a:rPr lang="en-US" baseline="0" dirty="0"/>
              <a:t> here are the major c</a:t>
            </a:r>
            <a:r>
              <a:rPr lang="en-US" dirty="0"/>
              <a:t>haracteristics</a:t>
            </a:r>
            <a:r>
              <a:rPr lang="en-US" baseline="0" dirty="0"/>
              <a:t> of the arithmetic mean. If one or two of the values in the data set are extremely large or small compared to the majority of the data, the mean may not be representative of the data set and therefore may not be the best “average” to use and you may chose to use another measure of location, like median or mode, to represent the data.</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9</a:t>
            </a:fld>
            <a:endParaRPr lang="en-US" dirty="0"/>
          </a:p>
        </p:txBody>
      </p:sp>
    </p:spTree>
    <p:extLst>
      <p:ext uri="{BB962C8B-B14F-4D97-AF65-F5344CB8AC3E}">
        <p14:creationId xmlns:p14="http://schemas.microsoft.com/office/powerpoint/2010/main" val="22509592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median is the value in the middle of a set of ordered data</a:t>
            </a:r>
            <a:r>
              <a:rPr lang="en-US" baseline="0" dirty="0"/>
              <a:t> and is often used to describe data sets where there are one or just a few extreme values, such as with real estate prices or household incomes in a particular area. On this slide are prices for condos in Palm Aire with an arithmetic mean price of $110,000. A better measure would be the median since it, $70,000, is not affected by the $275,000 unit. </a:t>
            </a:r>
            <a:r>
              <a:rPr lang="en-US" dirty="0"/>
              <a:t>When finding</a:t>
            </a:r>
            <a:r>
              <a:rPr lang="en-US" baseline="0" dirty="0"/>
              <a:t> the median, it doesn’t matter if the values are sorted in ascending order or descending order. Since there are an odd number of values in this data set it is fairly easy to find the value that divides the set in half, with the same number of observations below $70,000 as above $70,000. Remember, the data must be at least the ordinal level of measurement.</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10</a:t>
            </a:fld>
            <a:endParaRPr lang="en-US" dirty="0"/>
          </a:p>
        </p:txBody>
      </p:sp>
    </p:spTree>
    <p:extLst>
      <p:ext uri="{BB962C8B-B14F-4D97-AF65-F5344CB8AC3E}">
        <p14:creationId xmlns:p14="http://schemas.microsoft.com/office/powerpoint/2010/main" val="10496033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1219200" y="3886200"/>
            <a:ext cx="6858000" cy="990600"/>
          </a:xfrm>
        </p:spPr>
        <p:txBody>
          <a:bodyPr anchor="t" anchorCtr="0"/>
          <a:lstStyle>
            <a:lvl1pPr algn="r">
              <a:defRPr sz="3200">
                <a:solidFill>
                  <a:schemeClr val="tx1"/>
                </a:solidFill>
              </a:defRPr>
            </a:lvl1pPr>
          </a:lstStyle>
          <a:p>
            <a:r>
              <a:rPr kumimoji="0" lang="en-US"/>
              <a:t>Click to edit Master title style</a:t>
            </a:r>
          </a:p>
        </p:txBody>
      </p:sp>
      <p:sp>
        <p:nvSpPr>
          <p:cNvPr id="9" name="Subtitle 8"/>
          <p:cNvSpPr>
            <a:spLocks noGrp="1"/>
          </p:cNvSpPr>
          <p:nvPr>
            <p:ph type="subTitle" idx="1"/>
          </p:nvPr>
        </p:nvSpPr>
        <p:spPr>
          <a:xfrm>
            <a:off x="1219200" y="5124450"/>
            <a:ext cx="6858000" cy="533400"/>
          </a:xfrm>
        </p:spPr>
        <p:txBody>
          <a:bodyPr/>
          <a:lstStyle>
            <a:lvl1pPr marL="0" indent="0" algn="r">
              <a:buNone/>
              <a:defRPr sz="2000">
                <a:solidFill>
                  <a:schemeClr val="tx2"/>
                </a:solidFill>
                <a:latin typeface="+mj-lt"/>
                <a:ea typeface="+mj-ea"/>
                <a:cs typeface="+mj-cs"/>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
        <p:nvSpPr>
          <p:cNvPr id="17" name="Footer Placeholder 16"/>
          <p:cNvSpPr>
            <a:spLocks noGrp="1"/>
          </p:cNvSpPr>
          <p:nvPr>
            <p:ph type="ftr" sz="quarter" idx="11"/>
          </p:nvPr>
        </p:nvSpPr>
        <p:spPr>
          <a:xfrm>
            <a:off x="2438400" y="6355080"/>
            <a:ext cx="3934968" cy="365760"/>
          </a:xfrm>
        </p:spPr>
        <p:txBody>
          <a:bodyPr/>
          <a:lstStyle>
            <a:lvl1pPr>
              <a:defRPr sz="1000"/>
            </a:lvl1pPr>
          </a:lstStyle>
          <a:p>
            <a:r>
              <a:rPr lang="en-US" dirty="0" smtClean="0"/>
              <a:t>Copyright © 2022 McGraw-Hill Education. All rights reserved. No reproduction or distribution without the prior written consent of McGraw-Hill Education.</a:t>
            </a:r>
            <a:endParaRPr lang="en-US" dirty="0"/>
          </a:p>
        </p:txBody>
      </p:sp>
      <p:sp>
        <p:nvSpPr>
          <p:cNvPr id="29" name="Slide Number Placeholder 28"/>
          <p:cNvSpPr>
            <a:spLocks noGrp="1"/>
          </p:cNvSpPr>
          <p:nvPr>
            <p:ph type="sldNum" sz="quarter" idx="12"/>
          </p:nvPr>
        </p:nvSpPr>
        <p:spPr>
          <a:xfrm>
            <a:off x="760476" y="6355080"/>
            <a:ext cx="765048" cy="365760"/>
          </a:xfrm>
        </p:spPr>
        <p:txBody>
          <a:bodyPr/>
          <a:lstStyle/>
          <a:p>
            <a:r>
              <a:rPr lang="en-US" dirty="0"/>
              <a:t>3-</a:t>
            </a:r>
            <a:fld id="{A68F1C3D-7991-4430-8FD2-6BE0AA8A1311}" type="slidenum">
              <a:rPr lang="en-US" smtClean="0"/>
              <a:pPr/>
              <a:t>‹#›</a:t>
            </a:fld>
            <a:endParaRPr lang="en-US" dirty="0"/>
          </a:p>
        </p:txBody>
      </p:sp>
      <p:sp>
        <p:nvSpPr>
          <p:cNvPr id="21" name="Rectangle 20"/>
          <p:cNvSpPr/>
          <p:nvPr/>
        </p:nvSpPr>
        <p:spPr>
          <a:xfrm>
            <a:off x="904875" y="3648075"/>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3" name="Rectangle 32"/>
          <p:cNvSpPr/>
          <p:nvPr/>
        </p:nvSpPr>
        <p:spPr>
          <a:xfrm>
            <a:off x="914400" y="5048250"/>
            <a:ext cx="7315200" cy="685800"/>
          </a:xfrm>
          <a:prstGeom prst="rect">
            <a:avLst/>
          </a:prstGeom>
          <a:noFill/>
          <a:ln w="6350" cap="rnd" cmpd="sng" algn="ctr">
            <a:solidFill>
              <a:schemeClr val="accent2"/>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Rectangle 21"/>
          <p:cNvSpPr/>
          <p:nvPr/>
        </p:nvSpPr>
        <p:spPr>
          <a:xfrm>
            <a:off x="904875" y="3648075"/>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2" name="Rectangle 31"/>
          <p:cNvSpPr/>
          <p:nvPr/>
        </p:nvSpPr>
        <p:spPr>
          <a:xfrm>
            <a:off x="914400" y="5048250"/>
            <a:ext cx="228600" cy="685800"/>
          </a:xfrm>
          <a:prstGeom prst="rect">
            <a:avLst/>
          </a:prstGeom>
          <a:solidFill>
            <a:schemeClr val="accent2"/>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6" name="Slide Number Placeholder 5"/>
          <p:cNvSpPr>
            <a:spLocks noGrp="1"/>
          </p:cNvSpPr>
          <p:nvPr>
            <p:ph type="sldNum" sz="quarter" idx="12"/>
          </p:nvPr>
        </p:nvSpPr>
        <p:spPr/>
        <p:txBody>
          <a:bodyPr/>
          <a:lstStyle/>
          <a:p>
            <a:fld id="{A68F1C3D-7991-4430-8FD2-6BE0AA8A1311}" type="slidenum">
              <a:rPr lang="en-US" smtClean="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6" name="Slide Number Placeholder 5"/>
          <p:cNvSpPr>
            <a:spLocks noGrp="1"/>
          </p:cNvSpPr>
          <p:nvPr>
            <p:ph type="sldNum" sz="quarter" idx="12"/>
          </p:nvPr>
        </p:nvSpPr>
        <p:spPr/>
        <p:txBody>
          <a:bodyPr/>
          <a:lstStyle/>
          <a:p>
            <a:fld id="{A68F1C3D-7991-4430-8FD2-6BE0AA8A1311}" type="slidenum">
              <a:rPr lang="en-US" smtClean="0"/>
              <a:t>‹#›</a:t>
            </a:fld>
            <a:endParaRPr lang="en-US" dirty="0"/>
          </a:p>
        </p:txBody>
      </p:sp>
      <p:sp>
        <p:nvSpPr>
          <p:cNvPr id="7" name="Straight Connector 6"/>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
        <p:nvSpPr>
          <p:cNvPr id="8" name="Isosceles Triangle 7"/>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9" name="Straight Connector 8"/>
          <p:cNvSpPr>
            <a:spLocks noChangeShapeType="1"/>
          </p:cNvSpPr>
          <p:nvPr/>
        </p:nvSpPr>
        <p:spPr bwMode="auto">
          <a:xfrm rot="5400000">
            <a:off x="3629607" y="3201952"/>
            <a:ext cx="585216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5" name="Footer Placeholder 4"/>
          <p:cNvSpPr>
            <a:spLocks noGrp="1"/>
          </p:cNvSpPr>
          <p:nvPr>
            <p:ph type="ftr" sz="quarter" idx="11"/>
          </p:nvPr>
        </p:nvSpPr>
        <p:spPr>
          <a:xfrm>
            <a:off x="2209800" y="6356350"/>
            <a:ext cx="4194048" cy="365760"/>
          </a:xfrm>
        </p:spPr>
        <p:txBody>
          <a:bodyPr/>
          <a:lstStyle>
            <a:lvl1pPr>
              <a:defRPr sz="1200"/>
            </a:lvl1pPr>
          </a:lstStyle>
          <a:p>
            <a:r>
              <a:rPr lang="en-US" dirty="0" smtClean="0"/>
              <a:t>Copyright © 2022 McGraw-Hill Education. All rights reserved. No reproduction or distribution without the prior written consent of McGraw-Hill Education.</a:t>
            </a:r>
            <a:endParaRPr lang="en-US" dirty="0"/>
          </a:p>
        </p:txBody>
      </p:sp>
      <p:sp>
        <p:nvSpPr>
          <p:cNvPr id="6" name="Slide Number Placeholder 5"/>
          <p:cNvSpPr>
            <a:spLocks noGrp="1"/>
          </p:cNvSpPr>
          <p:nvPr>
            <p:ph type="sldNum" sz="quarter" idx="12"/>
          </p:nvPr>
        </p:nvSpPr>
        <p:spPr>
          <a:xfrm>
            <a:off x="685800" y="6356350"/>
            <a:ext cx="682752" cy="365760"/>
          </a:xfrm>
        </p:spPr>
        <p:txBody>
          <a:bodyPr/>
          <a:lstStyle/>
          <a:p>
            <a:r>
              <a:rPr lang="en-US" dirty="0"/>
              <a:t>3-</a:t>
            </a:r>
            <a:fld id="{F38DF745-7D3F-47F4-83A3-874385CFAA69}" type="slidenum">
              <a:rPr lang="en-US" smtClean="0"/>
              <a:pPr/>
              <a:t>‹#›</a:t>
            </a:fld>
            <a:endParaRPr lang="en-US" dirty="0"/>
          </a:p>
        </p:txBody>
      </p:sp>
      <p:sp>
        <p:nvSpPr>
          <p:cNvPr id="8" name="Content Placeholder 7"/>
          <p:cNvSpPr>
            <a:spLocks noGrp="1"/>
          </p:cNvSpPr>
          <p:nvPr>
            <p:ph sz="quarter" idx="1"/>
          </p:nvPr>
        </p:nvSpPr>
        <p:spPr>
          <a:xfrm>
            <a:off x="457200" y="1219200"/>
            <a:ext cx="8229600" cy="493776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219200" y="2971800"/>
            <a:ext cx="6858000" cy="1066800"/>
          </a:xfrm>
        </p:spPr>
        <p:txBody>
          <a:bodyPr anchor="t" anchorCtr="0"/>
          <a:lstStyle>
            <a:lvl1pPr algn="r">
              <a:buNone/>
              <a:defRPr sz="3200" b="0" cap="none" baseline="0"/>
            </a:lvl1pPr>
          </a:lstStyle>
          <a:p>
            <a:r>
              <a:rPr kumimoji="0" lang="en-US"/>
              <a:t>Click to edit Master title style</a:t>
            </a:r>
          </a:p>
        </p:txBody>
      </p:sp>
      <p:sp>
        <p:nvSpPr>
          <p:cNvPr id="3" name="Text Placeholder 2"/>
          <p:cNvSpPr>
            <a:spLocks noGrp="1"/>
          </p:cNvSpPr>
          <p:nvPr>
            <p:ph type="body" idx="1"/>
          </p:nvPr>
        </p:nvSpPr>
        <p:spPr>
          <a:xfrm>
            <a:off x="1295400" y="4267200"/>
            <a:ext cx="6781800" cy="1143000"/>
          </a:xfrm>
        </p:spPr>
        <p:txBody>
          <a:bodyPr anchor="t" anchorCtr="0"/>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t>Click to edit Master text styles</a:t>
            </a:r>
          </a:p>
        </p:txBody>
      </p:sp>
      <p:sp>
        <p:nvSpPr>
          <p:cNvPr id="4" name="Date Placeholder 3"/>
          <p:cNvSpPr>
            <a:spLocks noGrp="1"/>
          </p:cNvSpPr>
          <p:nvPr>
            <p:ph type="dt" sz="half" idx="10"/>
          </p:nvPr>
        </p:nvSpPr>
        <p:spPr>
          <a:xfrm>
            <a:off x="6400800" y="6355080"/>
            <a:ext cx="2286000" cy="365760"/>
          </a:xfrm>
        </p:spPr>
        <p:txBody>
          <a:bodyPr/>
          <a:lstStyle/>
          <a:p>
            <a:endParaRPr lang="en-US" dirty="0"/>
          </a:p>
        </p:txBody>
      </p:sp>
      <p:sp>
        <p:nvSpPr>
          <p:cNvPr id="5" name="Footer Placeholder 4"/>
          <p:cNvSpPr>
            <a:spLocks noGrp="1"/>
          </p:cNvSpPr>
          <p:nvPr>
            <p:ph type="ftr" sz="quarter" idx="11"/>
          </p:nvPr>
        </p:nvSpPr>
        <p:spPr>
          <a:xfrm>
            <a:off x="2898648" y="6355080"/>
            <a:ext cx="3474720" cy="36576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6" name="Slide Number Placeholder 5"/>
          <p:cNvSpPr>
            <a:spLocks noGrp="1"/>
          </p:cNvSpPr>
          <p:nvPr>
            <p:ph type="sldNum" sz="quarter" idx="12"/>
          </p:nvPr>
        </p:nvSpPr>
        <p:spPr>
          <a:xfrm>
            <a:off x="1069848" y="6355080"/>
            <a:ext cx="1520952" cy="365760"/>
          </a:xfrm>
        </p:spPr>
        <p:txBody>
          <a:bodyPr/>
          <a:lstStyle/>
          <a:p>
            <a:fld id="{A68F1C3D-7991-4430-8FD2-6BE0AA8A1311}" type="slidenum">
              <a:rPr lang="en-US" smtClean="0"/>
              <a:t>‹#›</a:t>
            </a:fld>
            <a:endParaRPr lang="en-US" dirty="0"/>
          </a:p>
        </p:txBody>
      </p:sp>
      <p:sp>
        <p:nvSpPr>
          <p:cNvPr id="7" name="Rectangle 6"/>
          <p:cNvSpPr/>
          <p:nvPr/>
        </p:nvSpPr>
        <p:spPr>
          <a:xfrm>
            <a:off x="914400" y="2819400"/>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8" name="Rectangle 7"/>
          <p:cNvSpPr/>
          <p:nvPr/>
        </p:nvSpPr>
        <p:spPr>
          <a:xfrm>
            <a:off x="914400" y="2819400"/>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lstStyle/>
          <a:p>
            <a:r>
              <a:rPr kumimoji="0" lang="en-US"/>
              <a:t>Click to edit Master title style</a:t>
            </a:r>
          </a:p>
        </p:txBody>
      </p:sp>
      <p:sp>
        <p:nvSpPr>
          <p:cNvPr id="6" name="Footer Placeholder 5"/>
          <p:cNvSpPr>
            <a:spLocks noGrp="1"/>
          </p:cNvSpPr>
          <p:nvPr>
            <p:ph type="ftr" sz="quarter" idx="11"/>
          </p:nvPr>
        </p:nvSpPr>
        <p:spPr>
          <a:xfrm>
            <a:off x="2286000" y="6356350"/>
            <a:ext cx="4117848" cy="365760"/>
          </a:xfrm>
        </p:spPr>
        <p:txBody>
          <a:bodyPr/>
          <a:lstStyle>
            <a:lvl1pPr>
              <a:defRPr sz="1200"/>
            </a:lvl1pPr>
          </a:lstStyle>
          <a:p>
            <a:r>
              <a:rPr lang="en-US" dirty="0" smtClean="0"/>
              <a:t>Copyright © 2022 McGraw-Hill Education. All rights reserved. No reproduction or distribution without the prior written consent of McGraw-Hill Education.</a:t>
            </a:r>
            <a:endParaRPr lang="en-US" dirty="0"/>
          </a:p>
        </p:txBody>
      </p:sp>
      <p:sp>
        <p:nvSpPr>
          <p:cNvPr id="7" name="Slide Number Placeholder 6"/>
          <p:cNvSpPr>
            <a:spLocks noGrp="1"/>
          </p:cNvSpPr>
          <p:nvPr>
            <p:ph type="sldNum" sz="quarter" idx="12"/>
          </p:nvPr>
        </p:nvSpPr>
        <p:spPr>
          <a:xfrm>
            <a:off x="685800" y="6356350"/>
            <a:ext cx="606552" cy="365760"/>
          </a:xfrm>
        </p:spPr>
        <p:txBody>
          <a:bodyPr/>
          <a:lstStyle/>
          <a:p>
            <a:r>
              <a:rPr lang="en-US" dirty="0"/>
              <a:t>3-</a:t>
            </a:r>
            <a:fld id="{A68F1C3D-7991-4430-8FD2-6BE0AA8A1311}" type="slidenum">
              <a:rPr lang="en-US" smtClean="0"/>
              <a:pPr/>
              <a:t>‹#›</a:t>
            </a:fld>
            <a:endParaRPr lang="en-US" dirty="0"/>
          </a:p>
        </p:txBody>
      </p:sp>
      <p:sp>
        <p:nvSpPr>
          <p:cNvPr id="9" name="Content Placeholder 8"/>
          <p:cNvSpPr>
            <a:spLocks noGrp="1"/>
          </p:cNvSpPr>
          <p:nvPr>
            <p:ph sz="quarter" idx="1"/>
          </p:nvPr>
        </p:nvSpPr>
        <p:spPr>
          <a:xfrm>
            <a:off x="457200" y="1219200"/>
            <a:ext cx="4041648" cy="493776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1" name="Content Placeholder 10"/>
          <p:cNvSpPr>
            <a:spLocks noGrp="1"/>
          </p:cNvSpPr>
          <p:nvPr>
            <p:ph sz="quarter" idx="2"/>
          </p:nvPr>
        </p:nvSpPr>
        <p:spPr>
          <a:xfrm>
            <a:off x="4632198" y="1216152"/>
            <a:ext cx="4041648" cy="4937760"/>
          </a:xfrm>
        </p:spPr>
        <p:txBody>
          <a:bodyPr/>
          <a:lstStyle/>
          <a:p>
            <a:pPr lvl="0" eaLnBrk="1" latinLnBrk="0" hangingPunct="1"/>
            <a:r>
              <a:rPr lang="en-US" dirty="0"/>
              <a:t>Click to edit Master text styles</a:t>
            </a:r>
          </a:p>
          <a:p>
            <a:pPr lvl="1" eaLnBrk="1" latinLnBrk="0" hangingPunct="1"/>
            <a:r>
              <a:rPr lang="en-US" dirty="0"/>
              <a:t>Second level</a:t>
            </a:r>
          </a:p>
          <a:p>
            <a:pPr lvl="2" eaLnBrk="1" latinLnBrk="0" hangingPunct="1"/>
            <a:r>
              <a:rPr lang="en-US" dirty="0"/>
              <a:t>Third level</a:t>
            </a:r>
          </a:p>
          <a:p>
            <a:pPr lvl="3" eaLnBrk="1" latinLnBrk="0" hangingPunct="1"/>
            <a:r>
              <a:rPr lang="en-US" dirty="0"/>
              <a:t>Fourth level</a:t>
            </a:r>
          </a:p>
          <a:p>
            <a:pPr lvl="4" eaLnBrk="1" latinLnBrk="0" hangingPunct="1"/>
            <a:r>
              <a:rPr lang="en-US" dirty="0"/>
              <a:t>Fifth level</a:t>
            </a:r>
            <a:endParaRPr kumimoji="0"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nchor="ctr"/>
          <a:lstStyle>
            <a:lvl1pPr>
              <a:defRPr/>
            </a:lvl1pPr>
          </a:lstStyle>
          <a:p>
            <a:r>
              <a:rPr kumimoji="0" lang="en-US"/>
              <a:t>Click to edit Master title style</a:t>
            </a:r>
          </a:p>
        </p:txBody>
      </p:sp>
      <p:sp>
        <p:nvSpPr>
          <p:cNvPr id="3" name="Text Placeholder 2"/>
          <p:cNvSpPr>
            <a:spLocks noGrp="1"/>
          </p:cNvSpPr>
          <p:nvPr>
            <p:ph type="body" idx="1"/>
          </p:nvPr>
        </p:nvSpPr>
        <p:spPr>
          <a:xfrm>
            <a:off x="457200" y="1285875"/>
            <a:ext cx="4040188" cy="685800"/>
          </a:xfrm>
          <a:noFill/>
          <a:ln>
            <a:noFill/>
          </a:ln>
        </p:spPr>
        <p:txBody>
          <a:bodyPr lIns="91440" anchor="b" anchorCtr="0">
            <a:noAutofit/>
          </a:bodyPr>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648200" y="1295400"/>
            <a:ext cx="4041775" cy="685800"/>
          </a:xfrm>
          <a:noFill/>
          <a:ln>
            <a:noFill/>
          </a:ln>
        </p:spPr>
        <p:txBody>
          <a:bodyPr lIns="91440" anchor="b" anchorCtr="0"/>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8" name="Footer Placeholder 7"/>
          <p:cNvSpPr>
            <a:spLocks noGrp="1"/>
          </p:cNvSpPr>
          <p:nvPr>
            <p:ph type="ftr" sz="quarter" idx="11"/>
          </p:nvPr>
        </p:nvSpPr>
        <p:spPr>
          <a:xfrm>
            <a:off x="1981200" y="6356350"/>
            <a:ext cx="4422648" cy="365760"/>
          </a:xfrm>
        </p:spPr>
        <p:txBody>
          <a:bodyPr/>
          <a:lstStyle>
            <a:lvl1pPr>
              <a:defRPr sz="1200"/>
            </a:lvl1pPr>
          </a:lstStyle>
          <a:p>
            <a:r>
              <a:rPr lang="en-US" dirty="0" smtClean="0"/>
              <a:t>Copyright © 2022 McGraw-Hill Education. All rights reserved. No reproduction or distribution without the prior written consent of McGraw-Hill Education.</a:t>
            </a:r>
            <a:endParaRPr lang="en-US" dirty="0"/>
          </a:p>
        </p:txBody>
      </p:sp>
      <p:sp>
        <p:nvSpPr>
          <p:cNvPr id="9" name="Slide Number Placeholder 8"/>
          <p:cNvSpPr>
            <a:spLocks noGrp="1"/>
          </p:cNvSpPr>
          <p:nvPr>
            <p:ph type="sldNum" sz="quarter" idx="12"/>
          </p:nvPr>
        </p:nvSpPr>
        <p:spPr>
          <a:xfrm>
            <a:off x="609600" y="6356350"/>
            <a:ext cx="609600" cy="365760"/>
          </a:xfrm>
        </p:spPr>
        <p:txBody>
          <a:bodyPr/>
          <a:lstStyle/>
          <a:p>
            <a:r>
              <a:rPr lang="en-US" dirty="0"/>
              <a:t>3-</a:t>
            </a:r>
            <a:fld id="{A68F1C3D-7991-4430-8FD2-6BE0AA8A1311}" type="slidenum">
              <a:rPr lang="en-US" smtClean="0"/>
              <a:pPr/>
              <a:t>‹#›</a:t>
            </a:fld>
            <a:endParaRPr lang="en-US" dirty="0"/>
          </a:p>
        </p:txBody>
      </p:sp>
      <p:sp>
        <p:nvSpPr>
          <p:cNvPr id="11" name="Content Placeholder 10"/>
          <p:cNvSpPr>
            <a:spLocks noGrp="1"/>
          </p:cNvSpPr>
          <p:nvPr>
            <p:ph sz="quarter" idx="2"/>
          </p:nvPr>
        </p:nvSpPr>
        <p:spPr>
          <a:xfrm>
            <a:off x="457200" y="2133600"/>
            <a:ext cx="4038600" cy="40386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3" name="Content Placeholder 12"/>
          <p:cNvSpPr>
            <a:spLocks noGrp="1"/>
          </p:cNvSpPr>
          <p:nvPr>
            <p:ph sz="quarter" idx="4"/>
          </p:nvPr>
        </p:nvSpPr>
        <p:spPr>
          <a:xfrm>
            <a:off x="4648200" y="2133600"/>
            <a:ext cx="4038600" cy="40386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lstStyle/>
          <a:p>
            <a:r>
              <a:rPr kumimoji="0" lang="en-US"/>
              <a:t>Click to edit Master title style</a:t>
            </a:r>
          </a:p>
        </p:txBody>
      </p:sp>
      <p:sp>
        <p:nvSpPr>
          <p:cNvPr id="4" name="Footer Placeholder 3"/>
          <p:cNvSpPr>
            <a:spLocks noGrp="1"/>
          </p:cNvSpPr>
          <p:nvPr>
            <p:ph type="ftr" sz="quarter" idx="11"/>
          </p:nvPr>
        </p:nvSpPr>
        <p:spPr>
          <a:xfrm>
            <a:off x="1981200" y="6356350"/>
            <a:ext cx="4422648" cy="365760"/>
          </a:xfrm>
        </p:spPr>
        <p:txBody>
          <a:bodyPr/>
          <a:lstStyle>
            <a:lvl1pPr>
              <a:defRPr sz="1200"/>
            </a:lvl1pPr>
          </a:lstStyle>
          <a:p>
            <a:r>
              <a:rPr lang="en-US" dirty="0" smtClean="0"/>
              <a:t>Copyright © 2022 McGraw-Hill Education. All rights reserved. No reproduction or distribution without the prior written consent of McGraw-Hill Education.</a:t>
            </a:r>
            <a:endParaRPr lang="en-US" dirty="0"/>
          </a:p>
        </p:txBody>
      </p:sp>
      <p:sp>
        <p:nvSpPr>
          <p:cNvPr id="5" name="Slide Number Placeholder 4"/>
          <p:cNvSpPr>
            <a:spLocks noGrp="1"/>
          </p:cNvSpPr>
          <p:nvPr>
            <p:ph type="sldNum" sz="quarter" idx="12"/>
          </p:nvPr>
        </p:nvSpPr>
        <p:spPr>
          <a:xfrm>
            <a:off x="671389" y="6356350"/>
            <a:ext cx="606552" cy="365760"/>
          </a:xfrm>
        </p:spPr>
        <p:txBody>
          <a:bodyPr/>
          <a:lstStyle/>
          <a:p>
            <a:r>
              <a:rPr lang="en-US" dirty="0"/>
              <a:t>3-</a:t>
            </a:r>
            <a:fld id="{A68F1C3D-7991-4430-8FD2-6BE0AA8A1311}" type="slidenum">
              <a:rPr lang="en-US" smtClean="0"/>
              <a:pPr/>
              <a:t>‹#›</a:t>
            </a:fld>
            <a:endParaRPr lang="en-US" dirty="0"/>
          </a:p>
        </p:txBody>
      </p:sp>
      <p:sp>
        <p:nvSpPr>
          <p:cNvPr id="6" name="Isosceles Triangle 5"/>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2286000" y="6356350"/>
            <a:ext cx="4117848" cy="365760"/>
          </a:xfrm>
        </p:spPr>
        <p:txBody>
          <a:bodyPr/>
          <a:lstStyle>
            <a:lvl1pPr>
              <a:defRPr sz="1200"/>
            </a:lvl1pPr>
          </a:lstStyle>
          <a:p>
            <a:r>
              <a:rPr lang="en-US" dirty="0" smtClean="0"/>
              <a:t>Copyright © 2022 McGraw-Hill Education. All rights reserved. No reproduction or distribution without the prior written consent of McGraw-Hill Education.</a:t>
            </a:r>
            <a:endParaRPr lang="en-US" dirty="0"/>
          </a:p>
        </p:txBody>
      </p:sp>
      <p:sp>
        <p:nvSpPr>
          <p:cNvPr id="4" name="Slide Number Placeholder 3"/>
          <p:cNvSpPr>
            <a:spLocks noGrp="1"/>
          </p:cNvSpPr>
          <p:nvPr>
            <p:ph type="sldNum" sz="quarter" idx="12"/>
          </p:nvPr>
        </p:nvSpPr>
        <p:spPr>
          <a:xfrm>
            <a:off x="595189" y="6363809"/>
            <a:ext cx="835152" cy="365760"/>
          </a:xfrm>
        </p:spPr>
        <p:txBody>
          <a:bodyPr/>
          <a:lstStyle/>
          <a:p>
            <a:r>
              <a:rPr lang="en-US" dirty="0"/>
              <a:t>3-</a:t>
            </a:r>
            <a:fld id="{A68F1C3D-7991-4430-8FD2-6BE0AA8A1311}" type="slidenum">
              <a:rPr lang="en-US" smtClean="0"/>
              <a:pPr/>
              <a:t>‹#›</a:t>
            </a:fld>
            <a:endParaRPr lang="en-US" dirty="0"/>
          </a:p>
        </p:txBody>
      </p:sp>
      <p:sp>
        <p:nvSpPr>
          <p:cNvPr id="5" name="Straight Connector 4"/>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
        <p:nvSpPr>
          <p:cNvPr id="6" name="Isosceles Triangle 5"/>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24600" y="304800"/>
            <a:ext cx="2514600" cy="838200"/>
          </a:xfrm>
        </p:spPr>
        <p:txBody>
          <a:bodyPr anchor="b" anchorCtr="0">
            <a:noAutofit/>
          </a:bodyPr>
          <a:lstStyle>
            <a:lvl1pPr algn="l">
              <a:buNone/>
              <a:defRPr sz="2000" b="1">
                <a:solidFill>
                  <a:schemeClr val="tx2"/>
                </a:solidFill>
                <a:latin typeface="+mn-lt"/>
                <a:ea typeface="+mn-ea"/>
                <a:cs typeface="+mn-cs"/>
              </a:defRPr>
            </a:lvl1pPr>
          </a:lstStyle>
          <a:p>
            <a:r>
              <a:rPr kumimoji="0" lang="en-US"/>
              <a:t>Click to edit Master title style</a:t>
            </a:r>
          </a:p>
        </p:txBody>
      </p:sp>
      <p:sp>
        <p:nvSpPr>
          <p:cNvPr id="3" name="Text Placeholder 2"/>
          <p:cNvSpPr>
            <a:spLocks noGrp="1"/>
          </p:cNvSpPr>
          <p:nvPr>
            <p:ph type="body" idx="2"/>
          </p:nvPr>
        </p:nvSpPr>
        <p:spPr>
          <a:xfrm>
            <a:off x="6324600" y="1219200"/>
            <a:ext cx="2514600" cy="4843463"/>
          </a:xfrm>
        </p:spPr>
        <p:txBody>
          <a:bodyPr/>
          <a:lstStyle>
            <a:lvl1pPr marL="0" indent="0">
              <a:lnSpc>
                <a:spcPts val="22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en-US"/>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7" name="Slide Number Placeholder 6"/>
          <p:cNvSpPr>
            <a:spLocks noGrp="1"/>
          </p:cNvSpPr>
          <p:nvPr>
            <p:ph type="sldNum" sz="quarter" idx="12"/>
          </p:nvPr>
        </p:nvSpPr>
        <p:spPr/>
        <p:txBody>
          <a:bodyPr/>
          <a:lstStyle/>
          <a:p>
            <a:fld id="{A68F1C3D-7991-4430-8FD2-6BE0AA8A1311}" type="slidenum">
              <a:rPr lang="en-US" smtClean="0"/>
              <a:t>‹#›</a:t>
            </a:fld>
            <a:endParaRPr lang="en-US" dirty="0"/>
          </a:p>
        </p:txBody>
      </p:sp>
      <p:sp>
        <p:nvSpPr>
          <p:cNvPr id="8" name="Straight Connector 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
        <p:nvSpPr>
          <p:cNvPr id="10" name="Straight Connector 9"/>
          <p:cNvSpPr>
            <a:spLocks noChangeShapeType="1"/>
          </p:cNvSpPr>
          <p:nvPr/>
        </p:nvSpPr>
        <p:spPr bwMode="auto">
          <a:xfrm rot="5400000">
            <a:off x="3160645" y="3324225"/>
            <a:ext cx="603504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
        <p:nvSpPr>
          <p:cNvPr id="9" name="Isosceles Triangle 8"/>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2" name="Content Placeholder 11"/>
          <p:cNvSpPr>
            <a:spLocks noGrp="1"/>
          </p:cNvSpPr>
          <p:nvPr>
            <p:ph sz="quarter" idx="1"/>
          </p:nvPr>
        </p:nvSpPr>
        <p:spPr>
          <a:xfrm>
            <a:off x="304800" y="304800"/>
            <a:ext cx="5715000" cy="57150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500856"/>
            <a:ext cx="8229600" cy="674688"/>
          </a:xfrm>
          <a:ln>
            <a:solidFill>
              <a:schemeClr val="accent1"/>
            </a:solidFill>
          </a:ln>
        </p:spPr>
        <p:txBody>
          <a:bodyPr lIns="274320" anchor="ctr"/>
          <a:lstStyle>
            <a:lvl1pPr algn="r">
              <a:buNone/>
              <a:defRPr sz="2000" b="0">
                <a:solidFill>
                  <a:schemeClr val="tx1"/>
                </a:solidFill>
              </a:defRPr>
            </a:lvl1pPr>
          </a:lstStyle>
          <a:p>
            <a:r>
              <a:rPr kumimoji="0" lang="en-US"/>
              <a:t>Click to edit Master title style</a:t>
            </a:r>
          </a:p>
        </p:txBody>
      </p:sp>
      <p:sp>
        <p:nvSpPr>
          <p:cNvPr id="3" name="Picture Placeholder 2"/>
          <p:cNvSpPr>
            <a:spLocks noGrp="1"/>
          </p:cNvSpPr>
          <p:nvPr>
            <p:ph type="pic" idx="1"/>
          </p:nvPr>
        </p:nvSpPr>
        <p:spPr>
          <a:xfrm>
            <a:off x="457200" y="1905000"/>
            <a:ext cx="8229600" cy="4270248"/>
          </a:xfrm>
          <a:solidFill>
            <a:schemeClr val="tx1">
              <a:shade val="50000"/>
            </a:schemeClr>
          </a:solidFill>
          <a:ln>
            <a:noFill/>
          </a:ln>
          <a:effectLst/>
        </p:spPr>
        <p:txBody>
          <a:bodyPr/>
          <a:lstStyle>
            <a:lvl1pPr marL="0" indent="0">
              <a:spcBef>
                <a:spcPts val="600"/>
              </a:spcBef>
              <a:buNone/>
              <a:defRPr sz="3200"/>
            </a:lvl1pPr>
          </a:lstStyle>
          <a:p>
            <a:r>
              <a:rPr kumimoji="0" lang="en-US" dirty="0"/>
              <a:t>Click icon to add picture</a:t>
            </a:r>
          </a:p>
        </p:txBody>
      </p:sp>
      <p:sp>
        <p:nvSpPr>
          <p:cNvPr id="4" name="Text Placeholder 3"/>
          <p:cNvSpPr>
            <a:spLocks noGrp="1"/>
          </p:cNvSpPr>
          <p:nvPr>
            <p:ph type="body" sz="half" idx="2"/>
          </p:nvPr>
        </p:nvSpPr>
        <p:spPr>
          <a:xfrm>
            <a:off x="457200" y="1219200"/>
            <a:ext cx="8229600" cy="533400"/>
          </a:xfrm>
        </p:spPr>
        <p:txBody>
          <a:bodyPr anchor="ctr" anchorCtr="0"/>
          <a:lstStyle>
            <a:lvl1pPr marL="0" indent="0" algn="l">
              <a:buFontTx/>
              <a:buNone/>
              <a:defRPr sz="1400"/>
            </a:lvl1pPr>
            <a:lvl2pPr>
              <a:defRPr sz="1200"/>
            </a:lvl2pPr>
            <a:lvl3pPr>
              <a:defRPr sz="1000"/>
            </a:lvl3pPr>
            <a:lvl4pPr>
              <a:defRPr sz="900"/>
            </a:lvl4pPr>
            <a:lvl5pPr>
              <a:defRPr sz="900"/>
            </a:lvl5pPr>
          </a:lstStyle>
          <a:p>
            <a:pPr lvl="0" eaLnBrk="1" latinLnBrk="0" hangingPunct="1"/>
            <a:r>
              <a:rPr kumimoji="0" lang="en-US"/>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7" name="Slide Number Placeholder 6"/>
          <p:cNvSpPr>
            <a:spLocks noGrp="1"/>
          </p:cNvSpPr>
          <p:nvPr>
            <p:ph type="sldNum" sz="quarter" idx="12"/>
          </p:nvPr>
        </p:nvSpPr>
        <p:spPr/>
        <p:txBody>
          <a:bodyPr/>
          <a:lstStyle/>
          <a:p>
            <a:fld id="{A68F1C3D-7991-4430-8FD2-6BE0AA8A1311}" type="slidenum">
              <a:rPr lang="en-US" smtClean="0"/>
              <a:t>‹#›</a:t>
            </a:fld>
            <a:endParaRPr lang="en-US" dirty="0"/>
          </a:p>
        </p:txBody>
      </p:sp>
      <p:sp>
        <p:nvSpPr>
          <p:cNvPr id="8" name="Straight Connector 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
        <p:nvSpPr>
          <p:cNvPr id="9" name="Isosceles Triangle 8"/>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0" name="Rectangle 9"/>
          <p:cNvSpPr/>
          <p:nvPr/>
        </p:nvSpPr>
        <p:spPr>
          <a:xfrm>
            <a:off x="457200" y="500856"/>
            <a:ext cx="182880" cy="68580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152400"/>
            <a:ext cx="8229600" cy="990600"/>
          </a:xfrm>
          <a:prstGeom prst="rect">
            <a:avLst/>
          </a:prstGeom>
        </p:spPr>
        <p:txBody>
          <a:bodyPr vert="horz" anchor="b" anchorCtr="0">
            <a:normAutofit/>
          </a:bodyPr>
          <a:lstStyle/>
          <a:p>
            <a:r>
              <a:rPr kumimoji="0" lang="en-US"/>
              <a:t>Click to edit Master title style</a:t>
            </a:r>
          </a:p>
        </p:txBody>
      </p:sp>
      <p:sp>
        <p:nvSpPr>
          <p:cNvPr id="13" name="Text Placeholder 12"/>
          <p:cNvSpPr>
            <a:spLocks noGrp="1"/>
          </p:cNvSpPr>
          <p:nvPr>
            <p:ph type="body" idx="1"/>
          </p:nvPr>
        </p:nvSpPr>
        <p:spPr>
          <a:xfrm>
            <a:off x="457200" y="1219200"/>
            <a:ext cx="8229600" cy="4910328"/>
          </a:xfrm>
          <a:prstGeom prst="rect">
            <a:avLst/>
          </a:prstGeom>
        </p:spPr>
        <p:txBody>
          <a:bodyPr vert="horz">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14" name="Date Placeholder 13"/>
          <p:cNvSpPr>
            <a:spLocks noGrp="1"/>
          </p:cNvSpPr>
          <p:nvPr>
            <p:ph type="dt" sz="half" idx="2"/>
          </p:nvPr>
        </p:nvSpPr>
        <p:spPr>
          <a:xfrm>
            <a:off x="6400800" y="6356350"/>
            <a:ext cx="2289048" cy="365760"/>
          </a:xfrm>
          <a:prstGeom prst="rect">
            <a:avLst/>
          </a:prstGeom>
        </p:spPr>
        <p:txBody>
          <a:bodyPr vert="horz"/>
          <a:lstStyle>
            <a:lvl1pPr algn="l" eaLnBrk="1" latinLnBrk="0" hangingPunct="1">
              <a:defRPr kumimoji="0" sz="1400">
                <a:solidFill>
                  <a:schemeClr val="tx2"/>
                </a:solidFill>
              </a:defRPr>
            </a:lvl1pPr>
          </a:lstStyle>
          <a:p>
            <a:endParaRPr lang="en-US" dirty="0"/>
          </a:p>
        </p:txBody>
      </p:sp>
      <p:sp>
        <p:nvSpPr>
          <p:cNvPr id="3" name="Footer Placeholder 2"/>
          <p:cNvSpPr>
            <a:spLocks noGrp="1"/>
          </p:cNvSpPr>
          <p:nvPr>
            <p:ph type="ftr" sz="quarter" idx="3"/>
          </p:nvPr>
        </p:nvSpPr>
        <p:spPr>
          <a:xfrm>
            <a:off x="2898648" y="6356350"/>
            <a:ext cx="3505200" cy="365760"/>
          </a:xfrm>
          <a:prstGeom prst="rect">
            <a:avLst/>
          </a:prstGeom>
        </p:spPr>
        <p:txBody>
          <a:bodyPr vert="horz"/>
          <a:lstStyle>
            <a:lvl1pPr algn="r" eaLnBrk="1" latinLnBrk="0" hangingPunct="1">
              <a:defRPr kumimoji="0" sz="1400">
                <a:solidFill>
                  <a:schemeClr val="tx2"/>
                </a:solidFill>
              </a:defRPr>
            </a:lvl1pPr>
          </a:lstStyle>
          <a:p>
            <a:r>
              <a:rPr lang="en-US" dirty="0" smtClean="0"/>
              <a:t>Copyright © 2022 McGraw-Hill Education. All rights reserved. No reproduction or distribution without the prior written consent of McGraw-Hill Education.</a:t>
            </a:r>
            <a:endParaRPr lang="en-US" dirty="0"/>
          </a:p>
        </p:txBody>
      </p:sp>
      <p:sp>
        <p:nvSpPr>
          <p:cNvPr id="23" name="Slide Number Placeholder 22"/>
          <p:cNvSpPr>
            <a:spLocks noGrp="1"/>
          </p:cNvSpPr>
          <p:nvPr>
            <p:ph type="sldNum" sz="quarter" idx="4"/>
          </p:nvPr>
        </p:nvSpPr>
        <p:spPr>
          <a:xfrm>
            <a:off x="612648" y="6356350"/>
            <a:ext cx="1981200" cy="365760"/>
          </a:xfrm>
          <a:prstGeom prst="rect">
            <a:avLst/>
          </a:prstGeom>
        </p:spPr>
        <p:txBody>
          <a:bodyPr vert="horz"/>
          <a:lstStyle>
            <a:lvl1pPr algn="l" eaLnBrk="1" latinLnBrk="0" hangingPunct="1">
              <a:defRPr kumimoji="0" sz="1400">
                <a:solidFill>
                  <a:schemeClr val="tx2"/>
                </a:solidFill>
              </a:defRPr>
            </a:lvl1pPr>
          </a:lstStyle>
          <a:p>
            <a:fld id="{A68F1C3D-7991-4430-8FD2-6BE0AA8A1311}" type="slidenum">
              <a:rPr lang="en-US" smtClean="0"/>
              <a:t>‹#›</a:t>
            </a:fld>
            <a:endParaRPr lang="en-US" dirty="0"/>
          </a:p>
        </p:txBody>
      </p:sp>
      <p:sp>
        <p:nvSpPr>
          <p:cNvPr id="28" name="Straight Connector 2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
        <p:nvSpPr>
          <p:cNvPr id="29" name="Straight Connector 28"/>
          <p:cNvSpPr>
            <a:spLocks noChangeShapeType="1"/>
          </p:cNvSpPr>
          <p:nvPr/>
        </p:nvSpPr>
        <p:spPr bwMode="auto">
          <a:xfrm>
            <a:off x="457200" y="1143000"/>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
        <p:nvSpPr>
          <p:cNvPr id="10" name="Isosceles Triangle 9"/>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hf hdr="0" dt="0"/>
  <p:txStyles>
    <p:titleStyle>
      <a:lvl1pPr algn="l" rtl="0" eaLnBrk="1" latinLnBrk="0" hangingPunct="1">
        <a:spcBef>
          <a:spcPct val="0"/>
        </a:spcBef>
        <a:buNone/>
        <a:defRPr kumimoji="0" sz="3200" kern="120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6000"/>
        <a:buFont typeface="Wingdings 3"/>
        <a:buChar char=""/>
        <a:defRPr kumimoji="0" sz="2600" kern="1200">
          <a:solidFill>
            <a:schemeClr val="tx1"/>
          </a:solidFill>
          <a:latin typeface="+mn-lt"/>
          <a:ea typeface="+mn-ea"/>
          <a:cs typeface="+mn-cs"/>
        </a:defRPr>
      </a:lvl1pPr>
      <a:lvl2pPr marL="548640" indent="-274320" algn="l" rtl="0" eaLnBrk="1" latinLnBrk="0" hangingPunct="1">
        <a:spcBef>
          <a:spcPts val="500"/>
        </a:spcBef>
        <a:buClr>
          <a:schemeClr val="accent2"/>
        </a:buClr>
        <a:buSzPct val="76000"/>
        <a:buFont typeface="Wingdings 3"/>
        <a:buChar char=""/>
        <a:defRPr kumimoji="0" sz="2300" kern="1200">
          <a:solidFill>
            <a:schemeClr val="tx2"/>
          </a:solidFill>
          <a:latin typeface="+mn-lt"/>
          <a:ea typeface="+mn-ea"/>
          <a:cs typeface="+mn-cs"/>
        </a:defRPr>
      </a:lvl2pPr>
      <a:lvl3pPr marL="822960" indent="-228600" algn="l" rtl="0" eaLnBrk="1" latinLnBrk="0" hangingPunct="1">
        <a:spcBef>
          <a:spcPts val="500"/>
        </a:spcBef>
        <a:buClr>
          <a:schemeClr val="bg1">
            <a:shade val="50000"/>
          </a:schemeClr>
        </a:buClr>
        <a:buSzPct val="76000"/>
        <a:buFont typeface="Wingdings 3"/>
        <a:buChar char=""/>
        <a:defRPr kumimoji="0" sz="2000" kern="1200">
          <a:solidFill>
            <a:schemeClr val="tx1"/>
          </a:solidFill>
          <a:latin typeface="+mn-lt"/>
          <a:ea typeface="+mn-ea"/>
          <a:cs typeface="+mn-cs"/>
        </a:defRPr>
      </a:lvl3pPr>
      <a:lvl4pPr marL="1097280" indent="-228600" algn="l" rtl="0" eaLnBrk="1" latinLnBrk="0" hangingPunct="1">
        <a:spcBef>
          <a:spcPts val="400"/>
        </a:spcBef>
        <a:buClr>
          <a:schemeClr val="accent2">
            <a:shade val="75000"/>
          </a:schemeClr>
        </a:buClr>
        <a:buSzPct val="70000"/>
        <a:buFont typeface="Wingdings"/>
        <a:buChar char=""/>
        <a:defRPr kumimoji="0" sz="1800" kern="1200">
          <a:solidFill>
            <a:schemeClr val="tx1"/>
          </a:solidFill>
          <a:latin typeface="+mn-lt"/>
          <a:ea typeface="+mn-ea"/>
          <a:cs typeface="+mn-cs"/>
        </a:defRPr>
      </a:lvl4pPr>
      <a:lvl5pPr marL="1371600" indent="-228600" algn="l" rtl="0" eaLnBrk="1" latinLnBrk="0" hangingPunct="1">
        <a:spcBef>
          <a:spcPts val="300"/>
        </a:spcBef>
        <a:buClr>
          <a:schemeClr val="accent2"/>
        </a:buClr>
        <a:buSzPct val="70000"/>
        <a:buFont typeface="Wingdings"/>
        <a:buChar char=""/>
        <a:defRPr kumimoji="0"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9.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10.png"/></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2.png"/><Relationship Id="rId5" Type="http://schemas.openxmlformats.org/officeDocument/2006/relationships/image" Target="../media/image13.png"/><Relationship Id="rId6" Type="http://schemas.openxmlformats.org/officeDocument/2006/relationships/image" Target="../media/image14.png"/><Relationship Id="rId1" Type="http://schemas.openxmlformats.org/officeDocument/2006/relationships/slideLayout" Target="../slideLayouts/slideLayout6.xml"/><Relationship Id="rId2" Type="http://schemas.openxmlformats.org/officeDocument/2006/relationships/notesSlide" Target="../notesSlides/notesSlide13.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4" Type="http://schemas.openxmlformats.org/officeDocument/2006/relationships/image" Target="../media/image16.png"/><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17.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19.png"/></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4" Type="http://schemas.openxmlformats.org/officeDocument/2006/relationships/image" Target="../media/image21.png"/><Relationship Id="rId5" Type="http://schemas.openxmlformats.org/officeDocument/2006/relationships/image" Target="../media/image22.png"/><Relationship Id="rId6" Type="http://schemas.openxmlformats.org/officeDocument/2006/relationships/image" Target="../media/image23.png"/><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24.png"/></Relationships>
</file>

<file path=ppt/slides/_rels/slide21.xml.rels><?xml version="1.0" encoding="UTF-8" standalone="yes"?>
<Relationships xmlns="http://schemas.openxmlformats.org/package/2006/relationships"><Relationship Id="rId3" Type="http://schemas.openxmlformats.org/officeDocument/2006/relationships/image" Target="../media/image25.png"/><Relationship Id="rId4" Type="http://schemas.openxmlformats.org/officeDocument/2006/relationships/image" Target="../media/image26.png"/><Relationship Id="rId1" Type="http://schemas.openxmlformats.org/officeDocument/2006/relationships/slideLayout" Target="../slideLayouts/slideLayout6.xml"/><Relationship Id="rId2" Type="http://schemas.openxmlformats.org/officeDocument/2006/relationships/notesSlide" Target="../notesSlides/notesSlide19.xml"/></Relationships>
</file>

<file path=ppt/slides/_rels/slide22.xml.rels><?xml version="1.0" encoding="UTF-8" standalone="yes"?>
<Relationships xmlns="http://schemas.openxmlformats.org/package/2006/relationships"><Relationship Id="rId3" Type="http://schemas.openxmlformats.org/officeDocument/2006/relationships/image" Target="../media/image27.png"/><Relationship Id="rId4" Type="http://schemas.openxmlformats.org/officeDocument/2006/relationships/image" Target="../media/image28.png"/><Relationship Id="rId1" Type="http://schemas.openxmlformats.org/officeDocument/2006/relationships/slideLayout" Target="../slideLayouts/slideLayout6.xml"/><Relationship Id="rId2" Type="http://schemas.openxmlformats.org/officeDocument/2006/relationships/notesSlide" Target="../notesSlides/notesSlide2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1.xml"/><Relationship Id="rId3" Type="http://schemas.openxmlformats.org/officeDocument/2006/relationships/image" Target="../media/image29.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30.png"/><Relationship Id="rId4" Type="http://schemas.microsoft.com/office/2007/relationships/hdphoto" Target="../media/hdphoto1.wdp"/><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 Id="rId3" Type="http://schemas.openxmlformats.org/officeDocument/2006/relationships/image" Target="../media/image3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xml"/><Relationship Id="rId3"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3.png"/><Relationship Id="rId1" Type="http://schemas.openxmlformats.org/officeDocument/2006/relationships/slideLayout" Target="../slideLayouts/slideLayout6.xml"/><Relationship Id="rId2" Type="http://schemas.openxmlformats.org/officeDocument/2006/relationships/notesSlide" Target="../notesSlides/notesSlide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png"/><Relationship Id="rId1" Type="http://schemas.openxmlformats.org/officeDocument/2006/relationships/slideLayout" Target="../slideLayouts/slideLayout6.xml"/><Relationship Id="rId2" Type="http://schemas.openxmlformats.org/officeDocument/2006/relationships/notesSlide" Target="../notesSlides/notesSlide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a:t>Describing Data: Numerical Measures</a:t>
            </a:r>
          </a:p>
        </p:txBody>
      </p:sp>
      <p:sp>
        <p:nvSpPr>
          <p:cNvPr id="3" name="Subtitle 2"/>
          <p:cNvSpPr>
            <a:spLocks noGrp="1"/>
          </p:cNvSpPr>
          <p:nvPr>
            <p:ph type="subTitle" idx="1"/>
          </p:nvPr>
        </p:nvSpPr>
        <p:spPr/>
        <p:txBody>
          <a:bodyPr/>
          <a:lstStyle/>
          <a:p>
            <a:r>
              <a:rPr lang="en-US" dirty="0"/>
              <a:t>Chapter 3</a:t>
            </a:r>
          </a:p>
        </p:txBody>
      </p:sp>
      <p:sp>
        <p:nvSpPr>
          <p:cNvPr id="5" name="Footer Placeholder 4"/>
          <p:cNvSpPr>
            <a:spLocks noGrp="1"/>
          </p:cNvSpPr>
          <p:nvPr>
            <p:ph type="ftr" sz="quarter" idx="11"/>
          </p:nvPr>
        </p:nvSpPr>
        <p:spPr>
          <a:xfrm>
            <a:off x="2438400" y="6355080"/>
            <a:ext cx="5791200" cy="36576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7" name="Slide Number Placeholder 6"/>
          <p:cNvSpPr>
            <a:spLocks noGrp="1"/>
          </p:cNvSpPr>
          <p:nvPr>
            <p:ph type="sldNum" sz="quarter" idx="12"/>
          </p:nvPr>
        </p:nvSpPr>
        <p:spPr/>
        <p:txBody>
          <a:bodyPr/>
          <a:lstStyle/>
          <a:p>
            <a:r>
              <a:rPr lang="en-US" dirty="0"/>
              <a:t>3-</a:t>
            </a:r>
            <a:fld id="{A68F1C3D-7991-4430-8FD2-6BE0AA8A1311}" type="slidenum">
              <a:rPr lang="en-US" smtClean="0"/>
              <a:pPr/>
              <a:t>1</a:t>
            </a:fld>
            <a:endParaRPr lang="en-US" dirty="0"/>
          </a:p>
        </p:txBody>
      </p:sp>
    </p:spTree>
    <p:extLst>
      <p:ext uri="{BB962C8B-B14F-4D97-AF65-F5344CB8AC3E}">
        <p14:creationId xmlns:p14="http://schemas.microsoft.com/office/powerpoint/2010/main" val="281779478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Median</a:t>
            </a:r>
          </a:p>
        </p:txBody>
      </p:sp>
      <p:sp>
        <p:nvSpPr>
          <p:cNvPr id="3" name="Footer Placeholder 2"/>
          <p:cNvSpPr>
            <a:spLocks noGrp="1"/>
          </p:cNvSpPr>
          <p:nvPr>
            <p:ph type="ftr" sz="quarter" idx="11"/>
          </p:nvPr>
        </p:nvSpPr>
        <p:spPr>
          <a:xfrm>
            <a:off x="2209800" y="6356350"/>
            <a:ext cx="6477000" cy="36576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4" name="Content Placeholder 3"/>
          <p:cNvSpPr>
            <a:spLocks noGrp="1"/>
          </p:cNvSpPr>
          <p:nvPr>
            <p:ph sz="quarter" idx="1"/>
          </p:nvPr>
        </p:nvSpPr>
        <p:spPr/>
        <p:txBody>
          <a:bodyPr>
            <a:normAutofit/>
          </a:bodyPr>
          <a:lstStyle/>
          <a:p>
            <a:pPr marL="0" indent="0">
              <a:buNone/>
            </a:pPr>
            <a:endParaRPr lang="en-US" dirty="0"/>
          </a:p>
          <a:p>
            <a:pPr marL="0" indent="0">
              <a:buNone/>
            </a:pPr>
            <a:endParaRPr lang="en-US" dirty="0"/>
          </a:p>
        </p:txBody>
      </p:sp>
      <p:sp>
        <p:nvSpPr>
          <p:cNvPr id="11" name="Slide Number Placeholder 10"/>
          <p:cNvSpPr>
            <a:spLocks noGrp="1"/>
          </p:cNvSpPr>
          <p:nvPr>
            <p:ph type="sldNum" sz="quarter" idx="12"/>
          </p:nvPr>
        </p:nvSpPr>
        <p:spPr/>
        <p:txBody>
          <a:bodyPr/>
          <a:lstStyle/>
          <a:p>
            <a:r>
              <a:rPr lang="en-US" dirty="0"/>
              <a:t>3-</a:t>
            </a:r>
            <a:fld id="{F38DF745-7D3F-47F4-83A3-874385CFAA69}" type="slidenum">
              <a:rPr lang="en-US" smtClean="0"/>
              <a:pPr/>
              <a:t>10</a:t>
            </a:fld>
            <a:endParaRPr lang="en-US" dirty="0"/>
          </a:p>
        </p:txBody>
      </p:sp>
      <p:sp>
        <p:nvSpPr>
          <p:cNvPr id="8" name="TextBox 7"/>
          <p:cNvSpPr txBox="1"/>
          <p:nvPr/>
        </p:nvSpPr>
        <p:spPr>
          <a:xfrm>
            <a:off x="877824" y="1602105"/>
            <a:ext cx="6858000" cy="646331"/>
          </a:xfrm>
          <a:prstGeom prst="rect">
            <a:avLst/>
          </a:prstGeom>
          <a:solidFill>
            <a:schemeClr val="bg2"/>
          </a:solidFill>
          <a:ln>
            <a:solidFill>
              <a:schemeClr val="accent1"/>
            </a:solidFill>
          </a:ln>
        </p:spPr>
        <p:txBody>
          <a:bodyPr wrap="square" rtlCol="0">
            <a:spAutoFit/>
          </a:bodyPr>
          <a:lstStyle/>
          <a:p>
            <a:r>
              <a:rPr lang="en-US" dirty="0">
                <a:solidFill>
                  <a:schemeClr val="accent1"/>
                </a:solidFill>
              </a:rPr>
              <a:t>MEDIAN</a:t>
            </a:r>
            <a:r>
              <a:rPr lang="en-US" dirty="0"/>
              <a:t>  The midpoint of the values after they have been ordered from the minimum to the maximum values.</a:t>
            </a:r>
          </a:p>
        </p:txBody>
      </p:sp>
      <p:pic>
        <p:nvPicPr>
          <p:cNvPr id="5" name="Picture 4" descr="Screen Shot 2020-10-23 at 9.54.36 AM.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5800" y="2590800"/>
            <a:ext cx="7924800" cy="3271357"/>
          </a:xfrm>
          <a:prstGeom prst="rect">
            <a:avLst/>
          </a:prstGeom>
        </p:spPr>
      </p:pic>
    </p:spTree>
    <p:extLst>
      <p:ext uri="{BB962C8B-B14F-4D97-AF65-F5344CB8AC3E}">
        <p14:creationId xmlns:p14="http://schemas.microsoft.com/office/powerpoint/2010/main" val="332353642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Characteristics of the Median</a:t>
            </a:r>
          </a:p>
        </p:txBody>
      </p:sp>
      <p:sp>
        <p:nvSpPr>
          <p:cNvPr id="3" name="Footer Placeholder 2"/>
          <p:cNvSpPr>
            <a:spLocks noGrp="1"/>
          </p:cNvSpPr>
          <p:nvPr>
            <p:ph type="ftr" sz="quarter" idx="11"/>
          </p:nvPr>
        </p:nvSpPr>
        <p:spPr>
          <a:xfrm>
            <a:off x="2209800" y="6356350"/>
            <a:ext cx="6477000" cy="36576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4" name="Content Placeholder 3"/>
          <p:cNvSpPr>
            <a:spLocks noGrp="1"/>
          </p:cNvSpPr>
          <p:nvPr>
            <p:ph sz="quarter" idx="1"/>
          </p:nvPr>
        </p:nvSpPr>
        <p:spPr/>
        <p:txBody>
          <a:bodyPr>
            <a:normAutofit/>
          </a:bodyPr>
          <a:lstStyle/>
          <a:p>
            <a:r>
              <a:rPr lang="en-US" dirty="0"/>
              <a:t>The median is the value in the middle of a set of ordered data</a:t>
            </a:r>
          </a:p>
          <a:p>
            <a:r>
              <a:rPr lang="en-US" dirty="0"/>
              <a:t>At least the ordinal scale of measurement is required</a:t>
            </a:r>
          </a:p>
          <a:p>
            <a:r>
              <a:rPr lang="en-US" dirty="0"/>
              <a:t>It is not influenced by extreme values</a:t>
            </a:r>
          </a:p>
          <a:p>
            <a:r>
              <a:rPr lang="en-US" dirty="0"/>
              <a:t>Fifty percent of the observations are larger than the median</a:t>
            </a:r>
          </a:p>
          <a:p>
            <a:r>
              <a:rPr lang="en-US" dirty="0"/>
              <a:t>It is unique to a set of data</a:t>
            </a:r>
          </a:p>
        </p:txBody>
      </p:sp>
      <p:sp>
        <p:nvSpPr>
          <p:cNvPr id="7" name="Slide Number Placeholder 6"/>
          <p:cNvSpPr>
            <a:spLocks noGrp="1"/>
          </p:cNvSpPr>
          <p:nvPr>
            <p:ph type="sldNum" sz="quarter" idx="12"/>
          </p:nvPr>
        </p:nvSpPr>
        <p:spPr/>
        <p:txBody>
          <a:bodyPr/>
          <a:lstStyle/>
          <a:p>
            <a:r>
              <a:rPr lang="en-US" dirty="0"/>
              <a:t>3-</a:t>
            </a:r>
            <a:fld id="{F38DF745-7D3F-47F4-83A3-874385CFAA69}" type="slidenum">
              <a:rPr lang="en-US" smtClean="0"/>
              <a:pPr/>
              <a:t>11</a:t>
            </a:fld>
            <a:endParaRPr lang="en-US" dirty="0"/>
          </a:p>
        </p:txBody>
      </p:sp>
    </p:spTree>
    <p:extLst>
      <p:ext uri="{BB962C8B-B14F-4D97-AF65-F5344CB8AC3E}">
        <p14:creationId xmlns:p14="http://schemas.microsoft.com/office/powerpoint/2010/main" val="404667606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Finding the Median</a:t>
            </a:r>
          </a:p>
        </p:txBody>
      </p:sp>
      <p:sp>
        <p:nvSpPr>
          <p:cNvPr id="3" name="Footer Placeholder 2"/>
          <p:cNvSpPr>
            <a:spLocks noGrp="1"/>
          </p:cNvSpPr>
          <p:nvPr>
            <p:ph type="ftr" sz="quarter" idx="11"/>
          </p:nvPr>
        </p:nvSpPr>
        <p:spPr>
          <a:xfrm>
            <a:off x="2209800" y="6356350"/>
            <a:ext cx="6477000" cy="36576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4" name="Content Placeholder 3"/>
          <p:cNvSpPr>
            <a:spLocks noGrp="1"/>
          </p:cNvSpPr>
          <p:nvPr>
            <p:ph sz="quarter" idx="1"/>
          </p:nvPr>
        </p:nvSpPr>
        <p:spPr/>
        <p:txBody>
          <a:bodyPr>
            <a:normAutofit/>
          </a:bodyPr>
          <a:lstStyle/>
          <a:p>
            <a:r>
              <a:rPr lang="en-US" dirty="0"/>
              <a:t>To find the median for an even numbered data set, sort the observations and calculate the average of the two middle values</a:t>
            </a:r>
          </a:p>
        </p:txBody>
      </p:sp>
      <p:sp>
        <p:nvSpPr>
          <p:cNvPr id="8" name="Slide Number Placeholder 7"/>
          <p:cNvSpPr>
            <a:spLocks noGrp="1"/>
          </p:cNvSpPr>
          <p:nvPr>
            <p:ph type="sldNum" sz="quarter" idx="12"/>
          </p:nvPr>
        </p:nvSpPr>
        <p:spPr/>
        <p:txBody>
          <a:bodyPr/>
          <a:lstStyle/>
          <a:p>
            <a:r>
              <a:rPr lang="en-US" dirty="0"/>
              <a:t>3-</a:t>
            </a:r>
            <a:fld id="{F38DF745-7D3F-47F4-83A3-874385CFAA69}" type="slidenum">
              <a:rPr lang="en-US" smtClean="0"/>
              <a:pPr/>
              <a:t>12</a:t>
            </a:fld>
            <a:endParaRPr lang="en-US" dirty="0"/>
          </a:p>
        </p:txBody>
      </p:sp>
      <p:sp>
        <p:nvSpPr>
          <p:cNvPr id="9" name="Rectangle 3"/>
          <p:cNvSpPr txBox="1">
            <a:spLocks noChangeArrowheads="1"/>
          </p:cNvSpPr>
          <p:nvPr/>
        </p:nvSpPr>
        <p:spPr>
          <a:xfrm>
            <a:off x="990600" y="2895600"/>
            <a:ext cx="6934200" cy="3243262"/>
          </a:xfrm>
          <a:prstGeom prst="rect">
            <a:avLst/>
          </a:prstGeom>
          <a:solidFill>
            <a:schemeClr val="bg2"/>
          </a:solidFill>
          <a:ln>
            <a:solidFill>
              <a:schemeClr val="accent1"/>
            </a:solidFill>
          </a:ln>
        </p:spPr>
        <p:style>
          <a:lnRef idx="1">
            <a:schemeClr val="accent2"/>
          </a:lnRef>
          <a:fillRef idx="2">
            <a:schemeClr val="accent2"/>
          </a:fillRef>
          <a:effectRef idx="1">
            <a:schemeClr val="accent2"/>
          </a:effectRef>
          <a:fontRef idx="minor">
            <a:schemeClr val="dk1"/>
          </a:fontRef>
        </p:style>
        <p:txBody>
          <a:bodyPr vert="horz" lIns="92075" tIns="46038" rIns="92075" bIns="46038">
            <a:normAutofit lnSpcReduction="10000"/>
          </a:bodyPr>
          <a:lstStyle>
            <a:lvl1pPr marL="274320" indent="-274320" algn="l" rtl="0" eaLnBrk="1" latinLnBrk="0" hangingPunct="1">
              <a:spcBef>
                <a:spcPts val="600"/>
              </a:spcBef>
              <a:buClr>
                <a:schemeClr val="accent1"/>
              </a:buClr>
              <a:buSzPct val="76000"/>
              <a:buFont typeface="Wingdings 3"/>
              <a:buChar char=""/>
              <a:defRPr kumimoji="0" sz="2600" kern="1200">
                <a:solidFill>
                  <a:schemeClr val="dk1"/>
                </a:solidFill>
                <a:latin typeface="+mn-lt"/>
                <a:ea typeface="+mn-ea"/>
                <a:cs typeface="+mn-cs"/>
              </a:defRPr>
            </a:lvl1pPr>
            <a:lvl2pPr marL="548640" indent="-274320" algn="l" rtl="0" eaLnBrk="1" latinLnBrk="0" hangingPunct="1">
              <a:spcBef>
                <a:spcPts val="500"/>
              </a:spcBef>
              <a:buClr>
                <a:schemeClr val="accent2"/>
              </a:buClr>
              <a:buSzPct val="76000"/>
              <a:buFont typeface="Wingdings 3"/>
              <a:buChar char=""/>
              <a:defRPr kumimoji="0" sz="2300" kern="1200">
                <a:solidFill>
                  <a:schemeClr val="dk1"/>
                </a:solidFill>
                <a:latin typeface="+mn-lt"/>
                <a:ea typeface="+mn-ea"/>
                <a:cs typeface="+mn-cs"/>
              </a:defRPr>
            </a:lvl2pPr>
            <a:lvl3pPr marL="822960" indent="-228600" algn="l" rtl="0" eaLnBrk="1" latinLnBrk="0" hangingPunct="1">
              <a:spcBef>
                <a:spcPts val="500"/>
              </a:spcBef>
              <a:buClr>
                <a:schemeClr val="bg1">
                  <a:shade val="50000"/>
                </a:schemeClr>
              </a:buClr>
              <a:buSzPct val="76000"/>
              <a:buFont typeface="Wingdings 3"/>
              <a:buChar char=""/>
              <a:defRPr kumimoji="0" sz="2000" kern="1200">
                <a:solidFill>
                  <a:schemeClr val="dk1"/>
                </a:solidFill>
                <a:latin typeface="+mn-lt"/>
                <a:ea typeface="+mn-ea"/>
                <a:cs typeface="+mn-cs"/>
              </a:defRPr>
            </a:lvl3pPr>
            <a:lvl4pPr marL="1097280" indent="-228600" algn="l" rtl="0" eaLnBrk="1" latinLnBrk="0" hangingPunct="1">
              <a:spcBef>
                <a:spcPts val="400"/>
              </a:spcBef>
              <a:buClr>
                <a:schemeClr val="accent2">
                  <a:shade val="75000"/>
                </a:schemeClr>
              </a:buClr>
              <a:buSzPct val="70000"/>
              <a:buFont typeface="Wingdings"/>
              <a:buChar char=""/>
              <a:defRPr kumimoji="0" sz="1800" kern="1200">
                <a:solidFill>
                  <a:schemeClr val="dk1"/>
                </a:solidFill>
                <a:latin typeface="+mn-lt"/>
                <a:ea typeface="+mn-ea"/>
                <a:cs typeface="+mn-cs"/>
              </a:defRPr>
            </a:lvl4pPr>
            <a:lvl5pPr marL="1371600" indent="-228600" algn="l" rtl="0" eaLnBrk="1" latinLnBrk="0" hangingPunct="1">
              <a:spcBef>
                <a:spcPts val="300"/>
              </a:spcBef>
              <a:buClr>
                <a:schemeClr val="accent2"/>
              </a:buClr>
              <a:buSzPct val="70000"/>
              <a:buFont typeface="Wingdings"/>
              <a:buChar char=""/>
              <a:defRPr kumimoji="0" sz="1600" kern="1200">
                <a:solidFill>
                  <a:schemeClr val="dk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dk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dk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dk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dk1"/>
                </a:solidFill>
                <a:latin typeface="+mn-lt"/>
                <a:ea typeface="+mn-ea"/>
                <a:cs typeface="+mn-cs"/>
              </a:defRPr>
            </a:lvl9pPr>
          </a:lstStyle>
          <a:p>
            <a:pPr marL="0" indent="0">
              <a:buFont typeface="Wingdings" pitchFamily="2" charset="2"/>
              <a:buNone/>
              <a:defRPr/>
            </a:pPr>
            <a:r>
              <a:rPr lang="en-US" sz="2400" dirty="0"/>
              <a:t>The number of hours a sample of 10 adults used Facebook last month:</a:t>
            </a:r>
          </a:p>
          <a:p>
            <a:pPr>
              <a:buFont typeface="Wingdings" pitchFamily="2" charset="2"/>
              <a:buNone/>
              <a:defRPr/>
            </a:pPr>
            <a:endParaRPr lang="en-US" sz="1500" dirty="0"/>
          </a:p>
          <a:p>
            <a:pPr>
              <a:buFont typeface="Wingdings" pitchFamily="2" charset="2"/>
              <a:buNone/>
              <a:defRPr/>
            </a:pPr>
            <a:r>
              <a:rPr lang="en-US" sz="2400" dirty="0">
                <a:solidFill>
                  <a:srgbClr val="00B050"/>
                </a:solidFill>
              </a:rPr>
              <a:t>		</a:t>
            </a:r>
            <a:r>
              <a:rPr lang="en-US" sz="2400" dirty="0">
                <a:solidFill>
                  <a:schemeClr val="tx1"/>
                </a:solidFill>
              </a:rPr>
              <a:t>3   5   7   5   9   1   3   9   17   10</a:t>
            </a:r>
            <a:endParaRPr lang="en-US" sz="1500" dirty="0">
              <a:solidFill>
                <a:schemeClr val="tx1"/>
              </a:solidFill>
            </a:endParaRPr>
          </a:p>
          <a:p>
            <a:pPr marL="0" indent="0">
              <a:buFont typeface="Wingdings" pitchFamily="2" charset="2"/>
              <a:buNone/>
              <a:defRPr/>
            </a:pPr>
            <a:r>
              <a:rPr lang="en-US" sz="2400" dirty="0"/>
              <a:t>Arranging the data in ascending order gives: </a:t>
            </a:r>
          </a:p>
          <a:p>
            <a:pPr>
              <a:buFont typeface="Wingdings" pitchFamily="2" charset="2"/>
              <a:buNone/>
              <a:defRPr/>
            </a:pPr>
            <a:endParaRPr lang="en-US" sz="1300" dirty="0">
              <a:solidFill>
                <a:srgbClr val="C00000"/>
              </a:solidFill>
            </a:endParaRPr>
          </a:p>
          <a:p>
            <a:pPr>
              <a:buFont typeface="Wingdings" pitchFamily="2" charset="2"/>
              <a:buNone/>
              <a:defRPr/>
            </a:pPr>
            <a:r>
              <a:rPr lang="en-US" sz="2400" dirty="0">
                <a:solidFill>
                  <a:srgbClr val="00B050"/>
                </a:solidFill>
              </a:rPr>
              <a:t>		</a:t>
            </a:r>
            <a:r>
              <a:rPr lang="en-US" sz="2400" dirty="0">
                <a:solidFill>
                  <a:schemeClr val="tx1"/>
                </a:solidFill>
              </a:rPr>
              <a:t>1   3   3   5   5   7   9   9   10   17 </a:t>
            </a:r>
          </a:p>
          <a:p>
            <a:pPr>
              <a:buFont typeface="Wingdings" pitchFamily="2" charset="2"/>
              <a:buNone/>
              <a:defRPr/>
            </a:pPr>
            <a:endParaRPr lang="en-US" sz="1400" dirty="0"/>
          </a:p>
          <a:p>
            <a:pPr>
              <a:buFont typeface="Wingdings" pitchFamily="2" charset="2"/>
              <a:buNone/>
              <a:defRPr/>
            </a:pPr>
            <a:r>
              <a:rPr lang="en-US" sz="2400" dirty="0"/>
              <a:t>Thus, the median is </a:t>
            </a:r>
            <a:r>
              <a:rPr lang="en-US" sz="2400" dirty="0">
                <a:solidFill>
                  <a:schemeClr val="tx1"/>
                </a:solidFill>
              </a:rPr>
              <a:t>6</a:t>
            </a:r>
            <a:r>
              <a:rPr lang="en-US" sz="2400" dirty="0"/>
              <a:t>.</a:t>
            </a:r>
          </a:p>
          <a:p>
            <a:pPr>
              <a:buFont typeface="Wingdings" pitchFamily="2" charset="2"/>
              <a:buNone/>
              <a:defRPr/>
            </a:pPr>
            <a:endParaRPr lang="en-US" dirty="0"/>
          </a:p>
        </p:txBody>
      </p:sp>
      <p:sp>
        <p:nvSpPr>
          <p:cNvPr id="10" name="Oval 9"/>
          <p:cNvSpPr/>
          <p:nvPr/>
        </p:nvSpPr>
        <p:spPr>
          <a:xfrm>
            <a:off x="3516249" y="4876800"/>
            <a:ext cx="762000" cy="533400"/>
          </a:xfrm>
          <a:prstGeom prst="ellipse">
            <a:avLst/>
          </a:prstGeom>
          <a:noFill/>
        </p:spPr>
        <p:style>
          <a:lnRef idx="2">
            <a:schemeClr val="accent3"/>
          </a:lnRef>
          <a:fillRef idx="1">
            <a:schemeClr val="lt1"/>
          </a:fillRef>
          <a:effectRef idx="0">
            <a:schemeClr val="accent3"/>
          </a:effectRef>
          <a:fontRef idx="minor">
            <a:schemeClr val="dk1"/>
          </a:fontRef>
        </p:style>
        <p:txBody>
          <a:bodyPr rtlCol="0" anchor="ctr"/>
          <a:lstStyle/>
          <a:p>
            <a:pPr algn="ctr"/>
            <a:endParaRPr lang="en-US" dirty="0"/>
          </a:p>
        </p:txBody>
      </p:sp>
    </p:spTree>
    <p:extLst>
      <p:ext uri="{BB962C8B-B14F-4D97-AF65-F5344CB8AC3E}">
        <p14:creationId xmlns:p14="http://schemas.microsoft.com/office/powerpoint/2010/main" val="195004603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9">
                                            <p:bg/>
                                          </p:spTgt>
                                        </p:tgtEl>
                                        <p:attrNameLst>
                                          <p:attrName>style.visibility</p:attrName>
                                        </p:attrNameLst>
                                      </p:cBhvr>
                                      <p:to>
                                        <p:strVal val="visible"/>
                                      </p:to>
                                    </p:set>
                                    <p:animEffect transition="in" filter="wipe(up)">
                                      <p:cBhvr>
                                        <p:cTn id="7" dur="500"/>
                                        <p:tgtEl>
                                          <p:spTgt spid="9">
                                            <p:bg/>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animEffect transition="in" filter="wipe(up)">
                                      <p:cBhvr>
                                        <p:cTn id="12" dur="500"/>
                                        <p:tgtEl>
                                          <p:spTgt spid="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9">
                                            <p:txEl>
                                              <p:pRg st="2" end="2"/>
                                            </p:txEl>
                                          </p:spTgt>
                                        </p:tgtEl>
                                        <p:attrNameLst>
                                          <p:attrName>style.visibility</p:attrName>
                                        </p:attrNameLst>
                                      </p:cBhvr>
                                      <p:to>
                                        <p:strVal val="visible"/>
                                      </p:to>
                                    </p:set>
                                    <p:animEffect transition="in" filter="wipe(up)">
                                      <p:cBhvr>
                                        <p:cTn id="17" dur="500"/>
                                        <p:tgtEl>
                                          <p:spTgt spid="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9">
                                            <p:txEl>
                                              <p:pRg st="3" end="3"/>
                                            </p:txEl>
                                          </p:spTgt>
                                        </p:tgtEl>
                                        <p:attrNameLst>
                                          <p:attrName>style.visibility</p:attrName>
                                        </p:attrNameLst>
                                      </p:cBhvr>
                                      <p:to>
                                        <p:strVal val="visible"/>
                                      </p:to>
                                    </p:set>
                                    <p:animEffect transition="in" filter="wipe(up)">
                                      <p:cBhvr>
                                        <p:cTn id="22" dur="500"/>
                                        <p:tgtEl>
                                          <p:spTgt spid="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9">
                                            <p:txEl>
                                              <p:pRg st="5" end="5"/>
                                            </p:txEl>
                                          </p:spTgt>
                                        </p:tgtEl>
                                        <p:attrNameLst>
                                          <p:attrName>style.visibility</p:attrName>
                                        </p:attrNameLst>
                                      </p:cBhvr>
                                      <p:to>
                                        <p:strVal val="visible"/>
                                      </p:to>
                                    </p:set>
                                    <p:animEffect transition="in" filter="wipe(up)">
                                      <p:cBhvr>
                                        <p:cTn id="27" dur="500"/>
                                        <p:tgtEl>
                                          <p:spTgt spid="9">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9">
                                            <p:txEl>
                                              <p:pRg st="7" end="7"/>
                                            </p:txEl>
                                          </p:spTgt>
                                        </p:tgtEl>
                                        <p:attrNameLst>
                                          <p:attrName>style.visibility</p:attrName>
                                        </p:attrNameLst>
                                      </p:cBhvr>
                                      <p:to>
                                        <p:strVal val="visible"/>
                                      </p:to>
                                    </p:set>
                                    <p:animEffect transition="in" filter="wipe(up)">
                                      <p:cBhvr>
                                        <p:cTn id="32" dur="500"/>
                                        <p:tgtEl>
                                          <p:spTgt spid="9">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Mode</a:t>
            </a:r>
          </a:p>
        </p:txBody>
      </p:sp>
      <p:sp>
        <p:nvSpPr>
          <p:cNvPr id="3" name="Footer Placeholder 2"/>
          <p:cNvSpPr>
            <a:spLocks noGrp="1"/>
          </p:cNvSpPr>
          <p:nvPr>
            <p:ph type="ftr" sz="quarter" idx="11"/>
          </p:nvPr>
        </p:nvSpPr>
        <p:spPr>
          <a:xfrm>
            <a:off x="2209800" y="6356350"/>
            <a:ext cx="6477000" cy="36576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4" name="Content Placeholder 3"/>
          <p:cNvSpPr>
            <a:spLocks noGrp="1"/>
          </p:cNvSpPr>
          <p:nvPr>
            <p:ph sz="quarter" idx="1"/>
          </p:nvPr>
        </p:nvSpPr>
        <p:spPr/>
        <p:txBody>
          <a:bodyPr>
            <a:normAutofit fontScale="85000" lnSpcReduction="20000"/>
          </a:body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pPr marL="0" indent="0">
              <a:buNone/>
            </a:pPr>
            <a:endParaRPr lang="en-US" dirty="0"/>
          </a:p>
          <a:p>
            <a:endParaRPr lang="en-US" sz="3100" dirty="0"/>
          </a:p>
          <a:p>
            <a:r>
              <a:rPr lang="en-US" sz="3100" dirty="0"/>
              <a:t>The mode can be found for nominal level data</a:t>
            </a:r>
          </a:p>
          <a:p>
            <a:r>
              <a:rPr lang="en-US" sz="3100" dirty="0"/>
              <a:t>A set of data can have more than one mode</a:t>
            </a:r>
          </a:p>
          <a:p>
            <a:r>
              <a:rPr lang="en-US" sz="3100" dirty="0"/>
              <a:t>A set of data could have no mode</a:t>
            </a:r>
          </a:p>
        </p:txBody>
      </p:sp>
      <p:sp>
        <p:nvSpPr>
          <p:cNvPr id="9" name="Slide Number Placeholder 8"/>
          <p:cNvSpPr>
            <a:spLocks noGrp="1"/>
          </p:cNvSpPr>
          <p:nvPr>
            <p:ph type="sldNum" sz="quarter" idx="12"/>
          </p:nvPr>
        </p:nvSpPr>
        <p:spPr/>
        <p:txBody>
          <a:bodyPr/>
          <a:lstStyle/>
          <a:p>
            <a:r>
              <a:rPr lang="en-US" dirty="0"/>
              <a:t>3-</a:t>
            </a:r>
            <a:fld id="{F38DF745-7D3F-47F4-83A3-874385CFAA69}" type="slidenum">
              <a:rPr lang="en-US" smtClean="0"/>
              <a:pPr/>
              <a:t>13</a:t>
            </a:fld>
            <a:endParaRPr lang="en-US" dirty="0"/>
          </a:p>
        </p:txBody>
      </p:sp>
      <p:sp>
        <p:nvSpPr>
          <p:cNvPr id="8" name="TextBox 7"/>
          <p:cNvSpPr txBox="1"/>
          <p:nvPr/>
        </p:nvSpPr>
        <p:spPr>
          <a:xfrm>
            <a:off x="838200" y="1371600"/>
            <a:ext cx="6858000" cy="369332"/>
          </a:xfrm>
          <a:prstGeom prst="rect">
            <a:avLst/>
          </a:prstGeom>
          <a:solidFill>
            <a:schemeClr val="bg2"/>
          </a:solidFill>
          <a:ln>
            <a:solidFill>
              <a:schemeClr val="accent1"/>
            </a:solidFill>
          </a:ln>
        </p:spPr>
        <p:txBody>
          <a:bodyPr wrap="square" rtlCol="0">
            <a:spAutoFit/>
          </a:bodyPr>
          <a:lstStyle/>
          <a:p>
            <a:r>
              <a:rPr lang="en-US" dirty="0">
                <a:solidFill>
                  <a:schemeClr val="accent1"/>
                </a:solidFill>
              </a:rPr>
              <a:t>MODE</a:t>
            </a:r>
            <a:r>
              <a:rPr lang="en-US" dirty="0"/>
              <a:t>  The value of the observation that occurs most frequently.</a:t>
            </a:r>
          </a:p>
        </p:txBody>
      </p:sp>
      <p:pic>
        <p:nvPicPr>
          <p:cNvPr id="5" name="Picture 4" descr="Screen Shot 2020-10-23 at 9.57.28 AM.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24000" y="1828800"/>
            <a:ext cx="5410200" cy="2899696"/>
          </a:xfrm>
          <a:prstGeom prst="rect">
            <a:avLst/>
          </a:prstGeom>
        </p:spPr>
      </p:pic>
    </p:spTree>
    <p:extLst>
      <p:ext uri="{BB962C8B-B14F-4D97-AF65-F5344CB8AC3E}">
        <p14:creationId xmlns:p14="http://schemas.microsoft.com/office/powerpoint/2010/main" val="357103957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Relative Positions of Mean, Median, and Mode</a:t>
            </a:r>
          </a:p>
        </p:txBody>
      </p:sp>
      <p:sp>
        <p:nvSpPr>
          <p:cNvPr id="3" name="Footer Placeholder 2"/>
          <p:cNvSpPr>
            <a:spLocks noGrp="1"/>
          </p:cNvSpPr>
          <p:nvPr>
            <p:ph type="ftr" sz="quarter" idx="11"/>
          </p:nvPr>
        </p:nvSpPr>
        <p:spPr>
          <a:xfrm>
            <a:off x="1981200" y="6356350"/>
            <a:ext cx="6705600" cy="36576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12" name="Slide Number Placeholder 11"/>
          <p:cNvSpPr>
            <a:spLocks noGrp="1"/>
          </p:cNvSpPr>
          <p:nvPr>
            <p:ph type="sldNum" sz="quarter" idx="12"/>
          </p:nvPr>
        </p:nvSpPr>
        <p:spPr/>
        <p:txBody>
          <a:bodyPr/>
          <a:lstStyle/>
          <a:p>
            <a:r>
              <a:rPr lang="en-US" dirty="0"/>
              <a:t>3-</a:t>
            </a:r>
            <a:fld id="{A68F1C3D-7991-4430-8FD2-6BE0AA8A1311}" type="slidenum">
              <a:rPr lang="en-US" smtClean="0"/>
              <a:pPr/>
              <a:t>14</a:t>
            </a:fld>
            <a:endParaRPr lang="en-US" dirty="0"/>
          </a:p>
        </p:txBody>
      </p:sp>
      <p:pic>
        <p:nvPicPr>
          <p:cNvPr id="4" name="Picture 3"/>
          <p:cNvPicPr>
            <a:picLocks noChangeAspect="1"/>
          </p:cNvPicPr>
          <p:nvPr/>
        </p:nvPicPr>
        <p:blipFill>
          <a:blip r:embed="rId3"/>
          <a:stretch>
            <a:fillRect/>
          </a:stretch>
        </p:blipFill>
        <p:spPr>
          <a:xfrm>
            <a:off x="285751" y="1882457"/>
            <a:ext cx="2199208" cy="2060520"/>
          </a:xfrm>
          <a:prstGeom prst="rect">
            <a:avLst/>
          </a:prstGeom>
        </p:spPr>
      </p:pic>
      <p:pic>
        <p:nvPicPr>
          <p:cNvPr id="5" name="Picture 4"/>
          <p:cNvPicPr>
            <a:picLocks noChangeAspect="1"/>
          </p:cNvPicPr>
          <p:nvPr/>
        </p:nvPicPr>
        <p:blipFill>
          <a:blip r:embed="rId4"/>
          <a:stretch>
            <a:fillRect/>
          </a:stretch>
        </p:blipFill>
        <p:spPr>
          <a:xfrm>
            <a:off x="323851" y="4038600"/>
            <a:ext cx="2033588" cy="175815"/>
          </a:xfrm>
          <a:prstGeom prst="rect">
            <a:avLst/>
          </a:prstGeom>
        </p:spPr>
      </p:pic>
      <p:pic>
        <p:nvPicPr>
          <p:cNvPr id="13" name="Picture 12"/>
          <p:cNvPicPr>
            <a:picLocks noChangeAspect="1"/>
          </p:cNvPicPr>
          <p:nvPr/>
        </p:nvPicPr>
        <p:blipFill>
          <a:blip r:embed="rId5"/>
          <a:stretch>
            <a:fillRect/>
          </a:stretch>
        </p:blipFill>
        <p:spPr>
          <a:xfrm>
            <a:off x="2853963" y="2494756"/>
            <a:ext cx="2873033" cy="2509838"/>
          </a:xfrm>
          <a:prstGeom prst="rect">
            <a:avLst/>
          </a:prstGeom>
        </p:spPr>
      </p:pic>
      <p:pic>
        <p:nvPicPr>
          <p:cNvPr id="14" name="Picture 13"/>
          <p:cNvPicPr>
            <a:picLocks noChangeAspect="1"/>
          </p:cNvPicPr>
          <p:nvPr/>
        </p:nvPicPr>
        <p:blipFill>
          <a:blip r:embed="rId6"/>
          <a:stretch>
            <a:fillRect/>
          </a:stretch>
        </p:blipFill>
        <p:spPr>
          <a:xfrm>
            <a:off x="6003908" y="3527798"/>
            <a:ext cx="2682892" cy="2500313"/>
          </a:xfrm>
          <a:prstGeom prst="rect">
            <a:avLst/>
          </a:prstGeom>
        </p:spPr>
      </p:pic>
    </p:spTree>
    <p:extLst>
      <p:ext uri="{BB962C8B-B14F-4D97-AF65-F5344CB8AC3E}">
        <p14:creationId xmlns:p14="http://schemas.microsoft.com/office/powerpoint/2010/main" val="354731813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The Weighted Mean</a:t>
            </a:r>
          </a:p>
        </p:txBody>
      </p:sp>
      <p:sp>
        <p:nvSpPr>
          <p:cNvPr id="3" name="Footer Placeholder 2"/>
          <p:cNvSpPr>
            <a:spLocks noGrp="1"/>
          </p:cNvSpPr>
          <p:nvPr>
            <p:ph type="ftr" sz="quarter" idx="11"/>
          </p:nvPr>
        </p:nvSpPr>
        <p:spPr>
          <a:xfrm>
            <a:off x="2209800" y="6356350"/>
            <a:ext cx="6477000" cy="36576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4" name="Content Placeholder 3"/>
          <p:cNvSpPr>
            <a:spLocks noGrp="1"/>
          </p:cNvSpPr>
          <p:nvPr>
            <p:ph sz="quarter" idx="1"/>
          </p:nvPr>
        </p:nvSpPr>
        <p:spPr/>
        <p:txBody>
          <a:bodyPr/>
          <a:lstStyle/>
          <a:p>
            <a:r>
              <a:rPr lang="en-US" dirty="0"/>
              <a:t>The weighted mean is found by multiplying each observation, x, by its corresponding weight, w</a:t>
            </a:r>
          </a:p>
          <a:p>
            <a:endParaRPr lang="en-US" dirty="0"/>
          </a:p>
          <a:p>
            <a:pPr marL="0" indent="0">
              <a:buNone/>
            </a:pPr>
            <a:endParaRPr lang="en-US" dirty="0"/>
          </a:p>
          <a:p>
            <a:pPr marL="0" indent="0">
              <a:buNone/>
            </a:pPr>
            <a:endParaRPr lang="en-US" sz="1200" dirty="0"/>
          </a:p>
          <a:p>
            <a:r>
              <a:rPr lang="en-US" dirty="0"/>
              <a:t>The Carter Construction Company pays its hourly employees $16.50, $19.00, or $25.00 per hour. There are 26 hourly employees: 14 are paid at the $16.50 rate, 10 at the $19.00 rate, and 2 at the $25.00 rate</a:t>
            </a:r>
          </a:p>
          <a:p>
            <a:r>
              <a:rPr lang="en-US" dirty="0"/>
              <a:t>What is the mean hourly rate paid for the 26 employees?</a:t>
            </a:r>
          </a:p>
          <a:p>
            <a:pPr marL="0" indent="0">
              <a:buNone/>
            </a:pPr>
            <a:endParaRPr lang="en-US" dirty="0"/>
          </a:p>
        </p:txBody>
      </p:sp>
      <p:sp>
        <p:nvSpPr>
          <p:cNvPr id="9" name="Slide Number Placeholder 8"/>
          <p:cNvSpPr>
            <a:spLocks noGrp="1"/>
          </p:cNvSpPr>
          <p:nvPr>
            <p:ph type="sldNum" sz="quarter" idx="12"/>
          </p:nvPr>
        </p:nvSpPr>
        <p:spPr/>
        <p:txBody>
          <a:bodyPr/>
          <a:lstStyle/>
          <a:p>
            <a:r>
              <a:rPr lang="en-US" dirty="0"/>
              <a:t>3-</a:t>
            </a:r>
            <a:fld id="{F38DF745-7D3F-47F4-83A3-874385CFAA69}" type="slidenum">
              <a:rPr lang="en-US" smtClean="0"/>
              <a:pPr/>
              <a:t>15</a:t>
            </a:fld>
            <a:endParaRPr lang="en-US" dirty="0"/>
          </a:p>
        </p:txBody>
      </p:sp>
      <p:pic>
        <p:nvPicPr>
          <p:cNvPr id="7" name="Picture 6"/>
          <p:cNvPicPr>
            <a:picLocks noChangeAspect="1"/>
          </p:cNvPicPr>
          <p:nvPr/>
        </p:nvPicPr>
        <p:blipFill>
          <a:blip r:embed="rId3"/>
          <a:stretch>
            <a:fillRect/>
          </a:stretch>
        </p:blipFill>
        <p:spPr>
          <a:xfrm>
            <a:off x="789670" y="2220929"/>
            <a:ext cx="7442073" cy="760931"/>
          </a:xfrm>
          <a:prstGeom prst="rect">
            <a:avLst/>
          </a:prstGeom>
        </p:spPr>
      </p:pic>
      <p:pic>
        <p:nvPicPr>
          <p:cNvPr id="8" name="Picture 7"/>
          <p:cNvPicPr>
            <a:picLocks noChangeAspect="1"/>
          </p:cNvPicPr>
          <p:nvPr/>
        </p:nvPicPr>
        <p:blipFill>
          <a:blip r:embed="rId4"/>
          <a:stretch>
            <a:fillRect/>
          </a:stretch>
        </p:blipFill>
        <p:spPr>
          <a:xfrm>
            <a:off x="1123950" y="5518785"/>
            <a:ext cx="6896100" cy="685800"/>
          </a:xfrm>
          <a:prstGeom prst="rect">
            <a:avLst/>
          </a:prstGeom>
        </p:spPr>
      </p:pic>
    </p:spTree>
    <p:extLst>
      <p:ext uri="{BB962C8B-B14F-4D97-AF65-F5344CB8AC3E}">
        <p14:creationId xmlns:p14="http://schemas.microsoft.com/office/powerpoint/2010/main" val="187800670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Why Study Dispersion?</a:t>
            </a:r>
          </a:p>
        </p:txBody>
      </p:sp>
      <p:sp>
        <p:nvSpPr>
          <p:cNvPr id="3" name="Footer Placeholder 2"/>
          <p:cNvSpPr>
            <a:spLocks noGrp="1"/>
          </p:cNvSpPr>
          <p:nvPr>
            <p:ph type="ftr" sz="quarter" idx="11"/>
          </p:nvPr>
        </p:nvSpPr>
        <p:spPr>
          <a:xfrm>
            <a:off x="2209800" y="6356350"/>
            <a:ext cx="6477000" cy="36576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4" name="Content Placeholder 3"/>
          <p:cNvSpPr>
            <a:spLocks noGrp="1"/>
          </p:cNvSpPr>
          <p:nvPr>
            <p:ph sz="quarter" idx="1"/>
          </p:nvPr>
        </p:nvSpPr>
        <p:spPr/>
        <p:txBody>
          <a:bodyPr/>
          <a:lstStyle/>
          <a:p>
            <a:r>
              <a:rPr lang="en-US" dirty="0"/>
              <a:t>The dispersion is the variation or spread in a set of data</a:t>
            </a:r>
          </a:p>
          <a:p>
            <a:r>
              <a:rPr lang="en-US" dirty="0"/>
              <a:t>Measures of dispersion include:</a:t>
            </a:r>
          </a:p>
          <a:p>
            <a:pPr lvl="1"/>
            <a:r>
              <a:rPr lang="en-US" dirty="0"/>
              <a:t>Range</a:t>
            </a:r>
          </a:p>
          <a:p>
            <a:pPr lvl="1"/>
            <a:r>
              <a:rPr lang="en-US" dirty="0"/>
              <a:t>Variance</a:t>
            </a:r>
          </a:p>
          <a:p>
            <a:pPr lvl="1"/>
            <a:r>
              <a:rPr lang="en-US" dirty="0"/>
              <a:t>Standard Deviation</a:t>
            </a:r>
          </a:p>
          <a:p>
            <a:endParaRPr lang="en-US" sz="2300" dirty="0">
              <a:solidFill>
                <a:schemeClr val="tx2"/>
              </a:solidFill>
            </a:endParaRPr>
          </a:p>
          <a:p>
            <a:endParaRPr lang="en-US" dirty="0"/>
          </a:p>
          <a:p>
            <a:endParaRPr lang="en-US" dirty="0"/>
          </a:p>
          <a:p>
            <a:endParaRPr lang="en-US" dirty="0"/>
          </a:p>
        </p:txBody>
      </p:sp>
      <p:sp>
        <p:nvSpPr>
          <p:cNvPr id="8" name="Slide Number Placeholder 7"/>
          <p:cNvSpPr>
            <a:spLocks noGrp="1"/>
          </p:cNvSpPr>
          <p:nvPr>
            <p:ph type="sldNum" sz="quarter" idx="12"/>
          </p:nvPr>
        </p:nvSpPr>
        <p:spPr/>
        <p:txBody>
          <a:bodyPr/>
          <a:lstStyle/>
          <a:p>
            <a:r>
              <a:rPr lang="en-US" dirty="0"/>
              <a:t>3-</a:t>
            </a:r>
            <a:fld id="{F38DF745-7D3F-47F4-83A3-874385CFAA69}" type="slidenum">
              <a:rPr lang="en-US" smtClean="0"/>
              <a:pPr/>
              <a:t>16</a:t>
            </a:fld>
            <a:endParaRPr lang="en-US" dirty="0"/>
          </a:p>
        </p:txBody>
      </p:sp>
      <p:pic>
        <p:nvPicPr>
          <p:cNvPr id="6" name="Picture 5"/>
          <p:cNvPicPr>
            <a:picLocks noChangeAspect="1"/>
          </p:cNvPicPr>
          <p:nvPr/>
        </p:nvPicPr>
        <p:blipFill>
          <a:blip r:embed="rId3"/>
          <a:stretch>
            <a:fillRect/>
          </a:stretch>
        </p:blipFill>
        <p:spPr>
          <a:xfrm>
            <a:off x="3352800" y="2905125"/>
            <a:ext cx="5079861" cy="3251835"/>
          </a:xfrm>
          <a:prstGeom prst="rect">
            <a:avLst/>
          </a:prstGeom>
        </p:spPr>
      </p:pic>
    </p:spTree>
    <p:extLst>
      <p:ext uri="{BB962C8B-B14F-4D97-AF65-F5344CB8AC3E}">
        <p14:creationId xmlns:p14="http://schemas.microsoft.com/office/powerpoint/2010/main" val="98708733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Range</a:t>
            </a:r>
          </a:p>
        </p:txBody>
      </p:sp>
      <p:sp>
        <p:nvSpPr>
          <p:cNvPr id="3" name="Footer Placeholder 2"/>
          <p:cNvSpPr>
            <a:spLocks noGrp="1"/>
          </p:cNvSpPr>
          <p:nvPr>
            <p:ph type="ftr" sz="quarter" idx="11"/>
          </p:nvPr>
        </p:nvSpPr>
        <p:spPr>
          <a:xfrm>
            <a:off x="2209800" y="6356350"/>
            <a:ext cx="6477000" cy="36576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4" name="Slide Number Placeholder 3"/>
          <p:cNvSpPr>
            <a:spLocks noGrp="1"/>
          </p:cNvSpPr>
          <p:nvPr>
            <p:ph type="sldNum" sz="quarter" idx="12"/>
          </p:nvPr>
        </p:nvSpPr>
        <p:spPr/>
        <p:txBody>
          <a:bodyPr/>
          <a:lstStyle/>
          <a:p>
            <a:r>
              <a:rPr lang="en-US" dirty="0"/>
              <a:t>3-</a:t>
            </a:r>
            <a:fld id="{F38DF745-7D3F-47F4-83A3-874385CFAA69}" type="slidenum">
              <a:rPr lang="en-US" smtClean="0"/>
              <a:pPr/>
              <a:t>17</a:t>
            </a:fld>
            <a:endParaRPr lang="en-US" dirty="0"/>
          </a:p>
        </p:txBody>
      </p:sp>
      <p:sp>
        <p:nvSpPr>
          <p:cNvPr id="5" name="Content Placeholder 4"/>
          <p:cNvSpPr>
            <a:spLocks noGrp="1"/>
          </p:cNvSpPr>
          <p:nvPr>
            <p:ph sz="quarter" idx="1"/>
          </p:nvPr>
        </p:nvSpPr>
        <p:spPr/>
        <p:txBody>
          <a:bodyPr/>
          <a:lstStyle/>
          <a:p>
            <a:r>
              <a:rPr lang="en-US" dirty="0"/>
              <a:t>The range is the difference between the maximum and minimum values in a set of data</a:t>
            </a:r>
          </a:p>
          <a:p>
            <a:endParaRPr lang="en-US" dirty="0"/>
          </a:p>
          <a:p>
            <a:pPr marL="0" indent="0">
              <a:buNone/>
            </a:pPr>
            <a:endParaRPr lang="en-US" dirty="0"/>
          </a:p>
          <a:p>
            <a:r>
              <a:rPr lang="en-US" dirty="0"/>
              <a:t>The major characteristics of the range are</a:t>
            </a:r>
          </a:p>
          <a:p>
            <a:pPr lvl="1"/>
            <a:r>
              <a:rPr lang="en-US" sz="2600" dirty="0"/>
              <a:t>Only two values are used in its calculation</a:t>
            </a:r>
          </a:p>
          <a:p>
            <a:pPr lvl="1"/>
            <a:r>
              <a:rPr lang="en-US" sz="2600" dirty="0"/>
              <a:t>It is influenced by extreme values</a:t>
            </a:r>
          </a:p>
          <a:p>
            <a:pPr lvl="1"/>
            <a:r>
              <a:rPr lang="en-US" sz="2600" dirty="0"/>
              <a:t>It is easy to compute and to understand</a:t>
            </a:r>
          </a:p>
          <a:p>
            <a:endParaRPr lang="en-US" dirty="0"/>
          </a:p>
        </p:txBody>
      </p:sp>
      <p:pic>
        <p:nvPicPr>
          <p:cNvPr id="7" name="Picture 6">
            <a:extLst>
              <a:ext uri="{FF2B5EF4-FFF2-40B4-BE49-F238E27FC236}">
                <a16:creationId xmlns:a16="http://schemas.microsoft.com/office/drawing/2014/main" xmlns="" id="{3F1744AB-1C4D-465D-9C97-D8EE1E847DE4}"/>
              </a:ext>
            </a:extLst>
          </p:cNvPr>
          <p:cNvPicPr>
            <a:picLocks noChangeAspect="1"/>
          </p:cNvPicPr>
          <p:nvPr/>
        </p:nvPicPr>
        <p:blipFill>
          <a:blip r:embed="rId2"/>
          <a:stretch>
            <a:fillRect/>
          </a:stretch>
        </p:blipFill>
        <p:spPr>
          <a:xfrm>
            <a:off x="685800" y="2209800"/>
            <a:ext cx="8006080" cy="609600"/>
          </a:xfrm>
          <a:prstGeom prst="rect">
            <a:avLst/>
          </a:prstGeom>
        </p:spPr>
      </p:pic>
    </p:spTree>
    <p:extLst>
      <p:ext uri="{BB962C8B-B14F-4D97-AF65-F5344CB8AC3E}">
        <p14:creationId xmlns:p14="http://schemas.microsoft.com/office/powerpoint/2010/main" val="250524369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Population Variance</a:t>
            </a:r>
          </a:p>
        </p:txBody>
      </p:sp>
      <p:sp>
        <p:nvSpPr>
          <p:cNvPr id="3" name="Footer Placeholder 2"/>
          <p:cNvSpPr>
            <a:spLocks noGrp="1"/>
          </p:cNvSpPr>
          <p:nvPr>
            <p:ph type="ftr" sz="quarter" idx="11"/>
          </p:nvPr>
        </p:nvSpPr>
        <p:spPr>
          <a:xfrm>
            <a:off x="2209800" y="6356350"/>
            <a:ext cx="6477000" cy="36576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4" name="Content Placeholder 3"/>
          <p:cNvSpPr>
            <a:spLocks noGrp="1"/>
          </p:cNvSpPr>
          <p:nvPr>
            <p:ph sz="quarter" idx="1"/>
          </p:nvPr>
        </p:nvSpPr>
        <p:spPr/>
        <p:txBody>
          <a:bodyPr>
            <a:normAutofit lnSpcReduction="10000"/>
          </a:bodyPr>
          <a:lstStyle/>
          <a:p>
            <a:pPr marL="0" indent="0">
              <a:buNone/>
            </a:pPr>
            <a:endParaRPr lang="en-US" dirty="0"/>
          </a:p>
          <a:p>
            <a:pPr marL="0" indent="0">
              <a:buNone/>
            </a:pPr>
            <a:endParaRPr lang="en-US" dirty="0"/>
          </a:p>
          <a:p>
            <a:endParaRPr lang="en-US" dirty="0"/>
          </a:p>
          <a:p>
            <a:endParaRPr lang="en-US" dirty="0"/>
          </a:p>
          <a:p>
            <a:endParaRPr lang="en-US" dirty="0"/>
          </a:p>
          <a:p>
            <a:endParaRPr lang="en-US" dirty="0"/>
          </a:p>
          <a:p>
            <a:endParaRPr lang="en-US" dirty="0"/>
          </a:p>
          <a:p>
            <a:r>
              <a:rPr lang="en-US" dirty="0"/>
              <a:t>Major characteristics of the variance are:</a:t>
            </a:r>
          </a:p>
          <a:p>
            <a:pPr lvl="1"/>
            <a:r>
              <a:rPr lang="en-US" sz="2600" dirty="0"/>
              <a:t>All observations are used in the calculation</a:t>
            </a:r>
          </a:p>
          <a:p>
            <a:pPr lvl="1"/>
            <a:r>
              <a:rPr lang="en-US" sz="2600" dirty="0"/>
              <a:t>The units are somewhat difficult to work with; they are the original units squared</a:t>
            </a:r>
          </a:p>
        </p:txBody>
      </p:sp>
      <p:sp>
        <p:nvSpPr>
          <p:cNvPr id="9" name="Slide Number Placeholder 8"/>
          <p:cNvSpPr>
            <a:spLocks noGrp="1"/>
          </p:cNvSpPr>
          <p:nvPr>
            <p:ph type="sldNum" sz="quarter" idx="12"/>
          </p:nvPr>
        </p:nvSpPr>
        <p:spPr/>
        <p:txBody>
          <a:bodyPr/>
          <a:lstStyle/>
          <a:p>
            <a:r>
              <a:rPr lang="en-US" dirty="0"/>
              <a:t>3-</a:t>
            </a:r>
            <a:fld id="{F38DF745-7D3F-47F4-83A3-874385CFAA69}" type="slidenum">
              <a:rPr lang="en-US" smtClean="0"/>
              <a:pPr/>
              <a:t>18</a:t>
            </a:fld>
            <a:endParaRPr lang="en-US" dirty="0"/>
          </a:p>
        </p:txBody>
      </p:sp>
      <p:pic>
        <p:nvPicPr>
          <p:cNvPr id="5" name="Picture 4">
            <a:extLst>
              <a:ext uri="{FF2B5EF4-FFF2-40B4-BE49-F238E27FC236}">
                <a16:creationId xmlns:a16="http://schemas.microsoft.com/office/drawing/2014/main" xmlns="" id="{1B2E5320-4726-413E-848E-9683DAA36C93}"/>
              </a:ext>
            </a:extLst>
          </p:cNvPr>
          <p:cNvPicPr>
            <a:picLocks noChangeAspect="1"/>
          </p:cNvPicPr>
          <p:nvPr/>
        </p:nvPicPr>
        <p:blipFill>
          <a:blip r:embed="rId3"/>
          <a:stretch>
            <a:fillRect/>
          </a:stretch>
        </p:blipFill>
        <p:spPr>
          <a:xfrm>
            <a:off x="491067" y="1524000"/>
            <a:ext cx="7738533" cy="2680917"/>
          </a:xfrm>
          <a:prstGeom prst="rect">
            <a:avLst/>
          </a:prstGeom>
        </p:spPr>
      </p:pic>
    </p:spTree>
    <p:extLst>
      <p:ext uri="{BB962C8B-B14F-4D97-AF65-F5344CB8AC3E}">
        <p14:creationId xmlns:p14="http://schemas.microsoft.com/office/powerpoint/2010/main" val="140959059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Example: Population Variance</a:t>
            </a:r>
          </a:p>
        </p:txBody>
      </p:sp>
      <p:sp>
        <p:nvSpPr>
          <p:cNvPr id="3" name="Footer Placeholder 2"/>
          <p:cNvSpPr>
            <a:spLocks noGrp="1"/>
          </p:cNvSpPr>
          <p:nvPr>
            <p:ph type="ftr" sz="quarter" idx="11"/>
          </p:nvPr>
        </p:nvSpPr>
        <p:spPr>
          <a:xfrm>
            <a:off x="2209800" y="6356350"/>
            <a:ext cx="6477000" cy="36576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5" name="Rectangle 3"/>
          <p:cNvSpPr>
            <a:spLocks noGrp="1" noChangeArrowheads="1"/>
          </p:cNvSpPr>
          <p:nvPr>
            <p:ph sz="quarter" idx="1"/>
          </p:nvPr>
        </p:nvSpPr>
        <p:spPr/>
        <p:txBody>
          <a:bodyPr/>
          <a:lstStyle/>
          <a:p>
            <a:pPr algn="just" eaLnBrk="1" hangingPunct="1">
              <a:buFont typeface="Wingdings" pitchFamily="2" charset="2"/>
              <a:buNone/>
            </a:pPr>
            <a:r>
              <a:rPr lang="en-US" dirty="0"/>
              <a:t>The number of traffic citations issued last year by month in</a:t>
            </a:r>
            <a:br>
              <a:rPr lang="en-US" dirty="0"/>
            </a:br>
            <a:r>
              <a:rPr lang="en-US" dirty="0"/>
              <a:t>Beaufort County, South Carolina is reported below.</a:t>
            </a:r>
          </a:p>
          <a:p>
            <a:pPr algn="just" eaLnBrk="1" hangingPunct="1">
              <a:buFont typeface="Wingdings" pitchFamily="2" charset="2"/>
              <a:buNone/>
            </a:pPr>
            <a:endParaRPr lang="en-US" dirty="0"/>
          </a:p>
          <a:p>
            <a:pPr algn="just" eaLnBrk="1" hangingPunct="1">
              <a:buFont typeface="Wingdings" pitchFamily="2" charset="2"/>
              <a:buNone/>
            </a:pPr>
            <a:endParaRPr lang="en-US" dirty="0"/>
          </a:p>
          <a:p>
            <a:pPr algn="just" eaLnBrk="1" hangingPunct="1">
              <a:buFont typeface="Wingdings" pitchFamily="2" charset="2"/>
              <a:buNone/>
            </a:pPr>
            <a:r>
              <a:rPr lang="en-US" dirty="0"/>
              <a:t>Determine the population variance.</a:t>
            </a:r>
          </a:p>
          <a:p>
            <a:pPr algn="just" eaLnBrk="1" hangingPunct="1">
              <a:buFont typeface="Wingdings" pitchFamily="2" charset="2"/>
              <a:buNone/>
            </a:pPr>
            <a:endParaRPr lang="en-US" dirty="0"/>
          </a:p>
          <a:p>
            <a:pPr algn="just" eaLnBrk="1" hangingPunct="1">
              <a:buFont typeface="Wingdings" pitchFamily="2" charset="2"/>
              <a:buNone/>
            </a:pPr>
            <a:r>
              <a:rPr lang="en-US" dirty="0"/>
              <a:t>	</a:t>
            </a:r>
            <a:endParaRPr lang="en-US" sz="2000" dirty="0"/>
          </a:p>
        </p:txBody>
      </p:sp>
      <p:sp>
        <p:nvSpPr>
          <p:cNvPr id="8" name="Slide Number Placeholder 7"/>
          <p:cNvSpPr>
            <a:spLocks noGrp="1"/>
          </p:cNvSpPr>
          <p:nvPr>
            <p:ph type="sldNum" sz="quarter" idx="12"/>
          </p:nvPr>
        </p:nvSpPr>
        <p:spPr/>
        <p:txBody>
          <a:bodyPr/>
          <a:lstStyle/>
          <a:p>
            <a:r>
              <a:rPr lang="en-US" dirty="0"/>
              <a:t>3-</a:t>
            </a:r>
            <a:fld id="{F38DF745-7D3F-47F4-83A3-874385CFAA69}" type="slidenum">
              <a:rPr lang="en-US" smtClean="0"/>
              <a:pPr/>
              <a:t>19</a:t>
            </a:fld>
            <a:endParaRPr lang="en-US" dirty="0"/>
          </a:p>
        </p:txBody>
      </p:sp>
      <p:pic>
        <p:nvPicPr>
          <p:cNvPr id="9" name="Picture 8"/>
          <p:cNvPicPr>
            <a:picLocks noChangeAspect="1"/>
          </p:cNvPicPr>
          <p:nvPr/>
        </p:nvPicPr>
        <p:blipFill>
          <a:blip r:embed="rId3"/>
          <a:stretch>
            <a:fillRect/>
          </a:stretch>
        </p:blipFill>
        <p:spPr>
          <a:xfrm>
            <a:off x="4924908" y="3688081"/>
            <a:ext cx="3647592" cy="579120"/>
          </a:xfrm>
          <a:prstGeom prst="rect">
            <a:avLst/>
          </a:prstGeom>
        </p:spPr>
      </p:pic>
      <p:pic>
        <p:nvPicPr>
          <p:cNvPr id="10" name="Picture 9"/>
          <p:cNvPicPr>
            <a:picLocks noChangeAspect="1"/>
          </p:cNvPicPr>
          <p:nvPr/>
        </p:nvPicPr>
        <p:blipFill>
          <a:blip r:embed="rId4"/>
          <a:stretch>
            <a:fillRect/>
          </a:stretch>
        </p:blipFill>
        <p:spPr>
          <a:xfrm>
            <a:off x="4924908" y="4488180"/>
            <a:ext cx="3067050" cy="723900"/>
          </a:xfrm>
          <a:prstGeom prst="rect">
            <a:avLst/>
          </a:prstGeom>
        </p:spPr>
      </p:pic>
      <p:sp>
        <p:nvSpPr>
          <p:cNvPr id="11" name="TextBox 10"/>
          <p:cNvSpPr txBox="1"/>
          <p:nvPr/>
        </p:nvSpPr>
        <p:spPr>
          <a:xfrm>
            <a:off x="4915383" y="5411470"/>
            <a:ext cx="3543300" cy="646331"/>
          </a:xfrm>
          <a:prstGeom prst="rect">
            <a:avLst/>
          </a:prstGeom>
          <a:noFill/>
        </p:spPr>
        <p:txBody>
          <a:bodyPr wrap="square" rtlCol="0">
            <a:spAutoFit/>
          </a:bodyPr>
          <a:lstStyle/>
          <a:p>
            <a:r>
              <a:rPr lang="en-US" dirty="0"/>
              <a:t>So, the population variance for the number of citations is 124. </a:t>
            </a:r>
          </a:p>
        </p:txBody>
      </p:sp>
      <p:pic>
        <p:nvPicPr>
          <p:cNvPr id="6" name="Picture 5" descr="Screen Shot 2020-10-23 at 10.02.53 AM.pn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219200" y="2133600"/>
            <a:ext cx="6629400" cy="908985"/>
          </a:xfrm>
          <a:prstGeom prst="rect">
            <a:avLst/>
          </a:prstGeom>
        </p:spPr>
      </p:pic>
      <p:pic>
        <p:nvPicPr>
          <p:cNvPr id="12" name="Picture 11" descr="Screen Shot 2020-10-23 at 10.03.10 AM.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33400" y="3505200"/>
            <a:ext cx="3932151" cy="2787561"/>
          </a:xfrm>
          <a:prstGeom prst="rect">
            <a:avLst/>
          </a:prstGeom>
        </p:spPr>
      </p:pic>
    </p:spTree>
    <p:extLst>
      <p:ext uri="{BB962C8B-B14F-4D97-AF65-F5344CB8AC3E}">
        <p14:creationId xmlns:p14="http://schemas.microsoft.com/office/powerpoint/2010/main" val="16014750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Learning Objectives</a:t>
            </a:r>
          </a:p>
        </p:txBody>
      </p:sp>
      <p:sp>
        <p:nvSpPr>
          <p:cNvPr id="4" name="Footer Placeholder 3"/>
          <p:cNvSpPr>
            <a:spLocks noGrp="1"/>
          </p:cNvSpPr>
          <p:nvPr>
            <p:ph type="ftr" sz="quarter" idx="11"/>
          </p:nvPr>
        </p:nvSpPr>
        <p:spPr>
          <a:xfrm>
            <a:off x="2209800" y="6356350"/>
            <a:ext cx="6477000" cy="36576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3" name="Content Placeholder 2"/>
          <p:cNvSpPr>
            <a:spLocks noGrp="1"/>
          </p:cNvSpPr>
          <p:nvPr>
            <p:ph sz="quarter" idx="1"/>
          </p:nvPr>
        </p:nvSpPr>
        <p:spPr/>
        <p:txBody>
          <a:bodyPr>
            <a:normAutofit/>
          </a:bodyPr>
          <a:lstStyle/>
          <a:p>
            <a:pPr marL="0" indent="0" defTabSz="1143000">
              <a:buNone/>
            </a:pPr>
            <a:r>
              <a:rPr lang="en-US" dirty="0">
                <a:solidFill>
                  <a:schemeClr val="accent1"/>
                </a:solidFill>
              </a:rPr>
              <a:t>LO3-1</a:t>
            </a:r>
            <a:r>
              <a:rPr lang="en-US" dirty="0"/>
              <a:t>	Compute and interpret the mean, the median, and 	the mode</a:t>
            </a:r>
          </a:p>
          <a:p>
            <a:pPr marL="0" indent="0" defTabSz="1143000">
              <a:buNone/>
            </a:pPr>
            <a:r>
              <a:rPr lang="en-US" dirty="0">
                <a:solidFill>
                  <a:schemeClr val="accent1"/>
                </a:solidFill>
              </a:rPr>
              <a:t>LO3-2</a:t>
            </a:r>
            <a:r>
              <a:rPr lang="en-US" dirty="0"/>
              <a:t>	Compute a weighted mean</a:t>
            </a:r>
          </a:p>
          <a:p>
            <a:pPr marL="0" indent="0" defTabSz="1143000">
              <a:buNone/>
            </a:pPr>
            <a:r>
              <a:rPr lang="en-US" dirty="0">
                <a:solidFill>
                  <a:schemeClr val="accent1"/>
                </a:solidFill>
              </a:rPr>
              <a:t>LO3-3</a:t>
            </a:r>
            <a:r>
              <a:rPr lang="en-US" dirty="0"/>
              <a:t>	Compute and interpret the range, variance, and 	standard deviation</a:t>
            </a:r>
          </a:p>
          <a:p>
            <a:pPr marL="0" indent="0" defTabSz="1143000">
              <a:buNone/>
            </a:pPr>
            <a:r>
              <a:rPr lang="en-US" dirty="0">
                <a:solidFill>
                  <a:schemeClr val="accent1"/>
                </a:solidFill>
              </a:rPr>
              <a:t>LO3-4</a:t>
            </a:r>
            <a:r>
              <a:rPr lang="en-US" dirty="0"/>
              <a:t>	Explain and apply Chebyshev’s theorem and the 	Empirical Rule</a:t>
            </a:r>
          </a:p>
        </p:txBody>
      </p:sp>
      <p:sp>
        <p:nvSpPr>
          <p:cNvPr id="7" name="Slide Number Placeholder 6"/>
          <p:cNvSpPr>
            <a:spLocks noGrp="1"/>
          </p:cNvSpPr>
          <p:nvPr>
            <p:ph type="sldNum" sz="quarter" idx="12"/>
          </p:nvPr>
        </p:nvSpPr>
        <p:spPr/>
        <p:txBody>
          <a:bodyPr/>
          <a:lstStyle/>
          <a:p>
            <a:r>
              <a:rPr lang="en-US" dirty="0"/>
              <a:t>3-</a:t>
            </a:r>
            <a:fld id="{F38DF745-7D3F-47F4-83A3-874385CFAA69}" type="slidenum">
              <a:rPr lang="en-US" smtClean="0"/>
              <a:pPr/>
              <a:t>2</a:t>
            </a:fld>
            <a:endParaRPr lang="en-US" dirty="0"/>
          </a:p>
        </p:txBody>
      </p:sp>
    </p:spTree>
    <p:extLst>
      <p:ext uri="{BB962C8B-B14F-4D97-AF65-F5344CB8AC3E}">
        <p14:creationId xmlns:p14="http://schemas.microsoft.com/office/powerpoint/2010/main" val="136513398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Standard Deviation</a:t>
            </a:r>
          </a:p>
        </p:txBody>
      </p:sp>
      <p:sp>
        <p:nvSpPr>
          <p:cNvPr id="3" name="Footer Placeholder 2"/>
          <p:cNvSpPr>
            <a:spLocks noGrp="1"/>
          </p:cNvSpPr>
          <p:nvPr>
            <p:ph type="ftr" sz="quarter" idx="11"/>
          </p:nvPr>
        </p:nvSpPr>
        <p:spPr>
          <a:xfrm>
            <a:off x="2209800" y="6356350"/>
            <a:ext cx="6477000" cy="36576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4" name="Content Placeholder 3"/>
          <p:cNvSpPr>
            <a:spLocks noGrp="1"/>
          </p:cNvSpPr>
          <p:nvPr>
            <p:ph sz="quarter" idx="1"/>
          </p:nvPr>
        </p:nvSpPr>
        <p:spPr/>
        <p:txBody>
          <a:bodyPr/>
          <a:lstStyle/>
          <a:p>
            <a:r>
              <a:rPr lang="en-US" dirty="0"/>
              <a:t>The major characteristics of the standard deviation are:</a:t>
            </a:r>
          </a:p>
          <a:p>
            <a:pPr lvl="1"/>
            <a:r>
              <a:rPr lang="en-US" sz="2600" dirty="0"/>
              <a:t>It is in the same units as the original data</a:t>
            </a:r>
          </a:p>
          <a:p>
            <a:pPr lvl="1"/>
            <a:r>
              <a:rPr lang="en-US" sz="2600" dirty="0"/>
              <a:t>It is the square root of the average squared distance from the mean</a:t>
            </a:r>
          </a:p>
          <a:p>
            <a:pPr lvl="1"/>
            <a:r>
              <a:rPr lang="en-US" sz="2600" dirty="0"/>
              <a:t>It cannot be negative</a:t>
            </a:r>
          </a:p>
          <a:p>
            <a:pPr lvl="1"/>
            <a:r>
              <a:rPr lang="en-US" sz="2600" dirty="0"/>
              <a:t>It is the most widely used measure of dispersion</a:t>
            </a:r>
          </a:p>
        </p:txBody>
      </p:sp>
      <p:sp>
        <p:nvSpPr>
          <p:cNvPr id="7" name="Slide Number Placeholder 6"/>
          <p:cNvSpPr>
            <a:spLocks noGrp="1"/>
          </p:cNvSpPr>
          <p:nvPr>
            <p:ph type="sldNum" sz="quarter" idx="12"/>
          </p:nvPr>
        </p:nvSpPr>
        <p:spPr/>
        <p:txBody>
          <a:bodyPr/>
          <a:lstStyle/>
          <a:p>
            <a:r>
              <a:rPr lang="en-US" dirty="0"/>
              <a:t>3-</a:t>
            </a:r>
            <a:fld id="{F38DF745-7D3F-47F4-83A3-874385CFAA69}" type="slidenum">
              <a:rPr lang="en-US" smtClean="0"/>
              <a:pPr/>
              <a:t>20</a:t>
            </a:fld>
            <a:endParaRPr lang="en-US" dirty="0"/>
          </a:p>
        </p:txBody>
      </p:sp>
      <p:pic>
        <p:nvPicPr>
          <p:cNvPr id="5" name="Picture 4">
            <a:extLst>
              <a:ext uri="{FF2B5EF4-FFF2-40B4-BE49-F238E27FC236}">
                <a16:creationId xmlns:a16="http://schemas.microsoft.com/office/drawing/2014/main" xmlns="" id="{BED71C82-A2A4-48F1-81FA-7093C3B3AD82}"/>
              </a:ext>
            </a:extLst>
          </p:cNvPr>
          <p:cNvPicPr>
            <a:picLocks noChangeAspect="1"/>
          </p:cNvPicPr>
          <p:nvPr/>
        </p:nvPicPr>
        <p:blipFill>
          <a:blip r:embed="rId3"/>
          <a:stretch>
            <a:fillRect/>
          </a:stretch>
        </p:blipFill>
        <p:spPr>
          <a:xfrm>
            <a:off x="685800" y="4267200"/>
            <a:ext cx="7486650" cy="914400"/>
          </a:xfrm>
          <a:prstGeom prst="rect">
            <a:avLst/>
          </a:prstGeom>
        </p:spPr>
      </p:pic>
    </p:spTree>
    <p:extLst>
      <p:ext uri="{BB962C8B-B14F-4D97-AF65-F5344CB8AC3E}">
        <p14:creationId xmlns:p14="http://schemas.microsoft.com/office/powerpoint/2010/main" val="90878688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Sample Variance and Standard Deviation</a:t>
            </a:r>
          </a:p>
        </p:txBody>
      </p:sp>
      <p:sp>
        <p:nvSpPr>
          <p:cNvPr id="3" name="Footer Placeholder 2"/>
          <p:cNvSpPr>
            <a:spLocks noGrp="1"/>
          </p:cNvSpPr>
          <p:nvPr>
            <p:ph type="ftr" sz="quarter" idx="11"/>
          </p:nvPr>
        </p:nvSpPr>
        <p:spPr>
          <a:xfrm>
            <a:off x="1981200" y="6356350"/>
            <a:ext cx="6705600" cy="36576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8" name="Slide Number Placeholder 7"/>
          <p:cNvSpPr>
            <a:spLocks noGrp="1"/>
          </p:cNvSpPr>
          <p:nvPr>
            <p:ph type="sldNum" sz="quarter" idx="12"/>
          </p:nvPr>
        </p:nvSpPr>
        <p:spPr/>
        <p:txBody>
          <a:bodyPr/>
          <a:lstStyle/>
          <a:p>
            <a:r>
              <a:rPr lang="en-US" dirty="0"/>
              <a:t>3-</a:t>
            </a:r>
            <a:fld id="{A68F1C3D-7991-4430-8FD2-6BE0AA8A1311}" type="slidenum">
              <a:rPr lang="en-US" smtClean="0"/>
              <a:pPr/>
              <a:t>21</a:t>
            </a:fld>
            <a:endParaRPr lang="en-US" dirty="0"/>
          </a:p>
        </p:txBody>
      </p:sp>
      <p:pic>
        <p:nvPicPr>
          <p:cNvPr id="4" name="Picture 3">
            <a:extLst>
              <a:ext uri="{FF2B5EF4-FFF2-40B4-BE49-F238E27FC236}">
                <a16:creationId xmlns:a16="http://schemas.microsoft.com/office/drawing/2014/main" xmlns="" id="{73F8B5DA-EA19-443E-B8A1-2E0C1F50284F}"/>
              </a:ext>
            </a:extLst>
          </p:cNvPr>
          <p:cNvPicPr>
            <a:picLocks noChangeAspect="1"/>
          </p:cNvPicPr>
          <p:nvPr/>
        </p:nvPicPr>
        <p:blipFill>
          <a:blip r:embed="rId3"/>
          <a:stretch>
            <a:fillRect/>
          </a:stretch>
        </p:blipFill>
        <p:spPr>
          <a:xfrm>
            <a:off x="228669" y="1676400"/>
            <a:ext cx="8458131" cy="2571444"/>
          </a:xfrm>
          <a:prstGeom prst="rect">
            <a:avLst/>
          </a:prstGeom>
        </p:spPr>
      </p:pic>
      <p:pic>
        <p:nvPicPr>
          <p:cNvPr id="5" name="Picture 4">
            <a:extLst>
              <a:ext uri="{FF2B5EF4-FFF2-40B4-BE49-F238E27FC236}">
                <a16:creationId xmlns:a16="http://schemas.microsoft.com/office/drawing/2014/main" xmlns="" id="{90B69C8F-34DE-496A-93F9-E29A6C1814AD}"/>
              </a:ext>
            </a:extLst>
          </p:cNvPr>
          <p:cNvPicPr>
            <a:picLocks noChangeAspect="1"/>
          </p:cNvPicPr>
          <p:nvPr/>
        </p:nvPicPr>
        <p:blipFill>
          <a:blip r:embed="rId4"/>
          <a:stretch>
            <a:fillRect/>
          </a:stretch>
        </p:blipFill>
        <p:spPr>
          <a:xfrm>
            <a:off x="249914" y="4417674"/>
            <a:ext cx="8436886" cy="1105083"/>
          </a:xfrm>
          <a:prstGeom prst="rect">
            <a:avLst/>
          </a:prstGeom>
        </p:spPr>
      </p:pic>
    </p:spTree>
    <p:extLst>
      <p:ext uri="{BB962C8B-B14F-4D97-AF65-F5344CB8AC3E}">
        <p14:creationId xmlns:p14="http://schemas.microsoft.com/office/powerpoint/2010/main" val="201607908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Interpretations and Uses of the Standard Deviation</a:t>
            </a:r>
          </a:p>
        </p:txBody>
      </p:sp>
      <p:sp>
        <p:nvSpPr>
          <p:cNvPr id="3" name="Footer Placeholder 2"/>
          <p:cNvSpPr>
            <a:spLocks noGrp="1"/>
          </p:cNvSpPr>
          <p:nvPr>
            <p:ph type="ftr" sz="quarter" idx="11"/>
          </p:nvPr>
        </p:nvSpPr>
        <p:spPr>
          <a:xfrm>
            <a:off x="1981200" y="6356350"/>
            <a:ext cx="6705600" cy="36576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6" name="Rectangle 3"/>
          <p:cNvSpPr txBox="1">
            <a:spLocks noChangeArrowheads="1"/>
          </p:cNvSpPr>
          <p:nvPr/>
        </p:nvSpPr>
        <p:spPr>
          <a:xfrm>
            <a:off x="725488" y="3049587"/>
            <a:ext cx="7693025" cy="1674813"/>
          </a:xfrm>
          <a:prstGeom prst="rect">
            <a:avLst/>
          </a:prstGeom>
        </p:spPr>
        <p:txBody>
          <a:bodyPr/>
          <a:lstStyle>
            <a:lvl1pPr marL="274320" indent="-274320" algn="l" rtl="0" eaLnBrk="1" latinLnBrk="0" hangingPunct="1">
              <a:spcBef>
                <a:spcPts val="600"/>
              </a:spcBef>
              <a:buClr>
                <a:schemeClr val="accent1"/>
              </a:buClr>
              <a:buSzPct val="76000"/>
              <a:buFont typeface="Wingdings 3"/>
              <a:buChar char=""/>
              <a:defRPr kumimoji="0" sz="2600" kern="1200">
                <a:solidFill>
                  <a:schemeClr val="tx1"/>
                </a:solidFill>
                <a:latin typeface="+mn-lt"/>
                <a:ea typeface="+mn-ea"/>
                <a:cs typeface="+mn-cs"/>
              </a:defRPr>
            </a:lvl1pPr>
            <a:lvl2pPr marL="548640" indent="-274320" algn="l" rtl="0" eaLnBrk="1" latinLnBrk="0" hangingPunct="1">
              <a:spcBef>
                <a:spcPts val="500"/>
              </a:spcBef>
              <a:buClr>
                <a:schemeClr val="accent2"/>
              </a:buClr>
              <a:buSzPct val="76000"/>
              <a:buFont typeface="Wingdings 3"/>
              <a:buChar char=""/>
              <a:defRPr kumimoji="0" sz="2300" kern="1200">
                <a:solidFill>
                  <a:schemeClr val="tx2"/>
                </a:solidFill>
                <a:latin typeface="+mn-lt"/>
                <a:ea typeface="+mn-ea"/>
                <a:cs typeface="+mn-cs"/>
              </a:defRPr>
            </a:lvl2pPr>
            <a:lvl3pPr marL="822960" indent="-228600" algn="l" rtl="0" eaLnBrk="1" latinLnBrk="0" hangingPunct="1">
              <a:spcBef>
                <a:spcPts val="500"/>
              </a:spcBef>
              <a:buClr>
                <a:schemeClr val="bg1">
                  <a:shade val="50000"/>
                </a:schemeClr>
              </a:buClr>
              <a:buSzPct val="76000"/>
              <a:buFont typeface="Wingdings 3"/>
              <a:buChar char=""/>
              <a:defRPr kumimoji="0" sz="2000" kern="1200">
                <a:solidFill>
                  <a:schemeClr val="tx1"/>
                </a:solidFill>
                <a:latin typeface="+mn-lt"/>
                <a:ea typeface="+mn-ea"/>
                <a:cs typeface="+mn-cs"/>
              </a:defRPr>
            </a:lvl3pPr>
            <a:lvl4pPr marL="1097280" indent="-228600" algn="l" rtl="0" eaLnBrk="1" latinLnBrk="0" hangingPunct="1">
              <a:spcBef>
                <a:spcPts val="400"/>
              </a:spcBef>
              <a:buClr>
                <a:schemeClr val="accent2">
                  <a:shade val="75000"/>
                </a:schemeClr>
              </a:buClr>
              <a:buSzPct val="70000"/>
              <a:buFont typeface="Wingdings"/>
              <a:buChar char=""/>
              <a:defRPr kumimoji="0" sz="1800" kern="1200">
                <a:solidFill>
                  <a:schemeClr val="tx1"/>
                </a:solidFill>
                <a:latin typeface="+mn-lt"/>
                <a:ea typeface="+mn-ea"/>
                <a:cs typeface="+mn-cs"/>
              </a:defRPr>
            </a:lvl4pPr>
            <a:lvl5pPr marL="1371600" indent="-228600" algn="l" rtl="0" eaLnBrk="1" latinLnBrk="0" hangingPunct="1">
              <a:spcBef>
                <a:spcPts val="300"/>
              </a:spcBef>
              <a:buClr>
                <a:schemeClr val="accent2"/>
              </a:buClr>
              <a:buSzPct val="70000"/>
              <a:buFont typeface="Wingdings"/>
              <a:buChar char=""/>
              <a:defRPr kumimoji="0"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a:lstStyle>
          <a:p>
            <a:pPr marL="0" indent="0" algn="just">
              <a:buFont typeface="Wingdings" pitchFamily="2" charset="2"/>
              <a:buNone/>
            </a:pPr>
            <a:r>
              <a:rPr lang="en-US" sz="1800" dirty="0"/>
              <a:t>Dupree Paint Company employees contribute a mean of $51.54 to the company’s profit-sharing plan every two weeks. The standard deviation of biweekly contributions is $7.51. At least what percent of the contributions lie within plus 3.5 standard deviations and minus 3.5 standard deviations of the mean, that is, between $25.26 and $77.83? </a:t>
            </a:r>
          </a:p>
        </p:txBody>
      </p:sp>
      <p:sp>
        <p:nvSpPr>
          <p:cNvPr id="10" name="Slide Number Placeholder 9"/>
          <p:cNvSpPr>
            <a:spLocks noGrp="1"/>
          </p:cNvSpPr>
          <p:nvPr>
            <p:ph type="sldNum" sz="quarter" idx="12"/>
          </p:nvPr>
        </p:nvSpPr>
        <p:spPr/>
        <p:txBody>
          <a:bodyPr/>
          <a:lstStyle/>
          <a:p>
            <a:r>
              <a:rPr lang="en-US" dirty="0"/>
              <a:t>3-</a:t>
            </a:r>
            <a:fld id="{A68F1C3D-7991-4430-8FD2-6BE0AA8A1311}" type="slidenum">
              <a:rPr lang="en-US" smtClean="0"/>
              <a:pPr/>
              <a:t>22</a:t>
            </a:fld>
            <a:endParaRPr lang="en-US" dirty="0"/>
          </a:p>
        </p:txBody>
      </p:sp>
      <p:pic>
        <p:nvPicPr>
          <p:cNvPr id="8" name="Picture 7"/>
          <p:cNvPicPr>
            <a:picLocks noChangeAspect="1"/>
          </p:cNvPicPr>
          <p:nvPr/>
        </p:nvPicPr>
        <p:blipFill>
          <a:blip r:embed="rId3"/>
          <a:stretch>
            <a:fillRect/>
          </a:stretch>
        </p:blipFill>
        <p:spPr>
          <a:xfrm>
            <a:off x="457200" y="1549406"/>
            <a:ext cx="8158286" cy="1085946"/>
          </a:xfrm>
          <a:prstGeom prst="rect">
            <a:avLst/>
          </a:prstGeom>
        </p:spPr>
      </p:pic>
      <p:pic>
        <p:nvPicPr>
          <p:cNvPr id="9" name="Picture 8"/>
          <p:cNvPicPr>
            <a:picLocks noChangeAspect="1"/>
          </p:cNvPicPr>
          <p:nvPr/>
        </p:nvPicPr>
        <p:blipFill>
          <a:blip r:embed="rId4"/>
          <a:stretch>
            <a:fillRect/>
          </a:stretch>
        </p:blipFill>
        <p:spPr>
          <a:xfrm>
            <a:off x="1120711" y="4670425"/>
            <a:ext cx="6143625" cy="1057275"/>
          </a:xfrm>
          <a:prstGeom prst="rect">
            <a:avLst/>
          </a:prstGeom>
        </p:spPr>
      </p:pic>
    </p:spTree>
    <p:extLst>
      <p:ext uri="{BB962C8B-B14F-4D97-AF65-F5344CB8AC3E}">
        <p14:creationId xmlns:p14="http://schemas.microsoft.com/office/powerpoint/2010/main" val="137890773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Interpretations and Uses of the Standard Deviation (2 of 2)</a:t>
            </a:r>
          </a:p>
        </p:txBody>
      </p:sp>
      <p:sp>
        <p:nvSpPr>
          <p:cNvPr id="3" name="Footer Placeholder 2"/>
          <p:cNvSpPr>
            <a:spLocks noGrp="1"/>
          </p:cNvSpPr>
          <p:nvPr>
            <p:ph type="ftr" sz="quarter" idx="11"/>
          </p:nvPr>
        </p:nvSpPr>
        <p:spPr>
          <a:xfrm>
            <a:off x="1981200" y="6356350"/>
            <a:ext cx="6705600" cy="36576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8" name="Slide Number Placeholder 7"/>
          <p:cNvSpPr>
            <a:spLocks noGrp="1"/>
          </p:cNvSpPr>
          <p:nvPr>
            <p:ph type="sldNum" sz="quarter" idx="12"/>
          </p:nvPr>
        </p:nvSpPr>
        <p:spPr/>
        <p:txBody>
          <a:bodyPr/>
          <a:lstStyle/>
          <a:p>
            <a:r>
              <a:rPr lang="en-US" dirty="0"/>
              <a:t>3-</a:t>
            </a:r>
            <a:fld id="{A68F1C3D-7991-4430-8FD2-6BE0AA8A1311}" type="slidenum">
              <a:rPr lang="en-US" smtClean="0"/>
              <a:pPr/>
              <a:t>23</a:t>
            </a:fld>
            <a:endParaRPr lang="en-US" dirty="0"/>
          </a:p>
        </p:txBody>
      </p:sp>
      <p:pic>
        <p:nvPicPr>
          <p:cNvPr id="6" name="Picture 5"/>
          <p:cNvPicPr>
            <a:picLocks noChangeAspect="1"/>
          </p:cNvPicPr>
          <p:nvPr/>
        </p:nvPicPr>
        <p:blipFill>
          <a:blip r:embed="rId3"/>
          <a:stretch>
            <a:fillRect/>
          </a:stretch>
        </p:blipFill>
        <p:spPr>
          <a:xfrm>
            <a:off x="1860120" y="3384550"/>
            <a:ext cx="5423760" cy="2943225"/>
          </a:xfrm>
          <a:prstGeom prst="rect">
            <a:avLst/>
          </a:prstGeom>
        </p:spPr>
      </p:pic>
      <p:sp>
        <p:nvSpPr>
          <p:cNvPr id="7" name="TextBox 6"/>
          <p:cNvSpPr txBox="1"/>
          <p:nvPr/>
        </p:nvSpPr>
        <p:spPr>
          <a:xfrm>
            <a:off x="1143000" y="1447800"/>
            <a:ext cx="6858000" cy="1754326"/>
          </a:xfrm>
          <a:prstGeom prst="rect">
            <a:avLst/>
          </a:prstGeom>
          <a:solidFill>
            <a:schemeClr val="bg2"/>
          </a:solidFill>
          <a:ln>
            <a:solidFill>
              <a:schemeClr val="accent1"/>
            </a:solidFill>
          </a:ln>
        </p:spPr>
        <p:txBody>
          <a:bodyPr wrap="square" rtlCol="0">
            <a:spAutoFit/>
          </a:bodyPr>
          <a:lstStyle/>
          <a:p>
            <a:r>
              <a:rPr lang="en-US" dirty="0">
                <a:solidFill>
                  <a:schemeClr val="accent1"/>
                </a:solidFill>
              </a:rPr>
              <a:t>THE EMPIRICAL RULE  </a:t>
            </a:r>
            <a:r>
              <a:rPr lang="en-US" dirty="0"/>
              <a:t>For a symmetrical, bell-shaped frequency distribution, approximately 68% of the observations will lie within plus and minus one standard deviation of the mean, about 95% of the observations will lie within plus or minus 2 standard deviations of the mean, and practically all (99.7%) will lie within 3 standard deviations of the mean.</a:t>
            </a:r>
          </a:p>
        </p:txBody>
      </p:sp>
    </p:spTree>
    <p:extLst>
      <p:ext uri="{BB962C8B-B14F-4D97-AF65-F5344CB8AC3E}">
        <p14:creationId xmlns:p14="http://schemas.microsoft.com/office/powerpoint/2010/main" val="119434621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Ethics and Reporting Results</a:t>
            </a:r>
          </a:p>
        </p:txBody>
      </p:sp>
      <p:sp>
        <p:nvSpPr>
          <p:cNvPr id="3" name="Footer Placeholder 2"/>
          <p:cNvSpPr>
            <a:spLocks noGrp="1"/>
          </p:cNvSpPr>
          <p:nvPr>
            <p:ph type="ftr" sz="quarter" idx="11"/>
          </p:nvPr>
        </p:nvSpPr>
        <p:spPr>
          <a:xfrm>
            <a:off x="2209800" y="6356350"/>
            <a:ext cx="6477000" cy="36576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4" name="Content Placeholder 3"/>
          <p:cNvSpPr>
            <a:spLocks noGrp="1"/>
          </p:cNvSpPr>
          <p:nvPr>
            <p:ph sz="quarter" idx="1"/>
          </p:nvPr>
        </p:nvSpPr>
        <p:spPr/>
        <p:txBody>
          <a:bodyPr/>
          <a:lstStyle/>
          <a:p>
            <a:r>
              <a:rPr lang="en-US" dirty="0"/>
              <a:t>Useful to know the advantages and disadvantages of mean, median, and mode as we report statistics and as we use statistics to make decisions</a:t>
            </a:r>
          </a:p>
          <a:p>
            <a:r>
              <a:rPr lang="en-US" dirty="0"/>
              <a:t>Important to maintain an independent and principled point of view</a:t>
            </a:r>
          </a:p>
          <a:p>
            <a:r>
              <a:rPr lang="en-US" dirty="0"/>
              <a:t>Statistical reporting requires objective and honest communication of any results</a:t>
            </a:r>
          </a:p>
        </p:txBody>
      </p:sp>
      <p:sp>
        <p:nvSpPr>
          <p:cNvPr id="7" name="Slide Number Placeholder 6"/>
          <p:cNvSpPr>
            <a:spLocks noGrp="1"/>
          </p:cNvSpPr>
          <p:nvPr>
            <p:ph type="sldNum" sz="quarter" idx="12"/>
          </p:nvPr>
        </p:nvSpPr>
        <p:spPr/>
        <p:txBody>
          <a:bodyPr/>
          <a:lstStyle/>
          <a:p>
            <a:r>
              <a:rPr lang="en-US" dirty="0"/>
              <a:t>3-</a:t>
            </a:r>
            <a:fld id="{F38DF745-7D3F-47F4-83A3-874385CFAA69}" type="slidenum">
              <a:rPr lang="en-US" smtClean="0"/>
              <a:pPr/>
              <a:t>24</a:t>
            </a:fld>
            <a:endParaRPr lang="en-US" dirty="0"/>
          </a:p>
        </p:txBody>
      </p:sp>
    </p:spTree>
    <p:extLst>
      <p:ext uri="{BB962C8B-B14F-4D97-AF65-F5344CB8AC3E}">
        <p14:creationId xmlns:p14="http://schemas.microsoft.com/office/powerpoint/2010/main" val="377824760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C348E05-F320-46C6-83FB-3A801B890520}"/>
              </a:ext>
            </a:extLst>
          </p:cNvPr>
          <p:cNvSpPr>
            <a:spLocks noGrp="1"/>
          </p:cNvSpPr>
          <p:nvPr>
            <p:ph type="title"/>
          </p:nvPr>
        </p:nvSpPr>
        <p:spPr/>
        <p:txBody>
          <a:bodyPr>
            <a:normAutofit/>
          </a:bodyPr>
          <a:lstStyle/>
          <a:p>
            <a:r>
              <a:rPr lang="en-US" dirty="0">
                <a:solidFill>
                  <a:schemeClr val="accent1"/>
                </a:solidFill>
              </a:rPr>
              <a:t>Chapter 3 Practice Problems</a:t>
            </a:r>
          </a:p>
        </p:txBody>
      </p:sp>
      <p:sp>
        <p:nvSpPr>
          <p:cNvPr id="4" name="Footer Placeholder 3">
            <a:extLst>
              <a:ext uri="{FF2B5EF4-FFF2-40B4-BE49-F238E27FC236}">
                <a16:creationId xmlns:a16="http://schemas.microsoft.com/office/drawing/2014/main" xmlns="" id="{4C963141-8A75-41ED-B490-AC8EE2EDB84A}"/>
              </a:ext>
            </a:extLst>
          </p:cNvPr>
          <p:cNvSpPr>
            <a:spLocks noGrp="1"/>
          </p:cNvSpPr>
          <p:nvPr>
            <p:ph type="ftr" sz="quarter" idx="11"/>
          </p:nvPr>
        </p:nvSpPr>
        <p:spPr>
          <a:xfrm>
            <a:off x="2898648" y="6355080"/>
            <a:ext cx="6169152" cy="365760"/>
          </a:xfrm>
        </p:spPr>
        <p:txBody>
          <a:bodyPr/>
          <a:lstStyle/>
          <a:p>
            <a:r>
              <a:rPr lang="en-US" dirty="0" smtClean="0">
                <a:solidFill>
                  <a:schemeClr val="bg1">
                    <a:lumMod val="95000"/>
                    <a:lumOff val="5000"/>
                  </a:schemeClr>
                </a:solidFill>
              </a:rPr>
              <a:t>Copyright © 2022 McGraw-Hill Education. All rights reserved. No reproduction or distribution without the prior written consent of McGraw-Hill Education.</a:t>
            </a:r>
            <a:endParaRPr lang="en-US" dirty="0">
              <a:solidFill>
                <a:schemeClr val="bg1">
                  <a:lumMod val="95000"/>
                  <a:lumOff val="5000"/>
                </a:schemeClr>
              </a:solidFill>
            </a:endParaRPr>
          </a:p>
        </p:txBody>
      </p:sp>
      <p:sp>
        <p:nvSpPr>
          <p:cNvPr id="5" name="Slide Number Placeholder 4">
            <a:extLst>
              <a:ext uri="{FF2B5EF4-FFF2-40B4-BE49-F238E27FC236}">
                <a16:creationId xmlns:a16="http://schemas.microsoft.com/office/drawing/2014/main" xmlns="" id="{33D37238-D9BF-469B-A795-7CBCC14436A0}"/>
              </a:ext>
            </a:extLst>
          </p:cNvPr>
          <p:cNvSpPr>
            <a:spLocks noGrp="1"/>
          </p:cNvSpPr>
          <p:nvPr>
            <p:ph type="sldNum" sz="quarter" idx="12"/>
          </p:nvPr>
        </p:nvSpPr>
        <p:spPr/>
        <p:txBody>
          <a:bodyPr/>
          <a:lstStyle/>
          <a:p>
            <a:r>
              <a:rPr lang="en-US" dirty="0">
                <a:solidFill>
                  <a:srgbClr val="0D0D0D"/>
                </a:solidFill>
              </a:rPr>
              <a:t>3-</a:t>
            </a:r>
            <a:fld id="{A68F1C3D-7991-4430-8FD2-6BE0AA8A1311}" type="slidenum">
              <a:rPr lang="en-US" smtClean="0">
                <a:solidFill>
                  <a:srgbClr val="0D0D0D"/>
                </a:solidFill>
              </a:rPr>
              <a:t>25</a:t>
            </a:fld>
            <a:endParaRPr lang="en-US" dirty="0">
              <a:solidFill>
                <a:srgbClr val="0D0D0D"/>
              </a:solidFill>
            </a:endParaRPr>
          </a:p>
        </p:txBody>
      </p:sp>
    </p:spTree>
    <p:extLst>
      <p:ext uri="{BB962C8B-B14F-4D97-AF65-F5344CB8AC3E}">
        <p14:creationId xmlns:p14="http://schemas.microsoft.com/office/powerpoint/2010/main" val="400579370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2AEB603-9DBF-435D-BDA8-208EDA1C8623}"/>
              </a:ext>
            </a:extLst>
          </p:cNvPr>
          <p:cNvSpPr>
            <a:spLocks noGrp="1"/>
          </p:cNvSpPr>
          <p:nvPr>
            <p:ph type="title"/>
          </p:nvPr>
        </p:nvSpPr>
        <p:spPr/>
        <p:txBody>
          <a:bodyPr/>
          <a:lstStyle/>
          <a:p>
            <a:r>
              <a:rPr lang="en-US" dirty="0"/>
              <a:t>Question 19</a:t>
            </a:r>
          </a:p>
        </p:txBody>
      </p:sp>
      <p:sp>
        <p:nvSpPr>
          <p:cNvPr id="3" name="Footer Placeholder 2">
            <a:extLst>
              <a:ext uri="{FF2B5EF4-FFF2-40B4-BE49-F238E27FC236}">
                <a16:creationId xmlns:a16="http://schemas.microsoft.com/office/drawing/2014/main" xmlns="" id="{1B96CF22-D77F-4B04-84D3-0D8578129911}"/>
              </a:ext>
            </a:extLst>
          </p:cNvPr>
          <p:cNvSpPr>
            <a:spLocks noGrp="1"/>
          </p:cNvSpPr>
          <p:nvPr>
            <p:ph type="ftr" sz="quarter" idx="11"/>
          </p:nvPr>
        </p:nvSpPr>
        <p:spPr>
          <a:xfrm>
            <a:off x="2209800" y="6356350"/>
            <a:ext cx="6477000" cy="36576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4" name="Slide Number Placeholder 3">
            <a:extLst>
              <a:ext uri="{FF2B5EF4-FFF2-40B4-BE49-F238E27FC236}">
                <a16:creationId xmlns:a16="http://schemas.microsoft.com/office/drawing/2014/main" xmlns="" id="{55259BC8-C10B-4AFD-8D64-FB4C814F48AD}"/>
              </a:ext>
            </a:extLst>
          </p:cNvPr>
          <p:cNvSpPr>
            <a:spLocks noGrp="1"/>
          </p:cNvSpPr>
          <p:nvPr>
            <p:ph type="sldNum" sz="quarter" idx="12"/>
          </p:nvPr>
        </p:nvSpPr>
        <p:spPr/>
        <p:txBody>
          <a:bodyPr/>
          <a:lstStyle/>
          <a:p>
            <a:r>
              <a:rPr lang="en-US" dirty="0"/>
              <a:t>3-</a:t>
            </a:r>
            <a:fld id="{F38DF745-7D3F-47F4-83A3-874385CFAA69}" type="slidenum">
              <a:rPr lang="en-US" smtClean="0"/>
              <a:pPr/>
              <a:t>26</a:t>
            </a:fld>
            <a:endParaRPr lang="en-US" dirty="0"/>
          </a:p>
        </p:txBody>
      </p:sp>
      <p:sp>
        <p:nvSpPr>
          <p:cNvPr id="5" name="Content Placeholder 4">
            <a:extLst>
              <a:ext uri="{FF2B5EF4-FFF2-40B4-BE49-F238E27FC236}">
                <a16:creationId xmlns:a16="http://schemas.microsoft.com/office/drawing/2014/main" xmlns="" id="{49E3357B-E8E7-45FC-8000-004C27E2830F}"/>
              </a:ext>
            </a:extLst>
          </p:cNvPr>
          <p:cNvSpPr>
            <a:spLocks noGrp="1"/>
          </p:cNvSpPr>
          <p:nvPr>
            <p:ph sz="quarter" idx="1"/>
          </p:nvPr>
        </p:nvSpPr>
        <p:spPr/>
        <p:txBody>
          <a:bodyPr>
            <a:normAutofit/>
          </a:bodyPr>
          <a:lstStyle/>
          <a:p>
            <a:pPr marL="0" indent="0">
              <a:buNone/>
            </a:pPr>
            <a:r>
              <a:rPr lang="en-US" dirty="0"/>
              <a:t>The accounting firm of Rowatti and Koppel specializes in income tax returns for self-employed professionals, such as physicians, dentists, architects, and lawyers. The firm employs 11 accountants who prepare the returns. For last year, the number of returns prepared by each accountant was: </a:t>
            </a:r>
          </a:p>
          <a:p>
            <a:pPr marL="0" indent="0">
              <a:buNone/>
            </a:pPr>
            <a:endParaRPr lang="en-US" dirty="0"/>
          </a:p>
          <a:p>
            <a:pPr marL="0" indent="0">
              <a:buNone/>
            </a:pPr>
            <a:endParaRPr lang="en-US" dirty="0"/>
          </a:p>
          <a:p>
            <a:pPr marL="0" indent="0">
              <a:buNone/>
            </a:pPr>
            <a:r>
              <a:rPr lang="en-US" dirty="0"/>
              <a:t>Find the mean, median, and mode for the number of returns prepared by each accountant. If you could report only one, which measure of location would you recommend reporting? </a:t>
            </a:r>
          </a:p>
        </p:txBody>
      </p:sp>
      <p:sp>
        <p:nvSpPr>
          <p:cNvPr id="6" name="TextBox 5">
            <a:extLst>
              <a:ext uri="{FF2B5EF4-FFF2-40B4-BE49-F238E27FC236}">
                <a16:creationId xmlns:a16="http://schemas.microsoft.com/office/drawing/2014/main" xmlns="" id="{802944BF-88CA-456F-8B13-82EFE0FCE1B5}"/>
              </a:ext>
            </a:extLst>
          </p:cNvPr>
          <p:cNvSpPr txBox="1"/>
          <p:nvPr/>
        </p:nvSpPr>
        <p:spPr>
          <a:xfrm>
            <a:off x="7696200" y="773668"/>
            <a:ext cx="990600" cy="369332"/>
          </a:xfrm>
          <a:prstGeom prst="rect">
            <a:avLst/>
          </a:prstGeom>
          <a:noFill/>
        </p:spPr>
        <p:txBody>
          <a:bodyPr wrap="square" rtlCol="0">
            <a:spAutoFit/>
          </a:bodyPr>
          <a:lstStyle/>
          <a:p>
            <a:r>
              <a:rPr lang="en-US" dirty="0"/>
              <a:t>LO3-1 </a:t>
            </a:r>
          </a:p>
        </p:txBody>
      </p:sp>
      <p:pic>
        <p:nvPicPr>
          <p:cNvPr id="8" name="Picture 7">
            <a:extLst>
              <a:ext uri="{FF2B5EF4-FFF2-40B4-BE49-F238E27FC236}">
                <a16:creationId xmlns:a16="http://schemas.microsoft.com/office/drawing/2014/main" xmlns="" id="{31A03708-33DC-4079-A9A1-A501DE6A77A4}"/>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4202" b="91597" l="612" r="98095">
                        <a14:foregroundMark x1="87415" y1="15966" x2="94354" y2="17647"/>
                        <a14:foregroundMark x1="94354" y1="17647" x2="98367" y2="79832"/>
                        <a14:foregroundMark x1="98367" y1="79832" x2="85918" y2="90756"/>
                        <a14:foregroundMark x1="7075" y1="92437" x2="1429" y2="62185"/>
                        <a14:foregroundMark x1="1429" y1="62185" x2="5918" y2="10084"/>
                        <a14:foregroundMark x1="5918" y1="10084" x2="7347" y2="10084"/>
                        <a14:foregroundMark x1="2381" y1="97479" x2="2245" y2="15966"/>
                        <a14:foregroundMark x1="2245" y1="15966" x2="748" y2="41176"/>
                        <a14:foregroundMark x1="2041" y1="5042" x2="6122" y2="15126"/>
                        <a14:foregroundMark x1="8367" y1="91597" x2="12721" y2="91597"/>
                        <a14:backgroundMark x1="1769" y1="1681" x2="1769" y2="1681"/>
                      </a14:backgroundRemoval>
                    </a14:imgEffect>
                  </a14:imgLayer>
                </a14:imgProps>
              </a:ext>
            </a:extLst>
          </a:blip>
          <a:stretch>
            <a:fillRect/>
          </a:stretch>
        </p:blipFill>
        <p:spPr>
          <a:xfrm>
            <a:off x="533400" y="3429000"/>
            <a:ext cx="7775448" cy="629441"/>
          </a:xfrm>
          <a:prstGeom prst="rect">
            <a:avLst/>
          </a:prstGeom>
        </p:spPr>
      </p:pic>
    </p:spTree>
    <p:extLst>
      <p:ext uri="{BB962C8B-B14F-4D97-AF65-F5344CB8AC3E}">
        <p14:creationId xmlns:p14="http://schemas.microsoft.com/office/powerpoint/2010/main" val="147496122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2AEB603-9DBF-435D-BDA8-208EDA1C8623}"/>
              </a:ext>
            </a:extLst>
          </p:cNvPr>
          <p:cNvSpPr>
            <a:spLocks noGrp="1"/>
          </p:cNvSpPr>
          <p:nvPr>
            <p:ph type="title"/>
          </p:nvPr>
        </p:nvSpPr>
        <p:spPr/>
        <p:txBody>
          <a:bodyPr/>
          <a:lstStyle/>
          <a:p>
            <a:r>
              <a:rPr lang="en-US" dirty="0"/>
              <a:t>Question 25</a:t>
            </a:r>
          </a:p>
        </p:txBody>
      </p:sp>
      <p:sp>
        <p:nvSpPr>
          <p:cNvPr id="3" name="Footer Placeholder 2">
            <a:extLst>
              <a:ext uri="{FF2B5EF4-FFF2-40B4-BE49-F238E27FC236}">
                <a16:creationId xmlns:a16="http://schemas.microsoft.com/office/drawing/2014/main" xmlns="" id="{1B96CF22-D77F-4B04-84D3-0D8578129911}"/>
              </a:ext>
            </a:extLst>
          </p:cNvPr>
          <p:cNvSpPr>
            <a:spLocks noGrp="1"/>
          </p:cNvSpPr>
          <p:nvPr>
            <p:ph type="ftr" sz="quarter" idx="11"/>
          </p:nvPr>
        </p:nvSpPr>
        <p:spPr>
          <a:xfrm>
            <a:off x="2209800" y="6356350"/>
            <a:ext cx="6477000" cy="36576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4" name="Slide Number Placeholder 3">
            <a:extLst>
              <a:ext uri="{FF2B5EF4-FFF2-40B4-BE49-F238E27FC236}">
                <a16:creationId xmlns:a16="http://schemas.microsoft.com/office/drawing/2014/main" xmlns="" id="{55259BC8-C10B-4AFD-8D64-FB4C814F48AD}"/>
              </a:ext>
            </a:extLst>
          </p:cNvPr>
          <p:cNvSpPr>
            <a:spLocks noGrp="1"/>
          </p:cNvSpPr>
          <p:nvPr>
            <p:ph type="sldNum" sz="quarter" idx="12"/>
          </p:nvPr>
        </p:nvSpPr>
        <p:spPr/>
        <p:txBody>
          <a:bodyPr/>
          <a:lstStyle/>
          <a:p>
            <a:r>
              <a:rPr lang="en-US" dirty="0"/>
              <a:t>1-</a:t>
            </a:r>
            <a:fld id="{F38DF745-7D3F-47F4-83A3-874385CFAA69}" type="slidenum">
              <a:rPr lang="en-US" smtClean="0"/>
              <a:pPr/>
              <a:t>27</a:t>
            </a:fld>
            <a:endParaRPr lang="en-US" dirty="0"/>
          </a:p>
        </p:txBody>
      </p:sp>
      <p:sp>
        <p:nvSpPr>
          <p:cNvPr id="5" name="Content Placeholder 4">
            <a:extLst>
              <a:ext uri="{FF2B5EF4-FFF2-40B4-BE49-F238E27FC236}">
                <a16:creationId xmlns:a16="http://schemas.microsoft.com/office/drawing/2014/main" xmlns="" id="{49E3357B-E8E7-45FC-8000-004C27E2830F}"/>
              </a:ext>
            </a:extLst>
          </p:cNvPr>
          <p:cNvSpPr>
            <a:spLocks noGrp="1"/>
          </p:cNvSpPr>
          <p:nvPr>
            <p:ph sz="quarter" idx="1"/>
          </p:nvPr>
        </p:nvSpPr>
        <p:spPr/>
        <p:txBody>
          <a:bodyPr>
            <a:normAutofit/>
          </a:bodyPr>
          <a:lstStyle/>
          <a:p>
            <a:pPr marL="0" indent="0">
              <a:buNone/>
            </a:pPr>
            <a:r>
              <a:rPr lang="en-US" dirty="0"/>
              <a:t>The Loris Healthcare System employs 200 persons on the nursing staff. Fifty are nurse’s aides, 50 are practical nurses, and 100 are registered nurses. Nurse’s aides receive $12 an hour, practical nurses $20 an hour, and registered nurses $29 an hour. What is the weighted mean hourly wage? </a:t>
            </a:r>
          </a:p>
        </p:txBody>
      </p:sp>
      <p:sp>
        <p:nvSpPr>
          <p:cNvPr id="6" name="TextBox 5">
            <a:extLst>
              <a:ext uri="{FF2B5EF4-FFF2-40B4-BE49-F238E27FC236}">
                <a16:creationId xmlns:a16="http://schemas.microsoft.com/office/drawing/2014/main" xmlns="" id="{802944BF-88CA-456F-8B13-82EFE0FCE1B5}"/>
              </a:ext>
            </a:extLst>
          </p:cNvPr>
          <p:cNvSpPr txBox="1"/>
          <p:nvPr/>
        </p:nvSpPr>
        <p:spPr>
          <a:xfrm>
            <a:off x="7696200" y="773668"/>
            <a:ext cx="990600" cy="369332"/>
          </a:xfrm>
          <a:prstGeom prst="rect">
            <a:avLst/>
          </a:prstGeom>
          <a:noFill/>
        </p:spPr>
        <p:txBody>
          <a:bodyPr wrap="square" rtlCol="0">
            <a:spAutoFit/>
          </a:bodyPr>
          <a:lstStyle/>
          <a:p>
            <a:r>
              <a:rPr lang="en-US" dirty="0"/>
              <a:t>LO3-2 </a:t>
            </a:r>
          </a:p>
        </p:txBody>
      </p:sp>
    </p:spTree>
    <p:extLst>
      <p:ext uri="{BB962C8B-B14F-4D97-AF65-F5344CB8AC3E}">
        <p14:creationId xmlns:p14="http://schemas.microsoft.com/office/powerpoint/2010/main" val="69778256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2AEB603-9DBF-435D-BDA8-208EDA1C8623}"/>
              </a:ext>
            </a:extLst>
          </p:cNvPr>
          <p:cNvSpPr>
            <a:spLocks noGrp="1"/>
          </p:cNvSpPr>
          <p:nvPr>
            <p:ph type="title"/>
          </p:nvPr>
        </p:nvSpPr>
        <p:spPr/>
        <p:txBody>
          <a:bodyPr/>
          <a:lstStyle/>
          <a:p>
            <a:r>
              <a:rPr lang="en-US" dirty="0" smtClean="0"/>
              <a:t>Question</a:t>
            </a:r>
            <a:endParaRPr lang="en-US" dirty="0"/>
          </a:p>
        </p:txBody>
      </p:sp>
      <p:sp>
        <p:nvSpPr>
          <p:cNvPr id="3" name="Footer Placeholder 2">
            <a:extLst>
              <a:ext uri="{FF2B5EF4-FFF2-40B4-BE49-F238E27FC236}">
                <a16:creationId xmlns:a16="http://schemas.microsoft.com/office/drawing/2014/main" xmlns="" id="{1B96CF22-D77F-4B04-84D3-0D8578129911}"/>
              </a:ext>
            </a:extLst>
          </p:cNvPr>
          <p:cNvSpPr>
            <a:spLocks noGrp="1"/>
          </p:cNvSpPr>
          <p:nvPr>
            <p:ph type="ftr" sz="quarter" idx="11"/>
          </p:nvPr>
        </p:nvSpPr>
        <p:spPr>
          <a:xfrm>
            <a:off x="2209800" y="6356350"/>
            <a:ext cx="6477000" cy="36576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4" name="Slide Number Placeholder 3">
            <a:extLst>
              <a:ext uri="{FF2B5EF4-FFF2-40B4-BE49-F238E27FC236}">
                <a16:creationId xmlns:a16="http://schemas.microsoft.com/office/drawing/2014/main" xmlns="" id="{55259BC8-C10B-4AFD-8D64-FB4C814F48AD}"/>
              </a:ext>
            </a:extLst>
          </p:cNvPr>
          <p:cNvSpPr>
            <a:spLocks noGrp="1"/>
          </p:cNvSpPr>
          <p:nvPr>
            <p:ph type="sldNum" sz="quarter" idx="12"/>
          </p:nvPr>
        </p:nvSpPr>
        <p:spPr/>
        <p:txBody>
          <a:bodyPr/>
          <a:lstStyle/>
          <a:p>
            <a:r>
              <a:rPr lang="en-US" dirty="0"/>
              <a:t>3-</a:t>
            </a:r>
            <a:fld id="{F38DF745-7D3F-47F4-83A3-874385CFAA69}" type="slidenum">
              <a:rPr lang="en-US" smtClean="0"/>
              <a:pPr/>
              <a:t>28</a:t>
            </a:fld>
            <a:endParaRPr lang="en-US" dirty="0"/>
          </a:p>
        </p:txBody>
      </p:sp>
      <p:sp>
        <p:nvSpPr>
          <p:cNvPr id="5" name="Content Placeholder 4">
            <a:extLst>
              <a:ext uri="{FF2B5EF4-FFF2-40B4-BE49-F238E27FC236}">
                <a16:creationId xmlns:a16="http://schemas.microsoft.com/office/drawing/2014/main" xmlns="" id="{49E3357B-E8E7-45FC-8000-004C27E2830F}"/>
              </a:ext>
            </a:extLst>
          </p:cNvPr>
          <p:cNvSpPr>
            <a:spLocks noGrp="1"/>
          </p:cNvSpPr>
          <p:nvPr>
            <p:ph sz="quarter" idx="1"/>
          </p:nvPr>
        </p:nvSpPr>
        <p:spPr/>
        <p:txBody>
          <a:bodyPr>
            <a:normAutofit/>
          </a:bodyPr>
          <a:lstStyle/>
          <a:p>
            <a:pPr marL="0" indent="0">
              <a:buNone/>
            </a:pPr>
            <a:r>
              <a:rPr lang="en-US" dirty="0"/>
              <a:t>In 2011 there were 232.2 million cell phone subscribers in the United States. By 2017 the number of subscribers increased to 265.9 million. </a:t>
            </a:r>
          </a:p>
          <a:p>
            <a:pPr marL="514350" indent="-514350">
              <a:buFont typeface="+mj-lt"/>
              <a:buAutoNum type="alphaLcPeriod"/>
            </a:pPr>
            <a:r>
              <a:rPr lang="en-US" dirty="0"/>
              <a:t>What is the geometric mean annual percent increase for the period? </a:t>
            </a:r>
          </a:p>
          <a:p>
            <a:pPr marL="514350" indent="-514350">
              <a:buFont typeface="+mj-lt"/>
              <a:buAutoNum type="alphaLcPeriod"/>
            </a:pPr>
            <a:r>
              <a:rPr lang="en-US" dirty="0"/>
              <a:t>Further, the number of subscribers is forecast to increase to 276.7 million by 2020. </a:t>
            </a:r>
          </a:p>
          <a:p>
            <a:pPr marL="514350" indent="-514350">
              <a:buFont typeface="+mj-lt"/>
              <a:buAutoNum type="alphaLcPeriod"/>
            </a:pPr>
            <a:r>
              <a:rPr lang="en-US" dirty="0"/>
              <a:t>What is the rate of increase from 2017 to 2020? </a:t>
            </a:r>
          </a:p>
          <a:p>
            <a:pPr marL="514350" indent="-514350">
              <a:buFont typeface="+mj-lt"/>
              <a:buAutoNum type="alphaLcPeriod"/>
            </a:pPr>
            <a:r>
              <a:rPr lang="en-US" dirty="0"/>
              <a:t>Is the rate of increase expected to slow? </a:t>
            </a:r>
          </a:p>
        </p:txBody>
      </p:sp>
      <p:sp>
        <p:nvSpPr>
          <p:cNvPr id="6" name="TextBox 5">
            <a:extLst>
              <a:ext uri="{FF2B5EF4-FFF2-40B4-BE49-F238E27FC236}">
                <a16:creationId xmlns:a16="http://schemas.microsoft.com/office/drawing/2014/main" xmlns="" id="{802944BF-88CA-456F-8B13-82EFE0FCE1B5}"/>
              </a:ext>
            </a:extLst>
          </p:cNvPr>
          <p:cNvSpPr txBox="1"/>
          <p:nvPr/>
        </p:nvSpPr>
        <p:spPr>
          <a:xfrm>
            <a:off x="7696200" y="773668"/>
            <a:ext cx="990600" cy="369332"/>
          </a:xfrm>
          <a:prstGeom prst="rect">
            <a:avLst/>
          </a:prstGeom>
          <a:noFill/>
        </p:spPr>
        <p:txBody>
          <a:bodyPr wrap="square" rtlCol="0">
            <a:spAutoFit/>
          </a:bodyPr>
          <a:lstStyle/>
          <a:p>
            <a:r>
              <a:rPr lang="en-US" dirty="0"/>
              <a:t>LO3-3 </a:t>
            </a:r>
          </a:p>
        </p:txBody>
      </p:sp>
    </p:spTree>
    <p:extLst>
      <p:ext uri="{BB962C8B-B14F-4D97-AF65-F5344CB8AC3E}">
        <p14:creationId xmlns:p14="http://schemas.microsoft.com/office/powerpoint/2010/main" val="329574672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2AEB603-9DBF-435D-BDA8-208EDA1C8623}"/>
              </a:ext>
            </a:extLst>
          </p:cNvPr>
          <p:cNvSpPr>
            <a:spLocks noGrp="1"/>
          </p:cNvSpPr>
          <p:nvPr>
            <p:ph type="title"/>
          </p:nvPr>
        </p:nvSpPr>
        <p:spPr/>
        <p:txBody>
          <a:bodyPr/>
          <a:lstStyle/>
          <a:p>
            <a:r>
              <a:rPr lang="en-US" dirty="0"/>
              <a:t>Question 37</a:t>
            </a:r>
          </a:p>
        </p:txBody>
      </p:sp>
      <p:sp>
        <p:nvSpPr>
          <p:cNvPr id="3" name="Footer Placeholder 2">
            <a:extLst>
              <a:ext uri="{FF2B5EF4-FFF2-40B4-BE49-F238E27FC236}">
                <a16:creationId xmlns:a16="http://schemas.microsoft.com/office/drawing/2014/main" xmlns="" id="{1B96CF22-D77F-4B04-84D3-0D8578129911}"/>
              </a:ext>
            </a:extLst>
          </p:cNvPr>
          <p:cNvSpPr>
            <a:spLocks noGrp="1"/>
          </p:cNvSpPr>
          <p:nvPr>
            <p:ph type="ftr" sz="quarter" idx="11"/>
          </p:nvPr>
        </p:nvSpPr>
        <p:spPr>
          <a:xfrm>
            <a:off x="2209800" y="6356350"/>
            <a:ext cx="6477000" cy="36576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4" name="Slide Number Placeholder 3">
            <a:extLst>
              <a:ext uri="{FF2B5EF4-FFF2-40B4-BE49-F238E27FC236}">
                <a16:creationId xmlns:a16="http://schemas.microsoft.com/office/drawing/2014/main" xmlns="" id="{55259BC8-C10B-4AFD-8D64-FB4C814F48AD}"/>
              </a:ext>
            </a:extLst>
          </p:cNvPr>
          <p:cNvSpPr>
            <a:spLocks noGrp="1"/>
          </p:cNvSpPr>
          <p:nvPr>
            <p:ph type="sldNum" sz="quarter" idx="12"/>
          </p:nvPr>
        </p:nvSpPr>
        <p:spPr/>
        <p:txBody>
          <a:bodyPr/>
          <a:lstStyle/>
          <a:p>
            <a:r>
              <a:rPr lang="en-US" dirty="0"/>
              <a:t>1-</a:t>
            </a:r>
            <a:fld id="{F38DF745-7D3F-47F4-83A3-874385CFAA69}" type="slidenum">
              <a:rPr lang="en-US" smtClean="0"/>
              <a:pPr/>
              <a:t>29</a:t>
            </a:fld>
            <a:endParaRPr lang="en-US" dirty="0"/>
          </a:p>
        </p:txBody>
      </p:sp>
      <p:sp>
        <p:nvSpPr>
          <p:cNvPr id="5" name="Content Placeholder 4">
            <a:extLst>
              <a:ext uri="{FF2B5EF4-FFF2-40B4-BE49-F238E27FC236}">
                <a16:creationId xmlns:a16="http://schemas.microsoft.com/office/drawing/2014/main" xmlns="" id="{49E3357B-E8E7-45FC-8000-004C27E2830F}"/>
              </a:ext>
            </a:extLst>
          </p:cNvPr>
          <p:cNvSpPr>
            <a:spLocks noGrp="1"/>
          </p:cNvSpPr>
          <p:nvPr>
            <p:ph sz="quarter" idx="1"/>
          </p:nvPr>
        </p:nvSpPr>
        <p:spPr/>
        <p:txBody>
          <a:bodyPr>
            <a:normAutofit/>
          </a:bodyPr>
          <a:lstStyle/>
          <a:p>
            <a:pPr marL="0" indent="0">
              <a:buNone/>
            </a:pPr>
            <a:r>
              <a:rPr lang="en-US" dirty="0"/>
              <a:t>Dave’s Automatic Door installs automatic garage door openers. The following list indicates the number of minutes needed to install 10 door openers: 28, 32, 24, 46, 44, 40, 54, 38, 32, and 42. </a:t>
            </a:r>
          </a:p>
          <a:p>
            <a:pPr marL="0" indent="0">
              <a:buNone/>
            </a:pPr>
            <a:endParaRPr lang="en-US" dirty="0"/>
          </a:p>
          <a:p>
            <a:pPr marL="0" indent="0">
              <a:buNone/>
            </a:pPr>
            <a:r>
              <a:rPr lang="en-US" dirty="0"/>
              <a:t>Calculate the following:</a:t>
            </a:r>
          </a:p>
          <a:p>
            <a:pPr marL="514350" indent="-514350">
              <a:buFont typeface="+mj-lt"/>
              <a:buAutoNum type="alphaLcPeriod"/>
            </a:pPr>
            <a:r>
              <a:rPr lang="en-US" dirty="0"/>
              <a:t>Range</a:t>
            </a:r>
          </a:p>
          <a:p>
            <a:pPr marL="514350" indent="-514350">
              <a:buFont typeface="+mj-lt"/>
              <a:buAutoNum type="alphaLcPeriod"/>
            </a:pPr>
            <a:r>
              <a:rPr lang="en-US" dirty="0"/>
              <a:t>Mean</a:t>
            </a:r>
          </a:p>
          <a:p>
            <a:pPr marL="514350" indent="-514350">
              <a:buFont typeface="+mj-lt"/>
              <a:buAutoNum type="alphaLcPeriod"/>
            </a:pPr>
            <a:r>
              <a:rPr lang="en-US" dirty="0"/>
              <a:t>Variance</a:t>
            </a:r>
          </a:p>
          <a:p>
            <a:endParaRPr lang="en-US" dirty="0"/>
          </a:p>
          <a:p>
            <a:endParaRPr lang="en-US" dirty="0"/>
          </a:p>
        </p:txBody>
      </p:sp>
      <p:sp>
        <p:nvSpPr>
          <p:cNvPr id="6" name="TextBox 5">
            <a:extLst>
              <a:ext uri="{FF2B5EF4-FFF2-40B4-BE49-F238E27FC236}">
                <a16:creationId xmlns:a16="http://schemas.microsoft.com/office/drawing/2014/main" xmlns="" id="{802944BF-88CA-456F-8B13-82EFE0FCE1B5}"/>
              </a:ext>
            </a:extLst>
          </p:cNvPr>
          <p:cNvSpPr txBox="1"/>
          <p:nvPr/>
        </p:nvSpPr>
        <p:spPr>
          <a:xfrm>
            <a:off x="7543800" y="773668"/>
            <a:ext cx="1143000" cy="369332"/>
          </a:xfrm>
          <a:prstGeom prst="rect">
            <a:avLst/>
          </a:prstGeom>
          <a:noFill/>
        </p:spPr>
        <p:txBody>
          <a:bodyPr wrap="square" rtlCol="0">
            <a:spAutoFit/>
          </a:bodyPr>
          <a:lstStyle/>
          <a:p>
            <a:r>
              <a:rPr lang="en-US" dirty="0"/>
              <a:t>LO3-1, 4 </a:t>
            </a:r>
          </a:p>
        </p:txBody>
      </p:sp>
    </p:spTree>
    <p:extLst>
      <p:ext uri="{BB962C8B-B14F-4D97-AF65-F5344CB8AC3E}">
        <p14:creationId xmlns:p14="http://schemas.microsoft.com/office/powerpoint/2010/main" val="7103823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Measures of Location</a:t>
            </a:r>
          </a:p>
        </p:txBody>
      </p:sp>
      <p:sp>
        <p:nvSpPr>
          <p:cNvPr id="3" name="Footer Placeholder 2"/>
          <p:cNvSpPr>
            <a:spLocks noGrp="1"/>
          </p:cNvSpPr>
          <p:nvPr>
            <p:ph type="ftr" sz="quarter" idx="11"/>
          </p:nvPr>
        </p:nvSpPr>
        <p:spPr>
          <a:xfrm>
            <a:off x="2209800" y="6356350"/>
            <a:ext cx="6477000" cy="36576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4" name="Content Placeholder 3"/>
          <p:cNvSpPr>
            <a:spLocks noGrp="1"/>
          </p:cNvSpPr>
          <p:nvPr>
            <p:ph sz="quarter" idx="1"/>
          </p:nvPr>
        </p:nvSpPr>
        <p:spPr/>
        <p:txBody>
          <a:bodyPr/>
          <a:lstStyle/>
          <a:p>
            <a:r>
              <a:rPr lang="en-US" dirty="0"/>
              <a:t>A measure of location is a value used to describe the central tendency of a set of data</a:t>
            </a:r>
          </a:p>
          <a:p>
            <a:r>
              <a:rPr lang="en-US" dirty="0"/>
              <a:t>Common measures of location</a:t>
            </a:r>
          </a:p>
          <a:p>
            <a:pPr lvl="1"/>
            <a:r>
              <a:rPr lang="en-US" sz="2600" dirty="0"/>
              <a:t>Mean</a:t>
            </a:r>
          </a:p>
          <a:p>
            <a:pPr lvl="1"/>
            <a:r>
              <a:rPr lang="en-US" sz="2600" dirty="0"/>
              <a:t>Median</a:t>
            </a:r>
          </a:p>
          <a:p>
            <a:pPr lvl="1"/>
            <a:r>
              <a:rPr lang="en-US" sz="2600" dirty="0"/>
              <a:t>Mode</a:t>
            </a:r>
          </a:p>
          <a:p>
            <a:r>
              <a:rPr lang="en-US" dirty="0"/>
              <a:t>The arithmetic mean is the most widely reported measure of location</a:t>
            </a:r>
          </a:p>
        </p:txBody>
      </p:sp>
      <p:sp>
        <p:nvSpPr>
          <p:cNvPr id="7" name="Slide Number Placeholder 6"/>
          <p:cNvSpPr>
            <a:spLocks noGrp="1"/>
          </p:cNvSpPr>
          <p:nvPr>
            <p:ph type="sldNum" sz="quarter" idx="12"/>
          </p:nvPr>
        </p:nvSpPr>
        <p:spPr/>
        <p:txBody>
          <a:bodyPr/>
          <a:lstStyle/>
          <a:p>
            <a:r>
              <a:rPr lang="en-US" dirty="0"/>
              <a:t>3-</a:t>
            </a:r>
            <a:fld id="{F38DF745-7D3F-47F4-83A3-874385CFAA69}" type="slidenum">
              <a:rPr lang="en-US" smtClean="0"/>
              <a:pPr/>
              <a:t>3</a:t>
            </a:fld>
            <a:endParaRPr lang="en-US" dirty="0"/>
          </a:p>
        </p:txBody>
      </p:sp>
    </p:spTree>
    <p:extLst>
      <p:ext uri="{BB962C8B-B14F-4D97-AF65-F5344CB8AC3E}">
        <p14:creationId xmlns:p14="http://schemas.microsoft.com/office/powerpoint/2010/main" val="360326663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2AEB603-9DBF-435D-BDA8-208EDA1C8623}"/>
              </a:ext>
            </a:extLst>
          </p:cNvPr>
          <p:cNvSpPr>
            <a:spLocks noGrp="1"/>
          </p:cNvSpPr>
          <p:nvPr>
            <p:ph type="title"/>
          </p:nvPr>
        </p:nvSpPr>
        <p:spPr/>
        <p:txBody>
          <a:bodyPr/>
          <a:lstStyle/>
          <a:p>
            <a:r>
              <a:rPr lang="en-US" dirty="0"/>
              <a:t>Question 45</a:t>
            </a:r>
          </a:p>
        </p:txBody>
      </p:sp>
      <p:sp>
        <p:nvSpPr>
          <p:cNvPr id="3" name="Footer Placeholder 2">
            <a:extLst>
              <a:ext uri="{FF2B5EF4-FFF2-40B4-BE49-F238E27FC236}">
                <a16:creationId xmlns:a16="http://schemas.microsoft.com/office/drawing/2014/main" xmlns="" id="{1B96CF22-D77F-4B04-84D3-0D8578129911}"/>
              </a:ext>
            </a:extLst>
          </p:cNvPr>
          <p:cNvSpPr>
            <a:spLocks noGrp="1"/>
          </p:cNvSpPr>
          <p:nvPr>
            <p:ph type="ftr" sz="quarter" idx="11"/>
          </p:nvPr>
        </p:nvSpPr>
        <p:spPr>
          <a:xfrm>
            <a:off x="2209800" y="6356350"/>
            <a:ext cx="6477000" cy="36576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4" name="Slide Number Placeholder 3">
            <a:extLst>
              <a:ext uri="{FF2B5EF4-FFF2-40B4-BE49-F238E27FC236}">
                <a16:creationId xmlns:a16="http://schemas.microsoft.com/office/drawing/2014/main" xmlns="" id="{55259BC8-C10B-4AFD-8D64-FB4C814F48AD}"/>
              </a:ext>
            </a:extLst>
          </p:cNvPr>
          <p:cNvSpPr>
            <a:spLocks noGrp="1"/>
          </p:cNvSpPr>
          <p:nvPr>
            <p:ph type="sldNum" sz="quarter" idx="12"/>
          </p:nvPr>
        </p:nvSpPr>
        <p:spPr/>
        <p:txBody>
          <a:bodyPr/>
          <a:lstStyle/>
          <a:p>
            <a:r>
              <a:rPr lang="en-US" dirty="0"/>
              <a:t>1-</a:t>
            </a:r>
            <a:fld id="{F38DF745-7D3F-47F4-83A3-874385CFAA69}" type="slidenum">
              <a:rPr lang="en-US" smtClean="0"/>
              <a:pPr/>
              <a:t>30</a:t>
            </a:fld>
            <a:endParaRPr lang="en-US" dirty="0"/>
          </a:p>
        </p:txBody>
      </p:sp>
      <p:sp>
        <p:nvSpPr>
          <p:cNvPr id="5" name="Content Placeholder 4">
            <a:extLst>
              <a:ext uri="{FF2B5EF4-FFF2-40B4-BE49-F238E27FC236}">
                <a16:creationId xmlns:a16="http://schemas.microsoft.com/office/drawing/2014/main" xmlns="" id="{49E3357B-E8E7-45FC-8000-004C27E2830F}"/>
              </a:ext>
            </a:extLst>
          </p:cNvPr>
          <p:cNvSpPr>
            <a:spLocks noGrp="1"/>
          </p:cNvSpPr>
          <p:nvPr>
            <p:ph sz="quarter" idx="1"/>
          </p:nvPr>
        </p:nvSpPr>
        <p:spPr/>
        <p:txBody>
          <a:bodyPr>
            <a:normAutofit/>
          </a:bodyPr>
          <a:lstStyle/>
          <a:p>
            <a:pPr marL="0" indent="0">
              <a:buNone/>
            </a:pPr>
            <a:r>
              <a:rPr lang="en-US" dirty="0"/>
              <a:t>Plywood Inc. reported these returns on stockholder equity for the past 5 years: 4.3, 4.9, 7.2, 6.7, and 11.6. Consider these as population values. </a:t>
            </a:r>
          </a:p>
          <a:p>
            <a:pPr marL="0" indent="0">
              <a:buNone/>
            </a:pPr>
            <a:endParaRPr lang="en-US" dirty="0"/>
          </a:p>
          <a:p>
            <a:pPr marL="0" indent="0">
              <a:buNone/>
            </a:pPr>
            <a:r>
              <a:rPr lang="en-US" dirty="0"/>
              <a:t>Compute the following:</a:t>
            </a:r>
          </a:p>
          <a:p>
            <a:pPr marL="514350" indent="-514350">
              <a:buFont typeface="+mj-lt"/>
              <a:buAutoNum type="alphaLcPeriod"/>
            </a:pPr>
            <a:r>
              <a:rPr lang="en-US" dirty="0"/>
              <a:t>Range</a:t>
            </a:r>
          </a:p>
          <a:p>
            <a:pPr marL="514350" indent="-514350">
              <a:buFont typeface="+mj-lt"/>
              <a:buAutoNum type="alphaLcPeriod"/>
            </a:pPr>
            <a:r>
              <a:rPr lang="en-US" dirty="0"/>
              <a:t>Arithmetic mean</a:t>
            </a:r>
          </a:p>
          <a:p>
            <a:pPr marL="514350" indent="-514350">
              <a:buFont typeface="+mj-lt"/>
              <a:buAutoNum type="alphaLcPeriod"/>
            </a:pPr>
            <a:r>
              <a:rPr lang="en-US" dirty="0"/>
              <a:t>Variance</a:t>
            </a:r>
          </a:p>
          <a:p>
            <a:pPr marL="514350" indent="-514350">
              <a:buFont typeface="+mj-lt"/>
              <a:buAutoNum type="alphaLcPeriod"/>
            </a:pPr>
            <a:r>
              <a:rPr lang="en-US" dirty="0"/>
              <a:t>Standard deviation</a:t>
            </a:r>
          </a:p>
          <a:p>
            <a:endParaRPr lang="en-US" dirty="0"/>
          </a:p>
        </p:txBody>
      </p:sp>
      <p:sp>
        <p:nvSpPr>
          <p:cNvPr id="6" name="TextBox 5">
            <a:extLst>
              <a:ext uri="{FF2B5EF4-FFF2-40B4-BE49-F238E27FC236}">
                <a16:creationId xmlns:a16="http://schemas.microsoft.com/office/drawing/2014/main" xmlns="" id="{802944BF-88CA-456F-8B13-82EFE0FCE1B5}"/>
              </a:ext>
            </a:extLst>
          </p:cNvPr>
          <p:cNvSpPr txBox="1"/>
          <p:nvPr/>
        </p:nvSpPr>
        <p:spPr>
          <a:xfrm>
            <a:off x="7543800" y="773668"/>
            <a:ext cx="1143000" cy="369332"/>
          </a:xfrm>
          <a:prstGeom prst="rect">
            <a:avLst/>
          </a:prstGeom>
          <a:noFill/>
        </p:spPr>
        <p:txBody>
          <a:bodyPr wrap="square" rtlCol="0">
            <a:spAutoFit/>
          </a:bodyPr>
          <a:lstStyle/>
          <a:p>
            <a:r>
              <a:rPr lang="en-US" dirty="0"/>
              <a:t>LO3-1, 4 </a:t>
            </a:r>
          </a:p>
        </p:txBody>
      </p:sp>
    </p:spTree>
    <p:extLst>
      <p:ext uri="{BB962C8B-B14F-4D97-AF65-F5344CB8AC3E}">
        <p14:creationId xmlns:p14="http://schemas.microsoft.com/office/powerpoint/2010/main" val="420166502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2AEB603-9DBF-435D-BDA8-208EDA1C8623}"/>
              </a:ext>
            </a:extLst>
          </p:cNvPr>
          <p:cNvSpPr>
            <a:spLocks noGrp="1"/>
          </p:cNvSpPr>
          <p:nvPr>
            <p:ph type="title"/>
          </p:nvPr>
        </p:nvSpPr>
        <p:spPr/>
        <p:txBody>
          <a:bodyPr/>
          <a:lstStyle/>
          <a:p>
            <a:r>
              <a:rPr lang="en-US" dirty="0"/>
              <a:t>Question 49</a:t>
            </a:r>
          </a:p>
        </p:txBody>
      </p:sp>
      <p:sp>
        <p:nvSpPr>
          <p:cNvPr id="3" name="Footer Placeholder 2">
            <a:extLst>
              <a:ext uri="{FF2B5EF4-FFF2-40B4-BE49-F238E27FC236}">
                <a16:creationId xmlns:a16="http://schemas.microsoft.com/office/drawing/2014/main" xmlns="" id="{1B96CF22-D77F-4B04-84D3-0D8578129911}"/>
              </a:ext>
            </a:extLst>
          </p:cNvPr>
          <p:cNvSpPr>
            <a:spLocks noGrp="1"/>
          </p:cNvSpPr>
          <p:nvPr>
            <p:ph type="ftr" sz="quarter" idx="11"/>
          </p:nvPr>
        </p:nvSpPr>
        <p:spPr>
          <a:xfrm>
            <a:off x="2209800" y="6356350"/>
            <a:ext cx="6477000" cy="36576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4" name="Slide Number Placeholder 3">
            <a:extLst>
              <a:ext uri="{FF2B5EF4-FFF2-40B4-BE49-F238E27FC236}">
                <a16:creationId xmlns:a16="http://schemas.microsoft.com/office/drawing/2014/main" xmlns="" id="{55259BC8-C10B-4AFD-8D64-FB4C814F48AD}"/>
              </a:ext>
            </a:extLst>
          </p:cNvPr>
          <p:cNvSpPr>
            <a:spLocks noGrp="1"/>
          </p:cNvSpPr>
          <p:nvPr>
            <p:ph type="sldNum" sz="quarter" idx="12"/>
          </p:nvPr>
        </p:nvSpPr>
        <p:spPr/>
        <p:txBody>
          <a:bodyPr/>
          <a:lstStyle/>
          <a:p>
            <a:r>
              <a:rPr lang="en-US" dirty="0"/>
              <a:t>3-</a:t>
            </a:r>
            <a:fld id="{F38DF745-7D3F-47F4-83A3-874385CFAA69}" type="slidenum">
              <a:rPr lang="en-US" smtClean="0"/>
              <a:pPr/>
              <a:t>31</a:t>
            </a:fld>
            <a:endParaRPr lang="en-US" dirty="0"/>
          </a:p>
        </p:txBody>
      </p:sp>
      <p:sp>
        <p:nvSpPr>
          <p:cNvPr id="5" name="Content Placeholder 4">
            <a:extLst>
              <a:ext uri="{FF2B5EF4-FFF2-40B4-BE49-F238E27FC236}">
                <a16:creationId xmlns:a16="http://schemas.microsoft.com/office/drawing/2014/main" xmlns="" id="{49E3357B-E8E7-45FC-8000-004C27E2830F}"/>
              </a:ext>
            </a:extLst>
          </p:cNvPr>
          <p:cNvSpPr>
            <a:spLocks noGrp="1"/>
          </p:cNvSpPr>
          <p:nvPr>
            <p:ph sz="quarter" idx="1"/>
          </p:nvPr>
        </p:nvSpPr>
        <p:spPr>
          <a:xfrm>
            <a:off x="457200" y="1219200"/>
            <a:ext cx="8229600" cy="3200400"/>
          </a:xfrm>
        </p:spPr>
        <p:txBody>
          <a:bodyPr>
            <a:normAutofit/>
          </a:bodyPr>
          <a:lstStyle/>
          <a:p>
            <a:pPr marL="0" indent="0">
              <a:buNone/>
            </a:pPr>
            <a:r>
              <a:rPr lang="en-US" dirty="0"/>
              <a:t>Dave’s Automatic Door installs automatic garage door openers. Based on a sample, following are the times, in minutes, required to install 10 door openers: 28, 32, 24, 46, 44, 40, 54, 38, 32, and 42. </a:t>
            </a:r>
          </a:p>
          <a:p>
            <a:pPr marL="0" indent="0">
              <a:buNone/>
            </a:pPr>
            <a:endParaRPr lang="en-US" dirty="0"/>
          </a:p>
          <a:p>
            <a:pPr marL="514350" indent="-514350">
              <a:buFont typeface="+mj-lt"/>
              <a:buAutoNum type="alphaLcPeriod"/>
            </a:pPr>
            <a:r>
              <a:rPr lang="en-US" dirty="0"/>
              <a:t>Compute the sample variance. </a:t>
            </a:r>
          </a:p>
          <a:p>
            <a:pPr marL="514350" indent="-514350">
              <a:buFont typeface="+mj-lt"/>
              <a:buAutoNum type="alphaLcPeriod"/>
            </a:pPr>
            <a:r>
              <a:rPr lang="en-US" dirty="0"/>
              <a:t>Determine the sample standard deviation. </a:t>
            </a:r>
          </a:p>
        </p:txBody>
      </p:sp>
      <p:sp>
        <p:nvSpPr>
          <p:cNvPr id="6" name="TextBox 5">
            <a:extLst>
              <a:ext uri="{FF2B5EF4-FFF2-40B4-BE49-F238E27FC236}">
                <a16:creationId xmlns:a16="http://schemas.microsoft.com/office/drawing/2014/main" xmlns="" id="{802944BF-88CA-456F-8B13-82EFE0FCE1B5}"/>
              </a:ext>
            </a:extLst>
          </p:cNvPr>
          <p:cNvSpPr txBox="1"/>
          <p:nvPr/>
        </p:nvSpPr>
        <p:spPr>
          <a:xfrm>
            <a:off x="7848600" y="762000"/>
            <a:ext cx="838200" cy="381000"/>
          </a:xfrm>
          <a:prstGeom prst="rect">
            <a:avLst/>
          </a:prstGeom>
          <a:noFill/>
        </p:spPr>
        <p:txBody>
          <a:bodyPr wrap="square" rtlCol="0">
            <a:spAutoFit/>
          </a:bodyPr>
          <a:lstStyle/>
          <a:p>
            <a:r>
              <a:rPr lang="en-US" dirty="0"/>
              <a:t>LO3-4 </a:t>
            </a:r>
          </a:p>
        </p:txBody>
      </p:sp>
    </p:spTree>
    <p:extLst>
      <p:ext uri="{BB962C8B-B14F-4D97-AF65-F5344CB8AC3E}">
        <p14:creationId xmlns:p14="http://schemas.microsoft.com/office/powerpoint/2010/main" val="299328732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2AEB603-9DBF-435D-BDA8-208EDA1C8623}"/>
              </a:ext>
            </a:extLst>
          </p:cNvPr>
          <p:cNvSpPr>
            <a:spLocks noGrp="1"/>
          </p:cNvSpPr>
          <p:nvPr>
            <p:ph type="title"/>
          </p:nvPr>
        </p:nvSpPr>
        <p:spPr/>
        <p:txBody>
          <a:bodyPr/>
          <a:lstStyle/>
          <a:p>
            <a:r>
              <a:rPr lang="en-US" dirty="0"/>
              <a:t>Question 55</a:t>
            </a:r>
          </a:p>
        </p:txBody>
      </p:sp>
      <p:sp>
        <p:nvSpPr>
          <p:cNvPr id="3" name="Footer Placeholder 2">
            <a:extLst>
              <a:ext uri="{FF2B5EF4-FFF2-40B4-BE49-F238E27FC236}">
                <a16:creationId xmlns:a16="http://schemas.microsoft.com/office/drawing/2014/main" xmlns="" id="{1B96CF22-D77F-4B04-84D3-0D8578129911}"/>
              </a:ext>
            </a:extLst>
          </p:cNvPr>
          <p:cNvSpPr>
            <a:spLocks noGrp="1"/>
          </p:cNvSpPr>
          <p:nvPr>
            <p:ph type="ftr" sz="quarter" idx="11"/>
          </p:nvPr>
        </p:nvSpPr>
        <p:spPr>
          <a:xfrm>
            <a:off x="2209800" y="6356350"/>
            <a:ext cx="6477000" cy="36576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4" name="Slide Number Placeholder 3">
            <a:extLst>
              <a:ext uri="{FF2B5EF4-FFF2-40B4-BE49-F238E27FC236}">
                <a16:creationId xmlns:a16="http://schemas.microsoft.com/office/drawing/2014/main" xmlns="" id="{55259BC8-C10B-4AFD-8D64-FB4C814F48AD}"/>
              </a:ext>
            </a:extLst>
          </p:cNvPr>
          <p:cNvSpPr>
            <a:spLocks noGrp="1"/>
          </p:cNvSpPr>
          <p:nvPr>
            <p:ph type="sldNum" sz="quarter" idx="12"/>
          </p:nvPr>
        </p:nvSpPr>
        <p:spPr/>
        <p:txBody>
          <a:bodyPr/>
          <a:lstStyle/>
          <a:p>
            <a:r>
              <a:rPr lang="en-US" dirty="0"/>
              <a:t>3-</a:t>
            </a:r>
            <a:fld id="{F38DF745-7D3F-47F4-83A3-874385CFAA69}" type="slidenum">
              <a:rPr lang="en-US" smtClean="0"/>
              <a:pPr/>
              <a:t>32</a:t>
            </a:fld>
            <a:endParaRPr lang="en-US" dirty="0"/>
          </a:p>
        </p:txBody>
      </p:sp>
      <p:sp>
        <p:nvSpPr>
          <p:cNvPr id="5" name="Content Placeholder 4">
            <a:extLst>
              <a:ext uri="{FF2B5EF4-FFF2-40B4-BE49-F238E27FC236}">
                <a16:creationId xmlns:a16="http://schemas.microsoft.com/office/drawing/2014/main" xmlns="" id="{49E3357B-E8E7-45FC-8000-004C27E2830F}"/>
              </a:ext>
            </a:extLst>
          </p:cNvPr>
          <p:cNvSpPr>
            <a:spLocks noGrp="1"/>
          </p:cNvSpPr>
          <p:nvPr>
            <p:ph sz="quarter" idx="1"/>
          </p:nvPr>
        </p:nvSpPr>
        <p:spPr/>
        <p:txBody>
          <a:bodyPr>
            <a:normAutofit/>
          </a:bodyPr>
          <a:lstStyle/>
          <a:p>
            <a:pPr marL="0" indent="0">
              <a:buNone/>
            </a:pPr>
            <a:r>
              <a:rPr lang="en-US" dirty="0"/>
              <a:t>The distribution of the weights of a sample of 1,400 cargo containers is symmetric and bell-shaped. According to the Empirical Rule, what percent of the weights will lie: </a:t>
            </a:r>
          </a:p>
          <a:p>
            <a:pPr marL="0" indent="0">
              <a:buNone/>
            </a:pPr>
            <a:endParaRPr lang="en-US" dirty="0"/>
          </a:p>
          <a:p>
            <a:r>
              <a:rPr lang="en-US" dirty="0"/>
              <a:t> </a:t>
            </a:r>
          </a:p>
          <a:p>
            <a:r>
              <a:rPr lang="en-US" dirty="0"/>
              <a:t> </a:t>
            </a:r>
          </a:p>
        </p:txBody>
      </p:sp>
      <p:sp>
        <p:nvSpPr>
          <p:cNvPr id="6" name="TextBox 5">
            <a:extLst>
              <a:ext uri="{FF2B5EF4-FFF2-40B4-BE49-F238E27FC236}">
                <a16:creationId xmlns:a16="http://schemas.microsoft.com/office/drawing/2014/main" xmlns="" id="{802944BF-88CA-456F-8B13-82EFE0FCE1B5}"/>
              </a:ext>
            </a:extLst>
          </p:cNvPr>
          <p:cNvSpPr txBox="1"/>
          <p:nvPr/>
        </p:nvSpPr>
        <p:spPr>
          <a:xfrm>
            <a:off x="7848600" y="762000"/>
            <a:ext cx="838200" cy="381000"/>
          </a:xfrm>
          <a:prstGeom prst="rect">
            <a:avLst/>
          </a:prstGeom>
          <a:noFill/>
        </p:spPr>
        <p:txBody>
          <a:bodyPr wrap="square" rtlCol="0">
            <a:spAutoFit/>
          </a:bodyPr>
          <a:lstStyle/>
          <a:p>
            <a:r>
              <a:rPr lang="en-US" dirty="0"/>
              <a:t>LO3-5 </a:t>
            </a:r>
          </a:p>
        </p:txBody>
      </p:sp>
      <p:pic>
        <p:nvPicPr>
          <p:cNvPr id="7" name="Picture 6" descr="Screen Shot 2019-06-12 at 1.26.48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5800" y="3048000"/>
            <a:ext cx="6477000" cy="842351"/>
          </a:xfrm>
          <a:prstGeom prst="rect">
            <a:avLst/>
          </a:prstGeom>
        </p:spPr>
      </p:pic>
    </p:spTree>
    <p:extLst>
      <p:ext uri="{BB962C8B-B14F-4D97-AF65-F5344CB8AC3E}">
        <p14:creationId xmlns:p14="http://schemas.microsoft.com/office/powerpoint/2010/main" val="33446861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Population Mean</a:t>
            </a:r>
          </a:p>
        </p:txBody>
      </p:sp>
      <p:sp>
        <p:nvSpPr>
          <p:cNvPr id="3" name="Footer Placeholder 2"/>
          <p:cNvSpPr>
            <a:spLocks noGrp="1"/>
          </p:cNvSpPr>
          <p:nvPr>
            <p:ph type="ftr" sz="quarter" idx="11"/>
          </p:nvPr>
        </p:nvSpPr>
        <p:spPr>
          <a:xfrm>
            <a:off x="2209800" y="6356350"/>
            <a:ext cx="6477000" cy="36576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4" name="Content Placeholder 3"/>
          <p:cNvSpPr>
            <a:spLocks noGrp="1"/>
          </p:cNvSpPr>
          <p:nvPr>
            <p:ph sz="quarter" idx="1"/>
          </p:nvPr>
        </p:nvSpPr>
        <p:spPr/>
        <p:txBody>
          <a:bodyPr/>
          <a:lstStyle/>
          <a:p>
            <a:pPr marL="0" indent="0">
              <a:buNone/>
            </a:pPr>
            <a:endParaRPr lang="en-US" dirty="0"/>
          </a:p>
          <a:p>
            <a:endParaRPr lang="en-US" dirty="0"/>
          </a:p>
          <a:p>
            <a:endParaRPr lang="en-US" dirty="0"/>
          </a:p>
          <a:p>
            <a:endParaRPr lang="en-US" dirty="0"/>
          </a:p>
          <a:p>
            <a:endParaRPr lang="en-US" dirty="0"/>
          </a:p>
          <a:p>
            <a:pPr marL="0" indent="0">
              <a:buNone/>
            </a:pPr>
            <a:endParaRPr lang="en-US" dirty="0"/>
          </a:p>
          <a:p>
            <a:pPr>
              <a:spcBef>
                <a:spcPts val="0"/>
              </a:spcBef>
            </a:pPr>
            <a:endParaRPr lang="en-US" dirty="0"/>
          </a:p>
          <a:p>
            <a:pPr>
              <a:spcBef>
                <a:spcPts val="0"/>
              </a:spcBef>
            </a:pPr>
            <a:r>
              <a:rPr lang="en-US" dirty="0"/>
              <a:t>A measurable characteristic of a population is a parameter</a:t>
            </a:r>
          </a:p>
        </p:txBody>
      </p:sp>
      <p:sp>
        <p:nvSpPr>
          <p:cNvPr id="9" name="Slide Number Placeholder 8"/>
          <p:cNvSpPr>
            <a:spLocks noGrp="1"/>
          </p:cNvSpPr>
          <p:nvPr>
            <p:ph type="sldNum" sz="quarter" idx="12"/>
          </p:nvPr>
        </p:nvSpPr>
        <p:spPr/>
        <p:txBody>
          <a:bodyPr/>
          <a:lstStyle/>
          <a:p>
            <a:r>
              <a:rPr lang="en-US" dirty="0"/>
              <a:t>3-</a:t>
            </a:r>
            <a:fld id="{F38DF745-7D3F-47F4-83A3-874385CFAA69}" type="slidenum">
              <a:rPr lang="en-US" smtClean="0"/>
              <a:pPr/>
              <a:t>4</a:t>
            </a:fld>
            <a:endParaRPr lang="en-US" dirty="0"/>
          </a:p>
        </p:txBody>
      </p:sp>
      <p:pic>
        <p:nvPicPr>
          <p:cNvPr id="5" name="Picture 4">
            <a:extLst>
              <a:ext uri="{FF2B5EF4-FFF2-40B4-BE49-F238E27FC236}">
                <a16:creationId xmlns:a16="http://schemas.microsoft.com/office/drawing/2014/main" xmlns="" id="{A77F63E1-9F1E-48DD-AB05-2F05FA805B0A}"/>
              </a:ext>
            </a:extLst>
          </p:cNvPr>
          <p:cNvPicPr>
            <a:picLocks noChangeAspect="1"/>
          </p:cNvPicPr>
          <p:nvPr/>
        </p:nvPicPr>
        <p:blipFill>
          <a:blip r:embed="rId3"/>
          <a:stretch>
            <a:fillRect/>
          </a:stretch>
        </p:blipFill>
        <p:spPr>
          <a:xfrm>
            <a:off x="684276" y="1676400"/>
            <a:ext cx="7775448" cy="2650827"/>
          </a:xfrm>
          <a:prstGeom prst="rect">
            <a:avLst/>
          </a:prstGeom>
        </p:spPr>
      </p:pic>
      <p:sp>
        <p:nvSpPr>
          <p:cNvPr id="8" name="TextBox 7"/>
          <p:cNvSpPr txBox="1"/>
          <p:nvPr/>
        </p:nvSpPr>
        <p:spPr>
          <a:xfrm>
            <a:off x="1143000" y="5421868"/>
            <a:ext cx="6858000" cy="369332"/>
          </a:xfrm>
          <a:prstGeom prst="rect">
            <a:avLst/>
          </a:prstGeom>
          <a:solidFill>
            <a:schemeClr val="bg2"/>
          </a:solidFill>
          <a:ln>
            <a:solidFill>
              <a:schemeClr val="accent1"/>
            </a:solidFill>
          </a:ln>
        </p:spPr>
        <p:txBody>
          <a:bodyPr wrap="square" rtlCol="0">
            <a:spAutoFit/>
          </a:bodyPr>
          <a:lstStyle/>
          <a:p>
            <a:r>
              <a:rPr lang="en-US" dirty="0">
                <a:solidFill>
                  <a:schemeClr val="accent1"/>
                </a:solidFill>
              </a:rPr>
              <a:t>PARAMETER</a:t>
            </a:r>
            <a:r>
              <a:rPr lang="en-US" dirty="0"/>
              <a:t>  A characteristic of a population.</a:t>
            </a:r>
          </a:p>
        </p:txBody>
      </p:sp>
    </p:spTree>
    <p:extLst>
      <p:ext uri="{BB962C8B-B14F-4D97-AF65-F5344CB8AC3E}">
        <p14:creationId xmlns:p14="http://schemas.microsoft.com/office/powerpoint/2010/main" val="27307200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Example: Population Mean</a:t>
            </a:r>
          </a:p>
        </p:txBody>
      </p:sp>
      <p:sp>
        <p:nvSpPr>
          <p:cNvPr id="3" name="Footer Placeholder 2"/>
          <p:cNvSpPr>
            <a:spLocks noGrp="1"/>
          </p:cNvSpPr>
          <p:nvPr>
            <p:ph type="ftr" sz="quarter" idx="11"/>
          </p:nvPr>
        </p:nvSpPr>
        <p:spPr>
          <a:xfrm>
            <a:off x="1981200" y="6356350"/>
            <a:ext cx="6705600" cy="36576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5" name="Rectangle 4"/>
          <p:cNvSpPr/>
          <p:nvPr/>
        </p:nvSpPr>
        <p:spPr>
          <a:xfrm>
            <a:off x="584272" y="1530964"/>
            <a:ext cx="8026328" cy="3754874"/>
          </a:xfrm>
          <a:prstGeom prst="rect">
            <a:avLst/>
          </a:prstGeom>
        </p:spPr>
        <p:txBody>
          <a:bodyPr wrap="square">
            <a:spAutoFit/>
          </a:bodyPr>
          <a:lstStyle/>
          <a:p>
            <a:pPr algn="just">
              <a:defRPr/>
            </a:pPr>
            <a:r>
              <a:rPr lang="en-US" sz="2600" dirty="0">
                <a:latin typeface="+mn-lt"/>
                <a:cs typeface="+mn-cs"/>
              </a:rPr>
              <a:t>There are 42 exits on I-75 through the state of Kentucky. Listed below are the distances between exits (in miles).</a:t>
            </a:r>
          </a:p>
          <a:p>
            <a:pPr algn="just">
              <a:defRPr/>
            </a:pPr>
            <a:endParaRPr lang="en-US" dirty="0">
              <a:latin typeface="+mn-lt"/>
              <a:cs typeface="+mn-cs"/>
            </a:endParaRPr>
          </a:p>
          <a:p>
            <a:pPr>
              <a:defRPr/>
            </a:pPr>
            <a:endParaRPr lang="en-US" dirty="0">
              <a:latin typeface="+mn-lt"/>
              <a:cs typeface="+mn-cs"/>
            </a:endParaRPr>
          </a:p>
          <a:p>
            <a:pPr>
              <a:defRPr/>
            </a:pPr>
            <a:endParaRPr lang="en-US" dirty="0">
              <a:latin typeface="+mn-lt"/>
              <a:cs typeface="+mn-cs"/>
            </a:endParaRPr>
          </a:p>
          <a:p>
            <a:pPr>
              <a:defRPr/>
            </a:pPr>
            <a:endParaRPr lang="en-US" dirty="0">
              <a:latin typeface="+mn-lt"/>
              <a:cs typeface="+mn-cs"/>
            </a:endParaRPr>
          </a:p>
          <a:p>
            <a:pPr>
              <a:defRPr/>
            </a:pPr>
            <a:endParaRPr lang="en-US" dirty="0">
              <a:latin typeface="+mn-lt"/>
              <a:cs typeface="+mn-cs"/>
            </a:endParaRPr>
          </a:p>
          <a:p>
            <a:pPr marL="457200" indent="-457200">
              <a:buFont typeface="+mj-lt"/>
              <a:buAutoNum type="arabicPeriod"/>
              <a:defRPr/>
            </a:pPr>
            <a:r>
              <a:rPr lang="en-US" sz="2600" dirty="0"/>
              <a:t>Why is this information a population?</a:t>
            </a:r>
          </a:p>
          <a:p>
            <a:pPr>
              <a:defRPr/>
            </a:pPr>
            <a:endParaRPr lang="en-US" sz="2600" dirty="0"/>
          </a:p>
          <a:p>
            <a:pPr marL="457200" indent="-457200">
              <a:buFont typeface="+mj-lt"/>
              <a:buAutoNum type="arabicPeriod" startAt="2"/>
              <a:defRPr/>
            </a:pPr>
            <a:r>
              <a:rPr lang="en-US" sz="2600" dirty="0"/>
              <a:t>What is the mean number of miles between exits?</a:t>
            </a:r>
            <a:endParaRPr lang="en-US" sz="2600" dirty="0">
              <a:cs typeface="Arial" pitchFamily="34" charset="0"/>
            </a:endParaRPr>
          </a:p>
          <a:p>
            <a:pPr>
              <a:defRPr/>
            </a:pPr>
            <a:endParaRPr lang="en-US" dirty="0">
              <a:latin typeface="+mn-lt"/>
              <a:cs typeface="+mn-cs"/>
            </a:endParaRPr>
          </a:p>
        </p:txBody>
      </p:sp>
      <p:sp>
        <p:nvSpPr>
          <p:cNvPr id="8" name="Slide Number Placeholder 7"/>
          <p:cNvSpPr>
            <a:spLocks noGrp="1"/>
          </p:cNvSpPr>
          <p:nvPr>
            <p:ph type="sldNum" sz="quarter" idx="12"/>
          </p:nvPr>
        </p:nvSpPr>
        <p:spPr/>
        <p:txBody>
          <a:bodyPr/>
          <a:lstStyle/>
          <a:p>
            <a:r>
              <a:rPr lang="en-US" dirty="0"/>
              <a:t>3-</a:t>
            </a:r>
            <a:fld id="{A68F1C3D-7991-4430-8FD2-6BE0AA8A1311}" type="slidenum">
              <a:rPr lang="en-US" smtClean="0"/>
              <a:pPr/>
              <a:t>5</a:t>
            </a:fld>
            <a:endParaRPr lang="en-US" dirty="0"/>
          </a:p>
        </p:txBody>
      </p:sp>
      <p:pic>
        <p:nvPicPr>
          <p:cNvPr id="6" name="Picture 5" descr="Screen Shot 2020-10-23 at 9.50.59 AM.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2438400"/>
            <a:ext cx="9144000" cy="1271728"/>
          </a:xfrm>
          <a:prstGeom prst="rect">
            <a:avLst/>
          </a:prstGeom>
        </p:spPr>
      </p:pic>
    </p:spTree>
    <p:extLst>
      <p:ext uri="{BB962C8B-B14F-4D97-AF65-F5344CB8AC3E}">
        <p14:creationId xmlns:p14="http://schemas.microsoft.com/office/powerpoint/2010/main" val="34955403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Example: Population Mean Continued</a:t>
            </a:r>
          </a:p>
        </p:txBody>
      </p:sp>
      <p:sp>
        <p:nvSpPr>
          <p:cNvPr id="3" name="Footer Placeholder 2"/>
          <p:cNvSpPr>
            <a:spLocks noGrp="1"/>
          </p:cNvSpPr>
          <p:nvPr>
            <p:ph type="ftr" sz="quarter" idx="11"/>
          </p:nvPr>
        </p:nvSpPr>
        <p:spPr>
          <a:xfrm>
            <a:off x="1981200" y="6356350"/>
            <a:ext cx="6705600" cy="36576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5" name="Rectangle 4"/>
          <p:cNvSpPr/>
          <p:nvPr/>
        </p:nvSpPr>
        <p:spPr>
          <a:xfrm>
            <a:off x="584272" y="1530964"/>
            <a:ext cx="8026328" cy="3847207"/>
          </a:xfrm>
          <a:prstGeom prst="rect">
            <a:avLst/>
          </a:prstGeom>
        </p:spPr>
        <p:txBody>
          <a:bodyPr wrap="square">
            <a:spAutoFit/>
          </a:bodyPr>
          <a:lstStyle/>
          <a:p>
            <a:pPr algn="just">
              <a:defRPr/>
            </a:pPr>
            <a:r>
              <a:rPr lang="en-US" sz="2000" dirty="0">
                <a:latin typeface="+mn-lt"/>
                <a:cs typeface="+mn-cs"/>
              </a:rPr>
              <a:t>There are 42 exits on I-75 through the state of Kentucky. Listed below are the distances between exits (in miles).</a:t>
            </a:r>
          </a:p>
          <a:p>
            <a:pPr algn="just">
              <a:defRPr/>
            </a:pPr>
            <a:endParaRPr lang="en-US" dirty="0">
              <a:latin typeface="+mn-lt"/>
              <a:cs typeface="+mn-cs"/>
            </a:endParaRPr>
          </a:p>
          <a:p>
            <a:pPr>
              <a:defRPr/>
            </a:pPr>
            <a:endParaRPr lang="en-US" dirty="0">
              <a:latin typeface="+mn-lt"/>
              <a:cs typeface="+mn-cs"/>
            </a:endParaRPr>
          </a:p>
          <a:p>
            <a:pPr>
              <a:defRPr/>
            </a:pPr>
            <a:endParaRPr lang="en-US" dirty="0">
              <a:latin typeface="+mn-lt"/>
              <a:cs typeface="+mn-cs"/>
            </a:endParaRPr>
          </a:p>
          <a:p>
            <a:pPr>
              <a:defRPr/>
            </a:pPr>
            <a:endParaRPr lang="en-US" dirty="0">
              <a:latin typeface="+mn-lt"/>
              <a:cs typeface="+mn-cs"/>
            </a:endParaRPr>
          </a:p>
          <a:p>
            <a:pPr>
              <a:defRPr/>
            </a:pPr>
            <a:endParaRPr lang="en-US" dirty="0">
              <a:latin typeface="+mn-lt"/>
              <a:cs typeface="+mn-cs"/>
            </a:endParaRPr>
          </a:p>
          <a:p>
            <a:pPr marL="457200" indent="-457200">
              <a:buFont typeface="+mj-lt"/>
              <a:buAutoNum type="arabicPeriod"/>
              <a:defRPr/>
            </a:pPr>
            <a:r>
              <a:rPr lang="en-US" sz="2000" dirty="0">
                <a:latin typeface="+mn-lt"/>
                <a:cs typeface="+mn-cs"/>
              </a:rPr>
              <a:t>Why is this information a population?</a:t>
            </a:r>
          </a:p>
          <a:p>
            <a:pPr>
              <a:defRPr/>
            </a:pPr>
            <a:endParaRPr lang="en-US" dirty="0">
              <a:latin typeface="+mn-lt"/>
              <a:cs typeface="+mn-cs"/>
            </a:endParaRPr>
          </a:p>
          <a:p>
            <a:pPr>
              <a:defRPr/>
            </a:pPr>
            <a:r>
              <a:rPr lang="en-US" sz="2000" dirty="0">
                <a:solidFill>
                  <a:schemeClr val="accent1"/>
                </a:solidFill>
              </a:rPr>
              <a:t>This is a population because we are considering all of the exits in Kentucky.</a:t>
            </a:r>
          </a:p>
          <a:p>
            <a:pPr>
              <a:defRPr/>
            </a:pPr>
            <a:endParaRPr lang="en-US" dirty="0">
              <a:latin typeface="+mn-lt"/>
              <a:cs typeface="+mn-cs"/>
            </a:endParaRPr>
          </a:p>
          <a:p>
            <a:pPr marL="457200" indent="-457200">
              <a:buFont typeface="+mj-lt"/>
              <a:buAutoNum type="arabicPeriod" startAt="2"/>
              <a:defRPr/>
            </a:pPr>
            <a:r>
              <a:rPr lang="en-US" sz="2000" dirty="0"/>
              <a:t>What is the mean number of miles between exits?</a:t>
            </a:r>
            <a:endParaRPr lang="en-US" sz="2000" dirty="0">
              <a:cs typeface="Arial" pitchFamily="34" charset="0"/>
            </a:endParaRPr>
          </a:p>
          <a:p>
            <a:pPr>
              <a:defRPr/>
            </a:pPr>
            <a:endParaRPr lang="en-US" dirty="0">
              <a:latin typeface="+mn-lt"/>
              <a:cs typeface="+mn-cs"/>
            </a:endParaRPr>
          </a:p>
        </p:txBody>
      </p:sp>
      <p:sp>
        <p:nvSpPr>
          <p:cNvPr id="9" name="Slide Number Placeholder 8"/>
          <p:cNvSpPr>
            <a:spLocks noGrp="1"/>
          </p:cNvSpPr>
          <p:nvPr>
            <p:ph type="sldNum" sz="quarter" idx="12"/>
          </p:nvPr>
        </p:nvSpPr>
        <p:spPr/>
        <p:txBody>
          <a:bodyPr/>
          <a:lstStyle/>
          <a:p>
            <a:r>
              <a:rPr lang="en-US" dirty="0"/>
              <a:t>3-</a:t>
            </a:r>
            <a:fld id="{A68F1C3D-7991-4430-8FD2-6BE0AA8A1311}" type="slidenum">
              <a:rPr lang="en-US" smtClean="0"/>
              <a:pPr/>
              <a:t>6</a:t>
            </a:fld>
            <a:endParaRPr lang="en-US" dirty="0"/>
          </a:p>
        </p:txBody>
      </p:sp>
      <p:pic>
        <p:nvPicPr>
          <p:cNvPr id="8" name="Picture 7">
            <a:extLst>
              <a:ext uri="{FF2B5EF4-FFF2-40B4-BE49-F238E27FC236}">
                <a16:creationId xmlns:a16="http://schemas.microsoft.com/office/drawing/2014/main" xmlns="" id="{B8AD4D88-F0A3-4092-8E81-07F7EACE2397}"/>
              </a:ext>
            </a:extLst>
          </p:cNvPr>
          <p:cNvPicPr>
            <a:picLocks noChangeAspect="1"/>
          </p:cNvPicPr>
          <p:nvPr/>
        </p:nvPicPr>
        <p:blipFill>
          <a:blip r:embed="rId3"/>
          <a:stretch>
            <a:fillRect/>
          </a:stretch>
        </p:blipFill>
        <p:spPr>
          <a:xfrm>
            <a:off x="1529961" y="5105400"/>
            <a:ext cx="6084078" cy="925838"/>
          </a:xfrm>
          <a:prstGeom prst="rect">
            <a:avLst/>
          </a:prstGeom>
        </p:spPr>
      </p:pic>
      <p:pic>
        <p:nvPicPr>
          <p:cNvPr id="10" name="Picture 9" descr="Screen Shot 2020-10-23 at 9.50.59 AM.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2233472"/>
            <a:ext cx="9144000" cy="1271728"/>
          </a:xfrm>
          <a:prstGeom prst="rect">
            <a:avLst/>
          </a:prstGeom>
        </p:spPr>
      </p:pic>
    </p:spTree>
    <p:extLst>
      <p:ext uri="{BB962C8B-B14F-4D97-AF65-F5344CB8AC3E}">
        <p14:creationId xmlns:p14="http://schemas.microsoft.com/office/powerpoint/2010/main" val="31194821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Sample Mean</a:t>
            </a:r>
          </a:p>
        </p:txBody>
      </p:sp>
      <p:sp>
        <p:nvSpPr>
          <p:cNvPr id="3" name="Footer Placeholder 2"/>
          <p:cNvSpPr>
            <a:spLocks noGrp="1"/>
          </p:cNvSpPr>
          <p:nvPr>
            <p:ph type="ftr" sz="quarter" idx="11"/>
          </p:nvPr>
        </p:nvSpPr>
        <p:spPr>
          <a:xfrm>
            <a:off x="2209800" y="6356350"/>
            <a:ext cx="6477000" cy="36576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4" name="Content Placeholder 3"/>
          <p:cNvSpPr>
            <a:spLocks noGrp="1"/>
          </p:cNvSpPr>
          <p:nvPr>
            <p:ph sz="quarter" idx="1"/>
          </p:nvPr>
        </p:nvSpPr>
        <p:spPr/>
        <p:txBody>
          <a:bodyPr/>
          <a:lstStyle/>
          <a:p>
            <a:pPr marL="0" indent="0">
              <a:buNone/>
            </a:pPr>
            <a:endParaRPr lang="en-US" dirty="0"/>
          </a:p>
          <a:p>
            <a:endParaRPr lang="en-US" dirty="0"/>
          </a:p>
          <a:p>
            <a:endParaRPr lang="en-US" dirty="0"/>
          </a:p>
          <a:p>
            <a:pPr marL="0" indent="0">
              <a:buNone/>
            </a:pPr>
            <a:endParaRPr lang="en-US" dirty="0"/>
          </a:p>
          <a:p>
            <a:pPr marL="0" indent="0">
              <a:buNone/>
            </a:pPr>
            <a:endParaRPr lang="en-US" sz="1200" dirty="0"/>
          </a:p>
          <a:p>
            <a:endParaRPr lang="en-US" dirty="0"/>
          </a:p>
          <a:p>
            <a:endParaRPr lang="en-US" dirty="0"/>
          </a:p>
          <a:p>
            <a:endParaRPr lang="en-US" dirty="0"/>
          </a:p>
          <a:p>
            <a:r>
              <a:rPr lang="en-US" dirty="0"/>
              <a:t>A measurable characteristic of a sample is a statistic</a:t>
            </a:r>
          </a:p>
          <a:p>
            <a:endParaRPr lang="en-US" dirty="0"/>
          </a:p>
        </p:txBody>
      </p:sp>
      <p:sp>
        <p:nvSpPr>
          <p:cNvPr id="9" name="Slide Number Placeholder 8"/>
          <p:cNvSpPr>
            <a:spLocks noGrp="1"/>
          </p:cNvSpPr>
          <p:nvPr>
            <p:ph type="sldNum" sz="quarter" idx="12"/>
          </p:nvPr>
        </p:nvSpPr>
        <p:spPr/>
        <p:txBody>
          <a:bodyPr/>
          <a:lstStyle/>
          <a:p>
            <a:r>
              <a:rPr lang="en-US" dirty="0"/>
              <a:t>3-</a:t>
            </a:r>
            <a:fld id="{F38DF745-7D3F-47F4-83A3-874385CFAA69}" type="slidenum">
              <a:rPr lang="en-US" smtClean="0"/>
              <a:pPr/>
              <a:t>7</a:t>
            </a:fld>
            <a:endParaRPr lang="en-US" dirty="0"/>
          </a:p>
        </p:txBody>
      </p:sp>
      <p:pic>
        <p:nvPicPr>
          <p:cNvPr id="7" name="Picture 6">
            <a:extLst>
              <a:ext uri="{FF2B5EF4-FFF2-40B4-BE49-F238E27FC236}">
                <a16:creationId xmlns:a16="http://schemas.microsoft.com/office/drawing/2014/main" xmlns="" id="{743156BF-2550-4852-AB6E-A853950C0E86}"/>
              </a:ext>
            </a:extLst>
          </p:cNvPr>
          <p:cNvPicPr>
            <a:picLocks noChangeAspect="1"/>
          </p:cNvPicPr>
          <p:nvPr/>
        </p:nvPicPr>
        <p:blipFill>
          <a:blip r:embed="rId3"/>
          <a:stretch>
            <a:fillRect/>
          </a:stretch>
        </p:blipFill>
        <p:spPr>
          <a:xfrm>
            <a:off x="525603" y="1676400"/>
            <a:ext cx="7940394" cy="2672021"/>
          </a:xfrm>
          <a:prstGeom prst="rect">
            <a:avLst/>
          </a:prstGeom>
        </p:spPr>
      </p:pic>
      <p:sp>
        <p:nvSpPr>
          <p:cNvPr id="8" name="TextBox 7"/>
          <p:cNvSpPr txBox="1"/>
          <p:nvPr/>
        </p:nvSpPr>
        <p:spPr>
          <a:xfrm>
            <a:off x="1066800" y="5410200"/>
            <a:ext cx="6858000" cy="369332"/>
          </a:xfrm>
          <a:prstGeom prst="rect">
            <a:avLst/>
          </a:prstGeom>
          <a:solidFill>
            <a:schemeClr val="bg2"/>
          </a:solidFill>
          <a:ln>
            <a:solidFill>
              <a:schemeClr val="accent1"/>
            </a:solidFill>
          </a:ln>
        </p:spPr>
        <p:txBody>
          <a:bodyPr wrap="square" rtlCol="0">
            <a:spAutoFit/>
          </a:bodyPr>
          <a:lstStyle/>
          <a:p>
            <a:r>
              <a:rPr lang="en-US" dirty="0">
                <a:solidFill>
                  <a:schemeClr val="accent1"/>
                </a:solidFill>
              </a:rPr>
              <a:t>STATISTIC</a:t>
            </a:r>
            <a:r>
              <a:rPr lang="en-US" dirty="0"/>
              <a:t>  A characteristic of a sample.</a:t>
            </a:r>
          </a:p>
        </p:txBody>
      </p:sp>
    </p:spTree>
    <p:extLst>
      <p:ext uri="{BB962C8B-B14F-4D97-AF65-F5344CB8AC3E}">
        <p14:creationId xmlns:p14="http://schemas.microsoft.com/office/powerpoint/2010/main" val="15703373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Example: Sample Mean</a:t>
            </a:r>
          </a:p>
        </p:txBody>
      </p:sp>
      <p:sp>
        <p:nvSpPr>
          <p:cNvPr id="3" name="Footer Placeholder 2"/>
          <p:cNvSpPr>
            <a:spLocks noGrp="1"/>
          </p:cNvSpPr>
          <p:nvPr>
            <p:ph type="ftr" sz="quarter" idx="11"/>
          </p:nvPr>
        </p:nvSpPr>
        <p:spPr>
          <a:xfrm>
            <a:off x="1981200" y="6356350"/>
            <a:ext cx="6705600" cy="36576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8" name="Slide Number Placeholder 7"/>
          <p:cNvSpPr>
            <a:spLocks noGrp="1"/>
          </p:cNvSpPr>
          <p:nvPr>
            <p:ph type="sldNum" sz="quarter" idx="12"/>
          </p:nvPr>
        </p:nvSpPr>
        <p:spPr/>
        <p:txBody>
          <a:bodyPr/>
          <a:lstStyle/>
          <a:p>
            <a:r>
              <a:rPr lang="en-US" dirty="0"/>
              <a:t>3-</a:t>
            </a:r>
            <a:fld id="{A68F1C3D-7991-4430-8FD2-6BE0AA8A1311}" type="slidenum">
              <a:rPr lang="en-US" smtClean="0"/>
              <a:pPr/>
              <a:t>8</a:t>
            </a:fld>
            <a:endParaRPr lang="en-US" dirty="0"/>
          </a:p>
        </p:txBody>
      </p:sp>
      <p:pic>
        <p:nvPicPr>
          <p:cNvPr id="7" name="Picture 6">
            <a:extLst>
              <a:ext uri="{FF2B5EF4-FFF2-40B4-BE49-F238E27FC236}">
                <a16:creationId xmlns:a16="http://schemas.microsoft.com/office/drawing/2014/main" xmlns="" id="{F59CB4B5-34E2-471C-884A-DB76C7DB70A3}"/>
              </a:ext>
            </a:extLst>
          </p:cNvPr>
          <p:cNvPicPr>
            <a:picLocks noChangeAspect="1"/>
          </p:cNvPicPr>
          <p:nvPr/>
        </p:nvPicPr>
        <p:blipFill>
          <a:blip r:embed="rId3"/>
          <a:stretch>
            <a:fillRect/>
          </a:stretch>
        </p:blipFill>
        <p:spPr>
          <a:xfrm>
            <a:off x="1010377" y="4348791"/>
            <a:ext cx="7351846" cy="1813732"/>
          </a:xfrm>
          <a:prstGeom prst="rect">
            <a:avLst/>
          </a:prstGeom>
        </p:spPr>
      </p:pic>
      <p:pic>
        <p:nvPicPr>
          <p:cNvPr id="5" name="Picture 4" descr="Screen Shot 2020-10-23 at 9.53.39 AM.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0" y="1447800"/>
            <a:ext cx="9144000" cy="2413645"/>
          </a:xfrm>
          <a:prstGeom prst="rect">
            <a:avLst/>
          </a:prstGeom>
        </p:spPr>
      </p:pic>
    </p:spTree>
    <p:extLst>
      <p:ext uri="{BB962C8B-B14F-4D97-AF65-F5344CB8AC3E}">
        <p14:creationId xmlns:p14="http://schemas.microsoft.com/office/powerpoint/2010/main" val="229572473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Properties of the Arithmetic Mean</a:t>
            </a:r>
          </a:p>
        </p:txBody>
      </p:sp>
      <p:sp>
        <p:nvSpPr>
          <p:cNvPr id="3" name="Footer Placeholder 2"/>
          <p:cNvSpPr>
            <a:spLocks noGrp="1"/>
          </p:cNvSpPr>
          <p:nvPr>
            <p:ph type="ftr" sz="quarter" idx="11"/>
          </p:nvPr>
        </p:nvSpPr>
        <p:spPr>
          <a:xfrm>
            <a:off x="2209800" y="6356350"/>
            <a:ext cx="6477000" cy="36576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4" name="Content Placeholder 3"/>
          <p:cNvSpPr>
            <a:spLocks noGrp="1"/>
          </p:cNvSpPr>
          <p:nvPr>
            <p:ph sz="quarter" idx="1"/>
          </p:nvPr>
        </p:nvSpPr>
        <p:spPr/>
        <p:txBody>
          <a:bodyPr/>
          <a:lstStyle/>
          <a:p>
            <a:r>
              <a:rPr lang="en-US" dirty="0"/>
              <a:t>Interval or ratio scale of measurement is required</a:t>
            </a:r>
          </a:p>
          <a:p>
            <a:r>
              <a:rPr lang="en-US" dirty="0"/>
              <a:t>All the data values are used in the calculation</a:t>
            </a:r>
          </a:p>
          <a:p>
            <a:r>
              <a:rPr lang="en-US" dirty="0"/>
              <a:t>The mean is unique</a:t>
            </a:r>
          </a:p>
          <a:p>
            <a:r>
              <a:rPr lang="en-US" dirty="0"/>
              <a:t>The sum of the deviations from the mean equals zero</a:t>
            </a:r>
          </a:p>
          <a:p>
            <a:pPr marL="0" indent="0">
              <a:buNone/>
            </a:pPr>
            <a:endParaRPr lang="en-US" sz="1400" dirty="0"/>
          </a:p>
          <a:p>
            <a:pPr marL="0" indent="0">
              <a:buNone/>
            </a:pPr>
            <a:r>
              <a:rPr lang="en-US" dirty="0"/>
              <a:t>A weakness of the mean is that it is affected by extreme values.</a:t>
            </a:r>
          </a:p>
        </p:txBody>
      </p:sp>
      <p:sp>
        <p:nvSpPr>
          <p:cNvPr id="7" name="Slide Number Placeholder 6"/>
          <p:cNvSpPr>
            <a:spLocks noGrp="1"/>
          </p:cNvSpPr>
          <p:nvPr>
            <p:ph type="sldNum" sz="quarter" idx="12"/>
          </p:nvPr>
        </p:nvSpPr>
        <p:spPr/>
        <p:txBody>
          <a:bodyPr/>
          <a:lstStyle/>
          <a:p>
            <a:r>
              <a:rPr lang="en-US" dirty="0"/>
              <a:t>3-</a:t>
            </a:r>
            <a:fld id="{F38DF745-7D3F-47F4-83A3-874385CFAA69}" type="slidenum">
              <a:rPr lang="en-US" smtClean="0"/>
              <a:pPr/>
              <a:t>9</a:t>
            </a:fld>
            <a:endParaRPr lang="en-US" dirty="0"/>
          </a:p>
        </p:txBody>
      </p:sp>
      <p:pic>
        <p:nvPicPr>
          <p:cNvPr id="5" name="Picture 4"/>
          <p:cNvPicPr>
            <a:picLocks noChangeAspect="1"/>
          </p:cNvPicPr>
          <p:nvPr/>
        </p:nvPicPr>
        <p:blipFill>
          <a:blip r:embed="rId3"/>
          <a:stretch>
            <a:fillRect/>
          </a:stretch>
        </p:blipFill>
        <p:spPr>
          <a:xfrm>
            <a:off x="2449486" y="4253865"/>
            <a:ext cx="4245027" cy="1994535"/>
          </a:xfrm>
          <a:prstGeom prst="rect">
            <a:avLst/>
          </a:prstGeom>
        </p:spPr>
      </p:pic>
    </p:spTree>
    <p:extLst>
      <p:ext uri="{BB962C8B-B14F-4D97-AF65-F5344CB8AC3E}">
        <p14:creationId xmlns:p14="http://schemas.microsoft.com/office/powerpoint/2010/main" val="2370837781"/>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rigin">
  <a:themeElements>
    <a:clrScheme name="Custom 3">
      <a:dk1>
        <a:sysClr val="windowText" lastClr="000000"/>
      </a:dk1>
      <a:lt1>
        <a:sysClr val="window" lastClr="FFFFFF"/>
      </a:lt1>
      <a:dk2>
        <a:srgbClr val="424456"/>
      </a:dk2>
      <a:lt2>
        <a:srgbClr val="DEDEDE"/>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Origin">
      <a:majorFont>
        <a:latin typeface="Bookman Old Style"/>
        <a:ea typeface=""/>
        <a:cs typeface=""/>
        <a:font script="Grek" typeface="Cambria"/>
        <a:font script="Cyrl" typeface="Cambria"/>
        <a:font script="Jpan" typeface="HG明朝E"/>
        <a:font script="Hang" typeface="돋움"/>
        <a:font script="Hans" typeface="宋体"/>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ill Sans MT"/>
        <a:ea typeface=""/>
        <a:cs typeface=""/>
        <a:font script="Grek" typeface="Calibri"/>
        <a:font script="Cyrl" typeface="Calibri"/>
        <a:font script="Jpan" typeface="ＭＳ Ｐゴシック"/>
        <a:font script="Hang" typeface="맑은 고딕"/>
        <a:font script="Hans" typeface="华文新魏"/>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rigin">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chemeClr val="phClr">
                <a:tint val="100000"/>
                <a:shade val="100000"/>
                <a:hueMod val="100000"/>
                <a:satMod val="100000"/>
              </a:schemeClr>
            </a:contourClr>
          </a:sp3d>
        </a:effectStyle>
        <a:effectStyle>
          <a:effectLst>
            <a:outerShdw blurRad="50800" dist="25400" dir="5400000" rotWithShape="0">
              <a:srgbClr val="000000">
                <a:alpha val="50000"/>
              </a:srgbClr>
            </a:outerShdw>
          </a:effectLst>
          <a:scene3d>
            <a:camera prst="orthographicFront" fov="0">
              <a:rot lat="0" lon="0" rev="0"/>
            </a:camera>
            <a:lightRig rig="soft" dir="t">
              <a:rot lat="0" lon="0" rev="2700000"/>
            </a:lightRig>
          </a:scene3d>
          <a:sp3d prstMaterial="matte">
            <a:bevelT w="50800" h="50800"/>
            <a:contourClr>
              <a:schemeClr val="phClr"/>
            </a:contourClr>
          </a:sp3d>
        </a:effectStyle>
      </a:effectStyleLst>
      <a:bgFillStyleLst>
        <a:solidFill>
          <a:schemeClr val="phClr"/>
        </a:solidFill>
        <a:gradFill rotWithShape="1">
          <a:gsLst>
            <a:gs pos="0">
              <a:schemeClr val="phClr">
                <a:shade val="60000"/>
                <a:satMod val="300000"/>
              </a:schemeClr>
            </a:gs>
            <a:gs pos="30000">
              <a:schemeClr val="phClr">
                <a:shade val="80000"/>
                <a:satMod val="230000"/>
              </a:schemeClr>
            </a:gs>
            <a:gs pos="100000">
              <a:schemeClr val="phClr">
                <a:tint val="97000"/>
                <a:satMod val="220000"/>
              </a:schemeClr>
            </a:gs>
          </a:gsLst>
          <a:lin ang="16200000" scaled="1"/>
        </a:gradFill>
        <a:blipFill>
          <a:blip xmlns:r="http://schemas.openxmlformats.org/officeDocument/2006/relationships" r:embed="rId1">
            <a:duotone>
              <a:schemeClr val="phClr">
                <a:shade val="6000"/>
                <a:satMod val="120000"/>
              </a:schemeClr>
              <a:schemeClr val="phClr">
                <a:tint val="90000"/>
              </a:schemeClr>
            </a:duotone>
          </a:blip>
          <a:tile tx="0" ty="0" sx="35000" sy="40000" flip="x"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Origin</Template>
  <TotalTime>1708</TotalTime>
  <Words>4163</Words>
  <Application>Microsoft Macintosh PowerPoint</Application>
  <PresentationFormat>On-screen Show (4:3)</PresentationFormat>
  <Paragraphs>341</Paragraphs>
  <Slides>32</Slides>
  <Notes>28</Notes>
  <HiddenSlides>0</HiddenSlides>
  <MMClips>0</MMClips>
  <ScaleCrop>false</ScaleCrop>
  <HeadingPairs>
    <vt:vector size="4" baseType="variant">
      <vt:variant>
        <vt:lpstr>Theme</vt:lpstr>
      </vt:variant>
      <vt:variant>
        <vt:i4>1</vt:i4>
      </vt:variant>
      <vt:variant>
        <vt:lpstr>Slide Titles</vt:lpstr>
      </vt:variant>
      <vt:variant>
        <vt:i4>32</vt:i4>
      </vt:variant>
    </vt:vector>
  </HeadingPairs>
  <TitlesOfParts>
    <vt:vector size="33" baseType="lpstr">
      <vt:lpstr>Origin</vt:lpstr>
      <vt:lpstr>Describing Data: Numerical Measures</vt:lpstr>
      <vt:lpstr>Learning Objectives</vt:lpstr>
      <vt:lpstr>Measures of Location</vt:lpstr>
      <vt:lpstr>Population Mean</vt:lpstr>
      <vt:lpstr>Example: Population Mean</vt:lpstr>
      <vt:lpstr>Example: Population Mean Continued</vt:lpstr>
      <vt:lpstr>Sample Mean</vt:lpstr>
      <vt:lpstr>Example: Sample Mean</vt:lpstr>
      <vt:lpstr>Properties of the Arithmetic Mean</vt:lpstr>
      <vt:lpstr>The Median</vt:lpstr>
      <vt:lpstr>Characteristics of the Median</vt:lpstr>
      <vt:lpstr>Finding the Median</vt:lpstr>
      <vt:lpstr>The Mode</vt:lpstr>
      <vt:lpstr>Relative Positions of Mean, Median, and Mode</vt:lpstr>
      <vt:lpstr>The Weighted Mean</vt:lpstr>
      <vt:lpstr>Why Study Dispersion?</vt:lpstr>
      <vt:lpstr>Range</vt:lpstr>
      <vt:lpstr>Population Variance</vt:lpstr>
      <vt:lpstr>Example: Population Variance</vt:lpstr>
      <vt:lpstr>Standard Deviation</vt:lpstr>
      <vt:lpstr>Sample Variance and Standard Deviation</vt:lpstr>
      <vt:lpstr>Interpretations and Uses of the Standard Deviation</vt:lpstr>
      <vt:lpstr>Interpretations and Uses of the Standard Deviation (2 of 2)</vt:lpstr>
      <vt:lpstr>Ethics and Reporting Results</vt:lpstr>
      <vt:lpstr>Chapter 3 Practice Problems</vt:lpstr>
      <vt:lpstr>Question 19</vt:lpstr>
      <vt:lpstr>Question 25</vt:lpstr>
      <vt:lpstr>Question</vt:lpstr>
      <vt:lpstr>Question 37</vt:lpstr>
      <vt:lpstr>Question 45</vt:lpstr>
      <vt:lpstr>Question 49</vt:lpstr>
      <vt:lpstr>Question 55</vt:lpstr>
    </vt:vector>
  </TitlesOfParts>
  <Company>U of M - Flint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Support, Desktop</dc:creator>
  <cp:lastModifiedBy>Agate Development</cp:lastModifiedBy>
  <cp:revision>162</cp:revision>
  <dcterms:created xsi:type="dcterms:W3CDTF">2011-09-06T13:22:08Z</dcterms:created>
  <dcterms:modified xsi:type="dcterms:W3CDTF">2020-10-23T15:50:19Z</dcterms:modified>
</cp:coreProperties>
</file>