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4"/>
  </p:notesMasterIdLst>
  <p:handoutMasterIdLst>
    <p:handoutMasterId r:id="rId25"/>
  </p:handoutMasterIdLst>
  <p:sldIdLst>
    <p:sldId id="256" r:id="rId2"/>
    <p:sldId id="257" r:id="rId3"/>
    <p:sldId id="258" r:id="rId4"/>
    <p:sldId id="262" r:id="rId5"/>
    <p:sldId id="276" r:id="rId6"/>
    <p:sldId id="260" r:id="rId7"/>
    <p:sldId id="263" r:id="rId8"/>
    <p:sldId id="259" r:id="rId9"/>
    <p:sldId id="264" r:id="rId10"/>
    <p:sldId id="271" r:id="rId11"/>
    <p:sldId id="272" r:id="rId12"/>
    <p:sldId id="270" r:id="rId13"/>
    <p:sldId id="268" r:id="rId14"/>
    <p:sldId id="261" r:id="rId15"/>
    <p:sldId id="266" r:id="rId16"/>
    <p:sldId id="267" r:id="rId17"/>
    <p:sldId id="277" r:id="rId18"/>
    <p:sldId id="273" r:id="rId19"/>
    <p:sldId id="274" r:id="rId20"/>
    <p:sldId id="275" r:id="rId21"/>
    <p:sldId id="278" r:id="rId22"/>
    <p:sldId id="27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DY"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948AA0-9443-4263-8BCE-3FDB92630D58}" v="92" dt="2019-05-30T17:02:54.2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82" autoAdjust="0"/>
    <p:restoredTop sz="81132" autoAdjust="0"/>
  </p:normalViewPr>
  <p:slideViewPr>
    <p:cSldViewPr>
      <p:cViewPr varScale="1">
        <p:scale>
          <a:sx n="94" d="100"/>
          <a:sy n="94" d="100"/>
        </p:scale>
        <p:origin x="-2384" y="-104"/>
      </p:cViewPr>
      <p:guideLst>
        <p:guide orient="horz" pos="2160"/>
        <p:guide pos="2880"/>
      </p:guideLst>
    </p:cSldViewPr>
  </p:slideViewPr>
  <p:outlineViewPr>
    <p:cViewPr>
      <p:scale>
        <a:sx n="33" d="100"/>
        <a:sy n="33" d="100"/>
      </p:scale>
      <p:origin x="0" y="7048"/>
    </p:cViewPr>
  </p:outlineViewPr>
  <p:notesTextViewPr>
    <p:cViewPr>
      <p:scale>
        <a:sx n="1" d="1"/>
        <a:sy n="1" d="1"/>
      </p:scale>
      <p:origin x="0" y="0"/>
    </p:cViewPr>
  </p:notesTextViewPr>
  <p:sorterViewPr>
    <p:cViewPr>
      <p:scale>
        <a:sx n="190" d="100"/>
        <a:sy n="190" d="100"/>
      </p:scale>
      <p:origin x="0" y="8004"/>
    </p:cViewPr>
  </p:sorterViewPr>
  <p:notesViewPr>
    <p:cSldViewPr>
      <p:cViewPr varScale="1">
        <p:scale>
          <a:sx n="66" d="100"/>
          <a:sy n="66" d="100"/>
        </p:scale>
        <p:origin x="3330" y="5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commentAuthors" Target="commentAuthors.xml"/><Relationship Id="rId28" Type="http://schemas.openxmlformats.org/officeDocument/2006/relationships/presProps" Target="presProps.xml"/><Relationship Id="rId2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theme" Target="theme/theme1.xml"/><Relationship Id="rId31" Type="http://schemas.openxmlformats.org/officeDocument/2006/relationships/tableStyles" Target="tableStyles.xml"/><Relationship Id="rId32" Type="http://schemas.microsoft.com/office/2016/11/relationships/changesInfo" Target="changesInfos/changesInfo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Moore" userId="a9956a4204a58d54" providerId="LiveId" clId="{FB948AA0-9443-4263-8BCE-3FDB92630D58}"/>
    <pc:docChg chg="undo custSel addSld modSld">
      <pc:chgData name="Michelle Moore" userId="a9956a4204a58d54" providerId="LiveId" clId="{FB948AA0-9443-4263-8BCE-3FDB92630D58}" dt="2019-05-30T17:05:04.479" v="250" actId="20577"/>
      <pc:docMkLst>
        <pc:docMk/>
      </pc:docMkLst>
      <pc:sldChg chg="modSp">
        <pc:chgData name="Michelle Moore" userId="a9956a4204a58d54" providerId="LiveId" clId="{FB948AA0-9443-4263-8BCE-3FDB92630D58}" dt="2019-05-30T17:05:04.479" v="250" actId="20577"/>
        <pc:sldMkLst>
          <pc:docMk/>
          <pc:sldMk cId="4005793709" sldId="274"/>
        </pc:sldMkLst>
        <pc:spChg chg="mod">
          <ac:chgData name="Michelle Moore" userId="a9956a4204a58d54" providerId="LiveId" clId="{FB948AA0-9443-4263-8BCE-3FDB92630D58}" dt="2019-05-30T17:05:04.479" v="250" actId="20577"/>
          <ac:spMkLst>
            <pc:docMk/>
            <pc:sldMk cId="4005793709" sldId="274"/>
            <ac:spMk id="2" creationId="{5C348E05-F320-46C6-83FB-3A801B890520}"/>
          </ac:spMkLst>
        </pc:spChg>
      </pc:sldChg>
      <pc:sldChg chg="addSp modSp">
        <pc:chgData name="Michelle Moore" userId="a9956a4204a58d54" providerId="LiveId" clId="{FB948AA0-9443-4263-8BCE-3FDB92630D58}" dt="2019-05-30T16:51:01.683" v="147" actId="11"/>
        <pc:sldMkLst>
          <pc:docMk/>
          <pc:sldMk cId="1474961221" sldId="275"/>
        </pc:sldMkLst>
        <pc:spChg chg="mod">
          <ac:chgData name="Michelle Moore" userId="a9956a4204a58d54" providerId="LiveId" clId="{FB948AA0-9443-4263-8BCE-3FDB92630D58}" dt="2019-05-30T16:40:21.582" v="1" actId="20577"/>
          <ac:spMkLst>
            <pc:docMk/>
            <pc:sldMk cId="1474961221" sldId="275"/>
            <ac:spMk id="2" creationId="{32AEB603-9DBF-435D-BDA8-208EDA1C8623}"/>
          </ac:spMkLst>
        </pc:spChg>
        <pc:spChg chg="mod">
          <ac:chgData name="Michelle Moore" userId="a9956a4204a58d54" providerId="LiveId" clId="{FB948AA0-9443-4263-8BCE-3FDB92630D58}" dt="2019-05-30T16:51:01.683" v="147" actId="11"/>
          <ac:spMkLst>
            <pc:docMk/>
            <pc:sldMk cId="1474961221" sldId="275"/>
            <ac:spMk id="5" creationId="{49E3357B-E8E7-45FC-8000-004C27E2830F}"/>
          </ac:spMkLst>
        </pc:spChg>
        <pc:spChg chg="mod">
          <ac:chgData name="Michelle Moore" userId="a9956a4204a58d54" providerId="LiveId" clId="{FB948AA0-9443-4263-8BCE-3FDB92630D58}" dt="2019-05-30T16:47:26.310" v="70" actId="20577"/>
          <ac:spMkLst>
            <pc:docMk/>
            <pc:sldMk cId="1474961221" sldId="275"/>
            <ac:spMk id="6" creationId="{802944BF-88CA-456F-8B13-82EFE0FCE1B5}"/>
          </ac:spMkLst>
        </pc:spChg>
        <pc:picChg chg="add mod">
          <ac:chgData name="Michelle Moore" userId="a9956a4204a58d54" providerId="LiveId" clId="{FB948AA0-9443-4263-8BCE-3FDB92630D58}" dt="2019-05-30T16:49:41.694" v="118" actId="1076"/>
          <ac:picMkLst>
            <pc:docMk/>
            <pc:sldMk cId="1474961221" sldId="275"/>
            <ac:picMk id="7" creationId="{05DBF2A2-9CE2-44A4-B6A4-A780567B048B}"/>
          </ac:picMkLst>
        </pc:picChg>
      </pc:sldChg>
      <pc:sldChg chg="addSp delSp modSp add">
        <pc:chgData name="Michelle Moore" userId="a9956a4204a58d54" providerId="LiveId" clId="{FB948AA0-9443-4263-8BCE-3FDB92630D58}" dt="2019-05-30T16:57:36.685" v="185"/>
        <pc:sldMkLst>
          <pc:docMk/>
          <pc:sldMk cId="2309153862" sldId="278"/>
        </pc:sldMkLst>
        <pc:spChg chg="mod">
          <ac:chgData name="Michelle Moore" userId="a9956a4204a58d54" providerId="LiveId" clId="{FB948AA0-9443-4263-8BCE-3FDB92630D58}" dt="2019-05-30T16:48:46.942" v="74" actId="20577"/>
          <ac:spMkLst>
            <pc:docMk/>
            <pc:sldMk cId="2309153862" sldId="278"/>
            <ac:spMk id="2" creationId="{32AEB603-9DBF-435D-BDA8-208EDA1C8623}"/>
          </ac:spMkLst>
        </pc:spChg>
        <pc:spChg chg="mod">
          <ac:chgData name="Michelle Moore" userId="a9956a4204a58d54" providerId="LiveId" clId="{FB948AA0-9443-4263-8BCE-3FDB92630D58}" dt="2019-05-30T16:50:52.101" v="146" actId="11"/>
          <ac:spMkLst>
            <pc:docMk/>
            <pc:sldMk cId="2309153862" sldId="278"/>
            <ac:spMk id="5" creationId="{49E3357B-E8E7-45FC-8000-004C27E2830F}"/>
          </ac:spMkLst>
        </pc:spChg>
        <pc:spChg chg="mod">
          <ac:chgData name="Michelle Moore" userId="a9956a4204a58d54" providerId="LiveId" clId="{FB948AA0-9443-4263-8BCE-3FDB92630D58}" dt="2019-05-30T16:48:54.639" v="76" actId="20577"/>
          <ac:spMkLst>
            <pc:docMk/>
            <pc:sldMk cId="2309153862" sldId="278"/>
            <ac:spMk id="6" creationId="{802944BF-88CA-456F-8B13-82EFE0FCE1B5}"/>
          </ac:spMkLst>
        </pc:spChg>
        <pc:picChg chg="del">
          <ac:chgData name="Michelle Moore" userId="a9956a4204a58d54" providerId="LiveId" clId="{FB948AA0-9443-4263-8BCE-3FDB92630D58}" dt="2019-05-30T16:51:06.831" v="148" actId="478"/>
          <ac:picMkLst>
            <pc:docMk/>
            <pc:sldMk cId="2309153862" sldId="278"/>
            <ac:picMk id="7" creationId="{05DBF2A2-9CE2-44A4-B6A4-A780567B048B}"/>
          </ac:picMkLst>
        </pc:picChg>
        <pc:picChg chg="add mod">
          <ac:chgData name="Michelle Moore" userId="a9956a4204a58d54" providerId="LiveId" clId="{FB948AA0-9443-4263-8BCE-3FDB92630D58}" dt="2019-05-30T16:55:48.254" v="183" actId="14100"/>
          <ac:picMkLst>
            <pc:docMk/>
            <pc:sldMk cId="2309153862" sldId="278"/>
            <ac:picMk id="8" creationId="{0431D56C-69C1-49A6-A61B-FEB56628F529}"/>
          </ac:picMkLst>
        </pc:picChg>
        <pc:picChg chg="add del">
          <ac:chgData name="Michelle Moore" userId="a9956a4204a58d54" providerId="LiveId" clId="{FB948AA0-9443-4263-8BCE-3FDB92630D58}" dt="2019-05-30T16:57:36.685" v="185"/>
          <ac:picMkLst>
            <pc:docMk/>
            <pc:sldMk cId="2309153862" sldId="278"/>
            <ac:picMk id="9" creationId="{49491A6A-26E9-43DC-8AE7-37189A720B04}"/>
          </ac:picMkLst>
        </pc:picChg>
      </pc:sldChg>
      <pc:sldChg chg="addSp delSp modSp add">
        <pc:chgData name="Michelle Moore" userId="a9956a4204a58d54" providerId="LiveId" clId="{FB948AA0-9443-4263-8BCE-3FDB92630D58}" dt="2019-05-30T17:03:31.878" v="240" actId="20577"/>
        <pc:sldMkLst>
          <pc:docMk/>
          <pc:sldMk cId="3511152207" sldId="279"/>
        </pc:sldMkLst>
        <pc:spChg chg="mod">
          <ac:chgData name="Michelle Moore" userId="a9956a4204a58d54" providerId="LiveId" clId="{FB948AA0-9443-4263-8BCE-3FDB92630D58}" dt="2019-05-30T16:57:44.927" v="188" actId="20577"/>
          <ac:spMkLst>
            <pc:docMk/>
            <pc:sldMk cId="3511152207" sldId="279"/>
            <ac:spMk id="2" creationId="{32AEB603-9DBF-435D-BDA8-208EDA1C8623}"/>
          </ac:spMkLst>
        </pc:spChg>
        <pc:spChg chg="mod">
          <ac:chgData name="Michelle Moore" userId="a9956a4204a58d54" providerId="LiveId" clId="{FB948AA0-9443-4263-8BCE-3FDB92630D58}" dt="2019-05-30T17:00:15.607" v="227" actId="11"/>
          <ac:spMkLst>
            <pc:docMk/>
            <pc:sldMk cId="3511152207" sldId="279"/>
            <ac:spMk id="5" creationId="{49E3357B-E8E7-45FC-8000-004C27E2830F}"/>
          </ac:spMkLst>
        </pc:spChg>
        <pc:spChg chg="mod">
          <ac:chgData name="Michelle Moore" userId="a9956a4204a58d54" providerId="LiveId" clId="{FB948AA0-9443-4263-8BCE-3FDB92630D58}" dt="2019-05-30T17:03:31.878" v="240" actId="20577"/>
          <ac:spMkLst>
            <pc:docMk/>
            <pc:sldMk cId="3511152207" sldId="279"/>
            <ac:spMk id="6" creationId="{802944BF-88CA-456F-8B13-82EFE0FCE1B5}"/>
          </ac:spMkLst>
        </pc:spChg>
        <pc:picChg chg="add mod">
          <ac:chgData name="Michelle Moore" userId="a9956a4204a58d54" providerId="LiveId" clId="{FB948AA0-9443-4263-8BCE-3FDB92630D58}" dt="2019-05-30T17:02:54.256" v="238"/>
          <ac:picMkLst>
            <pc:docMk/>
            <pc:sldMk cId="3511152207" sldId="279"/>
            <ac:picMk id="7" creationId="{AA509C0B-7817-4D0E-820F-3C518FF9D839}"/>
          </ac:picMkLst>
        </pc:picChg>
        <pc:picChg chg="del">
          <ac:chgData name="Michelle Moore" userId="a9956a4204a58d54" providerId="LiveId" clId="{FB948AA0-9443-4263-8BCE-3FDB92630D58}" dt="2019-05-30T16:57:59.102" v="191" actId="478"/>
          <ac:picMkLst>
            <pc:docMk/>
            <pc:sldMk cId="3511152207" sldId="279"/>
            <ac:picMk id="8" creationId="{0431D56C-69C1-49A6-A61B-FEB56628F5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45FDF9-25BA-47E4-8593-B89C2B40AE18}" type="datetimeFigureOut">
              <a:rPr lang="en-US" smtClean="0"/>
              <a:t>10/22/20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8406FA-1CD3-45FF-BC47-4A556B66C8F2}" type="slidenum">
              <a:rPr lang="en-US" smtClean="0"/>
              <a:t>‹#›</a:t>
            </a:fld>
            <a:endParaRPr lang="en-US" dirty="0"/>
          </a:p>
        </p:txBody>
      </p:sp>
    </p:spTree>
    <p:extLst>
      <p:ext uri="{BB962C8B-B14F-4D97-AF65-F5344CB8AC3E}">
        <p14:creationId xmlns:p14="http://schemas.microsoft.com/office/powerpoint/2010/main" val="2032910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537F2-38FA-412D-9AC3-B573E910220D}" type="datetimeFigureOut">
              <a:rPr lang="en-US" smtClean="0"/>
              <a:t>10/22/20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67C953-863B-418B-800D-0BB9606FF8AB}" type="slidenum">
              <a:rPr lang="en-US" smtClean="0"/>
              <a:t>‹#›</a:t>
            </a:fld>
            <a:endParaRPr lang="en-US" dirty="0"/>
          </a:p>
        </p:txBody>
      </p:sp>
    </p:spTree>
    <p:extLst>
      <p:ext uri="{BB962C8B-B14F-4D97-AF65-F5344CB8AC3E}">
        <p14:creationId xmlns:p14="http://schemas.microsoft.com/office/powerpoint/2010/main" val="206179103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uses data</a:t>
            </a:r>
            <a:r>
              <a:rPr lang="en-US" baseline="0" dirty="0"/>
              <a:t> from the Applewood Auto Group to demonstrate how to create frequency tables and frequency distributions. Then the grouped data is presented graphically.</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a:t>
            </a:fld>
            <a:endParaRPr lang="en-US" dirty="0"/>
          </a:p>
        </p:txBody>
      </p:sp>
    </p:spTree>
    <p:extLst>
      <p:ext uri="{BB962C8B-B14F-4D97-AF65-F5344CB8AC3E}">
        <p14:creationId xmlns:p14="http://schemas.microsoft.com/office/powerpoint/2010/main" val="852574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Make sure to use the words “up to” in each class in order to construct mutually exclusive classes; this will ensure each value in the data set fits in one and only one class. Also, check to see that the minimum value will go in the first class and the maximum value will go in the last class when setting class limits. Here the minimum value of $294 goes in the first class and the m</a:t>
            </a:r>
            <a:r>
              <a:rPr lang="en-US" dirty="0"/>
              <a:t>aximum</a:t>
            </a:r>
            <a:r>
              <a:rPr lang="en-US" baseline="0" dirty="0"/>
              <a:t> value of $3,292 will go in the last class. This ensures you have exhaustive classes. Class midpoints can represent a typical value for each class and can be determined by adding the lower limits of consecutive classes and dividing by 2.</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11</a:t>
            </a:fld>
            <a:endParaRPr lang="en-US" dirty="0"/>
          </a:p>
        </p:txBody>
      </p:sp>
    </p:spTree>
    <p:extLst>
      <p:ext uri="{BB962C8B-B14F-4D97-AF65-F5344CB8AC3E}">
        <p14:creationId xmlns:p14="http://schemas.microsoft.com/office/powerpoint/2010/main" val="1850485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a:t>
            </a:r>
            <a:r>
              <a:rPr lang="en-US" baseline="0" dirty="0"/>
              <a:t> is some loss of detail when data is grouped, but the frequency distribution results in an understandable and organized form. Equal class widths are preferred but might not always be possible.</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12</a:t>
            </a:fld>
            <a:endParaRPr lang="en-US" dirty="0"/>
          </a:p>
        </p:txBody>
      </p:sp>
    </p:spTree>
    <p:extLst>
      <p:ext uri="{BB962C8B-B14F-4D97-AF65-F5344CB8AC3E}">
        <p14:creationId xmlns:p14="http://schemas.microsoft.com/office/powerpoint/2010/main" val="291487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relative</a:t>
            </a:r>
            <a:r>
              <a:rPr lang="en-US" baseline="0" dirty="0"/>
              <a:t> class frequencies shows each class frequency relative to the entire distribution and adds up to 1.000.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13</a:t>
            </a:fld>
            <a:endParaRPr lang="en-US" dirty="0"/>
          </a:p>
        </p:txBody>
      </p:sp>
    </p:spTree>
    <p:extLst>
      <p:ext uri="{BB962C8B-B14F-4D97-AF65-F5344CB8AC3E}">
        <p14:creationId xmlns:p14="http://schemas.microsoft.com/office/powerpoint/2010/main" val="2865678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Histograms</a:t>
            </a:r>
            <a:r>
              <a:rPr lang="en-US" baseline="0" dirty="0"/>
              <a:t> allow us to get a quick picture of the main characteristics of the data. They are similar to bar charts, but since this is continuous data, there are no gaps between the bars. They are drawn adjacent to one another.</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14</a:t>
            </a:fld>
            <a:endParaRPr lang="en-US" dirty="0"/>
          </a:p>
        </p:txBody>
      </p:sp>
    </p:spTree>
    <p:extLst>
      <p:ext uri="{BB962C8B-B14F-4D97-AF65-F5344CB8AC3E}">
        <p14:creationId xmlns:p14="http://schemas.microsoft.com/office/powerpoint/2010/main" val="2898917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frequency</a:t>
            </a:r>
            <a:r>
              <a:rPr lang="en-US" baseline="0" dirty="0"/>
              <a:t> polygon consists of line segments connecting the points formed by the intersection of the class midpoints </a:t>
            </a:r>
            <a:r>
              <a:rPr lang="en-US" baseline="0" dirty="0" smtClean="0"/>
              <a:t>and the class frequencies. You may recall that class midpoints are halfway between the lower limits of two consecutive classes and represent the typical value for each class. Since the definition of a polygon is that it is a closed plane, the frequency polygon </a:t>
            </a:r>
            <a:r>
              <a:rPr lang="en-US" baseline="0" dirty="0"/>
              <a:t>is closed by anchoring the connected line segments to the X axis at zero frequency one interval higher than the highest midpoint and one interval lower than the lowest midpoint</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15</a:t>
            </a:fld>
            <a:endParaRPr lang="en-US" dirty="0"/>
          </a:p>
        </p:txBody>
      </p:sp>
    </p:spTree>
    <p:extLst>
      <p:ext uri="{BB962C8B-B14F-4D97-AF65-F5344CB8AC3E}">
        <p14:creationId xmlns:p14="http://schemas.microsoft.com/office/powerpoint/2010/main" val="3314256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construct a cumulative frequency distribution, refer to the preceding table and note that there were eight vehicles in which the profit earned was less than $600. Those 8 vehicles, plus the 11 in the next higher class, for a total of 19, earned a profit of less than $1,000. The cumulative frequency for the next higher class is 42, found by 8 + 11 + 23. This process is continued for all the classes. All the vehicles earned a profit of less than $3,400. </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16</a:t>
            </a:fld>
            <a:endParaRPr lang="en-US" dirty="0"/>
          </a:p>
        </p:txBody>
      </p:sp>
    </p:spTree>
    <p:extLst>
      <p:ext uri="{BB962C8B-B14F-4D97-AF65-F5344CB8AC3E}">
        <p14:creationId xmlns:p14="http://schemas.microsoft.com/office/powerpoint/2010/main" val="1474598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shown in Table 2-9, the cumulative relative frequency of the fourth class is 80/180 = 44%. This means that 44% of the vehicles sold for less than $1,800. </a:t>
            </a:r>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17</a:t>
            </a:fld>
            <a:endParaRPr lang="en-US" dirty="0"/>
          </a:p>
        </p:txBody>
      </p:sp>
    </p:spTree>
    <p:extLst>
      <p:ext uri="{BB962C8B-B14F-4D97-AF65-F5344CB8AC3E}">
        <p14:creationId xmlns:p14="http://schemas.microsoft.com/office/powerpoint/2010/main" val="2055013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plot a cumulative frequency distribution, scale the upper limit of each class along the</a:t>
            </a:r>
            <a:r>
              <a:rPr lang="en-US" baseline="0" dirty="0"/>
              <a:t> X-axis and the corresponding cumulative frequencies along the Y-axis. Label the vertical axis on the right in terms of cumulative relative frequencies.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18</a:t>
            </a:fld>
            <a:endParaRPr lang="en-US" dirty="0"/>
          </a:p>
        </p:txBody>
      </p:sp>
    </p:spTree>
    <p:extLst>
      <p:ext uri="{BB962C8B-B14F-4D97-AF65-F5344CB8AC3E}">
        <p14:creationId xmlns:p14="http://schemas.microsoft.com/office/powerpoint/2010/main" val="1474598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eriod"/>
            </a:pPr>
            <a:r>
              <a:rPr lang="en-US" dirty="0"/>
              <a:t>A frequency table</a:t>
            </a:r>
          </a:p>
          <a:p>
            <a:pPr marL="228600" indent="-228600">
              <a:buAutoNum type="alphaLcPeriod"/>
            </a:pPr>
            <a:endParaRPr lang="en-US" dirty="0"/>
          </a:p>
          <a:p>
            <a:pPr marL="0" indent="0">
              <a:buNone/>
            </a:pPr>
            <a:r>
              <a:rPr lang="en-US" dirty="0"/>
              <a:t>d.</a:t>
            </a:r>
            <a:r>
              <a:rPr lang="en-US" baseline="0" dirty="0"/>
              <a:t>   </a:t>
            </a:r>
            <a:r>
              <a:rPr lang="en-US" sz="1200" b="0" i="0" u="none" strike="noStrike" kern="1200" baseline="0" dirty="0">
                <a:solidFill>
                  <a:schemeClr val="tx1"/>
                </a:solidFill>
                <a:latin typeface="+mn-lt"/>
                <a:ea typeface="+mn-ea"/>
                <a:cs typeface="+mn-cs"/>
              </a:rPr>
              <a:t>455,000 orange, 325,000 lime, 286,000 red, 130,000 white, and 104,000 black, found by multiplying relative frequency by 1,000,000 production. </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20</a:t>
            </a:fld>
            <a:endParaRPr lang="en-US" dirty="0"/>
          </a:p>
        </p:txBody>
      </p:sp>
    </p:spTree>
    <p:extLst>
      <p:ext uri="{BB962C8B-B14F-4D97-AF65-F5344CB8AC3E}">
        <p14:creationId xmlns:p14="http://schemas.microsoft.com/office/powerpoint/2010/main" val="3780545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2^4 = 16 Suggests 5 classes. </a:t>
            </a:r>
          </a:p>
          <a:p>
            <a:r>
              <a:rPr lang="en-US" sz="1200" b="1" i="0" u="none" strike="noStrike" kern="1200" baseline="0" dirty="0">
                <a:solidFill>
                  <a:schemeClr val="tx1"/>
                </a:solidFill>
                <a:latin typeface="+mn-lt"/>
                <a:ea typeface="+mn-ea"/>
                <a:cs typeface="+mn-cs"/>
              </a:rPr>
              <a:t>b.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 (31 − 25)/5 = 1.2 Use interval of 1.5.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24 </a:t>
            </a:r>
          </a:p>
          <a:p>
            <a:pPr marL="228600" indent="-228600">
              <a:buAutoNum type="alphaLcPeriod" startAt="4"/>
            </a:pPr>
            <a:r>
              <a:rPr lang="en-US" sz="1200" b="1" i="0" u="none" strike="noStrike" kern="1200" baseline="0" dirty="0">
                <a:solidFill>
                  <a:schemeClr val="tx1"/>
                </a:solidFill>
                <a:latin typeface="+mn-lt"/>
                <a:ea typeface="+mn-ea"/>
                <a:cs typeface="+mn-cs"/>
              </a:rPr>
              <a:t>Units 		</a:t>
            </a:r>
            <a:r>
              <a:rPr lang="en-US" sz="1200" b="1" i="1" u="none" strike="noStrike" kern="1200" baseline="0" dirty="0">
                <a:solidFill>
                  <a:schemeClr val="tx1"/>
                </a:solidFill>
                <a:latin typeface="+mn-lt"/>
                <a:ea typeface="+mn-ea"/>
                <a:cs typeface="+mn-cs"/>
              </a:rPr>
              <a:t>f 	</a:t>
            </a:r>
            <a:r>
              <a:rPr lang="en-US" sz="1200" b="1" i="0" u="none" strike="noStrike" kern="1200" baseline="0" dirty="0">
                <a:solidFill>
                  <a:schemeClr val="tx1"/>
                </a:solidFill>
                <a:latin typeface="+mn-lt"/>
                <a:ea typeface="+mn-ea"/>
                <a:cs typeface="+mn-cs"/>
              </a:rPr>
              <a:t>Relative Frequency </a:t>
            </a:r>
          </a:p>
          <a:p>
            <a:pPr marL="0" indent="0">
              <a:buNone/>
            </a:pP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24.0 up to 25.5 	2 	0.125 </a:t>
            </a:r>
          </a:p>
          <a:p>
            <a:pPr marL="0" indent="0">
              <a:buNone/>
            </a:pPr>
            <a:r>
              <a:rPr lang="en-US" sz="1200" b="0" i="0" u="none" strike="noStrike" kern="1200" baseline="0" dirty="0">
                <a:solidFill>
                  <a:schemeClr val="tx1"/>
                </a:solidFill>
                <a:latin typeface="+mn-lt"/>
                <a:ea typeface="+mn-ea"/>
                <a:cs typeface="+mn-cs"/>
              </a:rPr>
              <a:t>     25.5 up to 27.0 	4 	0.250 </a:t>
            </a:r>
          </a:p>
          <a:p>
            <a:pPr marL="0" indent="0">
              <a:buNone/>
            </a:pPr>
            <a:r>
              <a:rPr lang="en-US" sz="1200" b="0" i="0" u="none" strike="noStrike" kern="1200" baseline="0" dirty="0">
                <a:solidFill>
                  <a:schemeClr val="tx1"/>
                </a:solidFill>
                <a:latin typeface="+mn-lt"/>
                <a:ea typeface="+mn-ea"/>
                <a:cs typeface="+mn-cs"/>
              </a:rPr>
              <a:t>     27.0 up to 28.5 	8 	0.500 </a:t>
            </a:r>
          </a:p>
          <a:p>
            <a:pPr marL="0" indent="0">
              <a:buNone/>
            </a:pPr>
            <a:r>
              <a:rPr lang="en-US" sz="1200" b="0" i="0" u="none" strike="noStrike" kern="1200" baseline="0" dirty="0">
                <a:solidFill>
                  <a:schemeClr val="tx1"/>
                </a:solidFill>
                <a:latin typeface="+mn-lt"/>
                <a:ea typeface="+mn-ea"/>
                <a:cs typeface="+mn-cs"/>
              </a:rPr>
              <a:t>     28.5 up to 30.0 	0 	0.000</a:t>
            </a:r>
          </a:p>
          <a:p>
            <a:pPr marL="0" indent="0">
              <a:buNone/>
            </a:pPr>
            <a:r>
              <a:rPr lang="en-US" sz="1200" b="0" i="0" u="none" strike="noStrike" kern="1200" baseline="0" dirty="0">
                <a:solidFill>
                  <a:schemeClr val="tx1"/>
                </a:solidFill>
                <a:latin typeface="+mn-lt"/>
                <a:ea typeface="+mn-ea"/>
                <a:cs typeface="+mn-cs"/>
              </a:rPr>
              <a:t>     30.0 up to 31.5 	2 	0.125 </a:t>
            </a:r>
          </a:p>
          <a:p>
            <a:pPr marL="0" indent="0">
              <a:buNone/>
            </a:pPr>
            <a:r>
              <a:rPr lang="en-US" sz="1200" b="0" i="0" u="none" strike="noStrike" kern="1200" baseline="0" dirty="0">
                <a:solidFill>
                  <a:schemeClr val="tx1"/>
                </a:solidFill>
                <a:latin typeface="+mn-lt"/>
                <a:ea typeface="+mn-ea"/>
                <a:cs typeface="+mn-cs"/>
              </a:rPr>
              <a:t>             Total 		16 	1.000 </a:t>
            </a:r>
          </a:p>
          <a:p>
            <a:r>
              <a:rPr lang="en-US" sz="1200" b="1" i="0" u="none" strike="noStrike" kern="1200" baseline="0" dirty="0">
                <a:solidFill>
                  <a:schemeClr val="tx1"/>
                </a:solidFill>
                <a:latin typeface="+mn-lt"/>
                <a:ea typeface="+mn-ea"/>
                <a:cs typeface="+mn-cs"/>
              </a:rPr>
              <a:t>e. </a:t>
            </a:r>
            <a:r>
              <a:rPr lang="en-US" sz="1200" b="0" i="0" u="none" strike="noStrike" kern="1200" baseline="0" dirty="0">
                <a:solidFill>
                  <a:schemeClr val="tx1"/>
                </a:solidFill>
                <a:latin typeface="+mn-lt"/>
                <a:ea typeface="+mn-ea"/>
                <a:cs typeface="+mn-cs"/>
              </a:rPr>
              <a:t>The largest concentration is in the 27.0 up to 28.5 class (8).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21</a:t>
            </a:fld>
            <a:endParaRPr lang="en-US" dirty="0"/>
          </a:p>
        </p:txBody>
      </p:sp>
    </p:spTree>
    <p:extLst>
      <p:ext uri="{BB962C8B-B14F-4D97-AF65-F5344CB8AC3E}">
        <p14:creationId xmlns:p14="http://schemas.microsoft.com/office/powerpoint/2010/main" val="707957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Frequency tables</a:t>
            </a:r>
            <a:r>
              <a:rPr lang="en-US" baseline="0" dirty="0"/>
              <a:t> are used in descriptive statistics to show the pattern of the data, identify where values tend to concentrate, and expose extreme or unusual values. </a:t>
            </a:r>
            <a:r>
              <a:rPr lang="en-US" dirty="0"/>
              <a:t>Using the Applewood</a:t>
            </a:r>
            <a:r>
              <a:rPr lang="en-US" baseline="0" dirty="0"/>
              <a:t> Auto Group data, the classes are each of the four dealerships.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3</a:t>
            </a:fld>
            <a:endParaRPr lang="en-US" dirty="0"/>
          </a:p>
        </p:txBody>
      </p:sp>
    </p:spTree>
    <p:extLst>
      <p:ext uri="{BB962C8B-B14F-4D97-AF65-F5344CB8AC3E}">
        <p14:creationId xmlns:p14="http://schemas.microsoft.com/office/powerpoint/2010/main" val="3524787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50 </a:t>
            </a:r>
          </a:p>
          <a:p>
            <a:r>
              <a:rPr lang="en-US" sz="1200" b="1" i="0" u="none" strike="noStrike" kern="1200" baseline="0" dirty="0">
                <a:solidFill>
                  <a:schemeClr val="tx1"/>
                </a:solidFill>
                <a:latin typeface="+mn-lt"/>
                <a:ea typeface="+mn-ea"/>
                <a:cs typeface="+mn-cs"/>
              </a:rPr>
              <a:t>b. </a:t>
            </a:r>
            <a:r>
              <a:rPr lang="en-US" sz="1200" b="0" i="0" u="none" strike="noStrike" kern="1200" baseline="0" dirty="0">
                <a:solidFill>
                  <a:schemeClr val="tx1"/>
                </a:solidFill>
                <a:latin typeface="+mn-lt"/>
                <a:ea typeface="+mn-ea"/>
                <a:cs typeface="+mn-cs"/>
              </a:rPr>
              <a:t>1.5 thousand miles, or 1,500 miles. </a:t>
            </a:r>
          </a:p>
          <a:p>
            <a:r>
              <a:rPr lang="en-US" sz="1200" b="1" i="0" u="none" strike="noStrike" kern="1200" baseline="0" dirty="0">
                <a:solidFill>
                  <a:schemeClr val="tx1"/>
                </a:solidFill>
                <a:latin typeface="+mn-lt"/>
                <a:ea typeface="+mn-ea"/>
                <a:cs typeface="+mn-cs"/>
              </a:rPr>
              <a:t>c. </a:t>
            </a:r>
            <a:r>
              <a:rPr lang="en-US" sz="1200" b="0" i="0" u="none" strike="noStrike" kern="1200" baseline="0" dirty="0">
                <a:solidFill>
                  <a:schemeClr val="tx1"/>
                </a:solidFill>
                <a:latin typeface="+mn-lt"/>
                <a:ea typeface="+mn-ea"/>
                <a:cs typeface="+mn-cs"/>
              </a:rPr>
              <a:t>          </a:t>
            </a:r>
          </a:p>
          <a:p>
            <a:r>
              <a:rPr lang="es-ES" sz="1200" b="1" i="0" u="none" strike="noStrike" kern="1200" baseline="0" dirty="0">
                <a:solidFill>
                  <a:schemeClr val="tx1"/>
                </a:solidFill>
                <a:latin typeface="+mn-lt"/>
                <a:ea typeface="+mn-ea"/>
                <a:cs typeface="+mn-cs"/>
              </a:rPr>
              <a:t>d.  </a:t>
            </a:r>
            <a:r>
              <a:rPr lang="es-ES" sz="1200" b="0" i="1" u="none" strike="noStrike" kern="1200" baseline="0" dirty="0">
                <a:solidFill>
                  <a:schemeClr val="tx1"/>
                </a:solidFill>
                <a:latin typeface="+mn-lt"/>
                <a:ea typeface="+mn-ea"/>
                <a:cs typeface="+mn-cs"/>
              </a:rPr>
              <a:t>X </a:t>
            </a:r>
            <a:r>
              <a:rPr lang="es-ES" sz="1200" b="0" i="0" u="none" strike="noStrike" kern="1200" baseline="0" dirty="0">
                <a:solidFill>
                  <a:schemeClr val="tx1"/>
                </a:solidFill>
                <a:latin typeface="+mn-lt"/>
                <a:ea typeface="+mn-ea"/>
                <a:cs typeface="+mn-cs"/>
              </a:rPr>
              <a:t>= 1.5, </a:t>
            </a:r>
            <a:r>
              <a:rPr lang="es-ES" sz="1200" b="0" i="1" u="none" strike="noStrike" kern="1200" baseline="0" dirty="0">
                <a:solidFill>
                  <a:schemeClr val="tx1"/>
                </a:solidFill>
                <a:latin typeface="+mn-lt"/>
                <a:ea typeface="+mn-ea"/>
                <a:cs typeface="+mn-cs"/>
              </a:rPr>
              <a:t>Y </a:t>
            </a:r>
            <a:r>
              <a:rPr lang="es-ES" sz="1200" b="0" i="0" u="none" strike="noStrike" kern="1200" baseline="0" dirty="0">
                <a:solidFill>
                  <a:schemeClr val="tx1"/>
                </a:solidFill>
                <a:latin typeface="+mn-lt"/>
                <a:ea typeface="+mn-ea"/>
                <a:cs typeface="+mn-cs"/>
              </a:rPr>
              <a:t>= 5 </a:t>
            </a:r>
          </a:p>
          <a:p>
            <a:r>
              <a:rPr lang="en-US" sz="1200" b="1" i="0" u="none" strike="noStrike" kern="1200" baseline="0" dirty="0">
                <a:solidFill>
                  <a:schemeClr val="tx1"/>
                </a:solidFill>
                <a:latin typeface="+mn-lt"/>
                <a:ea typeface="+mn-ea"/>
                <a:cs typeface="+mn-cs"/>
              </a:rPr>
              <a:t>e. </a:t>
            </a:r>
          </a:p>
          <a:p>
            <a:r>
              <a:rPr lang="en-US" sz="1200" b="1" i="0" u="none" strike="noStrike" kern="1200" baseline="0" dirty="0">
                <a:solidFill>
                  <a:schemeClr val="tx1"/>
                </a:solidFill>
                <a:latin typeface="+mn-lt"/>
                <a:ea typeface="+mn-ea"/>
                <a:cs typeface="+mn-cs"/>
              </a:rPr>
              <a:t>f. </a:t>
            </a:r>
            <a:r>
              <a:rPr lang="en-US" sz="1200" b="0" i="0" u="none" strike="noStrike" kern="1200" baseline="0" dirty="0">
                <a:solidFill>
                  <a:schemeClr val="tx1"/>
                </a:solidFill>
                <a:latin typeface="+mn-lt"/>
                <a:ea typeface="+mn-ea"/>
                <a:cs typeface="+mn-cs"/>
              </a:rPr>
              <a:t>For the 50 employees, about half traveled between 6,000 and 9,000 miles. Five employees traveled less than 3,000 miles, and 2 traveled more than 12,000 miles. </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22</a:t>
            </a:fld>
            <a:endParaRPr lang="en-US" dirty="0"/>
          </a:p>
        </p:txBody>
      </p:sp>
    </p:spTree>
    <p:extLst>
      <p:ext uri="{BB962C8B-B14F-4D97-AF65-F5344CB8AC3E}">
        <p14:creationId xmlns:p14="http://schemas.microsoft.com/office/powerpoint/2010/main" val="796741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Microsoft Excel can create frequency tables with a tool called the Pivot Table. Instructions are given in Appendix C.</a:t>
            </a:r>
            <a:endParaRPr lang="en-US" dirty="0"/>
          </a:p>
          <a:p>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4</a:t>
            </a:fld>
            <a:endParaRPr lang="en-US" dirty="0"/>
          </a:p>
        </p:txBody>
      </p:sp>
    </p:spTree>
    <p:extLst>
      <p:ext uri="{BB962C8B-B14F-4D97-AF65-F5344CB8AC3E}">
        <p14:creationId xmlns:p14="http://schemas.microsoft.com/office/powerpoint/2010/main" val="583892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dirty="0"/>
              <a:t>relative frequency captures the relationship between a class frequency and the total number of observations. </a:t>
            </a:r>
            <a:r>
              <a:rPr lang="en-US" baseline="0" dirty="0"/>
              <a:t>Microsoft Excel can create frequency tables with a tool called the Pivot Table. Instructions are given in Appendix C.</a:t>
            </a:r>
            <a:endParaRPr lang="en-US" dirty="0"/>
          </a:p>
          <a:p>
            <a:endParaRPr lang="en-US" dirty="0"/>
          </a:p>
        </p:txBody>
      </p:sp>
      <p:sp>
        <p:nvSpPr>
          <p:cNvPr id="4" name="Slide Number Placeholder 3"/>
          <p:cNvSpPr>
            <a:spLocks noGrp="1"/>
          </p:cNvSpPr>
          <p:nvPr>
            <p:ph type="sldNum" sz="quarter" idx="5"/>
          </p:nvPr>
        </p:nvSpPr>
        <p:spPr/>
        <p:txBody>
          <a:bodyPr/>
          <a:lstStyle/>
          <a:p>
            <a:fld id="{7B67C953-863B-418B-800D-0BB9606FF8AB}" type="slidenum">
              <a:rPr lang="en-US" smtClean="0"/>
              <a:t>5</a:t>
            </a:fld>
            <a:endParaRPr lang="en-US" dirty="0"/>
          </a:p>
        </p:txBody>
      </p:sp>
    </p:spTree>
    <p:extLst>
      <p:ext uri="{BB962C8B-B14F-4D97-AF65-F5344CB8AC3E}">
        <p14:creationId xmlns:p14="http://schemas.microsoft.com/office/powerpoint/2010/main" val="2400285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a bar</a:t>
            </a:r>
            <a:r>
              <a:rPr lang="en-US" baseline="0" dirty="0"/>
              <a:t> chart to graphically show the class frequencies. Excel software allows us to easily create bar charts. The instructions are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6</a:t>
            </a:fld>
            <a:endParaRPr lang="en-US" dirty="0"/>
          </a:p>
        </p:txBody>
      </p:sp>
    </p:spTree>
    <p:extLst>
      <p:ext uri="{BB962C8B-B14F-4D97-AF65-F5344CB8AC3E}">
        <p14:creationId xmlns:p14="http://schemas.microsoft.com/office/powerpoint/2010/main" val="844690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a pie</a:t>
            </a:r>
            <a:r>
              <a:rPr lang="en-US" baseline="0" dirty="0"/>
              <a:t> chart to graphically show the relative frequencies. Excel software also easily creates pie charts and the instructions can be found in Appendix C.</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7</a:t>
            </a:fld>
            <a:endParaRPr lang="en-US" dirty="0"/>
          </a:p>
        </p:txBody>
      </p:sp>
    </p:spTree>
    <p:extLst>
      <p:ext uri="{BB962C8B-B14F-4D97-AF65-F5344CB8AC3E}">
        <p14:creationId xmlns:p14="http://schemas.microsoft.com/office/powerpoint/2010/main" val="2305651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a:t>
            </a:r>
            <a:r>
              <a:rPr lang="en-US" baseline="0" dirty="0"/>
              <a:t> we used frequency tables for qualitative data. Now we learn how to present quantitative data; one technique for doing so is using frequency distributions.</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8</a:t>
            </a:fld>
            <a:endParaRPr lang="en-US" dirty="0"/>
          </a:p>
        </p:txBody>
      </p:sp>
    </p:spTree>
    <p:extLst>
      <p:ext uri="{BB962C8B-B14F-4D97-AF65-F5344CB8AC3E}">
        <p14:creationId xmlns:p14="http://schemas.microsoft.com/office/powerpoint/2010/main" val="1566202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Examining the raw data in the table, we find there are 180 values, so n = 180. First</a:t>
            </a:r>
            <a:r>
              <a:rPr lang="en-US" baseline="0" dirty="0"/>
              <a:t> t</a:t>
            </a:r>
            <a:r>
              <a:rPr lang="en-US" dirty="0"/>
              <a:t>ry k=7, 2 to the 7</a:t>
            </a:r>
            <a:r>
              <a:rPr lang="en-US" baseline="30000" dirty="0"/>
              <a:t>th</a:t>
            </a:r>
            <a:r>
              <a:rPr lang="en-US" dirty="0"/>
              <a:t> power only equals</a:t>
            </a:r>
            <a:r>
              <a:rPr lang="en-US" baseline="0" dirty="0"/>
              <a:t> 128 and 128 is not greater than </a:t>
            </a:r>
            <a:r>
              <a:rPr lang="en-US" baseline="0" dirty="0" smtClean="0"/>
              <a:t>180, </a:t>
            </a:r>
            <a:r>
              <a:rPr lang="en-US" baseline="0" dirty="0"/>
              <a:t>so 7 classes will not meet the criteria. Then try k=8, 2 to the eighth power equals </a:t>
            </a:r>
            <a:r>
              <a:rPr lang="en-US" baseline="0" dirty="0" smtClean="0"/>
              <a:t>256, </a:t>
            </a:r>
            <a:r>
              <a:rPr lang="en-US" baseline="0" dirty="0"/>
              <a:t>so decide to use 8 classes since 256 &gt; 180.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9</a:t>
            </a:fld>
            <a:endParaRPr lang="en-US" dirty="0"/>
          </a:p>
        </p:txBody>
      </p:sp>
    </p:spTree>
    <p:extLst>
      <p:ext uri="{BB962C8B-B14F-4D97-AF65-F5344CB8AC3E}">
        <p14:creationId xmlns:p14="http://schemas.microsoft.com/office/powerpoint/2010/main" val="18504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analyzing</a:t>
            </a:r>
            <a:r>
              <a:rPr lang="en-US" baseline="0" dirty="0"/>
              <a:t> the table of raw data, you find t</a:t>
            </a:r>
            <a:r>
              <a:rPr lang="en-US" dirty="0"/>
              <a:t>he maximum</a:t>
            </a:r>
            <a:r>
              <a:rPr lang="en-US" baseline="0" dirty="0"/>
              <a:t> value is $3,292 and the minimum value is $294, and divide the difference by the number of classes. In this example, there are 8 classes so the result is $374.75. Round the result up to some convenient number like a multiple of 10 or 100; here we’ll use an interval of $400.</a:t>
            </a:r>
            <a:endParaRPr lang="en-US" dirty="0"/>
          </a:p>
        </p:txBody>
      </p:sp>
      <p:sp>
        <p:nvSpPr>
          <p:cNvPr id="4" name="Slide Number Placeholder 3"/>
          <p:cNvSpPr>
            <a:spLocks noGrp="1"/>
          </p:cNvSpPr>
          <p:nvPr>
            <p:ph type="sldNum" sz="quarter" idx="10"/>
          </p:nvPr>
        </p:nvSpPr>
        <p:spPr/>
        <p:txBody>
          <a:bodyPr/>
          <a:lstStyle/>
          <a:p>
            <a:fld id="{7B67C953-863B-418B-800D-0BB9606FF8AB}" type="slidenum">
              <a:rPr lang="en-US" smtClean="0"/>
              <a:t>10</a:t>
            </a:fld>
            <a:endParaRPr lang="en-US" dirty="0"/>
          </a:p>
        </p:txBody>
      </p:sp>
    </p:spTree>
    <p:extLst>
      <p:ext uri="{BB962C8B-B14F-4D97-AF65-F5344CB8AC3E}">
        <p14:creationId xmlns:p14="http://schemas.microsoft.com/office/powerpoint/2010/main" val="1850485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9481CF04-A7AB-4F46-990E-CFF47A85DAFA}" type="datetime4">
              <a:rPr lang="en-US" smtClean="0"/>
              <a:t>October 22, 2020</a:t>
            </a:fld>
            <a:endParaRPr lang="en-US" dirty="0"/>
          </a:p>
        </p:txBody>
      </p:sp>
      <p:sp>
        <p:nvSpPr>
          <p:cNvPr id="17" name="Footer Placeholder 16"/>
          <p:cNvSpPr>
            <a:spLocks noGrp="1"/>
          </p:cNvSpPr>
          <p:nvPr>
            <p:ph type="ftr" sz="quarter" idx="11"/>
          </p:nvPr>
        </p:nvSpPr>
        <p:spPr>
          <a:xfrm>
            <a:off x="2438400" y="6355080"/>
            <a:ext cx="3934968" cy="365760"/>
          </a:xfrm>
        </p:spPr>
        <p:txBody>
          <a:bodyPr/>
          <a:lstStyle>
            <a:lvl1pPr>
              <a:defRPr sz="1000"/>
            </a:lvl1pPr>
          </a:lstStyle>
          <a:p>
            <a:r>
              <a:rPr lang="en-US" dirty="0" smtClean="0"/>
              <a:t>Copyright © 2022 McGraw-Hill Education. All rights reserved. No reproduction or distribution without the prior written consent of McGraw-Hill Education.   </a:t>
            </a:r>
            <a:endParaRPr lang="en-US" dirty="0"/>
          </a:p>
        </p:txBody>
      </p:sp>
      <p:sp>
        <p:nvSpPr>
          <p:cNvPr id="29" name="Slide Number Placeholder 28"/>
          <p:cNvSpPr>
            <a:spLocks noGrp="1"/>
          </p:cNvSpPr>
          <p:nvPr>
            <p:ph type="sldNum" sz="quarter" idx="12"/>
          </p:nvPr>
        </p:nvSpPr>
        <p:spPr>
          <a:xfrm>
            <a:off x="1216152" y="6355080"/>
            <a:ext cx="1219200" cy="365760"/>
          </a:xfrm>
        </p:spPr>
        <p:txBody>
          <a:bodyPr/>
          <a:lstStyle/>
          <a:p>
            <a:r>
              <a:rPr lang="en-US" dirty="0"/>
              <a:t>2-</a:t>
            </a:r>
            <a:fld id="{A68F1C3D-7991-4430-8FD2-6BE0AA8A1311}" type="slidenum">
              <a:rPr lang="en-US" smtClean="0"/>
              <a:pPr/>
              <a:t>‹#›</a:t>
            </a:fld>
            <a:endParaRPr lang="en-US" dirty="0"/>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4F3CFFC-D3DC-EC49-A348-44B11BD05FF9}" type="datetime4">
              <a:rPr lang="en-US" smtClean="0"/>
              <a:t>October 22, 2020</a:t>
            </a:fld>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2-</a:t>
            </a:r>
            <a:fld id="{A68F1C3D-7991-4430-8FD2-6BE0AA8A131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F484CB-D440-C040-AD31-8652FB8753C8}" type="datetime4">
              <a:rPr lang="en-US" smtClean="0"/>
              <a:t>October 22, 2020</a:t>
            </a:fld>
            <a:endParaRPr lang="en-US" dirty="0"/>
          </a:p>
        </p:txBody>
      </p:sp>
      <p:sp>
        <p:nvSpPr>
          <p:cNvPr id="5" name="Footer Placeholder 4"/>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A68F1C3D-7991-4430-8FD2-6BE0AA8A1311}" type="slidenum">
              <a:rPr lang="en-US" smtClean="0"/>
              <a:t>‹#›</a:t>
            </a:fld>
            <a:endParaRPr lang="en-US" dirty="0"/>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Footer Placeholder 4"/>
          <p:cNvSpPr>
            <a:spLocks noGrp="1"/>
          </p:cNvSpPr>
          <p:nvPr>
            <p:ph type="ftr" sz="quarter" idx="11"/>
          </p:nvPr>
        </p:nvSpPr>
        <p:spPr>
          <a:xfrm>
            <a:off x="1676400" y="6356350"/>
            <a:ext cx="4727448" cy="365760"/>
          </a:xfrm>
        </p:spPr>
        <p:txBody>
          <a:bodyPr/>
          <a:lstStyle>
            <a:lvl1pPr>
              <a:defRPr sz="1200"/>
            </a:lvl1p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r>
              <a:rPr lang="en-US" dirty="0"/>
              <a:t>2-</a:t>
            </a:r>
            <a:fld id="{F38DF745-7D3F-47F4-83A3-874385CFAA69}" type="slidenum">
              <a:rPr lang="en-US" smtClean="0"/>
              <a:pPr/>
              <a:t>‹#›</a:t>
            </a:fld>
            <a:endParaRPr lang="en-US" dirty="0"/>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FA91261E-51F7-BE43-84E5-14E3D6931382}" type="datetime4">
              <a:rPr lang="en-US" smtClean="0"/>
              <a:t>October 22, 2020</a:t>
            </a:fld>
            <a:endParaRPr lang="en-US" dirty="0"/>
          </a:p>
        </p:txBody>
      </p:sp>
      <p:sp>
        <p:nvSpPr>
          <p:cNvPr id="5" name="Footer Placeholder 4"/>
          <p:cNvSpPr>
            <a:spLocks noGrp="1"/>
          </p:cNvSpPr>
          <p:nvPr>
            <p:ph type="ftr" sz="quarter" idx="11"/>
          </p:nvPr>
        </p:nvSpPr>
        <p:spPr>
          <a:xfrm>
            <a:off x="2898648" y="6355080"/>
            <a:ext cx="347472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a:xfrm>
            <a:off x="1069848" y="6355080"/>
            <a:ext cx="1520952" cy="365760"/>
          </a:xfrm>
        </p:spPr>
        <p:txBody>
          <a:bodyPr/>
          <a:lstStyle/>
          <a:p>
            <a:r>
              <a:rPr lang="en-US" dirty="0"/>
              <a:t>2-</a:t>
            </a:r>
            <a:fld id="{A68F1C3D-7991-4430-8FD2-6BE0AA8A1311}" type="slidenum">
              <a:rPr lang="en-US" smtClean="0"/>
              <a:pPr/>
              <a:t>‹#›</a:t>
            </a:fld>
            <a:endParaRPr lang="en-US" dirty="0"/>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6" name="Footer Placeholder 5"/>
          <p:cNvSpPr>
            <a:spLocks noGrp="1"/>
          </p:cNvSpPr>
          <p:nvPr>
            <p:ph type="ftr" sz="quarter" idx="11"/>
          </p:nvPr>
        </p:nvSpPr>
        <p:spPr>
          <a:xfrm>
            <a:off x="1676400" y="6356350"/>
            <a:ext cx="4727448" cy="365760"/>
          </a:xfrm>
        </p:spPr>
        <p:txBody>
          <a:bodyPr/>
          <a:lstStyle>
            <a:lvl1pPr>
              <a:defRPr sz="1200"/>
            </a:lvl1p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2-</a:t>
            </a:r>
            <a:fld id="{A68F1C3D-7991-4430-8FD2-6BE0AA8A1311}" type="slidenum">
              <a:rPr lang="en-US" smtClean="0"/>
              <a:pPr/>
              <a:t>‹#›</a:t>
            </a:fld>
            <a:endParaRPr lang="en-US" dirty="0"/>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8" name="Footer Placeholder 7"/>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a:xfrm>
            <a:off x="685800" y="6356350"/>
            <a:ext cx="990600" cy="365760"/>
          </a:xfrm>
        </p:spPr>
        <p:txBody>
          <a:bodyPr/>
          <a:lstStyle/>
          <a:p>
            <a:r>
              <a:rPr lang="en-US" dirty="0"/>
              <a:t>2-</a:t>
            </a:r>
            <a:fld id="{A68F1C3D-7991-4430-8FD2-6BE0AA8A1311}" type="slidenum">
              <a:rPr lang="en-US" smtClean="0"/>
              <a:pPr/>
              <a:t>‹#›</a:t>
            </a:fld>
            <a:endParaRPr lang="en-US" dirty="0"/>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4" name="Footer Placeholder 3"/>
          <p:cNvSpPr>
            <a:spLocks noGrp="1"/>
          </p:cNvSpPr>
          <p:nvPr>
            <p:ph type="ftr" sz="quarter" idx="11"/>
          </p:nvPr>
        </p:nvSpPr>
        <p:spPr>
          <a:xfrm>
            <a:off x="1981200" y="6356350"/>
            <a:ext cx="4422648" cy="365760"/>
          </a:xfrm>
        </p:spPr>
        <p:txBody>
          <a:bodyPr/>
          <a:lstStyle>
            <a:lvl1pPr>
              <a:defRPr sz="1200"/>
            </a:lvl1pPr>
          </a:lstStyle>
          <a:p>
            <a:r>
              <a:rPr lang="en-US" dirty="0"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a:xfrm>
            <a:off x="704771" y="6411052"/>
            <a:ext cx="743030" cy="365760"/>
          </a:xfrm>
        </p:spPr>
        <p:txBody>
          <a:bodyPr/>
          <a:lstStyle>
            <a:lvl1pPr>
              <a:defRPr sz="1800"/>
            </a:lvl1pPr>
          </a:lstStyle>
          <a:p>
            <a:r>
              <a:rPr lang="en-US" dirty="0"/>
              <a:t>2-</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pPr/>
              <a:t>‹#›</a:t>
            </a:fld>
            <a:endParaRPr lang="en-US" dirty="0"/>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97D00A62-42DB-3946-BA6C-01548CBAB068}" type="datetime4">
              <a:rPr lang="en-US" smtClean="0"/>
              <a:t>October 22, 2020</a:t>
            </a:fld>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2-</a:t>
            </a:r>
            <a:fld id="{A68F1C3D-7991-4430-8FD2-6BE0AA8A1311}" type="slidenum">
              <a:rPr lang="en-US" smtClean="0"/>
              <a:pPr/>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dirty="0"/>
              <a:t>Click icon to add picture</a:t>
            </a:r>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AB9D68D-6E05-7B49-8247-8FE30C451800}" type="datetime4">
              <a:rPr lang="en-US" smtClean="0"/>
              <a:t>October 22, 2020</a:t>
            </a:fld>
            <a:endParaRPr lang="en-US" dirty="0"/>
          </a:p>
        </p:txBody>
      </p:sp>
      <p:sp>
        <p:nvSpPr>
          <p:cNvPr id="6" name="Footer Placeholder 5"/>
          <p:cNvSpPr>
            <a:spLocks noGrp="1"/>
          </p:cNvSpPr>
          <p:nvPr>
            <p:ph type="ftr" sz="quarter" idx="11"/>
          </p:nvPr>
        </p:nvSpPr>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r>
              <a:rPr lang="en-US" dirty="0"/>
              <a:t>2-</a:t>
            </a:r>
            <a:fld id="{A68F1C3D-7991-4430-8FD2-6BE0AA8A1311}" type="slidenum">
              <a:rPr lang="en-US" smtClean="0"/>
              <a:pPr/>
              <a:t>‹#›</a:t>
            </a:fld>
            <a:endParaRPr lang="en-US" dirty="0"/>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27CD620D-A164-DC4F-9501-3FD90C27839C}" type="datetime4">
              <a:rPr lang="en-US" smtClean="0"/>
              <a:t>October 22, 2020</a:t>
            </a:fld>
            <a:endParaRPr lang="en-US" dirty="0"/>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r>
              <a:rPr lang="en-US" dirty="0" smtClean="0"/>
              <a:t>Copyright © 2022 McGraw-Hill Education. All rights reserved. No reproduction or distribution without the prior written consent of McGraw-Hill Education.   </a:t>
            </a:r>
            <a:endParaRPr lang="en-US" dirty="0"/>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r>
              <a:rPr lang="en-US" dirty="0"/>
              <a:t>2-</a:t>
            </a:r>
            <a:fld id="{A68F1C3D-7991-4430-8FD2-6BE0AA8A1311}" type="slidenum">
              <a:rPr lang="en-US" smtClean="0"/>
              <a:pPr/>
              <a:t>‹#›</a:t>
            </a:fld>
            <a:endParaRPr lang="en-US" dirty="0"/>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3581400"/>
            <a:ext cx="6858000" cy="990600"/>
          </a:xfrm>
        </p:spPr>
        <p:txBody>
          <a:bodyPr>
            <a:normAutofit fontScale="90000"/>
          </a:bodyPr>
          <a:lstStyle/>
          <a:p>
            <a:r>
              <a:rPr lang="en-US" dirty="0"/>
              <a:t>Describing Data: Frequency Tables, Frequency Distributions, and Graphic Presentation</a:t>
            </a:r>
          </a:p>
        </p:txBody>
      </p:sp>
      <p:sp>
        <p:nvSpPr>
          <p:cNvPr id="3" name="Subtitle 2"/>
          <p:cNvSpPr>
            <a:spLocks noGrp="1"/>
          </p:cNvSpPr>
          <p:nvPr>
            <p:ph type="subTitle" idx="1"/>
          </p:nvPr>
        </p:nvSpPr>
        <p:spPr/>
        <p:txBody>
          <a:bodyPr/>
          <a:lstStyle/>
          <a:p>
            <a:r>
              <a:rPr lang="en-US" dirty="0"/>
              <a:t>Chapter 2</a:t>
            </a:r>
          </a:p>
        </p:txBody>
      </p:sp>
      <p:sp>
        <p:nvSpPr>
          <p:cNvPr id="5" name="Footer Placeholder 4"/>
          <p:cNvSpPr>
            <a:spLocks noGrp="1"/>
          </p:cNvSpPr>
          <p:nvPr>
            <p:ph type="ftr" sz="quarter" idx="11"/>
          </p:nvPr>
        </p:nvSpPr>
        <p:spPr>
          <a:xfrm>
            <a:off x="2438400" y="6355080"/>
            <a:ext cx="6248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1</a:t>
            </a:fld>
            <a:endParaRPr lang="en-US" dirty="0"/>
          </a:p>
        </p:txBody>
      </p:sp>
    </p:spTree>
    <p:extLst>
      <p:ext uri="{BB962C8B-B14F-4D97-AF65-F5344CB8AC3E}">
        <p14:creationId xmlns:p14="http://schemas.microsoft.com/office/powerpoint/2010/main" val="2817794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Frequency Distributions (2 of 4)</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8153400" cy="5029200"/>
          </a:xfrm>
        </p:spPr>
        <p:txBody>
          <a:bodyPr>
            <a:normAutofit/>
          </a:bodyPr>
          <a:lstStyle/>
          <a:p>
            <a:pPr marL="457200" lvl="1" indent="-457200">
              <a:spcBef>
                <a:spcPts val="600"/>
              </a:spcBef>
              <a:buClr>
                <a:schemeClr val="accent1"/>
              </a:buClr>
            </a:pPr>
            <a:r>
              <a:rPr lang="en-US" sz="2600" dirty="0">
                <a:solidFill>
                  <a:schemeClr val="tx1"/>
                </a:solidFill>
              </a:rPr>
              <a:t>Step 2  Determine the class interval, i</a:t>
            </a:r>
          </a:p>
          <a:p>
            <a:pPr lvl="1"/>
            <a:endParaRPr lang="en-US" sz="2600" dirty="0"/>
          </a:p>
          <a:p>
            <a:pPr lvl="1"/>
            <a:endParaRPr lang="en-US" sz="2600" dirty="0"/>
          </a:p>
          <a:p>
            <a:pPr lvl="1"/>
            <a:r>
              <a:rPr lang="en-US" sz="2600" dirty="0"/>
              <a:t>Round up to some convenient number</a:t>
            </a:r>
          </a:p>
          <a:p>
            <a:pPr marL="274320" lvl="1" indent="0">
              <a:buNone/>
            </a:pPr>
            <a:endParaRPr lang="en-US" dirty="0"/>
          </a:p>
          <a:p>
            <a:pPr marL="274320" lvl="1" indent="0">
              <a:buNone/>
            </a:pPr>
            <a:endParaRPr lang="en-US" sz="2600" dirty="0"/>
          </a:p>
          <a:p>
            <a:pPr lvl="1"/>
            <a:endParaRPr lang="en-US" sz="2600" dirty="0"/>
          </a:p>
          <a:p>
            <a:pPr lvl="1"/>
            <a:r>
              <a:rPr lang="en-US" sz="2600" dirty="0"/>
              <a:t>So decide to use an interval of $400</a:t>
            </a:r>
          </a:p>
          <a:p>
            <a:pPr lvl="1"/>
            <a:r>
              <a:rPr lang="en-US" sz="2600" dirty="0"/>
              <a:t>The interval is also referred to as the class width</a:t>
            </a:r>
          </a:p>
        </p:txBody>
      </p:sp>
      <p:sp>
        <p:nvSpPr>
          <p:cNvPr id="5" name="Slide Number Placeholder 4"/>
          <p:cNvSpPr>
            <a:spLocks noGrp="1"/>
          </p:cNvSpPr>
          <p:nvPr>
            <p:ph type="sldNum" sz="quarter" idx="12"/>
          </p:nvPr>
        </p:nvSpPr>
        <p:spPr/>
        <p:txBody>
          <a:bodyPr/>
          <a:lstStyle/>
          <a:p>
            <a:r>
              <a:rPr lang="en-US" dirty="0"/>
              <a:t>2-</a:t>
            </a:r>
            <a:fld id="{F38DF745-7D3F-47F4-83A3-874385CFAA69}" type="slidenum">
              <a:rPr lang="en-US" smtClean="0"/>
              <a:pPr/>
              <a:t>10</a:t>
            </a:fld>
            <a:endParaRPr lang="en-US" dirty="0"/>
          </a:p>
        </p:txBody>
      </p:sp>
      <p:pic>
        <p:nvPicPr>
          <p:cNvPr id="7" name="Picture 6">
            <a:extLst>
              <a:ext uri="{FF2B5EF4-FFF2-40B4-BE49-F238E27FC236}">
                <a16:creationId xmlns:a16="http://schemas.microsoft.com/office/drawing/2014/main" xmlns="" id="{447BAC1B-B93B-4298-A4D7-A6695F797DE9}"/>
              </a:ext>
            </a:extLst>
          </p:cNvPr>
          <p:cNvPicPr>
            <a:picLocks noChangeAspect="1"/>
          </p:cNvPicPr>
          <p:nvPr/>
        </p:nvPicPr>
        <p:blipFill>
          <a:blip r:embed="rId3"/>
          <a:stretch>
            <a:fillRect/>
          </a:stretch>
        </p:blipFill>
        <p:spPr>
          <a:xfrm>
            <a:off x="1524000" y="1905000"/>
            <a:ext cx="5176837" cy="768566"/>
          </a:xfrm>
          <a:prstGeom prst="rect">
            <a:avLst/>
          </a:prstGeom>
        </p:spPr>
      </p:pic>
      <p:pic>
        <p:nvPicPr>
          <p:cNvPr id="8" name="Picture 7">
            <a:extLst>
              <a:ext uri="{FF2B5EF4-FFF2-40B4-BE49-F238E27FC236}">
                <a16:creationId xmlns:a16="http://schemas.microsoft.com/office/drawing/2014/main" xmlns="" id="{8A305D53-A34E-46A7-9F14-8949BECB1D48}"/>
              </a:ext>
            </a:extLst>
          </p:cNvPr>
          <p:cNvPicPr>
            <a:picLocks noChangeAspect="1"/>
          </p:cNvPicPr>
          <p:nvPr/>
        </p:nvPicPr>
        <p:blipFill>
          <a:blip r:embed="rId4"/>
          <a:stretch>
            <a:fillRect/>
          </a:stretch>
        </p:blipFill>
        <p:spPr>
          <a:xfrm>
            <a:off x="1424529" y="3200400"/>
            <a:ext cx="503741" cy="841544"/>
          </a:xfrm>
          <a:prstGeom prst="rect">
            <a:avLst/>
          </a:prstGeom>
        </p:spPr>
      </p:pic>
      <p:pic>
        <p:nvPicPr>
          <p:cNvPr id="9" name="Picture 8">
            <a:extLst>
              <a:ext uri="{FF2B5EF4-FFF2-40B4-BE49-F238E27FC236}">
                <a16:creationId xmlns:a16="http://schemas.microsoft.com/office/drawing/2014/main" xmlns="" id="{35325662-FF70-4E55-9288-710E8387D495}"/>
              </a:ext>
            </a:extLst>
          </p:cNvPr>
          <p:cNvPicPr>
            <a:picLocks noChangeAspect="1"/>
          </p:cNvPicPr>
          <p:nvPr/>
        </p:nvPicPr>
        <p:blipFill>
          <a:blip r:embed="rId5"/>
          <a:stretch>
            <a:fillRect/>
          </a:stretch>
        </p:blipFill>
        <p:spPr>
          <a:xfrm>
            <a:off x="1981200" y="3313028"/>
            <a:ext cx="3667125" cy="841544"/>
          </a:xfrm>
          <a:prstGeom prst="rect">
            <a:avLst/>
          </a:prstGeom>
        </p:spPr>
      </p:pic>
    </p:spTree>
    <p:extLst>
      <p:ext uri="{BB962C8B-B14F-4D97-AF65-F5344CB8AC3E}">
        <p14:creationId xmlns:p14="http://schemas.microsoft.com/office/powerpoint/2010/main" val="3217271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Frequency Distributions (3 of 4)</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8153400" cy="5029200"/>
          </a:xfrm>
        </p:spPr>
        <p:txBody>
          <a:bodyPr>
            <a:normAutofit/>
          </a:bodyPr>
          <a:lstStyle/>
          <a:p>
            <a:r>
              <a:rPr lang="en-US" dirty="0"/>
              <a:t>Step 3  Set the individual class limits</a:t>
            </a:r>
          </a:p>
          <a:p>
            <a:pPr lvl="1"/>
            <a:r>
              <a:rPr lang="en-US" sz="2600" dirty="0"/>
              <a:t>Lower limits should be rounded to an easy-to-read number when possible</a:t>
            </a:r>
          </a:p>
        </p:txBody>
      </p:sp>
      <p:sp>
        <p:nvSpPr>
          <p:cNvPr id="5" name="Slide Number Placeholder 4"/>
          <p:cNvSpPr>
            <a:spLocks noGrp="1"/>
          </p:cNvSpPr>
          <p:nvPr>
            <p:ph type="sldNum" sz="quarter" idx="12"/>
          </p:nvPr>
        </p:nvSpPr>
        <p:spPr/>
        <p:txBody>
          <a:bodyPr/>
          <a:lstStyle/>
          <a:p>
            <a:r>
              <a:rPr lang="en-US" dirty="0"/>
              <a:t>2-</a:t>
            </a:r>
            <a:fld id="{F38DF745-7D3F-47F4-83A3-874385CFAA69}" type="slidenum">
              <a:rPr lang="en-US" smtClean="0"/>
              <a:pPr/>
              <a:t>11</a:t>
            </a:fld>
            <a:endParaRPr lang="en-US" dirty="0"/>
          </a:p>
        </p:txBody>
      </p:sp>
      <p:pic>
        <p:nvPicPr>
          <p:cNvPr id="7" name="Picture 6" descr="Screen Shot 2020-10-22 at 2.27.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2590800"/>
            <a:ext cx="2667000" cy="3594218"/>
          </a:xfrm>
          <a:prstGeom prst="rect">
            <a:avLst/>
          </a:prstGeom>
        </p:spPr>
      </p:pic>
    </p:spTree>
    <p:extLst>
      <p:ext uri="{BB962C8B-B14F-4D97-AF65-F5344CB8AC3E}">
        <p14:creationId xmlns:p14="http://schemas.microsoft.com/office/powerpoint/2010/main" val="2730341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Frequency Distributions (4 of 4)</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pPr marL="0">
              <a:lnSpc>
                <a:spcPct val="110000"/>
              </a:lnSpc>
            </a:pPr>
            <a:r>
              <a:rPr lang="en-US" dirty="0"/>
              <a:t>Step 4  Tally the individual data into the classes and determine the number of observations in each class</a:t>
            </a:r>
          </a:p>
          <a:p>
            <a:pPr lvl="1"/>
            <a:r>
              <a:rPr lang="en-US" sz="2600" dirty="0"/>
              <a:t>The number of observations is the class frequency</a:t>
            </a:r>
          </a:p>
          <a:p>
            <a:pPr marL="274320" lvl="1" indent="0">
              <a:buNone/>
            </a:pPr>
            <a:endParaRPr lang="en-US" dirty="0"/>
          </a:p>
        </p:txBody>
      </p:sp>
      <p:sp>
        <p:nvSpPr>
          <p:cNvPr id="7" name="Slide Number Placeholder 6"/>
          <p:cNvSpPr>
            <a:spLocks noGrp="1"/>
          </p:cNvSpPr>
          <p:nvPr>
            <p:ph type="sldNum" sz="quarter" idx="12"/>
          </p:nvPr>
        </p:nvSpPr>
        <p:spPr/>
        <p:txBody>
          <a:bodyPr/>
          <a:lstStyle/>
          <a:p>
            <a:r>
              <a:rPr lang="en-US" dirty="0"/>
              <a:t>2-</a:t>
            </a:r>
            <a:fld id="{F38DF745-7D3F-47F4-83A3-874385CFAA69}" type="slidenum">
              <a:rPr lang="en-US" smtClean="0"/>
              <a:pPr/>
              <a:t>12</a:t>
            </a:fld>
            <a:endParaRPr lang="en-US" dirty="0"/>
          </a:p>
        </p:txBody>
      </p:sp>
      <p:pic>
        <p:nvPicPr>
          <p:cNvPr id="5" name="Picture 4" descr="Screen Shot 2020-10-22 at 2.29.16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971800"/>
            <a:ext cx="4741068" cy="2514600"/>
          </a:xfrm>
          <a:prstGeom prst="rect">
            <a:avLst/>
          </a:prstGeom>
        </p:spPr>
      </p:pic>
      <p:pic>
        <p:nvPicPr>
          <p:cNvPr id="6" name="Picture 5" descr="Screen Shot 2020-10-22 at 2.29.3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2971800"/>
            <a:ext cx="3717236" cy="2514600"/>
          </a:xfrm>
          <a:prstGeom prst="rect">
            <a:avLst/>
          </a:prstGeom>
        </p:spPr>
      </p:pic>
    </p:spTree>
    <p:extLst>
      <p:ext uri="{BB962C8B-B14F-4D97-AF65-F5344CB8AC3E}">
        <p14:creationId xmlns:p14="http://schemas.microsoft.com/office/powerpoint/2010/main" val="87605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Frequency Distributions</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p:txBody>
          <a:bodyPr>
            <a:normAutofit/>
          </a:bodyPr>
          <a:lstStyle/>
          <a:p>
            <a:r>
              <a:rPr lang="en-US" dirty="0"/>
              <a:t>To find the relative frequencies, simply take the class frequency and divide by the total number of observations</a:t>
            </a:r>
          </a:p>
        </p:txBody>
      </p:sp>
      <p:sp>
        <p:nvSpPr>
          <p:cNvPr id="6" name="Slide Number Placeholder 5"/>
          <p:cNvSpPr>
            <a:spLocks noGrp="1"/>
          </p:cNvSpPr>
          <p:nvPr>
            <p:ph type="sldNum" sz="quarter" idx="12"/>
          </p:nvPr>
        </p:nvSpPr>
        <p:spPr/>
        <p:txBody>
          <a:bodyPr/>
          <a:lstStyle/>
          <a:p>
            <a:r>
              <a:rPr lang="en-US" dirty="0"/>
              <a:t>2-</a:t>
            </a:r>
            <a:fld id="{F38DF745-7D3F-47F4-83A3-874385CFAA69}" type="slidenum">
              <a:rPr lang="en-US" smtClean="0"/>
              <a:pPr/>
              <a:t>13</a:t>
            </a:fld>
            <a:endParaRPr lang="en-US" dirty="0"/>
          </a:p>
        </p:txBody>
      </p:sp>
      <p:pic>
        <p:nvPicPr>
          <p:cNvPr id="5" name="Picture 4" descr="Screen Shot 2020-10-22 at 2.45.1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38400"/>
            <a:ext cx="9144000" cy="3452933"/>
          </a:xfrm>
          <a:prstGeom prst="rect">
            <a:avLst/>
          </a:prstGeom>
        </p:spPr>
      </p:pic>
    </p:spTree>
    <p:extLst>
      <p:ext uri="{BB962C8B-B14F-4D97-AF65-F5344CB8AC3E}">
        <p14:creationId xmlns:p14="http://schemas.microsoft.com/office/powerpoint/2010/main" val="1540569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Graphic Presentation of a Frequency Distribution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7" name="Rectangle 3"/>
          <p:cNvSpPr txBox="1">
            <a:spLocks noChangeArrowheads="1"/>
          </p:cNvSpPr>
          <p:nvPr/>
        </p:nvSpPr>
        <p:spPr>
          <a:xfrm>
            <a:off x="241300" y="3166584"/>
            <a:ext cx="3235547" cy="2548416"/>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Clr>
                <a:schemeClr val="accent2"/>
              </a:buClr>
              <a:buSzPct val="100000"/>
            </a:pPr>
            <a:r>
              <a:rPr lang="en-US" sz="2000" dirty="0"/>
              <a:t>A histogram shows the shape of a distribution</a:t>
            </a:r>
          </a:p>
          <a:p>
            <a:pPr>
              <a:buClr>
                <a:schemeClr val="accent2"/>
              </a:buClr>
              <a:buSzPct val="100000"/>
            </a:pPr>
            <a:r>
              <a:rPr lang="en-US" sz="2000" dirty="0"/>
              <a:t>Each class is depicted as a rectangle, with the height of the bar representing the number in each class</a:t>
            </a:r>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14</a:t>
            </a:fld>
            <a:endParaRPr lang="en-US" dirty="0"/>
          </a:p>
        </p:txBody>
      </p:sp>
      <p:pic>
        <p:nvPicPr>
          <p:cNvPr id="5" name="Picture 4">
            <a:extLst>
              <a:ext uri="{FF2B5EF4-FFF2-40B4-BE49-F238E27FC236}">
                <a16:creationId xmlns:a16="http://schemas.microsoft.com/office/drawing/2014/main" xmlns="" id="{8063A112-3847-4FCC-AFC3-14445F6DC591}"/>
              </a:ext>
            </a:extLst>
          </p:cNvPr>
          <p:cNvPicPr>
            <a:picLocks noChangeAspect="1"/>
          </p:cNvPicPr>
          <p:nvPr/>
        </p:nvPicPr>
        <p:blipFill>
          <a:blip r:embed="rId3"/>
          <a:stretch>
            <a:fillRect/>
          </a:stretch>
        </p:blipFill>
        <p:spPr>
          <a:xfrm>
            <a:off x="3657600" y="2854435"/>
            <a:ext cx="5165811" cy="3314480"/>
          </a:xfrm>
          <a:prstGeom prst="rect">
            <a:avLst/>
          </a:prstGeom>
        </p:spPr>
      </p:pic>
      <p:sp>
        <p:nvSpPr>
          <p:cNvPr id="9" name="TextBox 8"/>
          <p:cNvSpPr txBox="1"/>
          <p:nvPr/>
        </p:nvSpPr>
        <p:spPr>
          <a:xfrm>
            <a:off x="1143000" y="1466671"/>
            <a:ext cx="6858000" cy="1200329"/>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HISTOGRAM</a:t>
            </a:r>
            <a:r>
              <a:rPr lang="en-US" dirty="0">
                <a:solidFill>
                  <a:srgbClr val="00B050"/>
                </a:solidFill>
              </a:rPr>
              <a:t>  </a:t>
            </a:r>
            <a:r>
              <a:rPr lang="en-US" dirty="0"/>
              <a:t>A graph in which the classes are marked on the horizontal axis and the class frequencies on the vertical axis. The class frequencies are represented by the heights of the bars, and the bars are drawn adjacent to each other.</a:t>
            </a:r>
          </a:p>
        </p:txBody>
      </p:sp>
    </p:spTree>
    <p:extLst>
      <p:ext uri="{BB962C8B-B14F-4D97-AF65-F5344CB8AC3E}">
        <p14:creationId xmlns:p14="http://schemas.microsoft.com/office/powerpoint/2010/main" val="3971675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Graphical Presentation of a Frequency Distribution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10" name="Rectangle 3"/>
          <p:cNvSpPr txBox="1">
            <a:spLocks noChangeArrowheads="1"/>
          </p:cNvSpPr>
          <p:nvPr/>
        </p:nvSpPr>
        <p:spPr>
          <a:xfrm>
            <a:off x="241300" y="1490184"/>
            <a:ext cx="3235547" cy="2548416"/>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Clr>
                <a:schemeClr val="accent2"/>
              </a:buClr>
              <a:buSzPct val="100000"/>
            </a:pPr>
            <a:r>
              <a:rPr lang="en-US" sz="2000" dirty="0"/>
              <a:t>A frequency polygon, similar to a histogram, </a:t>
            </a:r>
            <a:br>
              <a:rPr lang="en-US" sz="2000" dirty="0"/>
            </a:br>
            <a:r>
              <a:rPr lang="en-US" sz="2000" dirty="0"/>
              <a:t>also shows the shape of a distribution</a:t>
            </a:r>
          </a:p>
          <a:p>
            <a:pPr>
              <a:buClr>
                <a:schemeClr val="accent2"/>
              </a:buClr>
              <a:buSzPct val="100000"/>
            </a:pPr>
            <a:r>
              <a:rPr lang="en-US" sz="2000" dirty="0"/>
              <a:t>These are good to use when comparing two or more distributions</a:t>
            </a:r>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15</a:t>
            </a:fld>
            <a:endParaRPr lang="en-US" dirty="0"/>
          </a:p>
        </p:txBody>
      </p:sp>
      <p:pic>
        <p:nvPicPr>
          <p:cNvPr id="5" name="Picture 4" descr="Screen Shot 2020-10-22 at 2.47.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219200"/>
            <a:ext cx="5791200" cy="4893972"/>
          </a:xfrm>
          <a:prstGeom prst="rect">
            <a:avLst/>
          </a:prstGeom>
        </p:spPr>
      </p:pic>
    </p:spTree>
    <p:extLst>
      <p:ext uri="{BB962C8B-B14F-4D97-AF65-F5344CB8AC3E}">
        <p14:creationId xmlns:p14="http://schemas.microsoft.com/office/powerpoint/2010/main" val="445971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Cumulative Frequency Distributions</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16</a:t>
            </a:fld>
            <a:endParaRPr lang="en-US" dirty="0"/>
          </a:p>
        </p:txBody>
      </p:sp>
      <p:sp>
        <p:nvSpPr>
          <p:cNvPr id="7" name="Rectangle 3">
            <a:extLst>
              <a:ext uri="{FF2B5EF4-FFF2-40B4-BE49-F238E27FC236}">
                <a16:creationId xmlns:a16="http://schemas.microsoft.com/office/drawing/2014/main" xmlns="" id="{3D24CDBE-7B82-4159-8130-4D78D883CCD0}"/>
              </a:ext>
            </a:extLst>
          </p:cNvPr>
          <p:cNvSpPr txBox="1">
            <a:spLocks noChangeArrowheads="1"/>
          </p:cNvSpPr>
          <p:nvPr/>
        </p:nvSpPr>
        <p:spPr>
          <a:xfrm>
            <a:off x="241300" y="1490184"/>
            <a:ext cx="8521700" cy="2548416"/>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Clr>
                <a:schemeClr val="accent2"/>
              </a:buClr>
              <a:buSzPct val="100000"/>
            </a:pPr>
            <a:r>
              <a:rPr lang="en-US" sz="2000" dirty="0"/>
              <a:t>To construct a cumulative frequency distribution, add each frequency to the frequencies before it</a:t>
            </a:r>
          </a:p>
          <a:p>
            <a:pPr>
              <a:buClr>
                <a:schemeClr val="accent2"/>
              </a:buClr>
              <a:buSzPct val="100000"/>
            </a:pPr>
            <a:r>
              <a:rPr lang="en-US" sz="2000" dirty="0"/>
              <a:t>This shows how many values have accumulated as you move from one class down to the next class</a:t>
            </a:r>
          </a:p>
        </p:txBody>
      </p:sp>
      <p:pic>
        <p:nvPicPr>
          <p:cNvPr id="5" name="Picture 4" descr="Screen Shot 2020-10-22 at 2.49.46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599" y="2895600"/>
            <a:ext cx="8762999" cy="3429000"/>
          </a:xfrm>
          <a:prstGeom prst="rect">
            <a:avLst/>
          </a:prstGeom>
        </p:spPr>
      </p:pic>
    </p:spTree>
    <p:extLst>
      <p:ext uri="{BB962C8B-B14F-4D97-AF65-F5344CB8AC3E}">
        <p14:creationId xmlns:p14="http://schemas.microsoft.com/office/powerpoint/2010/main" val="1719418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2194B2-94EA-4F40-BD47-1393304796C8}"/>
              </a:ext>
            </a:extLst>
          </p:cNvPr>
          <p:cNvSpPr>
            <a:spLocks noGrp="1"/>
          </p:cNvSpPr>
          <p:nvPr>
            <p:ph type="title"/>
          </p:nvPr>
        </p:nvSpPr>
        <p:spPr/>
        <p:txBody>
          <a:bodyPr>
            <a:normAutofit fontScale="90000"/>
          </a:bodyPr>
          <a:lstStyle/>
          <a:p>
            <a:r>
              <a:rPr lang="en-US" dirty="0"/>
              <a:t>Cumulative Relative Frequency Distribution</a:t>
            </a:r>
          </a:p>
        </p:txBody>
      </p:sp>
      <p:sp>
        <p:nvSpPr>
          <p:cNvPr id="3" name="Footer Placeholder 2">
            <a:extLst>
              <a:ext uri="{FF2B5EF4-FFF2-40B4-BE49-F238E27FC236}">
                <a16:creationId xmlns:a16="http://schemas.microsoft.com/office/drawing/2014/main" xmlns="" id="{8736FC16-65C9-4E0B-BC18-86CB97AD2EF9}"/>
              </a:ext>
            </a:extLst>
          </p:cNvPr>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4FCFC546-50DA-4194-8EDF-B19D4A6A9B60}"/>
              </a:ext>
            </a:extLst>
          </p:cNvPr>
          <p:cNvSpPr>
            <a:spLocks noGrp="1"/>
          </p:cNvSpPr>
          <p:nvPr>
            <p:ph type="sldNum" sz="quarter" idx="12"/>
          </p:nvPr>
        </p:nvSpPr>
        <p:spPr/>
        <p:txBody>
          <a:bodyPr/>
          <a:lstStyle/>
          <a:p>
            <a:r>
              <a:rPr lang="en-US" dirty="0"/>
              <a:t>2-</a:t>
            </a:r>
            <a:fld id="{A68F1C3D-7991-4430-8FD2-6BE0AA8A1311}" type="slidenum">
              <a:rPr lang="en-US" smtClean="0"/>
              <a:pPr/>
              <a:t>17</a:t>
            </a:fld>
            <a:endParaRPr lang="en-US" dirty="0"/>
          </a:p>
        </p:txBody>
      </p:sp>
      <p:sp>
        <p:nvSpPr>
          <p:cNvPr id="5" name="Content Placeholder 4">
            <a:extLst>
              <a:ext uri="{FF2B5EF4-FFF2-40B4-BE49-F238E27FC236}">
                <a16:creationId xmlns:a16="http://schemas.microsoft.com/office/drawing/2014/main" xmlns="" id="{28F84F9A-77A2-4E93-BF13-230CBCBD1E2C}"/>
              </a:ext>
            </a:extLst>
          </p:cNvPr>
          <p:cNvSpPr>
            <a:spLocks noGrp="1"/>
          </p:cNvSpPr>
          <p:nvPr>
            <p:ph sz="quarter" idx="1"/>
          </p:nvPr>
        </p:nvSpPr>
        <p:spPr/>
        <p:txBody>
          <a:bodyPr>
            <a:normAutofit/>
          </a:bodyPr>
          <a:lstStyle/>
          <a:p>
            <a:r>
              <a:rPr lang="en-US" dirty="0"/>
              <a:t>To construct a cumulative relative frequency distribution, we divide the cumulative frequencies by the total number of observations</a:t>
            </a:r>
          </a:p>
        </p:txBody>
      </p:sp>
      <p:pic>
        <p:nvPicPr>
          <p:cNvPr id="7" name="Picture 6" descr="Screen Shot 2020-10-22 at 2.50.53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90800"/>
            <a:ext cx="9148726" cy="3581400"/>
          </a:xfrm>
          <a:prstGeom prst="rect">
            <a:avLst/>
          </a:prstGeom>
        </p:spPr>
      </p:pic>
    </p:spTree>
    <p:extLst>
      <p:ext uri="{BB962C8B-B14F-4D97-AF65-F5344CB8AC3E}">
        <p14:creationId xmlns:p14="http://schemas.microsoft.com/office/powerpoint/2010/main" val="2587667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Cumulative Frequency Polygon</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r>
              <a:rPr lang="en-US" dirty="0"/>
              <a:t>2-</a:t>
            </a:r>
            <a:fld id="{A68F1C3D-7991-4430-8FD2-6BE0AA8A1311}" type="slidenum">
              <a:rPr lang="en-US" smtClean="0"/>
              <a:t>18</a:t>
            </a:fld>
            <a:endParaRPr lang="en-US" dirty="0"/>
          </a:p>
        </p:txBody>
      </p:sp>
      <p:pic>
        <p:nvPicPr>
          <p:cNvPr id="4" name="Picture 3" descr="Screen Shot 2020-10-22 at 2.51.5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219200"/>
            <a:ext cx="5562600" cy="5021049"/>
          </a:xfrm>
          <a:prstGeom prst="rect">
            <a:avLst/>
          </a:prstGeom>
        </p:spPr>
      </p:pic>
    </p:spTree>
    <p:extLst>
      <p:ext uri="{BB962C8B-B14F-4D97-AF65-F5344CB8AC3E}">
        <p14:creationId xmlns:p14="http://schemas.microsoft.com/office/powerpoint/2010/main" val="1851381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48E05-F320-46C6-83FB-3A801B890520}"/>
              </a:ext>
            </a:extLst>
          </p:cNvPr>
          <p:cNvSpPr>
            <a:spLocks noGrp="1"/>
          </p:cNvSpPr>
          <p:nvPr>
            <p:ph type="title"/>
          </p:nvPr>
        </p:nvSpPr>
        <p:spPr/>
        <p:txBody>
          <a:bodyPr>
            <a:normAutofit/>
          </a:bodyPr>
          <a:lstStyle/>
          <a:p>
            <a:r>
              <a:rPr lang="en-US" dirty="0">
                <a:solidFill>
                  <a:schemeClr val="accent1"/>
                </a:solidFill>
              </a:rPr>
              <a:t>Chapter 2 Practice Problems</a:t>
            </a:r>
          </a:p>
        </p:txBody>
      </p:sp>
      <p:sp>
        <p:nvSpPr>
          <p:cNvPr id="4" name="Footer Placeholder 3">
            <a:extLst>
              <a:ext uri="{FF2B5EF4-FFF2-40B4-BE49-F238E27FC236}">
                <a16:creationId xmlns:a16="http://schemas.microsoft.com/office/drawing/2014/main" xmlns="" id="{4C963141-8A75-41ED-B490-AC8EE2EDB84A}"/>
              </a:ext>
            </a:extLst>
          </p:cNvPr>
          <p:cNvSpPr>
            <a:spLocks noGrp="1"/>
          </p:cNvSpPr>
          <p:nvPr>
            <p:ph type="ftr" sz="quarter" idx="11"/>
          </p:nvPr>
        </p:nvSpPr>
        <p:spPr>
          <a:xfrm>
            <a:off x="2898648" y="6355080"/>
            <a:ext cx="6016752"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5" name="Slide Number Placeholder 4">
            <a:extLst>
              <a:ext uri="{FF2B5EF4-FFF2-40B4-BE49-F238E27FC236}">
                <a16:creationId xmlns:a16="http://schemas.microsoft.com/office/drawing/2014/main" xmlns="" id="{33D37238-D9BF-469B-A795-7CBCC14436A0}"/>
              </a:ext>
            </a:extLst>
          </p:cNvPr>
          <p:cNvSpPr>
            <a:spLocks noGrp="1"/>
          </p:cNvSpPr>
          <p:nvPr>
            <p:ph type="sldNum" sz="quarter" idx="12"/>
          </p:nvPr>
        </p:nvSpPr>
        <p:spPr/>
        <p:txBody>
          <a:bodyPr/>
          <a:lstStyle/>
          <a:p>
            <a:r>
              <a:rPr lang="en-US" dirty="0"/>
              <a:t>2-</a:t>
            </a:r>
            <a:fld id="{A68F1C3D-7991-4430-8FD2-6BE0AA8A1311}" type="slidenum">
              <a:rPr lang="en-US" smtClean="0"/>
              <a:t>19</a:t>
            </a:fld>
            <a:endParaRPr lang="en-US" dirty="0"/>
          </a:p>
        </p:txBody>
      </p:sp>
    </p:spTree>
    <p:extLst>
      <p:ext uri="{BB962C8B-B14F-4D97-AF65-F5344CB8AC3E}">
        <p14:creationId xmlns:p14="http://schemas.microsoft.com/office/powerpoint/2010/main" val="4005793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4" name="Footer Placeholder 3"/>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3" name="Content Placeholder 2"/>
          <p:cNvSpPr>
            <a:spLocks noGrp="1"/>
          </p:cNvSpPr>
          <p:nvPr>
            <p:ph sz="quarter" idx="1"/>
          </p:nvPr>
        </p:nvSpPr>
        <p:spPr/>
        <p:txBody>
          <a:bodyPr>
            <a:normAutofit/>
          </a:bodyPr>
          <a:lstStyle/>
          <a:p>
            <a:pPr marL="0" indent="0" defTabSz="1143000">
              <a:buNone/>
            </a:pPr>
            <a:r>
              <a:rPr lang="en-US" dirty="0">
                <a:solidFill>
                  <a:schemeClr val="accent1"/>
                </a:solidFill>
              </a:rPr>
              <a:t>LO2-1</a:t>
            </a:r>
            <a:r>
              <a:rPr lang="en-US" dirty="0"/>
              <a:t>	Summarize qualitative variables with frequency and 	relative frequency tables</a:t>
            </a:r>
          </a:p>
          <a:p>
            <a:pPr marL="0" indent="0" defTabSz="1143000">
              <a:buNone/>
            </a:pPr>
            <a:r>
              <a:rPr lang="en-US" dirty="0">
                <a:solidFill>
                  <a:schemeClr val="accent1"/>
                </a:solidFill>
              </a:rPr>
              <a:t>LO2-2</a:t>
            </a:r>
            <a:r>
              <a:rPr lang="en-US" dirty="0"/>
              <a:t>	Display a frequency table using a bar or pie chart</a:t>
            </a:r>
          </a:p>
          <a:p>
            <a:pPr marL="0" indent="0" defTabSz="1143000">
              <a:buNone/>
            </a:pPr>
            <a:r>
              <a:rPr lang="en-US" dirty="0">
                <a:solidFill>
                  <a:schemeClr val="accent1"/>
                </a:solidFill>
              </a:rPr>
              <a:t>LO2-3</a:t>
            </a:r>
            <a:r>
              <a:rPr lang="en-US" dirty="0"/>
              <a:t>	Summarize quantitative variables with frequency 	and relative frequency distributions</a:t>
            </a:r>
          </a:p>
          <a:p>
            <a:pPr marL="0" indent="0" defTabSz="1143000">
              <a:buNone/>
            </a:pPr>
            <a:r>
              <a:rPr lang="en-US" dirty="0">
                <a:solidFill>
                  <a:schemeClr val="accent1"/>
                </a:solidFill>
              </a:rPr>
              <a:t>LO2-4</a:t>
            </a:r>
            <a:r>
              <a:rPr lang="en-US" dirty="0"/>
              <a:t>	Display a frequency distribution using a histogram 	or frequency polygon</a:t>
            </a:r>
          </a:p>
        </p:txBody>
      </p:sp>
      <p:sp>
        <p:nvSpPr>
          <p:cNvPr id="5" name="Slide Number Placeholder 4"/>
          <p:cNvSpPr>
            <a:spLocks noGrp="1"/>
          </p:cNvSpPr>
          <p:nvPr>
            <p:ph type="sldNum" sz="quarter" idx="12"/>
          </p:nvPr>
        </p:nvSpPr>
        <p:spPr/>
        <p:txBody>
          <a:bodyPr/>
          <a:lstStyle/>
          <a:p>
            <a:r>
              <a:rPr lang="en-US" dirty="0"/>
              <a:t>2-</a:t>
            </a:r>
            <a:fld id="{F38DF745-7D3F-47F4-83A3-874385CFAA69}" type="slidenum">
              <a:rPr lang="en-US" smtClean="0"/>
              <a:pPr/>
              <a:t>2</a:t>
            </a:fld>
            <a:endParaRPr lang="en-US" dirty="0"/>
          </a:p>
        </p:txBody>
      </p:sp>
    </p:spTree>
    <p:extLst>
      <p:ext uri="{BB962C8B-B14F-4D97-AF65-F5344CB8AC3E}">
        <p14:creationId xmlns:p14="http://schemas.microsoft.com/office/powerpoint/2010/main" val="136513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5</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2-</a:t>
            </a:r>
            <a:fld id="{F38DF745-7D3F-47F4-83A3-874385CFAA69}" type="slidenum">
              <a:rPr lang="en-US" smtClean="0"/>
              <a:pPr/>
              <a:t>20</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fontScale="92500"/>
          </a:bodyPr>
          <a:lstStyle/>
          <a:p>
            <a:pPr marL="0" indent="0">
              <a:buNone/>
            </a:pPr>
            <a:r>
              <a:rPr lang="en-US" dirty="0"/>
              <a:t>Wellstone Inc. produces and markets replacement covers for cell phones in five different colors: bright white, metallic black, magnetic lime, tangerine orange, and fusion red. To estimate the demand for each color, the company set up a kiosk for several hours in the Mall of America and asked randomly selected people which cover color was their favorite. </a:t>
            </a:r>
          </a:p>
          <a:p>
            <a:pPr marL="0" indent="0">
              <a:buNone/>
            </a:pPr>
            <a:endParaRPr lang="en-US" dirty="0"/>
          </a:p>
          <a:p>
            <a:pPr marL="514350" indent="-514350">
              <a:buFont typeface="+mj-lt"/>
              <a:buAutoNum type="alphaLcPeriod"/>
            </a:pPr>
            <a:r>
              <a:rPr lang="en-US" dirty="0"/>
              <a:t>What is the table called? </a:t>
            </a:r>
          </a:p>
          <a:p>
            <a:pPr marL="514350" indent="-514350">
              <a:buFont typeface="+mj-lt"/>
              <a:buAutoNum type="alphaLcPeriod"/>
            </a:pPr>
            <a:r>
              <a:rPr lang="en-US" dirty="0"/>
              <a:t>Draw a bar chart for the table. </a:t>
            </a:r>
          </a:p>
          <a:p>
            <a:pPr marL="514350" indent="-514350">
              <a:buFont typeface="+mj-lt"/>
              <a:buAutoNum type="alphaLcPeriod"/>
            </a:pPr>
            <a:r>
              <a:rPr lang="en-US" dirty="0"/>
              <a:t>Draw a pie chart. </a:t>
            </a:r>
          </a:p>
          <a:p>
            <a:pPr marL="514350" indent="-514350">
              <a:buFont typeface="+mj-lt"/>
              <a:buAutoNum type="alphaLcPeriod"/>
            </a:pPr>
            <a:r>
              <a:rPr lang="en-US" dirty="0"/>
              <a:t>If Wellstone Inc. plans to produce one million cell phone covers, how many of each color should it produce?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LO2-2 </a:t>
            </a:r>
          </a:p>
        </p:txBody>
      </p:sp>
      <p:pic>
        <p:nvPicPr>
          <p:cNvPr id="7" name="Picture 6" descr="Screen Shot 2020-10-22 at 2.53.0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199" y="3505200"/>
            <a:ext cx="3958655" cy="1828800"/>
          </a:xfrm>
          <a:prstGeom prst="rect">
            <a:avLst/>
          </a:prstGeom>
        </p:spPr>
      </p:pic>
    </p:spTree>
    <p:extLst>
      <p:ext uri="{BB962C8B-B14F-4D97-AF65-F5344CB8AC3E}">
        <p14:creationId xmlns:p14="http://schemas.microsoft.com/office/powerpoint/2010/main" val="1474961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11</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2-</a:t>
            </a:r>
            <a:fld id="{F38DF745-7D3F-47F4-83A3-874385CFAA69}" type="slidenum">
              <a:rPr lang="en-US" smtClean="0"/>
              <a:pPr/>
              <a:t>21</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a:xfrm>
            <a:off x="457200" y="1219200"/>
            <a:ext cx="8229600" cy="4724400"/>
          </a:xfrm>
        </p:spPr>
        <p:txBody>
          <a:bodyPr>
            <a:normAutofit fontScale="92500"/>
          </a:bodyPr>
          <a:lstStyle/>
          <a:p>
            <a:pPr marL="0" indent="0">
              <a:buNone/>
            </a:pPr>
            <a:r>
              <a:rPr lang="en-US" dirty="0"/>
              <a:t>Wachesaw</a:t>
            </a:r>
            <a:r>
              <a:rPr lang="en-US" dirty="0"/>
              <a:t> Manufacturing Inc. produced the following number of units in the last 16 days. </a:t>
            </a:r>
          </a:p>
          <a:p>
            <a:pPr marL="0" indent="0">
              <a:buNone/>
            </a:pPr>
            <a:endParaRPr lang="en-US" dirty="0"/>
          </a:p>
          <a:p>
            <a:pPr marL="0" indent="0">
              <a:buNone/>
            </a:pPr>
            <a:endParaRPr lang="en-US" dirty="0"/>
          </a:p>
          <a:p>
            <a:pPr marL="0" indent="0">
              <a:buNone/>
            </a:pPr>
            <a:r>
              <a:rPr lang="en-US" dirty="0"/>
              <a:t>The information is to be organized into a frequency distribution. </a:t>
            </a:r>
          </a:p>
          <a:p>
            <a:pPr marL="514350" indent="-514350">
              <a:buFont typeface="+mj-lt"/>
              <a:buAutoNum type="alphaLcPeriod"/>
            </a:pPr>
            <a:r>
              <a:rPr lang="en-US" dirty="0"/>
              <a:t>How many classes would you recommend? </a:t>
            </a:r>
          </a:p>
          <a:p>
            <a:pPr marL="514350" indent="-514350">
              <a:buFont typeface="+mj-lt"/>
              <a:buAutoNum type="alphaLcPeriod"/>
            </a:pPr>
            <a:r>
              <a:rPr lang="en-US" dirty="0"/>
              <a:t>What class interval would you suggest? </a:t>
            </a:r>
          </a:p>
          <a:p>
            <a:pPr marL="514350" indent="-514350">
              <a:buFont typeface="+mj-lt"/>
              <a:buAutoNum type="alphaLcPeriod"/>
            </a:pPr>
            <a:r>
              <a:rPr lang="en-US" dirty="0"/>
              <a:t>What lower limit would you recommend for the first class? </a:t>
            </a:r>
          </a:p>
          <a:p>
            <a:pPr marL="514350" indent="-514350">
              <a:buFont typeface="+mj-lt"/>
              <a:buAutoNum type="alphaLcPeriod"/>
            </a:pPr>
            <a:r>
              <a:rPr lang="en-US" dirty="0"/>
              <a:t>Organize the information into a frequency distribution and determine the relative frequency distribution. </a:t>
            </a:r>
          </a:p>
          <a:p>
            <a:pPr marL="514350" indent="-514350">
              <a:buFont typeface="+mj-lt"/>
              <a:buAutoNum type="alphaLcPeriod"/>
            </a:pPr>
            <a:r>
              <a:rPr lang="en-US" dirty="0"/>
              <a:t>Comment on the shape of the distribution.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LO2-3 </a:t>
            </a:r>
          </a:p>
        </p:txBody>
      </p:sp>
      <p:pic>
        <p:nvPicPr>
          <p:cNvPr id="7" name="Picture 6" descr="Screen Shot 2020-10-22 at 2.53.5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600" y="2045456"/>
            <a:ext cx="5638800" cy="926344"/>
          </a:xfrm>
          <a:prstGeom prst="rect">
            <a:avLst/>
          </a:prstGeom>
        </p:spPr>
      </p:pic>
    </p:spTree>
    <p:extLst>
      <p:ext uri="{BB962C8B-B14F-4D97-AF65-F5344CB8AC3E}">
        <p14:creationId xmlns:p14="http://schemas.microsoft.com/office/powerpoint/2010/main" val="2309153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AEB603-9DBF-435D-BDA8-208EDA1C8623}"/>
              </a:ext>
            </a:extLst>
          </p:cNvPr>
          <p:cNvSpPr>
            <a:spLocks noGrp="1"/>
          </p:cNvSpPr>
          <p:nvPr>
            <p:ph type="title"/>
          </p:nvPr>
        </p:nvSpPr>
        <p:spPr/>
        <p:txBody>
          <a:bodyPr/>
          <a:lstStyle/>
          <a:p>
            <a:r>
              <a:rPr lang="en-US" dirty="0"/>
              <a:t>Question 17</a:t>
            </a:r>
          </a:p>
        </p:txBody>
      </p:sp>
      <p:sp>
        <p:nvSpPr>
          <p:cNvPr id="3" name="Footer Placeholder 2">
            <a:extLst>
              <a:ext uri="{FF2B5EF4-FFF2-40B4-BE49-F238E27FC236}">
                <a16:creationId xmlns:a16="http://schemas.microsoft.com/office/drawing/2014/main" xmlns="" id="{1B96CF22-D77F-4B04-84D3-0D8578129911}"/>
              </a:ext>
            </a:extLst>
          </p:cNvPr>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55259BC8-C10B-4AFD-8D64-FB4C814F48AD}"/>
              </a:ext>
            </a:extLst>
          </p:cNvPr>
          <p:cNvSpPr>
            <a:spLocks noGrp="1"/>
          </p:cNvSpPr>
          <p:nvPr>
            <p:ph type="sldNum" sz="quarter" idx="12"/>
          </p:nvPr>
        </p:nvSpPr>
        <p:spPr/>
        <p:txBody>
          <a:bodyPr/>
          <a:lstStyle/>
          <a:p>
            <a:r>
              <a:rPr lang="en-US" dirty="0"/>
              <a:t>2-</a:t>
            </a:r>
            <a:fld id="{F38DF745-7D3F-47F4-83A3-874385CFAA69}" type="slidenum">
              <a:rPr lang="en-US" smtClean="0"/>
              <a:pPr/>
              <a:t>22</a:t>
            </a:fld>
            <a:endParaRPr lang="en-US" dirty="0"/>
          </a:p>
        </p:txBody>
      </p:sp>
      <p:sp>
        <p:nvSpPr>
          <p:cNvPr id="5" name="Content Placeholder 4">
            <a:extLst>
              <a:ext uri="{FF2B5EF4-FFF2-40B4-BE49-F238E27FC236}">
                <a16:creationId xmlns:a16="http://schemas.microsoft.com/office/drawing/2014/main" xmlns="" id="{49E3357B-E8E7-45FC-8000-004C27E2830F}"/>
              </a:ext>
            </a:extLst>
          </p:cNvPr>
          <p:cNvSpPr>
            <a:spLocks noGrp="1"/>
          </p:cNvSpPr>
          <p:nvPr>
            <p:ph sz="quarter" idx="1"/>
          </p:nvPr>
        </p:nvSpPr>
        <p:spPr/>
        <p:txBody>
          <a:bodyPr>
            <a:normAutofit fontScale="77500" lnSpcReduction="20000"/>
          </a:bodyPr>
          <a:lstStyle/>
          <a:p>
            <a:pPr marL="0" indent="0">
              <a:buNone/>
            </a:pPr>
            <a:r>
              <a:rPr lang="en-US" dirty="0"/>
              <a:t>The following frequency distribution reports the number of frequent flier miles, reported in thousands, for employees of Brumley Statistical Consulting Inc. during the most recent quarter.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514350" indent="-514350">
              <a:buFont typeface="+mj-lt"/>
              <a:buAutoNum type="alphaLcPeriod"/>
            </a:pPr>
            <a:r>
              <a:rPr lang="en-US" dirty="0"/>
              <a:t>How many employees were studied? </a:t>
            </a:r>
          </a:p>
          <a:p>
            <a:pPr marL="514350" indent="-514350">
              <a:buFont typeface="+mj-lt"/>
              <a:buAutoNum type="alphaLcPeriod"/>
            </a:pPr>
            <a:r>
              <a:rPr lang="en-US" dirty="0"/>
              <a:t>What is the midpoint of the first class? What lower limit would you recommend for the first class? </a:t>
            </a:r>
          </a:p>
          <a:p>
            <a:pPr marL="514350" indent="-514350">
              <a:buFont typeface="+mj-lt"/>
              <a:buAutoNum type="alphaLcPeriod"/>
            </a:pPr>
            <a:r>
              <a:rPr lang="en-US" dirty="0"/>
              <a:t>Construct a histogram. </a:t>
            </a:r>
          </a:p>
          <a:p>
            <a:pPr marL="514350" indent="-514350">
              <a:buFont typeface="+mj-lt"/>
              <a:buAutoNum type="alphaLcPeriod"/>
            </a:pPr>
            <a:r>
              <a:rPr lang="en-US" dirty="0"/>
              <a:t>A frequency polygon is to be drawn. What are the coordinates of the plot for the first class? </a:t>
            </a:r>
          </a:p>
          <a:p>
            <a:pPr marL="514350" indent="-514350">
              <a:buFont typeface="+mj-lt"/>
              <a:buAutoNum type="alphaLcPeriod"/>
            </a:pPr>
            <a:r>
              <a:rPr lang="en-US" dirty="0"/>
              <a:t>Construct a frequency polygon. </a:t>
            </a:r>
          </a:p>
          <a:p>
            <a:pPr marL="514350" indent="-514350">
              <a:buFont typeface="+mj-lt"/>
              <a:buAutoNum type="alphaLcPeriod"/>
            </a:pPr>
            <a:r>
              <a:rPr lang="en-US" dirty="0"/>
              <a:t>Interpret the frequent flier miles accumulated using the two charts. </a:t>
            </a:r>
          </a:p>
        </p:txBody>
      </p:sp>
      <p:sp>
        <p:nvSpPr>
          <p:cNvPr id="6" name="TextBox 5">
            <a:extLst>
              <a:ext uri="{FF2B5EF4-FFF2-40B4-BE49-F238E27FC236}">
                <a16:creationId xmlns:a16="http://schemas.microsoft.com/office/drawing/2014/main" xmlns="" id="{802944BF-88CA-456F-8B13-82EFE0FCE1B5}"/>
              </a:ext>
            </a:extLst>
          </p:cNvPr>
          <p:cNvSpPr txBox="1"/>
          <p:nvPr/>
        </p:nvSpPr>
        <p:spPr>
          <a:xfrm>
            <a:off x="7696200" y="773668"/>
            <a:ext cx="990600" cy="369332"/>
          </a:xfrm>
          <a:prstGeom prst="rect">
            <a:avLst/>
          </a:prstGeom>
          <a:noFill/>
        </p:spPr>
        <p:txBody>
          <a:bodyPr wrap="square" rtlCol="0">
            <a:spAutoFit/>
          </a:bodyPr>
          <a:lstStyle/>
          <a:p>
            <a:r>
              <a:rPr lang="en-US" dirty="0"/>
              <a:t>LO2-4 </a:t>
            </a:r>
          </a:p>
        </p:txBody>
      </p:sp>
      <p:pic>
        <p:nvPicPr>
          <p:cNvPr id="8" name="Picture 7" descr="Screen Shot 2020-10-22 at 3.13.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780909"/>
            <a:ext cx="3429000" cy="2181491"/>
          </a:xfrm>
          <a:prstGeom prst="rect">
            <a:avLst/>
          </a:prstGeom>
        </p:spPr>
      </p:pic>
    </p:spTree>
    <p:extLst>
      <p:ext uri="{BB962C8B-B14F-4D97-AF65-F5344CB8AC3E}">
        <p14:creationId xmlns:p14="http://schemas.microsoft.com/office/powerpoint/2010/main" val="3511152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Constructing Frequency Tables</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533400" y="1219200"/>
            <a:ext cx="8229600" cy="4937760"/>
          </a:xfrm>
        </p:spPr>
        <p:txBody>
          <a:bodyPr>
            <a:normAutofit/>
          </a:bodyPr>
          <a:lstStyle/>
          <a:p>
            <a:pPr marL="274320" lvl="1" indent="0">
              <a:buNone/>
            </a:pPr>
            <a:endParaRPr lang="en-US" sz="2600" dirty="0"/>
          </a:p>
          <a:p>
            <a:pPr lvl="1"/>
            <a:endParaRPr lang="en-US" sz="2600" dirty="0"/>
          </a:p>
          <a:p>
            <a:pPr lvl="1"/>
            <a:endParaRPr lang="en-US" sz="2600" dirty="0"/>
          </a:p>
          <a:p>
            <a:r>
              <a:rPr lang="en-US" dirty="0"/>
              <a:t>Mutually exclusive means the data fit in just one class</a:t>
            </a:r>
          </a:p>
          <a:p>
            <a:r>
              <a:rPr lang="en-US" dirty="0"/>
              <a:t>Collectively exhaustive means there is a class for each value</a:t>
            </a:r>
          </a:p>
        </p:txBody>
      </p:sp>
      <p:sp>
        <p:nvSpPr>
          <p:cNvPr id="5" name="Slide Number Placeholder 4"/>
          <p:cNvSpPr>
            <a:spLocks noGrp="1"/>
          </p:cNvSpPr>
          <p:nvPr>
            <p:ph type="sldNum" sz="quarter" idx="12"/>
          </p:nvPr>
        </p:nvSpPr>
        <p:spPr/>
        <p:txBody>
          <a:bodyPr/>
          <a:lstStyle/>
          <a:p>
            <a:r>
              <a:rPr lang="en-US" dirty="0"/>
              <a:t>2-</a:t>
            </a:r>
            <a:fld id="{F38DF745-7D3F-47F4-83A3-874385CFAA69}" type="slidenum">
              <a:rPr lang="en-US" smtClean="0"/>
              <a:pPr/>
              <a:t>3</a:t>
            </a:fld>
            <a:endParaRPr lang="en-US" dirty="0"/>
          </a:p>
        </p:txBody>
      </p:sp>
      <p:sp>
        <p:nvSpPr>
          <p:cNvPr id="9" name="TextBox 8"/>
          <p:cNvSpPr txBox="1"/>
          <p:nvPr/>
        </p:nvSpPr>
        <p:spPr>
          <a:xfrm>
            <a:off x="1143000" y="15240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FREQUENCY TABLE  </a:t>
            </a:r>
            <a:r>
              <a:rPr lang="en-US" dirty="0"/>
              <a:t>A grouping of qualitative data into mutually exclusive and collectively exhaustive classes showing the number of observations in each class.</a:t>
            </a:r>
          </a:p>
        </p:txBody>
      </p:sp>
      <p:pic>
        <p:nvPicPr>
          <p:cNvPr id="7" name="Picture 6" descr="Screen Shot 2020-10-22 at 2.09.5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4038600"/>
            <a:ext cx="7772400" cy="2228286"/>
          </a:xfrm>
          <a:prstGeom prst="rect">
            <a:avLst/>
          </a:prstGeom>
        </p:spPr>
      </p:pic>
    </p:spTree>
    <p:extLst>
      <p:ext uri="{BB962C8B-B14F-4D97-AF65-F5344CB8AC3E}">
        <p14:creationId xmlns:p14="http://schemas.microsoft.com/office/powerpoint/2010/main" val="3737144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Constructing Frequency Tables (2 of 3)</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533400" y="1219200"/>
            <a:ext cx="8229600" cy="4937760"/>
          </a:xfrm>
        </p:spPr>
        <p:txBody>
          <a:bodyPr>
            <a:normAutofit/>
          </a:bodyPr>
          <a:lstStyle/>
          <a:p>
            <a:r>
              <a:rPr lang="en-US" dirty="0"/>
              <a:t>To construct a frequency table</a:t>
            </a:r>
          </a:p>
          <a:p>
            <a:pPr lvl="1"/>
            <a:r>
              <a:rPr lang="en-US" sz="2600" dirty="0"/>
              <a:t>First sort the data into classes</a:t>
            </a:r>
          </a:p>
          <a:p>
            <a:pPr lvl="1"/>
            <a:r>
              <a:rPr lang="en-US" sz="2600" dirty="0"/>
              <a:t>Count the number in each class and report as the class frequency</a:t>
            </a:r>
          </a:p>
          <a:p>
            <a:pPr lvl="1"/>
            <a:endParaRPr lang="en-US" sz="2300" dirty="0"/>
          </a:p>
        </p:txBody>
      </p:sp>
      <p:sp>
        <p:nvSpPr>
          <p:cNvPr id="5" name="Slide Number Placeholder 4"/>
          <p:cNvSpPr>
            <a:spLocks noGrp="1"/>
          </p:cNvSpPr>
          <p:nvPr>
            <p:ph type="sldNum" sz="quarter" idx="12"/>
          </p:nvPr>
        </p:nvSpPr>
        <p:spPr/>
        <p:txBody>
          <a:bodyPr/>
          <a:lstStyle/>
          <a:p>
            <a:r>
              <a:rPr lang="en-US" dirty="0"/>
              <a:t>2-</a:t>
            </a:r>
            <a:fld id="{F38DF745-7D3F-47F4-83A3-874385CFAA69}" type="slidenum">
              <a:rPr lang="en-US" smtClean="0"/>
              <a:pPr/>
              <a:t>4</a:t>
            </a:fld>
            <a:endParaRPr lang="en-US" dirty="0"/>
          </a:p>
        </p:txBody>
      </p:sp>
      <p:pic>
        <p:nvPicPr>
          <p:cNvPr id="7" name="Picture 6" descr="Screen Shot 2020-10-22 at 2.09.51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4038600"/>
            <a:ext cx="7772400" cy="2228286"/>
          </a:xfrm>
          <a:prstGeom prst="rect">
            <a:avLst/>
          </a:prstGeom>
        </p:spPr>
      </p:pic>
    </p:spTree>
    <p:extLst>
      <p:ext uri="{BB962C8B-B14F-4D97-AF65-F5344CB8AC3E}">
        <p14:creationId xmlns:p14="http://schemas.microsoft.com/office/powerpoint/2010/main" val="2968960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03EC35-EA41-4313-B141-B0903D6E373C}"/>
              </a:ext>
            </a:extLst>
          </p:cNvPr>
          <p:cNvSpPr>
            <a:spLocks noGrp="1"/>
          </p:cNvSpPr>
          <p:nvPr>
            <p:ph type="title"/>
          </p:nvPr>
        </p:nvSpPr>
        <p:spPr/>
        <p:txBody>
          <a:bodyPr/>
          <a:lstStyle/>
          <a:p>
            <a:r>
              <a:rPr lang="en-US" dirty="0"/>
              <a:t>Constructing Frequency Tables (3 of 3)</a:t>
            </a:r>
          </a:p>
        </p:txBody>
      </p:sp>
      <p:sp>
        <p:nvSpPr>
          <p:cNvPr id="3" name="Footer Placeholder 2">
            <a:extLst>
              <a:ext uri="{FF2B5EF4-FFF2-40B4-BE49-F238E27FC236}">
                <a16:creationId xmlns:a16="http://schemas.microsoft.com/office/drawing/2014/main" xmlns="" id="{BE6DAA45-9CF9-4B17-934C-782ACFD80597}"/>
              </a:ext>
            </a:extLst>
          </p:cNvPr>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a:extLst>
              <a:ext uri="{FF2B5EF4-FFF2-40B4-BE49-F238E27FC236}">
                <a16:creationId xmlns:a16="http://schemas.microsoft.com/office/drawing/2014/main" xmlns="" id="{AF272042-79CD-40A0-9096-48D918241677}"/>
              </a:ext>
            </a:extLst>
          </p:cNvPr>
          <p:cNvSpPr>
            <a:spLocks noGrp="1"/>
          </p:cNvSpPr>
          <p:nvPr>
            <p:ph type="sldNum" sz="quarter" idx="12"/>
          </p:nvPr>
        </p:nvSpPr>
        <p:spPr/>
        <p:txBody>
          <a:bodyPr/>
          <a:lstStyle/>
          <a:p>
            <a:r>
              <a:rPr lang="en-US" dirty="0"/>
              <a:t>2-</a:t>
            </a:r>
            <a:fld id="{F38DF745-7D3F-47F4-83A3-874385CFAA69}" type="slidenum">
              <a:rPr lang="en-US" smtClean="0"/>
              <a:pPr/>
              <a:t>5</a:t>
            </a:fld>
            <a:endParaRPr lang="en-US" dirty="0"/>
          </a:p>
        </p:txBody>
      </p:sp>
      <p:sp>
        <p:nvSpPr>
          <p:cNvPr id="5" name="Content Placeholder 4">
            <a:extLst>
              <a:ext uri="{FF2B5EF4-FFF2-40B4-BE49-F238E27FC236}">
                <a16:creationId xmlns:a16="http://schemas.microsoft.com/office/drawing/2014/main" xmlns="" id="{9BA2FED8-063E-45F8-B7CA-898B8F05FC0B}"/>
              </a:ext>
            </a:extLst>
          </p:cNvPr>
          <p:cNvSpPr>
            <a:spLocks noGrp="1"/>
          </p:cNvSpPr>
          <p:nvPr>
            <p:ph sz="quarter" idx="1"/>
          </p:nvPr>
        </p:nvSpPr>
        <p:spPr/>
        <p:txBody>
          <a:bodyPr/>
          <a:lstStyle/>
          <a:p>
            <a:r>
              <a:rPr lang="en-US" dirty="0"/>
              <a:t>Convert each frequency to a relative frequency </a:t>
            </a:r>
          </a:p>
          <a:p>
            <a:pPr lvl="1"/>
            <a:r>
              <a:rPr lang="en-US" sz="2600" dirty="0"/>
              <a:t>Each of the class frequencies is divided by the total number of observations</a:t>
            </a:r>
          </a:p>
          <a:p>
            <a:pPr lvl="1"/>
            <a:r>
              <a:rPr lang="en-US" sz="2600" dirty="0" smtClean="0"/>
              <a:t>Shows the fraction of the total number observations in each class</a:t>
            </a:r>
          </a:p>
          <a:p>
            <a:endParaRPr lang="en-US" dirty="0"/>
          </a:p>
        </p:txBody>
      </p:sp>
      <p:pic>
        <p:nvPicPr>
          <p:cNvPr id="6" name="Picture 5" descr="Screen Shot 2020-10-22 at 2.16.02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505200"/>
            <a:ext cx="8838994" cy="2362200"/>
          </a:xfrm>
          <a:prstGeom prst="rect">
            <a:avLst/>
          </a:prstGeom>
        </p:spPr>
      </p:pic>
    </p:spTree>
    <p:extLst>
      <p:ext uri="{BB962C8B-B14F-4D97-AF65-F5344CB8AC3E}">
        <p14:creationId xmlns:p14="http://schemas.microsoft.com/office/powerpoint/2010/main" val="3121931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Graphic Presentation of Qualitative </a:t>
            </a:r>
            <a:br>
              <a:rPr lang="en-US" dirty="0"/>
            </a:br>
            <a:r>
              <a:rPr lang="en-US" dirty="0"/>
              <a:t>Data</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6</a:t>
            </a:fld>
            <a:endParaRPr lang="en-US" dirty="0"/>
          </a:p>
        </p:txBody>
      </p:sp>
      <p:sp>
        <p:nvSpPr>
          <p:cNvPr id="9" name="Content Placeholder 5">
            <a:extLst>
              <a:ext uri="{FF2B5EF4-FFF2-40B4-BE49-F238E27FC236}">
                <a16:creationId xmlns:a16="http://schemas.microsoft.com/office/drawing/2014/main" xmlns="" id="{432E036A-3BFA-47F1-A58D-7CD81BAB6E4A}"/>
              </a:ext>
            </a:extLst>
          </p:cNvPr>
          <p:cNvSpPr txBox="1">
            <a:spLocks/>
          </p:cNvSpPr>
          <p:nvPr/>
        </p:nvSpPr>
        <p:spPr>
          <a:xfrm>
            <a:off x="457200" y="2438400"/>
            <a:ext cx="8229600" cy="914400"/>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Font typeface="Wingdings" panose="05000000000000000000" pitchFamily="2" charset="2"/>
              <a:buChar char="Ø"/>
            </a:pPr>
            <a:r>
              <a:rPr lang="en-US" dirty="0"/>
              <a:t>Use a bar chart when you wish to compare the number of observations for each class of a qualitative variable.</a:t>
            </a:r>
          </a:p>
          <a:p>
            <a:endParaRPr lang="en-US" dirty="0"/>
          </a:p>
        </p:txBody>
      </p:sp>
      <p:pic>
        <p:nvPicPr>
          <p:cNvPr id="7" name="Picture 6">
            <a:extLst>
              <a:ext uri="{FF2B5EF4-FFF2-40B4-BE49-F238E27FC236}">
                <a16:creationId xmlns:a16="http://schemas.microsoft.com/office/drawing/2014/main" xmlns="" id="{866BE2FD-F60B-494F-8E04-A1C119340747}"/>
              </a:ext>
            </a:extLst>
          </p:cNvPr>
          <p:cNvPicPr>
            <a:picLocks noChangeAspect="1"/>
          </p:cNvPicPr>
          <p:nvPr/>
        </p:nvPicPr>
        <p:blipFill>
          <a:blip r:embed="rId3"/>
          <a:stretch>
            <a:fillRect/>
          </a:stretch>
        </p:blipFill>
        <p:spPr>
          <a:xfrm>
            <a:off x="2238515" y="3403600"/>
            <a:ext cx="3908017" cy="2875501"/>
          </a:xfrm>
          <a:prstGeom prst="rect">
            <a:avLst/>
          </a:prstGeom>
        </p:spPr>
      </p:pic>
      <p:sp>
        <p:nvSpPr>
          <p:cNvPr id="8" name="TextBox 7"/>
          <p:cNvSpPr txBox="1"/>
          <p:nvPr/>
        </p:nvSpPr>
        <p:spPr>
          <a:xfrm>
            <a:off x="1143000" y="1293674"/>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BAR CHART  </a:t>
            </a:r>
            <a:r>
              <a:rPr lang="en-US" dirty="0"/>
              <a:t>A graph that shows the qualitative classes on the horizontal axis and the class frequencies on the vertical axis. The class frequencies are proportional to the heights of the bars.</a:t>
            </a:r>
          </a:p>
        </p:txBody>
      </p:sp>
    </p:spTree>
    <p:extLst>
      <p:ext uri="{BB962C8B-B14F-4D97-AF65-F5344CB8AC3E}">
        <p14:creationId xmlns:p14="http://schemas.microsoft.com/office/powerpoint/2010/main" val="2789903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Graphic Presentation of Qualitative </a:t>
            </a:r>
            <a:br>
              <a:rPr lang="en-US" dirty="0"/>
            </a:br>
            <a:r>
              <a:rPr lang="en-US" dirty="0"/>
              <a:t>Data (2 of 2)</a:t>
            </a:r>
          </a:p>
        </p:txBody>
      </p:sp>
      <p:sp>
        <p:nvSpPr>
          <p:cNvPr id="3" name="Footer Placeholder 2"/>
          <p:cNvSpPr>
            <a:spLocks noGrp="1"/>
          </p:cNvSpPr>
          <p:nvPr>
            <p:ph type="ftr" sz="quarter" idx="11"/>
          </p:nvPr>
        </p:nvSpPr>
        <p:spPr>
          <a:xfrm>
            <a:off x="1981200" y="6356350"/>
            <a:ext cx="67056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r>
              <a:rPr lang="en-US" dirty="0"/>
              <a:t>2-</a:t>
            </a:r>
            <a:fld id="{A68F1C3D-7991-4430-8FD2-6BE0AA8A1311}" type="slidenum">
              <a:rPr lang="en-US" smtClean="0"/>
              <a:t>7</a:t>
            </a:fld>
            <a:endParaRPr lang="en-US" dirty="0"/>
          </a:p>
        </p:txBody>
      </p:sp>
      <p:sp>
        <p:nvSpPr>
          <p:cNvPr id="8" name="Content Placeholder 5">
            <a:extLst>
              <a:ext uri="{FF2B5EF4-FFF2-40B4-BE49-F238E27FC236}">
                <a16:creationId xmlns:a16="http://schemas.microsoft.com/office/drawing/2014/main" xmlns="" id="{2B55C072-5978-4EB7-BFB5-263EA88C3C86}"/>
              </a:ext>
            </a:extLst>
          </p:cNvPr>
          <p:cNvSpPr txBox="1">
            <a:spLocks/>
          </p:cNvSpPr>
          <p:nvPr/>
        </p:nvSpPr>
        <p:spPr>
          <a:xfrm>
            <a:off x="431800" y="2175301"/>
            <a:ext cx="8229600" cy="914400"/>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Font typeface="Wingdings" panose="05000000000000000000" pitchFamily="2" charset="2"/>
              <a:buChar char="Ø"/>
            </a:pPr>
            <a:r>
              <a:rPr lang="en-US" dirty="0"/>
              <a:t>Use a pie chart when you wish to compare relative differences in the percentage of observations for each class of a qualitative variable.</a:t>
            </a:r>
          </a:p>
          <a:p>
            <a:endParaRPr lang="en-US" dirty="0"/>
          </a:p>
          <a:p>
            <a:pPr marL="0" indent="0">
              <a:buFont typeface="Wingdings 3"/>
              <a:buNone/>
            </a:pPr>
            <a:endParaRPr lang="en-US" dirty="0"/>
          </a:p>
        </p:txBody>
      </p:sp>
      <p:pic>
        <p:nvPicPr>
          <p:cNvPr id="5" name="Picture 4">
            <a:extLst>
              <a:ext uri="{FF2B5EF4-FFF2-40B4-BE49-F238E27FC236}">
                <a16:creationId xmlns:a16="http://schemas.microsoft.com/office/drawing/2014/main" xmlns="" id="{A77F09FC-F3A3-45B5-B376-38FCDC3CD664}"/>
              </a:ext>
            </a:extLst>
          </p:cNvPr>
          <p:cNvPicPr>
            <a:picLocks noChangeAspect="1"/>
          </p:cNvPicPr>
          <p:nvPr/>
        </p:nvPicPr>
        <p:blipFill>
          <a:blip r:embed="rId3"/>
          <a:stretch>
            <a:fillRect/>
          </a:stretch>
        </p:blipFill>
        <p:spPr>
          <a:xfrm>
            <a:off x="2746591" y="3505200"/>
            <a:ext cx="2891866" cy="2771698"/>
          </a:xfrm>
          <a:prstGeom prst="rect">
            <a:avLst/>
          </a:prstGeom>
        </p:spPr>
      </p:pic>
      <p:sp>
        <p:nvSpPr>
          <p:cNvPr id="9" name="TextBox 8"/>
          <p:cNvSpPr txBox="1"/>
          <p:nvPr/>
        </p:nvSpPr>
        <p:spPr>
          <a:xfrm>
            <a:off x="1143000" y="1418272"/>
            <a:ext cx="6858000" cy="646331"/>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PIE CHART  </a:t>
            </a:r>
            <a:r>
              <a:rPr lang="en-US" dirty="0"/>
              <a:t>A chart that shows the proportion or percentage that each class represents of the total number of frequencies.</a:t>
            </a:r>
          </a:p>
        </p:txBody>
      </p:sp>
    </p:spTree>
    <p:extLst>
      <p:ext uri="{BB962C8B-B14F-4D97-AF65-F5344CB8AC3E}">
        <p14:creationId xmlns:p14="http://schemas.microsoft.com/office/powerpoint/2010/main" val="4246016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Constructing Frequency Distributions</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6" name="Content Placeholder 5"/>
          <p:cNvSpPr>
            <a:spLocks noGrp="1"/>
          </p:cNvSpPr>
          <p:nvPr>
            <p:ph sz="quarter" idx="1"/>
          </p:nvPr>
        </p:nvSpPr>
        <p:spPr/>
        <p:txBody>
          <a:bodyPr/>
          <a:lstStyle/>
          <a:p>
            <a:endParaRPr lang="en-US" dirty="0"/>
          </a:p>
          <a:p>
            <a:endParaRPr lang="en-US" dirty="0"/>
          </a:p>
          <a:p>
            <a:pPr marL="0" indent="0">
              <a:buNone/>
            </a:pPr>
            <a:endParaRPr lang="en-US" dirty="0"/>
          </a:p>
          <a:p>
            <a:r>
              <a:rPr lang="en-US" dirty="0"/>
              <a:t>This is a four-step process</a:t>
            </a:r>
          </a:p>
          <a:p>
            <a:pPr marL="514350" indent="-514350">
              <a:buFont typeface="+mj-lt"/>
              <a:buAutoNum type="arabicPeriod"/>
            </a:pPr>
            <a:r>
              <a:rPr lang="en-US" dirty="0"/>
              <a:t>Decide on the number of classes</a:t>
            </a:r>
          </a:p>
          <a:p>
            <a:pPr marL="514350" indent="-514350">
              <a:buFont typeface="+mj-lt"/>
              <a:buAutoNum type="arabicPeriod"/>
            </a:pPr>
            <a:r>
              <a:rPr lang="en-US" dirty="0"/>
              <a:t>Determine the class interval</a:t>
            </a:r>
          </a:p>
          <a:p>
            <a:pPr marL="514350" indent="-514350">
              <a:buFont typeface="+mj-lt"/>
              <a:buAutoNum type="arabicPeriod"/>
            </a:pPr>
            <a:r>
              <a:rPr lang="en-US" dirty="0"/>
              <a:t>Set the individual class limits</a:t>
            </a:r>
          </a:p>
          <a:p>
            <a:pPr marL="514350" indent="-514350">
              <a:buFont typeface="+mj-lt"/>
              <a:buAutoNum type="arabicPeriod"/>
            </a:pPr>
            <a:r>
              <a:rPr lang="en-US" dirty="0"/>
              <a:t>Tally the data into classes and determine the number of the observations in each class</a:t>
            </a:r>
          </a:p>
        </p:txBody>
      </p:sp>
      <p:sp>
        <p:nvSpPr>
          <p:cNvPr id="4" name="Slide Number Placeholder 3"/>
          <p:cNvSpPr>
            <a:spLocks noGrp="1"/>
          </p:cNvSpPr>
          <p:nvPr>
            <p:ph type="sldNum" sz="quarter" idx="12"/>
          </p:nvPr>
        </p:nvSpPr>
        <p:spPr/>
        <p:txBody>
          <a:bodyPr/>
          <a:lstStyle/>
          <a:p>
            <a:r>
              <a:rPr lang="en-US" dirty="0"/>
              <a:t>2-</a:t>
            </a:r>
            <a:fld id="{F38DF745-7D3F-47F4-83A3-874385CFAA69}" type="slidenum">
              <a:rPr lang="en-US" smtClean="0"/>
              <a:pPr/>
              <a:t>8</a:t>
            </a:fld>
            <a:endParaRPr lang="en-US" dirty="0"/>
          </a:p>
        </p:txBody>
      </p:sp>
      <p:sp>
        <p:nvSpPr>
          <p:cNvPr id="8" name="TextBox 7"/>
          <p:cNvSpPr txBox="1"/>
          <p:nvPr/>
        </p:nvSpPr>
        <p:spPr>
          <a:xfrm>
            <a:off x="1143000" y="1524000"/>
            <a:ext cx="6858000" cy="923330"/>
          </a:xfrm>
          <a:prstGeom prst="rect">
            <a:avLst/>
          </a:prstGeom>
          <a:solidFill>
            <a:schemeClr val="bg2"/>
          </a:solidFill>
          <a:ln>
            <a:solidFill>
              <a:schemeClr val="accent1"/>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solidFill>
              </a:rPr>
              <a:t>FREQUENCY DISTRIBUTION  </a:t>
            </a:r>
            <a:r>
              <a:rPr lang="en-US" dirty="0"/>
              <a:t>A grouping of quantitative data into mutually exclusive and collectively exhaustive classes showing the number of observations in each class.</a:t>
            </a:r>
          </a:p>
        </p:txBody>
      </p:sp>
    </p:spTree>
    <p:extLst>
      <p:ext uri="{BB962C8B-B14F-4D97-AF65-F5344CB8AC3E}">
        <p14:creationId xmlns:p14="http://schemas.microsoft.com/office/powerpoint/2010/main" val="205564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Frequency Distributions</a:t>
            </a:r>
          </a:p>
        </p:txBody>
      </p:sp>
      <p:sp>
        <p:nvSpPr>
          <p:cNvPr id="3" name="Footer Placeholder 2"/>
          <p:cNvSpPr>
            <a:spLocks noGrp="1"/>
          </p:cNvSpPr>
          <p:nvPr>
            <p:ph type="ftr" sz="quarter" idx="11"/>
          </p:nvPr>
        </p:nvSpPr>
        <p:spPr>
          <a:xfrm>
            <a:off x="1676400" y="6356350"/>
            <a:ext cx="7010400" cy="365760"/>
          </a:xfrm>
        </p:spPr>
        <p:txBody>
          <a:bodyPr/>
          <a:lstStyle/>
          <a:p>
            <a:r>
              <a:rPr lang="en-US" dirty="0" smtClean="0"/>
              <a:t>Copyright © 2022 McGraw-Hill Education. All rights reserved. No reproduction or distribution without the prior written consent of McGraw-Hill Education.   </a:t>
            </a:r>
            <a:endParaRPr lang="en-US" dirty="0"/>
          </a:p>
        </p:txBody>
      </p:sp>
      <p:sp>
        <p:nvSpPr>
          <p:cNvPr id="4" name="Content Placeholder 3"/>
          <p:cNvSpPr>
            <a:spLocks noGrp="1"/>
          </p:cNvSpPr>
          <p:nvPr>
            <p:ph sz="quarter" idx="1"/>
          </p:nvPr>
        </p:nvSpPr>
        <p:spPr>
          <a:xfrm>
            <a:off x="457200" y="1219200"/>
            <a:ext cx="3352800" cy="4953000"/>
          </a:xfrm>
        </p:spPr>
        <p:txBody>
          <a:bodyPr>
            <a:normAutofit lnSpcReduction="10000"/>
          </a:bodyPr>
          <a:lstStyle/>
          <a:p>
            <a:r>
              <a:rPr lang="en-US" dirty="0"/>
              <a:t>Step 1  Decide on the number of classes</a:t>
            </a:r>
          </a:p>
          <a:p>
            <a:r>
              <a:rPr lang="en-US" dirty="0"/>
              <a:t>Use the 2</a:t>
            </a:r>
            <a:r>
              <a:rPr lang="en-US" baseline="30000" dirty="0"/>
              <a:t>k</a:t>
            </a:r>
            <a:r>
              <a:rPr lang="en-US" dirty="0"/>
              <a:t> &gt; n rule, where n=180</a:t>
            </a:r>
          </a:p>
          <a:p>
            <a:pPr lvl="1"/>
            <a:r>
              <a:rPr lang="en-US" sz="2600" dirty="0"/>
              <a:t>k is the number of classes</a:t>
            </a:r>
          </a:p>
          <a:p>
            <a:pPr lvl="1"/>
            <a:r>
              <a:rPr lang="en-US" sz="2600" dirty="0"/>
              <a:t>n is the number of values in the data set</a:t>
            </a:r>
          </a:p>
          <a:p>
            <a:pPr lvl="1"/>
            <a:r>
              <a:rPr lang="en-US" sz="2600" dirty="0"/>
              <a:t>2</a:t>
            </a:r>
            <a:r>
              <a:rPr lang="en-US" sz="2600" baseline="30000" dirty="0"/>
              <a:t>k</a:t>
            </a:r>
            <a:r>
              <a:rPr lang="en-US" sz="2600" dirty="0"/>
              <a:t> &gt; 180, let k = 8</a:t>
            </a:r>
          </a:p>
          <a:p>
            <a:pPr lvl="1"/>
            <a:r>
              <a:rPr lang="en-US" sz="2600" dirty="0"/>
              <a:t>So use 8 classes</a:t>
            </a:r>
          </a:p>
        </p:txBody>
      </p:sp>
      <p:sp>
        <p:nvSpPr>
          <p:cNvPr id="6" name="Slide Number Placeholder 5"/>
          <p:cNvSpPr>
            <a:spLocks noGrp="1"/>
          </p:cNvSpPr>
          <p:nvPr>
            <p:ph type="sldNum" sz="quarter" idx="12"/>
          </p:nvPr>
        </p:nvSpPr>
        <p:spPr/>
        <p:txBody>
          <a:bodyPr/>
          <a:lstStyle/>
          <a:p>
            <a:r>
              <a:rPr lang="en-US" dirty="0"/>
              <a:t>2-</a:t>
            </a:r>
            <a:fld id="{F38DF745-7D3F-47F4-83A3-874385CFAA69}" type="slidenum">
              <a:rPr lang="en-US" smtClean="0"/>
              <a:pPr/>
              <a:t>9</a:t>
            </a:fld>
            <a:endParaRPr lang="en-US" dirty="0"/>
          </a:p>
        </p:txBody>
      </p:sp>
      <p:pic>
        <p:nvPicPr>
          <p:cNvPr id="5" name="Picture 4" descr="Screen Shot 2020-10-22 at 2.26.0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1828800"/>
            <a:ext cx="5188252" cy="3505200"/>
          </a:xfrm>
          <a:prstGeom prst="rect">
            <a:avLst/>
          </a:prstGeom>
        </p:spPr>
      </p:pic>
    </p:spTree>
    <p:extLst>
      <p:ext uri="{BB962C8B-B14F-4D97-AF65-F5344CB8AC3E}">
        <p14:creationId xmlns:p14="http://schemas.microsoft.com/office/powerpoint/2010/main" val="4612117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ustom 2">
      <a:dk1>
        <a:sysClr val="windowText" lastClr="000000"/>
      </a:dk1>
      <a:lt1>
        <a:sysClr val="window" lastClr="FFFFFF"/>
      </a:lt1>
      <a:dk2>
        <a:srgbClr val="424456"/>
      </a:dk2>
      <a:lt2>
        <a:srgbClr val="DEDEDE"/>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1497</TotalTime>
  <Words>2602</Words>
  <Application>Microsoft Macintosh PowerPoint</Application>
  <PresentationFormat>On-screen Show (4:3)</PresentationFormat>
  <Paragraphs>211</Paragraphs>
  <Slides>22</Slides>
  <Notes>20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Origin</vt:lpstr>
      <vt:lpstr>Describing Data: Frequency Tables, Frequency Distributions, and Graphic Presentation</vt:lpstr>
      <vt:lpstr>Learning Objectives</vt:lpstr>
      <vt:lpstr>Constructing Frequency Tables</vt:lpstr>
      <vt:lpstr>Constructing Frequency Tables (2 of 3)</vt:lpstr>
      <vt:lpstr>Constructing Frequency Tables (3 of 3)</vt:lpstr>
      <vt:lpstr>Graphic Presentation of Qualitative  Data</vt:lpstr>
      <vt:lpstr>Graphic Presentation of Qualitative  Data (2 of 2)</vt:lpstr>
      <vt:lpstr>Constructing Frequency Distributions</vt:lpstr>
      <vt:lpstr>Frequency Distributions</vt:lpstr>
      <vt:lpstr>Frequency Distributions (2 of 4)</vt:lpstr>
      <vt:lpstr>Frequency Distributions (3 of 4)</vt:lpstr>
      <vt:lpstr>Frequency Distributions (4 of 4)</vt:lpstr>
      <vt:lpstr>Relative Frequency Distributions</vt:lpstr>
      <vt:lpstr>Graphic Presentation of a Frequency Distribution</vt:lpstr>
      <vt:lpstr>Graphical Presentation of a Frequency Distribution</vt:lpstr>
      <vt:lpstr>Cumulative Frequency Distributions</vt:lpstr>
      <vt:lpstr>Cumulative Relative Frequency Distribution</vt:lpstr>
      <vt:lpstr>Cumulative Frequency Polygon</vt:lpstr>
      <vt:lpstr>Chapter 2 Practice Problems</vt:lpstr>
      <vt:lpstr>Question 5</vt:lpstr>
      <vt:lpstr>Question 11</vt:lpstr>
      <vt:lpstr>Question 17</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Support, Desktop</dc:creator>
  <cp:lastModifiedBy>Agate Development</cp:lastModifiedBy>
  <cp:revision>133</cp:revision>
  <dcterms:created xsi:type="dcterms:W3CDTF">2011-09-06T13:22:08Z</dcterms:created>
  <dcterms:modified xsi:type="dcterms:W3CDTF">2020-10-22T20:31:45Z</dcterms:modified>
</cp:coreProperties>
</file>