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2"/>
  </p:notesMasterIdLst>
  <p:handoutMasterIdLst>
    <p:handoutMasterId r:id="rId23"/>
  </p:handoutMasterIdLst>
  <p:sldIdLst>
    <p:sldId id="256" r:id="rId2"/>
    <p:sldId id="257" r:id="rId3"/>
    <p:sldId id="258" r:id="rId4"/>
    <p:sldId id="259" r:id="rId5"/>
    <p:sldId id="260" r:id="rId6"/>
    <p:sldId id="264" r:id="rId7"/>
    <p:sldId id="265" r:id="rId8"/>
    <p:sldId id="261" r:id="rId9"/>
    <p:sldId id="266" r:id="rId10"/>
    <p:sldId id="271" r:id="rId11"/>
    <p:sldId id="262" r:id="rId12"/>
    <p:sldId id="267" r:id="rId13"/>
    <p:sldId id="268" r:id="rId14"/>
    <p:sldId id="269" r:id="rId15"/>
    <p:sldId id="270" r:id="rId16"/>
    <p:sldId id="263" r:id="rId17"/>
    <p:sldId id="272" r:id="rId18"/>
    <p:sldId id="273" r:id="rId19"/>
    <p:sldId id="274" r:id="rId20"/>
    <p:sldId id="27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Y" initials="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3FC99F-A3BC-4CC2-8E1B-F0534483D170}" v="5" dt="2019-05-30T15:47:42.4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51" autoAdjust="0"/>
    <p:restoredTop sz="78520" autoAdjust="0"/>
  </p:normalViewPr>
  <p:slideViewPr>
    <p:cSldViewPr>
      <p:cViewPr varScale="1">
        <p:scale>
          <a:sx n="91" d="100"/>
          <a:sy n="91" d="100"/>
        </p:scale>
        <p:origin x="-2424" y="-104"/>
      </p:cViewPr>
      <p:guideLst>
        <p:guide orient="horz" pos="2160"/>
        <p:guide pos="2880"/>
      </p:guideLst>
    </p:cSldViewPr>
  </p:slideViewPr>
  <p:outlineViewPr>
    <p:cViewPr>
      <p:scale>
        <a:sx n="33" d="100"/>
        <a:sy n="33" d="100"/>
      </p:scale>
      <p:origin x="0" y="168"/>
    </p:cViewPr>
  </p:outlineViewPr>
  <p:notesTextViewPr>
    <p:cViewPr>
      <p:scale>
        <a:sx n="1" d="1"/>
        <a:sy n="1" d="1"/>
      </p:scale>
      <p:origin x="0" y="1296"/>
    </p:cViewPr>
  </p:notesTextViewPr>
  <p:sorterViewPr>
    <p:cViewPr>
      <p:scale>
        <a:sx n="190" d="100"/>
        <a:sy n="190" d="100"/>
      </p:scale>
      <p:origin x="0" y="-20580"/>
    </p:cViewPr>
  </p:sorterViewPr>
  <p:notesViewPr>
    <p:cSldViewPr>
      <p:cViewPr varScale="1">
        <p:scale>
          <a:sx n="60" d="100"/>
          <a:sy n="60" d="100"/>
        </p:scale>
        <p:origin x="-1818"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handoutMaster" Target="handoutMasters/handoutMaster1.xml"/><Relationship Id="rId24" Type="http://schemas.openxmlformats.org/officeDocument/2006/relationships/printerSettings" Target="printerSettings/printerSettings1.bin"/><Relationship Id="rId25" Type="http://schemas.openxmlformats.org/officeDocument/2006/relationships/commentAuthors" Target="commentAuthors.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30" Type="http://schemas.microsoft.com/office/2016/11/relationships/changesInfo" Target="changesInfos/changesInfo1.xml"/><Relationship Id="rId31" Type="http://schemas.microsoft.com/office/2015/10/relationships/revisionInfo" Target="revisionInfo.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Moore" userId="a9956a4204a58d54" providerId="LiveId" clId="{123FC99F-A3BC-4CC2-8E1B-F0534483D170}"/>
    <pc:docChg chg="custSel addSld modSld">
      <pc:chgData name="Michelle Moore" userId="a9956a4204a58d54" providerId="LiveId" clId="{123FC99F-A3BC-4CC2-8E1B-F0534483D170}" dt="2019-05-30T17:05:25.354" v="728" actId="20577"/>
      <pc:docMkLst>
        <pc:docMk/>
      </pc:docMkLst>
      <pc:sldChg chg="delSp modSp add">
        <pc:chgData name="Michelle Moore" userId="a9956a4204a58d54" providerId="LiveId" clId="{123FC99F-A3BC-4CC2-8E1B-F0534483D170}" dt="2019-05-30T17:05:25.354" v="728" actId="20577"/>
        <pc:sldMkLst>
          <pc:docMk/>
          <pc:sldMk cId="4005793709" sldId="273"/>
        </pc:sldMkLst>
        <pc:spChg chg="mod">
          <ac:chgData name="Michelle Moore" userId="a9956a4204a58d54" providerId="LiveId" clId="{123FC99F-A3BC-4CC2-8E1B-F0534483D170}" dt="2019-05-30T17:05:25.354" v="728" actId="20577"/>
          <ac:spMkLst>
            <pc:docMk/>
            <pc:sldMk cId="4005793709" sldId="273"/>
            <ac:spMk id="2" creationId="{5C348E05-F320-46C6-83FB-3A801B890520}"/>
          </ac:spMkLst>
        </pc:spChg>
        <pc:spChg chg="del">
          <ac:chgData name="Michelle Moore" userId="a9956a4204a58d54" providerId="LiveId" clId="{123FC99F-A3BC-4CC2-8E1B-F0534483D170}" dt="2019-05-30T15:41:51.872" v="18" actId="478"/>
          <ac:spMkLst>
            <pc:docMk/>
            <pc:sldMk cId="4005793709" sldId="273"/>
            <ac:spMk id="3" creationId="{86C1010F-05C5-4EB0-859E-435E704F1EA9}"/>
          </ac:spMkLst>
        </pc:spChg>
      </pc:sldChg>
      <pc:sldChg chg="addSp modSp add">
        <pc:chgData name="Michelle Moore" userId="a9956a4204a58d54" providerId="LiveId" clId="{123FC99F-A3BC-4CC2-8E1B-F0534483D170}" dt="2019-05-30T15:47:23.088" v="371" actId="1076"/>
        <pc:sldMkLst>
          <pc:docMk/>
          <pc:sldMk cId="1474961221" sldId="274"/>
        </pc:sldMkLst>
        <pc:spChg chg="mod">
          <ac:chgData name="Michelle Moore" userId="a9956a4204a58d54" providerId="LiveId" clId="{123FC99F-A3BC-4CC2-8E1B-F0534483D170}" dt="2019-05-30T15:44:24.561" v="29" actId="20577"/>
          <ac:spMkLst>
            <pc:docMk/>
            <pc:sldMk cId="1474961221" sldId="274"/>
            <ac:spMk id="2" creationId="{32AEB603-9DBF-435D-BDA8-208EDA1C8623}"/>
          </ac:spMkLst>
        </pc:spChg>
        <pc:spChg chg="mod">
          <ac:chgData name="Michelle Moore" userId="a9956a4204a58d54" providerId="LiveId" clId="{123FC99F-A3BC-4CC2-8E1B-F0534483D170}" dt="2019-05-30T15:47:06.682" v="370" actId="20577"/>
          <ac:spMkLst>
            <pc:docMk/>
            <pc:sldMk cId="1474961221" sldId="274"/>
            <ac:spMk id="5" creationId="{49E3357B-E8E7-45FC-8000-004C27E2830F}"/>
          </ac:spMkLst>
        </pc:spChg>
        <pc:spChg chg="add mod">
          <ac:chgData name="Michelle Moore" userId="a9956a4204a58d54" providerId="LiveId" clId="{123FC99F-A3BC-4CC2-8E1B-F0534483D170}" dt="2019-05-30T15:47:23.088" v="371" actId="1076"/>
          <ac:spMkLst>
            <pc:docMk/>
            <pc:sldMk cId="1474961221" sldId="274"/>
            <ac:spMk id="6" creationId="{802944BF-88CA-456F-8B13-82EFE0FCE1B5}"/>
          </ac:spMkLst>
        </pc:spChg>
      </pc:sldChg>
      <pc:sldChg chg="addSp modSp add">
        <pc:chgData name="Michelle Moore" userId="a9956a4204a58d54" providerId="LiveId" clId="{123FC99F-A3BC-4CC2-8E1B-F0534483D170}" dt="2019-05-30T15:49:36.532" v="718" actId="20577"/>
        <pc:sldMkLst>
          <pc:docMk/>
          <pc:sldMk cId="2048439247" sldId="275"/>
        </pc:sldMkLst>
        <pc:spChg chg="mod">
          <ac:chgData name="Michelle Moore" userId="a9956a4204a58d54" providerId="LiveId" clId="{123FC99F-A3BC-4CC2-8E1B-F0534483D170}" dt="2019-05-30T15:47:48.129" v="383" actId="20577"/>
          <ac:spMkLst>
            <pc:docMk/>
            <pc:sldMk cId="2048439247" sldId="275"/>
            <ac:spMk id="2" creationId="{5F241A7D-64E7-4E98-8D61-410C5DB2E94F}"/>
          </ac:spMkLst>
        </pc:spChg>
        <pc:spChg chg="mod">
          <ac:chgData name="Michelle Moore" userId="a9956a4204a58d54" providerId="LiveId" clId="{123FC99F-A3BC-4CC2-8E1B-F0534483D170}" dt="2019-05-30T15:49:36.532" v="718" actId="20577"/>
          <ac:spMkLst>
            <pc:docMk/>
            <pc:sldMk cId="2048439247" sldId="275"/>
            <ac:spMk id="5" creationId="{D0E0DA0F-17EC-4C9C-8F34-F2941A7D5532}"/>
          </ac:spMkLst>
        </pc:spChg>
        <pc:spChg chg="add mod">
          <ac:chgData name="Michelle Moore" userId="a9956a4204a58d54" providerId="LiveId" clId="{123FC99F-A3BC-4CC2-8E1B-F0534483D170}" dt="2019-05-30T15:48:15.828" v="385" actId="20577"/>
          <ac:spMkLst>
            <pc:docMk/>
            <pc:sldMk cId="2048439247" sldId="275"/>
            <ac:spMk id="6" creationId="{7D1EE121-3B7F-4872-A1A8-1D7B0BAE5BE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45FDF9-25BA-47E4-8593-B89C2B40AE18}" type="datetimeFigureOut">
              <a:rPr lang="en-US" smtClean="0"/>
              <a:t>10/22/20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8406FA-1CD3-45FF-BC47-4A556B66C8F2}" type="slidenum">
              <a:rPr lang="en-US" smtClean="0"/>
              <a:t>‹#›</a:t>
            </a:fld>
            <a:endParaRPr lang="en-US" dirty="0"/>
          </a:p>
        </p:txBody>
      </p:sp>
    </p:spTree>
    <p:extLst>
      <p:ext uri="{BB962C8B-B14F-4D97-AF65-F5344CB8AC3E}">
        <p14:creationId xmlns:p14="http://schemas.microsoft.com/office/powerpoint/2010/main" val="203291066"/>
      </p:ext>
    </p:extLst>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537F2-38FA-412D-9AC3-B573E910220D}" type="datetimeFigureOut">
              <a:rPr lang="en-US" smtClean="0"/>
              <a:t>10/22/20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67C953-863B-418B-800D-0BB9606FF8AB}" type="slidenum">
              <a:rPr lang="en-US" smtClean="0"/>
              <a:t>‹#›</a:t>
            </a:fld>
            <a:endParaRPr lang="en-US" dirty="0"/>
          </a:p>
        </p:txBody>
      </p:sp>
    </p:spTree>
    <p:extLst>
      <p:ext uri="{BB962C8B-B14F-4D97-AF65-F5344CB8AC3E}">
        <p14:creationId xmlns:p14="http://schemas.microsoft.com/office/powerpoint/2010/main" val="2061791031"/>
      </p:ext>
    </p:extLst>
  </p:cSld>
  <p:clrMap bg1="lt1" tx1="dk1" bg2="lt2" tx2="dk2" accent1="accent1" accent2="accent2" accent3="accent3" accent4="accent4" accent5="accent5" accent6="accent6" hlink="hlink" folHlink="folHlink"/>
  <p:hf sldNum="0"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a:t>
            </a:r>
            <a:r>
              <a:rPr lang="en-US" baseline="0" dirty="0"/>
              <a:t> </a:t>
            </a:r>
            <a:r>
              <a:rPr lang="en-US" dirty="0"/>
              <a:t>course </a:t>
            </a:r>
            <a:r>
              <a:rPr lang="en-US" baseline="0" dirty="0"/>
              <a:t>is to develop your knowledge of basic statistical techniques and methods and how to apply them to develop the business and personal intelligence that will help you make decisions.</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876074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 can be classified according to levels</a:t>
            </a:r>
            <a:r>
              <a:rPr lang="en-US" baseline="0" dirty="0"/>
              <a:t> of measurement, and the level of measurement will determine how the data should be summarized and presented. The nominal level of measurement does not permit any mathematical operation that has any valid interpretation even if numbers are assigned to the labels or names.</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7446812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qualitative variable or attribute is either</a:t>
            </a:r>
            <a:r>
              <a:rPr lang="en-US" baseline="0" dirty="0"/>
              <a:t> ranked or rated on a relative scale such as rating a professor as superior, good, average, poor, or inferior. Notice, there is no way to determine the magnitude of the difference between superior and good or any other ranking.</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955121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example of interval level</a:t>
            </a:r>
            <a:r>
              <a:rPr lang="en-US" baseline="0" dirty="0"/>
              <a:t> measurement</a:t>
            </a:r>
            <a:r>
              <a:rPr lang="en-US" dirty="0"/>
              <a:t> is</a:t>
            </a:r>
            <a:r>
              <a:rPr lang="en-US" baseline="0" dirty="0"/>
              <a:t> temperature; temperatures can be ranked and the differences between the values is meaningful. Additionally, a </a:t>
            </a:r>
            <a:r>
              <a:rPr lang="en-US" dirty="0"/>
              <a:t>zero does not represent the absence of the condition; in</a:t>
            </a:r>
            <a:r>
              <a:rPr lang="en-US" baseline="0" dirty="0"/>
              <a:t> this example of temperature, a zero just means it is really cold</a:t>
            </a:r>
            <a:r>
              <a:rPr lang="en-US" dirty="0"/>
              <a:t>.</a:t>
            </a:r>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703338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Almost all</a:t>
            </a:r>
            <a:r>
              <a:rPr lang="en-US" baseline="0" dirty="0"/>
              <a:t> quantitative variables are ratio level; the zero point and ratios between two numbers is meaningful at this level. Money is an example of ratio level measurement. If you have no money, you have zero dollars and a wage of $50 per hour is twice as much as a wage of $25 per hour.</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0175878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t>Chart 1-3 summarizes the 4 levels of measurement. Statistical</a:t>
            </a:r>
            <a:r>
              <a:rPr lang="en-US" baseline="0" dirty="0"/>
              <a:t> methods to analyze nominal level data are covered in chapter 15 and methods used for ordinal-level data are discussed in chapter 16. Methods of analyzing interval or ratio level data are presented in chapters 9-14.</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507342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Business analytics is used to process and analyze data and information to support a story or narrative of a company’s business, such as “what makes us profitable,” or “how will our customers respond to a change in marketing”? </a:t>
            </a:r>
          </a:p>
          <a:p>
            <a:r>
              <a:rPr lang="en-US" sz="1200" b="0" i="0" u="none" strike="noStrike" kern="1200" baseline="0" dirty="0">
                <a:solidFill>
                  <a:schemeClr val="tx1"/>
                </a:solidFill>
                <a:latin typeface="+mn-lt"/>
                <a:ea typeface="+mn-ea"/>
                <a:cs typeface="+mn-cs"/>
              </a:rPr>
              <a:t>The example shows the application of Excel to perform a statistical summary. It refers to sales information from the Applewood Auto Group, a multi-location car sales and service company. </a:t>
            </a:r>
          </a:p>
          <a:p>
            <a:r>
              <a:rPr lang="en-US" sz="1200" b="0" i="0" u="none" strike="noStrike" kern="1200" baseline="0" dirty="0">
                <a:solidFill>
                  <a:schemeClr val="tx1"/>
                </a:solidFill>
                <a:latin typeface="+mn-lt"/>
                <a:ea typeface="+mn-ea"/>
                <a:cs typeface="+mn-cs"/>
              </a:rPr>
              <a:t>Minitab will also be used to illustrate applications.</a:t>
            </a:r>
          </a:p>
          <a:p>
            <a:endParaRPr lang="en-US" dirty="0"/>
          </a:p>
        </p:txBody>
      </p:sp>
      <p:sp>
        <p:nvSpPr>
          <p:cNvPr id="4" name="Footer Placeholder 3"/>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2389897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5016229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Interval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Ratio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Nominal </a:t>
            </a:r>
          </a:p>
          <a:p>
            <a:r>
              <a:rPr lang="en-US" sz="1200" b="1" i="0" u="none" strike="noStrike" kern="1200" baseline="0" dirty="0">
                <a:solidFill>
                  <a:schemeClr val="tx1"/>
                </a:solidFill>
                <a:latin typeface="+mn-lt"/>
                <a:ea typeface="+mn-ea"/>
                <a:cs typeface="+mn-cs"/>
              </a:rPr>
              <a:t>d. </a:t>
            </a:r>
            <a:r>
              <a:rPr lang="en-US" sz="1200" b="0" i="0" u="none" strike="noStrike" kern="1200" baseline="0" dirty="0">
                <a:solidFill>
                  <a:schemeClr val="tx1"/>
                </a:solidFill>
                <a:latin typeface="+mn-lt"/>
                <a:ea typeface="+mn-ea"/>
                <a:cs typeface="+mn-cs"/>
              </a:rPr>
              <a:t>Nominal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e. </a:t>
            </a:r>
            <a:r>
              <a:rPr lang="en-US" sz="1200" b="0" i="0" u="none" strike="noStrike" kern="1200" baseline="0" dirty="0">
                <a:solidFill>
                  <a:schemeClr val="tx1"/>
                </a:solidFill>
                <a:latin typeface="+mn-lt"/>
                <a:ea typeface="+mn-ea"/>
                <a:cs typeface="+mn-cs"/>
              </a:rPr>
              <a:t>Ordinal </a:t>
            </a:r>
          </a:p>
          <a:p>
            <a:r>
              <a:rPr lang="en-US" sz="1200" b="1" i="0" u="none" strike="noStrike" kern="1200" baseline="0" dirty="0">
                <a:solidFill>
                  <a:schemeClr val="tx1"/>
                </a:solidFill>
                <a:latin typeface="+mn-lt"/>
                <a:ea typeface="+mn-ea"/>
                <a:cs typeface="+mn-cs"/>
              </a:rPr>
              <a:t>f. </a:t>
            </a:r>
            <a:r>
              <a:rPr lang="en-US" sz="1200" b="0" i="0" u="none" strike="noStrike" kern="1200" baseline="0" dirty="0">
                <a:solidFill>
                  <a:schemeClr val="tx1"/>
                </a:solidFill>
                <a:latin typeface="+mn-lt"/>
                <a:ea typeface="+mn-ea"/>
                <a:cs typeface="+mn-cs"/>
              </a:rPr>
              <a:t>Ratio </a:t>
            </a:r>
            <a:endParaRPr lang="en-US" dirty="0"/>
          </a:p>
          <a:p>
            <a:endParaRPr lang="en-US" dirty="0"/>
          </a:p>
        </p:txBody>
      </p:sp>
      <p:sp>
        <p:nvSpPr>
          <p:cNvPr id="4" name="Footer Placeholder 3"/>
          <p:cNvSpPr>
            <a:spLocks noGrp="1"/>
          </p:cNvSpPr>
          <p:nvPr>
            <p:ph type="ftr" sz="quarter" idx="4"/>
          </p:nvPr>
        </p:nvSpPr>
        <p:spPr/>
        <p:txBody>
          <a:bodyPr/>
          <a:lstStyle/>
          <a:p>
            <a:endParaRPr lang="en-US" dirty="0"/>
          </a:p>
        </p:txBody>
      </p:sp>
    </p:spTree>
    <p:extLst>
      <p:ext uri="{BB962C8B-B14F-4D97-AF65-F5344CB8AC3E}">
        <p14:creationId xmlns:p14="http://schemas.microsoft.com/office/powerpoint/2010/main" val="42859665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a:p>
            <a:r>
              <a:rPr lang="en-US" dirty="0"/>
              <a:t>Qualitative	b.</a:t>
            </a:r>
            <a:r>
              <a:rPr lang="en-US" baseline="0" dirty="0"/>
              <a:t> Gender</a:t>
            </a:r>
          </a:p>
          <a:p>
            <a:r>
              <a:rPr lang="en-US" baseline="0" dirty="0"/>
              <a:t>	c. Soft drink preference</a:t>
            </a:r>
          </a:p>
          <a:p>
            <a:r>
              <a:rPr lang="en-US" baseline="0" dirty="0"/>
              <a:t>	g. Student rank in class</a:t>
            </a:r>
          </a:p>
          <a:p>
            <a:r>
              <a:rPr lang="en-US" baseline="0" dirty="0"/>
              <a:t>	h. Rating of a finance professor</a:t>
            </a:r>
          </a:p>
          <a:p>
            <a:endParaRPr lang="en-US" baseline="0" dirty="0"/>
          </a:p>
          <a:p>
            <a:r>
              <a:rPr lang="en-US" dirty="0"/>
              <a:t> 	Discrete		   	 Continuous</a:t>
            </a:r>
            <a:endParaRPr lang="en-US" baseline="0" dirty="0"/>
          </a:p>
          <a:p>
            <a:r>
              <a:rPr lang="en-US" baseline="0" dirty="0"/>
              <a:t>Quantitative	c. Sales volume of MP3 players 	 a. Salary</a:t>
            </a:r>
          </a:p>
          <a:p>
            <a:r>
              <a:rPr lang="en-US" baseline="0" dirty="0"/>
              <a:t>	f. SAT Scores		   	 e. Temperature</a:t>
            </a:r>
          </a:p>
          <a:p>
            <a:r>
              <a:rPr lang="en-US" baseline="0" dirty="0"/>
              <a:t>	i. Number of home </a:t>
            </a:r>
            <a:r>
              <a:rPr lang="en-US" dirty="0"/>
              <a:t>video screens </a:t>
            </a:r>
            <a:endParaRPr lang="en-US" baseline="0" dirty="0"/>
          </a:p>
          <a:p>
            <a:endParaRPr lang="en-US" baseline="0" dirty="0"/>
          </a:p>
          <a:p>
            <a:r>
              <a:rPr lang="en-US" baseline="0" dirty="0"/>
              <a:t>Nominal	b. Gender</a:t>
            </a:r>
          </a:p>
          <a:p>
            <a:endParaRPr lang="en-US" baseline="0" dirty="0"/>
          </a:p>
          <a:p>
            <a:r>
              <a:rPr lang="en-US" baseline="0" dirty="0"/>
              <a:t>Ordinal	d. Soft drink preference</a:t>
            </a:r>
          </a:p>
          <a:p>
            <a:r>
              <a:rPr lang="en-US" baseline="0" dirty="0"/>
              <a:t>	g. Student rank in class</a:t>
            </a:r>
          </a:p>
          <a:p>
            <a:r>
              <a:rPr lang="en-US" baseline="0" dirty="0"/>
              <a:t>	h. Rating of a finance professor</a:t>
            </a:r>
          </a:p>
          <a:p>
            <a:endParaRPr lang="en-US" baseline="0" dirty="0"/>
          </a:p>
          <a:p>
            <a:r>
              <a:rPr lang="en-US" baseline="0" dirty="0"/>
              <a:t>Interval	f. SAT Scores		    e. Temperature</a:t>
            </a:r>
          </a:p>
          <a:p>
            <a:endParaRPr lang="en-US" baseline="0" dirty="0"/>
          </a:p>
          <a:p>
            <a:r>
              <a:rPr lang="en-US" baseline="0" dirty="0"/>
              <a:t>Ratio	c. Sales volume of MP3 players  a. Salary</a:t>
            </a:r>
          </a:p>
          <a:p>
            <a:r>
              <a:rPr lang="en-US" baseline="0" dirty="0"/>
              <a:t>	i. Number of home </a:t>
            </a:r>
            <a:r>
              <a:rPr lang="en-US" dirty="0"/>
              <a:t>video screens </a:t>
            </a:r>
          </a:p>
        </p:txBody>
      </p:sp>
      <p:sp>
        <p:nvSpPr>
          <p:cNvPr id="4" name="Footer Placeholder 3"/>
          <p:cNvSpPr>
            <a:spLocks noGrp="1"/>
          </p:cNvSpPr>
          <p:nvPr>
            <p:ph type="ftr" sz="quarter" idx="4"/>
          </p:nvPr>
        </p:nvSpPr>
        <p:spPr/>
        <p:txBody>
          <a:bodyPr/>
          <a:lstStyle/>
          <a:p>
            <a:endParaRPr lang="en-US" dirty="0"/>
          </a:p>
        </p:txBody>
      </p:sp>
    </p:spTree>
    <p:extLst>
      <p:ext uri="{BB962C8B-B14F-4D97-AF65-F5344CB8AC3E}">
        <p14:creationId xmlns:p14="http://schemas.microsoft.com/office/powerpoint/2010/main" val="1870016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Study statistics</a:t>
            </a:r>
            <a:r>
              <a:rPr lang="en-US" baseline="0" dirty="0"/>
              <a:t> and </a:t>
            </a:r>
            <a:r>
              <a:rPr lang="en-US" dirty="0"/>
              <a:t>learn</a:t>
            </a:r>
            <a:r>
              <a:rPr lang="en-US" baseline="0" dirty="0"/>
              <a:t> some basic techniques and applications that can be used everyday. </a:t>
            </a:r>
            <a:r>
              <a:rPr lang="en-US" sz="1200" b="0" i="0" u="none" strike="noStrike" kern="1200" baseline="0" dirty="0">
                <a:solidFill>
                  <a:schemeClr val="tx1"/>
                </a:solidFill>
                <a:latin typeface="+mn-lt"/>
                <a:ea typeface="+mn-ea"/>
                <a:cs typeface="+mn-cs"/>
              </a:rPr>
              <a:t>The graphic shows the amount of data generated every minute (</a:t>
            </a:r>
            <a:r>
              <a:rPr lang="en-US" sz="1200" b="1" i="0" u="none" strike="noStrike" kern="1200" baseline="0" dirty="0">
                <a:solidFill>
                  <a:schemeClr val="tx1"/>
                </a:solidFill>
                <a:latin typeface="+mn-lt"/>
                <a:ea typeface="+mn-ea"/>
                <a:cs typeface="+mn-cs"/>
              </a:rPr>
              <a:t>www.domo .com</a:t>
            </a:r>
            <a:r>
              <a:rPr lang="en-US" sz="1200" b="0" i="0" u="none" strike="noStrike" kern="1200" baseline="0" dirty="0">
                <a:solidFill>
                  <a:schemeClr val="tx1"/>
                </a:solidFill>
                <a:latin typeface="+mn-lt"/>
                <a:ea typeface="+mn-ea"/>
                <a:cs typeface="+mn-cs"/>
              </a:rPr>
              <a:t>). A good working knowledge of statistics is useful for summarizing and organizing data to provide information that is useful and supportive of decision making. </a:t>
            </a:r>
          </a:p>
          <a:p>
            <a:pPr marL="228600" indent="-228600">
              <a:buAutoNum type="arabicParenBoth"/>
            </a:pPr>
            <a:r>
              <a:rPr lang="en-US" sz="1200" b="0" i="0" u="none" strike="noStrike" kern="1200" baseline="0" dirty="0">
                <a:solidFill>
                  <a:schemeClr val="tx1"/>
                </a:solidFill>
                <a:latin typeface="+mn-lt"/>
                <a:ea typeface="+mn-ea"/>
                <a:cs typeface="+mn-cs"/>
              </a:rPr>
              <a:t>data are collected everywhere and require statistical knowledge to make the information useful, </a:t>
            </a:r>
          </a:p>
          <a:p>
            <a:pPr marL="228600" indent="-228600">
              <a:buAutoNum type="arabicParenBoth"/>
            </a:pPr>
            <a:r>
              <a:rPr lang="en-US" sz="1200" b="0" i="0" u="none" strike="noStrike" kern="1200" baseline="0" dirty="0">
                <a:solidFill>
                  <a:schemeClr val="tx1"/>
                </a:solidFill>
                <a:latin typeface="+mn-lt"/>
                <a:ea typeface="+mn-ea"/>
                <a:cs typeface="+mn-cs"/>
              </a:rPr>
              <a:t>statistical techniques are used to make professional and personal decisions, and </a:t>
            </a:r>
          </a:p>
          <a:p>
            <a:pPr marL="228600" indent="-228600">
              <a:buAutoNum type="arabicParenBoth"/>
            </a:pPr>
            <a:r>
              <a:rPr lang="en-US" sz="1200" b="0" i="0" u="none" strike="noStrike" kern="1200" baseline="0" dirty="0">
                <a:solidFill>
                  <a:schemeClr val="tx1"/>
                </a:solidFill>
                <a:latin typeface="+mn-lt"/>
                <a:ea typeface="+mn-ea"/>
                <a:cs typeface="+mn-cs"/>
              </a:rPr>
              <a:t>no matter what your career, you will need a knowledge of statistics to understand the world and to be conversant in your career. </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284476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Statistics is about collecting and processing information to create a conversation, to stimulate additional</a:t>
            </a:r>
            <a:r>
              <a:rPr lang="en-US" baseline="0" dirty="0"/>
              <a:t> questions, and to provide a basis for making decisions. Chart 1-1 shows using statistics to analyze the distribution and market share of Frito-Lay products compared to the rest of the snack chip markets.</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2628085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type</a:t>
            </a:r>
            <a:r>
              <a:rPr lang="en-US" baseline="0" dirty="0"/>
              <a:t> of statistics depends on the questions asked and the type of data available. </a:t>
            </a:r>
            <a:r>
              <a:rPr lang="en-US" dirty="0"/>
              <a:t>Unorganized</a:t>
            </a:r>
            <a:r>
              <a:rPr lang="en-US" baseline="0" dirty="0"/>
              <a:t> data is of little value as is, but descriptive statistics can be used to summarize the data and provide information that is easy to understand. Statistical methods and techniques to generate descriptive statistics are presented in chapters 2 and 4. Chapter 3 discusses statistical measures to summarize the characteristics of a distribution.</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7468077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When it is</a:t>
            </a:r>
            <a:r>
              <a:rPr lang="en-US" baseline="0" dirty="0"/>
              <a:t> not practical to study an entire population, use surveys and sampling to estimate the characteristic under consideration. </a:t>
            </a:r>
            <a:r>
              <a:rPr lang="en-US" dirty="0"/>
              <a:t>Inferential</a:t>
            </a:r>
            <a:r>
              <a:rPr lang="en-US" baseline="0" dirty="0"/>
              <a:t> statistics is used widely in business, agriculture, politics, and government.</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721386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save time and money by collecting a sample to estimate the population parameter.</a:t>
            </a:r>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5312912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a:t>
            </a:r>
            <a:r>
              <a:rPr lang="en-US" baseline="0" dirty="0"/>
              <a:t> are two basic types of variables, qualitative (non-numeric) and quantitative (numeric). When working with qualitative variables, we simply count the number of observations for each category. Then the percent for each category can be determined. Qualitative variables are often summarized in charts and bar graphs.</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485669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t>There are two types of quantitative variables and they are usually reported numerically.</a:t>
            </a:r>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800736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Chart 1-2 summarizes</a:t>
            </a:r>
            <a:r>
              <a:rPr lang="en-US" baseline="0" dirty="0"/>
              <a:t> the two basic types of variables.</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331912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9" name="Slide Number Placeholder 28"/>
          <p:cNvSpPr>
            <a:spLocks noGrp="1"/>
          </p:cNvSpPr>
          <p:nvPr>
            <p:ph type="sldNum" sz="quarter" idx="12"/>
          </p:nvPr>
        </p:nvSpPr>
        <p:spPr>
          <a:xfrm>
            <a:off x="1216152" y="6355080"/>
            <a:ext cx="1219200" cy="365760"/>
          </a:xfrm>
        </p:spPr>
        <p:txBody>
          <a:bodyPr/>
          <a:lstStyle/>
          <a:p>
            <a:r>
              <a:rPr lang="en-US" dirty="0"/>
              <a:t>1-</a:t>
            </a:r>
            <a:fld id="{A68F1C3D-7991-4430-8FD2-6BE0AA8A1311}" type="slidenum">
              <a:rPr lang="en-US" smtClean="0"/>
              <a:pPr/>
              <a:t>‹#›</a:t>
            </a:fld>
            <a:endParaRPr lang="en-US" dirty="0"/>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lvl="0" algn="ctr"/>
            <a:endParaRPr kumimoji="0" lang="en-US" dirty="0"/>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Footer Placeholder 2"/>
          <p:cNvSpPr>
            <a:spLocks noGrp="1"/>
          </p:cNvSpPr>
          <p:nvPr>
            <p:ph type="ftr" sz="quarter" idx="3"/>
          </p:nvPr>
        </p:nvSpPr>
        <p:spPr>
          <a:xfrm>
            <a:off x="1828800" y="6356350"/>
            <a:ext cx="5867400" cy="365760"/>
          </a:xfrm>
          <a:prstGeom prst="rect">
            <a:avLst/>
          </a:prstGeom>
        </p:spPr>
        <p:txBody>
          <a:bodyPr vert="horz"/>
          <a:lstStyle>
            <a:lvl1pPr marL="0" marR="0" indent="0" algn="r" defTabSz="914400" rtl="0" eaLnBrk="1" fontAlgn="auto" latinLnBrk="0" hangingPunct="1">
              <a:lnSpc>
                <a:spcPct val="100000"/>
              </a:lnSpc>
              <a:spcBef>
                <a:spcPts val="0"/>
              </a:spcBef>
              <a:spcAft>
                <a:spcPts val="0"/>
              </a:spcAft>
              <a:buClrTx/>
              <a:buSzTx/>
              <a:buFontTx/>
              <a:buNone/>
              <a:tabLst/>
              <a:defRPr kumimoji="0" sz="1400">
                <a:solidFill>
                  <a:schemeClr val="tx2"/>
                </a:solidFill>
              </a:defRPr>
            </a:lvl1pPr>
          </a:lstStyle>
          <a:p>
            <a:r>
              <a:rPr lang="en-US" dirty="0" smtClean="0"/>
              <a:t>Copyright © 2022 McGraw-Hill Education. All rights reserved. No reproduction or distribution without the prior written consent of McGraw-Hill Education.  </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6" name="Slide Number Placeholder 5"/>
          <p:cNvSpPr>
            <a:spLocks noGrp="1"/>
          </p:cNvSpPr>
          <p:nvPr>
            <p:ph type="sldNum" sz="quarter" idx="12"/>
          </p:nvPr>
        </p:nvSpPr>
        <p:spPr/>
        <p:txBody>
          <a:bodyPr/>
          <a:lstStyle/>
          <a:p>
            <a:r>
              <a:rPr lang="en-US" dirty="0"/>
              <a:t>1-</a:t>
            </a:r>
            <a:fld id="{F38DF745-7D3F-47F4-83A3-874385CFAA69}" type="slidenum">
              <a:rPr lang="en-US" smtClean="0"/>
              <a:pPr/>
              <a:t>‹#›</a:t>
            </a:fld>
            <a:endParaRPr lang="en-US" dirty="0"/>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Footer Placeholder 2"/>
          <p:cNvSpPr>
            <a:spLocks noGrp="1"/>
          </p:cNvSpPr>
          <p:nvPr>
            <p:ph type="ftr" sz="quarter" idx="3"/>
          </p:nvPr>
        </p:nvSpPr>
        <p:spPr>
          <a:xfrm>
            <a:off x="1828800" y="6356350"/>
            <a:ext cx="5867400" cy="365760"/>
          </a:xfrm>
          <a:prstGeom prst="rect">
            <a:avLst/>
          </a:prstGeom>
        </p:spPr>
        <p:txBody>
          <a:bodyPr vert="horz"/>
          <a:lstStyle>
            <a:lvl1pPr marL="0" marR="0" indent="0" algn="r" defTabSz="914400" rtl="0" eaLnBrk="1" fontAlgn="auto" latinLnBrk="0" hangingPunct="1">
              <a:lnSpc>
                <a:spcPct val="100000"/>
              </a:lnSpc>
              <a:spcBef>
                <a:spcPts val="0"/>
              </a:spcBef>
              <a:spcAft>
                <a:spcPts val="0"/>
              </a:spcAft>
              <a:buClrTx/>
              <a:buSzTx/>
              <a:buFontTx/>
              <a:buNone/>
              <a:tabLst/>
              <a:defRPr kumimoji="0" sz="1400">
                <a:solidFill>
                  <a:schemeClr val="tx2"/>
                </a:solidFill>
              </a:defRPr>
            </a:lvl1pPr>
          </a:lstStyle>
          <a:p>
            <a:r>
              <a:rPr lang="en-US" dirty="0" smtClean="0"/>
              <a:t>Copyright © 2022 McGraw-Hill Education. All rights reserved. No reproduction or distribution without the prior written consent of McGraw-Hill Education.  </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6" name="Slide Number Placeholder 5"/>
          <p:cNvSpPr>
            <a:spLocks noGrp="1"/>
          </p:cNvSpPr>
          <p:nvPr>
            <p:ph type="sldNum" sz="quarter" idx="12"/>
          </p:nvPr>
        </p:nvSpPr>
        <p:spPr>
          <a:xfrm>
            <a:off x="1069848" y="6355080"/>
            <a:ext cx="1520952" cy="365760"/>
          </a:xfrm>
        </p:spPr>
        <p:txBody>
          <a:bodyPr/>
          <a:lstStyle/>
          <a:p>
            <a:fld id="{A68F1C3D-7991-4430-8FD2-6BE0AA8A1311}" type="slidenum">
              <a:rPr lang="en-US" smtClean="0"/>
              <a:t>‹#›</a:t>
            </a:fld>
            <a:endParaRPr lang="en-US" dirty="0"/>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Footer Placeholder 2"/>
          <p:cNvSpPr>
            <a:spLocks noGrp="1"/>
          </p:cNvSpPr>
          <p:nvPr>
            <p:ph type="ftr" sz="quarter" idx="3"/>
          </p:nvPr>
        </p:nvSpPr>
        <p:spPr>
          <a:xfrm>
            <a:off x="1828800" y="6356350"/>
            <a:ext cx="5867400" cy="365760"/>
          </a:xfrm>
          <a:prstGeom prst="rect">
            <a:avLst/>
          </a:prstGeom>
        </p:spPr>
        <p:txBody>
          <a:bodyPr vert="horz"/>
          <a:lstStyle>
            <a:lvl1pPr marL="0" marR="0" indent="0" algn="r" defTabSz="914400" rtl="0" eaLnBrk="1" fontAlgn="auto" latinLnBrk="0" hangingPunct="1">
              <a:lnSpc>
                <a:spcPct val="100000"/>
              </a:lnSpc>
              <a:spcBef>
                <a:spcPts val="0"/>
              </a:spcBef>
              <a:spcAft>
                <a:spcPts val="0"/>
              </a:spcAft>
              <a:buClrTx/>
              <a:buSzTx/>
              <a:buFontTx/>
              <a:buNone/>
              <a:tabLst/>
              <a:defRPr kumimoji="0" sz="1400">
                <a:solidFill>
                  <a:schemeClr val="tx2"/>
                </a:solidFill>
              </a:defRPr>
            </a:lvl1pPr>
          </a:lstStyle>
          <a:p>
            <a:r>
              <a:rPr lang="en-US" dirty="0" smtClean="0"/>
              <a:t>Copyright © 2022 McGraw-Hill Education. All rights reserved. No reproduction or distribution without the prior written consent of McGraw-Hill Education.  </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7" name="Slide Number Placeholder 6"/>
          <p:cNvSpPr>
            <a:spLocks noGrp="1"/>
          </p:cNvSpPr>
          <p:nvPr>
            <p:ph type="sldNum" sz="quarter" idx="12"/>
          </p:nvPr>
        </p:nvSpPr>
        <p:spPr/>
        <p:txBody>
          <a:bodyPr/>
          <a:lstStyle/>
          <a:p>
            <a:r>
              <a:rPr lang="en-US" dirty="0"/>
              <a:t>1-</a:t>
            </a:r>
            <a:fld id="{A68F1C3D-7991-4430-8FD2-6BE0AA8A1311}" type="slidenum">
              <a:rPr lang="en-US" smtClean="0"/>
              <a:pPr/>
              <a:t>‹#›</a:t>
            </a:fld>
            <a:endParaRPr lang="en-US" dirty="0"/>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Footer Placeholder 2"/>
          <p:cNvSpPr>
            <a:spLocks noGrp="1"/>
          </p:cNvSpPr>
          <p:nvPr>
            <p:ph type="ftr" sz="quarter" idx="3"/>
          </p:nvPr>
        </p:nvSpPr>
        <p:spPr>
          <a:xfrm>
            <a:off x="1828800" y="6356350"/>
            <a:ext cx="5867400" cy="365760"/>
          </a:xfrm>
          <a:prstGeom prst="rect">
            <a:avLst/>
          </a:prstGeom>
        </p:spPr>
        <p:txBody>
          <a:bodyPr vert="horz"/>
          <a:lstStyle>
            <a:lvl1pPr marL="0" marR="0" indent="0" algn="r" defTabSz="914400" rtl="0" eaLnBrk="1" fontAlgn="auto" latinLnBrk="0" hangingPunct="1">
              <a:lnSpc>
                <a:spcPct val="100000"/>
              </a:lnSpc>
              <a:spcBef>
                <a:spcPts val="0"/>
              </a:spcBef>
              <a:spcAft>
                <a:spcPts val="0"/>
              </a:spcAft>
              <a:buClrTx/>
              <a:buSzTx/>
              <a:buFontTx/>
              <a:buNone/>
              <a:tabLst/>
              <a:defRPr kumimoji="0" sz="1400">
                <a:solidFill>
                  <a:schemeClr val="tx2"/>
                </a:solidFill>
              </a:defRPr>
            </a:lvl1pPr>
          </a:lstStyle>
          <a:p>
            <a:r>
              <a:rPr lang="en-US" dirty="0" smtClean="0"/>
              <a:t>Copyright © 2022 McGraw-Hill Education. All rights reserved. No reproduction or distribution without the prior written consent of McGraw-Hill Education.  </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8" name="Footer Placeholder 7"/>
          <p:cNvSpPr>
            <a:spLocks noGrp="1"/>
          </p:cNvSpPr>
          <p:nvPr>
            <p:ph type="ftr" sz="quarter" idx="11"/>
          </p:nvPr>
        </p:nvSpPr>
        <p:spPr>
          <a:xfrm>
            <a:off x="1828800" y="6356350"/>
            <a:ext cx="4575048" cy="365760"/>
          </a:xfrm>
        </p:spPr>
        <p:txBody>
          <a:bodyPr/>
          <a:lstStyle>
            <a:lvl1pPr>
              <a:defRPr sz="1200"/>
            </a:lvl1pPr>
          </a:lstStyle>
          <a:p>
            <a:r>
              <a:rPr lang="en-US" dirty="0" smtClean="0"/>
              <a:t>Copyright © 2022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r>
              <a:rPr lang="en-US" dirty="0"/>
              <a:t>1-</a:t>
            </a:r>
            <a:fld id="{A68F1C3D-7991-4430-8FD2-6BE0AA8A1311}" type="slidenum">
              <a:rPr lang="en-US" smtClean="0"/>
              <a:pPr/>
              <a:t>‹#›</a:t>
            </a:fld>
            <a:endParaRPr lang="en-US" dirty="0"/>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5" name="Slide Number Placeholder 4"/>
          <p:cNvSpPr>
            <a:spLocks noGrp="1"/>
          </p:cNvSpPr>
          <p:nvPr>
            <p:ph type="sldNum" sz="quarter" idx="12"/>
          </p:nvPr>
        </p:nvSpPr>
        <p:spPr/>
        <p:txBody>
          <a:bodyPr/>
          <a:lstStyle/>
          <a:p>
            <a:r>
              <a:rPr lang="en-US" dirty="0"/>
              <a:t>1-</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Footer Placeholder 2"/>
          <p:cNvSpPr>
            <a:spLocks noGrp="1"/>
          </p:cNvSpPr>
          <p:nvPr>
            <p:ph type="ftr" sz="quarter" idx="3"/>
          </p:nvPr>
        </p:nvSpPr>
        <p:spPr>
          <a:xfrm>
            <a:off x="1828800" y="6356350"/>
            <a:ext cx="5867400" cy="365760"/>
          </a:xfrm>
          <a:prstGeom prst="rect">
            <a:avLst/>
          </a:prstGeom>
        </p:spPr>
        <p:txBody>
          <a:bodyPr vert="horz"/>
          <a:lstStyle>
            <a:lvl1pPr marL="0" marR="0" indent="0" algn="r" defTabSz="914400" rtl="0" eaLnBrk="1" fontAlgn="auto" latinLnBrk="0" hangingPunct="1">
              <a:lnSpc>
                <a:spcPct val="100000"/>
              </a:lnSpc>
              <a:spcBef>
                <a:spcPts val="0"/>
              </a:spcBef>
              <a:spcAft>
                <a:spcPts val="0"/>
              </a:spcAft>
              <a:buClrTx/>
              <a:buSzTx/>
              <a:buFontTx/>
              <a:buNone/>
              <a:tabLst/>
              <a:defRPr kumimoji="0" sz="1400">
                <a:solidFill>
                  <a:schemeClr val="tx2"/>
                </a:solidFill>
              </a:defRPr>
            </a:lvl1pPr>
          </a:lstStyle>
          <a:p>
            <a:r>
              <a:rPr lang="en-US" dirty="0" smtClean="0"/>
              <a:t>Copyright © 2022 McGraw-Hill Education. All rights reserved. No reproduction or distribution without the prior written consent of McGraw-Hill Education.  </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2133600" y="6356350"/>
            <a:ext cx="4270248" cy="365760"/>
          </a:xfrm>
        </p:spPr>
        <p:txBody>
          <a:bodyPr/>
          <a:lstStyle>
            <a:lvl1pPr>
              <a:defRPr sz="1200"/>
            </a:lvl1p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1-</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dirty="0"/>
              <a:t>Click icon to add picture</a:t>
            </a:r>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A68F1C3D-7991-4430-8FD2-6BE0AA8A1311}" type="slidenum">
              <a:rPr lang="en-US" smtClean="0"/>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dirty="0"/>
              <a:t>Click to edit Master text styles</a:t>
            </a:r>
          </a:p>
          <a:p>
            <a:pPr lvl="1" eaLnBrk="1" latinLnBrk="0" hangingPunct="1"/>
            <a:r>
              <a:rPr kumimoji="0" lang="en-US" dirty="0"/>
              <a:t>Second level</a:t>
            </a:r>
          </a:p>
          <a:p>
            <a:pPr lvl="2" eaLnBrk="1" latinLnBrk="0" hangingPunct="1"/>
            <a:r>
              <a:rPr kumimoji="0" lang="en-US" dirty="0"/>
              <a:t>Third level</a:t>
            </a:r>
          </a:p>
          <a:p>
            <a:pPr lvl="3" eaLnBrk="1" latinLnBrk="0" hangingPunct="1"/>
            <a:r>
              <a:rPr kumimoji="0" lang="en-US" dirty="0"/>
              <a:t>Fourth level</a:t>
            </a:r>
          </a:p>
          <a:p>
            <a:pPr lvl="4" eaLnBrk="1" latinLnBrk="0" hangingPunct="1"/>
            <a:r>
              <a:rPr kumimoji="0" lang="en-US" dirty="0"/>
              <a:t>Fifth level</a:t>
            </a:r>
          </a:p>
        </p:txBody>
      </p:sp>
      <p:sp>
        <p:nvSpPr>
          <p:cNvPr id="14" name="Date Placeholder 13"/>
          <p:cNvSpPr>
            <a:spLocks noGrp="1"/>
          </p:cNvSpPr>
          <p:nvPr>
            <p:ph type="dt" sz="half" idx="2"/>
          </p:nvPr>
        </p:nvSpPr>
        <p:spPr>
          <a:xfrm>
            <a:off x="7772400" y="6356350"/>
            <a:ext cx="917448" cy="365760"/>
          </a:xfrm>
          <a:prstGeom prst="rect">
            <a:avLst/>
          </a:prstGeom>
        </p:spPr>
        <p:txBody>
          <a:bodyPr vert="horz"/>
          <a:lstStyle>
            <a:lvl1pPr algn="l" eaLnBrk="1" latinLnBrk="0" hangingPunct="1">
              <a:defRPr kumimoji="0" sz="1400">
                <a:solidFill>
                  <a:schemeClr val="tx2"/>
                </a:solidFill>
              </a:defRPr>
            </a:lvl1pPr>
          </a:lstStyle>
          <a:p>
            <a:endParaRPr lang="en-US" dirty="0"/>
          </a:p>
        </p:txBody>
      </p:sp>
      <p:sp>
        <p:nvSpPr>
          <p:cNvPr id="3" name="Footer Placeholder 2"/>
          <p:cNvSpPr>
            <a:spLocks noGrp="1"/>
          </p:cNvSpPr>
          <p:nvPr>
            <p:ph type="ftr" sz="quarter" idx="3"/>
          </p:nvPr>
        </p:nvSpPr>
        <p:spPr>
          <a:xfrm>
            <a:off x="1828800" y="6356350"/>
            <a:ext cx="5867400" cy="365760"/>
          </a:xfrm>
          <a:prstGeom prst="rect">
            <a:avLst/>
          </a:prstGeom>
        </p:spPr>
        <p:txBody>
          <a:bodyPr vert="horz"/>
          <a:lstStyle>
            <a:lvl1pPr marL="0" marR="0" indent="0" algn="r" defTabSz="914400" rtl="0" eaLnBrk="1" fontAlgn="auto" latinLnBrk="0" hangingPunct="1">
              <a:lnSpc>
                <a:spcPct val="100000"/>
              </a:lnSpc>
              <a:spcBef>
                <a:spcPts val="0"/>
              </a:spcBef>
              <a:spcAft>
                <a:spcPts val="0"/>
              </a:spcAft>
              <a:buClrTx/>
              <a:buSzTx/>
              <a:buFontTx/>
              <a:buNone/>
              <a:tabLst/>
              <a:defRPr kumimoji="0" sz="1400">
                <a:solidFill>
                  <a:schemeClr val="tx2"/>
                </a:solidFill>
              </a:defRPr>
            </a:lvl1pPr>
          </a:lstStyle>
          <a:p>
            <a:r>
              <a:rPr lang="en-US" dirty="0" smtClean="0"/>
              <a:t>Copyright © 2022 McGraw-Hill Education. All rights reserved. No reproduction or distribution without the prior written consent of McGraw-Hill Education.  </a:t>
            </a:r>
            <a:endParaRPr lang="en-US" dirty="0"/>
          </a:p>
        </p:txBody>
      </p:sp>
      <p:sp>
        <p:nvSpPr>
          <p:cNvPr id="23" name="Slide Number Placeholder 22"/>
          <p:cNvSpPr>
            <a:spLocks noGrp="1"/>
          </p:cNvSpPr>
          <p:nvPr>
            <p:ph type="sldNum" sz="quarter" idx="4"/>
          </p:nvPr>
        </p:nvSpPr>
        <p:spPr>
          <a:xfrm>
            <a:off x="612648" y="6356350"/>
            <a:ext cx="1139952" cy="365760"/>
          </a:xfrm>
          <a:prstGeom prst="rect">
            <a:avLst/>
          </a:prstGeom>
        </p:spPr>
        <p:txBody>
          <a:bodyPr vert="horz"/>
          <a:lstStyle>
            <a:lvl1pPr algn="l" eaLnBrk="1" latinLnBrk="0" hangingPunct="1">
              <a:defRPr kumimoji="0" sz="1400">
                <a:solidFill>
                  <a:schemeClr val="tx2"/>
                </a:solidFill>
              </a:defRPr>
            </a:lvl1pPr>
          </a:lstStyle>
          <a:p>
            <a:fld id="{A68F1C3D-7991-4430-8FD2-6BE0AA8A1311}" type="slidenum">
              <a:rPr lang="en-US" smtClean="0"/>
              <a:t>‹#›</a:t>
            </a:fld>
            <a:endParaRPr lang="en-US" dirty="0"/>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What is Statistics?</a:t>
            </a:r>
          </a:p>
        </p:txBody>
      </p:sp>
      <p:sp>
        <p:nvSpPr>
          <p:cNvPr id="3" name="Subtitle 2"/>
          <p:cNvSpPr>
            <a:spLocks noGrp="1"/>
          </p:cNvSpPr>
          <p:nvPr>
            <p:ph type="subTitle" idx="1"/>
          </p:nvPr>
        </p:nvSpPr>
        <p:spPr/>
        <p:txBody>
          <a:bodyPr/>
          <a:lstStyle/>
          <a:p>
            <a:r>
              <a:rPr lang="en-US" dirty="0"/>
              <a:t>Chapter 1</a:t>
            </a:r>
          </a:p>
        </p:txBody>
      </p:sp>
      <p:sp>
        <p:nvSpPr>
          <p:cNvPr id="5" name="Footer Placeholder 4"/>
          <p:cNvSpPr>
            <a:spLocks noGrp="1"/>
          </p:cNvSpPr>
          <p:nvPr>
            <p:ph type="ftr" sz="quarter" idx="3"/>
          </p:nvPr>
        </p:nvSpPr>
        <p:spPr>
          <a:xfrm>
            <a:off x="2438400" y="6355080"/>
            <a:ext cx="65532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1-</a:t>
            </a:r>
            <a:fld id="{A68F1C3D-7991-4430-8FD2-6BE0AA8A1311}" type="slidenum">
              <a:rPr lang="en-US" smtClean="0"/>
              <a:pPr/>
              <a:t>1</a:t>
            </a:fld>
            <a:endParaRPr lang="en-US" dirty="0"/>
          </a:p>
        </p:txBody>
      </p:sp>
    </p:spTree>
    <p:extLst>
      <p:ext uri="{BB962C8B-B14F-4D97-AF65-F5344CB8AC3E}">
        <p14:creationId xmlns:p14="http://schemas.microsoft.com/office/powerpoint/2010/main" val="2817794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Variables Summary</a:t>
            </a:r>
          </a:p>
        </p:txBody>
      </p:sp>
      <p:sp>
        <p:nvSpPr>
          <p:cNvPr id="3" name="Footer Placeholder 2"/>
          <p:cNvSpPr>
            <a:spLocks noGrp="1"/>
          </p:cNvSpPr>
          <p:nvPr>
            <p:ph type="ftr" sz="quarter" idx="3"/>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pPr marL="0" indent="0">
              <a:buNone/>
            </a:pPr>
            <a:endParaRPr lang="en-US" dirty="0"/>
          </a:p>
          <a:p>
            <a:endParaRPr lang="en-US" dirty="0"/>
          </a:p>
          <a:p>
            <a:endParaRPr lang="en-US" dirty="0"/>
          </a:p>
          <a:p>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9672" y="1811012"/>
            <a:ext cx="6966960" cy="419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12"/>
          </p:nvPr>
        </p:nvSpPr>
        <p:spPr/>
        <p:txBody>
          <a:bodyPr/>
          <a:lstStyle/>
          <a:p>
            <a:r>
              <a:rPr lang="en-US" dirty="0"/>
              <a:t>1-</a:t>
            </a:r>
            <a:fld id="{F38DF745-7D3F-47F4-83A3-874385CFAA69}" type="slidenum">
              <a:rPr lang="en-US" smtClean="0"/>
              <a:pPr/>
              <a:t>10</a:t>
            </a:fld>
            <a:endParaRPr lang="en-US" dirty="0"/>
          </a:p>
        </p:txBody>
      </p:sp>
    </p:spTree>
    <p:extLst>
      <p:ext uri="{BB962C8B-B14F-4D97-AF65-F5344CB8AC3E}">
        <p14:creationId xmlns:p14="http://schemas.microsoft.com/office/powerpoint/2010/main" val="2464515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Levels of Measurement</a:t>
            </a:r>
          </a:p>
        </p:txBody>
      </p:sp>
      <p:sp>
        <p:nvSpPr>
          <p:cNvPr id="3" name="Footer Placeholder 2"/>
          <p:cNvSpPr>
            <a:spLocks noGrp="1"/>
          </p:cNvSpPr>
          <p:nvPr>
            <p:ph type="ftr" sz="quarter" idx="3"/>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lnSpcReduction="10000"/>
          </a:bodyPr>
          <a:lstStyle/>
          <a:p>
            <a:r>
              <a:rPr lang="en-US" dirty="0"/>
              <a:t>There are four levels of measurement</a:t>
            </a:r>
          </a:p>
          <a:p>
            <a:pPr lvl="1"/>
            <a:r>
              <a:rPr lang="en-US" sz="2600" dirty="0"/>
              <a:t>Nominal, ordinal, interval, and ratio</a:t>
            </a:r>
          </a:p>
          <a:p>
            <a:r>
              <a:rPr lang="en-US" dirty="0"/>
              <a:t>The level of measurement determines the type of statistical analysis that can be performed</a:t>
            </a:r>
          </a:p>
          <a:p>
            <a:r>
              <a:rPr lang="en-US" dirty="0"/>
              <a:t>Nominal is the lowest level of measurement</a:t>
            </a:r>
          </a:p>
          <a:p>
            <a:endParaRPr lang="en-US" dirty="0"/>
          </a:p>
          <a:p>
            <a:endParaRPr lang="en-US" dirty="0"/>
          </a:p>
          <a:p>
            <a:endParaRPr lang="en-US" dirty="0"/>
          </a:p>
          <a:p>
            <a:endParaRPr lang="en-US" dirty="0"/>
          </a:p>
          <a:p>
            <a:r>
              <a:rPr lang="en-US" dirty="0"/>
              <a:t>Examples: classifying M&amp;M candies by color, identifying students at a football game by gender</a:t>
            </a:r>
          </a:p>
        </p:txBody>
      </p:sp>
      <p:sp>
        <p:nvSpPr>
          <p:cNvPr id="5" name="Slide Number Placeholder 4"/>
          <p:cNvSpPr>
            <a:spLocks noGrp="1"/>
          </p:cNvSpPr>
          <p:nvPr>
            <p:ph type="sldNum" sz="quarter" idx="12"/>
          </p:nvPr>
        </p:nvSpPr>
        <p:spPr/>
        <p:txBody>
          <a:bodyPr/>
          <a:lstStyle/>
          <a:p>
            <a:r>
              <a:rPr lang="en-US" dirty="0"/>
              <a:t>1-</a:t>
            </a:r>
            <a:fld id="{F38DF745-7D3F-47F4-83A3-874385CFAA69}" type="slidenum">
              <a:rPr lang="en-US" smtClean="0"/>
              <a:pPr/>
              <a:t>11</a:t>
            </a:fld>
            <a:endParaRPr lang="en-US" dirty="0"/>
          </a:p>
        </p:txBody>
      </p:sp>
      <p:sp>
        <p:nvSpPr>
          <p:cNvPr id="7" name="TextBox 6"/>
          <p:cNvSpPr txBox="1"/>
          <p:nvPr/>
        </p:nvSpPr>
        <p:spPr>
          <a:xfrm>
            <a:off x="1143000" y="3657600"/>
            <a:ext cx="6858000" cy="923330"/>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NOMINAL LEVEL OF MEASUREMENT  </a:t>
            </a:r>
            <a:r>
              <a:rPr lang="en-US" dirty="0"/>
              <a:t>Data recorded at the nominal level of measurement is represented as labels or names. They have no order. They can only be classified and counted.</a:t>
            </a:r>
          </a:p>
        </p:txBody>
      </p:sp>
    </p:spTree>
    <p:extLst>
      <p:ext uri="{BB962C8B-B14F-4D97-AF65-F5344CB8AC3E}">
        <p14:creationId xmlns:p14="http://schemas.microsoft.com/office/powerpoint/2010/main" val="275204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Levels of Measurement (2 of 4)</a:t>
            </a:r>
          </a:p>
        </p:txBody>
      </p:sp>
      <p:sp>
        <p:nvSpPr>
          <p:cNvPr id="3" name="Footer Placeholder 2"/>
          <p:cNvSpPr>
            <a:spLocks noGrp="1"/>
          </p:cNvSpPr>
          <p:nvPr>
            <p:ph type="ftr" sz="quarter" idx="3"/>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r>
              <a:rPr lang="en-US" dirty="0"/>
              <a:t>The next level of measurement is the ordinal level</a:t>
            </a:r>
          </a:p>
          <a:p>
            <a:r>
              <a:rPr lang="en-US" dirty="0"/>
              <a:t>The rankings are known but not the magnitude of differences between groups</a:t>
            </a:r>
          </a:p>
          <a:p>
            <a:endParaRPr lang="en-US" dirty="0"/>
          </a:p>
          <a:p>
            <a:endParaRPr lang="en-US" dirty="0"/>
          </a:p>
          <a:p>
            <a:pPr marL="0" indent="0">
              <a:buNone/>
            </a:pPr>
            <a:endParaRPr lang="en-US" dirty="0"/>
          </a:p>
          <a:p>
            <a:pPr marL="0" indent="0">
              <a:buNone/>
            </a:pPr>
            <a:endParaRPr lang="en-US" dirty="0"/>
          </a:p>
          <a:p>
            <a:endParaRPr lang="en-US" dirty="0"/>
          </a:p>
          <a:p>
            <a:r>
              <a:rPr lang="en-US" dirty="0"/>
              <a:t>Examples: the list of top ten states for best business climate, student ratings of professors</a:t>
            </a:r>
          </a:p>
        </p:txBody>
      </p:sp>
      <p:sp>
        <p:nvSpPr>
          <p:cNvPr id="5" name="Slide Number Placeholder 4"/>
          <p:cNvSpPr>
            <a:spLocks noGrp="1"/>
          </p:cNvSpPr>
          <p:nvPr>
            <p:ph type="sldNum" sz="quarter" idx="12"/>
          </p:nvPr>
        </p:nvSpPr>
        <p:spPr/>
        <p:txBody>
          <a:bodyPr/>
          <a:lstStyle/>
          <a:p>
            <a:r>
              <a:rPr lang="en-US" dirty="0"/>
              <a:t>1-</a:t>
            </a:r>
            <a:fld id="{F38DF745-7D3F-47F4-83A3-874385CFAA69}" type="slidenum">
              <a:rPr lang="en-US" smtClean="0"/>
              <a:pPr/>
              <a:t>12</a:t>
            </a:fld>
            <a:endParaRPr lang="en-US" dirty="0"/>
          </a:p>
        </p:txBody>
      </p:sp>
      <p:sp>
        <p:nvSpPr>
          <p:cNvPr id="7" name="TextBox 6"/>
          <p:cNvSpPr txBox="1"/>
          <p:nvPr/>
        </p:nvSpPr>
        <p:spPr>
          <a:xfrm>
            <a:off x="1143000" y="2971800"/>
            <a:ext cx="6858000" cy="1200329"/>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ORDINAL LEVEL OF MEASUREMENT  </a:t>
            </a:r>
            <a:r>
              <a:rPr lang="en-US" dirty="0"/>
              <a:t>Data recorded at the ordinal level of measurement is based on a relative ranking or rating of items based on a defined attribute or qualitative variable. Variables based on this level of measurement are only ranked and counted.</a:t>
            </a:r>
          </a:p>
        </p:txBody>
      </p:sp>
    </p:spTree>
    <p:extLst>
      <p:ext uri="{BB962C8B-B14F-4D97-AF65-F5344CB8AC3E}">
        <p14:creationId xmlns:p14="http://schemas.microsoft.com/office/powerpoint/2010/main" val="30043916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Levels of Measurement (3 of 4)</a:t>
            </a:r>
          </a:p>
        </p:txBody>
      </p:sp>
      <p:sp>
        <p:nvSpPr>
          <p:cNvPr id="3" name="Footer Placeholder 2"/>
          <p:cNvSpPr>
            <a:spLocks noGrp="1"/>
          </p:cNvSpPr>
          <p:nvPr>
            <p:ph type="ftr" sz="quarter" idx="3"/>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r>
              <a:rPr lang="en-US" dirty="0"/>
              <a:t>The next level of measurement is the interval level</a:t>
            </a:r>
          </a:p>
          <a:p>
            <a:r>
              <a:rPr lang="en-US" dirty="0"/>
              <a:t>This data has all the characteristics of ordinal level data, plus the differences between the values are meaningful</a:t>
            </a:r>
          </a:p>
          <a:p>
            <a:r>
              <a:rPr lang="en-US" dirty="0"/>
              <a:t>There is no natural 0 point</a:t>
            </a:r>
          </a:p>
          <a:p>
            <a:endParaRPr lang="en-US" dirty="0"/>
          </a:p>
          <a:p>
            <a:endParaRPr lang="en-US" dirty="0"/>
          </a:p>
          <a:p>
            <a:pPr marL="0" indent="0">
              <a:buNone/>
            </a:pPr>
            <a:endParaRPr lang="en-US" dirty="0"/>
          </a:p>
          <a:p>
            <a:pPr marL="0" indent="0">
              <a:buNone/>
            </a:pPr>
            <a:endParaRPr lang="en-US" dirty="0"/>
          </a:p>
          <a:p>
            <a:r>
              <a:rPr lang="en-US" dirty="0"/>
              <a:t>Examples: the Fahrenheit temperature scale, dress sizes</a:t>
            </a:r>
          </a:p>
        </p:txBody>
      </p:sp>
      <p:sp>
        <p:nvSpPr>
          <p:cNvPr id="5" name="Slide Number Placeholder 4"/>
          <p:cNvSpPr>
            <a:spLocks noGrp="1"/>
          </p:cNvSpPr>
          <p:nvPr>
            <p:ph type="sldNum" sz="quarter" idx="12"/>
          </p:nvPr>
        </p:nvSpPr>
        <p:spPr/>
        <p:txBody>
          <a:bodyPr/>
          <a:lstStyle/>
          <a:p>
            <a:r>
              <a:rPr lang="en-US" dirty="0"/>
              <a:t>1-</a:t>
            </a:r>
            <a:fld id="{F38DF745-7D3F-47F4-83A3-874385CFAA69}" type="slidenum">
              <a:rPr lang="en-US" smtClean="0"/>
              <a:pPr/>
              <a:t>13</a:t>
            </a:fld>
            <a:endParaRPr lang="en-US" dirty="0"/>
          </a:p>
        </p:txBody>
      </p:sp>
      <p:sp>
        <p:nvSpPr>
          <p:cNvPr id="7" name="TextBox 6"/>
          <p:cNvSpPr txBox="1"/>
          <p:nvPr/>
        </p:nvSpPr>
        <p:spPr>
          <a:xfrm>
            <a:off x="1143000" y="3429000"/>
            <a:ext cx="6858000" cy="1200329"/>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INTERVAL LEVEL OF MEASUREMENT  </a:t>
            </a:r>
            <a:r>
              <a:rPr lang="en-US" dirty="0"/>
              <a:t>For data recorded at the interval level of measurement, the interval or the distance between values is meaningful. The interval level of measurement is based on a scale with a known unit of measurement.</a:t>
            </a:r>
          </a:p>
        </p:txBody>
      </p:sp>
    </p:spTree>
    <p:extLst>
      <p:ext uri="{BB962C8B-B14F-4D97-AF65-F5344CB8AC3E}">
        <p14:creationId xmlns:p14="http://schemas.microsoft.com/office/powerpoint/2010/main" val="36908694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90600"/>
          </a:xfrm>
        </p:spPr>
        <p:txBody>
          <a:bodyPr/>
          <a:lstStyle/>
          <a:p>
            <a:r>
              <a:rPr lang="en-US" dirty="0"/>
              <a:t>Levels of Measurement (4 of 4)</a:t>
            </a:r>
          </a:p>
        </p:txBody>
      </p:sp>
      <p:sp>
        <p:nvSpPr>
          <p:cNvPr id="3" name="Footer Placeholder 2"/>
          <p:cNvSpPr>
            <a:spLocks noGrp="1"/>
          </p:cNvSpPr>
          <p:nvPr>
            <p:ph type="ftr" sz="quarter" idx="3"/>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r>
              <a:rPr lang="en-US" dirty="0"/>
              <a:t>The highest level of measurement is the ratio level</a:t>
            </a:r>
          </a:p>
          <a:p>
            <a:r>
              <a:rPr lang="en-US" dirty="0"/>
              <a:t>The data has all the characteristics of the interval scale and ratios between numbers are meaningful</a:t>
            </a:r>
          </a:p>
          <a:p>
            <a:r>
              <a:rPr lang="en-US" dirty="0"/>
              <a:t>The 0 point represents the absence of the characteristic</a:t>
            </a:r>
          </a:p>
          <a:p>
            <a:endParaRPr lang="en-US" dirty="0"/>
          </a:p>
          <a:p>
            <a:endParaRPr lang="en-US" dirty="0"/>
          </a:p>
          <a:p>
            <a:pPr marL="0" indent="0">
              <a:buNone/>
            </a:pPr>
            <a:endParaRPr lang="en-US" dirty="0"/>
          </a:p>
          <a:p>
            <a:pPr marL="0" indent="0">
              <a:buNone/>
            </a:pPr>
            <a:endParaRPr lang="en-US" dirty="0"/>
          </a:p>
          <a:p>
            <a:r>
              <a:rPr lang="en-US" dirty="0"/>
              <a:t>Examples: wages, changes in stock prices, and height</a:t>
            </a:r>
          </a:p>
        </p:txBody>
      </p:sp>
      <p:sp>
        <p:nvSpPr>
          <p:cNvPr id="5" name="Slide Number Placeholder 4"/>
          <p:cNvSpPr>
            <a:spLocks noGrp="1"/>
          </p:cNvSpPr>
          <p:nvPr>
            <p:ph type="sldNum" sz="quarter" idx="12"/>
          </p:nvPr>
        </p:nvSpPr>
        <p:spPr/>
        <p:txBody>
          <a:bodyPr/>
          <a:lstStyle/>
          <a:p>
            <a:r>
              <a:rPr lang="en-US" dirty="0"/>
              <a:t>1-</a:t>
            </a:r>
            <a:fld id="{F38DF745-7D3F-47F4-83A3-874385CFAA69}" type="slidenum">
              <a:rPr lang="en-US" smtClean="0"/>
              <a:pPr/>
              <a:t>14</a:t>
            </a:fld>
            <a:endParaRPr lang="en-US" dirty="0"/>
          </a:p>
        </p:txBody>
      </p:sp>
      <p:sp>
        <p:nvSpPr>
          <p:cNvPr id="7" name="TextBox 6"/>
          <p:cNvSpPr txBox="1"/>
          <p:nvPr/>
        </p:nvSpPr>
        <p:spPr>
          <a:xfrm>
            <a:off x="1143000" y="3429000"/>
            <a:ext cx="6858000" cy="923330"/>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RATIO LEVEL OF MEASUREMENT  </a:t>
            </a:r>
            <a:r>
              <a:rPr lang="en-US" dirty="0"/>
              <a:t>Data recorded at the ratio level of measurement are based on a scale with a known unit of measurement and a meaningful interpretation of zero on the scale.</a:t>
            </a:r>
          </a:p>
        </p:txBody>
      </p:sp>
    </p:spTree>
    <p:extLst>
      <p:ext uri="{BB962C8B-B14F-4D97-AF65-F5344CB8AC3E}">
        <p14:creationId xmlns:p14="http://schemas.microsoft.com/office/powerpoint/2010/main" val="26304523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Levels of Measurement Summary</a:t>
            </a:r>
          </a:p>
        </p:txBody>
      </p:sp>
      <p:sp>
        <p:nvSpPr>
          <p:cNvPr id="3" name="Footer Placeholder 2"/>
          <p:cNvSpPr>
            <a:spLocks noGrp="1"/>
          </p:cNvSpPr>
          <p:nvPr>
            <p:ph type="ftr" sz="quarter" idx="3"/>
          </p:nvPr>
        </p:nvSpPr>
        <p:spPr>
          <a:xfrm>
            <a:off x="2017776" y="6400800"/>
            <a:ext cx="6669024"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6" name="AutoShape 2" descr="https://media.inkling.com/img?s=content%3A%2F%2F%2Fstable%2Fsn_ed01%2Ftrunk%2Fhead%2Fimg%2Fchapter01%2Flin66360_c0103.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AutoShape 8" descr="https://media.inkling.com/img?s=content%3A%2F%2F%2Fstable%2Fsn_ed01%2Ftrunk%2Fhead%2Fimg%2Fchapter01%2Flin66360_c0103.png&amp;o=r&amp;w=1000&amp;f=auto&amp;e=tru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AutoShape 10" descr="https://media.inkling.com/img?s=content%3A%2F%2F%2Fstable%2Fsn_ed01%2Ftrunk%2Fhead%2Fimg%2Fchapter01%2Flin66360_c0103.png&amp;o=r&amp;w=1000&amp;f=auto&amp;e=true"/>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 name="Slide Number Placeholder 3"/>
          <p:cNvSpPr>
            <a:spLocks noGrp="1"/>
          </p:cNvSpPr>
          <p:nvPr>
            <p:ph type="sldNum" sz="quarter" idx="12"/>
          </p:nvPr>
        </p:nvSpPr>
        <p:spPr/>
        <p:txBody>
          <a:bodyPr/>
          <a:lstStyle/>
          <a:p>
            <a:r>
              <a:rPr lang="en-US" dirty="0"/>
              <a:t>1-</a:t>
            </a:r>
            <a:fld id="{A68F1C3D-7991-4430-8FD2-6BE0AA8A1311}" type="slidenum">
              <a:rPr lang="en-US" smtClean="0"/>
              <a:pPr/>
              <a:t>15</a:t>
            </a:fld>
            <a:endParaRPr lang="en-US" dirty="0"/>
          </a:p>
        </p:txBody>
      </p:sp>
      <p:pic>
        <p:nvPicPr>
          <p:cNvPr id="7" name="Picture 6" descr="Screen Shot 2019-06-11 at 3.54.0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0200"/>
            <a:ext cx="9144000" cy="4179491"/>
          </a:xfrm>
          <a:prstGeom prst="rect">
            <a:avLst/>
          </a:prstGeom>
        </p:spPr>
      </p:pic>
    </p:spTree>
    <p:extLst>
      <p:ext uri="{BB962C8B-B14F-4D97-AF65-F5344CB8AC3E}">
        <p14:creationId xmlns:p14="http://schemas.microsoft.com/office/powerpoint/2010/main" val="500981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Ethics and Statistics</a:t>
            </a:r>
          </a:p>
        </p:txBody>
      </p:sp>
      <p:sp>
        <p:nvSpPr>
          <p:cNvPr id="3" name="Footer Placeholder 2"/>
          <p:cNvSpPr>
            <a:spLocks noGrp="1"/>
          </p:cNvSpPr>
          <p:nvPr>
            <p:ph type="ftr" sz="quarter" idx="3"/>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r>
              <a:rPr lang="en-US" dirty="0"/>
              <a:t>Practice statistics with integrity and honesty when collecting, organizing, summarizing, analyzing, and interpreting numerical information</a:t>
            </a:r>
          </a:p>
          <a:p>
            <a:r>
              <a:rPr lang="en-US" dirty="0"/>
              <a:t>Maintain an independent and principled point of view when analyzing and reporting findings and results</a:t>
            </a:r>
          </a:p>
          <a:p>
            <a:r>
              <a:rPr lang="en-US" dirty="0"/>
              <a:t>Question reports that are based on data that</a:t>
            </a:r>
          </a:p>
          <a:p>
            <a:pPr lvl="1"/>
            <a:r>
              <a:rPr lang="en-US" sz="2600" dirty="0"/>
              <a:t>does not fairly represent the population</a:t>
            </a:r>
          </a:p>
          <a:p>
            <a:pPr lvl="1"/>
            <a:r>
              <a:rPr lang="en-US" sz="2600" dirty="0"/>
              <a:t>does not include all relevant statistics </a:t>
            </a:r>
          </a:p>
          <a:p>
            <a:pPr lvl="1"/>
            <a:r>
              <a:rPr lang="en-US" sz="2600" dirty="0"/>
              <a:t>introduces bias in an attempt to mislead or misrepresent</a:t>
            </a:r>
          </a:p>
        </p:txBody>
      </p:sp>
      <p:sp>
        <p:nvSpPr>
          <p:cNvPr id="5" name="Slide Number Placeholder 4"/>
          <p:cNvSpPr>
            <a:spLocks noGrp="1"/>
          </p:cNvSpPr>
          <p:nvPr>
            <p:ph type="sldNum" sz="quarter" idx="12"/>
          </p:nvPr>
        </p:nvSpPr>
        <p:spPr/>
        <p:txBody>
          <a:bodyPr/>
          <a:lstStyle/>
          <a:p>
            <a:r>
              <a:rPr lang="en-US" dirty="0"/>
              <a:t>1-</a:t>
            </a:r>
            <a:fld id="{F38DF745-7D3F-47F4-83A3-874385CFAA69}" type="slidenum">
              <a:rPr lang="en-US" smtClean="0"/>
              <a:pPr/>
              <a:t>16</a:t>
            </a:fld>
            <a:endParaRPr lang="en-US" dirty="0"/>
          </a:p>
        </p:txBody>
      </p:sp>
    </p:spTree>
    <p:extLst>
      <p:ext uri="{BB962C8B-B14F-4D97-AF65-F5344CB8AC3E}">
        <p14:creationId xmlns:p14="http://schemas.microsoft.com/office/powerpoint/2010/main" val="37264641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Business Analytics</a:t>
            </a:r>
          </a:p>
        </p:txBody>
      </p:sp>
      <p:sp>
        <p:nvSpPr>
          <p:cNvPr id="3" name="Footer Placeholder 2"/>
          <p:cNvSpPr>
            <a:spLocks noGrp="1"/>
          </p:cNvSpPr>
          <p:nvPr>
            <p:ph type="ftr" sz="quarter" idx="3"/>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r>
              <a:rPr lang="en-US" dirty="0"/>
              <a:t>Business Analytics is used to process and analyze data and information to support a story or narrative of a company</a:t>
            </a:r>
          </a:p>
          <a:p>
            <a:r>
              <a:rPr lang="en-US" dirty="0"/>
              <a:t>Using computer software to summarize, organize, analyze, and present the findings of statistical analysis is essential </a:t>
            </a:r>
          </a:p>
        </p:txBody>
      </p:sp>
      <p:sp>
        <p:nvSpPr>
          <p:cNvPr id="5" name="Slide Number Placeholder 4"/>
          <p:cNvSpPr>
            <a:spLocks noGrp="1"/>
          </p:cNvSpPr>
          <p:nvPr>
            <p:ph type="sldNum" sz="quarter" idx="12"/>
          </p:nvPr>
        </p:nvSpPr>
        <p:spPr/>
        <p:txBody>
          <a:bodyPr/>
          <a:lstStyle/>
          <a:p>
            <a:r>
              <a:rPr lang="en-US" dirty="0"/>
              <a:t>1-</a:t>
            </a:r>
            <a:fld id="{F38DF745-7D3F-47F4-83A3-874385CFAA69}" type="slidenum">
              <a:rPr lang="en-US" smtClean="0"/>
              <a:pPr/>
              <a:t>17</a:t>
            </a:fld>
            <a:endParaRPr lang="en-US" dirty="0"/>
          </a:p>
        </p:txBody>
      </p:sp>
      <p:pic>
        <p:nvPicPr>
          <p:cNvPr id="6" name="Picture 5"/>
          <p:cNvPicPr>
            <a:picLocks noChangeAspect="1"/>
          </p:cNvPicPr>
          <p:nvPr/>
        </p:nvPicPr>
        <p:blipFill>
          <a:blip r:embed="rId3"/>
          <a:stretch>
            <a:fillRect/>
          </a:stretch>
        </p:blipFill>
        <p:spPr>
          <a:xfrm>
            <a:off x="1661907" y="3064648"/>
            <a:ext cx="5345254" cy="3168512"/>
          </a:xfrm>
          <a:prstGeom prst="rect">
            <a:avLst/>
          </a:prstGeom>
        </p:spPr>
      </p:pic>
    </p:spTree>
    <p:extLst>
      <p:ext uri="{BB962C8B-B14F-4D97-AF65-F5344CB8AC3E}">
        <p14:creationId xmlns:p14="http://schemas.microsoft.com/office/powerpoint/2010/main" val="27369702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348E05-F320-46C6-83FB-3A801B890520}"/>
              </a:ext>
            </a:extLst>
          </p:cNvPr>
          <p:cNvSpPr>
            <a:spLocks noGrp="1"/>
          </p:cNvSpPr>
          <p:nvPr>
            <p:ph type="title"/>
          </p:nvPr>
        </p:nvSpPr>
        <p:spPr/>
        <p:txBody>
          <a:bodyPr>
            <a:normAutofit/>
          </a:bodyPr>
          <a:lstStyle/>
          <a:p>
            <a:r>
              <a:rPr lang="en-US" dirty="0">
                <a:solidFill>
                  <a:schemeClr val="accent1"/>
                </a:solidFill>
              </a:rPr>
              <a:t>Chapter 1 Practice Problems</a:t>
            </a:r>
          </a:p>
        </p:txBody>
      </p:sp>
      <p:sp>
        <p:nvSpPr>
          <p:cNvPr id="4" name="Footer Placeholder 3">
            <a:extLst>
              <a:ext uri="{FF2B5EF4-FFF2-40B4-BE49-F238E27FC236}">
                <a16:creationId xmlns:a16="http://schemas.microsoft.com/office/drawing/2014/main" xmlns="" id="{4C963141-8A75-41ED-B490-AC8EE2EDB84A}"/>
              </a:ext>
            </a:extLst>
          </p:cNvPr>
          <p:cNvSpPr>
            <a:spLocks noGrp="1"/>
          </p:cNvSpPr>
          <p:nvPr>
            <p:ph type="ftr" sz="quarter" idx="3"/>
          </p:nvPr>
        </p:nvSpPr>
        <p:spPr>
          <a:xfrm>
            <a:off x="2898648" y="6355080"/>
            <a:ext cx="6092952" cy="365760"/>
          </a:xfrm>
        </p:spPr>
        <p:txBody>
          <a:bodyPr/>
          <a:lstStyle/>
          <a:p>
            <a:r>
              <a:rPr lang="en-US" dirty="0" smtClean="0">
                <a:solidFill>
                  <a:schemeClr val="bg1"/>
                </a:solidFill>
              </a:rPr>
              <a:t>Copyright © 2022 McGraw-Hill Education. All rights reserved. No reproduction or distribution without the prior written consent of McGraw-Hill Education.  </a:t>
            </a:r>
            <a:endParaRPr lang="en-US" dirty="0">
              <a:solidFill>
                <a:schemeClr val="bg1"/>
              </a:solidFill>
            </a:endParaRPr>
          </a:p>
        </p:txBody>
      </p:sp>
      <p:sp>
        <p:nvSpPr>
          <p:cNvPr id="5" name="Slide Number Placeholder 4">
            <a:extLst>
              <a:ext uri="{FF2B5EF4-FFF2-40B4-BE49-F238E27FC236}">
                <a16:creationId xmlns:a16="http://schemas.microsoft.com/office/drawing/2014/main" xmlns="" id="{33D37238-D9BF-469B-A795-7CBCC14436A0}"/>
              </a:ext>
            </a:extLst>
          </p:cNvPr>
          <p:cNvSpPr>
            <a:spLocks noGrp="1"/>
          </p:cNvSpPr>
          <p:nvPr>
            <p:ph type="sldNum" sz="quarter" idx="12"/>
          </p:nvPr>
        </p:nvSpPr>
        <p:spPr/>
        <p:txBody>
          <a:bodyPr/>
          <a:lstStyle/>
          <a:p>
            <a:r>
              <a:rPr lang="en-US" dirty="0">
                <a:solidFill>
                  <a:schemeClr val="bg1"/>
                </a:solidFill>
              </a:rPr>
              <a:t>1-</a:t>
            </a:r>
            <a:fld id="{A68F1C3D-7991-4430-8FD2-6BE0AA8A1311}" type="slidenum">
              <a:rPr lang="en-US" smtClean="0">
                <a:solidFill>
                  <a:schemeClr val="bg1"/>
                </a:solidFill>
              </a:rPr>
              <a:t>18</a:t>
            </a:fld>
            <a:endParaRPr lang="en-US" dirty="0">
              <a:solidFill>
                <a:schemeClr val="bg1"/>
              </a:solidFill>
            </a:endParaRPr>
          </a:p>
        </p:txBody>
      </p:sp>
    </p:spTree>
    <p:extLst>
      <p:ext uri="{BB962C8B-B14F-4D97-AF65-F5344CB8AC3E}">
        <p14:creationId xmlns:p14="http://schemas.microsoft.com/office/powerpoint/2010/main" val="40057937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AEB603-9DBF-435D-BDA8-208EDA1C8623}"/>
              </a:ext>
            </a:extLst>
          </p:cNvPr>
          <p:cNvSpPr>
            <a:spLocks noGrp="1"/>
          </p:cNvSpPr>
          <p:nvPr>
            <p:ph type="title"/>
          </p:nvPr>
        </p:nvSpPr>
        <p:spPr/>
        <p:txBody>
          <a:bodyPr/>
          <a:lstStyle/>
          <a:p>
            <a:r>
              <a:rPr lang="en-US" dirty="0"/>
              <a:t>Question 1</a:t>
            </a:r>
          </a:p>
        </p:txBody>
      </p:sp>
      <p:sp>
        <p:nvSpPr>
          <p:cNvPr id="3" name="Footer Placeholder 2">
            <a:extLst>
              <a:ext uri="{FF2B5EF4-FFF2-40B4-BE49-F238E27FC236}">
                <a16:creationId xmlns:a16="http://schemas.microsoft.com/office/drawing/2014/main" xmlns="" id="{1B96CF22-D77F-4B04-84D3-0D8578129911}"/>
              </a:ext>
            </a:extLst>
          </p:cNvPr>
          <p:cNvSpPr>
            <a:spLocks noGrp="1"/>
          </p:cNvSpPr>
          <p:nvPr>
            <p:ph type="ftr" sz="quarter" idx="3"/>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55259BC8-C10B-4AFD-8D64-FB4C814F48AD}"/>
              </a:ext>
            </a:extLst>
          </p:cNvPr>
          <p:cNvSpPr>
            <a:spLocks noGrp="1"/>
          </p:cNvSpPr>
          <p:nvPr>
            <p:ph type="sldNum" sz="quarter" idx="12"/>
          </p:nvPr>
        </p:nvSpPr>
        <p:spPr/>
        <p:txBody>
          <a:bodyPr/>
          <a:lstStyle/>
          <a:p>
            <a:r>
              <a:rPr lang="en-US" dirty="0"/>
              <a:t>1-</a:t>
            </a:r>
            <a:fld id="{F38DF745-7D3F-47F4-83A3-874385CFAA69}" type="slidenum">
              <a:rPr lang="en-US" smtClean="0"/>
              <a:pPr/>
              <a:t>19</a:t>
            </a:fld>
            <a:endParaRPr lang="en-US" dirty="0"/>
          </a:p>
        </p:txBody>
      </p:sp>
      <p:sp>
        <p:nvSpPr>
          <p:cNvPr id="5" name="Content Placeholder 4">
            <a:extLst>
              <a:ext uri="{FF2B5EF4-FFF2-40B4-BE49-F238E27FC236}">
                <a16:creationId xmlns:a16="http://schemas.microsoft.com/office/drawing/2014/main" xmlns="" id="{49E3357B-E8E7-45FC-8000-004C27E2830F}"/>
              </a:ext>
            </a:extLst>
          </p:cNvPr>
          <p:cNvSpPr>
            <a:spLocks noGrp="1"/>
          </p:cNvSpPr>
          <p:nvPr>
            <p:ph sz="quarter" idx="1"/>
          </p:nvPr>
        </p:nvSpPr>
        <p:spPr/>
        <p:txBody>
          <a:bodyPr/>
          <a:lstStyle/>
          <a:p>
            <a:pPr marL="0" indent="0">
              <a:buNone/>
            </a:pPr>
            <a:r>
              <a:rPr lang="en-US" dirty="0"/>
              <a:t>What is the level of measurement for each of the following variables?</a:t>
            </a:r>
          </a:p>
          <a:p>
            <a:pPr marL="514350" indent="-514350">
              <a:buFont typeface="+mj-lt"/>
              <a:buAutoNum type="alphaLcPeriod"/>
            </a:pPr>
            <a:r>
              <a:rPr lang="en-US" dirty="0"/>
              <a:t>Student IQ ratings</a:t>
            </a:r>
          </a:p>
          <a:p>
            <a:pPr marL="514350" indent="-514350">
              <a:buFont typeface="+mj-lt"/>
              <a:buAutoNum type="alphaLcPeriod"/>
            </a:pPr>
            <a:r>
              <a:rPr lang="en-US" dirty="0"/>
              <a:t>Distance students travel to class</a:t>
            </a:r>
          </a:p>
          <a:p>
            <a:pPr marL="514350" indent="-514350">
              <a:buFont typeface="+mj-lt"/>
              <a:buAutoNum type="alphaLcPeriod"/>
            </a:pPr>
            <a:r>
              <a:rPr lang="en-US" dirty="0"/>
              <a:t>The jersey numbers of a sorority soccer team</a:t>
            </a:r>
          </a:p>
          <a:p>
            <a:pPr marL="514350" indent="-514350">
              <a:buFont typeface="+mj-lt"/>
              <a:buAutoNum type="alphaLcPeriod"/>
            </a:pPr>
            <a:r>
              <a:rPr lang="en-US" dirty="0"/>
              <a:t>A student’s state of birth</a:t>
            </a:r>
          </a:p>
          <a:p>
            <a:pPr marL="514350" indent="-514350">
              <a:buFont typeface="+mj-lt"/>
              <a:buAutoNum type="alphaLcPeriod"/>
            </a:pPr>
            <a:r>
              <a:rPr lang="en-US" dirty="0"/>
              <a:t>A student’s academic </a:t>
            </a:r>
            <a:r>
              <a:rPr lang="en-US" dirty="0" smtClean="0"/>
              <a:t>class—that </a:t>
            </a:r>
            <a:r>
              <a:rPr lang="en-US" dirty="0"/>
              <a:t>is, freshman, sophomore, junior, or senior</a:t>
            </a:r>
          </a:p>
          <a:p>
            <a:pPr marL="514350" indent="-514350">
              <a:buFont typeface="+mj-lt"/>
              <a:buAutoNum type="alphaLcPeriod"/>
            </a:pPr>
            <a:r>
              <a:rPr lang="en-US" dirty="0"/>
              <a:t>Number of hours students study per week</a:t>
            </a:r>
          </a:p>
        </p:txBody>
      </p:sp>
      <p:sp>
        <p:nvSpPr>
          <p:cNvPr id="6" name="TextBox 5">
            <a:extLst>
              <a:ext uri="{FF2B5EF4-FFF2-40B4-BE49-F238E27FC236}">
                <a16:creationId xmlns:a16="http://schemas.microsoft.com/office/drawing/2014/main" xmlns="" id="{802944BF-88CA-456F-8B13-82EFE0FCE1B5}"/>
              </a:ext>
            </a:extLst>
          </p:cNvPr>
          <p:cNvSpPr txBox="1"/>
          <p:nvPr/>
        </p:nvSpPr>
        <p:spPr>
          <a:xfrm>
            <a:off x="7696200" y="773668"/>
            <a:ext cx="990600" cy="369332"/>
          </a:xfrm>
          <a:prstGeom prst="rect">
            <a:avLst/>
          </a:prstGeom>
          <a:noFill/>
        </p:spPr>
        <p:txBody>
          <a:bodyPr wrap="square" rtlCol="0">
            <a:spAutoFit/>
          </a:bodyPr>
          <a:lstStyle/>
          <a:p>
            <a:r>
              <a:rPr lang="en-US" dirty="0"/>
              <a:t>LO1-5</a:t>
            </a:r>
          </a:p>
        </p:txBody>
      </p:sp>
    </p:spTree>
    <p:extLst>
      <p:ext uri="{BB962C8B-B14F-4D97-AF65-F5344CB8AC3E}">
        <p14:creationId xmlns:p14="http://schemas.microsoft.com/office/powerpoint/2010/main" val="14749612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4" name="Footer Placeholder 3"/>
          <p:cNvSpPr>
            <a:spLocks noGrp="1"/>
          </p:cNvSpPr>
          <p:nvPr>
            <p:ph type="ftr" sz="quarter" idx="3"/>
          </p:nvPr>
        </p:nvSpPr>
        <p:spPr>
          <a:xfrm>
            <a:off x="1447800" y="6400800"/>
            <a:ext cx="72390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3" name="Content Placeholder 2"/>
          <p:cNvSpPr>
            <a:spLocks noGrp="1"/>
          </p:cNvSpPr>
          <p:nvPr>
            <p:ph sz="quarter" idx="1"/>
          </p:nvPr>
        </p:nvSpPr>
        <p:spPr/>
        <p:txBody>
          <a:bodyPr>
            <a:normAutofit/>
          </a:bodyPr>
          <a:lstStyle/>
          <a:p>
            <a:pPr marL="0" indent="0">
              <a:buNone/>
              <a:tabLst>
                <a:tab pos="1143000" algn="l"/>
              </a:tabLst>
            </a:pPr>
            <a:r>
              <a:rPr lang="en-US" dirty="0">
                <a:solidFill>
                  <a:schemeClr val="accent1"/>
                </a:solidFill>
              </a:rPr>
              <a:t>LO1-1</a:t>
            </a:r>
            <a:r>
              <a:rPr lang="en-US" dirty="0"/>
              <a:t>	Explain why knowledge of statistics is important</a:t>
            </a:r>
          </a:p>
          <a:p>
            <a:pPr marL="0" indent="0">
              <a:buNone/>
              <a:tabLst>
                <a:tab pos="1143000" algn="l"/>
              </a:tabLst>
            </a:pPr>
            <a:r>
              <a:rPr lang="en-US" dirty="0">
                <a:solidFill>
                  <a:schemeClr val="accent1"/>
                </a:solidFill>
              </a:rPr>
              <a:t>LO1-2</a:t>
            </a:r>
            <a:r>
              <a:rPr lang="en-US" dirty="0"/>
              <a:t>	Define statistics and provide an example of how 	 statistics is applied</a:t>
            </a:r>
          </a:p>
          <a:p>
            <a:pPr marL="0" indent="0" defTabSz="1143000">
              <a:buNone/>
            </a:pPr>
            <a:r>
              <a:rPr lang="en-US" dirty="0">
                <a:solidFill>
                  <a:schemeClr val="accent1"/>
                </a:solidFill>
              </a:rPr>
              <a:t>LO1-3</a:t>
            </a:r>
            <a:r>
              <a:rPr lang="en-US" dirty="0"/>
              <a:t>	Differentiate between descriptive and inferential 	statistics</a:t>
            </a:r>
          </a:p>
          <a:p>
            <a:pPr marL="0" indent="0" defTabSz="1143000">
              <a:buNone/>
            </a:pPr>
            <a:r>
              <a:rPr lang="en-US" dirty="0">
                <a:solidFill>
                  <a:schemeClr val="accent1"/>
                </a:solidFill>
              </a:rPr>
              <a:t>LO1-4</a:t>
            </a:r>
            <a:r>
              <a:rPr lang="en-US" dirty="0"/>
              <a:t>	Classify variables as qualitative or quantitative, and 	discrete or continuous</a:t>
            </a:r>
          </a:p>
          <a:p>
            <a:pPr marL="0" indent="0" defTabSz="1143000">
              <a:buNone/>
            </a:pPr>
            <a:r>
              <a:rPr lang="en-US" dirty="0">
                <a:solidFill>
                  <a:schemeClr val="accent1"/>
                </a:solidFill>
              </a:rPr>
              <a:t>LO1-5</a:t>
            </a:r>
            <a:r>
              <a:rPr lang="en-US" dirty="0"/>
              <a:t>	Distinguish between nominal, ordinal, interval, and 	ratio levels of measurement</a:t>
            </a:r>
          </a:p>
          <a:p>
            <a:pPr marL="0" indent="0" defTabSz="1143000">
              <a:buNone/>
            </a:pPr>
            <a:r>
              <a:rPr lang="en-US" dirty="0">
                <a:solidFill>
                  <a:schemeClr val="accent1"/>
                </a:solidFill>
              </a:rPr>
              <a:t>LO1-6</a:t>
            </a:r>
            <a:r>
              <a:rPr lang="en-US" dirty="0"/>
              <a:t>	List the values associated with the practice of 	statistics</a:t>
            </a:r>
          </a:p>
        </p:txBody>
      </p:sp>
      <p:sp>
        <p:nvSpPr>
          <p:cNvPr id="5" name="Slide Number Placeholder 4"/>
          <p:cNvSpPr>
            <a:spLocks noGrp="1"/>
          </p:cNvSpPr>
          <p:nvPr>
            <p:ph type="sldNum" sz="quarter" idx="12"/>
          </p:nvPr>
        </p:nvSpPr>
        <p:spPr/>
        <p:txBody>
          <a:bodyPr/>
          <a:lstStyle/>
          <a:p>
            <a:r>
              <a:rPr lang="en-US" dirty="0"/>
              <a:t>1-</a:t>
            </a:r>
            <a:fld id="{F38DF745-7D3F-47F4-83A3-874385CFAA69}" type="slidenum">
              <a:rPr lang="en-US" smtClean="0"/>
              <a:pPr/>
              <a:t>2</a:t>
            </a:fld>
            <a:endParaRPr lang="en-US" dirty="0"/>
          </a:p>
        </p:txBody>
      </p:sp>
    </p:spTree>
    <p:extLst>
      <p:ext uri="{BB962C8B-B14F-4D97-AF65-F5344CB8AC3E}">
        <p14:creationId xmlns:p14="http://schemas.microsoft.com/office/powerpoint/2010/main" val="136513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241A7D-64E7-4E98-8D61-410C5DB2E94F}"/>
              </a:ext>
            </a:extLst>
          </p:cNvPr>
          <p:cNvSpPr>
            <a:spLocks noGrp="1"/>
          </p:cNvSpPr>
          <p:nvPr>
            <p:ph type="title"/>
          </p:nvPr>
        </p:nvSpPr>
        <p:spPr/>
        <p:txBody>
          <a:bodyPr/>
          <a:lstStyle/>
          <a:p>
            <a:r>
              <a:rPr lang="en-US" dirty="0"/>
              <a:t>Question 13</a:t>
            </a:r>
          </a:p>
        </p:txBody>
      </p:sp>
      <p:sp>
        <p:nvSpPr>
          <p:cNvPr id="4" name="Slide Number Placeholder 3">
            <a:extLst>
              <a:ext uri="{FF2B5EF4-FFF2-40B4-BE49-F238E27FC236}">
                <a16:creationId xmlns:a16="http://schemas.microsoft.com/office/drawing/2014/main" xmlns="" id="{8B2BD87D-DA96-4674-BC56-229669CD1BB7}"/>
              </a:ext>
            </a:extLst>
          </p:cNvPr>
          <p:cNvSpPr>
            <a:spLocks noGrp="1"/>
          </p:cNvSpPr>
          <p:nvPr>
            <p:ph type="sldNum" sz="quarter" idx="12"/>
          </p:nvPr>
        </p:nvSpPr>
        <p:spPr/>
        <p:txBody>
          <a:bodyPr/>
          <a:lstStyle/>
          <a:p>
            <a:r>
              <a:rPr lang="en-US" dirty="0"/>
              <a:t>1-</a:t>
            </a:r>
            <a:fld id="{F38DF745-7D3F-47F4-83A3-874385CFAA69}" type="slidenum">
              <a:rPr lang="en-US" smtClean="0"/>
              <a:pPr/>
              <a:t>20</a:t>
            </a:fld>
            <a:endParaRPr lang="en-US" dirty="0"/>
          </a:p>
        </p:txBody>
      </p:sp>
      <p:sp>
        <p:nvSpPr>
          <p:cNvPr id="5" name="Content Placeholder 4">
            <a:extLst>
              <a:ext uri="{FF2B5EF4-FFF2-40B4-BE49-F238E27FC236}">
                <a16:creationId xmlns:a16="http://schemas.microsoft.com/office/drawing/2014/main" xmlns="" id="{D0E0DA0F-17EC-4C9C-8F34-F2941A7D5532}"/>
              </a:ext>
            </a:extLst>
          </p:cNvPr>
          <p:cNvSpPr>
            <a:spLocks noGrp="1"/>
          </p:cNvSpPr>
          <p:nvPr>
            <p:ph sz="quarter" idx="1"/>
          </p:nvPr>
        </p:nvSpPr>
        <p:spPr/>
        <p:txBody>
          <a:bodyPr>
            <a:normAutofit fontScale="92500" lnSpcReduction="10000"/>
          </a:bodyPr>
          <a:lstStyle/>
          <a:p>
            <a:pPr marL="0" indent="0">
              <a:buNone/>
            </a:pPr>
            <a:r>
              <a:rPr lang="en-US" dirty="0"/>
              <a:t>For each of the following, determine whether the variable is continuous or discrete, quantitative or qualitative, and level of measurement</a:t>
            </a:r>
          </a:p>
          <a:p>
            <a:pPr marL="514350" indent="-514350">
              <a:buFont typeface="+mj-lt"/>
              <a:buAutoNum type="alphaLcPeriod"/>
            </a:pPr>
            <a:r>
              <a:rPr lang="en-US" dirty="0"/>
              <a:t>Salary </a:t>
            </a:r>
          </a:p>
          <a:p>
            <a:pPr marL="514350" indent="-514350">
              <a:buFont typeface="+mj-lt"/>
              <a:buAutoNum type="alphaLcPeriod"/>
            </a:pPr>
            <a:r>
              <a:rPr lang="en-US" dirty="0"/>
              <a:t>Gender </a:t>
            </a:r>
          </a:p>
          <a:p>
            <a:pPr marL="514350" indent="-514350">
              <a:buFont typeface="+mj-lt"/>
              <a:buAutoNum type="alphaLcPeriod"/>
            </a:pPr>
            <a:r>
              <a:rPr lang="en-US" dirty="0"/>
              <a:t>Sales volume of MP3 players </a:t>
            </a:r>
          </a:p>
          <a:p>
            <a:pPr marL="514350" indent="-514350">
              <a:buFont typeface="+mj-lt"/>
              <a:buAutoNum type="alphaLcPeriod"/>
            </a:pPr>
            <a:r>
              <a:rPr lang="en-US" dirty="0"/>
              <a:t>Soft drink preference </a:t>
            </a:r>
          </a:p>
          <a:p>
            <a:pPr marL="514350" indent="-514350">
              <a:buFont typeface="+mj-lt"/>
              <a:buAutoNum type="alphaLcPeriod"/>
            </a:pPr>
            <a:r>
              <a:rPr lang="en-US" dirty="0"/>
              <a:t>Temperature </a:t>
            </a:r>
          </a:p>
          <a:p>
            <a:pPr marL="514350" indent="-514350">
              <a:buFont typeface="+mj-lt"/>
              <a:buAutoNum type="alphaLcPeriod"/>
            </a:pPr>
            <a:r>
              <a:rPr lang="en-US" dirty="0"/>
              <a:t>SAT scores </a:t>
            </a:r>
          </a:p>
          <a:p>
            <a:pPr marL="514350" indent="-514350">
              <a:buFont typeface="+mj-lt"/>
              <a:buAutoNum type="alphaLcPeriod"/>
            </a:pPr>
            <a:r>
              <a:rPr lang="en-US" dirty="0"/>
              <a:t>Student rank in class </a:t>
            </a:r>
          </a:p>
          <a:p>
            <a:pPr marL="514350" indent="-514350">
              <a:buFont typeface="+mj-lt"/>
              <a:buAutoNum type="alphaLcPeriod"/>
            </a:pPr>
            <a:r>
              <a:rPr lang="en-US" dirty="0"/>
              <a:t>Rating of a finance professor </a:t>
            </a:r>
          </a:p>
          <a:p>
            <a:pPr marL="514350" indent="-514350">
              <a:buFont typeface="+mj-lt"/>
              <a:buAutoNum type="alphaLcPeriod"/>
            </a:pPr>
            <a:r>
              <a:rPr lang="en-US" dirty="0"/>
              <a:t>Number of home video screens </a:t>
            </a:r>
          </a:p>
        </p:txBody>
      </p:sp>
      <p:sp>
        <p:nvSpPr>
          <p:cNvPr id="6" name="TextBox 5">
            <a:extLst>
              <a:ext uri="{FF2B5EF4-FFF2-40B4-BE49-F238E27FC236}">
                <a16:creationId xmlns:a16="http://schemas.microsoft.com/office/drawing/2014/main" xmlns="" id="{7D1EE121-3B7F-4872-A1A8-1D7B0BAE5BE7}"/>
              </a:ext>
            </a:extLst>
          </p:cNvPr>
          <p:cNvSpPr txBox="1"/>
          <p:nvPr/>
        </p:nvSpPr>
        <p:spPr>
          <a:xfrm>
            <a:off x="7696200" y="773668"/>
            <a:ext cx="990600" cy="369332"/>
          </a:xfrm>
          <a:prstGeom prst="rect">
            <a:avLst/>
          </a:prstGeom>
          <a:noFill/>
        </p:spPr>
        <p:txBody>
          <a:bodyPr wrap="square" rtlCol="0">
            <a:spAutoFit/>
          </a:bodyPr>
          <a:lstStyle/>
          <a:p>
            <a:r>
              <a:rPr lang="en-US" dirty="0"/>
              <a:t>LO1-4,5</a:t>
            </a:r>
          </a:p>
        </p:txBody>
      </p:sp>
      <p:sp>
        <p:nvSpPr>
          <p:cNvPr id="7" name="Footer Placeholder 2">
            <a:extLst>
              <a:ext uri="{FF2B5EF4-FFF2-40B4-BE49-F238E27FC236}">
                <a16:creationId xmlns:a16="http://schemas.microsoft.com/office/drawing/2014/main" xmlns="" id="{1B96CF22-D77F-4B04-84D3-0D8578129911}"/>
              </a:ext>
            </a:extLst>
          </p:cNvPr>
          <p:cNvSpPr>
            <a:spLocks noGrp="1"/>
          </p:cNvSpPr>
          <p:nvPr>
            <p:ph type="ftr" sz="quarter" idx="3"/>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Tree>
    <p:extLst>
      <p:ext uri="{BB962C8B-B14F-4D97-AF65-F5344CB8AC3E}">
        <p14:creationId xmlns:p14="http://schemas.microsoft.com/office/powerpoint/2010/main" val="1753925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Study Statistics</a:t>
            </a:r>
          </a:p>
        </p:txBody>
      </p:sp>
      <p:sp>
        <p:nvSpPr>
          <p:cNvPr id="3" name="Footer Placeholder 2"/>
          <p:cNvSpPr>
            <a:spLocks noGrp="1"/>
          </p:cNvSpPr>
          <p:nvPr>
            <p:ph type="ftr" sz="quarter" idx="3"/>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a:xfrm>
            <a:off x="457200" y="1219200"/>
            <a:ext cx="4800600" cy="4937760"/>
          </a:xfrm>
        </p:spPr>
        <p:txBody>
          <a:bodyPr/>
          <a:lstStyle/>
          <a:p>
            <a:endParaRPr lang="en-US" dirty="0"/>
          </a:p>
          <a:p>
            <a:r>
              <a:rPr lang="en-US" dirty="0"/>
              <a:t>Data are collected everywhere and require statistical knowledge to make the information useful</a:t>
            </a:r>
          </a:p>
          <a:p>
            <a:r>
              <a:rPr lang="en-US" dirty="0"/>
              <a:t>Statistics is used to make valid comparisons and to predict the outcomes of decisions</a:t>
            </a:r>
          </a:p>
          <a:p>
            <a:r>
              <a:rPr lang="en-US" dirty="0"/>
              <a:t>Statistical knowledge is useful in any career</a:t>
            </a:r>
          </a:p>
          <a:p>
            <a:endParaRPr lang="en-US" dirty="0"/>
          </a:p>
        </p:txBody>
      </p:sp>
      <p:sp>
        <p:nvSpPr>
          <p:cNvPr id="5" name="Slide Number Placeholder 4"/>
          <p:cNvSpPr>
            <a:spLocks noGrp="1"/>
          </p:cNvSpPr>
          <p:nvPr>
            <p:ph type="sldNum" sz="quarter" idx="12"/>
          </p:nvPr>
        </p:nvSpPr>
        <p:spPr/>
        <p:txBody>
          <a:bodyPr/>
          <a:lstStyle/>
          <a:p>
            <a:r>
              <a:rPr lang="en-US" dirty="0"/>
              <a:t>1-</a:t>
            </a:r>
            <a:fld id="{F38DF745-7D3F-47F4-83A3-874385CFAA69}" type="slidenum">
              <a:rPr lang="en-US" smtClean="0"/>
              <a:pPr/>
              <a:t>3</a:t>
            </a:fld>
            <a:endParaRPr lang="en-US" dirty="0"/>
          </a:p>
        </p:txBody>
      </p:sp>
      <p:pic>
        <p:nvPicPr>
          <p:cNvPr id="7" name="Picture 6" descr="Screen Shot 2020-10-22 at 9.53.50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1564" y="152400"/>
            <a:ext cx="3600035" cy="6152356"/>
          </a:xfrm>
          <a:prstGeom prst="rect">
            <a:avLst/>
          </a:prstGeom>
        </p:spPr>
      </p:pic>
    </p:spTree>
    <p:extLst>
      <p:ext uri="{BB962C8B-B14F-4D97-AF65-F5344CB8AC3E}">
        <p14:creationId xmlns:p14="http://schemas.microsoft.com/office/powerpoint/2010/main" val="17528655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Meant by Statistics</a:t>
            </a:r>
          </a:p>
        </p:txBody>
      </p:sp>
      <p:sp>
        <p:nvSpPr>
          <p:cNvPr id="3" name="Footer Placeholder 2"/>
          <p:cNvSpPr>
            <a:spLocks noGrp="1"/>
          </p:cNvSpPr>
          <p:nvPr>
            <p:ph type="ftr" sz="quarter" idx="3"/>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fontScale="92500" lnSpcReduction="10000"/>
          </a:bodyPr>
          <a:lstStyle/>
          <a:p>
            <a:endParaRPr lang="en-US" dirty="0"/>
          </a:p>
          <a:p>
            <a:r>
              <a:rPr lang="en-US" dirty="0"/>
              <a:t>What is statistics?</a:t>
            </a:r>
          </a:p>
          <a:p>
            <a:r>
              <a:rPr lang="en-US" dirty="0"/>
              <a:t>It’s more than presenting numerical facts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Example: The inflation rate for the calendar year was 0.7%. By applying statistics we could compare this year’s inflation rate to past observations of inflation. Is it higher, lower, or about the same? Is there a trend of increasing or decreasing inflation? Is there a relationship between interest rates and government bonds?</a:t>
            </a:r>
          </a:p>
        </p:txBody>
      </p:sp>
      <p:sp>
        <p:nvSpPr>
          <p:cNvPr id="5" name="Slide Number Placeholder 4"/>
          <p:cNvSpPr>
            <a:spLocks noGrp="1"/>
          </p:cNvSpPr>
          <p:nvPr>
            <p:ph type="sldNum" sz="quarter" idx="12"/>
          </p:nvPr>
        </p:nvSpPr>
        <p:spPr/>
        <p:txBody>
          <a:bodyPr/>
          <a:lstStyle/>
          <a:p>
            <a:r>
              <a:rPr lang="en-US" dirty="0"/>
              <a:t>1-</a:t>
            </a:r>
            <a:fld id="{F38DF745-7D3F-47F4-83A3-874385CFAA69}" type="slidenum">
              <a:rPr lang="en-US" smtClean="0"/>
              <a:pPr/>
              <a:t>4</a:t>
            </a:fld>
            <a:endParaRPr lang="en-US" dirty="0"/>
          </a:p>
        </p:txBody>
      </p:sp>
      <p:sp>
        <p:nvSpPr>
          <p:cNvPr id="7" name="TextBox 6"/>
          <p:cNvSpPr txBox="1"/>
          <p:nvPr/>
        </p:nvSpPr>
        <p:spPr>
          <a:xfrm>
            <a:off x="990600" y="2819400"/>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STATISTICS </a:t>
            </a:r>
            <a:r>
              <a:rPr lang="en-US" dirty="0">
                <a:solidFill>
                  <a:srgbClr val="00B050"/>
                </a:solidFill>
              </a:rPr>
              <a:t> </a:t>
            </a:r>
            <a:r>
              <a:rPr lang="en-US" dirty="0"/>
              <a:t>The science of collecting, organizing, presenting, analyzing, and interpreting data to assist in making more effective decisions.</a:t>
            </a:r>
          </a:p>
        </p:txBody>
      </p:sp>
    </p:spTree>
    <p:extLst>
      <p:ext uri="{BB962C8B-B14F-4D97-AF65-F5344CB8AC3E}">
        <p14:creationId xmlns:p14="http://schemas.microsoft.com/office/powerpoint/2010/main" val="603989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Statistics: Descriptive</a:t>
            </a:r>
          </a:p>
        </p:txBody>
      </p:sp>
      <p:sp>
        <p:nvSpPr>
          <p:cNvPr id="3" name="Footer Placeholder 2"/>
          <p:cNvSpPr>
            <a:spLocks noGrp="1"/>
          </p:cNvSpPr>
          <p:nvPr>
            <p:ph type="ftr" sz="quarter" idx="3"/>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fontScale="92500" lnSpcReduction="10000"/>
          </a:bodyPr>
          <a:lstStyle/>
          <a:p>
            <a:r>
              <a:rPr lang="en-US" dirty="0"/>
              <a:t>There are two types of statistics, descriptive and inferential</a:t>
            </a:r>
          </a:p>
          <a:p>
            <a:r>
              <a:rPr lang="en-US" dirty="0"/>
              <a:t>Descriptive statistics can be used to organize data into a meaningful form</a:t>
            </a:r>
          </a:p>
          <a:p>
            <a:r>
              <a:rPr lang="en-US" dirty="0"/>
              <a:t>You can summarize data and provide information that is easy to understand</a:t>
            </a:r>
          </a:p>
          <a:p>
            <a:endParaRPr lang="en-US" dirty="0"/>
          </a:p>
          <a:p>
            <a:endParaRPr lang="en-US" dirty="0"/>
          </a:p>
          <a:p>
            <a:endParaRPr lang="en-US" dirty="0"/>
          </a:p>
          <a:p>
            <a:r>
              <a:rPr lang="en-US" dirty="0"/>
              <a:t>Example: There are a total of 46,837 miles of interstate highways in the U.S. The interstate system represents 1% of the nation’s roads, but carries more than 20% of the traffic. Texas has the most interstate highways and Alaska doesn’t have any.</a:t>
            </a:r>
          </a:p>
        </p:txBody>
      </p:sp>
      <p:sp>
        <p:nvSpPr>
          <p:cNvPr id="5" name="Slide Number Placeholder 4"/>
          <p:cNvSpPr>
            <a:spLocks noGrp="1"/>
          </p:cNvSpPr>
          <p:nvPr>
            <p:ph type="sldNum" sz="quarter" idx="12"/>
          </p:nvPr>
        </p:nvSpPr>
        <p:spPr/>
        <p:txBody>
          <a:bodyPr/>
          <a:lstStyle/>
          <a:p>
            <a:r>
              <a:rPr lang="en-US" dirty="0"/>
              <a:t>1-</a:t>
            </a:r>
            <a:fld id="{F38DF745-7D3F-47F4-83A3-874385CFAA69}" type="slidenum">
              <a:rPr lang="en-US" smtClean="0"/>
              <a:pPr/>
              <a:t>5</a:t>
            </a:fld>
            <a:endParaRPr lang="en-US" dirty="0"/>
          </a:p>
        </p:txBody>
      </p:sp>
      <p:sp>
        <p:nvSpPr>
          <p:cNvPr id="7" name="TextBox 6"/>
          <p:cNvSpPr txBox="1"/>
          <p:nvPr/>
        </p:nvSpPr>
        <p:spPr>
          <a:xfrm>
            <a:off x="1066800" y="3352800"/>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DESCRIPTIVE STATISTICS  </a:t>
            </a:r>
            <a:r>
              <a:rPr lang="en-US" dirty="0"/>
              <a:t>Methods of organizing, summarizing, and presenting data in an informative way.</a:t>
            </a:r>
          </a:p>
        </p:txBody>
      </p:sp>
    </p:spTree>
    <p:extLst>
      <p:ext uri="{BB962C8B-B14F-4D97-AF65-F5344CB8AC3E}">
        <p14:creationId xmlns:p14="http://schemas.microsoft.com/office/powerpoint/2010/main" val="3689900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Statistics: Inferential</a:t>
            </a:r>
          </a:p>
        </p:txBody>
      </p:sp>
      <p:sp>
        <p:nvSpPr>
          <p:cNvPr id="3" name="Footer Placeholder 2"/>
          <p:cNvSpPr>
            <a:spLocks noGrp="1"/>
          </p:cNvSpPr>
          <p:nvPr>
            <p:ph type="ftr" sz="quarter" idx="3"/>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fontScale="92500"/>
          </a:bodyPr>
          <a:lstStyle/>
          <a:p>
            <a:r>
              <a:rPr lang="en-US" dirty="0"/>
              <a:t>Inferential statistics can be used to estimate properties of a population</a:t>
            </a:r>
          </a:p>
          <a:p>
            <a:r>
              <a:rPr lang="en-US" dirty="0"/>
              <a:t>You can make decisions based on a limited set of data</a:t>
            </a:r>
          </a:p>
          <a:p>
            <a:endParaRPr lang="en-US" dirty="0"/>
          </a:p>
          <a:p>
            <a:endParaRPr lang="en-US" dirty="0"/>
          </a:p>
          <a:p>
            <a:endParaRPr lang="en-US" dirty="0"/>
          </a:p>
          <a:p>
            <a:endParaRPr lang="en-US" dirty="0"/>
          </a:p>
          <a:p>
            <a:r>
              <a:rPr lang="en-US" dirty="0"/>
              <a:t>Example: In 2015, a sample of U.S. Internal Revenue Service tax preparation volunteers were tested with three standard tax returns. The sample indicated that tax returns were completed with a 49% accuracy rate. In other words, there were errors on about half of the returns. </a:t>
            </a:r>
          </a:p>
        </p:txBody>
      </p:sp>
      <p:sp>
        <p:nvSpPr>
          <p:cNvPr id="5" name="Slide Number Placeholder 4"/>
          <p:cNvSpPr>
            <a:spLocks noGrp="1"/>
          </p:cNvSpPr>
          <p:nvPr>
            <p:ph type="sldNum" sz="quarter" idx="12"/>
          </p:nvPr>
        </p:nvSpPr>
        <p:spPr/>
        <p:txBody>
          <a:bodyPr/>
          <a:lstStyle/>
          <a:p>
            <a:r>
              <a:rPr lang="en-US" dirty="0"/>
              <a:t>1-</a:t>
            </a:r>
            <a:fld id="{F38DF745-7D3F-47F4-83A3-874385CFAA69}" type="slidenum">
              <a:rPr lang="en-US" smtClean="0"/>
              <a:pPr/>
              <a:t>6</a:t>
            </a:fld>
            <a:endParaRPr lang="en-US" dirty="0"/>
          </a:p>
        </p:txBody>
      </p:sp>
      <p:sp>
        <p:nvSpPr>
          <p:cNvPr id="7" name="TextBox 6"/>
          <p:cNvSpPr txBox="1"/>
          <p:nvPr/>
        </p:nvSpPr>
        <p:spPr>
          <a:xfrm>
            <a:off x="1143000" y="3048000"/>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INFERENTIAL STATISTICS  </a:t>
            </a:r>
            <a:r>
              <a:rPr lang="en-US" dirty="0"/>
              <a:t>The methods used to estimate a property of a population on the basis of a sample.</a:t>
            </a:r>
          </a:p>
        </p:txBody>
      </p:sp>
    </p:spTree>
    <p:extLst>
      <p:ext uri="{BB962C8B-B14F-4D97-AF65-F5344CB8AC3E}">
        <p14:creationId xmlns:p14="http://schemas.microsoft.com/office/powerpoint/2010/main" val="392837400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Statistics: Inferential</a:t>
            </a:r>
          </a:p>
        </p:txBody>
      </p:sp>
      <p:sp>
        <p:nvSpPr>
          <p:cNvPr id="3" name="Footer Placeholder 2"/>
          <p:cNvSpPr>
            <a:spLocks noGrp="1"/>
          </p:cNvSpPr>
          <p:nvPr>
            <p:ph type="ftr" sz="quarter" idx="3"/>
          </p:nvPr>
        </p:nvSpPr>
        <p:spPr>
          <a:xfrm>
            <a:off x="2209800" y="6356350"/>
            <a:ext cx="64770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pic>
        <p:nvPicPr>
          <p:cNvPr id="9" name="Content Placeholder 4"/>
          <p:cNvPicPr>
            <a:picLocks noChangeAspect="1" noChangeArrowheads="1"/>
          </p:cNvPicPr>
          <p:nvPr/>
        </p:nvPicPr>
        <p:blipFill>
          <a:blip r:embed="rId3" cstate="print"/>
          <a:srcRect/>
          <a:stretch>
            <a:fillRect/>
          </a:stretch>
        </p:blipFill>
        <p:spPr bwMode="auto">
          <a:xfrm>
            <a:off x="1466417" y="3161880"/>
            <a:ext cx="6211167" cy="301032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r>
              <a:rPr lang="en-US" dirty="0"/>
              <a:t>1-</a:t>
            </a:r>
            <a:fld id="{A68F1C3D-7991-4430-8FD2-6BE0AA8A1311}" type="slidenum">
              <a:rPr lang="en-US" smtClean="0"/>
              <a:pPr/>
              <a:t>7</a:t>
            </a:fld>
            <a:endParaRPr lang="en-US" dirty="0"/>
          </a:p>
        </p:txBody>
      </p:sp>
      <p:sp>
        <p:nvSpPr>
          <p:cNvPr id="10" name="TextBox 9"/>
          <p:cNvSpPr txBox="1"/>
          <p:nvPr/>
        </p:nvSpPr>
        <p:spPr>
          <a:xfrm>
            <a:off x="1143000" y="1600200"/>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POPULATION </a:t>
            </a:r>
            <a:r>
              <a:rPr lang="en-US" dirty="0">
                <a:solidFill>
                  <a:srgbClr val="00B050"/>
                </a:solidFill>
              </a:rPr>
              <a:t> </a:t>
            </a:r>
            <a:r>
              <a:rPr lang="en-US" dirty="0"/>
              <a:t>The entire set of individuals or objects of interest or the measurements obtained from all individuals or objects of interest.</a:t>
            </a:r>
          </a:p>
        </p:txBody>
      </p:sp>
      <p:sp>
        <p:nvSpPr>
          <p:cNvPr id="11" name="TextBox 10"/>
          <p:cNvSpPr txBox="1"/>
          <p:nvPr/>
        </p:nvSpPr>
        <p:spPr>
          <a:xfrm>
            <a:off x="1143000" y="2438400"/>
            <a:ext cx="6858000" cy="369332"/>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SAMPLE</a:t>
            </a:r>
            <a:r>
              <a:rPr lang="en-US" dirty="0">
                <a:solidFill>
                  <a:srgbClr val="00B050"/>
                </a:solidFill>
              </a:rPr>
              <a:t>  </a:t>
            </a:r>
            <a:r>
              <a:rPr lang="en-US" dirty="0"/>
              <a:t>A portion or part of the population of interest.</a:t>
            </a:r>
          </a:p>
        </p:txBody>
      </p:sp>
    </p:spTree>
    <p:extLst>
      <p:ext uri="{BB962C8B-B14F-4D97-AF65-F5344CB8AC3E}">
        <p14:creationId xmlns:p14="http://schemas.microsoft.com/office/powerpoint/2010/main" val="429418755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Variables</a:t>
            </a:r>
          </a:p>
        </p:txBody>
      </p:sp>
      <p:sp>
        <p:nvSpPr>
          <p:cNvPr id="3" name="Footer Placeholder 2"/>
          <p:cNvSpPr>
            <a:spLocks noGrp="1"/>
          </p:cNvSpPr>
          <p:nvPr>
            <p:ph type="ftr" sz="quarter" idx="3"/>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endParaRPr lang="en-US" dirty="0"/>
          </a:p>
          <a:p>
            <a:r>
              <a:rPr lang="en-US" dirty="0"/>
              <a:t>There are two basic types of variables</a:t>
            </a:r>
          </a:p>
          <a:p>
            <a:endParaRPr lang="en-US" dirty="0"/>
          </a:p>
          <a:p>
            <a:pPr marL="0" indent="0">
              <a:buNone/>
            </a:pPr>
            <a:endParaRPr lang="en-US" dirty="0"/>
          </a:p>
        </p:txBody>
      </p:sp>
      <p:sp>
        <p:nvSpPr>
          <p:cNvPr id="5" name="Slide Number Placeholder 4"/>
          <p:cNvSpPr>
            <a:spLocks noGrp="1"/>
          </p:cNvSpPr>
          <p:nvPr>
            <p:ph type="sldNum" sz="quarter" idx="12"/>
          </p:nvPr>
        </p:nvSpPr>
        <p:spPr/>
        <p:txBody>
          <a:bodyPr/>
          <a:lstStyle/>
          <a:p>
            <a:r>
              <a:rPr lang="en-US" dirty="0"/>
              <a:t>1-</a:t>
            </a:r>
            <a:fld id="{F38DF745-7D3F-47F4-83A3-874385CFAA69}" type="slidenum">
              <a:rPr lang="en-US" smtClean="0"/>
              <a:pPr/>
              <a:t>8</a:t>
            </a:fld>
            <a:endParaRPr lang="en-US" dirty="0"/>
          </a:p>
        </p:txBody>
      </p:sp>
      <p:sp>
        <p:nvSpPr>
          <p:cNvPr id="9" name="TextBox 8"/>
          <p:cNvSpPr txBox="1"/>
          <p:nvPr/>
        </p:nvSpPr>
        <p:spPr>
          <a:xfrm>
            <a:off x="1143000" y="2514600"/>
            <a:ext cx="6858000" cy="1200329"/>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QUALITATIVE VARIABLE  </a:t>
            </a:r>
            <a:r>
              <a:rPr lang="en-US" dirty="0"/>
              <a:t>An object or individual is observed and recorded as a non-numeric characteristic or attribute.</a:t>
            </a:r>
          </a:p>
          <a:p>
            <a:endParaRPr lang="en-US" dirty="0"/>
          </a:p>
          <a:p>
            <a:r>
              <a:rPr lang="en-US" dirty="0"/>
              <a:t>Examples:  gender, state of birth, eye color</a:t>
            </a:r>
          </a:p>
        </p:txBody>
      </p:sp>
      <p:sp>
        <p:nvSpPr>
          <p:cNvPr id="10" name="TextBox 9"/>
          <p:cNvSpPr txBox="1"/>
          <p:nvPr/>
        </p:nvSpPr>
        <p:spPr>
          <a:xfrm>
            <a:off x="1143000" y="4114800"/>
            <a:ext cx="6858000" cy="1200329"/>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QUANTITATIVE VARIABLE  </a:t>
            </a:r>
            <a:r>
              <a:rPr lang="en-US" dirty="0"/>
              <a:t>A variable that is reported numerically. </a:t>
            </a:r>
          </a:p>
          <a:p>
            <a:endParaRPr lang="en-US" dirty="0"/>
          </a:p>
          <a:p>
            <a:r>
              <a:rPr lang="en-US" dirty="0"/>
              <a:t>Examples:  balance in your checking account, the life of a car battery, the number of people employed by a company</a:t>
            </a:r>
          </a:p>
        </p:txBody>
      </p:sp>
    </p:spTree>
    <p:extLst>
      <p:ext uri="{BB962C8B-B14F-4D97-AF65-F5344CB8AC3E}">
        <p14:creationId xmlns:p14="http://schemas.microsoft.com/office/powerpoint/2010/main" val="330653205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Variables (2 of 2)</a:t>
            </a:r>
          </a:p>
        </p:txBody>
      </p:sp>
      <p:sp>
        <p:nvSpPr>
          <p:cNvPr id="3" name="Footer Placeholder 2"/>
          <p:cNvSpPr>
            <a:spLocks noGrp="1"/>
          </p:cNvSpPr>
          <p:nvPr>
            <p:ph type="ftr" sz="quarter" idx="3"/>
          </p:nvPr>
        </p:nvSpPr>
        <p:spPr>
          <a:xfrm>
            <a:off x="2057400" y="6356350"/>
            <a:ext cx="6629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lstStyle/>
          <a:p>
            <a:r>
              <a:rPr lang="en-US" dirty="0"/>
              <a:t>Quantitative variables can be discrete or continuous</a:t>
            </a:r>
          </a:p>
          <a:p>
            <a:r>
              <a:rPr lang="en-US" dirty="0"/>
              <a:t>Discrete variables are typically the result of counting</a:t>
            </a:r>
          </a:p>
          <a:p>
            <a:pPr lvl="1"/>
            <a:r>
              <a:rPr lang="en-US" sz="2600" dirty="0"/>
              <a:t>Values have “gaps” between the values</a:t>
            </a:r>
          </a:p>
          <a:p>
            <a:pPr lvl="1"/>
            <a:r>
              <a:rPr lang="en-US" sz="2600" dirty="0"/>
              <a:t>Examples: the number of bedrooms in a house (1, 2, 3, 4, etc.), the number of students in a statistics course (326, 421, etc.)</a:t>
            </a:r>
          </a:p>
          <a:p>
            <a:r>
              <a:rPr lang="en-US" dirty="0"/>
              <a:t>Continuous variables are usually the result of measuring something</a:t>
            </a:r>
          </a:p>
          <a:p>
            <a:pPr lvl="1"/>
            <a:r>
              <a:rPr lang="en-US" sz="2600" dirty="0"/>
              <a:t>Can assume any value within a specific range</a:t>
            </a:r>
          </a:p>
          <a:p>
            <a:pPr lvl="1"/>
            <a:r>
              <a:rPr lang="en-US" sz="2600" dirty="0"/>
              <a:t>Examples: Duration of flights from Orlando to San Diego (5.25 hours), grade point average (3.258)</a:t>
            </a:r>
          </a:p>
        </p:txBody>
      </p:sp>
      <p:sp>
        <p:nvSpPr>
          <p:cNvPr id="5" name="Slide Number Placeholder 4"/>
          <p:cNvSpPr>
            <a:spLocks noGrp="1"/>
          </p:cNvSpPr>
          <p:nvPr>
            <p:ph type="sldNum" sz="quarter" idx="12"/>
          </p:nvPr>
        </p:nvSpPr>
        <p:spPr/>
        <p:txBody>
          <a:bodyPr/>
          <a:lstStyle/>
          <a:p>
            <a:r>
              <a:rPr lang="en-US" dirty="0"/>
              <a:t>1-</a:t>
            </a:r>
            <a:fld id="{F38DF745-7D3F-47F4-83A3-874385CFAA69}" type="slidenum">
              <a:rPr lang="en-US" smtClean="0"/>
              <a:pPr/>
              <a:t>9</a:t>
            </a:fld>
            <a:endParaRPr lang="en-US" dirty="0"/>
          </a:p>
        </p:txBody>
      </p:sp>
    </p:spTree>
    <p:extLst>
      <p:ext uri="{BB962C8B-B14F-4D97-AF65-F5344CB8AC3E}">
        <p14:creationId xmlns:p14="http://schemas.microsoft.com/office/powerpoint/2010/main" val="123086244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Custom 1">
      <a:dk1>
        <a:sysClr val="windowText" lastClr="000000"/>
      </a:dk1>
      <a:lt1>
        <a:sysClr val="window" lastClr="FFFFFF"/>
      </a:lt1>
      <a:dk2>
        <a:srgbClr val="424456"/>
      </a:dk2>
      <a:lt2>
        <a:srgbClr val="DEDEDE"/>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1398</TotalTime>
  <Words>2543</Words>
  <Application>Microsoft Macintosh PowerPoint</Application>
  <PresentationFormat>On-screen Show (4:3)</PresentationFormat>
  <Paragraphs>227</Paragraphs>
  <Slides>20</Slides>
  <Notes>18</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Origin</vt:lpstr>
      <vt:lpstr>What is Statistics?</vt:lpstr>
      <vt:lpstr>Learning Objectives</vt:lpstr>
      <vt:lpstr>Why Study Statistics</vt:lpstr>
      <vt:lpstr>What is Meant by Statistics</vt:lpstr>
      <vt:lpstr>Types of Statistics: Descriptive</vt:lpstr>
      <vt:lpstr>Types of Statistics: Inferential</vt:lpstr>
      <vt:lpstr>Types of Statistics: Inferential</vt:lpstr>
      <vt:lpstr>Types of Variables</vt:lpstr>
      <vt:lpstr>Types of Variables (2 of 2)</vt:lpstr>
      <vt:lpstr>Types of Variables Summary</vt:lpstr>
      <vt:lpstr>Levels of Measurement</vt:lpstr>
      <vt:lpstr>Levels of Measurement (2 of 4)</vt:lpstr>
      <vt:lpstr>Levels of Measurement (3 of 4)</vt:lpstr>
      <vt:lpstr>Levels of Measurement (4 of 4)</vt:lpstr>
      <vt:lpstr>Levels of Measurement Summary</vt:lpstr>
      <vt:lpstr>Ethics and Statistics</vt:lpstr>
      <vt:lpstr>Basic Business Analytics</vt:lpstr>
      <vt:lpstr>Chapter 1 Practice Problems</vt:lpstr>
      <vt:lpstr>Question 1</vt:lpstr>
      <vt:lpstr>Question 13</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Campbell</dc:creator>
  <cp:lastModifiedBy>Agate Development</cp:lastModifiedBy>
  <cp:revision>134</cp:revision>
  <dcterms:created xsi:type="dcterms:W3CDTF">2011-09-06T13:22:08Z</dcterms:created>
  <dcterms:modified xsi:type="dcterms:W3CDTF">2020-10-22T18:19:35Z</dcterms:modified>
</cp:coreProperties>
</file>