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26"/>
  </p:notesMasterIdLst>
  <p:sldIdLst>
    <p:sldId id="368"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68"/>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20" autoAdjust="0"/>
    <p:restoredTop sz="86385" autoAdjust="0"/>
  </p:normalViewPr>
  <p:slideViewPr>
    <p:cSldViewPr snapToGrid="0" showGuides="1">
      <p:cViewPr varScale="1">
        <p:scale>
          <a:sx n="59" d="100"/>
          <a:sy n="59" d="100"/>
        </p:scale>
        <p:origin x="972" y="60"/>
      </p:cViewPr>
      <p:guideLst>
        <p:guide pos="3264"/>
        <p:guide orient="horz" pos="2256"/>
        <p:guide pos="5640"/>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55" d="100"/>
          <a:sy n="55" d="100"/>
        </p:scale>
        <p:origin x="888"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Most</a:t>
            </a:r>
            <a:r>
              <a:rPr lang="en-US" baseline="0" dirty="0"/>
              <a:t> Americans say they</a:t>
            </a:r>
            <a:r>
              <a:rPr lang="en-US" b="0" baseline="0" dirty="0"/>
              <a:t> want to save more than they actually do. </a:t>
            </a:r>
            <a:r>
              <a:rPr lang="en-US" sz="1200" b="0" i="0" u="none" strike="noStrike" kern="1200" baseline="0" dirty="0" err="1">
                <a:solidFill>
                  <a:schemeClr val="tx1"/>
                </a:solidFill>
                <a:latin typeface="+mn-lt"/>
                <a:ea typeface="+mn-ea"/>
                <a:cs typeface="+mn-cs"/>
              </a:rPr>
              <a:t>SMarT</a:t>
            </a:r>
            <a:r>
              <a:rPr lang="en-US" sz="1200" b="0" i="0" u="none" strike="noStrike" kern="1200" baseline="0" dirty="0">
                <a:solidFill>
                  <a:schemeClr val="tx1"/>
                </a:solidFill>
                <a:latin typeface="+mn-lt"/>
                <a:ea typeface="+mn-ea"/>
                <a:cs typeface="+mn-cs"/>
              </a:rPr>
              <a:t>™ offers employees the option to commit a fraction of future pay raises to a tax-free retirement savings account. By tying increases in saving to </a:t>
            </a:r>
            <a:r>
              <a:rPr lang="en-US" sz="1200" b="0" i="1" u="none" strike="noStrike" kern="1200" baseline="0" dirty="0">
                <a:solidFill>
                  <a:schemeClr val="tx1"/>
                </a:solidFill>
                <a:latin typeface="+mn-lt"/>
                <a:ea typeface="+mn-ea"/>
                <a:cs typeface="+mn-cs"/>
              </a:rPr>
              <a:t>future </a:t>
            </a:r>
            <a:r>
              <a:rPr lang="en-US" sz="1200" b="0" i="0" u="none" strike="noStrike" kern="1200" baseline="0" dirty="0">
                <a:solidFill>
                  <a:schemeClr val="tx1"/>
                </a:solidFill>
                <a:latin typeface="+mn-lt"/>
                <a:ea typeface="+mn-ea"/>
                <a:cs typeface="+mn-cs"/>
              </a:rPr>
              <a:t>pay raises, </a:t>
            </a:r>
            <a:r>
              <a:rPr lang="en-US" sz="1200" b="0" i="0" u="none" strike="noStrike" kern="1200" baseline="0" dirty="0" err="1">
                <a:solidFill>
                  <a:schemeClr val="tx1"/>
                </a:solidFill>
                <a:latin typeface="+mn-lt"/>
                <a:ea typeface="+mn-ea"/>
                <a:cs typeface="+mn-cs"/>
              </a:rPr>
              <a:t>SMarT</a:t>
            </a:r>
            <a:r>
              <a:rPr lang="en-US" sz="1200" b="0" i="0" u="none" strike="noStrike" kern="1200" baseline="0" dirty="0">
                <a:solidFill>
                  <a:schemeClr val="tx1"/>
                </a:solidFill>
                <a:latin typeface="+mn-lt"/>
                <a:ea typeface="+mn-ea"/>
                <a:cs typeface="+mn-cs"/>
              </a:rPr>
              <a:t> helps people save without feeling they are “giving up” something in order to save more. The </a:t>
            </a:r>
            <a:r>
              <a:rPr lang="en-US" sz="1200" b="0" i="0" u="none" strike="noStrike" kern="1200" baseline="0" dirty="0" err="1">
                <a:solidFill>
                  <a:schemeClr val="tx1"/>
                </a:solidFill>
                <a:latin typeface="+mn-lt"/>
                <a:ea typeface="+mn-ea"/>
                <a:cs typeface="+mn-cs"/>
              </a:rPr>
              <a:t>SMarT</a:t>
            </a:r>
            <a:r>
              <a:rPr lang="en-US" sz="1200" b="0" i="0" u="none" strike="noStrike" kern="1200" baseline="0" dirty="0">
                <a:solidFill>
                  <a:schemeClr val="tx1"/>
                </a:solidFill>
                <a:latin typeface="+mn-lt"/>
                <a:ea typeface="+mn-ea"/>
                <a:cs typeface="+mn-cs"/>
              </a:rPr>
              <a:t> program shows that simply changing the way we present options can affect people’s behavior, help them overcome mental biases, and avoid regret.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donation amounts are</a:t>
            </a:r>
            <a:r>
              <a:rPr lang="en-US" baseline="0" dirty="0"/>
              <a:t> the anchors underlying the decision to donate to charity.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Disclosure rules</a:t>
            </a:r>
            <a:r>
              <a:rPr lang="en-US" sz="1200" b="0" i="0" u="none" strike="noStrike" kern="1200" baseline="0" dirty="0">
                <a:solidFill>
                  <a:schemeClr val="tx1"/>
                </a:solidFill>
                <a:latin typeface="+mn-lt"/>
                <a:ea typeface="+mn-ea"/>
                <a:cs typeface="+mn-cs"/>
              </a:rPr>
              <a:t>: Congress passed the Credit Card Accountability, Responsibility, and Disclosure Act (CARD Act), which went into effect in 2010. It requires credit-card bills to state the interest rate and other terms of the card, and also to translate that information in ways that customers will understand.</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Default rules</a:t>
            </a:r>
            <a:r>
              <a:rPr lang="en-US" sz="1200" b="0" i="0" u="none" strike="noStrike" kern="1200" baseline="0" dirty="0">
                <a:solidFill>
                  <a:schemeClr val="tx1"/>
                </a:solidFill>
                <a:latin typeface="+mn-lt"/>
                <a:ea typeface="+mn-ea"/>
                <a:cs typeface="+mn-cs"/>
              </a:rPr>
              <a:t>: Choice architects suggest changing the default option of 401k accounts so that all new employees are automatically enrolled. Those who don’t want to put money into a 401k account can still opt out, and those who do want to put money in won’t have to bother filling out forms.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result is that about 54 percent of adults are registered donors, in contrast with the 95 percent who say they support organ donation.</a:t>
            </a:r>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1925903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2972407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27662056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1488846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Western Kenya, many people make a living by growing crops. By applying small amounts of fertilizer to the top of the soil, farmers can increase their harvest by 48 percent. Still, 55 percent of farmers in this region have never used fertilizer. A nudge was set in place by offering farmers the chance to pay for the fertilizer shortly after harvests, when farmers had the most money. Fertilizer purchases increased by 60 percent. </a:t>
            </a:r>
            <a:r>
              <a:rPr lang="en-US" b="0" dirty="0"/>
              <a:t>Nudges can sometimes accomplish public policy goals in a less expensive and more coercive way than more traditional methods.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Temptation</a:t>
            </a:r>
            <a:r>
              <a:rPr lang="en-US" sz="1200" b="0" i="0" u="none" strike="noStrike" kern="1200" baseline="0" dirty="0">
                <a:solidFill>
                  <a:schemeClr val="tx1"/>
                </a:solidFill>
                <a:latin typeface="+mn-lt"/>
                <a:ea typeface="+mn-ea"/>
                <a:cs typeface="+mn-cs"/>
              </a:rPr>
              <a:t>: If you want to eat junk food now because you’re on vacation and you will start a diet next week when the vacation is over, that’s not inconsistent. Time inconsistency is when you want to start your diet one week from today, but when that time comes, you want to start it in another week, and so 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2435660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en-US" b="1" dirty="0">
                <a:sym typeface="Wingdings" pitchFamily="2" charset="2"/>
              </a:rPr>
              <a:t>Limited processing power</a:t>
            </a:r>
            <a:r>
              <a:rPr lang="en-US" b="0" dirty="0">
                <a:sym typeface="Wingdings" pitchFamily="2" charset="2"/>
              </a:rPr>
              <a:t>: For example, it is difficult for many people to figure out h</a:t>
            </a:r>
            <a:r>
              <a:rPr lang="en-US" dirty="0"/>
              <a:t>ow much to save at any given time in life to achieve a comfortable retirement.</a:t>
            </a:r>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en-US" b="1" dirty="0"/>
              <a:t>E</a:t>
            </a:r>
            <a:r>
              <a:rPr lang="en-US" b="1" baseline="0" dirty="0"/>
              <a:t>ndowment effect: </a:t>
            </a:r>
            <a:r>
              <a:rPr lang="en-US" dirty="0">
                <a:sym typeface="Wingdings" pitchFamily="2" charset="2"/>
              </a:rPr>
              <a:t>I</a:t>
            </a:r>
            <a:r>
              <a:rPr lang="en-US" dirty="0"/>
              <a:t>n an experiment, students who had initially been given mugs placed more than twice as much value on them than students who hadn’t.</a:t>
            </a:r>
          </a:p>
          <a:p>
            <a:r>
              <a:rPr lang="en-US" b="1" dirty="0"/>
              <a:t>Loss aversion: </a:t>
            </a:r>
            <a:r>
              <a:rPr lang="en-US" sz="1200" b="0" i="0" u="none" strike="noStrike" kern="1200" baseline="0" dirty="0">
                <a:solidFill>
                  <a:schemeClr val="tx1"/>
                </a:solidFill>
                <a:latin typeface="+mn-lt"/>
                <a:ea typeface="+mn-ea"/>
                <a:cs typeface="+mn-cs"/>
              </a:rPr>
              <a:t>People will typically make more of an effort to avoid losing $100 than they would to gain $100.</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206234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two universities that have identical job-placement rates. University A sends a brochure saying, “Within three months after graduation, 80 percent of our students have found jobs!” University B’s brochure says, “Three months after graduation, 20 percent of our students have failed to find jobs.” Students are going to be more responsive to University A.</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2435660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2146988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4102732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An example of a commitment device is </a:t>
            </a:r>
            <a:r>
              <a:rPr lang="en-US" dirty="0"/>
              <a:t>not purchasing junk food for the week when grocery shopping; our future selves will not have access to it</a:t>
            </a:r>
            <a:r>
              <a:rPr lang="en-US" baseline="0" dirty="0"/>
              <a:t> as easily, and are more likely to stay on the diet.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332369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84582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84582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416240132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41148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41148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41148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41148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41148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41148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41148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D13536C2-DC17-4031-9948-17E37EF99112}"/>
              </a:ext>
            </a:extLst>
          </p:cNvPr>
          <p:cNvSpPr>
            <a:spLocks noGrp="1"/>
          </p:cNvSpPr>
          <p:nvPr>
            <p:ph sz="quarter" idx="21" hasCustomPrompt="1"/>
          </p:nvPr>
        </p:nvSpPr>
        <p:spPr>
          <a:xfrm>
            <a:off x="4660899" y="1276710"/>
            <a:ext cx="4162425"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17" name="Content Placeholder 2">
            <a:extLst>
              <a:ext uri="{FF2B5EF4-FFF2-40B4-BE49-F238E27FC236}">
                <a16:creationId xmlns:a16="http://schemas.microsoft.com/office/drawing/2014/main" id="{0B2D170F-7AF9-40BB-A11B-08474DF5C3AA}"/>
              </a:ext>
            </a:extLst>
          </p:cNvPr>
          <p:cNvSpPr>
            <a:spLocks noGrp="1"/>
          </p:cNvSpPr>
          <p:nvPr>
            <p:ph sz="quarter" idx="22" hasCustomPrompt="1"/>
          </p:nvPr>
        </p:nvSpPr>
        <p:spPr>
          <a:xfrm>
            <a:off x="4660899" y="1816496"/>
            <a:ext cx="4162425"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18" name="Content Placeholder 3">
            <a:extLst>
              <a:ext uri="{FF2B5EF4-FFF2-40B4-BE49-F238E27FC236}">
                <a16:creationId xmlns:a16="http://schemas.microsoft.com/office/drawing/2014/main" id="{3356A590-66B5-4770-8441-82DC031F56EA}"/>
              </a:ext>
            </a:extLst>
          </p:cNvPr>
          <p:cNvSpPr>
            <a:spLocks noGrp="1"/>
          </p:cNvSpPr>
          <p:nvPr>
            <p:ph sz="quarter" idx="23" hasCustomPrompt="1"/>
          </p:nvPr>
        </p:nvSpPr>
        <p:spPr>
          <a:xfrm>
            <a:off x="4660899" y="2405644"/>
            <a:ext cx="4162425"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9" name="Content Placeholder 4">
            <a:extLst>
              <a:ext uri="{FF2B5EF4-FFF2-40B4-BE49-F238E27FC236}">
                <a16:creationId xmlns:a16="http://schemas.microsoft.com/office/drawing/2014/main" id="{30BD29E5-BD7B-4CD0-9B09-8F8B24F89FBE}"/>
              </a:ext>
            </a:extLst>
          </p:cNvPr>
          <p:cNvSpPr>
            <a:spLocks noGrp="1"/>
          </p:cNvSpPr>
          <p:nvPr>
            <p:ph sz="quarter" idx="24" hasCustomPrompt="1"/>
          </p:nvPr>
        </p:nvSpPr>
        <p:spPr>
          <a:xfrm>
            <a:off x="4660899" y="2993354"/>
            <a:ext cx="4162425"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20" name="Content Placeholder 5">
            <a:extLst>
              <a:ext uri="{FF2B5EF4-FFF2-40B4-BE49-F238E27FC236}">
                <a16:creationId xmlns:a16="http://schemas.microsoft.com/office/drawing/2014/main" id="{E908CA92-5DB2-4DC0-937B-1B178AA91781}"/>
              </a:ext>
            </a:extLst>
          </p:cNvPr>
          <p:cNvSpPr>
            <a:spLocks noGrp="1"/>
          </p:cNvSpPr>
          <p:nvPr>
            <p:ph sz="quarter" idx="25" hasCustomPrompt="1"/>
          </p:nvPr>
        </p:nvSpPr>
        <p:spPr>
          <a:xfrm>
            <a:off x="4660899" y="3606464"/>
            <a:ext cx="4162425"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21" name="Content Placeholder 6">
            <a:extLst>
              <a:ext uri="{FF2B5EF4-FFF2-40B4-BE49-F238E27FC236}">
                <a16:creationId xmlns:a16="http://schemas.microsoft.com/office/drawing/2014/main" id="{8B728CCD-2639-461B-9841-57505AC13467}"/>
              </a:ext>
            </a:extLst>
          </p:cNvPr>
          <p:cNvSpPr>
            <a:spLocks noGrp="1"/>
          </p:cNvSpPr>
          <p:nvPr>
            <p:ph sz="quarter" idx="26" hasCustomPrompt="1"/>
          </p:nvPr>
        </p:nvSpPr>
        <p:spPr>
          <a:xfrm>
            <a:off x="4660899" y="4232275"/>
            <a:ext cx="4162425"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22" name="Content Placeholder 6">
            <a:extLst>
              <a:ext uri="{FF2B5EF4-FFF2-40B4-BE49-F238E27FC236}">
                <a16:creationId xmlns:a16="http://schemas.microsoft.com/office/drawing/2014/main" id="{8B728CCD-2639-461B-9841-57505AC13467}"/>
              </a:ext>
            </a:extLst>
          </p:cNvPr>
          <p:cNvSpPr>
            <a:spLocks noGrp="1"/>
          </p:cNvSpPr>
          <p:nvPr>
            <p:ph sz="quarter" idx="27" hasCustomPrompt="1"/>
          </p:nvPr>
        </p:nvSpPr>
        <p:spPr>
          <a:xfrm>
            <a:off x="4660899" y="4854575"/>
            <a:ext cx="4162425"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23" name="Content Placeholder 6">
            <a:extLst>
              <a:ext uri="{FF2B5EF4-FFF2-40B4-BE49-F238E27FC236}">
                <a16:creationId xmlns:a16="http://schemas.microsoft.com/office/drawing/2014/main" id="{8B728CCD-2639-461B-9841-57505AC13467}"/>
              </a:ext>
            </a:extLst>
          </p:cNvPr>
          <p:cNvSpPr>
            <a:spLocks noGrp="1"/>
          </p:cNvSpPr>
          <p:nvPr>
            <p:ph sz="quarter" idx="28" hasCustomPrompt="1"/>
          </p:nvPr>
        </p:nvSpPr>
        <p:spPr>
          <a:xfrm>
            <a:off x="4660899" y="5514975"/>
            <a:ext cx="4162425"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4265363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697112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9510707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915120007"/>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8"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 id="2147483706" r:id="rId8"/>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7" r:id="rId3"/>
    <p:sldLayoutId id="2147483709"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23</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109884"/>
            <a:ext cx="3035808" cy="764040"/>
          </a:xfrm>
        </p:spPr>
        <p:txBody>
          <a:bodyPr/>
          <a:lstStyle/>
          <a:p>
            <a:r>
              <a:rPr lang="en-US" sz="2400" dirty="0"/>
              <a:t>Public Policy and Choice Architecture</a:t>
            </a:r>
            <a:endParaRPr lang="en-US" sz="2400" dirty="0">
              <a:latin typeface="ArumSans Rg" pitchFamily="34" charset="0"/>
            </a:endParaRPr>
          </a:p>
        </p:txBody>
      </p:sp>
      <p:pic>
        <p:nvPicPr>
          <p:cNvPr id="6" name="Picture 5">
            <a:extLst>
              <a:ext uri="{FF2B5EF4-FFF2-40B4-BE49-F238E27FC236}">
                <a16:creationId xmlns:a16="http://schemas.microsoft.com/office/drawing/2014/main" id="{1029E99E-7F80-41A6-A502-7443E697DF5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Tools of choice architecture 2</a:t>
            </a:r>
          </a:p>
        </p:txBody>
      </p:sp>
      <p:sp>
        <p:nvSpPr>
          <p:cNvPr id="3" name="Content Placeholder 2"/>
          <p:cNvSpPr>
            <a:spLocks noGrp="1"/>
          </p:cNvSpPr>
          <p:nvPr>
            <p:ph sz="quarter" idx="11"/>
          </p:nvPr>
        </p:nvSpPr>
        <p:spPr>
          <a:xfrm>
            <a:off x="342900" y="1276711"/>
            <a:ext cx="8458200" cy="938456"/>
          </a:xfrm>
        </p:spPr>
        <p:txBody>
          <a:bodyPr>
            <a:normAutofit/>
          </a:bodyPr>
          <a:lstStyle/>
          <a:p>
            <a:r>
              <a:rPr lang="en-US" sz="2600" noProof="0" dirty="0"/>
              <a:t>Three important rules help create good commitment devices:</a:t>
            </a:r>
            <a:endParaRPr lang="en-US" sz="2400" noProof="0" dirty="0"/>
          </a:p>
        </p:txBody>
      </p:sp>
      <p:sp>
        <p:nvSpPr>
          <p:cNvPr id="4" name="Content Placeholder 3"/>
          <p:cNvSpPr>
            <a:spLocks noGrp="1"/>
          </p:cNvSpPr>
          <p:nvPr>
            <p:ph sz="quarter" idx="14"/>
          </p:nvPr>
        </p:nvSpPr>
        <p:spPr>
          <a:xfrm>
            <a:off x="342900" y="2337049"/>
            <a:ext cx="8458200" cy="3213745"/>
          </a:xfrm>
        </p:spPr>
        <p:txBody>
          <a:bodyPr>
            <a:normAutofit/>
          </a:bodyPr>
          <a:lstStyle/>
          <a:p>
            <a:pPr marL="402336" indent="-402336">
              <a:lnSpc>
                <a:spcPct val="120000"/>
              </a:lnSpc>
              <a:buFont typeface="+mj-lt"/>
              <a:buAutoNum type="arabicPeriod"/>
            </a:pPr>
            <a:r>
              <a:rPr lang="en-US" sz="2600" noProof="0" dirty="0">
                <a:solidFill>
                  <a:schemeClr val="tx1"/>
                </a:solidFill>
              </a:rPr>
              <a:t>Make goals realistic.</a:t>
            </a:r>
          </a:p>
          <a:p>
            <a:pPr marL="402336" indent="-402336">
              <a:lnSpc>
                <a:spcPct val="120000"/>
              </a:lnSpc>
              <a:buFont typeface="+mj-lt"/>
              <a:buAutoNum type="arabicPeriod"/>
            </a:pPr>
            <a:r>
              <a:rPr lang="en-US" sz="2600" noProof="0" dirty="0">
                <a:solidFill>
                  <a:schemeClr val="tx1"/>
                </a:solidFill>
              </a:rPr>
              <a:t>Be specific about what you will do and how you will do it.</a:t>
            </a:r>
          </a:p>
          <a:p>
            <a:pPr marL="402336" indent="-402336">
              <a:lnSpc>
                <a:spcPct val="120000"/>
              </a:lnSpc>
              <a:buFont typeface="+mj-lt"/>
              <a:buAutoNum type="arabicPeriod"/>
            </a:pPr>
            <a:r>
              <a:rPr lang="en-US" sz="2600" noProof="0" dirty="0">
                <a:solidFill>
                  <a:schemeClr val="tx1"/>
                </a:solidFill>
              </a:rPr>
              <a:t>Set the right stakes, whether financial or peer pressure, that will keep you on track to fulfill your goal.</a:t>
            </a:r>
            <a:endParaRPr lang="en-US" sz="2400" noProof="0" dirty="0">
              <a:solidFill>
                <a:schemeClr val="tx1"/>
              </a:solidFill>
            </a:endParaRPr>
          </a:p>
        </p:txBody>
      </p:sp>
    </p:spTree>
    <p:extLst>
      <p:ext uri="{BB962C8B-B14F-4D97-AF65-F5344CB8AC3E}">
        <p14:creationId xmlns:p14="http://schemas.microsoft.com/office/powerpoint/2010/main" val="643674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Tools of choice architecture 3</a:t>
            </a:r>
          </a:p>
        </p:txBody>
      </p:sp>
      <p:sp>
        <p:nvSpPr>
          <p:cNvPr id="3" name="Content Placeholder 2"/>
          <p:cNvSpPr>
            <a:spLocks noGrp="1"/>
          </p:cNvSpPr>
          <p:nvPr>
            <p:ph sz="quarter" idx="11"/>
          </p:nvPr>
        </p:nvSpPr>
        <p:spPr>
          <a:xfrm>
            <a:off x="342900" y="1276711"/>
            <a:ext cx="8458200" cy="539210"/>
          </a:xfrm>
        </p:spPr>
        <p:txBody>
          <a:bodyPr>
            <a:normAutofit/>
          </a:bodyPr>
          <a:lstStyle/>
          <a:p>
            <a:pPr marL="402336" indent="-402336">
              <a:buClr>
                <a:schemeClr val="tx1"/>
              </a:buClr>
              <a:buFont typeface="+mj-lt"/>
              <a:buAutoNum type="arabicPeriod" startAt="2"/>
            </a:pPr>
            <a:r>
              <a:rPr lang="en-US" i="1" noProof="0" dirty="0">
                <a:solidFill>
                  <a:srgbClr val="C00000"/>
                </a:solidFill>
              </a:rPr>
              <a:t>Information campaigns</a:t>
            </a:r>
            <a:r>
              <a:rPr lang="en-US" noProof="0" dirty="0"/>
              <a:t> and </a:t>
            </a:r>
            <a:r>
              <a:rPr lang="en-US" i="1" noProof="0" dirty="0">
                <a:solidFill>
                  <a:srgbClr val="C00000"/>
                </a:solidFill>
              </a:rPr>
              <a:t>disclosure rules</a:t>
            </a:r>
            <a:r>
              <a:rPr lang="en-US" noProof="0" dirty="0"/>
              <a:t>.</a:t>
            </a:r>
          </a:p>
        </p:txBody>
      </p:sp>
      <p:sp>
        <p:nvSpPr>
          <p:cNvPr id="4" name="Content Placeholder 3"/>
          <p:cNvSpPr>
            <a:spLocks noGrp="1"/>
          </p:cNvSpPr>
          <p:nvPr>
            <p:ph sz="quarter" idx="14"/>
          </p:nvPr>
        </p:nvSpPr>
        <p:spPr>
          <a:xfrm>
            <a:off x="342900" y="1880315"/>
            <a:ext cx="8458200" cy="4018209"/>
          </a:xfrm>
        </p:spPr>
        <p:txBody>
          <a:bodyPr>
            <a:normAutofit/>
          </a:bodyPr>
          <a:lstStyle/>
          <a:p>
            <a:pPr marL="292608" indent="-292608">
              <a:buFont typeface="Arial" pitchFamily="34" charset="0"/>
              <a:buChar char="•"/>
            </a:pPr>
            <a:r>
              <a:rPr lang="en-US" sz="2600" noProof="0" dirty="0">
                <a:solidFill>
                  <a:schemeClr val="tx1"/>
                </a:solidFill>
              </a:rPr>
              <a:t>Because people have limited processing capacity, people rely on rules of thumb.</a:t>
            </a:r>
          </a:p>
          <a:p>
            <a:pPr marL="292608" indent="-292608">
              <a:buFont typeface="Arial" pitchFamily="34" charset="0"/>
              <a:buChar char="•"/>
            </a:pPr>
            <a:r>
              <a:rPr lang="en-US" sz="2600" noProof="0" dirty="0">
                <a:solidFill>
                  <a:schemeClr val="tx1"/>
                </a:solidFill>
              </a:rPr>
              <a:t>A rule of thumb is an example of a </a:t>
            </a:r>
            <a:r>
              <a:rPr lang="en-US" sz="2600" i="1" noProof="0" dirty="0">
                <a:solidFill>
                  <a:srgbClr val="C00000"/>
                </a:solidFill>
              </a:rPr>
              <a:t>heuristic</a:t>
            </a:r>
            <a:r>
              <a:rPr lang="en-US" sz="2600" noProof="0" dirty="0">
                <a:solidFill>
                  <a:schemeClr val="tx1"/>
                </a:solidFill>
              </a:rPr>
              <a:t>, a mental short-cut that helps make decisions.</a:t>
            </a:r>
          </a:p>
          <a:p>
            <a:pPr marL="292608" indent="-292608">
              <a:buFont typeface="Arial" pitchFamily="34" charset="0"/>
              <a:buChar char="•"/>
            </a:pPr>
            <a:r>
              <a:rPr lang="en-US" sz="2600" noProof="0" dirty="0">
                <a:solidFill>
                  <a:schemeClr val="tx1"/>
                </a:solidFill>
              </a:rPr>
              <a:t>The </a:t>
            </a:r>
            <a:r>
              <a:rPr lang="en-US" sz="2600" i="1" noProof="0" dirty="0">
                <a:solidFill>
                  <a:srgbClr val="C00000"/>
                </a:solidFill>
              </a:rPr>
              <a:t>anchors</a:t>
            </a:r>
            <a:r>
              <a:rPr lang="en-US" sz="2600" noProof="0" dirty="0">
                <a:solidFill>
                  <a:schemeClr val="tx1"/>
                </a:solidFill>
              </a:rPr>
              <a:t> that underlie these short-cuts can be manipulated to change people’s decisions.</a:t>
            </a:r>
          </a:p>
          <a:p>
            <a:pPr marL="621792" indent="-320040">
              <a:buFont typeface="Arial" pitchFamily="34" charset="0"/>
              <a:buChar char="•"/>
            </a:pPr>
            <a:r>
              <a:rPr lang="en-US" sz="2400" noProof="0" dirty="0">
                <a:solidFill>
                  <a:schemeClr val="tx1"/>
                </a:solidFill>
              </a:rPr>
              <a:t>For example, charities that suggest donations of $50, $100, or $500 tend to receive more money than those suggesting $1, $5, or $10.</a:t>
            </a:r>
          </a:p>
        </p:txBody>
      </p:sp>
    </p:spTree>
    <p:extLst>
      <p:ext uri="{BB962C8B-B14F-4D97-AF65-F5344CB8AC3E}">
        <p14:creationId xmlns:p14="http://schemas.microsoft.com/office/powerpoint/2010/main" val="2842020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Tools of choice architecture 4</a:t>
            </a:r>
          </a:p>
        </p:txBody>
      </p:sp>
      <p:sp>
        <p:nvSpPr>
          <p:cNvPr id="3" name="Content Placeholder 2"/>
          <p:cNvSpPr>
            <a:spLocks noGrp="1"/>
          </p:cNvSpPr>
          <p:nvPr>
            <p:ph sz="quarter" idx="11"/>
          </p:nvPr>
        </p:nvSpPr>
        <p:spPr>
          <a:xfrm>
            <a:off x="342900" y="1276710"/>
            <a:ext cx="8458200" cy="1685431"/>
          </a:xfrm>
        </p:spPr>
        <p:txBody>
          <a:bodyPr>
            <a:normAutofit/>
          </a:bodyPr>
          <a:lstStyle/>
          <a:p>
            <a:pPr marL="621792" indent="-320040">
              <a:buFont typeface="Arial" pitchFamily="34" charset="0"/>
              <a:buChar char="•"/>
            </a:pPr>
            <a:r>
              <a:rPr lang="en-US" sz="2400" noProof="0" dirty="0"/>
              <a:t>Similarly, by changing disclosure information, people can be nudged towards a specific choice.</a:t>
            </a:r>
          </a:p>
          <a:p>
            <a:pPr marL="1143000" indent="-228600">
              <a:buFont typeface="Arial" pitchFamily="34" charset="0"/>
              <a:buChar char="•"/>
            </a:pPr>
            <a:r>
              <a:rPr lang="en-US" sz="2200" noProof="0" dirty="0"/>
              <a:t>The E</a:t>
            </a:r>
            <a:r>
              <a:rPr lang="en-US" sz="100" noProof="0" dirty="0"/>
              <a:t> </a:t>
            </a:r>
            <a:r>
              <a:rPr lang="en-US" sz="2200" noProof="0" dirty="0"/>
              <a:t>P</a:t>
            </a:r>
            <a:r>
              <a:rPr lang="en-US" sz="100" noProof="0" dirty="0"/>
              <a:t> </a:t>
            </a:r>
            <a:r>
              <a:rPr lang="en-US" sz="2200" noProof="0" dirty="0"/>
              <a:t>A now requires gas mileage information to include the M</a:t>
            </a:r>
            <a:r>
              <a:rPr lang="en-US" sz="100" noProof="0" dirty="0"/>
              <a:t> </a:t>
            </a:r>
            <a:r>
              <a:rPr lang="en-US" sz="2200" noProof="0" dirty="0"/>
              <a:t>P</a:t>
            </a:r>
            <a:r>
              <a:rPr lang="en-US" sz="100" noProof="0" dirty="0"/>
              <a:t> </a:t>
            </a:r>
            <a:r>
              <a:rPr lang="en-US" sz="2200" noProof="0" dirty="0"/>
              <a:t>G and the average annual fuel costs.</a:t>
            </a:r>
          </a:p>
        </p:txBody>
      </p:sp>
      <p:sp>
        <p:nvSpPr>
          <p:cNvPr id="4" name="Content Placeholder 3"/>
          <p:cNvSpPr>
            <a:spLocks noGrp="1"/>
          </p:cNvSpPr>
          <p:nvPr>
            <p:ph sz="quarter" idx="14"/>
          </p:nvPr>
        </p:nvSpPr>
        <p:spPr>
          <a:xfrm>
            <a:off x="331788" y="3058979"/>
            <a:ext cx="8458200" cy="907714"/>
          </a:xfrm>
        </p:spPr>
        <p:txBody>
          <a:bodyPr>
            <a:normAutofit/>
          </a:bodyPr>
          <a:lstStyle/>
          <a:p>
            <a:pPr marL="402336" indent="-402336">
              <a:buClr>
                <a:schemeClr val="tx1"/>
              </a:buClr>
              <a:buFont typeface="+mj-lt"/>
              <a:buAutoNum type="arabicPeriod" startAt="3"/>
            </a:pPr>
            <a:r>
              <a:rPr lang="en-US" sz="2600" i="1" noProof="0" dirty="0">
                <a:solidFill>
                  <a:srgbClr val="C00000"/>
                </a:solidFill>
              </a:rPr>
              <a:t>Default rules</a:t>
            </a:r>
            <a:r>
              <a:rPr lang="en-US" sz="2600" noProof="0" dirty="0">
                <a:solidFill>
                  <a:schemeClr val="tx1"/>
                </a:solidFill>
              </a:rPr>
              <a:t> defining what will automatically occur if a chooser fails to make an active decision.</a:t>
            </a:r>
            <a:endParaRPr lang="en-US" sz="2400" noProof="0" dirty="0">
              <a:solidFill>
                <a:schemeClr val="tx1"/>
              </a:solidFill>
            </a:endParaRPr>
          </a:p>
        </p:txBody>
      </p:sp>
      <p:sp>
        <p:nvSpPr>
          <p:cNvPr id="5" name="Content Placeholder 4"/>
          <p:cNvSpPr>
            <a:spLocks noGrp="1"/>
          </p:cNvSpPr>
          <p:nvPr>
            <p:ph sz="quarter" idx="15"/>
          </p:nvPr>
        </p:nvSpPr>
        <p:spPr>
          <a:xfrm>
            <a:off x="331788" y="4057563"/>
            <a:ext cx="8458200" cy="1660657"/>
          </a:xfrm>
        </p:spPr>
        <p:txBody>
          <a:bodyPr>
            <a:normAutofit/>
          </a:bodyPr>
          <a:lstStyle/>
          <a:p>
            <a:pPr marL="621792" indent="-320040">
              <a:buFont typeface="Arial" pitchFamily="34" charset="0"/>
              <a:buChar char="•"/>
            </a:pPr>
            <a:r>
              <a:rPr lang="en-US" sz="2400" noProof="0" dirty="0">
                <a:solidFill>
                  <a:schemeClr val="tx1"/>
                </a:solidFill>
              </a:rPr>
              <a:t>By changing the default rules, individuals can be nudged towards specific choices.</a:t>
            </a:r>
          </a:p>
          <a:p>
            <a:pPr marL="1143000" indent="-228600">
              <a:buFont typeface="Arial" pitchFamily="34" charset="0"/>
              <a:buChar char="•"/>
            </a:pPr>
            <a:r>
              <a:rPr lang="en-US" sz="2200" noProof="0" dirty="0">
                <a:solidFill>
                  <a:schemeClr val="tx1"/>
                </a:solidFill>
              </a:rPr>
              <a:t>If the default is to opt-in to organ donation, people are more likely to donate organs.</a:t>
            </a:r>
          </a:p>
        </p:txBody>
      </p:sp>
    </p:spTree>
    <p:extLst>
      <p:ext uri="{BB962C8B-B14F-4D97-AF65-F5344CB8AC3E}">
        <p14:creationId xmlns:p14="http://schemas.microsoft.com/office/powerpoint/2010/main" val="2218636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Is payday lending predatory?</a:t>
            </a:r>
          </a:p>
        </p:txBody>
      </p:sp>
      <p:sp>
        <p:nvSpPr>
          <p:cNvPr id="3" name="Content Placeholder 2"/>
          <p:cNvSpPr>
            <a:spLocks noGrp="1"/>
          </p:cNvSpPr>
          <p:nvPr>
            <p:ph sz="quarter" idx="11"/>
          </p:nvPr>
        </p:nvSpPr>
        <p:spPr>
          <a:xfrm>
            <a:off x="342900" y="1276710"/>
            <a:ext cx="8458200" cy="4454389"/>
          </a:xfrm>
        </p:spPr>
        <p:txBody>
          <a:bodyPr>
            <a:normAutofit/>
          </a:bodyPr>
          <a:lstStyle/>
          <a:p>
            <a:pPr marL="292608" indent="-292608">
              <a:buFont typeface="Arial" pitchFamily="34" charset="0"/>
              <a:buChar char="•"/>
            </a:pPr>
            <a:r>
              <a:rPr lang="en-US" sz="2600" noProof="0" dirty="0"/>
              <a:t>Payday lenders provide cash loans that must be repaid within a couple of weeks</a:t>
            </a:r>
          </a:p>
          <a:p>
            <a:pPr marL="292608" indent="-292608">
              <a:buFont typeface="Arial" pitchFamily="34" charset="0"/>
              <a:buChar char="•"/>
            </a:pPr>
            <a:r>
              <a:rPr lang="en-US" sz="2600" noProof="0" dirty="0"/>
              <a:t>Researchers found that payday borrowers underestimated the cost of borrowing and how quickly they could pay off their loans.</a:t>
            </a:r>
          </a:p>
          <a:p>
            <a:pPr marL="292608" indent="-292608">
              <a:buFont typeface="Arial" pitchFamily="34" charset="0"/>
              <a:buChar char="•"/>
            </a:pPr>
            <a:r>
              <a:rPr lang="en-US" sz="2600" noProof="0" dirty="0"/>
              <a:t>One experiment studied different borrowing information disclosures and the rate of borrowing.</a:t>
            </a:r>
          </a:p>
          <a:p>
            <a:pPr marL="292608" indent="-292608">
              <a:buFont typeface="Arial" pitchFamily="34" charset="0"/>
              <a:buChar char="•"/>
            </a:pPr>
            <a:r>
              <a:rPr lang="en-US" sz="2600" noProof="0" dirty="0"/>
              <a:t>Results indicated that 11% fewer customers took out loans. Those who did take out loans borrowed 12 to 23 percent less money.</a:t>
            </a:r>
            <a:endParaRPr lang="en-US" sz="2400" noProof="0" dirty="0"/>
          </a:p>
        </p:txBody>
      </p:sp>
    </p:spTree>
    <p:extLst>
      <p:ext uri="{BB962C8B-B14F-4D97-AF65-F5344CB8AC3E}">
        <p14:creationId xmlns:p14="http://schemas.microsoft.com/office/powerpoint/2010/main" val="1689168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Who doesn’t want to be an organ donor?</a:t>
            </a:r>
          </a:p>
        </p:txBody>
      </p:sp>
      <p:sp>
        <p:nvSpPr>
          <p:cNvPr id="3" name="Content Placeholder 2"/>
          <p:cNvSpPr>
            <a:spLocks noGrp="1"/>
          </p:cNvSpPr>
          <p:nvPr>
            <p:ph sz="quarter" idx="11"/>
          </p:nvPr>
        </p:nvSpPr>
        <p:spPr>
          <a:xfrm>
            <a:off x="342900" y="1276710"/>
            <a:ext cx="8458200" cy="1234670"/>
          </a:xfrm>
        </p:spPr>
        <p:txBody>
          <a:bodyPr>
            <a:normAutofit/>
          </a:bodyPr>
          <a:lstStyle/>
          <a:p>
            <a:pPr marL="292608" indent="-292608">
              <a:buFont typeface="Arial" pitchFamily="34" charset="0"/>
              <a:buChar char="•"/>
            </a:pPr>
            <a:r>
              <a:rPr lang="en-US" sz="2400" noProof="0" dirty="0">
                <a:solidFill>
                  <a:schemeClr val="tx1"/>
                </a:solidFill>
              </a:rPr>
              <a:t>Over 114,000 people in the United States are currently waiting to receive a donated organ, like a healthy kidney or lung.</a:t>
            </a:r>
            <a:endParaRPr lang="en-US" sz="2400" noProof="0" dirty="0"/>
          </a:p>
        </p:txBody>
      </p:sp>
      <p:sp>
        <p:nvSpPr>
          <p:cNvPr id="4" name="Content Placeholder 3"/>
          <p:cNvSpPr>
            <a:spLocks noGrp="1"/>
          </p:cNvSpPr>
          <p:nvPr>
            <p:ph sz="quarter" idx="14"/>
          </p:nvPr>
        </p:nvSpPr>
        <p:spPr>
          <a:xfrm>
            <a:off x="343200" y="2572767"/>
            <a:ext cx="2592882" cy="428006"/>
          </a:xfrm>
        </p:spPr>
        <p:txBody>
          <a:bodyPr>
            <a:normAutofit/>
          </a:bodyPr>
          <a:lstStyle/>
          <a:p>
            <a:pPr marL="621792" indent="-320040">
              <a:buFont typeface="Arial" pitchFamily="34" charset="0"/>
              <a:buChar char="•"/>
            </a:pPr>
            <a:r>
              <a:rPr lang="en-US" sz="2200" noProof="0" dirty="0"/>
              <a:t>Approximately</a:t>
            </a:r>
          </a:p>
        </p:txBody>
      </p:sp>
      <p:graphicFrame>
        <p:nvGraphicFramePr>
          <p:cNvPr id="12" name="Object 11"/>
          <p:cNvGraphicFramePr>
            <a:graphicFrameLocks noChangeAspect="1"/>
          </p:cNvGraphicFramePr>
          <p:nvPr>
            <p:extLst>
              <p:ext uri="{D42A27DB-BD31-4B8C-83A1-F6EECF244321}">
                <p14:modId xmlns:p14="http://schemas.microsoft.com/office/powerpoint/2010/main" val="2662826519"/>
              </p:ext>
            </p:extLst>
          </p:nvPr>
        </p:nvGraphicFramePr>
        <p:xfrm>
          <a:off x="3023575" y="2630628"/>
          <a:ext cx="453408" cy="382562"/>
        </p:xfrm>
        <a:graphic>
          <a:graphicData uri="http://schemas.openxmlformats.org/presentationml/2006/ole">
            <mc:AlternateContent xmlns:mc="http://schemas.openxmlformats.org/markup-compatibility/2006">
              <mc:Choice xmlns:v="urn:schemas-microsoft-com:vml" Requires="v">
                <p:oleObj spid="_x0000_s1059" name="Equation" r:id="rId4" imgW="406080" imgH="342720" progId="Equation.DSMT4">
                  <p:embed/>
                </p:oleObj>
              </mc:Choice>
              <mc:Fallback>
                <p:oleObj name="Equation" r:id="rId4" imgW="406080" imgH="342720" progId="Equation.DSMT4">
                  <p:embed/>
                  <p:pic>
                    <p:nvPicPr>
                      <p:cNvPr id="0" name=""/>
                      <p:cNvPicPr/>
                      <p:nvPr/>
                    </p:nvPicPr>
                    <p:blipFill>
                      <a:blip r:embed="rId5"/>
                      <a:stretch>
                        <a:fillRect/>
                      </a:stretch>
                    </p:blipFill>
                    <p:spPr>
                      <a:xfrm>
                        <a:off x="3023575" y="2630628"/>
                        <a:ext cx="453408" cy="382562"/>
                      </a:xfrm>
                      <a:prstGeom prst="rect">
                        <a:avLst/>
                      </a:prstGeom>
                    </p:spPr>
                  </p:pic>
                </p:oleObj>
              </mc:Fallback>
            </mc:AlternateContent>
          </a:graphicData>
        </a:graphic>
      </p:graphicFrame>
      <p:sp>
        <p:nvSpPr>
          <p:cNvPr id="5" name="Content Placeholder 4"/>
          <p:cNvSpPr>
            <a:spLocks noGrp="1"/>
          </p:cNvSpPr>
          <p:nvPr>
            <p:ph sz="quarter" idx="15"/>
          </p:nvPr>
        </p:nvSpPr>
        <p:spPr>
          <a:xfrm>
            <a:off x="3586660" y="2603519"/>
            <a:ext cx="5236666" cy="417942"/>
          </a:xfrm>
        </p:spPr>
        <p:txBody>
          <a:bodyPr>
            <a:normAutofit lnSpcReduction="10000"/>
          </a:bodyPr>
          <a:lstStyle/>
          <a:p>
            <a:r>
              <a:rPr lang="en-US" sz="2200" noProof="0" dirty="0"/>
              <a:t>of those waiting die each year.</a:t>
            </a:r>
          </a:p>
        </p:txBody>
      </p:sp>
      <p:sp>
        <p:nvSpPr>
          <p:cNvPr id="6" name="Content Placeholder 5"/>
          <p:cNvSpPr>
            <a:spLocks noGrp="1"/>
          </p:cNvSpPr>
          <p:nvPr>
            <p:ph sz="quarter" idx="16"/>
          </p:nvPr>
        </p:nvSpPr>
        <p:spPr>
          <a:xfrm>
            <a:off x="342900" y="3101410"/>
            <a:ext cx="8458200" cy="3053756"/>
          </a:xfrm>
        </p:spPr>
        <p:txBody>
          <a:bodyPr>
            <a:normAutofit/>
          </a:bodyPr>
          <a:lstStyle/>
          <a:p>
            <a:pPr marL="292608" indent="-292608">
              <a:buFont typeface="Arial" pitchFamily="34" charset="0"/>
              <a:buChar char="•"/>
            </a:pPr>
            <a:r>
              <a:rPr lang="en-US" sz="2400" noProof="0" dirty="0"/>
              <a:t>The vast majority of Americans say they support organ donation.</a:t>
            </a:r>
          </a:p>
          <a:p>
            <a:pPr marL="292608" indent="-292608">
              <a:buFont typeface="Arial" pitchFamily="34" charset="0"/>
              <a:buChar char="•"/>
            </a:pPr>
            <a:r>
              <a:rPr lang="en-US" sz="2400" noProof="0" dirty="0"/>
              <a:t>People have to actively </a:t>
            </a:r>
            <a:r>
              <a:rPr lang="en-US" sz="2400" i="1" noProof="0" dirty="0">
                <a:solidFill>
                  <a:srgbClr val="C00000"/>
                </a:solidFill>
              </a:rPr>
              <a:t>opt in</a:t>
            </a:r>
            <a:r>
              <a:rPr lang="en-US" sz="2400" noProof="0" dirty="0"/>
              <a:t> to being an organ donor; the </a:t>
            </a:r>
            <a:r>
              <a:rPr lang="en-US" sz="2400" i="1" noProof="0" dirty="0">
                <a:solidFill>
                  <a:srgbClr val="C00000"/>
                </a:solidFill>
              </a:rPr>
              <a:t>default</a:t>
            </a:r>
            <a:r>
              <a:rPr lang="en-US" sz="2400" noProof="0" dirty="0"/>
              <a:t> is to not be a donor.</a:t>
            </a:r>
          </a:p>
          <a:p>
            <a:pPr marL="292608" indent="-292608">
              <a:buFont typeface="Arial" pitchFamily="34" charset="0"/>
              <a:buChar char="•"/>
            </a:pPr>
            <a:r>
              <a:rPr lang="en-US" sz="2400" noProof="0" dirty="0"/>
              <a:t>Policymakers propose an </a:t>
            </a:r>
            <a:r>
              <a:rPr lang="en-US" sz="2400" i="1" noProof="0" dirty="0">
                <a:solidFill>
                  <a:srgbClr val="C00000"/>
                </a:solidFill>
              </a:rPr>
              <a:t>opt out</a:t>
            </a:r>
            <a:r>
              <a:rPr lang="en-US" sz="2400" noProof="0" dirty="0"/>
              <a:t> default.</a:t>
            </a:r>
          </a:p>
          <a:p>
            <a:pPr marL="292608" indent="-292608">
              <a:buFont typeface="Arial" pitchFamily="34" charset="0"/>
              <a:buChar char="•"/>
            </a:pPr>
            <a:r>
              <a:rPr lang="en-US" sz="2400" noProof="0" dirty="0"/>
              <a:t>Donor rates increase in states where an individual is asked whether they would like to be a donor.</a:t>
            </a:r>
          </a:p>
        </p:txBody>
      </p:sp>
    </p:spTree>
    <p:extLst>
      <p:ext uri="{BB962C8B-B14F-4D97-AF65-F5344CB8AC3E}">
        <p14:creationId xmlns:p14="http://schemas.microsoft.com/office/powerpoint/2010/main" val="1922522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Tools of choice architecture 5</a:t>
            </a:r>
          </a:p>
        </p:txBody>
      </p:sp>
      <p:sp>
        <p:nvSpPr>
          <p:cNvPr id="3" name="Content Placeholder 2"/>
          <p:cNvSpPr>
            <a:spLocks noGrp="1"/>
          </p:cNvSpPr>
          <p:nvPr>
            <p:ph sz="quarter" idx="11"/>
          </p:nvPr>
        </p:nvSpPr>
        <p:spPr>
          <a:xfrm>
            <a:off x="342900" y="1275528"/>
            <a:ext cx="8458200" cy="1288550"/>
          </a:xfrm>
        </p:spPr>
        <p:txBody>
          <a:bodyPr>
            <a:normAutofit/>
          </a:bodyPr>
          <a:lstStyle/>
          <a:p>
            <a:pPr marL="402336" indent="-402336">
              <a:buClr>
                <a:schemeClr val="tx1"/>
              </a:buClr>
              <a:buFont typeface="+mj-lt"/>
              <a:buAutoNum type="arabicPeriod" startAt="4"/>
            </a:pPr>
            <a:r>
              <a:rPr lang="en-US" sz="2600" i="1" noProof="0" dirty="0">
                <a:solidFill>
                  <a:srgbClr val="C00000"/>
                </a:solidFill>
              </a:rPr>
              <a:t>Framing</a:t>
            </a:r>
            <a:r>
              <a:rPr lang="en-US" sz="2600" noProof="0" dirty="0">
                <a:solidFill>
                  <a:schemeClr val="tx1"/>
                </a:solidFill>
              </a:rPr>
              <a:t> can be used to influence people’s choices in many different ways. Two of particular importance are:</a:t>
            </a:r>
          </a:p>
        </p:txBody>
      </p:sp>
      <p:sp>
        <p:nvSpPr>
          <p:cNvPr id="4" name="Content Placeholder 3"/>
          <p:cNvSpPr>
            <a:spLocks noGrp="1"/>
          </p:cNvSpPr>
          <p:nvPr>
            <p:ph sz="quarter" idx="14"/>
          </p:nvPr>
        </p:nvSpPr>
        <p:spPr>
          <a:xfrm>
            <a:off x="342900" y="2653243"/>
            <a:ext cx="8458200" cy="3309675"/>
          </a:xfrm>
        </p:spPr>
        <p:txBody>
          <a:bodyPr>
            <a:normAutofit/>
          </a:bodyPr>
          <a:lstStyle/>
          <a:p>
            <a:pPr marL="621792" indent="-320040">
              <a:buFont typeface="Arial" pitchFamily="34" charset="0"/>
              <a:buChar char="•"/>
            </a:pPr>
            <a:r>
              <a:rPr lang="en-US" sz="2400" noProof="0" dirty="0">
                <a:solidFill>
                  <a:schemeClr val="tx1"/>
                </a:solidFill>
              </a:rPr>
              <a:t>Knowing that people tend to go along with the majority, social norms that raise awareness of what others do can nudge individuals into a specific choice.</a:t>
            </a:r>
          </a:p>
          <a:p>
            <a:pPr marL="1143000" indent="-228600">
              <a:buFont typeface="Arial" pitchFamily="34" charset="0"/>
              <a:buChar char="•"/>
            </a:pPr>
            <a:r>
              <a:rPr lang="en-US" sz="2200" noProof="0" dirty="0">
                <a:solidFill>
                  <a:schemeClr val="tx1"/>
                </a:solidFill>
              </a:rPr>
              <a:t>Everyone else pays their taxes, so I will.</a:t>
            </a:r>
          </a:p>
          <a:p>
            <a:pPr marL="621792" indent="-320040">
              <a:buFont typeface="Arial" pitchFamily="34" charset="0"/>
              <a:buChar char="•"/>
            </a:pPr>
            <a:r>
              <a:rPr lang="en-US" sz="2400" noProof="0" dirty="0">
                <a:solidFill>
                  <a:schemeClr val="tx1"/>
                </a:solidFill>
              </a:rPr>
              <a:t>Loss aversion, which uses individuals’ aversion to loss to nudge them into a specific choice.</a:t>
            </a:r>
          </a:p>
          <a:p>
            <a:pPr marL="1143000" indent="-228600">
              <a:buFont typeface="Arial" pitchFamily="34" charset="0"/>
              <a:buChar char="•"/>
            </a:pPr>
            <a:r>
              <a:rPr lang="en-US" sz="2200" noProof="0" dirty="0">
                <a:solidFill>
                  <a:schemeClr val="tx1"/>
                </a:solidFill>
              </a:rPr>
              <a:t>Stores can use credit-card fees rather than cash discounts to push consumers into a specific choice.</a:t>
            </a:r>
          </a:p>
        </p:txBody>
      </p:sp>
    </p:spTree>
    <p:extLst>
      <p:ext uri="{BB962C8B-B14F-4D97-AF65-F5344CB8AC3E}">
        <p14:creationId xmlns:p14="http://schemas.microsoft.com/office/powerpoint/2010/main" val="18846745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Active Learning: Tools of choice architecture</a:t>
            </a:r>
          </a:p>
        </p:txBody>
      </p:sp>
      <p:sp>
        <p:nvSpPr>
          <p:cNvPr id="3" name="Content Placeholder 2"/>
          <p:cNvSpPr>
            <a:spLocks noGrp="1"/>
          </p:cNvSpPr>
          <p:nvPr>
            <p:ph sz="quarter" idx="11"/>
          </p:nvPr>
        </p:nvSpPr>
        <p:spPr>
          <a:xfrm>
            <a:off x="348876" y="1272628"/>
            <a:ext cx="8461569" cy="642441"/>
          </a:xfrm>
        </p:spPr>
        <p:txBody>
          <a:bodyPr>
            <a:normAutofit/>
          </a:bodyPr>
          <a:lstStyle/>
          <a:p>
            <a:r>
              <a:rPr lang="en-US" sz="1800" noProof="0" dirty="0"/>
              <a:t>For each of the following situations, determine whether the default option affects the decision.</a:t>
            </a:r>
          </a:p>
        </p:txBody>
      </p:sp>
      <p:sp>
        <p:nvSpPr>
          <p:cNvPr id="4" name="Content Placeholder 3"/>
          <p:cNvSpPr>
            <a:spLocks noGrp="1"/>
          </p:cNvSpPr>
          <p:nvPr>
            <p:ph sz="quarter" idx="14"/>
          </p:nvPr>
        </p:nvSpPr>
        <p:spPr>
          <a:xfrm>
            <a:off x="348876" y="1953699"/>
            <a:ext cx="8461569" cy="617095"/>
          </a:xfrm>
        </p:spPr>
        <p:txBody>
          <a:bodyPr/>
          <a:lstStyle/>
          <a:p>
            <a:pPr marL="402336" indent="-402336">
              <a:buFont typeface="+mj-lt"/>
              <a:buAutoNum type="arabicPeriod"/>
            </a:pPr>
            <a:r>
              <a:rPr lang="en-US" sz="1800" noProof="0" dirty="0"/>
              <a:t>A doctor recommends continuing treatment; the ultimate decision is left up to the patient.</a:t>
            </a:r>
          </a:p>
        </p:txBody>
      </p:sp>
      <p:sp>
        <p:nvSpPr>
          <p:cNvPr id="6" name="Content Placeholder 5"/>
          <p:cNvSpPr>
            <a:spLocks noGrp="1"/>
          </p:cNvSpPr>
          <p:nvPr>
            <p:ph sz="quarter" idx="16"/>
          </p:nvPr>
        </p:nvSpPr>
        <p:spPr>
          <a:xfrm>
            <a:off x="348105" y="2981649"/>
            <a:ext cx="8461573" cy="615788"/>
          </a:xfrm>
        </p:spPr>
        <p:txBody>
          <a:bodyPr/>
          <a:lstStyle/>
          <a:p>
            <a:pPr marL="402336" indent="-402336">
              <a:buFont typeface="+mj-lt"/>
              <a:buAutoNum type="arabicPeriod" startAt="2"/>
            </a:pPr>
            <a:r>
              <a:rPr lang="en-US" sz="1800" noProof="0" dirty="0"/>
              <a:t>A website automatically checks the option “share activity with my friends on Facebook” at sign up.</a:t>
            </a:r>
          </a:p>
        </p:txBody>
      </p:sp>
      <p:sp>
        <p:nvSpPr>
          <p:cNvPr id="8" name="Content Placeholder 7"/>
          <p:cNvSpPr>
            <a:spLocks noGrp="1"/>
          </p:cNvSpPr>
          <p:nvPr>
            <p:ph sz="quarter" idx="18"/>
          </p:nvPr>
        </p:nvSpPr>
        <p:spPr>
          <a:xfrm>
            <a:off x="348111" y="4026706"/>
            <a:ext cx="8461561" cy="587796"/>
          </a:xfrm>
        </p:spPr>
        <p:txBody>
          <a:bodyPr/>
          <a:lstStyle/>
          <a:p>
            <a:pPr marL="402336" indent="-402336">
              <a:buFont typeface="+mj-lt"/>
              <a:buAutoNum type="arabicPeriod" startAt="3"/>
            </a:pPr>
            <a:r>
              <a:rPr lang="en-US" sz="1800" noProof="0" dirty="0"/>
              <a:t>Pets from a shelter are automatically spayed/neutered unless the owner prefers them not to be.</a:t>
            </a:r>
          </a:p>
        </p:txBody>
      </p:sp>
      <p:sp>
        <p:nvSpPr>
          <p:cNvPr id="13" name="Content Placeholder 12"/>
          <p:cNvSpPr>
            <a:spLocks noGrp="1"/>
          </p:cNvSpPr>
          <p:nvPr>
            <p:ph sz="quarter" idx="20"/>
          </p:nvPr>
        </p:nvSpPr>
        <p:spPr>
          <a:xfrm>
            <a:off x="348111" y="5113901"/>
            <a:ext cx="8618468" cy="623958"/>
          </a:xfrm>
        </p:spPr>
        <p:txBody>
          <a:bodyPr/>
          <a:lstStyle/>
          <a:p>
            <a:pPr marL="402336" indent="-402336">
              <a:buFont typeface="+mj-lt"/>
              <a:buAutoNum type="arabicPeriod" startAt="4"/>
            </a:pPr>
            <a:r>
              <a:rPr lang="en-US" sz="1800" noProof="0" dirty="0"/>
              <a:t>A phone user has to enter a choice at start-up between installing a special feature or not. The user is informed that most people install the special feature.</a:t>
            </a:r>
          </a:p>
        </p:txBody>
      </p:sp>
    </p:spTree>
    <p:extLst>
      <p:ext uri="{BB962C8B-B14F-4D97-AF65-F5344CB8AC3E}">
        <p14:creationId xmlns:p14="http://schemas.microsoft.com/office/powerpoint/2010/main" val="3398693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2</a:t>
            </a:r>
          </a:p>
        </p:txBody>
      </p:sp>
      <p:sp>
        <p:nvSpPr>
          <p:cNvPr id="3" name="Content Placeholder 2"/>
          <p:cNvSpPr>
            <a:spLocks noGrp="1"/>
          </p:cNvSpPr>
          <p:nvPr>
            <p:ph sz="quarter" idx="11"/>
          </p:nvPr>
        </p:nvSpPr>
        <p:spPr>
          <a:xfrm>
            <a:off x="348876" y="1272628"/>
            <a:ext cx="8461569" cy="642441"/>
          </a:xfrm>
        </p:spPr>
        <p:txBody>
          <a:bodyPr>
            <a:normAutofit/>
          </a:bodyPr>
          <a:lstStyle/>
          <a:p>
            <a:r>
              <a:rPr lang="en-US" sz="1800" noProof="0" dirty="0"/>
              <a:t>For each of the following situations, determine whether the default option affects the decision.</a:t>
            </a:r>
          </a:p>
        </p:txBody>
      </p:sp>
      <p:sp>
        <p:nvSpPr>
          <p:cNvPr id="4" name="Content Placeholder 3"/>
          <p:cNvSpPr>
            <a:spLocks noGrp="1"/>
          </p:cNvSpPr>
          <p:nvPr>
            <p:ph sz="quarter" idx="14"/>
          </p:nvPr>
        </p:nvSpPr>
        <p:spPr>
          <a:xfrm>
            <a:off x="348876" y="1953699"/>
            <a:ext cx="8461569" cy="617095"/>
          </a:xfrm>
        </p:spPr>
        <p:txBody>
          <a:bodyPr/>
          <a:lstStyle/>
          <a:p>
            <a:pPr marL="402336" indent="-402336">
              <a:buFont typeface="+mj-lt"/>
              <a:buAutoNum type="arabicPeriod"/>
            </a:pPr>
            <a:r>
              <a:rPr lang="en-US" sz="1800" noProof="0" dirty="0"/>
              <a:t>A doctor recommends continuing treatment; the ultimate decision is left up to the patient.</a:t>
            </a:r>
          </a:p>
        </p:txBody>
      </p:sp>
      <p:sp>
        <p:nvSpPr>
          <p:cNvPr id="5" name="Content Placeholder 4"/>
          <p:cNvSpPr>
            <a:spLocks noGrp="1"/>
          </p:cNvSpPr>
          <p:nvPr>
            <p:ph sz="quarter" idx="15"/>
          </p:nvPr>
        </p:nvSpPr>
        <p:spPr>
          <a:xfrm>
            <a:off x="348869" y="2621535"/>
            <a:ext cx="8461586" cy="303233"/>
          </a:xfrm>
        </p:spPr>
        <p:txBody>
          <a:bodyPr/>
          <a:lstStyle/>
          <a:p>
            <a:pPr marL="395288"/>
            <a:r>
              <a:rPr lang="en-US" sz="1800" noProof="0" dirty="0">
                <a:solidFill>
                  <a:srgbClr val="C00000"/>
                </a:solidFill>
              </a:rPr>
              <a:t>No.</a:t>
            </a:r>
          </a:p>
        </p:txBody>
      </p:sp>
      <p:sp>
        <p:nvSpPr>
          <p:cNvPr id="6" name="Content Placeholder 5"/>
          <p:cNvSpPr>
            <a:spLocks noGrp="1"/>
          </p:cNvSpPr>
          <p:nvPr>
            <p:ph sz="quarter" idx="16"/>
          </p:nvPr>
        </p:nvSpPr>
        <p:spPr>
          <a:xfrm>
            <a:off x="348105" y="2981649"/>
            <a:ext cx="8461573" cy="615788"/>
          </a:xfrm>
        </p:spPr>
        <p:txBody>
          <a:bodyPr/>
          <a:lstStyle/>
          <a:p>
            <a:pPr marL="402336" indent="-402336">
              <a:buFont typeface="+mj-lt"/>
              <a:buAutoNum type="arabicPeriod" startAt="2"/>
            </a:pPr>
            <a:r>
              <a:rPr lang="en-US" sz="1800" noProof="0" dirty="0"/>
              <a:t>A website automatically checks the option “share activity with my friends on Facebook” at sign up.</a:t>
            </a:r>
          </a:p>
        </p:txBody>
      </p:sp>
      <p:sp>
        <p:nvSpPr>
          <p:cNvPr id="7" name="Content Placeholder 6"/>
          <p:cNvSpPr>
            <a:spLocks noGrp="1"/>
          </p:cNvSpPr>
          <p:nvPr>
            <p:ph sz="quarter" idx="17"/>
          </p:nvPr>
        </p:nvSpPr>
        <p:spPr>
          <a:xfrm>
            <a:off x="348105" y="3646640"/>
            <a:ext cx="8461573" cy="320999"/>
          </a:xfrm>
        </p:spPr>
        <p:txBody>
          <a:bodyPr/>
          <a:lstStyle/>
          <a:p>
            <a:pPr marL="395288"/>
            <a:r>
              <a:rPr lang="en-US" sz="1800" noProof="0" dirty="0">
                <a:solidFill>
                  <a:srgbClr val="C00000"/>
                </a:solidFill>
              </a:rPr>
              <a:t>Yes.</a:t>
            </a:r>
          </a:p>
        </p:txBody>
      </p:sp>
      <p:sp>
        <p:nvSpPr>
          <p:cNvPr id="8" name="Content Placeholder 7"/>
          <p:cNvSpPr>
            <a:spLocks noGrp="1"/>
          </p:cNvSpPr>
          <p:nvPr>
            <p:ph sz="quarter" idx="18"/>
          </p:nvPr>
        </p:nvSpPr>
        <p:spPr>
          <a:xfrm>
            <a:off x="348111" y="4026706"/>
            <a:ext cx="8461561" cy="587796"/>
          </a:xfrm>
        </p:spPr>
        <p:txBody>
          <a:bodyPr/>
          <a:lstStyle/>
          <a:p>
            <a:pPr marL="402336" indent="-402336">
              <a:buFont typeface="+mj-lt"/>
              <a:buAutoNum type="arabicPeriod" startAt="3"/>
            </a:pPr>
            <a:r>
              <a:rPr lang="en-US" sz="1800" noProof="0" dirty="0"/>
              <a:t>Pets from a shelter are automatically spayed/neutered unless the owner prefers them not to be.</a:t>
            </a:r>
          </a:p>
        </p:txBody>
      </p:sp>
      <p:sp>
        <p:nvSpPr>
          <p:cNvPr id="12" name="Content Placeholder 11"/>
          <p:cNvSpPr>
            <a:spLocks noGrp="1"/>
          </p:cNvSpPr>
          <p:nvPr>
            <p:ph sz="quarter" idx="19"/>
          </p:nvPr>
        </p:nvSpPr>
        <p:spPr>
          <a:xfrm>
            <a:off x="348111" y="4712035"/>
            <a:ext cx="8461561" cy="325258"/>
          </a:xfrm>
        </p:spPr>
        <p:txBody>
          <a:bodyPr/>
          <a:lstStyle/>
          <a:p>
            <a:pPr marL="395288"/>
            <a:r>
              <a:rPr lang="en-US" sz="1800" noProof="0" dirty="0">
                <a:solidFill>
                  <a:srgbClr val="C00000"/>
                </a:solidFill>
              </a:rPr>
              <a:t>Yes.</a:t>
            </a:r>
          </a:p>
        </p:txBody>
      </p:sp>
      <p:sp>
        <p:nvSpPr>
          <p:cNvPr id="13" name="Content Placeholder 12"/>
          <p:cNvSpPr>
            <a:spLocks noGrp="1"/>
          </p:cNvSpPr>
          <p:nvPr>
            <p:ph sz="quarter" idx="20"/>
          </p:nvPr>
        </p:nvSpPr>
        <p:spPr>
          <a:xfrm>
            <a:off x="348111" y="5113901"/>
            <a:ext cx="8618468" cy="623958"/>
          </a:xfrm>
        </p:spPr>
        <p:txBody>
          <a:bodyPr/>
          <a:lstStyle/>
          <a:p>
            <a:pPr marL="402336" indent="-402336">
              <a:buFont typeface="+mj-lt"/>
              <a:buAutoNum type="arabicPeriod" startAt="4"/>
            </a:pPr>
            <a:r>
              <a:rPr lang="en-US" sz="1800" noProof="0" dirty="0"/>
              <a:t>A phone user has to enter a choice at start-up between installing a special feature or not. The user is informed that most people install the special feature.</a:t>
            </a:r>
          </a:p>
        </p:txBody>
      </p:sp>
      <p:sp>
        <p:nvSpPr>
          <p:cNvPr id="14" name="Content Placeholder 13"/>
          <p:cNvSpPr>
            <a:spLocks noGrp="1"/>
          </p:cNvSpPr>
          <p:nvPr>
            <p:ph sz="quarter" idx="21"/>
          </p:nvPr>
        </p:nvSpPr>
        <p:spPr>
          <a:xfrm>
            <a:off x="348302" y="5817414"/>
            <a:ext cx="8475023" cy="368546"/>
          </a:xfrm>
        </p:spPr>
        <p:txBody>
          <a:bodyPr>
            <a:noAutofit/>
          </a:bodyPr>
          <a:lstStyle/>
          <a:p>
            <a:pPr marL="395288"/>
            <a:r>
              <a:rPr lang="en-US" sz="1800" noProof="0" dirty="0">
                <a:solidFill>
                  <a:srgbClr val="C00000"/>
                </a:solidFill>
              </a:rPr>
              <a:t>No.</a:t>
            </a:r>
          </a:p>
        </p:txBody>
      </p:sp>
    </p:spTree>
    <p:extLst>
      <p:ext uri="{BB962C8B-B14F-4D97-AF65-F5344CB8AC3E}">
        <p14:creationId xmlns:p14="http://schemas.microsoft.com/office/powerpoint/2010/main" val="16528125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Summary 1</a:t>
            </a:r>
          </a:p>
        </p:txBody>
      </p:sp>
      <p:sp>
        <p:nvSpPr>
          <p:cNvPr id="3" name="Content Placeholder 2"/>
          <p:cNvSpPr>
            <a:spLocks noGrp="1"/>
          </p:cNvSpPr>
          <p:nvPr>
            <p:ph sz="quarter" idx="11"/>
          </p:nvPr>
        </p:nvSpPr>
        <p:spPr>
          <a:xfrm>
            <a:off x="342900" y="1275528"/>
            <a:ext cx="8458200" cy="4236630"/>
          </a:xfrm>
        </p:spPr>
        <p:txBody>
          <a:bodyPr>
            <a:normAutofit/>
          </a:bodyPr>
          <a:lstStyle/>
          <a:p>
            <a:pPr marL="292608" indent="-292608">
              <a:buClr>
                <a:schemeClr val="tx1"/>
              </a:buClr>
              <a:buFont typeface="Arial" pitchFamily="34" charset="0"/>
              <a:buChar char="•"/>
            </a:pPr>
            <a:r>
              <a:rPr lang="en-US" sz="2600" i="1" noProof="0" dirty="0">
                <a:solidFill>
                  <a:srgbClr val="C00000"/>
                </a:solidFill>
              </a:rPr>
              <a:t>Choice architecture</a:t>
            </a:r>
            <a:r>
              <a:rPr lang="en-US" sz="2600" noProof="0" dirty="0">
                <a:solidFill>
                  <a:schemeClr val="tx1"/>
                </a:solidFill>
              </a:rPr>
              <a:t> is the study of the environment in which people make decisions.</a:t>
            </a:r>
          </a:p>
          <a:p>
            <a:pPr marL="292608" indent="-292608">
              <a:buClr>
                <a:schemeClr val="tx1"/>
              </a:buClr>
              <a:buFont typeface="Arial" pitchFamily="34" charset="0"/>
              <a:buChar char="•"/>
            </a:pPr>
            <a:r>
              <a:rPr lang="en-US" sz="2600" noProof="0" dirty="0">
                <a:solidFill>
                  <a:schemeClr val="tx1"/>
                </a:solidFill>
              </a:rPr>
              <a:t>A </a:t>
            </a:r>
            <a:r>
              <a:rPr lang="en-US" sz="2600" i="1" noProof="0" dirty="0">
                <a:solidFill>
                  <a:srgbClr val="C00000"/>
                </a:solidFill>
              </a:rPr>
              <a:t>mistake</a:t>
            </a:r>
            <a:r>
              <a:rPr lang="en-US" sz="2600" noProof="0" dirty="0">
                <a:solidFill>
                  <a:schemeClr val="tx1"/>
                </a:solidFill>
              </a:rPr>
              <a:t> is a choice the chooser later regrets.</a:t>
            </a:r>
          </a:p>
          <a:p>
            <a:pPr marL="292608" indent="-292608">
              <a:buClr>
                <a:schemeClr val="tx1"/>
              </a:buClr>
              <a:buFont typeface="Arial" pitchFamily="34" charset="0"/>
              <a:buChar char="•"/>
            </a:pPr>
            <a:r>
              <a:rPr lang="en-US" sz="2600" noProof="0" dirty="0">
                <a:solidFill>
                  <a:schemeClr val="tx1"/>
                </a:solidFill>
              </a:rPr>
              <a:t>A </a:t>
            </a:r>
            <a:r>
              <a:rPr lang="en-US" sz="2600" i="1" noProof="0" dirty="0">
                <a:solidFill>
                  <a:srgbClr val="C00000"/>
                </a:solidFill>
              </a:rPr>
              <a:t>nudge</a:t>
            </a:r>
            <a:r>
              <a:rPr lang="en-US" sz="2600" noProof="0" dirty="0">
                <a:solidFill>
                  <a:schemeClr val="tx1"/>
                </a:solidFill>
              </a:rPr>
              <a:t> affects people’s behavior without coercing them or fundamentally changing the economic incentives they face.</a:t>
            </a:r>
          </a:p>
          <a:p>
            <a:pPr marL="292608" indent="-292608">
              <a:buClr>
                <a:schemeClr val="tx1"/>
              </a:buClr>
              <a:buFont typeface="Arial" pitchFamily="34" charset="0"/>
              <a:buChar char="•"/>
            </a:pPr>
            <a:r>
              <a:rPr lang="en-US" sz="2600" i="1" noProof="0" dirty="0">
                <a:solidFill>
                  <a:srgbClr val="C00000"/>
                </a:solidFill>
              </a:rPr>
              <a:t>Time inconsistency</a:t>
            </a:r>
            <a:r>
              <a:rPr lang="en-US" sz="2600" noProof="0" dirty="0">
                <a:solidFill>
                  <a:schemeClr val="tx1"/>
                </a:solidFill>
              </a:rPr>
              <a:t> helps explain procrastination and temptation.</a:t>
            </a:r>
          </a:p>
          <a:p>
            <a:pPr marL="292608" indent="-292608">
              <a:buClr>
                <a:schemeClr val="tx1"/>
              </a:buClr>
              <a:buFont typeface="Arial" pitchFamily="34" charset="0"/>
              <a:buChar char="•"/>
            </a:pPr>
            <a:r>
              <a:rPr lang="en-US" sz="2600" noProof="0" dirty="0">
                <a:solidFill>
                  <a:schemeClr val="tx1"/>
                </a:solidFill>
              </a:rPr>
              <a:t>People have limited abilities to process information.</a:t>
            </a:r>
          </a:p>
        </p:txBody>
      </p:sp>
    </p:spTree>
    <p:extLst>
      <p:ext uri="{BB962C8B-B14F-4D97-AF65-F5344CB8AC3E}">
        <p14:creationId xmlns:p14="http://schemas.microsoft.com/office/powerpoint/2010/main" val="4132475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Summary 2</a:t>
            </a:r>
          </a:p>
        </p:txBody>
      </p:sp>
      <p:sp>
        <p:nvSpPr>
          <p:cNvPr id="3" name="Content Placeholder 2"/>
          <p:cNvSpPr>
            <a:spLocks noGrp="1"/>
          </p:cNvSpPr>
          <p:nvPr>
            <p:ph sz="quarter" idx="11"/>
          </p:nvPr>
        </p:nvSpPr>
        <p:spPr>
          <a:xfrm>
            <a:off x="342900" y="1269587"/>
            <a:ext cx="8458200" cy="1854224"/>
          </a:xfrm>
        </p:spPr>
        <p:txBody>
          <a:bodyPr>
            <a:normAutofit/>
          </a:bodyPr>
          <a:lstStyle/>
          <a:p>
            <a:r>
              <a:rPr lang="en-US" sz="2400" noProof="0" dirty="0"/>
              <a:t>People have trouble with change:</a:t>
            </a:r>
          </a:p>
          <a:p>
            <a:pPr marL="292608" indent="-292608">
              <a:buFont typeface="Arial" pitchFamily="34" charset="0"/>
              <a:buChar char="•"/>
            </a:pPr>
            <a:r>
              <a:rPr lang="en-US" sz="2200" noProof="0" dirty="0"/>
              <a:t>Tend to prefer the status quo.</a:t>
            </a:r>
          </a:p>
          <a:p>
            <a:pPr marL="292608" indent="-292608">
              <a:buFont typeface="Arial" pitchFamily="34" charset="0"/>
              <a:buChar char="•"/>
            </a:pPr>
            <a:r>
              <a:rPr lang="en-US" sz="2200" noProof="0" dirty="0"/>
              <a:t>Avoid losses.</a:t>
            </a:r>
          </a:p>
          <a:p>
            <a:pPr marL="292608" indent="-292608">
              <a:buFont typeface="Arial" pitchFamily="34" charset="0"/>
              <a:buChar char="•"/>
            </a:pPr>
            <a:r>
              <a:rPr lang="en-US" sz="2200" noProof="0" dirty="0"/>
              <a:t>Give more value to things they own than things they don’t.</a:t>
            </a:r>
          </a:p>
        </p:txBody>
      </p:sp>
      <p:sp>
        <p:nvSpPr>
          <p:cNvPr id="4" name="Content Placeholder 3"/>
          <p:cNvSpPr>
            <a:spLocks noGrp="1"/>
          </p:cNvSpPr>
          <p:nvPr>
            <p:ph sz="quarter" idx="14"/>
          </p:nvPr>
        </p:nvSpPr>
        <p:spPr>
          <a:xfrm>
            <a:off x="352246" y="3232597"/>
            <a:ext cx="8458200" cy="1339403"/>
          </a:xfrm>
        </p:spPr>
        <p:txBody>
          <a:bodyPr>
            <a:normAutofit/>
          </a:bodyPr>
          <a:lstStyle/>
          <a:p>
            <a:r>
              <a:rPr lang="en-US" sz="2400" noProof="0" dirty="0"/>
              <a:t>Decisions are influenced by the way in which options are presented.</a:t>
            </a:r>
          </a:p>
          <a:p>
            <a:pPr marL="292608" indent="-292608">
              <a:buClr>
                <a:schemeClr val="tx1"/>
              </a:buClr>
              <a:buFont typeface="Arial" pitchFamily="34" charset="0"/>
              <a:buChar char="•"/>
            </a:pPr>
            <a:r>
              <a:rPr lang="en-US" sz="2200" i="1" noProof="0" dirty="0">
                <a:solidFill>
                  <a:srgbClr val="C00000"/>
                </a:solidFill>
              </a:rPr>
              <a:t>Social norms</a:t>
            </a:r>
            <a:r>
              <a:rPr lang="en-US" sz="2200" noProof="0" dirty="0"/>
              <a:t> and </a:t>
            </a:r>
            <a:r>
              <a:rPr lang="en-US" sz="2200" i="1" noProof="0" dirty="0">
                <a:solidFill>
                  <a:srgbClr val="C00000"/>
                </a:solidFill>
              </a:rPr>
              <a:t>loss aversion</a:t>
            </a:r>
            <a:r>
              <a:rPr lang="en-US" sz="2200" noProof="0" dirty="0"/>
              <a:t> are used by </a:t>
            </a:r>
            <a:r>
              <a:rPr lang="en-US" sz="2200" i="1" noProof="0" dirty="0">
                <a:solidFill>
                  <a:srgbClr val="C00000"/>
                </a:solidFill>
              </a:rPr>
              <a:t>architects</a:t>
            </a:r>
            <a:r>
              <a:rPr lang="en-US" sz="2200" noProof="0" dirty="0"/>
              <a:t>.</a:t>
            </a:r>
          </a:p>
        </p:txBody>
      </p:sp>
      <p:sp>
        <p:nvSpPr>
          <p:cNvPr id="5" name="Content Placeholder 4"/>
          <p:cNvSpPr>
            <a:spLocks noGrp="1"/>
          </p:cNvSpPr>
          <p:nvPr>
            <p:ph sz="quarter" idx="15"/>
          </p:nvPr>
        </p:nvSpPr>
        <p:spPr>
          <a:xfrm>
            <a:off x="352246" y="4687911"/>
            <a:ext cx="8458200" cy="1275008"/>
          </a:xfrm>
        </p:spPr>
        <p:txBody>
          <a:bodyPr>
            <a:normAutofit/>
          </a:bodyPr>
          <a:lstStyle/>
          <a:p>
            <a:r>
              <a:rPr lang="en-US" sz="2400" i="1" noProof="0" dirty="0">
                <a:solidFill>
                  <a:srgbClr val="C00000"/>
                </a:solidFill>
              </a:rPr>
              <a:t>Commitment devices</a:t>
            </a:r>
            <a:r>
              <a:rPr lang="en-US" sz="2400" noProof="0" dirty="0"/>
              <a:t> are strategies and tools that allow people to commit to making good choices in the future by voluntarily restricting their own options.</a:t>
            </a:r>
          </a:p>
        </p:txBody>
      </p:sp>
    </p:spTree>
    <p:extLst>
      <p:ext uri="{BB962C8B-B14F-4D97-AF65-F5344CB8AC3E}">
        <p14:creationId xmlns:p14="http://schemas.microsoft.com/office/powerpoint/2010/main" val="1385824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4531663"/>
          </a:xfrm>
        </p:spPr>
        <p:txBody>
          <a:bodyPr>
            <a:noAutofit/>
          </a:bodyPr>
          <a:lstStyle/>
          <a:p>
            <a:pPr marL="291600" indent="-291600">
              <a:buFont typeface="Arial" panose="020B0604020202020204" pitchFamily="34" charset="0"/>
              <a:buChar char="•"/>
            </a:pPr>
            <a:r>
              <a:rPr lang="en-US" sz="2400" noProof="0" dirty="0"/>
              <a:t>How to define </a:t>
            </a:r>
            <a:r>
              <a:rPr lang="en-US" sz="2400" i="1" noProof="0" dirty="0">
                <a:solidFill>
                  <a:srgbClr val="C00000"/>
                </a:solidFill>
              </a:rPr>
              <a:t>choice architecture</a:t>
            </a:r>
            <a:r>
              <a:rPr lang="en-US" sz="2400" noProof="0" dirty="0"/>
              <a:t>, and how nudges influence individual decision making.</a:t>
            </a:r>
          </a:p>
          <a:p>
            <a:pPr marL="291600" indent="-291600">
              <a:buFont typeface="Arial" panose="020B0604020202020204" pitchFamily="34" charset="0"/>
              <a:buChar char="•"/>
            </a:pPr>
            <a:r>
              <a:rPr lang="en-US" sz="2400" noProof="0" dirty="0"/>
              <a:t>In what ways human decision-making does not conform to the model of </a:t>
            </a:r>
            <a:r>
              <a:rPr lang="en-US" sz="2400" i="1" noProof="0" dirty="0">
                <a:solidFill>
                  <a:srgbClr val="C00000"/>
                </a:solidFill>
              </a:rPr>
              <a:t>full information</a:t>
            </a:r>
            <a:r>
              <a:rPr lang="en-US" sz="2400" noProof="0" dirty="0"/>
              <a:t> and </a:t>
            </a:r>
            <a:r>
              <a:rPr lang="en-US" sz="2400" i="1" noProof="0" dirty="0">
                <a:solidFill>
                  <a:srgbClr val="C00000"/>
                </a:solidFill>
              </a:rPr>
              <a:t>rational choices</a:t>
            </a:r>
            <a:r>
              <a:rPr lang="en-US" sz="2400" noProof="0" dirty="0"/>
              <a:t>.</a:t>
            </a:r>
          </a:p>
          <a:p>
            <a:pPr marL="291600" indent="-291600">
              <a:buFont typeface="Arial" panose="020B0604020202020204" pitchFamily="34" charset="0"/>
              <a:buChar char="•"/>
            </a:pPr>
            <a:r>
              <a:rPr lang="en-US" sz="2400" noProof="0" dirty="0"/>
              <a:t>How demand for </a:t>
            </a:r>
            <a:r>
              <a:rPr lang="en-US" sz="2400" i="1" noProof="0" dirty="0">
                <a:solidFill>
                  <a:srgbClr val="C00000"/>
                </a:solidFill>
              </a:rPr>
              <a:t>commitment devices</a:t>
            </a:r>
            <a:r>
              <a:rPr lang="en-US" sz="2400" noProof="0" dirty="0"/>
              <a:t> can be </a:t>
            </a:r>
            <a:r>
              <a:rPr lang="en-US" sz="2400" i="1" noProof="0" dirty="0">
                <a:solidFill>
                  <a:srgbClr val="C00000"/>
                </a:solidFill>
              </a:rPr>
              <a:t>rational</a:t>
            </a:r>
            <a:r>
              <a:rPr lang="en-US" sz="2400" noProof="0" dirty="0"/>
              <a:t>.</a:t>
            </a:r>
          </a:p>
          <a:p>
            <a:pPr marL="291600" indent="-291600">
              <a:buFont typeface="Arial" panose="020B0604020202020204" pitchFamily="34" charset="0"/>
              <a:buChar char="•"/>
            </a:pPr>
            <a:r>
              <a:rPr lang="en-US" sz="2400" noProof="0" dirty="0"/>
              <a:t>How information can help people make decisions.</a:t>
            </a:r>
          </a:p>
          <a:p>
            <a:pPr marL="291600" indent="-291600">
              <a:buFont typeface="Arial" panose="020B0604020202020204" pitchFamily="34" charset="0"/>
              <a:buChar char="•"/>
            </a:pPr>
            <a:r>
              <a:rPr lang="en-US" sz="2400" noProof="0" dirty="0"/>
              <a:t>How default rules affect people’s choices and the implications for policy.</a:t>
            </a:r>
          </a:p>
          <a:p>
            <a:pPr marL="291600" indent="-291600">
              <a:buFont typeface="Arial" panose="020B0604020202020204" pitchFamily="34" charset="0"/>
              <a:buChar char="•"/>
            </a:pPr>
            <a:r>
              <a:rPr lang="en-US" sz="2400" noProof="0" dirty="0"/>
              <a:t>How </a:t>
            </a:r>
            <a:r>
              <a:rPr lang="en-US" sz="2400" i="1" noProof="0" dirty="0">
                <a:solidFill>
                  <a:srgbClr val="C00000"/>
                </a:solidFill>
              </a:rPr>
              <a:t>framing</a:t>
            </a:r>
            <a:r>
              <a:rPr lang="en-US" sz="2400" noProof="0" dirty="0"/>
              <a:t> affects the way people process information and its implications for policy.</a:t>
            </a:r>
          </a:p>
        </p:txBody>
      </p:sp>
    </p:spTree>
    <p:extLst>
      <p:ext uri="{BB962C8B-B14F-4D97-AF65-F5344CB8AC3E}">
        <p14:creationId xmlns:p14="http://schemas.microsoft.com/office/powerpoint/2010/main" val="15251275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Choice architecture and nudges</a:t>
            </a:r>
          </a:p>
        </p:txBody>
      </p:sp>
      <p:sp>
        <p:nvSpPr>
          <p:cNvPr id="3" name="Content Placeholder 2"/>
          <p:cNvSpPr>
            <a:spLocks noGrp="1"/>
          </p:cNvSpPr>
          <p:nvPr>
            <p:ph sz="quarter" idx="11"/>
          </p:nvPr>
        </p:nvSpPr>
        <p:spPr>
          <a:xfrm>
            <a:off x="342900" y="1276710"/>
            <a:ext cx="8458200" cy="3011955"/>
          </a:xfrm>
        </p:spPr>
        <p:txBody>
          <a:bodyPr>
            <a:normAutofit/>
          </a:bodyPr>
          <a:lstStyle/>
          <a:p>
            <a:r>
              <a:rPr lang="en-US" sz="2000" noProof="0" dirty="0"/>
              <a:t>Evidence suggests that people’s decisions can be influenced by how options are presented to them.</a:t>
            </a:r>
          </a:p>
          <a:p>
            <a:r>
              <a:rPr lang="en-US" sz="2000" i="1" noProof="0" dirty="0">
                <a:solidFill>
                  <a:srgbClr val="C00000"/>
                </a:solidFill>
              </a:rPr>
              <a:t>Choice architecture</a:t>
            </a:r>
            <a:r>
              <a:rPr lang="en-US" sz="2000" noProof="0" dirty="0"/>
              <a:t> is the organization of the context and process in which people make decisions.</a:t>
            </a:r>
          </a:p>
          <a:p>
            <a:r>
              <a:rPr lang="en-US" sz="2000" noProof="0" dirty="0"/>
              <a:t>It focuses on factors that alter decisions and thus outcomes. Factors include:</a:t>
            </a:r>
          </a:p>
          <a:p>
            <a:pPr marL="292608" indent="-292608">
              <a:buFont typeface="Arial" pitchFamily="34" charset="0"/>
              <a:buChar char="•"/>
            </a:pPr>
            <a:r>
              <a:rPr lang="en-US" sz="1800" noProof="0" dirty="0"/>
              <a:t>Timing of choices. </a:t>
            </a:r>
          </a:p>
          <a:p>
            <a:pPr marL="292608" indent="-292608">
              <a:buFont typeface="Arial" pitchFamily="34" charset="0"/>
              <a:buChar char="•"/>
            </a:pPr>
            <a:r>
              <a:rPr lang="en-US" sz="1800" noProof="0" dirty="0"/>
              <a:t>How different options are described.</a:t>
            </a:r>
          </a:p>
        </p:txBody>
      </p:sp>
      <p:sp>
        <p:nvSpPr>
          <p:cNvPr id="4" name="Content Placeholder 3"/>
          <p:cNvSpPr>
            <a:spLocks noGrp="1"/>
          </p:cNvSpPr>
          <p:nvPr>
            <p:ph sz="quarter" idx="14"/>
          </p:nvPr>
        </p:nvSpPr>
        <p:spPr>
          <a:xfrm>
            <a:off x="342900" y="4353057"/>
            <a:ext cx="8458200" cy="1941381"/>
          </a:xfrm>
        </p:spPr>
        <p:txBody>
          <a:bodyPr>
            <a:noAutofit/>
          </a:bodyPr>
          <a:lstStyle/>
          <a:p>
            <a:pPr>
              <a:lnSpc>
                <a:spcPct val="120000"/>
              </a:lnSpc>
            </a:pPr>
            <a:r>
              <a:rPr lang="en-US" sz="2000" noProof="0" dirty="0"/>
              <a:t>Implementing choice architecture into practice uses a </a:t>
            </a:r>
            <a:r>
              <a:rPr lang="en-US" sz="2000" i="1" noProof="0" dirty="0">
                <a:solidFill>
                  <a:srgbClr val="C00000"/>
                </a:solidFill>
              </a:rPr>
              <a:t>nudge</a:t>
            </a:r>
            <a:r>
              <a:rPr lang="en-US" sz="2000" noProof="0" dirty="0"/>
              <a:t> to alter people’s behavior in a deliberate and predictable way without changing economic incentives much.</a:t>
            </a:r>
          </a:p>
          <a:p>
            <a:pPr marL="292608" indent="-292608">
              <a:lnSpc>
                <a:spcPct val="120000"/>
              </a:lnSpc>
              <a:buFont typeface="Arial" pitchFamily="34" charset="0"/>
              <a:buChar char="•"/>
            </a:pPr>
            <a:r>
              <a:rPr lang="en-US" sz="1800" noProof="0" dirty="0"/>
              <a:t>Kenyan farmers were nudged into using fertilizer by allowing farmers to pay for fertilizer after harvests.</a:t>
            </a:r>
          </a:p>
        </p:txBody>
      </p:sp>
    </p:spTree>
    <p:extLst>
      <p:ext uri="{BB962C8B-B14F-4D97-AF65-F5344CB8AC3E}">
        <p14:creationId xmlns:p14="http://schemas.microsoft.com/office/powerpoint/2010/main" val="2180825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Mistakes people make 1</a:t>
            </a:r>
          </a:p>
        </p:txBody>
      </p:sp>
      <p:sp>
        <p:nvSpPr>
          <p:cNvPr id="3" name="Content Placeholder 2"/>
          <p:cNvSpPr>
            <a:spLocks noGrp="1"/>
          </p:cNvSpPr>
          <p:nvPr>
            <p:ph sz="quarter" idx="11"/>
          </p:nvPr>
        </p:nvSpPr>
        <p:spPr>
          <a:xfrm>
            <a:off x="342900" y="1276711"/>
            <a:ext cx="8458200" cy="3424078"/>
          </a:xfrm>
        </p:spPr>
        <p:txBody>
          <a:bodyPr>
            <a:normAutofit/>
          </a:bodyPr>
          <a:lstStyle/>
          <a:p>
            <a:r>
              <a:rPr lang="en-US" noProof="0" dirty="0"/>
              <a:t>A mistake is a choice that a decision maker later regrets, even though they were trying to act in their own self-interest.</a:t>
            </a:r>
          </a:p>
          <a:p>
            <a:r>
              <a:rPr lang="en-US" noProof="0" dirty="0"/>
              <a:t>Often, mistakes happen in common and predictable ways.</a:t>
            </a:r>
          </a:p>
          <a:p>
            <a:r>
              <a:rPr lang="en-US" noProof="0" dirty="0"/>
              <a:t>Mistakes often occur due to biases in human decision making.</a:t>
            </a:r>
          </a:p>
          <a:p>
            <a:pPr marL="402336" indent="-402336">
              <a:buClr>
                <a:schemeClr val="tx1"/>
              </a:buClr>
              <a:buFont typeface="+mj-lt"/>
              <a:buAutoNum type="arabicPeriod"/>
            </a:pPr>
            <a:r>
              <a:rPr lang="en-US" i="1" noProof="0" dirty="0">
                <a:solidFill>
                  <a:srgbClr val="C00000"/>
                </a:solidFill>
              </a:rPr>
              <a:t>Temptation</a:t>
            </a:r>
            <a:r>
              <a:rPr lang="en-US" noProof="0" dirty="0">
                <a:solidFill>
                  <a:schemeClr val="tx1"/>
                </a:solidFill>
              </a:rPr>
              <a:t>:</a:t>
            </a:r>
            <a:r>
              <a:rPr lang="en-US" i="1" noProof="0" dirty="0">
                <a:solidFill>
                  <a:srgbClr val="C00000"/>
                </a:solidFill>
              </a:rPr>
              <a:t> Time inconsistency</a:t>
            </a:r>
            <a:r>
              <a:rPr lang="en-US" noProof="0" dirty="0"/>
              <a:t> is a situation in which we change our minds about what we want simply because of the timing of the decision.</a:t>
            </a:r>
          </a:p>
        </p:txBody>
      </p:sp>
      <p:sp>
        <p:nvSpPr>
          <p:cNvPr id="4" name="Content Placeholder 3"/>
          <p:cNvSpPr>
            <a:spLocks noGrp="1"/>
          </p:cNvSpPr>
          <p:nvPr>
            <p:ph sz="quarter" idx="14"/>
          </p:nvPr>
        </p:nvSpPr>
        <p:spPr>
          <a:xfrm>
            <a:off x="342900" y="4738921"/>
            <a:ext cx="8480425" cy="889147"/>
          </a:xfrm>
        </p:spPr>
        <p:txBody>
          <a:bodyPr/>
          <a:lstStyle/>
          <a:p>
            <a:pPr marL="621792" indent="-320040">
              <a:buFont typeface="Arial" pitchFamily="34" charset="0"/>
              <a:buChar char="•"/>
            </a:pPr>
            <a:r>
              <a:rPr lang="en-US" sz="2200" noProof="0" dirty="0">
                <a:solidFill>
                  <a:schemeClr val="tx1"/>
                </a:solidFill>
              </a:rPr>
              <a:t>Preferences about the present are inconsistent with future ones, because future choices are more distant.</a:t>
            </a:r>
          </a:p>
        </p:txBody>
      </p:sp>
    </p:spTree>
    <p:extLst>
      <p:ext uri="{BB962C8B-B14F-4D97-AF65-F5344CB8AC3E}">
        <p14:creationId xmlns:p14="http://schemas.microsoft.com/office/powerpoint/2010/main" val="2360820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Mistakes people make 2</a:t>
            </a:r>
          </a:p>
        </p:txBody>
      </p:sp>
      <p:sp>
        <p:nvSpPr>
          <p:cNvPr id="3" name="Content Placeholder 2"/>
          <p:cNvSpPr>
            <a:spLocks noGrp="1"/>
          </p:cNvSpPr>
          <p:nvPr>
            <p:ph sz="quarter" idx="11"/>
          </p:nvPr>
        </p:nvSpPr>
        <p:spPr>
          <a:xfrm>
            <a:off x="342900" y="1269815"/>
            <a:ext cx="8458200" cy="1196944"/>
          </a:xfrm>
        </p:spPr>
        <p:txBody>
          <a:bodyPr>
            <a:normAutofit/>
          </a:bodyPr>
          <a:lstStyle/>
          <a:p>
            <a:pPr marL="402336" indent="-402336">
              <a:buClr>
                <a:schemeClr val="tx1"/>
              </a:buClr>
              <a:buFont typeface="+mj-lt"/>
              <a:buAutoNum type="arabicPeriod" startAt="2"/>
            </a:pPr>
            <a:r>
              <a:rPr lang="en-US" sz="2400" i="1" noProof="0" dirty="0">
                <a:solidFill>
                  <a:srgbClr val="C00000"/>
                </a:solidFill>
              </a:rPr>
              <a:t>Limited processing power</a:t>
            </a:r>
            <a:r>
              <a:rPr lang="en-US" sz="2400" noProof="0" dirty="0"/>
              <a:t>: The opportunity cost of time spent researching choices may be too great to make the correct choice.</a:t>
            </a:r>
          </a:p>
        </p:txBody>
      </p:sp>
      <p:sp>
        <p:nvSpPr>
          <p:cNvPr id="4" name="Content Placeholder 3"/>
          <p:cNvSpPr>
            <a:spLocks noGrp="1"/>
          </p:cNvSpPr>
          <p:nvPr>
            <p:ph sz="quarter" idx="14"/>
          </p:nvPr>
        </p:nvSpPr>
        <p:spPr>
          <a:xfrm>
            <a:off x="342900" y="2521316"/>
            <a:ext cx="8458200" cy="894528"/>
          </a:xfrm>
        </p:spPr>
        <p:txBody>
          <a:bodyPr>
            <a:normAutofit/>
          </a:bodyPr>
          <a:lstStyle/>
          <a:p>
            <a:pPr marL="621792" indent="-320040">
              <a:buFont typeface="Arial" pitchFamily="34" charset="0"/>
              <a:buChar char="•"/>
            </a:pPr>
            <a:r>
              <a:rPr lang="en-US" sz="2200" noProof="0" dirty="0">
                <a:solidFill>
                  <a:schemeClr val="tx1"/>
                </a:solidFill>
              </a:rPr>
              <a:t>More complicated choices are harder to process.</a:t>
            </a:r>
          </a:p>
          <a:p>
            <a:pPr marL="621792" indent="-320040">
              <a:buFont typeface="Arial" pitchFamily="34" charset="0"/>
              <a:buChar char="•"/>
            </a:pPr>
            <a:r>
              <a:rPr lang="en-US" sz="2200" noProof="0" dirty="0">
                <a:solidFill>
                  <a:schemeClr val="tx1"/>
                </a:solidFill>
              </a:rPr>
              <a:t>More likely to make an error on infrequent decisions.</a:t>
            </a:r>
            <a:endParaRPr lang="en-US" sz="2200" noProof="0" dirty="0"/>
          </a:p>
        </p:txBody>
      </p:sp>
      <p:sp>
        <p:nvSpPr>
          <p:cNvPr id="5" name="Content Placeholder 4"/>
          <p:cNvSpPr>
            <a:spLocks noGrp="1"/>
          </p:cNvSpPr>
          <p:nvPr>
            <p:ph sz="quarter" idx="15"/>
          </p:nvPr>
        </p:nvSpPr>
        <p:spPr>
          <a:xfrm>
            <a:off x="331788" y="3477295"/>
            <a:ext cx="8458200" cy="1236372"/>
          </a:xfrm>
        </p:spPr>
        <p:txBody>
          <a:bodyPr>
            <a:normAutofit/>
          </a:bodyPr>
          <a:lstStyle/>
          <a:p>
            <a:pPr marL="402336" indent="-402336">
              <a:buClr>
                <a:schemeClr val="tx1"/>
              </a:buClr>
              <a:buFont typeface="+mj-lt"/>
              <a:buAutoNum type="arabicPeriod" startAt="3"/>
            </a:pPr>
            <a:r>
              <a:rPr lang="en-US" sz="2400" i="1" noProof="0" dirty="0">
                <a:solidFill>
                  <a:srgbClr val="C00000"/>
                </a:solidFill>
              </a:rPr>
              <a:t>Reluctance to change</a:t>
            </a:r>
            <a:r>
              <a:rPr lang="en-US" sz="2400" noProof="0" dirty="0"/>
              <a:t>: People tend to choose the default option or current situation even when it is in their best interest to switch, known as the </a:t>
            </a:r>
            <a:r>
              <a:rPr lang="en-US" sz="2400" i="1" noProof="0" dirty="0">
                <a:solidFill>
                  <a:srgbClr val="C00000"/>
                </a:solidFill>
              </a:rPr>
              <a:t>status-quo bias</a:t>
            </a:r>
            <a:r>
              <a:rPr lang="en-US" sz="2400" noProof="0" dirty="0"/>
              <a:t>.</a:t>
            </a:r>
          </a:p>
        </p:txBody>
      </p:sp>
      <p:sp>
        <p:nvSpPr>
          <p:cNvPr id="6" name="Content Placeholder 5"/>
          <p:cNvSpPr>
            <a:spLocks noGrp="1"/>
          </p:cNvSpPr>
          <p:nvPr>
            <p:ph sz="quarter" idx="16"/>
          </p:nvPr>
        </p:nvSpPr>
        <p:spPr>
          <a:xfrm>
            <a:off x="342900" y="4773286"/>
            <a:ext cx="8458200" cy="1439106"/>
          </a:xfrm>
        </p:spPr>
        <p:txBody>
          <a:bodyPr>
            <a:normAutofit lnSpcReduction="10000"/>
          </a:bodyPr>
          <a:lstStyle/>
          <a:p>
            <a:pPr marL="621792" indent="-320040">
              <a:buFont typeface="Arial" pitchFamily="34" charset="0"/>
              <a:buChar char="•"/>
            </a:pPr>
            <a:r>
              <a:rPr lang="en-US" sz="2200" noProof="0" dirty="0"/>
              <a:t>People tend to place more value on something they own, known as the </a:t>
            </a:r>
            <a:r>
              <a:rPr lang="en-US" sz="2200" i="1" noProof="0" dirty="0">
                <a:solidFill>
                  <a:srgbClr val="C00000"/>
                </a:solidFill>
              </a:rPr>
              <a:t>endowment effect</a:t>
            </a:r>
            <a:r>
              <a:rPr lang="en-US" sz="2200" noProof="0" dirty="0"/>
              <a:t>.</a:t>
            </a:r>
          </a:p>
          <a:p>
            <a:pPr marL="621792" indent="-320040">
              <a:buFont typeface="Arial" pitchFamily="34" charset="0"/>
              <a:buChar char="•"/>
            </a:pPr>
            <a:r>
              <a:rPr lang="en-US" sz="2200" noProof="0" dirty="0"/>
              <a:t>People tend to put more effort into avoiding losses than achieving gains, known as </a:t>
            </a:r>
            <a:r>
              <a:rPr lang="en-US" sz="2200" i="1" noProof="0" dirty="0">
                <a:solidFill>
                  <a:srgbClr val="C00000"/>
                </a:solidFill>
              </a:rPr>
              <a:t>loss aversion</a:t>
            </a:r>
            <a:r>
              <a:rPr lang="en-US" sz="2200" noProof="0" dirty="0"/>
              <a:t>.</a:t>
            </a:r>
          </a:p>
        </p:txBody>
      </p:sp>
    </p:spTree>
    <p:extLst>
      <p:ext uri="{BB962C8B-B14F-4D97-AF65-F5344CB8AC3E}">
        <p14:creationId xmlns:p14="http://schemas.microsoft.com/office/powerpoint/2010/main" val="255632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Mistakes people make 3</a:t>
            </a:r>
          </a:p>
        </p:txBody>
      </p:sp>
      <p:sp>
        <p:nvSpPr>
          <p:cNvPr id="3" name="Content Placeholder 2"/>
          <p:cNvSpPr>
            <a:spLocks noGrp="1"/>
          </p:cNvSpPr>
          <p:nvPr>
            <p:ph sz="quarter" idx="11"/>
          </p:nvPr>
        </p:nvSpPr>
        <p:spPr>
          <a:xfrm>
            <a:off x="342900" y="1276712"/>
            <a:ext cx="8458200" cy="861182"/>
          </a:xfrm>
        </p:spPr>
        <p:txBody>
          <a:bodyPr>
            <a:normAutofit/>
          </a:bodyPr>
          <a:lstStyle/>
          <a:p>
            <a:pPr marL="402336" indent="-402336">
              <a:buClr>
                <a:schemeClr val="tx1"/>
              </a:buClr>
              <a:buFont typeface="+mj-lt"/>
              <a:buAutoNum type="arabicPeriod" startAt="4"/>
            </a:pPr>
            <a:r>
              <a:rPr lang="en-US" i="1" noProof="0" dirty="0">
                <a:solidFill>
                  <a:srgbClr val="C00000"/>
                </a:solidFill>
              </a:rPr>
              <a:t>Framing matters</a:t>
            </a:r>
            <a:r>
              <a:rPr lang="en-US" noProof="0" dirty="0">
                <a:solidFill>
                  <a:schemeClr val="tx1"/>
                </a:solidFill>
              </a:rPr>
              <a:t>: Individuals can be nudged into a decision by how the choices are framed.</a:t>
            </a:r>
            <a:endParaRPr lang="en-US" sz="2200" noProof="0" dirty="0">
              <a:solidFill>
                <a:schemeClr val="tx1"/>
              </a:solidFill>
            </a:endParaRPr>
          </a:p>
        </p:txBody>
      </p:sp>
      <p:sp>
        <p:nvSpPr>
          <p:cNvPr id="4" name="Content Placeholder 3"/>
          <p:cNvSpPr>
            <a:spLocks noGrp="1"/>
          </p:cNvSpPr>
          <p:nvPr>
            <p:ph sz="quarter" idx="14"/>
          </p:nvPr>
        </p:nvSpPr>
        <p:spPr>
          <a:xfrm>
            <a:off x="342900" y="2174283"/>
            <a:ext cx="8480425" cy="1253754"/>
          </a:xfrm>
        </p:spPr>
        <p:txBody>
          <a:bodyPr/>
          <a:lstStyle/>
          <a:p>
            <a:pPr marL="621792" indent="-320040">
              <a:buFont typeface="Arial" pitchFamily="34" charset="0"/>
              <a:buChar char="•"/>
            </a:pPr>
            <a:r>
              <a:rPr lang="en-US" sz="2200" noProof="0" dirty="0">
                <a:solidFill>
                  <a:schemeClr val="tx1"/>
                </a:solidFill>
              </a:rPr>
              <a:t>Choices can be framed to feel like a loss or a gain.</a:t>
            </a:r>
          </a:p>
          <a:p>
            <a:pPr marL="621792" indent="-320040">
              <a:buFont typeface="Arial" pitchFamily="34" charset="0"/>
              <a:buChar char="•"/>
            </a:pPr>
            <a:r>
              <a:rPr lang="en-US" sz="2200" noProof="0" dirty="0">
                <a:solidFill>
                  <a:schemeClr val="tx1"/>
                </a:solidFill>
              </a:rPr>
              <a:t>People respond better to positive framing than to negative framing.</a:t>
            </a:r>
          </a:p>
        </p:txBody>
      </p:sp>
    </p:spTree>
    <p:extLst>
      <p:ext uri="{BB962C8B-B14F-4D97-AF65-F5344CB8AC3E}">
        <p14:creationId xmlns:p14="http://schemas.microsoft.com/office/powerpoint/2010/main" val="3989050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3400" noProof="0" dirty="0"/>
              <a:t>Active Learning: Mistakes people make</a:t>
            </a:r>
          </a:p>
        </p:txBody>
      </p:sp>
      <p:sp>
        <p:nvSpPr>
          <p:cNvPr id="13" name="Content Placeholder 12"/>
          <p:cNvSpPr>
            <a:spLocks noGrp="1"/>
          </p:cNvSpPr>
          <p:nvPr>
            <p:ph sz="quarter" idx="11"/>
          </p:nvPr>
        </p:nvSpPr>
        <p:spPr>
          <a:xfrm>
            <a:off x="342900" y="1276710"/>
            <a:ext cx="8458200" cy="719515"/>
          </a:xfrm>
        </p:spPr>
        <p:txBody>
          <a:bodyPr>
            <a:normAutofit/>
          </a:bodyPr>
          <a:lstStyle/>
          <a:p>
            <a:r>
              <a:rPr lang="en-US" sz="2000" noProof="0" dirty="0"/>
              <a:t>For each of the following, identify the most fitting category of biases in decision making:</a:t>
            </a:r>
          </a:p>
        </p:txBody>
      </p:sp>
      <p:sp>
        <p:nvSpPr>
          <p:cNvPr id="16" name="Content Placeholder 15"/>
          <p:cNvSpPr>
            <a:spLocks noGrp="1"/>
          </p:cNvSpPr>
          <p:nvPr>
            <p:ph sz="quarter" idx="14"/>
          </p:nvPr>
        </p:nvSpPr>
        <p:spPr>
          <a:xfrm>
            <a:off x="342900" y="2034863"/>
            <a:ext cx="8458200" cy="1030310"/>
          </a:xfrm>
        </p:spPr>
        <p:txBody>
          <a:bodyPr/>
          <a:lstStyle/>
          <a:p>
            <a:pPr marL="402336" indent="-402336">
              <a:buFont typeface="+mj-lt"/>
              <a:buAutoNum type="arabicPeriod"/>
            </a:pPr>
            <a:r>
              <a:rPr lang="en-US" sz="2000" noProof="0" dirty="0"/>
              <a:t>You age a bottle of wine for 20 years, increasing its value to $250. You would never buy a bottle of wine for $250, but you drink it anyways rather than sell it.</a:t>
            </a:r>
          </a:p>
        </p:txBody>
      </p:sp>
      <p:sp>
        <p:nvSpPr>
          <p:cNvPr id="18" name="Content Placeholder 17"/>
          <p:cNvSpPr>
            <a:spLocks noGrp="1"/>
          </p:cNvSpPr>
          <p:nvPr>
            <p:ph sz="quarter" idx="16"/>
          </p:nvPr>
        </p:nvSpPr>
        <p:spPr>
          <a:xfrm>
            <a:off x="349071" y="3598661"/>
            <a:ext cx="8458200" cy="690004"/>
          </a:xfrm>
        </p:spPr>
        <p:txBody>
          <a:bodyPr/>
          <a:lstStyle/>
          <a:p>
            <a:pPr marL="402336" indent="-402336">
              <a:buFont typeface="+mj-lt"/>
              <a:buAutoNum type="arabicPeriod" startAt="2"/>
            </a:pPr>
            <a:r>
              <a:rPr lang="en-US" sz="2000" noProof="0" dirty="0"/>
              <a:t>Every night, you set your alarm for 7 a.m., and every morning you hit the snooze button at least four times.</a:t>
            </a:r>
          </a:p>
        </p:txBody>
      </p:sp>
      <p:sp>
        <p:nvSpPr>
          <p:cNvPr id="20" name="Content Placeholder 19"/>
          <p:cNvSpPr>
            <a:spLocks noGrp="1"/>
          </p:cNvSpPr>
          <p:nvPr>
            <p:ph sz="quarter" idx="18"/>
          </p:nvPr>
        </p:nvSpPr>
        <p:spPr>
          <a:xfrm>
            <a:off x="342900" y="4816700"/>
            <a:ext cx="8458200" cy="721215"/>
          </a:xfrm>
        </p:spPr>
        <p:txBody>
          <a:bodyPr/>
          <a:lstStyle/>
          <a:p>
            <a:pPr marL="402336" indent="-402336">
              <a:buFont typeface="+mj-lt"/>
              <a:buAutoNum type="arabicPeriod" startAt="3"/>
            </a:pPr>
            <a:r>
              <a:rPr lang="en-US" sz="2000" noProof="0" dirty="0"/>
              <a:t>People are more likely to undergo a surgical procedure when told the survival rate rather than the death rate.</a:t>
            </a:r>
          </a:p>
        </p:txBody>
      </p:sp>
    </p:spTree>
    <p:extLst>
      <p:ext uri="{BB962C8B-B14F-4D97-AF65-F5344CB8AC3E}">
        <p14:creationId xmlns:p14="http://schemas.microsoft.com/office/powerpoint/2010/main" val="2749811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noProof="0" dirty="0"/>
              <a:t>Active Learning Solution 1</a:t>
            </a:r>
          </a:p>
        </p:txBody>
      </p:sp>
      <p:sp>
        <p:nvSpPr>
          <p:cNvPr id="13" name="Content Placeholder 12"/>
          <p:cNvSpPr>
            <a:spLocks noGrp="1"/>
          </p:cNvSpPr>
          <p:nvPr>
            <p:ph sz="quarter" idx="11"/>
          </p:nvPr>
        </p:nvSpPr>
        <p:spPr>
          <a:xfrm>
            <a:off x="342900" y="1276710"/>
            <a:ext cx="8458200" cy="719515"/>
          </a:xfrm>
        </p:spPr>
        <p:txBody>
          <a:bodyPr>
            <a:normAutofit/>
          </a:bodyPr>
          <a:lstStyle/>
          <a:p>
            <a:r>
              <a:rPr lang="en-US" sz="2000" noProof="0" dirty="0"/>
              <a:t>For each of the following, identify the most fitting category of biases in decision making:</a:t>
            </a:r>
          </a:p>
        </p:txBody>
      </p:sp>
      <p:sp>
        <p:nvSpPr>
          <p:cNvPr id="16" name="Content Placeholder 15"/>
          <p:cNvSpPr>
            <a:spLocks noGrp="1"/>
          </p:cNvSpPr>
          <p:nvPr>
            <p:ph sz="quarter" idx="14"/>
          </p:nvPr>
        </p:nvSpPr>
        <p:spPr>
          <a:xfrm>
            <a:off x="342900" y="2034863"/>
            <a:ext cx="8458200" cy="1030310"/>
          </a:xfrm>
        </p:spPr>
        <p:txBody>
          <a:bodyPr/>
          <a:lstStyle/>
          <a:p>
            <a:pPr marL="402336" indent="-402336">
              <a:buFont typeface="+mj-lt"/>
              <a:buAutoNum type="arabicPeriod"/>
            </a:pPr>
            <a:r>
              <a:rPr lang="en-US" sz="2000" noProof="0" dirty="0"/>
              <a:t>You age a bottle of wine for 20 years, increasing its value to $250. You would never buy a bottle of wine for $250, but you drink it anyways rather than sell it.</a:t>
            </a:r>
          </a:p>
        </p:txBody>
      </p:sp>
      <p:sp>
        <p:nvSpPr>
          <p:cNvPr id="17" name="Content Placeholder 16"/>
          <p:cNvSpPr>
            <a:spLocks noGrp="1"/>
          </p:cNvSpPr>
          <p:nvPr>
            <p:ph sz="quarter" idx="15"/>
          </p:nvPr>
        </p:nvSpPr>
        <p:spPr>
          <a:xfrm>
            <a:off x="342900" y="3126857"/>
            <a:ext cx="8458200" cy="405026"/>
          </a:xfrm>
        </p:spPr>
        <p:txBody>
          <a:bodyPr/>
          <a:lstStyle/>
          <a:p>
            <a:pPr marL="401638" indent="6350"/>
            <a:r>
              <a:rPr lang="en-US" sz="2000" noProof="0" dirty="0">
                <a:solidFill>
                  <a:srgbClr val="C00000"/>
                </a:solidFill>
              </a:rPr>
              <a:t>Status-quo bias.</a:t>
            </a:r>
          </a:p>
        </p:txBody>
      </p:sp>
      <p:sp>
        <p:nvSpPr>
          <p:cNvPr id="18" name="Content Placeholder 17"/>
          <p:cNvSpPr>
            <a:spLocks noGrp="1"/>
          </p:cNvSpPr>
          <p:nvPr>
            <p:ph sz="quarter" idx="16"/>
          </p:nvPr>
        </p:nvSpPr>
        <p:spPr>
          <a:xfrm>
            <a:off x="349071" y="3598661"/>
            <a:ext cx="8458200" cy="690004"/>
          </a:xfrm>
        </p:spPr>
        <p:txBody>
          <a:bodyPr/>
          <a:lstStyle/>
          <a:p>
            <a:pPr marL="402336" indent="-402336">
              <a:buFont typeface="+mj-lt"/>
              <a:buAutoNum type="arabicPeriod" startAt="2"/>
            </a:pPr>
            <a:r>
              <a:rPr lang="en-US" sz="2000" noProof="0" dirty="0"/>
              <a:t>Every night, you set your alarm for 7 a.m., and every morning you hit the snooze button at least four times.</a:t>
            </a:r>
          </a:p>
        </p:txBody>
      </p:sp>
      <p:sp>
        <p:nvSpPr>
          <p:cNvPr id="19" name="Content Placeholder 18"/>
          <p:cNvSpPr>
            <a:spLocks noGrp="1"/>
          </p:cNvSpPr>
          <p:nvPr>
            <p:ph sz="quarter" idx="17"/>
          </p:nvPr>
        </p:nvSpPr>
        <p:spPr>
          <a:xfrm>
            <a:off x="349071" y="4340561"/>
            <a:ext cx="8458200" cy="420310"/>
          </a:xfrm>
        </p:spPr>
        <p:txBody>
          <a:bodyPr/>
          <a:lstStyle/>
          <a:p>
            <a:pPr marL="401638" indent="6350"/>
            <a:r>
              <a:rPr lang="en-US" sz="2000" noProof="0" dirty="0">
                <a:solidFill>
                  <a:srgbClr val="C00000"/>
                </a:solidFill>
              </a:rPr>
              <a:t>Time inconsistency.</a:t>
            </a:r>
          </a:p>
        </p:txBody>
      </p:sp>
      <p:sp>
        <p:nvSpPr>
          <p:cNvPr id="20" name="Content Placeholder 19"/>
          <p:cNvSpPr>
            <a:spLocks noGrp="1"/>
          </p:cNvSpPr>
          <p:nvPr>
            <p:ph sz="quarter" idx="18"/>
          </p:nvPr>
        </p:nvSpPr>
        <p:spPr>
          <a:xfrm>
            <a:off x="342900" y="4816700"/>
            <a:ext cx="8458200" cy="721215"/>
          </a:xfrm>
        </p:spPr>
        <p:txBody>
          <a:bodyPr/>
          <a:lstStyle/>
          <a:p>
            <a:pPr marL="402336" indent="-402336">
              <a:buFont typeface="+mj-lt"/>
              <a:buAutoNum type="arabicPeriod" startAt="3"/>
            </a:pPr>
            <a:r>
              <a:rPr lang="en-US" sz="2000" noProof="0" dirty="0"/>
              <a:t>People are more likely to undergo a surgical procedure when told the survival rate rather than the death rate.</a:t>
            </a:r>
          </a:p>
        </p:txBody>
      </p:sp>
      <p:sp>
        <p:nvSpPr>
          <p:cNvPr id="21" name="Content Placeholder 20"/>
          <p:cNvSpPr>
            <a:spLocks noGrp="1"/>
          </p:cNvSpPr>
          <p:nvPr>
            <p:ph sz="quarter" idx="19"/>
          </p:nvPr>
        </p:nvSpPr>
        <p:spPr>
          <a:xfrm>
            <a:off x="342900" y="5601209"/>
            <a:ext cx="8458200" cy="364732"/>
          </a:xfrm>
        </p:spPr>
        <p:txBody>
          <a:bodyPr/>
          <a:lstStyle/>
          <a:p>
            <a:pPr marL="401638" indent="6350"/>
            <a:r>
              <a:rPr lang="en-US" sz="2000" noProof="0" dirty="0">
                <a:solidFill>
                  <a:srgbClr val="C00000"/>
                </a:solidFill>
              </a:rPr>
              <a:t>Framing.</a:t>
            </a:r>
          </a:p>
        </p:txBody>
      </p:sp>
    </p:spTree>
    <p:extLst>
      <p:ext uri="{BB962C8B-B14F-4D97-AF65-F5344CB8AC3E}">
        <p14:creationId xmlns:p14="http://schemas.microsoft.com/office/powerpoint/2010/main" val="2074359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Tools of choice architecture 1</a:t>
            </a:r>
          </a:p>
        </p:txBody>
      </p:sp>
      <p:sp>
        <p:nvSpPr>
          <p:cNvPr id="3" name="Content Placeholder 2"/>
          <p:cNvSpPr>
            <a:spLocks noGrp="1"/>
          </p:cNvSpPr>
          <p:nvPr>
            <p:ph sz="quarter" idx="11"/>
          </p:nvPr>
        </p:nvSpPr>
        <p:spPr>
          <a:xfrm>
            <a:off x="342900" y="1276711"/>
            <a:ext cx="8458200" cy="938456"/>
          </a:xfrm>
        </p:spPr>
        <p:txBody>
          <a:bodyPr>
            <a:normAutofit/>
          </a:bodyPr>
          <a:lstStyle/>
          <a:p>
            <a:r>
              <a:rPr lang="en-US" sz="2600" noProof="0" dirty="0"/>
              <a:t>There are several techniques that choice architects use to structure the decisions that people face.</a:t>
            </a:r>
            <a:endParaRPr lang="en-US" sz="2400" noProof="0" dirty="0"/>
          </a:p>
        </p:txBody>
      </p:sp>
      <p:sp>
        <p:nvSpPr>
          <p:cNvPr id="4" name="Content Placeholder 3"/>
          <p:cNvSpPr>
            <a:spLocks noGrp="1"/>
          </p:cNvSpPr>
          <p:nvPr>
            <p:ph sz="quarter" idx="14"/>
          </p:nvPr>
        </p:nvSpPr>
        <p:spPr>
          <a:xfrm>
            <a:off x="342900" y="2337049"/>
            <a:ext cx="8458200" cy="1525420"/>
          </a:xfrm>
        </p:spPr>
        <p:txBody>
          <a:bodyPr>
            <a:normAutofit/>
          </a:bodyPr>
          <a:lstStyle/>
          <a:p>
            <a:pPr marL="402336" indent="-402336">
              <a:buClr>
                <a:schemeClr val="tx1"/>
              </a:buClr>
              <a:buFont typeface="+mj-lt"/>
              <a:buAutoNum type="arabicPeriod"/>
            </a:pPr>
            <a:r>
              <a:rPr lang="en-US" sz="2600" i="1" noProof="0" dirty="0">
                <a:solidFill>
                  <a:srgbClr val="C00000"/>
                </a:solidFill>
              </a:rPr>
              <a:t>Commitment devices</a:t>
            </a:r>
            <a:r>
              <a:rPr lang="en-US" sz="2600" noProof="0" dirty="0"/>
              <a:t>: Allow people to voluntarily restrict their choices in order to make it easier to stick to plans.</a:t>
            </a:r>
            <a:endParaRPr lang="en-US" sz="2400" noProof="0" dirty="0"/>
          </a:p>
        </p:txBody>
      </p:sp>
      <p:sp>
        <p:nvSpPr>
          <p:cNvPr id="5" name="Content Placeholder 4"/>
          <p:cNvSpPr>
            <a:spLocks noGrp="1"/>
          </p:cNvSpPr>
          <p:nvPr>
            <p:ph sz="quarter" idx="15"/>
          </p:nvPr>
        </p:nvSpPr>
        <p:spPr>
          <a:xfrm>
            <a:off x="342900" y="3928055"/>
            <a:ext cx="8458200" cy="1725769"/>
          </a:xfrm>
        </p:spPr>
        <p:txBody>
          <a:bodyPr>
            <a:normAutofit/>
          </a:bodyPr>
          <a:lstStyle/>
          <a:p>
            <a:pPr marL="621792" indent="-320040">
              <a:buFont typeface="Arial" pitchFamily="34" charset="0"/>
              <a:buChar char="•"/>
            </a:pPr>
            <a:r>
              <a:rPr lang="en-US" sz="2400" noProof="0" dirty="0">
                <a:solidFill>
                  <a:schemeClr val="tx1"/>
                </a:solidFill>
              </a:rPr>
              <a:t>Removes the regret of having taken an option by removing the option.</a:t>
            </a:r>
          </a:p>
          <a:p>
            <a:pPr marL="621792" indent="-320040">
              <a:buFont typeface="Arial" pitchFamily="34" charset="0"/>
              <a:buChar char="•"/>
            </a:pPr>
            <a:r>
              <a:rPr lang="en-US" sz="2400" noProof="0" dirty="0">
                <a:solidFill>
                  <a:schemeClr val="tx1"/>
                </a:solidFill>
              </a:rPr>
              <a:t>Increases the price of choosing a vice and lowers the price of choosing a virtue.</a:t>
            </a:r>
          </a:p>
        </p:txBody>
      </p:sp>
    </p:spTree>
    <p:extLst>
      <p:ext uri="{BB962C8B-B14F-4D97-AF65-F5344CB8AC3E}">
        <p14:creationId xmlns:p14="http://schemas.microsoft.com/office/powerpoint/2010/main" val="111069173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1312</TotalTime>
  <Words>2284</Words>
  <Application>Microsoft Office PowerPoint</Application>
  <PresentationFormat>On-screen Show (4:3)</PresentationFormat>
  <Paragraphs>155</Paragraphs>
  <Slides>20</Slides>
  <Notes>19</Notes>
  <HiddenSlides>0</HiddenSlides>
  <MMClips>0</MMClips>
  <ScaleCrop>false</ScaleCrop>
  <HeadingPairs>
    <vt:vector size="8" baseType="variant">
      <vt:variant>
        <vt:lpstr>Fonts Used</vt:lpstr>
      </vt:variant>
      <vt:variant>
        <vt:i4>4</vt:i4>
      </vt:variant>
      <vt:variant>
        <vt:lpstr>Theme</vt:lpstr>
      </vt:variant>
      <vt:variant>
        <vt:i4>5</vt:i4>
      </vt:variant>
      <vt:variant>
        <vt:lpstr>Embedded OLE Servers</vt:lpstr>
      </vt:variant>
      <vt:variant>
        <vt:i4>1</vt:i4>
      </vt:variant>
      <vt:variant>
        <vt:lpstr>Slide Titles</vt:lpstr>
      </vt:variant>
      <vt:variant>
        <vt:i4>20</vt:i4>
      </vt:variant>
    </vt:vector>
  </HeadingPairs>
  <TitlesOfParts>
    <vt:vector size="30" baseType="lpstr">
      <vt:lpstr>Arial</vt:lpstr>
      <vt:lpstr>ArumSans Rg</vt:lpstr>
      <vt:lpstr>Calibri</vt:lpstr>
      <vt:lpstr>Wingdings</vt:lpstr>
      <vt:lpstr>Title Slides Master</vt:lpstr>
      <vt:lpstr>MainContentSlideMaster</vt:lpstr>
      <vt:lpstr>ClosingMaster</vt:lpstr>
      <vt:lpstr>DividerSlideMaster</vt:lpstr>
      <vt:lpstr>ImageDescriptionAppendixSlideMaster</vt:lpstr>
      <vt:lpstr>Equation</vt:lpstr>
      <vt:lpstr>Chapter 23</vt:lpstr>
      <vt:lpstr>What will you learn in this chapter?</vt:lpstr>
      <vt:lpstr>Choice architecture and nudges</vt:lpstr>
      <vt:lpstr>Mistakes people make 1</vt:lpstr>
      <vt:lpstr>Mistakes people make 2</vt:lpstr>
      <vt:lpstr>Mistakes people make 3</vt:lpstr>
      <vt:lpstr>Active Learning: Mistakes people make</vt:lpstr>
      <vt:lpstr>Active Learning Solution 1</vt:lpstr>
      <vt:lpstr>Tools of choice architecture 1</vt:lpstr>
      <vt:lpstr>Tools of choice architecture 2</vt:lpstr>
      <vt:lpstr>Tools of choice architecture 3</vt:lpstr>
      <vt:lpstr>Tools of choice architecture 4</vt:lpstr>
      <vt:lpstr>Is payday lending predatory?</vt:lpstr>
      <vt:lpstr>Who doesn’t want to be an organ donor?</vt:lpstr>
      <vt:lpstr>Tools of choice architecture 5</vt:lpstr>
      <vt:lpstr>Active Learning: Tools of choice architecture</vt:lpstr>
      <vt:lpstr>Active Learning Solution 2</vt:lpstr>
      <vt:lpstr>Summary 1</vt:lpstr>
      <vt:lpstr>Summary 2</vt:lpstr>
      <vt:lpstr>End of Main Content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202</cp:revision>
  <dcterms:created xsi:type="dcterms:W3CDTF">2019-12-14T02:10:23Z</dcterms:created>
  <dcterms:modified xsi:type="dcterms:W3CDTF">2020-09-10T07:16:30Z</dcterms:modified>
</cp:coreProperties>
</file>