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40"/>
  </p:notesMasterIdLst>
  <p:sldIdLst>
    <p:sldId id="381" r:id="rId6"/>
    <p:sldId id="350" r:id="rId7"/>
    <p:sldId id="351" r:id="rId8"/>
    <p:sldId id="352" r:id="rId9"/>
    <p:sldId id="353" r:id="rId10"/>
    <p:sldId id="354" r:id="rId11"/>
    <p:sldId id="355" r:id="rId12"/>
    <p:sldId id="356" r:id="rId13"/>
    <p:sldId id="357" r:id="rId14"/>
    <p:sldId id="358" r:id="rId15"/>
    <p:sldId id="359" r:id="rId16"/>
    <p:sldId id="383" r:id="rId17"/>
    <p:sldId id="361" r:id="rId18"/>
    <p:sldId id="362" r:id="rId19"/>
    <p:sldId id="363" r:id="rId20"/>
    <p:sldId id="364" r:id="rId21"/>
    <p:sldId id="365" r:id="rId22"/>
    <p:sldId id="366" r:id="rId23"/>
    <p:sldId id="367" r:id="rId24"/>
    <p:sldId id="368" r:id="rId25"/>
    <p:sldId id="369" r:id="rId26"/>
    <p:sldId id="370" r:id="rId27"/>
    <p:sldId id="371" r:id="rId28"/>
    <p:sldId id="372" r:id="rId29"/>
    <p:sldId id="373" r:id="rId30"/>
    <p:sldId id="374" r:id="rId31"/>
    <p:sldId id="382" r:id="rId32"/>
    <p:sldId id="376" r:id="rId33"/>
    <p:sldId id="375" r:id="rId34"/>
    <p:sldId id="377" r:id="rId35"/>
    <p:sldId id="378" r:id="rId36"/>
    <p:sldId id="384" r:id="rId37"/>
    <p:sldId id="379" r:id="rId38"/>
    <p:sldId id="380"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81"/>
            <p14:sldId id="350"/>
            <p14:sldId id="351"/>
            <p14:sldId id="352"/>
            <p14:sldId id="353"/>
            <p14:sldId id="354"/>
            <p14:sldId id="355"/>
            <p14:sldId id="356"/>
            <p14:sldId id="357"/>
            <p14:sldId id="358"/>
            <p14:sldId id="359"/>
            <p14:sldId id="383"/>
            <p14:sldId id="361"/>
            <p14:sldId id="362"/>
            <p14:sldId id="363"/>
            <p14:sldId id="364"/>
            <p14:sldId id="365"/>
            <p14:sldId id="366"/>
            <p14:sldId id="367"/>
            <p14:sldId id="368"/>
            <p14:sldId id="369"/>
            <p14:sldId id="370"/>
            <p14:sldId id="371"/>
            <p14:sldId id="372"/>
            <p14:sldId id="373"/>
            <p14:sldId id="374"/>
            <p14:sldId id="382"/>
          </p14:sldIdLst>
        </p14:section>
        <p14:section name="Appendix: Image Descriptions for Unsighted Students" id="{5C97743A-18AA-402F-8E12-A40F006909AB}">
          <p14:sldIdLst>
            <p14:sldId id="376"/>
            <p14:sldId id="375"/>
            <p14:sldId id="377"/>
            <p14:sldId id="378"/>
            <p14:sldId id="384"/>
            <p14:sldId id="379"/>
            <p14:sldId id="380"/>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86385" autoAdjust="0"/>
  </p:normalViewPr>
  <p:slideViewPr>
    <p:cSldViewPr snapToGrid="0" showGuides="1">
      <p:cViewPr varScale="1">
        <p:scale>
          <a:sx n="59" d="100"/>
          <a:sy n="59" d="100"/>
        </p:scale>
        <p:origin x="1632" y="48"/>
      </p:cViewPr>
      <p:guideLst>
        <p:guide pos="3264"/>
        <p:guide orient="horz" pos="2256"/>
        <p:guide pos="5640"/>
      </p:guideLst>
    </p:cSldViewPr>
  </p:slideViewPr>
  <p:outlineViewPr>
    <p:cViewPr>
      <p:scale>
        <a:sx n="50" d="100"/>
        <a:sy n="50" d="100"/>
      </p:scale>
      <p:origin x="0" y="0"/>
    </p:cViewPr>
  </p:outlineViewPr>
  <p:notesTextViewPr>
    <p:cViewPr>
      <p:scale>
        <a:sx n="125" d="100"/>
        <a:sy n="125" d="100"/>
      </p:scale>
      <p:origin x="0" y="0"/>
    </p:cViewPr>
  </p:notesTextViewPr>
  <p:notesViewPr>
    <p:cSldViewPr snapToGrid="0">
      <p:cViewPr varScale="1">
        <p:scale>
          <a:sx n="55" d="100"/>
          <a:sy n="55" d="100"/>
        </p:scale>
        <p:origin x="924"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0" Type="http://schemas.openxmlformats.org/officeDocument/2006/relationships/slide" Target="slides/slide15.xml"/><Relationship Id="rId41"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t>10-09-2020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Instructors: </a:t>
            </a:r>
            <a:r>
              <a:rPr lang="en-US" sz="1200" b="0" i="0" u="none" strike="noStrike" kern="1200" baseline="0" dirty="0">
                <a:solidFill>
                  <a:schemeClr val="tx1"/>
                </a:solidFill>
                <a:latin typeface="+mn-lt"/>
                <a:ea typeface="+mn-ea"/>
                <a:cs typeface="+mn-cs"/>
              </a:rPr>
              <a:t>Since the turn of the 21st century, debate over climate change has been a fixture of American politics. The question of how to tackle negative externalities is a familiar economic problem. </a:t>
            </a:r>
            <a:r>
              <a:rPr lang="en-US" b="0" dirty="0"/>
              <a:t>Carbon taxes and</a:t>
            </a:r>
            <a:r>
              <a:rPr lang="en-US" b="0" baseline="0" dirty="0"/>
              <a:t> cap-and-trade policies have both died in Congress for political reasons. </a:t>
            </a:r>
            <a:r>
              <a:rPr lang="en-US" sz="1200" b="0" i="0" u="none" strike="noStrike" kern="1200" baseline="0" dirty="0">
                <a:solidFill>
                  <a:schemeClr val="tx1"/>
                </a:solidFill>
                <a:latin typeface="+mn-lt"/>
                <a:ea typeface="+mn-ea"/>
                <a:cs typeface="+mn-cs"/>
              </a:rPr>
              <a:t>The most basic economic model for understanding electoral politics starts from standard assumptions of economics—that people are rational and fully informed. But the real world is more complicated: Voters are not necessarily well-informed, politicians often pursue their own interests rather than those of voters, and small groups with large stakes in a policy proposal can have a big influence on the outcome.</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10</a:t>
            </a:fld>
            <a:endParaRPr lang="en-IN"/>
          </a:p>
        </p:txBody>
      </p:sp>
    </p:spTree>
    <p:extLst>
      <p:ext uri="{BB962C8B-B14F-4D97-AF65-F5344CB8AC3E}">
        <p14:creationId xmlns:p14="http://schemas.microsoft.com/office/powerpoint/2010/main" val="41834784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11</a:t>
            </a:fld>
            <a:endParaRPr lang="en-IN"/>
          </a:p>
        </p:txBody>
      </p:sp>
    </p:spTree>
    <p:extLst>
      <p:ext uri="{BB962C8B-B14F-4D97-AF65-F5344CB8AC3E}">
        <p14:creationId xmlns:p14="http://schemas.microsoft.com/office/powerpoint/2010/main" val="11409341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Consider the 2000 presidential election between George W. Bush and Al Gore. It turned out that the election hinged on the workings of the Electoral College system, and Florida was the deciding state in that election: Whoever won the popular vote in Florida won the presidency. Plurality voting fails one of the ideal voting-system criteria: Independence of irrelevant alternatives.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12</a:t>
            </a:fld>
            <a:endParaRPr lang="en-IN"/>
          </a:p>
        </p:txBody>
      </p:sp>
    </p:spTree>
    <p:extLst>
      <p:ext uri="{BB962C8B-B14F-4D97-AF65-F5344CB8AC3E}">
        <p14:creationId xmlns:p14="http://schemas.microsoft.com/office/powerpoint/2010/main" val="31033850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We might expect the best tennis player to win a tournament consisting of a series of head-to-head matches.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13</a:t>
            </a:fld>
            <a:endParaRPr lang="en-IN"/>
          </a:p>
        </p:txBody>
      </p:sp>
    </p:spTree>
    <p:extLst>
      <p:ext uri="{BB962C8B-B14F-4D97-AF65-F5344CB8AC3E}">
        <p14:creationId xmlns:p14="http://schemas.microsoft.com/office/powerpoint/2010/main" val="13001106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14</a:t>
            </a:fld>
            <a:endParaRPr lang="en-IN"/>
          </a:p>
        </p:txBody>
      </p:sp>
    </p:spTree>
    <p:extLst>
      <p:ext uri="{BB962C8B-B14F-4D97-AF65-F5344CB8AC3E}">
        <p14:creationId xmlns:p14="http://schemas.microsoft.com/office/powerpoint/2010/main" val="7931167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15</a:t>
            </a:fld>
            <a:endParaRPr lang="en-IN"/>
          </a:p>
        </p:txBody>
      </p:sp>
    </p:spTree>
    <p:extLst>
      <p:ext uri="{BB962C8B-B14F-4D97-AF65-F5344CB8AC3E}">
        <p14:creationId xmlns:p14="http://schemas.microsoft.com/office/powerpoint/2010/main" val="531630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Maine switched to “ranked-choice voting” in which the candidate with the most votes wins. This change meant that on the November 2018 ballot in Maine, all voters were asked to vote for their first choice </a:t>
            </a:r>
            <a:r>
              <a:rPr lang="en-US" i="1" dirty="0"/>
              <a:t>and their second choice</a:t>
            </a:r>
            <a:r>
              <a:rPr lang="en-US" dirty="0"/>
              <a:t> in the elections.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a candidate doesn’t win 50% of the votes, then the last place candidate’s votes are redistributed</a:t>
            </a:r>
            <a:r>
              <a:rPr lang="en-US" baseline="0" dirty="0"/>
              <a:t> among the remaining candidates. </a:t>
            </a:r>
            <a:r>
              <a:rPr lang="en-US" dirty="0"/>
              <a:t>If a candidate doesn’t win 50% of the votes, this repeats with</a:t>
            </a:r>
            <a:r>
              <a:rPr lang="en-US" baseline="0" dirty="0"/>
              <a:t> the second </a:t>
            </a:r>
            <a:r>
              <a:rPr lang="en-US" dirty="0"/>
              <a:t>last candidate’s votes redistributed</a:t>
            </a:r>
            <a:r>
              <a:rPr lang="en-US" baseline="0" dirty="0"/>
              <a:t> among the remaining candidates. This continues until one candidate has 50% or more of the votes.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16</a:t>
            </a:fld>
            <a:endParaRPr lang="en-IN"/>
          </a:p>
        </p:txBody>
      </p:sp>
    </p:spTree>
    <p:extLst>
      <p:ext uri="{BB962C8B-B14F-4D97-AF65-F5344CB8AC3E}">
        <p14:creationId xmlns:p14="http://schemas.microsoft.com/office/powerpoint/2010/main" val="9214619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Wingdings"/>
              <a:buNone/>
              <a:tabLst/>
              <a:defRPr/>
            </a:pPr>
            <a:r>
              <a:rPr lang="en-US" sz="1200" b="0" i="0" u="none" strike="noStrike" kern="1200" baseline="0" dirty="0">
                <a:solidFill>
                  <a:schemeClr val="tx1"/>
                </a:solidFill>
                <a:latin typeface="+mn-lt"/>
                <a:ea typeface="+mn-ea"/>
                <a:cs typeface="+mn-cs"/>
              </a:rPr>
              <a:t>Physical appearance can influence voters. One explanation is the </a:t>
            </a:r>
            <a:r>
              <a:rPr lang="en-US" sz="1200" b="0" i="1" u="none" strike="noStrike" kern="1200" baseline="0" dirty="0">
                <a:solidFill>
                  <a:schemeClr val="tx1"/>
                </a:solidFill>
                <a:latin typeface="+mn-lt"/>
                <a:ea typeface="+mn-ea"/>
                <a:cs typeface="+mn-cs"/>
              </a:rPr>
              <a:t>halo effect</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 psychological bias in which the perception of one trait in a person is influenced by the perception of their other traits. For instance, voters might assume that more-attractive candidates are also more intelligent or more competent; consider the first televised presidential election debate between Nixon and Kennedy.</a:t>
            </a:r>
          </a:p>
          <a:p>
            <a:pPr marL="0" indent="0">
              <a:buFont typeface="Wingdings"/>
              <a:buNone/>
            </a:pPr>
            <a:endParaRPr lang="en-US" dirty="0"/>
          </a:p>
          <a:p>
            <a:pPr marL="0" indent="0">
              <a:buFont typeface="Wingdings"/>
              <a:buNone/>
            </a:pPr>
            <a:r>
              <a:rPr lang="en-US" dirty="0"/>
              <a:t>Recall that</a:t>
            </a:r>
            <a:r>
              <a:rPr lang="en-US" baseline="0" dirty="0"/>
              <a:t> </a:t>
            </a:r>
            <a:r>
              <a:rPr lang="en-US" sz="1200" b="0" i="0" u="none" strike="noStrike" kern="1200" baseline="0" dirty="0">
                <a:solidFill>
                  <a:schemeClr val="tx1"/>
                </a:solidFill>
                <a:latin typeface="+mn-lt"/>
                <a:ea typeface="+mn-ea"/>
                <a:cs typeface="+mn-cs"/>
              </a:rPr>
              <a:t>what is individually rational is not necessarily socially optimal. If we think of good governance as a public good created by well-informed voters, we can predict that it will be undersupplied.</a:t>
            </a:r>
          </a:p>
          <a:p>
            <a:pPr marL="171450" indent="-171450">
              <a:buFont typeface="Wingdings"/>
              <a:buChar char="è"/>
            </a:pPr>
            <a:endParaRPr lang="en-US" sz="1200" b="0" i="0" u="none" strike="noStrike" kern="1200" baseline="0" dirty="0">
              <a:solidFill>
                <a:schemeClr val="tx1"/>
              </a:solidFill>
              <a:latin typeface="+mn-lt"/>
              <a:ea typeface="+mn-ea"/>
              <a:cs typeface="+mn-cs"/>
            </a:endParaRPr>
          </a:p>
          <a:p>
            <a:pPr marL="0" indent="0">
              <a:buFont typeface="Wingdings"/>
              <a:buNone/>
            </a:pPr>
            <a:r>
              <a:rPr lang="en-US" sz="1200" b="0" i="0" u="none" strike="noStrike" kern="1200" baseline="0" dirty="0">
                <a:solidFill>
                  <a:schemeClr val="tx1"/>
                </a:solidFill>
                <a:latin typeface="+mn-lt"/>
                <a:ea typeface="+mn-ea"/>
                <a:cs typeface="+mn-cs"/>
              </a:rPr>
              <a:t>Only 1 out of 100,000 votes cast in U.S. elections was pivotal in changing the outcome of an election. In other words, your vote has a 99.999 percent chance of being pointless.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17</a:t>
            </a:fld>
            <a:endParaRPr lang="en-IN"/>
          </a:p>
        </p:txBody>
      </p:sp>
    </p:spTree>
    <p:extLst>
      <p:ext uri="{BB962C8B-B14F-4D97-AF65-F5344CB8AC3E}">
        <p14:creationId xmlns:p14="http://schemas.microsoft.com/office/powerpoint/2010/main" val="4624382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imagine there is a national park that private companies run tour buses through. Many people who visit the park find the tour buses to be disruptive and harmful to the wildlife. Some people organize a campaign to tighten regulations on bus tours through the park. Tour bus companies work together to contest the proposed new regulations. Because there are only a few owners of tour bus companies, each one gains a lot from unrestricted use of the park. Even if restricting bus use would deliver higher </a:t>
            </a:r>
            <a:r>
              <a:rPr lang="en-US" sz="1200" b="0" i="1" u="none" strike="noStrike" kern="1200" baseline="0" dirty="0">
                <a:solidFill>
                  <a:schemeClr val="tx1"/>
                </a:solidFill>
                <a:latin typeface="+mn-lt"/>
                <a:ea typeface="+mn-ea"/>
                <a:cs typeface="+mn-cs"/>
              </a:rPr>
              <a:t>total </a:t>
            </a:r>
            <a:r>
              <a:rPr lang="en-US" sz="1200" b="0" i="0" u="none" strike="noStrike" kern="1200" baseline="0" dirty="0">
                <a:solidFill>
                  <a:schemeClr val="tx1"/>
                </a:solidFill>
                <a:latin typeface="+mn-lt"/>
                <a:ea typeface="+mn-ea"/>
                <a:cs typeface="+mn-cs"/>
              </a:rPr>
              <a:t>benefits to the many people who visit the park occasionally, those benefits are much lower per person. Park visitors may be willing to sign a petition or write an e-mail, but most will not feel strongly enough to fight as determinedly as the tour-bus operators. The benefits of pro-bus policy are </a:t>
            </a:r>
            <a:r>
              <a:rPr lang="en-US" sz="1200" b="0" i="1" u="none" strike="noStrike" kern="1200" baseline="0" dirty="0">
                <a:solidFill>
                  <a:schemeClr val="tx1"/>
                </a:solidFill>
                <a:latin typeface="+mn-lt"/>
                <a:ea typeface="+mn-ea"/>
                <a:cs typeface="+mn-cs"/>
              </a:rPr>
              <a:t>concentrated </a:t>
            </a:r>
            <a:r>
              <a:rPr lang="en-US" sz="1200" b="0" i="0" u="none" strike="noStrike" kern="1200" baseline="0" dirty="0">
                <a:solidFill>
                  <a:schemeClr val="tx1"/>
                </a:solidFill>
                <a:latin typeface="+mn-lt"/>
                <a:ea typeface="+mn-ea"/>
                <a:cs typeface="+mn-cs"/>
              </a:rPr>
              <a:t>for tour-bus company owners. The costs of anti-bus policy are </a:t>
            </a:r>
            <a:r>
              <a:rPr lang="en-US" sz="1200" b="0" i="1" u="none" strike="noStrike" kern="1200" baseline="0" dirty="0">
                <a:solidFill>
                  <a:schemeClr val="tx1"/>
                </a:solidFill>
                <a:latin typeface="+mn-lt"/>
                <a:ea typeface="+mn-ea"/>
                <a:cs typeface="+mn-cs"/>
              </a:rPr>
              <a:t>diffuse </a:t>
            </a:r>
            <a:r>
              <a:rPr lang="en-US" sz="1200" b="0" i="0" u="none" strike="noStrike" kern="1200" baseline="0" dirty="0">
                <a:solidFill>
                  <a:schemeClr val="tx1"/>
                </a:solidFill>
                <a:latin typeface="+mn-lt"/>
                <a:ea typeface="+mn-ea"/>
                <a:cs typeface="+mn-cs"/>
              </a:rPr>
              <a:t>for private park users. We can predict that the tour bus owners will likely get their way.</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18</a:t>
            </a:fld>
            <a:endParaRPr lang="en-IN"/>
          </a:p>
        </p:txBody>
      </p:sp>
    </p:spTree>
    <p:extLst>
      <p:ext uri="{BB962C8B-B14F-4D97-AF65-F5344CB8AC3E}">
        <p14:creationId xmlns:p14="http://schemas.microsoft.com/office/powerpoint/2010/main" val="27241976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Bureaucratic capture</a:t>
            </a:r>
            <a:r>
              <a:rPr lang="en-US" b="1" dirty="0"/>
              <a:t>: </a:t>
            </a:r>
            <a:r>
              <a:rPr lang="en-US" sz="1200" b="0" i="0" u="none" strike="noStrike" kern="1200" baseline="0" dirty="0">
                <a:solidFill>
                  <a:schemeClr val="tx1"/>
                </a:solidFill>
                <a:latin typeface="+mn-lt"/>
                <a:ea typeface="+mn-ea"/>
                <a:cs typeface="+mn-cs"/>
              </a:rPr>
              <a:t>In the aftermath of the 2008 financial crisis, some questioned the effectiveness of the Securities and Exchange Commission’s supervision of capital markets. Critics accused the SEC of failing to enforce regulations that might have mitigated the crisis. They say this was because the SEC was staffed by people with close ties to the financial industry.</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19</a:t>
            </a:fld>
            <a:endParaRPr lang="en-IN"/>
          </a:p>
        </p:txBody>
      </p:sp>
    </p:spTree>
    <p:extLst>
      <p:ext uri="{BB962C8B-B14F-4D97-AF65-F5344CB8AC3E}">
        <p14:creationId xmlns:p14="http://schemas.microsoft.com/office/powerpoint/2010/main" val="584421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a:t>
            </a:fld>
            <a:endParaRPr lang="en-IN"/>
          </a:p>
        </p:txBody>
      </p:sp>
    </p:spTree>
    <p:extLst>
      <p:ext uri="{BB962C8B-B14F-4D97-AF65-F5344CB8AC3E}">
        <p14:creationId xmlns:p14="http://schemas.microsoft.com/office/powerpoint/2010/main" val="18821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20</a:t>
            </a:fld>
            <a:endParaRPr lang="en-IN"/>
          </a:p>
        </p:txBody>
      </p:sp>
    </p:spTree>
    <p:extLst>
      <p:ext uri="{BB962C8B-B14F-4D97-AF65-F5344CB8AC3E}">
        <p14:creationId xmlns:p14="http://schemas.microsoft.com/office/powerpoint/2010/main" val="42605827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21</a:t>
            </a:fld>
            <a:endParaRPr lang="en-IN"/>
          </a:p>
        </p:txBody>
      </p:sp>
    </p:spTree>
    <p:extLst>
      <p:ext uri="{BB962C8B-B14F-4D97-AF65-F5344CB8AC3E}">
        <p14:creationId xmlns:p14="http://schemas.microsoft.com/office/powerpoint/2010/main" val="42253931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During the eighteenth century, the Polish legislature used the </a:t>
            </a:r>
            <a:r>
              <a:rPr lang="en-US" b="0" dirty="0" err="1"/>
              <a:t>liberum</a:t>
            </a:r>
            <a:r>
              <a:rPr lang="en-US" b="0" dirty="0"/>
              <a:t> veto (Latin for “I freely forbid”). At any time, a member of parliament had the right to shout </a:t>
            </a:r>
            <a:r>
              <a:rPr lang="en-US" b="0" dirty="0" err="1"/>
              <a:t>Nie</a:t>
            </a:r>
            <a:r>
              <a:rPr lang="en-US" b="0" dirty="0"/>
              <a:t> </a:t>
            </a:r>
            <a:r>
              <a:rPr lang="en-US" b="0" dirty="0" err="1"/>
              <a:t>pozwala</a:t>
            </a:r>
            <a:r>
              <a:rPr lang="en-US" b="0" dirty="0"/>
              <a:t>! (“I do not allow!”) This move forced an end to the current session and voided any legislation that had been passed. The intent was to make sure that there was complete consensus about new laws. As you might expect, the system instead often led to chaos. Eventually, foreign powers took advantage of this system and bribed Polish legislators to oppose unwanted legislation with a cry of </a:t>
            </a:r>
            <a:r>
              <a:rPr lang="en-US" b="0" dirty="0" err="1"/>
              <a:t>Nie</a:t>
            </a:r>
            <a:r>
              <a:rPr lang="en-US" b="0" dirty="0"/>
              <a:t> </a:t>
            </a:r>
            <a:r>
              <a:rPr lang="en-US" b="0" dirty="0" err="1"/>
              <a:t>pozwala</a:t>
            </a:r>
            <a:r>
              <a:rPr lang="en-US" b="0" dirty="0"/>
              <a:t>, grinding the Polish political system to a halt. Not surprisingly, the </a:t>
            </a:r>
            <a:r>
              <a:rPr lang="en-US" b="0" dirty="0" err="1"/>
              <a:t>liberum</a:t>
            </a:r>
            <a:r>
              <a:rPr lang="en-US" b="0" dirty="0"/>
              <a:t> veto went out of fashion. Still, the lesson remains relevant: The rules of the game can have a big effect on outcomes.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u="sng" dirty="0"/>
          </a:p>
          <a:p>
            <a:pPr marL="0" marR="0" indent="0" algn="l" defTabSz="914400" rtl="0" eaLnBrk="1" fontAlgn="auto" latinLnBrk="0" hangingPunct="1">
              <a:lnSpc>
                <a:spcPct val="100000"/>
              </a:lnSpc>
              <a:spcBef>
                <a:spcPts val="0"/>
              </a:spcBef>
              <a:spcAft>
                <a:spcPts val="0"/>
              </a:spcAft>
              <a:buClrTx/>
              <a:buSzTx/>
              <a:buFontTx/>
              <a:buNone/>
              <a:tabLst/>
              <a:defRPr/>
            </a:pPr>
            <a:r>
              <a:rPr lang="en-US" b="1" u="none" dirty="0"/>
              <a:t>Number of political</a:t>
            </a:r>
            <a:r>
              <a:rPr lang="en-US" b="1" u="none" baseline="0" dirty="0"/>
              <a:t> parties</a:t>
            </a:r>
            <a:r>
              <a:rPr lang="en-US" b="0" u="none" baseline="0" dirty="0"/>
              <a:t>: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b="0" i="0" u="none" strike="noStrike" kern="1200" baseline="0" dirty="0">
                <a:solidFill>
                  <a:schemeClr val="tx1"/>
                </a:solidFill>
                <a:latin typeface="+mn-lt"/>
                <a:ea typeface="+mn-ea"/>
                <a:cs typeface="+mn-cs"/>
              </a:rPr>
              <a:t>Two party systems lead to f</a:t>
            </a:r>
            <a:r>
              <a:rPr lang="en-US" u="none" dirty="0"/>
              <a:t>irst-past-the-post voting (</a:t>
            </a:r>
            <a:r>
              <a:rPr lang="en-US" sz="1200" b="0" i="0" u="none" strike="noStrike" kern="1200" baseline="0" dirty="0">
                <a:solidFill>
                  <a:schemeClr val="tx1"/>
                </a:solidFill>
                <a:latin typeface="+mn-lt"/>
                <a:ea typeface="+mn-ea"/>
                <a:cs typeface="+mn-cs"/>
              </a:rPr>
              <a:t>median-voter theorem). They can also sometimes lead to unwieldy combinations of policies within one platform. For instance, supporters of lower government spending often vote Republican, but these voters may have a wide range of opinions about social issues. As a result, people with different policy preferences may have to make compromises when voting.</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b="0" u="none" dirty="0"/>
              <a:t>A proportional representation </a:t>
            </a:r>
            <a:r>
              <a:rPr lang="en-US" dirty="0"/>
              <a:t>system assigns percentages of legislature seats </a:t>
            </a:r>
            <a:r>
              <a:rPr lang="en-US" u="none" dirty="0"/>
              <a:t>proportional to the distribution of the nationwide votes. This allows small parties a chance to influence policy. This</a:t>
            </a:r>
            <a:r>
              <a:rPr lang="en-US" u="none" baseline="0" dirty="0"/>
              <a:t> m</a:t>
            </a:r>
            <a:r>
              <a:rPr lang="en-US" u="none" dirty="0"/>
              <a:t>ay give small extremist parties disproportionate power.</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b="0" i="0" u="none" strike="noStrike" kern="1200" baseline="0" dirty="0">
                <a:solidFill>
                  <a:schemeClr val="tx1"/>
                </a:solidFill>
                <a:latin typeface="+mn-lt"/>
                <a:ea typeface="+mn-ea"/>
                <a:cs typeface="+mn-cs"/>
              </a:rPr>
              <a:t>Compared to proportional-representation systems, two-party systems are thought to lead to more centrist politics.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22</a:t>
            </a:fld>
            <a:endParaRPr lang="en-IN"/>
          </a:p>
        </p:txBody>
      </p:sp>
    </p:spTree>
    <p:extLst>
      <p:ext uri="{BB962C8B-B14F-4D97-AF65-F5344CB8AC3E}">
        <p14:creationId xmlns:p14="http://schemas.microsoft.com/office/powerpoint/2010/main" val="24082325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Politicians who know they will be out of office at the end of their term, regardless of their behavior, have less of an incentive for good behavior. </a:t>
            </a:r>
            <a:r>
              <a:rPr lang="en-US" sz="1200" b="0" i="0" u="none" strike="noStrike" kern="1200" baseline="0" dirty="0">
                <a:solidFill>
                  <a:schemeClr val="tx1"/>
                </a:solidFill>
                <a:latin typeface="+mn-lt"/>
                <a:ea typeface="+mn-ea"/>
                <a:cs typeface="+mn-cs"/>
              </a:rPr>
              <a:t>A recent study by two economists found that misappropriation of funds was 27 percent lower among mayors who had to face reelection than among second-termers. If this is right, then getting rid of term limits could reduce losses due to corruption by $160 million, equal to about half of the amount spent on </a:t>
            </a:r>
            <a:r>
              <a:rPr lang="en-US" sz="1200" b="0" i="1" u="none" strike="noStrike" kern="1200" baseline="0" dirty="0" err="1">
                <a:solidFill>
                  <a:schemeClr val="tx1"/>
                </a:solidFill>
                <a:latin typeface="+mn-lt"/>
                <a:ea typeface="+mn-ea"/>
                <a:cs typeface="+mn-cs"/>
              </a:rPr>
              <a:t>Bolsa</a:t>
            </a:r>
            <a:r>
              <a:rPr lang="en-US" sz="1200" b="0" i="1" u="none" strike="noStrike" kern="1200" baseline="0" dirty="0">
                <a:solidFill>
                  <a:schemeClr val="tx1"/>
                </a:solidFill>
                <a:latin typeface="+mn-lt"/>
                <a:ea typeface="+mn-ea"/>
                <a:cs typeface="+mn-cs"/>
              </a:rPr>
              <a:t> </a:t>
            </a:r>
            <a:r>
              <a:rPr lang="en-US" sz="1200" b="0" i="1" u="none" strike="noStrike" kern="1200" baseline="0" dirty="0" err="1">
                <a:solidFill>
                  <a:schemeClr val="tx1"/>
                </a:solidFill>
                <a:latin typeface="+mn-lt"/>
                <a:ea typeface="+mn-ea"/>
                <a:cs typeface="+mn-cs"/>
              </a:rPr>
              <a:t>Familia</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Brazil’s largest social program to help poor families.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Historically, controlling who was able to vote was an important tool for those wanted to keep other groups out of power, especially women, ethnic and religious minorities, and the poor. Even when the right to vote is universal, poll taxes, literacy requirements, or other such obstacles to voting can keep the poor or uneducated from being able to vote.</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23</a:t>
            </a:fld>
            <a:endParaRPr lang="en-IN"/>
          </a:p>
        </p:txBody>
      </p:sp>
    </p:spTree>
    <p:extLst>
      <p:ext uri="{BB962C8B-B14F-4D97-AF65-F5344CB8AC3E}">
        <p14:creationId xmlns:p14="http://schemas.microsoft.com/office/powerpoint/2010/main" val="1248251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24</a:t>
            </a:fld>
            <a:endParaRPr lang="en-IN"/>
          </a:p>
        </p:txBody>
      </p:sp>
    </p:spTree>
    <p:extLst>
      <p:ext uri="{BB962C8B-B14F-4D97-AF65-F5344CB8AC3E}">
        <p14:creationId xmlns:p14="http://schemas.microsoft.com/office/powerpoint/2010/main" val="29816055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25</a:t>
            </a:fld>
            <a:endParaRPr lang="en-IN"/>
          </a:p>
        </p:txBody>
      </p:sp>
    </p:spTree>
    <p:extLst>
      <p:ext uri="{BB962C8B-B14F-4D97-AF65-F5344CB8AC3E}">
        <p14:creationId xmlns:p14="http://schemas.microsoft.com/office/powerpoint/2010/main" val="37249515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26</a:t>
            </a:fld>
            <a:endParaRPr lang="en-IN"/>
          </a:p>
        </p:txBody>
      </p:sp>
    </p:spTree>
    <p:extLst>
      <p:ext uri="{BB962C8B-B14F-4D97-AF65-F5344CB8AC3E}">
        <p14:creationId xmlns:p14="http://schemas.microsoft.com/office/powerpoint/2010/main" val="3972362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real world is much more complicated. Voters are not necessarily well informed; politicians often pursue their own interests rather than those of voters; and small groups with large stakes in a policy proposal (such as electric companies in the case of a carbon tax) can have a big influence on the outcome.</a:t>
            </a:r>
          </a:p>
        </p:txBody>
      </p:sp>
      <p:sp>
        <p:nvSpPr>
          <p:cNvPr id="4" name="Slide Number Placeholder 3"/>
          <p:cNvSpPr>
            <a:spLocks noGrp="1"/>
          </p:cNvSpPr>
          <p:nvPr>
            <p:ph type="sldNum" sz="quarter" idx="10"/>
          </p:nvPr>
        </p:nvSpPr>
        <p:spPr/>
        <p:txBody>
          <a:bodyPr/>
          <a:lstStyle/>
          <a:p>
            <a:fld id="{C10995D4-C630-4D1E-A120-C0B9FB85BAB5}" type="slidenum">
              <a:rPr lang="en-IN" smtClean="0"/>
              <a:t>3</a:t>
            </a:fld>
            <a:endParaRPr lang="en-IN"/>
          </a:p>
        </p:txBody>
      </p:sp>
    </p:spTree>
    <p:extLst>
      <p:ext uri="{BB962C8B-B14F-4D97-AF65-F5344CB8AC3E}">
        <p14:creationId xmlns:p14="http://schemas.microsoft.com/office/powerpoint/2010/main" val="19274253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a:t>
            </a:fld>
            <a:endParaRPr lang="en-IN"/>
          </a:p>
        </p:txBody>
      </p:sp>
    </p:spTree>
    <p:extLst>
      <p:ext uri="{BB962C8B-B14F-4D97-AF65-F5344CB8AC3E}">
        <p14:creationId xmlns:p14="http://schemas.microsoft.com/office/powerpoint/2010/main" val="1927425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tx1"/>
              </a:buClr>
            </a:pP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tx1"/>
              </a:buClr>
            </a:pP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6</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Remind students that the median-voter</a:t>
            </a:r>
            <a:r>
              <a:rPr lang="en-US" baseline="0" dirty="0"/>
              <a:t> theorem concludes that </a:t>
            </a:r>
            <a:r>
              <a:rPr lang="en-US" u="none" dirty="0"/>
              <a:t>politicians maximize their votes by</a:t>
            </a:r>
            <a:r>
              <a:rPr lang="en-US" dirty="0"/>
              <a:t> taking the policy position </a:t>
            </a:r>
            <a:r>
              <a:rPr lang="en-US" u="none" dirty="0"/>
              <a:t>preferred by the median voter. </a:t>
            </a:r>
            <a:r>
              <a:rPr lang="en-US" dirty="0"/>
              <a:t>In </a:t>
            </a:r>
            <a:r>
              <a:rPr lang="en-US" u="none" dirty="0"/>
              <a:t>reality</a:t>
            </a:r>
            <a:r>
              <a:rPr lang="en-US" dirty="0"/>
              <a:t>, many policy issues are not one-dimensional, and voters usually care about more than just one policy issue. Once voting becomes more complicated, the </a:t>
            </a:r>
            <a:r>
              <a:rPr lang="en-US" u="none" dirty="0"/>
              <a:t>way in which voters cast</a:t>
            </a:r>
            <a:r>
              <a:rPr lang="en-US" dirty="0"/>
              <a:t> their ballots becomes important.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The median-voter theorem also casts light on why we often see presidential candidates change their positions over the course of a campaign. They may advocate relatively extreme positions during party primary elections because the goal is to appeal to the median </a:t>
            </a:r>
            <a:r>
              <a:rPr lang="en-US" i="1" dirty="0"/>
              <a:t>of voters in their own party.</a:t>
            </a:r>
            <a:r>
              <a:rPr lang="en-US" dirty="0"/>
              <a:t> In the general election, they want to appeal to the median </a:t>
            </a:r>
            <a:r>
              <a:rPr lang="en-US" i="1" dirty="0"/>
              <a:t>of all voters, </a:t>
            </a:r>
            <a:r>
              <a:rPr lang="en-US" dirty="0"/>
              <a:t>so they adopt positions closer to the center.</a:t>
            </a:r>
          </a:p>
        </p:txBody>
      </p:sp>
      <p:sp>
        <p:nvSpPr>
          <p:cNvPr id="4" name="Slide Number Placeholder 3"/>
          <p:cNvSpPr>
            <a:spLocks noGrp="1"/>
          </p:cNvSpPr>
          <p:nvPr>
            <p:ph type="sldNum" sz="quarter" idx="10"/>
          </p:nvPr>
        </p:nvSpPr>
        <p:spPr/>
        <p:txBody>
          <a:bodyPr/>
          <a:lstStyle/>
          <a:p>
            <a:fld id="{C10995D4-C630-4D1E-A120-C0B9FB85BAB5}" type="slidenum">
              <a:rPr lang="en-IN" smtClean="0"/>
              <a:t>7</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Unanimity</a:t>
            </a:r>
            <a:r>
              <a:rPr lang="en-US" sz="1200" b="0" i="0" u="none" strike="noStrike" kern="1200" baseline="0" dirty="0">
                <a:solidFill>
                  <a:schemeClr val="tx1"/>
                </a:solidFill>
                <a:latin typeface="+mn-lt"/>
                <a:ea typeface="+mn-ea"/>
                <a:cs typeface="+mn-cs"/>
              </a:rPr>
              <a:t>. If everyone in the group prefers option X to option Y, then X beats Y. In other words, if every voter would rather spend more on education than on national parks, then the ideal voting system would be structured so that education spending wins.</a:t>
            </a:r>
          </a:p>
          <a:p>
            <a:endParaRPr lang="en-US"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No dictator</a:t>
            </a:r>
            <a:r>
              <a:rPr lang="en-US" sz="1200" b="0" i="0" u="none" strike="noStrike" kern="1200" baseline="0" dirty="0">
                <a:solidFill>
                  <a:schemeClr val="tx1"/>
                </a:solidFill>
                <a:latin typeface="+mn-lt"/>
                <a:ea typeface="+mn-ea"/>
                <a:cs typeface="+mn-cs"/>
              </a:rPr>
              <a:t>. There is no person who has the power to single-handedly enact his or her own preferences. A voting system would not be ideal if someone has the power to put all funds into national parks, even if most would rather spend the money on schools.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Transitivity</a:t>
            </a:r>
            <a:r>
              <a:rPr lang="en-US" sz="1200" b="0" i="0" u="none" strike="noStrike" kern="1200" baseline="0" dirty="0">
                <a:solidFill>
                  <a:schemeClr val="tx1"/>
                </a:solidFill>
                <a:latin typeface="+mn-lt"/>
                <a:ea typeface="+mn-ea"/>
                <a:cs typeface="+mn-cs"/>
              </a:rPr>
              <a:t>. If option X beats Y, and Y beats Z, then transitivity says that X also beats Z. In other words, if voters would rather spend on schools than parks, and they would rather spend on parks than alternative energy, then any voting system that could result in alternative energy winning out over schools would not be considered ideal.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Independence of irrelevant alternatives</a:t>
            </a:r>
            <a:r>
              <a:rPr lang="en-US" sz="1200" b="0" i="0" u="none" strike="noStrike" kern="1200" baseline="0" dirty="0">
                <a:solidFill>
                  <a:schemeClr val="tx1"/>
                </a:solidFill>
                <a:latin typeface="+mn-lt"/>
                <a:ea typeface="+mn-ea"/>
                <a:cs typeface="+mn-cs"/>
              </a:rPr>
              <a:t>. If a group is voting on option X versus option Y, this decision should not depend on any information or preference about another unconnected option, Z. In other words, whether or not spending on alternative energy also happens to be an option shouldn’t affect whether voters prefer spending on schools versus parks.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8</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10995D4-C630-4D1E-A120-C0B9FB85BAB5}" type="slidenum">
              <a:rPr lang="en-IN" smtClean="0"/>
              <a:t>9</a:t>
            </a:fld>
            <a:endParaRPr lang="en-IN"/>
          </a:p>
        </p:txBody>
      </p:sp>
    </p:spTree>
    <p:extLst>
      <p:ext uri="{BB962C8B-B14F-4D97-AF65-F5344CB8AC3E}">
        <p14:creationId xmlns:p14="http://schemas.microsoft.com/office/powerpoint/2010/main" val="4058481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368546"/>
          </a:xfrm>
          <a:prstGeom prst="rect">
            <a:avLst/>
          </a:prstGeom>
        </p:spPr>
        <p:txBody>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816496"/>
            <a:ext cx="4114800" cy="390607"/>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405644"/>
            <a:ext cx="4114800" cy="405026"/>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2993354"/>
            <a:ext cx="4114800" cy="420310"/>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606464"/>
            <a:ext cx="4114800" cy="420310"/>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232275"/>
            <a:ext cx="41148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lvl1pPr>
              <a:defRPr sz="1200" baseline="0"/>
            </a:lvl1pPr>
          </a:lstStyle>
          <a:p>
            <a:endParaRPr lang="en-US" dirty="0"/>
          </a:p>
        </p:txBody>
      </p:sp>
      <p:sp>
        <p:nvSpPr>
          <p:cNvPr id="12" name="Content Placeholder 6">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4854575"/>
            <a:ext cx="41148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7</a:t>
            </a:r>
          </a:p>
          <a:p>
            <a:pPr lvl="1"/>
            <a:r>
              <a:rPr lang="en-US" dirty="0"/>
              <a:t>Second level</a:t>
            </a:r>
          </a:p>
          <a:p>
            <a:pPr lvl="2"/>
            <a:r>
              <a:rPr lang="en-US" dirty="0"/>
              <a:t>Third level</a:t>
            </a:r>
          </a:p>
        </p:txBody>
      </p:sp>
      <p:sp>
        <p:nvSpPr>
          <p:cNvPr id="14" name="Content Placeholder 6">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514975"/>
            <a:ext cx="41148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8</a:t>
            </a:r>
          </a:p>
          <a:p>
            <a:pPr lvl="1"/>
            <a:r>
              <a:rPr lang="en-US" dirty="0"/>
              <a:t>Second level</a:t>
            </a:r>
          </a:p>
          <a:p>
            <a:pPr lvl="2"/>
            <a:r>
              <a:rPr lang="en-US" dirty="0"/>
              <a:t>Third level</a:t>
            </a:r>
          </a:p>
        </p:txBody>
      </p:sp>
      <p:sp>
        <p:nvSpPr>
          <p:cNvPr id="16" name="Content Placeholder 1">
            <a:extLst>
              <a:ext uri="{FF2B5EF4-FFF2-40B4-BE49-F238E27FC236}">
                <a16:creationId xmlns:a16="http://schemas.microsoft.com/office/drawing/2014/main" id="{D13536C2-DC17-4031-9948-17E37EF99112}"/>
              </a:ext>
            </a:extLst>
          </p:cNvPr>
          <p:cNvSpPr>
            <a:spLocks noGrp="1"/>
          </p:cNvSpPr>
          <p:nvPr>
            <p:ph sz="quarter" idx="21" hasCustomPrompt="1"/>
          </p:nvPr>
        </p:nvSpPr>
        <p:spPr>
          <a:xfrm>
            <a:off x="4660899" y="1276710"/>
            <a:ext cx="4162425" cy="368546"/>
          </a:xfrm>
          <a:prstGeom prst="rect">
            <a:avLst/>
          </a:prstGeom>
        </p:spPr>
        <p:txBody>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a:t>
            </a:r>
          </a:p>
          <a:p>
            <a:pPr lvl="1"/>
            <a:r>
              <a:rPr lang="en-US" dirty="0"/>
              <a:t>Second level</a:t>
            </a:r>
          </a:p>
          <a:p>
            <a:pPr lvl="2"/>
            <a:r>
              <a:rPr lang="en-US" dirty="0"/>
              <a:t>Third level</a:t>
            </a:r>
          </a:p>
        </p:txBody>
      </p:sp>
      <p:sp>
        <p:nvSpPr>
          <p:cNvPr id="17" name="Content Placeholder 2">
            <a:extLst>
              <a:ext uri="{FF2B5EF4-FFF2-40B4-BE49-F238E27FC236}">
                <a16:creationId xmlns:a16="http://schemas.microsoft.com/office/drawing/2014/main" id="{0B2D170F-7AF9-40BB-A11B-08474DF5C3AA}"/>
              </a:ext>
            </a:extLst>
          </p:cNvPr>
          <p:cNvSpPr>
            <a:spLocks noGrp="1"/>
          </p:cNvSpPr>
          <p:nvPr>
            <p:ph sz="quarter" idx="22" hasCustomPrompt="1"/>
          </p:nvPr>
        </p:nvSpPr>
        <p:spPr>
          <a:xfrm>
            <a:off x="4660899" y="1816496"/>
            <a:ext cx="4162425" cy="390607"/>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2</a:t>
            </a:r>
          </a:p>
          <a:p>
            <a:pPr lvl="1"/>
            <a:r>
              <a:rPr lang="en-US" dirty="0"/>
              <a:t>Second level</a:t>
            </a:r>
          </a:p>
          <a:p>
            <a:pPr lvl="2"/>
            <a:r>
              <a:rPr lang="en-US" dirty="0"/>
              <a:t>Third level</a:t>
            </a:r>
          </a:p>
        </p:txBody>
      </p:sp>
      <p:sp>
        <p:nvSpPr>
          <p:cNvPr id="18" name="Content Placeholder 3">
            <a:extLst>
              <a:ext uri="{FF2B5EF4-FFF2-40B4-BE49-F238E27FC236}">
                <a16:creationId xmlns:a16="http://schemas.microsoft.com/office/drawing/2014/main" id="{3356A590-66B5-4770-8441-82DC031F56EA}"/>
              </a:ext>
            </a:extLst>
          </p:cNvPr>
          <p:cNvSpPr>
            <a:spLocks noGrp="1"/>
          </p:cNvSpPr>
          <p:nvPr>
            <p:ph sz="quarter" idx="23" hasCustomPrompt="1"/>
          </p:nvPr>
        </p:nvSpPr>
        <p:spPr>
          <a:xfrm>
            <a:off x="4660899" y="2405644"/>
            <a:ext cx="4162425" cy="405026"/>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3</a:t>
            </a:r>
          </a:p>
          <a:p>
            <a:pPr lvl="1"/>
            <a:r>
              <a:rPr lang="en-US" dirty="0"/>
              <a:t>Second level</a:t>
            </a:r>
          </a:p>
          <a:p>
            <a:pPr lvl="2"/>
            <a:r>
              <a:rPr lang="en-US" dirty="0"/>
              <a:t>Third level</a:t>
            </a:r>
          </a:p>
        </p:txBody>
      </p:sp>
      <p:sp>
        <p:nvSpPr>
          <p:cNvPr id="19" name="Content Placeholder 4">
            <a:extLst>
              <a:ext uri="{FF2B5EF4-FFF2-40B4-BE49-F238E27FC236}">
                <a16:creationId xmlns:a16="http://schemas.microsoft.com/office/drawing/2014/main" id="{30BD29E5-BD7B-4CD0-9B09-8F8B24F89FBE}"/>
              </a:ext>
            </a:extLst>
          </p:cNvPr>
          <p:cNvSpPr>
            <a:spLocks noGrp="1"/>
          </p:cNvSpPr>
          <p:nvPr>
            <p:ph sz="quarter" idx="24" hasCustomPrompt="1"/>
          </p:nvPr>
        </p:nvSpPr>
        <p:spPr>
          <a:xfrm>
            <a:off x="4660899" y="2993354"/>
            <a:ext cx="4162425" cy="420310"/>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4</a:t>
            </a:r>
          </a:p>
          <a:p>
            <a:pPr lvl="1"/>
            <a:r>
              <a:rPr lang="en-US" dirty="0"/>
              <a:t>Second level</a:t>
            </a:r>
          </a:p>
          <a:p>
            <a:pPr lvl="2"/>
            <a:r>
              <a:rPr lang="en-US" dirty="0"/>
              <a:t>Third level</a:t>
            </a:r>
          </a:p>
        </p:txBody>
      </p:sp>
      <p:sp>
        <p:nvSpPr>
          <p:cNvPr id="20" name="Content Placeholder 5">
            <a:extLst>
              <a:ext uri="{FF2B5EF4-FFF2-40B4-BE49-F238E27FC236}">
                <a16:creationId xmlns:a16="http://schemas.microsoft.com/office/drawing/2014/main" id="{E908CA92-5DB2-4DC0-937B-1B178AA91781}"/>
              </a:ext>
            </a:extLst>
          </p:cNvPr>
          <p:cNvSpPr>
            <a:spLocks noGrp="1"/>
          </p:cNvSpPr>
          <p:nvPr>
            <p:ph sz="quarter" idx="25" hasCustomPrompt="1"/>
          </p:nvPr>
        </p:nvSpPr>
        <p:spPr>
          <a:xfrm>
            <a:off x="4660899" y="3606464"/>
            <a:ext cx="4162425" cy="420310"/>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5</a:t>
            </a:r>
          </a:p>
          <a:p>
            <a:pPr lvl="1"/>
            <a:r>
              <a:rPr lang="en-US" dirty="0"/>
              <a:t>Second level</a:t>
            </a:r>
          </a:p>
          <a:p>
            <a:pPr lvl="2"/>
            <a:r>
              <a:rPr lang="en-US" dirty="0"/>
              <a:t>Third level</a:t>
            </a:r>
          </a:p>
        </p:txBody>
      </p:sp>
      <p:sp>
        <p:nvSpPr>
          <p:cNvPr id="21" name="Content Placeholder 6">
            <a:extLst>
              <a:ext uri="{FF2B5EF4-FFF2-40B4-BE49-F238E27FC236}">
                <a16:creationId xmlns:a16="http://schemas.microsoft.com/office/drawing/2014/main" id="{8B728CCD-2639-461B-9841-57505AC13467}"/>
              </a:ext>
            </a:extLst>
          </p:cNvPr>
          <p:cNvSpPr>
            <a:spLocks noGrp="1"/>
          </p:cNvSpPr>
          <p:nvPr>
            <p:ph sz="quarter" idx="26" hasCustomPrompt="1"/>
          </p:nvPr>
        </p:nvSpPr>
        <p:spPr>
          <a:xfrm>
            <a:off x="4660899" y="4232275"/>
            <a:ext cx="4162425"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6</a:t>
            </a:r>
          </a:p>
          <a:p>
            <a:pPr lvl="1"/>
            <a:r>
              <a:rPr lang="en-US" dirty="0"/>
              <a:t>Second level</a:t>
            </a:r>
          </a:p>
          <a:p>
            <a:pPr lvl="2"/>
            <a:r>
              <a:rPr lang="en-US" dirty="0"/>
              <a:t>Third level</a:t>
            </a:r>
          </a:p>
        </p:txBody>
      </p:sp>
      <p:sp>
        <p:nvSpPr>
          <p:cNvPr id="22" name="Content Placeholder 6">
            <a:extLst>
              <a:ext uri="{FF2B5EF4-FFF2-40B4-BE49-F238E27FC236}">
                <a16:creationId xmlns:a16="http://schemas.microsoft.com/office/drawing/2014/main" id="{8B728CCD-2639-461B-9841-57505AC13467}"/>
              </a:ext>
            </a:extLst>
          </p:cNvPr>
          <p:cNvSpPr>
            <a:spLocks noGrp="1"/>
          </p:cNvSpPr>
          <p:nvPr>
            <p:ph sz="quarter" idx="27" hasCustomPrompt="1"/>
          </p:nvPr>
        </p:nvSpPr>
        <p:spPr>
          <a:xfrm>
            <a:off x="4660899" y="4854575"/>
            <a:ext cx="4162425"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7</a:t>
            </a:r>
          </a:p>
          <a:p>
            <a:pPr lvl="1"/>
            <a:r>
              <a:rPr lang="en-US" dirty="0"/>
              <a:t>Second level</a:t>
            </a:r>
          </a:p>
          <a:p>
            <a:pPr lvl="2"/>
            <a:r>
              <a:rPr lang="en-US" dirty="0"/>
              <a:t>Third level</a:t>
            </a:r>
          </a:p>
        </p:txBody>
      </p:sp>
      <p:sp>
        <p:nvSpPr>
          <p:cNvPr id="23" name="Content Placeholder 6">
            <a:extLst>
              <a:ext uri="{FF2B5EF4-FFF2-40B4-BE49-F238E27FC236}">
                <a16:creationId xmlns:a16="http://schemas.microsoft.com/office/drawing/2014/main" id="{8B728CCD-2639-461B-9841-57505AC13467}"/>
              </a:ext>
            </a:extLst>
          </p:cNvPr>
          <p:cNvSpPr>
            <a:spLocks noGrp="1"/>
          </p:cNvSpPr>
          <p:nvPr>
            <p:ph sz="quarter" idx="28" hasCustomPrompt="1"/>
          </p:nvPr>
        </p:nvSpPr>
        <p:spPr>
          <a:xfrm>
            <a:off x="4660899" y="5514975"/>
            <a:ext cx="4162425"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8</a:t>
            </a:r>
          </a:p>
          <a:p>
            <a:pPr lvl="1"/>
            <a:r>
              <a:rPr lang="en-US" dirty="0"/>
              <a:t>Second level</a:t>
            </a:r>
          </a:p>
          <a:p>
            <a:pPr lvl="2"/>
            <a:r>
              <a:rPr lang="en-US" dirty="0"/>
              <a:t>Third level</a:t>
            </a:r>
          </a:p>
        </p:txBody>
      </p:sp>
    </p:spTree>
    <p:extLst>
      <p:ext uri="{BB962C8B-B14F-4D97-AF65-F5344CB8AC3E}">
        <p14:creationId xmlns:p14="http://schemas.microsoft.com/office/powerpoint/2010/main" val="249237991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12755268"/>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12044631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990602066"/>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sz="2800"/>
            </a:lvl1pPr>
            <a:lvl2pPr>
              <a:defRPr sz="2600"/>
            </a:lvl2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sz="2800"/>
            </a:lvl1pPr>
            <a:lvl2pPr>
              <a:defRPr sz="2600"/>
            </a:lvl2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706"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5" r:id="rId7"/>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1000"/>
        </a:spcBef>
        <a:spcAft>
          <a:spcPts val="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1000"/>
        </a:spcBef>
        <a:spcAft>
          <a:spcPts val="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7" r:id="rId3"/>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TextBox 6">
            <a:extLst>
              <a:ext uri="{FF2B5EF4-FFF2-40B4-BE49-F238E27FC236}">
                <a16:creationId xmlns:a16="http://schemas.microsoft.com/office/drawing/2014/main"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slide" Target="slide3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slide" Target="slide3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slide" Target="slide3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1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slide" Target="slide29.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slide" Target="slide30.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slide" Target="slide3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sz="3000" noProof="0" dirty="0"/>
              <a:t>Chapter 22</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a:xfrm>
            <a:off x="621792" y="4304298"/>
            <a:ext cx="3035808" cy="569626"/>
          </a:xfrm>
        </p:spPr>
        <p:txBody>
          <a:bodyPr/>
          <a:lstStyle/>
          <a:p>
            <a:r>
              <a:rPr lang="en-US" sz="2400" dirty="0"/>
              <a:t>Political Choices</a:t>
            </a:r>
            <a:endParaRPr lang="en-US" sz="2400" dirty="0">
              <a:latin typeface="ArumSans Rg" pitchFamily="34" charset="0"/>
            </a:endParaRPr>
          </a:p>
        </p:txBody>
      </p:sp>
      <p:pic>
        <p:nvPicPr>
          <p:cNvPr id="6" name="Picture 5">
            <a:extLst>
              <a:ext uri="{FF2B5EF4-FFF2-40B4-BE49-F238E27FC236}">
                <a16:creationId xmlns:a16="http://schemas.microsoft.com/office/drawing/2014/main" id="{80E30BCE-6A50-4434-AF4F-EBFD23B6006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dirty="0">
                <a:solidFill>
                  <a:schemeClr val="tx1"/>
                </a:solidFill>
              </a:rPr>
              <a:t>© 2021 McGraw Hill. All rights reserved. Authorized only for instructor use in the classroom.</a:t>
            </a:r>
          </a:p>
          <a:p>
            <a:pPr lvl="0">
              <a:spcBef>
                <a:spcPts val="0"/>
              </a:spcBef>
            </a:pPr>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217724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Solution I</a:t>
            </a:r>
          </a:p>
        </p:txBody>
      </p:sp>
      <p:sp>
        <p:nvSpPr>
          <p:cNvPr id="3" name="Content Placeholder 2"/>
          <p:cNvSpPr>
            <a:spLocks noGrp="1"/>
          </p:cNvSpPr>
          <p:nvPr>
            <p:ph sz="quarter" idx="11"/>
          </p:nvPr>
        </p:nvSpPr>
        <p:spPr>
          <a:xfrm>
            <a:off x="348876" y="1272628"/>
            <a:ext cx="8461569" cy="642441"/>
          </a:xfrm>
        </p:spPr>
        <p:txBody>
          <a:bodyPr>
            <a:normAutofit/>
          </a:bodyPr>
          <a:lstStyle/>
          <a:p>
            <a:r>
              <a:rPr lang="en-US" sz="1800" noProof="0" dirty="0"/>
              <a:t>For each of the following, identify which criterion for an ideal voting system is most likely violated:</a:t>
            </a:r>
          </a:p>
        </p:txBody>
      </p:sp>
      <p:sp>
        <p:nvSpPr>
          <p:cNvPr id="4" name="Content Placeholder 3"/>
          <p:cNvSpPr>
            <a:spLocks noGrp="1"/>
          </p:cNvSpPr>
          <p:nvPr>
            <p:ph sz="quarter" idx="14"/>
          </p:nvPr>
        </p:nvSpPr>
        <p:spPr>
          <a:xfrm>
            <a:off x="348876" y="1953699"/>
            <a:ext cx="8461569" cy="617095"/>
          </a:xfrm>
        </p:spPr>
        <p:txBody>
          <a:bodyPr/>
          <a:lstStyle/>
          <a:p>
            <a:pPr marL="292608" indent="-292608">
              <a:buFont typeface="Arial" pitchFamily="34" charset="0"/>
              <a:buChar char="•"/>
            </a:pPr>
            <a:r>
              <a:rPr lang="en-US" sz="1800" noProof="0" dirty="0"/>
              <a:t>Voters would rather spend on schools than parks, and would rather spend on parks than alternative energy, yet alternative energy wins over schools.</a:t>
            </a:r>
          </a:p>
        </p:txBody>
      </p:sp>
      <p:sp>
        <p:nvSpPr>
          <p:cNvPr id="5" name="Content Placeholder 4"/>
          <p:cNvSpPr>
            <a:spLocks noGrp="1"/>
          </p:cNvSpPr>
          <p:nvPr>
            <p:ph sz="quarter" idx="15"/>
          </p:nvPr>
        </p:nvSpPr>
        <p:spPr>
          <a:xfrm>
            <a:off x="348869" y="2621535"/>
            <a:ext cx="8461586" cy="303233"/>
          </a:xfrm>
        </p:spPr>
        <p:txBody>
          <a:bodyPr lIns="91440" rIns="91440"/>
          <a:lstStyle/>
          <a:p>
            <a:pPr marL="287338"/>
            <a:r>
              <a:rPr lang="en-US" sz="1800" noProof="0" dirty="0">
                <a:solidFill>
                  <a:srgbClr val="C00000"/>
                </a:solidFill>
              </a:rPr>
              <a:t>Transitivity</a:t>
            </a:r>
          </a:p>
        </p:txBody>
      </p:sp>
      <p:sp>
        <p:nvSpPr>
          <p:cNvPr id="6" name="Content Placeholder 5"/>
          <p:cNvSpPr>
            <a:spLocks noGrp="1"/>
          </p:cNvSpPr>
          <p:nvPr>
            <p:ph sz="quarter" idx="16"/>
          </p:nvPr>
        </p:nvSpPr>
        <p:spPr>
          <a:xfrm>
            <a:off x="348105" y="2981649"/>
            <a:ext cx="8461573" cy="615788"/>
          </a:xfrm>
        </p:spPr>
        <p:txBody>
          <a:bodyPr/>
          <a:lstStyle/>
          <a:p>
            <a:pPr marL="292608" indent="-292608">
              <a:buFont typeface="Arial" pitchFamily="34" charset="0"/>
              <a:buChar char="•"/>
            </a:pPr>
            <a:r>
              <a:rPr lang="en-US" sz="1800" noProof="0" dirty="0"/>
              <a:t>Someone has the power to put all funds into national parks, even if most would rather spend the money on schools.</a:t>
            </a:r>
          </a:p>
        </p:txBody>
      </p:sp>
      <p:sp>
        <p:nvSpPr>
          <p:cNvPr id="7" name="Content Placeholder 6"/>
          <p:cNvSpPr>
            <a:spLocks noGrp="1"/>
          </p:cNvSpPr>
          <p:nvPr>
            <p:ph sz="quarter" idx="17"/>
          </p:nvPr>
        </p:nvSpPr>
        <p:spPr>
          <a:xfrm>
            <a:off x="348105" y="3646640"/>
            <a:ext cx="8461573" cy="320999"/>
          </a:xfrm>
        </p:spPr>
        <p:txBody>
          <a:bodyPr lIns="91440" rIns="91440"/>
          <a:lstStyle/>
          <a:p>
            <a:pPr marL="287338"/>
            <a:r>
              <a:rPr lang="en-US" sz="1800" noProof="0" dirty="0">
                <a:solidFill>
                  <a:srgbClr val="C00000"/>
                </a:solidFill>
              </a:rPr>
              <a:t>No dictator</a:t>
            </a:r>
          </a:p>
        </p:txBody>
      </p:sp>
      <p:sp>
        <p:nvSpPr>
          <p:cNvPr id="8" name="Content Placeholder 7"/>
          <p:cNvSpPr>
            <a:spLocks noGrp="1"/>
          </p:cNvSpPr>
          <p:nvPr>
            <p:ph sz="quarter" idx="18"/>
          </p:nvPr>
        </p:nvSpPr>
        <p:spPr>
          <a:xfrm>
            <a:off x="348111" y="4026706"/>
            <a:ext cx="8461561" cy="587796"/>
          </a:xfrm>
        </p:spPr>
        <p:txBody>
          <a:bodyPr/>
          <a:lstStyle/>
          <a:p>
            <a:pPr marL="292608" indent="-292608">
              <a:buFont typeface="Arial" pitchFamily="34" charset="0"/>
              <a:buChar char="•"/>
            </a:pPr>
            <a:r>
              <a:rPr lang="en-US" sz="1800" noProof="0" dirty="0"/>
              <a:t>The option of spending on alternative energy affects whether voters prefer spending on schools versus parks.</a:t>
            </a:r>
          </a:p>
        </p:txBody>
      </p:sp>
      <p:sp>
        <p:nvSpPr>
          <p:cNvPr id="12" name="Content Placeholder 11"/>
          <p:cNvSpPr>
            <a:spLocks noGrp="1"/>
          </p:cNvSpPr>
          <p:nvPr>
            <p:ph sz="quarter" idx="19"/>
          </p:nvPr>
        </p:nvSpPr>
        <p:spPr>
          <a:xfrm>
            <a:off x="348111" y="4712035"/>
            <a:ext cx="8461561" cy="325258"/>
          </a:xfrm>
        </p:spPr>
        <p:txBody>
          <a:bodyPr lIns="91440" rIns="91440"/>
          <a:lstStyle/>
          <a:p>
            <a:pPr marL="287338"/>
            <a:r>
              <a:rPr lang="en-US" sz="1800" noProof="0" dirty="0">
                <a:solidFill>
                  <a:srgbClr val="C00000"/>
                </a:solidFill>
              </a:rPr>
              <a:t>Independence of irrelevant alternatives</a:t>
            </a:r>
          </a:p>
        </p:txBody>
      </p:sp>
      <p:sp>
        <p:nvSpPr>
          <p:cNvPr id="13" name="Content Placeholder 12"/>
          <p:cNvSpPr>
            <a:spLocks noGrp="1"/>
          </p:cNvSpPr>
          <p:nvPr>
            <p:ph sz="quarter" idx="20"/>
          </p:nvPr>
        </p:nvSpPr>
        <p:spPr>
          <a:xfrm>
            <a:off x="348111" y="5113901"/>
            <a:ext cx="8618468" cy="623958"/>
          </a:xfrm>
        </p:spPr>
        <p:txBody>
          <a:bodyPr/>
          <a:lstStyle/>
          <a:p>
            <a:pPr marL="292608" indent="-292608">
              <a:buFont typeface="Arial" pitchFamily="34" charset="0"/>
              <a:buChar char="•"/>
            </a:pPr>
            <a:r>
              <a:rPr lang="en-US" sz="1800" noProof="0" dirty="0"/>
              <a:t>Every voter would rather spend more on education than on national parks, yet national parks spending wins.</a:t>
            </a:r>
          </a:p>
        </p:txBody>
      </p:sp>
      <p:sp>
        <p:nvSpPr>
          <p:cNvPr id="14" name="Content Placeholder 13"/>
          <p:cNvSpPr>
            <a:spLocks noGrp="1"/>
          </p:cNvSpPr>
          <p:nvPr>
            <p:ph sz="quarter" idx="21"/>
          </p:nvPr>
        </p:nvSpPr>
        <p:spPr>
          <a:xfrm>
            <a:off x="348302" y="5817414"/>
            <a:ext cx="8475023" cy="368546"/>
          </a:xfrm>
        </p:spPr>
        <p:txBody>
          <a:bodyPr lIns="91440" rIns="91440">
            <a:noAutofit/>
          </a:bodyPr>
          <a:lstStyle/>
          <a:p>
            <a:pPr marL="287338"/>
            <a:r>
              <a:rPr lang="en-US" sz="1800" noProof="0" dirty="0">
                <a:solidFill>
                  <a:srgbClr val="C00000"/>
                </a:solidFill>
              </a:rPr>
              <a:t>Unanimity</a:t>
            </a:r>
          </a:p>
        </p:txBody>
      </p:sp>
    </p:spTree>
    <p:extLst>
      <p:ext uri="{BB962C8B-B14F-4D97-AF65-F5344CB8AC3E}">
        <p14:creationId xmlns:p14="http://schemas.microsoft.com/office/powerpoint/2010/main" val="10355466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The elusive perfect voting system II</a:t>
            </a:r>
          </a:p>
        </p:txBody>
      </p:sp>
      <p:sp>
        <p:nvSpPr>
          <p:cNvPr id="3" name="Content Placeholder 2"/>
          <p:cNvSpPr>
            <a:spLocks noGrp="1"/>
          </p:cNvSpPr>
          <p:nvPr>
            <p:ph sz="quarter" idx="11"/>
          </p:nvPr>
        </p:nvSpPr>
        <p:spPr>
          <a:xfrm>
            <a:off x="342900" y="1276709"/>
            <a:ext cx="8458200" cy="2264981"/>
          </a:xfrm>
        </p:spPr>
        <p:txBody>
          <a:bodyPr>
            <a:normAutofit/>
          </a:bodyPr>
          <a:lstStyle/>
          <a:p>
            <a:r>
              <a:rPr lang="en-US" sz="2400" noProof="0" dirty="0"/>
              <a:t>In most elections the voting system is </a:t>
            </a:r>
            <a:r>
              <a:rPr lang="en-US" sz="2400" i="1" noProof="0" dirty="0">
                <a:solidFill>
                  <a:srgbClr val="C00000"/>
                </a:solidFill>
              </a:rPr>
              <a:t>first-past-the-post</a:t>
            </a:r>
            <a:r>
              <a:rPr lang="en-US" sz="2400" noProof="0" dirty="0"/>
              <a:t>, or plurality voting:</a:t>
            </a:r>
          </a:p>
          <a:p>
            <a:pPr marL="292608" indent="-292608">
              <a:buFont typeface="Arial" pitchFamily="34" charset="0"/>
              <a:buChar char="•"/>
            </a:pPr>
            <a:r>
              <a:rPr lang="en-US" sz="2200" noProof="0" dirty="0"/>
              <a:t>All candidates go up against each other at once.</a:t>
            </a:r>
          </a:p>
          <a:p>
            <a:pPr marL="292608" indent="-292608">
              <a:buFont typeface="Arial" pitchFamily="34" charset="0"/>
              <a:buChar char="•"/>
            </a:pPr>
            <a:r>
              <a:rPr lang="en-US" sz="2200" noProof="0" dirty="0"/>
              <a:t>Each voter can choose one of the candidates.</a:t>
            </a:r>
          </a:p>
          <a:p>
            <a:pPr marL="292608" indent="-292608">
              <a:buFont typeface="Arial" pitchFamily="34" charset="0"/>
              <a:buChar char="•"/>
            </a:pPr>
            <a:r>
              <a:rPr lang="en-US" sz="2200" noProof="0" dirty="0"/>
              <a:t>The candidate who receives the most votes wins.</a:t>
            </a:r>
          </a:p>
        </p:txBody>
      </p:sp>
      <p:sp>
        <p:nvSpPr>
          <p:cNvPr id="4" name="Content Placeholder 3"/>
          <p:cNvSpPr>
            <a:spLocks noGrp="1"/>
          </p:cNvSpPr>
          <p:nvPr>
            <p:ph sz="quarter" idx="14"/>
          </p:nvPr>
        </p:nvSpPr>
        <p:spPr>
          <a:xfrm>
            <a:off x="342900" y="3619628"/>
            <a:ext cx="8458200" cy="2550835"/>
          </a:xfrm>
        </p:spPr>
        <p:txBody>
          <a:bodyPr>
            <a:normAutofit/>
          </a:bodyPr>
          <a:lstStyle/>
          <a:p>
            <a:r>
              <a:rPr lang="en-US" sz="2400" noProof="0" dirty="0"/>
              <a:t>The merit of this voting system is simplicity.</a:t>
            </a:r>
          </a:p>
          <a:p>
            <a:r>
              <a:rPr lang="en-US" sz="2400" noProof="0" dirty="0"/>
              <a:t>It violates the </a:t>
            </a:r>
            <a:r>
              <a:rPr lang="en-US" sz="2400" i="1" noProof="0" dirty="0">
                <a:solidFill>
                  <a:srgbClr val="C00000"/>
                </a:solidFill>
              </a:rPr>
              <a:t>independence of irrelevant alternatives</a:t>
            </a:r>
            <a:r>
              <a:rPr lang="en-US" sz="2400" noProof="0" dirty="0"/>
              <a:t> criterion, also called the </a:t>
            </a:r>
            <a:r>
              <a:rPr lang="en-US" sz="2400" i="1" noProof="0" dirty="0">
                <a:solidFill>
                  <a:srgbClr val="C00000"/>
                </a:solidFill>
              </a:rPr>
              <a:t>third-party problem</a:t>
            </a:r>
            <a:r>
              <a:rPr lang="en-US" sz="2400" noProof="0" dirty="0"/>
              <a:t>.</a:t>
            </a:r>
          </a:p>
          <a:p>
            <a:r>
              <a:rPr lang="en-US" sz="2400" noProof="0" dirty="0"/>
              <a:t>Instead of the median voter being decisive, winning depends on whether an additional third party candidate is on the ballot.</a:t>
            </a:r>
          </a:p>
        </p:txBody>
      </p:sp>
    </p:spTree>
    <p:extLst>
      <p:ext uri="{BB962C8B-B14F-4D97-AF65-F5344CB8AC3E}">
        <p14:creationId xmlns:p14="http://schemas.microsoft.com/office/powerpoint/2010/main" val="29624843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The elusive perfect voting system III</a:t>
            </a:r>
          </a:p>
        </p:txBody>
      </p:sp>
      <p:sp>
        <p:nvSpPr>
          <p:cNvPr id="3" name="Content Placeholder 2"/>
          <p:cNvSpPr>
            <a:spLocks noGrp="1"/>
          </p:cNvSpPr>
          <p:nvPr>
            <p:ph sz="quarter" idx="11"/>
          </p:nvPr>
        </p:nvSpPr>
        <p:spPr>
          <a:xfrm>
            <a:off x="342900" y="1276709"/>
            <a:ext cx="8458200" cy="678611"/>
          </a:xfrm>
        </p:spPr>
        <p:txBody>
          <a:bodyPr>
            <a:noAutofit/>
          </a:bodyPr>
          <a:lstStyle/>
          <a:p>
            <a:r>
              <a:rPr lang="en-US" sz="2200" noProof="0" dirty="0"/>
              <a:t>Consider the 2000 presidential election between George W. Bush, Al Gore, and third party candidate Ralph Nader.</a:t>
            </a:r>
          </a:p>
        </p:txBody>
      </p:sp>
      <p:pic>
        <p:nvPicPr>
          <p:cNvPr id="14338" name="Picture 2" descr="Nader's entry as a third-party candidate could have theoretically shifted some of the votes from Gore to Nader, giving Bush the w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950" y="2562344"/>
            <a:ext cx="4260931" cy="3053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540168" y="2070496"/>
            <a:ext cx="4260931" cy="1358504"/>
          </a:xfrm>
        </p:spPr>
        <p:txBody>
          <a:bodyPr>
            <a:noAutofit/>
          </a:bodyPr>
          <a:lstStyle/>
          <a:p>
            <a:r>
              <a:rPr lang="en-US" sz="2000" noProof="0" dirty="0"/>
              <a:t>If only two main candidates:</a:t>
            </a:r>
          </a:p>
          <a:p>
            <a:pPr marL="292608" indent="-292608">
              <a:buFont typeface="Arial" pitchFamily="34" charset="0"/>
              <a:buChar char="•"/>
            </a:pPr>
            <a:r>
              <a:rPr lang="en-US" sz="1800" noProof="0" dirty="0"/>
              <a:t>Gore is the first preference for a larger share of voters.</a:t>
            </a:r>
          </a:p>
          <a:p>
            <a:pPr marL="292608" indent="-292608">
              <a:buFont typeface="Arial" pitchFamily="34" charset="0"/>
              <a:buChar char="•"/>
            </a:pPr>
            <a:r>
              <a:rPr lang="en-US" sz="1800" noProof="0" dirty="0"/>
              <a:t>Gore wins.</a:t>
            </a:r>
          </a:p>
        </p:txBody>
      </p:sp>
      <p:sp>
        <p:nvSpPr>
          <p:cNvPr id="5" name="Content Placeholder 4"/>
          <p:cNvSpPr>
            <a:spLocks noGrp="1"/>
          </p:cNvSpPr>
          <p:nvPr>
            <p:ph sz="quarter" idx="15"/>
          </p:nvPr>
        </p:nvSpPr>
        <p:spPr>
          <a:xfrm>
            <a:off x="4540168" y="3668396"/>
            <a:ext cx="4260931" cy="2438492"/>
          </a:xfrm>
        </p:spPr>
        <p:txBody>
          <a:bodyPr>
            <a:noAutofit/>
          </a:bodyPr>
          <a:lstStyle/>
          <a:p>
            <a:r>
              <a:rPr lang="en-US" sz="2000" noProof="0" dirty="0">
                <a:solidFill>
                  <a:schemeClr val="tx1"/>
                </a:solidFill>
              </a:rPr>
              <a:t>If Nader also is a candidate:</a:t>
            </a:r>
          </a:p>
          <a:p>
            <a:pPr marL="292608" indent="-292608">
              <a:buFont typeface="Arial" pitchFamily="34" charset="0"/>
              <a:buChar char="•"/>
            </a:pPr>
            <a:r>
              <a:rPr lang="en-US" sz="1800" noProof="0" dirty="0">
                <a:solidFill>
                  <a:schemeClr val="tx1"/>
                </a:solidFill>
              </a:rPr>
              <a:t>Some who previously voted for Gore switch their votes to Nader.</a:t>
            </a:r>
          </a:p>
          <a:p>
            <a:pPr marL="292608" indent="-292608">
              <a:buFont typeface="Arial" pitchFamily="34" charset="0"/>
              <a:buChar char="•"/>
            </a:pPr>
            <a:r>
              <a:rPr lang="en-US" sz="1800" noProof="0" dirty="0">
                <a:solidFill>
                  <a:schemeClr val="tx1"/>
                </a:solidFill>
              </a:rPr>
              <a:t>Preferences between Gore and Bush remain.</a:t>
            </a:r>
          </a:p>
          <a:p>
            <a:pPr marL="292608" indent="-292608">
              <a:buFont typeface="Arial" pitchFamily="34" charset="0"/>
              <a:buChar char="•"/>
            </a:pPr>
            <a:r>
              <a:rPr lang="en-US" sz="1800" noProof="0" dirty="0">
                <a:solidFill>
                  <a:schemeClr val="tx1"/>
                </a:solidFill>
              </a:rPr>
              <a:t>Bush now is the first preference of the largest share of voters, and wins.</a:t>
            </a:r>
            <a:endParaRPr lang="en-US" sz="1800" noProof="0" dirty="0"/>
          </a:p>
        </p:txBody>
      </p:sp>
      <p:sp>
        <p:nvSpPr>
          <p:cNvPr id="6" name="Text Placeholder 5">
            <a:extLst>
              <a:ext uri="{FF2B5EF4-FFF2-40B4-BE49-F238E27FC236}">
                <a16:creationId xmlns:a16="http://schemas.microsoft.com/office/drawing/2014/main" id="{19089AA7-2CD3-4196-872C-B356A4683A27}"/>
              </a:ext>
            </a:extLst>
          </p:cNvPr>
          <p:cNvSpPr>
            <a:spLocks noGrp="1"/>
          </p:cNvSpPr>
          <p:nvPr>
            <p:ph type="body" sz="quarter" idx="12"/>
          </p:nvPr>
        </p:nvSpPr>
        <p:spPr>
          <a:xfrm>
            <a:off x="2416629" y="6346284"/>
            <a:ext cx="3357807" cy="206916"/>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20724448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The elusive perfect voting system IV </a:t>
            </a:r>
            <a:r>
              <a:rPr lang="en-US" sz="1100" b="0" noProof="0" dirty="0"/>
              <a:t>1</a:t>
            </a:r>
          </a:p>
        </p:txBody>
      </p:sp>
      <p:sp>
        <p:nvSpPr>
          <p:cNvPr id="3" name="Content Placeholder 2"/>
          <p:cNvSpPr>
            <a:spLocks noGrp="1"/>
          </p:cNvSpPr>
          <p:nvPr>
            <p:ph sz="quarter" idx="11"/>
          </p:nvPr>
        </p:nvSpPr>
        <p:spPr>
          <a:xfrm>
            <a:off x="342900" y="1276709"/>
            <a:ext cx="8458200" cy="2483922"/>
          </a:xfrm>
        </p:spPr>
        <p:txBody>
          <a:bodyPr>
            <a:normAutofit/>
          </a:bodyPr>
          <a:lstStyle/>
          <a:p>
            <a:r>
              <a:rPr lang="en-US" sz="2400" noProof="0" dirty="0"/>
              <a:t>To avoid the </a:t>
            </a:r>
            <a:r>
              <a:rPr lang="en-US" sz="2400" i="1" noProof="0" dirty="0">
                <a:solidFill>
                  <a:srgbClr val="C00000"/>
                </a:solidFill>
              </a:rPr>
              <a:t>third-party problem</a:t>
            </a:r>
            <a:r>
              <a:rPr lang="en-US" sz="2400" noProof="0" dirty="0"/>
              <a:t>, one suggestion would be to use </a:t>
            </a:r>
            <a:r>
              <a:rPr lang="en-US" sz="2400" i="1" noProof="0" dirty="0">
                <a:solidFill>
                  <a:srgbClr val="C00000"/>
                </a:solidFill>
              </a:rPr>
              <a:t>pair-wise majority voting</a:t>
            </a:r>
            <a:r>
              <a:rPr lang="en-US" sz="2400" noProof="0" dirty="0"/>
              <a:t>.</a:t>
            </a:r>
          </a:p>
          <a:p>
            <a:pPr marL="292608" indent="-292608">
              <a:buFont typeface="Arial" pitchFamily="34" charset="0"/>
              <a:buChar char="•"/>
            </a:pPr>
            <a:r>
              <a:rPr lang="en-US" sz="2200" noProof="0" dirty="0"/>
              <a:t>Election options are taken in pairs, and the majority vote wins.</a:t>
            </a:r>
          </a:p>
          <a:p>
            <a:pPr marL="292608" indent="-292608">
              <a:buFont typeface="Arial" pitchFamily="34" charset="0"/>
              <a:buChar char="•"/>
            </a:pPr>
            <a:r>
              <a:rPr lang="en-US" sz="2200" noProof="0" dirty="0"/>
              <a:t>When all options have been put to a “head-to-head” match between a pair of opponents, one might expect the most popular option to win.</a:t>
            </a:r>
          </a:p>
        </p:txBody>
      </p:sp>
      <p:sp>
        <p:nvSpPr>
          <p:cNvPr id="4" name="Content Placeholder 3"/>
          <p:cNvSpPr>
            <a:spLocks noGrp="1"/>
          </p:cNvSpPr>
          <p:nvPr>
            <p:ph sz="quarter" idx="14"/>
          </p:nvPr>
        </p:nvSpPr>
        <p:spPr>
          <a:xfrm>
            <a:off x="342900" y="3825026"/>
            <a:ext cx="8458200" cy="1674253"/>
          </a:xfrm>
        </p:spPr>
        <p:txBody>
          <a:bodyPr>
            <a:normAutofit/>
          </a:bodyPr>
          <a:lstStyle/>
          <a:p>
            <a:r>
              <a:rPr lang="en-US" sz="2400" noProof="0" dirty="0"/>
              <a:t>This system fails another criteria, transitivity, giving rise to the </a:t>
            </a:r>
            <a:r>
              <a:rPr lang="en-US" sz="2400" i="1" noProof="0" dirty="0">
                <a:solidFill>
                  <a:srgbClr val="C00000"/>
                </a:solidFill>
              </a:rPr>
              <a:t>Condorcet paradox</a:t>
            </a:r>
            <a:r>
              <a:rPr lang="en-US" sz="2400" noProof="0" dirty="0"/>
              <a:t>.</a:t>
            </a:r>
          </a:p>
          <a:p>
            <a:pPr marL="292608" indent="-292608">
              <a:buFont typeface="Arial" pitchFamily="34" charset="0"/>
              <a:buChar char="•"/>
            </a:pPr>
            <a:r>
              <a:rPr lang="en-US" sz="2200" noProof="0" dirty="0"/>
              <a:t>Preferences of each individual member of a group are transitive, but the collective preferences of the group are not.</a:t>
            </a:r>
          </a:p>
        </p:txBody>
      </p:sp>
    </p:spTree>
    <p:extLst>
      <p:ext uri="{BB962C8B-B14F-4D97-AF65-F5344CB8AC3E}">
        <p14:creationId xmlns:p14="http://schemas.microsoft.com/office/powerpoint/2010/main" val="17041522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The elusive perfect voting system IV </a:t>
            </a:r>
            <a:r>
              <a:rPr lang="en-US" sz="1100" b="0" noProof="0" dirty="0"/>
              <a:t>2</a:t>
            </a:r>
          </a:p>
        </p:txBody>
      </p:sp>
      <p:sp>
        <p:nvSpPr>
          <p:cNvPr id="3" name="Content Placeholder 2"/>
          <p:cNvSpPr>
            <a:spLocks noGrp="1"/>
          </p:cNvSpPr>
          <p:nvPr>
            <p:ph sz="quarter" idx="11"/>
          </p:nvPr>
        </p:nvSpPr>
        <p:spPr>
          <a:xfrm>
            <a:off x="342900" y="1276710"/>
            <a:ext cx="8458200" cy="1208914"/>
          </a:xfrm>
        </p:spPr>
        <p:txBody>
          <a:bodyPr>
            <a:normAutofit/>
          </a:bodyPr>
          <a:lstStyle/>
          <a:p>
            <a:pPr marL="292608" indent="-292608">
              <a:buFont typeface="Arial" pitchFamily="34" charset="0"/>
              <a:buChar char="•"/>
            </a:pPr>
            <a:r>
              <a:rPr lang="en-US" sz="2000" noProof="0" dirty="0"/>
              <a:t>Consider a simple vote of three city council members to construct either a new jail, a new city hall, or a new library.</a:t>
            </a:r>
          </a:p>
          <a:p>
            <a:pPr marL="292608" indent="-292608">
              <a:buFont typeface="Arial" pitchFamily="34" charset="0"/>
              <a:buChar char="•"/>
            </a:pPr>
            <a:r>
              <a:rPr lang="en-US" sz="2000" noProof="0" dirty="0"/>
              <a:t>Each council member has ordered preferences.</a:t>
            </a:r>
          </a:p>
        </p:txBody>
      </p:sp>
      <p:sp>
        <p:nvSpPr>
          <p:cNvPr id="4" name="Content Placeholder 3"/>
          <p:cNvSpPr>
            <a:spLocks noGrp="1"/>
          </p:cNvSpPr>
          <p:nvPr>
            <p:ph sz="quarter" idx="14"/>
          </p:nvPr>
        </p:nvSpPr>
        <p:spPr>
          <a:xfrm>
            <a:off x="2836013" y="2501909"/>
            <a:ext cx="3516424" cy="299250"/>
          </a:xfrm>
        </p:spPr>
        <p:txBody>
          <a:bodyPr>
            <a:normAutofit lnSpcReduction="10000"/>
          </a:bodyPr>
          <a:lstStyle/>
          <a:p>
            <a:r>
              <a:rPr lang="en-US" sz="1400" b="1" noProof="0" dirty="0"/>
              <a:t>Preferences of 3 city council members</a:t>
            </a:r>
          </a:p>
        </p:txBody>
      </p:sp>
      <p:pic>
        <p:nvPicPr>
          <p:cNvPr id="15363" name="Picture 3" descr="The table titled Preferences of 3 city council members has four columns and three rows."/>
          <p:cNvPicPr>
            <a:picLocks noChangeAspect="1" noChangeArrowheads="1"/>
          </p:cNvPicPr>
          <p:nvPr/>
        </p:nvPicPr>
        <p:blipFill rotWithShape="1">
          <a:blip r:embed="rId3">
            <a:extLst>
              <a:ext uri="{28A0092B-C50C-407E-A947-70E740481C1C}">
                <a14:useLocalDpi xmlns:a14="http://schemas.microsoft.com/office/drawing/2010/main" val="0"/>
              </a:ext>
            </a:extLst>
          </a:blip>
          <a:srcRect t="23684" b="2490"/>
          <a:stretch/>
        </p:blipFill>
        <p:spPr bwMode="auto">
          <a:xfrm>
            <a:off x="2422681" y="2860911"/>
            <a:ext cx="4090987" cy="877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5"/>
          </p:nvPr>
        </p:nvSpPr>
        <p:spPr>
          <a:xfrm>
            <a:off x="365125" y="4208060"/>
            <a:ext cx="8458200" cy="2009104"/>
          </a:xfrm>
        </p:spPr>
        <p:txBody>
          <a:bodyPr>
            <a:normAutofit/>
          </a:bodyPr>
          <a:lstStyle/>
          <a:p>
            <a:pPr marL="292608" indent="-292608">
              <a:buFont typeface="Arial" pitchFamily="34" charset="0"/>
              <a:buChar char="•"/>
            </a:pPr>
            <a:r>
              <a:rPr lang="en-US" sz="2000" noProof="0" dirty="0"/>
              <a:t>Member 1 prefers the jail, followed by the city hall, and then the library.</a:t>
            </a:r>
          </a:p>
          <a:p>
            <a:pPr marL="292608" indent="-292608">
              <a:buFont typeface="Arial" pitchFamily="34" charset="0"/>
              <a:buChar char="•"/>
            </a:pPr>
            <a:r>
              <a:rPr lang="en-US" sz="2000" noProof="0" dirty="0"/>
              <a:t>Member 2 prefers the city hall, followed by the library, and then the jail.</a:t>
            </a:r>
          </a:p>
          <a:p>
            <a:pPr marL="292608" indent="-292608">
              <a:buFont typeface="Arial" pitchFamily="34" charset="0"/>
              <a:buChar char="•"/>
            </a:pPr>
            <a:r>
              <a:rPr lang="en-US" sz="2000" noProof="0" dirty="0"/>
              <a:t>Member 3 prefers the library, followed by the jail, and then the city hall.</a:t>
            </a:r>
          </a:p>
          <a:p>
            <a:pPr marL="292608" indent="-292608">
              <a:buFont typeface="Arial" pitchFamily="34" charset="0"/>
              <a:buChar char="•"/>
            </a:pPr>
            <a:r>
              <a:rPr lang="en-US" sz="2000" noProof="0" dirty="0"/>
              <a:t>If the council members took a simple vote, the result would be a three-way tie.</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10693538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The elusive perfect voting system V</a:t>
            </a:r>
          </a:p>
        </p:txBody>
      </p:sp>
      <p:sp>
        <p:nvSpPr>
          <p:cNvPr id="3" name="Content Placeholder 2"/>
          <p:cNvSpPr>
            <a:spLocks noGrp="1"/>
          </p:cNvSpPr>
          <p:nvPr>
            <p:ph sz="quarter" idx="11"/>
          </p:nvPr>
        </p:nvSpPr>
        <p:spPr>
          <a:xfrm>
            <a:off x="342900" y="1276709"/>
            <a:ext cx="8458200" cy="1260429"/>
          </a:xfrm>
        </p:spPr>
        <p:txBody>
          <a:bodyPr>
            <a:noAutofit/>
          </a:bodyPr>
          <a:lstStyle/>
          <a:p>
            <a:pPr marL="292608" indent="-292608">
              <a:buFont typeface="Arial" pitchFamily="34" charset="0"/>
              <a:buChar char="•"/>
            </a:pPr>
            <a:r>
              <a:rPr lang="en-US" sz="2200" noProof="0" dirty="0"/>
              <a:t>Suppose the council decides to use pair-wise majority voting.</a:t>
            </a:r>
          </a:p>
          <a:p>
            <a:pPr marL="292608" indent="-292608">
              <a:buFont typeface="Arial" pitchFamily="34" charset="0"/>
              <a:buChar char="•"/>
            </a:pPr>
            <a:r>
              <a:rPr lang="en-US" sz="2200" noProof="0" dirty="0"/>
              <a:t>The ordering of the pairwise elections determines which project is funded.</a:t>
            </a:r>
          </a:p>
        </p:txBody>
      </p:sp>
      <p:pic>
        <p:nvPicPr>
          <p:cNvPr id="16386" name="Picture 2" descr="The table has three columns and five rows. The column headings from left to right are: election order #1; election order #2; election order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5200" y="2690836"/>
            <a:ext cx="7212013" cy="171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5"/>
          </p:nvPr>
        </p:nvSpPr>
        <p:spPr>
          <a:xfrm>
            <a:off x="365125" y="4600005"/>
            <a:ext cx="8458200" cy="1611584"/>
          </a:xfrm>
        </p:spPr>
        <p:txBody>
          <a:bodyPr>
            <a:noAutofit/>
          </a:bodyPr>
          <a:lstStyle/>
          <a:p>
            <a:pPr marL="292608" indent="-292608">
              <a:buFont typeface="Arial" pitchFamily="34" charset="0"/>
              <a:buChar char="•"/>
            </a:pPr>
            <a:r>
              <a:rPr lang="en-US" sz="2200" noProof="0" dirty="0"/>
              <a:t>When the </a:t>
            </a:r>
            <a:r>
              <a:rPr lang="en-US" sz="2200" i="1" noProof="0" dirty="0">
                <a:solidFill>
                  <a:srgbClr val="C00000"/>
                </a:solidFill>
              </a:rPr>
              <a:t>principle of transitivity</a:t>
            </a:r>
            <a:r>
              <a:rPr lang="en-US" sz="2200" noProof="0" dirty="0"/>
              <a:t> is violated, the power to </a:t>
            </a:r>
            <a:r>
              <a:rPr lang="en-US" sz="2200" i="1" noProof="0" dirty="0">
                <a:solidFill>
                  <a:srgbClr val="C00000"/>
                </a:solidFill>
              </a:rPr>
              <a:t>set the agenda</a:t>
            </a:r>
            <a:r>
              <a:rPr lang="en-US" sz="2200" noProof="0" dirty="0"/>
              <a:t> is sometimes crucial in shaping the final outcomes.</a:t>
            </a:r>
          </a:p>
          <a:p>
            <a:pPr marL="292608" indent="-292608">
              <a:buFont typeface="Arial" pitchFamily="34" charset="0"/>
              <a:buChar char="•"/>
            </a:pPr>
            <a:r>
              <a:rPr lang="en-US" sz="2200" noProof="0" dirty="0"/>
              <a:t>The person who decides on the order in which issues are brought to a vote for the city council wields considerable power.</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4184180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The elusive perfect voting system VI</a:t>
            </a:r>
          </a:p>
        </p:txBody>
      </p:sp>
      <p:sp>
        <p:nvSpPr>
          <p:cNvPr id="3" name="Content Placeholder 2"/>
          <p:cNvSpPr>
            <a:spLocks noGrp="1"/>
          </p:cNvSpPr>
          <p:nvPr>
            <p:ph sz="quarter" idx="11"/>
          </p:nvPr>
        </p:nvSpPr>
        <p:spPr>
          <a:xfrm>
            <a:off x="342900" y="1276709"/>
            <a:ext cx="8458200" cy="3114987"/>
          </a:xfrm>
        </p:spPr>
        <p:txBody>
          <a:bodyPr>
            <a:normAutofit/>
          </a:bodyPr>
          <a:lstStyle/>
          <a:p>
            <a:r>
              <a:rPr lang="en-US" sz="2200" noProof="0" dirty="0"/>
              <a:t>There are many more possible voting systems.</a:t>
            </a:r>
          </a:p>
          <a:p>
            <a:pPr marL="292608" indent="-292608">
              <a:buClr>
                <a:schemeClr val="tx1"/>
              </a:buClr>
              <a:buFont typeface="Arial" pitchFamily="34" charset="0"/>
              <a:buChar char="•"/>
            </a:pPr>
            <a:r>
              <a:rPr lang="en-US" sz="2000" noProof="0" dirty="0"/>
              <a:t>Variations on </a:t>
            </a:r>
            <a:r>
              <a:rPr lang="en-US" sz="2000" i="1" noProof="0" dirty="0">
                <a:solidFill>
                  <a:srgbClr val="C00000"/>
                </a:solidFill>
              </a:rPr>
              <a:t>first-past-the-post</a:t>
            </a:r>
            <a:r>
              <a:rPr lang="en-US" sz="2000" noProof="0" dirty="0"/>
              <a:t>, such as holding a run-off between the top two candidates.</a:t>
            </a:r>
          </a:p>
          <a:p>
            <a:pPr marL="292608" indent="-292608">
              <a:buClr>
                <a:schemeClr val="tx1"/>
              </a:buClr>
              <a:buFont typeface="Arial" pitchFamily="34" charset="0"/>
              <a:buChar char="•"/>
            </a:pPr>
            <a:r>
              <a:rPr lang="en-US" sz="2000" i="1" noProof="0" dirty="0">
                <a:solidFill>
                  <a:srgbClr val="C00000"/>
                </a:solidFill>
              </a:rPr>
              <a:t>Instant-runoff</a:t>
            </a:r>
            <a:r>
              <a:rPr lang="en-US" sz="2000" noProof="0" dirty="0"/>
              <a:t> systems, in which voters rank all candidates by order of preference.</a:t>
            </a:r>
          </a:p>
          <a:p>
            <a:pPr marL="292608" indent="-292608">
              <a:buClr>
                <a:schemeClr val="tx1"/>
              </a:buClr>
              <a:buFont typeface="Arial" pitchFamily="34" charset="0"/>
              <a:buChar char="•"/>
            </a:pPr>
            <a:r>
              <a:rPr lang="en-US" sz="2000" i="1" noProof="0" dirty="0">
                <a:solidFill>
                  <a:srgbClr val="C00000"/>
                </a:solidFill>
              </a:rPr>
              <a:t>Approval voting</a:t>
            </a:r>
            <a:r>
              <a:rPr lang="en-US" sz="2000" noProof="0" dirty="0"/>
              <a:t>, in which voters can vote for multiple candidates.</a:t>
            </a:r>
          </a:p>
          <a:p>
            <a:pPr marL="292608" indent="-292608">
              <a:buClr>
                <a:schemeClr val="tx1"/>
              </a:buClr>
              <a:buFont typeface="Arial" pitchFamily="34" charset="0"/>
              <a:buChar char="•"/>
            </a:pPr>
            <a:r>
              <a:rPr lang="en-US" sz="2000" noProof="0" dirty="0"/>
              <a:t>The </a:t>
            </a:r>
            <a:r>
              <a:rPr lang="en-US" sz="2000" i="1" noProof="0" dirty="0" err="1">
                <a:solidFill>
                  <a:srgbClr val="C00000"/>
                </a:solidFill>
              </a:rPr>
              <a:t>Borda</a:t>
            </a:r>
            <a:r>
              <a:rPr lang="en-US" sz="2000" i="1" noProof="0" dirty="0">
                <a:solidFill>
                  <a:srgbClr val="C00000"/>
                </a:solidFill>
              </a:rPr>
              <a:t> count</a:t>
            </a:r>
            <a:r>
              <a:rPr lang="en-US" sz="2000" noProof="0" dirty="0"/>
              <a:t>, commonly used to rank sports teams in national polls.</a:t>
            </a:r>
          </a:p>
        </p:txBody>
      </p:sp>
      <p:sp>
        <p:nvSpPr>
          <p:cNvPr id="4" name="Content Placeholder 3"/>
          <p:cNvSpPr>
            <a:spLocks noGrp="1"/>
          </p:cNvSpPr>
          <p:nvPr>
            <p:ph sz="quarter" idx="14"/>
          </p:nvPr>
        </p:nvSpPr>
        <p:spPr>
          <a:xfrm>
            <a:off x="342900" y="4456098"/>
            <a:ext cx="8458200" cy="1571216"/>
          </a:xfrm>
        </p:spPr>
        <p:txBody>
          <a:bodyPr>
            <a:normAutofit/>
          </a:bodyPr>
          <a:lstStyle/>
          <a:p>
            <a:r>
              <a:rPr lang="en-US" sz="2200" i="1" noProof="0" dirty="0">
                <a:solidFill>
                  <a:srgbClr val="C00000"/>
                </a:solidFill>
              </a:rPr>
              <a:t>Arrow’s impossibility theorem</a:t>
            </a:r>
            <a:r>
              <a:rPr lang="en-US" sz="2200" noProof="0" dirty="0"/>
              <a:t> states that no voting system can aggregate the preferences of voters over three or more options while meeting all of the criteria for an ideal voting system.</a:t>
            </a:r>
          </a:p>
          <a:p>
            <a:pPr marL="292608" indent="-292608">
              <a:buFont typeface="Arial" pitchFamily="34" charset="0"/>
              <a:buChar char="•"/>
            </a:pPr>
            <a:r>
              <a:rPr lang="en-US" sz="2000" noProof="0" dirty="0"/>
              <a:t>No voting process is perfect.</a:t>
            </a:r>
          </a:p>
        </p:txBody>
      </p:sp>
    </p:spTree>
    <p:extLst>
      <p:ext uri="{BB962C8B-B14F-4D97-AF65-F5344CB8AC3E}">
        <p14:creationId xmlns:p14="http://schemas.microsoft.com/office/powerpoint/2010/main" val="1995518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noProof="0" dirty="0"/>
              <a:t>Political participation and the myth of the “rational voter”</a:t>
            </a:r>
          </a:p>
        </p:txBody>
      </p:sp>
      <p:sp>
        <p:nvSpPr>
          <p:cNvPr id="3" name="Content Placeholder 2"/>
          <p:cNvSpPr>
            <a:spLocks noGrp="1"/>
          </p:cNvSpPr>
          <p:nvPr>
            <p:ph sz="quarter" idx="11"/>
          </p:nvPr>
        </p:nvSpPr>
        <p:spPr>
          <a:xfrm>
            <a:off x="342900" y="1276709"/>
            <a:ext cx="8458200" cy="1080125"/>
          </a:xfrm>
        </p:spPr>
        <p:txBody>
          <a:bodyPr>
            <a:normAutofit/>
          </a:bodyPr>
          <a:lstStyle/>
          <a:p>
            <a:r>
              <a:rPr lang="en-US" sz="2000" noProof="0" dirty="0"/>
              <a:t>All voting systems have assumed voters are </a:t>
            </a:r>
            <a:r>
              <a:rPr lang="en-US" sz="2000" i="1" noProof="0" dirty="0">
                <a:solidFill>
                  <a:srgbClr val="C00000"/>
                </a:solidFill>
              </a:rPr>
              <a:t>rational</a:t>
            </a:r>
            <a:r>
              <a:rPr lang="en-US" sz="2000" noProof="0" dirty="0"/>
              <a:t> and </a:t>
            </a:r>
            <a:r>
              <a:rPr lang="en-US" sz="2000" i="1" noProof="0" dirty="0">
                <a:solidFill>
                  <a:srgbClr val="C00000"/>
                </a:solidFill>
              </a:rPr>
              <a:t>fully informed</a:t>
            </a:r>
            <a:r>
              <a:rPr lang="en-US" sz="2000" noProof="0" dirty="0"/>
              <a:t>.</a:t>
            </a:r>
          </a:p>
          <a:p>
            <a:pPr marL="292608" indent="-292608">
              <a:buFont typeface="Arial" pitchFamily="34" charset="0"/>
              <a:buChar char="•"/>
            </a:pPr>
            <a:r>
              <a:rPr lang="en-US" sz="1800" noProof="0" dirty="0"/>
              <a:t>Elections can be swayed by more than rational policy considerations of well-informed voters.</a:t>
            </a:r>
          </a:p>
        </p:txBody>
      </p:sp>
      <p:sp>
        <p:nvSpPr>
          <p:cNvPr id="4" name="Content Placeholder 3"/>
          <p:cNvSpPr>
            <a:spLocks noGrp="1"/>
          </p:cNvSpPr>
          <p:nvPr>
            <p:ph sz="quarter" idx="14"/>
          </p:nvPr>
        </p:nvSpPr>
        <p:spPr>
          <a:xfrm>
            <a:off x="342900" y="2421223"/>
            <a:ext cx="8458200" cy="1107588"/>
          </a:xfrm>
        </p:spPr>
        <p:txBody>
          <a:bodyPr>
            <a:normAutofit/>
          </a:bodyPr>
          <a:lstStyle/>
          <a:p>
            <a:r>
              <a:rPr lang="en-US" sz="2000" noProof="0" dirty="0"/>
              <a:t>There are costs associated with being informed.</a:t>
            </a:r>
          </a:p>
          <a:p>
            <a:pPr marL="292608" indent="-292608">
              <a:buFont typeface="Arial" pitchFamily="34" charset="0"/>
              <a:buChar char="•"/>
            </a:pPr>
            <a:r>
              <a:rPr lang="en-US" sz="1800" noProof="0" dirty="0"/>
              <a:t>Some voters may find the opportunity cost of gathering information outweighs the benefits and choose to remain ignorant, known as </a:t>
            </a:r>
            <a:r>
              <a:rPr lang="en-US" sz="1800" i="1" noProof="0" dirty="0">
                <a:solidFill>
                  <a:srgbClr val="C00000"/>
                </a:solidFill>
              </a:rPr>
              <a:t>rational ignorance</a:t>
            </a:r>
            <a:r>
              <a:rPr lang="en-US" sz="1800" noProof="0" dirty="0"/>
              <a:t>.</a:t>
            </a:r>
          </a:p>
        </p:txBody>
      </p:sp>
      <p:sp>
        <p:nvSpPr>
          <p:cNvPr id="5" name="Content Placeholder 4"/>
          <p:cNvSpPr>
            <a:spLocks noGrp="1"/>
          </p:cNvSpPr>
          <p:nvPr>
            <p:ph sz="quarter" idx="15"/>
          </p:nvPr>
        </p:nvSpPr>
        <p:spPr>
          <a:xfrm>
            <a:off x="342900" y="3606075"/>
            <a:ext cx="8458200" cy="2060630"/>
          </a:xfrm>
        </p:spPr>
        <p:txBody>
          <a:bodyPr>
            <a:noAutofit/>
          </a:bodyPr>
          <a:lstStyle/>
          <a:p>
            <a:r>
              <a:rPr lang="en-US" sz="2000" noProof="0" dirty="0"/>
              <a:t>Even though the benefit of one vote is quite small, people still vote.</a:t>
            </a:r>
          </a:p>
          <a:p>
            <a:pPr marL="292608" indent="-292608">
              <a:buFont typeface="Arial" pitchFamily="34" charset="0"/>
              <a:buChar char="•"/>
            </a:pPr>
            <a:r>
              <a:rPr lang="en-US" sz="1800" noProof="0" dirty="0"/>
              <a:t>The likelihood of casting a pivotal vote.</a:t>
            </a:r>
          </a:p>
          <a:p>
            <a:pPr marL="292608" indent="-292608">
              <a:buFont typeface="Arial" pitchFamily="34" charset="0"/>
              <a:buChar char="•"/>
            </a:pPr>
            <a:r>
              <a:rPr lang="en-US" sz="1800" noProof="0" dirty="0"/>
              <a:t>Utility from participating in a civic event.</a:t>
            </a:r>
          </a:p>
          <a:p>
            <a:pPr marL="292608" indent="-292608">
              <a:buFont typeface="Arial" pitchFamily="34" charset="0"/>
              <a:buChar char="•"/>
            </a:pPr>
            <a:r>
              <a:rPr lang="en-US" sz="1800" noProof="0" dirty="0"/>
              <a:t>Altruism to contribute to the democratic process.</a:t>
            </a:r>
          </a:p>
          <a:p>
            <a:pPr marL="292608" indent="-292608">
              <a:buFont typeface="Arial" pitchFamily="34" charset="0"/>
              <a:buChar char="•"/>
            </a:pPr>
            <a:r>
              <a:rPr lang="en-US" sz="1800" noProof="0" dirty="0"/>
              <a:t>Social pressure to do one’s duty.</a:t>
            </a:r>
          </a:p>
        </p:txBody>
      </p:sp>
    </p:spTree>
    <p:extLst>
      <p:ext uri="{BB962C8B-B14F-4D97-AF65-F5344CB8AC3E}">
        <p14:creationId xmlns:p14="http://schemas.microsoft.com/office/powerpoint/2010/main" val="29656807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The economics of policy-making</a:t>
            </a:r>
          </a:p>
        </p:txBody>
      </p:sp>
      <p:sp>
        <p:nvSpPr>
          <p:cNvPr id="3" name="Content Placeholder 2"/>
          <p:cNvSpPr>
            <a:spLocks noGrp="1"/>
          </p:cNvSpPr>
          <p:nvPr>
            <p:ph sz="quarter" idx="11"/>
          </p:nvPr>
        </p:nvSpPr>
        <p:spPr>
          <a:xfrm>
            <a:off x="342900" y="1276710"/>
            <a:ext cx="8458200" cy="2458164"/>
          </a:xfrm>
        </p:spPr>
        <p:txBody>
          <a:bodyPr>
            <a:normAutofit/>
          </a:bodyPr>
          <a:lstStyle/>
          <a:p>
            <a:r>
              <a:rPr lang="en-US" sz="2400" noProof="0" dirty="0"/>
              <a:t>Political advocacy and engagement suffer from the </a:t>
            </a:r>
            <a:r>
              <a:rPr lang="en-US" sz="2400" i="1" noProof="0" dirty="0">
                <a:solidFill>
                  <a:srgbClr val="C00000"/>
                </a:solidFill>
              </a:rPr>
              <a:t>free-rider problem</a:t>
            </a:r>
            <a:r>
              <a:rPr lang="en-US" sz="2400" noProof="0" dirty="0"/>
              <a:t>, similar to public goods.</a:t>
            </a:r>
          </a:p>
          <a:p>
            <a:pPr marL="292608" indent="-292608">
              <a:buFont typeface="Arial" pitchFamily="34" charset="0"/>
              <a:buChar char="•"/>
            </a:pPr>
            <a:r>
              <a:rPr lang="en-US" sz="2200" noProof="0" dirty="0"/>
              <a:t>Best ideas might not win if people fail to lend support.</a:t>
            </a:r>
          </a:p>
          <a:p>
            <a:pPr marL="292608" indent="-292608">
              <a:buFont typeface="Arial" pitchFamily="34" charset="0"/>
              <a:buChar char="•"/>
            </a:pPr>
            <a:r>
              <a:rPr lang="en-US" sz="2200" noProof="0" dirty="0"/>
              <a:t>The </a:t>
            </a:r>
            <a:r>
              <a:rPr lang="en-US" sz="2200" i="1" noProof="0" dirty="0">
                <a:solidFill>
                  <a:srgbClr val="C00000"/>
                </a:solidFill>
              </a:rPr>
              <a:t>collective-action problem</a:t>
            </a:r>
            <a:r>
              <a:rPr lang="en-US" sz="2200" noProof="0" dirty="0"/>
              <a:t> may occur if individuals need to act collectively to reach solutions that will make everyone better off, and fail to do so.</a:t>
            </a:r>
          </a:p>
        </p:txBody>
      </p:sp>
      <p:sp>
        <p:nvSpPr>
          <p:cNvPr id="4" name="Content Placeholder 3"/>
          <p:cNvSpPr>
            <a:spLocks noGrp="1"/>
          </p:cNvSpPr>
          <p:nvPr>
            <p:ph sz="quarter" idx="14"/>
          </p:nvPr>
        </p:nvSpPr>
        <p:spPr>
          <a:xfrm>
            <a:off x="342900" y="3796163"/>
            <a:ext cx="8458200" cy="2411227"/>
          </a:xfrm>
        </p:spPr>
        <p:txBody>
          <a:bodyPr>
            <a:normAutofit/>
          </a:bodyPr>
          <a:lstStyle/>
          <a:p>
            <a:r>
              <a:rPr lang="en-US" sz="2400" noProof="0" dirty="0"/>
              <a:t>It is costly to engage in collective action.</a:t>
            </a:r>
          </a:p>
          <a:p>
            <a:pPr marL="292608" indent="-292608">
              <a:buFont typeface="Arial" pitchFamily="34" charset="0"/>
              <a:buChar char="•"/>
            </a:pPr>
            <a:r>
              <a:rPr lang="en-US" sz="2200" noProof="0" dirty="0"/>
              <a:t>Large groups have relatively more diffuse costs and benefits than smaller groups.</a:t>
            </a:r>
          </a:p>
          <a:p>
            <a:pPr marL="292608" indent="-292608">
              <a:buFont typeface="Arial" pitchFamily="34" charset="0"/>
              <a:buChar char="•"/>
            </a:pPr>
            <a:r>
              <a:rPr lang="en-US" sz="2200" noProof="0" dirty="0"/>
              <a:t>The concentrated benefits of small groups compared to the diffuse costs of large groups allow for policies such as farm subsidies to persist.</a:t>
            </a:r>
          </a:p>
        </p:txBody>
      </p:sp>
    </p:spTree>
    <p:extLst>
      <p:ext uri="{BB962C8B-B14F-4D97-AF65-F5344CB8AC3E}">
        <p14:creationId xmlns:p14="http://schemas.microsoft.com/office/powerpoint/2010/main" val="2034536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Corruption and rent-seeking</a:t>
            </a:r>
          </a:p>
        </p:txBody>
      </p:sp>
      <p:sp>
        <p:nvSpPr>
          <p:cNvPr id="3" name="Content Placeholder 2"/>
          <p:cNvSpPr>
            <a:spLocks noGrp="1"/>
          </p:cNvSpPr>
          <p:nvPr>
            <p:ph sz="quarter" idx="11"/>
          </p:nvPr>
        </p:nvSpPr>
        <p:spPr>
          <a:xfrm>
            <a:off x="342900" y="1276709"/>
            <a:ext cx="8458200" cy="2947561"/>
          </a:xfrm>
        </p:spPr>
        <p:txBody>
          <a:bodyPr>
            <a:normAutofit/>
          </a:bodyPr>
          <a:lstStyle/>
          <a:p>
            <a:r>
              <a:rPr lang="en-US" sz="2000" noProof="0" dirty="0"/>
              <a:t>Government create waste and inefficiency by contributing to </a:t>
            </a:r>
            <a:r>
              <a:rPr lang="en-US" sz="2000" i="1" noProof="0" dirty="0">
                <a:solidFill>
                  <a:srgbClr val="C00000"/>
                </a:solidFill>
              </a:rPr>
              <a:t>rent-seeking</a:t>
            </a:r>
            <a:r>
              <a:rPr lang="en-US" sz="2000" noProof="0" dirty="0"/>
              <a:t>, the act of pursuing privileges that increase the surplus of a person or group without increasing total surplus.</a:t>
            </a:r>
          </a:p>
          <a:p>
            <a:pPr marL="292608" indent="-292608">
              <a:buFont typeface="Arial" pitchFamily="34" charset="0"/>
              <a:buChar char="•"/>
            </a:pPr>
            <a:r>
              <a:rPr lang="en-US" sz="1800" noProof="0" dirty="0"/>
              <a:t>Often involves lobbying.</a:t>
            </a:r>
          </a:p>
          <a:p>
            <a:pPr marL="292608" indent="-292608">
              <a:buFont typeface="Arial" pitchFamily="34" charset="0"/>
              <a:buChar char="•"/>
            </a:pPr>
            <a:r>
              <a:rPr lang="en-US" sz="1800" noProof="0" dirty="0"/>
              <a:t>Legal, but wasteful.</a:t>
            </a:r>
          </a:p>
          <a:p>
            <a:pPr marL="292608" indent="-292608">
              <a:buFont typeface="Arial" pitchFamily="34" charset="0"/>
              <a:buChar char="•"/>
            </a:pPr>
            <a:r>
              <a:rPr lang="en-US" sz="1800" noProof="0" dirty="0"/>
              <a:t>At its extreme, corruption occurs, which is illegal.</a:t>
            </a:r>
          </a:p>
          <a:p>
            <a:pPr marL="292608" indent="-292608">
              <a:buFont typeface="Arial" pitchFamily="34" charset="0"/>
              <a:buChar char="•"/>
            </a:pPr>
            <a:r>
              <a:rPr lang="en-US" sz="1800" noProof="0" dirty="0"/>
              <a:t>Bureaucratic capture may occur when government positions are filled with people who have close ties to the group they are supposed to regulate.</a:t>
            </a:r>
          </a:p>
        </p:txBody>
      </p:sp>
      <p:sp>
        <p:nvSpPr>
          <p:cNvPr id="4" name="Content Placeholder 3"/>
          <p:cNvSpPr>
            <a:spLocks noGrp="1"/>
          </p:cNvSpPr>
          <p:nvPr>
            <p:ph sz="quarter" idx="14"/>
          </p:nvPr>
        </p:nvSpPr>
        <p:spPr>
          <a:xfrm>
            <a:off x="342900" y="4301545"/>
            <a:ext cx="8458200" cy="1622737"/>
          </a:xfrm>
        </p:spPr>
        <p:txBody>
          <a:bodyPr>
            <a:normAutofit/>
          </a:bodyPr>
          <a:lstStyle/>
          <a:p>
            <a:r>
              <a:rPr lang="en-US" sz="2000" noProof="0" dirty="0"/>
              <a:t>It is costly to acquire information about what public officials are doing and what they should be doing.</a:t>
            </a:r>
          </a:p>
          <a:p>
            <a:pPr marL="292608" indent="-292608">
              <a:buFont typeface="Arial" pitchFamily="34" charset="0"/>
              <a:buChar char="•"/>
            </a:pPr>
            <a:r>
              <a:rPr lang="en-US" sz="2000" noProof="0" dirty="0"/>
              <a:t>Political opponents have incentives, but are not trusted.</a:t>
            </a:r>
          </a:p>
          <a:p>
            <a:pPr marL="292608" indent="-292608">
              <a:buFont typeface="Arial" pitchFamily="34" charset="0"/>
              <a:buChar char="•"/>
            </a:pPr>
            <a:r>
              <a:rPr lang="en-US" sz="2000" noProof="0" dirty="0"/>
              <a:t>Media has mixed incentives, like a desire to keep sources.</a:t>
            </a:r>
          </a:p>
        </p:txBody>
      </p:sp>
    </p:spTree>
    <p:extLst>
      <p:ext uri="{BB962C8B-B14F-4D97-AF65-F5344CB8AC3E}">
        <p14:creationId xmlns:p14="http://schemas.microsoft.com/office/powerpoint/2010/main" val="11518977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rmAutofit fontScale="90000"/>
          </a:bodyPr>
          <a:lstStyle/>
          <a:p>
            <a:r>
              <a:rPr lang="en-US" noProof="0" dirty="0"/>
              <a:t>What will you learn in this chapter?</a:t>
            </a:r>
          </a:p>
        </p:txBody>
      </p:sp>
      <p:sp>
        <p:nvSpPr>
          <p:cNvPr id="7" name="Content Placeholder 6">
            <a:extLst>
              <a:ext uri="{FF2B5EF4-FFF2-40B4-BE49-F238E27FC236}">
                <a16:creationId xmlns:a16="http://schemas.microsoft.com/office/drawing/2014/main" id="{51E9B2DC-932C-405B-B310-3C36E5F67DAA}"/>
              </a:ext>
            </a:extLst>
          </p:cNvPr>
          <p:cNvSpPr>
            <a:spLocks noGrp="1"/>
          </p:cNvSpPr>
          <p:nvPr>
            <p:ph sz="quarter" idx="11"/>
          </p:nvPr>
        </p:nvSpPr>
        <p:spPr>
          <a:xfrm>
            <a:off x="342900" y="1276709"/>
            <a:ext cx="8458200" cy="5017729"/>
          </a:xfrm>
        </p:spPr>
        <p:txBody>
          <a:bodyPr>
            <a:noAutofit/>
          </a:bodyPr>
          <a:lstStyle/>
          <a:p>
            <a:pPr marL="292608" indent="-292608">
              <a:buFont typeface="Arial" pitchFamily="34" charset="0"/>
              <a:buChar char="•"/>
            </a:pPr>
            <a:r>
              <a:rPr lang="en-US" sz="2200" noProof="0" dirty="0"/>
              <a:t>What the predictions and assumptions of the </a:t>
            </a:r>
            <a:r>
              <a:rPr lang="en-US" sz="2200" i="1" noProof="0" dirty="0">
                <a:solidFill>
                  <a:srgbClr val="C00000"/>
                </a:solidFill>
              </a:rPr>
              <a:t>median-voter theorem</a:t>
            </a:r>
            <a:r>
              <a:rPr lang="en-US" sz="2200" noProof="0" dirty="0"/>
              <a:t> are.</a:t>
            </a:r>
          </a:p>
          <a:p>
            <a:pPr marL="292608" indent="-292608">
              <a:buFont typeface="Arial" pitchFamily="34" charset="0"/>
              <a:buChar char="•"/>
            </a:pPr>
            <a:r>
              <a:rPr lang="en-US" sz="2200" noProof="0" dirty="0"/>
              <a:t>What the characteristics of ideal versus real voting systems are.</a:t>
            </a:r>
          </a:p>
          <a:p>
            <a:pPr marL="292608" indent="-292608">
              <a:buFont typeface="Arial" pitchFamily="34" charset="0"/>
              <a:buChar char="•"/>
            </a:pPr>
            <a:r>
              <a:rPr lang="en-US" sz="2200" noProof="0" dirty="0"/>
              <a:t>How to explain the idea of a </a:t>
            </a:r>
            <a:r>
              <a:rPr lang="en-US" sz="2200" i="1" noProof="0" dirty="0">
                <a:solidFill>
                  <a:srgbClr val="C00000"/>
                </a:solidFill>
              </a:rPr>
              <a:t>rational voter</a:t>
            </a:r>
            <a:r>
              <a:rPr lang="en-US" sz="2200" noProof="0" dirty="0"/>
              <a:t> and </a:t>
            </a:r>
            <a:r>
              <a:rPr lang="en-US" sz="2200" i="1" noProof="0" dirty="0">
                <a:solidFill>
                  <a:srgbClr val="C00000"/>
                </a:solidFill>
              </a:rPr>
              <a:t>rational ignorance</a:t>
            </a:r>
            <a:r>
              <a:rPr lang="en-US" sz="2200" noProof="0" dirty="0"/>
              <a:t>.</a:t>
            </a:r>
          </a:p>
          <a:p>
            <a:pPr marL="292608" indent="-292608">
              <a:buFont typeface="Arial" pitchFamily="34" charset="0"/>
              <a:buChar char="•"/>
            </a:pPr>
            <a:r>
              <a:rPr lang="en-US" sz="2200" noProof="0" dirty="0"/>
              <a:t>Why policies that provide concentrated benefits to a few while imposing diffuse costs on the majority persist.</a:t>
            </a:r>
          </a:p>
          <a:p>
            <a:pPr marL="292608" indent="-292608">
              <a:buFont typeface="Arial" pitchFamily="34" charset="0"/>
              <a:buChar char="•"/>
            </a:pPr>
            <a:r>
              <a:rPr lang="en-US" sz="2200" noProof="0" dirty="0"/>
              <a:t>Why corruption and </a:t>
            </a:r>
            <a:r>
              <a:rPr lang="en-US" sz="2200" i="1" noProof="0" dirty="0">
                <a:solidFill>
                  <a:srgbClr val="C00000"/>
                </a:solidFill>
              </a:rPr>
              <a:t>rent-seeking</a:t>
            </a:r>
            <a:r>
              <a:rPr lang="en-US" sz="2200" noProof="0" dirty="0"/>
              <a:t> can persist in a democratic system.</a:t>
            </a:r>
          </a:p>
          <a:p>
            <a:pPr marL="292608" indent="-292608">
              <a:buFont typeface="Arial" pitchFamily="34" charset="0"/>
              <a:buChar char="•"/>
            </a:pPr>
            <a:r>
              <a:rPr lang="en-US" sz="2200" noProof="0" dirty="0"/>
              <a:t>What are the three major features of political structure and how they affect policy choices.</a:t>
            </a:r>
          </a:p>
        </p:txBody>
      </p:sp>
    </p:spTree>
    <p:extLst>
      <p:ext uri="{BB962C8B-B14F-4D97-AF65-F5344CB8AC3E}">
        <p14:creationId xmlns:p14="http://schemas.microsoft.com/office/powerpoint/2010/main" val="40447644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noProof="0" dirty="0"/>
              <a:t>Active Learning: Rent-seeking, corruption, and bureaucratic capture</a:t>
            </a:r>
          </a:p>
        </p:txBody>
      </p:sp>
      <p:sp>
        <p:nvSpPr>
          <p:cNvPr id="3" name="Content Placeholder 2"/>
          <p:cNvSpPr>
            <a:spLocks noGrp="1"/>
          </p:cNvSpPr>
          <p:nvPr>
            <p:ph sz="quarter" idx="11"/>
          </p:nvPr>
        </p:nvSpPr>
        <p:spPr>
          <a:xfrm>
            <a:off x="348876" y="1272629"/>
            <a:ext cx="8461569" cy="414504"/>
          </a:xfrm>
        </p:spPr>
        <p:txBody>
          <a:bodyPr>
            <a:normAutofit/>
          </a:bodyPr>
          <a:lstStyle/>
          <a:p>
            <a:r>
              <a:rPr lang="en-US" sz="2000" noProof="0" dirty="0"/>
              <a:t>Decide whether rent-seeking, corruption, or bureaucratic capture applies.</a:t>
            </a:r>
          </a:p>
        </p:txBody>
      </p:sp>
      <p:sp>
        <p:nvSpPr>
          <p:cNvPr id="4" name="Content Placeholder 3"/>
          <p:cNvSpPr>
            <a:spLocks noGrp="1"/>
          </p:cNvSpPr>
          <p:nvPr>
            <p:ph sz="quarter" idx="14"/>
          </p:nvPr>
        </p:nvSpPr>
        <p:spPr>
          <a:xfrm>
            <a:off x="348876" y="1760515"/>
            <a:ext cx="8461569" cy="428894"/>
          </a:xfrm>
        </p:spPr>
        <p:txBody>
          <a:bodyPr/>
          <a:lstStyle/>
          <a:p>
            <a:pPr marL="402336" indent="-402336">
              <a:buFont typeface="+mj-lt"/>
              <a:buAutoNum type="arabicPeriod"/>
            </a:pPr>
            <a:r>
              <a:rPr lang="en-US" sz="2000" noProof="0" dirty="0"/>
              <a:t>A government official is bribed in exchange for a contract.</a:t>
            </a:r>
          </a:p>
        </p:txBody>
      </p:sp>
      <p:sp>
        <p:nvSpPr>
          <p:cNvPr id="6" name="Content Placeholder 5"/>
          <p:cNvSpPr>
            <a:spLocks noGrp="1"/>
          </p:cNvSpPr>
          <p:nvPr>
            <p:ph sz="quarter" idx="16"/>
          </p:nvPr>
        </p:nvSpPr>
        <p:spPr>
          <a:xfrm>
            <a:off x="348105" y="2712585"/>
            <a:ext cx="8461573" cy="716031"/>
          </a:xfrm>
        </p:spPr>
        <p:txBody>
          <a:bodyPr/>
          <a:lstStyle/>
          <a:p>
            <a:pPr marL="402336" indent="-402336">
              <a:buFont typeface="+mj-lt"/>
              <a:buAutoNum type="arabicPeriod" startAt="2"/>
            </a:pPr>
            <a:r>
              <a:rPr lang="en-US" sz="2000" noProof="0" dirty="0"/>
              <a:t>Senior-citizens lobby the city to spend more on public transit for the elderly.</a:t>
            </a:r>
          </a:p>
        </p:txBody>
      </p:sp>
      <p:sp>
        <p:nvSpPr>
          <p:cNvPr id="8" name="Content Placeholder 7"/>
          <p:cNvSpPr>
            <a:spLocks noGrp="1"/>
          </p:cNvSpPr>
          <p:nvPr>
            <p:ph sz="quarter" idx="18"/>
          </p:nvPr>
        </p:nvSpPr>
        <p:spPr>
          <a:xfrm>
            <a:off x="348111" y="3971004"/>
            <a:ext cx="8461561" cy="441620"/>
          </a:xfrm>
        </p:spPr>
        <p:txBody>
          <a:bodyPr/>
          <a:lstStyle/>
          <a:p>
            <a:pPr marL="402336" indent="-402336">
              <a:buFont typeface="+mj-lt"/>
              <a:buAutoNum type="arabicPeriod" startAt="3"/>
            </a:pPr>
            <a:r>
              <a:rPr lang="en-US" sz="2000" noProof="0" dirty="0"/>
              <a:t>The President appoints the former head of J.P. Morgan to the S</a:t>
            </a:r>
            <a:r>
              <a:rPr lang="en-US" sz="100" noProof="0" dirty="0"/>
              <a:t> </a:t>
            </a:r>
            <a:r>
              <a:rPr lang="en-US" sz="2000" noProof="0" dirty="0"/>
              <a:t>E</a:t>
            </a:r>
            <a:r>
              <a:rPr lang="en-US" sz="100" noProof="0" dirty="0"/>
              <a:t> </a:t>
            </a:r>
            <a:r>
              <a:rPr lang="en-US" sz="2000" noProof="0" dirty="0"/>
              <a:t>C.</a:t>
            </a:r>
          </a:p>
        </p:txBody>
      </p:sp>
      <p:sp>
        <p:nvSpPr>
          <p:cNvPr id="13" name="Content Placeholder 12"/>
          <p:cNvSpPr>
            <a:spLocks noGrp="1"/>
          </p:cNvSpPr>
          <p:nvPr>
            <p:ph sz="quarter" idx="20"/>
          </p:nvPr>
        </p:nvSpPr>
        <p:spPr>
          <a:xfrm>
            <a:off x="348111" y="5007909"/>
            <a:ext cx="8475214" cy="707152"/>
          </a:xfrm>
        </p:spPr>
        <p:txBody>
          <a:bodyPr/>
          <a:lstStyle/>
          <a:p>
            <a:pPr marL="402336" indent="-402336">
              <a:buFont typeface="+mj-lt"/>
              <a:buAutoNum type="arabicPeriod" startAt="4"/>
            </a:pPr>
            <a:r>
              <a:rPr lang="en-US" sz="2000" noProof="0" dirty="0"/>
              <a:t>The head of the teachers’ union offers support to a candidate in exchange for her promise to spend more on teacher salaries.</a:t>
            </a:r>
          </a:p>
        </p:txBody>
      </p:sp>
    </p:spTree>
    <p:extLst>
      <p:ext uri="{BB962C8B-B14F-4D97-AF65-F5344CB8AC3E}">
        <p14:creationId xmlns:p14="http://schemas.microsoft.com/office/powerpoint/2010/main" val="26993829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Solution II</a:t>
            </a:r>
          </a:p>
        </p:txBody>
      </p:sp>
      <p:sp>
        <p:nvSpPr>
          <p:cNvPr id="3" name="Content Placeholder 2"/>
          <p:cNvSpPr>
            <a:spLocks noGrp="1"/>
          </p:cNvSpPr>
          <p:nvPr>
            <p:ph sz="quarter" idx="11"/>
          </p:nvPr>
        </p:nvSpPr>
        <p:spPr>
          <a:xfrm>
            <a:off x="348876" y="1272629"/>
            <a:ext cx="8461569" cy="414504"/>
          </a:xfrm>
        </p:spPr>
        <p:txBody>
          <a:bodyPr>
            <a:normAutofit/>
          </a:bodyPr>
          <a:lstStyle/>
          <a:p>
            <a:r>
              <a:rPr lang="en-US" sz="2000" noProof="0" dirty="0"/>
              <a:t>Decide whether rent-seeking, corruption, or bureaucratic capture applies.</a:t>
            </a:r>
          </a:p>
        </p:txBody>
      </p:sp>
      <p:sp>
        <p:nvSpPr>
          <p:cNvPr id="4" name="Content Placeholder 3"/>
          <p:cNvSpPr>
            <a:spLocks noGrp="1"/>
          </p:cNvSpPr>
          <p:nvPr>
            <p:ph sz="quarter" idx="14"/>
          </p:nvPr>
        </p:nvSpPr>
        <p:spPr>
          <a:xfrm>
            <a:off x="348876" y="1760515"/>
            <a:ext cx="8461569" cy="428894"/>
          </a:xfrm>
        </p:spPr>
        <p:txBody>
          <a:bodyPr/>
          <a:lstStyle/>
          <a:p>
            <a:pPr marL="402336" indent="-402336">
              <a:buFont typeface="+mj-lt"/>
              <a:buAutoNum type="arabicPeriod"/>
            </a:pPr>
            <a:r>
              <a:rPr lang="en-US" sz="2000" noProof="0" dirty="0"/>
              <a:t>A government official is bribed in exchange for a contract.</a:t>
            </a:r>
          </a:p>
        </p:txBody>
      </p:sp>
      <p:sp>
        <p:nvSpPr>
          <p:cNvPr id="5" name="Content Placeholder 4"/>
          <p:cNvSpPr>
            <a:spLocks noGrp="1"/>
          </p:cNvSpPr>
          <p:nvPr>
            <p:ph sz="quarter" idx="15"/>
          </p:nvPr>
        </p:nvSpPr>
        <p:spPr>
          <a:xfrm>
            <a:off x="348869" y="2267720"/>
            <a:ext cx="8461586" cy="366912"/>
          </a:xfrm>
        </p:spPr>
        <p:txBody>
          <a:bodyPr/>
          <a:lstStyle/>
          <a:p>
            <a:pPr marL="395288"/>
            <a:r>
              <a:rPr lang="en-US" sz="2000" noProof="0" dirty="0">
                <a:solidFill>
                  <a:srgbClr val="C00000"/>
                </a:solidFill>
              </a:rPr>
              <a:t>Corruption.</a:t>
            </a:r>
          </a:p>
        </p:txBody>
      </p:sp>
      <p:sp>
        <p:nvSpPr>
          <p:cNvPr id="6" name="Content Placeholder 5"/>
          <p:cNvSpPr>
            <a:spLocks noGrp="1"/>
          </p:cNvSpPr>
          <p:nvPr>
            <p:ph sz="quarter" idx="16"/>
          </p:nvPr>
        </p:nvSpPr>
        <p:spPr>
          <a:xfrm>
            <a:off x="348105" y="2712585"/>
            <a:ext cx="8461573" cy="716031"/>
          </a:xfrm>
        </p:spPr>
        <p:txBody>
          <a:bodyPr/>
          <a:lstStyle/>
          <a:p>
            <a:pPr marL="402336" indent="-402336">
              <a:buFont typeface="+mj-lt"/>
              <a:buAutoNum type="arabicPeriod" startAt="2"/>
            </a:pPr>
            <a:r>
              <a:rPr lang="en-US" sz="2000" noProof="0" dirty="0"/>
              <a:t>Senior-citizens lobby the city to spend more on public transit for the elderly.</a:t>
            </a:r>
          </a:p>
        </p:txBody>
      </p:sp>
      <p:sp>
        <p:nvSpPr>
          <p:cNvPr id="7" name="Content Placeholder 6"/>
          <p:cNvSpPr>
            <a:spLocks noGrp="1"/>
          </p:cNvSpPr>
          <p:nvPr>
            <p:ph sz="quarter" idx="17"/>
          </p:nvPr>
        </p:nvSpPr>
        <p:spPr>
          <a:xfrm>
            <a:off x="348105" y="3497024"/>
            <a:ext cx="8461573" cy="388409"/>
          </a:xfrm>
        </p:spPr>
        <p:txBody>
          <a:bodyPr/>
          <a:lstStyle/>
          <a:p>
            <a:pPr marL="395288"/>
            <a:r>
              <a:rPr lang="en-US" sz="2000" noProof="0" dirty="0">
                <a:solidFill>
                  <a:srgbClr val="C00000"/>
                </a:solidFill>
              </a:rPr>
              <a:t>Rent-seeking.</a:t>
            </a:r>
          </a:p>
        </p:txBody>
      </p:sp>
      <p:sp>
        <p:nvSpPr>
          <p:cNvPr id="8" name="Content Placeholder 7"/>
          <p:cNvSpPr>
            <a:spLocks noGrp="1"/>
          </p:cNvSpPr>
          <p:nvPr>
            <p:ph sz="quarter" idx="18"/>
          </p:nvPr>
        </p:nvSpPr>
        <p:spPr>
          <a:xfrm>
            <a:off x="348111" y="3971004"/>
            <a:ext cx="8461561" cy="441620"/>
          </a:xfrm>
        </p:spPr>
        <p:txBody>
          <a:bodyPr/>
          <a:lstStyle/>
          <a:p>
            <a:pPr marL="402336" indent="-402336">
              <a:buFont typeface="+mj-lt"/>
              <a:buAutoNum type="arabicPeriod" startAt="3"/>
            </a:pPr>
            <a:r>
              <a:rPr lang="en-US" sz="2000" noProof="0" dirty="0"/>
              <a:t>The President appoints the former head of J.P. Morgan to the S</a:t>
            </a:r>
            <a:r>
              <a:rPr lang="en-US" sz="100" noProof="0" dirty="0"/>
              <a:t> </a:t>
            </a:r>
            <a:r>
              <a:rPr lang="en-US" sz="2000" noProof="0" dirty="0"/>
              <a:t>E</a:t>
            </a:r>
            <a:r>
              <a:rPr lang="en-US" sz="100" noProof="0" dirty="0"/>
              <a:t> </a:t>
            </a:r>
            <a:r>
              <a:rPr lang="en-US" sz="2000" noProof="0" dirty="0"/>
              <a:t>C.</a:t>
            </a:r>
          </a:p>
        </p:txBody>
      </p:sp>
      <p:sp>
        <p:nvSpPr>
          <p:cNvPr id="12" name="Content Placeholder 11"/>
          <p:cNvSpPr>
            <a:spLocks noGrp="1"/>
          </p:cNvSpPr>
          <p:nvPr>
            <p:ph sz="quarter" idx="19"/>
          </p:nvPr>
        </p:nvSpPr>
        <p:spPr>
          <a:xfrm>
            <a:off x="348111" y="4510456"/>
            <a:ext cx="8461561" cy="393562"/>
          </a:xfrm>
        </p:spPr>
        <p:txBody>
          <a:bodyPr/>
          <a:lstStyle/>
          <a:p>
            <a:pPr marL="395288"/>
            <a:r>
              <a:rPr lang="en-US" sz="2000" noProof="0" dirty="0">
                <a:solidFill>
                  <a:srgbClr val="C00000"/>
                </a:solidFill>
              </a:rPr>
              <a:t>Bureaucratic capture.</a:t>
            </a:r>
          </a:p>
        </p:txBody>
      </p:sp>
      <p:sp>
        <p:nvSpPr>
          <p:cNvPr id="13" name="Content Placeholder 12"/>
          <p:cNvSpPr>
            <a:spLocks noGrp="1"/>
          </p:cNvSpPr>
          <p:nvPr>
            <p:ph sz="quarter" idx="20"/>
          </p:nvPr>
        </p:nvSpPr>
        <p:spPr>
          <a:xfrm>
            <a:off x="348111" y="5007909"/>
            <a:ext cx="8475214" cy="707152"/>
          </a:xfrm>
        </p:spPr>
        <p:txBody>
          <a:bodyPr/>
          <a:lstStyle/>
          <a:p>
            <a:pPr marL="402336" indent="-402336">
              <a:buFont typeface="+mj-lt"/>
              <a:buAutoNum type="arabicPeriod" startAt="4"/>
            </a:pPr>
            <a:r>
              <a:rPr lang="en-US" sz="2000" noProof="0" dirty="0"/>
              <a:t>The head of the teachers’ union offers support to a candidate in exchange for her promise to spend more on teacher salaries.</a:t>
            </a:r>
          </a:p>
        </p:txBody>
      </p:sp>
      <p:sp>
        <p:nvSpPr>
          <p:cNvPr id="14" name="Content Placeholder 13"/>
          <p:cNvSpPr>
            <a:spLocks noGrp="1"/>
          </p:cNvSpPr>
          <p:nvPr>
            <p:ph sz="quarter" idx="21"/>
          </p:nvPr>
        </p:nvSpPr>
        <p:spPr>
          <a:xfrm>
            <a:off x="348302" y="5817414"/>
            <a:ext cx="8475023" cy="368546"/>
          </a:xfrm>
        </p:spPr>
        <p:txBody>
          <a:bodyPr>
            <a:noAutofit/>
          </a:bodyPr>
          <a:lstStyle/>
          <a:p>
            <a:pPr marL="395288"/>
            <a:r>
              <a:rPr lang="en-US" sz="2000" noProof="0" dirty="0">
                <a:solidFill>
                  <a:srgbClr val="C00000"/>
                </a:solidFill>
              </a:rPr>
              <a:t>Rent-seeking.</a:t>
            </a:r>
          </a:p>
        </p:txBody>
      </p:sp>
    </p:spTree>
    <p:extLst>
      <p:ext uri="{BB962C8B-B14F-4D97-AF65-F5344CB8AC3E}">
        <p14:creationId xmlns:p14="http://schemas.microsoft.com/office/powerpoint/2010/main" val="2259805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noProof="0" dirty="0"/>
              <a:t>How political structure affects outcomes </a:t>
            </a:r>
            <a:r>
              <a:rPr lang="en-US" sz="1000" b="0" noProof="0" dirty="0"/>
              <a:t>1</a:t>
            </a:r>
          </a:p>
        </p:txBody>
      </p:sp>
      <p:sp>
        <p:nvSpPr>
          <p:cNvPr id="3" name="Content Placeholder 2"/>
          <p:cNvSpPr>
            <a:spLocks noGrp="1"/>
          </p:cNvSpPr>
          <p:nvPr>
            <p:ph sz="quarter" idx="11"/>
          </p:nvPr>
        </p:nvSpPr>
        <p:spPr>
          <a:xfrm>
            <a:off x="342900" y="1276710"/>
            <a:ext cx="8458200" cy="1749825"/>
          </a:xfrm>
        </p:spPr>
        <p:txBody>
          <a:bodyPr>
            <a:normAutofit/>
          </a:bodyPr>
          <a:lstStyle/>
          <a:p>
            <a:r>
              <a:rPr lang="en-US" sz="2400" noProof="0" dirty="0"/>
              <a:t>The rules that make up political structures can have a big effect on outcomes.</a:t>
            </a:r>
          </a:p>
          <a:p>
            <a:r>
              <a:rPr lang="en-US" sz="2400" noProof="0" dirty="0"/>
              <a:t>There are three that have a particularly big impact on how voters’ preferences are translated into policy choices.</a:t>
            </a:r>
          </a:p>
        </p:txBody>
      </p:sp>
      <p:sp>
        <p:nvSpPr>
          <p:cNvPr id="4" name="Content Placeholder 3"/>
          <p:cNvSpPr>
            <a:spLocks noGrp="1"/>
          </p:cNvSpPr>
          <p:nvPr>
            <p:ph sz="quarter" idx="14"/>
          </p:nvPr>
        </p:nvSpPr>
        <p:spPr>
          <a:xfrm>
            <a:off x="342900" y="3103810"/>
            <a:ext cx="8458200" cy="528034"/>
          </a:xfrm>
        </p:spPr>
        <p:txBody>
          <a:bodyPr>
            <a:normAutofit/>
          </a:bodyPr>
          <a:lstStyle/>
          <a:p>
            <a:pPr marL="402336" indent="-402336">
              <a:buClr>
                <a:schemeClr val="tx1"/>
              </a:buClr>
              <a:buFont typeface="+mj-lt"/>
              <a:buAutoNum type="arabicPeriod"/>
            </a:pPr>
            <a:r>
              <a:rPr lang="en-US" sz="2400" i="1" noProof="0" dirty="0">
                <a:solidFill>
                  <a:srgbClr val="C00000"/>
                </a:solidFill>
              </a:rPr>
              <a:t>Number of political parties</a:t>
            </a:r>
            <a:r>
              <a:rPr lang="en-US" sz="2400" noProof="0" dirty="0"/>
              <a:t>.</a:t>
            </a:r>
          </a:p>
        </p:txBody>
      </p:sp>
      <p:sp>
        <p:nvSpPr>
          <p:cNvPr id="5" name="Content Placeholder 4"/>
          <p:cNvSpPr>
            <a:spLocks noGrp="1"/>
          </p:cNvSpPr>
          <p:nvPr>
            <p:ph sz="quarter" idx="15"/>
          </p:nvPr>
        </p:nvSpPr>
        <p:spPr>
          <a:xfrm>
            <a:off x="342900" y="3709116"/>
            <a:ext cx="8458200" cy="1609859"/>
          </a:xfrm>
        </p:spPr>
        <p:txBody>
          <a:bodyPr>
            <a:normAutofit/>
          </a:bodyPr>
          <a:lstStyle/>
          <a:p>
            <a:pPr marL="621792" indent="-320040">
              <a:buFont typeface="Arial" pitchFamily="34" charset="0"/>
              <a:buChar char="•"/>
            </a:pPr>
            <a:r>
              <a:rPr lang="en-US" sz="2200" noProof="0" dirty="0"/>
              <a:t>Two party systems use first-past-the-post voting.</a:t>
            </a:r>
          </a:p>
          <a:p>
            <a:pPr marL="621792" indent="-320040">
              <a:buFont typeface="Arial" pitchFamily="34" charset="0"/>
              <a:buChar char="•"/>
            </a:pPr>
            <a:r>
              <a:rPr lang="en-US" sz="2200" noProof="0" dirty="0"/>
              <a:t>Proportional representation system assigns percentages of legislature seats proportional to the distribution of the nationwide votes.</a:t>
            </a:r>
          </a:p>
        </p:txBody>
      </p:sp>
    </p:spTree>
    <p:extLst>
      <p:ext uri="{BB962C8B-B14F-4D97-AF65-F5344CB8AC3E}">
        <p14:creationId xmlns:p14="http://schemas.microsoft.com/office/powerpoint/2010/main" val="4230141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noProof="0" dirty="0"/>
              <a:t>How political structure affects outcomes </a:t>
            </a:r>
            <a:r>
              <a:rPr lang="en-US" sz="1100" b="0" noProof="0" dirty="0"/>
              <a:t>2</a:t>
            </a:r>
            <a:endParaRPr lang="en-US" noProof="0" dirty="0"/>
          </a:p>
        </p:txBody>
      </p:sp>
      <p:sp>
        <p:nvSpPr>
          <p:cNvPr id="3" name="Content Placeholder 2"/>
          <p:cNvSpPr>
            <a:spLocks noGrp="1"/>
          </p:cNvSpPr>
          <p:nvPr>
            <p:ph sz="quarter" idx="11"/>
          </p:nvPr>
        </p:nvSpPr>
        <p:spPr>
          <a:xfrm>
            <a:off x="342900" y="1269556"/>
            <a:ext cx="8458200" cy="419095"/>
          </a:xfrm>
        </p:spPr>
        <p:txBody>
          <a:bodyPr>
            <a:normAutofit/>
          </a:bodyPr>
          <a:lstStyle/>
          <a:p>
            <a:pPr marL="402336" indent="-402336">
              <a:buClr>
                <a:schemeClr val="tx1"/>
              </a:buClr>
              <a:buFont typeface="+mj-lt"/>
              <a:buAutoNum type="arabicPeriod" startAt="2"/>
            </a:pPr>
            <a:r>
              <a:rPr lang="en-US" sz="2000" i="1" noProof="0" dirty="0">
                <a:solidFill>
                  <a:srgbClr val="C00000"/>
                </a:solidFill>
              </a:rPr>
              <a:t>Term limits.</a:t>
            </a:r>
          </a:p>
        </p:txBody>
      </p:sp>
      <p:sp>
        <p:nvSpPr>
          <p:cNvPr id="4" name="Content Placeholder 3"/>
          <p:cNvSpPr>
            <a:spLocks noGrp="1"/>
          </p:cNvSpPr>
          <p:nvPr>
            <p:ph sz="quarter" idx="14"/>
          </p:nvPr>
        </p:nvSpPr>
        <p:spPr>
          <a:xfrm>
            <a:off x="342900" y="1748521"/>
            <a:ext cx="8458200" cy="1535592"/>
          </a:xfrm>
        </p:spPr>
        <p:txBody>
          <a:bodyPr>
            <a:normAutofit/>
          </a:bodyPr>
          <a:lstStyle/>
          <a:p>
            <a:pPr marL="621792" indent="-320040">
              <a:buFont typeface="Arial" pitchFamily="34" charset="0"/>
              <a:buChar char="•"/>
            </a:pPr>
            <a:r>
              <a:rPr lang="en-US" sz="1800" noProof="0" dirty="0"/>
              <a:t>Prevent officials from holding office for longer than a certain amount of time.</a:t>
            </a:r>
          </a:p>
          <a:p>
            <a:pPr marL="621792" indent="-320040">
              <a:buFont typeface="Arial" pitchFamily="34" charset="0"/>
              <a:buChar char="•"/>
            </a:pPr>
            <a:r>
              <a:rPr lang="en-US" sz="1800" noProof="0" dirty="0"/>
              <a:t>May discourage corruption by ensuring that one person isn’t allowed to hold onto power for too long.</a:t>
            </a:r>
          </a:p>
          <a:p>
            <a:pPr marL="621792" indent="-320040">
              <a:buFont typeface="Arial" pitchFamily="34" charset="0"/>
              <a:buChar char="•"/>
            </a:pPr>
            <a:r>
              <a:rPr lang="en-US" sz="1800" noProof="0" dirty="0"/>
              <a:t>The opposite might be true under certain circumstances.</a:t>
            </a:r>
          </a:p>
        </p:txBody>
      </p:sp>
      <p:sp>
        <p:nvSpPr>
          <p:cNvPr id="5" name="Content Placeholder 4"/>
          <p:cNvSpPr>
            <a:spLocks noGrp="1"/>
          </p:cNvSpPr>
          <p:nvPr>
            <p:ph sz="quarter" idx="15"/>
          </p:nvPr>
        </p:nvSpPr>
        <p:spPr>
          <a:xfrm>
            <a:off x="342900" y="3390326"/>
            <a:ext cx="8458200" cy="434684"/>
          </a:xfrm>
        </p:spPr>
        <p:txBody>
          <a:bodyPr>
            <a:normAutofit/>
          </a:bodyPr>
          <a:lstStyle/>
          <a:p>
            <a:pPr marL="402336" indent="-402336">
              <a:buClr>
                <a:schemeClr val="tx1"/>
              </a:buClr>
              <a:buFont typeface="+mj-lt"/>
              <a:buAutoNum type="arabicPeriod" startAt="3"/>
            </a:pPr>
            <a:r>
              <a:rPr lang="en-US" sz="2000" i="1" noProof="0" dirty="0">
                <a:solidFill>
                  <a:srgbClr val="C00000"/>
                </a:solidFill>
              </a:rPr>
              <a:t>Increased enfranchisement.</a:t>
            </a:r>
          </a:p>
        </p:txBody>
      </p:sp>
      <p:sp>
        <p:nvSpPr>
          <p:cNvPr id="6" name="Content Placeholder 5"/>
          <p:cNvSpPr>
            <a:spLocks noGrp="1"/>
          </p:cNvSpPr>
          <p:nvPr>
            <p:ph sz="quarter" idx="16"/>
          </p:nvPr>
        </p:nvSpPr>
        <p:spPr>
          <a:xfrm>
            <a:off x="342900" y="3915178"/>
            <a:ext cx="8458200" cy="1841679"/>
          </a:xfrm>
        </p:spPr>
        <p:txBody>
          <a:bodyPr>
            <a:normAutofit/>
          </a:bodyPr>
          <a:lstStyle/>
          <a:p>
            <a:pPr marL="621792" indent="-320040">
              <a:buFont typeface="Arial" pitchFamily="34" charset="0"/>
              <a:buChar char="•"/>
            </a:pPr>
            <a:r>
              <a:rPr lang="en-US" sz="1800" noProof="0" dirty="0"/>
              <a:t>Who has the right to vote can change the composition of voters and the viability of various policies.</a:t>
            </a:r>
          </a:p>
          <a:p>
            <a:pPr marL="621792" indent="-320040">
              <a:buFont typeface="Arial" pitchFamily="34" charset="0"/>
              <a:buChar char="•"/>
            </a:pPr>
            <a:r>
              <a:rPr lang="en-US" sz="1800" noProof="0" dirty="0"/>
              <a:t>Even when the right to vote is universal, poll taxes, literacy requirements, or other such obstacles can keep the poor or uneducated from being able to vote.</a:t>
            </a:r>
          </a:p>
        </p:txBody>
      </p:sp>
    </p:spTree>
    <p:extLst>
      <p:ext uri="{BB962C8B-B14F-4D97-AF65-F5344CB8AC3E}">
        <p14:creationId xmlns:p14="http://schemas.microsoft.com/office/powerpoint/2010/main" val="2199396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Summary I</a:t>
            </a:r>
            <a:endParaRPr lang="en-US" sz="3600" b="0" noProof="0" dirty="0"/>
          </a:p>
        </p:txBody>
      </p:sp>
      <p:sp>
        <p:nvSpPr>
          <p:cNvPr id="3" name="Content Placeholder 2"/>
          <p:cNvSpPr>
            <a:spLocks noGrp="1"/>
          </p:cNvSpPr>
          <p:nvPr>
            <p:ph sz="quarter" idx="11"/>
          </p:nvPr>
        </p:nvSpPr>
        <p:spPr>
          <a:xfrm>
            <a:off x="342900" y="1276710"/>
            <a:ext cx="8458200" cy="4261205"/>
          </a:xfrm>
        </p:spPr>
        <p:txBody>
          <a:bodyPr>
            <a:normAutofit/>
          </a:bodyPr>
          <a:lstStyle/>
          <a:p>
            <a:r>
              <a:rPr lang="en-US" sz="2600" noProof="0" dirty="0"/>
              <a:t>The </a:t>
            </a:r>
            <a:r>
              <a:rPr lang="en-US" sz="2600" i="1" noProof="0" dirty="0">
                <a:solidFill>
                  <a:srgbClr val="C00000"/>
                </a:solidFill>
              </a:rPr>
              <a:t>median-voter theorem</a:t>
            </a:r>
            <a:r>
              <a:rPr lang="en-US" sz="2600" noProof="0" dirty="0"/>
              <a:t> suggests that politicians maximize their votes by taking the policy position preferred by the median voter.</a:t>
            </a:r>
          </a:p>
          <a:p>
            <a:r>
              <a:rPr lang="en-US" sz="2600" noProof="0" dirty="0"/>
              <a:t>It assumes:</a:t>
            </a:r>
          </a:p>
          <a:p>
            <a:pPr marL="292608" indent="-292608">
              <a:buFont typeface="Arial" pitchFamily="34" charset="0"/>
              <a:buChar char="•"/>
            </a:pPr>
            <a:r>
              <a:rPr lang="en-US" sz="2400" noProof="0" dirty="0"/>
              <a:t>There is a single, one-dimensional policy question.</a:t>
            </a:r>
          </a:p>
          <a:p>
            <a:pPr marL="292608" indent="-292608">
              <a:buFont typeface="Arial" pitchFamily="34" charset="0"/>
              <a:buChar char="•"/>
            </a:pPr>
            <a:r>
              <a:rPr lang="en-US" sz="2400" noProof="0" dirty="0"/>
              <a:t>Voters always vote for the candidate whose position is closest to their own.</a:t>
            </a:r>
          </a:p>
          <a:p>
            <a:pPr marL="292608" indent="-292608">
              <a:buFont typeface="Arial" pitchFamily="34" charset="0"/>
              <a:buChar char="•"/>
            </a:pPr>
            <a:r>
              <a:rPr lang="en-US" sz="2400" noProof="0" dirty="0"/>
              <a:t>There are only two candidates.</a:t>
            </a:r>
          </a:p>
          <a:p>
            <a:pPr marL="292608" indent="-292608">
              <a:buFont typeface="Arial" pitchFamily="34" charset="0"/>
              <a:buChar char="•"/>
            </a:pPr>
            <a:r>
              <a:rPr lang="en-US" sz="2400" noProof="0" dirty="0"/>
              <a:t>The winner is determined by majority vote.</a:t>
            </a:r>
          </a:p>
        </p:txBody>
      </p:sp>
    </p:spTree>
    <p:extLst>
      <p:ext uri="{BB962C8B-B14F-4D97-AF65-F5344CB8AC3E}">
        <p14:creationId xmlns:p14="http://schemas.microsoft.com/office/powerpoint/2010/main" val="12866794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Summary II</a:t>
            </a:r>
            <a:endParaRPr lang="en-US" sz="3600" b="0" noProof="0" dirty="0"/>
          </a:p>
        </p:txBody>
      </p:sp>
      <p:sp>
        <p:nvSpPr>
          <p:cNvPr id="3" name="Content Placeholder 2"/>
          <p:cNvSpPr>
            <a:spLocks noGrp="1"/>
          </p:cNvSpPr>
          <p:nvPr>
            <p:ph sz="quarter" idx="11"/>
          </p:nvPr>
        </p:nvSpPr>
        <p:spPr>
          <a:xfrm>
            <a:off x="342900" y="1276710"/>
            <a:ext cx="8458200" cy="3436958"/>
          </a:xfrm>
        </p:spPr>
        <p:txBody>
          <a:bodyPr>
            <a:normAutofit/>
          </a:bodyPr>
          <a:lstStyle/>
          <a:p>
            <a:r>
              <a:rPr lang="en-US" sz="2400" i="1" noProof="0" dirty="0">
                <a:solidFill>
                  <a:srgbClr val="C00000"/>
                </a:solidFill>
              </a:rPr>
              <a:t>Arrow’s impossibility theorem</a:t>
            </a:r>
            <a:r>
              <a:rPr lang="en-US" sz="2400" noProof="0" dirty="0"/>
              <a:t> states that no system can aggregate the preferences of voters among three or more discrete options while satisfying the four basic criteria for an ideal voting system:</a:t>
            </a:r>
          </a:p>
          <a:p>
            <a:pPr marL="292608" indent="-292608">
              <a:buClr>
                <a:schemeClr val="tx1"/>
              </a:buClr>
              <a:buFont typeface="Arial" pitchFamily="34" charset="0"/>
              <a:buChar char="•"/>
            </a:pPr>
            <a:r>
              <a:rPr lang="en-US" sz="2200" i="1" noProof="0" dirty="0">
                <a:solidFill>
                  <a:srgbClr val="C00000"/>
                </a:solidFill>
              </a:rPr>
              <a:t>Unanimity</a:t>
            </a:r>
            <a:r>
              <a:rPr lang="en-US" sz="2200" i="1" noProof="0" dirty="0">
                <a:solidFill>
                  <a:schemeClr val="tx1"/>
                </a:solidFill>
              </a:rPr>
              <a:t>.</a:t>
            </a:r>
          </a:p>
          <a:p>
            <a:pPr marL="292608" indent="-292608">
              <a:buClr>
                <a:schemeClr val="tx1"/>
              </a:buClr>
              <a:buFont typeface="Arial" pitchFamily="34" charset="0"/>
              <a:buChar char="•"/>
            </a:pPr>
            <a:r>
              <a:rPr lang="en-US" sz="2200" i="1" noProof="0" dirty="0">
                <a:solidFill>
                  <a:srgbClr val="C00000"/>
                </a:solidFill>
              </a:rPr>
              <a:t>Transitivity</a:t>
            </a:r>
            <a:r>
              <a:rPr lang="en-US" sz="2200" i="1" noProof="0" dirty="0">
                <a:solidFill>
                  <a:schemeClr val="tx1"/>
                </a:solidFill>
              </a:rPr>
              <a:t>.</a:t>
            </a:r>
          </a:p>
          <a:p>
            <a:pPr marL="292608" indent="-292608">
              <a:buClr>
                <a:schemeClr val="tx1"/>
              </a:buClr>
              <a:buFont typeface="Arial" pitchFamily="34" charset="0"/>
              <a:buChar char="•"/>
            </a:pPr>
            <a:r>
              <a:rPr lang="en-US" sz="2200" i="1" noProof="0" dirty="0">
                <a:solidFill>
                  <a:srgbClr val="C00000"/>
                </a:solidFill>
              </a:rPr>
              <a:t>Irrelevance of independent alternatives</a:t>
            </a:r>
            <a:r>
              <a:rPr lang="en-US" sz="2200" i="1" noProof="0" dirty="0">
                <a:solidFill>
                  <a:schemeClr val="tx1"/>
                </a:solidFill>
              </a:rPr>
              <a:t>.</a:t>
            </a:r>
          </a:p>
          <a:p>
            <a:pPr marL="292608" indent="-292608">
              <a:buClr>
                <a:schemeClr val="tx1"/>
              </a:buClr>
              <a:buFont typeface="Arial" pitchFamily="34" charset="0"/>
              <a:buChar char="•"/>
            </a:pPr>
            <a:r>
              <a:rPr lang="en-US" sz="2200" i="1" noProof="0" dirty="0">
                <a:solidFill>
                  <a:srgbClr val="C00000"/>
                </a:solidFill>
              </a:rPr>
              <a:t>No dictators</a:t>
            </a:r>
            <a:r>
              <a:rPr lang="en-US" sz="2200" i="1" noProof="0" dirty="0">
                <a:solidFill>
                  <a:schemeClr val="tx1"/>
                </a:solidFill>
              </a:rPr>
              <a:t>.</a:t>
            </a:r>
          </a:p>
        </p:txBody>
      </p:sp>
      <p:sp>
        <p:nvSpPr>
          <p:cNvPr id="4" name="Content Placeholder 3"/>
          <p:cNvSpPr>
            <a:spLocks noGrp="1"/>
          </p:cNvSpPr>
          <p:nvPr>
            <p:ph sz="quarter" idx="14"/>
          </p:nvPr>
        </p:nvSpPr>
        <p:spPr>
          <a:xfrm>
            <a:off x="342900" y="4786326"/>
            <a:ext cx="8458200" cy="923625"/>
          </a:xfrm>
        </p:spPr>
        <p:txBody>
          <a:bodyPr>
            <a:normAutofit/>
          </a:bodyPr>
          <a:lstStyle/>
          <a:p>
            <a:r>
              <a:rPr lang="en-US" sz="2400" noProof="0" dirty="0"/>
              <a:t>Uninformed voting is an example of rational ignorance, when the costs of gathering information outweigh the benefits.</a:t>
            </a:r>
          </a:p>
        </p:txBody>
      </p:sp>
    </p:spTree>
    <p:extLst>
      <p:ext uri="{BB962C8B-B14F-4D97-AF65-F5344CB8AC3E}">
        <p14:creationId xmlns:p14="http://schemas.microsoft.com/office/powerpoint/2010/main" val="31673034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Summary III</a:t>
            </a:r>
            <a:endParaRPr lang="en-US" sz="3600" b="0" noProof="0" dirty="0"/>
          </a:p>
        </p:txBody>
      </p:sp>
      <p:sp>
        <p:nvSpPr>
          <p:cNvPr id="3" name="Content Placeholder 2"/>
          <p:cNvSpPr>
            <a:spLocks noGrp="1"/>
          </p:cNvSpPr>
          <p:nvPr>
            <p:ph sz="quarter" idx="11"/>
          </p:nvPr>
        </p:nvSpPr>
        <p:spPr>
          <a:xfrm>
            <a:off x="342900" y="1276710"/>
            <a:ext cx="8458200" cy="2715741"/>
          </a:xfrm>
        </p:spPr>
        <p:txBody>
          <a:bodyPr>
            <a:normAutofit/>
          </a:bodyPr>
          <a:lstStyle/>
          <a:p>
            <a:r>
              <a:rPr lang="en-US" sz="2400" noProof="0" dirty="0"/>
              <a:t>In collective-action problems, a group of people stands to gain from an action that it is not rational for any of the group members to undertake individually.</a:t>
            </a:r>
          </a:p>
          <a:p>
            <a:pPr marL="292608" indent="-292608">
              <a:buFont typeface="Arial" pitchFamily="34" charset="0"/>
              <a:buChar char="•"/>
            </a:pPr>
            <a:r>
              <a:rPr lang="en-US" sz="2200" noProof="0" dirty="0"/>
              <a:t>The theory that groups experiencing concentrated benefits tend to win over those with diffuse costs is used to explain the persistence of policies that don’t appear to be in the interest of the majority of voters.</a:t>
            </a:r>
          </a:p>
        </p:txBody>
      </p:sp>
      <p:sp>
        <p:nvSpPr>
          <p:cNvPr id="4" name="Content Placeholder 3"/>
          <p:cNvSpPr>
            <a:spLocks noGrp="1"/>
          </p:cNvSpPr>
          <p:nvPr>
            <p:ph sz="quarter" idx="14"/>
          </p:nvPr>
        </p:nvSpPr>
        <p:spPr>
          <a:xfrm>
            <a:off x="342900" y="4056846"/>
            <a:ext cx="8458200" cy="1738648"/>
          </a:xfrm>
        </p:spPr>
        <p:txBody>
          <a:bodyPr>
            <a:normAutofit/>
          </a:bodyPr>
          <a:lstStyle/>
          <a:p>
            <a:r>
              <a:rPr lang="en-US" sz="2400" i="1" noProof="0" dirty="0">
                <a:solidFill>
                  <a:srgbClr val="C00000"/>
                </a:solidFill>
              </a:rPr>
              <a:t>Rent-seeking</a:t>
            </a:r>
            <a:r>
              <a:rPr lang="en-US" sz="2400" noProof="0" dirty="0"/>
              <a:t> is the act of pursuing arrangements that increase one’s own surplus without increasing total surplus.</a:t>
            </a:r>
          </a:p>
          <a:p>
            <a:r>
              <a:rPr lang="en-US" sz="2400" i="1" noProof="0" dirty="0">
                <a:solidFill>
                  <a:srgbClr val="C00000"/>
                </a:solidFill>
              </a:rPr>
              <a:t>Corruption</a:t>
            </a:r>
            <a:r>
              <a:rPr lang="en-US" sz="2400" noProof="0" dirty="0"/>
              <a:t> is when public officials use the powers of their position to achieve personal gains.</a:t>
            </a:r>
          </a:p>
        </p:txBody>
      </p:sp>
    </p:spTree>
    <p:extLst>
      <p:ext uri="{BB962C8B-B14F-4D97-AF65-F5344CB8AC3E}">
        <p14:creationId xmlns:p14="http://schemas.microsoft.com/office/powerpoint/2010/main" val="4566303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D273E325-9208-43F3-8555-36202DC09FA0}"/>
              </a:ext>
            </a:extLst>
          </p:cNvPr>
          <p:cNvSpPr>
            <a:spLocks noGrp="1"/>
          </p:cNvSpPr>
          <p:nvPr>
            <p:ph sz="quarter" idx="13"/>
          </p:nvPr>
        </p:nvSpPr>
        <p:spPr>
          <a:xfrm>
            <a:off x="60325" y="6498556"/>
            <a:ext cx="8988784" cy="296359"/>
          </a:xfrm>
        </p:spPr>
        <p:txBody>
          <a:bodyPr/>
          <a:lstStyle/>
          <a:p>
            <a:pPr lvl="0"/>
            <a:r>
              <a:rPr lang="en-US" dirty="0">
                <a:solidFill>
                  <a:schemeClr val="tx1"/>
                </a:solidFill>
              </a:rPr>
              <a:t>© 2021 McGraw Hill. All rights reserved. Authorized only for instructor use in the classroom.</a:t>
            </a:r>
          </a:p>
          <a:p>
            <a:pPr lvl="0"/>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32360176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Accessibility Content: Text Alternatives for Images</a:t>
            </a:r>
          </a:p>
        </p:txBody>
      </p:sp>
      <p:sp>
        <p:nvSpPr>
          <p:cNvPr id="3" name="Slide Number Placeholder 2"/>
          <p:cNvSpPr>
            <a:spLocks noGrp="1"/>
          </p:cNvSpPr>
          <p:nvPr>
            <p:ph type="sldNum" sz="quarter" idx="10"/>
          </p:nvPr>
        </p:nvSpPr>
        <p:spPr/>
        <p:txBody>
          <a:bodyPr/>
          <a:lstStyle/>
          <a:p>
            <a:fld id="{68151E55-6873-49E2-B8D5-2F265E6F1973}" type="slidenum">
              <a:rPr lang="en-US" smtClean="0"/>
              <a:t>28</a:t>
            </a:fld>
            <a:endParaRPr lang="en-US"/>
          </a:p>
        </p:txBody>
      </p:sp>
    </p:spTree>
    <p:extLst>
      <p:ext uri="{BB962C8B-B14F-4D97-AF65-F5344CB8AC3E}">
        <p14:creationId xmlns:p14="http://schemas.microsoft.com/office/powerpoint/2010/main" val="38230445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The economics of elections III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200" dirty="0"/>
              <a:t>The number line has low spending on the left end and high spending on the right end. There are 7 boxes with numbers representing each voting capacity of each candidate starting from left to right numbered 1 to 7. A green circle between the numbers 3 on the left and 4 on the right has a caption that reads: Mr. Dove (wins 3 votes). An orange circle on the line to the right of number 7 has a caption that reads: Mr. Hawk (wins 4 votes).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17999781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The economics of elections I</a:t>
            </a:r>
          </a:p>
        </p:txBody>
      </p:sp>
      <p:sp>
        <p:nvSpPr>
          <p:cNvPr id="3" name="Content Placeholder 2"/>
          <p:cNvSpPr>
            <a:spLocks noGrp="1"/>
          </p:cNvSpPr>
          <p:nvPr>
            <p:ph sz="quarter" idx="11"/>
          </p:nvPr>
        </p:nvSpPr>
        <p:spPr>
          <a:xfrm>
            <a:off x="342900" y="1276710"/>
            <a:ext cx="8458200" cy="2896045"/>
          </a:xfrm>
        </p:spPr>
        <p:txBody>
          <a:bodyPr>
            <a:normAutofit/>
          </a:bodyPr>
          <a:lstStyle/>
          <a:p>
            <a:r>
              <a:rPr lang="en-US" sz="2600" noProof="0" dirty="0"/>
              <a:t>Electoral political economic models assume voters:</a:t>
            </a:r>
          </a:p>
          <a:p>
            <a:pPr marL="292608" indent="-292608">
              <a:buFont typeface="Arial" pitchFamily="34" charset="0"/>
              <a:buChar char="•"/>
            </a:pPr>
            <a:r>
              <a:rPr lang="en-US" sz="2400" noProof="0" dirty="0"/>
              <a:t>Are rational and do what is in their best interest.</a:t>
            </a:r>
          </a:p>
          <a:p>
            <a:pPr marL="292608" indent="-292608">
              <a:buFont typeface="Arial" pitchFamily="34" charset="0"/>
              <a:buChar char="•"/>
            </a:pPr>
            <a:r>
              <a:rPr lang="en-US" sz="2400" noProof="0" dirty="0"/>
              <a:t>Have preferences regarding policy.</a:t>
            </a:r>
          </a:p>
          <a:p>
            <a:pPr marL="292608" indent="-292608">
              <a:buFont typeface="Arial" pitchFamily="34" charset="0"/>
              <a:buChar char="•"/>
            </a:pPr>
            <a:r>
              <a:rPr lang="en-US" sz="2400" noProof="0" dirty="0"/>
              <a:t>Have full information about candidates.</a:t>
            </a:r>
          </a:p>
          <a:p>
            <a:pPr marL="292608" indent="-292608">
              <a:buFont typeface="Arial" pitchFamily="34" charset="0"/>
              <a:buChar char="•"/>
            </a:pPr>
            <a:r>
              <a:rPr lang="en-US" sz="2400" noProof="0" dirty="0"/>
              <a:t>Vote for the candidate whose policy platform most nearly resembles their preferences.</a:t>
            </a:r>
          </a:p>
        </p:txBody>
      </p:sp>
      <p:sp>
        <p:nvSpPr>
          <p:cNvPr id="4" name="Content Placeholder 3"/>
          <p:cNvSpPr>
            <a:spLocks noGrp="1"/>
          </p:cNvSpPr>
          <p:nvPr>
            <p:ph sz="quarter" idx="14"/>
          </p:nvPr>
        </p:nvSpPr>
        <p:spPr>
          <a:xfrm>
            <a:off x="342900" y="4250030"/>
            <a:ext cx="8458200" cy="1854558"/>
          </a:xfrm>
        </p:spPr>
        <p:txBody>
          <a:bodyPr>
            <a:normAutofit/>
          </a:bodyPr>
          <a:lstStyle/>
          <a:p>
            <a:r>
              <a:rPr lang="en-US" sz="2600" noProof="0" dirty="0"/>
              <a:t>Once candidates are elected into office, they simply implement the platforms on which they were elected.</a:t>
            </a:r>
          </a:p>
          <a:p>
            <a:r>
              <a:rPr lang="en-US" sz="2600" noProof="0" dirty="0"/>
              <a:t>In this way, </a:t>
            </a:r>
            <a:r>
              <a:rPr lang="en-US" sz="2600" i="1" noProof="0" dirty="0">
                <a:solidFill>
                  <a:srgbClr val="C00000"/>
                </a:solidFill>
              </a:rPr>
              <a:t>rational voters</a:t>
            </a:r>
            <a:r>
              <a:rPr lang="en-US" sz="2600" noProof="0" dirty="0"/>
              <a:t> directly determine the shape of public policy.</a:t>
            </a:r>
            <a:endParaRPr lang="en-US" sz="2400" noProof="0" dirty="0"/>
          </a:p>
        </p:txBody>
      </p:sp>
    </p:spTree>
    <p:extLst>
      <p:ext uri="{BB962C8B-B14F-4D97-AF65-F5344CB8AC3E}">
        <p14:creationId xmlns:p14="http://schemas.microsoft.com/office/powerpoint/2010/main" val="30071159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The economics of elections IV</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200" dirty="0"/>
              <a:t>The number line has low spending on the left end and high spending on the right end. There are 7 boxes with numbers representing each voting capacity of each candidate starting from left to right numbered 1 to 7. A green circle between the numbers 3 on the left and 4 on the right has a caption that reads: Mr. Dove (wins 3 votes). An orange circle on the line between the number 4 on the left and number 5 on the right has a caption that reads: Mr. Hawk (wins 4 votes).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5223991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The economics of elections V</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200" dirty="0"/>
              <a:t>The number line has low spending on the left end and high spending on the right end. There are 7 boxes with numbers representing each voting capacity of each candidate from 1 to 7. A green circle on the number line to the left of number 4 is marked with a caption that reads: Mr. Dove (wins 4 votes). An orange circle to the right of number 4 has a caption that reads: Mr. Hawk (wins 3 votes).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29263746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The elusive perfect voting system III</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p:cNvSpPr>
            <a:spLocks noGrp="1"/>
          </p:cNvSpPr>
          <p:nvPr>
            <p:ph sz="quarter" idx="11"/>
          </p:nvPr>
        </p:nvSpPr>
        <p:spPr/>
        <p:txBody>
          <a:bodyPr>
            <a:normAutofit/>
          </a:bodyPr>
          <a:lstStyle/>
          <a:p>
            <a:r>
              <a:rPr lang="en-US" dirty="0"/>
              <a:t>Two tables portray the </a:t>
            </a:r>
            <a:r>
              <a:rPr lang="en-IN" dirty="0"/>
              <a:t>the third-party candidate problem. The first table is titled 2000 elections with 2 parties. The columns are: preference and percent of voters. The first option has Gore as the first preference and Bush as the second preference. Gore secures 51% voters. The first option has Bush as the first preference and Gore as the second preference. Bush secures 49% voters. Gore wins.</a:t>
            </a:r>
            <a:endParaRPr lang="en-US" dirty="0"/>
          </a:p>
          <a:p>
            <a:r>
              <a:rPr lang="en-IN" dirty="0"/>
              <a:t>The second table is titled a</a:t>
            </a:r>
            <a:r>
              <a:rPr lang="en-US" dirty="0"/>
              <a:t> third party changes the election outcome</a:t>
            </a:r>
            <a:r>
              <a:rPr lang="en-IN" dirty="0"/>
              <a:t>. The columns are: percent of voters and preference. 51% percent voters from the first table are divided into 3% and 48%. For the 3% the preference from top to bottom is Nader, Gore, Bush. For the 48% the preference from top to bottom is Gore, Nader, Bush. 49% of Bush voters remains constant and Bush retains 49% voters. The outcome of the second table is Bush wins.</a:t>
            </a:r>
            <a:endParaRPr lang="en-US" dirty="0"/>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endParaRPr lang="en-US" dirty="0">
              <a:hlinkClick r:id="rId3" action="ppaction://hlinksldjump"/>
            </a:endParaRPr>
          </a:p>
        </p:txBody>
      </p:sp>
    </p:spTree>
    <p:extLst>
      <p:ext uri="{BB962C8B-B14F-4D97-AF65-F5344CB8AC3E}">
        <p14:creationId xmlns:p14="http://schemas.microsoft.com/office/powerpoint/2010/main" val="32694689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The elusive perfect voting system IV </a:t>
            </a:r>
            <a:r>
              <a:rPr lang="en-US" sz="1000" b="0" dirty="0"/>
              <a:t>2</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200" dirty="0"/>
              <a:t>The table titled Preferences of 3 city council members has four columns and three rows. The row headings from top to bottom are: member 1; member 2; member 3. Between columns two and three and three and four are greater than signs in each row. The row entries from left to right are, row 1: member 1; jail; city hall; library. Row 2: member 2; city hall; library; jail. Row 3: member 3; library; jail; city hall.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7530745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The elusive perfect voting system V</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200" dirty="0"/>
              <a:t>The table has three columns and five rows. The column headings from left to right are: election order #1; election order #2; election order #3. The row entries from left to right are, row 1: jail vs. city hall; city hall vs. library; library vs. jail. Row 2: 2 votes; 2 votes; 2 votes. Row 3: jail vs. library; city hall vs. jail; library vs. city hall. Row 4: 2 votes; 2 votes; 2 votes. Row 5: winner = library; winner = jail; winner = city hall. Vertical downward arrows point from jail to jail below and library to library below in the first column. Vertical downward arrows point from city hall to city hall below and jail to jail below in the second column. Vertical downward arrows point from library to library below and city hall to city hall in the third column.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892117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The economics of elections II</a:t>
            </a:r>
          </a:p>
        </p:txBody>
      </p:sp>
      <p:sp>
        <p:nvSpPr>
          <p:cNvPr id="3" name="Content Placeholder 2"/>
          <p:cNvSpPr>
            <a:spLocks noGrp="1"/>
          </p:cNvSpPr>
          <p:nvPr>
            <p:ph sz="quarter" idx="11"/>
          </p:nvPr>
        </p:nvSpPr>
        <p:spPr>
          <a:xfrm>
            <a:off x="342900" y="1276710"/>
            <a:ext cx="8458200" cy="1775583"/>
          </a:xfrm>
        </p:spPr>
        <p:txBody>
          <a:bodyPr>
            <a:normAutofit/>
          </a:bodyPr>
          <a:lstStyle/>
          <a:p>
            <a:r>
              <a:rPr lang="en-US" sz="2600" noProof="0" dirty="0"/>
              <a:t>Elections are often modeled based on the </a:t>
            </a:r>
            <a:r>
              <a:rPr lang="en-US" sz="2600" i="1" noProof="0" dirty="0">
                <a:solidFill>
                  <a:srgbClr val="C00000"/>
                </a:solidFill>
              </a:rPr>
              <a:t>median-voter theorem</a:t>
            </a:r>
            <a:r>
              <a:rPr lang="en-US" sz="2600" noProof="0" dirty="0"/>
              <a:t>.</a:t>
            </a:r>
          </a:p>
          <a:p>
            <a:pPr marL="292608" indent="-292608">
              <a:buFont typeface="Arial" pitchFamily="34" charset="0"/>
              <a:buChar char="•"/>
            </a:pPr>
            <a:r>
              <a:rPr lang="en-US" sz="2400" noProof="0" dirty="0"/>
              <a:t>Politicians maximize their votes by taking the policy position preferred by the median voter.</a:t>
            </a:r>
          </a:p>
        </p:txBody>
      </p:sp>
      <p:sp>
        <p:nvSpPr>
          <p:cNvPr id="4" name="Content Placeholder 3"/>
          <p:cNvSpPr>
            <a:spLocks noGrp="1"/>
          </p:cNvSpPr>
          <p:nvPr>
            <p:ph sz="quarter" idx="14"/>
          </p:nvPr>
        </p:nvSpPr>
        <p:spPr>
          <a:xfrm>
            <a:off x="342900" y="3142447"/>
            <a:ext cx="8458200" cy="2768956"/>
          </a:xfrm>
        </p:spPr>
        <p:txBody>
          <a:bodyPr>
            <a:normAutofit/>
          </a:bodyPr>
          <a:lstStyle/>
          <a:p>
            <a:r>
              <a:rPr lang="en-US" sz="2600" noProof="0" dirty="0"/>
              <a:t>The conditions to assure this outcome are:</a:t>
            </a:r>
          </a:p>
          <a:p>
            <a:pPr marL="292608" indent="-292608">
              <a:buFont typeface="Arial" pitchFamily="34" charset="0"/>
              <a:buChar char="•"/>
            </a:pPr>
            <a:r>
              <a:rPr lang="en-US" sz="2200" noProof="0" dirty="0"/>
              <a:t>Only two candidates.</a:t>
            </a:r>
          </a:p>
          <a:p>
            <a:pPr marL="292608" indent="-292608">
              <a:buFont typeface="Arial" pitchFamily="34" charset="0"/>
              <a:buChar char="•"/>
            </a:pPr>
            <a:r>
              <a:rPr lang="en-US" sz="2200" noProof="0" dirty="0"/>
              <a:t>People vote for the candidate whose position is closest to their own.</a:t>
            </a:r>
          </a:p>
          <a:p>
            <a:pPr marL="292608" indent="-292608">
              <a:buFont typeface="Arial" pitchFamily="34" charset="0"/>
              <a:buChar char="•"/>
            </a:pPr>
            <a:r>
              <a:rPr lang="en-US" sz="2200" noProof="0" dirty="0"/>
              <a:t>Single, one-dimensional policy question.</a:t>
            </a:r>
          </a:p>
          <a:p>
            <a:pPr marL="292608" indent="-292608">
              <a:buFont typeface="Arial" pitchFamily="34" charset="0"/>
              <a:buChar char="•"/>
            </a:pPr>
            <a:r>
              <a:rPr lang="en-US" sz="2200" noProof="0" dirty="0"/>
              <a:t>Candidate wins by majority vote.</a:t>
            </a:r>
          </a:p>
        </p:txBody>
      </p:sp>
    </p:spTree>
    <p:extLst>
      <p:ext uri="{BB962C8B-B14F-4D97-AF65-F5344CB8AC3E}">
        <p14:creationId xmlns:p14="http://schemas.microsoft.com/office/powerpoint/2010/main" val="35751499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The economics of elections III</a:t>
            </a:r>
          </a:p>
        </p:txBody>
      </p:sp>
      <p:sp>
        <p:nvSpPr>
          <p:cNvPr id="3" name="Content Placeholder 2"/>
          <p:cNvSpPr>
            <a:spLocks noGrp="1"/>
          </p:cNvSpPr>
          <p:nvPr>
            <p:ph sz="quarter" idx="11"/>
          </p:nvPr>
        </p:nvSpPr>
        <p:spPr>
          <a:xfrm>
            <a:off x="342900" y="1276710"/>
            <a:ext cx="8458200" cy="1775583"/>
          </a:xfrm>
        </p:spPr>
        <p:txBody>
          <a:bodyPr>
            <a:normAutofit/>
          </a:bodyPr>
          <a:lstStyle/>
          <a:p>
            <a:pPr marL="292608" indent="-292608">
              <a:buFont typeface="Arial" pitchFamily="34" charset="0"/>
              <a:buChar char="•"/>
            </a:pPr>
            <a:r>
              <a:rPr lang="en-US" sz="2400" noProof="0" dirty="0"/>
              <a:t>To illustrate the theorem, consider an election with seven voters with the following preferred spending levels.</a:t>
            </a:r>
          </a:p>
          <a:p>
            <a:pPr marL="292608" indent="-292608">
              <a:buFont typeface="Arial" pitchFamily="34" charset="0"/>
              <a:buChar char="•"/>
            </a:pPr>
            <a:r>
              <a:rPr lang="en-US" sz="2400" noProof="0" dirty="0"/>
              <a:t>Mr. Dove advocates relatively low spending, while Mr. Hawk advocates very high spending.</a:t>
            </a:r>
            <a:endParaRPr lang="en-US" sz="2000" noProof="0" dirty="0"/>
          </a:p>
        </p:txBody>
      </p:sp>
      <p:pic>
        <p:nvPicPr>
          <p:cNvPr id="7" name="Picture 2" descr="The figure shows a number line with the numbers 1; 2; 3; 4 and 5 marked in small vertical rectangles colored in gre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3288" y="3270504"/>
            <a:ext cx="7315200" cy="1042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349071" y="4668371"/>
            <a:ext cx="8474254" cy="1442880"/>
          </a:xfrm>
        </p:spPr>
        <p:txBody>
          <a:bodyPr>
            <a:normAutofit/>
          </a:bodyPr>
          <a:lstStyle/>
          <a:p>
            <a:pPr marL="292608" indent="-292608">
              <a:buFont typeface="Arial" pitchFamily="34" charset="0"/>
              <a:buChar char="•"/>
            </a:pPr>
            <a:r>
              <a:rPr lang="en-US" sz="2400" noProof="0" dirty="0"/>
              <a:t>Voters vote for the candidate that has a spending level policy closest to their preferred spending level.</a:t>
            </a:r>
          </a:p>
          <a:p>
            <a:pPr marL="292608" indent="-292608">
              <a:buFont typeface="Arial" pitchFamily="34" charset="0"/>
              <a:buChar char="•"/>
            </a:pPr>
            <a:r>
              <a:rPr lang="en-US" sz="2400" noProof="0" dirty="0"/>
              <a:t>Mr. Dove wins 5 votes, while Mr. Hawk wins 2 votes.</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15958370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The economics of elections IV</a:t>
            </a:r>
          </a:p>
        </p:txBody>
      </p:sp>
      <p:sp>
        <p:nvSpPr>
          <p:cNvPr id="3" name="Content Placeholder 2"/>
          <p:cNvSpPr>
            <a:spLocks noGrp="1"/>
          </p:cNvSpPr>
          <p:nvPr>
            <p:ph sz="quarter" idx="11"/>
          </p:nvPr>
        </p:nvSpPr>
        <p:spPr>
          <a:xfrm>
            <a:off x="342900" y="1276710"/>
            <a:ext cx="8458200" cy="977093"/>
          </a:xfrm>
        </p:spPr>
        <p:txBody>
          <a:bodyPr>
            <a:normAutofit/>
          </a:bodyPr>
          <a:lstStyle/>
          <a:p>
            <a:r>
              <a:rPr lang="en-US" sz="2600" noProof="0" dirty="0"/>
              <a:t>Mr. Hawk realizes that moving his spending policy towards the middle will win more votes.</a:t>
            </a:r>
          </a:p>
        </p:txBody>
      </p:sp>
      <p:pic>
        <p:nvPicPr>
          <p:cNvPr id="12290" name="Picture 2" descr="The number line has low spending on the left end and high spending on the right e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8844" y="2407437"/>
            <a:ext cx="7304087" cy="101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349071" y="3657601"/>
            <a:ext cx="8474254" cy="1184856"/>
          </a:xfrm>
        </p:spPr>
        <p:txBody>
          <a:bodyPr>
            <a:normAutofit/>
          </a:bodyPr>
          <a:lstStyle/>
          <a:p>
            <a:pPr marL="292608" indent="-292608">
              <a:buFont typeface="Arial" pitchFamily="34" charset="0"/>
              <a:buChar char="•"/>
            </a:pPr>
            <a:r>
              <a:rPr lang="en-US" sz="2600" noProof="0" dirty="0"/>
              <a:t>Mr. Dove wins 3 votes.</a:t>
            </a:r>
          </a:p>
          <a:p>
            <a:pPr marL="292608" indent="-292608">
              <a:buFont typeface="Arial" pitchFamily="34" charset="0"/>
              <a:buChar char="•"/>
            </a:pPr>
            <a:r>
              <a:rPr lang="en-US" sz="2600" noProof="0" dirty="0"/>
              <a:t>Mr. Hawk now wins 4 votes.</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38503787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The economics of elections V</a:t>
            </a:r>
          </a:p>
        </p:txBody>
      </p:sp>
      <p:sp>
        <p:nvSpPr>
          <p:cNvPr id="3" name="Content Placeholder 2"/>
          <p:cNvSpPr>
            <a:spLocks noGrp="1"/>
          </p:cNvSpPr>
          <p:nvPr>
            <p:ph sz="quarter" idx="11"/>
          </p:nvPr>
        </p:nvSpPr>
        <p:spPr>
          <a:xfrm>
            <a:off x="342900" y="1276710"/>
            <a:ext cx="8458200" cy="977093"/>
          </a:xfrm>
        </p:spPr>
        <p:txBody>
          <a:bodyPr>
            <a:normAutofit/>
          </a:bodyPr>
          <a:lstStyle/>
          <a:p>
            <a:r>
              <a:rPr lang="en-US" sz="2600" noProof="0" dirty="0"/>
              <a:t>Mr. Dove also realizes that moving his spending policy towards the middle will win more votes.</a:t>
            </a:r>
          </a:p>
        </p:txBody>
      </p:sp>
      <p:pic>
        <p:nvPicPr>
          <p:cNvPr id="13314" name="Picture 2" descr="The number line has low spending on the left end and high spending on the right e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9163" y="2407444"/>
            <a:ext cx="7304087" cy="1023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349071" y="3657600"/>
            <a:ext cx="8474254" cy="2112135"/>
          </a:xfrm>
        </p:spPr>
        <p:txBody>
          <a:bodyPr>
            <a:normAutofit/>
          </a:bodyPr>
          <a:lstStyle/>
          <a:p>
            <a:pPr marL="292608" indent="-292608">
              <a:buFont typeface="Arial" pitchFamily="34" charset="0"/>
              <a:buChar char="•"/>
            </a:pPr>
            <a:r>
              <a:rPr lang="en-US" sz="2600" noProof="0" dirty="0"/>
              <a:t>Both have similar spending policies.</a:t>
            </a:r>
          </a:p>
          <a:p>
            <a:pPr marL="292608" indent="-292608">
              <a:buFont typeface="Arial" pitchFamily="34" charset="0"/>
              <a:buChar char="•"/>
            </a:pPr>
            <a:r>
              <a:rPr lang="en-US" sz="2600" noProof="0" dirty="0"/>
              <a:t>The candidate with the spending policy closet to the median voter wins the election.</a:t>
            </a:r>
          </a:p>
          <a:p>
            <a:pPr marL="292608" indent="-292608">
              <a:buFont typeface="Arial" pitchFamily="34" charset="0"/>
              <a:buChar char="•"/>
            </a:pPr>
            <a:r>
              <a:rPr lang="en-US" sz="2600" noProof="0" dirty="0"/>
              <a:t>The median voter’s vote is the decisive vote.</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24138966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The elusive perfect voting system I</a:t>
            </a:r>
          </a:p>
        </p:txBody>
      </p:sp>
      <p:sp>
        <p:nvSpPr>
          <p:cNvPr id="3" name="Content Placeholder 2"/>
          <p:cNvSpPr>
            <a:spLocks noGrp="1"/>
          </p:cNvSpPr>
          <p:nvPr>
            <p:ph sz="quarter" idx="11"/>
          </p:nvPr>
        </p:nvSpPr>
        <p:spPr>
          <a:xfrm>
            <a:off x="342900" y="1276710"/>
            <a:ext cx="8458200" cy="4711966"/>
          </a:xfrm>
        </p:spPr>
        <p:txBody>
          <a:bodyPr>
            <a:normAutofit/>
          </a:bodyPr>
          <a:lstStyle/>
          <a:p>
            <a:r>
              <a:rPr lang="en-US" sz="2600" noProof="0" dirty="0"/>
              <a:t>There are four conditions for an ideal voting system:</a:t>
            </a:r>
          </a:p>
          <a:p>
            <a:pPr marL="292608" indent="-292608">
              <a:buClr>
                <a:schemeClr val="tx1"/>
              </a:buClr>
              <a:buFont typeface="Arial" pitchFamily="34" charset="0"/>
              <a:buChar char="•"/>
            </a:pPr>
            <a:r>
              <a:rPr lang="en-US" sz="2400" i="1" noProof="0" dirty="0">
                <a:solidFill>
                  <a:srgbClr val="C00000"/>
                </a:solidFill>
              </a:rPr>
              <a:t>Unanimity</a:t>
            </a:r>
            <a:r>
              <a:rPr lang="en-US" sz="2400" noProof="0" dirty="0"/>
              <a:t>: If everyone in the group prefers option X to option Y, then X beats Y.</a:t>
            </a:r>
          </a:p>
          <a:p>
            <a:pPr marL="292608" indent="-292608">
              <a:buClr>
                <a:schemeClr val="tx1"/>
              </a:buClr>
              <a:buFont typeface="Arial" pitchFamily="34" charset="0"/>
              <a:buChar char="•"/>
            </a:pPr>
            <a:r>
              <a:rPr lang="en-US" sz="2400" i="1" noProof="0" dirty="0">
                <a:solidFill>
                  <a:srgbClr val="C00000"/>
                </a:solidFill>
              </a:rPr>
              <a:t>No dictator</a:t>
            </a:r>
            <a:r>
              <a:rPr lang="en-US" sz="2400" noProof="0" dirty="0"/>
              <a:t>: There is no person who has the power to single-handedly enact his or her own preferences.</a:t>
            </a:r>
          </a:p>
          <a:p>
            <a:pPr marL="292608" indent="-292608">
              <a:buClr>
                <a:schemeClr val="tx1"/>
              </a:buClr>
              <a:buFont typeface="Arial" pitchFamily="34" charset="0"/>
              <a:buChar char="•"/>
            </a:pPr>
            <a:r>
              <a:rPr lang="en-US" sz="2400" i="1" noProof="0" dirty="0">
                <a:solidFill>
                  <a:srgbClr val="C00000"/>
                </a:solidFill>
              </a:rPr>
              <a:t>Transitivity</a:t>
            </a:r>
            <a:r>
              <a:rPr lang="en-US" sz="2400" noProof="0" dirty="0"/>
              <a:t>: If option X beats Y, and Y beats Z, then transitivity says that X also beats Z.</a:t>
            </a:r>
          </a:p>
          <a:p>
            <a:pPr marL="292608" indent="-292608">
              <a:buClr>
                <a:schemeClr val="tx1"/>
              </a:buClr>
              <a:buFont typeface="Arial" pitchFamily="34" charset="0"/>
              <a:buChar char="•"/>
            </a:pPr>
            <a:r>
              <a:rPr lang="en-US" sz="2400" i="1" noProof="0" dirty="0">
                <a:solidFill>
                  <a:srgbClr val="C00000"/>
                </a:solidFill>
              </a:rPr>
              <a:t>Independence of irrelevant alternatives</a:t>
            </a:r>
            <a:r>
              <a:rPr lang="en-US" sz="2400" noProof="0" dirty="0"/>
              <a:t>: If a group is voting on option X versus option Y, this decision should not depend on any information or preference about another unconnected option, Z.</a:t>
            </a:r>
          </a:p>
        </p:txBody>
      </p:sp>
    </p:spTree>
    <p:extLst>
      <p:ext uri="{BB962C8B-B14F-4D97-AF65-F5344CB8AC3E}">
        <p14:creationId xmlns:p14="http://schemas.microsoft.com/office/powerpoint/2010/main" val="3388704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Ideal voting system</a:t>
            </a:r>
          </a:p>
        </p:txBody>
      </p:sp>
      <p:sp>
        <p:nvSpPr>
          <p:cNvPr id="3" name="Content Placeholder 2"/>
          <p:cNvSpPr>
            <a:spLocks noGrp="1"/>
          </p:cNvSpPr>
          <p:nvPr>
            <p:ph sz="quarter" idx="11"/>
          </p:nvPr>
        </p:nvSpPr>
        <p:spPr>
          <a:xfrm>
            <a:off x="348876" y="1272628"/>
            <a:ext cx="8461569" cy="642441"/>
          </a:xfrm>
        </p:spPr>
        <p:txBody>
          <a:bodyPr>
            <a:normAutofit/>
          </a:bodyPr>
          <a:lstStyle/>
          <a:p>
            <a:r>
              <a:rPr lang="en-US" sz="1800" noProof="0" dirty="0"/>
              <a:t>For each of the following, identify which criterion for an ideal voting system is most likely violated:</a:t>
            </a:r>
          </a:p>
        </p:txBody>
      </p:sp>
      <p:sp>
        <p:nvSpPr>
          <p:cNvPr id="4" name="Content Placeholder 3"/>
          <p:cNvSpPr>
            <a:spLocks noGrp="1"/>
          </p:cNvSpPr>
          <p:nvPr>
            <p:ph sz="quarter" idx="14"/>
          </p:nvPr>
        </p:nvSpPr>
        <p:spPr>
          <a:xfrm>
            <a:off x="348876" y="1953699"/>
            <a:ext cx="8461569" cy="617095"/>
          </a:xfrm>
        </p:spPr>
        <p:txBody>
          <a:bodyPr/>
          <a:lstStyle/>
          <a:p>
            <a:pPr marL="292608" indent="-292608">
              <a:buFont typeface="Arial" pitchFamily="34" charset="0"/>
              <a:buChar char="•"/>
            </a:pPr>
            <a:r>
              <a:rPr lang="en-US" sz="1800" noProof="0" dirty="0"/>
              <a:t>Voters would rather spend on schools than parks, and would rather spend on parks than alternative energy, yet alternative energy wins over schools.</a:t>
            </a:r>
          </a:p>
        </p:txBody>
      </p:sp>
      <p:sp>
        <p:nvSpPr>
          <p:cNvPr id="6" name="Content Placeholder 5"/>
          <p:cNvSpPr>
            <a:spLocks noGrp="1"/>
          </p:cNvSpPr>
          <p:nvPr>
            <p:ph sz="quarter" idx="16"/>
          </p:nvPr>
        </p:nvSpPr>
        <p:spPr>
          <a:xfrm>
            <a:off x="348105" y="2981649"/>
            <a:ext cx="8461573" cy="615788"/>
          </a:xfrm>
        </p:spPr>
        <p:txBody>
          <a:bodyPr/>
          <a:lstStyle/>
          <a:p>
            <a:pPr marL="292608" indent="-292608">
              <a:buFont typeface="Arial" pitchFamily="34" charset="0"/>
              <a:buChar char="•"/>
            </a:pPr>
            <a:r>
              <a:rPr lang="en-US" sz="1800" noProof="0" dirty="0"/>
              <a:t>Someone has the power to put all funds into national parks, even if most would rather spend the money on schools.</a:t>
            </a:r>
          </a:p>
        </p:txBody>
      </p:sp>
      <p:sp>
        <p:nvSpPr>
          <p:cNvPr id="8" name="Content Placeholder 7"/>
          <p:cNvSpPr>
            <a:spLocks noGrp="1"/>
          </p:cNvSpPr>
          <p:nvPr>
            <p:ph sz="quarter" idx="18"/>
          </p:nvPr>
        </p:nvSpPr>
        <p:spPr>
          <a:xfrm>
            <a:off x="348111" y="4026706"/>
            <a:ext cx="8461561" cy="587796"/>
          </a:xfrm>
        </p:spPr>
        <p:txBody>
          <a:bodyPr/>
          <a:lstStyle/>
          <a:p>
            <a:pPr marL="292608" indent="-292608">
              <a:buFont typeface="Arial" pitchFamily="34" charset="0"/>
              <a:buChar char="•"/>
            </a:pPr>
            <a:r>
              <a:rPr lang="en-US" sz="1800" noProof="0" dirty="0"/>
              <a:t>The option of spending on alternative energy affects whether voters prefer spending on schools versus parks.</a:t>
            </a:r>
          </a:p>
        </p:txBody>
      </p:sp>
      <p:sp>
        <p:nvSpPr>
          <p:cNvPr id="13" name="Content Placeholder 12"/>
          <p:cNvSpPr>
            <a:spLocks noGrp="1"/>
          </p:cNvSpPr>
          <p:nvPr>
            <p:ph sz="quarter" idx="20"/>
          </p:nvPr>
        </p:nvSpPr>
        <p:spPr>
          <a:xfrm>
            <a:off x="348111" y="5113901"/>
            <a:ext cx="8618468" cy="623958"/>
          </a:xfrm>
        </p:spPr>
        <p:txBody>
          <a:bodyPr/>
          <a:lstStyle/>
          <a:p>
            <a:pPr marL="292608" indent="-292608">
              <a:buFont typeface="Arial" pitchFamily="34" charset="0"/>
              <a:buChar char="•"/>
            </a:pPr>
            <a:r>
              <a:rPr lang="en-US" sz="1800" noProof="0" dirty="0"/>
              <a:t>Every voter would rather spend more on education than on national parks, yet national parks spending wins.</a:t>
            </a:r>
          </a:p>
        </p:txBody>
      </p:sp>
    </p:spTree>
    <p:extLst>
      <p:ext uri="{BB962C8B-B14F-4D97-AF65-F5344CB8AC3E}">
        <p14:creationId xmlns:p14="http://schemas.microsoft.com/office/powerpoint/2010/main" val="2405984870"/>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1320</TotalTime>
  <Words>4817</Words>
  <Application>Microsoft Office PowerPoint</Application>
  <PresentationFormat>On-screen Show (4:3)</PresentationFormat>
  <Paragraphs>277</Paragraphs>
  <Slides>34</Slides>
  <Notes>26</Notes>
  <HiddenSlides>7</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34</vt:i4>
      </vt:variant>
    </vt:vector>
  </HeadingPairs>
  <TitlesOfParts>
    <vt:vector size="43" baseType="lpstr">
      <vt:lpstr>Arial</vt:lpstr>
      <vt:lpstr>ArumSans Rg</vt:lpstr>
      <vt:lpstr>Calibri</vt:lpstr>
      <vt:lpstr>Wingdings</vt:lpstr>
      <vt:lpstr>Title Slides Master</vt:lpstr>
      <vt:lpstr>MainContentSlideMaster</vt:lpstr>
      <vt:lpstr>ClosingMaster</vt:lpstr>
      <vt:lpstr>DividerSlideMaster</vt:lpstr>
      <vt:lpstr>ImageDescriptionAppendixSlideMaster</vt:lpstr>
      <vt:lpstr>Chapter 22</vt:lpstr>
      <vt:lpstr>What will you learn in this chapter?</vt:lpstr>
      <vt:lpstr>The economics of elections I</vt:lpstr>
      <vt:lpstr>The economics of elections II</vt:lpstr>
      <vt:lpstr>The economics of elections III</vt:lpstr>
      <vt:lpstr>The economics of elections IV</vt:lpstr>
      <vt:lpstr>The economics of elections V</vt:lpstr>
      <vt:lpstr>The elusive perfect voting system I</vt:lpstr>
      <vt:lpstr>Active Learning: Ideal voting system</vt:lpstr>
      <vt:lpstr>Active Learning Solution I</vt:lpstr>
      <vt:lpstr>The elusive perfect voting system II</vt:lpstr>
      <vt:lpstr>The elusive perfect voting system III</vt:lpstr>
      <vt:lpstr>The elusive perfect voting system IV 1</vt:lpstr>
      <vt:lpstr>The elusive perfect voting system IV 2</vt:lpstr>
      <vt:lpstr>The elusive perfect voting system V</vt:lpstr>
      <vt:lpstr>The elusive perfect voting system VI</vt:lpstr>
      <vt:lpstr>Political participation and the myth of the “rational voter”</vt:lpstr>
      <vt:lpstr>The economics of policy-making</vt:lpstr>
      <vt:lpstr>Corruption and rent-seeking</vt:lpstr>
      <vt:lpstr>Active Learning: Rent-seeking, corruption, and bureaucratic capture</vt:lpstr>
      <vt:lpstr>Active Learning Solution II</vt:lpstr>
      <vt:lpstr>How political structure affects outcomes 1</vt:lpstr>
      <vt:lpstr>How political structure affects outcomes 2</vt:lpstr>
      <vt:lpstr>Summary I</vt:lpstr>
      <vt:lpstr>Summary II</vt:lpstr>
      <vt:lpstr>Summary III</vt:lpstr>
      <vt:lpstr>End of Main Content</vt:lpstr>
      <vt:lpstr>Accessibility Content: Text Alternatives for Images</vt:lpstr>
      <vt:lpstr>The economics of elections III – Text Alternative</vt:lpstr>
      <vt:lpstr>The economics of elections IV – Text Alternative</vt:lpstr>
      <vt:lpstr>The economics of elections V – Text Alternative</vt:lpstr>
      <vt:lpstr>The elusive perfect voting system III – Text Alternative</vt:lpstr>
      <vt:lpstr>The elusive perfect voting system IV 2 – Text Alternative</vt:lpstr>
      <vt:lpstr>The elusive perfect voting system V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R, Nithiyanandhan</cp:lastModifiedBy>
  <cp:revision>201</cp:revision>
  <dcterms:created xsi:type="dcterms:W3CDTF">2019-12-14T02:10:23Z</dcterms:created>
  <dcterms:modified xsi:type="dcterms:W3CDTF">2020-09-10T07:16:53Z</dcterms:modified>
</cp:coreProperties>
</file>