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4.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53"/>
  </p:notesMasterIdLst>
  <p:sldIdLst>
    <p:sldId id="395" r:id="rId6"/>
    <p:sldId id="350" r:id="rId7"/>
    <p:sldId id="351" r:id="rId8"/>
    <p:sldId id="352" r:id="rId9"/>
    <p:sldId id="353" r:id="rId10"/>
    <p:sldId id="354" r:id="rId11"/>
    <p:sldId id="355" r:id="rId12"/>
    <p:sldId id="356" r:id="rId13"/>
    <p:sldId id="357" r:id="rId14"/>
    <p:sldId id="358" r:id="rId15"/>
    <p:sldId id="359" r:id="rId16"/>
    <p:sldId id="360" r:id="rId17"/>
    <p:sldId id="361" r:id="rId18"/>
    <p:sldId id="362" r:id="rId19"/>
    <p:sldId id="363" r:id="rId20"/>
    <p:sldId id="364" r:id="rId21"/>
    <p:sldId id="365" r:id="rId22"/>
    <p:sldId id="366" r:id="rId23"/>
    <p:sldId id="367" r:id="rId24"/>
    <p:sldId id="368" r:id="rId25"/>
    <p:sldId id="369" r:id="rId26"/>
    <p:sldId id="370" r:id="rId27"/>
    <p:sldId id="371" r:id="rId28"/>
    <p:sldId id="372" r:id="rId29"/>
    <p:sldId id="373" r:id="rId30"/>
    <p:sldId id="374" r:id="rId31"/>
    <p:sldId id="375" r:id="rId32"/>
    <p:sldId id="376" r:id="rId33"/>
    <p:sldId id="377" r:id="rId34"/>
    <p:sldId id="378" r:id="rId35"/>
    <p:sldId id="379" r:id="rId36"/>
    <p:sldId id="380" r:id="rId37"/>
    <p:sldId id="381" r:id="rId38"/>
    <p:sldId id="382" r:id="rId39"/>
    <p:sldId id="383" r:id="rId40"/>
    <p:sldId id="384" r:id="rId41"/>
    <p:sldId id="385" r:id="rId42"/>
    <p:sldId id="386" r:id="rId43"/>
    <p:sldId id="396" r:id="rId44"/>
    <p:sldId id="388" r:id="rId45"/>
    <p:sldId id="387" r:id="rId46"/>
    <p:sldId id="389" r:id="rId47"/>
    <p:sldId id="390" r:id="rId48"/>
    <p:sldId id="391" r:id="rId49"/>
    <p:sldId id="392" r:id="rId50"/>
    <p:sldId id="393" r:id="rId51"/>
    <p:sldId id="394" r:id="rId5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973D931-3BAC-4F30-9C16-B7461F574E40}">
          <p14:sldIdLst>
            <p14:sldId id="395"/>
            <p14:sldId id="350"/>
            <p14:sldId id="351"/>
            <p14:sldId id="352"/>
            <p14:sldId id="353"/>
            <p14:sldId id="354"/>
            <p14:sldId id="355"/>
            <p14:sldId id="356"/>
            <p14:sldId id="357"/>
            <p14:sldId id="358"/>
            <p14:sldId id="359"/>
            <p14:sldId id="360"/>
            <p14:sldId id="361"/>
            <p14:sldId id="362"/>
            <p14:sldId id="363"/>
            <p14:sldId id="364"/>
            <p14:sldId id="365"/>
            <p14:sldId id="366"/>
            <p14:sldId id="367"/>
            <p14:sldId id="368"/>
            <p14:sldId id="369"/>
            <p14:sldId id="370"/>
            <p14:sldId id="371"/>
            <p14:sldId id="372"/>
            <p14:sldId id="373"/>
            <p14:sldId id="374"/>
            <p14:sldId id="375"/>
            <p14:sldId id="376"/>
            <p14:sldId id="377"/>
            <p14:sldId id="378"/>
            <p14:sldId id="379"/>
            <p14:sldId id="380"/>
            <p14:sldId id="381"/>
            <p14:sldId id="382"/>
            <p14:sldId id="383"/>
            <p14:sldId id="384"/>
            <p14:sldId id="385"/>
            <p14:sldId id="386"/>
            <p14:sldId id="396"/>
          </p14:sldIdLst>
        </p14:section>
        <p14:section name="Appendix: Image Descriptions for Unsighted Students" id="{2764AF00-13CC-46EF-B763-DB223120EE65}">
          <p14:sldIdLst>
            <p14:sldId id="388"/>
            <p14:sldId id="387"/>
            <p14:sldId id="389"/>
            <p14:sldId id="390"/>
            <p14:sldId id="391"/>
            <p14:sldId id="392"/>
            <p14:sldId id="393"/>
            <p14:sldId id="394"/>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0000"/>
    <a:srgbClr val="774013"/>
    <a:srgbClr val="A75919"/>
    <a:srgbClr val="945018"/>
    <a:srgbClr val="82302E"/>
    <a:srgbClr val="DBF0FD"/>
    <a:srgbClr val="F1F9FE"/>
    <a:srgbClr val="E3E8C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61" autoAdjust="0"/>
    <p:restoredTop sz="86385" autoAdjust="0"/>
  </p:normalViewPr>
  <p:slideViewPr>
    <p:cSldViewPr snapToGrid="0" showGuides="1">
      <p:cViewPr varScale="1">
        <p:scale>
          <a:sx n="59" d="100"/>
          <a:sy n="59" d="100"/>
        </p:scale>
        <p:origin x="972" y="48"/>
      </p:cViewPr>
      <p:guideLst>
        <p:guide pos="3264"/>
        <p:guide orient="horz" pos="2256"/>
        <p:guide pos="5640"/>
      </p:guideLst>
    </p:cSldViewPr>
  </p:slideViewPr>
  <p:outlineViewPr>
    <p:cViewPr>
      <p:scale>
        <a:sx n="33" d="100"/>
        <a:sy n="33" d="100"/>
      </p:scale>
      <p:origin x="0" y="0"/>
    </p:cViewPr>
  </p:outlineViewPr>
  <p:notesTextViewPr>
    <p:cViewPr>
      <p:scale>
        <a:sx n="125" d="100"/>
        <a:sy n="125" d="100"/>
      </p:scale>
      <p:origin x="0" y="0"/>
    </p:cViewPr>
  </p:notesTextViewPr>
  <p:notesViewPr>
    <p:cSldViewPr snapToGrid="0">
      <p:cViewPr varScale="1">
        <p:scale>
          <a:sx n="55" d="100"/>
          <a:sy n="55" d="100"/>
        </p:scale>
        <p:origin x="924" y="7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presProps" Target="presProp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Master" Target="slideMasters/slideMaster5.xml"/><Relationship Id="rId19" Type="http://schemas.openxmlformats.org/officeDocument/2006/relationships/slide" Target="slides/slide14.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theme" Target="theme/theme1.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4DD7B4E-A931-4E48-A545-0C156347CC46}" type="datetimeFigureOut">
              <a:rPr lang="en-IN" smtClean="0"/>
              <a:t>10-09-2020</a:t>
            </a:fld>
            <a:endParaRPr lang="en-IN"/>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995D4-C630-4D1E-A120-C0B9FB85BAB5}" type="slidenum">
              <a:rPr lang="en-IN" smtClean="0"/>
              <a:t>‹#›</a:t>
            </a:fld>
            <a:endParaRPr lang="en-IN"/>
          </a:p>
        </p:txBody>
      </p:sp>
    </p:spTree>
    <p:extLst>
      <p:ext uri="{BB962C8B-B14F-4D97-AF65-F5344CB8AC3E}">
        <p14:creationId xmlns:p14="http://schemas.microsoft.com/office/powerpoint/2010/main" val="3507587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u="sng" dirty="0"/>
              <a:t>Instructors</a:t>
            </a:r>
            <a:r>
              <a:rPr lang="en-US" sz="1200" dirty="0"/>
              <a:t>: </a:t>
            </a:r>
            <a:r>
              <a:rPr lang="en-US" sz="1200" b="0" dirty="0"/>
              <a:t>In 1915, p</a:t>
            </a:r>
            <a:r>
              <a:rPr lang="en-US" sz="1200" b="0" i="0" u="none" strike="noStrike" kern="1200" baseline="0" dirty="0">
                <a:solidFill>
                  <a:schemeClr val="tx1"/>
                </a:solidFill>
                <a:latin typeface="+mn-lt"/>
                <a:ea typeface="+mn-ea"/>
                <a:cs typeface="+mn-cs"/>
              </a:rPr>
              <a:t>eople were concerned about the fact that the wealthiest 1 percent of the population held 15 percent of the nation’s income. Today, the richest 1 percent holds </a:t>
            </a:r>
            <a:r>
              <a:rPr lang="en-US" sz="1200" b="0" i="1" u="none" strike="noStrike" kern="1200" baseline="0" dirty="0">
                <a:solidFill>
                  <a:schemeClr val="tx1"/>
                </a:solidFill>
                <a:latin typeface="+mn-lt"/>
                <a:ea typeface="+mn-ea"/>
                <a:cs typeface="+mn-cs"/>
              </a:rPr>
              <a:t>22 percent </a:t>
            </a:r>
            <a:r>
              <a:rPr lang="en-US" sz="1200" b="0" i="0" u="none" strike="noStrike" kern="1200" baseline="0" dirty="0">
                <a:solidFill>
                  <a:schemeClr val="tx1"/>
                </a:solidFill>
                <a:latin typeface="+mn-lt"/>
                <a:ea typeface="+mn-ea"/>
                <a:cs typeface="+mn-cs"/>
              </a:rPr>
              <a:t>of the nation’s income—and, the richest 10 percent earn nearly half (48 percent) of the nation’s income. However, while the rich have gotten richer, the poor have gotten richer too. Fifty years ago, almost a quarter of Americans lived in poverty. Over just a few decades, the national poverty rate fell by half. The poor have gotten richer, but the rich have gotten richer at an even faster rate. Internationally, the picture looks similar. One view is that inequality gives people an incentive to work hard and take risks. In that view, work and risk-taking creates jobs and contributes to economic growth that can benefit everyone, including the poorest.</a:t>
            </a:r>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1</a:t>
            </a:fld>
            <a:endParaRPr lang="en-IN"/>
          </a:p>
        </p:txBody>
      </p:sp>
    </p:spTree>
    <p:extLst>
      <p:ext uri="{BB962C8B-B14F-4D97-AF65-F5344CB8AC3E}">
        <p14:creationId xmlns:p14="http://schemas.microsoft.com/office/powerpoint/2010/main" val="13723494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Poverty in the United States has decreased over the last few decades. However, income inequality has increased, mostly as a result of gains by the rich. Does inequality matter, especially if the poor are getting richer as well?</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10</a:t>
            </a:fld>
            <a:endParaRPr lang="en-IN"/>
          </a:p>
        </p:txBody>
      </p:sp>
    </p:spTree>
    <p:extLst>
      <p:ext uri="{BB962C8B-B14F-4D97-AF65-F5344CB8AC3E}">
        <p14:creationId xmlns:p14="http://schemas.microsoft.com/office/powerpoint/2010/main" val="37056595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If every person earned the exact same amount, the curve would be a straight line with a slope of 1. If income is unequally distributed, it will be bowed out in a U-shape: The poorest 1 percent of people will earn less than 1 percent of income, and the richest 1 percent will earn more than 1 percent of the income.</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11</a:t>
            </a:fld>
            <a:endParaRPr lang="en-IN"/>
          </a:p>
        </p:txBody>
      </p:sp>
    </p:spTree>
    <p:extLst>
      <p:ext uri="{BB962C8B-B14F-4D97-AF65-F5344CB8AC3E}">
        <p14:creationId xmlns:p14="http://schemas.microsoft.com/office/powerpoint/2010/main" val="35607820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12</a:t>
            </a:fld>
            <a:endParaRPr lang="en-IN"/>
          </a:p>
        </p:txBody>
      </p:sp>
    </p:spTree>
    <p:extLst>
      <p:ext uri="{BB962C8B-B14F-4D97-AF65-F5344CB8AC3E}">
        <p14:creationId xmlns:p14="http://schemas.microsoft.com/office/powerpoint/2010/main" val="37056595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(Cumulative share of people, cumulative share of income):</a:t>
            </a:r>
          </a:p>
          <a:p>
            <a:r>
              <a:rPr lang="en-US" dirty="0"/>
              <a:t>Point</a:t>
            </a:r>
            <a:r>
              <a:rPr lang="en-US" baseline="0" dirty="0"/>
              <a:t> 1: (20%, 4%)</a:t>
            </a:r>
          </a:p>
          <a:p>
            <a:r>
              <a:rPr lang="en-US" baseline="0" dirty="0"/>
              <a:t>Point 2: (40%, 12.4%)</a:t>
            </a:r>
          </a:p>
          <a:p>
            <a:r>
              <a:rPr lang="en-US" baseline="0" dirty="0"/>
              <a:t>Point 3: (60%, 25.5%)</a:t>
            </a:r>
          </a:p>
          <a:p>
            <a:r>
              <a:rPr lang="en-US" baseline="0" dirty="0"/>
              <a:t>Point 4: (80%, 44.8)</a:t>
            </a:r>
          </a:p>
          <a:p>
            <a:r>
              <a:rPr lang="en-US" baseline="0" dirty="0"/>
              <a:t>Point 5: (100%, 100%)</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13</a:t>
            </a:fld>
            <a:endParaRPr lang="en-IN"/>
          </a:p>
        </p:txBody>
      </p:sp>
    </p:spTree>
    <p:extLst>
      <p:ext uri="{BB962C8B-B14F-4D97-AF65-F5344CB8AC3E}">
        <p14:creationId xmlns:p14="http://schemas.microsoft.com/office/powerpoint/2010/main" val="37056595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Lorenz curve equals a line of perfect equality,</a:t>
            </a:r>
            <a:r>
              <a:rPr lang="en-US" sz="1200" b="0" i="0" u="none" strike="noStrike" kern="1200" baseline="0" dirty="0">
                <a:solidFill>
                  <a:schemeClr val="tx1"/>
                </a:solidFill>
                <a:latin typeface="+mn-lt"/>
                <a:ea typeface="+mn-ea"/>
                <a:cs typeface="+mn-cs"/>
                <a:sym typeface="Wingdings" pitchFamily="2" charset="2"/>
              </a:rPr>
              <a:t> </a:t>
            </a:r>
            <a:r>
              <a:rPr lang="en-US" sz="1200" b="0" i="0" u="none" strike="noStrike" kern="1200" baseline="0" dirty="0">
                <a:solidFill>
                  <a:schemeClr val="tx1"/>
                </a:solidFill>
                <a:latin typeface="+mn-lt"/>
                <a:ea typeface="+mn-ea"/>
                <a:cs typeface="+mn-cs"/>
              </a:rPr>
              <a:t>and so the 0. If one person earned all of the income and no one else earned anything, </a:t>
            </a:r>
            <a:r>
              <a:rPr lang="en-US" sz="1200" b="0" i="0" u="none" strike="noStrike" kern="1200" baseline="0" dirty="0">
                <a:solidFill>
                  <a:schemeClr val="tx1"/>
                </a:solidFill>
                <a:latin typeface="+mn-lt"/>
                <a:ea typeface="+mn-ea"/>
                <a:cs typeface="+mn-cs"/>
                <a:sym typeface="Wingdings" pitchFamily="2" charset="2"/>
              </a:rPr>
              <a:t> Area B = 0  A / (A + 0) = 1 </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Gini</a:t>
            </a:r>
            <a:r>
              <a:rPr lang="en-US" sz="1200" b="0" i="0" u="none" strike="noStrike" kern="1200" baseline="0" dirty="0">
                <a:solidFill>
                  <a:schemeClr val="tx1"/>
                </a:solidFill>
                <a:latin typeface="+mn-lt"/>
                <a:ea typeface="+mn-ea"/>
                <a:cs typeface="+mn-cs"/>
              </a:rPr>
              <a:t> coefficient.</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14</a:t>
            </a:fld>
            <a:endParaRPr lang="en-IN"/>
          </a:p>
        </p:txBody>
      </p:sp>
    </p:spTree>
    <p:extLst>
      <p:ext uri="{BB962C8B-B14F-4D97-AF65-F5344CB8AC3E}">
        <p14:creationId xmlns:p14="http://schemas.microsoft.com/office/powerpoint/2010/main" val="15663547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15</a:t>
            </a:fld>
            <a:endParaRPr lang="en-IN"/>
          </a:p>
        </p:txBody>
      </p:sp>
    </p:spTree>
    <p:extLst>
      <p:ext uri="{BB962C8B-B14F-4D97-AF65-F5344CB8AC3E}">
        <p14:creationId xmlns:p14="http://schemas.microsoft.com/office/powerpoint/2010/main" val="37056595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0 / (0 + 5000) = 0.</a:t>
            </a:r>
          </a:p>
          <a:p>
            <a:r>
              <a:rPr lang="en-US" dirty="0"/>
              <a:t>2: 1500</a:t>
            </a:r>
            <a:r>
              <a:rPr lang="en-US" baseline="0" dirty="0"/>
              <a:t> / (1500 + Area B) = 0.3. Solving for Area B yields 3500.</a:t>
            </a:r>
          </a:p>
          <a:p>
            <a:r>
              <a:rPr lang="en-US" baseline="0" dirty="0"/>
              <a:t>3: Area A / (Area A + Area B) = 0.5. Solving for Area A yields 4500.</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16</a:t>
            </a:fld>
            <a:endParaRPr lang="en-IN"/>
          </a:p>
        </p:txBody>
      </p:sp>
    </p:spTree>
    <p:extLst>
      <p:ext uri="{BB962C8B-B14F-4D97-AF65-F5344CB8AC3E}">
        <p14:creationId xmlns:p14="http://schemas.microsoft.com/office/powerpoint/2010/main" val="37056595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Economic growth has lifted billions of people out of poverty, especially in China and India. Nonetheless, the poorest 5 percent of people in the United States are still richer on average than 70 percent of the rest of the world.</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17</a:t>
            </a:fld>
            <a:endParaRPr lang="en-IN"/>
          </a:p>
        </p:txBody>
      </p:sp>
    </p:spTree>
    <p:extLst>
      <p:ext uri="{BB962C8B-B14F-4D97-AF65-F5344CB8AC3E}">
        <p14:creationId xmlns:p14="http://schemas.microsoft.com/office/powerpoint/2010/main" val="37056595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Uganda’s income distribution is the most similar to the income distribution of the United States, although of course the total amount of income being distributed is much lower.</a:t>
            </a:r>
            <a:r>
              <a:rPr lang="en-US" baseline="0" dirty="0"/>
              <a:t> </a:t>
            </a:r>
            <a:r>
              <a:rPr lang="en-US" dirty="0"/>
              <a:t>Average income in Sweden is much closer to the average income in the United States,</a:t>
            </a:r>
            <a:r>
              <a:rPr lang="en-US" baseline="0" dirty="0"/>
              <a:t> b</a:t>
            </a:r>
            <a:r>
              <a:rPr lang="en-US" dirty="0"/>
              <a:t>ut the distribution of that income is very different, with nearly three times as much held by those in the bottom quintile in Sweden.</a:t>
            </a:r>
          </a:p>
        </p:txBody>
      </p:sp>
      <p:sp>
        <p:nvSpPr>
          <p:cNvPr id="4" name="Slide Number Placeholder 3"/>
          <p:cNvSpPr>
            <a:spLocks noGrp="1"/>
          </p:cNvSpPr>
          <p:nvPr>
            <p:ph type="sldNum" sz="quarter" idx="10"/>
          </p:nvPr>
        </p:nvSpPr>
        <p:spPr/>
        <p:txBody>
          <a:bodyPr/>
          <a:lstStyle/>
          <a:p>
            <a:fld id="{C10995D4-C630-4D1E-A120-C0B9FB85BAB5}" type="slidenum">
              <a:rPr lang="en-IN" smtClean="0"/>
              <a:t>18</a:t>
            </a:fld>
            <a:endParaRPr lang="en-IN"/>
          </a:p>
        </p:txBody>
      </p:sp>
    </p:spTree>
    <p:extLst>
      <p:ext uri="{BB962C8B-B14F-4D97-AF65-F5344CB8AC3E}">
        <p14:creationId xmlns:p14="http://schemas.microsoft.com/office/powerpoint/2010/main" val="16914646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Uganda’s income distribution is the most similar to the income distribution of the United States, although of course the total amount of income being distributed is much lower.</a:t>
            </a:r>
            <a:r>
              <a:rPr lang="en-US" baseline="0" dirty="0"/>
              <a:t> </a:t>
            </a:r>
            <a:r>
              <a:rPr lang="en-US" dirty="0"/>
              <a:t>Average income in Sweden is much closer to the average income in the United States,</a:t>
            </a:r>
            <a:r>
              <a:rPr lang="en-US" baseline="0" dirty="0"/>
              <a:t> b</a:t>
            </a:r>
            <a:r>
              <a:rPr lang="en-US" dirty="0"/>
              <a:t>ut the distribution of that income is very different, with nearly three times as much held by those in the bottom quintile in Sweden.</a:t>
            </a:r>
          </a:p>
        </p:txBody>
      </p:sp>
      <p:sp>
        <p:nvSpPr>
          <p:cNvPr id="4" name="Slide Number Placeholder 3"/>
          <p:cNvSpPr>
            <a:spLocks noGrp="1"/>
          </p:cNvSpPr>
          <p:nvPr>
            <p:ph type="sldNum" sz="quarter" idx="10"/>
          </p:nvPr>
        </p:nvSpPr>
        <p:spPr/>
        <p:txBody>
          <a:bodyPr/>
          <a:lstStyle/>
          <a:p>
            <a:fld id="{C10995D4-C630-4D1E-A120-C0B9FB85BAB5}" type="slidenum">
              <a:rPr lang="en-IN" smtClean="0"/>
              <a:t>19</a:t>
            </a:fld>
            <a:endParaRPr lang="en-IN"/>
          </a:p>
        </p:txBody>
      </p:sp>
    </p:spTree>
    <p:extLst>
      <p:ext uri="{BB962C8B-B14F-4D97-AF65-F5344CB8AC3E}">
        <p14:creationId xmlns:p14="http://schemas.microsoft.com/office/powerpoint/2010/main" val="3420498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2</a:t>
            </a:fld>
            <a:endParaRPr lang="en-IN"/>
          </a:p>
        </p:txBody>
      </p:sp>
    </p:spTree>
    <p:extLst>
      <p:ext uri="{BB962C8B-B14F-4D97-AF65-F5344CB8AC3E}">
        <p14:creationId xmlns:p14="http://schemas.microsoft.com/office/powerpoint/2010/main" val="188216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opportunities are truly equal, it should not matter much if your parents are rich or poor.</a:t>
            </a:r>
            <a:r>
              <a:rPr lang="en-US" baseline="0" dirty="0"/>
              <a:t> </a:t>
            </a:r>
            <a:r>
              <a:rPr lang="en-US" sz="1200" b="0" i="0" u="none" strike="noStrike" kern="1200" baseline="0" dirty="0">
                <a:solidFill>
                  <a:schemeClr val="tx1"/>
                </a:solidFill>
                <a:latin typeface="+mn-lt"/>
                <a:ea typeface="+mn-ea"/>
                <a:cs typeface="+mn-cs"/>
              </a:rPr>
              <a:t>In absolute terms, we can look at whether a person’s income is higher than her parents’. In relative terms, we can look at whether a person’s income places her higher up in the income distribution than her parents. </a:t>
            </a:r>
            <a:r>
              <a:rPr lang="en-US" dirty="0"/>
              <a:t>The U.S. has had high absolute mobility in the last century. Until recently, every generation has, on average, earned more and lived longer than their parents. In relative terms, however, the United States has much less income mobility. Almost half of those whose fathers were in the lowest income bracket end up in the lowest bracket themselves, and fewer than 1 in 10 make the “rags to riches” jump to the highest quintile. (In contrast, “perfect” income mobility would imply that 1 in 5 people with fathers in the lowest bracket should end up in each quintile.)</a:t>
            </a:r>
          </a:p>
        </p:txBody>
      </p:sp>
      <p:sp>
        <p:nvSpPr>
          <p:cNvPr id="4" name="Slide Number Placeholder 3"/>
          <p:cNvSpPr>
            <a:spLocks noGrp="1"/>
          </p:cNvSpPr>
          <p:nvPr>
            <p:ph type="sldNum" sz="quarter" idx="10"/>
          </p:nvPr>
        </p:nvSpPr>
        <p:spPr/>
        <p:txBody>
          <a:bodyPr/>
          <a:lstStyle/>
          <a:p>
            <a:fld id="{C10995D4-C630-4D1E-A120-C0B9FB85BAB5}" type="slidenum">
              <a:rPr lang="en-IN" smtClean="0"/>
              <a:t>20</a:t>
            </a:fld>
            <a:endParaRPr lang="en-IN"/>
          </a:p>
        </p:txBody>
      </p:sp>
    </p:spTree>
    <p:extLst>
      <p:ext uri="{BB962C8B-B14F-4D97-AF65-F5344CB8AC3E}">
        <p14:creationId xmlns:p14="http://schemas.microsoft.com/office/powerpoint/2010/main" val="29543210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21</a:t>
            </a:fld>
            <a:endParaRPr lang="en-IN"/>
          </a:p>
        </p:txBody>
      </p:sp>
    </p:spTree>
    <p:extLst>
      <p:ext uri="{BB962C8B-B14F-4D97-AF65-F5344CB8AC3E}">
        <p14:creationId xmlns:p14="http://schemas.microsoft.com/office/powerpoint/2010/main" val="37056595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none" dirty="0"/>
              <a:t>Economic development: </a:t>
            </a:r>
            <a:r>
              <a:rPr lang="en-US" dirty="0"/>
              <a:t>Examples include education, job training, and infrastructure.</a:t>
            </a:r>
          </a:p>
          <a:p>
            <a:r>
              <a:rPr lang="en-US" b="1" u="none" dirty="0"/>
              <a:t>Safety nets: </a:t>
            </a:r>
            <a:r>
              <a:rPr lang="en-US" sz="1200" b="0" i="0" u="none" strike="noStrike" kern="1200" baseline="0" dirty="0">
                <a:solidFill>
                  <a:schemeClr val="tx1"/>
                </a:solidFill>
                <a:latin typeface="+mn-lt"/>
                <a:ea typeface="+mn-ea"/>
                <a:cs typeface="+mn-cs"/>
              </a:rPr>
              <a:t>Important examples of social insurance in the United States include unemployment insurance, Social Security, and Medicare.</a:t>
            </a:r>
          </a:p>
          <a:p>
            <a:r>
              <a:rPr lang="en-US" b="1" u="none" dirty="0"/>
              <a:t>Redistribution: </a:t>
            </a:r>
            <a:r>
              <a:rPr lang="en-US" dirty="0"/>
              <a:t>Examples include homeless shelters and food banks.</a:t>
            </a:r>
          </a:p>
        </p:txBody>
      </p:sp>
      <p:sp>
        <p:nvSpPr>
          <p:cNvPr id="4" name="Slide Number Placeholder 3"/>
          <p:cNvSpPr>
            <a:spLocks noGrp="1"/>
          </p:cNvSpPr>
          <p:nvPr>
            <p:ph type="sldNum" sz="quarter" idx="10"/>
          </p:nvPr>
        </p:nvSpPr>
        <p:spPr/>
        <p:txBody>
          <a:bodyPr/>
          <a:lstStyle/>
          <a:p>
            <a:fld id="{C10995D4-C630-4D1E-A120-C0B9FB85BAB5}" type="slidenum">
              <a:rPr lang="en-IN" smtClean="0"/>
              <a:t>22</a:t>
            </a:fld>
            <a:endParaRPr lang="en-IN"/>
          </a:p>
        </p:txBody>
      </p:sp>
    </p:spTree>
    <p:extLst>
      <p:ext uri="{BB962C8B-B14F-4D97-AF65-F5344CB8AC3E}">
        <p14:creationId xmlns:p14="http://schemas.microsoft.com/office/powerpoint/2010/main" val="37771330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10995D4-C630-4D1E-A120-C0B9FB85BAB5}" type="slidenum">
              <a:rPr lang="en-IN" smtClean="0"/>
              <a:t>23</a:t>
            </a:fld>
            <a:endParaRPr lang="en-IN"/>
          </a:p>
        </p:txBody>
      </p:sp>
    </p:spTree>
    <p:extLst>
      <p:ext uri="{BB962C8B-B14F-4D97-AF65-F5344CB8AC3E}">
        <p14:creationId xmlns:p14="http://schemas.microsoft.com/office/powerpoint/2010/main" val="31565298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10995D4-C630-4D1E-A120-C0B9FB85BAB5}" type="slidenum">
              <a:rPr lang="en-IN" smtClean="0"/>
              <a:t>24</a:t>
            </a:fld>
            <a:endParaRPr lang="en-IN"/>
          </a:p>
        </p:txBody>
      </p:sp>
    </p:spTree>
    <p:extLst>
      <p:ext uri="{BB962C8B-B14F-4D97-AF65-F5344CB8AC3E}">
        <p14:creationId xmlns:p14="http://schemas.microsoft.com/office/powerpoint/2010/main" val="37201727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basics of welfare state in the U.S. started as part of the New Deal legislation, which responded to the Great Depression in the 1930s. Examples include food stamps (to help the poor buy food) and Head Start (an early childhood education program). With progressive taxation, the tax rate becomes steeper as the income bracket grows higher. EITC is a way to encourage work while still providing income support to families with very low income (see next slide on income support).</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25</a:t>
            </a:fld>
            <a:endParaRPr lang="en-IN"/>
          </a:p>
        </p:txBody>
      </p:sp>
    </p:spTree>
    <p:extLst>
      <p:ext uri="{BB962C8B-B14F-4D97-AF65-F5344CB8AC3E}">
        <p14:creationId xmlns:p14="http://schemas.microsoft.com/office/powerpoint/2010/main" val="21235953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baseline="0" dirty="0">
                <a:solidFill>
                  <a:schemeClr val="tx1"/>
                </a:solidFill>
                <a:latin typeface="+mn-lt"/>
                <a:ea typeface="+mn-ea"/>
                <a:cs typeface="+mn-cs"/>
              </a:rPr>
              <a:t>Income support</a:t>
            </a:r>
            <a:r>
              <a:rPr lang="en-US" sz="1200" b="0" i="0" u="none" strike="noStrike" kern="1200" baseline="0" dirty="0">
                <a:solidFill>
                  <a:schemeClr val="tx1"/>
                </a:solidFill>
                <a:latin typeface="+mn-lt"/>
                <a:ea typeface="+mn-ea"/>
                <a:cs typeface="+mn-cs"/>
              </a:rPr>
              <a:t>: Conditional cash transfer programs are designed to help people through temporary hard times rather than provide long-term income support. Such conditional cash transfer programs combine redistributive goals with economic development goals; for instance, they may require recipients to invest in health and education for their children. Such conditional cash transfer programs combine redistributive goals with economic development goals.</a:t>
            </a:r>
          </a:p>
          <a:p>
            <a:endParaRPr lang="en-US" sz="1200" b="1"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baseline="0" dirty="0">
                <a:solidFill>
                  <a:schemeClr val="tx1"/>
                </a:solidFill>
                <a:latin typeface="+mn-lt"/>
                <a:ea typeface="+mn-ea"/>
                <a:cs typeface="+mn-cs"/>
              </a:rPr>
              <a:t>In-kind transfers</a:t>
            </a:r>
            <a:r>
              <a:rPr lang="en-US" sz="1200" b="0" i="0" u="none" strike="noStrike" kern="1200" baseline="0" dirty="0">
                <a:solidFill>
                  <a:schemeClr val="tx1"/>
                </a:solidFill>
                <a:latin typeface="+mn-lt"/>
                <a:ea typeface="+mn-ea"/>
                <a:cs typeface="+mn-cs"/>
              </a:rPr>
              <a:t>: Examples include p</a:t>
            </a:r>
            <a:r>
              <a:rPr lang="en-US" dirty="0"/>
              <a:t>ublic housing, free school lunches, and</a:t>
            </a:r>
            <a:r>
              <a:rPr lang="en-US" baseline="0" dirty="0"/>
              <a:t> </a:t>
            </a:r>
            <a:r>
              <a:rPr lang="en-US" dirty="0"/>
              <a:t>food stamps.</a:t>
            </a:r>
            <a:r>
              <a:rPr lang="en-US" baseline="0" dirty="0"/>
              <a:t> </a:t>
            </a:r>
            <a:r>
              <a:rPr lang="en-US" sz="1200" b="0" i="0" u="none" strike="noStrike" kern="1200" baseline="0" dirty="0">
                <a:solidFill>
                  <a:schemeClr val="tx1"/>
                </a:solidFill>
                <a:latin typeface="+mn-lt"/>
                <a:ea typeface="+mn-ea"/>
                <a:cs typeface="+mn-cs"/>
              </a:rPr>
              <a:t>Prevents recipients from spending cash on luxury items or on socially disapproved goods, such as alcohol or drugs.</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Social insurance: </a:t>
            </a:r>
            <a:r>
              <a:rPr lang="en-US" sz="1200" b="0" i="0" u="none" strike="noStrike" kern="1200" baseline="0" dirty="0">
                <a:solidFill>
                  <a:schemeClr val="tx1"/>
                </a:solidFill>
                <a:latin typeface="+mn-lt"/>
                <a:ea typeface="+mn-ea"/>
                <a:cs typeface="+mn-cs"/>
              </a:rPr>
              <a:t>For all of these programs, the government plays a role similar to that of a private insurance company or forced savings program: It collects contributions from working people in a common pool, defines the circumstances under which people are eligible to draw benefits, and administers and monitors the allocation of those benefits. Examples include </a:t>
            </a:r>
            <a:r>
              <a:rPr lang="en-US" b="0" dirty="0"/>
              <a:t>Social Security, Medicare, and unemployment insurance. </a:t>
            </a:r>
            <a:r>
              <a:rPr lang="en-US" sz="1200" kern="1200" dirty="0">
                <a:solidFill>
                  <a:schemeClr val="tx1"/>
                </a:solidFill>
                <a:effectLst/>
                <a:latin typeface="+mn-lt"/>
                <a:ea typeface="+mn-ea"/>
                <a:cs typeface="+mn-cs"/>
              </a:rPr>
              <a:t>For Social Security and Medicare, risk is spread over generations, with younger workers supporting older people</a:t>
            </a:r>
            <a:r>
              <a:rPr lang="en-US" sz="1200" kern="1200" baseline="0" dirty="0">
                <a:solidFill>
                  <a:schemeClr val="tx1"/>
                </a:solidFill>
                <a:effectLst/>
                <a:latin typeface="+mn-lt"/>
                <a:ea typeface="+mn-ea"/>
                <a:cs typeface="+mn-cs"/>
              </a:rPr>
              <a:t> under </a:t>
            </a:r>
            <a:r>
              <a:rPr lang="en-US" sz="1200" kern="1200" dirty="0">
                <a:solidFill>
                  <a:schemeClr val="tx1"/>
                </a:solidFill>
                <a:effectLst/>
                <a:latin typeface="+mn-lt"/>
                <a:ea typeface="+mn-ea"/>
                <a:cs typeface="+mn-cs"/>
              </a:rPr>
              <a:t>the promise that when they themselves become old they will get the same benefits. For most other insurance, risk is spread among people of</a:t>
            </a:r>
            <a:r>
              <a:rPr lang="en-US" sz="1200" kern="1200" baseline="0" dirty="0">
                <a:solidFill>
                  <a:schemeClr val="tx1"/>
                </a:solidFill>
                <a:effectLst/>
                <a:latin typeface="+mn-lt"/>
                <a:ea typeface="+mn-ea"/>
                <a:cs typeface="+mn-cs"/>
              </a:rPr>
              <a:t> the same generation.</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26</a:t>
            </a:fld>
            <a:endParaRPr lang="en-IN"/>
          </a:p>
        </p:txBody>
      </p:sp>
    </p:spTree>
    <p:extLst>
      <p:ext uri="{BB962C8B-B14F-4D97-AF65-F5344CB8AC3E}">
        <p14:creationId xmlns:p14="http://schemas.microsoft.com/office/powerpoint/2010/main" val="35967795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10995D4-C630-4D1E-A120-C0B9FB85BAB5}" type="slidenum">
              <a:rPr lang="en-IN" smtClean="0"/>
              <a:t>27</a:t>
            </a:fld>
            <a:endParaRPr lang="en-IN"/>
          </a:p>
        </p:txBody>
      </p:sp>
    </p:spTree>
    <p:extLst>
      <p:ext uri="{BB962C8B-B14F-4D97-AF65-F5344CB8AC3E}">
        <p14:creationId xmlns:p14="http://schemas.microsoft.com/office/powerpoint/2010/main" val="812707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definitions for these programs is as follows:</a:t>
            </a:r>
          </a:p>
          <a:p>
            <a:r>
              <a:rPr lang="en-US" sz="1200" b="0" i="0" u="none" strike="noStrike" kern="1200" baseline="0" dirty="0">
                <a:solidFill>
                  <a:schemeClr val="tx1"/>
                </a:solidFill>
                <a:latin typeface="+mn-lt"/>
                <a:ea typeface="+mn-ea"/>
                <a:cs typeface="+mn-cs"/>
              </a:rPr>
              <a:t>TANF: Temporary Assistance for Needy Families.</a:t>
            </a:r>
          </a:p>
          <a:p>
            <a:r>
              <a:rPr lang="en-US" sz="1200" b="0" i="0" u="none" strike="noStrike" kern="1200" baseline="0" dirty="0">
                <a:solidFill>
                  <a:schemeClr val="tx1"/>
                </a:solidFill>
                <a:latin typeface="+mn-lt"/>
                <a:ea typeface="+mn-ea"/>
                <a:cs typeface="+mn-cs"/>
              </a:rPr>
              <a:t>EITC: Earned Income Tax Credit is a refundable tax credit for low- to moderate-income working individuals and couples, particularly those with children.</a:t>
            </a:r>
          </a:p>
          <a:p>
            <a:r>
              <a:rPr lang="en-US" sz="1200" b="0" i="0" u="none" strike="noStrike" kern="1200" baseline="0" dirty="0">
                <a:solidFill>
                  <a:schemeClr val="tx1"/>
                </a:solidFill>
                <a:latin typeface="+mn-lt"/>
                <a:ea typeface="+mn-ea"/>
                <a:cs typeface="+mn-cs"/>
              </a:rPr>
              <a:t>SNAP: Supplemental Nutrition Assistance Program offers nutrition assistance to millions of eligible, low-income individuals and families and provides economic benefits to communities.</a:t>
            </a:r>
          </a:p>
          <a:p>
            <a:r>
              <a:rPr lang="en-US" sz="1200" b="0" i="0" u="none" strike="noStrike" kern="1200" baseline="0" dirty="0">
                <a:solidFill>
                  <a:schemeClr val="tx1"/>
                </a:solidFill>
                <a:latin typeface="+mn-lt"/>
                <a:ea typeface="+mn-ea"/>
                <a:cs typeface="+mn-cs"/>
              </a:rPr>
              <a:t>Medicaid: Medicaid and the Children's Health Insurance Program (CHIP) provide free or low-cost health coverage to millions of Americans.</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28</a:t>
            </a:fld>
            <a:endParaRPr lang="en-IN"/>
          </a:p>
        </p:txBody>
      </p:sp>
    </p:spTree>
    <p:extLst>
      <p:ext uri="{BB962C8B-B14F-4D97-AF65-F5344CB8AC3E}">
        <p14:creationId xmlns:p14="http://schemas.microsoft.com/office/powerpoint/2010/main" val="37056595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Because public welfare</a:t>
            </a:r>
            <a:r>
              <a:rPr lang="en-US" baseline="0" dirty="0"/>
              <a:t> programs</a:t>
            </a:r>
            <a:r>
              <a:rPr lang="en-US" dirty="0"/>
              <a:t> are financed through tax revenue, a deadweight loss is incurred.</a:t>
            </a:r>
            <a:r>
              <a:rPr lang="en-US" sz="1200" b="0" i="0" u="none" strike="noStrike" kern="1200" baseline="0" dirty="0">
                <a:solidFill>
                  <a:schemeClr val="tx1"/>
                </a:solidFill>
                <a:latin typeface="+mn-lt"/>
                <a:ea typeface="+mn-ea"/>
                <a:cs typeface="+mn-cs"/>
              </a:rPr>
              <a:t> It is possible to fix this sort of perverse incentive by designing more nuanced means-tests. For instance, a program could phase out benefits as income increases rather than use a strict cut-off.</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29</a:t>
            </a:fld>
            <a:endParaRPr lang="en-IN"/>
          </a:p>
        </p:txBody>
      </p:sp>
    </p:spTree>
    <p:extLst>
      <p:ext uri="{BB962C8B-B14F-4D97-AF65-F5344CB8AC3E}">
        <p14:creationId xmlns:p14="http://schemas.microsoft.com/office/powerpoint/2010/main" val="39421527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Some of the effects on individuals’ lives are the choices and consequences of being poor. </a:t>
            </a:r>
            <a:r>
              <a:rPr lang="en-US" sz="1200" kern="1200" dirty="0">
                <a:solidFill>
                  <a:schemeClr val="tx1"/>
                </a:solidFill>
                <a:effectLst/>
                <a:latin typeface="+mn-lt"/>
                <a:ea typeface="+mn-ea"/>
                <a:cs typeface="+mn-cs"/>
              </a:rPr>
              <a:t>Do people with few resources make different decisions from the wealthy? Why are they poor in the first place? </a:t>
            </a:r>
            <a:r>
              <a:rPr lang="en-US" sz="1200" b="0" i="0" u="none" strike="noStrike" kern="1200" baseline="0" dirty="0">
                <a:solidFill>
                  <a:schemeClr val="tx1"/>
                </a:solidFill>
                <a:latin typeface="+mn-lt"/>
                <a:ea typeface="+mn-ea"/>
                <a:cs typeface="+mn-cs"/>
              </a:rPr>
              <a:t>Imagine two families. One is a family of four living in the U.S. with a household income of $15,000 per year. This family lives in an apartment with running water, electricity, heat, and four rooms. The other is a family of six living in India with a household income of $1,500 per year. This family of six lives in a one-room house with no water or electricity. Both families earn less money than the majority of the people living in their respective countries. One, however, makes ten times as much money as the other. Which family is “poor”?</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3</a:t>
            </a:fld>
            <a:endParaRPr lang="en-IN"/>
          </a:p>
        </p:txBody>
      </p:sp>
    </p:spTree>
    <p:extLst>
      <p:ext uri="{BB962C8B-B14F-4D97-AF65-F5344CB8AC3E}">
        <p14:creationId xmlns:p14="http://schemas.microsoft.com/office/powerpoint/2010/main" val="192742539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10995D4-C630-4D1E-A120-C0B9FB85BAB5}" type="slidenum">
              <a:rPr lang="en-IN" smtClean="0"/>
              <a:t>30</a:t>
            </a:fld>
            <a:endParaRPr lang="en-IN"/>
          </a:p>
        </p:txBody>
      </p:sp>
    </p:spTree>
    <p:extLst>
      <p:ext uri="{BB962C8B-B14F-4D97-AF65-F5344CB8AC3E}">
        <p14:creationId xmlns:p14="http://schemas.microsoft.com/office/powerpoint/2010/main" val="148604196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Statistical discrimination</a:t>
            </a:r>
            <a:r>
              <a:rPr lang="en-US" dirty="0"/>
              <a:t>: Imagine that an employer has to make a quick decision on which of two candidates to employ, a younger candidate versus an older one. She decides to hire the younger one as she believes that the younger candidate would be healthier and miss work less frequently.</a:t>
            </a:r>
          </a:p>
        </p:txBody>
      </p:sp>
      <p:sp>
        <p:nvSpPr>
          <p:cNvPr id="4" name="Slide Number Placeholder 3"/>
          <p:cNvSpPr>
            <a:spLocks noGrp="1"/>
          </p:cNvSpPr>
          <p:nvPr>
            <p:ph type="sldNum" sz="quarter" idx="10"/>
          </p:nvPr>
        </p:nvSpPr>
        <p:spPr/>
        <p:txBody>
          <a:bodyPr/>
          <a:lstStyle/>
          <a:p>
            <a:fld id="{C10995D4-C630-4D1E-A120-C0B9FB85BAB5}" type="slidenum">
              <a:rPr lang="en-IN" smtClean="0"/>
              <a:t>31</a:t>
            </a:fld>
            <a:endParaRPr lang="en-IN"/>
          </a:p>
        </p:txBody>
      </p:sp>
    </p:spTree>
    <p:extLst>
      <p:ext uri="{BB962C8B-B14F-4D97-AF65-F5344CB8AC3E}">
        <p14:creationId xmlns:p14="http://schemas.microsoft.com/office/powerpoint/2010/main" val="187054193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effectLst>
                  <a:outerShdw blurRad="38100" dist="38100" dir="2700000" algn="tl">
                    <a:srgbClr val="000000">
                      <a:alpha val="43137"/>
                    </a:srgbClr>
                  </a:outerShdw>
                </a:effectLst>
                <a:latin typeface="+mn-lt"/>
                <a:ea typeface="+mn-ea"/>
                <a:cs typeface="+mn-cs"/>
                <a:sym typeface="Wingdings" pitchFamily="2" charset="2"/>
              </a:rPr>
              <a:t>O</a:t>
            </a:r>
            <a:r>
              <a:rPr lang="en-US" sz="1200" b="0" i="0" u="none" strike="noStrike" kern="1200" baseline="0" dirty="0">
                <a:solidFill>
                  <a:schemeClr val="tx1"/>
                </a:solidFill>
                <a:latin typeface="+mn-lt"/>
                <a:ea typeface="+mn-ea"/>
                <a:cs typeface="+mn-cs"/>
              </a:rPr>
              <a:t>n average, white men have higher educational qualifications than people in other groups (except for Asians). To the extent that being more educated is a signal or a cause of higher productivity as a worker, this could explain higher wages. Income differences between men and women may be explained, in part, by occupational choice. Women are more likely than men to choose to leave the labor force when they have children, and therefore have less work experience on average. </a:t>
            </a:r>
            <a:r>
              <a:rPr lang="en-US" sz="1200" b="0" i="0" u="none" strike="noStrike" kern="1200" baseline="0" dirty="0">
                <a:solidFill>
                  <a:schemeClr val="tx1"/>
                </a:solidFill>
                <a:effectLst>
                  <a:outerShdw blurRad="38100" dist="38100" dir="2700000" algn="tl">
                    <a:srgbClr val="000000">
                      <a:alpha val="43137"/>
                    </a:srgbClr>
                  </a:outerShdw>
                </a:effectLst>
                <a:latin typeface="+mn-lt"/>
                <a:ea typeface="+mn-ea"/>
                <a:cs typeface="+mn-cs"/>
                <a:sym typeface="Wingdings" pitchFamily="2" charset="2"/>
              </a:rPr>
              <a:t>An example of an omitted variable is educational qualifications. Blacks have, on average, lower education attainment. This causes them to have lower earnings. Thus, it may be that blacks are not discriminated against, but rather they have lower rates of education. One way to research this is to compare the incomes of college-educated blacks against a reference group (such as college-educated whites). An example of discrimination in the omitted variable factor is social pressure that may push women to be nurses instead of doctors.</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32</a:t>
            </a:fld>
            <a:endParaRPr lang="en-IN"/>
          </a:p>
        </p:txBody>
      </p:sp>
    </p:spTree>
    <p:extLst>
      <p:ext uri="{BB962C8B-B14F-4D97-AF65-F5344CB8AC3E}">
        <p14:creationId xmlns:p14="http://schemas.microsoft.com/office/powerpoint/2010/main" val="253296942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effectLst>
                  <a:outerShdw blurRad="38100" dist="38100" dir="2700000" algn="tl">
                    <a:srgbClr val="000000">
                      <a:alpha val="43137"/>
                    </a:srgbClr>
                  </a:outerShdw>
                </a:effectLst>
                <a:latin typeface="+mn-lt"/>
                <a:ea typeface="+mn-ea"/>
                <a:cs typeface="+mn-cs"/>
                <a:sym typeface="Wingdings" pitchFamily="2" charset="2"/>
              </a:rPr>
              <a:t>O</a:t>
            </a:r>
            <a:r>
              <a:rPr lang="en-US" sz="1200" b="0" i="0" u="none" strike="noStrike" kern="1200" baseline="0" dirty="0">
                <a:solidFill>
                  <a:schemeClr val="tx1"/>
                </a:solidFill>
                <a:latin typeface="+mn-lt"/>
                <a:ea typeface="+mn-ea"/>
                <a:cs typeface="+mn-cs"/>
              </a:rPr>
              <a:t>n average, white men have higher educational qualifications than people in other groups (except for Asians). To the extent that being more educated is a signal or a cause of higher productivity as a worker, this could explain higher wages. Income differences between men and women may be explained, in part, by occupational choice. Women are more likely than men to choose to leave the labor force when they have children, and therefore have less work experience on average. </a:t>
            </a:r>
            <a:r>
              <a:rPr lang="en-US" sz="1200" b="0" i="0" u="none" strike="noStrike" kern="1200" baseline="0" dirty="0">
                <a:solidFill>
                  <a:schemeClr val="tx1"/>
                </a:solidFill>
                <a:effectLst>
                  <a:outerShdw blurRad="38100" dist="38100" dir="2700000" algn="tl">
                    <a:srgbClr val="000000">
                      <a:alpha val="43137"/>
                    </a:srgbClr>
                  </a:outerShdw>
                </a:effectLst>
                <a:latin typeface="+mn-lt"/>
                <a:ea typeface="+mn-ea"/>
                <a:cs typeface="+mn-cs"/>
                <a:sym typeface="Wingdings" pitchFamily="2" charset="2"/>
              </a:rPr>
              <a:t>An example of an omitted variable is educational qualifications. Blacks have, on average, lower education attainment. This causes them to have lower earnings. Thus, it may be that blacks are not discriminated against, but rather they have lower rates of education. One way to research this is to compare the incomes of college-educated blacks against a reference group (such as college-educated whites). An example of discrimination in the omitted variable factor is social pressure that may push women to be nurses instead of doctors.</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33</a:t>
            </a:fld>
            <a:endParaRPr lang="en-IN"/>
          </a:p>
        </p:txBody>
      </p:sp>
    </p:spTree>
    <p:extLst>
      <p:ext uri="{BB962C8B-B14F-4D97-AF65-F5344CB8AC3E}">
        <p14:creationId xmlns:p14="http://schemas.microsoft.com/office/powerpoint/2010/main" val="18337812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none" dirty="0"/>
              <a:t>For example,</a:t>
            </a:r>
            <a:r>
              <a:rPr lang="en-US" u="none" baseline="0" dirty="0"/>
              <a:t> for </a:t>
            </a:r>
            <a:r>
              <a:rPr lang="en-US" u="none" dirty="0"/>
              <a:t>much of the twentieth century</a:t>
            </a:r>
            <a:r>
              <a:rPr lang="en-US" u="none" baseline="0" dirty="0"/>
              <a:t> </a:t>
            </a:r>
            <a:r>
              <a:rPr lang="en-US" u="none" dirty="0"/>
              <a:t>shopkeepers who discriminated against black customers were the norm rather than the exception.</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34</a:t>
            </a:fld>
            <a:endParaRPr lang="en-IN"/>
          </a:p>
        </p:txBody>
      </p:sp>
    </p:spTree>
    <p:extLst>
      <p:ext uri="{BB962C8B-B14F-4D97-AF65-F5344CB8AC3E}">
        <p14:creationId xmlns:p14="http://schemas.microsoft.com/office/powerpoint/2010/main" val="140257426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Children who grow up in segregated communities may be surrounded by adults who have low education or job experience, affecting the development of the kids’ human capital.</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35</a:t>
            </a:fld>
            <a:endParaRPr lang="en-IN"/>
          </a:p>
        </p:txBody>
      </p:sp>
    </p:spTree>
    <p:extLst>
      <p:ext uri="{BB962C8B-B14F-4D97-AF65-F5344CB8AC3E}">
        <p14:creationId xmlns:p14="http://schemas.microsoft.com/office/powerpoint/2010/main" val="9418102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10995D4-C630-4D1E-A120-C0B9FB85BAB5}" type="slidenum">
              <a:rPr lang="en-IN" smtClean="0"/>
              <a:t>36</a:t>
            </a:fld>
            <a:endParaRPr lang="en-IN"/>
          </a:p>
        </p:txBody>
      </p:sp>
    </p:spTree>
    <p:extLst>
      <p:ext uri="{BB962C8B-B14F-4D97-AF65-F5344CB8AC3E}">
        <p14:creationId xmlns:p14="http://schemas.microsoft.com/office/powerpoint/2010/main" val="6270899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10995D4-C630-4D1E-A120-C0B9FB85BAB5}" type="slidenum">
              <a:rPr lang="en-IN" smtClean="0"/>
              <a:t>37</a:t>
            </a:fld>
            <a:endParaRPr lang="en-IN"/>
          </a:p>
        </p:txBody>
      </p:sp>
    </p:spTree>
    <p:extLst>
      <p:ext uri="{BB962C8B-B14F-4D97-AF65-F5344CB8AC3E}">
        <p14:creationId xmlns:p14="http://schemas.microsoft.com/office/powerpoint/2010/main" val="307581807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10995D4-C630-4D1E-A120-C0B9FB85BAB5}" type="slidenum">
              <a:rPr lang="en-IN" smtClean="0"/>
              <a:t>38</a:t>
            </a:fld>
            <a:endParaRPr lang="en-IN"/>
          </a:p>
        </p:txBody>
      </p:sp>
    </p:spTree>
    <p:extLst>
      <p:ext uri="{BB962C8B-B14F-4D97-AF65-F5344CB8AC3E}">
        <p14:creationId xmlns:p14="http://schemas.microsoft.com/office/powerpoint/2010/main" val="280376135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40</a:t>
            </a:fld>
            <a:endParaRPr lang="en-IN"/>
          </a:p>
        </p:txBody>
      </p:sp>
    </p:spTree>
    <p:extLst>
      <p:ext uri="{BB962C8B-B14F-4D97-AF65-F5344CB8AC3E}">
        <p14:creationId xmlns:p14="http://schemas.microsoft.com/office/powerpoint/2010/main" val="27650124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Clr>
                <a:schemeClr val="tx1"/>
              </a:buClr>
            </a:pPr>
            <a:r>
              <a:rPr lang="en-US" i="0" u="none" dirty="0">
                <a:solidFill>
                  <a:srgbClr val="9D0505"/>
                </a:solidFill>
              </a:rPr>
              <a:t>An</a:t>
            </a:r>
            <a:r>
              <a:rPr lang="en-US" i="0" u="none" baseline="0" dirty="0">
                <a:solidFill>
                  <a:srgbClr val="9D0505"/>
                </a:solidFill>
              </a:rPr>
              <a:t> a</a:t>
            </a:r>
            <a:r>
              <a:rPr lang="en-US" i="0" u="none" dirty="0">
                <a:solidFill>
                  <a:srgbClr val="9D0505"/>
                </a:solidFill>
              </a:rPr>
              <a:t>bsolute poverty line</a:t>
            </a:r>
            <a:r>
              <a:rPr lang="en-US" i="0" u="none" dirty="0"/>
              <a:t> </a:t>
            </a:r>
            <a:r>
              <a:rPr lang="en-US" dirty="0"/>
              <a:t>captures a family’s </a:t>
            </a:r>
            <a:r>
              <a:rPr lang="en-US" u="none" dirty="0"/>
              <a:t>ability to consume essential goods.</a:t>
            </a:r>
            <a:r>
              <a:rPr lang="en-US" u="none" baseline="0" dirty="0"/>
              <a:t> </a:t>
            </a:r>
            <a:r>
              <a:rPr lang="en-US" i="0" dirty="0">
                <a:solidFill>
                  <a:srgbClr val="9D0505"/>
                </a:solidFill>
              </a:rPr>
              <a:t>A</a:t>
            </a:r>
            <a:r>
              <a:rPr lang="en-US" i="0" baseline="0" dirty="0">
                <a:solidFill>
                  <a:srgbClr val="9D0505"/>
                </a:solidFill>
              </a:rPr>
              <a:t> re</a:t>
            </a:r>
            <a:r>
              <a:rPr lang="en-US" i="0" dirty="0">
                <a:solidFill>
                  <a:srgbClr val="9D0505"/>
                </a:solidFill>
              </a:rPr>
              <a:t>lative poverty line </a:t>
            </a:r>
            <a:r>
              <a:rPr lang="en-US" dirty="0"/>
              <a:t>captures the fact that </a:t>
            </a:r>
            <a:r>
              <a:rPr lang="en-US" u="none" dirty="0"/>
              <a:t>people tend to measure themselves against the people around them.</a:t>
            </a:r>
            <a:r>
              <a:rPr lang="en-US" u="none" baseline="0" dirty="0"/>
              <a:t> </a:t>
            </a:r>
            <a:r>
              <a:rPr lang="en-US" dirty="0"/>
              <a:t>Critics of the U.S. definition of poverty note that it fails to account accurately for expenditures other than food. This is a real worry, since most families devote a smaller share of their income to food than they did in the 1960s. </a:t>
            </a:r>
          </a:p>
          <a:p>
            <a:pPr>
              <a:buClr>
                <a:schemeClr val="tx1"/>
              </a:buClr>
            </a:pPr>
            <a:endParaRPr lang="en-US" dirty="0"/>
          </a:p>
          <a:p>
            <a:pPr>
              <a:buClr>
                <a:schemeClr val="tx1"/>
              </a:buClr>
            </a:pPr>
            <a:r>
              <a:rPr lang="en-US" dirty="0"/>
              <a:t>Accounting for this change, a reasonable standard of living may now cost more than three times the price of food. Critics also point out that the U.S. poverty definition does not account for regional differences in the cost of living. The federal government currently has only one “official” poverty line.</a:t>
            </a:r>
          </a:p>
          <a:p>
            <a:pPr>
              <a:buClr>
                <a:schemeClr val="tx1"/>
              </a:buClr>
            </a:pPr>
            <a:endParaRPr lang="en-US" dirty="0"/>
          </a:p>
          <a:p>
            <a:pPr>
              <a:buClr>
                <a:schemeClr val="tx1"/>
              </a:buClr>
            </a:pPr>
            <a:r>
              <a:rPr lang="en-US" dirty="0"/>
              <a:t>In 2011, the Census Bureau introduced an “alternate” poverty measure., called the </a:t>
            </a:r>
            <a:r>
              <a:rPr lang="en-US" i="1" dirty="0"/>
              <a:t>Supplemental Poverty Measure (SPM).</a:t>
            </a:r>
            <a:r>
              <a:rPr lang="en-US" dirty="0"/>
              <a:t> This alternate measure bases the poverty line on the prices of food, clothing, shelter, and utilities, and it adjusts for geographic differences in the cost of living.</a:t>
            </a:r>
          </a:p>
        </p:txBody>
      </p:sp>
      <p:sp>
        <p:nvSpPr>
          <p:cNvPr id="4" name="Slide Number Placeholder 3"/>
          <p:cNvSpPr>
            <a:spLocks noGrp="1"/>
          </p:cNvSpPr>
          <p:nvPr>
            <p:ph type="sldNum" sz="quarter" idx="10"/>
          </p:nvPr>
        </p:nvSpPr>
        <p:spPr/>
        <p:txBody>
          <a:bodyPr/>
          <a:lstStyle/>
          <a:p>
            <a:fld id="{C10995D4-C630-4D1E-A120-C0B9FB85BAB5}" type="slidenum">
              <a:rPr lang="en-IN" smtClean="0"/>
              <a:t>4</a:t>
            </a:fld>
            <a:endParaRPr lang="en-IN"/>
          </a:p>
        </p:txBody>
      </p:sp>
    </p:spTree>
    <p:extLst>
      <p:ext uri="{BB962C8B-B14F-4D97-AF65-F5344CB8AC3E}">
        <p14:creationId xmlns:p14="http://schemas.microsoft.com/office/powerpoint/2010/main" val="370565951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42</a:t>
            </a:fld>
            <a:endParaRPr lang="en-IN"/>
          </a:p>
        </p:txBody>
      </p:sp>
    </p:spTree>
    <p:extLst>
      <p:ext uri="{BB962C8B-B14F-4D97-AF65-F5344CB8AC3E}">
        <p14:creationId xmlns:p14="http://schemas.microsoft.com/office/powerpoint/2010/main" val="298539717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43</a:t>
            </a:fld>
            <a:endParaRPr lang="en-IN"/>
          </a:p>
        </p:txBody>
      </p:sp>
    </p:spTree>
    <p:extLst>
      <p:ext uri="{BB962C8B-B14F-4D97-AF65-F5344CB8AC3E}">
        <p14:creationId xmlns:p14="http://schemas.microsoft.com/office/powerpoint/2010/main" val="274527851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44</a:t>
            </a:fld>
            <a:endParaRPr lang="en-IN"/>
          </a:p>
        </p:txBody>
      </p:sp>
    </p:spTree>
    <p:extLst>
      <p:ext uri="{BB962C8B-B14F-4D97-AF65-F5344CB8AC3E}">
        <p14:creationId xmlns:p14="http://schemas.microsoft.com/office/powerpoint/2010/main" val="323574249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45</a:t>
            </a:fld>
            <a:endParaRPr lang="en-IN"/>
          </a:p>
        </p:txBody>
      </p:sp>
    </p:spTree>
    <p:extLst>
      <p:ext uri="{BB962C8B-B14F-4D97-AF65-F5344CB8AC3E}">
        <p14:creationId xmlns:p14="http://schemas.microsoft.com/office/powerpoint/2010/main" val="52216665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46</a:t>
            </a:fld>
            <a:endParaRPr lang="en-IN"/>
          </a:p>
        </p:txBody>
      </p:sp>
    </p:spTree>
    <p:extLst>
      <p:ext uri="{BB962C8B-B14F-4D97-AF65-F5344CB8AC3E}">
        <p14:creationId xmlns:p14="http://schemas.microsoft.com/office/powerpoint/2010/main" val="244310385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47</a:t>
            </a:fld>
            <a:endParaRPr lang="en-IN"/>
          </a:p>
        </p:txBody>
      </p:sp>
    </p:spTree>
    <p:extLst>
      <p:ext uri="{BB962C8B-B14F-4D97-AF65-F5344CB8AC3E}">
        <p14:creationId xmlns:p14="http://schemas.microsoft.com/office/powerpoint/2010/main" val="25168790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2014, 46.7 million people—14.8 percent of the population—lived under the official poverty line in the United States. This number was up from a near all-time low of 11.3 percent in 2000.</a:t>
            </a:r>
          </a:p>
        </p:txBody>
      </p:sp>
      <p:sp>
        <p:nvSpPr>
          <p:cNvPr id="4" name="Slide Number Placeholder 3"/>
          <p:cNvSpPr>
            <a:spLocks noGrp="1"/>
          </p:cNvSpPr>
          <p:nvPr>
            <p:ph type="sldNum" sz="quarter" idx="10"/>
          </p:nvPr>
        </p:nvSpPr>
        <p:spPr/>
        <p:txBody>
          <a:bodyPr/>
          <a:lstStyle/>
          <a:p>
            <a:fld id="{C10995D4-C630-4D1E-A120-C0B9FB85BAB5}" type="slidenum">
              <a:rPr lang="en-IN" smtClean="0"/>
              <a:t>5</a:t>
            </a:fld>
            <a:endParaRPr lang="en-IN"/>
          </a:p>
        </p:txBody>
      </p:sp>
    </p:spTree>
    <p:extLst>
      <p:ext uri="{BB962C8B-B14F-4D97-AF65-F5344CB8AC3E}">
        <p14:creationId xmlns:p14="http://schemas.microsoft.com/office/powerpoint/2010/main" val="37056595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Black and Hispanic Americans have poverty rates twice as high as white Americans—roughly 20 percent versus 8.7 percent. Note, however, that there are roughly an equal number of white people living in poverty to black and Hispanic people in the United States.</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6</a:t>
            </a:fld>
            <a:endParaRPr lang="en-IN"/>
          </a:p>
        </p:txBody>
      </p:sp>
    </p:spTree>
    <p:extLst>
      <p:ext uri="{BB962C8B-B14F-4D97-AF65-F5344CB8AC3E}">
        <p14:creationId xmlns:p14="http://schemas.microsoft.com/office/powerpoint/2010/main" val="37056595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aim of the PPP is to capture the fact that most goods are cheaper in India than they are in the U.S., or Sweden, and so on. This map shows the percentage of people living on less than $1.90 per day, adjusted for purchasing power in each country. That level of income is the World Bank’s measurement of extreme poverty. Most extreme poverty is clustered in sub-Saharan Africa. The majority of countries in the Northern Hemisphere have very low levels of poverty. </a:t>
            </a:r>
            <a:r>
              <a:rPr lang="en-US" sz="1200" kern="1200" dirty="0">
                <a:solidFill>
                  <a:schemeClr val="tx1"/>
                </a:solidFill>
                <a:effectLst/>
                <a:latin typeface="+mn-lt"/>
                <a:ea typeface="+mn-ea"/>
                <a:cs typeface="+mn-cs"/>
              </a:rPr>
              <a:t>Global poverty rates have decreased from 44% in 1981</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to below 12.7% in</a:t>
            </a:r>
            <a:r>
              <a:rPr lang="en-US" sz="1200" kern="1200" baseline="0" dirty="0">
                <a:solidFill>
                  <a:schemeClr val="tx1"/>
                </a:solidFill>
                <a:effectLst/>
                <a:latin typeface="+mn-lt"/>
                <a:ea typeface="+mn-ea"/>
                <a:cs typeface="+mn-cs"/>
              </a:rPr>
              <a:t> 2012</a:t>
            </a:r>
            <a:r>
              <a:rPr lang="en-US" sz="1200" kern="1200" dirty="0">
                <a:solidFill>
                  <a:schemeClr val="tx1"/>
                </a:solidFill>
                <a:effectLst/>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7</a:t>
            </a:fld>
            <a:endParaRPr lang="en-IN"/>
          </a:p>
        </p:txBody>
      </p:sp>
    </p:spTree>
    <p:extLst>
      <p:ext uri="{BB962C8B-B14F-4D97-AF65-F5344CB8AC3E}">
        <p14:creationId xmlns:p14="http://schemas.microsoft.com/office/powerpoint/2010/main" val="37056595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0" dirty="0">
                <a:solidFill>
                  <a:srgbClr val="9D0505"/>
                </a:solidFill>
              </a:rPr>
              <a:t>Human capital </a:t>
            </a:r>
            <a:r>
              <a:rPr lang="en-US" sz="1200" dirty="0"/>
              <a:t>is the set of </a:t>
            </a:r>
            <a:r>
              <a:rPr lang="en-US" sz="1200" u="none" dirty="0"/>
              <a:t>skills, knowledge, experience, and talent that determine the productivity of workers.</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8</a:t>
            </a:fld>
            <a:endParaRPr lang="en-IN"/>
          </a:p>
        </p:txBody>
      </p:sp>
    </p:spTree>
    <p:extLst>
      <p:ext uri="{BB962C8B-B14F-4D97-AF65-F5344CB8AC3E}">
        <p14:creationId xmlns:p14="http://schemas.microsoft.com/office/powerpoint/2010/main" val="41310326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a:t>
            </a:r>
            <a:r>
              <a:rPr lang="en-US" baseline="0" dirty="0"/>
              <a:t> example of a poverty trap is th</a:t>
            </a:r>
            <a:r>
              <a:rPr lang="en-US" dirty="0"/>
              <a:t>e cycle where </a:t>
            </a:r>
            <a:r>
              <a:rPr lang="en-US" u="none" dirty="0"/>
              <a:t>something causing a person to fall into poverty leads to an inability to buy food, causing </a:t>
            </a:r>
            <a:r>
              <a:rPr lang="en-US" u="none" dirty="0">
                <a:sym typeface="Wingdings" pitchFamily="2" charset="2"/>
              </a:rPr>
              <a:t>malnutrition and illness. This in turn decreases ability to earn income, </a:t>
            </a:r>
            <a:r>
              <a:rPr lang="en-US" dirty="0">
                <a:sym typeface="Wingdings" pitchFamily="2" charset="2"/>
              </a:rPr>
              <a:t>which causes more </a:t>
            </a:r>
            <a:r>
              <a:rPr lang="en-US" u="none" dirty="0">
                <a:sym typeface="Wingdings" pitchFamily="2" charset="2"/>
              </a:rPr>
              <a:t>poverty</a:t>
            </a:r>
            <a:r>
              <a:rPr lang="en-US" dirty="0">
                <a:sym typeface="Wingdings" pitchFamily="2" charset="2"/>
              </a:rPr>
              <a:t>.</a:t>
            </a:r>
            <a:r>
              <a:rPr lang="en-US" baseline="0" dirty="0">
                <a:sym typeface="Wingdings" pitchFamily="2" charset="2"/>
              </a:rPr>
              <a:t> </a:t>
            </a:r>
            <a:r>
              <a:rPr lang="en-US" dirty="0">
                <a:sym typeface="Wingdings" pitchFamily="2" charset="2"/>
              </a:rPr>
              <a:t>In developed nations, a poverty trap may be caused by </a:t>
            </a:r>
            <a:r>
              <a:rPr lang="en-US" i="0" u="none" dirty="0">
                <a:solidFill>
                  <a:srgbClr val="9D0505"/>
                </a:solidFill>
                <a:sym typeface="Wingdings" pitchFamily="2" charset="2"/>
              </a:rPr>
              <a:t>credit constraints</a:t>
            </a:r>
            <a:r>
              <a:rPr lang="en-US" i="0" u="none" dirty="0">
                <a:sym typeface="Wingdings" pitchFamily="2" charset="2"/>
              </a:rPr>
              <a:t>. </a:t>
            </a:r>
            <a:r>
              <a:rPr lang="en-US" dirty="0">
                <a:sym typeface="Wingdings" pitchFamily="2" charset="2"/>
              </a:rPr>
              <a:t>Individuals lack sufficient credit to get over a financial hurdle, causing them to remain in poverty.</a:t>
            </a:r>
            <a:r>
              <a:rPr lang="en-US" sz="1200" b="0" i="0" u="none" strike="noStrike" kern="1200" baseline="0" dirty="0">
                <a:solidFill>
                  <a:schemeClr val="tx1"/>
                </a:solidFill>
                <a:latin typeface="+mn-lt"/>
                <a:ea typeface="+mn-ea"/>
                <a:cs typeface="+mn-cs"/>
                <a:sym typeface="Wingdings" pitchFamily="2" charset="2"/>
              </a:rPr>
              <a:t> </a:t>
            </a:r>
            <a:r>
              <a:rPr lang="en-US" sz="1200" b="0" i="0" u="none" strike="noStrike" kern="1200" baseline="0" dirty="0">
                <a:solidFill>
                  <a:schemeClr val="tx1"/>
                </a:solidFill>
                <a:latin typeface="+mn-lt"/>
                <a:ea typeface="+mn-ea"/>
                <a:cs typeface="+mn-cs"/>
              </a:rPr>
              <a:t>Credit constraints can limit the ability of talented but poor individuals to make profitable investments that will help them climb up the income ladder. Credit constraints are one reason why a lack of human capital isn’t a simple problem to fix. A talented kid may not be able to borrow money to invest in education or internships, even if those opportunities would more than pay for themselves later in life in the form of better jobs and higher wages. </a:t>
            </a:r>
            <a:r>
              <a:rPr lang="en-US" dirty="0"/>
              <a:t>Another cause may be a person’s community,</a:t>
            </a:r>
            <a:r>
              <a:rPr lang="en-US" baseline="0" dirty="0"/>
              <a:t> which could have limited t</a:t>
            </a:r>
            <a:r>
              <a:rPr lang="en-US" dirty="0"/>
              <a:t>ransportation, scarce jobs, and below-average schools. Tax revenue for public spending is difficult to raise.</a:t>
            </a:r>
          </a:p>
        </p:txBody>
      </p:sp>
      <p:sp>
        <p:nvSpPr>
          <p:cNvPr id="4" name="Slide Number Placeholder 3"/>
          <p:cNvSpPr>
            <a:spLocks noGrp="1"/>
          </p:cNvSpPr>
          <p:nvPr>
            <p:ph type="sldNum" sz="quarter" idx="10"/>
          </p:nvPr>
        </p:nvSpPr>
        <p:spPr/>
        <p:txBody>
          <a:bodyPr/>
          <a:lstStyle/>
          <a:p>
            <a:fld id="{C10995D4-C630-4D1E-A120-C0B9FB85BAB5}" type="slidenum">
              <a:rPr lang="en-IN" smtClean="0"/>
              <a:t>9</a:t>
            </a:fld>
            <a:endParaRPr lang="en-IN"/>
          </a:p>
        </p:txBody>
      </p:sp>
    </p:spTree>
    <p:extLst>
      <p:ext uri="{BB962C8B-B14F-4D97-AF65-F5344CB8AC3E}">
        <p14:creationId xmlns:p14="http://schemas.microsoft.com/office/powerpoint/2010/main" val="32021199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lstStyle>
            <a:lvl1pPr>
              <a:defRPr/>
            </a:lvl1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368546"/>
          </a:xfrm>
          <a:prstGeom prst="rect">
            <a:avLst/>
          </a:prstGeom>
        </p:spPr>
        <p:txBody>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1816496"/>
            <a:ext cx="8458200" cy="390607"/>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405644"/>
            <a:ext cx="8458200" cy="405026"/>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2993354"/>
            <a:ext cx="8458200" cy="420310"/>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606464"/>
            <a:ext cx="8458200" cy="420310"/>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4232275"/>
            <a:ext cx="8458200" cy="441325"/>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lvl1pPr>
              <a:defRPr sz="1200" baseline="0"/>
            </a:lvl1pPr>
          </a:lstStyle>
          <a:p>
            <a:endParaRPr lang="en-US" dirty="0"/>
          </a:p>
        </p:txBody>
      </p:sp>
      <p:sp>
        <p:nvSpPr>
          <p:cNvPr id="12" name="Content Placeholder 6">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4854575"/>
            <a:ext cx="8458200" cy="441325"/>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7</a:t>
            </a:r>
          </a:p>
          <a:p>
            <a:pPr lvl="1"/>
            <a:r>
              <a:rPr lang="en-US" dirty="0"/>
              <a:t>Second level</a:t>
            </a:r>
          </a:p>
          <a:p>
            <a:pPr lvl="2"/>
            <a:r>
              <a:rPr lang="en-US" dirty="0"/>
              <a:t>Third level</a:t>
            </a:r>
          </a:p>
        </p:txBody>
      </p:sp>
      <p:sp>
        <p:nvSpPr>
          <p:cNvPr id="14" name="Content Placeholder 6">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342900" y="5514975"/>
            <a:ext cx="8458200" cy="441325"/>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8</a:t>
            </a:r>
          </a:p>
          <a:p>
            <a:pPr lvl="1"/>
            <a:r>
              <a:rPr lang="en-US" dirty="0"/>
              <a:t>Second level</a:t>
            </a:r>
          </a:p>
          <a:p>
            <a:pPr lvl="2"/>
            <a:r>
              <a:rPr lang="en-US" dirty="0"/>
              <a:t>Third level</a:t>
            </a:r>
          </a:p>
        </p:txBody>
      </p:sp>
    </p:spTree>
    <p:extLst>
      <p:ext uri="{BB962C8B-B14F-4D97-AF65-F5344CB8AC3E}">
        <p14:creationId xmlns:p14="http://schemas.microsoft.com/office/powerpoint/2010/main" val="2361504683"/>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012755268"/>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Content Placeholder 5">
            <a:extLst>
              <a:ext uri="{FF2B5EF4-FFF2-40B4-BE49-F238E27FC236}">
                <a16:creationId xmlns:a16="http://schemas.microsoft.com/office/drawing/2014/main" id="{D42FD2BB-2621-4D94-8183-5A3E1787FE16}"/>
              </a:ext>
            </a:extLst>
          </p:cNvPr>
          <p:cNvSpPr>
            <a:spLocks noGrp="1"/>
          </p:cNvSpPr>
          <p:nvPr>
            <p:ph sz="quarter" idx="13"/>
          </p:nvPr>
        </p:nvSpPr>
        <p:spPr>
          <a:xfrm>
            <a:off x="60325" y="6478588"/>
            <a:ext cx="8988784" cy="281976"/>
          </a:xfrm>
          <a:prstGeom prst="rect">
            <a:avLst/>
          </a:prstGeom>
        </p:spPr>
        <p:txBody>
          <a:bodyPr/>
          <a:lstStyle>
            <a:lvl1pPr algn="ctr">
              <a:defRPr sz="800"/>
            </a:lvl1pPr>
          </a:lstStyle>
          <a:p>
            <a:pPr lvl="0"/>
            <a:endParaRPr lang="en-IN" dirty="0"/>
          </a:p>
        </p:txBody>
      </p:sp>
    </p:spTree>
    <p:extLst>
      <p:ext uri="{BB962C8B-B14F-4D97-AF65-F5344CB8AC3E}">
        <p14:creationId xmlns:p14="http://schemas.microsoft.com/office/powerpoint/2010/main" val="25871965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a:xfrm>
            <a:off x="8637202" y="6682314"/>
            <a:ext cx="342900" cy="143831"/>
          </a:xfrm>
          <a:prstGeom prst="rect">
            <a:avLst/>
          </a:prstGeom>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3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6" name="Content Placeholder 5">
            <a:extLst>
              <a:ext uri="{FF2B5EF4-FFF2-40B4-BE49-F238E27FC236}">
                <a16:creationId xmlns:a16="http://schemas.microsoft.com/office/drawing/2014/main" id="{07D01EC8-E363-4C8E-9A11-AF8CBA2E8465}"/>
              </a:ext>
            </a:extLst>
          </p:cNvPr>
          <p:cNvSpPr>
            <a:spLocks noGrp="1"/>
          </p:cNvSpPr>
          <p:nvPr>
            <p:ph sz="quarter" idx="13"/>
          </p:nvPr>
        </p:nvSpPr>
        <p:spPr>
          <a:xfrm>
            <a:off x="60325" y="6478588"/>
            <a:ext cx="8988784" cy="281976"/>
          </a:xfrm>
          <a:prstGeom prst="rect">
            <a:avLst/>
          </a:prstGeom>
        </p:spPr>
        <p:txBody>
          <a:bodyPr/>
          <a:lstStyle>
            <a:lvl1pPr algn="ctr">
              <a:defRPr sz="800"/>
            </a:lvl1pPr>
          </a:lstStyle>
          <a:p>
            <a:pPr lvl="0"/>
            <a:endParaRPr lang="en-IN" dirty="0"/>
          </a:p>
        </p:txBody>
      </p:sp>
    </p:spTree>
    <p:extLst>
      <p:ext uri="{BB962C8B-B14F-4D97-AF65-F5344CB8AC3E}">
        <p14:creationId xmlns:p14="http://schemas.microsoft.com/office/powerpoint/2010/main" val="2176955954"/>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sz="2800"/>
            </a:lvl1pPr>
            <a:lvl2pPr>
              <a:defRPr sz="2600"/>
            </a:lvl2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sz="2800"/>
            </a:lvl1pPr>
            <a:lvl2pPr>
              <a:defRPr sz="2600"/>
            </a:lvl2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8.xml"/><Relationship Id="rId7" Type="http://schemas.openxmlformats.org/officeDocument/2006/relationships/slideLayout" Target="../slideLayouts/slideLayout1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706" r:id="rId5"/>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a:t>
            </a:r>
          </a:p>
        </p:txBody>
      </p:sp>
      <p:sp>
        <p:nvSpPr>
          <p:cNvPr id="7" name="TextBox 6">
            <a:extLst>
              <a:ext uri="{FF2B5EF4-FFF2-40B4-BE49-F238E27FC236}">
                <a16:creationId xmlns:a16="http://schemas.microsoft.com/office/drawing/2014/main" id="{3DE14E55-7953-4C3C-81FD-F2FC44310182}"/>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 id="2147483705" r:id="rId7"/>
  </p:sldLayoutIdLst>
  <p:hf hdr="0" dt="0"/>
  <p:txStyles>
    <p:titleStyle>
      <a:lvl1pPr algn="l" defTabSz="914400" rtl="0" eaLnBrk="1" latinLnBrk="0" hangingPunct="1">
        <a:lnSpc>
          <a:spcPct val="90000"/>
        </a:lnSpc>
        <a:spcBef>
          <a:spcPct val="0"/>
        </a:spcBef>
        <a:buNone/>
        <a:defRPr sz="40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sz="2800" kern="1200">
          <a:solidFill>
            <a:schemeClr val="tx2"/>
          </a:solidFill>
          <a:latin typeface="+mn-lt"/>
          <a:ea typeface="+mn-ea"/>
          <a:cs typeface="+mn-cs"/>
        </a:defRPr>
      </a:lvl1pPr>
      <a:lvl2pPr marL="344488" indent="-342900" algn="l" defTabSz="914400" rtl="0" eaLnBrk="1" latinLnBrk="0" hangingPunct="1">
        <a:lnSpc>
          <a:spcPct val="100000"/>
        </a:lnSpc>
        <a:spcBef>
          <a:spcPts val="1000"/>
        </a:spcBef>
        <a:spcAft>
          <a:spcPts val="0"/>
        </a:spcAft>
        <a:buClrTx/>
        <a:buFont typeface="Arial" panose="020B0604020202020204" pitchFamily="34" charset="0"/>
        <a:buChar char="•"/>
        <a:defRPr sz="2600" kern="1200">
          <a:solidFill>
            <a:schemeClr val="tx2"/>
          </a:solidFill>
          <a:latin typeface="+mn-lt"/>
          <a:ea typeface="+mn-ea"/>
          <a:cs typeface="+mn-cs"/>
        </a:defRPr>
      </a:lvl2pPr>
      <a:lvl3pPr marL="517525" indent="-285750" algn="l" defTabSz="914400" rtl="0" eaLnBrk="1" latinLnBrk="0" hangingPunct="1">
        <a:lnSpc>
          <a:spcPct val="100000"/>
        </a:lnSpc>
        <a:spcBef>
          <a:spcPts val="1000"/>
        </a:spcBef>
        <a:spcAft>
          <a:spcPts val="0"/>
        </a:spcAft>
        <a:buFont typeface="Arial" panose="020B0604020202020204" pitchFamily="34" charset="0"/>
        <a:buChar char="•"/>
        <a:defRPr sz="24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 id="2147483704" r:id="rId2"/>
    <p:sldLayoutId id="2147483707" r:id="rId3"/>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
        <p:nvSpPr>
          <p:cNvPr id="14" name="TextBox 13">
            <a:extLst>
              <a:ext uri="{FF2B5EF4-FFF2-40B4-BE49-F238E27FC236}">
                <a16:creationId xmlns:a16="http://schemas.microsoft.com/office/drawing/2014/main" id="{35A6DDF3-C50B-48E9-8C73-044D29A7735E}"/>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TextBox 6">
            <a:extLst>
              <a:ext uri="{FF2B5EF4-FFF2-40B4-BE49-F238E27FC236}">
                <a16:creationId xmlns:a16="http://schemas.microsoft.com/office/drawing/2014/main" id="{B79CEB9B-393C-4D35-B8DE-B952B1F73083}"/>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40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1.xml"/><Relationship Id="rId5" Type="http://schemas.openxmlformats.org/officeDocument/2006/relationships/slide" Target="slide43.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1.xml"/><Relationship Id="rId4" Type="http://schemas.openxmlformats.org/officeDocument/2006/relationships/slide" Target="slide44.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11.xml"/><Relationship Id="rId4" Type="http://schemas.openxmlformats.org/officeDocument/2006/relationships/slide" Target="slide45.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slide" Target="slide46.xml"/><Relationship Id="rId2" Type="http://schemas.openxmlformats.org/officeDocument/2006/relationships/slideLayout" Target="../slideLayouts/slideLayout11.xml"/><Relationship Id="rId1" Type="http://schemas.openxmlformats.org/officeDocument/2006/relationships/vmlDrawing" Target="../drawings/vmlDrawing1.vml"/><Relationship Id="rId6" Type="http://schemas.openxmlformats.org/officeDocument/2006/relationships/image" Target="../media/image10.png"/><Relationship Id="rId5" Type="http://schemas.openxmlformats.org/officeDocument/2006/relationships/image" Target="../media/image9.wmf"/><Relationship Id="rId4" Type="http://schemas.openxmlformats.org/officeDocument/2006/relationships/oleObject" Target="../embeddings/oleObject1.bin"/></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11.xml"/><Relationship Id="rId4" Type="http://schemas.openxmlformats.org/officeDocument/2006/relationships/slide" Target="slide4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8.xm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notesSlide" Target="../notesSlides/notesSlide40.xml"/><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41.xml"/><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42.xml"/><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43.xml"/><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notesSlide" Target="../notesSlides/notesSlide44.xml"/><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45.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1.xml"/><Relationship Id="rId4" Type="http://schemas.openxmlformats.org/officeDocument/2006/relationships/slide" Target="slide4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1.xml"/><Relationship Id="rId4" Type="http://schemas.openxmlformats.org/officeDocument/2006/relationships/slide" Target="slide4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F14C897A-4409-4F96-826A-7AE9F1281913}"/>
              </a:ext>
            </a:extLst>
          </p:cNvPr>
          <p:cNvSpPr>
            <a:spLocks noGrp="1"/>
          </p:cNvSpPr>
          <p:nvPr>
            <p:ph type="ctrTitle"/>
          </p:nvPr>
        </p:nvSpPr>
        <p:spPr>
          <a:xfrm>
            <a:off x="621792" y="2608290"/>
            <a:ext cx="3035808" cy="1280422"/>
          </a:xfrm>
        </p:spPr>
        <p:txBody>
          <a:bodyPr/>
          <a:lstStyle/>
          <a:p>
            <a:r>
              <a:rPr lang="en-US" sz="3000" noProof="0" dirty="0"/>
              <a:t>Chapter 21</a:t>
            </a:r>
          </a:p>
        </p:txBody>
      </p:sp>
      <p:sp>
        <p:nvSpPr>
          <p:cNvPr id="13" name="Subtitle 12">
            <a:extLst>
              <a:ext uri="{FF2B5EF4-FFF2-40B4-BE49-F238E27FC236}">
                <a16:creationId xmlns:a16="http://schemas.microsoft.com/office/drawing/2014/main" id="{39DC5F79-D657-4B2E-8FAB-C143E5618948}"/>
              </a:ext>
            </a:extLst>
          </p:cNvPr>
          <p:cNvSpPr>
            <a:spLocks noGrp="1"/>
          </p:cNvSpPr>
          <p:nvPr>
            <p:ph type="subTitle" idx="1"/>
          </p:nvPr>
        </p:nvSpPr>
        <p:spPr>
          <a:xfrm>
            <a:off x="621792" y="4002374"/>
            <a:ext cx="3035808" cy="871550"/>
          </a:xfrm>
        </p:spPr>
        <p:txBody>
          <a:bodyPr/>
          <a:lstStyle/>
          <a:p>
            <a:r>
              <a:rPr lang="en-US" sz="2400" dirty="0"/>
              <a:t>Poverty, Inequality, and Discrimination</a:t>
            </a:r>
            <a:endParaRPr lang="en-US" sz="2400" dirty="0">
              <a:latin typeface="ArumSans Rg" pitchFamily="34" charset="0"/>
            </a:endParaRPr>
          </a:p>
        </p:txBody>
      </p:sp>
      <p:pic>
        <p:nvPicPr>
          <p:cNvPr id="6" name="Picture 5">
            <a:extLst>
              <a:ext uri="{FF2B5EF4-FFF2-40B4-BE49-F238E27FC236}">
                <a16:creationId xmlns:a16="http://schemas.microsoft.com/office/drawing/2014/main" id="{89FEF3E9-B41A-4302-8E8A-2E3C6B2DBABE}"/>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232512" y="2051975"/>
            <a:ext cx="3469488" cy="3900797"/>
          </a:xfrm>
          <a:prstGeom prst="rect">
            <a:avLst/>
          </a:prstGeom>
        </p:spPr>
      </p:pic>
      <p:sp>
        <p:nvSpPr>
          <p:cNvPr id="9" name="Content Placeholder 8">
            <a:extLst>
              <a:ext uri="{FF2B5EF4-FFF2-40B4-BE49-F238E27FC236}">
                <a16:creationId xmlns:a16="http://schemas.microsoft.com/office/drawing/2014/main" id="{7CBFD382-8A62-4FC6-9CA6-9426263F8BC1}"/>
              </a:ext>
            </a:extLst>
          </p:cNvPr>
          <p:cNvSpPr>
            <a:spLocks noGrp="1"/>
          </p:cNvSpPr>
          <p:nvPr>
            <p:ph sz="quarter" idx="13"/>
          </p:nvPr>
        </p:nvSpPr>
        <p:spPr>
          <a:xfrm>
            <a:off x="60325" y="6514802"/>
            <a:ext cx="8988784" cy="311511"/>
          </a:xfrm>
        </p:spPr>
        <p:txBody>
          <a:bodyPr anchor="ctr"/>
          <a:lstStyle/>
          <a:p>
            <a:pPr lvl="0">
              <a:spcBef>
                <a:spcPts val="0"/>
              </a:spcBef>
            </a:pPr>
            <a:r>
              <a:rPr lang="en-US" dirty="0">
                <a:solidFill>
                  <a:schemeClr val="tx1"/>
                </a:solidFill>
              </a:rPr>
              <a:t>© 2021 McGraw Hill. All rights reserved. Authorized only for instructor use in the classroom.</a:t>
            </a:r>
          </a:p>
          <a:p>
            <a:pPr lvl="0">
              <a:spcBef>
                <a:spcPts val="0"/>
              </a:spcBef>
            </a:pPr>
            <a:r>
              <a:rPr lang="en-US" dirty="0">
                <a:solidFill>
                  <a:schemeClr val="tx1"/>
                </a:solidFill>
              </a:rPr>
              <a:t>No reproduction or further distribution permitted without the prior written consent of McGraw Hill.</a:t>
            </a:r>
            <a:endParaRPr lang="en-IN" dirty="0"/>
          </a:p>
        </p:txBody>
      </p:sp>
    </p:spTree>
    <p:extLst>
      <p:ext uri="{BB962C8B-B14F-4D97-AF65-F5344CB8AC3E}">
        <p14:creationId xmlns:p14="http://schemas.microsoft.com/office/powerpoint/2010/main" val="2177249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Measuring inequality I</a:t>
            </a:r>
          </a:p>
        </p:txBody>
      </p:sp>
      <p:sp>
        <p:nvSpPr>
          <p:cNvPr id="3" name="Content Placeholder 2"/>
          <p:cNvSpPr>
            <a:spLocks noGrp="1"/>
          </p:cNvSpPr>
          <p:nvPr>
            <p:ph sz="quarter" idx="11"/>
          </p:nvPr>
        </p:nvSpPr>
        <p:spPr>
          <a:xfrm>
            <a:off x="342900" y="1275889"/>
            <a:ext cx="8458200" cy="1132459"/>
          </a:xfrm>
        </p:spPr>
        <p:txBody>
          <a:bodyPr>
            <a:noAutofit/>
          </a:bodyPr>
          <a:lstStyle/>
          <a:p>
            <a:r>
              <a:rPr lang="en-US" sz="2200" noProof="0" dirty="0"/>
              <a:t>The simplest method to measure </a:t>
            </a:r>
            <a:r>
              <a:rPr lang="en-US" sz="2200" i="1" noProof="0" dirty="0">
                <a:solidFill>
                  <a:srgbClr val="C00000"/>
                </a:solidFill>
              </a:rPr>
              <a:t>inequality</a:t>
            </a:r>
            <a:r>
              <a:rPr lang="en-US" sz="2200" noProof="0" dirty="0"/>
              <a:t> is to divide the population into five groups, called quintiles, and determine their share of income.</a:t>
            </a:r>
          </a:p>
        </p:txBody>
      </p:sp>
      <p:graphicFrame>
        <p:nvGraphicFramePr>
          <p:cNvPr id="5" name="Table 4"/>
          <p:cNvGraphicFramePr>
            <a:graphicFrameLocks noGrp="1"/>
          </p:cNvGraphicFramePr>
          <p:nvPr>
            <p:extLst>
              <p:ext uri="{D42A27DB-BD31-4B8C-83A1-F6EECF244321}">
                <p14:modId xmlns:p14="http://schemas.microsoft.com/office/powerpoint/2010/main" val="3893729491"/>
              </p:ext>
            </p:extLst>
          </p:nvPr>
        </p:nvGraphicFramePr>
        <p:xfrm>
          <a:off x="429285" y="2633386"/>
          <a:ext cx="8394041" cy="2363620"/>
        </p:xfrm>
        <a:graphic>
          <a:graphicData uri="http://schemas.openxmlformats.org/drawingml/2006/table">
            <a:tbl>
              <a:tblPr firstRow="1" bandRow="1">
                <a:tableStyleId>{5C22544A-7EE6-4342-B048-85BDC9FD1C3A}</a:tableStyleId>
              </a:tblPr>
              <a:tblGrid>
                <a:gridCol w="2299495">
                  <a:extLst>
                    <a:ext uri="{9D8B030D-6E8A-4147-A177-3AD203B41FA5}">
                      <a16:colId xmlns:a16="http://schemas.microsoft.com/office/drawing/2014/main" val="20000"/>
                    </a:ext>
                  </a:extLst>
                </a:gridCol>
                <a:gridCol w="2667468">
                  <a:extLst>
                    <a:ext uri="{9D8B030D-6E8A-4147-A177-3AD203B41FA5}">
                      <a16:colId xmlns:a16="http://schemas.microsoft.com/office/drawing/2014/main" val="20001"/>
                    </a:ext>
                  </a:extLst>
                </a:gridCol>
                <a:gridCol w="3427078">
                  <a:extLst>
                    <a:ext uri="{9D8B030D-6E8A-4147-A177-3AD203B41FA5}">
                      <a16:colId xmlns:a16="http://schemas.microsoft.com/office/drawing/2014/main" val="20002"/>
                    </a:ext>
                  </a:extLst>
                </a:gridCol>
              </a:tblGrid>
              <a:tr h="337660">
                <a:tc>
                  <a:txBody>
                    <a:bodyPr/>
                    <a:lstStyle/>
                    <a:p>
                      <a:pPr algn="ctr" fontAlgn="t"/>
                      <a:r>
                        <a:rPr lang="en-US" sz="1400" b="1" i="0" u="none" strike="noStrike" dirty="0">
                          <a:solidFill>
                            <a:schemeClr val="bg1"/>
                          </a:solidFill>
                          <a:effectLst/>
                          <a:latin typeface="+mn-lt"/>
                        </a:rPr>
                        <a:t>Quintile</a:t>
                      </a:r>
                    </a:p>
                  </a:txBody>
                  <a:tcPr anchor="ctr"/>
                </a:tc>
                <a:tc>
                  <a:txBody>
                    <a:bodyPr/>
                    <a:lstStyle/>
                    <a:p>
                      <a:pPr algn="ctr" fontAlgn="t"/>
                      <a:r>
                        <a:rPr lang="en-US" sz="1400" b="1" i="0" u="none" strike="noStrike" dirty="0">
                          <a:solidFill>
                            <a:schemeClr val="bg1"/>
                          </a:solidFill>
                          <a:effectLst/>
                          <a:latin typeface="+mn-lt"/>
                        </a:rPr>
                        <a:t>Average pre-tax income ($)</a:t>
                      </a:r>
                    </a:p>
                  </a:txBody>
                  <a:tcPr anchor="ctr"/>
                </a:tc>
                <a:tc>
                  <a:txBody>
                    <a:bodyPr/>
                    <a:lstStyle/>
                    <a:p>
                      <a:pPr algn="ctr" fontAlgn="t"/>
                      <a:r>
                        <a:rPr lang="en-US" sz="1400" b="1" i="0" u="none" strike="noStrike" dirty="0">
                          <a:solidFill>
                            <a:schemeClr val="bg1"/>
                          </a:solidFill>
                          <a:effectLst/>
                          <a:latin typeface="+mn-lt"/>
                        </a:rPr>
                        <a:t>Share of pre-tax income (%)</a:t>
                      </a:r>
                    </a:p>
                  </a:txBody>
                  <a:tcPr anchor="ctr"/>
                </a:tc>
                <a:extLst>
                  <a:ext uri="{0D108BD9-81ED-4DB2-BD59-A6C34878D82A}">
                    <a16:rowId xmlns:a16="http://schemas.microsoft.com/office/drawing/2014/main" val="10000"/>
                  </a:ext>
                </a:extLst>
              </a:tr>
              <a:tr h="337660">
                <a:tc>
                  <a:txBody>
                    <a:bodyPr/>
                    <a:lstStyle/>
                    <a:p>
                      <a:pPr algn="l" fontAlgn="t"/>
                      <a:r>
                        <a:rPr lang="en-US" sz="1400" b="0" i="0" u="none" strike="noStrike" dirty="0">
                          <a:effectLst/>
                          <a:latin typeface="+mn-lt"/>
                        </a:rPr>
                        <a:t>Lowest 20 percent</a:t>
                      </a:r>
                    </a:p>
                  </a:txBody>
                  <a:tcPr marL="365760" anchor="ctr"/>
                </a:tc>
                <a:tc>
                  <a:txBody>
                    <a:bodyPr/>
                    <a:lstStyle/>
                    <a:p>
                      <a:pPr algn="r" fontAlgn="t"/>
                      <a:r>
                        <a:rPr lang="en-US" sz="1400" b="0" i="0" u="none" strike="noStrike" dirty="0">
                          <a:effectLst/>
                          <a:latin typeface="+mn-lt"/>
                        </a:rPr>
                        <a:t>13,258</a:t>
                      </a:r>
                    </a:p>
                  </a:txBody>
                  <a:tcPr marR="914400" anchor="ctr"/>
                </a:tc>
                <a:tc>
                  <a:txBody>
                    <a:bodyPr/>
                    <a:lstStyle/>
                    <a:p>
                      <a:pPr algn="r" fontAlgn="t"/>
                      <a:r>
                        <a:rPr lang="en-US" sz="1400" b="0" i="0" u="none" strike="noStrike" dirty="0">
                          <a:effectLst/>
                          <a:latin typeface="+mn-lt"/>
                        </a:rPr>
                        <a:t>3.1</a:t>
                      </a:r>
                    </a:p>
                  </a:txBody>
                  <a:tcPr marR="1645920" anchor="ctr"/>
                </a:tc>
                <a:extLst>
                  <a:ext uri="{0D108BD9-81ED-4DB2-BD59-A6C34878D82A}">
                    <a16:rowId xmlns:a16="http://schemas.microsoft.com/office/drawing/2014/main" val="10001"/>
                  </a:ext>
                </a:extLst>
              </a:tr>
              <a:tr h="337660">
                <a:tc>
                  <a:txBody>
                    <a:bodyPr/>
                    <a:lstStyle/>
                    <a:p>
                      <a:pPr algn="l" fontAlgn="t"/>
                      <a:r>
                        <a:rPr lang="en-US" sz="1400" b="0" i="0" u="none" strike="noStrike" dirty="0">
                          <a:effectLst/>
                          <a:latin typeface="+mn-lt"/>
                        </a:rPr>
                        <a:t>Second 20 percent</a:t>
                      </a:r>
                    </a:p>
                  </a:txBody>
                  <a:tcPr marL="365760" anchor="ctr"/>
                </a:tc>
                <a:tc>
                  <a:txBody>
                    <a:bodyPr/>
                    <a:lstStyle/>
                    <a:p>
                      <a:pPr algn="r" fontAlgn="t"/>
                      <a:r>
                        <a:rPr lang="en-US" sz="1400" b="0" i="0" u="none" strike="noStrike" dirty="0">
                          <a:effectLst/>
                          <a:latin typeface="+mn-lt"/>
                        </a:rPr>
                        <a:t>35,401</a:t>
                      </a:r>
                    </a:p>
                  </a:txBody>
                  <a:tcPr marR="914400" anchor="ctr"/>
                </a:tc>
                <a:tc>
                  <a:txBody>
                    <a:bodyPr/>
                    <a:lstStyle/>
                    <a:p>
                      <a:pPr algn="r" fontAlgn="t"/>
                      <a:r>
                        <a:rPr lang="en-US" sz="1400" b="0" i="0" u="none" strike="noStrike" dirty="0">
                          <a:effectLst/>
                          <a:latin typeface="+mn-lt"/>
                        </a:rPr>
                        <a:t>8.2</a:t>
                      </a:r>
                    </a:p>
                  </a:txBody>
                  <a:tcPr marR="1645920" anchor="ctr"/>
                </a:tc>
                <a:extLst>
                  <a:ext uri="{0D108BD9-81ED-4DB2-BD59-A6C34878D82A}">
                    <a16:rowId xmlns:a16="http://schemas.microsoft.com/office/drawing/2014/main" val="10002"/>
                  </a:ext>
                </a:extLst>
              </a:tr>
              <a:tr h="337660">
                <a:tc>
                  <a:txBody>
                    <a:bodyPr/>
                    <a:lstStyle/>
                    <a:p>
                      <a:pPr algn="l" fontAlgn="t"/>
                      <a:r>
                        <a:rPr lang="en-US" sz="1400" b="0" i="0" u="none" strike="noStrike" dirty="0">
                          <a:effectLst/>
                          <a:latin typeface="+mn-lt"/>
                        </a:rPr>
                        <a:t>Third 20 percent</a:t>
                      </a:r>
                    </a:p>
                  </a:txBody>
                  <a:tcPr marL="365760" anchor="ctr"/>
                </a:tc>
                <a:tc>
                  <a:txBody>
                    <a:bodyPr/>
                    <a:lstStyle/>
                    <a:p>
                      <a:pPr algn="r" fontAlgn="t"/>
                      <a:r>
                        <a:rPr lang="en-US" sz="1400" b="0" i="0" u="none" strike="noStrike" dirty="0">
                          <a:effectLst/>
                          <a:latin typeface="+mn-lt"/>
                        </a:rPr>
                        <a:t>61,564</a:t>
                      </a:r>
                    </a:p>
                  </a:txBody>
                  <a:tcPr marR="914400" anchor="ctr"/>
                </a:tc>
                <a:tc>
                  <a:txBody>
                    <a:bodyPr/>
                    <a:lstStyle/>
                    <a:p>
                      <a:pPr algn="r" fontAlgn="t"/>
                      <a:r>
                        <a:rPr lang="en-US" sz="1400" b="0" i="0" u="none" strike="noStrike" dirty="0">
                          <a:effectLst/>
                          <a:latin typeface="+mn-lt"/>
                        </a:rPr>
                        <a:t>14.3</a:t>
                      </a:r>
                    </a:p>
                  </a:txBody>
                  <a:tcPr marR="1645920" anchor="ctr"/>
                </a:tc>
                <a:extLst>
                  <a:ext uri="{0D108BD9-81ED-4DB2-BD59-A6C34878D82A}">
                    <a16:rowId xmlns:a16="http://schemas.microsoft.com/office/drawing/2014/main" val="10003"/>
                  </a:ext>
                </a:extLst>
              </a:tr>
              <a:tr h="337660">
                <a:tc>
                  <a:txBody>
                    <a:bodyPr/>
                    <a:lstStyle/>
                    <a:p>
                      <a:pPr algn="l" fontAlgn="t"/>
                      <a:r>
                        <a:rPr lang="en-US" sz="1400" b="0" i="0" u="none" strike="noStrike" dirty="0">
                          <a:effectLst/>
                          <a:latin typeface="+mn-lt"/>
                        </a:rPr>
                        <a:t>Fourth 20 percent</a:t>
                      </a:r>
                    </a:p>
                  </a:txBody>
                  <a:tcPr marL="365760" anchor="ctr"/>
                </a:tc>
                <a:tc>
                  <a:txBody>
                    <a:bodyPr/>
                    <a:lstStyle/>
                    <a:p>
                      <a:pPr algn="r" fontAlgn="t"/>
                      <a:r>
                        <a:rPr lang="en-US" sz="1400" b="0" i="0" u="none" strike="noStrike" dirty="0">
                          <a:effectLst/>
                          <a:latin typeface="+mn-lt"/>
                        </a:rPr>
                        <a:t>99,030</a:t>
                      </a:r>
                    </a:p>
                  </a:txBody>
                  <a:tcPr marR="914400" anchor="ctr"/>
                </a:tc>
                <a:tc>
                  <a:txBody>
                    <a:bodyPr/>
                    <a:lstStyle/>
                    <a:p>
                      <a:pPr algn="r" fontAlgn="t"/>
                      <a:r>
                        <a:rPr lang="en-US" sz="1400" b="0" i="0" u="none" strike="noStrike" dirty="0">
                          <a:effectLst/>
                          <a:latin typeface="+mn-lt"/>
                        </a:rPr>
                        <a:t>23.0</a:t>
                      </a:r>
                    </a:p>
                  </a:txBody>
                  <a:tcPr marR="1645920" anchor="ctr"/>
                </a:tc>
                <a:extLst>
                  <a:ext uri="{0D108BD9-81ED-4DB2-BD59-A6C34878D82A}">
                    <a16:rowId xmlns:a16="http://schemas.microsoft.com/office/drawing/2014/main" val="10004"/>
                  </a:ext>
                </a:extLst>
              </a:tr>
              <a:tr h="337660">
                <a:tc>
                  <a:txBody>
                    <a:bodyPr/>
                    <a:lstStyle/>
                    <a:p>
                      <a:pPr algn="l" fontAlgn="t"/>
                      <a:r>
                        <a:rPr lang="en-US" sz="1400" b="0" i="0" u="none" strike="noStrike" dirty="0">
                          <a:effectLst/>
                          <a:latin typeface="+mn-lt"/>
                        </a:rPr>
                        <a:t>Highest 20 percent</a:t>
                      </a:r>
                    </a:p>
                  </a:txBody>
                  <a:tcPr marL="365760" anchor="ctr"/>
                </a:tc>
                <a:tc>
                  <a:txBody>
                    <a:bodyPr/>
                    <a:lstStyle/>
                    <a:p>
                      <a:pPr algn="r" fontAlgn="t"/>
                      <a:r>
                        <a:rPr lang="en-US" sz="1400" b="0" i="0" u="none" strike="noStrike" dirty="0">
                          <a:effectLst/>
                          <a:latin typeface="+mn-lt"/>
                        </a:rPr>
                        <a:t>221,846</a:t>
                      </a:r>
                    </a:p>
                  </a:txBody>
                  <a:tcPr marR="914400" anchor="ctr"/>
                </a:tc>
                <a:tc>
                  <a:txBody>
                    <a:bodyPr/>
                    <a:lstStyle/>
                    <a:p>
                      <a:pPr algn="r" fontAlgn="t"/>
                      <a:r>
                        <a:rPr lang="en-US" sz="1400" b="0" i="0" u="none" strike="noStrike" dirty="0">
                          <a:effectLst/>
                          <a:latin typeface="+mn-lt"/>
                        </a:rPr>
                        <a:t>51.5</a:t>
                      </a:r>
                    </a:p>
                  </a:txBody>
                  <a:tcPr marR="1645920" anchor="ctr"/>
                </a:tc>
                <a:extLst>
                  <a:ext uri="{0D108BD9-81ED-4DB2-BD59-A6C34878D82A}">
                    <a16:rowId xmlns:a16="http://schemas.microsoft.com/office/drawing/2014/main" val="10005"/>
                  </a:ext>
                </a:extLst>
              </a:tr>
              <a:tr h="337660">
                <a:tc>
                  <a:txBody>
                    <a:bodyPr/>
                    <a:lstStyle/>
                    <a:p>
                      <a:pPr algn="l" fontAlgn="t"/>
                      <a:r>
                        <a:rPr lang="en-US" sz="1400" b="0" i="0" u="none" strike="noStrike" dirty="0">
                          <a:effectLst/>
                          <a:latin typeface="+mn-lt"/>
                        </a:rPr>
                        <a:t>Top 1 percent</a:t>
                      </a:r>
                    </a:p>
                  </a:txBody>
                  <a:tcPr marL="365760" anchor="ctr"/>
                </a:tc>
                <a:tc>
                  <a:txBody>
                    <a:bodyPr/>
                    <a:lstStyle/>
                    <a:p>
                      <a:pPr algn="r" fontAlgn="t"/>
                      <a:r>
                        <a:rPr lang="en-US" sz="1400" b="0" i="0" u="none" strike="noStrike" dirty="0">
                          <a:effectLst/>
                          <a:latin typeface="+mn-lt"/>
                        </a:rPr>
                        <a:t>385,289</a:t>
                      </a:r>
                    </a:p>
                  </a:txBody>
                  <a:tcPr marR="914400" anchor="ctr"/>
                </a:tc>
                <a:tc>
                  <a:txBody>
                    <a:bodyPr/>
                    <a:lstStyle/>
                    <a:p>
                      <a:pPr algn="r" fontAlgn="t"/>
                      <a:r>
                        <a:rPr lang="en-US" sz="1400" b="0" i="0" u="none" strike="noStrike" dirty="0">
                          <a:effectLst/>
                          <a:latin typeface="+mn-lt"/>
                        </a:rPr>
                        <a:t>22.3</a:t>
                      </a:r>
                    </a:p>
                  </a:txBody>
                  <a:tcPr marR="1645920" anchor="ctr"/>
                </a:tc>
                <a:extLst>
                  <a:ext uri="{0D108BD9-81ED-4DB2-BD59-A6C34878D82A}">
                    <a16:rowId xmlns:a16="http://schemas.microsoft.com/office/drawing/2014/main" val="10006"/>
                  </a:ext>
                </a:extLst>
              </a:tr>
            </a:tbl>
          </a:graphicData>
        </a:graphic>
      </p:graphicFrame>
      <p:sp>
        <p:nvSpPr>
          <p:cNvPr id="4" name="Content Placeholder 3"/>
          <p:cNvSpPr>
            <a:spLocks noGrp="1"/>
          </p:cNvSpPr>
          <p:nvPr>
            <p:ph sz="quarter" idx="14"/>
          </p:nvPr>
        </p:nvSpPr>
        <p:spPr>
          <a:xfrm>
            <a:off x="361950" y="5224491"/>
            <a:ext cx="8428037" cy="916813"/>
          </a:xfrm>
        </p:spPr>
        <p:txBody>
          <a:bodyPr>
            <a:noAutofit/>
          </a:bodyPr>
          <a:lstStyle/>
          <a:p>
            <a:pPr marL="292608" indent="-292608">
              <a:buFont typeface="Arial" pitchFamily="34" charset="0"/>
              <a:buChar char="•"/>
            </a:pPr>
            <a:r>
              <a:rPr lang="en-US" sz="2200" noProof="0" dirty="0"/>
              <a:t>In the U.S., the richest 20% hold over half of the income.</a:t>
            </a:r>
          </a:p>
          <a:p>
            <a:pPr marL="292608" indent="-292608">
              <a:buFont typeface="Arial" pitchFamily="34" charset="0"/>
              <a:buChar char="•"/>
            </a:pPr>
            <a:r>
              <a:rPr lang="en-US" sz="2200" noProof="0" dirty="0"/>
              <a:t>The top 5% earns nearly a fifth of pre-tax income.</a:t>
            </a:r>
          </a:p>
        </p:txBody>
      </p:sp>
    </p:spTree>
    <p:extLst>
      <p:ext uri="{BB962C8B-B14F-4D97-AF65-F5344CB8AC3E}">
        <p14:creationId xmlns:p14="http://schemas.microsoft.com/office/powerpoint/2010/main" val="33571544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Measuring inequality II</a:t>
            </a:r>
          </a:p>
        </p:txBody>
      </p:sp>
      <p:sp>
        <p:nvSpPr>
          <p:cNvPr id="3" name="Content Placeholder 2"/>
          <p:cNvSpPr>
            <a:spLocks noGrp="1"/>
          </p:cNvSpPr>
          <p:nvPr>
            <p:ph sz="quarter" idx="11"/>
          </p:nvPr>
        </p:nvSpPr>
        <p:spPr>
          <a:xfrm>
            <a:off x="342900" y="1276709"/>
            <a:ext cx="8480425" cy="1337701"/>
          </a:xfrm>
        </p:spPr>
        <p:txBody>
          <a:bodyPr>
            <a:noAutofit/>
          </a:bodyPr>
          <a:lstStyle/>
          <a:p>
            <a:r>
              <a:rPr lang="en-US" sz="2000" noProof="0" dirty="0"/>
              <a:t>Inequality can also be measured using a </a:t>
            </a:r>
            <a:r>
              <a:rPr lang="en-US" sz="2000" i="1" noProof="0" dirty="0">
                <a:solidFill>
                  <a:srgbClr val="C00000"/>
                </a:solidFill>
              </a:rPr>
              <a:t>Lorenz curve</a:t>
            </a:r>
            <a:r>
              <a:rPr lang="en-US" sz="2000" noProof="0" dirty="0"/>
              <a:t>, a graphic representation of income distribution that maps percentage of the population against cumulative percentage of income earned by those people.</a:t>
            </a:r>
          </a:p>
        </p:txBody>
      </p:sp>
      <p:pic>
        <p:nvPicPr>
          <p:cNvPr id="7171" name="Picture 3" descr="A perfectly equal Lorenz curve is at a 45-degree angle with either axis, but unequal distribution causes the curve to bow.&#10;"/>
          <p:cNvPicPr>
            <a:picLocks noChangeAspect="1" noChangeArrowheads="1"/>
          </p:cNvPicPr>
          <p:nvPr/>
        </p:nvPicPr>
        <p:blipFill rotWithShape="1">
          <a:blip r:embed="rId3">
            <a:extLst>
              <a:ext uri="{28A0092B-C50C-407E-A947-70E740481C1C}">
                <a14:useLocalDpi xmlns:a14="http://schemas.microsoft.com/office/drawing/2010/main" val="0"/>
              </a:ext>
            </a:extLst>
          </a:blip>
          <a:srcRect t="-1533" r="-2335" b="19572"/>
          <a:stretch/>
        </p:blipFill>
        <p:spPr bwMode="auto">
          <a:xfrm>
            <a:off x="543460" y="2678342"/>
            <a:ext cx="3615808" cy="2664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4"/>
          </p:nvPr>
        </p:nvSpPr>
        <p:spPr>
          <a:xfrm>
            <a:off x="361950" y="5398376"/>
            <a:ext cx="4128164" cy="794986"/>
          </a:xfrm>
        </p:spPr>
        <p:txBody>
          <a:bodyPr>
            <a:noAutofit/>
          </a:bodyPr>
          <a:lstStyle/>
          <a:p>
            <a:r>
              <a:rPr lang="en-US" sz="1600" noProof="0" dirty="0"/>
              <a:t>If everyone earns the same income, the Lorenz curve is straight and a perfectly equal income distribution occurs.</a:t>
            </a:r>
          </a:p>
        </p:txBody>
      </p:sp>
      <p:pic>
        <p:nvPicPr>
          <p:cNvPr id="7172" name="Picture 4" descr="A perfectly equal Lorenz curve is at a 45-degree angle with either axis, but unequal distribution causes the curve to bow."/>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72431" y="2706030"/>
            <a:ext cx="3086966" cy="2632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4"/>
          <p:cNvSpPr>
            <a:spLocks noGrp="1"/>
          </p:cNvSpPr>
          <p:nvPr>
            <p:ph sz="quarter" idx="15"/>
          </p:nvPr>
        </p:nvSpPr>
        <p:spPr>
          <a:xfrm>
            <a:off x="4605338" y="5397937"/>
            <a:ext cx="4217987" cy="781235"/>
          </a:xfrm>
        </p:spPr>
        <p:txBody>
          <a:bodyPr>
            <a:noAutofit/>
          </a:bodyPr>
          <a:lstStyle/>
          <a:p>
            <a:r>
              <a:rPr lang="en-US" sz="1600" noProof="0" dirty="0"/>
              <a:t>If there are rich and poor, the Lorenz curve bows in and an unequal income distribution occurs.</a:t>
            </a:r>
          </a:p>
        </p:txBody>
      </p:sp>
      <p:sp>
        <p:nvSpPr>
          <p:cNvPr id="9" name="Text Placeholder 8"/>
          <p:cNvSpPr>
            <a:spLocks noGrp="1"/>
          </p:cNvSpPr>
          <p:nvPr>
            <p:ph type="body" sz="quarter" idx="12"/>
          </p:nvPr>
        </p:nvSpPr>
        <p:spPr>
          <a:xfrm>
            <a:off x="2971558" y="6324600"/>
            <a:ext cx="3200885" cy="190500"/>
          </a:xfrm>
        </p:spPr>
        <p:txBody>
          <a:bodyPr/>
          <a:lstStyle/>
          <a:p>
            <a:r>
              <a:rPr lang="en-US" sz="1200" noProof="0" dirty="0">
                <a:hlinkClick r:id="rId5" action="ppaction://hlinksldjump"/>
              </a:rPr>
              <a:t>Access the text alternative for slide images.</a:t>
            </a:r>
          </a:p>
        </p:txBody>
      </p:sp>
    </p:spTree>
    <p:extLst>
      <p:ext uri="{BB962C8B-B14F-4D97-AF65-F5344CB8AC3E}">
        <p14:creationId xmlns:p14="http://schemas.microsoft.com/office/powerpoint/2010/main" val="18910248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Active Learning: Measuring inequality</a:t>
            </a:r>
          </a:p>
        </p:txBody>
      </p:sp>
      <p:sp>
        <p:nvSpPr>
          <p:cNvPr id="3" name="Content Placeholder 2"/>
          <p:cNvSpPr>
            <a:spLocks noGrp="1"/>
          </p:cNvSpPr>
          <p:nvPr>
            <p:ph sz="quarter" idx="11"/>
          </p:nvPr>
        </p:nvSpPr>
        <p:spPr>
          <a:xfrm>
            <a:off x="342900" y="1275890"/>
            <a:ext cx="8458200" cy="810488"/>
          </a:xfrm>
        </p:spPr>
        <p:txBody>
          <a:bodyPr>
            <a:noAutofit/>
          </a:bodyPr>
          <a:lstStyle/>
          <a:p>
            <a:r>
              <a:rPr lang="en-US" sz="2400" noProof="0" dirty="0"/>
              <a:t>Draw the Lorenz curve for the following U.S. income quintile data.</a:t>
            </a:r>
          </a:p>
        </p:txBody>
      </p:sp>
      <p:graphicFrame>
        <p:nvGraphicFramePr>
          <p:cNvPr id="5" name="Table 4"/>
          <p:cNvGraphicFramePr>
            <a:graphicFrameLocks noGrp="1"/>
          </p:cNvGraphicFramePr>
          <p:nvPr>
            <p:extLst>
              <p:ext uri="{D42A27DB-BD31-4B8C-83A1-F6EECF244321}">
                <p14:modId xmlns:p14="http://schemas.microsoft.com/office/powerpoint/2010/main" val="431270168"/>
              </p:ext>
            </p:extLst>
          </p:nvPr>
        </p:nvGraphicFramePr>
        <p:xfrm>
          <a:off x="429285" y="2839450"/>
          <a:ext cx="4026805" cy="2025960"/>
        </p:xfrm>
        <a:graphic>
          <a:graphicData uri="http://schemas.openxmlformats.org/drawingml/2006/table">
            <a:tbl>
              <a:tblPr firstRow="1" bandRow="1">
                <a:tableStyleId>{5C22544A-7EE6-4342-B048-85BDC9FD1C3A}</a:tableStyleId>
              </a:tblPr>
              <a:tblGrid>
                <a:gridCol w="1785881">
                  <a:extLst>
                    <a:ext uri="{9D8B030D-6E8A-4147-A177-3AD203B41FA5}">
                      <a16:colId xmlns:a16="http://schemas.microsoft.com/office/drawing/2014/main" val="20000"/>
                    </a:ext>
                  </a:extLst>
                </a:gridCol>
                <a:gridCol w="2240924">
                  <a:extLst>
                    <a:ext uri="{9D8B030D-6E8A-4147-A177-3AD203B41FA5}">
                      <a16:colId xmlns:a16="http://schemas.microsoft.com/office/drawing/2014/main" val="20001"/>
                    </a:ext>
                  </a:extLst>
                </a:gridCol>
              </a:tblGrid>
              <a:tr h="337660">
                <a:tc>
                  <a:txBody>
                    <a:bodyPr/>
                    <a:lstStyle/>
                    <a:p>
                      <a:pPr algn="ctr" fontAlgn="t"/>
                      <a:r>
                        <a:rPr lang="en-US" sz="1200" b="1" i="0" u="none" strike="noStrike" baseline="0" dirty="0">
                          <a:solidFill>
                            <a:schemeClr val="bg1"/>
                          </a:solidFill>
                          <a:effectLst/>
                          <a:latin typeface="+mn-lt"/>
                        </a:rPr>
                        <a:t>Quintile</a:t>
                      </a:r>
                    </a:p>
                  </a:txBody>
                  <a:tcPr anchor="ctr"/>
                </a:tc>
                <a:tc>
                  <a:txBody>
                    <a:bodyPr/>
                    <a:lstStyle/>
                    <a:p>
                      <a:pPr algn="ctr" fontAlgn="t"/>
                      <a:r>
                        <a:rPr lang="en-US" sz="1200" b="1" i="0" u="none" strike="noStrike" baseline="0" dirty="0">
                          <a:solidFill>
                            <a:schemeClr val="bg1"/>
                          </a:solidFill>
                          <a:effectLst/>
                          <a:latin typeface="+mn-lt"/>
                        </a:rPr>
                        <a:t>Share of pre-tax income (%)</a:t>
                      </a:r>
                    </a:p>
                  </a:txBody>
                  <a:tcPr anchor="ctr"/>
                </a:tc>
                <a:extLst>
                  <a:ext uri="{0D108BD9-81ED-4DB2-BD59-A6C34878D82A}">
                    <a16:rowId xmlns:a16="http://schemas.microsoft.com/office/drawing/2014/main" val="10000"/>
                  </a:ext>
                </a:extLst>
              </a:tr>
              <a:tr h="337660">
                <a:tc>
                  <a:txBody>
                    <a:bodyPr/>
                    <a:lstStyle/>
                    <a:p>
                      <a:pPr algn="l" fontAlgn="t"/>
                      <a:r>
                        <a:rPr lang="en-US" sz="1200" b="0" i="0" u="none" strike="noStrike" baseline="0" dirty="0">
                          <a:effectLst/>
                          <a:latin typeface="+mn-lt"/>
                        </a:rPr>
                        <a:t>Lowest 20 percent</a:t>
                      </a:r>
                    </a:p>
                  </a:txBody>
                  <a:tcPr marL="365760" anchor="ctr"/>
                </a:tc>
                <a:tc>
                  <a:txBody>
                    <a:bodyPr/>
                    <a:lstStyle/>
                    <a:p>
                      <a:pPr algn="r" fontAlgn="t"/>
                      <a:r>
                        <a:rPr lang="en-US" sz="1200" b="0" i="0" u="none" strike="noStrike" baseline="0" dirty="0">
                          <a:effectLst/>
                          <a:latin typeface="+mn-lt"/>
                        </a:rPr>
                        <a:t>4.0</a:t>
                      </a:r>
                    </a:p>
                  </a:txBody>
                  <a:tcPr marR="914400" anchor="ctr"/>
                </a:tc>
                <a:extLst>
                  <a:ext uri="{0D108BD9-81ED-4DB2-BD59-A6C34878D82A}">
                    <a16:rowId xmlns:a16="http://schemas.microsoft.com/office/drawing/2014/main" val="10001"/>
                  </a:ext>
                </a:extLst>
              </a:tr>
              <a:tr h="337660">
                <a:tc>
                  <a:txBody>
                    <a:bodyPr/>
                    <a:lstStyle/>
                    <a:p>
                      <a:pPr algn="l" fontAlgn="t"/>
                      <a:r>
                        <a:rPr lang="en-US" sz="1200" b="0" i="0" u="none" strike="noStrike" baseline="0" dirty="0">
                          <a:effectLst/>
                          <a:latin typeface="+mn-lt"/>
                        </a:rPr>
                        <a:t>Second 20 percent</a:t>
                      </a:r>
                    </a:p>
                  </a:txBody>
                  <a:tcPr marL="365760" anchor="ctr"/>
                </a:tc>
                <a:tc>
                  <a:txBody>
                    <a:bodyPr/>
                    <a:lstStyle/>
                    <a:p>
                      <a:pPr algn="r" fontAlgn="t"/>
                      <a:r>
                        <a:rPr lang="en-US" sz="1200" b="0" i="0" u="none" strike="noStrike" baseline="0" dirty="0">
                          <a:effectLst/>
                          <a:latin typeface="+mn-lt"/>
                        </a:rPr>
                        <a:t>8.4</a:t>
                      </a:r>
                    </a:p>
                  </a:txBody>
                  <a:tcPr marR="914400" anchor="ctr"/>
                </a:tc>
                <a:extLst>
                  <a:ext uri="{0D108BD9-81ED-4DB2-BD59-A6C34878D82A}">
                    <a16:rowId xmlns:a16="http://schemas.microsoft.com/office/drawing/2014/main" val="10002"/>
                  </a:ext>
                </a:extLst>
              </a:tr>
              <a:tr h="337660">
                <a:tc>
                  <a:txBody>
                    <a:bodyPr/>
                    <a:lstStyle/>
                    <a:p>
                      <a:pPr algn="l" fontAlgn="t"/>
                      <a:r>
                        <a:rPr lang="en-US" sz="1200" b="0" i="0" u="none" strike="noStrike" baseline="0" dirty="0">
                          <a:effectLst/>
                          <a:latin typeface="+mn-lt"/>
                        </a:rPr>
                        <a:t>Third 20 percent</a:t>
                      </a:r>
                    </a:p>
                  </a:txBody>
                  <a:tcPr marL="365760" anchor="ctr"/>
                </a:tc>
                <a:tc>
                  <a:txBody>
                    <a:bodyPr/>
                    <a:lstStyle/>
                    <a:p>
                      <a:pPr algn="r" fontAlgn="t"/>
                      <a:r>
                        <a:rPr lang="en-US" sz="1200" b="0" i="0" u="none" strike="noStrike" baseline="0" dirty="0">
                          <a:effectLst/>
                          <a:latin typeface="+mn-lt"/>
                        </a:rPr>
                        <a:t>13.1</a:t>
                      </a:r>
                    </a:p>
                  </a:txBody>
                  <a:tcPr marR="914400" anchor="ctr"/>
                </a:tc>
                <a:extLst>
                  <a:ext uri="{0D108BD9-81ED-4DB2-BD59-A6C34878D82A}">
                    <a16:rowId xmlns:a16="http://schemas.microsoft.com/office/drawing/2014/main" val="10003"/>
                  </a:ext>
                </a:extLst>
              </a:tr>
              <a:tr h="337660">
                <a:tc>
                  <a:txBody>
                    <a:bodyPr/>
                    <a:lstStyle/>
                    <a:p>
                      <a:pPr algn="l" fontAlgn="t"/>
                      <a:r>
                        <a:rPr lang="en-US" sz="1200" b="0" i="0" u="none" strike="noStrike" baseline="0" dirty="0">
                          <a:effectLst/>
                          <a:latin typeface="+mn-lt"/>
                        </a:rPr>
                        <a:t>Fourth 20 percent</a:t>
                      </a:r>
                    </a:p>
                  </a:txBody>
                  <a:tcPr marL="365760" anchor="ctr"/>
                </a:tc>
                <a:tc>
                  <a:txBody>
                    <a:bodyPr/>
                    <a:lstStyle/>
                    <a:p>
                      <a:pPr algn="r" fontAlgn="t"/>
                      <a:r>
                        <a:rPr lang="en-US" sz="1200" b="0" i="0" u="none" strike="noStrike" baseline="0" dirty="0">
                          <a:effectLst/>
                          <a:latin typeface="+mn-lt"/>
                        </a:rPr>
                        <a:t>19.3</a:t>
                      </a:r>
                    </a:p>
                  </a:txBody>
                  <a:tcPr marR="914400" anchor="ctr"/>
                </a:tc>
                <a:extLst>
                  <a:ext uri="{0D108BD9-81ED-4DB2-BD59-A6C34878D82A}">
                    <a16:rowId xmlns:a16="http://schemas.microsoft.com/office/drawing/2014/main" val="10004"/>
                  </a:ext>
                </a:extLst>
              </a:tr>
              <a:tr h="337660">
                <a:tc>
                  <a:txBody>
                    <a:bodyPr/>
                    <a:lstStyle/>
                    <a:p>
                      <a:pPr algn="l" fontAlgn="t"/>
                      <a:r>
                        <a:rPr lang="en-US" sz="1200" b="0" i="0" u="none" strike="noStrike" baseline="0" dirty="0">
                          <a:effectLst/>
                          <a:latin typeface="+mn-lt"/>
                        </a:rPr>
                        <a:t>Highest 20 percent</a:t>
                      </a:r>
                    </a:p>
                  </a:txBody>
                  <a:tcPr marL="365760" anchor="ctr"/>
                </a:tc>
                <a:tc>
                  <a:txBody>
                    <a:bodyPr/>
                    <a:lstStyle/>
                    <a:p>
                      <a:pPr algn="r" fontAlgn="t"/>
                      <a:r>
                        <a:rPr lang="en-US" sz="1200" b="0" i="0" u="none" strike="noStrike" baseline="0" dirty="0">
                          <a:effectLst/>
                          <a:latin typeface="+mn-lt"/>
                        </a:rPr>
                        <a:t>55.9</a:t>
                      </a:r>
                    </a:p>
                  </a:txBody>
                  <a:tcPr marR="914400" anchor="ctr"/>
                </a:tc>
                <a:extLst>
                  <a:ext uri="{0D108BD9-81ED-4DB2-BD59-A6C34878D82A}">
                    <a16:rowId xmlns:a16="http://schemas.microsoft.com/office/drawing/2014/main" val="10005"/>
                  </a:ext>
                </a:extLst>
              </a:tr>
            </a:tbl>
          </a:graphicData>
        </a:graphic>
      </p:graphicFrame>
      <p:pic>
        <p:nvPicPr>
          <p:cNvPr id="8194" name="Picture 2" descr="The graph on the right is titled Lorenz curv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60027" y="2519784"/>
            <a:ext cx="4228523" cy="2571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 Placeholder 8"/>
          <p:cNvSpPr>
            <a:spLocks noGrp="1"/>
          </p:cNvSpPr>
          <p:nvPr>
            <p:ph type="body" sz="quarter" idx="12"/>
          </p:nvPr>
        </p:nvSpPr>
        <p:spPr>
          <a:xfrm>
            <a:off x="2971558" y="6324600"/>
            <a:ext cx="3200885" cy="190500"/>
          </a:xfrm>
        </p:spPr>
        <p:txBody>
          <a:bodyPr/>
          <a:lstStyle/>
          <a:p>
            <a:r>
              <a:rPr lang="en-US" sz="1200" noProof="0" dirty="0">
                <a:hlinkClick r:id="rId4" action="ppaction://hlinksldjump"/>
              </a:rPr>
              <a:t>Access the text alternative for slide images.</a:t>
            </a:r>
          </a:p>
        </p:txBody>
      </p:sp>
    </p:spTree>
    <p:extLst>
      <p:ext uri="{BB962C8B-B14F-4D97-AF65-F5344CB8AC3E}">
        <p14:creationId xmlns:p14="http://schemas.microsoft.com/office/powerpoint/2010/main" val="17076258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Active Learning Solution I</a:t>
            </a:r>
          </a:p>
        </p:txBody>
      </p:sp>
      <p:sp>
        <p:nvSpPr>
          <p:cNvPr id="3" name="Content Placeholder 2"/>
          <p:cNvSpPr>
            <a:spLocks noGrp="1"/>
          </p:cNvSpPr>
          <p:nvPr>
            <p:ph sz="quarter" idx="11"/>
          </p:nvPr>
        </p:nvSpPr>
        <p:spPr>
          <a:xfrm>
            <a:off x="342900" y="1275890"/>
            <a:ext cx="8458200" cy="810488"/>
          </a:xfrm>
        </p:spPr>
        <p:txBody>
          <a:bodyPr>
            <a:noAutofit/>
          </a:bodyPr>
          <a:lstStyle/>
          <a:p>
            <a:r>
              <a:rPr lang="en-US" sz="2400" noProof="0" dirty="0"/>
              <a:t>Draw the Lorenz curve for the following U.S. income quintile data.</a:t>
            </a:r>
          </a:p>
        </p:txBody>
      </p:sp>
      <p:graphicFrame>
        <p:nvGraphicFramePr>
          <p:cNvPr id="5" name="Table 4"/>
          <p:cNvGraphicFramePr>
            <a:graphicFrameLocks noGrp="1"/>
          </p:cNvGraphicFramePr>
          <p:nvPr>
            <p:extLst>
              <p:ext uri="{D42A27DB-BD31-4B8C-83A1-F6EECF244321}">
                <p14:modId xmlns:p14="http://schemas.microsoft.com/office/powerpoint/2010/main" val="1073293572"/>
              </p:ext>
            </p:extLst>
          </p:nvPr>
        </p:nvGraphicFramePr>
        <p:xfrm>
          <a:off x="429285" y="2839450"/>
          <a:ext cx="4026805" cy="2025960"/>
        </p:xfrm>
        <a:graphic>
          <a:graphicData uri="http://schemas.openxmlformats.org/drawingml/2006/table">
            <a:tbl>
              <a:tblPr firstRow="1" bandRow="1">
                <a:tableStyleId>{5C22544A-7EE6-4342-B048-85BDC9FD1C3A}</a:tableStyleId>
              </a:tblPr>
              <a:tblGrid>
                <a:gridCol w="1785881">
                  <a:extLst>
                    <a:ext uri="{9D8B030D-6E8A-4147-A177-3AD203B41FA5}">
                      <a16:colId xmlns:a16="http://schemas.microsoft.com/office/drawing/2014/main" val="20000"/>
                    </a:ext>
                  </a:extLst>
                </a:gridCol>
                <a:gridCol w="2240924">
                  <a:extLst>
                    <a:ext uri="{9D8B030D-6E8A-4147-A177-3AD203B41FA5}">
                      <a16:colId xmlns:a16="http://schemas.microsoft.com/office/drawing/2014/main" val="20001"/>
                    </a:ext>
                  </a:extLst>
                </a:gridCol>
              </a:tblGrid>
              <a:tr h="337660">
                <a:tc>
                  <a:txBody>
                    <a:bodyPr/>
                    <a:lstStyle/>
                    <a:p>
                      <a:pPr algn="ctr" fontAlgn="t"/>
                      <a:r>
                        <a:rPr lang="en-US" sz="1200" b="1" i="0" u="none" strike="noStrike" baseline="0" dirty="0">
                          <a:solidFill>
                            <a:schemeClr val="bg1"/>
                          </a:solidFill>
                          <a:effectLst/>
                          <a:latin typeface="+mn-lt"/>
                        </a:rPr>
                        <a:t>Quintile</a:t>
                      </a:r>
                    </a:p>
                  </a:txBody>
                  <a:tcPr anchor="ctr"/>
                </a:tc>
                <a:tc>
                  <a:txBody>
                    <a:bodyPr/>
                    <a:lstStyle/>
                    <a:p>
                      <a:pPr algn="ctr" fontAlgn="t"/>
                      <a:r>
                        <a:rPr lang="en-US" sz="1200" b="1" i="0" u="none" strike="noStrike" baseline="0" dirty="0">
                          <a:solidFill>
                            <a:schemeClr val="bg1"/>
                          </a:solidFill>
                          <a:effectLst/>
                          <a:latin typeface="+mn-lt"/>
                        </a:rPr>
                        <a:t>Share of pre-tax income (%)</a:t>
                      </a:r>
                    </a:p>
                  </a:txBody>
                  <a:tcPr anchor="ctr"/>
                </a:tc>
                <a:extLst>
                  <a:ext uri="{0D108BD9-81ED-4DB2-BD59-A6C34878D82A}">
                    <a16:rowId xmlns:a16="http://schemas.microsoft.com/office/drawing/2014/main" val="10000"/>
                  </a:ext>
                </a:extLst>
              </a:tr>
              <a:tr h="337660">
                <a:tc>
                  <a:txBody>
                    <a:bodyPr/>
                    <a:lstStyle/>
                    <a:p>
                      <a:pPr algn="l" fontAlgn="t"/>
                      <a:r>
                        <a:rPr lang="en-US" sz="1200" b="0" i="0" u="none" strike="noStrike" baseline="0" dirty="0">
                          <a:effectLst/>
                          <a:latin typeface="+mn-lt"/>
                        </a:rPr>
                        <a:t>Lowest 20 percent</a:t>
                      </a:r>
                    </a:p>
                  </a:txBody>
                  <a:tcPr marL="365760" anchor="ctr"/>
                </a:tc>
                <a:tc>
                  <a:txBody>
                    <a:bodyPr/>
                    <a:lstStyle/>
                    <a:p>
                      <a:pPr algn="r" fontAlgn="t"/>
                      <a:r>
                        <a:rPr lang="en-US" sz="1200" b="0" i="0" u="none" strike="noStrike" baseline="0" dirty="0">
                          <a:effectLst/>
                          <a:latin typeface="+mn-lt"/>
                        </a:rPr>
                        <a:t>4.0</a:t>
                      </a:r>
                    </a:p>
                  </a:txBody>
                  <a:tcPr marR="914400" anchor="ctr"/>
                </a:tc>
                <a:extLst>
                  <a:ext uri="{0D108BD9-81ED-4DB2-BD59-A6C34878D82A}">
                    <a16:rowId xmlns:a16="http://schemas.microsoft.com/office/drawing/2014/main" val="10001"/>
                  </a:ext>
                </a:extLst>
              </a:tr>
              <a:tr h="337660">
                <a:tc>
                  <a:txBody>
                    <a:bodyPr/>
                    <a:lstStyle/>
                    <a:p>
                      <a:pPr algn="l" fontAlgn="t"/>
                      <a:r>
                        <a:rPr lang="en-US" sz="1200" b="0" i="0" u="none" strike="noStrike" baseline="0" dirty="0">
                          <a:effectLst/>
                          <a:latin typeface="+mn-lt"/>
                        </a:rPr>
                        <a:t>Second 20 percent</a:t>
                      </a:r>
                    </a:p>
                  </a:txBody>
                  <a:tcPr marL="365760" anchor="ctr"/>
                </a:tc>
                <a:tc>
                  <a:txBody>
                    <a:bodyPr/>
                    <a:lstStyle/>
                    <a:p>
                      <a:pPr algn="r" fontAlgn="t"/>
                      <a:r>
                        <a:rPr lang="en-US" sz="1200" b="0" i="0" u="none" strike="noStrike" baseline="0" dirty="0">
                          <a:effectLst/>
                          <a:latin typeface="+mn-lt"/>
                        </a:rPr>
                        <a:t>8.4</a:t>
                      </a:r>
                    </a:p>
                  </a:txBody>
                  <a:tcPr marR="914400" anchor="ctr"/>
                </a:tc>
                <a:extLst>
                  <a:ext uri="{0D108BD9-81ED-4DB2-BD59-A6C34878D82A}">
                    <a16:rowId xmlns:a16="http://schemas.microsoft.com/office/drawing/2014/main" val="10002"/>
                  </a:ext>
                </a:extLst>
              </a:tr>
              <a:tr h="337660">
                <a:tc>
                  <a:txBody>
                    <a:bodyPr/>
                    <a:lstStyle/>
                    <a:p>
                      <a:pPr algn="l" fontAlgn="t"/>
                      <a:r>
                        <a:rPr lang="en-US" sz="1200" b="0" i="0" u="none" strike="noStrike" baseline="0" dirty="0">
                          <a:effectLst/>
                          <a:latin typeface="+mn-lt"/>
                        </a:rPr>
                        <a:t>Third 20 percent</a:t>
                      </a:r>
                    </a:p>
                  </a:txBody>
                  <a:tcPr marL="365760" anchor="ctr"/>
                </a:tc>
                <a:tc>
                  <a:txBody>
                    <a:bodyPr/>
                    <a:lstStyle/>
                    <a:p>
                      <a:pPr algn="r" fontAlgn="t"/>
                      <a:r>
                        <a:rPr lang="en-US" sz="1200" b="0" i="0" u="none" strike="noStrike" baseline="0" dirty="0">
                          <a:effectLst/>
                          <a:latin typeface="+mn-lt"/>
                        </a:rPr>
                        <a:t>13.1</a:t>
                      </a:r>
                    </a:p>
                  </a:txBody>
                  <a:tcPr marR="914400" anchor="ctr"/>
                </a:tc>
                <a:extLst>
                  <a:ext uri="{0D108BD9-81ED-4DB2-BD59-A6C34878D82A}">
                    <a16:rowId xmlns:a16="http://schemas.microsoft.com/office/drawing/2014/main" val="10003"/>
                  </a:ext>
                </a:extLst>
              </a:tr>
              <a:tr h="337660">
                <a:tc>
                  <a:txBody>
                    <a:bodyPr/>
                    <a:lstStyle/>
                    <a:p>
                      <a:pPr algn="l" fontAlgn="t"/>
                      <a:r>
                        <a:rPr lang="en-US" sz="1200" b="0" i="0" u="none" strike="noStrike" baseline="0" dirty="0">
                          <a:effectLst/>
                          <a:latin typeface="+mn-lt"/>
                        </a:rPr>
                        <a:t>Fourth 20 percent</a:t>
                      </a:r>
                    </a:p>
                  </a:txBody>
                  <a:tcPr marL="365760" anchor="ctr"/>
                </a:tc>
                <a:tc>
                  <a:txBody>
                    <a:bodyPr/>
                    <a:lstStyle/>
                    <a:p>
                      <a:pPr algn="r" fontAlgn="t"/>
                      <a:r>
                        <a:rPr lang="en-US" sz="1200" b="0" i="0" u="none" strike="noStrike" baseline="0" dirty="0">
                          <a:effectLst/>
                          <a:latin typeface="+mn-lt"/>
                        </a:rPr>
                        <a:t>19.3</a:t>
                      </a:r>
                    </a:p>
                  </a:txBody>
                  <a:tcPr marR="914400" anchor="ctr"/>
                </a:tc>
                <a:extLst>
                  <a:ext uri="{0D108BD9-81ED-4DB2-BD59-A6C34878D82A}">
                    <a16:rowId xmlns:a16="http://schemas.microsoft.com/office/drawing/2014/main" val="10004"/>
                  </a:ext>
                </a:extLst>
              </a:tr>
              <a:tr h="337660">
                <a:tc>
                  <a:txBody>
                    <a:bodyPr/>
                    <a:lstStyle/>
                    <a:p>
                      <a:pPr algn="l" fontAlgn="t"/>
                      <a:r>
                        <a:rPr lang="en-US" sz="1200" b="0" i="0" u="none" strike="noStrike" baseline="0" dirty="0">
                          <a:effectLst/>
                          <a:latin typeface="+mn-lt"/>
                        </a:rPr>
                        <a:t>Highest 20 percent</a:t>
                      </a:r>
                    </a:p>
                  </a:txBody>
                  <a:tcPr marL="365760" anchor="ctr"/>
                </a:tc>
                <a:tc>
                  <a:txBody>
                    <a:bodyPr/>
                    <a:lstStyle/>
                    <a:p>
                      <a:pPr algn="r" fontAlgn="t"/>
                      <a:r>
                        <a:rPr lang="en-US" sz="1200" b="0" i="0" u="none" strike="noStrike" baseline="0" dirty="0">
                          <a:effectLst/>
                          <a:latin typeface="+mn-lt"/>
                        </a:rPr>
                        <a:t>55.9</a:t>
                      </a:r>
                    </a:p>
                  </a:txBody>
                  <a:tcPr marR="914400" anchor="ctr"/>
                </a:tc>
                <a:extLst>
                  <a:ext uri="{0D108BD9-81ED-4DB2-BD59-A6C34878D82A}">
                    <a16:rowId xmlns:a16="http://schemas.microsoft.com/office/drawing/2014/main" val="10005"/>
                  </a:ext>
                </a:extLst>
              </a:tr>
            </a:tbl>
          </a:graphicData>
        </a:graphic>
      </p:graphicFrame>
      <p:pic>
        <p:nvPicPr>
          <p:cNvPr id="9218" name="Picture 2" descr="The graph on the right is titled Lorenz curve. A curve is shown in the grap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65414" y="2519986"/>
            <a:ext cx="4228523" cy="25717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 Placeholder 8"/>
          <p:cNvSpPr>
            <a:spLocks noGrp="1"/>
          </p:cNvSpPr>
          <p:nvPr>
            <p:ph type="body" sz="quarter" idx="12"/>
          </p:nvPr>
        </p:nvSpPr>
        <p:spPr>
          <a:xfrm>
            <a:off x="2971558" y="6324600"/>
            <a:ext cx="3200885" cy="190500"/>
          </a:xfrm>
        </p:spPr>
        <p:txBody>
          <a:bodyPr/>
          <a:lstStyle/>
          <a:p>
            <a:r>
              <a:rPr lang="en-US" sz="1200" noProof="0" dirty="0">
                <a:hlinkClick r:id="rId4" action="ppaction://hlinksldjump"/>
              </a:rPr>
              <a:t>Access the text alternative for slide images.</a:t>
            </a:r>
          </a:p>
        </p:txBody>
      </p:sp>
    </p:spTree>
    <p:extLst>
      <p:ext uri="{BB962C8B-B14F-4D97-AF65-F5344CB8AC3E}">
        <p14:creationId xmlns:p14="http://schemas.microsoft.com/office/powerpoint/2010/main" val="25518531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Measuring inequality III</a:t>
            </a:r>
          </a:p>
        </p:txBody>
      </p:sp>
      <p:sp>
        <p:nvSpPr>
          <p:cNvPr id="3" name="Content Placeholder 2"/>
          <p:cNvSpPr>
            <a:spLocks noGrp="1"/>
          </p:cNvSpPr>
          <p:nvPr>
            <p:ph sz="quarter" idx="11"/>
          </p:nvPr>
        </p:nvSpPr>
        <p:spPr>
          <a:xfrm>
            <a:off x="342900" y="1276710"/>
            <a:ext cx="8458200" cy="771031"/>
          </a:xfrm>
        </p:spPr>
        <p:txBody>
          <a:bodyPr>
            <a:normAutofit/>
          </a:bodyPr>
          <a:lstStyle/>
          <a:p>
            <a:r>
              <a:rPr lang="en-US" sz="2200" noProof="0" dirty="0"/>
              <a:t>Using the Lorenz curve, the </a:t>
            </a:r>
            <a:r>
              <a:rPr lang="en-US" sz="2200" i="1" noProof="0" dirty="0">
                <a:solidFill>
                  <a:srgbClr val="C00000"/>
                </a:solidFill>
              </a:rPr>
              <a:t>Gini coefficient</a:t>
            </a:r>
            <a:r>
              <a:rPr lang="en-US" sz="2200" noProof="0" dirty="0"/>
              <a:t> can be derived, which is a single number measuring inequality and ranges from 0 to 1.</a:t>
            </a:r>
          </a:p>
        </p:txBody>
      </p:sp>
      <p:sp>
        <p:nvSpPr>
          <p:cNvPr id="4" name="Content Placeholder 3"/>
          <p:cNvSpPr>
            <a:spLocks noGrp="1"/>
          </p:cNvSpPr>
          <p:nvPr>
            <p:ph sz="quarter" idx="14"/>
          </p:nvPr>
        </p:nvSpPr>
        <p:spPr>
          <a:xfrm>
            <a:off x="342900" y="2113465"/>
            <a:ext cx="391196" cy="288129"/>
          </a:xfrm>
        </p:spPr>
        <p:txBody>
          <a:bodyPr>
            <a:noAutofit/>
          </a:bodyPr>
          <a:lstStyle/>
          <a:p>
            <a:pPr marL="292608" indent="-292608">
              <a:buFont typeface="Arial" pitchFamily="34" charset="0"/>
              <a:buChar char="•"/>
            </a:pPr>
            <a:r>
              <a:rPr lang="en-US" sz="2000" noProof="0" dirty="0"/>
              <a:t> </a:t>
            </a:r>
          </a:p>
        </p:txBody>
      </p:sp>
      <p:graphicFrame>
        <p:nvGraphicFramePr>
          <p:cNvPr id="12" name="Object 11"/>
          <p:cNvGraphicFramePr>
            <a:graphicFrameLocks noChangeAspect="1"/>
          </p:cNvGraphicFramePr>
          <p:nvPr>
            <p:extLst>
              <p:ext uri="{D42A27DB-BD31-4B8C-83A1-F6EECF244321}">
                <p14:modId xmlns:p14="http://schemas.microsoft.com/office/powerpoint/2010/main" val="3537068482"/>
              </p:ext>
            </p:extLst>
          </p:nvPr>
        </p:nvGraphicFramePr>
        <p:xfrm>
          <a:off x="706901" y="2161722"/>
          <a:ext cx="4510748" cy="343807"/>
        </p:xfrm>
        <a:graphic>
          <a:graphicData uri="http://schemas.openxmlformats.org/presentationml/2006/ole">
            <mc:AlternateContent xmlns:mc="http://schemas.openxmlformats.org/markup-compatibility/2006">
              <mc:Choice xmlns:v="urn:schemas-microsoft-com:vml" Requires="v">
                <p:oleObj spid="_x0000_s1054" name="Equation" r:id="rId4" imgW="4165560" imgH="317160" progId="Equation.DSMT4">
                  <p:embed/>
                </p:oleObj>
              </mc:Choice>
              <mc:Fallback>
                <p:oleObj name="Equation" r:id="rId4" imgW="4165560" imgH="317160" progId="Equation.DSMT4">
                  <p:embed/>
                  <p:pic>
                    <p:nvPicPr>
                      <p:cNvPr id="0" name=""/>
                      <p:cNvPicPr/>
                      <p:nvPr/>
                    </p:nvPicPr>
                    <p:blipFill>
                      <a:blip r:embed="rId5"/>
                      <a:stretch>
                        <a:fillRect/>
                      </a:stretch>
                    </p:blipFill>
                    <p:spPr>
                      <a:xfrm>
                        <a:off x="706901" y="2161722"/>
                        <a:ext cx="4510748" cy="343807"/>
                      </a:xfrm>
                      <a:prstGeom prst="rect">
                        <a:avLst/>
                      </a:prstGeom>
                    </p:spPr>
                  </p:pic>
                </p:oleObj>
              </mc:Fallback>
            </mc:AlternateContent>
          </a:graphicData>
        </a:graphic>
      </p:graphicFrame>
      <p:sp>
        <p:nvSpPr>
          <p:cNvPr id="5" name="Content Placeholder 4"/>
          <p:cNvSpPr>
            <a:spLocks noGrp="1"/>
          </p:cNvSpPr>
          <p:nvPr>
            <p:ph sz="quarter" idx="15"/>
          </p:nvPr>
        </p:nvSpPr>
        <p:spPr>
          <a:xfrm>
            <a:off x="342900" y="2555139"/>
            <a:ext cx="8458200" cy="437423"/>
          </a:xfrm>
        </p:spPr>
        <p:txBody>
          <a:bodyPr>
            <a:normAutofit/>
          </a:bodyPr>
          <a:lstStyle/>
          <a:p>
            <a:pPr marL="292608" indent="-292608">
              <a:buFont typeface="Arial" pitchFamily="34" charset="0"/>
              <a:buChar char="•"/>
            </a:pPr>
            <a:r>
              <a:rPr lang="en-US" sz="2000" noProof="0" dirty="0"/>
              <a:t>Higher number is interpreted as greater inequality.</a:t>
            </a:r>
          </a:p>
        </p:txBody>
      </p:sp>
      <p:pic>
        <p:nvPicPr>
          <p:cNvPr id="10245" name="Picture 5" descr="The graph shows the areas used to compute the Gini coefficient.&#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2697" y="3125113"/>
            <a:ext cx="3348182" cy="2932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5"/>
          <p:cNvSpPr>
            <a:spLocks noGrp="1"/>
          </p:cNvSpPr>
          <p:nvPr>
            <p:ph sz="quarter" idx="16"/>
          </p:nvPr>
        </p:nvSpPr>
        <p:spPr>
          <a:xfrm>
            <a:off x="4560888" y="3073467"/>
            <a:ext cx="4240212" cy="1425841"/>
          </a:xfrm>
        </p:spPr>
        <p:txBody>
          <a:bodyPr>
            <a:normAutofit/>
          </a:bodyPr>
          <a:lstStyle/>
          <a:p>
            <a:r>
              <a:rPr lang="en-US" sz="2000" noProof="0" dirty="0"/>
              <a:t>If everyone earned the same income, the Gini coefficient would be zero.</a:t>
            </a:r>
          </a:p>
          <a:p>
            <a:pPr marL="292608" indent="-292608">
              <a:buFont typeface="Arial" pitchFamily="34" charset="0"/>
              <a:buChar char="•"/>
            </a:pPr>
            <a:r>
              <a:rPr lang="en-US" sz="1800" noProof="0" dirty="0"/>
              <a:t>Area A = 0.</a:t>
            </a:r>
          </a:p>
        </p:txBody>
      </p:sp>
      <p:sp>
        <p:nvSpPr>
          <p:cNvPr id="7" name="Content Placeholder 6"/>
          <p:cNvSpPr>
            <a:spLocks noGrp="1"/>
          </p:cNvSpPr>
          <p:nvPr>
            <p:ph sz="quarter" idx="17"/>
          </p:nvPr>
        </p:nvSpPr>
        <p:spPr>
          <a:xfrm>
            <a:off x="4560888" y="4583648"/>
            <a:ext cx="4240212" cy="1160329"/>
          </a:xfrm>
        </p:spPr>
        <p:txBody>
          <a:bodyPr>
            <a:normAutofit fontScale="70000" lnSpcReduction="20000"/>
          </a:bodyPr>
          <a:lstStyle/>
          <a:p>
            <a:pPr>
              <a:lnSpc>
                <a:spcPct val="120000"/>
              </a:lnSpc>
            </a:pPr>
            <a:r>
              <a:rPr lang="en-US" noProof="0" dirty="0"/>
              <a:t>As income inequality grows, Area A gets larger while Area B shrinks.</a:t>
            </a:r>
          </a:p>
          <a:p>
            <a:pPr marL="292608" indent="-292608">
              <a:lnSpc>
                <a:spcPct val="120000"/>
              </a:lnSpc>
              <a:buFont typeface="Arial" pitchFamily="34" charset="0"/>
              <a:buChar char="•"/>
            </a:pPr>
            <a:r>
              <a:rPr lang="en-US" sz="2600" noProof="0" dirty="0"/>
              <a:t>Gini coefficient increases.</a:t>
            </a:r>
          </a:p>
        </p:txBody>
      </p:sp>
      <p:sp>
        <p:nvSpPr>
          <p:cNvPr id="9" name="Text Placeholder 8"/>
          <p:cNvSpPr>
            <a:spLocks noGrp="1"/>
          </p:cNvSpPr>
          <p:nvPr>
            <p:ph type="body" sz="quarter" idx="12"/>
          </p:nvPr>
        </p:nvSpPr>
        <p:spPr>
          <a:xfrm>
            <a:off x="2971558" y="6324600"/>
            <a:ext cx="3200885" cy="190500"/>
          </a:xfrm>
        </p:spPr>
        <p:txBody>
          <a:bodyPr/>
          <a:lstStyle/>
          <a:p>
            <a:r>
              <a:rPr lang="en-US" sz="1200" noProof="0" dirty="0">
                <a:hlinkClick r:id="rId7" action="ppaction://hlinksldjump"/>
              </a:rPr>
              <a:t>Access the text alternative for slide images.</a:t>
            </a:r>
          </a:p>
        </p:txBody>
      </p:sp>
    </p:spTree>
    <p:extLst>
      <p:ext uri="{BB962C8B-B14F-4D97-AF65-F5344CB8AC3E}">
        <p14:creationId xmlns:p14="http://schemas.microsoft.com/office/powerpoint/2010/main" val="12152443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noProof="0" dirty="0"/>
              <a:t>Active Learning: Calculating the Gini coefficient</a:t>
            </a:r>
          </a:p>
        </p:txBody>
      </p:sp>
      <p:sp>
        <p:nvSpPr>
          <p:cNvPr id="3" name="Content Placeholder 2"/>
          <p:cNvSpPr>
            <a:spLocks noGrp="1"/>
          </p:cNvSpPr>
          <p:nvPr>
            <p:ph sz="quarter" idx="11"/>
          </p:nvPr>
        </p:nvSpPr>
        <p:spPr>
          <a:xfrm>
            <a:off x="342900" y="1275890"/>
            <a:ext cx="8458200" cy="887762"/>
          </a:xfrm>
        </p:spPr>
        <p:txBody>
          <a:bodyPr>
            <a:noAutofit/>
          </a:bodyPr>
          <a:lstStyle/>
          <a:p>
            <a:r>
              <a:rPr lang="en-US" sz="2600" noProof="0" dirty="0"/>
              <a:t>Use the Gini coefficient equation to fill in the blanks in the table below.</a:t>
            </a:r>
          </a:p>
        </p:txBody>
      </p:sp>
      <p:graphicFrame>
        <p:nvGraphicFramePr>
          <p:cNvPr id="5" name="Table 4"/>
          <p:cNvGraphicFramePr>
            <a:graphicFrameLocks noGrp="1"/>
          </p:cNvGraphicFramePr>
          <p:nvPr>
            <p:extLst>
              <p:ext uri="{D42A27DB-BD31-4B8C-83A1-F6EECF244321}">
                <p14:modId xmlns:p14="http://schemas.microsoft.com/office/powerpoint/2010/main" val="2504551256"/>
              </p:ext>
            </p:extLst>
          </p:nvPr>
        </p:nvGraphicFramePr>
        <p:xfrm>
          <a:off x="429285" y="2633386"/>
          <a:ext cx="8394041" cy="1889760"/>
        </p:xfrm>
        <a:graphic>
          <a:graphicData uri="http://schemas.openxmlformats.org/drawingml/2006/table">
            <a:tbl>
              <a:tblPr firstRow="1" bandRow="1">
                <a:tableStyleId>{5C22544A-7EE6-4342-B048-85BDC9FD1C3A}</a:tableStyleId>
              </a:tblPr>
              <a:tblGrid>
                <a:gridCol w="1632845">
                  <a:extLst>
                    <a:ext uri="{9D8B030D-6E8A-4147-A177-3AD203B41FA5}">
                      <a16:colId xmlns:a16="http://schemas.microsoft.com/office/drawing/2014/main" val="20000"/>
                    </a:ext>
                  </a:extLst>
                </a:gridCol>
                <a:gridCol w="1894138">
                  <a:extLst>
                    <a:ext uri="{9D8B030D-6E8A-4147-A177-3AD203B41FA5}">
                      <a16:colId xmlns:a16="http://schemas.microsoft.com/office/drawing/2014/main" val="20001"/>
                    </a:ext>
                  </a:extLst>
                </a:gridCol>
                <a:gridCol w="2433529">
                  <a:extLst>
                    <a:ext uri="{9D8B030D-6E8A-4147-A177-3AD203B41FA5}">
                      <a16:colId xmlns:a16="http://schemas.microsoft.com/office/drawing/2014/main" val="20002"/>
                    </a:ext>
                  </a:extLst>
                </a:gridCol>
                <a:gridCol w="2433529">
                  <a:extLst>
                    <a:ext uri="{9D8B030D-6E8A-4147-A177-3AD203B41FA5}">
                      <a16:colId xmlns:a16="http://schemas.microsoft.com/office/drawing/2014/main" val="20003"/>
                    </a:ext>
                  </a:extLst>
                </a:gridCol>
              </a:tblGrid>
              <a:tr h="337660">
                <a:tc>
                  <a:txBody>
                    <a:bodyPr/>
                    <a:lstStyle/>
                    <a:p>
                      <a:pPr algn="ctr"/>
                      <a:r>
                        <a:rPr lang="en-US" sz="2000" baseline="0" dirty="0">
                          <a:solidFill>
                            <a:schemeClr val="bg1"/>
                          </a:solidFill>
                          <a:latin typeface="+mn-lt"/>
                        </a:rPr>
                        <a:t>Situation</a:t>
                      </a:r>
                    </a:p>
                  </a:txBody>
                  <a:tcPr anchor="b"/>
                </a:tc>
                <a:tc>
                  <a:txBody>
                    <a:bodyPr/>
                    <a:lstStyle/>
                    <a:p>
                      <a:pPr algn="ctr"/>
                      <a:r>
                        <a:rPr lang="en-US" sz="2000" b="1" baseline="0" dirty="0">
                          <a:solidFill>
                            <a:schemeClr val="bg1"/>
                          </a:solidFill>
                          <a:latin typeface="+mn-lt"/>
                        </a:rPr>
                        <a:t>Area A</a:t>
                      </a:r>
                      <a:endParaRPr lang="en-US" sz="2000" b="0" baseline="0" dirty="0">
                        <a:solidFill>
                          <a:schemeClr val="bg1"/>
                        </a:solidFill>
                        <a:latin typeface="+mn-lt"/>
                      </a:endParaRPr>
                    </a:p>
                  </a:txBody>
                  <a:tcPr anchor="b"/>
                </a:tc>
                <a:tc>
                  <a:txBody>
                    <a:bodyPr/>
                    <a:lstStyle/>
                    <a:p>
                      <a:pPr algn="ctr"/>
                      <a:r>
                        <a:rPr lang="en-US" sz="2000" b="1" kern="1200" baseline="0" dirty="0">
                          <a:solidFill>
                            <a:schemeClr val="bg1"/>
                          </a:solidFill>
                          <a:latin typeface="+mn-lt"/>
                          <a:ea typeface="+mn-ea"/>
                          <a:cs typeface="+mn-cs"/>
                        </a:rPr>
                        <a:t>Area B</a:t>
                      </a:r>
                    </a:p>
                  </a:txBody>
                  <a:tcPr anchor="b"/>
                </a:tc>
                <a:tc>
                  <a:txBody>
                    <a:bodyPr/>
                    <a:lstStyle/>
                    <a:p>
                      <a:pPr algn="ctr"/>
                      <a:r>
                        <a:rPr lang="en-US" sz="2000" b="1" kern="1200" baseline="0" dirty="0">
                          <a:solidFill>
                            <a:schemeClr val="bg1"/>
                          </a:solidFill>
                          <a:latin typeface="+mn-lt"/>
                          <a:ea typeface="+mn-ea"/>
                          <a:cs typeface="+mn-cs"/>
                        </a:rPr>
                        <a:t>Gini </a:t>
                      </a:r>
                    </a:p>
                    <a:p>
                      <a:pPr algn="ctr"/>
                      <a:r>
                        <a:rPr lang="en-US" sz="2000" b="1" kern="1200" baseline="0" dirty="0">
                          <a:solidFill>
                            <a:schemeClr val="bg1"/>
                          </a:solidFill>
                          <a:latin typeface="+mn-lt"/>
                          <a:ea typeface="+mn-ea"/>
                          <a:cs typeface="+mn-cs"/>
                        </a:rPr>
                        <a:t>Coefficient</a:t>
                      </a:r>
                    </a:p>
                  </a:txBody>
                  <a:tcPr anchor="b"/>
                </a:tc>
                <a:extLst>
                  <a:ext uri="{0D108BD9-81ED-4DB2-BD59-A6C34878D82A}">
                    <a16:rowId xmlns:a16="http://schemas.microsoft.com/office/drawing/2014/main" val="10000"/>
                  </a:ext>
                </a:extLst>
              </a:tr>
              <a:tr h="337660">
                <a:tc>
                  <a:txBody>
                    <a:bodyPr/>
                    <a:lstStyle/>
                    <a:p>
                      <a:pPr algn="ctr"/>
                      <a:r>
                        <a:rPr lang="en-US" sz="2000" baseline="0" dirty="0">
                          <a:latin typeface="+mn-lt"/>
                        </a:rPr>
                        <a:t>1</a:t>
                      </a:r>
                    </a:p>
                  </a:txBody>
                  <a:tcPr anchor="ctr"/>
                </a:tc>
                <a:tc>
                  <a:txBody>
                    <a:bodyPr/>
                    <a:lstStyle/>
                    <a:p>
                      <a:pPr marL="0" indent="0" algn="ctr">
                        <a:buFont typeface="Arial" pitchFamily="34" charset="0"/>
                        <a:buNone/>
                      </a:pPr>
                      <a:r>
                        <a:rPr lang="en-US" sz="2000" baseline="0" dirty="0">
                          <a:latin typeface="+mn-lt"/>
                        </a:rPr>
                        <a:t>0</a:t>
                      </a:r>
                    </a:p>
                  </a:txBody>
                  <a:tcPr anchor="ctr"/>
                </a:tc>
                <a:tc>
                  <a:txBody>
                    <a:bodyPr/>
                    <a:lstStyle/>
                    <a:p>
                      <a:pPr marL="0" indent="0" algn="ctr">
                        <a:buFont typeface="Arial" pitchFamily="34" charset="0"/>
                        <a:buNone/>
                      </a:pPr>
                      <a:r>
                        <a:rPr lang="en-US" sz="2000" b="0" baseline="0" dirty="0">
                          <a:solidFill>
                            <a:schemeClr val="tx1"/>
                          </a:solidFill>
                          <a:latin typeface="+mn-lt"/>
                        </a:rPr>
                        <a:t>5000</a:t>
                      </a:r>
                    </a:p>
                  </a:txBody>
                  <a:tcPr anchor="ctr"/>
                </a:tc>
                <a:tc>
                  <a:txBody>
                    <a:bodyPr/>
                    <a:lstStyle/>
                    <a:p>
                      <a:pPr marL="0" indent="0" algn="ctr">
                        <a:buFont typeface="Arial" pitchFamily="34" charset="0"/>
                        <a:buNone/>
                      </a:pPr>
                      <a:endParaRPr lang="en-US" sz="2000" b="1" baseline="0" dirty="0">
                        <a:solidFill>
                          <a:srgbClr val="9D0505"/>
                        </a:solidFill>
                        <a:latin typeface="+mn-lt"/>
                      </a:endParaRPr>
                    </a:p>
                  </a:txBody>
                  <a:tcPr anchor="ctr"/>
                </a:tc>
                <a:extLst>
                  <a:ext uri="{0D108BD9-81ED-4DB2-BD59-A6C34878D82A}">
                    <a16:rowId xmlns:a16="http://schemas.microsoft.com/office/drawing/2014/main" val="10001"/>
                  </a:ext>
                </a:extLst>
              </a:tr>
              <a:tr h="337660">
                <a:tc>
                  <a:txBody>
                    <a:bodyPr/>
                    <a:lstStyle/>
                    <a:p>
                      <a:pPr algn="ctr"/>
                      <a:r>
                        <a:rPr lang="en-US" sz="2000" baseline="0" dirty="0">
                          <a:latin typeface="+mn-lt"/>
                        </a:rPr>
                        <a:t>2</a:t>
                      </a:r>
                    </a:p>
                  </a:txBody>
                  <a:tcPr anchor="ctr"/>
                </a:tc>
                <a:tc>
                  <a:txBody>
                    <a:bodyPr/>
                    <a:lstStyle/>
                    <a:p>
                      <a:pPr marL="0" indent="0" algn="ctr">
                        <a:buFont typeface="Arial" pitchFamily="34" charset="0"/>
                        <a:buNone/>
                      </a:pPr>
                      <a:r>
                        <a:rPr lang="en-US" sz="2000" b="0" baseline="0" dirty="0">
                          <a:solidFill>
                            <a:schemeClr val="tx1"/>
                          </a:solidFill>
                          <a:latin typeface="+mn-lt"/>
                        </a:rPr>
                        <a:t>1500</a:t>
                      </a:r>
                    </a:p>
                  </a:txBody>
                  <a:tcPr anchor="ctr"/>
                </a:tc>
                <a:tc>
                  <a:txBody>
                    <a:bodyPr/>
                    <a:lstStyle/>
                    <a:p>
                      <a:pPr marL="0" indent="0" algn="ctr">
                        <a:buFont typeface="Arial" pitchFamily="34" charset="0"/>
                        <a:buNone/>
                      </a:pPr>
                      <a:endParaRPr lang="en-US" sz="2000" b="1" baseline="0" dirty="0">
                        <a:solidFill>
                          <a:srgbClr val="9D0505"/>
                        </a:solidFill>
                        <a:latin typeface="+mn-lt"/>
                      </a:endParaRPr>
                    </a:p>
                  </a:txBody>
                  <a:tcPr anchor="ctr"/>
                </a:tc>
                <a:tc>
                  <a:txBody>
                    <a:bodyPr/>
                    <a:lstStyle/>
                    <a:p>
                      <a:pPr marL="0" indent="0" algn="ctr">
                        <a:buFont typeface="Arial" pitchFamily="34" charset="0"/>
                        <a:buNone/>
                      </a:pPr>
                      <a:r>
                        <a:rPr lang="en-US" sz="2000" b="0" baseline="0" dirty="0">
                          <a:solidFill>
                            <a:schemeClr val="tx1"/>
                          </a:solidFill>
                          <a:latin typeface="+mn-lt"/>
                        </a:rPr>
                        <a:t>0.3</a:t>
                      </a:r>
                    </a:p>
                  </a:txBody>
                  <a:tcPr anchor="ctr"/>
                </a:tc>
                <a:extLst>
                  <a:ext uri="{0D108BD9-81ED-4DB2-BD59-A6C34878D82A}">
                    <a16:rowId xmlns:a16="http://schemas.microsoft.com/office/drawing/2014/main" val="10002"/>
                  </a:ext>
                </a:extLst>
              </a:tr>
              <a:tr h="337660">
                <a:tc>
                  <a:txBody>
                    <a:bodyPr/>
                    <a:lstStyle/>
                    <a:p>
                      <a:pPr algn="ctr"/>
                      <a:r>
                        <a:rPr lang="en-US" sz="2000" baseline="0" dirty="0">
                          <a:latin typeface="+mn-lt"/>
                        </a:rPr>
                        <a:t>3</a:t>
                      </a:r>
                    </a:p>
                  </a:txBody>
                  <a:tcPr anchor="ctr"/>
                </a:tc>
                <a:tc>
                  <a:txBody>
                    <a:bodyPr/>
                    <a:lstStyle/>
                    <a:p>
                      <a:pPr marL="0" indent="0" algn="ctr">
                        <a:buFont typeface="Arial" pitchFamily="34" charset="0"/>
                        <a:buNone/>
                      </a:pPr>
                      <a:endParaRPr lang="en-US" sz="2000" b="1" baseline="0" dirty="0">
                        <a:solidFill>
                          <a:srgbClr val="9D0505"/>
                        </a:solidFill>
                        <a:latin typeface="+mn-lt"/>
                      </a:endParaRPr>
                    </a:p>
                  </a:txBody>
                  <a:tcPr anchor="ctr"/>
                </a:tc>
                <a:tc>
                  <a:txBody>
                    <a:bodyPr/>
                    <a:lstStyle/>
                    <a:p>
                      <a:pPr marL="0" indent="0" algn="ctr">
                        <a:buFont typeface="Arial" pitchFamily="34" charset="0"/>
                        <a:buNone/>
                      </a:pPr>
                      <a:r>
                        <a:rPr lang="en-US" sz="2000" b="0" kern="1200" baseline="0" dirty="0">
                          <a:solidFill>
                            <a:schemeClr val="tx1"/>
                          </a:solidFill>
                          <a:latin typeface="+mn-lt"/>
                          <a:ea typeface="+mn-ea"/>
                          <a:cs typeface="+mn-cs"/>
                        </a:rPr>
                        <a:t>500</a:t>
                      </a:r>
                    </a:p>
                  </a:txBody>
                  <a:tcPr anchor="ctr"/>
                </a:tc>
                <a:tc>
                  <a:txBody>
                    <a:bodyPr/>
                    <a:lstStyle/>
                    <a:p>
                      <a:pPr marL="0" indent="0" algn="ctr">
                        <a:buFont typeface="Arial" pitchFamily="34" charset="0"/>
                        <a:buNone/>
                      </a:pPr>
                      <a:r>
                        <a:rPr lang="en-US" sz="2000" b="0" kern="1200" baseline="0" dirty="0">
                          <a:solidFill>
                            <a:schemeClr val="tx1"/>
                          </a:solidFill>
                          <a:latin typeface="+mn-lt"/>
                          <a:ea typeface="+mn-ea"/>
                          <a:cs typeface="+mn-cs"/>
                        </a:rPr>
                        <a:t>0.9</a:t>
                      </a:r>
                    </a:p>
                  </a:txBody>
                  <a:tcPr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6548817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noProof="0" dirty="0"/>
              <a:t>Active Learning Solution II</a:t>
            </a:r>
          </a:p>
        </p:txBody>
      </p:sp>
      <p:sp>
        <p:nvSpPr>
          <p:cNvPr id="3" name="Content Placeholder 2"/>
          <p:cNvSpPr>
            <a:spLocks noGrp="1"/>
          </p:cNvSpPr>
          <p:nvPr>
            <p:ph sz="quarter" idx="11"/>
          </p:nvPr>
        </p:nvSpPr>
        <p:spPr>
          <a:xfrm>
            <a:off x="342900" y="1275890"/>
            <a:ext cx="8458200" cy="887762"/>
          </a:xfrm>
        </p:spPr>
        <p:txBody>
          <a:bodyPr>
            <a:noAutofit/>
          </a:bodyPr>
          <a:lstStyle/>
          <a:p>
            <a:r>
              <a:rPr lang="en-US" sz="2600" noProof="0" dirty="0"/>
              <a:t>Use the Gini coefficient equation to fill in the blanks in the table below.</a:t>
            </a:r>
          </a:p>
        </p:txBody>
      </p:sp>
      <p:graphicFrame>
        <p:nvGraphicFramePr>
          <p:cNvPr id="5" name="Table 4"/>
          <p:cNvGraphicFramePr>
            <a:graphicFrameLocks noGrp="1"/>
          </p:cNvGraphicFramePr>
          <p:nvPr>
            <p:extLst>
              <p:ext uri="{D42A27DB-BD31-4B8C-83A1-F6EECF244321}">
                <p14:modId xmlns:p14="http://schemas.microsoft.com/office/powerpoint/2010/main" val="216382618"/>
              </p:ext>
            </p:extLst>
          </p:nvPr>
        </p:nvGraphicFramePr>
        <p:xfrm>
          <a:off x="429285" y="2633386"/>
          <a:ext cx="8394041" cy="1889760"/>
        </p:xfrm>
        <a:graphic>
          <a:graphicData uri="http://schemas.openxmlformats.org/drawingml/2006/table">
            <a:tbl>
              <a:tblPr firstRow="1" bandRow="1">
                <a:tableStyleId>{5C22544A-7EE6-4342-B048-85BDC9FD1C3A}</a:tableStyleId>
              </a:tblPr>
              <a:tblGrid>
                <a:gridCol w="1632845">
                  <a:extLst>
                    <a:ext uri="{9D8B030D-6E8A-4147-A177-3AD203B41FA5}">
                      <a16:colId xmlns:a16="http://schemas.microsoft.com/office/drawing/2014/main" val="20000"/>
                    </a:ext>
                  </a:extLst>
                </a:gridCol>
                <a:gridCol w="1894138">
                  <a:extLst>
                    <a:ext uri="{9D8B030D-6E8A-4147-A177-3AD203B41FA5}">
                      <a16:colId xmlns:a16="http://schemas.microsoft.com/office/drawing/2014/main" val="20001"/>
                    </a:ext>
                  </a:extLst>
                </a:gridCol>
                <a:gridCol w="2433529">
                  <a:extLst>
                    <a:ext uri="{9D8B030D-6E8A-4147-A177-3AD203B41FA5}">
                      <a16:colId xmlns:a16="http://schemas.microsoft.com/office/drawing/2014/main" val="20002"/>
                    </a:ext>
                  </a:extLst>
                </a:gridCol>
                <a:gridCol w="2433529">
                  <a:extLst>
                    <a:ext uri="{9D8B030D-6E8A-4147-A177-3AD203B41FA5}">
                      <a16:colId xmlns:a16="http://schemas.microsoft.com/office/drawing/2014/main" val="20003"/>
                    </a:ext>
                  </a:extLst>
                </a:gridCol>
              </a:tblGrid>
              <a:tr h="337660">
                <a:tc>
                  <a:txBody>
                    <a:bodyPr/>
                    <a:lstStyle/>
                    <a:p>
                      <a:pPr algn="ctr"/>
                      <a:r>
                        <a:rPr lang="en-US" sz="2000" baseline="0" dirty="0">
                          <a:solidFill>
                            <a:schemeClr val="bg1"/>
                          </a:solidFill>
                          <a:latin typeface="+mn-lt"/>
                        </a:rPr>
                        <a:t>Situation</a:t>
                      </a:r>
                    </a:p>
                  </a:txBody>
                  <a:tcPr anchor="b"/>
                </a:tc>
                <a:tc>
                  <a:txBody>
                    <a:bodyPr/>
                    <a:lstStyle/>
                    <a:p>
                      <a:pPr algn="ctr"/>
                      <a:r>
                        <a:rPr lang="en-US" sz="2000" b="1" baseline="0" dirty="0">
                          <a:solidFill>
                            <a:schemeClr val="bg1"/>
                          </a:solidFill>
                          <a:latin typeface="+mn-lt"/>
                        </a:rPr>
                        <a:t>Area A</a:t>
                      </a:r>
                      <a:endParaRPr lang="en-US" sz="2000" b="0" baseline="0" dirty="0">
                        <a:solidFill>
                          <a:schemeClr val="bg1"/>
                        </a:solidFill>
                        <a:latin typeface="+mn-lt"/>
                      </a:endParaRPr>
                    </a:p>
                  </a:txBody>
                  <a:tcPr anchor="b"/>
                </a:tc>
                <a:tc>
                  <a:txBody>
                    <a:bodyPr/>
                    <a:lstStyle/>
                    <a:p>
                      <a:pPr algn="ctr"/>
                      <a:r>
                        <a:rPr lang="en-US" sz="2000" b="1" kern="1200" baseline="0" dirty="0">
                          <a:solidFill>
                            <a:schemeClr val="bg1"/>
                          </a:solidFill>
                          <a:latin typeface="+mn-lt"/>
                          <a:ea typeface="+mn-ea"/>
                          <a:cs typeface="+mn-cs"/>
                        </a:rPr>
                        <a:t>Area B</a:t>
                      </a:r>
                    </a:p>
                  </a:txBody>
                  <a:tcPr anchor="b"/>
                </a:tc>
                <a:tc>
                  <a:txBody>
                    <a:bodyPr/>
                    <a:lstStyle/>
                    <a:p>
                      <a:pPr algn="ctr"/>
                      <a:r>
                        <a:rPr lang="en-US" sz="2000" b="1" kern="1200" baseline="0" dirty="0">
                          <a:solidFill>
                            <a:schemeClr val="bg1"/>
                          </a:solidFill>
                          <a:latin typeface="+mn-lt"/>
                          <a:ea typeface="+mn-ea"/>
                          <a:cs typeface="+mn-cs"/>
                        </a:rPr>
                        <a:t>Gini </a:t>
                      </a:r>
                    </a:p>
                    <a:p>
                      <a:pPr algn="ctr"/>
                      <a:r>
                        <a:rPr lang="en-US" sz="2000" b="1" kern="1200" baseline="0" dirty="0">
                          <a:solidFill>
                            <a:schemeClr val="bg1"/>
                          </a:solidFill>
                          <a:latin typeface="+mn-lt"/>
                          <a:ea typeface="+mn-ea"/>
                          <a:cs typeface="+mn-cs"/>
                        </a:rPr>
                        <a:t>Coefficient</a:t>
                      </a:r>
                    </a:p>
                  </a:txBody>
                  <a:tcPr anchor="b"/>
                </a:tc>
                <a:extLst>
                  <a:ext uri="{0D108BD9-81ED-4DB2-BD59-A6C34878D82A}">
                    <a16:rowId xmlns:a16="http://schemas.microsoft.com/office/drawing/2014/main" val="10000"/>
                  </a:ext>
                </a:extLst>
              </a:tr>
              <a:tr h="337660">
                <a:tc>
                  <a:txBody>
                    <a:bodyPr/>
                    <a:lstStyle/>
                    <a:p>
                      <a:pPr algn="ctr"/>
                      <a:r>
                        <a:rPr lang="en-US" sz="2000" baseline="0" dirty="0">
                          <a:latin typeface="+mn-lt"/>
                        </a:rPr>
                        <a:t>1</a:t>
                      </a:r>
                    </a:p>
                  </a:txBody>
                  <a:tcPr anchor="ctr"/>
                </a:tc>
                <a:tc>
                  <a:txBody>
                    <a:bodyPr/>
                    <a:lstStyle/>
                    <a:p>
                      <a:pPr marL="0" indent="0" algn="ctr">
                        <a:buFont typeface="Arial" pitchFamily="34" charset="0"/>
                        <a:buNone/>
                      </a:pPr>
                      <a:r>
                        <a:rPr lang="en-US" sz="2000" baseline="0" dirty="0">
                          <a:latin typeface="+mn-lt"/>
                        </a:rPr>
                        <a:t>0</a:t>
                      </a:r>
                    </a:p>
                  </a:txBody>
                  <a:tcPr anchor="ctr"/>
                </a:tc>
                <a:tc>
                  <a:txBody>
                    <a:bodyPr/>
                    <a:lstStyle/>
                    <a:p>
                      <a:pPr marL="0" indent="0" algn="ctr">
                        <a:buFont typeface="Arial" pitchFamily="34" charset="0"/>
                        <a:buNone/>
                      </a:pPr>
                      <a:r>
                        <a:rPr lang="en-US" sz="2000" b="0" baseline="0" dirty="0">
                          <a:solidFill>
                            <a:schemeClr val="tx1"/>
                          </a:solidFill>
                          <a:latin typeface="+mn-lt"/>
                        </a:rPr>
                        <a:t>5000</a:t>
                      </a:r>
                    </a:p>
                  </a:txBody>
                  <a:tcPr anchor="ctr"/>
                </a:tc>
                <a:tc>
                  <a:txBody>
                    <a:bodyPr/>
                    <a:lstStyle/>
                    <a:p>
                      <a:pPr marL="0" indent="0" algn="ctr">
                        <a:buFont typeface="Arial" pitchFamily="34" charset="0"/>
                        <a:buNone/>
                      </a:pPr>
                      <a:r>
                        <a:rPr lang="en-US" sz="2000" b="1" baseline="0" dirty="0">
                          <a:solidFill>
                            <a:srgbClr val="9D0505"/>
                          </a:solidFill>
                          <a:latin typeface="+mn-lt"/>
                        </a:rPr>
                        <a:t>0.0</a:t>
                      </a:r>
                    </a:p>
                  </a:txBody>
                  <a:tcPr anchor="ctr"/>
                </a:tc>
                <a:extLst>
                  <a:ext uri="{0D108BD9-81ED-4DB2-BD59-A6C34878D82A}">
                    <a16:rowId xmlns:a16="http://schemas.microsoft.com/office/drawing/2014/main" val="10001"/>
                  </a:ext>
                </a:extLst>
              </a:tr>
              <a:tr h="337660">
                <a:tc>
                  <a:txBody>
                    <a:bodyPr/>
                    <a:lstStyle/>
                    <a:p>
                      <a:pPr algn="ctr"/>
                      <a:r>
                        <a:rPr lang="en-US" sz="2000" baseline="0" dirty="0">
                          <a:latin typeface="+mn-lt"/>
                        </a:rPr>
                        <a:t>2</a:t>
                      </a:r>
                    </a:p>
                  </a:txBody>
                  <a:tcPr anchor="ctr"/>
                </a:tc>
                <a:tc>
                  <a:txBody>
                    <a:bodyPr/>
                    <a:lstStyle/>
                    <a:p>
                      <a:pPr marL="0" indent="0" algn="ctr">
                        <a:buFont typeface="Arial" pitchFamily="34" charset="0"/>
                        <a:buNone/>
                      </a:pPr>
                      <a:r>
                        <a:rPr lang="en-US" sz="2000" b="0" baseline="0" dirty="0">
                          <a:solidFill>
                            <a:schemeClr val="tx1"/>
                          </a:solidFill>
                          <a:latin typeface="+mn-lt"/>
                        </a:rPr>
                        <a:t>1500</a:t>
                      </a:r>
                    </a:p>
                  </a:txBody>
                  <a:tcPr anchor="ctr"/>
                </a:tc>
                <a:tc>
                  <a:txBody>
                    <a:bodyPr/>
                    <a:lstStyle/>
                    <a:p>
                      <a:pPr marL="0" indent="0" algn="ctr">
                        <a:buFont typeface="Arial" pitchFamily="34" charset="0"/>
                        <a:buNone/>
                      </a:pPr>
                      <a:r>
                        <a:rPr lang="en-US" sz="2000" b="1" baseline="0" dirty="0">
                          <a:solidFill>
                            <a:srgbClr val="9D0505"/>
                          </a:solidFill>
                          <a:latin typeface="+mn-lt"/>
                        </a:rPr>
                        <a:t>3500</a:t>
                      </a:r>
                    </a:p>
                  </a:txBody>
                  <a:tcPr anchor="ctr"/>
                </a:tc>
                <a:tc>
                  <a:txBody>
                    <a:bodyPr/>
                    <a:lstStyle/>
                    <a:p>
                      <a:pPr marL="0" indent="0" algn="ctr">
                        <a:buFont typeface="Arial" pitchFamily="34" charset="0"/>
                        <a:buNone/>
                      </a:pPr>
                      <a:r>
                        <a:rPr lang="en-US" sz="2000" b="0" baseline="0" dirty="0">
                          <a:solidFill>
                            <a:schemeClr val="tx1"/>
                          </a:solidFill>
                          <a:latin typeface="+mn-lt"/>
                        </a:rPr>
                        <a:t>0.3</a:t>
                      </a:r>
                    </a:p>
                  </a:txBody>
                  <a:tcPr anchor="ctr"/>
                </a:tc>
                <a:extLst>
                  <a:ext uri="{0D108BD9-81ED-4DB2-BD59-A6C34878D82A}">
                    <a16:rowId xmlns:a16="http://schemas.microsoft.com/office/drawing/2014/main" val="10002"/>
                  </a:ext>
                </a:extLst>
              </a:tr>
              <a:tr h="337660">
                <a:tc>
                  <a:txBody>
                    <a:bodyPr/>
                    <a:lstStyle/>
                    <a:p>
                      <a:pPr algn="ctr"/>
                      <a:r>
                        <a:rPr lang="en-US" sz="2000" baseline="0" dirty="0">
                          <a:latin typeface="+mn-lt"/>
                        </a:rPr>
                        <a:t>3</a:t>
                      </a:r>
                    </a:p>
                  </a:txBody>
                  <a:tcPr anchor="ctr"/>
                </a:tc>
                <a:tc>
                  <a:txBody>
                    <a:bodyPr/>
                    <a:lstStyle/>
                    <a:p>
                      <a:pPr marL="0" indent="0" algn="ctr">
                        <a:buFont typeface="Arial" pitchFamily="34" charset="0"/>
                        <a:buNone/>
                      </a:pPr>
                      <a:r>
                        <a:rPr lang="en-US" sz="2000" b="1" baseline="0" dirty="0">
                          <a:solidFill>
                            <a:srgbClr val="9D0505"/>
                          </a:solidFill>
                          <a:latin typeface="+mn-lt"/>
                        </a:rPr>
                        <a:t>4500</a:t>
                      </a:r>
                    </a:p>
                  </a:txBody>
                  <a:tcPr anchor="ctr"/>
                </a:tc>
                <a:tc>
                  <a:txBody>
                    <a:bodyPr/>
                    <a:lstStyle/>
                    <a:p>
                      <a:pPr marL="0" indent="0" algn="ctr">
                        <a:buFont typeface="Arial" pitchFamily="34" charset="0"/>
                        <a:buNone/>
                      </a:pPr>
                      <a:r>
                        <a:rPr lang="en-US" sz="2000" b="0" kern="1200" baseline="0" dirty="0">
                          <a:solidFill>
                            <a:schemeClr val="tx1"/>
                          </a:solidFill>
                          <a:latin typeface="+mn-lt"/>
                          <a:ea typeface="+mn-ea"/>
                          <a:cs typeface="+mn-cs"/>
                        </a:rPr>
                        <a:t>500</a:t>
                      </a:r>
                    </a:p>
                  </a:txBody>
                  <a:tcPr anchor="ctr"/>
                </a:tc>
                <a:tc>
                  <a:txBody>
                    <a:bodyPr/>
                    <a:lstStyle/>
                    <a:p>
                      <a:pPr marL="0" indent="0" algn="ctr">
                        <a:buFont typeface="Arial" pitchFamily="34" charset="0"/>
                        <a:buNone/>
                      </a:pPr>
                      <a:r>
                        <a:rPr lang="en-US" sz="2000" b="0" kern="1200" baseline="0" dirty="0">
                          <a:solidFill>
                            <a:schemeClr val="tx1"/>
                          </a:solidFill>
                          <a:latin typeface="+mn-lt"/>
                          <a:ea typeface="+mn-ea"/>
                          <a:cs typeface="+mn-cs"/>
                        </a:rPr>
                        <a:t>0.9</a:t>
                      </a:r>
                    </a:p>
                  </a:txBody>
                  <a:tcPr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5083746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noProof="0" dirty="0"/>
              <a:t>Inequality in the U.S. and around the world</a:t>
            </a:r>
          </a:p>
        </p:txBody>
      </p:sp>
      <p:sp>
        <p:nvSpPr>
          <p:cNvPr id="3" name="Content Placeholder 2"/>
          <p:cNvSpPr>
            <a:spLocks noGrp="1"/>
          </p:cNvSpPr>
          <p:nvPr>
            <p:ph sz="quarter" idx="11"/>
          </p:nvPr>
        </p:nvSpPr>
        <p:spPr>
          <a:xfrm>
            <a:off x="342900" y="1275889"/>
            <a:ext cx="8458200" cy="990793"/>
          </a:xfrm>
        </p:spPr>
        <p:txBody>
          <a:bodyPr>
            <a:noAutofit/>
          </a:bodyPr>
          <a:lstStyle/>
          <a:p>
            <a:pPr marL="292608" indent="-292608">
              <a:buFont typeface="Arial" pitchFamily="34" charset="0"/>
              <a:buChar char="•"/>
            </a:pPr>
            <a:r>
              <a:rPr lang="en-US" sz="2400" noProof="0" dirty="0"/>
              <a:t>Inequality between countries has decreased.</a:t>
            </a:r>
          </a:p>
          <a:p>
            <a:pPr marL="292608" indent="-292608">
              <a:buFont typeface="Arial" pitchFamily="34" charset="0"/>
              <a:buChar char="•"/>
            </a:pPr>
            <a:r>
              <a:rPr lang="en-US" sz="2400" noProof="0" dirty="0"/>
              <a:t>Inequality within countries has mostly increased.</a:t>
            </a:r>
          </a:p>
        </p:txBody>
      </p:sp>
      <p:pic>
        <p:nvPicPr>
          <p:cNvPr id="11266" name="Picture 2" descr="Gini coefficients are supplied for many countries around the worl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2276" y="2462213"/>
            <a:ext cx="8463619" cy="3459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919104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000" noProof="0" dirty="0"/>
              <a:t>Inequality in the U.S. and around the world II </a:t>
            </a:r>
            <a:r>
              <a:rPr lang="en-US" sz="1000" b="0" noProof="0" dirty="0"/>
              <a:t>1</a:t>
            </a:r>
          </a:p>
        </p:txBody>
      </p:sp>
      <p:sp>
        <p:nvSpPr>
          <p:cNvPr id="3" name="Content Placeholder 2"/>
          <p:cNvSpPr>
            <a:spLocks noGrp="1"/>
          </p:cNvSpPr>
          <p:nvPr>
            <p:ph sz="quarter" idx="11"/>
          </p:nvPr>
        </p:nvSpPr>
        <p:spPr>
          <a:xfrm>
            <a:off x="342900" y="1276710"/>
            <a:ext cx="8458200" cy="500575"/>
          </a:xfrm>
        </p:spPr>
        <p:txBody>
          <a:bodyPr>
            <a:normAutofit/>
          </a:bodyPr>
          <a:lstStyle/>
          <a:p>
            <a:r>
              <a:rPr lang="en-US" sz="2400" noProof="0" dirty="0"/>
              <a:t>Income distributions can be compared across countries.</a:t>
            </a:r>
          </a:p>
        </p:txBody>
      </p:sp>
      <p:sp>
        <p:nvSpPr>
          <p:cNvPr id="4" name="Content Placeholder 3"/>
          <p:cNvSpPr>
            <a:spLocks noGrp="1"/>
          </p:cNvSpPr>
          <p:nvPr>
            <p:ph sz="quarter" idx="14"/>
          </p:nvPr>
        </p:nvSpPr>
        <p:spPr>
          <a:xfrm>
            <a:off x="342900" y="1880777"/>
            <a:ext cx="8458200" cy="333110"/>
          </a:xfrm>
        </p:spPr>
        <p:txBody>
          <a:bodyPr>
            <a:normAutofit lnSpcReduction="10000"/>
          </a:bodyPr>
          <a:lstStyle/>
          <a:p>
            <a:pPr algn="ctr"/>
            <a:r>
              <a:rPr lang="en-US" sz="1600" b="1" noProof="0" dirty="0"/>
              <a:t>Income distribution comparison</a:t>
            </a:r>
          </a:p>
        </p:txBody>
      </p:sp>
      <p:sp>
        <p:nvSpPr>
          <p:cNvPr id="5" name="Content Placeholder 4"/>
          <p:cNvSpPr>
            <a:spLocks noGrp="1"/>
          </p:cNvSpPr>
          <p:nvPr>
            <p:ph sz="quarter" idx="15"/>
          </p:nvPr>
        </p:nvSpPr>
        <p:spPr>
          <a:xfrm>
            <a:off x="342900" y="2292051"/>
            <a:ext cx="8458200" cy="345406"/>
          </a:xfrm>
        </p:spPr>
        <p:txBody>
          <a:bodyPr>
            <a:normAutofit/>
          </a:bodyPr>
          <a:lstStyle/>
          <a:p>
            <a:pPr algn="ctr"/>
            <a:r>
              <a:rPr lang="en-US" sz="1600" b="1" noProof="0" dirty="0"/>
              <a:t>% of total national income</a:t>
            </a:r>
          </a:p>
        </p:txBody>
      </p:sp>
      <p:graphicFrame>
        <p:nvGraphicFramePr>
          <p:cNvPr id="12" name="Table 11"/>
          <p:cNvGraphicFramePr>
            <a:graphicFrameLocks noGrp="1"/>
          </p:cNvGraphicFramePr>
          <p:nvPr>
            <p:extLst>
              <p:ext uri="{D42A27DB-BD31-4B8C-83A1-F6EECF244321}">
                <p14:modId xmlns:p14="http://schemas.microsoft.com/office/powerpoint/2010/main" val="2076736839"/>
              </p:ext>
            </p:extLst>
          </p:nvPr>
        </p:nvGraphicFramePr>
        <p:xfrm>
          <a:off x="361949" y="2826549"/>
          <a:ext cx="8461375" cy="2225040"/>
        </p:xfrm>
        <a:graphic>
          <a:graphicData uri="http://schemas.openxmlformats.org/drawingml/2006/table">
            <a:tbl>
              <a:tblPr firstRow="1" bandRow="1">
                <a:tableStyleId>{5C22544A-7EE6-4342-B048-85BDC9FD1C3A}</a:tableStyleId>
              </a:tblPr>
              <a:tblGrid>
                <a:gridCol w="1930490">
                  <a:extLst>
                    <a:ext uri="{9D8B030D-6E8A-4147-A177-3AD203B41FA5}">
                      <a16:colId xmlns:a16="http://schemas.microsoft.com/office/drawing/2014/main" val="20000"/>
                    </a:ext>
                  </a:extLst>
                </a:gridCol>
                <a:gridCol w="1454060">
                  <a:extLst>
                    <a:ext uri="{9D8B030D-6E8A-4147-A177-3AD203B41FA5}">
                      <a16:colId xmlns:a16="http://schemas.microsoft.com/office/drawing/2014/main" val="20001"/>
                    </a:ext>
                  </a:extLst>
                </a:gridCol>
                <a:gridCol w="1692275">
                  <a:extLst>
                    <a:ext uri="{9D8B030D-6E8A-4147-A177-3AD203B41FA5}">
                      <a16:colId xmlns:a16="http://schemas.microsoft.com/office/drawing/2014/main" val="20002"/>
                    </a:ext>
                  </a:extLst>
                </a:gridCol>
                <a:gridCol w="1692275">
                  <a:extLst>
                    <a:ext uri="{9D8B030D-6E8A-4147-A177-3AD203B41FA5}">
                      <a16:colId xmlns:a16="http://schemas.microsoft.com/office/drawing/2014/main" val="20003"/>
                    </a:ext>
                  </a:extLst>
                </a:gridCol>
                <a:gridCol w="1692275">
                  <a:extLst>
                    <a:ext uri="{9D8B030D-6E8A-4147-A177-3AD203B41FA5}">
                      <a16:colId xmlns:a16="http://schemas.microsoft.com/office/drawing/2014/main" val="20004"/>
                    </a:ext>
                  </a:extLst>
                </a:gridCol>
              </a:tblGrid>
              <a:tr h="370840">
                <a:tc>
                  <a:txBody>
                    <a:bodyPr/>
                    <a:lstStyle/>
                    <a:p>
                      <a:pPr algn="ctr" fontAlgn="t"/>
                      <a:endParaRPr lang="en-US" sz="1400" b="1" i="0" u="none" strike="noStrike" dirty="0">
                        <a:solidFill>
                          <a:schemeClr val="bg1"/>
                        </a:solidFill>
                        <a:effectLst/>
                        <a:latin typeface="+mn-lt"/>
                      </a:endParaRPr>
                    </a:p>
                  </a:txBody>
                  <a:tcPr anchor="ctr"/>
                </a:tc>
                <a:tc>
                  <a:txBody>
                    <a:bodyPr/>
                    <a:lstStyle/>
                    <a:p>
                      <a:pPr algn="ctr" fontAlgn="t"/>
                      <a:r>
                        <a:rPr lang="en-US" sz="1400" b="1" i="0" u="none" strike="noStrike" dirty="0">
                          <a:solidFill>
                            <a:schemeClr val="bg1"/>
                          </a:solidFill>
                          <a:effectLst/>
                          <a:latin typeface="+mn-lt"/>
                        </a:rPr>
                        <a:t>United States</a:t>
                      </a:r>
                    </a:p>
                  </a:txBody>
                  <a:tcPr anchor="ctr"/>
                </a:tc>
                <a:tc>
                  <a:txBody>
                    <a:bodyPr/>
                    <a:lstStyle/>
                    <a:p>
                      <a:pPr algn="ctr" fontAlgn="t"/>
                      <a:r>
                        <a:rPr lang="en-US" sz="1400" b="1" i="0" u="none" strike="noStrike" dirty="0">
                          <a:solidFill>
                            <a:schemeClr val="bg1"/>
                          </a:solidFill>
                          <a:effectLst/>
                          <a:latin typeface="+mn-lt"/>
                        </a:rPr>
                        <a:t>Sweden</a:t>
                      </a:r>
                    </a:p>
                  </a:txBody>
                  <a:tcPr anchor="ctr"/>
                </a:tc>
                <a:tc>
                  <a:txBody>
                    <a:bodyPr/>
                    <a:lstStyle/>
                    <a:p>
                      <a:pPr algn="ctr" fontAlgn="t"/>
                      <a:r>
                        <a:rPr lang="en-US" sz="1400" b="1" i="0" u="none" strike="noStrike" dirty="0">
                          <a:solidFill>
                            <a:schemeClr val="bg1"/>
                          </a:solidFill>
                          <a:effectLst/>
                          <a:latin typeface="+mn-lt"/>
                        </a:rPr>
                        <a:t>Uganda</a:t>
                      </a:r>
                    </a:p>
                  </a:txBody>
                  <a:tcPr anchor="ctr"/>
                </a:tc>
                <a:tc>
                  <a:txBody>
                    <a:bodyPr/>
                    <a:lstStyle/>
                    <a:p>
                      <a:pPr algn="ctr" fontAlgn="t"/>
                      <a:r>
                        <a:rPr lang="en-US" sz="1400" b="1" i="0" u="none" strike="noStrike" dirty="0">
                          <a:solidFill>
                            <a:schemeClr val="bg1"/>
                          </a:solidFill>
                          <a:effectLst/>
                          <a:latin typeface="+mn-lt"/>
                        </a:rPr>
                        <a:t>Brazil</a:t>
                      </a:r>
                    </a:p>
                  </a:txBody>
                  <a:tcPr anchor="ctr"/>
                </a:tc>
                <a:extLst>
                  <a:ext uri="{0D108BD9-81ED-4DB2-BD59-A6C34878D82A}">
                    <a16:rowId xmlns:a16="http://schemas.microsoft.com/office/drawing/2014/main" val="10000"/>
                  </a:ext>
                </a:extLst>
              </a:tr>
              <a:tr h="370840">
                <a:tc>
                  <a:txBody>
                    <a:bodyPr/>
                    <a:lstStyle/>
                    <a:p>
                      <a:pPr algn="ctr" fontAlgn="t"/>
                      <a:r>
                        <a:rPr lang="en-US" sz="1400" b="0" i="0" u="none" strike="noStrike" dirty="0">
                          <a:effectLst/>
                          <a:latin typeface="+mn-lt"/>
                        </a:rPr>
                        <a:t>Top quintile</a:t>
                      </a:r>
                    </a:p>
                  </a:txBody>
                  <a:tcPr anchor="ctr"/>
                </a:tc>
                <a:tc>
                  <a:txBody>
                    <a:bodyPr/>
                    <a:lstStyle/>
                    <a:p>
                      <a:pPr algn="r" fontAlgn="t"/>
                      <a:r>
                        <a:rPr lang="en-US" sz="1400" b="0" i="0" u="none" strike="noStrike" dirty="0">
                          <a:effectLst/>
                          <a:latin typeface="+mn-lt"/>
                        </a:rPr>
                        <a:t>51.5</a:t>
                      </a:r>
                    </a:p>
                  </a:txBody>
                  <a:tcPr marL="0" marR="640080" anchor="ctr"/>
                </a:tc>
                <a:tc>
                  <a:txBody>
                    <a:bodyPr/>
                    <a:lstStyle/>
                    <a:p>
                      <a:pPr algn="r" fontAlgn="t"/>
                      <a:r>
                        <a:rPr lang="en-US" sz="1400" b="0" i="0" u="none" strike="noStrike" dirty="0">
                          <a:effectLst/>
                          <a:latin typeface="+mn-lt"/>
                        </a:rPr>
                        <a:t>37.6</a:t>
                      </a:r>
                    </a:p>
                  </a:txBody>
                  <a:tcPr marL="0" marR="640080" anchor="ctr"/>
                </a:tc>
                <a:tc>
                  <a:txBody>
                    <a:bodyPr/>
                    <a:lstStyle/>
                    <a:p>
                      <a:pPr algn="r" fontAlgn="t"/>
                      <a:r>
                        <a:rPr lang="en-US" sz="1400" b="0" i="0" u="none" strike="noStrike">
                          <a:effectLst/>
                          <a:latin typeface="+mn-lt"/>
                        </a:rPr>
                        <a:t>49.8</a:t>
                      </a:r>
                    </a:p>
                  </a:txBody>
                  <a:tcPr marL="0" marR="640080" anchor="ctr"/>
                </a:tc>
                <a:tc>
                  <a:txBody>
                    <a:bodyPr/>
                    <a:lstStyle/>
                    <a:p>
                      <a:pPr algn="r" fontAlgn="t"/>
                      <a:r>
                        <a:rPr lang="en-US" sz="1400" b="0" i="0" u="none" strike="noStrike">
                          <a:effectLst/>
                          <a:latin typeface="+mn-lt"/>
                        </a:rPr>
                        <a:t>56.1</a:t>
                      </a:r>
                    </a:p>
                  </a:txBody>
                  <a:tcPr marL="0" marR="640080" anchor="ctr"/>
                </a:tc>
                <a:extLst>
                  <a:ext uri="{0D108BD9-81ED-4DB2-BD59-A6C34878D82A}">
                    <a16:rowId xmlns:a16="http://schemas.microsoft.com/office/drawing/2014/main" val="10001"/>
                  </a:ext>
                </a:extLst>
              </a:tr>
              <a:tr h="370840">
                <a:tc>
                  <a:txBody>
                    <a:bodyPr/>
                    <a:lstStyle/>
                    <a:p>
                      <a:pPr algn="ctr" fontAlgn="t"/>
                      <a:r>
                        <a:rPr lang="en-US" sz="1400" b="0" i="0" u="none" strike="noStrike">
                          <a:effectLst/>
                          <a:latin typeface="+mn-lt"/>
                        </a:rPr>
                        <a:t>Fourth quintile</a:t>
                      </a:r>
                    </a:p>
                  </a:txBody>
                  <a:tcPr anchor="ctr"/>
                </a:tc>
                <a:tc>
                  <a:txBody>
                    <a:bodyPr/>
                    <a:lstStyle/>
                    <a:p>
                      <a:pPr algn="r" fontAlgn="t"/>
                      <a:r>
                        <a:rPr lang="en-US" sz="1400" b="0" i="0" u="none" strike="noStrike" dirty="0">
                          <a:effectLst/>
                          <a:latin typeface="+mn-lt"/>
                        </a:rPr>
                        <a:t>23.0</a:t>
                      </a:r>
                    </a:p>
                  </a:txBody>
                  <a:tcPr marL="0" marR="640080" anchor="ctr"/>
                </a:tc>
                <a:tc>
                  <a:txBody>
                    <a:bodyPr/>
                    <a:lstStyle/>
                    <a:p>
                      <a:pPr algn="r" fontAlgn="t"/>
                      <a:r>
                        <a:rPr lang="en-US" sz="1400" b="0" i="0" u="none" strike="noStrike">
                          <a:effectLst/>
                          <a:latin typeface="+mn-lt"/>
                        </a:rPr>
                        <a:t>22.8</a:t>
                      </a:r>
                    </a:p>
                  </a:txBody>
                  <a:tcPr marL="0" marR="640080" anchor="ctr"/>
                </a:tc>
                <a:tc>
                  <a:txBody>
                    <a:bodyPr/>
                    <a:lstStyle/>
                    <a:p>
                      <a:pPr algn="r" fontAlgn="t"/>
                      <a:r>
                        <a:rPr lang="en-US" sz="1400" b="0" i="0" u="none" strike="noStrike">
                          <a:effectLst/>
                          <a:latin typeface="+mn-lt"/>
                        </a:rPr>
                        <a:t>20.4</a:t>
                      </a:r>
                    </a:p>
                  </a:txBody>
                  <a:tcPr marL="0" marR="640080" anchor="ctr"/>
                </a:tc>
                <a:tc>
                  <a:txBody>
                    <a:bodyPr/>
                    <a:lstStyle/>
                    <a:p>
                      <a:pPr algn="r" fontAlgn="t"/>
                      <a:r>
                        <a:rPr lang="en-US" sz="1400" b="0" i="0" u="none" strike="noStrike">
                          <a:effectLst/>
                          <a:latin typeface="+mn-lt"/>
                        </a:rPr>
                        <a:t>19.7</a:t>
                      </a:r>
                    </a:p>
                  </a:txBody>
                  <a:tcPr marL="0" marR="640080" anchor="ctr"/>
                </a:tc>
                <a:extLst>
                  <a:ext uri="{0D108BD9-81ED-4DB2-BD59-A6C34878D82A}">
                    <a16:rowId xmlns:a16="http://schemas.microsoft.com/office/drawing/2014/main" val="10002"/>
                  </a:ext>
                </a:extLst>
              </a:tr>
              <a:tr h="370840">
                <a:tc>
                  <a:txBody>
                    <a:bodyPr/>
                    <a:lstStyle/>
                    <a:p>
                      <a:pPr algn="ctr" fontAlgn="t"/>
                      <a:r>
                        <a:rPr lang="en-US" sz="1400" b="0" i="0" u="none" strike="noStrike">
                          <a:effectLst/>
                          <a:latin typeface="+mn-lt"/>
                        </a:rPr>
                        <a:t>Middle quintile</a:t>
                      </a:r>
                    </a:p>
                  </a:txBody>
                  <a:tcPr anchor="ctr"/>
                </a:tc>
                <a:tc>
                  <a:txBody>
                    <a:bodyPr/>
                    <a:lstStyle/>
                    <a:p>
                      <a:pPr algn="r" fontAlgn="t"/>
                      <a:r>
                        <a:rPr lang="en-US" sz="1400" b="0" i="0" u="none" strike="noStrike" dirty="0">
                          <a:effectLst/>
                          <a:latin typeface="+mn-lt"/>
                        </a:rPr>
                        <a:t>14.3</a:t>
                      </a:r>
                    </a:p>
                  </a:txBody>
                  <a:tcPr marL="0" marR="640080" anchor="ctr"/>
                </a:tc>
                <a:tc>
                  <a:txBody>
                    <a:bodyPr/>
                    <a:lstStyle/>
                    <a:p>
                      <a:pPr algn="r" fontAlgn="t"/>
                      <a:r>
                        <a:rPr lang="en-US" sz="1400" b="0" i="0" u="none" strike="noStrike">
                          <a:effectLst/>
                          <a:latin typeface="+mn-lt"/>
                        </a:rPr>
                        <a:t>17.6</a:t>
                      </a:r>
                    </a:p>
                  </a:txBody>
                  <a:tcPr marL="0" marR="640080" anchor="ctr"/>
                </a:tc>
                <a:tc>
                  <a:txBody>
                    <a:bodyPr/>
                    <a:lstStyle/>
                    <a:p>
                      <a:pPr algn="r" fontAlgn="t"/>
                      <a:r>
                        <a:rPr lang="en-US" sz="1400" b="0" i="0" u="none" strike="noStrike">
                          <a:effectLst/>
                          <a:latin typeface="+mn-lt"/>
                        </a:rPr>
                        <a:t>13.8</a:t>
                      </a:r>
                    </a:p>
                  </a:txBody>
                  <a:tcPr marL="0" marR="640080" anchor="ctr"/>
                </a:tc>
                <a:tc>
                  <a:txBody>
                    <a:bodyPr/>
                    <a:lstStyle/>
                    <a:p>
                      <a:pPr algn="r" fontAlgn="t"/>
                      <a:r>
                        <a:rPr lang="en-US" sz="1400" b="0" i="0" u="none" strike="noStrike">
                          <a:effectLst/>
                          <a:latin typeface="+mn-lt"/>
                        </a:rPr>
                        <a:t>12.7</a:t>
                      </a:r>
                    </a:p>
                  </a:txBody>
                  <a:tcPr marL="0" marR="640080" anchor="ctr"/>
                </a:tc>
                <a:extLst>
                  <a:ext uri="{0D108BD9-81ED-4DB2-BD59-A6C34878D82A}">
                    <a16:rowId xmlns:a16="http://schemas.microsoft.com/office/drawing/2014/main" val="10003"/>
                  </a:ext>
                </a:extLst>
              </a:tr>
              <a:tr h="370840">
                <a:tc>
                  <a:txBody>
                    <a:bodyPr/>
                    <a:lstStyle/>
                    <a:p>
                      <a:pPr algn="ctr" fontAlgn="t"/>
                      <a:r>
                        <a:rPr lang="en-US" sz="1400" b="0" i="0" u="none" strike="noStrike">
                          <a:effectLst/>
                          <a:latin typeface="+mn-lt"/>
                        </a:rPr>
                        <a:t>Second quintile</a:t>
                      </a:r>
                    </a:p>
                  </a:txBody>
                  <a:tcPr anchor="ctr"/>
                </a:tc>
                <a:tc>
                  <a:txBody>
                    <a:bodyPr/>
                    <a:lstStyle/>
                    <a:p>
                      <a:pPr algn="r" fontAlgn="t"/>
                      <a:r>
                        <a:rPr lang="en-US" sz="1400" b="0" i="0" u="none" strike="noStrike" dirty="0">
                          <a:effectLst/>
                          <a:latin typeface="+mn-lt"/>
                        </a:rPr>
                        <a:t>8.2</a:t>
                      </a:r>
                    </a:p>
                  </a:txBody>
                  <a:tcPr marL="0" marR="640080" anchor="ctr"/>
                </a:tc>
                <a:tc>
                  <a:txBody>
                    <a:bodyPr/>
                    <a:lstStyle/>
                    <a:p>
                      <a:pPr algn="r" fontAlgn="t"/>
                      <a:r>
                        <a:rPr lang="en-US" sz="1400" b="0" i="0" u="none" strike="noStrike">
                          <a:effectLst/>
                          <a:latin typeface="+mn-lt"/>
                        </a:rPr>
                        <a:t>13.9</a:t>
                      </a:r>
                    </a:p>
                  </a:txBody>
                  <a:tcPr marL="0" marR="640080" anchor="ctr"/>
                </a:tc>
                <a:tc>
                  <a:txBody>
                    <a:bodyPr/>
                    <a:lstStyle/>
                    <a:p>
                      <a:pPr algn="r" fontAlgn="t"/>
                      <a:r>
                        <a:rPr lang="en-US" sz="1400" b="0" i="0" u="none" strike="noStrike">
                          <a:effectLst/>
                          <a:latin typeface="+mn-lt"/>
                        </a:rPr>
                        <a:t>9.8</a:t>
                      </a:r>
                    </a:p>
                  </a:txBody>
                  <a:tcPr marL="0" marR="640080" anchor="ctr"/>
                </a:tc>
                <a:tc>
                  <a:txBody>
                    <a:bodyPr/>
                    <a:lstStyle/>
                    <a:p>
                      <a:pPr algn="r" fontAlgn="t"/>
                      <a:r>
                        <a:rPr lang="en-US" sz="1400" b="0" i="0" u="none" strike="noStrike">
                          <a:effectLst/>
                          <a:latin typeface="+mn-lt"/>
                        </a:rPr>
                        <a:t>7.9</a:t>
                      </a:r>
                    </a:p>
                  </a:txBody>
                  <a:tcPr marL="0" marR="640080" anchor="ctr"/>
                </a:tc>
                <a:extLst>
                  <a:ext uri="{0D108BD9-81ED-4DB2-BD59-A6C34878D82A}">
                    <a16:rowId xmlns:a16="http://schemas.microsoft.com/office/drawing/2014/main" val="10004"/>
                  </a:ext>
                </a:extLst>
              </a:tr>
              <a:tr h="370840">
                <a:tc>
                  <a:txBody>
                    <a:bodyPr/>
                    <a:lstStyle/>
                    <a:p>
                      <a:pPr algn="ctr" fontAlgn="t"/>
                      <a:r>
                        <a:rPr lang="en-US" sz="1400" b="0" i="0" u="none" strike="noStrike" dirty="0">
                          <a:effectLst/>
                          <a:latin typeface="+mn-lt"/>
                        </a:rPr>
                        <a:t>Bottom quintile</a:t>
                      </a:r>
                    </a:p>
                  </a:txBody>
                  <a:tcPr anchor="ctr"/>
                </a:tc>
                <a:tc>
                  <a:txBody>
                    <a:bodyPr/>
                    <a:lstStyle/>
                    <a:p>
                      <a:pPr algn="r" fontAlgn="t"/>
                      <a:r>
                        <a:rPr lang="en-US" sz="1400" b="0" i="0" u="none" strike="noStrike" dirty="0">
                          <a:effectLst/>
                          <a:latin typeface="+mn-lt"/>
                        </a:rPr>
                        <a:t>3.1</a:t>
                      </a:r>
                    </a:p>
                  </a:txBody>
                  <a:tcPr marL="0" marR="640080" anchor="ctr"/>
                </a:tc>
                <a:tc>
                  <a:txBody>
                    <a:bodyPr/>
                    <a:lstStyle/>
                    <a:p>
                      <a:pPr algn="r" fontAlgn="t"/>
                      <a:r>
                        <a:rPr lang="en-US" sz="1400" b="0" i="0" u="none" strike="noStrike" dirty="0">
                          <a:effectLst/>
                          <a:latin typeface="+mn-lt"/>
                        </a:rPr>
                        <a:t>8.2</a:t>
                      </a:r>
                    </a:p>
                  </a:txBody>
                  <a:tcPr marL="0" marR="640080" anchor="ctr"/>
                </a:tc>
                <a:tc>
                  <a:txBody>
                    <a:bodyPr/>
                    <a:lstStyle/>
                    <a:p>
                      <a:pPr algn="r" fontAlgn="t"/>
                      <a:r>
                        <a:rPr lang="en-US" sz="1400" b="0" i="0" u="none" strike="noStrike" dirty="0">
                          <a:effectLst/>
                          <a:latin typeface="+mn-lt"/>
                        </a:rPr>
                        <a:t>−6.1</a:t>
                      </a:r>
                    </a:p>
                  </a:txBody>
                  <a:tcPr marL="0" marR="640080" anchor="ctr"/>
                </a:tc>
                <a:tc>
                  <a:txBody>
                    <a:bodyPr/>
                    <a:lstStyle/>
                    <a:p>
                      <a:pPr algn="r" fontAlgn="t"/>
                      <a:r>
                        <a:rPr lang="en-US" sz="1400" b="0" i="0" u="none" strike="noStrike" dirty="0">
                          <a:effectLst/>
                          <a:latin typeface="+mn-lt"/>
                        </a:rPr>
                        <a:t>3.6</a:t>
                      </a:r>
                    </a:p>
                  </a:txBody>
                  <a:tcPr marL="0" marR="640080"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5038439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000" noProof="0" dirty="0"/>
              <a:t>Inequality in the U.S. and around the world II </a:t>
            </a:r>
            <a:r>
              <a:rPr lang="en-US" sz="1000" b="0" noProof="0" dirty="0"/>
              <a:t>2</a:t>
            </a:r>
          </a:p>
        </p:txBody>
      </p:sp>
      <p:sp>
        <p:nvSpPr>
          <p:cNvPr id="3" name="Content Placeholder 2"/>
          <p:cNvSpPr>
            <a:spLocks noGrp="1"/>
          </p:cNvSpPr>
          <p:nvPr>
            <p:ph sz="quarter" idx="11"/>
          </p:nvPr>
        </p:nvSpPr>
        <p:spPr>
          <a:xfrm>
            <a:off x="342900" y="1276710"/>
            <a:ext cx="8458200" cy="3114986"/>
          </a:xfrm>
        </p:spPr>
        <p:txBody>
          <a:bodyPr>
            <a:normAutofit/>
          </a:bodyPr>
          <a:lstStyle/>
          <a:p>
            <a:r>
              <a:rPr lang="en-US" sz="2600" noProof="0" dirty="0"/>
              <a:t>Public policy and economic growth can change a country’s income distribution.</a:t>
            </a:r>
          </a:p>
          <a:p>
            <a:pPr marL="292608" indent="-292608">
              <a:buFont typeface="Arial" pitchFamily="34" charset="0"/>
              <a:buChar char="•"/>
            </a:pPr>
            <a:r>
              <a:rPr lang="en-US" sz="2400" noProof="0" dirty="0"/>
              <a:t>Income redistribution: Public services and income support to the poor.</a:t>
            </a:r>
          </a:p>
          <a:p>
            <a:pPr marL="292608" indent="-292608">
              <a:buFont typeface="Arial" pitchFamily="34" charset="0"/>
              <a:buChar char="•"/>
            </a:pPr>
            <a:r>
              <a:rPr lang="en-US" sz="2400" noProof="0" dirty="0"/>
              <a:t>Skill-biased technical change: The benefits of economic growth have increasingly been going to the highly-skilled workers, and low-skilled laborers lose out.</a:t>
            </a:r>
          </a:p>
        </p:txBody>
      </p:sp>
    </p:spTree>
    <p:extLst>
      <p:ext uri="{BB962C8B-B14F-4D97-AF65-F5344CB8AC3E}">
        <p14:creationId xmlns:p14="http://schemas.microsoft.com/office/powerpoint/2010/main" val="21036462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3D25F52-A2A0-462F-90B9-C1E7944B67FB}"/>
              </a:ext>
            </a:extLst>
          </p:cNvPr>
          <p:cNvSpPr>
            <a:spLocks noGrp="1"/>
          </p:cNvSpPr>
          <p:nvPr>
            <p:ph type="title"/>
          </p:nvPr>
        </p:nvSpPr>
        <p:spPr/>
        <p:txBody>
          <a:bodyPr>
            <a:normAutofit fontScale="90000"/>
          </a:bodyPr>
          <a:lstStyle/>
          <a:p>
            <a:r>
              <a:rPr lang="en-US" noProof="0" dirty="0"/>
              <a:t>What will you learn in this chapter?</a:t>
            </a:r>
          </a:p>
        </p:txBody>
      </p:sp>
      <p:sp>
        <p:nvSpPr>
          <p:cNvPr id="7" name="Content Placeholder 6">
            <a:extLst>
              <a:ext uri="{FF2B5EF4-FFF2-40B4-BE49-F238E27FC236}">
                <a16:creationId xmlns:a16="http://schemas.microsoft.com/office/drawing/2014/main" id="{51E9B2DC-932C-405B-B310-3C36E5F67DAA}"/>
              </a:ext>
            </a:extLst>
          </p:cNvPr>
          <p:cNvSpPr>
            <a:spLocks noGrp="1"/>
          </p:cNvSpPr>
          <p:nvPr>
            <p:ph sz="quarter" idx="11"/>
          </p:nvPr>
        </p:nvSpPr>
        <p:spPr>
          <a:xfrm>
            <a:off x="342900" y="1276709"/>
            <a:ext cx="8458200" cy="5017729"/>
          </a:xfrm>
        </p:spPr>
        <p:txBody>
          <a:bodyPr>
            <a:noAutofit/>
          </a:bodyPr>
          <a:lstStyle/>
          <a:p>
            <a:pPr marL="292608" indent="-292608">
              <a:buFont typeface="Arial" pitchFamily="34" charset="0"/>
              <a:buChar char="•"/>
            </a:pPr>
            <a:r>
              <a:rPr lang="en-US" sz="2600" noProof="0" dirty="0"/>
              <a:t>What the difference is between </a:t>
            </a:r>
            <a:r>
              <a:rPr lang="en-US" sz="2600" i="1" noProof="0" dirty="0">
                <a:solidFill>
                  <a:srgbClr val="C00000"/>
                </a:solidFill>
              </a:rPr>
              <a:t>relative</a:t>
            </a:r>
            <a:r>
              <a:rPr lang="en-US" sz="2600" noProof="0" dirty="0"/>
              <a:t> and </a:t>
            </a:r>
            <a:r>
              <a:rPr lang="en-US" sz="2600" i="1" noProof="0" dirty="0">
                <a:solidFill>
                  <a:srgbClr val="C00000"/>
                </a:solidFill>
              </a:rPr>
              <a:t>absolute measures</a:t>
            </a:r>
            <a:r>
              <a:rPr lang="en-US" sz="2600" noProof="0" dirty="0"/>
              <a:t> of poverty.</a:t>
            </a:r>
          </a:p>
          <a:p>
            <a:pPr marL="292608" indent="-292608">
              <a:buFont typeface="Arial" pitchFamily="34" charset="0"/>
              <a:buChar char="•"/>
            </a:pPr>
            <a:r>
              <a:rPr lang="en-US" sz="2600" noProof="0" dirty="0"/>
              <a:t>Why poverty persists.</a:t>
            </a:r>
          </a:p>
          <a:p>
            <a:pPr marL="292608" indent="-292608">
              <a:buFont typeface="Arial" pitchFamily="34" charset="0"/>
              <a:buChar char="•"/>
            </a:pPr>
            <a:r>
              <a:rPr lang="en-US" sz="2600" noProof="0" dirty="0"/>
              <a:t>How to explain different methods of measuring </a:t>
            </a:r>
            <a:r>
              <a:rPr lang="en-US" sz="2600" i="1" noProof="0" dirty="0">
                <a:solidFill>
                  <a:srgbClr val="C00000"/>
                </a:solidFill>
              </a:rPr>
              <a:t>income inequality</a:t>
            </a:r>
            <a:r>
              <a:rPr lang="en-US" sz="2600" noProof="0" dirty="0"/>
              <a:t>.</a:t>
            </a:r>
          </a:p>
          <a:p>
            <a:pPr marL="292608" indent="-292608">
              <a:buFont typeface="Arial" pitchFamily="34" charset="0"/>
              <a:buChar char="•"/>
            </a:pPr>
            <a:r>
              <a:rPr lang="en-US" sz="2600" noProof="0" dirty="0"/>
              <a:t>How </a:t>
            </a:r>
            <a:r>
              <a:rPr lang="en-US" sz="2600" i="1" noProof="0" dirty="0">
                <a:solidFill>
                  <a:srgbClr val="C00000"/>
                </a:solidFill>
              </a:rPr>
              <a:t>income mobility</a:t>
            </a:r>
            <a:r>
              <a:rPr lang="en-US" sz="2600" noProof="0" dirty="0"/>
              <a:t> differs from income equality.</a:t>
            </a:r>
          </a:p>
          <a:p>
            <a:pPr marL="292608" indent="-292608">
              <a:buFont typeface="Arial" pitchFamily="34" charset="0"/>
              <a:buChar char="•"/>
            </a:pPr>
            <a:r>
              <a:rPr lang="en-US" sz="2600" noProof="0" dirty="0"/>
              <a:t>What public policies reduce poverty and inequality and what the trade-off is between </a:t>
            </a:r>
            <a:r>
              <a:rPr lang="en-US" sz="2600" i="1" noProof="0" dirty="0">
                <a:solidFill>
                  <a:srgbClr val="C00000"/>
                </a:solidFill>
              </a:rPr>
              <a:t>equity</a:t>
            </a:r>
            <a:r>
              <a:rPr lang="en-US" sz="2600" noProof="0" dirty="0"/>
              <a:t> and </a:t>
            </a:r>
            <a:r>
              <a:rPr lang="en-US" sz="2600" i="1" noProof="0" dirty="0">
                <a:solidFill>
                  <a:srgbClr val="C00000"/>
                </a:solidFill>
              </a:rPr>
              <a:t>efficiency</a:t>
            </a:r>
            <a:r>
              <a:rPr lang="en-US" sz="2600" noProof="0" dirty="0"/>
              <a:t>.</a:t>
            </a:r>
          </a:p>
          <a:p>
            <a:pPr marL="292608" indent="-292608">
              <a:buFont typeface="Arial" pitchFamily="34" charset="0"/>
              <a:buChar char="•"/>
            </a:pPr>
            <a:r>
              <a:rPr lang="en-US" sz="2600" noProof="0" dirty="0"/>
              <a:t>Why economists differentiate between </a:t>
            </a:r>
            <a:r>
              <a:rPr lang="en-US" sz="2600" i="1" noProof="0" dirty="0">
                <a:solidFill>
                  <a:srgbClr val="C00000"/>
                </a:solidFill>
              </a:rPr>
              <a:t>correlation</a:t>
            </a:r>
            <a:r>
              <a:rPr lang="en-US" sz="2600" noProof="0" dirty="0"/>
              <a:t> and </a:t>
            </a:r>
            <a:r>
              <a:rPr lang="en-US" sz="2600" i="1" noProof="0" dirty="0">
                <a:solidFill>
                  <a:srgbClr val="C00000"/>
                </a:solidFill>
              </a:rPr>
              <a:t>causation</a:t>
            </a:r>
            <a:r>
              <a:rPr lang="en-US" sz="2600" noProof="0" dirty="0"/>
              <a:t> when studying discrimination.</a:t>
            </a:r>
          </a:p>
        </p:txBody>
      </p:sp>
    </p:spTree>
    <p:extLst>
      <p:ext uri="{BB962C8B-B14F-4D97-AF65-F5344CB8AC3E}">
        <p14:creationId xmlns:p14="http://schemas.microsoft.com/office/powerpoint/2010/main" val="1542096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000" noProof="0" dirty="0"/>
              <a:t>Income Inequality versus income mobility I</a:t>
            </a:r>
          </a:p>
        </p:txBody>
      </p:sp>
      <p:sp>
        <p:nvSpPr>
          <p:cNvPr id="3" name="Content Placeholder 2"/>
          <p:cNvSpPr>
            <a:spLocks noGrp="1"/>
          </p:cNvSpPr>
          <p:nvPr>
            <p:ph sz="quarter" idx="11"/>
          </p:nvPr>
        </p:nvSpPr>
        <p:spPr>
          <a:xfrm>
            <a:off x="342900" y="1276709"/>
            <a:ext cx="8458200" cy="1376339"/>
          </a:xfrm>
        </p:spPr>
        <p:txBody>
          <a:bodyPr>
            <a:normAutofit/>
          </a:bodyPr>
          <a:lstStyle/>
          <a:p>
            <a:r>
              <a:rPr lang="en-US" sz="2600" i="1" noProof="0" dirty="0">
                <a:solidFill>
                  <a:srgbClr val="C00000"/>
                </a:solidFill>
              </a:rPr>
              <a:t>Income inequality</a:t>
            </a:r>
            <a:r>
              <a:rPr lang="en-US" sz="2600" noProof="0" dirty="0"/>
              <a:t> is often tied to equality of opportunity.</a:t>
            </a:r>
          </a:p>
          <a:p>
            <a:pPr marL="292608" indent="-292608">
              <a:buFont typeface="Arial" pitchFamily="34" charset="0"/>
              <a:buChar char="•"/>
            </a:pPr>
            <a:r>
              <a:rPr lang="en-US" sz="2400" noProof="0" dirty="0"/>
              <a:t>If everyone has a fair chance to get ahead, then the income distribution matters less.</a:t>
            </a:r>
          </a:p>
        </p:txBody>
      </p:sp>
      <p:sp>
        <p:nvSpPr>
          <p:cNvPr id="4" name="Content Placeholder 3"/>
          <p:cNvSpPr>
            <a:spLocks noGrp="1"/>
          </p:cNvSpPr>
          <p:nvPr>
            <p:ph sz="quarter" idx="14"/>
          </p:nvPr>
        </p:nvSpPr>
        <p:spPr>
          <a:xfrm>
            <a:off x="342900" y="2704564"/>
            <a:ext cx="8458200" cy="2678806"/>
          </a:xfrm>
        </p:spPr>
        <p:txBody>
          <a:bodyPr>
            <a:normAutofit/>
          </a:bodyPr>
          <a:lstStyle/>
          <a:p>
            <a:r>
              <a:rPr lang="en-US" sz="2600" i="1" noProof="0" dirty="0">
                <a:solidFill>
                  <a:srgbClr val="C00000"/>
                </a:solidFill>
              </a:rPr>
              <a:t>Income mobility</a:t>
            </a:r>
            <a:r>
              <a:rPr lang="en-US" sz="2600" noProof="0" dirty="0"/>
              <a:t> is a way to consider the relationship between inequality and opportunities, or the ability to improve one’s economic circumstances over time.</a:t>
            </a:r>
          </a:p>
          <a:p>
            <a:r>
              <a:rPr lang="en-US" sz="2600" noProof="0" dirty="0"/>
              <a:t>A standard measure of income mobility is </a:t>
            </a:r>
            <a:r>
              <a:rPr lang="en-US" sz="2600" i="1" noProof="0" dirty="0">
                <a:solidFill>
                  <a:srgbClr val="C00000"/>
                </a:solidFill>
              </a:rPr>
              <a:t>intergenerational income elasticity</a:t>
            </a:r>
            <a:r>
              <a:rPr lang="en-US" sz="2600" noProof="0" dirty="0"/>
              <a:t> that compares peoples’ income to their parents’ income.</a:t>
            </a:r>
          </a:p>
        </p:txBody>
      </p:sp>
    </p:spTree>
    <p:extLst>
      <p:ext uri="{BB962C8B-B14F-4D97-AF65-F5344CB8AC3E}">
        <p14:creationId xmlns:p14="http://schemas.microsoft.com/office/powerpoint/2010/main" val="36515150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000" noProof="0" dirty="0"/>
              <a:t>Income Inequality versus income mobility II</a:t>
            </a:r>
          </a:p>
        </p:txBody>
      </p:sp>
      <p:sp>
        <p:nvSpPr>
          <p:cNvPr id="3" name="Content Placeholder 2"/>
          <p:cNvSpPr>
            <a:spLocks noGrp="1"/>
          </p:cNvSpPr>
          <p:nvPr>
            <p:ph sz="quarter" idx="11"/>
          </p:nvPr>
        </p:nvSpPr>
        <p:spPr>
          <a:xfrm>
            <a:off x="342900" y="1275890"/>
            <a:ext cx="8458200" cy="604426"/>
          </a:xfrm>
        </p:spPr>
        <p:txBody>
          <a:bodyPr>
            <a:noAutofit/>
          </a:bodyPr>
          <a:lstStyle/>
          <a:p>
            <a:r>
              <a:rPr lang="en-US" noProof="0" dirty="0"/>
              <a:t>Income mobility vary greatly across countries.</a:t>
            </a:r>
          </a:p>
        </p:txBody>
      </p:sp>
      <p:pic>
        <p:nvPicPr>
          <p:cNvPr id="12290" name="Picture 2" descr="A horizontal bar graph shows income mobility in rich countries. &quot;&#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7693" y="1938651"/>
            <a:ext cx="4468615" cy="422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 Placeholder 8"/>
          <p:cNvSpPr>
            <a:spLocks noGrp="1"/>
          </p:cNvSpPr>
          <p:nvPr>
            <p:ph type="body" sz="quarter" idx="12"/>
          </p:nvPr>
        </p:nvSpPr>
        <p:spPr>
          <a:xfrm>
            <a:off x="2971558" y="6324600"/>
            <a:ext cx="3200885" cy="190500"/>
          </a:xfrm>
        </p:spPr>
        <p:txBody>
          <a:bodyPr/>
          <a:lstStyle/>
          <a:p>
            <a:r>
              <a:rPr lang="en-US" sz="1200" noProof="0" dirty="0">
                <a:hlinkClick r:id="rId4" action="ppaction://hlinksldjump"/>
              </a:rPr>
              <a:t>Access the text alternative for slide images.</a:t>
            </a:r>
          </a:p>
        </p:txBody>
      </p:sp>
    </p:spTree>
    <p:extLst>
      <p:ext uri="{BB962C8B-B14F-4D97-AF65-F5344CB8AC3E}">
        <p14:creationId xmlns:p14="http://schemas.microsoft.com/office/powerpoint/2010/main" val="9730643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noProof="0" dirty="0"/>
              <a:t>Policies to reduce poverty and inequality</a:t>
            </a:r>
          </a:p>
        </p:txBody>
      </p:sp>
      <p:sp>
        <p:nvSpPr>
          <p:cNvPr id="3" name="Content Placeholder 2"/>
          <p:cNvSpPr>
            <a:spLocks noGrp="1"/>
          </p:cNvSpPr>
          <p:nvPr>
            <p:ph sz="quarter" idx="11"/>
          </p:nvPr>
        </p:nvSpPr>
        <p:spPr>
          <a:xfrm>
            <a:off x="342900" y="1276709"/>
            <a:ext cx="8458200" cy="1852857"/>
          </a:xfrm>
        </p:spPr>
        <p:txBody>
          <a:bodyPr>
            <a:normAutofit/>
          </a:bodyPr>
          <a:lstStyle/>
          <a:p>
            <a:r>
              <a:rPr lang="en-US" sz="2600" noProof="0" dirty="0">
                <a:solidFill>
                  <a:schemeClr val="tx1"/>
                </a:solidFill>
              </a:rPr>
              <a:t>Most governments enact policies aimed at limiting poverty and inequality.</a:t>
            </a:r>
          </a:p>
          <a:p>
            <a:r>
              <a:rPr lang="en-US" sz="2600" noProof="0" dirty="0">
                <a:solidFill>
                  <a:schemeClr val="tx1"/>
                </a:solidFill>
              </a:rPr>
              <a:t>There are three main types of public policy approaches related to poverty and inequality reduction.</a:t>
            </a:r>
            <a:endParaRPr lang="en-US" sz="2400" noProof="0" dirty="0">
              <a:solidFill>
                <a:schemeClr val="tx1"/>
              </a:solidFill>
            </a:endParaRPr>
          </a:p>
        </p:txBody>
      </p:sp>
      <p:sp>
        <p:nvSpPr>
          <p:cNvPr id="4" name="Content Placeholder 3"/>
          <p:cNvSpPr>
            <a:spLocks noGrp="1"/>
          </p:cNvSpPr>
          <p:nvPr>
            <p:ph sz="quarter" idx="14"/>
          </p:nvPr>
        </p:nvSpPr>
        <p:spPr>
          <a:xfrm>
            <a:off x="342900" y="3248308"/>
            <a:ext cx="8458200" cy="2598700"/>
          </a:xfrm>
        </p:spPr>
        <p:txBody>
          <a:bodyPr>
            <a:normAutofit/>
          </a:bodyPr>
          <a:lstStyle/>
          <a:p>
            <a:pPr marL="402336" indent="-402336">
              <a:buClr>
                <a:schemeClr val="tx1"/>
              </a:buClr>
              <a:buFont typeface="+mj-lt"/>
              <a:buAutoNum type="arabicPeriod"/>
            </a:pPr>
            <a:r>
              <a:rPr lang="en-US" sz="2400" i="1" noProof="0" dirty="0">
                <a:solidFill>
                  <a:srgbClr val="C00000"/>
                </a:solidFill>
              </a:rPr>
              <a:t>Economic development</a:t>
            </a:r>
            <a:r>
              <a:rPr lang="en-US" sz="2400" noProof="0" dirty="0">
                <a:solidFill>
                  <a:schemeClr val="tx1"/>
                </a:solidFill>
              </a:rPr>
              <a:t>: Investments that will spur future economic growth.</a:t>
            </a:r>
          </a:p>
          <a:p>
            <a:pPr marL="402336" indent="-402336">
              <a:buClr>
                <a:schemeClr val="tx1"/>
              </a:buClr>
              <a:buFont typeface="+mj-lt"/>
              <a:buAutoNum type="arabicPeriod"/>
            </a:pPr>
            <a:r>
              <a:rPr lang="en-US" sz="2400" i="1" noProof="0" dirty="0">
                <a:solidFill>
                  <a:srgbClr val="C00000"/>
                </a:solidFill>
              </a:rPr>
              <a:t>Safety nets</a:t>
            </a:r>
            <a:r>
              <a:rPr lang="en-US" sz="2400" noProof="0" dirty="0">
                <a:solidFill>
                  <a:schemeClr val="tx1"/>
                </a:solidFill>
              </a:rPr>
              <a:t>: Protection against the temporary hard times that can lead to transient poverty.</a:t>
            </a:r>
          </a:p>
          <a:p>
            <a:pPr marL="402336" indent="-402336">
              <a:buClr>
                <a:schemeClr val="tx1"/>
              </a:buClr>
              <a:buFont typeface="+mj-lt"/>
              <a:buAutoNum type="arabicPeriod"/>
            </a:pPr>
            <a:r>
              <a:rPr lang="en-US" sz="2400" i="1" noProof="0" dirty="0">
                <a:solidFill>
                  <a:srgbClr val="C00000"/>
                </a:solidFill>
              </a:rPr>
              <a:t>Redistribution</a:t>
            </a:r>
            <a:r>
              <a:rPr lang="en-US" sz="2400" noProof="0" dirty="0">
                <a:solidFill>
                  <a:schemeClr val="tx1"/>
                </a:solidFill>
              </a:rPr>
              <a:t>: Alleviating the effects of poverty or income inequality.</a:t>
            </a:r>
          </a:p>
        </p:txBody>
      </p:sp>
    </p:spTree>
    <p:extLst>
      <p:ext uri="{BB962C8B-B14F-4D97-AF65-F5344CB8AC3E}">
        <p14:creationId xmlns:p14="http://schemas.microsoft.com/office/powerpoint/2010/main" val="35200479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Autofit/>
          </a:bodyPr>
          <a:lstStyle/>
          <a:p>
            <a:r>
              <a:rPr lang="en-US" sz="3000" noProof="0" dirty="0"/>
              <a:t>Active Learning: Policies to reduce poverty and inequality</a:t>
            </a:r>
          </a:p>
        </p:txBody>
      </p:sp>
      <p:sp>
        <p:nvSpPr>
          <p:cNvPr id="13" name="Content Placeholder 12"/>
          <p:cNvSpPr>
            <a:spLocks noGrp="1"/>
          </p:cNvSpPr>
          <p:nvPr>
            <p:ph sz="quarter" idx="11"/>
          </p:nvPr>
        </p:nvSpPr>
        <p:spPr>
          <a:xfrm>
            <a:off x="342900" y="1279266"/>
            <a:ext cx="8458200" cy="920465"/>
          </a:xfrm>
        </p:spPr>
        <p:txBody>
          <a:bodyPr>
            <a:normAutofit lnSpcReduction="10000"/>
          </a:bodyPr>
          <a:lstStyle/>
          <a:p>
            <a:r>
              <a:rPr lang="en-US" sz="2000" noProof="0" dirty="0"/>
              <a:t>Classify the following public policies based on the approach taken to alleviating poverty as economic development, safety nets, or redistribution.</a:t>
            </a:r>
          </a:p>
        </p:txBody>
      </p:sp>
      <p:sp>
        <p:nvSpPr>
          <p:cNvPr id="16" name="Content Placeholder 15"/>
          <p:cNvSpPr>
            <a:spLocks noGrp="1"/>
          </p:cNvSpPr>
          <p:nvPr>
            <p:ph sz="quarter" idx="14"/>
          </p:nvPr>
        </p:nvSpPr>
        <p:spPr>
          <a:xfrm>
            <a:off x="342900" y="2305322"/>
            <a:ext cx="8458200" cy="721213"/>
          </a:xfrm>
        </p:spPr>
        <p:txBody>
          <a:bodyPr/>
          <a:lstStyle/>
          <a:p>
            <a:pPr marL="402336" indent="-402336">
              <a:buFont typeface="+mj-lt"/>
              <a:buAutoNum type="arabicPeriod"/>
            </a:pPr>
            <a:r>
              <a:rPr lang="en-US" sz="2000" noProof="0" dirty="0"/>
              <a:t>Transferring land to marginalized native Brazilians owned by white Brazilians.</a:t>
            </a:r>
          </a:p>
        </p:txBody>
      </p:sp>
      <p:sp>
        <p:nvSpPr>
          <p:cNvPr id="18" name="Content Placeholder 17"/>
          <p:cNvSpPr>
            <a:spLocks noGrp="1"/>
          </p:cNvSpPr>
          <p:nvPr>
            <p:ph sz="quarter" idx="16"/>
          </p:nvPr>
        </p:nvSpPr>
        <p:spPr>
          <a:xfrm>
            <a:off x="349071" y="3534266"/>
            <a:ext cx="8458200" cy="690004"/>
          </a:xfrm>
        </p:spPr>
        <p:txBody>
          <a:bodyPr/>
          <a:lstStyle/>
          <a:p>
            <a:pPr marL="402336" indent="-402336">
              <a:buFont typeface="+mj-lt"/>
              <a:buAutoNum type="arabicPeriod" startAt="2"/>
            </a:pPr>
            <a:r>
              <a:rPr lang="en-US" sz="2000" noProof="0" dirty="0"/>
              <a:t>A program that gives short-term income support to war veterans who come home and are looking for work.</a:t>
            </a:r>
          </a:p>
        </p:txBody>
      </p:sp>
      <p:sp>
        <p:nvSpPr>
          <p:cNvPr id="20" name="Content Placeholder 19"/>
          <p:cNvSpPr>
            <a:spLocks noGrp="1"/>
          </p:cNvSpPr>
          <p:nvPr>
            <p:ph sz="quarter" idx="18"/>
          </p:nvPr>
        </p:nvSpPr>
        <p:spPr>
          <a:xfrm>
            <a:off x="342900" y="4752305"/>
            <a:ext cx="8458200" cy="424999"/>
          </a:xfrm>
        </p:spPr>
        <p:txBody>
          <a:bodyPr/>
          <a:lstStyle/>
          <a:p>
            <a:pPr marL="402336" indent="-402336">
              <a:buFont typeface="+mj-lt"/>
              <a:buAutoNum type="arabicPeriod" startAt="3"/>
            </a:pPr>
            <a:r>
              <a:rPr lang="en-US" sz="2000" noProof="0" dirty="0"/>
              <a:t>A plan to revitalize the downtown area of Detroit, M</a:t>
            </a:r>
            <a:r>
              <a:rPr lang="en-US" sz="100" noProof="0" dirty="0"/>
              <a:t> </a:t>
            </a:r>
            <a:r>
              <a:rPr lang="en-US" sz="2000" noProof="0" dirty="0"/>
              <a:t>I.</a:t>
            </a:r>
          </a:p>
        </p:txBody>
      </p:sp>
    </p:spTree>
    <p:extLst>
      <p:ext uri="{BB962C8B-B14F-4D97-AF65-F5344CB8AC3E}">
        <p14:creationId xmlns:p14="http://schemas.microsoft.com/office/powerpoint/2010/main" val="8761583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noProof="0" dirty="0"/>
              <a:t>Active Learning Solution III</a:t>
            </a:r>
          </a:p>
        </p:txBody>
      </p:sp>
      <p:sp>
        <p:nvSpPr>
          <p:cNvPr id="13" name="Content Placeholder 12"/>
          <p:cNvSpPr>
            <a:spLocks noGrp="1"/>
          </p:cNvSpPr>
          <p:nvPr>
            <p:ph sz="quarter" idx="11"/>
          </p:nvPr>
        </p:nvSpPr>
        <p:spPr>
          <a:xfrm>
            <a:off x="342900" y="1279266"/>
            <a:ext cx="8458200" cy="920465"/>
          </a:xfrm>
        </p:spPr>
        <p:txBody>
          <a:bodyPr>
            <a:normAutofit lnSpcReduction="10000"/>
          </a:bodyPr>
          <a:lstStyle/>
          <a:p>
            <a:r>
              <a:rPr lang="en-US" sz="2000" noProof="0" dirty="0"/>
              <a:t>Classify the following public policies based on the approach taken to alleviating poverty as economic development, safety nets, or redistribution.</a:t>
            </a:r>
          </a:p>
        </p:txBody>
      </p:sp>
      <p:sp>
        <p:nvSpPr>
          <p:cNvPr id="16" name="Content Placeholder 15"/>
          <p:cNvSpPr>
            <a:spLocks noGrp="1"/>
          </p:cNvSpPr>
          <p:nvPr>
            <p:ph sz="quarter" idx="14"/>
          </p:nvPr>
        </p:nvSpPr>
        <p:spPr>
          <a:xfrm>
            <a:off x="342900" y="2305322"/>
            <a:ext cx="8458200" cy="721213"/>
          </a:xfrm>
        </p:spPr>
        <p:txBody>
          <a:bodyPr/>
          <a:lstStyle/>
          <a:p>
            <a:pPr marL="402336" indent="-402336">
              <a:buFont typeface="+mj-lt"/>
              <a:buAutoNum type="arabicPeriod"/>
            </a:pPr>
            <a:r>
              <a:rPr lang="en-US" sz="2000" noProof="0" dirty="0"/>
              <a:t>Transferring land to marginalized native Brazilians owned by white Brazilians.</a:t>
            </a:r>
          </a:p>
        </p:txBody>
      </p:sp>
      <p:sp>
        <p:nvSpPr>
          <p:cNvPr id="17" name="Content Placeholder 16"/>
          <p:cNvSpPr>
            <a:spLocks noGrp="1"/>
          </p:cNvSpPr>
          <p:nvPr>
            <p:ph sz="quarter" idx="15"/>
          </p:nvPr>
        </p:nvSpPr>
        <p:spPr>
          <a:xfrm>
            <a:off x="342900" y="3062462"/>
            <a:ext cx="8458200" cy="405026"/>
          </a:xfrm>
        </p:spPr>
        <p:txBody>
          <a:bodyPr lIns="4937760"/>
          <a:lstStyle/>
          <a:p>
            <a:pPr marL="401638" indent="6350"/>
            <a:r>
              <a:rPr lang="en-US" sz="2000" noProof="0" dirty="0">
                <a:solidFill>
                  <a:srgbClr val="C00000"/>
                </a:solidFill>
              </a:rPr>
              <a:t>Redistribution</a:t>
            </a:r>
          </a:p>
        </p:txBody>
      </p:sp>
      <p:sp>
        <p:nvSpPr>
          <p:cNvPr id="18" name="Content Placeholder 17"/>
          <p:cNvSpPr>
            <a:spLocks noGrp="1"/>
          </p:cNvSpPr>
          <p:nvPr>
            <p:ph sz="quarter" idx="16"/>
          </p:nvPr>
        </p:nvSpPr>
        <p:spPr>
          <a:xfrm>
            <a:off x="349071" y="3534266"/>
            <a:ext cx="8458200" cy="690004"/>
          </a:xfrm>
        </p:spPr>
        <p:txBody>
          <a:bodyPr/>
          <a:lstStyle/>
          <a:p>
            <a:pPr marL="402336" indent="-402336">
              <a:buFont typeface="+mj-lt"/>
              <a:buAutoNum type="arabicPeriod" startAt="2"/>
            </a:pPr>
            <a:r>
              <a:rPr lang="en-US" sz="2000" noProof="0" dirty="0"/>
              <a:t>A program that gives short-term income support to war veterans who come home and are looking for work.</a:t>
            </a:r>
          </a:p>
        </p:txBody>
      </p:sp>
      <p:sp>
        <p:nvSpPr>
          <p:cNvPr id="19" name="Content Placeholder 18"/>
          <p:cNvSpPr>
            <a:spLocks noGrp="1"/>
          </p:cNvSpPr>
          <p:nvPr>
            <p:ph sz="quarter" idx="17"/>
          </p:nvPr>
        </p:nvSpPr>
        <p:spPr>
          <a:xfrm>
            <a:off x="349071" y="4276166"/>
            <a:ext cx="8458200" cy="420310"/>
          </a:xfrm>
        </p:spPr>
        <p:txBody>
          <a:bodyPr lIns="4937760"/>
          <a:lstStyle/>
          <a:p>
            <a:pPr marL="401638" indent="6350"/>
            <a:r>
              <a:rPr lang="en-US" sz="2000" noProof="0" dirty="0">
                <a:solidFill>
                  <a:srgbClr val="C00000"/>
                </a:solidFill>
              </a:rPr>
              <a:t>Safety net</a:t>
            </a:r>
          </a:p>
        </p:txBody>
      </p:sp>
      <p:sp>
        <p:nvSpPr>
          <p:cNvPr id="20" name="Content Placeholder 19"/>
          <p:cNvSpPr>
            <a:spLocks noGrp="1"/>
          </p:cNvSpPr>
          <p:nvPr>
            <p:ph sz="quarter" idx="18"/>
          </p:nvPr>
        </p:nvSpPr>
        <p:spPr>
          <a:xfrm>
            <a:off x="342900" y="4752305"/>
            <a:ext cx="8458200" cy="424999"/>
          </a:xfrm>
        </p:spPr>
        <p:txBody>
          <a:bodyPr/>
          <a:lstStyle/>
          <a:p>
            <a:pPr marL="402336" indent="-402336">
              <a:buFont typeface="+mj-lt"/>
              <a:buAutoNum type="arabicPeriod" startAt="3"/>
            </a:pPr>
            <a:r>
              <a:rPr lang="en-US" sz="2000" noProof="0" dirty="0"/>
              <a:t>A plan to revitalize the downtown area of Detroit, M</a:t>
            </a:r>
            <a:r>
              <a:rPr lang="en-US" sz="100" noProof="0" dirty="0"/>
              <a:t> </a:t>
            </a:r>
            <a:r>
              <a:rPr lang="en-US" sz="2000" noProof="0" dirty="0"/>
              <a:t>I.</a:t>
            </a:r>
          </a:p>
        </p:txBody>
      </p:sp>
      <p:sp>
        <p:nvSpPr>
          <p:cNvPr id="21" name="Content Placeholder 20"/>
          <p:cNvSpPr>
            <a:spLocks noGrp="1"/>
          </p:cNvSpPr>
          <p:nvPr>
            <p:ph sz="quarter" idx="19"/>
          </p:nvPr>
        </p:nvSpPr>
        <p:spPr>
          <a:xfrm>
            <a:off x="342900" y="5240597"/>
            <a:ext cx="8458200" cy="364732"/>
          </a:xfrm>
        </p:spPr>
        <p:txBody>
          <a:bodyPr lIns="4937760"/>
          <a:lstStyle/>
          <a:p>
            <a:pPr marL="401638" indent="6350"/>
            <a:r>
              <a:rPr lang="en-US" sz="2000" noProof="0" dirty="0">
                <a:solidFill>
                  <a:srgbClr val="C00000"/>
                </a:solidFill>
              </a:rPr>
              <a:t>Economic development</a:t>
            </a:r>
          </a:p>
        </p:txBody>
      </p:sp>
    </p:spTree>
    <p:extLst>
      <p:ext uri="{BB962C8B-B14F-4D97-AF65-F5344CB8AC3E}">
        <p14:creationId xmlns:p14="http://schemas.microsoft.com/office/powerpoint/2010/main" val="36241373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The welfare state I</a:t>
            </a:r>
          </a:p>
        </p:txBody>
      </p:sp>
      <p:sp>
        <p:nvSpPr>
          <p:cNvPr id="3" name="Content Placeholder 2"/>
          <p:cNvSpPr>
            <a:spLocks noGrp="1"/>
          </p:cNvSpPr>
          <p:nvPr>
            <p:ph sz="quarter" idx="11"/>
          </p:nvPr>
        </p:nvSpPr>
        <p:spPr>
          <a:xfrm>
            <a:off x="342900" y="1276709"/>
            <a:ext cx="8458200" cy="2252102"/>
          </a:xfrm>
        </p:spPr>
        <p:txBody>
          <a:bodyPr>
            <a:normAutofit lnSpcReduction="10000"/>
          </a:bodyPr>
          <a:lstStyle/>
          <a:p>
            <a:r>
              <a:rPr lang="en-US" sz="2400" noProof="0" dirty="0"/>
              <a:t>Some people suggest that governments have the responsibility to promote the economic well-being of their citizens.</a:t>
            </a:r>
          </a:p>
          <a:p>
            <a:pPr marL="292608" indent="-292608">
              <a:buFont typeface="Arial" pitchFamily="34" charset="0"/>
              <a:buChar char="•"/>
            </a:pPr>
            <a:r>
              <a:rPr lang="en-US" sz="2200" noProof="0" dirty="0"/>
              <a:t>Sometimes referred to as the </a:t>
            </a:r>
            <a:r>
              <a:rPr lang="en-US" sz="2200" i="1" noProof="0" dirty="0">
                <a:solidFill>
                  <a:srgbClr val="C00000"/>
                </a:solidFill>
              </a:rPr>
              <a:t>welfare state</a:t>
            </a:r>
            <a:r>
              <a:rPr lang="en-US" sz="2200" noProof="0" dirty="0"/>
              <a:t>.</a:t>
            </a:r>
          </a:p>
          <a:p>
            <a:pPr marL="292608" indent="-292608">
              <a:buFont typeface="Arial" pitchFamily="34" charset="0"/>
              <a:buChar char="•"/>
            </a:pPr>
            <a:r>
              <a:rPr lang="en-US" sz="2200" noProof="0" dirty="0"/>
              <a:t>Create a variety of programs to help guarantee a minimum standard of living for all.</a:t>
            </a:r>
          </a:p>
        </p:txBody>
      </p:sp>
      <p:sp>
        <p:nvSpPr>
          <p:cNvPr id="4" name="Content Placeholder 3"/>
          <p:cNvSpPr>
            <a:spLocks noGrp="1"/>
          </p:cNvSpPr>
          <p:nvPr>
            <p:ph sz="quarter" idx="14"/>
          </p:nvPr>
        </p:nvSpPr>
        <p:spPr>
          <a:xfrm>
            <a:off x="342900" y="3612070"/>
            <a:ext cx="8458200" cy="1237278"/>
          </a:xfrm>
        </p:spPr>
        <p:txBody>
          <a:bodyPr>
            <a:normAutofit/>
          </a:bodyPr>
          <a:lstStyle/>
          <a:p>
            <a:r>
              <a:rPr lang="en-US" sz="2400" noProof="0" dirty="0"/>
              <a:t>There are some important U.S. welfare policies that promote economic development, social insurance, or redistribution goals.</a:t>
            </a:r>
          </a:p>
        </p:txBody>
      </p:sp>
      <p:sp>
        <p:nvSpPr>
          <p:cNvPr id="5" name="Content Placeholder 4"/>
          <p:cNvSpPr>
            <a:spLocks noGrp="1"/>
          </p:cNvSpPr>
          <p:nvPr>
            <p:ph sz="quarter" idx="15"/>
          </p:nvPr>
        </p:nvSpPr>
        <p:spPr>
          <a:xfrm>
            <a:off x="342900" y="4903508"/>
            <a:ext cx="8458200" cy="1322059"/>
          </a:xfrm>
        </p:spPr>
        <p:txBody>
          <a:bodyPr>
            <a:normAutofit lnSpcReduction="10000"/>
          </a:bodyPr>
          <a:lstStyle/>
          <a:p>
            <a:pPr marL="402336" indent="-402336">
              <a:buClr>
                <a:schemeClr val="tx1"/>
              </a:buClr>
              <a:buFont typeface="+mj-lt"/>
              <a:buAutoNum type="arabicPeriod"/>
            </a:pPr>
            <a:r>
              <a:rPr lang="en-US" sz="2200" i="1" noProof="0" dirty="0">
                <a:solidFill>
                  <a:srgbClr val="C00000"/>
                </a:solidFill>
              </a:rPr>
              <a:t>Progressive taxation</a:t>
            </a:r>
            <a:r>
              <a:rPr lang="en-US" sz="2200" noProof="0" dirty="0"/>
              <a:t>: Government charges lower tax rates to those with lower income. Earned Income Tax Credit (E</a:t>
            </a:r>
            <a:r>
              <a:rPr lang="en-US" sz="100" noProof="0" dirty="0"/>
              <a:t> </a:t>
            </a:r>
            <a:r>
              <a:rPr lang="en-US" sz="2200" noProof="0" dirty="0"/>
              <a:t>I</a:t>
            </a:r>
            <a:r>
              <a:rPr lang="en-US" sz="100" noProof="0" dirty="0"/>
              <a:t> </a:t>
            </a:r>
            <a:r>
              <a:rPr lang="en-US" sz="2200" noProof="0" dirty="0"/>
              <a:t>T</a:t>
            </a:r>
            <a:r>
              <a:rPr lang="en-US" sz="100" noProof="0" dirty="0"/>
              <a:t> </a:t>
            </a:r>
            <a:r>
              <a:rPr lang="en-US" sz="2200" noProof="0" dirty="0"/>
              <a:t>C) permits poor individuals to owe negative taxes if they work a sufficient amount.</a:t>
            </a:r>
          </a:p>
        </p:txBody>
      </p:sp>
    </p:spTree>
    <p:extLst>
      <p:ext uri="{BB962C8B-B14F-4D97-AF65-F5344CB8AC3E}">
        <p14:creationId xmlns:p14="http://schemas.microsoft.com/office/powerpoint/2010/main" val="28923089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noProof="0" dirty="0"/>
              <a:t>The welfare state II</a:t>
            </a:r>
          </a:p>
        </p:txBody>
      </p:sp>
      <p:sp>
        <p:nvSpPr>
          <p:cNvPr id="3" name="Content Placeholder 2"/>
          <p:cNvSpPr>
            <a:spLocks noGrp="1"/>
          </p:cNvSpPr>
          <p:nvPr>
            <p:ph sz="quarter" idx="11"/>
          </p:nvPr>
        </p:nvSpPr>
        <p:spPr>
          <a:xfrm>
            <a:off x="342900" y="1276709"/>
            <a:ext cx="8458200" cy="4647573"/>
          </a:xfrm>
        </p:spPr>
        <p:txBody>
          <a:bodyPr>
            <a:normAutofit/>
          </a:bodyPr>
          <a:lstStyle/>
          <a:p>
            <a:pPr marL="402336" indent="-402336">
              <a:buClr>
                <a:schemeClr val="tx1"/>
              </a:buClr>
              <a:buFont typeface="+mj-lt"/>
              <a:buAutoNum type="arabicPeriod" startAt="2"/>
            </a:pPr>
            <a:r>
              <a:rPr lang="en-US" i="1" noProof="0" dirty="0">
                <a:solidFill>
                  <a:srgbClr val="C00000"/>
                </a:solidFill>
              </a:rPr>
              <a:t>Income support</a:t>
            </a:r>
            <a:r>
              <a:rPr lang="en-US" noProof="0" dirty="0">
                <a:solidFill>
                  <a:schemeClr val="tx1"/>
                </a:solidFill>
              </a:rPr>
              <a:t>: Programs that provide income support only to recipients engaging in certain actions.</a:t>
            </a:r>
          </a:p>
          <a:p>
            <a:pPr marL="402336" indent="-402336">
              <a:buClr>
                <a:schemeClr val="tx1"/>
              </a:buClr>
              <a:buFont typeface="+mj-lt"/>
              <a:buAutoNum type="arabicPeriod" startAt="2"/>
            </a:pPr>
            <a:r>
              <a:rPr lang="en-US" i="1" noProof="0" dirty="0">
                <a:solidFill>
                  <a:srgbClr val="C00000"/>
                </a:solidFill>
              </a:rPr>
              <a:t>In-kind transfers</a:t>
            </a:r>
            <a:r>
              <a:rPr lang="en-US" noProof="0" dirty="0">
                <a:solidFill>
                  <a:schemeClr val="tx1"/>
                </a:solidFill>
              </a:rPr>
              <a:t>: Programs that provide specific goods or services directly to needy individuals or households.</a:t>
            </a:r>
          </a:p>
          <a:p>
            <a:pPr marL="402336" indent="-402336">
              <a:buClr>
                <a:schemeClr val="tx1"/>
              </a:buClr>
              <a:buFont typeface="+mj-lt"/>
              <a:buAutoNum type="arabicPeriod" startAt="2"/>
            </a:pPr>
            <a:r>
              <a:rPr lang="en-US" i="1" noProof="0" dirty="0">
                <a:solidFill>
                  <a:srgbClr val="C00000"/>
                </a:solidFill>
              </a:rPr>
              <a:t>Social insurance</a:t>
            </a:r>
            <a:r>
              <a:rPr lang="en-US" noProof="0" dirty="0">
                <a:solidFill>
                  <a:schemeClr val="tx1"/>
                </a:solidFill>
              </a:rPr>
              <a:t>: Programs that provide help for people weathering temporary bad periods and surviving old age, disability, or other long-term conditions.</a:t>
            </a:r>
          </a:p>
        </p:txBody>
      </p:sp>
    </p:spTree>
    <p:extLst>
      <p:ext uri="{BB962C8B-B14F-4D97-AF65-F5344CB8AC3E}">
        <p14:creationId xmlns:p14="http://schemas.microsoft.com/office/powerpoint/2010/main" val="39925041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Just give money</a:t>
            </a:r>
          </a:p>
        </p:txBody>
      </p:sp>
      <p:sp>
        <p:nvSpPr>
          <p:cNvPr id="3" name="Content Placeholder 2"/>
          <p:cNvSpPr>
            <a:spLocks noGrp="1"/>
          </p:cNvSpPr>
          <p:nvPr>
            <p:ph sz="quarter" idx="11"/>
          </p:nvPr>
        </p:nvSpPr>
        <p:spPr>
          <a:xfrm>
            <a:off x="342900" y="1276709"/>
            <a:ext cx="8458200" cy="4647573"/>
          </a:xfrm>
        </p:spPr>
        <p:txBody>
          <a:bodyPr>
            <a:normAutofit fontScale="92500" lnSpcReduction="10000"/>
          </a:bodyPr>
          <a:lstStyle/>
          <a:p>
            <a:pPr marL="292608" indent="-292608">
              <a:buClr>
                <a:schemeClr val="tx1"/>
              </a:buClr>
              <a:buFont typeface="Arial" pitchFamily="34" charset="0"/>
              <a:buChar char="•"/>
            </a:pPr>
            <a:r>
              <a:rPr lang="en-US" i="1" noProof="0" dirty="0">
                <a:solidFill>
                  <a:srgbClr val="C00000"/>
                </a:solidFill>
              </a:rPr>
              <a:t>Universal basic income (U</a:t>
            </a:r>
            <a:r>
              <a:rPr lang="en-US" sz="100" i="1" noProof="0" dirty="0">
                <a:solidFill>
                  <a:srgbClr val="C00000"/>
                </a:solidFill>
              </a:rPr>
              <a:t> </a:t>
            </a:r>
            <a:r>
              <a:rPr lang="en-US" i="1" noProof="0" dirty="0">
                <a:solidFill>
                  <a:srgbClr val="C00000"/>
                </a:solidFill>
              </a:rPr>
              <a:t>B</a:t>
            </a:r>
            <a:r>
              <a:rPr lang="en-US" sz="100" i="1" noProof="0" dirty="0">
                <a:solidFill>
                  <a:srgbClr val="C00000"/>
                </a:solidFill>
              </a:rPr>
              <a:t> </a:t>
            </a:r>
            <a:r>
              <a:rPr lang="en-US" i="1" noProof="0" dirty="0">
                <a:solidFill>
                  <a:srgbClr val="C00000"/>
                </a:solidFill>
              </a:rPr>
              <a:t>I)</a:t>
            </a:r>
            <a:r>
              <a:rPr lang="en-US" noProof="0" dirty="0">
                <a:solidFill>
                  <a:schemeClr val="tx1"/>
                </a:solidFill>
              </a:rPr>
              <a:t> is an idea to pay a large group of people a set amount that lets them afford the essential requirements of life.</a:t>
            </a:r>
          </a:p>
          <a:p>
            <a:pPr marL="292608" indent="-292608">
              <a:buFont typeface="Arial" pitchFamily="34" charset="0"/>
              <a:buChar char="•"/>
            </a:pPr>
            <a:r>
              <a:rPr lang="en-US" noProof="0" dirty="0">
                <a:solidFill>
                  <a:schemeClr val="tx1"/>
                </a:solidFill>
              </a:rPr>
              <a:t>U</a:t>
            </a:r>
            <a:r>
              <a:rPr lang="en-US" sz="100" noProof="0" dirty="0">
                <a:solidFill>
                  <a:schemeClr val="tx1"/>
                </a:solidFill>
              </a:rPr>
              <a:t> </a:t>
            </a:r>
            <a:r>
              <a:rPr lang="en-US" noProof="0" dirty="0">
                <a:solidFill>
                  <a:schemeClr val="tx1"/>
                </a:solidFill>
              </a:rPr>
              <a:t>B</a:t>
            </a:r>
            <a:r>
              <a:rPr lang="en-US" sz="100" noProof="0" dirty="0">
                <a:solidFill>
                  <a:schemeClr val="tx1"/>
                </a:solidFill>
              </a:rPr>
              <a:t> </a:t>
            </a:r>
            <a:r>
              <a:rPr lang="en-US" noProof="0" dirty="0">
                <a:solidFill>
                  <a:schemeClr val="tx1"/>
                </a:solidFill>
              </a:rPr>
              <a:t>I is a way to provide people with steady financial flows.</a:t>
            </a:r>
          </a:p>
          <a:p>
            <a:pPr marL="292608" indent="-292608">
              <a:buFont typeface="Arial" pitchFamily="34" charset="0"/>
              <a:buChar char="•"/>
            </a:pPr>
            <a:r>
              <a:rPr lang="en-US" noProof="0" dirty="0">
                <a:solidFill>
                  <a:schemeClr val="tx1"/>
                </a:solidFill>
              </a:rPr>
              <a:t>Could replace 83 government programs.</a:t>
            </a:r>
          </a:p>
          <a:p>
            <a:pPr marL="292608" indent="-292608">
              <a:buFont typeface="Arial" pitchFamily="34" charset="0"/>
              <a:buChar char="•"/>
            </a:pPr>
            <a:r>
              <a:rPr lang="en-US" noProof="0" dirty="0">
                <a:solidFill>
                  <a:schemeClr val="tx1"/>
                </a:solidFill>
              </a:rPr>
              <a:t>Opponents argue U</a:t>
            </a:r>
            <a:r>
              <a:rPr lang="en-US" sz="100" noProof="0" dirty="0">
                <a:solidFill>
                  <a:schemeClr val="tx1"/>
                </a:solidFill>
              </a:rPr>
              <a:t> </a:t>
            </a:r>
            <a:r>
              <a:rPr lang="en-US" noProof="0" dirty="0">
                <a:solidFill>
                  <a:schemeClr val="tx1"/>
                </a:solidFill>
              </a:rPr>
              <a:t>B</a:t>
            </a:r>
            <a:r>
              <a:rPr lang="en-US" sz="100" noProof="0" dirty="0">
                <a:solidFill>
                  <a:schemeClr val="tx1"/>
                </a:solidFill>
              </a:rPr>
              <a:t> </a:t>
            </a:r>
            <a:r>
              <a:rPr lang="en-US" noProof="0" dirty="0">
                <a:solidFill>
                  <a:schemeClr val="tx1"/>
                </a:solidFill>
              </a:rPr>
              <a:t>I takes away incentives to work, and could be used for job training.</a:t>
            </a:r>
          </a:p>
          <a:p>
            <a:pPr marL="292608" indent="-292608">
              <a:buFont typeface="Arial" pitchFamily="34" charset="0"/>
              <a:buChar char="•"/>
            </a:pPr>
            <a:r>
              <a:rPr lang="en-US" noProof="0" dirty="0">
                <a:solidFill>
                  <a:schemeClr val="tx1"/>
                </a:solidFill>
              </a:rPr>
              <a:t>Evaluations of different U</a:t>
            </a:r>
            <a:r>
              <a:rPr lang="en-US" sz="100" noProof="0" dirty="0">
                <a:solidFill>
                  <a:schemeClr val="tx1"/>
                </a:solidFill>
              </a:rPr>
              <a:t> </a:t>
            </a:r>
            <a:r>
              <a:rPr lang="en-US" noProof="0" dirty="0">
                <a:solidFill>
                  <a:schemeClr val="tx1"/>
                </a:solidFill>
              </a:rPr>
              <a:t>B</a:t>
            </a:r>
            <a:r>
              <a:rPr lang="en-US" sz="100" noProof="0" dirty="0">
                <a:solidFill>
                  <a:schemeClr val="tx1"/>
                </a:solidFill>
              </a:rPr>
              <a:t> </a:t>
            </a:r>
            <a:r>
              <a:rPr lang="en-US" noProof="0" dirty="0">
                <a:solidFill>
                  <a:schemeClr val="tx1"/>
                </a:solidFill>
              </a:rPr>
              <a:t>I programs found improvements in various metrics of well-being, with little negative effect on labor force participation.</a:t>
            </a:r>
          </a:p>
        </p:txBody>
      </p:sp>
    </p:spTree>
    <p:extLst>
      <p:ext uri="{BB962C8B-B14F-4D97-AF65-F5344CB8AC3E}">
        <p14:creationId xmlns:p14="http://schemas.microsoft.com/office/powerpoint/2010/main" val="87804606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noProof="0" dirty="0"/>
              <a:t>Trade-offs between equity and efficiency I</a:t>
            </a:r>
          </a:p>
        </p:txBody>
      </p:sp>
      <p:sp>
        <p:nvSpPr>
          <p:cNvPr id="3" name="Content Placeholder 2"/>
          <p:cNvSpPr>
            <a:spLocks noGrp="1"/>
          </p:cNvSpPr>
          <p:nvPr>
            <p:ph sz="quarter" idx="11"/>
          </p:nvPr>
        </p:nvSpPr>
        <p:spPr>
          <a:xfrm>
            <a:off x="342900" y="1275889"/>
            <a:ext cx="8458200" cy="1003671"/>
          </a:xfrm>
        </p:spPr>
        <p:txBody>
          <a:bodyPr>
            <a:noAutofit/>
          </a:bodyPr>
          <a:lstStyle/>
          <a:p>
            <a:r>
              <a:rPr lang="en-US" noProof="0" dirty="0"/>
              <a:t>Annual spending on different welfare programs can vary dramatically.</a:t>
            </a:r>
          </a:p>
        </p:txBody>
      </p:sp>
      <p:pic>
        <p:nvPicPr>
          <p:cNvPr id="13314" name="Picture 2" descr="Billions ($) is on the vertical axis. Bar graph illustrates the following values: TANF $19,988; Housing assistance $46,758; EITC $60,088; SNAP $76,148; Medicaid grants to states $349,768. "/>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98661" y="2273493"/>
            <a:ext cx="4454185" cy="38952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5718843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noProof="0" dirty="0"/>
              <a:t>Trade-offs between equity and efficiency II</a:t>
            </a:r>
          </a:p>
        </p:txBody>
      </p:sp>
      <p:sp>
        <p:nvSpPr>
          <p:cNvPr id="3" name="Content Placeholder 2"/>
          <p:cNvSpPr>
            <a:spLocks noGrp="1"/>
          </p:cNvSpPr>
          <p:nvPr>
            <p:ph sz="quarter" idx="11"/>
          </p:nvPr>
        </p:nvSpPr>
        <p:spPr>
          <a:xfrm>
            <a:off x="342900" y="1276708"/>
            <a:ext cx="8458200" cy="4493027"/>
          </a:xfrm>
        </p:spPr>
        <p:txBody>
          <a:bodyPr>
            <a:normAutofit/>
          </a:bodyPr>
          <a:lstStyle/>
          <a:p>
            <a:r>
              <a:rPr lang="en-US" sz="2400" noProof="0" dirty="0"/>
              <a:t>Welfare programs create distortions.</a:t>
            </a:r>
          </a:p>
          <a:p>
            <a:r>
              <a:rPr lang="en-US" sz="2400" noProof="0" dirty="0"/>
              <a:t>Pursuing greater income equity implies accepting some inefficiency due to increased taxation to finance public welfare programs.</a:t>
            </a:r>
          </a:p>
          <a:p>
            <a:r>
              <a:rPr lang="en-US" sz="2400" noProof="0" dirty="0"/>
              <a:t>Welfare programs with a sharp cut-off eligibility can distort individuals’ behavior.</a:t>
            </a:r>
          </a:p>
          <a:p>
            <a:pPr marL="292608" indent="-292608">
              <a:buFont typeface="Arial" pitchFamily="34" charset="0"/>
              <a:buChar char="•"/>
            </a:pPr>
            <a:r>
              <a:rPr lang="en-US" sz="2200" noProof="0" dirty="0"/>
              <a:t>Imagine a program that offers a $5,000 cash transfer for those under the poverty line. Your income is $500 below the poverty line and you are offered employment that increases your income by $3,000. Do you accept the employment and lose the transfer?</a:t>
            </a:r>
          </a:p>
        </p:txBody>
      </p:sp>
    </p:spTree>
    <p:extLst>
      <p:ext uri="{BB962C8B-B14F-4D97-AF65-F5344CB8AC3E}">
        <p14:creationId xmlns:p14="http://schemas.microsoft.com/office/powerpoint/2010/main" val="32806379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Poverty</a:t>
            </a:r>
          </a:p>
        </p:txBody>
      </p:sp>
      <p:sp>
        <p:nvSpPr>
          <p:cNvPr id="3" name="Content Placeholder 2"/>
          <p:cNvSpPr>
            <a:spLocks noGrp="1"/>
          </p:cNvSpPr>
          <p:nvPr>
            <p:ph sz="quarter" idx="11"/>
          </p:nvPr>
        </p:nvSpPr>
        <p:spPr>
          <a:xfrm>
            <a:off x="342900" y="1276711"/>
            <a:ext cx="8458200" cy="1350580"/>
          </a:xfrm>
        </p:spPr>
        <p:txBody>
          <a:bodyPr>
            <a:normAutofit/>
          </a:bodyPr>
          <a:lstStyle/>
          <a:p>
            <a:r>
              <a:rPr lang="en-US" sz="2600" i="1" noProof="0" dirty="0">
                <a:solidFill>
                  <a:srgbClr val="C00000"/>
                </a:solidFill>
              </a:rPr>
              <a:t>Poverty</a:t>
            </a:r>
            <a:r>
              <a:rPr lang="en-US" sz="2600" noProof="0" dirty="0"/>
              <a:t> is a lack of material resources.</a:t>
            </a:r>
          </a:p>
          <a:p>
            <a:pPr marL="292608" indent="-292608">
              <a:buFont typeface="Arial" pitchFamily="34" charset="0"/>
              <a:buChar char="•"/>
            </a:pPr>
            <a:r>
              <a:rPr lang="en-US" sz="2400" noProof="0" dirty="0"/>
              <a:t>This is an important topic to economists as poverty has real effects on individuals lives.</a:t>
            </a:r>
          </a:p>
        </p:txBody>
      </p:sp>
      <p:sp>
        <p:nvSpPr>
          <p:cNvPr id="4" name="Content Placeholder 3"/>
          <p:cNvSpPr>
            <a:spLocks noGrp="1"/>
          </p:cNvSpPr>
          <p:nvPr>
            <p:ph sz="quarter" idx="14"/>
          </p:nvPr>
        </p:nvSpPr>
        <p:spPr>
          <a:xfrm>
            <a:off x="342900" y="2678805"/>
            <a:ext cx="8458200" cy="2575776"/>
          </a:xfrm>
        </p:spPr>
        <p:txBody>
          <a:bodyPr>
            <a:normAutofit/>
          </a:bodyPr>
          <a:lstStyle/>
          <a:p>
            <a:r>
              <a:rPr lang="en-US" sz="2600" noProof="0" dirty="0"/>
              <a:t>Causes of poverty are not always obvious.</a:t>
            </a:r>
          </a:p>
          <a:p>
            <a:pPr marL="292608" indent="-292608">
              <a:buFont typeface="Arial" pitchFamily="34" charset="0"/>
              <a:buChar char="•"/>
            </a:pPr>
            <a:r>
              <a:rPr lang="en-US" sz="2400" noProof="0" dirty="0"/>
              <a:t>Does a lack of education make people poor? Are the poor less able or willing to access education?</a:t>
            </a:r>
          </a:p>
          <a:p>
            <a:pPr marL="292608" indent="-292608">
              <a:buFont typeface="Arial" pitchFamily="34" charset="0"/>
              <a:buChar char="•"/>
            </a:pPr>
            <a:r>
              <a:rPr lang="en-US" sz="2400" noProof="0" dirty="0"/>
              <a:t>Is it hard to become rich if you start out poor, or vice versa? If your parents were poor, how does this affect your chances in life?</a:t>
            </a:r>
          </a:p>
        </p:txBody>
      </p:sp>
      <p:sp>
        <p:nvSpPr>
          <p:cNvPr id="5" name="Content Placeholder 4"/>
          <p:cNvSpPr>
            <a:spLocks noGrp="1"/>
          </p:cNvSpPr>
          <p:nvPr>
            <p:ph sz="quarter" idx="15"/>
          </p:nvPr>
        </p:nvSpPr>
        <p:spPr>
          <a:xfrm>
            <a:off x="342900" y="5315708"/>
            <a:ext cx="8458200" cy="505710"/>
          </a:xfrm>
        </p:spPr>
        <p:txBody>
          <a:bodyPr/>
          <a:lstStyle/>
          <a:p>
            <a:r>
              <a:rPr lang="en-US" sz="2600" noProof="0" dirty="0"/>
              <a:t>Defining poverty is also difficult.</a:t>
            </a:r>
          </a:p>
        </p:txBody>
      </p:sp>
    </p:spTree>
    <p:extLst>
      <p:ext uri="{BB962C8B-B14F-4D97-AF65-F5344CB8AC3E}">
        <p14:creationId xmlns:p14="http://schemas.microsoft.com/office/powerpoint/2010/main" val="421768006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noProof="0" dirty="0"/>
              <a:t>Trade-offs between equity and efficiency III</a:t>
            </a:r>
          </a:p>
        </p:txBody>
      </p:sp>
      <p:sp>
        <p:nvSpPr>
          <p:cNvPr id="3" name="Content Placeholder 2"/>
          <p:cNvSpPr>
            <a:spLocks noGrp="1"/>
          </p:cNvSpPr>
          <p:nvPr>
            <p:ph sz="quarter" idx="11"/>
          </p:nvPr>
        </p:nvSpPr>
        <p:spPr>
          <a:xfrm>
            <a:off x="342900" y="1276709"/>
            <a:ext cx="8458200" cy="2908926"/>
          </a:xfrm>
        </p:spPr>
        <p:txBody>
          <a:bodyPr>
            <a:normAutofit/>
          </a:bodyPr>
          <a:lstStyle/>
          <a:p>
            <a:r>
              <a:rPr lang="en-US" sz="2400" i="1" noProof="0" dirty="0">
                <a:solidFill>
                  <a:srgbClr val="C00000"/>
                </a:solidFill>
              </a:rPr>
              <a:t>Means-tested</a:t>
            </a:r>
            <a:r>
              <a:rPr lang="en-US" sz="2400" noProof="0" dirty="0"/>
              <a:t> eligibility targets resources based on a recipient’s income and attempts to eliminate sharp eligibility cut-offs.</a:t>
            </a:r>
          </a:p>
          <a:p>
            <a:r>
              <a:rPr lang="en-US" sz="2400" noProof="0" dirty="0"/>
              <a:t>Some poverty policies can actually improve both equity and efficiency.</a:t>
            </a:r>
          </a:p>
          <a:p>
            <a:pPr marL="292608" indent="-292608">
              <a:buFont typeface="Arial" pitchFamily="34" charset="0"/>
              <a:buChar char="•"/>
            </a:pPr>
            <a:r>
              <a:rPr lang="en-US" sz="2200" noProof="0" dirty="0"/>
              <a:t>Improved access to credit markets typically improves efficiency and equity.</a:t>
            </a:r>
          </a:p>
        </p:txBody>
      </p:sp>
      <p:sp>
        <p:nvSpPr>
          <p:cNvPr id="4" name="Content Placeholder 3"/>
          <p:cNvSpPr>
            <a:spLocks noGrp="1"/>
          </p:cNvSpPr>
          <p:nvPr>
            <p:ph sz="quarter" idx="14"/>
          </p:nvPr>
        </p:nvSpPr>
        <p:spPr>
          <a:xfrm>
            <a:off x="342900" y="4314424"/>
            <a:ext cx="8458200" cy="1249250"/>
          </a:xfrm>
        </p:spPr>
        <p:txBody>
          <a:bodyPr>
            <a:normAutofit/>
          </a:bodyPr>
          <a:lstStyle/>
          <a:p>
            <a:r>
              <a:rPr lang="en-US" sz="2400" noProof="0" dirty="0"/>
              <a:t>When designing public policies, policymakers must understand the potential for trade-offs and unintended consequences.</a:t>
            </a:r>
          </a:p>
        </p:txBody>
      </p:sp>
    </p:spTree>
    <p:extLst>
      <p:ext uri="{BB962C8B-B14F-4D97-AF65-F5344CB8AC3E}">
        <p14:creationId xmlns:p14="http://schemas.microsoft.com/office/powerpoint/2010/main" val="95998752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noProof="0" dirty="0"/>
              <a:t>Discrimination I</a:t>
            </a:r>
          </a:p>
        </p:txBody>
      </p:sp>
      <p:sp>
        <p:nvSpPr>
          <p:cNvPr id="3" name="Content Placeholder 2"/>
          <p:cNvSpPr>
            <a:spLocks noGrp="1"/>
          </p:cNvSpPr>
          <p:nvPr>
            <p:ph sz="quarter" idx="11"/>
          </p:nvPr>
        </p:nvSpPr>
        <p:spPr>
          <a:xfrm>
            <a:off x="342900" y="1276709"/>
            <a:ext cx="8620796" cy="1543764"/>
          </a:xfrm>
        </p:spPr>
        <p:txBody>
          <a:bodyPr>
            <a:noAutofit/>
          </a:bodyPr>
          <a:lstStyle/>
          <a:p>
            <a:r>
              <a:rPr lang="en-US" sz="2200" noProof="0" dirty="0"/>
              <a:t>Historically, poverty and discrimination have often gone hand-in-hand.</a:t>
            </a:r>
          </a:p>
          <a:p>
            <a:pPr marL="292608" indent="-292608">
              <a:buClr>
                <a:schemeClr val="tx1"/>
              </a:buClr>
              <a:buFont typeface="Arial" pitchFamily="34" charset="0"/>
              <a:buChar char="•"/>
            </a:pPr>
            <a:r>
              <a:rPr lang="en-US" sz="2000" noProof="0" dirty="0">
                <a:solidFill>
                  <a:srgbClr val="C00000"/>
                </a:solidFill>
              </a:rPr>
              <a:t>Discrimination</a:t>
            </a:r>
            <a:r>
              <a:rPr lang="en-US" sz="2000" noProof="0" dirty="0"/>
              <a:t> is the practice of making choices by using generalizations based on people’s observable characteristics like race, gender, and age.</a:t>
            </a:r>
          </a:p>
        </p:txBody>
      </p:sp>
      <p:sp>
        <p:nvSpPr>
          <p:cNvPr id="4" name="Content Placeholder 3"/>
          <p:cNvSpPr>
            <a:spLocks noGrp="1"/>
          </p:cNvSpPr>
          <p:nvPr>
            <p:ph sz="quarter" idx="14"/>
          </p:nvPr>
        </p:nvSpPr>
        <p:spPr>
          <a:xfrm>
            <a:off x="342900" y="2859114"/>
            <a:ext cx="8458200" cy="3387143"/>
          </a:xfrm>
        </p:spPr>
        <p:txBody>
          <a:bodyPr>
            <a:normAutofit/>
          </a:bodyPr>
          <a:lstStyle/>
          <a:p>
            <a:r>
              <a:rPr lang="en-US" sz="2200" noProof="0" dirty="0"/>
              <a:t>Making choices based on differences in the average characteristics between two groups, statistical discrimination, can sometimes be rational.</a:t>
            </a:r>
          </a:p>
          <a:p>
            <a:r>
              <a:rPr lang="en-US" sz="2200" noProof="0" dirty="0"/>
              <a:t>Society loses when talented individuals who face discrimination are discouraged from acquiring skills, education, and positions they might otherwise get.</a:t>
            </a:r>
          </a:p>
          <a:p>
            <a:r>
              <a:rPr lang="en-US" sz="2200" noProof="0" dirty="0"/>
              <a:t>Statistical discrimination can be rational for an individual employer, but that doesn’t necessarily make it right, socially efficient, or even legal.</a:t>
            </a:r>
          </a:p>
        </p:txBody>
      </p:sp>
    </p:spTree>
    <p:extLst>
      <p:ext uri="{BB962C8B-B14F-4D97-AF65-F5344CB8AC3E}">
        <p14:creationId xmlns:p14="http://schemas.microsoft.com/office/powerpoint/2010/main" val="221812805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noProof="0" dirty="0"/>
              <a:t>Discrimination II </a:t>
            </a:r>
            <a:r>
              <a:rPr lang="en-US" sz="1000" b="0" noProof="0" dirty="0"/>
              <a:t>1</a:t>
            </a:r>
          </a:p>
        </p:txBody>
      </p:sp>
      <p:sp>
        <p:nvSpPr>
          <p:cNvPr id="3" name="Content Placeholder 2"/>
          <p:cNvSpPr>
            <a:spLocks noGrp="1"/>
          </p:cNvSpPr>
          <p:nvPr>
            <p:ph sz="quarter" idx="11"/>
          </p:nvPr>
        </p:nvSpPr>
        <p:spPr>
          <a:xfrm>
            <a:off x="342900" y="1276710"/>
            <a:ext cx="8458200" cy="1621036"/>
          </a:xfrm>
        </p:spPr>
        <p:txBody>
          <a:bodyPr>
            <a:noAutofit/>
          </a:bodyPr>
          <a:lstStyle/>
          <a:p>
            <a:pPr marL="292608" indent="-292608">
              <a:buFont typeface="Arial" pitchFamily="34" charset="0"/>
              <a:buChar char="•"/>
            </a:pPr>
            <a:r>
              <a:rPr lang="en-US" sz="2200" noProof="0" dirty="0"/>
              <a:t>It’s difficult to determine how big of an effect discrimination has on people’s economic opportunities and success.</a:t>
            </a:r>
          </a:p>
          <a:p>
            <a:pPr marL="292608" indent="-292608">
              <a:buFont typeface="Arial" pitchFamily="34" charset="0"/>
              <a:buChar char="•"/>
            </a:pPr>
            <a:r>
              <a:rPr lang="en-US" sz="2200" noProof="0" dirty="0"/>
              <a:t>Income by various demographic categories can reveal disparities.</a:t>
            </a:r>
          </a:p>
        </p:txBody>
      </p:sp>
      <p:sp>
        <p:nvSpPr>
          <p:cNvPr id="4" name="Content Placeholder 3"/>
          <p:cNvSpPr>
            <a:spLocks noGrp="1"/>
          </p:cNvSpPr>
          <p:nvPr>
            <p:ph sz="quarter" idx="14"/>
          </p:nvPr>
        </p:nvSpPr>
        <p:spPr>
          <a:xfrm>
            <a:off x="342900" y="3014129"/>
            <a:ext cx="8458200" cy="333110"/>
          </a:xfrm>
        </p:spPr>
        <p:txBody>
          <a:bodyPr>
            <a:normAutofit/>
          </a:bodyPr>
          <a:lstStyle/>
          <a:p>
            <a:pPr algn="ctr"/>
            <a:r>
              <a:rPr lang="en-US" sz="1400" b="1" noProof="0" dirty="0"/>
              <a:t>Income by race and gender in the United States</a:t>
            </a:r>
          </a:p>
        </p:txBody>
      </p:sp>
      <p:graphicFrame>
        <p:nvGraphicFramePr>
          <p:cNvPr id="12" name="Table 11"/>
          <p:cNvGraphicFramePr>
            <a:graphicFrameLocks noGrp="1"/>
          </p:cNvGraphicFramePr>
          <p:nvPr>
            <p:extLst>
              <p:ext uri="{D42A27DB-BD31-4B8C-83A1-F6EECF244321}">
                <p14:modId xmlns:p14="http://schemas.microsoft.com/office/powerpoint/2010/main" val="761278451"/>
              </p:ext>
            </p:extLst>
          </p:nvPr>
        </p:nvGraphicFramePr>
        <p:xfrm>
          <a:off x="361949" y="3457620"/>
          <a:ext cx="8461377" cy="2225040"/>
        </p:xfrm>
        <a:graphic>
          <a:graphicData uri="http://schemas.openxmlformats.org/drawingml/2006/table">
            <a:tbl>
              <a:tblPr firstRow="1" bandRow="1">
                <a:tableStyleId>{5C22544A-7EE6-4342-B048-85BDC9FD1C3A}</a:tableStyleId>
              </a:tblPr>
              <a:tblGrid>
                <a:gridCol w="3217484">
                  <a:extLst>
                    <a:ext uri="{9D8B030D-6E8A-4147-A177-3AD203B41FA5}">
                      <a16:colId xmlns:a16="http://schemas.microsoft.com/office/drawing/2014/main" val="20000"/>
                    </a:ext>
                  </a:extLst>
                </a:gridCol>
                <a:gridCol w="2423434">
                  <a:extLst>
                    <a:ext uri="{9D8B030D-6E8A-4147-A177-3AD203B41FA5}">
                      <a16:colId xmlns:a16="http://schemas.microsoft.com/office/drawing/2014/main" val="20001"/>
                    </a:ext>
                  </a:extLst>
                </a:gridCol>
                <a:gridCol w="2820459">
                  <a:extLst>
                    <a:ext uri="{9D8B030D-6E8A-4147-A177-3AD203B41FA5}">
                      <a16:colId xmlns:a16="http://schemas.microsoft.com/office/drawing/2014/main" val="20002"/>
                    </a:ext>
                  </a:extLst>
                </a:gridCol>
              </a:tblGrid>
              <a:tr h="370840">
                <a:tc>
                  <a:txBody>
                    <a:bodyPr/>
                    <a:lstStyle/>
                    <a:p>
                      <a:pPr algn="ctr" fontAlgn="t"/>
                      <a:r>
                        <a:rPr lang="en-US" sz="1400" b="1" i="0" u="none" strike="noStrike" dirty="0">
                          <a:solidFill>
                            <a:schemeClr val="bg1"/>
                          </a:solidFill>
                          <a:effectLst/>
                          <a:latin typeface="+mn-lt"/>
                        </a:rPr>
                        <a:t>Group</a:t>
                      </a:r>
                    </a:p>
                  </a:txBody>
                  <a:tcPr anchor="ctr"/>
                </a:tc>
                <a:tc>
                  <a:txBody>
                    <a:bodyPr/>
                    <a:lstStyle/>
                    <a:p>
                      <a:pPr algn="ctr" fontAlgn="t"/>
                      <a:r>
                        <a:rPr lang="en-US" sz="1400" b="1" i="0" u="none" strike="noStrike" dirty="0">
                          <a:solidFill>
                            <a:schemeClr val="bg1"/>
                          </a:solidFill>
                          <a:effectLst/>
                          <a:latin typeface="+mn-lt"/>
                        </a:rPr>
                        <a:t>Male ($)</a:t>
                      </a:r>
                    </a:p>
                  </a:txBody>
                  <a:tcPr anchor="ctr"/>
                </a:tc>
                <a:tc>
                  <a:txBody>
                    <a:bodyPr/>
                    <a:lstStyle/>
                    <a:p>
                      <a:pPr algn="ctr" fontAlgn="t"/>
                      <a:r>
                        <a:rPr lang="en-US" sz="1400" b="1" i="0" u="none" strike="noStrike" dirty="0">
                          <a:solidFill>
                            <a:schemeClr val="bg1"/>
                          </a:solidFill>
                          <a:effectLst/>
                          <a:latin typeface="+mn-lt"/>
                        </a:rPr>
                        <a:t>Female ($)</a:t>
                      </a:r>
                    </a:p>
                  </a:txBody>
                  <a:tcPr anchor="ctr"/>
                </a:tc>
                <a:extLst>
                  <a:ext uri="{0D108BD9-81ED-4DB2-BD59-A6C34878D82A}">
                    <a16:rowId xmlns:a16="http://schemas.microsoft.com/office/drawing/2014/main" val="10000"/>
                  </a:ext>
                </a:extLst>
              </a:tr>
              <a:tr h="370840">
                <a:tc>
                  <a:txBody>
                    <a:bodyPr/>
                    <a:lstStyle/>
                    <a:p>
                      <a:pPr algn="ctr" fontAlgn="t"/>
                      <a:r>
                        <a:rPr lang="en-US" sz="1400" b="0" i="0" u="none" strike="noStrike">
                          <a:effectLst/>
                          <a:latin typeface="+mn-lt"/>
                        </a:rPr>
                        <a:t>Asian</a:t>
                      </a:r>
                    </a:p>
                  </a:txBody>
                  <a:tcPr anchor="ctr"/>
                </a:tc>
                <a:tc>
                  <a:txBody>
                    <a:bodyPr/>
                    <a:lstStyle/>
                    <a:p>
                      <a:pPr algn="ctr" fontAlgn="t"/>
                      <a:r>
                        <a:rPr lang="en-US" sz="1400" b="0" i="0" u="none" strike="noStrike" dirty="0">
                          <a:effectLst/>
                          <a:latin typeface="+mn-lt"/>
                        </a:rPr>
                        <a:t>47,213</a:t>
                      </a:r>
                    </a:p>
                  </a:txBody>
                  <a:tcPr anchor="ctr"/>
                </a:tc>
                <a:tc>
                  <a:txBody>
                    <a:bodyPr/>
                    <a:lstStyle/>
                    <a:p>
                      <a:pPr algn="ctr" fontAlgn="t"/>
                      <a:r>
                        <a:rPr lang="en-US" sz="1400" b="0" i="0" u="none" strike="noStrike">
                          <a:effectLst/>
                          <a:latin typeface="+mn-lt"/>
                        </a:rPr>
                        <a:t>28,324</a:t>
                      </a:r>
                    </a:p>
                  </a:txBody>
                  <a:tcPr anchor="ctr"/>
                </a:tc>
                <a:extLst>
                  <a:ext uri="{0D108BD9-81ED-4DB2-BD59-A6C34878D82A}">
                    <a16:rowId xmlns:a16="http://schemas.microsoft.com/office/drawing/2014/main" val="10001"/>
                  </a:ext>
                </a:extLst>
              </a:tr>
              <a:tr h="370840">
                <a:tc>
                  <a:txBody>
                    <a:bodyPr/>
                    <a:lstStyle/>
                    <a:p>
                      <a:pPr algn="ctr" fontAlgn="t"/>
                      <a:r>
                        <a:rPr lang="en-US" sz="1400" b="0" i="0" u="none" strike="noStrike">
                          <a:effectLst/>
                          <a:latin typeface="+mn-lt"/>
                        </a:rPr>
                        <a:t>White</a:t>
                      </a:r>
                    </a:p>
                  </a:txBody>
                  <a:tcPr anchor="ctr"/>
                </a:tc>
                <a:tc>
                  <a:txBody>
                    <a:bodyPr/>
                    <a:lstStyle/>
                    <a:p>
                      <a:pPr algn="ctr" fontAlgn="t"/>
                      <a:r>
                        <a:rPr lang="en-US" sz="1400" b="0" i="0" u="none" strike="noStrike" dirty="0">
                          <a:effectLst/>
                          <a:latin typeface="+mn-lt"/>
                        </a:rPr>
                        <a:t>41,578</a:t>
                      </a:r>
                    </a:p>
                  </a:txBody>
                  <a:tcPr anchor="ctr"/>
                </a:tc>
                <a:tc>
                  <a:txBody>
                    <a:bodyPr/>
                    <a:lstStyle/>
                    <a:p>
                      <a:pPr algn="ctr" fontAlgn="t"/>
                      <a:r>
                        <a:rPr lang="en-US" sz="1400" b="0" i="0" u="none" strike="noStrike" dirty="0">
                          <a:effectLst/>
                          <a:latin typeface="+mn-lt"/>
                        </a:rPr>
                        <a:t>25,793</a:t>
                      </a:r>
                    </a:p>
                  </a:txBody>
                  <a:tcPr anchor="ctr"/>
                </a:tc>
                <a:extLst>
                  <a:ext uri="{0D108BD9-81ED-4DB2-BD59-A6C34878D82A}">
                    <a16:rowId xmlns:a16="http://schemas.microsoft.com/office/drawing/2014/main" val="10002"/>
                  </a:ext>
                </a:extLst>
              </a:tr>
              <a:tr h="370840">
                <a:tc>
                  <a:txBody>
                    <a:bodyPr/>
                    <a:lstStyle/>
                    <a:p>
                      <a:pPr algn="ctr" fontAlgn="t"/>
                      <a:r>
                        <a:rPr lang="en-US" sz="1400" b="0" i="0" u="none" strike="noStrike">
                          <a:effectLst/>
                          <a:latin typeface="+mn-lt"/>
                        </a:rPr>
                        <a:t>All</a:t>
                      </a:r>
                    </a:p>
                  </a:txBody>
                  <a:tcPr anchor="ctr"/>
                </a:tc>
                <a:tc>
                  <a:txBody>
                    <a:bodyPr/>
                    <a:lstStyle/>
                    <a:p>
                      <a:pPr algn="ctr" fontAlgn="t"/>
                      <a:r>
                        <a:rPr lang="en-US" sz="1400" b="0" i="0" u="none" strike="noStrike" dirty="0">
                          <a:effectLst/>
                          <a:latin typeface="+mn-lt"/>
                        </a:rPr>
                        <a:t>40,396</a:t>
                      </a:r>
                    </a:p>
                  </a:txBody>
                  <a:tcPr anchor="ctr"/>
                </a:tc>
                <a:tc>
                  <a:txBody>
                    <a:bodyPr/>
                    <a:lstStyle/>
                    <a:p>
                      <a:pPr algn="ctr" fontAlgn="t"/>
                      <a:r>
                        <a:rPr lang="en-US" sz="1400" b="0" i="0" u="none" strike="noStrike">
                          <a:effectLst/>
                          <a:latin typeface="+mn-lt"/>
                        </a:rPr>
                        <a:t>25,486</a:t>
                      </a:r>
                    </a:p>
                  </a:txBody>
                  <a:tcPr anchor="ctr"/>
                </a:tc>
                <a:extLst>
                  <a:ext uri="{0D108BD9-81ED-4DB2-BD59-A6C34878D82A}">
                    <a16:rowId xmlns:a16="http://schemas.microsoft.com/office/drawing/2014/main" val="10003"/>
                  </a:ext>
                </a:extLst>
              </a:tr>
              <a:tr h="370840">
                <a:tc>
                  <a:txBody>
                    <a:bodyPr/>
                    <a:lstStyle/>
                    <a:p>
                      <a:pPr algn="ctr" fontAlgn="t"/>
                      <a:r>
                        <a:rPr lang="en-US" sz="1400" b="0" i="0" u="none" strike="noStrike">
                          <a:effectLst/>
                          <a:latin typeface="+mn-lt"/>
                        </a:rPr>
                        <a:t>Black</a:t>
                      </a:r>
                    </a:p>
                  </a:txBody>
                  <a:tcPr anchor="ctr"/>
                </a:tc>
                <a:tc>
                  <a:txBody>
                    <a:bodyPr/>
                    <a:lstStyle/>
                    <a:p>
                      <a:pPr algn="ctr" fontAlgn="t"/>
                      <a:r>
                        <a:rPr lang="en-US" sz="1400" b="0" i="0" u="none" strike="noStrike">
                          <a:effectLst/>
                          <a:latin typeface="+mn-lt"/>
                        </a:rPr>
                        <a:t>30,112</a:t>
                      </a:r>
                    </a:p>
                  </a:txBody>
                  <a:tcPr anchor="ctr"/>
                </a:tc>
                <a:tc>
                  <a:txBody>
                    <a:bodyPr/>
                    <a:lstStyle/>
                    <a:p>
                      <a:pPr algn="ctr" fontAlgn="t"/>
                      <a:r>
                        <a:rPr lang="en-US" sz="1400" b="0" i="0" u="none" strike="noStrike">
                          <a:effectLst/>
                          <a:latin typeface="+mn-lt"/>
                        </a:rPr>
                        <a:t>23,639</a:t>
                      </a:r>
                    </a:p>
                  </a:txBody>
                  <a:tcPr anchor="ctr"/>
                </a:tc>
                <a:extLst>
                  <a:ext uri="{0D108BD9-81ED-4DB2-BD59-A6C34878D82A}">
                    <a16:rowId xmlns:a16="http://schemas.microsoft.com/office/drawing/2014/main" val="10004"/>
                  </a:ext>
                </a:extLst>
              </a:tr>
              <a:tr h="370840">
                <a:tc>
                  <a:txBody>
                    <a:bodyPr/>
                    <a:lstStyle/>
                    <a:p>
                      <a:pPr algn="ctr" fontAlgn="t"/>
                      <a:r>
                        <a:rPr lang="en-US" sz="1400" b="0" i="0" u="none" strike="noStrike">
                          <a:effectLst/>
                          <a:latin typeface="+mn-lt"/>
                        </a:rPr>
                        <a:t>Hispanic</a:t>
                      </a:r>
                    </a:p>
                  </a:txBody>
                  <a:tcPr anchor="ctr"/>
                </a:tc>
                <a:tc>
                  <a:txBody>
                    <a:bodyPr/>
                    <a:lstStyle/>
                    <a:p>
                      <a:pPr algn="ctr" fontAlgn="t"/>
                      <a:r>
                        <a:rPr lang="en-US" sz="1400" b="0" i="0" u="none" strike="noStrike">
                          <a:effectLst/>
                          <a:latin typeface="+mn-lt"/>
                        </a:rPr>
                        <a:t>30,691</a:t>
                      </a:r>
                    </a:p>
                  </a:txBody>
                  <a:tcPr anchor="ctr"/>
                </a:tc>
                <a:tc>
                  <a:txBody>
                    <a:bodyPr/>
                    <a:lstStyle/>
                    <a:p>
                      <a:pPr algn="ctr" fontAlgn="t"/>
                      <a:r>
                        <a:rPr lang="en-US" sz="1400" b="0" i="0" u="none" strike="noStrike" dirty="0">
                          <a:effectLst/>
                          <a:latin typeface="+mn-lt"/>
                        </a:rPr>
                        <a:t>20,312</a:t>
                      </a:r>
                    </a:p>
                  </a:txBody>
                  <a:tcPr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81111701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noProof="0" dirty="0"/>
              <a:t>Discrimination II </a:t>
            </a:r>
            <a:r>
              <a:rPr lang="en-US" sz="1000" b="0" noProof="0" dirty="0"/>
              <a:t>2</a:t>
            </a:r>
          </a:p>
        </p:txBody>
      </p:sp>
      <p:sp>
        <p:nvSpPr>
          <p:cNvPr id="3" name="Content Placeholder 2"/>
          <p:cNvSpPr>
            <a:spLocks noGrp="1"/>
          </p:cNvSpPr>
          <p:nvPr>
            <p:ph sz="quarter" idx="11"/>
          </p:nvPr>
        </p:nvSpPr>
        <p:spPr>
          <a:xfrm>
            <a:off x="342900" y="1276710"/>
            <a:ext cx="8458200" cy="3256654"/>
          </a:xfrm>
        </p:spPr>
        <p:txBody>
          <a:bodyPr>
            <a:normAutofit/>
          </a:bodyPr>
          <a:lstStyle/>
          <a:p>
            <a:r>
              <a:rPr lang="en-US" sz="2600" noProof="0" dirty="0"/>
              <a:t>The challenge is distinguishing between what causes poverty and what is correlated with poverty.</a:t>
            </a:r>
          </a:p>
          <a:p>
            <a:r>
              <a:rPr lang="en-US" sz="2600" noProof="0" dirty="0"/>
              <a:t>It is possible that omitted variables are causing the correlation, such as educational qualifications, work experience, or occupational choice (social).</a:t>
            </a:r>
          </a:p>
          <a:p>
            <a:pPr marL="292608" indent="-292608">
              <a:buFont typeface="Arial" pitchFamily="34" charset="0"/>
              <a:buChar char="•"/>
            </a:pPr>
            <a:r>
              <a:rPr lang="en-US" sz="2400" noProof="0" dirty="0"/>
              <a:t>It may be that discrimination is the omitted variable factor. Then, income would be an outcome of that discrimination.</a:t>
            </a:r>
          </a:p>
        </p:txBody>
      </p:sp>
    </p:spTree>
    <p:extLst>
      <p:ext uri="{BB962C8B-B14F-4D97-AF65-F5344CB8AC3E}">
        <p14:creationId xmlns:p14="http://schemas.microsoft.com/office/powerpoint/2010/main" val="348658236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noProof="0" dirty="0"/>
              <a:t>Discrimination III</a:t>
            </a:r>
          </a:p>
        </p:txBody>
      </p:sp>
      <p:sp>
        <p:nvSpPr>
          <p:cNvPr id="3" name="Content Placeholder 2"/>
          <p:cNvSpPr>
            <a:spLocks noGrp="1"/>
          </p:cNvSpPr>
          <p:nvPr>
            <p:ph sz="quarter" idx="11"/>
          </p:nvPr>
        </p:nvSpPr>
        <p:spPr>
          <a:xfrm>
            <a:off x="342900" y="1276710"/>
            <a:ext cx="8458200" cy="2252102"/>
          </a:xfrm>
        </p:spPr>
        <p:txBody>
          <a:bodyPr>
            <a:normAutofit/>
          </a:bodyPr>
          <a:lstStyle/>
          <a:p>
            <a:r>
              <a:rPr lang="en-US" sz="2200" noProof="0" dirty="0"/>
              <a:t>Under some conditions, markets may help to eliminate discrimination.</a:t>
            </a:r>
          </a:p>
          <a:p>
            <a:pPr marL="292608" indent="-292608">
              <a:buFont typeface="Arial" pitchFamily="34" charset="0"/>
              <a:buChar char="•"/>
            </a:pPr>
            <a:r>
              <a:rPr lang="en-US" sz="2000" noProof="0" dirty="0"/>
              <a:t>Sellers that discriminate decrease their pool of potential buyers and may be pushed out of the market by sellers who do not discriminate.</a:t>
            </a:r>
          </a:p>
          <a:p>
            <a:pPr marL="292608" indent="-292608">
              <a:buFont typeface="Arial" pitchFamily="34" charset="0"/>
              <a:buChar char="•"/>
            </a:pPr>
            <a:r>
              <a:rPr lang="en-US" sz="2000" noProof="0" dirty="0"/>
              <a:t>If laws decree discrimination, then markets cannot function properly to eliminate it.</a:t>
            </a:r>
          </a:p>
        </p:txBody>
      </p:sp>
      <p:sp>
        <p:nvSpPr>
          <p:cNvPr id="4" name="Content Placeholder 3"/>
          <p:cNvSpPr>
            <a:spLocks noGrp="1"/>
          </p:cNvSpPr>
          <p:nvPr>
            <p:ph sz="quarter" idx="14"/>
          </p:nvPr>
        </p:nvSpPr>
        <p:spPr>
          <a:xfrm>
            <a:off x="342900" y="3581307"/>
            <a:ext cx="8458200" cy="2660633"/>
          </a:xfrm>
        </p:spPr>
        <p:txBody>
          <a:bodyPr>
            <a:noAutofit/>
          </a:bodyPr>
          <a:lstStyle/>
          <a:p>
            <a:r>
              <a:rPr lang="en-US" sz="2200" noProof="0" dirty="0"/>
              <a:t>In response to the preferences of consumers, discrimination is consistent with efficient markets.</a:t>
            </a:r>
          </a:p>
          <a:p>
            <a:pPr marL="292608" indent="-292608">
              <a:buFont typeface="Arial" pitchFamily="34" charset="0"/>
              <a:buChar char="•"/>
            </a:pPr>
            <a:r>
              <a:rPr lang="en-US" sz="2000" noProof="0" dirty="0"/>
              <a:t>As long as sellers and buyers agree with and support the discrimination.</a:t>
            </a:r>
          </a:p>
          <a:p>
            <a:pPr marL="292608" indent="-292608">
              <a:buFont typeface="Arial" pitchFamily="34" charset="0"/>
              <a:buChar char="•"/>
            </a:pPr>
            <a:r>
              <a:rPr lang="en-US" sz="2000" noProof="0" dirty="0"/>
              <a:t>Sellers may lose customers if they go against the norm and sell to those that are discriminated against.</a:t>
            </a:r>
          </a:p>
          <a:p>
            <a:pPr marL="292608" indent="-292608">
              <a:buFont typeface="Arial" pitchFamily="34" charset="0"/>
              <a:buChar char="•"/>
            </a:pPr>
            <a:r>
              <a:rPr lang="en-US" sz="2000" noProof="0" dirty="0"/>
              <a:t>Doesn’t make it morally right or acceptable.</a:t>
            </a:r>
          </a:p>
        </p:txBody>
      </p:sp>
    </p:spTree>
    <p:extLst>
      <p:ext uri="{BB962C8B-B14F-4D97-AF65-F5344CB8AC3E}">
        <p14:creationId xmlns:p14="http://schemas.microsoft.com/office/powerpoint/2010/main" val="330325255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noProof="0" dirty="0"/>
              <a:t>Discrimination IV</a:t>
            </a:r>
          </a:p>
        </p:txBody>
      </p:sp>
      <p:sp>
        <p:nvSpPr>
          <p:cNvPr id="3" name="Content Placeholder 2"/>
          <p:cNvSpPr>
            <a:spLocks noGrp="1"/>
          </p:cNvSpPr>
          <p:nvPr>
            <p:ph sz="quarter" idx="11"/>
          </p:nvPr>
        </p:nvSpPr>
        <p:spPr>
          <a:xfrm>
            <a:off x="342900" y="1276710"/>
            <a:ext cx="8458200" cy="4338479"/>
          </a:xfrm>
        </p:spPr>
        <p:txBody>
          <a:bodyPr>
            <a:normAutofit/>
          </a:bodyPr>
          <a:lstStyle/>
          <a:p>
            <a:r>
              <a:rPr lang="en-US" sz="2600" noProof="0" dirty="0"/>
              <a:t>Even though the passage of the Civil Rights Act in 19</a:t>
            </a:r>
            <a:r>
              <a:rPr lang="en-US" sz="100" noProof="0" dirty="0"/>
              <a:t> </a:t>
            </a:r>
            <a:r>
              <a:rPr lang="en-US" sz="2600" noProof="0" dirty="0"/>
              <a:t>64 made many forms of discrimination illegal, it couldn’t undo the effects of discrimination that took place in earlier decades.</a:t>
            </a:r>
          </a:p>
          <a:p>
            <a:r>
              <a:rPr lang="en-US" sz="2600" noProof="0" dirty="0"/>
              <a:t>Discrimination can have long-lasting effects on people and markets, even after the active discrimination itself ends.</a:t>
            </a:r>
          </a:p>
          <a:p>
            <a:pPr marL="292608" indent="-292608">
              <a:buFont typeface="Arial" pitchFamily="34" charset="0"/>
              <a:buChar char="•"/>
            </a:pPr>
            <a:r>
              <a:rPr lang="en-US" sz="2400" noProof="0" dirty="0"/>
              <a:t>Policies such as affirmative action attempt to ensure that people of other races gain access to college admissions or hiring decisions.</a:t>
            </a:r>
          </a:p>
        </p:txBody>
      </p:sp>
    </p:spTree>
    <p:extLst>
      <p:ext uri="{BB962C8B-B14F-4D97-AF65-F5344CB8AC3E}">
        <p14:creationId xmlns:p14="http://schemas.microsoft.com/office/powerpoint/2010/main" val="252118298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noProof="0" dirty="0"/>
              <a:t>Summary I</a:t>
            </a:r>
          </a:p>
        </p:txBody>
      </p:sp>
      <p:sp>
        <p:nvSpPr>
          <p:cNvPr id="3" name="Content Placeholder 2"/>
          <p:cNvSpPr>
            <a:spLocks noGrp="1"/>
          </p:cNvSpPr>
          <p:nvPr>
            <p:ph sz="quarter" idx="11"/>
          </p:nvPr>
        </p:nvSpPr>
        <p:spPr>
          <a:xfrm>
            <a:off x="342900" y="1276710"/>
            <a:ext cx="8458200" cy="4853634"/>
          </a:xfrm>
        </p:spPr>
        <p:txBody>
          <a:bodyPr>
            <a:normAutofit fontScale="92500" lnSpcReduction="10000"/>
          </a:bodyPr>
          <a:lstStyle/>
          <a:p>
            <a:pPr marL="292608" indent="-292608">
              <a:lnSpc>
                <a:spcPct val="110000"/>
              </a:lnSpc>
              <a:buClr>
                <a:schemeClr val="tx1"/>
              </a:buClr>
              <a:buFont typeface="Arial" pitchFamily="34" charset="0"/>
              <a:buChar char="•"/>
            </a:pPr>
            <a:r>
              <a:rPr lang="en-US" sz="2600" i="1" noProof="0" dirty="0">
                <a:solidFill>
                  <a:srgbClr val="C00000"/>
                </a:solidFill>
              </a:rPr>
              <a:t>Poverty</a:t>
            </a:r>
            <a:r>
              <a:rPr lang="en-US" sz="2600" noProof="0" dirty="0"/>
              <a:t> is a lack of material resources.</a:t>
            </a:r>
          </a:p>
          <a:p>
            <a:pPr marL="292608" indent="-292608">
              <a:lnSpc>
                <a:spcPct val="110000"/>
              </a:lnSpc>
              <a:buClr>
                <a:schemeClr val="tx1"/>
              </a:buClr>
              <a:buFont typeface="Arial" pitchFamily="34" charset="0"/>
              <a:buChar char="•"/>
            </a:pPr>
            <a:r>
              <a:rPr lang="en-US" sz="2600" noProof="0" dirty="0"/>
              <a:t>Causes of poverty are not always obvious.</a:t>
            </a:r>
          </a:p>
          <a:p>
            <a:pPr marL="292608" indent="-292608">
              <a:lnSpc>
                <a:spcPct val="110000"/>
              </a:lnSpc>
              <a:buClr>
                <a:schemeClr val="tx1"/>
              </a:buClr>
              <a:buFont typeface="Arial" pitchFamily="34" charset="0"/>
              <a:buChar char="•"/>
            </a:pPr>
            <a:r>
              <a:rPr lang="en-US" sz="2600" noProof="0" dirty="0"/>
              <a:t>An </a:t>
            </a:r>
            <a:r>
              <a:rPr lang="en-US" sz="2600" i="1" noProof="0" dirty="0">
                <a:solidFill>
                  <a:srgbClr val="C00000"/>
                </a:solidFill>
              </a:rPr>
              <a:t>absolute poverty line</a:t>
            </a:r>
            <a:r>
              <a:rPr lang="en-US" sz="2600" noProof="0" dirty="0"/>
              <a:t> defines poverty as income below a certain amount.</a:t>
            </a:r>
          </a:p>
          <a:p>
            <a:pPr marL="292608" indent="-292608">
              <a:lnSpc>
                <a:spcPct val="110000"/>
              </a:lnSpc>
              <a:buClr>
                <a:schemeClr val="tx1"/>
              </a:buClr>
              <a:buFont typeface="Arial" pitchFamily="34" charset="0"/>
              <a:buChar char="•"/>
            </a:pPr>
            <a:r>
              <a:rPr lang="en-US" sz="2600" noProof="0" dirty="0"/>
              <a:t>A </a:t>
            </a:r>
            <a:r>
              <a:rPr lang="en-US" sz="2600" i="1" noProof="0" dirty="0">
                <a:solidFill>
                  <a:srgbClr val="C00000"/>
                </a:solidFill>
              </a:rPr>
              <a:t>relative poverty line</a:t>
            </a:r>
            <a:r>
              <a:rPr lang="en-US" sz="2600" noProof="0" dirty="0"/>
              <a:t> defines poverty in terms of the income of the rest of the population.</a:t>
            </a:r>
          </a:p>
          <a:p>
            <a:pPr marL="292608" indent="-292608">
              <a:lnSpc>
                <a:spcPct val="110000"/>
              </a:lnSpc>
              <a:buClr>
                <a:schemeClr val="tx1"/>
              </a:buClr>
              <a:buFont typeface="Arial" pitchFamily="34" charset="0"/>
              <a:buChar char="•"/>
            </a:pPr>
            <a:r>
              <a:rPr lang="en-US" sz="2600" noProof="0" dirty="0"/>
              <a:t>The most commonly used international poverty measure is also an absolute poverty line, $1.90 per person per day at purchasing power parity.</a:t>
            </a:r>
          </a:p>
          <a:p>
            <a:pPr marL="292608" indent="-292608">
              <a:lnSpc>
                <a:spcPct val="110000"/>
              </a:lnSpc>
              <a:buClr>
                <a:schemeClr val="tx1"/>
              </a:buClr>
              <a:buFont typeface="Arial" pitchFamily="34" charset="0"/>
              <a:buChar char="•"/>
            </a:pPr>
            <a:r>
              <a:rPr lang="en-US" sz="2600" i="1" noProof="0" dirty="0">
                <a:solidFill>
                  <a:srgbClr val="C00000"/>
                </a:solidFill>
              </a:rPr>
              <a:t>Income inequality</a:t>
            </a:r>
            <a:r>
              <a:rPr lang="en-US" sz="2600" noProof="0" dirty="0"/>
              <a:t> is commonly summarized by income brackets called quintiles.</a:t>
            </a:r>
            <a:endParaRPr lang="en-US" sz="2400" noProof="0" dirty="0"/>
          </a:p>
        </p:txBody>
      </p:sp>
    </p:spTree>
    <p:extLst>
      <p:ext uri="{BB962C8B-B14F-4D97-AF65-F5344CB8AC3E}">
        <p14:creationId xmlns:p14="http://schemas.microsoft.com/office/powerpoint/2010/main" val="209980263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noProof="0" dirty="0"/>
              <a:t>Summary II</a:t>
            </a:r>
          </a:p>
        </p:txBody>
      </p:sp>
      <p:sp>
        <p:nvSpPr>
          <p:cNvPr id="3" name="Content Placeholder 2"/>
          <p:cNvSpPr>
            <a:spLocks noGrp="1"/>
          </p:cNvSpPr>
          <p:nvPr>
            <p:ph sz="quarter" idx="11"/>
          </p:nvPr>
        </p:nvSpPr>
        <p:spPr>
          <a:xfrm>
            <a:off x="342900" y="1276710"/>
            <a:ext cx="8458200" cy="4493025"/>
          </a:xfrm>
        </p:spPr>
        <p:txBody>
          <a:bodyPr>
            <a:normAutofit/>
          </a:bodyPr>
          <a:lstStyle/>
          <a:p>
            <a:pPr marL="292608" indent="-292608">
              <a:buFont typeface="Arial" pitchFamily="34" charset="0"/>
              <a:buChar char="•"/>
            </a:pPr>
            <a:r>
              <a:rPr lang="en-US" sz="2400" noProof="0" dirty="0">
                <a:solidFill>
                  <a:schemeClr val="tx1"/>
                </a:solidFill>
              </a:rPr>
              <a:t>The </a:t>
            </a:r>
            <a:r>
              <a:rPr lang="en-US" sz="2400" i="1" noProof="0" dirty="0">
                <a:solidFill>
                  <a:srgbClr val="C00000"/>
                </a:solidFill>
              </a:rPr>
              <a:t>Lorenz curve</a:t>
            </a:r>
            <a:r>
              <a:rPr lang="en-US" sz="2400" noProof="0" dirty="0">
                <a:solidFill>
                  <a:schemeClr val="tx1"/>
                </a:solidFill>
              </a:rPr>
              <a:t> maps the cumulative percent of the population against the cumulative percent of income those people earn.</a:t>
            </a:r>
          </a:p>
          <a:p>
            <a:pPr marL="292608" indent="-292608">
              <a:buFont typeface="Arial" pitchFamily="34" charset="0"/>
              <a:buChar char="•"/>
            </a:pPr>
            <a:r>
              <a:rPr lang="en-US" sz="2400" noProof="0" dirty="0">
                <a:solidFill>
                  <a:schemeClr val="tx1"/>
                </a:solidFill>
              </a:rPr>
              <a:t>The </a:t>
            </a:r>
            <a:r>
              <a:rPr lang="en-US" sz="2400" i="1" noProof="0" dirty="0">
                <a:solidFill>
                  <a:srgbClr val="C00000"/>
                </a:solidFill>
              </a:rPr>
              <a:t>Gini coefficient</a:t>
            </a:r>
            <a:r>
              <a:rPr lang="en-US" sz="2400" noProof="0" dirty="0">
                <a:solidFill>
                  <a:schemeClr val="tx1"/>
                </a:solidFill>
              </a:rPr>
              <a:t> summarizes inequality in a single number and is based on the Lorenz curve.</a:t>
            </a:r>
          </a:p>
          <a:p>
            <a:pPr marL="292608" indent="-292608">
              <a:buClr>
                <a:schemeClr val="tx1"/>
              </a:buClr>
              <a:buFont typeface="Arial" pitchFamily="34" charset="0"/>
              <a:buChar char="•"/>
            </a:pPr>
            <a:r>
              <a:rPr lang="en-US" sz="2400" i="1" noProof="0" dirty="0">
                <a:solidFill>
                  <a:srgbClr val="C00000"/>
                </a:solidFill>
              </a:rPr>
              <a:t>Income mobility</a:t>
            </a:r>
            <a:r>
              <a:rPr lang="en-US" sz="2400" noProof="0" dirty="0">
                <a:solidFill>
                  <a:schemeClr val="tx1"/>
                </a:solidFill>
              </a:rPr>
              <a:t> is the ability to improve one’s economic circumstance over time.</a:t>
            </a:r>
          </a:p>
          <a:p>
            <a:pPr marL="292608" indent="-292608">
              <a:buFont typeface="Arial" pitchFamily="34" charset="0"/>
              <a:buChar char="•"/>
            </a:pPr>
            <a:r>
              <a:rPr lang="en-US" sz="2400" noProof="0" dirty="0">
                <a:solidFill>
                  <a:schemeClr val="tx1"/>
                </a:solidFill>
              </a:rPr>
              <a:t>The three main methods of addressing poverty are </a:t>
            </a:r>
            <a:r>
              <a:rPr lang="en-US" sz="2400" i="1" noProof="0" dirty="0">
                <a:solidFill>
                  <a:srgbClr val="C00000"/>
                </a:solidFill>
              </a:rPr>
              <a:t>economic development</a:t>
            </a:r>
            <a:r>
              <a:rPr lang="en-US" sz="2400" noProof="0" dirty="0">
                <a:solidFill>
                  <a:schemeClr val="tx1"/>
                </a:solidFill>
              </a:rPr>
              <a:t>, </a:t>
            </a:r>
            <a:r>
              <a:rPr lang="en-US" sz="2400" i="1" noProof="0" dirty="0">
                <a:solidFill>
                  <a:srgbClr val="C00000"/>
                </a:solidFill>
              </a:rPr>
              <a:t>safety nets</a:t>
            </a:r>
            <a:r>
              <a:rPr lang="en-US" sz="2400" noProof="0" dirty="0">
                <a:solidFill>
                  <a:schemeClr val="tx1"/>
                </a:solidFill>
              </a:rPr>
              <a:t>, and </a:t>
            </a:r>
            <a:r>
              <a:rPr lang="en-US" sz="2400" i="1" noProof="0" dirty="0">
                <a:solidFill>
                  <a:srgbClr val="C00000"/>
                </a:solidFill>
              </a:rPr>
              <a:t>wealth redistribution</a:t>
            </a:r>
            <a:r>
              <a:rPr lang="en-US" sz="2400" noProof="0" dirty="0">
                <a:solidFill>
                  <a:schemeClr val="tx1"/>
                </a:solidFill>
              </a:rPr>
              <a:t>.</a:t>
            </a:r>
            <a:endParaRPr lang="en-US" sz="2000" noProof="0" dirty="0">
              <a:solidFill>
                <a:schemeClr val="tx1"/>
              </a:solidFill>
            </a:endParaRPr>
          </a:p>
        </p:txBody>
      </p:sp>
    </p:spTree>
    <p:extLst>
      <p:ext uri="{BB962C8B-B14F-4D97-AF65-F5344CB8AC3E}">
        <p14:creationId xmlns:p14="http://schemas.microsoft.com/office/powerpoint/2010/main" val="158486432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noProof="0" dirty="0"/>
              <a:t>Summary III</a:t>
            </a:r>
          </a:p>
        </p:txBody>
      </p:sp>
      <p:sp>
        <p:nvSpPr>
          <p:cNvPr id="3" name="Content Placeholder 2"/>
          <p:cNvSpPr>
            <a:spLocks noGrp="1"/>
          </p:cNvSpPr>
          <p:nvPr>
            <p:ph sz="quarter" idx="11"/>
          </p:nvPr>
        </p:nvSpPr>
        <p:spPr>
          <a:xfrm>
            <a:off x="342900" y="1311215"/>
            <a:ext cx="8458200" cy="4557419"/>
          </a:xfrm>
        </p:spPr>
        <p:txBody>
          <a:bodyPr>
            <a:normAutofit lnSpcReduction="10000"/>
          </a:bodyPr>
          <a:lstStyle/>
          <a:p>
            <a:pPr marL="292608" indent="-292608">
              <a:buFont typeface="Arial" pitchFamily="34" charset="0"/>
              <a:buChar char="•"/>
            </a:pPr>
            <a:r>
              <a:rPr lang="en-US" sz="2400" noProof="0" dirty="0">
                <a:solidFill>
                  <a:schemeClr val="tx1"/>
                </a:solidFill>
              </a:rPr>
              <a:t>Four main policies are used to reduce poverty and inequality: </a:t>
            </a:r>
            <a:r>
              <a:rPr lang="en-US" sz="2400" i="1" noProof="0" dirty="0">
                <a:solidFill>
                  <a:srgbClr val="C00000"/>
                </a:solidFill>
              </a:rPr>
              <a:t>progressive taxation</a:t>
            </a:r>
            <a:r>
              <a:rPr lang="en-US" sz="2400" noProof="0" dirty="0">
                <a:solidFill>
                  <a:schemeClr val="tx1"/>
                </a:solidFill>
              </a:rPr>
              <a:t>, </a:t>
            </a:r>
            <a:r>
              <a:rPr lang="en-US" sz="2400" i="1" noProof="0" dirty="0">
                <a:solidFill>
                  <a:srgbClr val="C00000"/>
                </a:solidFill>
              </a:rPr>
              <a:t>income support</a:t>
            </a:r>
            <a:r>
              <a:rPr lang="en-US" sz="2400" noProof="0" dirty="0">
                <a:solidFill>
                  <a:schemeClr val="tx1"/>
                </a:solidFill>
              </a:rPr>
              <a:t>, </a:t>
            </a:r>
            <a:r>
              <a:rPr lang="en-US" sz="2400" i="1" noProof="0" dirty="0">
                <a:solidFill>
                  <a:srgbClr val="C00000"/>
                </a:solidFill>
              </a:rPr>
              <a:t>in-kind transfers</a:t>
            </a:r>
            <a:r>
              <a:rPr lang="en-US" sz="2400" noProof="0" dirty="0">
                <a:solidFill>
                  <a:schemeClr val="tx1"/>
                </a:solidFill>
              </a:rPr>
              <a:t>, and </a:t>
            </a:r>
            <a:r>
              <a:rPr lang="en-US" sz="2400" i="1" noProof="0" dirty="0">
                <a:solidFill>
                  <a:srgbClr val="C00000"/>
                </a:solidFill>
              </a:rPr>
              <a:t>social insurance</a:t>
            </a:r>
            <a:r>
              <a:rPr lang="en-US" sz="2400" noProof="0" dirty="0">
                <a:solidFill>
                  <a:schemeClr val="tx1"/>
                </a:solidFill>
              </a:rPr>
              <a:t>.</a:t>
            </a:r>
          </a:p>
          <a:p>
            <a:pPr marL="292608" indent="-292608">
              <a:buClr>
                <a:schemeClr val="tx1"/>
              </a:buClr>
              <a:buFont typeface="Arial" pitchFamily="34" charset="0"/>
              <a:buChar char="•"/>
            </a:pPr>
            <a:r>
              <a:rPr lang="en-US" sz="2400" i="1" noProof="0" dirty="0">
                <a:solidFill>
                  <a:srgbClr val="C00000"/>
                </a:solidFill>
              </a:rPr>
              <a:t>Means-tested programs</a:t>
            </a:r>
            <a:r>
              <a:rPr lang="en-US" sz="2400" noProof="0" dirty="0">
                <a:solidFill>
                  <a:schemeClr val="tx1"/>
                </a:solidFill>
              </a:rPr>
              <a:t> define eligibility for benefits based on recipients’ income.</a:t>
            </a:r>
          </a:p>
          <a:p>
            <a:pPr marL="292608" indent="-292608">
              <a:buFont typeface="Arial" pitchFamily="34" charset="0"/>
              <a:buChar char="•"/>
            </a:pPr>
            <a:r>
              <a:rPr lang="en-US" sz="2400" noProof="0" dirty="0">
                <a:solidFill>
                  <a:schemeClr val="tx1"/>
                </a:solidFill>
              </a:rPr>
              <a:t>Income for adults varies widely by race and gender in the U.S.</a:t>
            </a:r>
          </a:p>
          <a:p>
            <a:pPr marL="292608" indent="-292608">
              <a:buFont typeface="Arial" pitchFamily="34" charset="0"/>
              <a:buChar char="•"/>
            </a:pPr>
            <a:r>
              <a:rPr lang="en-US" sz="2400" noProof="0" dirty="0">
                <a:solidFill>
                  <a:schemeClr val="tx1"/>
                </a:solidFill>
              </a:rPr>
              <a:t>Determining whether </a:t>
            </a:r>
            <a:r>
              <a:rPr lang="en-US" sz="2400" i="1" noProof="0" dirty="0">
                <a:solidFill>
                  <a:srgbClr val="C00000"/>
                </a:solidFill>
              </a:rPr>
              <a:t>discrimination</a:t>
            </a:r>
            <a:r>
              <a:rPr lang="en-US" sz="2400" noProof="0" dirty="0">
                <a:solidFill>
                  <a:schemeClr val="tx1"/>
                </a:solidFill>
              </a:rPr>
              <a:t> occurred is often difficult due to omitted variables.</a:t>
            </a:r>
          </a:p>
          <a:p>
            <a:pPr marL="292608" indent="-292608">
              <a:buFont typeface="Arial" pitchFamily="34" charset="0"/>
              <a:buChar char="•"/>
            </a:pPr>
            <a:r>
              <a:rPr lang="en-US" sz="2400" noProof="0" dirty="0">
                <a:solidFill>
                  <a:schemeClr val="tx1"/>
                </a:solidFill>
              </a:rPr>
              <a:t>Under some conditions, markets may help to eliminate discrimination.</a:t>
            </a:r>
            <a:endParaRPr lang="en-US" sz="2000" noProof="0" dirty="0">
              <a:solidFill>
                <a:schemeClr val="tx1"/>
              </a:solidFill>
            </a:endParaRPr>
          </a:p>
        </p:txBody>
      </p:sp>
    </p:spTree>
    <p:extLst>
      <p:ext uri="{BB962C8B-B14F-4D97-AF65-F5344CB8AC3E}">
        <p14:creationId xmlns:p14="http://schemas.microsoft.com/office/powerpoint/2010/main" val="93637021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noProof="0" dirty="0"/>
              <a:t>End of Main Content</a:t>
            </a:r>
          </a:p>
        </p:txBody>
      </p:sp>
      <p:sp>
        <p:nvSpPr>
          <p:cNvPr id="4" name="Content Placeholder 3">
            <a:extLst>
              <a:ext uri="{FF2B5EF4-FFF2-40B4-BE49-F238E27FC236}">
                <a16:creationId xmlns:a16="http://schemas.microsoft.com/office/drawing/2014/main" id="{D273E325-9208-43F3-8555-36202DC09FA0}"/>
              </a:ext>
            </a:extLst>
          </p:cNvPr>
          <p:cNvSpPr>
            <a:spLocks noGrp="1"/>
          </p:cNvSpPr>
          <p:nvPr>
            <p:ph sz="quarter" idx="13"/>
          </p:nvPr>
        </p:nvSpPr>
        <p:spPr>
          <a:xfrm>
            <a:off x="60325" y="6498556"/>
            <a:ext cx="8988784" cy="296359"/>
          </a:xfrm>
        </p:spPr>
        <p:txBody>
          <a:bodyPr/>
          <a:lstStyle/>
          <a:p>
            <a:pPr lvl="0"/>
            <a:r>
              <a:rPr lang="en-US" dirty="0">
                <a:solidFill>
                  <a:schemeClr val="tx1"/>
                </a:solidFill>
              </a:rPr>
              <a:t>© 2021 McGraw Hill. All rights reserved. Authorized only for instructor use in the classroom.</a:t>
            </a:r>
          </a:p>
          <a:p>
            <a:pPr lvl="0"/>
            <a:r>
              <a:rPr lang="en-US" dirty="0">
                <a:solidFill>
                  <a:schemeClr val="tx1"/>
                </a:solidFill>
              </a:rPr>
              <a:t>No reproduction or further distribution permitted without the prior written consent of McGraw Hill.</a:t>
            </a:r>
            <a:endParaRPr lang="en-IN" dirty="0"/>
          </a:p>
        </p:txBody>
      </p:sp>
    </p:spTree>
    <p:extLst>
      <p:ext uri="{BB962C8B-B14F-4D97-AF65-F5344CB8AC3E}">
        <p14:creationId xmlns:p14="http://schemas.microsoft.com/office/powerpoint/2010/main" val="32360176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Measuring poverty I</a:t>
            </a:r>
          </a:p>
        </p:txBody>
      </p:sp>
      <p:sp>
        <p:nvSpPr>
          <p:cNvPr id="3" name="Content Placeholder 2"/>
          <p:cNvSpPr>
            <a:spLocks noGrp="1"/>
          </p:cNvSpPr>
          <p:nvPr>
            <p:ph sz="quarter" idx="11"/>
          </p:nvPr>
        </p:nvSpPr>
        <p:spPr>
          <a:xfrm>
            <a:off x="342900" y="1276710"/>
            <a:ext cx="8458200" cy="1917252"/>
          </a:xfrm>
        </p:spPr>
        <p:txBody>
          <a:bodyPr>
            <a:normAutofit/>
          </a:bodyPr>
          <a:lstStyle/>
          <a:p>
            <a:r>
              <a:rPr lang="en-US" sz="2200" noProof="0" dirty="0"/>
              <a:t>There are two main ways to measure poverty:</a:t>
            </a:r>
          </a:p>
          <a:p>
            <a:pPr marL="292608" indent="-292608">
              <a:buClr>
                <a:schemeClr val="tx1"/>
              </a:buClr>
              <a:buFont typeface="Arial" pitchFamily="34" charset="0"/>
              <a:buChar char="•"/>
            </a:pPr>
            <a:r>
              <a:rPr lang="en-US" sz="2000" i="1" noProof="0" dirty="0">
                <a:solidFill>
                  <a:srgbClr val="C00000"/>
                </a:solidFill>
              </a:rPr>
              <a:t>Absolute poverty line</a:t>
            </a:r>
            <a:r>
              <a:rPr lang="en-US" sz="2000" noProof="0" dirty="0"/>
              <a:t> is a measure that defines poverty as income below a certain amount, fixed at a given point in time.</a:t>
            </a:r>
          </a:p>
          <a:p>
            <a:pPr marL="292608" indent="-292608">
              <a:buClr>
                <a:schemeClr val="tx1"/>
              </a:buClr>
              <a:buFont typeface="Arial" pitchFamily="34" charset="0"/>
              <a:buChar char="•"/>
            </a:pPr>
            <a:r>
              <a:rPr lang="en-US" sz="2000" i="1" noProof="0" dirty="0">
                <a:solidFill>
                  <a:srgbClr val="C00000"/>
                </a:solidFill>
              </a:rPr>
              <a:t>Relative poverty line</a:t>
            </a:r>
            <a:r>
              <a:rPr lang="en-US" sz="2000" noProof="0" dirty="0"/>
              <a:t> is a measure that defines poverty in terms of the income of the rest of the population.</a:t>
            </a:r>
          </a:p>
        </p:txBody>
      </p:sp>
      <p:graphicFrame>
        <p:nvGraphicFramePr>
          <p:cNvPr id="5" name="Table 4"/>
          <p:cNvGraphicFramePr>
            <a:graphicFrameLocks noGrp="1"/>
          </p:cNvGraphicFramePr>
          <p:nvPr>
            <p:extLst>
              <p:ext uri="{D42A27DB-BD31-4B8C-83A1-F6EECF244321}">
                <p14:modId xmlns:p14="http://schemas.microsoft.com/office/powerpoint/2010/main" val="564244577"/>
              </p:ext>
            </p:extLst>
          </p:nvPr>
        </p:nvGraphicFramePr>
        <p:xfrm>
          <a:off x="361950" y="3303073"/>
          <a:ext cx="4198938" cy="2840152"/>
        </p:xfrm>
        <a:graphic>
          <a:graphicData uri="http://schemas.openxmlformats.org/drawingml/2006/table">
            <a:tbl>
              <a:tblPr firstRow="1" bandRow="1">
                <a:tableStyleId>{5C22544A-7EE6-4342-B048-85BDC9FD1C3A}</a:tableStyleId>
              </a:tblPr>
              <a:tblGrid>
                <a:gridCol w="2099469">
                  <a:extLst>
                    <a:ext uri="{9D8B030D-6E8A-4147-A177-3AD203B41FA5}">
                      <a16:colId xmlns:a16="http://schemas.microsoft.com/office/drawing/2014/main" val="20000"/>
                    </a:ext>
                  </a:extLst>
                </a:gridCol>
                <a:gridCol w="2099469">
                  <a:extLst>
                    <a:ext uri="{9D8B030D-6E8A-4147-A177-3AD203B41FA5}">
                      <a16:colId xmlns:a16="http://schemas.microsoft.com/office/drawing/2014/main" val="20001"/>
                    </a:ext>
                  </a:extLst>
                </a:gridCol>
              </a:tblGrid>
              <a:tr h="355019">
                <a:tc>
                  <a:txBody>
                    <a:bodyPr/>
                    <a:lstStyle/>
                    <a:p>
                      <a:pPr algn="ctr" fontAlgn="t"/>
                      <a:r>
                        <a:rPr lang="en-US" sz="1400" b="1" i="0" u="none" strike="noStrike" dirty="0">
                          <a:effectLst/>
                          <a:latin typeface="+mn-lt"/>
                        </a:rPr>
                        <a:t>Poverty line ($)</a:t>
                      </a:r>
                    </a:p>
                  </a:txBody>
                  <a:tcPr anchor="ctr"/>
                </a:tc>
                <a:tc>
                  <a:txBody>
                    <a:bodyPr/>
                    <a:lstStyle/>
                    <a:p>
                      <a:pPr algn="ctr" fontAlgn="t"/>
                      <a:r>
                        <a:rPr lang="en-US" sz="1400" b="1" i="0" u="none" strike="noStrike" dirty="0">
                          <a:effectLst/>
                          <a:latin typeface="+mn-lt"/>
                        </a:rPr>
                        <a:t>Family size</a:t>
                      </a:r>
                    </a:p>
                  </a:txBody>
                  <a:tcPr anchor="ctr"/>
                </a:tc>
                <a:extLst>
                  <a:ext uri="{0D108BD9-81ED-4DB2-BD59-A6C34878D82A}">
                    <a16:rowId xmlns:a16="http://schemas.microsoft.com/office/drawing/2014/main" val="10000"/>
                  </a:ext>
                </a:extLst>
              </a:tr>
              <a:tr h="355019">
                <a:tc>
                  <a:txBody>
                    <a:bodyPr/>
                    <a:lstStyle/>
                    <a:p>
                      <a:pPr algn="ctr" fontAlgn="t"/>
                      <a:r>
                        <a:rPr lang="en-US" sz="1400" b="0" i="0" u="none" strike="noStrike" dirty="0">
                          <a:effectLst/>
                          <a:latin typeface="+mn-lt"/>
                        </a:rPr>
                        <a:t>12,752</a:t>
                      </a:r>
                    </a:p>
                  </a:txBody>
                  <a:tcPr anchor="ctr"/>
                </a:tc>
                <a:tc>
                  <a:txBody>
                    <a:bodyPr/>
                    <a:lstStyle/>
                    <a:p>
                      <a:pPr algn="ctr" fontAlgn="t"/>
                      <a:r>
                        <a:rPr lang="en-US" sz="1400" b="0" i="0" u="none" strike="noStrike">
                          <a:effectLst/>
                          <a:latin typeface="+mn-lt"/>
                        </a:rPr>
                        <a:t>1</a:t>
                      </a:r>
                    </a:p>
                  </a:txBody>
                  <a:tcPr anchor="ctr"/>
                </a:tc>
                <a:extLst>
                  <a:ext uri="{0D108BD9-81ED-4DB2-BD59-A6C34878D82A}">
                    <a16:rowId xmlns:a16="http://schemas.microsoft.com/office/drawing/2014/main" val="10001"/>
                  </a:ext>
                </a:extLst>
              </a:tr>
              <a:tr h="355019">
                <a:tc>
                  <a:txBody>
                    <a:bodyPr/>
                    <a:lstStyle/>
                    <a:p>
                      <a:pPr algn="ctr" fontAlgn="t"/>
                      <a:r>
                        <a:rPr lang="en-US" sz="1400" b="0" i="0" u="none" strike="noStrike" dirty="0">
                          <a:effectLst/>
                          <a:latin typeface="+mn-lt"/>
                        </a:rPr>
                        <a:t>16,414</a:t>
                      </a:r>
                    </a:p>
                  </a:txBody>
                  <a:tcPr anchor="ctr"/>
                </a:tc>
                <a:tc>
                  <a:txBody>
                    <a:bodyPr/>
                    <a:lstStyle/>
                    <a:p>
                      <a:pPr algn="ctr" fontAlgn="t"/>
                      <a:r>
                        <a:rPr lang="en-US" sz="1400" b="0" i="0" u="none" strike="noStrike" dirty="0">
                          <a:effectLst/>
                          <a:latin typeface="+mn-lt"/>
                        </a:rPr>
                        <a:t>2</a:t>
                      </a:r>
                    </a:p>
                  </a:txBody>
                  <a:tcPr anchor="ctr"/>
                </a:tc>
                <a:extLst>
                  <a:ext uri="{0D108BD9-81ED-4DB2-BD59-A6C34878D82A}">
                    <a16:rowId xmlns:a16="http://schemas.microsoft.com/office/drawing/2014/main" val="10002"/>
                  </a:ext>
                </a:extLst>
              </a:tr>
              <a:tr h="355019">
                <a:tc>
                  <a:txBody>
                    <a:bodyPr/>
                    <a:lstStyle/>
                    <a:p>
                      <a:pPr algn="ctr" fontAlgn="t"/>
                      <a:r>
                        <a:rPr lang="en-US" sz="1400" b="0" i="0" u="none" strike="noStrike" dirty="0">
                          <a:effectLst/>
                          <a:latin typeface="+mn-lt"/>
                        </a:rPr>
                        <a:t>19,730</a:t>
                      </a:r>
                    </a:p>
                  </a:txBody>
                  <a:tcPr anchor="ctr"/>
                </a:tc>
                <a:tc>
                  <a:txBody>
                    <a:bodyPr/>
                    <a:lstStyle/>
                    <a:p>
                      <a:pPr algn="ctr" fontAlgn="t"/>
                      <a:r>
                        <a:rPr lang="en-US" sz="1400" b="0" i="0" u="none" strike="noStrike" dirty="0">
                          <a:effectLst/>
                          <a:latin typeface="+mn-lt"/>
                        </a:rPr>
                        <a:t>3</a:t>
                      </a:r>
                    </a:p>
                  </a:txBody>
                  <a:tcPr anchor="ctr"/>
                </a:tc>
                <a:extLst>
                  <a:ext uri="{0D108BD9-81ED-4DB2-BD59-A6C34878D82A}">
                    <a16:rowId xmlns:a16="http://schemas.microsoft.com/office/drawing/2014/main" val="10003"/>
                  </a:ext>
                </a:extLst>
              </a:tr>
              <a:tr h="355019">
                <a:tc>
                  <a:txBody>
                    <a:bodyPr/>
                    <a:lstStyle/>
                    <a:p>
                      <a:pPr algn="ctr" fontAlgn="t"/>
                      <a:r>
                        <a:rPr lang="en-US" sz="1400" b="0" i="0" u="none" strike="noStrike" dirty="0">
                          <a:effectLst/>
                          <a:latin typeface="+mn-lt"/>
                        </a:rPr>
                        <a:t>24,858</a:t>
                      </a:r>
                    </a:p>
                  </a:txBody>
                  <a:tcPr anchor="ctr"/>
                </a:tc>
                <a:tc>
                  <a:txBody>
                    <a:bodyPr/>
                    <a:lstStyle/>
                    <a:p>
                      <a:pPr algn="ctr" fontAlgn="t"/>
                      <a:r>
                        <a:rPr lang="en-US" sz="1400" b="0" i="0" u="none" strike="noStrike" dirty="0">
                          <a:effectLst/>
                          <a:latin typeface="+mn-lt"/>
                        </a:rPr>
                        <a:t>4</a:t>
                      </a:r>
                    </a:p>
                  </a:txBody>
                  <a:tcPr anchor="ctr"/>
                </a:tc>
                <a:extLst>
                  <a:ext uri="{0D108BD9-81ED-4DB2-BD59-A6C34878D82A}">
                    <a16:rowId xmlns:a16="http://schemas.microsoft.com/office/drawing/2014/main" val="10004"/>
                  </a:ext>
                </a:extLst>
              </a:tr>
              <a:tr h="355019">
                <a:tc>
                  <a:txBody>
                    <a:bodyPr/>
                    <a:lstStyle/>
                    <a:p>
                      <a:pPr algn="ctr" fontAlgn="t"/>
                      <a:r>
                        <a:rPr lang="en-US" sz="1400" b="0" i="0" u="none" strike="noStrike" dirty="0">
                          <a:effectLst/>
                          <a:latin typeface="+mn-lt"/>
                        </a:rPr>
                        <a:t>29,253</a:t>
                      </a:r>
                    </a:p>
                  </a:txBody>
                  <a:tcPr anchor="ctr"/>
                </a:tc>
                <a:tc>
                  <a:txBody>
                    <a:bodyPr/>
                    <a:lstStyle/>
                    <a:p>
                      <a:pPr algn="ctr" fontAlgn="t"/>
                      <a:r>
                        <a:rPr lang="en-US" sz="1400" b="0" i="0" u="none" strike="noStrike">
                          <a:effectLst/>
                          <a:latin typeface="+mn-lt"/>
                        </a:rPr>
                        <a:t>5</a:t>
                      </a:r>
                    </a:p>
                  </a:txBody>
                  <a:tcPr anchor="ctr"/>
                </a:tc>
                <a:extLst>
                  <a:ext uri="{0D108BD9-81ED-4DB2-BD59-A6C34878D82A}">
                    <a16:rowId xmlns:a16="http://schemas.microsoft.com/office/drawing/2014/main" val="10005"/>
                  </a:ext>
                </a:extLst>
              </a:tr>
              <a:tr h="355019">
                <a:tc>
                  <a:txBody>
                    <a:bodyPr/>
                    <a:lstStyle/>
                    <a:p>
                      <a:pPr algn="ctr" fontAlgn="t"/>
                      <a:r>
                        <a:rPr lang="en-US" sz="1400" b="0" i="0" u="none" strike="noStrike" dirty="0">
                          <a:effectLst/>
                          <a:latin typeface="+mn-lt"/>
                        </a:rPr>
                        <a:t>33,753</a:t>
                      </a:r>
                    </a:p>
                  </a:txBody>
                  <a:tcPr anchor="ctr"/>
                </a:tc>
                <a:tc>
                  <a:txBody>
                    <a:bodyPr/>
                    <a:lstStyle/>
                    <a:p>
                      <a:pPr algn="ctr" fontAlgn="t"/>
                      <a:r>
                        <a:rPr lang="en-US" sz="1400" b="0" i="0" u="none" strike="noStrike">
                          <a:effectLst/>
                          <a:latin typeface="+mn-lt"/>
                        </a:rPr>
                        <a:t>6</a:t>
                      </a:r>
                    </a:p>
                  </a:txBody>
                  <a:tcPr anchor="ctr"/>
                </a:tc>
                <a:extLst>
                  <a:ext uri="{0D108BD9-81ED-4DB2-BD59-A6C34878D82A}">
                    <a16:rowId xmlns:a16="http://schemas.microsoft.com/office/drawing/2014/main" val="10006"/>
                  </a:ext>
                </a:extLst>
              </a:tr>
              <a:tr h="355019">
                <a:tc>
                  <a:txBody>
                    <a:bodyPr/>
                    <a:lstStyle/>
                    <a:p>
                      <a:pPr algn="ctr" fontAlgn="t"/>
                      <a:r>
                        <a:rPr lang="en-US" sz="1400" b="0" i="0" u="none" strike="noStrike" dirty="0">
                          <a:effectLst/>
                          <a:latin typeface="+mn-lt"/>
                        </a:rPr>
                        <a:t>36,685</a:t>
                      </a:r>
                    </a:p>
                  </a:txBody>
                  <a:tcPr anchor="ctr"/>
                </a:tc>
                <a:tc>
                  <a:txBody>
                    <a:bodyPr/>
                    <a:lstStyle/>
                    <a:p>
                      <a:pPr algn="ctr" fontAlgn="t"/>
                      <a:r>
                        <a:rPr lang="en-US" sz="1400" b="0" i="0" u="none" strike="noStrike" dirty="0">
                          <a:effectLst/>
                          <a:latin typeface="+mn-lt"/>
                        </a:rPr>
                        <a:t>7</a:t>
                      </a:r>
                    </a:p>
                  </a:txBody>
                  <a:tcPr anchor="ctr"/>
                </a:tc>
                <a:extLst>
                  <a:ext uri="{0D108BD9-81ED-4DB2-BD59-A6C34878D82A}">
                    <a16:rowId xmlns:a16="http://schemas.microsoft.com/office/drawing/2014/main" val="10007"/>
                  </a:ext>
                </a:extLst>
              </a:tr>
            </a:tbl>
          </a:graphicData>
        </a:graphic>
      </p:graphicFrame>
      <p:sp>
        <p:nvSpPr>
          <p:cNvPr id="4" name="Content Placeholder 3"/>
          <p:cNvSpPr>
            <a:spLocks noGrp="1"/>
          </p:cNvSpPr>
          <p:nvPr>
            <p:ph sz="quarter" idx="14"/>
          </p:nvPr>
        </p:nvSpPr>
        <p:spPr>
          <a:xfrm>
            <a:off x="4662152" y="3284124"/>
            <a:ext cx="4127836" cy="2665916"/>
          </a:xfrm>
        </p:spPr>
        <p:txBody>
          <a:bodyPr>
            <a:normAutofit/>
          </a:bodyPr>
          <a:lstStyle/>
          <a:p>
            <a:pPr marL="292608" indent="-292608">
              <a:buFont typeface="Arial" pitchFamily="34" charset="0"/>
              <a:buChar char="•"/>
            </a:pPr>
            <a:r>
              <a:rPr lang="en-US" sz="2200" noProof="0" dirty="0"/>
              <a:t>The </a:t>
            </a:r>
            <a:r>
              <a:rPr lang="en-US" sz="2200" i="1" noProof="0" dirty="0">
                <a:solidFill>
                  <a:srgbClr val="C00000"/>
                </a:solidFill>
              </a:rPr>
              <a:t>absolute poverty line</a:t>
            </a:r>
            <a:r>
              <a:rPr lang="en-US" sz="2200" noProof="0" dirty="0"/>
              <a:t> in the U.S. is based on the price of food for different family sizes.</a:t>
            </a:r>
          </a:p>
          <a:p>
            <a:pPr marL="292608" indent="-292608">
              <a:buFont typeface="Arial" pitchFamily="34" charset="0"/>
              <a:buChar char="•"/>
            </a:pPr>
            <a:r>
              <a:rPr lang="en-US" sz="2200" noProof="0" dirty="0"/>
              <a:t>The poverty lines are determined annually by the U.S. Census Bureau.</a:t>
            </a:r>
          </a:p>
        </p:txBody>
      </p:sp>
    </p:spTree>
    <p:extLst>
      <p:ext uri="{BB962C8B-B14F-4D97-AF65-F5344CB8AC3E}">
        <p14:creationId xmlns:p14="http://schemas.microsoft.com/office/powerpoint/2010/main" val="332196549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Accessibility Content: Text Alternatives for Images</a:t>
            </a:r>
          </a:p>
        </p:txBody>
      </p:sp>
    </p:spTree>
    <p:extLst>
      <p:ext uri="{BB962C8B-B14F-4D97-AF65-F5344CB8AC3E}">
        <p14:creationId xmlns:p14="http://schemas.microsoft.com/office/powerpoint/2010/main" val="142877008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000" dirty="0"/>
              <a:t>Measuring poverty II – Text Alternative</a:t>
            </a:r>
          </a:p>
        </p:txBody>
      </p:sp>
      <p:sp>
        <p:nvSpPr>
          <p:cNvPr id="3" name="Text Placeholder 2"/>
          <p:cNvSpPr>
            <a:spLocks noGrp="1"/>
          </p:cNvSpPr>
          <p:nvPr>
            <p:ph type="body" sz="quarter" idx="14"/>
          </p:nvPr>
        </p:nvSpPr>
        <p:spPr/>
        <p:txBody>
          <a:bodyPr/>
          <a:lstStyle/>
          <a:p>
            <a:r>
              <a:rPr lang="en-US" dirty="0">
                <a:hlinkClick r:id="rId2"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sz="2200" dirty="0"/>
              <a:t>Millions of people is on the vertical axis, and the years 1960 to 2020 is on the horizontal. Poverty rate starts at 22 percent in 1960 and is 15 percent in 2015. People in poverty rises from roughly 37 million in 1960 to 47 million in 2015. The number of children in poverty was 18 percent in 1960 and is 15 million in 2015. </a:t>
            </a:r>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p>
        </p:txBody>
      </p:sp>
    </p:spTree>
    <p:extLst>
      <p:ext uri="{BB962C8B-B14F-4D97-AF65-F5344CB8AC3E}">
        <p14:creationId xmlns:p14="http://schemas.microsoft.com/office/powerpoint/2010/main" val="84407342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Measuring poverty IV – Text Alternative</a:t>
            </a:r>
          </a:p>
        </p:txBody>
      </p:sp>
      <p:sp>
        <p:nvSpPr>
          <p:cNvPr id="3" name="Text Placeholder 2"/>
          <p:cNvSpPr>
            <a:spLocks noGrp="1"/>
          </p:cNvSpPr>
          <p:nvPr>
            <p:ph type="body" sz="quarter" idx="14"/>
          </p:nvPr>
        </p:nvSpPr>
        <p:spPr/>
        <p:txBody>
          <a:bodyPr/>
          <a:lstStyle/>
          <a:p>
            <a:r>
              <a:rPr lang="en-US" dirty="0">
                <a:hlinkClick r:id="rId3"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sz="2200" dirty="0"/>
              <a:t>World map is color coded for percentage of population living on less than $1.90 per day. Western Europe and much of north Africa are coded as no data available. North and South America, Eastern Europe, Russia, China, and Australia are all color-coded “0% to 20%.” India, some of southeast Asia, and several African countries are coded as “20% to 40%.” Five sub-Saharan countries are coded “40% to 60%.” One Asian country and seven African countries are coded as “60% to 80%” and two countries, one in Africa and one in western Asia, are coded as “80% to 100%.” </a:t>
            </a:r>
          </a:p>
        </p:txBody>
      </p:sp>
      <p:sp>
        <p:nvSpPr>
          <p:cNvPr id="5" name="Text Placeholder 4"/>
          <p:cNvSpPr>
            <a:spLocks noGrp="1"/>
          </p:cNvSpPr>
          <p:nvPr>
            <p:ph type="body" sz="quarter" idx="15"/>
          </p:nvPr>
        </p:nvSpPr>
        <p:spPr/>
        <p:txBody>
          <a:bodyPr/>
          <a:lstStyle/>
          <a:p>
            <a:r>
              <a:rPr lang="en-US" dirty="0">
                <a:hlinkClick r:id="rId3" action="ppaction://hlinksldjump"/>
              </a:rPr>
              <a:t>Return to parent-slide containing images.</a:t>
            </a:r>
          </a:p>
        </p:txBody>
      </p:sp>
    </p:spTree>
    <p:extLst>
      <p:ext uri="{BB962C8B-B14F-4D97-AF65-F5344CB8AC3E}">
        <p14:creationId xmlns:p14="http://schemas.microsoft.com/office/powerpoint/2010/main" val="84754696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Measuring inequality II – Text Alternative</a:t>
            </a:r>
          </a:p>
        </p:txBody>
      </p:sp>
      <p:sp>
        <p:nvSpPr>
          <p:cNvPr id="3" name="Text Placeholder 2"/>
          <p:cNvSpPr>
            <a:spLocks noGrp="1"/>
          </p:cNvSpPr>
          <p:nvPr>
            <p:ph type="body" sz="quarter" idx="14"/>
          </p:nvPr>
        </p:nvSpPr>
        <p:spPr/>
        <p:txBody>
          <a:bodyPr/>
          <a:lstStyle/>
          <a:p>
            <a:r>
              <a:rPr lang="en-US" dirty="0">
                <a:hlinkClick r:id="rId3"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dirty="0"/>
              <a:t>Cumulative share of income is on the vertical axis, and Cumulative share of people is on the horizontal. Both axes run from 0 to 100 percent. Graph (A) Perfectly equal income distribution shows the Lorenz curve as a 45-degree line. Box reads: Each person holds an equal share of total income. [Caption: With a perfectly equal income distribution, each extra 1 percent of the population earns another 1 percent of income. In that case, the Lorenz curve forms at a 45-degree angle.] Graph (B) Unequal income distribution shows the Lorenz curve bowed down and to the right. Box reads: Share of income increases from poor to rich. [Caption: When income is not distributed equally, each extra percent of poorer segments of the population earn less than 1 percent of the total income. Among the richer part of the population, each extra 1 percent of the population adds more than one 1 percent of their income. This distribution gives the Lorenz curve a concave shape.] </a:t>
            </a:r>
          </a:p>
        </p:txBody>
      </p:sp>
      <p:sp>
        <p:nvSpPr>
          <p:cNvPr id="5" name="Text Placeholder 4"/>
          <p:cNvSpPr>
            <a:spLocks noGrp="1"/>
          </p:cNvSpPr>
          <p:nvPr>
            <p:ph type="body" sz="quarter" idx="15"/>
          </p:nvPr>
        </p:nvSpPr>
        <p:spPr/>
        <p:txBody>
          <a:bodyPr/>
          <a:lstStyle/>
          <a:p>
            <a:r>
              <a:rPr lang="en-US" dirty="0">
                <a:hlinkClick r:id="rId3" action="ppaction://hlinksldjump"/>
              </a:rPr>
              <a:t>Return to parent-slide containing images.</a:t>
            </a:r>
          </a:p>
        </p:txBody>
      </p:sp>
    </p:spTree>
    <p:extLst>
      <p:ext uri="{BB962C8B-B14F-4D97-AF65-F5344CB8AC3E}">
        <p14:creationId xmlns:p14="http://schemas.microsoft.com/office/powerpoint/2010/main" val="230687111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000" dirty="0"/>
              <a:t>Active Learning: Measuring inequality – Text Alternative</a:t>
            </a:r>
          </a:p>
        </p:txBody>
      </p:sp>
      <p:sp>
        <p:nvSpPr>
          <p:cNvPr id="3" name="Text Placeholder 2"/>
          <p:cNvSpPr>
            <a:spLocks noGrp="1"/>
          </p:cNvSpPr>
          <p:nvPr>
            <p:ph type="body" sz="quarter" idx="14"/>
          </p:nvPr>
        </p:nvSpPr>
        <p:spPr/>
        <p:txBody>
          <a:bodyPr/>
          <a:lstStyle/>
          <a:p>
            <a:r>
              <a:rPr lang="en-US" dirty="0">
                <a:hlinkClick r:id="rId3"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sz="2400" dirty="0"/>
              <a:t>The graph on the right is titled Lorenz curve which has cumulative share of income (%) on the vertical axis and cumulative share of people in percentage on the horizontal axis.</a:t>
            </a:r>
          </a:p>
        </p:txBody>
      </p:sp>
      <p:sp>
        <p:nvSpPr>
          <p:cNvPr id="5" name="Text Placeholder 4"/>
          <p:cNvSpPr>
            <a:spLocks noGrp="1"/>
          </p:cNvSpPr>
          <p:nvPr>
            <p:ph type="body" sz="quarter" idx="15"/>
          </p:nvPr>
        </p:nvSpPr>
        <p:spPr/>
        <p:txBody>
          <a:bodyPr/>
          <a:lstStyle/>
          <a:p>
            <a:r>
              <a:rPr lang="en-US" dirty="0">
                <a:hlinkClick r:id="rId3" action="ppaction://hlinksldjump"/>
              </a:rPr>
              <a:t>Return to parent-slide containing images.</a:t>
            </a:r>
          </a:p>
        </p:txBody>
      </p:sp>
    </p:spTree>
    <p:extLst>
      <p:ext uri="{BB962C8B-B14F-4D97-AF65-F5344CB8AC3E}">
        <p14:creationId xmlns:p14="http://schemas.microsoft.com/office/powerpoint/2010/main" val="71998513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Active Learning Solution I</a:t>
            </a:r>
            <a:r>
              <a:rPr lang="en-US" sz="3000" dirty="0"/>
              <a:t> – Text Alternative</a:t>
            </a:r>
          </a:p>
        </p:txBody>
      </p:sp>
      <p:sp>
        <p:nvSpPr>
          <p:cNvPr id="3" name="Text Placeholder 2"/>
          <p:cNvSpPr>
            <a:spLocks noGrp="1"/>
          </p:cNvSpPr>
          <p:nvPr>
            <p:ph type="body" sz="quarter" idx="14"/>
          </p:nvPr>
        </p:nvSpPr>
        <p:spPr/>
        <p:txBody>
          <a:bodyPr/>
          <a:lstStyle/>
          <a:p>
            <a:r>
              <a:rPr lang="en-US" dirty="0">
                <a:hlinkClick r:id="rId3"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sz="2400" dirty="0"/>
              <a:t>The graph on the right </a:t>
            </a:r>
            <a:r>
              <a:rPr lang="en-US" sz="2400" dirty="0" err="1"/>
              <a:t>istitled</a:t>
            </a:r>
            <a:r>
              <a:rPr lang="en-US" sz="2400" dirty="0"/>
              <a:t> Lorenz curve. The vertical axis is marked cumulative share of income in percentage and the horizontal axis is marked cumulative share of people. A curve is shown in the graph that starts at (20, 5) and goes up and ends at (90, 100). The curve has five points at the following coordinates: (20, 5), (30, 15), (50, 25), (70, 45) and (90, 100).</a:t>
            </a:r>
          </a:p>
        </p:txBody>
      </p:sp>
      <p:sp>
        <p:nvSpPr>
          <p:cNvPr id="5" name="Text Placeholder 4"/>
          <p:cNvSpPr>
            <a:spLocks noGrp="1"/>
          </p:cNvSpPr>
          <p:nvPr>
            <p:ph type="body" sz="quarter" idx="15"/>
          </p:nvPr>
        </p:nvSpPr>
        <p:spPr/>
        <p:txBody>
          <a:bodyPr/>
          <a:lstStyle/>
          <a:p>
            <a:r>
              <a:rPr lang="en-US" dirty="0">
                <a:hlinkClick r:id="rId3" action="ppaction://hlinksldjump"/>
              </a:rPr>
              <a:t>Return to parent-slide containing images.</a:t>
            </a:r>
          </a:p>
        </p:txBody>
      </p:sp>
    </p:spTree>
    <p:extLst>
      <p:ext uri="{BB962C8B-B14F-4D97-AF65-F5344CB8AC3E}">
        <p14:creationId xmlns:p14="http://schemas.microsoft.com/office/powerpoint/2010/main" val="50689182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Measuring inequality III</a:t>
            </a:r>
            <a:r>
              <a:rPr lang="en-US" sz="3000" dirty="0"/>
              <a:t> – Text Alternative</a:t>
            </a:r>
          </a:p>
        </p:txBody>
      </p:sp>
      <p:sp>
        <p:nvSpPr>
          <p:cNvPr id="3" name="Text Placeholder 2"/>
          <p:cNvSpPr>
            <a:spLocks noGrp="1"/>
          </p:cNvSpPr>
          <p:nvPr>
            <p:ph type="body" sz="quarter" idx="14"/>
          </p:nvPr>
        </p:nvSpPr>
        <p:spPr/>
        <p:txBody>
          <a:bodyPr/>
          <a:lstStyle/>
          <a:p>
            <a:r>
              <a:rPr lang="en-US" dirty="0">
                <a:hlinkClick r:id="rId3"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sz="2200" dirty="0"/>
              <a:t>Graphs (A) and (B) from Figure 21.3 are overlaid. The area between the two curves is labeled A. The area below the bowed curve is labeled B. Boxes reads: Gini coefficient equals A divided by (A plus B). [Caption: The Gini coefficient is calculated by measuring the area between the line of perfect equality and the Lorenz curve. This is represented by A divided by (A plus B). The greater the inequality, the deeper the U-shape in the Lorenz curve. The greater the area of A, the higher the Gini coefficient.] </a:t>
            </a:r>
          </a:p>
        </p:txBody>
      </p:sp>
      <p:sp>
        <p:nvSpPr>
          <p:cNvPr id="5" name="Text Placeholder 4"/>
          <p:cNvSpPr>
            <a:spLocks noGrp="1"/>
          </p:cNvSpPr>
          <p:nvPr>
            <p:ph type="body" sz="quarter" idx="15"/>
          </p:nvPr>
        </p:nvSpPr>
        <p:spPr/>
        <p:txBody>
          <a:bodyPr/>
          <a:lstStyle/>
          <a:p>
            <a:r>
              <a:rPr lang="en-US" dirty="0">
                <a:hlinkClick r:id="rId3" action="ppaction://hlinksldjump"/>
              </a:rPr>
              <a:t>Return to parent-slide containing images.</a:t>
            </a:r>
          </a:p>
        </p:txBody>
      </p:sp>
    </p:spTree>
    <p:extLst>
      <p:ext uri="{BB962C8B-B14F-4D97-AF65-F5344CB8AC3E}">
        <p14:creationId xmlns:p14="http://schemas.microsoft.com/office/powerpoint/2010/main" val="4617297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Income Inequality versus income mobility II</a:t>
            </a:r>
            <a:r>
              <a:rPr lang="en-US" sz="3000" dirty="0"/>
              <a:t> – Text Alternative</a:t>
            </a:r>
          </a:p>
        </p:txBody>
      </p:sp>
      <p:sp>
        <p:nvSpPr>
          <p:cNvPr id="3" name="Text Placeholder 2"/>
          <p:cNvSpPr>
            <a:spLocks noGrp="1"/>
          </p:cNvSpPr>
          <p:nvPr>
            <p:ph type="body" sz="quarter" idx="14"/>
          </p:nvPr>
        </p:nvSpPr>
        <p:spPr/>
        <p:txBody>
          <a:bodyPr/>
          <a:lstStyle/>
          <a:p>
            <a:r>
              <a:rPr lang="en-US" dirty="0">
                <a:hlinkClick r:id="rId3"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sz="2200" dirty="0"/>
              <a:t>A horizontal bar graph shows income mobility in rich countries. The vertical axis is marked from 0 to 0.8. The bars begin at around 0.1 and range up to 0.7. Starting from below, Finland, Denmark, Taiwan China and Belgium fall under the category of high mobility. Germany, Sweden, Canada, Australia, Japan, China, and Czech republic fall under the category of medium mobility. Vietnam, U K, U S, India, Brazil and South Africa are under the category of low mobility. </a:t>
            </a:r>
            <a:br>
              <a:rPr lang="en-US" sz="2200" dirty="0"/>
            </a:br>
            <a:endParaRPr lang="en-US" sz="2200" dirty="0"/>
          </a:p>
        </p:txBody>
      </p:sp>
      <p:sp>
        <p:nvSpPr>
          <p:cNvPr id="5" name="Text Placeholder 4"/>
          <p:cNvSpPr>
            <a:spLocks noGrp="1"/>
          </p:cNvSpPr>
          <p:nvPr>
            <p:ph type="body" sz="quarter" idx="15"/>
          </p:nvPr>
        </p:nvSpPr>
        <p:spPr/>
        <p:txBody>
          <a:bodyPr/>
          <a:lstStyle/>
          <a:p>
            <a:r>
              <a:rPr lang="en-US" dirty="0">
                <a:hlinkClick r:id="rId3" action="ppaction://hlinksldjump"/>
              </a:rPr>
              <a:t>Return to parent-slide containing images.</a:t>
            </a:r>
          </a:p>
        </p:txBody>
      </p:sp>
    </p:spTree>
    <p:extLst>
      <p:ext uri="{BB962C8B-B14F-4D97-AF65-F5344CB8AC3E}">
        <p14:creationId xmlns:p14="http://schemas.microsoft.com/office/powerpoint/2010/main" val="24462628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Measuring poverty II</a:t>
            </a:r>
          </a:p>
        </p:txBody>
      </p:sp>
      <p:sp>
        <p:nvSpPr>
          <p:cNvPr id="3" name="Content Placeholder 2"/>
          <p:cNvSpPr>
            <a:spLocks noGrp="1"/>
          </p:cNvSpPr>
          <p:nvPr>
            <p:ph sz="quarter" idx="11"/>
          </p:nvPr>
        </p:nvSpPr>
        <p:spPr>
          <a:xfrm>
            <a:off x="342900" y="1279756"/>
            <a:ext cx="8458200" cy="752060"/>
          </a:xfrm>
        </p:spPr>
        <p:txBody>
          <a:bodyPr>
            <a:normAutofit lnSpcReduction="10000"/>
          </a:bodyPr>
          <a:lstStyle/>
          <a:p>
            <a:r>
              <a:rPr lang="en-US" sz="2200" noProof="0" dirty="0"/>
              <a:t>The </a:t>
            </a:r>
            <a:r>
              <a:rPr lang="en-US" sz="2200" i="1" noProof="0" dirty="0">
                <a:solidFill>
                  <a:srgbClr val="C00000"/>
                </a:solidFill>
              </a:rPr>
              <a:t>poverty rate</a:t>
            </a:r>
            <a:r>
              <a:rPr lang="en-US" sz="2200" noProof="0" dirty="0"/>
              <a:t> defines the percentage of the population that have incomes below the poverty line.</a:t>
            </a:r>
          </a:p>
        </p:txBody>
      </p:sp>
      <p:pic>
        <p:nvPicPr>
          <p:cNvPr id="5122" name="Picture 2" descr="Graph shows the shifts in the poverty rate--number of people living in poverty since 196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2433" y="2099054"/>
            <a:ext cx="6167618" cy="32329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4"/>
          </p:nvPr>
        </p:nvSpPr>
        <p:spPr>
          <a:xfrm>
            <a:off x="361950" y="5389999"/>
            <a:ext cx="8428037" cy="785240"/>
          </a:xfrm>
        </p:spPr>
        <p:txBody>
          <a:bodyPr>
            <a:noAutofit/>
          </a:bodyPr>
          <a:lstStyle/>
          <a:p>
            <a:r>
              <a:rPr lang="en-US" sz="2200" noProof="0" dirty="0"/>
              <a:t>Since the 19</a:t>
            </a:r>
            <a:r>
              <a:rPr lang="en-US" sz="100" noProof="0" dirty="0"/>
              <a:t> </a:t>
            </a:r>
            <a:r>
              <a:rPr lang="en-US" sz="2200" noProof="0" dirty="0"/>
              <a:t>60s, the poverty rate in the U.S. has decreased through </a:t>
            </a:r>
            <a:r>
              <a:rPr lang="en-US" sz="2200" i="1" noProof="0" dirty="0">
                <a:solidFill>
                  <a:srgbClr val="C00000"/>
                </a:solidFill>
              </a:rPr>
              <a:t>economic growth</a:t>
            </a:r>
            <a:r>
              <a:rPr lang="en-US" sz="2200" noProof="0" dirty="0"/>
              <a:t> and </a:t>
            </a:r>
            <a:r>
              <a:rPr lang="en-US" sz="2200" i="1" noProof="0" dirty="0">
                <a:solidFill>
                  <a:srgbClr val="C00000"/>
                </a:solidFill>
              </a:rPr>
              <a:t>government assistance</a:t>
            </a:r>
            <a:r>
              <a:rPr lang="en-US" sz="2200" noProof="0" dirty="0"/>
              <a:t>.</a:t>
            </a:r>
          </a:p>
        </p:txBody>
      </p:sp>
      <p:sp>
        <p:nvSpPr>
          <p:cNvPr id="9" name="Text Placeholder 8"/>
          <p:cNvSpPr>
            <a:spLocks noGrp="1"/>
          </p:cNvSpPr>
          <p:nvPr>
            <p:ph type="body" sz="quarter" idx="12"/>
          </p:nvPr>
        </p:nvSpPr>
        <p:spPr>
          <a:xfrm>
            <a:off x="2971558" y="6324600"/>
            <a:ext cx="3200885" cy="190500"/>
          </a:xfrm>
        </p:spPr>
        <p:txBody>
          <a:bodyPr/>
          <a:lstStyle/>
          <a:p>
            <a:r>
              <a:rPr lang="en-US" sz="1200" noProof="0" dirty="0">
                <a:hlinkClick r:id="rId4" action="ppaction://hlinksldjump"/>
              </a:rPr>
              <a:t>Access the text alternative for slide images.</a:t>
            </a:r>
          </a:p>
        </p:txBody>
      </p:sp>
    </p:spTree>
    <p:extLst>
      <p:ext uri="{BB962C8B-B14F-4D97-AF65-F5344CB8AC3E}">
        <p14:creationId xmlns:p14="http://schemas.microsoft.com/office/powerpoint/2010/main" val="3393832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Measuring poverty III</a:t>
            </a:r>
          </a:p>
        </p:txBody>
      </p:sp>
      <p:sp>
        <p:nvSpPr>
          <p:cNvPr id="3" name="Content Placeholder 2"/>
          <p:cNvSpPr>
            <a:spLocks noGrp="1"/>
          </p:cNvSpPr>
          <p:nvPr>
            <p:ph sz="quarter" idx="11"/>
          </p:nvPr>
        </p:nvSpPr>
        <p:spPr>
          <a:xfrm>
            <a:off x="342900" y="1275889"/>
            <a:ext cx="8458200" cy="350715"/>
          </a:xfrm>
        </p:spPr>
        <p:txBody>
          <a:bodyPr>
            <a:normAutofit/>
          </a:bodyPr>
          <a:lstStyle/>
          <a:p>
            <a:r>
              <a:rPr lang="en-US" sz="1600" noProof="0" dirty="0"/>
              <a:t>The poverty rate differs by demographics.</a:t>
            </a:r>
          </a:p>
        </p:txBody>
      </p:sp>
      <p:graphicFrame>
        <p:nvGraphicFramePr>
          <p:cNvPr id="5" name="Table 4"/>
          <p:cNvGraphicFramePr>
            <a:graphicFrameLocks noGrp="1"/>
          </p:cNvGraphicFramePr>
          <p:nvPr>
            <p:extLst>
              <p:ext uri="{D42A27DB-BD31-4B8C-83A1-F6EECF244321}">
                <p14:modId xmlns:p14="http://schemas.microsoft.com/office/powerpoint/2010/main" val="1985155428"/>
              </p:ext>
            </p:extLst>
          </p:nvPr>
        </p:nvGraphicFramePr>
        <p:xfrm>
          <a:off x="429285" y="1670914"/>
          <a:ext cx="8394041" cy="3566160"/>
        </p:xfrm>
        <a:graphic>
          <a:graphicData uri="http://schemas.openxmlformats.org/drawingml/2006/table">
            <a:tbl>
              <a:tblPr firstRow="1" bandRow="1">
                <a:tableStyleId>{5C22544A-7EE6-4342-B048-85BDC9FD1C3A}</a:tableStyleId>
              </a:tblPr>
              <a:tblGrid>
                <a:gridCol w="2299495">
                  <a:extLst>
                    <a:ext uri="{9D8B030D-6E8A-4147-A177-3AD203B41FA5}">
                      <a16:colId xmlns:a16="http://schemas.microsoft.com/office/drawing/2014/main" val="20000"/>
                    </a:ext>
                  </a:extLst>
                </a:gridCol>
                <a:gridCol w="2422769">
                  <a:extLst>
                    <a:ext uri="{9D8B030D-6E8A-4147-A177-3AD203B41FA5}">
                      <a16:colId xmlns:a16="http://schemas.microsoft.com/office/drawing/2014/main" val="20001"/>
                    </a:ext>
                  </a:extLst>
                </a:gridCol>
                <a:gridCol w="3671777">
                  <a:extLst>
                    <a:ext uri="{9D8B030D-6E8A-4147-A177-3AD203B41FA5}">
                      <a16:colId xmlns:a16="http://schemas.microsoft.com/office/drawing/2014/main" val="20002"/>
                    </a:ext>
                  </a:extLst>
                </a:gridCol>
              </a:tblGrid>
              <a:tr h="153088">
                <a:tc>
                  <a:txBody>
                    <a:bodyPr/>
                    <a:lstStyle/>
                    <a:p>
                      <a:pPr algn="ctr"/>
                      <a:r>
                        <a:rPr lang="en-US" sz="1200" b="1" baseline="0" dirty="0">
                          <a:solidFill>
                            <a:schemeClr val="bg1"/>
                          </a:solidFill>
                          <a:latin typeface="+mn-lt"/>
                        </a:rPr>
                        <a:t>Demographic</a:t>
                      </a:r>
                    </a:p>
                  </a:txBody>
                  <a:tcPr marR="822960"/>
                </a:tc>
                <a:tc>
                  <a:txBody>
                    <a:bodyPr/>
                    <a:lstStyle/>
                    <a:p>
                      <a:pPr algn="ctr"/>
                      <a:r>
                        <a:rPr lang="en-US" sz="1200" b="1" baseline="0" dirty="0">
                          <a:solidFill>
                            <a:schemeClr val="bg1"/>
                          </a:solidFill>
                          <a:latin typeface="+mn-lt"/>
                        </a:rPr>
                        <a:t>Number in poverty (</a:t>
                      </a:r>
                      <a:r>
                        <a:rPr lang="en-US" sz="1200" b="0" baseline="0" dirty="0">
                          <a:solidFill>
                            <a:schemeClr val="bg1"/>
                          </a:solidFill>
                          <a:latin typeface="+mn-lt"/>
                        </a:rPr>
                        <a:t>millions</a:t>
                      </a:r>
                      <a:r>
                        <a:rPr lang="en-US" sz="1200" b="1" baseline="0" dirty="0">
                          <a:solidFill>
                            <a:schemeClr val="bg1"/>
                          </a:solidFill>
                          <a:latin typeface="+mn-lt"/>
                        </a:rPr>
                        <a:t>)</a:t>
                      </a:r>
                    </a:p>
                  </a:txBody>
                  <a:tcPr/>
                </a:tc>
                <a:tc>
                  <a:txBody>
                    <a:bodyPr/>
                    <a:lstStyle/>
                    <a:p>
                      <a:pPr algn="ctr"/>
                      <a:r>
                        <a:rPr lang="en-US" sz="1200" b="1" baseline="0" dirty="0">
                          <a:solidFill>
                            <a:schemeClr val="bg1"/>
                          </a:solidFill>
                          <a:latin typeface="+mn-lt"/>
                        </a:rPr>
                        <a:t>Proportion of demographic in poverty (</a:t>
                      </a:r>
                      <a:r>
                        <a:rPr lang="en-US" sz="1200" b="0" baseline="0" dirty="0">
                          <a:solidFill>
                            <a:schemeClr val="bg1"/>
                          </a:solidFill>
                          <a:latin typeface="+mn-lt"/>
                        </a:rPr>
                        <a:t>%</a:t>
                      </a:r>
                      <a:r>
                        <a:rPr lang="en-US" sz="1200" b="1" baseline="0" dirty="0">
                          <a:solidFill>
                            <a:schemeClr val="bg1"/>
                          </a:solidFill>
                          <a:latin typeface="+mn-lt"/>
                        </a:rPr>
                        <a:t>)</a:t>
                      </a:r>
                    </a:p>
                  </a:txBody>
                  <a:tcPr/>
                </a:tc>
                <a:extLst>
                  <a:ext uri="{0D108BD9-81ED-4DB2-BD59-A6C34878D82A}">
                    <a16:rowId xmlns:a16="http://schemas.microsoft.com/office/drawing/2014/main" val="10000"/>
                  </a:ext>
                </a:extLst>
              </a:tr>
              <a:tr h="153088">
                <a:tc>
                  <a:txBody>
                    <a:bodyPr/>
                    <a:lstStyle/>
                    <a:p>
                      <a:pPr algn="l" fontAlgn="t"/>
                      <a:r>
                        <a:rPr lang="en-US" sz="1200" b="0" i="0" u="none" strike="noStrike" baseline="0" dirty="0">
                          <a:effectLst/>
                          <a:latin typeface="+mn-lt"/>
                        </a:rPr>
                        <a:t>White</a:t>
                      </a:r>
                    </a:p>
                  </a:txBody>
                  <a:tcPr marL="365760"/>
                </a:tc>
                <a:tc>
                  <a:txBody>
                    <a:bodyPr/>
                    <a:lstStyle/>
                    <a:p>
                      <a:pPr algn="r" fontAlgn="t"/>
                      <a:r>
                        <a:rPr lang="en-US" sz="1200" b="0" i="0" u="none" strike="noStrike" baseline="0" dirty="0">
                          <a:effectLst/>
                          <a:latin typeface="+mn-lt"/>
                        </a:rPr>
                        <a:t>17.0</a:t>
                      </a:r>
                    </a:p>
                  </a:txBody>
                  <a:tcPr marR="548640"/>
                </a:tc>
                <a:tc>
                  <a:txBody>
                    <a:bodyPr/>
                    <a:lstStyle/>
                    <a:p>
                      <a:pPr algn="r" fontAlgn="t"/>
                      <a:r>
                        <a:rPr lang="en-US" sz="1200" b="0" i="0" u="none" strike="noStrike" baseline="0" dirty="0">
                          <a:effectLst/>
                          <a:latin typeface="+mn-lt"/>
                        </a:rPr>
                        <a:t>8.7</a:t>
                      </a:r>
                    </a:p>
                  </a:txBody>
                  <a:tcPr marR="1828800"/>
                </a:tc>
                <a:extLst>
                  <a:ext uri="{0D108BD9-81ED-4DB2-BD59-A6C34878D82A}">
                    <a16:rowId xmlns:a16="http://schemas.microsoft.com/office/drawing/2014/main" val="10001"/>
                  </a:ext>
                </a:extLst>
              </a:tr>
              <a:tr h="153088">
                <a:tc>
                  <a:txBody>
                    <a:bodyPr/>
                    <a:lstStyle/>
                    <a:p>
                      <a:pPr algn="l" fontAlgn="t"/>
                      <a:r>
                        <a:rPr lang="en-US" sz="1200" b="0" i="0" u="none" strike="noStrike" baseline="0" dirty="0">
                          <a:effectLst/>
                          <a:latin typeface="+mn-lt"/>
                        </a:rPr>
                        <a:t>Black</a:t>
                      </a:r>
                    </a:p>
                  </a:txBody>
                  <a:tcPr marL="365760"/>
                </a:tc>
                <a:tc>
                  <a:txBody>
                    <a:bodyPr/>
                    <a:lstStyle/>
                    <a:p>
                      <a:pPr algn="r" fontAlgn="t"/>
                      <a:r>
                        <a:rPr lang="en-US" sz="1200" b="0" i="0" u="none" strike="noStrike" baseline="0" dirty="0">
                          <a:effectLst/>
                          <a:latin typeface="+mn-lt"/>
                        </a:rPr>
                        <a:t>9.0</a:t>
                      </a:r>
                    </a:p>
                  </a:txBody>
                  <a:tcPr marR="548640"/>
                </a:tc>
                <a:tc>
                  <a:txBody>
                    <a:bodyPr/>
                    <a:lstStyle/>
                    <a:p>
                      <a:pPr algn="r" fontAlgn="t"/>
                      <a:r>
                        <a:rPr lang="en-US" sz="1200" b="0" i="0" u="none" strike="noStrike" baseline="0" dirty="0">
                          <a:effectLst/>
                          <a:latin typeface="+mn-lt"/>
                        </a:rPr>
                        <a:t>21.2</a:t>
                      </a:r>
                    </a:p>
                  </a:txBody>
                  <a:tcPr marR="1828800"/>
                </a:tc>
                <a:extLst>
                  <a:ext uri="{0D108BD9-81ED-4DB2-BD59-A6C34878D82A}">
                    <a16:rowId xmlns:a16="http://schemas.microsoft.com/office/drawing/2014/main" val="10002"/>
                  </a:ext>
                </a:extLst>
              </a:tr>
              <a:tr h="153088">
                <a:tc>
                  <a:txBody>
                    <a:bodyPr/>
                    <a:lstStyle/>
                    <a:p>
                      <a:pPr algn="l" fontAlgn="t"/>
                      <a:r>
                        <a:rPr lang="en-US" sz="1200" b="0" i="0" u="none" strike="noStrike" baseline="0" dirty="0">
                          <a:effectLst/>
                          <a:latin typeface="+mn-lt"/>
                        </a:rPr>
                        <a:t>Hispanic</a:t>
                      </a:r>
                    </a:p>
                  </a:txBody>
                  <a:tcPr marL="365760"/>
                </a:tc>
                <a:tc>
                  <a:txBody>
                    <a:bodyPr/>
                    <a:lstStyle/>
                    <a:p>
                      <a:pPr algn="r" fontAlgn="t"/>
                      <a:r>
                        <a:rPr lang="en-US" sz="1200" b="0" i="0" u="none" strike="noStrike" baseline="0" dirty="0">
                          <a:effectLst/>
                          <a:latin typeface="+mn-lt"/>
                        </a:rPr>
                        <a:t>10.8</a:t>
                      </a:r>
                    </a:p>
                  </a:txBody>
                  <a:tcPr marR="548640"/>
                </a:tc>
                <a:tc>
                  <a:txBody>
                    <a:bodyPr/>
                    <a:lstStyle/>
                    <a:p>
                      <a:pPr algn="r" fontAlgn="t"/>
                      <a:r>
                        <a:rPr lang="en-US" sz="1200" b="0" i="0" u="none" strike="noStrike" baseline="0" dirty="0">
                          <a:effectLst/>
                          <a:latin typeface="+mn-lt"/>
                        </a:rPr>
                        <a:t>18.3</a:t>
                      </a:r>
                    </a:p>
                  </a:txBody>
                  <a:tcPr marR="1828800"/>
                </a:tc>
                <a:extLst>
                  <a:ext uri="{0D108BD9-81ED-4DB2-BD59-A6C34878D82A}">
                    <a16:rowId xmlns:a16="http://schemas.microsoft.com/office/drawing/2014/main" val="10003"/>
                  </a:ext>
                </a:extLst>
              </a:tr>
              <a:tr h="153088">
                <a:tc>
                  <a:txBody>
                    <a:bodyPr/>
                    <a:lstStyle/>
                    <a:p>
                      <a:pPr algn="l" fontAlgn="t"/>
                      <a:r>
                        <a:rPr lang="en-US" sz="1200" b="0" i="0" u="none" strike="noStrike" baseline="0" dirty="0">
                          <a:effectLst/>
                          <a:latin typeface="+mn-lt"/>
                        </a:rPr>
                        <a:t>Asian</a:t>
                      </a:r>
                    </a:p>
                  </a:txBody>
                  <a:tcPr marL="365760"/>
                </a:tc>
                <a:tc>
                  <a:txBody>
                    <a:bodyPr/>
                    <a:lstStyle/>
                    <a:p>
                      <a:pPr algn="r" fontAlgn="t"/>
                      <a:r>
                        <a:rPr lang="en-US" sz="1200" b="0" i="0" u="none" strike="noStrike" baseline="0" dirty="0">
                          <a:effectLst/>
                          <a:latin typeface="+mn-lt"/>
                        </a:rPr>
                        <a:t>2.0</a:t>
                      </a:r>
                    </a:p>
                  </a:txBody>
                  <a:tcPr marR="548640"/>
                </a:tc>
                <a:tc>
                  <a:txBody>
                    <a:bodyPr/>
                    <a:lstStyle/>
                    <a:p>
                      <a:pPr algn="r" fontAlgn="t"/>
                      <a:r>
                        <a:rPr lang="en-US" sz="1200" b="0" i="0" u="none" strike="noStrike" baseline="0" dirty="0">
                          <a:effectLst/>
                          <a:latin typeface="+mn-lt"/>
                        </a:rPr>
                        <a:t>10.0</a:t>
                      </a:r>
                    </a:p>
                  </a:txBody>
                  <a:tcPr marR="1828800"/>
                </a:tc>
                <a:extLst>
                  <a:ext uri="{0D108BD9-81ED-4DB2-BD59-A6C34878D82A}">
                    <a16:rowId xmlns:a16="http://schemas.microsoft.com/office/drawing/2014/main" val="10004"/>
                  </a:ext>
                </a:extLst>
              </a:tr>
              <a:tr h="153088">
                <a:tc>
                  <a:txBody>
                    <a:bodyPr/>
                    <a:lstStyle/>
                    <a:p>
                      <a:pPr algn="l" fontAlgn="t"/>
                      <a:r>
                        <a:rPr lang="en-US" sz="1200" b="0" i="0" u="none" strike="noStrike" baseline="0" dirty="0">
                          <a:effectLst/>
                          <a:latin typeface="+mn-lt"/>
                        </a:rPr>
                        <a:t>Male</a:t>
                      </a:r>
                    </a:p>
                  </a:txBody>
                  <a:tcPr marL="365760"/>
                </a:tc>
                <a:tc>
                  <a:txBody>
                    <a:bodyPr/>
                    <a:lstStyle/>
                    <a:p>
                      <a:pPr algn="r" fontAlgn="t"/>
                      <a:r>
                        <a:rPr lang="en-US" sz="1200" b="0" i="0" u="none" strike="noStrike" baseline="0" dirty="0">
                          <a:effectLst/>
                          <a:latin typeface="+mn-lt"/>
                        </a:rPr>
                        <a:t>17.3</a:t>
                      </a:r>
                    </a:p>
                  </a:txBody>
                  <a:tcPr marR="548640"/>
                </a:tc>
                <a:tc>
                  <a:txBody>
                    <a:bodyPr/>
                    <a:lstStyle/>
                    <a:p>
                      <a:pPr algn="r" fontAlgn="t"/>
                      <a:r>
                        <a:rPr lang="en-US" sz="1200" b="0" i="0" u="none" strike="noStrike" baseline="0" dirty="0">
                          <a:effectLst/>
                          <a:latin typeface="+mn-lt"/>
                        </a:rPr>
                        <a:t>11.0</a:t>
                      </a:r>
                    </a:p>
                  </a:txBody>
                  <a:tcPr marR="1828800"/>
                </a:tc>
                <a:extLst>
                  <a:ext uri="{0D108BD9-81ED-4DB2-BD59-A6C34878D82A}">
                    <a16:rowId xmlns:a16="http://schemas.microsoft.com/office/drawing/2014/main" val="10005"/>
                  </a:ext>
                </a:extLst>
              </a:tr>
              <a:tr h="153088">
                <a:tc>
                  <a:txBody>
                    <a:bodyPr/>
                    <a:lstStyle/>
                    <a:p>
                      <a:pPr algn="l" fontAlgn="t"/>
                      <a:r>
                        <a:rPr lang="en-US" sz="1200" b="0" i="0" u="none" strike="noStrike" baseline="0" dirty="0">
                          <a:effectLst/>
                          <a:latin typeface="+mn-lt"/>
                        </a:rPr>
                        <a:t>Female</a:t>
                      </a:r>
                    </a:p>
                  </a:txBody>
                  <a:tcPr marL="365760"/>
                </a:tc>
                <a:tc>
                  <a:txBody>
                    <a:bodyPr/>
                    <a:lstStyle/>
                    <a:p>
                      <a:pPr algn="r" fontAlgn="t"/>
                      <a:r>
                        <a:rPr lang="en-US" sz="1200" b="0" i="0" u="none" strike="noStrike" baseline="0" dirty="0">
                          <a:effectLst/>
                          <a:latin typeface="+mn-lt"/>
                        </a:rPr>
                        <a:t>22.3</a:t>
                      </a:r>
                    </a:p>
                  </a:txBody>
                  <a:tcPr marR="548640"/>
                </a:tc>
                <a:tc>
                  <a:txBody>
                    <a:bodyPr/>
                    <a:lstStyle/>
                    <a:p>
                      <a:pPr algn="r" fontAlgn="t"/>
                      <a:r>
                        <a:rPr lang="en-US" sz="1200" b="0" i="0" u="none" strike="noStrike" baseline="0" dirty="0">
                          <a:effectLst/>
                          <a:latin typeface="+mn-lt"/>
                        </a:rPr>
                        <a:t>13.6</a:t>
                      </a:r>
                    </a:p>
                  </a:txBody>
                  <a:tcPr marR="1828800"/>
                </a:tc>
                <a:extLst>
                  <a:ext uri="{0D108BD9-81ED-4DB2-BD59-A6C34878D82A}">
                    <a16:rowId xmlns:a16="http://schemas.microsoft.com/office/drawing/2014/main" val="10006"/>
                  </a:ext>
                </a:extLst>
              </a:tr>
              <a:tr h="153088">
                <a:tc>
                  <a:txBody>
                    <a:bodyPr/>
                    <a:lstStyle/>
                    <a:p>
                      <a:pPr algn="l" fontAlgn="t"/>
                      <a:r>
                        <a:rPr lang="en-US" sz="1200" b="0" i="0" u="none" strike="noStrike" baseline="0" dirty="0">
                          <a:effectLst/>
                          <a:latin typeface="+mn-lt"/>
                        </a:rPr>
                        <a:t>Married</a:t>
                      </a:r>
                    </a:p>
                  </a:txBody>
                  <a:tcPr marL="365760"/>
                </a:tc>
                <a:tc>
                  <a:txBody>
                    <a:bodyPr/>
                    <a:lstStyle/>
                    <a:p>
                      <a:pPr algn="r" fontAlgn="t"/>
                      <a:r>
                        <a:rPr lang="en-US" sz="1200" b="0" i="0" u="none" strike="noStrike" baseline="0" dirty="0">
                          <a:effectLst/>
                          <a:latin typeface="+mn-lt"/>
                        </a:rPr>
                        <a:t>3.0</a:t>
                      </a:r>
                    </a:p>
                  </a:txBody>
                  <a:tcPr marR="548640"/>
                </a:tc>
                <a:tc>
                  <a:txBody>
                    <a:bodyPr/>
                    <a:lstStyle/>
                    <a:p>
                      <a:pPr algn="r" fontAlgn="t"/>
                      <a:r>
                        <a:rPr lang="en-US" sz="1200" b="0" i="0" u="none" strike="noStrike" baseline="0" dirty="0">
                          <a:effectLst/>
                          <a:latin typeface="+mn-lt"/>
                        </a:rPr>
                        <a:t>4.9</a:t>
                      </a:r>
                    </a:p>
                  </a:txBody>
                  <a:tcPr marR="1828800"/>
                </a:tc>
                <a:extLst>
                  <a:ext uri="{0D108BD9-81ED-4DB2-BD59-A6C34878D82A}">
                    <a16:rowId xmlns:a16="http://schemas.microsoft.com/office/drawing/2014/main" val="10007"/>
                  </a:ext>
                </a:extLst>
              </a:tr>
              <a:tr h="153088">
                <a:tc>
                  <a:txBody>
                    <a:bodyPr/>
                    <a:lstStyle/>
                    <a:p>
                      <a:pPr algn="l" fontAlgn="t"/>
                      <a:r>
                        <a:rPr lang="en-US" sz="1200" b="0" i="0" u="none" strike="noStrike" baseline="0" dirty="0">
                          <a:effectLst/>
                          <a:latin typeface="+mn-lt"/>
                        </a:rPr>
                        <a:t>Single female</a:t>
                      </a:r>
                    </a:p>
                  </a:txBody>
                  <a:tcPr marL="365760"/>
                </a:tc>
                <a:tc>
                  <a:txBody>
                    <a:bodyPr/>
                    <a:lstStyle/>
                    <a:p>
                      <a:pPr algn="r" fontAlgn="t"/>
                      <a:r>
                        <a:rPr lang="en-US" sz="1200" b="0" i="0" u="none" strike="noStrike" baseline="0" dirty="0">
                          <a:effectLst/>
                          <a:latin typeface="+mn-lt"/>
                        </a:rPr>
                        <a:t>4.0</a:t>
                      </a:r>
                    </a:p>
                  </a:txBody>
                  <a:tcPr marR="548640"/>
                </a:tc>
                <a:tc>
                  <a:txBody>
                    <a:bodyPr/>
                    <a:lstStyle/>
                    <a:p>
                      <a:pPr algn="r" fontAlgn="t"/>
                      <a:r>
                        <a:rPr lang="en-US" sz="1200" b="0" i="0" u="none" strike="noStrike" baseline="0" dirty="0">
                          <a:effectLst/>
                          <a:latin typeface="+mn-lt"/>
                        </a:rPr>
                        <a:t>25.7</a:t>
                      </a:r>
                    </a:p>
                  </a:txBody>
                  <a:tcPr marR="1828800"/>
                </a:tc>
                <a:extLst>
                  <a:ext uri="{0D108BD9-81ED-4DB2-BD59-A6C34878D82A}">
                    <a16:rowId xmlns:a16="http://schemas.microsoft.com/office/drawing/2014/main" val="10008"/>
                  </a:ext>
                </a:extLst>
              </a:tr>
              <a:tr h="153088">
                <a:tc>
                  <a:txBody>
                    <a:bodyPr/>
                    <a:lstStyle/>
                    <a:p>
                      <a:pPr algn="l" fontAlgn="t"/>
                      <a:r>
                        <a:rPr lang="en-US" sz="1200" b="0" i="0" u="none" strike="noStrike" baseline="0" dirty="0">
                          <a:effectLst/>
                          <a:latin typeface="+mn-lt"/>
                        </a:rPr>
                        <a:t>Single male</a:t>
                      </a:r>
                    </a:p>
                  </a:txBody>
                  <a:tcPr marL="365760"/>
                </a:tc>
                <a:tc>
                  <a:txBody>
                    <a:bodyPr/>
                    <a:lstStyle/>
                    <a:p>
                      <a:pPr algn="r" fontAlgn="t"/>
                      <a:r>
                        <a:rPr lang="en-US" sz="1200" b="0" i="0" u="none" strike="noStrike" baseline="0" dirty="0">
                          <a:effectLst/>
                          <a:latin typeface="+mn-lt"/>
                        </a:rPr>
                        <a:t>0.8</a:t>
                      </a:r>
                    </a:p>
                  </a:txBody>
                  <a:tcPr marR="548640"/>
                </a:tc>
                <a:tc>
                  <a:txBody>
                    <a:bodyPr/>
                    <a:lstStyle/>
                    <a:p>
                      <a:pPr algn="r" fontAlgn="t"/>
                      <a:r>
                        <a:rPr lang="en-US" sz="1200" b="0" i="0" u="none" strike="noStrike" baseline="0" dirty="0">
                          <a:effectLst/>
                          <a:latin typeface="+mn-lt"/>
                        </a:rPr>
                        <a:t>12.4</a:t>
                      </a:r>
                    </a:p>
                  </a:txBody>
                  <a:tcPr marR="1828800"/>
                </a:tc>
                <a:extLst>
                  <a:ext uri="{0D108BD9-81ED-4DB2-BD59-A6C34878D82A}">
                    <a16:rowId xmlns:a16="http://schemas.microsoft.com/office/drawing/2014/main" val="10009"/>
                  </a:ext>
                </a:extLst>
              </a:tr>
              <a:tr h="153088">
                <a:tc>
                  <a:txBody>
                    <a:bodyPr/>
                    <a:lstStyle/>
                    <a:p>
                      <a:pPr algn="l" fontAlgn="t"/>
                      <a:r>
                        <a:rPr lang="en-US" sz="1200" b="0" i="0" u="none" strike="noStrike" baseline="0" dirty="0">
                          <a:effectLst/>
                          <a:latin typeface="+mn-lt"/>
                        </a:rPr>
                        <a:t>Under 18</a:t>
                      </a:r>
                    </a:p>
                  </a:txBody>
                  <a:tcPr marL="365760"/>
                </a:tc>
                <a:tc>
                  <a:txBody>
                    <a:bodyPr/>
                    <a:lstStyle/>
                    <a:p>
                      <a:pPr algn="r" fontAlgn="t"/>
                      <a:r>
                        <a:rPr lang="en-US" sz="1200" b="0" i="0" u="none" strike="noStrike" baseline="0" dirty="0">
                          <a:effectLst/>
                          <a:latin typeface="+mn-lt"/>
                        </a:rPr>
                        <a:t>12.8</a:t>
                      </a:r>
                    </a:p>
                  </a:txBody>
                  <a:tcPr marR="548640"/>
                </a:tc>
                <a:tc>
                  <a:txBody>
                    <a:bodyPr/>
                    <a:lstStyle/>
                    <a:p>
                      <a:pPr algn="r" fontAlgn="t"/>
                      <a:r>
                        <a:rPr lang="en-US" sz="1200" b="0" i="0" u="none" strike="noStrike" baseline="0" dirty="0">
                          <a:effectLst/>
                          <a:latin typeface="+mn-lt"/>
                        </a:rPr>
                        <a:t>17.5</a:t>
                      </a:r>
                    </a:p>
                  </a:txBody>
                  <a:tcPr marR="1828800"/>
                </a:tc>
                <a:extLst>
                  <a:ext uri="{0D108BD9-81ED-4DB2-BD59-A6C34878D82A}">
                    <a16:rowId xmlns:a16="http://schemas.microsoft.com/office/drawing/2014/main" val="10010"/>
                  </a:ext>
                </a:extLst>
              </a:tr>
              <a:tr h="153088">
                <a:tc>
                  <a:txBody>
                    <a:bodyPr/>
                    <a:lstStyle/>
                    <a:p>
                      <a:pPr algn="l" fontAlgn="t"/>
                      <a:r>
                        <a:rPr lang="en-US" sz="1200" b="0" i="0" u="none" strike="noStrike" baseline="0" dirty="0">
                          <a:effectLst/>
                          <a:latin typeface="+mn-lt"/>
                        </a:rPr>
                        <a:t>18 to 64</a:t>
                      </a:r>
                    </a:p>
                  </a:txBody>
                  <a:tcPr marL="365760"/>
                </a:tc>
                <a:tc>
                  <a:txBody>
                    <a:bodyPr/>
                    <a:lstStyle/>
                    <a:p>
                      <a:pPr algn="r" fontAlgn="t"/>
                      <a:r>
                        <a:rPr lang="en-US" sz="1200" b="0" i="0" u="none" strike="noStrike" baseline="0" dirty="0">
                          <a:effectLst/>
                          <a:latin typeface="+mn-lt"/>
                        </a:rPr>
                        <a:t>22.2</a:t>
                      </a:r>
                    </a:p>
                  </a:txBody>
                  <a:tcPr marR="548640"/>
                </a:tc>
                <a:tc>
                  <a:txBody>
                    <a:bodyPr/>
                    <a:lstStyle/>
                    <a:p>
                      <a:pPr algn="r" fontAlgn="t"/>
                      <a:r>
                        <a:rPr lang="en-US" sz="1200" b="0" i="0" u="none" strike="noStrike" baseline="0" dirty="0">
                          <a:effectLst/>
                          <a:latin typeface="+mn-lt"/>
                        </a:rPr>
                        <a:t>11.2</a:t>
                      </a:r>
                    </a:p>
                  </a:txBody>
                  <a:tcPr marR="1828800"/>
                </a:tc>
                <a:extLst>
                  <a:ext uri="{0D108BD9-81ED-4DB2-BD59-A6C34878D82A}">
                    <a16:rowId xmlns:a16="http://schemas.microsoft.com/office/drawing/2014/main" val="10011"/>
                  </a:ext>
                </a:extLst>
              </a:tr>
              <a:tr h="153088">
                <a:tc>
                  <a:txBody>
                    <a:bodyPr/>
                    <a:lstStyle/>
                    <a:p>
                      <a:pPr algn="l" fontAlgn="t"/>
                      <a:r>
                        <a:rPr lang="en-US" sz="1200" b="0" i="0" u="none" strike="noStrike" baseline="0" dirty="0">
                          <a:effectLst/>
                          <a:latin typeface="+mn-lt"/>
                        </a:rPr>
                        <a:t>Over 65</a:t>
                      </a:r>
                    </a:p>
                  </a:txBody>
                  <a:tcPr marL="365760"/>
                </a:tc>
                <a:tc>
                  <a:txBody>
                    <a:bodyPr/>
                    <a:lstStyle/>
                    <a:p>
                      <a:pPr algn="r" fontAlgn="t"/>
                      <a:r>
                        <a:rPr lang="en-US" sz="1200" b="0" i="0" u="none" strike="noStrike" baseline="0" dirty="0">
                          <a:effectLst/>
                          <a:latin typeface="+mn-lt"/>
                        </a:rPr>
                        <a:t>4.7</a:t>
                      </a:r>
                    </a:p>
                  </a:txBody>
                  <a:tcPr marR="548640"/>
                </a:tc>
                <a:tc>
                  <a:txBody>
                    <a:bodyPr/>
                    <a:lstStyle/>
                    <a:p>
                      <a:pPr algn="r" fontAlgn="t"/>
                      <a:r>
                        <a:rPr lang="en-US" sz="1200" b="0" i="0" u="none" strike="noStrike" baseline="0" dirty="0">
                          <a:effectLst/>
                          <a:latin typeface="+mn-lt"/>
                        </a:rPr>
                        <a:t>12.3</a:t>
                      </a:r>
                    </a:p>
                  </a:txBody>
                  <a:tcPr marR="1828800"/>
                </a:tc>
                <a:extLst>
                  <a:ext uri="{0D108BD9-81ED-4DB2-BD59-A6C34878D82A}">
                    <a16:rowId xmlns:a16="http://schemas.microsoft.com/office/drawing/2014/main" val="10012"/>
                  </a:ext>
                </a:extLst>
              </a:tr>
            </a:tbl>
          </a:graphicData>
        </a:graphic>
      </p:graphicFrame>
      <p:sp>
        <p:nvSpPr>
          <p:cNvPr id="4" name="Content Placeholder 3"/>
          <p:cNvSpPr>
            <a:spLocks noGrp="1"/>
          </p:cNvSpPr>
          <p:nvPr>
            <p:ph sz="quarter" idx="14"/>
          </p:nvPr>
        </p:nvSpPr>
        <p:spPr>
          <a:xfrm>
            <a:off x="361950" y="5235450"/>
            <a:ext cx="8428037" cy="1049443"/>
          </a:xfrm>
        </p:spPr>
        <p:txBody>
          <a:bodyPr>
            <a:noAutofit/>
          </a:bodyPr>
          <a:lstStyle/>
          <a:p>
            <a:r>
              <a:rPr lang="en-US" sz="1600" noProof="0" dirty="0"/>
              <a:t>Married families have the lowest rate of poverty.</a:t>
            </a:r>
          </a:p>
          <a:p>
            <a:r>
              <a:rPr lang="en-US" sz="1600" noProof="0" dirty="0"/>
              <a:t>Single mothers have the highest rate of poverty.</a:t>
            </a:r>
          </a:p>
          <a:p>
            <a:pPr marL="292608" indent="-292608">
              <a:buFont typeface="Arial" pitchFamily="34" charset="0"/>
              <a:buChar char="•"/>
            </a:pPr>
            <a:r>
              <a:rPr lang="en-US" sz="1400" noProof="0" dirty="0"/>
              <a:t>Nearly one-third of single mothers live in poverty.</a:t>
            </a:r>
          </a:p>
        </p:txBody>
      </p:sp>
    </p:spTree>
    <p:extLst>
      <p:ext uri="{BB962C8B-B14F-4D97-AF65-F5344CB8AC3E}">
        <p14:creationId xmlns:p14="http://schemas.microsoft.com/office/powerpoint/2010/main" val="991616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Measuring poverty IV</a:t>
            </a:r>
          </a:p>
        </p:txBody>
      </p:sp>
      <p:sp>
        <p:nvSpPr>
          <p:cNvPr id="3" name="Content Placeholder 2"/>
          <p:cNvSpPr>
            <a:spLocks noGrp="1"/>
          </p:cNvSpPr>
          <p:nvPr>
            <p:ph sz="quarter" idx="11"/>
          </p:nvPr>
        </p:nvSpPr>
        <p:spPr>
          <a:xfrm>
            <a:off x="342900" y="1279756"/>
            <a:ext cx="8458200" cy="1592233"/>
          </a:xfrm>
        </p:spPr>
        <p:txBody>
          <a:bodyPr>
            <a:normAutofit/>
          </a:bodyPr>
          <a:lstStyle/>
          <a:p>
            <a:pPr marL="292608" indent="-292608">
              <a:buFont typeface="Arial" pitchFamily="34" charset="0"/>
              <a:buChar char="•"/>
            </a:pPr>
            <a:r>
              <a:rPr lang="en-US" sz="2200" noProof="0" dirty="0"/>
              <a:t>The most common international poverty measure is the number of people living on less than $1.90 per day.</a:t>
            </a:r>
          </a:p>
          <a:p>
            <a:pPr marL="292608" indent="-292608">
              <a:buFont typeface="Arial" pitchFamily="34" charset="0"/>
              <a:buChar char="•"/>
            </a:pPr>
            <a:r>
              <a:rPr lang="en-US" sz="2200" noProof="0" dirty="0"/>
              <a:t>Must adjust for differences in prices across countries using the </a:t>
            </a:r>
            <a:r>
              <a:rPr lang="en-US" sz="2200" i="1" noProof="0" dirty="0">
                <a:solidFill>
                  <a:srgbClr val="C00000"/>
                </a:solidFill>
              </a:rPr>
              <a:t>purchasing power parity (P</a:t>
            </a:r>
            <a:r>
              <a:rPr lang="en-US" sz="100" i="1" noProof="0" dirty="0">
                <a:solidFill>
                  <a:srgbClr val="C00000"/>
                </a:solidFill>
              </a:rPr>
              <a:t> </a:t>
            </a:r>
            <a:r>
              <a:rPr lang="en-US" sz="2200" i="1" noProof="0" dirty="0" err="1">
                <a:solidFill>
                  <a:srgbClr val="C00000"/>
                </a:solidFill>
              </a:rPr>
              <a:t>P</a:t>
            </a:r>
            <a:r>
              <a:rPr lang="en-US" sz="100" i="1" noProof="0" dirty="0">
                <a:solidFill>
                  <a:srgbClr val="C00000"/>
                </a:solidFill>
              </a:rPr>
              <a:t> </a:t>
            </a:r>
            <a:r>
              <a:rPr lang="en-US" sz="2200" i="1" noProof="0" dirty="0">
                <a:solidFill>
                  <a:srgbClr val="C00000"/>
                </a:solidFill>
              </a:rPr>
              <a:t>P) index</a:t>
            </a:r>
            <a:r>
              <a:rPr lang="en-US" sz="2200" noProof="0" dirty="0"/>
              <a:t>.</a:t>
            </a:r>
          </a:p>
        </p:txBody>
      </p:sp>
      <p:sp>
        <p:nvSpPr>
          <p:cNvPr id="4" name="Content Placeholder 3"/>
          <p:cNvSpPr>
            <a:spLocks noGrp="1"/>
          </p:cNvSpPr>
          <p:nvPr>
            <p:ph sz="quarter" idx="14"/>
          </p:nvPr>
        </p:nvSpPr>
        <p:spPr>
          <a:xfrm>
            <a:off x="361949" y="2968771"/>
            <a:ext cx="1041847" cy="1448684"/>
          </a:xfrm>
        </p:spPr>
        <p:txBody>
          <a:bodyPr>
            <a:noAutofit/>
          </a:bodyPr>
          <a:lstStyle/>
          <a:p>
            <a:r>
              <a:rPr lang="en-US" sz="1400" b="1" noProof="0" dirty="0"/>
              <a:t>People living on less than $1.90 per day, by country </a:t>
            </a:r>
          </a:p>
        </p:txBody>
      </p:sp>
      <p:pic>
        <p:nvPicPr>
          <p:cNvPr id="6146" name="Picture 2" descr="Color-coded map shows that majority of people living on less than $1.90 per day are in Afric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37687" y="2975728"/>
            <a:ext cx="5244363" cy="32441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 Placeholder 8"/>
          <p:cNvSpPr>
            <a:spLocks noGrp="1"/>
          </p:cNvSpPr>
          <p:nvPr>
            <p:ph type="body" sz="quarter" idx="12"/>
          </p:nvPr>
        </p:nvSpPr>
        <p:spPr>
          <a:xfrm>
            <a:off x="2971558" y="6324600"/>
            <a:ext cx="3200885" cy="190500"/>
          </a:xfrm>
        </p:spPr>
        <p:txBody>
          <a:bodyPr/>
          <a:lstStyle/>
          <a:p>
            <a:r>
              <a:rPr lang="en-US" sz="1200" noProof="0" dirty="0">
                <a:hlinkClick r:id="rId4" action="ppaction://hlinksldjump"/>
              </a:rPr>
              <a:t>Access the text alternative for slide images.</a:t>
            </a:r>
          </a:p>
        </p:txBody>
      </p:sp>
    </p:spTree>
    <p:extLst>
      <p:ext uri="{BB962C8B-B14F-4D97-AF65-F5344CB8AC3E}">
        <p14:creationId xmlns:p14="http://schemas.microsoft.com/office/powerpoint/2010/main" val="11072775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Why are people poor? I</a:t>
            </a:r>
          </a:p>
        </p:txBody>
      </p:sp>
      <p:sp>
        <p:nvSpPr>
          <p:cNvPr id="3" name="Content Placeholder 2"/>
          <p:cNvSpPr>
            <a:spLocks noGrp="1"/>
          </p:cNvSpPr>
          <p:nvPr>
            <p:ph sz="quarter" idx="11"/>
          </p:nvPr>
        </p:nvSpPr>
        <p:spPr>
          <a:xfrm>
            <a:off x="342900" y="1276709"/>
            <a:ext cx="8458200" cy="1530885"/>
          </a:xfrm>
        </p:spPr>
        <p:txBody>
          <a:bodyPr>
            <a:normAutofit/>
          </a:bodyPr>
          <a:lstStyle/>
          <a:p>
            <a:r>
              <a:rPr lang="en-US" sz="2200" noProof="0" dirty="0"/>
              <a:t>Most individuals in poverty are only poor temporarily, called </a:t>
            </a:r>
            <a:r>
              <a:rPr lang="en-US" sz="2200" i="1" noProof="0" dirty="0">
                <a:solidFill>
                  <a:srgbClr val="C00000"/>
                </a:solidFill>
              </a:rPr>
              <a:t>transient poverty</a:t>
            </a:r>
            <a:r>
              <a:rPr lang="en-US" sz="2200" noProof="0" dirty="0"/>
              <a:t>.</a:t>
            </a:r>
          </a:p>
          <a:p>
            <a:pPr marL="292608" indent="-292608">
              <a:buFont typeface="Arial" pitchFamily="34" charset="0"/>
              <a:buChar char="•"/>
            </a:pPr>
            <a:r>
              <a:rPr lang="en-US" sz="2000" noProof="0" dirty="0"/>
              <a:t>This is compared to 3% of the poor who are in chronic poverty—being poor for 3 or more years.</a:t>
            </a:r>
          </a:p>
        </p:txBody>
      </p:sp>
      <p:sp>
        <p:nvSpPr>
          <p:cNvPr id="4" name="Content Placeholder 3"/>
          <p:cNvSpPr>
            <a:spLocks noGrp="1"/>
          </p:cNvSpPr>
          <p:nvPr>
            <p:ph sz="quarter" idx="14"/>
          </p:nvPr>
        </p:nvSpPr>
        <p:spPr>
          <a:xfrm>
            <a:off x="342900" y="3026536"/>
            <a:ext cx="8458200" cy="3260501"/>
          </a:xfrm>
        </p:spPr>
        <p:txBody>
          <a:bodyPr>
            <a:noAutofit/>
          </a:bodyPr>
          <a:lstStyle/>
          <a:p>
            <a:r>
              <a:rPr lang="en-US" sz="2200" noProof="0" dirty="0"/>
              <a:t>Poverty-alleviating policies require knowing who is poor and why.</a:t>
            </a:r>
          </a:p>
          <a:p>
            <a:r>
              <a:rPr lang="en-US" sz="2200" noProof="0" dirty="0"/>
              <a:t>Poverty may be inter-generational: Those who grow up in poor families are more likely to be poor themselves.</a:t>
            </a:r>
          </a:p>
          <a:p>
            <a:pPr marL="292608" indent="-292608">
              <a:buFont typeface="Arial" pitchFamily="34" charset="0"/>
              <a:buChar char="•"/>
            </a:pPr>
            <a:r>
              <a:rPr lang="en-US" sz="2000" noProof="0" dirty="0"/>
              <a:t>Children in poor communities typically have reduced opportunities to acquire </a:t>
            </a:r>
            <a:r>
              <a:rPr lang="en-US" sz="2000" i="1" noProof="0" dirty="0">
                <a:solidFill>
                  <a:srgbClr val="C00000"/>
                </a:solidFill>
              </a:rPr>
              <a:t>human capital</a:t>
            </a:r>
            <a:r>
              <a:rPr lang="en-US" sz="2000" noProof="0" dirty="0"/>
              <a:t>.</a:t>
            </a:r>
          </a:p>
          <a:p>
            <a:pPr marL="292608" indent="-292608">
              <a:buFont typeface="Arial" pitchFamily="34" charset="0"/>
              <a:buChar char="•"/>
            </a:pPr>
            <a:r>
              <a:rPr lang="en-US" sz="2000" noProof="0" dirty="0"/>
              <a:t>Determining causality is difficult, as low human capital causes poverty and poverty causes low human capital.</a:t>
            </a:r>
          </a:p>
          <a:p>
            <a:pPr marL="292608" indent="-292608">
              <a:buFont typeface="Arial" pitchFamily="34" charset="0"/>
              <a:buChar char="•"/>
            </a:pPr>
            <a:r>
              <a:rPr lang="en-US" sz="2000" noProof="0" dirty="0"/>
              <a:t>Creates a negative cycle of poverty and low human capital.</a:t>
            </a:r>
          </a:p>
        </p:txBody>
      </p:sp>
    </p:spTree>
    <p:extLst>
      <p:ext uri="{BB962C8B-B14F-4D97-AF65-F5344CB8AC3E}">
        <p14:creationId xmlns:p14="http://schemas.microsoft.com/office/powerpoint/2010/main" val="29839803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Why are people poor? II</a:t>
            </a:r>
          </a:p>
        </p:txBody>
      </p:sp>
      <p:sp>
        <p:nvSpPr>
          <p:cNvPr id="3" name="Content Placeholder 2"/>
          <p:cNvSpPr>
            <a:spLocks noGrp="1"/>
          </p:cNvSpPr>
          <p:nvPr>
            <p:ph sz="quarter" idx="11"/>
          </p:nvPr>
        </p:nvSpPr>
        <p:spPr>
          <a:xfrm>
            <a:off x="342900" y="1276709"/>
            <a:ext cx="8458200" cy="3372564"/>
          </a:xfrm>
        </p:spPr>
        <p:txBody>
          <a:bodyPr>
            <a:normAutofit/>
          </a:bodyPr>
          <a:lstStyle/>
          <a:p>
            <a:r>
              <a:rPr lang="en-US" sz="2600" noProof="0" dirty="0"/>
              <a:t>Poverty may be caused by poor social networks.</a:t>
            </a:r>
          </a:p>
          <a:p>
            <a:r>
              <a:rPr lang="en-US" sz="2600" noProof="0" dirty="0"/>
              <a:t>Poverty may also be caused by </a:t>
            </a:r>
            <a:r>
              <a:rPr lang="en-US" sz="2600" i="1" noProof="0" dirty="0">
                <a:solidFill>
                  <a:srgbClr val="C00000"/>
                </a:solidFill>
              </a:rPr>
              <a:t>poverty traps</a:t>
            </a:r>
            <a:r>
              <a:rPr lang="en-US" sz="2600" noProof="0" dirty="0"/>
              <a:t>. These are self-reinforcing mechanisms that cause the poor to stay poor.</a:t>
            </a:r>
          </a:p>
          <a:p>
            <a:pPr marL="292608" indent="-292608">
              <a:buClr>
                <a:schemeClr val="tx1"/>
              </a:buClr>
              <a:buFont typeface="Arial" pitchFamily="34" charset="0"/>
              <a:buChar char="•"/>
            </a:pPr>
            <a:r>
              <a:rPr lang="en-US" sz="2400" i="1" noProof="0" dirty="0">
                <a:solidFill>
                  <a:srgbClr val="C00000"/>
                </a:solidFill>
              </a:rPr>
              <a:t>Health and economic prosperity</a:t>
            </a:r>
            <a:r>
              <a:rPr lang="en-US" sz="2400" i="1" noProof="0" dirty="0">
                <a:solidFill>
                  <a:schemeClr val="tx1"/>
                </a:solidFill>
              </a:rPr>
              <a:t>.</a:t>
            </a:r>
          </a:p>
          <a:p>
            <a:pPr marL="292608" indent="-292608">
              <a:buClr>
                <a:schemeClr val="tx1"/>
              </a:buClr>
              <a:buFont typeface="Arial" pitchFamily="34" charset="0"/>
              <a:buChar char="•"/>
            </a:pPr>
            <a:r>
              <a:rPr lang="en-US" sz="2400" i="1" noProof="0" dirty="0">
                <a:solidFill>
                  <a:srgbClr val="C00000"/>
                </a:solidFill>
              </a:rPr>
              <a:t>Credit constraints</a:t>
            </a:r>
            <a:r>
              <a:rPr lang="en-US" sz="2400" i="1" noProof="0" dirty="0">
                <a:solidFill>
                  <a:schemeClr val="tx1"/>
                </a:solidFill>
              </a:rPr>
              <a:t>.</a:t>
            </a:r>
          </a:p>
          <a:p>
            <a:pPr marL="292608" indent="-292608">
              <a:buClr>
                <a:schemeClr val="tx1"/>
              </a:buClr>
              <a:buFont typeface="Arial" pitchFamily="34" charset="0"/>
              <a:buChar char="•"/>
            </a:pPr>
            <a:r>
              <a:rPr lang="en-US" sz="2400" i="1" noProof="0" dirty="0">
                <a:solidFill>
                  <a:srgbClr val="C00000"/>
                </a:solidFill>
              </a:rPr>
              <a:t>Community composition</a:t>
            </a:r>
            <a:r>
              <a:rPr lang="en-US" sz="2400" i="1" noProof="0" dirty="0">
                <a:solidFill>
                  <a:schemeClr val="tx1"/>
                </a:solidFill>
              </a:rPr>
              <a:t>.</a:t>
            </a:r>
          </a:p>
        </p:txBody>
      </p:sp>
    </p:spTree>
    <p:extLst>
      <p:ext uri="{BB962C8B-B14F-4D97-AF65-F5344CB8AC3E}">
        <p14:creationId xmlns:p14="http://schemas.microsoft.com/office/powerpoint/2010/main" val="487505017"/>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84F6219E-3D47-41AC-9893-1108D06AA07D}"/>
    </a:ext>
  </a:extLst>
</a:theme>
</file>

<file path=ppt/theme/theme2.xml><?xml version="1.0" encoding="utf-8"?>
<a:theme xmlns:a="http://schemas.openxmlformats.org/drawingml/2006/main" name="MainContent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B385948E-CF34-4CE8-9AC7-28DE40FDC656}"/>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FEE61EC3-6634-45B5-BF77-FBC9B835BC79}"/>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A15A20A0-BEE6-47A5-BC6B-F87134FBF13C}"/>
    </a:ext>
  </a:extLst>
</a:theme>
</file>

<file path=ppt/theme/theme5.xml><?xml version="1.0" encoding="utf-8"?>
<a:theme xmlns:a="http://schemas.openxmlformats.org/drawingml/2006/main" name="ImageDescriptionAppendix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22313DF8-AA3F-4A8D-9652-6DDC53D759ED}"/>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Template_Editorial_v9_2019</Template>
  <TotalTime>1483</TotalTime>
  <Words>6137</Words>
  <Application>Microsoft Office PowerPoint</Application>
  <PresentationFormat>On-screen Show (4:3)</PresentationFormat>
  <Paragraphs>493</Paragraphs>
  <Slides>47</Slides>
  <Notes>45</Notes>
  <HiddenSlides>8</HiddenSlides>
  <MMClips>0</MMClips>
  <ScaleCrop>false</ScaleCrop>
  <HeadingPairs>
    <vt:vector size="8" baseType="variant">
      <vt:variant>
        <vt:lpstr>Fonts Used</vt:lpstr>
      </vt:variant>
      <vt:variant>
        <vt:i4>3</vt:i4>
      </vt:variant>
      <vt:variant>
        <vt:lpstr>Theme</vt:lpstr>
      </vt:variant>
      <vt:variant>
        <vt:i4>5</vt:i4>
      </vt:variant>
      <vt:variant>
        <vt:lpstr>Embedded OLE Servers</vt:lpstr>
      </vt:variant>
      <vt:variant>
        <vt:i4>1</vt:i4>
      </vt:variant>
      <vt:variant>
        <vt:lpstr>Slide Titles</vt:lpstr>
      </vt:variant>
      <vt:variant>
        <vt:i4>47</vt:i4>
      </vt:variant>
    </vt:vector>
  </HeadingPairs>
  <TitlesOfParts>
    <vt:vector size="56" baseType="lpstr">
      <vt:lpstr>Arial</vt:lpstr>
      <vt:lpstr>ArumSans Rg</vt:lpstr>
      <vt:lpstr>Calibri</vt:lpstr>
      <vt:lpstr>Title Slides Master</vt:lpstr>
      <vt:lpstr>MainContentSlideMaster</vt:lpstr>
      <vt:lpstr>ClosingMaster</vt:lpstr>
      <vt:lpstr>DividerSlideMaster</vt:lpstr>
      <vt:lpstr>ImageDescriptionAppendixSlideMaster</vt:lpstr>
      <vt:lpstr>Equation</vt:lpstr>
      <vt:lpstr>Chapter 21</vt:lpstr>
      <vt:lpstr>What will you learn in this chapter?</vt:lpstr>
      <vt:lpstr>Poverty</vt:lpstr>
      <vt:lpstr>Measuring poverty I</vt:lpstr>
      <vt:lpstr>Measuring poverty II</vt:lpstr>
      <vt:lpstr>Measuring poverty III</vt:lpstr>
      <vt:lpstr>Measuring poverty IV</vt:lpstr>
      <vt:lpstr>Why are people poor? I</vt:lpstr>
      <vt:lpstr>Why are people poor? II</vt:lpstr>
      <vt:lpstr>Measuring inequality I</vt:lpstr>
      <vt:lpstr>Measuring inequality II</vt:lpstr>
      <vt:lpstr>Active Learning: Measuring inequality</vt:lpstr>
      <vt:lpstr>Active Learning Solution I</vt:lpstr>
      <vt:lpstr>Measuring inequality III</vt:lpstr>
      <vt:lpstr>Active Learning: Calculating the Gini coefficient</vt:lpstr>
      <vt:lpstr>Active Learning Solution II</vt:lpstr>
      <vt:lpstr>Inequality in the U.S. and around the world</vt:lpstr>
      <vt:lpstr>Inequality in the U.S. and around the world II 1</vt:lpstr>
      <vt:lpstr>Inequality in the U.S. and around the world II 2</vt:lpstr>
      <vt:lpstr>Income Inequality versus income mobility I</vt:lpstr>
      <vt:lpstr>Income Inequality versus income mobility II</vt:lpstr>
      <vt:lpstr>Policies to reduce poverty and inequality</vt:lpstr>
      <vt:lpstr>Active Learning: Policies to reduce poverty and inequality</vt:lpstr>
      <vt:lpstr>Active Learning Solution III</vt:lpstr>
      <vt:lpstr>The welfare state I</vt:lpstr>
      <vt:lpstr>The welfare state II</vt:lpstr>
      <vt:lpstr>Just give money</vt:lpstr>
      <vt:lpstr>Trade-offs between equity and efficiency I</vt:lpstr>
      <vt:lpstr>Trade-offs between equity and efficiency II</vt:lpstr>
      <vt:lpstr>Trade-offs between equity and efficiency III</vt:lpstr>
      <vt:lpstr>Discrimination I</vt:lpstr>
      <vt:lpstr>Discrimination II 1</vt:lpstr>
      <vt:lpstr>Discrimination II 2</vt:lpstr>
      <vt:lpstr>Discrimination III</vt:lpstr>
      <vt:lpstr>Discrimination IV</vt:lpstr>
      <vt:lpstr>Summary I</vt:lpstr>
      <vt:lpstr>Summary II</vt:lpstr>
      <vt:lpstr>Summary III</vt:lpstr>
      <vt:lpstr>End of Main Content</vt:lpstr>
      <vt:lpstr>Accessibility Content: Text Alternatives for Images</vt:lpstr>
      <vt:lpstr>Measuring poverty II – Text Alternative</vt:lpstr>
      <vt:lpstr>Measuring poverty IV – Text Alternative</vt:lpstr>
      <vt:lpstr>Measuring inequality II – Text Alternative</vt:lpstr>
      <vt:lpstr>Active Learning: Measuring inequality – Text Alternative</vt:lpstr>
      <vt:lpstr>Active Learning Solution I – Text Alternative</vt:lpstr>
      <vt:lpstr>Measuring inequality III – Text Alternative</vt:lpstr>
      <vt:lpstr>Income Inequality versus income mobility II – Text Alternative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ENVIRONMENTAL SCIENCE A Global Concern, 15th edition</dc:title>
  <dc:creator>R, Nithiyanandhan</dc:creator>
  <cp:keywords>PPT</cp:keywords>
  <cp:lastModifiedBy>R, Nithiyanandhan</cp:lastModifiedBy>
  <cp:revision>208</cp:revision>
  <dcterms:created xsi:type="dcterms:W3CDTF">2019-12-14T02:10:23Z</dcterms:created>
  <dcterms:modified xsi:type="dcterms:W3CDTF">2020-09-10T07:17:14Z</dcterms:modified>
</cp:coreProperties>
</file>