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4.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59"/>
  </p:notesMasterIdLst>
  <p:sldIdLst>
    <p:sldId id="401" r:id="rId6"/>
    <p:sldId id="350" r:id="rId7"/>
    <p:sldId id="351" r:id="rId8"/>
    <p:sldId id="352" r:id="rId9"/>
    <p:sldId id="353" r:id="rId10"/>
    <p:sldId id="354" r:id="rId11"/>
    <p:sldId id="355" r:id="rId12"/>
    <p:sldId id="356" r:id="rId13"/>
    <p:sldId id="357" r:id="rId14"/>
    <p:sldId id="358" r:id="rId15"/>
    <p:sldId id="359" r:id="rId16"/>
    <p:sldId id="360" r:id="rId17"/>
    <p:sldId id="361" r:id="rId18"/>
    <p:sldId id="362" r:id="rId19"/>
    <p:sldId id="363" r:id="rId20"/>
    <p:sldId id="364" r:id="rId21"/>
    <p:sldId id="365" r:id="rId22"/>
    <p:sldId id="366" r:id="rId23"/>
    <p:sldId id="367" r:id="rId24"/>
    <p:sldId id="368" r:id="rId25"/>
    <p:sldId id="369" r:id="rId26"/>
    <p:sldId id="370" r:id="rId27"/>
    <p:sldId id="371" r:id="rId28"/>
    <p:sldId id="372" r:id="rId29"/>
    <p:sldId id="373" r:id="rId30"/>
    <p:sldId id="374" r:id="rId31"/>
    <p:sldId id="375" r:id="rId32"/>
    <p:sldId id="376" r:id="rId33"/>
    <p:sldId id="377" r:id="rId34"/>
    <p:sldId id="378" r:id="rId35"/>
    <p:sldId id="379" r:id="rId36"/>
    <p:sldId id="380" r:id="rId37"/>
    <p:sldId id="381" r:id="rId38"/>
    <p:sldId id="382" r:id="rId39"/>
    <p:sldId id="383" r:id="rId40"/>
    <p:sldId id="384" r:id="rId41"/>
    <p:sldId id="385" r:id="rId42"/>
    <p:sldId id="386" r:id="rId43"/>
    <p:sldId id="387" r:id="rId44"/>
    <p:sldId id="388" r:id="rId45"/>
    <p:sldId id="402" r:id="rId46"/>
    <p:sldId id="390" r:id="rId47"/>
    <p:sldId id="389" r:id="rId48"/>
    <p:sldId id="391" r:id="rId49"/>
    <p:sldId id="392" r:id="rId50"/>
    <p:sldId id="393" r:id="rId51"/>
    <p:sldId id="394" r:id="rId52"/>
    <p:sldId id="395" r:id="rId53"/>
    <p:sldId id="396" r:id="rId54"/>
    <p:sldId id="397" r:id="rId55"/>
    <p:sldId id="398" r:id="rId56"/>
    <p:sldId id="399" r:id="rId57"/>
    <p:sldId id="400" r:id="rId5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973D931-3BAC-4F30-9C16-B7461F574E40}">
          <p14:sldIdLst>
            <p14:sldId id="401"/>
            <p14:sldId id="350"/>
            <p14:sldId id="351"/>
            <p14:sldId id="352"/>
            <p14:sldId id="353"/>
            <p14:sldId id="354"/>
            <p14:sldId id="355"/>
            <p14:sldId id="356"/>
            <p14:sldId id="357"/>
            <p14:sldId id="358"/>
            <p14:sldId id="359"/>
            <p14:sldId id="360"/>
            <p14:sldId id="361"/>
            <p14:sldId id="362"/>
            <p14:sldId id="363"/>
            <p14:sldId id="364"/>
            <p14:sldId id="365"/>
            <p14:sldId id="366"/>
            <p14:sldId id="367"/>
            <p14:sldId id="368"/>
            <p14:sldId id="369"/>
            <p14:sldId id="370"/>
            <p14:sldId id="371"/>
            <p14:sldId id="372"/>
            <p14:sldId id="373"/>
            <p14:sldId id="374"/>
            <p14:sldId id="375"/>
            <p14:sldId id="376"/>
            <p14:sldId id="377"/>
            <p14:sldId id="378"/>
            <p14:sldId id="379"/>
            <p14:sldId id="380"/>
            <p14:sldId id="381"/>
            <p14:sldId id="382"/>
            <p14:sldId id="383"/>
            <p14:sldId id="384"/>
            <p14:sldId id="385"/>
            <p14:sldId id="386"/>
            <p14:sldId id="387"/>
            <p14:sldId id="388"/>
            <p14:sldId id="402"/>
          </p14:sldIdLst>
        </p14:section>
        <p14:section name="Appendix: Image Descriptions for Unsighted Students" id="{95B5A123-ACBE-4F96-AD49-095A527ACAC2}">
          <p14:sldIdLst>
            <p14:sldId id="390"/>
            <p14:sldId id="389"/>
            <p14:sldId id="391"/>
            <p14:sldId id="392"/>
            <p14:sldId id="393"/>
            <p14:sldId id="394"/>
            <p14:sldId id="395"/>
            <p14:sldId id="396"/>
            <p14:sldId id="397"/>
            <p14:sldId id="398"/>
            <p14:sldId id="399"/>
            <p14:sldId id="400"/>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0000"/>
    <a:srgbClr val="774013"/>
    <a:srgbClr val="A75919"/>
    <a:srgbClr val="945018"/>
    <a:srgbClr val="82302E"/>
    <a:srgbClr val="DBF0FD"/>
    <a:srgbClr val="F1F9FE"/>
    <a:srgbClr val="E3E8C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61" autoAdjust="0"/>
    <p:restoredTop sz="86385" autoAdjust="0"/>
  </p:normalViewPr>
  <p:slideViewPr>
    <p:cSldViewPr snapToGrid="0" showGuides="1">
      <p:cViewPr varScale="1">
        <p:scale>
          <a:sx n="59" d="100"/>
          <a:sy n="59" d="100"/>
        </p:scale>
        <p:origin x="972" y="48"/>
      </p:cViewPr>
      <p:guideLst>
        <p:guide pos="3264"/>
        <p:guide orient="horz" pos="2256"/>
        <p:guide pos="5640"/>
      </p:guideLst>
    </p:cSldViewPr>
  </p:slideViewPr>
  <p:outlineViewPr>
    <p:cViewPr>
      <p:scale>
        <a:sx n="33" d="100"/>
        <a:sy n="33" d="100"/>
      </p:scale>
      <p:origin x="0" y="0"/>
    </p:cViewPr>
  </p:outlineViewPr>
  <p:notesTextViewPr>
    <p:cViewPr>
      <p:scale>
        <a:sx n="125" d="100"/>
        <a:sy n="125"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5" Type="http://schemas.openxmlformats.org/officeDocument/2006/relationships/slideMaster" Target="slideMasters/slideMaster5.xml"/><Relationship Id="rId61" Type="http://schemas.openxmlformats.org/officeDocument/2006/relationships/presProps" Target="presProps.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notesMaster" Target="notesMasters/notesMaster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 Target="slides/slide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4DD7B4E-A931-4E48-A545-0C156347CC46}" type="datetimeFigureOut">
              <a:rPr lang="en-IN" smtClean="0"/>
              <a:t>10-09-2020</a:t>
            </a:fld>
            <a:endParaRPr lang="en-IN"/>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0995D4-C630-4D1E-A120-C0B9FB85BAB5}" type="slidenum">
              <a:rPr lang="en-IN" smtClean="0"/>
              <a:t>‹#›</a:t>
            </a:fld>
            <a:endParaRPr lang="en-IN"/>
          </a:p>
        </p:txBody>
      </p:sp>
    </p:spTree>
    <p:extLst>
      <p:ext uri="{BB962C8B-B14F-4D97-AF65-F5344CB8AC3E}">
        <p14:creationId xmlns:p14="http://schemas.microsoft.com/office/powerpoint/2010/main" val="3507587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Instructors: In each election</a:t>
            </a:r>
            <a:r>
              <a:rPr lang="en-US" sz="1200" b="0" i="0" u="none" strike="noStrike" kern="1200" baseline="0" dirty="0">
                <a:solidFill>
                  <a:schemeClr val="tx1"/>
                </a:solidFill>
                <a:latin typeface="+mn-lt"/>
                <a:ea typeface="+mn-ea"/>
                <a:cs typeface="+mn-cs"/>
              </a:rPr>
              <a:t>, constituents likely face choices between candidates with different views on taxes. In this chapter, the general principles of taxation and spending are described. This chapter also investigates the effects of a variety of taxes: how much money they raise, how much inefficiency they cause, and who bears the burden. The arguments for and against each kind of taxation is reviewed and tools to weigh the issues are provided.</a:t>
            </a:r>
            <a:endParaRPr lang="en-US" dirty="0"/>
          </a:p>
        </p:txBody>
      </p:sp>
      <p:sp>
        <p:nvSpPr>
          <p:cNvPr id="4" name="Slide Number Placeholder 3"/>
          <p:cNvSpPr>
            <a:spLocks noGrp="1"/>
          </p:cNvSpPr>
          <p:nvPr>
            <p:ph type="sldNum" sz="quarter" idx="5"/>
          </p:nvPr>
        </p:nvSpPr>
        <p:spPr/>
        <p:txBody>
          <a:bodyPr/>
          <a:lstStyle/>
          <a:p>
            <a:fld id="{C10995D4-C630-4D1E-A120-C0B9FB85BAB5}" type="slidenum">
              <a:rPr lang="en-IN" smtClean="0"/>
              <a:t>1</a:t>
            </a:fld>
            <a:endParaRPr lang="en-IN"/>
          </a:p>
        </p:txBody>
      </p:sp>
    </p:spTree>
    <p:extLst>
      <p:ext uri="{BB962C8B-B14F-4D97-AF65-F5344CB8AC3E}">
        <p14:creationId xmlns:p14="http://schemas.microsoft.com/office/powerpoint/2010/main" val="13723494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This idea of opposing effects is parallel to the discussion in the Elasticity chapter on the relationship between price elasticity and revenue for a private firm.</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11</a:t>
            </a:fld>
            <a:endParaRPr lang="en-IN"/>
          </a:p>
        </p:txBody>
      </p:sp>
    </p:spTree>
    <p:extLst>
      <p:ext uri="{BB962C8B-B14F-4D97-AF65-F5344CB8AC3E}">
        <p14:creationId xmlns:p14="http://schemas.microsoft.com/office/powerpoint/2010/main" val="37056595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Most of that research suggests that the elasticity of the labor supply with respect to taxes is very low for most people. In contrast to </a:t>
            </a:r>
            <a:r>
              <a:rPr lang="en-US" dirty="0" err="1"/>
              <a:t>Laffer’s</a:t>
            </a:r>
            <a:r>
              <a:rPr lang="en-US" dirty="0"/>
              <a:t> prediction, people hardly increase the amount they work when tax rates fall. However, research shows that people do rearrange their income from different sources to reduce their tax burden, especially higher-income people who face the highest tax rates. In the end, we can’t say for sure at what point the </a:t>
            </a:r>
            <a:r>
              <a:rPr lang="en-US" dirty="0" err="1"/>
              <a:t>Laffer</a:t>
            </a:r>
            <a:r>
              <a:rPr lang="en-US" dirty="0"/>
              <a:t> curve reaches its maximum. Estimates range from 40 percent to near 80 percent.</a:t>
            </a:r>
          </a:p>
        </p:txBody>
      </p:sp>
      <p:sp>
        <p:nvSpPr>
          <p:cNvPr id="4" name="Slide Number Placeholder 3"/>
          <p:cNvSpPr>
            <a:spLocks noGrp="1"/>
          </p:cNvSpPr>
          <p:nvPr>
            <p:ph type="sldNum" sz="quarter" idx="10"/>
          </p:nvPr>
        </p:nvSpPr>
        <p:spPr/>
        <p:txBody>
          <a:bodyPr/>
          <a:lstStyle/>
          <a:p>
            <a:fld id="{C10995D4-C630-4D1E-A120-C0B9FB85BAB5}" type="slidenum">
              <a:rPr lang="en-IN" smtClean="0"/>
              <a:t>12</a:t>
            </a:fld>
            <a:endParaRPr lang="en-IN"/>
          </a:p>
        </p:txBody>
      </p:sp>
    </p:spTree>
    <p:extLst>
      <p:ext uri="{BB962C8B-B14F-4D97-AF65-F5344CB8AC3E}">
        <p14:creationId xmlns:p14="http://schemas.microsoft.com/office/powerpoint/2010/main" val="35607820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example, if the goal is to raise $3.33 trillion in taxes,</a:t>
            </a:r>
            <a:r>
              <a:rPr lang="en-US" baseline="0" dirty="0"/>
              <a:t> </a:t>
            </a:r>
            <a:r>
              <a:rPr lang="en-US" dirty="0"/>
              <a:t>with 181 million taxpayers in the country, a head tax would have to be about $18,500 per taxpayer. Given that roughly two in five American households earns less than $25,000, any head tax would be a very big percentage of many people’s income.</a:t>
            </a:r>
          </a:p>
          <a:p>
            <a:endParaRPr lang="en-US" b="0" dirty="0"/>
          </a:p>
          <a:p>
            <a:r>
              <a:rPr lang="en-US" sz="1200" b="0" i="0" u="none" strike="noStrike" kern="1200" baseline="0" dirty="0">
                <a:solidFill>
                  <a:schemeClr val="tx1"/>
                </a:solidFill>
                <a:latin typeface="+mn-lt"/>
                <a:ea typeface="+mn-ea"/>
                <a:cs typeface="+mn-cs"/>
              </a:rPr>
              <a:t>Statutory incidence of a sales tax may fall entirely on consumers, since they’re the ones actually paying the tax at the cash register. But if consumers respond by buying less, the tax will also affect the stores where they shop. If the stores respond by reducing prices, the stores are effectively sharing part of the tax burden.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An income tax that employees are legally obliged to pay will also affect the corporations that employ them: If the tax reduces employees’ willingness to supply labor at any given price level, corporations may choose to raise wages in response. The higher wages could lead corporations to reduce the dividends they pay to shareholders or to increase the prices charged to customers.</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13</a:t>
            </a:fld>
            <a:endParaRPr lang="en-IN"/>
          </a:p>
        </p:txBody>
      </p:sp>
    </p:spTree>
    <p:extLst>
      <p:ext uri="{BB962C8B-B14F-4D97-AF65-F5344CB8AC3E}">
        <p14:creationId xmlns:p14="http://schemas.microsoft.com/office/powerpoint/2010/main" val="36998876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b="1" i="0" dirty="0">
                <a:solidFill>
                  <a:srgbClr val="9D0505"/>
                </a:solidFill>
              </a:rPr>
              <a:t>Proportional/flat tax: </a:t>
            </a:r>
          </a:p>
          <a:p>
            <a:pPr marL="171450" indent="-171450">
              <a:buFontTx/>
              <a:buChar char="-"/>
            </a:pPr>
            <a:r>
              <a:rPr lang="en-US" sz="1200" i="0" baseline="0" dirty="0">
                <a:solidFill>
                  <a:srgbClr val="9D0505"/>
                </a:solidFill>
              </a:rPr>
              <a:t>S</a:t>
            </a:r>
            <a:r>
              <a:rPr lang="en-US" sz="1200" i="0" dirty="0"/>
              <a:t>ame </a:t>
            </a:r>
            <a:r>
              <a:rPr lang="en-US" sz="1200" dirty="0"/>
              <a:t>tax rate</a:t>
            </a:r>
            <a:r>
              <a:rPr lang="en-US" sz="1200" baseline="0" dirty="0"/>
              <a:t>: 25%</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sz="1200" dirty="0"/>
              <a:t>Different amounts of taxes: $5,000 vs. $50,000</a:t>
            </a:r>
          </a:p>
          <a:p>
            <a:pPr marL="171450" indent="-171450">
              <a:buFontTx/>
              <a:buChar char="-"/>
            </a:pPr>
            <a:endParaRPr lang="en-US" sz="1200" baseline="0" dirty="0"/>
          </a:p>
          <a:p>
            <a:pPr marL="0" indent="0">
              <a:buNone/>
            </a:pPr>
            <a:r>
              <a:rPr lang="en-US" sz="1200" b="1" i="0" u="none" dirty="0">
                <a:solidFill>
                  <a:srgbClr val="9D0505"/>
                </a:solidFill>
              </a:rPr>
              <a:t>Progressive tax:</a:t>
            </a:r>
          </a:p>
          <a:p>
            <a:pPr marL="171450" indent="-171450">
              <a:buFontTx/>
              <a:buChar char="-"/>
            </a:pPr>
            <a:r>
              <a:rPr lang="en-US" sz="1200" dirty="0"/>
              <a:t>Low-income pay lower rate than high-income:</a:t>
            </a:r>
            <a:r>
              <a:rPr lang="en-US" sz="1200" baseline="0" dirty="0"/>
              <a:t> 20% vs. 30%</a:t>
            </a:r>
          </a:p>
          <a:p>
            <a:pPr marL="171450" indent="-171450">
              <a:buFontTx/>
              <a:buChar char="-"/>
            </a:pPr>
            <a:r>
              <a:rPr lang="en-US" sz="1200" baseline="0" dirty="0"/>
              <a:t>High</a:t>
            </a:r>
            <a:r>
              <a:rPr lang="en-US" sz="1200" dirty="0"/>
              <a:t>-income pay more taxes</a:t>
            </a:r>
            <a:r>
              <a:rPr lang="en-US" sz="1200" baseline="0" dirty="0"/>
              <a:t>: $60,000 instead of $50,000</a:t>
            </a:r>
          </a:p>
          <a:p>
            <a:pPr marL="171450" indent="-171450">
              <a:buFontTx/>
              <a:buChar char="-"/>
            </a:pPr>
            <a:r>
              <a:rPr lang="en-US" sz="1200" dirty="0"/>
              <a:t>Low-income pay less taxes:</a:t>
            </a:r>
            <a:r>
              <a:rPr lang="en-US" sz="1200" baseline="0" dirty="0"/>
              <a:t> $4,000 vs. $5,000</a:t>
            </a:r>
          </a:p>
          <a:p>
            <a:pPr marL="171450" indent="-171450">
              <a:buFontTx/>
              <a:buChar char="-"/>
            </a:pPr>
            <a:endParaRPr lang="en-US" sz="1200" dirty="0"/>
          </a:p>
          <a:p>
            <a:pPr marL="0" indent="0">
              <a:buNone/>
            </a:pPr>
            <a:r>
              <a:rPr lang="en-US" sz="1200" b="1" i="0" dirty="0">
                <a:solidFill>
                  <a:srgbClr val="9D0505"/>
                </a:solidFill>
              </a:rPr>
              <a:t>Regressive tax:</a:t>
            </a:r>
          </a:p>
          <a:p>
            <a:pPr marL="171450" indent="-171450">
              <a:buFontTx/>
              <a:buChar char="-"/>
            </a:pPr>
            <a:r>
              <a:rPr lang="en-US" sz="1200" dirty="0"/>
              <a:t>Low-income pay higher rate than high-income:</a:t>
            </a:r>
            <a:r>
              <a:rPr lang="en-US" sz="1200" baseline="0" dirty="0"/>
              <a:t> 65% vs. 6.5%</a:t>
            </a:r>
          </a:p>
          <a:p>
            <a:pPr marL="171450" indent="-171450">
              <a:buFontTx/>
              <a:buChar char="-"/>
            </a:pPr>
            <a:r>
              <a:rPr lang="en-US" sz="1200" dirty="0"/>
              <a:t>High-income pay less taxes</a:t>
            </a:r>
            <a:r>
              <a:rPr lang="en-US" sz="1200" baseline="0" dirty="0"/>
              <a:t>: $13,000 vs. $50,000</a:t>
            </a:r>
          </a:p>
          <a:p>
            <a:pPr marL="171450" indent="-171450">
              <a:buFontTx/>
              <a:buChar char="-"/>
            </a:pPr>
            <a:r>
              <a:rPr lang="en-US" sz="1200" dirty="0"/>
              <a:t>Low-income pay more taxes:</a:t>
            </a:r>
            <a:r>
              <a:rPr lang="en-US" sz="1200" baseline="0" dirty="0"/>
              <a:t> $13,000 vs. $5,000</a:t>
            </a:r>
          </a:p>
          <a:p>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latin typeface="Calibri Light" pitchFamily="34" charset="0"/>
              </a:rPr>
              <a:t>A</a:t>
            </a:r>
            <a:r>
              <a:rPr lang="en-US" sz="1200" baseline="0" dirty="0">
                <a:latin typeface="Calibri Light" pitchFamily="34" charset="0"/>
              </a:rPr>
              <a:t> t</a:t>
            </a:r>
            <a:r>
              <a:rPr lang="en-US" sz="1200" dirty="0">
                <a:latin typeface="Calibri Light" pitchFamily="34" charset="0"/>
              </a:rPr>
              <a:t>ax structure must be regressive for all to pay the same </a:t>
            </a:r>
            <a:r>
              <a:rPr lang="en-US" sz="1200" i="1" u="none" dirty="0">
                <a:latin typeface="Calibri Light" pitchFamily="34" charset="0"/>
              </a:rPr>
              <a:t>amount</a:t>
            </a:r>
            <a:r>
              <a:rPr lang="en-US" sz="1200" dirty="0">
                <a:latin typeface="Calibri Light" pitchFamily="34" charset="0"/>
              </a:rPr>
              <a:t> of taxes. </a:t>
            </a:r>
            <a:r>
              <a:rPr lang="en-US" sz="1200" b="0" i="0" u="none" strike="noStrike" kern="1200" baseline="0" dirty="0">
                <a:solidFill>
                  <a:schemeClr val="tx1"/>
                </a:solidFill>
                <a:latin typeface="+mn-lt"/>
                <a:ea typeface="+mn-ea"/>
                <a:cs typeface="+mn-cs"/>
              </a:rPr>
              <a:t>Most countries avoid explicitly regressive income taxes. That is, they structure their tax systems so that people in lower brackets do not pay a higher percentage of income in taxes. However, other taxes can still be regressive; the lump-sum tax is an example. Some politicians propose replacing all income taxes with a single sales tax. It would be much simpler and more efficient than the current system. But it would be regressive: On average, people with lower incomes spend a higher proportion of their income, rather than saving or investing it. Thus, a higher proportion of their income is affected by a sales tax.</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16</a:t>
            </a:fld>
            <a:endParaRPr lang="en-IN"/>
          </a:p>
        </p:txBody>
      </p:sp>
    </p:spTree>
    <p:extLst>
      <p:ext uri="{BB962C8B-B14F-4D97-AF65-F5344CB8AC3E}">
        <p14:creationId xmlns:p14="http://schemas.microsoft.com/office/powerpoint/2010/main" val="35607820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b="1" i="0" dirty="0">
                <a:solidFill>
                  <a:srgbClr val="9D0505"/>
                </a:solidFill>
              </a:rPr>
              <a:t>Proportional/flat tax: </a:t>
            </a:r>
          </a:p>
          <a:p>
            <a:pPr marL="171450" indent="-171450">
              <a:buFontTx/>
              <a:buChar char="-"/>
            </a:pPr>
            <a:r>
              <a:rPr lang="en-US" sz="1200" i="0" baseline="0" dirty="0">
                <a:solidFill>
                  <a:srgbClr val="9D0505"/>
                </a:solidFill>
              </a:rPr>
              <a:t>S</a:t>
            </a:r>
            <a:r>
              <a:rPr lang="en-US" sz="1200" i="0" dirty="0"/>
              <a:t>ame </a:t>
            </a:r>
            <a:r>
              <a:rPr lang="en-US" sz="1200" dirty="0"/>
              <a:t>tax rate</a:t>
            </a:r>
            <a:r>
              <a:rPr lang="en-US" sz="1200" baseline="0" dirty="0"/>
              <a:t>: 25%</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sz="1200" dirty="0"/>
              <a:t>Different amounts of taxes: $5,000 vs. $50,000</a:t>
            </a:r>
          </a:p>
          <a:p>
            <a:pPr marL="171450" indent="-171450">
              <a:buFontTx/>
              <a:buChar char="-"/>
            </a:pPr>
            <a:endParaRPr lang="en-US" sz="1200" baseline="0" dirty="0"/>
          </a:p>
          <a:p>
            <a:pPr marL="0" indent="0">
              <a:buNone/>
            </a:pPr>
            <a:r>
              <a:rPr lang="en-US" sz="1200" b="1" i="0" u="none" dirty="0">
                <a:solidFill>
                  <a:srgbClr val="9D0505"/>
                </a:solidFill>
              </a:rPr>
              <a:t>Progressive tax:</a:t>
            </a:r>
          </a:p>
          <a:p>
            <a:pPr marL="171450" indent="-171450">
              <a:buFontTx/>
              <a:buChar char="-"/>
            </a:pPr>
            <a:r>
              <a:rPr lang="en-US" sz="1200" dirty="0"/>
              <a:t>Low-income pay lower rate than high-income:</a:t>
            </a:r>
            <a:r>
              <a:rPr lang="en-US" sz="1200" baseline="0" dirty="0"/>
              <a:t> 20% vs. 30%</a:t>
            </a:r>
          </a:p>
          <a:p>
            <a:pPr marL="171450" indent="-171450">
              <a:buFontTx/>
              <a:buChar char="-"/>
            </a:pPr>
            <a:r>
              <a:rPr lang="en-US" sz="1200" baseline="0" dirty="0"/>
              <a:t>High</a:t>
            </a:r>
            <a:r>
              <a:rPr lang="en-US" sz="1200" dirty="0"/>
              <a:t>-income pay more taxes</a:t>
            </a:r>
            <a:r>
              <a:rPr lang="en-US" sz="1200" baseline="0" dirty="0"/>
              <a:t>: $60,000 instead of $50,000</a:t>
            </a:r>
          </a:p>
          <a:p>
            <a:pPr marL="171450" indent="-171450">
              <a:buFontTx/>
              <a:buChar char="-"/>
            </a:pPr>
            <a:r>
              <a:rPr lang="en-US" sz="1200" dirty="0"/>
              <a:t>Low-income pay less taxes:</a:t>
            </a:r>
            <a:r>
              <a:rPr lang="en-US" sz="1200" baseline="0" dirty="0"/>
              <a:t> $4,000 vs. $5,000</a:t>
            </a:r>
          </a:p>
          <a:p>
            <a:pPr marL="171450" indent="-171450">
              <a:buFontTx/>
              <a:buChar char="-"/>
            </a:pPr>
            <a:endParaRPr lang="en-US" sz="1200" dirty="0"/>
          </a:p>
          <a:p>
            <a:pPr marL="0" indent="0">
              <a:buNone/>
            </a:pPr>
            <a:r>
              <a:rPr lang="en-US" sz="1200" b="1" i="0" dirty="0">
                <a:solidFill>
                  <a:srgbClr val="9D0505"/>
                </a:solidFill>
              </a:rPr>
              <a:t>Regressive tax:</a:t>
            </a:r>
          </a:p>
          <a:p>
            <a:pPr marL="171450" indent="-171450">
              <a:buFontTx/>
              <a:buChar char="-"/>
            </a:pPr>
            <a:r>
              <a:rPr lang="en-US" sz="1200" dirty="0"/>
              <a:t>Low-income pay higher rate than high-income:</a:t>
            </a:r>
            <a:r>
              <a:rPr lang="en-US" sz="1200" baseline="0" dirty="0"/>
              <a:t> 65% vs. 6.5%</a:t>
            </a:r>
          </a:p>
          <a:p>
            <a:pPr marL="171450" indent="-171450">
              <a:buFontTx/>
              <a:buChar char="-"/>
            </a:pPr>
            <a:r>
              <a:rPr lang="en-US" sz="1200" dirty="0"/>
              <a:t>High-income pay less taxes</a:t>
            </a:r>
            <a:r>
              <a:rPr lang="en-US" sz="1200" baseline="0" dirty="0"/>
              <a:t>: $13,000 vs. $50,000</a:t>
            </a:r>
          </a:p>
          <a:p>
            <a:pPr marL="171450" indent="-171450">
              <a:buFontTx/>
              <a:buChar char="-"/>
            </a:pPr>
            <a:r>
              <a:rPr lang="en-US" sz="1200" dirty="0"/>
              <a:t>Low-income pay more taxes:</a:t>
            </a:r>
            <a:r>
              <a:rPr lang="en-US" sz="1200" baseline="0" dirty="0"/>
              <a:t> $13,000 vs. $5,000</a:t>
            </a:r>
          </a:p>
          <a:p>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latin typeface="Calibri Light" pitchFamily="34" charset="0"/>
              </a:rPr>
              <a:t>A</a:t>
            </a:r>
            <a:r>
              <a:rPr lang="en-US" sz="1200" baseline="0" dirty="0">
                <a:latin typeface="Calibri Light" pitchFamily="34" charset="0"/>
              </a:rPr>
              <a:t> t</a:t>
            </a:r>
            <a:r>
              <a:rPr lang="en-US" sz="1200" dirty="0">
                <a:latin typeface="Calibri Light" pitchFamily="34" charset="0"/>
              </a:rPr>
              <a:t>ax structure must be regressive for all to pay the same </a:t>
            </a:r>
            <a:r>
              <a:rPr lang="en-US" sz="1200" i="1" u="none" dirty="0">
                <a:latin typeface="Calibri Light" pitchFamily="34" charset="0"/>
              </a:rPr>
              <a:t>amount</a:t>
            </a:r>
            <a:r>
              <a:rPr lang="en-US" sz="1200" dirty="0">
                <a:latin typeface="Calibri Light" pitchFamily="34" charset="0"/>
              </a:rPr>
              <a:t> of taxes. </a:t>
            </a:r>
            <a:r>
              <a:rPr lang="en-US" sz="1200" b="0" i="0" u="none" strike="noStrike" kern="1200" baseline="0" dirty="0">
                <a:solidFill>
                  <a:schemeClr val="tx1"/>
                </a:solidFill>
                <a:latin typeface="+mn-lt"/>
                <a:ea typeface="+mn-ea"/>
                <a:cs typeface="+mn-cs"/>
              </a:rPr>
              <a:t>Most countries avoid explicitly regressive income taxes. That is, they structure their tax systems so that people in lower brackets do not pay a higher percentage of income in taxes. However, other taxes can still be regressive; the lump-sum tax is an example. Some politicians propose replacing all income taxes with a single sales tax. It would be much simpler and more efficient than the current system. But it would be regressive: On average, people with lower incomes spend a higher proportion of their income, rather than saving or investing it. Thus, a higher proportion of their income is affected by a sales tax.</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17</a:t>
            </a:fld>
            <a:endParaRPr lang="en-IN"/>
          </a:p>
        </p:txBody>
      </p:sp>
    </p:spTree>
    <p:extLst>
      <p:ext uri="{BB962C8B-B14F-4D97-AF65-F5344CB8AC3E}">
        <p14:creationId xmlns:p14="http://schemas.microsoft.com/office/powerpoint/2010/main" val="40954388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federal government calculates taxes by </a:t>
            </a:r>
            <a:r>
              <a:rPr lang="en-US" i="1" dirty="0"/>
              <a:t>fiscal year </a:t>
            </a:r>
            <a:r>
              <a:rPr lang="en-US" dirty="0"/>
              <a:t>(October-September). </a:t>
            </a:r>
            <a:r>
              <a:rPr lang="en-US" sz="1200" b="0" i="0" u="none" strike="noStrike" kern="1200" baseline="0" dirty="0">
                <a:solidFill>
                  <a:schemeClr val="tx1"/>
                </a:solidFill>
                <a:latin typeface="+mn-lt"/>
                <a:ea typeface="+mn-ea"/>
                <a:cs typeface="+mn-cs"/>
              </a:rPr>
              <a:t>In fiscal year 2018</a:t>
            </a:r>
            <a:r>
              <a:rPr lang="en-US" sz="1200" b="1"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the federal government collected $3.33 trillion in revenue.</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18</a:t>
            </a:fld>
            <a:endParaRPr lang="en-IN"/>
          </a:p>
        </p:txBody>
      </p:sp>
    </p:spTree>
    <p:extLst>
      <p:ext uri="{BB962C8B-B14F-4D97-AF65-F5344CB8AC3E}">
        <p14:creationId xmlns:p14="http://schemas.microsoft.com/office/powerpoint/2010/main" val="22573903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U.S. government earns most of its revenue from individual income taxes and social insurance and retirement contributions. The vast majority of social insurance and retirement contributions come from Medicare and Social Security payments.</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19</a:t>
            </a:fld>
            <a:endParaRPr lang="en-IN"/>
          </a:p>
        </p:txBody>
      </p:sp>
    </p:spTree>
    <p:extLst>
      <p:ext uri="{BB962C8B-B14F-4D97-AF65-F5344CB8AC3E}">
        <p14:creationId xmlns:p14="http://schemas.microsoft.com/office/powerpoint/2010/main" val="35607820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amount you owe in income taxes can be different from what would be suggested by your tax bracket alone. People who live in a household with a spouse, dependent children, or disabled relatives will be charged less for the same level of income. Some expenses—such as charitable donations, college tuition, and business expenses—can be “deducted” from your taxable income.</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21</a:t>
            </a:fld>
            <a:endParaRPr lang="en-IN"/>
          </a:p>
        </p:txBody>
      </p:sp>
    </p:spTree>
    <p:extLst>
      <p:ext uri="{BB962C8B-B14F-4D97-AF65-F5344CB8AC3E}">
        <p14:creationId xmlns:p14="http://schemas.microsoft.com/office/powerpoint/2010/main" val="22709324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Note that if you earn any amount less than $9,525, your average tax rate is 10 percent. Once you earn above that amount, the more you earn, the higher your average tax rate will be. Hence, the American individual income tax is progressive. </a:t>
            </a:r>
          </a:p>
          <a:p>
            <a:endParaRPr lang="en-US" sz="1200" b="0" i="0" u="none" strike="noStrike" kern="1200" baseline="0" dirty="0">
              <a:solidFill>
                <a:schemeClr val="tx1"/>
              </a:solidFill>
              <a:latin typeface="+mn-lt"/>
              <a:ea typeface="+mn-ea"/>
              <a:cs typeface="+mn-cs"/>
            </a:endParaRPr>
          </a:p>
          <a:p>
            <a:r>
              <a:rPr lang="en-US" dirty="0"/>
              <a:t>Suppose a </a:t>
            </a:r>
            <a:r>
              <a:rPr lang="en-US" baseline="0" dirty="0"/>
              <a:t>person is </a:t>
            </a:r>
            <a:r>
              <a:rPr lang="en-US" dirty="0"/>
              <a:t>single and earned $50,000 in 2017. On the first $9,325, 10 percent is required</a:t>
            </a:r>
            <a:r>
              <a:rPr lang="en-US" baseline="0" dirty="0"/>
              <a:t> to be paid.</a:t>
            </a:r>
            <a:r>
              <a:rPr lang="en-US" dirty="0"/>
              <a:t> On the next $28,625</a:t>
            </a:r>
            <a:r>
              <a:rPr lang="en-US" baseline="0" dirty="0"/>
              <a:t> above </a:t>
            </a:r>
            <a:r>
              <a:rPr lang="en-US" dirty="0"/>
              <a:t>$9,275 (to $37,950), 15 percent is required to be paid. The last $12,050 (to $50,000), 25</a:t>
            </a:r>
            <a:r>
              <a:rPr lang="en-US" baseline="0" dirty="0"/>
              <a:t> percent is required to be paid. </a:t>
            </a:r>
            <a:r>
              <a:rPr lang="en-US" dirty="0"/>
              <a:t>The total tax bill is $9,325</a:t>
            </a:r>
            <a:r>
              <a:rPr lang="en-US" baseline="0" dirty="0"/>
              <a:t> × 0</a:t>
            </a:r>
            <a:r>
              <a:rPr lang="en-US" dirty="0"/>
              <a:t>.1 + $28,625</a:t>
            </a:r>
            <a:r>
              <a:rPr lang="en-US" baseline="0" dirty="0"/>
              <a:t> × 0.</a:t>
            </a:r>
            <a:r>
              <a:rPr lang="en-US" dirty="0"/>
              <a:t>15 + $12,050 x</a:t>
            </a:r>
            <a:r>
              <a:rPr lang="en-US" baseline="0" dirty="0"/>
              <a:t> 0.25 </a:t>
            </a:r>
            <a:r>
              <a:rPr lang="en-US" dirty="0"/>
              <a:t>= $932.50 + $4,293.75 + $3,012.50 = $</a:t>
            </a:r>
            <a:r>
              <a:rPr lang="en-US" sz="1200" b="0" i="0" u="none" strike="noStrike" kern="1200" dirty="0">
                <a:solidFill>
                  <a:schemeClr val="tx1"/>
                </a:solidFill>
                <a:effectLst/>
                <a:latin typeface="+mn-lt"/>
                <a:ea typeface="+mn-ea"/>
                <a:cs typeface="+mn-cs"/>
              </a:rPr>
              <a:t>8239 (rounded to the nearest whole number).</a:t>
            </a:r>
            <a:r>
              <a:rPr lang="en-US" dirty="0"/>
              <a:t> This person’s average tax rate is $8,239/$50,000</a:t>
            </a:r>
            <a:r>
              <a:rPr lang="en-US" baseline="0" dirty="0"/>
              <a:t> × 100 = </a:t>
            </a:r>
            <a:r>
              <a:rPr lang="en-US" dirty="0"/>
              <a:t>16.5%.</a:t>
            </a:r>
          </a:p>
        </p:txBody>
      </p:sp>
      <p:sp>
        <p:nvSpPr>
          <p:cNvPr id="4" name="Slide Number Placeholder 3"/>
          <p:cNvSpPr>
            <a:spLocks noGrp="1"/>
          </p:cNvSpPr>
          <p:nvPr>
            <p:ph type="sldNum" sz="quarter" idx="10"/>
          </p:nvPr>
        </p:nvSpPr>
        <p:spPr/>
        <p:txBody>
          <a:bodyPr/>
          <a:lstStyle/>
          <a:p>
            <a:fld id="{C10995D4-C630-4D1E-A120-C0B9FB85BAB5}" type="slidenum">
              <a:rPr lang="en-IN" smtClean="0"/>
              <a:t>22</a:t>
            </a:fld>
            <a:endParaRPr lang="en-IN"/>
          </a:p>
        </p:txBody>
      </p:sp>
    </p:spTree>
    <p:extLst>
      <p:ext uri="{BB962C8B-B14F-4D97-AF65-F5344CB8AC3E}">
        <p14:creationId xmlns:p14="http://schemas.microsoft.com/office/powerpoint/2010/main" val="2865493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FICA is a pay-as-you-go model: People who are currently working pay taxes, which are then spent to provide benefits for people who are currently retired. The U.S. payroll tax is tied directly to specific government programs; income taxes go into general government revenue, to be allocated through the public budget. Since people who pay FICA during their working years are eligible for Social Security and Medicare benefits when they retire, the payroll tax is sort of like forced saving for retirement. Because people with higher overall income also tend to receive a higher percentage of it from these other sources, they end up paying less in payroll taxes as a percentage of their total income. (Although payroll taxes are charged in equal parts to employees and employers, if you are self-employed you pay both parts of the tax.)</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27</a:t>
            </a:fld>
            <a:endParaRPr lang="en-IN"/>
          </a:p>
        </p:txBody>
      </p:sp>
    </p:spTree>
    <p:extLst>
      <p:ext uri="{BB962C8B-B14F-4D97-AF65-F5344CB8AC3E}">
        <p14:creationId xmlns:p14="http://schemas.microsoft.com/office/powerpoint/2010/main" val="34075107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C10995D4-C630-4D1E-A120-C0B9FB85BAB5}" type="slidenum">
              <a:rPr lang="en-IN" smtClean="0"/>
              <a:t>2</a:t>
            </a:fld>
            <a:endParaRPr lang="en-IN"/>
          </a:p>
        </p:txBody>
      </p:sp>
    </p:spTree>
    <p:extLst>
      <p:ext uri="{BB962C8B-B14F-4D97-AF65-F5344CB8AC3E}">
        <p14:creationId xmlns:p14="http://schemas.microsoft.com/office/powerpoint/2010/main" val="188216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Most states also charge a corporate income tax. Many states have a general sales tax, but exempt certain classes of items considered to be necessities, such as food or clothing. There are many minor taxes which make up a small part of the federal budget but sometimes pack an outsized political punch. These include taxes on certain types of imports, taxes on large financial gifts (unless they are donations to a recognized nonprofit group), and taxes on money and assets that are left to heirs when you die. Property taxes often fund </a:t>
            </a:r>
            <a:r>
              <a:rPr lang="en-US" b="0" dirty="0"/>
              <a:t>public schools.</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28</a:t>
            </a:fld>
            <a:endParaRPr lang="en-IN"/>
          </a:p>
        </p:txBody>
      </p:sp>
    </p:spTree>
    <p:extLst>
      <p:ext uri="{BB962C8B-B14F-4D97-AF65-F5344CB8AC3E}">
        <p14:creationId xmlns:p14="http://schemas.microsoft.com/office/powerpoint/2010/main" val="31634450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Referred to as the death tax. 1,700 estates were subject to the tax in 2018.</a:t>
            </a:r>
          </a:p>
        </p:txBody>
      </p:sp>
      <p:sp>
        <p:nvSpPr>
          <p:cNvPr id="4" name="Slide Number Placeholder 3"/>
          <p:cNvSpPr>
            <a:spLocks noGrp="1"/>
          </p:cNvSpPr>
          <p:nvPr>
            <p:ph type="sldNum" sz="quarter" idx="10"/>
          </p:nvPr>
        </p:nvSpPr>
        <p:spPr/>
        <p:txBody>
          <a:bodyPr/>
          <a:lstStyle/>
          <a:p>
            <a:fld id="{C10995D4-C630-4D1E-A120-C0B9FB85BAB5}" type="slidenum">
              <a:rPr lang="en-IN" smtClean="0"/>
              <a:t>31</a:t>
            </a:fld>
            <a:endParaRPr lang="en-IN"/>
          </a:p>
        </p:txBody>
      </p:sp>
    </p:spTree>
    <p:extLst>
      <p:ext uri="{BB962C8B-B14F-4D97-AF65-F5344CB8AC3E}">
        <p14:creationId xmlns:p14="http://schemas.microsoft.com/office/powerpoint/2010/main" val="15551754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High-income countries, especially those with extensive government-provided social benefits, tend to collect taxes that represent a greater share of their GDP.</a:t>
            </a:r>
          </a:p>
          <a:p>
            <a:endParaRPr lang="en-US" dirty="0"/>
          </a:p>
          <a:p>
            <a:pPr marL="285750" indent="-285750">
              <a:buFont typeface="Arial" pitchFamily="34" charset="0"/>
              <a:buChar char="•"/>
            </a:pPr>
            <a:r>
              <a:rPr lang="en-US" sz="1200" dirty="0">
                <a:latin typeface="Calibri Light" pitchFamily="34" charset="0"/>
              </a:rPr>
              <a:t>Low-income countries tend to collect less in taxes as a percentage of GDP</a:t>
            </a:r>
          </a:p>
          <a:p>
            <a:pPr marL="285750" indent="-285750">
              <a:buFont typeface="Arial" pitchFamily="34" charset="0"/>
              <a:buChar char="•"/>
            </a:pPr>
            <a:r>
              <a:rPr lang="en-US" sz="1200" dirty="0">
                <a:latin typeface="Calibri Light" pitchFamily="34" charset="0"/>
              </a:rPr>
              <a:t>High-income countries tend to collect more.</a:t>
            </a:r>
          </a:p>
          <a:p>
            <a:pPr marL="285750" indent="-285750">
              <a:buFont typeface="Arial" pitchFamily="34" charset="0"/>
              <a:buChar char="•"/>
            </a:pPr>
            <a:r>
              <a:rPr lang="en-US" sz="1200" dirty="0">
                <a:latin typeface="Calibri Light" pitchFamily="34" charset="0"/>
              </a:rPr>
              <a:t>The U.S. is an extreme exception.</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33</a:t>
            </a:fld>
            <a:endParaRPr lang="en-IN"/>
          </a:p>
        </p:txBody>
      </p:sp>
    </p:spTree>
    <p:extLst>
      <p:ext uri="{BB962C8B-B14F-4D97-AF65-F5344CB8AC3E}">
        <p14:creationId xmlns:p14="http://schemas.microsoft.com/office/powerpoint/2010/main" val="35607820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Entitlement spending cannot be decreased without changing the eligibility requirements and benefits set in the laws on which the programs are based.</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34</a:t>
            </a:fld>
            <a:endParaRPr lang="en-IN"/>
          </a:p>
        </p:txBody>
      </p:sp>
    </p:spTree>
    <p:extLst>
      <p:ext uri="{BB962C8B-B14F-4D97-AF65-F5344CB8AC3E}">
        <p14:creationId xmlns:p14="http://schemas.microsoft.com/office/powerpoint/2010/main" val="13660820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Many of the public services that touch people’s daily lives in the most noticeable ways are funded by state and local budgets:</a:t>
            </a:r>
          </a:p>
          <a:p>
            <a:pPr marL="171450" indent="-171450">
              <a:buFontTx/>
              <a:buChar char="-"/>
            </a:pPr>
            <a:r>
              <a:rPr lang="en-US" sz="1200" b="0" i="0" u="none" strike="noStrike" kern="1200" baseline="0" dirty="0">
                <a:solidFill>
                  <a:schemeClr val="tx1"/>
                </a:solidFill>
                <a:latin typeface="+mn-lt"/>
                <a:ea typeface="+mn-ea"/>
                <a:cs typeface="+mn-cs"/>
              </a:rPr>
              <a:t>Public education (although not entirely).</a:t>
            </a:r>
          </a:p>
          <a:p>
            <a:pPr marL="171450" indent="-171450">
              <a:buFontTx/>
              <a:buChar char="-"/>
            </a:pPr>
            <a:r>
              <a:rPr lang="en-US" sz="1200" b="0" i="0" u="none" strike="noStrike" kern="1200" baseline="0" dirty="0">
                <a:solidFill>
                  <a:schemeClr val="tx1"/>
                </a:solidFill>
                <a:latin typeface="+mn-lt"/>
                <a:ea typeface="+mn-ea"/>
                <a:cs typeface="+mn-cs"/>
              </a:rPr>
              <a:t>Police and fire protection, motor vehicle registration, and garbage collection.</a:t>
            </a:r>
          </a:p>
          <a:p>
            <a:pPr marL="171450" indent="-171450">
              <a:buFontTx/>
              <a:buChar char="-"/>
            </a:pPr>
            <a:r>
              <a:rPr lang="en-US" sz="1200" b="0" i="0" u="none" strike="noStrike" kern="1200" baseline="0" dirty="0">
                <a:solidFill>
                  <a:schemeClr val="tx1"/>
                </a:solidFill>
                <a:latin typeface="+mn-lt"/>
                <a:ea typeface="+mn-ea"/>
                <a:cs typeface="+mn-cs"/>
              </a:rPr>
              <a:t>Many of the most visible federally funded services—such as subsidized student loans and national parks—actually make up a very small proportion of the federal budget.</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35</a:t>
            </a:fld>
            <a:endParaRPr lang="en-IN"/>
          </a:p>
        </p:txBody>
      </p:sp>
    </p:spTree>
    <p:extLst>
      <p:ext uri="{BB962C8B-B14F-4D97-AF65-F5344CB8AC3E}">
        <p14:creationId xmlns:p14="http://schemas.microsoft.com/office/powerpoint/2010/main" val="37056595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Even with the best planning, it is unlikely that revenues will exactly equal planned expenditures in any given year. For instance, think about what happens during an unexpected economic downturn. If people lose their jobs and companies earn lower profits, the government gets less individual and corporate income tax revenue than it was expecting. It also may collect less sales tax revenue as people cut back on purchases. At the same time, the government has to increase its spending on entitlement programs, as people’s incomes decrease and more people qualify for unemployment benefits or food stamps. This means that balancing the budget in a year when the economy is doing poorly would require deep cuts in discretionary spending.</a:t>
            </a:r>
            <a:r>
              <a:rPr lang="en-US" b="0" baseline="0" dirty="0"/>
              <a:t> </a:t>
            </a:r>
            <a:r>
              <a:rPr lang="en-US" b="0" dirty="0"/>
              <a:t>The idea of a </a:t>
            </a:r>
            <a:r>
              <a:rPr lang="en-US" b="0" u="none" dirty="0"/>
              <a:t>balanced budget</a:t>
            </a:r>
            <a:r>
              <a:rPr lang="en-US" b="0" u="none" baseline="0" dirty="0"/>
              <a:t> over the business cycle </a:t>
            </a:r>
            <a:r>
              <a:rPr lang="en-US" b="0" dirty="0"/>
              <a:t>is that governments should run surpluses when the economy is doing well, and deficits when the economy is doing poorly— striking a balance in the long run. In other words, they should behave like a responsible family that saves up when times are good so they can spend down their savings when times are bad.</a:t>
            </a:r>
            <a:r>
              <a:rPr lang="en-US" b="0" baseline="0" dirty="0"/>
              <a:t> </a:t>
            </a:r>
            <a:r>
              <a:rPr lang="en-US" dirty="0"/>
              <a:t>Policymakers are under pressure from voters and lobbyists to spend regardless of how the economy is doing. Sometimes policymakers gets stuck in </a:t>
            </a:r>
            <a:r>
              <a:rPr lang="en-US" u="none" dirty="0"/>
              <a:t>patterns of unsustainable spending.</a:t>
            </a:r>
            <a:r>
              <a:rPr lang="en-US" u="none" baseline="0" dirty="0"/>
              <a:t> </a:t>
            </a:r>
            <a:r>
              <a:rPr lang="en-US" b="0" dirty="0"/>
              <a:t>Most state governments have a balanced budget requirement of some sort.</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36</a:t>
            </a:fld>
            <a:endParaRPr lang="en-IN"/>
          </a:p>
        </p:txBody>
      </p:sp>
    </p:spTree>
    <p:extLst>
      <p:ext uri="{BB962C8B-B14F-4D97-AF65-F5344CB8AC3E}">
        <p14:creationId xmlns:p14="http://schemas.microsoft.com/office/powerpoint/2010/main" val="24227146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dirty="0"/>
              <a:t>Because Social Security is an entitlement program, with benefits defined and mandated by law, making changes requires action by Congress. Neither raising taxes nor dropping benefits is popular with constituents, so legislators have been slow to act,</a:t>
            </a:r>
            <a:r>
              <a:rPr lang="en-US" baseline="0" dirty="0"/>
              <a:t> although m</a:t>
            </a:r>
            <a:r>
              <a:rPr lang="en-US" dirty="0"/>
              <a:t>any proposals have been floated to fix the Social Security problem.</a:t>
            </a:r>
            <a:r>
              <a:rPr lang="en-US" baseline="0" dirty="0"/>
              <a:t> </a:t>
            </a:r>
            <a:r>
              <a:rPr lang="en-US" dirty="0"/>
              <a:t>Solutions include: </a:t>
            </a:r>
          </a:p>
          <a:p>
            <a:pPr marL="171450" indent="-171450">
              <a:buFontTx/>
              <a:buChar char="-"/>
            </a:pPr>
            <a:r>
              <a:rPr lang="en-US" dirty="0"/>
              <a:t>Reining in spending by making retirement benefits less generous</a:t>
            </a:r>
            <a:r>
              <a:rPr lang="en-US" baseline="0" dirty="0"/>
              <a:t> or r</a:t>
            </a:r>
            <a:r>
              <a:rPr lang="en-US" dirty="0"/>
              <a:t>aising the retirement age. This </a:t>
            </a:r>
            <a:r>
              <a:rPr lang="en-US" baseline="0" dirty="0"/>
              <a:t>would mean that </a:t>
            </a:r>
            <a:r>
              <a:rPr lang="en-US" dirty="0"/>
              <a:t>people would work and pay into the system for longer. Raising the retirement age by two years, as was done by Congress in 2011, is projected to save the system an average of $30,000 per worker.</a:t>
            </a:r>
          </a:p>
          <a:p>
            <a:pPr marL="171450" indent="-171450">
              <a:buFontTx/>
              <a:buChar char="-"/>
            </a:pPr>
            <a:r>
              <a:rPr lang="en-US" dirty="0"/>
              <a:t>Increasing tax revenues:</a:t>
            </a:r>
          </a:p>
          <a:p>
            <a:pPr marL="628650" lvl="1" indent="-171450">
              <a:buFontTx/>
              <a:buChar char="-"/>
            </a:pPr>
            <a:r>
              <a:rPr lang="en-US" dirty="0"/>
              <a:t>The</a:t>
            </a:r>
            <a:r>
              <a:rPr lang="en-US" baseline="0" dirty="0"/>
              <a:t> </a:t>
            </a:r>
            <a:r>
              <a:rPr lang="en-US" dirty="0"/>
              <a:t>Social Security payroll tax only applies to earnings up to $118,500. Anything you earn beyond that cap isn’t taxed. Eliminating the cap would effectively increase the payroll taxes paid by high-income workers.</a:t>
            </a:r>
          </a:p>
          <a:p>
            <a:pPr marL="628650" lvl="1" indent="-171450">
              <a:buFontTx/>
              <a:buChar char="-"/>
            </a:pPr>
            <a:r>
              <a:rPr lang="en-US" dirty="0"/>
              <a:t>The government could also increase the rate of payroll taxes that fund Social Security for all workers. It</a:t>
            </a:r>
            <a:r>
              <a:rPr lang="en-US" baseline="0" dirty="0"/>
              <a:t> is </a:t>
            </a:r>
            <a:r>
              <a:rPr lang="en-US" dirty="0"/>
              <a:t>currently 12.4 percent of earnings, split between employers and employees.</a:t>
            </a:r>
          </a:p>
        </p:txBody>
      </p:sp>
      <p:sp>
        <p:nvSpPr>
          <p:cNvPr id="4" name="Slide Number Placeholder 3"/>
          <p:cNvSpPr>
            <a:spLocks noGrp="1"/>
          </p:cNvSpPr>
          <p:nvPr>
            <p:ph type="sldNum" sz="quarter" idx="10"/>
          </p:nvPr>
        </p:nvSpPr>
        <p:spPr/>
        <p:txBody>
          <a:bodyPr/>
          <a:lstStyle/>
          <a:p>
            <a:fld id="{C10995D4-C630-4D1E-A120-C0B9FB85BAB5}" type="slidenum">
              <a:rPr lang="en-IN" smtClean="0"/>
              <a:t>37</a:t>
            </a:fld>
            <a:endParaRPr lang="en-IN"/>
          </a:p>
        </p:txBody>
      </p:sp>
    </p:spTree>
    <p:extLst>
      <p:ext uri="{BB962C8B-B14F-4D97-AF65-F5344CB8AC3E}">
        <p14:creationId xmlns:p14="http://schemas.microsoft.com/office/powerpoint/2010/main" val="37056595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47</a:t>
            </a:fld>
            <a:endParaRPr lang="en-IN"/>
          </a:p>
        </p:txBody>
      </p:sp>
    </p:spTree>
    <p:extLst>
      <p:ext uri="{BB962C8B-B14F-4D97-AF65-F5344CB8AC3E}">
        <p14:creationId xmlns:p14="http://schemas.microsoft.com/office/powerpoint/2010/main" val="39285524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48</a:t>
            </a:fld>
            <a:endParaRPr lang="en-IN"/>
          </a:p>
        </p:txBody>
      </p:sp>
    </p:spTree>
    <p:extLst>
      <p:ext uri="{BB962C8B-B14F-4D97-AF65-F5344CB8AC3E}">
        <p14:creationId xmlns:p14="http://schemas.microsoft.com/office/powerpoint/2010/main" val="9699832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49</a:t>
            </a:fld>
            <a:endParaRPr lang="en-IN"/>
          </a:p>
        </p:txBody>
      </p:sp>
    </p:spTree>
    <p:extLst>
      <p:ext uri="{BB962C8B-B14F-4D97-AF65-F5344CB8AC3E}">
        <p14:creationId xmlns:p14="http://schemas.microsoft.com/office/powerpoint/2010/main" val="30482035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slide</a:t>
            </a:r>
            <a:r>
              <a:rPr lang="en-US" sz="1200" kern="1200" baseline="0" dirty="0">
                <a:solidFill>
                  <a:schemeClr val="tx1"/>
                </a:solidFill>
                <a:effectLst/>
                <a:latin typeface="+mn-lt"/>
                <a:ea typeface="+mn-ea"/>
                <a:cs typeface="+mn-cs"/>
              </a:rPr>
              <a:t> introduces </a:t>
            </a:r>
            <a:r>
              <a:rPr lang="en-US" sz="1200" kern="1200" dirty="0">
                <a:solidFill>
                  <a:schemeClr val="tx1"/>
                </a:solidFill>
                <a:effectLst/>
                <a:latin typeface="+mn-lt"/>
                <a:ea typeface="+mn-ea"/>
                <a:cs typeface="+mn-cs"/>
              </a:rPr>
              <a:t>the mindset</a:t>
            </a:r>
            <a:r>
              <a:rPr lang="en-US" sz="1200" kern="1200" baseline="0" dirty="0">
                <a:solidFill>
                  <a:schemeClr val="tx1"/>
                </a:solidFill>
                <a:effectLst/>
                <a:latin typeface="+mn-lt"/>
                <a:ea typeface="+mn-ea"/>
                <a:cs typeface="+mn-cs"/>
              </a:rPr>
              <a:t> that </a:t>
            </a:r>
            <a:r>
              <a:rPr lang="en-US" sz="1200" kern="1200" dirty="0">
                <a:solidFill>
                  <a:schemeClr val="tx1"/>
                </a:solidFill>
                <a:effectLst/>
                <a:latin typeface="+mn-lt"/>
                <a:ea typeface="+mn-ea"/>
                <a:cs typeface="+mn-cs"/>
              </a:rPr>
              <a:t>when analyzing types of taxes, efficiency, revenue, and incidence must be considered. </a:t>
            </a:r>
            <a:endParaRPr lang="en-US" b="1" dirty="0"/>
          </a:p>
          <a:p>
            <a:endParaRPr lang="en-US" b="1" dirty="0"/>
          </a:p>
          <a:p>
            <a:r>
              <a:rPr lang="en-US" b="1" dirty="0"/>
              <a:t>Raising revenue:</a:t>
            </a:r>
            <a:r>
              <a:rPr lang="en-US" baseline="0" dirty="0"/>
              <a:t> Many tax-funded programs, such as public schools and roads, are intended to increase surplus and stimulate economic growth. Others are intended to provide basic human needs to those in need (such as food, health care, or housing). People may disagree about which services should be funded through tax dollars, but most agree that at least some services are necessary.</a:t>
            </a:r>
          </a:p>
          <a:p>
            <a:endParaRPr lang="en-US" baseline="0" dirty="0"/>
          </a:p>
          <a:p>
            <a:r>
              <a:rPr lang="en-US" b="1" dirty="0"/>
              <a:t>Changing behavior</a:t>
            </a:r>
            <a:r>
              <a:rPr lang="en-US" b="0" dirty="0"/>
              <a:t>:</a:t>
            </a:r>
            <a:r>
              <a:rPr lang="en-US" dirty="0"/>
              <a:t> Taxes change behavior because they alter the incentives faced by market participants. Taxes drive a wedge between the price paid by buyers and the price received by sellers, resulting in a lower equilibrium quantity of the good or service being consumed.</a:t>
            </a:r>
            <a:r>
              <a:rPr lang="en-US" baseline="0" dirty="0"/>
              <a:t> T</a:t>
            </a:r>
            <a:r>
              <a:rPr lang="en-US" dirty="0"/>
              <a:t>axes on alcohol, tobacco, and gasoline are examples of policies designed partly to reduce demand.</a:t>
            </a:r>
          </a:p>
        </p:txBody>
      </p:sp>
      <p:sp>
        <p:nvSpPr>
          <p:cNvPr id="4" name="Slide Number Placeholder 3"/>
          <p:cNvSpPr>
            <a:spLocks noGrp="1"/>
          </p:cNvSpPr>
          <p:nvPr>
            <p:ph type="sldNum" sz="quarter" idx="10"/>
          </p:nvPr>
        </p:nvSpPr>
        <p:spPr/>
        <p:txBody>
          <a:bodyPr/>
          <a:lstStyle/>
          <a:p>
            <a:fld id="{C10995D4-C630-4D1E-A120-C0B9FB85BAB5}" type="slidenum">
              <a:rPr lang="en-IN" smtClean="0"/>
              <a:t>3</a:t>
            </a:fld>
            <a:endParaRPr lang="en-IN"/>
          </a:p>
        </p:txBody>
      </p:sp>
    </p:spTree>
    <p:extLst>
      <p:ext uri="{BB962C8B-B14F-4D97-AF65-F5344CB8AC3E}">
        <p14:creationId xmlns:p14="http://schemas.microsoft.com/office/powerpoint/2010/main" val="37056595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50</a:t>
            </a:fld>
            <a:endParaRPr lang="en-IN"/>
          </a:p>
        </p:txBody>
      </p:sp>
    </p:spTree>
    <p:extLst>
      <p:ext uri="{BB962C8B-B14F-4D97-AF65-F5344CB8AC3E}">
        <p14:creationId xmlns:p14="http://schemas.microsoft.com/office/powerpoint/2010/main" val="376647679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51</a:t>
            </a:fld>
            <a:endParaRPr lang="en-IN"/>
          </a:p>
        </p:txBody>
      </p:sp>
    </p:spTree>
    <p:extLst>
      <p:ext uri="{BB962C8B-B14F-4D97-AF65-F5344CB8AC3E}">
        <p14:creationId xmlns:p14="http://schemas.microsoft.com/office/powerpoint/2010/main" val="185971621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52</a:t>
            </a:fld>
            <a:endParaRPr lang="en-IN"/>
          </a:p>
        </p:txBody>
      </p:sp>
    </p:spTree>
    <p:extLst>
      <p:ext uri="{BB962C8B-B14F-4D97-AF65-F5344CB8AC3E}">
        <p14:creationId xmlns:p14="http://schemas.microsoft.com/office/powerpoint/2010/main" val="35561027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53</a:t>
            </a:fld>
            <a:endParaRPr lang="en-IN"/>
          </a:p>
        </p:txBody>
      </p:sp>
    </p:spTree>
    <p:extLst>
      <p:ext uri="{BB962C8B-B14F-4D97-AF65-F5344CB8AC3E}">
        <p14:creationId xmlns:p14="http://schemas.microsoft.com/office/powerpoint/2010/main" val="33508746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Smoking-related disease kills 480,000 people per year in the U.S. and costs $230 billion in health care costs and lost productivity per year. Excessive drinking costs an extra $250 billion.</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4</a:t>
            </a:fld>
            <a:endParaRPr lang="en-IN"/>
          </a:p>
        </p:txBody>
      </p:sp>
    </p:spTree>
    <p:extLst>
      <p:ext uri="{BB962C8B-B14F-4D97-AF65-F5344CB8AC3E}">
        <p14:creationId xmlns:p14="http://schemas.microsoft.com/office/powerpoint/2010/main" val="32411536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$20 tax </a:t>
            </a:r>
            <a:r>
              <a:rPr lang="en-US" sz="1200" b="0" i="0" u="none" strike="noStrike" kern="1200" baseline="0" dirty="0">
                <a:solidFill>
                  <a:schemeClr val="tx1"/>
                </a:solidFill>
                <a:latin typeface="+mn-lt"/>
                <a:ea typeface="+mn-ea"/>
                <a:cs typeface="+mn-cs"/>
                <a:sym typeface="Wingdings" pitchFamily="2" charset="2"/>
              </a:rPr>
              <a:t> </a:t>
            </a:r>
            <a:r>
              <a:rPr lang="en-US" sz="1200" b="0" i="0" u="none" strike="noStrike" kern="1200" baseline="0" dirty="0">
                <a:solidFill>
                  <a:schemeClr val="tx1"/>
                </a:solidFill>
                <a:latin typeface="+mn-lt"/>
                <a:ea typeface="+mn-ea"/>
                <a:cs typeface="+mn-cs"/>
              </a:rPr>
              <a:t>new demand curve </a:t>
            </a:r>
            <a:r>
              <a:rPr lang="en-US" sz="1200" b="0" i="0" u="none" strike="noStrike" kern="1200" baseline="0" dirty="0">
                <a:solidFill>
                  <a:schemeClr val="tx1"/>
                </a:solidFill>
                <a:latin typeface="+mn-lt"/>
                <a:ea typeface="+mn-ea"/>
                <a:cs typeface="+mn-cs"/>
                <a:sym typeface="Wingdings" pitchFamily="2" charset="2"/>
              </a:rPr>
              <a:t> </a:t>
            </a:r>
            <a:r>
              <a:rPr lang="en-US" sz="1200" b="0" i="0" u="none" strike="noStrike" kern="1200" baseline="0" dirty="0">
                <a:solidFill>
                  <a:schemeClr val="tx1"/>
                </a:solidFill>
                <a:latin typeface="+mn-lt"/>
                <a:ea typeface="+mn-ea"/>
                <a:cs typeface="+mn-cs"/>
              </a:rPr>
              <a:t>equilibrium point from 4 to 3 million pairs </a:t>
            </a:r>
            <a:r>
              <a:rPr lang="en-US" sz="1200" b="0" i="0" u="none" strike="noStrike" kern="1200" baseline="0" dirty="0">
                <a:solidFill>
                  <a:schemeClr val="tx1"/>
                </a:solidFill>
                <a:latin typeface="+mn-lt"/>
                <a:ea typeface="+mn-ea"/>
                <a:cs typeface="+mn-cs"/>
                <a:sym typeface="Wingdings" pitchFamily="2" charset="2"/>
              </a:rPr>
              <a:t></a:t>
            </a:r>
            <a:r>
              <a:rPr lang="en-US" sz="1200" b="0" i="0" u="none" strike="noStrike" kern="1200" baseline="0" dirty="0">
                <a:solidFill>
                  <a:schemeClr val="tx1"/>
                </a:solidFill>
                <a:latin typeface="+mn-lt"/>
                <a:ea typeface="+mn-ea"/>
                <a:cs typeface="+mn-cs"/>
              </a:rPr>
              <a:t> DWL: surplus lost to who would have bought and sold those 1 million pairs of jeans but no longer do so.</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6</a:t>
            </a:fld>
            <a:endParaRPr lang="en-IN"/>
          </a:p>
        </p:txBody>
      </p:sp>
    </p:spTree>
    <p:extLst>
      <p:ext uri="{BB962C8B-B14F-4D97-AF65-F5344CB8AC3E}">
        <p14:creationId xmlns:p14="http://schemas.microsoft.com/office/powerpoint/2010/main" val="37056595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size of the DWL reflects the change in quantity that occurs from the tax.</a:t>
            </a:r>
          </a:p>
          <a:p>
            <a:endParaRPr lang="en-US" sz="1200" b="0" i="0" u="sng"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Less-price-elastic demand: </a:t>
            </a:r>
            <a:r>
              <a:rPr lang="en-US" sz="1200" b="0" i="0" u="none" strike="noStrike" kern="1200" baseline="0" dirty="0">
                <a:solidFill>
                  <a:schemeClr val="tx1"/>
                </a:solidFill>
                <a:latin typeface="+mn-lt"/>
                <a:ea typeface="+mn-ea"/>
                <a:cs typeface="+mn-cs"/>
              </a:rPr>
              <a:t>Quantity falls from 30 to </a:t>
            </a:r>
            <a:r>
              <a:rPr lang="en-US" sz="1200" b="0" i="0" u="none" strike="noStrike" kern="1200" baseline="0" dirty="0">
                <a:solidFill>
                  <a:schemeClr val="tx1"/>
                </a:solidFill>
                <a:latin typeface="+mn-lt"/>
                <a:ea typeface="+mn-ea"/>
                <a:cs typeface="+mn-cs"/>
                <a:sym typeface="Wingdings" pitchFamily="2" charset="2"/>
              </a:rPr>
              <a:t>26; DWL = .5 × 20 × (30 - 26) = </a:t>
            </a:r>
            <a:r>
              <a:rPr lang="en-US" sz="1200" b="0" i="0" u="none" strike="noStrike" kern="1200" baseline="0" dirty="0">
                <a:solidFill>
                  <a:schemeClr val="tx1"/>
                </a:solidFill>
                <a:latin typeface="+mn-lt"/>
                <a:ea typeface="+mn-ea"/>
                <a:cs typeface="+mn-cs"/>
              </a:rPr>
              <a:t>$40.</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baseline="0" dirty="0">
                <a:solidFill>
                  <a:schemeClr val="tx1"/>
                </a:solidFill>
                <a:latin typeface="+mn-lt"/>
                <a:ea typeface="+mn-ea"/>
                <a:cs typeface="+mn-cs"/>
              </a:rPr>
              <a:t>Regular-price-elastic demand: </a:t>
            </a:r>
            <a:r>
              <a:rPr lang="en-US" sz="1200" b="0" i="0" u="none" strike="noStrike" kern="1200" baseline="0" dirty="0">
                <a:solidFill>
                  <a:schemeClr val="tx1"/>
                </a:solidFill>
                <a:latin typeface="+mn-lt"/>
                <a:ea typeface="+mn-ea"/>
                <a:cs typeface="+mn-cs"/>
              </a:rPr>
              <a:t>Quantity falls from 30 to</a:t>
            </a:r>
            <a:r>
              <a:rPr lang="en-US" sz="1200" b="0" i="0" u="none" strike="noStrike" kern="1200" baseline="0" dirty="0">
                <a:solidFill>
                  <a:schemeClr val="tx1"/>
                </a:solidFill>
                <a:latin typeface="+mn-lt"/>
                <a:ea typeface="+mn-ea"/>
                <a:cs typeface="+mn-cs"/>
                <a:sym typeface="Wingdings" pitchFamily="2" charset="2"/>
              </a:rPr>
              <a:t> 24; DWL = .5 × 20 × (30 - 24) = </a:t>
            </a:r>
            <a:r>
              <a:rPr lang="en-US" sz="1200" b="0" i="0" u="none" strike="noStrike" kern="1200" baseline="0" dirty="0">
                <a:solidFill>
                  <a:schemeClr val="tx1"/>
                </a:solidFill>
                <a:latin typeface="+mn-lt"/>
                <a:ea typeface="+mn-ea"/>
                <a:cs typeface="+mn-cs"/>
              </a:rPr>
              <a:t>$60.</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baseline="0" dirty="0">
                <a:solidFill>
                  <a:schemeClr val="tx1"/>
                </a:solidFill>
                <a:latin typeface="+mn-lt"/>
                <a:ea typeface="+mn-ea"/>
                <a:cs typeface="+mn-cs"/>
              </a:rPr>
              <a:t>More-price-elastic demand: </a:t>
            </a:r>
            <a:r>
              <a:rPr lang="en-US" sz="1200" b="0" i="0" u="none" strike="noStrike" kern="1200" baseline="0" dirty="0">
                <a:solidFill>
                  <a:schemeClr val="tx1"/>
                </a:solidFill>
                <a:latin typeface="+mn-lt"/>
                <a:ea typeface="+mn-ea"/>
                <a:cs typeface="+mn-cs"/>
              </a:rPr>
              <a:t>Quantity falls from 30 to</a:t>
            </a:r>
            <a:r>
              <a:rPr lang="en-US" sz="1200" b="0" i="0" u="none" strike="noStrike" kern="1200" baseline="0" dirty="0">
                <a:solidFill>
                  <a:schemeClr val="tx1"/>
                </a:solidFill>
                <a:latin typeface="+mn-lt"/>
                <a:ea typeface="+mn-ea"/>
                <a:cs typeface="+mn-cs"/>
                <a:sym typeface="Wingdings" pitchFamily="2" charset="2"/>
              </a:rPr>
              <a:t> 22; DWL = .5 × 20 × (30 - 22) = </a:t>
            </a:r>
            <a:r>
              <a:rPr lang="en-US" sz="1200" b="0" i="0" u="none" strike="noStrike" kern="1200" baseline="0" dirty="0">
                <a:solidFill>
                  <a:schemeClr val="tx1"/>
                </a:solidFill>
                <a:latin typeface="+mn-lt"/>
                <a:ea typeface="+mn-ea"/>
                <a:cs typeface="+mn-cs"/>
              </a:rPr>
              <a:t>$80.</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It is worth bearing in mind that this discussion also applies to the markets for factors of production. In general, a tax discourages people from engaging in whatever behavior is taxed. For example, a tax on income discourages people from working extra hours. How much inefficiency is caused by income tax, and how much revenue is raised by it, depends on how price-sensitive people are.</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7</a:t>
            </a:fld>
            <a:endParaRPr lang="en-IN"/>
          </a:p>
        </p:txBody>
      </p:sp>
    </p:spTree>
    <p:extLst>
      <p:ext uri="{BB962C8B-B14F-4D97-AF65-F5344CB8AC3E}">
        <p14:creationId xmlns:p14="http://schemas.microsoft.com/office/powerpoint/2010/main" val="37056595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If everyone is required to pay $1,000 to the government each year—no matter what they do, how much they earn, or what they buy—there is no incentive to change behavior.</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8</a:t>
            </a:fld>
            <a:endParaRPr lang="en-IN"/>
          </a:p>
        </p:txBody>
      </p:sp>
    </p:spTree>
    <p:extLst>
      <p:ext uri="{BB962C8B-B14F-4D97-AF65-F5344CB8AC3E}">
        <p14:creationId xmlns:p14="http://schemas.microsoft.com/office/powerpoint/2010/main" val="26199743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sales tax doesn’t require as much extra time or effort to process. If maximizing efficiency was the only goal, simpler taxes would trump complicated ones.</a:t>
            </a:r>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9</a:t>
            </a:fld>
            <a:endParaRPr lang="en-IN"/>
          </a:p>
        </p:txBody>
      </p:sp>
    </p:spTree>
    <p:extLst>
      <p:ext uri="{BB962C8B-B14F-4D97-AF65-F5344CB8AC3E}">
        <p14:creationId xmlns:p14="http://schemas.microsoft.com/office/powerpoint/2010/main" val="7841510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0995D4-C630-4D1E-A120-C0B9FB85BAB5}" type="slidenum">
              <a:rPr lang="en-IN" smtClean="0"/>
              <a:t>10</a:t>
            </a:fld>
            <a:endParaRPr lang="en-IN"/>
          </a:p>
        </p:txBody>
      </p:sp>
    </p:spTree>
    <p:extLst>
      <p:ext uri="{BB962C8B-B14F-4D97-AF65-F5344CB8AC3E}">
        <p14:creationId xmlns:p14="http://schemas.microsoft.com/office/powerpoint/2010/main" val="42719756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lstStyle>
            <a:lvl1pPr>
              <a:defRPr/>
            </a:lvl1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368546"/>
          </a:xfrm>
          <a:prstGeom prst="rect">
            <a:avLst/>
          </a:prstGeom>
        </p:spPr>
        <p:txBody>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1816496"/>
            <a:ext cx="8458200" cy="390607"/>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405644"/>
            <a:ext cx="8458200" cy="405026"/>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2993354"/>
            <a:ext cx="8458200" cy="420310"/>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606464"/>
            <a:ext cx="8458200" cy="420310"/>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4232275"/>
            <a:ext cx="8458200" cy="441325"/>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lvl1pPr>
              <a:defRPr sz="1200" baseline="0"/>
            </a:lvl1pPr>
          </a:lstStyle>
          <a:p>
            <a:endParaRPr lang="en-US" dirty="0"/>
          </a:p>
        </p:txBody>
      </p:sp>
      <p:sp>
        <p:nvSpPr>
          <p:cNvPr id="12" name="Content Placeholder 6">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4854575"/>
            <a:ext cx="8458200" cy="441325"/>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7</a:t>
            </a:r>
          </a:p>
          <a:p>
            <a:pPr lvl="1"/>
            <a:r>
              <a:rPr lang="en-US" dirty="0"/>
              <a:t>Second level</a:t>
            </a:r>
          </a:p>
          <a:p>
            <a:pPr lvl="2"/>
            <a:r>
              <a:rPr lang="en-US" dirty="0"/>
              <a:t>Third level</a:t>
            </a:r>
          </a:p>
        </p:txBody>
      </p:sp>
      <p:sp>
        <p:nvSpPr>
          <p:cNvPr id="14" name="Content Placeholder 6">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342900" y="5514975"/>
            <a:ext cx="8458200" cy="441325"/>
          </a:xfrm>
        </p:spPr>
        <p:txBody>
          <a:bodyPr>
            <a:noAutofit/>
          </a:bodyPr>
          <a:lstStyle>
            <a:lvl1pPr>
              <a:spcBef>
                <a:spcPts val="1000"/>
              </a:spcBef>
              <a:spcAft>
                <a:spcPts val="0"/>
              </a:spcAft>
              <a:defRPr sz="2400" baseline="0"/>
            </a:lvl1pPr>
            <a:lvl2pPr>
              <a:spcBef>
                <a:spcPts val="1000"/>
              </a:spcBef>
              <a:spcAft>
                <a:spcPts val="0"/>
              </a:spcAft>
              <a:defRPr sz="2400" baseline="0"/>
            </a:lvl2pPr>
            <a:lvl3pPr>
              <a:spcBef>
                <a:spcPts val="1000"/>
              </a:spcBef>
              <a:spcAft>
                <a:spcPts val="0"/>
              </a:spcAft>
              <a:defRPr sz="2400" baseline="0"/>
            </a:lvl3pPr>
          </a:lstStyle>
          <a:p>
            <a:pPr lvl="0"/>
            <a:r>
              <a:rPr lang="en-US" dirty="0"/>
              <a:t>Slide Content 8</a:t>
            </a:r>
          </a:p>
          <a:p>
            <a:pPr lvl="1"/>
            <a:r>
              <a:rPr lang="en-US" dirty="0"/>
              <a:t>Second level</a:t>
            </a:r>
          </a:p>
          <a:p>
            <a:pPr lvl="2"/>
            <a:r>
              <a:rPr lang="en-US" dirty="0"/>
              <a:t>Third level</a:t>
            </a:r>
          </a:p>
        </p:txBody>
      </p:sp>
    </p:spTree>
    <p:extLst>
      <p:ext uri="{BB962C8B-B14F-4D97-AF65-F5344CB8AC3E}">
        <p14:creationId xmlns:p14="http://schemas.microsoft.com/office/powerpoint/2010/main" val="100393824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012755268"/>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Content Placeholder 5">
            <a:extLst>
              <a:ext uri="{FF2B5EF4-FFF2-40B4-BE49-F238E27FC236}">
                <a16:creationId xmlns:a16="http://schemas.microsoft.com/office/drawing/2014/main" id="{D42FD2BB-2621-4D94-8183-5A3E1787FE16}"/>
              </a:ext>
            </a:extLst>
          </p:cNvPr>
          <p:cNvSpPr>
            <a:spLocks noGrp="1"/>
          </p:cNvSpPr>
          <p:nvPr>
            <p:ph sz="quarter" idx="13"/>
          </p:nvPr>
        </p:nvSpPr>
        <p:spPr>
          <a:xfrm>
            <a:off x="60325" y="6478588"/>
            <a:ext cx="8988784" cy="281976"/>
          </a:xfrm>
          <a:prstGeom prst="rect">
            <a:avLst/>
          </a:prstGeom>
        </p:spPr>
        <p:txBody>
          <a:bodyPr/>
          <a:lstStyle>
            <a:lvl1pPr algn="ctr">
              <a:defRPr sz="800"/>
            </a:lvl1pPr>
          </a:lstStyle>
          <a:p>
            <a:pPr lvl="0"/>
            <a:endParaRPr lang="en-IN" dirty="0"/>
          </a:p>
        </p:txBody>
      </p:sp>
    </p:spTree>
    <p:extLst>
      <p:ext uri="{BB962C8B-B14F-4D97-AF65-F5344CB8AC3E}">
        <p14:creationId xmlns:p14="http://schemas.microsoft.com/office/powerpoint/2010/main" val="37025176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a:xfrm>
            <a:off x="8637202" y="6682314"/>
            <a:ext cx="342900" cy="143831"/>
          </a:xfrm>
          <a:prstGeom prst="rect">
            <a:avLst/>
          </a:prstGeom>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3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6" name="Content Placeholder 5">
            <a:extLst>
              <a:ext uri="{FF2B5EF4-FFF2-40B4-BE49-F238E27FC236}">
                <a16:creationId xmlns:a16="http://schemas.microsoft.com/office/drawing/2014/main" id="{07D01EC8-E363-4C8E-9A11-AF8CBA2E8465}"/>
              </a:ext>
            </a:extLst>
          </p:cNvPr>
          <p:cNvSpPr>
            <a:spLocks noGrp="1"/>
          </p:cNvSpPr>
          <p:nvPr>
            <p:ph sz="quarter" idx="13"/>
          </p:nvPr>
        </p:nvSpPr>
        <p:spPr>
          <a:xfrm>
            <a:off x="60325" y="6478588"/>
            <a:ext cx="8988784" cy="281976"/>
          </a:xfrm>
          <a:prstGeom prst="rect">
            <a:avLst/>
          </a:prstGeom>
        </p:spPr>
        <p:txBody>
          <a:bodyPr/>
          <a:lstStyle>
            <a:lvl1pPr algn="ctr">
              <a:defRPr sz="800"/>
            </a:lvl1pPr>
          </a:lstStyle>
          <a:p>
            <a:pPr lvl="0"/>
            <a:endParaRPr lang="en-IN" dirty="0"/>
          </a:p>
        </p:txBody>
      </p:sp>
    </p:spTree>
    <p:extLst>
      <p:ext uri="{BB962C8B-B14F-4D97-AF65-F5344CB8AC3E}">
        <p14:creationId xmlns:p14="http://schemas.microsoft.com/office/powerpoint/2010/main" val="3851284756"/>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sz="2800"/>
            </a:lvl1pPr>
            <a:lvl2pPr>
              <a:defRPr sz="2600"/>
            </a:lvl2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sz="2800"/>
            </a:lvl1pPr>
            <a:lvl2pPr>
              <a:defRPr sz="2600"/>
            </a:lvl2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rmAutofit/>
          </a:bodyPr>
          <a:lstStyle>
            <a:lvl1pPr>
              <a:defRPr sz="40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8.xml"/><Relationship Id="rId7" Type="http://schemas.openxmlformats.org/officeDocument/2006/relationships/slideLayout" Target="../slideLayouts/slideLayout1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706" r:id="rId5"/>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a:t>
            </a:r>
          </a:p>
        </p:txBody>
      </p:sp>
      <p:sp>
        <p:nvSpPr>
          <p:cNvPr id="7" name="TextBox 6">
            <a:extLst>
              <a:ext uri="{FF2B5EF4-FFF2-40B4-BE49-F238E27FC236}">
                <a16:creationId xmlns:a16="http://schemas.microsoft.com/office/drawing/2014/main" id="{3DE14E55-7953-4C3C-81FD-F2FC44310182}"/>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 id="2147483705" r:id="rId7"/>
  </p:sldLayoutIdLst>
  <p:hf hdr="0" dt="0"/>
  <p:txStyles>
    <p:titleStyle>
      <a:lvl1pPr algn="l" defTabSz="914400" rtl="0" eaLnBrk="1" latinLnBrk="0" hangingPunct="1">
        <a:lnSpc>
          <a:spcPct val="90000"/>
        </a:lnSpc>
        <a:spcBef>
          <a:spcPct val="0"/>
        </a:spcBef>
        <a:buNone/>
        <a:defRPr sz="40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sz="2800" kern="1200">
          <a:solidFill>
            <a:schemeClr val="tx2"/>
          </a:solidFill>
          <a:latin typeface="+mn-lt"/>
          <a:ea typeface="+mn-ea"/>
          <a:cs typeface="+mn-cs"/>
        </a:defRPr>
      </a:lvl1pPr>
      <a:lvl2pPr marL="344488" indent="-342900" algn="l" defTabSz="914400" rtl="0" eaLnBrk="1" latinLnBrk="0" hangingPunct="1">
        <a:lnSpc>
          <a:spcPct val="100000"/>
        </a:lnSpc>
        <a:spcBef>
          <a:spcPts val="1000"/>
        </a:spcBef>
        <a:spcAft>
          <a:spcPts val="0"/>
        </a:spcAft>
        <a:buClrTx/>
        <a:buFont typeface="Arial" panose="020B0604020202020204" pitchFamily="34" charset="0"/>
        <a:buChar char="•"/>
        <a:defRPr sz="2600" kern="1200">
          <a:solidFill>
            <a:schemeClr val="tx2"/>
          </a:solidFill>
          <a:latin typeface="+mn-lt"/>
          <a:ea typeface="+mn-ea"/>
          <a:cs typeface="+mn-cs"/>
        </a:defRPr>
      </a:lvl2pPr>
      <a:lvl3pPr marL="517525" indent="-285750" algn="l" defTabSz="914400" rtl="0" eaLnBrk="1" latinLnBrk="0" hangingPunct="1">
        <a:lnSpc>
          <a:spcPct val="100000"/>
        </a:lnSpc>
        <a:spcBef>
          <a:spcPts val="1000"/>
        </a:spcBef>
        <a:spcAft>
          <a:spcPts val="0"/>
        </a:spcAft>
        <a:buFont typeface="Arial" panose="020B0604020202020204" pitchFamily="34" charset="0"/>
        <a:buChar char="•"/>
        <a:defRPr sz="24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 id="2147483704" r:id="rId2"/>
    <p:sldLayoutId id="2147483707" r:id="rId3"/>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
        <p:nvSpPr>
          <p:cNvPr id="14" name="TextBox 13">
            <a:extLst>
              <a:ext uri="{FF2B5EF4-FFF2-40B4-BE49-F238E27FC236}">
                <a16:creationId xmlns:a16="http://schemas.microsoft.com/office/drawing/2014/main" id="{35A6DDF3-C50B-48E9-8C73-044D29A7735E}"/>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TextBox 6">
            <a:extLst>
              <a:ext uri="{FF2B5EF4-FFF2-40B4-BE49-F238E27FC236}">
                <a16:creationId xmlns:a16="http://schemas.microsoft.com/office/drawing/2014/main" id="{B79CEB9B-393C-4D35-B8DE-B952B1F73083}"/>
              </a:ext>
            </a:extLst>
          </p:cNvPr>
          <p:cNvSpPr txBox="1"/>
          <p:nvPr userDrawn="1"/>
        </p:nvSpPr>
        <p:spPr>
          <a:xfrm>
            <a:off x="8631382" y="6639647"/>
            <a:ext cx="360218" cy="246221"/>
          </a:xfrm>
          <a:prstGeom prst="rect">
            <a:avLst/>
          </a:prstGeom>
          <a:noFill/>
        </p:spPr>
        <p:txBody>
          <a:bodyPr wrap="square">
            <a:spAutoFit/>
          </a:bodyPr>
          <a:lstStyle/>
          <a:p>
            <a:pPr algn="r" fontAlgn="base">
              <a:spcBef>
                <a:spcPct val="0"/>
              </a:spcBef>
              <a:spcAft>
                <a:spcPct val="0"/>
              </a:spcAft>
              <a:defRPr/>
            </a:pPr>
            <a:fld id="{53864CA9-ADCA-4554-9432-EA4A2FB55A34}" type="slidenum">
              <a:rPr lang="en-US" sz="1000" smtClean="0">
                <a:solidFill>
                  <a:schemeClr val="tx1"/>
                </a:solidFill>
                <a:latin typeface="+mn-lt"/>
                <a:ea typeface="MS PGothic" pitchFamily="34" charset="-128"/>
              </a:rPr>
              <a:pPr algn="r" fontAlgn="base">
                <a:spcBef>
                  <a:spcPct val="0"/>
                </a:spcBef>
                <a:spcAft>
                  <a:spcPct val="0"/>
                </a:spcAft>
                <a:defRPr/>
              </a:pPr>
              <a:t>‹#›</a:t>
            </a:fld>
            <a:endParaRPr lang="en-US" sz="1000" dirty="0">
              <a:solidFill>
                <a:schemeClr val="tx1"/>
              </a:solidFill>
              <a:latin typeface="+mn-lt"/>
              <a:ea typeface="MS PGothic" pitchFamily="34" charset="-128"/>
            </a:endParaRP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40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1.xml"/><Relationship Id="rId1" Type="http://schemas.openxmlformats.org/officeDocument/2006/relationships/vmlDrawing" Target="../drawings/vmlDrawing1.vml"/><Relationship Id="rId5" Type="http://schemas.openxmlformats.org/officeDocument/2006/relationships/image" Target="../media/image8.wmf"/><Relationship Id="rId4" Type="http://schemas.openxmlformats.org/officeDocument/2006/relationships/oleObject" Target="../embeddings/oleObject1.bin"/></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1.xml"/><Relationship Id="rId4" Type="http://schemas.openxmlformats.org/officeDocument/2006/relationships/slide" Target="slide46.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1.xml"/><Relationship Id="rId4" Type="http://schemas.openxmlformats.org/officeDocument/2006/relationships/slide" Target="slide4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11.xml"/><Relationship Id="rId4" Type="http://schemas.openxmlformats.org/officeDocument/2006/relationships/slide" Target="slide4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11.xml"/><Relationship Id="rId4" Type="http://schemas.openxmlformats.org/officeDocument/2006/relationships/slide" Target="slide4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1.xml"/><Relationship Id="rId4" Type="http://schemas.openxmlformats.org/officeDocument/2006/relationships/slide" Target="slide4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11.xml"/><Relationship Id="rId4" Type="http://schemas.openxmlformats.org/officeDocument/2006/relationships/slide" Target="slide50.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4.xml"/><Relationship Id="rId1" Type="http://schemas.openxmlformats.org/officeDocument/2006/relationships/slideLayout" Target="../slideLayouts/slideLayout11.xml"/><Relationship Id="rId4" Type="http://schemas.openxmlformats.org/officeDocument/2006/relationships/slide" Target="slide51.xml"/></Relationships>
</file>

<file path=ppt/slides/_rels/slide3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5.xml"/><Relationship Id="rId1" Type="http://schemas.openxmlformats.org/officeDocument/2006/relationships/slideLayout" Target="../slideLayouts/slideLayout11.xml"/><Relationship Id="rId4" Type="http://schemas.openxmlformats.org/officeDocument/2006/relationships/slide" Target="slide52.xml"/></Relationships>
</file>

<file path=ppt/slides/_rels/slide3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6.xml"/><Relationship Id="rId1" Type="http://schemas.openxmlformats.org/officeDocument/2006/relationships/slideLayout" Target="../slideLayouts/slideLayout11.xml"/><Relationship Id="rId4" Type="http://schemas.openxmlformats.org/officeDocument/2006/relationships/slide" Target="slide5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0.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51.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52.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notesSlide" Target="../notesSlides/notesSlide32.xml"/><Relationship Id="rId1" Type="http://schemas.openxmlformats.org/officeDocument/2006/relationships/slideLayout" Target="../slideLayouts/slideLayout18.xml"/></Relationships>
</file>

<file path=ppt/slides/_rels/slide53.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notesSlide" Target="../notesSlides/notesSlide33.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1.xml"/><Relationship Id="rId4" Type="http://schemas.openxmlformats.org/officeDocument/2006/relationships/slide" Target="slide44.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1.xml"/><Relationship Id="rId6" Type="http://schemas.openxmlformats.org/officeDocument/2006/relationships/slide" Target="slide45.xml"/><Relationship Id="rId5" Type="http://schemas.openxmlformats.org/officeDocument/2006/relationships/image" Target="../media/image7.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sz="3000" noProof="0" dirty="0"/>
              <a:t>Chapter 20</a:t>
            </a:r>
          </a:p>
        </p:txBody>
      </p:sp>
      <p:sp>
        <p:nvSpPr>
          <p:cNvPr id="13" name="Subtitle 12">
            <a:extLst>
              <a:ext uri="{FF2B5EF4-FFF2-40B4-BE49-F238E27FC236}">
                <a16:creationId xmlns:a16="http://schemas.microsoft.com/office/drawing/2014/main" id="{39DC5F79-D657-4B2E-8FAB-C143E5618948}"/>
              </a:ext>
            </a:extLst>
          </p:cNvPr>
          <p:cNvSpPr>
            <a:spLocks noGrp="1"/>
          </p:cNvSpPr>
          <p:nvPr>
            <p:ph type="subTitle" idx="1"/>
          </p:nvPr>
        </p:nvSpPr>
        <p:spPr>
          <a:xfrm>
            <a:off x="621792" y="4230255"/>
            <a:ext cx="3035808" cy="643669"/>
          </a:xfrm>
        </p:spPr>
        <p:txBody>
          <a:bodyPr/>
          <a:lstStyle/>
          <a:p>
            <a:r>
              <a:rPr lang="en-US" sz="2000" dirty="0"/>
              <a:t>Taxation and the Public Budget</a:t>
            </a:r>
            <a:endParaRPr lang="en-US" sz="2000" dirty="0">
              <a:latin typeface="ArumSans Rg" pitchFamily="34" charset="0"/>
            </a:endParaRPr>
          </a:p>
        </p:txBody>
      </p:sp>
      <p:pic>
        <p:nvPicPr>
          <p:cNvPr id="6" name="Picture 5">
            <a:extLst>
              <a:ext uri="{FF2B5EF4-FFF2-40B4-BE49-F238E27FC236}">
                <a16:creationId xmlns:a16="http://schemas.microsoft.com/office/drawing/2014/main" id="{5D00133A-5C39-4132-8B60-AFE893BBCCE9}"/>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232512" y="2051975"/>
            <a:ext cx="3469488" cy="3900797"/>
          </a:xfrm>
          <a:prstGeom prst="rect">
            <a:avLst/>
          </a:prstGeom>
        </p:spPr>
      </p:pic>
      <p:sp>
        <p:nvSpPr>
          <p:cNvPr id="9" name="Content Placeholder 8">
            <a:extLst>
              <a:ext uri="{FF2B5EF4-FFF2-40B4-BE49-F238E27FC236}">
                <a16:creationId xmlns:a16="http://schemas.microsoft.com/office/drawing/2014/main" id="{7CBFD382-8A62-4FC6-9CA6-9426263F8BC1}"/>
              </a:ext>
            </a:extLst>
          </p:cNvPr>
          <p:cNvSpPr>
            <a:spLocks noGrp="1"/>
          </p:cNvSpPr>
          <p:nvPr>
            <p:ph sz="quarter" idx="13"/>
          </p:nvPr>
        </p:nvSpPr>
        <p:spPr>
          <a:xfrm>
            <a:off x="60325" y="6514802"/>
            <a:ext cx="8988784" cy="311511"/>
          </a:xfrm>
        </p:spPr>
        <p:txBody>
          <a:bodyPr anchor="ctr"/>
          <a:lstStyle/>
          <a:p>
            <a:pPr lvl="0">
              <a:spcBef>
                <a:spcPts val="0"/>
              </a:spcBef>
            </a:pPr>
            <a:r>
              <a:rPr lang="en-US" dirty="0">
                <a:solidFill>
                  <a:schemeClr val="tx1"/>
                </a:solidFill>
              </a:rPr>
              <a:t>© 2021 McGraw Hill. All rights reserved. Authorized only for instructor use in the classroom.</a:t>
            </a:r>
          </a:p>
          <a:p>
            <a:pPr lvl="0">
              <a:spcBef>
                <a:spcPts val="0"/>
              </a:spcBef>
            </a:pPr>
            <a:r>
              <a:rPr lang="en-US" dirty="0">
                <a:solidFill>
                  <a:schemeClr val="tx1"/>
                </a:solidFill>
              </a:rPr>
              <a:t>No reproduction or further distribution permitted without the prior written consent of McGraw Hill.</a:t>
            </a:r>
            <a:endParaRPr lang="en-IN" dirty="0"/>
          </a:p>
        </p:txBody>
      </p:sp>
    </p:spTree>
    <p:extLst>
      <p:ext uri="{BB962C8B-B14F-4D97-AF65-F5344CB8AC3E}">
        <p14:creationId xmlns:p14="http://schemas.microsoft.com/office/powerpoint/2010/main" val="2177249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Tax effects 1</a:t>
            </a:r>
          </a:p>
        </p:txBody>
      </p:sp>
      <p:sp>
        <p:nvSpPr>
          <p:cNvPr id="3" name="Content Placeholder 2"/>
          <p:cNvSpPr>
            <a:spLocks noGrp="1"/>
          </p:cNvSpPr>
          <p:nvPr>
            <p:ph sz="quarter" idx="11"/>
          </p:nvPr>
        </p:nvSpPr>
        <p:spPr>
          <a:xfrm>
            <a:off x="342900" y="1276710"/>
            <a:ext cx="8458200" cy="1530884"/>
          </a:xfrm>
        </p:spPr>
        <p:txBody>
          <a:bodyPr>
            <a:normAutofit/>
          </a:bodyPr>
          <a:lstStyle/>
          <a:p>
            <a:r>
              <a:rPr lang="en-US" sz="2600" dirty="0"/>
              <a:t>There are two opposing effects when a tax increases:</a:t>
            </a:r>
          </a:p>
          <a:p>
            <a:pPr marL="292608" indent="-292608">
              <a:buFont typeface="Arial" pitchFamily="34" charset="0"/>
              <a:buChar char="•"/>
            </a:pPr>
            <a:r>
              <a:rPr lang="en-US" sz="2400" dirty="0"/>
              <a:t>The </a:t>
            </a:r>
            <a:r>
              <a:rPr lang="en-US" sz="2400" i="1" dirty="0">
                <a:solidFill>
                  <a:srgbClr val="C00000"/>
                </a:solidFill>
              </a:rPr>
              <a:t>price effect</a:t>
            </a:r>
            <a:r>
              <a:rPr lang="en-US" sz="2400" dirty="0"/>
              <a:t> increases tax revenue.</a:t>
            </a:r>
          </a:p>
          <a:p>
            <a:pPr marL="292608" indent="-292608">
              <a:buFont typeface="Arial" pitchFamily="34" charset="0"/>
              <a:buChar char="•"/>
            </a:pPr>
            <a:r>
              <a:rPr lang="en-US" sz="2400" dirty="0"/>
              <a:t>The </a:t>
            </a:r>
            <a:r>
              <a:rPr lang="en-US" sz="2400" i="1" dirty="0">
                <a:solidFill>
                  <a:srgbClr val="C00000"/>
                </a:solidFill>
              </a:rPr>
              <a:t>quantity effect</a:t>
            </a:r>
            <a:r>
              <a:rPr lang="en-US" sz="2400" dirty="0"/>
              <a:t> decreases tax revenue.</a:t>
            </a:r>
          </a:p>
        </p:txBody>
      </p:sp>
      <p:sp>
        <p:nvSpPr>
          <p:cNvPr id="4" name="Content Placeholder 3"/>
          <p:cNvSpPr>
            <a:spLocks noGrp="1"/>
          </p:cNvSpPr>
          <p:nvPr>
            <p:ph sz="quarter" idx="14"/>
          </p:nvPr>
        </p:nvSpPr>
        <p:spPr>
          <a:xfrm>
            <a:off x="342900" y="2894597"/>
            <a:ext cx="8458200" cy="531183"/>
          </a:xfrm>
        </p:spPr>
        <p:txBody>
          <a:bodyPr>
            <a:noAutofit/>
          </a:bodyPr>
          <a:lstStyle/>
          <a:p>
            <a:r>
              <a:rPr lang="en-US" sz="2600" dirty="0"/>
              <a:t>The tax revenue raised is equal to:</a:t>
            </a:r>
          </a:p>
        </p:txBody>
      </p:sp>
      <p:graphicFrame>
        <p:nvGraphicFramePr>
          <p:cNvPr id="12" name="Object 11"/>
          <p:cNvGraphicFramePr>
            <a:graphicFrameLocks noChangeAspect="1"/>
          </p:cNvGraphicFramePr>
          <p:nvPr>
            <p:extLst>
              <p:ext uri="{D42A27DB-BD31-4B8C-83A1-F6EECF244321}">
                <p14:modId xmlns:p14="http://schemas.microsoft.com/office/powerpoint/2010/main" val="2021908951"/>
              </p:ext>
            </p:extLst>
          </p:nvPr>
        </p:nvGraphicFramePr>
        <p:xfrm>
          <a:off x="936625" y="3622675"/>
          <a:ext cx="6489700" cy="342900"/>
        </p:xfrm>
        <a:graphic>
          <a:graphicData uri="http://schemas.openxmlformats.org/presentationml/2006/ole">
            <mc:AlternateContent xmlns:mc="http://schemas.openxmlformats.org/markup-compatibility/2006">
              <mc:Choice xmlns:v="urn:schemas-microsoft-com:vml" Requires="v">
                <p:oleObj spid="_x0000_s1067" name="Equation" r:id="rId4" imgW="6489360" imgH="342720" progId="Equation.DSMT4">
                  <p:embed/>
                </p:oleObj>
              </mc:Choice>
              <mc:Fallback>
                <p:oleObj name="Equation" r:id="rId4" imgW="6489360" imgH="342720" progId="Equation.DSMT4">
                  <p:embed/>
                  <p:pic>
                    <p:nvPicPr>
                      <p:cNvPr id="0" name=""/>
                      <p:cNvPicPr/>
                      <p:nvPr/>
                    </p:nvPicPr>
                    <p:blipFill>
                      <a:blip r:embed="rId5"/>
                      <a:stretch>
                        <a:fillRect/>
                      </a:stretch>
                    </p:blipFill>
                    <p:spPr>
                      <a:xfrm>
                        <a:off x="936625" y="3622675"/>
                        <a:ext cx="6489700" cy="342900"/>
                      </a:xfrm>
                      <a:prstGeom prst="rect">
                        <a:avLst/>
                      </a:prstGeom>
                    </p:spPr>
                  </p:pic>
                </p:oleObj>
              </mc:Fallback>
            </mc:AlternateContent>
          </a:graphicData>
        </a:graphic>
      </p:graphicFrame>
      <p:sp>
        <p:nvSpPr>
          <p:cNvPr id="5" name="Content Placeholder 4"/>
          <p:cNvSpPr>
            <a:spLocks noGrp="1"/>
          </p:cNvSpPr>
          <p:nvPr>
            <p:ph sz="quarter" idx="15"/>
          </p:nvPr>
        </p:nvSpPr>
        <p:spPr>
          <a:xfrm>
            <a:off x="342900" y="4204991"/>
            <a:ext cx="8458200" cy="1951230"/>
          </a:xfrm>
        </p:spPr>
        <p:txBody>
          <a:bodyPr>
            <a:normAutofit fontScale="92500"/>
          </a:bodyPr>
          <a:lstStyle/>
          <a:p>
            <a:r>
              <a:rPr lang="en-US" dirty="0"/>
              <a:t>The tax revenue calculation is an after-the-fact analysis.</a:t>
            </a:r>
          </a:p>
          <a:p>
            <a:r>
              <a:rPr lang="en-US" dirty="0"/>
              <a:t>Taking the number of units sold without a tax and multiplying by the tax rate is incorrect.</a:t>
            </a:r>
          </a:p>
          <a:p>
            <a:pPr marL="292608" indent="-292608">
              <a:buFont typeface="Arial" pitchFamily="34" charset="0"/>
              <a:buChar char="•"/>
            </a:pPr>
            <a:r>
              <a:rPr lang="en-US" sz="2600" dirty="0"/>
              <a:t>It doesn’t account for individuals’ </a:t>
            </a:r>
            <a:r>
              <a:rPr lang="en-US" sz="2600" dirty="0" err="1"/>
              <a:t>behavorial</a:t>
            </a:r>
            <a:r>
              <a:rPr lang="en-US" sz="2600" dirty="0"/>
              <a:t> changes.</a:t>
            </a:r>
          </a:p>
        </p:txBody>
      </p:sp>
    </p:spTree>
    <p:extLst>
      <p:ext uri="{BB962C8B-B14F-4D97-AF65-F5344CB8AC3E}">
        <p14:creationId xmlns:p14="http://schemas.microsoft.com/office/powerpoint/2010/main" val="11434040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Tax effects 2</a:t>
            </a:r>
          </a:p>
        </p:txBody>
      </p:sp>
      <p:sp>
        <p:nvSpPr>
          <p:cNvPr id="3" name="Content Placeholder 2"/>
          <p:cNvSpPr>
            <a:spLocks noGrp="1"/>
          </p:cNvSpPr>
          <p:nvPr>
            <p:ph sz="quarter" idx="11"/>
          </p:nvPr>
        </p:nvSpPr>
        <p:spPr>
          <a:xfrm>
            <a:off x="342900" y="1276709"/>
            <a:ext cx="8458200" cy="487697"/>
          </a:xfrm>
        </p:spPr>
        <p:txBody>
          <a:bodyPr>
            <a:normAutofit/>
          </a:bodyPr>
          <a:lstStyle/>
          <a:p>
            <a:r>
              <a:rPr lang="en-US" sz="2600" dirty="0"/>
              <a:t>As the </a:t>
            </a:r>
            <a:r>
              <a:rPr lang="en-US" sz="2600" i="1" dirty="0">
                <a:solidFill>
                  <a:srgbClr val="C00000"/>
                </a:solidFill>
              </a:rPr>
              <a:t>tax rate increases</a:t>
            </a:r>
            <a:r>
              <a:rPr lang="en-US" sz="2600" dirty="0"/>
              <a:t>, </a:t>
            </a:r>
            <a:r>
              <a:rPr lang="en-US" sz="2600" i="1" dirty="0">
                <a:solidFill>
                  <a:srgbClr val="C00000"/>
                </a:solidFill>
              </a:rPr>
              <a:t>revenue</a:t>
            </a:r>
            <a:r>
              <a:rPr lang="en-US" sz="2600" dirty="0"/>
              <a:t> will:</a:t>
            </a:r>
          </a:p>
        </p:txBody>
      </p:sp>
      <p:pic>
        <p:nvPicPr>
          <p:cNvPr id="5122" name="Picture 2" descr="Graph shows effects of raising taxes on revenu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0837" y="1917484"/>
            <a:ext cx="4616739" cy="42126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4"/>
          </p:nvPr>
        </p:nvSpPr>
        <p:spPr>
          <a:xfrm>
            <a:off x="4958366" y="1931832"/>
            <a:ext cx="3831621" cy="4043966"/>
          </a:xfrm>
        </p:spPr>
        <p:txBody>
          <a:bodyPr>
            <a:noAutofit/>
          </a:bodyPr>
          <a:lstStyle/>
          <a:p>
            <a:pPr marL="402336" indent="-402336">
              <a:buFont typeface="+mj-lt"/>
              <a:buAutoNum type="arabicPeriod"/>
            </a:pPr>
            <a:r>
              <a:rPr lang="en-US" sz="2400" i="1" dirty="0">
                <a:solidFill>
                  <a:srgbClr val="C00000"/>
                </a:solidFill>
              </a:rPr>
              <a:t>Increase</a:t>
            </a:r>
            <a:r>
              <a:rPr lang="en-US" sz="2400" dirty="0"/>
              <a:t>, as the government gets more revenue per units sold.</a:t>
            </a:r>
          </a:p>
          <a:p>
            <a:pPr marL="402336" indent="-402336">
              <a:buFont typeface="+mj-lt"/>
              <a:buAutoNum type="arabicPeriod"/>
            </a:pPr>
            <a:r>
              <a:rPr lang="en-US" sz="2400" i="1" dirty="0">
                <a:solidFill>
                  <a:srgbClr val="C00000"/>
                </a:solidFill>
              </a:rPr>
              <a:t>Decrease</a:t>
            </a:r>
            <a:r>
              <a:rPr lang="en-US" sz="2400" dirty="0"/>
              <a:t>, as fewer units are sold.</a:t>
            </a:r>
          </a:p>
          <a:p>
            <a:pPr marL="402336" indent="-402336">
              <a:buFont typeface="+mj-lt"/>
              <a:buAutoNum type="arabicPeriod"/>
            </a:pPr>
            <a:r>
              <a:rPr lang="en-US" sz="2400" i="1" dirty="0">
                <a:solidFill>
                  <a:srgbClr val="C00000"/>
                </a:solidFill>
              </a:rPr>
              <a:t>Net effect</a:t>
            </a:r>
            <a:r>
              <a:rPr lang="en-US" sz="2400" dirty="0"/>
              <a:t> on revenue depends on whether the </a:t>
            </a:r>
            <a:r>
              <a:rPr lang="en-US" sz="2400" i="1" dirty="0">
                <a:solidFill>
                  <a:srgbClr val="C00000"/>
                </a:solidFill>
              </a:rPr>
              <a:t>quantity effect</a:t>
            </a:r>
            <a:r>
              <a:rPr lang="en-US" sz="2400" dirty="0"/>
              <a:t> outweighs the </a:t>
            </a:r>
            <a:r>
              <a:rPr lang="en-US" sz="2400" i="1" dirty="0">
                <a:solidFill>
                  <a:srgbClr val="C00000"/>
                </a:solidFill>
              </a:rPr>
              <a:t>price effect</a:t>
            </a:r>
            <a:r>
              <a:rPr lang="en-US" sz="2400" dirty="0"/>
              <a:t>.</a:t>
            </a:r>
          </a:p>
        </p:txBody>
      </p:sp>
      <p:sp>
        <p:nvSpPr>
          <p:cNvPr id="9" name="Text Placeholder 8"/>
          <p:cNvSpPr>
            <a:spLocks noGrp="1"/>
          </p:cNvSpPr>
          <p:nvPr>
            <p:ph type="body" sz="quarter" idx="12"/>
          </p:nvPr>
        </p:nvSpPr>
        <p:spPr>
          <a:xfrm>
            <a:off x="2971558" y="6324600"/>
            <a:ext cx="3200885" cy="190500"/>
          </a:xfrm>
        </p:spPr>
        <p:txBody>
          <a:bodyPr/>
          <a:lstStyle/>
          <a:p>
            <a:r>
              <a:rPr lang="en-IN" sz="1200" dirty="0">
                <a:hlinkClick r:id="rId4" action="ppaction://hlinksldjump"/>
              </a:rPr>
              <a:t>Access the text alternative for slide images.</a:t>
            </a:r>
            <a:endParaRPr lang="en-US" sz="1200" dirty="0">
              <a:hlinkClick r:id="rId4" action="ppaction://hlinksldjump"/>
            </a:endParaRPr>
          </a:p>
        </p:txBody>
      </p:sp>
    </p:spTree>
    <p:extLst>
      <p:ext uri="{BB962C8B-B14F-4D97-AF65-F5344CB8AC3E}">
        <p14:creationId xmlns:p14="http://schemas.microsoft.com/office/powerpoint/2010/main" val="24630402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Diminishing returns to revenue</a:t>
            </a:r>
          </a:p>
        </p:txBody>
      </p:sp>
      <p:sp>
        <p:nvSpPr>
          <p:cNvPr id="3" name="Content Placeholder 2"/>
          <p:cNvSpPr>
            <a:spLocks noGrp="1"/>
          </p:cNvSpPr>
          <p:nvPr>
            <p:ph sz="quarter" idx="11"/>
          </p:nvPr>
        </p:nvSpPr>
        <p:spPr>
          <a:xfrm>
            <a:off x="342900" y="1276710"/>
            <a:ext cx="8458200" cy="783910"/>
          </a:xfrm>
        </p:spPr>
        <p:txBody>
          <a:bodyPr>
            <a:noAutofit/>
          </a:bodyPr>
          <a:lstStyle/>
          <a:p>
            <a:r>
              <a:rPr lang="en-US" sz="2200" dirty="0"/>
              <a:t>Given these two opposing effects, there is a maximum </a:t>
            </a:r>
            <a:r>
              <a:rPr lang="en-US" sz="2200" i="1" dirty="0">
                <a:solidFill>
                  <a:srgbClr val="C00000"/>
                </a:solidFill>
              </a:rPr>
              <a:t>tax revenue</a:t>
            </a:r>
            <a:r>
              <a:rPr lang="en-US" sz="2200" dirty="0"/>
              <a:t> generated for a given tax.</a:t>
            </a:r>
          </a:p>
        </p:txBody>
      </p:sp>
      <p:pic>
        <p:nvPicPr>
          <p:cNvPr id="6146" name="Picture 2" descr="An inverted U-shaped line demonstrates how tax revenues rise up to certain point, but then fall after that poin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807" y="2219199"/>
            <a:ext cx="4234295" cy="39456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4"/>
          </p:nvPr>
        </p:nvSpPr>
        <p:spPr>
          <a:xfrm>
            <a:off x="4560463" y="2244075"/>
            <a:ext cx="4262862" cy="3087778"/>
          </a:xfrm>
        </p:spPr>
        <p:txBody>
          <a:bodyPr>
            <a:noAutofit/>
          </a:bodyPr>
          <a:lstStyle/>
          <a:p>
            <a:r>
              <a:rPr lang="en-US" sz="1600" dirty="0"/>
              <a:t>As the tax rate increases from 0, the </a:t>
            </a:r>
            <a:r>
              <a:rPr lang="en-US" sz="1600" i="1" dirty="0">
                <a:solidFill>
                  <a:srgbClr val="C00000"/>
                </a:solidFill>
              </a:rPr>
              <a:t>price effect</a:t>
            </a:r>
            <a:r>
              <a:rPr lang="en-US" sz="1600" dirty="0"/>
              <a:t> dominates the </a:t>
            </a:r>
            <a:r>
              <a:rPr lang="en-US" sz="1600" i="1" dirty="0">
                <a:solidFill>
                  <a:srgbClr val="C00000"/>
                </a:solidFill>
              </a:rPr>
              <a:t>quantity effect</a:t>
            </a:r>
            <a:r>
              <a:rPr lang="en-US" sz="1600" dirty="0"/>
              <a:t> and </a:t>
            </a:r>
            <a:r>
              <a:rPr lang="en-US" sz="1600" i="1" dirty="0">
                <a:solidFill>
                  <a:srgbClr val="C00000"/>
                </a:solidFill>
              </a:rPr>
              <a:t>revenue</a:t>
            </a:r>
            <a:r>
              <a:rPr lang="en-US" sz="1600" dirty="0"/>
              <a:t> rises.</a:t>
            </a:r>
          </a:p>
          <a:p>
            <a:r>
              <a:rPr lang="en-US" sz="1600" dirty="0"/>
              <a:t>After the maximum, the tax rate is so high that the </a:t>
            </a:r>
            <a:r>
              <a:rPr lang="en-US" sz="1600" i="1" dirty="0">
                <a:solidFill>
                  <a:srgbClr val="C00000"/>
                </a:solidFill>
              </a:rPr>
              <a:t>quantity effect</a:t>
            </a:r>
            <a:r>
              <a:rPr lang="en-US" sz="1600" dirty="0"/>
              <a:t> dominates the </a:t>
            </a:r>
            <a:r>
              <a:rPr lang="en-US" sz="1600" i="1" dirty="0">
                <a:solidFill>
                  <a:srgbClr val="C00000"/>
                </a:solidFill>
              </a:rPr>
              <a:t>price effect</a:t>
            </a:r>
            <a:r>
              <a:rPr lang="en-US" sz="1600" dirty="0"/>
              <a:t> and </a:t>
            </a:r>
            <a:r>
              <a:rPr lang="en-US" sz="1600" i="1" dirty="0">
                <a:solidFill>
                  <a:srgbClr val="C00000"/>
                </a:solidFill>
              </a:rPr>
              <a:t>revenue</a:t>
            </a:r>
            <a:r>
              <a:rPr lang="en-US" sz="1600" dirty="0"/>
              <a:t> falls.</a:t>
            </a:r>
          </a:p>
          <a:p>
            <a:r>
              <a:rPr lang="en-US" sz="1600" dirty="0"/>
              <a:t>The revenue-maximizing tax rate depends on the elasticity of supply and demand:</a:t>
            </a:r>
          </a:p>
          <a:p>
            <a:pPr marL="292608" indent="-292608">
              <a:buFont typeface="Arial" pitchFamily="34" charset="0"/>
              <a:buChar char="•"/>
            </a:pPr>
            <a:r>
              <a:rPr lang="en-US" sz="1400" dirty="0"/>
              <a:t>The more inelastic supply and demand are, the larger the tax rate required to reach the revenue-maximizing point is.</a:t>
            </a:r>
          </a:p>
        </p:txBody>
      </p:sp>
      <p:sp>
        <p:nvSpPr>
          <p:cNvPr id="5" name="Content Placeholder 4"/>
          <p:cNvSpPr>
            <a:spLocks noGrp="1"/>
          </p:cNvSpPr>
          <p:nvPr>
            <p:ph sz="quarter" idx="15"/>
          </p:nvPr>
        </p:nvSpPr>
        <p:spPr>
          <a:xfrm>
            <a:off x="4560888" y="5395226"/>
            <a:ext cx="4262437" cy="555853"/>
          </a:xfrm>
        </p:spPr>
        <p:txBody>
          <a:bodyPr>
            <a:noAutofit/>
          </a:bodyPr>
          <a:lstStyle/>
          <a:p>
            <a:r>
              <a:rPr lang="en-US" sz="1600" dirty="0"/>
              <a:t>This curve is sometimes referred to as the </a:t>
            </a:r>
            <a:r>
              <a:rPr lang="en-US" sz="1600" i="1" dirty="0" err="1">
                <a:solidFill>
                  <a:srgbClr val="C00000"/>
                </a:solidFill>
              </a:rPr>
              <a:t>Laffer</a:t>
            </a:r>
            <a:r>
              <a:rPr lang="en-US" sz="1600" i="1" dirty="0">
                <a:solidFill>
                  <a:srgbClr val="C00000"/>
                </a:solidFill>
              </a:rPr>
              <a:t> curve</a:t>
            </a:r>
            <a:r>
              <a:rPr lang="en-US" sz="1600" dirty="0"/>
              <a:t>.</a:t>
            </a:r>
          </a:p>
        </p:txBody>
      </p:sp>
      <p:sp>
        <p:nvSpPr>
          <p:cNvPr id="9" name="Text Placeholder 8"/>
          <p:cNvSpPr>
            <a:spLocks noGrp="1"/>
          </p:cNvSpPr>
          <p:nvPr>
            <p:ph type="body" sz="quarter" idx="12"/>
          </p:nvPr>
        </p:nvSpPr>
        <p:spPr>
          <a:xfrm>
            <a:off x="2971558" y="6324600"/>
            <a:ext cx="3200885" cy="190500"/>
          </a:xfrm>
        </p:spPr>
        <p:txBody>
          <a:bodyPr/>
          <a:lstStyle/>
          <a:p>
            <a:r>
              <a:rPr lang="en-IN" sz="1200" dirty="0">
                <a:hlinkClick r:id="rId4" action="ppaction://hlinksldjump"/>
              </a:rPr>
              <a:t>Access the text alternative for slide images.</a:t>
            </a:r>
            <a:endParaRPr lang="en-US" sz="1200" dirty="0">
              <a:hlinkClick r:id="rId4" action="ppaction://hlinksldjump"/>
            </a:endParaRPr>
          </a:p>
        </p:txBody>
      </p:sp>
    </p:spTree>
    <p:extLst>
      <p:ext uri="{BB962C8B-B14F-4D97-AF65-F5344CB8AC3E}">
        <p14:creationId xmlns:p14="http://schemas.microsoft.com/office/powerpoint/2010/main" val="7799179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400" dirty="0"/>
              <a:t>Incidence: Who ultimately pays the tax?</a:t>
            </a:r>
          </a:p>
        </p:txBody>
      </p:sp>
      <p:sp>
        <p:nvSpPr>
          <p:cNvPr id="3" name="Content Placeholder 2"/>
          <p:cNvSpPr>
            <a:spLocks noGrp="1"/>
          </p:cNvSpPr>
          <p:nvPr>
            <p:ph sz="quarter" idx="11"/>
          </p:nvPr>
        </p:nvSpPr>
        <p:spPr>
          <a:xfrm>
            <a:off x="342900" y="1276711"/>
            <a:ext cx="8458200" cy="2908923"/>
          </a:xfrm>
        </p:spPr>
        <p:txBody>
          <a:bodyPr>
            <a:noAutofit/>
          </a:bodyPr>
          <a:lstStyle/>
          <a:p>
            <a:r>
              <a:rPr lang="en-US" sz="2200" dirty="0"/>
              <a:t>Policy-makers and taxpayers are concerned not only with what a tax does, but also with who pays it.</a:t>
            </a:r>
          </a:p>
          <a:p>
            <a:r>
              <a:rPr lang="en-US" sz="2200" dirty="0"/>
              <a:t>The </a:t>
            </a:r>
            <a:r>
              <a:rPr lang="en-US" sz="2200" i="1" dirty="0">
                <a:solidFill>
                  <a:srgbClr val="C00000"/>
                </a:solidFill>
              </a:rPr>
              <a:t>incidence</a:t>
            </a:r>
            <a:r>
              <a:rPr lang="en-US" sz="2200" dirty="0"/>
              <a:t> of a tax tells who bears the burden of a tax.</a:t>
            </a:r>
          </a:p>
          <a:p>
            <a:pPr marL="292608" indent="-292608">
              <a:buFont typeface="Arial" pitchFamily="34" charset="0"/>
              <a:buChar char="•"/>
            </a:pPr>
            <a:r>
              <a:rPr lang="en-US" sz="2000" dirty="0"/>
              <a:t>The statutory incidence tells who is legally obligated to pay the tax to the government.</a:t>
            </a:r>
          </a:p>
          <a:p>
            <a:pPr marL="292608" indent="-292608">
              <a:buFont typeface="Arial" pitchFamily="34" charset="0"/>
              <a:buChar char="•"/>
            </a:pPr>
            <a:r>
              <a:rPr lang="en-US" sz="2000" dirty="0"/>
              <a:t>The economic incidence tells who loses surplus as a result of the tax.</a:t>
            </a:r>
          </a:p>
          <a:p>
            <a:pPr marL="292608" indent="-292608">
              <a:buFont typeface="Arial" pitchFamily="34" charset="0"/>
              <a:buChar char="•"/>
            </a:pPr>
            <a:r>
              <a:rPr lang="en-US" sz="2000" dirty="0"/>
              <a:t>The statutory incidence has no effect on the economic incidence.</a:t>
            </a:r>
          </a:p>
        </p:txBody>
      </p:sp>
      <p:sp>
        <p:nvSpPr>
          <p:cNvPr id="4" name="Content Placeholder 3"/>
          <p:cNvSpPr>
            <a:spLocks noGrp="1"/>
          </p:cNvSpPr>
          <p:nvPr>
            <p:ph sz="quarter" idx="14"/>
          </p:nvPr>
        </p:nvSpPr>
        <p:spPr>
          <a:xfrm>
            <a:off x="342900" y="4270455"/>
            <a:ext cx="8458200" cy="1578737"/>
          </a:xfrm>
        </p:spPr>
        <p:txBody>
          <a:bodyPr>
            <a:noAutofit/>
          </a:bodyPr>
          <a:lstStyle/>
          <a:p>
            <a:r>
              <a:rPr lang="en-US" sz="2200" dirty="0"/>
              <a:t>The side of the market that is more price-inelastic bears more of the tax burden.</a:t>
            </a:r>
          </a:p>
          <a:p>
            <a:r>
              <a:rPr lang="en-US" sz="2200" dirty="0"/>
              <a:t>Policy-makers can levy a tax, but have little power in shifting the tax burden between buyers and sellers.</a:t>
            </a:r>
          </a:p>
        </p:txBody>
      </p:sp>
    </p:spTree>
    <p:extLst>
      <p:ext uri="{BB962C8B-B14F-4D97-AF65-F5344CB8AC3E}">
        <p14:creationId xmlns:p14="http://schemas.microsoft.com/office/powerpoint/2010/main" val="33899300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Active Learning: Who pays the tax?</a:t>
            </a:r>
          </a:p>
        </p:txBody>
      </p:sp>
      <p:sp>
        <p:nvSpPr>
          <p:cNvPr id="3" name="Content Placeholder 2"/>
          <p:cNvSpPr>
            <a:spLocks noGrp="1"/>
          </p:cNvSpPr>
          <p:nvPr>
            <p:ph sz="quarter" idx="11"/>
          </p:nvPr>
        </p:nvSpPr>
        <p:spPr>
          <a:xfrm>
            <a:off x="342900" y="1276710"/>
            <a:ext cx="8458200" cy="912698"/>
          </a:xfrm>
        </p:spPr>
        <p:txBody>
          <a:bodyPr>
            <a:normAutofit/>
          </a:bodyPr>
          <a:lstStyle/>
          <a:p>
            <a:r>
              <a:rPr lang="en-US" sz="2600" dirty="0"/>
              <a:t>For each of the following goods, identify whether the tax burden would mostly fall on buyers or sellers.</a:t>
            </a:r>
          </a:p>
        </p:txBody>
      </p:sp>
      <p:sp>
        <p:nvSpPr>
          <p:cNvPr id="4" name="Content Placeholder 3"/>
          <p:cNvSpPr>
            <a:spLocks noGrp="1"/>
          </p:cNvSpPr>
          <p:nvPr>
            <p:ph sz="quarter" idx="14"/>
          </p:nvPr>
        </p:nvSpPr>
        <p:spPr>
          <a:xfrm>
            <a:off x="342900" y="2305319"/>
            <a:ext cx="5401077" cy="3773510"/>
          </a:xfrm>
        </p:spPr>
        <p:txBody>
          <a:bodyPr>
            <a:normAutofit/>
          </a:bodyPr>
          <a:lstStyle/>
          <a:p>
            <a:pPr marL="402336" indent="-402336">
              <a:buFont typeface="+mj-lt"/>
              <a:buAutoNum type="arabicPeriod"/>
            </a:pPr>
            <a:r>
              <a:rPr lang="en-US" sz="2400" dirty="0"/>
              <a:t>Mountain bikes with an elasticity of supply of 1.32 and an elasticity of demand of -3.5.</a:t>
            </a:r>
          </a:p>
          <a:p>
            <a:pPr marL="402336" indent="-402336">
              <a:buFont typeface="+mj-lt"/>
              <a:buAutoNum type="arabicPeriod"/>
            </a:pPr>
            <a:r>
              <a:rPr lang="en-US" sz="2400" dirty="0"/>
              <a:t>Cigarettes with an elasticity of supply of 2.5 and an elasticity of demand of -.24.</a:t>
            </a:r>
          </a:p>
          <a:p>
            <a:pPr marL="402336" indent="-402336">
              <a:buFont typeface="+mj-lt"/>
              <a:buAutoNum type="arabicPeriod"/>
            </a:pPr>
            <a:r>
              <a:rPr lang="en-US" sz="2400" dirty="0"/>
              <a:t>Soft drinks with an elasticity of supply of 1 and an elasticity of demand of -2.5.</a:t>
            </a:r>
          </a:p>
        </p:txBody>
      </p:sp>
    </p:spTree>
    <p:extLst>
      <p:ext uri="{BB962C8B-B14F-4D97-AF65-F5344CB8AC3E}">
        <p14:creationId xmlns:p14="http://schemas.microsoft.com/office/powerpoint/2010/main" val="23014088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Active Learning Solution 1</a:t>
            </a:r>
          </a:p>
        </p:txBody>
      </p:sp>
      <p:sp>
        <p:nvSpPr>
          <p:cNvPr id="3" name="Content Placeholder 2"/>
          <p:cNvSpPr>
            <a:spLocks noGrp="1"/>
          </p:cNvSpPr>
          <p:nvPr>
            <p:ph sz="quarter" idx="11"/>
          </p:nvPr>
        </p:nvSpPr>
        <p:spPr>
          <a:xfrm>
            <a:off x="342900" y="1276710"/>
            <a:ext cx="8458200" cy="912698"/>
          </a:xfrm>
        </p:spPr>
        <p:txBody>
          <a:bodyPr>
            <a:normAutofit/>
          </a:bodyPr>
          <a:lstStyle/>
          <a:p>
            <a:r>
              <a:rPr lang="en-US" sz="2600" dirty="0"/>
              <a:t>For each of the following goods, identify whether the tax burden would mostly fall on buyers or sellers.</a:t>
            </a:r>
          </a:p>
        </p:txBody>
      </p:sp>
      <p:sp>
        <p:nvSpPr>
          <p:cNvPr id="4" name="Content Placeholder 3"/>
          <p:cNvSpPr>
            <a:spLocks noGrp="1"/>
          </p:cNvSpPr>
          <p:nvPr>
            <p:ph sz="quarter" idx="14"/>
          </p:nvPr>
        </p:nvSpPr>
        <p:spPr>
          <a:xfrm>
            <a:off x="342900" y="2305319"/>
            <a:ext cx="5401077" cy="3773510"/>
          </a:xfrm>
        </p:spPr>
        <p:txBody>
          <a:bodyPr>
            <a:normAutofit/>
          </a:bodyPr>
          <a:lstStyle/>
          <a:p>
            <a:pPr marL="402336" indent="-402336">
              <a:buFont typeface="+mj-lt"/>
              <a:buAutoNum type="arabicPeriod"/>
            </a:pPr>
            <a:r>
              <a:rPr lang="en-US" sz="2400" dirty="0"/>
              <a:t>Mountain bikes with an elasticity of supply of 1.32 and an elasticity of demand of -3.5.</a:t>
            </a:r>
          </a:p>
          <a:p>
            <a:pPr marL="402336" indent="-402336">
              <a:buFont typeface="+mj-lt"/>
              <a:buAutoNum type="arabicPeriod"/>
            </a:pPr>
            <a:r>
              <a:rPr lang="en-US" sz="2400" dirty="0"/>
              <a:t>Cigarettes with an elasticity of supply of 2.5 and an elasticity of demand of -.24.</a:t>
            </a:r>
          </a:p>
          <a:p>
            <a:pPr marL="402336" indent="-402336">
              <a:buFont typeface="+mj-lt"/>
              <a:buAutoNum type="arabicPeriod"/>
            </a:pPr>
            <a:r>
              <a:rPr lang="en-US" sz="2400" dirty="0"/>
              <a:t>Soft drinks with an elasticity of supply of 1 and an elasticity of demand of -2.5.</a:t>
            </a:r>
          </a:p>
        </p:txBody>
      </p:sp>
      <p:sp>
        <p:nvSpPr>
          <p:cNvPr id="5" name="Content Placeholder 4"/>
          <p:cNvSpPr>
            <a:spLocks noGrp="1"/>
          </p:cNvSpPr>
          <p:nvPr>
            <p:ph sz="quarter" idx="15"/>
          </p:nvPr>
        </p:nvSpPr>
        <p:spPr>
          <a:xfrm>
            <a:off x="6667897" y="2314931"/>
            <a:ext cx="1930501" cy="505710"/>
          </a:xfrm>
        </p:spPr>
        <p:txBody>
          <a:bodyPr>
            <a:normAutofit/>
          </a:bodyPr>
          <a:lstStyle/>
          <a:p>
            <a:r>
              <a:rPr lang="en-US" sz="2400" dirty="0">
                <a:solidFill>
                  <a:srgbClr val="C00000"/>
                </a:solidFill>
              </a:rPr>
              <a:t>Sellers.</a:t>
            </a:r>
          </a:p>
        </p:txBody>
      </p:sp>
      <p:sp>
        <p:nvSpPr>
          <p:cNvPr id="6" name="Content Placeholder 5"/>
          <p:cNvSpPr>
            <a:spLocks noGrp="1"/>
          </p:cNvSpPr>
          <p:nvPr>
            <p:ph sz="quarter" idx="16"/>
          </p:nvPr>
        </p:nvSpPr>
        <p:spPr>
          <a:xfrm>
            <a:off x="6667897" y="3545509"/>
            <a:ext cx="1930501" cy="577273"/>
          </a:xfrm>
        </p:spPr>
        <p:txBody>
          <a:bodyPr/>
          <a:lstStyle/>
          <a:p>
            <a:r>
              <a:rPr lang="en-US" sz="2400" dirty="0">
                <a:solidFill>
                  <a:srgbClr val="C00000"/>
                </a:solidFill>
              </a:rPr>
              <a:t>Buyers.</a:t>
            </a:r>
          </a:p>
        </p:txBody>
      </p:sp>
      <p:sp>
        <p:nvSpPr>
          <p:cNvPr id="7" name="Content Placeholder 6"/>
          <p:cNvSpPr>
            <a:spLocks noGrp="1"/>
          </p:cNvSpPr>
          <p:nvPr>
            <p:ph sz="quarter" idx="17"/>
          </p:nvPr>
        </p:nvSpPr>
        <p:spPr>
          <a:xfrm>
            <a:off x="6667897" y="4760654"/>
            <a:ext cx="1930501" cy="524794"/>
          </a:xfrm>
        </p:spPr>
        <p:txBody>
          <a:bodyPr>
            <a:normAutofit/>
          </a:bodyPr>
          <a:lstStyle/>
          <a:p>
            <a:r>
              <a:rPr lang="en-US" sz="2400" dirty="0">
                <a:solidFill>
                  <a:srgbClr val="C00000"/>
                </a:solidFill>
              </a:rPr>
              <a:t>Sellers.</a:t>
            </a:r>
          </a:p>
        </p:txBody>
      </p:sp>
    </p:spTree>
    <p:extLst>
      <p:ext uri="{BB962C8B-B14F-4D97-AF65-F5344CB8AC3E}">
        <p14:creationId xmlns:p14="http://schemas.microsoft.com/office/powerpoint/2010/main" val="10601116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a:t>Incidence: Who ultimately pays the tax? </a:t>
            </a:r>
            <a:r>
              <a:rPr lang="en-US" sz="1100" b="0" dirty="0"/>
              <a:t>1</a:t>
            </a:r>
          </a:p>
        </p:txBody>
      </p:sp>
      <p:sp>
        <p:nvSpPr>
          <p:cNvPr id="3" name="Content Placeholder 2"/>
          <p:cNvSpPr>
            <a:spLocks noGrp="1"/>
          </p:cNvSpPr>
          <p:nvPr>
            <p:ph sz="quarter" idx="11"/>
          </p:nvPr>
        </p:nvSpPr>
        <p:spPr>
          <a:xfrm>
            <a:off x="342900" y="1276709"/>
            <a:ext cx="8458200" cy="1234671"/>
          </a:xfrm>
        </p:spPr>
        <p:txBody>
          <a:bodyPr>
            <a:noAutofit/>
          </a:bodyPr>
          <a:lstStyle/>
          <a:p>
            <a:r>
              <a:rPr lang="en-US" sz="2200" dirty="0"/>
              <a:t>Policy-makers can affect the relative economic incidence of a tax burden by varying the tax rates between rich and the poor.</a:t>
            </a:r>
          </a:p>
          <a:p>
            <a:pPr marL="292608" indent="-292608">
              <a:buFont typeface="Arial" pitchFamily="34" charset="0"/>
              <a:buChar char="•"/>
            </a:pPr>
            <a:r>
              <a:rPr lang="en-US" sz="2200" dirty="0"/>
              <a:t>Suppose two people earn $20,000 and $200,000, respectively.</a:t>
            </a:r>
          </a:p>
        </p:txBody>
      </p:sp>
      <p:pic>
        <p:nvPicPr>
          <p:cNvPr id="7170" name="Picture 2" descr="Bar charts show effect of different tax structures on tax revenues collected from different income group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41475" y="2610217"/>
            <a:ext cx="5859463" cy="3524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 Placeholder 8"/>
          <p:cNvSpPr>
            <a:spLocks noGrp="1"/>
          </p:cNvSpPr>
          <p:nvPr>
            <p:ph type="body" sz="quarter" idx="12"/>
          </p:nvPr>
        </p:nvSpPr>
        <p:spPr>
          <a:xfrm>
            <a:off x="2971558" y="6324600"/>
            <a:ext cx="3200885" cy="190500"/>
          </a:xfrm>
        </p:spPr>
        <p:txBody>
          <a:bodyPr/>
          <a:lstStyle/>
          <a:p>
            <a:r>
              <a:rPr lang="en-IN" sz="1200" dirty="0">
                <a:hlinkClick r:id="rId4" action="ppaction://hlinksldjump"/>
              </a:rPr>
              <a:t>Access the text alternative for slide images.</a:t>
            </a:r>
            <a:endParaRPr lang="en-US" sz="1200" dirty="0">
              <a:hlinkClick r:id="rId4" action="ppaction://hlinksldjump"/>
            </a:endParaRPr>
          </a:p>
        </p:txBody>
      </p:sp>
    </p:spTree>
    <p:extLst>
      <p:ext uri="{BB962C8B-B14F-4D97-AF65-F5344CB8AC3E}">
        <p14:creationId xmlns:p14="http://schemas.microsoft.com/office/powerpoint/2010/main" val="13289704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a:t>Incidence: Who ultimately pays the tax? </a:t>
            </a:r>
            <a:r>
              <a:rPr lang="en-US" sz="1200" b="0" dirty="0"/>
              <a:t>2</a:t>
            </a:r>
            <a:endParaRPr lang="en-US" dirty="0"/>
          </a:p>
        </p:txBody>
      </p:sp>
      <p:sp>
        <p:nvSpPr>
          <p:cNvPr id="3" name="Content Placeholder 2"/>
          <p:cNvSpPr>
            <a:spLocks noGrp="1"/>
          </p:cNvSpPr>
          <p:nvPr>
            <p:ph sz="quarter" idx="11"/>
          </p:nvPr>
        </p:nvSpPr>
        <p:spPr>
          <a:xfrm>
            <a:off x="342900" y="1276710"/>
            <a:ext cx="8458200" cy="1131639"/>
          </a:xfrm>
        </p:spPr>
        <p:txBody>
          <a:bodyPr>
            <a:normAutofit/>
          </a:bodyPr>
          <a:lstStyle/>
          <a:p>
            <a:r>
              <a:rPr lang="en-US" sz="1600" i="1" dirty="0">
                <a:solidFill>
                  <a:srgbClr val="C00000"/>
                </a:solidFill>
              </a:rPr>
              <a:t>Proportional /flat tax </a:t>
            </a:r>
          </a:p>
          <a:p>
            <a:pPr marL="292608" indent="-292608">
              <a:buFont typeface="Arial" pitchFamily="34" charset="0"/>
              <a:buChar char="•"/>
            </a:pPr>
            <a:r>
              <a:rPr lang="en-US" sz="1600" dirty="0"/>
              <a:t>Same tax rate.</a:t>
            </a:r>
          </a:p>
          <a:p>
            <a:pPr marL="292608" indent="-292608">
              <a:buFont typeface="Arial" pitchFamily="34" charset="0"/>
              <a:buChar char="•"/>
            </a:pPr>
            <a:r>
              <a:rPr lang="en-US" sz="1600" dirty="0"/>
              <a:t>Differing amounts of taxes paid.</a:t>
            </a:r>
          </a:p>
        </p:txBody>
      </p:sp>
      <p:sp>
        <p:nvSpPr>
          <p:cNvPr id="4" name="Content Placeholder 3"/>
          <p:cNvSpPr>
            <a:spLocks noGrp="1"/>
          </p:cNvSpPr>
          <p:nvPr>
            <p:ph sz="quarter" idx="14"/>
          </p:nvPr>
        </p:nvSpPr>
        <p:spPr>
          <a:xfrm>
            <a:off x="342900" y="2459865"/>
            <a:ext cx="8458200" cy="1493948"/>
          </a:xfrm>
        </p:spPr>
        <p:txBody>
          <a:bodyPr>
            <a:normAutofit/>
          </a:bodyPr>
          <a:lstStyle/>
          <a:p>
            <a:r>
              <a:rPr lang="en-US" sz="1600" i="1" dirty="0">
                <a:solidFill>
                  <a:srgbClr val="C00000"/>
                </a:solidFill>
              </a:rPr>
              <a:t>Progressive tax</a:t>
            </a:r>
          </a:p>
          <a:p>
            <a:pPr marL="292608" indent="-292608">
              <a:buFont typeface="Arial" pitchFamily="34" charset="0"/>
              <a:buChar char="•"/>
            </a:pPr>
            <a:r>
              <a:rPr lang="en-US" sz="1600" dirty="0"/>
              <a:t>Low-income pay lower rate than high-income.</a:t>
            </a:r>
          </a:p>
          <a:p>
            <a:pPr marL="292608" indent="-292608">
              <a:buFont typeface="Arial" pitchFamily="34" charset="0"/>
              <a:buChar char="•"/>
            </a:pPr>
            <a:r>
              <a:rPr lang="en-US" sz="1600" dirty="0"/>
              <a:t>High-income pay more taxes.</a:t>
            </a:r>
          </a:p>
          <a:p>
            <a:pPr marL="292608" indent="-292608">
              <a:buFont typeface="Arial" pitchFamily="34" charset="0"/>
              <a:buChar char="•"/>
            </a:pPr>
            <a:r>
              <a:rPr lang="en-US" sz="1600" dirty="0"/>
              <a:t>Low-income pay less taxes.</a:t>
            </a:r>
          </a:p>
        </p:txBody>
      </p:sp>
      <p:sp>
        <p:nvSpPr>
          <p:cNvPr id="5" name="Content Placeholder 4"/>
          <p:cNvSpPr>
            <a:spLocks noGrp="1"/>
          </p:cNvSpPr>
          <p:nvPr>
            <p:ph sz="quarter" idx="15"/>
          </p:nvPr>
        </p:nvSpPr>
        <p:spPr>
          <a:xfrm>
            <a:off x="342900" y="4006755"/>
            <a:ext cx="8458200" cy="1453887"/>
          </a:xfrm>
        </p:spPr>
        <p:txBody>
          <a:bodyPr>
            <a:normAutofit/>
          </a:bodyPr>
          <a:lstStyle/>
          <a:p>
            <a:r>
              <a:rPr lang="en-US" sz="1600" i="1" dirty="0">
                <a:solidFill>
                  <a:srgbClr val="C00000"/>
                </a:solidFill>
              </a:rPr>
              <a:t>Regressive tax</a:t>
            </a:r>
          </a:p>
          <a:p>
            <a:pPr marL="292608" indent="-292608">
              <a:buFont typeface="Arial" pitchFamily="34" charset="0"/>
              <a:buChar char="•"/>
            </a:pPr>
            <a:r>
              <a:rPr lang="en-US" sz="1600" dirty="0"/>
              <a:t>Low-income pay higher rate than high-income.</a:t>
            </a:r>
          </a:p>
          <a:p>
            <a:pPr marL="292608" indent="-292608">
              <a:buFont typeface="Arial" pitchFamily="34" charset="0"/>
              <a:buChar char="•"/>
            </a:pPr>
            <a:r>
              <a:rPr lang="en-US" sz="1600" dirty="0"/>
              <a:t>High-income pay less taxes.</a:t>
            </a:r>
          </a:p>
          <a:p>
            <a:pPr marL="292608" indent="-292608">
              <a:buFont typeface="Arial" pitchFamily="34" charset="0"/>
              <a:buChar char="•"/>
            </a:pPr>
            <a:r>
              <a:rPr lang="en-US" sz="1600" dirty="0"/>
              <a:t>Low-income pay more taxes.</a:t>
            </a:r>
          </a:p>
        </p:txBody>
      </p:sp>
      <p:sp>
        <p:nvSpPr>
          <p:cNvPr id="6" name="Content Placeholder 5"/>
          <p:cNvSpPr>
            <a:spLocks noGrp="1"/>
          </p:cNvSpPr>
          <p:nvPr>
            <p:ph sz="quarter" idx="16"/>
          </p:nvPr>
        </p:nvSpPr>
        <p:spPr>
          <a:xfrm>
            <a:off x="342900" y="5534478"/>
            <a:ext cx="8458200" cy="580550"/>
          </a:xfrm>
        </p:spPr>
        <p:txBody>
          <a:bodyPr>
            <a:normAutofit/>
          </a:bodyPr>
          <a:lstStyle/>
          <a:p>
            <a:r>
              <a:rPr lang="en-US" sz="1600" dirty="0"/>
              <a:t>Must weigh positive judgments about the efficiency of the proposed tax and normative judgments about the “fairness” of its incidence.</a:t>
            </a:r>
          </a:p>
        </p:txBody>
      </p:sp>
    </p:spTree>
    <p:extLst>
      <p:ext uri="{BB962C8B-B14F-4D97-AF65-F5344CB8AC3E}">
        <p14:creationId xmlns:p14="http://schemas.microsoft.com/office/powerpoint/2010/main" val="22316984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A taxonomy of taxes 1</a:t>
            </a:r>
          </a:p>
        </p:txBody>
      </p:sp>
      <p:sp>
        <p:nvSpPr>
          <p:cNvPr id="3" name="Content Placeholder 2"/>
          <p:cNvSpPr>
            <a:spLocks noGrp="1"/>
          </p:cNvSpPr>
          <p:nvPr>
            <p:ph sz="quarter" idx="11"/>
          </p:nvPr>
        </p:nvSpPr>
        <p:spPr>
          <a:xfrm>
            <a:off x="342900" y="1276712"/>
            <a:ext cx="8458200" cy="3205136"/>
          </a:xfrm>
        </p:spPr>
        <p:txBody>
          <a:bodyPr>
            <a:noAutofit/>
          </a:bodyPr>
          <a:lstStyle/>
          <a:p>
            <a:r>
              <a:rPr lang="en-US" dirty="0"/>
              <a:t>The U.S. government has several sources of tax revenue.</a:t>
            </a:r>
          </a:p>
          <a:p>
            <a:r>
              <a:rPr lang="en-US" dirty="0"/>
              <a:t>Over 90% of tax revenue comes from three sources:</a:t>
            </a:r>
          </a:p>
          <a:p>
            <a:pPr marL="292608" indent="-292608">
              <a:buFont typeface="Arial" pitchFamily="34" charset="0"/>
              <a:buChar char="•"/>
            </a:pPr>
            <a:r>
              <a:rPr lang="en-US" sz="2600" dirty="0"/>
              <a:t>Personal income tax: 50% of all tax revenue.</a:t>
            </a:r>
          </a:p>
          <a:p>
            <a:pPr marL="292608" indent="-292608">
              <a:buFont typeface="Arial" pitchFamily="34" charset="0"/>
              <a:buChar char="•"/>
            </a:pPr>
            <a:r>
              <a:rPr lang="en-US" sz="2600" dirty="0"/>
              <a:t>Payroll tax: 35% of all tax revenue.</a:t>
            </a:r>
          </a:p>
          <a:p>
            <a:pPr marL="292608" indent="-292608">
              <a:buFont typeface="Arial" pitchFamily="34" charset="0"/>
              <a:buChar char="•"/>
            </a:pPr>
            <a:r>
              <a:rPr lang="en-US" sz="2600" dirty="0"/>
              <a:t>Corporate income tax: 6% of all tax revenue.</a:t>
            </a:r>
          </a:p>
        </p:txBody>
      </p:sp>
    </p:spTree>
    <p:extLst>
      <p:ext uri="{BB962C8B-B14F-4D97-AF65-F5344CB8AC3E}">
        <p14:creationId xmlns:p14="http://schemas.microsoft.com/office/powerpoint/2010/main" val="39311392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A taxonomy of taxes 2</a:t>
            </a:r>
            <a:endParaRPr lang="en-US" sz="1100" b="0" dirty="0"/>
          </a:p>
        </p:txBody>
      </p:sp>
      <p:sp>
        <p:nvSpPr>
          <p:cNvPr id="3" name="Content Placeholder 2"/>
          <p:cNvSpPr>
            <a:spLocks noGrp="1"/>
          </p:cNvSpPr>
          <p:nvPr>
            <p:ph sz="quarter" idx="11"/>
          </p:nvPr>
        </p:nvSpPr>
        <p:spPr>
          <a:xfrm>
            <a:off x="342900" y="1276710"/>
            <a:ext cx="8458200" cy="564970"/>
          </a:xfrm>
        </p:spPr>
        <p:txBody>
          <a:bodyPr>
            <a:noAutofit/>
          </a:bodyPr>
          <a:lstStyle/>
          <a:p>
            <a:r>
              <a:rPr lang="en-US" dirty="0"/>
              <a:t>The Federal tax receipts differ over time.</a:t>
            </a:r>
          </a:p>
        </p:txBody>
      </p:sp>
      <p:pic>
        <p:nvPicPr>
          <p:cNvPr id="8194" name="Picture 2" descr="Chart shows that since 1940 sources of taxes have shifted from excise and corporate taxes to personal income and payroll taxes. "/>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2149" y="1932075"/>
            <a:ext cx="7413336" cy="4262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 Placeholder 8"/>
          <p:cNvSpPr>
            <a:spLocks noGrp="1"/>
          </p:cNvSpPr>
          <p:nvPr>
            <p:ph type="body" sz="quarter" idx="12"/>
          </p:nvPr>
        </p:nvSpPr>
        <p:spPr>
          <a:xfrm>
            <a:off x="2971558" y="6324600"/>
            <a:ext cx="3200885" cy="190500"/>
          </a:xfrm>
        </p:spPr>
        <p:txBody>
          <a:bodyPr/>
          <a:lstStyle/>
          <a:p>
            <a:r>
              <a:rPr lang="en-IN" sz="1200" dirty="0">
                <a:hlinkClick r:id="rId4" action="ppaction://hlinksldjump"/>
              </a:rPr>
              <a:t>Access the text alternative for slide images.</a:t>
            </a:r>
            <a:endParaRPr lang="en-US" sz="1200" dirty="0">
              <a:hlinkClick r:id="rId4" action="ppaction://hlinksldjump"/>
            </a:endParaRPr>
          </a:p>
        </p:txBody>
      </p:sp>
    </p:spTree>
    <p:extLst>
      <p:ext uri="{BB962C8B-B14F-4D97-AF65-F5344CB8AC3E}">
        <p14:creationId xmlns:p14="http://schemas.microsoft.com/office/powerpoint/2010/main" val="42577424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3D25F52-A2A0-462F-90B9-C1E7944B67FB}"/>
              </a:ext>
            </a:extLst>
          </p:cNvPr>
          <p:cNvSpPr>
            <a:spLocks noGrp="1"/>
          </p:cNvSpPr>
          <p:nvPr>
            <p:ph type="title"/>
          </p:nvPr>
        </p:nvSpPr>
        <p:spPr/>
        <p:txBody>
          <a:bodyPr>
            <a:normAutofit fontScale="90000"/>
          </a:bodyPr>
          <a:lstStyle/>
          <a:p>
            <a:r>
              <a:rPr lang="en-US" dirty="0"/>
              <a:t>What will you learn in this chapter?</a:t>
            </a:r>
            <a:endParaRPr lang="en-IN" dirty="0"/>
          </a:p>
        </p:txBody>
      </p:sp>
      <p:sp>
        <p:nvSpPr>
          <p:cNvPr id="7" name="Content Placeholder 6">
            <a:extLst>
              <a:ext uri="{FF2B5EF4-FFF2-40B4-BE49-F238E27FC236}">
                <a16:creationId xmlns:a16="http://schemas.microsoft.com/office/drawing/2014/main" id="{51E9B2DC-932C-405B-B310-3C36E5F67DAA}"/>
              </a:ext>
            </a:extLst>
          </p:cNvPr>
          <p:cNvSpPr>
            <a:spLocks noGrp="1"/>
          </p:cNvSpPr>
          <p:nvPr>
            <p:ph sz="quarter" idx="11"/>
          </p:nvPr>
        </p:nvSpPr>
        <p:spPr>
          <a:xfrm>
            <a:off x="342900" y="1276709"/>
            <a:ext cx="8458200" cy="5017729"/>
          </a:xfrm>
        </p:spPr>
        <p:txBody>
          <a:bodyPr>
            <a:noAutofit/>
          </a:bodyPr>
          <a:lstStyle/>
          <a:p>
            <a:pPr marL="292608" indent="-292608">
              <a:buFont typeface="Arial" pitchFamily="34" charset="0"/>
              <a:buChar char="•"/>
            </a:pPr>
            <a:r>
              <a:rPr lang="en-US" sz="2600" dirty="0"/>
              <a:t>What the major public policy goals of taxation are.</a:t>
            </a:r>
          </a:p>
          <a:p>
            <a:pPr marL="292608" indent="-292608">
              <a:buFont typeface="Arial" pitchFamily="34" charset="0"/>
              <a:buChar char="•"/>
            </a:pPr>
            <a:r>
              <a:rPr lang="en-US" sz="2600" dirty="0"/>
              <a:t>How </a:t>
            </a:r>
            <a:r>
              <a:rPr lang="en-US" sz="2600" i="1" dirty="0">
                <a:solidFill>
                  <a:srgbClr val="C00000"/>
                </a:solidFill>
              </a:rPr>
              <a:t>deadweight loss</a:t>
            </a:r>
            <a:r>
              <a:rPr lang="en-US" sz="2600" dirty="0"/>
              <a:t> and </a:t>
            </a:r>
            <a:r>
              <a:rPr lang="en-US" sz="2600" i="1" dirty="0">
                <a:solidFill>
                  <a:srgbClr val="C00000"/>
                </a:solidFill>
              </a:rPr>
              <a:t>administrative costs</a:t>
            </a:r>
            <a:r>
              <a:rPr lang="en-US" sz="2600" dirty="0"/>
              <a:t> contribute to the inefficiency of a tax.</a:t>
            </a:r>
          </a:p>
          <a:p>
            <a:pPr marL="292608" indent="-292608">
              <a:buFont typeface="Arial" pitchFamily="34" charset="0"/>
              <a:buChar char="•"/>
            </a:pPr>
            <a:r>
              <a:rPr lang="en-US" sz="2600" dirty="0"/>
              <a:t>How taxes effect </a:t>
            </a:r>
            <a:r>
              <a:rPr lang="en-US" sz="2600" i="1" dirty="0">
                <a:solidFill>
                  <a:srgbClr val="C00000"/>
                </a:solidFill>
              </a:rPr>
              <a:t>business revenue</a:t>
            </a:r>
            <a:r>
              <a:rPr lang="en-US" sz="2600" dirty="0"/>
              <a:t>.</a:t>
            </a:r>
          </a:p>
          <a:p>
            <a:pPr marL="292608" indent="-292608">
              <a:buFont typeface="Arial" pitchFamily="34" charset="0"/>
              <a:buChar char="•"/>
            </a:pPr>
            <a:r>
              <a:rPr lang="en-US" sz="2600" dirty="0"/>
              <a:t>What differences exist between </a:t>
            </a:r>
            <a:r>
              <a:rPr lang="en-US" sz="2600" i="1" dirty="0">
                <a:solidFill>
                  <a:srgbClr val="C00000"/>
                </a:solidFill>
              </a:rPr>
              <a:t>proportional</a:t>
            </a:r>
            <a:r>
              <a:rPr lang="en-US" sz="2600" dirty="0"/>
              <a:t>, </a:t>
            </a:r>
            <a:r>
              <a:rPr lang="en-US" sz="2600" i="1" dirty="0">
                <a:solidFill>
                  <a:srgbClr val="C00000"/>
                </a:solidFill>
              </a:rPr>
              <a:t>progressive</a:t>
            </a:r>
            <a:r>
              <a:rPr lang="en-US" sz="2600" dirty="0"/>
              <a:t>, and </a:t>
            </a:r>
            <a:r>
              <a:rPr lang="en-US" sz="2600" i="1" dirty="0">
                <a:solidFill>
                  <a:srgbClr val="C00000"/>
                </a:solidFill>
              </a:rPr>
              <a:t>regressive</a:t>
            </a:r>
            <a:r>
              <a:rPr lang="en-US" sz="2600" dirty="0"/>
              <a:t> taxes.</a:t>
            </a:r>
          </a:p>
          <a:p>
            <a:pPr marL="292608" indent="-292608">
              <a:buFont typeface="Arial" pitchFamily="34" charset="0"/>
              <a:buChar char="•"/>
            </a:pPr>
            <a:r>
              <a:rPr lang="en-US" sz="2600" dirty="0"/>
              <a:t>What sources of </a:t>
            </a:r>
            <a:r>
              <a:rPr lang="en-US" sz="2600" i="1" dirty="0">
                <a:solidFill>
                  <a:srgbClr val="C00000"/>
                </a:solidFill>
              </a:rPr>
              <a:t>tax revenue</a:t>
            </a:r>
            <a:r>
              <a:rPr lang="en-US" sz="2600" dirty="0"/>
              <a:t> exist in the United States.</a:t>
            </a:r>
          </a:p>
          <a:p>
            <a:pPr marL="292608" indent="-292608">
              <a:buFont typeface="Arial" pitchFamily="34" charset="0"/>
              <a:buChar char="•"/>
            </a:pPr>
            <a:r>
              <a:rPr lang="en-US" sz="2600" dirty="0"/>
              <a:t>What the </a:t>
            </a:r>
            <a:r>
              <a:rPr lang="en-US" sz="2600" i="1" dirty="0">
                <a:solidFill>
                  <a:srgbClr val="C00000"/>
                </a:solidFill>
              </a:rPr>
              <a:t>public budget</a:t>
            </a:r>
            <a:r>
              <a:rPr lang="en-US" sz="2600" dirty="0"/>
              <a:t> is and what relationship exists between </a:t>
            </a:r>
            <a:r>
              <a:rPr lang="en-US" sz="2600" i="1" dirty="0">
                <a:solidFill>
                  <a:srgbClr val="C00000"/>
                </a:solidFill>
              </a:rPr>
              <a:t>revenues</a:t>
            </a:r>
            <a:r>
              <a:rPr lang="en-US" sz="2600" dirty="0"/>
              <a:t> and </a:t>
            </a:r>
            <a:r>
              <a:rPr lang="en-US" sz="2600" i="1" dirty="0">
                <a:solidFill>
                  <a:srgbClr val="C00000"/>
                </a:solidFill>
              </a:rPr>
              <a:t>expenditures</a:t>
            </a:r>
            <a:r>
              <a:rPr lang="en-US" sz="2600" dirty="0"/>
              <a:t>.</a:t>
            </a:r>
          </a:p>
        </p:txBody>
      </p:sp>
    </p:spTree>
    <p:extLst>
      <p:ext uri="{BB962C8B-B14F-4D97-AF65-F5344CB8AC3E}">
        <p14:creationId xmlns:p14="http://schemas.microsoft.com/office/powerpoint/2010/main" val="21139120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A taxonomy of taxes 3</a:t>
            </a:r>
          </a:p>
        </p:txBody>
      </p:sp>
      <p:sp>
        <p:nvSpPr>
          <p:cNvPr id="3" name="Content Placeholder 2"/>
          <p:cNvSpPr>
            <a:spLocks noGrp="1"/>
          </p:cNvSpPr>
          <p:nvPr>
            <p:ph sz="quarter" idx="11"/>
          </p:nvPr>
        </p:nvSpPr>
        <p:spPr>
          <a:xfrm>
            <a:off x="342900" y="1276712"/>
            <a:ext cx="8458200" cy="2986196"/>
          </a:xfrm>
        </p:spPr>
        <p:txBody>
          <a:bodyPr>
            <a:noAutofit/>
          </a:bodyPr>
          <a:lstStyle/>
          <a:p>
            <a:r>
              <a:rPr lang="en-US" sz="2400" dirty="0"/>
              <a:t>The </a:t>
            </a:r>
            <a:r>
              <a:rPr lang="en-US" sz="2400" i="1" dirty="0">
                <a:solidFill>
                  <a:srgbClr val="C00000"/>
                </a:solidFill>
              </a:rPr>
              <a:t>income tax</a:t>
            </a:r>
            <a:r>
              <a:rPr lang="en-US" sz="2400" dirty="0"/>
              <a:t> is charged on the earnings of individuals and corporations.</a:t>
            </a:r>
          </a:p>
          <a:p>
            <a:r>
              <a:rPr lang="en-US" sz="2400" dirty="0"/>
              <a:t>The U.S. income tax is based on expected annual income.</a:t>
            </a:r>
          </a:p>
          <a:p>
            <a:pPr marL="292608" indent="-292608">
              <a:buFont typeface="Arial" pitchFamily="34" charset="0"/>
              <a:buChar char="•"/>
            </a:pPr>
            <a:r>
              <a:rPr lang="en-US" sz="2200" dirty="0"/>
              <a:t>If actual earnings are less than expected earnings, individuals receive a tax refund.</a:t>
            </a:r>
          </a:p>
          <a:p>
            <a:pPr marL="292608" indent="-292608">
              <a:buFont typeface="Arial" pitchFamily="34" charset="0"/>
              <a:buChar char="•"/>
            </a:pPr>
            <a:r>
              <a:rPr lang="en-US" sz="2200" dirty="0"/>
              <a:t>If actual earnings are greater than expected earnings, individuals must pay the difference to the government.</a:t>
            </a:r>
          </a:p>
        </p:txBody>
      </p:sp>
      <p:sp>
        <p:nvSpPr>
          <p:cNvPr id="4" name="Content Placeholder 3"/>
          <p:cNvSpPr>
            <a:spLocks noGrp="1"/>
          </p:cNvSpPr>
          <p:nvPr>
            <p:ph sz="quarter" idx="14"/>
          </p:nvPr>
        </p:nvSpPr>
        <p:spPr>
          <a:xfrm>
            <a:off x="342900" y="4364503"/>
            <a:ext cx="8458200" cy="1375574"/>
          </a:xfrm>
        </p:spPr>
        <p:txBody>
          <a:bodyPr>
            <a:noAutofit/>
          </a:bodyPr>
          <a:lstStyle/>
          <a:p>
            <a:r>
              <a:rPr lang="en-US" sz="2400" dirty="0"/>
              <a:t>The U.S. income tax is progressive.</a:t>
            </a:r>
          </a:p>
          <a:p>
            <a:pPr marL="292608" indent="-292608">
              <a:buFont typeface="Arial" pitchFamily="34" charset="0"/>
              <a:buChar char="•"/>
            </a:pPr>
            <a:r>
              <a:rPr lang="en-US" sz="2200" dirty="0"/>
              <a:t>Higher income earners pay taxes at higher rates.</a:t>
            </a:r>
          </a:p>
          <a:p>
            <a:pPr marL="292608" indent="-292608">
              <a:buFont typeface="Arial" pitchFamily="34" charset="0"/>
              <a:buChar char="•"/>
            </a:pPr>
            <a:r>
              <a:rPr lang="en-US" sz="2200" dirty="0"/>
              <a:t>Defined by income tax “bracket.”</a:t>
            </a:r>
          </a:p>
        </p:txBody>
      </p:sp>
    </p:spTree>
    <p:extLst>
      <p:ext uri="{BB962C8B-B14F-4D97-AF65-F5344CB8AC3E}">
        <p14:creationId xmlns:p14="http://schemas.microsoft.com/office/powerpoint/2010/main" val="4608305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A taxonomy of taxes 4</a:t>
            </a:r>
          </a:p>
        </p:txBody>
      </p:sp>
      <p:sp>
        <p:nvSpPr>
          <p:cNvPr id="3" name="Content Placeholder 2"/>
          <p:cNvSpPr>
            <a:spLocks noGrp="1"/>
          </p:cNvSpPr>
          <p:nvPr>
            <p:ph sz="quarter" idx="11"/>
          </p:nvPr>
        </p:nvSpPr>
        <p:spPr>
          <a:xfrm>
            <a:off x="342900" y="1276712"/>
            <a:ext cx="8458200" cy="886939"/>
          </a:xfrm>
        </p:spPr>
        <p:txBody>
          <a:bodyPr>
            <a:noAutofit/>
          </a:bodyPr>
          <a:lstStyle/>
          <a:p>
            <a:r>
              <a:rPr lang="en-US" sz="2000" dirty="0"/>
              <a:t>Each tax bracket has its own tax rate, called the </a:t>
            </a:r>
            <a:r>
              <a:rPr lang="en-US" sz="2000" i="1" dirty="0">
                <a:solidFill>
                  <a:srgbClr val="C00000"/>
                </a:solidFill>
              </a:rPr>
              <a:t>marginal tax rate</a:t>
            </a:r>
            <a:r>
              <a:rPr lang="en-US" sz="2000" dirty="0"/>
              <a:t>.</a:t>
            </a:r>
          </a:p>
          <a:p>
            <a:pPr marL="292608" indent="-292608">
              <a:buFont typeface="Arial" pitchFamily="34" charset="0"/>
              <a:buChar char="•"/>
            </a:pPr>
            <a:r>
              <a:rPr lang="en-US" sz="1800" dirty="0"/>
              <a:t>Individuals pay different amounts of taxes on each bracket of income earned.</a:t>
            </a:r>
          </a:p>
        </p:txBody>
      </p:sp>
      <p:sp>
        <p:nvSpPr>
          <p:cNvPr id="4" name="Content Placeholder 3"/>
          <p:cNvSpPr>
            <a:spLocks noGrp="1"/>
          </p:cNvSpPr>
          <p:nvPr>
            <p:ph sz="quarter" idx="14"/>
          </p:nvPr>
        </p:nvSpPr>
        <p:spPr>
          <a:xfrm>
            <a:off x="342900" y="2213725"/>
            <a:ext cx="8458200" cy="705886"/>
          </a:xfrm>
        </p:spPr>
        <p:txBody>
          <a:bodyPr>
            <a:noAutofit/>
          </a:bodyPr>
          <a:lstStyle/>
          <a:p>
            <a:r>
              <a:rPr lang="en-US" sz="2000" dirty="0"/>
              <a:t>The U.S. personal income tax bracket provides the means to calculate one’s tax bill.</a:t>
            </a:r>
          </a:p>
        </p:txBody>
      </p:sp>
      <p:graphicFrame>
        <p:nvGraphicFramePr>
          <p:cNvPr id="5" name="Table 4"/>
          <p:cNvGraphicFramePr>
            <a:graphicFrameLocks noGrp="1"/>
          </p:cNvGraphicFramePr>
          <p:nvPr>
            <p:extLst>
              <p:ext uri="{D42A27DB-BD31-4B8C-83A1-F6EECF244321}">
                <p14:modId xmlns:p14="http://schemas.microsoft.com/office/powerpoint/2010/main" val="282239484"/>
              </p:ext>
            </p:extLst>
          </p:nvPr>
        </p:nvGraphicFramePr>
        <p:xfrm>
          <a:off x="1013112" y="3136624"/>
          <a:ext cx="5318415" cy="2966720"/>
        </p:xfrm>
        <a:graphic>
          <a:graphicData uri="http://schemas.openxmlformats.org/drawingml/2006/table">
            <a:tbl>
              <a:tblPr firstRow="1" bandRow="1">
                <a:tableStyleId>{5C22544A-7EE6-4342-B048-85BDC9FD1C3A}</a:tableStyleId>
              </a:tblPr>
              <a:tblGrid>
                <a:gridCol w="2769179">
                  <a:extLst>
                    <a:ext uri="{9D8B030D-6E8A-4147-A177-3AD203B41FA5}">
                      <a16:colId xmlns:a16="http://schemas.microsoft.com/office/drawing/2014/main" val="20000"/>
                    </a:ext>
                  </a:extLst>
                </a:gridCol>
                <a:gridCol w="2549236">
                  <a:extLst>
                    <a:ext uri="{9D8B030D-6E8A-4147-A177-3AD203B41FA5}">
                      <a16:colId xmlns:a16="http://schemas.microsoft.com/office/drawing/2014/main" val="20001"/>
                    </a:ext>
                  </a:extLst>
                </a:gridCol>
              </a:tblGrid>
              <a:tr h="370840">
                <a:tc>
                  <a:txBody>
                    <a:bodyPr/>
                    <a:lstStyle/>
                    <a:p>
                      <a:pPr algn="ctr" fontAlgn="t"/>
                      <a:r>
                        <a:rPr lang="en-US" sz="1400" b="1" i="0" u="none" strike="noStrike" baseline="0" dirty="0">
                          <a:solidFill>
                            <a:schemeClr val="bg1"/>
                          </a:solidFill>
                          <a:effectLst/>
                          <a:latin typeface="Arial" pitchFamily="34" charset="0"/>
                          <a:cs typeface="Arial" pitchFamily="34" charset="0"/>
                        </a:rPr>
                        <a:t>Single Tax Bracket ($)</a:t>
                      </a:r>
                    </a:p>
                  </a:txBody>
                  <a:tcPr marL="274320" marR="9525" marT="9525" marB="0" anchor="ctr">
                    <a:solidFill>
                      <a:srgbClr val="C00000"/>
                    </a:solidFill>
                  </a:tcPr>
                </a:tc>
                <a:tc>
                  <a:txBody>
                    <a:bodyPr/>
                    <a:lstStyle/>
                    <a:p>
                      <a:pPr algn="ctr" fontAlgn="t"/>
                      <a:r>
                        <a:rPr lang="en-US" sz="1400" b="1" i="0" u="none" strike="noStrike" baseline="0" dirty="0">
                          <a:solidFill>
                            <a:schemeClr val="bg1"/>
                          </a:solidFill>
                          <a:effectLst/>
                          <a:latin typeface="Arial" pitchFamily="34" charset="0"/>
                          <a:cs typeface="Arial" pitchFamily="34" charset="0"/>
                        </a:rPr>
                        <a:t>Marginal Tax Rate (%)</a:t>
                      </a:r>
                    </a:p>
                  </a:txBody>
                  <a:tcPr marL="274320" marR="9525" marT="9525" marB="0" anchor="ctr">
                    <a:solidFill>
                      <a:srgbClr val="C00000"/>
                    </a:solidFill>
                  </a:tcPr>
                </a:tc>
                <a:extLst>
                  <a:ext uri="{0D108BD9-81ED-4DB2-BD59-A6C34878D82A}">
                    <a16:rowId xmlns:a16="http://schemas.microsoft.com/office/drawing/2014/main" val="10000"/>
                  </a:ext>
                </a:extLst>
              </a:tr>
              <a:tr h="370840">
                <a:tc>
                  <a:txBody>
                    <a:bodyPr/>
                    <a:lstStyle/>
                    <a:p>
                      <a:pPr algn="ctr" fontAlgn="t"/>
                      <a:r>
                        <a:rPr lang="en-US" sz="1400" b="0" i="0" u="none" strike="noStrike" baseline="0" dirty="0">
                          <a:effectLst/>
                          <a:latin typeface="Arial" pitchFamily="34" charset="0"/>
                          <a:cs typeface="Arial" pitchFamily="34" charset="0"/>
                        </a:rPr>
                        <a:t>0 to 9,525</a:t>
                      </a:r>
                    </a:p>
                  </a:txBody>
                  <a:tcPr marL="274320" marR="9525" marT="9525" marB="0" anchor="ctr"/>
                </a:tc>
                <a:tc>
                  <a:txBody>
                    <a:bodyPr/>
                    <a:lstStyle/>
                    <a:p>
                      <a:pPr algn="ctr" fontAlgn="t"/>
                      <a:r>
                        <a:rPr lang="en-US" sz="1400" b="0" i="0" u="none" strike="noStrike" baseline="0" dirty="0">
                          <a:effectLst/>
                          <a:latin typeface="Arial" pitchFamily="34" charset="0"/>
                          <a:cs typeface="Arial" pitchFamily="34" charset="0"/>
                        </a:rPr>
                        <a:t>10.0</a:t>
                      </a:r>
                    </a:p>
                  </a:txBody>
                  <a:tcPr marL="274320" marR="9525" marT="9525" marB="0" anchor="ctr"/>
                </a:tc>
                <a:extLst>
                  <a:ext uri="{0D108BD9-81ED-4DB2-BD59-A6C34878D82A}">
                    <a16:rowId xmlns:a16="http://schemas.microsoft.com/office/drawing/2014/main" val="10001"/>
                  </a:ext>
                </a:extLst>
              </a:tr>
              <a:tr h="370840">
                <a:tc>
                  <a:txBody>
                    <a:bodyPr/>
                    <a:lstStyle/>
                    <a:p>
                      <a:pPr algn="ctr" fontAlgn="t"/>
                      <a:r>
                        <a:rPr lang="en-US" sz="1400" b="0" i="0" u="none" strike="noStrike" baseline="0" dirty="0">
                          <a:effectLst/>
                          <a:latin typeface="Arial" pitchFamily="34" charset="0"/>
                          <a:cs typeface="Arial" pitchFamily="34" charset="0"/>
                        </a:rPr>
                        <a:t>9,525 to 38,700</a:t>
                      </a:r>
                    </a:p>
                  </a:txBody>
                  <a:tcPr marL="274320" marR="9525" marT="9525" marB="0" anchor="ctr"/>
                </a:tc>
                <a:tc>
                  <a:txBody>
                    <a:bodyPr/>
                    <a:lstStyle/>
                    <a:p>
                      <a:pPr algn="ctr" fontAlgn="t"/>
                      <a:r>
                        <a:rPr lang="en-US" sz="1400" b="0" i="0" u="none" strike="noStrike" baseline="0" dirty="0">
                          <a:effectLst/>
                          <a:latin typeface="Arial" pitchFamily="34" charset="0"/>
                          <a:cs typeface="Arial" pitchFamily="34" charset="0"/>
                        </a:rPr>
                        <a:t>12.0</a:t>
                      </a:r>
                    </a:p>
                  </a:txBody>
                  <a:tcPr marL="274320" marR="9525" marT="9525" marB="0" anchor="ctr"/>
                </a:tc>
                <a:extLst>
                  <a:ext uri="{0D108BD9-81ED-4DB2-BD59-A6C34878D82A}">
                    <a16:rowId xmlns:a16="http://schemas.microsoft.com/office/drawing/2014/main" val="10002"/>
                  </a:ext>
                </a:extLst>
              </a:tr>
              <a:tr h="370840">
                <a:tc>
                  <a:txBody>
                    <a:bodyPr/>
                    <a:lstStyle/>
                    <a:p>
                      <a:pPr algn="ctr" fontAlgn="t"/>
                      <a:r>
                        <a:rPr lang="en-US" sz="1400" b="0" i="0" u="none" strike="noStrike" baseline="0" dirty="0">
                          <a:effectLst/>
                          <a:latin typeface="Arial" pitchFamily="34" charset="0"/>
                          <a:cs typeface="Arial" pitchFamily="34" charset="0"/>
                        </a:rPr>
                        <a:t>38,701 to 82,500</a:t>
                      </a:r>
                    </a:p>
                  </a:txBody>
                  <a:tcPr marL="274320" marR="9525" marT="9525" marB="0" anchor="ctr"/>
                </a:tc>
                <a:tc>
                  <a:txBody>
                    <a:bodyPr/>
                    <a:lstStyle/>
                    <a:p>
                      <a:pPr algn="ctr" fontAlgn="t"/>
                      <a:r>
                        <a:rPr lang="en-US" sz="1400" b="0" i="0" u="none" strike="noStrike" baseline="0" dirty="0">
                          <a:effectLst/>
                          <a:latin typeface="Arial" pitchFamily="34" charset="0"/>
                          <a:cs typeface="Arial" pitchFamily="34" charset="0"/>
                        </a:rPr>
                        <a:t>22.0</a:t>
                      </a:r>
                    </a:p>
                  </a:txBody>
                  <a:tcPr marL="274320" marR="9525" marT="9525" marB="0" anchor="ctr"/>
                </a:tc>
                <a:extLst>
                  <a:ext uri="{0D108BD9-81ED-4DB2-BD59-A6C34878D82A}">
                    <a16:rowId xmlns:a16="http://schemas.microsoft.com/office/drawing/2014/main" val="10003"/>
                  </a:ext>
                </a:extLst>
              </a:tr>
              <a:tr h="370840">
                <a:tc>
                  <a:txBody>
                    <a:bodyPr/>
                    <a:lstStyle/>
                    <a:p>
                      <a:pPr algn="ctr" fontAlgn="t"/>
                      <a:r>
                        <a:rPr lang="en-US" sz="1400" b="0" i="0" u="none" strike="noStrike" baseline="0" dirty="0">
                          <a:effectLst/>
                          <a:latin typeface="Arial" pitchFamily="34" charset="0"/>
                          <a:cs typeface="Arial" pitchFamily="34" charset="0"/>
                        </a:rPr>
                        <a:t>82,501 to 157,500</a:t>
                      </a:r>
                    </a:p>
                  </a:txBody>
                  <a:tcPr marL="274320" marR="9525" marT="9525" marB="0" anchor="ctr"/>
                </a:tc>
                <a:tc>
                  <a:txBody>
                    <a:bodyPr/>
                    <a:lstStyle/>
                    <a:p>
                      <a:pPr algn="ctr" fontAlgn="t"/>
                      <a:r>
                        <a:rPr lang="en-US" sz="1400" b="0" i="0" u="none" strike="noStrike" baseline="0" dirty="0">
                          <a:effectLst/>
                          <a:latin typeface="Arial" pitchFamily="34" charset="0"/>
                          <a:cs typeface="Arial" pitchFamily="34" charset="0"/>
                        </a:rPr>
                        <a:t>24.0</a:t>
                      </a:r>
                    </a:p>
                  </a:txBody>
                  <a:tcPr marL="274320" marR="9525" marT="9525" marB="0" anchor="ctr"/>
                </a:tc>
                <a:extLst>
                  <a:ext uri="{0D108BD9-81ED-4DB2-BD59-A6C34878D82A}">
                    <a16:rowId xmlns:a16="http://schemas.microsoft.com/office/drawing/2014/main" val="10004"/>
                  </a:ext>
                </a:extLst>
              </a:tr>
              <a:tr h="370840">
                <a:tc>
                  <a:txBody>
                    <a:bodyPr/>
                    <a:lstStyle/>
                    <a:p>
                      <a:pPr algn="ctr" fontAlgn="t"/>
                      <a:r>
                        <a:rPr lang="en-US" sz="1400" b="0" i="0" u="none" strike="noStrike" baseline="0" dirty="0">
                          <a:effectLst/>
                          <a:latin typeface="Arial" pitchFamily="34" charset="0"/>
                          <a:cs typeface="Arial" pitchFamily="34" charset="0"/>
                        </a:rPr>
                        <a:t>157,501 to 200,000</a:t>
                      </a:r>
                    </a:p>
                  </a:txBody>
                  <a:tcPr marL="274320" marR="9525" marT="9525" marB="0" anchor="ctr"/>
                </a:tc>
                <a:tc>
                  <a:txBody>
                    <a:bodyPr/>
                    <a:lstStyle/>
                    <a:p>
                      <a:pPr algn="ctr" fontAlgn="t"/>
                      <a:r>
                        <a:rPr lang="en-US" sz="1400" b="0" i="0" u="none" strike="noStrike" baseline="0" dirty="0">
                          <a:effectLst/>
                          <a:latin typeface="Arial" pitchFamily="34" charset="0"/>
                          <a:cs typeface="Arial" pitchFamily="34" charset="0"/>
                        </a:rPr>
                        <a:t>32.0</a:t>
                      </a:r>
                    </a:p>
                  </a:txBody>
                  <a:tcPr marL="274320" marR="9525" marT="9525" marB="0" anchor="ctr"/>
                </a:tc>
                <a:extLst>
                  <a:ext uri="{0D108BD9-81ED-4DB2-BD59-A6C34878D82A}">
                    <a16:rowId xmlns:a16="http://schemas.microsoft.com/office/drawing/2014/main" val="10005"/>
                  </a:ext>
                </a:extLst>
              </a:tr>
              <a:tr h="370840">
                <a:tc>
                  <a:txBody>
                    <a:bodyPr/>
                    <a:lstStyle/>
                    <a:p>
                      <a:pPr algn="ctr" fontAlgn="t"/>
                      <a:r>
                        <a:rPr lang="en-US" sz="1400" b="0" i="0" u="none" strike="noStrike" baseline="0" dirty="0">
                          <a:effectLst/>
                          <a:latin typeface="Arial" pitchFamily="34" charset="0"/>
                          <a:cs typeface="Arial" pitchFamily="34" charset="0"/>
                        </a:rPr>
                        <a:t>200,00 to 500,000</a:t>
                      </a:r>
                    </a:p>
                  </a:txBody>
                  <a:tcPr marL="274320" marR="9525" marT="9525" marB="0" anchor="ctr"/>
                </a:tc>
                <a:tc>
                  <a:txBody>
                    <a:bodyPr/>
                    <a:lstStyle/>
                    <a:p>
                      <a:pPr algn="ctr" fontAlgn="t"/>
                      <a:r>
                        <a:rPr lang="en-US" sz="1400" b="0" i="0" u="none" strike="noStrike" baseline="0" dirty="0">
                          <a:effectLst/>
                          <a:latin typeface="Arial" pitchFamily="34" charset="0"/>
                          <a:cs typeface="Arial" pitchFamily="34" charset="0"/>
                        </a:rPr>
                        <a:t>35.0</a:t>
                      </a:r>
                    </a:p>
                  </a:txBody>
                  <a:tcPr marL="274320" marR="9525" marT="9525" marB="0" anchor="ctr"/>
                </a:tc>
                <a:extLst>
                  <a:ext uri="{0D108BD9-81ED-4DB2-BD59-A6C34878D82A}">
                    <a16:rowId xmlns:a16="http://schemas.microsoft.com/office/drawing/2014/main" val="10006"/>
                  </a:ext>
                </a:extLst>
              </a:tr>
              <a:tr h="370840">
                <a:tc>
                  <a:txBody>
                    <a:bodyPr/>
                    <a:lstStyle/>
                    <a:p>
                      <a:pPr algn="ctr" fontAlgn="t"/>
                      <a:r>
                        <a:rPr lang="en-US" sz="1400" b="0" i="0" u="none" strike="noStrike" baseline="0">
                          <a:effectLst/>
                          <a:latin typeface="Arial" pitchFamily="34" charset="0"/>
                          <a:cs typeface="Arial" pitchFamily="34" charset="0"/>
                        </a:rPr>
                        <a:t>500,000+</a:t>
                      </a:r>
                    </a:p>
                  </a:txBody>
                  <a:tcPr marL="274320" marR="9525" marT="9525" marB="0" anchor="ctr"/>
                </a:tc>
                <a:tc>
                  <a:txBody>
                    <a:bodyPr/>
                    <a:lstStyle/>
                    <a:p>
                      <a:pPr algn="ctr" fontAlgn="t"/>
                      <a:r>
                        <a:rPr lang="en-US" sz="1400" b="0" i="0" u="none" strike="noStrike" baseline="0" dirty="0">
                          <a:effectLst/>
                          <a:latin typeface="Arial" pitchFamily="34" charset="0"/>
                          <a:cs typeface="Arial" pitchFamily="34" charset="0"/>
                        </a:rPr>
                        <a:t>37.0</a:t>
                      </a:r>
                    </a:p>
                  </a:txBody>
                  <a:tcPr marL="274320" marR="9525" marT="9525" marB="0" anchor="ct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3179980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A taxonomy of taxes 5</a:t>
            </a:r>
          </a:p>
        </p:txBody>
      </p:sp>
      <p:sp>
        <p:nvSpPr>
          <p:cNvPr id="3" name="Content Placeholder 2"/>
          <p:cNvSpPr>
            <a:spLocks noGrp="1"/>
          </p:cNvSpPr>
          <p:nvPr>
            <p:ph sz="quarter" idx="11"/>
          </p:nvPr>
        </p:nvSpPr>
        <p:spPr>
          <a:xfrm>
            <a:off x="342900" y="1276709"/>
            <a:ext cx="8458200" cy="3205139"/>
          </a:xfrm>
        </p:spPr>
        <p:txBody>
          <a:bodyPr>
            <a:normAutofit fontScale="92500"/>
          </a:bodyPr>
          <a:lstStyle/>
          <a:p>
            <a:pPr>
              <a:lnSpc>
                <a:spcPct val="110000"/>
              </a:lnSpc>
            </a:pPr>
            <a:r>
              <a:rPr lang="en-US" dirty="0"/>
              <a:t> a single individual earned $50,000 in 2018.</a:t>
            </a:r>
          </a:p>
          <a:p>
            <a:pPr>
              <a:lnSpc>
                <a:spcPct val="110000"/>
              </a:lnSpc>
            </a:pPr>
            <a:r>
              <a:rPr lang="en-US" dirty="0"/>
              <a:t>Using the previous slide’s table, this individual’s tax bill is:</a:t>
            </a:r>
          </a:p>
          <a:p>
            <a:pPr marL="292608" indent="-292608">
              <a:lnSpc>
                <a:spcPct val="110000"/>
              </a:lnSpc>
              <a:buFont typeface="Arial" pitchFamily="34" charset="0"/>
              <a:buChar char="•"/>
            </a:pPr>
            <a:r>
              <a:rPr lang="en-US" sz="2600" dirty="0"/>
              <a:t>On the first $9,525, taxes are $9,525 × 0.1 = $952.50</a:t>
            </a:r>
          </a:p>
          <a:p>
            <a:pPr marL="292608" indent="-292608">
              <a:lnSpc>
                <a:spcPct val="110000"/>
              </a:lnSpc>
              <a:buFont typeface="Arial" pitchFamily="34" charset="0"/>
              <a:buChar char="•"/>
            </a:pPr>
            <a:r>
              <a:rPr lang="en-US" sz="2600" dirty="0"/>
              <a:t>On the next $29,175, taxes are $29,175 × 0.12 = $3,501</a:t>
            </a:r>
          </a:p>
          <a:p>
            <a:pPr marL="292608" indent="-292608">
              <a:lnSpc>
                <a:spcPct val="110000"/>
              </a:lnSpc>
              <a:buFont typeface="Arial" pitchFamily="34" charset="0"/>
              <a:buChar char="•"/>
            </a:pPr>
            <a:r>
              <a:rPr lang="en-US" sz="2600" dirty="0"/>
              <a:t>On the last $11,300, taxes are $11,300 × 0.22 = $2,486</a:t>
            </a:r>
          </a:p>
        </p:txBody>
      </p:sp>
      <p:sp>
        <p:nvSpPr>
          <p:cNvPr id="4" name="Content Placeholder 3"/>
          <p:cNvSpPr>
            <a:spLocks noGrp="1"/>
          </p:cNvSpPr>
          <p:nvPr>
            <p:ph sz="quarter" idx="14"/>
          </p:nvPr>
        </p:nvSpPr>
        <p:spPr>
          <a:xfrm>
            <a:off x="342900" y="4596842"/>
            <a:ext cx="8458200" cy="1639644"/>
          </a:xfrm>
        </p:spPr>
        <p:txBody>
          <a:bodyPr>
            <a:normAutofit/>
          </a:bodyPr>
          <a:lstStyle/>
          <a:p>
            <a:r>
              <a:rPr lang="en-US" dirty="0"/>
              <a:t>The total tax bill is $6,940. </a:t>
            </a:r>
          </a:p>
          <a:p>
            <a:r>
              <a:rPr lang="en-US" dirty="0"/>
              <a:t>This person’s average tax rate is </a:t>
            </a:r>
          </a:p>
          <a:p>
            <a:r>
              <a:rPr lang="en-US" dirty="0"/>
              <a:t>$6,940 ÷ $50,000 × 100 = 13.9%.</a:t>
            </a:r>
          </a:p>
        </p:txBody>
      </p:sp>
    </p:spTree>
    <p:extLst>
      <p:ext uri="{BB962C8B-B14F-4D97-AF65-F5344CB8AC3E}">
        <p14:creationId xmlns:p14="http://schemas.microsoft.com/office/powerpoint/2010/main" val="26161361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Active Learning: Calculating tax bills </a:t>
            </a:r>
            <a:r>
              <a:rPr lang="en-US" sz="1100" b="0" dirty="0"/>
              <a:t>1</a:t>
            </a:r>
          </a:p>
        </p:txBody>
      </p:sp>
      <p:sp>
        <p:nvSpPr>
          <p:cNvPr id="3" name="Content Placeholder 2"/>
          <p:cNvSpPr>
            <a:spLocks noGrp="1"/>
          </p:cNvSpPr>
          <p:nvPr>
            <p:ph sz="quarter" idx="11"/>
          </p:nvPr>
        </p:nvSpPr>
        <p:spPr>
          <a:xfrm>
            <a:off x="342900" y="1276710"/>
            <a:ext cx="8458200" cy="1812854"/>
          </a:xfrm>
        </p:spPr>
        <p:txBody>
          <a:bodyPr>
            <a:noAutofit/>
          </a:bodyPr>
          <a:lstStyle/>
          <a:p>
            <a:r>
              <a:rPr lang="en-US" sz="2400" dirty="0"/>
              <a:t>Suppose an individual earned $40,000.</a:t>
            </a:r>
          </a:p>
          <a:p>
            <a:pPr marL="292608" indent="-292608">
              <a:buFont typeface="Arial" pitchFamily="34" charset="0"/>
              <a:buChar char="•"/>
            </a:pPr>
            <a:r>
              <a:rPr lang="en-US" sz="2400" dirty="0"/>
              <a:t>Calculate the tax bill using the following table.</a:t>
            </a:r>
          </a:p>
          <a:p>
            <a:pPr marL="292608" indent="-292608">
              <a:buFont typeface="Arial" pitchFamily="34" charset="0"/>
              <a:buChar char="•"/>
            </a:pPr>
            <a:r>
              <a:rPr lang="en-US" sz="2400" dirty="0"/>
              <a:t>What would be the average tax rate?</a:t>
            </a:r>
          </a:p>
        </p:txBody>
      </p:sp>
      <p:graphicFrame>
        <p:nvGraphicFramePr>
          <p:cNvPr id="12" name="Table 11"/>
          <p:cNvGraphicFramePr>
            <a:graphicFrameLocks noGrp="1"/>
          </p:cNvGraphicFramePr>
          <p:nvPr>
            <p:extLst>
              <p:ext uri="{D42A27DB-BD31-4B8C-83A1-F6EECF244321}">
                <p14:modId xmlns:p14="http://schemas.microsoft.com/office/powerpoint/2010/main" val="383784692"/>
              </p:ext>
            </p:extLst>
          </p:nvPr>
        </p:nvGraphicFramePr>
        <p:xfrm>
          <a:off x="680603" y="3089560"/>
          <a:ext cx="5623216" cy="2770912"/>
        </p:xfrm>
        <a:graphic>
          <a:graphicData uri="http://schemas.openxmlformats.org/drawingml/2006/table">
            <a:tbl>
              <a:tblPr firstRow="1" bandRow="1">
                <a:tableStyleId>{5C22544A-7EE6-4342-B048-85BDC9FD1C3A}</a:tableStyleId>
              </a:tblPr>
              <a:tblGrid>
                <a:gridCol w="2907725">
                  <a:extLst>
                    <a:ext uri="{9D8B030D-6E8A-4147-A177-3AD203B41FA5}">
                      <a16:colId xmlns:a16="http://schemas.microsoft.com/office/drawing/2014/main" val="20000"/>
                    </a:ext>
                  </a:extLst>
                </a:gridCol>
                <a:gridCol w="2715491">
                  <a:extLst>
                    <a:ext uri="{9D8B030D-6E8A-4147-A177-3AD203B41FA5}">
                      <a16:colId xmlns:a16="http://schemas.microsoft.com/office/drawing/2014/main" val="20001"/>
                    </a:ext>
                  </a:extLst>
                </a:gridCol>
              </a:tblGrid>
              <a:tr h="346364">
                <a:tc>
                  <a:txBody>
                    <a:bodyPr/>
                    <a:lstStyle/>
                    <a:p>
                      <a:pPr algn="ctr" fontAlgn="t"/>
                      <a:r>
                        <a:rPr lang="en-US" sz="1600" b="1" i="0" u="none" strike="noStrike" baseline="0" dirty="0">
                          <a:solidFill>
                            <a:schemeClr val="bg1"/>
                          </a:solidFill>
                          <a:effectLst/>
                          <a:latin typeface="Arial" pitchFamily="34" charset="0"/>
                          <a:cs typeface="Arial" pitchFamily="34" charset="0"/>
                        </a:rPr>
                        <a:t>Single Tax Bracket ($)</a:t>
                      </a:r>
                    </a:p>
                  </a:txBody>
                  <a:tcPr marL="274320" marR="9525" marT="9525" marB="0" anchor="ctr">
                    <a:solidFill>
                      <a:srgbClr val="C00000"/>
                    </a:solidFill>
                  </a:tcPr>
                </a:tc>
                <a:tc>
                  <a:txBody>
                    <a:bodyPr/>
                    <a:lstStyle/>
                    <a:p>
                      <a:pPr algn="ctr" fontAlgn="t"/>
                      <a:r>
                        <a:rPr lang="en-US" sz="1600" b="1" i="0" u="none" strike="noStrike" baseline="0" dirty="0">
                          <a:solidFill>
                            <a:schemeClr val="bg1"/>
                          </a:solidFill>
                          <a:effectLst/>
                          <a:latin typeface="Arial" pitchFamily="34" charset="0"/>
                          <a:cs typeface="Arial" pitchFamily="34" charset="0"/>
                        </a:rPr>
                        <a:t>Marginal Tax Rate (%)</a:t>
                      </a:r>
                    </a:p>
                  </a:txBody>
                  <a:tcPr marL="274320" marR="9525" marT="9525" marB="0" anchor="ctr">
                    <a:solidFill>
                      <a:srgbClr val="C00000"/>
                    </a:solidFill>
                  </a:tcPr>
                </a:tc>
                <a:extLst>
                  <a:ext uri="{0D108BD9-81ED-4DB2-BD59-A6C34878D82A}">
                    <a16:rowId xmlns:a16="http://schemas.microsoft.com/office/drawing/2014/main" val="10000"/>
                  </a:ext>
                </a:extLst>
              </a:tr>
              <a:tr h="346364">
                <a:tc>
                  <a:txBody>
                    <a:bodyPr/>
                    <a:lstStyle/>
                    <a:p>
                      <a:pPr algn="ctr" fontAlgn="t"/>
                      <a:r>
                        <a:rPr lang="en-US" sz="1600" b="0" i="0" u="none" strike="noStrike" baseline="0" dirty="0">
                          <a:effectLst/>
                          <a:latin typeface="Arial" pitchFamily="34" charset="0"/>
                          <a:cs typeface="Arial" pitchFamily="34" charset="0"/>
                        </a:rPr>
                        <a:t>0 to 9,525</a:t>
                      </a:r>
                    </a:p>
                  </a:txBody>
                  <a:tcPr marL="274320" marR="9525" marT="9525" marB="0" anchor="ctr"/>
                </a:tc>
                <a:tc>
                  <a:txBody>
                    <a:bodyPr/>
                    <a:lstStyle/>
                    <a:p>
                      <a:pPr algn="ctr" fontAlgn="t"/>
                      <a:r>
                        <a:rPr lang="en-US" sz="1600" b="0" i="0" u="none" strike="noStrike" baseline="0" dirty="0">
                          <a:effectLst/>
                          <a:latin typeface="Arial" pitchFamily="34" charset="0"/>
                          <a:cs typeface="Arial" pitchFamily="34" charset="0"/>
                        </a:rPr>
                        <a:t>10.0</a:t>
                      </a:r>
                    </a:p>
                  </a:txBody>
                  <a:tcPr marL="274320" marR="9525" marT="9525" marB="0" anchor="ctr"/>
                </a:tc>
                <a:extLst>
                  <a:ext uri="{0D108BD9-81ED-4DB2-BD59-A6C34878D82A}">
                    <a16:rowId xmlns:a16="http://schemas.microsoft.com/office/drawing/2014/main" val="10001"/>
                  </a:ext>
                </a:extLst>
              </a:tr>
              <a:tr h="346364">
                <a:tc>
                  <a:txBody>
                    <a:bodyPr/>
                    <a:lstStyle/>
                    <a:p>
                      <a:pPr algn="ctr" fontAlgn="t"/>
                      <a:r>
                        <a:rPr lang="en-US" sz="1600" b="0" i="0" u="none" strike="noStrike" baseline="0" dirty="0">
                          <a:effectLst/>
                          <a:latin typeface="Arial" pitchFamily="34" charset="0"/>
                          <a:cs typeface="Arial" pitchFamily="34" charset="0"/>
                        </a:rPr>
                        <a:t>9,525 to 38,700</a:t>
                      </a:r>
                    </a:p>
                  </a:txBody>
                  <a:tcPr marL="274320" marR="9525" marT="9525" marB="0" anchor="ctr"/>
                </a:tc>
                <a:tc>
                  <a:txBody>
                    <a:bodyPr/>
                    <a:lstStyle/>
                    <a:p>
                      <a:pPr algn="ctr" fontAlgn="t"/>
                      <a:r>
                        <a:rPr lang="en-US" sz="1600" b="0" i="0" u="none" strike="noStrike" baseline="0" dirty="0">
                          <a:effectLst/>
                          <a:latin typeface="Arial" pitchFamily="34" charset="0"/>
                          <a:cs typeface="Arial" pitchFamily="34" charset="0"/>
                        </a:rPr>
                        <a:t>12.0</a:t>
                      </a:r>
                    </a:p>
                  </a:txBody>
                  <a:tcPr marL="274320" marR="9525" marT="9525" marB="0" anchor="ctr"/>
                </a:tc>
                <a:extLst>
                  <a:ext uri="{0D108BD9-81ED-4DB2-BD59-A6C34878D82A}">
                    <a16:rowId xmlns:a16="http://schemas.microsoft.com/office/drawing/2014/main" val="10002"/>
                  </a:ext>
                </a:extLst>
              </a:tr>
              <a:tr h="346364">
                <a:tc>
                  <a:txBody>
                    <a:bodyPr/>
                    <a:lstStyle/>
                    <a:p>
                      <a:pPr algn="ctr" fontAlgn="t"/>
                      <a:r>
                        <a:rPr lang="en-US" sz="1600" b="0" i="0" u="none" strike="noStrike" baseline="0" dirty="0">
                          <a:effectLst/>
                          <a:latin typeface="Arial" pitchFamily="34" charset="0"/>
                          <a:cs typeface="Arial" pitchFamily="34" charset="0"/>
                        </a:rPr>
                        <a:t>38,701 to 82,500</a:t>
                      </a:r>
                    </a:p>
                  </a:txBody>
                  <a:tcPr marL="274320" marR="9525" marT="9525" marB="0" anchor="ctr"/>
                </a:tc>
                <a:tc>
                  <a:txBody>
                    <a:bodyPr/>
                    <a:lstStyle/>
                    <a:p>
                      <a:pPr algn="ctr" fontAlgn="t"/>
                      <a:r>
                        <a:rPr lang="en-US" sz="1600" b="0" i="0" u="none" strike="noStrike" baseline="0" dirty="0">
                          <a:effectLst/>
                          <a:latin typeface="Arial" pitchFamily="34" charset="0"/>
                          <a:cs typeface="Arial" pitchFamily="34" charset="0"/>
                        </a:rPr>
                        <a:t>22.0</a:t>
                      </a:r>
                    </a:p>
                  </a:txBody>
                  <a:tcPr marL="274320" marR="9525" marT="9525" marB="0" anchor="ctr"/>
                </a:tc>
                <a:extLst>
                  <a:ext uri="{0D108BD9-81ED-4DB2-BD59-A6C34878D82A}">
                    <a16:rowId xmlns:a16="http://schemas.microsoft.com/office/drawing/2014/main" val="10003"/>
                  </a:ext>
                </a:extLst>
              </a:tr>
              <a:tr h="346364">
                <a:tc>
                  <a:txBody>
                    <a:bodyPr/>
                    <a:lstStyle/>
                    <a:p>
                      <a:pPr algn="ctr" fontAlgn="t"/>
                      <a:r>
                        <a:rPr lang="en-US" sz="1600" b="0" i="0" u="none" strike="noStrike" baseline="0" dirty="0">
                          <a:effectLst/>
                          <a:latin typeface="Arial" pitchFamily="34" charset="0"/>
                          <a:cs typeface="Arial" pitchFamily="34" charset="0"/>
                        </a:rPr>
                        <a:t>82,501 to 157,500</a:t>
                      </a:r>
                    </a:p>
                  </a:txBody>
                  <a:tcPr marL="274320" marR="9525" marT="9525" marB="0" anchor="ctr"/>
                </a:tc>
                <a:tc>
                  <a:txBody>
                    <a:bodyPr/>
                    <a:lstStyle/>
                    <a:p>
                      <a:pPr algn="ctr" fontAlgn="t"/>
                      <a:r>
                        <a:rPr lang="en-US" sz="1600" b="0" i="0" u="none" strike="noStrike" baseline="0" dirty="0">
                          <a:effectLst/>
                          <a:latin typeface="Arial" pitchFamily="34" charset="0"/>
                          <a:cs typeface="Arial" pitchFamily="34" charset="0"/>
                        </a:rPr>
                        <a:t>24.0</a:t>
                      </a:r>
                    </a:p>
                  </a:txBody>
                  <a:tcPr marL="274320" marR="9525" marT="9525" marB="0" anchor="ctr"/>
                </a:tc>
                <a:extLst>
                  <a:ext uri="{0D108BD9-81ED-4DB2-BD59-A6C34878D82A}">
                    <a16:rowId xmlns:a16="http://schemas.microsoft.com/office/drawing/2014/main" val="10004"/>
                  </a:ext>
                </a:extLst>
              </a:tr>
              <a:tr h="346364">
                <a:tc>
                  <a:txBody>
                    <a:bodyPr/>
                    <a:lstStyle/>
                    <a:p>
                      <a:pPr algn="ctr" fontAlgn="t"/>
                      <a:r>
                        <a:rPr lang="en-US" sz="1600" b="0" i="0" u="none" strike="noStrike" baseline="0" dirty="0">
                          <a:effectLst/>
                          <a:latin typeface="Arial" pitchFamily="34" charset="0"/>
                          <a:cs typeface="Arial" pitchFamily="34" charset="0"/>
                        </a:rPr>
                        <a:t>157,501 to 200,000</a:t>
                      </a:r>
                    </a:p>
                  </a:txBody>
                  <a:tcPr marL="274320" marR="9525" marT="9525" marB="0" anchor="ctr"/>
                </a:tc>
                <a:tc>
                  <a:txBody>
                    <a:bodyPr/>
                    <a:lstStyle/>
                    <a:p>
                      <a:pPr algn="ctr" fontAlgn="t"/>
                      <a:r>
                        <a:rPr lang="en-US" sz="1600" b="0" i="0" u="none" strike="noStrike" baseline="0" dirty="0">
                          <a:effectLst/>
                          <a:latin typeface="Arial" pitchFamily="34" charset="0"/>
                          <a:cs typeface="Arial" pitchFamily="34" charset="0"/>
                        </a:rPr>
                        <a:t>32.0</a:t>
                      </a:r>
                    </a:p>
                  </a:txBody>
                  <a:tcPr marL="274320" marR="9525" marT="9525" marB="0" anchor="ctr"/>
                </a:tc>
                <a:extLst>
                  <a:ext uri="{0D108BD9-81ED-4DB2-BD59-A6C34878D82A}">
                    <a16:rowId xmlns:a16="http://schemas.microsoft.com/office/drawing/2014/main" val="10005"/>
                  </a:ext>
                </a:extLst>
              </a:tr>
              <a:tr h="346364">
                <a:tc>
                  <a:txBody>
                    <a:bodyPr/>
                    <a:lstStyle/>
                    <a:p>
                      <a:pPr algn="ctr" fontAlgn="t"/>
                      <a:r>
                        <a:rPr lang="en-US" sz="1600" b="0" i="0" u="none" strike="noStrike" baseline="0" dirty="0">
                          <a:effectLst/>
                          <a:latin typeface="Arial" pitchFamily="34" charset="0"/>
                          <a:cs typeface="Arial" pitchFamily="34" charset="0"/>
                        </a:rPr>
                        <a:t>200,00 to 500,000</a:t>
                      </a:r>
                    </a:p>
                  </a:txBody>
                  <a:tcPr marL="274320" marR="9525" marT="9525" marB="0" anchor="ctr"/>
                </a:tc>
                <a:tc>
                  <a:txBody>
                    <a:bodyPr/>
                    <a:lstStyle/>
                    <a:p>
                      <a:pPr algn="ctr" fontAlgn="t"/>
                      <a:r>
                        <a:rPr lang="en-US" sz="1600" b="0" i="0" u="none" strike="noStrike" baseline="0" dirty="0">
                          <a:effectLst/>
                          <a:latin typeface="Arial" pitchFamily="34" charset="0"/>
                          <a:cs typeface="Arial" pitchFamily="34" charset="0"/>
                        </a:rPr>
                        <a:t>35.0</a:t>
                      </a:r>
                    </a:p>
                  </a:txBody>
                  <a:tcPr marL="274320" marR="9525" marT="9525" marB="0" anchor="ctr"/>
                </a:tc>
                <a:extLst>
                  <a:ext uri="{0D108BD9-81ED-4DB2-BD59-A6C34878D82A}">
                    <a16:rowId xmlns:a16="http://schemas.microsoft.com/office/drawing/2014/main" val="10006"/>
                  </a:ext>
                </a:extLst>
              </a:tr>
              <a:tr h="346364">
                <a:tc>
                  <a:txBody>
                    <a:bodyPr/>
                    <a:lstStyle/>
                    <a:p>
                      <a:pPr algn="ctr" fontAlgn="t"/>
                      <a:r>
                        <a:rPr lang="en-US" sz="1600" b="0" i="0" u="none" strike="noStrike" baseline="0">
                          <a:effectLst/>
                          <a:latin typeface="Arial" pitchFamily="34" charset="0"/>
                          <a:cs typeface="Arial" pitchFamily="34" charset="0"/>
                        </a:rPr>
                        <a:t>500,000+</a:t>
                      </a:r>
                    </a:p>
                  </a:txBody>
                  <a:tcPr marL="274320" marR="9525" marT="9525" marB="0" anchor="ctr"/>
                </a:tc>
                <a:tc>
                  <a:txBody>
                    <a:bodyPr/>
                    <a:lstStyle/>
                    <a:p>
                      <a:pPr algn="ctr" fontAlgn="t"/>
                      <a:r>
                        <a:rPr lang="en-US" sz="1600" b="0" i="0" u="none" strike="noStrike" baseline="0" dirty="0">
                          <a:effectLst/>
                          <a:latin typeface="Arial" pitchFamily="34" charset="0"/>
                          <a:cs typeface="Arial" pitchFamily="34" charset="0"/>
                        </a:rPr>
                        <a:t>37.0</a:t>
                      </a:r>
                    </a:p>
                  </a:txBody>
                  <a:tcPr marL="274320" marR="9525" marT="9525" marB="0" anchor="ct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528437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Active Learning: Calculating tax bills </a:t>
            </a:r>
            <a:r>
              <a:rPr lang="en-US" sz="1100" b="0" dirty="0"/>
              <a:t>2</a:t>
            </a:r>
            <a:endParaRPr lang="en-US" dirty="0"/>
          </a:p>
        </p:txBody>
      </p:sp>
      <p:sp>
        <p:nvSpPr>
          <p:cNvPr id="3" name="Content Placeholder 2"/>
          <p:cNvSpPr>
            <a:spLocks noGrp="1"/>
          </p:cNvSpPr>
          <p:nvPr>
            <p:ph sz="quarter" idx="11"/>
          </p:nvPr>
        </p:nvSpPr>
        <p:spPr>
          <a:xfrm>
            <a:off x="342900" y="1276710"/>
            <a:ext cx="8458200" cy="1131639"/>
          </a:xfrm>
        </p:spPr>
        <p:txBody>
          <a:bodyPr>
            <a:noAutofit/>
          </a:bodyPr>
          <a:lstStyle/>
          <a:p>
            <a:r>
              <a:rPr lang="en-US" sz="1800" dirty="0"/>
              <a:t>Suppose an individual earned $40,000.</a:t>
            </a:r>
          </a:p>
          <a:p>
            <a:pPr marL="292608" indent="-292608">
              <a:buFont typeface="Arial" pitchFamily="34" charset="0"/>
              <a:buChar char="•"/>
            </a:pPr>
            <a:r>
              <a:rPr lang="en-US" sz="1800" dirty="0"/>
              <a:t>Calculate the tax bill using the following table.</a:t>
            </a:r>
          </a:p>
          <a:p>
            <a:pPr marL="292608" indent="-292608">
              <a:buFont typeface="Arial" pitchFamily="34" charset="0"/>
              <a:buChar char="•"/>
            </a:pPr>
            <a:r>
              <a:rPr lang="en-US" sz="1800" dirty="0"/>
              <a:t>What would be the average tax rate?</a:t>
            </a:r>
          </a:p>
        </p:txBody>
      </p:sp>
      <p:graphicFrame>
        <p:nvGraphicFramePr>
          <p:cNvPr id="12" name="Table 11"/>
          <p:cNvGraphicFramePr>
            <a:graphicFrameLocks noGrp="1"/>
          </p:cNvGraphicFramePr>
          <p:nvPr>
            <p:extLst>
              <p:ext uri="{D42A27DB-BD31-4B8C-83A1-F6EECF244321}">
                <p14:modId xmlns:p14="http://schemas.microsoft.com/office/powerpoint/2010/main" val="110643676"/>
              </p:ext>
            </p:extLst>
          </p:nvPr>
        </p:nvGraphicFramePr>
        <p:xfrm>
          <a:off x="1220930" y="2599016"/>
          <a:ext cx="5235288" cy="2485600"/>
        </p:xfrm>
        <a:graphic>
          <a:graphicData uri="http://schemas.openxmlformats.org/drawingml/2006/table">
            <a:tbl>
              <a:tblPr firstRow="1" bandRow="1">
                <a:tableStyleId>{5C22544A-7EE6-4342-B048-85BDC9FD1C3A}</a:tableStyleId>
              </a:tblPr>
              <a:tblGrid>
                <a:gridCol w="2672197">
                  <a:extLst>
                    <a:ext uri="{9D8B030D-6E8A-4147-A177-3AD203B41FA5}">
                      <a16:colId xmlns:a16="http://schemas.microsoft.com/office/drawing/2014/main" val="20000"/>
                    </a:ext>
                  </a:extLst>
                </a:gridCol>
                <a:gridCol w="2563091">
                  <a:extLst>
                    <a:ext uri="{9D8B030D-6E8A-4147-A177-3AD203B41FA5}">
                      <a16:colId xmlns:a16="http://schemas.microsoft.com/office/drawing/2014/main" val="20001"/>
                    </a:ext>
                  </a:extLst>
                </a:gridCol>
              </a:tblGrid>
              <a:tr h="310700">
                <a:tc>
                  <a:txBody>
                    <a:bodyPr/>
                    <a:lstStyle/>
                    <a:p>
                      <a:pPr algn="ctr" fontAlgn="t"/>
                      <a:r>
                        <a:rPr lang="en-US" sz="1400" b="1" i="0" u="none" strike="noStrike" baseline="0" dirty="0">
                          <a:solidFill>
                            <a:schemeClr val="bg1"/>
                          </a:solidFill>
                          <a:effectLst/>
                          <a:latin typeface="Arial" pitchFamily="34" charset="0"/>
                          <a:cs typeface="Arial" pitchFamily="34" charset="0"/>
                        </a:rPr>
                        <a:t>Single Tax Bracket ($)</a:t>
                      </a:r>
                    </a:p>
                  </a:txBody>
                  <a:tcPr marL="274320" marR="9525" marT="9525" marB="0" anchor="ctr">
                    <a:solidFill>
                      <a:srgbClr val="C00000"/>
                    </a:solidFill>
                  </a:tcPr>
                </a:tc>
                <a:tc>
                  <a:txBody>
                    <a:bodyPr/>
                    <a:lstStyle/>
                    <a:p>
                      <a:pPr algn="ctr" fontAlgn="t"/>
                      <a:r>
                        <a:rPr lang="en-US" sz="1400" b="1" i="0" u="none" strike="noStrike" baseline="0" dirty="0">
                          <a:solidFill>
                            <a:schemeClr val="bg1"/>
                          </a:solidFill>
                          <a:effectLst/>
                          <a:latin typeface="Arial" pitchFamily="34" charset="0"/>
                          <a:cs typeface="Arial" pitchFamily="34" charset="0"/>
                        </a:rPr>
                        <a:t>Marginal Tax Rate (%)</a:t>
                      </a:r>
                    </a:p>
                  </a:txBody>
                  <a:tcPr marL="274320" marR="9525" marT="9525" marB="0" anchor="ctr">
                    <a:solidFill>
                      <a:srgbClr val="C00000"/>
                    </a:solidFill>
                  </a:tcPr>
                </a:tc>
                <a:extLst>
                  <a:ext uri="{0D108BD9-81ED-4DB2-BD59-A6C34878D82A}">
                    <a16:rowId xmlns:a16="http://schemas.microsoft.com/office/drawing/2014/main" val="10000"/>
                  </a:ext>
                </a:extLst>
              </a:tr>
              <a:tr h="310700">
                <a:tc>
                  <a:txBody>
                    <a:bodyPr/>
                    <a:lstStyle/>
                    <a:p>
                      <a:pPr algn="ctr" fontAlgn="t"/>
                      <a:r>
                        <a:rPr lang="en-US" sz="1400" b="0" i="0" u="none" strike="noStrike" baseline="0" dirty="0">
                          <a:effectLst/>
                          <a:latin typeface="Arial" pitchFamily="34" charset="0"/>
                          <a:cs typeface="Arial" pitchFamily="34" charset="0"/>
                        </a:rPr>
                        <a:t>0 to 9,525</a:t>
                      </a:r>
                    </a:p>
                  </a:txBody>
                  <a:tcPr marL="274320" marR="9525" marT="9525" marB="0" anchor="ctr"/>
                </a:tc>
                <a:tc>
                  <a:txBody>
                    <a:bodyPr/>
                    <a:lstStyle/>
                    <a:p>
                      <a:pPr algn="ctr" fontAlgn="t"/>
                      <a:r>
                        <a:rPr lang="en-US" sz="1400" b="0" i="0" u="none" strike="noStrike" baseline="0" dirty="0">
                          <a:effectLst/>
                          <a:latin typeface="Arial" pitchFamily="34" charset="0"/>
                          <a:cs typeface="Arial" pitchFamily="34" charset="0"/>
                        </a:rPr>
                        <a:t>10.0</a:t>
                      </a:r>
                    </a:p>
                  </a:txBody>
                  <a:tcPr marL="274320" marR="9525" marT="9525" marB="0" anchor="ctr"/>
                </a:tc>
                <a:extLst>
                  <a:ext uri="{0D108BD9-81ED-4DB2-BD59-A6C34878D82A}">
                    <a16:rowId xmlns:a16="http://schemas.microsoft.com/office/drawing/2014/main" val="10001"/>
                  </a:ext>
                </a:extLst>
              </a:tr>
              <a:tr h="310700">
                <a:tc>
                  <a:txBody>
                    <a:bodyPr/>
                    <a:lstStyle/>
                    <a:p>
                      <a:pPr algn="ctr" fontAlgn="t"/>
                      <a:r>
                        <a:rPr lang="en-US" sz="1400" b="0" i="0" u="none" strike="noStrike" baseline="0" dirty="0">
                          <a:effectLst/>
                          <a:latin typeface="Arial" pitchFamily="34" charset="0"/>
                          <a:cs typeface="Arial" pitchFamily="34" charset="0"/>
                        </a:rPr>
                        <a:t>9,525 to 38,700</a:t>
                      </a:r>
                    </a:p>
                  </a:txBody>
                  <a:tcPr marL="274320" marR="9525" marT="9525" marB="0" anchor="ctr"/>
                </a:tc>
                <a:tc>
                  <a:txBody>
                    <a:bodyPr/>
                    <a:lstStyle/>
                    <a:p>
                      <a:pPr algn="ctr" fontAlgn="t"/>
                      <a:r>
                        <a:rPr lang="en-US" sz="1400" b="0" i="0" u="none" strike="noStrike" baseline="0" dirty="0">
                          <a:effectLst/>
                          <a:latin typeface="Arial" pitchFamily="34" charset="0"/>
                          <a:cs typeface="Arial" pitchFamily="34" charset="0"/>
                        </a:rPr>
                        <a:t>12.0</a:t>
                      </a:r>
                    </a:p>
                  </a:txBody>
                  <a:tcPr marL="274320" marR="9525" marT="9525" marB="0" anchor="ctr"/>
                </a:tc>
                <a:extLst>
                  <a:ext uri="{0D108BD9-81ED-4DB2-BD59-A6C34878D82A}">
                    <a16:rowId xmlns:a16="http://schemas.microsoft.com/office/drawing/2014/main" val="10002"/>
                  </a:ext>
                </a:extLst>
              </a:tr>
              <a:tr h="310700">
                <a:tc>
                  <a:txBody>
                    <a:bodyPr/>
                    <a:lstStyle/>
                    <a:p>
                      <a:pPr algn="ctr" fontAlgn="t"/>
                      <a:r>
                        <a:rPr lang="en-US" sz="1400" b="0" i="0" u="none" strike="noStrike" baseline="0" dirty="0">
                          <a:effectLst/>
                          <a:latin typeface="Arial" pitchFamily="34" charset="0"/>
                          <a:cs typeface="Arial" pitchFamily="34" charset="0"/>
                        </a:rPr>
                        <a:t>38,701 to 82,500</a:t>
                      </a:r>
                    </a:p>
                  </a:txBody>
                  <a:tcPr marL="274320" marR="9525" marT="9525" marB="0" anchor="ctr"/>
                </a:tc>
                <a:tc>
                  <a:txBody>
                    <a:bodyPr/>
                    <a:lstStyle/>
                    <a:p>
                      <a:pPr algn="ctr" fontAlgn="t"/>
                      <a:r>
                        <a:rPr lang="en-US" sz="1400" b="0" i="0" u="none" strike="noStrike" baseline="0" dirty="0">
                          <a:effectLst/>
                          <a:latin typeface="Arial" pitchFamily="34" charset="0"/>
                          <a:cs typeface="Arial" pitchFamily="34" charset="0"/>
                        </a:rPr>
                        <a:t>22.0</a:t>
                      </a:r>
                    </a:p>
                  </a:txBody>
                  <a:tcPr marL="274320" marR="9525" marT="9525" marB="0" anchor="ctr"/>
                </a:tc>
                <a:extLst>
                  <a:ext uri="{0D108BD9-81ED-4DB2-BD59-A6C34878D82A}">
                    <a16:rowId xmlns:a16="http://schemas.microsoft.com/office/drawing/2014/main" val="10003"/>
                  </a:ext>
                </a:extLst>
              </a:tr>
              <a:tr h="310700">
                <a:tc>
                  <a:txBody>
                    <a:bodyPr/>
                    <a:lstStyle/>
                    <a:p>
                      <a:pPr algn="ctr" fontAlgn="t"/>
                      <a:r>
                        <a:rPr lang="en-US" sz="1400" b="0" i="0" u="none" strike="noStrike" baseline="0" dirty="0">
                          <a:effectLst/>
                          <a:latin typeface="Arial" pitchFamily="34" charset="0"/>
                          <a:cs typeface="Arial" pitchFamily="34" charset="0"/>
                        </a:rPr>
                        <a:t>82,501 to 157,500</a:t>
                      </a:r>
                    </a:p>
                  </a:txBody>
                  <a:tcPr marL="274320" marR="9525" marT="9525" marB="0" anchor="ctr"/>
                </a:tc>
                <a:tc>
                  <a:txBody>
                    <a:bodyPr/>
                    <a:lstStyle/>
                    <a:p>
                      <a:pPr algn="ctr" fontAlgn="t"/>
                      <a:r>
                        <a:rPr lang="en-US" sz="1400" b="0" i="0" u="none" strike="noStrike" baseline="0" dirty="0">
                          <a:effectLst/>
                          <a:latin typeface="Arial" pitchFamily="34" charset="0"/>
                          <a:cs typeface="Arial" pitchFamily="34" charset="0"/>
                        </a:rPr>
                        <a:t>24.0</a:t>
                      </a:r>
                    </a:p>
                  </a:txBody>
                  <a:tcPr marL="274320" marR="9525" marT="9525" marB="0" anchor="ctr"/>
                </a:tc>
                <a:extLst>
                  <a:ext uri="{0D108BD9-81ED-4DB2-BD59-A6C34878D82A}">
                    <a16:rowId xmlns:a16="http://schemas.microsoft.com/office/drawing/2014/main" val="10004"/>
                  </a:ext>
                </a:extLst>
              </a:tr>
              <a:tr h="310700">
                <a:tc>
                  <a:txBody>
                    <a:bodyPr/>
                    <a:lstStyle/>
                    <a:p>
                      <a:pPr algn="ctr" fontAlgn="t"/>
                      <a:r>
                        <a:rPr lang="en-US" sz="1400" b="0" i="0" u="none" strike="noStrike" baseline="0" dirty="0">
                          <a:effectLst/>
                          <a:latin typeface="Arial" pitchFamily="34" charset="0"/>
                          <a:cs typeface="Arial" pitchFamily="34" charset="0"/>
                        </a:rPr>
                        <a:t>157,501 to 200,000</a:t>
                      </a:r>
                    </a:p>
                  </a:txBody>
                  <a:tcPr marL="274320" marR="9525" marT="9525" marB="0" anchor="ctr"/>
                </a:tc>
                <a:tc>
                  <a:txBody>
                    <a:bodyPr/>
                    <a:lstStyle/>
                    <a:p>
                      <a:pPr algn="ctr" fontAlgn="t"/>
                      <a:r>
                        <a:rPr lang="en-US" sz="1400" b="0" i="0" u="none" strike="noStrike" baseline="0" dirty="0">
                          <a:effectLst/>
                          <a:latin typeface="Arial" pitchFamily="34" charset="0"/>
                          <a:cs typeface="Arial" pitchFamily="34" charset="0"/>
                        </a:rPr>
                        <a:t>32.0</a:t>
                      </a:r>
                    </a:p>
                  </a:txBody>
                  <a:tcPr marL="274320" marR="9525" marT="9525" marB="0" anchor="ctr"/>
                </a:tc>
                <a:extLst>
                  <a:ext uri="{0D108BD9-81ED-4DB2-BD59-A6C34878D82A}">
                    <a16:rowId xmlns:a16="http://schemas.microsoft.com/office/drawing/2014/main" val="10005"/>
                  </a:ext>
                </a:extLst>
              </a:tr>
              <a:tr h="310700">
                <a:tc>
                  <a:txBody>
                    <a:bodyPr/>
                    <a:lstStyle/>
                    <a:p>
                      <a:pPr algn="ctr" fontAlgn="t"/>
                      <a:r>
                        <a:rPr lang="en-US" sz="1400" b="0" i="0" u="none" strike="noStrike" baseline="0" dirty="0">
                          <a:effectLst/>
                          <a:latin typeface="Arial" pitchFamily="34" charset="0"/>
                          <a:cs typeface="Arial" pitchFamily="34" charset="0"/>
                        </a:rPr>
                        <a:t>200,00 to 500,000</a:t>
                      </a:r>
                    </a:p>
                  </a:txBody>
                  <a:tcPr marL="274320" marR="9525" marT="9525" marB="0" anchor="ctr"/>
                </a:tc>
                <a:tc>
                  <a:txBody>
                    <a:bodyPr/>
                    <a:lstStyle/>
                    <a:p>
                      <a:pPr algn="ctr" fontAlgn="t"/>
                      <a:r>
                        <a:rPr lang="en-US" sz="1400" b="0" i="0" u="none" strike="noStrike" baseline="0" dirty="0">
                          <a:effectLst/>
                          <a:latin typeface="Arial" pitchFamily="34" charset="0"/>
                          <a:cs typeface="Arial" pitchFamily="34" charset="0"/>
                        </a:rPr>
                        <a:t>35.0</a:t>
                      </a:r>
                    </a:p>
                  </a:txBody>
                  <a:tcPr marL="274320" marR="9525" marT="9525" marB="0" anchor="ctr"/>
                </a:tc>
                <a:extLst>
                  <a:ext uri="{0D108BD9-81ED-4DB2-BD59-A6C34878D82A}">
                    <a16:rowId xmlns:a16="http://schemas.microsoft.com/office/drawing/2014/main" val="10006"/>
                  </a:ext>
                </a:extLst>
              </a:tr>
              <a:tr h="310700">
                <a:tc>
                  <a:txBody>
                    <a:bodyPr/>
                    <a:lstStyle/>
                    <a:p>
                      <a:pPr algn="ctr" fontAlgn="t"/>
                      <a:r>
                        <a:rPr lang="en-US" sz="1400" b="0" i="0" u="none" strike="noStrike" baseline="0">
                          <a:effectLst/>
                          <a:latin typeface="Arial" pitchFamily="34" charset="0"/>
                          <a:cs typeface="Arial" pitchFamily="34" charset="0"/>
                        </a:rPr>
                        <a:t>500,000+</a:t>
                      </a:r>
                    </a:p>
                  </a:txBody>
                  <a:tcPr marL="274320" marR="9525" marT="9525" marB="0" anchor="ctr"/>
                </a:tc>
                <a:tc>
                  <a:txBody>
                    <a:bodyPr/>
                    <a:lstStyle/>
                    <a:p>
                      <a:pPr algn="ctr" fontAlgn="t"/>
                      <a:r>
                        <a:rPr lang="en-US" sz="1400" b="0" i="0" u="none" strike="noStrike" baseline="0" dirty="0">
                          <a:effectLst/>
                          <a:latin typeface="Arial" pitchFamily="34" charset="0"/>
                          <a:cs typeface="Arial" pitchFamily="34" charset="0"/>
                        </a:rPr>
                        <a:t>37.0</a:t>
                      </a:r>
                    </a:p>
                  </a:txBody>
                  <a:tcPr marL="274320" marR="9525" marT="9525" marB="0" anchor="ctr"/>
                </a:tc>
                <a:extLst>
                  <a:ext uri="{0D108BD9-81ED-4DB2-BD59-A6C34878D82A}">
                    <a16:rowId xmlns:a16="http://schemas.microsoft.com/office/drawing/2014/main" val="10007"/>
                  </a:ext>
                </a:extLst>
              </a:tr>
            </a:tbl>
          </a:graphicData>
        </a:graphic>
      </p:graphicFrame>
      <p:sp>
        <p:nvSpPr>
          <p:cNvPr id="4" name="Content Placeholder 3"/>
          <p:cNvSpPr>
            <a:spLocks noGrp="1"/>
          </p:cNvSpPr>
          <p:nvPr>
            <p:ph sz="quarter" idx="14"/>
          </p:nvPr>
        </p:nvSpPr>
        <p:spPr>
          <a:xfrm>
            <a:off x="342900" y="5377818"/>
            <a:ext cx="8458200" cy="1059071"/>
          </a:xfrm>
        </p:spPr>
        <p:txBody>
          <a:bodyPr>
            <a:normAutofit/>
          </a:bodyPr>
          <a:lstStyle/>
          <a:p>
            <a:pPr marL="292608" indent="-292608">
              <a:buFont typeface="Arial" panose="020B0604020202020204" pitchFamily="34" charset="0"/>
              <a:buChar char="•"/>
            </a:pPr>
            <a:r>
              <a:rPr lang="en-US" sz="1800" dirty="0"/>
              <a:t>The tax bill is $9,525 × 0.1 = $952.50 + (38,700 - 9,525) × 0.12 + (40,000 − 38,700) × 0.22 = </a:t>
            </a:r>
            <a:r>
              <a:rPr lang="en-US" sz="1800" dirty="0">
                <a:solidFill>
                  <a:srgbClr val="C00000"/>
                </a:solidFill>
              </a:rPr>
              <a:t>$4,739.50</a:t>
            </a:r>
            <a:r>
              <a:rPr lang="en-US" sz="1800" dirty="0"/>
              <a:t>.</a:t>
            </a:r>
          </a:p>
          <a:p>
            <a:pPr marL="292608" indent="-292608">
              <a:buFont typeface="Arial" panose="020B0604020202020204" pitchFamily="34" charset="0"/>
              <a:buChar char="•"/>
            </a:pPr>
            <a:r>
              <a:rPr lang="en-US" sz="1800" dirty="0"/>
              <a:t>The average tax rate is $4,739 ÷ $40,000 × 100 = </a:t>
            </a:r>
            <a:r>
              <a:rPr lang="en-US" sz="1800" dirty="0">
                <a:solidFill>
                  <a:srgbClr val="C00000"/>
                </a:solidFill>
              </a:rPr>
              <a:t>11.8%</a:t>
            </a:r>
            <a:r>
              <a:rPr lang="en-US" sz="1800" dirty="0"/>
              <a:t>.</a:t>
            </a:r>
          </a:p>
        </p:txBody>
      </p:sp>
    </p:spTree>
    <p:extLst>
      <p:ext uri="{BB962C8B-B14F-4D97-AF65-F5344CB8AC3E}">
        <p14:creationId xmlns:p14="http://schemas.microsoft.com/office/powerpoint/2010/main" val="23656047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A taxonomy of taxes 6</a:t>
            </a:r>
          </a:p>
        </p:txBody>
      </p:sp>
      <p:sp>
        <p:nvSpPr>
          <p:cNvPr id="3" name="Content Placeholder 2"/>
          <p:cNvSpPr>
            <a:spLocks noGrp="1"/>
          </p:cNvSpPr>
          <p:nvPr>
            <p:ph sz="quarter" idx="11"/>
          </p:nvPr>
        </p:nvSpPr>
        <p:spPr>
          <a:xfrm>
            <a:off x="342900" y="1276713"/>
            <a:ext cx="8458200" cy="989969"/>
          </a:xfrm>
        </p:spPr>
        <p:txBody>
          <a:bodyPr>
            <a:noAutofit/>
          </a:bodyPr>
          <a:lstStyle/>
          <a:p>
            <a:r>
              <a:rPr lang="en-US" sz="2400" dirty="0"/>
              <a:t>Many countries use a progressive income tax system.</a:t>
            </a:r>
          </a:p>
          <a:p>
            <a:pPr marL="292608" indent="-292608">
              <a:buFont typeface="Arial" pitchFamily="34" charset="0"/>
              <a:buChar char="•"/>
            </a:pPr>
            <a:r>
              <a:rPr lang="en-US" sz="2400" dirty="0"/>
              <a:t>The marginal tax rates differ greatly.</a:t>
            </a:r>
          </a:p>
        </p:txBody>
      </p:sp>
      <p:graphicFrame>
        <p:nvGraphicFramePr>
          <p:cNvPr id="4" name="Table 3"/>
          <p:cNvGraphicFramePr>
            <a:graphicFrameLocks noGrp="1"/>
          </p:cNvGraphicFramePr>
          <p:nvPr>
            <p:extLst>
              <p:ext uri="{D42A27DB-BD31-4B8C-83A1-F6EECF244321}">
                <p14:modId xmlns:p14="http://schemas.microsoft.com/office/powerpoint/2010/main" val="3799519580"/>
              </p:ext>
            </p:extLst>
          </p:nvPr>
        </p:nvGraphicFramePr>
        <p:xfrm>
          <a:off x="757960" y="2467622"/>
          <a:ext cx="7923068" cy="3217375"/>
        </p:xfrm>
        <a:graphic>
          <a:graphicData uri="http://schemas.openxmlformats.org/drawingml/2006/table">
            <a:tbl>
              <a:tblPr firstRow="1" bandRow="1">
                <a:tableStyleId>{5C22544A-7EE6-4342-B048-85BDC9FD1C3A}</a:tableStyleId>
              </a:tblPr>
              <a:tblGrid>
                <a:gridCol w="2317750">
                  <a:extLst>
                    <a:ext uri="{9D8B030D-6E8A-4147-A177-3AD203B41FA5}">
                      <a16:colId xmlns:a16="http://schemas.microsoft.com/office/drawing/2014/main" val="20000"/>
                    </a:ext>
                  </a:extLst>
                </a:gridCol>
                <a:gridCol w="2613891">
                  <a:extLst>
                    <a:ext uri="{9D8B030D-6E8A-4147-A177-3AD203B41FA5}">
                      <a16:colId xmlns:a16="http://schemas.microsoft.com/office/drawing/2014/main" val="20001"/>
                    </a:ext>
                  </a:extLst>
                </a:gridCol>
                <a:gridCol w="2991427">
                  <a:extLst>
                    <a:ext uri="{9D8B030D-6E8A-4147-A177-3AD203B41FA5}">
                      <a16:colId xmlns:a16="http://schemas.microsoft.com/office/drawing/2014/main" val="20002"/>
                    </a:ext>
                  </a:extLst>
                </a:gridCol>
              </a:tblGrid>
              <a:tr h="684937">
                <a:tc>
                  <a:txBody>
                    <a:bodyPr/>
                    <a:lstStyle/>
                    <a:p>
                      <a:pPr algn="ctr" fontAlgn="t"/>
                      <a:r>
                        <a:rPr lang="en-US" sz="1800" b="1" i="0" u="none" strike="noStrike" baseline="0" dirty="0">
                          <a:solidFill>
                            <a:schemeClr val="bg1"/>
                          </a:solidFill>
                          <a:effectLst/>
                          <a:latin typeface="Arial" pitchFamily="34" charset="0"/>
                        </a:rPr>
                        <a:t>Country</a:t>
                      </a:r>
                    </a:p>
                  </a:txBody>
                  <a:tcPr marL="0" marR="914400" marT="9525" marB="0" anchor="ctr">
                    <a:solidFill>
                      <a:srgbClr val="C00000"/>
                    </a:solidFill>
                  </a:tcPr>
                </a:tc>
                <a:tc>
                  <a:txBody>
                    <a:bodyPr/>
                    <a:lstStyle/>
                    <a:p>
                      <a:pPr algn="ctr" fontAlgn="t"/>
                      <a:r>
                        <a:rPr lang="en-US" sz="1800" b="1" i="0" u="none" strike="noStrike" baseline="0" dirty="0">
                          <a:solidFill>
                            <a:schemeClr val="bg1"/>
                          </a:solidFill>
                          <a:effectLst/>
                          <a:latin typeface="Arial" pitchFamily="34" charset="0"/>
                        </a:rPr>
                        <a:t>Top marginal tax rate (%)</a:t>
                      </a:r>
                    </a:p>
                  </a:txBody>
                  <a:tcPr marL="114300" marR="9525" marT="9525" marB="0" anchor="ctr">
                    <a:solidFill>
                      <a:srgbClr val="C00000"/>
                    </a:solidFill>
                  </a:tcPr>
                </a:tc>
                <a:tc>
                  <a:txBody>
                    <a:bodyPr/>
                    <a:lstStyle/>
                    <a:p>
                      <a:pPr algn="ctr" fontAlgn="t"/>
                      <a:r>
                        <a:rPr lang="en-US" sz="1800" b="1" i="0" u="none" strike="noStrike" baseline="0" dirty="0">
                          <a:solidFill>
                            <a:schemeClr val="bg1"/>
                          </a:solidFill>
                          <a:effectLst/>
                          <a:latin typeface="Arial" pitchFamily="34" charset="0"/>
                        </a:rPr>
                        <a:t>Income threshold for top marginal tax rate (U</a:t>
                      </a:r>
                      <a:r>
                        <a:rPr lang="en-US" sz="100" b="1" i="0" u="none" strike="noStrike" baseline="0" dirty="0">
                          <a:solidFill>
                            <a:schemeClr val="bg1"/>
                          </a:solidFill>
                          <a:effectLst/>
                          <a:latin typeface="Arial" pitchFamily="34" charset="0"/>
                        </a:rPr>
                        <a:t> </a:t>
                      </a:r>
                      <a:r>
                        <a:rPr lang="en-US" sz="1800" b="1" i="0" u="none" strike="noStrike" baseline="0" dirty="0">
                          <a:solidFill>
                            <a:schemeClr val="bg1"/>
                          </a:solidFill>
                          <a:effectLst/>
                          <a:latin typeface="Arial" pitchFamily="34" charset="0"/>
                        </a:rPr>
                        <a:t>S</a:t>
                      </a:r>
                      <a:r>
                        <a:rPr lang="en-US" sz="100" b="1" i="0" u="none" strike="noStrike" baseline="0" dirty="0">
                          <a:solidFill>
                            <a:schemeClr val="bg1"/>
                          </a:solidFill>
                          <a:effectLst/>
                          <a:latin typeface="Arial" pitchFamily="34" charset="0"/>
                        </a:rPr>
                        <a:t> </a:t>
                      </a:r>
                      <a:r>
                        <a:rPr lang="en-US" sz="1800" b="1" i="0" u="none" strike="noStrike" baseline="0" dirty="0">
                          <a:solidFill>
                            <a:schemeClr val="bg1"/>
                          </a:solidFill>
                          <a:effectLst/>
                          <a:latin typeface="Arial" pitchFamily="34" charset="0"/>
                        </a:rPr>
                        <a:t>D)</a:t>
                      </a:r>
                    </a:p>
                  </a:txBody>
                  <a:tcPr marL="9525" marR="9525" marT="9525" marB="0" anchor="ctr">
                    <a:solidFill>
                      <a:srgbClr val="C00000"/>
                    </a:solidFill>
                  </a:tcPr>
                </a:tc>
                <a:extLst>
                  <a:ext uri="{0D108BD9-81ED-4DB2-BD59-A6C34878D82A}">
                    <a16:rowId xmlns:a16="http://schemas.microsoft.com/office/drawing/2014/main" val="10000"/>
                  </a:ext>
                </a:extLst>
              </a:tr>
              <a:tr h="422073">
                <a:tc>
                  <a:txBody>
                    <a:bodyPr/>
                    <a:lstStyle/>
                    <a:p>
                      <a:pPr algn="l" fontAlgn="t"/>
                      <a:r>
                        <a:rPr lang="en-US" sz="1800" b="0" i="0" u="none" strike="noStrike" baseline="0" dirty="0">
                          <a:effectLst/>
                          <a:latin typeface="Arial" pitchFamily="34" charset="0"/>
                        </a:rPr>
                        <a:t>Sweden</a:t>
                      </a:r>
                    </a:p>
                  </a:txBody>
                  <a:tcPr marL="571500" marR="9525" marT="9525" marB="0" anchor="ctr"/>
                </a:tc>
                <a:tc>
                  <a:txBody>
                    <a:bodyPr/>
                    <a:lstStyle/>
                    <a:p>
                      <a:pPr algn="ctr" fontAlgn="t"/>
                      <a:r>
                        <a:rPr lang="en-US" sz="1800" b="0" i="0" u="none" strike="noStrike" baseline="0" dirty="0">
                          <a:effectLst/>
                          <a:latin typeface="Arial" pitchFamily="34" charset="0"/>
                        </a:rPr>
                        <a:t>60.1</a:t>
                      </a:r>
                    </a:p>
                  </a:txBody>
                  <a:tcPr marL="0" marR="9525" marT="9525" marB="0" anchor="ctr"/>
                </a:tc>
                <a:tc>
                  <a:txBody>
                    <a:bodyPr/>
                    <a:lstStyle/>
                    <a:p>
                      <a:pPr algn="r" fontAlgn="t"/>
                      <a:r>
                        <a:rPr lang="en-US" sz="1800" b="0" i="0" u="none" strike="noStrike" baseline="0" dirty="0">
                          <a:effectLst/>
                          <a:latin typeface="Arial" pitchFamily="34" charset="0"/>
                        </a:rPr>
                        <a:t>71,486</a:t>
                      </a:r>
                    </a:p>
                  </a:txBody>
                  <a:tcPr marL="800100" marR="1005840" marT="9525" marB="0" anchor="ctr"/>
                </a:tc>
                <a:extLst>
                  <a:ext uri="{0D108BD9-81ED-4DB2-BD59-A6C34878D82A}">
                    <a16:rowId xmlns:a16="http://schemas.microsoft.com/office/drawing/2014/main" val="10001"/>
                  </a:ext>
                </a:extLst>
              </a:tr>
              <a:tr h="422073">
                <a:tc>
                  <a:txBody>
                    <a:bodyPr/>
                    <a:lstStyle/>
                    <a:p>
                      <a:pPr algn="l" fontAlgn="t"/>
                      <a:r>
                        <a:rPr lang="en-US" sz="1800" b="0" i="0" u="none" strike="noStrike" baseline="0" dirty="0">
                          <a:effectLst/>
                          <a:latin typeface="Arial" pitchFamily="34" charset="0"/>
                        </a:rPr>
                        <a:t>Japan</a:t>
                      </a:r>
                    </a:p>
                  </a:txBody>
                  <a:tcPr marL="571500" marR="9525" marT="9525" marB="0" anchor="ctr"/>
                </a:tc>
                <a:tc>
                  <a:txBody>
                    <a:bodyPr/>
                    <a:lstStyle/>
                    <a:p>
                      <a:pPr algn="ctr" fontAlgn="t"/>
                      <a:r>
                        <a:rPr lang="en-US" sz="1800" b="0" i="0" u="none" strike="noStrike" baseline="0" dirty="0">
                          <a:effectLst/>
                          <a:latin typeface="Arial" pitchFamily="34" charset="0"/>
                        </a:rPr>
                        <a:t>55.8</a:t>
                      </a:r>
                    </a:p>
                  </a:txBody>
                  <a:tcPr marL="0" marR="9525" marT="9525" marB="0" anchor="ctr"/>
                </a:tc>
                <a:tc>
                  <a:txBody>
                    <a:bodyPr/>
                    <a:lstStyle/>
                    <a:p>
                      <a:pPr algn="r" fontAlgn="t"/>
                      <a:r>
                        <a:rPr lang="en-US" sz="1800" b="0" i="0" u="none" strike="noStrike" baseline="0" dirty="0">
                          <a:effectLst/>
                          <a:latin typeface="Arial" pitchFamily="34" charset="0"/>
                        </a:rPr>
                        <a:t>450,041</a:t>
                      </a:r>
                    </a:p>
                  </a:txBody>
                  <a:tcPr marL="800100" marR="1005840" marT="9525" marB="0" anchor="ctr"/>
                </a:tc>
                <a:extLst>
                  <a:ext uri="{0D108BD9-81ED-4DB2-BD59-A6C34878D82A}">
                    <a16:rowId xmlns:a16="http://schemas.microsoft.com/office/drawing/2014/main" val="10002"/>
                  </a:ext>
                </a:extLst>
              </a:tr>
              <a:tr h="422073">
                <a:tc>
                  <a:txBody>
                    <a:bodyPr/>
                    <a:lstStyle/>
                    <a:p>
                      <a:pPr algn="l" fontAlgn="t"/>
                      <a:r>
                        <a:rPr lang="en-US" sz="1800" b="0" i="0" u="none" strike="noStrike" baseline="0" dirty="0">
                          <a:effectLst/>
                          <a:latin typeface="Arial" pitchFamily="34" charset="0"/>
                        </a:rPr>
                        <a:t>Israel</a:t>
                      </a:r>
                    </a:p>
                  </a:txBody>
                  <a:tcPr marL="571500" marR="9525" marT="9525" marB="0" anchor="ctr"/>
                </a:tc>
                <a:tc>
                  <a:txBody>
                    <a:bodyPr/>
                    <a:lstStyle/>
                    <a:p>
                      <a:pPr algn="ctr" fontAlgn="t"/>
                      <a:r>
                        <a:rPr lang="en-US" sz="1800" b="0" i="0" u="none" strike="noStrike" baseline="0" dirty="0">
                          <a:effectLst/>
                          <a:latin typeface="Arial" pitchFamily="34" charset="0"/>
                        </a:rPr>
                        <a:t>50.0</a:t>
                      </a:r>
                    </a:p>
                  </a:txBody>
                  <a:tcPr marL="0" marR="9525" marT="9525" marB="0" anchor="ctr"/>
                </a:tc>
                <a:tc>
                  <a:txBody>
                    <a:bodyPr/>
                    <a:lstStyle/>
                    <a:p>
                      <a:pPr algn="r" fontAlgn="t"/>
                      <a:r>
                        <a:rPr lang="en-US" sz="1800" b="0" i="0" u="none" strike="noStrike" baseline="0" dirty="0">
                          <a:effectLst/>
                          <a:latin typeface="Arial" pitchFamily="34" charset="0"/>
                        </a:rPr>
                        <a:t>168,625</a:t>
                      </a:r>
                    </a:p>
                  </a:txBody>
                  <a:tcPr marL="800100" marR="1005840" marT="9525" marB="0" anchor="ctr"/>
                </a:tc>
                <a:extLst>
                  <a:ext uri="{0D108BD9-81ED-4DB2-BD59-A6C34878D82A}">
                    <a16:rowId xmlns:a16="http://schemas.microsoft.com/office/drawing/2014/main" val="10003"/>
                  </a:ext>
                </a:extLst>
              </a:tr>
              <a:tr h="422073">
                <a:tc>
                  <a:txBody>
                    <a:bodyPr/>
                    <a:lstStyle/>
                    <a:p>
                      <a:pPr algn="l" fontAlgn="t"/>
                      <a:r>
                        <a:rPr lang="en-US" sz="1800" b="0" i="0" u="none" strike="noStrike" baseline="0" dirty="0">
                          <a:effectLst/>
                          <a:latin typeface="Arial" pitchFamily="34" charset="0"/>
                        </a:rPr>
                        <a:t>The Netherlands</a:t>
                      </a:r>
                    </a:p>
                  </a:txBody>
                  <a:tcPr marL="571500" marR="9525" marT="9525" marB="0" anchor="ctr"/>
                </a:tc>
                <a:tc>
                  <a:txBody>
                    <a:bodyPr/>
                    <a:lstStyle/>
                    <a:p>
                      <a:pPr algn="ctr" fontAlgn="t"/>
                      <a:r>
                        <a:rPr lang="en-US" sz="1800" b="0" i="0" u="none" strike="noStrike" baseline="0" dirty="0">
                          <a:effectLst/>
                          <a:latin typeface="Arial" pitchFamily="34" charset="0"/>
                        </a:rPr>
                        <a:t>49.7</a:t>
                      </a:r>
                    </a:p>
                  </a:txBody>
                  <a:tcPr marL="0" marR="9525" marT="9525" marB="0" anchor="ctr"/>
                </a:tc>
                <a:tc>
                  <a:txBody>
                    <a:bodyPr/>
                    <a:lstStyle/>
                    <a:p>
                      <a:pPr algn="r" fontAlgn="t"/>
                      <a:r>
                        <a:rPr lang="en-US" sz="1800" b="0" i="0" u="none" strike="noStrike" baseline="0" dirty="0">
                          <a:effectLst/>
                          <a:latin typeface="Arial" pitchFamily="34" charset="0"/>
                        </a:rPr>
                        <a:t>88,173</a:t>
                      </a:r>
                    </a:p>
                  </a:txBody>
                  <a:tcPr marL="800100" marR="1005840" marT="9525" marB="0" anchor="ctr"/>
                </a:tc>
                <a:extLst>
                  <a:ext uri="{0D108BD9-81ED-4DB2-BD59-A6C34878D82A}">
                    <a16:rowId xmlns:a16="http://schemas.microsoft.com/office/drawing/2014/main" val="10004"/>
                  </a:ext>
                </a:extLst>
              </a:tr>
              <a:tr h="422073">
                <a:tc>
                  <a:txBody>
                    <a:bodyPr/>
                    <a:lstStyle/>
                    <a:p>
                      <a:pPr algn="l" fontAlgn="t"/>
                      <a:r>
                        <a:rPr lang="en-US" sz="1800" b="0" i="0" u="none" strike="noStrike" baseline="0" dirty="0">
                          <a:effectLst/>
                          <a:latin typeface="Arial" pitchFamily="34" charset="0"/>
                        </a:rPr>
                        <a:t>United States</a:t>
                      </a:r>
                    </a:p>
                  </a:txBody>
                  <a:tcPr marL="571500" marR="9525" marT="9525" marB="0" anchor="ctr"/>
                </a:tc>
                <a:tc>
                  <a:txBody>
                    <a:bodyPr/>
                    <a:lstStyle/>
                    <a:p>
                      <a:pPr algn="ctr" fontAlgn="t"/>
                      <a:r>
                        <a:rPr lang="en-US" sz="1800" b="0" i="0" u="none" strike="noStrike" baseline="0" dirty="0">
                          <a:effectLst/>
                          <a:latin typeface="Arial" pitchFamily="34" charset="0"/>
                        </a:rPr>
                        <a:t>37.0</a:t>
                      </a:r>
                    </a:p>
                  </a:txBody>
                  <a:tcPr marL="0" marR="9525" marT="9525" marB="0" anchor="ctr"/>
                </a:tc>
                <a:tc>
                  <a:txBody>
                    <a:bodyPr/>
                    <a:lstStyle/>
                    <a:p>
                      <a:pPr algn="r" fontAlgn="t"/>
                      <a:r>
                        <a:rPr lang="en-US" sz="1800" b="0" i="0" u="none" strike="noStrike" baseline="0" dirty="0">
                          <a:effectLst/>
                          <a:latin typeface="Arial" pitchFamily="34" charset="0"/>
                        </a:rPr>
                        <a:t>500,000</a:t>
                      </a:r>
                    </a:p>
                  </a:txBody>
                  <a:tcPr marL="800100" marR="1005840" marT="9525" marB="0" anchor="ctr"/>
                </a:tc>
                <a:extLst>
                  <a:ext uri="{0D108BD9-81ED-4DB2-BD59-A6C34878D82A}">
                    <a16:rowId xmlns:a16="http://schemas.microsoft.com/office/drawing/2014/main" val="10005"/>
                  </a:ext>
                </a:extLst>
              </a:tr>
              <a:tr h="422073">
                <a:tc>
                  <a:txBody>
                    <a:bodyPr/>
                    <a:lstStyle/>
                    <a:p>
                      <a:pPr algn="l" fontAlgn="t"/>
                      <a:r>
                        <a:rPr lang="en-US" sz="1800" b="0" i="0" u="none" strike="noStrike" baseline="0" dirty="0">
                          <a:effectLst/>
                          <a:latin typeface="Arial" pitchFamily="34" charset="0"/>
                        </a:rPr>
                        <a:t>New Zealand</a:t>
                      </a:r>
                    </a:p>
                  </a:txBody>
                  <a:tcPr marL="571500" marR="9525" marT="9525" marB="0" anchor="ctr"/>
                </a:tc>
                <a:tc>
                  <a:txBody>
                    <a:bodyPr/>
                    <a:lstStyle/>
                    <a:p>
                      <a:pPr algn="ctr" fontAlgn="t"/>
                      <a:r>
                        <a:rPr lang="en-US" sz="1800" b="0" i="0" u="none" strike="noStrike" baseline="0" dirty="0">
                          <a:effectLst/>
                          <a:latin typeface="Arial" pitchFamily="34" charset="0"/>
                        </a:rPr>
                        <a:t>33.0</a:t>
                      </a:r>
                    </a:p>
                  </a:txBody>
                  <a:tcPr marL="0" marR="9525" marT="9525" marB="0" anchor="ctr"/>
                </a:tc>
                <a:tc>
                  <a:txBody>
                    <a:bodyPr/>
                    <a:lstStyle/>
                    <a:p>
                      <a:pPr algn="r" fontAlgn="t"/>
                      <a:r>
                        <a:rPr lang="en-US" sz="1800" b="0" i="0" u="none" strike="noStrike" baseline="0" dirty="0">
                          <a:effectLst/>
                          <a:latin typeface="Arial" pitchFamily="34" charset="0"/>
                        </a:rPr>
                        <a:t>47,792</a:t>
                      </a:r>
                    </a:p>
                  </a:txBody>
                  <a:tcPr marL="800100" marR="1005840" marT="9525" marB="0" anchor="ct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0381899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Capital gains tax</a:t>
            </a:r>
          </a:p>
        </p:txBody>
      </p:sp>
      <p:sp>
        <p:nvSpPr>
          <p:cNvPr id="3" name="Content Placeholder 2"/>
          <p:cNvSpPr>
            <a:spLocks noGrp="1"/>
          </p:cNvSpPr>
          <p:nvPr>
            <p:ph sz="quarter" idx="11"/>
          </p:nvPr>
        </p:nvSpPr>
        <p:spPr>
          <a:xfrm>
            <a:off x="342900" y="1276712"/>
            <a:ext cx="8458200" cy="4814995"/>
          </a:xfrm>
        </p:spPr>
        <p:txBody>
          <a:bodyPr>
            <a:noAutofit/>
          </a:bodyPr>
          <a:lstStyle/>
          <a:p>
            <a:pPr marL="292608" indent="-292608">
              <a:buFont typeface="Arial" pitchFamily="34" charset="0"/>
              <a:buChar char="•"/>
            </a:pPr>
            <a:r>
              <a:rPr lang="en-US" sz="2400" dirty="0"/>
              <a:t>The personal income tax does not distinguish incomes by their sources, except for capital.</a:t>
            </a:r>
          </a:p>
          <a:p>
            <a:pPr marL="292608" indent="-292608">
              <a:buFont typeface="Arial" pitchFamily="34" charset="0"/>
              <a:buChar char="•"/>
            </a:pPr>
            <a:r>
              <a:rPr lang="en-US" sz="2400" dirty="0"/>
              <a:t>The </a:t>
            </a:r>
            <a:r>
              <a:rPr lang="en-US" sz="2400" i="1" dirty="0">
                <a:solidFill>
                  <a:srgbClr val="C00000"/>
                </a:solidFill>
              </a:rPr>
              <a:t>capital gains tax</a:t>
            </a:r>
            <a:r>
              <a:rPr lang="en-US" sz="2400" dirty="0"/>
              <a:t> is applicable on all income earned or lost by the buying and selling of investments.</a:t>
            </a:r>
          </a:p>
          <a:p>
            <a:pPr marL="292608" indent="-292608">
              <a:buFont typeface="Arial" pitchFamily="34" charset="0"/>
              <a:buChar char="•"/>
            </a:pPr>
            <a:r>
              <a:rPr lang="en-US" sz="2400" dirty="0"/>
              <a:t>Taxed at a lower rate than most other income.</a:t>
            </a:r>
          </a:p>
          <a:p>
            <a:pPr marL="292608" indent="-292608">
              <a:buFont typeface="Arial" pitchFamily="34" charset="0"/>
              <a:buChar char="•"/>
            </a:pPr>
            <a:r>
              <a:rPr lang="en-US" sz="2400" dirty="0"/>
              <a:t>Assets owned for longer than one year are taxed at a lower rate than those held for a short time.</a:t>
            </a:r>
          </a:p>
          <a:p>
            <a:pPr marL="292608" indent="-292608">
              <a:buFont typeface="Arial" pitchFamily="34" charset="0"/>
              <a:buChar char="•"/>
            </a:pPr>
            <a:r>
              <a:rPr lang="en-US" sz="2400" dirty="0"/>
              <a:t>Sale of a house that was used as a primary residence is taxed at a lower rate than other real estate.</a:t>
            </a:r>
          </a:p>
          <a:p>
            <a:pPr marL="292608" indent="-292608">
              <a:buFont typeface="Arial" pitchFamily="34" charset="0"/>
              <a:buChar char="•"/>
            </a:pPr>
            <a:r>
              <a:rPr lang="en-US" sz="2400" dirty="0"/>
              <a:t>Lower tax provides incentives to maintain long-term home ownership.</a:t>
            </a:r>
            <a:endParaRPr lang="en-US" sz="2200" dirty="0"/>
          </a:p>
        </p:txBody>
      </p:sp>
    </p:spTree>
    <p:extLst>
      <p:ext uri="{BB962C8B-B14F-4D97-AF65-F5344CB8AC3E}">
        <p14:creationId xmlns:p14="http://schemas.microsoft.com/office/powerpoint/2010/main" val="14083531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Other taxes 1</a:t>
            </a:r>
          </a:p>
        </p:txBody>
      </p:sp>
      <p:sp>
        <p:nvSpPr>
          <p:cNvPr id="3" name="Content Placeholder 2"/>
          <p:cNvSpPr>
            <a:spLocks noGrp="1"/>
          </p:cNvSpPr>
          <p:nvPr>
            <p:ph sz="quarter" idx="11"/>
          </p:nvPr>
        </p:nvSpPr>
        <p:spPr>
          <a:xfrm>
            <a:off x="342900" y="1276712"/>
            <a:ext cx="8458200" cy="2973316"/>
          </a:xfrm>
        </p:spPr>
        <p:txBody>
          <a:bodyPr>
            <a:noAutofit/>
          </a:bodyPr>
          <a:lstStyle/>
          <a:p>
            <a:r>
              <a:rPr lang="en-US" dirty="0"/>
              <a:t>In the U.S., part of one’s income is taxed based on wages (and not other sources of income).</a:t>
            </a:r>
          </a:p>
          <a:p>
            <a:r>
              <a:rPr lang="en-US" i="1" dirty="0">
                <a:solidFill>
                  <a:srgbClr val="C00000"/>
                </a:solidFill>
              </a:rPr>
              <a:t>Payroll taxes</a:t>
            </a:r>
            <a:r>
              <a:rPr lang="en-US" dirty="0"/>
              <a:t> (F</a:t>
            </a:r>
            <a:r>
              <a:rPr lang="en-US" sz="100" dirty="0"/>
              <a:t> </a:t>
            </a:r>
            <a:r>
              <a:rPr lang="en-US" dirty="0"/>
              <a:t>I</a:t>
            </a:r>
            <a:r>
              <a:rPr lang="en-US" sz="100" dirty="0"/>
              <a:t> </a:t>
            </a:r>
            <a:r>
              <a:rPr lang="en-US" dirty="0"/>
              <a:t>C</a:t>
            </a:r>
            <a:r>
              <a:rPr lang="en-US" sz="100" dirty="0"/>
              <a:t> </a:t>
            </a:r>
            <a:r>
              <a:rPr lang="en-US" dirty="0"/>
              <a:t>A) are applied to paychecks.</a:t>
            </a:r>
          </a:p>
          <a:p>
            <a:pPr marL="292608" indent="-292608">
              <a:buFont typeface="Arial" pitchFamily="34" charset="0"/>
              <a:buChar char="•"/>
            </a:pPr>
            <a:r>
              <a:rPr lang="en-US" sz="2600" dirty="0"/>
              <a:t>Charged in equal parts to employees and employers.</a:t>
            </a:r>
          </a:p>
          <a:p>
            <a:pPr marL="292608" indent="-292608">
              <a:buFont typeface="Arial" pitchFamily="34" charset="0"/>
              <a:buChar char="•"/>
            </a:pPr>
            <a:r>
              <a:rPr lang="en-US" sz="2600" dirty="0"/>
              <a:t>Pays for current Social Security and Medicare benefits.</a:t>
            </a:r>
          </a:p>
        </p:txBody>
      </p:sp>
      <p:sp>
        <p:nvSpPr>
          <p:cNvPr id="4" name="Content Placeholder 3"/>
          <p:cNvSpPr>
            <a:spLocks noGrp="1"/>
          </p:cNvSpPr>
          <p:nvPr>
            <p:ph sz="quarter" idx="14"/>
          </p:nvPr>
        </p:nvSpPr>
        <p:spPr>
          <a:xfrm>
            <a:off x="342900" y="4393884"/>
            <a:ext cx="8458200" cy="1033489"/>
          </a:xfrm>
        </p:spPr>
        <p:txBody>
          <a:bodyPr>
            <a:noAutofit/>
          </a:bodyPr>
          <a:lstStyle/>
          <a:p>
            <a:r>
              <a:rPr lang="en-US" dirty="0"/>
              <a:t>Evidence suggests that most of the tax burden falls on employees in the form of lower wages.</a:t>
            </a:r>
          </a:p>
        </p:txBody>
      </p:sp>
    </p:spTree>
    <p:extLst>
      <p:ext uri="{BB962C8B-B14F-4D97-AF65-F5344CB8AC3E}">
        <p14:creationId xmlns:p14="http://schemas.microsoft.com/office/powerpoint/2010/main" val="156030731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Other taxes 2</a:t>
            </a:r>
          </a:p>
        </p:txBody>
      </p:sp>
      <p:sp>
        <p:nvSpPr>
          <p:cNvPr id="3" name="Content Placeholder 2"/>
          <p:cNvSpPr>
            <a:spLocks noGrp="1"/>
          </p:cNvSpPr>
          <p:nvPr>
            <p:ph sz="quarter" idx="11"/>
          </p:nvPr>
        </p:nvSpPr>
        <p:spPr>
          <a:xfrm>
            <a:off x="342900" y="1276712"/>
            <a:ext cx="8458200" cy="3127863"/>
          </a:xfrm>
        </p:spPr>
        <p:txBody>
          <a:bodyPr>
            <a:noAutofit/>
          </a:bodyPr>
          <a:lstStyle/>
          <a:p>
            <a:r>
              <a:rPr lang="en-US" sz="2400" dirty="0"/>
              <a:t>Corporations also pay taxes, the most prominent being the corporate income tax.</a:t>
            </a:r>
          </a:p>
          <a:p>
            <a:r>
              <a:rPr lang="en-US" sz="2400" dirty="0"/>
              <a:t>A </a:t>
            </a:r>
            <a:r>
              <a:rPr lang="en-US" sz="2400" i="1" dirty="0">
                <a:solidFill>
                  <a:srgbClr val="C00000"/>
                </a:solidFill>
              </a:rPr>
              <a:t>sales tax</a:t>
            </a:r>
            <a:r>
              <a:rPr lang="en-US" sz="2400" dirty="0"/>
              <a:t> is charged on the value of a good or service being purchased.</a:t>
            </a:r>
          </a:p>
          <a:p>
            <a:pPr marL="292608" indent="-292608">
              <a:buFont typeface="Arial" pitchFamily="34" charset="0"/>
              <a:buChar char="•"/>
            </a:pPr>
            <a:r>
              <a:rPr lang="en-US" sz="2200" dirty="0"/>
              <a:t>Major source of revenue for state governments.</a:t>
            </a:r>
          </a:p>
          <a:p>
            <a:pPr marL="292608" indent="-292608">
              <a:buFont typeface="Arial" pitchFamily="34" charset="0"/>
              <a:buChar char="•"/>
            </a:pPr>
            <a:r>
              <a:rPr lang="en-US" sz="2200" dirty="0"/>
              <a:t>No U.S. federal sales tax.</a:t>
            </a:r>
          </a:p>
          <a:p>
            <a:pPr marL="292608" indent="-292608">
              <a:buFont typeface="Arial" pitchFamily="34" charset="0"/>
              <a:buChar char="•"/>
            </a:pPr>
            <a:r>
              <a:rPr lang="en-US" sz="2200" i="1" dirty="0">
                <a:solidFill>
                  <a:srgbClr val="C00000"/>
                </a:solidFill>
              </a:rPr>
              <a:t>Excise tax</a:t>
            </a:r>
            <a:r>
              <a:rPr lang="en-US" sz="2200" dirty="0"/>
              <a:t> is a sales tax on a specific good or service.</a:t>
            </a:r>
          </a:p>
        </p:txBody>
      </p:sp>
      <p:sp>
        <p:nvSpPr>
          <p:cNvPr id="4" name="Content Placeholder 3"/>
          <p:cNvSpPr>
            <a:spLocks noGrp="1"/>
          </p:cNvSpPr>
          <p:nvPr>
            <p:ph sz="quarter" idx="14"/>
          </p:nvPr>
        </p:nvSpPr>
        <p:spPr>
          <a:xfrm>
            <a:off x="342900" y="4471159"/>
            <a:ext cx="8458200" cy="1697822"/>
          </a:xfrm>
        </p:spPr>
        <p:txBody>
          <a:bodyPr>
            <a:noAutofit/>
          </a:bodyPr>
          <a:lstStyle/>
          <a:p>
            <a:r>
              <a:rPr lang="en-US" sz="2400" dirty="0"/>
              <a:t>A </a:t>
            </a:r>
            <a:r>
              <a:rPr lang="en-US" sz="2400" i="1" dirty="0">
                <a:solidFill>
                  <a:srgbClr val="C00000"/>
                </a:solidFill>
              </a:rPr>
              <a:t>property tax</a:t>
            </a:r>
            <a:r>
              <a:rPr lang="en-US" sz="2400" dirty="0"/>
              <a:t> is charged on the estimated value of a home or other property.</a:t>
            </a:r>
          </a:p>
          <a:p>
            <a:pPr marL="292608" indent="-292608">
              <a:buFont typeface="Arial" pitchFamily="34" charset="0"/>
              <a:buChar char="•"/>
            </a:pPr>
            <a:r>
              <a:rPr lang="en-US" sz="2200" dirty="0"/>
              <a:t>Local tax authorities assess property values every few years and levy a fraction of the value as the tax.</a:t>
            </a:r>
          </a:p>
        </p:txBody>
      </p:sp>
    </p:spTree>
    <p:extLst>
      <p:ext uri="{BB962C8B-B14F-4D97-AF65-F5344CB8AC3E}">
        <p14:creationId xmlns:p14="http://schemas.microsoft.com/office/powerpoint/2010/main" val="20887641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Autofit/>
          </a:bodyPr>
          <a:lstStyle/>
          <a:p>
            <a:r>
              <a:rPr lang="en-US" sz="2800" dirty="0"/>
              <a:t>Active Learning: Distinguishing types of taxes</a:t>
            </a:r>
          </a:p>
        </p:txBody>
      </p:sp>
      <p:sp>
        <p:nvSpPr>
          <p:cNvPr id="13" name="Content Placeholder 12"/>
          <p:cNvSpPr>
            <a:spLocks noGrp="1"/>
          </p:cNvSpPr>
          <p:nvPr>
            <p:ph sz="quarter" idx="11"/>
          </p:nvPr>
        </p:nvSpPr>
        <p:spPr>
          <a:xfrm>
            <a:off x="342900" y="1276710"/>
            <a:ext cx="8458200" cy="719515"/>
          </a:xfrm>
        </p:spPr>
        <p:txBody>
          <a:bodyPr>
            <a:normAutofit/>
          </a:bodyPr>
          <a:lstStyle/>
          <a:p>
            <a:r>
              <a:rPr lang="en-US" sz="2000" dirty="0"/>
              <a:t>For each of the following scenarios, identify the type of tax that must be paid.</a:t>
            </a:r>
          </a:p>
        </p:txBody>
      </p:sp>
      <p:sp>
        <p:nvSpPr>
          <p:cNvPr id="16" name="Content Placeholder 15"/>
          <p:cNvSpPr>
            <a:spLocks noGrp="1"/>
          </p:cNvSpPr>
          <p:nvPr>
            <p:ph sz="quarter" idx="14"/>
          </p:nvPr>
        </p:nvSpPr>
        <p:spPr>
          <a:xfrm>
            <a:off x="342900" y="2034863"/>
            <a:ext cx="8458200" cy="759852"/>
          </a:xfrm>
        </p:spPr>
        <p:txBody>
          <a:bodyPr/>
          <a:lstStyle/>
          <a:p>
            <a:pPr marL="402336" indent="-402336">
              <a:buFont typeface="+mj-lt"/>
              <a:buAutoNum type="arabicPeriod"/>
            </a:pPr>
            <a:r>
              <a:rPr lang="en-US" sz="2000" dirty="0"/>
              <a:t>John buys two houses when house values are low and sells them when values rise.</a:t>
            </a:r>
          </a:p>
        </p:txBody>
      </p:sp>
      <p:sp>
        <p:nvSpPr>
          <p:cNvPr id="18" name="Content Placeholder 17"/>
          <p:cNvSpPr>
            <a:spLocks noGrp="1"/>
          </p:cNvSpPr>
          <p:nvPr>
            <p:ph sz="quarter" idx="16"/>
          </p:nvPr>
        </p:nvSpPr>
        <p:spPr>
          <a:xfrm>
            <a:off x="349071" y="3456992"/>
            <a:ext cx="8458200" cy="690004"/>
          </a:xfrm>
        </p:spPr>
        <p:txBody>
          <a:bodyPr/>
          <a:lstStyle/>
          <a:p>
            <a:pPr marL="402336" indent="-402336">
              <a:buFont typeface="+mj-lt"/>
              <a:buAutoNum type="arabicPeriod" startAt="2"/>
            </a:pPr>
            <a:r>
              <a:rPr lang="en-US" sz="2000" dirty="0"/>
              <a:t>While on vacation, Sarah buys gum and pays an additional 8% in taxes.</a:t>
            </a:r>
          </a:p>
        </p:txBody>
      </p:sp>
      <p:sp>
        <p:nvSpPr>
          <p:cNvPr id="20" name="Content Placeholder 19"/>
          <p:cNvSpPr>
            <a:spLocks noGrp="1"/>
          </p:cNvSpPr>
          <p:nvPr>
            <p:ph sz="quarter" idx="18"/>
          </p:nvPr>
        </p:nvSpPr>
        <p:spPr>
          <a:xfrm>
            <a:off x="342900" y="4932611"/>
            <a:ext cx="8458200" cy="412123"/>
          </a:xfrm>
        </p:spPr>
        <p:txBody>
          <a:bodyPr/>
          <a:lstStyle/>
          <a:p>
            <a:pPr marL="402336" indent="-402336">
              <a:buFont typeface="+mj-lt"/>
              <a:buAutoNum type="arabicPeriod" startAt="3"/>
            </a:pPr>
            <a:r>
              <a:rPr lang="en-US" sz="2000" dirty="0"/>
              <a:t>Camille pays her local tax authority 2% of the value of her home.</a:t>
            </a:r>
          </a:p>
        </p:txBody>
      </p:sp>
    </p:spTree>
    <p:extLst>
      <p:ext uri="{BB962C8B-B14F-4D97-AF65-F5344CB8AC3E}">
        <p14:creationId xmlns:p14="http://schemas.microsoft.com/office/powerpoint/2010/main" val="26822238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Why tax?</a:t>
            </a:r>
          </a:p>
        </p:txBody>
      </p:sp>
      <p:sp>
        <p:nvSpPr>
          <p:cNvPr id="3" name="Content Placeholder 2"/>
          <p:cNvSpPr>
            <a:spLocks noGrp="1"/>
          </p:cNvSpPr>
          <p:nvPr>
            <p:ph sz="quarter" idx="11"/>
          </p:nvPr>
        </p:nvSpPr>
        <p:spPr>
          <a:xfrm>
            <a:off x="342900" y="1276709"/>
            <a:ext cx="8458200" cy="1311945"/>
          </a:xfrm>
        </p:spPr>
        <p:txBody>
          <a:bodyPr>
            <a:normAutofit/>
          </a:bodyPr>
          <a:lstStyle/>
          <a:p>
            <a:r>
              <a:rPr lang="en-US" sz="2200" dirty="0"/>
              <a:t>Recall that </a:t>
            </a:r>
            <a:r>
              <a:rPr lang="en-US" sz="2200" i="1" dirty="0">
                <a:solidFill>
                  <a:srgbClr val="C00000"/>
                </a:solidFill>
              </a:rPr>
              <a:t>taxes</a:t>
            </a:r>
            <a:r>
              <a:rPr lang="en-US" sz="2200" dirty="0"/>
              <a:t> have two effects:</a:t>
            </a:r>
          </a:p>
          <a:p>
            <a:pPr marL="292608" indent="-292608">
              <a:buFont typeface="Arial" pitchFamily="34" charset="0"/>
              <a:buChar char="•"/>
            </a:pPr>
            <a:r>
              <a:rPr lang="en-US" sz="2000" dirty="0"/>
              <a:t>Raise </a:t>
            </a:r>
            <a:r>
              <a:rPr lang="en-US" sz="2000" i="1" dirty="0">
                <a:solidFill>
                  <a:srgbClr val="C00000"/>
                </a:solidFill>
              </a:rPr>
              <a:t>revenue</a:t>
            </a:r>
            <a:r>
              <a:rPr lang="en-US" sz="2000" dirty="0"/>
              <a:t>.</a:t>
            </a:r>
          </a:p>
          <a:p>
            <a:pPr marL="292608" indent="-292608">
              <a:buFont typeface="Arial" pitchFamily="34" charset="0"/>
              <a:buChar char="•"/>
            </a:pPr>
            <a:r>
              <a:rPr lang="en-US" sz="2000" dirty="0"/>
              <a:t>Change the behavior of </a:t>
            </a:r>
            <a:r>
              <a:rPr lang="en-US" sz="2000" i="1" dirty="0">
                <a:solidFill>
                  <a:srgbClr val="C00000"/>
                </a:solidFill>
              </a:rPr>
              <a:t>buyers</a:t>
            </a:r>
            <a:r>
              <a:rPr lang="en-US" sz="2000" dirty="0"/>
              <a:t> and </a:t>
            </a:r>
            <a:r>
              <a:rPr lang="en-US" sz="2000" i="1" dirty="0">
                <a:solidFill>
                  <a:srgbClr val="C00000"/>
                </a:solidFill>
              </a:rPr>
              <a:t>sellers</a:t>
            </a:r>
            <a:r>
              <a:rPr lang="en-US" sz="2000" dirty="0"/>
              <a:t>.</a:t>
            </a:r>
          </a:p>
        </p:txBody>
      </p:sp>
      <p:pic>
        <p:nvPicPr>
          <p:cNvPr id="1026" name="Picture 2" descr="Graph shows effect of a tax on consumer behavio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504" y="2729441"/>
            <a:ext cx="4888057" cy="34145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4"/>
          </p:nvPr>
        </p:nvSpPr>
        <p:spPr>
          <a:xfrm>
            <a:off x="5318974" y="2897753"/>
            <a:ext cx="3471013" cy="2925695"/>
          </a:xfrm>
        </p:spPr>
        <p:txBody>
          <a:bodyPr>
            <a:normAutofit fontScale="92500"/>
          </a:bodyPr>
          <a:lstStyle/>
          <a:p>
            <a:pPr marL="292608" indent="-292608">
              <a:buFont typeface="Arial" pitchFamily="34" charset="0"/>
              <a:buChar char="•"/>
            </a:pPr>
            <a:r>
              <a:rPr lang="en-US" sz="2200" dirty="0"/>
              <a:t>As a tax is levied on consumers, the demand curve shifts down by the amount of the tax.</a:t>
            </a:r>
          </a:p>
          <a:p>
            <a:pPr marL="292608" indent="-292608">
              <a:buFont typeface="Arial" pitchFamily="34" charset="0"/>
              <a:buChar char="•"/>
            </a:pPr>
            <a:r>
              <a:rPr lang="en-US" sz="2200" dirty="0"/>
              <a:t>Raises revenue for the government.</a:t>
            </a:r>
          </a:p>
          <a:p>
            <a:pPr marL="292608" indent="-292608">
              <a:buFont typeface="Arial" pitchFamily="34" charset="0"/>
              <a:buChar char="•"/>
            </a:pPr>
            <a:r>
              <a:rPr lang="en-US" sz="2200" dirty="0"/>
              <a:t>Changes behavior of buyers and sellers.</a:t>
            </a:r>
          </a:p>
        </p:txBody>
      </p:sp>
      <p:sp>
        <p:nvSpPr>
          <p:cNvPr id="9" name="Text Placeholder 8"/>
          <p:cNvSpPr>
            <a:spLocks noGrp="1"/>
          </p:cNvSpPr>
          <p:nvPr>
            <p:ph type="body" sz="quarter" idx="12"/>
          </p:nvPr>
        </p:nvSpPr>
        <p:spPr>
          <a:xfrm>
            <a:off x="2971558" y="6324600"/>
            <a:ext cx="3200885" cy="190500"/>
          </a:xfrm>
        </p:spPr>
        <p:txBody>
          <a:bodyPr/>
          <a:lstStyle/>
          <a:p>
            <a:r>
              <a:rPr lang="en-IN" sz="1200" dirty="0">
                <a:hlinkClick r:id="rId4" action="ppaction://hlinksldjump"/>
              </a:rPr>
              <a:t>Access the text alternative for slide images.</a:t>
            </a:r>
            <a:endParaRPr lang="en-US" sz="1200" dirty="0">
              <a:hlinkClick r:id="rId4" action="ppaction://hlinksldjump"/>
            </a:endParaRPr>
          </a:p>
        </p:txBody>
      </p:sp>
    </p:spTree>
    <p:extLst>
      <p:ext uri="{BB962C8B-B14F-4D97-AF65-F5344CB8AC3E}">
        <p14:creationId xmlns:p14="http://schemas.microsoft.com/office/powerpoint/2010/main" val="220716184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dirty="0"/>
              <a:t>Active Learning Solution 3</a:t>
            </a:r>
          </a:p>
        </p:txBody>
      </p:sp>
      <p:sp>
        <p:nvSpPr>
          <p:cNvPr id="13" name="Content Placeholder 12"/>
          <p:cNvSpPr>
            <a:spLocks noGrp="1"/>
          </p:cNvSpPr>
          <p:nvPr>
            <p:ph sz="quarter" idx="11"/>
          </p:nvPr>
        </p:nvSpPr>
        <p:spPr>
          <a:xfrm>
            <a:off x="342900" y="1276710"/>
            <a:ext cx="8458200" cy="719515"/>
          </a:xfrm>
        </p:spPr>
        <p:txBody>
          <a:bodyPr>
            <a:normAutofit/>
          </a:bodyPr>
          <a:lstStyle/>
          <a:p>
            <a:r>
              <a:rPr lang="en-US" sz="2000" dirty="0"/>
              <a:t>For each of the following scenarios, identify the type of tax that must be paid.</a:t>
            </a:r>
          </a:p>
        </p:txBody>
      </p:sp>
      <p:sp>
        <p:nvSpPr>
          <p:cNvPr id="16" name="Content Placeholder 15"/>
          <p:cNvSpPr>
            <a:spLocks noGrp="1"/>
          </p:cNvSpPr>
          <p:nvPr>
            <p:ph sz="quarter" idx="14"/>
          </p:nvPr>
        </p:nvSpPr>
        <p:spPr>
          <a:xfrm>
            <a:off x="342900" y="2034863"/>
            <a:ext cx="8458200" cy="759852"/>
          </a:xfrm>
        </p:spPr>
        <p:txBody>
          <a:bodyPr/>
          <a:lstStyle/>
          <a:p>
            <a:pPr marL="402336" indent="-402336">
              <a:buFont typeface="+mj-lt"/>
              <a:buAutoNum type="arabicPeriod"/>
            </a:pPr>
            <a:r>
              <a:rPr lang="en-US" sz="2000" dirty="0"/>
              <a:t>John buys two houses when house values are low and sells them when values rise.</a:t>
            </a:r>
          </a:p>
        </p:txBody>
      </p:sp>
      <p:sp>
        <p:nvSpPr>
          <p:cNvPr id="17" name="Content Placeholder 16"/>
          <p:cNvSpPr>
            <a:spLocks noGrp="1"/>
          </p:cNvSpPr>
          <p:nvPr>
            <p:ph sz="quarter" idx="15"/>
          </p:nvPr>
        </p:nvSpPr>
        <p:spPr>
          <a:xfrm>
            <a:off x="342900" y="2895035"/>
            <a:ext cx="8458200" cy="405026"/>
          </a:xfrm>
        </p:spPr>
        <p:txBody>
          <a:bodyPr/>
          <a:lstStyle/>
          <a:p>
            <a:pPr marL="401638" indent="6350"/>
            <a:r>
              <a:rPr lang="en-US" sz="2000" dirty="0">
                <a:solidFill>
                  <a:srgbClr val="C00000"/>
                </a:solidFill>
              </a:rPr>
              <a:t>Capital gains.</a:t>
            </a:r>
          </a:p>
        </p:txBody>
      </p:sp>
      <p:sp>
        <p:nvSpPr>
          <p:cNvPr id="18" name="Content Placeholder 17"/>
          <p:cNvSpPr>
            <a:spLocks noGrp="1"/>
          </p:cNvSpPr>
          <p:nvPr>
            <p:ph sz="quarter" idx="16"/>
          </p:nvPr>
        </p:nvSpPr>
        <p:spPr>
          <a:xfrm>
            <a:off x="349071" y="3456992"/>
            <a:ext cx="8458200" cy="690004"/>
          </a:xfrm>
        </p:spPr>
        <p:txBody>
          <a:bodyPr/>
          <a:lstStyle/>
          <a:p>
            <a:pPr marL="402336" indent="-402336">
              <a:buFont typeface="+mj-lt"/>
              <a:buAutoNum type="arabicPeriod" startAt="2"/>
            </a:pPr>
            <a:r>
              <a:rPr lang="en-US" sz="2000" dirty="0"/>
              <a:t>While on vacation, Sarah buys gum and pays an additional 8% in taxes.</a:t>
            </a:r>
          </a:p>
        </p:txBody>
      </p:sp>
      <p:sp>
        <p:nvSpPr>
          <p:cNvPr id="19" name="Content Placeholder 18"/>
          <p:cNvSpPr>
            <a:spLocks noGrp="1"/>
          </p:cNvSpPr>
          <p:nvPr>
            <p:ph sz="quarter" idx="17"/>
          </p:nvPr>
        </p:nvSpPr>
        <p:spPr>
          <a:xfrm>
            <a:off x="349071" y="4289045"/>
            <a:ext cx="8458200" cy="420310"/>
          </a:xfrm>
        </p:spPr>
        <p:txBody>
          <a:bodyPr/>
          <a:lstStyle/>
          <a:p>
            <a:pPr marL="401638" indent="6350"/>
            <a:r>
              <a:rPr lang="en-US" sz="2000" dirty="0">
                <a:solidFill>
                  <a:srgbClr val="C00000"/>
                </a:solidFill>
              </a:rPr>
              <a:t>Sales tax.</a:t>
            </a:r>
          </a:p>
        </p:txBody>
      </p:sp>
      <p:sp>
        <p:nvSpPr>
          <p:cNvPr id="20" name="Content Placeholder 19"/>
          <p:cNvSpPr>
            <a:spLocks noGrp="1"/>
          </p:cNvSpPr>
          <p:nvPr>
            <p:ph sz="quarter" idx="18"/>
          </p:nvPr>
        </p:nvSpPr>
        <p:spPr>
          <a:xfrm>
            <a:off x="342900" y="4932611"/>
            <a:ext cx="8458200" cy="412123"/>
          </a:xfrm>
        </p:spPr>
        <p:txBody>
          <a:bodyPr/>
          <a:lstStyle/>
          <a:p>
            <a:pPr marL="402336" indent="-402336">
              <a:buFont typeface="+mj-lt"/>
              <a:buAutoNum type="arabicPeriod" startAt="3"/>
            </a:pPr>
            <a:r>
              <a:rPr lang="en-US" sz="2000" dirty="0"/>
              <a:t>Camille pays her local tax authority 2% of the value of her home.</a:t>
            </a:r>
          </a:p>
        </p:txBody>
      </p:sp>
      <p:sp>
        <p:nvSpPr>
          <p:cNvPr id="21" name="Content Placeholder 20"/>
          <p:cNvSpPr>
            <a:spLocks noGrp="1"/>
          </p:cNvSpPr>
          <p:nvPr>
            <p:ph sz="quarter" idx="19"/>
          </p:nvPr>
        </p:nvSpPr>
        <p:spPr>
          <a:xfrm>
            <a:off x="342900" y="5562572"/>
            <a:ext cx="8458200" cy="364732"/>
          </a:xfrm>
        </p:spPr>
        <p:txBody>
          <a:bodyPr/>
          <a:lstStyle/>
          <a:p>
            <a:pPr marL="401638" indent="6350"/>
            <a:r>
              <a:rPr lang="en-US" sz="2000" dirty="0">
                <a:solidFill>
                  <a:srgbClr val="C00000"/>
                </a:solidFill>
              </a:rPr>
              <a:t>Property tax.</a:t>
            </a:r>
          </a:p>
        </p:txBody>
      </p:sp>
    </p:spTree>
    <p:extLst>
      <p:ext uri="{BB962C8B-B14F-4D97-AF65-F5344CB8AC3E}">
        <p14:creationId xmlns:p14="http://schemas.microsoft.com/office/powerpoint/2010/main" val="302251211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Death and taxes</a:t>
            </a:r>
          </a:p>
        </p:txBody>
      </p:sp>
      <p:sp>
        <p:nvSpPr>
          <p:cNvPr id="3" name="Content Placeholder 2"/>
          <p:cNvSpPr>
            <a:spLocks noGrp="1"/>
          </p:cNvSpPr>
          <p:nvPr>
            <p:ph sz="quarter" idx="11"/>
          </p:nvPr>
        </p:nvSpPr>
        <p:spPr>
          <a:xfrm>
            <a:off x="342900" y="1276712"/>
            <a:ext cx="8458200" cy="2136189"/>
          </a:xfrm>
        </p:spPr>
        <p:txBody>
          <a:bodyPr>
            <a:noAutofit/>
          </a:bodyPr>
          <a:lstStyle/>
          <a:p>
            <a:r>
              <a:rPr lang="en-US" sz="2200" dirty="0"/>
              <a:t>One divisive U.S. tax policy is the </a:t>
            </a:r>
            <a:r>
              <a:rPr lang="en-US" sz="2200" i="1" dirty="0">
                <a:solidFill>
                  <a:srgbClr val="C00000"/>
                </a:solidFill>
              </a:rPr>
              <a:t>estate tax</a:t>
            </a:r>
            <a:r>
              <a:rPr lang="en-US" sz="2200" dirty="0"/>
              <a:t>.</a:t>
            </a:r>
          </a:p>
          <a:p>
            <a:r>
              <a:rPr lang="en-US" sz="2200" dirty="0"/>
              <a:t>After a person dies, the estate’s value is estimated and that determines the tax rate.</a:t>
            </a:r>
          </a:p>
          <a:p>
            <a:pPr marL="292608" indent="-292608">
              <a:buFont typeface="Arial" pitchFamily="34" charset="0"/>
              <a:buChar char="•"/>
            </a:pPr>
            <a:r>
              <a:rPr lang="en-US" sz="2000" dirty="0"/>
              <a:t>No taxes if estate value is less than $11.2M in 2018.</a:t>
            </a:r>
          </a:p>
          <a:p>
            <a:pPr marL="292608" indent="-292608">
              <a:buFont typeface="Arial" pitchFamily="34" charset="0"/>
              <a:buChar char="•"/>
            </a:pPr>
            <a:r>
              <a:rPr lang="en-US" sz="2000" dirty="0"/>
              <a:t>Estates above this amount are taxed 40% above $11.2M.</a:t>
            </a:r>
          </a:p>
        </p:txBody>
      </p:sp>
      <p:sp>
        <p:nvSpPr>
          <p:cNvPr id="4" name="Content Placeholder 3"/>
          <p:cNvSpPr>
            <a:spLocks noGrp="1"/>
          </p:cNvSpPr>
          <p:nvPr>
            <p:ph sz="quarter" idx="14"/>
          </p:nvPr>
        </p:nvSpPr>
        <p:spPr>
          <a:xfrm>
            <a:off x="342900" y="3477295"/>
            <a:ext cx="8458200" cy="2421228"/>
          </a:xfrm>
        </p:spPr>
        <p:txBody>
          <a:bodyPr>
            <a:noAutofit/>
          </a:bodyPr>
          <a:lstStyle/>
          <a:p>
            <a:r>
              <a:rPr lang="en-US" sz="2200" dirty="0"/>
              <a:t>Researchers found almost half of people surveyed thought the estate taxed applied to them.</a:t>
            </a:r>
          </a:p>
          <a:p>
            <a:r>
              <a:rPr lang="en-US" sz="2200" dirty="0"/>
              <a:t>Opponents argue that people should have a right to do what they want with their money, including passing all of it to their children.</a:t>
            </a:r>
          </a:p>
          <a:p>
            <a:r>
              <a:rPr lang="en-US" sz="2200" dirty="0"/>
              <a:t>Another argument is all money was already taxed, when earned, but then taxed again during estate.</a:t>
            </a:r>
          </a:p>
        </p:txBody>
      </p:sp>
    </p:spTree>
    <p:extLst>
      <p:ext uri="{BB962C8B-B14F-4D97-AF65-F5344CB8AC3E}">
        <p14:creationId xmlns:p14="http://schemas.microsoft.com/office/powerpoint/2010/main" val="47942768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The public budget 1</a:t>
            </a:r>
          </a:p>
        </p:txBody>
      </p:sp>
      <p:sp>
        <p:nvSpPr>
          <p:cNvPr id="3" name="Content Placeholder 2"/>
          <p:cNvSpPr>
            <a:spLocks noGrp="1"/>
          </p:cNvSpPr>
          <p:nvPr>
            <p:ph sz="quarter" idx="11"/>
          </p:nvPr>
        </p:nvSpPr>
        <p:spPr>
          <a:xfrm>
            <a:off x="342900" y="1276710"/>
            <a:ext cx="8458200" cy="1659673"/>
          </a:xfrm>
        </p:spPr>
        <p:txBody>
          <a:bodyPr>
            <a:normAutofit lnSpcReduction="10000"/>
          </a:bodyPr>
          <a:lstStyle/>
          <a:p>
            <a:r>
              <a:rPr lang="en-US" sz="2400" dirty="0"/>
              <a:t>U.S. Federal government collected $3.33T in revenue in 2018.</a:t>
            </a:r>
          </a:p>
          <a:p>
            <a:r>
              <a:rPr lang="en-US" sz="2400" dirty="0"/>
              <a:t>U.S. Federal tax revenue is 17% of </a:t>
            </a:r>
            <a:r>
              <a:rPr lang="en-US" sz="2400" i="1" dirty="0">
                <a:solidFill>
                  <a:srgbClr val="C00000"/>
                </a:solidFill>
              </a:rPr>
              <a:t>G</a:t>
            </a:r>
            <a:r>
              <a:rPr lang="en-US" sz="100" i="1" dirty="0">
                <a:solidFill>
                  <a:srgbClr val="C00000"/>
                </a:solidFill>
              </a:rPr>
              <a:t> </a:t>
            </a:r>
            <a:r>
              <a:rPr lang="en-US" sz="2400" i="1" dirty="0">
                <a:solidFill>
                  <a:srgbClr val="C00000"/>
                </a:solidFill>
              </a:rPr>
              <a:t>D</a:t>
            </a:r>
            <a:r>
              <a:rPr lang="en-US" sz="100" i="1" dirty="0">
                <a:solidFill>
                  <a:srgbClr val="C00000"/>
                </a:solidFill>
              </a:rPr>
              <a:t> </a:t>
            </a:r>
            <a:r>
              <a:rPr lang="en-US" sz="2400" i="1" dirty="0">
                <a:solidFill>
                  <a:srgbClr val="C00000"/>
                </a:solidFill>
              </a:rPr>
              <a:t>P</a:t>
            </a:r>
            <a:r>
              <a:rPr lang="en-US" sz="2400" dirty="0"/>
              <a:t> in 2017.</a:t>
            </a:r>
          </a:p>
          <a:p>
            <a:pPr marL="292608" indent="-292608">
              <a:buFont typeface="Arial" pitchFamily="34" charset="0"/>
              <a:buChar char="•"/>
            </a:pPr>
            <a:r>
              <a:rPr lang="en-US" sz="2200" i="1" dirty="0">
                <a:solidFill>
                  <a:srgbClr val="C00000"/>
                </a:solidFill>
              </a:rPr>
              <a:t>G</a:t>
            </a:r>
            <a:r>
              <a:rPr lang="en-US" sz="100" i="1" dirty="0">
                <a:solidFill>
                  <a:srgbClr val="C00000"/>
                </a:solidFill>
              </a:rPr>
              <a:t> </a:t>
            </a:r>
            <a:r>
              <a:rPr lang="en-US" sz="2200" i="1" dirty="0">
                <a:solidFill>
                  <a:srgbClr val="C00000"/>
                </a:solidFill>
              </a:rPr>
              <a:t>D</a:t>
            </a:r>
            <a:r>
              <a:rPr lang="en-US" sz="100" i="1" dirty="0">
                <a:solidFill>
                  <a:srgbClr val="C00000"/>
                </a:solidFill>
              </a:rPr>
              <a:t> </a:t>
            </a:r>
            <a:r>
              <a:rPr lang="en-US" sz="2200" i="1" dirty="0">
                <a:solidFill>
                  <a:srgbClr val="C00000"/>
                </a:solidFill>
              </a:rPr>
              <a:t>P</a:t>
            </a:r>
            <a:r>
              <a:rPr lang="en-US" sz="2200" dirty="0"/>
              <a:t> is a measure of the size of country’s economy.</a:t>
            </a:r>
          </a:p>
        </p:txBody>
      </p:sp>
      <p:sp>
        <p:nvSpPr>
          <p:cNvPr id="4" name="Content Placeholder 3"/>
          <p:cNvSpPr>
            <a:spLocks noGrp="1"/>
          </p:cNvSpPr>
          <p:nvPr>
            <p:ph sz="quarter" idx="14"/>
          </p:nvPr>
        </p:nvSpPr>
        <p:spPr>
          <a:xfrm>
            <a:off x="342900" y="3026534"/>
            <a:ext cx="8458200" cy="1867437"/>
          </a:xfrm>
        </p:spPr>
        <p:txBody>
          <a:bodyPr>
            <a:normAutofit/>
          </a:bodyPr>
          <a:lstStyle/>
          <a:p>
            <a:r>
              <a:rPr lang="en-US" sz="2400" dirty="0"/>
              <a:t>Average total taxes per taxpayer is $18,400.</a:t>
            </a:r>
          </a:p>
          <a:p>
            <a:pPr marL="292608" indent="-292608">
              <a:buFont typeface="Arial" pitchFamily="34" charset="0"/>
              <a:buChar char="•"/>
            </a:pPr>
            <a:r>
              <a:rPr lang="en-US" sz="2200" dirty="0"/>
              <a:t>Personal income tax: 51%.</a:t>
            </a:r>
          </a:p>
          <a:p>
            <a:pPr marL="292608" indent="-292608">
              <a:buFont typeface="Arial" pitchFamily="34" charset="0"/>
              <a:buChar char="•"/>
            </a:pPr>
            <a:r>
              <a:rPr lang="en-US" sz="2200" dirty="0"/>
              <a:t>Social security contributions: 35%</a:t>
            </a:r>
          </a:p>
          <a:p>
            <a:pPr marL="292608" indent="-292608">
              <a:buFont typeface="Arial" pitchFamily="34" charset="0"/>
              <a:buChar char="•"/>
            </a:pPr>
            <a:r>
              <a:rPr lang="en-US" sz="2200" dirty="0"/>
              <a:t>Corporate income tax: 6.2%</a:t>
            </a:r>
          </a:p>
        </p:txBody>
      </p:sp>
      <p:sp>
        <p:nvSpPr>
          <p:cNvPr id="5" name="Content Placeholder 4"/>
          <p:cNvSpPr>
            <a:spLocks noGrp="1"/>
          </p:cNvSpPr>
          <p:nvPr>
            <p:ph sz="quarter" idx="15"/>
          </p:nvPr>
        </p:nvSpPr>
        <p:spPr>
          <a:xfrm>
            <a:off x="342900" y="4999220"/>
            <a:ext cx="8458200" cy="1182639"/>
          </a:xfrm>
        </p:spPr>
        <p:txBody>
          <a:bodyPr>
            <a:normAutofit fontScale="85000" lnSpcReduction="20000"/>
          </a:bodyPr>
          <a:lstStyle/>
          <a:p>
            <a:r>
              <a:rPr lang="en-US" dirty="0"/>
              <a:t>Average personal income tax  per taxpayer is $9,400.</a:t>
            </a:r>
          </a:p>
          <a:p>
            <a:r>
              <a:rPr lang="en-US" dirty="0"/>
              <a:t>Including taxes collected by states and localities, total tax revenue is 26% of G</a:t>
            </a:r>
            <a:r>
              <a:rPr lang="en-US" sz="100" dirty="0"/>
              <a:t> </a:t>
            </a:r>
            <a:r>
              <a:rPr lang="en-US" dirty="0"/>
              <a:t>D</a:t>
            </a:r>
            <a:r>
              <a:rPr lang="en-US" sz="100" dirty="0"/>
              <a:t> </a:t>
            </a:r>
            <a:r>
              <a:rPr lang="en-US" dirty="0"/>
              <a:t>P in 2016.</a:t>
            </a:r>
          </a:p>
        </p:txBody>
      </p:sp>
    </p:spTree>
    <p:extLst>
      <p:ext uri="{BB962C8B-B14F-4D97-AF65-F5344CB8AC3E}">
        <p14:creationId xmlns:p14="http://schemas.microsoft.com/office/powerpoint/2010/main" val="419153307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The public budget 2</a:t>
            </a:r>
            <a:endParaRPr lang="en-US" sz="1100" b="0" dirty="0"/>
          </a:p>
        </p:txBody>
      </p:sp>
      <p:sp>
        <p:nvSpPr>
          <p:cNvPr id="3" name="Content Placeholder 2"/>
          <p:cNvSpPr>
            <a:spLocks noGrp="1"/>
          </p:cNvSpPr>
          <p:nvPr>
            <p:ph sz="quarter" idx="11"/>
          </p:nvPr>
        </p:nvSpPr>
        <p:spPr>
          <a:xfrm>
            <a:off x="342900" y="1276709"/>
            <a:ext cx="8458200" cy="861183"/>
          </a:xfrm>
        </p:spPr>
        <p:txBody>
          <a:bodyPr>
            <a:noAutofit/>
          </a:bodyPr>
          <a:lstStyle/>
          <a:p>
            <a:r>
              <a:rPr lang="en-US" sz="2400" dirty="0"/>
              <a:t>Tax revenue as a percent of G</a:t>
            </a:r>
            <a:r>
              <a:rPr lang="en-US" sz="100" dirty="0"/>
              <a:t> </a:t>
            </a:r>
            <a:r>
              <a:rPr lang="en-US" sz="2400" dirty="0"/>
              <a:t>D</a:t>
            </a:r>
            <a:r>
              <a:rPr lang="en-US" sz="100" dirty="0"/>
              <a:t> </a:t>
            </a:r>
            <a:r>
              <a:rPr lang="en-US" sz="2400" dirty="0"/>
              <a:t>P provides cross-country comparison.</a:t>
            </a:r>
          </a:p>
        </p:txBody>
      </p:sp>
      <p:pic>
        <p:nvPicPr>
          <p:cNvPr id="6" name="Picture 2" descr="A stacked bar graph shows taxes around the world the following categories: income, social, payroll, property goods other and total. "/>
          <p:cNvPicPr>
            <a:picLocks noChangeAspect="1" noChangeArrowheads="1"/>
          </p:cNvPicPr>
          <p:nvPr/>
        </p:nvPicPr>
        <p:blipFill>
          <a:blip r:embed="rId3">
            <a:extLst>
              <a:ext uri="{28A0092B-C50C-407E-A947-70E740481C1C}">
                <a14:useLocalDpi xmlns:a14="http://schemas.microsoft.com/office/drawing/2010/main" val="0"/>
              </a:ext>
            </a:extLst>
          </a:blip>
          <a:srcRect l="33925" t="31593" r="13174" b="11505"/>
          <a:stretch>
            <a:fillRect/>
          </a:stretch>
        </p:blipFill>
        <p:spPr bwMode="auto">
          <a:xfrm>
            <a:off x="1287544" y="2238220"/>
            <a:ext cx="6111712" cy="3953564"/>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9" name="Text Placeholder 8"/>
          <p:cNvSpPr>
            <a:spLocks noGrp="1"/>
          </p:cNvSpPr>
          <p:nvPr>
            <p:ph type="body" sz="quarter" idx="12"/>
          </p:nvPr>
        </p:nvSpPr>
        <p:spPr>
          <a:xfrm>
            <a:off x="2971558" y="6324600"/>
            <a:ext cx="3200885" cy="190500"/>
          </a:xfrm>
        </p:spPr>
        <p:txBody>
          <a:bodyPr/>
          <a:lstStyle/>
          <a:p>
            <a:r>
              <a:rPr lang="en-IN" sz="1200" dirty="0">
                <a:hlinkClick r:id="rId4" action="ppaction://hlinksldjump"/>
              </a:rPr>
              <a:t>Access the text alternative for slide images.</a:t>
            </a:r>
            <a:endParaRPr lang="en-US" sz="1200" dirty="0">
              <a:hlinkClick r:id="rId4" action="ppaction://hlinksldjump"/>
            </a:endParaRPr>
          </a:p>
        </p:txBody>
      </p:sp>
    </p:spTree>
    <p:extLst>
      <p:ext uri="{BB962C8B-B14F-4D97-AF65-F5344CB8AC3E}">
        <p14:creationId xmlns:p14="http://schemas.microsoft.com/office/powerpoint/2010/main" val="395706327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The public budget 3</a:t>
            </a:r>
          </a:p>
        </p:txBody>
      </p:sp>
      <p:sp>
        <p:nvSpPr>
          <p:cNvPr id="3" name="Content Placeholder 2"/>
          <p:cNvSpPr>
            <a:spLocks noGrp="1"/>
          </p:cNvSpPr>
          <p:nvPr>
            <p:ph sz="quarter" idx="11"/>
          </p:nvPr>
        </p:nvSpPr>
        <p:spPr>
          <a:xfrm>
            <a:off x="342900" y="1278259"/>
            <a:ext cx="8458200" cy="1102781"/>
          </a:xfrm>
        </p:spPr>
        <p:txBody>
          <a:bodyPr>
            <a:noAutofit/>
          </a:bodyPr>
          <a:lstStyle/>
          <a:p>
            <a:r>
              <a:rPr lang="en-US" sz="1800" dirty="0"/>
              <a:t>The relationship between </a:t>
            </a:r>
            <a:r>
              <a:rPr lang="en-US" sz="1800" i="1" dirty="0">
                <a:solidFill>
                  <a:srgbClr val="C00000"/>
                </a:solidFill>
              </a:rPr>
              <a:t>public revenues</a:t>
            </a:r>
            <a:r>
              <a:rPr lang="en-US" sz="1800" dirty="0"/>
              <a:t> and </a:t>
            </a:r>
            <a:r>
              <a:rPr lang="en-US" sz="1800" i="1" dirty="0">
                <a:solidFill>
                  <a:srgbClr val="C00000"/>
                </a:solidFill>
              </a:rPr>
              <a:t>public spending</a:t>
            </a:r>
            <a:r>
              <a:rPr lang="en-US" sz="1800" dirty="0"/>
              <a:t> is messy.</a:t>
            </a:r>
          </a:p>
          <a:p>
            <a:pPr marL="292608" indent="-292608">
              <a:buFont typeface="Arial" pitchFamily="34" charset="0"/>
              <a:buChar char="•"/>
            </a:pPr>
            <a:r>
              <a:rPr lang="en-US" sz="1600" dirty="0"/>
              <a:t>Spending eventually has to be covered by revenues.</a:t>
            </a:r>
          </a:p>
          <a:p>
            <a:pPr marL="292608" indent="-292608">
              <a:buFont typeface="Arial" pitchFamily="34" charset="0"/>
              <a:buChar char="•"/>
            </a:pPr>
            <a:r>
              <a:rPr lang="en-US" sz="1600" dirty="0"/>
              <a:t>Most </a:t>
            </a:r>
            <a:r>
              <a:rPr lang="en-US" sz="1600" i="1" dirty="0">
                <a:solidFill>
                  <a:srgbClr val="C00000"/>
                </a:solidFill>
              </a:rPr>
              <a:t>public spending</a:t>
            </a:r>
            <a:r>
              <a:rPr lang="en-US" sz="1600" dirty="0"/>
              <a:t> is not tied directly to </a:t>
            </a:r>
            <a:r>
              <a:rPr lang="en-US" sz="1600" i="1" dirty="0">
                <a:solidFill>
                  <a:srgbClr val="C00000"/>
                </a:solidFill>
              </a:rPr>
              <a:t>government revenue</a:t>
            </a:r>
            <a:r>
              <a:rPr lang="en-US" sz="1600" dirty="0"/>
              <a:t>, nor particular </a:t>
            </a:r>
            <a:r>
              <a:rPr lang="en-US" sz="1600" i="1" dirty="0">
                <a:solidFill>
                  <a:srgbClr val="C00000"/>
                </a:solidFill>
              </a:rPr>
              <a:t>taxes</a:t>
            </a:r>
            <a:r>
              <a:rPr lang="en-US" sz="1600" dirty="0"/>
              <a:t>.</a:t>
            </a:r>
          </a:p>
        </p:txBody>
      </p:sp>
      <p:sp>
        <p:nvSpPr>
          <p:cNvPr id="4" name="Content Placeholder 3"/>
          <p:cNvSpPr>
            <a:spLocks noGrp="1"/>
          </p:cNvSpPr>
          <p:nvPr>
            <p:ph sz="quarter" idx="14"/>
          </p:nvPr>
        </p:nvSpPr>
        <p:spPr>
          <a:xfrm>
            <a:off x="331788" y="2480564"/>
            <a:ext cx="8458200" cy="2959372"/>
          </a:xfrm>
        </p:spPr>
        <p:txBody>
          <a:bodyPr>
            <a:noAutofit/>
          </a:bodyPr>
          <a:lstStyle/>
          <a:p>
            <a:r>
              <a:rPr lang="en-US" sz="1800" dirty="0"/>
              <a:t>Spending can be categorized by whether Congressional approval is required. </a:t>
            </a:r>
          </a:p>
          <a:p>
            <a:pPr marL="292608" indent="-292608">
              <a:buFont typeface="Arial" pitchFamily="34" charset="0"/>
              <a:buChar char="•"/>
            </a:pPr>
            <a:r>
              <a:rPr lang="en-US" sz="1600" i="1" dirty="0">
                <a:solidFill>
                  <a:srgbClr val="C00000"/>
                </a:solidFill>
              </a:rPr>
              <a:t>Discretionary spending</a:t>
            </a:r>
            <a:r>
              <a:rPr lang="en-US" sz="1600" dirty="0"/>
              <a:t> requires approval each year.</a:t>
            </a:r>
          </a:p>
          <a:p>
            <a:pPr marL="621792" indent="-320040">
              <a:buFont typeface="Arial" pitchFamily="34" charset="0"/>
              <a:buChar char="•"/>
            </a:pPr>
            <a:r>
              <a:rPr lang="en-US" sz="1400" dirty="0"/>
              <a:t>Includes spending on the military, public construction and road building, and scientific and medical research.</a:t>
            </a:r>
          </a:p>
          <a:p>
            <a:pPr marL="292608" indent="-292608">
              <a:buFont typeface="Arial" pitchFamily="34" charset="0"/>
              <a:buChar char="•"/>
            </a:pPr>
            <a:r>
              <a:rPr lang="en-US" sz="1600" i="1" dirty="0">
                <a:solidFill>
                  <a:srgbClr val="C00000"/>
                </a:solidFill>
              </a:rPr>
              <a:t>Entitlement spending</a:t>
            </a:r>
            <a:r>
              <a:rPr lang="en-US" sz="1600" dirty="0"/>
              <a:t> is a permanent law that benefits individuals with a certain characteristic or factor.</a:t>
            </a:r>
          </a:p>
          <a:p>
            <a:pPr marL="621792" indent="-320040">
              <a:buFont typeface="Arial" pitchFamily="34" charset="0"/>
              <a:buChar char="•"/>
            </a:pPr>
            <a:r>
              <a:rPr lang="en-US" sz="1400" dirty="0"/>
              <a:t>Age, income, and disability are examples of characteristics.</a:t>
            </a:r>
          </a:p>
          <a:p>
            <a:pPr marL="621792" indent="-320040">
              <a:buFont typeface="Arial" pitchFamily="34" charset="0"/>
              <a:buChar char="•"/>
            </a:pPr>
            <a:r>
              <a:rPr lang="en-US" sz="1400" dirty="0"/>
              <a:t>Social Security, Medicare, and welfare programs are the vast majority of federal expenditures.</a:t>
            </a:r>
          </a:p>
          <a:p>
            <a:pPr marL="621792" indent="-320040">
              <a:buFont typeface="Arial" pitchFamily="34" charset="0"/>
              <a:buChar char="•"/>
            </a:pPr>
            <a:r>
              <a:rPr lang="en-US" sz="1400" dirty="0"/>
              <a:t>Vast majority of spending.</a:t>
            </a:r>
          </a:p>
        </p:txBody>
      </p:sp>
    </p:spTree>
    <p:extLst>
      <p:ext uri="{BB962C8B-B14F-4D97-AF65-F5344CB8AC3E}">
        <p14:creationId xmlns:p14="http://schemas.microsoft.com/office/powerpoint/2010/main" val="39752213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The public budget 4</a:t>
            </a:r>
          </a:p>
        </p:txBody>
      </p:sp>
      <p:sp>
        <p:nvSpPr>
          <p:cNvPr id="3" name="Content Placeholder 2"/>
          <p:cNvSpPr>
            <a:spLocks noGrp="1"/>
          </p:cNvSpPr>
          <p:nvPr>
            <p:ph sz="quarter" idx="11"/>
          </p:nvPr>
        </p:nvSpPr>
        <p:spPr>
          <a:xfrm>
            <a:off x="342900" y="1279756"/>
            <a:ext cx="8458200" cy="427745"/>
          </a:xfrm>
        </p:spPr>
        <p:txBody>
          <a:bodyPr>
            <a:normAutofit/>
          </a:bodyPr>
          <a:lstStyle/>
          <a:p>
            <a:r>
              <a:rPr lang="en-US" sz="2000" dirty="0"/>
              <a:t>U.S. budget shifts in response to national events.</a:t>
            </a:r>
          </a:p>
        </p:txBody>
      </p:sp>
      <p:pic>
        <p:nvPicPr>
          <p:cNvPr id="5122" name="Picture 2" descr="In 1940, national defense was the largest portion of the federal budget; in 2014, health expenditures and Social Security were both larger and made up almost half the budge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2709" y="1812701"/>
            <a:ext cx="5547066" cy="313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4"/>
          </p:nvPr>
        </p:nvSpPr>
        <p:spPr>
          <a:xfrm>
            <a:off x="361950" y="5035818"/>
            <a:ext cx="8428037" cy="1184506"/>
          </a:xfrm>
        </p:spPr>
        <p:txBody>
          <a:bodyPr>
            <a:noAutofit/>
          </a:bodyPr>
          <a:lstStyle/>
          <a:p>
            <a:pPr marL="292608" indent="-292608">
              <a:buFont typeface="Arial" pitchFamily="34" charset="0"/>
              <a:buChar char="•"/>
            </a:pPr>
            <a:r>
              <a:rPr lang="en-US" sz="1800" dirty="0"/>
              <a:t>Social Security is the largest percentage of government spending</a:t>
            </a:r>
          </a:p>
          <a:p>
            <a:pPr marL="292608" indent="-292608">
              <a:buFont typeface="Arial" pitchFamily="34" charset="0"/>
              <a:buChar char="•"/>
            </a:pPr>
            <a:r>
              <a:rPr lang="en-US" sz="1800" dirty="0"/>
              <a:t>During World War 2, defense was priority.</a:t>
            </a:r>
          </a:p>
          <a:p>
            <a:pPr marL="292608" indent="-292608">
              <a:buFont typeface="Arial" pitchFamily="34" charset="0"/>
              <a:buChar char="•"/>
            </a:pPr>
            <a:r>
              <a:rPr lang="en-US" sz="1800" dirty="0"/>
              <a:t>In recent years, health spending has increased substantially.</a:t>
            </a:r>
          </a:p>
        </p:txBody>
      </p:sp>
      <p:sp>
        <p:nvSpPr>
          <p:cNvPr id="9" name="Text Placeholder 8"/>
          <p:cNvSpPr>
            <a:spLocks noGrp="1"/>
          </p:cNvSpPr>
          <p:nvPr>
            <p:ph type="body" sz="quarter" idx="12"/>
          </p:nvPr>
        </p:nvSpPr>
        <p:spPr>
          <a:xfrm>
            <a:off x="2971558" y="6324600"/>
            <a:ext cx="3200885" cy="190500"/>
          </a:xfrm>
        </p:spPr>
        <p:txBody>
          <a:bodyPr/>
          <a:lstStyle/>
          <a:p>
            <a:r>
              <a:rPr lang="en-IN" sz="1200" dirty="0">
                <a:hlinkClick r:id="rId4" action="ppaction://hlinksldjump"/>
              </a:rPr>
              <a:t>Access the text alternative for slide images.</a:t>
            </a:r>
            <a:endParaRPr lang="en-US" sz="1200" dirty="0">
              <a:hlinkClick r:id="rId4" action="ppaction://hlinksldjump"/>
            </a:endParaRPr>
          </a:p>
        </p:txBody>
      </p:sp>
    </p:spTree>
    <p:extLst>
      <p:ext uri="{BB962C8B-B14F-4D97-AF65-F5344CB8AC3E}">
        <p14:creationId xmlns:p14="http://schemas.microsoft.com/office/powerpoint/2010/main" val="332667720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The public budget 5</a:t>
            </a:r>
          </a:p>
        </p:txBody>
      </p:sp>
      <p:sp>
        <p:nvSpPr>
          <p:cNvPr id="3" name="Content Placeholder 2"/>
          <p:cNvSpPr>
            <a:spLocks noGrp="1"/>
          </p:cNvSpPr>
          <p:nvPr>
            <p:ph sz="quarter" idx="11"/>
          </p:nvPr>
        </p:nvSpPr>
        <p:spPr>
          <a:xfrm>
            <a:off x="342900" y="1276710"/>
            <a:ext cx="8458200" cy="1260428"/>
          </a:xfrm>
        </p:spPr>
        <p:txBody>
          <a:bodyPr>
            <a:normAutofit/>
          </a:bodyPr>
          <a:lstStyle/>
          <a:p>
            <a:r>
              <a:rPr lang="en-US" sz="1600" dirty="0"/>
              <a:t>In many years, governments spend more than they bring in.</a:t>
            </a:r>
          </a:p>
          <a:p>
            <a:pPr marL="292608" indent="-292608">
              <a:buFont typeface="Arial" pitchFamily="34" charset="0"/>
              <a:buChar char="•"/>
            </a:pPr>
            <a:r>
              <a:rPr lang="en-US" sz="1400" dirty="0"/>
              <a:t>Causes a </a:t>
            </a:r>
            <a:r>
              <a:rPr lang="en-US" sz="1400" i="1" dirty="0">
                <a:solidFill>
                  <a:srgbClr val="C00000"/>
                </a:solidFill>
              </a:rPr>
              <a:t>budget deficit</a:t>
            </a:r>
            <a:r>
              <a:rPr lang="en-US" sz="1400" dirty="0"/>
              <a:t>, and the difference between </a:t>
            </a:r>
            <a:r>
              <a:rPr lang="en-US" sz="1400" i="1" dirty="0">
                <a:solidFill>
                  <a:srgbClr val="C00000"/>
                </a:solidFill>
              </a:rPr>
              <a:t>spending</a:t>
            </a:r>
            <a:r>
              <a:rPr lang="en-US" sz="1400" dirty="0"/>
              <a:t> and </a:t>
            </a:r>
            <a:r>
              <a:rPr lang="en-US" sz="1400" i="1" dirty="0">
                <a:solidFill>
                  <a:srgbClr val="C00000"/>
                </a:solidFill>
              </a:rPr>
              <a:t>revenue</a:t>
            </a:r>
            <a:r>
              <a:rPr lang="en-US" sz="1400" dirty="0"/>
              <a:t> must be financed by issuing </a:t>
            </a:r>
            <a:r>
              <a:rPr lang="en-US" sz="1400" i="1" dirty="0">
                <a:solidFill>
                  <a:srgbClr val="C00000"/>
                </a:solidFill>
              </a:rPr>
              <a:t>debt</a:t>
            </a:r>
            <a:r>
              <a:rPr lang="en-US" sz="1400" dirty="0"/>
              <a:t>.</a:t>
            </a:r>
          </a:p>
          <a:p>
            <a:pPr marL="292608" indent="-292608">
              <a:buFont typeface="Arial" pitchFamily="34" charset="0"/>
              <a:buChar char="•"/>
            </a:pPr>
            <a:r>
              <a:rPr lang="en-US" sz="1400" dirty="0"/>
              <a:t>A </a:t>
            </a:r>
            <a:r>
              <a:rPr lang="en-US" sz="1400" i="1" dirty="0">
                <a:solidFill>
                  <a:srgbClr val="C00000"/>
                </a:solidFill>
              </a:rPr>
              <a:t>budget surplus</a:t>
            </a:r>
            <a:r>
              <a:rPr lang="en-US" sz="1400" dirty="0"/>
              <a:t> occurs when spending is less than revenue.</a:t>
            </a:r>
          </a:p>
        </p:txBody>
      </p:sp>
      <p:sp>
        <p:nvSpPr>
          <p:cNvPr id="4" name="Content Placeholder 3"/>
          <p:cNvSpPr>
            <a:spLocks noGrp="1"/>
          </p:cNvSpPr>
          <p:nvPr>
            <p:ph sz="quarter" idx="14"/>
          </p:nvPr>
        </p:nvSpPr>
        <p:spPr>
          <a:xfrm>
            <a:off x="342900" y="2617829"/>
            <a:ext cx="8458200" cy="333110"/>
          </a:xfrm>
        </p:spPr>
        <p:txBody>
          <a:bodyPr>
            <a:normAutofit lnSpcReduction="10000"/>
          </a:bodyPr>
          <a:lstStyle/>
          <a:p>
            <a:r>
              <a:rPr lang="en-US" sz="1600" dirty="0"/>
              <a:t>U.S. has sustained more deficits than surpluses in recent years.</a:t>
            </a:r>
          </a:p>
        </p:txBody>
      </p:sp>
      <p:pic>
        <p:nvPicPr>
          <p:cNvPr id="6146" name="Picture 2" descr="Bar graph shows a short budget surplus in the late 1990s and early 2000s and an extreme deficit following the 2008 recess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263" y="3073716"/>
            <a:ext cx="5475432" cy="30869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4"/>
          <p:cNvSpPr>
            <a:spLocks noGrp="1"/>
          </p:cNvSpPr>
          <p:nvPr>
            <p:ph sz="quarter" idx="15"/>
          </p:nvPr>
        </p:nvSpPr>
        <p:spPr>
          <a:xfrm>
            <a:off x="5988677" y="3078051"/>
            <a:ext cx="2799544" cy="2859110"/>
          </a:xfrm>
        </p:spPr>
        <p:txBody>
          <a:bodyPr>
            <a:noAutofit/>
          </a:bodyPr>
          <a:lstStyle/>
          <a:p>
            <a:pPr marL="292608" indent="-292608">
              <a:buFont typeface="Arial" pitchFamily="34" charset="0"/>
              <a:buChar char="•"/>
            </a:pPr>
            <a:r>
              <a:rPr lang="en-US" sz="1600" dirty="0"/>
              <a:t>The </a:t>
            </a:r>
            <a:r>
              <a:rPr lang="en-US" sz="1600" i="1" dirty="0">
                <a:solidFill>
                  <a:srgbClr val="C00000"/>
                </a:solidFill>
              </a:rPr>
              <a:t>debt</a:t>
            </a:r>
            <a:r>
              <a:rPr lang="en-US" sz="1600" dirty="0"/>
              <a:t> is equal to the sum of all annual budget deficits and surpluses.</a:t>
            </a:r>
          </a:p>
          <a:p>
            <a:pPr marL="292608" indent="-292608">
              <a:buFont typeface="Arial" pitchFamily="34" charset="0"/>
              <a:buChar char="•"/>
            </a:pPr>
            <a:r>
              <a:rPr lang="en-US" sz="1600" dirty="0"/>
              <a:t>It can be difficult to balance a public budget every year.</a:t>
            </a:r>
          </a:p>
          <a:p>
            <a:pPr marL="292608" indent="-292608">
              <a:buFont typeface="Arial" pitchFamily="34" charset="0"/>
              <a:buChar char="•"/>
            </a:pPr>
            <a:r>
              <a:rPr lang="en-US" sz="1600" dirty="0"/>
              <a:t>Many economists suggest balancing the budget over the business cycle.</a:t>
            </a:r>
          </a:p>
        </p:txBody>
      </p:sp>
      <p:sp>
        <p:nvSpPr>
          <p:cNvPr id="9" name="Text Placeholder 8"/>
          <p:cNvSpPr>
            <a:spLocks noGrp="1"/>
          </p:cNvSpPr>
          <p:nvPr>
            <p:ph type="body" sz="quarter" idx="12"/>
          </p:nvPr>
        </p:nvSpPr>
        <p:spPr>
          <a:xfrm>
            <a:off x="2971558" y="6324600"/>
            <a:ext cx="3200885" cy="190500"/>
          </a:xfrm>
        </p:spPr>
        <p:txBody>
          <a:bodyPr/>
          <a:lstStyle/>
          <a:p>
            <a:r>
              <a:rPr lang="en-IN" sz="1200" dirty="0">
                <a:hlinkClick r:id="rId4" action="ppaction://hlinksldjump"/>
              </a:rPr>
              <a:t>Access the text alternative for slide images.</a:t>
            </a:r>
            <a:endParaRPr lang="en-US" sz="1200" dirty="0">
              <a:hlinkClick r:id="rId4" action="ppaction://hlinksldjump"/>
            </a:endParaRPr>
          </a:p>
        </p:txBody>
      </p:sp>
    </p:spTree>
    <p:extLst>
      <p:ext uri="{BB962C8B-B14F-4D97-AF65-F5344CB8AC3E}">
        <p14:creationId xmlns:p14="http://schemas.microsoft.com/office/powerpoint/2010/main" val="95017637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Insecure future of Social Security</a:t>
            </a:r>
          </a:p>
        </p:txBody>
      </p:sp>
      <p:sp>
        <p:nvSpPr>
          <p:cNvPr id="3" name="Content Placeholder 2"/>
          <p:cNvSpPr>
            <a:spLocks noGrp="1"/>
          </p:cNvSpPr>
          <p:nvPr>
            <p:ph sz="quarter" idx="11"/>
          </p:nvPr>
        </p:nvSpPr>
        <p:spPr>
          <a:xfrm>
            <a:off x="342900" y="1279756"/>
            <a:ext cx="8458200" cy="742227"/>
          </a:xfrm>
        </p:spPr>
        <p:txBody>
          <a:bodyPr>
            <a:normAutofit/>
          </a:bodyPr>
          <a:lstStyle/>
          <a:p>
            <a:r>
              <a:rPr lang="en-US" sz="2000" dirty="0"/>
              <a:t>Presently, the revenue stream for Social Security is greater than the outlays paid in benefits.</a:t>
            </a:r>
          </a:p>
        </p:txBody>
      </p:sp>
      <p:pic>
        <p:nvPicPr>
          <p:cNvPr id="7170" name="Picture 2" descr="Graph shows how outlays for Social Security have increased while revenue has dropped and the gap between the two is expected to increase over the next 30 year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2550" y="2087407"/>
            <a:ext cx="6437313" cy="289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4"/>
          </p:nvPr>
        </p:nvSpPr>
        <p:spPr>
          <a:xfrm>
            <a:off x="361950" y="5043708"/>
            <a:ext cx="8428037" cy="1155670"/>
          </a:xfrm>
        </p:spPr>
        <p:txBody>
          <a:bodyPr>
            <a:noAutofit/>
          </a:bodyPr>
          <a:lstStyle/>
          <a:p>
            <a:pPr marL="292608" indent="-292608">
              <a:buFont typeface="Arial" pitchFamily="34" charset="0"/>
              <a:buChar char="•"/>
            </a:pPr>
            <a:r>
              <a:rPr lang="en-US" sz="2000" dirty="0"/>
              <a:t>Funds can be withdrawn from the </a:t>
            </a:r>
            <a:r>
              <a:rPr lang="en-US" sz="2000" i="1" dirty="0">
                <a:solidFill>
                  <a:srgbClr val="C00000"/>
                </a:solidFill>
              </a:rPr>
              <a:t>Social Security Trust</a:t>
            </a:r>
            <a:r>
              <a:rPr lang="en-US" sz="2000" dirty="0"/>
              <a:t> to make up the difference between </a:t>
            </a:r>
            <a:r>
              <a:rPr lang="en-US" sz="2000" i="1" dirty="0">
                <a:solidFill>
                  <a:srgbClr val="C00000"/>
                </a:solidFill>
              </a:rPr>
              <a:t>revenue</a:t>
            </a:r>
            <a:r>
              <a:rPr lang="en-US" sz="2000" dirty="0"/>
              <a:t> and </a:t>
            </a:r>
            <a:r>
              <a:rPr lang="en-US" sz="2000" i="1" dirty="0">
                <a:solidFill>
                  <a:srgbClr val="C00000"/>
                </a:solidFill>
              </a:rPr>
              <a:t>outlays</a:t>
            </a:r>
            <a:r>
              <a:rPr lang="en-US" sz="2000" dirty="0"/>
              <a:t> for several more decades.</a:t>
            </a:r>
          </a:p>
          <a:p>
            <a:pPr marL="292608" indent="-292608">
              <a:buFont typeface="Arial" pitchFamily="34" charset="0"/>
              <a:buChar char="•"/>
            </a:pPr>
            <a:r>
              <a:rPr lang="en-US" sz="2000" dirty="0"/>
              <a:t>Trust fund is projected to run out in 2034.</a:t>
            </a:r>
          </a:p>
        </p:txBody>
      </p:sp>
      <p:sp>
        <p:nvSpPr>
          <p:cNvPr id="9" name="Text Placeholder 8"/>
          <p:cNvSpPr>
            <a:spLocks noGrp="1"/>
          </p:cNvSpPr>
          <p:nvPr>
            <p:ph type="body" sz="quarter" idx="12"/>
          </p:nvPr>
        </p:nvSpPr>
        <p:spPr>
          <a:xfrm>
            <a:off x="2971558" y="6324600"/>
            <a:ext cx="3200885" cy="190500"/>
          </a:xfrm>
        </p:spPr>
        <p:txBody>
          <a:bodyPr/>
          <a:lstStyle/>
          <a:p>
            <a:r>
              <a:rPr lang="en-IN" sz="1200" dirty="0">
                <a:hlinkClick r:id="rId4" action="ppaction://hlinksldjump"/>
              </a:rPr>
              <a:t>Access the text alternative for slide images.</a:t>
            </a:r>
            <a:endParaRPr lang="en-US" sz="1200" dirty="0">
              <a:hlinkClick r:id="rId4" action="ppaction://hlinksldjump"/>
            </a:endParaRPr>
          </a:p>
        </p:txBody>
      </p:sp>
    </p:spTree>
    <p:extLst>
      <p:ext uri="{BB962C8B-B14F-4D97-AF65-F5344CB8AC3E}">
        <p14:creationId xmlns:p14="http://schemas.microsoft.com/office/powerpoint/2010/main" val="41071713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Summary 1</a:t>
            </a:r>
          </a:p>
        </p:txBody>
      </p:sp>
      <p:sp>
        <p:nvSpPr>
          <p:cNvPr id="3" name="Content Placeholder 2"/>
          <p:cNvSpPr>
            <a:spLocks noGrp="1"/>
          </p:cNvSpPr>
          <p:nvPr>
            <p:ph sz="quarter" idx="11"/>
          </p:nvPr>
        </p:nvSpPr>
        <p:spPr>
          <a:xfrm>
            <a:off x="342900" y="1276710"/>
            <a:ext cx="8458200" cy="4737724"/>
          </a:xfrm>
        </p:spPr>
        <p:txBody>
          <a:bodyPr>
            <a:normAutofit lnSpcReduction="10000"/>
          </a:bodyPr>
          <a:lstStyle/>
          <a:p>
            <a:r>
              <a:rPr lang="en-US" dirty="0"/>
              <a:t>The most important goal of </a:t>
            </a:r>
            <a:r>
              <a:rPr lang="en-US" i="1" dirty="0">
                <a:solidFill>
                  <a:srgbClr val="C00000"/>
                </a:solidFill>
              </a:rPr>
              <a:t>taxation</a:t>
            </a:r>
            <a:r>
              <a:rPr lang="en-US" dirty="0"/>
              <a:t> is to raise </a:t>
            </a:r>
            <a:r>
              <a:rPr lang="en-US" i="1" dirty="0">
                <a:solidFill>
                  <a:srgbClr val="C00000"/>
                </a:solidFill>
              </a:rPr>
              <a:t>public revenue</a:t>
            </a:r>
            <a:r>
              <a:rPr lang="en-US" dirty="0"/>
              <a:t>; it is also used to change the behavior of market participants.</a:t>
            </a:r>
          </a:p>
          <a:p>
            <a:r>
              <a:rPr lang="en-US" dirty="0"/>
              <a:t>Each tax source has its own trade-off between </a:t>
            </a:r>
            <a:r>
              <a:rPr lang="en-US" i="1" dirty="0">
                <a:solidFill>
                  <a:srgbClr val="C00000"/>
                </a:solidFill>
              </a:rPr>
              <a:t>efficiency</a:t>
            </a:r>
            <a:r>
              <a:rPr lang="en-US" dirty="0"/>
              <a:t> and </a:t>
            </a:r>
            <a:r>
              <a:rPr lang="en-US" i="1" dirty="0">
                <a:solidFill>
                  <a:srgbClr val="C00000"/>
                </a:solidFill>
              </a:rPr>
              <a:t>tax incidence</a:t>
            </a:r>
            <a:r>
              <a:rPr lang="en-US" dirty="0"/>
              <a:t>.</a:t>
            </a:r>
          </a:p>
          <a:p>
            <a:r>
              <a:rPr lang="en-US" dirty="0"/>
              <a:t>Two sources of inefficiency associated with taxation:</a:t>
            </a:r>
          </a:p>
          <a:p>
            <a:pPr marL="292608" indent="-292608">
              <a:buFont typeface="Arial" pitchFamily="34" charset="0"/>
              <a:buChar char="•"/>
            </a:pPr>
            <a:r>
              <a:rPr lang="en-US" sz="2600" i="1" dirty="0">
                <a:solidFill>
                  <a:srgbClr val="C00000"/>
                </a:solidFill>
              </a:rPr>
              <a:t>Deadweight loss</a:t>
            </a:r>
            <a:r>
              <a:rPr lang="en-US" sz="2600" dirty="0"/>
              <a:t> is the reduction in total surplus that results when the number of trades that occur decreases due to the tax.</a:t>
            </a:r>
          </a:p>
          <a:p>
            <a:pPr marL="292608" indent="-292608">
              <a:buFont typeface="Arial" pitchFamily="34" charset="0"/>
              <a:buChar char="•"/>
            </a:pPr>
            <a:r>
              <a:rPr lang="en-US" sz="2600" i="1" dirty="0">
                <a:solidFill>
                  <a:srgbClr val="C00000"/>
                </a:solidFill>
              </a:rPr>
              <a:t>Administrative burden</a:t>
            </a:r>
            <a:r>
              <a:rPr lang="en-US" sz="2600" dirty="0"/>
              <a:t> includes the time and money spent by the government, as well as by individuals.</a:t>
            </a:r>
          </a:p>
        </p:txBody>
      </p:sp>
    </p:spTree>
    <p:extLst>
      <p:ext uri="{BB962C8B-B14F-4D97-AF65-F5344CB8AC3E}">
        <p14:creationId xmlns:p14="http://schemas.microsoft.com/office/powerpoint/2010/main" val="263352228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Summary 2</a:t>
            </a:r>
          </a:p>
        </p:txBody>
      </p:sp>
      <p:sp>
        <p:nvSpPr>
          <p:cNvPr id="3" name="Content Placeholder 2"/>
          <p:cNvSpPr>
            <a:spLocks noGrp="1"/>
          </p:cNvSpPr>
          <p:nvPr>
            <p:ph sz="quarter" idx="11"/>
          </p:nvPr>
        </p:nvSpPr>
        <p:spPr>
          <a:xfrm>
            <a:off x="342900" y="1276710"/>
            <a:ext cx="8458200" cy="4918028"/>
          </a:xfrm>
        </p:spPr>
        <p:txBody>
          <a:bodyPr>
            <a:normAutofit fontScale="92500"/>
          </a:bodyPr>
          <a:lstStyle/>
          <a:p>
            <a:r>
              <a:rPr lang="en-US" dirty="0"/>
              <a:t>Changing a </a:t>
            </a:r>
            <a:r>
              <a:rPr lang="en-US" i="1" dirty="0">
                <a:solidFill>
                  <a:srgbClr val="C00000"/>
                </a:solidFill>
              </a:rPr>
              <a:t>tax rate</a:t>
            </a:r>
            <a:r>
              <a:rPr lang="en-US" dirty="0"/>
              <a:t> has a </a:t>
            </a:r>
            <a:r>
              <a:rPr lang="en-US" i="1" dirty="0">
                <a:solidFill>
                  <a:srgbClr val="C00000"/>
                </a:solidFill>
              </a:rPr>
              <a:t>price effect</a:t>
            </a:r>
            <a:r>
              <a:rPr lang="en-US" dirty="0"/>
              <a:t> and a </a:t>
            </a:r>
            <a:r>
              <a:rPr lang="en-US" i="1" dirty="0">
                <a:solidFill>
                  <a:srgbClr val="C00000"/>
                </a:solidFill>
              </a:rPr>
              <a:t>quantity effect</a:t>
            </a:r>
            <a:r>
              <a:rPr lang="en-US" dirty="0"/>
              <a:t>.</a:t>
            </a:r>
          </a:p>
          <a:p>
            <a:r>
              <a:rPr lang="en-US" dirty="0"/>
              <a:t>Raising the tax rates too high reduces </a:t>
            </a:r>
            <a:r>
              <a:rPr lang="en-US" i="1" dirty="0">
                <a:solidFill>
                  <a:srgbClr val="C00000"/>
                </a:solidFill>
              </a:rPr>
              <a:t>total revenue</a:t>
            </a:r>
            <a:r>
              <a:rPr lang="en-US" dirty="0"/>
              <a:t>.</a:t>
            </a:r>
          </a:p>
          <a:p>
            <a:r>
              <a:rPr lang="en-US" i="1" dirty="0">
                <a:solidFill>
                  <a:srgbClr val="C00000"/>
                </a:solidFill>
              </a:rPr>
              <a:t>Incidence</a:t>
            </a:r>
            <a:r>
              <a:rPr lang="en-US" dirty="0"/>
              <a:t> describes who bears the burden of paying a tax.</a:t>
            </a:r>
          </a:p>
          <a:p>
            <a:pPr marL="292608" indent="-292608">
              <a:buFont typeface="Arial" pitchFamily="34" charset="0"/>
              <a:buChar char="•"/>
            </a:pPr>
            <a:r>
              <a:rPr lang="en-US" sz="2600" dirty="0">
                <a:solidFill>
                  <a:schemeClr val="tx1"/>
                </a:solidFill>
              </a:rPr>
              <a:t>A </a:t>
            </a:r>
            <a:r>
              <a:rPr lang="en-US" sz="2600" i="1" dirty="0">
                <a:solidFill>
                  <a:srgbClr val="C00000"/>
                </a:solidFill>
              </a:rPr>
              <a:t>proportional tax</a:t>
            </a:r>
            <a:r>
              <a:rPr lang="en-US" sz="2600" dirty="0">
                <a:solidFill>
                  <a:schemeClr val="tx1"/>
                </a:solidFill>
              </a:rPr>
              <a:t> charges all taxpayers the same percentage of income.</a:t>
            </a:r>
          </a:p>
          <a:p>
            <a:pPr marL="292608" indent="-292608">
              <a:buFont typeface="Arial" pitchFamily="34" charset="0"/>
              <a:buChar char="•"/>
            </a:pPr>
            <a:r>
              <a:rPr lang="en-US" sz="2600" dirty="0">
                <a:solidFill>
                  <a:schemeClr val="tx1"/>
                </a:solidFill>
              </a:rPr>
              <a:t>A </a:t>
            </a:r>
            <a:r>
              <a:rPr lang="en-US" sz="2600" i="1" dirty="0">
                <a:solidFill>
                  <a:srgbClr val="C00000"/>
                </a:solidFill>
              </a:rPr>
              <a:t>progressive tax</a:t>
            </a:r>
            <a:r>
              <a:rPr lang="en-US" sz="2600" dirty="0">
                <a:solidFill>
                  <a:schemeClr val="tx1"/>
                </a:solidFill>
              </a:rPr>
              <a:t> charges low-income earners a smaller percentage of their income than high-income earners.</a:t>
            </a:r>
          </a:p>
          <a:p>
            <a:pPr marL="292608" indent="-292608">
              <a:buFont typeface="Arial" pitchFamily="34" charset="0"/>
              <a:buChar char="•"/>
            </a:pPr>
            <a:r>
              <a:rPr lang="en-US" sz="2600" dirty="0">
                <a:solidFill>
                  <a:schemeClr val="tx1"/>
                </a:solidFill>
              </a:rPr>
              <a:t>A </a:t>
            </a:r>
            <a:r>
              <a:rPr lang="en-US" sz="2600" i="1" dirty="0">
                <a:solidFill>
                  <a:srgbClr val="C00000"/>
                </a:solidFill>
              </a:rPr>
              <a:t>regressive tax</a:t>
            </a:r>
            <a:r>
              <a:rPr lang="en-US" sz="2600" dirty="0">
                <a:solidFill>
                  <a:schemeClr val="tx1"/>
                </a:solidFill>
              </a:rPr>
              <a:t> charges low-income earners a larger percentage of their income than high-income earners.</a:t>
            </a:r>
          </a:p>
        </p:txBody>
      </p:sp>
    </p:spTree>
    <p:extLst>
      <p:ext uri="{BB962C8B-B14F-4D97-AF65-F5344CB8AC3E}">
        <p14:creationId xmlns:p14="http://schemas.microsoft.com/office/powerpoint/2010/main" val="28175764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400" dirty="0"/>
              <a:t>Can some taxes make people happier?</a:t>
            </a:r>
          </a:p>
        </p:txBody>
      </p:sp>
      <p:sp>
        <p:nvSpPr>
          <p:cNvPr id="3" name="Content Placeholder 2"/>
          <p:cNvSpPr>
            <a:spLocks noGrp="1"/>
          </p:cNvSpPr>
          <p:nvPr>
            <p:ph sz="quarter" idx="11"/>
          </p:nvPr>
        </p:nvSpPr>
        <p:spPr>
          <a:xfrm>
            <a:off x="342900" y="1276709"/>
            <a:ext cx="8458200" cy="1994525"/>
          </a:xfrm>
        </p:spPr>
        <p:txBody>
          <a:bodyPr>
            <a:normAutofit/>
          </a:bodyPr>
          <a:lstStyle/>
          <a:p>
            <a:r>
              <a:rPr lang="en-US" sz="2400" dirty="0"/>
              <a:t>Some people want to reduce their rate of smoking and drinking but have a tough time following through, due to problems with self-control or addictions.</a:t>
            </a:r>
          </a:p>
          <a:p>
            <a:pPr marL="292608" indent="-292608">
              <a:buFont typeface="Arial" pitchFamily="34" charset="0"/>
              <a:buChar char="•"/>
            </a:pPr>
            <a:r>
              <a:rPr lang="en-US" sz="2200" dirty="0"/>
              <a:t>The public health costs of smoking and excessive drinking are astronomical.</a:t>
            </a:r>
          </a:p>
        </p:txBody>
      </p:sp>
      <p:sp>
        <p:nvSpPr>
          <p:cNvPr id="4" name="Content Placeholder 3"/>
          <p:cNvSpPr>
            <a:spLocks noGrp="1"/>
          </p:cNvSpPr>
          <p:nvPr>
            <p:ph sz="quarter" idx="14"/>
          </p:nvPr>
        </p:nvSpPr>
        <p:spPr>
          <a:xfrm>
            <a:off x="342900" y="3292115"/>
            <a:ext cx="8458200" cy="2959013"/>
          </a:xfrm>
        </p:spPr>
        <p:txBody>
          <a:bodyPr>
            <a:noAutofit/>
          </a:bodyPr>
          <a:lstStyle/>
          <a:p>
            <a:r>
              <a:rPr lang="en-US" sz="2400" dirty="0"/>
              <a:t>There are </a:t>
            </a:r>
            <a:r>
              <a:rPr lang="en-US" sz="2400" i="1" dirty="0">
                <a:solidFill>
                  <a:srgbClr val="C00000"/>
                </a:solidFill>
              </a:rPr>
              <a:t>private costs</a:t>
            </a:r>
            <a:r>
              <a:rPr lang="en-US" sz="2400" dirty="0"/>
              <a:t> and </a:t>
            </a:r>
            <a:r>
              <a:rPr lang="en-US" sz="2400" i="1" dirty="0">
                <a:solidFill>
                  <a:srgbClr val="C00000"/>
                </a:solidFill>
              </a:rPr>
              <a:t>negative externalities</a:t>
            </a:r>
            <a:r>
              <a:rPr lang="en-US" sz="2400" dirty="0"/>
              <a:t>.</a:t>
            </a:r>
          </a:p>
          <a:p>
            <a:r>
              <a:rPr lang="en-US" sz="2400" i="1" dirty="0">
                <a:solidFill>
                  <a:srgbClr val="C00000"/>
                </a:solidFill>
              </a:rPr>
              <a:t>Sin taxes</a:t>
            </a:r>
            <a:r>
              <a:rPr lang="en-US" sz="2400" dirty="0"/>
              <a:t> reduce consumption through higher prices from taxes on these goods.</a:t>
            </a:r>
          </a:p>
          <a:p>
            <a:r>
              <a:rPr lang="en-US" sz="2400" dirty="0"/>
              <a:t>Researchers found that self-reported happiness rose after cigarette taxes increased.</a:t>
            </a:r>
          </a:p>
          <a:p>
            <a:pPr marL="292608" indent="-292608">
              <a:buFont typeface="Arial" pitchFamily="34" charset="0"/>
              <a:buChar char="•"/>
            </a:pPr>
            <a:r>
              <a:rPr lang="en-US" sz="2200" dirty="0"/>
              <a:t>The cigarette taxes act as a commitment device give an incentive to reduce consumption.</a:t>
            </a:r>
          </a:p>
        </p:txBody>
      </p:sp>
    </p:spTree>
    <p:extLst>
      <p:ext uri="{BB962C8B-B14F-4D97-AF65-F5344CB8AC3E}">
        <p14:creationId xmlns:p14="http://schemas.microsoft.com/office/powerpoint/2010/main" val="229864069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Summary 3</a:t>
            </a:r>
          </a:p>
        </p:txBody>
      </p:sp>
      <p:sp>
        <p:nvSpPr>
          <p:cNvPr id="3" name="Content Placeholder 2"/>
          <p:cNvSpPr>
            <a:spLocks noGrp="1"/>
          </p:cNvSpPr>
          <p:nvPr>
            <p:ph sz="quarter" idx="11"/>
          </p:nvPr>
        </p:nvSpPr>
        <p:spPr>
          <a:xfrm>
            <a:off x="342900" y="1276710"/>
            <a:ext cx="8458200" cy="4918028"/>
          </a:xfrm>
        </p:spPr>
        <p:txBody>
          <a:bodyPr>
            <a:normAutofit/>
          </a:bodyPr>
          <a:lstStyle/>
          <a:p>
            <a:pPr marL="292608" indent="-292608">
              <a:buFont typeface="Arial" pitchFamily="34" charset="0"/>
              <a:buChar char="•"/>
            </a:pPr>
            <a:r>
              <a:rPr lang="en-US" dirty="0"/>
              <a:t>The vast majority of </a:t>
            </a:r>
            <a:r>
              <a:rPr lang="en-US" i="1" dirty="0">
                <a:solidFill>
                  <a:srgbClr val="C00000"/>
                </a:solidFill>
              </a:rPr>
              <a:t>tax revenue</a:t>
            </a:r>
            <a:r>
              <a:rPr lang="en-US" dirty="0"/>
              <a:t> in the U.S. comes from </a:t>
            </a:r>
            <a:r>
              <a:rPr lang="en-US" i="1" dirty="0">
                <a:solidFill>
                  <a:srgbClr val="C00000"/>
                </a:solidFill>
              </a:rPr>
              <a:t>personal income</a:t>
            </a:r>
            <a:r>
              <a:rPr lang="en-US" dirty="0"/>
              <a:t> and </a:t>
            </a:r>
            <a:r>
              <a:rPr lang="en-US" i="1" dirty="0">
                <a:solidFill>
                  <a:srgbClr val="C00000"/>
                </a:solidFill>
              </a:rPr>
              <a:t>payroll taxes</a:t>
            </a:r>
            <a:r>
              <a:rPr lang="en-US" dirty="0"/>
              <a:t>; a significant minority comes from </a:t>
            </a:r>
            <a:r>
              <a:rPr lang="en-US" i="1" dirty="0">
                <a:solidFill>
                  <a:srgbClr val="C00000"/>
                </a:solidFill>
              </a:rPr>
              <a:t>corporate income taxes</a:t>
            </a:r>
            <a:r>
              <a:rPr lang="en-US" dirty="0"/>
              <a:t>.</a:t>
            </a:r>
          </a:p>
          <a:p>
            <a:pPr marL="292608" indent="-292608">
              <a:buFont typeface="Arial" pitchFamily="34" charset="0"/>
              <a:buChar char="•"/>
            </a:pPr>
            <a:r>
              <a:rPr lang="en-US" i="1" dirty="0">
                <a:solidFill>
                  <a:srgbClr val="C00000"/>
                </a:solidFill>
              </a:rPr>
              <a:t>Government spending</a:t>
            </a:r>
            <a:r>
              <a:rPr lang="en-US" dirty="0"/>
              <a:t> is not tied directly to </a:t>
            </a:r>
            <a:r>
              <a:rPr lang="en-US" i="1" dirty="0">
                <a:solidFill>
                  <a:srgbClr val="C00000"/>
                </a:solidFill>
              </a:rPr>
              <a:t>government revenue</a:t>
            </a:r>
            <a:r>
              <a:rPr lang="en-US" dirty="0"/>
              <a:t>.</a:t>
            </a:r>
          </a:p>
          <a:p>
            <a:pPr marL="292608" indent="-292608">
              <a:buFont typeface="Arial" pitchFamily="34" charset="0"/>
              <a:buChar char="•"/>
            </a:pPr>
            <a:r>
              <a:rPr lang="en-US" dirty="0"/>
              <a:t>The majority of federal spending is </a:t>
            </a:r>
            <a:r>
              <a:rPr lang="en-US" i="1" dirty="0">
                <a:solidFill>
                  <a:srgbClr val="C00000"/>
                </a:solidFill>
              </a:rPr>
              <a:t>entitlement</a:t>
            </a:r>
            <a:r>
              <a:rPr lang="en-US" dirty="0"/>
              <a:t> spending.</a:t>
            </a:r>
          </a:p>
          <a:p>
            <a:pPr marL="292608" indent="-292608">
              <a:buFont typeface="Arial" pitchFamily="34" charset="0"/>
              <a:buChar char="•"/>
            </a:pPr>
            <a:r>
              <a:rPr lang="en-US" dirty="0"/>
              <a:t>When government revenues are less than spending, a </a:t>
            </a:r>
            <a:r>
              <a:rPr lang="en-US" i="1" dirty="0">
                <a:solidFill>
                  <a:srgbClr val="C00000"/>
                </a:solidFill>
              </a:rPr>
              <a:t>budget deficit</a:t>
            </a:r>
            <a:r>
              <a:rPr lang="en-US" dirty="0"/>
              <a:t> occurs.</a:t>
            </a:r>
            <a:endParaRPr lang="en-US" sz="2600" dirty="0">
              <a:solidFill>
                <a:schemeClr val="tx1"/>
              </a:solidFill>
            </a:endParaRPr>
          </a:p>
        </p:txBody>
      </p:sp>
    </p:spTree>
    <p:extLst>
      <p:ext uri="{BB962C8B-B14F-4D97-AF65-F5344CB8AC3E}">
        <p14:creationId xmlns:p14="http://schemas.microsoft.com/office/powerpoint/2010/main" val="168331050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noProof="0" dirty="0"/>
              <a:t>End of Main Content</a:t>
            </a:r>
          </a:p>
        </p:txBody>
      </p:sp>
      <p:sp>
        <p:nvSpPr>
          <p:cNvPr id="4" name="Content Placeholder 3">
            <a:extLst>
              <a:ext uri="{FF2B5EF4-FFF2-40B4-BE49-F238E27FC236}">
                <a16:creationId xmlns:a16="http://schemas.microsoft.com/office/drawing/2014/main" id="{D273E325-9208-43F3-8555-36202DC09FA0}"/>
              </a:ext>
            </a:extLst>
          </p:cNvPr>
          <p:cNvSpPr>
            <a:spLocks noGrp="1"/>
          </p:cNvSpPr>
          <p:nvPr>
            <p:ph sz="quarter" idx="13"/>
          </p:nvPr>
        </p:nvSpPr>
        <p:spPr>
          <a:xfrm>
            <a:off x="60325" y="6498556"/>
            <a:ext cx="8988784" cy="296359"/>
          </a:xfrm>
        </p:spPr>
        <p:txBody>
          <a:bodyPr/>
          <a:lstStyle/>
          <a:p>
            <a:pPr lvl="0"/>
            <a:r>
              <a:rPr lang="en-US" dirty="0">
                <a:solidFill>
                  <a:schemeClr val="tx1"/>
                </a:solidFill>
              </a:rPr>
              <a:t>© 2021 McGraw Hill. All rights reserved. Authorized only for instructor use in the classroom.</a:t>
            </a:r>
          </a:p>
          <a:p>
            <a:pPr lvl="0"/>
            <a:r>
              <a:rPr lang="en-US" dirty="0">
                <a:solidFill>
                  <a:schemeClr val="tx1"/>
                </a:solidFill>
              </a:rPr>
              <a:t>No reproduction or further distribution permitted without the prior written consent of McGraw Hill.</a:t>
            </a:r>
            <a:endParaRPr lang="en-IN" dirty="0"/>
          </a:p>
        </p:txBody>
      </p:sp>
    </p:spTree>
    <p:extLst>
      <p:ext uri="{BB962C8B-B14F-4D97-AF65-F5344CB8AC3E}">
        <p14:creationId xmlns:p14="http://schemas.microsoft.com/office/powerpoint/2010/main" val="323601767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Accessibility Content: Text Alternatives for Images</a:t>
            </a:r>
          </a:p>
        </p:txBody>
      </p:sp>
    </p:spTree>
    <p:extLst>
      <p:ext uri="{BB962C8B-B14F-4D97-AF65-F5344CB8AC3E}">
        <p14:creationId xmlns:p14="http://schemas.microsoft.com/office/powerpoint/2010/main" val="421183465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Why tax? – Text Alternative</a:t>
            </a:r>
          </a:p>
        </p:txBody>
      </p:sp>
      <p:sp>
        <p:nvSpPr>
          <p:cNvPr id="3" name="Text Placeholder 2"/>
          <p:cNvSpPr>
            <a:spLocks noGrp="1"/>
          </p:cNvSpPr>
          <p:nvPr>
            <p:ph type="body" sz="quarter" idx="14"/>
          </p:nvPr>
        </p:nvSpPr>
        <p:spPr/>
        <p:txBody>
          <a:bodyPr/>
          <a:lstStyle/>
          <a:p>
            <a:r>
              <a:rPr lang="en-US" dirty="0">
                <a:hlinkClick r:id="rId2"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sz="2200" dirty="0"/>
              <a:t>Price is on the vertical axis, and Quantity is on the horizontal. Supply and Demand (D1) are at an unspecified equilibrium. D1 shifts down to D2. Equilibrium shifts down and left, and Quantity decreases. Tax is the distance from the new equilibrium price (Price received by sellers) to the price on D1 (Price paid by consumers) corresponding to the lower quantity. The vertical distance between these two points and the horizontal distance from this quantity to the axis is shaded. Boxes read: 1. Raises revenue . . .2. . . . and changes behavior. [Caption: A tax shrinks the market, moving equilibrium to a lower quantity and driving a wedge between the price paid by buyers and the price received by sellers. A tax also raises revenue, equal to the tax rate multiplied by the quantity traded under the new equilibrium.] </a:t>
            </a:r>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p>
        </p:txBody>
      </p:sp>
    </p:spTree>
    <p:extLst>
      <p:ext uri="{BB962C8B-B14F-4D97-AF65-F5344CB8AC3E}">
        <p14:creationId xmlns:p14="http://schemas.microsoft.com/office/powerpoint/2010/main" val="204055107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Principles of taxation 2 – Text Alternative</a:t>
            </a:r>
          </a:p>
        </p:txBody>
      </p:sp>
      <p:sp>
        <p:nvSpPr>
          <p:cNvPr id="3" name="Text Placeholder 2"/>
          <p:cNvSpPr>
            <a:spLocks noGrp="1"/>
          </p:cNvSpPr>
          <p:nvPr>
            <p:ph type="body" sz="quarter" idx="14"/>
          </p:nvPr>
        </p:nvSpPr>
        <p:spPr/>
        <p:txBody>
          <a:bodyPr/>
          <a:lstStyle/>
          <a:p>
            <a:r>
              <a:rPr lang="en-US" dirty="0">
                <a:hlinkClick r:id="rId2" action="ppaction://hlinksldjump"/>
              </a:rPr>
              <a:t>Return to parent-slide containing images.</a:t>
            </a:r>
          </a:p>
        </p:txBody>
      </p:sp>
      <p:sp>
        <p:nvSpPr>
          <p:cNvPr id="4" name="Content Placeholder 3"/>
          <p:cNvSpPr>
            <a:spLocks noGrp="1"/>
          </p:cNvSpPr>
          <p:nvPr>
            <p:ph sz="quarter" idx="11"/>
          </p:nvPr>
        </p:nvSpPr>
        <p:spPr/>
        <p:txBody>
          <a:bodyPr>
            <a:normAutofit/>
          </a:bodyPr>
          <a:lstStyle/>
          <a:p>
            <a:r>
              <a:rPr lang="en-US" sz="2200" dirty="0"/>
              <a:t>Price is on the vertical axis, and Quantity of jeans (millions of pairs) is on the horizontal. Supply slopes from (0, $10) to (6, $70). Demand (D1) slopes from (0, $90) to (6, $30). Equilibrium is at (4, $50). D1 shifts to D2, which slopes from (0, $70) to (6, $10), shifting equilibrium to (3, $40). The area below D1, above S, and right to 3 is the deadweight loss. Boxes read: 1. Tax creates a new demand curve $20 below ... 2. . . . which moves equilibrium to a lower quantity. Deadweight loss is surplus lost due to the reduced quantity. [Caption: A tax of $20 on jeans adds a new demand curve, sliding the equilibrium point along the supply curve from 4 million to 3 million pairs. The surplus lost to people who would have bought and sold those 1 million pairs of jeans but no longer do so under the tax is deadweight loss.] </a:t>
            </a:r>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p>
        </p:txBody>
      </p:sp>
    </p:spTree>
    <p:extLst>
      <p:ext uri="{BB962C8B-B14F-4D97-AF65-F5344CB8AC3E}">
        <p14:creationId xmlns:p14="http://schemas.microsoft.com/office/powerpoint/2010/main" val="413196388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Principles of taxation 3 – Text Alternative</a:t>
            </a:r>
          </a:p>
        </p:txBody>
      </p:sp>
      <p:sp>
        <p:nvSpPr>
          <p:cNvPr id="3" name="Text Placeholder 2"/>
          <p:cNvSpPr>
            <a:spLocks noGrp="1"/>
          </p:cNvSpPr>
          <p:nvPr>
            <p:ph type="body" sz="quarter" idx="14"/>
          </p:nvPr>
        </p:nvSpPr>
        <p:spPr/>
        <p:txBody>
          <a:bodyPr/>
          <a:lstStyle/>
          <a:p>
            <a:r>
              <a:rPr lang="en-US" dirty="0">
                <a:hlinkClick r:id="rId2" action="ppaction://hlinksldjump"/>
              </a:rPr>
              <a:t>Return to parent-slide containing images.</a:t>
            </a:r>
          </a:p>
        </p:txBody>
      </p:sp>
      <p:sp>
        <p:nvSpPr>
          <p:cNvPr id="4" name="Content Placeholder 3"/>
          <p:cNvSpPr>
            <a:spLocks noGrp="1"/>
          </p:cNvSpPr>
          <p:nvPr>
            <p:ph sz="quarter" idx="11"/>
          </p:nvPr>
        </p:nvSpPr>
        <p:spPr/>
        <p:txBody>
          <a:bodyPr>
            <a:noAutofit/>
          </a:bodyPr>
          <a:lstStyle/>
          <a:p>
            <a:r>
              <a:rPr lang="en-US" sz="1800" dirty="0"/>
              <a:t>In all three graphs, Price is on the vertical axis, and Quantity is on the horizontal. Box reads: More-elastic demand leads to a larger reduction in quantity under a tax, which leads to larger deadweight loss. In graph (A) Less-elastic demand DWL=$40, the supply and both demand curves have steep slopes. D1 shifts to D2, shifting equilibrium from (30, $50) to (26, $42). The point on D1 corresponds to (26, $62). [Caption: With less-price-elastic demand, a $20 tax decreases equilibrium quantity from 30 to 26. The total value of the deadweight loss is $40.] In graph (B) Original demand DWL = $60, the supply and both demand curves have moderate slopes. D1 shifts to D2, shifting equilibrium from (30, $50) to (24, $38). The point on D1 corresponds to (24, $58). [Caption: With less-price-elastic demand, a $20 tax decreases equilibrium quantity from 30 to 26. The total value of the deadweight loss is $40.] In graph (C) More-elastic demand DWL equals $80, the supply and both demand curves have shallow slopes. D1 shifts to D2, shifting equilibrium from (30, $50) to (22, $34). The point on D1 corresponds to (22, $54). [Caption: With less-price-elastic demand, a $20 tax decreases equilibrium quantity from 30 to 26. The total value of the deadweight loss is $40.] </a:t>
            </a:r>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p>
        </p:txBody>
      </p:sp>
    </p:spTree>
    <p:extLst>
      <p:ext uri="{BB962C8B-B14F-4D97-AF65-F5344CB8AC3E}">
        <p14:creationId xmlns:p14="http://schemas.microsoft.com/office/powerpoint/2010/main" val="420204480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Tax effects 2 – Text Alternative</a:t>
            </a:r>
          </a:p>
        </p:txBody>
      </p:sp>
      <p:sp>
        <p:nvSpPr>
          <p:cNvPr id="3" name="Text Placeholder 2"/>
          <p:cNvSpPr>
            <a:spLocks noGrp="1"/>
          </p:cNvSpPr>
          <p:nvPr>
            <p:ph type="body" sz="quarter" idx="14"/>
          </p:nvPr>
        </p:nvSpPr>
        <p:spPr/>
        <p:txBody>
          <a:bodyPr/>
          <a:lstStyle/>
          <a:p>
            <a:r>
              <a:rPr lang="en-US" dirty="0">
                <a:hlinkClick r:id="rId2" action="ppaction://hlinksldjump"/>
              </a:rPr>
              <a:t>Return to parent-slide containing images.</a:t>
            </a:r>
          </a:p>
        </p:txBody>
      </p:sp>
      <p:sp>
        <p:nvSpPr>
          <p:cNvPr id="4" name="Content Placeholder 3"/>
          <p:cNvSpPr>
            <a:spLocks noGrp="1"/>
          </p:cNvSpPr>
          <p:nvPr>
            <p:ph sz="quarter" idx="11"/>
          </p:nvPr>
        </p:nvSpPr>
        <p:spPr/>
        <p:txBody>
          <a:bodyPr>
            <a:noAutofit/>
          </a:bodyPr>
          <a:lstStyle/>
          <a:p>
            <a:r>
              <a:rPr lang="en-US" dirty="0"/>
              <a:t>Price is on the vertical axis, and Quantity is on the horizontal. One supply curve and three shifting demand curves are shown. When D1 shifts down to D2, the tax revenue plus the quantity effect creates a long rectangle defined on the right by the new equilibrium and the corresponding price on D1 at the new quantity. D2 shifts down to D3, losing the quantity between the D2 equilibrium quantity and D3 quantity, but gaining the difference between the new (D3) price and the corresponding price on D1. This additional area is shaded as the price effect. Tax 2 is the revenue from Tax 1 less the Quantity effect but plus the Price effect. [Caption: An increase in the tax rate increases the amount of revenue earned per unit, but the higher “price” of taxes means that quantity decreases. The net effect on revenue depends on whether the quantity effect outweighs the price effect.] </a:t>
            </a:r>
          </a:p>
        </p:txBody>
      </p:sp>
      <p:sp>
        <p:nvSpPr>
          <p:cNvPr id="5" name="Text Placeholder 4"/>
          <p:cNvSpPr>
            <a:spLocks noGrp="1"/>
          </p:cNvSpPr>
          <p:nvPr>
            <p:ph type="body" sz="quarter" idx="15"/>
          </p:nvPr>
        </p:nvSpPr>
        <p:spPr/>
        <p:txBody>
          <a:bodyPr/>
          <a:lstStyle/>
          <a:p>
            <a:r>
              <a:rPr lang="en-US" dirty="0">
                <a:hlinkClick r:id="rId2" action="ppaction://hlinksldjump"/>
              </a:rPr>
              <a:t>Return to parent-slide containing images.</a:t>
            </a:r>
          </a:p>
        </p:txBody>
      </p:sp>
    </p:spTree>
    <p:extLst>
      <p:ext uri="{BB962C8B-B14F-4D97-AF65-F5344CB8AC3E}">
        <p14:creationId xmlns:p14="http://schemas.microsoft.com/office/powerpoint/2010/main" val="409957034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dirty="0"/>
              <a:t>Diminishing returns to revenue – Text Alternative</a:t>
            </a:r>
          </a:p>
        </p:txBody>
      </p:sp>
      <p:sp>
        <p:nvSpPr>
          <p:cNvPr id="3" name="Text Placeholder 2"/>
          <p:cNvSpPr>
            <a:spLocks noGrp="1"/>
          </p:cNvSpPr>
          <p:nvPr>
            <p:ph type="body" sz="quarter" idx="14"/>
          </p:nvPr>
        </p:nvSpPr>
        <p:spPr/>
        <p:txBody>
          <a:bodyPr/>
          <a:lstStyle/>
          <a:p>
            <a:r>
              <a:rPr lang="en-US" dirty="0">
                <a:hlinkClick r:id="rId3" action="ppaction://hlinksldjump"/>
              </a:rPr>
              <a:t>Return to parent-slide containing images.</a:t>
            </a:r>
          </a:p>
        </p:txBody>
      </p:sp>
      <p:sp>
        <p:nvSpPr>
          <p:cNvPr id="4" name="Content Placeholder 3"/>
          <p:cNvSpPr>
            <a:spLocks noGrp="1"/>
          </p:cNvSpPr>
          <p:nvPr>
            <p:ph sz="quarter" idx="11"/>
          </p:nvPr>
        </p:nvSpPr>
        <p:spPr/>
        <p:txBody>
          <a:bodyPr>
            <a:noAutofit/>
          </a:bodyPr>
          <a:lstStyle/>
          <a:p>
            <a:r>
              <a:rPr lang="en-US" sz="2200" dirty="0"/>
              <a:t>Revenue is on the vertical axis, and Tax rate is on the horizontal and runs from 0 to 100 percent. The line slopes up to the midpoint and then slopes down. The midpoint is labeled X%. The left side of the graph reads: Up to a point, increasing the tax rate increases total revenue. The right side reads: Past that point, increasing the tax rate decreases total revenue. </a:t>
            </a:r>
          </a:p>
        </p:txBody>
      </p:sp>
      <p:sp>
        <p:nvSpPr>
          <p:cNvPr id="5" name="Text Placeholder 4"/>
          <p:cNvSpPr>
            <a:spLocks noGrp="1"/>
          </p:cNvSpPr>
          <p:nvPr>
            <p:ph type="body" sz="quarter" idx="15"/>
          </p:nvPr>
        </p:nvSpPr>
        <p:spPr/>
        <p:txBody>
          <a:bodyPr/>
          <a:lstStyle/>
          <a:p>
            <a:r>
              <a:rPr lang="en-US" dirty="0">
                <a:hlinkClick r:id="rId3" action="ppaction://hlinksldjump"/>
              </a:rPr>
              <a:t>Return to parent-slide containing images.</a:t>
            </a:r>
          </a:p>
        </p:txBody>
      </p:sp>
    </p:spTree>
    <p:extLst>
      <p:ext uri="{BB962C8B-B14F-4D97-AF65-F5344CB8AC3E}">
        <p14:creationId xmlns:p14="http://schemas.microsoft.com/office/powerpoint/2010/main" val="172612708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dirty="0"/>
              <a:t>Incidence: Who ultimately pays the tax? </a:t>
            </a:r>
            <a:r>
              <a:rPr lang="en-US" sz="1050" b="0" dirty="0"/>
              <a:t>1</a:t>
            </a:r>
            <a:r>
              <a:rPr lang="en-US" sz="3200" dirty="0"/>
              <a:t> – Text Alternative</a:t>
            </a:r>
          </a:p>
        </p:txBody>
      </p:sp>
      <p:sp>
        <p:nvSpPr>
          <p:cNvPr id="3" name="Text Placeholder 2"/>
          <p:cNvSpPr>
            <a:spLocks noGrp="1"/>
          </p:cNvSpPr>
          <p:nvPr>
            <p:ph type="body" sz="quarter" idx="14"/>
          </p:nvPr>
        </p:nvSpPr>
        <p:spPr/>
        <p:txBody>
          <a:bodyPr/>
          <a:lstStyle/>
          <a:p>
            <a:r>
              <a:rPr lang="en-US" dirty="0">
                <a:hlinkClick r:id="rId3" action="ppaction://hlinksldjump"/>
              </a:rPr>
              <a:t>Return to parent-slide containing images.</a:t>
            </a:r>
          </a:p>
        </p:txBody>
      </p:sp>
      <p:sp>
        <p:nvSpPr>
          <p:cNvPr id="4" name="Content Placeholder 3"/>
          <p:cNvSpPr>
            <a:spLocks noGrp="1"/>
          </p:cNvSpPr>
          <p:nvPr>
            <p:ph sz="quarter" idx="11"/>
          </p:nvPr>
        </p:nvSpPr>
        <p:spPr/>
        <p:txBody>
          <a:bodyPr>
            <a:noAutofit/>
          </a:bodyPr>
          <a:lstStyle/>
          <a:p>
            <a:r>
              <a:rPr lang="en-US" sz="2200" dirty="0"/>
              <a:t>Three sets of bar graphs are shown. Each set has the rate and amount of tax collected on an income of $20K and an income of $200K. Graph (A) Proportional, shows both incomes taxed at 25 percent, and $5K and $50K collected, respectively. Graph (B) Progressive shows rates of 20 percent and 30 percent imposed, and $4K and $60K collected, respectively. Graph (C) Regressive shows 65 percent and 6.5 percent imposed, and $13 collected from both incomes. </a:t>
            </a:r>
          </a:p>
        </p:txBody>
      </p:sp>
      <p:sp>
        <p:nvSpPr>
          <p:cNvPr id="5" name="Text Placeholder 4"/>
          <p:cNvSpPr>
            <a:spLocks noGrp="1"/>
          </p:cNvSpPr>
          <p:nvPr>
            <p:ph type="body" sz="quarter" idx="15"/>
          </p:nvPr>
        </p:nvSpPr>
        <p:spPr/>
        <p:txBody>
          <a:bodyPr/>
          <a:lstStyle/>
          <a:p>
            <a:r>
              <a:rPr lang="en-US" dirty="0">
                <a:hlinkClick r:id="rId3" action="ppaction://hlinksldjump"/>
              </a:rPr>
              <a:t>Return to parent-slide containing images.</a:t>
            </a:r>
          </a:p>
        </p:txBody>
      </p:sp>
    </p:spTree>
    <p:extLst>
      <p:ext uri="{BB962C8B-B14F-4D97-AF65-F5344CB8AC3E}">
        <p14:creationId xmlns:p14="http://schemas.microsoft.com/office/powerpoint/2010/main" val="394883949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A taxonomy of taxes 2 – Text Alternative</a:t>
            </a:r>
          </a:p>
        </p:txBody>
      </p:sp>
      <p:sp>
        <p:nvSpPr>
          <p:cNvPr id="3" name="Text Placeholder 2"/>
          <p:cNvSpPr>
            <a:spLocks noGrp="1"/>
          </p:cNvSpPr>
          <p:nvPr>
            <p:ph type="body" sz="quarter" idx="14"/>
          </p:nvPr>
        </p:nvSpPr>
        <p:spPr/>
        <p:txBody>
          <a:bodyPr/>
          <a:lstStyle/>
          <a:p>
            <a:r>
              <a:rPr lang="en-US" dirty="0">
                <a:hlinkClick r:id="rId3" action="ppaction://hlinksldjump"/>
              </a:rPr>
              <a:t>Return to parent-slide containing images.</a:t>
            </a:r>
          </a:p>
        </p:txBody>
      </p:sp>
      <p:sp>
        <p:nvSpPr>
          <p:cNvPr id="4" name="Content Placeholder 3"/>
          <p:cNvSpPr>
            <a:spLocks noGrp="1"/>
          </p:cNvSpPr>
          <p:nvPr>
            <p:ph sz="quarter" idx="11"/>
          </p:nvPr>
        </p:nvSpPr>
        <p:spPr/>
        <p:txBody>
          <a:bodyPr>
            <a:noAutofit/>
          </a:bodyPr>
          <a:lstStyle/>
          <a:p>
            <a:r>
              <a:rPr lang="en-US" sz="2200" dirty="0"/>
              <a:t>Percent of total receipts is on the vertical axis, and the years 1940 to 2014 are on the horizontal. The receipts collected each year are broken into Personal income taxes, Payroll taxes, Corporate income taxes, Excise taxes, and Other. In 1940, each category accounted for approximately 15 percent, 25 percent, 20 percent, 30 percent, and 10 percent, respectively. In 2014, the proportions were 46 percent, 34 percent, 11 percent, 3 percent, and 6 percent, respectively. </a:t>
            </a:r>
          </a:p>
        </p:txBody>
      </p:sp>
      <p:sp>
        <p:nvSpPr>
          <p:cNvPr id="5" name="Text Placeholder 4"/>
          <p:cNvSpPr>
            <a:spLocks noGrp="1"/>
          </p:cNvSpPr>
          <p:nvPr>
            <p:ph type="body" sz="quarter" idx="15"/>
          </p:nvPr>
        </p:nvSpPr>
        <p:spPr/>
        <p:txBody>
          <a:bodyPr/>
          <a:lstStyle/>
          <a:p>
            <a:r>
              <a:rPr lang="en-US" dirty="0">
                <a:hlinkClick r:id="rId3" action="ppaction://hlinksldjump"/>
              </a:rPr>
              <a:t>Return to parent-slide containing images.</a:t>
            </a:r>
          </a:p>
        </p:txBody>
      </p:sp>
    </p:spTree>
    <p:extLst>
      <p:ext uri="{BB962C8B-B14F-4D97-AF65-F5344CB8AC3E}">
        <p14:creationId xmlns:p14="http://schemas.microsoft.com/office/powerpoint/2010/main" val="4956348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Principles of taxation 1</a:t>
            </a:r>
          </a:p>
        </p:txBody>
      </p:sp>
      <p:sp>
        <p:nvSpPr>
          <p:cNvPr id="3" name="Content Placeholder 2"/>
          <p:cNvSpPr>
            <a:spLocks noGrp="1"/>
          </p:cNvSpPr>
          <p:nvPr>
            <p:ph sz="quarter" idx="11"/>
          </p:nvPr>
        </p:nvSpPr>
        <p:spPr>
          <a:xfrm>
            <a:off x="342900" y="1276709"/>
            <a:ext cx="8458200" cy="4711967"/>
          </a:xfrm>
        </p:spPr>
        <p:txBody>
          <a:bodyPr>
            <a:normAutofit/>
          </a:bodyPr>
          <a:lstStyle/>
          <a:p>
            <a:r>
              <a:rPr lang="en-US" dirty="0"/>
              <a:t>The </a:t>
            </a:r>
            <a:r>
              <a:rPr lang="en-US" i="1" dirty="0">
                <a:solidFill>
                  <a:srgbClr val="C00000"/>
                </a:solidFill>
              </a:rPr>
              <a:t>tax revenue</a:t>
            </a:r>
            <a:r>
              <a:rPr lang="en-US" dirty="0"/>
              <a:t> is not lost </a:t>
            </a:r>
            <a:r>
              <a:rPr lang="en-US" i="1" dirty="0">
                <a:solidFill>
                  <a:srgbClr val="C00000"/>
                </a:solidFill>
              </a:rPr>
              <a:t>surplus</a:t>
            </a:r>
            <a:r>
              <a:rPr lang="en-US" dirty="0"/>
              <a:t> because this is being transferred to someone else through a government program.</a:t>
            </a:r>
          </a:p>
          <a:p>
            <a:r>
              <a:rPr lang="en-US" dirty="0"/>
              <a:t>It is tempting to assume that the cost is the amount that taxpayers have to pay and the benefit is whatever services are provided using those funds.</a:t>
            </a:r>
          </a:p>
          <a:p>
            <a:pPr marL="292608" indent="-292608">
              <a:buFont typeface="Arial" pitchFamily="34" charset="0"/>
              <a:buChar char="•"/>
            </a:pPr>
            <a:r>
              <a:rPr lang="en-US" sz="2600" i="1" dirty="0">
                <a:solidFill>
                  <a:srgbClr val="C00000"/>
                </a:solidFill>
              </a:rPr>
              <a:t>Taxes</a:t>
            </a:r>
            <a:r>
              <a:rPr lang="en-US" sz="2600" dirty="0"/>
              <a:t> cause changes in economic behavior, potentially shifting supply and demand away from their optimal levels.</a:t>
            </a:r>
          </a:p>
          <a:p>
            <a:pPr marL="292608" indent="-292608">
              <a:buFont typeface="Arial" pitchFamily="34" charset="0"/>
              <a:buChar char="•"/>
            </a:pPr>
            <a:r>
              <a:rPr lang="en-US" sz="2600" dirty="0"/>
              <a:t>Collecting </a:t>
            </a:r>
            <a:r>
              <a:rPr lang="en-US" sz="2600" i="1" dirty="0">
                <a:solidFill>
                  <a:srgbClr val="C00000"/>
                </a:solidFill>
              </a:rPr>
              <a:t>taxes</a:t>
            </a:r>
            <a:r>
              <a:rPr lang="en-US" sz="2600" dirty="0"/>
              <a:t> takes up resources in itself.</a:t>
            </a:r>
          </a:p>
        </p:txBody>
      </p:sp>
    </p:spTree>
    <p:extLst>
      <p:ext uri="{BB962C8B-B14F-4D97-AF65-F5344CB8AC3E}">
        <p14:creationId xmlns:p14="http://schemas.microsoft.com/office/powerpoint/2010/main" val="63552314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The public budget 2 – Text Alternative</a:t>
            </a:r>
          </a:p>
        </p:txBody>
      </p:sp>
      <p:sp>
        <p:nvSpPr>
          <p:cNvPr id="3" name="Text Placeholder 2"/>
          <p:cNvSpPr>
            <a:spLocks noGrp="1"/>
          </p:cNvSpPr>
          <p:nvPr>
            <p:ph type="body" sz="quarter" idx="14"/>
          </p:nvPr>
        </p:nvSpPr>
        <p:spPr/>
        <p:txBody>
          <a:bodyPr/>
          <a:lstStyle/>
          <a:p>
            <a:r>
              <a:rPr lang="en-US" dirty="0">
                <a:hlinkClick r:id="rId3" action="ppaction://hlinksldjump"/>
              </a:rPr>
              <a:t>Return to parent-slide containing images.</a:t>
            </a:r>
          </a:p>
        </p:txBody>
      </p:sp>
      <p:sp>
        <p:nvSpPr>
          <p:cNvPr id="4" name="Content Placeholder 3"/>
          <p:cNvSpPr>
            <a:spLocks noGrp="1"/>
          </p:cNvSpPr>
          <p:nvPr>
            <p:ph sz="quarter" idx="11"/>
          </p:nvPr>
        </p:nvSpPr>
        <p:spPr/>
        <p:txBody>
          <a:bodyPr>
            <a:noAutofit/>
          </a:bodyPr>
          <a:lstStyle/>
          <a:p>
            <a:r>
              <a:rPr lang="en-US" sz="2200" dirty="0"/>
              <a:t>A stacked bar graph shows taxes around the world the following categories: income, social, payroll, property goods other and total. The horizontal axis represents 15 countries and the vertical axis has numbers from 0 to 100. Denmark has the highest tax on income and Turkey has the lowest. France has the highest tax in social and Denmark has the lowest with Chile being the second lowest. Sweden has the highest tax for payroll with many of the countries with no tax on payroll. France pays maximum property tax, followed by United Kingdom and Canada. All the countries pay a more or less similar amount of good tax. Some of the countries pay other taxes and the total gives the following order in terms of most to least: Denmark, France, Finland, Sweden, Italy, Norway, Germany, U K, Canada, Switzerland, Korea, U S, Turkey, Ireland and Chile. </a:t>
            </a:r>
          </a:p>
        </p:txBody>
      </p:sp>
      <p:sp>
        <p:nvSpPr>
          <p:cNvPr id="5" name="Text Placeholder 4"/>
          <p:cNvSpPr>
            <a:spLocks noGrp="1"/>
          </p:cNvSpPr>
          <p:nvPr>
            <p:ph type="body" sz="quarter" idx="15"/>
          </p:nvPr>
        </p:nvSpPr>
        <p:spPr/>
        <p:txBody>
          <a:bodyPr/>
          <a:lstStyle/>
          <a:p>
            <a:r>
              <a:rPr lang="en-US" dirty="0">
                <a:hlinkClick r:id="rId3" action="ppaction://hlinksldjump"/>
              </a:rPr>
              <a:t>Return to parent-slide containing images.</a:t>
            </a:r>
          </a:p>
        </p:txBody>
      </p:sp>
    </p:spTree>
    <p:extLst>
      <p:ext uri="{BB962C8B-B14F-4D97-AF65-F5344CB8AC3E}">
        <p14:creationId xmlns:p14="http://schemas.microsoft.com/office/powerpoint/2010/main" val="278900895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The public budget 4 – Text Alternative</a:t>
            </a:r>
          </a:p>
        </p:txBody>
      </p:sp>
      <p:sp>
        <p:nvSpPr>
          <p:cNvPr id="3" name="Text Placeholder 2"/>
          <p:cNvSpPr>
            <a:spLocks noGrp="1"/>
          </p:cNvSpPr>
          <p:nvPr>
            <p:ph type="body" sz="quarter" idx="14"/>
          </p:nvPr>
        </p:nvSpPr>
        <p:spPr/>
        <p:txBody>
          <a:bodyPr/>
          <a:lstStyle/>
          <a:p>
            <a:r>
              <a:rPr lang="en-US" dirty="0">
                <a:hlinkClick r:id="rId3" action="ppaction://hlinksldjump"/>
              </a:rPr>
              <a:t>Return to parent-slide containing images.</a:t>
            </a:r>
          </a:p>
        </p:txBody>
      </p:sp>
      <p:sp>
        <p:nvSpPr>
          <p:cNvPr id="4" name="Content Placeholder 3"/>
          <p:cNvSpPr>
            <a:spLocks noGrp="1"/>
          </p:cNvSpPr>
          <p:nvPr>
            <p:ph sz="quarter" idx="11"/>
          </p:nvPr>
        </p:nvSpPr>
        <p:spPr/>
        <p:txBody>
          <a:bodyPr>
            <a:noAutofit/>
          </a:bodyPr>
          <a:lstStyle/>
          <a:p>
            <a:r>
              <a:rPr lang="en-US" sz="2400" dirty="0"/>
              <a:t>Percent of budget is on the vertical axis, and the years 1940 to 2014 are on the horizontal. In 1940, National defense was the largest expenditure in the federal budget. In 2014, it breaks down as follows: Physical resources 1.7%, Education and social services 2.6%, Veterans affairs 2.8%, Other 5.1%, Net interest 6.5%, Income security 14.7%, National defense 17.2%, Health expenditures 23.8%, and Social Security 24.3%. </a:t>
            </a:r>
          </a:p>
        </p:txBody>
      </p:sp>
      <p:sp>
        <p:nvSpPr>
          <p:cNvPr id="5" name="Text Placeholder 4"/>
          <p:cNvSpPr>
            <a:spLocks noGrp="1"/>
          </p:cNvSpPr>
          <p:nvPr>
            <p:ph type="body" sz="quarter" idx="15"/>
          </p:nvPr>
        </p:nvSpPr>
        <p:spPr/>
        <p:txBody>
          <a:bodyPr/>
          <a:lstStyle/>
          <a:p>
            <a:r>
              <a:rPr lang="en-US" dirty="0">
                <a:hlinkClick r:id="rId3" action="ppaction://hlinksldjump"/>
              </a:rPr>
              <a:t>Return to parent-slide containing images.</a:t>
            </a:r>
          </a:p>
        </p:txBody>
      </p:sp>
    </p:spTree>
    <p:extLst>
      <p:ext uri="{BB962C8B-B14F-4D97-AF65-F5344CB8AC3E}">
        <p14:creationId xmlns:p14="http://schemas.microsoft.com/office/powerpoint/2010/main" val="362725199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The public budget 5 – Text Alternative</a:t>
            </a:r>
          </a:p>
        </p:txBody>
      </p:sp>
      <p:sp>
        <p:nvSpPr>
          <p:cNvPr id="3" name="Text Placeholder 2"/>
          <p:cNvSpPr>
            <a:spLocks noGrp="1"/>
          </p:cNvSpPr>
          <p:nvPr>
            <p:ph type="body" sz="quarter" idx="14"/>
          </p:nvPr>
        </p:nvSpPr>
        <p:spPr/>
        <p:txBody>
          <a:bodyPr/>
          <a:lstStyle/>
          <a:p>
            <a:r>
              <a:rPr lang="en-US" dirty="0">
                <a:hlinkClick r:id="rId3" action="ppaction://hlinksldjump"/>
              </a:rPr>
              <a:t>Return to parent-slide containing images.</a:t>
            </a:r>
          </a:p>
        </p:txBody>
      </p:sp>
      <p:sp>
        <p:nvSpPr>
          <p:cNvPr id="4" name="Content Placeholder 3"/>
          <p:cNvSpPr>
            <a:spLocks noGrp="1"/>
          </p:cNvSpPr>
          <p:nvPr>
            <p:ph sz="quarter" idx="11"/>
          </p:nvPr>
        </p:nvSpPr>
        <p:spPr/>
        <p:txBody>
          <a:bodyPr>
            <a:noAutofit/>
          </a:bodyPr>
          <a:lstStyle/>
          <a:p>
            <a:r>
              <a:rPr lang="en-US" sz="2200" dirty="0"/>
              <a:t>Billions of $ is on the vertical axis, and Fiscal Year is on the horizontal. From 1980 to 1996, federal deficits were around negative 149.7. From 1996 to 2002, they were positive, reaching a high of 236.2. The budget has been in deficit since then, increasing from negative 412.7 in 2004 to negative 1,412.7 in 2009. Deficits have dropped since then, returning to negative 400 in 2015. </a:t>
            </a:r>
          </a:p>
        </p:txBody>
      </p:sp>
      <p:sp>
        <p:nvSpPr>
          <p:cNvPr id="5" name="Text Placeholder 4"/>
          <p:cNvSpPr>
            <a:spLocks noGrp="1"/>
          </p:cNvSpPr>
          <p:nvPr>
            <p:ph type="body" sz="quarter" idx="15"/>
          </p:nvPr>
        </p:nvSpPr>
        <p:spPr/>
        <p:txBody>
          <a:bodyPr/>
          <a:lstStyle/>
          <a:p>
            <a:r>
              <a:rPr lang="en-US" dirty="0">
                <a:hlinkClick r:id="rId3" action="ppaction://hlinksldjump"/>
              </a:rPr>
              <a:t>Return to parent-slide containing images.</a:t>
            </a:r>
          </a:p>
        </p:txBody>
      </p:sp>
    </p:spTree>
    <p:extLst>
      <p:ext uri="{BB962C8B-B14F-4D97-AF65-F5344CB8AC3E}">
        <p14:creationId xmlns:p14="http://schemas.microsoft.com/office/powerpoint/2010/main" val="311219045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000" dirty="0"/>
              <a:t>Insecure future of Social Security – Text Alternative</a:t>
            </a:r>
          </a:p>
        </p:txBody>
      </p:sp>
      <p:sp>
        <p:nvSpPr>
          <p:cNvPr id="3" name="Text Placeholder 2"/>
          <p:cNvSpPr>
            <a:spLocks noGrp="1"/>
          </p:cNvSpPr>
          <p:nvPr>
            <p:ph type="body" sz="quarter" idx="14"/>
          </p:nvPr>
        </p:nvSpPr>
        <p:spPr/>
        <p:txBody>
          <a:bodyPr/>
          <a:lstStyle/>
          <a:p>
            <a:r>
              <a:rPr lang="en-US" dirty="0">
                <a:hlinkClick r:id="rId3" action="ppaction://hlinksldjump"/>
              </a:rPr>
              <a:t>Return to parent-slide containing images.</a:t>
            </a:r>
          </a:p>
        </p:txBody>
      </p:sp>
      <p:sp>
        <p:nvSpPr>
          <p:cNvPr id="4" name="Content Placeholder 3"/>
          <p:cNvSpPr>
            <a:spLocks noGrp="1"/>
          </p:cNvSpPr>
          <p:nvPr>
            <p:ph sz="quarter" idx="11"/>
          </p:nvPr>
        </p:nvSpPr>
        <p:spPr/>
        <p:txBody>
          <a:bodyPr>
            <a:noAutofit/>
          </a:bodyPr>
          <a:lstStyle/>
          <a:p>
            <a:r>
              <a:rPr lang="en-US" sz="2400" dirty="0"/>
              <a:t>Percent of GDP is on the vertical axis, and Year is on the horizontal. 1990 to 2015 are actual outlays and after 2015 to 2060 are projected. Until 2009, revenue is slightly above outlays. The lines cross after 2009, with outlays above revenue, but only slightly. After 2015, outlays are projected to increase, but revenue is projected to remain flat. </a:t>
            </a:r>
          </a:p>
        </p:txBody>
      </p:sp>
      <p:sp>
        <p:nvSpPr>
          <p:cNvPr id="5" name="Text Placeholder 4"/>
          <p:cNvSpPr>
            <a:spLocks noGrp="1"/>
          </p:cNvSpPr>
          <p:nvPr>
            <p:ph type="body" sz="quarter" idx="15"/>
          </p:nvPr>
        </p:nvSpPr>
        <p:spPr/>
        <p:txBody>
          <a:bodyPr/>
          <a:lstStyle/>
          <a:p>
            <a:r>
              <a:rPr lang="en-US" dirty="0">
                <a:hlinkClick r:id="rId3" action="ppaction://hlinksldjump"/>
              </a:rPr>
              <a:t>Return to parent-slide containing images.</a:t>
            </a:r>
          </a:p>
        </p:txBody>
      </p:sp>
    </p:spTree>
    <p:extLst>
      <p:ext uri="{BB962C8B-B14F-4D97-AF65-F5344CB8AC3E}">
        <p14:creationId xmlns:p14="http://schemas.microsoft.com/office/powerpoint/2010/main" val="2265338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Principles of taxation 2</a:t>
            </a:r>
          </a:p>
        </p:txBody>
      </p:sp>
      <p:sp>
        <p:nvSpPr>
          <p:cNvPr id="3" name="Content Placeholder 2"/>
          <p:cNvSpPr>
            <a:spLocks noGrp="1"/>
          </p:cNvSpPr>
          <p:nvPr>
            <p:ph sz="quarter" idx="11"/>
          </p:nvPr>
        </p:nvSpPr>
        <p:spPr>
          <a:xfrm>
            <a:off x="342900" y="1276710"/>
            <a:ext cx="8458200" cy="886942"/>
          </a:xfrm>
        </p:spPr>
        <p:txBody>
          <a:bodyPr>
            <a:normAutofit/>
          </a:bodyPr>
          <a:lstStyle/>
          <a:p>
            <a:r>
              <a:rPr lang="en-US" sz="2400" dirty="0"/>
              <a:t>Each </a:t>
            </a:r>
            <a:r>
              <a:rPr lang="en-US" sz="2400" i="1" dirty="0">
                <a:solidFill>
                  <a:srgbClr val="C00000"/>
                </a:solidFill>
              </a:rPr>
              <a:t>tax</a:t>
            </a:r>
            <a:r>
              <a:rPr lang="en-US" sz="2400" dirty="0"/>
              <a:t> considered must compare trade-offs between </a:t>
            </a:r>
            <a:r>
              <a:rPr lang="en-US" sz="2400" i="1" dirty="0">
                <a:solidFill>
                  <a:srgbClr val="C00000"/>
                </a:solidFill>
              </a:rPr>
              <a:t>revenue</a:t>
            </a:r>
            <a:r>
              <a:rPr lang="en-US" sz="2400" dirty="0"/>
              <a:t> and </a:t>
            </a:r>
            <a:r>
              <a:rPr lang="en-US" sz="2400" i="1" dirty="0">
                <a:solidFill>
                  <a:srgbClr val="C00000"/>
                </a:solidFill>
              </a:rPr>
              <a:t>inefficiency</a:t>
            </a:r>
            <a:r>
              <a:rPr lang="en-US" sz="2400" dirty="0"/>
              <a:t>.</a:t>
            </a:r>
          </a:p>
        </p:txBody>
      </p:sp>
      <p:pic>
        <p:nvPicPr>
          <p:cNvPr id="2050" name="Picture 2" descr="A tax shifts the demand curve, causing a deadweight los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8855" y="2237557"/>
            <a:ext cx="4107296" cy="3984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4"/>
          </p:nvPr>
        </p:nvSpPr>
        <p:spPr>
          <a:xfrm>
            <a:off x="4958366" y="2240926"/>
            <a:ext cx="3831621" cy="3554568"/>
          </a:xfrm>
        </p:spPr>
        <p:txBody>
          <a:bodyPr>
            <a:noAutofit/>
          </a:bodyPr>
          <a:lstStyle/>
          <a:p>
            <a:r>
              <a:rPr lang="en-US" sz="1800" dirty="0"/>
              <a:t>Taxes cause changes in behavior and a </a:t>
            </a:r>
            <a:r>
              <a:rPr lang="en-US" sz="1800" i="1" dirty="0">
                <a:solidFill>
                  <a:srgbClr val="C00000"/>
                </a:solidFill>
              </a:rPr>
              <a:t>deadweight loss</a:t>
            </a:r>
            <a:r>
              <a:rPr lang="en-US" sz="1800" dirty="0"/>
              <a:t> to occur.</a:t>
            </a:r>
          </a:p>
          <a:p>
            <a:pPr marL="292608" indent="-292608">
              <a:buFont typeface="Arial" pitchFamily="34" charset="0"/>
              <a:buChar char="•"/>
            </a:pPr>
            <a:r>
              <a:rPr lang="en-US" sz="1800" dirty="0"/>
              <a:t>A $20 tax on jeans shifts the demand curve downward.</a:t>
            </a:r>
          </a:p>
          <a:p>
            <a:pPr marL="292608" indent="-292608">
              <a:buFont typeface="Arial" pitchFamily="34" charset="0"/>
              <a:buChar char="•"/>
            </a:pPr>
            <a:r>
              <a:rPr lang="en-US" sz="1800" i="1" dirty="0">
                <a:solidFill>
                  <a:srgbClr val="C00000"/>
                </a:solidFill>
              </a:rPr>
              <a:t>Deadweight loss</a:t>
            </a:r>
            <a:r>
              <a:rPr lang="en-US" sz="1800" dirty="0"/>
              <a:t> is the loss of total surplus that occurs because the quantity of a good that is bought and sold is below the market equilibrium quantity.</a:t>
            </a:r>
          </a:p>
          <a:p>
            <a:pPr marL="292608" indent="-292608">
              <a:buFont typeface="Arial" pitchFamily="34" charset="0"/>
              <a:buChar char="•"/>
            </a:pPr>
            <a:r>
              <a:rPr lang="en-US" sz="1800" dirty="0"/>
              <a:t>Inefficiency is loss in total surplus.</a:t>
            </a:r>
          </a:p>
        </p:txBody>
      </p:sp>
      <p:sp>
        <p:nvSpPr>
          <p:cNvPr id="9" name="Text Placeholder 8"/>
          <p:cNvSpPr>
            <a:spLocks noGrp="1"/>
          </p:cNvSpPr>
          <p:nvPr>
            <p:ph type="body" sz="quarter" idx="12"/>
          </p:nvPr>
        </p:nvSpPr>
        <p:spPr>
          <a:xfrm>
            <a:off x="2971558" y="6324600"/>
            <a:ext cx="3200885" cy="190500"/>
          </a:xfrm>
        </p:spPr>
        <p:txBody>
          <a:bodyPr/>
          <a:lstStyle/>
          <a:p>
            <a:r>
              <a:rPr lang="en-IN" sz="1200" dirty="0">
                <a:hlinkClick r:id="rId4" action="ppaction://hlinksldjump"/>
              </a:rPr>
              <a:t>Access the text alternative for slide images.</a:t>
            </a:r>
            <a:endParaRPr lang="en-US" sz="1200" dirty="0">
              <a:hlinkClick r:id="rId4" action="ppaction://hlinksldjump"/>
            </a:endParaRPr>
          </a:p>
        </p:txBody>
      </p:sp>
    </p:spTree>
    <p:extLst>
      <p:ext uri="{BB962C8B-B14F-4D97-AF65-F5344CB8AC3E}">
        <p14:creationId xmlns:p14="http://schemas.microsoft.com/office/powerpoint/2010/main" val="27879145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Principles of taxation 3</a:t>
            </a:r>
          </a:p>
        </p:txBody>
      </p:sp>
      <p:sp>
        <p:nvSpPr>
          <p:cNvPr id="3" name="Content Placeholder 2"/>
          <p:cNvSpPr>
            <a:spLocks noGrp="1"/>
          </p:cNvSpPr>
          <p:nvPr>
            <p:ph sz="quarter" idx="11"/>
          </p:nvPr>
        </p:nvSpPr>
        <p:spPr>
          <a:xfrm>
            <a:off x="342900" y="1279756"/>
            <a:ext cx="8458200" cy="752060"/>
          </a:xfrm>
        </p:spPr>
        <p:txBody>
          <a:bodyPr>
            <a:normAutofit lnSpcReduction="10000"/>
          </a:bodyPr>
          <a:lstStyle/>
          <a:p>
            <a:r>
              <a:rPr lang="en-US" sz="2200" dirty="0"/>
              <a:t>The size of </a:t>
            </a:r>
            <a:r>
              <a:rPr lang="en-US" sz="2200" i="1" dirty="0">
                <a:solidFill>
                  <a:srgbClr val="C00000"/>
                </a:solidFill>
              </a:rPr>
              <a:t>deadweight loss</a:t>
            </a:r>
            <a:r>
              <a:rPr lang="en-US" sz="2200" dirty="0"/>
              <a:t> is determined by the price elasticity of supply and demand.</a:t>
            </a:r>
          </a:p>
        </p:txBody>
      </p:sp>
      <p:pic>
        <p:nvPicPr>
          <p:cNvPr id="3074" name="Picture 2" descr="Graphs with different elasticities show effect of price elasticity on deadweight loss.&#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0144" y="2103382"/>
            <a:ext cx="2087774" cy="2655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descr="Graphs with different elasticities show effect of price elasticity on deadweight loss.&#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55593" y="2015932"/>
            <a:ext cx="2149477" cy="2832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descr="Graphs with different elasticities show effect of price elasticity on deadweight los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09966" y="2103381"/>
            <a:ext cx="2170999" cy="2655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14"/>
          </p:nvPr>
        </p:nvSpPr>
        <p:spPr>
          <a:xfrm>
            <a:off x="361950" y="4892721"/>
            <a:ext cx="8428037" cy="1264636"/>
          </a:xfrm>
        </p:spPr>
        <p:txBody>
          <a:bodyPr>
            <a:noAutofit/>
          </a:bodyPr>
          <a:lstStyle/>
          <a:p>
            <a:pPr marL="292608" indent="-292608">
              <a:buFont typeface="Arial" pitchFamily="34" charset="0"/>
              <a:buChar char="•"/>
            </a:pPr>
            <a:r>
              <a:rPr lang="en-US" sz="2200" dirty="0"/>
              <a:t>The more </a:t>
            </a:r>
            <a:r>
              <a:rPr lang="en-US" sz="2200" i="1" dirty="0">
                <a:solidFill>
                  <a:srgbClr val="C00000"/>
                </a:solidFill>
              </a:rPr>
              <a:t>elastic</a:t>
            </a:r>
            <a:r>
              <a:rPr lang="en-US" sz="2200" dirty="0"/>
              <a:t> demand leads to a larger reduction in quantity under a tax, which leads to larger deadweight loss.</a:t>
            </a:r>
          </a:p>
          <a:p>
            <a:pPr marL="292608" indent="-292608">
              <a:buFont typeface="Arial" pitchFamily="34" charset="0"/>
              <a:buChar char="•"/>
            </a:pPr>
            <a:r>
              <a:rPr lang="en-US" sz="2200" i="1" dirty="0">
                <a:solidFill>
                  <a:srgbClr val="C00000"/>
                </a:solidFill>
              </a:rPr>
              <a:t>Deadweight loss</a:t>
            </a:r>
            <a:r>
              <a:rPr lang="en-US" sz="2200" dirty="0"/>
              <a:t> is minimized under inelastic goods.</a:t>
            </a:r>
          </a:p>
        </p:txBody>
      </p:sp>
      <p:sp>
        <p:nvSpPr>
          <p:cNvPr id="9" name="Text Placeholder 8"/>
          <p:cNvSpPr>
            <a:spLocks noGrp="1"/>
          </p:cNvSpPr>
          <p:nvPr>
            <p:ph type="body" sz="quarter" idx="12"/>
          </p:nvPr>
        </p:nvSpPr>
        <p:spPr>
          <a:xfrm>
            <a:off x="2971558" y="6324600"/>
            <a:ext cx="3200885" cy="190500"/>
          </a:xfrm>
        </p:spPr>
        <p:txBody>
          <a:bodyPr/>
          <a:lstStyle/>
          <a:p>
            <a:r>
              <a:rPr lang="en-IN" sz="1200" dirty="0">
                <a:hlinkClick r:id="rId6" action="ppaction://hlinksldjump"/>
              </a:rPr>
              <a:t>Access the text alternative for slide images.</a:t>
            </a:r>
            <a:endParaRPr lang="en-US" sz="1200" dirty="0">
              <a:hlinkClick r:id="rId6" action="ppaction://hlinksldjump"/>
            </a:endParaRPr>
          </a:p>
        </p:txBody>
      </p:sp>
    </p:spTree>
    <p:extLst>
      <p:ext uri="{BB962C8B-B14F-4D97-AF65-F5344CB8AC3E}">
        <p14:creationId xmlns:p14="http://schemas.microsoft.com/office/powerpoint/2010/main" val="15007488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Principles of taxation 4</a:t>
            </a:r>
          </a:p>
        </p:txBody>
      </p:sp>
      <p:sp>
        <p:nvSpPr>
          <p:cNvPr id="3" name="Content Placeholder 2"/>
          <p:cNvSpPr>
            <a:spLocks noGrp="1"/>
          </p:cNvSpPr>
          <p:nvPr>
            <p:ph sz="quarter" idx="11"/>
          </p:nvPr>
        </p:nvSpPr>
        <p:spPr>
          <a:xfrm>
            <a:off x="342900" y="1276709"/>
            <a:ext cx="8458200" cy="1466491"/>
          </a:xfrm>
        </p:spPr>
        <p:txBody>
          <a:bodyPr>
            <a:normAutofit/>
          </a:bodyPr>
          <a:lstStyle/>
          <a:p>
            <a:r>
              <a:rPr lang="en-US" sz="2600" dirty="0"/>
              <a:t>If </a:t>
            </a:r>
            <a:r>
              <a:rPr lang="en-US" sz="2600" i="1" dirty="0">
                <a:solidFill>
                  <a:srgbClr val="C00000"/>
                </a:solidFill>
              </a:rPr>
              <a:t>deadweight loss</a:t>
            </a:r>
            <a:r>
              <a:rPr lang="en-US" sz="2600" dirty="0"/>
              <a:t> is minimized by taxing activities that people will continue to engage in.</a:t>
            </a:r>
          </a:p>
          <a:p>
            <a:pPr marL="292608" indent="-292608">
              <a:buFont typeface="Arial" pitchFamily="34" charset="0"/>
              <a:buChar char="•"/>
            </a:pPr>
            <a:r>
              <a:rPr lang="en-US" sz="2400" dirty="0"/>
              <a:t>Taxing people just to exist minimizes deadweight loss.</a:t>
            </a:r>
          </a:p>
        </p:txBody>
      </p:sp>
      <p:sp>
        <p:nvSpPr>
          <p:cNvPr id="4" name="Content Placeholder 3"/>
          <p:cNvSpPr>
            <a:spLocks noGrp="1"/>
          </p:cNvSpPr>
          <p:nvPr>
            <p:ph sz="quarter" idx="14"/>
          </p:nvPr>
        </p:nvSpPr>
        <p:spPr>
          <a:xfrm>
            <a:off x="342900" y="2828472"/>
            <a:ext cx="8458200" cy="3173084"/>
          </a:xfrm>
        </p:spPr>
        <p:txBody>
          <a:bodyPr>
            <a:noAutofit/>
          </a:bodyPr>
          <a:lstStyle/>
          <a:p>
            <a:r>
              <a:rPr lang="en-US" sz="2600" dirty="0"/>
              <a:t>A </a:t>
            </a:r>
            <a:r>
              <a:rPr lang="en-US" sz="2600" i="1" dirty="0">
                <a:solidFill>
                  <a:srgbClr val="C00000"/>
                </a:solidFill>
              </a:rPr>
              <a:t>lump-sum (head) tax</a:t>
            </a:r>
            <a:r>
              <a:rPr lang="en-US" sz="2600" dirty="0"/>
              <a:t> charges the same amount to each taxpayer regardless of their economic behavior or circumstances.</a:t>
            </a:r>
          </a:p>
          <a:p>
            <a:pPr marL="292608" indent="-292608">
              <a:buFont typeface="Arial" pitchFamily="34" charset="0"/>
              <a:buChar char="•"/>
            </a:pPr>
            <a:r>
              <a:rPr lang="en-US" sz="2400" dirty="0"/>
              <a:t>Highly efficient.</a:t>
            </a:r>
          </a:p>
          <a:p>
            <a:pPr marL="292608" indent="-292608">
              <a:buFont typeface="Arial" pitchFamily="34" charset="0"/>
              <a:buChar char="•"/>
            </a:pPr>
            <a:r>
              <a:rPr lang="en-US" sz="2400" dirty="0"/>
              <a:t>People do not find it fair.</a:t>
            </a:r>
          </a:p>
          <a:p>
            <a:pPr marL="292608" indent="-292608">
              <a:buFont typeface="Arial" pitchFamily="34" charset="0"/>
              <a:buChar char="•"/>
            </a:pPr>
            <a:r>
              <a:rPr lang="en-US" sz="2400" dirty="0"/>
              <a:t>Size of the tax is limited by the poorest citizens’ ability to pay.</a:t>
            </a:r>
          </a:p>
        </p:txBody>
      </p:sp>
    </p:spTree>
    <p:extLst>
      <p:ext uri="{BB962C8B-B14F-4D97-AF65-F5344CB8AC3E}">
        <p14:creationId xmlns:p14="http://schemas.microsoft.com/office/powerpoint/2010/main" val="25883914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Principles of taxation 5</a:t>
            </a:r>
          </a:p>
        </p:txBody>
      </p:sp>
      <p:sp>
        <p:nvSpPr>
          <p:cNvPr id="3" name="Content Placeholder 2"/>
          <p:cNvSpPr>
            <a:spLocks noGrp="1"/>
          </p:cNvSpPr>
          <p:nvPr>
            <p:ph sz="quarter" idx="11"/>
          </p:nvPr>
        </p:nvSpPr>
        <p:spPr>
          <a:xfrm>
            <a:off x="342900" y="1276710"/>
            <a:ext cx="8458200" cy="2252101"/>
          </a:xfrm>
        </p:spPr>
        <p:txBody>
          <a:bodyPr>
            <a:noAutofit/>
          </a:bodyPr>
          <a:lstStyle/>
          <a:p>
            <a:r>
              <a:rPr lang="en-US" dirty="0"/>
              <a:t>Taxes also have an </a:t>
            </a:r>
            <a:r>
              <a:rPr lang="en-US" i="1" dirty="0">
                <a:solidFill>
                  <a:srgbClr val="C00000"/>
                </a:solidFill>
              </a:rPr>
              <a:t>administrative burden</a:t>
            </a:r>
            <a:r>
              <a:rPr lang="en-US" dirty="0"/>
              <a:t> that includes the logistical costs of implementation.</a:t>
            </a:r>
          </a:p>
          <a:p>
            <a:pPr marL="292608" indent="-292608">
              <a:buFont typeface="Arial" pitchFamily="34" charset="0"/>
              <a:buChar char="•"/>
            </a:pPr>
            <a:r>
              <a:rPr lang="en-US" sz="2600" dirty="0"/>
              <a:t>Resource costs for government agencies (such as the I</a:t>
            </a:r>
            <a:r>
              <a:rPr lang="en-US" sz="100" dirty="0"/>
              <a:t> </a:t>
            </a:r>
            <a:r>
              <a:rPr lang="en-US" sz="2600" dirty="0"/>
              <a:t>R</a:t>
            </a:r>
            <a:r>
              <a:rPr lang="en-US" sz="100" dirty="0"/>
              <a:t> </a:t>
            </a:r>
            <a:r>
              <a:rPr lang="en-US" sz="2600" dirty="0"/>
              <a:t>S) and for taxpayers (in the form of lawyers and filling out forms).</a:t>
            </a:r>
          </a:p>
        </p:txBody>
      </p:sp>
      <p:sp>
        <p:nvSpPr>
          <p:cNvPr id="4" name="Content Placeholder 3"/>
          <p:cNvSpPr>
            <a:spLocks noGrp="1"/>
          </p:cNvSpPr>
          <p:nvPr>
            <p:ph sz="quarter" idx="14"/>
          </p:nvPr>
        </p:nvSpPr>
        <p:spPr>
          <a:xfrm>
            <a:off x="342900" y="3686881"/>
            <a:ext cx="8458200" cy="1078298"/>
          </a:xfrm>
        </p:spPr>
        <p:txBody>
          <a:bodyPr>
            <a:noAutofit/>
          </a:bodyPr>
          <a:lstStyle/>
          <a:p>
            <a:r>
              <a:rPr lang="en-US" dirty="0"/>
              <a:t>The more complex the tax, the higher the administrative burden will be.</a:t>
            </a:r>
          </a:p>
        </p:txBody>
      </p:sp>
    </p:spTree>
    <p:extLst>
      <p:ext uri="{BB962C8B-B14F-4D97-AF65-F5344CB8AC3E}">
        <p14:creationId xmlns:p14="http://schemas.microsoft.com/office/powerpoint/2010/main" val="3979428602"/>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84F6219E-3D47-41AC-9893-1108D06AA07D}"/>
    </a:ext>
  </a:extLst>
</a:theme>
</file>

<file path=ppt/theme/theme2.xml><?xml version="1.0" encoding="utf-8"?>
<a:theme xmlns:a="http://schemas.openxmlformats.org/drawingml/2006/main" name="MainContent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B385948E-CF34-4CE8-9AC7-28DE40FDC656}"/>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FEE61EC3-6634-45B5-BF77-FBC9B835BC79}"/>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A15A20A0-BEE6-47A5-BC6B-F87134FBF13C}"/>
    </a:ext>
  </a:extLst>
</a:theme>
</file>

<file path=ppt/theme/theme5.xml><?xml version="1.0" encoding="utf-8"?>
<a:theme xmlns:a="http://schemas.openxmlformats.org/drawingml/2006/main" name="ImageDescriptionAppendix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22313DF8-AA3F-4A8D-9652-6DDC53D759ED}"/>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Template_Editorial_v9_2019</Template>
  <TotalTime>1325</TotalTime>
  <Words>7434</Words>
  <Application>Microsoft Office PowerPoint</Application>
  <PresentationFormat>On-screen Show (4:3)</PresentationFormat>
  <Paragraphs>490</Paragraphs>
  <Slides>53</Slides>
  <Notes>33</Notes>
  <HiddenSlides>12</HiddenSlides>
  <MMClips>0</MMClips>
  <ScaleCrop>false</ScaleCrop>
  <HeadingPairs>
    <vt:vector size="8" baseType="variant">
      <vt:variant>
        <vt:lpstr>Fonts Used</vt:lpstr>
      </vt:variant>
      <vt:variant>
        <vt:i4>4</vt:i4>
      </vt:variant>
      <vt:variant>
        <vt:lpstr>Theme</vt:lpstr>
      </vt:variant>
      <vt:variant>
        <vt:i4>5</vt:i4>
      </vt:variant>
      <vt:variant>
        <vt:lpstr>Embedded OLE Servers</vt:lpstr>
      </vt:variant>
      <vt:variant>
        <vt:i4>1</vt:i4>
      </vt:variant>
      <vt:variant>
        <vt:lpstr>Slide Titles</vt:lpstr>
      </vt:variant>
      <vt:variant>
        <vt:i4>53</vt:i4>
      </vt:variant>
    </vt:vector>
  </HeadingPairs>
  <TitlesOfParts>
    <vt:vector size="63" baseType="lpstr">
      <vt:lpstr>Arial</vt:lpstr>
      <vt:lpstr>ArumSans Rg</vt:lpstr>
      <vt:lpstr>Calibri</vt:lpstr>
      <vt:lpstr>Calibri Light</vt:lpstr>
      <vt:lpstr>Title Slides Master</vt:lpstr>
      <vt:lpstr>MainContentSlideMaster</vt:lpstr>
      <vt:lpstr>ClosingMaster</vt:lpstr>
      <vt:lpstr>DividerSlideMaster</vt:lpstr>
      <vt:lpstr>ImageDescriptionAppendixSlideMaster</vt:lpstr>
      <vt:lpstr>Equation</vt:lpstr>
      <vt:lpstr>Chapter 20</vt:lpstr>
      <vt:lpstr>What will you learn in this chapter?</vt:lpstr>
      <vt:lpstr>Why tax?</vt:lpstr>
      <vt:lpstr>Can some taxes make people happier?</vt:lpstr>
      <vt:lpstr>Principles of taxation 1</vt:lpstr>
      <vt:lpstr>Principles of taxation 2</vt:lpstr>
      <vt:lpstr>Principles of taxation 3</vt:lpstr>
      <vt:lpstr>Principles of taxation 4</vt:lpstr>
      <vt:lpstr>Principles of taxation 5</vt:lpstr>
      <vt:lpstr>Tax effects 1</vt:lpstr>
      <vt:lpstr>Tax effects 2</vt:lpstr>
      <vt:lpstr>Diminishing returns to revenue</vt:lpstr>
      <vt:lpstr>Incidence: Who ultimately pays the tax?</vt:lpstr>
      <vt:lpstr>Active Learning: Who pays the tax?</vt:lpstr>
      <vt:lpstr>Active Learning Solution 1</vt:lpstr>
      <vt:lpstr>Incidence: Who ultimately pays the tax? 1</vt:lpstr>
      <vt:lpstr>Incidence: Who ultimately pays the tax? 2</vt:lpstr>
      <vt:lpstr>A taxonomy of taxes 1</vt:lpstr>
      <vt:lpstr>A taxonomy of taxes 2</vt:lpstr>
      <vt:lpstr>A taxonomy of taxes 3</vt:lpstr>
      <vt:lpstr>A taxonomy of taxes 4</vt:lpstr>
      <vt:lpstr>A taxonomy of taxes 5</vt:lpstr>
      <vt:lpstr>Active Learning: Calculating tax bills 1</vt:lpstr>
      <vt:lpstr>Active Learning: Calculating tax bills 2</vt:lpstr>
      <vt:lpstr>A taxonomy of taxes 6</vt:lpstr>
      <vt:lpstr>Capital gains tax</vt:lpstr>
      <vt:lpstr>Other taxes 1</vt:lpstr>
      <vt:lpstr>Other taxes 2</vt:lpstr>
      <vt:lpstr>Active Learning: Distinguishing types of taxes</vt:lpstr>
      <vt:lpstr>Active Learning Solution 3</vt:lpstr>
      <vt:lpstr>Death and taxes</vt:lpstr>
      <vt:lpstr>The public budget 1</vt:lpstr>
      <vt:lpstr>The public budget 2</vt:lpstr>
      <vt:lpstr>The public budget 3</vt:lpstr>
      <vt:lpstr>The public budget 4</vt:lpstr>
      <vt:lpstr>The public budget 5</vt:lpstr>
      <vt:lpstr>Insecure future of Social Security</vt:lpstr>
      <vt:lpstr>Summary 1</vt:lpstr>
      <vt:lpstr>Summary 2</vt:lpstr>
      <vt:lpstr>Summary 3</vt:lpstr>
      <vt:lpstr>End of Main Content</vt:lpstr>
      <vt:lpstr>Accessibility Content: Text Alternatives for Images</vt:lpstr>
      <vt:lpstr>Why tax? – Text Alternative</vt:lpstr>
      <vt:lpstr>Principles of taxation 2 – Text Alternative</vt:lpstr>
      <vt:lpstr>Principles of taxation 3 – Text Alternative</vt:lpstr>
      <vt:lpstr>Tax effects 2 – Text Alternative</vt:lpstr>
      <vt:lpstr>Diminishing returns to revenue – Text Alternative</vt:lpstr>
      <vt:lpstr>Incidence: Who ultimately pays the tax? 1 – Text Alternative</vt:lpstr>
      <vt:lpstr>A taxonomy of taxes 2 – Text Alternative</vt:lpstr>
      <vt:lpstr>The public budget 2 – Text Alternative</vt:lpstr>
      <vt:lpstr>The public budget 4 – Text Alternative</vt:lpstr>
      <vt:lpstr>The public budget 5 – Text Alternative</vt:lpstr>
      <vt:lpstr>Insecure future of Social Security – Text Alternative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ENVIRONMENTAL SCIENCE A Global Concern, 15th edition</dc:title>
  <dc:creator>R, Nithiyanandhan</dc:creator>
  <cp:keywords>PPT</cp:keywords>
  <cp:lastModifiedBy>R, Nithiyanandhan</cp:lastModifiedBy>
  <cp:revision>211</cp:revision>
  <dcterms:created xsi:type="dcterms:W3CDTF">2019-12-14T02:10:23Z</dcterms:created>
  <dcterms:modified xsi:type="dcterms:W3CDTF">2020-09-10T07:17:44Z</dcterms:modified>
</cp:coreProperties>
</file>