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45"/>
  </p:notesMasterIdLst>
  <p:sldIdLst>
    <p:sldId id="544" r:id="rId6"/>
    <p:sldId id="354" r:id="rId7"/>
    <p:sldId id="506" r:id="rId8"/>
    <p:sldId id="508" r:id="rId9"/>
    <p:sldId id="509" r:id="rId10"/>
    <p:sldId id="510" r:id="rId11"/>
    <p:sldId id="511" r:id="rId12"/>
    <p:sldId id="513" r:id="rId13"/>
    <p:sldId id="514" r:id="rId14"/>
    <p:sldId id="515" r:id="rId15"/>
    <p:sldId id="516" r:id="rId16"/>
    <p:sldId id="517" r:id="rId17"/>
    <p:sldId id="518" r:id="rId18"/>
    <p:sldId id="507" r:id="rId19"/>
    <p:sldId id="519" r:id="rId20"/>
    <p:sldId id="521" r:id="rId21"/>
    <p:sldId id="522" r:id="rId22"/>
    <p:sldId id="523" r:id="rId23"/>
    <p:sldId id="524" r:id="rId24"/>
    <p:sldId id="520" r:id="rId25"/>
    <p:sldId id="526" r:id="rId26"/>
    <p:sldId id="525" r:id="rId27"/>
    <p:sldId id="528" r:id="rId28"/>
    <p:sldId id="527" r:id="rId29"/>
    <p:sldId id="530" r:id="rId30"/>
    <p:sldId id="531" r:id="rId31"/>
    <p:sldId id="532" r:id="rId32"/>
    <p:sldId id="533" r:id="rId33"/>
    <p:sldId id="355" r:id="rId34"/>
    <p:sldId id="534" r:id="rId35"/>
    <p:sldId id="535" r:id="rId36"/>
    <p:sldId id="536" r:id="rId37"/>
    <p:sldId id="537" r:id="rId38"/>
    <p:sldId id="538" r:id="rId39"/>
    <p:sldId id="539" r:id="rId40"/>
    <p:sldId id="540" r:id="rId41"/>
    <p:sldId id="541" r:id="rId42"/>
    <p:sldId id="542" r:id="rId43"/>
    <p:sldId id="543"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544"/>
            <p14:sldId id="354"/>
            <p14:sldId id="506"/>
            <p14:sldId id="508"/>
            <p14:sldId id="509"/>
            <p14:sldId id="510"/>
            <p14:sldId id="511"/>
            <p14:sldId id="513"/>
            <p14:sldId id="514"/>
            <p14:sldId id="515"/>
            <p14:sldId id="516"/>
            <p14:sldId id="517"/>
            <p14:sldId id="518"/>
            <p14:sldId id="507"/>
            <p14:sldId id="519"/>
            <p14:sldId id="521"/>
            <p14:sldId id="522"/>
            <p14:sldId id="523"/>
            <p14:sldId id="524"/>
            <p14:sldId id="520"/>
            <p14:sldId id="526"/>
            <p14:sldId id="525"/>
            <p14:sldId id="528"/>
            <p14:sldId id="527"/>
            <p14:sldId id="530"/>
            <p14:sldId id="531"/>
            <p14:sldId id="532"/>
            <p14:sldId id="533"/>
            <p14:sldId id="355"/>
          </p14:sldIdLst>
        </p14:section>
        <p14:section name="Appendix: Image Descriptions for Unsighted Students" id="{308AE97D-BCD4-4C0C-94C2-03AAD290EAF7}">
          <p14:sldIdLst>
            <p14:sldId id="534"/>
            <p14:sldId id="535"/>
            <p14:sldId id="536"/>
            <p14:sldId id="537"/>
            <p14:sldId id="538"/>
            <p14:sldId id="539"/>
            <p14:sldId id="540"/>
            <p14:sldId id="541"/>
            <p14:sldId id="542"/>
            <p14:sldId id="543"/>
          </p14:sldIdLst>
        </p14:section>
      </p14:sectionLst>
    </p:ext>
    <p:ext uri="{EFAFB233-063F-42B5-8137-9DF3F51BA10A}">
      <p15:sldGuideLst xmlns:p15="http://schemas.microsoft.com/office/powerpoint/2012/main">
        <p15:guide id="2" pos="3288" userDrawn="1">
          <p15:clr>
            <a:srgbClr val="A4A3A4"/>
          </p15:clr>
        </p15:guide>
        <p15:guide id="3" orient="horz" pos="2280" userDrawn="1">
          <p15:clr>
            <a:srgbClr val="A4A3A4"/>
          </p15:clr>
        </p15:guide>
        <p15:guide id="4" pos="561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1" autoAdjust="0"/>
    <p:restoredTop sz="86385" autoAdjust="0"/>
  </p:normalViewPr>
  <p:slideViewPr>
    <p:cSldViewPr snapToGrid="0" showGuides="1">
      <p:cViewPr varScale="1">
        <p:scale>
          <a:sx n="59" d="100"/>
          <a:sy n="59" d="100"/>
        </p:scale>
        <p:origin x="972" y="48"/>
      </p:cViewPr>
      <p:guideLst>
        <p:guide pos="3288"/>
        <p:guide orient="horz" pos="2280"/>
        <p:guide pos="5616"/>
      </p:guideLst>
    </p:cSldViewPr>
  </p:slideViewPr>
  <p:outlineViewPr>
    <p:cViewPr>
      <p:scale>
        <a:sx n="50" d="100"/>
        <a:sy n="50" d="100"/>
      </p:scale>
      <p:origin x="0" y="-48132"/>
    </p:cViewPr>
  </p:outlin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commentAuthors" Target="commentAuthor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t>10-09-2020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u="none" dirty="0"/>
              <a:t>Instructors</a:t>
            </a:r>
            <a:r>
              <a:rPr lang="en-US" dirty="0"/>
              <a:t>:</a:t>
            </a:r>
            <a:r>
              <a:rPr lang="en-US" baseline="0" dirty="0"/>
              <a:t> </a:t>
            </a:r>
            <a:r>
              <a:rPr lang="en-US" dirty="0"/>
              <a:t>The next six chapters (part 5) will introduce how microeconomics helps solve important policy problems, including questions about technological innovation, the environment, inequality, and social security. Until now, the analysis has focused on buyers and sellers in a particular market, but sometimes others have a stake in the outcomes.</a:t>
            </a:r>
            <a:r>
              <a:rPr lang="en-US" baseline="0" dirty="0"/>
              <a:t> </a:t>
            </a:r>
            <a:r>
              <a:rPr lang="en-US" dirty="0"/>
              <a:t>For example, in this chapter, externalities</a:t>
            </a:r>
            <a:r>
              <a:rPr lang="en-US" baseline="0" dirty="0"/>
              <a:t> are discussed. </a:t>
            </a:r>
            <a:r>
              <a:rPr lang="en-US" dirty="0"/>
              <a:t>Everyone bears the cost when a polluting factory emits smoke that contributes to climate change. Or, to give</a:t>
            </a:r>
            <a:r>
              <a:rPr lang="en-US" baseline="0" dirty="0"/>
              <a:t> </a:t>
            </a:r>
            <a:r>
              <a:rPr lang="en-US" dirty="0"/>
              <a:t>a positive example, all</a:t>
            </a:r>
            <a:r>
              <a:rPr lang="en-US" baseline="0" dirty="0"/>
              <a:t> of your students </a:t>
            </a:r>
            <a:r>
              <a:rPr lang="en-US" dirty="0"/>
              <a:t>benefit when one of them gets a flu shot that helps prevent the spread of flu on campus. Externalities (external costs and</a:t>
            </a:r>
            <a:r>
              <a:rPr lang="en-US" baseline="0" dirty="0"/>
              <a:t> benefits to others) </a:t>
            </a:r>
            <a:r>
              <a:rPr lang="en-US" dirty="0"/>
              <a:t>cause some goods and services to be </a:t>
            </a:r>
            <a:r>
              <a:rPr lang="en-US" dirty="0" err="1"/>
              <a:t>overdemanded</a:t>
            </a:r>
            <a:r>
              <a:rPr lang="en-US" dirty="0"/>
              <a:t> (“too much”) or undersupplied (“too little”), relative to what would be optimal for society.</a:t>
            </a:r>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Consider the decision to paint the outside of your house. A homeowner will paint her house if private benefits (increased property value, a nicer looking home) are greater than private costs (time and money required to paint the house or pay someone else). This doesn’t take into account benefits that accrue to neighbors (a tidier-looking neighborhood). Houses get painted “too little,” or less than the amount that would maximize total surplus. The externality can be internalized by giving a $500 discount off of the neighborhood association fee to a person that paints his or her house.</a:t>
            </a:r>
            <a:endParaRPr lang="en-US"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10</a:t>
            </a:fld>
            <a:endParaRPr lang="en-IN"/>
          </a:p>
        </p:txBody>
      </p:sp>
    </p:spTree>
    <p:extLst>
      <p:ext uri="{BB962C8B-B14F-4D97-AF65-F5344CB8AC3E}">
        <p14:creationId xmlns:p14="http://schemas.microsoft.com/office/powerpoint/2010/main" val="2671945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Consider the decision to paint the outside of your house. A homeowner will paint her house if private benefits (increased property value, a nicer looking home) are greater than private costs (time and money required to paint the house or pay someone else). This doesn’t take into account benefits that accrue to neighbors (a tidier-looking neighborhood). Houses get painted “too little,” or less than the amount that would maximize total surplus. The externality can be internalized by giving a $500 discount off of the neighborhood association fee to a person that paints his or her house.</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11</a:t>
            </a:fld>
            <a:endParaRPr lang="en-IN"/>
          </a:p>
        </p:txBody>
      </p:sp>
    </p:spTree>
    <p:extLst>
      <p:ext uri="{BB962C8B-B14F-4D97-AF65-F5344CB8AC3E}">
        <p14:creationId xmlns:p14="http://schemas.microsoft.com/office/powerpoint/2010/main" val="27739679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5"/>
          </p:nvPr>
        </p:nvSpPr>
        <p:spPr/>
        <p:txBody>
          <a:bodyPr/>
          <a:lstStyle/>
          <a:p>
            <a:fld id="{C10995D4-C630-4D1E-A120-C0B9FB85BAB5}" type="slidenum">
              <a:rPr lang="en-IN" smtClean="0"/>
              <a:t>12</a:t>
            </a:fld>
            <a:endParaRPr lang="en-IN"/>
          </a:p>
        </p:txBody>
      </p:sp>
    </p:spTree>
    <p:extLst>
      <p:ext uri="{BB962C8B-B14F-4D97-AF65-F5344CB8AC3E}">
        <p14:creationId xmlns:p14="http://schemas.microsoft.com/office/powerpoint/2010/main" val="28173453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5"/>
          </p:nvPr>
        </p:nvSpPr>
        <p:spPr/>
        <p:txBody>
          <a:bodyPr/>
          <a:lstStyle/>
          <a:p>
            <a:fld id="{C10995D4-C630-4D1E-A120-C0B9FB85BAB5}" type="slidenum">
              <a:rPr lang="en-IN" smtClean="0"/>
              <a:t>13</a:t>
            </a:fld>
            <a:endParaRPr lang="en-IN"/>
          </a:p>
        </p:txBody>
      </p:sp>
    </p:spTree>
    <p:extLst>
      <p:ext uri="{BB962C8B-B14F-4D97-AF65-F5344CB8AC3E}">
        <p14:creationId xmlns:p14="http://schemas.microsoft.com/office/powerpoint/2010/main" val="20532899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There comes a point where the costs of coordination and enforcement are higher than the surplus lost to the externality, and it’s not worth doing. Can you imagine the elaborate organization that would be required to bring together all 38 million citizens of California, require each to voluntarily pay the amount that avoiding pollution is worth to them personally, redistribute that money to drivers who agreed to drive less, and then monitor those drivers to make sure they actually followed through? The Coase theorem reminds us that efficiency is all about maximizing total surplus. It says nothing about achieving a “fair” distribution of that surplus.</a:t>
            </a:r>
            <a:endParaRPr lang="en-US"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15</a:t>
            </a:fld>
            <a:endParaRPr lang="en-IN"/>
          </a:p>
        </p:txBody>
      </p:sp>
    </p:spTree>
    <p:extLst>
      <p:ext uri="{BB962C8B-B14F-4D97-AF65-F5344CB8AC3E}">
        <p14:creationId xmlns:p14="http://schemas.microsoft.com/office/powerpoint/2010/main" val="1673458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is this solution not more common?</a:t>
            </a:r>
          </a:p>
          <a:p>
            <a:endParaRPr lang="en-US" dirty="0"/>
          </a:p>
          <a:p>
            <a:pPr marL="228600" indent="-228600">
              <a:buAutoNum type="arabicPeriod"/>
            </a:pPr>
            <a:r>
              <a:rPr lang="en-US" dirty="0"/>
              <a:t>Consumers sign a contract with the airline when buying the ticket that gives them the right to use their chair and its functions (one of which is to recline), subject to safety rules. Do individuals know this?</a:t>
            </a:r>
          </a:p>
          <a:p>
            <a:pPr marL="228600" indent="-228600">
              <a:buAutoNum type="arabicPeriod"/>
            </a:pPr>
            <a:r>
              <a:rPr lang="en-US" dirty="0"/>
              <a:t>Is the transaction costless? Social awkwardness may prevent the transaction from occurring.</a:t>
            </a:r>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16</a:t>
            </a:fld>
            <a:endParaRPr lang="en-IN"/>
          </a:p>
        </p:txBody>
      </p:sp>
    </p:spTree>
    <p:extLst>
      <p:ext uri="{BB962C8B-B14F-4D97-AF65-F5344CB8AC3E}">
        <p14:creationId xmlns:p14="http://schemas.microsoft.com/office/powerpoint/2010/main" val="15389410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Examples of </a:t>
            </a:r>
            <a:r>
              <a:rPr lang="en-US" dirty="0" err="1"/>
              <a:t>Pigovian</a:t>
            </a:r>
            <a:r>
              <a:rPr lang="en-US" baseline="0" dirty="0"/>
              <a:t> taxes are taxes on g</a:t>
            </a:r>
            <a:r>
              <a:rPr lang="en-US" dirty="0"/>
              <a:t>asoline (pollution), alcohol and cigarettes (“sin tax”), and carbon (pollution)</a:t>
            </a:r>
            <a:r>
              <a:rPr lang="en-US" baseline="0" dirty="0"/>
              <a:t>.</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18</a:t>
            </a:fld>
            <a:endParaRPr lang="en-IN"/>
          </a:p>
        </p:txBody>
      </p:sp>
    </p:spTree>
    <p:extLst>
      <p:ext uri="{BB962C8B-B14F-4D97-AF65-F5344CB8AC3E}">
        <p14:creationId xmlns:p14="http://schemas.microsoft.com/office/powerpoint/2010/main" val="3405696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5"/>
          </p:nvPr>
        </p:nvSpPr>
        <p:spPr/>
        <p:txBody>
          <a:bodyPr/>
          <a:lstStyle/>
          <a:p>
            <a:fld id="{C10995D4-C630-4D1E-A120-C0B9FB85BAB5}" type="slidenum">
              <a:rPr lang="en-IN" smtClean="0"/>
              <a:t>19</a:t>
            </a:fld>
            <a:endParaRPr lang="en-IN"/>
          </a:p>
        </p:txBody>
      </p:sp>
    </p:spTree>
    <p:extLst>
      <p:ext uri="{BB962C8B-B14F-4D97-AF65-F5344CB8AC3E}">
        <p14:creationId xmlns:p14="http://schemas.microsoft.com/office/powerpoint/2010/main" val="40384950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the government calculates that painting houses creates $500 worth of external benefits for neighbors, it might offer $500 subsidies to people who want to paint their houses. </a:t>
            </a:r>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20</a:t>
            </a:fld>
            <a:endParaRPr lang="en-IN"/>
          </a:p>
        </p:txBody>
      </p:sp>
    </p:spTree>
    <p:extLst>
      <p:ext uri="{BB962C8B-B14F-4D97-AF65-F5344CB8AC3E}">
        <p14:creationId xmlns:p14="http://schemas.microsoft.com/office/powerpoint/2010/main" val="30422985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parents had to pay to send their children to school, many might decide the trade-off wasn’t worth it. Examples your students will relate to include free immunization shots to keep students from passing the flu around, and antivirus software to keep viruses and malware out of the university computer network.</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21</a:t>
            </a:fld>
            <a:endParaRPr lang="en-IN"/>
          </a:p>
        </p:txBody>
      </p:sp>
    </p:spTree>
    <p:extLst>
      <p:ext uri="{BB962C8B-B14F-4D97-AF65-F5344CB8AC3E}">
        <p14:creationId xmlns:p14="http://schemas.microsoft.com/office/powerpoint/2010/main" val="977974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a:t>
            </a:fld>
            <a:endParaRPr lang="en-IN"/>
          </a:p>
        </p:txBody>
      </p:sp>
    </p:spTree>
    <p:extLst>
      <p:ext uri="{BB962C8B-B14F-4D97-AF65-F5344CB8AC3E}">
        <p14:creationId xmlns:p14="http://schemas.microsoft.com/office/powerpoint/2010/main" val="40010921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instance, cars are generally required to have catalytic converters, a specific technology that reduces emissions of nitrous oxides, carbon monoxide, and unburned hydrocarbons. Local governments often subsidize energy-saving light bulbs or recycling programs.</a:t>
            </a:r>
            <a:r>
              <a:rPr lang="en-US" baseline="0" dirty="0"/>
              <a:t> Local governments also sometimes </a:t>
            </a:r>
            <a:r>
              <a:rPr lang="en-US" dirty="0"/>
              <a:t>ban wood fires during smoggy times of the year or when dry conditions make fires especially dangerous.</a:t>
            </a:r>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24</a:t>
            </a:fld>
            <a:endParaRPr lang="en-IN"/>
          </a:p>
        </p:txBody>
      </p:sp>
    </p:spTree>
    <p:extLst>
      <p:ext uri="{BB962C8B-B14F-4D97-AF65-F5344CB8AC3E}">
        <p14:creationId xmlns:p14="http://schemas.microsoft.com/office/powerpoint/2010/main" val="14205928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25</a:t>
            </a:fld>
            <a:endParaRPr lang="en-IN"/>
          </a:p>
        </p:txBody>
      </p:sp>
    </p:spTree>
    <p:extLst>
      <p:ext uri="{BB962C8B-B14F-4D97-AF65-F5344CB8AC3E}">
        <p14:creationId xmlns:p14="http://schemas.microsoft.com/office/powerpoint/2010/main" val="4070001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26</a:t>
            </a:fld>
            <a:endParaRPr lang="en-IN"/>
          </a:p>
        </p:txBody>
      </p:sp>
    </p:spTree>
    <p:extLst>
      <p:ext uri="{BB962C8B-B14F-4D97-AF65-F5344CB8AC3E}">
        <p14:creationId xmlns:p14="http://schemas.microsoft.com/office/powerpoint/2010/main" val="11941778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27</a:t>
            </a:fld>
            <a:endParaRPr lang="en-IN"/>
          </a:p>
        </p:txBody>
      </p:sp>
    </p:spTree>
    <p:extLst>
      <p:ext uri="{BB962C8B-B14F-4D97-AF65-F5344CB8AC3E}">
        <p14:creationId xmlns:p14="http://schemas.microsoft.com/office/powerpoint/2010/main" val="35927221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28</a:t>
            </a:fld>
            <a:endParaRPr lang="en-IN"/>
          </a:p>
        </p:txBody>
      </p:sp>
    </p:spTree>
    <p:extLst>
      <p:ext uri="{BB962C8B-B14F-4D97-AF65-F5344CB8AC3E}">
        <p14:creationId xmlns:p14="http://schemas.microsoft.com/office/powerpoint/2010/main" val="18941501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Consider driving a car. Private costs are gasoline, wear and tear on your car, road tolls, and parking fees. </a:t>
            </a:r>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3</a:t>
            </a:fld>
            <a:endParaRPr lang="en-IN"/>
          </a:p>
        </p:txBody>
      </p:sp>
    </p:spTree>
    <p:extLst>
      <p:ext uri="{BB962C8B-B14F-4D97-AF65-F5344CB8AC3E}">
        <p14:creationId xmlns:p14="http://schemas.microsoft.com/office/powerpoint/2010/main" val="790452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An external cost is pollution. </a:t>
            </a:r>
            <a:r>
              <a:rPr lang="en-US" dirty="0"/>
              <a:t>If drivers ignore the external cost of pollution, they only consider the private costs and benefits of driving.</a:t>
            </a:r>
            <a:r>
              <a:rPr lang="en-US" baseline="0" dirty="0"/>
              <a:t> </a:t>
            </a:r>
            <a:r>
              <a:rPr lang="en-US" sz="1200" b="0" i="0" u="none" strike="noStrike" kern="1200" baseline="0" dirty="0">
                <a:solidFill>
                  <a:schemeClr val="tx1"/>
                </a:solidFill>
                <a:latin typeface="+mn-lt"/>
                <a:ea typeface="+mn-ea"/>
                <a:cs typeface="+mn-cs"/>
              </a:rPr>
              <a:t>Social costs (discussed on next slide) are gasoline, wear and tear on a car, road tolls, parking fees, and </a:t>
            </a:r>
            <a:r>
              <a:rPr lang="en-US" sz="1200" b="0" i="0" u="sng" strike="noStrike" kern="1200" baseline="0" dirty="0">
                <a:solidFill>
                  <a:schemeClr val="tx1"/>
                </a:solidFill>
                <a:latin typeface="+mn-lt"/>
                <a:ea typeface="+mn-ea"/>
                <a:cs typeface="+mn-cs"/>
              </a:rPr>
              <a:t>pollution</a:t>
            </a:r>
            <a:r>
              <a:rPr lang="en-US" sz="1200" b="0" i="0" u="none" strike="noStrike" kern="1200" baseline="0" dirty="0">
                <a:solidFill>
                  <a:schemeClr val="tx1"/>
                </a:solidFill>
                <a:latin typeface="+mn-lt"/>
                <a:ea typeface="+mn-ea"/>
                <a:cs typeface="+mn-cs"/>
              </a:rPr>
              <a:t>. </a:t>
            </a:r>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4</a:t>
            </a:fld>
            <a:endParaRPr lang="en-IN"/>
          </a:p>
        </p:txBody>
      </p:sp>
    </p:spTree>
    <p:extLst>
      <p:ext uri="{BB962C8B-B14F-4D97-AF65-F5344CB8AC3E}">
        <p14:creationId xmlns:p14="http://schemas.microsoft.com/office/powerpoint/2010/main" val="1421315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Imagine you decide to tidy up your messy front yard and paint your house. The private benefits are the aesthetic pleasure of a tidy yard and a prettier house, and an increase in the value of your property. The external benefit is that neighbors receive pleasure from living in a nicer-looking neighborhood—at no cost to them. Network externalities can be positive or negative. Every additional person who decides to use the L.A. road network imposes a negative network externality on other road users. Each person who joins a telephone network makes telephones more useful for everyone else, imposing a positive network externality. Snapchat and Instagram are perfect examples of services that have positive network externalities: if more of your friends use them, you get more benefit form using them.</a:t>
            </a:r>
          </a:p>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5</a:t>
            </a:fld>
            <a:endParaRPr lang="en-IN"/>
          </a:p>
        </p:txBody>
      </p:sp>
    </p:spTree>
    <p:extLst>
      <p:ext uri="{BB962C8B-B14F-4D97-AF65-F5344CB8AC3E}">
        <p14:creationId xmlns:p14="http://schemas.microsoft.com/office/powerpoint/2010/main" val="3255196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Use as an example companies that extract crude oil and refine it into gas before it is sold to motorists. The extraction and refining process itself causes some pollution, even before any cars hit the road. If these companies had to pay the </a:t>
            </a:r>
            <a:r>
              <a:rPr lang="en-US" sz="1200" b="0" i="1" u="none" strike="noStrike" kern="1200" baseline="0" dirty="0">
                <a:solidFill>
                  <a:schemeClr val="tx1"/>
                </a:solidFill>
                <a:latin typeface="+mn-lt"/>
                <a:ea typeface="+mn-ea"/>
                <a:cs typeface="+mn-cs"/>
              </a:rPr>
              <a:t>social cost </a:t>
            </a:r>
            <a:r>
              <a:rPr lang="en-US" sz="1200" b="0" i="0" u="none" strike="noStrike" kern="1200" baseline="0" dirty="0">
                <a:solidFill>
                  <a:schemeClr val="tx1"/>
                </a:solidFill>
                <a:latin typeface="+mn-lt"/>
                <a:ea typeface="+mn-ea"/>
                <a:cs typeface="+mn-cs"/>
              </a:rPr>
              <a:t>of production, rather than just the </a:t>
            </a:r>
            <a:r>
              <a:rPr lang="en-US" sz="1200" b="0" i="1" u="none" strike="noStrike" kern="1200" baseline="0" dirty="0">
                <a:solidFill>
                  <a:schemeClr val="tx1"/>
                </a:solidFill>
                <a:latin typeface="+mn-lt"/>
                <a:ea typeface="+mn-ea"/>
                <a:cs typeface="+mn-cs"/>
              </a:rPr>
              <a:t>private cost</a:t>
            </a:r>
            <a:r>
              <a:rPr lang="en-US" sz="1200" b="0" i="0" u="none" strike="noStrike" kern="1200" baseline="0" dirty="0">
                <a:solidFill>
                  <a:schemeClr val="tx1"/>
                </a:solidFill>
                <a:latin typeface="+mn-lt"/>
                <a:ea typeface="+mn-ea"/>
                <a:cs typeface="+mn-cs"/>
              </a:rPr>
              <a:t>, the “social” supply curve would be above the original market supply curve, as oil companies would want to supply less at any given price. This would reduce the equilibrium quantity, just as in our analysis above. The next two slides analyze negative externalities from the supply side.</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If producers ignore the external cost of pollution, they only consider the private costs and benefits.</a:t>
            </a:r>
            <a:r>
              <a:rPr lang="en-US" baseline="0" dirty="0"/>
              <a:t> </a:t>
            </a:r>
            <a:r>
              <a:rPr lang="en-US" dirty="0"/>
              <a:t>When producers bear the full social cost, the externality is eliminated.</a:t>
            </a:r>
          </a:p>
        </p:txBody>
      </p:sp>
      <p:sp>
        <p:nvSpPr>
          <p:cNvPr id="4" name="Slide Number Placeholder 3"/>
          <p:cNvSpPr>
            <a:spLocks noGrp="1"/>
          </p:cNvSpPr>
          <p:nvPr>
            <p:ph type="sldNum" sz="quarter" idx="5"/>
          </p:nvPr>
        </p:nvSpPr>
        <p:spPr/>
        <p:txBody>
          <a:bodyPr/>
          <a:lstStyle/>
          <a:p>
            <a:fld id="{C10995D4-C630-4D1E-A120-C0B9FB85BAB5}" type="slidenum">
              <a:rPr lang="en-IN" smtClean="0"/>
              <a:t>6</a:t>
            </a:fld>
            <a:endParaRPr lang="en-IN"/>
          </a:p>
        </p:txBody>
      </p:sp>
    </p:spTree>
    <p:extLst>
      <p:ext uri="{BB962C8B-B14F-4D97-AF65-F5344CB8AC3E}">
        <p14:creationId xmlns:p14="http://schemas.microsoft.com/office/powerpoint/2010/main" val="15332218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Simple example is car pollution.</a:t>
            </a:r>
            <a:r>
              <a:rPr lang="en-US" baseline="0" dirty="0"/>
              <a:t> Most do not consider the costs of pollution when they are driving (or minimize them). Even those that drive electric vehicles emit pollution, it just comes from the power plant when they recharge their battery. </a:t>
            </a:r>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7</a:t>
            </a:fld>
            <a:endParaRPr lang="en-IN"/>
          </a:p>
        </p:txBody>
      </p:sp>
    </p:spTree>
    <p:extLst>
      <p:ext uri="{BB962C8B-B14F-4D97-AF65-F5344CB8AC3E}">
        <p14:creationId xmlns:p14="http://schemas.microsoft.com/office/powerpoint/2010/main" val="26737423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5"/>
          </p:nvPr>
        </p:nvSpPr>
        <p:spPr/>
        <p:txBody>
          <a:bodyPr/>
          <a:lstStyle/>
          <a:p>
            <a:fld id="{C10995D4-C630-4D1E-A120-C0B9FB85BAB5}" type="slidenum">
              <a:rPr lang="en-IN" smtClean="0"/>
              <a:t>8</a:t>
            </a:fld>
            <a:endParaRPr lang="en-IN"/>
          </a:p>
        </p:txBody>
      </p:sp>
    </p:spTree>
    <p:extLst>
      <p:ext uri="{BB962C8B-B14F-4D97-AF65-F5344CB8AC3E}">
        <p14:creationId xmlns:p14="http://schemas.microsoft.com/office/powerpoint/2010/main" val="23640502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Total surplus is larger when the externality is internalized (this would require subtracting off the deadweight loss.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endParaRPr lang="en-US" baseline="0" dirty="0"/>
          </a:p>
        </p:txBody>
      </p:sp>
      <p:sp>
        <p:nvSpPr>
          <p:cNvPr id="4" name="Slide Number Placeholder 3"/>
          <p:cNvSpPr>
            <a:spLocks noGrp="1"/>
          </p:cNvSpPr>
          <p:nvPr>
            <p:ph type="sldNum" sz="quarter" idx="5"/>
          </p:nvPr>
        </p:nvSpPr>
        <p:spPr/>
        <p:txBody>
          <a:bodyPr/>
          <a:lstStyle/>
          <a:p>
            <a:fld id="{C10995D4-C630-4D1E-A120-C0B9FB85BAB5}" type="slidenum">
              <a:rPr lang="en-IN" smtClean="0"/>
              <a:t>9</a:t>
            </a:fld>
            <a:endParaRPr lang="en-IN"/>
          </a:p>
        </p:txBody>
      </p:sp>
    </p:spTree>
    <p:extLst>
      <p:ext uri="{BB962C8B-B14F-4D97-AF65-F5344CB8AC3E}">
        <p14:creationId xmlns:p14="http://schemas.microsoft.com/office/powerpoint/2010/main" val="400974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spcBef>
                <a:spcPts val="1000"/>
              </a:spcBef>
              <a:spcAft>
                <a:spcPts val="0"/>
              </a:spcAft>
              <a:defRPr/>
            </a:lvl1pPr>
            <a:lvl2pPr marL="292608" indent="-292608">
              <a:spcBef>
                <a:spcPts val="1000"/>
              </a:spcBef>
              <a:spcAft>
                <a:spcPts val="0"/>
              </a:spcAft>
              <a:defRPr/>
            </a:lvl2pPr>
            <a:lvl3pPr marL="621792" indent="-320040">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spcBef>
                <a:spcPts val="1000"/>
              </a:spcBef>
              <a:spcAft>
                <a:spcPts val="0"/>
              </a:spcAft>
              <a:defRPr/>
            </a:lvl1pPr>
            <a:lvl2pPr marL="292608" indent="-292608">
              <a:spcBef>
                <a:spcPts val="1000"/>
              </a:spcBef>
              <a:spcAft>
                <a:spcPts val="0"/>
              </a:spcAft>
              <a:defRPr/>
            </a:lvl2pPr>
            <a:lvl3pPr marL="621792" indent="-320040">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spcBef>
                <a:spcPts val="1000"/>
              </a:spcBef>
              <a:spcAft>
                <a:spcPts val="0"/>
              </a:spcAft>
              <a:defRPr/>
            </a:lvl1pPr>
            <a:lvl2pPr marL="292608" indent="-292608">
              <a:spcBef>
                <a:spcPts val="1000"/>
              </a:spcBef>
              <a:spcAft>
                <a:spcPts val="0"/>
              </a:spcAft>
              <a:defRPr/>
            </a:lvl2pPr>
            <a:lvl3pPr marL="621792" indent="-320040">
              <a:spcBef>
                <a:spcPts val="1000"/>
              </a:spcBef>
              <a:spcAft>
                <a:spcPts val="0"/>
              </a:spcAft>
              <a:defRPr/>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spcBef>
                <a:spcPts val="1000"/>
              </a:spcBef>
              <a:spcAft>
                <a:spcPts val="0"/>
              </a:spcAft>
              <a:defRPr/>
            </a:lvl1pPr>
            <a:lvl2pPr marL="292608" indent="-292608">
              <a:spcBef>
                <a:spcPts val="1000"/>
              </a:spcBef>
              <a:spcAft>
                <a:spcPts val="0"/>
              </a:spcAft>
              <a:defRPr/>
            </a:lvl2pPr>
            <a:lvl3pPr marL="621792" indent="-320040">
              <a:spcBef>
                <a:spcPts val="1000"/>
              </a:spcBef>
              <a:spcAft>
                <a:spcPts val="0"/>
              </a:spcAft>
              <a:defRPr/>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spcBef>
                <a:spcPts val="1000"/>
              </a:spcBef>
              <a:spcAft>
                <a:spcPts val="0"/>
              </a:spcAft>
              <a:defRPr/>
            </a:lvl1pPr>
            <a:lvl2pPr marL="292608" indent="-292608">
              <a:spcBef>
                <a:spcPts val="1000"/>
              </a:spcBef>
              <a:spcAft>
                <a:spcPts val="0"/>
              </a:spcAft>
              <a:defRPr/>
            </a:lvl2pPr>
            <a:lvl3pPr>
              <a:spcBef>
                <a:spcPts val="1000"/>
              </a:spcBef>
              <a:spcAft>
                <a:spcPts val="0"/>
              </a:spcAft>
              <a:defRPr/>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spcBef>
                <a:spcPts val="1000"/>
              </a:spcBef>
              <a:spcAft>
                <a:spcPts val="0"/>
              </a:spcAft>
              <a:defRPr/>
            </a:lvl1pPr>
            <a:lvl2pPr marL="292608" indent="-292608">
              <a:spcBef>
                <a:spcPts val="1000"/>
              </a:spcBef>
              <a:spcAft>
                <a:spcPts val="0"/>
              </a:spcAft>
              <a:defRPr/>
            </a:lvl2pPr>
            <a:lvl3pPr>
              <a:spcBef>
                <a:spcPts val="1000"/>
              </a:spcBef>
              <a:spcAft>
                <a:spcPts val="0"/>
              </a:spcAft>
              <a:defRPr/>
            </a:lvl3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p:nvPr>
        </p:nvSpPr>
        <p:spPr>
          <a:xfrm>
            <a:off x="342900" y="1276710"/>
            <a:ext cx="4143642" cy="340721"/>
          </a:xfrm>
          <a:prstGeom prst="rect">
            <a:avLst/>
          </a:prstGeom>
        </p:spPr>
        <p:txBody>
          <a:bodyPr>
            <a:noAutofit/>
          </a:bodyPr>
          <a:lstStyle>
            <a:lvl1pPr>
              <a:spcBef>
                <a:spcPts val="1000"/>
              </a:spcBef>
              <a:spcAft>
                <a:spcPts val="0"/>
              </a:spcAft>
              <a:defRPr sz="2400" baseline="0"/>
            </a:lvl1pPr>
            <a:lvl2pPr marL="292608" indent="-292608">
              <a:spcBef>
                <a:spcPts val="1000"/>
              </a:spcBef>
              <a:spcAft>
                <a:spcPts val="0"/>
              </a:spcAft>
              <a:defRPr/>
            </a:lvl2pPr>
            <a:lvl3pPr marL="621792" indent="-320040">
              <a:spcBef>
                <a:spcPts val="1000"/>
              </a:spcBef>
              <a:spcAft>
                <a:spcPts val="0"/>
              </a:spcAft>
              <a:defRPr/>
            </a:lvl3pPr>
          </a:lstStyle>
          <a:p>
            <a:pPr lvl="0"/>
            <a:endParaRPr lang="en-US" dirty="0"/>
          </a:p>
        </p:txBody>
      </p:sp>
      <p:sp>
        <p:nvSpPr>
          <p:cNvPr id="10" name="Content Placeholder 9">
            <a:extLst>
              <a:ext uri="{FF2B5EF4-FFF2-40B4-BE49-F238E27FC236}">
                <a16:creationId xmlns:a16="http://schemas.microsoft.com/office/drawing/2014/main" id="{88895648-5ECB-4DE7-AA99-70475D9BBCE8}"/>
              </a:ext>
            </a:extLst>
          </p:cNvPr>
          <p:cNvSpPr>
            <a:spLocks noGrp="1"/>
          </p:cNvSpPr>
          <p:nvPr>
            <p:ph sz="quarter" idx="14"/>
          </p:nvPr>
        </p:nvSpPr>
        <p:spPr>
          <a:xfrm>
            <a:off x="4572000" y="1276709"/>
            <a:ext cx="4229100" cy="334365"/>
          </a:xfrm>
        </p:spPr>
        <p:txBody>
          <a:bodyPr>
            <a:noAutofit/>
          </a:bodyPr>
          <a:lstStyle>
            <a:lvl1pPr>
              <a:defRPr sz="2400" baseline="0"/>
            </a:lvl1pPr>
          </a:lstStyle>
          <a:p>
            <a:pPr lvl="0"/>
            <a:endParaRPr lang="en-IN" dirty="0"/>
          </a:p>
        </p:txBody>
      </p:sp>
      <p:sp>
        <p:nvSpPr>
          <p:cNvPr id="14" name="Content Placeholder 13">
            <a:extLst>
              <a:ext uri="{FF2B5EF4-FFF2-40B4-BE49-F238E27FC236}">
                <a16:creationId xmlns:a16="http://schemas.microsoft.com/office/drawing/2014/main" id="{91399F79-6FB7-4F7B-AB4E-D2BD6242DAED}"/>
              </a:ext>
            </a:extLst>
          </p:cNvPr>
          <p:cNvSpPr>
            <a:spLocks noGrp="1"/>
          </p:cNvSpPr>
          <p:nvPr>
            <p:ph sz="quarter" idx="15"/>
          </p:nvPr>
        </p:nvSpPr>
        <p:spPr>
          <a:xfrm>
            <a:off x="342900" y="1743341"/>
            <a:ext cx="4143375" cy="343166"/>
          </a:xfrm>
        </p:spPr>
        <p:txBody>
          <a:bodyPr>
            <a:noAutofit/>
          </a:bodyPr>
          <a:lstStyle>
            <a:lvl1pPr>
              <a:defRPr sz="2400" baseline="0"/>
            </a:lvl1pPr>
          </a:lstStyle>
          <a:p>
            <a:pPr lvl="0"/>
            <a:endParaRPr lang="en-IN" dirty="0"/>
          </a:p>
        </p:txBody>
      </p:sp>
      <p:sp>
        <p:nvSpPr>
          <p:cNvPr id="17" name="Content Placeholder 16">
            <a:extLst>
              <a:ext uri="{FF2B5EF4-FFF2-40B4-BE49-F238E27FC236}">
                <a16:creationId xmlns:a16="http://schemas.microsoft.com/office/drawing/2014/main" id="{D80D1C21-1E33-4046-ADCF-68A84D4CE153}"/>
              </a:ext>
            </a:extLst>
          </p:cNvPr>
          <p:cNvSpPr>
            <a:spLocks noGrp="1"/>
          </p:cNvSpPr>
          <p:nvPr>
            <p:ph sz="quarter" idx="16"/>
          </p:nvPr>
        </p:nvSpPr>
        <p:spPr>
          <a:xfrm>
            <a:off x="4572000" y="1743341"/>
            <a:ext cx="4229100" cy="343166"/>
          </a:xfrm>
        </p:spPr>
        <p:txBody>
          <a:bodyPr>
            <a:noAutofit/>
          </a:bodyPr>
          <a:lstStyle>
            <a:lvl1pPr>
              <a:defRPr sz="2400" baseline="0"/>
            </a:lvl1pPr>
          </a:lstStyle>
          <a:p>
            <a:pPr lvl="0"/>
            <a:endParaRPr lang="en-IN" dirty="0"/>
          </a:p>
        </p:txBody>
      </p:sp>
      <p:sp>
        <p:nvSpPr>
          <p:cNvPr id="19" name="Content Placeholder 18">
            <a:extLst>
              <a:ext uri="{FF2B5EF4-FFF2-40B4-BE49-F238E27FC236}">
                <a16:creationId xmlns:a16="http://schemas.microsoft.com/office/drawing/2014/main" id="{7D93D28E-7DF2-4E6B-92E9-F8A77FD27404}"/>
              </a:ext>
            </a:extLst>
          </p:cNvPr>
          <p:cNvSpPr>
            <a:spLocks noGrp="1"/>
          </p:cNvSpPr>
          <p:nvPr>
            <p:ph sz="quarter" idx="17"/>
          </p:nvPr>
        </p:nvSpPr>
        <p:spPr>
          <a:xfrm>
            <a:off x="342900" y="2204249"/>
            <a:ext cx="4143375" cy="297020"/>
          </a:xfrm>
        </p:spPr>
        <p:txBody>
          <a:bodyPr>
            <a:noAutofit/>
          </a:bodyPr>
          <a:lstStyle>
            <a:lvl1pPr>
              <a:defRPr sz="2400" baseline="0"/>
            </a:lvl1pPr>
          </a:lstStyle>
          <a:p>
            <a:pPr lvl="0"/>
            <a:endParaRPr lang="en-IN" dirty="0"/>
          </a:p>
        </p:txBody>
      </p:sp>
      <p:sp>
        <p:nvSpPr>
          <p:cNvPr id="21" name="Content Placeholder 20">
            <a:extLst>
              <a:ext uri="{FF2B5EF4-FFF2-40B4-BE49-F238E27FC236}">
                <a16:creationId xmlns:a16="http://schemas.microsoft.com/office/drawing/2014/main" id="{534F4F8E-04BF-4474-9E6F-452225110BCC}"/>
              </a:ext>
            </a:extLst>
          </p:cNvPr>
          <p:cNvSpPr>
            <a:spLocks noGrp="1"/>
          </p:cNvSpPr>
          <p:nvPr>
            <p:ph sz="quarter" idx="18"/>
          </p:nvPr>
        </p:nvSpPr>
        <p:spPr>
          <a:xfrm>
            <a:off x="4572000" y="2196550"/>
            <a:ext cx="4229100" cy="311249"/>
          </a:xfrm>
        </p:spPr>
        <p:txBody>
          <a:bodyPr>
            <a:noAutofit/>
          </a:bodyPr>
          <a:lstStyle>
            <a:lvl1pPr>
              <a:defRPr sz="2400" baseline="0"/>
            </a:lvl1pPr>
          </a:lstStyle>
          <a:p>
            <a:pPr lvl="0"/>
            <a:endParaRPr lang="en-IN" dirty="0"/>
          </a:p>
        </p:txBody>
      </p:sp>
      <p:sp>
        <p:nvSpPr>
          <p:cNvPr id="23" name="Content Placeholder 22">
            <a:extLst>
              <a:ext uri="{FF2B5EF4-FFF2-40B4-BE49-F238E27FC236}">
                <a16:creationId xmlns:a16="http://schemas.microsoft.com/office/drawing/2014/main" id="{99E52440-FE66-4937-AA00-FE3B97045121}"/>
              </a:ext>
            </a:extLst>
          </p:cNvPr>
          <p:cNvSpPr>
            <a:spLocks noGrp="1"/>
          </p:cNvSpPr>
          <p:nvPr>
            <p:ph sz="quarter" idx="19"/>
          </p:nvPr>
        </p:nvSpPr>
        <p:spPr>
          <a:xfrm>
            <a:off x="342900" y="2648988"/>
            <a:ext cx="4143375" cy="349508"/>
          </a:xfrm>
        </p:spPr>
        <p:txBody>
          <a:bodyPr>
            <a:noAutofit/>
          </a:bodyPr>
          <a:lstStyle>
            <a:lvl1pPr>
              <a:defRPr sz="2400" baseline="0"/>
            </a:lvl1pPr>
          </a:lstStyle>
          <a:p>
            <a:pPr lvl="0"/>
            <a:endParaRPr lang="en-IN" dirty="0"/>
          </a:p>
        </p:txBody>
      </p:sp>
      <p:sp>
        <p:nvSpPr>
          <p:cNvPr id="25" name="Content Placeholder 24">
            <a:extLst>
              <a:ext uri="{FF2B5EF4-FFF2-40B4-BE49-F238E27FC236}">
                <a16:creationId xmlns:a16="http://schemas.microsoft.com/office/drawing/2014/main" id="{E4EAA6D4-5028-4E4C-B5D5-8CC8AFF3A9EB}"/>
              </a:ext>
            </a:extLst>
          </p:cNvPr>
          <p:cNvSpPr>
            <a:spLocks noGrp="1"/>
          </p:cNvSpPr>
          <p:nvPr>
            <p:ph sz="quarter" idx="20"/>
          </p:nvPr>
        </p:nvSpPr>
        <p:spPr>
          <a:xfrm>
            <a:off x="4572000" y="2648988"/>
            <a:ext cx="4229100" cy="349508"/>
          </a:xfrm>
        </p:spPr>
        <p:txBody>
          <a:bodyPr>
            <a:noAutofit/>
          </a:bodyPr>
          <a:lstStyle>
            <a:lvl1pPr>
              <a:defRPr sz="2400" baseline="0"/>
            </a:lvl1pPr>
          </a:lstStyle>
          <a:p>
            <a:pPr lvl="0"/>
            <a:endParaRPr lang="en-IN" dirty="0"/>
          </a:p>
        </p:txBody>
      </p:sp>
      <p:sp>
        <p:nvSpPr>
          <p:cNvPr id="27" name="Content Placeholder 26">
            <a:extLst>
              <a:ext uri="{FF2B5EF4-FFF2-40B4-BE49-F238E27FC236}">
                <a16:creationId xmlns:a16="http://schemas.microsoft.com/office/drawing/2014/main" id="{6E5EF337-C91B-401A-8A4A-86FCE908EFE9}"/>
              </a:ext>
            </a:extLst>
          </p:cNvPr>
          <p:cNvSpPr>
            <a:spLocks noGrp="1"/>
          </p:cNvSpPr>
          <p:nvPr>
            <p:ph sz="quarter" idx="21"/>
          </p:nvPr>
        </p:nvSpPr>
        <p:spPr>
          <a:xfrm>
            <a:off x="342900" y="3121350"/>
            <a:ext cx="4143375" cy="341243"/>
          </a:xfrm>
        </p:spPr>
        <p:txBody>
          <a:bodyPr>
            <a:noAutofit/>
          </a:bodyPr>
          <a:lstStyle>
            <a:lvl1pPr>
              <a:defRPr sz="2400" baseline="0"/>
            </a:lvl1pPr>
          </a:lstStyle>
          <a:p>
            <a:pPr lvl="0"/>
            <a:endParaRPr lang="en-IN" dirty="0"/>
          </a:p>
        </p:txBody>
      </p:sp>
      <p:sp>
        <p:nvSpPr>
          <p:cNvPr id="29" name="Content Placeholder 28">
            <a:extLst>
              <a:ext uri="{FF2B5EF4-FFF2-40B4-BE49-F238E27FC236}">
                <a16:creationId xmlns:a16="http://schemas.microsoft.com/office/drawing/2014/main" id="{DAAE7598-66D1-4F5E-813A-774605A0F957}"/>
              </a:ext>
            </a:extLst>
          </p:cNvPr>
          <p:cNvSpPr>
            <a:spLocks noGrp="1"/>
          </p:cNvSpPr>
          <p:nvPr>
            <p:ph sz="quarter" idx="22"/>
          </p:nvPr>
        </p:nvSpPr>
        <p:spPr>
          <a:xfrm>
            <a:off x="4572000" y="3121350"/>
            <a:ext cx="4229100" cy="341243"/>
          </a:xfrm>
        </p:spPr>
        <p:txBody>
          <a:bodyPr>
            <a:noAutofit/>
          </a:bodyPr>
          <a:lstStyle>
            <a:lvl1pPr>
              <a:defRPr sz="2400" baseline="0"/>
            </a:lvl1pPr>
          </a:lstStyle>
          <a:p>
            <a:pPr lvl="0"/>
            <a:endParaRPr lang="en-IN" dirty="0"/>
          </a:p>
        </p:txBody>
      </p:sp>
      <p:sp>
        <p:nvSpPr>
          <p:cNvPr id="31" name="Content Placeholder 30">
            <a:extLst>
              <a:ext uri="{FF2B5EF4-FFF2-40B4-BE49-F238E27FC236}">
                <a16:creationId xmlns:a16="http://schemas.microsoft.com/office/drawing/2014/main" id="{937F5DF6-8AA2-4365-96ED-1F008EDFB63A}"/>
              </a:ext>
            </a:extLst>
          </p:cNvPr>
          <p:cNvSpPr>
            <a:spLocks noGrp="1"/>
          </p:cNvSpPr>
          <p:nvPr>
            <p:ph sz="quarter" idx="23"/>
          </p:nvPr>
        </p:nvSpPr>
        <p:spPr>
          <a:xfrm>
            <a:off x="342900" y="3581148"/>
            <a:ext cx="4143375" cy="389654"/>
          </a:xfrm>
        </p:spPr>
        <p:txBody>
          <a:bodyPr>
            <a:noAutofit/>
          </a:bodyPr>
          <a:lstStyle>
            <a:lvl1pPr>
              <a:defRPr sz="2400" baseline="0"/>
            </a:lvl1pPr>
          </a:lstStyle>
          <a:p>
            <a:pPr lvl="0"/>
            <a:endParaRPr lang="en-IN" dirty="0"/>
          </a:p>
        </p:txBody>
      </p:sp>
      <p:sp>
        <p:nvSpPr>
          <p:cNvPr id="33" name="Content Placeholder 32">
            <a:extLst>
              <a:ext uri="{FF2B5EF4-FFF2-40B4-BE49-F238E27FC236}">
                <a16:creationId xmlns:a16="http://schemas.microsoft.com/office/drawing/2014/main" id="{95DA1457-8E35-44A9-83AA-3FDDF5413627}"/>
              </a:ext>
            </a:extLst>
          </p:cNvPr>
          <p:cNvSpPr>
            <a:spLocks noGrp="1"/>
          </p:cNvSpPr>
          <p:nvPr>
            <p:ph sz="quarter" idx="24"/>
          </p:nvPr>
        </p:nvSpPr>
        <p:spPr>
          <a:xfrm>
            <a:off x="4572000" y="3581148"/>
            <a:ext cx="4229100" cy="389654"/>
          </a:xfrm>
        </p:spPr>
        <p:txBody>
          <a:bodyPr>
            <a:noAutofit/>
          </a:bodyPr>
          <a:lstStyle>
            <a:lvl1pPr>
              <a:defRPr sz="2400" baseline="0"/>
            </a:lvl1pPr>
          </a:lstStyle>
          <a:p>
            <a:pPr lvl="0"/>
            <a:endParaRPr lang="en-IN" dirty="0"/>
          </a:p>
        </p:txBody>
      </p:sp>
      <p:sp>
        <p:nvSpPr>
          <p:cNvPr id="35" name="Content Placeholder 34">
            <a:extLst>
              <a:ext uri="{FF2B5EF4-FFF2-40B4-BE49-F238E27FC236}">
                <a16:creationId xmlns:a16="http://schemas.microsoft.com/office/drawing/2014/main" id="{473B14A3-082D-4858-BA7C-CEAFB3DCDDEC}"/>
              </a:ext>
            </a:extLst>
          </p:cNvPr>
          <p:cNvSpPr>
            <a:spLocks noGrp="1"/>
          </p:cNvSpPr>
          <p:nvPr>
            <p:ph sz="quarter" idx="25"/>
          </p:nvPr>
        </p:nvSpPr>
        <p:spPr>
          <a:xfrm>
            <a:off x="342900" y="4059756"/>
            <a:ext cx="4143375" cy="323531"/>
          </a:xfrm>
        </p:spPr>
        <p:txBody>
          <a:bodyPr>
            <a:noAutofit/>
          </a:bodyPr>
          <a:lstStyle>
            <a:lvl1pPr>
              <a:defRPr sz="2400" baseline="0"/>
            </a:lvl1pPr>
          </a:lstStyle>
          <a:p>
            <a:pPr lvl="0"/>
            <a:endParaRPr lang="en-IN" dirty="0"/>
          </a:p>
        </p:txBody>
      </p:sp>
      <p:sp>
        <p:nvSpPr>
          <p:cNvPr id="37" name="Content Placeholder 36">
            <a:extLst>
              <a:ext uri="{FF2B5EF4-FFF2-40B4-BE49-F238E27FC236}">
                <a16:creationId xmlns:a16="http://schemas.microsoft.com/office/drawing/2014/main" id="{69AD019A-383B-490D-BEBC-EEE056FB8666}"/>
              </a:ext>
            </a:extLst>
          </p:cNvPr>
          <p:cNvSpPr>
            <a:spLocks noGrp="1"/>
          </p:cNvSpPr>
          <p:nvPr>
            <p:ph sz="quarter" idx="26"/>
          </p:nvPr>
        </p:nvSpPr>
        <p:spPr>
          <a:xfrm>
            <a:off x="4572000" y="4059756"/>
            <a:ext cx="4229100" cy="323531"/>
          </a:xfrm>
        </p:spPr>
        <p:txBody>
          <a:bodyPr>
            <a:noAutofit/>
          </a:bodyPr>
          <a:lstStyle>
            <a:lvl1pPr>
              <a:defRPr sz="2400" baseline="0"/>
            </a:lvl1pPr>
          </a:lstStyle>
          <a:p>
            <a:pPr lvl="0"/>
            <a:endParaRPr lang="en-IN" dirty="0"/>
          </a:p>
        </p:txBody>
      </p:sp>
      <p:sp>
        <p:nvSpPr>
          <p:cNvPr id="39" name="Content Placeholder 38">
            <a:extLst>
              <a:ext uri="{FF2B5EF4-FFF2-40B4-BE49-F238E27FC236}">
                <a16:creationId xmlns:a16="http://schemas.microsoft.com/office/drawing/2014/main" id="{E7450EB7-D0C9-41E2-ABFD-A376E11B9B7A}"/>
              </a:ext>
            </a:extLst>
          </p:cNvPr>
          <p:cNvSpPr>
            <a:spLocks noGrp="1"/>
          </p:cNvSpPr>
          <p:nvPr>
            <p:ph sz="quarter" idx="27"/>
          </p:nvPr>
        </p:nvSpPr>
        <p:spPr>
          <a:xfrm>
            <a:off x="342900" y="4478338"/>
            <a:ext cx="4143375" cy="469900"/>
          </a:xfrm>
        </p:spPr>
        <p:txBody>
          <a:bodyPr>
            <a:normAutofit/>
          </a:bodyPr>
          <a:lstStyle>
            <a:lvl1pPr>
              <a:defRPr sz="2400" baseline="0"/>
            </a:lvl1pPr>
          </a:lstStyle>
          <a:p>
            <a:pPr lvl="0"/>
            <a:endParaRPr lang="en-IN" dirty="0"/>
          </a:p>
        </p:txBody>
      </p:sp>
      <p:sp>
        <p:nvSpPr>
          <p:cNvPr id="41" name="Content Placeholder 40">
            <a:extLst>
              <a:ext uri="{FF2B5EF4-FFF2-40B4-BE49-F238E27FC236}">
                <a16:creationId xmlns:a16="http://schemas.microsoft.com/office/drawing/2014/main" id="{8E6339D0-259F-492E-8BC7-594D503B269A}"/>
              </a:ext>
            </a:extLst>
          </p:cNvPr>
          <p:cNvSpPr>
            <a:spLocks noGrp="1"/>
          </p:cNvSpPr>
          <p:nvPr>
            <p:ph sz="quarter" idx="28"/>
          </p:nvPr>
        </p:nvSpPr>
        <p:spPr>
          <a:xfrm>
            <a:off x="4572000" y="4478338"/>
            <a:ext cx="4229100" cy="469900"/>
          </a:xfrm>
        </p:spPr>
        <p:txBody>
          <a:bodyPr>
            <a:normAutofit/>
          </a:bodyPr>
          <a:lstStyle>
            <a:lvl1pPr>
              <a:defRPr sz="2400" baseline="0"/>
            </a:lvl1pPr>
          </a:lstStyle>
          <a:p>
            <a:pPr lvl="0"/>
            <a:endParaRPr lang="en-IN" dirty="0"/>
          </a:p>
        </p:txBody>
      </p:sp>
      <p:sp>
        <p:nvSpPr>
          <p:cNvPr id="43" name="Content Placeholder 42">
            <a:extLst>
              <a:ext uri="{FF2B5EF4-FFF2-40B4-BE49-F238E27FC236}">
                <a16:creationId xmlns:a16="http://schemas.microsoft.com/office/drawing/2014/main" id="{94B02C82-0D73-4DCE-BFB3-A2934A50231A}"/>
              </a:ext>
            </a:extLst>
          </p:cNvPr>
          <p:cNvSpPr>
            <a:spLocks noGrp="1"/>
          </p:cNvSpPr>
          <p:nvPr>
            <p:ph sz="quarter" idx="29"/>
          </p:nvPr>
        </p:nvSpPr>
        <p:spPr>
          <a:xfrm>
            <a:off x="342900" y="5076825"/>
            <a:ext cx="4143375" cy="469900"/>
          </a:xfrm>
        </p:spPr>
        <p:txBody>
          <a:bodyPr>
            <a:normAutofit/>
          </a:bodyPr>
          <a:lstStyle>
            <a:lvl1pPr>
              <a:defRPr sz="2400" baseline="0"/>
            </a:lvl1pPr>
          </a:lstStyle>
          <a:p>
            <a:pPr lvl="0"/>
            <a:endParaRPr lang="en-IN" dirty="0"/>
          </a:p>
        </p:txBody>
      </p:sp>
      <p:sp>
        <p:nvSpPr>
          <p:cNvPr id="45" name="Content Placeholder 44">
            <a:extLst>
              <a:ext uri="{FF2B5EF4-FFF2-40B4-BE49-F238E27FC236}">
                <a16:creationId xmlns:a16="http://schemas.microsoft.com/office/drawing/2014/main" id="{C377590C-9207-45F8-8AC1-42FC36030F8B}"/>
              </a:ext>
            </a:extLst>
          </p:cNvPr>
          <p:cNvSpPr>
            <a:spLocks noGrp="1"/>
          </p:cNvSpPr>
          <p:nvPr>
            <p:ph sz="quarter" idx="30"/>
          </p:nvPr>
        </p:nvSpPr>
        <p:spPr>
          <a:xfrm>
            <a:off x="4572000" y="5043488"/>
            <a:ext cx="4229100" cy="503237"/>
          </a:xfrm>
        </p:spPr>
        <p:txBody>
          <a:bodyPr>
            <a:normAutofit/>
          </a:bodyPr>
          <a:lstStyle>
            <a:lvl1pPr>
              <a:defRPr sz="2400" baseline="0"/>
            </a:lvl1pPr>
          </a:lstStyle>
          <a:p>
            <a:pPr lvl="0"/>
            <a:endParaRPr lang="en-IN" dirty="0"/>
          </a:p>
        </p:txBody>
      </p:sp>
      <p:sp>
        <p:nvSpPr>
          <p:cNvPr id="47" name="Content Placeholder 46">
            <a:extLst>
              <a:ext uri="{FF2B5EF4-FFF2-40B4-BE49-F238E27FC236}">
                <a16:creationId xmlns:a16="http://schemas.microsoft.com/office/drawing/2014/main" id="{5906E575-F653-4E07-92C6-B2E3BB75A7F3}"/>
              </a:ext>
            </a:extLst>
          </p:cNvPr>
          <p:cNvSpPr>
            <a:spLocks noGrp="1"/>
          </p:cNvSpPr>
          <p:nvPr>
            <p:ph sz="quarter" idx="31"/>
          </p:nvPr>
        </p:nvSpPr>
        <p:spPr>
          <a:xfrm>
            <a:off x="342900" y="5632450"/>
            <a:ext cx="4143375" cy="454025"/>
          </a:xfrm>
        </p:spPr>
        <p:txBody>
          <a:bodyPr>
            <a:noAutofit/>
          </a:bodyPr>
          <a:lstStyle>
            <a:lvl1pPr>
              <a:defRPr sz="2400" baseline="0"/>
            </a:lvl1pPr>
          </a:lstStyle>
          <a:p>
            <a:pPr lvl="0"/>
            <a:endParaRPr lang="en-IN" dirty="0"/>
          </a:p>
        </p:txBody>
      </p:sp>
      <p:sp>
        <p:nvSpPr>
          <p:cNvPr id="49" name="Content Placeholder 48">
            <a:extLst>
              <a:ext uri="{FF2B5EF4-FFF2-40B4-BE49-F238E27FC236}">
                <a16:creationId xmlns:a16="http://schemas.microsoft.com/office/drawing/2014/main" id="{34870835-A105-42F7-9069-6517769946BE}"/>
              </a:ext>
            </a:extLst>
          </p:cNvPr>
          <p:cNvSpPr>
            <a:spLocks noGrp="1"/>
          </p:cNvSpPr>
          <p:nvPr>
            <p:ph sz="quarter" idx="32"/>
          </p:nvPr>
        </p:nvSpPr>
        <p:spPr>
          <a:xfrm>
            <a:off x="4572000" y="5616575"/>
            <a:ext cx="4229100" cy="469900"/>
          </a:xfrm>
        </p:spPr>
        <p:txBody>
          <a:bodyPr>
            <a:normAutofit/>
          </a:bodyPr>
          <a:lstStyle>
            <a:lvl1pPr>
              <a:defRPr sz="2400" baseline="0"/>
            </a:lvl1pPr>
          </a:lstStyle>
          <a:p>
            <a:pPr lvl="0"/>
            <a:endParaRPr lang="en-IN" dirty="0"/>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97154635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12755268"/>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13569717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4096397323"/>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spcBef>
                <a:spcPts val="1000"/>
              </a:spcBef>
              <a:spcAft>
                <a:spcPts val="0"/>
              </a:spcAft>
              <a:defRPr sz="2800"/>
            </a:lvl1pPr>
            <a:lvl2pPr>
              <a:spcBef>
                <a:spcPts val="1000"/>
              </a:spcBef>
              <a:spcAft>
                <a:spcPts val="0"/>
              </a:spcAft>
              <a:defRPr sz="2600"/>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spcBef>
                <a:spcPts val="1000"/>
              </a:spcBef>
              <a:spcAft>
                <a:spcPts val="0"/>
              </a:spcAft>
              <a:defRPr sz="2800"/>
            </a:lvl1pPr>
            <a:lvl2pPr>
              <a:spcBef>
                <a:spcPts val="1000"/>
              </a:spcBef>
              <a:spcAft>
                <a:spcPts val="0"/>
              </a:spcAft>
              <a:defRPr sz="2600"/>
            </a:lvl2pPr>
            <a:lvl3pPr>
              <a:spcBef>
                <a:spcPts val="1000"/>
              </a:spcBef>
              <a:spcAft>
                <a:spcPts val="0"/>
              </a:spcAft>
              <a:defRPr/>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707"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5" r:id="rId7"/>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6" r:id="rId3"/>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TextBox 6">
            <a:extLst>
              <a:ext uri="{FF2B5EF4-FFF2-40B4-BE49-F238E27FC236}">
                <a16:creationId xmlns:a16="http://schemas.microsoft.com/office/drawing/2014/main"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slide" Target="slide35.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1.xml"/><Relationship Id="rId5" Type="http://schemas.openxmlformats.org/officeDocument/2006/relationships/slide" Target="slide36.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1.xml"/><Relationship Id="rId5" Type="http://schemas.openxmlformats.org/officeDocument/2006/relationships/slide" Target="slide37.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1.xml"/><Relationship Id="rId5" Type="http://schemas.openxmlformats.org/officeDocument/2006/relationships/slide" Target="slide38.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1.xml"/><Relationship Id="rId5" Type="http://schemas.openxmlformats.org/officeDocument/2006/relationships/slide" Target="slide39.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slide" Target="slide3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slide" Target="slide3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1.xml"/><Relationship Id="rId5" Type="http://schemas.openxmlformats.org/officeDocument/2006/relationships/slide" Target="slide33.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1.xml"/><Relationship Id="rId5" Type="http://schemas.openxmlformats.org/officeDocument/2006/relationships/slide" Target="slide34.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sz="3000" noProof="0" dirty="0"/>
              <a:t>Chapter 18</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a:xfrm>
            <a:off x="621792" y="4304298"/>
            <a:ext cx="3035808" cy="569626"/>
          </a:xfrm>
        </p:spPr>
        <p:txBody>
          <a:bodyPr/>
          <a:lstStyle/>
          <a:p>
            <a:r>
              <a:rPr lang="en-US" sz="2400" dirty="0"/>
              <a:t>Externalities</a:t>
            </a:r>
          </a:p>
        </p:txBody>
      </p:sp>
      <p:pic>
        <p:nvPicPr>
          <p:cNvPr id="6" name="Picture 5">
            <a:extLst>
              <a:ext uri="{FF2B5EF4-FFF2-40B4-BE49-F238E27FC236}">
                <a16:creationId xmlns:a16="http://schemas.microsoft.com/office/drawing/2014/main" id="{E139DFC2-133E-4F0F-8C46-C6A1E9AA5E9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dirty="0">
                <a:solidFill>
                  <a:schemeClr val="tx1"/>
                </a:solidFill>
              </a:rPr>
              <a:t>© 2021 McGraw Hill. All rights reserved. Authorized only for instructor use in the classroom.</a:t>
            </a:r>
          </a:p>
          <a:p>
            <a:pPr lvl="0">
              <a:spcBef>
                <a:spcPts val="0"/>
              </a:spcBef>
            </a:pPr>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217724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87C4B6-396B-4D80-81EE-99FAA37A5A8F}"/>
              </a:ext>
            </a:extLst>
          </p:cNvPr>
          <p:cNvSpPr>
            <a:spLocks noGrp="1"/>
          </p:cNvSpPr>
          <p:nvPr>
            <p:ph type="title"/>
          </p:nvPr>
        </p:nvSpPr>
        <p:spPr/>
        <p:txBody>
          <a:bodyPr/>
          <a:lstStyle/>
          <a:p>
            <a:r>
              <a:rPr lang="en-US" dirty="0"/>
              <a:t>Positive externalities</a:t>
            </a:r>
            <a:endParaRPr lang="en-IN" dirty="0"/>
          </a:p>
        </p:txBody>
      </p:sp>
      <p:sp>
        <p:nvSpPr>
          <p:cNvPr id="3" name="Content Placeholder 2">
            <a:extLst>
              <a:ext uri="{FF2B5EF4-FFF2-40B4-BE49-F238E27FC236}">
                <a16:creationId xmlns:a16="http://schemas.microsoft.com/office/drawing/2014/main" id="{EE067796-3DCF-4719-AD8E-D20D015F3FC3}"/>
              </a:ext>
            </a:extLst>
          </p:cNvPr>
          <p:cNvSpPr>
            <a:spLocks noGrp="1"/>
          </p:cNvSpPr>
          <p:nvPr>
            <p:ph sz="quarter" idx="11"/>
          </p:nvPr>
        </p:nvSpPr>
        <p:spPr>
          <a:xfrm>
            <a:off x="342900" y="1276710"/>
            <a:ext cx="8458200" cy="2501470"/>
          </a:xfrm>
        </p:spPr>
        <p:txBody>
          <a:bodyPr/>
          <a:lstStyle/>
          <a:p>
            <a:pPr>
              <a:buClr>
                <a:schemeClr val="tx1"/>
              </a:buClr>
            </a:pPr>
            <a:r>
              <a:rPr lang="en-US" i="1" dirty="0">
                <a:solidFill>
                  <a:srgbClr val="9D0505"/>
                </a:solidFill>
              </a:rPr>
              <a:t>Externalities</a:t>
            </a:r>
            <a:r>
              <a:rPr lang="en-US" dirty="0"/>
              <a:t> can also occur when a third-party benefit is created, a </a:t>
            </a:r>
            <a:r>
              <a:rPr lang="en-US" i="1" dirty="0">
                <a:solidFill>
                  <a:srgbClr val="9D0505"/>
                </a:solidFill>
              </a:rPr>
              <a:t>positive externality</a:t>
            </a:r>
            <a:r>
              <a:rPr lang="en-US" dirty="0"/>
              <a:t>.</a:t>
            </a:r>
          </a:p>
          <a:p>
            <a:pPr lvl="1"/>
            <a:r>
              <a:rPr lang="en-US" dirty="0"/>
              <a:t>Too little of the good or service is produced.</a:t>
            </a:r>
          </a:p>
          <a:p>
            <a:pPr lvl="1"/>
            <a:r>
              <a:rPr lang="en-US" dirty="0"/>
              <a:t>Pushes quantity away from the </a:t>
            </a:r>
            <a:r>
              <a:rPr lang="en-US" i="1" dirty="0">
                <a:solidFill>
                  <a:srgbClr val="9D0505"/>
                </a:solidFill>
              </a:rPr>
              <a:t>efficient equilibrium level</a:t>
            </a:r>
            <a:r>
              <a:rPr lang="en-US" dirty="0"/>
              <a:t>, reducing </a:t>
            </a:r>
            <a:r>
              <a:rPr lang="en-US" i="1" dirty="0">
                <a:solidFill>
                  <a:srgbClr val="9D0505"/>
                </a:solidFill>
              </a:rPr>
              <a:t>total surplus</a:t>
            </a:r>
            <a:r>
              <a:rPr lang="en-US" dirty="0"/>
              <a:t>.</a:t>
            </a:r>
          </a:p>
        </p:txBody>
      </p:sp>
      <p:sp>
        <p:nvSpPr>
          <p:cNvPr id="4" name="Content Placeholder 3">
            <a:extLst>
              <a:ext uri="{FF2B5EF4-FFF2-40B4-BE49-F238E27FC236}">
                <a16:creationId xmlns:a16="http://schemas.microsoft.com/office/drawing/2014/main" id="{F117519B-EC9C-4C31-9F7F-0891AC715607}"/>
              </a:ext>
            </a:extLst>
          </p:cNvPr>
          <p:cNvSpPr>
            <a:spLocks noGrp="1"/>
          </p:cNvSpPr>
          <p:nvPr>
            <p:ph sz="quarter" idx="14"/>
          </p:nvPr>
        </p:nvSpPr>
        <p:spPr>
          <a:xfrm>
            <a:off x="342900" y="3778180"/>
            <a:ext cx="8458200" cy="2501470"/>
          </a:xfrm>
        </p:spPr>
        <p:txBody>
          <a:bodyPr/>
          <a:lstStyle/>
          <a:p>
            <a:r>
              <a:rPr lang="en-US" dirty="0"/>
              <a:t>Internalizing a </a:t>
            </a:r>
            <a:r>
              <a:rPr lang="en-US" i="1" dirty="0">
                <a:solidFill>
                  <a:srgbClr val="9D0505"/>
                </a:solidFill>
              </a:rPr>
              <a:t>positive externality</a:t>
            </a:r>
            <a:r>
              <a:rPr lang="en-US" dirty="0"/>
              <a:t>, the market reaches an equilibrium with a higher quantity based on social costs and benefits.</a:t>
            </a:r>
          </a:p>
        </p:txBody>
      </p:sp>
    </p:spTree>
    <p:extLst>
      <p:ext uri="{BB962C8B-B14F-4D97-AF65-F5344CB8AC3E}">
        <p14:creationId xmlns:p14="http://schemas.microsoft.com/office/powerpoint/2010/main" val="31396501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32B53-08C4-4E15-BDAD-B94870F2F9C7}"/>
              </a:ext>
            </a:extLst>
          </p:cNvPr>
          <p:cNvSpPr>
            <a:spLocks noGrp="1"/>
          </p:cNvSpPr>
          <p:nvPr>
            <p:ph type="title"/>
          </p:nvPr>
        </p:nvSpPr>
        <p:spPr/>
        <p:txBody>
          <a:bodyPr>
            <a:normAutofit fontScale="90000"/>
          </a:bodyPr>
          <a:lstStyle/>
          <a:p>
            <a:r>
              <a:rPr lang="en-US" dirty="0"/>
              <a:t>Positive consumption externalities</a:t>
            </a:r>
            <a:endParaRPr lang="en-IN" dirty="0"/>
          </a:p>
        </p:txBody>
      </p:sp>
      <p:sp>
        <p:nvSpPr>
          <p:cNvPr id="3" name="Content Placeholder 2">
            <a:extLst>
              <a:ext uri="{FF2B5EF4-FFF2-40B4-BE49-F238E27FC236}">
                <a16:creationId xmlns:a16="http://schemas.microsoft.com/office/drawing/2014/main" id="{EBA3F2BF-AD0D-4B27-AED5-941339BF9C54}"/>
              </a:ext>
            </a:extLst>
          </p:cNvPr>
          <p:cNvSpPr>
            <a:spLocks noGrp="1"/>
          </p:cNvSpPr>
          <p:nvPr>
            <p:ph sz="quarter" idx="11"/>
          </p:nvPr>
        </p:nvSpPr>
        <p:spPr>
          <a:xfrm>
            <a:off x="342900" y="1276711"/>
            <a:ext cx="8458200" cy="893733"/>
          </a:xfrm>
        </p:spPr>
        <p:txBody>
          <a:bodyPr>
            <a:noAutofit/>
          </a:bodyPr>
          <a:lstStyle/>
          <a:p>
            <a:r>
              <a:rPr lang="en-US" sz="2400" dirty="0"/>
              <a:t>Suppose a homeowner painting a house provides $500 in external benefit to the neighborhood.</a:t>
            </a:r>
          </a:p>
        </p:txBody>
      </p:sp>
      <p:pic>
        <p:nvPicPr>
          <p:cNvPr id="5" name="Picture 4" descr="Deadweight loss from a social benefit is shown.">
            <a:extLst>
              <a:ext uri="{FF2B5EF4-FFF2-40B4-BE49-F238E27FC236}">
                <a16:creationId xmlns:a16="http://schemas.microsoft.com/office/drawing/2014/main" id="{233AD92E-3D03-4083-8194-CC6CCCC16598}"/>
              </a:ext>
            </a:extLst>
          </p:cNvPr>
          <p:cNvPicPr>
            <a:picLocks noChangeAspect="1"/>
          </p:cNvPicPr>
          <p:nvPr/>
        </p:nvPicPr>
        <p:blipFill>
          <a:blip r:embed="rId3"/>
          <a:stretch>
            <a:fillRect/>
          </a:stretch>
        </p:blipFill>
        <p:spPr>
          <a:xfrm>
            <a:off x="208765" y="2562182"/>
            <a:ext cx="3662101" cy="3105237"/>
          </a:xfrm>
          <a:prstGeom prst="rect">
            <a:avLst/>
          </a:prstGeom>
        </p:spPr>
      </p:pic>
      <p:sp>
        <p:nvSpPr>
          <p:cNvPr id="4" name="Content Placeholder 3">
            <a:extLst>
              <a:ext uri="{FF2B5EF4-FFF2-40B4-BE49-F238E27FC236}">
                <a16:creationId xmlns:a16="http://schemas.microsoft.com/office/drawing/2014/main" id="{55F8CD08-3BCD-47E0-A194-5BD7065D8F24}"/>
              </a:ext>
            </a:extLst>
          </p:cNvPr>
          <p:cNvSpPr>
            <a:spLocks noGrp="1"/>
          </p:cNvSpPr>
          <p:nvPr>
            <p:ph sz="quarter" idx="14"/>
          </p:nvPr>
        </p:nvSpPr>
        <p:spPr>
          <a:xfrm>
            <a:off x="3928905" y="2180493"/>
            <a:ext cx="5114611" cy="3969098"/>
          </a:xfrm>
        </p:spPr>
        <p:txBody>
          <a:bodyPr>
            <a:noAutofit/>
          </a:bodyPr>
          <a:lstStyle/>
          <a:p>
            <a:pPr marL="292608" indent="-292608">
              <a:buClr>
                <a:schemeClr val="tx1"/>
              </a:buClr>
              <a:buFont typeface="Arial" panose="020B0604020202020204" pitchFamily="34" charset="0"/>
              <a:buChar char="•"/>
            </a:pPr>
            <a:r>
              <a:rPr lang="en-US" sz="2000" dirty="0"/>
              <a:t>Unregulated market produces where private MC = MB.</a:t>
            </a:r>
          </a:p>
          <a:p>
            <a:pPr marL="292608" indent="-292608">
              <a:buClr>
                <a:schemeClr val="tx1"/>
              </a:buClr>
              <a:buFont typeface="Arial" panose="020B0604020202020204" pitchFamily="34" charset="0"/>
              <a:buChar char="•"/>
            </a:pPr>
            <a:r>
              <a:rPr lang="en-US" sz="2000" i="1" dirty="0">
                <a:solidFill>
                  <a:srgbClr val="9D0505"/>
                </a:solidFill>
              </a:rPr>
              <a:t>Positive externality </a:t>
            </a:r>
            <a:r>
              <a:rPr lang="en-US" sz="2000" dirty="0"/>
              <a:t>cause compensation to others.</a:t>
            </a:r>
          </a:p>
          <a:p>
            <a:pPr marL="292608" indent="-292608">
              <a:buClr>
                <a:schemeClr val="tx1"/>
              </a:buClr>
              <a:buFont typeface="Arial" panose="020B0604020202020204" pitchFamily="34" charset="0"/>
              <a:buChar char="•"/>
            </a:pPr>
            <a:r>
              <a:rPr lang="en-US" sz="2000" dirty="0"/>
              <a:t>These benefits must be quantified.</a:t>
            </a:r>
          </a:p>
          <a:p>
            <a:pPr marL="292608" indent="-292608">
              <a:buClr>
                <a:schemeClr val="tx1"/>
              </a:buClr>
              <a:buFont typeface="Arial" panose="020B0604020202020204" pitchFamily="34" charset="0"/>
              <a:buChar char="•"/>
            </a:pPr>
            <a:r>
              <a:rPr lang="en-US" sz="2000" i="1" dirty="0">
                <a:solidFill>
                  <a:srgbClr val="9D0505"/>
                </a:solidFill>
              </a:rPr>
              <a:t>Social benefits </a:t>
            </a:r>
            <a:r>
              <a:rPr lang="en-US" sz="2000" dirty="0"/>
              <a:t>= MB private + external benefit</a:t>
            </a:r>
          </a:p>
          <a:p>
            <a:pPr marL="292608" indent="-292608">
              <a:buClr>
                <a:schemeClr val="tx1"/>
              </a:buClr>
              <a:buFont typeface="Arial" panose="020B0604020202020204" pitchFamily="34" charset="0"/>
              <a:buChar char="•"/>
            </a:pPr>
            <a:r>
              <a:rPr lang="en-US" sz="2000" dirty="0"/>
              <a:t>Quantity increases.</a:t>
            </a:r>
          </a:p>
          <a:p>
            <a:pPr marL="292608" indent="-292608">
              <a:buClr>
                <a:schemeClr val="tx1"/>
              </a:buClr>
              <a:buFont typeface="Arial" panose="020B0604020202020204" pitchFamily="34" charset="0"/>
              <a:buChar char="•"/>
            </a:pPr>
            <a:r>
              <a:rPr lang="en-US" sz="2000" i="1" dirty="0">
                <a:solidFill>
                  <a:srgbClr val="9D0505"/>
                </a:solidFill>
              </a:rPr>
              <a:t>DWL</a:t>
            </a:r>
            <a:r>
              <a:rPr lang="en-US" sz="2000" dirty="0"/>
              <a:t> occurs if externality is not considered.</a:t>
            </a:r>
          </a:p>
        </p:txBody>
      </p:sp>
      <p:sp>
        <p:nvSpPr>
          <p:cNvPr id="9" name="Text Placeholder 8">
            <a:extLst>
              <a:ext uri="{FF2B5EF4-FFF2-40B4-BE49-F238E27FC236}">
                <a16:creationId xmlns:a16="http://schemas.microsoft.com/office/drawing/2014/main" id="{AFC81E82-C457-42C0-BAF4-AF172AC72BBF}"/>
              </a:ext>
            </a:extLst>
          </p:cNvPr>
          <p:cNvSpPr>
            <a:spLocks noGrp="1"/>
          </p:cNvSpPr>
          <p:nvPr>
            <p:ph type="body" sz="quarter" idx="12"/>
          </p:nvPr>
        </p:nvSpPr>
        <p:spPr>
          <a:xfrm>
            <a:off x="2971558" y="6324600"/>
            <a:ext cx="3200885" cy="190500"/>
          </a:xfrm>
        </p:spPr>
        <p:txBody>
          <a:bodyPr/>
          <a:lstStyle/>
          <a:p>
            <a:r>
              <a:rPr lang="en-US" sz="1200" dirty="0">
                <a:hlinkClick r:id="rId4" action="ppaction://hlinksldjump"/>
              </a:rPr>
              <a:t>Access the text alternative for slide images.</a:t>
            </a:r>
            <a:endParaRPr lang="en-IN" sz="1200" dirty="0">
              <a:hlinkClick r:id="rId4" action="ppaction://hlinksldjump"/>
            </a:endParaRPr>
          </a:p>
        </p:txBody>
      </p:sp>
    </p:spTree>
    <p:extLst>
      <p:ext uri="{BB962C8B-B14F-4D97-AF65-F5344CB8AC3E}">
        <p14:creationId xmlns:p14="http://schemas.microsoft.com/office/powerpoint/2010/main" val="19693015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74C43-4DA1-463E-9DA2-74687640A05E}"/>
              </a:ext>
            </a:extLst>
          </p:cNvPr>
          <p:cNvSpPr>
            <a:spLocks noGrp="1"/>
          </p:cNvSpPr>
          <p:nvPr>
            <p:ph type="title"/>
          </p:nvPr>
        </p:nvSpPr>
        <p:spPr/>
        <p:txBody>
          <a:bodyPr>
            <a:normAutofit fontScale="90000"/>
          </a:bodyPr>
          <a:lstStyle/>
          <a:p>
            <a:r>
              <a:rPr lang="en-US" dirty="0"/>
              <a:t>Active Learning: Calculating positive externalities</a:t>
            </a:r>
            <a:endParaRPr lang="en-IN" dirty="0"/>
          </a:p>
        </p:txBody>
      </p:sp>
      <p:sp>
        <p:nvSpPr>
          <p:cNvPr id="3" name="Content Placeholder 2">
            <a:extLst>
              <a:ext uri="{FF2B5EF4-FFF2-40B4-BE49-F238E27FC236}">
                <a16:creationId xmlns:a16="http://schemas.microsoft.com/office/drawing/2014/main" id="{E118E82A-36E4-4558-A5C8-573BF5685757}"/>
              </a:ext>
            </a:extLst>
          </p:cNvPr>
          <p:cNvSpPr>
            <a:spLocks noGrp="1"/>
          </p:cNvSpPr>
          <p:nvPr>
            <p:ph sz="quarter" idx="11"/>
          </p:nvPr>
        </p:nvSpPr>
        <p:spPr>
          <a:xfrm>
            <a:off x="342899" y="1276709"/>
            <a:ext cx="8650375" cy="1456443"/>
          </a:xfrm>
        </p:spPr>
        <p:txBody>
          <a:bodyPr>
            <a:normAutofit/>
          </a:bodyPr>
          <a:lstStyle/>
          <a:p>
            <a:pPr marL="402336" indent="-402336">
              <a:buFont typeface="+mj-lt"/>
              <a:buAutoNum type="arabicPeriod"/>
            </a:pPr>
            <a:r>
              <a:rPr lang="en-US" sz="2000" dirty="0"/>
              <a:t>Calculate consumer and producer surplus in the presence of a positive externality.</a:t>
            </a:r>
          </a:p>
          <a:p>
            <a:pPr marL="402336" indent="-402336">
              <a:buFont typeface="+mj-lt"/>
              <a:buAutoNum type="arabicPeriod"/>
            </a:pPr>
            <a:r>
              <a:rPr lang="en-US" sz="2000" dirty="0"/>
              <a:t>Calculate consumer and producer surplus when the positive externality is internalized.</a:t>
            </a:r>
          </a:p>
        </p:txBody>
      </p:sp>
      <p:pic>
        <p:nvPicPr>
          <p:cNvPr id="8" name="Picture 7" descr="There are two graphs comparing consumer and producer surplus under a positive externality and under an internalized positive externality.&#10;">
            <a:extLst>
              <a:ext uri="{FF2B5EF4-FFF2-40B4-BE49-F238E27FC236}">
                <a16:creationId xmlns:a16="http://schemas.microsoft.com/office/drawing/2014/main" id="{E476A1CD-F3CD-425A-A3D5-2A04365152D2}"/>
              </a:ext>
            </a:extLst>
          </p:cNvPr>
          <p:cNvPicPr>
            <a:picLocks noChangeAspect="1"/>
          </p:cNvPicPr>
          <p:nvPr/>
        </p:nvPicPr>
        <p:blipFill>
          <a:blip r:embed="rId3"/>
          <a:stretch>
            <a:fillRect/>
          </a:stretch>
        </p:blipFill>
        <p:spPr>
          <a:xfrm>
            <a:off x="791248" y="2809352"/>
            <a:ext cx="2960613" cy="2327682"/>
          </a:xfrm>
          <a:prstGeom prst="rect">
            <a:avLst/>
          </a:prstGeom>
        </p:spPr>
      </p:pic>
      <p:pic>
        <p:nvPicPr>
          <p:cNvPr id="10" name="Picture 9" descr="There are two graphs comparing consumer and producer surplus under a positive externality and under an internalized positive externality.">
            <a:extLst>
              <a:ext uri="{FF2B5EF4-FFF2-40B4-BE49-F238E27FC236}">
                <a16:creationId xmlns:a16="http://schemas.microsoft.com/office/drawing/2014/main" id="{36407F25-17D6-4E1F-A95D-E9357A44B5E9}"/>
              </a:ext>
            </a:extLst>
          </p:cNvPr>
          <p:cNvPicPr>
            <a:picLocks noChangeAspect="1"/>
          </p:cNvPicPr>
          <p:nvPr/>
        </p:nvPicPr>
        <p:blipFill>
          <a:blip r:embed="rId4"/>
          <a:stretch>
            <a:fillRect/>
          </a:stretch>
        </p:blipFill>
        <p:spPr>
          <a:xfrm>
            <a:off x="4976607" y="2838661"/>
            <a:ext cx="3127172" cy="2327682"/>
          </a:xfrm>
          <a:prstGeom prst="rect">
            <a:avLst/>
          </a:prstGeom>
        </p:spPr>
      </p:pic>
      <p:sp>
        <p:nvSpPr>
          <p:cNvPr id="9" name="Text Placeholder 8">
            <a:extLst>
              <a:ext uri="{FF2B5EF4-FFF2-40B4-BE49-F238E27FC236}">
                <a16:creationId xmlns:a16="http://schemas.microsoft.com/office/drawing/2014/main" id="{3286CF4B-B872-4ADD-98AB-E1F3B8FF7346}"/>
              </a:ext>
            </a:extLst>
          </p:cNvPr>
          <p:cNvSpPr>
            <a:spLocks noGrp="1"/>
          </p:cNvSpPr>
          <p:nvPr>
            <p:ph type="body" sz="quarter" idx="12"/>
          </p:nvPr>
        </p:nvSpPr>
        <p:spPr>
          <a:xfrm>
            <a:off x="2811513" y="6324600"/>
            <a:ext cx="3520974" cy="190500"/>
          </a:xfrm>
        </p:spPr>
        <p:txBody>
          <a:bodyPr/>
          <a:lstStyle/>
          <a:p>
            <a:r>
              <a:rPr lang="en-US" sz="1200" dirty="0">
                <a:hlinkClick r:id="rId5" action="ppaction://hlinksldjump"/>
              </a:rPr>
              <a:t>Access the text alternative for slide images.</a:t>
            </a:r>
            <a:endParaRPr lang="en-IN" sz="1200" dirty="0">
              <a:hlinkClick r:id="rId5" action="ppaction://hlinksldjump"/>
            </a:endParaRPr>
          </a:p>
        </p:txBody>
      </p:sp>
    </p:spTree>
    <p:extLst>
      <p:ext uri="{BB962C8B-B14F-4D97-AF65-F5344CB8AC3E}">
        <p14:creationId xmlns:p14="http://schemas.microsoft.com/office/powerpoint/2010/main" val="18630361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74C43-4DA1-463E-9DA2-74687640A05E}"/>
              </a:ext>
            </a:extLst>
          </p:cNvPr>
          <p:cNvSpPr>
            <a:spLocks noGrp="1"/>
          </p:cNvSpPr>
          <p:nvPr>
            <p:ph type="title"/>
          </p:nvPr>
        </p:nvSpPr>
        <p:spPr/>
        <p:txBody>
          <a:bodyPr/>
          <a:lstStyle/>
          <a:p>
            <a:r>
              <a:rPr lang="en-US" dirty="0"/>
              <a:t>Active Learning Solution 2</a:t>
            </a:r>
            <a:endParaRPr lang="en-IN" dirty="0"/>
          </a:p>
        </p:txBody>
      </p:sp>
      <p:sp>
        <p:nvSpPr>
          <p:cNvPr id="3" name="Content Placeholder 2">
            <a:extLst>
              <a:ext uri="{FF2B5EF4-FFF2-40B4-BE49-F238E27FC236}">
                <a16:creationId xmlns:a16="http://schemas.microsoft.com/office/drawing/2014/main" id="{E118E82A-36E4-4558-A5C8-573BF5685757}"/>
              </a:ext>
            </a:extLst>
          </p:cNvPr>
          <p:cNvSpPr>
            <a:spLocks noGrp="1"/>
          </p:cNvSpPr>
          <p:nvPr>
            <p:ph sz="quarter" idx="11"/>
          </p:nvPr>
        </p:nvSpPr>
        <p:spPr>
          <a:xfrm>
            <a:off x="342899" y="1276709"/>
            <a:ext cx="8650375" cy="1456443"/>
          </a:xfrm>
        </p:spPr>
        <p:txBody>
          <a:bodyPr>
            <a:normAutofit/>
          </a:bodyPr>
          <a:lstStyle/>
          <a:p>
            <a:pPr marL="402336" indent="-402336">
              <a:buFont typeface="+mj-lt"/>
              <a:buAutoNum type="arabicPeriod"/>
            </a:pPr>
            <a:r>
              <a:rPr lang="en-US" sz="2000" dirty="0"/>
              <a:t>Calculate consumer and producer surplus in the presence of a positive externality.</a:t>
            </a:r>
          </a:p>
          <a:p>
            <a:pPr marL="402336" indent="-402336">
              <a:buFont typeface="+mj-lt"/>
              <a:buAutoNum type="arabicPeriod"/>
            </a:pPr>
            <a:r>
              <a:rPr lang="en-US" sz="2000" dirty="0"/>
              <a:t>Calculate consumer and producer surplus when the positive externality is internalized.</a:t>
            </a:r>
          </a:p>
        </p:txBody>
      </p:sp>
      <p:pic>
        <p:nvPicPr>
          <p:cNvPr id="8" name="Picture 7" descr="There are two graphs comparing consumer and producer surplus under a positive externality and under an internalized positive externality.&#10;">
            <a:extLst>
              <a:ext uri="{FF2B5EF4-FFF2-40B4-BE49-F238E27FC236}">
                <a16:creationId xmlns:a16="http://schemas.microsoft.com/office/drawing/2014/main" id="{E476A1CD-F3CD-425A-A3D5-2A04365152D2}"/>
              </a:ext>
            </a:extLst>
          </p:cNvPr>
          <p:cNvPicPr>
            <a:picLocks noChangeAspect="1"/>
          </p:cNvPicPr>
          <p:nvPr/>
        </p:nvPicPr>
        <p:blipFill>
          <a:blip r:embed="rId3"/>
          <a:stretch>
            <a:fillRect/>
          </a:stretch>
        </p:blipFill>
        <p:spPr>
          <a:xfrm>
            <a:off x="791248" y="2809352"/>
            <a:ext cx="2960613" cy="2327682"/>
          </a:xfrm>
          <a:prstGeom prst="rect">
            <a:avLst/>
          </a:prstGeom>
        </p:spPr>
      </p:pic>
      <p:sp>
        <p:nvSpPr>
          <p:cNvPr id="4" name="Content Placeholder 3">
            <a:extLst>
              <a:ext uri="{FF2B5EF4-FFF2-40B4-BE49-F238E27FC236}">
                <a16:creationId xmlns:a16="http://schemas.microsoft.com/office/drawing/2014/main" id="{82E3AADE-EC2A-437A-A963-7A1BCEBDC9B2}"/>
              </a:ext>
            </a:extLst>
          </p:cNvPr>
          <p:cNvSpPr>
            <a:spLocks noGrp="1"/>
          </p:cNvSpPr>
          <p:nvPr>
            <p:ph sz="quarter" idx="14"/>
          </p:nvPr>
        </p:nvSpPr>
        <p:spPr>
          <a:xfrm>
            <a:off x="342900" y="5245237"/>
            <a:ext cx="3857311" cy="1003163"/>
          </a:xfrm>
        </p:spPr>
        <p:txBody>
          <a:bodyPr>
            <a:noAutofit/>
          </a:bodyPr>
          <a:lstStyle/>
          <a:p>
            <a:pPr marL="292608" indent="-292608">
              <a:buFont typeface="Arial" pitchFamily="34" charset="0"/>
              <a:buChar char="•"/>
            </a:pPr>
            <a:r>
              <a:rPr lang="en-US" sz="1400" dirty="0">
                <a:latin typeface="+mj-lt"/>
              </a:rPr>
              <a:t>CS = Area A = 0.5 × ($1000 − $250) × 200 = $75K</a:t>
            </a:r>
          </a:p>
          <a:p>
            <a:pPr marL="292608" indent="-292608">
              <a:buFont typeface="Arial" pitchFamily="34" charset="0"/>
              <a:buChar char="•"/>
            </a:pPr>
            <a:r>
              <a:rPr lang="en-US" sz="1400" dirty="0">
                <a:latin typeface="+mj-lt"/>
              </a:rPr>
              <a:t>PS = Area B = 0.5 × ($250 − $100) × 200 = $15K</a:t>
            </a:r>
          </a:p>
        </p:txBody>
      </p:sp>
      <p:pic>
        <p:nvPicPr>
          <p:cNvPr id="10" name="Picture 9" descr="There are two graphs comparing consumer and producer surplus under a positive externality and under an internalized positive externality.">
            <a:extLst>
              <a:ext uri="{FF2B5EF4-FFF2-40B4-BE49-F238E27FC236}">
                <a16:creationId xmlns:a16="http://schemas.microsoft.com/office/drawing/2014/main" id="{36407F25-17D6-4E1F-A95D-E9357A44B5E9}"/>
              </a:ext>
            </a:extLst>
          </p:cNvPr>
          <p:cNvPicPr>
            <a:picLocks noChangeAspect="1"/>
          </p:cNvPicPr>
          <p:nvPr/>
        </p:nvPicPr>
        <p:blipFill>
          <a:blip r:embed="rId4"/>
          <a:stretch>
            <a:fillRect/>
          </a:stretch>
        </p:blipFill>
        <p:spPr>
          <a:xfrm>
            <a:off x="4976607" y="2838661"/>
            <a:ext cx="3127172" cy="2327682"/>
          </a:xfrm>
          <a:prstGeom prst="rect">
            <a:avLst/>
          </a:prstGeom>
        </p:spPr>
      </p:pic>
      <p:sp>
        <p:nvSpPr>
          <p:cNvPr id="5" name="Content Placeholder 4">
            <a:extLst>
              <a:ext uri="{FF2B5EF4-FFF2-40B4-BE49-F238E27FC236}">
                <a16:creationId xmlns:a16="http://schemas.microsoft.com/office/drawing/2014/main" id="{4C151201-AB07-4F7C-8722-E0DF1EF00851}"/>
              </a:ext>
            </a:extLst>
          </p:cNvPr>
          <p:cNvSpPr>
            <a:spLocks noGrp="1"/>
          </p:cNvSpPr>
          <p:nvPr>
            <p:ph sz="quarter" idx="15"/>
          </p:nvPr>
        </p:nvSpPr>
        <p:spPr>
          <a:xfrm>
            <a:off x="4451420" y="5245237"/>
            <a:ext cx="4541854" cy="934497"/>
          </a:xfrm>
        </p:spPr>
        <p:txBody>
          <a:bodyPr>
            <a:noAutofit/>
          </a:bodyPr>
          <a:lstStyle/>
          <a:p>
            <a:pPr marL="292608" indent="-292608">
              <a:buFont typeface="Arial" pitchFamily="34" charset="0"/>
              <a:buChar char="•"/>
            </a:pPr>
            <a:r>
              <a:rPr lang="en-US" sz="1400" dirty="0">
                <a:latin typeface="+mj-lt"/>
              </a:rPr>
              <a:t>CS = Area X = 0.5 × ($1250 − $291) × 256 = $123K</a:t>
            </a:r>
          </a:p>
          <a:p>
            <a:pPr marL="292608" indent="-292608">
              <a:buFont typeface="Arial" pitchFamily="34" charset="0"/>
              <a:buChar char="•"/>
            </a:pPr>
            <a:r>
              <a:rPr lang="en-US" sz="1400" dirty="0">
                <a:latin typeface="+mj-lt"/>
              </a:rPr>
              <a:t>PS = Area Y = 0.5 × ($291 − $100) × 231 = $22K</a:t>
            </a:r>
          </a:p>
        </p:txBody>
      </p:sp>
      <p:sp>
        <p:nvSpPr>
          <p:cNvPr id="9" name="Text Placeholder 8">
            <a:extLst>
              <a:ext uri="{FF2B5EF4-FFF2-40B4-BE49-F238E27FC236}">
                <a16:creationId xmlns:a16="http://schemas.microsoft.com/office/drawing/2014/main" id="{3286CF4B-B872-4ADD-98AB-E1F3B8FF7346}"/>
              </a:ext>
            </a:extLst>
          </p:cNvPr>
          <p:cNvSpPr>
            <a:spLocks noGrp="1"/>
          </p:cNvSpPr>
          <p:nvPr>
            <p:ph type="body" sz="quarter" idx="12"/>
          </p:nvPr>
        </p:nvSpPr>
        <p:spPr>
          <a:xfrm>
            <a:off x="2811513" y="6324600"/>
            <a:ext cx="3520974" cy="190500"/>
          </a:xfrm>
        </p:spPr>
        <p:txBody>
          <a:bodyPr/>
          <a:lstStyle/>
          <a:p>
            <a:r>
              <a:rPr lang="en-US" sz="1200" dirty="0">
                <a:hlinkClick r:id="rId5" action="ppaction://hlinksldjump"/>
              </a:rPr>
              <a:t>Access the text alternative for slide images.</a:t>
            </a:r>
            <a:endParaRPr lang="en-IN" sz="1200" dirty="0">
              <a:hlinkClick r:id="rId5" action="ppaction://hlinksldjump"/>
            </a:endParaRPr>
          </a:p>
        </p:txBody>
      </p:sp>
    </p:spTree>
    <p:extLst>
      <p:ext uri="{BB962C8B-B14F-4D97-AF65-F5344CB8AC3E}">
        <p14:creationId xmlns:p14="http://schemas.microsoft.com/office/powerpoint/2010/main" val="3107537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70A084-FFBC-4B53-A308-8E7B31CCE0AF}"/>
              </a:ext>
            </a:extLst>
          </p:cNvPr>
          <p:cNvSpPr>
            <a:spLocks noGrp="1"/>
          </p:cNvSpPr>
          <p:nvPr>
            <p:ph type="title"/>
          </p:nvPr>
        </p:nvSpPr>
        <p:spPr/>
        <p:txBody>
          <a:bodyPr/>
          <a:lstStyle/>
          <a:p>
            <a:r>
              <a:rPr lang="en-US" dirty="0"/>
              <a:t>Positive production externalities</a:t>
            </a:r>
            <a:endParaRPr lang="en-IN" dirty="0"/>
          </a:p>
        </p:txBody>
      </p:sp>
      <p:sp>
        <p:nvSpPr>
          <p:cNvPr id="3" name="Content Placeholder 2">
            <a:extLst>
              <a:ext uri="{FF2B5EF4-FFF2-40B4-BE49-F238E27FC236}">
                <a16:creationId xmlns:a16="http://schemas.microsoft.com/office/drawing/2014/main" id="{8CAD546B-C90B-4BDF-81B6-F1CBF6E472B0}"/>
              </a:ext>
            </a:extLst>
          </p:cNvPr>
          <p:cNvSpPr>
            <a:spLocks noGrp="1"/>
          </p:cNvSpPr>
          <p:nvPr>
            <p:ph sz="quarter" idx="11"/>
          </p:nvPr>
        </p:nvSpPr>
        <p:spPr>
          <a:xfrm>
            <a:off x="342900" y="1276710"/>
            <a:ext cx="8458200" cy="4971690"/>
          </a:xfrm>
        </p:spPr>
        <p:txBody>
          <a:bodyPr/>
          <a:lstStyle/>
          <a:p>
            <a:r>
              <a:rPr lang="en-US" dirty="0"/>
              <a:t>A </a:t>
            </a:r>
            <a:r>
              <a:rPr lang="en-US" i="1" dirty="0">
                <a:solidFill>
                  <a:srgbClr val="9D0505"/>
                </a:solidFill>
              </a:rPr>
              <a:t>positive production externality </a:t>
            </a:r>
            <a:r>
              <a:rPr lang="en-US" dirty="0"/>
              <a:t>pushes quantity away from the </a:t>
            </a:r>
            <a:r>
              <a:rPr lang="en-US" i="1" dirty="0">
                <a:solidFill>
                  <a:srgbClr val="9D0505"/>
                </a:solidFill>
              </a:rPr>
              <a:t>efficient equilibrium level</a:t>
            </a:r>
            <a:r>
              <a:rPr lang="en-US" dirty="0"/>
              <a:t>, reducing </a:t>
            </a:r>
            <a:r>
              <a:rPr lang="en-US" i="1" dirty="0">
                <a:solidFill>
                  <a:srgbClr val="9D0505"/>
                </a:solidFill>
              </a:rPr>
              <a:t>total surplus</a:t>
            </a:r>
            <a:r>
              <a:rPr lang="en-US" dirty="0"/>
              <a:t>.</a:t>
            </a:r>
          </a:p>
          <a:p>
            <a:r>
              <a:rPr lang="en-US" dirty="0"/>
              <a:t>A </a:t>
            </a:r>
            <a:r>
              <a:rPr lang="en-US" i="1" dirty="0">
                <a:solidFill>
                  <a:srgbClr val="9D0505"/>
                </a:solidFill>
              </a:rPr>
              <a:t>positive production externality </a:t>
            </a:r>
            <a:r>
              <a:rPr lang="en-US" dirty="0"/>
              <a:t>always reduces surplus unless it is internalized.</a:t>
            </a:r>
          </a:p>
          <a:p>
            <a:r>
              <a:rPr lang="en-US" dirty="0"/>
              <a:t>When the positive externality is internalized by imposing a subsidy, the </a:t>
            </a:r>
            <a:r>
              <a:rPr lang="en-US" i="1" dirty="0">
                <a:solidFill>
                  <a:srgbClr val="9D0505"/>
                </a:solidFill>
              </a:rPr>
              <a:t>supply curve </a:t>
            </a:r>
            <a:r>
              <a:rPr lang="en-US" dirty="0"/>
              <a:t>shifts downward.</a:t>
            </a:r>
          </a:p>
          <a:p>
            <a:pPr lvl="1"/>
            <a:r>
              <a:rPr lang="en-US" dirty="0"/>
              <a:t>Larger quantity sold.</a:t>
            </a:r>
          </a:p>
        </p:txBody>
      </p:sp>
    </p:spTree>
    <p:extLst>
      <p:ext uri="{BB962C8B-B14F-4D97-AF65-F5344CB8AC3E}">
        <p14:creationId xmlns:p14="http://schemas.microsoft.com/office/powerpoint/2010/main" val="30427136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7EBB0-F1C8-4720-9F70-4F27F0F9B8FF}"/>
              </a:ext>
            </a:extLst>
          </p:cNvPr>
          <p:cNvSpPr>
            <a:spLocks noGrp="1"/>
          </p:cNvSpPr>
          <p:nvPr>
            <p:ph type="title"/>
          </p:nvPr>
        </p:nvSpPr>
        <p:spPr/>
        <p:txBody>
          <a:bodyPr/>
          <a:lstStyle/>
          <a:p>
            <a:r>
              <a:rPr lang="en-IN" dirty="0"/>
              <a:t>Private solutions to externalities</a:t>
            </a:r>
          </a:p>
        </p:txBody>
      </p:sp>
      <p:sp>
        <p:nvSpPr>
          <p:cNvPr id="3" name="Content Placeholder 2">
            <a:extLst>
              <a:ext uri="{FF2B5EF4-FFF2-40B4-BE49-F238E27FC236}">
                <a16:creationId xmlns:a16="http://schemas.microsoft.com/office/drawing/2014/main" id="{902B9591-806B-4C1E-A749-6C9FFEC82234}"/>
              </a:ext>
            </a:extLst>
          </p:cNvPr>
          <p:cNvSpPr>
            <a:spLocks noGrp="1"/>
          </p:cNvSpPr>
          <p:nvPr>
            <p:ph sz="quarter" idx="11"/>
          </p:nvPr>
        </p:nvSpPr>
        <p:spPr>
          <a:xfrm>
            <a:off x="342900" y="1276710"/>
            <a:ext cx="8700616" cy="2632099"/>
          </a:xfrm>
        </p:spPr>
        <p:txBody>
          <a:bodyPr>
            <a:normAutofit/>
          </a:bodyPr>
          <a:lstStyle/>
          <a:p>
            <a:r>
              <a:rPr lang="en-US" sz="2400" dirty="0"/>
              <a:t>External costs and benefits can be diffuse, complex, and hard to control.</a:t>
            </a:r>
          </a:p>
          <a:p>
            <a:r>
              <a:rPr lang="en-US" sz="2400" dirty="0"/>
              <a:t>Solutions must ensure that individuals experience costs and benefits that are equal in value to the true social costs and benefits of their choices.</a:t>
            </a:r>
          </a:p>
          <a:p>
            <a:pPr lvl="1"/>
            <a:r>
              <a:rPr lang="en-US" sz="2400" dirty="0"/>
              <a:t>This may require coordinating across millions of people.</a:t>
            </a:r>
          </a:p>
        </p:txBody>
      </p:sp>
      <p:sp>
        <p:nvSpPr>
          <p:cNvPr id="4" name="Content Placeholder 3">
            <a:extLst>
              <a:ext uri="{FF2B5EF4-FFF2-40B4-BE49-F238E27FC236}">
                <a16:creationId xmlns:a16="http://schemas.microsoft.com/office/drawing/2014/main" id="{2170C371-D202-4889-8F53-9D42380C9E17}"/>
              </a:ext>
            </a:extLst>
          </p:cNvPr>
          <p:cNvSpPr>
            <a:spLocks noGrp="1"/>
          </p:cNvSpPr>
          <p:nvPr>
            <p:ph sz="quarter" idx="14"/>
          </p:nvPr>
        </p:nvSpPr>
        <p:spPr>
          <a:xfrm>
            <a:off x="342900" y="4009294"/>
            <a:ext cx="8559940" cy="2314888"/>
          </a:xfrm>
        </p:spPr>
        <p:txBody>
          <a:bodyPr>
            <a:noAutofit/>
          </a:bodyPr>
          <a:lstStyle/>
          <a:p>
            <a:r>
              <a:rPr lang="en-US" sz="2400" dirty="0"/>
              <a:t>The </a:t>
            </a:r>
            <a:r>
              <a:rPr lang="en-US" sz="2400" i="1" dirty="0">
                <a:solidFill>
                  <a:srgbClr val="9D0505"/>
                </a:solidFill>
              </a:rPr>
              <a:t>Coase theorem</a:t>
            </a:r>
            <a:r>
              <a:rPr lang="en-US" sz="2400" dirty="0"/>
              <a:t> states that if (1) there are zero transaction costs to negotiate and (2) agreements are enforceable, then an efficient equilibrium through private trades can be reached, even in the presence of an externality.</a:t>
            </a:r>
          </a:p>
          <a:p>
            <a:r>
              <a:rPr lang="en-US" sz="2400" dirty="0"/>
              <a:t>Often, these two assumptions do not hold true.</a:t>
            </a:r>
          </a:p>
        </p:txBody>
      </p:sp>
    </p:spTree>
    <p:extLst>
      <p:ext uri="{BB962C8B-B14F-4D97-AF65-F5344CB8AC3E}">
        <p14:creationId xmlns:p14="http://schemas.microsoft.com/office/powerpoint/2010/main" val="6443419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8AFB8B-902A-4A0F-AE7F-471CF4688944}"/>
              </a:ext>
            </a:extLst>
          </p:cNvPr>
          <p:cNvSpPr>
            <a:spLocks noGrp="1"/>
          </p:cNvSpPr>
          <p:nvPr>
            <p:ph type="title"/>
          </p:nvPr>
        </p:nvSpPr>
        <p:spPr/>
        <p:txBody>
          <a:bodyPr/>
          <a:lstStyle/>
          <a:p>
            <a:r>
              <a:rPr lang="en-US" dirty="0"/>
              <a:t>Reclining transactions</a:t>
            </a:r>
            <a:endParaRPr lang="en-IN" dirty="0"/>
          </a:p>
        </p:txBody>
      </p:sp>
      <p:sp>
        <p:nvSpPr>
          <p:cNvPr id="3" name="Content Placeholder 2">
            <a:extLst>
              <a:ext uri="{FF2B5EF4-FFF2-40B4-BE49-F238E27FC236}">
                <a16:creationId xmlns:a16="http://schemas.microsoft.com/office/drawing/2014/main" id="{B1676C08-A118-484B-8F75-1D4D425A550B}"/>
              </a:ext>
            </a:extLst>
          </p:cNvPr>
          <p:cNvSpPr>
            <a:spLocks noGrp="1"/>
          </p:cNvSpPr>
          <p:nvPr>
            <p:ph sz="quarter" idx="11"/>
          </p:nvPr>
        </p:nvSpPr>
        <p:spPr>
          <a:xfrm>
            <a:off x="342900" y="1276709"/>
            <a:ext cx="8630278" cy="2642148"/>
          </a:xfrm>
        </p:spPr>
        <p:txBody>
          <a:bodyPr>
            <a:normAutofit/>
          </a:bodyPr>
          <a:lstStyle/>
          <a:p>
            <a:r>
              <a:rPr lang="en-US" sz="2400" dirty="0"/>
              <a:t>Travelers often argue over whether it is acceptable to recline one’s seat.</a:t>
            </a:r>
          </a:p>
          <a:p>
            <a:r>
              <a:rPr lang="en-US" sz="2400" dirty="0"/>
              <a:t>Reclining an airline’s seat is an example of a </a:t>
            </a:r>
            <a:r>
              <a:rPr lang="en-US" sz="2400" i="1" dirty="0">
                <a:solidFill>
                  <a:srgbClr val="9D0505"/>
                </a:solidFill>
              </a:rPr>
              <a:t>consumption externality</a:t>
            </a:r>
            <a:r>
              <a:rPr lang="en-US" sz="2400" dirty="0"/>
              <a:t>.</a:t>
            </a:r>
          </a:p>
          <a:p>
            <a:pPr lvl="1"/>
            <a:r>
              <a:rPr lang="en-US" sz="2400" dirty="0"/>
              <a:t>The person in the front seat consumes the reclining function that has a negative impact on the person in the back.</a:t>
            </a:r>
            <a:endParaRPr lang="en-IN" sz="2400" dirty="0"/>
          </a:p>
        </p:txBody>
      </p:sp>
      <p:sp>
        <p:nvSpPr>
          <p:cNvPr id="4" name="Content Placeholder 3">
            <a:extLst>
              <a:ext uri="{FF2B5EF4-FFF2-40B4-BE49-F238E27FC236}">
                <a16:creationId xmlns:a16="http://schemas.microsoft.com/office/drawing/2014/main" id="{70B60AEF-5A1B-4852-8CEF-7E4F6D1D85A1}"/>
              </a:ext>
            </a:extLst>
          </p:cNvPr>
          <p:cNvSpPr>
            <a:spLocks noGrp="1"/>
          </p:cNvSpPr>
          <p:nvPr>
            <p:ph sz="quarter" idx="14"/>
          </p:nvPr>
        </p:nvSpPr>
        <p:spPr>
          <a:xfrm>
            <a:off x="342900" y="3858567"/>
            <a:ext cx="8458200" cy="1798655"/>
          </a:xfrm>
        </p:spPr>
        <p:txBody>
          <a:bodyPr>
            <a:noAutofit/>
          </a:bodyPr>
          <a:lstStyle/>
          <a:p>
            <a:r>
              <a:rPr lang="en-US" sz="2400" dirty="0"/>
              <a:t>A </a:t>
            </a:r>
            <a:r>
              <a:rPr lang="en-US" sz="2400" i="1" dirty="0">
                <a:solidFill>
                  <a:srgbClr val="9D0505"/>
                </a:solidFill>
              </a:rPr>
              <a:t>private solution </a:t>
            </a:r>
            <a:r>
              <a:rPr lang="en-US" sz="2400" dirty="0"/>
              <a:t>requires an understanding of private rights.</a:t>
            </a:r>
          </a:p>
          <a:p>
            <a:pPr lvl="1"/>
            <a:r>
              <a:rPr lang="en-US" sz="2400" dirty="0"/>
              <a:t>Does the person in front have the right to recline?</a:t>
            </a:r>
          </a:p>
          <a:p>
            <a:pPr lvl="1"/>
            <a:r>
              <a:rPr lang="en-US" sz="2400" dirty="0"/>
              <a:t>Does the person behind have the right to flyout without having the person in the front recline?</a:t>
            </a:r>
            <a:endParaRPr lang="en-IN" sz="2400" dirty="0"/>
          </a:p>
        </p:txBody>
      </p:sp>
      <p:sp>
        <p:nvSpPr>
          <p:cNvPr id="5" name="Content Placeholder 4">
            <a:extLst>
              <a:ext uri="{FF2B5EF4-FFF2-40B4-BE49-F238E27FC236}">
                <a16:creationId xmlns:a16="http://schemas.microsoft.com/office/drawing/2014/main" id="{676D4EFC-A0A0-4EAD-841B-2F15014810FD}"/>
              </a:ext>
            </a:extLst>
          </p:cNvPr>
          <p:cNvSpPr>
            <a:spLocks noGrp="1"/>
          </p:cNvSpPr>
          <p:nvPr>
            <p:ph sz="quarter" idx="15"/>
          </p:nvPr>
        </p:nvSpPr>
        <p:spPr>
          <a:xfrm>
            <a:off x="342900" y="5744292"/>
            <a:ext cx="8458200" cy="814451"/>
          </a:xfrm>
        </p:spPr>
        <p:txBody>
          <a:bodyPr>
            <a:noAutofit/>
          </a:bodyPr>
          <a:lstStyle/>
          <a:p>
            <a:r>
              <a:rPr lang="en-US" sz="2400" dirty="0"/>
              <a:t>Once property rights are established, the two individuals engage in a private transaction to trade rights.</a:t>
            </a:r>
          </a:p>
        </p:txBody>
      </p:sp>
    </p:spTree>
    <p:extLst>
      <p:ext uri="{BB962C8B-B14F-4D97-AF65-F5344CB8AC3E}">
        <p14:creationId xmlns:p14="http://schemas.microsoft.com/office/powerpoint/2010/main" val="16786129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9C18E-17CB-4EB3-BF1A-E5D29139520B}"/>
              </a:ext>
            </a:extLst>
          </p:cNvPr>
          <p:cNvSpPr>
            <a:spLocks noGrp="1"/>
          </p:cNvSpPr>
          <p:nvPr>
            <p:ph type="title"/>
          </p:nvPr>
        </p:nvSpPr>
        <p:spPr/>
        <p:txBody>
          <a:bodyPr>
            <a:normAutofit fontScale="90000"/>
          </a:bodyPr>
          <a:lstStyle/>
          <a:p>
            <a:r>
              <a:rPr lang="en-US" dirty="0"/>
              <a:t>Does no-fault divorce law increase the divorce rate?</a:t>
            </a:r>
            <a:endParaRPr lang="en-IN" dirty="0"/>
          </a:p>
        </p:txBody>
      </p:sp>
      <p:sp>
        <p:nvSpPr>
          <p:cNvPr id="3" name="Content Placeholder 2">
            <a:extLst>
              <a:ext uri="{FF2B5EF4-FFF2-40B4-BE49-F238E27FC236}">
                <a16:creationId xmlns:a16="http://schemas.microsoft.com/office/drawing/2014/main" id="{6222670C-5D99-416F-AF6F-18B4B58B4207}"/>
              </a:ext>
            </a:extLst>
          </p:cNvPr>
          <p:cNvSpPr>
            <a:spLocks noGrp="1"/>
          </p:cNvSpPr>
          <p:nvPr>
            <p:ph sz="quarter" idx="11"/>
          </p:nvPr>
        </p:nvSpPr>
        <p:spPr>
          <a:xfrm>
            <a:off x="342900" y="1276709"/>
            <a:ext cx="8680520" cy="4666891"/>
          </a:xfrm>
        </p:spPr>
        <p:txBody>
          <a:bodyPr>
            <a:normAutofit/>
          </a:bodyPr>
          <a:lstStyle/>
          <a:p>
            <a:r>
              <a:rPr lang="en-US" sz="2400" dirty="0"/>
              <a:t>No-fault divorce law permit married couples out of a marriage contract without blaming one individual ‘at fault’ of breaking the marriage.</a:t>
            </a:r>
          </a:p>
          <a:p>
            <a:r>
              <a:rPr lang="en-US" sz="2400" dirty="0"/>
              <a:t>Do no-fault divorce laws increase the divorce rate?</a:t>
            </a:r>
          </a:p>
          <a:p>
            <a:r>
              <a:rPr lang="en-US" sz="2400" dirty="0"/>
              <a:t>One the one hand, it was harder to get out of marriages prior to the law.</a:t>
            </a:r>
          </a:p>
          <a:p>
            <a:r>
              <a:rPr lang="en-US" sz="2400" dirty="0"/>
              <a:t>On the other hand, applying the </a:t>
            </a:r>
            <a:r>
              <a:rPr lang="en-US" sz="2400" i="1" dirty="0">
                <a:solidFill>
                  <a:srgbClr val="9D0505"/>
                </a:solidFill>
              </a:rPr>
              <a:t>Coase theorem </a:t>
            </a:r>
            <a:r>
              <a:rPr lang="en-US" sz="2400" dirty="0"/>
              <a:t>suggests the rate will stay the same, but the distribution of surplus between marriage partners will change.</a:t>
            </a:r>
          </a:p>
          <a:p>
            <a:pPr lvl="1"/>
            <a:r>
              <a:rPr lang="en-US" sz="2400" dirty="0"/>
              <a:t>The partner who wants out will now get the better  end of the bargain.</a:t>
            </a:r>
            <a:endParaRPr lang="en-IN" sz="2400" dirty="0"/>
          </a:p>
        </p:txBody>
      </p:sp>
      <p:sp>
        <p:nvSpPr>
          <p:cNvPr id="4" name="Content Placeholder 3">
            <a:extLst>
              <a:ext uri="{FF2B5EF4-FFF2-40B4-BE49-F238E27FC236}">
                <a16:creationId xmlns:a16="http://schemas.microsoft.com/office/drawing/2014/main" id="{05912E10-D34B-4087-A763-4C142DCBFC98}"/>
              </a:ext>
            </a:extLst>
          </p:cNvPr>
          <p:cNvSpPr>
            <a:spLocks noGrp="1"/>
          </p:cNvSpPr>
          <p:nvPr>
            <p:ph sz="quarter" idx="14"/>
          </p:nvPr>
        </p:nvSpPr>
        <p:spPr>
          <a:xfrm>
            <a:off x="342900" y="5989682"/>
            <a:ext cx="8458200" cy="487706"/>
          </a:xfrm>
        </p:spPr>
        <p:txBody>
          <a:bodyPr>
            <a:normAutofit/>
          </a:bodyPr>
          <a:lstStyle/>
          <a:p>
            <a:r>
              <a:rPr lang="en-US" sz="2400" dirty="0"/>
              <a:t>Research found the divorce rate did not go up.</a:t>
            </a:r>
          </a:p>
        </p:txBody>
      </p:sp>
    </p:spTree>
    <p:extLst>
      <p:ext uri="{BB962C8B-B14F-4D97-AF65-F5344CB8AC3E}">
        <p14:creationId xmlns:p14="http://schemas.microsoft.com/office/powerpoint/2010/main" val="3273112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BAA30-B570-44D8-8596-2891EA46B619}"/>
              </a:ext>
            </a:extLst>
          </p:cNvPr>
          <p:cNvSpPr>
            <a:spLocks noGrp="1"/>
          </p:cNvSpPr>
          <p:nvPr>
            <p:ph type="title"/>
          </p:nvPr>
        </p:nvSpPr>
        <p:spPr/>
        <p:txBody>
          <a:bodyPr/>
          <a:lstStyle/>
          <a:p>
            <a:r>
              <a:rPr lang="en-US" dirty="0"/>
              <a:t>Public solutions to externalities 1</a:t>
            </a:r>
            <a:endParaRPr lang="en-IN" dirty="0"/>
          </a:p>
        </p:txBody>
      </p:sp>
      <p:sp>
        <p:nvSpPr>
          <p:cNvPr id="3" name="Content Placeholder 2">
            <a:extLst>
              <a:ext uri="{FF2B5EF4-FFF2-40B4-BE49-F238E27FC236}">
                <a16:creationId xmlns:a16="http://schemas.microsoft.com/office/drawing/2014/main" id="{5BCED90E-7DE4-404A-94F0-E0A3BF3E0407}"/>
              </a:ext>
            </a:extLst>
          </p:cNvPr>
          <p:cNvSpPr>
            <a:spLocks noGrp="1"/>
          </p:cNvSpPr>
          <p:nvPr>
            <p:ph sz="quarter" idx="11"/>
          </p:nvPr>
        </p:nvSpPr>
        <p:spPr>
          <a:xfrm>
            <a:off x="342900" y="1276710"/>
            <a:ext cx="8458200" cy="4971690"/>
          </a:xfrm>
        </p:spPr>
        <p:txBody>
          <a:bodyPr/>
          <a:lstStyle/>
          <a:p>
            <a:r>
              <a:rPr lang="en-US" dirty="0"/>
              <a:t>Because of the cost and difficulty of coordinating private solutions, people often turn to public policy for solutions to externalities.</a:t>
            </a:r>
          </a:p>
          <a:p>
            <a:r>
              <a:rPr lang="en-US" dirty="0"/>
              <a:t>A </a:t>
            </a:r>
            <a:r>
              <a:rPr lang="en-US" i="1" dirty="0" err="1">
                <a:solidFill>
                  <a:srgbClr val="9D0505"/>
                </a:solidFill>
              </a:rPr>
              <a:t>Pigovian</a:t>
            </a:r>
            <a:r>
              <a:rPr lang="en-US" i="1" dirty="0">
                <a:solidFill>
                  <a:srgbClr val="9D0505"/>
                </a:solidFill>
              </a:rPr>
              <a:t> tax</a:t>
            </a:r>
            <a:r>
              <a:rPr lang="en-US" dirty="0"/>
              <a:t> is applied to goods and services that cause </a:t>
            </a:r>
            <a:r>
              <a:rPr lang="en-US" i="1" dirty="0">
                <a:solidFill>
                  <a:srgbClr val="9D0505"/>
                </a:solidFill>
              </a:rPr>
              <a:t>negative externalities </a:t>
            </a:r>
            <a:r>
              <a:rPr lang="en-US" dirty="0"/>
              <a:t>to raise price and reduce quantity consumed.</a:t>
            </a:r>
          </a:p>
          <a:p>
            <a:r>
              <a:rPr lang="en-US" dirty="0"/>
              <a:t>There are two main problems with this solution:</a:t>
            </a:r>
          </a:p>
          <a:p>
            <a:pPr lvl="1"/>
            <a:r>
              <a:rPr lang="en-US" dirty="0"/>
              <a:t>Setting the tax at the right level.</a:t>
            </a:r>
          </a:p>
          <a:p>
            <a:pPr lvl="1"/>
            <a:r>
              <a:rPr lang="en-US" dirty="0"/>
              <a:t>No guarantee that the government can or will do anything to help people bearing the external cost.</a:t>
            </a:r>
          </a:p>
        </p:txBody>
      </p:sp>
    </p:spTree>
    <p:extLst>
      <p:ext uri="{BB962C8B-B14F-4D97-AF65-F5344CB8AC3E}">
        <p14:creationId xmlns:p14="http://schemas.microsoft.com/office/powerpoint/2010/main" val="1363142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74C43-4DA1-463E-9DA2-74687640A05E}"/>
              </a:ext>
            </a:extLst>
          </p:cNvPr>
          <p:cNvSpPr>
            <a:spLocks noGrp="1"/>
          </p:cNvSpPr>
          <p:nvPr>
            <p:ph type="title"/>
          </p:nvPr>
        </p:nvSpPr>
        <p:spPr/>
        <p:txBody>
          <a:bodyPr/>
          <a:lstStyle/>
          <a:p>
            <a:r>
              <a:rPr lang="en-US" dirty="0"/>
              <a:t>Public solutions to externalities 2</a:t>
            </a:r>
            <a:endParaRPr lang="en-IN" dirty="0"/>
          </a:p>
        </p:txBody>
      </p:sp>
      <p:sp>
        <p:nvSpPr>
          <p:cNvPr id="3" name="Content Placeholder 2">
            <a:extLst>
              <a:ext uri="{FF2B5EF4-FFF2-40B4-BE49-F238E27FC236}">
                <a16:creationId xmlns:a16="http://schemas.microsoft.com/office/drawing/2014/main" id="{E118E82A-36E4-4558-A5C8-573BF5685757}"/>
              </a:ext>
            </a:extLst>
          </p:cNvPr>
          <p:cNvSpPr>
            <a:spLocks noGrp="1"/>
          </p:cNvSpPr>
          <p:nvPr>
            <p:ph sz="quarter" idx="11"/>
          </p:nvPr>
        </p:nvSpPr>
        <p:spPr>
          <a:xfrm>
            <a:off x="342899" y="1276709"/>
            <a:ext cx="8650375" cy="552091"/>
          </a:xfrm>
        </p:spPr>
        <p:txBody>
          <a:bodyPr>
            <a:normAutofit/>
          </a:bodyPr>
          <a:lstStyle/>
          <a:p>
            <a:pPr>
              <a:lnSpc>
                <a:spcPct val="90000"/>
              </a:lnSpc>
              <a:spcBef>
                <a:spcPts val="0"/>
              </a:spcBef>
            </a:pPr>
            <a:r>
              <a:rPr lang="en-US" sz="2000" dirty="0"/>
              <a:t>A </a:t>
            </a:r>
            <a:r>
              <a:rPr lang="en-US" sz="2000" i="1" dirty="0">
                <a:solidFill>
                  <a:srgbClr val="9D0505"/>
                </a:solidFill>
              </a:rPr>
              <a:t>tax</a:t>
            </a:r>
            <a:r>
              <a:rPr lang="en-US" sz="2000" dirty="0"/>
              <a:t> can move the </a:t>
            </a:r>
            <a:r>
              <a:rPr lang="en-US" sz="2000" i="1" dirty="0">
                <a:solidFill>
                  <a:srgbClr val="9D0505"/>
                </a:solidFill>
              </a:rPr>
              <a:t>market equilibrium </a:t>
            </a:r>
            <a:r>
              <a:rPr lang="en-US" sz="2000" dirty="0"/>
              <a:t>to the </a:t>
            </a:r>
            <a:r>
              <a:rPr lang="en-US" sz="2000" i="1" dirty="0">
                <a:solidFill>
                  <a:srgbClr val="9D0505"/>
                </a:solidFill>
              </a:rPr>
              <a:t>social optimal equilibrium</a:t>
            </a:r>
            <a:r>
              <a:rPr lang="en-US" sz="2000" dirty="0"/>
              <a:t>.</a:t>
            </a:r>
          </a:p>
        </p:txBody>
      </p:sp>
      <p:pic>
        <p:nvPicPr>
          <p:cNvPr id="11" name="Picture 10" descr="A Pigovian tax is graphically applied to an external cost.&#10;">
            <a:extLst>
              <a:ext uri="{FF2B5EF4-FFF2-40B4-BE49-F238E27FC236}">
                <a16:creationId xmlns:a16="http://schemas.microsoft.com/office/drawing/2014/main" id="{0FE79CCE-1DF2-46C0-858A-AE6F617F698B}"/>
              </a:ext>
            </a:extLst>
          </p:cNvPr>
          <p:cNvPicPr>
            <a:picLocks noChangeAspect="1"/>
          </p:cNvPicPr>
          <p:nvPr/>
        </p:nvPicPr>
        <p:blipFill>
          <a:blip r:embed="rId3"/>
          <a:stretch>
            <a:fillRect/>
          </a:stretch>
        </p:blipFill>
        <p:spPr>
          <a:xfrm>
            <a:off x="369234" y="2098625"/>
            <a:ext cx="3888152" cy="2813587"/>
          </a:xfrm>
          <a:prstGeom prst="rect">
            <a:avLst/>
          </a:prstGeom>
        </p:spPr>
      </p:pic>
      <p:sp>
        <p:nvSpPr>
          <p:cNvPr id="4" name="Content Placeholder 3">
            <a:extLst>
              <a:ext uri="{FF2B5EF4-FFF2-40B4-BE49-F238E27FC236}">
                <a16:creationId xmlns:a16="http://schemas.microsoft.com/office/drawing/2014/main" id="{82E3AADE-EC2A-437A-A963-7A1BCEBDC9B2}"/>
              </a:ext>
            </a:extLst>
          </p:cNvPr>
          <p:cNvSpPr>
            <a:spLocks noGrp="1"/>
          </p:cNvSpPr>
          <p:nvPr>
            <p:ph sz="quarter" idx="14"/>
          </p:nvPr>
        </p:nvSpPr>
        <p:spPr>
          <a:xfrm>
            <a:off x="342900" y="5029201"/>
            <a:ext cx="3857311" cy="1219200"/>
          </a:xfrm>
        </p:spPr>
        <p:txBody>
          <a:bodyPr>
            <a:noAutofit/>
          </a:bodyPr>
          <a:lstStyle/>
          <a:p>
            <a:pPr marL="292608" indent="-292608" fontAlgn="base">
              <a:spcBef>
                <a:spcPts val="500"/>
              </a:spcBef>
              <a:spcAft>
                <a:spcPct val="0"/>
              </a:spcAft>
              <a:buFont typeface="Arial" pitchFamily="34" charset="0"/>
              <a:buChar char="•"/>
            </a:pPr>
            <a:r>
              <a:rPr lang="en-US" sz="1400" dirty="0">
                <a:solidFill>
                  <a:srgbClr val="000000"/>
                </a:solidFill>
                <a:cs typeface="Arial" panose="020B0604020202020204" pitchFamily="34" charset="0"/>
              </a:rPr>
              <a:t>Under a </a:t>
            </a:r>
            <a:r>
              <a:rPr lang="en-US" sz="1400" i="1" dirty="0">
                <a:solidFill>
                  <a:srgbClr val="9D0505"/>
                </a:solidFill>
                <a:cs typeface="Arial" panose="020B0604020202020204" pitchFamily="34" charset="0"/>
              </a:rPr>
              <a:t>negative externality</a:t>
            </a:r>
            <a:r>
              <a:rPr lang="en-US" sz="1400" dirty="0">
                <a:solidFill>
                  <a:srgbClr val="000000"/>
                </a:solidFill>
                <a:cs typeface="Arial" panose="020B0604020202020204" pitchFamily="34" charset="0"/>
              </a:rPr>
              <a:t>, the supply curve is below the social cost curve by the amount of the external cost.</a:t>
            </a:r>
          </a:p>
          <a:p>
            <a:pPr marL="292608" indent="-292608" fontAlgn="base">
              <a:spcBef>
                <a:spcPts val="500"/>
              </a:spcBef>
              <a:spcAft>
                <a:spcPct val="0"/>
              </a:spcAft>
              <a:buFont typeface="Arial" pitchFamily="34" charset="0"/>
              <a:buChar char="•"/>
            </a:pPr>
            <a:r>
              <a:rPr lang="en-US" sz="1400" dirty="0">
                <a:solidFill>
                  <a:srgbClr val="000000"/>
                </a:solidFill>
                <a:cs typeface="Arial" panose="020B0604020202020204" pitchFamily="34" charset="0"/>
              </a:rPr>
              <a:t>This causes the </a:t>
            </a:r>
            <a:r>
              <a:rPr lang="en-US" sz="1400" i="1" dirty="0">
                <a:solidFill>
                  <a:srgbClr val="9D0505"/>
                </a:solidFill>
                <a:cs typeface="Arial" panose="020B0604020202020204" pitchFamily="34" charset="0"/>
              </a:rPr>
              <a:t>efficient</a:t>
            </a:r>
            <a:r>
              <a:rPr lang="en-US" sz="1400" dirty="0">
                <a:solidFill>
                  <a:srgbClr val="000000"/>
                </a:solidFill>
                <a:cs typeface="Arial" panose="020B0604020202020204" pitchFamily="34" charset="0"/>
              </a:rPr>
              <a:t> quantity to be lower than the </a:t>
            </a:r>
            <a:r>
              <a:rPr lang="en-US" sz="1400" i="1" dirty="0">
                <a:solidFill>
                  <a:srgbClr val="9D0505"/>
                </a:solidFill>
                <a:cs typeface="Arial" panose="020B0604020202020204" pitchFamily="34" charset="0"/>
              </a:rPr>
              <a:t>market</a:t>
            </a:r>
            <a:r>
              <a:rPr lang="en-US" sz="1400" dirty="0">
                <a:solidFill>
                  <a:srgbClr val="000000"/>
                </a:solidFill>
                <a:cs typeface="Arial" panose="020B0604020202020204" pitchFamily="34" charset="0"/>
              </a:rPr>
              <a:t> quantity.</a:t>
            </a:r>
            <a:endParaRPr lang="en-US" sz="1400" dirty="0">
              <a:solidFill>
                <a:schemeClr val="tx1"/>
              </a:solidFill>
              <a:cs typeface="Arial" pitchFamily="34" charset="0"/>
            </a:endParaRPr>
          </a:p>
        </p:txBody>
      </p:sp>
      <p:pic>
        <p:nvPicPr>
          <p:cNvPr id="12" name="Picture 11" descr="A Pigovian tax is graphically applied to an external cost.&#10;">
            <a:extLst>
              <a:ext uri="{FF2B5EF4-FFF2-40B4-BE49-F238E27FC236}">
                <a16:creationId xmlns:a16="http://schemas.microsoft.com/office/drawing/2014/main" id="{C1056118-F99D-4B5B-823E-7C340B7842A9}"/>
              </a:ext>
            </a:extLst>
          </p:cNvPr>
          <p:cNvPicPr>
            <a:picLocks noChangeAspect="1"/>
          </p:cNvPicPr>
          <p:nvPr/>
        </p:nvPicPr>
        <p:blipFill>
          <a:blip r:embed="rId4"/>
          <a:stretch>
            <a:fillRect/>
          </a:stretch>
        </p:blipFill>
        <p:spPr>
          <a:xfrm>
            <a:off x="4673840" y="2057963"/>
            <a:ext cx="3927035" cy="2841723"/>
          </a:xfrm>
          <a:prstGeom prst="rect">
            <a:avLst/>
          </a:prstGeom>
        </p:spPr>
      </p:pic>
      <p:sp>
        <p:nvSpPr>
          <p:cNvPr id="5" name="Content Placeholder 4">
            <a:extLst>
              <a:ext uri="{FF2B5EF4-FFF2-40B4-BE49-F238E27FC236}">
                <a16:creationId xmlns:a16="http://schemas.microsoft.com/office/drawing/2014/main" id="{4C151201-AB07-4F7C-8722-E0DF1EF00851}"/>
              </a:ext>
            </a:extLst>
          </p:cNvPr>
          <p:cNvSpPr>
            <a:spLocks noGrp="1"/>
          </p:cNvSpPr>
          <p:nvPr>
            <p:ph sz="quarter" idx="15"/>
          </p:nvPr>
        </p:nvSpPr>
        <p:spPr>
          <a:xfrm>
            <a:off x="4451420" y="5029201"/>
            <a:ext cx="4541854" cy="1150533"/>
          </a:xfrm>
        </p:spPr>
        <p:txBody>
          <a:bodyPr>
            <a:noAutofit/>
          </a:bodyPr>
          <a:lstStyle/>
          <a:p>
            <a:pPr lvl="0" fontAlgn="base">
              <a:spcBef>
                <a:spcPct val="0"/>
              </a:spcBef>
              <a:spcAft>
                <a:spcPct val="0"/>
              </a:spcAft>
            </a:pPr>
            <a:r>
              <a:rPr lang="en-US" sz="1400" dirty="0">
                <a:solidFill>
                  <a:srgbClr val="000000"/>
                </a:solidFill>
                <a:cs typeface="Arial" panose="020B0604020202020204" pitchFamily="34" charset="0"/>
              </a:rPr>
              <a:t>A </a:t>
            </a:r>
            <a:r>
              <a:rPr lang="en-US" sz="1400" i="1" dirty="0" err="1">
                <a:solidFill>
                  <a:srgbClr val="9D0505"/>
                </a:solidFill>
                <a:cs typeface="Arial" panose="020B0604020202020204" pitchFamily="34" charset="0"/>
              </a:rPr>
              <a:t>Pigovian</a:t>
            </a:r>
            <a:r>
              <a:rPr lang="en-US" sz="1400" i="1" dirty="0">
                <a:solidFill>
                  <a:srgbClr val="9D0505"/>
                </a:solidFill>
                <a:cs typeface="Arial" panose="020B0604020202020204" pitchFamily="34" charset="0"/>
              </a:rPr>
              <a:t> tax </a:t>
            </a:r>
            <a:r>
              <a:rPr lang="en-US" sz="1400" dirty="0">
                <a:solidFill>
                  <a:srgbClr val="000000"/>
                </a:solidFill>
                <a:cs typeface="Arial" panose="020B0604020202020204" pitchFamily="34" charset="0"/>
              </a:rPr>
              <a:t>counteracts a negative externality. </a:t>
            </a:r>
          </a:p>
          <a:p>
            <a:pPr lvl="0" fontAlgn="base">
              <a:spcBef>
                <a:spcPct val="0"/>
              </a:spcBef>
              <a:spcAft>
                <a:spcPct val="0"/>
              </a:spcAft>
            </a:pPr>
            <a:r>
              <a:rPr lang="en-US" sz="1400" dirty="0">
                <a:solidFill>
                  <a:srgbClr val="000000"/>
                </a:solidFill>
                <a:cs typeface="Arial" panose="020B0604020202020204" pitchFamily="34" charset="0"/>
              </a:rPr>
              <a:t>If the tax is set equal to the value of the </a:t>
            </a:r>
            <a:r>
              <a:rPr lang="en-US" sz="1400" i="1" dirty="0">
                <a:solidFill>
                  <a:srgbClr val="9D0505"/>
                </a:solidFill>
                <a:cs typeface="Arial" panose="020B0604020202020204" pitchFamily="34" charset="0"/>
              </a:rPr>
              <a:t>external cost</a:t>
            </a:r>
            <a:r>
              <a:rPr lang="en-US" sz="1400" dirty="0">
                <a:solidFill>
                  <a:srgbClr val="000000"/>
                </a:solidFill>
                <a:cs typeface="Arial" panose="020B0604020202020204" pitchFamily="34" charset="0"/>
              </a:rPr>
              <a:t>:</a:t>
            </a:r>
          </a:p>
          <a:p>
            <a:pPr marL="292608" lvl="0" indent="-292608" fontAlgn="base">
              <a:spcBef>
                <a:spcPts val="500"/>
              </a:spcBef>
              <a:spcAft>
                <a:spcPct val="0"/>
              </a:spcAft>
              <a:buFont typeface="Arial" pitchFamily="34" charset="0"/>
              <a:buChar char="•"/>
            </a:pPr>
            <a:r>
              <a:rPr lang="en-US" sz="1400" dirty="0">
                <a:solidFill>
                  <a:srgbClr val="000000"/>
                </a:solidFill>
                <a:cs typeface="Arial" panose="020B0604020202020204" pitchFamily="34" charset="0"/>
              </a:rPr>
              <a:t>Price increase.</a:t>
            </a:r>
          </a:p>
          <a:p>
            <a:pPr marL="292608" lvl="0" indent="-292608" fontAlgn="base">
              <a:spcBef>
                <a:spcPts val="500"/>
              </a:spcBef>
              <a:spcAft>
                <a:spcPct val="0"/>
              </a:spcAft>
              <a:buFont typeface="Arial" pitchFamily="34" charset="0"/>
              <a:buChar char="•"/>
            </a:pPr>
            <a:r>
              <a:rPr lang="en-US" sz="1400" dirty="0">
                <a:solidFill>
                  <a:srgbClr val="000000"/>
                </a:solidFill>
                <a:cs typeface="Arial" panose="020B0604020202020204" pitchFamily="34" charset="0"/>
              </a:rPr>
              <a:t>Market quantity equals efficient quantity.</a:t>
            </a:r>
            <a:endParaRPr lang="en-US" sz="1400" dirty="0">
              <a:solidFill>
                <a:schemeClr val="tx1"/>
              </a:solidFill>
              <a:cs typeface="Arial" pitchFamily="34" charset="0"/>
            </a:endParaRPr>
          </a:p>
        </p:txBody>
      </p:sp>
      <p:sp>
        <p:nvSpPr>
          <p:cNvPr id="9" name="Text Placeholder 8">
            <a:extLst>
              <a:ext uri="{FF2B5EF4-FFF2-40B4-BE49-F238E27FC236}">
                <a16:creationId xmlns:a16="http://schemas.microsoft.com/office/drawing/2014/main" id="{3286CF4B-B872-4ADD-98AB-E1F3B8FF7346}"/>
              </a:ext>
            </a:extLst>
          </p:cNvPr>
          <p:cNvSpPr>
            <a:spLocks noGrp="1"/>
          </p:cNvSpPr>
          <p:nvPr>
            <p:ph type="body" sz="quarter" idx="12"/>
          </p:nvPr>
        </p:nvSpPr>
        <p:spPr>
          <a:xfrm>
            <a:off x="2811513" y="6324600"/>
            <a:ext cx="3520974" cy="190500"/>
          </a:xfrm>
        </p:spPr>
        <p:txBody>
          <a:bodyPr/>
          <a:lstStyle/>
          <a:p>
            <a:r>
              <a:rPr lang="en-US" sz="1200" dirty="0">
                <a:hlinkClick r:id="rId5" action="ppaction://hlinksldjump"/>
              </a:rPr>
              <a:t>Access the text alternative for slide images.</a:t>
            </a:r>
            <a:endParaRPr lang="en-IN" sz="1200" dirty="0">
              <a:hlinkClick r:id="rId5" action="ppaction://hlinksldjump"/>
            </a:endParaRPr>
          </a:p>
        </p:txBody>
      </p:sp>
    </p:spTree>
    <p:extLst>
      <p:ext uri="{BB962C8B-B14F-4D97-AF65-F5344CB8AC3E}">
        <p14:creationId xmlns:p14="http://schemas.microsoft.com/office/powerpoint/2010/main" val="11977493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fontScale="90000"/>
          </a:bodyPr>
          <a:lstStyle/>
          <a:p>
            <a:r>
              <a:rPr lang="en-US" dirty="0"/>
              <a:t>What will you learn in this chapter?</a:t>
            </a:r>
            <a:endParaRPr lang="en-IN" dirty="0"/>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899" y="1276710"/>
            <a:ext cx="8669125" cy="5238390"/>
          </a:xfrm>
        </p:spPr>
        <p:txBody>
          <a:bodyPr>
            <a:noAutofit/>
          </a:bodyPr>
          <a:lstStyle/>
          <a:p>
            <a:pPr marL="292608" indent="-292608">
              <a:buFont typeface="Arial" panose="020B0604020202020204" pitchFamily="34" charset="0"/>
              <a:buChar char="•"/>
            </a:pPr>
            <a:r>
              <a:rPr lang="en-US" dirty="0"/>
              <a:t>How </a:t>
            </a:r>
            <a:r>
              <a:rPr lang="en-US" i="1" dirty="0">
                <a:solidFill>
                  <a:srgbClr val="9D0505"/>
                </a:solidFill>
              </a:rPr>
              <a:t>external costs </a:t>
            </a:r>
            <a:r>
              <a:rPr lang="en-US" dirty="0"/>
              <a:t>and </a:t>
            </a:r>
            <a:r>
              <a:rPr lang="en-US" i="1" dirty="0">
                <a:solidFill>
                  <a:srgbClr val="9D0505"/>
                </a:solidFill>
              </a:rPr>
              <a:t>benefits</a:t>
            </a:r>
            <a:r>
              <a:rPr lang="en-US" dirty="0"/>
              <a:t> affect trade-offs.</a:t>
            </a:r>
          </a:p>
          <a:p>
            <a:pPr marL="292608" indent="-292608">
              <a:buFont typeface="Arial" panose="020B0604020202020204" pitchFamily="34" charset="0"/>
              <a:buChar char="•"/>
            </a:pPr>
            <a:r>
              <a:rPr lang="en-US" dirty="0"/>
              <a:t>What effects </a:t>
            </a:r>
            <a:r>
              <a:rPr lang="en-US" i="1" dirty="0">
                <a:solidFill>
                  <a:srgbClr val="9D0505"/>
                </a:solidFill>
              </a:rPr>
              <a:t>externalities</a:t>
            </a:r>
            <a:r>
              <a:rPr lang="en-US" dirty="0"/>
              <a:t> have on </a:t>
            </a:r>
            <a:r>
              <a:rPr lang="en-US" i="1" dirty="0">
                <a:solidFill>
                  <a:srgbClr val="9D0505"/>
                </a:solidFill>
              </a:rPr>
              <a:t>market price </a:t>
            </a:r>
            <a:r>
              <a:rPr lang="en-US" dirty="0"/>
              <a:t>and </a:t>
            </a:r>
            <a:r>
              <a:rPr lang="en-US" i="1" dirty="0">
                <a:solidFill>
                  <a:srgbClr val="9D0505"/>
                </a:solidFill>
              </a:rPr>
              <a:t>quantity</a:t>
            </a:r>
            <a:r>
              <a:rPr lang="en-US" dirty="0"/>
              <a:t>.</a:t>
            </a:r>
          </a:p>
          <a:p>
            <a:pPr marL="292608" indent="-292608">
              <a:buFont typeface="Arial" panose="020B0604020202020204" pitchFamily="34" charset="0"/>
              <a:buChar char="•"/>
            </a:pPr>
            <a:r>
              <a:rPr lang="en-US" dirty="0"/>
              <a:t>What private solutions to externalities exist.</a:t>
            </a:r>
          </a:p>
          <a:p>
            <a:pPr marL="292608" indent="-292608">
              <a:buFont typeface="Arial" panose="020B0604020202020204" pitchFamily="34" charset="0"/>
              <a:buChar char="•"/>
            </a:pPr>
            <a:r>
              <a:rPr lang="en-US" dirty="0"/>
              <a:t>How </a:t>
            </a:r>
            <a:r>
              <a:rPr lang="en-US" i="1" dirty="0">
                <a:solidFill>
                  <a:srgbClr val="9D0505"/>
                </a:solidFill>
              </a:rPr>
              <a:t>taxes</a:t>
            </a:r>
            <a:r>
              <a:rPr lang="en-US" dirty="0"/>
              <a:t>, </a:t>
            </a:r>
            <a:r>
              <a:rPr lang="en-US" i="1" dirty="0">
                <a:solidFill>
                  <a:srgbClr val="9D0505"/>
                </a:solidFill>
              </a:rPr>
              <a:t>subsidies</a:t>
            </a:r>
            <a:r>
              <a:rPr lang="en-US" dirty="0"/>
              <a:t>, quantity </a:t>
            </a:r>
            <a:r>
              <a:rPr lang="en-US" i="1" dirty="0">
                <a:solidFill>
                  <a:srgbClr val="9D0505"/>
                </a:solidFill>
              </a:rPr>
              <a:t>regulations</a:t>
            </a:r>
            <a:r>
              <a:rPr lang="en-US" dirty="0"/>
              <a:t>, and </a:t>
            </a:r>
            <a:r>
              <a:rPr lang="en-US" i="1" dirty="0">
                <a:solidFill>
                  <a:srgbClr val="9D0505"/>
                </a:solidFill>
              </a:rPr>
              <a:t>tradable allowances </a:t>
            </a:r>
            <a:r>
              <a:rPr lang="en-US" dirty="0"/>
              <a:t>can be used to counteract an </a:t>
            </a:r>
            <a:r>
              <a:rPr lang="en-US" i="1" dirty="0">
                <a:solidFill>
                  <a:srgbClr val="9D0505"/>
                </a:solidFill>
              </a:rPr>
              <a:t>externality</a:t>
            </a:r>
            <a:r>
              <a:rPr lang="en-US" dirty="0"/>
              <a:t>.</a:t>
            </a:r>
          </a:p>
        </p:txBody>
      </p:sp>
    </p:spTree>
    <p:extLst>
      <p:ext uri="{BB962C8B-B14F-4D97-AF65-F5344CB8AC3E}">
        <p14:creationId xmlns:p14="http://schemas.microsoft.com/office/powerpoint/2010/main" val="37810575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526F4-CE52-4809-9AA3-A2F198C614B1}"/>
              </a:ext>
            </a:extLst>
          </p:cNvPr>
          <p:cNvSpPr>
            <a:spLocks noGrp="1"/>
          </p:cNvSpPr>
          <p:nvPr>
            <p:ph type="title"/>
          </p:nvPr>
        </p:nvSpPr>
        <p:spPr/>
        <p:txBody>
          <a:bodyPr/>
          <a:lstStyle/>
          <a:p>
            <a:r>
              <a:rPr lang="en-US" dirty="0"/>
              <a:t>Public solutions to externalities 3</a:t>
            </a:r>
            <a:endParaRPr lang="en-IN" dirty="0"/>
          </a:p>
        </p:txBody>
      </p:sp>
      <p:sp>
        <p:nvSpPr>
          <p:cNvPr id="3" name="Content Placeholder 2">
            <a:extLst>
              <a:ext uri="{FF2B5EF4-FFF2-40B4-BE49-F238E27FC236}">
                <a16:creationId xmlns:a16="http://schemas.microsoft.com/office/drawing/2014/main" id="{E36E7E2C-808C-4518-8B30-85194C079C4E}"/>
              </a:ext>
            </a:extLst>
          </p:cNvPr>
          <p:cNvSpPr>
            <a:spLocks noGrp="1"/>
          </p:cNvSpPr>
          <p:nvPr>
            <p:ph sz="quarter" idx="11"/>
          </p:nvPr>
        </p:nvSpPr>
        <p:spPr>
          <a:xfrm>
            <a:off x="342900" y="1276710"/>
            <a:ext cx="8458200" cy="4971690"/>
          </a:xfrm>
        </p:spPr>
        <p:txBody>
          <a:bodyPr/>
          <a:lstStyle/>
          <a:p>
            <a:pPr marL="292608" indent="-292608">
              <a:buFont typeface="Arial" panose="020B0604020202020204" pitchFamily="34" charset="0"/>
              <a:buChar char="•"/>
            </a:pPr>
            <a:r>
              <a:rPr lang="en-US" dirty="0"/>
              <a:t>Just as a </a:t>
            </a:r>
            <a:r>
              <a:rPr lang="en-US" i="1" dirty="0">
                <a:solidFill>
                  <a:srgbClr val="9D0505"/>
                </a:solidFill>
              </a:rPr>
              <a:t>tax</a:t>
            </a:r>
            <a:r>
              <a:rPr lang="en-US" dirty="0"/>
              <a:t> can counterbalance an external cost, a </a:t>
            </a:r>
            <a:r>
              <a:rPr lang="en-US" i="1" dirty="0">
                <a:solidFill>
                  <a:srgbClr val="9D0505"/>
                </a:solidFill>
              </a:rPr>
              <a:t>subsidy</a:t>
            </a:r>
            <a:r>
              <a:rPr lang="en-US" dirty="0"/>
              <a:t> can help consumers and producers capture the benefits of </a:t>
            </a:r>
            <a:r>
              <a:rPr lang="en-US" i="1" dirty="0">
                <a:solidFill>
                  <a:srgbClr val="9D0505"/>
                </a:solidFill>
              </a:rPr>
              <a:t>positive externalities</a:t>
            </a:r>
            <a:r>
              <a:rPr lang="en-US" dirty="0"/>
              <a:t>.</a:t>
            </a:r>
          </a:p>
          <a:p>
            <a:pPr marL="292608" indent="-292608">
              <a:buFont typeface="Arial" panose="020B0604020202020204" pitchFamily="34" charset="0"/>
              <a:buChar char="•"/>
            </a:pPr>
            <a:r>
              <a:rPr lang="en-US" dirty="0"/>
              <a:t>A </a:t>
            </a:r>
            <a:r>
              <a:rPr lang="en-US" i="1" dirty="0">
                <a:solidFill>
                  <a:srgbClr val="9D0505"/>
                </a:solidFill>
              </a:rPr>
              <a:t>subsidy </a:t>
            </a:r>
            <a:r>
              <a:rPr lang="en-US" dirty="0"/>
              <a:t>is applied to goods and services that cause </a:t>
            </a:r>
            <a:r>
              <a:rPr lang="en-US" i="1" dirty="0">
                <a:solidFill>
                  <a:srgbClr val="9D0505"/>
                </a:solidFill>
              </a:rPr>
              <a:t>positive externalities </a:t>
            </a:r>
            <a:r>
              <a:rPr lang="en-US" dirty="0"/>
              <a:t>to offsets the higher price and increase quantity consumed.</a:t>
            </a:r>
          </a:p>
          <a:p>
            <a:pPr marL="292608" indent="-292608">
              <a:buFont typeface="Arial" panose="020B0604020202020204" pitchFamily="34" charset="0"/>
              <a:buChar char="•"/>
            </a:pPr>
            <a:r>
              <a:rPr lang="en-US" dirty="0"/>
              <a:t>Public policies that use </a:t>
            </a:r>
            <a:r>
              <a:rPr lang="en-US" i="1" dirty="0">
                <a:solidFill>
                  <a:srgbClr val="9D0505"/>
                </a:solidFill>
              </a:rPr>
              <a:t>subsidies</a:t>
            </a:r>
            <a:r>
              <a:rPr lang="en-US" dirty="0"/>
              <a:t> to solve </a:t>
            </a:r>
            <a:r>
              <a:rPr lang="en-US" i="1" dirty="0">
                <a:solidFill>
                  <a:srgbClr val="9D0505"/>
                </a:solidFill>
              </a:rPr>
              <a:t>positive externality</a:t>
            </a:r>
            <a:r>
              <a:rPr lang="en-US" dirty="0"/>
              <a:t> are less noticeable than </a:t>
            </a:r>
            <a:r>
              <a:rPr lang="en-US" i="1" dirty="0">
                <a:solidFill>
                  <a:srgbClr val="9D0505"/>
                </a:solidFill>
              </a:rPr>
              <a:t>taxes</a:t>
            </a:r>
            <a:r>
              <a:rPr lang="en-US" dirty="0"/>
              <a:t>.</a:t>
            </a:r>
          </a:p>
        </p:txBody>
      </p:sp>
    </p:spTree>
    <p:extLst>
      <p:ext uri="{BB962C8B-B14F-4D97-AF65-F5344CB8AC3E}">
        <p14:creationId xmlns:p14="http://schemas.microsoft.com/office/powerpoint/2010/main" val="25784109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74C43-4DA1-463E-9DA2-74687640A05E}"/>
              </a:ext>
            </a:extLst>
          </p:cNvPr>
          <p:cNvSpPr>
            <a:spLocks noGrp="1"/>
          </p:cNvSpPr>
          <p:nvPr>
            <p:ph type="title"/>
          </p:nvPr>
        </p:nvSpPr>
        <p:spPr/>
        <p:txBody>
          <a:bodyPr/>
          <a:lstStyle/>
          <a:p>
            <a:r>
              <a:rPr lang="en-US" dirty="0"/>
              <a:t>Public solutions to externalities 4</a:t>
            </a:r>
            <a:endParaRPr lang="en-IN" dirty="0"/>
          </a:p>
        </p:txBody>
      </p:sp>
      <p:sp>
        <p:nvSpPr>
          <p:cNvPr id="3" name="Content Placeholder 2">
            <a:extLst>
              <a:ext uri="{FF2B5EF4-FFF2-40B4-BE49-F238E27FC236}">
                <a16:creationId xmlns:a16="http://schemas.microsoft.com/office/drawing/2014/main" id="{E118E82A-36E4-4558-A5C8-573BF5685757}"/>
              </a:ext>
            </a:extLst>
          </p:cNvPr>
          <p:cNvSpPr>
            <a:spLocks noGrp="1"/>
          </p:cNvSpPr>
          <p:nvPr>
            <p:ph sz="quarter" idx="11"/>
          </p:nvPr>
        </p:nvSpPr>
        <p:spPr>
          <a:xfrm>
            <a:off x="342899" y="1276709"/>
            <a:ext cx="8740811" cy="391317"/>
          </a:xfrm>
        </p:spPr>
        <p:txBody>
          <a:bodyPr>
            <a:noAutofit/>
          </a:bodyPr>
          <a:lstStyle/>
          <a:p>
            <a:pPr>
              <a:lnSpc>
                <a:spcPct val="90000"/>
              </a:lnSpc>
            </a:pPr>
            <a:r>
              <a:rPr lang="en-US" sz="2000" dirty="0"/>
              <a:t>A </a:t>
            </a:r>
            <a:r>
              <a:rPr lang="en-US" sz="2000" i="1" dirty="0">
                <a:solidFill>
                  <a:srgbClr val="9D0505"/>
                </a:solidFill>
              </a:rPr>
              <a:t>subsidy</a:t>
            </a:r>
            <a:r>
              <a:rPr lang="en-US" sz="2000" dirty="0"/>
              <a:t> can move the market equilibrium to the social optimal equilibrium.</a:t>
            </a:r>
          </a:p>
        </p:txBody>
      </p:sp>
      <p:pic>
        <p:nvPicPr>
          <p:cNvPr id="6" name="Picture 5" descr="A subsidy is graphically applied to an external benefit.&#10;">
            <a:extLst>
              <a:ext uri="{FF2B5EF4-FFF2-40B4-BE49-F238E27FC236}">
                <a16:creationId xmlns:a16="http://schemas.microsoft.com/office/drawing/2014/main" id="{41CB551E-49C3-440F-A2F9-C6A350B75618}"/>
              </a:ext>
            </a:extLst>
          </p:cNvPr>
          <p:cNvPicPr>
            <a:picLocks noChangeAspect="1"/>
          </p:cNvPicPr>
          <p:nvPr/>
        </p:nvPicPr>
        <p:blipFill>
          <a:blip r:embed="rId3"/>
          <a:stretch>
            <a:fillRect/>
          </a:stretch>
        </p:blipFill>
        <p:spPr>
          <a:xfrm>
            <a:off x="558727" y="1814637"/>
            <a:ext cx="3254834" cy="3067953"/>
          </a:xfrm>
          <a:prstGeom prst="rect">
            <a:avLst/>
          </a:prstGeom>
        </p:spPr>
      </p:pic>
      <p:sp>
        <p:nvSpPr>
          <p:cNvPr id="4" name="Content Placeholder 3">
            <a:extLst>
              <a:ext uri="{FF2B5EF4-FFF2-40B4-BE49-F238E27FC236}">
                <a16:creationId xmlns:a16="http://schemas.microsoft.com/office/drawing/2014/main" id="{82E3AADE-EC2A-437A-A963-7A1BCEBDC9B2}"/>
              </a:ext>
            </a:extLst>
          </p:cNvPr>
          <p:cNvSpPr>
            <a:spLocks noGrp="1"/>
          </p:cNvSpPr>
          <p:nvPr>
            <p:ph sz="quarter" idx="14"/>
          </p:nvPr>
        </p:nvSpPr>
        <p:spPr>
          <a:xfrm>
            <a:off x="342900" y="5029201"/>
            <a:ext cx="3686489" cy="1219200"/>
          </a:xfrm>
        </p:spPr>
        <p:txBody>
          <a:bodyPr>
            <a:noAutofit/>
          </a:bodyPr>
          <a:lstStyle/>
          <a:p>
            <a:pPr marL="292608" indent="-292608" fontAlgn="base">
              <a:spcBef>
                <a:spcPts val="500"/>
              </a:spcBef>
              <a:spcAft>
                <a:spcPct val="0"/>
              </a:spcAft>
              <a:buFont typeface="Arial" panose="020B0604020202020204" pitchFamily="34" charset="0"/>
              <a:buChar char="•"/>
            </a:pPr>
            <a:r>
              <a:rPr lang="en-US" sz="1400" dirty="0">
                <a:solidFill>
                  <a:srgbClr val="000000"/>
                </a:solidFill>
                <a:cs typeface="Arial" pitchFamily="34" charset="0"/>
              </a:rPr>
              <a:t>Under a </a:t>
            </a:r>
            <a:r>
              <a:rPr lang="en-US" sz="1400" i="1" dirty="0">
                <a:solidFill>
                  <a:srgbClr val="9D0505"/>
                </a:solidFill>
                <a:cs typeface="Arial" pitchFamily="34" charset="0"/>
              </a:rPr>
              <a:t>positive externality</a:t>
            </a:r>
            <a:r>
              <a:rPr lang="en-US" sz="1400" dirty="0">
                <a:solidFill>
                  <a:srgbClr val="000000"/>
                </a:solidFill>
                <a:cs typeface="Arial" pitchFamily="34" charset="0"/>
              </a:rPr>
              <a:t>, the demand curve is below </a:t>
            </a:r>
            <a:r>
              <a:rPr lang="en-US" sz="1400" dirty="0">
                <a:cs typeface="Arial" pitchFamily="34" charset="0"/>
              </a:rPr>
              <a:t>the </a:t>
            </a:r>
            <a:r>
              <a:rPr lang="en-US" sz="1400" i="1" dirty="0">
                <a:cs typeface="Arial" pitchFamily="34" charset="0"/>
              </a:rPr>
              <a:t>social benefit curve </a:t>
            </a:r>
            <a:r>
              <a:rPr lang="en-US" sz="1400" dirty="0">
                <a:cs typeface="Arial" pitchFamily="34" charset="0"/>
              </a:rPr>
              <a:t>by the amount of the </a:t>
            </a:r>
            <a:r>
              <a:rPr lang="en-US" sz="1400" i="1" dirty="0">
                <a:cs typeface="Arial" pitchFamily="34" charset="0"/>
              </a:rPr>
              <a:t>external benefit</a:t>
            </a:r>
            <a:r>
              <a:rPr lang="en-US" sz="1400" dirty="0">
                <a:cs typeface="Arial" pitchFamily="34" charset="0"/>
              </a:rPr>
              <a:t>.</a:t>
            </a:r>
          </a:p>
          <a:p>
            <a:pPr marL="292608" indent="-292608" fontAlgn="base">
              <a:spcBef>
                <a:spcPts val="500"/>
              </a:spcBef>
              <a:spcAft>
                <a:spcPct val="0"/>
              </a:spcAft>
              <a:buFont typeface="Arial" panose="020B0604020202020204" pitchFamily="34" charset="0"/>
              <a:buChar char="•"/>
            </a:pPr>
            <a:r>
              <a:rPr lang="en-US" sz="1400" dirty="0">
                <a:solidFill>
                  <a:srgbClr val="000000"/>
                </a:solidFill>
                <a:cs typeface="Arial" pitchFamily="34" charset="0"/>
              </a:rPr>
              <a:t>This causes the </a:t>
            </a:r>
            <a:r>
              <a:rPr lang="en-US" sz="1400" i="1" dirty="0">
                <a:solidFill>
                  <a:srgbClr val="9D0505"/>
                </a:solidFill>
                <a:cs typeface="Arial" pitchFamily="34" charset="0"/>
              </a:rPr>
              <a:t>efficient</a:t>
            </a:r>
            <a:r>
              <a:rPr lang="en-US" sz="1400" dirty="0">
                <a:solidFill>
                  <a:srgbClr val="000000"/>
                </a:solidFill>
                <a:cs typeface="Arial" pitchFamily="34" charset="0"/>
              </a:rPr>
              <a:t> quantity to be higher than the </a:t>
            </a:r>
            <a:r>
              <a:rPr lang="en-US" sz="1400" i="1" dirty="0">
                <a:solidFill>
                  <a:srgbClr val="9D0505"/>
                </a:solidFill>
                <a:cs typeface="Arial" pitchFamily="34" charset="0"/>
              </a:rPr>
              <a:t>market</a:t>
            </a:r>
            <a:r>
              <a:rPr lang="en-US" sz="1400" dirty="0">
                <a:solidFill>
                  <a:srgbClr val="000000"/>
                </a:solidFill>
                <a:cs typeface="Arial" pitchFamily="34" charset="0"/>
              </a:rPr>
              <a:t> quantity.</a:t>
            </a:r>
            <a:endParaRPr lang="en-US" sz="1400" dirty="0">
              <a:solidFill>
                <a:schemeClr val="tx1"/>
              </a:solidFill>
              <a:cs typeface="Arial" pitchFamily="34" charset="0"/>
            </a:endParaRPr>
          </a:p>
        </p:txBody>
      </p:sp>
      <p:pic>
        <p:nvPicPr>
          <p:cNvPr id="7" name="Picture 6" descr="A subsidy is graphically applied to an external benefit.">
            <a:extLst>
              <a:ext uri="{FF2B5EF4-FFF2-40B4-BE49-F238E27FC236}">
                <a16:creationId xmlns:a16="http://schemas.microsoft.com/office/drawing/2014/main" id="{1004D659-F7CB-42A3-9622-601FAF171578}"/>
              </a:ext>
            </a:extLst>
          </p:cNvPr>
          <p:cNvPicPr>
            <a:picLocks noChangeAspect="1"/>
          </p:cNvPicPr>
          <p:nvPr/>
        </p:nvPicPr>
        <p:blipFill>
          <a:blip r:embed="rId4"/>
          <a:stretch>
            <a:fillRect/>
          </a:stretch>
        </p:blipFill>
        <p:spPr>
          <a:xfrm>
            <a:off x="5074837" y="1814638"/>
            <a:ext cx="3254834" cy="3067953"/>
          </a:xfrm>
          <a:prstGeom prst="rect">
            <a:avLst/>
          </a:prstGeom>
        </p:spPr>
      </p:pic>
      <p:sp>
        <p:nvSpPr>
          <p:cNvPr id="5" name="Content Placeholder 4">
            <a:extLst>
              <a:ext uri="{FF2B5EF4-FFF2-40B4-BE49-F238E27FC236}">
                <a16:creationId xmlns:a16="http://schemas.microsoft.com/office/drawing/2014/main" id="{4C151201-AB07-4F7C-8722-E0DF1EF00851}"/>
              </a:ext>
            </a:extLst>
          </p:cNvPr>
          <p:cNvSpPr>
            <a:spLocks noGrp="1"/>
          </p:cNvSpPr>
          <p:nvPr>
            <p:ph sz="quarter" idx="15"/>
          </p:nvPr>
        </p:nvSpPr>
        <p:spPr>
          <a:xfrm>
            <a:off x="4059532" y="5029201"/>
            <a:ext cx="4994030" cy="1150533"/>
          </a:xfrm>
        </p:spPr>
        <p:txBody>
          <a:bodyPr>
            <a:noAutofit/>
          </a:bodyPr>
          <a:lstStyle/>
          <a:p>
            <a:pPr lvl="0" fontAlgn="base">
              <a:spcBef>
                <a:spcPts val="500"/>
              </a:spcBef>
              <a:spcAft>
                <a:spcPct val="0"/>
              </a:spcAft>
            </a:pPr>
            <a:r>
              <a:rPr lang="en-US" sz="1400" dirty="0">
                <a:solidFill>
                  <a:srgbClr val="000000"/>
                </a:solidFill>
                <a:cs typeface="Arial" pitchFamily="34" charset="0"/>
              </a:rPr>
              <a:t>A </a:t>
            </a:r>
            <a:r>
              <a:rPr lang="en-US" sz="1400" i="1" dirty="0">
                <a:solidFill>
                  <a:srgbClr val="9D0505"/>
                </a:solidFill>
                <a:cs typeface="Arial" pitchFamily="34" charset="0"/>
              </a:rPr>
              <a:t>subsidy</a:t>
            </a:r>
            <a:r>
              <a:rPr lang="en-US" sz="1400" dirty="0">
                <a:solidFill>
                  <a:srgbClr val="000000"/>
                </a:solidFill>
                <a:cs typeface="Arial" pitchFamily="34" charset="0"/>
              </a:rPr>
              <a:t> internalizes a positive externality. </a:t>
            </a:r>
          </a:p>
          <a:p>
            <a:pPr lvl="0" fontAlgn="base">
              <a:spcBef>
                <a:spcPts val="500"/>
              </a:spcBef>
              <a:spcAft>
                <a:spcPct val="0"/>
              </a:spcAft>
            </a:pPr>
            <a:r>
              <a:rPr lang="en-US" sz="1400" dirty="0">
                <a:solidFill>
                  <a:srgbClr val="000000"/>
                </a:solidFill>
                <a:cs typeface="Arial" pitchFamily="34" charset="0"/>
              </a:rPr>
              <a:t>If the subsidy is set equal to the value of the </a:t>
            </a:r>
            <a:r>
              <a:rPr lang="en-US" sz="1400" i="1" dirty="0">
                <a:solidFill>
                  <a:srgbClr val="9D0505"/>
                </a:solidFill>
                <a:cs typeface="Arial" pitchFamily="34" charset="0"/>
              </a:rPr>
              <a:t>external benefit</a:t>
            </a:r>
            <a:r>
              <a:rPr lang="en-US" sz="1400" dirty="0">
                <a:solidFill>
                  <a:srgbClr val="000000"/>
                </a:solidFill>
                <a:cs typeface="Arial" pitchFamily="34" charset="0"/>
              </a:rPr>
              <a:t>:</a:t>
            </a:r>
          </a:p>
          <a:p>
            <a:pPr marL="292608" lvl="0" indent="-292608" fontAlgn="base">
              <a:spcBef>
                <a:spcPts val="500"/>
              </a:spcBef>
              <a:spcAft>
                <a:spcPct val="0"/>
              </a:spcAft>
              <a:buFont typeface="Arial" pitchFamily="34" charset="0"/>
              <a:buChar char="•"/>
            </a:pPr>
            <a:r>
              <a:rPr lang="en-US" sz="1400" dirty="0">
                <a:solidFill>
                  <a:srgbClr val="000000"/>
                </a:solidFill>
                <a:cs typeface="Arial" pitchFamily="34" charset="0"/>
              </a:rPr>
              <a:t>Subsidy offsets the higher price.</a:t>
            </a:r>
          </a:p>
          <a:p>
            <a:pPr marL="292608" lvl="0" indent="-292608" fontAlgn="base">
              <a:spcBef>
                <a:spcPts val="500"/>
              </a:spcBef>
              <a:spcAft>
                <a:spcPct val="0"/>
              </a:spcAft>
              <a:buFont typeface="Arial" pitchFamily="34" charset="0"/>
              <a:buChar char="•"/>
            </a:pPr>
            <a:r>
              <a:rPr lang="en-US" sz="1400" dirty="0">
                <a:solidFill>
                  <a:srgbClr val="000000"/>
                </a:solidFill>
                <a:cs typeface="Arial" pitchFamily="34" charset="0"/>
              </a:rPr>
              <a:t>Market quantity equals efficient quantity.</a:t>
            </a:r>
            <a:endParaRPr lang="en-US" sz="1400" dirty="0">
              <a:solidFill>
                <a:schemeClr val="tx1"/>
              </a:solidFill>
              <a:cs typeface="Arial" pitchFamily="34" charset="0"/>
            </a:endParaRPr>
          </a:p>
        </p:txBody>
      </p:sp>
      <p:sp>
        <p:nvSpPr>
          <p:cNvPr id="9" name="Text Placeholder 8">
            <a:extLst>
              <a:ext uri="{FF2B5EF4-FFF2-40B4-BE49-F238E27FC236}">
                <a16:creationId xmlns:a16="http://schemas.microsoft.com/office/drawing/2014/main" id="{3286CF4B-B872-4ADD-98AB-E1F3B8FF7346}"/>
              </a:ext>
            </a:extLst>
          </p:cNvPr>
          <p:cNvSpPr>
            <a:spLocks noGrp="1"/>
          </p:cNvSpPr>
          <p:nvPr>
            <p:ph type="body" sz="quarter" idx="12"/>
          </p:nvPr>
        </p:nvSpPr>
        <p:spPr>
          <a:xfrm>
            <a:off x="2811513" y="6324600"/>
            <a:ext cx="3520974" cy="190500"/>
          </a:xfrm>
        </p:spPr>
        <p:txBody>
          <a:bodyPr/>
          <a:lstStyle/>
          <a:p>
            <a:r>
              <a:rPr lang="en-US" sz="1200" dirty="0">
                <a:hlinkClick r:id="rId5" action="ppaction://hlinksldjump"/>
              </a:rPr>
              <a:t>Access the text alternative for slide images.</a:t>
            </a:r>
            <a:endParaRPr lang="en-IN" sz="1200" dirty="0">
              <a:hlinkClick r:id="rId5" action="ppaction://hlinksldjump"/>
            </a:endParaRPr>
          </a:p>
        </p:txBody>
      </p:sp>
    </p:spTree>
    <p:extLst>
      <p:ext uri="{BB962C8B-B14F-4D97-AF65-F5344CB8AC3E}">
        <p14:creationId xmlns:p14="http://schemas.microsoft.com/office/powerpoint/2010/main" val="32063513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526F4-CE52-4809-9AA3-A2F198C614B1}"/>
              </a:ext>
            </a:extLst>
          </p:cNvPr>
          <p:cNvSpPr>
            <a:spLocks noGrp="1"/>
          </p:cNvSpPr>
          <p:nvPr>
            <p:ph type="title"/>
          </p:nvPr>
        </p:nvSpPr>
        <p:spPr/>
        <p:txBody>
          <a:bodyPr/>
          <a:lstStyle/>
          <a:p>
            <a:r>
              <a:rPr lang="en-US" dirty="0"/>
              <a:t>Other policy options 1</a:t>
            </a:r>
            <a:endParaRPr lang="en-IN" dirty="0"/>
          </a:p>
        </p:txBody>
      </p:sp>
      <p:sp>
        <p:nvSpPr>
          <p:cNvPr id="3" name="Content Placeholder 2">
            <a:extLst>
              <a:ext uri="{FF2B5EF4-FFF2-40B4-BE49-F238E27FC236}">
                <a16:creationId xmlns:a16="http://schemas.microsoft.com/office/drawing/2014/main" id="{E36E7E2C-808C-4518-8B30-85194C079C4E}"/>
              </a:ext>
            </a:extLst>
          </p:cNvPr>
          <p:cNvSpPr>
            <a:spLocks noGrp="1"/>
          </p:cNvSpPr>
          <p:nvPr>
            <p:ph sz="quarter" idx="11"/>
          </p:nvPr>
        </p:nvSpPr>
        <p:spPr>
          <a:xfrm>
            <a:off x="342900" y="1276710"/>
            <a:ext cx="8700616" cy="1848327"/>
          </a:xfrm>
        </p:spPr>
        <p:txBody>
          <a:bodyPr>
            <a:normAutofit/>
          </a:bodyPr>
          <a:lstStyle/>
          <a:p>
            <a:r>
              <a:rPr lang="en-US" sz="2600" dirty="0"/>
              <a:t>Quotas also counteract inefficient high consumption of goods and services that have a </a:t>
            </a:r>
            <a:r>
              <a:rPr lang="en-US" sz="2600" i="1" dirty="0">
                <a:solidFill>
                  <a:srgbClr val="9D0505"/>
                </a:solidFill>
              </a:rPr>
              <a:t>negative externality </a:t>
            </a:r>
            <a:r>
              <a:rPr lang="en-US" sz="2600" dirty="0"/>
              <a:t>as quotas lower quantity to the socially optimal efficient level.</a:t>
            </a:r>
          </a:p>
          <a:p>
            <a:pPr lvl="1"/>
            <a:r>
              <a:rPr lang="en-US" dirty="0"/>
              <a:t>Unlike a tax, total surplus is not maximized.</a:t>
            </a:r>
          </a:p>
        </p:txBody>
      </p:sp>
      <p:sp>
        <p:nvSpPr>
          <p:cNvPr id="4" name="Content Placeholder 3">
            <a:extLst>
              <a:ext uri="{FF2B5EF4-FFF2-40B4-BE49-F238E27FC236}">
                <a16:creationId xmlns:a16="http://schemas.microsoft.com/office/drawing/2014/main" id="{915FD9BD-61BB-4E72-BC19-42B4EB2106E9}"/>
              </a:ext>
            </a:extLst>
          </p:cNvPr>
          <p:cNvSpPr>
            <a:spLocks noGrp="1"/>
          </p:cNvSpPr>
          <p:nvPr>
            <p:ph sz="quarter" idx="14"/>
          </p:nvPr>
        </p:nvSpPr>
        <p:spPr>
          <a:xfrm>
            <a:off x="342900" y="3185327"/>
            <a:ext cx="8458200" cy="3329773"/>
          </a:xfrm>
        </p:spPr>
        <p:txBody>
          <a:bodyPr>
            <a:noAutofit/>
          </a:bodyPr>
          <a:lstStyle/>
          <a:p>
            <a:r>
              <a:rPr lang="en-US" sz="2600" dirty="0"/>
              <a:t>Using a </a:t>
            </a:r>
            <a:r>
              <a:rPr lang="en-US" sz="2600" i="1" dirty="0">
                <a:solidFill>
                  <a:srgbClr val="9D0505"/>
                </a:solidFill>
              </a:rPr>
              <a:t>quota</a:t>
            </a:r>
            <a:r>
              <a:rPr lang="en-US" sz="2600" dirty="0"/>
              <a:t> to deal with externalities can be extended by permitting the buying and selling of quota allowances, a </a:t>
            </a:r>
            <a:r>
              <a:rPr lang="en-US" sz="2600" i="1" dirty="0">
                <a:solidFill>
                  <a:srgbClr val="9D0505"/>
                </a:solidFill>
              </a:rPr>
              <a:t>tradable allowance</a:t>
            </a:r>
            <a:r>
              <a:rPr lang="en-US" sz="2600" dirty="0"/>
              <a:t>.</a:t>
            </a:r>
          </a:p>
          <a:p>
            <a:pPr lvl="1"/>
            <a:r>
              <a:rPr lang="en-US" dirty="0"/>
              <a:t>Market quantity is socially optimal (efficient).</a:t>
            </a:r>
          </a:p>
          <a:p>
            <a:pPr lvl="1">
              <a:buClr>
                <a:schemeClr val="tx1"/>
              </a:buClr>
            </a:pPr>
            <a:r>
              <a:rPr lang="en-US" i="1" dirty="0">
                <a:solidFill>
                  <a:srgbClr val="9D0505"/>
                </a:solidFill>
              </a:rPr>
              <a:t>Total</a:t>
            </a:r>
            <a:r>
              <a:rPr lang="en-US" dirty="0"/>
              <a:t> </a:t>
            </a:r>
            <a:r>
              <a:rPr lang="en-US" i="1" dirty="0">
                <a:solidFill>
                  <a:srgbClr val="9D0505"/>
                </a:solidFill>
              </a:rPr>
              <a:t>surplus</a:t>
            </a:r>
            <a:r>
              <a:rPr lang="en-US" dirty="0"/>
              <a:t> is maximized.</a:t>
            </a:r>
          </a:p>
          <a:p>
            <a:pPr lvl="1"/>
            <a:r>
              <a:rPr lang="en-US" dirty="0"/>
              <a:t>Tradable allowance does not create any government revenue, because no taxes are imposed.</a:t>
            </a:r>
          </a:p>
        </p:txBody>
      </p:sp>
    </p:spTree>
    <p:extLst>
      <p:ext uri="{BB962C8B-B14F-4D97-AF65-F5344CB8AC3E}">
        <p14:creationId xmlns:p14="http://schemas.microsoft.com/office/powerpoint/2010/main" val="25211054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526F4-CE52-4809-9AA3-A2F198C614B1}"/>
              </a:ext>
            </a:extLst>
          </p:cNvPr>
          <p:cNvSpPr>
            <a:spLocks noGrp="1"/>
          </p:cNvSpPr>
          <p:nvPr>
            <p:ph type="title"/>
          </p:nvPr>
        </p:nvSpPr>
        <p:spPr/>
        <p:txBody>
          <a:bodyPr/>
          <a:lstStyle/>
          <a:p>
            <a:r>
              <a:rPr lang="en-US" dirty="0"/>
              <a:t>Why not tax ourselves?</a:t>
            </a:r>
            <a:endParaRPr lang="en-IN" dirty="0"/>
          </a:p>
        </p:txBody>
      </p:sp>
      <p:sp>
        <p:nvSpPr>
          <p:cNvPr id="3" name="Content Placeholder 2">
            <a:extLst>
              <a:ext uri="{FF2B5EF4-FFF2-40B4-BE49-F238E27FC236}">
                <a16:creationId xmlns:a16="http://schemas.microsoft.com/office/drawing/2014/main" id="{E36E7E2C-808C-4518-8B30-85194C079C4E}"/>
              </a:ext>
            </a:extLst>
          </p:cNvPr>
          <p:cNvSpPr>
            <a:spLocks noGrp="1"/>
          </p:cNvSpPr>
          <p:nvPr>
            <p:ph sz="quarter" idx="11"/>
          </p:nvPr>
        </p:nvSpPr>
        <p:spPr>
          <a:xfrm>
            <a:off x="342900" y="1276712"/>
            <a:ext cx="8700616" cy="1265521"/>
          </a:xfrm>
        </p:spPr>
        <p:txBody>
          <a:bodyPr>
            <a:normAutofit/>
          </a:bodyPr>
          <a:lstStyle/>
          <a:p>
            <a:pPr>
              <a:spcBef>
                <a:spcPts val="500"/>
              </a:spcBef>
            </a:pPr>
            <a:r>
              <a:rPr lang="en-US" sz="2400" dirty="0"/>
              <a:t>While </a:t>
            </a:r>
            <a:r>
              <a:rPr lang="en-US" sz="2400" i="1" dirty="0">
                <a:solidFill>
                  <a:srgbClr val="9D0505"/>
                </a:solidFill>
              </a:rPr>
              <a:t>taxes</a:t>
            </a:r>
            <a:r>
              <a:rPr lang="en-US" sz="2400" dirty="0"/>
              <a:t> on </a:t>
            </a:r>
            <a:r>
              <a:rPr lang="en-US" sz="2400" i="1" dirty="0">
                <a:solidFill>
                  <a:srgbClr val="9D0505"/>
                </a:solidFill>
              </a:rPr>
              <a:t>negative externalities </a:t>
            </a:r>
            <a:r>
              <a:rPr lang="en-US" sz="2400" dirty="0"/>
              <a:t>maximize </a:t>
            </a:r>
            <a:r>
              <a:rPr lang="en-US" sz="2400" i="1" dirty="0">
                <a:solidFill>
                  <a:srgbClr val="9D0505"/>
                </a:solidFill>
              </a:rPr>
              <a:t>total surplus</a:t>
            </a:r>
            <a:r>
              <a:rPr lang="en-US" sz="2400" dirty="0"/>
              <a:t>, they are seldom enacted.</a:t>
            </a:r>
          </a:p>
          <a:p>
            <a:pPr lvl="1">
              <a:spcBef>
                <a:spcPts val="500"/>
              </a:spcBef>
            </a:pPr>
            <a:r>
              <a:rPr lang="en-US" sz="2400" dirty="0"/>
              <a:t>One challenge is people prefer less taxes to more.</a:t>
            </a:r>
          </a:p>
        </p:txBody>
      </p:sp>
      <p:sp>
        <p:nvSpPr>
          <p:cNvPr id="4" name="Content Placeholder 3">
            <a:extLst>
              <a:ext uri="{FF2B5EF4-FFF2-40B4-BE49-F238E27FC236}">
                <a16:creationId xmlns:a16="http://schemas.microsoft.com/office/drawing/2014/main" id="{915FD9BD-61BB-4E72-BC19-42B4EB2106E9}"/>
              </a:ext>
            </a:extLst>
          </p:cNvPr>
          <p:cNvSpPr>
            <a:spLocks noGrp="1"/>
          </p:cNvSpPr>
          <p:nvPr>
            <p:ph sz="quarter" idx="14"/>
          </p:nvPr>
        </p:nvSpPr>
        <p:spPr>
          <a:xfrm>
            <a:off x="342900" y="2592478"/>
            <a:ext cx="8458200" cy="3898757"/>
          </a:xfrm>
        </p:spPr>
        <p:txBody>
          <a:bodyPr>
            <a:noAutofit/>
          </a:bodyPr>
          <a:lstStyle/>
          <a:p>
            <a:pPr>
              <a:spcBef>
                <a:spcPts val="500"/>
              </a:spcBef>
            </a:pPr>
            <a:r>
              <a:rPr lang="en-US" sz="2400" dirty="0"/>
              <a:t>For example, the United States has failed to enact a national tax on greenhouse-gas emissions.</a:t>
            </a:r>
          </a:p>
          <a:p>
            <a:pPr lvl="1">
              <a:spcBef>
                <a:spcPts val="500"/>
              </a:spcBef>
            </a:pPr>
            <a:r>
              <a:rPr lang="en-US" sz="2400" dirty="0"/>
              <a:t>The main beneficiaries include people yet to be born, who can’t vote in today’s elections.</a:t>
            </a:r>
          </a:p>
          <a:p>
            <a:pPr lvl="1">
              <a:spcBef>
                <a:spcPts val="500"/>
              </a:spcBef>
            </a:pPr>
            <a:r>
              <a:rPr lang="en-US" sz="2400" dirty="0"/>
              <a:t>Those future residents of the planet may be profoundly affected by the decisions of today’s voters—and they would likely wish that we impose taxes on greenhouse emissions today.</a:t>
            </a:r>
          </a:p>
          <a:p>
            <a:pPr lvl="1">
              <a:spcBef>
                <a:spcPts val="500"/>
              </a:spcBef>
            </a:pPr>
            <a:r>
              <a:rPr lang="en-US" sz="2400" dirty="0"/>
              <a:t>The hard part is that future generations can’t vote in today’s elections.</a:t>
            </a:r>
          </a:p>
        </p:txBody>
      </p:sp>
    </p:spTree>
    <p:extLst>
      <p:ext uri="{BB962C8B-B14F-4D97-AF65-F5344CB8AC3E}">
        <p14:creationId xmlns:p14="http://schemas.microsoft.com/office/powerpoint/2010/main" val="19383766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526F4-CE52-4809-9AA3-A2F198C614B1}"/>
              </a:ext>
            </a:extLst>
          </p:cNvPr>
          <p:cNvSpPr>
            <a:spLocks noGrp="1"/>
          </p:cNvSpPr>
          <p:nvPr>
            <p:ph type="title"/>
          </p:nvPr>
        </p:nvSpPr>
        <p:spPr/>
        <p:txBody>
          <a:bodyPr/>
          <a:lstStyle/>
          <a:p>
            <a:r>
              <a:rPr lang="en-US" dirty="0"/>
              <a:t>Other policy options 2</a:t>
            </a:r>
            <a:endParaRPr lang="en-IN" dirty="0"/>
          </a:p>
        </p:txBody>
      </p:sp>
      <p:sp>
        <p:nvSpPr>
          <p:cNvPr id="3" name="Content Placeholder 2">
            <a:extLst>
              <a:ext uri="{FF2B5EF4-FFF2-40B4-BE49-F238E27FC236}">
                <a16:creationId xmlns:a16="http://schemas.microsoft.com/office/drawing/2014/main" id="{E36E7E2C-808C-4518-8B30-85194C079C4E}"/>
              </a:ext>
            </a:extLst>
          </p:cNvPr>
          <p:cNvSpPr>
            <a:spLocks noGrp="1"/>
          </p:cNvSpPr>
          <p:nvPr>
            <p:ph sz="quarter" idx="11"/>
          </p:nvPr>
        </p:nvSpPr>
        <p:spPr>
          <a:xfrm>
            <a:off x="342900" y="1276710"/>
            <a:ext cx="8458200" cy="5174332"/>
          </a:xfrm>
        </p:spPr>
        <p:txBody>
          <a:bodyPr>
            <a:normAutofit/>
          </a:bodyPr>
          <a:lstStyle/>
          <a:p>
            <a:r>
              <a:rPr lang="en-US" sz="2400" dirty="0"/>
              <a:t>Many policies target individual goods and processes.</a:t>
            </a:r>
          </a:p>
          <a:p>
            <a:r>
              <a:rPr lang="en-US" sz="2400" dirty="0"/>
              <a:t>The downside of targeting individual activities is that it risks misaligning the incentives that consumers and producers face with the goal of minimizing the externality.</a:t>
            </a:r>
          </a:p>
          <a:p>
            <a:r>
              <a:rPr lang="en-US" sz="2400" dirty="0"/>
              <a:t>A policy that directly </a:t>
            </a:r>
            <a:r>
              <a:rPr lang="en-US" sz="2400" i="1" dirty="0">
                <a:solidFill>
                  <a:srgbClr val="9D0505"/>
                </a:solidFill>
              </a:rPr>
              <a:t>taxes</a:t>
            </a:r>
            <a:r>
              <a:rPr lang="en-US" sz="2400" dirty="0"/>
              <a:t> or </a:t>
            </a:r>
            <a:r>
              <a:rPr lang="en-US" sz="2400" i="1" dirty="0">
                <a:solidFill>
                  <a:srgbClr val="9D0505"/>
                </a:solidFill>
              </a:rPr>
              <a:t>subsidizes</a:t>
            </a:r>
            <a:r>
              <a:rPr lang="en-US" sz="2400" dirty="0"/>
              <a:t> the </a:t>
            </a:r>
            <a:r>
              <a:rPr lang="en-US" sz="2400" i="1" dirty="0">
                <a:solidFill>
                  <a:srgbClr val="9D0505"/>
                </a:solidFill>
              </a:rPr>
              <a:t>externalities</a:t>
            </a:r>
            <a:r>
              <a:rPr lang="en-US" sz="2400" dirty="0"/>
              <a:t> encourages the development of technology and processes.</a:t>
            </a:r>
          </a:p>
          <a:p>
            <a:pPr lvl="1"/>
            <a:r>
              <a:rPr lang="en-US" sz="2400" dirty="0"/>
              <a:t>Consumers and producers have an incentive to find new ways of doing things that don’t generate </a:t>
            </a:r>
            <a:r>
              <a:rPr lang="en-US" sz="2400" i="1" dirty="0">
                <a:solidFill>
                  <a:srgbClr val="9D0505"/>
                </a:solidFill>
              </a:rPr>
              <a:t>externalities</a:t>
            </a:r>
            <a:r>
              <a:rPr lang="en-US" sz="2400" dirty="0"/>
              <a:t>.</a:t>
            </a:r>
          </a:p>
          <a:p>
            <a:pPr lvl="1"/>
            <a:r>
              <a:rPr lang="en-US" sz="2400" dirty="0"/>
              <a:t>This allows them to avoid having to pay for a </a:t>
            </a:r>
            <a:r>
              <a:rPr lang="en-US" sz="2400" i="1" dirty="0">
                <a:solidFill>
                  <a:srgbClr val="9D0505"/>
                </a:solidFill>
              </a:rPr>
              <a:t>tax</a:t>
            </a:r>
            <a:r>
              <a:rPr lang="en-US" sz="2400" dirty="0"/>
              <a:t> or the rights to an allowance, aligning their incentives with the end goal of the policy.</a:t>
            </a:r>
          </a:p>
        </p:txBody>
      </p:sp>
    </p:spTree>
    <p:extLst>
      <p:ext uri="{BB962C8B-B14F-4D97-AF65-F5344CB8AC3E}">
        <p14:creationId xmlns:p14="http://schemas.microsoft.com/office/powerpoint/2010/main" val="38651715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526F4-CE52-4809-9AA3-A2F198C614B1}"/>
              </a:ext>
            </a:extLst>
          </p:cNvPr>
          <p:cNvSpPr>
            <a:spLocks noGrp="1"/>
          </p:cNvSpPr>
          <p:nvPr>
            <p:ph type="title"/>
          </p:nvPr>
        </p:nvSpPr>
        <p:spPr/>
        <p:txBody>
          <a:bodyPr/>
          <a:lstStyle/>
          <a:p>
            <a:r>
              <a:rPr lang="en-US" dirty="0"/>
              <a:t>Summary 1</a:t>
            </a:r>
            <a:endParaRPr lang="en-IN" dirty="0"/>
          </a:p>
        </p:txBody>
      </p:sp>
      <p:sp>
        <p:nvSpPr>
          <p:cNvPr id="3" name="Content Placeholder 2">
            <a:extLst>
              <a:ext uri="{FF2B5EF4-FFF2-40B4-BE49-F238E27FC236}">
                <a16:creationId xmlns:a16="http://schemas.microsoft.com/office/drawing/2014/main" id="{E36E7E2C-808C-4518-8B30-85194C079C4E}"/>
              </a:ext>
            </a:extLst>
          </p:cNvPr>
          <p:cNvSpPr>
            <a:spLocks noGrp="1"/>
          </p:cNvSpPr>
          <p:nvPr>
            <p:ph sz="quarter" idx="11"/>
          </p:nvPr>
        </p:nvSpPr>
        <p:spPr>
          <a:xfrm>
            <a:off x="342900" y="1276710"/>
            <a:ext cx="8458200" cy="5174332"/>
          </a:xfrm>
        </p:spPr>
        <p:txBody>
          <a:bodyPr>
            <a:normAutofit/>
          </a:bodyPr>
          <a:lstStyle/>
          <a:p>
            <a:pPr marL="292608" indent="-292608">
              <a:buFont typeface="Arial" panose="020B0604020202020204" pitchFamily="34" charset="0"/>
              <a:buChar char="•"/>
            </a:pPr>
            <a:r>
              <a:rPr lang="en-US" sz="2600" dirty="0"/>
              <a:t>Any cost that is imposed without compensation on someone other than the person who caused it is an </a:t>
            </a:r>
            <a:r>
              <a:rPr lang="en-US" sz="2600" i="1" dirty="0">
                <a:solidFill>
                  <a:srgbClr val="9D0505"/>
                </a:solidFill>
              </a:rPr>
              <a:t>external cost</a:t>
            </a:r>
            <a:r>
              <a:rPr lang="en-US" sz="2600" dirty="0"/>
              <a:t>.</a:t>
            </a:r>
          </a:p>
          <a:p>
            <a:pPr marL="292608" indent="-292608">
              <a:buFont typeface="Arial" panose="020B0604020202020204" pitchFamily="34" charset="0"/>
              <a:buChar char="•"/>
            </a:pPr>
            <a:r>
              <a:rPr lang="en-US" sz="2600" dirty="0"/>
              <a:t>A benefit that accrues without compensation to someone other than the person who caused it is called an </a:t>
            </a:r>
            <a:r>
              <a:rPr lang="en-US" sz="2600" i="1" dirty="0">
                <a:solidFill>
                  <a:srgbClr val="9D0505"/>
                </a:solidFill>
              </a:rPr>
              <a:t>external benefit</a:t>
            </a:r>
            <a:r>
              <a:rPr lang="en-US" sz="2600" dirty="0"/>
              <a:t>.</a:t>
            </a:r>
          </a:p>
          <a:p>
            <a:pPr marL="292608" indent="-292608">
              <a:buFont typeface="Arial" panose="020B0604020202020204" pitchFamily="34" charset="0"/>
              <a:buChar char="•"/>
            </a:pPr>
            <a:r>
              <a:rPr lang="en-US" sz="2600" dirty="0"/>
              <a:t>External costs and benefits are collectively referred to as </a:t>
            </a:r>
            <a:r>
              <a:rPr lang="en-US" sz="2600" i="1" dirty="0">
                <a:solidFill>
                  <a:srgbClr val="9D0505"/>
                </a:solidFill>
              </a:rPr>
              <a:t>externalities</a:t>
            </a:r>
            <a:r>
              <a:rPr lang="en-US" sz="2600" dirty="0"/>
              <a:t>.</a:t>
            </a:r>
          </a:p>
          <a:p>
            <a:pPr marL="292608" indent="-292608">
              <a:buFont typeface="Arial" panose="020B0604020202020204" pitchFamily="34" charset="0"/>
              <a:buChar char="•"/>
            </a:pPr>
            <a:r>
              <a:rPr lang="en-US" sz="2600" dirty="0"/>
              <a:t>The total cost of the decision, including any externalities, is referred to as the </a:t>
            </a:r>
            <a:r>
              <a:rPr lang="en-US" sz="2600" i="1" dirty="0">
                <a:solidFill>
                  <a:srgbClr val="9D0505"/>
                </a:solidFill>
              </a:rPr>
              <a:t>social cost</a:t>
            </a:r>
            <a:r>
              <a:rPr lang="en-US" sz="2600" dirty="0"/>
              <a:t>.</a:t>
            </a:r>
          </a:p>
        </p:txBody>
      </p:sp>
    </p:spTree>
    <p:extLst>
      <p:ext uri="{BB962C8B-B14F-4D97-AF65-F5344CB8AC3E}">
        <p14:creationId xmlns:p14="http://schemas.microsoft.com/office/powerpoint/2010/main" val="19919551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526F4-CE52-4809-9AA3-A2F198C614B1}"/>
              </a:ext>
            </a:extLst>
          </p:cNvPr>
          <p:cNvSpPr>
            <a:spLocks noGrp="1"/>
          </p:cNvSpPr>
          <p:nvPr>
            <p:ph type="title"/>
          </p:nvPr>
        </p:nvSpPr>
        <p:spPr/>
        <p:txBody>
          <a:bodyPr/>
          <a:lstStyle/>
          <a:p>
            <a:r>
              <a:rPr lang="en-US" dirty="0"/>
              <a:t>Summary 2</a:t>
            </a:r>
            <a:endParaRPr lang="en-IN" dirty="0"/>
          </a:p>
        </p:txBody>
      </p:sp>
      <p:sp>
        <p:nvSpPr>
          <p:cNvPr id="3" name="Content Placeholder 2">
            <a:extLst>
              <a:ext uri="{FF2B5EF4-FFF2-40B4-BE49-F238E27FC236}">
                <a16:creationId xmlns:a16="http://schemas.microsoft.com/office/drawing/2014/main" id="{E36E7E2C-808C-4518-8B30-85194C079C4E}"/>
              </a:ext>
            </a:extLst>
          </p:cNvPr>
          <p:cNvSpPr>
            <a:spLocks noGrp="1"/>
          </p:cNvSpPr>
          <p:nvPr>
            <p:ph sz="quarter" idx="11"/>
          </p:nvPr>
        </p:nvSpPr>
        <p:spPr>
          <a:xfrm>
            <a:off x="342900" y="1276710"/>
            <a:ext cx="8458200" cy="5174332"/>
          </a:xfrm>
        </p:spPr>
        <p:txBody>
          <a:bodyPr>
            <a:normAutofit/>
          </a:bodyPr>
          <a:lstStyle/>
          <a:p>
            <a:pPr marL="292608" indent="-292608">
              <a:buFont typeface="Arial" panose="020B0604020202020204" pitchFamily="34" charset="0"/>
              <a:buChar char="•"/>
            </a:pPr>
            <a:r>
              <a:rPr lang="en-US" sz="2600" dirty="0"/>
              <a:t>A </a:t>
            </a:r>
            <a:r>
              <a:rPr lang="en-US" sz="2600" i="1" dirty="0">
                <a:solidFill>
                  <a:srgbClr val="9D0505"/>
                </a:solidFill>
              </a:rPr>
              <a:t>negative externality </a:t>
            </a:r>
            <a:r>
              <a:rPr lang="en-US" sz="2600" dirty="0"/>
              <a:t>causes the individuals who bear only the private cost to demand or supply an inefficiently high quantity at any given price.</a:t>
            </a:r>
          </a:p>
          <a:p>
            <a:pPr marL="292608" indent="-292608">
              <a:buFont typeface="Arial" panose="020B0604020202020204" pitchFamily="34" charset="0"/>
              <a:buChar char="•"/>
            </a:pPr>
            <a:r>
              <a:rPr lang="en-US" sz="2600" dirty="0"/>
              <a:t>A </a:t>
            </a:r>
            <a:r>
              <a:rPr lang="en-US" sz="2600" i="1" dirty="0">
                <a:solidFill>
                  <a:srgbClr val="9D0505"/>
                </a:solidFill>
              </a:rPr>
              <a:t>positive externality </a:t>
            </a:r>
            <a:r>
              <a:rPr lang="en-US" sz="2600" dirty="0"/>
              <a:t>causes individuals who enjoy only the private benefit to demand or supply an inefficiently low quantity at any given price.</a:t>
            </a:r>
          </a:p>
          <a:p>
            <a:pPr marL="292608" indent="-292608">
              <a:buFont typeface="Arial" panose="020B0604020202020204" pitchFamily="34" charset="0"/>
              <a:buChar char="•"/>
            </a:pPr>
            <a:r>
              <a:rPr lang="en-US" sz="2600" dirty="0"/>
              <a:t>In the presence of </a:t>
            </a:r>
            <a:r>
              <a:rPr lang="en-US" sz="2600" i="1" dirty="0">
                <a:solidFill>
                  <a:srgbClr val="9D0505"/>
                </a:solidFill>
              </a:rPr>
              <a:t>externalities</a:t>
            </a:r>
            <a:r>
              <a:rPr lang="en-US" sz="2600" dirty="0"/>
              <a:t>, markets fail to maximize </a:t>
            </a:r>
            <a:r>
              <a:rPr lang="en-US" sz="2600" i="1" dirty="0">
                <a:solidFill>
                  <a:srgbClr val="9D0505"/>
                </a:solidFill>
              </a:rPr>
              <a:t>total surplus</a:t>
            </a:r>
            <a:r>
              <a:rPr lang="en-US" sz="2600" dirty="0"/>
              <a:t>.</a:t>
            </a:r>
          </a:p>
        </p:txBody>
      </p:sp>
    </p:spTree>
    <p:extLst>
      <p:ext uri="{BB962C8B-B14F-4D97-AF65-F5344CB8AC3E}">
        <p14:creationId xmlns:p14="http://schemas.microsoft.com/office/powerpoint/2010/main" val="14261129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526F4-CE52-4809-9AA3-A2F198C614B1}"/>
              </a:ext>
            </a:extLst>
          </p:cNvPr>
          <p:cNvSpPr>
            <a:spLocks noGrp="1"/>
          </p:cNvSpPr>
          <p:nvPr>
            <p:ph type="title"/>
          </p:nvPr>
        </p:nvSpPr>
        <p:spPr/>
        <p:txBody>
          <a:bodyPr/>
          <a:lstStyle/>
          <a:p>
            <a:r>
              <a:rPr lang="en-US" dirty="0"/>
              <a:t>Summary 3</a:t>
            </a:r>
            <a:endParaRPr lang="en-IN" dirty="0"/>
          </a:p>
        </p:txBody>
      </p:sp>
      <p:sp>
        <p:nvSpPr>
          <p:cNvPr id="3" name="Content Placeholder 2">
            <a:extLst>
              <a:ext uri="{FF2B5EF4-FFF2-40B4-BE49-F238E27FC236}">
                <a16:creationId xmlns:a16="http://schemas.microsoft.com/office/drawing/2014/main" id="{E36E7E2C-808C-4518-8B30-85194C079C4E}"/>
              </a:ext>
            </a:extLst>
          </p:cNvPr>
          <p:cNvSpPr>
            <a:spLocks noGrp="1"/>
          </p:cNvSpPr>
          <p:nvPr>
            <p:ph sz="quarter" idx="11"/>
          </p:nvPr>
        </p:nvSpPr>
        <p:spPr>
          <a:xfrm>
            <a:off x="342900" y="1276710"/>
            <a:ext cx="8458200" cy="5174332"/>
          </a:xfrm>
        </p:spPr>
        <p:txBody>
          <a:bodyPr>
            <a:normAutofit/>
          </a:bodyPr>
          <a:lstStyle/>
          <a:p>
            <a:pPr marL="292608" indent="-292608">
              <a:buClr>
                <a:schemeClr val="tx1"/>
              </a:buClr>
              <a:buFont typeface="Arial" panose="020B0604020202020204" pitchFamily="34" charset="0"/>
              <a:buChar char="•"/>
            </a:pPr>
            <a:r>
              <a:rPr lang="en-US" sz="2600" dirty="0"/>
              <a:t>If agreements are enforceable and transaction costs are small, the </a:t>
            </a:r>
            <a:r>
              <a:rPr lang="en-US" sz="2600" i="1" dirty="0">
                <a:solidFill>
                  <a:srgbClr val="9D0505"/>
                </a:solidFill>
              </a:rPr>
              <a:t>Coase theorem </a:t>
            </a:r>
            <a:r>
              <a:rPr lang="en-US" sz="2600" dirty="0"/>
              <a:t>states that individuals reach an efficient equilibrium through private trades.</a:t>
            </a:r>
          </a:p>
          <a:p>
            <a:pPr marL="292608" indent="-292608">
              <a:buFont typeface="Arial" panose="020B0604020202020204" pitchFamily="34" charset="0"/>
              <a:buChar char="•"/>
            </a:pPr>
            <a:r>
              <a:rPr lang="en-US" sz="2600" dirty="0"/>
              <a:t>A </a:t>
            </a:r>
            <a:r>
              <a:rPr lang="en-US" sz="2600" i="1" dirty="0" err="1">
                <a:solidFill>
                  <a:srgbClr val="9D0505"/>
                </a:solidFill>
              </a:rPr>
              <a:t>Pigovian</a:t>
            </a:r>
            <a:r>
              <a:rPr lang="en-US" sz="2600" i="1" dirty="0">
                <a:solidFill>
                  <a:srgbClr val="9D0505"/>
                </a:solidFill>
              </a:rPr>
              <a:t> tax </a:t>
            </a:r>
            <a:r>
              <a:rPr lang="en-US" sz="2600" dirty="0"/>
              <a:t>counterbalances the effects of a </a:t>
            </a:r>
            <a:r>
              <a:rPr lang="en-US" sz="2600" i="1" dirty="0">
                <a:solidFill>
                  <a:srgbClr val="9D0505"/>
                </a:solidFill>
              </a:rPr>
              <a:t>negative externality</a:t>
            </a:r>
            <a:r>
              <a:rPr lang="en-US" sz="2600" dirty="0"/>
              <a:t>.</a:t>
            </a:r>
          </a:p>
          <a:p>
            <a:pPr marL="292608" indent="-292608">
              <a:buFont typeface="Arial" panose="020B0604020202020204" pitchFamily="34" charset="0"/>
              <a:buChar char="•"/>
            </a:pPr>
            <a:r>
              <a:rPr lang="en-US" sz="2600" dirty="0"/>
              <a:t>A </a:t>
            </a:r>
            <a:r>
              <a:rPr lang="en-US" sz="2600" i="1" dirty="0">
                <a:solidFill>
                  <a:srgbClr val="9D0505"/>
                </a:solidFill>
              </a:rPr>
              <a:t>subsidy</a:t>
            </a:r>
            <a:r>
              <a:rPr lang="en-US" sz="2600" dirty="0"/>
              <a:t> counterbalances the effect of a </a:t>
            </a:r>
            <a:r>
              <a:rPr lang="en-US" sz="2600" i="1" dirty="0">
                <a:solidFill>
                  <a:srgbClr val="9D0505"/>
                </a:solidFill>
              </a:rPr>
              <a:t>positive externality</a:t>
            </a:r>
            <a:r>
              <a:rPr lang="en-US" sz="2600" dirty="0"/>
              <a:t>.</a:t>
            </a:r>
          </a:p>
        </p:txBody>
      </p:sp>
    </p:spTree>
    <p:extLst>
      <p:ext uri="{BB962C8B-B14F-4D97-AF65-F5344CB8AC3E}">
        <p14:creationId xmlns:p14="http://schemas.microsoft.com/office/powerpoint/2010/main" val="21169910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526F4-CE52-4809-9AA3-A2F198C614B1}"/>
              </a:ext>
            </a:extLst>
          </p:cNvPr>
          <p:cNvSpPr>
            <a:spLocks noGrp="1"/>
          </p:cNvSpPr>
          <p:nvPr>
            <p:ph type="title"/>
          </p:nvPr>
        </p:nvSpPr>
        <p:spPr/>
        <p:txBody>
          <a:bodyPr/>
          <a:lstStyle/>
          <a:p>
            <a:r>
              <a:rPr lang="en-US" dirty="0"/>
              <a:t>Summary 4</a:t>
            </a:r>
            <a:endParaRPr lang="en-IN" dirty="0"/>
          </a:p>
        </p:txBody>
      </p:sp>
      <p:sp>
        <p:nvSpPr>
          <p:cNvPr id="3" name="Content Placeholder 2">
            <a:extLst>
              <a:ext uri="{FF2B5EF4-FFF2-40B4-BE49-F238E27FC236}">
                <a16:creationId xmlns:a16="http://schemas.microsoft.com/office/drawing/2014/main" id="{E36E7E2C-808C-4518-8B30-85194C079C4E}"/>
              </a:ext>
            </a:extLst>
          </p:cNvPr>
          <p:cNvSpPr>
            <a:spLocks noGrp="1"/>
          </p:cNvSpPr>
          <p:nvPr>
            <p:ph sz="quarter" idx="11"/>
          </p:nvPr>
        </p:nvSpPr>
        <p:spPr>
          <a:xfrm>
            <a:off x="342900" y="1276710"/>
            <a:ext cx="8458200" cy="5174332"/>
          </a:xfrm>
        </p:spPr>
        <p:txBody>
          <a:bodyPr>
            <a:normAutofit/>
          </a:bodyPr>
          <a:lstStyle/>
          <a:p>
            <a:r>
              <a:rPr lang="en-US" dirty="0"/>
              <a:t>Setting a quota to counteract inefficiently high consumption due to a </a:t>
            </a:r>
            <a:r>
              <a:rPr lang="en-US" i="1" dirty="0">
                <a:solidFill>
                  <a:srgbClr val="9D0505"/>
                </a:solidFill>
              </a:rPr>
              <a:t>negative externality </a:t>
            </a:r>
            <a:r>
              <a:rPr lang="en-US" dirty="0"/>
              <a:t>can lower quantity to the socially optimal efficient level, but it does not maximize </a:t>
            </a:r>
            <a:r>
              <a:rPr lang="en-US" i="1" dirty="0">
                <a:solidFill>
                  <a:srgbClr val="9D0505"/>
                </a:solidFill>
              </a:rPr>
              <a:t>surplus</a:t>
            </a:r>
            <a:r>
              <a:rPr lang="en-US" dirty="0"/>
              <a:t>.</a:t>
            </a:r>
          </a:p>
          <a:p>
            <a:r>
              <a:rPr lang="en-US" dirty="0"/>
              <a:t>A </a:t>
            </a:r>
            <a:r>
              <a:rPr lang="en-US" i="1" dirty="0">
                <a:solidFill>
                  <a:srgbClr val="9D0505"/>
                </a:solidFill>
              </a:rPr>
              <a:t>tradable allowance </a:t>
            </a:r>
            <a:r>
              <a:rPr lang="en-US" dirty="0"/>
              <a:t>is a production or consumption </a:t>
            </a:r>
            <a:r>
              <a:rPr lang="en-US" i="1" dirty="0">
                <a:solidFill>
                  <a:srgbClr val="9D0505"/>
                </a:solidFill>
              </a:rPr>
              <a:t>quota</a:t>
            </a:r>
            <a:r>
              <a:rPr lang="en-US" dirty="0"/>
              <a:t> that can be bought and sold.</a:t>
            </a:r>
            <a:endParaRPr lang="en-US" i="1" dirty="0"/>
          </a:p>
          <a:p>
            <a:pPr lvl="1"/>
            <a:r>
              <a:rPr lang="en-US" dirty="0"/>
              <a:t>Efficient quantity.</a:t>
            </a:r>
          </a:p>
          <a:p>
            <a:pPr lvl="1"/>
            <a:r>
              <a:rPr lang="en-US" dirty="0"/>
              <a:t>Total surplus is maximized.</a:t>
            </a:r>
          </a:p>
        </p:txBody>
      </p:sp>
    </p:spTree>
    <p:extLst>
      <p:ext uri="{BB962C8B-B14F-4D97-AF65-F5344CB8AC3E}">
        <p14:creationId xmlns:p14="http://schemas.microsoft.com/office/powerpoint/2010/main" val="20579630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D273E325-9208-43F3-8555-36202DC09FA0}"/>
              </a:ext>
            </a:extLst>
          </p:cNvPr>
          <p:cNvSpPr>
            <a:spLocks noGrp="1"/>
          </p:cNvSpPr>
          <p:nvPr>
            <p:ph sz="quarter" idx="13"/>
          </p:nvPr>
        </p:nvSpPr>
        <p:spPr>
          <a:xfrm>
            <a:off x="60325" y="6498556"/>
            <a:ext cx="8988784" cy="296359"/>
          </a:xfrm>
        </p:spPr>
        <p:txBody>
          <a:bodyPr/>
          <a:lstStyle/>
          <a:p>
            <a:pPr lvl="0"/>
            <a:r>
              <a:rPr lang="en-US" dirty="0">
                <a:solidFill>
                  <a:schemeClr val="tx1"/>
                </a:solidFill>
              </a:rPr>
              <a:t>© 2021 McGraw Hill. All rights reserved. Authorized only for instructor use in the classroom.</a:t>
            </a:r>
          </a:p>
          <a:p>
            <a:pPr lvl="0"/>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32360176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32B53-08C4-4E15-BDAD-B94870F2F9C7}"/>
              </a:ext>
            </a:extLst>
          </p:cNvPr>
          <p:cNvSpPr>
            <a:spLocks noGrp="1"/>
          </p:cNvSpPr>
          <p:nvPr>
            <p:ph type="title"/>
          </p:nvPr>
        </p:nvSpPr>
        <p:spPr/>
        <p:txBody>
          <a:bodyPr/>
          <a:lstStyle/>
          <a:p>
            <a:r>
              <a:rPr lang="en-US" dirty="0"/>
              <a:t>What are externalities? 1</a:t>
            </a:r>
            <a:endParaRPr lang="en-IN" dirty="0">
              <a:ea typeface="MS Gothic" panose="020B0609070205080204" pitchFamily="49" charset="-128"/>
            </a:endParaRPr>
          </a:p>
        </p:txBody>
      </p:sp>
      <p:sp>
        <p:nvSpPr>
          <p:cNvPr id="3" name="Content Placeholder 2">
            <a:extLst>
              <a:ext uri="{FF2B5EF4-FFF2-40B4-BE49-F238E27FC236}">
                <a16:creationId xmlns:a16="http://schemas.microsoft.com/office/drawing/2014/main" id="{EBA3F2BF-AD0D-4B27-AED5-941339BF9C54}"/>
              </a:ext>
            </a:extLst>
          </p:cNvPr>
          <p:cNvSpPr>
            <a:spLocks noGrp="1"/>
          </p:cNvSpPr>
          <p:nvPr>
            <p:ph sz="quarter" idx="11"/>
          </p:nvPr>
        </p:nvSpPr>
        <p:spPr>
          <a:xfrm>
            <a:off x="342900" y="1276711"/>
            <a:ext cx="8458200" cy="903782"/>
          </a:xfrm>
        </p:spPr>
        <p:txBody>
          <a:bodyPr>
            <a:noAutofit/>
          </a:bodyPr>
          <a:lstStyle/>
          <a:p>
            <a:pPr marL="292608" indent="-292608">
              <a:buFont typeface="Arial" panose="020B0604020202020204" pitchFamily="34" charset="0"/>
              <a:buChar char="•"/>
            </a:pPr>
            <a:r>
              <a:rPr lang="en-US" sz="2400" dirty="0"/>
              <a:t>Individuals weigh the costs and benefits of the action to make calculated decisions.</a:t>
            </a:r>
          </a:p>
        </p:txBody>
      </p:sp>
      <p:pic>
        <p:nvPicPr>
          <p:cNvPr id="8" name="Picture 7" descr="Supply and demand are noted as private marginal benefits and costs.">
            <a:extLst>
              <a:ext uri="{FF2B5EF4-FFF2-40B4-BE49-F238E27FC236}">
                <a16:creationId xmlns:a16="http://schemas.microsoft.com/office/drawing/2014/main" id="{B460B3A9-5F6D-427A-94DB-1A39201DA784}"/>
              </a:ext>
            </a:extLst>
          </p:cNvPr>
          <p:cNvPicPr>
            <a:picLocks noChangeAspect="1"/>
          </p:cNvPicPr>
          <p:nvPr/>
        </p:nvPicPr>
        <p:blipFill>
          <a:blip r:embed="rId3"/>
          <a:stretch>
            <a:fillRect/>
          </a:stretch>
        </p:blipFill>
        <p:spPr>
          <a:xfrm>
            <a:off x="665809" y="2520129"/>
            <a:ext cx="3471495" cy="3043225"/>
          </a:xfrm>
          <a:prstGeom prst="rect">
            <a:avLst/>
          </a:prstGeom>
        </p:spPr>
      </p:pic>
      <p:sp>
        <p:nvSpPr>
          <p:cNvPr id="4" name="Content Placeholder 3">
            <a:extLst>
              <a:ext uri="{FF2B5EF4-FFF2-40B4-BE49-F238E27FC236}">
                <a16:creationId xmlns:a16="http://schemas.microsoft.com/office/drawing/2014/main" id="{55F8CD08-3BCD-47E0-A194-5BD7065D8F24}"/>
              </a:ext>
            </a:extLst>
          </p:cNvPr>
          <p:cNvSpPr>
            <a:spLocks noGrp="1"/>
          </p:cNvSpPr>
          <p:nvPr>
            <p:ph sz="quarter" idx="14"/>
          </p:nvPr>
        </p:nvSpPr>
        <p:spPr>
          <a:xfrm>
            <a:off x="4393580" y="2520129"/>
            <a:ext cx="4407519" cy="3488785"/>
          </a:xfrm>
        </p:spPr>
        <p:txBody>
          <a:bodyPr>
            <a:normAutofit/>
          </a:bodyPr>
          <a:lstStyle/>
          <a:p>
            <a:pPr marL="292608" indent="-292608">
              <a:buClr>
                <a:schemeClr val="tx1"/>
              </a:buClr>
              <a:buFont typeface="Arial" panose="020B0604020202020204" pitchFamily="34" charset="0"/>
              <a:buChar char="•"/>
            </a:pPr>
            <a:r>
              <a:rPr lang="en-US" sz="2400" i="1" dirty="0">
                <a:solidFill>
                  <a:srgbClr val="9D0505"/>
                </a:solidFill>
              </a:rPr>
              <a:t>Private benefit</a:t>
            </a:r>
            <a:r>
              <a:rPr lang="en-US" sz="2400" dirty="0">
                <a:solidFill>
                  <a:srgbClr val="9D0505"/>
                </a:solidFill>
              </a:rPr>
              <a:t> </a:t>
            </a:r>
            <a:r>
              <a:rPr lang="en-US" sz="2400" dirty="0"/>
              <a:t>that accrues directly to the decision maker.</a:t>
            </a:r>
          </a:p>
          <a:p>
            <a:pPr marL="292608" indent="-292608">
              <a:buClr>
                <a:schemeClr val="tx1"/>
              </a:buClr>
              <a:buFont typeface="Arial" panose="020B0604020202020204" pitchFamily="34" charset="0"/>
              <a:buChar char="•"/>
            </a:pPr>
            <a:r>
              <a:rPr lang="en-US" sz="2400" i="1" dirty="0">
                <a:solidFill>
                  <a:srgbClr val="9D0505"/>
                </a:solidFill>
              </a:rPr>
              <a:t>Private cost</a:t>
            </a:r>
            <a:r>
              <a:rPr lang="en-US" sz="2400" dirty="0"/>
              <a:t> that falls directly on an economic decision maker.</a:t>
            </a:r>
          </a:p>
        </p:txBody>
      </p:sp>
      <p:sp>
        <p:nvSpPr>
          <p:cNvPr id="9" name="Text Placeholder 8">
            <a:extLst>
              <a:ext uri="{FF2B5EF4-FFF2-40B4-BE49-F238E27FC236}">
                <a16:creationId xmlns:a16="http://schemas.microsoft.com/office/drawing/2014/main" id="{AFC81E82-C457-42C0-BAF4-AF172AC72BBF}"/>
              </a:ext>
            </a:extLst>
          </p:cNvPr>
          <p:cNvSpPr>
            <a:spLocks noGrp="1"/>
          </p:cNvSpPr>
          <p:nvPr>
            <p:ph type="body" sz="quarter" idx="12"/>
          </p:nvPr>
        </p:nvSpPr>
        <p:spPr>
          <a:xfrm>
            <a:off x="2971558" y="6324600"/>
            <a:ext cx="3200885" cy="190500"/>
          </a:xfrm>
        </p:spPr>
        <p:txBody>
          <a:bodyPr/>
          <a:lstStyle/>
          <a:p>
            <a:r>
              <a:rPr lang="en-US" sz="1200" dirty="0">
                <a:hlinkClick r:id="rId4" action="ppaction://hlinksldjump"/>
              </a:rPr>
              <a:t>Access the text alternative for slide images.</a:t>
            </a:r>
            <a:endParaRPr lang="en-IN" sz="1200" dirty="0">
              <a:hlinkClick r:id="rId4" action="ppaction://hlinksldjump"/>
            </a:endParaRPr>
          </a:p>
        </p:txBody>
      </p:sp>
    </p:spTree>
    <p:extLst>
      <p:ext uri="{BB962C8B-B14F-4D97-AF65-F5344CB8AC3E}">
        <p14:creationId xmlns:p14="http://schemas.microsoft.com/office/powerpoint/2010/main" val="20000071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Accessibility Content: Text Alternatives for Images</a:t>
            </a:r>
          </a:p>
        </p:txBody>
      </p:sp>
    </p:spTree>
    <p:extLst>
      <p:ext uri="{BB962C8B-B14F-4D97-AF65-F5344CB8AC3E}">
        <p14:creationId xmlns:p14="http://schemas.microsoft.com/office/powerpoint/2010/main" val="3005404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What are externalities? 1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200" dirty="0"/>
              <a:t>Price ($/gal.) is on the vertical axis, and Quantity of gasoline (billions of gal.) is on the horizontal. Supply is labeled as Supply equals marginal cost private, and Demand is labeled as Demand equals marginal benefit private. Equilibrium is at (20, $3).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9367230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t>Negative production externality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200" dirty="0"/>
              <a:t>Price ($ in thousands) is on the vertical axis, and Quantity of cars manufactured (in millions) is on the horizontal. Supply equals Marginal Costs (private) [Supply (private)] and Demand equals Marginal Benefit (private) [Demand (private)] have equilibrium at (10, $20). Supply (private) is shifted up and labeled Social Cost. The new equilibrium is at (8, $22). The area above Demand (private), below Social Cost, and right to 10 (the old equilibrium quantity) is shaded as deadweight loss due to externality. The distance from Supply (private) to Social Cost is the external cost.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27095234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t>Active Learning: Calculating the cost of negative externalities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200" dirty="0"/>
              <a:t>Price is on the vertical axis and quantity of gasoline is on the horizontal axis. In graph A, surplus under a negative externality, the consumer surplus is area A, under the private demand curve to (0, 3) and to the right till (50, 0). Producer surplus is area B, above the private supply curve to (0, 3) and to the right till (50, 3). In graph B, surplus when a negative externality is internalized, consumer surplus is a triangular area X, under the social benefit curve from to (0, 4 ) to (0, 3) on the vertical axis and to the right till (37.5, 0) on the horizontal axis. Producer surplus is a triangular area Y, above the private supply curve to (0, 2.5) and to the right till (37.5, 0).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26917108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t>Active Learning Solution 1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400" dirty="0"/>
              <a:t>Price is on the vertical axis and quantity of gasoline is on the horizontal axis. In graph A, surplus under a negative externality, the consumer surplus is area A, under the private demand curve to (0, 3) and to the right till (50, 0). Producer surplus is area B, above the private supply curve to (0, 3) and to the right till (50, 3). In graph B, surplus when a negative externality is internalized, consumer surplus is a triangular area X, under the social benefit curve from to (0, 4 ) to (0, 3) on the vertical axis and to the right till (37.5, 0) on the horizontal axis. Producer surplus is a triangular area Y, above the private supply curve to (0, 2.5) and to the right till (37.5, 0).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18435743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t>Positive consumption externalities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200" dirty="0"/>
              <a:t>Price ($) is on the vertical axis, and Quantity of houses painted (in millions) is on the horizontal. Supply (private) and Demand (private) have equilibrium at (300, $1,500). Demand (private) is shifted up to Social Benefit. Equilibrium shifts to (360, $1,750). The area above Supply (private), below Social benefit, and left to 300 (the old equilibrium quantity) is shaded as deadweight loss due to externality. The distance from Demand (private) to Social Benefit is the external benefit.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16895012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t>Active Learning: Calculating positive externalities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200" dirty="0"/>
              <a:t>Price is on the vertical axis and quantity of houses painted is on the horizontal axis. In graph A, surplus under positive externality, the consumer surplus is area A, under the private demand curve to (0, 250) and to the right till (200, 0). Producer surplus is area B, above the private supply curve to (0, 250) and to the right till (200, 250). In graph B, surplus when a positive externality is internalized, consumer surplus is a triangular area X, under the social benefit curve to (0, 291 ) and to the right till (256, 291). Producer surplus is a triangular area Y, above the private supply curve to (0, 291) and to the right till (256, 291).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34414444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t>Active Learning Solution 2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200" dirty="0"/>
              <a:t>Price is on the vertical axis and quantity of houses painted is on the horizontal axis. In graph A, surplus under positive externality, the consumer surplus is area A, under the private demand curve to (0, 250) and to the right till (200, 0). Producer surplus is area B, above the private supply curve to (0, 250) and to the right till (200, 250). In graph B, surplus when a positive externality is internalized, consumer surplus is a triangular area X, under the social benefit curve to (0, 291 ) and to the right till (256, 291). Producer surplus is a triangular area Y, above the private supply curve to (0, 291) and to the right till (256, 291).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1893081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t>Public solutions to externalities 2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200" dirty="0"/>
              <a:t>Graph (A) The effect of a negative externality is Figure 18.2 without the deadweight loss shaded. [Caption: Under a negative externality, the private supply curve is below the social marginal cost curve by the amount of the external cost. This causes the equilibrium quantity to be higher than the efficient level.] Graph (B) The effect of a </a:t>
            </a:r>
            <a:r>
              <a:rPr lang="en-US" sz="2200" dirty="0" err="1"/>
              <a:t>Pigovian</a:t>
            </a:r>
            <a:r>
              <a:rPr lang="en-US" sz="2200" dirty="0"/>
              <a:t> tax is the same as (A) but with the labels changed. The external cost is labeled as “Tax (= External cost).” Social cost is changed to S plus Tax. [Caption: A </a:t>
            </a:r>
            <a:r>
              <a:rPr lang="en-US" sz="2200" dirty="0" err="1"/>
              <a:t>Pigovian</a:t>
            </a:r>
            <a:r>
              <a:rPr lang="en-US" sz="2200" dirty="0"/>
              <a:t> tax counteracts a negative externality. If the tax is set equal to the external cost, the tax raises the private marginal cost to the social marginal cost, and the resulting equilibrium quantity is efficient.]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35291417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t>Public solutions to externalities 4 – Text Alternative</a:t>
            </a:r>
          </a:p>
        </p:txBody>
      </p:sp>
      <p:sp>
        <p:nvSpPr>
          <p:cNvPr id="3" name="Text Placeholder 2"/>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200" dirty="0"/>
              <a:t>Graph (A) The effect of a positive externality is Figure 18.3 without the deadweight loss shaded. [Caption: Under a positive externality, the private demand curve is below the social marginal benefit curve by the amount of the external benefit. This causes the equilibrium quantity to be lower than the efficient level.] Graph (B) The effect of a subsidy is the same as (A) but with the labels changed. The External benefit is relabeled as, “Subsidy (equals External benefit).” Social benefit is relabeled as D plus Subsidy. [Caption: A subsidy counteracts a positive externality. If the subsidy is set equal to the external benefit, the subsidy raises the private marginal benefit to the social marginal benefit, and the resulting equilibrium quantity is efficient.]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36677602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B6D30-2FEB-4A77-A896-78F4270420BB}"/>
              </a:ext>
            </a:extLst>
          </p:cNvPr>
          <p:cNvSpPr>
            <a:spLocks noGrp="1"/>
          </p:cNvSpPr>
          <p:nvPr>
            <p:ph type="title"/>
          </p:nvPr>
        </p:nvSpPr>
        <p:spPr/>
        <p:txBody>
          <a:bodyPr/>
          <a:lstStyle/>
          <a:p>
            <a:r>
              <a:rPr lang="en-US" dirty="0"/>
              <a:t>What are externalities? 2</a:t>
            </a:r>
            <a:endParaRPr lang="en-IN" dirty="0"/>
          </a:p>
        </p:txBody>
      </p:sp>
      <p:sp>
        <p:nvSpPr>
          <p:cNvPr id="3" name="Content Placeholder 2">
            <a:extLst>
              <a:ext uri="{FF2B5EF4-FFF2-40B4-BE49-F238E27FC236}">
                <a16:creationId xmlns:a16="http://schemas.microsoft.com/office/drawing/2014/main" id="{B7DC3B2C-4394-4409-8CDA-38B389DD03A9}"/>
              </a:ext>
            </a:extLst>
          </p:cNvPr>
          <p:cNvSpPr>
            <a:spLocks noGrp="1"/>
          </p:cNvSpPr>
          <p:nvPr>
            <p:ph sz="quarter" idx="11"/>
          </p:nvPr>
        </p:nvSpPr>
        <p:spPr>
          <a:xfrm>
            <a:off x="342900" y="1276709"/>
            <a:ext cx="8458200" cy="4571431"/>
          </a:xfrm>
        </p:spPr>
        <p:txBody>
          <a:bodyPr/>
          <a:lstStyle/>
          <a:p>
            <a:r>
              <a:rPr lang="en-US" dirty="0"/>
              <a:t>Sometimes others are affected by our decisions or have a stake in the outcomes.</a:t>
            </a:r>
          </a:p>
          <a:p>
            <a:pPr lvl="1">
              <a:buClr>
                <a:schemeClr val="tx1"/>
              </a:buClr>
            </a:pPr>
            <a:r>
              <a:rPr lang="en-US" i="1" dirty="0">
                <a:solidFill>
                  <a:srgbClr val="9D0505"/>
                </a:solidFill>
              </a:rPr>
              <a:t>External cost</a:t>
            </a:r>
            <a:r>
              <a:rPr lang="en-US" dirty="0">
                <a:solidFill>
                  <a:srgbClr val="9D0505"/>
                </a:solidFill>
              </a:rPr>
              <a:t> </a:t>
            </a:r>
            <a:r>
              <a:rPr lang="en-US" dirty="0"/>
              <a:t>describes a cost imposed without compensation on someone other than the person who caused it.</a:t>
            </a:r>
          </a:p>
          <a:p>
            <a:pPr lvl="1">
              <a:buClr>
                <a:schemeClr val="tx1"/>
              </a:buClr>
            </a:pPr>
            <a:r>
              <a:rPr lang="en-US" i="1" dirty="0">
                <a:solidFill>
                  <a:srgbClr val="9D0505"/>
                </a:solidFill>
              </a:rPr>
              <a:t>External benefit</a:t>
            </a:r>
            <a:r>
              <a:rPr lang="en-US" dirty="0"/>
              <a:t> describes a benefit that accrues without compensation to someone other than the person who caused it.</a:t>
            </a:r>
          </a:p>
        </p:txBody>
      </p:sp>
    </p:spTree>
    <p:extLst>
      <p:ext uri="{BB962C8B-B14F-4D97-AF65-F5344CB8AC3E}">
        <p14:creationId xmlns:p14="http://schemas.microsoft.com/office/powerpoint/2010/main" val="3435578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5092B-2DDC-4059-84A5-AD6F89F85225}"/>
              </a:ext>
            </a:extLst>
          </p:cNvPr>
          <p:cNvSpPr>
            <a:spLocks noGrp="1"/>
          </p:cNvSpPr>
          <p:nvPr>
            <p:ph type="title"/>
          </p:nvPr>
        </p:nvSpPr>
        <p:spPr/>
        <p:txBody>
          <a:bodyPr/>
          <a:lstStyle/>
          <a:p>
            <a:r>
              <a:rPr lang="en-US" dirty="0"/>
              <a:t>External costs and benefits</a:t>
            </a:r>
            <a:endParaRPr lang="en-IN" dirty="0"/>
          </a:p>
        </p:txBody>
      </p:sp>
      <p:sp>
        <p:nvSpPr>
          <p:cNvPr id="3" name="Content Placeholder 2">
            <a:extLst>
              <a:ext uri="{FF2B5EF4-FFF2-40B4-BE49-F238E27FC236}">
                <a16:creationId xmlns:a16="http://schemas.microsoft.com/office/drawing/2014/main" id="{4B7B7FE9-5E82-4658-813C-FD5D3C6DBFB3}"/>
              </a:ext>
            </a:extLst>
          </p:cNvPr>
          <p:cNvSpPr>
            <a:spLocks noGrp="1"/>
          </p:cNvSpPr>
          <p:nvPr>
            <p:ph sz="quarter" idx="11"/>
          </p:nvPr>
        </p:nvSpPr>
        <p:spPr>
          <a:xfrm>
            <a:off x="342900" y="1276710"/>
            <a:ext cx="8458200" cy="3596742"/>
          </a:xfrm>
        </p:spPr>
        <p:txBody>
          <a:bodyPr>
            <a:normAutofit/>
          </a:bodyPr>
          <a:lstStyle/>
          <a:p>
            <a:pPr>
              <a:buClr>
                <a:schemeClr val="tx1"/>
              </a:buClr>
            </a:pPr>
            <a:r>
              <a:rPr lang="en-US" sz="2400" dirty="0"/>
              <a:t>The total cost of a decision, the </a:t>
            </a:r>
            <a:r>
              <a:rPr lang="en-US" sz="2400" i="1" dirty="0">
                <a:solidFill>
                  <a:srgbClr val="9D0505"/>
                </a:solidFill>
              </a:rPr>
              <a:t>social cost</a:t>
            </a:r>
            <a:r>
              <a:rPr lang="en-US" sz="2400" dirty="0"/>
              <a:t>, includes both </a:t>
            </a:r>
            <a:r>
              <a:rPr lang="en-US" sz="2400" i="1" dirty="0">
                <a:solidFill>
                  <a:srgbClr val="9D0505"/>
                </a:solidFill>
              </a:rPr>
              <a:t>private costs </a:t>
            </a:r>
            <a:r>
              <a:rPr lang="en-US" sz="2400" dirty="0"/>
              <a:t>and external costs.</a:t>
            </a:r>
          </a:p>
          <a:p>
            <a:pPr>
              <a:buClr>
                <a:schemeClr val="tx1"/>
              </a:buClr>
            </a:pPr>
            <a:r>
              <a:rPr lang="en-US" sz="2400" dirty="0"/>
              <a:t>The total benefit of a decision, the </a:t>
            </a:r>
            <a:r>
              <a:rPr lang="en-US" sz="2400" i="1" dirty="0">
                <a:solidFill>
                  <a:srgbClr val="9D0505"/>
                </a:solidFill>
              </a:rPr>
              <a:t>social benefit</a:t>
            </a:r>
            <a:r>
              <a:rPr lang="en-US" sz="2400" dirty="0"/>
              <a:t>, includes both private benefits and external benefits.</a:t>
            </a:r>
          </a:p>
          <a:p>
            <a:r>
              <a:rPr lang="en-US" sz="2400" dirty="0"/>
              <a:t>External costs and external benefits are collectively referred to as </a:t>
            </a:r>
            <a:r>
              <a:rPr lang="en-US" sz="2400" i="1" dirty="0">
                <a:solidFill>
                  <a:srgbClr val="9D0505"/>
                </a:solidFill>
              </a:rPr>
              <a:t>externalities</a:t>
            </a:r>
            <a:r>
              <a:rPr lang="en-US" sz="2400" i="1" dirty="0"/>
              <a:t>.</a:t>
            </a:r>
          </a:p>
          <a:p>
            <a:pPr lvl="1">
              <a:buClr>
                <a:schemeClr val="tx1"/>
              </a:buClr>
            </a:pPr>
            <a:r>
              <a:rPr lang="en-US" sz="2400" i="1" dirty="0">
                <a:solidFill>
                  <a:srgbClr val="9D0505"/>
                </a:solidFill>
              </a:rPr>
              <a:t>Negative externality</a:t>
            </a:r>
            <a:r>
              <a:rPr lang="en-US" sz="2400" dirty="0"/>
              <a:t>: external costs.</a:t>
            </a:r>
          </a:p>
          <a:p>
            <a:pPr lvl="1">
              <a:buClr>
                <a:schemeClr val="tx1"/>
              </a:buClr>
            </a:pPr>
            <a:r>
              <a:rPr lang="en-US" sz="2400" i="1" dirty="0">
                <a:solidFill>
                  <a:srgbClr val="9D0505"/>
                </a:solidFill>
              </a:rPr>
              <a:t>Positive externality</a:t>
            </a:r>
            <a:r>
              <a:rPr lang="en-US" sz="2400" dirty="0"/>
              <a:t>: external benefits.</a:t>
            </a:r>
            <a:endParaRPr lang="en-US" sz="2400" i="1" dirty="0"/>
          </a:p>
        </p:txBody>
      </p:sp>
      <p:sp>
        <p:nvSpPr>
          <p:cNvPr id="4" name="Content Placeholder 3">
            <a:extLst>
              <a:ext uri="{FF2B5EF4-FFF2-40B4-BE49-F238E27FC236}">
                <a16:creationId xmlns:a16="http://schemas.microsoft.com/office/drawing/2014/main" id="{C191FAD5-668B-4011-8DEE-3EB659C9DE94}"/>
              </a:ext>
            </a:extLst>
          </p:cNvPr>
          <p:cNvSpPr>
            <a:spLocks noGrp="1"/>
          </p:cNvSpPr>
          <p:nvPr>
            <p:ph sz="quarter" idx="14"/>
          </p:nvPr>
        </p:nvSpPr>
        <p:spPr>
          <a:xfrm>
            <a:off x="342900" y="4833789"/>
            <a:ext cx="8458200" cy="1597156"/>
          </a:xfrm>
        </p:spPr>
        <p:txBody>
          <a:bodyPr>
            <a:noAutofit/>
          </a:bodyPr>
          <a:lstStyle/>
          <a:p>
            <a:r>
              <a:rPr lang="en-US" sz="2400" dirty="0"/>
              <a:t>A </a:t>
            </a:r>
            <a:r>
              <a:rPr lang="en-US" sz="2400" i="1" dirty="0">
                <a:solidFill>
                  <a:srgbClr val="9D0505"/>
                </a:solidFill>
              </a:rPr>
              <a:t>network externality</a:t>
            </a:r>
            <a:r>
              <a:rPr lang="en-US" sz="2400" dirty="0">
                <a:solidFill>
                  <a:srgbClr val="9D0505"/>
                </a:solidFill>
              </a:rPr>
              <a:t> </a:t>
            </a:r>
            <a:r>
              <a:rPr lang="en-US" sz="2400" dirty="0"/>
              <a:t>is the effect that an additional user of a good or participant in an activity has on the value of that good or activity for others.</a:t>
            </a:r>
          </a:p>
          <a:p>
            <a:pPr lvl="1"/>
            <a:r>
              <a:rPr lang="en-US" sz="2400" dirty="0"/>
              <a:t>Can be positive or negative.</a:t>
            </a:r>
          </a:p>
        </p:txBody>
      </p:sp>
    </p:spTree>
    <p:extLst>
      <p:ext uri="{BB962C8B-B14F-4D97-AF65-F5344CB8AC3E}">
        <p14:creationId xmlns:p14="http://schemas.microsoft.com/office/powerpoint/2010/main" val="18439869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32B53-08C4-4E15-BDAD-B94870F2F9C7}"/>
              </a:ext>
            </a:extLst>
          </p:cNvPr>
          <p:cNvSpPr>
            <a:spLocks noGrp="1"/>
          </p:cNvSpPr>
          <p:nvPr>
            <p:ph type="title"/>
          </p:nvPr>
        </p:nvSpPr>
        <p:spPr/>
        <p:txBody>
          <a:bodyPr/>
          <a:lstStyle/>
          <a:p>
            <a:r>
              <a:rPr lang="en-US" dirty="0"/>
              <a:t>Negative production externality</a:t>
            </a:r>
            <a:endParaRPr lang="en-IN" dirty="0"/>
          </a:p>
        </p:txBody>
      </p:sp>
      <p:sp>
        <p:nvSpPr>
          <p:cNvPr id="3" name="Content Placeholder 2">
            <a:extLst>
              <a:ext uri="{FF2B5EF4-FFF2-40B4-BE49-F238E27FC236}">
                <a16:creationId xmlns:a16="http://schemas.microsoft.com/office/drawing/2014/main" id="{EBA3F2BF-AD0D-4B27-AED5-941339BF9C54}"/>
              </a:ext>
            </a:extLst>
          </p:cNvPr>
          <p:cNvSpPr>
            <a:spLocks noGrp="1"/>
          </p:cNvSpPr>
          <p:nvPr>
            <p:ph sz="quarter" idx="11"/>
          </p:nvPr>
        </p:nvSpPr>
        <p:spPr>
          <a:xfrm>
            <a:off x="342900" y="1276711"/>
            <a:ext cx="8458200" cy="893733"/>
          </a:xfrm>
        </p:spPr>
        <p:txBody>
          <a:bodyPr>
            <a:noAutofit/>
          </a:bodyPr>
          <a:lstStyle/>
          <a:p>
            <a:r>
              <a:rPr lang="en-US" sz="2400" dirty="0"/>
              <a:t>Suppose a supplier causes a </a:t>
            </a:r>
            <a:r>
              <a:rPr lang="en-US" sz="2400" i="1" dirty="0">
                <a:solidFill>
                  <a:srgbClr val="9D0505"/>
                </a:solidFill>
              </a:rPr>
              <a:t>negative production externality </a:t>
            </a:r>
            <a:r>
              <a:rPr lang="en-US" sz="2400" dirty="0"/>
              <a:t>during production.</a:t>
            </a:r>
          </a:p>
        </p:txBody>
      </p:sp>
      <p:pic>
        <p:nvPicPr>
          <p:cNvPr id="6" name="Picture 5" descr="Deadweight loss from a social cost is shown.">
            <a:extLst>
              <a:ext uri="{FF2B5EF4-FFF2-40B4-BE49-F238E27FC236}">
                <a16:creationId xmlns:a16="http://schemas.microsoft.com/office/drawing/2014/main" id="{73306A1A-AD8F-47C4-8B70-F563AD437EED}"/>
              </a:ext>
            </a:extLst>
          </p:cNvPr>
          <p:cNvPicPr>
            <a:picLocks noChangeAspect="1"/>
          </p:cNvPicPr>
          <p:nvPr/>
        </p:nvPicPr>
        <p:blipFill>
          <a:blip r:embed="rId3"/>
          <a:stretch>
            <a:fillRect/>
          </a:stretch>
        </p:blipFill>
        <p:spPr>
          <a:xfrm>
            <a:off x="274809" y="2592896"/>
            <a:ext cx="3490104" cy="3143457"/>
          </a:xfrm>
          <a:prstGeom prst="rect">
            <a:avLst/>
          </a:prstGeom>
        </p:spPr>
      </p:pic>
      <p:sp>
        <p:nvSpPr>
          <p:cNvPr id="4" name="Content Placeholder 3">
            <a:extLst>
              <a:ext uri="{FF2B5EF4-FFF2-40B4-BE49-F238E27FC236}">
                <a16:creationId xmlns:a16="http://schemas.microsoft.com/office/drawing/2014/main" id="{55F8CD08-3BCD-47E0-A194-5BD7065D8F24}"/>
              </a:ext>
            </a:extLst>
          </p:cNvPr>
          <p:cNvSpPr>
            <a:spLocks noGrp="1"/>
          </p:cNvSpPr>
          <p:nvPr>
            <p:ph sz="quarter" idx="14"/>
          </p:nvPr>
        </p:nvSpPr>
        <p:spPr>
          <a:xfrm>
            <a:off x="3928905" y="2180493"/>
            <a:ext cx="5114611" cy="3969098"/>
          </a:xfrm>
        </p:spPr>
        <p:txBody>
          <a:bodyPr>
            <a:noAutofit/>
          </a:bodyPr>
          <a:lstStyle/>
          <a:p>
            <a:pPr marL="292608" indent="-292608">
              <a:buClr>
                <a:schemeClr val="tx1"/>
              </a:buClr>
              <a:buFont typeface="Arial" panose="020B0604020202020204" pitchFamily="34" charset="0"/>
              <a:buChar char="•"/>
            </a:pPr>
            <a:r>
              <a:rPr lang="en-US" sz="2000" dirty="0"/>
              <a:t>Unregulated market produces where private MC = MB.</a:t>
            </a:r>
          </a:p>
          <a:p>
            <a:pPr marL="292608" indent="-292608">
              <a:buClr>
                <a:schemeClr val="tx1"/>
              </a:buClr>
              <a:buFont typeface="Arial" panose="020B0604020202020204" pitchFamily="34" charset="0"/>
              <a:buChar char="•"/>
            </a:pPr>
            <a:r>
              <a:rPr lang="en-US" sz="2000" i="1" dirty="0">
                <a:solidFill>
                  <a:srgbClr val="9D0505"/>
                </a:solidFill>
              </a:rPr>
              <a:t>Negative externality </a:t>
            </a:r>
            <a:r>
              <a:rPr lang="en-US" sz="2000" dirty="0"/>
              <a:t>cause costs to others.</a:t>
            </a:r>
          </a:p>
          <a:p>
            <a:pPr marL="292608" indent="-292608">
              <a:buClr>
                <a:schemeClr val="tx1"/>
              </a:buClr>
              <a:buFont typeface="Arial" panose="020B0604020202020204" pitchFamily="34" charset="0"/>
              <a:buChar char="•"/>
            </a:pPr>
            <a:r>
              <a:rPr lang="en-US" sz="2000" dirty="0"/>
              <a:t>These costs must be quantified.</a:t>
            </a:r>
          </a:p>
          <a:p>
            <a:pPr marL="292608" indent="-292608">
              <a:buClr>
                <a:schemeClr val="tx1"/>
              </a:buClr>
              <a:buFont typeface="Arial" panose="020B0604020202020204" pitchFamily="34" charset="0"/>
              <a:buChar char="•"/>
            </a:pPr>
            <a:r>
              <a:rPr lang="en-US" sz="2000" i="1" dirty="0">
                <a:solidFill>
                  <a:srgbClr val="9D0505"/>
                </a:solidFill>
              </a:rPr>
              <a:t>Social cost </a:t>
            </a:r>
            <a:r>
              <a:rPr lang="en-US" sz="2000" dirty="0"/>
              <a:t>= MC private + external cost</a:t>
            </a:r>
          </a:p>
          <a:p>
            <a:pPr marL="292608" indent="-292608">
              <a:buClr>
                <a:schemeClr val="tx1"/>
              </a:buClr>
              <a:buFont typeface="Arial" panose="020B0604020202020204" pitchFamily="34" charset="0"/>
              <a:buChar char="•"/>
            </a:pPr>
            <a:r>
              <a:rPr lang="en-US" sz="2000" dirty="0"/>
              <a:t>Quantity sold falls.</a:t>
            </a:r>
          </a:p>
          <a:p>
            <a:pPr marL="292608" indent="-292608">
              <a:buClr>
                <a:schemeClr val="tx1"/>
              </a:buClr>
              <a:buFont typeface="Arial" panose="020B0604020202020204" pitchFamily="34" charset="0"/>
              <a:buChar char="•"/>
            </a:pPr>
            <a:r>
              <a:rPr lang="en-US" sz="2000" dirty="0"/>
              <a:t>Price rises.</a:t>
            </a:r>
          </a:p>
          <a:p>
            <a:pPr marL="292608" indent="-292608">
              <a:buClr>
                <a:schemeClr val="tx1"/>
              </a:buClr>
              <a:buFont typeface="Arial" panose="020B0604020202020204" pitchFamily="34" charset="0"/>
              <a:buChar char="•"/>
            </a:pPr>
            <a:r>
              <a:rPr lang="en-US" sz="2000" i="1" dirty="0">
                <a:solidFill>
                  <a:srgbClr val="9D0505"/>
                </a:solidFill>
              </a:rPr>
              <a:t>DWL</a:t>
            </a:r>
            <a:r>
              <a:rPr lang="en-US" sz="2000" dirty="0"/>
              <a:t> occurs if externality is not considered.</a:t>
            </a:r>
          </a:p>
        </p:txBody>
      </p:sp>
      <p:sp>
        <p:nvSpPr>
          <p:cNvPr id="9" name="Text Placeholder 8">
            <a:extLst>
              <a:ext uri="{FF2B5EF4-FFF2-40B4-BE49-F238E27FC236}">
                <a16:creationId xmlns:a16="http://schemas.microsoft.com/office/drawing/2014/main" id="{AFC81E82-C457-42C0-BAF4-AF172AC72BBF}"/>
              </a:ext>
            </a:extLst>
          </p:cNvPr>
          <p:cNvSpPr>
            <a:spLocks noGrp="1"/>
          </p:cNvSpPr>
          <p:nvPr>
            <p:ph type="body" sz="quarter" idx="12"/>
          </p:nvPr>
        </p:nvSpPr>
        <p:spPr>
          <a:xfrm>
            <a:off x="2971558" y="6324600"/>
            <a:ext cx="3200885" cy="190500"/>
          </a:xfrm>
        </p:spPr>
        <p:txBody>
          <a:bodyPr/>
          <a:lstStyle/>
          <a:p>
            <a:r>
              <a:rPr lang="en-US" sz="1200" dirty="0">
                <a:hlinkClick r:id="rId4" action="ppaction://hlinksldjump"/>
              </a:rPr>
              <a:t>Access the text alternative for slide images.</a:t>
            </a:r>
            <a:endParaRPr lang="en-IN" sz="1200" dirty="0">
              <a:hlinkClick r:id="rId4" action="ppaction://hlinksldjump"/>
            </a:endParaRPr>
          </a:p>
        </p:txBody>
      </p:sp>
    </p:spTree>
    <p:extLst>
      <p:ext uri="{BB962C8B-B14F-4D97-AF65-F5344CB8AC3E}">
        <p14:creationId xmlns:p14="http://schemas.microsoft.com/office/powerpoint/2010/main" val="25576284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DBC31-712C-4A9C-BF88-B1B0C66B4983}"/>
              </a:ext>
            </a:extLst>
          </p:cNvPr>
          <p:cNvSpPr>
            <a:spLocks noGrp="1"/>
          </p:cNvSpPr>
          <p:nvPr>
            <p:ph type="title"/>
          </p:nvPr>
        </p:nvSpPr>
        <p:spPr/>
        <p:txBody>
          <a:bodyPr/>
          <a:lstStyle/>
          <a:p>
            <a:r>
              <a:rPr lang="en-US" dirty="0"/>
              <a:t>Negative consumption externality</a:t>
            </a:r>
            <a:endParaRPr lang="en-IN" dirty="0"/>
          </a:p>
        </p:txBody>
      </p:sp>
      <p:sp>
        <p:nvSpPr>
          <p:cNvPr id="3" name="Content Placeholder 2">
            <a:extLst>
              <a:ext uri="{FF2B5EF4-FFF2-40B4-BE49-F238E27FC236}">
                <a16:creationId xmlns:a16="http://schemas.microsoft.com/office/drawing/2014/main" id="{7537D987-AB75-47BA-9746-1870D604E874}"/>
              </a:ext>
            </a:extLst>
          </p:cNvPr>
          <p:cNvSpPr>
            <a:spLocks noGrp="1"/>
          </p:cNvSpPr>
          <p:nvPr>
            <p:ph sz="quarter" idx="11"/>
          </p:nvPr>
        </p:nvSpPr>
        <p:spPr>
          <a:xfrm>
            <a:off x="342900" y="1276710"/>
            <a:ext cx="8458200" cy="4671914"/>
          </a:xfrm>
        </p:spPr>
        <p:txBody>
          <a:bodyPr/>
          <a:lstStyle/>
          <a:p>
            <a:r>
              <a:rPr lang="en-US" dirty="0"/>
              <a:t>Consumers can cause negative externalities during consumption of goods and services.</a:t>
            </a:r>
          </a:p>
          <a:p>
            <a:r>
              <a:rPr lang="en-US" dirty="0"/>
              <a:t>Because consumers do not consider the externality, they tend to consume too much.</a:t>
            </a:r>
          </a:p>
          <a:p>
            <a:pPr lvl="1"/>
            <a:r>
              <a:rPr lang="en-US" dirty="0"/>
              <a:t>Consume too much means that if they were to consider the full costs of their decisions, they would consume less.</a:t>
            </a:r>
          </a:p>
        </p:txBody>
      </p:sp>
    </p:spTree>
    <p:extLst>
      <p:ext uri="{BB962C8B-B14F-4D97-AF65-F5344CB8AC3E}">
        <p14:creationId xmlns:p14="http://schemas.microsoft.com/office/powerpoint/2010/main" val="17041100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74C43-4DA1-463E-9DA2-74687640A05E}"/>
              </a:ext>
            </a:extLst>
          </p:cNvPr>
          <p:cNvSpPr>
            <a:spLocks noGrp="1"/>
          </p:cNvSpPr>
          <p:nvPr>
            <p:ph type="title"/>
          </p:nvPr>
        </p:nvSpPr>
        <p:spPr/>
        <p:txBody>
          <a:bodyPr>
            <a:normAutofit fontScale="90000"/>
          </a:bodyPr>
          <a:lstStyle/>
          <a:p>
            <a:r>
              <a:rPr lang="en-US" dirty="0"/>
              <a:t>Active Learning: Calculating the cost of negative externalities</a:t>
            </a:r>
            <a:endParaRPr lang="en-IN" dirty="0"/>
          </a:p>
        </p:txBody>
      </p:sp>
      <p:sp>
        <p:nvSpPr>
          <p:cNvPr id="3" name="Content Placeholder 2">
            <a:extLst>
              <a:ext uri="{FF2B5EF4-FFF2-40B4-BE49-F238E27FC236}">
                <a16:creationId xmlns:a16="http://schemas.microsoft.com/office/drawing/2014/main" id="{E118E82A-36E4-4558-A5C8-573BF5685757}"/>
              </a:ext>
            </a:extLst>
          </p:cNvPr>
          <p:cNvSpPr>
            <a:spLocks noGrp="1"/>
          </p:cNvSpPr>
          <p:nvPr>
            <p:ph sz="quarter" idx="11"/>
          </p:nvPr>
        </p:nvSpPr>
        <p:spPr>
          <a:xfrm>
            <a:off x="342899" y="1276709"/>
            <a:ext cx="8650375" cy="1456443"/>
          </a:xfrm>
        </p:spPr>
        <p:txBody>
          <a:bodyPr>
            <a:normAutofit/>
          </a:bodyPr>
          <a:lstStyle/>
          <a:p>
            <a:pPr marL="402336" indent="-402336">
              <a:buFont typeface="+mj-lt"/>
              <a:buAutoNum type="arabicPeriod"/>
            </a:pPr>
            <a:r>
              <a:rPr lang="en-US" sz="2000" dirty="0"/>
              <a:t>Calculate consumer and producer surplus in the presence of a negative externality.</a:t>
            </a:r>
          </a:p>
          <a:p>
            <a:pPr marL="402336" indent="-402336">
              <a:buFont typeface="+mj-lt"/>
              <a:buAutoNum type="arabicPeriod"/>
            </a:pPr>
            <a:r>
              <a:rPr lang="en-US" sz="2000" dirty="0"/>
              <a:t>Calculate consumer and producer surplus when the negative externality is internalized.</a:t>
            </a:r>
          </a:p>
        </p:txBody>
      </p:sp>
      <p:pic>
        <p:nvPicPr>
          <p:cNvPr id="6" name="Picture 5" descr="There are two graphs comparing consumer and producer surplus in presence negative externality and no negative externality.">
            <a:extLst>
              <a:ext uri="{FF2B5EF4-FFF2-40B4-BE49-F238E27FC236}">
                <a16:creationId xmlns:a16="http://schemas.microsoft.com/office/drawing/2014/main" id="{6E06F008-42F9-4EDD-80D8-1F3A1CA8A2AD}"/>
              </a:ext>
            </a:extLst>
          </p:cNvPr>
          <p:cNvPicPr>
            <a:picLocks noChangeAspect="1"/>
          </p:cNvPicPr>
          <p:nvPr/>
        </p:nvPicPr>
        <p:blipFill>
          <a:blip r:embed="rId3"/>
          <a:stretch>
            <a:fillRect/>
          </a:stretch>
        </p:blipFill>
        <p:spPr>
          <a:xfrm>
            <a:off x="847930" y="2823996"/>
            <a:ext cx="2986671" cy="2343800"/>
          </a:xfrm>
          <a:prstGeom prst="rect">
            <a:avLst/>
          </a:prstGeom>
        </p:spPr>
      </p:pic>
      <p:pic>
        <p:nvPicPr>
          <p:cNvPr id="7" name="Picture 6" descr="There are two graphs comparing consumer and producer surplus in presence negative externality and no negative externality.">
            <a:extLst>
              <a:ext uri="{FF2B5EF4-FFF2-40B4-BE49-F238E27FC236}">
                <a16:creationId xmlns:a16="http://schemas.microsoft.com/office/drawing/2014/main" id="{931CEDB9-1E13-4AAE-AEEC-798F5EBE0DA1}"/>
              </a:ext>
            </a:extLst>
          </p:cNvPr>
          <p:cNvPicPr>
            <a:picLocks noChangeAspect="1"/>
          </p:cNvPicPr>
          <p:nvPr/>
        </p:nvPicPr>
        <p:blipFill>
          <a:blip r:embed="rId4"/>
          <a:stretch>
            <a:fillRect/>
          </a:stretch>
        </p:blipFill>
        <p:spPr>
          <a:xfrm>
            <a:off x="4960198" y="2854236"/>
            <a:ext cx="2680236" cy="2288004"/>
          </a:xfrm>
          <a:prstGeom prst="rect">
            <a:avLst/>
          </a:prstGeom>
        </p:spPr>
      </p:pic>
      <p:sp>
        <p:nvSpPr>
          <p:cNvPr id="9" name="Text Placeholder 8">
            <a:extLst>
              <a:ext uri="{FF2B5EF4-FFF2-40B4-BE49-F238E27FC236}">
                <a16:creationId xmlns:a16="http://schemas.microsoft.com/office/drawing/2014/main" id="{3286CF4B-B872-4ADD-98AB-E1F3B8FF7346}"/>
              </a:ext>
            </a:extLst>
          </p:cNvPr>
          <p:cNvSpPr>
            <a:spLocks noGrp="1"/>
          </p:cNvSpPr>
          <p:nvPr>
            <p:ph type="body" sz="quarter" idx="12"/>
          </p:nvPr>
        </p:nvSpPr>
        <p:spPr>
          <a:xfrm>
            <a:off x="2811513" y="6324600"/>
            <a:ext cx="3520974" cy="190500"/>
          </a:xfrm>
        </p:spPr>
        <p:txBody>
          <a:bodyPr/>
          <a:lstStyle/>
          <a:p>
            <a:r>
              <a:rPr lang="en-US" sz="1200" dirty="0">
                <a:hlinkClick r:id="rId5" action="ppaction://hlinksldjump"/>
              </a:rPr>
              <a:t>Access the text alternative for slide images.</a:t>
            </a:r>
            <a:endParaRPr lang="en-IN" sz="1200" dirty="0">
              <a:hlinkClick r:id="rId5" action="ppaction://hlinksldjump"/>
            </a:endParaRPr>
          </a:p>
        </p:txBody>
      </p:sp>
    </p:spTree>
    <p:extLst>
      <p:ext uri="{BB962C8B-B14F-4D97-AF65-F5344CB8AC3E}">
        <p14:creationId xmlns:p14="http://schemas.microsoft.com/office/powerpoint/2010/main" val="12905953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74C43-4DA1-463E-9DA2-74687640A05E}"/>
              </a:ext>
            </a:extLst>
          </p:cNvPr>
          <p:cNvSpPr>
            <a:spLocks noGrp="1"/>
          </p:cNvSpPr>
          <p:nvPr>
            <p:ph type="title"/>
          </p:nvPr>
        </p:nvSpPr>
        <p:spPr/>
        <p:txBody>
          <a:bodyPr/>
          <a:lstStyle/>
          <a:p>
            <a:r>
              <a:rPr lang="en-US" dirty="0"/>
              <a:t>Active Learning Solution 1</a:t>
            </a:r>
            <a:endParaRPr lang="en-IN" dirty="0"/>
          </a:p>
        </p:txBody>
      </p:sp>
      <p:sp>
        <p:nvSpPr>
          <p:cNvPr id="3" name="Content Placeholder 2">
            <a:extLst>
              <a:ext uri="{FF2B5EF4-FFF2-40B4-BE49-F238E27FC236}">
                <a16:creationId xmlns:a16="http://schemas.microsoft.com/office/drawing/2014/main" id="{E118E82A-36E4-4558-A5C8-573BF5685757}"/>
              </a:ext>
            </a:extLst>
          </p:cNvPr>
          <p:cNvSpPr>
            <a:spLocks noGrp="1"/>
          </p:cNvSpPr>
          <p:nvPr>
            <p:ph sz="quarter" idx="11"/>
          </p:nvPr>
        </p:nvSpPr>
        <p:spPr>
          <a:xfrm>
            <a:off x="342899" y="1276709"/>
            <a:ext cx="8650375" cy="1456443"/>
          </a:xfrm>
        </p:spPr>
        <p:txBody>
          <a:bodyPr>
            <a:normAutofit/>
          </a:bodyPr>
          <a:lstStyle/>
          <a:p>
            <a:pPr marL="402336" indent="-402336">
              <a:buFont typeface="+mj-lt"/>
              <a:buAutoNum type="arabicPeriod"/>
            </a:pPr>
            <a:r>
              <a:rPr lang="en-US" sz="2000" dirty="0"/>
              <a:t>Calculate consumer and producer surplus in the presence of a negative externality.</a:t>
            </a:r>
          </a:p>
          <a:p>
            <a:pPr marL="402336" indent="-402336">
              <a:buFont typeface="+mj-lt"/>
              <a:buAutoNum type="arabicPeriod"/>
            </a:pPr>
            <a:r>
              <a:rPr lang="en-US" sz="2000" dirty="0"/>
              <a:t>Calculate consumer and producer surplus when the negative externality is internalized.</a:t>
            </a:r>
          </a:p>
        </p:txBody>
      </p:sp>
      <p:pic>
        <p:nvPicPr>
          <p:cNvPr id="6" name="Picture 5" descr="There are two graphs comparing consumer and producer surplus in presence negative externality and no negative externality.">
            <a:extLst>
              <a:ext uri="{FF2B5EF4-FFF2-40B4-BE49-F238E27FC236}">
                <a16:creationId xmlns:a16="http://schemas.microsoft.com/office/drawing/2014/main" id="{6E06F008-42F9-4EDD-80D8-1F3A1CA8A2AD}"/>
              </a:ext>
            </a:extLst>
          </p:cNvPr>
          <p:cNvPicPr>
            <a:picLocks noChangeAspect="1"/>
          </p:cNvPicPr>
          <p:nvPr/>
        </p:nvPicPr>
        <p:blipFill>
          <a:blip r:embed="rId3"/>
          <a:stretch>
            <a:fillRect/>
          </a:stretch>
        </p:blipFill>
        <p:spPr>
          <a:xfrm>
            <a:off x="847930" y="2823996"/>
            <a:ext cx="2986671" cy="2343800"/>
          </a:xfrm>
          <a:prstGeom prst="rect">
            <a:avLst/>
          </a:prstGeom>
        </p:spPr>
      </p:pic>
      <p:sp>
        <p:nvSpPr>
          <p:cNvPr id="4" name="Content Placeholder 3">
            <a:extLst>
              <a:ext uri="{FF2B5EF4-FFF2-40B4-BE49-F238E27FC236}">
                <a16:creationId xmlns:a16="http://schemas.microsoft.com/office/drawing/2014/main" id="{82E3AADE-EC2A-437A-A963-7A1BCEBDC9B2}"/>
              </a:ext>
            </a:extLst>
          </p:cNvPr>
          <p:cNvSpPr>
            <a:spLocks noGrp="1"/>
          </p:cNvSpPr>
          <p:nvPr>
            <p:ph sz="quarter" idx="14"/>
          </p:nvPr>
        </p:nvSpPr>
        <p:spPr>
          <a:xfrm>
            <a:off x="342900" y="5245237"/>
            <a:ext cx="3776924" cy="934497"/>
          </a:xfrm>
        </p:spPr>
        <p:txBody>
          <a:bodyPr>
            <a:normAutofit/>
          </a:bodyPr>
          <a:lstStyle/>
          <a:p>
            <a:pPr marL="292608" indent="-292608">
              <a:buFont typeface="Arial" pitchFamily="34" charset="0"/>
              <a:buChar char="•"/>
            </a:pPr>
            <a:r>
              <a:rPr lang="en-US" sz="1600" dirty="0">
                <a:latin typeface="+mj-lt"/>
              </a:rPr>
              <a:t>CS = 0.5 × ($5 − $3) × 50B = $50B</a:t>
            </a:r>
          </a:p>
          <a:p>
            <a:pPr marL="292608" indent="-292608">
              <a:buFont typeface="Arial" pitchFamily="34" charset="0"/>
              <a:buChar char="•"/>
            </a:pPr>
            <a:r>
              <a:rPr lang="en-US" sz="1600" dirty="0">
                <a:latin typeface="+mj-lt"/>
              </a:rPr>
              <a:t>PS = 0.5 × ($3 − $1) × 50B = $50B</a:t>
            </a:r>
          </a:p>
        </p:txBody>
      </p:sp>
      <p:pic>
        <p:nvPicPr>
          <p:cNvPr id="7" name="Picture 6" descr="There are two graphs comparing consumer and producer surplus in presence negative externality and no negative externality.&#10;">
            <a:extLst>
              <a:ext uri="{FF2B5EF4-FFF2-40B4-BE49-F238E27FC236}">
                <a16:creationId xmlns:a16="http://schemas.microsoft.com/office/drawing/2014/main" id="{931CEDB9-1E13-4AAE-AEEC-798F5EBE0DA1}"/>
              </a:ext>
            </a:extLst>
          </p:cNvPr>
          <p:cNvPicPr>
            <a:picLocks noChangeAspect="1"/>
          </p:cNvPicPr>
          <p:nvPr/>
        </p:nvPicPr>
        <p:blipFill>
          <a:blip r:embed="rId4"/>
          <a:stretch>
            <a:fillRect/>
          </a:stretch>
        </p:blipFill>
        <p:spPr>
          <a:xfrm>
            <a:off x="4960198" y="2854236"/>
            <a:ext cx="2680236" cy="2288004"/>
          </a:xfrm>
          <a:prstGeom prst="rect">
            <a:avLst/>
          </a:prstGeom>
        </p:spPr>
      </p:pic>
      <p:sp>
        <p:nvSpPr>
          <p:cNvPr id="5" name="Content Placeholder 4">
            <a:extLst>
              <a:ext uri="{FF2B5EF4-FFF2-40B4-BE49-F238E27FC236}">
                <a16:creationId xmlns:a16="http://schemas.microsoft.com/office/drawing/2014/main" id="{4C151201-AB07-4F7C-8722-E0DF1EF00851}"/>
              </a:ext>
            </a:extLst>
          </p:cNvPr>
          <p:cNvSpPr>
            <a:spLocks noGrp="1"/>
          </p:cNvSpPr>
          <p:nvPr>
            <p:ph sz="quarter" idx="15"/>
          </p:nvPr>
        </p:nvSpPr>
        <p:spPr>
          <a:xfrm>
            <a:off x="4330840" y="5245237"/>
            <a:ext cx="4662434" cy="934497"/>
          </a:xfrm>
        </p:spPr>
        <p:txBody>
          <a:bodyPr>
            <a:noAutofit/>
          </a:bodyPr>
          <a:lstStyle/>
          <a:p>
            <a:pPr marL="292608" indent="-292608">
              <a:buFont typeface="Arial" pitchFamily="34" charset="0"/>
              <a:buChar char="•"/>
            </a:pPr>
            <a:r>
              <a:rPr lang="en-US" sz="1600" dirty="0">
                <a:latin typeface="+mj-lt"/>
              </a:rPr>
              <a:t>CS = 0.5 × ($4 − $2.5) × 37.5B = $28.125B</a:t>
            </a:r>
          </a:p>
          <a:p>
            <a:pPr marL="292608" indent="-292608">
              <a:buFont typeface="Arial" pitchFamily="34" charset="0"/>
              <a:buChar char="•"/>
            </a:pPr>
            <a:r>
              <a:rPr lang="en-US" sz="1600" dirty="0">
                <a:latin typeface="+mj-lt"/>
              </a:rPr>
              <a:t>PS = 0.5 × ($2.5 − $1) × 37.5B = $28.125B</a:t>
            </a:r>
          </a:p>
        </p:txBody>
      </p:sp>
      <p:sp>
        <p:nvSpPr>
          <p:cNvPr id="9" name="Text Placeholder 8">
            <a:extLst>
              <a:ext uri="{FF2B5EF4-FFF2-40B4-BE49-F238E27FC236}">
                <a16:creationId xmlns:a16="http://schemas.microsoft.com/office/drawing/2014/main" id="{3286CF4B-B872-4ADD-98AB-E1F3B8FF7346}"/>
              </a:ext>
            </a:extLst>
          </p:cNvPr>
          <p:cNvSpPr>
            <a:spLocks noGrp="1"/>
          </p:cNvSpPr>
          <p:nvPr>
            <p:ph type="body" sz="quarter" idx="12"/>
          </p:nvPr>
        </p:nvSpPr>
        <p:spPr>
          <a:xfrm>
            <a:off x="2811513" y="6324600"/>
            <a:ext cx="3520974" cy="190500"/>
          </a:xfrm>
        </p:spPr>
        <p:txBody>
          <a:bodyPr/>
          <a:lstStyle/>
          <a:p>
            <a:r>
              <a:rPr lang="en-US" sz="1200" dirty="0">
                <a:hlinkClick r:id="rId5" action="ppaction://hlinksldjump"/>
              </a:rPr>
              <a:t>Access the text alternative for slide images.</a:t>
            </a:r>
            <a:endParaRPr lang="en-IN" sz="1200" dirty="0">
              <a:hlinkClick r:id="rId5" action="ppaction://hlinksldjump"/>
            </a:endParaRPr>
          </a:p>
        </p:txBody>
      </p:sp>
    </p:spTree>
    <p:extLst>
      <p:ext uri="{BB962C8B-B14F-4D97-AF65-F5344CB8AC3E}">
        <p14:creationId xmlns:p14="http://schemas.microsoft.com/office/powerpoint/2010/main" val="2752030035"/>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2111</TotalTime>
  <Words>4698</Words>
  <Application>Microsoft Office PowerPoint</Application>
  <PresentationFormat>On-screen Show (4:3)</PresentationFormat>
  <Paragraphs>257</Paragraphs>
  <Slides>39</Slides>
  <Notes>24</Notes>
  <HiddenSlides>10</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39</vt:i4>
      </vt:variant>
    </vt:vector>
  </HeadingPairs>
  <TitlesOfParts>
    <vt:vector size="46" baseType="lpstr">
      <vt:lpstr>Arial</vt:lpstr>
      <vt:lpstr>Calibri</vt:lpstr>
      <vt:lpstr>Title Slides Master</vt:lpstr>
      <vt:lpstr>MainContentSlideMaster</vt:lpstr>
      <vt:lpstr>ClosingMaster</vt:lpstr>
      <vt:lpstr>DividerSlideMaster</vt:lpstr>
      <vt:lpstr>ImageDescriptionAppendixSlideMaster</vt:lpstr>
      <vt:lpstr>Chapter 18</vt:lpstr>
      <vt:lpstr>What will you learn in this chapter?</vt:lpstr>
      <vt:lpstr>What are externalities? 1</vt:lpstr>
      <vt:lpstr>What are externalities? 2</vt:lpstr>
      <vt:lpstr>External costs and benefits</vt:lpstr>
      <vt:lpstr>Negative production externality</vt:lpstr>
      <vt:lpstr>Negative consumption externality</vt:lpstr>
      <vt:lpstr>Active Learning: Calculating the cost of negative externalities</vt:lpstr>
      <vt:lpstr>Active Learning Solution 1</vt:lpstr>
      <vt:lpstr>Positive externalities</vt:lpstr>
      <vt:lpstr>Positive consumption externalities</vt:lpstr>
      <vt:lpstr>Active Learning: Calculating positive externalities</vt:lpstr>
      <vt:lpstr>Active Learning Solution 2</vt:lpstr>
      <vt:lpstr>Positive production externalities</vt:lpstr>
      <vt:lpstr>Private solutions to externalities</vt:lpstr>
      <vt:lpstr>Reclining transactions</vt:lpstr>
      <vt:lpstr>Does no-fault divorce law increase the divorce rate?</vt:lpstr>
      <vt:lpstr>Public solutions to externalities 1</vt:lpstr>
      <vt:lpstr>Public solutions to externalities 2</vt:lpstr>
      <vt:lpstr>Public solutions to externalities 3</vt:lpstr>
      <vt:lpstr>Public solutions to externalities 4</vt:lpstr>
      <vt:lpstr>Other policy options 1</vt:lpstr>
      <vt:lpstr>Why not tax ourselves?</vt:lpstr>
      <vt:lpstr>Other policy options 2</vt:lpstr>
      <vt:lpstr>Summary 1</vt:lpstr>
      <vt:lpstr>Summary 2</vt:lpstr>
      <vt:lpstr>Summary 3</vt:lpstr>
      <vt:lpstr>Summary 4</vt:lpstr>
      <vt:lpstr>End of Main Content</vt:lpstr>
      <vt:lpstr>Accessibility Content: Text Alternatives for Images</vt:lpstr>
      <vt:lpstr>What are externalities? 1 – Text Alternative</vt:lpstr>
      <vt:lpstr>Negative production externality – Text Alternative</vt:lpstr>
      <vt:lpstr>Active Learning: Calculating the cost of negative externalities – Text Alternative</vt:lpstr>
      <vt:lpstr>Active Learning Solution 1 – Text Alternative</vt:lpstr>
      <vt:lpstr>Positive consumption externalities – Text Alternative</vt:lpstr>
      <vt:lpstr>Active Learning: Calculating positive externalities – Text Alternative</vt:lpstr>
      <vt:lpstr>Active Learning Solution 2 – Text Alternative</vt:lpstr>
      <vt:lpstr>Public solutions to externalities 2 – Text Alternative</vt:lpstr>
      <vt:lpstr>Public solutions to externalities 4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R, Nithiyanandhan</cp:lastModifiedBy>
  <cp:revision>304</cp:revision>
  <dcterms:created xsi:type="dcterms:W3CDTF">2019-12-14T02:10:23Z</dcterms:created>
  <dcterms:modified xsi:type="dcterms:W3CDTF">2020-09-10T07:18:44Z</dcterms:modified>
</cp:coreProperties>
</file>