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9"/>
  </p:notesMasterIdLst>
  <p:sldIdLst>
    <p:sldId id="519" r:id="rId6"/>
    <p:sldId id="354" r:id="rId7"/>
    <p:sldId id="480" r:id="rId8"/>
    <p:sldId id="481" r:id="rId9"/>
    <p:sldId id="482" r:id="rId10"/>
    <p:sldId id="483" r:id="rId11"/>
    <p:sldId id="484" r:id="rId12"/>
    <p:sldId id="486" r:id="rId13"/>
    <p:sldId id="487" r:id="rId14"/>
    <p:sldId id="488" r:id="rId15"/>
    <p:sldId id="489" r:id="rId16"/>
    <p:sldId id="490" r:id="rId17"/>
    <p:sldId id="491" r:id="rId18"/>
    <p:sldId id="492" r:id="rId19"/>
    <p:sldId id="493" r:id="rId20"/>
    <p:sldId id="494" r:id="rId21"/>
    <p:sldId id="495" r:id="rId22"/>
    <p:sldId id="496" r:id="rId23"/>
    <p:sldId id="497" r:id="rId24"/>
    <p:sldId id="498" r:id="rId25"/>
    <p:sldId id="499" r:id="rId26"/>
    <p:sldId id="500" r:id="rId27"/>
    <p:sldId id="501" r:id="rId28"/>
    <p:sldId id="502" r:id="rId29"/>
    <p:sldId id="503" r:id="rId30"/>
    <p:sldId id="504" r:id="rId31"/>
    <p:sldId id="505" r:id="rId32"/>
    <p:sldId id="355" r:id="rId33"/>
    <p:sldId id="300" r:id="rId34"/>
    <p:sldId id="301" r:id="rId35"/>
    <p:sldId id="506" r:id="rId36"/>
    <p:sldId id="507" r:id="rId37"/>
    <p:sldId id="509" r:id="rId38"/>
    <p:sldId id="508" r:id="rId39"/>
    <p:sldId id="510" r:id="rId40"/>
    <p:sldId id="511" r:id="rId41"/>
    <p:sldId id="512" r:id="rId42"/>
    <p:sldId id="513" r:id="rId43"/>
    <p:sldId id="514" r:id="rId44"/>
    <p:sldId id="515" r:id="rId45"/>
    <p:sldId id="516" r:id="rId46"/>
    <p:sldId id="517" r:id="rId47"/>
    <p:sldId id="518"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519"/>
            <p14:sldId id="354"/>
            <p14:sldId id="480"/>
            <p14:sldId id="481"/>
            <p14:sldId id="482"/>
            <p14:sldId id="483"/>
            <p14:sldId id="484"/>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355"/>
          </p14:sldIdLst>
        </p14:section>
        <p14:section name="Appendix: Image Descriptions for Unsighted Students" id="{FEC0A3F3-C4C8-4B22-A89C-A8C36D6964AD}">
          <p14:sldIdLst>
            <p14:sldId id="300"/>
            <p14:sldId id="301"/>
            <p14:sldId id="506"/>
            <p14:sldId id="507"/>
            <p14:sldId id="509"/>
            <p14:sldId id="508"/>
            <p14:sldId id="510"/>
            <p14:sldId id="511"/>
            <p14:sldId id="512"/>
            <p14:sldId id="513"/>
            <p14:sldId id="514"/>
            <p14:sldId id="515"/>
            <p14:sldId id="516"/>
            <p14:sldId id="517"/>
            <p14:sldId id="518"/>
          </p14:sldIdLst>
        </p14:section>
      </p14:sectionLst>
    </p:ext>
    <p:ext uri="{EFAFB233-063F-42B5-8137-9DF3F51BA10A}">
      <p15:sldGuideLst xmlns:p15="http://schemas.microsoft.com/office/powerpoint/2012/main">
        <p15:guide id="2" pos="3288" userDrawn="1">
          <p15:clr>
            <a:srgbClr val="A4A3A4"/>
          </p15:clr>
        </p15:guide>
        <p15:guide id="3" orient="horz" pos="2280" userDrawn="1">
          <p15:clr>
            <a:srgbClr val="A4A3A4"/>
          </p15:clr>
        </p15:guide>
        <p15:guide id="4" pos="56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60"/>
      </p:cViewPr>
      <p:guideLst>
        <p:guide pos="3288"/>
        <p:guide orient="horz" pos="2280"/>
        <p:guide pos="5616"/>
      </p:guideLst>
    </p:cSldViewPr>
  </p:slideViewPr>
  <p:outlineViewPr>
    <p:cViewPr>
      <p:scale>
        <a:sx n="66" d="100"/>
        <a:sy n="66"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a:t>
            </a:r>
            <a:r>
              <a:rPr lang="en-US" baseline="0" dirty="0"/>
              <a:t> This chapter discuss the foundation for international trade. The key point of this chapter is that countries have attributes that make them at a better position to produce certain goods. For example, some countries have fertile soil and become the bread basket of a region. Other countries may offer cheaper labor wages and are more cost effective at producing labor-intensive goods. Other countries may have tremendous capital and are better able to produce capital-intensive goods. It is best to first discuss the positive economics of trade prior to discussing normative arguments for and against trade.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For example, moving from autarky to free trade would be opposed by U.S. shirt producers and foreign wheat farmers. However, these actions would be welcomed by U.S. wheat farmers and foreign shirt producers. Americans who eat a lot of wheat-based food wouldn’t like it, as the price of wheat would rise; foreign shirt-buyers wouldn’t like it either. Americans who buy a lot of shirts would be happy, as would wheat-loving foreigners (prices would be lower).</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1362154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Under a tariff, the U.S. government collects tax revenue equal to the quantity of imports multiplied by the difference between the domestic price and the world price. In 2002, the United States imposed a tariff of up to 30 percent on the sale price of imported steel for a three-year period. The world price before the tariff is $250. With a $75 tariff, the effective world price increases to $325. The higher price increases the quantity supplied domestically and decreases the quantity demanded domestically. As a result, the quantity of imports also decreases.</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3259259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1523179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Notice that the effect of the quota is very similar to the effect of a tariff. Under a tariff, the government collects tax revenue equal to the quantity of imports multiplied by the difference between the domestic price and the world price. Under a quota, the tax revenue goes to whoever holds the rights to import.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2662975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2975031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1924521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Before there was much international trade, land owners in Bangladesh benefited greatly from their control over that scarce resource, using cheap labor that was in plentiful supply; land was scarce in relation to labor. With international trade, textile firms seeking cheap labor moved in. Bangladeshis earned enough from textile work to import food from countries where land is less scarce; price of labor has risen, and the price of land has fallen. When the U.S. didn’t engage in much trade, this was good for the low-skilled workers, since they were scarce relative to highly-skilled workers. Now that trade has increased, l</a:t>
            </a:r>
            <a:r>
              <a:rPr lang="en-US" sz="1200" b="0" i="0" u="none" strike="noStrike" kern="1200" baseline="0" dirty="0">
                <a:solidFill>
                  <a:schemeClr val="tx1"/>
                </a:solidFill>
                <a:latin typeface="+mn-lt"/>
                <a:ea typeface="+mn-ea"/>
                <a:cs typeface="+mn-cs"/>
                <a:sym typeface="Wingdings" pitchFamily="2" charset="2"/>
              </a:rPr>
              <a:t>ow-skilled workers are no longer scarce; now, highly-skilled workers are in higher demand.</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577553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WTO has a, "most- favored nation" status, for incentivizing countries to play by the rules.  Most- favored nation status means that members of the WTO have to offer the same trade to all other members of the organization. For example, Canada cannot place a tariff on China that it does not also place on the United States.</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229238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3097621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1355445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4001092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32</a:t>
            </a:fld>
            <a:endParaRPr lang="en-IN"/>
          </a:p>
        </p:txBody>
      </p:sp>
    </p:spTree>
    <p:extLst>
      <p:ext uri="{BB962C8B-B14F-4D97-AF65-F5344CB8AC3E}">
        <p14:creationId xmlns:p14="http://schemas.microsoft.com/office/powerpoint/2010/main" val="1798116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33</a:t>
            </a:fld>
            <a:endParaRPr lang="en-IN"/>
          </a:p>
        </p:txBody>
      </p:sp>
    </p:spTree>
    <p:extLst>
      <p:ext uri="{BB962C8B-B14F-4D97-AF65-F5344CB8AC3E}">
        <p14:creationId xmlns:p14="http://schemas.microsoft.com/office/powerpoint/2010/main" val="41140810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34</a:t>
            </a:fld>
            <a:endParaRPr lang="en-IN"/>
          </a:p>
        </p:txBody>
      </p:sp>
    </p:spTree>
    <p:extLst>
      <p:ext uri="{BB962C8B-B14F-4D97-AF65-F5344CB8AC3E}">
        <p14:creationId xmlns:p14="http://schemas.microsoft.com/office/powerpoint/2010/main" val="4132634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35</a:t>
            </a:fld>
            <a:endParaRPr lang="en-IN"/>
          </a:p>
        </p:txBody>
      </p:sp>
    </p:spTree>
    <p:extLst>
      <p:ext uri="{BB962C8B-B14F-4D97-AF65-F5344CB8AC3E}">
        <p14:creationId xmlns:p14="http://schemas.microsoft.com/office/powerpoint/2010/main" val="16495446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4091307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3849199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38</a:t>
            </a:fld>
            <a:endParaRPr lang="en-IN"/>
          </a:p>
        </p:txBody>
      </p:sp>
    </p:spTree>
    <p:extLst>
      <p:ext uri="{BB962C8B-B14F-4D97-AF65-F5344CB8AC3E}">
        <p14:creationId xmlns:p14="http://schemas.microsoft.com/office/powerpoint/2010/main" val="154746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32992966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1573807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41</a:t>
            </a:fld>
            <a:endParaRPr lang="en-IN"/>
          </a:p>
        </p:txBody>
      </p:sp>
    </p:spTree>
    <p:extLst>
      <p:ext uri="{BB962C8B-B14F-4D97-AF65-F5344CB8AC3E}">
        <p14:creationId xmlns:p14="http://schemas.microsoft.com/office/powerpoint/2010/main" val="3101454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effectLst/>
                <a:latin typeface="+mn-lt"/>
                <a:ea typeface="+mn-ea"/>
                <a:cs typeface="+mn-cs"/>
              </a:rPr>
              <a:t>Trade can transform economies, often (but not always) for the better.</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2664947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32323933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1835333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Natural resources and climate: </a:t>
            </a:r>
            <a:r>
              <a:rPr lang="en-US" sz="1200" b="0" i="0" u="none" strike="noStrike" kern="1200" baseline="0" dirty="0">
                <a:solidFill>
                  <a:schemeClr val="tx1"/>
                </a:solidFill>
                <a:latin typeface="+mn-lt"/>
                <a:ea typeface="+mn-ea"/>
                <a:cs typeface="+mn-cs"/>
              </a:rPr>
              <a:t>Diversity in climate and natural resources is an important determinant of comparative advantage. Certain parts of California and France, for instance, have a complex combination of soil and weather that allows them to grow grapes that make world-class wine. Climate and geography may also affect the costs of transporting goods to other places once they are produced. For instance, a country with great seaports will be able to trade different goods than a landlocked country far from major consumer markets, such as Lesotho.</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i="0" u="none" strike="noStrike" kern="1200" baseline="0" dirty="0">
                <a:solidFill>
                  <a:schemeClr val="tx1"/>
                </a:solidFill>
                <a:latin typeface="+mn-lt"/>
                <a:ea typeface="+mn-ea"/>
                <a:cs typeface="+mn-cs"/>
              </a:rPr>
              <a:t>Factor endowment: </a:t>
            </a:r>
            <a:r>
              <a:rPr lang="en-US" sz="1200" b="0" i="0" u="none" strike="noStrike" kern="1200" baseline="0" dirty="0">
                <a:solidFill>
                  <a:schemeClr val="tx1"/>
                </a:solidFill>
                <a:latin typeface="+mn-lt"/>
                <a:ea typeface="+mn-ea"/>
                <a:cs typeface="+mn-cs"/>
              </a:rPr>
              <a:t>The relative abundance of different factors of production makes some countries better suited to produce certain goods. For instance, a country with a lot of land relative to its population, such as New Zealand or Argentina, may have a comparative advantage in </a:t>
            </a:r>
            <a:r>
              <a:rPr lang="en-US" sz="1200" b="0" i="1" u="none" strike="noStrike" kern="1200" baseline="0" dirty="0">
                <a:solidFill>
                  <a:schemeClr val="tx1"/>
                </a:solidFill>
                <a:latin typeface="+mn-lt"/>
                <a:ea typeface="+mn-ea"/>
                <a:cs typeface="+mn-cs"/>
              </a:rPr>
              <a:t>land-intensive </a:t>
            </a:r>
            <a:r>
              <a:rPr lang="en-US" sz="1200" b="0" i="0" u="none" strike="noStrike" kern="1200" baseline="0" dirty="0">
                <a:solidFill>
                  <a:schemeClr val="tx1"/>
                </a:solidFill>
                <a:latin typeface="+mn-lt"/>
                <a:ea typeface="+mn-ea"/>
                <a:cs typeface="+mn-cs"/>
              </a:rPr>
              <a:t>activities such as grazing cattle or sheep. A country with plenty of capital and little land, such as Hong Kong or Japan, might do well with more </a:t>
            </a:r>
            <a:r>
              <a:rPr lang="en-US" sz="1200" b="0" i="1" u="none" strike="noStrike" kern="1200" baseline="0" dirty="0">
                <a:solidFill>
                  <a:schemeClr val="tx1"/>
                </a:solidFill>
                <a:latin typeface="+mn-lt"/>
                <a:ea typeface="+mn-ea"/>
                <a:cs typeface="+mn-cs"/>
              </a:rPr>
              <a:t>capital-intensive </a:t>
            </a:r>
            <a:r>
              <a:rPr lang="en-US" sz="1200" b="0" i="0" u="none" strike="noStrike" kern="1200" baseline="0" dirty="0">
                <a:solidFill>
                  <a:schemeClr val="tx1"/>
                </a:solidFill>
                <a:latin typeface="+mn-lt"/>
                <a:ea typeface="+mn-ea"/>
                <a:cs typeface="+mn-cs"/>
              </a:rPr>
              <a:t>activities, such as producing high-tech electronics, providing financial services, or biomedical research. Clothing manufacturing is labor-intensive, requiring relatively little capital or technology. As workforces became more educated in countries that were early leaders in the textile industry, cheap labor became less abundant relative to skilled labor and capital, so comparative advantage shifted toward countries with more cheap labor relative to the other factors of production.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i="0" u="none" strike="noStrike" kern="1200" baseline="0" dirty="0">
                <a:solidFill>
                  <a:schemeClr val="tx1"/>
                </a:solidFill>
                <a:latin typeface="+mn-lt"/>
                <a:ea typeface="+mn-ea"/>
                <a:cs typeface="+mn-cs"/>
              </a:rPr>
              <a:t>Technology:</a:t>
            </a:r>
            <a:r>
              <a:rPr lang="en-US" sz="1200" b="0" i="0" u="none" strike="noStrike" kern="1200" baseline="0" dirty="0">
                <a:solidFill>
                  <a:schemeClr val="tx1"/>
                </a:solidFill>
                <a:latin typeface="+mn-lt"/>
                <a:ea typeface="+mn-ea"/>
                <a:cs typeface="+mn-cs"/>
              </a:rPr>
              <a:t> Over time, technology tends to spread from country to country, equalizing opportunity costs. However, at any given time, technology or production processes developed in a particular country may give that country a temporary comparative advantage. We saw in the Specialization and Exchange chapter that the invention of the power loom initially gave Great Britain an advantage at clothing production, but the new technology quickly spread to the United States, erasing that advantage.</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4291228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Producers lose surplus and consumers gain surplus when the </a:t>
            </a:r>
            <a:r>
              <a:rPr lang="en-US" u="none" dirty="0"/>
              <a:t>world price is</a:t>
            </a:r>
            <a:r>
              <a:rPr lang="es-CO" u="none" dirty="0"/>
              <a:t> </a:t>
            </a:r>
            <a:r>
              <a:rPr lang="en-US" u="none" dirty="0"/>
              <a:t>less than the domestic price.</a:t>
            </a:r>
          </a:p>
          <a:p>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505151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consumers lose surplus, incomes of those supplying wheat rises so that they can purchase more of other goods. Also note that societal welfare is greater with export trade than not exporting.</a:t>
            </a:r>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2009496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3862232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 lot of markets the U.S. is definitely a big economy. (In fact, in overall terms, it is the biggest economy in the world.) If the U.S. decided to stop trading shirts or wheat, this decision almost certainly would affect the world price. Why? Because the quantity of these goods that the U.S. produces and consumes is not negligible relative to the total quantity sold worldwide.</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2393266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2976407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p:nvPr>
        </p:nvSpPr>
        <p:spPr>
          <a:xfrm>
            <a:off x="342900" y="1276710"/>
            <a:ext cx="4143642" cy="340721"/>
          </a:xfrm>
          <a:prstGeom prst="rect">
            <a:avLst/>
          </a:prstGeom>
        </p:spPr>
        <p:txBody>
          <a:bodyPr>
            <a:noAutofit/>
          </a:bodyPr>
          <a:lstStyle>
            <a:lvl1pPr>
              <a:spcBef>
                <a:spcPts val="1000"/>
              </a:spcBef>
              <a:spcAft>
                <a:spcPts val="0"/>
              </a:spcAft>
              <a:defRPr sz="2400" baseline="0"/>
            </a:lvl1pPr>
            <a:lvl2pPr marL="292608" indent="-292608">
              <a:spcBef>
                <a:spcPts val="1000"/>
              </a:spcBef>
              <a:spcAft>
                <a:spcPts val="0"/>
              </a:spcAft>
              <a:defRPr/>
            </a:lvl2pPr>
            <a:lvl3pPr marL="621792" indent="-320040">
              <a:spcBef>
                <a:spcPts val="1000"/>
              </a:spcBef>
              <a:spcAft>
                <a:spcPts val="0"/>
              </a:spcAft>
              <a:defRPr/>
            </a:lvl3pPr>
          </a:lstStyle>
          <a:p>
            <a:pPr lvl="0"/>
            <a:endParaRPr lang="en-US" dirty="0"/>
          </a:p>
        </p:txBody>
      </p:sp>
      <p:sp>
        <p:nvSpPr>
          <p:cNvPr id="10" name="Content Placeholder 9">
            <a:extLst>
              <a:ext uri="{FF2B5EF4-FFF2-40B4-BE49-F238E27FC236}">
                <a16:creationId xmlns:a16="http://schemas.microsoft.com/office/drawing/2014/main" id="{88895648-5ECB-4DE7-AA99-70475D9BBCE8}"/>
              </a:ext>
            </a:extLst>
          </p:cNvPr>
          <p:cNvSpPr>
            <a:spLocks noGrp="1"/>
          </p:cNvSpPr>
          <p:nvPr>
            <p:ph sz="quarter" idx="14"/>
          </p:nvPr>
        </p:nvSpPr>
        <p:spPr>
          <a:xfrm>
            <a:off x="4572000" y="1276709"/>
            <a:ext cx="4229100" cy="334365"/>
          </a:xfrm>
        </p:spPr>
        <p:txBody>
          <a:bodyPr>
            <a:noAutofit/>
          </a:bodyPr>
          <a:lstStyle>
            <a:lvl1pPr>
              <a:defRPr sz="2400" baseline="0"/>
            </a:lvl1pPr>
          </a:lstStyle>
          <a:p>
            <a:pPr lvl="0"/>
            <a:endParaRPr lang="en-IN" dirty="0"/>
          </a:p>
        </p:txBody>
      </p:sp>
      <p:sp>
        <p:nvSpPr>
          <p:cNvPr id="14" name="Content Placeholder 13">
            <a:extLst>
              <a:ext uri="{FF2B5EF4-FFF2-40B4-BE49-F238E27FC236}">
                <a16:creationId xmlns:a16="http://schemas.microsoft.com/office/drawing/2014/main" id="{91399F79-6FB7-4F7B-AB4E-D2BD6242DAED}"/>
              </a:ext>
            </a:extLst>
          </p:cNvPr>
          <p:cNvSpPr>
            <a:spLocks noGrp="1"/>
          </p:cNvSpPr>
          <p:nvPr>
            <p:ph sz="quarter" idx="15"/>
          </p:nvPr>
        </p:nvSpPr>
        <p:spPr>
          <a:xfrm>
            <a:off x="342900" y="1743341"/>
            <a:ext cx="4143375" cy="343166"/>
          </a:xfrm>
        </p:spPr>
        <p:txBody>
          <a:bodyPr>
            <a:noAutofit/>
          </a:bodyPr>
          <a:lstStyle>
            <a:lvl1pPr>
              <a:defRPr sz="2400" baseline="0"/>
            </a:lvl1pPr>
          </a:lstStyle>
          <a:p>
            <a:pPr lvl="0"/>
            <a:endParaRPr lang="en-IN" dirty="0"/>
          </a:p>
        </p:txBody>
      </p:sp>
      <p:sp>
        <p:nvSpPr>
          <p:cNvPr id="17" name="Content Placeholder 16">
            <a:extLst>
              <a:ext uri="{FF2B5EF4-FFF2-40B4-BE49-F238E27FC236}">
                <a16:creationId xmlns:a16="http://schemas.microsoft.com/office/drawing/2014/main" id="{D80D1C21-1E33-4046-ADCF-68A84D4CE153}"/>
              </a:ext>
            </a:extLst>
          </p:cNvPr>
          <p:cNvSpPr>
            <a:spLocks noGrp="1"/>
          </p:cNvSpPr>
          <p:nvPr>
            <p:ph sz="quarter" idx="16"/>
          </p:nvPr>
        </p:nvSpPr>
        <p:spPr>
          <a:xfrm>
            <a:off x="4572000" y="1743341"/>
            <a:ext cx="4229100" cy="343166"/>
          </a:xfrm>
        </p:spPr>
        <p:txBody>
          <a:bodyPr>
            <a:noAutofit/>
          </a:bodyPr>
          <a:lstStyle>
            <a:lvl1pPr>
              <a:defRPr sz="2400" baseline="0"/>
            </a:lvl1pPr>
          </a:lstStyle>
          <a:p>
            <a:pPr lvl="0"/>
            <a:endParaRPr lang="en-IN" dirty="0"/>
          </a:p>
        </p:txBody>
      </p:sp>
      <p:sp>
        <p:nvSpPr>
          <p:cNvPr id="19" name="Content Placeholder 18">
            <a:extLst>
              <a:ext uri="{FF2B5EF4-FFF2-40B4-BE49-F238E27FC236}">
                <a16:creationId xmlns:a16="http://schemas.microsoft.com/office/drawing/2014/main" id="{7D93D28E-7DF2-4E6B-92E9-F8A77FD27404}"/>
              </a:ext>
            </a:extLst>
          </p:cNvPr>
          <p:cNvSpPr>
            <a:spLocks noGrp="1"/>
          </p:cNvSpPr>
          <p:nvPr>
            <p:ph sz="quarter" idx="17"/>
          </p:nvPr>
        </p:nvSpPr>
        <p:spPr>
          <a:xfrm>
            <a:off x="342900" y="2204249"/>
            <a:ext cx="4143375" cy="297020"/>
          </a:xfrm>
        </p:spPr>
        <p:txBody>
          <a:bodyPr>
            <a:noAutofit/>
          </a:bodyPr>
          <a:lstStyle>
            <a:lvl1pPr>
              <a:defRPr sz="2400" baseline="0"/>
            </a:lvl1pPr>
          </a:lstStyle>
          <a:p>
            <a:pPr lvl="0"/>
            <a:endParaRPr lang="en-IN" dirty="0"/>
          </a:p>
        </p:txBody>
      </p:sp>
      <p:sp>
        <p:nvSpPr>
          <p:cNvPr id="21" name="Content Placeholder 20">
            <a:extLst>
              <a:ext uri="{FF2B5EF4-FFF2-40B4-BE49-F238E27FC236}">
                <a16:creationId xmlns:a16="http://schemas.microsoft.com/office/drawing/2014/main" id="{534F4F8E-04BF-4474-9E6F-452225110BCC}"/>
              </a:ext>
            </a:extLst>
          </p:cNvPr>
          <p:cNvSpPr>
            <a:spLocks noGrp="1"/>
          </p:cNvSpPr>
          <p:nvPr>
            <p:ph sz="quarter" idx="18"/>
          </p:nvPr>
        </p:nvSpPr>
        <p:spPr>
          <a:xfrm>
            <a:off x="4572000" y="2196550"/>
            <a:ext cx="4229100" cy="311249"/>
          </a:xfrm>
        </p:spPr>
        <p:txBody>
          <a:bodyPr>
            <a:noAutofit/>
          </a:bodyPr>
          <a:lstStyle>
            <a:lvl1pPr>
              <a:defRPr sz="2400" baseline="0"/>
            </a:lvl1pPr>
          </a:lstStyle>
          <a:p>
            <a:pPr lvl="0"/>
            <a:endParaRPr lang="en-IN" dirty="0"/>
          </a:p>
        </p:txBody>
      </p:sp>
      <p:sp>
        <p:nvSpPr>
          <p:cNvPr id="23" name="Content Placeholder 22">
            <a:extLst>
              <a:ext uri="{FF2B5EF4-FFF2-40B4-BE49-F238E27FC236}">
                <a16:creationId xmlns:a16="http://schemas.microsoft.com/office/drawing/2014/main" id="{99E52440-FE66-4937-AA00-FE3B97045121}"/>
              </a:ext>
            </a:extLst>
          </p:cNvPr>
          <p:cNvSpPr>
            <a:spLocks noGrp="1"/>
          </p:cNvSpPr>
          <p:nvPr>
            <p:ph sz="quarter" idx="19"/>
          </p:nvPr>
        </p:nvSpPr>
        <p:spPr>
          <a:xfrm>
            <a:off x="342900" y="2648988"/>
            <a:ext cx="4143375" cy="349508"/>
          </a:xfrm>
        </p:spPr>
        <p:txBody>
          <a:bodyPr>
            <a:noAutofit/>
          </a:bodyPr>
          <a:lstStyle>
            <a:lvl1pPr>
              <a:defRPr sz="2400" baseline="0"/>
            </a:lvl1pPr>
          </a:lstStyle>
          <a:p>
            <a:pPr lvl="0"/>
            <a:endParaRPr lang="en-IN" dirty="0"/>
          </a:p>
        </p:txBody>
      </p:sp>
      <p:sp>
        <p:nvSpPr>
          <p:cNvPr id="25" name="Content Placeholder 24">
            <a:extLst>
              <a:ext uri="{FF2B5EF4-FFF2-40B4-BE49-F238E27FC236}">
                <a16:creationId xmlns:a16="http://schemas.microsoft.com/office/drawing/2014/main" id="{E4EAA6D4-5028-4E4C-B5D5-8CC8AFF3A9EB}"/>
              </a:ext>
            </a:extLst>
          </p:cNvPr>
          <p:cNvSpPr>
            <a:spLocks noGrp="1"/>
          </p:cNvSpPr>
          <p:nvPr>
            <p:ph sz="quarter" idx="20"/>
          </p:nvPr>
        </p:nvSpPr>
        <p:spPr>
          <a:xfrm>
            <a:off x="4572000" y="2648988"/>
            <a:ext cx="4229100" cy="349508"/>
          </a:xfrm>
        </p:spPr>
        <p:txBody>
          <a:bodyPr>
            <a:noAutofit/>
          </a:bodyPr>
          <a:lstStyle>
            <a:lvl1pPr>
              <a:defRPr sz="2400" baseline="0"/>
            </a:lvl1pPr>
          </a:lstStyle>
          <a:p>
            <a:pPr lvl="0"/>
            <a:endParaRPr lang="en-IN" dirty="0"/>
          </a:p>
        </p:txBody>
      </p:sp>
      <p:sp>
        <p:nvSpPr>
          <p:cNvPr id="27" name="Content Placeholder 26">
            <a:extLst>
              <a:ext uri="{FF2B5EF4-FFF2-40B4-BE49-F238E27FC236}">
                <a16:creationId xmlns:a16="http://schemas.microsoft.com/office/drawing/2014/main" id="{6E5EF337-C91B-401A-8A4A-86FCE908EFE9}"/>
              </a:ext>
            </a:extLst>
          </p:cNvPr>
          <p:cNvSpPr>
            <a:spLocks noGrp="1"/>
          </p:cNvSpPr>
          <p:nvPr>
            <p:ph sz="quarter" idx="21"/>
          </p:nvPr>
        </p:nvSpPr>
        <p:spPr>
          <a:xfrm>
            <a:off x="342900" y="3121350"/>
            <a:ext cx="4143375" cy="341243"/>
          </a:xfrm>
        </p:spPr>
        <p:txBody>
          <a:bodyPr>
            <a:noAutofit/>
          </a:bodyPr>
          <a:lstStyle>
            <a:lvl1pPr>
              <a:defRPr sz="2400" baseline="0"/>
            </a:lvl1pPr>
          </a:lstStyle>
          <a:p>
            <a:pPr lvl="0"/>
            <a:endParaRPr lang="en-IN" dirty="0"/>
          </a:p>
        </p:txBody>
      </p:sp>
      <p:sp>
        <p:nvSpPr>
          <p:cNvPr id="29" name="Content Placeholder 28">
            <a:extLst>
              <a:ext uri="{FF2B5EF4-FFF2-40B4-BE49-F238E27FC236}">
                <a16:creationId xmlns:a16="http://schemas.microsoft.com/office/drawing/2014/main" id="{DAAE7598-66D1-4F5E-813A-774605A0F957}"/>
              </a:ext>
            </a:extLst>
          </p:cNvPr>
          <p:cNvSpPr>
            <a:spLocks noGrp="1"/>
          </p:cNvSpPr>
          <p:nvPr>
            <p:ph sz="quarter" idx="22"/>
          </p:nvPr>
        </p:nvSpPr>
        <p:spPr>
          <a:xfrm>
            <a:off x="4572000" y="3121350"/>
            <a:ext cx="4229100" cy="341243"/>
          </a:xfrm>
        </p:spPr>
        <p:txBody>
          <a:bodyPr>
            <a:noAutofit/>
          </a:bodyPr>
          <a:lstStyle>
            <a:lvl1pPr>
              <a:defRPr sz="2400" baseline="0"/>
            </a:lvl1pPr>
          </a:lstStyle>
          <a:p>
            <a:pPr lvl="0"/>
            <a:endParaRPr lang="en-IN" dirty="0"/>
          </a:p>
        </p:txBody>
      </p:sp>
      <p:sp>
        <p:nvSpPr>
          <p:cNvPr id="31" name="Content Placeholder 30">
            <a:extLst>
              <a:ext uri="{FF2B5EF4-FFF2-40B4-BE49-F238E27FC236}">
                <a16:creationId xmlns:a16="http://schemas.microsoft.com/office/drawing/2014/main" id="{937F5DF6-8AA2-4365-96ED-1F008EDFB63A}"/>
              </a:ext>
            </a:extLst>
          </p:cNvPr>
          <p:cNvSpPr>
            <a:spLocks noGrp="1"/>
          </p:cNvSpPr>
          <p:nvPr>
            <p:ph sz="quarter" idx="23"/>
          </p:nvPr>
        </p:nvSpPr>
        <p:spPr>
          <a:xfrm>
            <a:off x="342900" y="3581148"/>
            <a:ext cx="4143375" cy="389654"/>
          </a:xfrm>
        </p:spPr>
        <p:txBody>
          <a:bodyPr>
            <a:noAutofit/>
          </a:bodyPr>
          <a:lstStyle>
            <a:lvl1pPr>
              <a:defRPr sz="2400" baseline="0"/>
            </a:lvl1pPr>
          </a:lstStyle>
          <a:p>
            <a:pPr lvl="0"/>
            <a:endParaRPr lang="en-IN" dirty="0"/>
          </a:p>
        </p:txBody>
      </p:sp>
      <p:sp>
        <p:nvSpPr>
          <p:cNvPr id="33" name="Content Placeholder 32">
            <a:extLst>
              <a:ext uri="{FF2B5EF4-FFF2-40B4-BE49-F238E27FC236}">
                <a16:creationId xmlns:a16="http://schemas.microsoft.com/office/drawing/2014/main" id="{95DA1457-8E35-44A9-83AA-3FDDF5413627}"/>
              </a:ext>
            </a:extLst>
          </p:cNvPr>
          <p:cNvSpPr>
            <a:spLocks noGrp="1"/>
          </p:cNvSpPr>
          <p:nvPr>
            <p:ph sz="quarter" idx="24"/>
          </p:nvPr>
        </p:nvSpPr>
        <p:spPr>
          <a:xfrm>
            <a:off x="4572000" y="3581148"/>
            <a:ext cx="4229100" cy="389654"/>
          </a:xfrm>
        </p:spPr>
        <p:txBody>
          <a:bodyPr>
            <a:noAutofit/>
          </a:bodyPr>
          <a:lstStyle>
            <a:lvl1pPr>
              <a:defRPr sz="2400" baseline="0"/>
            </a:lvl1pPr>
          </a:lstStyle>
          <a:p>
            <a:pPr lvl="0"/>
            <a:endParaRPr lang="en-IN" dirty="0"/>
          </a:p>
        </p:txBody>
      </p:sp>
      <p:sp>
        <p:nvSpPr>
          <p:cNvPr id="35" name="Content Placeholder 34">
            <a:extLst>
              <a:ext uri="{FF2B5EF4-FFF2-40B4-BE49-F238E27FC236}">
                <a16:creationId xmlns:a16="http://schemas.microsoft.com/office/drawing/2014/main" id="{473B14A3-082D-4858-BA7C-CEAFB3DCDDEC}"/>
              </a:ext>
            </a:extLst>
          </p:cNvPr>
          <p:cNvSpPr>
            <a:spLocks noGrp="1"/>
          </p:cNvSpPr>
          <p:nvPr>
            <p:ph sz="quarter" idx="25"/>
          </p:nvPr>
        </p:nvSpPr>
        <p:spPr>
          <a:xfrm>
            <a:off x="342900" y="4059756"/>
            <a:ext cx="4143375" cy="323531"/>
          </a:xfrm>
        </p:spPr>
        <p:txBody>
          <a:bodyPr>
            <a:noAutofit/>
          </a:bodyPr>
          <a:lstStyle>
            <a:lvl1pPr>
              <a:defRPr sz="2400" baseline="0"/>
            </a:lvl1pPr>
          </a:lstStyle>
          <a:p>
            <a:pPr lvl="0"/>
            <a:endParaRPr lang="en-IN" dirty="0"/>
          </a:p>
        </p:txBody>
      </p:sp>
      <p:sp>
        <p:nvSpPr>
          <p:cNvPr id="37" name="Content Placeholder 36">
            <a:extLst>
              <a:ext uri="{FF2B5EF4-FFF2-40B4-BE49-F238E27FC236}">
                <a16:creationId xmlns:a16="http://schemas.microsoft.com/office/drawing/2014/main" id="{69AD019A-383B-490D-BEBC-EEE056FB8666}"/>
              </a:ext>
            </a:extLst>
          </p:cNvPr>
          <p:cNvSpPr>
            <a:spLocks noGrp="1"/>
          </p:cNvSpPr>
          <p:nvPr>
            <p:ph sz="quarter" idx="26"/>
          </p:nvPr>
        </p:nvSpPr>
        <p:spPr>
          <a:xfrm>
            <a:off x="4572000" y="4059756"/>
            <a:ext cx="4229100" cy="323531"/>
          </a:xfrm>
        </p:spPr>
        <p:txBody>
          <a:bodyPr>
            <a:noAutofit/>
          </a:bodyPr>
          <a:lstStyle>
            <a:lvl1pPr>
              <a:defRPr sz="2400" baseline="0"/>
            </a:lvl1pPr>
          </a:lstStyle>
          <a:p>
            <a:pPr lvl="0"/>
            <a:endParaRPr lang="en-IN" dirty="0"/>
          </a:p>
        </p:txBody>
      </p:sp>
      <p:sp>
        <p:nvSpPr>
          <p:cNvPr id="39" name="Content Placeholder 38">
            <a:extLst>
              <a:ext uri="{FF2B5EF4-FFF2-40B4-BE49-F238E27FC236}">
                <a16:creationId xmlns:a16="http://schemas.microsoft.com/office/drawing/2014/main" id="{E7450EB7-D0C9-41E2-ABFD-A376E11B9B7A}"/>
              </a:ext>
            </a:extLst>
          </p:cNvPr>
          <p:cNvSpPr>
            <a:spLocks noGrp="1"/>
          </p:cNvSpPr>
          <p:nvPr>
            <p:ph sz="quarter" idx="27"/>
          </p:nvPr>
        </p:nvSpPr>
        <p:spPr>
          <a:xfrm>
            <a:off x="342900" y="4478338"/>
            <a:ext cx="4143375" cy="469900"/>
          </a:xfrm>
        </p:spPr>
        <p:txBody>
          <a:bodyPr>
            <a:normAutofit/>
          </a:bodyPr>
          <a:lstStyle>
            <a:lvl1pPr>
              <a:defRPr sz="2400" baseline="0"/>
            </a:lvl1pPr>
          </a:lstStyle>
          <a:p>
            <a:pPr lvl="0"/>
            <a:endParaRPr lang="en-IN" dirty="0"/>
          </a:p>
        </p:txBody>
      </p:sp>
      <p:sp>
        <p:nvSpPr>
          <p:cNvPr id="41" name="Content Placeholder 40">
            <a:extLst>
              <a:ext uri="{FF2B5EF4-FFF2-40B4-BE49-F238E27FC236}">
                <a16:creationId xmlns:a16="http://schemas.microsoft.com/office/drawing/2014/main" id="{8E6339D0-259F-492E-8BC7-594D503B269A}"/>
              </a:ext>
            </a:extLst>
          </p:cNvPr>
          <p:cNvSpPr>
            <a:spLocks noGrp="1"/>
          </p:cNvSpPr>
          <p:nvPr>
            <p:ph sz="quarter" idx="28"/>
          </p:nvPr>
        </p:nvSpPr>
        <p:spPr>
          <a:xfrm>
            <a:off x="4572000" y="4478338"/>
            <a:ext cx="4229100" cy="469900"/>
          </a:xfrm>
        </p:spPr>
        <p:txBody>
          <a:bodyPr>
            <a:normAutofit/>
          </a:bodyPr>
          <a:lstStyle>
            <a:lvl1pPr>
              <a:defRPr sz="2400" baseline="0"/>
            </a:lvl1pPr>
          </a:lstStyle>
          <a:p>
            <a:pPr lvl="0"/>
            <a:endParaRPr lang="en-IN" dirty="0"/>
          </a:p>
        </p:txBody>
      </p:sp>
      <p:sp>
        <p:nvSpPr>
          <p:cNvPr id="43" name="Content Placeholder 42">
            <a:extLst>
              <a:ext uri="{FF2B5EF4-FFF2-40B4-BE49-F238E27FC236}">
                <a16:creationId xmlns:a16="http://schemas.microsoft.com/office/drawing/2014/main" id="{94B02C82-0D73-4DCE-BFB3-A2934A50231A}"/>
              </a:ext>
            </a:extLst>
          </p:cNvPr>
          <p:cNvSpPr>
            <a:spLocks noGrp="1"/>
          </p:cNvSpPr>
          <p:nvPr>
            <p:ph sz="quarter" idx="29"/>
          </p:nvPr>
        </p:nvSpPr>
        <p:spPr>
          <a:xfrm>
            <a:off x="342900" y="5076825"/>
            <a:ext cx="4143375" cy="469900"/>
          </a:xfrm>
        </p:spPr>
        <p:txBody>
          <a:bodyPr>
            <a:normAutofit/>
          </a:bodyPr>
          <a:lstStyle>
            <a:lvl1pPr>
              <a:defRPr sz="2400" baseline="0"/>
            </a:lvl1pPr>
          </a:lstStyle>
          <a:p>
            <a:pPr lvl="0"/>
            <a:endParaRPr lang="en-IN" dirty="0"/>
          </a:p>
        </p:txBody>
      </p:sp>
      <p:sp>
        <p:nvSpPr>
          <p:cNvPr id="45" name="Content Placeholder 44">
            <a:extLst>
              <a:ext uri="{FF2B5EF4-FFF2-40B4-BE49-F238E27FC236}">
                <a16:creationId xmlns:a16="http://schemas.microsoft.com/office/drawing/2014/main" id="{C377590C-9207-45F8-8AC1-42FC36030F8B}"/>
              </a:ext>
            </a:extLst>
          </p:cNvPr>
          <p:cNvSpPr>
            <a:spLocks noGrp="1"/>
          </p:cNvSpPr>
          <p:nvPr>
            <p:ph sz="quarter" idx="30"/>
          </p:nvPr>
        </p:nvSpPr>
        <p:spPr>
          <a:xfrm>
            <a:off x="4572000" y="5043488"/>
            <a:ext cx="4229100" cy="503237"/>
          </a:xfrm>
        </p:spPr>
        <p:txBody>
          <a:bodyPr>
            <a:normAutofit/>
          </a:bodyPr>
          <a:lstStyle>
            <a:lvl1pPr>
              <a:defRPr sz="2400" baseline="0"/>
            </a:lvl1pPr>
          </a:lstStyle>
          <a:p>
            <a:pPr lvl="0"/>
            <a:endParaRPr lang="en-IN" dirty="0"/>
          </a:p>
        </p:txBody>
      </p:sp>
      <p:sp>
        <p:nvSpPr>
          <p:cNvPr id="47" name="Content Placeholder 46">
            <a:extLst>
              <a:ext uri="{FF2B5EF4-FFF2-40B4-BE49-F238E27FC236}">
                <a16:creationId xmlns:a16="http://schemas.microsoft.com/office/drawing/2014/main" id="{5906E575-F653-4E07-92C6-B2E3BB75A7F3}"/>
              </a:ext>
            </a:extLst>
          </p:cNvPr>
          <p:cNvSpPr>
            <a:spLocks noGrp="1"/>
          </p:cNvSpPr>
          <p:nvPr>
            <p:ph sz="quarter" idx="31"/>
          </p:nvPr>
        </p:nvSpPr>
        <p:spPr>
          <a:xfrm>
            <a:off x="342900" y="5632450"/>
            <a:ext cx="4143375" cy="454025"/>
          </a:xfrm>
        </p:spPr>
        <p:txBody>
          <a:bodyPr>
            <a:noAutofit/>
          </a:bodyPr>
          <a:lstStyle>
            <a:lvl1pPr>
              <a:defRPr sz="2400" baseline="0"/>
            </a:lvl1pPr>
          </a:lstStyle>
          <a:p>
            <a:pPr lvl="0"/>
            <a:endParaRPr lang="en-IN" dirty="0"/>
          </a:p>
        </p:txBody>
      </p:sp>
      <p:sp>
        <p:nvSpPr>
          <p:cNvPr id="49" name="Content Placeholder 48">
            <a:extLst>
              <a:ext uri="{FF2B5EF4-FFF2-40B4-BE49-F238E27FC236}">
                <a16:creationId xmlns:a16="http://schemas.microsoft.com/office/drawing/2014/main" id="{34870835-A105-42F7-9069-6517769946BE}"/>
              </a:ext>
            </a:extLst>
          </p:cNvPr>
          <p:cNvSpPr>
            <a:spLocks noGrp="1"/>
          </p:cNvSpPr>
          <p:nvPr>
            <p:ph sz="quarter" idx="32"/>
          </p:nvPr>
        </p:nvSpPr>
        <p:spPr>
          <a:xfrm>
            <a:off x="4572000" y="5616575"/>
            <a:ext cx="4229100" cy="469900"/>
          </a:xfrm>
        </p:spPr>
        <p:txBody>
          <a:bodyPr>
            <a:normAutofit/>
          </a:bodyPr>
          <a:lstStyle>
            <a:lvl1pPr>
              <a:defRPr sz="2400" baseline="0"/>
            </a:lvl1pPr>
          </a:lstStyle>
          <a:p>
            <a:pPr lvl="0"/>
            <a:endParaRPr lang="en-IN" dirty="0"/>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97154635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390928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56977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689941229"/>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3.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7"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 id="2147483708"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slide" Target="slide3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slide" Target="slide35.xml"/></Relationships>
</file>

<file path=ppt/slides/_rels/slide1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slide" Target="slide3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slide" Target="slide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39.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40.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slide" Target="slide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slide" Target="slide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2.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3.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4.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5.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6.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3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7.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8.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9.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30.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31.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slide" Target="slide3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7.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17</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International Trade</a:t>
            </a:r>
          </a:p>
        </p:txBody>
      </p:sp>
      <p:pic>
        <p:nvPicPr>
          <p:cNvPr id="6" name="Picture 5">
            <a:extLst>
              <a:ext uri="{FF2B5EF4-FFF2-40B4-BE49-F238E27FC236}">
                <a16:creationId xmlns:a16="http://schemas.microsoft.com/office/drawing/2014/main" id="{6A4C1477-0B4B-488A-9142-864DF2B9671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lstStyle/>
          <a:p>
            <a:r>
              <a:rPr lang="en-US" dirty="0"/>
              <a:t>From autarky to free trade V</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p:txBody>
          <a:bodyPr>
            <a:normAutofit fontScale="92500"/>
          </a:bodyPr>
          <a:lstStyle/>
          <a:p>
            <a:r>
              <a:rPr lang="en-US" dirty="0"/>
              <a:t>Consumer and producer surpluses are again affected.</a:t>
            </a:r>
          </a:p>
        </p:txBody>
      </p:sp>
      <p:pic>
        <p:nvPicPr>
          <p:cNvPr id="6" name="Picture 5" descr="Graph adds consumer and producer surplus to autarky.">
            <a:extLst>
              <a:ext uri="{FF2B5EF4-FFF2-40B4-BE49-F238E27FC236}">
                <a16:creationId xmlns:a16="http://schemas.microsoft.com/office/drawing/2014/main" id="{6B600208-766F-40C1-AACA-B0F838B7D4B7}"/>
              </a:ext>
            </a:extLst>
          </p:cNvPr>
          <p:cNvPicPr>
            <a:picLocks noChangeAspect="1"/>
          </p:cNvPicPr>
          <p:nvPr/>
        </p:nvPicPr>
        <p:blipFill>
          <a:blip r:embed="rId3"/>
          <a:stretch>
            <a:fillRect/>
          </a:stretch>
        </p:blipFill>
        <p:spPr>
          <a:xfrm>
            <a:off x="391277" y="1958467"/>
            <a:ext cx="3693158" cy="2518319"/>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4612974"/>
            <a:ext cx="3069374" cy="1665164"/>
          </a:xfrm>
        </p:spPr>
        <p:txBody>
          <a:bodyPr>
            <a:noAutofit/>
          </a:bodyPr>
          <a:lstStyle/>
          <a:p>
            <a:r>
              <a:rPr lang="en-US" sz="1800" dirty="0"/>
              <a:t>Under autarky:</a:t>
            </a:r>
          </a:p>
          <a:p>
            <a:pPr marL="292608" indent="-292608">
              <a:buFont typeface="Arial" panose="020B0604020202020204" pitchFamily="34" charset="0"/>
              <a:buChar char="•"/>
            </a:pPr>
            <a:r>
              <a:rPr lang="en-US" sz="1800" dirty="0"/>
              <a:t>Consumer surplus is A + B + C.</a:t>
            </a:r>
          </a:p>
          <a:p>
            <a:pPr marL="292608" indent="-292608">
              <a:buFont typeface="Arial" panose="020B0604020202020204" pitchFamily="34" charset="0"/>
              <a:buChar char="•"/>
            </a:pPr>
            <a:r>
              <a:rPr lang="en-US" sz="1800" dirty="0"/>
              <a:t>Producer surplus is E + F.</a:t>
            </a:r>
          </a:p>
        </p:txBody>
      </p:sp>
      <p:pic>
        <p:nvPicPr>
          <p:cNvPr id="7" name="Picture 6" descr="Graph adds consumer and producer surplus to trade.">
            <a:extLst>
              <a:ext uri="{FF2B5EF4-FFF2-40B4-BE49-F238E27FC236}">
                <a16:creationId xmlns:a16="http://schemas.microsoft.com/office/drawing/2014/main" id="{1BC725C8-E240-46E7-BEFC-CA8B85115AD2}"/>
              </a:ext>
            </a:extLst>
          </p:cNvPr>
          <p:cNvPicPr>
            <a:picLocks noChangeAspect="1"/>
          </p:cNvPicPr>
          <p:nvPr/>
        </p:nvPicPr>
        <p:blipFill>
          <a:blip r:embed="rId4"/>
          <a:stretch>
            <a:fillRect/>
          </a:stretch>
        </p:blipFill>
        <p:spPr>
          <a:xfrm>
            <a:off x="4619916" y="2008056"/>
            <a:ext cx="3425141" cy="2482950"/>
          </a:xfrm>
          <a:prstGeom prst="rect">
            <a:avLst/>
          </a:prstGeom>
        </p:spPr>
      </p:pic>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3445728" y="4557215"/>
            <a:ext cx="5497550" cy="1648515"/>
          </a:xfrm>
        </p:spPr>
        <p:txBody>
          <a:bodyPr>
            <a:noAutofit/>
          </a:bodyPr>
          <a:lstStyle/>
          <a:p>
            <a:r>
              <a:rPr lang="en-US" sz="1800" dirty="0"/>
              <a:t>After trade:</a:t>
            </a:r>
          </a:p>
          <a:p>
            <a:pPr marL="292608" indent="-292608">
              <a:buFont typeface="Arial" panose="020B0604020202020204" pitchFamily="34" charset="0"/>
              <a:buChar char="•"/>
            </a:pPr>
            <a:r>
              <a:rPr lang="en-US" sz="1800" dirty="0"/>
              <a:t>Consumer surplus decreases to A.</a:t>
            </a:r>
          </a:p>
          <a:p>
            <a:pPr marL="292608" indent="-292608">
              <a:buFont typeface="Arial" panose="020B0604020202020204" pitchFamily="34" charset="0"/>
              <a:buChar char="•"/>
            </a:pPr>
            <a:r>
              <a:rPr lang="en-US" sz="1800" dirty="0"/>
              <a:t>Producer surplus increases to B + C + D + E + F.</a:t>
            </a:r>
          </a:p>
          <a:p>
            <a:pPr marL="292608" indent="-292608">
              <a:buFont typeface="Arial" panose="020B0604020202020204" pitchFamily="34" charset="0"/>
              <a:buChar char="•"/>
            </a:pPr>
            <a:r>
              <a:rPr lang="en-US" sz="1800" dirty="0"/>
              <a:t>Total surplus increases by D.</a:t>
            </a: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p>
        </p:txBody>
      </p:sp>
    </p:spTree>
    <p:extLst>
      <p:ext uri="{BB962C8B-B14F-4D97-AF65-F5344CB8AC3E}">
        <p14:creationId xmlns:p14="http://schemas.microsoft.com/office/powerpoint/2010/main" val="3425190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normAutofit fontScale="90000"/>
          </a:bodyPr>
          <a:lstStyle/>
          <a:p>
            <a:r>
              <a:rPr lang="en-US" dirty="0"/>
              <a:t>Active Learning: Becoming a net-importer or a net-exporter</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900" y="1276710"/>
            <a:ext cx="8458200" cy="1042744"/>
          </a:xfrm>
        </p:spPr>
        <p:txBody>
          <a:bodyPr>
            <a:normAutofit/>
          </a:bodyPr>
          <a:lstStyle/>
          <a:p>
            <a:r>
              <a:rPr lang="en-US" dirty="0"/>
              <a:t>Given the figure below, determine whether the country is a net-exporter or net-importer.</a:t>
            </a:r>
          </a:p>
        </p:txBody>
      </p:sp>
      <p:pic>
        <p:nvPicPr>
          <p:cNvPr id="13" name="Picture 12" descr="Price in dollars is on the vertical axis and Quantity of planes in thousands is on the horizontal axis.">
            <a:extLst>
              <a:ext uri="{FF2B5EF4-FFF2-40B4-BE49-F238E27FC236}">
                <a16:creationId xmlns:a16="http://schemas.microsoft.com/office/drawing/2014/main" id="{3117DCD5-2A1B-434A-B241-08B5DDEAFB9C}"/>
              </a:ext>
            </a:extLst>
          </p:cNvPr>
          <p:cNvPicPr>
            <a:picLocks noChangeAspect="1"/>
          </p:cNvPicPr>
          <p:nvPr/>
        </p:nvPicPr>
        <p:blipFill>
          <a:blip r:embed="rId3"/>
          <a:stretch>
            <a:fillRect/>
          </a:stretch>
        </p:blipFill>
        <p:spPr>
          <a:xfrm>
            <a:off x="403708" y="2589322"/>
            <a:ext cx="4872139" cy="3508157"/>
          </a:xfrm>
          <a:prstGeom prst="rect">
            <a:avLst/>
          </a:prstGeom>
        </p:spPr>
      </p:pic>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2992391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36AD5-33DE-423D-A86B-F0B1040CB546}"/>
              </a:ext>
            </a:extLst>
          </p:cNvPr>
          <p:cNvSpPr>
            <a:spLocks noGrp="1"/>
          </p:cNvSpPr>
          <p:nvPr>
            <p:ph type="title"/>
          </p:nvPr>
        </p:nvSpPr>
        <p:spPr/>
        <p:txBody>
          <a:bodyPr/>
          <a:lstStyle/>
          <a:p>
            <a:r>
              <a:rPr lang="en-US" dirty="0"/>
              <a:t>Active Learning Solution I</a:t>
            </a:r>
            <a:endParaRPr lang="en-IN" dirty="0"/>
          </a:p>
        </p:txBody>
      </p:sp>
      <p:sp>
        <p:nvSpPr>
          <p:cNvPr id="3" name="Content Placeholder 2">
            <a:extLst>
              <a:ext uri="{FF2B5EF4-FFF2-40B4-BE49-F238E27FC236}">
                <a16:creationId xmlns:a16="http://schemas.microsoft.com/office/drawing/2014/main" id="{04DAB920-B4C2-436E-9376-2800A81434C7}"/>
              </a:ext>
            </a:extLst>
          </p:cNvPr>
          <p:cNvSpPr>
            <a:spLocks noGrp="1"/>
          </p:cNvSpPr>
          <p:nvPr>
            <p:ph sz="quarter" idx="11"/>
          </p:nvPr>
        </p:nvSpPr>
        <p:spPr>
          <a:xfrm>
            <a:off x="342900" y="1276710"/>
            <a:ext cx="8458200" cy="1098500"/>
          </a:xfrm>
        </p:spPr>
        <p:txBody>
          <a:bodyPr/>
          <a:lstStyle/>
          <a:p>
            <a:r>
              <a:rPr lang="en-US" dirty="0"/>
              <a:t>Given the figure below, determine whether the country is a net-exporter or net-importer.</a:t>
            </a:r>
          </a:p>
        </p:txBody>
      </p:sp>
      <p:pic>
        <p:nvPicPr>
          <p:cNvPr id="12" name="Picture 11" descr="Price in dollars is on the vertical axis and Quantity of planes in thousands is on the horizontal axis.">
            <a:extLst>
              <a:ext uri="{FF2B5EF4-FFF2-40B4-BE49-F238E27FC236}">
                <a16:creationId xmlns:a16="http://schemas.microsoft.com/office/drawing/2014/main" id="{94D323D8-AF39-4C36-9582-E9469F74B6C5}"/>
              </a:ext>
            </a:extLst>
          </p:cNvPr>
          <p:cNvPicPr>
            <a:picLocks noChangeAspect="1"/>
          </p:cNvPicPr>
          <p:nvPr/>
        </p:nvPicPr>
        <p:blipFill>
          <a:blip r:embed="rId2"/>
          <a:stretch>
            <a:fillRect/>
          </a:stretch>
        </p:blipFill>
        <p:spPr>
          <a:xfrm>
            <a:off x="403708" y="2589322"/>
            <a:ext cx="4872139" cy="3508157"/>
          </a:xfrm>
          <a:prstGeom prst="rect">
            <a:avLst/>
          </a:prstGeom>
        </p:spPr>
      </p:pic>
      <p:sp>
        <p:nvSpPr>
          <p:cNvPr id="4" name="Content Placeholder 3">
            <a:extLst>
              <a:ext uri="{FF2B5EF4-FFF2-40B4-BE49-F238E27FC236}">
                <a16:creationId xmlns:a16="http://schemas.microsoft.com/office/drawing/2014/main" id="{4FBF0441-46B0-4D92-924A-3EDA7C2EA2F3}"/>
              </a:ext>
            </a:extLst>
          </p:cNvPr>
          <p:cNvSpPr>
            <a:spLocks noGrp="1"/>
          </p:cNvSpPr>
          <p:nvPr>
            <p:ph sz="quarter" idx="14"/>
          </p:nvPr>
        </p:nvSpPr>
        <p:spPr>
          <a:xfrm>
            <a:off x="5397190" y="2527695"/>
            <a:ext cx="3403909" cy="3510794"/>
          </a:xfrm>
        </p:spPr>
        <p:txBody>
          <a:bodyPr>
            <a:normAutofit/>
          </a:bodyPr>
          <a:lstStyle/>
          <a:p>
            <a:pPr marL="292608" indent="-292608">
              <a:buFont typeface="Arial" panose="020B0604020202020204" pitchFamily="34" charset="0"/>
              <a:buChar char="•"/>
            </a:pPr>
            <a:r>
              <a:rPr lang="en-US" sz="2000" dirty="0"/>
              <a:t>The world price is greater than autarky domestic price.</a:t>
            </a:r>
          </a:p>
          <a:p>
            <a:pPr marL="292608" indent="-292608">
              <a:buFont typeface="Arial" panose="020B0604020202020204" pitchFamily="34" charset="0"/>
              <a:buChar char="•"/>
            </a:pPr>
            <a:r>
              <a:rPr lang="en-US" sz="2000" dirty="0"/>
              <a:t>Domestic producers can earn higher profits by exporting their goods abroad.</a:t>
            </a:r>
          </a:p>
          <a:p>
            <a:pPr marL="292608" indent="-292608">
              <a:buFont typeface="Arial" panose="020B0604020202020204" pitchFamily="34" charset="0"/>
              <a:buChar char="•"/>
            </a:pPr>
            <a:r>
              <a:rPr lang="en-US" sz="2000" dirty="0"/>
              <a:t>The country is a net-exporter of airplanes.</a:t>
            </a:r>
          </a:p>
        </p:txBody>
      </p:sp>
      <p:sp>
        <p:nvSpPr>
          <p:cNvPr id="9" name="Text Placeholder 8">
            <a:extLst>
              <a:ext uri="{FF2B5EF4-FFF2-40B4-BE49-F238E27FC236}">
                <a16:creationId xmlns:a16="http://schemas.microsoft.com/office/drawing/2014/main" id="{B4B090F5-5551-47BC-A00A-418B09F7F529}"/>
              </a:ext>
            </a:extLst>
          </p:cNvPr>
          <p:cNvSpPr>
            <a:spLocks noGrp="1"/>
          </p:cNvSpPr>
          <p:nvPr>
            <p:ph type="body" sz="quarter" idx="12"/>
          </p:nvPr>
        </p:nvSpPr>
        <p:spPr>
          <a:xfrm>
            <a:off x="2811513" y="6324600"/>
            <a:ext cx="3520974" cy="190500"/>
          </a:xfrm>
        </p:spPr>
        <p:txBody>
          <a:bodyPr/>
          <a:lstStyle/>
          <a:p>
            <a:r>
              <a:rPr lang="en-US"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2369120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Big economy, small economy </a:t>
            </a:r>
            <a:r>
              <a:rPr lang="en-US" sz="1000" b="0" dirty="0"/>
              <a:t>1</a:t>
            </a:r>
            <a:endParaRPr lang="en-IN" sz="1000" b="0"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0"/>
            <a:ext cx="8656134" cy="1332675"/>
          </a:xfrm>
        </p:spPr>
        <p:txBody>
          <a:bodyPr>
            <a:normAutofit/>
          </a:bodyPr>
          <a:lstStyle/>
          <a:p>
            <a:pPr marL="292608" indent="-292608">
              <a:buFont typeface="Arial" panose="020B0604020202020204" pitchFamily="34" charset="0"/>
              <a:buChar char="•"/>
            </a:pPr>
            <a:r>
              <a:rPr lang="en-US" sz="2200" dirty="0"/>
              <a:t>The previous analysis assumed that the domestic country was a price-taker in the world market.</a:t>
            </a:r>
          </a:p>
          <a:p>
            <a:pPr marL="292608" indent="-292608">
              <a:buFont typeface="Arial" panose="020B0604020202020204" pitchFamily="34" charset="0"/>
              <a:buChar char="•"/>
            </a:pPr>
            <a:r>
              <a:rPr lang="en-US" sz="2200" dirty="0"/>
              <a:t>If a country is relatively ‘big’, then it can influence the world price.</a:t>
            </a:r>
          </a:p>
        </p:txBody>
      </p:sp>
      <p:pic>
        <p:nvPicPr>
          <p:cNvPr id="6" name="Picture 5" descr="Graph shows shifts in supply and demand after trade.">
            <a:extLst>
              <a:ext uri="{FF2B5EF4-FFF2-40B4-BE49-F238E27FC236}">
                <a16:creationId xmlns:a16="http://schemas.microsoft.com/office/drawing/2014/main" id="{9AA5D6F3-7699-4591-81D7-312B2257E426}"/>
              </a:ext>
            </a:extLst>
          </p:cNvPr>
          <p:cNvPicPr>
            <a:picLocks noChangeAspect="1"/>
          </p:cNvPicPr>
          <p:nvPr/>
        </p:nvPicPr>
        <p:blipFill>
          <a:blip r:embed="rId3"/>
          <a:stretch>
            <a:fillRect/>
          </a:stretch>
        </p:blipFill>
        <p:spPr>
          <a:xfrm>
            <a:off x="497660" y="2698632"/>
            <a:ext cx="4052760" cy="3339353"/>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4989895" y="2653991"/>
            <a:ext cx="3811204" cy="2324409"/>
          </a:xfrm>
        </p:spPr>
        <p:txBody>
          <a:bodyPr>
            <a:normAutofit/>
          </a:bodyPr>
          <a:lstStyle/>
          <a:p>
            <a:r>
              <a:rPr lang="en-US" sz="1800" dirty="0"/>
              <a:t>When the U.S. moves from autarky to free trade, the world demand curve shifts to the right because U.S. consumers have entered the market.</a:t>
            </a:r>
          </a:p>
          <a:p>
            <a:pPr lvl="1"/>
            <a:r>
              <a:rPr lang="en-US" sz="1800" dirty="0"/>
              <a:t>World demand shifts right.</a:t>
            </a:r>
          </a:p>
          <a:p>
            <a:pPr lvl="1"/>
            <a:r>
              <a:rPr lang="en-US" sz="1800" dirty="0"/>
              <a:t>World supply shifts right.</a:t>
            </a:r>
          </a:p>
        </p:txBody>
      </p:sp>
      <p:sp>
        <p:nvSpPr>
          <p:cNvPr id="5" name="Content Placeholder 4">
            <a:extLst>
              <a:ext uri="{FF2B5EF4-FFF2-40B4-BE49-F238E27FC236}">
                <a16:creationId xmlns:a16="http://schemas.microsoft.com/office/drawing/2014/main" id="{764A6E15-193E-4241-811F-1552CE051EBA}"/>
              </a:ext>
            </a:extLst>
          </p:cNvPr>
          <p:cNvSpPr>
            <a:spLocks noGrp="1"/>
          </p:cNvSpPr>
          <p:nvPr>
            <p:ph sz="quarter" idx="15"/>
          </p:nvPr>
        </p:nvSpPr>
        <p:spPr>
          <a:xfrm>
            <a:off x="4989896" y="5016095"/>
            <a:ext cx="3811203" cy="1084960"/>
          </a:xfrm>
        </p:spPr>
        <p:txBody>
          <a:bodyPr>
            <a:noAutofit/>
          </a:bodyPr>
          <a:lstStyle/>
          <a:p>
            <a:r>
              <a:rPr lang="en-US" sz="1800" dirty="0"/>
              <a:t>On net, because world demand shifted more than world supply, the world price increases.</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4023602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lstStyle/>
          <a:p>
            <a:r>
              <a:rPr lang="en-US" dirty="0"/>
              <a:t>Big economy, small economy </a:t>
            </a:r>
            <a:r>
              <a:rPr lang="en-US" sz="1000" b="0" dirty="0"/>
              <a:t>2</a:t>
            </a:r>
            <a:endParaRPr lang="en-IN" sz="1000" b="0"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900" y="1276710"/>
            <a:ext cx="8458200" cy="874819"/>
          </a:xfrm>
        </p:spPr>
        <p:txBody>
          <a:bodyPr>
            <a:normAutofit/>
          </a:bodyPr>
          <a:lstStyle/>
          <a:p>
            <a:r>
              <a:rPr lang="en-US" sz="2400" dirty="0"/>
              <a:t>For many goods, the price goes down, and the country as a whole is better off, but producers lose out.</a:t>
            </a:r>
            <a:endParaRPr lang="en-US" sz="2400" dirty="0">
              <a:sym typeface="Wingdings" pitchFamily="2" charset="2"/>
            </a:endParaRPr>
          </a:p>
        </p:txBody>
      </p:sp>
      <p:pic>
        <p:nvPicPr>
          <p:cNvPr id="6" name="Picture 5" descr="Graphs compare price levels before and after trade.">
            <a:extLst>
              <a:ext uri="{FF2B5EF4-FFF2-40B4-BE49-F238E27FC236}">
                <a16:creationId xmlns:a16="http://schemas.microsoft.com/office/drawing/2014/main" id="{8AFF4C13-9B07-4F8A-B3C7-6A6017DDE29B}"/>
              </a:ext>
            </a:extLst>
          </p:cNvPr>
          <p:cNvPicPr>
            <a:picLocks noChangeAspect="1"/>
          </p:cNvPicPr>
          <p:nvPr/>
        </p:nvPicPr>
        <p:blipFill>
          <a:blip r:embed="rId3"/>
          <a:stretch>
            <a:fillRect/>
          </a:stretch>
        </p:blipFill>
        <p:spPr>
          <a:xfrm>
            <a:off x="871407" y="2217907"/>
            <a:ext cx="7401185" cy="2225233"/>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4612974"/>
            <a:ext cx="3798794" cy="1402344"/>
          </a:xfrm>
        </p:spPr>
        <p:txBody>
          <a:bodyPr>
            <a:noAutofit/>
          </a:bodyPr>
          <a:lstStyle/>
          <a:p>
            <a:r>
              <a:rPr lang="en-US" sz="1800" dirty="0"/>
              <a:t>Under autarky:</a:t>
            </a:r>
          </a:p>
          <a:p>
            <a:pPr marL="292608" indent="-292608">
              <a:buFont typeface="Arial" panose="020B0604020202020204" pitchFamily="34" charset="0"/>
              <a:buChar char="•"/>
            </a:pPr>
            <a:r>
              <a:rPr lang="en-US" sz="1800" dirty="0"/>
              <a:t>U.S. produces 300M T-shirts.</a:t>
            </a:r>
          </a:p>
          <a:p>
            <a:pPr marL="292608" indent="-292608">
              <a:buFont typeface="Arial" panose="020B0604020202020204" pitchFamily="34" charset="0"/>
              <a:buChar char="•"/>
            </a:pPr>
            <a:r>
              <a:rPr lang="en-US" sz="1800" dirty="0"/>
              <a:t>U.S. price is $25.</a:t>
            </a:r>
          </a:p>
        </p:txBody>
      </p:sp>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4634752" y="4557215"/>
            <a:ext cx="4141695" cy="1648515"/>
          </a:xfrm>
        </p:spPr>
        <p:txBody>
          <a:bodyPr>
            <a:noAutofit/>
          </a:bodyPr>
          <a:lstStyle/>
          <a:p>
            <a:r>
              <a:rPr lang="en-US" sz="1800" dirty="0"/>
              <a:t>After U.S. opens to trade:</a:t>
            </a:r>
          </a:p>
          <a:p>
            <a:pPr marL="292608" indent="-292608">
              <a:buFont typeface="Arial" panose="020B0604020202020204" pitchFamily="34" charset="0"/>
              <a:buChar char="•"/>
            </a:pPr>
            <a:r>
              <a:rPr lang="en-US" sz="1800" dirty="0"/>
              <a:t>U.S. price of T-shirts falls to $17.</a:t>
            </a:r>
          </a:p>
          <a:p>
            <a:pPr marL="292608" indent="-292608">
              <a:buFont typeface="Arial" panose="020B0604020202020204" pitchFamily="34" charset="0"/>
              <a:buChar char="•"/>
            </a:pPr>
            <a:r>
              <a:rPr lang="en-US" sz="1800" dirty="0"/>
              <a:t>U.S. producers sell 200M T-shirts.</a:t>
            </a:r>
          </a:p>
          <a:p>
            <a:pPr marL="292608" indent="-292608">
              <a:buFont typeface="Arial" panose="020B0604020202020204" pitchFamily="34" charset="0"/>
              <a:buChar char="•"/>
            </a:pPr>
            <a:r>
              <a:rPr lang="en-US" sz="1800" dirty="0"/>
              <a:t>U.S. imports 200M T-shirts.</a:t>
            </a: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581748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DA6D-02F6-4249-9F90-9E79299F243D}"/>
              </a:ext>
            </a:extLst>
          </p:cNvPr>
          <p:cNvSpPr>
            <a:spLocks noGrp="1"/>
          </p:cNvSpPr>
          <p:nvPr>
            <p:ph type="title"/>
          </p:nvPr>
        </p:nvSpPr>
        <p:spPr/>
        <p:txBody>
          <a:bodyPr/>
          <a:lstStyle/>
          <a:p>
            <a:r>
              <a:rPr lang="en-US" dirty="0"/>
              <a:t>Restrictions on Trade</a:t>
            </a:r>
            <a:endParaRPr lang="en-IN" dirty="0"/>
          </a:p>
        </p:txBody>
      </p:sp>
      <p:sp>
        <p:nvSpPr>
          <p:cNvPr id="3" name="Content Placeholder 2">
            <a:extLst>
              <a:ext uri="{FF2B5EF4-FFF2-40B4-BE49-F238E27FC236}">
                <a16:creationId xmlns:a16="http://schemas.microsoft.com/office/drawing/2014/main" id="{0F6DCD92-0490-4C1F-9053-57CB68A604D1}"/>
              </a:ext>
            </a:extLst>
          </p:cNvPr>
          <p:cNvSpPr>
            <a:spLocks noGrp="1"/>
          </p:cNvSpPr>
          <p:nvPr>
            <p:ph sz="quarter" idx="11"/>
          </p:nvPr>
        </p:nvSpPr>
        <p:spPr>
          <a:xfrm>
            <a:off x="342900" y="1276709"/>
            <a:ext cx="8458200" cy="5034443"/>
          </a:xfrm>
        </p:spPr>
        <p:txBody>
          <a:bodyPr/>
          <a:lstStyle/>
          <a:p>
            <a:r>
              <a:rPr lang="en-US" dirty="0"/>
              <a:t>The previous analysis indicates that imposing or lifting restrictions on trade can have different impacts on different groups of people.</a:t>
            </a:r>
          </a:p>
          <a:p>
            <a:r>
              <a:rPr lang="en-US" dirty="0"/>
              <a:t>Laws limiting trade are referred to as trade protection.</a:t>
            </a:r>
          </a:p>
          <a:p>
            <a:pPr lvl="1">
              <a:buClr>
                <a:schemeClr val="tx1"/>
              </a:buClr>
            </a:pPr>
            <a:r>
              <a:rPr lang="en-US" i="1" dirty="0">
                <a:solidFill>
                  <a:srgbClr val="9D0505"/>
                </a:solidFill>
              </a:rPr>
              <a:t>Protectionism</a:t>
            </a:r>
            <a:r>
              <a:rPr lang="en-US" i="1" dirty="0">
                <a:solidFill>
                  <a:srgbClr val="C00000"/>
                </a:solidFill>
              </a:rPr>
              <a:t> </a:t>
            </a:r>
            <a:r>
              <a:rPr lang="en-US" dirty="0"/>
              <a:t>is a preference for policies that limit trade.</a:t>
            </a:r>
          </a:p>
          <a:p>
            <a:pPr lvl="1">
              <a:buClr>
                <a:schemeClr val="tx1"/>
              </a:buClr>
            </a:pPr>
            <a:r>
              <a:rPr lang="en-US" i="1" dirty="0">
                <a:solidFill>
                  <a:srgbClr val="9D0505"/>
                </a:solidFill>
              </a:rPr>
              <a:t>Trade liberalization</a:t>
            </a:r>
            <a:r>
              <a:rPr lang="en-US" b="1" dirty="0">
                <a:solidFill>
                  <a:srgbClr val="9D0505"/>
                </a:solidFill>
              </a:rPr>
              <a:t> </a:t>
            </a:r>
            <a:r>
              <a:rPr lang="en-US" dirty="0"/>
              <a:t>is policies and actions that reduce trade restrictions.</a:t>
            </a:r>
          </a:p>
        </p:txBody>
      </p:sp>
    </p:spTree>
    <p:extLst>
      <p:ext uri="{BB962C8B-B14F-4D97-AF65-F5344CB8AC3E}">
        <p14:creationId xmlns:p14="http://schemas.microsoft.com/office/powerpoint/2010/main" val="4195782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Tariffs</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0"/>
            <a:ext cx="8656134" cy="1332675"/>
          </a:xfrm>
        </p:spPr>
        <p:txBody>
          <a:bodyPr>
            <a:normAutofit/>
          </a:bodyPr>
          <a:lstStyle/>
          <a:p>
            <a:pPr marL="292608" indent="-292608">
              <a:buFont typeface="Arial" panose="020B0604020202020204" pitchFamily="34" charset="0"/>
              <a:buChar char="•"/>
            </a:pPr>
            <a:r>
              <a:rPr lang="en-US" sz="2400" dirty="0"/>
              <a:t>A </a:t>
            </a:r>
            <a:r>
              <a:rPr lang="en-US" sz="2400" i="1" dirty="0">
                <a:solidFill>
                  <a:srgbClr val="9D0505"/>
                </a:solidFill>
              </a:rPr>
              <a:t>tariff</a:t>
            </a:r>
            <a:r>
              <a:rPr lang="en-US" sz="2400" dirty="0"/>
              <a:t> is a tax targeted at certain imports.</a:t>
            </a:r>
          </a:p>
          <a:p>
            <a:pPr marL="292608" indent="-292608">
              <a:buFont typeface="Arial" panose="020B0604020202020204" pitchFamily="34" charset="0"/>
              <a:buChar char="•"/>
            </a:pPr>
            <a:r>
              <a:rPr lang="en-US" sz="2400" dirty="0"/>
              <a:t>The purpose is to reduce the quantity of imports to protect domestic producers.</a:t>
            </a:r>
          </a:p>
        </p:txBody>
      </p:sp>
      <p:pic>
        <p:nvPicPr>
          <p:cNvPr id="10" name="Picture 9" descr="Graph shows the effect of a tariff on imports.">
            <a:extLst>
              <a:ext uri="{FF2B5EF4-FFF2-40B4-BE49-F238E27FC236}">
                <a16:creationId xmlns:a16="http://schemas.microsoft.com/office/drawing/2014/main" id="{05733CF6-3AAF-4F64-836D-5D6FD306517F}"/>
              </a:ext>
            </a:extLst>
          </p:cNvPr>
          <p:cNvPicPr>
            <a:picLocks noChangeAspect="1"/>
          </p:cNvPicPr>
          <p:nvPr/>
        </p:nvPicPr>
        <p:blipFill>
          <a:blip r:embed="rId3"/>
          <a:stretch>
            <a:fillRect/>
          </a:stretch>
        </p:blipFill>
        <p:spPr>
          <a:xfrm>
            <a:off x="734147" y="2744554"/>
            <a:ext cx="3605731" cy="3417982"/>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4989895" y="2967756"/>
            <a:ext cx="3811204" cy="2975844"/>
          </a:xfrm>
        </p:spPr>
        <p:txBody>
          <a:bodyPr>
            <a:normAutofit/>
          </a:bodyPr>
          <a:lstStyle/>
          <a:p>
            <a:r>
              <a:rPr lang="en-US" sz="2400" dirty="0"/>
              <a:t>A tariff has two effects:</a:t>
            </a:r>
          </a:p>
          <a:p>
            <a:pPr lvl="1"/>
            <a:r>
              <a:rPr lang="en-US" sz="2200" dirty="0"/>
              <a:t>Increases the world price for domestic consumers.</a:t>
            </a:r>
          </a:p>
          <a:p>
            <a:pPr lvl="1"/>
            <a:r>
              <a:rPr lang="en-US" sz="2200" dirty="0"/>
              <a:t>Decreases the amount of shortage made up by imports.</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2132186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normAutofit fontScale="90000"/>
          </a:bodyPr>
          <a:lstStyle/>
          <a:p>
            <a:r>
              <a:rPr lang="en-US" dirty="0"/>
              <a:t>Domestic welfare effects of a tariff</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900" y="1276711"/>
            <a:ext cx="8458200" cy="507266"/>
          </a:xfrm>
        </p:spPr>
        <p:txBody>
          <a:bodyPr>
            <a:normAutofit/>
          </a:bodyPr>
          <a:lstStyle/>
          <a:p>
            <a:r>
              <a:rPr lang="en-US" sz="2400" dirty="0"/>
              <a:t>There are substantial welfare effects of imposing a tariff.</a:t>
            </a:r>
            <a:endParaRPr lang="en-US" sz="2400" dirty="0">
              <a:sym typeface="Wingdings" pitchFamily="2" charset="2"/>
            </a:endParaRPr>
          </a:p>
        </p:txBody>
      </p:sp>
      <p:pic>
        <p:nvPicPr>
          <p:cNvPr id="8" name="Picture 7" descr="Graphs compare surpluses, revenue, and deadweight loss with and without a tariff.">
            <a:extLst>
              <a:ext uri="{FF2B5EF4-FFF2-40B4-BE49-F238E27FC236}">
                <a16:creationId xmlns:a16="http://schemas.microsoft.com/office/drawing/2014/main" id="{BF7533D2-2370-4494-BE22-FF22EA2055B5}"/>
              </a:ext>
            </a:extLst>
          </p:cNvPr>
          <p:cNvPicPr>
            <a:picLocks noChangeAspect="1"/>
          </p:cNvPicPr>
          <p:nvPr/>
        </p:nvPicPr>
        <p:blipFill>
          <a:blip r:embed="rId3"/>
          <a:stretch>
            <a:fillRect/>
          </a:stretch>
        </p:blipFill>
        <p:spPr>
          <a:xfrm>
            <a:off x="746573" y="1988456"/>
            <a:ext cx="6750520" cy="2205835"/>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4442643"/>
            <a:ext cx="3664324" cy="1509920"/>
          </a:xfrm>
        </p:spPr>
        <p:txBody>
          <a:bodyPr>
            <a:noAutofit/>
          </a:bodyPr>
          <a:lstStyle/>
          <a:p>
            <a:pPr>
              <a:spcBef>
                <a:spcPts val="500"/>
              </a:spcBef>
            </a:pPr>
            <a:r>
              <a:rPr lang="en-US" sz="1600" dirty="0"/>
              <a:t>Surplus without a tariff on imports:</a:t>
            </a:r>
          </a:p>
          <a:p>
            <a:pPr marL="292608" indent="-292608">
              <a:spcBef>
                <a:spcPts val="500"/>
              </a:spcBef>
              <a:buFont typeface="Arial" panose="020B0604020202020204" pitchFamily="34" charset="0"/>
              <a:buChar char="•"/>
            </a:pPr>
            <a:r>
              <a:rPr lang="en-US" sz="1600" dirty="0"/>
              <a:t>Consumer surplus is A + B + C +D + E+ F.</a:t>
            </a:r>
          </a:p>
          <a:p>
            <a:pPr marL="292608" indent="-292608">
              <a:spcBef>
                <a:spcPts val="500"/>
              </a:spcBef>
              <a:buFont typeface="Arial" panose="020B0604020202020204" pitchFamily="34" charset="0"/>
              <a:buChar char="•"/>
            </a:pPr>
            <a:r>
              <a:rPr lang="en-US" sz="1600" dirty="0"/>
              <a:t>Producer surplus is G.</a:t>
            </a:r>
          </a:p>
        </p:txBody>
      </p:sp>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4061012" y="4404813"/>
            <a:ext cx="4715435" cy="1807727"/>
          </a:xfrm>
        </p:spPr>
        <p:txBody>
          <a:bodyPr>
            <a:noAutofit/>
          </a:bodyPr>
          <a:lstStyle/>
          <a:p>
            <a:pPr>
              <a:spcBef>
                <a:spcPts val="500"/>
              </a:spcBef>
            </a:pPr>
            <a:r>
              <a:rPr lang="en-US" sz="1600" dirty="0"/>
              <a:t>Surplus with a tariff on imports:</a:t>
            </a:r>
          </a:p>
          <a:p>
            <a:pPr marL="292608" indent="-292608">
              <a:spcBef>
                <a:spcPts val="500"/>
              </a:spcBef>
              <a:buFont typeface="Arial" panose="020B0604020202020204" pitchFamily="34" charset="0"/>
              <a:buChar char="•"/>
            </a:pPr>
            <a:r>
              <a:rPr lang="en-US" sz="1600" dirty="0"/>
              <a:t>Quantity of imports decreases.</a:t>
            </a:r>
          </a:p>
          <a:p>
            <a:pPr marL="292608" indent="-292608">
              <a:spcBef>
                <a:spcPts val="500"/>
              </a:spcBef>
              <a:buFont typeface="Arial" panose="020B0604020202020204" pitchFamily="34" charset="0"/>
              <a:buChar char="•"/>
            </a:pPr>
            <a:r>
              <a:rPr lang="en-US" sz="1600" dirty="0"/>
              <a:t>New world price is higher.</a:t>
            </a:r>
          </a:p>
          <a:p>
            <a:pPr marL="292608" indent="-292608">
              <a:spcBef>
                <a:spcPts val="500"/>
              </a:spcBef>
              <a:buFont typeface="Arial" panose="020B0604020202020204" pitchFamily="34" charset="0"/>
              <a:buChar char="•"/>
            </a:pPr>
            <a:r>
              <a:rPr lang="en-US" sz="1600" dirty="0"/>
              <a:t>CS =  A + B and PS = C + G.</a:t>
            </a:r>
          </a:p>
          <a:p>
            <a:pPr marL="292608" indent="-292608">
              <a:spcBef>
                <a:spcPts val="500"/>
              </a:spcBef>
              <a:buFont typeface="Arial" panose="020B0604020202020204" pitchFamily="34" charset="0"/>
              <a:buChar char="•"/>
            </a:pPr>
            <a:r>
              <a:rPr lang="en-US" sz="1600" dirty="0"/>
              <a:t>Government tax revenue is E.</a:t>
            </a:r>
          </a:p>
          <a:p>
            <a:pPr marL="292608" indent="-292608">
              <a:spcBef>
                <a:spcPts val="500"/>
              </a:spcBef>
              <a:buFont typeface="Arial" panose="020B0604020202020204" pitchFamily="34" charset="0"/>
              <a:buChar char="•"/>
            </a:pPr>
            <a:r>
              <a:rPr lang="en-US" sz="1600" dirty="0"/>
              <a:t>Deadweight loss is D + F.</a:t>
            </a: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4274885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Quotas</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0"/>
            <a:ext cx="8756276" cy="1179619"/>
          </a:xfrm>
        </p:spPr>
        <p:txBody>
          <a:bodyPr>
            <a:normAutofit/>
          </a:bodyPr>
          <a:lstStyle/>
          <a:p>
            <a:pPr marL="292608" indent="-292608">
              <a:buFont typeface="Arial" panose="020B0604020202020204" pitchFamily="34" charset="0"/>
              <a:buChar char="•"/>
            </a:pPr>
            <a:r>
              <a:rPr lang="en-US" sz="2000" dirty="0"/>
              <a:t>A</a:t>
            </a:r>
            <a:r>
              <a:rPr lang="en-US" sz="2000" b="1" dirty="0"/>
              <a:t> </a:t>
            </a:r>
            <a:r>
              <a:rPr lang="en-US" sz="2000" i="1" dirty="0">
                <a:solidFill>
                  <a:srgbClr val="9D0505"/>
                </a:solidFill>
              </a:rPr>
              <a:t>quota</a:t>
            </a:r>
            <a:r>
              <a:rPr lang="en-US" sz="2000" b="1" dirty="0">
                <a:solidFill>
                  <a:srgbClr val="9D0505"/>
                </a:solidFill>
              </a:rPr>
              <a:t> </a:t>
            </a:r>
            <a:r>
              <a:rPr lang="en-US" sz="2000" dirty="0"/>
              <a:t>is</a:t>
            </a:r>
            <a:r>
              <a:rPr lang="en-US" sz="2000" b="1" dirty="0"/>
              <a:t> </a:t>
            </a:r>
            <a:r>
              <a:rPr lang="en-US" sz="2000" dirty="0"/>
              <a:t>a limit on the amount of a particular good that can be imported.</a:t>
            </a:r>
          </a:p>
          <a:p>
            <a:pPr marL="292608" indent="-292608">
              <a:buClr>
                <a:schemeClr val="tx1"/>
              </a:buClr>
              <a:buFont typeface="Arial" panose="020B0604020202020204" pitchFamily="34" charset="0"/>
              <a:buChar char="•"/>
            </a:pPr>
            <a:r>
              <a:rPr lang="en-US" sz="2000" i="1" dirty="0">
                <a:solidFill>
                  <a:srgbClr val="9D0505"/>
                </a:solidFill>
              </a:rPr>
              <a:t>Quota rents</a:t>
            </a:r>
            <a:r>
              <a:rPr lang="en-US" sz="2000" dirty="0">
                <a:solidFill>
                  <a:srgbClr val="9D0505"/>
                </a:solidFill>
              </a:rPr>
              <a:t> </a:t>
            </a:r>
            <a:r>
              <a:rPr lang="en-US" sz="2000" dirty="0"/>
              <a:t>are</a:t>
            </a:r>
            <a:r>
              <a:rPr lang="en-US" sz="2000" b="1" dirty="0"/>
              <a:t> </a:t>
            </a:r>
            <a:r>
              <a:rPr lang="en-US" sz="2000" dirty="0"/>
              <a:t>profits earned by foreign firms or governments under a quota.</a:t>
            </a:r>
          </a:p>
        </p:txBody>
      </p:sp>
      <p:pic>
        <p:nvPicPr>
          <p:cNvPr id="5" name="Picture 4" descr="Graph shows areas of surpluses, deadweight loss, and quota rents.">
            <a:extLst>
              <a:ext uri="{FF2B5EF4-FFF2-40B4-BE49-F238E27FC236}">
                <a16:creationId xmlns:a16="http://schemas.microsoft.com/office/drawing/2014/main" id="{244ECE14-AE78-484A-9892-FCA83C6EDB15}"/>
              </a:ext>
            </a:extLst>
          </p:cNvPr>
          <p:cNvPicPr>
            <a:picLocks noChangeAspect="1"/>
          </p:cNvPicPr>
          <p:nvPr/>
        </p:nvPicPr>
        <p:blipFill>
          <a:blip r:embed="rId3"/>
          <a:stretch>
            <a:fillRect/>
          </a:stretch>
        </p:blipFill>
        <p:spPr>
          <a:xfrm>
            <a:off x="396984" y="2650920"/>
            <a:ext cx="3491143" cy="3274956"/>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4222376" y="2525618"/>
            <a:ext cx="4787153" cy="3417982"/>
          </a:xfrm>
        </p:spPr>
        <p:txBody>
          <a:bodyPr>
            <a:normAutofit/>
          </a:bodyPr>
          <a:lstStyle/>
          <a:p>
            <a:r>
              <a:rPr lang="en-US" sz="1800" dirty="0"/>
              <a:t>A quota has a few effects:</a:t>
            </a:r>
          </a:p>
          <a:p>
            <a:pPr marL="292608" indent="-292608">
              <a:buFont typeface="Arial" panose="020B0604020202020204" pitchFamily="34" charset="0"/>
              <a:buChar char="•"/>
            </a:pPr>
            <a:r>
              <a:rPr lang="en-US" sz="1800" dirty="0"/>
              <a:t>Decreases imports.</a:t>
            </a:r>
          </a:p>
          <a:p>
            <a:pPr marL="292608" indent="-292608">
              <a:buFont typeface="Arial" panose="020B0604020202020204" pitchFamily="34" charset="0"/>
              <a:buChar char="•"/>
            </a:pPr>
            <a:r>
              <a:rPr lang="en-US" sz="1800" dirty="0"/>
              <a:t>Increases import price.</a:t>
            </a:r>
          </a:p>
          <a:p>
            <a:pPr marL="292608" indent="-292608">
              <a:buFont typeface="Arial" panose="020B0604020202020204" pitchFamily="34" charset="0"/>
              <a:buChar char="•"/>
            </a:pPr>
            <a:r>
              <a:rPr lang="en-US" sz="1800" dirty="0"/>
              <a:t>Increases producer surplus by C.</a:t>
            </a:r>
          </a:p>
          <a:p>
            <a:pPr marL="292608" indent="-292608">
              <a:buFont typeface="Arial" panose="020B0604020202020204" pitchFamily="34" charset="0"/>
              <a:buChar char="•"/>
            </a:pPr>
            <a:r>
              <a:rPr lang="en-US" sz="1800" dirty="0"/>
              <a:t>Decreases consumer surplus by C + D + E + F.</a:t>
            </a:r>
          </a:p>
          <a:p>
            <a:pPr marL="292608" indent="-292608">
              <a:buFont typeface="Arial" panose="020B0604020202020204" pitchFamily="34" charset="0"/>
              <a:buChar char="•"/>
            </a:pPr>
            <a:r>
              <a:rPr lang="en-US" sz="1800" dirty="0"/>
              <a:t>Foreign companies earn quota rents of E.</a:t>
            </a:r>
          </a:p>
          <a:p>
            <a:pPr marL="292608" indent="-292608">
              <a:buFont typeface="Arial" panose="020B0604020202020204" pitchFamily="34" charset="0"/>
              <a:buChar char="•"/>
            </a:pPr>
            <a:r>
              <a:rPr lang="en-US" sz="1800" dirty="0"/>
              <a:t>Deadweight loss of D + F occurs.</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639248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normAutofit fontScale="90000"/>
          </a:bodyPr>
          <a:lstStyle/>
          <a:p>
            <a:r>
              <a:rPr lang="en-US" dirty="0"/>
              <a:t>Active Learning: Restrictions to trade</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0"/>
            <a:ext cx="8756276" cy="1018255"/>
          </a:xfrm>
        </p:spPr>
        <p:txBody>
          <a:bodyPr>
            <a:normAutofit/>
          </a:bodyPr>
          <a:lstStyle/>
          <a:p>
            <a:r>
              <a:rPr lang="en-US" sz="2400" dirty="0"/>
              <a:t>A tariff of $t per unit is imposed on foreign copper.</a:t>
            </a:r>
          </a:p>
          <a:p>
            <a:pPr marL="292608" indent="-292608">
              <a:buFont typeface="Arial" panose="020B0604020202020204" pitchFamily="34" charset="0"/>
              <a:buChar char="•"/>
            </a:pPr>
            <a:r>
              <a:rPr lang="en-US" sz="2400" dirty="0"/>
              <a:t>Complete the welfare table.</a:t>
            </a:r>
          </a:p>
        </p:txBody>
      </p:sp>
      <p:pic>
        <p:nvPicPr>
          <p:cNvPr id="6" name="Picture 5" descr="The graph on the left has price in dollars on the vertical axis and quantity of copper in millions of tons on the horizontal axis.">
            <a:extLst>
              <a:ext uri="{FF2B5EF4-FFF2-40B4-BE49-F238E27FC236}">
                <a16:creationId xmlns:a16="http://schemas.microsoft.com/office/drawing/2014/main" id="{B3E4D5D1-0399-4209-869B-04AFD89FA54A}"/>
              </a:ext>
            </a:extLst>
          </p:cNvPr>
          <p:cNvPicPr>
            <a:picLocks noChangeAspect="1"/>
          </p:cNvPicPr>
          <p:nvPr/>
        </p:nvPicPr>
        <p:blipFill>
          <a:blip r:embed="rId3"/>
          <a:stretch>
            <a:fillRect/>
          </a:stretch>
        </p:blipFill>
        <p:spPr>
          <a:xfrm>
            <a:off x="565860" y="2513075"/>
            <a:ext cx="3652375" cy="3203448"/>
          </a:xfrm>
          <a:prstGeom prst="rect">
            <a:avLst/>
          </a:prstGeom>
        </p:spPr>
      </p:pic>
      <p:graphicFrame>
        <p:nvGraphicFramePr>
          <p:cNvPr id="10" name="Table 9">
            <a:extLst>
              <a:ext uri="{FF2B5EF4-FFF2-40B4-BE49-F238E27FC236}">
                <a16:creationId xmlns:a16="http://schemas.microsoft.com/office/drawing/2014/main" id="{6A32C287-7F0B-483C-834B-7C2EA189B7E0}"/>
              </a:ext>
            </a:extLst>
          </p:cNvPr>
          <p:cNvGraphicFramePr>
            <a:graphicFrameLocks noGrp="1"/>
          </p:cNvGraphicFramePr>
          <p:nvPr>
            <p:extLst>
              <p:ext uri="{D42A27DB-BD31-4B8C-83A1-F6EECF244321}">
                <p14:modId xmlns:p14="http://schemas.microsoft.com/office/powerpoint/2010/main" val="3128726336"/>
              </p:ext>
            </p:extLst>
          </p:nvPr>
        </p:nvGraphicFramePr>
        <p:xfrm>
          <a:off x="4368979" y="3068817"/>
          <a:ext cx="4518620" cy="1783281"/>
        </p:xfrm>
        <a:graphic>
          <a:graphicData uri="http://schemas.openxmlformats.org/drawingml/2006/table">
            <a:tbl>
              <a:tblPr firstRow="1" bandRow="1">
                <a:tableStyleId>{5C22544A-7EE6-4342-B048-85BDC9FD1C3A}</a:tableStyleId>
              </a:tblPr>
              <a:tblGrid>
                <a:gridCol w="1088321">
                  <a:extLst>
                    <a:ext uri="{9D8B030D-6E8A-4147-A177-3AD203B41FA5}">
                      <a16:colId xmlns:a16="http://schemas.microsoft.com/office/drawing/2014/main" val="20000"/>
                    </a:ext>
                  </a:extLst>
                </a:gridCol>
                <a:gridCol w="1211361">
                  <a:extLst>
                    <a:ext uri="{9D8B030D-6E8A-4147-A177-3AD203B41FA5}">
                      <a16:colId xmlns:a16="http://schemas.microsoft.com/office/drawing/2014/main" val="20001"/>
                    </a:ext>
                  </a:extLst>
                </a:gridCol>
                <a:gridCol w="667649">
                  <a:extLst>
                    <a:ext uri="{9D8B030D-6E8A-4147-A177-3AD203B41FA5}">
                      <a16:colId xmlns:a16="http://schemas.microsoft.com/office/drawing/2014/main" val="20002"/>
                    </a:ext>
                  </a:extLst>
                </a:gridCol>
                <a:gridCol w="1551289">
                  <a:extLst>
                    <a:ext uri="{9D8B030D-6E8A-4147-A177-3AD203B41FA5}">
                      <a16:colId xmlns:a16="http://schemas.microsoft.com/office/drawing/2014/main" val="20003"/>
                    </a:ext>
                  </a:extLst>
                </a:gridCol>
              </a:tblGrid>
              <a:tr h="255988">
                <a:tc>
                  <a:txBody>
                    <a:bodyPr/>
                    <a:lstStyle/>
                    <a:p>
                      <a:pPr algn="ctr"/>
                      <a:r>
                        <a:rPr lang="en-US" sz="1600" baseline="0" dirty="0"/>
                        <a:t>Measure</a:t>
                      </a:r>
                      <a:endParaRPr lang="en-US" sz="1600" b="0" baseline="0" dirty="0">
                        <a:latin typeface="Arial" panose="020B0604020202020204" pitchFamily="34" charset="0"/>
                      </a:endParaRPr>
                    </a:p>
                  </a:txBody>
                  <a:tcPr marL="83127" marR="83127">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a:t>Before</a:t>
                      </a:r>
                      <a:endParaRPr lang="en-US" sz="1600" b="0" baseline="0" dirty="0">
                        <a:latin typeface="Arial" panose="020B0604020202020204" pitchFamily="34" charset="0"/>
                      </a:endParaRPr>
                    </a:p>
                  </a:txBody>
                  <a:tcPr marL="83127" marR="83127">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a:t>After</a:t>
                      </a:r>
                      <a:endParaRPr lang="en-US" sz="1600" b="0" baseline="0" dirty="0">
                        <a:latin typeface="Arial" panose="020B0604020202020204" pitchFamily="34" charset="0"/>
                      </a:endParaRPr>
                    </a:p>
                  </a:txBody>
                  <a:tcPr marL="83127" marR="83127">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a:t>Change</a:t>
                      </a:r>
                      <a:endParaRPr lang="en-US" sz="1600" b="0" baseline="0" dirty="0">
                        <a:latin typeface="Arial" panose="020B0604020202020204" pitchFamily="34" charset="0"/>
                      </a:endParaRPr>
                    </a:p>
                  </a:txBody>
                  <a:tcPr marL="83127" marR="83127">
                    <a:solidFill>
                      <a:srgbClr val="C00000"/>
                    </a:solidFill>
                  </a:tcPr>
                </a:tc>
                <a:extLst>
                  <a:ext uri="{0D108BD9-81ED-4DB2-BD59-A6C34878D82A}">
                    <a16:rowId xmlns:a16="http://schemas.microsoft.com/office/drawing/2014/main" val="10000"/>
                  </a:ext>
                </a:extLst>
              </a:tr>
              <a:tr h="442161">
                <a:tc>
                  <a:txBody>
                    <a:bodyPr/>
                    <a:lstStyle/>
                    <a:p>
                      <a:pPr algn="ctr"/>
                      <a:r>
                        <a:rPr lang="en-US" sz="1600" baseline="0" dirty="0"/>
                        <a:t>CS</a:t>
                      </a:r>
                    </a:p>
                  </a:txBody>
                  <a:tcPr marL="83127" marR="831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extLst>
                  <a:ext uri="{0D108BD9-81ED-4DB2-BD59-A6C34878D82A}">
                    <a16:rowId xmlns:a16="http://schemas.microsoft.com/office/drawing/2014/main" val="10001"/>
                  </a:ext>
                </a:extLst>
              </a:tr>
              <a:tr h="255988">
                <a:tc>
                  <a:txBody>
                    <a:bodyPr/>
                    <a:lstStyle/>
                    <a:p>
                      <a:pPr algn="ctr"/>
                      <a:r>
                        <a:rPr lang="en-US" sz="1600" baseline="0" dirty="0"/>
                        <a:t>PS</a:t>
                      </a: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extLst>
                  <a:ext uri="{0D108BD9-81ED-4DB2-BD59-A6C34878D82A}">
                    <a16:rowId xmlns:a16="http://schemas.microsoft.com/office/drawing/2014/main" val="10002"/>
                  </a:ext>
                </a:extLst>
              </a:tr>
              <a:tr h="255988">
                <a:tc>
                  <a:txBody>
                    <a:bodyPr/>
                    <a:lstStyle/>
                    <a:p>
                      <a:pPr algn="ctr"/>
                      <a:r>
                        <a:rPr lang="en-US" sz="1600" baseline="0" dirty="0"/>
                        <a:t>Gov’t Rev</a:t>
                      </a: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extLst>
                  <a:ext uri="{0D108BD9-81ED-4DB2-BD59-A6C34878D82A}">
                    <a16:rowId xmlns:a16="http://schemas.microsoft.com/office/drawing/2014/main" val="10003"/>
                  </a:ext>
                </a:extLst>
              </a:tr>
              <a:tr h="255988">
                <a:tc>
                  <a:txBody>
                    <a:bodyPr/>
                    <a:lstStyle/>
                    <a:p>
                      <a:pPr algn="ctr"/>
                      <a:r>
                        <a:rPr lang="en-US" sz="1600" baseline="0" dirty="0"/>
                        <a:t>DWL</a:t>
                      </a: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tc>
                  <a:txBody>
                    <a:bodyPr/>
                    <a:lstStyle/>
                    <a:p>
                      <a:pPr algn="ctr"/>
                      <a:endParaRPr lang="en-US" sz="1600" b="0" baseline="0" dirty="0">
                        <a:latin typeface="Arial" panose="020B0604020202020204" pitchFamily="34" charset="0"/>
                      </a:endParaRPr>
                    </a:p>
                  </a:txBody>
                  <a:tcPr marL="83127" marR="83127"/>
                </a:tc>
                <a:extLst>
                  <a:ext uri="{0D108BD9-81ED-4DB2-BD59-A6C34878D82A}">
                    <a16:rowId xmlns:a16="http://schemas.microsoft.com/office/drawing/2014/main" val="10004"/>
                  </a:ext>
                </a:extLst>
              </a:tr>
            </a:tbl>
          </a:graphicData>
        </a:graphic>
      </p:graphicFrame>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434338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dirty="0"/>
              <a:t>What will you learn in this chapter?</a:t>
            </a:r>
            <a:endParaRPr lang="en-IN" dirty="0"/>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899" y="1276710"/>
            <a:ext cx="8669125" cy="5238390"/>
          </a:xfrm>
        </p:spPr>
        <p:txBody>
          <a:bodyPr>
            <a:noAutofit/>
          </a:bodyPr>
          <a:lstStyle/>
          <a:p>
            <a:pPr marL="292608" indent="-292608">
              <a:buFont typeface="Arial" panose="020B0604020202020204" pitchFamily="34" charset="0"/>
              <a:buChar char="•"/>
            </a:pPr>
            <a:r>
              <a:rPr lang="en-US" sz="2200" dirty="0"/>
              <a:t>What the definition is and root causes of </a:t>
            </a:r>
            <a:r>
              <a:rPr lang="en-US" sz="2200" i="1" dirty="0">
                <a:solidFill>
                  <a:srgbClr val="9D0505"/>
                </a:solidFill>
              </a:rPr>
              <a:t>comparative advantage</a:t>
            </a:r>
            <a:r>
              <a:rPr lang="en-US" sz="2200" dirty="0"/>
              <a:t>.</a:t>
            </a:r>
          </a:p>
          <a:p>
            <a:pPr marL="292608" indent="-292608">
              <a:buFont typeface="Arial" panose="020B0604020202020204" pitchFamily="34" charset="0"/>
              <a:buChar char="•"/>
            </a:pPr>
            <a:r>
              <a:rPr lang="en-US" sz="2200" dirty="0"/>
              <a:t>How to determine whether a country will become a net-importer/exporter of a good.</a:t>
            </a:r>
          </a:p>
          <a:p>
            <a:pPr marL="292608" indent="-292608">
              <a:buFont typeface="Arial" panose="020B0604020202020204" pitchFamily="34" charset="0"/>
              <a:buChar char="•"/>
            </a:pPr>
            <a:r>
              <a:rPr lang="en-US" sz="2200" dirty="0"/>
              <a:t>How to calculate change in </a:t>
            </a:r>
            <a:r>
              <a:rPr lang="en-US" sz="2200" i="1" dirty="0">
                <a:solidFill>
                  <a:srgbClr val="9D0505"/>
                </a:solidFill>
              </a:rPr>
              <a:t>surplus</a:t>
            </a:r>
            <a:r>
              <a:rPr lang="en-US" sz="2200" dirty="0"/>
              <a:t> under trade.</a:t>
            </a:r>
          </a:p>
          <a:p>
            <a:pPr marL="292608" indent="-292608">
              <a:buFont typeface="Arial" panose="020B0604020202020204" pitchFamily="34" charset="0"/>
              <a:buChar char="•"/>
            </a:pPr>
            <a:r>
              <a:rPr lang="en-US" sz="2200" dirty="0"/>
              <a:t>When and how an economy’s trade policies affect world supply of and world demand for a good.</a:t>
            </a:r>
          </a:p>
          <a:p>
            <a:pPr marL="292608" indent="-292608">
              <a:buFont typeface="Arial" panose="020B0604020202020204" pitchFamily="34" charset="0"/>
              <a:buChar char="•"/>
            </a:pPr>
            <a:r>
              <a:rPr lang="en-US" sz="2200" dirty="0"/>
              <a:t>What the effects of </a:t>
            </a:r>
            <a:r>
              <a:rPr lang="en-US" sz="2200" i="1" dirty="0">
                <a:solidFill>
                  <a:srgbClr val="9D0505"/>
                </a:solidFill>
              </a:rPr>
              <a:t>tariffs</a:t>
            </a:r>
            <a:r>
              <a:rPr lang="en-US" sz="2200" dirty="0"/>
              <a:t> and </a:t>
            </a:r>
            <a:r>
              <a:rPr lang="en-US" sz="2200" i="1" dirty="0">
                <a:solidFill>
                  <a:srgbClr val="9D0505"/>
                </a:solidFill>
              </a:rPr>
              <a:t>quotas</a:t>
            </a:r>
            <a:r>
              <a:rPr lang="en-US" sz="2200" dirty="0"/>
              <a:t> are on quantity, price, and welfare.</a:t>
            </a:r>
          </a:p>
          <a:p>
            <a:pPr marL="292608" indent="-292608">
              <a:buFont typeface="Arial" panose="020B0604020202020204" pitchFamily="34" charset="0"/>
              <a:buChar char="•"/>
            </a:pPr>
            <a:r>
              <a:rPr lang="en-US" sz="2200" dirty="0"/>
              <a:t>What the effects of trade are on </a:t>
            </a:r>
            <a:r>
              <a:rPr lang="en-US" sz="2200" i="1" dirty="0">
                <a:solidFill>
                  <a:srgbClr val="9D0505"/>
                </a:solidFill>
              </a:rPr>
              <a:t>factor distribution of income</a:t>
            </a:r>
            <a:r>
              <a:rPr lang="en-US" sz="2200" dirty="0"/>
              <a:t>.</a:t>
            </a:r>
          </a:p>
          <a:p>
            <a:pPr marL="292608" indent="-292608">
              <a:buFont typeface="Arial" panose="020B0604020202020204" pitchFamily="34" charset="0"/>
              <a:buChar char="•"/>
            </a:pPr>
            <a:r>
              <a:rPr lang="en-US" sz="2200" dirty="0"/>
              <a:t>What the challenges are of establishing environmental or labor </a:t>
            </a:r>
            <a:r>
              <a:rPr lang="es-CO" sz="2200" dirty="0" err="1"/>
              <a:t>standards</a:t>
            </a:r>
            <a:r>
              <a:rPr lang="es-CO" sz="2200" dirty="0"/>
              <a:t> in </a:t>
            </a:r>
            <a:r>
              <a:rPr lang="es-CO" sz="2200" dirty="0" err="1"/>
              <a:t>international</a:t>
            </a:r>
            <a:r>
              <a:rPr lang="es-CO" sz="2200" dirty="0"/>
              <a:t> </a:t>
            </a:r>
            <a:r>
              <a:rPr lang="es-CO" sz="2200" dirty="0" err="1"/>
              <a:t>markets</a:t>
            </a:r>
            <a:r>
              <a:rPr lang="es-CO" sz="2200" dirty="0"/>
              <a:t>. </a:t>
            </a:r>
            <a:endParaRPr lang="en-US" sz="2200" dirty="0"/>
          </a:p>
        </p:txBody>
      </p:sp>
    </p:spTree>
    <p:extLst>
      <p:ext uri="{BB962C8B-B14F-4D97-AF65-F5344CB8AC3E}">
        <p14:creationId xmlns:p14="http://schemas.microsoft.com/office/powerpoint/2010/main" val="3781057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normAutofit/>
          </a:bodyPr>
          <a:lstStyle/>
          <a:p>
            <a:r>
              <a:rPr lang="en-US" dirty="0"/>
              <a:t>Active Learning Solution II</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0"/>
            <a:ext cx="8756276" cy="1018255"/>
          </a:xfrm>
        </p:spPr>
        <p:txBody>
          <a:bodyPr>
            <a:normAutofit/>
          </a:bodyPr>
          <a:lstStyle/>
          <a:p>
            <a:r>
              <a:rPr lang="en-US" sz="2400" dirty="0"/>
              <a:t>A tariff of $t per unit is imposed on foreign copper.</a:t>
            </a:r>
          </a:p>
          <a:p>
            <a:pPr marL="292608" indent="-292608">
              <a:buFont typeface="Arial" panose="020B0604020202020204" pitchFamily="34" charset="0"/>
              <a:buChar char="•"/>
            </a:pPr>
            <a:r>
              <a:rPr lang="en-US" sz="2400" dirty="0"/>
              <a:t>Complete the welfare table.</a:t>
            </a:r>
          </a:p>
        </p:txBody>
      </p:sp>
      <p:pic>
        <p:nvPicPr>
          <p:cNvPr id="6" name="Picture 5" descr="The graph on the left has price in dollars on the vertical axis and quantity of copper in millions of tons on the horizontal axis.">
            <a:extLst>
              <a:ext uri="{FF2B5EF4-FFF2-40B4-BE49-F238E27FC236}">
                <a16:creationId xmlns:a16="http://schemas.microsoft.com/office/drawing/2014/main" id="{B3E4D5D1-0399-4209-869B-04AFD89FA54A}"/>
              </a:ext>
            </a:extLst>
          </p:cNvPr>
          <p:cNvPicPr>
            <a:picLocks noChangeAspect="1"/>
          </p:cNvPicPr>
          <p:nvPr/>
        </p:nvPicPr>
        <p:blipFill>
          <a:blip r:embed="rId3"/>
          <a:stretch>
            <a:fillRect/>
          </a:stretch>
        </p:blipFill>
        <p:spPr>
          <a:xfrm>
            <a:off x="565860" y="2513075"/>
            <a:ext cx="3652375" cy="3203448"/>
          </a:xfrm>
          <a:prstGeom prst="rect">
            <a:avLst/>
          </a:prstGeom>
        </p:spPr>
      </p:pic>
      <p:graphicFrame>
        <p:nvGraphicFramePr>
          <p:cNvPr id="10" name="Table 9">
            <a:extLst>
              <a:ext uri="{FF2B5EF4-FFF2-40B4-BE49-F238E27FC236}">
                <a16:creationId xmlns:a16="http://schemas.microsoft.com/office/drawing/2014/main" id="{6A32C287-7F0B-483C-834B-7C2EA189B7E0}"/>
              </a:ext>
            </a:extLst>
          </p:cNvPr>
          <p:cNvGraphicFramePr>
            <a:graphicFrameLocks noGrp="1"/>
          </p:cNvGraphicFramePr>
          <p:nvPr>
            <p:extLst>
              <p:ext uri="{D42A27DB-BD31-4B8C-83A1-F6EECF244321}">
                <p14:modId xmlns:p14="http://schemas.microsoft.com/office/powerpoint/2010/main" val="412080673"/>
              </p:ext>
            </p:extLst>
          </p:nvPr>
        </p:nvGraphicFramePr>
        <p:xfrm>
          <a:off x="4282480" y="3068817"/>
          <a:ext cx="4572000" cy="1786936"/>
        </p:xfrm>
        <a:graphic>
          <a:graphicData uri="http://schemas.openxmlformats.org/drawingml/2006/table">
            <a:tbl>
              <a:tblPr firstRow="1" bandRow="1">
                <a:tableStyleId>{5C22544A-7EE6-4342-B048-85BDC9FD1C3A}</a:tableStyleId>
              </a:tblPr>
              <a:tblGrid>
                <a:gridCol w="1101178">
                  <a:extLst>
                    <a:ext uri="{9D8B030D-6E8A-4147-A177-3AD203B41FA5}">
                      <a16:colId xmlns:a16="http://schemas.microsoft.com/office/drawing/2014/main" val="20000"/>
                    </a:ext>
                  </a:extLst>
                </a:gridCol>
                <a:gridCol w="1225671">
                  <a:extLst>
                    <a:ext uri="{9D8B030D-6E8A-4147-A177-3AD203B41FA5}">
                      <a16:colId xmlns:a16="http://schemas.microsoft.com/office/drawing/2014/main" val="20001"/>
                    </a:ext>
                  </a:extLst>
                </a:gridCol>
                <a:gridCol w="675536">
                  <a:extLst>
                    <a:ext uri="{9D8B030D-6E8A-4147-A177-3AD203B41FA5}">
                      <a16:colId xmlns:a16="http://schemas.microsoft.com/office/drawing/2014/main" val="20002"/>
                    </a:ext>
                  </a:extLst>
                </a:gridCol>
                <a:gridCol w="1569615">
                  <a:extLst>
                    <a:ext uri="{9D8B030D-6E8A-4147-A177-3AD203B41FA5}">
                      <a16:colId xmlns:a16="http://schemas.microsoft.com/office/drawing/2014/main" val="20003"/>
                    </a:ext>
                  </a:extLst>
                </a:gridCol>
              </a:tblGrid>
              <a:tr h="317194">
                <a:tc>
                  <a:txBody>
                    <a:bodyPr/>
                    <a:lstStyle/>
                    <a:p>
                      <a:pPr algn="ctr"/>
                      <a:r>
                        <a:rPr lang="en-US" sz="1400" baseline="0" dirty="0"/>
                        <a:t>Measure</a:t>
                      </a:r>
                      <a:endParaRPr lang="en-US" sz="1400" b="0" baseline="0" dirty="0">
                        <a:latin typeface="Arial" panose="020B0604020202020204" pitchFamily="34" charset="0"/>
                      </a:endParaRPr>
                    </a:p>
                  </a:txBody>
                  <a:tcPr marL="83127" marR="83127">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a:t>Before</a:t>
                      </a:r>
                      <a:endParaRPr lang="en-US" sz="1400" b="0" baseline="0" dirty="0">
                        <a:latin typeface="Arial" panose="020B0604020202020204" pitchFamily="34" charset="0"/>
                      </a:endParaRPr>
                    </a:p>
                  </a:txBody>
                  <a:tcPr marL="83127" marR="83127">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a:t>After</a:t>
                      </a:r>
                      <a:endParaRPr lang="en-US" sz="1400" b="0" baseline="0" dirty="0">
                        <a:latin typeface="Arial" panose="020B0604020202020204" pitchFamily="34" charset="0"/>
                      </a:endParaRPr>
                    </a:p>
                  </a:txBody>
                  <a:tcPr marL="83127" marR="83127">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aseline="0" dirty="0"/>
                        <a:t>Change</a:t>
                      </a:r>
                      <a:endParaRPr lang="en-US" sz="1400" b="0" baseline="0" dirty="0">
                        <a:latin typeface="Arial" panose="020B0604020202020204" pitchFamily="34" charset="0"/>
                      </a:endParaRPr>
                    </a:p>
                  </a:txBody>
                  <a:tcPr marL="83127" marR="83127">
                    <a:solidFill>
                      <a:srgbClr val="C00000"/>
                    </a:solidFill>
                  </a:tcPr>
                </a:tc>
                <a:extLst>
                  <a:ext uri="{0D108BD9-81ED-4DB2-BD59-A6C34878D82A}">
                    <a16:rowId xmlns:a16="http://schemas.microsoft.com/office/drawing/2014/main" val="10000"/>
                  </a:ext>
                </a:extLst>
              </a:tr>
              <a:tr h="432116">
                <a:tc>
                  <a:txBody>
                    <a:bodyPr/>
                    <a:lstStyle/>
                    <a:p>
                      <a:pPr algn="ctr"/>
                      <a:r>
                        <a:rPr lang="en-US" sz="1400" baseline="0" dirty="0"/>
                        <a:t>CS</a:t>
                      </a:r>
                    </a:p>
                    <a:p>
                      <a:pPr algn="ctr"/>
                      <a:endParaRPr lang="en-US" sz="1400" b="0" baseline="0" dirty="0">
                        <a:latin typeface="Arial" panose="020B0604020202020204" pitchFamily="34" charset="0"/>
                      </a:endParaRPr>
                    </a:p>
                  </a:txBody>
                  <a:tcPr marL="83127" marR="83127"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A + B + C + D+ E + F</a:t>
                      </a:r>
                      <a:endParaRPr lang="en-US" sz="1400" b="0" dirty="0">
                        <a:latin typeface="Arial" panose="020B0604020202020204" pitchFamily="34" charset="0"/>
                      </a:endParaRPr>
                    </a:p>
                  </a:txBody>
                  <a:tcPr/>
                </a:tc>
                <a:tc>
                  <a:txBody>
                    <a:bodyPr/>
                    <a:lstStyle/>
                    <a:p>
                      <a:pPr algn="ctr"/>
                      <a:r>
                        <a:rPr lang="en-US" sz="1400" dirty="0"/>
                        <a:t>A + B</a:t>
                      </a:r>
                      <a:endParaRPr lang="en-US" sz="1400" b="0" dirty="0">
                        <a:latin typeface="Arial" panose="020B0604020202020204" pitchFamily="34" charset="0"/>
                      </a:endParaRPr>
                    </a:p>
                  </a:txBody>
                  <a:tcPr/>
                </a:tc>
                <a:tc>
                  <a:txBody>
                    <a:bodyPr/>
                    <a:lstStyle/>
                    <a:p>
                      <a:pPr algn="ctr"/>
                      <a:r>
                        <a:rPr lang="en-US" sz="1400" dirty="0"/>
                        <a:t>−(C +</a:t>
                      </a:r>
                      <a:r>
                        <a:rPr lang="en-US" sz="1400" baseline="0" dirty="0"/>
                        <a:t> D + E + F)</a:t>
                      </a:r>
                      <a:endParaRPr lang="en-US" sz="1400" b="0" dirty="0">
                        <a:latin typeface="Arial" panose="020B0604020202020204" pitchFamily="34" charset="0"/>
                      </a:endParaRPr>
                    </a:p>
                  </a:txBody>
                  <a:tcPr/>
                </a:tc>
                <a:extLst>
                  <a:ext uri="{0D108BD9-81ED-4DB2-BD59-A6C34878D82A}">
                    <a16:rowId xmlns:a16="http://schemas.microsoft.com/office/drawing/2014/main" val="10001"/>
                  </a:ext>
                </a:extLst>
              </a:tr>
              <a:tr h="317194">
                <a:tc>
                  <a:txBody>
                    <a:bodyPr/>
                    <a:lstStyle/>
                    <a:p>
                      <a:pPr algn="ctr"/>
                      <a:r>
                        <a:rPr lang="en-US" sz="1400" baseline="0" dirty="0"/>
                        <a:t>PS</a:t>
                      </a:r>
                      <a:endParaRPr lang="en-US" sz="1400" b="0" baseline="0" dirty="0">
                        <a:latin typeface="Arial" panose="020B0604020202020204" pitchFamily="34" charset="0"/>
                      </a:endParaRPr>
                    </a:p>
                  </a:txBody>
                  <a:tcPr marL="83127" marR="83127"/>
                </a:tc>
                <a:tc>
                  <a:txBody>
                    <a:bodyPr/>
                    <a:lstStyle/>
                    <a:p>
                      <a:pPr algn="ctr"/>
                      <a:r>
                        <a:rPr lang="en-US" sz="1400" dirty="0"/>
                        <a:t>G</a:t>
                      </a:r>
                      <a:endParaRPr lang="en-US" sz="1400" b="0" dirty="0">
                        <a:latin typeface="Arial" panose="020B0604020202020204" pitchFamily="34" charset="0"/>
                      </a:endParaRPr>
                    </a:p>
                  </a:txBody>
                  <a:tcPr/>
                </a:tc>
                <a:tc>
                  <a:txBody>
                    <a:bodyPr/>
                    <a:lstStyle/>
                    <a:p>
                      <a:pPr algn="ctr"/>
                      <a:r>
                        <a:rPr lang="en-US" sz="1400" dirty="0"/>
                        <a:t>G + C</a:t>
                      </a:r>
                      <a:endParaRPr lang="en-US" sz="1400" b="0" dirty="0">
                        <a:latin typeface="Arial" panose="020B0604020202020204" pitchFamily="34" charset="0"/>
                      </a:endParaRPr>
                    </a:p>
                  </a:txBody>
                  <a:tcPr/>
                </a:tc>
                <a:tc>
                  <a:txBody>
                    <a:bodyPr/>
                    <a:lstStyle/>
                    <a:p>
                      <a:pPr algn="ctr"/>
                      <a:r>
                        <a:rPr lang="en-US" sz="1400" dirty="0"/>
                        <a:t>+C</a:t>
                      </a:r>
                      <a:endParaRPr lang="en-US" sz="1400" b="0" dirty="0">
                        <a:latin typeface="Arial" panose="020B0604020202020204" pitchFamily="34" charset="0"/>
                      </a:endParaRPr>
                    </a:p>
                  </a:txBody>
                  <a:tcPr/>
                </a:tc>
                <a:extLst>
                  <a:ext uri="{0D108BD9-81ED-4DB2-BD59-A6C34878D82A}">
                    <a16:rowId xmlns:a16="http://schemas.microsoft.com/office/drawing/2014/main" val="10002"/>
                  </a:ext>
                </a:extLst>
              </a:tr>
              <a:tr h="317194">
                <a:tc>
                  <a:txBody>
                    <a:bodyPr/>
                    <a:lstStyle/>
                    <a:p>
                      <a:pPr algn="ctr"/>
                      <a:r>
                        <a:rPr lang="en-US" sz="1400" baseline="0" dirty="0"/>
                        <a:t>Gov’t Rev</a:t>
                      </a:r>
                      <a:endParaRPr lang="en-US" sz="1400" b="0" baseline="0" dirty="0">
                        <a:latin typeface="Arial" panose="020B0604020202020204" pitchFamily="34" charset="0"/>
                      </a:endParaRPr>
                    </a:p>
                  </a:txBody>
                  <a:tcPr marL="83127" marR="83127"/>
                </a:tc>
                <a:tc>
                  <a:txBody>
                    <a:bodyPr/>
                    <a:lstStyle/>
                    <a:p>
                      <a:pPr algn="ctr"/>
                      <a:r>
                        <a:rPr lang="en-US" sz="1400" dirty="0"/>
                        <a:t>–</a:t>
                      </a:r>
                      <a:endParaRPr lang="en-US" sz="1400" b="0" dirty="0">
                        <a:latin typeface="Arial" panose="020B0604020202020204" pitchFamily="34" charset="0"/>
                      </a:endParaRPr>
                    </a:p>
                  </a:txBody>
                  <a:tcPr/>
                </a:tc>
                <a:tc>
                  <a:txBody>
                    <a:bodyPr/>
                    <a:lstStyle/>
                    <a:p>
                      <a:pPr algn="ctr"/>
                      <a:r>
                        <a:rPr lang="en-US" sz="1400" dirty="0"/>
                        <a:t>E</a:t>
                      </a:r>
                      <a:endParaRPr lang="en-US" sz="1400" b="0" dirty="0">
                        <a:latin typeface="Arial" panose="020B0604020202020204" pitchFamily="34" charset="0"/>
                      </a:endParaRPr>
                    </a:p>
                  </a:txBody>
                  <a:tcPr/>
                </a:tc>
                <a:tc>
                  <a:txBody>
                    <a:bodyPr/>
                    <a:lstStyle/>
                    <a:p>
                      <a:pPr algn="ctr"/>
                      <a:r>
                        <a:rPr lang="en-US" sz="1400" dirty="0"/>
                        <a:t>+E</a:t>
                      </a:r>
                      <a:endParaRPr lang="en-US" sz="1400" b="0" dirty="0">
                        <a:latin typeface="Arial" panose="020B0604020202020204" pitchFamily="34" charset="0"/>
                      </a:endParaRPr>
                    </a:p>
                  </a:txBody>
                  <a:tcPr/>
                </a:tc>
                <a:extLst>
                  <a:ext uri="{0D108BD9-81ED-4DB2-BD59-A6C34878D82A}">
                    <a16:rowId xmlns:a16="http://schemas.microsoft.com/office/drawing/2014/main" val="10003"/>
                  </a:ext>
                </a:extLst>
              </a:tr>
              <a:tr h="317194">
                <a:tc>
                  <a:txBody>
                    <a:bodyPr/>
                    <a:lstStyle/>
                    <a:p>
                      <a:pPr algn="ctr"/>
                      <a:r>
                        <a:rPr lang="en-US" sz="1400" baseline="0" dirty="0"/>
                        <a:t>DWL</a:t>
                      </a:r>
                      <a:endParaRPr lang="en-US" sz="1400" b="0" baseline="0" dirty="0">
                        <a:latin typeface="Arial" panose="020B0604020202020204" pitchFamily="34" charset="0"/>
                      </a:endParaRPr>
                    </a:p>
                  </a:txBody>
                  <a:tcPr marL="83127" marR="8312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a:t>
                      </a:r>
                      <a:endParaRPr lang="en-US" sz="1400" b="0" dirty="0">
                        <a:latin typeface="Arial" panose="020B0604020202020204" pitchFamily="34" charset="0"/>
                      </a:endParaRPr>
                    </a:p>
                  </a:txBody>
                  <a:tcPr/>
                </a:tc>
                <a:tc>
                  <a:txBody>
                    <a:bodyPr/>
                    <a:lstStyle/>
                    <a:p>
                      <a:pPr algn="ctr"/>
                      <a:r>
                        <a:rPr lang="en-US" sz="1400" dirty="0"/>
                        <a:t>D + F</a:t>
                      </a:r>
                      <a:endParaRPr lang="en-US" sz="1400" b="0" dirty="0">
                        <a:latin typeface="Arial" panose="020B0604020202020204" pitchFamily="34" charset="0"/>
                      </a:endParaRPr>
                    </a:p>
                  </a:txBody>
                  <a:tcPr/>
                </a:tc>
                <a:tc>
                  <a:txBody>
                    <a:bodyPr/>
                    <a:lstStyle/>
                    <a:p>
                      <a:pPr algn="ctr"/>
                      <a:r>
                        <a:rPr lang="en-US" sz="1400" dirty="0"/>
                        <a:t>+(D + F)</a:t>
                      </a:r>
                      <a:endParaRPr lang="en-US" sz="1400" b="0" dirty="0">
                        <a:latin typeface="Arial" panose="020B0604020202020204" pitchFamily="34" charset="0"/>
                      </a:endParaRPr>
                    </a:p>
                  </a:txBody>
                  <a:tcPr/>
                </a:tc>
                <a:extLst>
                  <a:ext uri="{0D108BD9-81ED-4DB2-BD59-A6C34878D82A}">
                    <a16:rowId xmlns:a16="http://schemas.microsoft.com/office/drawing/2014/main" val="10004"/>
                  </a:ext>
                </a:extLst>
              </a:tr>
            </a:tbl>
          </a:graphicData>
        </a:graphic>
      </p:graphicFrame>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18996686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16DF6-B01C-4C73-BE14-71D6DDCD3895}"/>
              </a:ext>
            </a:extLst>
          </p:cNvPr>
          <p:cNvSpPr>
            <a:spLocks noGrp="1"/>
          </p:cNvSpPr>
          <p:nvPr>
            <p:ph type="title"/>
          </p:nvPr>
        </p:nvSpPr>
        <p:spPr/>
        <p:txBody>
          <a:bodyPr/>
          <a:lstStyle/>
          <a:p>
            <a:r>
              <a:rPr lang="en-IN" dirty="0"/>
              <a:t>International </a:t>
            </a:r>
            <a:r>
              <a:rPr lang="en-IN" dirty="0" err="1"/>
              <a:t>labor</a:t>
            </a:r>
            <a:r>
              <a:rPr lang="en-IN" dirty="0"/>
              <a:t> and capital</a:t>
            </a:r>
          </a:p>
        </p:txBody>
      </p:sp>
      <p:sp>
        <p:nvSpPr>
          <p:cNvPr id="3" name="Content Placeholder 2">
            <a:extLst>
              <a:ext uri="{FF2B5EF4-FFF2-40B4-BE49-F238E27FC236}">
                <a16:creationId xmlns:a16="http://schemas.microsoft.com/office/drawing/2014/main" id="{6FD993F7-EF6A-4D9C-BBDC-FB61B8163618}"/>
              </a:ext>
            </a:extLst>
          </p:cNvPr>
          <p:cNvSpPr>
            <a:spLocks noGrp="1"/>
          </p:cNvSpPr>
          <p:nvPr>
            <p:ph sz="quarter" idx="11"/>
          </p:nvPr>
        </p:nvSpPr>
        <p:spPr>
          <a:xfrm>
            <a:off x="342900" y="1276709"/>
            <a:ext cx="8458200" cy="5088231"/>
          </a:xfrm>
        </p:spPr>
        <p:txBody>
          <a:bodyPr/>
          <a:lstStyle/>
          <a:p>
            <a:r>
              <a:rPr lang="en-US" dirty="0"/>
              <a:t>Although countries gain from trade liberalization, certain segments of the population lose out.</a:t>
            </a:r>
          </a:p>
          <a:p>
            <a:r>
              <a:rPr lang="en-US" dirty="0"/>
              <a:t>As a rule of thumb, </a:t>
            </a:r>
            <a:r>
              <a:rPr lang="en-US" i="1" dirty="0">
                <a:solidFill>
                  <a:srgbClr val="9D0505"/>
                </a:solidFill>
              </a:rPr>
              <a:t>free trade </a:t>
            </a:r>
            <a:r>
              <a:rPr lang="en-US" dirty="0"/>
              <a:t>increases demand for </a:t>
            </a:r>
            <a:r>
              <a:rPr lang="en-US" i="1" dirty="0">
                <a:solidFill>
                  <a:srgbClr val="9D0505"/>
                </a:solidFill>
              </a:rPr>
              <a:t>factors of production </a:t>
            </a:r>
            <a:r>
              <a:rPr lang="en-US" dirty="0"/>
              <a:t>that are domestically abundant, and it increases the supply of factors that are domestically scarce.</a:t>
            </a:r>
          </a:p>
          <a:p>
            <a:pPr lvl="1"/>
            <a:r>
              <a:rPr lang="en-US" dirty="0"/>
              <a:t>Causes </a:t>
            </a:r>
            <a:r>
              <a:rPr lang="en-US" i="1" dirty="0">
                <a:solidFill>
                  <a:srgbClr val="9D0505"/>
                </a:solidFill>
              </a:rPr>
              <a:t>factor prices </a:t>
            </a:r>
            <a:r>
              <a:rPr lang="en-US" dirty="0"/>
              <a:t>to converge across countries.</a:t>
            </a:r>
          </a:p>
          <a:p>
            <a:pPr lvl="1"/>
            <a:r>
              <a:rPr lang="en-US" dirty="0"/>
              <a:t>Owners of domestically scarce factors of production lose due to increased competition, and owners of domestically abundant factors gain from increased demand.</a:t>
            </a:r>
          </a:p>
        </p:txBody>
      </p:sp>
    </p:spTree>
    <p:extLst>
      <p:ext uri="{BB962C8B-B14F-4D97-AF65-F5344CB8AC3E}">
        <p14:creationId xmlns:p14="http://schemas.microsoft.com/office/powerpoint/2010/main" val="916472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F2F20-98C0-4801-BCF2-2BA493B4FD17}"/>
              </a:ext>
            </a:extLst>
          </p:cNvPr>
          <p:cNvSpPr>
            <a:spLocks noGrp="1"/>
          </p:cNvSpPr>
          <p:nvPr>
            <p:ph type="title"/>
          </p:nvPr>
        </p:nvSpPr>
        <p:spPr/>
        <p:txBody>
          <a:bodyPr>
            <a:normAutofit fontScale="90000"/>
          </a:bodyPr>
          <a:lstStyle/>
          <a:p>
            <a:r>
              <a:rPr lang="en-US" dirty="0"/>
              <a:t>The WTO and trade mediation, and import standards</a:t>
            </a:r>
            <a:endParaRPr lang="en-IN" dirty="0"/>
          </a:p>
        </p:txBody>
      </p:sp>
      <p:sp>
        <p:nvSpPr>
          <p:cNvPr id="3" name="Content Placeholder 2">
            <a:extLst>
              <a:ext uri="{FF2B5EF4-FFF2-40B4-BE49-F238E27FC236}">
                <a16:creationId xmlns:a16="http://schemas.microsoft.com/office/drawing/2014/main" id="{E7F5FE19-C308-4673-B539-A4431B41167D}"/>
              </a:ext>
            </a:extLst>
          </p:cNvPr>
          <p:cNvSpPr>
            <a:spLocks noGrp="1"/>
          </p:cNvSpPr>
          <p:nvPr>
            <p:ph sz="quarter" idx="11"/>
          </p:nvPr>
        </p:nvSpPr>
        <p:spPr>
          <a:xfrm>
            <a:off x="342900" y="1276710"/>
            <a:ext cx="8664466" cy="2097111"/>
          </a:xfrm>
        </p:spPr>
        <p:txBody>
          <a:bodyPr>
            <a:normAutofit/>
          </a:bodyPr>
          <a:lstStyle/>
          <a:p>
            <a:r>
              <a:rPr lang="en-US" sz="2200" dirty="0"/>
              <a:t>Each country has its own set of laws and policies governing the economy.</a:t>
            </a:r>
          </a:p>
          <a:p>
            <a:pPr lvl="1"/>
            <a:r>
              <a:rPr lang="en-US" sz="2200" dirty="0"/>
              <a:t>Safety policies, labor standards, environmental regulations, taxes, laws about corporate finance, and governance.</a:t>
            </a:r>
          </a:p>
          <a:p>
            <a:pPr lvl="1"/>
            <a:r>
              <a:rPr lang="en-US" sz="2200" dirty="0"/>
              <a:t>Source of friction in international trade.</a:t>
            </a:r>
            <a:endParaRPr lang="en-IN" sz="2200" dirty="0"/>
          </a:p>
        </p:txBody>
      </p:sp>
      <p:sp>
        <p:nvSpPr>
          <p:cNvPr id="4" name="Content Placeholder 3">
            <a:extLst>
              <a:ext uri="{FF2B5EF4-FFF2-40B4-BE49-F238E27FC236}">
                <a16:creationId xmlns:a16="http://schemas.microsoft.com/office/drawing/2014/main" id="{3371D34F-A49C-4D3B-94AD-0C82979BE98A}"/>
              </a:ext>
            </a:extLst>
          </p:cNvPr>
          <p:cNvSpPr>
            <a:spLocks noGrp="1"/>
          </p:cNvSpPr>
          <p:nvPr>
            <p:ph sz="quarter" idx="14"/>
          </p:nvPr>
        </p:nvSpPr>
        <p:spPr>
          <a:xfrm>
            <a:off x="342900" y="3355428"/>
            <a:ext cx="8674976" cy="3150475"/>
          </a:xfrm>
        </p:spPr>
        <p:txBody>
          <a:bodyPr>
            <a:normAutofit/>
          </a:bodyPr>
          <a:lstStyle/>
          <a:p>
            <a:r>
              <a:rPr lang="en-US" sz="2200" dirty="0"/>
              <a:t>The </a:t>
            </a:r>
            <a:r>
              <a:rPr lang="en-US" sz="2200" i="1" dirty="0">
                <a:solidFill>
                  <a:srgbClr val="9D0505"/>
                </a:solidFill>
              </a:rPr>
              <a:t>World Trade Organization (WTO)</a:t>
            </a:r>
            <a:r>
              <a:rPr lang="en-US" sz="2200" dirty="0">
                <a:solidFill>
                  <a:srgbClr val="9D0505"/>
                </a:solidFill>
              </a:rPr>
              <a:t> </a:t>
            </a:r>
            <a:r>
              <a:rPr lang="en-US" sz="2200" dirty="0"/>
              <a:t>is an international organization designed to monitor and enforce trade agreements while also promoting free trade.</a:t>
            </a:r>
          </a:p>
          <a:p>
            <a:pPr lvl="1">
              <a:buClr>
                <a:schemeClr val="tx1"/>
              </a:buClr>
            </a:pPr>
            <a:r>
              <a:rPr lang="en-US" sz="2200" dirty="0"/>
              <a:t>Import standards and the fair trade movement are ways in which countries try to deal with variations in cross-country standards.</a:t>
            </a:r>
          </a:p>
          <a:p>
            <a:pPr lvl="1">
              <a:buClr>
                <a:schemeClr val="tx1"/>
              </a:buClr>
            </a:pPr>
            <a:r>
              <a:rPr lang="en-US" sz="2200" dirty="0"/>
              <a:t>Similarly, the fair trade movement attempts to inform and influence consumers’ choices by certifying and labeling goods whose production meets certain conditions.</a:t>
            </a:r>
          </a:p>
        </p:txBody>
      </p:sp>
    </p:spTree>
    <p:extLst>
      <p:ext uri="{BB962C8B-B14F-4D97-AF65-F5344CB8AC3E}">
        <p14:creationId xmlns:p14="http://schemas.microsoft.com/office/powerpoint/2010/main" val="1411098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5C5CD-6737-4750-9BF5-8EDD664D70AF}"/>
              </a:ext>
            </a:extLst>
          </p:cNvPr>
          <p:cNvSpPr>
            <a:spLocks noGrp="1"/>
          </p:cNvSpPr>
          <p:nvPr>
            <p:ph type="title"/>
          </p:nvPr>
        </p:nvSpPr>
        <p:spPr/>
        <p:txBody>
          <a:bodyPr>
            <a:normAutofit fontScale="90000"/>
          </a:bodyPr>
          <a:lstStyle/>
          <a:p>
            <a:r>
              <a:rPr lang="en-US" dirty="0"/>
              <a:t>Are environmental regulations bad for the environment?</a:t>
            </a:r>
            <a:endParaRPr lang="en-IN" dirty="0"/>
          </a:p>
        </p:txBody>
      </p:sp>
      <p:sp>
        <p:nvSpPr>
          <p:cNvPr id="3" name="Content Placeholder 2">
            <a:extLst>
              <a:ext uri="{FF2B5EF4-FFF2-40B4-BE49-F238E27FC236}">
                <a16:creationId xmlns:a16="http://schemas.microsoft.com/office/drawing/2014/main" id="{4BEA9C9B-6EE6-436A-AD7D-7FA31433B263}"/>
              </a:ext>
            </a:extLst>
          </p:cNvPr>
          <p:cNvSpPr>
            <a:spLocks noGrp="1"/>
          </p:cNvSpPr>
          <p:nvPr>
            <p:ph sz="quarter" idx="11"/>
          </p:nvPr>
        </p:nvSpPr>
        <p:spPr>
          <a:xfrm>
            <a:off x="342900" y="1276708"/>
            <a:ext cx="8458200" cy="5238391"/>
          </a:xfrm>
        </p:spPr>
        <p:txBody>
          <a:bodyPr>
            <a:normAutofit/>
          </a:bodyPr>
          <a:lstStyle/>
          <a:p>
            <a:pPr marL="292608" indent="-292608">
              <a:buFont typeface="Arial" panose="020B0604020202020204" pitchFamily="34" charset="0"/>
              <a:buChar char="•"/>
            </a:pPr>
            <a:r>
              <a:rPr lang="en-US" dirty="0"/>
              <a:t>Tighter environmental regulations should improve the quality of the environment within a country.</a:t>
            </a:r>
          </a:p>
          <a:p>
            <a:pPr marL="292608" indent="-292608">
              <a:buFont typeface="Arial" panose="020B0604020202020204" pitchFamily="34" charset="0"/>
              <a:buChar char="•"/>
            </a:pPr>
            <a:r>
              <a:rPr lang="en-US" dirty="0"/>
              <a:t>Regulation in one country might increase pollution worldwide by pushing polluting industries into countries with looser environmental regulations.</a:t>
            </a:r>
          </a:p>
          <a:p>
            <a:pPr marL="292608" indent="-292608">
              <a:buFont typeface="Arial" panose="020B0604020202020204" pitchFamily="34" charset="0"/>
              <a:buChar char="•"/>
            </a:pPr>
            <a:r>
              <a:rPr lang="en-US" dirty="0"/>
              <a:t>Firms choose where to operate based on costs of production, including the cost to comply with regulations.</a:t>
            </a:r>
          </a:p>
          <a:p>
            <a:pPr marL="292608" indent="-292608">
              <a:buFont typeface="Arial" panose="020B0604020202020204" pitchFamily="34" charset="0"/>
              <a:buChar char="•"/>
            </a:pPr>
            <a:r>
              <a:rPr lang="en-US" dirty="0"/>
              <a:t>Countries may need to consider how regulation will impact their country and others.</a:t>
            </a:r>
          </a:p>
        </p:txBody>
      </p:sp>
    </p:spTree>
    <p:extLst>
      <p:ext uri="{BB962C8B-B14F-4D97-AF65-F5344CB8AC3E}">
        <p14:creationId xmlns:p14="http://schemas.microsoft.com/office/powerpoint/2010/main" val="17279681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5C5CD-6737-4750-9BF5-8EDD664D70AF}"/>
              </a:ext>
            </a:extLst>
          </p:cNvPr>
          <p:cNvSpPr>
            <a:spLocks noGrp="1"/>
          </p:cNvSpPr>
          <p:nvPr>
            <p:ph type="title"/>
          </p:nvPr>
        </p:nvSpPr>
        <p:spPr/>
        <p:txBody>
          <a:bodyPr>
            <a:normAutofit fontScale="90000"/>
          </a:bodyPr>
          <a:lstStyle/>
          <a:p>
            <a:r>
              <a:rPr lang="en-US" dirty="0"/>
              <a:t>Embargoes: Trade as foreign policy</a:t>
            </a:r>
            <a:endParaRPr lang="en-IN" dirty="0"/>
          </a:p>
        </p:txBody>
      </p:sp>
      <p:sp>
        <p:nvSpPr>
          <p:cNvPr id="3" name="Content Placeholder 2">
            <a:extLst>
              <a:ext uri="{FF2B5EF4-FFF2-40B4-BE49-F238E27FC236}">
                <a16:creationId xmlns:a16="http://schemas.microsoft.com/office/drawing/2014/main" id="{4BEA9C9B-6EE6-436A-AD7D-7FA31433B263}"/>
              </a:ext>
            </a:extLst>
          </p:cNvPr>
          <p:cNvSpPr>
            <a:spLocks noGrp="1"/>
          </p:cNvSpPr>
          <p:nvPr>
            <p:ph sz="quarter" idx="11"/>
          </p:nvPr>
        </p:nvSpPr>
        <p:spPr>
          <a:xfrm>
            <a:off x="342900" y="1276708"/>
            <a:ext cx="8458200" cy="5238391"/>
          </a:xfrm>
        </p:spPr>
        <p:txBody>
          <a:bodyPr>
            <a:normAutofit/>
          </a:bodyPr>
          <a:lstStyle/>
          <a:p>
            <a:r>
              <a:rPr lang="en-US" dirty="0"/>
              <a:t>Countries may use trade as a tool for foreign policy.</a:t>
            </a:r>
          </a:p>
          <a:p>
            <a:r>
              <a:rPr lang="en-US" dirty="0"/>
              <a:t>An </a:t>
            </a:r>
            <a:r>
              <a:rPr lang="en-US" i="1" dirty="0">
                <a:solidFill>
                  <a:srgbClr val="9D0505"/>
                </a:solidFill>
              </a:rPr>
              <a:t>embargo</a:t>
            </a:r>
            <a:r>
              <a:rPr lang="en-US" dirty="0">
                <a:solidFill>
                  <a:srgbClr val="9D0505"/>
                </a:solidFill>
              </a:rPr>
              <a:t> </a:t>
            </a:r>
            <a:r>
              <a:rPr lang="en-US" dirty="0"/>
              <a:t>is a restriction or prohibition of trade in order to put political pressure on a country.</a:t>
            </a:r>
          </a:p>
          <a:p>
            <a:r>
              <a:rPr lang="en-US" dirty="0"/>
              <a:t>Examples include:</a:t>
            </a:r>
          </a:p>
          <a:p>
            <a:pPr lvl="1"/>
            <a:r>
              <a:rPr lang="en-US" dirty="0"/>
              <a:t>The 2018 U.N. Security Council banned the sale of weapons to South Sudan to reduce violence against civilians.</a:t>
            </a:r>
          </a:p>
          <a:p>
            <a:pPr lvl="1"/>
            <a:r>
              <a:rPr lang="en-US" dirty="0"/>
              <a:t>Broad inter-war embargo on Iraq included cars and shirts in an effort to push Iraqi civilians to act.</a:t>
            </a:r>
          </a:p>
        </p:txBody>
      </p:sp>
    </p:spTree>
    <p:extLst>
      <p:ext uri="{BB962C8B-B14F-4D97-AF65-F5344CB8AC3E}">
        <p14:creationId xmlns:p14="http://schemas.microsoft.com/office/powerpoint/2010/main" val="239885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5C5CD-6737-4750-9BF5-8EDD664D70AF}"/>
              </a:ext>
            </a:extLst>
          </p:cNvPr>
          <p:cNvSpPr>
            <a:spLocks noGrp="1"/>
          </p:cNvSpPr>
          <p:nvPr>
            <p:ph type="title"/>
          </p:nvPr>
        </p:nvSpPr>
        <p:spPr/>
        <p:txBody>
          <a:bodyPr>
            <a:normAutofit/>
          </a:bodyPr>
          <a:lstStyle/>
          <a:p>
            <a:r>
              <a:rPr lang="en-US" dirty="0"/>
              <a:t>Summary I</a:t>
            </a:r>
            <a:endParaRPr lang="en-IN" dirty="0"/>
          </a:p>
        </p:txBody>
      </p:sp>
      <p:sp>
        <p:nvSpPr>
          <p:cNvPr id="3" name="Content Placeholder 2">
            <a:extLst>
              <a:ext uri="{FF2B5EF4-FFF2-40B4-BE49-F238E27FC236}">
                <a16:creationId xmlns:a16="http://schemas.microsoft.com/office/drawing/2014/main" id="{4BEA9C9B-6EE6-436A-AD7D-7FA31433B263}"/>
              </a:ext>
            </a:extLst>
          </p:cNvPr>
          <p:cNvSpPr>
            <a:spLocks noGrp="1"/>
          </p:cNvSpPr>
          <p:nvPr>
            <p:ph sz="quarter" idx="11"/>
          </p:nvPr>
        </p:nvSpPr>
        <p:spPr>
          <a:xfrm>
            <a:off x="342900" y="1276708"/>
            <a:ext cx="8458200" cy="4962167"/>
          </a:xfrm>
        </p:spPr>
        <p:txBody>
          <a:bodyPr>
            <a:normAutofit/>
          </a:bodyPr>
          <a:lstStyle/>
          <a:p>
            <a:pPr>
              <a:buClr>
                <a:schemeClr val="tx1"/>
              </a:buClr>
            </a:pPr>
            <a:r>
              <a:rPr lang="en-US" sz="2600" i="1" dirty="0">
                <a:solidFill>
                  <a:srgbClr val="9D0505"/>
                </a:solidFill>
              </a:rPr>
              <a:t>Comparative advantage </a:t>
            </a:r>
            <a:r>
              <a:rPr lang="en-US" sz="2600" dirty="0"/>
              <a:t>is the ability to produce a good or service at a lower opportunity cost than others can.</a:t>
            </a:r>
          </a:p>
          <a:p>
            <a:r>
              <a:rPr lang="en-US" sz="2600" dirty="0"/>
              <a:t>Characteristics such as climate, natural resources, factor endowment, and technology determine which goods and services a country will have a comparative advantage at producing.</a:t>
            </a:r>
          </a:p>
          <a:p>
            <a:r>
              <a:rPr lang="en-US" sz="2600" dirty="0"/>
              <a:t>When countries move from </a:t>
            </a:r>
            <a:r>
              <a:rPr lang="en-US" sz="2600" i="1" dirty="0">
                <a:solidFill>
                  <a:srgbClr val="9D0505"/>
                </a:solidFill>
              </a:rPr>
              <a:t>autarky</a:t>
            </a:r>
            <a:r>
              <a:rPr lang="en-US" sz="2600" dirty="0"/>
              <a:t> (no trade) to </a:t>
            </a:r>
            <a:r>
              <a:rPr lang="en-US" sz="2600" i="1" dirty="0">
                <a:solidFill>
                  <a:srgbClr val="9D0505"/>
                </a:solidFill>
              </a:rPr>
              <a:t>trade</a:t>
            </a:r>
            <a:r>
              <a:rPr lang="en-US" sz="2600" dirty="0"/>
              <a:t>:</a:t>
            </a:r>
          </a:p>
          <a:p>
            <a:pPr lvl="1"/>
            <a:r>
              <a:rPr lang="en-US" sz="2400" dirty="0"/>
              <a:t>If the world price &lt; domestic price, then the country will be a </a:t>
            </a:r>
            <a:r>
              <a:rPr lang="en-US" sz="2400" dirty="0">
                <a:sym typeface="Wingdings" pitchFamily="2" charset="2"/>
              </a:rPr>
              <a:t>net-importer of that good or service.</a:t>
            </a:r>
          </a:p>
          <a:p>
            <a:pPr lvl="1"/>
            <a:r>
              <a:rPr lang="en-US" sz="2400" dirty="0">
                <a:sym typeface="Wingdings" pitchFamily="2" charset="2"/>
              </a:rPr>
              <a:t>If the world price &gt; domestic price, then the country will be a net-exporter of that good or service.</a:t>
            </a:r>
            <a:endParaRPr lang="en-US" sz="2400" dirty="0"/>
          </a:p>
        </p:txBody>
      </p:sp>
    </p:spTree>
    <p:extLst>
      <p:ext uri="{BB962C8B-B14F-4D97-AF65-F5344CB8AC3E}">
        <p14:creationId xmlns:p14="http://schemas.microsoft.com/office/powerpoint/2010/main" val="541484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2A30-3A82-4A9B-942B-1F17C56CC076}"/>
              </a:ext>
            </a:extLst>
          </p:cNvPr>
          <p:cNvSpPr>
            <a:spLocks noGrp="1"/>
          </p:cNvSpPr>
          <p:nvPr>
            <p:ph type="title"/>
          </p:nvPr>
        </p:nvSpPr>
        <p:spPr/>
        <p:txBody>
          <a:bodyPr/>
          <a:lstStyle/>
          <a:p>
            <a:r>
              <a:rPr lang="en-US" dirty="0"/>
              <a:t>Summary II</a:t>
            </a:r>
            <a:endParaRPr lang="en-IN" dirty="0"/>
          </a:p>
        </p:txBody>
      </p:sp>
      <p:sp>
        <p:nvSpPr>
          <p:cNvPr id="3" name="Content Placeholder 2">
            <a:extLst>
              <a:ext uri="{FF2B5EF4-FFF2-40B4-BE49-F238E27FC236}">
                <a16:creationId xmlns:a16="http://schemas.microsoft.com/office/drawing/2014/main" id="{3EC4244E-F809-4D1D-B1FA-59573E417836}"/>
              </a:ext>
            </a:extLst>
          </p:cNvPr>
          <p:cNvSpPr>
            <a:spLocks noGrp="1"/>
          </p:cNvSpPr>
          <p:nvPr>
            <p:ph sz="quarter" idx="11"/>
          </p:nvPr>
        </p:nvSpPr>
        <p:spPr>
          <a:xfrm>
            <a:off x="342900" y="1276710"/>
            <a:ext cx="8458200" cy="3133365"/>
          </a:xfrm>
        </p:spPr>
        <p:txBody>
          <a:bodyPr>
            <a:normAutofit/>
          </a:bodyPr>
          <a:lstStyle/>
          <a:p>
            <a:r>
              <a:rPr lang="en-US" sz="2200" dirty="0"/>
              <a:t>When markets function well, total surplus increases if a country opens trade.</a:t>
            </a:r>
          </a:p>
          <a:p>
            <a:pPr lvl="1"/>
            <a:r>
              <a:rPr lang="en-US" sz="2200" dirty="0"/>
              <a:t>Net-importer: Consumers gain surplus from buying larger quantities at lower prices; producers lose surplus from selling less at lower prices.</a:t>
            </a:r>
          </a:p>
          <a:p>
            <a:pPr lvl="1"/>
            <a:r>
              <a:rPr lang="en-US" sz="2200" dirty="0"/>
              <a:t>Net-exporter: Consumers lose surplus from buying smaller quantities at higher prices; producers gain surplus from selling more at higher prices.</a:t>
            </a:r>
            <a:endParaRPr lang="en-IN" sz="2200" dirty="0"/>
          </a:p>
        </p:txBody>
      </p:sp>
      <p:sp>
        <p:nvSpPr>
          <p:cNvPr id="4" name="Content Placeholder 3">
            <a:extLst>
              <a:ext uri="{FF2B5EF4-FFF2-40B4-BE49-F238E27FC236}">
                <a16:creationId xmlns:a16="http://schemas.microsoft.com/office/drawing/2014/main" id="{6F9B43FC-A06D-45E5-A805-04545DD99765}"/>
              </a:ext>
            </a:extLst>
          </p:cNvPr>
          <p:cNvSpPr>
            <a:spLocks noGrp="1"/>
          </p:cNvSpPr>
          <p:nvPr>
            <p:ph sz="quarter" idx="14"/>
          </p:nvPr>
        </p:nvSpPr>
        <p:spPr>
          <a:xfrm>
            <a:off x="342900" y="4410075"/>
            <a:ext cx="8458200" cy="1981199"/>
          </a:xfrm>
        </p:spPr>
        <p:txBody>
          <a:bodyPr>
            <a:normAutofit/>
          </a:bodyPr>
          <a:lstStyle/>
          <a:p>
            <a:r>
              <a:rPr lang="en-US" sz="2200" dirty="0"/>
              <a:t>A </a:t>
            </a:r>
            <a:r>
              <a:rPr lang="en-US" sz="2200" i="1" dirty="0">
                <a:solidFill>
                  <a:srgbClr val="9D0505"/>
                </a:solidFill>
              </a:rPr>
              <a:t>tariff</a:t>
            </a:r>
            <a:r>
              <a:rPr lang="en-US" sz="2200" dirty="0"/>
              <a:t> is a tax on imports, and it causes </a:t>
            </a:r>
            <a:r>
              <a:rPr lang="en-US" sz="2200" i="1" dirty="0">
                <a:solidFill>
                  <a:srgbClr val="9D0505"/>
                </a:solidFill>
              </a:rPr>
              <a:t>inefficiency</a:t>
            </a:r>
            <a:r>
              <a:rPr lang="en-US" sz="2200" dirty="0"/>
              <a:t> and </a:t>
            </a:r>
            <a:r>
              <a:rPr lang="en-US" sz="2200" i="1" dirty="0">
                <a:solidFill>
                  <a:srgbClr val="9D0505"/>
                </a:solidFill>
              </a:rPr>
              <a:t>deadweight loss</a:t>
            </a:r>
            <a:r>
              <a:rPr lang="en-US" sz="2200" dirty="0"/>
              <a:t>.</a:t>
            </a:r>
          </a:p>
          <a:p>
            <a:pPr lvl="1"/>
            <a:r>
              <a:rPr lang="en-US" sz="2200" dirty="0"/>
              <a:t>Raises domestic price of a good, reduces quantity demanded, increases quantity supplied domestically, and reduces quantity imported.</a:t>
            </a:r>
          </a:p>
        </p:txBody>
      </p:sp>
    </p:spTree>
    <p:extLst>
      <p:ext uri="{BB962C8B-B14F-4D97-AF65-F5344CB8AC3E}">
        <p14:creationId xmlns:p14="http://schemas.microsoft.com/office/powerpoint/2010/main" val="3063470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32A30-3A82-4A9B-942B-1F17C56CC076}"/>
              </a:ext>
            </a:extLst>
          </p:cNvPr>
          <p:cNvSpPr>
            <a:spLocks noGrp="1"/>
          </p:cNvSpPr>
          <p:nvPr>
            <p:ph type="title"/>
          </p:nvPr>
        </p:nvSpPr>
        <p:spPr/>
        <p:txBody>
          <a:bodyPr/>
          <a:lstStyle/>
          <a:p>
            <a:r>
              <a:rPr lang="en-US" dirty="0"/>
              <a:t>Summary III</a:t>
            </a:r>
            <a:endParaRPr lang="en-IN" dirty="0"/>
          </a:p>
        </p:txBody>
      </p:sp>
      <p:sp>
        <p:nvSpPr>
          <p:cNvPr id="3" name="Content Placeholder 2">
            <a:extLst>
              <a:ext uri="{FF2B5EF4-FFF2-40B4-BE49-F238E27FC236}">
                <a16:creationId xmlns:a16="http://schemas.microsoft.com/office/drawing/2014/main" id="{3EC4244E-F809-4D1D-B1FA-59573E417836}"/>
              </a:ext>
            </a:extLst>
          </p:cNvPr>
          <p:cNvSpPr>
            <a:spLocks noGrp="1"/>
          </p:cNvSpPr>
          <p:nvPr>
            <p:ph sz="quarter" idx="11"/>
          </p:nvPr>
        </p:nvSpPr>
        <p:spPr>
          <a:xfrm>
            <a:off x="342900" y="1276711"/>
            <a:ext cx="8458200" cy="1695090"/>
          </a:xfrm>
        </p:spPr>
        <p:txBody>
          <a:bodyPr>
            <a:normAutofit/>
          </a:bodyPr>
          <a:lstStyle/>
          <a:p>
            <a:r>
              <a:rPr lang="en-US" sz="2400" dirty="0"/>
              <a:t>Import </a:t>
            </a:r>
            <a:r>
              <a:rPr lang="en-US" sz="2400" i="1" dirty="0">
                <a:solidFill>
                  <a:srgbClr val="9D0505"/>
                </a:solidFill>
              </a:rPr>
              <a:t>quotas</a:t>
            </a:r>
            <a:r>
              <a:rPr lang="en-US" sz="2400" dirty="0"/>
              <a:t> limit the amount of a particular good that can be imported.</a:t>
            </a:r>
          </a:p>
          <a:p>
            <a:pPr lvl="1"/>
            <a:r>
              <a:rPr lang="en-US" sz="2400" dirty="0"/>
              <a:t>Effect of the quota on domestic price and quantity is similar to the effect of a tariff. It differs on who captures the rent.</a:t>
            </a:r>
            <a:endParaRPr lang="en-IN" sz="2400" dirty="0"/>
          </a:p>
        </p:txBody>
      </p:sp>
      <p:sp>
        <p:nvSpPr>
          <p:cNvPr id="4" name="Content Placeholder 3">
            <a:extLst>
              <a:ext uri="{FF2B5EF4-FFF2-40B4-BE49-F238E27FC236}">
                <a16:creationId xmlns:a16="http://schemas.microsoft.com/office/drawing/2014/main" id="{6F9B43FC-A06D-45E5-A805-04545DD99765}"/>
              </a:ext>
            </a:extLst>
          </p:cNvPr>
          <p:cNvSpPr>
            <a:spLocks noGrp="1"/>
          </p:cNvSpPr>
          <p:nvPr>
            <p:ph sz="quarter" idx="14"/>
          </p:nvPr>
        </p:nvSpPr>
        <p:spPr>
          <a:xfrm>
            <a:off x="342900" y="3038475"/>
            <a:ext cx="8458200" cy="3352799"/>
          </a:xfrm>
        </p:spPr>
        <p:txBody>
          <a:bodyPr>
            <a:normAutofit/>
          </a:bodyPr>
          <a:lstStyle/>
          <a:p>
            <a:r>
              <a:rPr lang="en-US" sz="2400" dirty="0"/>
              <a:t>In general, trade increases demand for factors domestically abundant, and increases the supply of factors that are domestically scarce.</a:t>
            </a:r>
          </a:p>
          <a:p>
            <a:r>
              <a:rPr lang="en-US" sz="2400" dirty="0"/>
              <a:t>Each country has its own set of laws and policies governing the economy.</a:t>
            </a:r>
          </a:p>
          <a:p>
            <a:pPr lvl="1"/>
            <a:r>
              <a:rPr lang="en-US" sz="2400" dirty="0"/>
              <a:t>Policy-makers and consumers may apply explicit laws about imports and voluntary purchasing decisions in order to deal with the inconveniences.</a:t>
            </a:r>
          </a:p>
        </p:txBody>
      </p:sp>
    </p:spTree>
    <p:extLst>
      <p:ext uri="{BB962C8B-B14F-4D97-AF65-F5344CB8AC3E}">
        <p14:creationId xmlns:p14="http://schemas.microsoft.com/office/powerpoint/2010/main" val="4335753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267598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54EE5-35A5-4E11-BAC4-073C07BFD5A4}"/>
              </a:ext>
            </a:extLst>
          </p:cNvPr>
          <p:cNvSpPr>
            <a:spLocks noGrp="1"/>
          </p:cNvSpPr>
          <p:nvPr>
            <p:ph type="title"/>
          </p:nvPr>
        </p:nvSpPr>
        <p:spPr/>
        <p:txBody>
          <a:bodyPr/>
          <a:lstStyle/>
          <a:p>
            <a:r>
              <a:rPr lang="en-US" dirty="0"/>
              <a:t>Why trade? A review I</a:t>
            </a:r>
            <a:endParaRPr lang="en-IN" dirty="0"/>
          </a:p>
        </p:txBody>
      </p:sp>
      <p:sp>
        <p:nvSpPr>
          <p:cNvPr id="3" name="Content Placeholder 2">
            <a:extLst>
              <a:ext uri="{FF2B5EF4-FFF2-40B4-BE49-F238E27FC236}">
                <a16:creationId xmlns:a16="http://schemas.microsoft.com/office/drawing/2014/main" id="{F410494C-3548-4F5F-864E-47FE5A2B0FDF}"/>
              </a:ext>
            </a:extLst>
          </p:cNvPr>
          <p:cNvSpPr>
            <a:spLocks noGrp="1"/>
          </p:cNvSpPr>
          <p:nvPr>
            <p:ph sz="quarter" idx="11"/>
          </p:nvPr>
        </p:nvSpPr>
        <p:spPr>
          <a:xfrm>
            <a:off x="342900" y="1276710"/>
            <a:ext cx="8458200" cy="3794911"/>
          </a:xfrm>
        </p:spPr>
        <p:txBody>
          <a:bodyPr>
            <a:normAutofit fontScale="77500" lnSpcReduction="20000"/>
          </a:bodyPr>
          <a:lstStyle/>
          <a:p>
            <a:pPr>
              <a:lnSpc>
                <a:spcPct val="120000"/>
              </a:lnSpc>
            </a:pPr>
            <a:r>
              <a:rPr lang="en-US" dirty="0"/>
              <a:t>Recall that voluntary exchanges generate </a:t>
            </a:r>
            <a:r>
              <a:rPr lang="en-US" i="1" dirty="0">
                <a:solidFill>
                  <a:srgbClr val="9D0505"/>
                </a:solidFill>
              </a:rPr>
              <a:t>surplus</a:t>
            </a:r>
            <a:r>
              <a:rPr lang="en-US" dirty="0"/>
              <a:t>, leaving both participants better off than they were before.</a:t>
            </a:r>
            <a:endParaRPr lang="es-CO" dirty="0"/>
          </a:p>
          <a:p>
            <a:pPr>
              <a:lnSpc>
                <a:spcPct val="120000"/>
              </a:lnSpc>
            </a:pPr>
            <a:r>
              <a:rPr lang="en-US" dirty="0"/>
              <a:t>In exchange, a country is said to have an </a:t>
            </a:r>
            <a:r>
              <a:rPr lang="en-US" i="1" dirty="0">
                <a:solidFill>
                  <a:srgbClr val="9D0505"/>
                </a:solidFill>
              </a:rPr>
              <a:t>absolute advantage </a:t>
            </a:r>
            <a:r>
              <a:rPr lang="en-US" dirty="0"/>
              <a:t>if it can produce more of a good or service than other countries, given similar resources</a:t>
            </a:r>
            <a:r>
              <a:rPr lang="es-CO" dirty="0"/>
              <a:t>.</a:t>
            </a:r>
            <a:endParaRPr lang="en-US" dirty="0"/>
          </a:p>
          <a:p>
            <a:pPr>
              <a:lnSpc>
                <a:spcPct val="120000"/>
              </a:lnSpc>
            </a:pPr>
            <a:r>
              <a:rPr lang="en-US" dirty="0"/>
              <a:t>In exchange, a country is said to have a </a:t>
            </a:r>
            <a:r>
              <a:rPr lang="en-US" i="1" dirty="0">
                <a:solidFill>
                  <a:srgbClr val="9D0505"/>
                </a:solidFill>
              </a:rPr>
              <a:t>comparative advantage </a:t>
            </a:r>
            <a:r>
              <a:rPr lang="en-US" dirty="0"/>
              <a:t>if it can produce a good or service at a lower </a:t>
            </a:r>
            <a:r>
              <a:rPr lang="en-US" i="1" dirty="0">
                <a:solidFill>
                  <a:srgbClr val="9D0505"/>
                </a:solidFill>
              </a:rPr>
              <a:t>opportunity cost </a:t>
            </a:r>
            <a:r>
              <a:rPr lang="en-US" dirty="0"/>
              <a:t>than other countries.</a:t>
            </a:r>
          </a:p>
          <a:p>
            <a:pPr lvl="1">
              <a:lnSpc>
                <a:spcPct val="120000"/>
              </a:lnSpc>
            </a:pPr>
            <a:r>
              <a:rPr lang="en-US" dirty="0"/>
              <a:t>Each country produces the goods in which it has a </a:t>
            </a:r>
            <a:r>
              <a:rPr lang="en-US" i="1" dirty="0">
                <a:solidFill>
                  <a:srgbClr val="9D0505"/>
                </a:solidFill>
              </a:rPr>
              <a:t>comparative advantage</a:t>
            </a:r>
            <a:r>
              <a:rPr lang="en-US" dirty="0"/>
              <a:t>.</a:t>
            </a:r>
          </a:p>
        </p:txBody>
      </p:sp>
      <p:sp>
        <p:nvSpPr>
          <p:cNvPr id="4" name="Content Placeholder 3">
            <a:extLst>
              <a:ext uri="{FF2B5EF4-FFF2-40B4-BE49-F238E27FC236}">
                <a16:creationId xmlns:a16="http://schemas.microsoft.com/office/drawing/2014/main" id="{39E61E93-0B7F-4EE9-871D-1325A11C15BD}"/>
              </a:ext>
            </a:extLst>
          </p:cNvPr>
          <p:cNvSpPr>
            <a:spLocks noGrp="1"/>
          </p:cNvSpPr>
          <p:nvPr>
            <p:ph sz="quarter" idx="14"/>
          </p:nvPr>
        </p:nvSpPr>
        <p:spPr>
          <a:xfrm>
            <a:off x="342900" y="5118756"/>
            <a:ext cx="8458200" cy="1333891"/>
          </a:xfrm>
        </p:spPr>
        <p:txBody>
          <a:bodyPr>
            <a:normAutofit/>
          </a:bodyPr>
          <a:lstStyle/>
          <a:p>
            <a:r>
              <a:rPr lang="en-US" sz="2200" dirty="0"/>
              <a:t>Both countries can have </a:t>
            </a:r>
            <a:r>
              <a:rPr lang="en-US" sz="2200" i="1" dirty="0">
                <a:solidFill>
                  <a:srgbClr val="9D0505"/>
                </a:solidFill>
              </a:rPr>
              <a:t>gains from trade </a:t>
            </a:r>
            <a:r>
              <a:rPr lang="en-US" sz="2200" dirty="0"/>
              <a:t>when they specialize in producing the goods and services for which they have comparative advantages, respectively, and engage in trade.</a:t>
            </a:r>
            <a:endParaRPr lang="es-CO" sz="2200" dirty="0"/>
          </a:p>
        </p:txBody>
      </p:sp>
    </p:spTree>
    <p:extLst>
      <p:ext uri="{BB962C8B-B14F-4D97-AF65-F5344CB8AC3E}">
        <p14:creationId xmlns:p14="http://schemas.microsoft.com/office/powerpoint/2010/main" val="2781353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From autarky to free trade 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Price ($) is on the vertical axis and Quantity of shirts (millions) is on the horizontal. Upward-sloping Domestic supply and downward-sloping Domestic demand intersect at (300, 25). [Caption: Under autarky, the domestic price and quantity of shirts are determined by the intersection of the domestic supply and domestic demand curves.]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293997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From autarky to free trade 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Starting with Figure 17-1, a dashed horizontal line at 25 is </a:t>
            </a:r>
            <a:r>
              <a:rPr lang="en-IN" dirty="0" err="1"/>
              <a:t>labeled</a:t>
            </a:r>
            <a:r>
              <a:rPr lang="en-IN" dirty="0"/>
              <a:t> Autarky domestic price. A dashed horizontal line at 15 is </a:t>
            </a:r>
            <a:r>
              <a:rPr lang="en-IN" dirty="0" err="1"/>
              <a:t>labeled</a:t>
            </a:r>
            <a:r>
              <a:rPr lang="en-IN" dirty="0"/>
              <a:t> World price. The distance between (180, 15) on the supply curve and (420, 15) on the demand curve is </a:t>
            </a:r>
            <a:r>
              <a:rPr lang="en-IN" dirty="0" err="1"/>
              <a:t>labeled</a:t>
            </a:r>
            <a:r>
              <a:rPr lang="en-IN" dirty="0"/>
              <a:t> Imports. [Caption: When a country opens its market to trade and the world price is lower than the domestic price, the domestic price will fall to meet the world price. At the lower price, domestic quantity demanded increases, but domestic quantity supplied decreases. Imports will make up the difference between the quantities domestically supplied and demanded at the world price.]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5427496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From autarky to free trade III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Graph (A) Surplus under autarky is Figure 17-1 with consumer surplus and producer surplus shaded, which are evenly divided above and below $25. [Caption: Under autarky, consumers receive the top (gold) shaded area as surplus, while producers receive the bottom (blue) shaded area.]</a:t>
            </a:r>
          </a:p>
          <a:p>
            <a:pPr>
              <a:spcBef>
                <a:spcPts val="1000"/>
              </a:spcBef>
              <a:spcAft>
                <a:spcPts val="0"/>
              </a:spcAft>
            </a:pPr>
            <a:r>
              <a:rPr lang="en-IN" dirty="0"/>
              <a:t> Graph (B) Surplus after trade is Figure 17-2 with consumer and producer surplus marked. Area A is under the demand curve down to $25. Area B is between $25 and $15 and right to the supply curve. Area C is a triangle under the demand and supply curves down to 15. Area D, the only producer surplus, is from $15 down to the supply curve. [Caption: When a country opens up to trade and becomes a net-importer of shirts, consumer surplus in the shirt market increases, while producer surplus decreases. In panel B, consumer surplus increases by the area B + C. Producer surplus decreases by the area B. Total surplus now equals A+B+C+D. The net increase in surplus is area C.]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3713381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From autarky to free trade IV</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Like Figure 17-2, Autarky domestic price is a dashed horizontal line but at $200, and equilibrium is at (60, $200). World price is a horizontal dashed line at $260, and the distance between (40, $260) on the demand curve and (80, $260) on the supply curve is </a:t>
            </a:r>
            <a:r>
              <a:rPr lang="en-IN" dirty="0" err="1"/>
              <a:t>labeled</a:t>
            </a:r>
            <a:r>
              <a:rPr lang="en-IN" dirty="0"/>
              <a:t> Exports. [Caption: When a country opens its market to trade and the world price is higher than the domestic price, the domestic price will rise to meet the world price. At the higher price, domestic quantity supplied increases, but domestic quantity demanded decreases. Excess supply is exported to make up the difference between the quantities domestically supplied and demanded at the world price.]</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9705502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From autarky to free trade V</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sz="1800" dirty="0"/>
              <a:t>Graph (A) Surplus under autarky is Figure 17-1 with consumer surplus and producer surplus shaded, which are evenly divided above and below $25. [Caption: Without trade, consumers receive the top (gold) shaded area as surplus, while producers receive the bottom (blue) shaded area.] </a:t>
            </a:r>
          </a:p>
          <a:p>
            <a:pPr>
              <a:spcBef>
                <a:spcPts val="1000"/>
              </a:spcBef>
              <a:spcAft>
                <a:spcPts val="0"/>
              </a:spcAft>
            </a:pPr>
            <a:r>
              <a:rPr lang="en-IN" sz="1800" dirty="0"/>
              <a:t>Graph (B) Surplus after trade is Figure 17-4 with consumer and producer surplus marked. Area A, the only consumer surplus, is under the demand curve down to $260. Area B is between $260 and $200 right to 40. Area C is a triangle under the demand curve down to $200 and left to 40. Area D is a triangle above the supply and demand curves up to $260. Area E is under $200 down to supply curve and right to 40. Area F is a triangle above the supply curve up to $200 and left to 40. [Caption: When a country opens up to trade and becomes a net-exporter of wheat, consumer surplus in the wheat market decreases, while producer surplus increases. In panel B, producer surplus increases by the area B + C + D. Consumer surplus decreases by the area B + C. Total surplus now equals A + B + C + D + E + F. The net increase in surplus is area D.]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41643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600" dirty="0"/>
              <a:t>Active Learning: Becoming a net-importer or a net-exporter</a:t>
            </a:r>
            <a:r>
              <a:rPr lang="en-US" sz="26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Price in dollars is on the vertical axis and Quantity of planes in thousands is on the horizontal axis. The diagonal lines marked domestic demand and domestic supply intersect at (Q star, P star) which is on the horizontal dashed line marked autarky domestic price at price equals P star. The horizontal dashed line marked world price at price equals Pw intersects the diagonal lines domestic demand at (</a:t>
            </a:r>
            <a:r>
              <a:rPr lang="en-IN" dirty="0" err="1"/>
              <a:t>Qd</a:t>
            </a:r>
            <a:r>
              <a:rPr lang="en-IN" dirty="0"/>
              <a:t>, Pw) and the domestic supply line at (Qs, Pw).</a:t>
            </a:r>
            <a:r>
              <a:rPr lang="en-IN" sz="1800" dirty="0"/>
              <a:t>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41771546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Solution 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Price in dollars is on the vertical axis and Quantity of planes in thousands is on the horizontal axis. The diagonal lines marked domestic demand and domestic supply intersect at (Q star, P star) which is on the horizontal dashed line marked autarky domestic price at price equals P star. The horizontal dashed line marked world price at price equals Pw intersects the diagonal lines domestic demand at (</a:t>
            </a:r>
            <a:r>
              <a:rPr lang="en-IN" dirty="0" err="1"/>
              <a:t>Qd</a:t>
            </a:r>
            <a:r>
              <a:rPr lang="en-IN" dirty="0"/>
              <a:t>, Pw) and the domestic supply line at (Qs, Pw).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2154217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Big economy, small economy </a:t>
            </a:r>
            <a:r>
              <a:rPr lang="en-US" sz="1000" b="0" dirty="0"/>
              <a:t>1</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Price ($) is on the vertical axis and Quantity of shirts (millions) is on the horizontal. World supply and world demand intersect at (1,625, 15) and the point is </a:t>
            </a:r>
            <a:r>
              <a:rPr lang="en-IN" dirty="0" err="1"/>
              <a:t>labeled</a:t>
            </a:r>
            <a:r>
              <a:rPr lang="en-IN" dirty="0"/>
              <a:t> Pre-U.S. world price. Arrows indicate both lines shifting right to World supply after U.S. trades and World demand after U.S. trades. The shifted lines intersect at (2,350, 17) and the point is </a:t>
            </a:r>
            <a:r>
              <a:rPr lang="en-IN" dirty="0" err="1"/>
              <a:t>labeled</a:t>
            </a:r>
            <a:r>
              <a:rPr lang="en-IN" dirty="0"/>
              <a:t> Price after U.S. trades. [Caption: When a large economy such as the United States enters the world market for shirts, it will influence both world supply and demand for that good. Because the United States is a net-importer of shirts at the world price, the shift in world demand is greater than the shift in world supply. The result is an increase in both world price and quantity of shirts.]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2366599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Big economy, small economy </a:t>
            </a:r>
            <a:r>
              <a:rPr lang="en-US" sz="1000" b="0" dirty="0"/>
              <a:t>2</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Price ($) is on the vertical axis and Quantity of shirts (millions) is on the horizontal. Graph (A) Before market entry has Domestic supply and Domestic demand intersecting at (300, $25) and a dashed horizontal line at 15 that continues to graph (B). [Caption: Under autarky, the United States produces 300 million T-shirts at a price of $25.] Graph (B) After market entry has the same supply and demand curves as graph (A). Old world price is the horizontal dashed line at $15 from Graph (A). New world price is a dashed horizontal line at $17; it intersects supply at (200, $17) and demand at (400, $17). [Caption: If the United States enters the world market as a large economy, it pushes the world price up from $15 to $17. The U.S. domestic price still drops relative to autarky, but by less than it would have if the United States was a price taker with no effect on the world market.]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6433456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Tariffs</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Price ($) is on the vertical axis, and Quantity of steel (tons) is on the horizontal. The intersection of upward-sloping domestic supply and downward-sloping demand is not </a:t>
            </a:r>
            <a:r>
              <a:rPr lang="en-IN" dirty="0" err="1"/>
              <a:t>labeled</a:t>
            </a:r>
            <a:r>
              <a:rPr lang="en-IN" dirty="0"/>
              <a:t>. World price is a dashed horizontal line that intersects supply at (8, $250) and demand at (30, $250); the distance between the points is </a:t>
            </a:r>
            <a:r>
              <a:rPr lang="en-IN" dirty="0" err="1"/>
              <a:t>labeled</a:t>
            </a:r>
            <a:r>
              <a:rPr lang="en-IN" dirty="0"/>
              <a:t> Imports without tariff. World price plus $75 tariff crosses supply at (14, $325) and demand at (25, $325) and the distance between the points is </a:t>
            </a:r>
            <a:r>
              <a:rPr lang="en-IN" dirty="0" err="1"/>
              <a:t>labeled</a:t>
            </a:r>
            <a:r>
              <a:rPr lang="en-IN" dirty="0"/>
              <a:t> Imports with tariff. [Caption: The world price before the tariff is $250. With a $75 tariff, the effective world price increases to $325. The higher price increases domestic supply, while it decreases domestic demand. As a result, the quantity of imports also decreases.]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328884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8AAA8-A762-45D0-A451-6EDABA7F17FA}"/>
              </a:ext>
            </a:extLst>
          </p:cNvPr>
          <p:cNvSpPr>
            <a:spLocks noGrp="1"/>
          </p:cNvSpPr>
          <p:nvPr>
            <p:ph type="title"/>
          </p:nvPr>
        </p:nvSpPr>
        <p:spPr/>
        <p:txBody>
          <a:bodyPr/>
          <a:lstStyle/>
          <a:p>
            <a:r>
              <a:rPr lang="en-US" dirty="0"/>
              <a:t>Why trade? A review II</a:t>
            </a:r>
            <a:endParaRPr lang="en-IN" dirty="0"/>
          </a:p>
        </p:txBody>
      </p:sp>
      <p:sp>
        <p:nvSpPr>
          <p:cNvPr id="3" name="Content Placeholder 2">
            <a:extLst>
              <a:ext uri="{FF2B5EF4-FFF2-40B4-BE49-F238E27FC236}">
                <a16:creationId xmlns:a16="http://schemas.microsoft.com/office/drawing/2014/main" id="{2446C49D-6B70-4869-82DC-EC2F1D8B3C26}"/>
              </a:ext>
            </a:extLst>
          </p:cNvPr>
          <p:cNvSpPr>
            <a:spLocks noGrp="1"/>
          </p:cNvSpPr>
          <p:nvPr>
            <p:ph sz="quarter" idx="11"/>
          </p:nvPr>
        </p:nvSpPr>
        <p:spPr>
          <a:xfrm>
            <a:off x="342900" y="1276711"/>
            <a:ext cx="8572500" cy="775114"/>
          </a:xfrm>
        </p:spPr>
        <p:txBody>
          <a:bodyPr>
            <a:normAutofit/>
          </a:bodyPr>
          <a:lstStyle/>
          <a:p>
            <a:pPr marL="292608" indent="-292608">
              <a:buFont typeface="Arial" panose="020B0604020202020204" pitchFamily="34" charset="0"/>
              <a:buChar char="•"/>
            </a:pPr>
            <a:r>
              <a:rPr lang="en-US" sz="2200" dirty="0"/>
              <a:t>Suppose that the U.S. and Bangladeshi produce wheat and T-shirts. Their production capabilities are summarized as:</a:t>
            </a:r>
          </a:p>
        </p:txBody>
      </p:sp>
      <p:graphicFrame>
        <p:nvGraphicFramePr>
          <p:cNvPr id="12" name="Table 12">
            <a:extLst>
              <a:ext uri="{FF2B5EF4-FFF2-40B4-BE49-F238E27FC236}">
                <a16:creationId xmlns:a16="http://schemas.microsoft.com/office/drawing/2014/main" id="{3779D6E3-2FBC-443B-9AA5-FE710EFDDC22}"/>
              </a:ext>
            </a:extLst>
          </p:cNvPr>
          <p:cNvGraphicFramePr>
            <a:graphicFrameLocks noGrp="1"/>
          </p:cNvGraphicFramePr>
          <p:nvPr>
            <p:extLst>
              <p:ext uri="{D42A27DB-BD31-4B8C-83A1-F6EECF244321}">
                <p14:modId xmlns:p14="http://schemas.microsoft.com/office/powerpoint/2010/main" val="3069293964"/>
              </p:ext>
            </p:extLst>
          </p:nvPr>
        </p:nvGraphicFramePr>
        <p:xfrm>
          <a:off x="537414" y="2117158"/>
          <a:ext cx="8113776" cy="2745970"/>
        </p:xfrm>
        <a:graphic>
          <a:graphicData uri="http://schemas.openxmlformats.org/drawingml/2006/table">
            <a:tbl>
              <a:tblPr firstRow="1" bandRow="1">
                <a:tableStyleId>{5C22544A-7EE6-4342-B048-85BDC9FD1C3A}</a:tableStyleId>
              </a:tblPr>
              <a:tblGrid>
                <a:gridCol w="1352296">
                  <a:extLst>
                    <a:ext uri="{9D8B030D-6E8A-4147-A177-3AD203B41FA5}">
                      <a16:colId xmlns:a16="http://schemas.microsoft.com/office/drawing/2014/main" val="1778967053"/>
                    </a:ext>
                  </a:extLst>
                </a:gridCol>
                <a:gridCol w="1352296">
                  <a:extLst>
                    <a:ext uri="{9D8B030D-6E8A-4147-A177-3AD203B41FA5}">
                      <a16:colId xmlns:a16="http://schemas.microsoft.com/office/drawing/2014/main" val="1435261327"/>
                    </a:ext>
                  </a:extLst>
                </a:gridCol>
                <a:gridCol w="1352296">
                  <a:extLst>
                    <a:ext uri="{9D8B030D-6E8A-4147-A177-3AD203B41FA5}">
                      <a16:colId xmlns:a16="http://schemas.microsoft.com/office/drawing/2014/main" val="3467253157"/>
                    </a:ext>
                  </a:extLst>
                </a:gridCol>
                <a:gridCol w="1352296">
                  <a:extLst>
                    <a:ext uri="{9D8B030D-6E8A-4147-A177-3AD203B41FA5}">
                      <a16:colId xmlns:a16="http://schemas.microsoft.com/office/drawing/2014/main" val="3366157565"/>
                    </a:ext>
                  </a:extLst>
                </a:gridCol>
                <a:gridCol w="1352296">
                  <a:extLst>
                    <a:ext uri="{9D8B030D-6E8A-4147-A177-3AD203B41FA5}">
                      <a16:colId xmlns:a16="http://schemas.microsoft.com/office/drawing/2014/main" val="1235775527"/>
                    </a:ext>
                  </a:extLst>
                </a:gridCol>
                <a:gridCol w="1352296">
                  <a:extLst>
                    <a:ext uri="{9D8B030D-6E8A-4147-A177-3AD203B41FA5}">
                      <a16:colId xmlns:a16="http://schemas.microsoft.com/office/drawing/2014/main" val="633613569"/>
                    </a:ext>
                  </a:extLst>
                </a:gridCol>
              </a:tblGrid>
              <a:tr h="337127">
                <a:tc>
                  <a:txBody>
                    <a:bodyPr/>
                    <a:lstStyle/>
                    <a:p>
                      <a:pPr algn="ctr"/>
                      <a:endParaRPr lang="en-IN" sz="1400" dirty="0">
                        <a:solidFill>
                          <a:schemeClr val="bg1"/>
                        </a:solidFill>
                        <a:latin typeface="+mj-lt"/>
                      </a:endParaRPr>
                    </a:p>
                  </a:txBody>
                  <a:tcPr marL="121706" marR="121706" marT="41564" marB="41564">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Country</a:t>
                      </a:r>
                      <a:endParaRPr kumimoji="0" lang="en-US" sz="1400" b="0" i="0" u="none" strike="noStrike" cap="none" normalizeH="0" baseline="0" dirty="0">
                        <a:ln>
                          <a:noFill/>
                        </a:ln>
                        <a:solidFill>
                          <a:schemeClr val="bg1"/>
                        </a:solidFill>
                        <a:effectLst/>
                        <a:latin typeface="+mj-lt"/>
                        <a:cs typeface="Arial" pitchFamily="34" charset="0"/>
                      </a:endParaRPr>
                    </a:p>
                  </a:txBody>
                  <a:tcPr marL="121706" marR="121706" marT="41564" marB="41564" anchor="c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Wheat</a:t>
                      </a:r>
                      <a:r>
                        <a:rPr kumimoji="0" lang="en-IN" sz="1400" b="1" i="0" u="none" strike="noStrike" cap="none" normalizeH="0" baseline="0" dirty="0">
                          <a:ln>
                            <a:noFill/>
                          </a:ln>
                          <a:solidFill>
                            <a:schemeClr val="bg1"/>
                          </a:solidFill>
                          <a:effectLst/>
                          <a:latin typeface="+mj-lt"/>
                          <a:cs typeface="Arial" pitchFamily="34" charset="0"/>
                        </a:rPr>
                        <a:t> </a:t>
                      </a:r>
                      <a:r>
                        <a:rPr kumimoji="0" lang="en-US" sz="1400" b="1" i="0" u="none" strike="noStrike" cap="none" normalizeH="0" baseline="0" dirty="0">
                          <a:ln>
                            <a:noFill/>
                          </a:ln>
                          <a:solidFill>
                            <a:schemeClr val="bg1"/>
                          </a:solidFill>
                          <a:effectLst/>
                          <a:latin typeface="+mj-lt"/>
                          <a:cs typeface="Arial" pitchFamily="34" charset="0"/>
                        </a:rPr>
                        <a:t>produced </a:t>
                      </a:r>
                      <a:r>
                        <a:rPr kumimoji="0" lang="en-US" sz="1400" b="0" i="0" u="none" strike="noStrike" cap="none" normalizeH="0" baseline="0" dirty="0">
                          <a:ln>
                            <a:noFill/>
                          </a:ln>
                          <a:solidFill>
                            <a:schemeClr val="bg1"/>
                          </a:solidFill>
                          <a:effectLst/>
                          <a:latin typeface="+mj-lt"/>
                          <a:cs typeface="Arial" pitchFamily="34" charset="0"/>
                        </a:rPr>
                        <a:t>(billions)</a:t>
                      </a:r>
                    </a:p>
                  </a:txBody>
                  <a:tcPr marL="121706" marR="121706" marT="41564" marB="41564">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T-shirts</a:t>
                      </a:r>
                      <a:r>
                        <a:rPr kumimoji="0" lang="en-IN" sz="1400" b="1" i="0" u="none" strike="noStrike" cap="none" normalizeH="0" baseline="0" dirty="0">
                          <a:ln>
                            <a:noFill/>
                          </a:ln>
                          <a:solidFill>
                            <a:schemeClr val="bg1"/>
                          </a:solidFill>
                          <a:effectLst/>
                          <a:latin typeface="+mj-lt"/>
                          <a:cs typeface="Arial" pitchFamily="34" charset="0"/>
                        </a:rPr>
                        <a:t> </a:t>
                      </a:r>
                      <a:r>
                        <a:rPr kumimoji="0" lang="en-US" sz="1400" b="1" i="0" u="none" strike="noStrike" cap="none" normalizeH="0" baseline="0" dirty="0">
                          <a:ln>
                            <a:noFill/>
                          </a:ln>
                          <a:solidFill>
                            <a:schemeClr val="bg1"/>
                          </a:solidFill>
                          <a:effectLst/>
                          <a:latin typeface="+mj-lt"/>
                          <a:cs typeface="Arial" pitchFamily="34" charset="0"/>
                        </a:rPr>
                        <a:t>produced</a:t>
                      </a:r>
                      <a:r>
                        <a:rPr kumimoji="0" lang="en-US" sz="1400" b="0" i="0" u="none" strike="noStrike" cap="none" normalizeH="0" baseline="0" dirty="0">
                          <a:ln>
                            <a:noFill/>
                          </a:ln>
                          <a:solidFill>
                            <a:schemeClr val="bg1"/>
                          </a:solidFill>
                          <a:effectLst/>
                          <a:latin typeface="+mj-lt"/>
                          <a:cs typeface="Arial" pitchFamily="34" charset="0"/>
                        </a:rPr>
                        <a:t> (billions)</a:t>
                      </a:r>
                    </a:p>
                  </a:txBody>
                  <a:tcPr marL="121706" marR="121706" marT="41564" marB="41564">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Wheat</a:t>
                      </a:r>
                      <a:r>
                        <a:rPr kumimoji="0" lang="en-IN" sz="1400" b="1" i="0" u="none" strike="noStrike" cap="none" normalizeH="0" baseline="0" dirty="0">
                          <a:ln>
                            <a:noFill/>
                          </a:ln>
                          <a:solidFill>
                            <a:schemeClr val="bg1"/>
                          </a:solidFill>
                          <a:effectLst/>
                          <a:latin typeface="+mj-lt"/>
                          <a:cs typeface="Arial" pitchFamily="34" charset="0"/>
                        </a:rPr>
                        <a:t> </a:t>
                      </a:r>
                      <a:r>
                        <a:rPr kumimoji="0" lang="en-US" sz="1400" b="1" i="0" u="none" strike="noStrike" cap="none" normalizeH="0" baseline="0" dirty="0">
                          <a:ln>
                            <a:noFill/>
                          </a:ln>
                          <a:solidFill>
                            <a:schemeClr val="bg1"/>
                          </a:solidFill>
                          <a:effectLst/>
                          <a:latin typeface="+mj-lt"/>
                          <a:cs typeface="Arial" pitchFamily="34" charset="0"/>
                        </a:rPr>
                        <a:t>consumed</a:t>
                      </a:r>
                      <a:r>
                        <a:rPr kumimoji="0" lang="en-US" sz="1400" b="0" i="0" u="none" strike="noStrike" cap="none" normalizeH="0" baseline="0" dirty="0">
                          <a:ln>
                            <a:noFill/>
                          </a:ln>
                          <a:solidFill>
                            <a:schemeClr val="bg1"/>
                          </a:solidFill>
                          <a:effectLst/>
                          <a:latin typeface="+mj-lt"/>
                          <a:cs typeface="Arial" pitchFamily="34" charset="0"/>
                        </a:rPr>
                        <a:t> (billions)</a:t>
                      </a:r>
                    </a:p>
                  </a:txBody>
                  <a:tcPr marL="121706" marR="121706" marT="41564" marB="41564">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T-shirts</a:t>
                      </a:r>
                      <a:r>
                        <a:rPr kumimoji="0" lang="en-IN" sz="1400" b="1" i="0" u="none" strike="noStrike" cap="none" normalizeH="0" baseline="0" dirty="0">
                          <a:ln>
                            <a:noFill/>
                          </a:ln>
                          <a:solidFill>
                            <a:schemeClr val="bg1"/>
                          </a:solidFill>
                          <a:effectLst/>
                          <a:latin typeface="+mj-lt"/>
                          <a:cs typeface="Arial" pitchFamily="34" charset="0"/>
                        </a:rPr>
                        <a:t> </a:t>
                      </a:r>
                      <a:r>
                        <a:rPr kumimoji="0" lang="en-US" sz="1400" b="1" i="0" u="none" strike="noStrike" cap="none" normalizeH="0" baseline="0" dirty="0">
                          <a:ln>
                            <a:noFill/>
                          </a:ln>
                          <a:solidFill>
                            <a:schemeClr val="bg1"/>
                          </a:solidFill>
                          <a:effectLst/>
                          <a:latin typeface="+mj-lt"/>
                          <a:cs typeface="Arial" pitchFamily="34" charset="0"/>
                        </a:rPr>
                        <a:t>consumed</a:t>
                      </a:r>
                      <a:r>
                        <a:rPr kumimoji="0" lang="en-US" sz="1400" b="0" i="0" u="none" strike="noStrike" cap="none" normalizeH="0" baseline="0" dirty="0">
                          <a:ln>
                            <a:noFill/>
                          </a:ln>
                          <a:solidFill>
                            <a:schemeClr val="bg1"/>
                          </a:solidFill>
                          <a:effectLst/>
                          <a:latin typeface="+mj-lt"/>
                          <a:cs typeface="Arial" pitchFamily="34" charset="0"/>
                        </a:rPr>
                        <a:t> (billions)</a:t>
                      </a:r>
                    </a:p>
                  </a:txBody>
                  <a:tcPr marL="121706" marR="121706" marT="41564" marB="41564">
                    <a:solidFill>
                      <a:srgbClr val="C00000"/>
                    </a:solidFill>
                  </a:tcPr>
                </a:tc>
                <a:extLst>
                  <a:ext uri="{0D108BD9-81ED-4DB2-BD59-A6C34878D82A}">
                    <a16:rowId xmlns:a16="http://schemas.microsoft.com/office/drawing/2014/main" val="2631186167"/>
                  </a:ext>
                </a:extLst>
              </a:tr>
              <a:tr h="337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Without trade</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United States</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algn="ctr"/>
                      <a:r>
                        <a:rPr lang="en-IN" sz="1400" dirty="0">
                          <a:latin typeface="+mj-lt"/>
                        </a:rPr>
                        <a:t>1</a:t>
                      </a:r>
                    </a:p>
                  </a:txBody>
                  <a:tcPr marL="121706" marR="121706" marT="41564" marB="41564"/>
                </a:tc>
                <a:tc>
                  <a:txBody>
                    <a:bodyPr/>
                    <a:lstStyle/>
                    <a:p>
                      <a:pPr algn="ctr"/>
                      <a:r>
                        <a:rPr lang="en-IN" sz="1400" dirty="0">
                          <a:latin typeface="+mj-lt"/>
                        </a:rPr>
                        <a:t>0.3</a:t>
                      </a:r>
                    </a:p>
                  </a:txBody>
                  <a:tcPr marL="121706" marR="121706" marT="41564" marB="41564"/>
                </a:tc>
                <a:tc>
                  <a:txBody>
                    <a:bodyPr/>
                    <a:lstStyle/>
                    <a:p>
                      <a:pPr algn="ctr"/>
                      <a:r>
                        <a:rPr lang="en-IN" sz="1400" dirty="0">
                          <a:latin typeface="+mj-lt"/>
                        </a:rPr>
                        <a:t>1</a:t>
                      </a:r>
                    </a:p>
                  </a:txBody>
                  <a:tcPr marL="121706" marR="121706" marT="41564" marB="41564"/>
                </a:tc>
                <a:tc>
                  <a:txBody>
                    <a:bodyPr/>
                    <a:lstStyle/>
                    <a:p>
                      <a:pPr algn="ctr"/>
                      <a:r>
                        <a:rPr lang="en-IN" sz="1400" dirty="0">
                          <a:latin typeface="+mj-lt"/>
                        </a:rPr>
                        <a:t>0.3</a:t>
                      </a:r>
                    </a:p>
                  </a:txBody>
                  <a:tcPr marL="121706" marR="121706" marT="41564" marB="41564"/>
                </a:tc>
                <a:extLst>
                  <a:ext uri="{0D108BD9-81ED-4DB2-BD59-A6C34878D82A}">
                    <a16:rowId xmlns:a16="http://schemas.microsoft.com/office/drawing/2014/main" val="1846202360"/>
                  </a:ext>
                </a:extLst>
              </a:tr>
              <a:tr h="337127">
                <a:tc>
                  <a:txBody>
                    <a:bodyPr/>
                    <a:lstStyle/>
                    <a:p>
                      <a:pPr algn="ctr"/>
                      <a:endParaRPr lang="en-IN" sz="1400">
                        <a:latin typeface="+mj-lt"/>
                      </a:endParaRPr>
                    </a:p>
                  </a:txBody>
                  <a:tcPr marL="121706" marR="121706" marT="41564" marB="4156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Bangladesh</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algn="ctr"/>
                      <a:r>
                        <a:rPr lang="en-IN" sz="1400" dirty="0">
                          <a:latin typeface="+mj-lt"/>
                        </a:rPr>
                        <a:t>2</a:t>
                      </a:r>
                    </a:p>
                  </a:txBody>
                  <a:tcPr marL="121706" marR="121706" marT="41564" marB="41564"/>
                </a:tc>
                <a:tc>
                  <a:txBody>
                    <a:bodyPr/>
                    <a:lstStyle/>
                    <a:p>
                      <a:pPr algn="ctr"/>
                      <a:r>
                        <a:rPr lang="en-IN" sz="1400" dirty="0">
                          <a:latin typeface="+mj-lt"/>
                        </a:rPr>
                        <a:t>1</a:t>
                      </a:r>
                    </a:p>
                  </a:txBody>
                  <a:tcPr marL="121706" marR="121706" marT="41564" marB="41564"/>
                </a:tc>
                <a:tc>
                  <a:txBody>
                    <a:bodyPr/>
                    <a:lstStyle/>
                    <a:p>
                      <a:pPr algn="ctr"/>
                      <a:r>
                        <a:rPr lang="en-IN" sz="1400" dirty="0">
                          <a:latin typeface="+mj-lt"/>
                        </a:rPr>
                        <a:t>2</a:t>
                      </a:r>
                    </a:p>
                  </a:txBody>
                  <a:tcPr marL="121706" marR="121706" marT="41564" marB="41564"/>
                </a:tc>
                <a:tc>
                  <a:txBody>
                    <a:bodyPr/>
                    <a:lstStyle/>
                    <a:p>
                      <a:pPr algn="ctr"/>
                      <a:r>
                        <a:rPr lang="en-IN" sz="1400" dirty="0">
                          <a:latin typeface="+mj-lt"/>
                        </a:rPr>
                        <a:t>1</a:t>
                      </a:r>
                    </a:p>
                  </a:txBody>
                  <a:tcPr marL="121706" marR="121706" marT="41564" marB="41564"/>
                </a:tc>
                <a:extLst>
                  <a:ext uri="{0D108BD9-81ED-4DB2-BD59-A6C34878D82A}">
                    <a16:rowId xmlns:a16="http://schemas.microsoft.com/office/drawing/2014/main" val="1612543894"/>
                  </a:ext>
                </a:extLst>
              </a:tr>
              <a:tr h="337127">
                <a:tc>
                  <a:txBody>
                    <a:bodyPr/>
                    <a:lstStyle/>
                    <a:p>
                      <a:pPr algn="ctr"/>
                      <a:endParaRPr lang="en-IN" sz="1400">
                        <a:latin typeface="+mj-lt"/>
                      </a:endParaRPr>
                    </a:p>
                  </a:txBody>
                  <a:tcPr marL="121706" marR="121706" marT="41564" marB="4156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j-lt"/>
                          <a:cs typeface="Arial" pitchFamily="34" charset="0"/>
                        </a:rPr>
                        <a:t>Total</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algn="ctr"/>
                      <a:r>
                        <a:rPr lang="en-IN" sz="1400" dirty="0">
                          <a:latin typeface="+mj-lt"/>
                        </a:rPr>
                        <a:t>3</a:t>
                      </a:r>
                    </a:p>
                  </a:txBody>
                  <a:tcPr marL="121706" marR="121706" marT="41564" marB="41564"/>
                </a:tc>
                <a:tc>
                  <a:txBody>
                    <a:bodyPr/>
                    <a:lstStyle/>
                    <a:p>
                      <a:pPr algn="ctr"/>
                      <a:r>
                        <a:rPr lang="en-IN" sz="1400" dirty="0">
                          <a:latin typeface="+mj-lt"/>
                        </a:rPr>
                        <a:t>1.3</a:t>
                      </a:r>
                    </a:p>
                  </a:txBody>
                  <a:tcPr marL="121706" marR="121706" marT="41564" marB="41564"/>
                </a:tc>
                <a:tc>
                  <a:txBody>
                    <a:bodyPr/>
                    <a:lstStyle/>
                    <a:p>
                      <a:pPr algn="ctr"/>
                      <a:r>
                        <a:rPr lang="en-IN" sz="1400" dirty="0">
                          <a:latin typeface="+mj-lt"/>
                        </a:rPr>
                        <a:t>3</a:t>
                      </a:r>
                    </a:p>
                  </a:txBody>
                  <a:tcPr marL="121706" marR="121706" marT="41564" marB="41564"/>
                </a:tc>
                <a:tc>
                  <a:txBody>
                    <a:bodyPr/>
                    <a:lstStyle/>
                    <a:p>
                      <a:pPr algn="ctr"/>
                      <a:r>
                        <a:rPr lang="en-IN" sz="1400" dirty="0">
                          <a:latin typeface="+mj-lt"/>
                        </a:rPr>
                        <a:t>1.3</a:t>
                      </a:r>
                    </a:p>
                  </a:txBody>
                  <a:tcPr marL="121706" marR="121706" marT="41564" marB="41564"/>
                </a:tc>
                <a:extLst>
                  <a:ext uri="{0D108BD9-81ED-4DB2-BD59-A6C34878D82A}">
                    <a16:rowId xmlns:a16="http://schemas.microsoft.com/office/drawing/2014/main" val="1043479243"/>
                  </a:ext>
                </a:extLst>
              </a:tr>
              <a:tr h="337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Without trade</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United States</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algn="ctr"/>
                      <a:r>
                        <a:rPr lang="en-IN" sz="1400" dirty="0">
                          <a:latin typeface="+mj-lt"/>
                        </a:rPr>
                        <a:t>3.5</a:t>
                      </a:r>
                    </a:p>
                  </a:txBody>
                  <a:tcPr marL="121706" marR="121706" marT="41564" marB="41564"/>
                </a:tc>
                <a:tc>
                  <a:txBody>
                    <a:bodyPr/>
                    <a:lstStyle/>
                    <a:p>
                      <a:pPr algn="ctr"/>
                      <a:r>
                        <a:rPr lang="en-IN" sz="1400" dirty="0">
                          <a:latin typeface="+mj-lt"/>
                        </a:rPr>
                        <a:t>0</a:t>
                      </a:r>
                    </a:p>
                  </a:txBody>
                  <a:tcPr marL="121706" marR="121706" marT="41564" marB="41564"/>
                </a:tc>
                <a:tc>
                  <a:txBody>
                    <a:bodyPr/>
                    <a:lstStyle/>
                    <a:p>
                      <a:pPr algn="ctr"/>
                      <a:r>
                        <a:rPr lang="en-IN" sz="1400" dirty="0">
                          <a:latin typeface="+mj-lt"/>
                        </a:rPr>
                        <a:t>1.1</a:t>
                      </a:r>
                    </a:p>
                  </a:txBody>
                  <a:tcPr marL="121706" marR="121706" marT="41564" marB="41564"/>
                </a:tc>
                <a:tc>
                  <a:txBody>
                    <a:bodyPr/>
                    <a:lstStyle/>
                    <a:p>
                      <a:pPr algn="ctr"/>
                      <a:r>
                        <a:rPr lang="en-IN" sz="1400" dirty="0">
                          <a:latin typeface="+mj-lt"/>
                        </a:rPr>
                        <a:t>0.8</a:t>
                      </a:r>
                    </a:p>
                  </a:txBody>
                  <a:tcPr marL="121706" marR="121706" marT="41564" marB="41564"/>
                </a:tc>
                <a:extLst>
                  <a:ext uri="{0D108BD9-81ED-4DB2-BD59-A6C34878D82A}">
                    <a16:rowId xmlns:a16="http://schemas.microsoft.com/office/drawing/2014/main" val="3398214612"/>
                  </a:ext>
                </a:extLst>
              </a:tr>
              <a:tr h="337127">
                <a:tc>
                  <a:txBody>
                    <a:bodyPr/>
                    <a:lstStyle/>
                    <a:p>
                      <a:pPr algn="ctr"/>
                      <a:endParaRPr lang="en-IN" sz="1400">
                        <a:latin typeface="+mj-lt"/>
                      </a:endParaRPr>
                    </a:p>
                  </a:txBody>
                  <a:tcPr marL="121706" marR="121706" marT="41564" marB="4156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Bangladesh</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algn="ctr"/>
                      <a:r>
                        <a:rPr lang="en-IN" sz="1400" dirty="0">
                          <a:latin typeface="+mj-lt"/>
                        </a:rPr>
                        <a:t>0</a:t>
                      </a:r>
                    </a:p>
                  </a:txBody>
                  <a:tcPr marL="121706" marR="121706" marT="41564" marB="41564"/>
                </a:tc>
                <a:tc>
                  <a:txBody>
                    <a:bodyPr/>
                    <a:lstStyle/>
                    <a:p>
                      <a:pPr algn="ctr"/>
                      <a:r>
                        <a:rPr lang="en-IN" sz="1400" dirty="0">
                          <a:latin typeface="+mj-lt"/>
                        </a:rPr>
                        <a:t>2</a:t>
                      </a:r>
                    </a:p>
                  </a:txBody>
                  <a:tcPr marL="121706" marR="121706" marT="41564" marB="41564"/>
                </a:tc>
                <a:tc>
                  <a:txBody>
                    <a:bodyPr/>
                    <a:lstStyle/>
                    <a:p>
                      <a:pPr algn="ctr"/>
                      <a:r>
                        <a:rPr lang="en-IN" sz="1400" dirty="0">
                          <a:latin typeface="+mj-lt"/>
                        </a:rPr>
                        <a:t>2.4</a:t>
                      </a:r>
                    </a:p>
                  </a:txBody>
                  <a:tcPr marL="121706" marR="121706" marT="41564" marB="41564"/>
                </a:tc>
                <a:tc>
                  <a:txBody>
                    <a:bodyPr/>
                    <a:lstStyle/>
                    <a:p>
                      <a:pPr algn="ctr"/>
                      <a:r>
                        <a:rPr lang="en-IN" sz="1400" dirty="0">
                          <a:latin typeface="+mj-lt"/>
                        </a:rPr>
                        <a:t>1.2</a:t>
                      </a:r>
                    </a:p>
                  </a:txBody>
                  <a:tcPr marL="121706" marR="121706" marT="41564" marB="41564"/>
                </a:tc>
                <a:extLst>
                  <a:ext uri="{0D108BD9-81ED-4DB2-BD59-A6C34878D82A}">
                    <a16:rowId xmlns:a16="http://schemas.microsoft.com/office/drawing/2014/main" val="1799291203"/>
                  </a:ext>
                </a:extLst>
              </a:tr>
              <a:tr h="337127">
                <a:tc>
                  <a:txBody>
                    <a:bodyPr/>
                    <a:lstStyle/>
                    <a:p>
                      <a:pPr algn="ctr"/>
                      <a:endParaRPr lang="en-IN" sz="1400">
                        <a:latin typeface="+mj-lt"/>
                      </a:endParaRPr>
                    </a:p>
                  </a:txBody>
                  <a:tcPr marL="121706" marR="121706" marT="41564" marB="41564"/>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j-lt"/>
                          <a:cs typeface="Arial" pitchFamily="34" charset="0"/>
                        </a:rPr>
                        <a:t>Total</a:t>
                      </a:r>
                      <a:endParaRPr kumimoji="0" lang="en-US" sz="1400" b="0" i="0" u="none" strike="noStrike" cap="none" normalizeH="0" baseline="0" dirty="0">
                        <a:ln>
                          <a:noFill/>
                        </a:ln>
                        <a:solidFill>
                          <a:schemeClr val="tx1"/>
                        </a:solidFill>
                        <a:effectLst/>
                        <a:latin typeface="+mj-lt"/>
                        <a:cs typeface="Arial" pitchFamily="34" charset="0"/>
                      </a:endParaRPr>
                    </a:p>
                  </a:txBody>
                  <a:tcPr marL="121706" marR="121706" marT="41564" marB="41564"/>
                </a:tc>
                <a:tc>
                  <a:txBody>
                    <a:bodyPr/>
                    <a:lstStyle/>
                    <a:p>
                      <a:pPr algn="ctr"/>
                      <a:r>
                        <a:rPr lang="en-IN" sz="1400" dirty="0">
                          <a:latin typeface="+mj-lt"/>
                        </a:rPr>
                        <a:t>3.5</a:t>
                      </a:r>
                    </a:p>
                  </a:txBody>
                  <a:tcPr marL="121706" marR="121706" marT="41564" marB="41564"/>
                </a:tc>
                <a:tc>
                  <a:txBody>
                    <a:bodyPr/>
                    <a:lstStyle/>
                    <a:p>
                      <a:pPr algn="ctr"/>
                      <a:r>
                        <a:rPr lang="en-IN" sz="1400" dirty="0">
                          <a:latin typeface="+mj-lt"/>
                        </a:rPr>
                        <a:t>2</a:t>
                      </a:r>
                    </a:p>
                  </a:txBody>
                  <a:tcPr marL="121706" marR="121706" marT="41564" marB="41564"/>
                </a:tc>
                <a:tc>
                  <a:txBody>
                    <a:bodyPr/>
                    <a:lstStyle/>
                    <a:p>
                      <a:pPr algn="ctr"/>
                      <a:r>
                        <a:rPr lang="en-IN" sz="1400" dirty="0">
                          <a:latin typeface="+mj-lt"/>
                        </a:rPr>
                        <a:t>3.5</a:t>
                      </a:r>
                    </a:p>
                  </a:txBody>
                  <a:tcPr marL="121706" marR="121706" marT="41564" marB="41564"/>
                </a:tc>
                <a:tc>
                  <a:txBody>
                    <a:bodyPr/>
                    <a:lstStyle/>
                    <a:p>
                      <a:pPr algn="ctr"/>
                      <a:r>
                        <a:rPr lang="en-IN" sz="1400" dirty="0">
                          <a:latin typeface="+mj-lt"/>
                        </a:rPr>
                        <a:t>2</a:t>
                      </a:r>
                    </a:p>
                  </a:txBody>
                  <a:tcPr marL="121706" marR="121706" marT="41564" marB="41564"/>
                </a:tc>
                <a:extLst>
                  <a:ext uri="{0D108BD9-81ED-4DB2-BD59-A6C34878D82A}">
                    <a16:rowId xmlns:a16="http://schemas.microsoft.com/office/drawing/2014/main" val="201465943"/>
                  </a:ext>
                </a:extLst>
              </a:tr>
            </a:tbl>
          </a:graphicData>
        </a:graphic>
      </p:graphicFrame>
      <p:sp>
        <p:nvSpPr>
          <p:cNvPr id="4" name="Content Placeholder 3">
            <a:extLst>
              <a:ext uri="{FF2B5EF4-FFF2-40B4-BE49-F238E27FC236}">
                <a16:creationId xmlns:a16="http://schemas.microsoft.com/office/drawing/2014/main" id="{ADE095FA-4DEF-4EE6-A966-F20BAA60E8AA}"/>
              </a:ext>
            </a:extLst>
          </p:cNvPr>
          <p:cNvSpPr>
            <a:spLocks noGrp="1"/>
          </p:cNvSpPr>
          <p:nvPr>
            <p:ph sz="quarter" idx="14"/>
          </p:nvPr>
        </p:nvSpPr>
        <p:spPr>
          <a:xfrm>
            <a:off x="342900" y="4961240"/>
            <a:ext cx="8458200" cy="1619018"/>
          </a:xfrm>
        </p:spPr>
        <p:txBody>
          <a:bodyPr>
            <a:normAutofit/>
          </a:bodyPr>
          <a:lstStyle/>
          <a:p>
            <a:pPr marL="292608" indent="-292608">
              <a:buFont typeface="Arial" panose="020B0604020202020204" pitchFamily="34" charset="0"/>
              <a:buChar char="•"/>
            </a:pPr>
            <a:r>
              <a:rPr lang="en-US" sz="2200" dirty="0"/>
              <a:t>Without </a:t>
            </a:r>
            <a:r>
              <a:rPr lang="en-US" sz="2200" i="1" dirty="0">
                <a:solidFill>
                  <a:srgbClr val="9D0505"/>
                </a:solidFill>
              </a:rPr>
              <a:t>specialization</a:t>
            </a:r>
            <a:r>
              <a:rPr lang="en-US" sz="2200" dirty="0"/>
              <a:t> and </a:t>
            </a:r>
            <a:r>
              <a:rPr lang="en-US" sz="2200" i="1" dirty="0">
                <a:solidFill>
                  <a:srgbClr val="9D0505"/>
                </a:solidFill>
              </a:rPr>
              <a:t>trade</a:t>
            </a:r>
            <a:r>
              <a:rPr lang="en-US" sz="2200" dirty="0"/>
              <a:t>, they are able to produce on their PPF, but are still </a:t>
            </a:r>
            <a:r>
              <a:rPr lang="en-US" sz="2200" i="1" dirty="0">
                <a:solidFill>
                  <a:srgbClr val="9D0505"/>
                </a:solidFill>
              </a:rPr>
              <a:t>inefficiently</a:t>
            </a:r>
            <a:r>
              <a:rPr lang="en-US" sz="2200" dirty="0"/>
              <a:t> using their resources.</a:t>
            </a:r>
          </a:p>
          <a:p>
            <a:pPr marL="292608" indent="-292608">
              <a:buFont typeface="Arial" panose="020B0604020202020204" pitchFamily="34" charset="0"/>
              <a:buChar char="•"/>
            </a:pPr>
            <a:r>
              <a:rPr lang="en-US" sz="2200" dirty="0"/>
              <a:t>With </a:t>
            </a:r>
            <a:r>
              <a:rPr lang="en-US" sz="2200" i="1" dirty="0">
                <a:solidFill>
                  <a:srgbClr val="9D0505"/>
                </a:solidFill>
              </a:rPr>
              <a:t>specialization</a:t>
            </a:r>
            <a:r>
              <a:rPr lang="en-US" sz="2200" dirty="0"/>
              <a:t> and </a:t>
            </a:r>
            <a:r>
              <a:rPr lang="en-US" sz="2200" i="1" dirty="0">
                <a:solidFill>
                  <a:srgbClr val="9D0505"/>
                </a:solidFill>
              </a:rPr>
              <a:t>trade</a:t>
            </a:r>
            <a:r>
              <a:rPr lang="en-US" sz="2200" dirty="0"/>
              <a:t>, they coordinate their production and produce more goods.</a:t>
            </a:r>
          </a:p>
        </p:txBody>
      </p:sp>
    </p:spTree>
    <p:extLst>
      <p:ext uri="{BB962C8B-B14F-4D97-AF65-F5344CB8AC3E}">
        <p14:creationId xmlns:p14="http://schemas.microsoft.com/office/powerpoint/2010/main" val="30389008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Domestic welfare effects of a tariff</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sz="1600" dirty="0"/>
              <a:t>Figure 17-8 is used with the horizontal Old world price at $250. Consumer surplus is everything above $250 and under the demand curve; producer surplus is a small triangle above supply to $250 and left of 8. The distance from (8, $250) on the supply curve and (30, $250) on the demand curve is </a:t>
            </a:r>
            <a:r>
              <a:rPr lang="en-IN" sz="1600" dirty="0" err="1"/>
              <a:t>labeled</a:t>
            </a:r>
            <a:r>
              <a:rPr lang="en-IN" sz="1600" dirty="0"/>
              <a:t> imports, and the area above this line and to the curves is consumer surplus. [Caption: Without a tariff the world price is $250. Consumers demand 30 million tons of steel and domestic producers are willing to sell 8 million tons.] Graph (B) Surplus with a tariff shades surplus, government revenue, and deadweight loss to Figure 17-8. Consumer surplus is area A, under the demand curve to $325, and area B, the triangle under the supply and demand curves to $325. Producer surplus is area C, between $250 and $325 and right to the supply curve, and area G, a triangle above the supply curve to $250. Deadweight loss is area D, under the supply curve down to $250 and right to 14, and area F, under the demand curve down to $250 and left to 25. Government revenue is the area from $250 up to $325 and from 14 right to 25. [Caption: The tariff increases producer surplus by area C, and decreases consumer surplus by area C + D + E + F. Area E is the government revenue from the imposed tariff, while area D + F is the deadweight loss. Note that the loss of consumer surplus is greater than the sum of producer surplus and government revenue gains.] </a:t>
            </a:r>
            <a:endParaRPr lang="en-US" sz="16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25122992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Quotas</a:t>
            </a:r>
            <a:r>
              <a:rPr lang="en-IN" sz="3000" dirty="0"/>
              <a:t> </a:t>
            </a:r>
            <a:r>
              <a:rPr lang="en-US" sz="30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sz="1600" dirty="0"/>
              <a:t>Price ($) is on the vertical axis, and Quantity of jeans (millions) is on the horizontal. A dashed horizontal line is at $24 and crosses supply at (500, $24) and demand at (1,350, $25). World price is a horizontal line at $32 and crosses supply at (640, $32) and demand at (1,140, $32). The distance between these two points is </a:t>
            </a:r>
            <a:r>
              <a:rPr lang="en-IN" sz="1600" dirty="0" err="1"/>
              <a:t>labeled</a:t>
            </a:r>
            <a:r>
              <a:rPr lang="en-IN" sz="1600" dirty="0"/>
              <a:t> Quota equals 500 million. The distance between the two horizontal lines is </a:t>
            </a:r>
            <a:r>
              <a:rPr lang="en-IN" sz="1600" dirty="0" err="1"/>
              <a:t>labeled</a:t>
            </a:r>
            <a:r>
              <a:rPr lang="en-IN" sz="1600" dirty="0"/>
              <a:t> $7 price increase. Consumer surplus is area A, under the demand curve to $32, and area B, the triangle under the supply and demand curves to $32. Producer surplus is area C, between $25 and $32 and right to the supply curve, and area G, a triangle above the supply curve to $25. Deadweight loss is area D, under the supply curve down to $25 and right to 640, and area F, under the demand curve down to $25 and left to 1,140. Quota rents is the area from $25 up to $32 and from 640 right to 1,140. [Caption: At the pre-quota price of $25, the gap between domestic demand (1,350 million) and supply (500 million) is met by an imported quantity of 850 million jeans. With an import quota of 500 million jeans, imports can’t make up the full gap, pushing the domestic world price up to $32. As a result, producer surplus increases by area C, and consumer surplus decreases by area C + D + E + F. Area E is the quota rent gained by whoever holds the rights to import, while area D + F is the deadweight loss.] </a:t>
            </a:r>
            <a:endParaRPr lang="en-US" sz="16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40602197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Active Learning: Restrictions to trade</a:t>
            </a:r>
            <a:r>
              <a:rPr lang="en-IN" sz="2800" dirty="0"/>
              <a:t>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sz="1400" dirty="0"/>
              <a:t>The graph on the left has price in dollars on the vertical axis and quantity of copper in millions of tons on the horizontal axis. Two diagonal lines intersect each other at quantity of copper equals 20. The first diagonal line starts from the positive price axis above the origin with a dot and goes up and to the right. The second diagonal line also starts from the positive price axis close to the top and comes down and to the right. Two dots are marked on the first diagonal line which goes up and to the right at the following coordinates: (8, Pw) and (14, Pw + t). Similarly two dots are marked horizontally to the right on the second diagonal line at the coordinates: (25, Pw + t) and (30, Pw). The horizontal dashed line marked Pw is </a:t>
            </a:r>
            <a:r>
              <a:rPr lang="en-IN" sz="1400" dirty="0" err="1"/>
              <a:t>labeled</a:t>
            </a:r>
            <a:r>
              <a:rPr lang="en-IN" sz="1400" dirty="0"/>
              <a:t> old world price and the horizontal dashed line marked Pw + t is </a:t>
            </a:r>
            <a:r>
              <a:rPr lang="en-IN" sz="1400" dirty="0" err="1"/>
              <a:t>labeled</a:t>
            </a:r>
            <a:r>
              <a:rPr lang="en-IN" sz="1400" dirty="0"/>
              <a:t> new world price. The area to the left of the diagonal lines and above the horizontal dashed line at Pw + t is marked A which is shaded in brown. The area below the intersection of the diagonal lines and above the horizontal line marked Pw + t is </a:t>
            </a:r>
            <a:r>
              <a:rPr lang="en-IN" sz="1400" dirty="0" err="1"/>
              <a:t>labeled</a:t>
            </a:r>
            <a:r>
              <a:rPr lang="en-IN" sz="1400" dirty="0"/>
              <a:t> B which is shaded in brown. The area between the horizontal dashed lines Pw and Pw + t and to the left of the first diagonal line is </a:t>
            </a:r>
            <a:r>
              <a:rPr lang="en-IN" sz="1400" dirty="0" err="1"/>
              <a:t>labeled</a:t>
            </a:r>
            <a:r>
              <a:rPr lang="en-IN" sz="1400" dirty="0"/>
              <a:t> C which is shaded in blue. The area between the horizontal dashed lines Pw and Pw + t and to the right of the first diagonal line and to the left of the vertical dashed line at quantity of copper equals 14 is marked D which is shaded in </a:t>
            </a:r>
            <a:r>
              <a:rPr lang="en-IN" sz="1400" dirty="0" err="1"/>
              <a:t>gray</a:t>
            </a:r>
            <a:r>
              <a:rPr lang="en-IN" sz="1400" dirty="0"/>
              <a:t>. The area between the horizontal dashed lines Pw and Pw + t and below the area B is marked E which is </a:t>
            </a:r>
            <a:r>
              <a:rPr lang="en-IN" sz="1400" dirty="0" err="1"/>
              <a:t>labeled</a:t>
            </a:r>
            <a:r>
              <a:rPr lang="en-IN" sz="1400" dirty="0"/>
              <a:t> imports and </a:t>
            </a:r>
            <a:r>
              <a:rPr lang="en-IN" sz="1400" dirty="0" err="1"/>
              <a:t>colored</a:t>
            </a:r>
            <a:r>
              <a:rPr lang="en-IN" sz="1400" dirty="0"/>
              <a:t> in light green. The area to the right of the area E and between the horizontal dashed lines Pw and Pw + t is marked F which is shaded in </a:t>
            </a:r>
            <a:r>
              <a:rPr lang="en-IN" sz="1400" dirty="0" err="1"/>
              <a:t>gray</a:t>
            </a:r>
            <a:r>
              <a:rPr lang="en-IN" sz="1400" dirty="0"/>
              <a:t>. The area above the first diagonal line and below the area C is marked G which is shaded in blue. A table on the right has four columns and four rows. The column headings from left to right are: measure; before; after; change. The row entries from left to right are, row 1: CS; blank; blank; blank. Row 2: PS; blank; blank; blank. Row 3: Gov’t rev; blank; blank; blank. Row 4: D</a:t>
            </a:r>
            <a:r>
              <a:rPr lang="en-IN" sz="100" dirty="0"/>
              <a:t> </a:t>
            </a:r>
            <a:r>
              <a:rPr lang="en-IN" sz="1400" dirty="0"/>
              <a:t>W</a:t>
            </a:r>
            <a:r>
              <a:rPr lang="en-IN" sz="100" dirty="0"/>
              <a:t> </a:t>
            </a:r>
            <a:r>
              <a:rPr lang="en-IN" sz="1400" dirty="0"/>
              <a:t>L; blank; blank; blank. </a:t>
            </a:r>
            <a:endParaRPr lang="en-US" sz="1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5191528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Solution II</a:t>
            </a:r>
            <a:r>
              <a:rPr lang="en-IN" sz="3000" dirty="0"/>
              <a:t> </a:t>
            </a:r>
            <a:r>
              <a:rPr lang="en-US" sz="30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sz="1400" dirty="0"/>
              <a:t>The graph on the left has price in dollars on the vertical axis and quantity of copper in millions of tons on the horizontal axis. Two diagonal lines intersect each other at quantity of copper equals 20. The first diagonal line starts from the positive price axis above the origin with a dot and goes up and to the right. The second diagonal line also starts from the positive price axis close to the top and comes down and to the right. Two dots are marked on the first diagonal line which goes up and to the right at the following coordinates: (8, Pw) and (14, Pw + t). Similarly two dots are marked horizontally to the right on the second diagonal line at the coordinates: (25, Pw + t) and (30, Pw). The horizontal dashed line marked Pw is </a:t>
            </a:r>
            <a:r>
              <a:rPr lang="en-IN" sz="1400" dirty="0" err="1"/>
              <a:t>labeled</a:t>
            </a:r>
            <a:r>
              <a:rPr lang="en-IN" sz="1400" dirty="0"/>
              <a:t> old world price and the horizontal dashed line marked Pw + t is </a:t>
            </a:r>
            <a:r>
              <a:rPr lang="en-IN" sz="1400" dirty="0" err="1"/>
              <a:t>labeled</a:t>
            </a:r>
            <a:r>
              <a:rPr lang="en-IN" sz="1400" dirty="0"/>
              <a:t> new world price. The area to the left of the diagonal lines and above the horizontal dashed line at Pw + t is marked A which is shaded in brown. The area below the intersection of the diagonal lines and above the horizontal line marked Pw + t is </a:t>
            </a:r>
            <a:r>
              <a:rPr lang="en-IN" sz="1400" dirty="0" err="1"/>
              <a:t>labeled</a:t>
            </a:r>
            <a:r>
              <a:rPr lang="en-IN" sz="1400" dirty="0"/>
              <a:t> B which is shaded in brown. The area between the horizontal dashed lines Pw and Pw + t and to the left of the first diagonal line is </a:t>
            </a:r>
            <a:r>
              <a:rPr lang="en-IN" sz="1400" dirty="0" err="1"/>
              <a:t>labeled</a:t>
            </a:r>
            <a:r>
              <a:rPr lang="en-IN" sz="1400" dirty="0"/>
              <a:t> C which is shaded in blue. The area between the horizontal dashed lines Pw and Pw + t and to the right of the first diagonal line and to the left of the vertical dashed line at quantity of copper equals 14 is marked D which is shaded in </a:t>
            </a:r>
            <a:r>
              <a:rPr lang="en-IN" sz="1400" dirty="0" err="1"/>
              <a:t>gray</a:t>
            </a:r>
            <a:r>
              <a:rPr lang="en-IN" sz="1400" dirty="0"/>
              <a:t>. The area between the horizontal dashed lines Pw and Pw + t and below the area B is marked E which is </a:t>
            </a:r>
            <a:r>
              <a:rPr lang="en-IN" sz="1400" dirty="0" err="1"/>
              <a:t>labeled</a:t>
            </a:r>
            <a:r>
              <a:rPr lang="en-IN" sz="1400" dirty="0"/>
              <a:t> imports and </a:t>
            </a:r>
            <a:r>
              <a:rPr lang="en-IN" sz="1400" dirty="0" err="1"/>
              <a:t>colored</a:t>
            </a:r>
            <a:r>
              <a:rPr lang="en-IN" sz="1400" dirty="0"/>
              <a:t> in light green. The area to the right of the area E and between the horizontal dashed lines Pw and Pw + t is marked F which is shaded in </a:t>
            </a:r>
            <a:r>
              <a:rPr lang="en-IN" sz="1400" dirty="0" err="1"/>
              <a:t>gray</a:t>
            </a:r>
            <a:r>
              <a:rPr lang="en-IN" sz="1400" dirty="0"/>
              <a:t>. The area above the first diagonal line and below the area C is marked G which is shaded in blue. A table on the right has four columns and four rows. The column headings from left to right are: measure; before; after; change. The row entries from left to right are, row 1: CS; A + B + C + D + E + F; A + B; negative (C + D + E + F). Row 2: PS; G; G + C; +C. Row 3: Gov’t rev; –; E; +E. Row 4: D</a:t>
            </a:r>
            <a:r>
              <a:rPr lang="en-IN" sz="100" dirty="0"/>
              <a:t> </a:t>
            </a:r>
            <a:r>
              <a:rPr lang="en-IN" sz="1400" dirty="0"/>
              <a:t>W</a:t>
            </a:r>
            <a:r>
              <a:rPr lang="en-IN" sz="100" dirty="0"/>
              <a:t> </a:t>
            </a:r>
            <a:r>
              <a:rPr lang="en-IN" sz="1400" dirty="0"/>
              <a:t>L; –; D + F; +(D + F). </a:t>
            </a:r>
            <a:endParaRPr lang="en-US" sz="1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731954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E2551-ACB5-4C65-9958-7420542EB1A6}"/>
              </a:ext>
            </a:extLst>
          </p:cNvPr>
          <p:cNvSpPr>
            <a:spLocks noGrp="1"/>
          </p:cNvSpPr>
          <p:nvPr>
            <p:ph type="title"/>
          </p:nvPr>
        </p:nvSpPr>
        <p:spPr/>
        <p:txBody>
          <a:bodyPr>
            <a:normAutofit fontScale="90000"/>
          </a:bodyPr>
          <a:lstStyle/>
          <a:p>
            <a:r>
              <a:rPr lang="en-US" dirty="0"/>
              <a:t>The roots of comparative advantage</a:t>
            </a:r>
            <a:endParaRPr lang="en-IN" dirty="0"/>
          </a:p>
        </p:txBody>
      </p:sp>
      <p:sp>
        <p:nvSpPr>
          <p:cNvPr id="3" name="Content Placeholder 2">
            <a:extLst>
              <a:ext uri="{FF2B5EF4-FFF2-40B4-BE49-F238E27FC236}">
                <a16:creationId xmlns:a16="http://schemas.microsoft.com/office/drawing/2014/main" id="{C93232C1-B178-4924-9885-C6F8630D085B}"/>
              </a:ext>
            </a:extLst>
          </p:cNvPr>
          <p:cNvSpPr>
            <a:spLocks noGrp="1"/>
          </p:cNvSpPr>
          <p:nvPr>
            <p:ph sz="quarter" idx="11"/>
          </p:nvPr>
        </p:nvSpPr>
        <p:spPr>
          <a:xfrm>
            <a:off x="342900" y="1276710"/>
            <a:ext cx="8458200" cy="2369739"/>
          </a:xfrm>
        </p:spPr>
        <p:txBody>
          <a:bodyPr>
            <a:normAutofit/>
          </a:bodyPr>
          <a:lstStyle/>
          <a:p>
            <a:pPr marL="292608" indent="-292608">
              <a:buFont typeface="Arial" panose="020B0604020202020204" pitchFamily="34" charset="0"/>
              <a:buChar char="•"/>
            </a:pPr>
            <a:r>
              <a:rPr lang="en-US" sz="1800" dirty="0"/>
              <a:t>Given that the business of trade is conducted almost entirely by firms and individuals, not by governments, how do firms in one country know their </a:t>
            </a:r>
            <a:r>
              <a:rPr lang="en-US" sz="1800" i="1" dirty="0">
                <a:solidFill>
                  <a:srgbClr val="9D0505"/>
                </a:solidFill>
              </a:rPr>
              <a:t>comparative advantage </a:t>
            </a:r>
            <a:r>
              <a:rPr lang="en-US" sz="1800" dirty="0"/>
              <a:t>relative to firms in another country?</a:t>
            </a:r>
          </a:p>
          <a:p>
            <a:pPr marL="292608" indent="-292608">
              <a:buFont typeface="Arial" panose="020B0604020202020204" pitchFamily="34" charset="0"/>
              <a:buChar char="•"/>
            </a:pPr>
            <a:r>
              <a:rPr lang="en-US" sz="1800" dirty="0"/>
              <a:t>Firms produce the goods and services in which they have a </a:t>
            </a:r>
            <a:r>
              <a:rPr lang="en-US" sz="1800" i="1" dirty="0">
                <a:solidFill>
                  <a:srgbClr val="9D0505"/>
                </a:solidFill>
              </a:rPr>
              <a:t>comparative advantage </a:t>
            </a:r>
            <a:r>
              <a:rPr lang="en-US" sz="1800" dirty="0"/>
              <a:t>by responding to input and output prices and choosing to produce the good that earns the highest profits.</a:t>
            </a:r>
          </a:p>
          <a:p>
            <a:pPr marL="292608" indent="-292608">
              <a:buFont typeface="Arial" panose="020B0604020202020204" pitchFamily="34" charset="0"/>
              <a:buChar char="•"/>
            </a:pPr>
            <a:r>
              <a:rPr lang="en-US" sz="1800" dirty="0"/>
              <a:t>The characteristics that affect the costs of production are:</a:t>
            </a:r>
            <a:endParaRPr lang="en-IN" sz="1800" dirty="0"/>
          </a:p>
        </p:txBody>
      </p:sp>
      <p:graphicFrame>
        <p:nvGraphicFramePr>
          <p:cNvPr id="5" name="Table 4"/>
          <p:cNvGraphicFramePr>
            <a:graphicFrameLocks noGrp="1"/>
          </p:cNvGraphicFramePr>
          <p:nvPr>
            <p:extLst>
              <p:ext uri="{D42A27DB-BD31-4B8C-83A1-F6EECF244321}">
                <p14:modId xmlns:p14="http://schemas.microsoft.com/office/powerpoint/2010/main" val="3362444401"/>
              </p:ext>
            </p:extLst>
          </p:nvPr>
        </p:nvGraphicFramePr>
        <p:xfrm>
          <a:off x="2452052" y="3665098"/>
          <a:ext cx="4658436" cy="370840"/>
        </p:xfrm>
        <a:graphic>
          <a:graphicData uri="http://schemas.openxmlformats.org/drawingml/2006/table">
            <a:tbl>
              <a:tblPr firstRow="1" bandRow="1">
                <a:tableStyleId>{5C22544A-7EE6-4342-B048-85BDC9FD1C3A}</a:tableStyleId>
              </a:tblPr>
              <a:tblGrid>
                <a:gridCol w="2133599">
                  <a:extLst>
                    <a:ext uri="{9D8B030D-6E8A-4147-A177-3AD203B41FA5}">
                      <a16:colId xmlns:a16="http://schemas.microsoft.com/office/drawing/2014/main" val="664099397"/>
                    </a:ext>
                  </a:extLst>
                </a:gridCol>
                <a:gridCol w="2524837">
                  <a:extLst>
                    <a:ext uri="{9D8B030D-6E8A-4147-A177-3AD203B41FA5}">
                      <a16:colId xmlns:a16="http://schemas.microsoft.com/office/drawing/2014/main" val="1420543718"/>
                    </a:ext>
                  </a:extLst>
                </a:gridCol>
              </a:tblGrid>
              <a:tr h="370840">
                <a:tc>
                  <a:txBody>
                    <a:bodyPr/>
                    <a:lstStyle/>
                    <a:p>
                      <a:r>
                        <a:rPr lang="en-IN" b="0" dirty="0">
                          <a:solidFill>
                            <a:schemeClr val="tx1"/>
                          </a:solidFill>
                        </a:rPr>
                        <a:t>Technology</a:t>
                      </a:r>
                      <a:endParaRPr lang="en-US" b="0" dirty="0">
                        <a:solidFill>
                          <a:schemeClr val="tx1"/>
                        </a:solidFill>
                      </a:endParaRPr>
                    </a:p>
                  </a:txBody>
                  <a:tcPr>
                    <a:noFill/>
                  </a:tcPr>
                </a:tc>
                <a:tc>
                  <a:txBody>
                    <a:bodyPr/>
                    <a:lstStyle/>
                    <a:p>
                      <a:r>
                        <a:rPr lang="en-IN" b="0" dirty="0">
                          <a:solidFill>
                            <a:schemeClr val="tx1"/>
                          </a:solidFill>
                        </a:rPr>
                        <a:t>Factor endowment</a:t>
                      </a:r>
                      <a:endParaRPr lang="en-US" b="0" dirty="0">
                        <a:solidFill>
                          <a:schemeClr val="tx1"/>
                        </a:solidFill>
                      </a:endParaRPr>
                    </a:p>
                  </a:txBody>
                  <a:tcPr>
                    <a:noFill/>
                  </a:tcPr>
                </a:tc>
                <a:extLst>
                  <a:ext uri="{0D108BD9-81ED-4DB2-BD59-A6C34878D82A}">
                    <a16:rowId xmlns:a16="http://schemas.microsoft.com/office/drawing/2014/main" val="2888850648"/>
                  </a:ext>
                </a:extLst>
              </a:tr>
            </a:tbl>
          </a:graphicData>
        </a:graphic>
      </p:graphicFrame>
      <p:sp>
        <p:nvSpPr>
          <p:cNvPr id="9" name="Text Placeholder 8">
            <a:extLst>
              <a:ext uri="{FF2B5EF4-FFF2-40B4-BE49-F238E27FC236}">
                <a16:creationId xmlns:a16="http://schemas.microsoft.com/office/drawing/2014/main" id="{C1417ECE-4255-4FB2-8990-7DA8D3306558}"/>
              </a:ext>
            </a:extLst>
          </p:cNvPr>
          <p:cNvSpPr>
            <a:spLocks noGrp="1"/>
          </p:cNvSpPr>
          <p:nvPr>
            <p:ph type="body" sz="quarter" idx="12"/>
          </p:nvPr>
        </p:nvSpPr>
        <p:spPr>
          <a:xfrm>
            <a:off x="1493490" y="4100307"/>
            <a:ext cx="6237620" cy="371231"/>
          </a:xfrm>
        </p:spPr>
        <p:txBody>
          <a:bodyPr anchor="t"/>
          <a:lstStyle/>
          <a:p>
            <a:r>
              <a:rPr lang="en-IN" sz="1800" dirty="0"/>
              <a:t>Natural resources and climate</a:t>
            </a:r>
          </a:p>
        </p:txBody>
      </p:sp>
      <p:sp>
        <p:nvSpPr>
          <p:cNvPr id="4" name="Content Placeholder 3">
            <a:extLst>
              <a:ext uri="{FF2B5EF4-FFF2-40B4-BE49-F238E27FC236}">
                <a16:creationId xmlns:a16="http://schemas.microsoft.com/office/drawing/2014/main" id="{2613F7E2-6CFB-4DB3-9E12-1FB72ED134D7}"/>
              </a:ext>
            </a:extLst>
          </p:cNvPr>
          <p:cNvSpPr>
            <a:spLocks noGrp="1"/>
          </p:cNvSpPr>
          <p:nvPr>
            <p:ph sz="quarter" idx="14"/>
          </p:nvPr>
        </p:nvSpPr>
        <p:spPr>
          <a:xfrm>
            <a:off x="342900" y="4713331"/>
            <a:ext cx="8458200" cy="1497898"/>
          </a:xfrm>
        </p:spPr>
        <p:txBody>
          <a:bodyPr>
            <a:normAutofit/>
          </a:bodyPr>
          <a:lstStyle/>
          <a:p>
            <a:r>
              <a:rPr lang="en-US" sz="1800" dirty="0"/>
              <a:t>Countries do not fully specialize because of:</a:t>
            </a:r>
          </a:p>
          <a:p>
            <a:pPr lvl="1"/>
            <a:r>
              <a:rPr lang="en-US" sz="1800" dirty="0"/>
              <a:t>Trade agreements between countries that may stymie specialization.</a:t>
            </a:r>
          </a:p>
          <a:p>
            <a:pPr lvl="1"/>
            <a:r>
              <a:rPr lang="en-US" sz="1800" dirty="0"/>
              <a:t>Differences in the natural resources, climate, and relative factor endowment of different areas.</a:t>
            </a:r>
          </a:p>
        </p:txBody>
      </p:sp>
    </p:spTree>
    <p:extLst>
      <p:ext uri="{BB962C8B-B14F-4D97-AF65-F5344CB8AC3E}">
        <p14:creationId xmlns:p14="http://schemas.microsoft.com/office/powerpoint/2010/main" val="2042664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From autarky to free trade I</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0"/>
            <a:ext cx="8458200" cy="763963"/>
          </a:xfrm>
        </p:spPr>
        <p:txBody>
          <a:bodyPr>
            <a:normAutofit/>
          </a:bodyPr>
          <a:lstStyle/>
          <a:p>
            <a:r>
              <a:rPr lang="en-US" sz="2000" dirty="0"/>
              <a:t>An economy that is self-contained and does not engage in trade with outsiders is an </a:t>
            </a:r>
            <a:r>
              <a:rPr lang="en-US" sz="2000" i="1" dirty="0">
                <a:solidFill>
                  <a:srgbClr val="9D0505"/>
                </a:solidFill>
              </a:rPr>
              <a:t>autarky</a:t>
            </a:r>
            <a:r>
              <a:rPr lang="en-US" sz="2000" b="1" dirty="0">
                <a:solidFill>
                  <a:srgbClr val="9D0505"/>
                </a:solidFill>
              </a:rPr>
              <a:t> </a:t>
            </a:r>
            <a:r>
              <a:rPr lang="en-US" sz="2000" dirty="0"/>
              <a:t>economy.</a:t>
            </a:r>
          </a:p>
        </p:txBody>
      </p:sp>
      <p:pic>
        <p:nvPicPr>
          <p:cNvPr id="12" name="Picture 11" descr="Graph shows domestic supply and demand lines at equilibrium.">
            <a:extLst>
              <a:ext uri="{FF2B5EF4-FFF2-40B4-BE49-F238E27FC236}">
                <a16:creationId xmlns:a16="http://schemas.microsoft.com/office/drawing/2014/main" id="{7E58882C-6413-4EA1-8130-2ABDD714674B}"/>
              </a:ext>
            </a:extLst>
          </p:cNvPr>
          <p:cNvPicPr>
            <a:picLocks noChangeAspect="1"/>
          </p:cNvPicPr>
          <p:nvPr/>
        </p:nvPicPr>
        <p:blipFill>
          <a:blip r:embed="rId2"/>
          <a:stretch>
            <a:fillRect/>
          </a:stretch>
        </p:blipFill>
        <p:spPr>
          <a:xfrm>
            <a:off x="345035" y="2520129"/>
            <a:ext cx="3809070" cy="3189341"/>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4393580" y="2088649"/>
            <a:ext cx="4407519" cy="2572561"/>
          </a:xfrm>
        </p:spPr>
        <p:txBody>
          <a:bodyPr>
            <a:normAutofit/>
          </a:bodyPr>
          <a:lstStyle/>
          <a:p>
            <a:pPr>
              <a:buClr>
                <a:schemeClr val="tx1"/>
              </a:buClr>
            </a:pPr>
            <a:r>
              <a:rPr lang="en-US" sz="1800" dirty="0"/>
              <a:t>Under autarky, an economy does not export or import any goods or services.</a:t>
            </a:r>
          </a:p>
          <a:p>
            <a:pPr lvl="1">
              <a:buClr>
                <a:schemeClr val="tx1"/>
              </a:buClr>
            </a:pPr>
            <a:r>
              <a:rPr lang="en-US" sz="1800" i="1" dirty="0">
                <a:solidFill>
                  <a:srgbClr val="9D0505"/>
                </a:solidFill>
              </a:rPr>
              <a:t>Imports</a:t>
            </a:r>
            <a:r>
              <a:rPr lang="en-US" sz="1800" b="1" dirty="0">
                <a:solidFill>
                  <a:srgbClr val="9D0505"/>
                </a:solidFill>
              </a:rPr>
              <a:t> </a:t>
            </a:r>
            <a:r>
              <a:rPr lang="en-US" sz="1800" dirty="0"/>
              <a:t>are goods and services that are produced in other countries and consumed domestically.</a:t>
            </a:r>
          </a:p>
          <a:p>
            <a:pPr lvl="1">
              <a:buClr>
                <a:schemeClr val="tx1"/>
              </a:buClr>
            </a:pPr>
            <a:r>
              <a:rPr lang="en-US" sz="1800" i="1" dirty="0">
                <a:solidFill>
                  <a:srgbClr val="9D0505"/>
                </a:solidFill>
              </a:rPr>
              <a:t>Exports</a:t>
            </a:r>
            <a:r>
              <a:rPr lang="en-US" sz="1800" b="1" dirty="0">
                <a:solidFill>
                  <a:srgbClr val="9D0505"/>
                </a:solidFill>
              </a:rPr>
              <a:t> </a:t>
            </a:r>
            <a:r>
              <a:rPr lang="en-US" sz="1800" dirty="0"/>
              <a:t>are goods and services that are produced domestically and consumed in other countries.</a:t>
            </a:r>
          </a:p>
        </p:txBody>
      </p:sp>
      <p:sp>
        <p:nvSpPr>
          <p:cNvPr id="5" name="Content Placeholder 4">
            <a:extLst>
              <a:ext uri="{FF2B5EF4-FFF2-40B4-BE49-F238E27FC236}">
                <a16:creationId xmlns:a16="http://schemas.microsoft.com/office/drawing/2014/main" id="{764A6E15-193E-4241-811F-1552CE051EBA}"/>
              </a:ext>
            </a:extLst>
          </p:cNvPr>
          <p:cNvSpPr>
            <a:spLocks noGrp="1"/>
          </p:cNvSpPr>
          <p:nvPr>
            <p:ph sz="quarter" idx="15"/>
          </p:nvPr>
        </p:nvSpPr>
        <p:spPr>
          <a:xfrm>
            <a:off x="4393580" y="4718598"/>
            <a:ext cx="4407520" cy="1291917"/>
          </a:xfrm>
        </p:spPr>
        <p:txBody>
          <a:bodyPr>
            <a:noAutofit/>
          </a:bodyPr>
          <a:lstStyle/>
          <a:p>
            <a:r>
              <a:rPr lang="en-US" sz="1800" dirty="0"/>
              <a:t>The domestic price and quantity is determined by the intersection of the domestic supply and domestic demand curves.</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3" action="ppaction://hlinksldjump"/>
              </a:rPr>
              <a:t>Access the text alternative for slide images.</a:t>
            </a:r>
            <a:endParaRPr lang="en-IN" sz="1200" dirty="0">
              <a:hlinkClick r:id="rId3" action="ppaction://hlinksldjump"/>
            </a:endParaRPr>
          </a:p>
        </p:txBody>
      </p:sp>
    </p:spTree>
    <p:extLst>
      <p:ext uri="{BB962C8B-B14F-4D97-AF65-F5344CB8AC3E}">
        <p14:creationId xmlns:p14="http://schemas.microsoft.com/office/powerpoint/2010/main" val="551472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From autarky to free trade II</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1"/>
            <a:ext cx="8458200" cy="920080"/>
          </a:xfrm>
        </p:spPr>
        <p:txBody>
          <a:bodyPr>
            <a:normAutofit/>
          </a:bodyPr>
          <a:lstStyle/>
          <a:p>
            <a:pPr>
              <a:buClr>
                <a:schemeClr val="tx1"/>
              </a:buClr>
            </a:pPr>
            <a:r>
              <a:rPr lang="en-US" sz="2200" dirty="0"/>
              <a:t>When an economy decides to engage in </a:t>
            </a:r>
            <a:r>
              <a:rPr lang="en-US" sz="2200" i="1" dirty="0">
                <a:solidFill>
                  <a:srgbClr val="9D0505"/>
                </a:solidFill>
              </a:rPr>
              <a:t>trade</a:t>
            </a:r>
            <a:r>
              <a:rPr lang="en-US" sz="2200" dirty="0"/>
              <a:t>, the domestic price and quantity change.</a:t>
            </a:r>
          </a:p>
        </p:txBody>
      </p:sp>
      <p:pic>
        <p:nvPicPr>
          <p:cNvPr id="6" name="Picture 5" descr="Graph shows domestic supply and demand in a world market.">
            <a:extLst>
              <a:ext uri="{FF2B5EF4-FFF2-40B4-BE49-F238E27FC236}">
                <a16:creationId xmlns:a16="http://schemas.microsoft.com/office/drawing/2014/main" id="{BF4E9C08-9753-47DE-83CC-045822BC86C9}"/>
              </a:ext>
            </a:extLst>
          </p:cNvPr>
          <p:cNvPicPr>
            <a:picLocks noChangeAspect="1"/>
          </p:cNvPicPr>
          <p:nvPr/>
        </p:nvPicPr>
        <p:blipFill>
          <a:blip r:embed="rId2"/>
          <a:stretch>
            <a:fillRect/>
          </a:stretch>
        </p:blipFill>
        <p:spPr>
          <a:xfrm>
            <a:off x="480676" y="2625088"/>
            <a:ext cx="4101301" cy="3103687"/>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4989897" y="2196791"/>
            <a:ext cx="3811202" cy="2096429"/>
          </a:xfrm>
        </p:spPr>
        <p:txBody>
          <a:bodyPr>
            <a:normAutofit/>
          </a:bodyPr>
          <a:lstStyle/>
          <a:p>
            <a:r>
              <a:rPr lang="en-US" sz="2200" dirty="0"/>
              <a:t>If the world price is less than autarky domestic price:</a:t>
            </a:r>
          </a:p>
          <a:p>
            <a:pPr lvl="1"/>
            <a:r>
              <a:rPr lang="en-US" sz="2200" dirty="0"/>
              <a:t>Domestic price decreases to equal the world price.</a:t>
            </a:r>
          </a:p>
          <a:p>
            <a:pPr lvl="1"/>
            <a:r>
              <a:rPr lang="en-US" sz="2200" dirty="0"/>
              <a:t>Excess demand occurs.</a:t>
            </a:r>
          </a:p>
        </p:txBody>
      </p:sp>
      <p:sp>
        <p:nvSpPr>
          <p:cNvPr id="5" name="Content Placeholder 4">
            <a:extLst>
              <a:ext uri="{FF2B5EF4-FFF2-40B4-BE49-F238E27FC236}">
                <a16:creationId xmlns:a16="http://schemas.microsoft.com/office/drawing/2014/main" id="{764A6E15-193E-4241-811F-1552CE051EBA}"/>
              </a:ext>
            </a:extLst>
          </p:cNvPr>
          <p:cNvSpPr>
            <a:spLocks noGrp="1"/>
          </p:cNvSpPr>
          <p:nvPr>
            <p:ph sz="quarter" idx="15"/>
          </p:nvPr>
        </p:nvSpPr>
        <p:spPr>
          <a:xfrm>
            <a:off x="4989896" y="4343400"/>
            <a:ext cx="3811203" cy="1667115"/>
          </a:xfrm>
        </p:spPr>
        <p:txBody>
          <a:bodyPr>
            <a:noAutofit/>
          </a:bodyPr>
          <a:lstStyle/>
          <a:p>
            <a:pPr>
              <a:buClr>
                <a:schemeClr val="tx1"/>
              </a:buClr>
            </a:pPr>
            <a:r>
              <a:rPr lang="en-US" sz="2200" i="1" dirty="0">
                <a:solidFill>
                  <a:srgbClr val="9D0505"/>
                </a:solidFill>
              </a:rPr>
              <a:t>Imports</a:t>
            </a:r>
            <a:r>
              <a:rPr lang="en-US" sz="2200" dirty="0"/>
              <a:t> make up the difference between domestic supply and demand, eliminating the shortage.</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1946973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lstStyle/>
          <a:p>
            <a:r>
              <a:rPr lang="en-US" dirty="0"/>
              <a:t>From autarky to free trade III</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p:txBody>
          <a:bodyPr/>
          <a:lstStyle/>
          <a:p>
            <a:r>
              <a:rPr lang="en-US" dirty="0"/>
              <a:t>Consumer and producer surpluses are affected.</a:t>
            </a:r>
          </a:p>
        </p:txBody>
      </p:sp>
      <p:pic>
        <p:nvPicPr>
          <p:cNvPr id="12" name="Picture 11" descr="Graph adds consumer and producer surplus under autarky.">
            <a:extLst>
              <a:ext uri="{FF2B5EF4-FFF2-40B4-BE49-F238E27FC236}">
                <a16:creationId xmlns:a16="http://schemas.microsoft.com/office/drawing/2014/main" id="{62A8C3D4-C1F8-4C89-BA84-E2C6D0C10F91}"/>
              </a:ext>
            </a:extLst>
          </p:cNvPr>
          <p:cNvPicPr>
            <a:picLocks noChangeAspect="1"/>
          </p:cNvPicPr>
          <p:nvPr/>
        </p:nvPicPr>
        <p:blipFill>
          <a:blip r:embed="rId3"/>
          <a:stretch>
            <a:fillRect/>
          </a:stretch>
        </p:blipFill>
        <p:spPr>
          <a:xfrm>
            <a:off x="517466" y="1977415"/>
            <a:ext cx="3520713" cy="2477348"/>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4612974"/>
            <a:ext cx="3337002" cy="1510904"/>
          </a:xfrm>
        </p:spPr>
        <p:txBody>
          <a:bodyPr>
            <a:normAutofit/>
          </a:bodyPr>
          <a:lstStyle/>
          <a:p>
            <a:r>
              <a:rPr lang="en-US" sz="1800" dirty="0"/>
              <a:t>Under autarky:</a:t>
            </a:r>
          </a:p>
          <a:p>
            <a:pPr marL="292608" indent="-292608">
              <a:buFont typeface="Arial" panose="020B0604020202020204" pitchFamily="34" charset="0"/>
              <a:buChar char="•"/>
            </a:pPr>
            <a:r>
              <a:rPr lang="en-US" sz="1800" dirty="0"/>
              <a:t>Consumer surplus is A.</a:t>
            </a:r>
          </a:p>
          <a:p>
            <a:pPr marL="292608" indent="-292608">
              <a:buFont typeface="Arial" panose="020B0604020202020204" pitchFamily="34" charset="0"/>
              <a:buChar char="•"/>
            </a:pPr>
            <a:r>
              <a:rPr lang="en-US" sz="1800" dirty="0"/>
              <a:t>Producer surplus is B + D.</a:t>
            </a:r>
          </a:p>
        </p:txBody>
      </p:sp>
      <p:pic>
        <p:nvPicPr>
          <p:cNvPr id="13" name="Picture 12" descr="Graph adds consumer and producer surplus under trade.">
            <a:extLst>
              <a:ext uri="{FF2B5EF4-FFF2-40B4-BE49-F238E27FC236}">
                <a16:creationId xmlns:a16="http://schemas.microsoft.com/office/drawing/2014/main" id="{930DA87F-EB8F-4180-A0C6-8282ABCFBD2B}"/>
              </a:ext>
            </a:extLst>
          </p:cNvPr>
          <p:cNvPicPr>
            <a:picLocks noChangeAspect="1"/>
          </p:cNvPicPr>
          <p:nvPr/>
        </p:nvPicPr>
        <p:blipFill>
          <a:blip r:embed="rId4"/>
          <a:stretch>
            <a:fillRect/>
          </a:stretch>
        </p:blipFill>
        <p:spPr>
          <a:xfrm>
            <a:off x="4613707" y="2025162"/>
            <a:ext cx="3083533" cy="2428535"/>
          </a:xfrm>
          <a:prstGeom prst="rect">
            <a:avLst/>
          </a:prstGeom>
        </p:spPr>
      </p:pic>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4070196" y="4557215"/>
            <a:ext cx="4730904" cy="1648515"/>
          </a:xfrm>
        </p:spPr>
        <p:txBody>
          <a:bodyPr>
            <a:noAutofit/>
          </a:bodyPr>
          <a:lstStyle/>
          <a:p>
            <a:r>
              <a:rPr lang="en-US" sz="1800" dirty="0"/>
              <a:t>After trade:</a:t>
            </a:r>
          </a:p>
          <a:p>
            <a:pPr marL="292608" indent="-292608">
              <a:buFont typeface="Arial" panose="020B0604020202020204" pitchFamily="34" charset="0"/>
              <a:buChar char="•"/>
            </a:pPr>
            <a:r>
              <a:rPr lang="en-US" sz="1800" dirty="0"/>
              <a:t>Consumer surplus increases to A + B + C.</a:t>
            </a:r>
          </a:p>
          <a:p>
            <a:pPr marL="292608" indent="-292608">
              <a:buFont typeface="Arial" panose="020B0604020202020204" pitchFamily="34" charset="0"/>
              <a:buChar char="•"/>
            </a:pPr>
            <a:r>
              <a:rPr lang="en-US" sz="1800" dirty="0"/>
              <a:t>Producer surplus decreases to D.</a:t>
            </a:r>
          </a:p>
          <a:p>
            <a:pPr marL="292608" indent="-292608">
              <a:buFont typeface="Arial" panose="020B0604020202020204" pitchFamily="34" charset="0"/>
              <a:buChar char="•"/>
            </a:pPr>
            <a:r>
              <a:rPr lang="en-US" sz="1800" dirty="0"/>
              <a:t>Total surplus increases by C.</a:t>
            </a: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p>
        </p:txBody>
      </p:sp>
    </p:spTree>
    <p:extLst>
      <p:ext uri="{BB962C8B-B14F-4D97-AF65-F5344CB8AC3E}">
        <p14:creationId xmlns:p14="http://schemas.microsoft.com/office/powerpoint/2010/main" val="2438608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From autarky to free trade IV</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1"/>
            <a:ext cx="8458200" cy="853172"/>
          </a:xfrm>
        </p:spPr>
        <p:txBody>
          <a:bodyPr>
            <a:normAutofit/>
          </a:bodyPr>
          <a:lstStyle/>
          <a:p>
            <a:pPr marL="292608" indent="-292608">
              <a:buFont typeface="Arial" panose="020B0604020202020204" pitchFamily="34" charset="0"/>
              <a:buChar char="•"/>
            </a:pPr>
            <a:r>
              <a:rPr lang="en-US" sz="2400" dirty="0"/>
              <a:t>Producers export their goods and services when the world price is greater than the domestic price.</a:t>
            </a:r>
          </a:p>
        </p:txBody>
      </p:sp>
      <p:pic>
        <p:nvPicPr>
          <p:cNvPr id="7" name="Picture 6" descr="Graph shows that a world price above domestic equilibrium leads to exports.">
            <a:extLst>
              <a:ext uri="{FF2B5EF4-FFF2-40B4-BE49-F238E27FC236}">
                <a16:creationId xmlns:a16="http://schemas.microsoft.com/office/drawing/2014/main" id="{9CE2F296-9D2C-4052-ADBF-8AB97C939A1E}"/>
              </a:ext>
            </a:extLst>
          </p:cNvPr>
          <p:cNvPicPr>
            <a:picLocks noChangeAspect="1"/>
          </p:cNvPicPr>
          <p:nvPr/>
        </p:nvPicPr>
        <p:blipFill>
          <a:blip r:embed="rId2"/>
          <a:stretch>
            <a:fillRect/>
          </a:stretch>
        </p:blipFill>
        <p:spPr>
          <a:xfrm>
            <a:off x="399068" y="2694675"/>
            <a:ext cx="3729307" cy="2995113"/>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4989897" y="2196791"/>
            <a:ext cx="3811202" cy="1940311"/>
          </a:xfrm>
        </p:spPr>
        <p:txBody>
          <a:bodyPr>
            <a:normAutofit/>
          </a:bodyPr>
          <a:lstStyle/>
          <a:p>
            <a:r>
              <a:rPr lang="en-US" sz="2000" dirty="0"/>
              <a:t>If the world price is greater than autarky domestic price:</a:t>
            </a:r>
          </a:p>
          <a:p>
            <a:pPr lvl="1"/>
            <a:r>
              <a:rPr lang="en-US" sz="2000" dirty="0"/>
              <a:t>Domestic price increases to equal the world price.</a:t>
            </a:r>
          </a:p>
          <a:p>
            <a:pPr lvl="1"/>
            <a:r>
              <a:rPr lang="en-US" sz="2000" dirty="0"/>
              <a:t>Excess supply occurs.</a:t>
            </a:r>
          </a:p>
        </p:txBody>
      </p:sp>
      <p:sp>
        <p:nvSpPr>
          <p:cNvPr id="5" name="Content Placeholder 4">
            <a:extLst>
              <a:ext uri="{FF2B5EF4-FFF2-40B4-BE49-F238E27FC236}">
                <a16:creationId xmlns:a16="http://schemas.microsoft.com/office/drawing/2014/main" id="{764A6E15-193E-4241-811F-1552CE051EBA}"/>
              </a:ext>
            </a:extLst>
          </p:cNvPr>
          <p:cNvSpPr>
            <a:spLocks noGrp="1"/>
          </p:cNvSpPr>
          <p:nvPr>
            <p:ph sz="quarter" idx="15"/>
          </p:nvPr>
        </p:nvSpPr>
        <p:spPr>
          <a:xfrm>
            <a:off x="4989896" y="4176134"/>
            <a:ext cx="3811203" cy="1667115"/>
          </a:xfrm>
        </p:spPr>
        <p:txBody>
          <a:bodyPr>
            <a:noAutofit/>
          </a:bodyPr>
          <a:lstStyle/>
          <a:p>
            <a:r>
              <a:rPr lang="en-US" sz="2000" dirty="0"/>
              <a:t>Exports make up the difference between domestic supply and demand, eliminating the surplus.</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300718163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1950</TotalTime>
  <Words>6759</Words>
  <Application>Microsoft Office PowerPoint</Application>
  <PresentationFormat>On-screen Show (4:3)</PresentationFormat>
  <Paragraphs>357</Paragraphs>
  <Slides>43</Slides>
  <Notes>31</Notes>
  <HiddenSlides>15</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43</vt:i4>
      </vt:variant>
    </vt:vector>
  </HeadingPairs>
  <TitlesOfParts>
    <vt:vector size="50" baseType="lpstr">
      <vt:lpstr>Arial</vt:lpstr>
      <vt:lpstr>Calibri</vt:lpstr>
      <vt:lpstr>Title Slides Master</vt:lpstr>
      <vt:lpstr>MainContentSlideMaster</vt:lpstr>
      <vt:lpstr>ClosingMaster</vt:lpstr>
      <vt:lpstr>DividerSlideMaster</vt:lpstr>
      <vt:lpstr>ImageDescriptionAppendixSlideMaster</vt:lpstr>
      <vt:lpstr>Chapter 17</vt:lpstr>
      <vt:lpstr>What will you learn in this chapter?</vt:lpstr>
      <vt:lpstr>Why trade? A review I</vt:lpstr>
      <vt:lpstr>Why trade? A review II</vt:lpstr>
      <vt:lpstr>The roots of comparative advantage</vt:lpstr>
      <vt:lpstr>From autarky to free trade I</vt:lpstr>
      <vt:lpstr>From autarky to free trade II</vt:lpstr>
      <vt:lpstr>From autarky to free trade III</vt:lpstr>
      <vt:lpstr>From autarky to free trade IV</vt:lpstr>
      <vt:lpstr>From autarky to free trade V</vt:lpstr>
      <vt:lpstr>Active Learning: Becoming a net-importer or a net-exporter</vt:lpstr>
      <vt:lpstr>Active Learning Solution I</vt:lpstr>
      <vt:lpstr>Big economy, small economy 1</vt:lpstr>
      <vt:lpstr>Big economy, small economy 2</vt:lpstr>
      <vt:lpstr>Restrictions on Trade</vt:lpstr>
      <vt:lpstr>Tariffs</vt:lpstr>
      <vt:lpstr>Domestic welfare effects of a tariff</vt:lpstr>
      <vt:lpstr>Quotas</vt:lpstr>
      <vt:lpstr>Active Learning: Restrictions to trade</vt:lpstr>
      <vt:lpstr>Active Learning Solution II</vt:lpstr>
      <vt:lpstr>International labor and capital</vt:lpstr>
      <vt:lpstr>The WTO and trade mediation, and import standards</vt:lpstr>
      <vt:lpstr>Are environmental regulations bad for the environment?</vt:lpstr>
      <vt:lpstr>Embargoes: Trade as foreign policy</vt:lpstr>
      <vt:lpstr>Summary I</vt:lpstr>
      <vt:lpstr>Summary II</vt:lpstr>
      <vt:lpstr>Summary III</vt:lpstr>
      <vt:lpstr>End of Main Content</vt:lpstr>
      <vt:lpstr>Accessibility Content: Text Alternatives for Images</vt:lpstr>
      <vt:lpstr>From autarky to free trade I – Text Alternative</vt:lpstr>
      <vt:lpstr>From autarky to free trade II – Text Alternative</vt:lpstr>
      <vt:lpstr>From autarky to free trade III – Text Alternative</vt:lpstr>
      <vt:lpstr>From autarky to free trade IV – Text Alternative</vt:lpstr>
      <vt:lpstr>From autarky to free trade V – Text Alternative</vt:lpstr>
      <vt:lpstr>Active Learning: Becoming a net-importer or a net-exporter – Text Alternative</vt:lpstr>
      <vt:lpstr>Active Learning Solution I – Text Alternative</vt:lpstr>
      <vt:lpstr>Big economy, small economy 1 – Text Alternative</vt:lpstr>
      <vt:lpstr>Big economy, small economy 2 – Text Alternative</vt:lpstr>
      <vt:lpstr>Tariffs – Text Alternative</vt:lpstr>
      <vt:lpstr>Domestic welfare effects of a tariff – Text Alternative</vt:lpstr>
      <vt:lpstr>Quotas – Text Alternative</vt:lpstr>
      <vt:lpstr>Active Learning: Restrictions to trade – Text Alternative</vt:lpstr>
      <vt:lpstr>Active Learning Solution II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301</cp:revision>
  <dcterms:created xsi:type="dcterms:W3CDTF">2019-12-14T02:10:23Z</dcterms:created>
  <dcterms:modified xsi:type="dcterms:W3CDTF">2020-09-10T07:19:21Z</dcterms:modified>
</cp:coreProperties>
</file>