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65"/>
  </p:notesMasterIdLst>
  <p:sldIdLst>
    <p:sldId id="496" r:id="rId6"/>
    <p:sldId id="354" r:id="rId7"/>
    <p:sldId id="440" r:id="rId8"/>
    <p:sldId id="442" r:id="rId9"/>
    <p:sldId id="443" r:id="rId10"/>
    <p:sldId id="444" r:id="rId11"/>
    <p:sldId id="445" r:id="rId12"/>
    <p:sldId id="446" r:id="rId13"/>
    <p:sldId id="447" r:id="rId14"/>
    <p:sldId id="448" r:id="rId15"/>
    <p:sldId id="449" r:id="rId16"/>
    <p:sldId id="450" r:id="rId17"/>
    <p:sldId id="451" r:id="rId18"/>
    <p:sldId id="452" r:id="rId19"/>
    <p:sldId id="453" r:id="rId20"/>
    <p:sldId id="454" r:id="rId21"/>
    <p:sldId id="455" r:id="rId22"/>
    <p:sldId id="456" r:id="rId23"/>
    <p:sldId id="457" r:id="rId24"/>
    <p:sldId id="458" r:id="rId25"/>
    <p:sldId id="459" r:id="rId26"/>
    <p:sldId id="460" r:id="rId27"/>
    <p:sldId id="461" r:id="rId28"/>
    <p:sldId id="462" r:id="rId29"/>
    <p:sldId id="463" r:id="rId30"/>
    <p:sldId id="464" r:id="rId31"/>
    <p:sldId id="465" r:id="rId32"/>
    <p:sldId id="466" r:id="rId33"/>
    <p:sldId id="467" r:id="rId34"/>
    <p:sldId id="468" r:id="rId35"/>
    <p:sldId id="469" r:id="rId36"/>
    <p:sldId id="470" r:id="rId37"/>
    <p:sldId id="441" r:id="rId38"/>
    <p:sldId id="472" r:id="rId39"/>
    <p:sldId id="471" r:id="rId40"/>
    <p:sldId id="473" r:id="rId41"/>
    <p:sldId id="475" r:id="rId42"/>
    <p:sldId id="476" r:id="rId43"/>
    <p:sldId id="477" r:id="rId44"/>
    <p:sldId id="478" r:id="rId45"/>
    <p:sldId id="479" r:id="rId46"/>
    <p:sldId id="355" r:id="rId47"/>
    <p:sldId id="300" r:id="rId48"/>
    <p:sldId id="301" r:id="rId49"/>
    <p:sldId id="480" r:id="rId50"/>
    <p:sldId id="481" r:id="rId51"/>
    <p:sldId id="482" r:id="rId52"/>
    <p:sldId id="483" r:id="rId53"/>
    <p:sldId id="484" r:id="rId54"/>
    <p:sldId id="493" r:id="rId55"/>
    <p:sldId id="485" r:id="rId56"/>
    <p:sldId id="487" r:id="rId57"/>
    <p:sldId id="486" r:id="rId58"/>
    <p:sldId id="488" r:id="rId59"/>
    <p:sldId id="489" r:id="rId60"/>
    <p:sldId id="490" r:id="rId61"/>
    <p:sldId id="491" r:id="rId62"/>
    <p:sldId id="495" r:id="rId63"/>
    <p:sldId id="492"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496"/>
            <p14:sldId id="354"/>
            <p14:sldId id="440"/>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 id="467"/>
            <p14:sldId id="468"/>
            <p14:sldId id="469"/>
            <p14:sldId id="470"/>
            <p14:sldId id="441"/>
            <p14:sldId id="472"/>
            <p14:sldId id="471"/>
            <p14:sldId id="473"/>
            <p14:sldId id="475"/>
            <p14:sldId id="476"/>
            <p14:sldId id="477"/>
            <p14:sldId id="478"/>
            <p14:sldId id="479"/>
            <p14:sldId id="355"/>
          </p14:sldIdLst>
        </p14:section>
        <p14:section name="Appendix: Image Descriptions for Unsighted Students" id="{15E049E7-686E-4B7B-811A-8CD051B22095}">
          <p14:sldIdLst>
            <p14:sldId id="300"/>
            <p14:sldId id="301"/>
            <p14:sldId id="480"/>
            <p14:sldId id="481"/>
            <p14:sldId id="482"/>
            <p14:sldId id="483"/>
            <p14:sldId id="484"/>
            <p14:sldId id="493"/>
            <p14:sldId id="485"/>
            <p14:sldId id="487"/>
            <p14:sldId id="486"/>
            <p14:sldId id="488"/>
            <p14:sldId id="489"/>
            <p14:sldId id="490"/>
            <p14:sldId id="491"/>
            <p14:sldId id="495"/>
            <p14:sldId id="492"/>
          </p14:sldIdLst>
        </p14:section>
      </p14:sectionLst>
    </p:ext>
    <p:ext uri="{EFAFB233-063F-42B5-8137-9DF3F51BA10A}">
      <p15:sldGuideLst xmlns:p15="http://schemas.microsoft.com/office/powerpoint/2012/main">
        <p15:guide id="2" pos="3288" userDrawn="1">
          <p15:clr>
            <a:srgbClr val="A4A3A4"/>
          </p15:clr>
        </p15:guide>
        <p15:guide id="3" orient="horz" pos="2256" userDrawn="1">
          <p15:clr>
            <a:srgbClr val="A4A3A4"/>
          </p15:clr>
        </p15:guide>
        <p15:guide id="4" pos="56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72" autoAdjust="0"/>
    <p:restoredTop sz="86385" autoAdjust="0"/>
  </p:normalViewPr>
  <p:slideViewPr>
    <p:cSldViewPr snapToGrid="0" showGuides="1">
      <p:cViewPr varScale="1">
        <p:scale>
          <a:sx n="59" d="100"/>
          <a:sy n="59" d="100"/>
        </p:scale>
        <p:origin x="648" y="48"/>
      </p:cViewPr>
      <p:guideLst>
        <p:guide pos="3288"/>
        <p:guide orient="horz" pos="2256"/>
        <p:guide pos="5616"/>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You can help make</a:t>
            </a:r>
            <a:r>
              <a:rPr lang="en-US" baseline="0" dirty="0"/>
              <a:t> this chapter more interesting to students by explaining that the return on an input typically reflects its marginal productivity. For example, w</a:t>
            </a:r>
            <a:r>
              <a:rPr lang="en-US" dirty="0"/>
              <a:t>hy does Mike Trout, a baseball player, make 860 times more money than average Californian farmers? Because</a:t>
            </a:r>
            <a:r>
              <a:rPr lang="en-US" baseline="0" dirty="0"/>
              <a:t> n</a:t>
            </a:r>
            <a:r>
              <a:rPr lang="en-US" dirty="0"/>
              <a:t>ot very many people can do what he does.</a:t>
            </a:r>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430459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Whether total labor supply goes up or down depends on which effect dominates.</a:t>
            </a:r>
            <a:endParaRPr lang="en-US" b="0" dirty="0"/>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290189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2806157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process of obtaining equilibrium in a labor market is identical to the generic supply and demand adjustments that occur. If the market wage is above the equilibrium wage, then there is excess supply of workers; this will cause the market wage to fall until reaching equilibrium wage. If the market wage is below the equilibrium wage, then there is excess demand of workers; this will cause the market wage to increase until reaching equilibrium wage.</a:t>
            </a:r>
            <a:endParaRPr lang="en-US" dirty="0"/>
          </a:p>
          <a:p>
            <a:endParaRPr lang="en-US" dirty="0"/>
          </a:p>
          <a:p>
            <a:endParaRPr lang="en-US" b="0" dirty="0"/>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3589910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Technology</a:t>
            </a:r>
            <a:r>
              <a:rPr lang="en-US" dirty="0"/>
              <a:t>. Changes in technology can also affect the marginal product of labor. Often, changes in technology are labor-augmenting, meaning that they increase the marginal product of labor. When the marginal product of labor increases, labor demand also increases. Other technology changes, such as tomato-picking machinery, are laborsaving, meaning that they reduce the marginal product of labor. When the marginal product of labor decreases, labor demand also decreases.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Supply of other factors</a:t>
            </a:r>
            <a:r>
              <a:rPr lang="en-US" dirty="0"/>
              <a:t>. The marginal product of labor itself may change, due to a change in the supply of other factors. For instance, suppose the supply of gasoline falls, pushing the price of gasoline up and reducing the use of gas-guzzling farm machinery. This could increase the marginal product of farm workers.</a:t>
            </a:r>
          </a:p>
          <a:p>
            <a:endParaRPr lang="en-US" dirty="0"/>
          </a:p>
          <a:p>
            <a:r>
              <a:rPr lang="en-US" b="1" dirty="0"/>
              <a:t>Output prices</a:t>
            </a:r>
            <a:r>
              <a:rPr lang="en-US" dirty="0"/>
              <a:t>. Finally, labor demand can be influenced by output prices. Suppose a recession decreases the demand for fresh tomatoes, lowering the price. Even if farm workers’ marginal product stays the same, the value of that marginal product decreases, so the labor demand curve shifts left. Likewise, if the price of tomatoes increases, the value of the marginal product of labor increases, and the labor demand curve shifts right.</a:t>
            </a:r>
          </a:p>
          <a:p>
            <a:endParaRPr lang="en-US" b="1" dirty="0"/>
          </a:p>
          <a:p>
            <a:endParaRPr lang="en-US" b="1" dirty="0"/>
          </a:p>
          <a:p>
            <a:r>
              <a:rPr lang="en-US" b="1" dirty="0"/>
              <a:t>Population</a:t>
            </a:r>
            <a:r>
              <a:rPr lang="en-US" dirty="0"/>
              <a:t>. Another way in which the supply of labor can change is if the working-age population changes. The effect of population on labor supply is straightforward: When there are more potential workers, all else equal, the total labor supply will be higher. Change in population can come about through changes in birth or death rates,</a:t>
            </a:r>
            <a:r>
              <a:rPr lang="en-US" baseline="0" dirty="0"/>
              <a:t> such as </a:t>
            </a:r>
            <a:r>
              <a:rPr lang="en-US" dirty="0"/>
              <a:t>the “baby boom” that followed World War II. The “boomer” generation entered the workforce in the 1960s and 1970s, swelling the labor supply. As the boomers reach retirement age during this decade, the labor supply may shrink, causing problems for certain industries. Immigration into a country (or emigration out of a country) has similar effects on the labor supply.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Culture</a:t>
            </a:r>
            <a:r>
              <a:rPr lang="en-US" dirty="0"/>
              <a:t>. One determinant of labor supply relates to cultural attitudes toward work. Today, for example, it is far more acceptable for women to work outside the home than it was 50 years ago. Similarly, over the last century, a decline in racial discrimination has opened up new professional opportunities to people of color, allowing them to supply their labor in areas that were previously closed to them. Some commentators believe that the long hours Americans work, in comparison to many other countries, is attributable to the idea that hard work signifies social status: If you are constantly busy, you must be an important person. If these cultural influences are true, we should expect Americans to supply more hours of labor at any given wage.</a:t>
            </a:r>
          </a:p>
          <a:p>
            <a:endParaRPr lang="en-US" dirty="0"/>
          </a:p>
          <a:p>
            <a:endParaRPr lang="en-US" dirty="0"/>
          </a:p>
          <a:p>
            <a:r>
              <a:rPr lang="en-US" b="1" dirty="0"/>
              <a:t>Other opportunities</a:t>
            </a:r>
            <a:r>
              <a:rPr lang="en-US" dirty="0"/>
              <a:t>. Because the decision to work depends on the opportunity cost of labor, a change in the next-best opportunity available to workers can increase or decrease the labor supply in a particular industry. For instance, better wages and working conditions in retail or service jobs could lead workers to supply less labor to farms. Similarly, a slump in one industry could increase the relative attractiveness of another industry, increasing the quantity of labor supplied in the latter.</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1296694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German farmers settled the Midwest in the 1850s. Chinese workers built the transcontinental railroad in the 1880s. Immigrants from southern and eastern Europe powered northeastern factories during the early decades of the twentieth century. There are millions who desire to immigrate</a:t>
            </a:r>
            <a:r>
              <a:rPr lang="en-US" baseline="0" dirty="0"/>
              <a:t> to the United States. There are those that oppose immigration and those that suggest our economy would be stronger with more immigration. The problem is complicated because these disagreements are driven not just by economic concerns, but also by cultural and philosophical attitudes. Some believe that it’s worth paying higher prices so that more Americans can get jobs at a slightly higher wage. Others wonder whether it is fair to withhold the ladder of opportunity that the ancestors of our current citizens may have climbed up. As long as the United States continues to be a land of opportunity, attracting immigrants from around the world, this debate will surely continue.</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3123116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4204389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376614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Since</a:t>
            </a:r>
            <a:r>
              <a:rPr lang="en-US" baseline="0" dirty="0"/>
              <a:t> wages are higher in the hotel labor market, farm workers switch to hotels. That is, the supply of farm workers decreases proportional to the increase in the supply of hotel workers. The number of laborers who switch from farm work to hotel work is 45,000. The wages should equalize in both markets to a wage between $22,000 and $18,000. The exact wage is determined by the elasticities of supply and demand in both markets.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1899552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Renting land or capital allows a firm to use it for a certain period without worrying about its long-term value. In contrast, buying land or capital requires potential owners to think about an asset’s long-run productivity. To determine the price they should pay for land or capital, potential buyers must forecast what its marginal product is likely to be over time. Then they can assess the value of the expected future flows of income in order to compare them to the cost of the asset.</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730516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4001092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Other examples include:</a:t>
            </a:r>
          </a:p>
          <a:p>
            <a:pPr marL="685800" marR="0" lvl="1"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Researchers found that United Methodist pastors in Oklahoma earned 3% of the revenue generated by new members they brought into the church.</a:t>
            </a:r>
          </a:p>
          <a:p>
            <a:pPr marL="685800" marR="0" lvl="1"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Whether nonprofit organizations should reward good performance in ‘assisting the poor’ with higher salaries.</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378031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Minimum wage</a:t>
            </a:r>
            <a:r>
              <a:rPr lang="en-US" dirty="0"/>
              <a:t>. Opponents of the minimum wage see it</a:t>
            </a:r>
            <a:r>
              <a:rPr lang="en-US" baseline="0" dirty="0"/>
              <a:t> </a:t>
            </a:r>
            <a:r>
              <a:rPr lang="en-US" dirty="0"/>
              <a:t>as a form of government interference in the free market, one that raises the cost of doing business, causing unemployment in the process. Imposing a price floor is good news for the people who keep their jobs, and bad news for the people who were employed at the equilibrium wage but are not employed any more.</a:t>
            </a:r>
            <a:r>
              <a:rPr lang="en-US" baseline="0" dirty="0"/>
              <a:t> </a:t>
            </a:r>
            <a:r>
              <a:rPr lang="en-US" dirty="0"/>
              <a:t>However, this analysis assumes that the labor market is perfectly efficient. If the market is already inefficient and the minimum wage is below the equilibrium level, minimum wage might not cause unemployment;</a:t>
            </a:r>
            <a:r>
              <a:rPr lang="en-US" baseline="0" dirty="0"/>
              <a:t> t</a:t>
            </a:r>
            <a:r>
              <a:rPr lang="en-US" dirty="0"/>
              <a:t>he minimum wage might instead transfer surplus from employers to workers.</a:t>
            </a:r>
          </a:p>
          <a:p>
            <a:endParaRPr lang="en-US" dirty="0"/>
          </a:p>
          <a:p>
            <a:r>
              <a:rPr lang="en-US" b="1" dirty="0"/>
              <a:t>Efficiency wage</a:t>
            </a:r>
            <a:r>
              <a:rPr lang="en-US" dirty="0"/>
              <a:t>. There are two ways in which an efficiency wage might increase workers’ productivity. First, earning more than the market wage gives workers an incentive to stay with the firm. Thus, the firm gets to hold onto experienced, well-trained workers, rather than repeatedly needing to spend time and resources training new employees. The second reason is an extension of the first;</a:t>
            </a:r>
            <a:r>
              <a:rPr lang="en-US" baseline="0" dirty="0"/>
              <a:t> i</a:t>
            </a:r>
            <a:r>
              <a:rPr lang="en-US" dirty="0"/>
              <a:t>f workers have a lot to lose by leaving the firm, they will work hard to avoid getting fired. Efficiency wages make sense when a boss cannot constantly supervise workers.</a:t>
            </a:r>
          </a:p>
          <a:p>
            <a:endParaRPr lang="en-US" dirty="0"/>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3331639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Minimum wage</a:t>
            </a:r>
            <a:r>
              <a:rPr lang="en-US" dirty="0"/>
              <a:t>. Opponents of the minimum wage see it</a:t>
            </a:r>
            <a:r>
              <a:rPr lang="en-US" baseline="0" dirty="0"/>
              <a:t> </a:t>
            </a:r>
            <a:r>
              <a:rPr lang="en-US" dirty="0"/>
              <a:t>as a form of government interference in the free market, one that raises the cost of doing business, causing unemployment in the process. Imposing a price floor is good news for the people who keep their jobs, and bad news for the people who were employed at the equilibrium wage but are not employed any more.</a:t>
            </a:r>
            <a:r>
              <a:rPr lang="en-US" baseline="0" dirty="0"/>
              <a:t> </a:t>
            </a:r>
            <a:r>
              <a:rPr lang="en-US" dirty="0"/>
              <a:t>However, this analysis assumes that the labor market is perfectly efficient. If the market is already inefficient and the minimum wage is below the equilibrium level, minimum wage might not cause unemployment;</a:t>
            </a:r>
            <a:r>
              <a:rPr lang="en-US" baseline="0" dirty="0"/>
              <a:t> t</a:t>
            </a:r>
            <a:r>
              <a:rPr lang="en-US" dirty="0"/>
              <a:t>he minimum wage might instead transfer surplus from employers to workers.</a:t>
            </a:r>
          </a:p>
          <a:p>
            <a:endParaRPr lang="en-US" dirty="0"/>
          </a:p>
          <a:p>
            <a:r>
              <a:rPr lang="en-US" b="1" dirty="0"/>
              <a:t>Efficiency wage</a:t>
            </a:r>
            <a:r>
              <a:rPr lang="en-US" dirty="0"/>
              <a:t>. There are two ways in which an efficiency wage might increase workers’ productivity. First, earning more than the market wage gives workers an incentive to stay with the firm. Thus, the firm gets to hold onto experienced, well-trained workers, rather than repeatedly needing to spend time and resources training new employees. The second reason is an extension of the first;</a:t>
            </a:r>
            <a:r>
              <a:rPr lang="en-US" baseline="0" dirty="0"/>
              <a:t> i</a:t>
            </a:r>
            <a:r>
              <a:rPr lang="en-US" dirty="0"/>
              <a:t>f workers have a lot to lose by leaving the firm, they will work hard to avoid getting fired. Efficiency wages make sense when a boss cannot constantly supervise workers.</a:t>
            </a:r>
          </a:p>
          <a:p>
            <a:endParaRPr lang="en-US" dirty="0"/>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8511116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Monopsony</a:t>
            </a:r>
            <a:r>
              <a:rPr lang="en-US" sz="1200" b="0" i="0" u="none" strike="noStrike" kern="1200" baseline="0" dirty="0">
                <a:solidFill>
                  <a:schemeClr val="tx1"/>
                </a:solidFill>
                <a:latin typeface="+mn-lt"/>
                <a:ea typeface="+mn-ea"/>
                <a:cs typeface="+mn-cs"/>
              </a:rPr>
              <a:t>. The market for professional baseball players was a classic example of monopsony until league regulations changed in the 1970s. Sometimes, a firm that is the largest employer in a region, or one of only a few major employers, can gain market power. Historically, such situations arose when a town sprang up around the worksite for a major company. These “company towns” were common in Appalachia, where coal mines or steel plants were the main source of jobs. Often, the company literally owned everything in town, including the grocery store. More recent, less extreme examples include Detroit, with its reliance on the success of the Big Three car companies, and Redmond, Washington, home to Microsoft.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Monopolies through labor unions</a:t>
            </a:r>
            <a:r>
              <a:rPr lang="en-US" sz="1200" b="0" i="0" u="none" strike="noStrike" kern="1200" baseline="0" dirty="0">
                <a:solidFill>
                  <a:schemeClr val="tx1"/>
                </a:solidFill>
                <a:latin typeface="+mn-lt"/>
                <a:ea typeface="+mn-ea"/>
                <a:cs typeface="+mn-cs"/>
              </a:rPr>
              <a:t>. The importance of union monopoly was demonstrated during the 1987 NFL strike. When the football players in the league went on strike, owners simply found replacement players to take their place. Although fans weren’t entirely thrilled with teams made up of replacement players, the games were still aired on TV, and so teams and owners still made money. The striking NFL players realized that they did not have monopoly power and that the league could move on without them, which helped convince them to end the strike. In general, the larger the membership of a union, the more power it has. For this reason, unions often span multiple labor markets. The AFL-CIO, the largest union organization in the United States, is a confederation of unions that represents 13 million workers, ranging from pilots and bricklayers to actors and police officers. Other large union federations include AFGE (American Federation of Government Employees), the union that represents government workers, and the NEA (National Education Association), which represents workers in many different parts of the education sector. </a:t>
            </a:r>
          </a:p>
          <a:p>
            <a:endParaRPr lang="en-US" sz="1200" b="1" i="0" u="none" strike="noStrike" kern="1200" baseline="0" dirty="0">
              <a:solidFill>
                <a:schemeClr val="tx1"/>
              </a:solidFill>
              <a:latin typeface="+mn-lt"/>
              <a:ea typeface="+mn-ea"/>
              <a:cs typeface="+mn-cs"/>
            </a:endParaRPr>
          </a:p>
          <a:p>
            <a:r>
              <a:rPr lang="en-US" b="1" u="none" dirty="0"/>
              <a:t>Government intervention</a:t>
            </a:r>
            <a:r>
              <a:rPr lang="en-US" b="0" u="none" dirty="0"/>
              <a:t>.</a:t>
            </a:r>
            <a:r>
              <a:rPr lang="en-US" dirty="0"/>
              <a:t> Examples include minimum wage and safety standards.</a:t>
            </a:r>
            <a:endParaRPr lang="en-US" u="sng"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3856082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r>
              <a:rPr lang="en-US" sz="1400" dirty="0"/>
              <a:t>Many European countries have negative population growth rates; each year more people die than babies are born. </a:t>
            </a:r>
            <a:r>
              <a:rPr lang="en-US" sz="1200" dirty="0"/>
              <a:t>To encourage birthing more children, governments have subsidizing day care, granting generous parental leave from work, and offering tax credits for children.</a:t>
            </a:r>
          </a:p>
          <a:p>
            <a:endParaRPr lang="en-US" u="sng"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3034852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45</a:t>
            </a:fld>
            <a:endParaRPr lang="en-IN"/>
          </a:p>
        </p:txBody>
      </p:sp>
    </p:spTree>
    <p:extLst>
      <p:ext uri="{BB962C8B-B14F-4D97-AF65-F5344CB8AC3E}">
        <p14:creationId xmlns:p14="http://schemas.microsoft.com/office/powerpoint/2010/main" val="1762885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46</a:t>
            </a:fld>
            <a:endParaRPr lang="en-IN"/>
          </a:p>
        </p:txBody>
      </p:sp>
    </p:spTree>
    <p:extLst>
      <p:ext uri="{BB962C8B-B14F-4D97-AF65-F5344CB8AC3E}">
        <p14:creationId xmlns:p14="http://schemas.microsoft.com/office/powerpoint/2010/main" val="2788744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47</a:t>
            </a:fld>
            <a:endParaRPr lang="en-IN"/>
          </a:p>
        </p:txBody>
      </p:sp>
    </p:spTree>
    <p:extLst>
      <p:ext uri="{BB962C8B-B14F-4D97-AF65-F5344CB8AC3E}">
        <p14:creationId xmlns:p14="http://schemas.microsoft.com/office/powerpoint/2010/main" val="23949758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48</a:t>
            </a:fld>
            <a:endParaRPr lang="en-IN"/>
          </a:p>
        </p:txBody>
      </p:sp>
    </p:spTree>
    <p:extLst>
      <p:ext uri="{BB962C8B-B14F-4D97-AF65-F5344CB8AC3E}">
        <p14:creationId xmlns:p14="http://schemas.microsoft.com/office/powerpoint/2010/main" val="3140392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Labor</a:t>
            </a:r>
            <a:r>
              <a:rPr lang="en-US" dirty="0"/>
              <a:t> is the time employees spend working.  </a:t>
            </a:r>
            <a:r>
              <a:rPr lang="en-US" i="1" dirty="0"/>
              <a:t>Land</a:t>
            </a:r>
            <a:r>
              <a:rPr lang="en-US" dirty="0"/>
              <a:t> is the place where employees work.  </a:t>
            </a:r>
            <a:r>
              <a:rPr lang="en-US" i="1" dirty="0"/>
              <a:t>Capital</a:t>
            </a:r>
            <a:r>
              <a:rPr lang="en-US" dirty="0"/>
              <a:t> refers to manufactured goods that are used to produce new goods. </a:t>
            </a:r>
            <a:r>
              <a:rPr lang="en-US" sz="1200" b="0" i="0" u="none" strike="noStrike" kern="1200" baseline="0" dirty="0">
                <a:solidFill>
                  <a:schemeClr val="tx1"/>
                </a:solidFill>
                <a:latin typeface="+mn-lt"/>
                <a:ea typeface="+mn-ea"/>
                <a:cs typeface="+mn-cs"/>
              </a:rPr>
              <a:t> Examples of capital for a baseball game: bats, lights, uniforms, and video screens. </a:t>
            </a:r>
          </a:p>
          <a:p>
            <a:r>
              <a:rPr lang="en-US" sz="1200" b="0" i="0" u="none" strike="noStrike" kern="1200" baseline="0" dirty="0">
                <a:solidFill>
                  <a:schemeClr val="tx1"/>
                </a:solidFill>
                <a:latin typeface="+mn-lt"/>
                <a:ea typeface="+mn-ea"/>
                <a:cs typeface="+mn-cs"/>
              </a:rPr>
              <a:t>Examples of capital for a tomato farmer: seeds, fertilizer, irrigation equipment, and trucks to transport harvested tomatoes. </a:t>
            </a:r>
          </a:p>
          <a:p>
            <a:endParaRPr lang="en-US" sz="1200" b="0" i="0" u="none" strike="noStrike"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17894289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49</a:t>
            </a:fld>
            <a:endParaRPr lang="en-IN"/>
          </a:p>
        </p:txBody>
      </p:sp>
    </p:spTree>
    <p:extLst>
      <p:ext uri="{BB962C8B-B14F-4D97-AF65-F5344CB8AC3E}">
        <p14:creationId xmlns:p14="http://schemas.microsoft.com/office/powerpoint/2010/main" val="16564699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50</a:t>
            </a:fld>
            <a:endParaRPr lang="en-IN"/>
          </a:p>
        </p:txBody>
      </p:sp>
    </p:spTree>
    <p:extLst>
      <p:ext uri="{BB962C8B-B14F-4D97-AF65-F5344CB8AC3E}">
        <p14:creationId xmlns:p14="http://schemas.microsoft.com/office/powerpoint/2010/main" val="9657561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51</a:t>
            </a:fld>
            <a:endParaRPr lang="en-IN"/>
          </a:p>
        </p:txBody>
      </p:sp>
    </p:spTree>
    <p:extLst>
      <p:ext uri="{BB962C8B-B14F-4D97-AF65-F5344CB8AC3E}">
        <p14:creationId xmlns:p14="http://schemas.microsoft.com/office/powerpoint/2010/main" val="1892720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52</a:t>
            </a:fld>
            <a:endParaRPr lang="en-IN"/>
          </a:p>
        </p:txBody>
      </p:sp>
    </p:spTree>
    <p:extLst>
      <p:ext uri="{BB962C8B-B14F-4D97-AF65-F5344CB8AC3E}">
        <p14:creationId xmlns:p14="http://schemas.microsoft.com/office/powerpoint/2010/main" val="29217090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53</a:t>
            </a:fld>
            <a:endParaRPr lang="en-IN"/>
          </a:p>
        </p:txBody>
      </p:sp>
    </p:spTree>
    <p:extLst>
      <p:ext uri="{BB962C8B-B14F-4D97-AF65-F5344CB8AC3E}">
        <p14:creationId xmlns:p14="http://schemas.microsoft.com/office/powerpoint/2010/main" val="32764463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54</a:t>
            </a:fld>
            <a:endParaRPr lang="en-IN"/>
          </a:p>
        </p:txBody>
      </p:sp>
    </p:spTree>
    <p:extLst>
      <p:ext uri="{BB962C8B-B14F-4D97-AF65-F5344CB8AC3E}">
        <p14:creationId xmlns:p14="http://schemas.microsoft.com/office/powerpoint/2010/main" val="12887253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55</a:t>
            </a:fld>
            <a:endParaRPr lang="en-IN"/>
          </a:p>
        </p:txBody>
      </p:sp>
    </p:spTree>
    <p:extLst>
      <p:ext uri="{BB962C8B-B14F-4D97-AF65-F5344CB8AC3E}">
        <p14:creationId xmlns:p14="http://schemas.microsoft.com/office/powerpoint/2010/main" val="2691465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56</a:t>
            </a:fld>
            <a:endParaRPr lang="en-IN"/>
          </a:p>
        </p:txBody>
      </p:sp>
    </p:spTree>
    <p:extLst>
      <p:ext uri="{BB962C8B-B14F-4D97-AF65-F5344CB8AC3E}">
        <p14:creationId xmlns:p14="http://schemas.microsoft.com/office/powerpoint/2010/main" val="28026260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57</a:t>
            </a:fld>
            <a:endParaRPr lang="en-IN"/>
          </a:p>
        </p:txBody>
      </p:sp>
    </p:spTree>
    <p:extLst>
      <p:ext uri="{BB962C8B-B14F-4D97-AF65-F5344CB8AC3E}">
        <p14:creationId xmlns:p14="http://schemas.microsoft.com/office/powerpoint/2010/main" val="15568498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58</a:t>
            </a:fld>
            <a:endParaRPr lang="en-IN"/>
          </a:p>
        </p:txBody>
      </p:sp>
    </p:spTree>
    <p:extLst>
      <p:ext uri="{BB962C8B-B14F-4D97-AF65-F5344CB8AC3E}">
        <p14:creationId xmlns:p14="http://schemas.microsoft.com/office/powerpoint/2010/main" val="1560056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a:t>For a given amount of land, the tenth</a:t>
            </a:r>
            <a:r>
              <a:rPr lang="en-US" baseline="0" dirty="0"/>
              <a:t> </a:t>
            </a:r>
            <a:r>
              <a:rPr lang="en-US" dirty="0"/>
              <a:t>farm worker will generally contribute less to the farm’s output than the first worker.</a:t>
            </a: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13863022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59</a:t>
            </a:fld>
            <a:endParaRPr lang="en-IN"/>
          </a:p>
        </p:txBody>
      </p:sp>
    </p:spTree>
    <p:extLst>
      <p:ext uri="{BB962C8B-B14F-4D97-AF65-F5344CB8AC3E}">
        <p14:creationId xmlns:p14="http://schemas.microsoft.com/office/powerpoint/2010/main" val="2670018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Leaving other inputs fixed, output will be determined by the number of workers hired and each worker’s marginal productivity.</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463123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570479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wages rise or fall, firms should adjust the quantity of labor they demand. Plotting the profit-maximizing quantity for a variety of wages generates the entire demand curve. This demand curve </a:t>
            </a:r>
            <a:r>
              <a:rPr lang="en-US" sz="1200" b="0" i="1" u="none" strike="noStrike" kern="1200" baseline="0" dirty="0">
                <a:solidFill>
                  <a:schemeClr val="tx1"/>
                </a:solidFill>
                <a:latin typeface="+mn-lt"/>
                <a:ea typeface="+mn-ea"/>
                <a:cs typeface="+mn-cs"/>
              </a:rPr>
              <a:t>is </a:t>
            </a:r>
            <a:r>
              <a:rPr lang="en-US" sz="1200" b="0" i="0" u="none" strike="noStrike" kern="1200" baseline="0" dirty="0">
                <a:solidFill>
                  <a:schemeClr val="tx1"/>
                </a:solidFill>
                <a:latin typeface="+mn-lt"/>
                <a:ea typeface="+mn-ea"/>
                <a:cs typeface="+mn-cs"/>
              </a:rPr>
              <a:t>the </a:t>
            </a:r>
            <a:r>
              <a:rPr lang="en-US" dirty="0" err="1"/>
              <a:t>VMP</a:t>
            </a:r>
            <a:r>
              <a:rPr lang="en-US" baseline="-25000" dirty="0" err="1"/>
              <a:t>Labor</a:t>
            </a:r>
            <a:r>
              <a:rPr lang="en-US" sz="1200" b="0" i="0" u="none" strike="noStrike" kern="1200" baseline="0" dirty="0">
                <a:solidFill>
                  <a:schemeClr val="tx1"/>
                </a:solidFill>
                <a:latin typeface="+mn-lt"/>
                <a:ea typeface="+mn-ea"/>
                <a:cs typeface="+mn-cs"/>
              </a:rPr>
              <a:t> curve; at any wage, the </a:t>
            </a:r>
            <a:r>
              <a:rPr lang="en-US" dirty="0" err="1"/>
              <a:t>VMP</a:t>
            </a:r>
            <a:r>
              <a:rPr lang="en-US" baseline="-25000" dirty="0" err="1"/>
              <a:t>Labor</a:t>
            </a:r>
            <a:r>
              <a:rPr lang="en-US" sz="1200" b="0" i="0" u="none" strike="noStrike" kern="1200" baseline="0" dirty="0">
                <a:solidFill>
                  <a:schemeClr val="tx1"/>
                </a:solidFill>
                <a:latin typeface="+mn-lt"/>
                <a:ea typeface="+mn-ea"/>
                <a:cs typeface="+mn-cs"/>
              </a:rPr>
              <a:t> curve tells us the quantity of labor demanded, since a profit-maximizing firm selects the level of labor use at which </a:t>
            </a:r>
            <a:r>
              <a:rPr lang="en-US" dirty="0" err="1"/>
              <a:t>VMP</a:t>
            </a:r>
            <a:r>
              <a:rPr lang="en-US" baseline="-25000" dirty="0" err="1"/>
              <a:t>Labor</a:t>
            </a:r>
            <a:r>
              <a:rPr lang="en-US" sz="1200" b="0" i="0" u="none" strike="noStrike" kern="1200" baseline="0" dirty="0">
                <a:solidFill>
                  <a:schemeClr val="tx1"/>
                </a:solidFill>
                <a:latin typeface="+mn-lt"/>
                <a:ea typeface="+mn-ea"/>
                <a:cs typeface="+mn-cs"/>
              </a:rPr>
              <a:t> = wage.</a:t>
            </a:r>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1931326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Economists categorize non-work activities as leisure. </a:t>
            </a:r>
            <a:r>
              <a:rPr lang="en-US" sz="1200" b="0" i="0" u="none" strike="noStrike" kern="1200" baseline="0" dirty="0">
                <a:solidFill>
                  <a:schemeClr val="tx1"/>
                </a:solidFill>
                <a:latin typeface="+mn-lt"/>
                <a:ea typeface="+mn-ea"/>
                <a:cs typeface="+mn-cs"/>
              </a:rPr>
              <a:t>For simplicity’s sake, we assume laborers can choose whether to work an additional hour. In reality, individuals usually can’t set their own hours. Over an extended period and a large group of workers, the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labor supply is quite flexible, and analyzing changes in average hours in fact captures most of the action.</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4012236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 higher wage increases the benefit of an additional hour of work, but it also increases the </a:t>
            </a:r>
            <a:r>
              <a:rPr lang="en-US" i="1" dirty="0"/>
              <a:t>opportunity cost </a:t>
            </a:r>
            <a:r>
              <a:rPr lang="en-US" dirty="0"/>
              <a:t>of working.</a:t>
            </a:r>
          </a:p>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4059053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marL="292608" indent="-292608">
              <a:spcBef>
                <a:spcPts val="1000"/>
              </a:spcBef>
              <a:spcAft>
                <a:spcPts val="0"/>
              </a:spcAft>
              <a:defRPr/>
            </a:lvl2pPr>
            <a:lvl3pPr marL="621792" indent="-320040">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marL="292608" indent="-292608">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p:nvPr>
        </p:nvSpPr>
        <p:spPr>
          <a:xfrm>
            <a:off x="342900" y="1276710"/>
            <a:ext cx="4143642" cy="340721"/>
          </a:xfrm>
          <a:prstGeom prst="rect">
            <a:avLst/>
          </a:prstGeom>
        </p:spPr>
        <p:txBody>
          <a:bodyPr>
            <a:noAutofit/>
          </a:bodyPr>
          <a:lstStyle>
            <a:lvl1pPr>
              <a:spcBef>
                <a:spcPts val="1000"/>
              </a:spcBef>
              <a:spcAft>
                <a:spcPts val="0"/>
              </a:spcAft>
              <a:defRPr sz="2400" baseline="0"/>
            </a:lvl1pPr>
            <a:lvl2pPr marL="292608" indent="-292608">
              <a:spcBef>
                <a:spcPts val="1000"/>
              </a:spcBef>
              <a:spcAft>
                <a:spcPts val="0"/>
              </a:spcAft>
              <a:defRPr/>
            </a:lvl2pPr>
            <a:lvl3pPr marL="621792" indent="-320040">
              <a:spcBef>
                <a:spcPts val="1000"/>
              </a:spcBef>
              <a:spcAft>
                <a:spcPts val="0"/>
              </a:spcAft>
              <a:defRPr/>
            </a:lvl3pPr>
          </a:lstStyle>
          <a:p>
            <a:pPr lvl="0"/>
            <a:endParaRPr lang="en-US" dirty="0"/>
          </a:p>
        </p:txBody>
      </p:sp>
      <p:sp>
        <p:nvSpPr>
          <p:cNvPr id="10" name="Content Placeholder 9">
            <a:extLst>
              <a:ext uri="{FF2B5EF4-FFF2-40B4-BE49-F238E27FC236}">
                <a16:creationId xmlns:a16="http://schemas.microsoft.com/office/drawing/2014/main" id="{88895648-5ECB-4DE7-AA99-70475D9BBCE8}"/>
              </a:ext>
            </a:extLst>
          </p:cNvPr>
          <p:cNvSpPr>
            <a:spLocks noGrp="1"/>
          </p:cNvSpPr>
          <p:nvPr>
            <p:ph sz="quarter" idx="14"/>
          </p:nvPr>
        </p:nvSpPr>
        <p:spPr>
          <a:xfrm>
            <a:off x="4572000" y="1276709"/>
            <a:ext cx="4229100" cy="334365"/>
          </a:xfrm>
        </p:spPr>
        <p:txBody>
          <a:bodyPr>
            <a:noAutofit/>
          </a:bodyPr>
          <a:lstStyle>
            <a:lvl1pPr>
              <a:defRPr sz="2400" baseline="0"/>
            </a:lvl1pPr>
          </a:lstStyle>
          <a:p>
            <a:pPr lvl="0"/>
            <a:endParaRPr lang="en-IN" dirty="0"/>
          </a:p>
        </p:txBody>
      </p:sp>
      <p:sp>
        <p:nvSpPr>
          <p:cNvPr id="14" name="Content Placeholder 13">
            <a:extLst>
              <a:ext uri="{FF2B5EF4-FFF2-40B4-BE49-F238E27FC236}">
                <a16:creationId xmlns:a16="http://schemas.microsoft.com/office/drawing/2014/main" id="{91399F79-6FB7-4F7B-AB4E-D2BD6242DAED}"/>
              </a:ext>
            </a:extLst>
          </p:cNvPr>
          <p:cNvSpPr>
            <a:spLocks noGrp="1"/>
          </p:cNvSpPr>
          <p:nvPr>
            <p:ph sz="quarter" idx="15"/>
          </p:nvPr>
        </p:nvSpPr>
        <p:spPr>
          <a:xfrm>
            <a:off x="342900" y="1743341"/>
            <a:ext cx="4143375" cy="343166"/>
          </a:xfrm>
        </p:spPr>
        <p:txBody>
          <a:bodyPr>
            <a:noAutofit/>
          </a:bodyPr>
          <a:lstStyle>
            <a:lvl1pPr>
              <a:defRPr sz="2400" baseline="0"/>
            </a:lvl1pPr>
          </a:lstStyle>
          <a:p>
            <a:pPr lvl="0"/>
            <a:endParaRPr lang="en-IN" dirty="0"/>
          </a:p>
        </p:txBody>
      </p:sp>
      <p:sp>
        <p:nvSpPr>
          <p:cNvPr id="17" name="Content Placeholder 16">
            <a:extLst>
              <a:ext uri="{FF2B5EF4-FFF2-40B4-BE49-F238E27FC236}">
                <a16:creationId xmlns:a16="http://schemas.microsoft.com/office/drawing/2014/main" id="{D80D1C21-1E33-4046-ADCF-68A84D4CE153}"/>
              </a:ext>
            </a:extLst>
          </p:cNvPr>
          <p:cNvSpPr>
            <a:spLocks noGrp="1"/>
          </p:cNvSpPr>
          <p:nvPr>
            <p:ph sz="quarter" idx="16"/>
          </p:nvPr>
        </p:nvSpPr>
        <p:spPr>
          <a:xfrm>
            <a:off x="4572000" y="1743341"/>
            <a:ext cx="4229100" cy="343166"/>
          </a:xfrm>
        </p:spPr>
        <p:txBody>
          <a:bodyPr>
            <a:noAutofit/>
          </a:bodyPr>
          <a:lstStyle>
            <a:lvl1pPr>
              <a:defRPr sz="2400" baseline="0"/>
            </a:lvl1pPr>
          </a:lstStyle>
          <a:p>
            <a:pPr lvl="0"/>
            <a:endParaRPr lang="en-IN" dirty="0"/>
          </a:p>
        </p:txBody>
      </p:sp>
      <p:sp>
        <p:nvSpPr>
          <p:cNvPr id="19" name="Content Placeholder 18">
            <a:extLst>
              <a:ext uri="{FF2B5EF4-FFF2-40B4-BE49-F238E27FC236}">
                <a16:creationId xmlns:a16="http://schemas.microsoft.com/office/drawing/2014/main" id="{7D93D28E-7DF2-4E6B-92E9-F8A77FD27404}"/>
              </a:ext>
            </a:extLst>
          </p:cNvPr>
          <p:cNvSpPr>
            <a:spLocks noGrp="1"/>
          </p:cNvSpPr>
          <p:nvPr>
            <p:ph sz="quarter" idx="17"/>
          </p:nvPr>
        </p:nvSpPr>
        <p:spPr>
          <a:xfrm>
            <a:off x="342900" y="2204249"/>
            <a:ext cx="4143375" cy="297020"/>
          </a:xfrm>
        </p:spPr>
        <p:txBody>
          <a:bodyPr>
            <a:noAutofit/>
          </a:bodyPr>
          <a:lstStyle>
            <a:lvl1pPr>
              <a:defRPr sz="2400" baseline="0"/>
            </a:lvl1pPr>
          </a:lstStyle>
          <a:p>
            <a:pPr lvl="0"/>
            <a:endParaRPr lang="en-IN" dirty="0"/>
          </a:p>
        </p:txBody>
      </p:sp>
      <p:sp>
        <p:nvSpPr>
          <p:cNvPr id="21" name="Content Placeholder 20">
            <a:extLst>
              <a:ext uri="{FF2B5EF4-FFF2-40B4-BE49-F238E27FC236}">
                <a16:creationId xmlns:a16="http://schemas.microsoft.com/office/drawing/2014/main" id="{534F4F8E-04BF-4474-9E6F-452225110BCC}"/>
              </a:ext>
            </a:extLst>
          </p:cNvPr>
          <p:cNvSpPr>
            <a:spLocks noGrp="1"/>
          </p:cNvSpPr>
          <p:nvPr>
            <p:ph sz="quarter" idx="18"/>
          </p:nvPr>
        </p:nvSpPr>
        <p:spPr>
          <a:xfrm>
            <a:off x="4572000" y="2196550"/>
            <a:ext cx="4229100" cy="311249"/>
          </a:xfrm>
        </p:spPr>
        <p:txBody>
          <a:bodyPr>
            <a:noAutofit/>
          </a:bodyPr>
          <a:lstStyle>
            <a:lvl1pPr>
              <a:defRPr sz="2400" baseline="0"/>
            </a:lvl1pPr>
          </a:lstStyle>
          <a:p>
            <a:pPr lvl="0"/>
            <a:endParaRPr lang="en-IN" dirty="0"/>
          </a:p>
        </p:txBody>
      </p:sp>
      <p:sp>
        <p:nvSpPr>
          <p:cNvPr id="23" name="Content Placeholder 22">
            <a:extLst>
              <a:ext uri="{FF2B5EF4-FFF2-40B4-BE49-F238E27FC236}">
                <a16:creationId xmlns:a16="http://schemas.microsoft.com/office/drawing/2014/main" id="{99E52440-FE66-4937-AA00-FE3B97045121}"/>
              </a:ext>
            </a:extLst>
          </p:cNvPr>
          <p:cNvSpPr>
            <a:spLocks noGrp="1"/>
          </p:cNvSpPr>
          <p:nvPr>
            <p:ph sz="quarter" idx="19"/>
          </p:nvPr>
        </p:nvSpPr>
        <p:spPr>
          <a:xfrm>
            <a:off x="342900" y="2648988"/>
            <a:ext cx="4143375" cy="349508"/>
          </a:xfrm>
        </p:spPr>
        <p:txBody>
          <a:bodyPr>
            <a:noAutofit/>
          </a:bodyPr>
          <a:lstStyle>
            <a:lvl1pPr>
              <a:defRPr sz="2400" baseline="0"/>
            </a:lvl1pPr>
          </a:lstStyle>
          <a:p>
            <a:pPr lvl="0"/>
            <a:endParaRPr lang="en-IN" dirty="0"/>
          </a:p>
        </p:txBody>
      </p:sp>
      <p:sp>
        <p:nvSpPr>
          <p:cNvPr id="25" name="Content Placeholder 24">
            <a:extLst>
              <a:ext uri="{FF2B5EF4-FFF2-40B4-BE49-F238E27FC236}">
                <a16:creationId xmlns:a16="http://schemas.microsoft.com/office/drawing/2014/main" id="{E4EAA6D4-5028-4E4C-B5D5-8CC8AFF3A9EB}"/>
              </a:ext>
            </a:extLst>
          </p:cNvPr>
          <p:cNvSpPr>
            <a:spLocks noGrp="1"/>
          </p:cNvSpPr>
          <p:nvPr>
            <p:ph sz="quarter" idx="20"/>
          </p:nvPr>
        </p:nvSpPr>
        <p:spPr>
          <a:xfrm>
            <a:off x="4572000" y="2648988"/>
            <a:ext cx="4229100" cy="349508"/>
          </a:xfrm>
        </p:spPr>
        <p:txBody>
          <a:bodyPr>
            <a:noAutofit/>
          </a:bodyPr>
          <a:lstStyle>
            <a:lvl1pPr>
              <a:defRPr sz="2400" baseline="0"/>
            </a:lvl1pPr>
          </a:lstStyle>
          <a:p>
            <a:pPr lvl="0"/>
            <a:endParaRPr lang="en-IN" dirty="0"/>
          </a:p>
        </p:txBody>
      </p:sp>
      <p:sp>
        <p:nvSpPr>
          <p:cNvPr id="27" name="Content Placeholder 26">
            <a:extLst>
              <a:ext uri="{FF2B5EF4-FFF2-40B4-BE49-F238E27FC236}">
                <a16:creationId xmlns:a16="http://schemas.microsoft.com/office/drawing/2014/main" id="{6E5EF337-C91B-401A-8A4A-86FCE908EFE9}"/>
              </a:ext>
            </a:extLst>
          </p:cNvPr>
          <p:cNvSpPr>
            <a:spLocks noGrp="1"/>
          </p:cNvSpPr>
          <p:nvPr>
            <p:ph sz="quarter" idx="21"/>
          </p:nvPr>
        </p:nvSpPr>
        <p:spPr>
          <a:xfrm>
            <a:off x="342900" y="3121350"/>
            <a:ext cx="4143375" cy="341243"/>
          </a:xfrm>
        </p:spPr>
        <p:txBody>
          <a:bodyPr>
            <a:noAutofit/>
          </a:bodyPr>
          <a:lstStyle>
            <a:lvl1pPr>
              <a:defRPr sz="2400" baseline="0"/>
            </a:lvl1pPr>
          </a:lstStyle>
          <a:p>
            <a:pPr lvl="0"/>
            <a:endParaRPr lang="en-IN" dirty="0"/>
          </a:p>
        </p:txBody>
      </p:sp>
      <p:sp>
        <p:nvSpPr>
          <p:cNvPr id="29" name="Content Placeholder 28">
            <a:extLst>
              <a:ext uri="{FF2B5EF4-FFF2-40B4-BE49-F238E27FC236}">
                <a16:creationId xmlns:a16="http://schemas.microsoft.com/office/drawing/2014/main" id="{DAAE7598-66D1-4F5E-813A-774605A0F957}"/>
              </a:ext>
            </a:extLst>
          </p:cNvPr>
          <p:cNvSpPr>
            <a:spLocks noGrp="1"/>
          </p:cNvSpPr>
          <p:nvPr>
            <p:ph sz="quarter" idx="22"/>
          </p:nvPr>
        </p:nvSpPr>
        <p:spPr>
          <a:xfrm>
            <a:off x="4572000" y="3121350"/>
            <a:ext cx="4229100" cy="341243"/>
          </a:xfrm>
        </p:spPr>
        <p:txBody>
          <a:bodyPr>
            <a:noAutofit/>
          </a:bodyPr>
          <a:lstStyle>
            <a:lvl1pPr>
              <a:defRPr sz="2400" baseline="0"/>
            </a:lvl1pPr>
          </a:lstStyle>
          <a:p>
            <a:pPr lvl="0"/>
            <a:endParaRPr lang="en-IN" dirty="0"/>
          </a:p>
        </p:txBody>
      </p:sp>
      <p:sp>
        <p:nvSpPr>
          <p:cNvPr id="31" name="Content Placeholder 30">
            <a:extLst>
              <a:ext uri="{FF2B5EF4-FFF2-40B4-BE49-F238E27FC236}">
                <a16:creationId xmlns:a16="http://schemas.microsoft.com/office/drawing/2014/main" id="{937F5DF6-8AA2-4365-96ED-1F008EDFB63A}"/>
              </a:ext>
            </a:extLst>
          </p:cNvPr>
          <p:cNvSpPr>
            <a:spLocks noGrp="1"/>
          </p:cNvSpPr>
          <p:nvPr>
            <p:ph sz="quarter" idx="23"/>
          </p:nvPr>
        </p:nvSpPr>
        <p:spPr>
          <a:xfrm>
            <a:off x="342900" y="3581148"/>
            <a:ext cx="4143375" cy="389654"/>
          </a:xfrm>
        </p:spPr>
        <p:txBody>
          <a:bodyPr>
            <a:noAutofit/>
          </a:bodyPr>
          <a:lstStyle>
            <a:lvl1pPr>
              <a:defRPr sz="2400" baseline="0"/>
            </a:lvl1pPr>
          </a:lstStyle>
          <a:p>
            <a:pPr lvl="0"/>
            <a:endParaRPr lang="en-IN" dirty="0"/>
          </a:p>
        </p:txBody>
      </p:sp>
      <p:sp>
        <p:nvSpPr>
          <p:cNvPr id="33" name="Content Placeholder 32">
            <a:extLst>
              <a:ext uri="{FF2B5EF4-FFF2-40B4-BE49-F238E27FC236}">
                <a16:creationId xmlns:a16="http://schemas.microsoft.com/office/drawing/2014/main" id="{95DA1457-8E35-44A9-83AA-3FDDF5413627}"/>
              </a:ext>
            </a:extLst>
          </p:cNvPr>
          <p:cNvSpPr>
            <a:spLocks noGrp="1"/>
          </p:cNvSpPr>
          <p:nvPr>
            <p:ph sz="quarter" idx="24"/>
          </p:nvPr>
        </p:nvSpPr>
        <p:spPr>
          <a:xfrm>
            <a:off x="4572000" y="3581148"/>
            <a:ext cx="4229100" cy="389654"/>
          </a:xfrm>
        </p:spPr>
        <p:txBody>
          <a:bodyPr>
            <a:noAutofit/>
          </a:bodyPr>
          <a:lstStyle>
            <a:lvl1pPr>
              <a:defRPr sz="2400" baseline="0"/>
            </a:lvl1pPr>
          </a:lstStyle>
          <a:p>
            <a:pPr lvl="0"/>
            <a:endParaRPr lang="en-IN" dirty="0"/>
          </a:p>
        </p:txBody>
      </p:sp>
      <p:sp>
        <p:nvSpPr>
          <p:cNvPr id="35" name="Content Placeholder 34">
            <a:extLst>
              <a:ext uri="{FF2B5EF4-FFF2-40B4-BE49-F238E27FC236}">
                <a16:creationId xmlns:a16="http://schemas.microsoft.com/office/drawing/2014/main" id="{473B14A3-082D-4858-BA7C-CEAFB3DCDDEC}"/>
              </a:ext>
            </a:extLst>
          </p:cNvPr>
          <p:cNvSpPr>
            <a:spLocks noGrp="1"/>
          </p:cNvSpPr>
          <p:nvPr>
            <p:ph sz="quarter" idx="25"/>
          </p:nvPr>
        </p:nvSpPr>
        <p:spPr>
          <a:xfrm>
            <a:off x="342900" y="4059756"/>
            <a:ext cx="4143375" cy="323531"/>
          </a:xfrm>
        </p:spPr>
        <p:txBody>
          <a:bodyPr>
            <a:noAutofit/>
          </a:bodyPr>
          <a:lstStyle>
            <a:lvl1pPr>
              <a:defRPr sz="2400" baseline="0"/>
            </a:lvl1pPr>
          </a:lstStyle>
          <a:p>
            <a:pPr lvl="0"/>
            <a:endParaRPr lang="en-IN" dirty="0"/>
          </a:p>
        </p:txBody>
      </p:sp>
      <p:sp>
        <p:nvSpPr>
          <p:cNvPr id="37" name="Content Placeholder 36">
            <a:extLst>
              <a:ext uri="{FF2B5EF4-FFF2-40B4-BE49-F238E27FC236}">
                <a16:creationId xmlns:a16="http://schemas.microsoft.com/office/drawing/2014/main" id="{69AD019A-383B-490D-BEBC-EEE056FB8666}"/>
              </a:ext>
            </a:extLst>
          </p:cNvPr>
          <p:cNvSpPr>
            <a:spLocks noGrp="1"/>
          </p:cNvSpPr>
          <p:nvPr>
            <p:ph sz="quarter" idx="26"/>
          </p:nvPr>
        </p:nvSpPr>
        <p:spPr>
          <a:xfrm>
            <a:off x="4572000" y="4059756"/>
            <a:ext cx="4229100" cy="323531"/>
          </a:xfrm>
        </p:spPr>
        <p:txBody>
          <a:bodyPr>
            <a:noAutofit/>
          </a:bodyPr>
          <a:lstStyle>
            <a:lvl1pPr>
              <a:defRPr sz="2400" baseline="0"/>
            </a:lvl1pPr>
          </a:lstStyle>
          <a:p>
            <a:pPr lvl="0"/>
            <a:endParaRPr lang="en-IN" dirty="0"/>
          </a:p>
        </p:txBody>
      </p:sp>
      <p:sp>
        <p:nvSpPr>
          <p:cNvPr id="39" name="Content Placeholder 38">
            <a:extLst>
              <a:ext uri="{FF2B5EF4-FFF2-40B4-BE49-F238E27FC236}">
                <a16:creationId xmlns:a16="http://schemas.microsoft.com/office/drawing/2014/main" id="{E7450EB7-D0C9-41E2-ABFD-A376E11B9B7A}"/>
              </a:ext>
            </a:extLst>
          </p:cNvPr>
          <p:cNvSpPr>
            <a:spLocks noGrp="1"/>
          </p:cNvSpPr>
          <p:nvPr>
            <p:ph sz="quarter" idx="27"/>
          </p:nvPr>
        </p:nvSpPr>
        <p:spPr>
          <a:xfrm>
            <a:off x="342900" y="4478338"/>
            <a:ext cx="4143375" cy="469900"/>
          </a:xfrm>
        </p:spPr>
        <p:txBody>
          <a:bodyPr>
            <a:normAutofit/>
          </a:bodyPr>
          <a:lstStyle>
            <a:lvl1pPr>
              <a:defRPr sz="2400" baseline="0"/>
            </a:lvl1pPr>
          </a:lstStyle>
          <a:p>
            <a:pPr lvl="0"/>
            <a:endParaRPr lang="en-IN" dirty="0"/>
          </a:p>
        </p:txBody>
      </p:sp>
      <p:sp>
        <p:nvSpPr>
          <p:cNvPr id="41" name="Content Placeholder 40">
            <a:extLst>
              <a:ext uri="{FF2B5EF4-FFF2-40B4-BE49-F238E27FC236}">
                <a16:creationId xmlns:a16="http://schemas.microsoft.com/office/drawing/2014/main" id="{8E6339D0-259F-492E-8BC7-594D503B269A}"/>
              </a:ext>
            </a:extLst>
          </p:cNvPr>
          <p:cNvSpPr>
            <a:spLocks noGrp="1"/>
          </p:cNvSpPr>
          <p:nvPr>
            <p:ph sz="quarter" idx="28"/>
          </p:nvPr>
        </p:nvSpPr>
        <p:spPr>
          <a:xfrm>
            <a:off x="4572000" y="4478338"/>
            <a:ext cx="4229100" cy="469900"/>
          </a:xfrm>
        </p:spPr>
        <p:txBody>
          <a:bodyPr>
            <a:normAutofit/>
          </a:bodyPr>
          <a:lstStyle>
            <a:lvl1pPr>
              <a:defRPr sz="2400" baseline="0"/>
            </a:lvl1pPr>
          </a:lstStyle>
          <a:p>
            <a:pPr lvl="0"/>
            <a:endParaRPr lang="en-IN" dirty="0"/>
          </a:p>
        </p:txBody>
      </p:sp>
      <p:sp>
        <p:nvSpPr>
          <p:cNvPr id="43" name="Content Placeholder 42">
            <a:extLst>
              <a:ext uri="{FF2B5EF4-FFF2-40B4-BE49-F238E27FC236}">
                <a16:creationId xmlns:a16="http://schemas.microsoft.com/office/drawing/2014/main" id="{94B02C82-0D73-4DCE-BFB3-A2934A50231A}"/>
              </a:ext>
            </a:extLst>
          </p:cNvPr>
          <p:cNvSpPr>
            <a:spLocks noGrp="1"/>
          </p:cNvSpPr>
          <p:nvPr>
            <p:ph sz="quarter" idx="29"/>
          </p:nvPr>
        </p:nvSpPr>
        <p:spPr>
          <a:xfrm>
            <a:off x="342900" y="5076825"/>
            <a:ext cx="4143375" cy="469900"/>
          </a:xfrm>
        </p:spPr>
        <p:txBody>
          <a:bodyPr>
            <a:normAutofit/>
          </a:bodyPr>
          <a:lstStyle>
            <a:lvl1pPr>
              <a:defRPr sz="2400" baseline="0"/>
            </a:lvl1pPr>
          </a:lstStyle>
          <a:p>
            <a:pPr lvl="0"/>
            <a:endParaRPr lang="en-IN" dirty="0"/>
          </a:p>
        </p:txBody>
      </p:sp>
      <p:sp>
        <p:nvSpPr>
          <p:cNvPr id="45" name="Content Placeholder 44">
            <a:extLst>
              <a:ext uri="{FF2B5EF4-FFF2-40B4-BE49-F238E27FC236}">
                <a16:creationId xmlns:a16="http://schemas.microsoft.com/office/drawing/2014/main" id="{C377590C-9207-45F8-8AC1-42FC36030F8B}"/>
              </a:ext>
            </a:extLst>
          </p:cNvPr>
          <p:cNvSpPr>
            <a:spLocks noGrp="1"/>
          </p:cNvSpPr>
          <p:nvPr>
            <p:ph sz="quarter" idx="30"/>
          </p:nvPr>
        </p:nvSpPr>
        <p:spPr>
          <a:xfrm>
            <a:off x="4572000" y="5043488"/>
            <a:ext cx="4229100" cy="503237"/>
          </a:xfrm>
        </p:spPr>
        <p:txBody>
          <a:bodyPr>
            <a:normAutofit/>
          </a:bodyPr>
          <a:lstStyle>
            <a:lvl1pPr>
              <a:defRPr sz="2400" baseline="0"/>
            </a:lvl1pPr>
          </a:lstStyle>
          <a:p>
            <a:pPr lvl="0"/>
            <a:endParaRPr lang="en-IN" dirty="0"/>
          </a:p>
        </p:txBody>
      </p:sp>
      <p:sp>
        <p:nvSpPr>
          <p:cNvPr id="47" name="Content Placeholder 46">
            <a:extLst>
              <a:ext uri="{FF2B5EF4-FFF2-40B4-BE49-F238E27FC236}">
                <a16:creationId xmlns:a16="http://schemas.microsoft.com/office/drawing/2014/main" id="{5906E575-F653-4E07-92C6-B2E3BB75A7F3}"/>
              </a:ext>
            </a:extLst>
          </p:cNvPr>
          <p:cNvSpPr>
            <a:spLocks noGrp="1"/>
          </p:cNvSpPr>
          <p:nvPr>
            <p:ph sz="quarter" idx="31"/>
          </p:nvPr>
        </p:nvSpPr>
        <p:spPr>
          <a:xfrm>
            <a:off x="342900" y="5632450"/>
            <a:ext cx="4143375" cy="454025"/>
          </a:xfrm>
        </p:spPr>
        <p:txBody>
          <a:bodyPr>
            <a:noAutofit/>
          </a:bodyPr>
          <a:lstStyle>
            <a:lvl1pPr>
              <a:defRPr sz="2400" baseline="0"/>
            </a:lvl1pPr>
          </a:lstStyle>
          <a:p>
            <a:pPr lvl="0"/>
            <a:endParaRPr lang="en-IN" dirty="0"/>
          </a:p>
        </p:txBody>
      </p:sp>
      <p:sp>
        <p:nvSpPr>
          <p:cNvPr id="49" name="Content Placeholder 48">
            <a:extLst>
              <a:ext uri="{FF2B5EF4-FFF2-40B4-BE49-F238E27FC236}">
                <a16:creationId xmlns:a16="http://schemas.microsoft.com/office/drawing/2014/main" id="{34870835-A105-42F7-9069-6517769946BE}"/>
              </a:ext>
            </a:extLst>
          </p:cNvPr>
          <p:cNvSpPr>
            <a:spLocks noGrp="1"/>
          </p:cNvSpPr>
          <p:nvPr>
            <p:ph sz="quarter" idx="32"/>
          </p:nvPr>
        </p:nvSpPr>
        <p:spPr>
          <a:xfrm>
            <a:off x="4572000" y="5616575"/>
            <a:ext cx="4229100" cy="469900"/>
          </a:xfrm>
        </p:spPr>
        <p:txBody>
          <a:bodyPr>
            <a:normAutofit/>
          </a:bodyPr>
          <a:lstStyle>
            <a:lvl1pPr>
              <a:defRPr sz="2400" baseline="0"/>
            </a:lvl1pPr>
          </a:lstStyle>
          <a:p>
            <a:pPr lvl="0"/>
            <a:endParaRPr lang="en-IN" dirty="0"/>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97154635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163207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51469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786795475"/>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3.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7"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 id="2147483708"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4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slide" Target="slide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slide" Target="slide4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48.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5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slide" Target="slide5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slide" Target="slide54.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slide" Target="slide55.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slide" Target="slide56.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5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slide" Target="slide4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5.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6.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7.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8.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29.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4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0.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32.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3.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4.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35.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36.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37.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38.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5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40.xml"/><Relationship Id="rId1" Type="http://schemas.openxmlformats.org/officeDocument/2006/relationships/slideLayout" Target="../slideLayouts/slideLayout19.xml"/><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16</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093029"/>
            <a:ext cx="3035808" cy="780895"/>
          </a:xfrm>
        </p:spPr>
        <p:txBody>
          <a:bodyPr/>
          <a:lstStyle/>
          <a:p>
            <a:r>
              <a:rPr lang="en-US" sz="2400" dirty="0"/>
              <a:t>The Factors of Production</a:t>
            </a:r>
          </a:p>
        </p:txBody>
      </p:sp>
      <p:pic>
        <p:nvPicPr>
          <p:cNvPr id="6" name="Picture 5">
            <a:extLst>
              <a:ext uri="{FF2B5EF4-FFF2-40B4-BE49-F238E27FC236}">
                <a16:creationId xmlns:a16="http://schemas.microsoft.com/office/drawing/2014/main" id="{505F8A02-E0E6-4167-ACAE-85A2C0C8EE1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E6753-C8B3-4708-8DA2-AA58C0391067}"/>
              </a:ext>
            </a:extLst>
          </p:cNvPr>
          <p:cNvSpPr>
            <a:spLocks noGrp="1"/>
          </p:cNvSpPr>
          <p:nvPr>
            <p:ph type="title"/>
          </p:nvPr>
        </p:nvSpPr>
        <p:spPr/>
        <p:txBody>
          <a:bodyPr/>
          <a:lstStyle/>
          <a:p>
            <a:r>
              <a:rPr lang="en-US" dirty="0"/>
              <a:t>Demand for labor III</a:t>
            </a:r>
            <a:endParaRPr lang="en-IN" dirty="0"/>
          </a:p>
        </p:txBody>
      </p:sp>
      <p:sp>
        <p:nvSpPr>
          <p:cNvPr id="3" name="Content Placeholder 2">
            <a:extLst>
              <a:ext uri="{FF2B5EF4-FFF2-40B4-BE49-F238E27FC236}">
                <a16:creationId xmlns:a16="http://schemas.microsoft.com/office/drawing/2014/main" id="{BECEA705-F32A-4256-BA38-6123461F283D}"/>
              </a:ext>
            </a:extLst>
          </p:cNvPr>
          <p:cNvSpPr>
            <a:spLocks noGrp="1"/>
          </p:cNvSpPr>
          <p:nvPr>
            <p:ph sz="quarter" idx="11"/>
          </p:nvPr>
        </p:nvSpPr>
        <p:spPr>
          <a:xfrm>
            <a:off x="342900" y="1276709"/>
            <a:ext cx="8458200" cy="864003"/>
          </a:xfrm>
        </p:spPr>
        <p:txBody>
          <a:bodyPr>
            <a:noAutofit/>
          </a:bodyPr>
          <a:lstStyle/>
          <a:p>
            <a:r>
              <a:rPr lang="en-US" dirty="0"/>
              <a:t>The </a:t>
            </a:r>
            <a:r>
              <a:rPr lang="en-US" i="1" dirty="0">
                <a:solidFill>
                  <a:srgbClr val="9D0505"/>
                </a:solidFill>
              </a:rPr>
              <a:t>demand for labor </a:t>
            </a:r>
            <a:r>
              <a:rPr lang="en-US" dirty="0"/>
              <a:t>is easily identified when marginal profit from an additional worker is zero.</a:t>
            </a:r>
          </a:p>
        </p:txBody>
      </p:sp>
      <p:pic>
        <p:nvPicPr>
          <p:cNvPr id="6" name="Picture 5" descr="The table has seven columns and ten rows.">
            <a:extLst>
              <a:ext uri="{FF2B5EF4-FFF2-40B4-BE49-F238E27FC236}">
                <a16:creationId xmlns:a16="http://schemas.microsoft.com/office/drawing/2014/main" id="{05779951-4ABC-4DBC-BEF4-305BD0A6CDA7}"/>
              </a:ext>
            </a:extLst>
          </p:cNvPr>
          <p:cNvPicPr>
            <a:picLocks noChangeAspect="1"/>
          </p:cNvPicPr>
          <p:nvPr/>
        </p:nvPicPr>
        <p:blipFill>
          <a:blip r:embed="rId3"/>
          <a:stretch>
            <a:fillRect/>
          </a:stretch>
        </p:blipFill>
        <p:spPr>
          <a:xfrm>
            <a:off x="1289116" y="2377738"/>
            <a:ext cx="6565767" cy="2740239"/>
          </a:xfrm>
          <a:prstGeom prst="rect">
            <a:avLst/>
          </a:prstGeom>
        </p:spPr>
      </p:pic>
      <p:sp>
        <p:nvSpPr>
          <p:cNvPr id="4" name="Content Placeholder 3">
            <a:extLst>
              <a:ext uri="{FF2B5EF4-FFF2-40B4-BE49-F238E27FC236}">
                <a16:creationId xmlns:a16="http://schemas.microsoft.com/office/drawing/2014/main" id="{65B34F7B-F5CB-472D-BC9E-1586CF2262AC}"/>
              </a:ext>
            </a:extLst>
          </p:cNvPr>
          <p:cNvSpPr>
            <a:spLocks noGrp="1"/>
          </p:cNvSpPr>
          <p:nvPr>
            <p:ph sz="quarter" idx="14"/>
          </p:nvPr>
        </p:nvSpPr>
        <p:spPr>
          <a:xfrm>
            <a:off x="342900" y="5268967"/>
            <a:ext cx="8458200" cy="864003"/>
          </a:xfrm>
        </p:spPr>
        <p:txBody>
          <a:bodyPr>
            <a:noAutofit/>
          </a:bodyPr>
          <a:lstStyle/>
          <a:p>
            <a:r>
              <a:rPr lang="en-US" dirty="0"/>
              <a:t>At this point, no additional profits can be earned by hiring another worker.</a:t>
            </a:r>
          </a:p>
        </p:txBody>
      </p:sp>
      <p:sp>
        <p:nvSpPr>
          <p:cNvPr id="12" name="Text Placeholder 11">
            <a:extLst>
              <a:ext uri="{FF2B5EF4-FFF2-40B4-BE49-F238E27FC236}">
                <a16:creationId xmlns:a16="http://schemas.microsoft.com/office/drawing/2014/main" id="{C6449E6C-D593-4BF5-B687-07C3BB7E1F5D}"/>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2767712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a:bodyPr>
          <a:lstStyle/>
          <a:p>
            <a:r>
              <a:rPr lang="en-US" dirty="0"/>
              <a:t>Demand for labor IV</a:t>
            </a:r>
            <a:endParaRPr lang="en-IN" sz="1000" b="0" dirty="0"/>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10"/>
            <a:ext cx="8458200" cy="985723"/>
          </a:xfrm>
        </p:spPr>
        <p:txBody>
          <a:bodyPr>
            <a:normAutofit/>
          </a:bodyPr>
          <a:lstStyle/>
          <a:p>
            <a:r>
              <a:rPr lang="en-US" sz="2400" dirty="0"/>
              <a:t>A relationship between the </a:t>
            </a:r>
            <a:r>
              <a:rPr lang="en-US" sz="2400" dirty="0" err="1"/>
              <a:t>VMP</a:t>
            </a:r>
            <a:r>
              <a:rPr lang="en-US" sz="2400" baseline="-25000" dirty="0" err="1"/>
              <a:t>Labor</a:t>
            </a:r>
            <a:r>
              <a:rPr lang="en-US" sz="2400" dirty="0"/>
              <a:t> and the number of workers can be established.</a:t>
            </a:r>
          </a:p>
        </p:txBody>
      </p:sp>
      <p:pic>
        <p:nvPicPr>
          <p:cNvPr id="6" name="Picture 5" descr="The graph has farm workers on the horizontal axis and value of marginal product in dollars on the vertical axis.">
            <a:extLst>
              <a:ext uri="{FF2B5EF4-FFF2-40B4-BE49-F238E27FC236}">
                <a16:creationId xmlns:a16="http://schemas.microsoft.com/office/drawing/2014/main" id="{EA029630-531F-4083-9DF9-6CA14E74913B}"/>
              </a:ext>
            </a:extLst>
          </p:cNvPr>
          <p:cNvPicPr>
            <a:picLocks noChangeAspect="1"/>
          </p:cNvPicPr>
          <p:nvPr/>
        </p:nvPicPr>
        <p:blipFill>
          <a:blip r:embed="rId3"/>
          <a:stretch>
            <a:fillRect/>
          </a:stretch>
        </p:blipFill>
        <p:spPr>
          <a:xfrm>
            <a:off x="305876" y="2605150"/>
            <a:ext cx="4174520" cy="2482921"/>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4647414" y="2422689"/>
            <a:ext cx="4153686" cy="2894029"/>
          </a:xfrm>
        </p:spPr>
        <p:txBody>
          <a:bodyPr>
            <a:noAutofit/>
          </a:bodyPr>
          <a:lstStyle/>
          <a:p>
            <a:pPr marL="292608" indent="-292608">
              <a:buFont typeface="Arial" panose="020B0604020202020204" pitchFamily="34" charset="0"/>
              <a:buChar char="•"/>
            </a:pPr>
            <a:r>
              <a:rPr lang="en-US" sz="1800" dirty="0"/>
              <a:t>Diminishing </a:t>
            </a:r>
            <a:r>
              <a:rPr lang="en-US" sz="1800" dirty="0" err="1"/>
              <a:t>MP</a:t>
            </a:r>
            <a:r>
              <a:rPr lang="en-US" sz="1800" baseline="-25000" dirty="0" err="1"/>
              <a:t>Labor</a:t>
            </a:r>
            <a:r>
              <a:rPr lang="en-US" sz="1800" dirty="0"/>
              <a:t> causes a </a:t>
            </a:r>
            <a:r>
              <a:rPr lang="en-US" sz="1800" dirty="0" err="1"/>
              <a:t>VMP</a:t>
            </a:r>
            <a:r>
              <a:rPr lang="en-US" sz="1800" baseline="-25000" dirty="0" err="1"/>
              <a:t>Labor</a:t>
            </a:r>
            <a:r>
              <a:rPr lang="en-US" sz="1800" dirty="0"/>
              <a:t> to slope downward.</a:t>
            </a:r>
          </a:p>
          <a:p>
            <a:pPr marL="292608" indent="-292608">
              <a:buFont typeface="Arial" panose="020B0604020202020204" pitchFamily="34" charset="0"/>
              <a:buChar char="•"/>
            </a:pPr>
            <a:r>
              <a:rPr lang="en-US" sz="1800" dirty="0">
                <a:sym typeface="Wingdings" pitchFamily="2" charset="2"/>
              </a:rPr>
              <a:t>The profit-maximizing quantity of labor occurs at </a:t>
            </a:r>
            <a:r>
              <a:rPr lang="en-US" sz="1800" dirty="0" err="1"/>
              <a:t>VMP</a:t>
            </a:r>
            <a:r>
              <a:rPr lang="en-US" sz="1800" baseline="-25000" dirty="0" err="1"/>
              <a:t>Labor</a:t>
            </a:r>
            <a:r>
              <a:rPr lang="en-US" sz="1800" dirty="0">
                <a:sym typeface="Wingdings" pitchFamily="2" charset="2"/>
              </a:rPr>
              <a:t> = wage.</a:t>
            </a:r>
          </a:p>
          <a:p>
            <a:pPr marL="292608" indent="-292608">
              <a:buFont typeface="Arial" panose="020B0604020202020204" pitchFamily="34" charset="0"/>
              <a:buChar char="•"/>
            </a:pPr>
            <a:r>
              <a:rPr lang="en-US" sz="1800" dirty="0"/>
              <a:t>At any given wage, there is only one profit-maximizing quantity of labor.</a:t>
            </a:r>
          </a:p>
          <a:p>
            <a:pPr marL="292608" indent="-292608">
              <a:buFont typeface="Arial" panose="020B0604020202020204" pitchFamily="34" charset="0"/>
              <a:buChar char="•"/>
            </a:pPr>
            <a:r>
              <a:rPr lang="en-US" sz="1800" dirty="0" err="1"/>
              <a:t>VMP</a:t>
            </a:r>
            <a:r>
              <a:rPr lang="en-US" sz="1800" baseline="-25000" dirty="0" err="1"/>
              <a:t>Labor</a:t>
            </a:r>
            <a:r>
              <a:rPr lang="en-US" sz="1800" dirty="0"/>
              <a:t> is equal to</a:t>
            </a:r>
            <a:r>
              <a:rPr lang="en-US" sz="1800" i="1" dirty="0">
                <a:solidFill>
                  <a:srgbClr val="9D0505"/>
                </a:solidFill>
              </a:rPr>
              <a:t> labor demand</a:t>
            </a:r>
            <a:r>
              <a:rPr lang="en-US" sz="1800" dirty="0"/>
              <a:t>.</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619043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533FA-9B16-4090-80CA-88610802285C}"/>
              </a:ext>
            </a:extLst>
          </p:cNvPr>
          <p:cNvSpPr>
            <a:spLocks noGrp="1"/>
          </p:cNvSpPr>
          <p:nvPr>
            <p:ph type="title"/>
          </p:nvPr>
        </p:nvSpPr>
        <p:spPr/>
        <p:txBody>
          <a:bodyPr/>
          <a:lstStyle/>
          <a:p>
            <a:r>
              <a:rPr lang="en-US" dirty="0"/>
              <a:t>Supply of labor I</a:t>
            </a:r>
            <a:endParaRPr lang="en-IN" dirty="0"/>
          </a:p>
        </p:txBody>
      </p:sp>
      <p:sp>
        <p:nvSpPr>
          <p:cNvPr id="3" name="Content Placeholder 2">
            <a:extLst>
              <a:ext uri="{FF2B5EF4-FFF2-40B4-BE49-F238E27FC236}">
                <a16:creationId xmlns:a16="http://schemas.microsoft.com/office/drawing/2014/main" id="{340B8987-36A1-4743-B5D1-003E47C8BAB2}"/>
              </a:ext>
            </a:extLst>
          </p:cNvPr>
          <p:cNvSpPr>
            <a:spLocks noGrp="1"/>
          </p:cNvSpPr>
          <p:nvPr>
            <p:ph sz="quarter" idx="11"/>
          </p:nvPr>
        </p:nvSpPr>
        <p:spPr>
          <a:xfrm>
            <a:off x="342900" y="1276709"/>
            <a:ext cx="8458200" cy="3135035"/>
          </a:xfrm>
        </p:spPr>
        <p:txBody>
          <a:bodyPr>
            <a:normAutofit/>
          </a:bodyPr>
          <a:lstStyle/>
          <a:p>
            <a:r>
              <a:rPr lang="en-US" sz="2400" dirty="0"/>
              <a:t>The equilibrium quantity and wage are determined by the interaction of demand and supply.</a:t>
            </a:r>
          </a:p>
          <a:p>
            <a:r>
              <a:rPr lang="en-US" sz="2400" dirty="0"/>
              <a:t>The </a:t>
            </a:r>
            <a:r>
              <a:rPr lang="en-US" sz="2400" i="1" dirty="0">
                <a:solidFill>
                  <a:srgbClr val="9D0505"/>
                </a:solidFill>
              </a:rPr>
              <a:t>supply of labor </a:t>
            </a:r>
            <a:r>
              <a:rPr lang="en-US" sz="2400" dirty="0"/>
              <a:t>is more complicated than the supply of most goods and services, but is still driven by a basic trade-off between the costs and benefits of supplying labor to firms:</a:t>
            </a:r>
          </a:p>
          <a:p>
            <a:pPr lvl="1"/>
            <a:r>
              <a:rPr lang="en-US" sz="2400" dirty="0"/>
              <a:t>Work more, earn more money, and have less time off.</a:t>
            </a:r>
          </a:p>
          <a:p>
            <a:pPr lvl="1"/>
            <a:r>
              <a:rPr lang="en-US" sz="2400" dirty="0"/>
              <a:t>Work less, earn less money, and have more time off.</a:t>
            </a:r>
            <a:endParaRPr lang="en-IN" sz="2400" dirty="0"/>
          </a:p>
        </p:txBody>
      </p:sp>
      <p:sp>
        <p:nvSpPr>
          <p:cNvPr id="4" name="Content Placeholder 3">
            <a:extLst>
              <a:ext uri="{FF2B5EF4-FFF2-40B4-BE49-F238E27FC236}">
                <a16:creationId xmlns:a16="http://schemas.microsoft.com/office/drawing/2014/main" id="{52CA5555-E6E8-4836-946E-FF7F5FF9EB66}"/>
              </a:ext>
            </a:extLst>
          </p:cNvPr>
          <p:cNvSpPr>
            <a:spLocks noGrp="1"/>
          </p:cNvSpPr>
          <p:nvPr>
            <p:ph sz="quarter" idx="14"/>
          </p:nvPr>
        </p:nvSpPr>
        <p:spPr>
          <a:xfrm>
            <a:off x="342900" y="4411744"/>
            <a:ext cx="8458200" cy="1852367"/>
          </a:xfrm>
        </p:spPr>
        <p:txBody>
          <a:bodyPr>
            <a:normAutofit/>
          </a:bodyPr>
          <a:lstStyle/>
          <a:p>
            <a:r>
              <a:rPr lang="en-US" sz="2400" dirty="0"/>
              <a:t>The decision of whether to supply another hour of labor depends on the trade-off between benefits (wage and other perks) and opportunity cost (lost time for leisure or other work).</a:t>
            </a:r>
          </a:p>
        </p:txBody>
      </p:sp>
    </p:spTree>
    <p:extLst>
      <p:ext uri="{BB962C8B-B14F-4D97-AF65-F5344CB8AC3E}">
        <p14:creationId xmlns:p14="http://schemas.microsoft.com/office/powerpoint/2010/main" val="3327124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a:bodyPr>
          <a:lstStyle/>
          <a:p>
            <a:r>
              <a:rPr lang="en-US" dirty="0"/>
              <a:t>Supply of labor II</a:t>
            </a:r>
            <a:endParaRPr lang="en-IN" sz="1000" b="0" dirty="0"/>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11"/>
            <a:ext cx="8458200" cy="882028"/>
          </a:xfrm>
        </p:spPr>
        <p:txBody>
          <a:bodyPr>
            <a:normAutofit/>
          </a:bodyPr>
          <a:lstStyle/>
          <a:p>
            <a:r>
              <a:rPr lang="en-US" sz="2200" dirty="0"/>
              <a:t>The </a:t>
            </a:r>
            <a:r>
              <a:rPr lang="en-US" sz="2200" i="1" dirty="0">
                <a:solidFill>
                  <a:srgbClr val="9D0505"/>
                </a:solidFill>
              </a:rPr>
              <a:t>market labor-supply curve </a:t>
            </a:r>
            <a:r>
              <a:rPr lang="en-US" sz="2200" dirty="0"/>
              <a:t>is formed by adding up all of the </a:t>
            </a:r>
            <a:r>
              <a:rPr lang="en-US" sz="2200" i="1" dirty="0">
                <a:solidFill>
                  <a:srgbClr val="9D0505"/>
                </a:solidFill>
              </a:rPr>
              <a:t>individual labor-supply curves</a:t>
            </a:r>
            <a:r>
              <a:rPr lang="en-US" sz="2200" dirty="0"/>
              <a:t>.</a:t>
            </a:r>
          </a:p>
        </p:txBody>
      </p:sp>
      <p:pic>
        <p:nvPicPr>
          <p:cNvPr id="6" name="Picture 5" descr="Labor supply is an upward-sloping line similar to any supply curve.">
            <a:extLst>
              <a:ext uri="{FF2B5EF4-FFF2-40B4-BE49-F238E27FC236}">
                <a16:creationId xmlns:a16="http://schemas.microsoft.com/office/drawing/2014/main" id="{A789322F-C6F5-4F9D-BC51-B7D2A3BCC7B5}"/>
              </a:ext>
            </a:extLst>
          </p:cNvPr>
          <p:cNvPicPr>
            <a:picLocks noChangeAspect="1"/>
          </p:cNvPicPr>
          <p:nvPr/>
        </p:nvPicPr>
        <p:blipFill>
          <a:blip r:embed="rId3"/>
          <a:stretch>
            <a:fillRect/>
          </a:stretch>
        </p:blipFill>
        <p:spPr>
          <a:xfrm>
            <a:off x="2563608" y="2225540"/>
            <a:ext cx="3658562" cy="2538896"/>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342901" y="4850265"/>
            <a:ext cx="8744538" cy="1276994"/>
          </a:xfrm>
        </p:spPr>
        <p:txBody>
          <a:bodyPr>
            <a:noAutofit/>
          </a:bodyPr>
          <a:lstStyle/>
          <a:p>
            <a:pPr marL="342900" indent="-342900">
              <a:buFont typeface="Arial" pitchFamily="34" charset="0"/>
              <a:buChar char="•"/>
            </a:pPr>
            <a:r>
              <a:rPr lang="en-US" sz="2200" dirty="0"/>
              <a:t>As </a:t>
            </a:r>
            <a:r>
              <a:rPr lang="en-US" sz="2200" i="1" dirty="0">
                <a:solidFill>
                  <a:srgbClr val="9D0505"/>
                </a:solidFill>
              </a:rPr>
              <a:t>wages</a:t>
            </a:r>
            <a:r>
              <a:rPr lang="en-US" sz="2200" dirty="0"/>
              <a:t> increase, more people find that the benefits of working are greater than the costs.</a:t>
            </a:r>
          </a:p>
          <a:p>
            <a:pPr marL="342900" indent="-342900">
              <a:buFont typeface="Arial" pitchFamily="34" charset="0"/>
              <a:buChar char="•"/>
            </a:pPr>
            <a:r>
              <a:rPr lang="en-US" sz="2200" dirty="0"/>
              <a:t>The number of people who are willing to supply labor increases.</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674329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533FA-9B16-4090-80CA-88610802285C}"/>
              </a:ext>
            </a:extLst>
          </p:cNvPr>
          <p:cNvSpPr>
            <a:spLocks noGrp="1"/>
          </p:cNvSpPr>
          <p:nvPr>
            <p:ph type="title"/>
          </p:nvPr>
        </p:nvSpPr>
        <p:spPr/>
        <p:txBody>
          <a:bodyPr/>
          <a:lstStyle/>
          <a:p>
            <a:r>
              <a:rPr lang="en-US" dirty="0"/>
              <a:t>Supply of labor III</a:t>
            </a:r>
            <a:endParaRPr lang="en-IN" dirty="0"/>
          </a:p>
        </p:txBody>
      </p:sp>
      <p:sp>
        <p:nvSpPr>
          <p:cNvPr id="3" name="Content Placeholder 2">
            <a:extLst>
              <a:ext uri="{FF2B5EF4-FFF2-40B4-BE49-F238E27FC236}">
                <a16:creationId xmlns:a16="http://schemas.microsoft.com/office/drawing/2014/main" id="{340B8987-36A1-4743-B5D1-003E47C8BAB2}"/>
              </a:ext>
            </a:extLst>
          </p:cNvPr>
          <p:cNvSpPr>
            <a:spLocks noGrp="1"/>
          </p:cNvSpPr>
          <p:nvPr>
            <p:ph sz="quarter" idx="11"/>
          </p:nvPr>
        </p:nvSpPr>
        <p:spPr>
          <a:xfrm>
            <a:off x="342900" y="1276709"/>
            <a:ext cx="8458200" cy="4322813"/>
          </a:xfrm>
        </p:spPr>
        <p:txBody>
          <a:bodyPr>
            <a:normAutofit/>
          </a:bodyPr>
          <a:lstStyle/>
          <a:p>
            <a:r>
              <a:rPr lang="en-US" sz="2400" dirty="0"/>
              <a:t>While higher </a:t>
            </a:r>
            <a:r>
              <a:rPr lang="en-US" sz="2400" i="1" dirty="0">
                <a:solidFill>
                  <a:srgbClr val="9D0505"/>
                </a:solidFill>
              </a:rPr>
              <a:t>wages</a:t>
            </a:r>
            <a:r>
              <a:rPr lang="en-US" sz="2400" dirty="0"/>
              <a:t> generally increase the quantity of labor supplied, this is not always true.</a:t>
            </a:r>
          </a:p>
          <a:p>
            <a:r>
              <a:rPr lang="en-US" sz="2400" dirty="0"/>
              <a:t>A higher wage increases the benefit of an additional hour of work, but it also increases the opportunity cost of working.</a:t>
            </a:r>
          </a:p>
          <a:p>
            <a:r>
              <a:rPr lang="en-US" sz="2400" dirty="0"/>
              <a:t>There are two opposing effects that determines whether the labor supplied increases or decreases.</a:t>
            </a:r>
          </a:p>
          <a:p>
            <a:pPr lvl="1">
              <a:buClr>
                <a:schemeClr val="tx1"/>
              </a:buClr>
            </a:pPr>
            <a:r>
              <a:rPr lang="en-US" sz="2400" i="1" dirty="0">
                <a:solidFill>
                  <a:srgbClr val="9D0505"/>
                </a:solidFill>
              </a:rPr>
              <a:t>Price effect (PE)</a:t>
            </a:r>
            <a:r>
              <a:rPr lang="en-US" sz="2400" dirty="0"/>
              <a:t>: Increase in labor supply in response to a higher wage.</a:t>
            </a:r>
          </a:p>
          <a:p>
            <a:pPr lvl="1">
              <a:buClr>
                <a:schemeClr val="tx1"/>
              </a:buClr>
            </a:pPr>
            <a:r>
              <a:rPr lang="en-US" sz="2400" i="1" dirty="0">
                <a:solidFill>
                  <a:srgbClr val="9D0505"/>
                </a:solidFill>
              </a:rPr>
              <a:t>Income effect (IE)</a:t>
            </a:r>
            <a:r>
              <a:rPr lang="en-US" sz="2400" dirty="0"/>
              <a:t>: Decrease in labor supply due to greater demand for leisure caused by a higher income.</a:t>
            </a:r>
            <a:endParaRPr lang="en-IN" sz="2400" dirty="0"/>
          </a:p>
        </p:txBody>
      </p:sp>
      <p:sp>
        <p:nvSpPr>
          <p:cNvPr id="4" name="Content Placeholder 3">
            <a:extLst>
              <a:ext uri="{FF2B5EF4-FFF2-40B4-BE49-F238E27FC236}">
                <a16:creationId xmlns:a16="http://schemas.microsoft.com/office/drawing/2014/main" id="{52CA5555-E6E8-4836-946E-FF7F5FF9EB66}"/>
              </a:ext>
            </a:extLst>
          </p:cNvPr>
          <p:cNvSpPr>
            <a:spLocks noGrp="1"/>
          </p:cNvSpPr>
          <p:nvPr>
            <p:ph sz="quarter" idx="14"/>
          </p:nvPr>
        </p:nvSpPr>
        <p:spPr>
          <a:xfrm>
            <a:off x="342900" y="5566736"/>
            <a:ext cx="8458200" cy="946980"/>
          </a:xfrm>
        </p:spPr>
        <p:txBody>
          <a:bodyPr>
            <a:normAutofit/>
          </a:bodyPr>
          <a:lstStyle/>
          <a:p>
            <a:r>
              <a:rPr lang="en-US" sz="2400" dirty="0"/>
              <a:t>When the </a:t>
            </a:r>
            <a:r>
              <a:rPr lang="en-US" sz="2400" i="1" dirty="0">
                <a:solidFill>
                  <a:srgbClr val="9D0505"/>
                </a:solidFill>
              </a:rPr>
              <a:t>price effect </a:t>
            </a:r>
            <a:r>
              <a:rPr lang="en-US" sz="2400" dirty="0"/>
              <a:t>is less than the </a:t>
            </a:r>
            <a:r>
              <a:rPr lang="en-US" sz="2400" i="1" dirty="0">
                <a:solidFill>
                  <a:srgbClr val="9D0505"/>
                </a:solidFill>
              </a:rPr>
              <a:t>income effect</a:t>
            </a:r>
            <a:r>
              <a:rPr lang="en-US" sz="2400" dirty="0"/>
              <a:t>, the labor supply curve is downward sloping.</a:t>
            </a:r>
          </a:p>
        </p:txBody>
      </p:sp>
    </p:spTree>
    <p:extLst>
      <p:ext uri="{BB962C8B-B14F-4D97-AF65-F5344CB8AC3E}">
        <p14:creationId xmlns:p14="http://schemas.microsoft.com/office/powerpoint/2010/main" val="1573893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fontScale="90000"/>
          </a:bodyPr>
          <a:lstStyle/>
          <a:p>
            <a:r>
              <a:rPr lang="en-US" dirty="0"/>
              <a:t>Income and price effects of a wage increase I</a:t>
            </a:r>
            <a:endParaRPr lang="en-IN" sz="1000" b="0" dirty="0"/>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11"/>
            <a:ext cx="8458200" cy="834893"/>
          </a:xfrm>
        </p:spPr>
        <p:txBody>
          <a:bodyPr>
            <a:normAutofit/>
          </a:bodyPr>
          <a:lstStyle/>
          <a:p>
            <a:r>
              <a:rPr lang="en-US" sz="2200" dirty="0"/>
              <a:t>An individual currently works 2,000 hours per year, earns $50,000 per year, and has 3,000 hours of leisure time.</a:t>
            </a:r>
          </a:p>
        </p:txBody>
      </p:sp>
      <p:pic>
        <p:nvPicPr>
          <p:cNvPr id="6" name="Picture 5" descr="When wages increase and less leisure is consumed, then labor supply is upward sloping.">
            <a:extLst>
              <a:ext uri="{FF2B5EF4-FFF2-40B4-BE49-F238E27FC236}">
                <a16:creationId xmlns:a16="http://schemas.microsoft.com/office/drawing/2014/main" id="{D1A1C3B7-EA16-487C-BC70-4A5BDEBA5CE1}"/>
              </a:ext>
            </a:extLst>
          </p:cNvPr>
          <p:cNvPicPr>
            <a:picLocks noChangeAspect="1"/>
          </p:cNvPicPr>
          <p:nvPr/>
        </p:nvPicPr>
        <p:blipFill>
          <a:blip r:embed="rId3"/>
          <a:stretch>
            <a:fillRect/>
          </a:stretch>
        </p:blipFill>
        <p:spPr>
          <a:xfrm>
            <a:off x="1254935" y="2367621"/>
            <a:ext cx="6634131" cy="2854284"/>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342901" y="5452424"/>
            <a:ext cx="8744538" cy="746472"/>
          </a:xfrm>
        </p:spPr>
        <p:txBody>
          <a:bodyPr>
            <a:noAutofit/>
          </a:bodyPr>
          <a:lstStyle/>
          <a:p>
            <a:r>
              <a:rPr lang="en-US" sz="2200" dirty="0"/>
              <a:t>When the </a:t>
            </a:r>
            <a:r>
              <a:rPr lang="en-US" sz="2200" i="1" dirty="0">
                <a:solidFill>
                  <a:srgbClr val="9D0505"/>
                </a:solidFill>
              </a:rPr>
              <a:t>price effect </a:t>
            </a:r>
            <a:r>
              <a:rPr lang="en-US" sz="2200" dirty="0"/>
              <a:t>is greater than the </a:t>
            </a:r>
            <a:r>
              <a:rPr lang="en-US" sz="2200" i="1" dirty="0">
                <a:solidFill>
                  <a:srgbClr val="9D0505"/>
                </a:solidFill>
              </a:rPr>
              <a:t>income effect</a:t>
            </a:r>
            <a:r>
              <a:rPr lang="en-US" sz="2200" dirty="0"/>
              <a:t>, the </a:t>
            </a:r>
            <a:r>
              <a:rPr lang="en-US" sz="2200" i="1" dirty="0">
                <a:solidFill>
                  <a:srgbClr val="9D0505"/>
                </a:solidFill>
              </a:rPr>
              <a:t>labor supply curve </a:t>
            </a:r>
            <a:r>
              <a:rPr lang="en-US" sz="2200" dirty="0"/>
              <a:t>is upward sloping.</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214811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fontScale="90000"/>
          </a:bodyPr>
          <a:lstStyle/>
          <a:p>
            <a:r>
              <a:rPr lang="en-US" dirty="0"/>
              <a:t>Income and price effects of a wage increase II</a:t>
            </a:r>
            <a:endParaRPr lang="en-IN" sz="1000" b="0" dirty="0"/>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11"/>
            <a:ext cx="8458200" cy="834893"/>
          </a:xfrm>
        </p:spPr>
        <p:txBody>
          <a:bodyPr>
            <a:normAutofit/>
          </a:bodyPr>
          <a:lstStyle/>
          <a:p>
            <a:r>
              <a:rPr lang="en-US" sz="2200" dirty="0"/>
              <a:t>An individual currently works 2,000 hours per year, earns $50,000 per year, and has 3,000 hours of leisure time.</a:t>
            </a:r>
          </a:p>
        </p:txBody>
      </p:sp>
      <p:pic>
        <p:nvPicPr>
          <p:cNvPr id="5" name="Picture 4" descr="When wages increase and more leisure is consumed, then labor supply is downward sloping.">
            <a:extLst>
              <a:ext uri="{FF2B5EF4-FFF2-40B4-BE49-F238E27FC236}">
                <a16:creationId xmlns:a16="http://schemas.microsoft.com/office/drawing/2014/main" id="{838E9985-644E-48E0-AEFA-D7E6DC4204A2}"/>
              </a:ext>
            </a:extLst>
          </p:cNvPr>
          <p:cNvPicPr>
            <a:picLocks noChangeAspect="1"/>
          </p:cNvPicPr>
          <p:nvPr/>
        </p:nvPicPr>
        <p:blipFill>
          <a:blip r:embed="rId3"/>
          <a:stretch>
            <a:fillRect/>
          </a:stretch>
        </p:blipFill>
        <p:spPr>
          <a:xfrm>
            <a:off x="1640123" y="2278097"/>
            <a:ext cx="5863752" cy="2920791"/>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342901" y="5452424"/>
            <a:ext cx="8744538" cy="746472"/>
          </a:xfrm>
        </p:spPr>
        <p:txBody>
          <a:bodyPr>
            <a:noAutofit/>
          </a:bodyPr>
          <a:lstStyle/>
          <a:p>
            <a:r>
              <a:rPr lang="en-US" sz="2200" dirty="0"/>
              <a:t>When the </a:t>
            </a:r>
            <a:r>
              <a:rPr lang="en-US" sz="2200" i="1" dirty="0">
                <a:solidFill>
                  <a:srgbClr val="9D0505"/>
                </a:solidFill>
              </a:rPr>
              <a:t>price effect </a:t>
            </a:r>
            <a:r>
              <a:rPr lang="en-US" sz="2200" dirty="0"/>
              <a:t>is less than the </a:t>
            </a:r>
            <a:r>
              <a:rPr lang="en-US" sz="2200" i="1" dirty="0">
                <a:solidFill>
                  <a:srgbClr val="9D0505"/>
                </a:solidFill>
              </a:rPr>
              <a:t>income effect</a:t>
            </a:r>
            <a:r>
              <a:rPr lang="en-US" sz="2200" dirty="0"/>
              <a:t>, the </a:t>
            </a:r>
            <a:r>
              <a:rPr lang="en-US" sz="2200" i="1" dirty="0">
                <a:solidFill>
                  <a:srgbClr val="9D0505"/>
                </a:solidFill>
              </a:rPr>
              <a:t>labor supply curve </a:t>
            </a:r>
            <a:r>
              <a:rPr lang="en-US" sz="2200" dirty="0"/>
              <a:t>is downward sloping.</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1809814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a:bodyPr>
          <a:lstStyle/>
          <a:p>
            <a:r>
              <a:rPr lang="en-US" dirty="0"/>
              <a:t>Reaching equilibrium</a:t>
            </a:r>
            <a:endParaRPr lang="en-IN" sz="1000" b="0" dirty="0"/>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11"/>
            <a:ext cx="8458200" cy="1626745"/>
          </a:xfrm>
        </p:spPr>
        <p:txBody>
          <a:bodyPr>
            <a:normAutofit/>
          </a:bodyPr>
          <a:lstStyle/>
          <a:p>
            <a:pPr marL="292608" indent="-292608">
              <a:buFont typeface="Arial" panose="020B0604020202020204" pitchFamily="34" charset="0"/>
              <a:buChar char="•"/>
            </a:pPr>
            <a:r>
              <a:rPr lang="en-US" sz="2200" dirty="0"/>
              <a:t>The market for labor is constructed by adding up all individuals’ </a:t>
            </a:r>
            <a:r>
              <a:rPr lang="en-US" sz="2200" i="1" dirty="0">
                <a:solidFill>
                  <a:srgbClr val="9D0505"/>
                </a:solidFill>
              </a:rPr>
              <a:t>supply curves </a:t>
            </a:r>
            <a:r>
              <a:rPr lang="en-US" sz="2200" dirty="0"/>
              <a:t>and firms’</a:t>
            </a:r>
            <a:r>
              <a:rPr lang="en-US" sz="2200" i="1" dirty="0"/>
              <a:t> </a:t>
            </a:r>
            <a:r>
              <a:rPr lang="en-US" sz="2200" i="1" dirty="0">
                <a:solidFill>
                  <a:srgbClr val="9D0505"/>
                </a:solidFill>
              </a:rPr>
              <a:t>demand curves</a:t>
            </a:r>
            <a:r>
              <a:rPr lang="en-US" sz="2200" dirty="0"/>
              <a:t>.</a:t>
            </a:r>
          </a:p>
          <a:p>
            <a:pPr marL="292608" indent="-292608">
              <a:buClr>
                <a:schemeClr val="tx1"/>
              </a:buClr>
              <a:buFont typeface="Arial" panose="020B0604020202020204" pitchFamily="34" charset="0"/>
              <a:buChar char="•"/>
            </a:pPr>
            <a:r>
              <a:rPr lang="en-US" sz="2200" i="1" dirty="0">
                <a:solidFill>
                  <a:srgbClr val="9D0505"/>
                </a:solidFill>
              </a:rPr>
              <a:t>Equilibrium</a:t>
            </a:r>
            <a:r>
              <a:rPr lang="en-US" sz="2200" dirty="0"/>
              <a:t> is identified where </a:t>
            </a:r>
            <a:r>
              <a:rPr lang="en-US" sz="2200" i="1" dirty="0">
                <a:solidFill>
                  <a:srgbClr val="9D0505"/>
                </a:solidFill>
              </a:rPr>
              <a:t>market supply </a:t>
            </a:r>
            <a:r>
              <a:rPr lang="en-US" sz="2200" dirty="0"/>
              <a:t>and </a:t>
            </a:r>
            <a:r>
              <a:rPr lang="en-US" sz="2200" i="1" dirty="0">
                <a:solidFill>
                  <a:srgbClr val="9D0505"/>
                </a:solidFill>
              </a:rPr>
              <a:t>market demand</a:t>
            </a:r>
            <a:r>
              <a:rPr lang="en-US" sz="2200" dirty="0"/>
              <a:t> intersect.</a:t>
            </a:r>
          </a:p>
        </p:txBody>
      </p:sp>
      <p:pic>
        <p:nvPicPr>
          <p:cNvPr id="5" name="Picture 4" descr="When wages increase and more leisure is consumed, then labor supply is downward sloping.&#10;">
            <a:extLst>
              <a:ext uri="{FF2B5EF4-FFF2-40B4-BE49-F238E27FC236}">
                <a16:creationId xmlns:a16="http://schemas.microsoft.com/office/drawing/2014/main" id="{F89AD243-CA74-467E-BD8D-C9280988FCEC}"/>
              </a:ext>
            </a:extLst>
          </p:cNvPr>
          <p:cNvPicPr>
            <a:picLocks noChangeAspect="1"/>
          </p:cNvPicPr>
          <p:nvPr/>
        </p:nvPicPr>
        <p:blipFill>
          <a:blip r:embed="rId3"/>
          <a:stretch>
            <a:fillRect/>
          </a:stretch>
        </p:blipFill>
        <p:spPr>
          <a:xfrm>
            <a:off x="552551" y="2992761"/>
            <a:ext cx="3502346" cy="3224465"/>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4138368" y="3044858"/>
            <a:ext cx="4949072" cy="3154038"/>
          </a:xfrm>
        </p:spPr>
        <p:txBody>
          <a:bodyPr>
            <a:noAutofit/>
          </a:bodyPr>
          <a:lstStyle/>
          <a:p>
            <a:pPr marL="292608" indent="-292608">
              <a:buFont typeface="Arial" pitchFamily="34" charset="0"/>
              <a:buChar char="•"/>
            </a:pPr>
            <a:r>
              <a:rPr lang="en-US" sz="2200" dirty="0">
                <a:latin typeface="+mj-lt"/>
              </a:rPr>
              <a:t>At this point, the quantity of labor supplied equals the quantity of labor demanded.</a:t>
            </a:r>
          </a:p>
          <a:p>
            <a:pPr marL="292608" indent="-292608">
              <a:buFont typeface="Arial" pitchFamily="34" charset="0"/>
              <a:buChar char="•"/>
            </a:pPr>
            <a:r>
              <a:rPr lang="en-US" sz="2200" dirty="0">
                <a:latin typeface="+mj-lt"/>
              </a:rPr>
              <a:t>The labor market reaches equilibrium through the same process as any other market, assuming that both wages and the quantity of labor can adjust freely in response to incentives.</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hlinkClick r:id="rId4" action="ppaction://hlinksldjump"/>
            </a:endParaRPr>
          </a:p>
        </p:txBody>
      </p:sp>
    </p:spTree>
    <p:extLst>
      <p:ext uri="{BB962C8B-B14F-4D97-AF65-F5344CB8AC3E}">
        <p14:creationId xmlns:p14="http://schemas.microsoft.com/office/powerpoint/2010/main" val="3276760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09C28-CFDF-461C-B54C-E322826F1852}"/>
              </a:ext>
            </a:extLst>
          </p:cNvPr>
          <p:cNvSpPr>
            <a:spLocks noGrp="1"/>
          </p:cNvSpPr>
          <p:nvPr>
            <p:ph type="title"/>
          </p:nvPr>
        </p:nvSpPr>
        <p:spPr/>
        <p:txBody>
          <a:bodyPr>
            <a:normAutofit fontScale="90000"/>
          </a:bodyPr>
          <a:lstStyle/>
          <a:p>
            <a:r>
              <a:rPr lang="en-US" dirty="0"/>
              <a:t>Determinants of labor demand and supply I</a:t>
            </a:r>
            <a:endParaRPr lang="en-IN" dirty="0"/>
          </a:p>
        </p:txBody>
      </p:sp>
      <p:sp>
        <p:nvSpPr>
          <p:cNvPr id="3" name="Content Placeholder 2">
            <a:extLst>
              <a:ext uri="{FF2B5EF4-FFF2-40B4-BE49-F238E27FC236}">
                <a16:creationId xmlns:a16="http://schemas.microsoft.com/office/drawing/2014/main" id="{B02C7486-26E2-4ED8-A1C4-04AFA5280065}"/>
              </a:ext>
            </a:extLst>
          </p:cNvPr>
          <p:cNvSpPr>
            <a:spLocks noGrp="1"/>
          </p:cNvSpPr>
          <p:nvPr>
            <p:ph sz="quarter" idx="11"/>
          </p:nvPr>
        </p:nvSpPr>
        <p:spPr>
          <a:xfrm>
            <a:off x="342900" y="1276710"/>
            <a:ext cx="8458200" cy="1947258"/>
          </a:xfrm>
        </p:spPr>
        <p:txBody>
          <a:bodyPr/>
          <a:lstStyle/>
          <a:p>
            <a:pPr>
              <a:buClr>
                <a:schemeClr val="tx1"/>
              </a:buClr>
            </a:pPr>
            <a:r>
              <a:rPr lang="en-US" i="1" dirty="0">
                <a:solidFill>
                  <a:srgbClr val="9D0505"/>
                </a:solidFill>
              </a:rPr>
              <a:t>Demand</a:t>
            </a:r>
            <a:r>
              <a:rPr lang="en-US" dirty="0"/>
              <a:t> is determined by the value of the marginal product of labor.</a:t>
            </a:r>
          </a:p>
          <a:p>
            <a:pPr lvl="1"/>
            <a:r>
              <a:rPr lang="en-US" dirty="0"/>
              <a:t>Any event that changes the value of the marginal product changes demand.</a:t>
            </a:r>
            <a:endParaRPr lang="en-IN" dirty="0"/>
          </a:p>
        </p:txBody>
      </p:sp>
      <p:sp>
        <p:nvSpPr>
          <p:cNvPr id="4" name="Content Placeholder 3">
            <a:extLst>
              <a:ext uri="{FF2B5EF4-FFF2-40B4-BE49-F238E27FC236}">
                <a16:creationId xmlns:a16="http://schemas.microsoft.com/office/drawing/2014/main" id="{EDCF2FCF-653A-407D-AB27-0AF5DFEC87C9}"/>
              </a:ext>
            </a:extLst>
          </p:cNvPr>
          <p:cNvSpPr>
            <a:spLocks noGrp="1"/>
          </p:cNvSpPr>
          <p:nvPr>
            <p:ph sz="quarter" idx="14"/>
          </p:nvPr>
        </p:nvSpPr>
        <p:spPr>
          <a:xfrm>
            <a:off x="342900" y="3248848"/>
            <a:ext cx="8458200" cy="1945322"/>
          </a:xfrm>
        </p:spPr>
        <p:txBody>
          <a:bodyPr/>
          <a:lstStyle/>
          <a:p>
            <a:pPr>
              <a:buClr>
                <a:schemeClr val="tx1"/>
              </a:buClr>
            </a:pPr>
            <a:r>
              <a:rPr lang="en-US" i="1" dirty="0">
                <a:solidFill>
                  <a:srgbClr val="9D0505"/>
                </a:solidFill>
              </a:rPr>
              <a:t>Supply</a:t>
            </a:r>
            <a:r>
              <a:rPr lang="en-US" dirty="0"/>
              <a:t> is determined by the number of workers and the opportunity cost of providing their labor.</a:t>
            </a:r>
          </a:p>
          <a:p>
            <a:pPr lvl="1"/>
            <a:r>
              <a:rPr lang="en-US" dirty="0"/>
              <a:t>Any event that changes the number of workers or the opportunity cost of labor changes supply.</a:t>
            </a:r>
          </a:p>
        </p:txBody>
      </p:sp>
      <p:sp>
        <p:nvSpPr>
          <p:cNvPr id="5" name="Content Placeholder 4">
            <a:extLst>
              <a:ext uri="{FF2B5EF4-FFF2-40B4-BE49-F238E27FC236}">
                <a16:creationId xmlns:a16="http://schemas.microsoft.com/office/drawing/2014/main" id="{2DE6BAAC-578C-4BF1-8DB4-FF89360D56FD}"/>
              </a:ext>
            </a:extLst>
          </p:cNvPr>
          <p:cNvSpPr>
            <a:spLocks noGrp="1"/>
          </p:cNvSpPr>
          <p:nvPr>
            <p:ph sz="quarter" idx="15"/>
          </p:nvPr>
        </p:nvSpPr>
        <p:spPr>
          <a:xfrm>
            <a:off x="342900" y="5242907"/>
            <a:ext cx="8458200" cy="1153777"/>
          </a:xfrm>
        </p:spPr>
        <p:txBody>
          <a:bodyPr/>
          <a:lstStyle/>
          <a:p>
            <a:r>
              <a:rPr lang="en-US" dirty="0"/>
              <a:t>The supply and demand curves for labor can shift right or left with changes in </a:t>
            </a:r>
            <a:r>
              <a:rPr lang="en-US" i="1" dirty="0">
                <a:solidFill>
                  <a:srgbClr val="9D0505"/>
                </a:solidFill>
              </a:rPr>
              <a:t>nonprice determinants</a:t>
            </a:r>
            <a:r>
              <a:rPr lang="en-US" dirty="0"/>
              <a:t>.</a:t>
            </a:r>
          </a:p>
        </p:txBody>
      </p:sp>
    </p:spTree>
    <p:extLst>
      <p:ext uri="{BB962C8B-B14F-4D97-AF65-F5344CB8AC3E}">
        <p14:creationId xmlns:p14="http://schemas.microsoft.com/office/powerpoint/2010/main" val="2274497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6914E-7D08-4446-8FD3-3CA5C00D0C1B}"/>
              </a:ext>
            </a:extLst>
          </p:cNvPr>
          <p:cNvSpPr>
            <a:spLocks noGrp="1"/>
          </p:cNvSpPr>
          <p:nvPr>
            <p:ph type="title"/>
          </p:nvPr>
        </p:nvSpPr>
        <p:spPr/>
        <p:txBody>
          <a:bodyPr>
            <a:normAutofit fontScale="90000"/>
          </a:bodyPr>
          <a:lstStyle/>
          <a:p>
            <a:r>
              <a:rPr lang="en-US" dirty="0"/>
              <a:t>Determinants of labor demand and supply II</a:t>
            </a:r>
            <a:endParaRPr lang="en-IN" dirty="0"/>
          </a:p>
        </p:txBody>
      </p:sp>
      <p:sp>
        <p:nvSpPr>
          <p:cNvPr id="3" name="Content Placeholder 2">
            <a:extLst>
              <a:ext uri="{FF2B5EF4-FFF2-40B4-BE49-F238E27FC236}">
                <a16:creationId xmlns:a16="http://schemas.microsoft.com/office/drawing/2014/main" id="{B3B8CBA2-3FE8-4AEF-8E78-E3609459F436}"/>
              </a:ext>
            </a:extLst>
          </p:cNvPr>
          <p:cNvSpPr>
            <a:spLocks noGrp="1"/>
          </p:cNvSpPr>
          <p:nvPr>
            <p:ph sz="quarter" idx="11"/>
          </p:nvPr>
        </p:nvSpPr>
        <p:spPr>
          <a:xfrm>
            <a:off x="342900" y="1276709"/>
            <a:ext cx="8458200" cy="2192355"/>
          </a:xfrm>
        </p:spPr>
        <p:txBody>
          <a:bodyPr/>
          <a:lstStyle/>
          <a:p>
            <a:r>
              <a:rPr lang="en-US" dirty="0"/>
              <a:t>The three major determinants of demand are:</a:t>
            </a:r>
          </a:p>
          <a:p>
            <a:pPr lvl="1">
              <a:buClr>
                <a:schemeClr val="tx1"/>
              </a:buClr>
            </a:pPr>
            <a:r>
              <a:rPr lang="en-US" i="1" dirty="0">
                <a:solidFill>
                  <a:srgbClr val="9D0505"/>
                </a:solidFill>
              </a:rPr>
              <a:t>Technology.</a:t>
            </a:r>
          </a:p>
          <a:p>
            <a:pPr lvl="1">
              <a:buClr>
                <a:schemeClr val="tx1"/>
              </a:buClr>
            </a:pPr>
            <a:r>
              <a:rPr lang="en-US" i="1" dirty="0">
                <a:solidFill>
                  <a:srgbClr val="9D0505"/>
                </a:solidFill>
              </a:rPr>
              <a:t>Supply of other factors.</a:t>
            </a:r>
          </a:p>
          <a:p>
            <a:pPr lvl="1">
              <a:buClr>
                <a:schemeClr val="tx1"/>
              </a:buClr>
            </a:pPr>
            <a:r>
              <a:rPr lang="en-US" i="1" dirty="0">
                <a:solidFill>
                  <a:srgbClr val="9D0505"/>
                </a:solidFill>
              </a:rPr>
              <a:t>Output prices.</a:t>
            </a:r>
            <a:endParaRPr lang="en-IN" dirty="0"/>
          </a:p>
        </p:txBody>
      </p:sp>
      <p:sp>
        <p:nvSpPr>
          <p:cNvPr id="4" name="Content Placeholder 3">
            <a:extLst>
              <a:ext uri="{FF2B5EF4-FFF2-40B4-BE49-F238E27FC236}">
                <a16:creationId xmlns:a16="http://schemas.microsoft.com/office/drawing/2014/main" id="{D94A10C3-82EE-4DF0-AD5E-A49110B4CA90}"/>
              </a:ext>
            </a:extLst>
          </p:cNvPr>
          <p:cNvSpPr>
            <a:spLocks noGrp="1"/>
          </p:cNvSpPr>
          <p:nvPr>
            <p:ph sz="quarter" idx="14"/>
          </p:nvPr>
        </p:nvSpPr>
        <p:spPr>
          <a:xfrm>
            <a:off x="342900" y="3710230"/>
            <a:ext cx="8458200" cy="2500194"/>
          </a:xfrm>
        </p:spPr>
        <p:txBody>
          <a:bodyPr/>
          <a:lstStyle/>
          <a:p>
            <a:r>
              <a:rPr lang="en-US" dirty="0"/>
              <a:t>The three major determinants of supply are:</a:t>
            </a:r>
          </a:p>
          <a:p>
            <a:pPr lvl="1">
              <a:buClr>
                <a:schemeClr val="tx1"/>
              </a:buClr>
            </a:pPr>
            <a:r>
              <a:rPr lang="en-US" i="1" dirty="0">
                <a:solidFill>
                  <a:srgbClr val="9D0505"/>
                </a:solidFill>
              </a:rPr>
              <a:t>Population</a:t>
            </a:r>
            <a:r>
              <a:rPr lang="en-US" i="1" dirty="0"/>
              <a:t>.</a:t>
            </a:r>
          </a:p>
          <a:p>
            <a:pPr lvl="1">
              <a:buClr>
                <a:schemeClr val="tx1"/>
              </a:buClr>
            </a:pPr>
            <a:r>
              <a:rPr lang="en-US" i="1" dirty="0">
                <a:solidFill>
                  <a:srgbClr val="9D0505"/>
                </a:solidFill>
              </a:rPr>
              <a:t>Culture</a:t>
            </a:r>
            <a:r>
              <a:rPr lang="en-US" i="1" dirty="0"/>
              <a:t>.</a:t>
            </a:r>
            <a:endParaRPr lang="en-US" i="1" dirty="0">
              <a:solidFill>
                <a:srgbClr val="9D0505"/>
              </a:solidFill>
            </a:endParaRPr>
          </a:p>
          <a:p>
            <a:pPr lvl="1">
              <a:buClr>
                <a:schemeClr val="tx1"/>
              </a:buClr>
            </a:pPr>
            <a:r>
              <a:rPr lang="en-US" i="1" dirty="0">
                <a:solidFill>
                  <a:srgbClr val="9D0505"/>
                </a:solidFill>
              </a:rPr>
              <a:t>Other opportunities</a:t>
            </a:r>
            <a:r>
              <a:rPr lang="en-US" i="1" dirty="0"/>
              <a:t>.</a:t>
            </a:r>
            <a:endParaRPr lang="en-US" i="1" dirty="0">
              <a:solidFill>
                <a:srgbClr val="9D0505"/>
              </a:solidFill>
            </a:endParaRPr>
          </a:p>
        </p:txBody>
      </p:sp>
    </p:spTree>
    <p:extLst>
      <p:ext uri="{BB962C8B-B14F-4D97-AF65-F5344CB8AC3E}">
        <p14:creationId xmlns:p14="http://schemas.microsoft.com/office/powerpoint/2010/main" val="1011973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9B44-FF04-4424-8638-02D4960A0F47}"/>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3" name="Content Placeholder 2">
            <a:extLst>
              <a:ext uri="{FF2B5EF4-FFF2-40B4-BE49-F238E27FC236}">
                <a16:creationId xmlns:a16="http://schemas.microsoft.com/office/drawing/2014/main" id="{7DD643DC-BB04-40E4-A92F-AEFFC83CF45B}"/>
              </a:ext>
            </a:extLst>
          </p:cNvPr>
          <p:cNvSpPr>
            <a:spLocks noGrp="1"/>
          </p:cNvSpPr>
          <p:nvPr>
            <p:ph sz="quarter" idx="11"/>
          </p:nvPr>
        </p:nvSpPr>
        <p:spPr>
          <a:xfrm>
            <a:off x="342899" y="1276710"/>
            <a:ext cx="8669125" cy="5238390"/>
          </a:xfrm>
        </p:spPr>
        <p:txBody>
          <a:bodyPr>
            <a:noAutofit/>
          </a:bodyPr>
          <a:lstStyle/>
          <a:p>
            <a:pPr marL="292608" indent="-292608">
              <a:buFont typeface="Arial" panose="020B0604020202020204" pitchFamily="34" charset="0"/>
              <a:buChar char="•"/>
            </a:pPr>
            <a:r>
              <a:rPr lang="en-US" sz="2200" dirty="0"/>
              <a:t>How to define the </a:t>
            </a:r>
            <a:r>
              <a:rPr lang="en-US" sz="2200" i="1" dirty="0">
                <a:solidFill>
                  <a:srgbClr val="9D0505"/>
                </a:solidFill>
              </a:rPr>
              <a:t>factors of production </a:t>
            </a:r>
            <a:r>
              <a:rPr lang="en-US" sz="2200" dirty="0"/>
              <a:t>and their contribution to output.</a:t>
            </a:r>
          </a:p>
          <a:p>
            <a:pPr marL="292608" indent="-292608">
              <a:buFont typeface="Arial" panose="020B0604020202020204" pitchFamily="34" charset="0"/>
              <a:buChar char="•"/>
            </a:pPr>
            <a:r>
              <a:rPr lang="en-US" sz="2200" dirty="0"/>
              <a:t>How to graph demand and supply curves for a factor of production.</a:t>
            </a:r>
          </a:p>
          <a:p>
            <a:pPr marL="292608" indent="-292608">
              <a:buFont typeface="Arial" panose="020B0604020202020204" pitchFamily="34" charset="0"/>
              <a:buChar char="•"/>
            </a:pPr>
            <a:r>
              <a:rPr lang="en-US" sz="2200" dirty="0"/>
              <a:t>How to find the equilibrium price and quantity for a factor of production.</a:t>
            </a:r>
          </a:p>
          <a:p>
            <a:pPr marL="292608" indent="-292608">
              <a:buFont typeface="Arial" panose="020B0604020202020204" pitchFamily="34" charset="0"/>
              <a:buChar char="•"/>
            </a:pPr>
            <a:r>
              <a:rPr lang="en-US" sz="2200" dirty="0"/>
              <a:t>What the effects of shifts in labor supply or demand are.</a:t>
            </a:r>
          </a:p>
          <a:p>
            <a:pPr marL="292608" indent="-292608">
              <a:buFont typeface="Arial" panose="020B0604020202020204" pitchFamily="34" charset="0"/>
              <a:buChar char="•"/>
            </a:pPr>
            <a:r>
              <a:rPr lang="en-US" sz="2200" dirty="0"/>
              <a:t>How to define </a:t>
            </a:r>
            <a:r>
              <a:rPr lang="en-US" sz="2200" i="1" dirty="0">
                <a:solidFill>
                  <a:srgbClr val="9D0505"/>
                </a:solidFill>
              </a:rPr>
              <a:t>human capital</a:t>
            </a:r>
            <a:r>
              <a:rPr lang="en-US" sz="2200" dirty="0"/>
              <a:t>, and what its importance is in the labor market.</a:t>
            </a:r>
          </a:p>
          <a:p>
            <a:pPr marL="292608" indent="-292608">
              <a:buFont typeface="Arial" panose="020B0604020202020204" pitchFamily="34" charset="0"/>
              <a:buChar char="•"/>
            </a:pPr>
            <a:r>
              <a:rPr lang="en-US" sz="2200" dirty="0"/>
              <a:t>What similarities and differences exist between the markets for land and capital and the market for labor.</a:t>
            </a:r>
          </a:p>
          <a:p>
            <a:pPr marL="292608" indent="-292608">
              <a:buFont typeface="Arial" panose="020B0604020202020204" pitchFamily="34" charset="0"/>
              <a:buChar char="•"/>
            </a:pPr>
            <a:r>
              <a:rPr lang="en-US" sz="2200" dirty="0"/>
              <a:t>Why wages might rise above market equilibrium.</a:t>
            </a:r>
          </a:p>
          <a:p>
            <a:pPr marL="292608" indent="-292608">
              <a:buFont typeface="Arial" panose="020B0604020202020204" pitchFamily="34" charset="0"/>
              <a:buChar char="•"/>
            </a:pPr>
            <a:r>
              <a:rPr lang="en-US" sz="2200" dirty="0"/>
              <a:t>What causes imperfectly competitive labor markets.</a:t>
            </a:r>
          </a:p>
        </p:txBody>
      </p:sp>
    </p:spTree>
    <p:extLst>
      <p:ext uri="{BB962C8B-B14F-4D97-AF65-F5344CB8AC3E}">
        <p14:creationId xmlns:p14="http://schemas.microsoft.com/office/powerpoint/2010/main" val="3781057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fontScale="90000"/>
          </a:bodyPr>
          <a:lstStyle/>
          <a:p>
            <a:r>
              <a:rPr lang="en-US" dirty="0"/>
              <a:t>Shifts in labor supply and demand I</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900" y="1276710"/>
            <a:ext cx="8458200" cy="966870"/>
          </a:xfrm>
        </p:spPr>
        <p:txBody>
          <a:bodyPr/>
          <a:lstStyle/>
          <a:p>
            <a:pPr marL="292608" indent="-292608">
              <a:buFont typeface="Arial" panose="020B0604020202020204" pitchFamily="34" charset="0"/>
              <a:buChar char="•"/>
            </a:pPr>
            <a:r>
              <a:rPr lang="en-US" dirty="0"/>
              <a:t>Suppose that border enforcement cracks down on illegal farm workers.</a:t>
            </a:r>
          </a:p>
        </p:txBody>
      </p:sp>
      <p:pic>
        <p:nvPicPr>
          <p:cNvPr id="12" name="Picture 11" descr="Shifting the labor demand curve left results in lower wages and lower quantity of workers employed.">
            <a:extLst>
              <a:ext uri="{FF2B5EF4-FFF2-40B4-BE49-F238E27FC236}">
                <a16:creationId xmlns:a16="http://schemas.microsoft.com/office/drawing/2014/main" id="{70FC0997-68F3-4280-98BA-E0E293621D6B}"/>
              </a:ext>
            </a:extLst>
          </p:cNvPr>
          <p:cNvPicPr>
            <a:picLocks noChangeAspect="1"/>
          </p:cNvPicPr>
          <p:nvPr/>
        </p:nvPicPr>
        <p:blipFill>
          <a:blip r:embed="rId2"/>
          <a:stretch>
            <a:fillRect/>
          </a:stretch>
        </p:blipFill>
        <p:spPr>
          <a:xfrm>
            <a:off x="773952" y="2518025"/>
            <a:ext cx="3674545" cy="3591409"/>
          </a:xfrm>
          <a:prstGeom prst="rect">
            <a:avLst/>
          </a:prstGeom>
        </p:spPr>
      </p:pic>
      <p:sp>
        <p:nvSpPr>
          <p:cNvPr id="4" name="Content Placeholder 3">
            <a:extLst>
              <a:ext uri="{FF2B5EF4-FFF2-40B4-BE49-F238E27FC236}">
                <a16:creationId xmlns:a16="http://schemas.microsoft.com/office/drawing/2014/main" id="{8ED39421-62DE-4633-8521-69F7E0CCEFF0}"/>
              </a:ext>
            </a:extLst>
          </p:cNvPr>
          <p:cNvSpPr>
            <a:spLocks noGrp="1"/>
          </p:cNvSpPr>
          <p:nvPr>
            <p:ph sz="quarter" idx="14"/>
          </p:nvPr>
        </p:nvSpPr>
        <p:spPr>
          <a:xfrm>
            <a:off x="5219700" y="2686638"/>
            <a:ext cx="3581399" cy="1923069"/>
          </a:xfrm>
        </p:spPr>
        <p:txBody>
          <a:bodyPr>
            <a:normAutofit/>
          </a:bodyPr>
          <a:lstStyle/>
          <a:p>
            <a:r>
              <a:rPr lang="en-US" sz="2000" dirty="0"/>
              <a:t>A decrease in the </a:t>
            </a:r>
            <a:r>
              <a:rPr lang="en-US" sz="2000" i="1" dirty="0">
                <a:solidFill>
                  <a:srgbClr val="9D0505"/>
                </a:solidFill>
              </a:rPr>
              <a:t>supply of labor</a:t>
            </a:r>
            <a:r>
              <a:rPr lang="en-US" sz="2000" dirty="0"/>
              <a:t> causes:</a:t>
            </a:r>
          </a:p>
          <a:p>
            <a:pPr lvl="1"/>
            <a:r>
              <a:rPr lang="en-US" sz="2000" dirty="0"/>
              <a:t>An increase in the </a:t>
            </a:r>
            <a:r>
              <a:rPr lang="en-US" sz="2000" i="1" dirty="0">
                <a:solidFill>
                  <a:srgbClr val="9D0505"/>
                </a:solidFill>
              </a:rPr>
              <a:t>wage</a:t>
            </a:r>
            <a:r>
              <a:rPr lang="en-US" sz="2000" dirty="0"/>
              <a:t>.</a:t>
            </a:r>
          </a:p>
          <a:p>
            <a:pPr lvl="1"/>
            <a:r>
              <a:rPr lang="en-US" sz="2000" dirty="0"/>
              <a:t>A decrease in the </a:t>
            </a:r>
            <a:r>
              <a:rPr lang="en-US" sz="2000" i="1" dirty="0">
                <a:solidFill>
                  <a:srgbClr val="9D0505"/>
                </a:solidFill>
              </a:rPr>
              <a:t>quantity of labor</a:t>
            </a:r>
            <a:r>
              <a:rPr lang="en-US" sz="2000" dirty="0"/>
              <a:t>.</a:t>
            </a:r>
          </a:p>
        </p:txBody>
      </p:sp>
      <p:sp>
        <p:nvSpPr>
          <p:cNvPr id="5" name="Content Placeholder 4">
            <a:extLst>
              <a:ext uri="{FF2B5EF4-FFF2-40B4-BE49-F238E27FC236}">
                <a16:creationId xmlns:a16="http://schemas.microsoft.com/office/drawing/2014/main" id="{A9185A90-C9F6-42C5-B01F-044DF8C93C92}"/>
              </a:ext>
            </a:extLst>
          </p:cNvPr>
          <p:cNvSpPr>
            <a:spLocks noGrp="1"/>
          </p:cNvSpPr>
          <p:nvPr>
            <p:ph sz="quarter" idx="15"/>
          </p:nvPr>
        </p:nvSpPr>
        <p:spPr>
          <a:xfrm>
            <a:off x="5219700" y="4667767"/>
            <a:ext cx="3581400" cy="1223986"/>
          </a:xfrm>
        </p:spPr>
        <p:txBody>
          <a:bodyPr>
            <a:normAutofit/>
          </a:bodyPr>
          <a:lstStyle/>
          <a:p>
            <a:r>
              <a:rPr lang="en-US" sz="2000" dirty="0"/>
              <a:t>This scenario has played out several times in the last half century.</a:t>
            </a:r>
          </a:p>
        </p:txBody>
      </p:sp>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1542037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fontScale="90000"/>
          </a:bodyPr>
          <a:lstStyle/>
          <a:p>
            <a:r>
              <a:rPr lang="en-US" dirty="0"/>
              <a:t>Shifts in labor supply and demand II</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900" y="1276709"/>
            <a:ext cx="8458200" cy="1070565"/>
          </a:xfrm>
        </p:spPr>
        <p:txBody>
          <a:bodyPr>
            <a:normAutofit/>
          </a:bodyPr>
          <a:lstStyle/>
          <a:p>
            <a:pPr>
              <a:lnSpc>
                <a:spcPct val="80000"/>
              </a:lnSpc>
              <a:spcBef>
                <a:spcPts val="0"/>
              </a:spcBef>
            </a:pPr>
            <a:r>
              <a:rPr lang="en-US" sz="2400" dirty="0"/>
              <a:t>Immigration crackdowns threatened to raise the price of farm labor, which led farmers to increase their use of machines to reduce the labor intensity of farm work.</a:t>
            </a:r>
          </a:p>
        </p:txBody>
      </p:sp>
      <p:pic>
        <p:nvPicPr>
          <p:cNvPr id="12" name="Picture 11" descr="Equilibrium is at the intersection of supply and demand in the labor market.">
            <a:extLst>
              <a:ext uri="{FF2B5EF4-FFF2-40B4-BE49-F238E27FC236}">
                <a16:creationId xmlns:a16="http://schemas.microsoft.com/office/drawing/2014/main" id="{70FC0997-68F3-4280-98BA-E0E293621D6B}"/>
              </a:ext>
            </a:extLst>
          </p:cNvPr>
          <p:cNvPicPr>
            <a:picLocks noChangeAspect="1"/>
          </p:cNvPicPr>
          <p:nvPr/>
        </p:nvPicPr>
        <p:blipFill>
          <a:blip r:embed="rId2"/>
          <a:stretch>
            <a:fillRect/>
          </a:stretch>
        </p:blipFill>
        <p:spPr>
          <a:xfrm>
            <a:off x="773952" y="2518025"/>
            <a:ext cx="3674545" cy="3591409"/>
          </a:xfrm>
          <a:prstGeom prst="rect">
            <a:avLst/>
          </a:prstGeom>
        </p:spPr>
      </p:pic>
      <p:sp>
        <p:nvSpPr>
          <p:cNvPr id="4" name="Content Placeholder 3">
            <a:extLst>
              <a:ext uri="{FF2B5EF4-FFF2-40B4-BE49-F238E27FC236}">
                <a16:creationId xmlns:a16="http://schemas.microsoft.com/office/drawing/2014/main" id="{8ED39421-62DE-4633-8521-69F7E0CCEFF0}"/>
              </a:ext>
            </a:extLst>
          </p:cNvPr>
          <p:cNvSpPr>
            <a:spLocks noGrp="1"/>
          </p:cNvSpPr>
          <p:nvPr>
            <p:ph sz="quarter" idx="14"/>
          </p:nvPr>
        </p:nvSpPr>
        <p:spPr>
          <a:xfrm>
            <a:off x="5219700" y="2564088"/>
            <a:ext cx="3581399" cy="1904217"/>
          </a:xfrm>
        </p:spPr>
        <p:txBody>
          <a:bodyPr>
            <a:normAutofit/>
          </a:bodyPr>
          <a:lstStyle/>
          <a:p>
            <a:r>
              <a:rPr lang="en-US" sz="2000" dirty="0"/>
              <a:t>A decrease in the </a:t>
            </a:r>
            <a:r>
              <a:rPr lang="en-US" sz="2000" i="1" dirty="0">
                <a:solidFill>
                  <a:srgbClr val="9D0505"/>
                </a:solidFill>
              </a:rPr>
              <a:t>demand for labor </a:t>
            </a:r>
            <a:r>
              <a:rPr lang="en-US" sz="2000" dirty="0"/>
              <a:t>causes:</a:t>
            </a:r>
          </a:p>
          <a:p>
            <a:pPr lvl="1"/>
            <a:r>
              <a:rPr lang="en-US" sz="2000" dirty="0"/>
              <a:t>An decrease in the </a:t>
            </a:r>
            <a:r>
              <a:rPr lang="en-US" sz="2000" i="1" dirty="0">
                <a:solidFill>
                  <a:srgbClr val="9D0505"/>
                </a:solidFill>
              </a:rPr>
              <a:t>wage</a:t>
            </a:r>
            <a:r>
              <a:rPr lang="en-US" sz="2000" dirty="0"/>
              <a:t>.</a:t>
            </a:r>
          </a:p>
          <a:p>
            <a:pPr lvl="1"/>
            <a:r>
              <a:rPr lang="en-US" sz="2000" dirty="0"/>
              <a:t>A decrease in the </a:t>
            </a:r>
            <a:r>
              <a:rPr lang="en-US" sz="2000" i="1" dirty="0">
                <a:solidFill>
                  <a:srgbClr val="9D0505"/>
                </a:solidFill>
              </a:rPr>
              <a:t>quantity of labor</a:t>
            </a:r>
            <a:r>
              <a:rPr lang="en-US" sz="2000" dirty="0"/>
              <a:t>.</a:t>
            </a:r>
          </a:p>
        </p:txBody>
      </p:sp>
      <p:sp>
        <p:nvSpPr>
          <p:cNvPr id="5" name="Content Placeholder 4">
            <a:extLst>
              <a:ext uri="{FF2B5EF4-FFF2-40B4-BE49-F238E27FC236}">
                <a16:creationId xmlns:a16="http://schemas.microsoft.com/office/drawing/2014/main" id="{A9185A90-C9F6-42C5-B01F-044DF8C93C92}"/>
              </a:ext>
            </a:extLst>
          </p:cNvPr>
          <p:cNvSpPr>
            <a:spLocks noGrp="1"/>
          </p:cNvSpPr>
          <p:nvPr>
            <p:ph sz="quarter" idx="15"/>
          </p:nvPr>
        </p:nvSpPr>
        <p:spPr>
          <a:xfrm>
            <a:off x="5229127" y="4516935"/>
            <a:ext cx="3830032" cy="1723609"/>
          </a:xfrm>
        </p:spPr>
        <p:txBody>
          <a:bodyPr>
            <a:noAutofit/>
          </a:bodyPr>
          <a:lstStyle/>
          <a:p>
            <a:r>
              <a:rPr lang="en-US" sz="2000" dirty="0"/>
              <a:t>Some new technologies may displace workers.</a:t>
            </a:r>
          </a:p>
          <a:p>
            <a:r>
              <a:rPr lang="en-US" sz="2000" dirty="0"/>
              <a:t>Often technology raises productivity, which may also increase the demand for labor.</a:t>
            </a:r>
          </a:p>
        </p:txBody>
      </p:sp>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1860784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fontScale="90000"/>
          </a:bodyPr>
          <a:lstStyle/>
          <a:p>
            <a:r>
              <a:rPr lang="en-US" dirty="0"/>
              <a:t>Should the United States be a country of immigrants?</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899" y="1276711"/>
            <a:ext cx="8669125" cy="457822"/>
          </a:xfrm>
        </p:spPr>
        <p:txBody>
          <a:bodyPr>
            <a:normAutofit/>
          </a:bodyPr>
          <a:lstStyle/>
          <a:p>
            <a:pPr>
              <a:lnSpc>
                <a:spcPct val="90000"/>
              </a:lnSpc>
            </a:pPr>
            <a:r>
              <a:rPr lang="en-US" sz="2400" dirty="0"/>
              <a:t>The U.S. has more emigrating workers than any other country.</a:t>
            </a:r>
          </a:p>
        </p:txBody>
      </p:sp>
      <p:pic>
        <p:nvPicPr>
          <p:cNvPr id="11" name="Picture 10" descr="2 graphs show U S immigration and origin of the immigrants. ">
            <a:extLst>
              <a:ext uri="{FF2B5EF4-FFF2-40B4-BE49-F238E27FC236}">
                <a16:creationId xmlns:a16="http://schemas.microsoft.com/office/drawing/2014/main" id="{093918ED-6FC1-4DD9-B923-93D464031081}"/>
              </a:ext>
            </a:extLst>
          </p:cNvPr>
          <p:cNvPicPr>
            <a:picLocks noChangeAspect="1"/>
          </p:cNvPicPr>
          <p:nvPr/>
        </p:nvPicPr>
        <p:blipFill>
          <a:blip r:embed="rId3"/>
          <a:stretch>
            <a:fillRect/>
          </a:stretch>
        </p:blipFill>
        <p:spPr>
          <a:xfrm>
            <a:off x="1877766" y="1812449"/>
            <a:ext cx="6029491" cy="4383177"/>
          </a:xfrm>
          <a:prstGeom prst="rect">
            <a:avLst/>
          </a:prstGeom>
        </p:spPr>
      </p:pic>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1390250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83370-B2FC-4860-A474-74E879FDBB31}"/>
              </a:ext>
            </a:extLst>
          </p:cNvPr>
          <p:cNvSpPr>
            <a:spLocks noGrp="1"/>
          </p:cNvSpPr>
          <p:nvPr>
            <p:ph type="title"/>
          </p:nvPr>
        </p:nvSpPr>
        <p:spPr/>
        <p:txBody>
          <a:bodyPr/>
          <a:lstStyle/>
          <a:p>
            <a:r>
              <a:rPr lang="en-US" dirty="0"/>
              <a:t>What’s missing? Human capital</a:t>
            </a:r>
            <a:endParaRPr lang="en-IN" dirty="0"/>
          </a:p>
        </p:txBody>
      </p:sp>
      <p:sp>
        <p:nvSpPr>
          <p:cNvPr id="3" name="Content Placeholder 2">
            <a:extLst>
              <a:ext uri="{FF2B5EF4-FFF2-40B4-BE49-F238E27FC236}">
                <a16:creationId xmlns:a16="http://schemas.microsoft.com/office/drawing/2014/main" id="{1B77CDBC-0F4F-47E8-9D6C-7B64DF8B5700}"/>
              </a:ext>
            </a:extLst>
          </p:cNvPr>
          <p:cNvSpPr>
            <a:spLocks noGrp="1"/>
          </p:cNvSpPr>
          <p:nvPr>
            <p:ph sz="quarter" idx="11"/>
          </p:nvPr>
        </p:nvSpPr>
        <p:spPr>
          <a:xfrm>
            <a:off x="342899" y="1276710"/>
            <a:ext cx="8310907" cy="2220634"/>
          </a:xfrm>
        </p:spPr>
        <p:txBody>
          <a:bodyPr>
            <a:normAutofit/>
          </a:bodyPr>
          <a:lstStyle/>
          <a:p>
            <a:r>
              <a:rPr lang="en-US" sz="2400" dirty="0"/>
              <a:t>The above describes simple </a:t>
            </a:r>
            <a:r>
              <a:rPr lang="en-US" sz="2400" i="1" dirty="0">
                <a:solidFill>
                  <a:srgbClr val="9D0505"/>
                </a:solidFill>
              </a:rPr>
              <a:t>labor markets</a:t>
            </a:r>
            <a:r>
              <a:rPr lang="en-US" sz="2400" dirty="0"/>
              <a:t>.</a:t>
            </a:r>
          </a:p>
          <a:p>
            <a:r>
              <a:rPr lang="en-US" sz="2400" dirty="0"/>
              <a:t>The </a:t>
            </a:r>
            <a:r>
              <a:rPr lang="en-US" sz="2400" i="1" dirty="0">
                <a:solidFill>
                  <a:srgbClr val="9D0505"/>
                </a:solidFill>
              </a:rPr>
              <a:t>labor market </a:t>
            </a:r>
            <a:r>
              <a:rPr lang="en-US" sz="2400" dirty="0"/>
              <a:t>is a collection of many different, interconnected labor markets for workers with similar skills.</a:t>
            </a:r>
          </a:p>
          <a:p>
            <a:pPr lvl="1">
              <a:buClr>
                <a:schemeClr val="tx1"/>
              </a:buClr>
            </a:pPr>
            <a:r>
              <a:rPr lang="en-US" sz="2400" i="1" dirty="0">
                <a:solidFill>
                  <a:srgbClr val="9D0505"/>
                </a:solidFill>
              </a:rPr>
              <a:t>Human capital</a:t>
            </a:r>
            <a:r>
              <a:rPr lang="en-US" sz="2400" b="1" dirty="0">
                <a:solidFill>
                  <a:srgbClr val="9D0505"/>
                </a:solidFill>
              </a:rPr>
              <a:t> </a:t>
            </a:r>
            <a:r>
              <a:rPr lang="en-US" sz="2400" dirty="0"/>
              <a:t>is the set of skills, knowledge, experience, and talent that determine the productivity of workers.</a:t>
            </a:r>
          </a:p>
        </p:txBody>
      </p:sp>
      <p:sp>
        <p:nvSpPr>
          <p:cNvPr id="4" name="Content Placeholder 3">
            <a:extLst>
              <a:ext uri="{FF2B5EF4-FFF2-40B4-BE49-F238E27FC236}">
                <a16:creationId xmlns:a16="http://schemas.microsoft.com/office/drawing/2014/main" id="{43548F47-88E5-4C07-B27C-8ED136DD4211}"/>
              </a:ext>
            </a:extLst>
          </p:cNvPr>
          <p:cNvSpPr>
            <a:spLocks noGrp="1"/>
          </p:cNvSpPr>
          <p:nvPr>
            <p:ph sz="quarter" idx="14"/>
          </p:nvPr>
        </p:nvSpPr>
        <p:spPr>
          <a:xfrm>
            <a:off x="342900" y="3553905"/>
            <a:ext cx="8458200" cy="1659118"/>
          </a:xfrm>
        </p:spPr>
        <p:txBody>
          <a:bodyPr>
            <a:normAutofit/>
          </a:bodyPr>
          <a:lstStyle/>
          <a:p>
            <a:r>
              <a:rPr lang="en-US" sz="2400" dirty="0"/>
              <a:t>The more similar the </a:t>
            </a:r>
            <a:r>
              <a:rPr lang="en-US" sz="2400" i="1" dirty="0">
                <a:solidFill>
                  <a:srgbClr val="9D0505"/>
                </a:solidFill>
              </a:rPr>
              <a:t>skills</a:t>
            </a:r>
            <a:r>
              <a:rPr lang="en-US" sz="2400" dirty="0"/>
              <a:t>, the more connected the </a:t>
            </a:r>
            <a:r>
              <a:rPr lang="en-US" sz="2400" i="1" dirty="0">
                <a:solidFill>
                  <a:srgbClr val="9D0505"/>
                </a:solidFill>
              </a:rPr>
              <a:t>markets</a:t>
            </a:r>
            <a:r>
              <a:rPr lang="en-US" sz="2400" dirty="0"/>
              <a:t>.</a:t>
            </a:r>
          </a:p>
          <a:p>
            <a:pPr lvl="1"/>
            <a:r>
              <a:rPr lang="en-US" sz="2400" dirty="0"/>
              <a:t>When labor is substitutable between two markets, the two markets should pay the same or similar equilibrium wage.</a:t>
            </a:r>
          </a:p>
        </p:txBody>
      </p:sp>
    </p:spTree>
    <p:extLst>
      <p:ext uri="{BB962C8B-B14F-4D97-AF65-F5344CB8AC3E}">
        <p14:creationId xmlns:p14="http://schemas.microsoft.com/office/powerpoint/2010/main" val="2729672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a:bodyPr>
          <a:lstStyle/>
          <a:p>
            <a:r>
              <a:rPr lang="en-US" dirty="0"/>
              <a:t>Interconnected labor markets</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23556" y="1273449"/>
            <a:ext cx="8477543" cy="1485344"/>
          </a:xfrm>
        </p:spPr>
        <p:txBody>
          <a:bodyPr>
            <a:normAutofit/>
          </a:bodyPr>
          <a:lstStyle/>
          <a:p>
            <a:pPr marL="292608" indent="-292608">
              <a:buFont typeface="Arial" panose="020B0604020202020204" pitchFamily="34" charset="0"/>
              <a:buChar char="•"/>
            </a:pPr>
            <a:r>
              <a:rPr lang="en-US" sz="2400" dirty="0"/>
              <a:t>The farm laborer skills and hotel laborer skills are similar.</a:t>
            </a:r>
          </a:p>
          <a:p>
            <a:pPr marL="292608" indent="-292608">
              <a:buFont typeface="Arial" panose="020B0604020202020204" pitchFamily="34" charset="0"/>
              <a:buChar char="•"/>
            </a:pPr>
            <a:r>
              <a:rPr lang="en-US" sz="2400" dirty="0"/>
              <a:t>If the demand for hotel workers increases, it affects both labor markets.</a:t>
            </a:r>
          </a:p>
        </p:txBody>
      </p:sp>
      <p:pic>
        <p:nvPicPr>
          <p:cNvPr id="6" name="Picture 5" descr="A rightward shift in demand for hotel workers increases wages and number of workers employed but also decreases the supply of farm workers, lowering employment and raising wages.">
            <a:extLst>
              <a:ext uri="{FF2B5EF4-FFF2-40B4-BE49-F238E27FC236}">
                <a16:creationId xmlns:a16="http://schemas.microsoft.com/office/drawing/2014/main" id="{84CB59C9-E331-4071-B7CA-62E3DDED6509}"/>
              </a:ext>
            </a:extLst>
          </p:cNvPr>
          <p:cNvPicPr>
            <a:picLocks noChangeAspect="1"/>
          </p:cNvPicPr>
          <p:nvPr/>
        </p:nvPicPr>
        <p:blipFill>
          <a:blip r:embed="rId3"/>
          <a:stretch>
            <a:fillRect/>
          </a:stretch>
        </p:blipFill>
        <p:spPr>
          <a:xfrm>
            <a:off x="1329756" y="3048832"/>
            <a:ext cx="6484489" cy="2898622"/>
          </a:xfrm>
          <a:prstGeom prst="rect">
            <a:avLst/>
          </a:prstGeom>
        </p:spPr>
      </p:pic>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989135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fontScale="90000"/>
          </a:bodyPr>
          <a:lstStyle/>
          <a:p>
            <a:r>
              <a:rPr lang="en-US" dirty="0"/>
              <a:t>Active Learning: Equalizing labor markets</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899" y="1276711"/>
            <a:ext cx="8669125" cy="1749293"/>
          </a:xfrm>
        </p:spPr>
        <p:txBody>
          <a:bodyPr>
            <a:normAutofit/>
          </a:bodyPr>
          <a:lstStyle/>
          <a:p>
            <a:r>
              <a:rPr lang="en-US" sz="2400" dirty="0"/>
              <a:t>Suppose these two labor markets are interconnected and that the wage rate for hotel workers increases.</a:t>
            </a:r>
          </a:p>
          <a:p>
            <a:pPr marL="292608" indent="-292608">
              <a:buFont typeface="Arial" panose="020B0604020202020204" pitchFamily="34" charset="0"/>
              <a:buChar char="•"/>
            </a:pPr>
            <a:r>
              <a:rPr lang="en-US" sz="2400" dirty="0"/>
              <a:t>Draw the dynamics that will occur in response to the new, higher wage for hotel workers.</a:t>
            </a:r>
          </a:p>
        </p:txBody>
      </p:sp>
      <p:pic>
        <p:nvPicPr>
          <p:cNvPr id="6" name="Picture 5" descr="The graph on the left has hotel workers in thousands on the horizontal axis and wage in dollars on the vertical axis.">
            <a:extLst>
              <a:ext uri="{FF2B5EF4-FFF2-40B4-BE49-F238E27FC236}">
                <a16:creationId xmlns:a16="http://schemas.microsoft.com/office/drawing/2014/main" id="{1A50933C-B9B3-460D-8736-901D7DB6EF6E}"/>
              </a:ext>
            </a:extLst>
          </p:cNvPr>
          <p:cNvPicPr>
            <a:picLocks noChangeAspect="1"/>
          </p:cNvPicPr>
          <p:nvPr/>
        </p:nvPicPr>
        <p:blipFill>
          <a:blip r:embed="rId3"/>
          <a:stretch>
            <a:fillRect/>
          </a:stretch>
        </p:blipFill>
        <p:spPr>
          <a:xfrm>
            <a:off x="1083815" y="3319304"/>
            <a:ext cx="3243353" cy="2438611"/>
          </a:xfrm>
          <a:prstGeom prst="rect">
            <a:avLst/>
          </a:prstGeom>
        </p:spPr>
      </p:pic>
      <p:pic>
        <p:nvPicPr>
          <p:cNvPr id="7" name="Picture 6" descr="A graph of number of farm workers versus wage shows supply demand slops with point of equilibrium. &#10;">
            <a:extLst>
              <a:ext uri="{FF2B5EF4-FFF2-40B4-BE49-F238E27FC236}">
                <a16:creationId xmlns:a16="http://schemas.microsoft.com/office/drawing/2014/main" id="{29B91716-30AF-4138-9AB6-7AAB60BE1247}"/>
              </a:ext>
            </a:extLst>
          </p:cNvPr>
          <p:cNvPicPr>
            <a:picLocks noChangeAspect="1"/>
          </p:cNvPicPr>
          <p:nvPr/>
        </p:nvPicPr>
        <p:blipFill>
          <a:blip r:embed="rId4"/>
          <a:stretch>
            <a:fillRect/>
          </a:stretch>
        </p:blipFill>
        <p:spPr>
          <a:xfrm>
            <a:off x="4941970" y="3346799"/>
            <a:ext cx="3176291" cy="2450804"/>
          </a:xfrm>
          <a:prstGeom prst="rect">
            <a:avLst/>
          </a:prstGeom>
        </p:spPr>
      </p:pic>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hlinkClick r:id="rId5" action="ppaction://hlinksldjump"/>
            </a:endParaRPr>
          </a:p>
        </p:txBody>
      </p:sp>
    </p:spTree>
    <p:extLst>
      <p:ext uri="{BB962C8B-B14F-4D97-AF65-F5344CB8AC3E}">
        <p14:creationId xmlns:p14="http://schemas.microsoft.com/office/powerpoint/2010/main" val="3206009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a:bodyPr>
          <a:lstStyle/>
          <a:p>
            <a:r>
              <a:rPr lang="en-US" dirty="0"/>
              <a:t>Active Learning Solution I</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899" y="1276711"/>
            <a:ext cx="8669125" cy="1749293"/>
          </a:xfrm>
        </p:spPr>
        <p:txBody>
          <a:bodyPr>
            <a:normAutofit/>
          </a:bodyPr>
          <a:lstStyle/>
          <a:p>
            <a:r>
              <a:rPr lang="en-US" sz="2400" dirty="0"/>
              <a:t>Suppose these two labor markets are interconnected and that the wage rate for hotel workers increases.</a:t>
            </a:r>
          </a:p>
          <a:p>
            <a:pPr marL="292608" indent="-292608">
              <a:buFont typeface="Arial" panose="020B0604020202020204" pitchFamily="34" charset="0"/>
              <a:buChar char="•"/>
            </a:pPr>
            <a:r>
              <a:rPr lang="en-US" sz="2400" dirty="0"/>
              <a:t>Draw the dynamics that will occur in response to the new, higher wage for hotel workers.</a:t>
            </a:r>
          </a:p>
        </p:txBody>
      </p:sp>
      <p:pic>
        <p:nvPicPr>
          <p:cNvPr id="4" name="Picture 3" descr="The graph on the left has hotel workers in thousands on the horizontal axis and wage in dollars on the vertical axis.">
            <a:extLst>
              <a:ext uri="{FF2B5EF4-FFF2-40B4-BE49-F238E27FC236}">
                <a16:creationId xmlns:a16="http://schemas.microsoft.com/office/drawing/2014/main" id="{76456781-4B2B-4874-A376-68B3134283B9}"/>
              </a:ext>
            </a:extLst>
          </p:cNvPr>
          <p:cNvPicPr>
            <a:picLocks noChangeAspect="1"/>
          </p:cNvPicPr>
          <p:nvPr/>
        </p:nvPicPr>
        <p:blipFill>
          <a:blip r:embed="rId3"/>
          <a:stretch>
            <a:fillRect/>
          </a:stretch>
        </p:blipFill>
        <p:spPr>
          <a:xfrm>
            <a:off x="1083815" y="3318518"/>
            <a:ext cx="3243353" cy="2438611"/>
          </a:xfrm>
          <a:prstGeom prst="rect">
            <a:avLst/>
          </a:prstGeom>
        </p:spPr>
      </p:pic>
      <p:pic>
        <p:nvPicPr>
          <p:cNvPr id="5" name="Picture 4" descr="A graph of number of farm workers versus wage shows supply demand slops with point of equilibrium. &#10;">
            <a:extLst>
              <a:ext uri="{FF2B5EF4-FFF2-40B4-BE49-F238E27FC236}">
                <a16:creationId xmlns:a16="http://schemas.microsoft.com/office/drawing/2014/main" id="{CE7724EE-FF32-4427-A1D1-C4D08BA06704}"/>
              </a:ext>
            </a:extLst>
          </p:cNvPr>
          <p:cNvPicPr>
            <a:picLocks noChangeAspect="1"/>
          </p:cNvPicPr>
          <p:nvPr/>
        </p:nvPicPr>
        <p:blipFill>
          <a:blip r:embed="rId4"/>
          <a:stretch>
            <a:fillRect/>
          </a:stretch>
        </p:blipFill>
        <p:spPr>
          <a:xfrm>
            <a:off x="4941969" y="3346799"/>
            <a:ext cx="3176291" cy="2450804"/>
          </a:xfrm>
          <a:prstGeom prst="rect">
            <a:avLst/>
          </a:prstGeom>
        </p:spPr>
      </p:pic>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5" action="ppaction://hlinksldjump"/>
              </a:rPr>
              <a:t>Access the text alternative for slide images.</a:t>
            </a:r>
            <a:endParaRPr lang="en-IN" sz="1200" dirty="0"/>
          </a:p>
        </p:txBody>
      </p:sp>
    </p:spTree>
    <p:extLst>
      <p:ext uri="{BB962C8B-B14F-4D97-AF65-F5344CB8AC3E}">
        <p14:creationId xmlns:p14="http://schemas.microsoft.com/office/powerpoint/2010/main" val="1045371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D7DCD-8EA2-438E-AA21-AA991F314FD9}"/>
              </a:ext>
            </a:extLst>
          </p:cNvPr>
          <p:cNvSpPr>
            <a:spLocks noGrp="1"/>
          </p:cNvSpPr>
          <p:nvPr>
            <p:ph type="title"/>
          </p:nvPr>
        </p:nvSpPr>
        <p:spPr/>
        <p:txBody>
          <a:bodyPr/>
          <a:lstStyle/>
          <a:p>
            <a:r>
              <a:rPr lang="en-US" dirty="0"/>
              <a:t>Land and capital</a:t>
            </a:r>
            <a:endParaRPr lang="en-IN" dirty="0"/>
          </a:p>
        </p:txBody>
      </p:sp>
      <p:sp>
        <p:nvSpPr>
          <p:cNvPr id="3" name="Content Placeholder 2">
            <a:extLst>
              <a:ext uri="{FF2B5EF4-FFF2-40B4-BE49-F238E27FC236}">
                <a16:creationId xmlns:a16="http://schemas.microsoft.com/office/drawing/2014/main" id="{005B9E77-2D28-4C32-9CBF-B088243D6383}"/>
              </a:ext>
            </a:extLst>
          </p:cNvPr>
          <p:cNvSpPr>
            <a:spLocks noGrp="1"/>
          </p:cNvSpPr>
          <p:nvPr>
            <p:ph sz="quarter" idx="11"/>
          </p:nvPr>
        </p:nvSpPr>
        <p:spPr>
          <a:xfrm>
            <a:off x="342899" y="1276710"/>
            <a:ext cx="8556003" cy="1362795"/>
          </a:xfrm>
        </p:spPr>
        <p:txBody>
          <a:bodyPr>
            <a:normAutofit/>
          </a:bodyPr>
          <a:lstStyle/>
          <a:p>
            <a:r>
              <a:rPr lang="en-US" sz="2400" dirty="0"/>
              <a:t>There are two other main factors of production: </a:t>
            </a:r>
            <a:r>
              <a:rPr lang="en-US" sz="2400" i="1" dirty="0">
                <a:solidFill>
                  <a:srgbClr val="9D0505"/>
                </a:solidFill>
              </a:rPr>
              <a:t>land</a:t>
            </a:r>
            <a:r>
              <a:rPr lang="en-US" sz="2400" dirty="0"/>
              <a:t> and </a:t>
            </a:r>
            <a:r>
              <a:rPr lang="en-US" sz="2400" i="1" dirty="0">
                <a:solidFill>
                  <a:srgbClr val="9D0505"/>
                </a:solidFill>
              </a:rPr>
              <a:t>capital</a:t>
            </a:r>
            <a:r>
              <a:rPr lang="en-US" sz="2400" dirty="0"/>
              <a:t>.</a:t>
            </a:r>
          </a:p>
          <a:p>
            <a:pPr lvl="1"/>
            <a:r>
              <a:rPr lang="en-US" sz="2400" dirty="0"/>
              <a:t>A capitalist is someone who owns physical capital.</a:t>
            </a:r>
          </a:p>
        </p:txBody>
      </p:sp>
      <p:sp>
        <p:nvSpPr>
          <p:cNvPr id="4" name="Content Placeholder 3">
            <a:extLst>
              <a:ext uri="{FF2B5EF4-FFF2-40B4-BE49-F238E27FC236}">
                <a16:creationId xmlns:a16="http://schemas.microsoft.com/office/drawing/2014/main" id="{B4ED0E4E-5A1F-434F-9E65-B937F9E3513D}"/>
              </a:ext>
            </a:extLst>
          </p:cNvPr>
          <p:cNvSpPr>
            <a:spLocks noGrp="1"/>
          </p:cNvSpPr>
          <p:nvPr>
            <p:ph sz="quarter" idx="14"/>
          </p:nvPr>
        </p:nvSpPr>
        <p:spPr>
          <a:xfrm>
            <a:off x="342900" y="2680550"/>
            <a:ext cx="8458200" cy="2186364"/>
          </a:xfrm>
        </p:spPr>
        <p:txBody>
          <a:bodyPr>
            <a:noAutofit/>
          </a:bodyPr>
          <a:lstStyle/>
          <a:p>
            <a:r>
              <a:rPr lang="en-US" sz="2400" dirty="0"/>
              <a:t>When a firm wants to use land or capital, it has two choices — buy or rent.</a:t>
            </a:r>
          </a:p>
          <a:p>
            <a:r>
              <a:rPr lang="en-US" sz="2400" dirty="0"/>
              <a:t>The </a:t>
            </a:r>
            <a:r>
              <a:rPr lang="en-US" sz="2400" i="1" dirty="0">
                <a:solidFill>
                  <a:srgbClr val="9D0505"/>
                </a:solidFill>
              </a:rPr>
              <a:t>rental price</a:t>
            </a:r>
            <a:r>
              <a:rPr lang="en-US" sz="2400" dirty="0">
                <a:solidFill>
                  <a:srgbClr val="9D0505"/>
                </a:solidFill>
              </a:rPr>
              <a:t> </a:t>
            </a:r>
            <a:r>
              <a:rPr lang="en-US" sz="2400" dirty="0"/>
              <a:t>is what producers pay to use a </a:t>
            </a:r>
            <a:r>
              <a:rPr lang="en-US" sz="2400" i="1" dirty="0">
                <a:solidFill>
                  <a:srgbClr val="9D0505"/>
                </a:solidFill>
              </a:rPr>
              <a:t>factor of production </a:t>
            </a:r>
            <a:r>
              <a:rPr lang="en-US" sz="2400" dirty="0"/>
              <a:t>for a certain period or task.</a:t>
            </a:r>
          </a:p>
          <a:p>
            <a:pPr lvl="1"/>
            <a:r>
              <a:rPr lang="en-US" sz="2400" dirty="0"/>
              <a:t>Determined similarly to wages in a labor market.</a:t>
            </a:r>
          </a:p>
        </p:txBody>
      </p:sp>
      <p:sp>
        <p:nvSpPr>
          <p:cNvPr id="5" name="Content Placeholder 4">
            <a:extLst>
              <a:ext uri="{FF2B5EF4-FFF2-40B4-BE49-F238E27FC236}">
                <a16:creationId xmlns:a16="http://schemas.microsoft.com/office/drawing/2014/main" id="{E74C0019-9CEA-4001-9984-AEEB59DB10F3}"/>
              </a:ext>
            </a:extLst>
          </p:cNvPr>
          <p:cNvSpPr>
            <a:spLocks noGrp="1"/>
          </p:cNvSpPr>
          <p:nvPr>
            <p:ph sz="quarter" idx="15"/>
          </p:nvPr>
        </p:nvSpPr>
        <p:spPr>
          <a:xfrm>
            <a:off x="342900" y="4977353"/>
            <a:ext cx="8458200" cy="1376313"/>
          </a:xfrm>
        </p:spPr>
        <p:txBody>
          <a:bodyPr>
            <a:normAutofit/>
          </a:bodyPr>
          <a:lstStyle/>
          <a:p>
            <a:r>
              <a:rPr lang="en-US" sz="2400" dirty="0"/>
              <a:t>The </a:t>
            </a:r>
            <a:r>
              <a:rPr lang="en-US" sz="2400" i="1" dirty="0">
                <a:solidFill>
                  <a:srgbClr val="9D0505"/>
                </a:solidFill>
              </a:rPr>
              <a:t>purchase price</a:t>
            </a:r>
            <a:r>
              <a:rPr lang="en-US" sz="2400" dirty="0">
                <a:solidFill>
                  <a:srgbClr val="9D0505"/>
                </a:solidFill>
              </a:rPr>
              <a:t> </a:t>
            </a:r>
            <a:r>
              <a:rPr lang="en-US" sz="2400" dirty="0"/>
              <a:t>is what producers pay to gain permanent ownership of a factor of production.</a:t>
            </a:r>
          </a:p>
          <a:p>
            <a:pPr lvl="1"/>
            <a:r>
              <a:rPr lang="en-US" sz="2400" dirty="0"/>
              <a:t>Requires long-run assessment.</a:t>
            </a:r>
          </a:p>
        </p:txBody>
      </p:sp>
    </p:spTree>
    <p:extLst>
      <p:ext uri="{BB962C8B-B14F-4D97-AF65-F5344CB8AC3E}">
        <p14:creationId xmlns:p14="http://schemas.microsoft.com/office/powerpoint/2010/main" val="4007428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fontScale="90000"/>
          </a:bodyPr>
          <a:lstStyle/>
          <a:p>
            <a:r>
              <a:rPr lang="en-US" dirty="0"/>
              <a:t>Economic rent in rental markets for land and capital</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900" y="1276709"/>
            <a:ext cx="8725686" cy="1447637"/>
          </a:xfrm>
        </p:spPr>
        <p:txBody>
          <a:bodyPr>
            <a:normAutofit/>
          </a:bodyPr>
          <a:lstStyle/>
          <a:p>
            <a:pPr>
              <a:buClr>
                <a:schemeClr val="tx1"/>
              </a:buClr>
            </a:pPr>
            <a:r>
              <a:rPr lang="en-US" sz="2000" i="1" dirty="0">
                <a:solidFill>
                  <a:srgbClr val="9D0505"/>
                </a:solidFill>
              </a:rPr>
              <a:t>Economic rent</a:t>
            </a:r>
            <a:r>
              <a:rPr lang="en-US" sz="2000" dirty="0">
                <a:solidFill>
                  <a:srgbClr val="9D0505"/>
                </a:solidFill>
              </a:rPr>
              <a:t> </a:t>
            </a:r>
            <a:r>
              <a:rPr lang="en-US" sz="2000" dirty="0"/>
              <a:t>describes the gains that workers and owners of capital receive from supplying their labor or machinery in factor markets.</a:t>
            </a:r>
          </a:p>
          <a:p>
            <a:pPr lvl="1"/>
            <a:r>
              <a:rPr lang="en-US" sz="2000" dirty="0"/>
              <a:t>Similar to the concept of </a:t>
            </a:r>
            <a:r>
              <a:rPr lang="en-US" sz="2000" i="1" dirty="0">
                <a:solidFill>
                  <a:srgbClr val="9D0505"/>
                </a:solidFill>
              </a:rPr>
              <a:t>producer surplus</a:t>
            </a:r>
            <a:r>
              <a:rPr lang="en-US" sz="2000" dirty="0"/>
              <a:t>, except the gains go to capital and land holders and workers.</a:t>
            </a:r>
          </a:p>
        </p:txBody>
      </p:sp>
      <p:pic>
        <p:nvPicPr>
          <p:cNvPr id="8" name="Picture 7" descr="Economic rent is the area above the supply curve and below the equilibrium price.">
            <a:extLst>
              <a:ext uri="{FF2B5EF4-FFF2-40B4-BE49-F238E27FC236}">
                <a16:creationId xmlns:a16="http://schemas.microsoft.com/office/drawing/2014/main" id="{89774036-C12E-427F-AACA-BB1F24FCF202}"/>
              </a:ext>
            </a:extLst>
          </p:cNvPr>
          <p:cNvPicPr>
            <a:picLocks noChangeAspect="1"/>
          </p:cNvPicPr>
          <p:nvPr/>
        </p:nvPicPr>
        <p:blipFill>
          <a:blip r:embed="rId2"/>
          <a:stretch>
            <a:fillRect/>
          </a:stretch>
        </p:blipFill>
        <p:spPr>
          <a:xfrm>
            <a:off x="1813082" y="2792923"/>
            <a:ext cx="5517837" cy="1913178"/>
          </a:xfrm>
          <a:prstGeom prst="rect">
            <a:avLst/>
          </a:prstGeom>
        </p:spPr>
      </p:pic>
      <p:sp>
        <p:nvSpPr>
          <p:cNvPr id="4" name="Content Placeholder 3">
            <a:extLst>
              <a:ext uri="{FF2B5EF4-FFF2-40B4-BE49-F238E27FC236}">
                <a16:creationId xmlns:a16="http://schemas.microsoft.com/office/drawing/2014/main" id="{8ED39421-62DE-4633-8521-69F7E0CCEFF0}"/>
              </a:ext>
            </a:extLst>
          </p:cNvPr>
          <p:cNvSpPr>
            <a:spLocks noGrp="1"/>
          </p:cNvSpPr>
          <p:nvPr>
            <p:ph sz="quarter" idx="14"/>
          </p:nvPr>
        </p:nvSpPr>
        <p:spPr>
          <a:xfrm>
            <a:off x="342900" y="4798242"/>
            <a:ext cx="8458199" cy="1440585"/>
          </a:xfrm>
        </p:spPr>
        <p:txBody>
          <a:bodyPr>
            <a:normAutofit/>
          </a:bodyPr>
          <a:lstStyle/>
          <a:p>
            <a:pPr marL="292608" indent="-292608">
              <a:buFont typeface="Arial" panose="020B0604020202020204" pitchFamily="34" charset="0"/>
              <a:buChar char="•"/>
            </a:pPr>
            <a:r>
              <a:rPr lang="en-US" sz="2000" dirty="0"/>
              <a:t>Rental markets for land and capital reach equilibrium at the intersection of supply and demand.</a:t>
            </a:r>
          </a:p>
          <a:p>
            <a:pPr marL="292608" indent="-292608">
              <a:buFont typeface="Arial" panose="020B0604020202020204" pitchFamily="34" charset="0"/>
              <a:buChar char="•"/>
            </a:pPr>
            <a:r>
              <a:rPr lang="en-US" sz="2000" dirty="0"/>
              <a:t>The area between the equilibrium rental price and the supply curve is the </a:t>
            </a:r>
            <a:r>
              <a:rPr lang="en-US" sz="2000" i="1" dirty="0">
                <a:solidFill>
                  <a:srgbClr val="9D0505"/>
                </a:solidFill>
              </a:rPr>
              <a:t>economic rent</a:t>
            </a:r>
            <a:r>
              <a:rPr lang="en-US" sz="2000" dirty="0"/>
              <a:t>.</a:t>
            </a:r>
          </a:p>
        </p:txBody>
      </p:sp>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8586" y="6238827"/>
            <a:ext cx="3545862" cy="318495"/>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998291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p:txBody>
          <a:bodyPr>
            <a:normAutofit/>
          </a:bodyPr>
          <a:lstStyle/>
          <a:p>
            <a:r>
              <a:rPr lang="en-US" dirty="0"/>
              <a:t>The factor distribution of income</a:t>
            </a:r>
            <a:endParaRPr lang="en-IN"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900" y="1276710"/>
            <a:ext cx="8725686" cy="2625987"/>
          </a:xfrm>
        </p:spPr>
        <p:txBody>
          <a:bodyPr>
            <a:normAutofit/>
          </a:bodyPr>
          <a:lstStyle/>
          <a:p>
            <a:r>
              <a:rPr lang="en-US" sz="1800" dirty="0"/>
              <a:t>The </a:t>
            </a:r>
            <a:r>
              <a:rPr lang="en-US" sz="1800" i="1" dirty="0">
                <a:solidFill>
                  <a:srgbClr val="9D0505"/>
                </a:solidFill>
              </a:rPr>
              <a:t>factor distribution of income </a:t>
            </a:r>
            <a:r>
              <a:rPr lang="en-US" sz="1800" dirty="0"/>
              <a:t>is the pattern of income that people derive from various factors of production.</a:t>
            </a:r>
            <a:endParaRPr lang="en-US" sz="1800" i="1" dirty="0">
              <a:solidFill>
                <a:srgbClr val="C00000"/>
              </a:solidFill>
            </a:endParaRPr>
          </a:p>
          <a:p>
            <a:r>
              <a:rPr lang="en-US" sz="1800" dirty="0"/>
              <a:t>In the United States:</a:t>
            </a:r>
          </a:p>
          <a:p>
            <a:pPr lvl="1"/>
            <a:r>
              <a:rPr lang="en-US" sz="1800" dirty="0"/>
              <a:t>The majority of income is derived from labor.</a:t>
            </a:r>
          </a:p>
          <a:p>
            <a:pPr lvl="1"/>
            <a:r>
              <a:rPr lang="en-US" sz="1800" dirty="0"/>
              <a:t>Corporate profits, interest, and rent all go to owners of physical capital and land.</a:t>
            </a:r>
          </a:p>
          <a:p>
            <a:pPr lvl="1"/>
            <a:r>
              <a:rPr lang="en-US" sz="1800" dirty="0"/>
              <a:t>Proprietor income goes to individual business owners for both the labor and capital put into their businesses.</a:t>
            </a:r>
          </a:p>
        </p:txBody>
      </p:sp>
      <p:pic>
        <p:nvPicPr>
          <p:cNvPr id="7" name="Picture 6" descr="Pie chart is divided as follows: Rent 4 percent; Interest 14 percent; Proprietors' income 9 percent; Corporate profits 13 percent; Compensation of employees 60 percent. ">
            <a:extLst>
              <a:ext uri="{FF2B5EF4-FFF2-40B4-BE49-F238E27FC236}">
                <a16:creationId xmlns:a16="http://schemas.microsoft.com/office/drawing/2014/main" id="{58A6DF23-6DBA-4469-8B10-0EABA0C26811}"/>
              </a:ext>
            </a:extLst>
          </p:cNvPr>
          <p:cNvPicPr>
            <a:picLocks noChangeAspect="1"/>
          </p:cNvPicPr>
          <p:nvPr/>
        </p:nvPicPr>
        <p:blipFill>
          <a:blip r:embed="rId2"/>
          <a:stretch>
            <a:fillRect/>
          </a:stretch>
        </p:blipFill>
        <p:spPr>
          <a:xfrm>
            <a:off x="2234652" y="3875709"/>
            <a:ext cx="4542720" cy="2301995"/>
          </a:xfrm>
          <a:prstGeom prst="rect">
            <a:avLst/>
          </a:prstGeom>
        </p:spPr>
      </p:pic>
    </p:spTree>
    <p:extLst>
      <p:ext uri="{BB962C8B-B14F-4D97-AF65-F5344CB8AC3E}">
        <p14:creationId xmlns:p14="http://schemas.microsoft.com/office/powerpoint/2010/main" val="3132303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55B82-22DE-4B55-81C8-25B5C6C0D72D}"/>
              </a:ext>
            </a:extLst>
          </p:cNvPr>
          <p:cNvSpPr>
            <a:spLocks noGrp="1"/>
          </p:cNvSpPr>
          <p:nvPr>
            <p:ph type="title"/>
          </p:nvPr>
        </p:nvSpPr>
        <p:spPr/>
        <p:txBody>
          <a:bodyPr>
            <a:normAutofit fontScale="90000"/>
          </a:bodyPr>
          <a:lstStyle/>
          <a:p>
            <a:r>
              <a:rPr lang="en-US" dirty="0"/>
              <a:t>The factors of production: Land, labor, and capital</a:t>
            </a:r>
            <a:endParaRPr lang="en-IN" dirty="0"/>
          </a:p>
        </p:txBody>
      </p:sp>
      <p:sp>
        <p:nvSpPr>
          <p:cNvPr id="3" name="Content Placeholder 2">
            <a:extLst>
              <a:ext uri="{FF2B5EF4-FFF2-40B4-BE49-F238E27FC236}">
                <a16:creationId xmlns:a16="http://schemas.microsoft.com/office/drawing/2014/main" id="{56957D22-5D15-487B-BBB3-F4FE8F62DD20}"/>
              </a:ext>
            </a:extLst>
          </p:cNvPr>
          <p:cNvSpPr>
            <a:spLocks noGrp="1"/>
          </p:cNvSpPr>
          <p:nvPr>
            <p:ph sz="quarter" idx="11"/>
          </p:nvPr>
        </p:nvSpPr>
        <p:spPr>
          <a:xfrm>
            <a:off x="342900" y="1276710"/>
            <a:ext cx="8458200" cy="1560758"/>
          </a:xfrm>
        </p:spPr>
        <p:txBody>
          <a:bodyPr/>
          <a:lstStyle/>
          <a:p>
            <a:pPr>
              <a:buClr>
                <a:schemeClr val="tx1"/>
              </a:buClr>
            </a:pPr>
            <a:r>
              <a:rPr lang="en-US" dirty="0"/>
              <a:t>The ingredients that go into making a good or service are called </a:t>
            </a:r>
            <a:r>
              <a:rPr lang="en-US" i="1" dirty="0">
                <a:solidFill>
                  <a:srgbClr val="9D0505"/>
                </a:solidFill>
              </a:rPr>
              <a:t>factors of production</a:t>
            </a:r>
            <a:r>
              <a:rPr lang="en-US" i="1" dirty="0"/>
              <a:t>.</a:t>
            </a:r>
          </a:p>
          <a:p>
            <a:pPr lvl="1">
              <a:buClr>
                <a:schemeClr val="tx1"/>
              </a:buClr>
            </a:pPr>
            <a:r>
              <a:rPr lang="en-US" i="1" dirty="0">
                <a:solidFill>
                  <a:srgbClr val="9D0505"/>
                </a:solidFill>
              </a:rPr>
              <a:t>Labor</a:t>
            </a:r>
            <a:r>
              <a:rPr lang="en-US" dirty="0"/>
              <a:t>, </a:t>
            </a:r>
            <a:r>
              <a:rPr lang="en-US" i="1" dirty="0">
                <a:solidFill>
                  <a:srgbClr val="9D0505"/>
                </a:solidFill>
              </a:rPr>
              <a:t>land</a:t>
            </a:r>
            <a:r>
              <a:rPr lang="en-US" dirty="0"/>
              <a:t>, and </a:t>
            </a:r>
            <a:r>
              <a:rPr lang="en-US" i="1" dirty="0">
                <a:solidFill>
                  <a:srgbClr val="9D0505"/>
                </a:solidFill>
              </a:rPr>
              <a:t>capital</a:t>
            </a:r>
            <a:r>
              <a:rPr lang="en-US" dirty="0"/>
              <a:t>.</a:t>
            </a:r>
          </a:p>
        </p:txBody>
      </p:sp>
      <p:sp>
        <p:nvSpPr>
          <p:cNvPr id="4" name="Content Placeholder 3">
            <a:extLst>
              <a:ext uri="{FF2B5EF4-FFF2-40B4-BE49-F238E27FC236}">
                <a16:creationId xmlns:a16="http://schemas.microsoft.com/office/drawing/2014/main" id="{161A528A-57ED-4FEA-993A-B278AC0DE0E7}"/>
              </a:ext>
            </a:extLst>
          </p:cNvPr>
          <p:cNvSpPr>
            <a:spLocks noGrp="1"/>
          </p:cNvSpPr>
          <p:nvPr>
            <p:ph sz="quarter" idx="14"/>
          </p:nvPr>
        </p:nvSpPr>
        <p:spPr>
          <a:xfrm>
            <a:off x="342900" y="2903457"/>
            <a:ext cx="8458200" cy="3346515"/>
          </a:xfrm>
        </p:spPr>
        <p:txBody>
          <a:bodyPr/>
          <a:lstStyle/>
          <a:p>
            <a:pPr>
              <a:buClr>
                <a:schemeClr val="tx1"/>
              </a:buClr>
            </a:pPr>
            <a:r>
              <a:rPr lang="en-US" i="1" dirty="0">
                <a:solidFill>
                  <a:srgbClr val="9D0505"/>
                </a:solidFill>
              </a:rPr>
              <a:t>Factors of production </a:t>
            </a:r>
            <a:r>
              <a:rPr lang="en-US" dirty="0"/>
              <a:t>are bought and sold in markets, in much the same way as the goods they go into producing.</a:t>
            </a:r>
          </a:p>
          <a:p>
            <a:r>
              <a:rPr lang="en-US" dirty="0"/>
              <a:t>The price of each factor is determined by supply and demand.</a:t>
            </a:r>
          </a:p>
          <a:p>
            <a:pPr lvl="1"/>
            <a:r>
              <a:rPr lang="en-US" sz="2400" dirty="0"/>
              <a:t>Demand for factors of production is referred to as </a:t>
            </a:r>
            <a:r>
              <a:rPr lang="en-US" sz="2400" i="1" dirty="0">
                <a:solidFill>
                  <a:srgbClr val="9D0505"/>
                </a:solidFill>
              </a:rPr>
              <a:t>derived demand</a:t>
            </a:r>
            <a:r>
              <a:rPr lang="en-US" sz="2400" dirty="0"/>
              <a:t>.</a:t>
            </a:r>
            <a:endParaRPr lang="en-US" sz="2400" dirty="0">
              <a:sym typeface="Wingdings" pitchFamily="2" charset="2"/>
            </a:endParaRPr>
          </a:p>
        </p:txBody>
      </p:sp>
    </p:spTree>
    <p:extLst>
      <p:ext uri="{BB962C8B-B14F-4D97-AF65-F5344CB8AC3E}">
        <p14:creationId xmlns:p14="http://schemas.microsoft.com/office/powerpoint/2010/main" val="23833179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856DB-3E65-48C4-B94C-E336D0E27CBF}"/>
              </a:ext>
            </a:extLst>
          </p:cNvPr>
          <p:cNvSpPr>
            <a:spLocks noGrp="1"/>
          </p:cNvSpPr>
          <p:nvPr>
            <p:ph type="title"/>
          </p:nvPr>
        </p:nvSpPr>
        <p:spPr/>
        <p:txBody>
          <a:bodyPr/>
          <a:lstStyle/>
          <a:p>
            <a:r>
              <a:rPr lang="en-US" dirty="0"/>
              <a:t>Work, wages, and social value</a:t>
            </a:r>
            <a:endParaRPr lang="en-IN" dirty="0"/>
          </a:p>
        </p:txBody>
      </p:sp>
      <p:sp>
        <p:nvSpPr>
          <p:cNvPr id="3" name="Content Placeholder 2">
            <a:extLst>
              <a:ext uri="{FF2B5EF4-FFF2-40B4-BE49-F238E27FC236}">
                <a16:creationId xmlns:a16="http://schemas.microsoft.com/office/drawing/2014/main" id="{BD4E7C29-8BDD-4377-A5F6-6E97EDF128B5}"/>
              </a:ext>
            </a:extLst>
          </p:cNvPr>
          <p:cNvSpPr>
            <a:spLocks noGrp="1"/>
          </p:cNvSpPr>
          <p:nvPr>
            <p:ph sz="quarter" idx="11"/>
          </p:nvPr>
        </p:nvSpPr>
        <p:spPr>
          <a:xfrm>
            <a:off x="342900" y="1276710"/>
            <a:ext cx="8458200" cy="4888420"/>
          </a:xfrm>
        </p:spPr>
        <p:txBody>
          <a:bodyPr>
            <a:normAutofit/>
          </a:bodyPr>
          <a:lstStyle/>
          <a:p>
            <a:r>
              <a:rPr lang="en-US" sz="2400" dirty="0"/>
              <a:t>In most professions, people are comfortable with the idea that workers are paid according to their productivity.</a:t>
            </a:r>
          </a:p>
          <a:p>
            <a:r>
              <a:rPr lang="en-US" sz="2400" dirty="0"/>
              <a:t>In some professions, pay for performance may seem out of keeping with the nature of the work.</a:t>
            </a:r>
          </a:p>
          <a:p>
            <a:r>
              <a:rPr lang="en-US" sz="2400" dirty="0"/>
              <a:t>Pay for performance in teaching has been hotly debated.</a:t>
            </a:r>
          </a:p>
          <a:p>
            <a:pPr lvl="1"/>
            <a:r>
              <a:rPr lang="en-US" sz="2400" dirty="0"/>
              <a:t>Supporters argue good teachers should be reward for students’ performance.</a:t>
            </a:r>
          </a:p>
          <a:p>
            <a:pPr lvl="1"/>
            <a:r>
              <a:rPr lang="en-US" sz="2400" dirty="0"/>
              <a:t>Opponents say that performance pay encourages teachers to focus too much on test scores and may incentives higher performing teachers to transfer out of underperforming schools.</a:t>
            </a:r>
          </a:p>
        </p:txBody>
      </p:sp>
    </p:spTree>
    <p:extLst>
      <p:ext uri="{BB962C8B-B14F-4D97-AF65-F5344CB8AC3E}">
        <p14:creationId xmlns:p14="http://schemas.microsoft.com/office/powerpoint/2010/main" val="18486936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a:xfrm>
            <a:off x="342900" y="304800"/>
            <a:ext cx="8687978" cy="678611"/>
          </a:xfrm>
        </p:spPr>
        <p:txBody>
          <a:bodyPr>
            <a:normAutofit fontScale="90000"/>
          </a:bodyPr>
          <a:lstStyle/>
          <a:p>
            <a:r>
              <a:rPr lang="en-US" dirty="0"/>
              <a:t>Minimum wages and efficiency wages </a:t>
            </a:r>
            <a:r>
              <a:rPr lang="en-US" sz="1100" b="0" dirty="0"/>
              <a:t>1</a:t>
            </a:r>
            <a:endParaRPr lang="en-IN" sz="1100" b="0" dirty="0"/>
          </a:p>
        </p:txBody>
      </p:sp>
      <p:sp>
        <p:nvSpPr>
          <p:cNvPr id="3" name="Content Placeholder 2">
            <a:extLst>
              <a:ext uri="{FF2B5EF4-FFF2-40B4-BE49-F238E27FC236}">
                <a16:creationId xmlns:a16="http://schemas.microsoft.com/office/drawing/2014/main" id="{BB8C0F69-8A0D-4C92-BF0B-902190D995A3}"/>
              </a:ext>
            </a:extLst>
          </p:cNvPr>
          <p:cNvSpPr>
            <a:spLocks noGrp="1"/>
          </p:cNvSpPr>
          <p:nvPr>
            <p:ph sz="quarter" idx="11"/>
          </p:nvPr>
        </p:nvSpPr>
        <p:spPr>
          <a:xfrm>
            <a:off x="342900" y="1276709"/>
            <a:ext cx="8458200" cy="3757204"/>
          </a:xfrm>
        </p:spPr>
        <p:txBody>
          <a:bodyPr>
            <a:normAutofit/>
          </a:bodyPr>
          <a:lstStyle/>
          <a:p>
            <a:r>
              <a:rPr lang="en-US" sz="2400" dirty="0"/>
              <a:t>Labor supply and labor demand explain the most important determinants of wages and give a reasonably accurate picture of many labor markets.</a:t>
            </a:r>
          </a:p>
          <a:p>
            <a:r>
              <a:rPr lang="en-US" sz="2400" dirty="0"/>
              <a:t>There are two exceptions.</a:t>
            </a:r>
          </a:p>
          <a:p>
            <a:pPr lvl="1">
              <a:buClr>
                <a:schemeClr val="tx1"/>
              </a:buClr>
            </a:pPr>
            <a:r>
              <a:rPr lang="en-US" sz="2400" i="1" dirty="0">
                <a:solidFill>
                  <a:srgbClr val="9D0505"/>
                </a:solidFill>
              </a:rPr>
              <a:t>Minimum wage</a:t>
            </a:r>
            <a:r>
              <a:rPr lang="en-US" sz="2400" dirty="0"/>
              <a:t>: A price floor on the wage rate.</a:t>
            </a:r>
          </a:p>
          <a:p>
            <a:pPr lvl="1">
              <a:buClr>
                <a:schemeClr val="tx1"/>
              </a:buClr>
            </a:pPr>
            <a:r>
              <a:rPr lang="en-US" sz="2400" i="1" dirty="0">
                <a:solidFill>
                  <a:srgbClr val="9D0505"/>
                </a:solidFill>
              </a:rPr>
              <a:t>Efficiency wage:</a:t>
            </a:r>
            <a:r>
              <a:rPr lang="en-US" sz="2400" dirty="0">
                <a:solidFill>
                  <a:srgbClr val="9D0505"/>
                </a:solidFill>
              </a:rPr>
              <a:t> </a:t>
            </a:r>
            <a:r>
              <a:rPr lang="en-US" sz="2400" dirty="0"/>
              <a:t>A wage that is deliberately set above the market rate to increase worker productivity.</a:t>
            </a:r>
          </a:p>
        </p:txBody>
      </p:sp>
    </p:spTree>
    <p:extLst>
      <p:ext uri="{BB962C8B-B14F-4D97-AF65-F5344CB8AC3E}">
        <p14:creationId xmlns:p14="http://schemas.microsoft.com/office/powerpoint/2010/main" val="269750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8384-7473-4167-A69F-681600BF30CF}"/>
              </a:ext>
            </a:extLst>
          </p:cNvPr>
          <p:cNvSpPr>
            <a:spLocks noGrp="1"/>
          </p:cNvSpPr>
          <p:nvPr>
            <p:ph type="title"/>
          </p:nvPr>
        </p:nvSpPr>
        <p:spPr>
          <a:xfrm>
            <a:off x="342899" y="304800"/>
            <a:ext cx="8669125" cy="678611"/>
          </a:xfrm>
        </p:spPr>
        <p:txBody>
          <a:bodyPr>
            <a:normAutofit fontScale="90000"/>
          </a:bodyPr>
          <a:lstStyle/>
          <a:p>
            <a:r>
              <a:rPr lang="en-US" dirty="0">
                <a:solidFill>
                  <a:srgbClr val="000000"/>
                </a:solidFill>
              </a:rPr>
              <a:t>Minimum wages and efficiency wages </a:t>
            </a:r>
            <a:r>
              <a:rPr lang="en-US" sz="1100" b="0" dirty="0">
                <a:solidFill>
                  <a:srgbClr val="000000"/>
                </a:solidFill>
              </a:rPr>
              <a:t>2</a:t>
            </a:r>
            <a:endParaRPr lang="en-IN" dirty="0"/>
          </a:p>
        </p:txBody>
      </p:sp>
      <p:pic>
        <p:nvPicPr>
          <p:cNvPr id="8" name="Picture 7" descr="When minimum wage is above equilibrium, the distance between demand and supply at that wage rate is the labor surplus.&#10;">
            <a:extLst>
              <a:ext uri="{FF2B5EF4-FFF2-40B4-BE49-F238E27FC236}">
                <a16:creationId xmlns:a16="http://schemas.microsoft.com/office/drawing/2014/main" id="{269B7E68-C3E1-4555-9052-B15F9F9B5387}"/>
              </a:ext>
            </a:extLst>
          </p:cNvPr>
          <p:cNvPicPr>
            <a:picLocks noChangeAspect="1"/>
          </p:cNvPicPr>
          <p:nvPr/>
        </p:nvPicPr>
        <p:blipFill>
          <a:blip r:embed="rId3"/>
          <a:stretch>
            <a:fillRect/>
          </a:stretch>
        </p:blipFill>
        <p:spPr>
          <a:xfrm>
            <a:off x="592787" y="1956457"/>
            <a:ext cx="4084674" cy="3621338"/>
          </a:xfrm>
          <a:prstGeom prst="rect">
            <a:avLst/>
          </a:prstGeom>
        </p:spPr>
      </p:pic>
      <p:sp>
        <p:nvSpPr>
          <p:cNvPr id="4" name="Content Placeholder 3">
            <a:extLst>
              <a:ext uri="{FF2B5EF4-FFF2-40B4-BE49-F238E27FC236}">
                <a16:creationId xmlns:a16="http://schemas.microsoft.com/office/drawing/2014/main" id="{8ED39421-62DE-4633-8521-69F7E0CCEFF0}"/>
              </a:ext>
            </a:extLst>
          </p:cNvPr>
          <p:cNvSpPr>
            <a:spLocks noGrp="1"/>
          </p:cNvSpPr>
          <p:nvPr>
            <p:ph sz="quarter" idx="14"/>
          </p:nvPr>
        </p:nvSpPr>
        <p:spPr>
          <a:xfrm>
            <a:off x="5219700" y="1659119"/>
            <a:ext cx="3581399" cy="1480008"/>
          </a:xfrm>
        </p:spPr>
        <p:txBody>
          <a:bodyPr>
            <a:normAutofit/>
          </a:bodyPr>
          <a:lstStyle/>
          <a:p>
            <a:r>
              <a:rPr lang="en-US" sz="2000" dirty="0"/>
              <a:t>Both exceptions cause the market wage to rise above the equilibrium wage.</a:t>
            </a:r>
          </a:p>
          <a:p>
            <a:pPr lvl="1"/>
            <a:r>
              <a:rPr lang="en-US" sz="2000" dirty="0"/>
              <a:t>Surplus of labor occurs.</a:t>
            </a:r>
          </a:p>
        </p:txBody>
      </p:sp>
      <p:sp>
        <p:nvSpPr>
          <p:cNvPr id="5" name="Content Placeholder 4">
            <a:extLst>
              <a:ext uri="{FF2B5EF4-FFF2-40B4-BE49-F238E27FC236}">
                <a16:creationId xmlns:a16="http://schemas.microsoft.com/office/drawing/2014/main" id="{A9185A90-C9F6-42C5-B01F-044DF8C93C92}"/>
              </a:ext>
            </a:extLst>
          </p:cNvPr>
          <p:cNvSpPr>
            <a:spLocks noGrp="1"/>
          </p:cNvSpPr>
          <p:nvPr>
            <p:ph sz="quarter" idx="15"/>
          </p:nvPr>
        </p:nvSpPr>
        <p:spPr>
          <a:xfrm>
            <a:off x="5229127" y="3167405"/>
            <a:ext cx="3830032" cy="3035431"/>
          </a:xfrm>
        </p:spPr>
        <p:txBody>
          <a:bodyPr>
            <a:noAutofit/>
          </a:bodyPr>
          <a:lstStyle/>
          <a:p>
            <a:r>
              <a:rPr lang="en-US" sz="2000" dirty="0"/>
              <a:t>If the labor market is inefficient and the market wage is below the equilibrium wage, the artificial raising of market wage will push the wage to the equilibrium wage.</a:t>
            </a:r>
          </a:p>
          <a:p>
            <a:r>
              <a:rPr lang="en-US" sz="2000" dirty="0"/>
              <a:t>The evidence on how minimum and efficiency wages affect the real world is mixed.</a:t>
            </a:r>
          </a:p>
        </p:txBody>
      </p:sp>
      <p:sp>
        <p:nvSpPr>
          <p:cNvPr id="9" name="Text Placeholder 8">
            <a:extLst>
              <a:ext uri="{FF2B5EF4-FFF2-40B4-BE49-F238E27FC236}">
                <a16:creationId xmlns:a16="http://schemas.microsoft.com/office/drawing/2014/main" id="{E9B2FAE5-6777-4DC0-A2B8-F283FA1A2BB8}"/>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hlinkClick r:id="rId4" action="ppaction://hlinksldjump"/>
            </a:endParaRPr>
          </a:p>
        </p:txBody>
      </p:sp>
    </p:spTree>
    <p:extLst>
      <p:ext uri="{BB962C8B-B14F-4D97-AF65-F5344CB8AC3E}">
        <p14:creationId xmlns:p14="http://schemas.microsoft.com/office/powerpoint/2010/main" val="3688897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4BD69-3621-4D0D-A49C-91B513AE8206}"/>
              </a:ext>
            </a:extLst>
          </p:cNvPr>
          <p:cNvSpPr>
            <a:spLocks noGrp="1"/>
          </p:cNvSpPr>
          <p:nvPr>
            <p:ph type="title"/>
          </p:nvPr>
        </p:nvSpPr>
        <p:spPr/>
        <p:txBody>
          <a:bodyPr>
            <a:normAutofit fontScale="90000"/>
          </a:bodyPr>
          <a:lstStyle/>
          <a:p>
            <a:r>
              <a:rPr lang="en-US" dirty="0"/>
              <a:t>Company towns, unions, and labor laws</a:t>
            </a:r>
            <a:endParaRPr lang="en-IN" dirty="0"/>
          </a:p>
        </p:txBody>
      </p:sp>
      <p:sp>
        <p:nvSpPr>
          <p:cNvPr id="3" name="Content Placeholder 2">
            <a:extLst>
              <a:ext uri="{FF2B5EF4-FFF2-40B4-BE49-F238E27FC236}">
                <a16:creationId xmlns:a16="http://schemas.microsoft.com/office/drawing/2014/main" id="{4C0E545C-7F8A-4B0E-BDB6-0A19252348F0}"/>
              </a:ext>
            </a:extLst>
          </p:cNvPr>
          <p:cNvSpPr>
            <a:spLocks noGrp="1"/>
          </p:cNvSpPr>
          <p:nvPr>
            <p:ph sz="quarter" idx="11"/>
          </p:nvPr>
        </p:nvSpPr>
        <p:spPr>
          <a:xfrm>
            <a:off x="342900" y="1276710"/>
            <a:ext cx="8659698" cy="4971690"/>
          </a:xfrm>
        </p:spPr>
        <p:txBody>
          <a:bodyPr>
            <a:noAutofit/>
          </a:bodyPr>
          <a:lstStyle/>
          <a:p>
            <a:r>
              <a:rPr lang="en-US" sz="2200" dirty="0"/>
              <a:t>Labor markets are not always perfectly competitive.</a:t>
            </a:r>
          </a:p>
          <a:p>
            <a:r>
              <a:rPr lang="en-US" sz="2200" dirty="0"/>
              <a:t>There are three main reasons why labor markets are not perfect.</a:t>
            </a:r>
          </a:p>
          <a:p>
            <a:pPr lvl="1"/>
            <a:r>
              <a:rPr lang="en-US" sz="2200" dirty="0"/>
              <a:t>An employer can have substantial market power.</a:t>
            </a:r>
          </a:p>
          <a:p>
            <a:pPr lvl="2">
              <a:buClr>
                <a:schemeClr val="tx1"/>
              </a:buClr>
            </a:pPr>
            <a:r>
              <a:rPr lang="en-US" sz="2000" dirty="0"/>
              <a:t>A </a:t>
            </a:r>
            <a:r>
              <a:rPr lang="en-US" sz="2000" i="1" dirty="0">
                <a:solidFill>
                  <a:srgbClr val="9D0505"/>
                </a:solidFill>
              </a:rPr>
              <a:t>monopsony</a:t>
            </a:r>
            <a:r>
              <a:rPr lang="en-US" sz="2000" b="1" dirty="0">
                <a:solidFill>
                  <a:srgbClr val="9D0505"/>
                </a:solidFill>
              </a:rPr>
              <a:t> </a:t>
            </a:r>
            <a:r>
              <a:rPr lang="en-US" sz="2000" dirty="0"/>
              <a:t>labor market is one in which there is only one buyer and many sellers.</a:t>
            </a:r>
          </a:p>
          <a:p>
            <a:pPr lvl="2">
              <a:buClr>
                <a:schemeClr val="tx1"/>
              </a:buClr>
            </a:pPr>
            <a:r>
              <a:rPr lang="en-US" sz="2000" dirty="0"/>
              <a:t>These firms push wages down.</a:t>
            </a:r>
          </a:p>
          <a:p>
            <a:pPr lvl="1"/>
            <a:r>
              <a:rPr lang="en-US" sz="2200" dirty="0"/>
              <a:t>Employees can have substantial market power through labor unions and collective bargaining.</a:t>
            </a:r>
          </a:p>
          <a:p>
            <a:pPr lvl="2"/>
            <a:r>
              <a:rPr lang="en-US" sz="2000" dirty="0"/>
              <a:t>A monopolist on labor.</a:t>
            </a:r>
          </a:p>
          <a:p>
            <a:pPr lvl="2"/>
            <a:r>
              <a:rPr lang="en-US" sz="2000" dirty="0"/>
              <a:t>Workers push for higher wages.</a:t>
            </a:r>
          </a:p>
          <a:p>
            <a:pPr lvl="1"/>
            <a:r>
              <a:rPr lang="en-US" sz="2200" dirty="0"/>
              <a:t>Government intervention can cause markets to move away from equilibrium.</a:t>
            </a:r>
          </a:p>
        </p:txBody>
      </p:sp>
    </p:spTree>
    <p:extLst>
      <p:ext uri="{BB962C8B-B14F-4D97-AF65-F5344CB8AC3E}">
        <p14:creationId xmlns:p14="http://schemas.microsoft.com/office/powerpoint/2010/main" val="30283033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CAD79-E7F4-49AD-B6F6-213451D0FA29}"/>
              </a:ext>
            </a:extLst>
          </p:cNvPr>
          <p:cNvSpPr>
            <a:spLocks noGrp="1"/>
          </p:cNvSpPr>
          <p:nvPr>
            <p:ph type="title"/>
          </p:nvPr>
        </p:nvSpPr>
        <p:spPr/>
        <p:txBody>
          <a:bodyPr>
            <a:normAutofit fontScale="90000"/>
          </a:bodyPr>
          <a:lstStyle/>
          <a:p>
            <a:r>
              <a:rPr lang="en-US" dirty="0"/>
              <a:t>Have noncompete clauses gone too far?</a:t>
            </a:r>
            <a:endParaRPr lang="en-IN" dirty="0"/>
          </a:p>
        </p:txBody>
      </p:sp>
      <p:sp>
        <p:nvSpPr>
          <p:cNvPr id="3" name="Content Placeholder 2">
            <a:extLst>
              <a:ext uri="{FF2B5EF4-FFF2-40B4-BE49-F238E27FC236}">
                <a16:creationId xmlns:a16="http://schemas.microsoft.com/office/drawing/2014/main" id="{85625212-163C-46CF-83BF-C802B7952E93}"/>
              </a:ext>
            </a:extLst>
          </p:cNvPr>
          <p:cNvSpPr>
            <a:spLocks noGrp="1"/>
          </p:cNvSpPr>
          <p:nvPr>
            <p:ph sz="quarter" idx="11"/>
          </p:nvPr>
        </p:nvSpPr>
        <p:spPr>
          <a:xfrm>
            <a:off x="342900" y="1276710"/>
            <a:ext cx="8678552" cy="1843562"/>
          </a:xfrm>
        </p:spPr>
        <p:txBody>
          <a:bodyPr/>
          <a:lstStyle/>
          <a:p>
            <a:pPr>
              <a:buClr>
                <a:schemeClr val="tx1"/>
              </a:buClr>
            </a:pPr>
            <a:r>
              <a:rPr lang="en-US" sz="2600" i="1" dirty="0">
                <a:solidFill>
                  <a:srgbClr val="9D0505"/>
                </a:solidFill>
              </a:rPr>
              <a:t>Noncompete clauses </a:t>
            </a:r>
            <a:r>
              <a:rPr lang="en-US" sz="2600" dirty="0"/>
              <a:t>are common throughout the economy.</a:t>
            </a:r>
          </a:p>
          <a:p>
            <a:pPr lvl="1"/>
            <a:r>
              <a:rPr lang="en-US" sz="2400" dirty="0"/>
              <a:t>A binding legal agreement between businesses to not hire each other workers.</a:t>
            </a:r>
          </a:p>
        </p:txBody>
      </p:sp>
      <p:sp>
        <p:nvSpPr>
          <p:cNvPr id="4" name="Content Placeholder 3">
            <a:extLst>
              <a:ext uri="{FF2B5EF4-FFF2-40B4-BE49-F238E27FC236}">
                <a16:creationId xmlns:a16="http://schemas.microsoft.com/office/drawing/2014/main" id="{91AC0E08-6546-40BE-8B80-5EF33BBDDF86}"/>
              </a:ext>
            </a:extLst>
          </p:cNvPr>
          <p:cNvSpPr>
            <a:spLocks noGrp="1"/>
          </p:cNvSpPr>
          <p:nvPr>
            <p:ph sz="quarter" idx="14"/>
          </p:nvPr>
        </p:nvSpPr>
        <p:spPr>
          <a:xfrm>
            <a:off x="342900" y="3186258"/>
            <a:ext cx="8458200" cy="3129698"/>
          </a:xfrm>
        </p:spPr>
        <p:txBody>
          <a:bodyPr>
            <a:normAutofit/>
          </a:bodyPr>
          <a:lstStyle/>
          <a:p>
            <a:r>
              <a:rPr lang="en-US" sz="2600" dirty="0"/>
              <a:t>Researchers found that ¼ of U.S. restaurants are covered by such agreements.</a:t>
            </a:r>
          </a:p>
          <a:p>
            <a:pPr>
              <a:buClr>
                <a:schemeClr val="tx1"/>
              </a:buClr>
            </a:pPr>
            <a:r>
              <a:rPr lang="en-US" sz="2600" dirty="0"/>
              <a:t>Companies argue that the clauses help slow high employee turnover, limit new employee training costs, and protect trade secrets.</a:t>
            </a:r>
          </a:p>
          <a:p>
            <a:pPr>
              <a:buClr>
                <a:schemeClr val="tx1"/>
              </a:buClr>
            </a:pPr>
            <a:r>
              <a:rPr lang="en-US" sz="2600" dirty="0"/>
              <a:t>Employees argue that the restrictions constrain the labor market and lock them into lower paying jobs.</a:t>
            </a:r>
          </a:p>
        </p:txBody>
      </p:sp>
    </p:spTree>
    <p:extLst>
      <p:ext uri="{BB962C8B-B14F-4D97-AF65-F5344CB8AC3E}">
        <p14:creationId xmlns:p14="http://schemas.microsoft.com/office/powerpoint/2010/main" val="1258782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2256C-187A-4D9C-B000-364BFB95121D}"/>
              </a:ext>
            </a:extLst>
          </p:cNvPr>
          <p:cNvSpPr>
            <a:spLocks noGrp="1"/>
          </p:cNvSpPr>
          <p:nvPr>
            <p:ph type="title"/>
          </p:nvPr>
        </p:nvSpPr>
        <p:spPr/>
        <p:txBody>
          <a:bodyPr>
            <a:normAutofit fontScale="90000"/>
          </a:bodyPr>
          <a:lstStyle/>
          <a:p>
            <a:r>
              <a:rPr lang="en-US" dirty="0"/>
              <a:t>Major labor laws of the twentieth century</a:t>
            </a:r>
            <a:endParaRPr lang="en-IN" dirty="0"/>
          </a:p>
        </p:txBody>
      </p:sp>
      <p:sp>
        <p:nvSpPr>
          <p:cNvPr id="3" name="Content Placeholder 2">
            <a:extLst>
              <a:ext uri="{FF2B5EF4-FFF2-40B4-BE49-F238E27FC236}">
                <a16:creationId xmlns:a16="http://schemas.microsoft.com/office/drawing/2014/main" id="{35EB67AB-A188-46CC-8C35-1FFC4AFDC762}"/>
              </a:ext>
            </a:extLst>
          </p:cNvPr>
          <p:cNvSpPr>
            <a:spLocks noGrp="1"/>
          </p:cNvSpPr>
          <p:nvPr>
            <p:ph sz="quarter" idx="11"/>
          </p:nvPr>
        </p:nvSpPr>
        <p:spPr>
          <a:xfrm>
            <a:off x="342900" y="1276710"/>
            <a:ext cx="8458200" cy="2304690"/>
          </a:xfrm>
        </p:spPr>
        <p:txBody>
          <a:bodyPr>
            <a:normAutofit/>
          </a:bodyPr>
          <a:lstStyle/>
          <a:p>
            <a:pPr marL="292608" indent="-292608">
              <a:buFont typeface="Arial" panose="020B0604020202020204" pitchFamily="34" charset="0"/>
              <a:buChar char="•"/>
            </a:pPr>
            <a:r>
              <a:rPr lang="en-US" sz="2600" dirty="0"/>
              <a:t>Regulations can also affect the labor market.</a:t>
            </a:r>
          </a:p>
          <a:p>
            <a:pPr marL="292608" indent="-292608">
              <a:buFont typeface="Arial" panose="020B0604020202020204" pitchFamily="34" charset="0"/>
              <a:buChar char="•"/>
            </a:pPr>
            <a:r>
              <a:rPr lang="en-US" sz="2600" dirty="0"/>
              <a:t>Regulations such as standards to ensure that workers won’t be injured at work are relatively uncontroversial, but do impose some costs, effectively acting as a tax on employment.</a:t>
            </a:r>
          </a:p>
        </p:txBody>
      </p:sp>
      <p:pic>
        <p:nvPicPr>
          <p:cNvPr id="12" name="Picture 11" descr="Major labor laws of the twentieth century are placed on a timeline starting from 1910 to 2000.">
            <a:extLst>
              <a:ext uri="{FF2B5EF4-FFF2-40B4-BE49-F238E27FC236}">
                <a16:creationId xmlns:a16="http://schemas.microsoft.com/office/drawing/2014/main" id="{079F1601-98A7-44EB-8C38-6346CDE28D3D}"/>
              </a:ext>
            </a:extLst>
          </p:cNvPr>
          <p:cNvPicPr>
            <a:picLocks noChangeAspect="1"/>
          </p:cNvPicPr>
          <p:nvPr/>
        </p:nvPicPr>
        <p:blipFill>
          <a:blip r:embed="rId2"/>
          <a:stretch>
            <a:fillRect/>
          </a:stretch>
        </p:blipFill>
        <p:spPr>
          <a:xfrm>
            <a:off x="1431018" y="3641210"/>
            <a:ext cx="6281963" cy="2489446"/>
          </a:xfrm>
          <a:prstGeom prst="rect">
            <a:avLst/>
          </a:prstGeom>
        </p:spPr>
      </p:pic>
      <p:sp>
        <p:nvSpPr>
          <p:cNvPr id="9" name="Text Placeholder 8">
            <a:extLst>
              <a:ext uri="{FF2B5EF4-FFF2-40B4-BE49-F238E27FC236}">
                <a16:creationId xmlns:a16="http://schemas.microsoft.com/office/drawing/2014/main" id="{A5D31303-7746-4F1B-BDC1-2EF18F83323D}"/>
              </a:ext>
            </a:extLst>
          </p:cNvPr>
          <p:cNvSpPr>
            <a:spLocks noGrp="1"/>
          </p:cNvSpPr>
          <p:nvPr>
            <p:ph type="body" sz="quarter" idx="12"/>
          </p:nvPr>
        </p:nvSpPr>
        <p:spPr>
          <a:xfrm>
            <a:off x="2635465" y="6324600"/>
            <a:ext cx="3873071" cy="190500"/>
          </a:xfrm>
        </p:spPr>
        <p:txBody>
          <a:bodyPr/>
          <a:lstStyle/>
          <a:p>
            <a:r>
              <a:rPr lang="en-US"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3680626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2256C-187A-4D9C-B000-364BFB95121D}"/>
              </a:ext>
            </a:extLst>
          </p:cNvPr>
          <p:cNvSpPr>
            <a:spLocks noGrp="1"/>
          </p:cNvSpPr>
          <p:nvPr>
            <p:ph type="title"/>
          </p:nvPr>
        </p:nvSpPr>
        <p:spPr/>
        <p:txBody>
          <a:bodyPr/>
          <a:lstStyle/>
          <a:p>
            <a:r>
              <a:rPr lang="en-US" dirty="0"/>
              <a:t>Changing demographics </a:t>
            </a:r>
            <a:r>
              <a:rPr lang="en-US" sz="1000" b="0" dirty="0"/>
              <a:t>1</a:t>
            </a:r>
            <a:endParaRPr lang="en-IN" sz="1000" b="0" dirty="0"/>
          </a:p>
        </p:txBody>
      </p:sp>
      <p:sp>
        <p:nvSpPr>
          <p:cNvPr id="3" name="Content Placeholder 2">
            <a:extLst>
              <a:ext uri="{FF2B5EF4-FFF2-40B4-BE49-F238E27FC236}">
                <a16:creationId xmlns:a16="http://schemas.microsoft.com/office/drawing/2014/main" id="{35EB67AB-A188-46CC-8C35-1FFC4AFDC762}"/>
              </a:ext>
            </a:extLst>
          </p:cNvPr>
          <p:cNvSpPr>
            <a:spLocks noGrp="1"/>
          </p:cNvSpPr>
          <p:nvPr>
            <p:ph sz="quarter" idx="11"/>
          </p:nvPr>
        </p:nvSpPr>
        <p:spPr>
          <a:xfrm>
            <a:off x="342900" y="1276710"/>
            <a:ext cx="8458200" cy="5238390"/>
          </a:xfrm>
        </p:spPr>
        <p:txBody>
          <a:bodyPr/>
          <a:lstStyle/>
          <a:p>
            <a:pPr marL="292608" indent="-292608">
              <a:buFont typeface="Arial" panose="020B0604020202020204" pitchFamily="34" charset="0"/>
              <a:buChar char="•"/>
            </a:pPr>
            <a:r>
              <a:rPr lang="en-US" dirty="0"/>
              <a:t>Changing demographics can have profound effects on the overall supply of labor and economic growth.</a:t>
            </a:r>
          </a:p>
          <a:p>
            <a:pPr marL="292608" indent="-292608">
              <a:buFont typeface="Arial" panose="020B0604020202020204" pitchFamily="34" charset="0"/>
              <a:buChar char="•"/>
            </a:pPr>
            <a:r>
              <a:rPr lang="en-US" dirty="0"/>
              <a:t>Countries with a declining population may have too few workers to power production, and too few consumers to drive a healthy demand for goods and services.</a:t>
            </a:r>
          </a:p>
        </p:txBody>
      </p:sp>
    </p:spTree>
    <p:extLst>
      <p:ext uri="{BB962C8B-B14F-4D97-AF65-F5344CB8AC3E}">
        <p14:creationId xmlns:p14="http://schemas.microsoft.com/office/powerpoint/2010/main" val="22728409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2657D-DF04-4A41-97F8-C02D65831C08}"/>
              </a:ext>
            </a:extLst>
          </p:cNvPr>
          <p:cNvSpPr>
            <a:spLocks noGrp="1"/>
          </p:cNvSpPr>
          <p:nvPr>
            <p:ph type="title"/>
          </p:nvPr>
        </p:nvSpPr>
        <p:spPr/>
        <p:txBody>
          <a:bodyPr/>
          <a:lstStyle/>
          <a:p>
            <a:r>
              <a:rPr lang="en-US" dirty="0"/>
              <a:t>Changing demographics </a:t>
            </a:r>
            <a:r>
              <a:rPr lang="en-US" sz="1000" b="0" dirty="0"/>
              <a:t>2</a:t>
            </a:r>
            <a:endParaRPr lang="en-IN" dirty="0"/>
          </a:p>
        </p:txBody>
      </p:sp>
      <p:sp>
        <p:nvSpPr>
          <p:cNvPr id="3" name="Content Placeholder 2">
            <a:extLst>
              <a:ext uri="{FF2B5EF4-FFF2-40B4-BE49-F238E27FC236}">
                <a16:creationId xmlns:a16="http://schemas.microsoft.com/office/drawing/2014/main" id="{491431D4-C272-4E3F-AD1C-7A6E4BFBDF9B}"/>
              </a:ext>
            </a:extLst>
          </p:cNvPr>
          <p:cNvSpPr>
            <a:spLocks noGrp="1"/>
          </p:cNvSpPr>
          <p:nvPr>
            <p:ph sz="quarter" idx="11"/>
          </p:nvPr>
        </p:nvSpPr>
        <p:spPr>
          <a:xfrm>
            <a:off x="342900" y="1276710"/>
            <a:ext cx="8458200" cy="3163315"/>
          </a:xfrm>
        </p:spPr>
        <p:txBody>
          <a:bodyPr>
            <a:normAutofit/>
          </a:bodyPr>
          <a:lstStyle/>
          <a:p>
            <a:r>
              <a:rPr lang="en-US" sz="2200" dirty="0"/>
              <a:t>Excessive population growth is a concern as well.</a:t>
            </a:r>
          </a:p>
          <a:p>
            <a:pPr lvl="1"/>
            <a:r>
              <a:rPr lang="en-US" sz="2200" dirty="0"/>
              <a:t>Overpopulation can strain the environment and limit the government’s ability to pay for education and other services.</a:t>
            </a:r>
          </a:p>
          <a:p>
            <a:pPr lvl="1"/>
            <a:r>
              <a:rPr lang="en-US" sz="2200" dirty="0"/>
              <a:t>High birth rates can also make it harder for parents to invest as much as they would like to in their children’s development and education.</a:t>
            </a:r>
          </a:p>
          <a:p>
            <a:pPr lvl="1"/>
            <a:r>
              <a:rPr lang="en-US" sz="2200" dirty="0"/>
              <a:t>This lack of investment ends up reducing the human capital (and therefore the productivity) of the future labor force.</a:t>
            </a:r>
          </a:p>
        </p:txBody>
      </p:sp>
      <p:sp>
        <p:nvSpPr>
          <p:cNvPr id="4" name="Content Placeholder 3">
            <a:extLst>
              <a:ext uri="{FF2B5EF4-FFF2-40B4-BE49-F238E27FC236}">
                <a16:creationId xmlns:a16="http://schemas.microsoft.com/office/drawing/2014/main" id="{B10C5FD3-2D3E-45C8-B7BC-94B88F352A8D}"/>
              </a:ext>
            </a:extLst>
          </p:cNvPr>
          <p:cNvSpPr>
            <a:spLocks noGrp="1"/>
          </p:cNvSpPr>
          <p:nvPr>
            <p:ph sz="quarter" idx="14"/>
          </p:nvPr>
        </p:nvSpPr>
        <p:spPr>
          <a:xfrm>
            <a:off x="342900" y="4458878"/>
            <a:ext cx="8659698" cy="2111604"/>
          </a:xfrm>
        </p:spPr>
        <p:txBody>
          <a:bodyPr>
            <a:noAutofit/>
          </a:bodyPr>
          <a:lstStyle/>
          <a:p>
            <a:pPr marL="0" lvl="1" indent="0">
              <a:spcBef>
                <a:spcPts val="300"/>
              </a:spcBef>
              <a:buNone/>
            </a:pPr>
            <a:r>
              <a:rPr lang="en-US" sz="2200" dirty="0"/>
              <a:t>When growing populations suddenly start to slow down, the result is often that a small number of workers ends up supporting a lot of elderly dependents.</a:t>
            </a:r>
          </a:p>
          <a:p>
            <a:pPr>
              <a:spcBef>
                <a:spcPts val="300"/>
              </a:spcBef>
            </a:pPr>
            <a:r>
              <a:rPr lang="en-US" sz="2200" dirty="0"/>
              <a:t>The serious effects of population growth on the economy have caused many governments to enact policies to encourage or discourage childbearing.</a:t>
            </a:r>
          </a:p>
        </p:txBody>
      </p:sp>
    </p:spTree>
    <p:extLst>
      <p:ext uri="{BB962C8B-B14F-4D97-AF65-F5344CB8AC3E}">
        <p14:creationId xmlns:p14="http://schemas.microsoft.com/office/powerpoint/2010/main" val="13252919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86931-62C1-4E06-ABCC-8A7AC871520B}"/>
              </a:ext>
            </a:extLst>
          </p:cNvPr>
          <p:cNvSpPr>
            <a:spLocks noGrp="1"/>
          </p:cNvSpPr>
          <p:nvPr>
            <p:ph type="title"/>
          </p:nvPr>
        </p:nvSpPr>
        <p:spPr/>
        <p:txBody>
          <a:bodyPr>
            <a:normAutofit fontScale="90000"/>
          </a:bodyPr>
          <a:lstStyle/>
          <a:p>
            <a:r>
              <a:rPr lang="en-US" dirty="0"/>
              <a:t>Population policy and the wealth of nations</a:t>
            </a:r>
            <a:endParaRPr lang="en-IN" dirty="0"/>
          </a:p>
        </p:txBody>
      </p:sp>
      <p:sp>
        <p:nvSpPr>
          <p:cNvPr id="3" name="Content Placeholder 2">
            <a:extLst>
              <a:ext uri="{FF2B5EF4-FFF2-40B4-BE49-F238E27FC236}">
                <a16:creationId xmlns:a16="http://schemas.microsoft.com/office/drawing/2014/main" id="{A2481E05-AEF4-44E1-8DAE-F6216109C1EB}"/>
              </a:ext>
            </a:extLst>
          </p:cNvPr>
          <p:cNvSpPr>
            <a:spLocks noGrp="1"/>
          </p:cNvSpPr>
          <p:nvPr>
            <p:ph sz="quarter" idx="11"/>
          </p:nvPr>
        </p:nvSpPr>
        <p:spPr>
          <a:xfrm>
            <a:off x="342899" y="1276710"/>
            <a:ext cx="8697405" cy="2277195"/>
          </a:xfrm>
        </p:spPr>
        <p:txBody>
          <a:bodyPr/>
          <a:lstStyle/>
          <a:p>
            <a:r>
              <a:rPr lang="en-US" sz="2600" dirty="0"/>
              <a:t>China had a population explosion that threatened to outstrip the country’s ability to feed and house all its citizens.</a:t>
            </a:r>
          </a:p>
          <a:p>
            <a:pPr lvl="1"/>
            <a:r>
              <a:rPr lang="en-US" sz="2400" dirty="0"/>
              <a:t>Government enforced one-child policy from 1979 to 2015, sometimes through intimidation and forced sterilization.</a:t>
            </a:r>
          </a:p>
        </p:txBody>
      </p:sp>
      <p:sp>
        <p:nvSpPr>
          <p:cNvPr id="4" name="Content Placeholder 3">
            <a:extLst>
              <a:ext uri="{FF2B5EF4-FFF2-40B4-BE49-F238E27FC236}">
                <a16:creationId xmlns:a16="http://schemas.microsoft.com/office/drawing/2014/main" id="{C43A51B2-D9D9-44B1-91A8-E29D7E439B96}"/>
              </a:ext>
            </a:extLst>
          </p:cNvPr>
          <p:cNvSpPr>
            <a:spLocks noGrp="1"/>
          </p:cNvSpPr>
          <p:nvPr>
            <p:ph sz="quarter" idx="14"/>
          </p:nvPr>
        </p:nvSpPr>
        <p:spPr>
          <a:xfrm>
            <a:off x="342900" y="3615179"/>
            <a:ext cx="8458200" cy="2333134"/>
          </a:xfrm>
        </p:spPr>
        <p:txBody>
          <a:bodyPr>
            <a:normAutofit/>
          </a:bodyPr>
          <a:lstStyle/>
          <a:p>
            <a:r>
              <a:rPr lang="en-US" sz="2600" dirty="0"/>
              <a:t>Some attribute China’s incredible economic growth, in part, to its population policy.</a:t>
            </a:r>
          </a:p>
          <a:p>
            <a:r>
              <a:rPr lang="en-US" sz="2600" dirty="0"/>
              <a:t>Opponents argue that sex-selective abortions and female infanticide has occurred, causing an estimated 24 million more males than females.</a:t>
            </a:r>
          </a:p>
        </p:txBody>
      </p:sp>
    </p:spTree>
    <p:extLst>
      <p:ext uri="{BB962C8B-B14F-4D97-AF65-F5344CB8AC3E}">
        <p14:creationId xmlns:p14="http://schemas.microsoft.com/office/powerpoint/2010/main" val="40701403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B1D1F-D2D6-4370-8670-FF87F5484A75}"/>
              </a:ext>
            </a:extLst>
          </p:cNvPr>
          <p:cNvSpPr>
            <a:spLocks noGrp="1"/>
          </p:cNvSpPr>
          <p:nvPr>
            <p:ph type="title"/>
          </p:nvPr>
        </p:nvSpPr>
        <p:spPr/>
        <p:txBody>
          <a:bodyPr/>
          <a:lstStyle/>
          <a:p>
            <a:r>
              <a:rPr lang="en-US" dirty="0"/>
              <a:t>Summary I</a:t>
            </a:r>
            <a:endParaRPr lang="en-IN" dirty="0"/>
          </a:p>
        </p:txBody>
      </p:sp>
      <p:sp>
        <p:nvSpPr>
          <p:cNvPr id="3" name="Content Placeholder 2">
            <a:extLst>
              <a:ext uri="{FF2B5EF4-FFF2-40B4-BE49-F238E27FC236}">
                <a16:creationId xmlns:a16="http://schemas.microsoft.com/office/drawing/2014/main" id="{3990F21F-13FB-46C2-8EDF-3544D141BE72}"/>
              </a:ext>
            </a:extLst>
          </p:cNvPr>
          <p:cNvSpPr>
            <a:spLocks noGrp="1"/>
          </p:cNvSpPr>
          <p:nvPr>
            <p:ph sz="quarter" idx="11"/>
          </p:nvPr>
        </p:nvSpPr>
        <p:spPr>
          <a:xfrm>
            <a:off x="342900" y="1276710"/>
            <a:ext cx="8458200" cy="2475158"/>
          </a:xfrm>
        </p:spPr>
        <p:txBody>
          <a:bodyPr/>
          <a:lstStyle/>
          <a:p>
            <a:r>
              <a:rPr lang="en-US" dirty="0"/>
              <a:t>The ingredients that are used to make goods and services are called factors of production.</a:t>
            </a:r>
          </a:p>
          <a:p>
            <a:pPr lvl="1">
              <a:buClr>
                <a:schemeClr val="tx1"/>
              </a:buClr>
            </a:pPr>
            <a:r>
              <a:rPr lang="en-US" i="1" dirty="0">
                <a:solidFill>
                  <a:srgbClr val="9D0505"/>
                </a:solidFill>
              </a:rPr>
              <a:t>Land</a:t>
            </a:r>
            <a:r>
              <a:rPr lang="en-US" dirty="0"/>
              <a:t>, </a:t>
            </a:r>
            <a:r>
              <a:rPr lang="en-US" i="1" dirty="0">
                <a:solidFill>
                  <a:srgbClr val="9D0505"/>
                </a:solidFill>
              </a:rPr>
              <a:t>labor</a:t>
            </a:r>
            <a:r>
              <a:rPr lang="en-US" dirty="0"/>
              <a:t>, and </a:t>
            </a:r>
            <a:r>
              <a:rPr lang="en-US" i="1" dirty="0">
                <a:solidFill>
                  <a:srgbClr val="9D0505"/>
                </a:solidFill>
              </a:rPr>
              <a:t>capital</a:t>
            </a:r>
            <a:r>
              <a:rPr lang="en-US" dirty="0"/>
              <a:t>.</a:t>
            </a:r>
          </a:p>
          <a:p>
            <a:pPr lvl="1"/>
            <a:r>
              <a:rPr lang="en-US" dirty="0"/>
              <a:t>Firms maximize their </a:t>
            </a:r>
            <a:r>
              <a:rPr lang="en-US" i="1" dirty="0"/>
              <a:t>profit</a:t>
            </a:r>
            <a:r>
              <a:rPr lang="en-US" dirty="0"/>
              <a:t> by using an efficient combination of </a:t>
            </a:r>
            <a:r>
              <a:rPr lang="en-US" i="1" dirty="0">
                <a:solidFill>
                  <a:srgbClr val="9D0505"/>
                </a:solidFill>
              </a:rPr>
              <a:t>factors of production</a:t>
            </a:r>
            <a:r>
              <a:rPr lang="en-US" dirty="0"/>
              <a:t>.</a:t>
            </a:r>
          </a:p>
        </p:txBody>
      </p:sp>
      <p:sp>
        <p:nvSpPr>
          <p:cNvPr id="4" name="Content Placeholder 3">
            <a:extLst>
              <a:ext uri="{FF2B5EF4-FFF2-40B4-BE49-F238E27FC236}">
                <a16:creationId xmlns:a16="http://schemas.microsoft.com/office/drawing/2014/main" id="{D610E363-64D4-421A-B865-6DBD66B500D4}"/>
              </a:ext>
            </a:extLst>
          </p:cNvPr>
          <p:cNvSpPr>
            <a:spLocks noGrp="1"/>
          </p:cNvSpPr>
          <p:nvPr>
            <p:ph sz="quarter" idx="14"/>
          </p:nvPr>
        </p:nvSpPr>
        <p:spPr>
          <a:xfrm>
            <a:off x="342900" y="3836711"/>
            <a:ext cx="8458200" cy="1946635"/>
          </a:xfrm>
        </p:spPr>
        <p:txBody>
          <a:bodyPr/>
          <a:lstStyle/>
          <a:p>
            <a:r>
              <a:rPr lang="en-US" dirty="0"/>
              <a:t>The demand for </a:t>
            </a:r>
            <a:r>
              <a:rPr lang="en-US" i="1" dirty="0">
                <a:solidFill>
                  <a:srgbClr val="9D0505"/>
                </a:solidFill>
              </a:rPr>
              <a:t>factors of production </a:t>
            </a:r>
            <a:r>
              <a:rPr lang="en-US" dirty="0"/>
              <a:t>is determined by their contribution to the value of a firm’s output.</a:t>
            </a:r>
          </a:p>
        </p:txBody>
      </p:sp>
    </p:spTree>
    <p:extLst>
      <p:ext uri="{BB962C8B-B14F-4D97-AF65-F5344CB8AC3E}">
        <p14:creationId xmlns:p14="http://schemas.microsoft.com/office/powerpoint/2010/main" val="1443043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A9841-6FF8-4CC4-ACA6-F9D0B67E34E9}"/>
              </a:ext>
            </a:extLst>
          </p:cNvPr>
          <p:cNvSpPr>
            <a:spLocks noGrp="1"/>
          </p:cNvSpPr>
          <p:nvPr>
            <p:ph type="title"/>
          </p:nvPr>
        </p:nvSpPr>
        <p:spPr/>
        <p:txBody>
          <a:bodyPr>
            <a:normAutofit/>
          </a:bodyPr>
          <a:lstStyle/>
          <a:p>
            <a:r>
              <a:rPr lang="en-US" dirty="0"/>
              <a:t>Marginal productivity</a:t>
            </a:r>
            <a:endParaRPr lang="en-IN" sz="1000" b="0" dirty="0"/>
          </a:p>
        </p:txBody>
      </p:sp>
      <p:sp>
        <p:nvSpPr>
          <p:cNvPr id="3" name="Content Placeholder 2">
            <a:extLst>
              <a:ext uri="{FF2B5EF4-FFF2-40B4-BE49-F238E27FC236}">
                <a16:creationId xmlns:a16="http://schemas.microsoft.com/office/drawing/2014/main" id="{C245565F-28BE-408D-972C-6834E7BFE51B}"/>
              </a:ext>
            </a:extLst>
          </p:cNvPr>
          <p:cNvSpPr>
            <a:spLocks noGrp="1"/>
          </p:cNvSpPr>
          <p:nvPr>
            <p:ph sz="quarter" idx="11"/>
          </p:nvPr>
        </p:nvSpPr>
        <p:spPr>
          <a:xfrm>
            <a:off x="342900" y="1276710"/>
            <a:ext cx="8458200" cy="1928403"/>
          </a:xfrm>
        </p:spPr>
        <p:txBody>
          <a:bodyPr>
            <a:normAutofit/>
          </a:bodyPr>
          <a:lstStyle/>
          <a:p>
            <a:r>
              <a:rPr lang="en-US" sz="2000" dirty="0"/>
              <a:t>The amount of each </a:t>
            </a:r>
            <a:r>
              <a:rPr lang="en-US" sz="2000" i="1" dirty="0">
                <a:solidFill>
                  <a:srgbClr val="9D0505"/>
                </a:solidFill>
              </a:rPr>
              <a:t>factor of production </a:t>
            </a:r>
            <a:r>
              <a:rPr lang="en-US" sz="2000" dirty="0"/>
              <a:t>purchased depends on how much each factor contributes to the value of the end product.</a:t>
            </a:r>
          </a:p>
          <a:p>
            <a:r>
              <a:rPr lang="en-US" sz="2000" dirty="0"/>
              <a:t>The </a:t>
            </a:r>
            <a:r>
              <a:rPr lang="en-US" sz="2000" i="1" dirty="0">
                <a:solidFill>
                  <a:srgbClr val="9D0505"/>
                </a:solidFill>
              </a:rPr>
              <a:t>marginal product </a:t>
            </a:r>
            <a:r>
              <a:rPr lang="en-US" sz="2000" dirty="0"/>
              <a:t>is the increase in output that is generated by an additional unit of input.</a:t>
            </a:r>
          </a:p>
          <a:p>
            <a:pPr lvl="1"/>
            <a:r>
              <a:rPr lang="en-US" sz="2000" dirty="0"/>
              <a:t>Marginal product is equal to the slope of the total production curve.</a:t>
            </a:r>
            <a:endParaRPr lang="en-US" sz="2000" i="1" dirty="0">
              <a:solidFill>
                <a:srgbClr val="C00000"/>
              </a:solidFill>
            </a:endParaRPr>
          </a:p>
        </p:txBody>
      </p:sp>
      <p:pic>
        <p:nvPicPr>
          <p:cNvPr id="5" name="Picture 4" descr="Total product is an upward-sloping curve.">
            <a:extLst>
              <a:ext uri="{FF2B5EF4-FFF2-40B4-BE49-F238E27FC236}">
                <a16:creationId xmlns:a16="http://schemas.microsoft.com/office/drawing/2014/main" id="{E7CCD89A-D63F-4C48-B4C4-E0CE08B60282}"/>
              </a:ext>
            </a:extLst>
          </p:cNvPr>
          <p:cNvPicPr>
            <a:picLocks noChangeAspect="1"/>
          </p:cNvPicPr>
          <p:nvPr/>
        </p:nvPicPr>
        <p:blipFill>
          <a:blip r:embed="rId3"/>
          <a:stretch>
            <a:fillRect/>
          </a:stretch>
        </p:blipFill>
        <p:spPr>
          <a:xfrm>
            <a:off x="248411" y="3565519"/>
            <a:ext cx="3481293" cy="2425769"/>
          </a:xfrm>
          <a:prstGeom prst="rect">
            <a:avLst/>
          </a:prstGeom>
        </p:spPr>
      </p:pic>
      <p:sp>
        <p:nvSpPr>
          <p:cNvPr id="4" name="Content Placeholder 3">
            <a:extLst>
              <a:ext uri="{FF2B5EF4-FFF2-40B4-BE49-F238E27FC236}">
                <a16:creationId xmlns:a16="http://schemas.microsoft.com/office/drawing/2014/main" id="{6E25D2F8-9B96-4A7F-8422-9DF277B403D2}"/>
              </a:ext>
            </a:extLst>
          </p:cNvPr>
          <p:cNvSpPr>
            <a:spLocks noGrp="1"/>
          </p:cNvSpPr>
          <p:nvPr>
            <p:ph sz="quarter" idx="14"/>
          </p:nvPr>
        </p:nvSpPr>
        <p:spPr>
          <a:xfrm>
            <a:off x="3864989" y="3253108"/>
            <a:ext cx="5222449" cy="2959158"/>
          </a:xfrm>
        </p:spPr>
        <p:txBody>
          <a:bodyPr>
            <a:noAutofit/>
          </a:bodyPr>
          <a:lstStyle/>
          <a:p>
            <a:r>
              <a:rPr lang="en-US" sz="1800" dirty="0"/>
              <a:t>The more workers a farm employs, the more tomatoes the farm can harvest.</a:t>
            </a:r>
          </a:p>
          <a:p>
            <a:r>
              <a:rPr lang="en-US" sz="1800" dirty="0"/>
              <a:t>Each additional worker adds fewer tomatoes to the harvest than were added with the previous one.</a:t>
            </a:r>
          </a:p>
          <a:p>
            <a:r>
              <a:rPr lang="en-US" sz="1800" dirty="0"/>
              <a:t>As the number of workers increases, total production increases, but the marginal product of labor diminishes.</a:t>
            </a:r>
          </a:p>
          <a:p>
            <a:pPr lvl="1"/>
            <a:r>
              <a:rPr lang="en-US" sz="1800" dirty="0"/>
              <a:t>Diminishing marginal product of labor (MPL).</a:t>
            </a:r>
          </a:p>
        </p:txBody>
      </p:sp>
      <p:sp>
        <p:nvSpPr>
          <p:cNvPr id="9" name="Text Placeholder 8">
            <a:extLst>
              <a:ext uri="{FF2B5EF4-FFF2-40B4-BE49-F238E27FC236}">
                <a16:creationId xmlns:a16="http://schemas.microsoft.com/office/drawing/2014/main" id="{6CEA6047-49D2-4409-B886-A0E34A0499B7}"/>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18575118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B1D1F-D2D6-4370-8670-FF87F5484A75}"/>
              </a:ext>
            </a:extLst>
          </p:cNvPr>
          <p:cNvSpPr>
            <a:spLocks noGrp="1"/>
          </p:cNvSpPr>
          <p:nvPr>
            <p:ph type="title"/>
          </p:nvPr>
        </p:nvSpPr>
        <p:spPr/>
        <p:txBody>
          <a:bodyPr/>
          <a:lstStyle/>
          <a:p>
            <a:r>
              <a:rPr lang="en-US" dirty="0"/>
              <a:t>Summary II</a:t>
            </a:r>
            <a:endParaRPr lang="en-IN" dirty="0"/>
          </a:p>
        </p:txBody>
      </p:sp>
      <p:sp>
        <p:nvSpPr>
          <p:cNvPr id="3" name="Content Placeholder 2">
            <a:extLst>
              <a:ext uri="{FF2B5EF4-FFF2-40B4-BE49-F238E27FC236}">
                <a16:creationId xmlns:a16="http://schemas.microsoft.com/office/drawing/2014/main" id="{3990F21F-13FB-46C2-8EDF-3544D141BE72}"/>
              </a:ext>
            </a:extLst>
          </p:cNvPr>
          <p:cNvSpPr>
            <a:spLocks noGrp="1"/>
          </p:cNvSpPr>
          <p:nvPr>
            <p:ph sz="quarter" idx="11"/>
          </p:nvPr>
        </p:nvSpPr>
        <p:spPr>
          <a:xfrm>
            <a:off x="342900" y="1276711"/>
            <a:ext cx="8458200" cy="1862416"/>
          </a:xfrm>
        </p:spPr>
        <p:txBody>
          <a:bodyPr>
            <a:normAutofit/>
          </a:bodyPr>
          <a:lstStyle/>
          <a:p>
            <a:r>
              <a:rPr lang="en-US" sz="2600" dirty="0"/>
              <a:t>Supply of a </a:t>
            </a:r>
            <a:r>
              <a:rPr lang="en-US" sz="2600" i="1" dirty="0">
                <a:solidFill>
                  <a:srgbClr val="9D0505"/>
                </a:solidFill>
              </a:rPr>
              <a:t>factor of production </a:t>
            </a:r>
            <a:r>
              <a:rPr lang="en-US" sz="2600" dirty="0"/>
              <a:t>is driven by the opportunity cost of that factor in that market.</a:t>
            </a:r>
          </a:p>
          <a:p>
            <a:pPr lvl="1"/>
            <a:r>
              <a:rPr lang="en-US" dirty="0"/>
              <a:t>An increase in wages has two effects on the labor supply: a price effect and an income effect.</a:t>
            </a:r>
          </a:p>
        </p:txBody>
      </p:sp>
      <p:sp>
        <p:nvSpPr>
          <p:cNvPr id="4" name="Content Placeholder 3">
            <a:extLst>
              <a:ext uri="{FF2B5EF4-FFF2-40B4-BE49-F238E27FC236}">
                <a16:creationId xmlns:a16="http://schemas.microsoft.com/office/drawing/2014/main" id="{D610E363-64D4-421A-B865-6DBD66B500D4}"/>
              </a:ext>
            </a:extLst>
          </p:cNvPr>
          <p:cNvSpPr>
            <a:spLocks noGrp="1"/>
          </p:cNvSpPr>
          <p:nvPr>
            <p:ph sz="quarter" idx="14"/>
          </p:nvPr>
        </p:nvSpPr>
        <p:spPr>
          <a:xfrm>
            <a:off x="342899" y="3173954"/>
            <a:ext cx="8697405" cy="3400976"/>
          </a:xfrm>
        </p:spPr>
        <p:txBody>
          <a:bodyPr>
            <a:normAutofit/>
          </a:bodyPr>
          <a:lstStyle/>
          <a:p>
            <a:pPr>
              <a:buClr>
                <a:schemeClr val="tx1"/>
              </a:buClr>
            </a:pPr>
            <a:r>
              <a:rPr lang="en-US" sz="2600" i="1" dirty="0">
                <a:solidFill>
                  <a:srgbClr val="9D0505"/>
                </a:solidFill>
              </a:rPr>
              <a:t>Factor markets </a:t>
            </a:r>
            <a:r>
              <a:rPr lang="en-US" sz="2600" dirty="0"/>
              <a:t>reach equilibrium when supply is equal to demand.</a:t>
            </a:r>
          </a:p>
          <a:p>
            <a:r>
              <a:rPr lang="en-US" sz="2600" dirty="0"/>
              <a:t>If underlying determinants of supply or demand change, the equilibrium shifts.</a:t>
            </a:r>
          </a:p>
          <a:p>
            <a:pPr>
              <a:buClr>
                <a:schemeClr val="tx1"/>
              </a:buClr>
            </a:pPr>
            <a:r>
              <a:rPr lang="en-US" sz="2600" i="1" dirty="0">
                <a:solidFill>
                  <a:srgbClr val="9D0505"/>
                </a:solidFill>
              </a:rPr>
              <a:t>Human capital </a:t>
            </a:r>
            <a:r>
              <a:rPr lang="en-US" sz="2600" dirty="0"/>
              <a:t>is the set of skills, knowledge, experience, and talent that determines the productivity of workers.</a:t>
            </a:r>
          </a:p>
        </p:txBody>
      </p:sp>
    </p:spTree>
    <p:extLst>
      <p:ext uri="{BB962C8B-B14F-4D97-AF65-F5344CB8AC3E}">
        <p14:creationId xmlns:p14="http://schemas.microsoft.com/office/powerpoint/2010/main" val="679404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3A6B6-FE32-44F1-8802-95314DC2D181}"/>
              </a:ext>
            </a:extLst>
          </p:cNvPr>
          <p:cNvSpPr>
            <a:spLocks noGrp="1"/>
          </p:cNvSpPr>
          <p:nvPr>
            <p:ph type="title"/>
          </p:nvPr>
        </p:nvSpPr>
        <p:spPr/>
        <p:txBody>
          <a:bodyPr/>
          <a:lstStyle/>
          <a:p>
            <a:r>
              <a:rPr lang="en-US" dirty="0"/>
              <a:t>Summary III</a:t>
            </a:r>
            <a:endParaRPr lang="en-IN" dirty="0"/>
          </a:p>
        </p:txBody>
      </p:sp>
      <p:sp>
        <p:nvSpPr>
          <p:cNvPr id="3" name="Content Placeholder 2">
            <a:extLst>
              <a:ext uri="{FF2B5EF4-FFF2-40B4-BE49-F238E27FC236}">
                <a16:creationId xmlns:a16="http://schemas.microsoft.com/office/drawing/2014/main" id="{2EE63045-82BC-4A26-86F9-7955C23DE2FB}"/>
              </a:ext>
            </a:extLst>
          </p:cNvPr>
          <p:cNvSpPr>
            <a:spLocks noGrp="1"/>
          </p:cNvSpPr>
          <p:nvPr>
            <p:ph sz="quarter" idx="11"/>
          </p:nvPr>
        </p:nvSpPr>
        <p:spPr>
          <a:xfrm>
            <a:off x="342900" y="1276710"/>
            <a:ext cx="8458200" cy="4971690"/>
          </a:xfrm>
        </p:spPr>
        <p:txBody>
          <a:bodyPr/>
          <a:lstStyle/>
          <a:p>
            <a:r>
              <a:rPr lang="en-US" i="1" dirty="0">
                <a:solidFill>
                  <a:srgbClr val="9D0505"/>
                </a:solidFill>
              </a:rPr>
              <a:t>Land</a:t>
            </a:r>
            <a:r>
              <a:rPr lang="en-US" dirty="0"/>
              <a:t> and </a:t>
            </a:r>
            <a:r>
              <a:rPr lang="en-US" i="1" dirty="0">
                <a:solidFill>
                  <a:srgbClr val="9D0505"/>
                </a:solidFill>
              </a:rPr>
              <a:t>capital</a:t>
            </a:r>
            <a:r>
              <a:rPr lang="en-US" dirty="0"/>
              <a:t> are similar to </a:t>
            </a:r>
            <a:r>
              <a:rPr lang="en-US" i="1" dirty="0">
                <a:solidFill>
                  <a:srgbClr val="9D0505"/>
                </a:solidFill>
              </a:rPr>
              <a:t>labor</a:t>
            </a:r>
            <a:r>
              <a:rPr lang="en-US" dirty="0"/>
              <a:t>, but </a:t>
            </a:r>
            <a:r>
              <a:rPr lang="en-US" i="1" dirty="0">
                <a:solidFill>
                  <a:srgbClr val="9D0505"/>
                </a:solidFill>
              </a:rPr>
              <a:t>land</a:t>
            </a:r>
            <a:r>
              <a:rPr lang="en-US" dirty="0"/>
              <a:t> and </a:t>
            </a:r>
            <a:r>
              <a:rPr lang="en-US" i="1" dirty="0">
                <a:solidFill>
                  <a:srgbClr val="9D0505"/>
                </a:solidFill>
              </a:rPr>
              <a:t>capital</a:t>
            </a:r>
            <a:r>
              <a:rPr lang="en-US" dirty="0"/>
              <a:t> can be purchased as well as rented.</a:t>
            </a:r>
          </a:p>
          <a:p>
            <a:r>
              <a:rPr lang="en-US" dirty="0"/>
              <a:t>There are two common reasons for a </a:t>
            </a:r>
            <a:r>
              <a:rPr lang="en-US" i="1" dirty="0">
                <a:solidFill>
                  <a:srgbClr val="9D0505"/>
                </a:solidFill>
              </a:rPr>
              <a:t>wage</a:t>
            </a:r>
            <a:r>
              <a:rPr lang="en-US" dirty="0"/>
              <a:t> to rise above the market equilibrium: </a:t>
            </a:r>
            <a:r>
              <a:rPr lang="en-US" i="1" dirty="0">
                <a:solidFill>
                  <a:srgbClr val="9D0505"/>
                </a:solidFill>
              </a:rPr>
              <a:t>minimum wages </a:t>
            </a:r>
            <a:r>
              <a:rPr lang="en-US" dirty="0"/>
              <a:t>and </a:t>
            </a:r>
            <a:r>
              <a:rPr lang="en-US" i="1" dirty="0">
                <a:solidFill>
                  <a:srgbClr val="9D0505"/>
                </a:solidFill>
              </a:rPr>
              <a:t>efficiency wages</a:t>
            </a:r>
            <a:r>
              <a:rPr lang="en-US" dirty="0"/>
              <a:t>.</a:t>
            </a:r>
          </a:p>
          <a:p>
            <a:r>
              <a:rPr lang="en-US" dirty="0"/>
              <a:t>Labor markets are not always perfect.</a:t>
            </a:r>
          </a:p>
          <a:p>
            <a:pPr lvl="1">
              <a:buClr>
                <a:schemeClr val="tx1"/>
              </a:buClr>
            </a:pPr>
            <a:r>
              <a:rPr lang="en-US" i="1" dirty="0">
                <a:solidFill>
                  <a:srgbClr val="9D0505"/>
                </a:solidFill>
              </a:rPr>
              <a:t>Monopsony </a:t>
            </a:r>
            <a:r>
              <a:rPr lang="en-US" dirty="0"/>
              <a:t>(single buyer).</a:t>
            </a:r>
          </a:p>
          <a:p>
            <a:pPr lvl="1">
              <a:buClr>
                <a:schemeClr val="tx1"/>
              </a:buClr>
            </a:pPr>
            <a:r>
              <a:rPr lang="en-US" i="1" dirty="0">
                <a:solidFill>
                  <a:srgbClr val="9D0505"/>
                </a:solidFill>
              </a:rPr>
              <a:t>Monopoly</a:t>
            </a:r>
            <a:r>
              <a:rPr lang="en-US" dirty="0"/>
              <a:t> (collective bargaining).</a:t>
            </a:r>
          </a:p>
          <a:p>
            <a:pPr lvl="1">
              <a:buClr>
                <a:schemeClr val="tx1"/>
              </a:buClr>
            </a:pPr>
            <a:r>
              <a:rPr lang="en-US" i="1" dirty="0">
                <a:solidFill>
                  <a:srgbClr val="9D0505"/>
                </a:solidFill>
              </a:rPr>
              <a:t>Government intervention</a:t>
            </a:r>
            <a:r>
              <a:rPr lang="en-US" dirty="0"/>
              <a:t>.</a:t>
            </a:r>
          </a:p>
        </p:txBody>
      </p:sp>
    </p:spTree>
    <p:extLst>
      <p:ext uri="{BB962C8B-B14F-4D97-AF65-F5344CB8AC3E}">
        <p14:creationId xmlns:p14="http://schemas.microsoft.com/office/powerpoint/2010/main" val="32839544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2675986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Marginal productivity</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vertical axis has Tomatoes produced (tons), and the horizontal axis has Farm workers. Total product is an upward-sloping, upward-bowed curve. M</a:t>
            </a:r>
            <a:r>
              <a:rPr lang="en-IN" sz="100" dirty="0"/>
              <a:t> </a:t>
            </a:r>
            <a:r>
              <a:rPr lang="en-IN" dirty="0"/>
              <a:t>P</a:t>
            </a:r>
            <a:r>
              <a:rPr lang="en-IN" baseline="-25000" dirty="0"/>
              <a:t>1</a:t>
            </a:r>
            <a:r>
              <a:rPr lang="en-IN" dirty="0"/>
              <a:t> and M</a:t>
            </a:r>
            <a:r>
              <a:rPr lang="en-IN" sz="100" dirty="0"/>
              <a:t> </a:t>
            </a:r>
            <a:r>
              <a:rPr lang="en-IN" dirty="0"/>
              <a:t>P</a:t>
            </a:r>
            <a:r>
              <a:rPr lang="en-IN" baseline="-25000" dirty="0"/>
              <a:t>2</a:t>
            </a:r>
            <a:r>
              <a:rPr lang="en-IN" dirty="0"/>
              <a:t> are both straight lines tangent to Total product. [Caption: The more workers a farm employs, the more tomatoes the farm can harvest. Hiring an additional farm worker adds fewer tomatoes to the harvest than were added with the previous worker. As the number of workers increases, total production increases, but the marginal product of labour diminishes.]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2939972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Demand for labor III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table has seven columns and ten rows. The column headings from left to right are: # of workers (L); marginal product of </a:t>
            </a:r>
            <a:r>
              <a:rPr lang="en-IN" dirty="0" err="1"/>
              <a:t>labor</a:t>
            </a:r>
            <a:r>
              <a:rPr lang="en-IN" dirty="0"/>
              <a:t>*; tomatoes produced (P); price ($) of tomatoes (P); value ($) of marginal product; annual wage ($) (W); marginal profit ($). The row entries from left to right are, row 1: 0; 0 tons / worker; 0 tons; 2,000 per ton; 0; 20,000; negative 20,000. Row 2: 1; 15; 15; 2,000; 30,000; 20,000; 10,000. Row 3: 2; 14; 29; 2,000; 28,000; 20,000; 8,000. Row 4: 3; 13; 42; 2,000; 26,000; 20,000; 6,000. Row 5: 4; 12; 54; 2,000; 24,000; 20,000; 4,000. Row 6: 5; 11; 65; 2,000; 22,000; 20,000; 2,000. Row 7: 6; 10; 75; 2,000; 20,000; 20,000; 0. Row 8: 7; 9; 84; 2,000; 18,000; 20,000; negative 2,000. Row 9: 8; 8; 92; 2,000; 16,000; 20,000; negative 4,000. Row 10: 9; 7; 99; 2,000; 14,000; 20,000; negative 6,000. Row 7 is highlighted.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6976059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Demand for labor IV</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graph has farm workers on the horizontal axis and value of marginal product in dollars on the vertical axis. A diagonal line marked demand starts at (1, 30,000) and comes down and to the right and ends at (16, 0). A dot is marked on the demand line at (6, 20,000). The vertical dashed line passing by the dot at (6, 20,000) is marked market wage. The vertical dashed line at farm workers equals 6 is marked profit-maximizing quantity.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3267499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Supply of labor 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vertical axis has Annual wage ($), and the horizontal axis has Farm workers (thousands). Supply is an upward-sloping line. [Caption: A producer will generally supply more of a good or service as its price rises. The same rule applies to workers who supply their labour, yielding the familiar upward-sloping supply curve.]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03025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Income and price effects of a wage increase I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Two graphs are shown. On the left, a box over the first graph reads: 1. As the higher wage causes the budget constraint to pivot out, the optimal quantity of leisure decreases. The vertical axis has Income ($000 per year), and the horizontal axis has Leisure (thousands of hours). An unnamed line slopes down from (0, $50) to (5, $0). Arrows indicate a shift and the new lines slopes from (0, $82) to (5, $0). Point (3, $20) on the first line is tied to (2, $50) on the second line. On the right, a box over the second graph reads: 2. When the price effect dominates, the </a:t>
            </a:r>
            <a:r>
              <a:rPr lang="en-IN" dirty="0" err="1"/>
              <a:t>labor</a:t>
            </a:r>
            <a:r>
              <a:rPr lang="en-IN" dirty="0"/>
              <a:t> supply is upward-sloping. The vertical axis has Wage ($ per hour), and the horizontal axis has Work (thousands of hours). Labor supply slopes upward through (2, $10) and (3, $17).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0094913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Income and price effects of a wage increase II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Two graphs are shown. On the left, a box over the first graph reads: 1. As the higher wage causes the budget constraint to pivot out, the optimal quantity of leisure increases. The vertical axis has Income ($000 per year), and the horizontal axis has Leisure (thousands of hours). An unnamed line slopes down from (0, $50) to (5, $0). Arrows indicate a shift, and the new lines slopes from (0, $82) to (5, $0). Point (3, $20) on the first line is tied to (3.5, $25) on the second line. On the right, a box over the second graph reads: 2. When the income effect dominates, the </a:t>
            </a:r>
            <a:r>
              <a:rPr lang="en-IN" dirty="0" err="1"/>
              <a:t>labor</a:t>
            </a:r>
            <a:r>
              <a:rPr lang="en-IN" dirty="0"/>
              <a:t> supply is downward-sloping. The vertical axis has Wage ($ per hour), and the horizontal axis has Work (thousands of hours). Labor supply slopes downward through (1.5, $17) and (2, $10). [Caption: The price effect causes </a:t>
            </a:r>
            <a:r>
              <a:rPr lang="en-IN" dirty="0" err="1"/>
              <a:t>labor</a:t>
            </a:r>
            <a:r>
              <a:rPr lang="en-IN" dirty="0"/>
              <a:t> supply to increase in response to a wage increase. The income effect causes </a:t>
            </a:r>
            <a:r>
              <a:rPr lang="en-IN" dirty="0" err="1"/>
              <a:t>labor</a:t>
            </a:r>
            <a:r>
              <a:rPr lang="en-IN" dirty="0"/>
              <a:t> supply to decrease in response to the same change. Whether total </a:t>
            </a:r>
            <a:r>
              <a:rPr lang="en-IN" dirty="0" err="1"/>
              <a:t>labor</a:t>
            </a:r>
            <a:r>
              <a:rPr lang="en-IN" dirty="0"/>
              <a:t> supply goes up or down depends on which effect dominates.]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47960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29828-9EDC-4DF8-BE6A-0685E5EC671C}"/>
              </a:ext>
            </a:extLst>
          </p:cNvPr>
          <p:cNvSpPr>
            <a:spLocks noGrp="1"/>
          </p:cNvSpPr>
          <p:nvPr>
            <p:ph type="title"/>
          </p:nvPr>
        </p:nvSpPr>
        <p:spPr/>
        <p:txBody>
          <a:bodyPr>
            <a:normAutofit fontScale="90000"/>
          </a:bodyPr>
          <a:lstStyle/>
          <a:p>
            <a:r>
              <a:rPr lang="en-US" dirty="0"/>
              <a:t>Picking the right combination of inputs I</a:t>
            </a:r>
            <a:endParaRPr lang="en-IN" dirty="0"/>
          </a:p>
        </p:txBody>
      </p:sp>
      <p:sp>
        <p:nvSpPr>
          <p:cNvPr id="3" name="Content Placeholder 2">
            <a:extLst>
              <a:ext uri="{FF2B5EF4-FFF2-40B4-BE49-F238E27FC236}">
                <a16:creationId xmlns:a16="http://schemas.microsoft.com/office/drawing/2014/main" id="{FCAFB4BC-01FE-45AE-887C-09A3B0C56C79}"/>
              </a:ext>
            </a:extLst>
          </p:cNvPr>
          <p:cNvSpPr>
            <a:spLocks noGrp="1"/>
          </p:cNvSpPr>
          <p:nvPr>
            <p:ph sz="quarter" idx="11"/>
          </p:nvPr>
        </p:nvSpPr>
        <p:spPr>
          <a:xfrm>
            <a:off x="342900" y="1276709"/>
            <a:ext cx="8458200" cy="4860139"/>
          </a:xfrm>
        </p:spPr>
        <p:txBody>
          <a:bodyPr/>
          <a:lstStyle/>
          <a:p>
            <a:r>
              <a:rPr lang="en-US" dirty="0"/>
              <a:t>In some cases, firms can choose what combination of factors to use, substituting one for another; in other cases, they cannot.</a:t>
            </a:r>
          </a:p>
          <a:p>
            <a:pPr lvl="1"/>
            <a:r>
              <a:rPr lang="en-US" dirty="0"/>
              <a:t>A farmer </a:t>
            </a:r>
            <a:r>
              <a:rPr lang="en-US" i="1" dirty="0"/>
              <a:t>can</a:t>
            </a:r>
            <a:r>
              <a:rPr lang="en-US" dirty="0"/>
              <a:t> choose to pick tomatoes by using many workers and no machinery, or fewer workers and more machinery.</a:t>
            </a:r>
          </a:p>
          <a:p>
            <a:pPr lvl="1"/>
            <a:r>
              <a:rPr lang="en-US" dirty="0"/>
              <a:t>A baseball team </a:t>
            </a:r>
            <a:r>
              <a:rPr lang="en-US" i="1" dirty="0"/>
              <a:t>cannot</a:t>
            </a:r>
            <a:r>
              <a:rPr lang="en-US" dirty="0"/>
              <a:t> choose to reduce the number of players and increase the number of baseball bats.</a:t>
            </a:r>
          </a:p>
        </p:txBody>
      </p:sp>
    </p:spTree>
    <p:extLst>
      <p:ext uri="{BB962C8B-B14F-4D97-AF65-F5344CB8AC3E}">
        <p14:creationId xmlns:p14="http://schemas.microsoft.com/office/powerpoint/2010/main" val="14897140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dirty="0"/>
              <a:t>Reaching equilibrium</a:t>
            </a:r>
            <a:r>
              <a:rPr lang="en-US" sz="34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443314"/>
            <a:ext cx="8458200" cy="4213567"/>
          </a:xfrm>
        </p:spPr>
        <p:txBody>
          <a:bodyPr>
            <a:normAutofit/>
          </a:bodyPr>
          <a:lstStyle/>
          <a:p>
            <a:pPr>
              <a:spcBef>
                <a:spcPts val="1000"/>
              </a:spcBef>
              <a:spcAft>
                <a:spcPts val="0"/>
              </a:spcAft>
            </a:pPr>
            <a:r>
              <a:rPr lang="en-US" sz="2400" dirty="0"/>
              <a:t>In the graph the vertical axis has Wage ($ per year), and the horizontal axis has farm workers (in thousands). Supply slopes upward and demand slopes downward. The equilibrium point is at (125, 20,000).</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8686984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Shifts in labor supply and demand I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vertical axis has Wage ($), and the horizontal axis has Farm workers (thousands). Supply (S</a:t>
            </a:r>
            <a:r>
              <a:rPr lang="en-IN" baseline="-25000" dirty="0"/>
              <a:t>2</a:t>
            </a:r>
            <a:r>
              <a:rPr lang="en-IN" dirty="0"/>
              <a:t>) is an upward sloping line through E</a:t>
            </a:r>
            <a:r>
              <a:rPr lang="en-IN" baseline="-25000" dirty="0"/>
              <a:t>3</a:t>
            </a:r>
            <a:r>
              <a:rPr lang="en-IN" dirty="0"/>
              <a:t> (85, $21,800) and E</a:t>
            </a:r>
            <a:r>
              <a:rPr lang="en-IN" baseline="-25000" dirty="0"/>
              <a:t>2</a:t>
            </a:r>
            <a:r>
              <a:rPr lang="en-IN" dirty="0"/>
              <a:t> (100, $23,000). Demand (D</a:t>
            </a:r>
            <a:r>
              <a:rPr lang="en-IN" baseline="-25000" dirty="0"/>
              <a:t>1</a:t>
            </a:r>
            <a:r>
              <a:rPr lang="en-IN" dirty="0"/>
              <a:t>) crosses S</a:t>
            </a:r>
            <a:r>
              <a:rPr lang="en-IN" baseline="-25000" dirty="0"/>
              <a:t>2</a:t>
            </a:r>
            <a:r>
              <a:rPr lang="en-IN" dirty="0"/>
              <a:t> at E</a:t>
            </a:r>
            <a:r>
              <a:rPr lang="en-IN" baseline="-25000" dirty="0"/>
              <a:t>2</a:t>
            </a:r>
            <a:r>
              <a:rPr lang="en-IN" dirty="0"/>
              <a:t>. D</a:t>
            </a:r>
            <a:r>
              <a:rPr lang="en-IN" baseline="-25000" dirty="0"/>
              <a:t>1</a:t>
            </a:r>
            <a:r>
              <a:rPr lang="en-IN" dirty="0"/>
              <a:t> shifts left to D</a:t>
            </a:r>
            <a:r>
              <a:rPr lang="en-IN" baseline="-25000" dirty="0"/>
              <a:t>2</a:t>
            </a:r>
            <a:r>
              <a:rPr lang="en-IN" dirty="0"/>
              <a:t> and crosses S</a:t>
            </a:r>
            <a:r>
              <a:rPr lang="en-IN" baseline="-25000" dirty="0"/>
              <a:t>2</a:t>
            </a:r>
            <a:r>
              <a:rPr lang="en-IN" dirty="0"/>
              <a:t> at E</a:t>
            </a:r>
            <a:r>
              <a:rPr lang="en-IN" baseline="-25000" dirty="0"/>
              <a:t>3</a:t>
            </a:r>
            <a:r>
              <a:rPr lang="en-IN" dirty="0"/>
              <a:t>. Boxes read: 1. Increased use of farm machinery decreases the demand for </a:t>
            </a:r>
            <a:r>
              <a:rPr lang="en-IN" dirty="0" err="1"/>
              <a:t>labor</a:t>
            </a:r>
            <a:r>
              <a:rPr lang="en-IN" dirty="0"/>
              <a:t>. 2. The equilibrium point slides down along the supply curve to a lower wage and a lower quantity. [Caption: When increased use of farm machinery decreases the marginal product of </a:t>
            </a:r>
            <a:r>
              <a:rPr lang="en-IN" dirty="0" err="1"/>
              <a:t>labor</a:t>
            </a:r>
            <a:r>
              <a:rPr lang="en-IN" dirty="0"/>
              <a:t>, the </a:t>
            </a:r>
            <a:r>
              <a:rPr lang="en-IN" dirty="0" err="1"/>
              <a:t>labor</a:t>
            </a:r>
            <a:r>
              <a:rPr lang="en-IN" dirty="0"/>
              <a:t> demand curve shifts left. The equilibrium number of workers falls from 100,000 to 85,000, and the equilibrium wage falls from $23,000 to $21,800.]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8046808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Shifts in labor supply and demand II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vertical axis has Wage ($), and the horizontal axis has Farm workers (thousands). Supply slopes upward and demand slopes downward with equilibrium at (125, $20,000). [Caption: In a competitive </a:t>
            </a:r>
            <a:r>
              <a:rPr lang="en-IN" dirty="0" err="1"/>
              <a:t>labor</a:t>
            </a:r>
            <a:r>
              <a:rPr lang="en-IN" dirty="0"/>
              <a:t> market, the price of </a:t>
            </a:r>
            <a:r>
              <a:rPr lang="en-IN" dirty="0" err="1"/>
              <a:t>labor</a:t>
            </a:r>
            <a:r>
              <a:rPr lang="en-IN" dirty="0"/>
              <a:t> (that is, the wage) is determined by the intersection of the supply and demand curves for </a:t>
            </a:r>
            <a:r>
              <a:rPr lang="en-IN" dirty="0" err="1"/>
              <a:t>labor</a:t>
            </a:r>
            <a:r>
              <a:rPr lang="en-IN" dirty="0"/>
              <a:t>. Here, the </a:t>
            </a:r>
            <a:r>
              <a:rPr lang="en-IN" dirty="0" err="1"/>
              <a:t>labor</a:t>
            </a:r>
            <a:r>
              <a:rPr lang="en-IN" dirty="0"/>
              <a:t> market reaches equilibrium at a wage of $20,000 per year. At that point 125,000 workers are hired.]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4458996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Should the United States be a country of immigrants?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Two graphs. The first one is a line graph with the years on the horizontal axis and number of legal immigrants from 0 to 2,000,000 on the vertical axis. The lines goes up in the staggered manner to a high point in 18</a:t>
            </a:r>
            <a:r>
              <a:rPr lang="en-IN" sz="100" dirty="0"/>
              <a:t> </a:t>
            </a:r>
            <a:r>
              <a:rPr lang="en-IN" dirty="0"/>
              <a:t>80, above 750,000 falls and goes up again after 1900 to 1,250,000, drop drastically between 19</a:t>
            </a:r>
            <a:r>
              <a:rPr lang="en-IN" sz="100" dirty="0"/>
              <a:t> </a:t>
            </a:r>
            <a:r>
              <a:rPr lang="en-IN" dirty="0"/>
              <a:t>10 and 19</a:t>
            </a:r>
            <a:r>
              <a:rPr lang="en-IN" sz="100" dirty="0"/>
              <a:t> </a:t>
            </a:r>
            <a:r>
              <a:rPr lang="en-IN" dirty="0"/>
              <a:t>50 and goes up steadily and peaks to its highest point in 19</a:t>
            </a:r>
            <a:r>
              <a:rPr lang="en-IN" sz="100" dirty="0"/>
              <a:t> </a:t>
            </a:r>
            <a:r>
              <a:rPr lang="en-IN" dirty="0"/>
              <a:t>90 to around 1,750,000.  It falls and tends to be staggered again. The second one is a stacked bar graph with the concentration of immigrants in small time periods and their origins. Most of the immigrants from 18</a:t>
            </a:r>
            <a:r>
              <a:rPr lang="en-IN" sz="100" dirty="0"/>
              <a:t> </a:t>
            </a:r>
            <a:r>
              <a:rPr lang="en-IN" dirty="0"/>
              <a:t>20 to 19</a:t>
            </a:r>
            <a:r>
              <a:rPr lang="en-IN" sz="100" dirty="0"/>
              <a:t> </a:t>
            </a:r>
            <a:r>
              <a:rPr lang="en-IN" dirty="0"/>
              <a:t>60 are from Western Europe and Northern Europe. Immigrants from Southern and Eastern Europe have been high between 18</a:t>
            </a:r>
            <a:r>
              <a:rPr lang="en-IN" sz="100" dirty="0"/>
              <a:t> </a:t>
            </a:r>
            <a:r>
              <a:rPr lang="en-IN" dirty="0"/>
              <a:t>80 and 19</a:t>
            </a:r>
            <a:r>
              <a:rPr lang="en-IN" sz="100" dirty="0"/>
              <a:t> </a:t>
            </a:r>
            <a:r>
              <a:rPr lang="en-IN" dirty="0"/>
              <a:t>40. The years after 19</a:t>
            </a:r>
            <a:r>
              <a:rPr lang="en-IN" sz="100" dirty="0"/>
              <a:t> </a:t>
            </a:r>
            <a:r>
              <a:rPr lang="en-IN" dirty="0"/>
              <a:t>60 have immigrants from Asia and Oceania. Immigrants from the Americas are mainly between 19</a:t>
            </a:r>
            <a:r>
              <a:rPr lang="en-IN" sz="100" dirty="0"/>
              <a:t> </a:t>
            </a:r>
            <a:r>
              <a:rPr lang="en-IN" dirty="0"/>
              <a:t>40 and 2016. Immigrants from Africa have been few comparatively and mainly between 19</a:t>
            </a:r>
            <a:r>
              <a:rPr lang="en-IN" sz="100" dirty="0"/>
              <a:t> </a:t>
            </a:r>
            <a:r>
              <a:rPr lang="en-IN" dirty="0"/>
              <a:t>60 and 2016.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6274193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Interconnected labor markets </a:t>
            </a:r>
            <a:r>
              <a:rPr lang="en-US" sz="30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800" dirty="0"/>
              <a:t>Both graphs have Wage ($) on the vertical axis and workers (thousands) on the horizontal. In graph (A) Hotel </a:t>
            </a:r>
            <a:r>
              <a:rPr lang="en-IN" sz="1800" dirty="0" err="1"/>
              <a:t>labor</a:t>
            </a:r>
            <a:r>
              <a:rPr lang="en-IN" sz="1800" dirty="0"/>
              <a:t> market, supply (S) is upward sloping and crosses demand (D</a:t>
            </a:r>
            <a:r>
              <a:rPr lang="en-IN" sz="1800" baseline="-25000" dirty="0"/>
              <a:t>1</a:t>
            </a:r>
            <a:r>
              <a:rPr lang="en-IN" sz="1800" dirty="0"/>
              <a:t>) at E</a:t>
            </a:r>
            <a:r>
              <a:rPr lang="en-IN" sz="1800" baseline="-25000" dirty="0"/>
              <a:t>1</a:t>
            </a:r>
            <a:r>
              <a:rPr lang="en-IN" sz="1800" dirty="0"/>
              <a:t> (120, $15,600) and D</a:t>
            </a:r>
            <a:r>
              <a:rPr lang="en-IN" sz="1800" baseline="-25000" dirty="0"/>
              <a:t>2</a:t>
            </a:r>
            <a:r>
              <a:rPr lang="en-IN" sz="1800" dirty="0"/>
              <a:t> at E</a:t>
            </a:r>
            <a:r>
              <a:rPr lang="en-IN" sz="1800" baseline="-25000" dirty="0"/>
              <a:t>2</a:t>
            </a:r>
            <a:r>
              <a:rPr lang="en-IN" sz="1800" dirty="0"/>
              <a:t> at (165, $19,200). Boxes read: 1. An increase in the demand for hotels increases the demand for hotel workers. 2. The equilibrium point moves up along the supply curve to a higher wage and quantity. In graph (B) Farm </a:t>
            </a:r>
            <a:r>
              <a:rPr lang="en-IN" sz="1800" dirty="0" err="1"/>
              <a:t>labor</a:t>
            </a:r>
            <a:r>
              <a:rPr lang="en-IN" sz="1800" dirty="0"/>
              <a:t> market, Demand is downward sloping and crosses supply (S</a:t>
            </a:r>
            <a:r>
              <a:rPr lang="en-IN" sz="1800" baseline="-25000" dirty="0"/>
              <a:t>1</a:t>
            </a:r>
            <a:r>
              <a:rPr lang="en-IN" sz="1800" dirty="0"/>
              <a:t>) at E</a:t>
            </a:r>
            <a:r>
              <a:rPr lang="en-IN" sz="1800" baseline="-25000" dirty="0"/>
              <a:t>1</a:t>
            </a:r>
            <a:r>
              <a:rPr lang="en-IN" sz="1800" dirty="0"/>
              <a:t> (125, $20,000) and S</a:t>
            </a:r>
            <a:r>
              <a:rPr lang="en-IN" sz="1800" baseline="-25000" dirty="0"/>
              <a:t>2</a:t>
            </a:r>
            <a:r>
              <a:rPr lang="en-IN" sz="1800" dirty="0"/>
              <a:t> at (80, $25,400). Boxes read: 1. An increase in the demand for hotel workers decreases the supply of farm workers. 2. The equilibrium point moves up along the demand curve to a higher wage and a lower quantity. [Caption: When two different jobs require workers with similar skill sets, a change in the demand for </a:t>
            </a:r>
            <a:r>
              <a:rPr lang="en-IN" sz="1800" dirty="0" err="1"/>
              <a:t>labor</a:t>
            </a:r>
            <a:r>
              <a:rPr lang="en-IN" sz="1800" dirty="0"/>
              <a:t> in one industry can affect the supply of </a:t>
            </a:r>
            <a:r>
              <a:rPr lang="en-IN" sz="1800" dirty="0" err="1"/>
              <a:t>labor</a:t>
            </a:r>
            <a:r>
              <a:rPr lang="en-IN" sz="1800" dirty="0"/>
              <a:t> in another. When the demand for hotel workers increases, as shown in panel A, workers who might have been indifferent between farm work and hotel work will shift toward hotel work. Their move to a different </a:t>
            </a:r>
            <a:r>
              <a:rPr lang="en-IN" sz="1800" dirty="0" err="1"/>
              <a:t>labor</a:t>
            </a:r>
            <a:r>
              <a:rPr lang="en-IN" sz="1800" dirty="0"/>
              <a:t> market will decrease the number of farm workers, shifting the farm </a:t>
            </a:r>
            <a:r>
              <a:rPr lang="en-IN" sz="1800" dirty="0" err="1"/>
              <a:t>labor</a:t>
            </a:r>
            <a:r>
              <a:rPr lang="en-IN" sz="1800" dirty="0"/>
              <a:t> supply curve left, as shown in panel B.]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9413456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Equalizing labor markets </a:t>
            </a:r>
            <a:r>
              <a:rPr lang="en-US" sz="30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US" dirty="0"/>
              <a:t>Two graphs are shown. The graph on the left has hotel workers in thousands on the horizontal axis and wage in dollars on the vertical axis. The diagonal lines D subscript 1 and S subscript 1 intersect at E subscript 1 marked at (120, 22,000). The graph on the right has farm workers in thousands and wage in dollars on the vertical axis. The diagonal lines D and S subscript 1 intersect at E subscript 1 marked at (125, 18,000).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9962754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Solution I </a:t>
            </a:r>
            <a:r>
              <a:rPr lang="en-US" sz="30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800" dirty="0"/>
              <a:t>Two graphs are shown. The graph on the left has hotel workers in thousands on the horizontal axis and wage in dollars on the vertical axis. The diagonal lines D subscript 1 and S subscript 1 intersect at E subscript 1 marked at (120, 22,000). The diagonal line S subscript 1 moves to the right to S subscript 2 which intersects the diagonal line marked D subscript 1 at E subscript 2 marked at (165, 20,000). The graph on the right has farm workers in thousands and wage in dollars on the vertical axis. The diagonal lines D and S subscript 1 intersect at E subscript 1 marked at (125, 18,000). The line S subscript 1 moves to the left to S subscript 2 which intersects the line D at E su8bscript 2 marked at (80, 20,000). </a:t>
            </a:r>
          </a:p>
          <a:p>
            <a:pPr>
              <a:spcBef>
                <a:spcPts val="1000"/>
              </a:spcBef>
              <a:spcAft>
                <a:spcPts val="0"/>
              </a:spcAft>
            </a:pPr>
            <a:r>
              <a:rPr lang="en-US" sz="1800" dirty="0"/>
              <a:t>A graph plots wages in dollar on the vertical axis, and farm works in thousands on the horizontal axis. The demand, D decreases as the number of workers increases and thus the wage also decreases. The supply, S and S 2, increase as workers and wage increase. The equilibrium E 1 is at (125, 18000). The equilibrium E 2 is at (80, 20000).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684189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Economic rent in rental markets for land and capital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dirty="0"/>
              <a:t>Two graphs have rental price ($/acre) on the vertical axis. In graph (A) Market for land, the horizontal axis has Acres of land (thousands), equilibrium is at (15, $1,000), and the area above the supply curve and below $1,000 is shaded blue, Economic rent. In graph (B) Market for capital, the horizontal axis is Tractors (rental days), equilibrium is (25, 400), and the area above the supply curve up to $400 is shaded. [Caption: Just as in the </a:t>
            </a:r>
            <a:r>
              <a:rPr lang="en-IN" dirty="0" err="1"/>
              <a:t>labor</a:t>
            </a:r>
            <a:r>
              <a:rPr lang="en-IN" dirty="0"/>
              <a:t> market, the rental markets for land and capital reach an equilibrium price and quantity at the point where the supply curve intersects the demand curve. The area above the supply curve and below the equilibrium rental price is called economic rent.]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20566423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solidFill>
                  <a:srgbClr val="000000"/>
                </a:solidFill>
              </a:rPr>
              <a:t>Minimum wages and efficiency wages </a:t>
            </a:r>
            <a:r>
              <a:rPr lang="en-US" sz="1000" b="0" dirty="0">
                <a:solidFill>
                  <a:srgbClr val="000000"/>
                </a:solidFill>
              </a:rPr>
              <a:t>2</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a:xfrm>
            <a:off x="342900" y="1371601"/>
            <a:ext cx="8642074" cy="3816625"/>
          </a:xfrm>
        </p:spPr>
        <p:txBody>
          <a:bodyPr>
            <a:noAutofit/>
          </a:bodyPr>
          <a:lstStyle/>
          <a:p>
            <a:pPr>
              <a:spcBef>
                <a:spcPts val="1000"/>
              </a:spcBef>
              <a:spcAft>
                <a:spcPts val="0"/>
              </a:spcAft>
            </a:pPr>
            <a:r>
              <a:rPr lang="en-US" sz="2400" dirty="0"/>
              <a:t>The vertical axis has Wage, and the horizontal axis has Labor. Labor supply and demand are at equilibrium at (L*, w*). A horizontal line labeled Minimum wage is above equilibrium. Labor demand crosses minimum wage at </a:t>
            </a:r>
            <a:r>
              <a:rPr lang="en-US" sz="2400" dirty="0" err="1"/>
              <a:t>Ld</a:t>
            </a:r>
            <a:r>
              <a:rPr lang="en-US" sz="2400" dirty="0"/>
              <a:t>, left of equilibrium, and supply crosses at Ls, right of equilibrium. The distance between the two points is labeled Labor surplus. [Caption: When people are willing to supply more labor than firms are willing to hire, the labor market has a surplus of workers, which is also known as unemployment.]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3386373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Major labor laws of the twentieth century </a:t>
            </a:r>
            <a:r>
              <a:rPr lang="en-US" sz="2800" noProof="0" dirty="0"/>
              <a:t>–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a:xfrm>
            <a:off x="342899" y="1371601"/>
            <a:ext cx="8696169" cy="4876800"/>
          </a:xfrm>
        </p:spPr>
        <p:txBody>
          <a:bodyPr>
            <a:noAutofit/>
          </a:bodyPr>
          <a:lstStyle/>
          <a:p>
            <a:pPr>
              <a:spcBef>
                <a:spcPts val="1000"/>
              </a:spcBef>
              <a:spcAft>
                <a:spcPts val="0"/>
              </a:spcAft>
            </a:pPr>
            <a:r>
              <a:rPr lang="en-IN" sz="1800" dirty="0"/>
              <a:t>Major </a:t>
            </a:r>
            <a:r>
              <a:rPr lang="en-IN" sz="1800" dirty="0" err="1"/>
              <a:t>labor</a:t>
            </a:r>
            <a:r>
              <a:rPr lang="en-IN" sz="1800" dirty="0"/>
              <a:t> laws of the twentieth century are placed on a timeline starting from 19</a:t>
            </a:r>
            <a:r>
              <a:rPr lang="en-IN" sz="100" dirty="0"/>
              <a:t> </a:t>
            </a:r>
            <a:r>
              <a:rPr lang="en-IN" sz="1800" dirty="0"/>
              <a:t>10 to 2000. They are as follows. 19</a:t>
            </a:r>
            <a:r>
              <a:rPr lang="en-IN" sz="100" dirty="0"/>
              <a:t> </a:t>
            </a:r>
            <a:r>
              <a:rPr lang="en-IN" sz="1800" dirty="0"/>
              <a:t>14: Clayton antithrust act prevents unions from being prosecuted as </a:t>
            </a:r>
            <a:r>
              <a:rPr lang="en-IN" sz="1800" dirty="0" err="1"/>
              <a:t>labor</a:t>
            </a:r>
            <a:r>
              <a:rPr lang="en-IN" sz="1800" dirty="0"/>
              <a:t> monopolies. 19</a:t>
            </a:r>
            <a:r>
              <a:rPr lang="en-IN" sz="100" dirty="0"/>
              <a:t> </a:t>
            </a:r>
            <a:r>
              <a:rPr lang="en-IN" sz="1800" dirty="0"/>
              <a:t>35: National Labor relations Act allows private-sector workers to choose whether to join unions, and protects that decision from employer retaliation. 19</a:t>
            </a:r>
            <a:r>
              <a:rPr lang="en-IN" sz="100" dirty="0"/>
              <a:t> </a:t>
            </a:r>
            <a:r>
              <a:rPr lang="en-IN" sz="1800" dirty="0"/>
              <a:t>38: Fair </a:t>
            </a:r>
            <a:r>
              <a:rPr lang="en-IN" sz="1800" dirty="0" err="1"/>
              <a:t>labor</a:t>
            </a:r>
            <a:r>
              <a:rPr lang="en-IN" sz="1800" dirty="0"/>
              <a:t> standards act establishes a minimum wage and 40-hour work week, and prohibits children under the age of 16 from working. 19</a:t>
            </a:r>
            <a:r>
              <a:rPr lang="en-IN" sz="100" dirty="0"/>
              <a:t> </a:t>
            </a:r>
            <a:r>
              <a:rPr lang="en-IN" sz="1800" dirty="0"/>
              <a:t>41: Fair employment act prohibits racial discrimination in the national </a:t>
            </a:r>
            <a:r>
              <a:rPr lang="en-IN" sz="1800" dirty="0" err="1"/>
              <a:t>defense</a:t>
            </a:r>
            <a:r>
              <a:rPr lang="en-IN" sz="1800" dirty="0"/>
              <a:t> industry. 19</a:t>
            </a:r>
            <a:r>
              <a:rPr lang="en-IN" sz="100" dirty="0"/>
              <a:t> </a:t>
            </a:r>
            <a:r>
              <a:rPr lang="en-IN" sz="1800" dirty="0"/>
              <a:t>63: Equal Pay act guarantees equal pay for men and women who perform equal work. 19</a:t>
            </a:r>
            <a:r>
              <a:rPr lang="en-IN" sz="100" dirty="0"/>
              <a:t> </a:t>
            </a:r>
            <a:r>
              <a:rPr lang="en-IN" sz="1800" dirty="0"/>
              <a:t>64: Title 7 of the civil rights act of 19</a:t>
            </a:r>
            <a:r>
              <a:rPr lang="en-IN" sz="100" dirty="0"/>
              <a:t> </a:t>
            </a:r>
            <a:r>
              <a:rPr lang="en-IN" sz="1800" dirty="0"/>
              <a:t>64 prohibits discrimination by covered employees based on race, </a:t>
            </a:r>
            <a:r>
              <a:rPr lang="en-IN" sz="1800" dirty="0" err="1"/>
              <a:t>color</a:t>
            </a:r>
            <a:r>
              <a:rPr lang="en-IN" sz="1800" dirty="0"/>
              <a:t>, religion, gender, and national origin. 19</a:t>
            </a:r>
            <a:r>
              <a:rPr lang="en-IN" sz="100" dirty="0"/>
              <a:t> </a:t>
            </a:r>
            <a:r>
              <a:rPr lang="en-IN" sz="1800" dirty="0"/>
              <a:t>70: occupational safety and health act sets standards for workplace safety. 19</a:t>
            </a:r>
            <a:r>
              <a:rPr lang="en-IN" sz="100" dirty="0"/>
              <a:t> </a:t>
            </a:r>
            <a:r>
              <a:rPr lang="en-IN" sz="1800" dirty="0"/>
              <a:t>90: Americans with disabilities act prevents employers from discriminating against qualified employee because of a disability.19</a:t>
            </a:r>
            <a:r>
              <a:rPr lang="en-IN" sz="100" dirty="0"/>
              <a:t> </a:t>
            </a:r>
            <a:r>
              <a:rPr lang="en-IN" sz="1800" dirty="0"/>
              <a:t>93: Family and medical leave act requires employers to protect an employee’s job while he or she takes up unpaid leave to address a health condition or care for a sick family member or a new child. </a:t>
            </a:r>
            <a:endParaRPr lang="en-US" sz="18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60969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29828-9EDC-4DF8-BE6A-0685E5EC671C}"/>
              </a:ext>
            </a:extLst>
          </p:cNvPr>
          <p:cNvSpPr>
            <a:spLocks noGrp="1"/>
          </p:cNvSpPr>
          <p:nvPr>
            <p:ph type="title"/>
          </p:nvPr>
        </p:nvSpPr>
        <p:spPr/>
        <p:txBody>
          <a:bodyPr>
            <a:normAutofit fontScale="90000"/>
          </a:bodyPr>
          <a:lstStyle/>
          <a:p>
            <a:r>
              <a:rPr lang="en-US" dirty="0"/>
              <a:t>Picking the right combination of inputs II</a:t>
            </a:r>
            <a:endParaRPr lang="en-IN" dirty="0"/>
          </a:p>
        </p:txBody>
      </p:sp>
      <p:sp>
        <p:nvSpPr>
          <p:cNvPr id="3" name="Content Placeholder 2">
            <a:extLst>
              <a:ext uri="{FF2B5EF4-FFF2-40B4-BE49-F238E27FC236}">
                <a16:creationId xmlns:a16="http://schemas.microsoft.com/office/drawing/2014/main" id="{FCAFB4BC-01FE-45AE-887C-09A3B0C56C79}"/>
              </a:ext>
            </a:extLst>
          </p:cNvPr>
          <p:cNvSpPr>
            <a:spLocks noGrp="1"/>
          </p:cNvSpPr>
          <p:nvPr>
            <p:ph sz="quarter" idx="11"/>
          </p:nvPr>
        </p:nvSpPr>
        <p:spPr>
          <a:xfrm>
            <a:off x="342900" y="1276709"/>
            <a:ext cx="8458200" cy="4860139"/>
          </a:xfrm>
        </p:spPr>
        <p:txBody>
          <a:bodyPr/>
          <a:lstStyle/>
          <a:p>
            <a:r>
              <a:rPr lang="en-US" dirty="0"/>
              <a:t>Profit-seeking firms choose the combination of inputs that maximizes profit, based on the local price of </a:t>
            </a:r>
            <a:r>
              <a:rPr lang="en-US" i="1" dirty="0">
                <a:solidFill>
                  <a:srgbClr val="9D0505"/>
                </a:solidFill>
              </a:rPr>
              <a:t>factors of production</a:t>
            </a:r>
            <a:r>
              <a:rPr lang="en-US" dirty="0"/>
              <a:t>.</a:t>
            </a:r>
          </a:p>
          <a:p>
            <a:r>
              <a:rPr lang="en-US" dirty="0"/>
              <a:t>Prices of farm machinery are similar across the world; labor costs vary.</a:t>
            </a:r>
          </a:p>
          <a:p>
            <a:pPr lvl="1"/>
            <a:r>
              <a:rPr lang="en-US" u="sng" dirty="0"/>
              <a:t>Poor economies</a:t>
            </a:r>
            <a:r>
              <a:rPr lang="en-US" dirty="0"/>
              <a:t>: Cheaper labor, leading to more workers and fewer machines.</a:t>
            </a:r>
          </a:p>
          <a:p>
            <a:pPr lvl="1"/>
            <a:r>
              <a:rPr lang="en-US" u="sng" dirty="0"/>
              <a:t>Rich countries</a:t>
            </a:r>
            <a:r>
              <a:rPr lang="en-US" dirty="0"/>
              <a:t>: More expensive labor, leading to</a:t>
            </a:r>
            <a:r>
              <a:rPr lang="en-US" dirty="0">
                <a:sym typeface="Wingdings" pitchFamily="2" charset="2"/>
              </a:rPr>
              <a:t> </a:t>
            </a:r>
            <a:r>
              <a:rPr lang="en-US" dirty="0"/>
              <a:t>fewer workers and more machines.</a:t>
            </a:r>
          </a:p>
        </p:txBody>
      </p:sp>
    </p:spTree>
    <p:extLst>
      <p:ext uri="{BB962C8B-B14F-4D97-AF65-F5344CB8AC3E}">
        <p14:creationId xmlns:p14="http://schemas.microsoft.com/office/powerpoint/2010/main" val="1650825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29828-9EDC-4DF8-BE6A-0685E5EC671C}"/>
              </a:ext>
            </a:extLst>
          </p:cNvPr>
          <p:cNvSpPr>
            <a:spLocks noGrp="1"/>
          </p:cNvSpPr>
          <p:nvPr>
            <p:ph type="title"/>
          </p:nvPr>
        </p:nvSpPr>
        <p:spPr/>
        <p:txBody>
          <a:bodyPr>
            <a:normAutofit/>
          </a:bodyPr>
          <a:lstStyle/>
          <a:p>
            <a:r>
              <a:rPr lang="en-US" dirty="0"/>
              <a:t>Labor markets and wages</a:t>
            </a:r>
            <a:endParaRPr lang="en-IN" dirty="0"/>
          </a:p>
        </p:txBody>
      </p:sp>
      <p:sp>
        <p:nvSpPr>
          <p:cNvPr id="3" name="Content Placeholder 2">
            <a:extLst>
              <a:ext uri="{FF2B5EF4-FFF2-40B4-BE49-F238E27FC236}">
                <a16:creationId xmlns:a16="http://schemas.microsoft.com/office/drawing/2014/main" id="{FCAFB4BC-01FE-45AE-887C-09A3B0C56C79}"/>
              </a:ext>
            </a:extLst>
          </p:cNvPr>
          <p:cNvSpPr>
            <a:spLocks noGrp="1"/>
          </p:cNvSpPr>
          <p:nvPr>
            <p:ph sz="quarter" idx="11"/>
          </p:nvPr>
        </p:nvSpPr>
        <p:spPr>
          <a:xfrm>
            <a:off x="342900" y="1276709"/>
            <a:ext cx="8458200" cy="4860139"/>
          </a:xfrm>
        </p:spPr>
        <p:txBody>
          <a:bodyPr/>
          <a:lstStyle/>
          <a:p>
            <a:pPr marL="292608" indent="-292608">
              <a:buFont typeface="Arial" panose="020B0604020202020204" pitchFamily="34" charset="0"/>
              <a:buChar char="•"/>
            </a:pPr>
            <a:r>
              <a:rPr lang="en-US" dirty="0"/>
              <a:t>The markets for </a:t>
            </a:r>
            <a:r>
              <a:rPr lang="en-US" i="1" dirty="0">
                <a:solidFill>
                  <a:srgbClr val="9D0505"/>
                </a:solidFill>
              </a:rPr>
              <a:t>factors of production </a:t>
            </a:r>
            <a:r>
              <a:rPr lang="en-US" dirty="0"/>
              <a:t>can be studied using supply and demand.</a:t>
            </a:r>
          </a:p>
          <a:p>
            <a:pPr marL="292608" indent="-292608">
              <a:buFont typeface="Arial" panose="020B0604020202020204" pitchFamily="34" charset="0"/>
              <a:buChar char="•"/>
            </a:pPr>
            <a:r>
              <a:rPr lang="en-US" dirty="0"/>
              <a:t>Individuals who work are the </a:t>
            </a:r>
            <a:r>
              <a:rPr lang="en-US" i="1" dirty="0">
                <a:solidFill>
                  <a:srgbClr val="9D0505"/>
                </a:solidFill>
              </a:rPr>
              <a:t>suppliers</a:t>
            </a:r>
            <a:r>
              <a:rPr lang="en-US" dirty="0"/>
              <a:t> of labor.</a:t>
            </a:r>
          </a:p>
          <a:p>
            <a:pPr marL="292608" indent="-292608">
              <a:buFont typeface="Arial" panose="020B0604020202020204" pitchFamily="34" charset="0"/>
              <a:buChar char="•"/>
            </a:pPr>
            <a:r>
              <a:rPr lang="en-US" dirty="0"/>
              <a:t>Firms that produce goods using workers are </a:t>
            </a:r>
            <a:r>
              <a:rPr lang="en-US" i="1" dirty="0">
                <a:solidFill>
                  <a:srgbClr val="9D0505"/>
                </a:solidFill>
              </a:rPr>
              <a:t>buyers</a:t>
            </a:r>
            <a:r>
              <a:rPr lang="en-US" dirty="0"/>
              <a:t> of labor.</a:t>
            </a:r>
          </a:p>
          <a:p>
            <a:pPr marL="292608" indent="-292608">
              <a:buFont typeface="Arial" panose="020B0604020202020204" pitchFamily="34" charset="0"/>
              <a:buChar char="•"/>
            </a:pPr>
            <a:r>
              <a:rPr lang="en-US" dirty="0"/>
              <a:t>The </a:t>
            </a:r>
            <a:r>
              <a:rPr lang="en-US" i="1" dirty="0">
                <a:solidFill>
                  <a:srgbClr val="9D0505"/>
                </a:solidFill>
              </a:rPr>
              <a:t>wage</a:t>
            </a:r>
            <a:r>
              <a:rPr lang="en-US" dirty="0"/>
              <a:t> that workers earn is the </a:t>
            </a:r>
            <a:r>
              <a:rPr lang="en-US" i="1" dirty="0">
                <a:solidFill>
                  <a:srgbClr val="9D0505"/>
                </a:solidFill>
              </a:rPr>
              <a:t>price of labor</a:t>
            </a:r>
            <a:r>
              <a:rPr lang="en-US" dirty="0"/>
              <a:t>.</a:t>
            </a:r>
          </a:p>
        </p:txBody>
      </p:sp>
    </p:spTree>
    <p:extLst>
      <p:ext uri="{BB962C8B-B14F-4D97-AF65-F5344CB8AC3E}">
        <p14:creationId xmlns:p14="http://schemas.microsoft.com/office/powerpoint/2010/main" val="2011767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29828-9EDC-4DF8-BE6A-0685E5EC671C}"/>
              </a:ext>
            </a:extLst>
          </p:cNvPr>
          <p:cNvSpPr>
            <a:spLocks noGrp="1"/>
          </p:cNvSpPr>
          <p:nvPr>
            <p:ph type="title"/>
          </p:nvPr>
        </p:nvSpPr>
        <p:spPr/>
        <p:txBody>
          <a:bodyPr>
            <a:normAutofit/>
          </a:bodyPr>
          <a:lstStyle/>
          <a:p>
            <a:r>
              <a:rPr lang="en-US" dirty="0"/>
              <a:t>Demand for labor I	</a:t>
            </a:r>
            <a:endParaRPr lang="en-IN" dirty="0"/>
          </a:p>
        </p:txBody>
      </p:sp>
      <p:sp>
        <p:nvSpPr>
          <p:cNvPr id="3" name="Content Placeholder 2">
            <a:extLst>
              <a:ext uri="{FF2B5EF4-FFF2-40B4-BE49-F238E27FC236}">
                <a16:creationId xmlns:a16="http://schemas.microsoft.com/office/drawing/2014/main" id="{FCAFB4BC-01FE-45AE-887C-09A3B0C56C79}"/>
              </a:ext>
            </a:extLst>
          </p:cNvPr>
          <p:cNvSpPr>
            <a:spLocks noGrp="1"/>
          </p:cNvSpPr>
          <p:nvPr>
            <p:ph sz="quarter" idx="11"/>
          </p:nvPr>
        </p:nvSpPr>
        <p:spPr>
          <a:xfrm>
            <a:off x="342900" y="1276709"/>
            <a:ext cx="8458200" cy="4860139"/>
          </a:xfrm>
        </p:spPr>
        <p:txBody>
          <a:bodyPr/>
          <a:lstStyle/>
          <a:p>
            <a:pPr marL="292608" indent="-292608">
              <a:buFont typeface="Arial" panose="020B0604020202020204" pitchFamily="34" charset="0"/>
              <a:buChar char="•"/>
            </a:pPr>
            <a:r>
              <a:rPr lang="en-US" dirty="0"/>
              <a:t>What determines the demand for labor?</a:t>
            </a:r>
          </a:p>
          <a:p>
            <a:pPr marL="292608" indent="-292608">
              <a:buFont typeface="Arial" panose="020B0604020202020204" pitchFamily="34" charset="0"/>
              <a:buChar char="•"/>
            </a:pPr>
            <a:r>
              <a:rPr lang="en-US" dirty="0"/>
              <a:t>Firms maximize </a:t>
            </a:r>
            <a:r>
              <a:rPr lang="en-US" i="1" dirty="0">
                <a:solidFill>
                  <a:srgbClr val="9D0505"/>
                </a:solidFill>
              </a:rPr>
              <a:t>profits</a:t>
            </a:r>
            <a:r>
              <a:rPr lang="en-US" dirty="0"/>
              <a:t> by producing at the quantity where the revenue they earn from the last unit is equal to the cost of producing that unit.</a:t>
            </a:r>
          </a:p>
          <a:p>
            <a:pPr marL="292608" indent="-292608">
              <a:buFont typeface="Arial" panose="020B0604020202020204" pitchFamily="34" charset="0"/>
              <a:buChar char="•"/>
            </a:pPr>
            <a:r>
              <a:rPr lang="en-US" dirty="0"/>
              <a:t>Similarly, firms maximize </a:t>
            </a:r>
            <a:r>
              <a:rPr lang="en-US" i="1" dirty="0">
                <a:solidFill>
                  <a:srgbClr val="9D0505"/>
                </a:solidFill>
              </a:rPr>
              <a:t>profit</a:t>
            </a:r>
            <a:r>
              <a:rPr lang="en-US" dirty="0"/>
              <a:t> by hiring workers up to the point at which the revenue generated by the last worker equals the additional cost of that worker.</a:t>
            </a:r>
          </a:p>
        </p:txBody>
      </p:sp>
    </p:spTree>
    <p:extLst>
      <p:ext uri="{BB962C8B-B14F-4D97-AF65-F5344CB8AC3E}">
        <p14:creationId xmlns:p14="http://schemas.microsoft.com/office/powerpoint/2010/main" val="1117678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E6753-C8B3-4708-8DA2-AA58C0391067}"/>
              </a:ext>
            </a:extLst>
          </p:cNvPr>
          <p:cNvSpPr>
            <a:spLocks noGrp="1"/>
          </p:cNvSpPr>
          <p:nvPr>
            <p:ph type="title"/>
          </p:nvPr>
        </p:nvSpPr>
        <p:spPr/>
        <p:txBody>
          <a:bodyPr/>
          <a:lstStyle/>
          <a:p>
            <a:r>
              <a:rPr lang="en-US" dirty="0"/>
              <a:t>Demand for labor II</a:t>
            </a:r>
            <a:endParaRPr lang="en-IN" dirty="0"/>
          </a:p>
        </p:txBody>
      </p:sp>
      <p:sp>
        <p:nvSpPr>
          <p:cNvPr id="3" name="Content Placeholder 2">
            <a:extLst>
              <a:ext uri="{FF2B5EF4-FFF2-40B4-BE49-F238E27FC236}">
                <a16:creationId xmlns:a16="http://schemas.microsoft.com/office/drawing/2014/main" id="{BECEA705-F32A-4256-BA38-6123461F283D}"/>
              </a:ext>
            </a:extLst>
          </p:cNvPr>
          <p:cNvSpPr>
            <a:spLocks noGrp="1"/>
          </p:cNvSpPr>
          <p:nvPr>
            <p:ph sz="quarter" idx="11"/>
          </p:nvPr>
        </p:nvSpPr>
        <p:spPr>
          <a:xfrm>
            <a:off x="342900" y="1276710"/>
            <a:ext cx="8458200" cy="2296049"/>
          </a:xfrm>
        </p:spPr>
        <p:txBody>
          <a:bodyPr/>
          <a:lstStyle/>
          <a:p>
            <a:r>
              <a:rPr lang="en-US" dirty="0"/>
              <a:t>If a firm is in a </a:t>
            </a:r>
            <a:r>
              <a:rPr lang="en-US" i="1" dirty="0">
                <a:solidFill>
                  <a:srgbClr val="9D0505"/>
                </a:solidFill>
              </a:rPr>
              <a:t>competitive market</a:t>
            </a:r>
            <a:r>
              <a:rPr lang="en-US" dirty="0"/>
              <a:t>, then it is a price taker in the final goods market and factors market.</a:t>
            </a:r>
          </a:p>
          <a:p>
            <a:pPr lvl="1"/>
            <a:r>
              <a:rPr lang="en-US" dirty="0"/>
              <a:t>The </a:t>
            </a:r>
            <a:r>
              <a:rPr lang="en-US" i="1" dirty="0">
                <a:solidFill>
                  <a:srgbClr val="9D0505"/>
                </a:solidFill>
              </a:rPr>
              <a:t>demand for labor </a:t>
            </a:r>
            <a:r>
              <a:rPr lang="en-US" dirty="0"/>
              <a:t>is determined by considering whether adding additional workers generates more revenue than what it costs to hire them.</a:t>
            </a:r>
            <a:endParaRPr lang="en-IN" dirty="0"/>
          </a:p>
        </p:txBody>
      </p:sp>
      <p:sp>
        <p:nvSpPr>
          <p:cNvPr id="4" name="Content Placeholder 3">
            <a:extLst>
              <a:ext uri="{FF2B5EF4-FFF2-40B4-BE49-F238E27FC236}">
                <a16:creationId xmlns:a16="http://schemas.microsoft.com/office/drawing/2014/main" id="{65B34F7B-F5CB-472D-BC9E-1586CF2262AC}"/>
              </a:ext>
            </a:extLst>
          </p:cNvPr>
          <p:cNvSpPr>
            <a:spLocks noGrp="1"/>
          </p:cNvSpPr>
          <p:nvPr>
            <p:ph sz="quarter" idx="14"/>
          </p:nvPr>
        </p:nvSpPr>
        <p:spPr>
          <a:xfrm>
            <a:off x="342900" y="3591611"/>
            <a:ext cx="8572500" cy="2903456"/>
          </a:xfrm>
        </p:spPr>
        <p:txBody>
          <a:bodyPr/>
          <a:lstStyle/>
          <a:p>
            <a:r>
              <a:rPr lang="en-US" dirty="0"/>
              <a:t>The </a:t>
            </a:r>
            <a:r>
              <a:rPr lang="en-US" i="1" dirty="0">
                <a:solidFill>
                  <a:srgbClr val="9D0505"/>
                </a:solidFill>
              </a:rPr>
              <a:t>value of the marginal product (VMP)</a:t>
            </a:r>
            <a:r>
              <a:rPr lang="en-US" dirty="0">
                <a:solidFill>
                  <a:srgbClr val="9D0505"/>
                </a:solidFill>
              </a:rPr>
              <a:t> </a:t>
            </a:r>
            <a:r>
              <a:rPr lang="en-US" dirty="0"/>
              <a:t>is the marginal product generated by an additional unit of input times the price of the output</a:t>
            </a:r>
            <a:r>
              <a:rPr lang="en-US" i="1" dirty="0"/>
              <a:t>.</a:t>
            </a:r>
          </a:p>
          <a:p>
            <a:pPr lvl="1"/>
            <a:r>
              <a:rPr lang="en-US" dirty="0"/>
              <a:t>VMP = MP × Q.</a:t>
            </a:r>
          </a:p>
          <a:p>
            <a:pPr lvl="1"/>
            <a:r>
              <a:rPr lang="en-US" dirty="0"/>
              <a:t>A competitive firm keeps hiring laborers as long as </a:t>
            </a:r>
            <a:r>
              <a:rPr lang="en-US" dirty="0" err="1"/>
              <a:t>VMP</a:t>
            </a:r>
            <a:r>
              <a:rPr lang="en-US" baseline="-25000" dirty="0" err="1"/>
              <a:t>Labor</a:t>
            </a:r>
            <a:r>
              <a:rPr lang="en-US" dirty="0"/>
              <a:t> &gt; wage.</a:t>
            </a:r>
          </a:p>
        </p:txBody>
      </p:sp>
    </p:spTree>
    <p:extLst>
      <p:ext uri="{BB962C8B-B14F-4D97-AF65-F5344CB8AC3E}">
        <p14:creationId xmlns:p14="http://schemas.microsoft.com/office/powerpoint/2010/main" val="211672933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1905</TotalTime>
  <Words>8134</Words>
  <Application>Microsoft Office PowerPoint</Application>
  <PresentationFormat>On-screen Show (4:3)</PresentationFormat>
  <Paragraphs>386</Paragraphs>
  <Slides>59</Slides>
  <Notes>40</Notes>
  <HiddenSlides>17</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59</vt:i4>
      </vt:variant>
    </vt:vector>
  </HeadingPairs>
  <TitlesOfParts>
    <vt:vector size="66" baseType="lpstr">
      <vt:lpstr>Arial</vt:lpstr>
      <vt:lpstr>Calibri</vt:lpstr>
      <vt:lpstr>Title Slides Master</vt:lpstr>
      <vt:lpstr>MainContentSlideMaster</vt:lpstr>
      <vt:lpstr>ClosingMaster</vt:lpstr>
      <vt:lpstr>DividerSlideMaster</vt:lpstr>
      <vt:lpstr>ImageDescriptionAppendixSlideMaster</vt:lpstr>
      <vt:lpstr>Chapter 16</vt:lpstr>
      <vt:lpstr>What will you learn in this chapter?</vt:lpstr>
      <vt:lpstr>The factors of production: Land, labor, and capital</vt:lpstr>
      <vt:lpstr>Marginal productivity</vt:lpstr>
      <vt:lpstr>Picking the right combination of inputs I</vt:lpstr>
      <vt:lpstr>Picking the right combination of inputs II</vt:lpstr>
      <vt:lpstr>Labor markets and wages</vt:lpstr>
      <vt:lpstr>Demand for labor I </vt:lpstr>
      <vt:lpstr>Demand for labor II</vt:lpstr>
      <vt:lpstr>Demand for labor III</vt:lpstr>
      <vt:lpstr>Demand for labor IV</vt:lpstr>
      <vt:lpstr>Supply of labor I</vt:lpstr>
      <vt:lpstr>Supply of labor II</vt:lpstr>
      <vt:lpstr>Supply of labor III</vt:lpstr>
      <vt:lpstr>Income and price effects of a wage increase I</vt:lpstr>
      <vt:lpstr>Income and price effects of a wage increase II</vt:lpstr>
      <vt:lpstr>Reaching equilibrium</vt:lpstr>
      <vt:lpstr>Determinants of labor demand and supply I</vt:lpstr>
      <vt:lpstr>Determinants of labor demand and supply II</vt:lpstr>
      <vt:lpstr>Shifts in labor supply and demand I</vt:lpstr>
      <vt:lpstr>Shifts in labor supply and demand II</vt:lpstr>
      <vt:lpstr>Should the United States be a country of immigrants?</vt:lpstr>
      <vt:lpstr>What’s missing? Human capital</vt:lpstr>
      <vt:lpstr>Interconnected labor markets</vt:lpstr>
      <vt:lpstr>Active Learning: Equalizing labor markets</vt:lpstr>
      <vt:lpstr>Active Learning Solution I</vt:lpstr>
      <vt:lpstr>Land and capital</vt:lpstr>
      <vt:lpstr>Economic rent in rental markets for land and capital</vt:lpstr>
      <vt:lpstr>The factor distribution of income</vt:lpstr>
      <vt:lpstr>Work, wages, and social value</vt:lpstr>
      <vt:lpstr>Minimum wages and efficiency wages 1</vt:lpstr>
      <vt:lpstr>Minimum wages and efficiency wages 2</vt:lpstr>
      <vt:lpstr>Company towns, unions, and labor laws</vt:lpstr>
      <vt:lpstr>Have noncompete clauses gone too far?</vt:lpstr>
      <vt:lpstr>Major labor laws of the twentieth century</vt:lpstr>
      <vt:lpstr>Changing demographics 1</vt:lpstr>
      <vt:lpstr>Changing demographics 2</vt:lpstr>
      <vt:lpstr>Population policy and the wealth of nations</vt:lpstr>
      <vt:lpstr>Summary I</vt:lpstr>
      <vt:lpstr>Summary II</vt:lpstr>
      <vt:lpstr>Summary III</vt:lpstr>
      <vt:lpstr>End of Main Content</vt:lpstr>
      <vt:lpstr>Accessibility Content: Text Alternatives for Images</vt:lpstr>
      <vt:lpstr>Marginal productivity – Text Alternative</vt:lpstr>
      <vt:lpstr>Demand for labor III – Text Alternative</vt:lpstr>
      <vt:lpstr>Demand for labor IV – Text Alternative</vt:lpstr>
      <vt:lpstr>Supply of labor II – Text Alternative</vt:lpstr>
      <vt:lpstr>Income and price effects of a wage increase I – Text Alternative</vt:lpstr>
      <vt:lpstr>Income and price effects of a wage increase II – Text Alternative</vt:lpstr>
      <vt:lpstr>Reaching equilibrium – Text Alternative</vt:lpstr>
      <vt:lpstr>Shifts in labor supply and demand I – Text Alternative</vt:lpstr>
      <vt:lpstr>Shifts in labor supply and demand II – Text Alternative</vt:lpstr>
      <vt:lpstr>Should the United States be a country of immigrants? – Text Alternative</vt:lpstr>
      <vt:lpstr>Interconnected labor markets – Text Alternative</vt:lpstr>
      <vt:lpstr>Active Learning: Equalizing labor markets – Text Alternative</vt:lpstr>
      <vt:lpstr>Active Learning Solution I – Text Alternative</vt:lpstr>
      <vt:lpstr>Economic rent in rental markets for land and capital – Text Alternative</vt:lpstr>
      <vt:lpstr>Minimum wages and efficiency wages 2 – Text Alternative</vt:lpstr>
      <vt:lpstr>Major labor laws of the twentieth century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285</cp:revision>
  <dcterms:created xsi:type="dcterms:W3CDTF">2019-12-14T02:10:23Z</dcterms:created>
  <dcterms:modified xsi:type="dcterms:W3CDTF">2020-09-10T07:19:54Z</dcterms:modified>
</cp:coreProperties>
</file>