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53"/>
  </p:notesMasterIdLst>
  <p:sldIdLst>
    <p:sldId id="354"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96" r:id="rId34"/>
    <p:sldId id="289" r:id="rId35"/>
    <p:sldId id="290" r:id="rId36"/>
    <p:sldId id="291" r:id="rId37"/>
    <p:sldId id="292" r:id="rId38"/>
    <p:sldId id="293" r:id="rId39"/>
    <p:sldId id="294" r:id="rId40"/>
    <p:sldId id="295" r:id="rId41"/>
    <p:sldId id="355" r:id="rId42"/>
    <p:sldId id="300" r:id="rId43"/>
    <p:sldId id="301" r:id="rId44"/>
    <p:sldId id="302" r:id="rId45"/>
    <p:sldId id="303" r:id="rId46"/>
    <p:sldId id="308" r:id="rId47"/>
    <p:sldId id="304" r:id="rId48"/>
    <p:sldId id="305" r:id="rId49"/>
    <p:sldId id="306" r:id="rId50"/>
    <p:sldId id="356" r:id="rId51"/>
    <p:sldId id="307"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96"/>
            <p14:sldId id="289"/>
            <p14:sldId id="290"/>
            <p14:sldId id="291"/>
            <p14:sldId id="292"/>
            <p14:sldId id="293"/>
            <p14:sldId id="294"/>
            <p14:sldId id="295"/>
            <p14:sldId id="355"/>
          </p14:sldIdLst>
        </p14:section>
        <p14:section name="Appendix: Image Descriptions for Unsighted Students" id="{DCFBAA84-0804-450A-A5D9-C0AA0991ECDB}">
          <p14:sldIdLst>
            <p14:sldId id="300"/>
            <p14:sldId id="301"/>
            <p14:sldId id="302"/>
            <p14:sldId id="303"/>
            <p14:sldId id="308"/>
            <p14:sldId id="304"/>
            <p14:sldId id="305"/>
            <p14:sldId id="306"/>
            <p14:sldId id="356"/>
            <p14:sldId id="30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6385" autoAdjust="0"/>
  </p:normalViewPr>
  <p:slideViewPr>
    <p:cSldViewPr snapToGrid="0" showGuides="1">
      <p:cViewPr varScale="1">
        <p:scale>
          <a:sx n="59" d="100"/>
          <a:sy n="59" d="100"/>
        </p:scale>
        <p:origin x="972" y="48"/>
      </p:cViewPr>
      <p:guideLst>
        <p:guide pos="3264"/>
        <p:guide orient="horz" pos="2256"/>
        <p:guide pos="5640"/>
      </p:guideLst>
    </p:cSldViewPr>
  </p:slideViewPr>
  <p:outlineViewPr>
    <p:cViewPr>
      <p:scale>
        <a:sx n="50" d="100"/>
        <a:sy n="50"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pPr/>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pPr/>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Some markets are defined</a:t>
            </a:r>
            <a:r>
              <a:rPr lang="en-US" baseline="0" dirty="0"/>
              <a:t> by only a handful of firms. These firms have tremendous market power. For example, Universal Music Group, Sony Music Group, Warner Music Group, and EMI Group each control between 10 to 30 percent of the music market. This chapter defines the characteristics of these markets, explains why these markets exist, and considers why entry barriers into these markets may exist.</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Even though MC = 0, there are still fixed</a:t>
            </a:r>
            <a:r>
              <a:rPr lang="en-US" baseline="0" dirty="0"/>
              <a:t> costs. Thus, the price of $0 in the perfectly competitive case is an oversimplification.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22</a:t>
            </a:fld>
            <a:endParaRPr lang="en-I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An </a:t>
            </a:r>
            <a:r>
              <a:rPr lang="en-US" sz="1200" b="0" i="0" u="none" strike="noStrike" kern="1200" baseline="0" dirty="0" err="1">
                <a:solidFill>
                  <a:schemeClr val="tx1"/>
                </a:solidFill>
                <a:latin typeface="+mn-lt"/>
                <a:ea typeface="+mn-ea"/>
                <a:cs typeface="+mn-cs"/>
              </a:rPr>
              <a:t>oligopolist’s</a:t>
            </a:r>
            <a:r>
              <a:rPr lang="en-US" sz="1200" b="0" i="0" u="none" strike="noStrike" kern="1200" baseline="0" dirty="0">
                <a:solidFill>
                  <a:schemeClr val="tx1"/>
                </a:solidFill>
                <a:latin typeface="+mn-lt"/>
                <a:ea typeface="+mn-ea"/>
                <a:cs typeface="+mn-cs"/>
              </a:rPr>
              <a:t> production decision affects not only its own profits, but those of other firms as well. When an individual reaps all benefits and all costs of a decision, he will rationally make an optimal choice. But when a decision imposes costs or benefits on others, an individual’s rational choice will not necessarily be optimal for the group. In the case of oligopoly, other firms have to bear the costs of one firm’s rational decision to increase output.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25</a:t>
            </a:fld>
            <a:endParaRPr lang="en-I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70M/3 = 23.3M</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26</a:t>
            </a:fld>
            <a:endParaRPr lang="en-I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Competing leads</a:t>
            </a:r>
            <a:r>
              <a:rPr lang="en-US" baseline="0" dirty="0"/>
              <a:t> to a more competitive market equilibrium, with lower price and higher quantity. Colluding leads to a more monopolistic market equilibrium, with higher price and lower quantity.</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28</a:t>
            </a:fld>
            <a:endParaRPr lang="en-I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29</a:t>
            </a:fld>
            <a:endParaRPr lang="en-I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well-known cartel is OPEC. Member countries agree to limit the amount of petroleum they produce in order to manipulate the market price and maximize their profits. Interest in future profits dissuades any individual country from chasing short-term profits by producing more oil in any given year. No international court has the power to force OPEC to stop colluding in the global oil market.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31</a:t>
            </a:fld>
            <a:endParaRPr lang="en-I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Monopoly markets </a:t>
            </a:r>
            <a:r>
              <a:rPr lang="en-US" sz="1200" b="0" i="0" u="none" strike="noStrike" kern="1200" baseline="0" dirty="0">
                <a:solidFill>
                  <a:schemeClr val="tx1"/>
                </a:solidFill>
                <a:latin typeface="+mn-lt"/>
                <a:ea typeface="+mn-ea"/>
                <a:cs typeface="+mn-cs"/>
                <a:sym typeface="Wingdings" pitchFamily="2" charset="2"/>
              </a:rPr>
              <a:t>create deadweight loss. </a:t>
            </a:r>
            <a:r>
              <a:rPr lang="en-US" sz="1200" b="0" i="0" u="none" strike="noStrike" kern="1200" baseline="0" dirty="0">
                <a:solidFill>
                  <a:schemeClr val="tx1"/>
                </a:solidFill>
                <a:latin typeface="+mn-lt"/>
                <a:ea typeface="+mn-ea"/>
                <a:cs typeface="+mn-cs"/>
              </a:rPr>
              <a:t>Market outcomes in competitive oligopoly markets are between monopoly and perfect competition markets; deadweight still exists, but it is lower than under monopoly. However, note that under collusion, deadweight loss is the same as monopoly.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33</a:t>
            </a:fld>
            <a:endParaRPr lang="en-I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39</a:t>
            </a:fld>
            <a:endParaRPr lang="en-IN"/>
          </a:p>
        </p:txBody>
      </p:sp>
    </p:spTree>
    <p:extLst>
      <p:ext uri="{BB962C8B-B14F-4D97-AF65-F5344CB8AC3E}">
        <p14:creationId xmlns:p14="http://schemas.microsoft.com/office/powerpoint/2010/main" val="3097621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40</a:t>
            </a:fld>
            <a:endParaRPr lang="en-IN"/>
          </a:p>
        </p:txBody>
      </p:sp>
    </p:spTree>
    <p:extLst>
      <p:ext uri="{BB962C8B-B14F-4D97-AF65-F5344CB8AC3E}">
        <p14:creationId xmlns:p14="http://schemas.microsoft.com/office/powerpoint/2010/main" val="1272020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41</a:t>
            </a:fld>
            <a:endParaRPr lang="en-IN"/>
          </a:p>
        </p:txBody>
      </p:sp>
    </p:spTree>
    <p:extLst>
      <p:ext uri="{BB962C8B-B14F-4D97-AF65-F5344CB8AC3E}">
        <p14:creationId xmlns:p14="http://schemas.microsoft.com/office/powerpoint/2010/main" val="3796472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effectLst/>
                <a:latin typeface="+mn-lt"/>
                <a:ea typeface="+mn-ea"/>
                <a:cs typeface="+mn-cs"/>
              </a:rPr>
              <a:t>While much of the music industry is standardized (such as recording booths, ripping software, distribution, and product advertising), the music product itself is non-standardized, as each artist (and song) is unique.</a:t>
            </a:r>
          </a:p>
          <a:p>
            <a:endParaRPr lang="en-US" sz="1200" b="0" i="0" u="none" strike="noStrike"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music market is an oligopoly market.</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a:t>
            </a:fld>
            <a:endParaRPr lang="en-I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42</a:t>
            </a:fld>
            <a:endParaRPr lang="en-IN"/>
          </a:p>
        </p:txBody>
      </p:sp>
    </p:spTree>
    <p:extLst>
      <p:ext uri="{BB962C8B-B14F-4D97-AF65-F5344CB8AC3E}">
        <p14:creationId xmlns:p14="http://schemas.microsoft.com/office/powerpoint/2010/main" val="4280201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43</a:t>
            </a:fld>
            <a:endParaRPr lang="en-IN"/>
          </a:p>
        </p:txBody>
      </p:sp>
    </p:spTree>
    <p:extLst>
      <p:ext uri="{BB962C8B-B14F-4D97-AF65-F5344CB8AC3E}">
        <p14:creationId xmlns:p14="http://schemas.microsoft.com/office/powerpoint/2010/main" val="39568154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44</a:t>
            </a:fld>
            <a:endParaRPr lang="en-IN"/>
          </a:p>
        </p:txBody>
      </p:sp>
    </p:spTree>
    <p:extLst>
      <p:ext uri="{BB962C8B-B14F-4D97-AF65-F5344CB8AC3E}">
        <p14:creationId xmlns:p14="http://schemas.microsoft.com/office/powerpoint/2010/main" val="2515158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45</a:t>
            </a:fld>
            <a:endParaRPr lang="en-IN"/>
          </a:p>
        </p:txBody>
      </p:sp>
    </p:spTree>
    <p:extLst>
      <p:ext uri="{BB962C8B-B14F-4D97-AF65-F5344CB8AC3E}">
        <p14:creationId xmlns:p14="http://schemas.microsoft.com/office/powerpoint/2010/main" val="9569616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46</a:t>
            </a:fld>
            <a:endParaRPr lang="en-IN"/>
          </a:p>
        </p:txBody>
      </p:sp>
    </p:spTree>
    <p:extLst>
      <p:ext uri="{BB962C8B-B14F-4D97-AF65-F5344CB8AC3E}">
        <p14:creationId xmlns:p14="http://schemas.microsoft.com/office/powerpoint/2010/main" val="485230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47</a:t>
            </a:fld>
            <a:endParaRPr lang="en-IN"/>
          </a:p>
        </p:txBody>
      </p:sp>
    </p:spTree>
    <p:extLst>
      <p:ext uri="{BB962C8B-B14F-4D97-AF65-F5344CB8AC3E}">
        <p14:creationId xmlns:p14="http://schemas.microsoft.com/office/powerpoint/2010/main" val="78089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Examples of oligopolies include</a:t>
            </a:r>
            <a:r>
              <a:rPr lang="en-US" baseline="0" dirty="0"/>
              <a:t> wireless network providers (AT&amp;T, Verizon, T-Mobile, and Sprint) and fast-food burger joints (McDonald’s, Burger King, Wendy’s). There is no interaction in perfectly competitive markets, as each firm can produce as much (or as little) as they would like, affecting the market price or quantity. There is also no interaction in monopoly markets, as there are no other firms. Students should be reminded that perfectly competitive markets have no barriers to entry and monopoly markets have complete barriers to entry.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4</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In perfect competition, consumers are indifferent between the products of competing firms. In a monopoly market, the product has no close substitutes. Between these two extremes are markets in which products have substitutes that are close but not perfect. Consumers might be willing to pay a bit extra, but if the price differential is too large, they will choose a substitute product instead. For example, the most </a:t>
            </a:r>
            <a:r>
              <a:rPr lang="en-US" dirty="0"/>
              <a:t>enthusiastic Elvis fans</a:t>
            </a:r>
            <a:r>
              <a:rPr lang="en-US" baseline="0" dirty="0"/>
              <a:t> will deem that </a:t>
            </a:r>
            <a:r>
              <a:rPr lang="en-US" dirty="0"/>
              <a:t>Elvis’s records are less interchangeable with those of other artists, so Sun could charge </a:t>
            </a:r>
            <a:r>
              <a:rPr lang="en-US" u="none" dirty="0"/>
              <a:t>higher prices </a:t>
            </a:r>
            <a:r>
              <a:rPr lang="en-US" dirty="0"/>
              <a:t>without fear of losing sales. But less</a:t>
            </a:r>
            <a:r>
              <a:rPr lang="en-US" baseline="0" dirty="0"/>
              <a:t> enthusiastic fans might buy a Johnny Cash record instead.</a:t>
            </a:r>
            <a:r>
              <a:rPr lang="en-US" sz="1200" b="0" i="0" u="none" strike="noStrike" kern="1200" baseline="0" dirty="0">
                <a:solidFill>
                  <a:schemeClr val="tx1"/>
                </a:solidFill>
                <a:latin typeface="+mn-lt"/>
                <a:ea typeface="+mn-ea"/>
                <a:cs typeface="+mn-cs"/>
              </a:rPr>
              <a:t> </a:t>
            </a:r>
            <a:r>
              <a:rPr lang="en-US" dirty="0"/>
              <a:t>Even when a firm’s product is not really very different from other products on the market, it may be possible to </a:t>
            </a:r>
            <a:r>
              <a:rPr lang="en-US" i="1" dirty="0"/>
              <a:t>convince</a:t>
            </a:r>
            <a:r>
              <a:rPr lang="en-US" dirty="0"/>
              <a:t> customers that the product is different, and thereby persuade them to pay more for a particular brand.</a:t>
            </a:r>
          </a:p>
        </p:txBody>
      </p:sp>
      <p:sp>
        <p:nvSpPr>
          <p:cNvPr id="4" name="Slide Number Placeholder 3"/>
          <p:cNvSpPr>
            <a:spLocks noGrp="1"/>
          </p:cNvSpPr>
          <p:nvPr>
            <p:ph type="sldNum" sz="quarter" idx="10"/>
          </p:nvPr>
        </p:nvSpPr>
        <p:spPr/>
        <p:txBody>
          <a:bodyPr/>
          <a:lstStyle/>
          <a:p>
            <a:fld id="{C10995D4-C630-4D1E-A120-C0B9FB85BAB5}" type="slidenum">
              <a:rPr lang="en-IN" smtClean="0"/>
              <a:pPr/>
              <a:t>5</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less differentiated the products are, the closer each firm’s demand curve is to the horizontal curve faced by perfectly competitive firms. A monopolistically competitive firm can earn positive economic profits in the short run. To do so, it must behave just like a monopolist—by producing at the point where marginal revenue equals marginal cost.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6</a:t>
            </a:fld>
            <a:endParaRPr lang="en-I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less differentiated the products are, the closer each firm’s demand curve is to the horizontal curve faced by perfectly competitive firms. A monopolistically competitive firm can earn positive economic profits in the short run. To do so, it must behave just like a monopolist—by producing at the point where marginal revenue equals marginal cost.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7</a:t>
            </a:fld>
            <a:endParaRPr lang="en-I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explains why record labels are constantly on the lookout for new talent;</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economists usually believe that competition encourages innovation.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13</a:t>
            </a:fld>
            <a:endParaRPr lang="en-I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Most governments are not too concerned with the welfare loss from monopolistic competition. Even if the government could do something about it, it’s not obvious whether consumers would appreciate having lower prices if it’s at the expense of being able to choose from a variety of products.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14</a:t>
            </a:fld>
            <a:endParaRPr lang="en-I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Branding and reputation is an important issue</a:t>
            </a:r>
            <a:r>
              <a:rPr lang="en-US" baseline="0" dirty="0"/>
              <a:t> for monopolistically competitive firms. </a:t>
            </a:r>
            <a:r>
              <a:rPr lang="en-US" sz="1200" b="0" i="0" u="none" strike="noStrike" kern="1200" baseline="0" dirty="0">
                <a:solidFill>
                  <a:schemeClr val="tx1"/>
                </a:solidFill>
                <a:latin typeface="+mn-lt"/>
                <a:ea typeface="+mn-ea"/>
                <a:cs typeface="+mn-cs"/>
              </a:rPr>
              <a:t>In 2009, two kitchen staff employees of Domino’s Pizza uploaded videos to YouTube showing themselves contaminating Domino’s food in various ways before allegedly serving the food to customers. Although the employees were punished and the video taken down, the damage to the Domino’s brand had been done. Branding also affects prices. Brand-name pharmaceuticals often command much higher prices than their generic counterparts, despite the fact that the two are made with identical active ingredients and have the same medical effect.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17</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6517812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639061232"/>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0886668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697295637"/>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5" r:id="rId3"/>
    <p:sldLayoutId id="2147483707" r:id="rId4"/>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3.wmf"/><Relationship Id="rId5" Type="http://schemas.openxmlformats.org/officeDocument/2006/relationships/oleObject" Target="../embeddings/oleObject2.bin"/><Relationship Id="rId4" Type="http://schemas.openxmlformats.org/officeDocument/2006/relationships/image" Target="../media/image12.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6.wmf"/><Relationship Id="rId5" Type="http://schemas.openxmlformats.org/officeDocument/2006/relationships/oleObject" Target="../embeddings/oleObject5.bin"/><Relationship Id="rId4" Type="http://schemas.openxmlformats.org/officeDocument/2006/relationships/image" Target="../media/image15.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vmlDrawing" Target="../drawings/vmlDrawing3.vml"/><Relationship Id="rId5" Type="http://schemas.openxmlformats.org/officeDocument/2006/relationships/image" Target="../media/image17.wmf"/><Relationship Id="rId4" Type="http://schemas.openxmlformats.org/officeDocument/2006/relationships/oleObject" Target="../embeddings/oleObject6.bin"/></Relationships>
</file>

<file path=ppt/slides/_rels/slide2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slide" Target="slide4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slide" Target="slide4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slide" Target="slide39.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15</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226767"/>
            <a:ext cx="3035808" cy="647157"/>
          </a:xfrm>
        </p:spPr>
        <p:txBody>
          <a:bodyPr/>
          <a:lstStyle/>
          <a:p>
            <a:pPr>
              <a:spcBef>
                <a:spcPts val="600"/>
              </a:spcBef>
            </a:pPr>
            <a:r>
              <a:rPr lang="en-US" sz="2000" dirty="0"/>
              <a:t>Monopolistic Competition and Oligopoly</a:t>
            </a:r>
          </a:p>
        </p:txBody>
      </p:sp>
      <p:pic>
        <p:nvPicPr>
          <p:cNvPr id="6" name="Picture 5">
            <a:extLst>
              <a:ext uri="{FF2B5EF4-FFF2-40B4-BE49-F238E27FC236}">
                <a16:creationId xmlns:a16="http://schemas.microsoft.com/office/drawing/2014/main" id="{39838D98-5881-4123-9AA2-F086ACA20E0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3000" noProof="0" dirty="0"/>
              <a:t>Comparing Characteristics of Market Models</a:t>
            </a:r>
          </a:p>
        </p:txBody>
      </p:sp>
      <p:graphicFrame>
        <p:nvGraphicFramePr>
          <p:cNvPr id="12" name="Table 11"/>
          <p:cNvGraphicFramePr>
            <a:graphicFrameLocks noGrp="1"/>
          </p:cNvGraphicFramePr>
          <p:nvPr>
            <p:extLst>
              <p:ext uri="{D42A27DB-BD31-4B8C-83A1-F6EECF244321}">
                <p14:modId xmlns:p14="http://schemas.microsoft.com/office/powerpoint/2010/main" val="658106764"/>
              </p:ext>
            </p:extLst>
          </p:nvPr>
        </p:nvGraphicFramePr>
        <p:xfrm>
          <a:off x="233425" y="1397000"/>
          <a:ext cx="8679084" cy="3175000"/>
        </p:xfrm>
        <a:graphic>
          <a:graphicData uri="http://schemas.openxmlformats.org/drawingml/2006/table">
            <a:tbl>
              <a:tblPr firstRow="1" bandRow="1">
                <a:tableStyleId>{5C22544A-7EE6-4342-B048-85BDC9FD1C3A}</a:tableStyleId>
              </a:tblPr>
              <a:tblGrid>
                <a:gridCol w="4164957">
                  <a:extLst>
                    <a:ext uri="{9D8B030D-6E8A-4147-A177-3AD203B41FA5}">
                      <a16:colId xmlns:a16="http://schemas.microsoft.com/office/drawing/2014/main" val="20000"/>
                    </a:ext>
                  </a:extLst>
                </a:gridCol>
                <a:gridCol w="1551008">
                  <a:extLst>
                    <a:ext uri="{9D8B030D-6E8A-4147-A177-3AD203B41FA5}">
                      <a16:colId xmlns:a16="http://schemas.microsoft.com/office/drawing/2014/main" val="20001"/>
                    </a:ext>
                  </a:extLst>
                </a:gridCol>
                <a:gridCol w="1331088">
                  <a:extLst>
                    <a:ext uri="{9D8B030D-6E8A-4147-A177-3AD203B41FA5}">
                      <a16:colId xmlns:a16="http://schemas.microsoft.com/office/drawing/2014/main" val="20002"/>
                    </a:ext>
                  </a:extLst>
                </a:gridCol>
                <a:gridCol w="1632031">
                  <a:extLst>
                    <a:ext uri="{9D8B030D-6E8A-4147-A177-3AD203B41FA5}">
                      <a16:colId xmlns:a16="http://schemas.microsoft.com/office/drawing/2014/main" val="20003"/>
                    </a:ext>
                  </a:extLst>
                </a:gridCol>
              </a:tblGrid>
              <a:tr h="370840">
                <a:tc>
                  <a:txBody>
                    <a:bodyPr/>
                    <a:lstStyle/>
                    <a:p>
                      <a:pPr algn="ctr"/>
                      <a:r>
                        <a:rPr lang="en-US" sz="1600" dirty="0"/>
                        <a:t>Characteristic</a:t>
                      </a:r>
                    </a:p>
                  </a:txBody>
                  <a:tcPr anchor="ctr">
                    <a:solidFill>
                      <a:srgbClr val="C00000"/>
                    </a:solidFill>
                  </a:tcPr>
                </a:tc>
                <a:tc>
                  <a:txBody>
                    <a:bodyPr/>
                    <a:lstStyle/>
                    <a:p>
                      <a:pPr algn="ctr"/>
                      <a:r>
                        <a:rPr lang="en-US" sz="1600" dirty="0"/>
                        <a:t>Perfect Competition</a:t>
                      </a:r>
                    </a:p>
                  </a:txBody>
                  <a:tcPr anchor="ctr">
                    <a:solidFill>
                      <a:srgbClr val="C00000"/>
                    </a:solidFill>
                  </a:tcPr>
                </a:tc>
                <a:tc>
                  <a:txBody>
                    <a:bodyPr/>
                    <a:lstStyle/>
                    <a:p>
                      <a:pPr algn="ctr"/>
                      <a:r>
                        <a:rPr lang="en-US" sz="1600" dirty="0"/>
                        <a:t>Monopoly</a:t>
                      </a:r>
                    </a:p>
                  </a:txBody>
                  <a:tcPr anchor="ctr">
                    <a:solidFill>
                      <a:srgbClr val="C00000"/>
                    </a:solidFill>
                  </a:tcPr>
                </a:tc>
                <a:tc>
                  <a:txBody>
                    <a:bodyPr/>
                    <a:lstStyle/>
                    <a:p>
                      <a:pPr algn="ctr"/>
                      <a:r>
                        <a:rPr lang="en-US" sz="1600" dirty="0" err="1"/>
                        <a:t>Monopolisitic</a:t>
                      </a:r>
                      <a:r>
                        <a:rPr lang="en-US" sz="1600" dirty="0"/>
                        <a:t> Competition</a:t>
                      </a:r>
                    </a:p>
                  </a:txBody>
                  <a:tcPr anchor="ctr">
                    <a:solidFill>
                      <a:srgbClr val="C00000"/>
                    </a:solidFill>
                  </a:tcPr>
                </a:tc>
                <a:extLst>
                  <a:ext uri="{0D108BD9-81ED-4DB2-BD59-A6C34878D82A}">
                    <a16:rowId xmlns:a16="http://schemas.microsoft.com/office/drawing/2014/main" val="10000"/>
                  </a:ext>
                </a:extLst>
              </a:tr>
              <a:tr h="370840">
                <a:tc>
                  <a:txBody>
                    <a:bodyPr/>
                    <a:lstStyle/>
                    <a:p>
                      <a:pPr algn="l"/>
                      <a:r>
                        <a:rPr lang="en-US" sz="1600" dirty="0"/>
                        <a:t>How many firms?</a:t>
                      </a:r>
                    </a:p>
                  </a:txBody>
                  <a:tcPr anchor="ctr"/>
                </a:tc>
                <a:tc>
                  <a:txBody>
                    <a:bodyPr/>
                    <a:lstStyle/>
                    <a:p>
                      <a:pPr algn="ctr"/>
                      <a:r>
                        <a:rPr lang="en-US" sz="1600" dirty="0"/>
                        <a:t>Many firms</a:t>
                      </a:r>
                    </a:p>
                  </a:txBody>
                  <a:tcPr anchor="ctr"/>
                </a:tc>
                <a:tc>
                  <a:txBody>
                    <a:bodyPr/>
                    <a:lstStyle/>
                    <a:p>
                      <a:pPr algn="ctr"/>
                      <a:r>
                        <a:rPr lang="en-US" sz="1600" dirty="0"/>
                        <a:t>One firm</a:t>
                      </a:r>
                    </a:p>
                  </a:txBody>
                  <a:tcPr anchor="ctr"/>
                </a:tc>
                <a:tc>
                  <a:txBody>
                    <a:bodyPr/>
                    <a:lstStyle/>
                    <a:p>
                      <a:pPr algn="ctr"/>
                      <a:r>
                        <a:rPr lang="en-US" sz="1600" dirty="0"/>
                        <a:t>Many firms</a:t>
                      </a:r>
                    </a:p>
                  </a:txBody>
                  <a:tcPr anchor="ctr"/>
                </a:tc>
                <a:extLst>
                  <a:ext uri="{0D108BD9-81ED-4DB2-BD59-A6C34878D82A}">
                    <a16:rowId xmlns:a16="http://schemas.microsoft.com/office/drawing/2014/main" val="10001"/>
                  </a:ext>
                </a:extLst>
              </a:tr>
              <a:tr h="370840">
                <a:tc>
                  <a:txBody>
                    <a:bodyPr/>
                    <a:lstStyle/>
                    <a:p>
                      <a:pPr algn="l"/>
                      <a:r>
                        <a:rPr lang="en-US" sz="1600" dirty="0"/>
                        <a:t>Price</a:t>
                      </a:r>
                      <a:r>
                        <a:rPr lang="en-US" sz="1600" baseline="0" dirty="0"/>
                        <a:t> taker or price maker?</a:t>
                      </a:r>
                      <a:endParaRPr lang="en-US" sz="1600" dirty="0"/>
                    </a:p>
                  </a:txBody>
                  <a:tcPr anchor="ctr"/>
                </a:tc>
                <a:tc>
                  <a:txBody>
                    <a:bodyPr/>
                    <a:lstStyle/>
                    <a:p>
                      <a:pPr algn="ctr"/>
                      <a:r>
                        <a:rPr lang="en-US" sz="1600" dirty="0"/>
                        <a:t>Price taker</a:t>
                      </a:r>
                    </a:p>
                  </a:txBody>
                  <a:tcPr anchor="ctr"/>
                </a:tc>
                <a:tc>
                  <a:txBody>
                    <a:bodyPr/>
                    <a:lstStyle/>
                    <a:p>
                      <a:pPr algn="ctr"/>
                      <a:r>
                        <a:rPr lang="en-US" sz="1600" dirty="0"/>
                        <a:t>Price maker</a:t>
                      </a:r>
                    </a:p>
                  </a:txBody>
                  <a:tcPr anchor="ctr"/>
                </a:tc>
                <a:tc>
                  <a:txBody>
                    <a:bodyPr/>
                    <a:lstStyle/>
                    <a:p>
                      <a:pPr algn="ctr"/>
                      <a:r>
                        <a:rPr lang="en-US" sz="1600" dirty="0"/>
                        <a:t>Price maker</a:t>
                      </a:r>
                    </a:p>
                  </a:txBody>
                  <a:tcPr anchor="ctr"/>
                </a:tc>
                <a:extLst>
                  <a:ext uri="{0D108BD9-81ED-4DB2-BD59-A6C34878D82A}">
                    <a16:rowId xmlns:a16="http://schemas.microsoft.com/office/drawing/2014/main" val="10002"/>
                  </a:ext>
                </a:extLst>
              </a:tr>
              <a:tr h="370840">
                <a:tc>
                  <a:txBody>
                    <a:bodyPr/>
                    <a:lstStyle/>
                    <a:p>
                      <a:pPr algn="l"/>
                      <a:r>
                        <a:rPr lang="en-US" sz="1600" dirty="0"/>
                        <a:t>Marginal revenue?</a:t>
                      </a:r>
                    </a:p>
                  </a:txBody>
                  <a:tcPr anchor="ctr"/>
                </a:tc>
                <a:tc>
                  <a:txBody>
                    <a:bodyPr/>
                    <a:lstStyle/>
                    <a:p>
                      <a:pPr algn="ctr"/>
                      <a:r>
                        <a:rPr lang="en-US" sz="1600" dirty="0"/>
                        <a:t>M</a:t>
                      </a:r>
                      <a:r>
                        <a:rPr lang="en-US" sz="100" dirty="0"/>
                        <a:t> </a:t>
                      </a:r>
                      <a:r>
                        <a:rPr lang="en-US" sz="1600" dirty="0"/>
                        <a:t>R = P</a:t>
                      </a:r>
                    </a:p>
                  </a:txBody>
                  <a:tcPr anchor="ctr"/>
                </a:tc>
                <a:tc>
                  <a:txBody>
                    <a:bodyPr/>
                    <a:lstStyle/>
                    <a:p>
                      <a:pPr algn="ctr"/>
                      <a:r>
                        <a:rPr lang="en-US" sz="1600" dirty="0"/>
                        <a:t>M</a:t>
                      </a:r>
                      <a:r>
                        <a:rPr lang="en-US" sz="100" dirty="0"/>
                        <a:t> </a:t>
                      </a:r>
                      <a:r>
                        <a:rPr lang="en-US" sz="1600" dirty="0"/>
                        <a:t>R &lt; P</a:t>
                      </a:r>
                    </a:p>
                  </a:txBody>
                  <a:tcPr anchor="ctr"/>
                </a:tc>
                <a:tc>
                  <a:txBody>
                    <a:bodyPr/>
                    <a:lstStyle/>
                    <a:p>
                      <a:pPr algn="ctr"/>
                      <a:r>
                        <a:rPr lang="en-US" sz="1600" dirty="0"/>
                        <a:t>M</a:t>
                      </a:r>
                      <a:r>
                        <a:rPr lang="en-US" sz="100" dirty="0"/>
                        <a:t> </a:t>
                      </a:r>
                      <a:r>
                        <a:rPr lang="en-US" sz="1600" dirty="0"/>
                        <a:t>R &lt; P</a:t>
                      </a:r>
                    </a:p>
                  </a:txBody>
                  <a:tcPr anchor="ctr"/>
                </a:tc>
                <a:extLst>
                  <a:ext uri="{0D108BD9-81ED-4DB2-BD59-A6C34878D82A}">
                    <a16:rowId xmlns:a16="http://schemas.microsoft.com/office/drawing/2014/main" val="10003"/>
                  </a:ext>
                </a:extLst>
              </a:tr>
              <a:tr h="370840">
                <a:tc>
                  <a:txBody>
                    <a:bodyPr/>
                    <a:lstStyle/>
                    <a:p>
                      <a:pPr algn="l"/>
                      <a:r>
                        <a:rPr lang="en-US" sz="1600" dirty="0"/>
                        <a:t>Profit-maximizing</a:t>
                      </a:r>
                      <a:r>
                        <a:rPr lang="en-US" sz="1600" baseline="0" dirty="0"/>
                        <a:t> quantity occurs where?</a:t>
                      </a:r>
                      <a:endParaRPr lang="en-US" sz="1600" dirty="0"/>
                    </a:p>
                  </a:txBody>
                  <a:tcPr anchor="ctr"/>
                </a:tc>
                <a:tc>
                  <a:txBody>
                    <a:bodyPr/>
                    <a:lstStyle/>
                    <a:p>
                      <a:pPr algn="ctr"/>
                      <a:r>
                        <a:rPr lang="en-US" sz="1600" dirty="0"/>
                        <a:t>M</a:t>
                      </a:r>
                      <a:r>
                        <a:rPr lang="en-US" sz="100" dirty="0"/>
                        <a:t> </a:t>
                      </a:r>
                      <a:r>
                        <a:rPr lang="en-US" sz="1600" dirty="0"/>
                        <a:t>R = M</a:t>
                      </a:r>
                      <a:r>
                        <a:rPr lang="en-US" sz="100" dirty="0"/>
                        <a:t> </a:t>
                      </a:r>
                      <a:r>
                        <a:rPr lang="en-US" sz="1600" dirty="0"/>
                        <a:t>C</a:t>
                      </a:r>
                    </a:p>
                  </a:txBody>
                  <a:tcPr anchor="ctr"/>
                </a:tc>
                <a:tc>
                  <a:txBody>
                    <a:bodyPr/>
                    <a:lstStyle/>
                    <a:p>
                      <a:pPr algn="ctr"/>
                      <a:r>
                        <a:rPr lang="en-US" sz="1600" dirty="0"/>
                        <a:t>M</a:t>
                      </a:r>
                      <a:r>
                        <a:rPr lang="en-US" sz="100" dirty="0"/>
                        <a:t> </a:t>
                      </a:r>
                      <a:r>
                        <a:rPr lang="en-US" sz="1600" dirty="0"/>
                        <a:t>R = M</a:t>
                      </a:r>
                      <a:r>
                        <a:rPr lang="en-US" sz="100" dirty="0"/>
                        <a:t> </a:t>
                      </a:r>
                      <a:r>
                        <a:rPr lang="en-US" sz="1600" dirty="0"/>
                        <a:t>C</a:t>
                      </a:r>
                    </a:p>
                  </a:txBody>
                  <a:tcPr anchor="ctr"/>
                </a:tc>
                <a:tc>
                  <a:txBody>
                    <a:bodyPr/>
                    <a:lstStyle/>
                    <a:p>
                      <a:pPr algn="ctr"/>
                      <a:r>
                        <a:rPr lang="en-US" sz="1600" dirty="0"/>
                        <a:t>M</a:t>
                      </a:r>
                      <a:r>
                        <a:rPr lang="en-US" sz="100" dirty="0"/>
                        <a:t> </a:t>
                      </a:r>
                      <a:r>
                        <a:rPr lang="en-US" sz="1600" dirty="0"/>
                        <a:t>R = M</a:t>
                      </a:r>
                      <a:r>
                        <a:rPr lang="en-US" sz="100" dirty="0"/>
                        <a:t> </a:t>
                      </a:r>
                      <a:r>
                        <a:rPr lang="en-US" sz="1600" dirty="0"/>
                        <a:t>C</a:t>
                      </a:r>
                    </a:p>
                  </a:txBody>
                  <a:tcPr anchor="ctr"/>
                </a:tc>
                <a:extLst>
                  <a:ext uri="{0D108BD9-81ED-4DB2-BD59-A6C34878D82A}">
                    <a16:rowId xmlns:a16="http://schemas.microsoft.com/office/drawing/2014/main" val="10004"/>
                  </a:ext>
                </a:extLst>
              </a:tr>
              <a:tr h="370840">
                <a:tc>
                  <a:txBody>
                    <a:bodyPr/>
                    <a:lstStyle/>
                    <a:p>
                      <a:pPr algn="l"/>
                      <a:r>
                        <a:rPr lang="en-US" sz="1600" dirty="0"/>
                        <a:t>Can earn economic profits</a:t>
                      </a:r>
                      <a:r>
                        <a:rPr lang="en-US" sz="1600" baseline="0" dirty="0"/>
                        <a:t> in the short run?</a:t>
                      </a:r>
                      <a:endParaRPr lang="en-US" sz="1600" dirty="0"/>
                    </a:p>
                  </a:txBody>
                  <a:tcPr anchor="ctr"/>
                </a:tc>
                <a:tc>
                  <a:txBody>
                    <a:bodyPr/>
                    <a:lstStyle/>
                    <a:p>
                      <a:pPr algn="ctr"/>
                      <a:r>
                        <a:rPr lang="en-US" sz="1600" dirty="0"/>
                        <a:t>Yes</a:t>
                      </a:r>
                    </a:p>
                  </a:txBody>
                  <a:tcPr anchor="ctr"/>
                </a:tc>
                <a:tc>
                  <a:txBody>
                    <a:bodyPr/>
                    <a:lstStyle/>
                    <a:p>
                      <a:pPr algn="ctr"/>
                      <a:r>
                        <a:rPr lang="en-US" sz="1600" dirty="0"/>
                        <a:t>Yes</a:t>
                      </a:r>
                    </a:p>
                  </a:txBody>
                  <a:tcPr anchor="ctr"/>
                </a:tc>
                <a:tc>
                  <a:txBody>
                    <a:bodyPr/>
                    <a:lstStyle/>
                    <a:p>
                      <a:pPr algn="ctr"/>
                      <a:r>
                        <a:rPr lang="en-US" sz="1600" dirty="0"/>
                        <a:t>Yes</a:t>
                      </a:r>
                    </a:p>
                  </a:txBody>
                  <a:tcPr anchor="ct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Can earn economic profits</a:t>
                      </a:r>
                      <a:r>
                        <a:rPr lang="en-US" sz="1600" baseline="0" dirty="0"/>
                        <a:t> in the long run?</a:t>
                      </a:r>
                      <a:endParaRPr lang="en-US" sz="1600" dirty="0"/>
                    </a:p>
                  </a:txBody>
                  <a:tcPr anchor="ctr"/>
                </a:tc>
                <a:tc>
                  <a:txBody>
                    <a:bodyPr/>
                    <a:lstStyle/>
                    <a:p>
                      <a:pPr algn="ctr"/>
                      <a:r>
                        <a:rPr lang="en-US" sz="1600" dirty="0"/>
                        <a:t>No</a:t>
                      </a:r>
                    </a:p>
                  </a:txBody>
                  <a:tcPr anchor="ctr"/>
                </a:tc>
                <a:tc>
                  <a:txBody>
                    <a:bodyPr/>
                    <a:lstStyle/>
                    <a:p>
                      <a:pPr algn="ctr"/>
                      <a:r>
                        <a:rPr lang="en-US" sz="1600" dirty="0"/>
                        <a:t>Yes</a:t>
                      </a:r>
                    </a:p>
                  </a:txBody>
                  <a:tcPr anchor="ctr"/>
                </a:tc>
                <a:tc>
                  <a:txBody>
                    <a:bodyPr/>
                    <a:lstStyle/>
                    <a:p>
                      <a:pPr algn="ctr"/>
                      <a:r>
                        <a:rPr lang="en-US" sz="1600" dirty="0"/>
                        <a:t>No</a:t>
                      </a:r>
                    </a:p>
                  </a:txBody>
                  <a:tcPr anchor="ctr"/>
                </a:tc>
                <a:extLst>
                  <a:ext uri="{0D108BD9-81ED-4DB2-BD59-A6C34878D82A}">
                    <a16:rowId xmlns:a16="http://schemas.microsoft.com/office/drawing/2014/main" val="1000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Quantity</a:t>
                      </a:r>
                      <a:r>
                        <a:rPr lang="en-US" sz="1600" baseline="0" dirty="0"/>
                        <a:t> is efficient?</a:t>
                      </a:r>
                      <a:endParaRPr lang="en-US" sz="1600" dirty="0"/>
                    </a:p>
                  </a:txBody>
                  <a:tcPr anchor="ctr"/>
                </a:tc>
                <a:tc>
                  <a:txBody>
                    <a:bodyPr/>
                    <a:lstStyle/>
                    <a:p>
                      <a:pPr algn="ctr"/>
                      <a:r>
                        <a:rPr lang="en-US" sz="1600" dirty="0"/>
                        <a:t>Yes</a:t>
                      </a:r>
                    </a:p>
                  </a:txBody>
                  <a:tcPr anchor="ctr"/>
                </a:tc>
                <a:tc>
                  <a:txBody>
                    <a:bodyPr/>
                    <a:lstStyle/>
                    <a:p>
                      <a:pPr algn="ctr"/>
                      <a:r>
                        <a:rPr lang="en-US" sz="1600" dirty="0"/>
                        <a:t>No</a:t>
                      </a:r>
                    </a:p>
                  </a:txBody>
                  <a:tcPr anchor="ctr"/>
                </a:tc>
                <a:tc>
                  <a:txBody>
                    <a:bodyPr/>
                    <a:lstStyle/>
                    <a:p>
                      <a:pPr algn="ctr"/>
                      <a:r>
                        <a:rPr lang="en-US" sz="1600" dirty="0"/>
                        <a:t>No</a:t>
                      </a:r>
                    </a:p>
                  </a:txBody>
                  <a:tcPr anchor="ctr"/>
                </a:tc>
                <a:extLst>
                  <a:ext uri="{0D108BD9-81ED-4DB2-BD59-A6C34878D82A}">
                    <a16:rowId xmlns:a16="http://schemas.microsoft.com/office/drawing/2014/main" val="10007"/>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Monopolistic Competition in the Long Run I</a:t>
            </a:r>
          </a:p>
        </p:txBody>
      </p:sp>
      <p:sp>
        <p:nvSpPr>
          <p:cNvPr id="8" name="Content Placeholder 7"/>
          <p:cNvSpPr>
            <a:spLocks noGrp="1"/>
          </p:cNvSpPr>
          <p:nvPr>
            <p:ph sz="quarter" idx="11"/>
          </p:nvPr>
        </p:nvSpPr>
        <p:spPr>
          <a:xfrm>
            <a:off x="342900" y="1276710"/>
            <a:ext cx="8458200" cy="731520"/>
          </a:xfrm>
        </p:spPr>
        <p:txBody>
          <a:bodyPr>
            <a:noAutofit/>
          </a:bodyPr>
          <a:lstStyle/>
          <a:p>
            <a:pPr>
              <a:spcBef>
                <a:spcPts val="1000"/>
              </a:spcBef>
              <a:spcAft>
                <a:spcPts val="0"/>
              </a:spcAft>
            </a:pPr>
            <a:r>
              <a:rPr lang="en-US" sz="2200" noProof="0" dirty="0"/>
              <a:t>In the long-run, firms can enter the </a:t>
            </a:r>
            <a:r>
              <a:rPr lang="en-US" sz="2200" i="1" noProof="0" dirty="0">
                <a:solidFill>
                  <a:srgbClr val="AC0000"/>
                </a:solidFill>
              </a:rPr>
              <a:t>monopolistically competitive market</a:t>
            </a:r>
            <a:r>
              <a:rPr lang="en-US" sz="2200" noProof="0" dirty="0"/>
              <a:t>.</a:t>
            </a:r>
          </a:p>
        </p:txBody>
      </p:sp>
      <p:pic>
        <p:nvPicPr>
          <p:cNvPr id="19457" name="Picture 1" descr="The demand curve from Figure 15-2 is shifted and consumer and producer surplus and deadweight loss are shaded."/>
          <p:cNvPicPr>
            <a:picLocks noChangeAspect="1" noChangeArrowheads="1"/>
          </p:cNvPicPr>
          <p:nvPr/>
        </p:nvPicPr>
        <p:blipFill>
          <a:blip r:embed="rId2"/>
          <a:srcRect/>
          <a:stretch>
            <a:fillRect/>
          </a:stretch>
        </p:blipFill>
        <p:spPr bwMode="auto">
          <a:xfrm>
            <a:off x="197495" y="2324600"/>
            <a:ext cx="4360651" cy="3095302"/>
          </a:xfrm>
          <a:prstGeom prst="rect">
            <a:avLst/>
          </a:prstGeom>
          <a:noFill/>
          <a:ln w="9525">
            <a:noFill/>
            <a:miter lim="800000"/>
            <a:headEnd/>
            <a:tailEnd/>
          </a:ln>
          <a:effectLst/>
        </p:spPr>
      </p:pic>
      <p:sp>
        <p:nvSpPr>
          <p:cNvPr id="11" name="Content Placeholder 10"/>
          <p:cNvSpPr>
            <a:spLocks noGrp="1"/>
          </p:cNvSpPr>
          <p:nvPr>
            <p:ph sz="quarter" idx="14"/>
          </p:nvPr>
        </p:nvSpPr>
        <p:spPr>
          <a:xfrm>
            <a:off x="4800600" y="2061021"/>
            <a:ext cx="4114800" cy="1603504"/>
          </a:xfrm>
        </p:spPr>
        <p:txBody>
          <a:bodyPr>
            <a:noAutofit/>
          </a:bodyPr>
          <a:lstStyle/>
          <a:p>
            <a:pPr>
              <a:spcBef>
                <a:spcPts val="1000"/>
              </a:spcBef>
              <a:spcAft>
                <a:spcPts val="0"/>
              </a:spcAft>
            </a:pPr>
            <a:r>
              <a:rPr lang="en-US" sz="1600" u="sng" noProof="0" dirty="0"/>
              <a:t>Positive economic profits</a:t>
            </a:r>
            <a:r>
              <a:rPr lang="en-US" sz="1600" noProof="0" dirty="0"/>
              <a:t>:</a:t>
            </a:r>
            <a:endParaRPr lang="en-US" sz="1600" noProof="0" dirty="0">
              <a:sym typeface="Wingdings" pitchFamily="2" charset="2"/>
            </a:endParaRPr>
          </a:p>
          <a:p>
            <a:pPr marL="292608" indent="-292608">
              <a:spcBef>
                <a:spcPts val="1000"/>
              </a:spcBef>
              <a:spcAft>
                <a:spcPts val="0"/>
              </a:spcAft>
              <a:buFont typeface="Arial" pitchFamily="34" charset="0"/>
              <a:buChar char="•"/>
            </a:pPr>
            <a:r>
              <a:rPr lang="en-US" sz="1400" noProof="0" dirty="0">
                <a:sym typeface="Wingdings" pitchFamily="2" charset="2"/>
              </a:rPr>
              <a:t>Firm entry causes range of substitutes.</a:t>
            </a:r>
          </a:p>
          <a:p>
            <a:pPr marL="292608" indent="-292608">
              <a:spcBef>
                <a:spcPts val="1000"/>
              </a:spcBef>
              <a:spcAft>
                <a:spcPts val="0"/>
              </a:spcAft>
              <a:buFont typeface="Arial" pitchFamily="34" charset="0"/>
              <a:buChar char="•"/>
            </a:pPr>
            <a:r>
              <a:rPr lang="en-US" sz="1400" noProof="0" dirty="0">
                <a:sym typeface="Wingdings" pitchFamily="2" charset="2"/>
              </a:rPr>
              <a:t>Existing firms’ demand curves shift left.</a:t>
            </a:r>
          </a:p>
          <a:p>
            <a:pPr marL="292608" indent="-292608">
              <a:spcBef>
                <a:spcPts val="1000"/>
              </a:spcBef>
              <a:spcAft>
                <a:spcPts val="0"/>
              </a:spcAft>
              <a:buFont typeface="Arial" pitchFamily="34" charset="0"/>
              <a:buChar char="•"/>
            </a:pPr>
            <a:r>
              <a:rPr lang="en-US" sz="1400" noProof="0" dirty="0"/>
              <a:t>Entry continues until there are zero economic profits.</a:t>
            </a:r>
          </a:p>
        </p:txBody>
      </p:sp>
      <p:sp>
        <p:nvSpPr>
          <p:cNvPr id="12" name="Content Placeholder 11"/>
          <p:cNvSpPr>
            <a:spLocks noGrp="1"/>
          </p:cNvSpPr>
          <p:nvPr>
            <p:ph sz="quarter" idx="15"/>
          </p:nvPr>
        </p:nvSpPr>
        <p:spPr>
          <a:xfrm>
            <a:off x="4800600" y="3748019"/>
            <a:ext cx="4114800" cy="1569756"/>
          </a:xfrm>
        </p:spPr>
        <p:txBody>
          <a:bodyPr>
            <a:noAutofit/>
          </a:bodyPr>
          <a:lstStyle/>
          <a:p>
            <a:pPr>
              <a:spcBef>
                <a:spcPts val="1000"/>
              </a:spcBef>
              <a:spcAft>
                <a:spcPts val="0"/>
              </a:spcAft>
            </a:pPr>
            <a:r>
              <a:rPr lang="en-US" sz="1600" u="sng" noProof="0" dirty="0"/>
              <a:t>Negative economic profits</a:t>
            </a:r>
            <a:r>
              <a:rPr lang="en-US" sz="1600" noProof="0" dirty="0"/>
              <a:t>: </a:t>
            </a:r>
            <a:endParaRPr lang="en-US" sz="1600" noProof="0" dirty="0">
              <a:sym typeface="Wingdings" pitchFamily="2" charset="2"/>
            </a:endParaRPr>
          </a:p>
          <a:p>
            <a:pPr marL="292608" indent="-292608">
              <a:spcBef>
                <a:spcPts val="1000"/>
              </a:spcBef>
              <a:spcAft>
                <a:spcPts val="0"/>
              </a:spcAft>
              <a:buFont typeface="Arial" pitchFamily="34" charset="0"/>
              <a:buChar char="•"/>
            </a:pPr>
            <a:r>
              <a:rPr lang="en-US" sz="1400" noProof="0" dirty="0">
                <a:sym typeface="Wingdings" pitchFamily="2" charset="2"/>
              </a:rPr>
              <a:t>Firm exit causes fewer substitutes.</a:t>
            </a:r>
          </a:p>
          <a:p>
            <a:pPr marL="292608" indent="-292608">
              <a:spcBef>
                <a:spcPts val="1000"/>
              </a:spcBef>
              <a:spcAft>
                <a:spcPts val="0"/>
              </a:spcAft>
              <a:buFont typeface="Arial" pitchFamily="34" charset="0"/>
              <a:buChar char="•"/>
            </a:pPr>
            <a:r>
              <a:rPr lang="en-US" sz="1400" noProof="0" dirty="0">
                <a:sym typeface="Wingdings" pitchFamily="2" charset="2"/>
              </a:rPr>
              <a:t>Existing firms’ demand curves shift right.</a:t>
            </a:r>
          </a:p>
          <a:p>
            <a:pPr marL="292608" indent="-292608">
              <a:spcBef>
                <a:spcPts val="1000"/>
              </a:spcBef>
              <a:spcAft>
                <a:spcPts val="0"/>
              </a:spcAft>
              <a:buFont typeface="Arial" pitchFamily="34" charset="0"/>
              <a:buChar char="•"/>
            </a:pPr>
            <a:r>
              <a:rPr lang="en-US" sz="1400" noProof="0" dirty="0"/>
              <a:t>Exit continues until there are zero economic profits.</a:t>
            </a:r>
          </a:p>
        </p:txBody>
      </p:sp>
      <p:sp>
        <p:nvSpPr>
          <p:cNvPr id="13" name="Content Placeholder 12"/>
          <p:cNvSpPr>
            <a:spLocks noGrp="1"/>
          </p:cNvSpPr>
          <p:nvPr>
            <p:ph sz="quarter" idx="16"/>
          </p:nvPr>
        </p:nvSpPr>
        <p:spPr>
          <a:xfrm>
            <a:off x="4800600" y="5388628"/>
            <a:ext cx="4114800" cy="831072"/>
          </a:xfrm>
        </p:spPr>
        <p:txBody>
          <a:bodyPr>
            <a:normAutofit/>
          </a:bodyPr>
          <a:lstStyle/>
          <a:p>
            <a:pPr>
              <a:spcBef>
                <a:spcPts val="1000"/>
              </a:spcBef>
              <a:spcAft>
                <a:spcPts val="0"/>
              </a:spcAft>
            </a:pPr>
            <a:r>
              <a:rPr lang="en-US" sz="1600" noProof="0" dirty="0"/>
              <a:t>Because profits are zero, this is the same quantity as where A</a:t>
            </a:r>
            <a:r>
              <a:rPr lang="en-US" sz="100" noProof="0" dirty="0"/>
              <a:t> </a:t>
            </a:r>
            <a:r>
              <a:rPr lang="en-US" sz="1600" noProof="0" dirty="0"/>
              <a:t>T</a:t>
            </a:r>
            <a:r>
              <a:rPr lang="en-US" sz="100" noProof="0" dirty="0"/>
              <a:t> </a:t>
            </a:r>
            <a:r>
              <a:rPr lang="en-US" sz="1600" noProof="0" dirty="0"/>
              <a:t>C is tangent to demand.</a:t>
            </a:r>
          </a:p>
        </p:txBody>
      </p:sp>
      <p:sp>
        <p:nvSpPr>
          <p:cNvPr id="9" name="Text Placeholder 8"/>
          <p:cNvSpPr>
            <a:spLocks noGrp="1"/>
          </p:cNvSpPr>
          <p:nvPr>
            <p:ph type="body" sz="quarter" idx="12"/>
          </p:nvPr>
        </p:nvSpPr>
        <p:spPr>
          <a:xfrm>
            <a:off x="2971800" y="6324600"/>
            <a:ext cx="3200400" cy="190500"/>
          </a:xfrm>
        </p:spPr>
        <p:txBody>
          <a:bodyPr/>
          <a:lstStyle/>
          <a:p>
            <a:r>
              <a:rPr lang="en-US" sz="1200" noProof="0" dirty="0">
                <a:hlinkClick r:id="rId3" action="ppaction://hlinksldjump"/>
              </a:rPr>
              <a:t>Access the text alternative for slide images.</a:t>
            </a:r>
            <a:endParaRPr lang="en-US" sz="1200" noProof="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Monopolistic Competition in the Long Run I</a:t>
            </a:r>
            <a:r>
              <a:rPr lang="en-US" sz="100" noProof="0" dirty="0"/>
              <a:t> </a:t>
            </a:r>
            <a:r>
              <a:rPr lang="en-US" sz="3000" noProof="0" dirty="0" err="1"/>
              <a:t>I</a:t>
            </a:r>
            <a:endParaRPr lang="en-US" sz="3000" noProof="0" dirty="0"/>
          </a:p>
        </p:txBody>
      </p:sp>
      <p:sp>
        <p:nvSpPr>
          <p:cNvPr id="12" name="Content Placeholder 11"/>
          <p:cNvSpPr>
            <a:spLocks noGrp="1"/>
          </p:cNvSpPr>
          <p:nvPr>
            <p:ph sz="quarter" idx="11"/>
          </p:nvPr>
        </p:nvSpPr>
        <p:spPr>
          <a:xfrm>
            <a:off x="342900" y="1276710"/>
            <a:ext cx="8458200" cy="1645920"/>
          </a:xfrm>
        </p:spPr>
        <p:txBody>
          <a:bodyPr>
            <a:noAutofit/>
          </a:bodyPr>
          <a:lstStyle/>
          <a:p>
            <a:pPr>
              <a:spcBef>
                <a:spcPts val="1000"/>
              </a:spcBef>
              <a:spcAft>
                <a:spcPts val="0"/>
              </a:spcAft>
            </a:pPr>
            <a:r>
              <a:rPr lang="en-US" sz="2200" noProof="0" dirty="0"/>
              <a:t>Similar to monopolists, monopolistically competitive firms operate at </a:t>
            </a:r>
            <a:r>
              <a:rPr lang="en-US" sz="2200" i="1" noProof="0" dirty="0">
                <a:solidFill>
                  <a:srgbClr val="AC0000"/>
                </a:solidFill>
              </a:rPr>
              <a:t>smaller-than-efficient scale</a:t>
            </a:r>
            <a:r>
              <a:rPr lang="en-US" sz="2200" noProof="0" dirty="0"/>
              <a:t>.</a:t>
            </a:r>
          </a:p>
          <a:p>
            <a:pPr>
              <a:spcBef>
                <a:spcPts val="1000"/>
              </a:spcBef>
              <a:spcAft>
                <a:spcPts val="0"/>
              </a:spcAft>
            </a:pPr>
            <a:r>
              <a:rPr lang="en-US" sz="2200" noProof="0" dirty="0"/>
              <a:t>Firms could decrease costs by producing more.</a:t>
            </a:r>
          </a:p>
          <a:p>
            <a:pPr marL="292608" lvl="1" indent="-292608">
              <a:spcBef>
                <a:spcPts val="1000"/>
              </a:spcBef>
              <a:spcAft>
                <a:spcPts val="0"/>
              </a:spcAft>
            </a:pPr>
            <a:r>
              <a:rPr lang="en-US" sz="2000" noProof="0" dirty="0"/>
              <a:t>This would decrease profits.</a:t>
            </a:r>
          </a:p>
        </p:txBody>
      </p:sp>
      <p:pic>
        <p:nvPicPr>
          <p:cNvPr id="3" name="Picture 2" descr="Production of Elvis records under monopolistic competition is compared graphically to production under perfect competition.">
            <a:extLst>
              <a:ext uri="{FF2B5EF4-FFF2-40B4-BE49-F238E27FC236}">
                <a16:creationId xmlns:a16="http://schemas.microsoft.com/office/drawing/2014/main" id="{295B7B76-6B57-424C-A90F-EE8E2A5BD4E8}"/>
              </a:ext>
            </a:extLst>
          </p:cNvPr>
          <p:cNvPicPr>
            <a:picLocks noChangeAspect="1"/>
          </p:cNvPicPr>
          <p:nvPr/>
        </p:nvPicPr>
        <p:blipFill>
          <a:blip r:embed="rId2"/>
          <a:stretch>
            <a:fillRect/>
          </a:stretch>
        </p:blipFill>
        <p:spPr>
          <a:xfrm>
            <a:off x="891914" y="3112871"/>
            <a:ext cx="7360173" cy="2311138"/>
          </a:xfrm>
          <a:prstGeom prst="rect">
            <a:avLst/>
          </a:prstGeom>
        </p:spPr>
      </p:pic>
      <p:sp>
        <p:nvSpPr>
          <p:cNvPr id="18" name="Content Placeholder 17"/>
          <p:cNvSpPr>
            <a:spLocks noGrp="1"/>
          </p:cNvSpPr>
          <p:nvPr>
            <p:ph sz="quarter" idx="14"/>
          </p:nvPr>
        </p:nvSpPr>
        <p:spPr>
          <a:xfrm>
            <a:off x="342900" y="5554571"/>
            <a:ext cx="4076700" cy="676656"/>
          </a:xfrm>
        </p:spPr>
        <p:txBody>
          <a:bodyPr>
            <a:noAutofit/>
          </a:bodyPr>
          <a:lstStyle/>
          <a:p>
            <a:pPr marL="292608" indent="-292608">
              <a:spcBef>
                <a:spcPts val="1000"/>
              </a:spcBef>
              <a:spcAft>
                <a:spcPts val="0"/>
              </a:spcAft>
              <a:buFont typeface="Arial" pitchFamily="34" charset="0"/>
              <a:buChar char="•"/>
            </a:pPr>
            <a:r>
              <a:rPr lang="en-US" sz="1600" noProof="0" dirty="0"/>
              <a:t>Sets price at P = A</a:t>
            </a:r>
            <a:r>
              <a:rPr lang="en-US" sz="100" noProof="0" dirty="0"/>
              <a:t> </a:t>
            </a:r>
            <a:r>
              <a:rPr lang="en-US" sz="1600" noProof="0" dirty="0"/>
              <a:t>T</a:t>
            </a:r>
            <a:r>
              <a:rPr lang="en-US" sz="100" noProof="0" dirty="0"/>
              <a:t> </a:t>
            </a:r>
            <a:r>
              <a:rPr lang="en-US" sz="1600" noProof="0" dirty="0"/>
              <a:t>C &gt; M</a:t>
            </a:r>
            <a:r>
              <a:rPr lang="en-US" sz="100" noProof="0" dirty="0"/>
              <a:t> </a:t>
            </a:r>
            <a:r>
              <a:rPr lang="en-US" sz="1600" noProof="0" dirty="0"/>
              <a:t>C.</a:t>
            </a:r>
          </a:p>
          <a:p>
            <a:pPr marL="292608" indent="-292608">
              <a:spcBef>
                <a:spcPts val="1000"/>
              </a:spcBef>
              <a:spcAft>
                <a:spcPts val="0"/>
              </a:spcAft>
              <a:buFont typeface="Arial" pitchFamily="34" charset="0"/>
              <a:buChar char="•"/>
            </a:pPr>
            <a:r>
              <a:rPr lang="en-US" sz="1600" noProof="0" dirty="0"/>
              <a:t>Produce at smaller-than efficient scale.</a:t>
            </a:r>
          </a:p>
        </p:txBody>
      </p:sp>
      <p:sp>
        <p:nvSpPr>
          <p:cNvPr id="19" name="Content Placeholder 18"/>
          <p:cNvSpPr>
            <a:spLocks noGrp="1"/>
          </p:cNvSpPr>
          <p:nvPr>
            <p:ph sz="quarter" idx="15"/>
          </p:nvPr>
        </p:nvSpPr>
        <p:spPr>
          <a:xfrm>
            <a:off x="4915024" y="5540044"/>
            <a:ext cx="3695575" cy="673100"/>
          </a:xfrm>
        </p:spPr>
        <p:txBody>
          <a:bodyPr>
            <a:noAutofit/>
          </a:bodyPr>
          <a:lstStyle/>
          <a:p>
            <a:pPr marL="292608" indent="-292608">
              <a:spcBef>
                <a:spcPts val="1000"/>
              </a:spcBef>
              <a:spcAft>
                <a:spcPts val="0"/>
              </a:spcAft>
              <a:buFont typeface="Arial" pitchFamily="34" charset="0"/>
              <a:buChar char="•"/>
            </a:pPr>
            <a:r>
              <a:rPr lang="en-US" sz="1600" noProof="0" dirty="0"/>
              <a:t>Sets price at P = min(A</a:t>
            </a:r>
            <a:r>
              <a:rPr lang="en-US" sz="100" noProof="0" dirty="0"/>
              <a:t> </a:t>
            </a:r>
            <a:r>
              <a:rPr lang="en-US" sz="1600" noProof="0" dirty="0"/>
              <a:t>T</a:t>
            </a:r>
            <a:r>
              <a:rPr lang="en-US" sz="100" noProof="0" dirty="0"/>
              <a:t> </a:t>
            </a:r>
            <a:r>
              <a:rPr lang="en-US" sz="1600" noProof="0" dirty="0"/>
              <a:t>C) = M</a:t>
            </a:r>
            <a:r>
              <a:rPr lang="en-US" sz="100" noProof="0" dirty="0"/>
              <a:t> </a:t>
            </a:r>
            <a:r>
              <a:rPr lang="en-US" sz="1600" noProof="0" dirty="0"/>
              <a:t>C.</a:t>
            </a:r>
          </a:p>
          <a:p>
            <a:pPr marL="292608" indent="-292608">
              <a:spcBef>
                <a:spcPts val="1000"/>
              </a:spcBef>
              <a:spcAft>
                <a:spcPts val="0"/>
              </a:spcAft>
              <a:buFont typeface="Arial" pitchFamily="34" charset="0"/>
              <a:buChar char="•"/>
            </a:pPr>
            <a:r>
              <a:rPr lang="en-US" sz="1600" noProof="0" dirty="0"/>
              <a:t>Efficient scale.</a:t>
            </a:r>
          </a:p>
        </p:txBody>
      </p:sp>
      <p:sp>
        <p:nvSpPr>
          <p:cNvPr id="16" name="Text Placeholder 15"/>
          <p:cNvSpPr>
            <a:spLocks noGrp="1"/>
          </p:cNvSpPr>
          <p:nvPr>
            <p:ph type="body" sz="quarter" idx="12"/>
          </p:nvPr>
        </p:nvSpPr>
        <p:spPr>
          <a:xfrm>
            <a:off x="2971800" y="6324600"/>
            <a:ext cx="3200400" cy="190500"/>
          </a:xfrm>
        </p:spPr>
        <p:txBody>
          <a:bodyPr/>
          <a:lstStyle/>
          <a:p>
            <a:r>
              <a:rPr lang="en-US" sz="1200" noProof="0" dirty="0">
                <a:hlinkClick r:id="rId3" action="ppaction://hlinksldjump"/>
              </a:rPr>
              <a:t>Access the text alternative for slide images.</a:t>
            </a:r>
            <a:endParaRPr lang="en-US" sz="1200" noProof="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3000" noProof="0" dirty="0"/>
              <a:t>Monopolistic Competition in the Long Run I</a:t>
            </a:r>
            <a:r>
              <a:rPr lang="en-US" sz="100" noProof="0" dirty="0"/>
              <a:t> </a:t>
            </a:r>
            <a:r>
              <a:rPr lang="en-US" sz="3000" noProof="0" dirty="0" err="1"/>
              <a:t>I</a:t>
            </a:r>
            <a:r>
              <a:rPr lang="en-US" sz="100" noProof="0" dirty="0"/>
              <a:t> </a:t>
            </a:r>
            <a:r>
              <a:rPr lang="en-US" sz="3000" noProof="0" dirty="0" err="1"/>
              <a:t>I</a:t>
            </a:r>
            <a:endParaRPr lang="en-US" sz="3000" noProof="0" dirty="0"/>
          </a:p>
        </p:txBody>
      </p:sp>
      <p:sp>
        <p:nvSpPr>
          <p:cNvPr id="13" name="Content Placeholder 12"/>
          <p:cNvSpPr>
            <a:spLocks noGrp="1"/>
          </p:cNvSpPr>
          <p:nvPr>
            <p:ph sz="quarter" idx="11"/>
          </p:nvPr>
        </p:nvSpPr>
        <p:spPr/>
        <p:txBody>
          <a:bodyPr>
            <a:normAutofit/>
          </a:bodyPr>
          <a:lstStyle/>
          <a:p>
            <a:pPr marL="292608" indent="-292608">
              <a:spcBef>
                <a:spcPts val="1000"/>
              </a:spcBef>
              <a:spcAft>
                <a:spcPts val="0"/>
              </a:spcAft>
              <a:buClr>
                <a:schemeClr val="tx1"/>
              </a:buClr>
              <a:buFont typeface="Arial" pitchFamily="34" charset="0"/>
              <a:buChar char="•"/>
            </a:pPr>
            <a:r>
              <a:rPr lang="en-US" sz="2400" i="1" noProof="0" dirty="0">
                <a:solidFill>
                  <a:srgbClr val="AC0000"/>
                </a:solidFill>
              </a:rPr>
              <a:t>Monopolistically competitive</a:t>
            </a:r>
            <a:r>
              <a:rPr lang="en-US" sz="2400" i="1" noProof="0" dirty="0">
                <a:solidFill>
                  <a:srgbClr val="9D0505"/>
                </a:solidFill>
              </a:rPr>
              <a:t> </a:t>
            </a:r>
            <a:r>
              <a:rPr lang="en-US" sz="2400" noProof="0" dirty="0"/>
              <a:t>firms face the same situation as </a:t>
            </a:r>
            <a:r>
              <a:rPr lang="en-US" sz="2400" i="1" noProof="0" dirty="0">
                <a:solidFill>
                  <a:srgbClr val="AC0000"/>
                </a:solidFill>
              </a:rPr>
              <a:t>perfectly competitive</a:t>
            </a:r>
            <a:r>
              <a:rPr lang="en-US" sz="2400" i="1" noProof="0" dirty="0">
                <a:solidFill>
                  <a:srgbClr val="9D0505"/>
                </a:solidFill>
              </a:rPr>
              <a:t> </a:t>
            </a:r>
            <a:r>
              <a:rPr lang="en-US" sz="2400" noProof="0" dirty="0"/>
              <a:t>firms in the long-run: Profits are driven to zero.</a:t>
            </a:r>
          </a:p>
          <a:p>
            <a:pPr marL="292608" indent="-292608">
              <a:spcBef>
                <a:spcPts val="1000"/>
              </a:spcBef>
              <a:spcAft>
                <a:spcPts val="0"/>
              </a:spcAft>
              <a:buFont typeface="Arial" pitchFamily="34" charset="0"/>
              <a:buChar char="•"/>
            </a:pPr>
            <a:r>
              <a:rPr lang="en-US" sz="2400" noProof="0" dirty="0"/>
              <a:t>Only by finding new ways to be different is it possible for a monopolistically competitive firm to generate profits in the long run.</a:t>
            </a:r>
          </a:p>
          <a:p>
            <a:pPr marL="292608" indent="-292608">
              <a:spcBef>
                <a:spcPts val="1000"/>
              </a:spcBef>
              <a:spcAft>
                <a:spcPts val="0"/>
              </a:spcAft>
              <a:buFont typeface="Arial" pitchFamily="34" charset="0"/>
              <a:buChar char="•"/>
            </a:pPr>
            <a:r>
              <a:rPr lang="en-US" sz="2400" noProof="0" dirty="0"/>
              <a:t>In contrast, a monopolist has far less incentive to innovate, because there is no danger of customers switching to a firm with newer and better products.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The Welfare Costs of Monopolistic Competition</a:t>
            </a:r>
          </a:p>
        </p:txBody>
      </p:sp>
      <p:sp>
        <p:nvSpPr>
          <p:cNvPr id="3" name="Content Placeholder 2"/>
          <p:cNvSpPr>
            <a:spLocks noGrp="1"/>
          </p:cNvSpPr>
          <p:nvPr>
            <p:ph sz="quarter" idx="11"/>
          </p:nvPr>
        </p:nvSpPr>
        <p:spPr>
          <a:xfrm>
            <a:off x="342900" y="1276709"/>
            <a:ext cx="8458200" cy="2194560"/>
          </a:xfrm>
        </p:spPr>
        <p:txBody>
          <a:bodyPr>
            <a:normAutofit/>
          </a:bodyPr>
          <a:lstStyle/>
          <a:p>
            <a:pPr>
              <a:spcBef>
                <a:spcPts val="1000"/>
              </a:spcBef>
              <a:spcAft>
                <a:spcPts val="0"/>
              </a:spcAft>
            </a:pPr>
            <a:r>
              <a:rPr lang="en-US" sz="2400" noProof="0" dirty="0"/>
              <a:t>Monopolistically competitive firms are </a:t>
            </a:r>
            <a:r>
              <a:rPr lang="en-US" sz="2400" i="1" noProof="0" dirty="0">
                <a:solidFill>
                  <a:srgbClr val="AC0000"/>
                </a:solidFill>
              </a:rPr>
              <a:t>inefficient</a:t>
            </a:r>
            <a:r>
              <a:rPr lang="en-US" sz="2400" noProof="0" dirty="0"/>
              <a:t>.</a:t>
            </a:r>
          </a:p>
          <a:p>
            <a:pPr marL="292608" lvl="1" indent="-292608">
              <a:spcBef>
                <a:spcPts val="1000"/>
              </a:spcBef>
              <a:spcAft>
                <a:spcPts val="0"/>
              </a:spcAft>
            </a:pPr>
            <a:r>
              <a:rPr lang="en-US" sz="2200" noProof="0" dirty="0"/>
              <a:t>Firms maximize profits at P &gt; M</a:t>
            </a:r>
            <a:r>
              <a:rPr lang="en-US" sz="100" noProof="0" dirty="0"/>
              <a:t> </a:t>
            </a:r>
            <a:r>
              <a:rPr lang="en-US" sz="2200" noProof="0" dirty="0"/>
              <a:t>C.</a:t>
            </a:r>
          </a:p>
          <a:p>
            <a:pPr marL="292608" lvl="1" indent="-292608">
              <a:spcBef>
                <a:spcPts val="1000"/>
              </a:spcBef>
              <a:spcAft>
                <a:spcPts val="0"/>
              </a:spcAft>
            </a:pPr>
            <a:r>
              <a:rPr lang="en-US" sz="2200" noProof="0" dirty="0"/>
              <a:t>Quantity is reduced.</a:t>
            </a:r>
          </a:p>
          <a:p>
            <a:pPr marL="292608" lvl="1" indent="-292608">
              <a:spcBef>
                <a:spcPts val="1000"/>
              </a:spcBef>
              <a:spcAft>
                <a:spcPts val="0"/>
              </a:spcAft>
              <a:buClr>
                <a:schemeClr val="tx1"/>
              </a:buClr>
            </a:pPr>
            <a:r>
              <a:rPr lang="en-US" sz="2200" i="1" noProof="0" dirty="0">
                <a:solidFill>
                  <a:srgbClr val="AC0000"/>
                </a:solidFill>
              </a:rPr>
              <a:t>Deadweight loss</a:t>
            </a:r>
            <a:r>
              <a:rPr lang="en-US" sz="2200" i="1" noProof="0" dirty="0">
                <a:solidFill>
                  <a:srgbClr val="9D0505"/>
                </a:solidFill>
              </a:rPr>
              <a:t> </a:t>
            </a:r>
            <a:r>
              <a:rPr lang="en-US" sz="2200" noProof="0" dirty="0"/>
              <a:t>occurs and the market does not maximize total surplus.</a:t>
            </a:r>
          </a:p>
        </p:txBody>
      </p:sp>
      <p:sp>
        <p:nvSpPr>
          <p:cNvPr id="4" name="Content Placeholder 3"/>
          <p:cNvSpPr>
            <a:spLocks noGrp="1"/>
          </p:cNvSpPr>
          <p:nvPr>
            <p:ph sz="quarter" idx="14"/>
          </p:nvPr>
        </p:nvSpPr>
        <p:spPr>
          <a:xfrm>
            <a:off x="342900" y="3523525"/>
            <a:ext cx="8458200" cy="2039075"/>
          </a:xfrm>
        </p:spPr>
        <p:txBody>
          <a:bodyPr>
            <a:noAutofit/>
          </a:bodyPr>
          <a:lstStyle/>
          <a:p>
            <a:pPr>
              <a:spcBef>
                <a:spcPts val="1000"/>
              </a:spcBef>
              <a:spcAft>
                <a:spcPts val="0"/>
              </a:spcAft>
            </a:pPr>
            <a:r>
              <a:rPr lang="en-US" sz="2400" noProof="0" dirty="0"/>
              <a:t>Regulation to increase efficiency is difficult.</a:t>
            </a:r>
          </a:p>
          <a:p>
            <a:pPr marL="292608" lvl="1" indent="-292608">
              <a:spcBef>
                <a:spcPts val="1000"/>
              </a:spcBef>
              <a:spcAft>
                <a:spcPts val="0"/>
              </a:spcAft>
            </a:pPr>
            <a:r>
              <a:rPr lang="en-US" sz="2200" noProof="0" dirty="0"/>
              <a:t>Regulating a lower price would mean that those firms that could not produce at a lower cost would be forced to leave the market.</a:t>
            </a:r>
          </a:p>
          <a:p>
            <a:pPr marL="292608" lvl="1" indent="-292608">
              <a:spcBef>
                <a:spcPts val="1000"/>
              </a:spcBef>
              <a:spcAft>
                <a:spcPts val="0"/>
              </a:spcAft>
            </a:pPr>
            <a:r>
              <a:rPr lang="en-US" sz="2200" noProof="0" dirty="0"/>
              <a:t>Consumers would get a greater quantity of similar products at a lower price, but they would lose product variety.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Fight the (Market) Power!</a:t>
            </a:r>
          </a:p>
        </p:txBody>
      </p:sp>
      <p:sp>
        <p:nvSpPr>
          <p:cNvPr id="3" name="Content Placeholder 2"/>
          <p:cNvSpPr>
            <a:spLocks noGrp="1"/>
          </p:cNvSpPr>
          <p:nvPr>
            <p:ph sz="quarter" idx="11"/>
          </p:nvPr>
        </p:nvSpPr>
        <p:spPr>
          <a:xfrm>
            <a:off x="342900" y="1276709"/>
            <a:ext cx="8458200" cy="2152291"/>
          </a:xfrm>
        </p:spPr>
        <p:txBody>
          <a:bodyPr>
            <a:normAutofit/>
          </a:bodyPr>
          <a:lstStyle/>
          <a:p>
            <a:pPr>
              <a:spcBef>
                <a:spcPts val="1000"/>
              </a:spcBef>
              <a:spcAft>
                <a:spcPts val="0"/>
              </a:spcAft>
            </a:pPr>
            <a:r>
              <a:rPr lang="en-US" sz="2400" noProof="0" dirty="0"/>
              <a:t>Cellphone companies are always advertising to have consumers switch to their network.</a:t>
            </a:r>
          </a:p>
          <a:p>
            <a:pPr>
              <a:spcBef>
                <a:spcPts val="1000"/>
              </a:spcBef>
              <a:spcAft>
                <a:spcPts val="0"/>
              </a:spcAft>
            </a:pPr>
            <a:r>
              <a:rPr lang="en-US" sz="2400" noProof="0" dirty="0"/>
              <a:t>If brands know that consumers are reluctant to switch, it can increase prices and still keep customers.</a:t>
            </a:r>
          </a:p>
          <a:p>
            <a:pPr marL="292608" lvl="1" indent="-292608">
              <a:spcBef>
                <a:spcPts val="1000"/>
              </a:spcBef>
              <a:spcAft>
                <a:spcPts val="0"/>
              </a:spcAft>
            </a:pPr>
            <a:r>
              <a:rPr lang="en-US" sz="2200" noProof="0" dirty="0"/>
              <a:t>Cellphone providers have strong market power.</a:t>
            </a:r>
          </a:p>
        </p:txBody>
      </p:sp>
      <p:sp>
        <p:nvSpPr>
          <p:cNvPr id="4" name="Content Placeholder 3"/>
          <p:cNvSpPr>
            <a:spLocks noGrp="1"/>
          </p:cNvSpPr>
          <p:nvPr>
            <p:ph sz="quarter" idx="14"/>
          </p:nvPr>
        </p:nvSpPr>
        <p:spPr>
          <a:xfrm>
            <a:off x="342900" y="3498424"/>
            <a:ext cx="8458200" cy="1682496"/>
          </a:xfrm>
        </p:spPr>
        <p:txBody>
          <a:bodyPr>
            <a:normAutofit/>
          </a:bodyPr>
          <a:lstStyle/>
          <a:p>
            <a:pPr>
              <a:spcBef>
                <a:spcPts val="1000"/>
              </a:spcBef>
              <a:spcAft>
                <a:spcPts val="0"/>
              </a:spcAft>
            </a:pPr>
            <a:r>
              <a:rPr lang="en-US" sz="2400" noProof="0" dirty="0"/>
              <a:t>Other examples of strong market power include cable T</a:t>
            </a:r>
            <a:r>
              <a:rPr lang="en-US" sz="100" noProof="0" dirty="0"/>
              <a:t> </a:t>
            </a:r>
            <a:r>
              <a:rPr lang="en-US" sz="2400" noProof="0" dirty="0"/>
              <a:t>V, Internet providers, and food companies.</a:t>
            </a:r>
          </a:p>
          <a:p>
            <a:pPr>
              <a:spcBef>
                <a:spcPts val="1000"/>
              </a:spcBef>
              <a:spcAft>
                <a:spcPts val="0"/>
              </a:spcAft>
            </a:pPr>
            <a:r>
              <a:rPr lang="en-US" sz="2400" noProof="0" dirty="0"/>
              <a:t>Researchers suggest market power is increasing due to consumers concentrating around particular products.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What Really Sells Loans?</a:t>
            </a:r>
          </a:p>
        </p:txBody>
      </p:sp>
      <p:sp>
        <p:nvSpPr>
          <p:cNvPr id="8" name="Content Placeholder 7"/>
          <p:cNvSpPr>
            <a:spLocks noGrp="1"/>
          </p:cNvSpPr>
          <p:nvPr>
            <p:ph sz="quarter" idx="11"/>
          </p:nvPr>
        </p:nvSpPr>
        <p:spPr/>
        <p:txBody>
          <a:bodyPr>
            <a:normAutofit/>
          </a:bodyPr>
          <a:lstStyle/>
          <a:p>
            <a:pPr>
              <a:spcBef>
                <a:spcPts val="1000"/>
              </a:spcBef>
              <a:spcAft>
                <a:spcPts val="0"/>
              </a:spcAft>
            </a:pPr>
            <a:r>
              <a:rPr lang="en-US" sz="2400" noProof="0" dirty="0"/>
              <a:t>How much does advertising persuade consumers to purchase big ticket items such as cars?</a:t>
            </a:r>
          </a:p>
          <a:p>
            <a:pPr>
              <a:spcBef>
                <a:spcPts val="1000"/>
              </a:spcBef>
              <a:spcAft>
                <a:spcPts val="0"/>
              </a:spcAft>
            </a:pPr>
            <a:r>
              <a:rPr lang="en-US" sz="2400" noProof="0" dirty="0"/>
              <a:t>Could emotions really matter as much as the price of the good?</a:t>
            </a:r>
          </a:p>
          <a:p>
            <a:pPr>
              <a:spcBef>
                <a:spcPts val="1000"/>
              </a:spcBef>
              <a:spcAft>
                <a:spcPts val="0"/>
              </a:spcAft>
            </a:pPr>
            <a:r>
              <a:rPr lang="en-US" sz="2400" noProof="0" dirty="0"/>
              <a:t>Researchers designed a study to answer these questions in the context of advertising for consumer loans.</a:t>
            </a:r>
          </a:p>
          <a:p>
            <a:pPr marL="292608" lvl="1" indent="-292608">
              <a:spcBef>
                <a:spcPts val="1000"/>
              </a:spcBef>
              <a:spcAft>
                <a:spcPts val="0"/>
              </a:spcAft>
            </a:pPr>
            <a:r>
              <a:rPr lang="en-US" sz="2200" noProof="0" dirty="0"/>
              <a:t>Consumers were more likely to take out a loan in response to a mailer advertising lower interest rates.</a:t>
            </a:r>
          </a:p>
          <a:p>
            <a:pPr marL="292608" lvl="1" indent="-292608">
              <a:spcBef>
                <a:spcPts val="1000"/>
              </a:spcBef>
              <a:spcAft>
                <a:spcPts val="0"/>
              </a:spcAft>
            </a:pPr>
            <a:r>
              <a:rPr lang="en-US" sz="2200" noProof="0" dirty="0"/>
              <a:t>Consumers were also more likely to borrow based on certain features of the ad’s design.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600" noProof="0" dirty="0"/>
              <a:t>Product Differentiation, Advertising, and Branding</a:t>
            </a:r>
          </a:p>
        </p:txBody>
      </p:sp>
      <p:sp>
        <p:nvSpPr>
          <p:cNvPr id="8" name="Content Placeholder 7"/>
          <p:cNvSpPr>
            <a:spLocks noGrp="1"/>
          </p:cNvSpPr>
          <p:nvPr>
            <p:ph sz="quarter" idx="11"/>
          </p:nvPr>
        </p:nvSpPr>
        <p:spPr/>
        <p:txBody>
          <a:bodyPr/>
          <a:lstStyle/>
          <a:p>
            <a:pPr>
              <a:spcBef>
                <a:spcPts val="1000"/>
              </a:spcBef>
              <a:spcAft>
                <a:spcPts val="0"/>
              </a:spcAft>
              <a:buClr>
                <a:schemeClr val="tx1"/>
              </a:buClr>
            </a:pPr>
            <a:r>
              <a:rPr lang="en-US" sz="2400" i="1" noProof="0" dirty="0">
                <a:solidFill>
                  <a:srgbClr val="AC0000"/>
                </a:solidFill>
              </a:rPr>
              <a:t>Product differentiation</a:t>
            </a:r>
            <a:r>
              <a:rPr lang="en-US" sz="2400" i="1" noProof="0" dirty="0">
                <a:solidFill>
                  <a:srgbClr val="9D0505"/>
                </a:solidFill>
              </a:rPr>
              <a:t> </a:t>
            </a:r>
            <a:r>
              <a:rPr lang="en-US" sz="2400" noProof="0" dirty="0"/>
              <a:t>enables firms to maintain economic profits in the short run.</a:t>
            </a:r>
          </a:p>
          <a:p>
            <a:pPr>
              <a:spcBef>
                <a:spcPts val="1000"/>
              </a:spcBef>
              <a:spcAft>
                <a:spcPts val="0"/>
              </a:spcAft>
            </a:pPr>
            <a:r>
              <a:rPr lang="en-US" sz="2400" noProof="0" dirty="0"/>
              <a:t>Firms have incentives to persuade customers that their products cannot easily be substituted.</a:t>
            </a:r>
          </a:p>
          <a:p>
            <a:pPr marL="292608" lvl="1" indent="-292608">
              <a:spcBef>
                <a:spcPts val="1000"/>
              </a:spcBef>
              <a:spcAft>
                <a:spcPts val="0"/>
              </a:spcAft>
              <a:buClr>
                <a:schemeClr val="tx1"/>
              </a:buClr>
            </a:pPr>
            <a:r>
              <a:rPr lang="en-US" sz="2200" i="1" noProof="0" dirty="0">
                <a:solidFill>
                  <a:srgbClr val="AC0000"/>
                </a:solidFill>
              </a:rPr>
              <a:t>Advertisement</a:t>
            </a:r>
            <a:r>
              <a:rPr lang="en-US" sz="2200" noProof="0" dirty="0"/>
              <a:t>: Valuable if expanding information set; though it generally appeals to image over reality.</a:t>
            </a:r>
          </a:p>
          <a:p>
            <a:pPr marL="292608" lvl="1" indent="-292608">
              <a:spcBef>
                <a:spcPts val="1000"/>
              </a:spcBef>
              <a:spcAft>
                <a:spcPts val="0"/>
              </a:spcAft>
              <a:buClr>
                <a:schemeClr val="tx1"/>
              </a:buClr>
            </a:pPr>
            <a:r>
              <a:rPr lang="en-US" sz="2200" i="1" noProof="0" dirty="0">
                <a:solidFill>
                  <a:srgbClr val="AC0000"/>
                </a:solidFill>
              </a:rPr>
              <a:t>Branding</a:t>
            </a:r>
            <a:r>
              <a:rPr lang="en-US" sz="2200" noProof="0" dirty="0"/>
              <a:t>: Valuable when it signals a hard-earned reputation; though it may perpetuate false perceptions of product differences that represent barriers to enter.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Advertising as a Signal</a:t>
            </a:r>
          </a:p>
        </p:txBody>
      </p:sp>
      <p:sp>
        <p:nvSpPr>
          <p:cNvPr id="3" name="Content Placeholder 2"/>
          <p:cNvSpPr>
            <a:spLocks noGrp="1"/>
          </p:cNvSpPr>
          <p:nvPr>
            <p:ph sz="quarter" idx="11"/>
          </p:nvPr>
        </p:nvSpPr>
        <p:spPr>
          <a:xfrm>
            <a:off x="342900" y="1276710"/>
            <a:ext cx="8458200" cy="1737360"/>
          </a:xfrm>
        </p:spPr>
        <p:txBody>
          <a:bodyPr>
            <a:noAutofit/>
          </a:bodyPr>
          <a:lstStyle/>
          <a:p>
            <a:pPr marL="292608" indent="-292608">
              <a:spcBef>
                <a:spcPts val="1000"/>
              </a:spcBef>
              <a:spcAft>
                <a:spcPts val="0"/>
              </a:spcAft>
              <a:buFont typeface="Arial" pitchFamily="34" charset="0"/>
              <a:buChar char="•"/>
            </a:pPr>
            <a:r>
              <a:rPr lang="en-US" sz="2000" noProof="0" dirty="0"/>
              <a:t>It is hard to distinguish real information about a product from an ad, as firms know more about the true quality of their products than consumers.</a:t>
            </a:r>
          </a:p>
          <a:p>
            <a:pPr marL="292608" indent="-292608">
              <a:spcBef>
                <a:spcPts val="1000"/>
              </a:spcBef>
              <a:spcAft>
                <a:spcPts val="0"/>
              </a:spcAft>
              <a:buFont typeface="Arial" pitchFamily="34" charset="0"/>
              <a:buChar char="•"/>
            </a:pPr>
            <a:r>
              <a:rPr lang="en-US" sz="2000" noProof="0" dirty="0"/>
              <a:t>Advertising may be a signal of quality in itself, as it is costly to advertise.</a:t>
            </a:r>
          </a:p>
        </p:txBody>
      </p:sp>
      <p:pic>
        <p:nvPicPr>
          <p:cNvPr id="1026" name="Picture 2" descr="Decision tree is shown for marketing a new album."/>
          <p:cNvPicPr>
            <a:picLocks noChangeAspect="1" noChangeArrowheads="1"/>
          </p:cNvPicPr>
          <p:nvPr/>
        </p:nvPicPr>
        <p:blipFill>
          <a:blip r:embed="rId2"/>
          <a:srcRect/>
          <a:stretch>
            <a:fillRect/>
          </a:stretch>
        </p:blipFill>
        <p:spPr bwMode="auto">
          <a:xfrm>
            <a:off x="323146" y="3461177"/>
            <a:ext cx="4483944" cy="2284698"/>
          </a:xfrm>
          <a:prstGeom prst="rect">
            <a:avLst/>
          </a:prstGeom>
          <a:noFill/>
          <a:ln w="9525">
            <a:noFill/>
            <a:miter lim="800000"/>
            <a:headEnd/>
            <a:tailEnd/>
          </a:ln>
          <a:effectLst/>
        </p:spPr>
      </p:pic>
      <p:sp>
        <p:nvSpPr>
          <p:cNvPr id="4" name="Content Placeholder 3"/>
          <p:cNvSpPr>
            <a:spLocks noGrp="1"/>
          </p:cNvSpPr>
          <p:nvPr>
            <p:ph sz="quarter" idx="14"/>
          </p:nvPr>
        </p:nvSpPr>
        <p:spPr>
          <a:xfrm>
            <a:off x="4876800" y="3071150"/>
            <a:ext cx="4076700" cy="2362200"/>
          </a:xfrm>
        </p:spPr>
        <p:txBody>
          <a:bodyPr>
            <a:noAutofit/>
          </a:bodyPr>
          <a:lstStyle/>
          <a:p>
            <a:pPr>
              <a:spcBef>
                <a:spcPts val="1000"/>
              </a:spcBef>
              <a:spcAft>
                <a:spcPts val="0"/>
              </a:spcAft>
            </a:pPr>
            <a:r>
              <a:rPr lang="en-US" sz="1800" noProof="0" dirty="0"/>
              <a:t>For example, music companies typically only promote ‘good’ albums.</a:t>
            </a:r>
          </a:p>
          <a:p>
            <a:pPr marL="292608" lvl="1" indent="-292608">
              <a:spcBef>
                <a:spcPts val="1000"/>
              </a:spcBef>
              <a:spcAft>
                <a:spcPts val="0"/>
              </a:spcAft>
            </a:pPr>
            <a:r>
              <a:rPr lang="en-US" sz="1600" noProof="0" dirty="0"/>
              <a:t>Music companies will find it profitable to advertise albums fans are going to enjoy.</a:t>
            </a:r>
          </a:p>
          <a:p>
            <a:pPr marL="292608" lvl="1" indent="-292608">
              <a:spcBef>
                <a:spcPts val="1000"/>
              </a:spcBef>
              <a:spcAft>
                <a:spcPts val="0"/>
              </a:spcAft>
            </a:pPr>
            <a:r>
              <a:rPr lang="en-US" sz="1600" noProof="0" dirty="0"/>
              <a:t>Music companies will find it unprofitable to advertise albums fans are not going to enjoy.</a:t>
            </a:r>
          </a:p>
        </p:txBody>
      </p:sp>
      <p:sp>
        <p:nvSpPr>
          <p:cNvPr id="9" name="Content Placeholder 8"/>
          <p:cNvSpPr>
            <a:spLocks noGrp="1"/>
          </p:cNvSpPr>
          <p:nvPr>
            <p:ph sz="quarter" idx="15"/>
          </p:nvPr>
        </p:nvSpPr>
        <p:spPr>
          <a:xfrm>
            <a:off x="4873752" y="5516869"/>
            <a:ext cx="4041648" cy="673100"/>
          </a:xfrm>
        </p:spPr>
        <p:txBody>
          <a:bodyPr>
            <a:normAutofit/>
          </a:bodyPr>
          <a:lstStyle/>
          <a:p>
            <a:pPr>
              <a:spcBef>
                <a:spcPts val="1000"/>
              </a:spcBef>
              <a:spcAft>
                <a:spcPts val="0"/>
              </a:spcAft>
            </a:pPr>
            <a:r>
              <a:rPr lang="en-US" sz="1800" noProof="0" dirty="0"/>
              <a:t>Consumers can use promotion efforts as a signal of album quality.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Coke, Pepsi, and the Not-so-secret Formula</a:t>
            </a:r>
          </a:p>
        </p:txBody>
      </p:sp>
      <p:sp>
        <p:nvSpPr>
          <p:cNvPr id="12" name="Content Placeholder 11"/>
          <p:cNvSpPr>
            <a:spLocks noGrp="1"/>
          </p:cNvSpPr>
          <p:nvPr>
            <p:ph sz="quarter" idx="11"/>
          </p:nvPr>
        </p:nvSpPr>
        <p:spPr>
          <a:xfrm>
            <a:off x="342900" y="1276709"/>
            <a:ext cx="8458200" cy="2121408"/>
          </a:xfrm>
        </p:spPr>
        <p:txBody>
          <a:bodyPr>
            <a:normAutofit/>
          </a:bodyPr>
          <a:lstStyle/>
          <a:p>
            <a:pPr>
              <a:spcBef>
                <a:spcPts val="1000"/>
              </a:spcBef>
              <a:spcAft>
                <a:spcPts val="0"/>
              </a:spcAft>
            </a:pPr>
            <a:r>
              <a:rPr lang="en-US" sz="2400" noProof="0" dirty="0" err="1"/>
              <a:t>Coca-cola</a:t>
            </a:r>
            <a:r>
              <a:rPr lang="en-US" sz="2400" noProof="0" dirty="0"/>
              <a:t> advertises its ‘secret formula’ of its product.</a:t>
            </a:r>
          </a:p>
          <a:p>
            <a:pPr>
              <a:spcBef>
                <a:spcPts val="1000"/>
              </a:spcBef>
              <a:spcAft>
                <a:spcPts val="0"/>
              </a:spcAft>
            </a:pPr>
            <a:r>
              <a:rPr lang="en-US" sz="2400" noProof="0" dirty="0"/>
              <a:t>Pepsi has no interest in buying this secret as these firms sell in monopolistically competitive markets.</a:t>
            </a:r>
          </a:p>
          <a:p>
            <a:pPr marL="292608" lvl="1" indent="-292608">
              <a:spcBef>
                <a:spcPts val="1000"/>
              </a:spcBef>
              <a:spcAft>
                <a:spcPts val="0"/>
              </a:spcAft>
            </a:pPr>
            <a:r>
              <a:rPr lang="en-US" sz="2200" noProof="0" dirty="0"/>
              <a:t>Product differentiation is key to earning positive economics profits.</a:t>
            </a:r>
          </a:p>
        </p:txBody>
      </p:sp>
      <p:sp>
        <p:nvSpPr>
          <p:cNvPr id="15" name="Content Placeholder 14"/>
          <p:cNvSpPr>
            <a:spLocks noGrp="1"/>
          </p:cNvSpPr>
          <p:nvPr>
            <p:ph sz="quarter" idx="14"/>
          </p:nvPr>
        </p:nvSpPr>
        <p:spPr>
          <a:xfrm>
            <a:off x="342900" y="3475275"/>
            <a:ext cx="8458200" cy="1706325"/>
          </a:xfrm>
        </p:spPr>
        <p:txBody>
          <a:bodyPr>
            <a:normAutofit/>
          </a:bodyPr>
          <a:lstStyle/>
          <a:p>
            <a:pPr>
              <a:spcBef>
                <a:spcPts val="1000"/>
              </a:spcBef>
              <a:spcAft>
                <a:spcPts val="0"/>
              </a:spcAft>
            </a:pPr>
            <a:r>
              <a:rPr lang="en-US" sz="2400" noProof="0" dirty="0"/>
              <a:t>If others can copy Coca-Cola’s taste, then the market becomes more similar to a competitive market.</a:t>
            </a:r>
          </a:p>
          <a:p>
            <a:pPr>
              <a:spcBef>
                <a:spcPts val="1000"/>
              </a:spcBef>
              <a:spcAft>
                <a:spcPts val="0"/>
              </a:spcAft>
            </a:pPr>
            <a:r>
              <a:rPr lang="en-US" sz="2400" noProof="0" dirty="0"/>
              <a:t>Making Pepsi more closer to </a:t>
            </a:r>
            <a:r>
              <a:rPr lang="en-US" sz="2400" noProof="0" dirty="0" err="1"/>
              <a:t>Coca-cola</a:t>
            </a:r>
            <a:r>
              <a:rPr lang="en-US" sz="2400" noProof="0" dirty="0"/>
              <a:t> would dilute Pepsi’s unique brand and may lose sales from loyal Pepsi drinkers.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noProof="0" dirty="0"/>
              <a:t>What will you Learn in this Chapter?</a:t>
            </a:r>
          </a:p>
        </p:txBody>
      </p:sp>
      <p:sp>
        <p:nvSpPr>
          <p:cNvPr id="8" name="Content Placeholder 7"/>
          <p:cNvSpPr>
            <a:spLocks noGrp="1"/>
          </p:cNvSpPr>
          <p:nvPr>
            <p:ph sz="quarter" idx="11"/>
          </p:nvPr>
        </p:nvSpPr>
        <p:spPr>
          <a:xfrm>
            <a:off x="342900" y="1276709"/>
            <a:ext cx="8458200" cy="5276491"/>
          </a:xfrm>
        </p:spPr>
        <p:txBody>
          <a:bodyPr>
            <a:noAutofit/>
          </a:bodyPr>
          <a:lstStyle/>
          <a:p>
            <a:pPr marL="292608" indent="-292608">
              <a:spcBef>
                <a:spcPts val="1000"/>
              </a:spcBef>
              <a:spcAft>
                <a:spcPts val="0"/>
              </a:spcAft>
              <a:buFont typeface="Arial" pitchFamily="34" charset="0"/>
              <a:buChar char="•"/>
            </a:pPr>
            <a:r>
              <a:rPr lang="en-US" sz="2200" noProof="0" dirty="0"/>
              <a:t>What the features of </a:t>
            </a:r>
            <a:r>
              <a:rPr lang="en-US" sz="2200" i="1" noProof="0" dirty="0">
                <a:solidFill>
                  <a:srgbClr val="AC0000"/>
                </a:solidFill>
              </a:rPr>
              <a:t>oligopoly</a:t>
            </a:r>
            <a:r>
              <a:rPr lang="en-US" sz="2200" noProof="0" dirty="0"/>
              <a:t> and </a:t>
            </a:r>
            <a:r>
              <a:rPr lang="en-US" sz="2200" i="1" noProof="0" dirty="0">
                <a:solidFill>
                  <a:srgbClr val="AC0000"/>
                </a:solidFill>
              </a:rPr>
              <a:t>monopolistic competition</a:t>
            </a:r>
            <a:r>
              <a:rPr lang="en-US" sz="2200" i="1" noProof="0" dirty="0">
                <a:solidFill>
                  <a:srgbClr val="9D0505"/>
                </a:solidFill>
              </a:rPr>
              <a:t> </a:t>
            </a:r>
            <a:r>
              <a:rPr lang="en-US" sz="2200" noProof="0" dirty="0"/>
              <a:t>are.</a:t>
            </a:r>
          </a:p>
          <a:p>
            <a:pPr marL="292608" indent="-292608">
              <a:spcBef>
                <a:spcPts val="1000"/>
              </a:spcBef>
              <a:spcAft>
                <a:spcPts val="0"/>
              </a:spcAft>
              <a:buFont typeface="Arial" pitchFamily="34" charset="0"/>
              <a:buChar char="•"/>
            </a:pPr>
            <a:r>
              <a:rPr lang="en-US" sz="2200" noProof="0" dirty="0"/>
              <a:t>How to calculate the short-run and long-run profit-maximizing price and quantity for a </a:t>
            </a:r>
            <a:r>
              <a:rPr lang="en-US" sz="2200" i="1" noProof="0" dirty="0">
                <a:solidFill>
                  <a:srgbClr val="AC0000"/>
                </a:solidFill>
              </a:rPr>
              <a:t>monopolistically competitive</a:t>
            </a:r>
            <a:r>
              <a:rPr lang="en-US" sz="2200" noProof="0" dirty="0"/>
              <a:t> firm.</a:t>
            </a:r>
          </a:p>
          <a:p>
            <a:pPr marL="292608" indent="-292608">
              <a:spcBef>
                <a:spcPts val="1000"/>
              </a:spcBef>
              <a:spcAft>
                <a:spcPts val="0"/>
              </a:spcAft>
              <a:buFont typeface="Arial" pitchFamily="34" charset="0"/>
              <a:buChar char="•"/>
            </a:pPr>
            <a:r>
              <a:rPr lang="en-US" sz="2200" noProof="0" dirty="0"/>
              <a:t>What the </a:t>
            </a:r>
            <a:r>
              <a:rPr lang="en-US" sz="2200" i="1" noProof="0" dirty="0">
                <a:solidFill>
                  <a:srgbClr val="AC0000"/>
                </a:solidFill>
              </a:rPr>
              <a:t>welfare costs</a:t>
            </a:r>
            <a:r>
              <a:rPr lang="en-US" sz="2200" i="1" noProof="0" dirty="0">
                <a:solidFill>
                  <a:srgbClr val="9D0505"/>
                </a:solidFill>
              </a:rPr>
              <a:t> </a:t>
            </a:r>
            <a:r>
              <a:rPr lang="en-US" sz="2200" noProof="0" dirty="0"/>
              <a:t>of </a:t>
            </a:r>
            <a:r>
              <a:rPr lang="en-US" sz="2200" i="1" noProof="0" dirty="0">
                <a:solidFill>
                  <a:srgbClr val="AC0000"/>
                </a:solidFill>
              </a:rPr>
              <a:t>monopolistic competition</a:t>
            </a:r>
            <a:r>
              <a:rPr lang="en-US" sz="2200" i="1" noProof="0" dirty="0">
                <a:solidFill>
                  <a:srgbClr val="9D0505"/>
                </a:solidFill>
              </a:rPr>
              <a:t> </a:t>
            </a:r>
            <a:r>
              <a:rPr lang="en-US" sz="2200" noProof="0" dirty="0"/>
              <a:t>are.</a:t>
            </a:r>
          </a:p>
          <a:p>
            <a:pPr marL="292608" indent="-292608">
              <a:spcBef>
                <a:spcPts val="1000"/>
              </a:spcBef>
              <a:spcAft>
                <a:spcPts val="0"/>
              </a:spcAft>
              <a:buFont typeface="Arial" pitchFamily="34" charset="0"/>
              <a:buChar char="•"/>
            </a:pPr>
            <a:r>
              <a:rPr lang="en-US" sz="2200" noProof="0" dirty="0"/>
              <a:t>How product differentiation motivates advertising and branding.</a:t>
            </a:r>
          </a:p>
          <a:p>
            <a:pPr marL="292608" indent="-292608">
              <a:spcBef>
                <a:spcPts val="1000"/>
              </a:spcBef>
              <a:spcAft>
                <a:spcPts val="0"/>
              </a:spcAft>
              <a:buFont typeface="Arial" pitchFamily="34" charset="0"/>
              <a:buChar char="•"/>
            </a:pPr>
            <a:r>
              <a:rPr lang="en-US" sz="2200" noProof="0" dirty="0"/>
              <a:t>What the strategic production decision of firms in an </a:t>
            </a:r>
            <a:r>
              <a:rPr lang="en-US" sz="2200" i="1" noProof="0" dirty="0">
                <a:solidFill>
                  <a:srgbClr val="AC0000"/>
                </a:solidFill>
              </a:rPr>
              <a:t>oligopoly</a:t>
            </a:r>
            <a:r>
              <a:rPr lang="en-US" sz="2200" noProof="0" dirty="0"/>
              <a:t> is.</a:t>
            </a:r>
          </a:p>
          <a:p>
            <a:pPr marL="292608" indent="-292608">
              <a:spcBef>
                <a:spcPts val="1000"/>
              </a:spcBef>
              <a:spcAft>
                <a:spcPts val="0"/>
              </a:spcAft>
              <a:buFont typeface="Arial" pitchFamily="34" charset="0"/>
              <a:buChar char="•"/>
            </a:pPr>
            <a:r>
              <a:rPr lang="en-US" sz="2200" noProof="0" dirty="0"/>
              <a:t>What are the basic tenets of </a:t>
            </a:r>
            <a:r>
              <a:rPr lang="en-US" sz="2200" i="1" noProof="0" dirty="0">
                <a:solidFill>
                  <a:srgbClr val="AC0000"/>
                </a:solidFill>
              </a:rPr>
              <a:t>game theory</a:t>
            </a:r>
            <a:r>
              <a:rPr lang="en-US" sz="2200" i="1" noProof="0" dirty="0">
                <a:solidFill>
                  <a:srgbClr val="9D0505"/>
                </a:solidFill>
              </a:rPr>
              <a:t> </a:t>
            </a:r>
            <a:r>
              <a:rPr lang="en-US" sz="2200" noProof="0" dirty="0"/>
              <a:t>and oligopoly’s incentive to compete or collude.</a:t>
            </a:r>
          </a:p>
          <a:p>
            <a:pPr marL="292608" indent="-292608">
              <a:spcBef>
                <a:spcPts val="1000"/>
              </a:spcBef>
              <a:spcAft>
                <a:spcPts val="0"/>
              </a:spcAft>
              <a:buFont typeface="Arial" pitchFamily="34" charset="0"/>
              <a:buChar char="•"/>
            </a:pPr>
            <a:r>
              <a:rPr lang="en-US" sz="2200" noProof="0" dirty="0"/>
              <a:t>How to compare the welfare of producers, consumers, and society between an oligopoly to monopoly and perfect competition.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3600" noProof="0" dirty="0"/>
              <a:t>Oligopoly</a:t>
            </a:r>
          </a:p>
        </p:txBody>
      </p:sp>
      <p:sp>
        <p:nvSpPr>
          <p:cNvPr id="9" name="Content Placeholder 8"/>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noProof="0" dirty="0"/>
              <a:t>A firm in an </a:t>
            </a:r>
            <a:r>
              <a:rPr lang="en-US" sz="2400" i="1" noProof="0" dirty="0">
                <a:solidFill>
                  <a:srgbClr val="AC0000"/>
                </a:solidFill>
              </a:rPr>
              <a:t>oligopoly market</a:t>
            </a:r>
            <a:r>
              <a:rPr lang="en-US" sz="2400" i="1" noProof="0" dirty="0">
                <a:solidFill>
                  <a:srgbClr val="C00000"/>
                </a:solidFill>
              </a:rPr>
              <a:t> </a:t>
            </a:r>
            <a:r>
              <a:rPr lang="en-US" sz="2400" noProof="0" dirty="0"/>
              <a:t>competes against a few identifiable rivals with market power.</a:t>
            </a:r>
          </a:p>
          <a:p>
            <a:pPr marL="292608" indent="-292608">
              <a:spcBef>
                <a:spcPts val="1000"/>
              </a:spcBef>
              <a:spcAft>
                <a:spcPts val="0"/>
              </a:spcAft>
              <a:buFont typeface="Arial" pitchFamily="34" charset="0"/>
              <a:buChar char="•"/>
            </a:pPr>
            <a:r>
              <a:rPr lang="en-US" sz="2400" noProof="0" dirty="0"/>
              <a:t>Oligopolists make </a:t>
            </a:r>
            <a:r>
              <a:rPr lang="en-US" sz="2400" i="1" noProof="0" dirty="0">
                <a:solidFill>
                  <a:srgbClr val="AC0000"/>
                </a:solidFill>
              </a:rPr>
              <a:t>strategic decisions</a:t>
            </a:r>
            <a:r>
              <a:rPr lang="en-US" sz="2400" i="1" noProof="0" dirty="0">
                <a:solidFill>
                  <a:srgbClr val="C00000"/>
                </a:solidFill>
              </a:rPr>
              <a:t> </a:t>
            </a:r>
            <a:r>
              <a:rPr lang="en-US" sz="2400" noProof="0" dirty="0"/>
              <a:t>about price and quantity that take into account the expected choices of their competitors.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Oligopolies in Competition I</a:t>
            </a:r>
          </a:p>
        </p:txBody>
      </p:sp>
      <p:sp>
        <p:nvSpPr>
          <p:cNvPr id="3" name="Content Placeholder 2"/>
          <p:cNvSpPr>
            <a:spLocks noGrp="1"/>
          </p:cNvSpPr>
          <p:nvPr>
            <p:ph sz="quarter" idx="11"/>
          </p:nvPr>
        </p:nvSpPr>
        <p:spPr>
          <a:xfrm>
            <a:off x="342900" y="1276709"/>
            <a:ext cx="8458200" cy="1771291"/>
          </a:xfrm>
        </p:spPr>
        <p:txBody>
          <a:bodyPr>
            <a:normAutofit/>
          </a:bodyPr>
          <a:lstStyle/>
          <a:p>
            <a:pPr>
              <a:spcBef>
                <a:spcPts val="1000"/>
              </a:spcBef>
              <a:spcAft>
                <a:spcPts val="0"/>
              </a:spcAft>
            </a:pPr>
            <a:r>
              <a:rPr lang="en-US" sz="2400" noProof="0" dirty="0"/>
              <a:t>Suppose that there are two big music labels, Warner and Universal, selling a standardized good—an album.</a:t>
            </a:r>
          </a:p>
          <a:p>
            <a:pPr marL="292608" lvl="1" indent="-292608">
              <a:spcBef>
                <a:spcPts val="1000"/>
              </a:spcBef>
              <a:spcAft>
                <a:spcPts val="0"/>
              </a:spcAft>
            </a:pPr>
            <a:r>
              <a:rPr lang="en-US" sz="2200" noProof="0" dirty="0"/>
              <a:t>Each firm has fixed costs of $100 million.</a:t>
            </a:r>
          </a:p>
          <a:p>
            <a:pPr marL="292608" lvl="1" indent="-292608">
              <a:spcBef>
                <a:spcPts val="1000"/>
              </a:spcBef>
              <a:spcAft>
                <a:spcPts val="0"/>
              </a:spcAft>
            </a:pPr>
            <a:r>
              <a:rPr lang="en-US" sz="2200" noProof="0" dirty="0"/>
              <a:t>Each firm has marginal costs of $0.</a:t>
            </a:r>
          </a:p>
        </p:txBody>
      </p:sp>
      <p:sp>
        <p:nvSpPr>
          <p:cNvPr id="4" name="Content Placeholder 3"/>
          <p:cNvSpPr>
            <a:spLocks noGrp="1"/>
          </p:cNvSpPr>
          <p:nvPr>
            <p:ph sz="quarter" idx="14"/>
          </p:nvPr>
        </p:nvSpPr>
        <p:spPr>
          <a:xfrm>
            <a:off x="342900" y="3116450"/>
            <a:ext cx="8458200" cy="1684150"/>
          </a:xfrm>
        </p:spPr>
        <p:txBody>
          <a:bodyPr>
            <a:normAutofit/>
          </a:bodyPr>
          <a:lstStyle/>
          <a:p>
            <a:pPr>
              <a:spcBef>
                <a:spcPts val="1000"/>
              </a:spcBef>
              <a:spcAft>
                <a:spcPts val="0"/>
              </a:spcAft>
            </a:pPr>
            <a:r>
              <a:rPr lang="en-US" sz="2400" noProof="0" dirty="0"/>
              <a:t>If they acted like joint monopolists, they would produce quantities where total revenue is maximized.</a:t>
            </a:r>
          </a:p>
          <a:p>
            <a:pPr>
              <a:spcBef>
                <a:spcPts val="1000"/>
              </a:spcBef>
              <a:spcAft>
                <a:spcPts val="0"/>
              </a:spcAft>
            </a:pPr>
            <a:r>
              <a:rPr lang="en-US" sz="2400" noProof="0" dirty="0"/>
              <a:t>If they acted like perfectly competitive firms, they would produce at the quantity where P = M</a:t>
            </a:r>
            <a:r>
              <a:rPr lang="en-US" sz="100" noProof="0" dirty="0"/>
              <a:t> </a:t>
            </a:r>
            <a:r>
              <a:rPr lang="en-US" sz="2400" noProof="0" dirty="0"/>
              <a:t>C = 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Oligopolies in Competition I</a:t>
            </a:r>
            <a:r>
              <a:rPr lang="en-US" sz="100" noProof="0" dirty="0"/>
              <a:t> </a:t>
            </a:r>
            <a:r>
              <a:rPr lang="en-US" sz="3600" noProof="0" dirty="0" err="1"/>
              <a:t>I</a:t>
            </a:r>
            <a:endParaRPr lang="en-US" sz="3600" noProof="0" dirty="0"/>
          </a:p>
        </p:txBody>
      </p:sp>
      <p:sp>
        <p:nvSpPr>
          <p:cNvPr id="3" name="Content Placeholder 2"/>
          <p:cNvSpPr>
            <a:spLocks noGrp="1"/>
          </p:cNvSpPr>
          <p:nvPr>
            <p:ph sz="quarter" idx="11"/>
          </p:nvPr>
        </p:nvSpPr>
        <p:spPr>
          <a:xfrm>
            <a:off x="342900" y="1276710"/>
            <a:ext cx="8458200" cy="402336"/>
          </a:xfrm>
        </p:spPr>
        <p:txBody>
          <a:bodyPr>
            <a:normAutofit fontScale="85000" lnSpcReduction="10000"/>
          </a:bodyPr>
          <a:lstStyle/>
          <a:p>
            <a:pPr>
              <a:lnSpc>
                <a:spcPct val="110000"/>
              </a:lnSpc>
              <a:spcBef>
                <a:spcPts val="1000"/>
              </a:spcBef>
              <a:spcAft>
                <a:spcPts val="0"/>
              </a:spcAft>
            </a:pPr>
            <a:r>
              <a:rPr lang="en-US" sz="2400" noProof="0" dirty="0"/>
              <a:t>Below is the market demand for albums and each firm’s demand curve.</a:t>
            </a:r>
          </a:p>
        </p:txBody>
      </p:sp>
      <p:pic>
        <p:nvPicPr>
          <p:cNvPr id="6" name="Picture 5" descr="Price and revenue data are supplied and graphed with monopoly and perfect competition equilibrium noted.">
            <a:extLst>
              <a:ext uri="{FF2B5EF4-FFF2-40B4-BE49-F238E27FC236}">
                <a16:creationId xmlns:a16="http://schemas.microsoft.com/office/drawing/2014/main" id="{377D633A-94FC-4AEA-8A11-BE5D2DCF3F3E}"/>
              </a:ext>
            </a:extLst>
          </p:cNvPr>
          <p:cNvPicPr>
            <a:picLocks noChangeAspect="1"/>
          </p:cNvPicPr>
          <p:nvPr/>
        </p:nvPicPr>
        <p:blipFill>
          <a:blip r:embed="rId3"/>
          <a:stretch>
            <a:fillRect/>
          </a:stretch>
        </p:blipFill>
        <p:spPr>
          <a:xfrm>
            <a:off x="958421" y="1879553"/>
            <a:ext cx="7227157" cy="3308752"/>
          </a:xfrm>
          <a:prstGeom prst="rect">
            <a:avLst/>
          </a:prstGeom>
        </p:spPr>
      </p:pic>
      <p:sp>
        <p:nvSpPr>
          <p:cNvPr id="9" name="Content Placeholder 8"/>
          <p:cNvSpPr>
            <a:spLocks noGrp="1"/>
          </p:cNvSpPr>
          <p:nvPr>
            <p:ph sz="quarter" idx="15"/>
          </p:nvPr>
        </p:nvSpPr>
        <p:spPr>
          <a:xfrm>
            <a:off x="342900" y="5486400"/>
            <a:ext cx="8458200" cy="743035"/>
          </a:xfrm>
        </p:spPr>
        <p:txBody>
          <a:bodyPr>
            <a:normAutofit/>
          </a:bodyPr>
          <a:lstStyle/>
          <a:p>
            <a:pPr marL="292608" indent="-292608">
              <a:spcBef>
                <a:spcPts val="1000"/>
              </a:spcBef>
              <a:spcAft>
                <a:spcPts val="0"/>
              </a:spcAft>
              <a:buFont typeface="Arial" pitchFamily="34" charset="0"/>
              <a:buChar char="•"/>
            </a:pPr>
            <a:r>
              <a:rPr lang="en-US" sz="1600" noProof="0" dirty="0"/>
              <a:t>As monopolists, set price to maximize total profit; each produces 35M albums at $14.</a:t>
            </a:r>
          </a:p>
          <a:p>
            <a:pPr marL="292608" indent="-292608">
              <a:spcBef>
                <a:spcPts val="1000"/>
              </a:spcBef>
              <a:spcAft>
                <a:spcPts val="0"/>
              </a:spcAft>
              <a:buFont typeface="Arial" pitchFamily="34" charset="0"/>
              <a:buChar char="•"/>
            </a:pPr>
            <a:r>
              <a:rPr lang="en-US" sz="1600" noProof="0" dirty="0"/>
              <a:t>As perfectly competitive firms, each sets P = 0; each produces 70M albums at $0.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Oligopolies in Competition I</a:t>
            </a:r>
            <a:r>
              <a:rPr lang="en-US" sz="100" noProof="0" dirty="0"/>
              <a:t> </a:t>
            </a:r>
            <a:r>
              <a:rPr lang="en-US" sz="3600" noProof="0" dirty="0" err="1"/>
              <a:t>I</a:t>
            </a:r>
            <a:r>
              <a:rPr lang="en-US" sz="100" noProof="0" dirty="0"/>
              <a:t> </a:t>
            </a:r>
            <a:r>
              <a:rPr lang="en-US" sz="3600" noProof="0" dirty="0" err="1"/>
              <a:t>I</a:t>
            </a:r>
            <a:endParaRPr lang="en-US" sz="3600" noProof="0" dirty="0"/>
          </a:p>
        </p:txBody>
      </p:sp>
      <p:sp>
        <p:nvSpPr>
          <p:cNvPr id="3" name="Content Placeholder 2"/>
          <p:cNvSpPr>
            <a:spLocks noGrp="1"/>
          </p:cNvSpPr>
          <p:nvPr>
            <p:ph sz="quarter" idx="11"/>
          </p:nvPr>
        </p:nvSpPr>
        <p:spPr>
          <a:xfrm>
            <a:off x="342900" y="1276709"/>
            <a:ext cx="8458200" cy="457200"/>
          </a:xfrm>
        </p:spPr>
        <p:txBody>
          <a:bodyPr>
            <a:normAutofit/>
          </a:bodyPr>
          <a:lstStyle/>
          <a:p>
            <a:pPr marL="292608" indent="-292608">
              <a:spcBef>
                <a:spcPts val="1000"/>
              </a:spcBef>
              <a:spcAft>
                <a:spcPts val="0"/>
              </a:spcAft>
              <a:buFont typeface="Arial" pitchFamily="34" charset="0"/>
              <a:buChar char="•"/>
            </a:pPr>
            <a:r>
              <a:rPr lang="en-US" sz="2400" noProof="0" dirty="0"/>
              <a:t>Acting as joint monopolists, profits per firm are:</a:t>
            </a:r>
          </a:p>
        </p:txBody>
      </p:sp>
      <p:graphicFrame>
        <p:nvGraphicFramePr>
          <p:cNvPr id="15" name="Object 14"/>
          <p:cNvGraphicFramePr>
            <a:graphicFrameLocks noChangeAspect="1"/>
          </p:cNvGraphicFramePr>
          <p:nvPr/>
        </p:nvGraphicFramePr>
        <p:xfrm>
          <a:off x="2597308" y="1892920"/>
          <a:ext cx="3924300" cy="431800"/>
        </p:xfrm>
        <a:graphic>
          <a:graphicData uri="http://schemas.openxmlformats.org/presentationml/2006/ole">
            <mc:AlternateContent xmlns:mc="http://schemas.openxmlformats.org/markup-compatibility/2006">
              <mc:Choice xmlns:v="urn:schemas-microsoft-com:vml" Requires="v">
                <p:oleObj spid="_x0000_s3198" name="Equation" r:id="rId3" imgW="3924000" imgH="431640" progId="Equation.DSMT4">
                  <p:embed/>
                </p:oleObj>
              </mc:Choice>
              <mc:Fallback>
                <p:oleObj name="Equation" r:id="rId3" imgW="3924000" imgH="43164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7308" y="1892920"/>
                        <a:ext cx="39243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Content Placeholder 13"/>
          <p:cNvSpPr>
            <a:spLocks noGrp="1"/>
          </p:cNvSpPr>
          <p:nvPr>
            <p:ph sz="quarter" idx="14"/>
          </p:nvPr>
        </p:nvSpPr>
        <p:spPr>
          <a:xfrm>
            <a:off x="342900" y="2456675"/>
            <a:ext cx="8458200" cy="1828800"/>
          </a:xfrm>
        </p:spPr>
        <p:txBody>
          <a:bodyPr>
            <a:normAutofit/>
          </a:bodyPr>
          <a:lstStyle/>
          <a:p>
            <a:pPr marL="292608" indent="-292608">
              <a:spcBef>
                <a:spcPts val="1000"/>
              </a:spcBef>
              <a:spcAft>
                <a:spcPts val="0"/>
              </a:spcAft>
              <a:buFont typeface="Arial" pitchFamily="34" charset="0"/>
              <a:buChar char="•"/>
            </a:pPr>
            <a:r>
              <a:rPr lang="en-US" sz="2400" noProof="0" dirty="0"/>
              <a:t>Suppose Warner decides to produce another 5M albums without letting Universal know.</a:t>
            </a:r>
          </a:p>
          <a:p>
            <a:pPr marL="292608" indent="-292608">
              <a:spcBef>
                <a:spcPts val="1000"/>
              </a:spcBef>
              <a:spcAft>
                <a:spcPts val="0"/>
              </a:spcAft>
              <a:buFont typeface="Arial" pitchFamily="34" charset="0"/>
              <a:buChar char="•"/>
            </a:pPr>
            <a:r>
              <a:rPr lang="en-US" sz="2400" noProof="0" dirty="0"/>
              <a:t>Profits are no longer equal between two firms.</a:t>
            </a:r>
          </a:p>
          <a:p>
            <a:pPr marL="292608" indent="-292608">
              <a:spcBef>
                <a:spcPts val="1000"/>
              </a:spcBef>
              <a:spcAft>
                <a:spcPts val="0"/>
              </a:spcAft>
              <a:buFont typeface="Arial" pitchFamily="34" charset="0"/>
              <a:buChar char="•"/>
            </a:pPr>
            <a:r>
              <a:rPr lang="en-US" sz="2400" noProof="0" dirty="0"/>
              <a:t>The larger quantity l</a:t>
            </a:r>
            <a:r>
              <a:rPr lang="en-US" sz="2400" noProof="0" dirty="0">
                <a:sym typeface="Wingdings" pitchFamily="2" charset="2"/>
              </a:rPr>
              <a:t>owers the market price to $13:</a:t>
            </a:r>
          </a:p>
        </p:txBody>
      </p:sp>
      <p:graphicFrame>
        <p:nvGraphicFramePr>
          <p:cNvPr id="16" name="Object 15"/>
          <p:cNvGraphicFramePr>
            <a:graphicFrameLocks noChangeAspect="1"/>
          </p:cNvGraphicFramePr>
          <p:nvPr>
            <p:extLst>
              <p:ext uri="{D42A27DB-BD31-4B8C-83A1-F6EECF244321}">
                <p14:modId xmlns:p14="http://schemas.microsoft.com/office/powerpoint/2010/main" val="3873854585"/>
              </p:ext>
            </p:extLst>
          </p:nvPr>
        </p:nvGraphicFramePr>
        <p:xfrm>
          <a:off x="1597637" y="4563741"/>
          <a:ext cx="5892800" cy="444500"/>
        </p:xfrm>
        <a:graphic>
          <a:graphicData uri="http://schemas.openxmlformats.org/presentationml/2006/ole">
            <mc:AlternateContent xmlns:mc="http://schemas.openxmlformats.org/markup-compatibility/2006">
              <mc:Choice xmlns:v="urn:schemas-microsoft-com:vml" Requires="v">
                <p:oleObj spid="_x0000_s3199" name="Equation" r:id="rId5" imgW="5892480" imgH="444240" progId="Equation.DSMT4">
                  <p:embed/>
                </p:oleObj>
              </mc:Choice>
              <mc:Fallback>
                <p:oleObj name="Equation" r:id="rId5" imgW="5892480" imgH="444240" progId="Equation.DSMT4">
                  <p:embed/>
                  <p:pic>
                    <p:nvPicPr>
                      <p:cNvPr id="0" name="Picture 3"/>
                      <p:cNvPicPr>
                        <a:picLocks noChangeAspect="1" noChangeArrowheads="1"/>
                      </p:cNvPicPr>
                      <p:nvPr/>
                    </p:nvPicPr>
                    <p:blipFill>
                      <a:blip r:embed="rId6"/>
                      <a:srcRect/>
                      <a:stretch>
                        <a:fillRect/>
                      </a:stretch>
                    </p:blipFill>
                    <p:spPr bwMode="auto">
                      <a:xfrm>
                        <a:off x="1597637" y="4563741"/>
                        <a:ext cx="5892800" cy="44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641467959"/>
              </p:ext>
            </p:extLst>
          </p:nvPr>
        </p:nvGraphicFramePr>
        <p:xfrm>
          <a:off x="1597637" y="5286507"/>
          <a:ext cx="6134100" cy="444500"/>
        </p:xfrm>
        <a:graphic>
          <a:graphicData uri="http://schemas.openxmlformats.org/presentationml/2006/ole">
            <mc:AlternateContent xmlns:mc="http://schemas.openxmlformats.org/markup-compatibility/2006">
              <mc:Choice xmlns:v="urn:schemas-microsoft-com:vml" Requires="v">
                <p:oleObj spid="_x0000_s3200" name="Equation" r:id="rId7" imgW="6134040" imgH="444240" progId="Equation.DSMT4">
                  <p:embed/>
                </p:oleObj>
              </mc:Choice>
              <mc:Fallback>
                <p:oleObj name="Equation" r:id="rId7" imgW="6134040" imgH="444240" progId="Equation.DSMT4">
                  <p:embed/>
                  <p:pic>
                    <p:nvPicPr>
                      <p:cNvPr id="16" name="Object 15"/>
                      <p:cNvPicPr>
                        <a:picLocks noChangeAspect="1" noChangeArrowheads="1"/>
                      </p:cNvPicPr>
                      <p:nvPr/>
                    </p:nvPicPr>
                    <p:blipFill>
                      <a:blip r:embed="rId8"/>
                      <a:srcRect/>
                      <a:stretch>
                        <a:fillRect/>
                      </a:stretch>
                    </p:blipFill>
                    <p:spPr bwMode="auto">
                      <a:xfrm>
                        <a:off x="1597637" y="5286507"/>
                        <a:ext cx="6134100" cy="44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Oligopolies in Competition I</a:t>
            </a:r>
            <a:r>
              <a:rPr lang="en-US" sz="100" noProof="0" dirty="0"/>
              <a:t> </a:t>
            </a:r>
            <a:r>
              <a:rPr lang="en-US" sz="3600" noProof="0" dirty="0"/>
              <a:t>V</a:t>
            </a:r>
          </a:p>
        </p:txBody>
      </p:sp>
      <p:sp>
        <p:nvSpPr>
          <p:cNvPr id="3" name="Content Placeholder 2"/>
          <p:cNvSpPr>
            <a:spLocks noGrp="1"/>
          </p:cNvSpPr>
          <p:nvPr>
            <p:ph sz="quarter" idx="11"/>
          </p:nvPr>
        </p:nvSpPr>
        <p:spPr>
          <a:xfrm>
            <a:off x="342900" y="1276709"/>
            <a:ext cx="8458200" cy="822960"/>
          </a:xfrm>
        </p:spPr>
        <p:txBody>
          <a:bodyPr>
            <a:normAutofit/>
          </a:bodyPr>
          <a:lstStyle/>
          <a:p>
            <a:pPr marL="292608" indent="-292608">
              <a:spcBef>
                <a:spcPts val="1000"/>
              </a:spcBef>
              <a:spcAft>
                <a:spcPts val="0"/>
              </a:spcAft>
              <a:buFont typeface="Arial" pitchFamily="34" charset="0"/>
              <a:buChar char="•"/>
            </a:pPr>
            <a:r>
              <a:rPr lang="en-US" sz="2400" noProof="0" dirty="0"/>
              <a:t>If Universal now produces another 5M albums, market price is lowered to $12, and profits per firm are:</a:t>
            </a:r>
          </a:p>
        </p:txBody>
      </p:sp>
      <p:graphicFrame>
        <p:nvGraphicFramePr>
          <p:cNvPr id="8" name="Object 7"/>
          <p:cNvGraphicFramePr>
            <a:graphicFrameLocks noChangeAspect="1"/>
          </p:cNvGraphicFramePr>
          <p:nvPr/>
        </p:nvGraphicFramePr>
        <p:xfrm>
          <a:off x="2716825" y="2274888"/>
          <a:ext cx="3708400" cy="431800"/>
        </p:xfrm>
        <a:graphic>
          <a:graphicData uri="http://schemas.openxmlformats.org/presentationml/2006/ole">
            <mc:AlternateContent xmlns:mc="http://schemas.openxmlformats.org/markup-compatibility/2006">
              <mc:Choice xmlns:v="urn:schemas-microsoft-com:vml" Requires="v">
                <p:oleObj spid="_x0000_s5232" name="Equation" r:id="rId3" imgW="3708360" imgH="431640" progId="Equation.DSMT4">
                  <p:embed/>
                </p:oleObj>
              </mc:Choice>
              <mc:Fallback>
                <p:oleObj name="Equation" r:id="rId3" imgW="3708360" imgH="43164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6825" y="2274888"/>
                        <a:ext cx="37084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4"/>
          </p:nvPr>
        </p:nvSpPr>
        <p:spPr>
          <a:xfrm>
            <a:off x="342900" y="2827075"/>
            <a:ext cx="8458200" cy="838200"/>
          </a:xfrm>
        </p:spPr>
        <p:txBody>
          <a:bodyPr>
            <a:normAutofit/>
          </a:bodyPr>
          <a:lstStyle/>
          <a:p>
            <a:pPr marL="292608" indent="-292608">
              <a:spcBef>
                <a:spcPts val="1000"/>
              </a:spcBef>
              <a:spcAft>
                <a:spcPts val="0"/>
              </a:spcAft>
              <a:buFont typeface="Arial" pitchFamily="34" charset="0"/>
              <a:buChar char="•"/>
            </a:pPr>
            <a:r>
              <a:rPr lang="en-US" sz="2400" noProof="0" dirty="0"/>
              <a:t>If Warner and Universal both increased quantity again by 5M, profits are:</a:t>
            </a:r>
          </a:p>
        </p:txBody>
      </p:sp>
      <p:graphicFrame>
        <p:nvGraphicFramePr>
          <p:cNvPr id="5123" name="Object 3"/>
          <p:cNvGraphicFramePr>
            <a:graphicFrameLocks noChangeAspect="1"/>
          </p:cNvGraphicFramePr>
          <p:nvPr/>
        </p:nvGraphicFramePr>
        <p:xfrm>
          <a:off x="2669713" y="3816350"/>
          <a:ext cx="3759200" cy="431800"/>
        </p:xfrm>
        <a:graphic>
          <a:graphicData uri="http://schemas.openxmlformats.org/presentationml/2006/ole">
            <mc:AlternateContent xmlns:mc="http://schemas.openxmlformats.org/markup-compatibility/2006">
              <mc:Choice xmlns:v="urn:schemas-microsoft-com:vml" Requires="v">
                <p:oleObj spid="_x0000_s5233" name="Equation" r:id="rId5" imgW="3759120" imgH="431640" progId="Equation.DSMT4">
                  <p:embed/>
                </p:oleObj>
              </mc:Choice>
              <mc:Fallback>
                <p:oleObj name="Equation" r:id="rId5" imgW="3759120" imgH="43164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9713" y="3816350"/>
                        <a:ext cx="37592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Oligopolies in Competition V</a:t>
            </a:r>
          </a:p>
        </p:txBody>
      </p:sp>
      <p:sp>
        <p:nvSpPr>
          <p:cNvPr id="8" name="Content Placeholder 7"/>
          <p:cNvSpPr>
            <a:spLocks noGrp="1"/>
          </p:cNvSpPr>
          <p:nvPr>
            <p:ph sz="quarter" idx="11"/>
          </p:nvPr>
        </p:nvSpPr>
        <p:spPr>
          <a:xfrm>
            <a:off x="342900" y="1276710"/>
            <a:ext cx="8458200" cy="2457090"/>
          </a:xfrm>
        </p:spPr>
        <p:txBody>
          <a:bodyPr>
            <a:noAutofit/>
          </a:bodyPr>
          <a:lstStyle/>
          <a:p>
            <a:pPr>
              <a:spcBef>
                <a:spcPts val="1000"/>
              </a:spcBef>
              <a:spcAft>
                <a:spcPts val="0"/>
              </a:spcAft>
            </a:pPr>
            <a:r>
              <a:rPr lang="en-US" sz="2400" noProof="0" dirty="0"/>
              <a:t>Each firm has an incentive to gain higher profits by increasing quantity, but this comes at a cost of a lower market price.</a:t>
            </a:r>
          </a:p>
          <a:p>
            <a:pPr marL="292608" lvl="1" indent="-292608">
              <a:spcBef>
                <a:spcPts val="1000"/>
              </a:spcBef>
              <a:spcAft>
                <a:spcPts val="0"/>
              </a:spcAft>
              <a:buClr>
                <a:schemeClr val="tx1"/>
              </a:buClr>
            </a:pPr>
            <a:r>
              <a:rPr lang="en-US" sz="2200" i="1" noProof="0" dirty="0">
                <a:solidFill>
                  <a:srgbClr val="AC0000"/>
                </a:solidFill>
              </a:rPr>
              <a:t>Quantity effect</a:t>
            </a:r>
            <a:r>
              <a:rPr lang="en-US" sz="2200" noProof="0" dirty="0"/>
              <a:t>:</a:t>
            </a:r>
            <a:r>
              <a:rPr lang="en-US" sz="2200" b="1" noProof="0" dirty="0"/>
              <a:t> </a:t>
            </a:r>
            <a:r>
              <a:rPr lang="en-US" sz="2200" noProof="0" dirty="0"/>
              <a:t>Increase in total revenue from additional sales.</a:t>
            </a:r>
          </a:p>
          <a:p>
            <a:pPr marL="292608" lvl="1" indent="-292608">
              <a:spcBef>
                <a:spcPts val="1000"/>
              </a:spcBef>
              <a:spcAft>
                <a:spcPts val="0"/>
              </a:spcAft>
              <a:buClr>
                <a:schemeClr val="tx1"/>
              </a:buClr>
            </a:pPr>
            <a:r>
              <a:rPr lang="en-US" sz="2200" i="1" noProof="0" dirty="0">
                <a:solidFill>
                  <a:srgbClr val="AC0000"/>
                </a:solidFill>
              </a:rPr>
              <a:t>Price effect</a:t>
            </a:r>
            <a:r>
              <a:rPr lang="en-US" sz="2200" i="1" noProof="0" dirty="0"/>
              <a:t>:</a:t>
            </a:r>
            <a:r>
              <a:rPr lang="en-US" sz="2200" b="1" i="1" noProof="0" dirty="0"/>
              <a:t> </a:t>
            </a:r>
            <a:r>
              <a:rPr lang="en-US" sz="2200" noProof="0" dirty="0"/>
              <a:t>Decrease in total revenue from price being pushed down from additional sales.</a:t>
            </a:r>
          </a:p>
        </p:txBody>
      </p:sp>
      <p:sp>
        <p:nvSpPr>
          <p:cNvPr id="11" name="Content Placeholder 10"/>
          <p:cNvSpPr>
            <a:spLocks noGrp="1"/>
          </p:cNvSpPr>
          <p:nvPr>
            <p:ph sz="quarter" idx="14"/>
          </p:nvPr>
        </p:nvSpPr>
        <p:spPr>
          <a:xfrm>
            <a:off x="342900" y="3795170"/>
            <a:ext cx="8458200" cy="1645920"/>
          </a:xfrm>
        </p:spPr>
        <p:txBody>
          <a:bodyPr>
            <a:normAutofit lnSpcReduction="10000"/>
          </a:bodyPr>
          <a:lstStyle/>
          <a:p>
            <a:pPr marL="0" lvl="1" indent="0">
              <a:lnSpc>
                <a:spcPct val="110000"/>
              </a:lnSpc>
              <a:spcBef>
                <a:spcPts val="1000"/>
              </a:spcBef>
              <a:spcAft>
                <a:spcPts val="0"/>
              </a:spcAft>
              <a:buNone/>
            </a:pPr>
            <a:r>
              <a:rPr lang="en-US" sz="2400" noProof="0" dirty="0"/>
              <a:t>If the quantity effect is greater than the price effect, firms increase their quantity sold.</a:t>
            </a:r>
          </a:p>
          <a:p>
            <a:pPr marL="292608" lvl="1" indent="-292608">
              <a:lnSpc>
                <a:spcPct val="110000"/>
              </a:lnSpc>
              <a:spcBef>
                <a:spcPts val="1000"/>
              </a:spcBef>
              <a:spcAft>
                <a:spcPts val="0"/>
              </a:spcAft>
            </a:pPr>
            <a:r>
              <a:rPr lang="en-US" sz="2200" noProof="0" dirty="0"/>
              <a:t>They will continue to increase output until the quantity effect equals the price effect.</a:t>
            </a:r>
          </a:p>
        </p:txBody>
      </p:sp>
      <p:sp>
        <p:nvSpPr>
          <p:cNvPr id="12" name="Content Placeholder 11"/>
          <p:cNvSpPr>
            <a:spLocks noGrp="1"/>
          </p:cNvSpPr>
          <p:nvPr>
            <p:ph sz="quarter" idx="15"/>
          </p:nvPr>
        </p:nvSpPr>
        <p:spPr>
          <a:xfrm>
            <a:off x="342900" y="5493744"/>
            <a:ext cx="8458200" cy="475488"/>
          </a:xfrm>
        </p:spPr>
        <p:txBody>
          <a:bodyPr>
            <a:normAutofit/>
          </a:bodyPr>
          <a:lstStyle/>
          <a:p>
            <a:pPr>
              <a:lnSpc>
                <a:spcPct val="110000"/>
              </a:lnSpc>
              <a:spcBef>
                <a:spcPts val="1000"/>
              </a:spcBef>
              <a:spcAft>
                <a:spcPts val="0"/>
              </a:spcAft>
            </a:pPr>
            <a:r>
              <a:rPr lang="en-US" sz="2400" noProof="0" dirty="0"/>
              <a:t>Price effect is smaller when there are more firms.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Oligopolies in Competition V</a:t>
            </a:r>
            <a:r>
              <a:rPr lang="en-US" sz="100" noProof="0" dirty="0"/>
              <a:t> </a:t>
            </a:r>
            <a:r>
              <a:rPr lang="en-US" sz="3600" noProof="0" dirty="0"/>
              <a:t>I</a:t>
            </a:r>
          </a:p>
        </p:txBody>
      </p:sp>
      <p:sp>
        <p:nvSpPr>
          <p:cNvPr id="3" name="Content Placeholder 2"/>
          <p:cNvSpPr>
            <a:spLocks noGrp="1"/>
          </p:cNvSpPr>
          <p:nvPr>
            <p:ph sz="quarter" idx="11"/>
          </p:nvPr>
        </p:nvSpPr>
        <p:spPr>
          <a:xfrm>
            <a:off x="342900" y="1276710"/>
            <a:ext cx="8458200" cy="1663260"/>
          </a:xfrm>
        </p:spPr>
        <p:txBody>
          <a:bodyPr>
            <a:noAutofit/>
          </a:bodyPr>
          <a:lstStyle/>
          <a:p>
            <a:pPr>
              <a:spcBef>
                <a:spcPts val="1000"/>
              </a:spcBef>
              <a:spcAft>
                <a:spcPts val="0"/>
              </a:spcAft>
            </a:pPr>
            <a:r>
              <a:rPr lang="en-US" sz="2200" noProof="0" dirty="0"/>
              <a:t>Suppose instead of two firms, there are three firms.</a:t>
            </a:r>
          </a:p>
          <a:p>
            <a:pPr>
              <a:spcBef>
                <a:spcPts val="1000"/>
              </a:spcBef>
              <a:spcAft>
                <a:spcPts val="0"/>
              </a:spcAft>
            </a:pPr>
            <a:r>
              <a:rPr lang="en-US" sz="2200" noProof="0" dirty="0"/>
              <a:t>Acting as monopolists, they could sell at the monopoly price of $14 and divide 70 million albums equally.</a:t>
            </a:r>
          </a:p>
          <a:p>
            <a:pPr>
              <a:spcBef>
                <a:spcPts val="1000"/>
              </a:spcBef>
              <a:spcAft>
                <a:spcPts val="0"/>
              </a:spcAft>
            </a:pPr>
            <a:r>
              <a:rPr lang="en-US" sz="2200" noProof="0" dirty="0"/>
              <a:t>Profits per firm are:</a:t>
            </a:r>
          </a:p>
        </p:txBody>
      </p:sp>
      <p:graphicFrame>
        <p:nvGraphicFramePr>
          <p:cNvPr id="16" name="Object 15"/>
          <p:cNvGraphicFramePr>
            <a:graphicFrameLocks noChangeAspect="1"/>
          </p:cNvGraphicFramePr>
          <p:nvPr/>
        </p:nvGraphicFramePr>
        <p:xfrm>
          <a:off x="2480957" y="3048644"/>
          <a:ext cx="4152900" cy="431800"/>
        </p:xfrm>
        <a:graphic>
          <a:graphicData uri="http://schemas.openxmlformats.org/presentationml/2006/ole">
            <mc:AlternateContent xmlns:mc="http://schemas.openxmlformats.org/markup-compatibility/2006">
              <mc:Choice xmlns:v="urn:schemas-microsoft-com:vml" Requires="v">
                <p:oleObj spid="_x0000_s6201" name="Equation" r:id="rId4" imgW="4152600" imgH="431640" progId="Equation.DSMT4">
                  <p:embed/>
                </p:oleObj>
              </mc:Choice>
              <mc:Fallback>
                <p:oleObj name="Equation" r:id="rId4" imgW="4152600" imgH="43164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0957" y="3048644"/>
                        <a:ext cx="41529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4"/>
          </p:nvPr>
        </p:nvSpPr>
        <p:spPr>
          <a:xfrm>
            <a:off x="342900" y="3584646"/>
            <a:ext cx="8458200" cy="1956816"/>
          </a:xfrm>
        </p:spPr>
        <p:txBody>
          <a:bodyPr>
            <a:noAutofit/>
          </a:bodyPr>
          <a:lstStyle/>
          <a:p>
            <a:pPr>
              <a:spcBef>
                <a:spcPts val="1000"/>
              </a:spcBef>
              <a:spcAft>
                <a:spcPts val="0"/>
              </a:spcAft>
            </a:pPr>
            <a:r>
              <a:rPr lang="en-US" sz="2200" noProof="0" dirty="0"/>
              <a:t>If a record company produced an additional 5M albums, total production will be 75M albums and market price falls from $14 to $13.</a:t>
            </a:r>
          </a:p>
          <a:p>
            <a:pPr marL="292608" lvl="1" indent="-292608">
              <a:spcBef>
                <a:spcPts val="1000"/>
              </a:spcBef>
              <a:spcAft>
                <a:spcPts val="0"/>
              </a:spcAft>
              <a:buClr>
                <a:schemeClr val="tx1"/>
              </a:buClr>
            </a:pPr>
            <a:r>
              <a:rPr lang="en-US" sz="2000" i="1" noProof="0" dirty="0">
                <a:solidFill>
                  <a:srgbClr val="AC0000"/>
                </a:solidFill>
              </a:rPr>
              <a:t>Quantity effect</a:t>
            </a:r>
            <a:r>
              <a:rPr lang="en-US" sz="2000" noProof="0" dirty="0">
                <a:solidFill>
                  <a:srgbClr val="9D0505"/>
                </a:solidFill>
              </a:rPr>
              <a:t> </a:t>
            </a:r>
            <a:r>
              <a:rPr lang="en-US" sz="2000" noProof="0" dirty="0"/>
              <a:t>is (28.3 – 23.3)/23.3 = 21.5%.</a:t>
            </a:r>
          </a:p>
          <a:p>
            <a:pPr marL="292608" lvl="1" indent="-292608">
              <a:buClr>
                <a:schemeClr val="tx1"/>
              </a:buClr>
            </a:pPr>
            <a:r>
              <a:rPr lang="en-US" sz="2000" i="1" noProof="0" dirty="0">
                <a:solidFill>
                  <a:srgbClr val="AC0000"/>
                </a:solidFill>
              </a:rPr>
              <a:t>Price effect</a:t>
            </a:r>
            <a:r>
              <a:rPr lang="en-US" sz="2000" noProof="0" dirty="0"/>
              <a:t> on profits is (</a:t>
            </a:r>
            <a:r>
              <a:rPr lang="en-US" sz="2000" dirty="0"/>
              <a:t>13 – 14</a:t>
            </a:r>
            <a:r>
              <a:rPr lang="en-US" sz="2000" noProof="0" dirty="0"/>
              <a:t>)/14 = </a:t>
            </a:r>
            <a:r>
              <a:rPr lang="en-US" sz="2000" noProof="0" dirty="0">
                <a:latin typeface="Arial"/>
                <a:cs typeface="Arial"/>
              </a:rPr>
              <a:t>−</a:t>
            </a:r>
            <a:r>
              <a:rPr lang="en-US" sz="2000" noProof="0" dirty="0"/>
              <a:t>7%.</a:t>
            </a:r>
          </a:p>
        </p:txBody>
      </p:sp>
      <p:sp>
        <p:nvSpPr>
          <p:cNvPr id="5" name="Content Placeholder 4"/>
          <p:cNvSpPr>
            <a:spLocks noGrp="1"/>
          </p:cNvSpPr>
          <p:nvPr>
            <p:ph sz="quarter" idx="15"/>
          </p:nvPr>
        </p:nvSpPr>
        <p:spPr>
          <a:xfrm>
            <a:off x="342900" y="5571994"/>
            <a:ext cx="8458200" cy="1097280"/>
          </a:xfrm>
        </p:spPr>
        <p:txBody>
          <a:bodyPr>
            <a:normAutofit/>
          </a:bodyPr>
          <a:lstStyle/>
          <a:p>
            <a:pPr>
              <a:spcBef>
                <a:spcPts val="1000"/>
              </a:spcBef>
              <a:spcAft>
                <a:spcPts val="0"/>
              </a:spcAft>
              <a:buClr>
                <a:schemeClr val="tx1"/>
              </a:buClr>
            </a:pPr>
            <a:r>
              <a:rPr lang="en-US" sz="2200" noProof="0" dirty="0"/>
              <a:t>In the three-firm market, the equilibrium quantity for each firm is 35M albums, total market equilibrium quantity is 105M albums, and market price is $7.</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Oligopolies in Competition V</a:t>
            </a:r>
            <a:r>
              <a:rPr lang="en-US" sz="100" noProof="0" dirty="0"/>
              <a:t> </a:t>
            </a:r>
            <a:r>
              <a:rPr lang="en-US" sz="3600" noProof="0" dirty="0"/>
              <a:t>I</a:t>
            </a:r>
            <a:r>
              <a:rPr lang="en-US" sz="100" noProof="0" dirty="0"/>
              <a:t> </a:t>
            </a:r>
            <a:r>
              <a:rPr lang="en-US" sz="3600" noProof="0" dirty="0" err="1"/>
              <a:t>I</a:t>
            </a:r>
            <a:endParaRPr lang="en-US" sz="3600" noProof="0" dirty="0"/>
          </a:p>
        </p:txBody>
      </p:sp>
      <p:sp>
        <p:nvSpPr>
          <p:cNvPr id="12" name="Content Placeholder 11"/>
          <p:cNvSpPr>
            <a:spLocks noGrp="1"/>
          </p:cNvSpPr>
          <p:nvPr>
            <p:ph sz="quarter" idx="11"/>
          </p:nvPr>
        </p:nvSpPr>
        <p:spPr>
          <a:xfrm>
            <a:off x="342900" y="1276709"/>
            <a:ext cx="8458200" cy="841248"/>
          </a:xfrm>
        </p:spPr>
        <p:txBody>
          <a:bodyPr>
            <a:normAutofit/>
          </a:bodyPr>
          <a:lstStyle/>
          <a:p>
            <a:pPr>
              <a:spcBef>
                <a:spcPts val="1000"/>
              </a:spcBef>
              <a:spcAft>
                <a:spcPts val="0"/>
              </a:spcAft>
            </a:pPr>
            <a:r>
              <a:rPr lang="en-US" sz="2400" noProof="0" dirty="0"/>
              <a:t>As the number of firms grows, </a:t>
            </a:r>
            <a:r>
              <a:rPr lang="en-US" sz="2400" i="1" noProof="0" dirty="0">
                <a:solidFill>
                  <a:srgbClr val="AC0000"/>
                </a:solidFill>
              </a:rPr>
              <a:t>oligopoly market</a:t>
            </a:r>
            <a:r>
              <a:rPr lang="en-US" sz="2400" i="1" noProof="0" dirty="0">
                <a:solidFill>
                  <a:srgbClr val="9D0505"/>
                </a:solidFill>
              </a:rPr>
              <a:t> </a:t>
            </a:r>
            <a:r>
              <a:rPr lang="en-US" sz="2400" noProof="0" dirty="0"/>
              <a:t>becomes more competitive with higher quantity and lower price.</a:t>
            </a:r>
          </a:p>
        </p:txBody>
      </p:sp>
      <p:pic>
        <p:nvPicPr>
          <p:cNvPr id="62466" name="Picture 2" descr="The graph titled demand curve has Price in dollars on the vertical axis and millions of albums on the horizontal axis."/>
          <p:cNvPicPr>
            <a:picLocks noChangeAspect="1" noChangeArrowheads="1"/>
          </p:cNvPicPr>
          <p:nvPr/>
        </p:nvPicPr>
        <p:blipFill>
          <a:blip r:embed="rId2"/>
          <a:srcRect/>
          <a:stretch>
            <a:fillRect/>
          </a:stretch>
        </p:blipFill>
        <p:spPr bwMode="auto">
          <a:xfrm>
            <a:off x="1785938" y="2233450"/>
            <a:ext cx="5570537" cy="3725863"/>
          </a:xfrm>
          <a:prstGeom prst="rect">
            <a:avLst/>
          </a:prstGeom>
          <a:noFill/>
          <a:ln w="9525">
            <a:noFill/>
            <a:miter lim="800000"/>
            <a:headEnd/>
            <a:tailEnd/>
          </a:ln>
          <a:effectLst/>
        </p:spPr>
      </p:pic>
      <p:sp>
        <p:nvSpPr>
          <p:cNvPr id="13" name="Text Placeholder 12"/>
          <p:cNvSpPr>
            <a:spLocks noGrp="1"/>
          </p:cNvSpPr>
          <p:nvPr>
            <p:ph type="body" sz="quarter" idx="12"/>
          </p:nvPr>
        </p:nvSpPr>
        <p:spPr>
          <a:xfrm>
            <a:off x="2971800" y="6324600"/>
            <a:ext cx="3200400" cy="190500"/>
          </a:xfrm>
        </p:spPr>
        <p:txBody>
          <a:bodyPr/>
          <a:lstStyle/>
          <a:p>
            <a:r>
              <a:rPr lang="en-US" sz="1200" noProof="0" dirty="0">
                <a:hlinkClick r:id="rId3" action="ppaction://hlinksldjump"/>
              </a:rPr>
              <a:t>Access the text alternative for slide images.</a:t>
            </a:r>
            <a:endParaRPr lang="en-US" sz="1200" noProof="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Compete or Collude? I</a:t>
            </a:r>
          </a:p>
        </p:txBody>
      </p:sp>
      <p:sp>
        <p:nvSpPr>
          <p:cNvPr id="3" name="Content Placeholder 2"/>
          <p:cNvSpPr>
            <a:spLocks noGrp="1"/>
          </p:cNvSpPr>
          <p:nvPr>
            <p:ph sz="quarter" idx="11"/>
          </p:nvPr>
        </p:nvSpPr>
        <p:spPr>
          <a:xfrm>
            <a:off x="342900" y="1276709"/>
            <a:ext cx="8458200" cy="2249424"/>
          </a:xfrm>
        </p:spPr>
        <p:txBody>
          <a:bodyPr>
            <a:normAutofit/>
          </a:bodyPr>
          <a:lstStyle/>
          <a:p>
            <a:pPr>
              <a:spcBef>
                <a:spcPts val="1000"/>
              </a:spcBef>
              <a:spcAft>
                <a:spcPts val="0"/>
              </a:spcAft>
            </a:pPr>
            <a:r>
              <a:rPr lang="en-US" sz="2400" noProof="0" dirty="0"/>
              <a:t>The act of firms working together to make decisions about price and quantity is </a:t>
            </a:r>
            <a:r>
              <a:rPr lang="en-US" sz="2400" i="1" noProof="0" dirty="0">
                <a:solidFill>
                  <a:srgbClr val="AC0000"/>
                </a:solidFill>
              </a:rPr>
              <a:t>collusion</a:t>
            </a:r>
            <a:r>
              <a:rPr lang="en-US" sz="2400" noProof="0" dirty="0"/>
              <a:t>.</a:t>
            </a:r>
          </a:p>
          <a:p>
            <a:pPr>
              <a:spcBef>
                <a:spcPts val="1000"/>
              </a:spcBef>
              <a:spcAft>
                <a:spcPts val="0"/>
              </a:spcAft>
            </a:pPr>
            <a:r>
              <a:rPr lang="en-US" sz="2400" noProof="0" dirty="0"/>
              <a:t>In the previous duopoly example with Warner and Universal:</a:t>
            </a:r>
          </a:p>
          <a:p>
            <a:pPr marL="292608" lvl="1" indent="-292608">
              <a:spcBef>
                <a:spcPts val="1000"/>
              </a:spcBef>
              <a:spcAft>
                <a:spcPts val="0"/>
              </a:spcAft>
            </a:pPr>
            <a:r>
              <a:rPr lang="en-US" sz="2200" u="sng" noProof="0" dirty="0"/>
              <a:t>Compete</a:t>
            </a:r>
            <a:r>
              <a:rPr lang="en-US" sz="2200" noProof="0" dirty="0"/>
              <a:t>: $350M each in profits.</a:t>
            </a:r>
          </a:p>
          <a:p>
            <a:pPr marL="292608" lvl="1" indent="-292608">
              <a:spcBef>
                <a:spcPts val="1000"/>
              </a:spcBef>
              <a:spcAft>
                <a:spcPts val="0"/>
              </a:spcAft>
            </a:pPr>
            <a:r>
              <a:rPr lang="en-US" sz="2200" u="sng" noProof="0" dirty="0"/>
              <a:t>Collude</a:t>
            </a:r>
            <a:r>
              <a:rPr lang="en-US" sz="2200" noProof="0" dirty="0"/>
              <a:t>: $390M each in profits.</a:t>
            </a:r>
          </a:p>
        </p:txBody>
      </p:sp>
      <p:sp>
        <p:nvSpPr>
          <p:cNvPr id="4" name="Content Placeholder 3"/>
          <p:cNvSpPr>
            <a:spLocks noGrp="1"/>
          </p:cNvSpPr>
          <p:nvPr>
            <p:ph sz="quarter" idx="14"/>
          </p:nvPr>
        </p:nvSpPr>
        <p:spPr>
          <a:xfrm>
            <a:off x="342900" y="3612125"/>
            <a:ext cx="8458200" cy="457200"/>
          </a:xfrm>
        </p:spPr>
        <p:txBody>
          <a:bodyPr>
            <a:normAutofit/>
          </a:bodyPr>
          <a:lstStyle/>
          <a:p>
            <a:pPr>
              <a:spcBef>
                <a:spcPts val="1000"/>
              </a:spcBef>
              <a:spcAft>
                <a:spcPts val="0"/>
              </a:spcAft>
            </a:pPr>
            <a:r>
              <a:rPr lang="en-US" sz="2400" noProof="0" dirty="0"/>
              <a:t>Why would these firms not always choose to collude?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Compete or Collude? I</a:t>
            </a:r>
            <a:r>
              <a:rPr lang="en-US" sz="100" noProof="0" dirty="0"/>
              <a:t> </a:t>
            </a:r>
            <a:r>
              <a:rPr lang="en-US" sz="3600" noProof="0" dirty="0" err="1"/>
              <a:t>I</a:t>
            </a:r>
            <a:endParaRPr lang="en-US" sz="3600" noProof="0" dirty="0"/>
          </a:p>
        </p:txBody>
      </p:sp>
      <p:sp>
        <p:nvSpPr>
          <p:cNvPr id="3" name="Content Placeholder 2"/>
          <p:cNvSpPr>
            <a:spLocks noGrp="1"/>
          </p:cNvSpPr>
          <p:nvPr>
            <p:ph sz="quarter" idx="11"/>
          </p:nvPr>
        </p:nvSpPr>
        <p:spPr>
          <a:xfrm>
            <a:off x="342900" y="1276709"/>
            <a:ext cx="8458200" cy="812111"/>
          </a:xfrm>
        </p:spPr>
        <p:txBody>
          <a:bodyPr>
            <a:normAutofit/>
          </a:bodyPr>
          <a:lstStyle/>
          <a:p>
            <a:pPr>
              <a:spcBef>
                <a:spcPts val="1000"/>
              </a:spcBef>
              <a:spcAft>
                <a:spcPts val="0"/>
              </a:spcAft>
            </a:pPr>
            <a:r>
              <a:rPr lang="en-US" sz="2200" noProof="0" dirty="0"/>
              <a:t>The previous example of why firms don’t collude to make higher profits can be understood using the prisoner’s dilemma.</a:t>
            </a:r>
          </a:p>
        </p:txBody>
      </p:sp>
      <p:pic>
        <p:nvPicPr>
          <p:cNvPr id="63490" name="Picture 2" descr="Table shows potential profits for two music companies if they compete or if they collude."/>
          <p:cNvPicPr>
            <a:picLocks noChangeAspect="1" noChangeArrowheads="1"/>
          </p:cNvPicPr>
          <p:nvPr/>
        </p:nvPicPr>
        <p:blipFill>
          <a:blip r:embed="rId3"/>
          <a:srcRect/>
          <a:stretch>
            <a:fillRect/>
          </a:stretch>
        </p:blipFill>
        <p:spPr bwMode="auto">
          <a:xfrm>
            <a:off x="391875" y="2356655"/>
            <a:ext cx="4533900" cy="3360737"/>
          </a:xfrm>
          <a:prstGeom prst="rect">
            <a:avLst/>
          </a:prstGeom>
          <a:noFill/>
          <a:ln w="9525">
            <a:noFill/>
            <a:miter lim="800000"/>
            <a:headEnd/>
            <a:tailEnd/>
          </a:ln>
          <a:effectLst/>
        </p:spPr>
      </p:pic>
      <p:sp>
        <p:nvSpPr>
          <p:cNvPr id="4" name="Content Placeholder 3"/>
          <p:cNvSpPr>
            <a:spLocks noGrp="1"/>
          </p:cNvSpPr>
          <p:nvPr>
            <p:ph sz="quarter" idx="14"/>
          </p:nvPr>
        </p:nvSpPr>
        <p:spPr>
          <a:xfrm>
            <a:off x="5023748" y="2307669"/>
            <a:ext cx="3875325" cy="3798082"/>
          </a:xfrm>
        </p:spPr>
        <p:txBody>
          <a:bodyPr>
            <a:normAutofit/>
          </a:bodyPr>
          <a:lstStyle/>
          <a:p>
            <a:pPr marL="292608" indent="-292608">
              <a:spcBef>
                <a:spcPts val="1000"/>
              </a:spcBef>
              <a:spcAft>
                <a:spcPts val="0"/>
              </a:spcAft>
              <a:buFont typeface="Arial" pitchFamily="34" charset="0"/>
              <a:buChar char="•"/>
            </a:pPr>
            <a:r>
              <a:rPr lang="en-US" sz="2000" noProof="0" dirty="0"/>
              <a:t>Firms earn highest profits by colluding.</a:t>
            </a:r>
          </a:p>
          <a:p>
            <a:pPr marL="292608" indent="-292608">
              <a:spcBef>
                <a:spcPts val="1000"/>
              </a:spcBef>
              <a:spcAft>
                <a:spcPts val="0"/>
              </a:spcAft>
              <a:buFont typeface="Arial" pitchFamily="34" charset="0"/>
              <a:buChar char="•"/>
            </a:pPr>
            <a:r>
              <a:rPr lang="en-US" sz="2000" noProof="0" dirty="0"/>
              <a:t>Firms earn lowest profits by competing.</a:t>
            </a:r>
          </a:p>
          <a:p>
            <a:pPr marL="292608" indent="-292608">
              <a:spcBef>
                <a:spcPts val="1000"/>
              </a:spcBef>
              <a:spcAft>
                <a:spcPts val="0"/>
              </a:spcAft>
              <a:buFont typeface="Arial" pitchFamily="34" charset="0"/>
              <a:buChar char="•"/>
            </a:pPr>
            <a:r>
              <a:rPr lang="en-US" sz="2000" noProof="0" dirty="0"/>
              <a:t>Each firm has an incentive to renege on a collusion deal and compete regardless of what the other firm does.</a:t>
            </a:r>
          </a:p>
          <a:p>
            <a:pPr marL="292608" indent="-292608">
              <a:spcBef>
                <a:spcPts val="1000"/>
              </a:spcBef>
              <a:spcAft>
                <a:spcPts val="0"/>
              </a:spcAft>
              <a:buFont typeface="Arial" pitchFamily="34" charset="0"/>
              <a:buChar char="•"/>
            </a:pPr>
            <a:r>
              <a:rPr lang="en-US" sz="2000" noProof="0" dirty="0"/>
              <a:t>Reneging on collusion leads to competitive equilibrium.</a:t>
            </a:r>
          </a:p>
        </p:txBody>
      </p:sp>
      <p:sp>
        <p:nvSpPr>
          <p:cNvPr id="5" name="Text Placeholder 4">
            <a:extLst>
              <a:ext uri="{FF2B5EF4-FFF2-40B4-BE49-F238E27FC236}">
                <a16:creationId xmlns:a16="http://schemas.microsoft.com/office/drawing/2014/main" id="{6199261F-511A-43BD-83B0-FA9552011E88}"/>
              </a:ext>
            </a:extLst>
          </p:cNvPr>
          <p:cNvSpPr>
            <a:spLocks noGrp="1"/>
          </p:cNvSpPr>
          <p:nvPr>
            <p:ph type="body" sz="quarter" idx="12"/>
          </p:nvPr>
        </p:nvSpPr>
        <p:spPr>
          <a:xfrm>
            <a:off x="2302329" y="6324600"/>
            <a:ext cx="3472107" cy="190500"/>
          </a:xfrm>
        </p:spPr>
        <p:txBody>
          <a:bodyPr/>
          <a:lstStyle/>
          <a:p>
            <a:r>
              <a:rPr lang="en-US" sz="1200" dirty="0">
                <a:hlinkClick r:id="rId4" action="ppaction://hlinksldjump"/>
              </a:rPr>
              <a:t>Access the text alternative for slide images.</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3600" noProof="0" dirty="0"/>
              <a:t>What Sort of Market?</a:t>
            </a:r>
          </a:p>
        </p:txBody>
      </p:sp>
      <p:sp>
        <p:nvSpPr>
          <p:cNvPr id="9" name="Content Placeholder 8"/>
          <p:cNvSpPr>
            <a:spLocks noGrp="1"/>
          </p:cNvSpPr>
          <p:nvPr>
            <p:ph sz="quarter" idx="11"/>
          </p:nvPr>
        </p:nvSpPr>
        <p:spPr>
          <a:xfrm>
            <a:off x="342900" y="1276710"/>
            <a:ext cx="8458200" cy="457200"/>
          </a:xfrm>
        </p:spPr>
        <p:txBody>
          <a:bodyPr>
            <a:normAutofit/>
          </a:bodyPr>
          <a:lstStyle/>
          <a:p>
            <a:r>
              <a:rPr lang="en-US" sz="2400" noProof="0" dirty="0"/>
              <a:t>What sort of market is the music industry?</a:t>
            </a:r>
          </a:p>
        </p:txBody>
      </p:sp>
      <p:pic>
        <p:nvPicPr>
          <p:cNvPr id="1026" name="Picture 2" descr="A compact disk is divided into the following pieces: Warner 18.08%, Sony 22.27%, Independent labels 29.88%, and Universal 29.78%."/>
          <p:cNvPicPr>
            <a:picLocks noChangeAspect="1" noChangeArrowheads="1"/>
          </p:cNvPicPr>
          <p:nvPr/>
        </p:nvPicPr>
        <p:blipFill>
          <a:blip r:embed="rId3"/>
          <a:srcRect/>
          <a:stretch>
            <a:fillRect/>
          </a:stretch>
        </p:blipFill>
        <p:spPr bwMode="auto">
          <a:xfrm>
            <a:off x="455450" y="1970400"/>
            <a:ext cx="3695700" cy="3733800"/>
          </a:xfrm>
          <a:prstGeom prst="rect">
            <a:avLst/>
          </a:prstGeom>
          <a:noFill/>
          <a:ln w="9525">
            <a:noFill/>
            <a:miter lim="800000"/>
            <a:headEnd/>
            <a:tailEnd/>
          </a:ln>
          <a:effectLst/>
        </p:spPr>
      </p:pic>
      <p:sp>
        <p:nvSpPr>
          <p:cNvPr id="12" name="Content Placeholder 11"/>
          <p:cNvSpPr>
            <a:spLocks noGrp="1"/>
          </p:cNvSpPr>
          <p:nvPr>
            <p:ph sz="quarter" idx="14"/>
          </p:nvPr>
        </p:nvSpPr>
        <p:spPr>
          <a:xfrm>
            <a:off x="4343401" y="1815846"/>
            <a:ext cx="4457700" cy="1460754"/>
          </a:xfrm>
        </p:spPr>
        <p:txBody>
          <a:bodyPr>
            <a:noAutofit/>
          </a:bodyPr>
          <a:lstStyle/>
          <a:p>
            <a:pPr>
              <a:spcBef>
                <a:spcPts val="1000"/>
              </a:spcBef>
              <a:spcAft>
                <a:spcPts val="0"/>
              </a:spcAft>
            </a:pPr>
            <a:r>
              <a:rPr lang="en-US" sz="2000" noProof="0" dirty="0"/>
              <a:t>Dominated by three labels.</a:t>
            </a:r>
          </a:p>
          <a:p>
            <a:pPr marL="292608" lvl="1" indent="-292608">
              <a:spcBef>
                <a:spcPts val="1000"/>
              </a:spcBef>
              <a:spcAft>
                <a:spcPts val="0"/>
              </a:spcAft>
            </a:pPr>
            <a:r>
              <a:rPr lang="en-US" sz="1800" noProof="0" dirty="0"/>
              <a:t>None big enough to dominate the industry.</a:t>
            </a:r>
          </a:p>
          <a:p>
            <a:pPr marL="292608" lvl="1" indent="-292608">
              <a:spcBef>
                <a:spcPts val="1000"/>
              </a:spcBef>
              <a:spcAft>
                <a:spcPts val="0"/>
              </a:spcAft>
            </a:pPr>
            <a:r>
              <a:rPr lang="en-US" sz="1800" noProof="0" dirty="0"/>
              <a:t>Not a monopoly market.</a:t>
            </a:r>
          </a:p>
        </p:txBody>
      </p:sp>
      <p:sp>
        <p:nvSpPr>
          <p:cNvPr id="13" name="Content Placeholder 12"/>
          <p:cNvSpPr>
            <a:spLocks noGrp="1"/>
          </p:cNvSpPr>
          <p:nvPr>
            <p:ph sz="quarter" idx="15"/>
          </p:nvPr>
        </p:nvSpPr>
        <p:spPr>
          <a:xfrm>
            <a:off x="4343401" y="3363945"/>
            <a:ext cx="4457700" cy="827056"/>
          </a:xfrm>
        </p:spPr>
        <p:txBody>
          <a:bodyPr>
            <a:noAutofit/>
          </a:bodyPr>
          <a:lstStyle/>
          <a:p>
            <a:pPr>
              <a:spcBef>
                <a:spcPts val="1000"/>
              </a:spcBef>
              <a:spcAft>
                <a:spcPts val="0"/>
              </a:spcAft>
            </a:pPr>
            <a:r>
              <a:rPr lang="en-US" sz="2000" noProof="0" dirty="0"/>
              <a:t>Products are not </a:t>
            </a:r>
            <a:r>
              <a:rPr lang="en-US" sz="2000" i="1" noProof="0" dirty="0">
                <a:solidFill>
                  <a:srgbClr val="AC0000"/>
                </a:solidFill>
              </a:rPr>
              <a:t>standard</a:t>
            </a:r>
            <a:r>
              <a:rPr lang="en-US" sz="2000" noProof="0" dirty="0"/>
              <a:t>.</a:t>
            </a:r>
          </a:p>
          <a:p>
            <a:pPr marL="292608" lvl="1" indent="-292608">
              <a:spcBef>
                <a:spcPts val="1000"/>
              </a:spcBef>
              <a:spcAft>
                <a:spcPts val="0"/>
              </a:spcAft>
            </a:pPr>
            <a:r>
              <a:rPr lang="en-US" sz="1800" noProof="0" dirty="0"/>
              <a:t>Not a </a:t>
            </a:r>
            <a:r>
              <a:rPr lang="en-US" sz="1800" i="1" noProof="0" dirty="0">
                <a:solidFill>
                  <a:srgbClr val="AC0000"/>
                </a:solidFill>
              </a:rPr>
              <a:t>perfectly competitive market</a:t>
            </a:r>
            <a:r>
              <a:rPr lang="en-US" sz="1800" noProof="0" dirty="0"/>
              <a:t>.</a:t>
            </a:r>
          </a:p>
        </p:txBody>
      </p:sp>
      <p:sp>
        <p:nvSpPr>
          <p:cNvPr id="14" name="Content Placeholder 13"/>
          <p:cNvSpPr>
            <a:spLocks noGrp="1"/>
          </p:cNvSpPr>
          <p:nvPr>
            <p:ph sz="quarter" idx="16"/>
          </p:nvPr>
        </p:nvSpPr>
        <p:spPr>
          <a:xfrm>
            <a:off x="4343401" y="4271044"/>
            <a:ext cx="4457700" cy="1824956"/>
          </a:xfrm>
        </p:spPr>
        <p:txBody>
          <a:bodyPr>
            <a:noAutofit/>
          </a:bodyPr>
          <a:lstStyle/>
          <a:p>
            <a:pPr>
              <a:spcBef>
                <a:spcPts val="1000"/>
              </a:spcBef>
              <a:spcAft>
                <a:spcPts val="0"/>
              </a:spcAft>
            </a:pPr>
            <a:r>
              <a:rPr lang="en-US" sz="2000" noProof="0" dirty="0"/>
              <a:t>Two markets lie between the extreme models of </a:t>
            </a:r>
            <a:r>
              <a:rPr lang="en-US" sz="2000" i="1" noProof="0" dirty="0">
                <a:solidFill>
                  <a:srgbClr val="AC0000"/>
                </a:solidFill>
              </a:rPr>
              <a:t>monopoly</a:t>
            </a:r>
            <a:r>
              <a:rPr lang="en-US" sz="2000" noProof="0" dirty="0"/>
              <a:t> and </a:t>
            </a:r>
            <a:r>
              <a:rPr lang="en-US" sz="2000" i="1" noProof="0" dirty="0">
                <a:solidFill>
                  <a:srgbClr val="AC0000"/>
                </a:solidFill>
              </a:rPr>
              <a:t>perfect competition</a:t>
            </a:r>
            <a:r>
              <a:rPr lang="en-US" sz="2000" noProof="0" dirty="0"/>
              <a:t>.</a:t>
            </a:r>
          </a:p>
          <a:p>
            <a:pPr marL="292608" lvl="1" indent="-292608">
              <a:spcBef>
                <a:spcPts val="1000"/>
              </a:spcBef>
              <a:spcAft>
                <a:spcPts val="0"/>
              </a:spcAft>
              <a:buClr>
                <a:schemeClr val="tx1"/>
              </a:buClr>
            </a:pPr>
            <a:r>
              <a:rPr lang="en-US" sz="1800" i="1" noProof="0" dirty="0">
                <a:solidFill>
                  <a:srgbClr val="AC0000"/>
                </a:solidFill>
              </a:rPr>
              <a:t>Oligopoly</a:t>
            </a:r>
            <a:r>
              <a:rPr lang="en-US" sz="1800" noProof="0" dirty="0"/>
              <a:t>.</a:t>
            </a:r>
          </a:p>
          <a:p>
            <a:pPr marL="292608" lvl="1" indent="-292608">
              <a:spcBef>
                <a:spcPts val="1000"/>
              </a:spcBef>
              <a:spcAft>
                <a:spcPts val="0"/>
              </a:spcAft>
              <a:buClr>
                <a:schemeClr val="tx1"/>
              </a:buClr>
            </a:pPr>
            <a:r>
              <a:rPr lang="en-US" sz="1800" i="1" noProof="0" dirty="0">
                <a:solidFill>
                  <a:srgbClr val="AC0000"/>
                </a:solidFill>
              </a:rPr>
              <a:t>Monopolistic competition</a:t>
            </a:r>
            <a:r>
              <a:rPr lang="en-US" sz="1800" noProof="0" dirty="0"/>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Compete or Collude? I</a:t>
            </a:r>
            <a:r>
              <a:rPr lang="en-US" sz="100" noProof="0" dirty="0"/>
              <a:t> </a:t>
            </a:r>
            <a:r>
              <a:rPr lang="en-US" sz="3600" noProof="0" dirty="0" err="1"/>
              <a:t>I</a:t>
            </a:r>
            <a:r>
              <a:rPr lang="en-US" sz="100" noProof="0" dirty="0"/>
              <a:t> </a:t>
            </a:r>
            <a:r>
              <a:rPr lang="en-US" sz="3600" noProof="0" dirty="0" err="1"/>
              <a:t>I</a:t>
            </a:r>
            <a:endParaRPr lang="en-US" sz="3600" noProof="0" dirty="0"/>
          </a:p>
        </p:txBody>
      </p:sp>
      <p:sp>
        <p:nvSpPr>
          <p:cNvPr id="3" name="Content Placeholder 2"/>
          <p:cNvSpPr>
            <a:spLocks noGrp="1"/>
          </p:cNvSpPr>
          <p:nvPr>
            <p:ph sz="quarter" idx="11"/>
          </p:nvPr>
        </p:nvSpPr>
        <p:spPr>
          <a:xfrm>
            <a:off x="342900" y="1276709"/>
            <a:ext cx="8458200" cy="1645920"/>
          </a:xfrm>
        </p:spPr>
        <p:txBody>
          <a:bodyPr>
            <a:normAutofit/>
          </a:bodyPr>
          <a:lstStyle/>
          <a:p>
            <a:pPr>
              <a:spcBef>
                <a:spcPts val="1000"/>
              </a:spcBef>
              <a:spcAft>
                <a:spcPts val="0"/>
              </a:spcAft>
            </a:pPr>
            <a:r>
              <a:rPr lang="en-US" sz="2400" noProof="0" dirty="0"/>
              <a:t>In oligopoly markets, competing is a </a:t>
            </a:r>
            <a:r>
              <a:rPr lang="en-US" sz="2400" i="1" noProof="0" dirty="0">
                <a:solidFill>
                  <a:srgbClr val="AC0000"/>
                </a:solidFill>
              </a:rPr>
              <a:t>dominant strategy</a:t>
            </a:r>
            <a:r>
              <a:rPr lang="en-US" sz="2400" noProof="0" dirty="0">
                <a:solidFill>
                  <a:srgbClr val="9D0505"/>
                </a:solidFill>
              </a:rPr>
              <a:t> </a:t>
            </a:r>
            <a:r>
              <a:rPr lang="en-US" sz="2400" noProof="0" dirty="0"/>
              <a:t>for both firms.</a:t>
            </a:r>
          </a:p>
          <a:p>
            <a:pPr marL="292608" lvl="1" indent="-292608">
              <a:spcBef>
                <a:spcPts val="1000"/>
              </a:spcBef>
              <a:spcAft>
                <a:spcPts val="0"/>
              </a:spcAft>
            </a:pPr>
            <a:r>
              <a:rPr lang="en-US" sz="2200" noProof="0" dirty="0"/>
              <a:t>A dominant strategy is one in which it is best for a firm to follow no matter what strategy other firms choose.</a:t>
            </a:r>
          </a:p>
        </p:txBody>
      </p:sp>
      <p:sp>
        <p:nvSpPr>
          <p:cNvPr id="4" name="Content Placeholder 3"/>
          <p:cNvSpPr>
            <a:spLocks noGrp="1"/>
          </p:cNvSpPr>
          <p:nvPr>
            <p:ph sz="quarter" idx="14"/>
          </p:nvPr>
        </p:nvSpPr>
        <p:spPr>
          <a:xfrm>
            <a:off x="342900" y="2989625"/>
            <a:ext cx="8458200" cy="1562600"/>
          </a:xfrm>
        </p:spPr>
        <p:txBody>
          <a:bodyPr>
            <a:normAutofit/>
          </a:bodyPr>
          <a:lstStyle/>
          <a:p>
            <a:pPr>
              <a:spcBef>
                <a:spcPts val="1000"/>
              </a:spcBef>
              <a:spcAft>
                <a:spcPts val="0"/>
              </a:spcAft>
            </a:pPr>
            <a:r>
              <a:rPr lang="en-US" sz="2400" noProof="0" dirty="0"/>
              <a:t>Since all firms in this game have a dominant strategy, the result is a </a:t>
            </a:r>
            <a:r>
              <a:rPr lang="en-US" sz="2400" i="1" noProof="0" dirty="0">
                <a:solidFill>
                  <a:srgbClr val="AC0000"/>
                </a:solidFill>
              </a:rPr>
              <a:t>Nash equilibrium</a:t>
            </a:r>
            <a:r>
              <a:rPr lang="en-US" sz="2400" noProof="0" dirty="0"/>
              <a:t>, an equilibrium in which each party chooses an action that is optimal given the choices of rivals.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Compete or Collude? I</a:t>
            </a:r>
            <a:r>
              <a:rPr lang="en-US" sz="100" noProof="0" dirty="0"/>
              <a:t> </a:t>
            </a:r>
            <a:r>
              <a:rPr lang="en-US" sz="3600" noProof="0" dirty="0"/>
              <a:t>V</a:t>
            </a:r>
          </a:p>
        </p:txBody>
      </p:sp>
      <p:sp>
        <p:nvSpPr>
          <p:cNvPr id="3" name="Content Placeholder 2"/>
          <p:cNvSpPr>
            <a:spLocks noGrp="1"/>
          </p:cNvSpPr>
          <p:nvPr>
            <p:ph sz="quarter" idx="11"/>
          </p:nvPr>
        </p:nvSpPr>
        <p:spPr>
          <a:xfrm>
            <a:off x="342900" y="1276709"/>
            <a:ext cx="8458200" cy="3142892"/>
          </a:xfrm>
        </p:spPr>
        <p:txBody>
          <a:bodyPr>
            <a:normAutofit/>
          </a:bodyPr>
          <a:lstStyle/>
          <a:p>
            <a:pPr>
              <a:spcBef>
                <a:spcPts val="1000"/>
              </a:spcBef>
              <a:spcAft>
                <a:spcPts val="0"/>
              </a:spcAft>
            </a:pPr>
            <a:r>
              <a:rPr lang="en-US" sz="2400" noProof="0" dirty="0"/>
              <a:t>If the output decision is made repeatedly, both firms may take an initial chance that the other will hold up its end of an initial agreement to collude.</a:t>
            </a:r>
          </a:p>
          <a:p>
            <a:pPr marL="292608" indent="-292608">
              <a:spcBef>
                <a:spcPts val="1000"/>
              </a:spcBef>
              <a:spcAft>
                <a:spcPts val="0"/>
              </a:spcAft>
              <a:buFont typeface="Arial" pitchFamily="34" charset="0"/>
              <a:buChar char="•"/>
            </a:pPr>
            <a:r>
              <a:rPr lang="en-US" sz="2200" noProof="0" dirty="0"/>
              <a:t>This strategy often holds firms together in a </a:t>
            </a:r>
            <a:r>
              <a:rPr lang="en-US" sz="2200" i="1" noProof="0" dirty="0">
                <a:solidFill>
                  <a:srgbClr val="AC0000"/>
                </a:solidFill>
              </a:rPr>
              <a:t>cartel</a:t>
            </a:r>
            <a:r>
              <a:rPr lang="en-US" sz="2200" noProof="0" dirty="0"/>
              <a:t>.</a:t>
            </a:r>
          </a:p>
          <a:p>
            <a:pPr marL="292608" indent="-292608">
              <a:spcBef>
                <a:spcPts val="1000"/>
              </a:spcBef>
              <a:spcAft>
                <a:spcPts val="0"/>
              </a:spcAft>
              <a:buFont typeface="Arial" pitchFamily="34" charset="0"/>
              <a:buChar char="•"/>
            </a:pPr>
            <a:r>
              <a:rPr lang="en-US" sz="2200" noProof="0" dirty="0"/>
              <a:t>A cartel is a group of firms who collude to make collective production decisions.</a:t>
            </a:r>
          </a:p>
          <a:p>
            <a:pPr marL="292608" indent="-292608">
              <a:spcBef>
                <a:spcPts val="1000"/>
              </a:spcBef>
              <a:spcAft>
                <a:spcPts val="0"/>
              </a:spcAft>
              <a:buFont typeface="Arial" pitchFamily="34" charset="0"/>
              <a:buChar char="•"/>
            </a:pPr>
            <a:r>
              <a:rPr lang="en-US" sz="2200" noProof="0" dirty="0"/>
              <a:t>Cartels are mostly illegal.</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Oligopoly and Public Policy</a:t>
            </a:r>
          </a:p>
        </p:txBody>
      </p:sp>
      <p:sp>
        <p:nvSpPr>
          <p:cNvPr id="8" name="Content Placeholder 7"/>
          <p:cNvSpPr>
            <a:spLocks noGrp="1"/>
          </p:cNvSpPr>
          <p:nvPr>
            <p:ph sz="quarter" idx="11"/>
          </p:nvPr>
        </p:nvSpPr>
        <p:spPr/>
        <p:txBody>
          <a:bodyPr>
            <a:normAutofit/>
          </a:bodyPr>
          <a:lstStyle/>
          <a:p>
            <a:pPr>
              <a:spcBef>
                <a:spcPts val="1000"/>
              </a:spcBef>
              <a:spcAft>
                <a:spcPts val="0"/>
              </a:spcAft>
            </a:pPr>
            <a:r>
              <a:rPr lang="en-US" sz="2400" noProof="0" dirty="0"/>
              <a:t>The United States has strict laws prohibiting anti-competitive (colluding) behavior.</a:t>
            </a:r>
          </a:p>
          <a:p>
            <a:pPr>
              <a:spcBef>
                <a:spcPts val="1000"/>
              </a:spcBef>
              <a:spcAft>
                <a:spcPts val="0"/>
              </a:spcAft>
            </a:pPr>
            <a:r>
              <a:rPr lang="en-US" sz="2400" noProof="0" dirty="0"/>
              <a:t>In 1960, the U.S. government reviewed annual bids it had received to supply heavy machinery.</a:t>
            </a:r>
          </a:p>
          <a:p>
            <a:pPr marL="292608" lvl="1" indent="-292608">
              <a:spcBef>
                <a:spcPts val="1000"/>
              </a:spcBef>
              <a:spcAft>
                <a:spcPts val="0"/>
              </a:spcAft>
            </a:pPr>
            <a:r>
              <a:rPr lang="en-US" sz="2200" noProof="0" dirty="0"/>
              <a:t>Government agencies discovered that 47 manufacturers had submitted </a:t>
            </a:r>
            <a:r>
              <a:rPr lang="en-US" sz="2200" i="1" noProof="0" dirty="0"/>
              <a:t>identical </a:t>
            </a:r>
            <a:r>
              <a:rPr lang="en-US" sz="2200" noProof="0" dirty="0"/>
              <a:t>bids for the previous three years.</a:t>
            </a:r>
          </a:p>
          <a:p>
            <a:pPr marL="292608" lvl="1" indent="-292608">
              <a:spcBef>
                <a:spcPts val="1000"/>
              </a:spcBef>
              <a:spcAft>
                <a:spcPts val="0"/>
              </a:spcAft>
            </a:pPr>
            <a:r>
              <a:rPr lang="en-US" sz="2200" noProof="0" dirty="0"/>
              <a:t>The estimated cost of this cartel to U.S. taxpayers was $175 million per year.</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noProof="0" dirty="0"/>
              <a:t>Deadweight Loss under Varying Amounts of Competition</a:t>
            </a:r>
          </a:p>
        </p:txBody>
      </p:sp>
      <p:sp>
        <p:nvSpPr>
          <p:cNvPr id="3" name="Content Placeholder 2"/>
          <p:cNvSpPr>
            <a:spLocks noGrp="1"/>
          </p:cNvSpPr>
          <p:nvPr>
            <p:ph sz="quarter" idx="11"/>
          </p:nvPr>
        </p:nvSpPr>
        <p:spPr>
          <a:xfrm>
            <a:off x="342900" y="1276709"/>
            <a:ext cx="8458200" cy="841248"/>
          </a:xfrm>
        </p:spPr>
        <p:txBody>
          <a:bodyPr>
            <a:normAutofit/>
          </a:bodyPr>
          <a:lstStyle/>
          <a:p>
            <a:pPr>
              <a:spcBef>
                <a:spcPts val="1000"/>
              </a:spcBef>
              <a:spcAft>
                <a:spcPts val="0"/>
              </a:spcAft>
            </a:pPr>
            <a:r>
              <a:rPr lang="en-US" sz="2400" noProof="0" dirty="0"/>
              <a:t>The deadweight losses incurred can be compared under varying amounts of competition.</a:t>
            </a:r>
          </a:p>
        </p:txBody>
      </p:sp>
      <p:pic>
        <p:nvPicPr>
          <p:cNvPr id="6" name="Picture 5" descr="Four graphs shows the deadweight loss as a market moves away from perfect competition.">
            <a:extLst>
              <a:ext uri="{FF2B5EF4-FFF2-40B4-BE49-F238E27FC236}">
                <a16:creationId xmlns:a16="http://schemas.microsoft.com/office/drawing/2014/main" id="{DA020285-10F4-4FBB-B172-543D287E8634}"/>
              </a:ext>
            </a:extLst>
          </p:cNvPr>
          <p:cNvPicPr>
            <a:picLocks noChangeAspect="1"/>
          </p:cNvPicPr>
          <p:nvPr/>
        </p:nvPicPr>
        <p:blipFill>
          <a:blip r:embed="rId3"/>
          <a:stretch>
            <a:fillRect/>
          </a:stretch>
        </p:blipFill>
        <p:spPr>
          <a:xfrm>
            <a:off x="342900" y="2319864"/>
            <a:ext cx="4272608" cy="3285072"/>
          </a:xfrm>
          <a:prstGeom prst="rect">
            <a:avLst/>
          </a:prstGeom>
        </p:spPr>
      </p:pic>
      <p:sp>
        <p:nvSpPr>
          <p:cNvPr id="4" name="Content Placeholder 3"/>
          <p:cNvSpPr>
            <a:spLocks noGrp="1"/>
          </p:cNvSpPr>
          <p:nvPr>
            <p:ph sz="quarter" idx="14"/>
          </p:nvPr>
        </p:nvSpPr>
        <p:spPr>
          <a:xfrm>
            <a:off x="5029200" y="2209800"/>
            <a:ext cx="3628943" cy="3505200"/>
          </a:xfrm>
        </p:spPr>
        <p:txBody>
          <a:bodyPr>
            <a:noAutofit/>
          </a:bodyPr>
          <a:lstStyle/>
          <a:p>
            <a:pPr>
              <a:spcBef>
                <a:spcPts val="1000"/>
              </a:spcBef>
              <a:spcAft>
                <a:spcPts val="0"/>
              </a:spcAft>
            </a:pPr>
            <a:r>
              <a:rPr lang="en-US" sz="2200" noProof="0" dirty="0"/>
              <a:t>Perfectly competitive firms have zero D</a:t>
            </a:r>
            <a:r>
              <a:rPr lang="en-US" sz="100" noProof="0" dirty="0"/>
              <a:t> </a:t>
            </a:r>
            <a:r>
              <a:rPr lang="en-US" sz="2200" noProof="0" dirty="0"/>
              <a:t>W</a:t>
            </a:r>
            <a:r>
              <a:rPr lang="en-US" sz="100" noProof="0" dirty="0"/>
              <a:t> </a:t>
            </a:r>
            <a:r>
              <a:rPr lang="en-US" sz="2200" noProof="0" dirty="0"/>
              <a:t>L.</a:t>
            </a:r>
          </a:p>
          <a:p>
            <a:pPr>
              <a:spcBef>
                <a:spcPts val="1000"/>
              </a:spcBef>
              <a:spcAft>
                <a:spcPts val="0"/>
              </a:spcAft>
            </a:pPr>
            <a:r>
              <a:rPr lang="en-US" sz="2200" noProof="0" dirty="0"/>
              <a:t>Competitive oligopolies have some D</a:t>
            </a:r>
            <a:r>
              <a:rPr lang="en-US" sz="100" noProof="0" dirty="0"/>
              <a:t> </a:t>
            </a:r>
            <a:r>
              <a:rPr lang="en-US" sz="2200" noProof="0" dirty="0"/>
              <a:t>W</a:t>
            </a:r>
            <a:r>
              <a:rPr lang="en-US" sz="100" noProof="0" dirty="0"/>
              <a:t> </a:t>
            </a:r>
            <a:r>
              <a:rPr lang="en-US" sz="2200" noProof="0" dirty="0"/>
              <a:t>L, but less than colluding oligopolies.</a:t>
            </a:r>
          </a:p>
          <a:p>
            <a:pPr>
              <a:spcBef>
                <a:spcPts val="1000"/>
              </a:spcBef>
              <a:spcAft>
                <a:spcPts val="0"/>
              </a:spcAft>
            </a:pPr>
            <a:r>
              <a:rPr lang="en-US" sz="2200" noProof="0" dirty="0"/>
              <a:t>Colluding oligopolies and monopolies have identical D</a:t>
            </a:r>
            <a:r>
              <a:rPr lang="en-US" sz="100" noProof="0" dirty="0"/>
              <a:t> </a:t>
            </a:r>
            <a:r>
              <a:rPr lang="en-US" sz="2200" noProof="0" dirty="0"/>
              <a:t>W</a:t>
            </a:r>
            <a:r>
              <a:rPr lang="en-US" sz="100" noProof="0" dirty="0"/>
              <a:t> </a:t>
            </a:r>
            <a:r>
              <a:rPr lang="en-US" sz="2200" noProof="0" dirty="0"/>
              <a:t>L.</a:t>
            </a:r>
          </a:p>
          <a:p>
            <a:pPr marL="292608" lvl="1" indent="-292608">
              <a:spcBef>
                <a:spcPts val="1000"/>
              </a:spcBef>
              <a:spcAft>
                <a:spcPts val="0"/>
              </a:spcAft>
            </a:pPr>
            <a:r>
              <a:rPr lang="en-US" sz="2000" noProof="0" dirty="0"/>
              <a:t>The D</a:t>
            </a:r>
            <a:r>
              <a:rPr lang="en-US" sz="100" noProof="0" dirty="0"/>
              <a:t> </a:t>
            </a:r>
            <a:r>
              <a:rPr lang="en-US" sz="2000" noProof="0" dirty="0"/>
              <a:t>W</a:t>
            </a:r>
            <a:r>
              <a:rPr lang="en-US" sz="100" noProof="0" dirty="0"/>
              <a:t> </a:t>
            </a:r>
            <a:r>
              <a:rPr lang="en-US" sz="2000" noProof="0" dirty="0"/>
              <a:t>L is the largest.</a:t>
            </a:r>
          </a:p>
        </p:txBody>
      </p:sp>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4" action="ppaction://hlinksldjump"/>
              </a:rPr>
              <a:t>Access the text alternative for slide images.</a:t>
            </a:r>
            <a:endParaRPr lang="en-US" sz="1200" noProof="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a:t>
            </a:r>
          </a:p>
        </p:txBody>
      </p:sp>
      <p:sp>
        <p:nvSpPr>
          <p:cNvPr id="3" name="Content Placeholder 2"/>
          <p:cNvSpPr>
            <a:spLocks noGrp="1"/>
          </p:cNvSpPr>
          <p:nvPr>
            <p:ph sz="quarter" idx="11"/>
          </p:nvPr>
        </p:nvSpPr>
        <p:spPr>
          <a:xfrm>
            <a:off x="342900" y="1276709"/>
            <a:ext cx="8458200" cy="1390291"/>
          </a:xfrm>
        </p:spPr>
        <p:txBody>
          <a:bodyPr>
            <a:normAutofit/>
          </a:bodyPr>
          <a:lstStyle/>
          <a:p>
            <a:pPr>
              <a:spcBef>
                <a:spcPts val="1000"/>
              </a:spcBef>
              <a:spcAft>
                <a:spcPts val="0"/>
              </a:spcAft>
            </a:pPr>
            <a:r>
              <a:rPr lang="en-US" sz="2400" noProof="0" dirty="0"/>
              <a:t>Two market structures were explored:</a:t>
            </a:r>
          </a:p>
          <a:p>
            <a:pPr marL="292608" lvl="1" indent="-292608">
              <a:spcBef>
                <a:spcPts val="1000"/>
              </a:spcBef>
              <a:spcAft>
                <a:spcPts val="0"/>
              </a:spcAft>
              <a:buClr>
                <a:schemeClr val="tx1"/>
              </a:buClr>
            </a:pPr>
            <a:r>
              <a:rPr lang="en-US" sz="2200" i="1" noProof="0" dirty="0">
                <a:solidFill>
                  <a:srgbClr val="AC0000"/>
                </a:solidFill>
              </a:rPr>
              <a:t>Monopolistic competition</a:t>
            </a:r>
            <a:r>
              <a:rPr lang="en-US" sz="2200" i="1" noProof="0" dirty="0">
                <a:solidFill>
                  <a:schemeClr val="tx1"/>
                </a:solidFill>
              </a:rPr>
              <a:t>.</a:t>
            </a:r>
          </a:p>
          <a:p>
            <a:pPr marL="292608" lvl="1" indent="-292608">
              <a:spcBef>
                <a:spcPts val="1000"/>
              </a:spcBef>
              <a:spcAft>
                <a:spcPts val="0"/>
              </a:spcAft>
              <a:buClr>
                <a:schemeClr val="tx1"/>
              </a:buClr>
            </a:pPr>
            <a:r>
              <a:rPr lang="en-US" sz="2200" i="1" noProof="0" dirty="0">
                <a:solidFill>
                  <a:srgbClr val="AC0000"/>
                </a:solidFill>
              </a:rPr>
              <a:t>Oligopoly</a:t>
            </a:r>
            <a:r>
              <a:rPr lang="en-US" sz="2200" i="1" noProof="0" dirty="0">
                <a:solidFill>
                  <a:srgbClr val="9D0505"/>
                </a:solidFill>
              </a:rPr>
              <a:t>.</a:t>
            </a:r>
          </a:p>
        </p:txBody>
      </p:sp>
      <p:sp>
        <p:nvSpPr>
          <p:cNvPr id="4" name="Content Placeholder 3"/>
          <p:cNvSpPr>
            <a:spLocks noGrp="1"/>
          </p:cNvSpPr>
          <p:nvPr>
            <p:ph sz="quarter" idx="14"/>
          </p:nvPr>
        </p:nvSpPr>
        <p:spPr>
          <a:xfrm>
            <a:off x="342900" y="2743200"/>
            <a:ext cx="8458200" cy="3505200"/>
          </a:xfrm>
        </p:spPr>
        <p:txBody>
          <a:bodyPr>
            <a:normAutofit/>
          </a:bodyPr>
          <a:lstStyle/>
          <a:p>
            <a:pPr>
              <a:spcBef>
                <a:spcPts val="1000"/>
              </a:spcBef>
              <a:spcAft>
                <a:spcPts val="0"/>
              </a:spcAft>
              <a:buClr>
                <a:schemeClr val="tx1"/>
              </a:buClr>
            </a:pPr>
            <a:r>
              <a:rPr lang="en-US" sz="2400" i="1" noProof="0" dirty="0">
                <a:solidFill>
                  <a:srgbClr val="AC0000"/>
                </a:solidFill>
              </a:rPr>
              <a:t>Monopolistic competition</a:t>
            </a:r>
            <a:r>
              <a:rPr lang="en-US" sz="2400" i="1" noProof="0" dirty="0">
                <a:solidFill>
                  <a:srgbClr val="9D0505"/>
                </a:solidFill>
              </a:rPr>
              <a:t> </a:t>
            </a:r>
            <a:r>
              <a:rPr lang="en-US" sz="2400" noProof="0" dirty="0"/>
              <a:t>describes a market with many firms that sell goods and services that are similar, but slightly different.</a:t>
            </a:r>
          </a:p>
          <a:p>
            <a:pPr>
              <a:spcBef>
                <a:spcPts val="1000"/>
              </a:spcBef>
              <a:spcAft>
                <a:spcPts val="0"/>
              </a:spcAft>
              <a:buClr>
                <a:schemeClr val="tx1"/>
              </a:buClr>
            </a:pPr>
            <a:r>
              <a:rPr lang="en-US" sz="2400" i="1" noProof="0" dirty="0">
                <a:solidFill>
                  <a:srgbClr val="AC0000"/>
                </a:solidFill>
              </a:rPr>
              <a:t>Oligopoly</a:t>
            </a:r>
            <a:r>
              <a:rPr lang="en-US" sz="2400" noProof="0" dirty="0"/>
              <a:t> describes a market with only a few firms that sell a similar good or service.</a:t>
            </a:r>
          </a:p>
          <a:p>
            <a:pPr marL="292608" lvl="1" indent="-292608">
              <a:spcBef>
                <a:spcPts val="1000"/>
              </a:spcBef>
              <a:spcAft>
                <a:spcPts val="0"/>
              </a:spcAft>
            </a:pPr>
            <a:r>
              <a:rPr lang="en-US" sz="2200" noProof="0" dirty="0"/>
              <a:t>Firms tend to know their competition.</a:t>
            </a:r>
          </a:p>
          <a:p>
            <a:pPr marL="292608" lvl="1" indent="-292608">
              <a:spcBef>
                <a:spcPts val="1000"/>
              </a:spcBef>
              <a:spcAft>
                <a:spcPts val="0"/>
              </a:spcAft>
            </a:pPr>
            <a:r>
              <a:rPr lang="en-US" sz="2200" noProof="0" dirty="0"/>
              <a:t>Each firm has some price-setting power.</a:t>
            </a:r>
          </a:p>
          <a:p>
            <a:pPr marL="292608" lvl="1" indent="-292608">
              <a:spcBef>
                <a:spcPts val="1000"/>
              </a:spcBef>
              <a:spcAft>
                <a:spcPts val="0"/>
              </a:spcAft>
            </a:pPr>
            <a:r>
              <a:rPr lang="en-US" sz="2200" noProof="0" dirty="0"/>
              <a:t>No one firm has total market control.</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a:t>
            </a:r>
            <a:r>
              <a:rPr lang="en-US" sz="100" noProof="0" dirty="0"/>
              <a:t> </a:t>
            </a:r>
            <a:r>
              <a:rPr lang="en-US" sz="3600" noProof="0" dirty="0" err="1"/>
              <a:t>I</a:t>
            </a:r>
            <a:endParaRPr lang="en-US" sz="3600" noProof="0" dirty="0"/>
          </a:p>
        </p:txBody>
      </p:sp>
      <p:sp>
        <p:nvSpPr>
          <p:cNvPr id="3" name="Content Placeholder 2"/>
          <p:cNvSpPr>
            <a:spLocks noGrp="1"/>
          </p:cNvSpPr>
          <p:nvPr>
            <p:ph sz="quarter" idx="11"/>
          </p:nvPr>
        </p:nvSpPr>
        <p:spPr>
          <a:xfrm>
            <a:off x="342900" y="1276709"/>
            <a:ext cx="8458200" cy="3523891"/>
          </a:xfrm>
        </p:spPr>
        <p:txBody>
          <a:bodyPr>
            <a:noAutofit/>
          </a:bodyPr>
          <a:lstStyle/>
          <a:p>
            <a:pPr>
              <a:spcBef>
                <a:spcPts val="1000"/>
              </a:spcBef>
              <a:spcAft>
                <a:spcPts val="0"/>
              </a:spcAft>
            </a:pPr>
            <a:r>
              <a:rPr lang="en-US" sz="2200" noProof="0" dirty="0"/>
              <a:t>In </a:t>
            </a:r>
            <a:r>
              <a:rPr lang="en-US" sz="2200" i="1" noProof="0" dirty="0">
                <a:solidFill>
                  <a:srgbClr val="AC0000"/>
                </a:solidFill>
              </a:rPr>
              <a:t>monopolistically competitive</a:t>
            </a:r>
            <a:r>
              <a:rPr lang="en-US" sz="2200" i="1" noProof="0" dirty="0">
                <a:solidFill>
                  <a:srgbClr val="9D0505"/>
                </a:solidFill>
              </a:rPr>
              <a:t> </a:t>
            </a:r>
            <a:r>
              <a:rPr lang="en-US" sz="2200" noProof="0" dirty="0"/>
              <a:t>markets, firms can earn short-run profits.</a:t>
            </a:r>
          </a:p>
          <a:p>
            <a:pPr>
              <a:spcBef>
                <a:spcPts val="1000"/>
              </a:spcBef>
              <a:spcAft>
                <a:spcPts val="0"/>
              </a:spcAft>
            </a:pPr>
            <a:r>
              <a:rPr lang="en-US" sz="2200" noProof="0" dirty="0"/>
              <a:t>The less substitutable a good seems, the less likely consumers are to switch to other products if the price increases.</a:t>
            </a:r>
          </a:p>
          <a:p>
            <a:pPr>
              <a:spcBef>
                <a:spcPts val="1000"/>
              </a:spcBef>
              <a:spcAft>
                <a:spcPts val="0"/>
              </a:spcAft>
            </a:pPr>
            <a:r>
              <a:rPr lang="en-US" sz="2200" noProof="0" dirty="0"/>
              <a:t>This provides incentives to producers to differentiate their products by:</a:t>
            </a:r>
          </a:p>
          <a:p>
            <a:pPr marL="292608" lvl="1" indent="-292608">
              <a:spcBef>
                <a:spcPts val="1000"/>
              </a:spcBef>
              <a:spcAft>
                <a:spcPts val="0"/>
              </a:spcAft>
            </a:pPr>
            <a:r>
              <a:rPr lang="en-US" sz="2000" noProof="0" dirty="0"/>
              <a:t>Making them truly different.</a:t>
            </a:r>
          </a:p>
          <a:p>
            <a:pPr marL="292608" lvl="1" indent="-292608">
              <a:spcBef>
                <a:spcPts val="1000"/>
              </a:spcBef>
              <a:spcAft>
                <a:spcPts val="0"/>
              </a:spcAft>
            </a:pPr>
            <a:r>
              <a:rPr lang="en-US" sz="2000" noProof="0" dirty="0"/>
              <a:t>Convincing consumers that they are different through advertising and branding.</a:t>
            </a:r>
          </a:p>
        </p:txBody>
      </p:sp>
      <p:sp>
        <p:nvSpPr>
          <p:cNvPr id="4" name="Content Placeholder 3"/>
          <p:cNvSpPr>
            <a:spLocks noGrp="1"/>
          </p:cNvSpPr>
          <p:nvPr>
            <p:ph sz="quarter" idx="14"/>
          </p:nvPr>
        </p:nvSpPr>
        <p:spPr>
          <a:xfrm>
            <a:off x="342900" y="4869875"/>
            <a:ext cx="8458200" cy="827325"/>
          </a:xfrm>
        </p:spPr>
        <p:txBody>
          <a:bodyPr>
            <a:normAutofit/>
          </a:bodyPr>
          <a:lstStyle/>
          <a:p>
            <a:pPr>
              <a:spcBef>
                <a:spcPts val="1000"/>
              </a:spcBef>
              <a:spcAft>
                <a:spcPts val="0"/>
              </a:spcAft>
              <a:buClr>
                <a:schemeClr val="tx1"/>
              </a:buClr>
            </a:pPr>
            <a:r>
              <a:rPr lang="en-US" sz="2200" i="1" noProof="0" dirty="0">
                <a:solidFill>
                  <a:srgbClr val="AC0000"/>
                </a:solidFill>
              </a:rPr>
              <a:t>Advertising</a:t>
            </a:r>
            <a:r>
              <a:rPr lang="en-US" sz="2200" noProof="0" dirty="0"/>
              <a:t> and </a:t>
            </a:r>
            <a:r>
              <a:rPr lang="en-US" sz="2200" i="1" noProof="0" dirty="0">
                <a:solidFill>
                  <a:srgbClr val="AC0000"/>
                </a:solidFill>
              </a:rPr>
              <a:t>branding</a:t>
            </a:r>
            <a:r>
              <a:rPr lang="en-US" sz="2200" noProof="0" dirty="0"/>
              <a:t> either explicitly gives the desired information to the consumer or signals the quality of their products.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a:t>
            </a:r>
            <a:r>
              <a:rPr lang="en-US" sz="100" noProof="0" dirty="0"/>
              <a:t> </a:t>
            </a:r>
            <a:r>
              <a:rPr lang="en-US" sz="3600" noProof="0" dirty="0" err="1"/>
              <a:t>I</a:t>
            </a:r>
            <a:r>
              <a:rPr lang="en-US" sz="100" noProof="0" dirty="0"/>
              <a:t> </a:t>
            </a:r>
            <a:r>
              <a:rPr lang="en-US" sz="3600" noProof="0" dirty="0" err="1"/>
              <a:t>I</a:t>
            </a:r>
            <a:endParaRPr lang="en-US" sz="3600" noProof="0" dirty="0"/>
          </a:p>
        </p:txBody>
      </p:sp>
      <p:sp>
        <p:nvSpPr>
          <p:cNvPr id="3" name="Content Placeholder 2"/>
          <p:cNvSpPr>
            <a:spLocks noGrp="1"/>
          </p:cNvSpPr>
          <p:nvPr>
            <p:ph sz="quarter" idx="11"/>
          </p:nvPr>
        </p:nvSpPr>
        <p:spPr>
          <a:xfrm>
            <a:off x="342900" y="1276709"/>
            <a:ext cx="8458200" cy="3295291"/>
          </a:xfrm>
        </p:spPr>
        <p:txBody>
          <a:bodyPr>
            <a:noAutofit/>
          </a:bodyPr>
          <a:lstStyle/>
          <a:p>
            <a:pPr>
              <a:spcBef>
                <a:spcPts val="1000"/>
              </a:spcBef>
              <a:spcAft>
                <a:spcPts val="0"/>
              </a:spcAft>
            </a:pPr>
            <a:r>
              <a:rPr lang="en-US" sz="2400" noProof="0" dirty="0"/>
              <a:t>In </a:t>
            </a:r>
            <a:r>
              <a:rPr lang="en-US" sz="2400" i="1" noProof="0" dirty="0">
                <a:solidFill>
                  <a:srgbClr val="AC0000"/>
                </a:solidFill>
              </a:rPr>
              <a:t>oligopoly markets</a:t>
            </a:r>
            <a:r>
              <a:rPr lang="en-US" sz="2400" noProof="0" dirty="0"/>
              <a:t>, firms make strategic price and quantity decisions.</a:t>
            </a:r>
          </a:p>
          <a:p>
            <a:pPr>
              <a:spcBef>
                <a:spcPts val="1000"/>
              </a:spcBef>
              <a:spcAft>
                <a:spcPts val="0"/>
              </a:spcAft>
            </a:pPr>
            <a:r>
              <a:rPr lang="en-US" sz="2400" noProof="0" dirty="0"/>
              <a:t>By </a:t>
            </a:r>
            <a:r>
              <a:rPr lang="en-US" sz="2400" i="1" noProof="0" dirty="0">
                <a:solidFill>
                  <a:srgbClr val="AC0000"/>
                </a:solidFill>
              </a:rPr>
              <a:t>colluding</a:t>
            </a:r>
            <a:r>
              <a:rPr lang="en-US" sz="2400" noProof="0" dirty="0"/>
              <a:t>, firms can maximize profits by producing the equivalent monopoly quantity and splitting revenues.</a:t>
            </a:r>
          </a:p>
          <a:p>
            <a:pPr marL="292608" lvl="1" indent="-292608">
              <a:spcBef>
                <a:spcPts val="1000"/>
              </a:spcBef>
              <a:spcAft>
                <a:spcPts val="0"/>
              </a:spcAft>
            </a:pPr>
            <a:r>
              <a:rPr lang="en-US" sz="2200" noProof="0" dirty="0"/>
              <a:t>Profits increase when a colluding firm deviates by increasing quantity, which is the </a:t>
            </a:r>
            <a:r>
              <a:rPr lang="en-US" sz="2200" i="1" noProof="0" dirty="0">
                <a:solidFill>
                  <a:srgbClr val="AC0000"/>
                </a:solidFill>
              </a:rPr>
              <a:t>quantity effect</a:t>
            </a:r>
            <a:r>
              <a:rPr lang="en-US" sz="2200" noProof="0" dirty="0"/>
              <a:t>.</a:t>
            </a:r>
            <a:endParaRPr lang="en-US" sz="2200" u="sng" noProof="0" dirty="0"/>
          </a:p>
          <a:p>
            <a:pPr marL="292608" lvl="1" indent="-292608">
              <a:spcBef>
                <a:spcPts val="1000"/>
              </a:spcBef>
              <a:spcAft>
                <a:spcPts val="0"/>
              </a:spcAft>
            </a:pPr>
            <a:r>
              <a:rPr lang="en-US" sz="2200" noProof="0" dirty="0"/>
              <a:t>Profits decrease when a colluding firm deviates by increasing quantity, which is the </a:t>
            </a:r>
            <a:r>
              <a:rPr lang="en-US" sz="2200" i="1" noProof="0" dirty="0">
                <a:solidFill>
                  <a:srgbClr val="AC0000"/>
                </a:solidFill>
              </a:rPr>
              <a:t>price effect</a:t>
            </a:r>
            <a:r>
              <a:rPr lang="en-US" sz="2200" noProof="0" dirty="0"/>
              <a:t>.</a:t>
            </a:r>
          </a:p>
        </p:txBody>
      </p:sp>
      <p:sp>
        <p:nvSpPr>
          <p:cNvPr id="4" name="Content Placeholder 3"/>
          <p:cNvSpPr>
            <a:spLocks noGrp="1"/>
          </p:cNvSpPr>
          <p:nvPr>
            <p:ph sz="quarter" idx="14"/>
          </p:nvPr>
        </p:nvSpPr>
        <p:spPr>
          <a:xfrm>
            <a:off x="342900" y="4644250"/>
            <a:ext cx="8458200" cy="827325"/>
          </a:xfrm>
        </p:spPr>
        <p:txBody>
          <a:bodyPr>
            <a:normAutofit/>
          </a:bodyPr>
          <a:lstStyle/>
          <a:p>
            <a:pPr>
              <a:spcBef>
                <a:spcPts val="1000"/>
              </a:spcBef>
              <a:spcAft>
                <a:spcPts val="0"/>
              </a:spcAft>
            </a:pPr>
            <a:r>
              <a:rPr lang="en-US" sz="2400" noProof="0" dirty="0"/>
              <a:t>An </a:t>
            </a:r>
            <a:r>
              <a:rPr lang="en-US" sz="2400" i="1" noProof="0" dirty="0">
                <a:solidFill>
                  <a:srgbClr val="AC0000"/>
                </a:solidFill>
              </a:rPr>
              <a:t>oligopolist</a:t>
            </a:r>
            <a:r>
              <a:rPr lang="en-US" sz="2400" noProof="0" dirty="0"/>
              <a:t> increases output until the </a:t>
            </a:r>
            <a:r>
              <a:rPr lang="en-US" sz="2400" i="1" noProof="0" dirty="0">
                <a:solidFill>
                  <a:srgbClr val="AC0000"/>
                </a:solidFill>
              </a:rPr>
              <a:t>quantity effect</a:t>
            </a:r>
            <a:r>
              <a:rPr lang="en-US" sz="2400" noProof="0" dirty="0"/>
              <a:t> is equal to the price effect when </a:t>
            </a:r>
            <a:r>
              <a:rPr lang="en-US" sz="2400" i="1" noProof="0" dirty="0"/>
              <a:t>M</a:t>
            </a:r>
            <a:r>
              <a:rPr lang="en-US" sz="100" i="1" noProof="0" dirty="0"/>
              <a:t> </a:t>
            </a:r>
            <a:r>
              <a:rPr lang="en-US" sz="2400" i="1" noProof="0" dirty="0"/>
              <a:t>C</a:t>
            </a:r>
            <a:r>
              <a:rPr lang="en-US" sz="2400" noProof="0" dirty="0"/>
              <a:t> = 0.</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Accessibility Content: Text Alternatives for Images</a:t>
            </a:r>
          </a:p>
        </p:txBody>
      </p:sp>
    </p:spTree>
    <p:extLst>
      <p:ext uri="{BB962C8B-B14F-4D97-AF65-F5344CB8AC3E}">
        <p14:creationId xmlns:p14="http://schemas.microsoft.com/office/powerpoint/2010/main" val="2675986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Monopolistic Competition in the Short Run I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Unless otherwise noted, all graphs in this chapter have Price (S) on the vertical axis and Elvis records (thousands) on the horizontal. Demand (D) is a straight downward-sloping line through (47, $4.70). Marginal revenue is straight downward sloping and crosses straight upward-sloping marginal cost (M</a:t>
            </a:r>
            <a:r>
              <a:rPr lang="en-US" sz="100" noProof="0" dirty="0"/>
              <a:t> </a:t>
            </a:r>
            <a:r>
              <a:rPr lang="en-US" noProof="0" dirty="0"/>
              <a:t>C) at 47, which is below average total cost (A</a:t>
            </a:r>
            <a:r>
              <a:rPr lang="en-US" sz="100" noProof="0" dirty="0"/>
              <a:t> </a:t>
            </a:r>
            <a:r>
              <a:rPr lang="en-US" noProof="0" dirty="0"/>
              <a:t>T</a:t>
            </a:r>
            <a:r>
              <a:rPr lang="en-US" sz="100" noProof="0" dirty="0"/>
              <a:t> </a:t>
            </a:r>
            <a:r>
              <a:rPr lang="en-US" noProof="0" dirty="0"/>
              <a:t>C). [Caption: In the short run in a monopolistically competitive market, Elvis's label will produce records up to the point where marginal revenue is equal to marginal cost, and charge the corresponding price on the demand curve. At this point, we find the profit-maximizing quantity and price.]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29399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Oligopoly and Monopolistic Competition </a:t>
            </a:r>
            <a:r>
              <a:rPr lang="en-US" sz="1000" b="0" noProof="0" dirty="0"/>
              <a:t>1</a:t>
            </a:r>
          </a:p>
        </p:txBody>
      </p:sp>
      <p:sp>
        <p:nvSpPr>
          <p:cNvPr id="12" name="Content Placeholder 11"/>
          <p:cNvSpPr>
            <a:spLocks noGrp="1"/>
          </p:cNvSpPr>
          <p:nvPr>
            <p:ph sz="quarter" idx="11"/>
          </p:nvPr>
        </p:nvSpPr>
        <p:spPr>
          <a:xfrm>
            <a:off x="342900" y="1276709"/>
            <a:ext cx="8458200" cy="5200291"/>
          </a:xfrm>
        </p:spPr>
        <p:txBody>
          <a:bodyPr>
            <a:noAutofit/>
          </a:bodyPr>
          <a:lstStyle/>
          <a:p>
            <a:pPr>
              <a:spcBef>
                <a:spcPts val="1000"/>
              </a:spcBef>
              <a:spcAft>
                <a:spcPts val="0"/>
              </a:spcAft>
            </a:pPr>
            <a:r>
              <a:rPr lang="en-US" sz="2400" noProof="0" dirty="0"/>
              <a:t>An </a:t>
            </a:r>
            <a:r>
              <a:rPr lang="en-US" sz="2400" i="1" noProof="0" dirty="0">
                <a:solidFill>
                  <a:srgbClr val="AC0000"/>
                </a:solidFill>
              </a:rPr>
              <a:t>oligopoly</a:t>
            </a:r>
            <a:r>
              <a:rPr lang="en-US" sz="2400" noProof="0" dirty="0">
                <a:solidFill>
                  <a:srgbClr val="9D0505"/>
                </a:solidFill>
              </a:rPr>
              <a:t> </a:t>
            </a:r>
            <a:r>
              <a:rPr lang="en-US" sz="2400" noProof="0" dirty="0"/>
              <a:t>is a market with a few firms selling a similar good or service.</a:t>
            </a:r>
          </a:p>
          <a:p>
            <a:pPr marL="292608" lvl="1" indent="-292608">
              <a:spcBef>
                <a:spcPts val="1000"/>
              </a:spcBef>
              <a:spcAft>
                <a:spcPts val="0"/>
              </a:spcAft>
              <a:buClr>
                <a:schemeClr val="tx1"/>
              </a:buClr>
            </a:pPr>
            <a:r>
              <a:rPr lang="en-US" sz="2200" i="1" noProof="0" dirty="0">
                <a:solidFill>
                  <a:srgbClr val="AC0000"/>
                </a:solidFill>
              </a:rPr>
              <a:t>Strategic interactions</a:t>
            </a:r>
            <a:r>
              <a:rPr lang="en-US" sz="2200" i="1" noProof="0" dirty="0">
                <a:solidFill>
                  <a:srgbClr val="9D0505"/>
                </a:solidFill>
              </a:rPr>
              <a:t> </a:t>
            </a:r>
            <a:r>
              <a:rPr lang="en-US" sz="2200" noProof="0" dirty="0"/>
              <a:t>between a firm and its rivals have a major impact on its success.</a:t>
            </a:r>
          </a:p>
          <a:p>
            <a:pPr marL="621792" lvl="2" indent="-320040">
              <a:spcBef>
                <a:spcPts val="1000"/>
              </a:spcBef>
              <a:spcAft>
                <a:spcPts val="0"/>
              </a:spcAft>
            </a:pPr>
            <a:r>
              <a:rPr lang="en-US" sz="2000" noProof="0" dirty="0"/>
              <a:t>An individual firm’s price and quantity affect others’ profitability.</a:t>
            </a:r>
          </a:p>
          <a:p>
            <a:pPr marL="621792" lvl="2" indent="-320040">
              <a:spcBef>
                <a:spcPts val="1000"/>
              </a:spcBef>
              <a:spcAft>
                <a:spcPts val="0"/>
              </a:spcAft>
            </a:pPr>
            <a:r>
              <a:rPr lang="en-US" sz="2000" noProof="0" dirty="0"/>
              <a:t>No interaction in perfectly competitive or monopoly markets.</a:t>
            </a:r>
          </a:p>
          <a:p>
            <a:pPr marL="292608" lvl="1" indent="-292608">
              <a:spcBef>
                <a:spcPts val="1000"/>
              </a:spcBef>
              <a:spcAft>
                <a:spcPts val="0"/>
              </a:spcAft>
            </a:pPr>
            <a:r>
              <a:rPr lang="en-US" sz="2200" noProof="0" dirty="0"/>
              <a:t>Existence of some </a:t>
            </a:r>
            <a:r>
              <a:rPr lang="en-US" sz="2200" i="1" noProof="0" dirty="0">
                <a:solidFill>
                  <a:srgbClr val="AC0000"/>
                </a:solidFill>
              </a:rPr>
              <a:t>barrier to entry</a:t>
            </a:r>
            <a:r>
              <a:rPr lang="en-US" sz="2200" noProof="0" dirty="0"/>
              <a:t>.</a:t>
            </a:r>
          </a:p>
          <a:p>
            <a:pPr marL="621792" lvl="2" indent="-320040">
              <a:spcBef>
                <a:spcPts val="1000"/>
              </a:spcBef>
              <a:spcAft>
                <a:spcPts val="0"/>
              </a:spcAft>
            </a:pPr>
            <a:r>
              <a:rPr lang="en-US" sz="2000" noProof="0" dirty="0"/>
              <a:t>These barriers to entry may be overcome, but it may be costly.</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Monopolistic Competition in the Short Run I</a:t>
            </a:r>
            <a:r>
              <a:rPr lang="en-US" sz="100" noProof="0" dirty="0"/>
              <a:t> </a:t>
            </a:r>
            <a:r>
              <a:rPr lang="en-US" sz="2800" noProof="0" dirty="0" err="1"/>
              <a:t>I</a:t>
            </a:r>
            <a:r>
              <a:rPr lang="en-US" sz="28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fontScale="85000" lnSpcReduction="10000"/>
          </a:bodyPr>
          <a:lstStyle/>
          <a:p>
            <a:pPr>
              <a:spcBef>
                <a:spcPts val="1000"/>
              </a:spcBef>
              <a:spcAft>
                <a:spcPts val="0"/>
              </a:spcAft>
            </a:pPr>
            <a:r>
              <a:rPr lang="en-US" noProof="0" dirty="0"/>
              <a:t>The graph has Price in dollars on the vertical axis and Elvis records in thousands on the horizontal axis. The demand line marked D starts above price equals 4.70 and comes down diagonally towards the bottom right and ends beyond Elvis records equals 47. A point at (47, $4.70) is marked on the line D. The line marked M</a:t>
            </a:r>
            <a:r>
              <a:rPr lang="en-US" sz="100" noProof="0" dirty="0"/>
              <a:t> </a:t>
            </a:r>
            <a:r>
              <a:rPr lang="en-US" noProof="0" dirty="0"/>
              <a:t>C starts from the origin and intersects the line D and goes up and ends o the top right. A dot is marked at Elvis records equals 47 on the line M</a:t>
            </a:r>
            <a:r>
              <a:rPr lang="en-US" sz="100" noProof="0" dirty="0"/>
              <a:t> </a:t>
            </a:r>
            <a:r>
              <a:rPr lang="en-US" noProof="0" dirty="0"/>
              <a:t>C. The curve marked A</a:t>
            </a:r>
            <a:r>
              <a:rPr lang="en-US" sz="100" noProof="0" dirty="0"/>
              <a:t> </a:t>
            </a:r>
            <a:r>
              <a:rPr lang="en-US" noProof="0" dirty="0"/>
              <a:t>T</a:t>
            </a:r>
            <a:r>
              <a:rPr lang="en-US" sz="100" noProof="0" dirty="0"/>
              <a:t> </a:t>
            </a:r>
            <a:r>
              <a:rPr lang="en-US" noProof="0" dirty="0"/>
              <a:t>C starts close to the positive price axis at price equals 4.70 and curves downward and intersects the vertical dashed line at (47, 3) marked with a dot, then the curve goes down and to the right and intersects the lines M</a:t>
            </a:r>
            <a:r>
              <a:rPr lang="en-US" sz="100" noProof="0" dirty="0"/>
              <a:t> </a:t>
            </a:r>
            <a:r>
              <a:rPr lang="en-US" noProof="0" dirty="0"/>
              <a:t>C and D and goes up and to the right and ends below the M</a:t>
            </a:r>
            <a:r>
              <a:rPr lang="en-US" sz="100" noProof="0" dirty="0"/>
              <a:t> </a:t>
            </a:r>
            <a:r>
              <a:rPr lang="en-US" noProof="0" dirty="0"/>
              <a:t>C line. The area below the line D and above the horizontal line at price equals 4.70 which ends at the dot on the line D is shaded in brown which represents consumer surplus. The area to the right of the vertical dashed line at Elvis records equals 47 and the intersection of the lines D and M</a:t>
            </a:r>
            <a:r>
              <a:rPr lang="en-US" sz="100" noProof="0" dirty="0"/>
              <a:t> </a:t>
            </a:r>
            <a:r>
              <a:rPr lang="en-US" noProof="0" dirty="0"/>
              <a:t>C is shaded in grey which represents deadweight loss. The area above the line M</a:t>
            </a:r>
            <a:r>
              <a:rPr lang="en-US" sz="100" noProof="0" dirty="0"/>
              <a:t> </a:t>
            </a:r>
            <a:r>
              <a:rPr lang="en-US" noProof="0" dirty="0"/>
              <a:t>C and to the left of the vertical dashed line at Elvis records equals 47 and below the horizontal dashed line at price equals 3 is shaded in blue which represents producer surplus. The area to the left of the vertical dashed line at Elvis records equals 47 and below the horizontal dashed line at price equals 4.70 and above the dashed horizontal line at price equals 3is marked with blue diagonal lines which represents profit / producer surplus.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7143674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Active Learning: Monopolistic Competition in the Short Run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fontScale="70000" lnSpcReduction="20000"/>
          </a:bodyPr>
          <a:lstStyle/>
          <a:p>
            <a:pPr>
              <a:spcBef>
                <a:spcPts val="1000"/>
              </a:spcBef>
              <a:spcAft>
                <a:spcPts val="0"/>
              </a:spcAft>
            </a:pPr>
            <a:r>
              <a:rPr lang="en-US" noProof="0" dirty="0"/>
              <a:t>The graph has Price in dollars on the vertical axis and </a:t>
            </a:r>
            <a:r>
              <a:rPr lang="en-US" noProof="0" dirty="0" err="1"/>
              <a:t>Häagen-Dazs</a:t>
            </a:r>
            <a:r>
              <a:rPr lang="en-US" noProof="0" dirty="0"/>
              <a:t> in thousands on the horizontal axis. The demand line marked D starts from close to the top of the price axis and comes down diagonally towards the bottom right and ends above the positive </a:t>
            </a:r>
            <a:r>
              <a:rPr lang="en-US" noProof="0" dirty="0" err="1"/>
              <a:t>Häagen-Dazs</a:t>
            </a:r>
            <a:r>
              <a:rPr lang="en-US" noProof="0" dirty="0"/>
              <a:t> axis. Two points are marked on the line, one at (Q</a:t>
            </a:r>
            <a:r>
              <a:rPr lang="en-US" baseline="-25000" noProof="0" dirty="0"/>
              <a:t>1</a:t>
            </a:r>
            <a:r>
              <a:rPr lang="en-US" noProof="0" dirty="0"/>
              <a:t>, P</a:t>
            </a:r>
            <a:r>
              <a:rPr lang="en-US" baseline="-25000" noProof="0" dirty="0"/>
              <a:t>1</a:t>
            </a:r>
            <a:r>
              <a:rPr lang="en-US" noProof="0" dirty="0"/>
              <a:t>) and the other at (Q</a:t>
            </a:r>
            <a:r>
              <a:rPr lang="en-US" baseline="-25000" noProof="0" dirty="0"/>
              <a:t>2</a:t>
            </a:r>
            <a:r>
              <a:rPr lang="en-US" noProof="0" dirty="0"/>
              <a:t>, P</a:t>
            </a:r>
            <a:r>
              <a:rPr lang="en-US" baseline="-25000" noProof="0" dirty="0"/>
              <a:t>2</a:t>
            </a:r>
            <a:r>
              <a:rPr lang="en-US" noProof="0" dirty="0"/>
              <a:t>). The line marked M</a:t>
            </a:r>
            <a:r>
              <a:rPr lang="en-US" sz="100" noProof="0" dirty="0"/>
              <a:t> </a:t>
            </a:r>
            <a:r>
              <a:rPr lang="en-US" noProof="0" dirty="0"/>
              <a:t>R starts with the line D and comes down steeply and to the right and ends on the </a:t>
            </a:r>
            <a:r>
              <a:rPr lang="en-US" noProof="0" dirty="0" err="1"/>
              <a:t>Häagen-Dazs</a:t>
            </a:r>
            <a:r>
              <a:rPr lang="en-US" noProof="0" dirty="0"/>
              <a:t> axis at Q</a:t>
            </a:r>
            <a:r>
              <a:rPr lang="en-US" baseline="-25000" noProof="0" dirty="0"/>
              <a:t>2</a:t>
            </a:r>
            <a:r>
              <a:rPr lang="en-US" noProof="0" dirty="0"/>
              <a:t>. The line M</a:t>
            </a:r>
            <a:r>
              <a:rPr lang="en-US" sz="100" noProof="0" dirty="0"/>
              <a:t> </a:t>
            </a:r>
            <a:r>
              <a:rPr lang="en-US" noProof="0" dirty="0"/>
              <a:t>C starts at the origin and goes diagonally towards the top right and intersects the line marked M</a:t>
            </a:r>
            <a:r>
              <a:rPr lang="en-US" sz="100" noProof="0" dirty="0"/>
              <a:t> </a:t>
            </a:r>
            <a:r>
              <a:rPr lang="en-US" noProof="0" dirty="0"/>
              <a:t>R at (Q</a:t>
            </a:r>
            <a:r>
              <a:rPr lang="en-US" baseline="-25000" noProof="0" dirty="0"/>
              <a:t>1</a:t>
            </a:r>
            <a:r>
              <a:rPr lang="en-US" noProof="0" dirty="0"/>
              <a:t>, P</a:t>
            </a:r>
            <a:r>
              <a:rPr lang="en-US" baseline="-25000" noProof="0" dirty="0"/>
              <a:t>4</a:t>
            </a:r>
            <a:r>
              <a:rPr lang="en-US" noProof="0" dirty="0"/>
              <a:t>) with a dot and continues to go up and to the right and intersects the line marked D at (Q</a:t>
            </a:r>
            <a:r>
              <a:rPr lang="en-US" baseline="-25000" noProof="0" dirty="0"/>
              <a:t>2</a:t>
            </a:r>
            <a:r>
              <a:rPr lang="en-US" noProof="0" dirty="0"/>
              <a:t>, P</a:t>
            </a:r>
            <a:r>
              <a:rPr lang="en-US" baseline="-25000" noProof="0" dirty="0"/>
              <a:t>2</a:t>
            </a:r>
            <a:r>
              <a:rPr lang="en-US" noProof="0" dirty="0"/>
              <a:t>) and goes up and to the right and ends on the top right. The curve A</a:t>
            </a:r>
            <a:r>
              <a:rPr lang="en-US" sz="100" noProof="0" dirty="0"/>
              <a:t> </a:t>
            </a:r>
            <a:r>
              <a:rPr lang="en-US" noProof="0" dirty="0"/>
              <a:t>T</a:t>
            </a:r>
            <a:r>
              <a:rPr lang="en-US" sz="100" noProof="0" dirty="0"/>
              <a:t> </a:t>
            </a:r>
            <a:r>
              <a:rPr lang="en-US" noProof="0" dirty="0"/>
              <a:t>C starts from close to the positive price axis close to the top left and curves downward and to the right and passes by a dot marked at (Q</a:t>
            </a:r>
            <a:r>
              <a:rPr lang="en-US" baseline="-25000" noProof="0" dirty="0"/>
              <a:t>1</a:t>
            </a:r>
            <a:r>
              <a:rPr lang="en-US" noProof="0" dirty="0"/>
              <a:t>, P</a:t>
            </a:r>
            <a:r>
              <a:rPr lang="en-US" baseline="-25000" noProof="0" dirty="0"/>
              <a:t>3</a:t>
            </a:r>
            <a:r>
              <a:rPr lang="en-US" noProof="0" dirty="0"/>
              <a:t>) and the curve continues to go down and to the right and intersects the lines M</a:t>
            </a:r>
            <a:r>
              <a:rPr lang="en-US" sz="100" noProof="0" dirty="0"/>
              <a:t> </a:t>
            </a:r>
            <a:r>
              <a:rPr lang="en-US" noProof="0" dirty="0"/>
              <a:t>C and D and goes up and to the right and ends below the line M</a:t>
            </a:r>
            <a:r>
              <a:rPr lang="en-US" sz="100" noProof="0" dirty="0"/>
              <a:t> </a:t>
            </a:r>
            <a:r>
              <a:rPr lang="en-US" noProof="0" dirty="0"/>
              <a:t>C.  beyond Elvis records equals 47. A point at (47, $4.70) is marked on the line D. The line marked M</a:t>
            </a:r>
            <a:r>
              <a:rPr lang="en-US" sz="100" noProof="0" dirty="0"/>
              <a:t> </a:t>
            </a:r>
            <a:r>
              <a:rPr lang="en-US" noProof="0" dirty="0"/>
              <a:t>C starts from the origin and intersects the line D and goes up and ends o the top right. A dot is marked at Elvis records equals 47 on the line M</a:t>
            </a:r>
            <a:r>
              <a:rPr lang="en-US" sz="100" noProof="0" dirty="0"/>
              <a:t> </a:t>
            </a:r>
            <a:r>
              <a:rPr lang="en-US" noProof="0" dirty="0"/>
              <a:t>C. The curve marked A</a:t>
            </a:r>
            <a:r>
              <a:rPr lang="en-US" sz="100" noProof="0" dirty="0"/>
              <a:t> </a:t>
            </a:r>
            <a:r>
              <a:rPr lang="en-US" noProof="0" dirty="0"/>
              <a:t>T</a:t>
            </a:r>
            <a:r>
              <a:rPr lang="en-US" sz="100" noProof="0" dirty="0"/>
              <a:t> </a:t>
            </a:r>
            <a:r>
              <a:rPr lang="en-US" noProof="0" dirty="0"/>
              <a:t>C starts close to the positive price axis at price equals 4.70 and curves downward and intersects the vertical dashed line at (47, 3) marked with a dot, then the curve goes down and to the right and intersects the lines M</a:t>
            </a:r>
            <a:r>
              <a:rPr lang="en-US" sz="100" noProof="0" dirty="0"/>
              <a:t> </a:t>
            </a:r>
            <a:r>
              <a:rPr lang="en-US" noProof="0" dirty="0"/>
              <a:t>C and D and goes up and to the right and ends below the M</a:t>
            </a:r>
            <a:r>
              <a:rPr lang="en-US" sz="100" noProof="0" dirty="0"/>
              <a:t> </a:t>
            </a:r>
            <a:r>
              <a:rPr lang="en-US" noProof="0" dirty="0"/>
              <a:t>C line. The area below the line D and above the horizontal line at price equals 4.70 which ends at the dot on the line D is shaded in brown which represents consumer surplus. The area to the right of the vertical dashed line at Elvis records equals 47 and the intersection of the lines D and M</a:t>
            </a:r>
            <a:r>
              <a:rPr lang="en-US" sz="100" noProof="0" dirty="0"/>
              <a:t> </a:t>
            </a:r>
            <a:r>
              <a:rPr lang="en-US" noProof="0" dirty="0"/>
              <a:t>C is shaded in grey which represents deadweight loss. The area above the line M</a:t>
            </a:r>
            <a:r>
              <a:rPr lang="en-US" sz="100" noProof="0" dirty="0"/>
              <a:t> </a:t>
            </a:r>
            <a:r>
              <a:rPr lang="en-US" noProof="0" dirty="0"/>
              <a:t>C and to the left of the vertical dashed line at Elvis records equals 47 and below the horizontal dashed line at price equals 3 is shaded in blue which represents producer surplus. The area to the left of the vertical dashed line at Elvis records equals 47 and below the horizontal dashed line at price equals 4.70 and above the dashed horizontal line at price equals 3is marked with blue diagonal lines which represents profit / producer surplus.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26034814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Active Learning Solution 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371601"/>
            <a:ext cx="8458200" cy="4668362"/>
          </a:xfrm>
        </p:spPr>
        <p:txBody>
          <a:bodyPr>
            <a:normAutofit/>
          </a:bodyPr>
          <a:lstStyle/>
          <a:p>
            <a:pPr>
              <a:spcBef>
                <a:spcPts val="1000"/>
              </a:spcBef>
              <a:spcAft>
                <a:spcPts val="0"/>
              </a:spcAft>
            </a:pPr>
            <a:r>
              <a:rPr lang="en-US" sz="2400" dirty="0"/>
              <a:t>A graph plots </a:t>
            </a:r>
            <a:r>
              <a:rPr lang="en-US" sz="2400" dirty="0" err="1"/>
              <a:t>Haagen</a:t>
            </a:r>
            <a:r>
              <a:rPr lang="en-US" sz="2400" dirty="0"/>
              <a:t> </a:t>
            </a:r>
            <a:r>
              <a:rPr lang="en-US" sz="2400" dirty="0" err="1"/>
              <a:t>Dazs</a:t>
            </a:r>
            <a:r>
              <a:rPr lang="en-US" sz="2400" dirty="0"/>
              <a:t> in thousands versus price which displays the relation between M</a:t>
            </a:r>
            <a:r>
              <a:rPr lang="en-US" sz="100" dirty="0"/>
              <a:t> </a:t>
            </a:r>
            <a:r>
              <a:rPr lang="en-US" sz="2400" dirty="0"/>
              <a:t>C, A</a:t>
            </a:r>
            <a:r>
              <a:rPr lang="en-US" sz="100" dirty="0"/>
              <a:t> </a:t>
            </a:r>
            <a:r>
              <a:rPr lang="en-US" sz="2400" dirty="0"/>
              <a:t>T</a:t>
            </a:r>
            <a:r>
              <a:rPr lang="en-US" sz="100" dirty="0"/>
              <a:t> </a:t>
            </a:r>
            <a:r>
              <a:rPr lang="en-US" sz="2400" dirty="0"/>
              <a:t>C, and M R. The x axis plots  </a:t>
            </a:r>
            <a:r>
              <a:rPr lang="en-US" sz="2400" dirty="0" err="1"/>
              <a:t>Haagen</a:t>
            </a:r>
            <a:r>
              <a:rPr lang="en-US" sz="2400" dirty="0"/>
              <a:t> </a:t>
            </a:r>
            <a:r>
              <a:rPr lang="en-US" sz="2400" dirty="0" err="1"/>
              <a:t>Dazs</a:t>
            </a:r>
            <a:r>
              <a:rPr lang="en-US" sz="2400" dirty="0"/>
              <a:t>  from Q 1, and Q2, where as the y axis plots price from P 4 to P 1. A slope of D and MR starts at a point on y axis above P 1 and passes through (Q 1, P 1) and (O 1, P 4) respectively. A curve of A</a:t>
            </a:r>
            <a:r>
              <a:rPr lang="en-US" sz="100" dirty="0"/>
              <a:t> </a:t>
            </a:r>
            <a:r>
              <a:rPr lang="en-US" sz="2400" dirty="0"/>
              <a:t>T</a:t>
            </a:r>
            <a:r>
              <a:rPr lang="en-US" sz="100" dirty="0"/>
              <a:t> </a:t>
            </a:r>
            <a:r>
              <a:rPr lang="en-US" sz="2400" dirty="0"/>
              <a:t>C passes through point (Q 1, P 3), and a slope of M</a:t>
            </a:r>
            <a:r>
              <a:rPr lang="en-US" sz="100" dirty="0"/>
              <a:t> </a:t>
            </a:r>
            <a:r>
              <a:rPr lang="en-US" sz="2400" dirty="0"/>
              <a:t>C passes through the origin and points (Q 1, P4) and 9Q 2, P 2).</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10891363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Monopolistic Competition in the Long Run I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Starting with Figure 15.2, demand (D</a:t>
            </a:r>
            <a:r>
              <a:rPr lang="en-US" baseline="-25000" noProof="0" dirty="0"/>
              <a:t>1</a:t>
            </a:r>
            <a:r>
              <a:rPr lang="en-US" noProof="0" dirty="0"/>
              <a:t>) shifts left to D</a:t>
            </a:r>
            <a:r>
              <a:rPr lang="en-US" baseline="-25000" noProof="0" dirty="0"/>
              <a:t>2</a:t>
            </a:r>
            <a:r>
              <a:rPr lang="en-US" noProof="0" dirty="0"/>
              <a:t> so that average total cost (A</a:t>
            </a:r>
            <a:r>
              <a:rPr lang="en-US" sz="100" noProof="0" dirty="0"/>
              <a:t> </a:t>
            </a:r>
            <a:r>
              <a:rPr lang="en-US" noProof="0" dirty="0"/>
              <a:t>T</a:t>
            </a:r>
            <a:r>
              <a:rPr lang="en-US" sz="100" noProof="0" dirty="0"/>
              <a:t> </a:t>
            </a:r>
            <a:r>
              <a:rPr lang="en-US" noProof="0" dirty="0"/>
              <a:t>C) is tangent to the shifted line. Values on either axis are not provided. Consumer surplus is the area beneath the demand (D</a:t>
            </a:r>
            <a:r>
              <a:rPr lang="en-US" baseline="-25000" noProof="0" dirty="0"/>
              <a:t>2</a:t>
            </a:r>
            <a:r>
              <a:rPr lang="en-US" noProof="0" dirty="0"/>
              <a:t>) curve down to the new price. Producer surplus is the area above marginal cost to the new price and from the axis right to the new quantity. The deadweight loss is the area between D</a:t>
            </a:r>
            <a:r>
              <a:rPr lang="en-US" baseline="-25000" noProof="0" dirty="0"/>
              <a:t>2</a:t>
            </a:r>
            <a:r>
              <a:rPr lang="en-US" noProof="0" dirty="0"/>
              <a:t> and marginal cost (M</a:t>
            </a:r>
            <a:r>
              <a:rPr lang="en-US" sz="100" noProof="0" dirty="0"/>
              <a:t> </a:t>
            </a:r>
            <a:r>
              <a:rPr lang="en-US" noProof="0" dirty="0"/>
              <a:t>C) and left to the new quantity. Box reads: The introduction of substitutes for the original good causes the demand for the original good to shift to the left. [Caption: In the long run in a monopolistically competitive market, firms will enter the market, driving down demand until all market participants earn zero economic profits. Elvis’s label will produce records up to the point where marginal cost equals marginal revenue. Because profits are zero, this is the same as the quantity at which the average total cost curve is tangent to the demand curve.]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0182372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Monopolistic Competition in the Long Run I</a:t>
            </a:r>
            <a:r>
              <a:rPr lang="en-US" sz="100" noProof="0" dirty="0"/>
              <a:t> </a:t>
            </a:r>
            <a:r>
              <a:rPr lang="en-US" sz="2800" noProof="0" dirty="0" err="1"/>
              <a:t>I</a:t>
            </a:r>
            <a:r>
              <a:rPr lang="en-US" sz="28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a:xfrm>
            <a:off x="342899" y="1371601"/>
            <a:ext cx="8660423" cy="4876800"/>
          </a:xfrm>
        </p:spPr>
        <p:txBody>
          <a:bodyPr>
            <a:normAutofit/>
          </a:bodyPr>
          <a:lstStyle/>
          <a:p>
            <a:pPr>
              <a:spcBef>
                <a:spcPts val="1000"/>
              </a:spcBef>
              <a:spcAft>
                <a:spcPts val="0"/>
              </a:spcAft>
            </a:pPr>
            <a:r>
              <a:rPr lang="en-US" noProof="0" dirty="0"/>
              <a:t>Graph (A) Monopolistic competition in Figure 15.3 with the portion of average total cost (A</a:t>
            </a:r>
            <a:r>
              <a:rPr lang="en-US" sz="100" noProof="0" dirty="0"/>
              <a:t> </a:t>
            </a:r>
            <a:r>
              <a:rPr lang="en-US" noProof="0" dirty="0"/>
              <a:t>T</a:t>
            </a:r>
            <a:r>
              <a:rPr lang="en-US" sz="100" noProof="0" dirty="0"/>
              <a:t> </a:t>
            </a:r>
            <a:r>
              <a:rPr lang="en-US" noProof="0" dirty="0"/>
              <a:t>C) above the point of tangency has the following note: In monopolistic competition, firms produce when A</a:t>
            </a:r>
            <a:r>
              <a:rPr lang="en-US" sz="100" noProof="0" dirty="0"/>
              <a:t> </a:t>
            </a:r>
            <a:r>
              <a:rPr lang="en-US" noProof="0" dirty="0"/>
              <a:t>T</a:t>
            </a:r>
            <a:r>
              <a:rPr lang="en-US" sz="100" noProof="0" dirty="0"/>
              <a:t> </a:t>
            </a:r>
            <a:r>
              <a:rPr lang="en-US" noProof="0" dirty="0"/>
              <a:t>C is still decreasing. [Caption: In a monopolistically competitive market, firms produce at the point where A</a:t>
            </a:r>
            <a:r>
              <a:rPr lang="en-US" sz="100" noProof="0" dirty="0"/>
              <a:t> </a:t>
            </a:r>
            <a:r>
              <a:rPr lang="en-US" noProof="0" dirty="0"/>
              <a:t>T</a:t>
            </a:r>
            <a:r>
              <a:rPr lang="en-US" sz="100" noProof="0" dirty="0"/>
              <a:t> </a:t>
            </a:r>
            <a:r>
              <a:rPr lang="en-US" noProof="0" dirty="0"/>
              <a:t>C is tangent to the demand curve. At this point, they could decrease A</a:t>
            </a:r>
            <a:r>
              <a:rPr lang="en-US" sz="100" noProof="0" dirty="0"/>
              <a:t> </a:t>
            </a:r>
            <a:r>
              <a:rPr lang="en-US" noProof="0" dirty="0"/>
              <a:t>T</a:t>
            </a:r>
            <a:r>
              <a:rPr lang="en-US" sz="100" noProof="0" dirty="0"/>
              <a:t> </a:t>
            </a:r>
            <a:r>
              <a:rPr lang="en-US" noProof="0" dirty="0"/>
              <a:t>C by producing more, but choose not to because doing so decreases profits. This results in firms producing at a smaller-than-efficient scale.] </a:t>
            </a:r>
          </a:p>
          <a:p>
            <a:pPr>
              <a:spcBef>
                <a:spcPts val="1000"/>
              </a:spcBef>
              <a:spcAft>
                <a:spcPts val="0"/>
              </a:spcAft>
            </a:pPr>
            <a:r>
              <a:rPr lang="en-US" noProof="0" dirty="0"/>
              <a:t>Graph (B) Perfect competition has the same marginal cost (M</a:t>
            </a:r>
            <a:r>
              <a:rPr lang="en-US" sz="100" noProof="0" dirty="0"/>
              <a:t> </a:t>
            </a:r>
            <a:r>
              <a:rPr lang="en-US" noProof="0" dirty="0"/>
              <a:t>C) and A</a:t>
            </a:r>
            <a:r>
              <a:rPr lang="en-US" sz="100" noProof="0" dirty="0"/>
              <a:t> </a:t>
            </a:r>
            <a:r>
              <a:rPr lang="en-US" noProof="0" dirty="0"/>
              <a:t>T</a:t>
            </a:r>
            <a:r>
              <a:rPr lang="en-US" sz="100" noProof="0" dirty="0"/>
              <a:t> </a:t>
            </a:r>
            <a:r>
              <a:rPr lang="en-US" noProof="0" dirty="0"/>
              <a:t>C curves, but price equals marginal revenue (P = M</a:t>
            </a:r>
            <a:r>
              <a:rPr lang="en-US" sz="100" noProof="0" dirty="0"/>
              <a:t> </a:t>
            </a:r>
            <a:r>
              <a:rPr lang="en-US" noProof="0" dirty="0"/>
              <a:t>R) is horizontal where M</a:t>
            </a:r>
            <a:r>
              <a:rPr lang="en-US" sz="100" noProof="0" dirty="0"/>
              <a:t> </a:t>
            </a:r>
            <a:r>
              <a:rPr lang="en-US" noProof="0" dirty="0"/>
              <a:t>C crosses A</a:t>
            </a:r>
            <a:r>
              <a:rPr lang="en-US" sz="100" noProof="0" dirty="0"/>
              <a:t> </a:t>
            </a:r>
            <a:r>
              <a:rPr lang="en-US" noProof="0" dirty="0"/>
              <a:t>T</a:t>
            </a:r>
            <a:r>
              <a:rPr lang="en-US" sz="100" noProof="0" dirty="0"/>
              <a:t> </a:t>
            </a:r>
            <a:r>
              <a:rPr lang="en-US" noProof="0" dirty="0"/>
              <a:t>C. The point has the following note: In perfect competition, firms produce where A</a:t>
            </a:r>
            <a:r>
              <a:rPr lang="en-US" sz="100" noProof="0" dirty="0"/>
              <a:t> </a:t>
            </a:r>
            <a:r>
              <a:rPr lang="en-US" noProof="0" dirty="0"/>
              <a:t>T</a:t>
            </a:r>
            <a:r>
              <a:rPr lang="en-US" sz="100" noProof="0" dirty="0"/>
              <a:t> </a:t>
            </a:r>
            <a:r>
              <a:rPr lang="en-US" noProof="0" dirty="0"/>
              <a:t>C is lowest. [Caption: In a perfectly competitive market, firms produce at the quantity that minimizes A</a:t>
            </a:r>
            <a:r>
              <a:rPr lang="en-US" sz="100" noProof="0" dirty="0"/>
              <a:t> </a:t>
            </a:r>
            <a:r>
              <a:rPr lang="en-US" noProof="0" dirty="0"/>
              <a:t>T</a:t>
            </a:r>
            <a:r>
              <a:rPr lang="en-US" sz="100" noProof="0" dirty="0"/>
              <a:t> </a:t>
            </a:r>
            <a:r>
              <a:rPr lang="en-US" noProof="0" dirty="0"/>
              <a:t>C. This is the efficient choice since they cannot produce more or less without increasing costs.]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63345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Oligopolies in Competition V</a:t>
            </a:r>
            <a:r>
              <a:rPr lang="en-US" sz="100" noProof="0" dirty="0"/>
              <a:t> </a:t>
            </a:r>
            <a:r>
              <a:rPr lang="en-US" sz="2800" noProof="0" dirty="0"/>
              <a:t>I</a:t>
            </a:r>
            <a:r>
              <a:rPr lang="en-US" sz="100" noProof="0" dirty="0"/>
              <a:t> </a:t>
            </a:r>
            <a:r>
              <a:rPr lang="en-US" sz="2800" noProof="0" dirty="0" err="1"/>
              <a:t>I</a:t>
            </a:r>
            <a:r>
              <a:rPr lang="en-US" sz="28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a:xfrm>
            <a:off x="342899" y="1371601"/>
            <a:ext cx="8660423" cy="4876800"/>
          </a:xfrm>
        </p:spPr>
        <p:txBody>
          <a:bodyPr>
            <a:normAutofit/>
          </a:bodyPr>
          <a:lstStyle/>
          <a:p>
            <a:pPr>
              <a:spcBef>
                <a:spcPts val="1000"/>
              </a:spcBef>
              <a:spcAft>
                <a:spcPts val="0"/>
              </a:spcAft>
            </a:pPr>
            <a:r>
              <a:rPr lang="en-US" noProof="0" dirty="0"/>
              <a:t>The graph titled demand curve has Price in dollars on the vertical axis and millions of albums on the horizontal axis. A line marked M</a:t>
            </a:r>
            <a:r>
              <a:rPr lang="en-US" sz="100" noProof="0" dirty="0"/>
              <a:t> </a:t>
            </a:r>
            <a:r>
              <a:rPr lang="en-US" noProof="0" dirty="0"/>
              <a:t>R starts above price equals 14 and comes down diagonally and ends at (70, 0). Another line marked D starts above the line M</a:t>
            </a:r>
            <a:r>
              <a:rPr lang="en-US" sz="100" noProof="0" dirty="0"/>
              <a:t> </a:t>
            </a:r>
            <a:r>
              <a:rPr lang="en-US" noProof="0" dirty="0"/>
              <a:t>R and comes down and to the right and ends at (140, 0). The line D has four dots at the following coordinates: (70, 14), (90, 12), (105, 7) and (140, 0). Starting from top to bottom, the dots are marked: monopoly equilibrium; duopoly equilibrium; three-firm market equilibrium; perfect competition equilibrium.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0942803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Compete or Collude? I</a:t>
            </a:r>
            <a:r>
              <a:rPr lang="en-US" sz="100" dirty="0"/>
              <a:t> </a:t>
            </a:r>
            <a:r>
              <a:rPr lang="en-US" sz="2800" dirty="0" err="1"/>
              <a:t>I</a:t>
            </a:r>
            <a:r>
              <a:rPr lang="en-US" sz="2800" dirty="0"/>
              <a:t> </a:t>
            </a:r>
            <a:r>
              <a:rPr lang="en-US" sz="28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a:xfrm>
            <a:off x="342899" y="1371601"/>
            <a:ext cx="8660423" cy="4876800"/>
          </a:xfrm>
        </p:spPr>
        <p:txBody>
          <a:bodyPr>
            <a:normAutofit/>
          </a:bodyPr>
          <a:lstStyle/>
          <a:p>
            <a:r>
              <a:rPr lang="en-IN" dirty="0"/>
              <a:t>Table shows potential profits for two music companies if they compete or if they collude. The two companies are Warner music and Universal Music group. The payoff matrix has the following data. Warner music collude, produces 35 M albums. P = $14, profit is $390m. Universal music groups collude, produces 35 M albums. Q = 70m, profit is $390m. Warner music collude, produces 35 M albums. P = $12, profit is $320m. Universal music groups compete, produces 45 M albums. Q = 80m, profit is $440m. Warner music compete, produces 45 M albums. P = $12, profit is $440m. Universal music groups collude, produces 35 M albums. Q = 80m, profit is $320m. Warner music compete, produces 45 M albums. P = $10, profit is $350m. Universal music groups collude, produces 35 M albums. Q = 90m, profit is $350m.</a:t>
            </a:r>
            <a:endParaRPr lang="en-US"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8440062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Deadweight Loss under Varying Amounts of Competition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a:xfrm>
            <a:off x="342899" y="1371601"/>
            <a:ext cx="8660423" cy="4876800"/>
          </a:xfrm>
        </p:spPr>
        <p:txBody>
          <a:bodyPr>
            <a:normAutofit/>
          </a:bodyPr>
          <a:lstStyle/>
          <a:p>
            <a:pPr>
              <a:spcBef>
                <a:spcPts val="1000"/>
              </a:spcBef>
              <a:spcAft>
                <a:spcPts val="0"/>
              </a:spcAft>
            </a:pPr>
            <a:r>
              <a:rPr lang="en-US" noProof="0" dirty="0"/>
              <a:t>Four graphs have Price (S) on the vertical axis and Albums (millions) on the horizontal. All four graphs have the same supply and demand lines with equilibrium at (90, 10). Graph (A) Perfect competition has the market at equilibrium and consumer and producer surplus shaded. Graph (B) Competitive oligopoly shows the market at (80, 12) and the area between the curves and right of 80 is deadweight loss. Graph (C) Collusion has the market at (70, $14), so the deadweight loss is from 70 right to the curves. Graph (D) Monopoly is the same as graph (C).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997423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Oligopoly and Monopolistic Competition </a:t>
            </a:r>
            <a:r>
              <a:rPr lang="en-US" sz="1000" b="0" noProof="0" dirty="0"/>
              <a:t>2</a:t>
            </a:r>
          </a:p>
        </p:txBody>
      </p:sp>
      <p:sp>
        <p:nvSpPr>
          <p:cNvPr id="12" name="Content Placeholder 11"/>
          <p:cNvSpPr>
            <a:spLocks noGrp="1"/>
          </p:cNvSpPr>
          <p:nvPr>
            <p:ph sz="quarter" idx="11"/>
          </p:nvPr>
        </p:nvSpPr>
        <p:spPr>
          <a:xfrm>
            <a:off x="342900" y="1276709"/>
            <a:ext cx="8458200" cy="2457091"/>
          </a:xfrm>
        </p:spPr>
        <p:txBody>
          <a:bodyPr>
            <a:normAutofit/>
          </a:bodyPr>
          <a:lstStyle/>
          <a:p>
            <a:pPr>
              <a:spcBef>
                <a:spcPts val="1000"/>
              </a:spcBef>
              <a:spcAft>
                <a:spcPts val="0"/>
              </a:spcAft>
              <a:buClr>
                <a:schemeClr val="tx1"/>
              </a:buClr>
            </a:pPr>
            <a:r>
              <a:rPr lang="en-US" sz="2400" i="1" noProof="0" dirty="0">
                <a:solidFill>
                  <a:srgbClr val="AC0000"/>
                </a:solidFill>
              </a:rPr>
              <a:t>Monopolistic competition</a:t>
            </a:r>
            <a:r>
              <a:rPr lang="en-US" sz="2400" noProof="0" dirty="0">
                <a:solidFill>
                  <a:srgbClr val="9D0505"/>
                </a:solidFill>
              </a:rPr>
              <a:t> </a:t>
            </a:r>
            <a:r>
              <a:rPr lang="en-US" sz="2400" noProof="0" dirty="0"/>
              <a:t>describes a market with many firms that sell similar, but differentiated, goods and services.</a:t>
            </a:r>
          </a:p>
          <a:p>
            <a:pPr marL="292608" lvl="1" indent="-292608">
              <a:spcBef>
                <a:spcPts val="1000"/>
              </a:spcBef>
              <a:spcAft>
                <a:spcPts val="0"/>
              </a:spcAft>
            </a:pPr>
            <a:r>
              <a:rPr lang="en-US" sz="2200" noProof="0" dirty="0"/>
              <a:t>Able to earn a positive profit in the short run by selling a differentiated product.</a:t>
            </a:r>
          </a:p>
          <a:p>
            <a:pPr marL="292608" lvl="1" indent="-292608">
              <a:spcBef>
                <a:spcPts val="1000"/>
              </a:spcBef>
              <a:spcAft>
                <a:spcPts val="0"/>
              </a:spcAft>
            </a:pPr>
            <a:r>
              <a:rPr lang="en-US" sz="2200" noProof="0" dirty="0"/>
              <a:t>Offer goods that are similar to competitors’ products but more attractive in some ways.</a:t>
            </a:r>
          </a:p>
        </p:txBody>
      </p:sp>
      <p:sp>
        <p:nvSpPr>
          <p:cNvPr id="15" name="Content Placeholder 14"/>
          <p:cNvSpPr>
            <a:spLocks noGrp="1"/>
          </p:cNvSpPr>
          <p:nvPr>
            <p:ph sz="quarter" idx="14"/>
          </p:nvPr>
        </p:nvSpPr>
        <p:spPr>
          <a:xfrm>
            <a:off x="342900" y="3799375"/>
            <a:ext cx="8458200" cy="1316736"/>
          </a:xfrm>
        </p:spPr>
        <p:txBody>
          <a:bodyPr>
            <a:normAutofit/>
          </a:bodyPr>
          <a:lstStyle/>
          <a:p>
            <a:pPr>
              <a:spcBef>
                <a:spcPts val="1000"/>
              </a:spcBef>
              <a:spcAft>
                <a:spcPts val="0"/>
              </a:spcAft>
            </a:pPr>
            <a:r>
              <a:rPr lang="en-US" sz="2200" noProof="0" dirty="0"/>
              <a:t>Firms have an interest in persuading customers that their products are unique, a practice known as </a:t>
            </a:r>
            <a:r>
              <a:rPr lang="en-US" sz="2200" i="1" noProof="0" dirty="0">
                <a:solidFill>
                  <a:srgbClr val="AC0000"/>
                </a:solidFill>
              </a:rPr>
              <a:t>product differentiation</a:t>
            </a:r>
            <a:r>
              <a:rPr lang="en-US" sz="2200" noProof="0" dirty="0"/>
              <a:t>.</a:t>
            </a:r>
          </a:p>
          <a:p>
            <a:pPr marL="292608" lvl="1" indent="-292608">
              <a:spcBef>
                <a:spcPts val="1000"/>
              </a:spcBef>
              <a:spcAft>
                <a:spcPts val="0"/>
              </a:spcAft>
            </a:pPr>
            <a:r>
              <a:rPr lang="en-US" sz="2200" noProof="0" dirty="0"/>
              <a:t>This is the role of advertising and branding.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Monopolistic Competition in the Short Run I</a:t>
            </a:r>
          </a:p>
        </p:txBody>
      </p:sp>
      <p:sp>
        <p:nvSpPr>
          <p:cNvPr id="3" name="Content Placeholder 2"/>
          <p:cNvSpPr>
            <a:spLocks noGrp="1"/>
          </p:cNvSpPr>
          <p:nvPr>
            <p:ph sz="quarter" idx="11"/>
          </p:nvPr>
        </p:nvSpPr>
        <p:spPr>
          <a:xfrm>
            <a:off x="342900" y="1276709"/>
            <a:ext cx="8458200" cy="856891"/>
          </a:xfrm>
        </p:spPr>
        <p:txBody>
          <a:bodyPr>
            <a:normAutofit/>
          </a:bodyPr>
          <a:lstStyle/>
          <a:p>
            <a:pPr marL="292608" indent="-292608">
              <a:spcBef>
                <a:spcPts val="1000"/>
              </a:spcBef>
              <a:spcAft>
                <a:spcPts val="0"/>
              </a:spcAft>
              <a:buFont typeface="Arial" pitchFamily="34" charset="0"/>
              <a:buChar char="•"/>
            </a:pPr>
            <a:r>
              <a:rPr lang="en-US" sz="2400" i="1" noProof="0" dirty="0">
                <a:solidFill>
                  <a:srgbClr val="AC0000"/>
                </a:solidFill>
              </a:rPr>
              <a:t>Monopolistically competitive</a:t>
            </a:r>
            <a:r>
              <a:rPr lang="en-US" sz="2400" i="1" noProof="0" dirty="0">
                <a:solidFill>
                  <a:srgbClr val="9D0505"/>
                </a:solidFill>
              </a:rPr>
              <a:t> </a:t>
            </a:r>
            <a:r>
              <a:rPr lang="en-US" sz="2400" noProof="0" dirty="0"/>
              <a:t>firms behave like a </a:t>
            </a:r>
            <a:r>
              <a:rPr lang="en-US" sz="2400" i="1" noProof="0" dirty="0">
                <a:solidFill>
                  <a:srgbClr val="AC0000"/>
                </a:solidFill>
              </a:rPr>
              <a:t>monopolist</a:t>
            </a:r>
            <a:r>
              <a:rPr lang="en-US" sz="2400" noProof="0" dirty="0"/>
              <a:t> in the short run.</a:t>
            </a:r>
          </a:p>
        </p:txBody>
      </p:sp>
      <p:pic>
        <p:nvPicPr>
          <p:cNvPr id="2050" name="Picture 2" descr="Graph shows Elvis albums in monopolistic competition."/>
          <p:cNvPicPr>
            <a:picLocks noChangeAspect="1" noChangeArrowheads="1"/>
          </p:cNvPicPr>
          <p:nvPr/>
        </p:nvPicPr>
        <p:blipFill>
          <a:blip r:embed="rId3"/>
          <a:srcRect/>
          <a:stretch>
            <a:fillRect/>
          </a:stretch>
        </p:blipFill>
        <p:spPr bwMode="auto">
          <a:xfrm>
            <a:off x="617538" y="2442579"/>
            <a:ext cx="4251325" cy="3459163"/>
          </a:xfrm>
          <a:prstGeom prst="rect">
            <a:avLst/>
          </a:prstGeom>
          <a:noFill/>
          <a:ln w="9525">
            <a:noFill/>
            <a:miter lim="800000"/>
            <a:headEnd/>
            <a:tailEnd/>
          </a:ln>
          <a:effectLst/>
        </p:spPr>
      </p:pic>
      <p:sp>
        <p:nvSpPr>
          <p:cNvPr id="4" name="Content Placeholder 3"/>
          <p:cNvSpPr>
            <a:spLocks noGrp="1"/>
          </p:cNvSpPr>
          <p:nvPr>
            <p:ph sz="quarter" idx="14"/>
          </p:nvPr>
        </p:nvSpPr>
        <p:spPr>
          <a:xfrm>
            <a:off x="5105400" y="2438400"/>
            <a:ext cx="3820236" cy="2971800"/>
          </a:xfrm>
        </p:spPr>
        <p:txBody>
          <a:bodyPr>
            <a:normAutofit/>
          </a:bodyPr>
          <a:lstStyle/>
          <a:p>
            <a:pPr marL="292608" indent="-292608">
              <a:spcBef>
                <a:spcPts val="1000"/>
              </a:spcBef>
              <a:spcAft>
                <a:spcPts val="0"/>
              </a:spcAft>
              <a:buFont typeface="Arial" pitchFamily="34" charset="0"/>
              <a:buChar char="•"/>
            </a:pPr>
            <a:r>
              <a:rPr lang="en-US" sz="2200" noProof="0" dirty="0"/>
              <a:t>Downward-sloping demand curve.</a:t>
            </a:r>
          </a:p>
          <a:p>
            <a:pPr marL="292608" indent="-292608">
              <a:spcBef>
                <a:spcPts val="1000"/>
              </a:spcBef>
              <a:spcAft>
                <a:spcPts val="0"/>
              </a:spcAft>
              <a:buFont typeface="Arial" pitchFamily="34" charset="0"/>
              <a:buChar char="•"/>
            </a:pPr>
            <a:r>
              <a:rPr lang="en-US" sz="2200" noProof="0" dirty="0"/>
              <a:t>U-shaped A</a:t>
            </a:r>
            <a:r>
              <a:rPr lang="en-US" sz="100" noProof="0" dirty="0"/>
              <a:t> </a:t>
            </a:r>
            <a:r>
              <a:rPr lang="en-US" sz="2200" noProof="0" dirty="0"/>
              <a:t>T</a:t>
            </a:r>
            <a:r>
              <a:rPr lang="en-US" sz="100" noProof="0" dirty="0"/>
              <a:t> </a:t>
            </a:r>
            <a:r>
              <a:rPr lang="en-US" sz="2200" noProof="0" dirty="0"/>
              <a:t>C curve.</a:t>
            </a:r>
          </a:p>
          <a:p>
            <a:pPr marL="292608" indent="-292608">
              <a:spcBef>
                <a:spcPts val="1000"/>
              </a:spcBef>
              <a:spcAft>
                <a:spcPts val="0"/>
              </a:spcAft>
              <a:buFont typeface="Arial" pitchFamily="34" charset="0"/>
              <a:buChar char="•"/>
            </a:pPr>
            <a:r>
              <a:rPr lang="en-US" sz="2200" noProof="0" dirty="0"/>
              <a:t>Produce where M</a:t>
            </a:r>
            <a:r>
              <a:rPr lang="en-US" sz="100" noProof="0" dirty="0"/>
              <a:t> </a:t>
            </a:r>
            <a:r>
              <a:rPr lang="en-US" sz="2200" noProof="0" dirty="0"/>
              <a:t>R = M</a:t>
            </a:r>
            <a:r>
              <a:rPr lang="en-US" sz="100" noProof="0" dirty="0"/>
              <a:t> </a:t>
            </a:r>
            <a:r>
              <a:rPr lang="en-US" sz="2200" noProof="0" dirty="0"/>
              <a:t>C.</a:t>
            </a:r>
          </a:p>
          <a:p>
            <a:pPr marL="292608" indent="-292608">
              <a:spcBef>
                <a:spcPts val="1000"/>
              </a:spcBef>
              <a:spcAft>
                <a:spcPts val="0"/>
              </a:spcAft>
              <a:buFont typeface="Arial" pitchFamily="34" charset="0"/>
              <a:buChar char="•"/>
            </a:pPr>
            <a:r>
              <a:rPr lang="en-US" sz="2200" noProof="0" dirty="0"/>
              <a:t>Charge corresponding price on demand curve.</a:t>
            </a:r>
          </a:p>
        </p:txBody>
      </p:sp>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4" action="ppaction://hlinksldjump"/>
              </a:rPr>
              <a:t>Access the text alternative for slide images.</a:t>
            </a:r>
            <a:endParaRPr lang="en-US" sz="1200" noProof="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Monopolistic Competition in the Short Run I</a:t>
            </a:r>
            <a:r>
              <a:rPr lang="en-US" sz="100" noProof="0" dirty="0"/>
              <a:t> </a:t>
            </a:r>
            <a:r>
              <a:rPr lang="en-US" sz="3000" noProof="0" dirty="0" err="1"/>
              <a:t>I</a:t>
            </a:r>
            <a:endParaRPr lang="en-US" sz="3000" noProof="0" dirty="0"/>
          </a:p>
        </p:txBody>
      </p:sp>
      <p:sp>
        <p:nvSpPr>
          <p:cNvPr id="3" name="Content Placeholder 2"/>
          <p:cNvSpPr>
            <a:spLocks noGrp="1"/>
          </p:cNvSpPr>
          <p:nvPr>
            <p:ph sz="quarter" idx="11"/>
          </p:nvPr>
        </p:nvSpPr>
        <p:spPr>
          <a:xfrm>
            <a:off x="342900" y="1276709"/>
            <a:ext cx="8458200" cy="841248"/>
          </a:xfrm>
        </p:spPr>
        <p:txBody>
          <a:bodyPr>
            <a:normAutofit/>
          </a:bodyPr>
          <a:lstStyle/>
          <a:p>
            <a:pPr marL="292608" indent="-292608">
              <a:spcBef>
                <a:spcPts val="1000"/>
              </a:spcBef>
              <a:spcAft>
                <a:spcPts val="0"/>
              </a:spcAft>
              <a:buFont typeface="Arial" pitchFamily="34" charset="0"/>
              <a:buChar char="•"/>
            </a:pPr>
            <a:r>
              <a:rPr lang="en-US" sz="2400" i="1" noProof="0" dirty="0">
                <a:solidFill>
                  <a:srgbClr val="AC0000"/>
                </a:solidFill>
              </a:rPr>
              <a:t>Monopolistically competitive</a:t>
            </a:r>
            <a:r>
              <a:rPr lang="en-US" sz="2400" i="1" noProof="0" dirty="0">
                <a:solidFill>
                  <a:srgbClr val="9D0505"/>
                </a:solidFill>
              </a:rPr>
              <a:t> </a:t>
            </a:r>
            <a:r>
              <a:rPr lang="en-US" sz="2400" noProof="0" dirty="0"/>
              <a:t>firms earn </a:t>
            </a:r>
            <a:r>
              <a:rPr lang="en-US" sz="2400" i="1" noProof="0" dirty="0">
                <a:solidFill>
                  <a:srgbClr val="AC0000"/>
                </a:solidFill>
              </a:rPr>
              <a:t>profits</a:t>
            </a:r>
            <a:r>
              <a:rPr lang="en-US" sz="2400" noProof="0" dirty="0"/>
              <a:t> in the short-run.</a:t>
            </a:r>
          </a:p>
        </p:txBody>
      </p:sp>
      <p:pic>
        <p:nvPicPr>
          <p:cNvPr id="3075" name="Picture 3" descr="Graph shows Elvis albums in monopolistic competition. Four curves MR, D, MC and ATC are displayed in the graph."/>
          <p:cNvPicPr>
            <a:picLocks noChangeAspect="1" noChangeArrowheads="1"/>
          </p:cNvPicPr>
          <p:nvPr/>
        </p:nvPicPr>
        <p:blipFill>
          <a:blip r:embed="rId3"/>
          <a:srcRect/>
          <a:stretch>
            <a:fillRect/>
          </a:stretch>
        </p:blipFill>
        <p:spPr bwMode="auto">
          <a:xfrm>
            <a:off x="305988" y="2384710"/>
            <a:ext cx="4616054" cy="3229015"/>
          </a:xfrm>
          <a:prstGeom prst="rect">
            <a:avLst/>
          </a:prstGeom>
          <a:noFill/>
          <a:ln w="9525">
            <a:noFill/>
            <a:miter lim="800000"/>
            <a:headEnd/>
            <a:tailEnd/>
          </a:ln>
          <a:effectLst/>
        </p:spPr>
      </p:pic>
      <p:sp>
        <p:nvSpPr>
          <p:cNvPr id="4" name="Content Placeholder 3"/>
          <p:cNvSpPr>
            <a:spLocks noGrp="1"/>
          </p:cNvSpPr>
          <p:nvPr>
            <p:ph sz="quarter" idx="14"/>
          </p:nvPr>
        </p:nvSpPr>
        <p:spPr>
          <a:xfrm>
            <a:off x="5105400" y="2438400"/>
            <a:ext cx="3695700" cy="3124200"/>
          </a:xfrm>
        </p:spPr>
        <p:txBody>
          <a:bodyPr>
            <a:noAutofit/>
          </a:bodyPr>
          <a:lstStyle/>
          <a:p>
            <a:pPr marL="292608" indent="-292608">
              <a:spcBef>
                <a:spcPts val="1000"/>
              </a:spcBef>
              <a:spcAft>
                <a:spcPts val="0"/>
              </a:spcAft>
              <a:buFont typeface="Arial" pitchFamily="34" charset="0"/>
              <a:buChar char="•"/>
            </a:pPr>
            <a:r>
              <a:rPr lang="en-US" sz="2200" noProof="0" dirty="0"/>
              <a:t>Firm earns profits by extracting consumer surplus.</a:t>
            </a:r>
          </a:p>
          <a:p>
            <a:pPr marL="292608" indent="-292608">
              <a:spcBef>
                <a:spcPts val="1000"/>
              </a:spcBef>
              <a:spcAft>
                <a:spcPts val="0"/>
              </a:spcAft>
              <a:buFont typeface="Arial" pitchFamily="34" charset="0"/>
              <a:buChar char="•"/>
            </a:pPr>
            <a:r>
              <a:rPr lang="en-US" sz="2200" noProof="0" dirty="0"/>
              <a:t>Create </a:t>
            </a:r>
            <a:r>
              <a:rPr lang="en-US" sz="2200" i="1" noProof="0" dirty="0">
                <a:solidFill>
                  <a:srgbClr val="AC0000"/>
                </a:solidFill>
              </a:rPr>
              <a:t>deadweight loss</a:t>
            </a:r>
            <a:r>
              <a:rPr lang="en-US" sz="2200" noProof="0" dirty="0"/>
              <a:t>.</a:t>
            </a:r>
          </a:p>
          <a:p>
            <a:pPr marL="292608" indent="-292608">
              <a:spcBef>
                <a:spcPts val="1000"/>
              </a:spcBef>
              <a:spcAft>
                <a:spcPts val="0"/>
              </a:spcAft>
              <a:buFont typeface="Arial" pitchFamily="34" charset="0"/>
              <a:buChar char="•"/>
            </a:pPr>
            <a:r>
              <a:rPr lang="en-US" sz="2200" noProof="0" dirty="0"/>
              <a:t>Monopolistic and monopolistically competitive firms are similar in the short run.</a:t>
            </a:r>
          </a:p>
        </p:txBody>
      </p:sp>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4" action="ppaction://hlinksldjump"/>
              </a:rPr>
              <a:t>Access the text alternative for slide images.</a:t>
            </a:r>
            <a:endParaRPr lang="en-US" sz="1200" noProof="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600" noProof="0" dirty="0"/>
              <a:t>Active Learning: Monopolistic Competition in the Short Run</a:t>
            </a:r>
          </a:p>
        </p:txBody>
      </p:sp>
      <p:sp>
        <p:nvSpPr>
          <p:cNvPr id="8" name="Content Placeholder 7"/>
          <p:cNvSpPr>
            <a:spLocks noGrp="1"/>
          </p:cNvSpPr>
          <p:nvPr>
            <p:ph sz="quarter" idx="11"/>
          </p:nvPr>
        </p:nvSpPr>
        <p:spPr>
          <a:xfrm>
            <a:off x="342900" y="1276709"/>
            <a:ext cx="8458200" cy="841248"/>
          </a:xfrm>
        </p:spPr>
        <p:txBody>
          <a:bodyPr>
            <a:normAutofit/>
          </a:bodyPr>
          <a:lstStyle/>
          <a:p>
            <a:pPr>
              <a:spcBef>
                <a:spcPts val="1000"/>
              </a:spcBef>
              <a:spcAft>
                <a:spcPts val="0"/>
              </a:spcAft>
            </a:pPr>
            <a:r>
              <a:rPr lang="en-US" sz="2400" noProof="0" dirty="0"/>
              <a:t>In the short-run, what price and quantity should General Mills set for its ice cream, </a:t>
            </a:r>
            <a:r>
              <a:rPr lang="en-US" sz="2400" noProof="0" dirty="0" err="1"/>
              <a:t>Häagen-Dazs</a:t>
            </a:r>
            <a:r>
              <a:rPr lang="en-US" sz="2400" noProof="0" dirty="0"/>
              <a:t>?</a:t>
            </a:r>
          </a:p>
        </p:txBody>
      </p:sp>
      <p:pic>
        <p:nvPicPr>
          <p:cNvPr id="4098" name="Picture 2" descr="The graph has Price in dollars on the vertical axis and Häagen-Dazs in thousands on the horizontal axis."/>
          <p:cNvPicPr>
            <a:picLocks noChangeAspect="1" noChangeArrowheads="1"/>
          </p:cNvPicPr>
          <p:nvPr/>
        </p:nvPicPr>
        <p:blipFill>
          <a:blip r:embed="rId2"/>
          <a:srcRect/>
          <a:stretch>
            <a:fillRect/>
          </a:stretch>
        </p:blipFill>
        <p:spPr bwMode="auto">
          <a:xfrm>
            <a:off x="1862138" y="2263613"/>
            <a:ext cx="5418137" cy="3679825"/>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3" action="ppaction://hlinksldjump"/>
              </a:rPr>
              <a:t>Access the text alternative for slide images.</a:t>
            </a:r>
            <a:endParaRPr lang="en-US" sz="1200" noProof="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Active Learning Solution I</a:t>
            </a:r>
          </a:p>
        </p:txBody>
      </p:sp>
      <p:sp>
        <p:nvSpPr>
          <p:cNvPr id="8" name="Content Placeholder 7"/>
          <p:cNvSpPr>
            <a:spLocks noGrp="1"/>
          </p:cNvSpPr>
          <p:nvPr>
            <p:ph sz="quarter" idx="11"/>
          </p:nvPr>
        </p:nvSpPr>
        <p:spPr>
          <a:xfrm>
            <a:off x="342900" y="1276709"/>
            <a:ext cx="8458200" cy="841248"/>
          </a:xfrm>
        </p:spPr>
        <p:txBody>
          <a:bodyPr>
            <a:normAutofit/>
          </a:bodyPr>
          <a:lstStyle/>
          <a:p>
            <a:pPr>
              <a:spcBef>
                <a:spcPts val="1000"/>
              </a:spcBef>
              <a:spcAft>
                <a:spcPts val="0"/>
              </a:spcAft>
            </a:pPr>
            <a:r>
              <a:rPr lang="en-US" sz="2400" noProof="0" dirty="0"/>
              <a:t>In the short-run, what price and quantity should General Mills set for its ice cream, </a:t>
            </a:r>
            <a:r>
              <a:rPr lang="en-US" sz="2400" noProof="0" dirty="0" err="1"/>
              <a:t>Häagen-Dazs</a:t>
            </a:r>
            <a:r>
              <a:rPr lang="en-US" sz="2400" noProof="0" dirty="0"/>
              <a:t>?</a:t>
            </a:r>
          </a:p>
        </p:txBody>
      </p:sp>
      <p:pic>
        <p:nvPicPr>
          <p:cNvPr id="5122" name="Picture 2" descr="A graph plots Haagen Dazs in thousands versus price which displays the relation between MC, ATC, and MR. &#10;"/>
          <p:cNvPicPr>
            <a:picLocks noChangeAspect="1" noChangeArrowheads="1"/>
          </p:cNvPicPr>
          <p:nvPr/>
        </p:nvPicPr>
        <p:blipFill>
          <a:blip r:embed="rId2"/>
          <a:srcRect/>
          <a:stretch>
            <a:fillRect/>
          </a:stretch>
        </p:blipFill>
        <p:spPr bwMode="auto">
          <a:xfrm>
            <a:off x="1865376" y="2333063"/>
            <a:ext cx="5422392" cy="3647448"/>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3" action="ppaction://hlinksldjump"/>
              </a:rPr>
              <a:t>Access the text alternative for slide images.</a:t>
            </a:r>
          </a:p>
        </p:txBody>
      </p:sp>
    </p:spTree>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0">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9">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2078</TotalTime>
  <Words>5746</Words>
  <Application>Microsoft Office PowerPoint</Application>
  <PresentationFormat>On-screen Show (4:3)</PresentationFormat>
  <Paragraphs>328</Paragraphs>
  <Slides>47</Slides>
  <Notes>25</Notes>
  <HiddenSlides>10</HiddenSlides>
  <MMClips>0</MMClips>
  <ScaleCrop>false</ScaleCrop>
  <HeadingPairs>
    <vt:vector size="8" baseType="variant">
      <vt:variant>
        <vt:lpstr>Fonts Used</vt:lpstr>
      </vt:variant>
      <vt:variant>
        <vt:i4>2</vt:i4>
      </vt:variant>
      <vt:variant>
        <vt:lpstr>Theme</vt:lpstr>
      </vt:variant>
      <vt:variant>
        <vt:i4>5</vt:i4>
      </vt:variant>
      <vt:variant>
        <vt:lpstr>Embedded OLE Servers</vt:lpstr>
      </vt:variant>
      <vt:variant>
        <vt:i4>1</vt:i4>
      </vt:variant>
      <vt:variant>
        <vt:lpstr>Slide Titles</vt:lpstr>
      </vt:variant>
      <vt:variant>
        <vt:i4>47</vt:i4>
      </vt:variant>
    </vt:vector>
  </HeadingPairs>
  <TitlesOfParts>
    <vt:vector size="55" baseType="lpstr">
      <vt:lpstr>Arial</vt:lpstr>
      <vt:lpstr>Calibri</vt:lpstr>
      <vt:lpstr>Title Slides Master</vt:lpstr>
      <vt:lpstr>MainContentSlideMaster</vt:lpstr>
      <vt:lpstr>ClosingMaster</vt:lpstr>
      <vt:lpstr>DividerSlideMaster</vt:lpstr>
      <vt:lpstr>ImageDescriptionAppendixSlideMaster</vt:lpstr>
      <vt:lpstr>Equation</vt:lpstr>
      <vt:lpstr>Chapter 15</vt:lpstr>
      <vt:lpstr>What will you Learn in this Chapter?</vt:lpstr>
      <vt:lpstr>What Sort of Market?</vt:lpstr>
      <vt:lpstr>Oligopoly and Monopolistic Competition 1</vt:lpstr>
      <vt:lpstr>Oligopoly and Monopolistic Competition 2</vt:lpstr>
      <vt:lpstr>Monopolistic Competition in the Short Run I</vt:lpstr>
      <vt:lpstr>Monopolistic Competition in the Short Run I I</vt:lpstr>
      <vt:lpstr>Active Learning: Monopolistic Competition in the Short Run</vt:lpstr>
      <vt:lpstr>Active Learning Solution I</vt:lpstr>
      <vt:lpstr>Comparing Characteristics of Market Models</vt:lpstr>
      <vt:lpstr>Monopolistic Competition in the Long Run I</vt:lpstr>
      <vt:lpstr>Monopolistic Competition in the Long Run I I</vt:lpstr>
      <vt:lpstr>Monopolistic Competition in the Long Run I I I</vt:lpstr>
      <vt:lpstr>The Welfare Costs of Monopolistic Competition</vt:lpstr>
      <vt:lpstr>Fight the (Market) Power!</vt:lpstr>
      <vt:lpstr>What Really Sells Loans?</vt:lpstr>
      <vt:lpstr>Product Differentiation, Advertising, and Branding</vt:lpstr>
      <vt:lpstr>Advertising as a Signal</vt:lpstr>
      <vt:lpstr>Coke, Pepsi, and the Not-so-secret Formula</vt:lpstr>
      <vt:lpstr>Oligopoly</vt:lpstr>
      <vt:lpstr>Oligopolies in Competition I</vt:lpstr>
      <vt:lpstr>Oligopolies in Competition I I</vt:lpstr>
      <vt:lpstr>Oligopolies in Competition I I I</vt:lpstr>
      <vt:lpstr>Oligopolies in Competition I V</vt:lpstr>
      <vt:lpstr>Oligopolies in Competition V</vt:lpstr>
      <vt:lpstr>Oligopolies in Competition V I</vt:lpstr>
      <vt:lpstr>Oligopolies in Competition V I I</vt:lpstr>
      <vt:lpstr>Compete or Collude? I</vt:lpstr>
      <vt:lpstr>Compete or Collude? I I</vt:lpstr>
      <vt:lpstr>Compete or Collude? I I I</vt:lpstr>
      <vt:lpstr>Compete or Collude? I V</vt:lpstr>
      <vt:lpstr>Oligopoly and Public Policy</vt:lpstr>
      <vt:lpstr>Deadweight Loss under Varying Amounts of Competition</vt:lpstr>
      <vt:lpstr>Summary I</vt:lpstr>
      <vt:lpstr>Summary I I</vt:lpstr>
      <vt:lpstr>Summary I I I</vt:lpstr>
      <vt:lpstr>End of Main Content</vt:lpstr>
      <vt:lpstr>Accessibility Content: Text Alternatives for Images</vt:lpstr>
      <vt:lpstr>Monopolistic Competition in the Short Run I – Text Alternative</vt:lpstr>
      <vt:lpstr>Monopolistic Competition in the Short Run I I – Text Alternative</vt:lpstr>
      <vt:lpstr>Active Learning: Monopolistic Competition in the Short Run – Text Alternative</vt:lpstr>
      <vt:lpstr>Active Learning Solution I – Text Alternative</vt:lpstr>
      <vt:lpstr>Monopolistic Competition in the Long Run I – Text Alternative</vt:lpstr>
      <vt:lpstr>Monopolistic Competition in the Long Run I I – Text Alternative</vt:lpstr>
      <vt:lpstr>Oligopolies in Competition V I I – Text Alternative</vt:lpstr>
      <vt:lpstr>Compete or Collude? I I – Text Alternative</vt:lpstr>
      <vt:lpstr>Deadweight Loss under Varying Amounts of Competition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249</cp:revision>
  <dcterms:created xsi:type="dcterms:W3CDTF">2019-12-14T02:10:23Z</dcterms:created>
  <dcterms:modified xsi:type="dcterms:W3CDTF">2020-09-10T07:20:21Z</dcterms:modified>
</cp:coreProperties>
</file>