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7"/>
  </p:notesMasterIdLst>
  <p:sldIdLst>
    <p:sldId id="35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355" r:id="rId44"/>
    <p:sldId id="300" r:id="rId45"/>
    <p:sldId id="301" r:id="rId46"/>
    <p:sldId id="302" r:id="rId47"/>
    <p:sldId id="356" r:id="rId48"/>
    <p:sldId id="303" r:id="rId49"/>
    <p:sldId id="304" r:id="rId50"/>
    <p:sldId id="305" r:id="rId51"/>
    <p:sldId id="306" r:id="rId52"/>
    <p:sldId id="307" r:id="rId53"/>
    <p:sldId id="308" r:id="rId54"/>
    <p:sldId id="309" r:id="rId55"/>
    <p:sldId id="310"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355"/>
          </p14:sldIdLst>
        </p14:section>
        <p14:section name="Appendix: Image Descriptions for Unsighted Students" id="{E218587D-8755-4FCB-9ADC-8CB566E5DF97}">
          <p14:sldIdLst>
            <p14:sldId id="300"/>
            <p14:sldId id="301"/>
            <p14:sldId id="302"/>
            <p14:sldId id="356"/>
            <p14:sldId id="303"/>
            <p14:sldId id="304"/>
            <p14:sldId id="305"/>
            <p14:sldId id="306"/>
            <p14:sldId id="307"/>
            <p14:sldId id="308"/>
            <p14:sldId id="309"/>
            <p14:sldId id="31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guide id="5" orient="horz" pos="389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C0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94" autoAdjust="0"/>
    <p:restoredTop sz="86385" autoAdjust="0"/>
  </p:normalViewPr>
  <p:slideViewPr>
    <p:cSldViewPr snapToGrid="0" showGuides="1">
      <p:cViewPr varScale="1">
        <p:scale>
          <a:sx n="59" d="100"/>
          <a:sy n="59" d="100"/>
        </p:scale>
        <p:origin x="582" y="48"/>
      </p:cViewPr>
      <p:guideLst>
        <p:guide pos="3264"/>
        <p:guide orient="horz" pos="2256"/>
        <p:guide pos="5640"/>
        <p:guide orient="horz" pos="3897"/>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pPr/>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pPr/>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This chapter presents</a:t>
            </a:r>
            <a:r>
              <a:rPr lang="en-US" baseline="0" dirty="0"/>
              <a:t> a market with a complete lack of competition—a monopoly market. Most students are very aware of these markets and may have strong feelings for or against these firms. Students may also not have sufficient knowledge to distinguish between a monopolist and a monopolistically competitive (or oligopolistic) firm. When discussing monopolists, use examples such as electric distribution companies and local water companies, among others. To motivate the chapter, have students discuss the costs and benefits of a monopoly controlling a particular market. For example, most residents would prefer one set of electrical lines rather than two or three. Maintenance could shut down many roads if three distinct lines are being serviced. It may also be inefficient, as the scale of production is too small.</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Marginal revenue is calculated by finding the difference in total revenue at a given quantity and total revenue at a quantity one unit less.</a:t>
            </a:r>
            <a:endParaRPr lang="en-US" b="1"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12</a:t>
            </a:fld>
            <a:endParaRPr lang="en-I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The</a:t>
            </a:r>
            <a:r>
              <a:rPr lang="en-US" b="0" baseline="0" dirty="0"/>
              <a:t> revenue-maximizing level of production for the textbook-producing monopolist is the interval between 3 and 4, which is the quantity where marginal revenue equals 0. If we were to graph the curve associated with the above information, marginal revenue would cross the x-axis at 3.5 textbooks.</a:t>
            </a:r>
            <a:endParaRPr lang="en-US" b="1"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13</a:t>
            </a:fld>
            <a:endParaRPr lang="en-I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none" dirty="0"/>
              <a:t>The marginal decision-making</a:t>
            </a:r>
            <a:r>
              <a:rPr lang="en-US" u="none" baseline="0" dirty="0"/>
              <a:t> process is the same for both monopolies and firms in perfectly competitive markets because quantities below the intersection of the MR and MC curves will have MR higher than MC. Monopolies can increase profits by selling a higher quantity. Quantities above the intersection of the MR and MC curves will have a MC higher than MR. Monopolies can increase profits by selling a lower quantity. These are the same criteria used in determining quantities in perfectly competitive markets. </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14</a:t>
            </a:fld>
            <a:endParaRPr lang="en-I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Note that the only </a:t>
            </a:r>
            <a:r>
              <a:rPr lang="en-US" b="0" u="none" baseline="0" dirty="0"/>
              <a:t>difference</a:t>
            </a:r>
            <a:r>
              <a:rPr lang="en-US" b="0" baseline="0" dirty="0"/>
              <a:t> between the cost and revenue curves for a monopoly and those in a perfectly competitive market are the </a:t>
            </a:r>
            <a:r>
              <a:rPr lang="en-US" b="0" u="none" baseline="0" dirty="0"/>
              <a:t>marginal and average revenue curves</a:t>
            </a:r>
            <a:r>
              <a:rPr lang="en-US" b="0" baseline="0" dirty="0"/>
              <a:t>, both of which </a:t>
            </a:r>
            <a:r>
              <a:rPr lang="en-US" b="0" u="none" baseline="0" dirty="0"/>
              <a:t>slope downward for a monopoly. In perfectly competitive markets, these curves are horizontal at the market price. </a:t>
            </a:r>
            <a:r>
              <a:rPr lang="en-US" baseline="0" dirty="0"/>
              <a:t>The profit-maximizing quantity for a monopolist is found at the intersection of the MC and MR curves. Price is determined by the point on the demand curve that corresponds to the profit-maximizing quantity. Note to students that t</a:t>
            </a:r>
            <a:r>
              <a:rPr lang="en-US" b="0" u="none" baseline="0" dirty="0"/>
              <a:t>he MC curve intersects the ATC at the minimum of ATC.</a:t>
            </a:r>
            <a:endParaRPr lang="en-US" b="0" u="sng"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15</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a:t>Remind students that f</a:t>
            </a:r>
            <a:r>
              <a:rPr lang="en-US" dirty="0"/>
              <a:t>irms in a competitive market produce</a:t>
            </a:r>
            <a:r>
              <a:rPr lang="en-US" baseline="0" dirty="0"/>
              <a:t> where P = MC = ATC in the long run. If the price is higher than MC, there is entry, which increases supply and drives the price down until profits are zero. However, when there is a monopoly, other firms cannot enter because of the barriers to entry. Therefore, monopolists are able to keep prices higher than ATC. Note to students that the maximizing quantity of output for a monopolist is not at the bottom of the ATC curve similar to firms in a perfect competition industry.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16</a:t>
            </a:fld>
            <a:endParaRPr lang="en-I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profit-maximizing</a:t>
            </a:r>
            <a:r>
              <a:rPr lang="en-US" baseline="0" dirty="0"/>
              <a:t> quantity is found where the MR and MC curves intersect: at a</a:t>
            </a:r>
            <a:r>
              <a:rPr lang="en-US" baseline="0" dirty="0">
                <a:sym typeface="Wingdings" pitchFamily="2" charset="2"/>
              </a:rPr>
              <a:t> quantity of 3. </a:t>
            </a:r>
            <a:r>
              <a:rPr lang="en-US" dirty="0"/>
              <a:t>T</a:t>
            </a:r>
            <a:r>
              <a:rPr lang="en-US" baseline="0" dirty="0"/>
              <a:t>he monopolist’s price is found by locating the point on the </a:t>
            </a:r>
            <a:r>
              <a:rPr lang="en-US" b="0" baseline="0" dirty="0"/>
              <a:t>demand curve associated with the profit-maximizing quantity, </a:t>
            </a:r>
            <a:r>
              <a:rPr lang="en-US" b="0" i="1" baseline="0" dirty="0"/>
              <a:t>not</a:t>
            </a:r>
            <a:r>
              <a:rPr lang="en-US" b="0" i="0" baseline="0" dirty="0"/>
              <a:t> the price where MR and MC intersect. The price is $7. </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18</a:t>
            </a:fld>
            <a:endParaRPr lang="en-I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Remind</a:t>
            </a:r>
            <a:r>
              <a:rPr lang="en-US" b="0" baseline="0" dirty="0"/>
              <a:t> students that a </a:t>
            </a:r>
            <a:r>
              <a:rPr lang="en-US" b="0" dirty="0"/>
              <a:t>positive statement states how things </a:t>
            </a:r>
            <a:r>
              <a:rPr lang="en-US" b="0" i="1" dirty="0"/>
              <a:t>are</a:t>
            </a:r>
            <a:r>
              <a:rPr lang="en-US" b="0" i="0" dirty="0"/>
              <a:t>, versus a normative statement,</a:t>
            </a:r>
            <a:r>
              <a:rPr lang="en-US" b="0" i="0" baseline="0" dirty="0"/>
              <a:t> which is a judgment on how things </a:t>
            </a:r>
            <a:r>
              <a:rPr lang="en-US" b="0" i="1" baseline="0" dirty="0"/>
              <a:t>should</a:t>
            </a:r>
            <a:r>
              <a:rPr lang="en-US" b="0" i="0" baseline="0" dirty="0"/>
              <a:t> be. Often, the argument that the benefit of certain monopolies exceeds the deadweight loss is similar to that for taxes, even though they also produce a DWL. For example, some people support taxes to provide benefits to the poor or military families. </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21</a:t>
            </a:fld>
            <a:endParaRPr lang="en-I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caveat to the new sites impacting monopoly prices is if </a:t>
            </a:r>
            <a:r>
              <a:rPr lang="en-US" sz="1200" baseline="0" dirty="0"/>
              <a:t>all new sellers become exclusive sellers of particular tickets, then all monopolists within isolated markets.</a:t>
            </a:r>
            <a:endParaRPr lang="en-US" sz="120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23</a:t>
            </a:fld>
            <a:endParaRPr lang="en-I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0" dirty="0"/>
              <a:t>The</a:t>
            </a:r>
            <a:r>
              <a:rPr lang="en-US" b="0" baseline="0" dirty="0"/>
              <a:t> S</a:t>
            </a:r>
            <a:r>
              <a:rPr lang="en-US" b="0" dirty="0"/>
              <a:t>herman Antitrust Act of 1890</a:t>
            </a:r>
            <a:r>
              <a:rPr lang="en-US" b="0" baseline="0" dirty="0"/>
              <a:t> </a:t>
            </a:r>
            <a:r>
              <a:rPr lang="en-US" b="0" dirty="0"/>
              <a:t>allows</a:t>
            </a:r>
            <a:r>
              <a:rPr lang="en-US" b="0" baseline="0" dirty="0"/>
              <a:t> the federal government to investigate and prosecute corporations that engage in anti-competitive practices to stifle competition (such as price fixing and bid rigging). </a:t>
            </a:r>
            <a:r>
              <a:rPr lang="en-US" b="0" dirty="0"/>
              <a:t>The</a:t>
            </a:r>
            <a:r>
              <a:rPr lang="en-US" b="0" baseline="0" dirty="0"/>
              <a:t> act has been used to break up monopolies in a variety of industries, including railroad, oil, aluminum, tobacco, and telecommunication. </a:t>
            </a:r>
          </a:p>
          <a:p>
            <a:endParaRPr lang="en-US" b="0" baseline="0" dirty="0"/>
          </a:p>
          <a:p>
            <a:r>
              <a:rPr lang="en-US" b="0" baseline="0" dirty="0"/>
              <a:t>As a recent example, in 1999, the U.S. government sued Microsoft for anti-competitive behavior with relation to their Internet Explorer browser. The Clayton Antitrust Act of 1914 prevents monopolies from forming in the first place by defining what constitutes monopolizing activities. The act is used when two firms that want to merge would result in one company having too much market power. The Clayton Antitrust Act blocked a proposed merger between Office Depot and Staples in 1997, and also a proposed merger between AT&amp;T and T-Mobile in 2011. </a:t>
            </a:r>
          </a:p>
          <a:p>
            <a:endParaRPr lang="en-US" b="0" baseline="0" dirty="0"/>
          </a:p>
          <a:p>
            <a:r>
              <a:rPr lang="en-US" dirty="0"/>
              <a:t>The government has only infrequently used the power to block mergers outright. More often, the government investigates a potential merger and allows it to go forward. For instance, in 2017 Amazon purchased the high-end grocery chain Whole Foods. In 2018 Disney purchased many of Fox's entertainment offerings, including the 21st Century Fox movie studio and a 30 percent stake in the streaming service </a:t>
            </a:r>
            <a:r>
              <a:rPr lang="en-US" dirty="0" err="1"/>
              <a:t>Hulu</a:t>
            </a:r>
            <a:endParaRPr lang="en-US" b="0" baseline="0" dirty="0"/>
          </a:p>
          <a:p>
            <a:endParaRPr lang="en-US" b="0" baseline="0" dirty="0"/>
          </a:p>
          <a:p>
            <a:r>
              <a:rPr lang="en-US" b="0" baseline="0" dirty="0"/>
              <a:t>Critics believe that antitrust laws could break up a natural monopoly or break a large company into several smaller firms that do not operate at an efficient scale. </a:t>
            </a:r>
            <a:endParaRPr lang="en-US" b="1" baseline="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25</a:t>
            </a:fld>
            <a:endParaRPr lang="en-I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Two examples of publically-owned monopolies are the </a:t>
            </a:r>
            <a:r>
              <a:rPr lang="en-US" baseline="0" dirty="0"/>
              <a:t>U.S. Postal Service (delivering mail) and Amtrak (providing train services).</a:t>
            </a:r>
          </a:p>
          <a:p>
            <a:pPr marL="171450" indent="-171450">
              <a:buFontTx/>
              <a:buChar char="-"/>
            </a:pPr>
            <a:endParaRPr lang="en-US" baseline="0" dirty="0"/>
          </a:p>
          <a:p>
            <a:pPr marL="0" indent="0">
              <a:buFontTx/>
              <a:buNone/>
            </a:pPr>
            <a:r>
              <a:rPr lang="en-US" b="1" baseline="0" dirty="0"/>
              <a:t>Benefits of public monopolies:</a:t>
            </a:r>
          </a:p>
          <a:p>
            <a:pPr marL="171450" indent="-171450">
              <a:buFontTx/>
              <a:buChar char="-"/>
            </a:pPr>
            <a:r>
              <a:rPr lang="en-US" b="0" baseline="0" dirty="0"/>
              <a:t>The U.S. Postal Service delivers everywhere in the U.S., while a private company might not be willing to bear the costs associated with delivering to remote areas. </a:t>
            </a:r>
          </a:p>
          <a:p>
            <a:pPr marL="171450" indent="-171450">
              <a:buFontTx/>
              <a:buChar char="-"/>
            </a:pPr>
            <a:r>
              <a:rPr lang="en-US" b="0" baseline="0" dirty="0"/>
              <a:t>Note that even though public monopolies can set prices lower than unregulated monopolies, there will still be a DWL—it will just be diminished.</a:t>
            </a:r>
          </a:p>
          <a:p>
            <a:pPr marL="171450" indent="-171450">
              <a:buFontTx/>
              <a:buChar char="-"/>
            </a:pPr>
            <a:endParaRPr lang="en-US" b="0" baseline="0" dirty="0"/>
          </a:p>
          <a:p>
            <a:pPr marL="0" indent="0">
              <a:buFontTx/>
              <a:buNone/>
            </a:pPr>
            <a:r>
              <a:rPr lang="en-US" b="1" baseline="0" dirty="0"/>
              <a:t>Costs of public monopolies:</a:t>
            </a:r>
          </a:p>
          <a:p>
            <a:pPr marL="171450" indent="-171450">
              <a:buFontTx/>
              <a:buChar char="-"/>
            </a:pPr>
            <a:r>
              <a:rPr lang="en-US" b="0" baseline="0" dirty="0"/>
              <a:t>Politicians might feel pressured to set prices lower than they would be in a competitive market; this will result in shortages.</a:t>
            </a:r>
          </a:p>
          <a:p>
            <a:pPr marL="171450" indent="-171450">
              <a:buFontTx/>
              <a:buChar char="-"/>
            </a:pPr>
            <a:r>
              <a:rPr lang="en-US" b="0" baseline="0" dirty="0"/>
              <a:t>Public monopolies might not be as concerned with improving efficiency and providing better services or lower costs. </a:t>
            </a:r>
          </a:p>
          <a:p>
            <a:pPr marL="171450" indent="-171450">
              <a:buFontTx/>
              <a:buChar char="-"/>
            </a:pPr>
            <a:r>
              <a:rPr lang="en-US" b="0" baseline="0" dirty="0"/>
              <a:t>Public monopolies can remain in operation even when they does not provide a service at a price that enough people are willing to pay, by covering losses with tax revenue.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26</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a:t>
            </a:fld>
            <a:endParaRPr lang="en-I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Price ceiling above MC but below monopoly pricing: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Average revenue is the same thing as the demand curve for a monopolist.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Note that the firm operates where price intersects average revenue to maximize profits.</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Price ceiling at efficient price: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The publically owned natural monopoly loses money because it is producing at a quantity</a:t>
            </a:r>
            <a:r>
              <a:rPr lang="en-US" b="1" baseline="0" dirty="0"/>
              <a:t> </a:t>
            </a:r>
            <a:r>
              <a:rPr lang="en-US" b="0" baseline="0" dirty="0"/>
              <a:t>where price is less than ATC.</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baseline="0" dirty="0"/>
              <a:t>Examples include the Amtrak and U.S. Postal service, both of which lost money in 2013.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Note to students that p</a:t>
            </a:r>
            <a:r>
              <a:rPr lang="en-US" b="0" baseline="0" dirty="0"/>
              <a:t>ublic ownership has become less common in favor of regulation [next slide].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27</a:t>
            </a:fld>
            <a:endParaRPr lang="en-I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Price controls are common in utility markets. Private monopolies of utilities like electricity, tap water, and natural gas are still allowed to exist, but the government puts a limit on what they can charge. Private monopolies have the incentive to reduce costs, some of which should be passed along to consumers through lower prices. However, if regulators set the price so low that all of the cost savings is passed to the consumers, firms do not have an incentive to reduce costs. </a:t>
            </a:r>
            <a:r>
              <a:rPr lang="en-US" b="0" dirty="0"/>
              <a:t>Additionally, if the price is set so</a:t>
            </a:r>
            <a:r>
              <a:rPr lang="en-US" b="0" baseline="0" dirty="0"/>
              <a:t> low that monopolists cannot cover their costs, regulation could drive firms out of business. </a:t>
            </a:r>
            <a:endParaRPr lang="en-US" b="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28</a:t>
            </a:fld>
            <a:endParaRPr lang="en-I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distribution of electricity is a natural monopoly,</a:t>
            </a:r>
            <a:r>
              <a:rPr lang="en-US" b="0" baseline="0" dirty="0"/>
              <a:t> but often the generation of electricity is not. For example, in New Zealand (and many U.S. states), the generation and supply processes are separated. Electricity firms compete in the generation process, but use the same wires for delivery. Another example is when several train service providers exist, but use the same set of tracks. </a:t>
            </a:r>
            <a:endParaRPr lang="en-US" b="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29</a:t>
            </a:fld>
            <a:endParaRPr lang="en-I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that doing</a:t>
            </a:r>
            <a:r>
              <a:rPr lang="en-US" baseline="0" dirty="0"/>
              <a:t> nothing does not deny the existence of a monopoly. Instead, it is a decision to consider when the problems caused by government intervention might be worse than the existing costs associated with the monopoly. </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30</a:t>
            </a:fld>
            <a:endParaRPr lang="en-I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Firms with monopoly power can charge higher prices to consumers with a higher willingness to pay. </a:t>
            </a:r>
            <a:r>
              <a:rPr lang="en-US" b="0" baseline="0" dirty="0"/>
              <a:t>Price discrimination is impossible in perfectly competitive markets. The more monopoly power a firm has, the more it is able to price discriminate. </a:t>
            </a:r>
            <a:endParaRPr lang="en-US" b="1" dirty="0"/>
          </a:p>
          <a:p>
            <a:endParaRPr lang="en-US" b="1" dirty="0"/>
          </a:p>
          <a:p>
            <a:r>
              <a:rPr lang="en-US" b="1" dirty="0"/>
              <a:t>Examples</a:t>
            </a:r>
            <a:r>
              <a:rPr lang="en-US" b="1" baseline="0" dirty="0"/>
              <a:t> of price discrimination:</a:t>
            </a:r>
          </a:p>
          <a:p>
            <a:pPr marL="171450" indent="-171450">
              <a:buFontTx/>
              <a:buChar char="-"/>
            </a:pPr>
            <a:r>
              <a:rPr lang="en-US" b="0" baseline="0" dirty="0"/>
              <a:t>Discounts given for people with student ID cards or proof of senior citizen status (movie theatres, public transportation).</a:t>
            </a:r>
          </a:p>
          <a:p>
            <a:pPr marL="171450" indent="-171450">
              <a:buFontTx/>
              <a:buChar char="-"/>
            </a:pPr>
            <a:r>
              <a:rPr lang="en-US" b="0" baseline="0" dirty="0"/>
              <a:t>Student discounts for computer software purchased through their university website.</a:t>
            </a:r>
          </a:p>
          <a:p>
            <a:pPr marL="171450" indent="-171450">
              <a:buFontTx/>
              <a:buChar char="-"/>
            </a:pPr>
            <a:r>
              <a:rPr lang="en-US" b="0" baseline="0" dirty="0"/>
              <a:t>Microsoft segregates groups of customers to charge them (closer to) their willingness to pay. They often charge different prices to students, standard computer users, and people using Microsoft products for their business. (See next slide.)	</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31</a:t>
            </a:fld>
            <a:endParaRPr lang="en-I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buFontTx/>
              <a:buNone/>
            </a:pPr>
            <a:r>
              <a:rPr lang="en-US" b="0" baseline="0" dirty="0"/>
              <a:t>This example assumes that all members of each group have the exact same willingness to pay.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32</a:t>
            </a:fld>
            <a:endParaRPr lang="en-I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r>
              <a:rPr lang="en-US" dirty="0"/>
              <a:t>Profit = TR - FC</a:t>
            </a:r>
            <a:r>
              <a:rPr lang="en-US" baseline="0" dirty="0"/>
              <a:t> </a:t>
            </a:r>
            <a:r>
              <a:rPr lang="en-US" sz="1200" dirty="0"/>
              <a:t>= (3 million × $75) - $50 million</a:t>
            </a:r>
            <a:r>
              <a:rPr lang="en-US" sz="1200" baseline="0" dirty="0"/>
              <a:t> </a:t>
            </a:r>
            <a:r>
              <a:rPr lang="en-US" sz="1200" dirty="0"/>
              <a:t>= $225 million - $50 million = </a:t>
            </a:r>
            <a:r>
              <a:rPr lang="en-US" sz="1200" u="none" dirty="0"/>
              <a:t>$175 million.</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33</a:t>
            </a:fld>
            <a:endParaRPr lang="en-I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that when engaging in </a:t>
            </a:r>
            <a:r>
              <a:rPr lang="en-US" b="0" dirty="0"/>
              <a:t>price discrimination, Microsoft charges</a:t>
            </a:r>
            <a:r>
              <a:rPr lang="en-US" b="0" baseline="0" dirty="0"/>
              <a:t> each customer group its willingness to pay.</a:t>
            </a:r>
            <a:endParaRPr lang="en-US" b="0" dirty="0"/>
          </a:p>
          <a:p>
            <a:pPr marL="0" indent="0">
              <a:buNone/>
            </a:pPr>
            <a:endParaRPr lang="en-US" sz="1200" b="1" i="0" baseline="0" dirty="0"/>
          </a:p>
          <a:p>
            <a:pPr marL="0" indent="0">
              <a:buNone/>
            </a:pPr>
            <a:r>
              <a:rPr lang="en-US" sz="1200" dirty="0"/>
              <a:t>Profit = TR - FC</a:t>
            </a:r>
            <a:br>
              <a:rPr lang="en-US" sz="1200" dirty="0"/>
            </a:br>
            <a:r>
              <a:rPr lang="en-US" sz="1200" dirty="0"/>
              <a:t>= (1 mil. × $225) + (1 mil. × $150) + (1 mil. × $75) - $50 mil.</a:t>
            </a:r>
            <a:br>
              <a:rPr lang="en-US" sz="1200" dirty="0"/>
            </a:br>
            <a:r>
              <a:rPr lang="en-US" sz="1200" dirty="0"/>
              <a:t>= $450 mil. - $50 mil.</a:t>
            </a:r>
            <a:br>
              <a:rPr lang="en-US" sz="1200" dirty="0"/>
            </a:br>
            <a:r>
              <a:rPr lang="en-US" sz="1200" dirty="0"/>
              <a:t>= </a:t>
            </a:r>
            <a:r>
              <a:rPr lang="en-US" sz="1200" u="sng" dirty="0"/>
              <a:t>$400 million</a:t>
            </a:r>
          </a:p>
          <a:p>
            <a:endParaRPr lang="en-US" b="0" i="0" baseline="0" dirty="0"/>
          </a:p>
          <a:p>
            <a:r>
              <a:rPr lang="en-US" sz="1200" dirty="0"/>
              <a:t>Microsoft earns an additional $150 million in profits if it can price discriminate ($400 million - $250 million).</a:t>
            </a:r>
            <a:r>
              <a:rPr lang="en-US" b="1" i="0" baseline="0" dirty="0"/>
              <a:t> </a:t>
            </a:r>
            <a:r>
              <a:rPr lang="en-US" b="0" i="0" baseline="0" dirty="0"/>
              <a:t>Perfect price discrimination requires complete and accurate knowledge of each customer’s willingness to pay. In imperfect price discrimination, not all students are willing to pay the full $75, so</a:t>
            </a:r>
            <a:r>
              <a:rPr lang="en-US" b="0" i="0" baseline="0" dirty="0">
                <a:sym typeface="Wingdings" pitchFamily="2" charset="2"/>
              </a:rPr>
              <a:t> some mutually beneficial trades don’t take place.</a:t>
            </a:r>
            <a:endParaRPr lang="en-US" b="0" i="0" baseline="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34</a:t>
            </a:fld>
            <a:endParaRPr lang="en-I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What are groups of customers? </a:t>
            </a:r>
            <a:r>
              <a:rPr lang="en-US" b="0" baseline="0" dirty="0"/>
              <a:t>Consider the Microsoft example. The firm’s price discrimination strategy does not work well if anyone can claim to be a student to pay the lower price. This strategy requires verifying these customers as students, which is often done by asking colleges to identify who is a student, or requiring the use of a student ID number or university email. </a:t>
            </a:r>
          </a:p>
          <a:p>
            <a:endParaRPr lang="en-US" b="0" baseline="0" dirty="0"/>
          </a:p>
          <a:p>
            <a:r>
              <a:rPr lang="en-US" b="0" baseline="0" dirty="0"/>
              <a:t>Resale creates the opportunity for people in the low willingness to pay group to buy a good at a lower price and sell it to people in the higher willingness to pay group at a higher price (but lower than their highest willingness to pay). Firms use legal enforcement</a:t>
            </a:r>
            <a:r>
              <a:rPr lang="en-US" b="0" i="0" baseline="0" dirty="0"/>
              <a:t> against individuals who cheat the system.</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35</a:t>
            </a:fld>
            <a:endParaRPr lang="en-I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dirty="0">
                <a:latin typeface="+mn-lt"/>
              </a:rPr>
              <a:t>Emphasize</a:t>
            </a:r>
            <a:r>
              <a:rPr lang="en-US" sz="1200" baseline="0" dirty="0">
                <a:latin typeface="+mn-lt"/>
              </a:rPr>
              <a:t> that firms in a perfectly competitive market have no choice but to accept the market price for their good or service because they face so much competition. But </a:t>
            </a:r>
            <a:r>
              <a:rPr lang="en-US" sz="1200" b="0" i="0" u="none" baseline="0" dirty="0">
                <a:latin typeface="+mn-lt"/>
              </a:rPr>
              <a:t>monopolists face little to no competition a</a:t>
            </a:r>
            <a:r>
              <a:rPr lang="en-US" sz="1200" b="0" i="0" baseline="0" dirty="0">
                <a:latin typeface="+mn-lt"/>
              </a:rPr>
              <a:t>nd are therefore able to </a:t>
            </a:r>
            <a:r>
              <a:rPr lang="en-US" sz="1200" b="0" i="0" u="none" baseline="0" dirty="0">
                <a:latin typeface="+mn-lt"/>
              </a:rPr>
              <a:t>control the prices they charge for their products. </a:t>
            </a:r>
            <a:r>
              <a:rPr lang="en-US" sz="1200" b="0" i="0" baseline="0" dirty="0">
                <a:latin typeface="+mn-lt"/>
              </a:rPr>
              <a:t>The lack of a close substitute for a monopolist’s product is essential to a firm exerting monopolist power in influencing market prices. Water is an example of a good with no close substitutes. If a firm has monopoly power over water, it can set the price of water at whatever it wants, and consumers have no choice but to pay that price. However, a firm with monopoly power over a good like orange juice does not have the same power, because if the firm sets this price too high consumers will buy a substitute good instead, like apple juice. </a:t>
            </a:r>
          </a:p>
          <a:p>
            <a:endParaRPr lang="en-US" i="0" baseline="0" dirty="0"/>
          </a:p>
          <a:p>
            <a:r>
              <a:rPr lang="en-US" b="0" i="0" baseline="0" dirty="0"/>
              <a:t>Perfect monopoly </a:t>
            </a:r>
            <a:r>
              <a:rPr lang="en-US" i="0" baseline="0" dirty="0"/>
              <a:t>refers to when a firm controls 100% of the market for its product. </a:t>
            </a:r>
            <a:r>
              <a:rPr lang="en-US" b="0" i="0" baseline="0" dirty="0"/>
              <a:t>Monopoly power </a:t>
            </a:r>
            <a:r>
              <a:rPr lang="en-US" i="0" baseline="0" dirty="0"/>
              <a:t>refers to when a firm controls not quite the entire market for its product, but enough to manipulate the price. DeBeers can be used as an example of monopoly power, because the firm controlled 80-90% of the diamond market. While the firm wasn’t a perfect monopoly, it had enough market power to largely influence the market price of diamonds. </a:t>
            </a:r>
          </a:p>
          <a:p>
            <a:pPr rtl="0" eaLnBrk="1" fontAlgn="auto" latinLnBrk="0" hangingPunct="1"/>
            <a:endParaRPr lang="en-US" sz="1200" b="1" i="0" u="none" strike="noStrike" kern="1200" baseline="0" dirty="0">
              <a:solidFill>
                <a:schemeClr val="tx1"/>
              </a:solidFill>
              <a:effectLst/>
              <a:latin typeface="+mn-lt"/>
              <a:ea typeface="+mn-ea"/>
              <a:cs typeface="+mn-cs"/>
            </a:endParaRPr>
          </a:p>
          <a:p>
            <a:pPr rtl="0" eaLnBrk="1" fontAlgn="auto" latinLnBrk="0" hangingPunct="1"/>
            <a:r>
              <a:rPr lang="en-US" sz="1200" b="1" i="0" u="sng" strike="noStrike" kern="1200" baseline="0" dirty="0">
                <a:solidFill>
                  <a:schemeClr val="tx1"/>
                </a:solidFill>
                <a:effectLst/>
                <a:latin typeface="+mn-lt"/>
                <a:ea typeface="+mn-ea"/>
                <a:cs typeface="+mn-cs"/>
              </a:rPr>
              <a:t>Barriers to entry</a:t>
            </a:r>
          </a:p>
          <a:p>
            <a:pPr rtl="0" eaLnBrk="1" fontAlgn="auto" latinLnBrk="0" hangingPunct="1"/>
            <a:r>
              <a:rPr lang="en-US" sz="1200" b="1" i="0" u="none" strike="noStrike" kern="1200" baseline="0" dirty="0">
                <a:solidFill>
                  <a:schemeClr val="tx1"/>
                </a:solidFill>
                <a:effectLst/>
                <a:latin typeface="+mn-lt"/>
                <a:ea typeface="+mn-ea"/>
                <a:cs typeface="+mn-cs"/>
              </a:rPr>
              <a:t>Scarce resources: </a:t>
            </a:r>
          </a:p>
          <a:p>
            <a:pPr marL="171450"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Some key resource or input into the production process is scarce and therefore a new firm cannot enter the market without gaining control of the resource or input. </a:t>
            </a:r>
          </a:p>
          <a:p>
            <a:pPr marL="628650" lvl="1"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For example, DeBeers controlling the diamond mines to keep diamonds scarce.</a:t>
            </a:r>
          </a:p>
          <a:p>
            <a:pPr rtl="0" eaLnBrk="1" fontAlgn="auto" latinLnBrk="0" hangingPunct="1"/>
            <a:endParaRPr lang="en-US" sz="1200" b="0" i="0" u="none" strike="noStrike" kern="1200" baseline="0" dirty="0">
              <a:solidFill>
                <a:schemeClr val="tx1"/>
              </a:solidFill>
              <a:effectLst/>
              <a:latin typeface="+mn-lt"/>
              <a:ea typeface="+mn-ea"/>
              <a:cs typeface="+mn-cs"/>
            </a:endParaRPr>
          </a:p>
          <a:p>
            <a:pPr rtl="0" eaLnBrk="1" fontAlgn="auto" latinLnBrk="0" hangingPunct="1"/>
            <a:r>
              <a:rPr lang="en-US" sz="1200" b="1" i="0" u="none" strike="noStrike" kern="1200" baseline="0" dirty="0">
                <a:solidFill>
                  <a:schemeClr val="tx1"/>
                </a:solidFill>
                <a:effectLst/>
                <a:latin typeface="+mn-lt"/>
                <a:ea typeface="+mn-ea"/>
                <a:cs typeface="+mn-cs"/>
              </a:rPr>
              <a:t>Economies of scale:</a:t>
            </a:r>
          </a:p>
          <a:p>
            <a:pPr marL="171450"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When economies of scale are powerful, sometimes it doesn’t make sense for two or more firms to compete, because the required infrastructure is too costly to replicate. </a:t>
            </a:r>
          </a:p>
          <a:p>
            <a:pPr marL="171450"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Consider the electricity-supply industry. If competition existed between two or more firms, each would need to build power plants and large distribution systems (poles, wires, etc.) for the areas they serve. Building this infrastructure is extremely expensive relative to the marginal cost of providing another unit of electricity. Therefore, one large firm has the cost advantage of providing all of the electricity supply in a region.</a:t>
            </a:r>
          </a:p>
          <a:p>
            <a:pPr marL="628650" lvl="1" indent="-171450" rtl="0" eaLnBrk="1" fontAlgn="auto" latinLnBrk="0" hangingPunct="1">
              <a:buFontTx/>
              <a:buChar char="-"/>
            </a:pPr>
            <a:r>
              <a:rPr lang="en-US" sz="1200" b="0" i="0" u="none" strike="noStrike" kern="1200" baseline="0" dirty="0">
                <a:solidFill>
                  <a:schemeClr val="tx1"/>
                </a:solidFill>
                <a:effectLst/>
                <a:latin typeface="+mn-lt"/>
                <a:ea typeface="+mn-ea"/>
                <a:cs typeface="+mn-cs"/>
              </a:rPr>
              <a:t>The distribution of electricity is an example of a natural monopoly. Natural monopolies can be the ‘natural’ outcome of competitive forces, as new firms do not have incentive to enter the market (they would have to invest in significant upfront fixed costs and would incur higher production costs than the monopoly). </a:t>
            </a:r>
          </a:p>
          <a:p>
            <a:pPr rtl="0" eaLnBrk="1" fontAlgn="auto" latinLnBrk="0" hangingPunct="1"/>
            <a:endParaRPr lang="en-US" sz="1200" b="1" i="0" u="none" strike="noStrike" kern="1200" baseline="0" dirty="0">
              <a:solidFill>
                <a:schemeClr val="tx1"/>
              </a:solidFill>
              <a:effectLst/>
              <a:latin typeface="+mn-lt"/>
              <a:ea typeface="+mn-ea"/>
              <a:cs typeface="+mn-cs"/>
            </a:endParaRPr>
          </a:p>
          <a:p>
            <a:r>
              <a:rPr lang="en-US" sz="1200" b="1" i="0" u="none" strike="noStrike" kern="1200" baseline="0" dirty="0">
                <a:solidFill>
                  <a:schemeClr val="tx1"/>
                </a:solidFill>
                <a:effectLst/>
                <a:latin typeface="+mn-lt"/>
                <a:ea typeface="+mn-ea"/>
                <a:cs typeface="+mn-cs"/>
              </a:rPr>
              <a:t>Government intervention:</a:t>
            </a:r>
          </a:p>
          <a:p>
            <a:pPr marL="171450" indent="-171450">
              <a:buFontTx/>
              <a:buChar char="-"/>
            </a:pPr>
            <a:r>
              <a:rPr lang="en-US" sz="1200" b="0" i="0" u="none" strike="noStrike" kern="1200" baseline="0" dirty="0">
                <a:solidFill>
                  <a:schemeClr val="tx1"/>
                </a:solidFill>
                <a:latin typeface="+mn-lt"/>
                <a:ea typeface="+mn-ea"/>
                <a:cs typeface="+mn-cs"/>
              </a:rPr>
              <a:t>Governments may create or sustain monopolies where they would not otherwise exist. Examples of government intervention:</a:t>
            </a:r>
            <a:endParaRPr lang="en-US" sz="1200" b="0" i="0" u="none" strike="noStrike" kern="1200" baseline="0" dirty="0">
              <a:solidFill>
                <a:schemeClr val="tx1"/>
              </a:solidFill>
              <a:effectLst/>
              <a:latin typeface="+mn-lt"/>
              <a:ea typeface="+mn-ea"/>
              <a:cs typeface="+mn-cs"/>
            </a:endParaRPr>
          </a:p>
          <a:p>
            <a:pPr marL="628650" lvl="1" indent="-171450">
              <a:buFontTx/>
              <a:buChar char="-"/>
            </a:pPr>
            <a:r>
              <a:rPr lang="en-US" sz="1200" b="0" i="0" u="none" strike="noStrike" kern="1200" baseline="0" dirty="0">
                <a:solidFill>
                  <a:schemeClr val="tx1"/>
                </a:solidFill>
                <a:effectLst/>
                <a:latin typeface="+mn-lt"/>
                <a:ea typeface="+mn-ea"/>
                <a:cs typeface="+mn-cs"/>
              </a:rPr>
              <a:t>Many U.S. state governments have created monopolies on the sale of alcoholic beverages.</a:t>
            </a:r>
          </a:p>
          <a:p>
            <a:pPr marL="628650" lvl="1" indent="-171450">
              <a:buFontTx/>
              <a:buChar char="-"/>
            </a:pPr>
            <a:r>
              <a:rPr lang="en-US" sz="1200" b="0" i="0" u="none" strike="noStrike" kern="1200" baseline="0" dirty="0">
                <a:solidFill>
                  <a:schemeClr val="tx1"/>
                </a:solidFill>
                <a:effectLst/>
                <a:latin typeface="+mn-lt"/>
                <a:ea typeface="+mn-ea"/>
                <a:cs typeface="+mn-cs"/>
              </a:rPr>
              <a:t>In Iran, the construction industry is controlled by an elite branch of the national army.</a:t>
            </a:r>
          </a:p>
          <a:p>
            <a:pPr marL="628650" lvl="1" indent="-171450">
              <a:buFontTx/>
              <a:buChar char="-"/>
            </a:pPr>
            <a:r>
              <a:rPr lang="en-US" sz="1200" b="0" i="0" u="none" strike="noStrike" kern="1200" baseline="0" dirty="0">
                <a:solidFill>
                  <a:schemeClr val="tx1"/>
                </a:solidFill>
                <a:effectLst/>
                <a:latin typeface="+mn-lt"/>
                <a:ea typeface="+mn-ea"/>
                <a:cs typeface="+mn-cs"/>
              </a:rPr>
              <a:t>Intellectual property rights are regulated through patents and copyrights, which give an individual or firm the exclusive right to produce and sell a product or service for a given period of time. Examples include chemical formulas developed by pharmaceutical companies and creative works like movies and music. Note that intellectual property protection has both costs and benefits. It can create the incentive for firms to invest in research and creative activities, but the downside is that prices are set higher than they would be in a competitive market, thus decreasing consumer and total surplus. </a:t>
            </a:r>
          </a:p>
          <a:p>
            <a:endParaRPr lang="en-US" sz="1200" b="0" i="0" u="none" strike="noStrike" kern="1200" baseline="0" dirty="0">
              <a:solidFill>
                <a:schemeClr val="tx1"/>
              </a:solidFill>
              <a:effectLst/>
              <a:latin typeface="+mn-lt"/>
              <a:ea typeface="+mn-ea"/>
              <a:cs typeface="+mn-cs"/>
            </a:endParaRPr>
          </a:p>
          <a:p>
            <a:r>
              <a:rPr lang="en-US" sz="1200" b="1" i="0" u="none" strike="noStrike" kern="1200" baseline="0" dirty="0">
                <a:solidFill>
                  <a:schemeClr val="tx1"/>
                </a:solidFill>
                <a:effectLst/>
                <a:latin typeface="+mn-lt"/>
                <a:ea typeface="+mn-ea"/>
                <a:cs typeface="+mn-cs"/>
              </a:rPr>
              <a:t>Aggressive tactics:</a:t>
            </a:r>
            <a:r>
              <a:rPr lang="en-US" sz="1200" b="0" i="0" u="none" strike="noStrike" kern="1200" baseline="0" dirty="0">
                <a:solidFill>
                  <a:schemeClr val="tx1"/>
                </a:solidFill>
                <a:effectLst/>
                <a:latin typeface="+mn-lt"/>
                <a:ea typeface="+mn-ea"/>
                <a:cs typeface="+mn-cs"/>
              </a:rPr>
              <a:t> </a:t>
            </a:r>
          </a:p>
          <a:p>
            <a:pPr marL="171450" indent="-171450">
              <a:buFontTx/>
              <a:buChar char="-"/>
            </a:pPr>
            <a:r>
              <a:rPr lang="en-US" sz="1200" b="0" i="0" u="none" strike="noStrike" kern="1200" baseline="0" dirty="0">
                <a:solidFill>
                  <a:schemeClr val="tx1"/>
                </a:solidFill>
                <a:effectLst/>
                <a:latin typeface="+mn-lt"/>
                <a:ea typeface="+mn-ea"/>
                <a:cs typeface="+mn-cs"/>
              </a:rPr>
              <a:t>DeBeers is a classic example of a company that used aggressive tactics. DeBeers offered to buy up companies that discovered new diamond mines. The firm also excluded merchants from exclusive diamond sale “sightings” if the merchants did not stop stockpiling their gems. DeBeers employed these tactics so it could keep the market price of diamonds high.</a:t>
            </a:r>
          </a:p>
          <a:p>
            <a:pPr marL="171450" indent="-171450">
              <a:buFontTx/>
              <a:buChar char="-"/>
            </a:pPr>
            <a:r>
              <a:rPr lang="en-US" sz="1200" b="0" i="0" u="none" strike="noStrike" kern="1200" baseline="0" dirty="0">
                <a:solidFill>
                  <a:schemeClr val="tx1"/>
                </a:solidFill>
                <a:effectLst/>
                <a:latin typeface="+mn-lt"/>
                <a:ea typeface="+mn-ea"/>
                <a:cs typeface="+mn-cs"/>
              </a:rPr>
              <a:t>It is often claimed that another company using aggressive tactics is </a:t>
            </a:r>
            <a:r>
              <a:rPr lang="en-US" sz="1200" b="0" i="0" u="none" strike="noStrike" kern="1200" baseline="0" dirty="0" err="1">
                <a:solidFill>
                  <a:schemeClr val="tx1"/>
                </a:solidFill>
                <a:effectLst/>
                <a:latin typeface="+mn-lt"/>
                <a:ea typeface="+mn-ea"/>
                <a:cs typeface="+mn-cs"/>
              </a:rPr>
              <a:t>Walmart</a:t>
            </a:r>
            <a:r>
              <a:rPr lang="en-US" sz="1200" b="0" i="0" u="none" strike="noStrike" kern="1200" baseline="0" dirty="0">
                <a:solidFill>
                  <a:schemeClr val="tx1"/>
                </a:solidFill>
                <a:effectLst/>
                <a:latin typeface="+mn-lt"/>
                <a:ea typeface="+mn-ea"/>
                <a:cs typeface="+mn-cs"/>
              </a:rPr>
              <a:t>, which has been sued several times for predatory pricing—a tactic where a company temporarily slashes its prices, forcing rival companies out of business, only to raise prices once competitors exit the market. Predatory pricing can be used by large companies because they can sustain short-term losses until their rivals are forced out of the market. By doing this, they establish monopoly power for themselves, which allows them to set the market prices.</a:t>
            </a:r>
          </a:p>
          <a:p>
            <a:pPr marL="171450" indent="-171450">
              <a:buFontTx/>
              <a:buChar char="-"/>
            </a:pPr>
            <a:r>
              <a:rPr lang="en-US" sz="1200" b="0" i="0" u="none" strike="noStrike" kern="1200" baseline="0" dirty="0">
                <a:solidFill>
                  <a:schemeClr val="tx1"/>
                </a:solidFill>
                <a:effectLst/>
                <a:latin typeface="+mn-lt"/>
                <a:ea typeface="+mn-ea"/>
                <a:cs typeface="+mn-cs"/>
              </a:rPr>
              <a:t>Note that some aggressive tactics are not unwelcome to smaller firms. Consider Google, which controls 4/5 of the world’s Internet searches. In an effort to avoid another company with a better search algorithm taking over as the world’s top search provider, Google buys companies with promising search technology. Many web entrepreneurs set up businesses with the hopes that Google, or another industry giant, will buy them out at a lucrative price.</a:t>
            </a:r>
            <a:endParaRPr lang="en-US" sz="1200" b="0" i="0" u="sng"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10995D4-C630-4D1E-A120-C0B9FB85BAB5}" type="slidenum">
              <a:rPr lang="en-IN" smtClean="0"/>
              <a:pPr/>
              <a:t>3</a:t>
            </a:fld>
            <a:endParaRPr lang="en-I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31941010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14208256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38133219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45</a:t>
            </a:fld>
            <a:endParaRPr lang="en-IN"/>
          </a:p>
        </p:txBody>
      </p:sp>
    </p:spTree>
    <p:extLst>
      <p:ext uri="{BB962C8B-B14F-4D97-AF65-F5344CB8AC3E}">
        <p14:creationId xmlns:p14="http://schemas.microsoft.com/office/powerpoint/2010/main" val="20053137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46</a:t>
            </a:fld>
            <a:endParaRPr lang="en-IN"/>
          </a:p>
        </p:txBody>
      </p:sp>
    </p:spTree>
    <p:extLst>
      <p:ext uri="{BB962C8B-B14F-4D97-AF65-F5344CB8AC3E}">
        <p14:creationId xmlns:p14="http://schemas.microsoft.com/office/powerpoint/2010/main" val="4962470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47</a:t>
            </a:fld>
            <a:endParaRPr lang="en-IN"/>
          </a:p>
        </p:txBody>
      </p:sp>
    </p:spTree>
    <p:extLst>
      <p:ext uri="{BB962C8B-B14F-4D97-AF65-F5344CB8AC3E}">
        <p14:creationId xmlns:p14="http://schemas.microsoft.com/office/powerpoint/2010/main" val="33478738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48</a:t>
            </a:fld>
            <a:endParaRPr lang="en-IN"/>
          </a:p>
        </p:txBody>
      </p:sp>
    </p:spTree>
    <p:extLst>
      <p:ext uri="{BB962C8B-B14F-4D97-AF65-F5344CB8AC3E}">
        <p14:creationId xmlns:p14="http://schemas.microsoft.com/office/powerpoint/2010/main" val="36223546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49</a:t>
            </a:fld>
            <a:endParaRPr lang="en-IN"/>
          </a:p>
        </p:txBody>
      </p:sp>
    </p:spTree>
    <p:extLst>
      <p:ext uri="{BB962C8B-B14F-4D97-AF65-F5344CB8AC3E}">
        <p14:creationId xmlns:p14="http://schemas.microsoft.com/office/powerpoint/2010/main" val="24384148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50</a:t>
            </a:fld>
            <a:endParaRPr lang="en-IN"/>
          </a:p>
        </p:txBody>
      </p:sp>
    </p:spTree>
    <p:extLst>
      <p:ext uri="{BB962C8B-B14F-4D97-AF65-F5344CB8AC3E}">
        <p14:creationId xmlns:p14="http://schemas.microsoft.com/office/powerpoint/2010/main" val="34769925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51</a:t>
            </a:fld>
            <a:endParaRPr lang="en-IN"/>
          </a:p>
        </p:txBody>
      </p:sp>
    </p:spTree>
    <p:extLst>
      <p:ext uri="{BB962C8B-B14F-4D97-AF65-F5344CB8AC3E}">
        <p14:creationId xmlns:p14="http://schemas.microsoft.com/office/powerpoint/2010/main" val="3735290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dirty="0"/>
              <a:t>Individual </a:t>
            </a:r>
            <a:r>
              <a:rPr lang="en-US" b="0" u="none" dirty="0"/>
              <a:t>firms </a:t>
            </a:r>
            <a:r>
              <a:rPr lang="en-US" b="0" dirty="0"/>
              <a:t>in a </a:t>
            </a:r>
            <a:r>
              <a:rPr lang="en-US" b="0" u="none" dirty="0"/>
              <a:t>perfectly competitive market</a:t>
            </a:r>
            <a:r>
              <a:rPr lang="en-US" b="0" u="none" baseline="0" dirty="0"/>
              <a:t> face a horizontal demand curve, </a:t>
            </a:r>
            <a:r>
              <a:rPr lang="en-US" baseline="0" dirty="0"/>
              <a:t>even though the demand curve for the whole market slopes downward. This is because each firm is too small to affect the market price. Firms can sell as much as they want at the market price, but if they try to charge more, consumers will buy from competitors and the firm will not sell anything. It is important to note </a:t>
            </a:r>
            <a:r>
              <a:rPr lang="en-US" b="0" baseline="0" dirty="0"/>
              <a:t>that the demand curve is horizontal at the equilibrium market price of $2,500. </a:t>
            </a:r>
            <a:r>
              <a:rPr lang="en-US" dirty="0"/>
              <a:t>In contrast, </a:t>
            </a:r>
            <a:r>
              <a:rPr lang="en-US" b="0" u="none" dirty="0"/>
              <a:t>monopolists</a:t>
            </a:r>
            <a:r>
              <a:rPr lang="en-US" b="0" dirty="0"/>
              <a:t> face a downward-sloping</a:t>
            </a:r>
            <a:r>
              <a:rPr lang="en-US" b="0" baseline="0" dirty="0"/>
              <a:t> market demand curve. The demand curve is downward sloping because monopolists can choose any price without being undercut by other firms. This is because monopolists are the only seller of their good (refer back to the definition of a monopoly). However, monopolists are still constrained by market demand. The law of demand tells us that, ceteris paribus, the quantity demanded falls as price rises. For example, monopolists can choose a high price for diamonds, like $5,000, but they will sell a lower quantity (3 diamonds) than if they were to price diamonds at a lower price, like $2,500 (where they would sell 8 diamonds).</a:t>
            </a:r>
          </a:p>
          <a:p>
            <a:endParaRPr lang="en-US" b="0" baseline="0" dirty="0"/>
          </a:p>
          <a:p>
            <a:r>
              <a:rPr lang="en-US" b="0" baseline="0" dirty="0"/>
              <a:t>When picking a price, monopolists control the price/quantity outcome by allowing consumers to choose the quantity demanded at that price. When setting the quantity of a good to sell, they restrict the quantity supplied and allow prices to adjust to where </a:t>
            </a:r>
            <a:r>
              <a:rPr lang="en-US" b="0" baseline="0" dirty="0" err="1"/>
              <a:t>Q</a:t>
            </a:r>
            <a:r>
              <a:rPr lang="en-US" b="0" baseline="-25000" dirty="0" err="1"/>
              <a:t>d</a:t>
            </a:r>
            <a:r>
              <a:rPr lang="en-US" b="0" baseline="0" dirty="0"/>
              <a:t> equals Q</a:t>
            </a:r>
            <a:r>
              <a:rPr lang="en-US" b="0" baseline="-25000" dirty="0"/>
              <a:t>s</a:t>
            </a:r>
            <a:r>
              <a:rPr lang="en-US" b="0" baseline="0" dirty="0"/>
              <a:t>. The resulting price/quantity combination is the same regardless of whether a monopolist chooses a price or quantity to supply.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6</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Remind the class that total revenue is</a:t>
            </a:r>
            <a:r>
              <a:rPr lang="en-US" baseline="0" dirty="0"/>
              <a:t> price times quantity sold. </a:t>
            </a:r>
            <a:r>
              <a:rPr lang="en-US" b="0" baseline="0" dirty="0"/>
              <a:t>The q</a:t>
            </a:r>
            <a:r>
              <a:rPr lang="en-US" b="0" dirty="0"/>
              <a:t>uantity effect</a:t>
            </a:r>
            <a:r>
              <a:rPr lang="en-US" b="0" i="1" baseline="0" dirty="0"/>
              <a:t> </a:t>
            </a:r>
            <a:r>
              <a:rPr lang="en-US" b="0" i="0" baseline="0" dirty="0"/>
              <a:t>indicates that</a:t>
            </a:r>
            <a:r>
              <a:rPr lang="en-US" b="0" i="0" dirty="0"/>
              <a:t> additional</a:t>
            </a:r>
            <a:r>
              <a:rPr lang="en-US" b="0" i="0" baseline="0" dirty="0"/>
              <a:t> money is brought in with the sale of each additional unit, so total revenue increases. The price effect indicates that each additional unit sold drives the price of all units down, so</a:t>
            </a:r>
            <a:r>
              <a:rPr lang="en-US" b="0" i="0" baseline="0" dirty="0">
                <a:sym typeface="Wingdings" pitchFamily="2" charset="2"/>
              </a:rPr>
              <a:t> total revenue decreases. </a:t>
            </a:r>
            <a:r>
              <a:rPr lang="en-US" dirty="0"/>
              <a:t>In</a:t>
            </a:r>
            <a:r>
              <a:rPr lang="en-US" baseline="0" dirty="0"/>
              <a:t> perfectly competitive markets, a firm can sell as much as it wants without changing the market price. Therefore, the marginal revenue from each additional unit is always constant and equal to the market price. In contrast, the marginal revenue for monopolists decreases with each additional unit sold. </a:t>
            </a:r>
            <a:r>
              <a:rPr lang="en-US" b="0" i="0" baseline="0" dirty="0">
                <a:sym typeface="Wingdings" pitchFamily="2" charset="2"/>
              </a:rPr>
              <a:t>In perfectly competitive markets there is no price effect, so marginal revenue is entirely determined by the quantity effect.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7</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Total</a:t>
            </a:r>
            <a:r>
              <a:rPr lang="en-US" baseline="0" dirty="0"/>
              <a:t> revenue (TR) is equal to Price × Quantity.</a:t>
            </a:r>
          </a:p>
          <a:p>
            <a:r>
              <a:rPr lang="en-US" baseline="0" dirty="0"/>
              <a:t>Marginal revenue is the difference in total revenue as quantity increases. For example, from a quantity of 2 to 3 diamonds, the marginal revenue is 15,000 - 11,000 = 4,000</a:t>
            </a:r>
          </a:p>
          <a:p>
            <a:r>
              <a:rPr lang="en-US" baseline="0" dirty="0"/>
              <a:t>The average revenue is total revenue divided by quantity.</a:t>
            </a:r>
          </a:p>
          <a:p>
            <a:r>
              <a:rPr lang="en-US" baseline="0" dirty="0"/>
              <a:t>Average revenue is also equal to price.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8</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figure above shows total,</a:t>
            </a:r>
            <a:r>
              <a:rPr lang="en-US" baseline="0" dirty="0"/>
              <a:t> average, and marginal revenue at various quantities for De Beers. </a:t>
            </a:r>
            <a:br>
              <a:rPr lang="en-US" baseline="0" dirty="0"/>
            </a:br>
            <a:endParaRPr lang="en-US" baseline="0" dirty="0"/>
          </a:p>
          <a:p>
            <a:r>
              <a:rPr lang="en-US" b="1" baseline="0" dirty="0"/>
              <a:t>Total revenue</a:t>
            </a:r>
          </a:p>
          <a:p>
            <a:r>
              <a:rPr lang="en-US" b="0" baseline="0" dirty="0"/>
              <a:t>Remind students that TR = P × Q.</a:t>
            </a:r>
          </a:p>
          <a:p>
            <a:endParaRPr lang="en-US" b="0" baseline="0" dirty="0"/>
          </a:p>
          <a:p>
            <a:r>
              <a:rPr lang="en-US" b="1" baseline="0" dirty="0"/>
              <a:t>Marginal Revenue</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The additional revenue brought in from the sale of each additional unit. Note that marginal revenue is decreasing because each additional unit brings in less revenue than the previous.</a:t>
            </a:r>
            <a:r>
              <a:rPr lang="en-US" b="1" baseline="0" dirty="0"/>
              <a:t> </a:t>
            </a:r>
            <a:r>
              <a:rPr lang="en-US" b="0" baseline="0" dirty="0"/>
              <a:t>A negative MR occurs </a:t>
            </a:r>
            <a:r>
              <a:rPr lang="en-US" b="0" i="0" baseline="0" dirty="0">
                <a:sym typeface="Wingdings" pitchFamily="2" charset="2"/>
              </a:rPr>
              <a:t>when the price effect is bigger than the quantity effect. When MR is negative, total revenue is decreasing. This is why the revenue-maximizing quantity is the quantity at which the MR curve crosses the x-axis (i.e., when MR = 0)</a:t>
            </a:r>
            <a:endParaRPr lang="en-US" b="0" baseline="0" dirty="0"/>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Average revenue</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baseline="0" dirty="0">
                <a:sym typeface="Wingdings" pitchFamily="2" charset="2"/>
              </a:rPr>
              <a:t>Note that average revenue is the market demand curve at any quantity sold. Average revenue (AR) is always greater than marginal revenue, because each additional unit sold brings less revenue than the last unit.</a:t>
            </a:r>
          </a:p>
        </p:txBody>
      </p:sp>
      <p:sp>
        <p:nvSpPr>
          <p:cNvPr id="4" name="Slide Number Placeholder 3"/>
          <p:cNvSpPr>
            <a:spLocks noGrp="1"/>
          </p:cNvSpPr>
          <p:nvPr>
            <p:ph type="sldNum" sz="quarter" idx="10"/>
          </p:nvPr>
        </p:nvSpPr>
        <p:spPr/>
        <p:txBody>
          <a:bodyPr/>
          <a:lstStyle/>
          <a:p>
            <a:fld id="{C10995D4-C630-4D1E-A120-C0B9FB85BAB5}" type="slidenum">
              <a:rPr lang="en-IN" smtClean="0"/>
              <a:pPr/>
              <a:t>9</a:t>
            </a:fld>
            <a:endParaRPr lang="en-I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Total revenue </a:t>
            </a:r>
            <a:r>
              <a:rPr lang="en-US" dirty="0"/>
              <a:t>is quantity times price received for each</a:t>
            </a:r>
            <a:r>
              <a:rPr lang="en-US" baseline="0" dirty="0"/>
              <a:t> unit. </a:t>
            </a:r>
            <a:endParaRPr lang="en-US" b="1"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10</a:t>
            </a:fld>
            <a:endParaRPr lang="en-I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Average revenue is calculated by dividing total revenue by quantity sold. Note that average revenue is also equal to the price for each given quantity.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11</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764389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44348041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6732788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063640262"/>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 id="2147483707"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slide" Target="slide44.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slide" Target="slide45.xml"/></Relationships>
</file>

<file path=ppt/slides/_rels/slide17.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slide" Target="slide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slide" Target="slide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slide" Target="slide49.xml"/><Relationship Id="rId4"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slide" Target="slide5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slide" Target="slide5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5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slide" Target="slide4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slide" Target="slide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14</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Monopoly</a:t>
            </a:r>
          </a:p>
        </p:txBody>
      </p:sp>
      <p:pic>
        <p:nvPicPr>
          <p:cNvPr id="6" name="Picture 5">
            <a:extLst>
              <a:ext uri="{FF2B5EF4-FFF2-40B4-BE49-F238E27FC236}">
                <a16:creationId xmlns:a16="http://schemas.microsoft.com/office/drawing/2014/main" id="{0EC9BBFE-EF7B-4D5C-B1BE-6C1518A4202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solidFill>
                  <a:schemeClr val="tx1"/>
                </a:solidFill>
              </a:rPr>
              <a:t>Active Learning: Determine Revenue-Maximizing Quantity</a:t>
            </a:r>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dirty="0"/>
              <a:t>Fill in the following table and identify the monopolist’s revenue-maximizing level of production.</a:t>
            </a:r>
          </a:p>
        </p:txBody>
      </p:sp>
      <p:graphicFrame>
        <p:nvGraphicFramePr>
          <p:cNvPr id="4" name="Table 5">
            <a:extLst>
              <a:ext uri="{FF2B5EF4-FFF2-40B4-BE49-F238E27FC236}">
                <a16:creationId xmlns:a16="http://schemas.microsoft.com/office/drawing/2014/main" id="{A38B0069-F3C2-4DC3-A6AE-B2F2200AFFE2}"/>
              </a:ext>
            </a:extLst>
          </p:cNvPr>
          <p:cNvGraphicFramePr>
            <a:graphicFrameLocks noGrp="1"/>
          </p:cNvGraphicFramePr>
          <p:nvPr>
            <p:extLst>
              <p:ext uri="{D42A27DB-BD31-4B8C-83A1-F6EECF244321}">
                <p14:modId xmlns:p14="http://schemas.microsoft.com/office/powerpoint/2010/main" val="3421351024"/>
              </p:ext>
            </p:extLst>
          </p:nvPr>
        </p:nvGraphicFramePr>
        <p:xfrm>
          <a:off x="515112" y="2366815"/>
          <a:ext cx="8113775" cy="3418840"/>
        </p:xfrm>
        <a:graphic>
          <a:graphicData uri="http://schemas.openxmlformats.org/drawingml/2006/table">
            <a:tbl>
              <a:tblPr firstRow="1" bandRow="1">
                <a:tableStyleId>{5C22544A-7EE6-4342-B048-85BDC9FD1C3A}</a:tableStyleId>
              </a:tblPr>
              <a:tblGrid>
                <a:gridCol w="1622755">
                  <a:extLst>
                    <a:ext uri="{9D8B030D-6E8A-4147-A177-3AD203B41FA5}">
                      <a16:colId xmlns:a16="http://schemas.microsoft.com/office/drawing/2014/main" val="452691555"/>
                    </a:ext>
                  </a:extLst>
                </a:gridCol>
                <a:gridCol w="1622755">
                  <a:extLst>
                    <a:ext uri="{9D8B030D-6E8A-4147-A177-3AD203B41FA5}">
                      <a16:colId xmlns:a16="http://schemas.microsoft.com/office/drawing/2014/main" val="1721028095"/>
                    </a:ext>
                  </a:extLst>
                </a:gridCol>
                <a:gridCol w="1622755">
                  <a:extLst>
                    <a:ext uri="{9D8B030D-6E8A-4147-A177-3AD203B41FA5}">
                      <a16:colId xmlns:a16="http://schemas.microsoft.com/office/drawing/2014/main" val="4093450377"/>
                    </a:ext>
                  </a:extLst>
                </a:gridCol>
                <a:gridCol w="1622755">
                  <a:extLst>
                    <a:ext uri="{9D8B030D-6E8A-4147-A177-3AD203B41FA5}">
                      <a16:colId xmlns:a16="http://schemas.microsoft.com/office/drawing/2014/main" val="2424704939"/>
                    </a:ext>
                  </a:extLst>
                </a:gridCol>
                <a:gridCol w="1622755">
                  <a:extLst>
                    <a:ext uri="{9D8B030D-6E8A-4147-A177-3AD203B41FA5}">
                      <a16:colId xmlns:a16="http://schemas.microsoft.com/office/drawing/2014/main" val="755340042"/>
                    </a:ext>
                  </a:extLst>
                </a:gridCol>
              </a:tblGrid>
              <a:tr h="370840">
                <a:tc>
                  <a:txBody>
                    <a:bodyPr/>
                    <a:lstStyle/>
                    <a:p>
                      <a:pPr algn="ctr"/>
                      <a:r>
                        <a:rPr lang="en-IN" sz="1600" dirty="0"/>
                        <a:t>Price ($/textbook)</a:t>
                      </a:r>
                    </a:p>
                  </a:txBody>
                  <a:tcPr marL="121706" marR="121706" anchor="b">
                    <a:solidFill>
                      <a:srgbClr val="C00000"/>
                    </a:solidFill>
                  </a:tcPr>
                </a:tc>
                <a:tc>
                  <a:txBody>
                    <a:bodyPr/>
                    <a:lstStyle/>
                    <a:p>
                      <a:pPr algn="ctr"/>
                      <a:r>
                        <a:rPr lang="en-IN" sz="1600" dirty="0"/>
                        <a:t>Quantity sold</a:t>
                      </a:r>
                    </a:p>
                    <a:p>
                      <a:pPr algn="ctr"/>
                      <a:r>
                        <a:rPr lang="en-IN" sz="1600" dirty="0"/>
                        <a:t>(Textbooks)</a:t>
                      </a:r>
                    </a:p>
                  </a:txBody>
                  <a:tcPr marL="121706" marR="121706" anchor="b">
                    <a:solidFill>
                      <a:srgbClr val="C00000"/>
                    </a:solidFill>
                  </a:tcPr>
                </a:tc>
                <a:tc>
                  <a:txBody>
                    <a:bodyPr/>
                    <a:lstStyle/>
                    <a:p>
                      <a:pPr algn="ctr"/>
                      <a:r>
                        <a:rPr lang="en-IN" sz="1600" dirty="0"/>
                        <a:t>Total revenue</a:t>
                      </a:r>
                    </a:p>
                    <a:p>
                      <a:pPr algn="ctr"/>
                      <a:r>
                        <a:rPr lang="en-IN" sz="1600" dirty="0"/>
                        <a:t>($)</a:t>
                      </a:r>
                    </a:p>
                  </a:txBody>
                  <a:tcPr marL="121706" marR="121706" anchor="b">
                    <a:solidFill>
                      <a:srgbClr val="C00000"/>
                    </a:solidFill>
                  </a:tcPr>
                </a:tc>
                <a:tc>
                  <a:txBody>
                    <a:bodyPr/>
                    <a:lstStyle/>
                    <a:p>
                      <a:pPr algn="ctr"/>
                      <a:r>
                        <a:rPr lang="en-IN" sz="1600" dirty="0"/>
                        <a:t>Marginal revenue</a:t>
                      </a:r>
                    </a:p>
                    <a:p>
                      <a:pPr algn="ctr"/>
                      <a:r>
                        <a:rPr lang="en-IN" sz="1600" dirty="0"/>
                        <a:t>($)</a:t>
                      </a:r>
                    </a:p>
                  </a:txBody>
                  <a:tcPr marL="121706" marR="121706" anchor="b">
                    <a:solidFill>
                      <a:srgbClr val="C00000"/>
                    </a:solidFill>
                  </a:tcPr>
                </a:tc>
                <a:tc>
                  <a:txBody>
                    <a:bodyPr/>
                    <a:lstStyle/>
                    <a:p>
                      <a:pPr algn="ctr"/>
                      <a:r>
                        <a:rPr lang="en-IN" sz="1600" dirty="0"/>
                        <a:t>Average Revenue</a:t>
                      </a:r>
                    </a:p>
                    <a:p>
                      <a:pPr algn="ctr"/>
                      <a:r>
                        <a:rPr lang="en-IN" sz="1600" dirty="0"/>
                        <a:t>($/textbook)</a:t>
                      </a:r>
                    </a:p>
                  </a:txBody>
                  <a:tcPr marL="121706" marR="121706" anchor="b">
                    <a:solidFill>
                      <a:srgbClr val="C00000"/>
                    </a:solidFill>
                  </a:tcPr>
                </a:tc>
                <a:extLst>
                  <a:ext uri="{0D108BD9-81ED-4DB2-BD59-A6C34878D82A}">
                    <a16:rowId xmlns:a16="http://schemas.microsoft.com/office/drawing/2014/main" val="530936174"/>
                  </a:ext>
                </a:extLst>
              </a:tr>
              <a:tr h="370840">
                <a:tc>
                  <a:txBody>
                    <a:bodyPr/>
                    <a:lstStyle/>
                    <a:p>
                      <a:pPr algn="ctr"/>
                      <a:r>
                        <a:rPr lang="en-IN" sz="1600" dirty="0"/>
                        <a:t>210</a:t>
                      </a:r>
                    </a:p>
                  </a:txBody>
                  <a:tcPr marL="121706" marR="121706"/>
                </a:tc>
                <a:tc>
                  <a:txBody>
                    <a:bodyPr/>
                    <a:lstStyle/>
                    <a:p>
                      <a:pPr algn="ctr"/>
                      <a:r>
                        <a:rPr lang="en-IN" sz="1600" dirty="0"/>
                        <a:t>0</a:t>
                      </a:r>
                    </a:p>
                  </a:txBody>
                  <a:tcPr marL="121706" marR="121706"/>
                </a:tc>
                <a:tc>
                  <a:txBody>
                    <a:bodyPr/>
                    <a:lstStyle/>
                    <a:p>
                      <a:pPr algn="ctr"/>
                      <a:r>
                        <a:rPr lang="en-IN" sz="1600" dirty="0"/>
                        <a:t>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3005923220"/>
                  </a:ext>
                </a:extLst>
              </a:tr>
              <a:tr h="370840">
                <a:tc>
                  <a:txBody>
                    <a:bodyPr/>
                    <a:lstStyle/>
                    <a:p>
                      <a:pPr algn="ctr"/>
                      <a:r>
                        <a:rPr lang="en-IN" sz="1600" dirty="0"/>
                        <a:t>180</a:t>
                      </a:r>
                    </a:p>
                  </a:txBody>
                  <a:tcPr marL="121706" marR="121706"/>
                </a:tc>
                <a:tc>
                  <a:txBody>
                    <a:bodyPr/>
                    <a:lstStyle/>
                    <a:p>
                      <a:pPr algn="ctr"/>
                      <a:r>
                        <a:rPr lang="en-IN" sz="1600" dirty="0"/>
                        <a:t>1</a:t>
                      </a:r>
                    </a:p>
                  </a:txBody>
                  <a:tcPr marL="121706" marR="121706"/>
                </a:tc>
                <a:tc>
                  <a:txBody>
                    <a:bodyPr/>
                    <a:lstStyle/>
                    <a:p>
                      <a:pPr algn="ctr"/>
                      <a:r>
                        <a:rPr lang="en-IN" sz="1600" dirty="0"/>
                        <a:t>180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590281237"/>
                  </a:ext>
                </a:extLst>
              </a:tr>
              <a:tr h="370840">
                <a:tc>
                  <a:txBody>
                    <a:bodyPr/>
                    <a:lstStyle/>
                    <a:p>
                      <a:pPr algn="ctr"/>
                      <a:r>
                        <a:rPr lang="en-IN" sz="1600" dirty="0"/>
                        <a:t>150</a:t>
                      </a:r>
                    </a:p>
                  </a:txBody>
                  <a:tcPr marL="121706" marR="121706"/>
                </a:tc>
                <a:tc>
                  <a:txBody>
                    <a:bodyPr/>
                    <a:lstStyle/>
                    <a:p>
                      <a:pPr algn="ctr"/>
                      <a:r>
                        <a:rPr lang="en-IN" sz="1600" dirty="0"/>
                        <a:t>2</a:t>
                      </a:r>
                    </a:p>
                  </a:txBody>
                  <a:tcPr marL="121706" marR="121706"/>
                </a:tc>
                <a:tc>
                  <a:txBody>
                    <a:bodyPr/>
                    <a:lstStyle/>
                    <a:p>
                      <a:pPr algn="ctr"/>
                      <a:r>
                        <a:rPr lang="en-IN" sz="1600" dirty="0"/>
                        <a:t>300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1018272877"/>
                  </a:ext>
                </a:extLst>
              </a:tr>
              <a:tr h="370840">
                <a:tc>
                  <a:txBody>
                    <a:bodyPr/>
                    <a:lstStyle/>
                    <a:p>
                      <a:pPr algn="ctr"/>
                      <a:r>
                        <a:rPr lang="en-IN" sz="1600" dirty="0"/>
                        <a:t>120</a:t>
                      </a:r>
                    </a:p>
                  </a:txBody>
                  <a:tcPr marL="121706" marR="121706"/>
                </a:tc>
                <a:tc>
                  <a:txBody>
                    <a:bodyPr/>
                    <a:lstStyle/>
                    <a:p>
                      <a:pPr algn="ctr"/>
                      <a:r>
                        <a:rPr lang="en-IN" sz="1600" dirty="0"/>
                        <a:t>3</a:t>
                      </a:r>
                    </a:p>
                  </a:txBody>
                  <a:tcPr marL="121706" marR="121706"/>
                </a:tc>
                <a:tc>
                  <a:txBody>
                    <a:bodyPr/>
                    <a:lstStyle/>
                    <a:p>
                      <a:pPr algn="ctr"/>
                      <a:r>
                        <a:rPr lang="en-IN" sz="1600" dirty="0"/>
                        <a:t>360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2846657835"/>
                  </a:ext>
                </a:extLst>
              </a:tr>
              <a:tr h="370840">
                <a:tc>
                  <a:txBody>
                    <a:bodyPr/>
                    <a:lstStyle/>
                    <a:p>
                      <a:pPr algn="ctr"/>
                      <a:r>
                        <a:rPr lang="en-IN" sz="1600" dirty="0"/>
                        <a:t>90</a:t>
                      </a:r>
                    </a:p>
                  </a:txBody>
                  <a:tcPr marL="121706" marR="121706"/>
                </a:tc>
                <a:tc>
                  <a:txBody>
                    <a:bodyPr/>
                    <a:lstStyle/>
                    <a:p>
                      <a:pPr algn="ctr"/>
                      <a:r>
                        <a:rPr lang="en-IN" sz="1600" dirty="0"/>
                        <a:t>4</a:t>
                      </a:r>
                    </a:p>
                  </a:txBody>
                  <a:tcPr marL="121706" marR="121706"/>
                </a:tc>
                <a:tc>
                  <a:txBody>
                    <a:bodyPr/>
                    <a:lstStyle/>
                    <a:p>
                      <a:pPr algn="ctr"/>
                      <a:r>
                        <a:rPr lang="en-IN" sz="1600" dirty="0"/>
                        <a:t>360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2566604209"/>
                  </a:ext>
                </a:extLst>
              </a:tr>
              <a:tr h="370840">
                <a:tc>
                  <a:txBody>
                    <a:bodyPr/>
                    <a:lstStyle/>
                    <a:p>
                      <a:pPr algn="ctr"/>
                      <a:r>
                        <a:rPr lang="en-IN" sz="1600" dirty="0"/>
                        <a:t>60</a:t>
                      </a:r>
                    </a:p>
                  </a:txBody>
                  <a:tcPr marL="121706" marR="121706"/>
                </a:tc>
                <a:tc>
                  <a:txBody>
                    <a:bodyPr/>
                    <a:lstStyle/>
                    <a:p>
                      <a:pPr algn="ctr"/>
                      <a:r>
                        <a:rPr lang="en-IN" sz="1600" dirty="0"/>
                        <a:t>5</a:t>
                      </a:r>
                    </a:p>
                  </a:txBody>
                  <a:tcPr marL="121706" marR="121706"/>
                </a:tc>
                <a:tc>
                  <a:txBody>
                    <a:bodyPr/>
                    <a:lstStyle/>
                    <a:p>
                      <a:pPr algn="ctr"/>
                      <a:r>
                        <a:rPr lang="en-IN" sz="1600" dirty="0"/>
                        <a:t>300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3609149706"/>
                  </a:ext>
                </a:extLst>
              </a:tr>
              <a:tr h="370840">
                <a:tc>
                  <a:txBody>
                    <a:bodyPr/>
                    <a:lstStyle/>
                    <a:p>
                      <a:pPr algn="ctr"/>
                      <a:r>
                        <a:rPr lang="en-IN" sz="1600" dirty="0"/>
                        <a:t>30</a:t>
                      </a:r>
                    </a:p>
                  </a:txBody>
                  <a:tcPr marL="121706" marR="121706"/>
                </a:tc>
                <a:tc>
                  <a:txBody>
                    <a:bodyPr/>
                    <a:lstStyle/>
                    <a:p>
                      <a:pPr algn="ctr"/>
                      <a:r>
                        <a:rPr lang="en-IN" sz="1600" dirty="0"/>
                        <a:t>6</a:t>
                      </a:r>
                    </a:p>
                  </a:txBody>
                  <a:tcPr marL="121706" marR="121706"/>
                </a:tc>
                <a:tc>
                  <a:txBody>
                    <a:bodyPr/>
                    <a:lstStyle/>
                    <a:p>
                      <a:pPr algn="ctr"/>
                      <a:r>
                        <a:rPr lang="en-IN" sz="1600" dirty="0"/>
                        <a:t>180</a:t>
                      </a:r>
                    </a:p>
                  </a:txBody>
                  <a:tcPr marL="121706" marR="121706"/>
                </a:tc>
                <a:tc>
                  <a:txBody>
                    <a:bodyPr/>
                    <a:lstStyle/>
                    <a:p>
                      <a:pPr algn="ctr"/>
                      <a:endParaRPr lang="en-IN" sz="1600" dirty="0"/>
                    </a:p>
                  </a:txBody>
                  <a:tcPr marL="121706" marR="121706"/>
                </a:tc>
                <a:tc>
                  <a:txBody>
                    <a:bodyPr/>
                    <a:lstStyle/>
                    <a:p>
                      <a:pPr algn="ctr"/>
                      <a:endParaRPr lang="en-IN" sz="1600" dirty="0"/>
                    </a:p>
                  </a:txBody>
                  <a:tcPr marL="121706" marR="121706"/>
                </a:tc>
                <a:extLst>
                  <a:ext uri="{0D108BD9-81ED-4DB2-BD59-A6C34878D82A}">
                    <a16:rowId xmlns:a16="http://schemas.microsoft.com/office/drawing/2014/main" val="1459105353"/>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chemeClr val="tx1"/>
                </a:solidFill>
              </a:rPr>
              <a:t>Active Learning Solution I</a:t>
            </a:r>
            <a:r>
              <a:rPr lang="en-US" sz="100" dirty="0">
                <a:solidFill>
                  <a:schemeClr val="tx1"/>
                </a:solidFill>
              </a:rPr>
              <a:t> </a:t>
            </a:r>
            <a:r>
              <a:rPr lang="en-US" sz="3600" dirty="0" err="1">
                <a:solidFill>
                  <a:schemeClr val="tx1"/>
                </a:solidFill>
              </a:rPr>
              <a:t>I</a:t>
            </a:r>
            <a:endParaRPr lang="en-US" sz="3600" dirty="0">
              <a:solidFill>
                <a:schemeClr val="tx1"/>
              </a:solidFill>
            </a:endParaRPr>
          </a:p>
        </p:txBody>
      </p:sp>
      <p:sp>
        <p:nvSpPr>
          <p:cNvPr id="3" name="Content Placeholder 2"/>
          <p:cNvSpPr>
            <a:spLocks noGrp="1"/>
          </p:cNvSpPr>
          <p:nvPr>
            <p:ph sz="quarter" idx="11"/>
          </p:nvPr>
        </p:nvSpPr>
        <p:spPr>
          <a:xfrm>
            <a:off x="342900" y="1276709"/>
            <a:ext cx="8458200" cy="856891"/>
          </a:xfrm>
        </p:spPr>
        <p:txBody>
          <a:bodyPr>
            <a:normAutofit/>
          </a:bodyPr>
          <a:lstStyle/>
          <a:p>
            <a:r>
              <a:rPr lang="en-US" sz="2400" dirty="0"/>
              <a:t>Fill in the following table and identify the monopolist’s revenue-maximizing level of production.</a:t>
            </a:r>
          </a:p>
        </p:txBody>
      </p:sp>
      <p:graphicFrame>
        <p:nvGraphicFramePr>
          <p:cNvPr id="6" name="Table 5">
            <a:extLst>
              <a:ext uri="{FF2B5EF4-FFF2-40B4-BE49-F238E27FC236}">
                <a16:creationId xmlns:a16="http://schemas.microsoft.com/office/drawing/2014/main" id="{8876BB35-D005-4BD1-9AC4-61A61A35DE97}"/>
              </a:ext>
            </a:extLst>
          </p:cNvPr>
          <p:cNvGraphicFramePr>
            <a:graphicFrameLocks noGrp="1"/>
          </p:cNvGraphicFramePr>
          <p:nvPr>
            <p:extLst>
              <p:ext uri="{D42A27DB-BD31-4B8C-83A1-F6EECF244321}">
                <p14:modId xmlns:p14="http://schemas.microsoft.com/office/powerpoint/2010/main" val="2124980161"/>
              </p:ext>
            </p:extLst>
          </p:nvPr>
        </p:nvGraphicFramePr>
        <p:xfrm>
          <a:off x="515112" y="2366815"/>
          <a:ext cx="8113775" cy="3418840"/>
        </p:xfrm>
        <a:graphic>
          <a:graphicData uri="http://schemas.openxmlformats.org/drawingml/2006/table">
            <a:tbl>
              <a:tblPr firstRow="1" bandRow="1">
                <a:tableStyleId>{5C22544A-7EE6-4342-B048-85BDC9FD1C3A}</a:tableStyleId>
              </a:tblPr>
              <a:tblGrid>
                <a:gridCol w="1622755">
                  <a:extLst>
                    <a:ext uri="{9D8B030D-6E8A-4147-A177-3AD203B41FA5}">
                      <a16:colId xmlns:a16="http://schemas.microsoft.com/office/drawing/2014/main" val="452691555"/>
                    </a:ext>
                  </a:extLst>
                </a:gridCol>
                <a:gridCol w="1622755">
                  <a:extLst>
                    <a:ext uri="{9D8B030D-6E8A-4147-A177-3AD203B41FA5}">
                      <a16:colId xmlns:a16="http://schemas.microsoft.com/office/drawing/2014/main" val="1721028095"/>
                    </a:ext>
                  </a:extLst>
                </a:gridCol>
                <a:gridCol w="1622755">
                  <a:extLst>
                    <a:ext uri="{9D8B030D-6E8A-4147-A177-3AD203B41FA5}">
                      <a16:colId xmlns:a16="http://schemas.microsoft.com/office/drawing/2014/main" val="4093450377"/>
                    </a:ext>
                  </a:extLst>
                </a:gridCol>
                <a:gridCol w="1622755">
                  <a:extLst>
                    <a:ext uri="{9D8B030D-6E8A-4147-A177-3AD203B41FA5}">
                      <a16:colId xmlns:a16="http://schemas.microsoft.com/office/drawing/2014/main" val="2424704939"/>
                    </a:ext>
                  </a:extLst>
                </a:gridCol>
                <a:gridCol w="1622755">
                  <a:extLst>
                    <a:ext uri="{9D8B030D-6E8A-4147-A177-3AD203B41FA5}">
                      <a16:colId xmlns:a16="http://schemas.microsoft.com/office/drawing/2014/main" val="755340042"/>
                    </a:ext>
                  </a:extLst>
                </a:gridCol>
              </a:tblGrid>
              <a:tr h="370840">
                <a:tc>
                  <a:txBody>
                    <a:bodyPr/>
                    <a:lstStyle/>
                    <a:p>
                      <a:pPr algn="ctr"/>
                      <a:r>
                        <a:rPr lang="en-IN" sz="1600" dirty="0"/>
                        <a:t>Price ($/textbook)</a:t>
                      </a:r>
                    </a:p>
                  </a:txBody>
                  <a:tcPr marL="121706" marR="121706" anchor="b">
                    <a:solidFill>
                      <a:srgbClr val="C00000"/>
                    </a:solidFill>
                  </a:tcPr>
                </a:tc>
                <a:tc>
                  <a:txBody>
                    <a:bodyPr/>
                    <a:lstStyle/>
                    <a:p>
                      <a:pPr algn="ctr"/>
                      <a:r>
                        <a:rPr lang="en-IN" sz="1600" dirty="0"/>
                        <a:t>Quantity sold</a:t>
                      </a:r>
                    </a:p>
                    <a:p>
                      <a:pPr algn="ctr"/>
                      <a:r>
                        <a:rPr lang="en-IN" sz="1600" dirty="0"/>
                        <a:t>(Textbooks)</a:t>
                      </a:r>
                    </a:p>
                  </a:txBody>
                  <a:tcPr marL="121706" marR="121706" anchor="b">
                    <a:solidFill>
                      <a:srgbClr val="C00000"/>
                    </a:solidFill>
                  </a:tcPr>
                </a:tc>
                <a:tc>
                  <a:txBody>
                    <a:bodyPr/>
                    <a:lstStyle/>
                    <a:p>
                      <a:pPr algn="ctr"/>
                      <a:r>
                        <a:rPr lang="en-IN" sz="1600" dirty="0"/>
                        <a:t>Total revenue</a:t>
                      </a:r>
                    </a:p>
                    <a:p>
                      <a:pPr algn="ctr"/>
                      <a:r>
                        <a:rPr lang="en-IN" sz="1600" dirty="0"/>
                        <a:t>($)</a:t>
                      </a:r>
                    </a:p>
                  </a:txBody>
                  <a:tcPr marL="121706" marR="121706" anchor="b">
                    <a:solidFill>
                      <a:srgbClr val="C00000"/>
                    </a:solidFill>
                  </a:tcPr>
                </a:tc>
                <a:tc>
                  <a:txBody>
                    <a:bodyPr/>
                    <a:lstStyle/>
                    <a:p>
                      <a:pPr algn="ctr"/>
                      <a:r>
                        <a:rPr lang="en-IN" sz="1600" dirty="0"/>
                        <a:t>Marginal revenue</a:t>
                      </a:r>
                    </a:p>
                    <a:p>
                      <a:pPr algn="ctr"/>
                      <a:r>
                        <a:rPr lang="en-IN" sz="1600" dirty="0"/>
                        <a:t>($)</a:t>
                      </a:r>
                    </a:p>
                  </a:txBody>
                  <a:tcPr marL="121706" marR="121706" anchor="b">
                    <a:solidFill>
                      <a:srgbClr val="C00000"/>
                    </a:solidFill>
                  </a:tcPr>
                </a:tc>
                <a:tc>
                  <a:txBody>
                    <a:bodyPr/>
                    <a:lstStyle/>
                    <a:p>
                      <a:pPr algn="ctr"/>
                      <a:r>
                        <a:rPr lang="en-IN" sz="1600" dirty="0"/>
                        <a:t>Average Revenue</a:t>
                      </a:r>
                    </a:p>
                    <a:p>
                      <a:pPr algn="ctr"/>
                      <a:r>
                        <a:rPr lang="en-IN" sz="1600" dirty="0"/>
                        <a:t>($/textbook)</a:t>
                      </a:r>
                    </a:p>
                  </a:txBody>
                  <a:tcPr marL="121706" marR="121706" anchor="b">
                    <a:solidFill>
                      <a:srgbClr val="C00000"/>
                    </a:solidFill>
                  </a:tcPr>
                </a:tc>
                <a:extLst>
                  <a:ext uri="{0D108BD9-81ED-4DB2-BD59-A6C34878D82A}">
                    <a16:rowId xmlns:a16="http://schemas.microsoft.com/office/drawing/2014/main" val="530936174"/>
                  </a:ext>
                </a:extLst>
              </a:tr>
              <a:tr h="370840">
                <a:tc>
                  <a:txBody>
                    <a:bodyPr/>
                    <a:lstStyle/>
                    <a:p>
                      <a:pPr algn="ctr"/>
                      <a:r>
                        <a:rPr lang="en-IN" sz="1600" dirty="0"/>
                        <a:t>210</a:t>
                      </a:r>
                    </a:p>
                  </a:txBody>
                  <a:tcPr marL="121706" marR="121706"/>
                </a:tc>
                <a:tc>
                  <a:txBody>
                    <a:bodyPr/>
                    <a:lstStyle/>
                    <a:p>
                      <a:pPr algn="ctr"/>
                      <a:r>
                        <a:rPr lang="en-IN" sz="1600" dirty="0"/>
                        <a:t>0</a:t>
                      </a:r>
                    </a:p>
                  </a:txBody>
                  <a:tcPr marL="121706" marR="121706"/>
                </a:tc>
                <a:tc>
                  <a:txBody>
                    <a:bodyPr/>
                    <a:lstStyle/>
                    <a:p>
                      <a:pPr algn="ctr"/>
                      <a:r>
                        <a:rPr lang="en-IN" sz="1600" dirty="0"/>
                        <a:t>0</a:t>
                      </a:r>
                    </a:p>
                  </a:txBody>
                  <a:tcPr marL="121706" marR="121706"/>
                </a:tc>
                <a:tc>
                  <a:txBody>
                    <a:bodyPr/>
                    <a:lstStyle/>
                    <a:p>
                      <a:pPr algn="ctr"/>
                      <a:endParaRPr lang="en-IN" sz="1600" dirty="0"/>
                    </a:p>
                  </a:txBody>
                  <a:tcPr marL="121706" marR="121706"/>
                </a:tc>
                <a:tc>
                  <a:txBody>
                    <a:bodyPr/>
                    <a:lstStyle/>
                    <a:p>
                      <a:pPr algn="ctr"/>
                      <a:r>
                        <a:rPr lang="en-IN" sz="1600" dirty="0"/>
                        <a:t>0</a:t>
                      </a:r>
                    </a:p>
                  </a:txBody>
                  <a:tcPr marL="121706" marR="121706"/>
                </a:tc>
                <a:extLst>
                  <a:ext uri="{0D108BD9-81ED-4DB2-BD59-A6C34878D82A}">
                    <a16:rowId xmlns:a16="http://schemas.microsoft.com/office/drawing/2014/main" val="3005923220"/>
                  </a:ext>
                </a:extLst>
              </a:tr>
              <a:tr h="370840">
                <a:tc>
                  <a:txBody>
                    <a:bodyPr/>
                    <a:lstStyle/>
                    <a:p>
                      <a:pPr algn="ctr"/>
                      <a:r>
                        <a:rPr lang="en-IN" sz="1600" dirty="0"/>
                        <a:t>180</a:t>
                      </a:r>
                    </a:p>
                  </a:txBody>
                  <a:tcPr marL="121706" marR="121706"/>
                </a:tc>
                <a:tc>
                  <a:txBody>
                    <a:bodyPr/>
                    <a:lstStyle/>
                    <a:p>
                      <a:pPr algn="ctr"/>
                      <a:r>
                        <a:rPr lang="en-IN" sz="1600" dirty="0"/>
                        <a:t>1</a:t>
                      </a:r>
                    </a:p>
                  </a:txBody>
                  <a:tcPr marL="121706" marR="121706"/>
                </a:tc>
                <a:tc>
                  <a:txBody>
                    <a:bodyPr/>
                    <a:lstStyle/>
                    <a:p>
                      <a:pPr algn="ctr"/>
                      <a:r>
                        <a:rPr lang="en-IN" sz="1600" dirty="0"/>
                        <a:t>180</a:t>
                      </a:r>
                    </a:p>
                  </a:txBody>
                  <a:tcPr marL="121706" marR="121706"/>
                </a:tc>
                <a:tc>
                  <a:txBody>
                    <a:bodyPr/>
                    <a:lstStyle/>
                    <a:p>
                      <a:pPr algn="ctr"/>
                      <a:endParaRPr lang="en-IN" sz="1600" dirty="0"/>
                    </a:p>
                  </a:txBody>
                  <a:tcPr marL="121706" marR="121706"/>
                </a:tc>
                <a:tc>
                  <a:txBody>
                    <a:bodyPr/>
                    <a:lstStyle/>
                    <a:p>
                      <a:pPr algn="ctr"/>
                      <a:r>
                        <a:rPr lang="en-IN" sz="1600" dirty="0"/>
                        <a:t>180</a:t>
                      </a:r>
                    </a:p>
                  </a:txBody>
                  <a:tcPr marL="121706" marR="121706"/>
                </a:tc>
                <a:extLst>
                  <a:ext uri="{0D108BD9-81ED-4DB2-BD59-A6C34878D82A}">
                    <a16:rowId xmlns:a16="http://schemas.microsoft.com/office/drawing/2014/main" val="590281237"/>
                  </a:ext>
                </a:extLst>
              </a:tr>
              <a:tr h="370840">
                <a:tc>
                  <a:txBody>
                    <a:bodyPr/>
                    <a:lstStyle/>
                    <a:p>
                      <a:pPr algn="ctr"/>
                      <a:r>
                        <a:rPr lang="en-IN" sz="1600" dirty="0"/>
                        <a:t>150</a:t>
                      </a:r>
                    </a:p>
                  </a:txBody>
                  <a:tcPr marL="121706" marR="121706"/>
                </a:tc>
                <a:tc>
                  <a:txBody>
                    <a:bodyPr/>
                    <a:lstStyle/>
                    <a:p>
                      <a:pPr algn="ctr"/>
                      <a:r>
                        <a:rPr lang="en-IN" sz="1600" dirty="0"/>
                        <a:t>2</a:t>
                      </a:r>
                    </a:p>
                  </a:txBody>
                  <a:tcPr marL="121706" marR="121706"/>
                </a:tc>
                <a:tc>
                  <a:txBody>
                    <a:bodyPr/>
                    <a:lstStyle/>
                    <a:p>
                      <a:pPr algn="ctr"/>
                      <a:r>
                        <a:rPr lang="en-IN" sz="1600" dirty="0"/>
                        <a:t>300</a:t>
                      </a:r>
                    </a:p>
                  </a:txBody>
                  <a:tcPr marL="121706" marR="121706"/>
                </a:tc>
                <a:tc>
                  <a:txBody>
                    <a:bodyPr/>
                    <a:lstStyle/>
                    <a:p>
                      <a:pPr algn="ctr"/>
                      <a:endParaRPr lang="en-IN" sz="1600" dirty="0"/>
                    </a:p>
                  </a:txBody>
                  <a:tcPr marL="121706" marR="121706"/>
                </a:tc>
                <a:tc>
                  <a:txBody>
                    <a:bodyPr/>
                    <a:lstStyle/>
                    <a:p>
                      <a:pPr algn="ctr"/>
                      <a:r>
                        <a:rPr lang="en-IN" sz="1600" dirty="0"/>
                        <a:t>150</a:t>
                      </a:r>
                    </a:p>
                  </a:txBody>
                  <a:tcPr marL="121706" marR="121706"/>
                </a:tc>
                <a:extLst>
                  <a:ext uri="{0D108BD9-81ED-4DB2-BD59-A6C34878D82A}">
                    <a16:rowId xmlns:a16="http://schemas.microsoft.com/office/drawing/2014/main" val="1018272877"/>
                  </a:ext>
                </a:extLst>
              </a:tr>
              <a:tr h="370840">
                <a:tc>
                  <a:txBody>
                    <a:bodyPr/>
                    <a:lstStyle/>
                    <a:p>
                      <a:pPr algn="ctr"/>
                      <a:r>
                        <a:rPr lang="en-IN" sz="1600" dirty="0"/>
                        <a:t>120</a:t>
                      </a:r>
                    </a:p>
                  </a:txBody>
                  <a:tcPr marL="121706" marR="121706"/>
                </a:tc>
                <a:tc>
                  <a:txBody>
                    <a:bodyPr/>
                    <a:lstStyle/>
                    <a:p>
                      <a:pPr algn="ctr"/>
                      <a:r>
                        <a:rPr lang="en-IN" sz="1600" dirty="0"/>
                        <a:t>3</a:t>
                      </a:r>
                    </a:p>
                  </a:txBody>
                  <a:tcPr marL="121706" marR="121706"/>
                </a:tc>
                <a:tc>
                  <a:txBody>
                    <a:bodyPr/>
                    <a:lstStyle/>
                    <a:p>
                      <a:pPr algn="ctr"/>
                      <a:r>
                        <a:rPr lang="en-IN" sz="1600" dirty="0"/>
                        <a:t>360</a:t>
                      </a:r>
                    </a:p>
                  </a:txBody>
                  <a:tcPr marL="121706" marR="121706"/>
                </a:tc>
                <a:tc>
                  <a:txBody>
                    <a:bodyPr/>
                    <a:lstStyle/>
                    <a:p>
                      <a:pPr algn="ctr"/>
                      <a:endParaRPr lang="en-IN" sz="1600" dirty="0"/>
                    </a:p>
                  </a:txBody>
                  <a:tcPr marL="121706" marR="121706"/>
                </a:tc>
                <a:tc>
                  <a:txBody>
                    <a:bodyPr/>
                    <a:lstStyle/>
                    <a:p>
                      <a:pPr algn="ctr"/>
                      <a:r>
                        <a:rPr lang="en-IN" sz="1600" dirty="0"/>
                        <a:t>120</a:t>
                      </a:r>
                    </a:p>
                  </a:txBody>
                  <a:tcPr marL="121706" marR="121706"/>
                </a:tc>
                <a:extLst>
                  <a:ext uri="{0D108BD9-81ED-4DB2-BD59-A6C34878D82A}">
                    <a16:rowId xmlns:a16="http://schemas.microsoft.com/office/drawing/2014/main" val="2846657835"/>
                  </a:ext>
                </a:extLst>
              </a:tr>
              <a:tr h="370840">
                <a:tc>
                  <a:txBody>
                    <a:bodyPr/>
                    <a:lstStyle/>
                    <a:p>
                      <a:pPr algn="ctr"/>
                      <a:r>
                        <a:rPr lang="en-IN" sz="1600" dirty="0"/>
                        <a:t>90</a:t>
                      </a:r>
                    </a:p>
                  </a:txBody>
                  <a:tcPr marL="121706" marR="121706"/>
                </a:tc>
                <a:tc>
                  <a:txBody>
                    <a:bodyPr/>
                    <a:lstStyle/>
                    <a:p>
                      <a:pPr algn="ctr"/>
                      <a:r>
                        <a:rPr lang="en-IN" sz="1600" dirty="0"/>
                        <a:t>4</a:t>
                      </a:r>
                    </a:p>
                  </a:txBody>
                  <a:tcPr marL="121706" marR="121706"/>
                </a:tc>
                <a:tc>
                  <a:txBody>
                    <a:bodyPr/>
                    <a:lstStyle/>
                    <a:p>
                      <a:pPr algn="ctr"/>
                      <a:r>
                        <a:rPr lang="en-IN" sz="1600" dirty="0"/>
                        <a:t>360</a:t>
                      </a:r>
                    </a:p>
                  </a:txBody>
                  <a:tcPr marL="121706" marR="121706"/>
                </a:tc>
                <a:tc>
                  <a:txBody>
                    <a:bodyPr/>
                    <a:lstStyle/>
                    <a:p>
                      <a:pPr algn="ctr"/>
                      <a:endParaRPr lang="en-IN" sz="1600" dirty="0"/>
                    </a:p>
                  </a:txBody>
                  <a:tcPr marL="121706" marR="121706"/>
                </a:tc>
                <a:tc>
                  <a:txBody>
                    <a:bodyPr/>
                    <a:lstStyle/>
                    <a:p>
                      <a:pPr algn="ctr"/>
                      <a:r>
                        <a:rPr lang="en-IN" sz="1600" dirty="0"/>
                        <a:t>90</a:t>
                      </a:r>
                    </a:p>
                  </a:txBody>
                  <a:tcPr marL="121706" marR="121706"/>
                </a:tc>
                <a:extLst>
                  <a:ext uri="{0D108BD9-81ED-4DB2-BD59-A6C34878D82A}">
                    <a16:rowId xmlns:a16="http://schemas.microsoft.com/office/drawing/2014/main" val="2566604209"/>
                  </a:ext>
                </a:extLst>
              </a:tr>
              <a:tr h="370840">
                <a:tc>
                  <a:txBody>
                    <a:bodyPr/>
                    <a:lstStyle/>
                    <a:p>
                      <a:pPr algn="ctr"/>
                      <a:r>
                        <a:rPr lang="en-IN" sz="1600" dirty="0"/>
                        <a:t>60</a:t>
                      </a:r>
                    </a:p>
                  </a:txBody>
                  <a:tcPr marL="121706" marR="121706"/>
                </a:tc>
                <a:tc>
                  <a:txBody>
                    <a:bodyPr/>
                    <a:lstStyle/>
                    <a:p>
                      <a:pPr algn="ctr"/>
                      <a:r>
                        <a:rPr lang="en-IN" sz="1600" dirty="0"/>
                        <a:t>5</a:t>
                      </a:r>
                    </a:p>
                  </a:txBody>
                  <a:tcPr marL="121706" marR="121706"/>
                </a:tc>
                <a:tc>
                  <a:txBody>
                    <a:bodyPr/>
                    <a:lstStyle/>
                    <a:p>
                      <a:pPr algn="ctr"/>
                      <a:r>
                        <a:rPr lang="en-IN" sz="1600" dirty="0"/>
                        <a:t>300</a:t>
                      </a:r>
                    </a:p>
                  </a:txBody>
                  <a:tcPr marL="121706" marR="121706"/>
                </a:tc>
                <a:tc>
                  <a:txBody>
                    <a:bodyPr/>
                    <a:lstStyle/>
                    <a:p>
                      <a:pPr algn="ctr"/>
                      <a:endParaRPr lang="en-IN" sz="1600" dirty="0"/>
                    </a:p>
                  </a:txBody>
                  <a:tcPr marL="121706" marR="121706"/>
                </a:tc>
                <a:tc>
                  <a:txBody>
                    <a:bodyPr/>
                    <a:lstStyle/>
                    <a:p>
                      <a:pPr algn="ctr"/>
                      <a:r>
                        <a:rPr lang="en-IN" sz="1600" dirty="0"/>
                        <a:t>60</a:t>
                      </a:r>
                    </a:p>
                  </a:txBody>
                  <a:tcPr marL="121706" marR="121706"/>
                </a:tc>
                <a:extLst>
                  <a:ext uri="{0D108BD9-81ED-4DB2-BD59-A6C34878D82A}">
                    <a16:rowId xmlns:a16="http://schemas.microsoft.com/office/drawing/2014/main" val="3609149706"/>
                  </a:ext>
                </a:extLst>
              </a:tr>
              <a:tr h="370840">
                <a:tc>
                  <a:txBody>
                    <a:bodyPr/>
                    <a:lstStyle/>
                    <a:p>
                      <a:pPr algn="ctr"/>
                      <a:r>
                        <a:rPr lang="en-IN" sz="1600" dirty="0"/>
                        <a:t>30</a:t>
                      </a:r>
                    </a:p>
                  </a:txBody>
                  <a:tcPr marL="121706" marR="121706"/>
                </a:tc>
                <a:tc>
                  <a:txBody>
                    <a:bodyPr/>
                    <a:lstStyle/>
                    <a:p>
                      <a:pPr algn="ctr"/>
                      <a:r>
                        <a:rPr lang="en-IN" sz="1600" dirty="0"/>
                        <a:t>6</a:t>
                      </a:r>
                    </a:p>
                  </a:txBody>
                  <a:tcPr marL="121706" marR="121706"/>
                </a:tc>
                <a:tc>
                  <a:txBody>
                    <a:bodyPr/>
                    <a:lstStyle/>
                    <a:p>
                      <a:pPr algn="ctr"/>
                      <a:r>
                        <a:rPr lang="en-IN" sz="1600" dirty="0"/>
                        <a:t>180</a:t>
                      </a:r>
                    </a:p>
                  </a:txBody>
                  <a:tcPr marL="121706" marR="121706"/>
                </a:tc>
                <a:tc>
                  <a:txBody>
                    <a:bodyPr/>
                    <a:lstStyle/>
                    <a:p>
                      <a:pPr algn="ctr"/>
                      <a:endParaRPr lang="en-IN" sz="1600" dirty="0"/>
                    </a:p>
                  </a:txBody>
                  <a:tcPr marL="121706" marR="121706"/>
                </a:tc>
                <a:tc>
                  <a:txBody>
                    <a:bodyPr/>
                    <a:lstStyle/>
                    <a:p>
                      <a:pPr algn="ctr"/>
                      <a:r>
                        <a:rPr lang="en-IN" sz="1600" dirty="0"/>
                        <a:t>30</a:t>
                      </a:r>
                    </a:p>
                  </a:txBody>
                  <a:tcPr marL="121706" marR="121706"/>
                </a:tc>
                <a:extLst>
                  <a:ext uri="{0D108BD9-81ED-4DB2-BD59-A6C34878D82A}">
                    <a16:rowId xmlns:a16="http://schemas.microsoft.com/office/drawing/2014/main" val="1459105353"/>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chemeClr val="tx1"/>
                </a:solidFill>
              </a:rPr>
              <a:t>Active Learning Solution I</a:t>
            </a:r>
            <a:r>
              <a:rPr lang="en-US" sz="100" dirty="0">
                <a:solidFill>
                  <a:schemeClr val="tx1"/>
                </a:solidFill>
              </a:rPr>
              <a:t> </a:t>
            </a:r>
            <a:r>
              <a:rPr lang="en-US" sz="3600" dirty="0" err="1">
                <a:solidFill>
                  <a:schemeClr val="tx1"/>
                </a:solidFill>
              </a:rPr>
              <a:t>I</a:t>
            </a:r>
            <a:r>
              <a:rPr lang="en-US" sz="100" dirty="0">
                <a:solidFill>
                  <a:schemeClr val="tx1"/>
                </a:solidFill>
              </a:rPr>
              <a:t> </a:t>
            </a:r>
            <a:r>
              <a:rPr lang="en-US" sz="3600" dirty="0" err="1">
                <a:solidFill>
                  <a:schemeClr val="tx1"/>
                </a:solidFill>
              </a:rPr>
              <a:t>I</a:t>
            </a:r>
            <a:endParaRPr lang="en-US" sz="3600" dirty="0">
              <a:solidFill>
                <a:schemeClr val="tx1"/>
              </a:solidFill>
            </a:endParaRPr>
          </a:p>
        </p:txBody>
      </p:sp>
      <p:sp>
        <p:nvSpPr>
          <p:cNvPr id="3" name="Content Placeholder 2"/>
          <p:cNvSpPr>
            <a:spLocks noGrp="1"/>
          </p:cNvSpPr>
          <p:nvPr>
            <p:ph sz="quarter" idx="11"/>
          </p:nvPr>
        </p:nvSpPr>
        <p:spPr>
          <a:xfrm>
            <a:off x="342900" y="1276709"/>
            <a:ext cx="8458200" cy="856891"/>
          </a:xfrm>
        </p:spPr>
        <p:txBody>
          <a:bodyPr>
            <a:normAutofit/>
          </a:bodyPr>
          <a:lstStyle/>
          <a:p>
            <a:r>
              <a:rPr lang="en-US" sz="2400" dirty="0"/>
              <a:t>Fill in the following table and identify the monopolist’s revenue-maximizing level of production.</a:t>
            </a:r>
          </a:p>
        </p:txBody>
      </p:sp>
      <p:graphicFrame>
        <p:nvGraphicFramePr>
          <p:cNvPr id="6" name="Table 5">
            <a:extLst>
              <a:ext uri="{FF2B5EF4-FFF2-40B4-BE49-F238E27FC236}">
                <a16:creationId xmlns:a16="http://schemas.microsoft.com/office/drawing/2014/main" id="{9E9F4569-B8E7-40DF-BBB4-F805BE324477}"/>
              </a:ext>
            </a:extLst>
          </p:cNvPr>
          <p:cNvGraphicFramePr>
            <a:graphicFrameLocks noGrp="1"/>
          </p:cNvGraphicFramePr>
          <p:nvPr>
            <p:extLst>
              <p:ext uri="{D42A27DB-BD31-4B8C-83A1-F6EECF244321}">
                <p14:modId xmlns:p14="http://schemas.microsoft.com/office/powerpoint/2010/main" val="3473628323"/>
              </p:ext>
            </p:extLst>
          </p:nvPr>
        </p:nvGraphicFramePr>
        <p:xfrm>
          <a:off x="515112" y="2366815"/>
          <a:ext cx="8113775" cy="3418840"/>
        </p:xfrm>
        <a:graphic>
          <a:graphicData uri="http://schemas.openxmlformats.org/drawingml/2006/table">
            <a:tbl>
              <a:tblPr firstRow="1" bandRow="1">
                <a:tableStyleId>{5C22544A-7EE6-4342-B048-85BDC9FD1C3A}</a:tableStyleId>
              </a:tblPr>
              <a:tblGrid>
                <a:gridCol w="1622755">
                  <a:extLst>
                    <a:ext uri="{9D8B030D-6E8A-4147-A177-3AD203B41FA5}">
                      <a16:colId xmlns:a16="http://schemas.microsoft.com/office/drawing/2014/main" val="452691555"/>
                    </a:ext>
                  </a:extLst>
                </a:gridCol>
                <a:gridCol w="1622755">
                  <a:extLst>
                    <a:ext uri="{9D8B030D-6E8A-4147-A177-3AD203B41FA5}">
                      <a16:colId xmlns:a16="http://schemas.microsoft.com/office/drawing/2014/main" val="1721028095"/>
                    </a:ext>
                  </a:extLst>
                </a:gridCol>
                <a:gridCol w="1622755">
                  <a:extLst>
                    <a:ext uri="{9D8B030D-6E8A-4147-A177-3AD203B41FA5}">
                      <a16:colId xmlns:a16="http://schemas.microsoft.com/office/drawing/2014/main" val="4093450377"/>
                    </a:ext>
                  </a:extLst>
                </a:gridCol>
                <a:gridCol w="1622755">
                  <a:extLst>
                    <a:ext uri="{9D8B030D-6E8A-4147-A177-3AD203B41FA5}">
                      <a16:colId xmlns:a16="http://schemas.microsoft.com/office/drawing/2014/main" val="2424704939"/>
                    </a:ext>
                  </a:extLst>
                </a:gridCol>
                <a:gridCol w="1622755">
                  <a:extLst>
                    <a:ext uri="{9D8B030D-6E8A-4147-A177-3AD203B41FA5}">
                      <a16:colId xmlns:a16="http://schemas.microsoft.com/office/drawing/2014/main" val="755340042"/>
                    </a:ext>
                  </a:extLst>
                </a:gridCol>
              </a:tblGrid>
              <a:tr h="370840">
                <a:tc>
                  <a:txBody>
                    <a:bodyPr/>
                    <a:lstStyle/>
                    <a:p>
                      <a:pPr algn="ctr"/>
                      <a:r>
                        <a:rPr lang="en-IN" sz="1600" dirty="0"/>
                        <a:t>Price ($/textbook)</a:t>
                      </a:r>
                    </a:p>
                  </a:txBody>
                  <a:tcPr marL="121706" marR="121706" anchor="b">
                    <a:solidFill>
                      <a:srgbClr val="C00000"/>
                    </a:solidFill>
                  </a:tcPr>
                </a:tc>
                <a:tc>
                  <a:txBody>
                    <a:bodyPr/>
                    <a:lstStyle/>
                    <a:p>
                      <a:pPr algn="ctr"/>
                      <a:r>
                        <a:rPr lang="en-IN" sz="1600" dirty="0"/>
                        <a:t>Quantity sold</a:t>
                      </a:r>
                    </a:p>
                    <a:p>
                      <a:pPr algn="ctr"/>
                      <a:r>
                        <a:rPr lang="en-IN" sz="1600" dirty="0"/>
                        <a:t>(Textbooks)</a:t>
                      </a:r>
                    </a:p>
                  </a:txBody>
                  <a:tcPr marL="121706" marR="121706" anchor="b">
                    <a:solidFill>
                      <a:srgbClr val="C00000"/>
                    </a:solidFill>
                  </a:tcPr>
                </a:tc>
                <a:tc>
                  <a:txBody>
                    <a:bodyPr/>
                    <a:lstStyle/>
                    <a:p>
                      <a:pPr algn="ctr"/>
                      <a:r>
                        <a:rPr lang="en-IN" sz="1600" dirty="0"/>
                        <a:t>Total revenue</a:t>
                      </a:r>
                    </a:p>
                    <a:p>
                      <a:pPr algn="ctr"/>
                      <a:r>
                        <a:rPr lang="en-IN" sz="1600" dirty="0"/>
                        <a:t>($)</a:t>
                      </a:r>
                    </a:p>
                  </a:txBody>
                  <a:tcPr marL="121706" marR="121706" anchor="b">
                    <a:solidFill>
                      <a:srgbClr val="C00000"/>
                    </a:solidFill>
                  </a:tcPr>
                </a:tc>
                <a:tc>
                  <a:txBody>
                    <a:bodyPr/>
                    <a:lstStyle/>
                    <a:p>
                      <a:pPr algn="ctr"/>
                      <a:r>
                        <a:rPr lang="en-IN" sz="1600" dirty="0"/>
                        <a:t>Marginal revenue</a:t>
                      </a:r>
                    </a:p>
                    <a:p>
                      <a:pPr algn="ctr"/>
                      <a:r>
                        <a:rPr lang="en-IN" sz="1600" dirty="0"/>
                        <a:t>($)</a:t>
                      </a:r>
                    </a:p>
                  </a:txBody>
                  <a:tcPr marL="121706" marR="121706" anchor="b">
                    <a:solidFill>
                      <a:srgbClr val="C00000"/>
                    </a:solidFill>
                  </a:tcPr>
                </a:tc>
                <a:tc>
                  <a:txBody>
                    <a:bodyPr/>
                    <a:lstStyle/>
                    <a:p>
                      <a:pPr algn="ctr"/>
                      <a:r>
                        <a:rPr lang="en-IN" sz="1600" dirty="0"/>
                        <a:t>Average Revenue</a:t>
                      </a:r>
                    </a:p>
                    <a:p>
                      <a:pPr algn="ctr"/>
                      <a:r>
                        <a:rPr lang="en-IN" sz="1600" dirty="0"/>
                        <a:t>($/textbook)</a:t>
                      </a:r>
                    </a:p>
                  </a:txBody>
                  <a:tcPr marL="121706" marR="121706" anchor="b">
                    <a:solidFill>
                      <a:srgbClr val="C00000"/>
                    </a:solidFill>
                  </a:tcPr>
                </a:tc>
                <a:extLst>
                  <a:ext uri="{0D108BD9-81ED-4DB2-BD59-A6C34878D82A}">
                    <a16:rowId xmlns:a16="http://schemas.microsoft.com/office/drawing/2014/main" val="530936174"/>
                  </a:ext>
                </a:extLst>
              </a:tr>
              <a:tr h="370840">
                <a:tc>
                  <a:txBody>
                    <a:bodyPr/>
                    <a:lstStyle/>
                    <a:p>
                      <a:pPr algn="ctr"/>
                      <a:r>
                        <a:rPr lang="en-IN" sz="1600" dirty="0"/>
                        <a:t>210</a:t>
                      </a:r>
                    </a:p>
                  </a:txBody>
                  <a:tcPr marL="121706" marR="121706"/>
                </a:tc>
                <a:tc>
                  <a:txBody>
                    <a:bodyPr/>
                    <a:lstStyle/>
                    <a:p>
                      <a:pPr algn="ctr"/>
                      <a:r>
                        <a:rPr lang="en-IN" sz="1600" dirty="0"/>
                        <a:t>0</a:t>
                      </a:r>
                    </a:p>
                  </a:txBody>
                  <a:tcPr marL="121706" marR="121706"/>
                </a:tc>
                <a:tc>
                  <a:txBody>
                    <a:bodyPr/>
                    <a:lstStyle/>
                    <a:p>
                      <a:pPr algn="ctr"/>
                      <a:r>
                        <a:rPr lang="en-IN" sz="1600" dirty="0"/>
                        <a:t>0</a:t>
                      </a:r>
                    </a:p>
                  </a:txBody>
                  <a:tcPr marL="121706" marR="121706"/>
                </a:tc>
                <a:tc>
                  <a:txBody>
                    <a:bodyPr/>
                    <a:lstStyle/>
                    <a:p>
                      <a:pPr algn="ctr"/>
                      <a:endParaRPr lang="en-IN" sz="1600" dirty="0"/>
                    </a:p>
                  </a:txBody>
                  <a:tcPr marL="121706" marR="121706"/>
                </a:tc>
                <a:tc>
                  <a:txBody>
                    <a:bodyPr/>
                    <a:lstStyle/>
                    <a:p>
                      <a:pPr algn="ctr"/>
                      <a:r>
                        <a:rPr lang="en-IN" sz="1600" dirty="0"/>
                        <a:t>0</a:t>
                      </a:r>
                    </a:p>
                  </a:txBody>
                  <a:tcPr marL="121706" marR="121706"/>
                </a:tc>
                <a:extLst>
                  <a:ext uri="{0D108BD9-81ED-4DB2-BD59-A6C34878D82A}">
                    <a16:rowId xmlns:a16="http://schemas.microsoft.com/office/drawing/2014/main" val="3005923220"/>
                  </a:ext>
                </a:extLst>
              </a:tr>
              <a:tr h="370840">
                <a:tc>
                  <a:txBody>
                    <a:bodyPr/>
                    <a:lstStyle/>
                    <a:p>
                      <a:pPr algn="ctr"/>
                      <a:r>
                        <a:rPr lang="en-IN" sz="1600" dirty="0"/>
                        <a:t>180</a:t>
                      </a:r>
                    </a:p>
                  </a:txBody>
                  <a:tcPr marL="121706" marR="121706"/>
                </a:tc>
                <a:tc>
                  <a:txBody>
                    <a:bodyPr/>
                    <a:lstStyle/>
                    <a:p>
                      <a:pPr algn="ctr"/>
                      <a:r>
                        <a:rPr lang="en-IN" sz="1600" dirty="0"/>
                        <a:t>1</a:t>
                      </a:r>
                    </a:p>
                  </a:txBody>
                  <a:tcPr marL="121706" marR="121706"/>
                </a:tc>
                <a:tc>
                  <a:txBody>
                    <a:bodyPr/>
                    <a:lstStyle/>
                    <a:p>
                      <a:pPr algn="ctr"/>
                      <a:r>
                        <a:rPr lang="en-IN" sz="1600" dirty="0"/>
                        <a:t>180</a:t>
                      </a:r>
                    </a:p>
                  </a:txBody>
                  <a:tcPr marL="121706" marR="121706"/>
                </a:tc>
                <a:tc>
                  <a:txBody>
                    <a:bodyPr/>
                    <a:lstStyle/>
                    <a:p>
                      <a:pPr algn="ctr"/>
                      <a:r>
                        <a:rPr lang="en-IN" sz="1600" dirty="0"/>
                        <a:t>180</a:t>
                      </a:r>
                    </a:p>
                  </a:txBody>
                  <a:tcPr marL="121706" marR="121706"/>
                </a:tc>
                <a:tc>
                  <a:txBody>
                    <a:bodyPr/>
                    <a:lstStyle/>
                    <a:p>
                      <a:pPr algn="ctr"/>
                      <a:r>
                        <a:rPr lang="en-IN" sz="1600" dirty="0"/>
                        <a:t>180</a:t>
                      </a:r>
                    </a:p>
                  </a:txBody>
                  <a:tcPr marL="121706" marR="121706"/>
                </a:tc>
                <a:extLst>
                  <a:ext uri="{0D108BD9-81ED-4DB2-BD59-A6C34878D82A}">
                    <a16:rowId xmlns:a16="http://schemas.microsoft.com/office/drawing/2014/main" val="590281237"/>
                  </a:ext>
                </a:extLst>
              </a:tr>
              <a:tr h="370840">
                <a:tc>
                  <a:txBody>
                    <a:bodyPr/>
                    <a:lstStyle/>
                    <a:p>
                      <a:pPr algn="ctr"/>
                      <a:r>
                        <a:rPr lang="en-IN" sz="1600" dirty="0"/>
                        <a:t>150</a:t>
                      </a:r>
                    </a:p>
                  </a:txBody>
                  <a:tcPr marL="121706" marR="121706"/>
                </a:tc>
                <a:tc>
                  <a:txBody>
                    <a:bodyPr/>
                    <a:lstStyle/>
                    <a:p>
                      <a:pPr algn="ctr"/>
                      <a:r>
                        <a:rPr lang="en-IN" sz="1600" dirty="0"/>
                        <a:t>2</a:t>
                      </a:r>
                    </a:p>
                  </a:txBody>
                  <a:tcPr marL="121706" marR="121706"/>
                </a:tc>
                <a:tc>
                  <a:txBody>
                    <a:bodyPr/>
                    <a:lstStyle/>
                    <a:p>
                      <a:pPr algn="ctr"/>
                      <a:r>
                        <a:rPr lang="en-IN" sz="1600" dirty="0"/>
                        <a:t>300</a:t>
                      </a:r>
                    </a:p>
                  </a:txBody>
                  <a:tcPr marL="121706" marR="121706"/>
                </a:tc>
                <a:tc>
                  <a:txBody>
                    <a:bodyPr/>
                    <a:lstStyle/>
                    <a:p>
                      <a:pPr algn="ctr"/>
                      <a:r>
                        <a:rPr lang="en-IN" sz="1600" dirty="0"/>
                        <a:t>120</a:t>
                      </a:r>
                    </a:p>
                  </a:txBody>
                  <a:tcPr marL="121706" marR="121706"/>
                </a:tc>
                <a:tc>
                  <a:txBody>
                    <a:bodyPr/>
                    <a:lstStyle/>
                    <a:p>
                      <a:pPr algn="ctr"/>
                      <a:r>
                        <a:rPr lang="en-IN" sz="1600" dirty="0"/>
                        <a:t>150</a:t>
                      </a:r>
                    </a:p>
                  </a:txBody>
                  <a:tcPr marL="121706" marR="121706"/>
                </a:tc>
                <a:extLst>
                  <a:ext uri="{0D108BD9-81ED-4DB2-BD59-A6C34878D82A}">
                    <a16:rowId xmlns:a16="http://schemas.microsoft.com/office/drawing/2014/main" val="1018272877"/>
                  </a:ext>
                </a:extLst>
              </a:tr>
              <a:tr h="370840">
                <a:tc>
                  <a:txBody>
                    <a:bodyPr/>
                    <a:lstStyle/>
                    <a:p>
                      <a:pPr algn="ctr"/>
                      <a:r>
                        <a:rPr lang="en-IN" sz="1600" dirty="0"/>
                        <a:t>120</a:t>
                      </a:r>
                    </a:p>
                  </a:txBody>
                  <a:tcPr marL="121706" marR="121706"/>
                </a:tc>
                <a:tc>
                  <a:txBody>
                    <a:bodyPr/>
                    <a:lstStyle/>
                    <a:p>
                      <a:pPr algn="ctr"/>
                      <a:r>
                        <a:rPr lang="en-IN" sz="1600" dirty="0"/>
                        <a:t>3</a:t>
                      </a:r>
                    </a:p>
                  </a:txBody>
                  <a:tcPr marL="121706" marR="121706"/>
                </a:tc>
                <a:tc>
                  <a:txBody>
                    <a:bodyPr/>
                    <a:lstStyle/>
                    <a:p>
                      <a:pPr algn="ctr"/>
                      <a:r>
                        <a:rPr lang="en-IN" sz="1600" dirty="0"/>
                        <a:t>360</a:t>
                      </a:r>
                    </a:p>
                  </a:txBody>
                  <a:tcPr marL="121706" marR="121706"/>
                </a:tc>
                <a:tc>
                  <a:txBody>
                    <a:bodyPr/>
                    <a:lstStyle/>
                    <a:p>
                      <a:pPr algn="ctr"/>
                      <a:r>
                        <a:rPr lang="en-IN" sz="1600" dirty="0"/>
                        <a:t>60</a:t>
                      </a:r>
                    </a:p>
                  </a:txBody>
                  <a:tcPr marL="121706" marR="121706"/>
                </a:tc>
                <a:tc>
                  <a:txBody>
                    <a:bodyPr/>
                    <a:lstStyle/>
                    <a:p>
                      <a:pPr algn="ctr"/>
                      <a:r>
                        <a:rPr lang="en-IN" sz="1600" dirty="0"/>
                        <a:t>120</a:t>
                      </a:r>
                    </a:p>
                  </a:txBody>
                  <a:tcPr marL="121706" marR="121706"/>
                </a:tc>
                <a:extLst>
                  <a:ext uri="{0D108BD9-81ED-4DB2-BD59-A6C34878D82A}">
                    <a16:rowId xmlns:a16="http://schemas.microsoft.com/office/drawing/2014/main" val="2846657835"/>
                  </a:ext>
                </a:extLst>
              </a:tr>
              <a:tr h="370840">
                <a:tc>
                  <a:txBody>
                    <a:bodyPr/>
                    <a:lstStyle/>
                    <a:p>
                      <a:pPr algn="ctr"/>
                      <a:r>
                        <a:rPr lang="en-IN" sz="1600" dirty="0"/>
                        <a:t>90</a:t>
                      </a:r>
                    </a:p>
                  </a:txBody>
                  <a:tcPr marL="121706" marR="121706"/>
                </a:tc>
                <a:tc>
                  <a:txBody>
                    <a:bodyPr/>
                    <a:lstStyle/>
                    <a:p>
                      <a:pPr algn="ctr"/>
                      <a:r>
                        <a:rPr lang="en-IN" sz="1600" dirty="0"/>
                        <a:t>4</a:t>
                      </a:r>
                    </a:p>
                  </a:txBody>
                  <a:tcPr marL="121706" marR="121706"/>
                </a:tc>
                <a:tc>
                  <a:txBody>
                    <a:bodyPr/>
                    <a:lstStyle/>
                    <a:p>
                      <a:pPr algn="ctr"/>
                      <a:r>
                        <a:rPr lang="en-IN" sz="1600" dirty="0"/>
                        <a:t>360</a:t>
                      </a:r>
                    </a:p>
                  </a:txBody>
                  <a:tcPr marL="121706" marR="121706"/>
                </a:tc>
                <a:tc>
                  <a:txBody>
                    <a:bodyPr/>
                    <a:lstStyle/>
                    <a:p>
                      <a:pPr algn="ctr"/>
                      <a:r>
                        <a:rPr lang="en-IN" sz="1600" dirty="0"/>
                        <a:t>0</a:t>
                      </a:r>
                    </a:p>
                  </a:txBody>
                  <a:tcPr marL="121706" marR="121706"/>
                </a:tc>
                <a:tc>
                  <a:txBody>
                    <a:bodyPr/>
                    <a:lstStyle/>
                    <a:p>
                      <a:pPr algn="ctr"/>
                      <a:r>
                        <a:rPr lang="en-IN" sz="1600" dirty="0"/>
                        <a:t>90</a:t>
                      </a:r>
                    </a:p>
                  </a:txBody>
                  <a:tcPr marL="121706" marR="121706"/>
                </a:tc>
                <a:extLst>
                  <a:ext uri="{0D108BD9-81ED-4DB2-BD59-A6C34878D82A}">
                    <a16:rowId xmlns:a16="http://schemas.microsoft.com/office/drawing/2014/main" val="2566604209"/>
                  </a:ext>
                </a:extLst>
              </a:tr>
              <a:tr h="370840">
                <a:tc>
                  <a:txBody>
                    <a:bodyPr/>
                    <a:lstStyle/>
                    <a:p>
                      <a:pPr algn="ctr"/>
                      <a:r>
                        <a:rPr lang="en-IN" sz="1600" dirty="0"/>
                        <a:t>60</a:t>
                      </a:r>
                    </a:p>
                  </a:txBody>
                  <a:tcPr marL="121706" marR="121706"/>
                </a:tc>
                <a:tc>
                  <a:txBody>
                    <a:bodyPr/>
                    <a:lstStyle/>
                    <a:p>
                      <a:pPr algn="ctr"/>
                      <a:r>
                        <a:rPr lang="en-IN" sz="1600" dirty="0"/>
                        <a:t>5</a:t>
                      </a:r>
                    </a:p>
                  </a:txBody>
                  <a:tcPr marL="121706" marR="121706"/>
                </a:tc>
                <a:tc>
                  <a:txBody>
                    <a:bodyPr/>
                    <a:lstStyle/>
                    <a:p>
                      <a:pPr algn="ctr"/>
                      <a:r>
                        <a:rPr lang="en-IN" sz="1600" dirty="0"/>
                        <a:t>300</a:t>
                      </a:r>
                    </a:p>
                  </a:txBody>
                  <a:tcPr marL="121706" marR="121706"/>
                </a:tc>
                <a:tc>
                  <a:txBody>
                    <a:bodyPr/>
                    <a:lstStyle/>
                    <a:p>
                      <a:pPr algn="ctr"/>
                      <a:r>
                        <a:rPr lang="en-IN" sz="1600" dirty="0"/>
                        <a:t>−60</a:t>
                      </a:r>
                    </a:p>
                  </a:txBody>
                  <a:tcPr marL="121706" marR="121706"/>
                </a:tc>
                <a:tc>
                  <a:txBody>
                    <a:bodyPr/>
                    <a:lstStyle/>
                    <a:p>
                      <a:pPr algn="ctr"/>
                      <a:r>
                        <a:rPr lang="en-IN" sz="1600" dirty="0"/>
                        <a:t>60</a:t>
                      </a:r>
                    </a:p>
                  </a:txBody>
                  <a:tcPr marL="121706" marR="121706"/>
                </a:tc>
                <a:extLst>
                  <a:ext uri="{0D108BD9-81ED-4DB2-BD59-A6C34878D82A}">
                    <a16:rowId xmlns:a16="http://schemas.microsoft.com/office/drawing/2014/main" val="3609149706"/>
                  </a:ext>
                </a:extLst>
              </a:tr>
              <a:tr h="370840">
                <a:tc>
                  <a:txBody>
                    <a:bodyPr/>
                    <a:lstStyle/>
                    <a:p>
                      <a:pPr algn="ctr"/>
                      <a:r>
                        <a:rPr lang="en-IN" sz="1600" dirty="0"/>
                        <a:t>30</a:t>
                      </a:r>
                    </a:p>
                  </a:txBody>
                  <a:tcPr marL="121706" marR="121706"/>
                </a:tc>
                <a:tc>
                  <a:txBody>
                    <a:bodyPr/>
                    <a:lstStyle/>
                    <a:p>
                      <a:pPr algn="ctr"/>
                      <a:r>
                        <a:rPr lang="en-IN" sz="1600" dirty="0"/>
                        <a:t>6</a:t>
                      </a:r>
                    </a:p>
                  </a:txBody>
                  <a:tcPr marL="121706" marR="121706"/>
                </a:tc>
                <a:tc>
                  <a:txBody>
                    <a:bodyPr/>
                    <a:lstStyle/>
                    <a:p>
                      <a:pPr algn="ctr"/>
                      <a:r>
                        <a:rPr lang="en-IN" sz="1600" dirty="0"/>
                        <a:t>180</a:t>
                      </a:r>
                    </a:p>
                  </a:txBody>
                  <a:tcPr marL="121706" marR="121706"/>
                </a:tc>
                <a:tc>
                  <a:txBody>
                    <a:bodyPr/>
                    <a:lstStyle/>
                    <a:p>
                      <a:pPr algn="ctr"/>
                      <a:r>
                        <a:rPr lang="en-IN" sz="1600" dirty="0"/>
                        <a:t>−120</a:t>
                      </a:r>
                    </a:p>
                  </a:txBody>
                  <a:tcPr marL="121706" marR="121706"/>
                </a:tc>
                <a:tc>
                  <a:txBody>
                    <a:bodyPr/>
                    <a:lstStyle/>
                    <a:p>
                      <a:pPr algn="ctr"/>
                      <a:r>
                        <a:rPr lang="en-IN" sz="1600" dirty="0"/>
                        <a:t>30</a:t>
                      </a:r>
                    </a:p>
                  </a:txBody>
                  <a:tcPr marL="121706" marR="121706"/>
                </a:tc>
                <a:extLst>
                  <a:ext uri="{0D108BD9-81ED-4DB2-BD59-A6C34878D82A}">
                    <a16:rowId xmlns:a16="http://schemas.microsoft.com/office/drawing/2014/main" val="145910535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chemeClr val="tx1"/>
                </a:solidFill>
              </a:rPr>
              <a:t>Active Learning Solution I</a:t>
            </a:r>
            <a:r>
              <a:rPr lang="en-US" sz="100" dirty="0">
                <a:solidFill>
                  <a:schemeClr val="tx1"/>
                </a:solidFill>
              </a:rPr>
              <a:t> </a:t>
            </a:r>
            <a:r>
              <a:rPr lang="en-US" sz="3600" dirty="0">
                <a:solidFill>
                  <a:schemeClr val="tx1"/>
                </a:solidFill>
              </a:rPr>
              <a:t>V</a:t>
            </a:r>
          </a:p>
        </p:txBody>
      </p:sp>
      <p:sp>
        <p:nvSpPr>
          <p:cNvPr id="3" name="Content Placeholder 2"/>
          <p:cNvSpPr>
            <a:spLocks noGrp="1"/>
          </p:cNvSpPr>
          <p:nvPr>
            <p:ph sz="quarter" idx="11"/>
          </p:nvPr>
        </p:nvSpPr>
        <p:spPr>
          <a:xfrm>
            <a:off x="342900" y="1276709"/>
            <a:ext cx="8458200" cy="856891"/>
          </a:xfrm>
        </p:spPr>
        <p:txBody>
          <a:bodyPr>
            <a:normAutofit/>
          </a:bodyPr>
          <a:lstStyle/>
          <a:p>
            <a:r>
              <a:rPr lang="en-US" sz="2400" dirty="0"/>
              <a:t>Fill in the following table and identify the monopolist’s revenue-maximizing level of production.</a:t>
            </a:r>
          </a:p>
        </p:txBody>
      </p:sp>
      <p:graphicFrame>
        <p:nvGraphicFramePr>
          <p:cNvPr id="7" name="Table 6">
            <a:extLst>
              <a:ext uri="{FF2B5EF4-FFF2-40B4-BE49-F238E27FC236}">
                <a16:creationId xmlns:a16="http://schemas.microsoft.com/office/drawing/2014/main" id="{E38F3516-610E-4DC8-B838-901CEBC3D3F2}"/>
              </a:ext>
            </a:extLst>
          </p:cNvPr>
          <p:cNvGraphicFramePr>
            <a:graphicFrameLocks noGrp="1"/>
          </p:cNvGraphicFramePr>
          <p:nvPr>
            <p:extLst>
              <p:ext uri="{D42A27DB-BD31-4B8C-83A1-F6EECF244321}">
                <p14:modId xmlns:p14="http://schemas.microsoft.com/office/powerpoint/2010/main" val="237104330"/>
              </p:ext>
            </p:extLst>
          </p:nvPr>
        </p:nvGraphicFramePr>
        <p:xfrm>
          <a:off x="515112" y="2366815"/>
          <a:ext cx="8113775" cy="3418840"/>
        </p:xfrm>
        <a:graphic>
          <a:graphicData uri="http://schemas.openxmlformats.org/drawingml/2006/table">
            <a:tbl>
              <a:tblPr firstRow="1" bandRow="1">
                <a:tableStyleId>{5C22544A-7EE6-4342-B048-85BDC9FD1C3A}</a:tableStyleId>
              </a:tblPr>
              <a:tblGrid>
                <a:gridCol w="1622755">
                  <a:extLst>
                    <a:ext uri="{9D8B030D-6E8A-4147-A177-3AD203B41FA5}">
                      <a16:colId xmlns:a16="http://schemas.microsoft.com/office/drawing/2014/main" val="452691555"/>
                    </a:ext>
                  </a:extLst>
                </a:gridCol>
                <a:gridCol w="1622755">
                  <a:extLst>
                    <a:ext uri="{9D8B030D-6E8A-4147-A177-3AD203B41FA5}">
                      <a16:colId xmlns:a16="http://schemas.microsoft.com/office/drawing/2014/main" val="1721028095"/>
                    </a:ext>
                  </a:extLst>
                </a:gridCol>
                <a:gridCol w="1622755">
                  <a:extLst>
                    <a:ext uri="{9D8B030D-6E8A-4147-A177-3AD203B41FA5}">
                      <a16:colId xmlns:a16="http://schemas.microsoft.com/office/drawing/2014/main" val="4093450377"/>
                    </a:ext>
                  </a:extLst>
                </a:gridCol>
                <a:gridCol w="1622755">
                  <a:extLst>
                    <a:ext uri="{9D8B030D-6E8A-4147-A177-3AD203B41FA5}">
                      <a16:colId xmlns:a16="http://schemas.microsoft.com/office/drawing/2014/main" val="2424704939"/>
                    </a:ext>
                  </a:extLst>
                </a:gridCol>
                <a:gridCol w="1622755">
                  <a:extLst>
                    <a:ext uri="{9D8B030D-6E8A-4147-A177-3AD203B41FA5}">
                      <a16:colId xmlns:a16="http://schemas.microsoft.com/office/drawing/2014/main" val="755340042"/>
                    </a:ext>
                  </a:extLst>
                </a:gridCol>
              </a:tblGrid>
              <a:tr h="370840">
                <a:tc>
                  <a:txBody>
                    <a:bodyPr/>
                    <a:lstStyle/>
                    <a:p>
                      <a:pPr algn="ctr"/>
                      <a:r>
                        <a:rPr lang="en-IN" sz="1600" dirty="0"/>
                        <a:t>Price ($/textbook)</a:t>
                      </a:r>
                    </a:p>
                  </a:txBody>
                  <a:tcPr marL="121706" marR="121706" anchor="b">
                    <a:solidFill>
                      <a:srgbClr val="C00000"/>
                    </a:solidFill>
                  </a:tcPr>
                </a:tc>
                <a:tc>
                  <a:txBody>
                    <a:bodyPr/>
                    <a:lstStyle/>
                    <a:p>
                      <a:pPr algn="ctr"/>
                      <a:r>
                        <a:rPr lang="en-IN" sz="1600" dirty="0"/>
                        <a:t>Quantity sold</a:t>
                      </a:r>
                    </a:p>
                    <a:p>
                      <a:pPr algn="ctr"/>
                      <a:r>
                        <a:rPr lang="en-IN" sz="1600" dirty="0"/>
                        <a:t>(Textbooks)</a:t>
                      </a:r>
                    </a:p>
                  </a:txBody>
                  <a:tcPr marL="121706" marR="121706" anchor="b">
                    <a:solidFill>
                      <a:srgbClr val="C00000"/>
                    </a:solidFill>
                  </a:tcPr>
                </a:tc>
                <a:tc>
                  <a:txBody>
                    <a:bodyPr/>
                    <a:lstStyle/>
                    <a:p>
                      <a:pPr algn="ctr"/>
                      <a:r>
                        <a:rPr lang="en-IN" sz="1600" dirty="0"/>
                        <a:t>Total revenue</a:t>
                      </a:r>
                    </a:p>
                    <a:p>
                      <a:pPr algn="ctr"/>
                      <a:r>
                        <a:rPr lang="en-IN" sz="1600" dirty="0"/>
                        <a:t>($)</a:t>
                      </a:r>
                    </a:p>
                  </a:txBody>
                  <a:tcPr marL="121706" marR="121706" anchor="b">
                    <a:solidFill>
                      <a:srgbClr val="C00000"/>
                    </a:solidFill>
                  </a:tcPr>
                </a:tc>
                <a:tc>
                  <a:txBody>
                    <a:bodyPr/>
                    <a:lstStyle/>
                    <a:p>
                      <a:pPr algn="ctr"/>
                      <a:r>
                        <a:rPr lang="en-IN" sz="1600" dirty="0"/>
                        <a:t>Marginal revenue</a:t>
                      </a:r>
                    </a:p>
                    <a:p>
                      <a:pPr algn="ctr"/>
                      <a:r>
                        <a:rPr lang="en-IN" sz="1600" dirty="0"/>
                        <a:t>($)</a:t>
                      </a:r>
                    </a:p>
                  </a:txBody>
                  <a:tcPr marL="121706" marR="121706" anchor="b">
                    <a:solidFill>
                      <a:srgbClr val="C00000"/>
                    </a:solidFill>
                  </a:tcPr>
                </a:tc>
                <a:tc>
                  <a:txBody>
                    <a:bodyPr/>
                    <a:lstStyle/>
                    <a:p>
                      <a:pPr algn="ctr"/>
                      <a:r>
                        <a:rPr lang="en-IN" sz="1600" dirty="0"/>
                        <a:t>Average Revenue</a:t>
                      </a:r>
                    </a:p>
                    <a:p>
                      <a:pPr algn="ctr"/>
                      <a:r>
                        <a:rPr lang="en-IN" sz="1600" dirty="0"/>
                        <a:t>($/textbook)</a:t>
                      </a:r>
                    </a:p>
                  </a:txBody>
                  <a:tcPr marL="121706" marR="121706" anchor="b">
                    <a:solidFill>
                      <a:srgbClr val="C00000"/>
                    </a:solidFill>
                  </a:tcPr>
                </a:tc>
                <a:extLst>
                  <a:ext uri="{0D108BD9-81ED-4DB2-BD59-A6C34878D82A}">
                    <a16:rowId xmlns:a16="http://schemas.microsoft.com/office/drawing/2014/main" val="530936174"/>
                  </a:ext>
                </a:extLst>
              </a:tr>
              <a:tr h="370840">
                <a:tc>
                  <a:txBody>
                    <a:bodyPr/>
                    <a:lstStyle/>
                    <a:p>
                      <a:pPr algn="ctr"/>
                      <a:r>
                        <a:rPr lang="en-IN" sz="1600" dirty="0"/>
                        <a:t>210</a:t>
                      </a:r>
                    </a:p>
                  </a:txBody>
                  <a:tcPr marL="121706" marR="121706"/>
                </a:tc>
                <a:tc>
                  <a:txBody>
                    <a:bodyPr/>
                    <a:lstStyle/>
                    <a:p>
                      <a:pPr algn="ctr"/>
                      <a:r>
                        <a:rPr lang="en-IN" sz="1600" dirty="0"/>
                        <a:t>0</a:t>
                      </a:r>
                    </a:p>
                  </a:txBody>
                  <a:tcPr marL="121706" marR="121706"/>
                </a:tc>
                <a:tc>
                  <a:txBody>
                    <a:bodyPr/>
                    <a:lstStyle/>
                    <a:p>
                      <a:pPr algn="ctr"/>
                      <a:r>
                        <a:rPr lang="en-IN" sz="1600" dirty="0"/>
                        <a:t>0</a:t>
                      </a:r>
                    </a:p>
                  </a:txBody>
                  <a:tcPr marL="121706" marR="121706"/>
                </a:tc>
                <a:tc>
                  <a:txBody>
                    <a:bodyPr/>
                    <a:lstStyle/>
                    <a:p>
                      <a:pPr algn="ctr"/>
                      <a:endParaRPr lang="en-IN" sz="1600" dirty="0"/>
                    </a:p>
                  </a:txBody>
                  <a:tcPr marL="121706" marR="121706"/>
                </a:tc>
                <a:tc>
                  <a:txBody>
                    <a:bodyPr/>
                    <a:lstStyle/>
                    <a:p>
                      <a:pPr algn="ctr"/>
                      <a:r>
                        <a:rPr lang="en-IN" sz="1600" dirty="0"/>
                        <a:t>0</a:t>
                      </a:r>
                    </a:p>
                  </a:txBody>
                  <a:tcPr marL="121706" marR="121706"/>
                </a:tc>
                <a:extLst>
                  <a:ext uri="{0D108BD9-81ED-4DB2-BD59-A6C34878D82A}">
                    <a16:rowId xmlns:a16="http://schemas.microsoft.com/office/drawing/2014/main" val="3005923220"/>
                  </a:ext>
                </a:extLst>
              </a:tr>
              <a:tr h="370840">
                <a:tc>
                  <a:txBody>
                    <a:bodyPr/>
                    <a:lstStyle/>
                    <a:p>
                      <a:pPr algn="ctr"/>
                      <a:r>
                        <a:rPr lang="en-IN" sz="1600" dirty="0"/>
                        <a:t>180</a:t>
                      </a:r>
                    </a:p>
                  </a:txBody>
                  <a:tcPr marL="121706" marR="121706"/>
                </a:tc>
                <a:tc>
                  <a:txBody>
                    <a:bodyPr/>
                    <a:lstStyle/>
                    <a:p>
                      <a:pPr algn="ctr"/>
                      <a:r>
                        <a:rPr lang="en-IN" sz="1600" dirty="0"/>
                        <a:t>1</a:t>
                      </a:r>
                    </a:p>
                  </a:txBody>
                  <a:tcPr marL="121706" marR="121706"/>
                </a:tc>
                <a:tc>
                  <a:txBody>
                    <a:bodyPr/>
                    <a:lstStyle/>
                    <a:p>
                      <a:pPr algn="ctr"/>
                      <a:r>
                        <a:rPr lang="en-IN" sz="1600" dirty="0"/>
                        <a:t>180</a:t>
                      </a:r>
                    </a:p>
                  </a:txBody>
                  <a:tcPr marL="121706" marR="121706"/>
                </a:tc>
                <a:tc>
                  <a:txBody>
                    <a:bodyPr/>
                    <a:lstStyle/>
                    <a:p>
                      <a:pPr algn="ctr"/>
                      <a:r>
                        <a:rPr lang="en-IN" sz="1600" dirty="0"/>
                        <a:t>180</a:t>
                      </a:r>
                    </a:p>
                  </a:txBody>
                  <a:tcPr marL="121706" marR="121706"/>
                </a:tc>
                <a:tc>
                  <a:txBody>
                    <a:bodyPr/>
                    <a:lstStyle/>
                    <a:p>
                      <a:pPr algn="ctr"/>
                      <a:r>
                        <a:rPr lang="en-IN" sz="1600" dirty="0"/>
                        <a:t>180</a:t>
                      </a:r>
                    </a:p>
                  </a:txBody>
                  <a:tcPr marL="121706" marR="121706"/>
                </a:tc>
                <a:extLst>
                  <a:ext uri="{0D108BD9-81ED-4DB2-BD59-A6C34878D82A}">
                    <a16:rowId xmlns:a16="http://schemas.microsoft.com/office/drawing/2014/main" val="590281237"/>
                  </a:ext>
                </a:extLst>
              </a:tr>
              <a:tr h="370840">
                <a:tc>
                  <a:txBody>
                    <a:bodyPr/>
                    <a:lstStyle/>
                    <a:p>
                      <a:pPr algn="ctr"/>
                      <a:r>
                        <a:rPr lang="en-IN" sz="1600" dirty="0"/>
                        <a:t>150</a:t>
                      </a:r>
                    </a:p>
                  </a:txBody>
                  <a:tcPr marL="121706" marR="121706"/>
                </a:tc>
                <a:tc>
                  <a:txBody>
                    <a:bodyPr/>
                    <a:lstStyle/>
                    <a:p>
                      <a:pPr algn="ctr"/>
                      <a:r>
                        <a:rPr lang="en-IN" sz="1600" dirty="0"/>
                        <a:t>2</a:t>
                      </a:r>
                    </a:p>
                  </a:txBody>
                  <a:tcPr marL="121706" marR="121706"/>
                </a:tc>
                <a:tc>
                  <a:txBody>
                    <a:bodyPr/>
                    <a:lstStyle/>
                    <a:p>
                      <a:pPr algn="ctr"/>
                      <a:r>
                        <a:rPr lang="en-IN" sz="1600" dirty="0"/>
                        <a:t>300</a:t>
                      </a:r>
                    </a:p>
                  </a:txBody>
                  <a:tcPr marL="121706" marR="121706"/>
                </a:tc>
                <a:tc>
                  <a:txBody>
                    <a:bodyPr/>
                    <a:lstStyle/>
                    <a:p>
                      <a:pPr algn="ctr"/>
                      <a:r>
                        <a:rPr lang="en-IN" sz="1600" dirty="0"/>
                        <a:t>120</a:t>
                      </a:r>
                    </a:p>
                  </a:txBody>
                  <a:tcPr marL="121706" marR="121706"/>
                </a:tc>
                <a:tc>
                  <a:txBody>
                    <a:bodyPr/>
                    <a:lstStyle/>
                    <a:p>
                      <a:pPr algn="ctr"/>
                      <a:r>
                        <a:rPr lang="en-IN" sz="1600" dirty="0"/>
                        <a:t>150</a:t>
                      </a:r>
                    </a:p>
                  </a:txBody>
                  <a:tcPr marL="121706" marR="121706"/>
                </a:tc>
                <a:extLst>
                  <a:ext uri="{0D108BD9-81ED-4DB2-BD59-A6C34878D82A}">
                    <a16:rowId xmlns:a16="http://schemas.microsoft.com/office/drawing/2014/main" val="1018272877"/>
                  </a:ext>
                </a:extLst>
              </a:tr>
              <a:tr h="370840">
                <a:tc>
                  <a:txBody>
                    <a:bodyPr/>
                    <a:lstStyle/>
                    <a:p>
                      <a:pPr algn="ctr"/>
                      <a:r>
                        <a:rPr lang="en-IN" sz="1600" b="1" dirty="0">
                          <a:solidFill>
                            <a:srgbClr val="AC0000"/>
                          </a:solidFill>
                        </a:rPr>
                        <a:t>120</a:t>
                      </a:r>
                    </a:p>
                  </a:txBody>
                  <a:tcPr marL="121706" marR="121706"/>
                </a:tc>
                <a:tc>
                  <a:txBody>
                    <a:bodyPr/>
                    <a:lstStyle/>
                    <a:p>
                      <a:pPr algn="ctr"/>
                      <a:r>
                        <a:rPr lang="en-IN" sz="1600" b="1" dirty="0">
                          <a:solidFill>
                            <a:srgbClr val="AC0000"/>
                          </a:solidFill>
                        </a:rPr>
                        <a:t>3</a:t>
                      </a:r>
                    </a:p>
                  </a:txBody>
                  <a:tcPr marL="121706" marR="121706"/>
                </a:tc>
                <a:tc>
                  <a:txBody>
                    <a:bodyPr/>
                    <a:lstStyle/>
                    <a:p>
                      <a:pPr algn="ctr"/>
                      <a:r>
                        <a:rPr lang="en-IN" sz="1600" b="1" dirty="0">
                          <a:solidFill>
                            <a:srgbClr val="AC0000"/>
                          </a:solidFill>
                        </a:rPr>
                        <a:t>360</a:t>
                      </a:r>
                    </a:p>
                  </a:txBody>
                  <a:tcPr marL="121706" marR="121706"/>
                </a:tc>
                <a:tc>
                  <a:txBody>
                    <a:bodyPr/>
                    <a:lstStyle/>
                    <a:p>
                      <a:pPr algn="ctr"/>
                      <a:r>
                        <a:rPr lang="en-IN" sz="1600" b="1" dirty="0">
                          <a:solidFill>
                            <a:srgbClr val="AC0000"/>
                          </a:solidFill>
                        </a:rPr>
                        <a:t>60</a:t>
                      </a:r>
                    </a:p>
                  </a:txBody>
                  <a:tcPr marL="121706" marR="121706"/>
                </a:tc>
                <a:tc>
                  <a:txBody>
                    <a:bodyPr/>
                    <a:lstStyle/>
                    <a:p>
                      <a:pPr algn="ctr"/>
                      <a:r>
                        <a:rPr lang="en-IN" sz="1600" b="1" dirty="0">
                          <a:solidFill>
                            <a:srgbClr val="AC0000"/>
                          </a:solidFill>
                        </a:rPr>
                        <a:t>120</a:t>
                      </a:r>
                    </a:p>
                  </a:txBody>
                  <a:tcPr marL="121706" marR="121706"/>
                </a:tc>
                <a:extLst>
                  <a:ext uri="{0D108BD9-81ED-4DB2-BD59-A6C34878D82A}">
                    <a16:rowId xmlns:a16="http://schemas.microsoft.com/office/drawing/2014/main" val="2846657835"/>
                  </a:ext>
                </a:extLst>
              </a:tr>
              <a:tr h="370840">
                <a:tc>
                  <a:txBody>
                    <a:bodyPr/>
                    <a:lstStyle/>
                    <a:p>
                      <a:pPr algn="ctr"/>
                      <a:r>
                        <a:rPr lang="en-IN" sz="1600" b="1" dirty="0">
                          <a:solidFill>
                            <a:srgbClr val="AC0000"/>
                          </a:solidFill>
                        </a:rPr>
                        <a:t>90</a:t>
                      </a:r>
                    </a:p>
                  </a:txBody>
                  <a:tcPr marL="121706" marR="121706"/>
                </a:tc>
                <a:tc>
                  <a:txBody>
                    <a:bodyPr/>
                    <a:lstStyle/>
                    <a:p>
                      <a:pPr algn="ctr"/>
                      <a:r>
                        <a:rPr lang="en-IN" sz="1600" b="1" dirty="0">
                          <a:solidFill>
                            <a:srgbClr val="AC0000"/>
                          </a:solidFill>
                        </a:rPr>
                        <a:t>4</a:t>
                      </a:r>
                    </a:p>
                  </a:txBody>
                  <a:tcPr marL="121706" marR="121706"/>
                </a:tc>
                <a:tc>
                  <a:txBody>
                    <a:bodyPr/>
                    <a:lstStyle/>
                    <a:p>
                      <a:pPr algn="ctr"/>
                      <a:r>
                        <a:rPr lang="en-IN" sz="1600" b="1" dirty="0">
                          <a:solidFill>
                            <a:srgbClr val="AC0000"/>
                          </a:solidFill>
                        </a:rPr>
                        <a:t>360</a:t>
                      </a:r>
                    </a:p>
                  </a:txBody>
                  <a:tcPr marL="121706" marR="121706"/>
                </a:tc>
                <a:tc>
                  <a:txBody>
                    <a:bodyPr/>
                    <a:lstStyle/>
                    <a:p>
                      <a:pPr algn="ctr"/>
                      <a:r>
                        <a:rPr lang="en-IN" sz="1600" b="1" dirty="0">
                          <a:solidFill>
                            <a:srgbClr val="AC0000"/>
                          </a:solidFill>
                        </a:rPr>
                        <a:t>0</a:t>
                      </a:r>
                    </a:p>
                  </a:txBody>
                  <a:tcPr marL="121706" marR="121706"/>
                </a:tc>
                <a:tc>
                  <a:txBody>
                    <a:bodyPr/>
                    <a:lstStyle/>
                    <a:p>
                      <a:pPr algn="ctr"/>
                      <a:r>
                        <a:rPr lang="en-IN" sz="1600" b="1" dirty="0">
                          <a:solidFill>
                            <a:srgbClr val="AC0000"/>
                          </a:solidFill>
                        </a:rPr>
                        <a:t>90</a:t>
                      </a:r>
                    </a:p>
                  </a:txBody>
                  <a:tcPr marL="121706" marR="121706"/>
                </a:tc>
                <a:extLst>
                  <a:ext uri="{0D108BD9-81ED-4DB2-BD59-A6C34878D82A}">
                    <a16:rowId xmlns:a16="http://schemas.microsoft.com/office/drawing/2014/main" val="2566604209"/>
                  </a:ext>
                </a:extLst>
              </a:tr>
              <a:tr h="370840">
                <a:tc>
                  <a:txBody>
                    <a:bodyPr/>
                    <a:lstStyle/>
                    <a:p>
                      <a:pPr algn="ctr"/>
                      <a:r>
                        <a:rPr lang="en-IN" sz="1600" dirty="0"/>
                        <a:t>60</a:t>
                      </a:r>
                    </a:p>
                  </a:txBody>
                  <a:tcPr marL="121706" marR="121706"/>
                </a:tc>
                <a:tc>
                  <a:txBody>
                    <a:bodyPr/>
                    <a:lstStyle/>
                    <a:p>
                      <a:pPr algn="ctr"/>
                      <a:r>
                        <a:rPr lang="en-IN" sz="1600" dirty="0"/>
                        <a:t>5</a:t>
                      </a:r>
                    </a:p>
                  </a:txBody>
                  <a:tcPr marL="121706" marR="121706"/>
                </a:tc>
                <a:tc>
                  <a:txBody>
                    <a:bodyPr/>
                    <a:lstStyle/>
                    <a:p>
                      <a:pPr algn="ctr"/>
                      <a:r>
                        <a:rPr lang="en-IN" sz="1600" dirty="0"/>
                        <a:t>300</a:t>
                      </a:r>
                    </a:p>
                  </a:txBody>
                  <a:tcPr marL="121706" marR="121706"/>
                </a:tc>
                <a:tc>
                  <a:txBody>
                    <a:bodyPr/>
                    <a:lstStyle/>
                    <a:p>
                      <a:pPr algn="ctr"/>
                      <a:r>
                        <a:rPr lang="en-IN" sz="1600" dirty="0"/>
                        <a:t>−60</a:t>
                      </a:r>
                    </a:p>
                  </a:txBody>
                  <a:tcPr marL="121706" marR="121706"/>
                </a:tc>
                <a:tc>
                  <a:txBody>
                    <a:bodyPr/>
                    <a:lstStyle/>
                    <a:p>
                      <a:pPr algn="ctr"/>
                      <a:r>
                        <a:rPr lang="en-IN" sz="1600" dirty="0"/>
                        <a:t>60</a:t>
                      </a:r>
                    </a:p>
                  </a:txBody>
                  <a:tcPr marL="121706" marR="121706"/>
                </a:tc>
                <a:extLst>
                  <a:ext uri="{0D108BD9-81ED-4DB2-BD59-A6C34878D82A}">
                    <a16:rowId xmlns:a16="http://schemas.microsoft.com/office/drawing/2014/main" val="3609149706"/>
                  </a:ext>
                </a:extLst>
              </a:tr>
              <a:tr h="370840">
                <a:tc>
                  <a:txBody>
                    <a:bodyPr/>
                    <a:lstStyle/>
                    <a:p>
                      <a:pPr algn="ctr"/>
                      <a:r>
                        <a:rPr lang="en-IN" sz="1600" dirty="0"/>
                        <a:t>30</a:t>
                      </a:r>
                    </a:p>
                  </a:txBody>
                  <a:tcPr marL="121706" marR="121706"/>
                </a:tc>
                <a:tc>
                  <a:txBody>
                    <a:bodyPr/>
                    <a:lstStyle/>
                    <a:p>
                      <a:pPr algn="ctr"/>
                      <a:r>
                        <a:rPr lang="en-IN" sz="1600" dirty="0"/>
                        <a:t>6</a:t>
                      </a:r>
                    </a:p>
                  </a:txBody>
                  <a:tcPr marL="121706" marR="121706"/>
                </a:tc>
                <a:tc>
                  <a:txBody>
                    <a:bodyPr/>
                    <a:lstStyle/>
                    <a:p>
                      <a:pPr algn="ctr"/>
                      <a:r>
                        <a:rPr lang="en-IN" sz="1600" dirty="0"/>
                        <a:t>180</a:t>
                      </a:r>
                    </a:p>
                  </a:txBody>
                  <a:tcPr marL="121706" marR="121706"/>
                </a:tc>
                <a:tc>
                  <a:txBody>
                    <a:bodyPr/>
                    <a:lstStyle/>
                    <a:p>
                      <a:pPr algn="ctr"/>
                      <a:r>
                        <a:rPr lang="en-IN" sz="1600" dirty="0"/>
                        <a:t>−120</a:t>
                      </a:r>
                    </a:p>
                  </a:txBody>
                  <a:tcPr marL="121706" marR="121706"/>
                </a:tc>
                <a:tc>
                  <a:txBody>
                    <a:bodyPr/>
                    <a:lstStyle/>
                    <a:p>
                      <a:pPr algn="ctr"/>
                      <a:r>
                        <a:rPr lang="en-IN" sz="1600" dirty="0"/>
                        <a:t>30</a:t>
                      </a:r>
                    </a:p>
                  </a:txBody>
                  <a:tcPr marL="121706" marR="121706"/>
                </a:tc>
                <a:extLst>
                  <a:ext uri="{0D108BD9-81ED-4DB2-BD59-A6C34878D82A}">
                    <a16:rowId xmlns:a16="http://schemas.microsoft.com/office/drawing/2014/main" val="1459105353"/>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Monopoly Profit-Maximizing Quantity</a:t>
            </a:r>
          </a:p>
        </p:txBody>
      </p:sp>
      <p:sp>
        <p:nvSpPr>
          <p:cNvPr id="8" name="Content Placeholder 7"/>
          <p:cNvSpPr>
            <a:spLocks noGrp="1"/>
          </p:cNvSpPr>
          <p:nvPr>
            <p:ph sz="quarter" idx="11"/>
          </p:nvPr>
        </p:nvSpPr>
        <p:spPr/>
        <p:txBody>
          <a:bodyPr>
            <a:normAutofit/>
          </a:bodyPr>
          <a:lstStyle/>
          <a:p>
            <a:pPr>
              <a:spcBef>
                <a:spcPts val="1000"/>
              </a:spcBef>
              <a:spcAft>
                <a:spcPts val="0"/>
              </a:spcAft>
            </a:pPr>
            <a:r>
              <a:rPr lang="en-US" sz="2400" dirty="0"/>
              <a:t>While revenue is important, firms maximize profits.</a:t>
            </a:r>
          </a:p>
          <a:p>
            <a:pPr>
              <a:spcBef>
                <a:spcPts val="1000"/>
              </a:spcBef>
              <a:spcAft>
                <a:spcPts val="0"/>
              </a:spcAft>
            </a:pPr>
            <a:r>
              <a:rPr lang="en-US" sz="2400" dirty="0"/>
              <a:t>The profit-maximizing quantity of output for a monopoly is found where marginal revenue equals marginal cost.</a:t>
            </a:r>
          </a:p>
          <a:p>
            <a:pPr marL="292608" lvl="1" indent="-292608">
              <a:spcBef>
                <a:spcPts val="1000"/>
              </a:spcBef>
              <a:spcAft>
                <a:spcPts val="0"/>
              </a:spcAft>
            </a:pPr>
            <a:r>
              <a:rPr lang="en-US" sz="2200" dirty="0"/>
              <a:t>This is the same marginal decision-making analysis used in perfectly competitive markets.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Monopoly Profit Maximization I</a:t>
            </a:r>
          </a:p>
        </p:txBody>
      </p:sp>
      <p:sp>
        <p:nvSpPr>
          <p:cNvPr id="3" name="Content Placeholder 2"/>
          <p:cNvSpPr>
            <a:spLocks noGrp="1"/>
          </p:cNvSpPr>
          <p:nvPr>
            <p:ph sz="quarter" idx="11"/>
          </p:nvPr>
        </p:nvSpPr>
        <p:spPr>
          <a:xfrm>
            <a:off x="342900" y="1276709"/>
            <a:ext cx="8458200" cy="768096"/>
          </a:xfrm>
        </p:spPr>
        <p:txBody>
          <a:bodyPr>
            <a:normAutofit/>
          </a:bodyPr>
          <a:lstStyle/>
          <a:p>
            <a:pPr>
              <a:spcBef>
                <a:spcPts val="1000"/>
              </a:spcBef>
              <a:spcAft>
                <a:spcPts val="0"/>
              </a:spcAft>
            </a:pPr>
            <a:r>
              <a:rPr lang="en-US" sz="2200" dirty="0"/>
              <a:t>A monopolist’s profit maximizing price and quantity can be found graphically.</a:t>
            </a:r>
          </a:p>
        </p:txBody>
      </p:sp>
      <p:pic>
        <p:nvPicPr>
          <p:cNvPr id="49156" name="Picture 4" descr="The graph illustrates the relationships among total revenue, demand, average revenue, and marginal revenue."/>
          <p:cNvPicPr>
            <a:picLocks noChangeAspect="1" noChangeArrowheads="1"/>
          </p:cNvPicPr>
          <p:nvPr/>
        </p:nvPicPr>
        <p:blipFill>
          <a:blip r:embed="rId3"/>
          <a:srcRect/>
          <a:stretch>
            <a:fillRect/>
          </a:stretch>
        </p:blipFill>
        <p:spPr bwMode="auto">
          <a:xfrm>
            <a:off x="327933" y="2226198"/>
            <a:ext cx="4591214" cy="3839902"/>
          </a:xfrm>
          <a:prstGeom prst="rect">
            <a:avLst/>
          </a:prstGeom>
          <a:noFill/>
          <a:ln w="9525">
            <a:noFill/>
            <a:miter lim="800000"/>
            <a:headEnd/>
            <a:tailEnd/>
          </a:ln>
          <a:effectLst/>
        </p:spPr>
      </p:pic>
      <p:sp>
        <p:nvSpPr>
          <p:cNvPr id="4" name="Content Placeholder 3"/>
          <p:cNvSpPr>
            <a:spLocks noGrp="1"/>
          </p:cNvSpPr>
          <p:nvPr>
            <p:ph sz="quarter" idx="14"/>
          </p:nvPr>
        </p:nvSpPr>
        <p:spPr>
          <a:xfrm>
            <a:off x="5029200" y="2122025"/>
            <a:ext cx="3771900" cy="4114800"/>
          </a:xfrm>
        </p:spPr>
        <p:txBody>
          <a:bodyPr>
            <a:normAutofit/>
          </a:bodyPr>
          <a:lstStyle/>
          <a:p>
            <a:pPr marL="292608" indent="-292608">
              <a:spcBef>
                <a:spcPts val="1000"/>
              </a:spcBef>
              <a:spcAft>
                <a:spcPts val="0"/>
              </a:spcAft>
              <a:buFont typeface="Arial" pitchFamily="34" charset="0"/>
              <a:buChar char="•"/>
            </a:pPr>
            <a:r>
              <a:rPr lang="en-US" sz="2200" dirty="0"/>
              <a:t>The profit-maximizing quantity is identified where </a:t>
            </a:r>
            <a:r>
              <a:rPr lang="en-US" sz="2200" i="1" dirty="0">
                <a:solidFill>
                  <a:srgbClr val="AC0000"/>
                </a:solidFill>
              </a:rPr>
              <a:t>M</a:t>
            </a:r>
            <a:r>
              <a:rPr lang="en-US" sz="100" i="1" dirty="0">
                <a:solidFill>
                  <a:srgbClr val="AC0000"/>
                </a:solidFill>
              </a:rPr>
              <a:t> </a:t>
            </a:r>
            <a:r>
              <a:rPr lang="en-US" sz="2200" i="1" dirty="0">
                <a:solidFill>
                  <a:srgbClr val="AC0000"/>
                </a:solidFill>
              </a:rPr>
              <a:t>R = M</a:t>
            </a:r>
            <a:r>
              <a:rPr lang="en-US" sz="100" i="1" dirty="0">
                <a:solidFill>
                  <a:srgbClr val="AC0000"/>
                </a:solidFill>
              </a:rPr>
              <a:t> </a:t>
            </a:r>
            <a:r>
              <a:rPr lang="en-US" sz="2200" i="1" dirty="0">
                <a:solidFill>
                  <a:srgbClr val="AC0000"/>
                </a:solidFill>
              </a:rPr>
              <a:t>C</a:t>
            </a:r>
            <a:r>
              <a:rPr lang="en-US" sz="2200" dirty="0"/>
              <a:t>, point B.</a:t>
            </a:r>
          </a:p>
          <a:p>
            <a:pPr marL="292608" indent="-292608">
              <a:spcBef>
                <a:spcPts val="1000"/>
              </a:spcBef>
              <a:spcAft>
                <a:spcPts val="0"/>
              </a:spcAft>
              <a:buFont typeface="Arial" pitchFamily="34" charset="0"/>
              <a:buChar char="•"/>
            </a:pPr>
            <a:r>
              <a:rPr lang="en-US" sz="2200" dirty="0"/>
              <a:t>The price is determined by the point on the demand curve that corresponds to the profit-maximizing quantity, point A.</a:t>
            </a:r>
          </a:p>
          <a:p>
            <a:pPr marL="292608" indent="-292608">
              <a:spcBef>
                <a:spcPts val="1000"/>
              </a:spcBef>
              <a:spcAft>
                <a:spcPts val="0"/>
              </a:spcAft>
              <a:buFont typeface="Arial" pitchFamily="34" charset="0"/>
              <a:buChar char="•"/>
            </a:pPr>
            <a:r>
              <a:rPr lang="en-US" sz="2200" dirty="0"/>
              <a:t>Price is higher than the marginal revenue.</a:t>
            </a:r>
          </a:p>
        </p:txBody>
      </p:sp>
      <p:sp>
        <p:nvSpPr>
          <p:cNvPr id="5" name="Text Placeholder 4"/>
          <p:cNvSpPr>
            <a:spLocks noGrp="1"/>
          </p:cNvSpPr>
          <p:nvPr>
            <p:ph type="body" sz="quarter" idx="12"/>
          </p:nvPr>
        </p:nvSpPr>
        <p:spPr>
          <a:xfrm>
            <a:off x="2971800" y="6324600"/>
            <a:ext cx="3200400" cy="192024"/>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Monopoly Profit Maximization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457200"/>
          </a:xfrm>
        </p:spPr>
        <p:txBody>
          <a:bodyPr>
            <a:normAutofit/>
          </a:bodyPr>
          <a:lstStyle/>
          <a:p>
            <a:pPr>
              <a:spcBef>
                <a:spcPts val="1000"/>
              </a:spcBef>
              <a:spcAft>
                <a:spcPts val="0"/>
              </a:spcAft>
            </a:pPr>
            <a:r>
              <a:rPr lang="en-US" sz="2400" dirty="0"/>
              <a:t>A monopolist’s profits can be found graphically.</a:t>
            </a:r>
          </a:p>
        </p:txBody>
      </p:sp>
      <p:pic>
        <p:nvPicPr>
          <p:cNvPr id="50179" name="Picture 3" descr="The graph illustrates marginal cost, marginal revenue and average total cost curves from Table 14.1."/>
          <p:cNvPicPr>
            <a:picLocks noChangeAspect="1" noChangeArrowheads="1"/>
          </p:cNvPicPr>
          <p:nvPr/>
        </p:nvPicPr>
        <p:blipFill>
          <a:blip r:embed="rId3"/>
          <a:srcRect/>
          <a:stretch>
            <a:fillRect/>
          </a:stretch>
        </p:blipFill>
        <p:spPr bwMode="auto">
          <a:xfrm>
            <a:off x="328214" y="1909822"/>
            <a:ext cx="4568678" cy="3998391"/>
          </a:xfrm>
          <a:prstGeom prst="rect">
            <a:avLst/>
          </a:prstGeom>
          <a:noFill/>
          <a:ln w="9525">
            <a:noFill/>
            <a:miter lim="800000"/>
            <a:headEnd/>
            <a:tailEnd/>
          </a:ln>
          <a:effectLst/>
        </p:spPr>
      </p:pic>
      <p:sp>
        <p:nvSpPr>
          <p:cNvPr id="4" name="Content Placeholder 3"/>
          <p:cNvSpPr>
            <a:spLocks noGrp="1"/>
          </p:cNvSpPr>
          <p:nvPr>
            <p:ph sz="quarter" idx="14"/>
          </p:nvPr>
        </p:nvSpPr>
        <p:spPr>
          <a:xfrm>
            <a:off x="5029200" y="1844225"/>
            <a:ext cx="3771900" cy="4114800"/>
          </a:xfrm>
        </p:spPr>
        <p:txBody>
          <a:bodyPr>
            <a:normAutofit lnSpcReduction="10000"/>
          </a:bodyPr>
          <a:lstStyle/>
          <a:p>
            <a:pPr marL="292608" indent="-292608">
              <a:spcBef>
                <a:spcPts val="1000"/>
              </a:spcBef>
              <a:spcAft>
                <a:spcPts val="0"/>
              </a:spcAft>
              <a:buFont typeface="Arial" pitchFamily="34" charset="0"/>
              <a:buChar char="•"/>
            </a:pPr>
            <a:r>
              <a:rPr lang="en-US" sz="2400" dirty="0"/>
              <a:t>Profit per unit = P </a:t>
            </a:r>
            <a:r>
              <a:rPr lang="en-US" sz="2400" dirty="0">
                <a:latin typeface="Arial"/>
                <a:cs typeface="Arial"/>
              </a:rPr>
              <a:t>−</a:t>
            </a:r>
            <a:r>
              <a:rPr lang="en-US" sz="2400" dirty="0"/>
              <a:t> A</a:t>
            </a:r>
            <a:r>
              <a:rPr lang="en-US" sz="100" dirty="0"/>
              <a:t> </a:t>
            </a:r>
            <a:r>
              <a:rPr lang="en-US" sz="2400" dirty="0"/>
              <a:t>T</a:t>
            </a:r>
            <a:r>
              <a:rPr lang="en-US" sz="100" dirty="0"/>
              <a:t> </a:t>
            </a:r>
            <a:r>
              <a:rPr lang="en-US" sz="2400" dirty="0"/>
              <a:t>C.</a:t>
            </a:r>
          </a:p>
          <a:p>
            <a:pPr marL="292608" indent="-292608">
              <a:spcBef>
                <a:spcPts val="1000"/>
              </a:spcBef>
              <a:spcAft>
                <a:spcPts val="0"/>
              </a:spcAft>
              <a:buFont typeface="Arial" pitchFamily="34" charset="0"/>
              <a:buChar char="•"/>
            </a:pPr>
            <a:r>
              <a:rPr lang="en-US" sz="2400" dirty="0"/>
              <a:t>Vertical distance between A and B.</a:t>
            </a:r>
          </a:p>
          <a:p>
            <a:pPr marL="292608" indent="-292608">
              <a:spcBef>
                <a:spcPts val="1000"/>
              </a:spcBef>
              <a:spcAft>
                <a:spcPts val="0"/>
              </a:spcAft>
              <a:buFont typeface="Arial" pitchFamily="34" charset="0"/>
              <a:buChar char="•"/>
            </a:pPr>
            <a:r>
              <a:rPr lang="en-US" sz="2400" dirty="0"/>
              <a:t>Profit = (P </a:t>
            </a:r>
            <a:r>
              <a:rPr lang="en-US" sz="2400" dirty="0">
                <a:cs typeface="Arial"/>
              </a:rPr>
              <a:t>−</a:t>
            </a:r>
            <a:r>
              <a:rPr lang="en-US" sz="2400" dirty="0"/>
              <a:t> A</a:t>
            </a:r>
            <a:r>
              <a:rPr lang="en-US" sz="100" dirty="0"/>
              <a:t> </a:t>
            </a:r>
            <a:r>
              <a:rPr lang="en-US" sz="2400" dirty="0"/>
              <a:t>T</a:t>
            </a:r>
            <a:r>
              <a:rPr lang="en-US" sz="100" dirty="0"/>
              <a:t> </a:t>
            </a:r>
            <a:r>
              <a:rPr lang="en-US" sz="2400" dirty="0"/>
              <a:t>C) × Q.</a:t>
            </a:r>
          </a:p>
          <a:p>
            <a:pPr marL="292608" indent="-292608">
              <a:spcBef>
                <a:spcPts val="1000"/>
              </a:spcBef>
              <a:spcAft>
                <a:spcPts val="0"/>
              </a:spcAft>
              <a:buFont typeface="Arial" pitchFamily="34" charset="0"/>
              <a:buChar char="•"/>
            </a:pPr>
            <a:r>
              <a:rPr lang="en-US" sz="2400" dirty="0"/>
              <a:t>Since P &gt; M</a:t>
            </a:r>
            <a:r>
              <a:rPr lang="en-US" sz="100" dirty="0"/>
              <a:t> </a:t>
            </a:r>
            <a:r>
              <a:rPr lang="en-US" sz="2400" dirty="0"/>
              <a:t>C and barriers to entry exist, monopolists earn positive economic profits in the long-run.</a:t>
            </a:r>
          </a:p>
        </p:txBody>
      </p:sp>
      <p:sp>
        <p:nvSpPr>
          <p:cNvPr id="5" name="Text Placeholder 4"/>
          <p:cNvSpPr>
            <a:spLocks noGrp="1"/>
          </p:cNvSpPr>
          <p:nvPr>
            <p:ph type="body" sz="quarter" idx="12"/>
          </p:nvPr>
        </p:nvSpPr>
        <p:spPr>
          <a:xfrm>
            <a:off x="2971800" y="6324600"/>
            <a:ext cx="3200400" cy="192024"/>
          </a:xfrm>
        </p:spPr>
        <p:txBody>
          <a:bodyPr/>
          <a:lstStyle/>
          <a:p>
            <a:r>
              <a:rPr lang="en-US" sz="1200" dirty="0">
                <a:hlinkClick r:id="rId4" action="ppaction://hlinksldjump"/>
              </a:rPr>
              <a:t>Access the text alternative for slide images.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z="2400" dirty="0"/>
              <a:t>Active Learning: Determine Profit-Maximizing Price and Quantity and Profit</a:t>
            </a:r>
          </a:p>
        </p:txBody>
      </p:sp>
      <p:sp>
        <p:nvSpPr>
          <p:cNvPr id="9" name="Content Placeholder 8"/>
          <p:cNvSpPr>
            <a:spLocks noGrp="1"/>
          </p:cNvSpPr>
          <p:nvPr>
            <p:ph sz="quarter" idx="11"/>
          </p:nvPr>
        </p:nvSpPr>
        <p:spPr>
          <a:xfrm>
            <a:off x="342900" y="1276709"/>
            <a:ext cx="8458200" cy="841248"/>
          </a:xfrm>
        </p:spPr>
        <p:txBody>
          <a:bodyPr>
            <a:normAutofit/>
          </a:bodyPr>
          <a:lstStyle/>
          <a:p>
            <a:pPr>
              <a:spcBef>
                <a:spcPts val="1000"/>
              </a:spcBef>
              <a:spcAft>
                <a:spcPts val="0"/>
              </a:spcAft>
            </a:pPr>
            <a:r>
              <a:rPr lang="en-US" sz="2400" dirty="0"/>
              <a:t>Use the following graph to determine a coffee-producing monopolist’s profit-maximizing price and quantity and profit.</a:t>
            </a:r>
          </a:p>
        </p:txBody>
      </p:sp>
      <p:pic>
        <p:nvPicPr>
          <p:cNvPr id="51202" name="Picture 2" descr="The vertical axis of the graph is marked P and the horizontal axis is marked Q. Three curves marked MR, D and MC = ATC are shown in the graph."/>
          <p:cNvPicPr>
            <a:picLocks noChangeAspect="1" noChangeArrowheads="1"/>
          </p:cNvPicPr>
          <p:nvPr/>
        </p:nvPicPr>
        <p:blipFill>
          <a:blip r:embed="rId2"/>
          <a:srcRect/>
          <a:stretch>
            <a:fillRect/>
          </a:stretch>
        </p:blipFill>
        <p:spPr bwMode="auto">
          <a:xfrm>
            <a:off x="1528089" y="2245487"/>
            <a:ext cx="6088062" cy="3918088"/>
          </a:xfrm>
          <a:prstGeom prst="rect">
            <a:avLst/>
          </a:prstGeom>
          <a:noFill/>
          <a:ln w="9525">
            <a:noFill/>
            <a:miter lim="800000"/>
            <a:headEnd/>
            <a:tailEnd/>
          </a:ln>
          <a:effectLst/>
        </p:spPr>
      </p:pic>
      <p:sp>
        <p:nvSpPr>
          <p:cNvPr id="10" name="Text Placeholder 9"/>
          <p:cNvSpPr>
            <a:spLocks noGrp="1"/>
          </p:cNvSpPr>
          <p:nvPr>
            <p:ph type="body" sz="quarter" idx="12"/>
          </p:nvPr>
        </p:nvSpPr>
        <p:spPr>
          <a:xfrm>
            <a:off x="2971800" y="6324600"/>
            <a:ext cx="3200400" cy="190500"/>
          </a:xfrm>
        </p:spPr>
        <p:txBody>
          <a:bodyPr/>
          <a:lstStyle/>
          <a:p>
            <a:r>
              <a:rPr lang="en-US" sz="1200" dirty="0">
                <a:hlinkClick r:id="rId3" action="ppaction://hlinksldjump"/>
              </a:rPr>
              <a:t>Access the text alternative for slide images.</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Active Learning Solution V</a:t>
            </a:r>
          </a:p>
        </p:txBody>
      </p:sp>
      <p:sp>
        <p:nvSpPr>
          <p:cNvPr id="3" name="Content Placeholder 2"/>
          <p:cNvSpPr>
            <a:spLocks noGrp="1"/>
          </p:cNvSpPr>
          <p:nvPr>
            <p:ph sz="quarter" idx="11"/>
          </p:nvPr>
        </p:nvSpPr>
        <p:spPr>
          <a:xfrm>
            <a:off x="342900" y="1276709"/>
            <a:ext cx="8458200" cy="822960"/>
          </a:xfrm>
        </p:spPr>
        <p:txBody>
          <a:bodyPr>
            <a:normAutofit/>
          </a:bodyPr>
          <a:lstStyle/>
          <a:p>
            <a:pPr>
              <a:spcBef>
                <a:spcPts val="1000"/>
              </a:spcBef>
              <a:spcAft>
                <a:spcPts val="0"/>
              </a:spcAft>
            </a:pPr>
            <a:r>
              <a:rPr lang="en-US" sz="2400" dirty="0"/>
              <a:t>Use the following graph to determine a coffee-producing monopolist’s profit-maximizing price and quantity and profit.</a:t>
            </a:r>
          </a:p>
        </p:txBody>
      </p:sp>
      <p:pic>
        <p:nvPicPr>
          <p:cNvPr id="51202" name="Picture 2" descr="The vertical axis of the graph is marked P and the horizontal axis is marked Q. "/>
          <p:cNvPicPr>
            <a:picLocks noChangeAspect="1" noChangeArrowheads="1"/>
          </p:cNvPicPr>
          <p:nvPr/>
        </p:nvPicPr>
        <p:blipFill>
          <a:blip r:embed="rId3"/>
          <a:srcRect/>
          <a:stretch>
            <a:fillRect/>
          </a:stretch>
        </p:blipFill>
        <p:spPr bwMode="auto">
          <a:xfrm>
            <a:off x="1551239" y="2306102"/>
            <a:ext cx="6011862" cy="3869048"/>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Problems with Monopoly</a:t>
            </a:r>
          </a:p>
        </p:txBody>
      </p:sp>
      <p:sp>
        <p:nvSpPr>
          <p:cNvPr id="8" name="Content Placeholder 7"/>
          <p:cNvSpPr>
            <a:spLocks noGrp="1"/>
          </p:cNvSpPr>
          <p:nvPr>
            <p:ph sz="quarter" idx="11"/>
          </p:nvPr>
        </p:nvSpPr>
        <p:spPr>
          <a:xfrm>
            <a:off x="342900" y="1276709"/>
            <a:ext cx="8458200" cy="5200291"/>
          </a:xfrm>
        </p:spPr>
        <p:txBody>
          <a:bodyPr>
            <a:noAutofit/>
          </a:bodyPr>
          <a:lstStyle/>
          <a:p>
            <a:pPr>
              <a:spcBef>
                <a:spcPts val="1000"/>
              </a:spcBef>
              <a:spcAft>
                <a:spcPts val="0"/>
              </a:spcAft>
              <a:buClr>
                <a:schemeClr val="tx1"/>
              </a:buClr>
            </a:pPr>
            <a:r>
              <a:rPr lang="en-US" sz="2400" dirty="0"/>
              <a:t>Monopoly power benefits monopolists but causes social welfare losses.</a:t>
            </a:r>
          </a:p>
          <a:p>
            <a:pPr>
              <a:spcBef>
                <a:spcPts val="1000"/>
              </a:spcBef>
              <a:spcAft>
                <a:spcPts val="0"/>
              </a:spcAft>
            </a:pPr>
            <a:r>
              <a:rPr lang="en-US" sz="2400" dirty="0"/>
              <a:t>In a competitive market, the equilibrium price and quantity maximize total surplus.</a:t>
            </a:r>
          </a:p>
          <a:p>
            <a:pPr>
              <a:spcBef>
                <a:spcPts val="1000"/>
              </a:spcBef>
              <a:spcAft>
                <a:spcPts val="0"/>
              </a:spcAft>
              <a:buClr>
                <a:schemeClr val="tx1"/>
              </a:buClr>
            </a:pPr>
            <a:r>
              <a:rPr lang="en-US" sz="2400" dirty="0"/>
              <a:t>Monopolists produce at a lower quantity than the efficient level.</a:t>
            </a:r>
          </a:p>
          <a:p>
            <a:pPr marL="292608" lvl="1" indent="-292608">
              <a:spcBef>
                <a:spcPts val="1000"/>
              </a:spcBef>
              <a:spcAft>
                <a:spcPts val="0"/>
              </a:spcAft>
              <a:buClr>
                <a:schemeClr val="tx1"/>
              </a:buClr>
            </a:pPr>
            <a:r>
              <a:rPr lang="en-US" sz="2200" i="1" dirty="0">
                <a:solidFill>
                  <a:srgbClr val="AC0000"/>
                </a:solidFill>
              </a:rPr>
              <a:t>Total surplus</a:t>
            </a:r>
            <a:r>
              <a:rPr lang="en-US" sz="2200" i="1" dirty="0">
                <a:solidFill>
                  <a:srgbClr val="9D0505"/>
                </a:solidFill>
              </a:rPr>
              <a:t> </a:t>
            </a:r>
            <a:r>
              <a:rPr lang="en-US" sz="2200" dirty="0"/>
              <a:t>is not maximized.</a:t>
            </a:r>
          </a:p>
          <a:p>
            <a:pPr marL="292608" lvl="1" indent="-292608">
              <a:spcBef>
                <a:spcPts val="1000"/>
              </a:spcBef>
              <a:spcAft>
                <a:spcPts val="0"/>
              </a:spcAft>
              <a:buClr>
                <a:schemeClr val="tx1"/>
              </a:buClr>
            </a:pPr>
            <a:r>
              <a:rPr lang="en-US" sz="2200" i="1" dirty="0">
                <a:solidFill>
                  <a:srgbClr val="AC0000"/>
                </a:solidFill>
              </a:rPr>
              <a:t>Producer surplus</a:t>
            </a:r>
            <a:r>
              <a:rPr lang="en-US" sz="2200" i="1" dirty="0">
                <a:solidFill>
                  <a:srgbClr val="9D0505"/>
                </a:solidFill>
              </a:rPr>
              <a:t> </a:t>
            </a:r>
            <a:r>
              <a:rPr lang="en-US" sz="2200" dirty="0"/>
              <a:t>(monopolist profit) increases.</a:t>
            </a:r>
          </a:p>
          <a:p>
            <a:pPr marL="292608" lvl="1" indent="-292608">
              <a:spcBef>
                <a:spcPts val="1000"/>
              </a:spcBef>
              <a:spcAft>
                <a:spcPts val="0"/>
              </a:spcAft>
              <a:buClr>
                <a:schemeClr val="tx1"/>
              </a:buClr>
            </a:pPr>
            <a:r>
              <a:rPr lang="en-US" sz="2200" i="1" dirty="0">
                <a:solidFill>
                  <a:srgbClr val="AC0000"/>
                </a:solidFill>
              </a:rPr>
              <a:t>Consumer surplus</a:t>
            </a:r>
            <a:r>
              <a:rPr lang="en-US" sz="2200" i="1" dirty="0">
                <a:solidFill>
                  <a:srgbClr val="9D0505"/>
                </a:solidFill>
              </a:rPr>
              <a:t> </a:t>
            </a:r>
            <a:r>
              <a:rPr lang="en-US" sz="2200" dirty="0"/>
              <a:t>decreases.</a:t>
            </a:r>
          </a:p>
          <a:p>
            <a:pPr marL="292608" lvl="1" indent="-292608">
              <a:spcBef>
                <a:spcPts val="1000"/>
              </a:spcBef>
              <a:spcAft>
                <a:spcPts val="0"/>
              </a:spcAft>
            </a:pPr>
            <a:r>
              <a:rPr lang="en-US" sz="2200" dirty="0"/>
              <a:t>The loss of total surplus is a </a:t>
            </a:r>
            <a:r>
              <a:rPr lang="en-US" sz="2200" i="1" dirty="0">
                <a:solidFill>
                  <a:srgbClr val="AC0000"/>
                </a:solidFill>
              </a:rPr>
              <a:t>deadweight loss</a:t>
            </a:r>
            <a:r>
              <a:rPr lang="en-US" sz="2200" i="1" dirty="0">
                <a:solidFill>
                  <a:srgbClr val="9D0505"/>
                </a:solidFill>
              </a:rPr>
              <a:t> </a:t>
            </a:r>
            <a:r>
              <a:rPr lang="en-US" sz="2200" dirty="0"/>
              <a:t>equal to the total surplus under perfect competition minus the total surplus under a monopoly.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a:t>What will you Learn in this Chapter?</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What are the four </a:t>
            </a:r>
            <a:r>
              <a:rPr lang="en-US" sz="2400" i="1" dirty="0">
                <a:solidFill>
                  <a:srgbClr val="AC0000"/>
                </a:solidFill>
              </a:rPr>
              <a:t>barriers to entry</a:t>
            </a:r>
            <a:r>
              <a:rPr lang="en-US" sz="2400" dirty="0"/>
              <a:t>.</a:t>
            </a:r>
          </a:p>
          <a:p>
            <a:pPr marL="292608" indent="-292608">
              <a:spcBef>
                <a:spcPts val="1000"/>
              </a:spcBef>
              <a:spcAft>
                <a:spcPts val="0"/>
              </a:spcAft>
              <a:buFont typeface="Arial" pitchFamily="34" charset="0"/>
              <a:buChar char="•"/>
            </a:pPr>
            <a:r>
              <a:rPr lang="en-US" sz="2400" dirty="0"/>
              <a:t>Why </a:t>
            </a:r>
            <a:r>
              <a:rPr lang="en-US" sz="2400" i="1" dirty="0">
                <a:solidFill>
                  <a:srgbClr val="AC0000"/>
                </a:solidFill>
              </a:rPr>
              <a:t>monopolists</a:t>
            </a:r>
            <a:r>
              <a:rPr lang="en-US" sz="2400" dirty="0"/>
              <a:t> are constrained by demand.</a:t>
            </a:r>
          </a:p>
          <a:p>
            <a:pPr marL="292608" indent="-292608">
              <a:spcBef>
                <a:spcPts val="1000"/>
              </a:spcBef>
              <a:spcAft>
                <a:spcPts val="0"/>
              </a:spcAft>
              <a:buFont typeface="Arial" pitchFamily="34" charset="0"/>
              <a:buChar char="•"/>
            </a:pPr>
            <a:r>
              <a:rPr lang="en-US" sz="2400" dirty="0"/>
              <a:t>How </a:t>
            </a:r>
            <a:r>
              <a:rPr lang="en-US" sz="2400" i="1" dirty="0">
                <a:solidFill>
                  <a:srgbClr val="AC0000"/>
                </a:solidFill>
              </a:rPr>
              <a:t>monopolists</a:t>
            </a:r>
            <a:r>
              <a:rPr lang="en-US" sz="2400" dirty="0"/>
              <a:t> set price and quantity.</a:t>
            </a:r>
          </a:p>
          <a:p>
            <a:pPr marL="292608" indent="-292608">
              <a:spcBef>
                <a:spcPts val="1000"/>
              </a:spcBef>
              <a:spcAft>
                <a:spcPts val="0"/>
              </a:spcAft>
              <a:buFont typeface="Arial" pitchFamily="34" charset="0"/>
              <a:buChar char="•"/>
            </a:pPr>
            <a:r>
              <a:rPr lang="en-US" sz="2400" dirty="0"/>
              <a:t>What </a:t>
            </a:r>
            <a:r>
              <a:rPr lang="en-US" sz="2400" i="1" dirty="0">
                <a:solidFill>
                  <a:srgbClr val="AC0000"/>
                </a:solidFill>
              </a:rPr>
              <a:t>social welfare</a:t>
            </a:r>
            <a:r>
              <a:rPr lang="en-US" sz="2400" dirty="0"/>
              <a:t> losses are associated with monopolies.</a:t>
            </a:r>
          </a:p>
          <a:p>
            <a:pPr marL="292608" indent="-292608">
              <a:spcBef>
                <a:spcPts val="1000"/>
              </a:spcBef>
              <a:spcAft>
                <a:spcPts val="0"/>
              </a:spcAft>
              <a:buFont typeface="Arial" pitchFamily="34" charset="0"/>
              <a:buChar char="•"/>
            </a:pPr>
            <a:r>
              <a:rPr lang="en-US" sz="2400" dirty="0"/>
              <a:t>What the common public policy responses to monopolies are.</a:t>
            </a:r>
          </a:p>
          <a:p>
            <a:pPr marL="292608" indent="-292608">
              <a:spcBef>
                <a:spcPts val="1000"/>
              </a:spcBef>
              <a:spcAft>
                <a:spcPts val="0"/>
              </a:spcAft>
              <a:buFont typeface="Arial" pitchFamily="34" charset="0"/>
              <a:buChar char="•"/>
            </a:pPr>
            <a:r>
              <a:rPr lang="en-US" sz="2400" dirty="0"/>
              <a:t>Why firms have incentives to price discriminate.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Welfare Costs of Monopoly I</a:t>
            </a:r>
          </a:p>
        </p:txBody>
      </p:sp>
      <p:pic>
        <p:nvPicPr>
          <p:cNvPr id="49157" name="Picture 5" descr="Monopoly profit is illustrated."/>
          <p:cNvPicPr>
            <a:picLocks noChangeAspect="1" noChangeArrowheads="1"/>
          </p:cNvPicPr>
          <p:nvPr/>
        </p:nvPicPr>
        <p:blipFill>
          <a:blip r:embed="rId2"/>
          <a:srcRect/>
          <a:stretch>
            <a:fillRect/>
          </a:stretch>
        </p:blipFill>
        <p:spPr bwMode="auto">
          <a:xfrm>
            <a:off x="333475" y="1416050"/>
            <a:ext cx="4030663" cy="4030663"/>
          </a:xfrm>
          <a:prstGeom prst="rect">
            <a:avLst/>
          </a:prstGeom>
          <a:noFill/>
          <a:ln w="9525">
            <a:noFill/>
            <a:miter lim="800000"/>
            <a:headEnd/>
            <a:tailEnd/>
          </a:ln>
          <a:effectLst/>
        </p:spPr>
      </p:pic>
      <p:sp>
        <p:nvSpPr>
          <p:cNvPr id="3" name="Content Placeholder 2"/>
          <p:cNvSpPr>
            <a:spLocks noGrp="1"/>
          </p:cNvSpPr>
          <p:nvPr>
            <p:ph sz="quarter" idx="11"/>
          </p:nvPr>
        </p:nvSpPr>
        <p:spPr>
          <a:xfrm>
            <a:off x="609125" y="5675209"/>
            <a:ext cx="3467100" cy="475891"/>
          </a:xfrm>
        </p:spPr>
        <p:txBody>
          <a:bodyPr>
            <a:normAutofit/>
          </a:bodyPr>
          <a:lstStyle/>
          <a:p>
            <a:pPr marL="292608" indent="-292608">
              <a:spcBef>
                <a:spcPts val="1000"/>
              </a:spcBef>
              <a:spcAft>
                <a:spcPts val="0"/>
              </a:spcAft>
              <a:buFont typeface="Arial" pitchFamily="34" charset="0"/>
              <a:buChar char="•"/>
            </a:pPr>
            <a:r>
              <a:rPr lang="en-US" sz="1200" dirty="0"/>
              <a:t>Total surplus is maximized and there is no deadweight loss.</a:t>
            </a:r>
          </a:p>
        </p:txBody>
      </p:sp>
      <p:pic>
        <p:nvPicPr>
          <p:cNvPr id="49155" name="Picture 3" descr="Monopoly profit is illustrated."/>
          <p:cNvPicPr>
            <a:picLocks noChangeAspect="1" noChangeArrowheads="1"/>
          </p:cNvPicPr>
          <p:nvPr/>
        </p:nvPicPr>
        <p:blipFill>
          <a:blip r:embed="rId3"/>
          <a:srcRect/>
          <a:stretch>
            <a:fillRect/>
          </a:stretch>
        </p:blipFill>
        <p:spPr bwMode="auto">
          <a:xfrm>
            <a:off x="4870050" y="1254809"/>
            <a:ext cx="4190999" cy="3686363"/>
          </a:xfrm>
          <a:prstGeom prst="rect">
            <a:avLst/>
          </a:prstGeom>
          <a:noFill/>
          <a:ln w="9525">
            <a:noFill/>
            <a:miter lim="800000"/>
            <a:headEnd/>
            <a:tailEnd/>
          </a:ln>
          <a:effectLst/>
        </p:spPr>
      </p:pic>
      <p:sp>
        <p:nvSpPr>
          <p:cNvPr id="4" name="Content Placeholder 3"/>
          <p:cNvSpPr>
            <a:spLocks noGrp="1"/>
          </p:cNvSpPr>
          <p:nvPr>
            <p:ph sz="quarter" idx="14"/>
          </p:nvPr>
        </p:nvSpPr>
        <p:spPr>
          <a:xfrm>
            <a:off x="4979050" y="5049463"/>
            <a:ext cx="3962400" cy="1097280"/>
          </a:xfrm>
        </p:spPr>
        <p:txBody>
          <a:bodyPr>
            <a:normAutofit/>
          </a:bodyPr>
          <a:lstStyle/>
          <a:p>
            <a:pPr marL="292608" indent="-292608">
              <a:spcBef>
                <a:spcPts val="1000"/>
              </a:spcBef>
              <a:spcAft>
                <a:spcPts val="0"/>
              </a:spcAft>
              <a:buFont typeface="Arial" pitchFamily="34" charset="0"/>
              <a:buChar char="•"/>
            </a:pPr>
            <a:r>
              <a:rPr lang="en-US" sz="1200" dirty="0"/>
              <a:t>Consumer surplus decreases because of the lower quantity and higher price.</a:t>
            </a:r>
          </a:p>
          <a:p>
            <a:pPr marL="292608" indent="-292608">
              <a:spcBef>
                <a:spcPts val="1000"/>
              </a:spcBef>
              <a:spcAft>
                <a:spcPts val="0"/>
              </a:spcAft>
              <a:buFont typeface="Arial" pitchFamily="34" charset="0"/>
              <a:buChar char="•"/>
            </a:pPr>
            <a:r>
              <a:rPr lang="en-US" sz="1200" dirty="0"/>
              <a:t>Monopolists earn positive economic profits.</a:t>
            </a:r>
          </a:p>
          <a:p>
            <a:pPr marL="292608" indent="-292608">
              <a:spcBef>
                <a:spcPts val="1000"/>
              </a:spcBef>
              <a:spcAft>
                <a:spcPts val="0"/>
              </a:spcAft>
              <a:buFont typeface="Arial" pitchFamily="34" charset="0"/>
              <a:buChar char="•"/>
            </a:pPr>
            <a:r>
              <a:rPr lang="en-US" sz="1200" dirty="0"/>
              <a:t>Society suffers a deadweight loss.</a:t>
            </a:r>
          </a:p>
        </p:txBody>
      </p:sp>
      <p:sp>
        <p:nvSpPr>
          <p:cNvPr id="8" name="Text Placeholder 7"/>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Welfare Costs of Monopoly I</a:t>
            </a:r>
            <a:r>
              <a:rPr lang="en-US" sz="100" dirty="0"/>
              <a:t> </a:t>
            </a:r>
            <a:r>
              <a:rPr lang="en-US" sz="3600" dirty="0" err="1"/>
              <a:t>I</a:t>
            </a:r>
            <a:endParaRPr lang="en-US" sz="3600" dirty="0"/>
          </a:p>
        </p:txBody>
      </p:sp>
      <p:sp>
        <p:nvSpPr>
          <p:cNvPr id="8" name="Content Placeholder 7"/>
          <p:cNvSpPr>
            <a:spLocks noGrp="1"/>
          </p:cNvSpPr>
          <p:nvPr>
            <p:ph sz="quarter" idx="11"/>
          </p:nvPr>
        </p:nvSpPr>
        <p:spPr>
          <a:xfrm>
            <a:off x="342900" y="1276709"/>
            <a:ext cx="8458200" cy="3066691"/>
          </a:xfrm>
        </p:spPr>
        <p:txBody>
          <a:bodyPr>
            <a:normAutofit/>
          </a:bodyPr>
          <a:lstStyle/>
          <a:p>
            <a:pPr>
              <a:spcBef>
                <a:spcPts val="1000"/>
              </a:spcBef>
              <a:spcAft>
                <a:spcPts val="0"/>
              </a:spcAft>
            </a:pPr>
            <a:r>
              <a:rPr lang="en-US" sz="2400" dirty="0"/>
              <a:t>The welfare costs associated with monopolies is a positive statement. </a:t>
            </a:r>
          </a:p>
          <a:p>
            <a:pPr>
              <a:spcBef>
                <a:spcPts val="1000"/>
              </a:spcBef>
              <a:spcAft>
                <a:spcPts val="0"/>
              </a:spcAft>
            </a:pPr>
            <a:r>
              <a:rPr lang="en-US" sz="2400" dirty="0"/>
              <a:t>Many voters and policy-makers make normative statements concerning monopolies:</a:t>
            </a:r>
          </a:p>
          <a:p>
            <a:pPr marL="292608" lvl="1" indent="-292608">
              <a:spcBef>
                <a:spcPts val="1000"/>
              </a:spcBef>
              <a:spcAft>
                <a:spcPts val="0"/>
              </a:spcAft>
            </a:pPr>
            <a:r>
              <a:rPr lang="en-US" sz="2200" dirty="0"/>
              <a:t>Extra profits to monopolies.</a:t>
            </a:r>
          </a:p>
          <a:p>
            <a:pPr marL="292608" lvl="1" indent="-292608">
              <a:spcBef>
                <a:spcPts val="1000"/>
              </a:spcBef>
              <a:spcAft>
                <a:spcPts val="0"/>
              </a:spcAft>
            </a:pPr>
            <a:r>
              <a:rPr lang="en-US" sz="2200" dirty="0"/>
              <a:t>Benefits of maintaining a particular monopoly outweigh the social welfare costs.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Comparing Market Characteristics</a:t>
            </a:r>
          </a:p>
        </p:txBody>
      </p:sp>
      <p:graphicFrame>
        <p:nvGraphicFramePr>
          <p:cNvPr id="10" name="Table 9"/>
          <p:cNvGraphicFramePr>
            <a:graphicFrameLocks noGrp="1"/>
          </p:cNvGraphicFramePr>
          <p:nvPr>
            <p:extLst>
              <p:ext uri="{D42A27DB-BD31-4B8C-83A1-F6EECF244321}">
                <p14:modId xmlns:p14="http://schemas.microsoft.com/office/powerpoint/2010/main" val="3598568604"/>
              </p:ext>
            </p:extLst>
          </p:nvPr>
        </p:nvGraphicFramePr>
        <p:xfrm>
          <a:off x="223775" y="1397000"/>
          <a:ext cx="8654005" cy="3474720"/>
        </p:xfrm>
        <a:graphic>
          <a:graphicData uri="http://schemas.openxmlformats.org/drawingml/2006/table">
            <a:tbl>
              <a:tblPr firstRow="1" bandRow="1">
                <a:tableStyleId>{5C22544A-7EE6-4342-B048-85BDC9FD1C3A}</a:tableStyleId>
              </a:tblPr>
              <a:tblGrid>
                <a:gridCol w="5100578">
                  <a:extLst>
                    <a:ext uri="{9D8B030D-6E8A-4147-A177-3AD203B41FA5}">
                      <a16:colId xmlns:a16="http://schemas.microsoft.com/office/drawing/2014/main" val="20000"/>
                    </a:ext>
                  </a:extLst>
                </a:gridCol>
                <a:gridCol w="1817226">
                  <a:extLst>
                    <a:ext uri="{9D8B030D-6E8A-4147-A177-3AD203B41FA5}">
                      <a16:colId xmlns:a16="http://schemas.microsoft.com/office/drawing/2014/main" val="20001"/>
                    </a:ext>
                  </a:extLst>
                </a:gridCol>
                <a:gridCol w="1736201">
                  <a:extLst>
                    <a:ext uri="{9D8B030D-6E8A-4147-A177-3AD203B41FA5}">
                      <a16:colId xmlns:a16="http://schemas.microsoft.com/office/drawing/2014/main" val="20002"/>
                    </a:ext>
                  </a:extLst>
                </a:gridCol>
              </a:tblGrid>
              <a:tr h="370840">
                <a:tc>
                  <a:txBody>
                    <a:bodyPr/>
                    <a:lstStyle/>
                    <a:p>
                      <a:pPr algn="ctr"/>
                      <a:r>
                        <a:rPr lang="en-US" sz="2000" dirty="0"/>
                        <a:t>Characteristic</a:t>
                      </a:r>
                    </a:p>
                  </a:txBody>
                  <a:tcPr anchor="ctr">
                    <a:solidFill>
                      <a:srgbClr val="C00000"/>
                    </a:solidFill>
                  </a:tcPr>
                </a:tc>
                <a:tc>
                  <a:txBody>
                    <a:bodyPr/>
                    <a:lstStyle/>
                    <a:p>
                      <a:pPr algn="ctr"/>
                      <a:r>
                        <a:rPr lang="en-US" sz="2000" dirty="0"/>
                        <a:t>Perfect Competition</a:t>
                      </a:r>
                    </a:p>
                  </a:txBody>
                  <a:tcPr anchor="ctr">
                    <a:solidFill>
                      <a:srgbClr val="C00000"/>
                    </a:solidFill>
                  </a:tcPr>
                </a:tc>
                <a:tc>
                  <a:txBody>
                    <a:bodyPr/>
                    <a:lstStyle/>
                    <a:p>
                      <a:pPr algn="ctr"/>
                      <a:r>
                        <a:rPr lang="en-US" sz="2000" dirty="0"/>
                        <a:t>Monopoly</a:t>
                      </a:r>
                    </a:p>
                  </a:txBody>
                  <a:tcPr anchor="ctr">
                    <a:solidFill>
                      <a:srgbClr val="C00000"/>
                    </a:solidFill>
                  </a:tcPr>
                </a:tc>
                <a:extLst>
                  <a:ext uri="{0D108BD9-81ED-4DB2-BD59-A6C34878D82A}">
                    <a16:rowId xmlns:a16="http://schemas.microsoft.com/office/drawing/2014/main" val="10000"/>
                  </a:ext>
                </a:extLst>
              </a:tr>
              <a:tr h="370840">
                <a:tc>
                  <a:txBody>
                    <a:bodyPr/>
                    <a:lstStyle/>
                    <a:p>
                      <a:pPr algn="l"/>
                      <a:r>
                        <a:rPr lang="en-US" sz="2000" dirty="0"/>
                        <a:t>How many firms?</a:t>
                      </a:r>
                    </a:p>
                  </a:txBody>
                  <a:tcPr/>
                </a:tc>
                <a:tc>
                  <a:txBody>
                    <a:bodyPr/>
                    <a:lstStyle/>
                    <a:p>
                      <a:pPr algn="ctr"/>
                      <a:r>
                        <a:rPr lang="en-US" sz="2000" dirty="0"/>
                        <a:t>Many firms</a:t>
                      </a:r>
                    </a:p>
                  </a:txBody>
                  <a:tcPr/>
                </a:tc>
                <a:tc>
                  <a:txBody>
                    <a:bodyPr/>
                    <a:lstStyle/>
                    <a:p>
                      <a:pPr algn="ctr"/>
                      <a:r>
                        <a:rPr lang="en-US" sz="2000" dirty="0"/>
                        <a:t>One firm</a:t>
                      </a:r>
                    </a:p>
                  </a:txBody>
                  <a:tcPr/>
                </a:tc>
                <a:extLst>
                  <a:ext uri="{0D108BD9-81ED-4DB2-BD59-A6C34878D82A}">
                    <a16:rowId xmlns:a16="http://schemas.microsoft.com/office/drawing/2014/main" val="10001"/>
                  </a:ext>
                </a:extLst>
              </a:tr>
              <a:tr h="370840">
                <a:tc>
                  <a:txBody>
                    <a:bodyPr/>
                    <a:lstStyle/>
                    <a:p>
                      <a:pPr algn="l"/>
                      <a:r>
                        <a:rPr lang="en-US" sz="2000" dirty="0"/>
                        <a:t>Price taker or price maker?</a:t>
                      </a:r>
                    </a:p>
                  </a:txBody>
                  <a:tcPr/>
                </a:tc>
                <a:tc>
                  <a:txBody>
                    <a:bodyPr/>
                    <a:lstStyle/>
                    <a:p>
                      <a:pPr algn="ctr"/>
                      <a:r>
                        <a:rPr lang="en-US" sz="2000" dirty="0"/>
                        <a:t>Price taker</a:t>
                      </a:r>
                    </a:p>
                  </a:txBody>
                  <a:tcPr/>
                </a:tc>
                <a:tc>
                  <a:txBody>
                    <a:bodyPr/>
                    <a:lstStyle/>
                    <a:p>
                      <a:pPr algn="ctr"/>
                      <a:r>
                        <a:rPr lang="en-US" sz="2000" dirty="0"/>
                        <a:t>Price maker</a:t>
                      </a:r>
                    </a:p>
                  </a:txBody>
                  <a:tcPr/>
                </a:tc>
                <a:extLst>
                  <a:ext uri="{0D108BD9-81ED-4DB2-BD59-A6C34878D82A}">
                    <a16:rowId xmlns:a16="http://schemas.microsoft.com/office/drawing/2014/main" val="10002"/>
                  </a:ext>
                </a:extLst>
              </a:tr>
              <a:tr h="370840">
                <a:tc>
                  <a:txBody>
                    <a:bodyPr/>
                    <a:lstStyle/>
                    <a:p>
                      <a:pPr algn="l"/>
                      <a:r>
                        <a:rPr lang="en-US" sz="2000" dirty="0"/>
                        <a:t>Marginal revenue?</a:t>
                      </a:r>
                    </a:p>
                  </a:txBody>
                  <a:tcPr/>
                </a:tc>
                <a:tc>
                  <a:txBody>
                    <a:bodyPr/>
                    <a:lstStyle/>
                    <a:p>
                      <a:pPr algn="ctr"/>
                      <a:r>
                        <a:rPr lang="en-US" sz="2000" dirty="0"/>
                        <a:t>M</a:t>
                      </a:r>
                      <a:r>
                        <a:rPr lang="en-US" sz="100" dirty="0"/>
                        <a:t> </a:t>
                      </a:r>
                      <a:r>
                        <a:rPr lang="en-US" sz="2000" dirty="0"/>
                        <a:t>R = P</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t>M</a:t>
                      </a:r>
                      <a:r>
                        <a:rPr lang="en-US" sz="100" dirty="0"/>
                        <a:t> </a:t>
                      </a:r>
                      <a:r>
                        <a:rPr lang="en-US" sz="2000" dirty="0"/>
                        <a:t>R &lt; P</a:t>
                      </a:r>
                    </a:p>
                  </a:txBody>
                  <a:tcPr/>
                </a:tc>
                <a:extLst>
                  <a:ext uri="{0D108BD9-81ED-4DB2-BD59-A6C34878D82A}">
                    <a16:rowId xmlns:a16="http://schemas.microsoft.com/office/drawing/2014/main" val="10003"/>
                  </a:ext>
                </a:extLst>
              </a:tr>
              <a:tr h="370840">
                <a:tc>
                  <a:txBody>
                    <a:bodyPr/>
                    <a:lstStyle/>
                    <a:p>
                      <a:pPr algn="l"/>
                      <a:r>
                        <a:rPr lang="en-US" sz="2000" dirty="0"/>
                        <a:t>Profit maximizing quantity occurs where?</a:t>
                      </a:r>
                    </a:p>
                  </a:txBody>
                  <a:tcPr/>
                </a:tc>
                <a:tc>
                  <a:txBody>
                    <a:bodyPr/>
                    <a:lstStyle/>
                    <a:p>
                      <a:pPr algn="ctr"/>
                      <a:r>
                        <a:rPr lang="en-US" sz="2000" dirty="0"/>
                        <a:t>M</a:t>
                      </a:r>
                      <a:r>
                        <a:rPr lang="en-US" sz="100" dirty="0"/>
                        <a:t> </a:t>
                      </a:r>
                      <a:r>
                        <a:rPr lang="en-US" sz="2000" dirty="0"/>
                        <a:t>R = M</a:t>
                      </a:r>
                      <a:r>
                        <a:rPr lang="en-US" sz="100" dirty="0"/>
                        <a:t> </a:t>
                      </a:r>
                      <a:r>
                        <a:rPr lang="en-US" sz="2000" dirty="0"/>
                        <a:t>C</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t>M</a:t>
                      </a:r>
                      <a:r>
                        <a:rPr lang="en-US" sz="100" dirty="0"/>
                        <a:t> </a:t>
                      </a:r>
                      <a:r>
                        <a:rPr lang="en-US" sz="2000" dirty="0"/>
                        <a:t>R = M</a:t>
                      </a:r>
                      <a:r>
                        <a:rPr lang="en-US" sz="100" dirty="0"/>
                        <a:t> </a:t>
                      </a:r>
                      <a:r>
                        <a:rPr lang="en-US" sz="2000" dirty="0"/>
                        <a:t>C</a:t>
                      </a:r>
                    </a:p>
                  </a:txBody>
                  <a:tcPr/>
                </a:tc>
                <a:extLst>
                  <a:ext uri="{0D108BD9-81ED-4DB2-BD59-A6C34878D82A}">
                    <a16:rowId xmlns:a16="http://schemas.microsoft.com/office/drawing/2014/main" val="10004"/>
                  </a:ext>
                </a:extLst>
              </a:tr>
              <a:tr h="370840">
                <a:tc>
                  <a:txBody>
                    <a:bodyPr/>
                    <a:lstStyle/>
                    <a:p>
                      <a:pPr algn="l"/>
                      <a:r>
                        <a:rPr lang="en-US" sz="2000" dirty="0"/>
                        <a:t>Can earn economic</a:t>
                      </a:r>
                      <a:r>
                        <a:rPr lang="en-US" sz="2000" baseline="0" dirty="0"/>
                        <a:t> profits in the short run?</a:t>
                      </a:r>
                      <a:endParaRPr lang="en-US" sz="2000" dirty="0"/>
                    </a:p>
                  </a:txBody>
                  <a:tcPr/>
                </a:tc>
                <a:tc>
                  <a:txBody>
                    <a:bodyPr/>
                    <a:lstStyle/>
                    <a:p>
                      <a:pPr algn="ctr"/>
                      <a:r>
                        <a:rPr lang="en-US" sz="2000" dirty="0"/>
                        <a:t>Yes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t>Yes</a:t>
                      </a:r>
                    </a:p>
                  </a:txBody>
                  <a:tcPr/>
                </a:tc>
                <a:extLst>
                  <a:ext uri="{0D108BD9-81ED-4DB2-BD59-A6C34878D82A}">
                    <a16:rowId xmlns:a16="http://schemas.microsoft.com/office/drawing/2014/main" val="10005"/>
                  </a:ext>
                </a:extLst>
              </a:tr>
              <a:tr h="370840">
                <a:tc>
                  <a:txBody>
                    <a:bodyPr/>
                    <a:lstStyle/>
                    <a:p>
                      <a:pPr algn="l"/>
                      <a:r>
                        <a:rPr lang="en-US" sz="2000" dirty="0"/>
                        <a:t>Can earn economic</a:t>
                      </a:r>
                      <a:r>
                        <a:rPr lang="en-US" sz="2000" baseline="0" dirty="0"/>
                        <a:t> profits in the long run?</a:t>
                      </a:r>
                      <a:endParaRPr lang="en-US" sz="2000" dirty="0"/>
                    </a:p>
                  </a:txBody>
                  <a:tcPr/>
                </a:tc>
                <a:tc>
                  <a:txBody>
                    <a:bodyPr/>
                    <a:lstStyle/>
                    <a:p>
                      <a:pPr algn="ctr"/>
                      <a:r>
                        <a:rPr lang="en-US" sz="2000" dirty="0"/>
                        <a:t>No</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t>Yes</a:t>
                      </a:r>
                    </a:p>
                  </a:txBody>
                  <a:tcPr/>
                </a:tc>
                <a:extLst>
                  <a:ext uri="{0D108BD9-81ED-4DB2-BD59-A6C34878D82A}">
                    <a16:rowId xmlns:a16="http://schemas.microsoft.com/office/drawing/2014/main" val="10006"/>
                  </a:ext>
                </a:extLst>
              </a:tr>
              <a:tr h="370840">
                <a:tc>
                  <a:txBody>
                    <a:bodyPr/>
                    <a:lstStyle/>
                    <a:p>
                      <a:pPr algn="l"/>
                      <a:r>
                        <a:rPr lang="en-US" sz="2000" dirty="0"/>
                        <a:t>Quantity is efficient?</a:t>
                      </a:r>
                    </a:p>
                  </a:txBody>
                  <a:tcPr/>
                </a:tc>
                <a:tc>
                  <a:txBody>
                    <a:bodyPr/>
                    <a:lstStyle/>
                    <a:p>
                      <a:pPr algn="ctr"/>
                      <a:r>
                        <a:rPr lang="en-US" sz="2000" dirty="0"/>
                        <a:t>Yes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t>No</a:t>
                      </a:r>
                    </a:p>
                  </a:txBody>
                  <a:tcPr/>
                </a:tc>
                <a:extLst>
                  <a:ext uri="{0D108BD9-81ED-4DB2-BD59-A6C34878D82A}">
                    <a16:rowId xmlns:a16="http://schemas.microsoft.com/office/drawing/2014/main" val="10007"/>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600" dirty="0"/>
              <a:t>Rockers v</a:t>
            </a:r>
            <a:r>
              <a:rPr lang="en-US" sz="100" dirty="0"/>
              <a:t> </a:t>
            </a:r>
            <a:r>
              <a:rPr lang="en-US" sz="3600" dirty="0"/>
              <a:t>s. Ticketmaster</a:t>
            </a:r>
          </a:p>
        </p:txBody>
      </p:sp>
      <p:sp>
        <p:nvSpPr>
          <p:cNvPr id="9" name="Content Placeholder 8"/>
          <p:cNvSpPr>
            <a:spLocks noGrp="1"/>
          </p:cNvSpPr>
          <p:nvPr>
            <p:ph sz="quarter" idx="11"/>
          </p:nvPr>
        </p:nvSpPr>
        <p:spPr/>
        <p:txBody>
          <a:bodyPr>
            <a:normAutofit/>
          </a:bodyPr>
          <a:lstStyle/>
          <a:p>
            <a:pPr marL="292608" lvl="0" indent="-292608">
              <a:spcBef>
                <a:spcPts val="1000"/>
              </a:spcBef>
              <a:spcAft>
                <a:spcPts val="0"/>
              </a:spcAft>
              <a:buFont typeface="Arial" pitchFamily="34" charset="0"/>
              <a:buChar char="•"/>
            </a:pPr>
            <a:r>
              <a:rPr lang="en-US" sz="2400" dirty="0"/>
              <a:t>Major concerts often come with hefty fees and charges from tickets sold by Ticketmaster.</a:t>
            </a:r>
          </a:p>
          <a:p>
            <a:pPr marL="292608" indent="-292608">
              <a:spcBef>
                <a:spcPts val="1000"/>
              </a:spcBef>
              <a:spcAft>
                <a:spcPts val="0"/>
              </a:spcAft>
              <a:buFont typeface="Arial" pitchFamily="34" charset="0"/>
              <a:buChar char="•"/>
            </a:pPr>
            <a:r>
              <a:rPr lang="en-US" sz="2400" dirty="0"/>
              <a:t>Many feel that Ticketmaster has become a de facto monopoly in the market for tickets.</a:t>
            </a:r>
          </a:p>
          <a:p>
            <a:pPr marL="292608" indent="-292608">
              <a:spcBef>
                <a:spcPts val="1000"/>
              </a:spcBef>
              <a:spcAft>
                <a:spcPts val="0"/>
              </a:spcAft>
              <a:buFont typeface="Arial" pitchFamily="34" charset="0"/>
              <a:buChar char="•"/>
            </a:pPr>
            <a:r>
              <a:rPr lang="en-US" sz="2400" dirty="0"/>
              <a:t>Pearl Jam complained unsuccessfully to the U.S. Justice Department about Ticketmaster’s monopolistic practices.</a:t>
            </a:r>
          </a:p>
          <a:p>
            <a:pPr marL="292608" indent="-292608">
              <a:spcBef>
                <a:spcPts val="1000"/>
              </a:spcBef>
              <a:spcAft>
                <a:spcPts val="0"/>
              </a:spcAft>
              <a:buFont typeface="Arial" pitchFamily="34" charset="0"/>
              <a:buChar char="•"/>
            </a:pPr>
            <a:r>
              <a:rPr lang="en-US" sz="2400" dirty="0"/>
              <a:t>New sites that sell tickets may reduce Ticketmaster’s stronghold.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Public Policy Responses</a:t>
            </a:r>
          </a:p>
        </p:txBody>
      </p:sp>
      <p:sp>
        <p:nvSpPr>
          <p:cNvPr id="8" name="Content Placeholder 7"/>
          <p:cNvSpPr>
            <a:spLocks noGrp="1"/>
          </p:cNvSpPr>
          <p:nvPr>
            <p:ph sz="quarter" idx="11"/>
          </p:nvPr>
        </p:nvSpPr>
        <p:spPr/>
        <p:txBody>
          <a:bodyPr>
            <a:normAutofit/>
          </a:bodyPr>
          <a:lstStyle/>
          <a:p>
            <a:pPr lvl="0">
              <a:spcBef>
                <a:spcPts val="1000"/>
              </a:spcBef>
              <a:spcAft>
                <a:spcPts val="0"/>
              </a:spcAft>
            </a:pPr>
            <a:r>
              <a:rPr lang="en-US" sz="2400" dirty="0"/>
              <a:t>Pressure from both the government and consumers can lead to a decrease in monopoly power.</a:t>
            </a:r>
          </a:p>
          <a:p>
            <a:pPr>
              <a:spcBef>
                <a:spcPts val="1000"/>
              </a:spcBef>
              <a:spcAft>
                <a:spcPts val="0"/>
              </a:spcAft>
            </a:pPr>
            <a:r>
              <a:rPr lang="en-US" sz="2400" dirty="0"/>
              <a:t>Policy responses are often imperfect and controversial.</a:t>
            </a:r>
          </a:p>
          <a:p>
            <a:pPr>
              <a:spcBef>
                <a:spcPts val="1000"/>
              </a:spcBef>
              <a:spcAft>
                <a:spcPts val="0"/>
              </a:spcAft>
            </a:pPr>
            <a:r>
              <a:rPr lang="en-US" sz="2400" dirty="0"/>
              <a:t>The goals of policy responses are typically:</a:t>
            </a:r>
          </a:p>
          <a:p>
            <a:pPr marL="292608" lvl="1" indent="-292608">
              <a:spcBef>
                <a:spcPts val="1000"/>
              </a:spcBef>
              <a:spcAft>
                <a:spcPts val="0"/>
              </a:spcAft>
            </a:pPr>
            <a:r>
              <a:rPr lang="en-US" sz="2200" dirty="0"/>
              <a:t>Break up existing monopolies.</a:t>
            </a:r>
          </a:p>
          <a:p>
            <a:pPr marL="292608" lvl="1" indent="-292608">
              <a:spcBef>
                <a:spcPts val="1000"/>
              </a:spcBef>
              <a:spcAft>
                <a:spcPts val="0"/>
              </a:spcAft>
            </a:pPr>
            <a:r>
              <a:rPr lang="en-US" sz="2200" dirty="0"/>
              <a:t>Prevent new monopolies from forming.</a:t>
            </a:r>
          </a:p>
          <a:p>
            <a:pPr marL="292608" lvl="1" indent="-292608">
              <a:spcBef>
                <a:spcPts val="1000"/>
              </a:spcBef>
              <a:spcAft>
                <a:spcPts val="0"/>
              </a:spcAft>
            </a:pPr>
            <a:r>
              <a:rPr lang="en-US" sz="2200" dirty="0"/>
              <a:t>Ease the effect of monopoly power on consumers.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Public Policy Responses: Antitrust Laws</a:t>
            </a:r>
          </a:p>
        </p:txBody>
      </p:sp>
      <p:sp>
        <p:nvSpPr>
          <p:cNvPr id="3" name="Content Placeholder 2"/>
          <p:cNvSpPr>
            <a:spLocks noGrp="1"/>
          </p:cNvSpPr>
          <p:nvPr>
            <p:ph sz="quarter" idx="11"/>
          </p:nvPr>
        </p:nvSpPr>
        <p:spPr>
          <a:xfrm>
            <a:off x="342900" y="1276709"/>
            <a:ext cx="8458200" cy="2152291"/>
          </a:xfrm>
        </p:spPr>
        <p:txBody>
          <a:bodyPr>
            <a:normAutofit/>
          </a:bodyPr>
          <a:lstStyle/>
          <a:p>
            <a:pPr>
              <a:spcBef>
                <a:spcPts val="1000"/>
              </a:spcBef>
              <a:spcAft>
                <a:spcPts val="0"/>
              </a:spcAft>
            </a:pPr>
            <a:r>
              <a:rPr lang="en-US" sz="2400" dirty="0"/>
              <a:t>One public policy response is to enact antitrust laws that investigate and prosecute corporations that engage in anti-competitive practices.</a:t>
            </a:r>
          </a:p>
          <a:p>
            <a:pPr marL="292608" lvl="1" indent="-292608">
              <a:spcBef>
                <a:spcPts val="1000"/>
              </a:spcBef>
              <a:spcAft>
                <a:spcPts val="0"/>
              </a:spcAft>
            </a:pPr>
            <a:r>
              <a:rPr lang="en-US" sz="2200" dirty="0"/>
              <a:t>Sherman Antitrust Act of 1890.</a:t>
            </a:r>
          </a:p>
          <a:p>
            <a:pPr marL="292608" lvl="1" indent="-292608">
              <a:spcBef>
                <a:spcPts val="1000"/>
              </a:spcBef>
              <a:spcAft>
                <a:spcPts val="0"/>
              </a:spcAft>
            </a:pPr>
            <a:r>
              <a:rPr lang="en-US" sz="2200" dirty="0"/>
              <a:t>Clayton Antitrust Act of 19</a:t>
            </a:r>
            <a:r>
              <a:rPr lang="en-US" sz="100" dirty="0"/>
              <a:t> </a:t>
            </a:r>
            <a:r>
              <a:rPr lang="en-US" sz="2200" dirty="0"/>
              <a:t>14.</a:t>
            </a:r>
          </a:p>
        </p:txBody>
      </p:sp>
      <p:sp>
        <p:nvSpPr>
          <p:cNvPr id="4" name="Content Placeholder 3"/>
          <p:cNvSpPr>
            <a:spLocks noGrp="1"/>
          </p:cNvSpPr>
          <p:nvPr>
            <p:ph sz="quarter" idx="14"/>
          </p:nvPr>
        </p:nvSpPr>
        <p:spPr>
          <a:xfrm>
            <a:off x="342900" y="3527375"/>
            <a:ext cx="8458200" cy="1425625"/>
          </a:xfrm>
        </p:spPr>
        <p:txBody>
          <a:bodyPr>
            <a:normAutofit/>
          </a:bodyPr>
          <a:lstStyle/>
          <a:p>
            <a:pPr>
              <a:spcBef>
                <a:spcPts val="1000"/>
              </a:spcBef>
              <a:spcAft>
                <a:spcPts val="0"/>
              </a:spcAft>
            </a:pPr>
            <a:r>
              <a:rPr lang="en-US" sz="2400" dirty="0"/>
              <a:t>Critics of antitrust laws argue that they:</a:t>
            </a:r>
          </a:p>
          <a:p>
            <a:pPr marL="292608" lvl="1" indent="-292608">
              <a:spcBef>
                <a:spcPts val="1000"/>
              </a:spcBef>
              <a:spcAft>
                <a:spcPts val="0"/>
              </a:spcAft>
            </a:pPr>
            <a:r>
              <a:rPr lang="en-US" sz="2200" dirty="0"/>
              <a:t>Are typically politically motivated.</a:t>
            </a:r>
          </a:p>
          <a:p>
            <a:pPr marL="292608" lvl="1" indent="-292608">
              <a:spcBef>
                <a:spcPts val="1000"/>
              </a:spcBef>
              <a:spcAft>
                <a:spcPts val="0"/>
              </a:spcAft>
            </a:pPr>
            <a:r>
              <a:rPr lang="en-US" sz="2200" dirty="0"/>
              <a:t>Cause firms to not operate at efficient scales.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solidFill>
                  <a:schemeClr val="tx1"/>
                </a:solidFill>
              </a:rPr>
              <a:t>Public Policy Responses: Public Ownership I</a:t>
            </a:r>
          </a:p>
        </p:txBody>
      </p:sp>
      <p:sp>
        <p:nvSpPr>
          <p:cNvPr id="8" name="Content Placeholder 7"/>
          <p:cNvSpPr>
            <a:spLocks noGrp="1"/>
          </p:cNvSpPr>
          <p:nvPr>
            <p:ph sz="quarter" idx="11"/>
          </p:nvPr>
        </p:nvSpPr>
        <p:spPr>
          <a:xfrm>
            <a:off x="342900" y="1276710"/>
            <a:ext cx="8458200" cy="1686409"/>
          </a:xfrm>
        </p:spPr>
        <p:txBody>
          <a:bodyPr>
            <a:noAutofit/>
          </a:bodyPr>
          <a:lstStyle/>
          <a:p>
            <a:pPr marL="292608" indent="-292608">
              <a:spcBef>
                <a:spcPts val="1000"/>
              </a:spcBef>
              <a:spcAft>
                <a:spcPts val="0"/>
              </a:spcAft>
              <a:buClr>
                <a:schemeClr val="tx1"/>
              </a:buClr>
              <a:buFont typeface="Arial" pitchFamily="34" charset="0"/>
              <a:buChar char="•"/>
            </a:pPr>
            <a:r>
              <a:rPr lang="en-US" sz="2400" dirty="0"/>
              <a:t>Natural monopolies occur when one firm can achieve lower costs of production than multiple firms.</a:t>
            </a:r>
          </a:p>
          <a:p>
            <a:pPr marL="292608" indent="-292608">
              <a:spcBef>
                <a:spcPts val="1000"/>
              </a:spcBef>
              <a:spcAft>
                <a:spcPts val="0"/>
              </a:spcAft>
              <a:buFont typeface="Arial" pitchFamily="34" charset="0"/>
              <a:buChar char="•"/>
            </a:pPr>
            <a:r>
              <a:rPr lang="en-US" sz="2400" dirty="0"/>
              <a:t>A public policy response to natural monopolies is to allow the government to run them.</a:t>
            </a:r>
          </a:p>
        </p:txBody>
      </p:sp>
      <p:sp>
        <p:nvSpPr>
          <p:cNvPr id="11" name="Content Placeholder 10"/>
          <p:cNvSpPr>
            <a:spLocks noGrp="1"/>
          </p:cNvSpPr>
          <p:nvPr>
            <p:ph sz="quarter" idx="14"/>
          </p:nvPr>
        </p:nvSpPr>
        <p:spPr>
          <a:xfrm>
            <a:off x="342900" y="3193270"/>
            <a:ext cx="3771900" cy="2237179"/>
          </a:xfrm>
        </p:spPr>
        <p:txBody>
          <a:bodyPr>
            <a:normAutofit/>
          </a:bodyPr>
          <a:lstStyle/>
          <a:p>
            <a:pPr algn="ctr">
              <a:spcBef>
                <a:spcPts val="1000"/>
              </a:spcBef>
              <a:spcAft>
                <a:spcPts val="0"/>
              </a:spcAft>
            </a:pPr>
            <a:r>
              <a:rPr lang="en-US" sz="2400" u="sng" dirty="0"/>
              <a:t>Benefits</a:t>
            </a:r>
            <a:endParaRPr lang="en-US" sz="2400" dirty="0"/>
          </a:p>
          <a:p>
            <a:pPr marL="292608" indent="-292608">
              <a:spcBef>
                <a:spcPts val="1000"/>
              </a:spcBef>
              <a:spcAft>
                <a:spcPts val="0"/>
              </a:spcAft>
              <a:buFont typeface="Arial" pitchFamily="34" charset="0"/>
              <a:buChar char="•"/>
            </a:pPr>
            <a:r>
              <a:rPr lang="en-US" sz="2200" dirty="0"/>
              <a:t>Provide broader services.</a:t>
            </a:r>
          </a:p>
          <a:p>
            <a:pPr marL="292608" indent="-292608">
              <a:spcBef>
                <a:spcPts val="1000"/>
              </a:spcBef>
              <a:spcAft>
                <a:spcPts val="0"/>
              </a:spcAft>
              <a:buFont typeface="Arial" pitchFamily="34" charset="0"/>
              <a:buChar char="•"/>
            </a:pPr>
            <a:r>
              <a:rPr lang="en-US" sz="2200" dirty="0"/>
              <a:t>Set prices lower than unregulated monopolies.</a:t>
            </a:r>
          </a:p>
        </p:txBody>
      </p:sp>
      <p:sp>
        <p:nvSpPr>
          <p:cNvPr id="12" name="Content Placeholder 11"/>
          <p:cNvSpPr>
            <a:spLocks noGrp="1"/>
          </p:cNvSpPr>
          <p:nvPr>
            <p:ph sz="quarter" idx="15"/>
          </p:nvPr>
        </p:nvSpPr>
        <p:spPr>
          <a:xfrm>
            <a:off x="4953000" y="3213468"/>
            <a:ext cx="3962400" cy="2140781"/>
          </a:xfrm>
        </p:spPr>
        <p:txBody>
          <a:bodyPr>
            <a:normAutofit/>
          </a:bodyPr>
          <a:lstStyle/>
          <a:p>
            <a:pPr algn="ctr">
              <a:spcBef>
                <a:spcPts val="1000"/>
              </a:spcBef>
              <a:spcAft>
                <a:spcPts val="0"/>
              </a:spcAft>
            </a:pPr>
            <a:r>
              <a:rPr lang="en-US" sz="2400" u="sng" dirty="0"/>
              <a:t>Costs</a:t>
            </a:r>
            <a:endParaRPr lang="en-US" sz="2400" dirty="0"/>
          </a:p>
          <a:p>
            <a:pPr marL="292608" indent="-292608">
              <a:spcBef>
                <a:spcPts val="1000"/>
              </a:spcBef>
              <a:spcAft>
                <a:spcPts val="0"/>
              </a:spcAft>
              <a:buFont typeface="Arial" pitchFamily="34" charset="0"/>
              <a:buChar char="•"/>
            </a:pPr>
            <a:r>
              <a:rPr lang="en-US" sz="2200" dirty="0"/>
              <a:t>Political pressure.</a:t>
            </a:r>
          </a:p>
          <a:p>
            <a:pPr marL="292608" indent="-292608">
              <a:spcBef>
                <a:spcPts val="1000"/>
              </a:spcBef>
              <a:spcAft>
                <a:spcPts val="0"/>
              </a:spcAft>
              <a:buFont typeface="Arial" pitchFamily="34" charset="0"/>
              <a:buChar char="•"/>
            </a:pPr>
            <a:r>
              <a:rPr lang="en-US" sz="2200" dirty="0"/>
              <a:t>Loss of profit incentive potentially leading to inefficiencies.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chemeClr val="tx1"/>
                </a:solidFill>
              </a:rPr>
              <a:t>Public Policy Responses: Public Ownership I</a:t>
            </a:r>
            <a:r>
              <a:rPr lang="en-US" sz="100" dirty="0">
                <a:solidFill>
                  <a:schemeClr val="tx1"/>
                </a:solidFill>
              </a:rPr>
              <a:t> </a:t>
            </a:r>
            <a:r>
              <a:rPr lang="en-US" sz="2800" dirty="0" err="1">
                <a:solidFill>
                  <a:schemeClr val="tx1"/>
                </a:solidFill>
              </a:rPr>
              <a:t>I</a:t>
            </a:r>
            <a:endParaRPr lang="en-US" sz="2800" dirty="0"/>
          </a:p>
        </p:txBody>
      </p:sp>
      <p:sp>
        <p:nvSpPr>
          <p:cNvPr id="3" name="Content Placeholder 2"/>
          <p:cNvSpPr>
            <a:spLocks noGrp="1"/>
          </p:cNvSpPr>
          <p:nvPr>
            <p:ph sz="quarter" idx="11"/>
          </p:nvPr>
        </p:nvSpPr>
        <p:spPr>
          <a:xfrm>
            <a:off x="342900" y="1276710"/>
            <a:ext cx="8458200" cy="749808"/>
          </a:xfrm>
        </p:spPr>
        <p:txBody>
          <a:bodyPr>
            <a:noAutofit/>
          </a:bodyPr>
          <a:lstStyle/>
          <a:p>
            <a:pPr marL="292608" lvl="1" indent="-292608">
              <a:spcBef>
                <a:spcPts val="1000"/>
              </a:spcBef>
              <a:spcAft>
                <a:spcPts val="0"/>
              </a:spcAft>
            </a:pPr>
            <a:r>
              <a:rPr lang="en-US" sz="1800" dirty="0"/>
              <a:t>Below are price regulations of a natural monopolist.</a:t>
            </a:r>
          </a:p>
          <a:p>
            <a:pPr marL="292608" lvl="1" indent="-292608">
              <a:spcBef>
                <a:spcPts val="1000"/>
              </a:spcBef>
              <a:spcAft>
                <a:spcPts val="0"/>
              </a:spcAft>
            </a:pPr>
            <a:r>
              <a:rPr lang="en-US" sz="1800" dirty="0"/>
              <a:t>Natural monopolist have a horizontal M</a:t>
            </a:r>
            <a:r>
              <a:rPr lang="en-US" sz="100" dirty="0"/>
              <a:t> </a:t>
            </a:r>
            <a:r>
              <a:rPr lang="en-US" sz="1800" dirty="0"/>
              <a:t>C curve.</a:t>
            </a:r>
          </a:p>
        </p:txBody>
      </p:sp>
      <p:pic>
        <p:nvPicPr>
          <p:cNvPr id="50179" name="Picture 3" descr="Graph show monopoly market with  price ceiling."/>
          <p:cNvPicPr>
            <a:picLocks noChangeAspect="1" noChangeArrowheads="1"/>
          </p:cNvPicPr>
          <p:nvPr/>
        </p:nvPicPr>
        <p:blipFill>
          <a:blip r:embed="rId3"/>
          <a:srcRect/>
          <a:stretch>
            <a:fillRect/>
          </a:stretch>
        </p:blipFill>
        <p:spPr bwMode="auto">
          <a:xfrm>
            <a:off x="336373" y="2306276"/>
            <a:ext cx="3963625" cy="2846947"/>
          </a:xfrm>
          <a:prstGeom prst="rect">
            <a:avLst/>
          </a:prstGeom>
          <a:noFill/>
          <a:ln w="9525">
            <a:noFill/>
            <a:miter lim="800000"/>
            <a:headEnd/>
            <a:tailEnd/>
          </a:ln>
          <a:effectLst/>
        </p:spPr>
      </p:pic>
      <p:sp>
        <p:nvSpPr>
          <p:cNvPr id="4" name="Content Placeholder 3"/>
          <p:cNvSpPr>
            <a:spLocks noGrp="1"/>
          </p:cNvSpPr>
          <p:nvPr>
            <p:ph sz="quarter" idx="14"/>
          </p:nvPr>
        </p:nvSpPr>
        <p:spPr>
          <a:xfrm>
            <a:off x="342900" y="5357796"/>
            <a:ext cx="3959352" cy="802904"/>
          </a:xfrm>
        </p:spPr>
        <p:txBody>
          <a:bodyPr>
            <a:normAutofit/>
          </a:bodyPr>
          <a:lstStyle/>
          <a:p>
            <a:pPr marL="292608" indent="-292608">
              <a:spcBef>
                <a:spcPts val="1000"/>
              </a:spcBef>
              <a:spcAft>
                <a:spcPts val="0"/>
              </a:spcAft>
              <a:buFont typeface="Arial" pitchFamily="34" charset="0"/>
              <a:buChar char="•"/>
            </a:pPr>
            <a:r>
              <a:rPr lang="en-US" sz="1200" dirty="0"/>
              <a:t>Price ceiling set above the monopolist’s A</a:t>
            </a:r>
            <a:r>
              <a:rPr lang="en-US" sz="100" dirty="0"/>
              <a:t> </a:t>
            </a:r>
            <a:r>
              <a:rPr lang="en-US" sz="1200" dirty="0"/>
              <a:t>T</a:t>
            </a:r>
            <a:r>
              <a:rPr lang="en-US" sz="100" dirty="0"/>
              <a:t> </a:t>
            </a:r>
            <a:r>
              <a:rPr lang="en-US" sz="1200" dirty="0"/>
              <a:t>C.</a:t>
            </a:r>
          </a:p>
          <a:p>
            <a:pPr marL="292608" indent="-292608">
              <a:spcBef>
                <a:spcPts val="1000"/>
              </a:spcBef>
              <a:spcAft>
                <a:spcPts val="0"/>
              </a:spcAft>
              <a:buFont typeface="Arial" pitchFamily="34" charset="0"/>
              <a:buChar char="•"/>
            </a:pPr>
            <a:r>
              <a:rPr lang="en-US" sz="1200" dirty="0"/>
              <a:t>Monopolist produces where price intersects average revenue (identical to demand).</a:t>
            </a:r>
          </a:p>
        </p:txBody>
      </p:sp>
      <p:pic>
        <p:nvPicPr>
          <p:cNvPr id="54275" name="Picture 3" descr="Graph show monopoly market without price ceiling."/>
          <p:cNvPicPr>
            <a:picLocks noChangeAspect="1" noChangeArrowheads="1"/>
          </p:cNvPicPr>
          <p:nvPr/>
        </p:nvPicPr>
        <p:blipFill>
          <a:blip r:embed="rId4"/>
          <a:srcRect/>
          <a:stretch>
            <a:fillRect/>
          </a:stretch>
        </p:blipFill>
        <p:spPr bwMode="auto">
          <a:xfrm>
            <a:off x="4706588" y="2109514"/>
            <a:ext cx="4270162" cy="3023862"/>
          </a:xfrm>
          <a:prstGeom prst="rect">
            <a:avLst/>
          </a:prstGeom>
          <a:noFill/>
          <a:ln w="9525">
            <a:noFill/>
            <a:miter lim="800000"/>
            <a:headEnd/>
            <a:tailEnd/>
          </a:ln>
          <a:effectLst/>
        </p:spPr>
      </p:pic>
      <p:sp>
        <p:nvSpPr>
          <p:cNvPr id="5" name="Content Placeholder 4"/>
          <p:cNvSpPr>
            <a:spLocks noGrp="1"/>
          </p:cNvSpPr>
          <p:nvPr>
            <p:ph sz="quarter" idx="15"/>
          </p:nvPr>
        </p:nvSpPr>
        <p:spPr>
          <a:xfrm>
            <a:off x="4856550" y="5227519"/>
            <a:ext cx="3962400" cy="932688"/>
          </a:xfrm>
        </p:spPr>
        <p:txBody>
          <a:bodyPr>
            <a:normAutofit/>
          </a:bodyPr>
          <a:lstStyle/>
          <a:p>
            <a:pPr marL="292608" indent="-292608">
              <a:spcBef>
                <a:spcPts val="1000"/>
              </a:spcBef>
              <a:spcAft>
                <a:spcPts val="0"/>
              </a:spcAft>
              <a:buFont typeface="Arial" pitchFamily="34" charset="0"/>
              <a:buChar char="•"/>
            </a:pPr>
            <a:r>
              <a:rPr lang="en-US" sz="1200" dirty="0"/>
              <a:t>Price regulated to marginal cost.</a:t>
            </a:r>
            <a:endParaRPr lang="en-US" sz="1200" u="sng" dirty="0"/>
          </a:p>
          <a:p>
            <a:pPr marL="292608" indent="-292608">
              <a:spcBef>
                <a:spcPts val="1000"/>
              </a:spcBef>
              <a:spcAft>
                <a:spcPts val="0"/>
              </a:spcAft>
              <a:buFont typeface="Arial" pitchFamily="34" charset="0"/>
              <a:buChar char="•"/>
            </a:pPr>
            <a:r>
              <a:rPr lang="en-US" sz="1200" dirty="0"/>
              <a:t>Monopoly is producing at a </a:t>
            </a:r>
            <a:r>
              <a:rPr lang="en-US" sz="1200" u="sng" dirty="0"/>
              <a:t>loss</a:t>
            </a:r>
            <a:r>
              <a:rPr lang="en-US" sz="1200" dirty="0"/>
              <a:t> because P &lt; A</a:t>
            </a:r>
            <a:r>
              <a:rPr lang="en-US" sz="100" dirty="0"/>
              <a:t> </a:t>
            </a:r>
            <a:r>
              <a:rPr lang="en-US" sz="1200" dirty="0"/>
              <a:t>T</a:t>
            </a:r>
            <a:r>
              <a:rPr lang="en-US" sz="100" dirty="0"/>
              <a:t> </a:t>
            </a:r>
            <a:r>
              <a:rPr lang="en-US" sz="1200" dirty="0"/>
              <a:t>C.</a:t>
            </a:r>
            <a:endParaRPr lang="en-US" sz="1200" u="sng" dirty="0"/>
          </a:p>
          <a:p>
            <a:pPr marL="292608" indent="-292608">
              <a:spcBef>
                <a:spcPts val="1000"/>
              </a:spcBef>
              <a:spcAft>
                <a:spcPts val="0"/>
              </a:spcAft>
              <a:buFont typeface="Arial" pitchFamily="34" charset="0"/>
              <a:buChar char="•"/>
            </a:pPr>
            <a:r>
              <a:rPr lang="en-US" sz="1200" u="sng" dirty="0"/>
              <a:t>No deadweight loss</a:t>
            </a:r>
            <a:r>
              <a:rPr lang="en-US" sz="1200" dirty="0"/>
              <a:t> at competitive market price.</a:t>
            </a:r>
          </a:p>
        </p:txBody>
      </p:sp>
      <p:sp>
        <p:nvSpPr>
          <p:cNvPr id="9" name="Text Placeholder 8"/>
          <p:cNvSpPr>
            <a:spLocks noGrp="1"/>
          </p:cNvSpPr>
          <p:nvPr>
            <p:ph type="body" sz="quarter" idx="12"/>
          </p:nvPr>
        </p:nvSpPr>
        <p:spPr>
          <a:xfrm>
            <a:off x="2971800" y="6324600"/>
            <a:ext cx="3200400" cy="190500"/>
          </a:xfrm>
        </p:spPr>
        <p:txBody>
          <a:bodyPr/>
          <a:lstStyle/>
          <a:p>
            <a:r>
              <a:rPr lang="en-US" sz="1200" dirty="0">
                <a:hlinkClick r:id="rId5" action="ppaction://hlinksldjump"/>
              </a:rPr>
              <a:t>Access the text alternative for slide images.</a:t>
            </a:r>
            <a:endParaRPr lang="en-US" sz="1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Public Policy Responses: Regulation</a:t>
            </a:r>
          </a:p>
        </p:txBody>
      </p:sp>
      <p:sp>
        <p:nvSpPr>
          <p:cNvPr id="15" name="Content Placeholder 14"/>
          <p:cNvSpPr>
            <a:spLocks noGrp="1"/>
          </p:cNvSpPr>
          <p:nvPr>
            <p:ph sz="quarter" idx="11"/>
          </p:nvPr>
        </p:nvSpPr>
        <p:spPr>
          <a:xfrm>
            <a:off x="342900" y="1276709"/>
            <a:ext cx="8458200" cy="1664208"/>
          </a:xfrm>
        </p:spPr>
        <p:txBody>
          <a:bodyPr>
            <a:normAutofit/>
          </a:bodyPr>
          <a:lstStyle/>
          <a:p>
            <a:pPr>
              <a:spcBef>
                <a:spcPts val="1000"/>
              </a:spcBef>
              <a:spcAft>
                <a:spcPts val="0"/>
              </a:spcAft>
            </a:pPr>
            <a:r>
              <a:rPr lang="en-US" sz="2400" dirty="0"/>
              <a:t>If policymakers do not want public ownership, one common intermediate step is to regulate the behavior of natural monopolies.</a:t>
            </a:r>
          </a:p>
          <a:p>
            <a:pPr marL="292608" lvl="1" indent="-292608">
              <a:spcBef>
                <a:spcPts val="1000"/>
              </a:spcBef>
              <a:spcAft>
                <a:spcPts val="0"/>
              </a:spcAft>
            </a:pPr>
            <a:r>
              <a:rPr lang="en-US" sz="2200" dirty="0"/>
              <a:t>Takes the form of price controls.</a:t>
            </a:r>
          </a:p>
        </p:txBody>
      </p:sp>
      <p:sp>
        <p:nvSpPr>
          <p:cNvPr id="18" name="Content Placeholder 17"/>
          <p:cNvSpPr>
            <a:spLocks noGrp="1"/>
          </p:cNvSpPr>
          <p:nvPr>
            <p:ph sz="quarter" idx="14"/>
          </p:nvPr>
        </p:nvSpPr>
        <p:spPr>
          <a:xfrm>
            <a:off x="342900" y="3012275"/>
            <a:ext cx="8458200" cy="1712125"/>
          </a:xfrm>
        </p:spPr>
        <p:txBody>
          <a:bodyPr>
            <a:normAutofit/>
          </a:bodyPr>
          <a:lstStyle/>
          <a:p>
            <a:pPr>
              <a:spcBef>
                <a:spcPts val="1000"/>
              </a:spcBef>
              <a:spcAft>
                <a:spcPts val="0"/>
              </a:spcAft>
            </a:pPr>
            <a:r>
              <a:rPr lang="en-US" sz="2400" dirty="0"/>
              <a:t>Firms have an incentive to avoid releasing information about their true production costs.</a:t>
            </a:r>
          </a:p>
          <a:p>
            <a:pPr marL="292608" lvl="1" indent="-292608">
              <a:spcBef>
                <a:spcPts val="1000"/>
              </a:spcBef>
              <a:spcAft>
                <a:spcPts val="0"/>
              </a:spcAft>
            </a:pPr>
            <a:r>
              <a:rPr lang="en-US" sz="2200" dirty="0"/>
              <a:t>This makes it difficult for regulators to determine the appropriate price.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a:t>Public Policy Responses: Vertical Splits</a:t>
            </a:r>
          </a:p>
        </p:txBody>
      </p:sp>
      <p:sp>
        <p:nvSpPr>
          <p:cNvPr id="3" name="Content Placeholder 2"/>
          <p:cNvSpPr>
            <a:spLocks noGrp="1"/>
          </p:cNvSpPr>
          <p:nvPr>
            <p:ph sz="quarter" idx="11"/>
          </p:nvPr>
        </p:nvSpPr>
        <p:spPr>
          <a:xfrm>
            <a:off x="342900" y="1276709"/>
            <a:ext cx="8458200" cy="1627632"/>
          </a:xfrm>
        </p:spPr>
        <p:txBody>
          <a:bodyPr>
            <a:normAutofit/>
          </a:bodyPr>
          <a:lstStyle/>
          <a:p>
            <a:pPr>
              <a:spcBef>
                <a:spcPts val="1000"/>
              </a:spcBef>
              <a:spcAft>
                <a:spcPts val="0"/>
              </a:spcAft>
            </a:pPr>
            <a:r>
              <a:rPr lang="en-US" sz="2400" dirty="0"/>
              <a:t>Another policy response is to</a:t>
            </a:r>
            <a:r>
              <a:rPr lang="en-US" sz="2400" i="1" dirty="0"/>
              <a:t> </a:t>
            </a:r>
            <a:r>
              <a:rPr lang="en-US" sz="2400" dirty="0"/>
              <a:t>vertically split an industry to introduce competition.</a:t>
            </a:r>
          </a:p>
          <a:p>
            <a:pPr marL="292608" lvl="1" indent="-292608">
              <a:spcBef>
                <a:spcPts val="1000"/>
              </a:spcBef>
              <a:spcAft>
                <a:spcPts val="0"/>
              </a:spcAft>
            </a:pPr>
            <a:r>
              <a:rPr lang="en-US" sz="2200" dirty="0"/>
              <a:t>Different firms now operate at different points in the production process.</a:t>
            </a:r>
          </a:p>
        </p:txBody>
      </p:sp>
      <p:sp>
        <p:nvSpPr>
          <p:cNvPr id="4" name="Content Placeholder 3"/>
          <p:cNvSpPr>
            <a:spLocks noGrp="1"/>
          </p:cNvSpPr>
          <p:nvPr>
            <p:ph sz="quarter" idx="14"/>
          </p:nvPr>
        </p:nvSpPr>
        <p:spPr>
          <a:xfrm>
            <a:off x="342900" y="2942825"/>
            <a:ext cx="8458200" cy="838200"/>
          </a:xfrm>
        </p:spPr>
        <p:txBody>
          <a:bodyPr>
            <a:normAutofit/>
          </a:bodyPr>
          <a:lstStyle/>
          <a:p>
            <a:pPr>
              <a:spcBef>
                <a:spcPts val="1000"/>
              </a:spcBef>
              <a:spcAft>
                <a:spcPts val="0"/>
              </a:spcAft>
            </a:pPr>
            <a:r>
              <a:rPr lang="en-US" sz="2400" dirty="0"/>
              <a:t>In a horizontal split, a monopolist is separated into several firms that compete with each other to sell the same product.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Why do Monopolies Exist?</a:t>
            </a:r>
          </a:p>
        </p:txBody>
      </p:sp>
      <p:sp>
        <p:nvSpPr>
          <p:cNvPr id="8" name="Content Placeholder 7"/>
          <p:cNvSpPr>
            <a:spLocks noGrp="1"/>
          </p:cNvSpPr>
          <p:nvPr>
            <p:ph sz="quarter" idx="11"/>
          </p:nvPr>
        </p:nvSpPr>
        <p:spPr>
          <a:xfrm>
            <a:off x="342900" y="1276709"/>
            <a:ext cx="8458200" cy="1771291"/>
          </a:xfrm>
        </p:spPr>
        <p:txBody>
          <a:bodyPr>
            <a:noAutofit/>
          </a:bodyPr>
          <a:lstStyle/>
          <a:p>
            <a:pPr>
              <a:spcBef>
                <a:spcPts val="1000"/>
              </a:spcBef>
              <a:spcAft>
                <a:spcPts val="0"/>
              </a:spcAft>
            </a:pPr>
            <a:r>
              <a:rPr lang="en-US" sz="2400" dirty="0"/>
              <a:t>A </a:t>
            </a:r>
            <a:r>
              <a:rPr lang="en-US" sz="2400" i="1" dirty="0">
                <a:solidFill>
                  <a:srgbClr val="AC0000"/>
                </a:solidFill>
              </a:rPr>
              <a:t>monopoly</a:t>
            </a:r>
            <a:r>
              <a:rPr lang="en-US" sz="2400" i="1" dirty="0">
                <a:solidFill>
                  <a:srgbClr val="9D0505"/>
                </a:solidFill>
              </a:rPr>
              <a:t> </a:t>
            </a:r>
            <a:r>
              <a:rPr lang="en-US" sz="2400" dirty="0"/>
              <a:t>refers to a firm that is the only producer of a good or service with no close substitutes.</a:t>
            </a:r>
          </a:p>
          <a:p>
            <a:pPr marL="292608" lvl="1" indent="-292608">
              <a:spcBef>
                <a:spcPts val="1000"/>
              </a:spcBef>
              <a:spcAft>
                <a:spcPts val="0"/>
              </a:spcAft>
            </a:pPr>
            <a:r>
              <a:rPr lang="en-US" sz="2200" dirty="0"/>
              <a:t>A firm is a perfect monopoly if it controls the entire market.</a:t>
            </a:r>
          </a:p>
          <a:p>
            <a:pPr marL="292608" lvl="1" indent="-292608">
              <a:spcBef>
                <a:spcPts val="1000"/>
              </a:spcBef>
              <a:spcAft>
                <a:spcPts val="0"/>
              </a:spcAft>
            </a:pPr>
            <a:r>
              <a:rPr lang="en-US" sz="2200" dirty="0"/>
              <a:t>A firm has monopoly power if it can manipulate the price.</a:t>
            </a:r>
          </a:p>
        </p:txBody>
      </p:sp>
      <p:sp>
        <p:nvSpPr>
          <p:cNvPr id="11" name="Content Placeholder 10"/>
          <p:cNvSpPr>
            <a:spLocks noGrp="1"/>
          </p:cNvSpPr>
          <p:nvPr>
            <p:ph sz="quarter" idx="14"/>
          </p:nvPr>
        </p:nvSpPr>
        <p:spPr>
          <a:xfrm>
            <a:off x="342900" y="3158546"/>
            <a:ext cx="8458200" cy="824104"/>
          </a:xfrm>
        </p:spPr>
        <p:txBody>
          <a:bodyPr>
            <a:noAutofit/>
          </a:bodyPr>
          <a:lstStyle/>
          <a:p>
            <a:pPr>
              <a:spcBef>
                <a:spcPts val="1000"/>
              </a:spcBef>
              <a:spcAft>
                <a:spcPts val="0"/>
              </a:spcAft>
            </a:pPr>
            <a:r>
              <a:rPr lang="en-US" sz="2400" dirty="0"/>
              <a:t>Monopolies exist because of </a:t>
            </a:r>
            <a:r>
              <a:rPr lang="en-US" sz="2400" i="1" dirty="0">
                <a:solidFill>
                  <a:srgbClr val="AC0000"/>
                </a:solidFill>
              </a:rPr>
              <a:t>barriers to entry</a:t>
            </a:r>
            <a:r>
              <a:rPr lang="en-US" sz="2400" i="1" dirty="0">
                <a:solidFill>
                  <a:srgbClr val="9D0505"/>
                </a:solidFill>
              </a:rPr>
              <a:t> </a:t>
            </a:r>
            <a:r>
              <a:rPr lang="en-US" sz="2400" dirty="0"/>
              <a:t>that prevent other firms from entering the market. </a:t>
            </a:r>
          </a:p>
        </p:txBody>
      </p:sp>
      <p:graphicFrame>
        <p:nvGraphicFramePr>
          <p:cNvPr id="16" name="Table 15"/>
          <p:cNvGraphicFramePr>
            <a:graphicFrameLocks noGrp="1"/>
          </p:cNvGraphicFramePr>
          <p:nvPr>
            <p:extLst>
              <p:ext uri="{D42A27DB-BD31-4B8C-83A1-F6EECF244321}">
                <p14:modId xmlns:p14="http://schemas.microsoft.com/office/powerpoint/2010/main" val="2858985661"/>
              </p:ext>
            </p:extLst>
          </p:nvPr>
        </p:nvGraphicFramePr>
        <p:xfrm>
          <a:off x="1512427" y="4140198"/>
          <a:ext cx="6096000" cy="741680"/>
        </p:xfrm>
        <a:graphic>
          <a:graphicData uri="http://schemas.openxmlformats.org/drawingml/2006/table">
            <a:tbl>
              <a:tblPr firstRow="1" bandRow="1">
                <a:tableStyleId>{93296810-A885-4BE3-A3E7-6D5BEEA58F35}</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sz="1800" b="0" dirty="0">
                          <a:solidFill>
                            <a:schemeClr val="tx1"/>
                          </a:solidFill>
                        </a:rPr>
                        <a:t>Scarce resources</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dirty="0">
                          <a:solidFill>
                            <a:schemeClr val="tx1"/>
                          </a:solidFill>
                        </a:rPr>
                        <a:t>Economies of scale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r>
                        <a:rPr lang="en-US" sz="1800" dirty="0"/>
                        <a:t>Governmental intervention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dirty="0"/>
                        <a:t>Aggressive business tactics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12" name="Content Placeholder 11"/>
          <p:cNvSpPr>
            <a:spLocks noGrp="1"/>
          </p:cNvSpPr>
          <p:nvPr>
            <p:ph sz="quarter" idx="15"/>
          </p:nvPr>
        </p:nvSpPr>
        <p:spPr>
          <a:xfrm>
            <a:off x="342900" y="5030744"/>
            <a:ext cx="8458200" cy="1203206"/>
          </a:xfrm>
        </p:spPr>
        <p:txBody>
          <a:bodyPr>
            <a:noAutofit/>
          </a:bodyPr>
          <a:lstStyle/>
          <a:p>
            <a:pPr>
              <a:spcBef>
                <a:spcPts val="1000"/>
              </a:spcBef>
              <a:spcAft>
                <a:spcPts val="0"/>
              </a:spcAft>
            </a:pPr>
            <a:r>
              <a:rPr lang="en-US" sz="2400" dirty="0"/>
              <a:t>A </a:t>
            </a:r>
            <a:r>
              <a:rPr lang="en-US" sz="2400" i="1" dirty="0">
                <a:solidFill>
                  <a:srgbClr val="AC0000"/>
                </a:solidFill>
              </a:rPr>
              <a:t>natural monopoly</a:t>
            </a:r>
            <a:r>
              <a:rPr lang="en-US" sz="2400" i="1" dirty="0">
                <a:solidFill>
                  <a:srgbClr val="9D0505"/>
                </a:solidFill>
              </a:rPr>
              <a:t> </a:t>
            </a:r>
            <a:r>
              <a:rPr lang="en-US" sz="2400" dirty="0"/>
              <a:t>refers to a market where a single firm can produce the entire market quantity demanded at a lower cost than multiple firms.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a:t>Public Policy Responses: No Response</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Cost-benefit analysis might suggest that the best response is to do nothing.</a:t>
            </a:r>
          </a:p>
          <a:p>
            <a:pPr marL="292608" indent="-292608">
              <a:spcBef>
                <a:spcPts val="1000"/>
              </a:spcBef>
              <a:spcAft>
                <a:spcPts val="0"/>
              </a:spcAft>
              <a:buFont typeface="Arial" pitchFamily="34" charset="0"/>
              <a:buChar char="•"/>
            </a:pPr>
            <a:r>
              <a:rPr lang="en-US" sz="2400" dirty="0"/>
              <a:t>This might be preferable if regulation is difficult and/or ineffective to establish and manage. </a:t>
            </a:r>
          </a:p>
          <a:p>
            <a:pPr marL="292608" indent="-292608">
              <a:spcBef>
                <a:spcPts val="1000"/>
              </a:spcBef>
              <a:spcAft>
                <a:spcPts val="0"/>
              </a:spcAft>
              <a:buFont typeface="Arial" pitchFamily="34" charset="0"/>
              <a:buChar char="•"/>
            </a:pPr>
            <a:r>
              <a:rPr lang="en-US" sz="2400" dirty="0"/>
              <a:t>Common when government interventions are subject to corruption or political mishandling.</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Market Power and Price Discrimination I</a:t>
            </a:r>
          </a:p>
        </p:txBody>
      </p:sp>
      <p:sp>
        <p:nvSpPr>
          <p:cNvPr id="3" name="Content Placeholder 2"/>
          <p:cNvSpPr>
            <a:spLocks noGrp="1"/>
          </p:cNvSpPr>
          <p:nvPr>
            <p:ph sz="quarter" idx="11"/>
          </p:nvPr>
        </p:nvSpPr>
        <p:spPr>
          <a:xfrm>
            <a:off x="342900" y="1276709"/>
            <a:ext cx="8458200" cy="5251413"/>
          </a:xfrm>
        </p:spPr>
        <p:txBody>
          <a:bodyPr>
            <a:normAutofit/>
          </a:bodyPr>
          <a:lstStyle/>
          <a:p>
            <a:pPr>
              <a:spcBef>
                <a:spcPts val="1000"/>
              </a:spcBef>
              <a:spcAft>
                <a:spcPts val="0"/>
              </a:spcAft>
            </a:pPr>
            <a:r>
              <a:rPr lang="en-US" sz="2400" dirty="0"/>
              <a:t>Some consumers are willing to pay more for a good than the prevailing market price.</a:t>
            </a:r>
          </a:p>
          <a:p>
            <a:pPr>
              <a:spcBef>
                <a:spcPts val="1000"/>
              </a:spcBef>
              <a:spcAft>
                <a:spcPts val="0"/>
              </a:spcAft>
              <a:buClr>
                <a:schemeClr val="tx1"/>
              </a:buClr>
            </a:pPr>
            <a:r>
              <a:rPr lang="en-US" sz="2400" i="1" dirty="0">
                <a:solidFill>
                  <a:srgbClr val="AC0000"/>
                </a:solidFill>
              </a:rPr>
              <a:t>Price discrimination</a:t>
            </a:r>
            <a:r>
              <a:rPr lang="en-US" sz="2400" dirty="0">
                <a:solidFill>
                  <a:srgbClr val="9D0505"/>
                </a:solidFill>
              </a:rPr>
              <a:t> </a:t>
            </a:r>
            <a:r>
              <a:rPr lang="en-US" sz="2400" dirty="0"/>
              <a:t>is the practice of charging customers different prices for the same good.</a:t>
            </a:r>
          </a:p>
          <a:p>
            <a:pPr marL="292608" lvl="1" indent="-292608">
              <a:spcBef>
                <a:spcPts val="1000"/>
              </a:spcBef>
              <a:spcAft>
                <a:spcPts val="0"/>
              </a:spcAft>
            </a:pPr>
            <a:r>
              <a:rPr lang="en-US" sz="2200" dirty="0"/>
              <a:t>Firms with </a:t>
            </a:r>
            <a:r>
              <a:rPr lang="en-US" sz="2200" i="1" dirty="0">
                <a:solidFill>
                  <a:srgbClr val="AC0000"/>
                </a:solidFill>
              </a:rPr>
              <a:t>monopoly power</a:t>
            </a:r>
            <a:r>
              <a:rPr lang="en-US" sz="2200" i="1" dirty="0">
                <a:solidFill>
                  <a:srgbClr val="9D0505"/>
                </a:solidFill>
              </a:rPr>
              <a:t> </a:t>
            </a:r>
            <a:r>
              <a:rPr lang="en-US" sz="2200" dirty="0"/>
              <a:t>can charge higher prices to consumers with a </a:t>
            </a:r>
            <a:r>
              <a:rPr lang="en-US" sz="2200" i="1" dirty="0">
                <a:solidFill>
                  <a:srgbClr val="AC0000"/>
                </a:solidFill>
              </a:rPr>
              <a:t>higher willingness to pay</a:t>
            </a:r>
            <a:r>
              <a:rPr lang="en-US" sz="2200" dirty="0"/>
              <a:t>.</a:t>
            </a:r>
          </a:p>
          <a:p>
            <a:pPr marL="292608" lvl="1" indent="-292608">
              <a:spcBef>
                <a:spcPts val="1000"/>
              </a:spcBef>
              <a:spcAft>
                <a:spcPts val="0"/>
              </a:spcAft>
            </a:pPr>
            <a:r>
              <a:rPr lang="en-US" sz="2200" dirty="0"/>
              <a:t>The more monopoly power a firm has, the more it is able to price discriminate.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Market Power and Price Discrimination I</a:t>
            </a:r>
            <a:r>
              <a:rPr lang="en-US" sz="100" dirty="0"/>
              <a:t> </a:t>
            </a:r>
            <a:r>
              <a:rPr lang="en-US" sz="3200" dirty="0" err="1"/>
              <a:t>I</a:t>
            </a:r>
            <a:endParaRPr lang="en-US" sz="3200" dirty="0"/>
          </a:p>
        </p:txBody>
      </p:sp>
      <p:sp>
        <p:nvSpPr>
          <p:cNvPr id="8" name="Content Placeholder 7"/>
          <p:cNvSpPr>
            <a:spLocks noGrp="1"/>
          </p:cNvSpPr>
          <p:nvPr>
            <p:ph sz="quarter" idx="11"/>
          </p:nvPr>
        </p:nvSpPr>
        <p:spPr>
          <a:xfrm>
            <a:off x="342900" y="1276710"/>
            <a:ext cx="8458200" cy="1618890"/>
          </a:xfrm>
        </p:spPr>
        <p:txBody>
          <a:bodyPr>
            <a:noAutofit/>
          </a:bodyPr>
          <a:lstStyle/>
          <a:p>
            <a:pPr>
              <a:spcBef>
                <a:spcPts val="1000"/>
              </a:spcBef>
              <a:spcAft>
                <a:spcPts val="0"/>
              </a:spcAft>
            </a:pPr>
            <a:r>
              <a:rPr lang="en-US" sz="2000" dirty="0"/>
              <a:t>Suppose Microsoft has the following potential customers for M</a:t>
            </a:r>
            <a:r>
              <a:rPr lang="en-US" sz="100" dirty="0"/>
              <a:t> </a:t>
            </a:r>
            <a:r>
              <a:rPr lang="en-US" sz="2000" dirty="0"/>
              <a:t>S Office.</a:t>
            </a:r>
          </a:p>
          <a:p>
            <a:pPr marL="292608" indent="-292608">
              <a:spcBef>
                <a:spcPts val="1000"/>
              </a:spcBef>
              <a:spcAft>
                <a:spcPts val="0"/>
              </a:spcAft>
              <a:buFont typeface="Arial" pitchFamily="34" charset="0"/>
              <a:buChar char="•"/>
            </a:pPr>
            <a:r>
              <a:rPr lang="en-US" sz="1800" dirty="0"/>
              <a:t>1 million ‘business owner’ customers willing to pay $225.</a:t>
            </a:r>
          </a:p>
          <a:p>
            <a:pPr marL="292608" indent="-292608">
              <a:spcBef>
                <a:spcPts val="1000"/>
              </a:spcBef>
              <a:spcAft>
                <a:spcPts val="0"/>
              </a:spcAft>
              <a:buFont typeface="Arial" pitchFamily="34" charset="0"/>
              <a:buChar char="•"/>
            </a:pPr>
            <a:r>
              <a:rPr lang="en-US" sz="1800" dirty="0"/>
              <a:t>1 million ‘standard user’ customers willing to pay $150.</a:t>
            </a:r>
          </a:p>
          <a:p>
            <a:pPr marL="292608" indent="-292608">
              <a:spcBef>
                <a:spcPts val="1000"/>
              </a:spcBef>
              <a:spcAft>
                <a:spcPts val="0"/>
              </a:spcAft>
              <a:buFont typeface="Arial" pitchFamily="34" charset="0"/>
              <a:buChar char="•"/>
            </a:pPr>
            <a:r>
              <a:rPr lang="en-US" sz="1800" dirty="0"/>
              <a:t>1 million ‘student’ customers willing to pay $75.</a:t>
            </a:r>
          </a:p>
        </p:txBody>
      </p:sp>
      <p:sp>
        <p:nvSpPr>
          <p:cNvPr id="11" name="Content Placeholder 10"/>
          <p:cNvSpPr>
            <a:spLocks noGrp="1"/>
          </p:cNvSpPr>
          <p:nvPr>
            <p:ph sz="quarter" idx="14"/>
          </p:nvPr>
        </p:nvSpPr>
        <p:spPr>
          <a:xfrm>
            <a:off x="342900" y="2950196"/>
            <a:ext cx="8458200" cy="402336"/>
          </a:xfrm>
        </p:spPr>
        <p:txBody>
          <a:bodyPr>
            <a:normAutofit/>
          </a:bodyPr>
          <a:lstStyle/>
          <a:p>
            <a:pPr>
              <a:spcBef>
                <a:spcPts val="1000"/>
              </a:spcBef>
              <a:spcAft>
                <a:spcPts val="0"/>
              </a:spcAft>
            </a:pPr>
            <a:r>
              <a:rPr lang="en-US" sz="2000" dirty="0"/>
              <a:t>Microsoft also has fixed costs of $50 million.</a:t>
            </a:r>
          </a:p>
        </p:txBody>
      </p:sp>
      <p:pic>
        <p:nvPicPr>
          <p:cNvPr id="55298" name="Picture 2" descr="A perfectly segmented market has a stair step demand curve."/>
          <p:cNvPicPr>
            <a:picLocks noChangeAspect="1" noChangeArrowheads="1"/>
          </p:cNvPicPr>
          <p:nvPr/>
        </p:nvPicPr>
        <p:blipFill>
          <a:blip r:embed="rId3"/>
          <a:srcRect/>
          <a:stretch>
            <a:fillRect/>
          </a:stretch>
        </p:blipFill>
        <p:spPr bwMode="auto">
          <a:xfrm>
            <a:off x="1160389" y="3432503"/>
            <a:ext cx="3111636" cy="2695672"/>
          </a:xfrm>
          <a:prstGeom prst="rect">
            <a:avLst/>
          </a:prstGeom>
          <a:noFill/>
          <a:ln w="9525">
            <a:noFill/>
            <a:miter lim="800000"/>
            <a:headEnd/>
            <a:tailEnd/>
          </a:ln>
          <a:effectLst/>
        </p:spPr>
      </p:pic>
      <p:sp>
        <p:nvSpPr>
          <p:cNvPr id="12" name="Content Placeholder 11"/>
          <p:cNvSpPr>
            <a:spLocks noGrp="1"/>
          </p:cNvSpPr>
          <p:nvPr>
            <p:ph sz="quarter" idx="15"/>
          </p:nvPr>
        </p:nvSpPr>
        <p:spPr>
          <a:xfrm>
            <a:off x="5105400" y="3417425"/>
            <a:ext cx="3810000" cy="2743200"/>
          </a:xfrm>
        </p:spPr>
        <p:txBody>
          <a:bodyPr>
            <a:noAutofit/>
          </a:bodyPr>
          <a:lstStyle/>
          <a:p>
            <a:pPr marL="292608" indent="-292608">
              <a:spcBef>
                <a:spcPts val="1000"/>
              </a:spcBef>
              <a:spcAft>
                <a:spcPts val="0"/>
              </a:spcAft>
              <a:buFont typeface="Arial" pitchFamily="34" charset="0"/>
              <a:buChar char="•"/>
            </a:pPr>
            <a:r>
              <a:rPr lang="en-US" sz="1600" dirty="0"/>
              <a:t>The demand curve for Microsoft Office is a step function.</a:t>
            </a:r>
          </a:p>
          <a:p>
            <a:pPr marL="292608" indent="-292608">
              <a:spcBef>
                <a:spcPts val="1000"/>
              </a:spcBef>
              <a:spcAft>
                <a:spcPts val="0"/>
              </a:spcAft>
              <a:buFont typeface="Arial" pitchFamily="34" charset="0"/>
              <a:buChar char="•"/>
            </a:pPr>
            <a:r>
              <a:rPr lang="en-US" sz="1600" dirty="0"/>
              <a:t>At $225 per copy, only business owners will buy Office.</a:t>
            </a:r>
          </a:p>
          <a:p>
            <a:pPr marL="292608" indent="-292608">
              <a:spcBef>
                <a:spcPts val="1000"/>
              </a:spcBef>
              <a:spcAft>
                <a:spcPts val="0"/>
              </a:spcAft>
              <a:buFont typeface="Arial" pitchFamily="34" charset="0"/>
              <a:buChar char="•"/>
            </a:pPr>
            <a:r>
              <a:rPr lang="en-US" sz="1600" dirty="0"/>
              <a:t>At $150 per copy, both business owners and standard users will buy Office.</a:t>
            </a:r>
          </a:p>
          <a:p>
            <a:pPr marL="292608" indent="-292608">
              <a:spcBef>
                <a:spcPts val="1000"/>
              </a:spcBef>
              <a:spcAft>
                <a:spcPts val="0"/>
              </a:spcAft>
              <a:buFont typeface="Arial" pitchFamily="34" charset="0"/>
              <a:buChar char="•"/>
            </a:pPr>
            <a:r>
              <a:rPr lang="en-US" sz="1600" dirty="0"/>
              <a:t>At $75 per copy, all customers, including students, will buy Office.</a:t>
            </a:r>
          </a:p>
        </p:txBody>
      </p:sp>
      <p:sp>
        <p:nvSpPr>
          <p:cNvPr id="9" name="Text Placeholder 8"/>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Market Power and Price Discrimination I</a:t>
            </a:r>
            <a:r>
              <a:rPr lang="en-US" sz="100" dirty="0"/>
              <a:t> </a:t>
            </a:r>
            <a:r>
              <a:rPr lang="en-US" sz="3200" dirty="0" err="1"/>
              <a:t>I</a:t>
            </a:r>
            <a:r>
              <a:rPr lang="en-US" sz="100" dirty="0"/>
              <a:t> </a:t>
            </a:r>
            <a:r>
              <a:rPr lang="en-US" sz="3200" dirty="0" err="1"/>
              <a:t>I</a:t>
            </a:r>
            <a:endParaRPr lang="en-US" sz="3200" dirty="0"/>
          </a:p>
        </p:txBody>
      </p:sp>
      <p:sp>
        <p:nvSpPr>
          <p:cNvPr id="3" name="Content Placeholder 2"/>
          <p:cNvSpPr>
            <a:spLocks noGrp="1"/>
          </p:cNvSpPr>
          <p:nvPr>
            <p:ph sz="quarter" idx="11"/>
          </p:nvPr>
        </p:nvSpPr>
        <p:spPr>
          <a:xfrm>
            <a:off x="342900" y="1276709"/>
            <a:ext cx="8458200" cy="704491"/>
          </a:xfrm>
        </p:spPr>
        <p:txBody>
          <a:bodyPr>
            <a:normAutofit/>
          </a:bodyPr>
          <a:lstStyle/>
          <a:p>
            <a:pPr>
              <a:spcBef>
                <a:spcPts val="1000"/>
              </a:spcBef>
              <a:spcAft>
                <a:spcPts val="0"/>
              </a:spcAft>
            </a:pPr>
            <a:r>
              <a:rPr lang="en-US" sz="2000" dirty="0"/>
              <a:t>What price should Microsoft charge for Office to maximize profits </a:t>
            </a:r>
            <a:r>
              <a:rPr lang="en-US" sz="2000" i="1" dirty="0"/>
              <a:t>without</a:t>
            </a:r>
            <a:r>
              <a:rPr lang="en-US" sz="2000" dirty="0"/>
              <a:t> price discrimination?</a:t>
            </a:r>
          </a:p>
        </p:txBody>
      </p:sp>
      <p:graphicFrame>
        <p:nvGraphicFramePr>
          <p:cNvPr id="15" name="Table 14"/>
          <p:cNvGraphicFramePr>
            <a:graphicFrameLocks noGrp="1"/>
          </p:cNvGraphicFramePr>
          <p:nvPr>
            <p:extLst>
              <p:ext uri="{D42A27DB-BD31-4B8C-83A1-F6EECF244321}">
                <p14:modId xmlns:p14="http://schemas.microsoft.com/office/powerpoint/2010/main" val="1848356492"/>
              </p:ext>
            </p:extLst>
          </p:nvPr>
        </p:nvGraphicFramePr>
        <p:xfrm>
          <a:off x="586425" y="2160950"/>
          <a:ext cx="7928738" cy="1483360"/>
        </p:xfrm>
        <a:graphic>
          <a:graphicData uri="http://schemas.openxmlformats.org/drawingml/2006/table">
            <a:tbl>
              <a:tblPr firstRow="1" bandRow="1">
                <a:tableStyleId>{5C22544A-7EE6-4342-B048-85BDC9FD1C3A}</a:tableStyleId>
              </a:tblPr>
              <a:tblGrid>
                <a:gridCol w="1043305">
                  <a:extLst>
                    <a:ext uri="{9D8B030D-6E8A-4147-A177-3AD203B41FA5}">
                      <a16:colId xmlns:a16="http://schemas.microsoft.com/office/drawing/2014/main" val="20000"/>
                    </a:ext>
                  </a:extLst>
                </a:gridCol>
                <a:gridCol w="1956118">
                  <a:extLst>
                    <a:ext uri="{9D8B030D-6E8A-4147-A177-3AD203B41FA5}">
                      <a16:colId xmlns:a16="http://schemas.microsoft.com/office/drawing/2014/main" val="20001"/>
                    </a:ext>
                  </a:extLst>
                </a:gridCol>
                <a:gridCol w="1918780">
                  <a:extLst>
                    <a:ext uri="{9D8B030D-6E8A-4147-A177-3AD203B41FA5}">
                      <a16:colId xmlns:a16="http://schemas.microsoft.com/office/drawing/2014/main" val="20002"/>
                    </a:ext>
                  </a:extLst>
                </a:gridCol>
                <a:gridCol w="1697355">
                  <a:extLst>
                    <a:ext uri="{9D8B030D-6E8A-4147-A177-3AD203B41FA5}">
                      <a16:colId xmlns:a16="http://schemas.microsoft.com/office/drawing/2014/main" val="20003"/>
                    </a:ext>
                  </a:extLst>
                </a:gridCol>
                <a:gridCol w="1313180">
                  <a:extLst>
                    <a:ext uri="{9D8B030D-6E8A-4147-A177-3AD203B41FA5}">
                      <a16:colId xmlns:a16="http://schemas.microsoft.com/office/drawing/2014/main" val="20004"/>
                    </a:ext>
                  </a:extLst>
                </a:gridCol>
              </a:tblGrid>
              <a:tr h="370840">
                <a:tc>
                  <a:txBody>
                    <a:bodyPr/>
                    <a:lstStyle/>
                    <a:p>
                      <a:r>
                        <a:rPr lang="en-US" sz="1600" dirty="0">
                          <a:solidFill>
                            <a:schemeClr val="bg1"/>
                          </a:solidFill>
                          <a:latin typeface="+mn-lt"/>
                        </a:rPr>
                        <a:t>Price ($)</a:t>
                      </a:r>
                    </a:p>
                  </a:txBody>
                  <a:tcPr>
                    <a:solidFill>
                      <a:srgbClr val="C00000"/>
                    </a:solidFill>
                  </a:tcPr>
                </a:tc>
                <a:tc>
                  <a:txBody>
                    <a:bodyPr/>
                    <a:lstStyle/>
                    <a:p>
                      <a:r>
                        <a:rPr lang="en-US" sz="1600" dirty="0">
                          <a:solidFill>
                            <a:schemeClr val="bg1"/>
                          </a:solidFill>
                          <a:latin typeface="+mn-lt"/>
                        </a:rPr>
                        <a:t>Number of copies</a:t>
                      </a:r>
                    </a:p>
                  </a:txBody>
                  <a:tcPr>
                    <a:solidFill>
                      <a:srgbClr val="C00000"/>
                    </a:solidFill>
                  </a:tcPr>
                </a:tc>
                <a:tc>
                  <a:txBody>
                    <a:bodyPr/>
                    <a:lstStyle/>
                    <a:p>
                      <a:r>
                        <a:rPr lang="en-US" sz="1600" dirty="0">
                          <a:solidFill>
                            <a:schemeClr val="bg1"/>
                          </a:solidFill>
                          <a:latin typeface="+mn-lt"/>
                        </a:rPr>
                        <a:t>Total Revenue</a:t>
                      </a:r>
                      <a:r>
                        <a:rPr lang="en-US" sz="1600" baseline="0" dirty="0">
                          <a:solidFill>
                            <a:schemeClr val="bg1"/>
                          </a:solidFill>
                          <a:latin typeface="+mn-lt"/>
                        </a:rPr>
                        <a:t> ($)</a:t>
                      </a:r>
                      <a:endParaRPr lang="en-US" sz="1600" dirty="0">
                        <a:solidFill>
                          <a:schemeClr val="bg1"/>
                        </a:solidFill>
                        <a:latin typeface="+mn-lt"/>
                      </a:endParaRPr>
                    </a:p>
                  </a:txBody>
                  <a:tcPr>
                    <a:solidFill>
                      <a:srgbClr val="C00000"/>
                    </a:solidFill>
                  </a:tcPr>
                </a:tc>
                <a:tc>
                  <a:txBody>
                    <a:bodyPr/>
                    <a:lstStyle/>
                    <a:p>
                      <a:r>
                        <a:rPr lang="en-US" sz="1600" dirty="0">
                          <a:solidFill>
                            <a:schemeClr val="bg1"/>
                          </a:solidFill>
                          <a:latin typeface="+mn-lt"/>
                        </a:rPr>
                        <a:t>Fixed Costs ($)</a:t>
                      </a:r>
                    </a:p>
                  </a:txBody>
                  <a:tcPr>
                    <a:solidFill>
                      <a:srgbClr val="C00000"/>
                    </a:solidFill>
                  </a:tcPr>
                </a:tc>
                <a:tc>
                  <a:txBody>
                    <a:bodyPr/>
                    <a:lstStyle/>
                    <a:p>
                      <a:r>
                        <a:rPr lang="en-US" sz="1600" dirty="0">
                          <a:solidFill>
                            <a:schemeClr val="bg1"/>
                          </a:solidFill>
                          <a:latin typeface="+mn-lt"/>
                        </a:rPr>
                        <a:t>Profits ($)</a:t>
                      </a:r>
                    </a:p>
                  </a:txBody>
                  <a:tcPr>
                    <a:solidFill>
                      <a:srgbClr val="C00000"/>
                    </a:solidFill>
                  </a:tcPr>
                </a:tc>
                <a:extLst>
                  <a:ext uri="{0D108BD9-81ED-4DB2-BD59-A6C34878D82A}">
                    <a16:rowId xmlns:a16="http://schemas.microsoft.com/office/drawing/2014/main" val="10000"/>
                  </a:ext>
                </a:extLst>
              </a:tr>
              <a:tr h="370840">
                <a:tc>
                  <a:txBody>
                    <a:bodyPr/>
                    <a:lstStyle/>
                    <a:p>
                      <a:pPr algn="ctr"/>
                      <a:r>
                        <a:rPr lang="en-US" sz="1600" dirty="0">
                          <a:latin typeface="+mn-lt"/>
                        </a:rPr>
                        <a:t>75</a:t>
                      </a:r>
                    </a:p>
                  </a:txBody>
                  <a:tcPr/>
                </a:tc>
                <a:tc>
                  <a:txBody>
                    <a:bodyPr/>
                    <a:lstStyle/>
                    <a:p>
                      <a:pPr algn="ctr"/>
                      <a:r>
                        <a:rPr lang="en-US" sz="1600" dirty="0">
                          <a:latin typeface="+mn-lt"/>
                        </a:rPr>
                        <a:t>3,000,000</a:t>
                      </a:r>
                    </a:p>
                  </a:txBody>
                  <a:tcPr/>
                </a:tc>
                <a:tc>
                  <a:txBody>
                    <a:bodyPr/>
                    <a:lstStyle/>
                    <a:p>
                      <a:pPr algn="ctr"/>
                      <a:r>
                        <a:rPr lang="en-US" sz="1600" dirty="0">
                          <a:latin typeface="+mn-lt"/>
                        </a:rPr>
                        <a:t>225,000,000</a:t>
                      </a:r>
                    </a:p>
                  </a:txBody>
                  <a:tcPr/>
                </a:tc>
                <a:tc>
                  <a:txBody>
                    <a:bodyPr/>
                    <a:lstStyle/>
                    <a:p>
                      <a:pPr algn="ctr"/>
                      <a:r>
                        <a:rPr lang="en-US" sz="1600" dirty="0">
                          <a:latin typeface="+mn-lt"/>
                        </a:rPr>
                        <a:t>50,000,000</a:t>
                      </a:r>
                    </a:p>
                  </a:txBody>
                  <a:tcPr/>
                </a:tc>
                <a:tc>
                  <a:txBody>
                    <a:bodyPr/>
                    <a:lstStyle/>
                    <a:p>
                      <a:pPr algn="ctr"/>
                      <a:r>
                        <a:rPr lang="en-US" sz="1600" dirty="0">
                          <a:latin typeface="+mn-lt"/>
                        </a:rPr>
                        <a:t>175,000,000</a:t>
                      </a:r>
                    </a:p>
                  </a:txBody>
                  <a:tcPr/>
                </a:tc>
                <a:extLst>
                  <a:ext uri="{0D108BD9-81ED-4DB2-BD59-A6C34878D82A}">
                    <a16:rowId xmlns:a16="http://schemas.microsoft.com/office/drawing/2014/main" val="10001"/>
                  </a:ext>
                </a:extLst>
              </a:tr>
              <a:tr h="370840">
                <a:tc>
                  <a:txBody>
                    <a:bodyPr/>
                    <a:lstStyle/>
                    <a:p>
                      <a:pPr algn="ctr"/>
                      <a:r>
                        <a:rPr lang="en-US" sz="1600" b="1" dirty="0">
                          <a:solidFill>
                            <a:srgbClr val="C00000"/>
                          </a:solidFill>
                          <a:latin typeface="+mn-lt"/>
                        </a:rPr>
                        <a:t>150</a:t>
                      </a:r>
                    </a:p>
                  </a:txBody>
                  <a:tcPr/>
                </a:tc>
                <a:tc>
                  <a:txBody>
                    <a:bodyPr/>
                    <a:lstStyle/>
                    <a:p>
                      <a:pPr algn="ctr"/>
                      <a:r>
                        <a:rPr lang="en-US" sz="1600" b="1" dirty="0">
                          <a:solidFill>
                            <a:srgbClr val="C00000"/>
                          </a:solidFill>
                          <a:latin typeface="+mn-lt"/>
                        </a:rPr>
                        <a:t>2,000,000</a:t>
                      </a:r>
                    </a:p>
                  </a:txBody>
                  <a:tcPr/>
                </a:tc>
                <a:tc>
                  <a:txBody>
                    <a:bodyPr/>
                    <a:lstStyle/>
                    <a:p>
                      <a:pPr algn="ctr"/>
                      <a:r>
                        <a:rPr lang="en-US" sz="1600" b="1" dirty="0">
                          <a:solidFill>
                            <a:srgbClr val="C00000"/>
                          </a:solidFill>
                          <a:latin typeface="+mn-lt"/>
                        </a:rPr>
                        <a:t>300,000,000</a:t>
                      </a:r>
                    </a:p>
                  </a:txBody>
                  <a:tcPr/>
                </a:tc>
                <a:tc>
                  <a:txBody>
                    <a:bodyPr/>
                    <a:lstStyle/>
                    <a:p>
                      <a:pPr algn="ctr"/>
                      <a:r>
                        <a:rPr lang="en-US" sz="1600" b="1" dirty="0">
                          <a:solidFill>
                            <a:srgbClr val="C00000"/>
                          </a:solidFill>
                          <a:latin typeface="+mn-lt"/>
                        </a:rPr>
                        <a:t>50,000,000</a:t>
                      </a:r>
                    </a:p>
                  </a:txBody>
                  <a:tcPr/>
                </a:tc>
                <a:tc>
                  <a:txBody>
                    <a:bodyPr/>
                    <a:lstStyle/>
                    <a:p>
                      <a:pPr algn="ctr"/>
                      <a:r>
                        <a:rPr lang="en-US" sz="1600" b="1" dirty="0">
                          <a:solidFill>
                            <a:srgbClr val="C00000"/>
                          </a:solidFill>
                          <a:latin typeface="+mn-lt"/>
                        </a:rPr>
                        <a:t>250,000,000</a:t>
                      </a:r>
                    </a:p>
                  </a:txBody>
                  <a:tcPr/>
                </a:tc>
                <a:extLst>
                  <a:ext uri="{0D108BD9-81ED-4DB2-BD59-A6C34878D82A}">
                    <a16:rowId xmlns:a16="http://schemas.microsoft.com/office/drawing/2014/main" val="10002"/>
                  </a:ext>
                </a:extLst>
              </a:tr>
              <a:tr h="370840">
                <a:tc>
                  <a:txBody>
                    <a:bodyPr/>
                    <a:lstStyle/>
                    <a:p>
                      <a:pPr algn="ctr"/>
                      <a:r>
                        <a:rPr lang="en-US" sz="1600" dirty="0">
                          <a:latin typeface="+mn-lt"/>
                        </a:rPr>
                        <a:t>225</a:t>
                      </a:r>
                    </a:p>
                  </a:txBody>
                  <a:tcPr/>
                </a:tc>
                <a:tc>
                  <a:txBody>
                    <a:bodyPr/>
                    <a:lstStyle/>
                    <a:p>
                      <a:pPr algn="ctr"/>
                      <a:r>
                        <a:rPr lang="en-US" sz="1600" dirty="0">
                          <a:latin typeface="+mn-lt"/>
                        </a:rPr>
                        <a:t>1,000,000</a:t>
                      </a:r>
                    </a:p>
                  </a:txBody>
                  <a:tcPr/>
                </a:tc>
                <a:tc>
                  <a:txBody>
                    <a:bodyPr/>
                    <a:lstStyle/>
                    <a:p>
                      <a:pPr algn="ctr"/>
                      <a:r>
                        <a:rPr lang="en-US" sz="1600" dirty="0">
                          <a:latin typeface="+mn-lt"/>
                        </a:rPr>
                        <a:t>225,000,000</a:t>
                      </a:r>
                    </a:p>
                  </a:txBody>
                  <a:tcPr/>
                </a:tc>
                <a:tc>
                  <a:txBody>
                    <a:bodyPr/>
                    <a:lstStyle/>
                    <a:p>
                      <a:pPr algn="ctr"/>
                      <a:r>
                        <a:rPr lang="en-US" sz="1600" dirty="0">
                          <a:latin typeface="+mn-lt"/>
                        </a:rPr>
                        <a:t>50,000,000</a:t>
                      </a:r>
                    </a:p>
                  </a:txBody>
                  <a:tcPr/>
                </a:tc>
                <a:tc>
                  <a:txBody>
                    <a:bodyPr/>
                    <a:lstStyle/>
                    <a:p>
                      <a:pPr algn="ctr"/>
                      <a:r>
                        <a:rPr lang="en-US" sz="1600" dirty="0">
                          <a:latin typeface="+mn-lt"/>
                        </a:rPr>
                        <a:t>175,000,000</a:t>
                      </a:r>
                    </a:p>
                  </a:txBody>
                  <a:tcPr/>
                </a:tc>
                <a:extLst>
                  <a:ext uri="{0D108BD9-81ED-4DB2-BD59-A6C34878D82A}">
                    <a16:rowId xmlns:a16="http://schemas.microsoft.com/office/drawing/2014/main" val="10003"/>
                  </a:ext>
                </a:extLst>
              </a:tr>
            </a:tbl>
          </a:graphicData>
        </a:graphic>
      </p:graphicFrame>
      <p:sp>
        <p:nvSpPr>
          <p:cNvPr id="14" name="Content Placeholder 13"/>
          <p:cNvSpPr>
            <a:spLocks noGrp="1"/>
          </p:cNvSpPr>
          <p:nvPr>
            <p:ph sz="quarter" idx="14"/>
          </p:nvPr>
        </p:nvSpPr>
        <p:spPr>
          <a:xfrm>
            <a:off x="342900" y="3799375"/>
            <a:ext cx="8458200" cy="838200"/>
          </a:xfrm>
        </p:spPr>
        <p:txBody>
          <a:bodyPr>
            <a:normAutofit/>
          </a:bodyPr>
          <a:lstStyle/>
          <a:p>
            <a:pPr marL="292608" indent="-292608">
              <a:spcBef>
                <a:spcPts val="1000"/>
              </a:spcBef>
              <a:spcAft>
                <a:spcPts val="0"/>
              </a:spcAft>
              <a:buFont typeface="Arial" pitchFamily="34" charset="0"/>
              <a:buChar char="•"/>
            </a:pPr>
            <a:r>
              <a:rPr lang="en-US" sz="2000" dirty="0"/>
              <a:t>A price of $150 maximizes profits.</a:t>
            </a:r>
          </a:p>
          <a:p>
            <a:pPr marL="292608" indent="-292608">
              <a:spcBef>
                <a:spcPts val="1000"/>
              </a:spcBef>
              <a:spcAft>
                <a:spcPts val="0"/>
              </a:spcAft>
              <a:buFont typeface="Arial" pitchFamily="34" charset="0"/>
              <a:buChar char="•"/>
            </a:pPr>
            <a:r>
              <a:rPr lang="en-US" sz="2000" dirty="0"/>
              <a:t>Charging $150, Microsoft loses the business of students.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Perfect Price Discrimination I</a:t>
            </a:r>
          </a:p>
        </p:txBody>
      </p:sp>
      <p:sp>
        <p:nvSpPr>
          <p:cNvPr id="8" name="Content Placeholder 7"/>
          <p:cNvSpPr>
            <a:spLocks noGrp="1"/>
          </p:cNvSpPr>
          <p:nvPr>
            <p:ph sz="quarter" idx="11"/>
          </p:nvPr>
        </p:nvSpPr>
        <p:spPr>
          <a:xfrm>
            <a:off x="342900" y="1276710"/>
            <a:ext cx="8458200" cy="402336"/>
          </a:xfrm>
        </p:spPr>
        <p:txBody>
          <a:bodyPr>
            <a:normAutofit/>
          </a:bodyPr>
          <a:lstStyle/>
          <a:p>
            <a:pPr>
              <a:spcBef>
                <a:spcPts val="1000"/>
              </a:spcBef>
              <a:spcAft>
                <a:spcPts val="0"/>
              </a:spcAft>
            </a:pPr>
            <a:r>
              <a:rPr lang="en-US" sz="2000" dirty="0"/>
              <a:t>What are Microsoft’s profits with </a:t>
            </a:r>
            <a:r>
              <a:rPr lang="en-US" sz="2000" i="1" dirty="0"/>
              <a:t>price discrimination</a:t>
            </a:r>
            <a:r>
              <a:rPr lang="en-US" sz="2000" dirty="0"/>
              <a:t>?</a:t>
            </a:r>
          </a:p>
        </p:txBody>
      </p:sp>
      <p:pic>
        <p:nvPicPr>
          <p:cNvPr id="3" name="Picture 2" descr="Graphs illustrate how price discrimination affects producer and consumer surplus and deadweight loss.">
            <a:extLst>
              <a:ext uri="{FF2B5EF4-FFF2-40B4-BE49-F238E27FC236}">
                <a16:creationId xmlns:a16="http://schemas.microsoft.com/office/drawing/2014/main" id="{7860DEF0-6645-45FA-B0AC-17BF888D9942}"/>
              </a:ext>
            </a:extLst>
          </p:cNvPr>
          <p:cNvPicPr>
            <a:picLocks noChangeAspect="1"/>
          </p:cNvPicPr>
          <p:nvPr/>
        </p:nvPicPr>
        <p:blipFill>
          <a:blip r:embed="rId3"/>
          <a:stretch>
            <a:fillRect/>
          </a:stretch>
        </p:blipFill>
        <p:spPr>
          <a:xfrm>
            <a:off x="292237" y="1971932"/>
            <a:ext cx="8559526" cy="2853175"/>
          </a:xfrm>
          <a:prstGeom prst="rect">
            <a:avLst/>
          </a:prstGeom>
        </p:spPr>
      </p:pic>
      <p:sp>
        <p:nvSpPr>
          <p:cNvPr id="11" name="Content Placeholder 10"/>
          <p:cNvSpPr>
            <a:spLocks noGrp="1"/>
          </p:cNvSpPr>
          <p:nvPr>
            <p:ph sz="quarter" idx="14"/>
          </p:nvPr>
        </p:nvSpPr>
        <p:spPr>
          <a:xfrm>
            <a:off x="285025" y="5068421"/>
            <a:ext cx="2476500" cy="1097280"/>
          </a:xfrm>
        </p:spPr>
        <p:txBody>
          <a:bodyPr>
            <a:noAutofit/>
          </a:bodyPr>
          <a:lstStyle/>
          <a:p>
            <a:pPr marL="292608" indent="-292608">
              <a:spcBef>
                <a:spcPts val="1000"/>
              </a:spcBef>
              <a:spcAft>
                <a:spcPts val="0"/>
              </a:spcAft>
              <a:buFont typeface="Arial" pitchFamily="34" charset="0"/>
              <a:buChar char="•"/>
            </a:pPr>
            <a:r>
              <a:rPr lang="en-US" sz="1200" dirty="0"/>
              <a:t>One price of $150 to all customers.</a:t>
            </a:r>
          </a:p>
          <a:p>
            <a:pPr marL="292608" indent="-292608">
              <a:spcBef>
                <a:spcPts val="1000"/>
              </a:spcBef>
              <a:spcAft>
                <a:spcPts val="0"/>
              </a:spcAft>
              <a:buFont typeface="Arial" pitchFamily="34" charset="0"/>
              <a:buChar char="•"/>
            </a:pPr>
            <a:r>
              <a:rPr lang="en-US" sz="1200" dirty="0"/>
              <a:t>Loses student customers.</a:t>
            </a:r>
          </a:p>
          <a:p>
            <a:pPr marL="292608" indent="-292608">
              <a:spcBef>
                <a:spcPts val="1000"/>
              </a:spcBef>
              <a:spcAft>
                <a:spcPts val="0"/>
              </a:spcAft>
              <a:buFont typeface="Arial" pitchFamily="34" charset="0"/>
              <a:buChar char="•"/>
            </a:pPr>
            <a:r>
              <a:rPr lang="en-US" sz="1200" dirty="0"/>
              <a:t>Results in a deadweight loss.</a:t>
            </a:r>
          </a:p>
        </p:txBody>
      </p:sp>
      <p:sp>
        <p:nvSpPr>
          <p:cNvPr id="12" name="Content Placeholder 11"/>
          <p:cNvSpPr>
            <a:spLocks noGrp="1"/>
          </p:cNvSpPr>
          <p:nvPr>
            <p:ph sz="quarter" idx="15"/>
          </p:nvPr>
        </p:nvSpPr>
        <p:spPr>
          <a:xfrm>
            <a:off x="2889580" y="5159861"/>
            <a:ext cx="2933700" cy="914400"/>
          </a:xfrm>
        </p:spPr>
        <p:txBody>
          <a:bodyPr>
            <a:noAutofit/>
          </a:bodyPr>
          <a:lstStyle/>
          <a:p>
            <a:pPr>
              <a:spcBef>
                <a:spcPts val="1000"/>
              </a:spcBef>
              <a:spcAft>
                <a:spcPts val="0"/>
              </a:spcAft>
            </a:pPr>
            <a:r>
              <a:rPr lang="en-US" sz="1200" dirty="0"/>
              <a:t>Sets price per each group of customers.</a:t>
            </a:r>
          </a:p>
          <a:p>
            <a:pPr marL="292608" lvl="1" indent="-292608">
              <a:spcBef>
                <a:spcPts val="1000"/>
              </a:spcBef>
              <a:spcAft>
                <a:spcPts val="0"/>
              </a:spcAft>
            </a:pPr>
            <a:r>
              <a:rPr lang="en-US" sz="1200" dirty="0"/>
              <a:t>Earns profits from all customers.</a:t>
            </a:r>
          </a:p>
          <a:p>
            <a:pPr>
              <a:spcBef>
                <a:spcPts val="1000"/>
              </a:spcBef>
              <a:spcAft>
                <a:spcPts val="0"/>
              </a:spcAft>
            </a:pPr>
            <a:r>
              <a:rPr lang="en-US" sz="1200" dirty="0"/>
              <a:t>Results in smaller deadweight loss.</a:t>
            </a:r>
          </a:p>
        </p:txBody>
      </p:sp>
      <p:sp>
        <p:nvSpPr>
          <p:cNvPr id="13" name="Content Placeholder 12"/>
          <p:cNvSpPr>
            <a:spLocks noGrp="1"/>
          </p:cNvSpPr>
          <p:nvPr>
            <p:ph sz="quarter" idx="16"/>
          </p:nvPr>
        </p:nvSpPr>
        <p:spPr>
          <a:xfrm>
            <a:off x="5951336" y="4934675"/>
            <a:ext cx="2981439" cy="1225296"/>
          </a:xfrm>
        </p:spPr>
        <p:txBody>
          <a:bodyPr>
            <a:noAutofit/>
          </a:bodyPr>
          <a:lstStyle/>
          <a:p>
            <a:pPr marL="292608" indent="-292608">
              <a:spcBef>
                <a:spcPts val="1000"/>
              </a:spcBef>
              <a:spcAft>
                <a:spcPts val="0"/>
              </a:spcAft>
              <a:buFont typeface="Arial" pitchFamily="34" charset="0"/>
              <a:buChar char="•"/>
            </a:pPr>
            <a:r>
              <a:rPr lang="en-US" sz="1200" dirty="0"/>
              <a:t>Sets price equal to each customer’s willingness to pay.</a:t>
            </a:r>
          </a:p>
          <a:p>
            <a:pPr marL="292608" indent="-292608">
              <a:spcBef>
                <a:spcPts val="1000"/>
              </a:spcBef>
              <a:spcAft>
                <a:spcPts val="0"/>
              </a:spcAft>
              <a:buFont typeface="Arial" pitchFamily="34" charset="0"/>
              <a:buChar char="•"/>
            </a:pPr>
            <a:r>
              <a:rPr lang="en-US" sz="1200" dirty="0"/>
              <a:t>Earns profits from all customers.</a:t>
            </a:r>
          </a:p>
          <a:p>
            <a:pPr marL="292608" indent="-292608">
              <a:spcBef>
                <a:spcPts val="1000"/>
              </a:spcBef>
              <a:spcAft>
                <a:spcPts val="0"/>
              </a:spcAft>
              <a:buFont typeface="Arial" pitchFamily="34" charset="0"/>
              <a:buChar char="•"/>
            </a:pPr>
            <a:r>
              <a:rPr lang="en-US" sz="1200" dirty="0"/>
              <a:t>Zero deadweight loss and consumer surplus.</a:t>
            </a:r>
          </a:p>
        </p:txBody>
      </p:sp>
      <p:sp>
        <p:nvSpPr>
          <p:cNvPr id="9" name="Text Placeholder 8"/>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sz="3600" dirty="0"/>
              <a:t>Perfect Price Discrimination I</a:t>
            </a:r>
            <a:r>
              <a:rPr lang="en-US" sz="100" dirty="0"/>
              <a:t> </a:t>
            </a:r>
            <a:r>
              <a:rPr lang="en-US" sz="3600" dirty="0" err="1"/>
              <a:t>I</a:t>
            </a:r>
            <a:endParaRPr lang="en-US" sz="3600" dirty="0"/>
          </a:p>
        </p:txBody>
      </p:sp>
      <p:sp>
        <p:nvSpPr>
          <p:cNvPr id="13" name="Content Placeholder 12"/>
          <p:cNvSpPr>
            <a:spLocks noGrp="1"/>
          </p:cNvSpPr>
          <p:nvPr>
            <p:ph sz="quarter" idx="11"/>
          </p:nvPr>
        </p:nvSpPr>
        <p:spPr>
          <a:xfrm>
            <a:off x="342900" y="1276709"/>
            <a:ext cx="8458200" cy="1664208"/>
          </a:xfrm>
        </p:spPr>
        <p:txBody>
          <a:bodyPr>
            <a:normAutofit/>
          </a:bodyPr>
          <a:lstStyle/>
          <a:p>
            <a:pPr>
              <a:spcBef>
                <a:spcPts val="1000"/>
              </a:spcBef>
              <a:spcAft>
                <a:spcPts val="0"/>
              </a:spcAft>
            </a:pPr>
            <a:r>
              <a:rPr lang="en-US" sz="2400" dirty="0"/>
              <a:t>Price discrimination requires firms to accurately know how much each customer (or group of customers) are willing to pay.</a:t>
            </a:r>
          </a:p>
          <a:p>
            <a:pPr marL="292608" lvl="1" indent="-292608">
              <a:spcBef>
                <a:spcPts val="1000"/>
              </a:spcBef>
              <a:spcAft>
                <a:spcPts val="0"/>
              </a:spcAft>
            </a:pPr>
            <a:r>
              <a:rPr lang="en-US" sz="2200" dirty="0"/>
              <a:t>Requires some sort of verification.</a:t>
            </a:r>
          </a:p>
        </p:txBody>
      </p:sp>
      <p:sp>
        <p:nvSpPr>
          <p:cNvPr id="16" name="Content Placeholder 15"/>
          <p:cNvSpPr>
            <a:spLocks noGrp="1"/>
          </p:cNvSpPr>
          <p:nvPr>
            <p:ph sz="quarter" idx="14"/>
          </p:nvPr>
        </p:nvSpPr>
        <p:spPr>
          <a:xfrm>
            <a:off x="342900" y="3023850"/>
            <a:ext cx="8458200" cy="838200"/>
          </a:xfrm>
        </p:spPr>
        <p:txBody>
          <a:bodyPr>
            <a:normAutofit/>
          </a:bodyPr>
          <a:lstStyle/>
          <a:p>
            <a:pPr>
              <a:spcBef>
                <a:spcPts val="1000"/>
              </a:spcBef>
              <a:spcAft>
                <a:spcPts val="0"/>
              </a:spcAft>
            </a:pPr>
            <a:r>
              <a:rPr lang="en-US" sz="2400" dirty="0"/>
              <a:t>The ability to resell products creates problems for firms trying to price discriminate.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Rickshaw Rides</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Tourist regions charge visitors notoriously inflated prices. </a:t>
            </a:r>
          </a:p>
          <a:p>
            <a:pPr marL="292608" indent="-292608">
              <a:spcBef>
                <a:spcPts val="1000"/>
              </a:spcBef>
              <a:spcAft>
                <a:spcPts val="0"/>
              </a:spcAft>
              <a:buFont typeface="Arial" pitchFamily="34" charset="0"/>
              <a:buChar char="•"/>
            </a:pPr>
            <a:r>
              <a:rPr lang="en-US" sz="2400" dirty="0"/>
              <a:t>Taxi and rickshaw drivers in India for charging tourists higher fares than locals.</a:t>
            </a:r>
          </a:p>
          <a:p>
            <a:pPr marL="292608" indent="-292608">
              <a:spcBef>
                <a:spcPts val="1000"/>
              </a:spcBef>
              <a:spcAft>
                <a:spcPts val="0"/>
              </a:spcAft>
              <a:buFont typeface="Arial" pitchFamily="34" charset="0"/>
              <a:buChar char="•"/>
            </a:pPr>
            <a:r>
              <a:rPr lang="en-US" sz="2400" dirty="0"/>
              <a:t>One explanation is that tourists do not know the standard local rate for trips. Drivers exploit this information asymmetry to boost earnings.</a:t>
            </a:r>
          </a:p>
          <a:p>
            <a:pPr marL="292608" indent="-292608">
              <a:spcBef>
                <a:spcPts val="1000"/>
              </a:spcBef>
              <a:spcAft>
                <a:spcPts val="0"/>
              </a:spcAft>
              <a:buFont typeface="Arial" pitchFamily="34" charset="0"/>
              <a:buChar char="•"/>
            </a:pPr>
            <a:r>
              <a:rPr lang="en-US" sz="2400" dirty="0"/>
              <a:t>Another factor is differing willingness to pay between tourists and locals.</a:t>
            </a:r>
          </a:p>
          <a:p>
            <a:pPr marL="292608" indent="-292608">
              <a:spcBef>
                <a:spcPts val="1000"/>
              </a:spcBef>
              <a:spcAft>
                <a:spcPts val="0"/>
              </a:spcAft>
              <a:buFont typeface="Arial" pitchFamily="34" charset="0"/>
              <a:buChar char="•"/>
            </a:pPr>
            <a:r>
              <a:rPr lang="en-US" sz="2400" dirty="0"/>
              <a:t>Competition may not push prices back down if drivers operate like a cartel.</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 I</a:t>
            </a:r>
          </a:p>
        </p:txBody>
      </p:sp>
      <p:sp>
        <p:nvSpPr>
          <p:cNvPr id="3" name="Content Placeholder 2"/>
          <p:cNvSpPr>
            <a:spLocks noGrp="1"/>
          </p:cNvSpPr>
          <p:nvPr>
            <p:ph sz="quarter" idx="11"/>
          </p:nvPr>
        </p:nvSpPr>
        <p:spPr>
          <a:xfrm>
            <a:off x="342900" y="1276709"/>
            <a:ext cx="8458200" cy="2651760"/>
          </a:xfrm>
        </p:spPr>
        <p:txBody>
          <a:bodyPr>
            <a:normAutofit/>
          </a:bodyPr>
          <a:lstStyle/>
          <a:p>
            <a:pPr>
              <a:spcBef>
                <a:spcPts val="1000"/>
              </a:spcBef>
              <a:spcAft>
                <a:spcPts val="0"/>
              </a:spcAft>
              <a:buClr>
                <a:schemeClr val="tx1"/>
              </a:buClr>
            </a:pPr>
            <a:r>
              <a:rPr lang="en-US" sz="2400" dirty="0"/>
              <a:t>Monopoly markets have </a:t>
            </a:r>
            <a:r>
              <a:rPr lang="en-US" sz="2400" i="1" dirty="0">
                <a:solidFill>
                  <a:srgbClr val="AC0000"/>
                </a:solidFill>
              </a:rPr>
              <a:t>barriers</a:t>
            </a:r>
            <a:r>
              <a:rPr lang="en-US" sz="2400" dirty="0"/>
              <a:t> that prevent firms other than the monopolist from entering the market.</a:t>
            </a:r>
          </a:p>
          <a:p>
            <a:pPr>
              <a:spcBef>
                <a:spcPts val="1000"/>
              </a:spcBef>
              <a:spcAft>
                <a:spcPts val="0"/>
              </a:spcAft>
              <a:buClr>
                <a:schemeClr val="tx1"/>
              </a:buClr>
            </a:pPr>
            <a:r>
              <a:rPr lang="en-US" sz="2400" i="1" dirty="0">
                <a:solidFill>
                  <a:srgbClr val="AC0000"/>
                </a:solidFill>
              </a:rPr>
              <a:t>Monopolists</a:t>
            </a:r>
            <a:r>
              <a:rPr lang="en-US" sz="2400" dirty="0"/>
              <a:t> are constrained by the </a:t>
            </a:r>
            <a:r>
              <a:rPr lang="en-US" sz="2400" i="1" dirty="0">
                <a:solidFill>
                  <a:srgbClr val="AC0000"/>
                </a:solidFill>
              </a:rPr>
              <a:t>market demand curve</a:t>
            </a:r>
            <a:r>
              <a:rPr lang="en-US" sz="2400" dirty="0"/>
              <a:t>. </a:t>
            </a:r>
          </a:p>
          <a:p>
            <a:pPr>
              <a:spcBef>
                <a:spcPts val="1000"/>
              </a:spcBef>
              <a:spcAft>
                <a:spcPts val="0"/>
              </a:spcAft>
              <a:buClr>
                <a:schemeClr val="tx1"/>
              </a:buClr>
            </a:pPr>
            <a:r>
              <a:rPr lang="en-US" sz="2400" dirty="0"/>
              <a:t>Monopolists choose their </a:t>
            </a:r>
            <a:r>
              <a:rPr lang="en-US" sz="2400" i="1" dirty="0">
                <a:solidFill>
                  <a:srgbClr val="AC0000"/>
                </a:solidFill>
              </a:rPr>
              <a:t>profit-maximizing quantity</a:t>
            </a:r>
            <a:r>
              <a:rPr lang="en-US" sz="2400" dirty="0"/>
              <a:t> the same way that firms in competitive markets do.</a:t>
            </a:r>
          </a:p>
          <a:p>
            <a:pPr marL="292608" lvl="1" indent="-292608">
              <a:spcBef>
                <a:spcPts val="1000"/>
              </a:spcBef>
              <a:spcAft>
                <a:spcPts val="0"/>
              </a:spcAft>
            </a:pPr>
            <a:r>
              <a:rPr lang="en-US" sz="2200" dirty="0"/>
              <a:t>Produce where </a:t>
            </a:r>
            <a:r>
              <a:rPr lang="en-US" sz="2200" i="1" dirty="0">
                <a:solidFill>
                  <a:srgbClr val="AC0000"/>
                </a:solidFill>
              </a:rPr>
              <a:t>M</a:t>
            </a:r>
            <a:r>
              <a:rPr lang="en-US" sz="100" i="1" dirty="0">
                <a:solidFill>
                  <a:srgbClr val="AC0000"/>
                </a:solidFill>
              </a:rPr>
              <a:t> </a:t>
            </a:r>
            <a:r>
              <a:rPr lang="en-US" sz="2200" i="1" dirty="0">
                <a:solidFill>
                  <a:srgbClr val="AC0000"/>
                </a:solidFill>
              </a:rPr>
              <a:t>R = M</a:t>
            </a:r>
            <a:r>
              <a:rPr lang="en-US" sz="100" i="1" dirty="0">
                <a:solidFill>
                  <a:srgbClr val="AC0000"/>
                </a:solidFill>
              </a:rPr>
              <a:t> </a:t>
            </a:r>
            <a:r>
              <a:rPr lang="en-US" sz="2200" i="1" dirty="0">
                <a:solidFill>
                  <a:srgbClr val="AC0000"/>
                </a:solidFill>
              </a:rPr>
              <a:t>C</a:t>
            </a:r>
            <a:r>
              <a:rPr lang="en-US" sz="2200" dirty="0"/>
              <a:t>.</a:t>
            </a:r>
          </a:p>
        </p:txBody>
      </p:sp>
      <p:sp>
        <p:nvSpPr>
          <p:cNvPr id="4" name="Content Placeholder 3"/>
          <p:cNvSpPr>
            <a:spLocks noGrp="1"/>
          </p:cNvSpPr>
          <p:nvPr>
            <p:ph sz="quarter" idx="14"/>
          </p:nvPr>
        </p:nvSpPr>
        <p:spPr>
          <a:xfrm>
            <a:off x="342900" y="3984575"/>
            <a:ext cx="8458200" cy="457200"/>
          </a:xfrm>
        </p:spPr>
        <p:txBody>
          <a:bodyPr>
            <a:normAutofit/>
          </a:bodyPr>
          <a:lstStyle/>
          <a:p>
            <a:r>
              <a:rPr lang="en-US" sz="2400" dirty="0"/>
              <a:t>However, monopolists earn positive </a:t>
            </a:r>
            <a:r>
              <a:rPr lang="en-US" sz="2400" i="1" dirty="0">
                <a:solidFill>
                  <a:srgbClr val="AC0000"/>
                </a:solidFill>
              </a:rPr>
              <a:t>economic profits</a:t>
            </a:r>
            <a:r>
              <a:rPr lang="en-US" sz="2400" dirty="0"/>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 I</a:t>
            </a:r>
            <a:r>
              <a:rPr lang="en-US" sz="100" dirty="0"/>
              <a:t> </a:t>
            </a:r>
            <a:r>
              <a:rPr lang="en-US" sz="3600" dirty="0" err="1"/>
              <a:t>I</a:t>
            </a:r>
            <a:endParaRPr lang="en-US" sz="3600" dirty="0"/>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Monopolists produce less than the competitive market quantity, causing a </a:t>
            </a:r>
            <a:r>
              <a:rPr lang="en-US" sz="2400" i="1" dirty="0">
                <a:solidFill>
                  <a:srgbClr val="AC0000"/>
                </a:solidFill>
              </a:rPr>
              <a:t>deadweight loss</a:t>
            </a:r>
            <a:r>
              <a:rPr lang="en-US" sz="2400" dirty="0"/>
              <a:t>.</a:t>
            </a:r>
          </a:p>
          <a:p>
            <a:pPr marL="292608" indent="-292608">
              <a:spcBef>
                <a:spcPts val="1000"/>
              </a:spcBef>
              <a:spcAft>
                <a:spcPts val="0"/>
              </a:spcAft>
              <a:buFont typeface="Arial" pitchFamily="34" charset="0"/>
              <a:buChar char="•"/>
            </a:pPr>
            <a:r>
              <a:rPr lang="en-US" sz="2400" dirty="0"/>
              <a:t>Public policy exists to break up, prevent entry, and mitigate the effect of monopolies.</a:t>
            </a:r>
          </a:p>
          <a:p>
            <a:pPr marL="292608" indent="-292608">
              <a:spcBef>
                <a:spcPts val="1000"/>
              </a:spcBef>
              <a:spcAft>
                <a:spcPts val="0"/>
              </a:spcAft>
              <a:buFont typeface="Arial" pitchFamily="34" charset="0"/>
              <a:buChar char="•"/>
            </a:pPr>
            <a:r>
              <a:rPr lang="en-US" sz="2400" dirty="0"/>
              <a:t>Monopolies can use </a:t>
            </a:r>
            <a:r>
              <a:rPr lang="en-US" sz="2400" i="1" dirty="0">
                <a:solidFill>
                  <a:srgbClr val="AC0000"/>
                </a:solidFill>
              </a:rPr>
              <a:t>price discrimination</a:t>
            </a:r>
            <a:r>
              <a:rPr lang="en-US" sz="2400" i="1" dirty="0">
                <a:solidFill>
                  <a:srgbClr val="9D0505"/>
                </a:solidFill>
              </a:rPr>
              <a:t> </a:t>
            </a:r>
            <a:r>
              <a:rPr lang="en-US" sz="2400" dirty="0"/>
              <a:t>strategies to maximize profits.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Identify the Barrier to Entry</a:t>
            </a:r>
          </a:p>
        </p:txBody>
      </p:sp>
      <p:sp>
        <p:nvSpPr>
          <p:cNvPr id="12" name="Content Placeholder 11"/>
          <p:cNvSpPr>
            <a:spLocks noGrp="1"/>
          </p:cNvSpPr>
          <p:nvPr>
            <p:ph sz="quarter" idx="11"/>
          </p:nvPr>
        </p:nvSpPr>
        <p:spPr/>
        <p:txBody>
          <a:bodyPr>
            <a:normAutofit/>
          </a:bodyPr>
          <a:lstStyle/>
          <a:p>
            <a:pPr>
              <a:spcBef>
                <a:spcPts val="1000"/>
              </a:spcBef>
              <a:spcAft>
                <a:spcPts val="0"/>
              </a:spcAft>
            </a:pPr>
            <a:r>
              <a:rPr lang="en-US" sz="2400" dirty="0"/>
              <a:t>For each of the following, identify which barrier to entry permits monopoly power.</a:t>
            </a:r>
          </a:p>
          <a:p>
            <a:pPr marL="402336" lvl="1" indent="-402336">
              <a:spcBef>
                <a:spcPts val="1000"/>
              </a:spcBef>
              <a:spcAft>
                <a:spcPts val="0"/>
              </a:spcAft>
              <a:buFont typeface="+mj-lt"/>
              <a:buAutoNum type="arabicPeriod"/>
            </a:pPr>
            <a:r>
              <a:rPr lang="en-US" sz="2200" dirty="0"/>
              <a:t>H</a:t>
            </a:r>
            <a:r>
              <a:rPr lang="en-US" sz="2200" baseline="-25000" dirty="0"/>
              <a:t>2</a:t>
            </a:r>
            <a:r>
              <a:rPr lang="en-US" sz="2200" dirty="0"/>
              <a:t>O Company owns all of the water rights to a town’s drinking water supply.</a:t>
            </a:r>
            <a:endParaRPr lang="en-US" sz="2200" dirty="0">
              <a:solidFill>
                <a:srgbClr val="C00000"/>
              </a:solidFill>
            </a:endParaRPr>
          </a:p>
          <a:p>
            <a:pPr marL="402336" lvl="1" indent="-402336">
              <a:spcBef>
                <a:spcPts val="1000"/>
              </a:spcBef>
              <a:spcAft>
                <a:spcPts val="0"/>
              </a:spcAft>
              <a:buFont typeface="+mj-lt"/>
              <a:buAutoNum type="arabicPeriod"/>
            </a:pPr>
            <a:r>
              <a:rPr lang="en-US" sz="2200" dirty="0"/>
              <a:t>X</a:t>
            </a:r>
            <a:r>
              <a:rPr lang="en-US" sz="100" dirty="0"/>
              <a:t> </a:t>
            </a:r>
            <a:r>
              <a:rPr lang="en-US" sz="2200" dirty="0"/>
              <a:t>Y</a:t>
            </a:r>
            <a:r>
              <a:rPr lang="en-US" sz="100" dirty="0"/>
              <a:t> </a:t>
            </a:r>
            <a:r>
              <a:rPr lang="en-US" sz="2200" dirty="0"/>
              <a:t>Z Pharmaceuticals is awarded a patent for their new asthma drug.</a:t>
            </a:r>
            <a:endParaRPr lang="en-US" sz="2200" dirty="0">
              <a:solidFill>
                <a:srgbClr val="C00000"/>
              </a:solidFill>
            </a:endParaRPr>
          </a:p>
          <a:p>
            <a:pPr marL="402336" lvl="1" indent="-402336">
              <a:spcBef>
                <a:spcPts val="1000"/>
              </a:spcBef>
              <a:spcAft>
                <a:spcPts val="0"/>
              </a:spcAft>
              <a:buFont typeface="+mj-lt"/>
              <a:buAutoNum type="arabicPeriod"/>
            </a:pPr>
            <a:r>
              <a:rPr lang="en-US" sz="2200" dirty="0"/>
              <a:t>National Brewing Company buys a successful, local microbrewery.</a:t>
            </a:r>
            <a:endParaRPr lang="en-US" sz="2200" dirty="0">
              <a:solidFill>
                <a:srgbClr val="C00000"/>
              </a:solidFill>
            </a:endParaRPr>
          </a:p>
          <a:p>
            <a:pPr marL="402336" lvl="1" indent="-402336">
              <a:spcBef>
                <a:spcPts val="1000"/>
              </a:spcBef>
              <a:spcAft>
                <a:spcPts val="0"/>
              </a:spcAft>
              <a:buFont typeface="+mj-lt"/>
              <a:buAutoNum type="arabicPeriod"/>
            </a:pPr>
            <a:r>
              <a:rPr lang="en-US" sz="2200" dirty="0"/>
              <a:t>A</a:t>
            </a:r>
            <a:r>
              <a:rPr lang="en-US" sz="100" dirty="0"/>
              <a:t> </a:t>
            </a:r>
            <a:r>
              <a:rPr lang="en-US" sz="2200" dirty="0"/>
              <a:t>B</a:t>
            </a:r>
            <a:r>
              <a:rPr lang="en-US" sz="100" dirty="0"/>
              <a:t> </a:t>
            </a:r>
            <a:r>
              <a:rPr lang="en-US" sz="2200" dirty="0"/>
              <a:t>C Motor Company produces cars at a lower cost than smaller firms could.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Accessibility Content: Text Alternatives for Images</a:t>
            </a:r>
            <a:endParaRPr lang="en-US" dirty="0"/>
          </a:p>
        </p:txBody>
      </p:sp>
    </p:spTree>
    <p:extLst>
      <p:ext uri="{BB962C8B-B14F-4D97-AF65-F5344CB8AC3E}">
        <p14:creationId xmlns:p14="http://schemas.microsoft.com/office/powerpoint/2010/main" val="2675986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Monopolists and the Demand Curve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Graph (A) Perfectly competitive has Price (C</a:t>
            </a:r>
            <a:r>
              <a:rPr lang="en-IN" sz="100" dirty="0"/>
              <a:t> </a:t>
            </a:r>
            <a:r>
              <a:rPr lang="en-IN" dirty="0"/>
              <a:t>F</a:t>
            </a:r>
            <a:r>
              <a:rPr lang="en-IN" sz="100" dirty="0"/>
              <a:t> </a:t>
            </a:r>
            <a:r>
              <a:rPr lang="en-IN" dirty="0"/>
              <a:t>A francs) on the vertical axis and Quantity of roasted plantains on the horizontal. Demand (D) is horizontal at D. Boxes read: Any price that is higher than the market price results in zero quantity demanded. An individual producer can sell any quantity at the market price. [Caption: In a perfectly competitive market, an individual producer cannot deviate from the market price. The quantity the firm chooses to sell at that price does not affect the quantity demanded.] </a:t>
            </a:r>
          </a:p>
          <a:p>
            <a:pPr>
              <a:spcBef>
                <a:spcPts val="1000"/>
              </a:spcBef>
              <a:spcAft>
                <a:spcPts val="0"/>
              </a:spcAft>
            </a:pPr>
            <a:r>
              <a:rPr lang="en-IN" dirty="0"/>
              <a:t>Graph (B) Monopolistic has Price on the vertical axis and Quantity of violet diamonds on the horizontal. Demand is a downward-sloping line through (3, 5,000) and (8, 2,500). Boxes read: 1. A monopolist can charge any price. . . 2. . . . but the price affects the quantity demanded. [Caption: In a monopolistic market, the monopolist can choose to charge a higher or lower price and still sell some quantity of goods. However, the pricing decision affects the quantity demanded.]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32939972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Monopoly Revenue I</a:t>
            </a:r>
            <a:r>
              <a:rPr lang="en-US" sz="100" dirty="0"/>
              <a:t> </a:t>
            </a:r>
            <a:r>
              <a:rPr lang="en-US" sz="3000" dirty="0" err="1"/>
              <a:t>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sz="1600" dirty="0"/>
              <a:t>The table has two sections with a greater than sign in between. The section on the left has three columns marked (1); (2) and (3) with eleven rows. The section on the right has two columns marked (4) and (5) with eleven rows. The column headings in the section on the left from left to right are: price ($ / diamond); quantity sold (violet diamond); total revenue ($). The row entries from left to right are, row 1: 6,500; 0; 0. Row 2: 6,000; 1, 6,000. Row 3: 5,500; 2; 11,000. Row 4: 5,000; 3; 15,000. Row 5: 4,500; 4; 18,000. Row 6: 4,000; 5; 20,000. Row 7: 3,500; 6; 21,000. Row 8: 3,000; 7; 21,000. Row 9: 2,500; 8; 20,000. Row 10: 2,000; 9; 18,000. Row 11: 1,500; 10; 15,000. The column headings in the section on the right from left to right are: marginal revenue ($); average revenue ($ / diamond). The row entries from left to right under the column heading marginal revenue ($) are, row 1: blank. Row 2: 6,000. Row 3: 5,000. Row 4: 4,000. Row 5: 3,000. Row 6: 2,000. Row 7: 1,000. Row 8: 0; Row 9: negative 1,000. Row 10: negative 2,000. Row 11: negative 3,000. The row entries from left to right under the column heading average revenue ($ / diamond) are, row 1: 0. Row 2: 6,000. Row 3: 5,500. Row 4: 5,000. Row 5: 4,500. Row 6: 4,000. Row 7: 3,500. Row 8: 3,000; Row 9: 2,500. Row 10: 2,000. Row 11: 1,500. The rows seven and eight are highlighted. </a:t>
            </a:r>
            <a:endParaRPr lang="en-US" sz="16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16528921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Monopoly Revenue I</a:t>
            </a:r>
            <a:r>
              <a:rPr lang="en-US" sz="100" dirty="0"/>
              <a:t> </a:t>
            </a:r>
            <a:r>
              <a:rPr lang="en-US" sz="3200" dirty="0" err="1"/>
              <a:t>I</a:t>
            </a:r>
            <a:r>
              <a:rPr lang="en-US" sz="100" dirty="0"/>
              <a:t> </a:t>
            </a:r>
            <a:r>
              <a:rPr lang="en-US" sz="3200" dirty="0" err="1"/>
              <a:t>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Autofit/>
          </a:bodyPr>
          <a:lstStyle/>
          <a:p>
            <a:r>
              <a:rPr lang="en-IN" dirty="0"/>
              <a:t>TR, AR, MR ($) is on the vertical axis ranging from 0 to 25,000 in increments of 5,000 and Quantity of violet diamonds is on the horizontal ranging from 0 to 12 in increments of 1. The MR curve intersects the x-axis at the revenue-maximizing quantity (7, 0). A monopolist’s total revenue first increases then decreases. The (T R) curve first increases rising from the origin it reaches a maximum at (7, 21,000) and then decreases ending at (11, 11,000). The AR line lies between the MR and TR curves.</a:t>
            </a:r>
            <a:endParaRPr lang="en-US"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9119727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Monopoly Profit Maximization I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dirty="0"/>
              <a:t>T</a:t>
            </a:r>
            <a:r>
              <a:rPr lang="en-IN" sz="100" dirty="0"/>
              <a:t> </a:t>
            </a:r>
            <a:r>
              <a:rPr lang="en-IN" dirty="0"/>
              <a:t>R, A</a:t>
            </a:r>
            <a:r>
              <a:rPr lang="en-IN" sz="100" dirty="0"/>
              <a:t> </a:t>
            </a:r>
            <a:r>
              <a:rPr lang="en-IN" dirty="0"/>
              <a:t>R, M</a:t>
            </a:r>
            <a:r>
              <a:rPr lang="en-IN" sz="100" dirty="0"/>
              <a:t> </a:t>
            </a:r>
            <a:r>
              <a:rPr lang="en-IN" dirty="0"/>
              <a:t>R ($) is on the vertical axis and Quantity is on the horizontal. Total revenue, Demand (equals average revenue) and marginal revenue from Table 14.1 are plotted with a vertical line at 7. Boxes read: The M</a:t>
            </a:r>
            <a:r>
              <a:rPr lang="en-IN" sz="100" dirty="0"/>
              <a:t> </a:t>
            </a:r>
            <a:r>
              <a:rPr lang="en-IN" dirty="0"/>
              <a:t>R curve intersects the x-axis at the revenue-maximizing quantity. 1. A monopolist’s total revenue first increases . . . 2. . . . then decreases. [Caption: As the monopolist increases the price, total revenue (T</a:t>
            </a:r>
            <a:r>
              <a:rPr lang="en-IN" sz="100" dirty="0"/>
              <a:t> </a:t>
            </a:r>
            <a:r>
              <a:rPr lang="en-IN" dirty="0"/>
              <a:t>R) first increases and then decreases. Total revenue is maximized when marginal revenue (M</a:t>
            </a:r>
            <a:r>
              <a:rPr lang="en-IN" sz="100" dirty="0"/>
              <a:t> </a:t>
            </a:r>
            <a:r>
              <a:rPr lang="en-IN" dirty="0"/>
              <a:t>R—the lightest green line) equals zero. The demand curve (which equals average revenue, or price) is always above the marginal revenue curve because each additional unit sold brings less revenue than the prior unit.] </a:t>
            </a:r>
            <a:endParaRPr lang="en-US"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17665888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Monopoly Profit Maximization I</a:t>
            </a:r>
            <a:r>
              <a:rPr lang="en-US" sz="100" dirty="0"/>
              <a:t> </a:t>
            </a:r>
            <a:r>
              <a:rPr lang="en-US" sz="2800" dirty="0" err="1"/>
              <a:t>I</a:t>
            </a:r>
            <a:r>
              <a:rPr lang="en-US" sz="28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dirty="0"/>
              <a:t>M</a:t>
            </a:r>
            <a:r>
              <a:rPr lang="en-IN" sz="100" dirty="0"/>
              <a:t> </a:t>
            </a:r>
            <a:r>
              <a:rPr lang="en-IN" dirty="0"/>
              <a:t>C, M</a:t>
            </a:r>
            <a:r>
              <a:rPr lang="en-IN" sz="100" dirty="0"/>
              <a:t> </a:t>
            </a:r>
            <a:r>
              <a:rPr lang="en-IN" dirty="0"/>
              <a:t>R, A</a:t>
            </a:r>
            <a:r>
              <a:rPr lang="en-IN" sz="100" dirty="0"/>
              <a:t> </a:t>
            </a:r>
            <a:r>
              <a:rPr lang="en-IN" dirty="0"/>
              <a:t>T</a:t>
            </a:r>
            <a:r>
              <a:rPr lang="en-IN" sz="100" dirty="0"/>
              <a:t> </a:t>
            </a:r>
            <a:r>
              <a:rPr lang="en-IN" dirty="0"/>
              <a:t>C ($) is on the vertical axis and Quantity of violet diamonds is on the horizontal. Marginal cost, average total cost, demand, and marginal revenue from Table 14.1 are plotted. Point A is at (4, 4,500) on the demand curve. Point B is below A where M</a:t>
            </a:r>
            <a:r>
              <a:rPr lang="en-IN" sz="100" dirty="0"/>
              <a:t> </a:t>
            </a:r>
            <a:r>
              <a:rPr lang="en-IN" dirty="0"/>
              <a:t>C and M</a:t>
            </a:r>
            <a:r>
              <a:rPr lang="en-IN" sz="100" dirty="0"/>
              <a:t> </a:t>
            </a:r>
            <a:r>
              <a:rPr lang="en-IN" dirty="0"/>
              <a:t>R cross. Boxes read: 1. The profit-maximizing quantity is found at the intersection of the M</a:t>
            </a:r>
            <a:r>
              <a:rPr lang="en-IN" sz="100" dirty="0"/>
              <a:t> </a:t>
            </a:r>
            <a:r>
              <a:rPr lang="en-IN" dirty="0"/>
              <a:t>C and M</a:t>
            </a:r>
            <a:r>
              <a:rPr lang="en-IN" sz="100" dirty="0"/>
              <a:t> </a:t>
            </a:r>
            <a:r>
              <a:rPr lang="en-IN" dirty="0"/>
              <a:t>R curves. 2. Price is determined by the point on the demand curve that corresponds to the profit-maximizing quantity. [Caption: A monopolist can choose both the quantity and the price at which to produce. To maximize profit, the monopolist will always produce that quantity at which marginal cost equals marginal revenue. It then sets the price based on the demand for that quantity.] </a:t>
            </a:r>
            <a:endParaRPr lang="en-US"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9586329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Active Learning: Determine Profit-Maximizing Price and Quantity and Profit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p:txBody>
          <a:bodyPr>
            <a:noAutofit/>
          </a:bodyPr>
          <a:lstStyle/>
          <a:p>
            <a:pPr>
              <a:spcBef>
                <a:spcPts val="1000"/>
              </a:spcBef>
              <a:spcAft>
                <a:spcPts val="0"/>
              </a:spcAft>
            </a:pPr>
            <a:r>
              <a:rPr lang="en-IN" dirty="0"/>
              <a:t>The vertical axis of the graph is marked P and the horizontal axis is marked Q. The curve M</a:t>
            </a:r>
            <a:r>
              <a:rPr lang="en-IN" sz="100" dirty="0"/>
              <a:t> </a:t>
            </a:r>
            <a:r>
              <a:rPr lang="en-IN" dirty="0"/>
              <a:t>R starts at (0, 10) and comes down diagonally and ends at (5, 0). The curve D starts at (0, 10) and comes down diagonally and ends at (10, 0). The curve M</a:t>
            </a:r>
            <a:r>
              <a:rPr lang="en-IN" sz="100" dirty="0"/>
              <a:t> </a:t>
            </a:r>
            <a:r>
              <a:rPr lang="en-IN" dirty="0"/>
              <a:t>C = A</a:t>
            </a:r>
            <a:r>
              <a:rPr lang="en-IN" sz="100" dirty="0"/>
              <a:t> </a:t>
            </a:r>
            <a:r>
              <a:rPr lang="en-IN" dirty="0"/>
              <a:t>T</a:t>
            </a:r>
            <a:r>
              <a:rPr lang="en-IN" sz="100" dirty="0"/>
              <a:t> </a:t>
            </a:r>
            <a:r>
              <a:rPr lang="en-IN" dirty="0"/>
              <a:t>C starts at (0, 1) and goes up and to the right and ends at (10, 11). The curve M</a:t>
            </a:r>
            <a:r>
              <a:rPr lang="en-IN" sz="100" dirty="0"/>
              <a:t> </a:t>
            </a:r>
            <a:r>
              <a:rPr lang="en-IN" dirty="0"/>
              <a:t>C = A</a:t>
            </a:r>
            <a:r>
              <a:rPr lang="en-IN" sz="100" dirty="0"/>
              <a:t> </a:t>
            </a:r>
            <a:r>
              <a:rPr lang="en-IN" dirty="0"/>
              <a:t>T</a:t>
            </a:r>
            <a:r>
              <a:rPr lang="en-IN" sz="100" dirty="0"/>
              <a:t> </a:t>
            </a:r>
            <a:r>
              <a:rPr lang="en-IN" dirty="0"/>
              <a:t>C intersects the curve M</a:t>
            </a:r>
            <a:r>
              <a:rPr lang="en-IN" sz="100" dirty="0"/>
              <a:t> </a:t>
            </a:r>
            <a:r>
              <a:rPr lang="en-IN" dirty="0"/>
              <a:t>R at (3, 4) and the curve D at (4.6, 5.5). </a:t>
            </a:r>
            <a:endParaRPr lang="en-US"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35042998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Active Learning Solution V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900" y="1371601"/>
            <a:ext cx="8308731" cy="4876800"/>
          </a:xfrm>
        </p:spPr>
        <p:txBody>
          <a:bodyPr>
            <a:noAutofit/>
          </a:bodyPr>
          <a:lstStyle/>
          <a:p>
            <a:pPr>
              <a:spcBef>
                <a:spcPts val="1000"/>
              </a:spcBef>
              <a:spcAft>
                <a:spcPts val="0"/>
              </a:spcAft>
            </a:pPr>
            <a:r>
              <a:rPr lang="en-IN" dirty="0"/>
              <a:t>The vertical axis of the graph is marked P and the horizontal axis is marked Q. The curve M</a:t>
            </a:r>
            <a:r>
              <a:rPr lang="en-IN" sz="100" dirty="0"/>
              <a:t> </a:t>
            </a:r>
            <a:r>
              <a:rPr lang="en-IN" dirty="0"/>
              <a:t>R starts at (0, 10) and comes down diagonally and ends at (5, 0). The curve D starts at (0, 10) and comes down diagonally and ends at (10, 0). The curve M</a:t>
            </a:r>
            <a:r>
              <a:rPr lang="en-IN" sz="100" dirty="0"/>
              <a:t> </a:t>
            </a:r>
            <a:r>
              <a:rPr lang="en-IN" dirty="0"/>
              <a:t>C = A</a:t>
            </a:r>
            <a:r>
              <a:rPr lang="en-IN" sz="100" dirty="0"/>
              <a:t> </a:t>
            </a:r>
            <a:r>
              <a:rPr lang="en-IN" dirty="0"/>
              <a:t>T</a:t>
            </a:r>
            <a:r>
              <a:rPr lang="en-IN" sz="100" dirty="0"/>
              <a:t> </a:t>
            </a:r>
            <a:r>
              <a:rPr lang="en-IN" dirty="0"/>
              <a:t>C starts at (0, 1) and goes up and to the right and ends at (10, 11). The curve M</a:t>
            </a:r>
            <a:r>
              <a:rPr lang="en-IN" sz="100" dirty="0"/>
              <a:t> </a:t>
            </a:r>
            <a:r>
              <a:rPr lang="en-IN" dirty="0"/>
              <a:t>C = A</a:t>
            </a:r>
            <a:r>
              <a:rPr lang="en-IN" sz="100" dirty="0"/>
              <a:t> </a:t>
            </a:r>
            <a:r>
              <a:rPr lang="en-IN" dirty="0"/>
              <a:t>T</a:t>
            </a:r>
            <a:r>
              <a:rPr lang="en-IN" sz="100" dirty="0"/>
              <a:t> </a:t>
            </a:r>
            <a:r>
              <a:rPr lang="en-IN" dirty="0"/>
              <a:t>C intersects the curve M</a:t>
            </a:r>
            <a:r>
              <a:rPr lang="en-IN" sz="100" dirty="0"/>
              <a:t> </a:t>
            </a:r>
            <a:r>
              <a:rPr lang="en-IN" dirty="0"/>
              <a:t>R at (3, 4) and the curve D at (4.6, 5.5). A vertical dashed line from Q equals 3 intersects the curve marked D and a horizontal dashed line from P equals 7 also intersects the curve marked D.A horizontal line from P equals 4 intersects the curves M</a:t>
            </a:r>
            <a:r>
              <a:rPr lang="en-IN" sz="100" dirty="0"/>
              <a:t> </a:t>
            </a:r>
            <a:r>
              <a:rPr lang="en-IN" dirty="0"/>
              <a:t>R and M</a:t>
            </a:r>
            <a:r>
              <a:rPr lang="en-IN" sz="100" dirty="0"/>
              <a:t> </a:t>
            </a:r>
            <a:r>
              <a:rPr lang="en-IN" dirty="0"/>
              <a:t>C = A</a:t>
            </a:r>
            <a:r>
              <a:rPr lang="en-IN" sz="100" dirty="0"/>
              <a:t> </a:t>
            </a:r>
            <a:r>
              <a:rPr lang="en-IN" dirty="0"/>
              <a:t>T</a:t>
            </a:r>
            <a:r>
              <a:rPr lang="en-IN" sz="100" dirty="0"/>
              <a:t> </a:t>
            </a:r>
            <a:r>
              <a:rPr lang="en-IN" dirty="0"/>
              <a:t>C at (3, 4) thereby creating a rectangle which is shaded in brown. The shaded rectangle is </a:t>
            </a:r>
            <a:r>
              <a:rPr lang="en-IN" dirty="0" err="1"/>
              <a:t>labeled</a:t>
            </a:r>
            <a:r>
              <a:rPr lang="en-IN" dirty="0"/>
              <a:t> profit = ($7 - $4) times 3 = $9. A </a:t>
            </a:r>
            <a:r>
              <a:rPr lang="en-IN" dirty="0" err="1"/>
              <a:t>captionon</a:t>
            </a:r>
            <a:r>
              <a:rPr lang="en-IN" dirty="0"/>
              <a:t> the top right points to the shaded rectangle which reads: monopolist's profit. </a:t>
            </a:r>
            <a:endParaRPr lang="en-US"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0186812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The Welfare Costs of Monopoly I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900" y="1371601"/>
            <a:ext cx="8111783" cy="4876800"/>
          </a:xfrm>
        </p:spPr>
        <p:txBody>
          <a:bodyPr>
            <a:noAutofit/>
          </a:bodyPr>
          <a:lstStyle/>
          <a:p>
            <a:pPr>
              <a:spcBef>
                <a:spcPts val="1000"/>
              </a:spcBef>
              <a:spcAft>
                <a:spcPts val="0"/>
              </a:spcAft>
            </a:pPr>
            <a:r>
              <a:rPr lang="en-IN" dirty="0"/>
              <a:t>Graph from 14-3 is modified. The vertical distance from A to B is </a:t>
            </a:r>
            <a:r>
              <a:rPr lang="en-IN" dirty="0" err="1"/>
              <a:t>labeled</a:t>
            </a:r>
            <a:r>
              <a:rPr lang="en-IN" dirty="0"/>
              <a:t> Profit per diamond. The area from A down to B and from a quantity of 4 left to the axis is shaded and </a:t>
            </a:r>
            <a:r>
              <a:rPr lang="en-IN" dirty="0" err="1"/>
              <a:t>labeled</a:t>
            </a:r>
            <a:r>
              <a:rPr lang="en-IN" dirty="0"/>
              <a:t> Monopoly profit. [Caption: The monopolist sets the price at point A on the demand curve, which corresponds to the profit-maximizing quantity. The monopolist’s profit equals the difference between the price and the average total cost (point B), multiplied by the quantity sold. Put another way, Profit = (P [minus] A</a:t>
            </a:r>
            <a:r>
              <a:rPr lang="en-IN" sz="100" dirty="0"/>
              <a:t> </a:t>
            </a:r>
            <a:r>
              <a:rPr lang="en-IN" dirty="0"/>
              <a:t>T</a:t>
            </a:r>
            <a:r>
              <a:rPr lang="en-IN" sz="100" dirty="0"/>
              <a:t> </a:t>
            </a:r>
            <a:r>
              <a:rPr lang="en-IN" dirty="0"/>
              <a:t>C) [times] Q, or the area of the shaded box.] </a:t>
            </a:r>
            <a:endParaRPr lang="en-US"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12832735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chemeClr val="tx1"/>
                </a:solidFill>
              </a:rPr>
              <a:t>Public Policy Responses: Public Ownership I</a:t>
            </a:r>
            <a:r>
              <a:rPr lang="en-US" sz="100" dirty="0">
                <a:solidFill>
                  <a:schemeClr val="tx1"/>
                </a:solidFill>
              </a:rPr>
              <a:t> </a:t>
            </a:r>
            <a:r>
              <a:rPr lang="en-US" sz="2800" dirty="0" err="1">
                <a:solidFill>
                  <a:schemeClr val="tx1"/>
                </a:solidFill>
              </a:rPr>
              <a:t>I</a:t>
            </a:r>
            <a:r>
              <a:rPr lang="en-US" sz="28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900" y="1371601"/>
            <a:ext cx="8111783" cy="4876800"/>
          </a:xfrm>
        </p:spPr>
        <p:txBody>
          <a:bodyPr>
            <a:noAutofit/>
          </a:bodyPr>
          <a:lstStyle/>
          <a:p>
            <a:pPr>
              <a:spcBef>
                <a:spcPts val="1000"/>
              </a:spcBef>
              <a:spcAft>
                <a:spcPts val="0"/>
              </a:spcAft>
            </a:pPr>
            <a:r>
              <a:rPr lang="en-IN" sz="1600" dirty="0"/>
              <a:t>Both graphs have Price (cents per kilowatt-hour) on the vertical axis and Millions of kilowatt hours of electricity on the horizontal. In graph (A) Price ceiling above M</a:t>
            </a:r>
            <a:r>
              <a:rPr lang="en-IN" sz="100" dirty="0"/>
              <a:t> </a:t>
            </a:r>
            <a:r>
              <a:rPr lang="en-IN" sz="1600" dirty="0"/>
              <a:t>C but below full monopoly pricing, Demand (D) slopes down through (4,600, 30) and (5,600, 20). The price ceiling is at 20. M</a:t>
            </a:r>
            <a:r>
              <a:rPr lang="en-IN" sz="100" dirty="0"/>
              <a:t> </a:t>
            </a:r>
            <a:r>
              <a:rPr lang="en-IN" sz="1600" dirty="0"/>
              <a:t>C is horizontal at 14. A</a:t>
            </a:r>
            <a:r>
              <a:rPr lang="en-IN" sz="100" dirty="0"/>
              <a:t> </a:t>
            </a:r>
            <a:r>
              <a:rPr lang="en-IN" sz="1600" dirty="0"/>
              <a:t>T</a:t>
            </a:r>
            <a:r>
              <a:rPr lang="en-IN" sz="100" dirty="0"/>
              <a:t> </a:t>
            </a:r>
            <a:r>
              <a:rPr lang="en-IN" sz="1600" dirty="0"/>
              <a:t>C crosses M</a:t>
            </a:r>
            <a:r>
              <a:rPr lang="en-IN" sz="100" dirty="0"/>
              <a:t> </a:t>
            </a:r>
            <a:r>
              <a:rPr lang="en-IN" sz="1600" dirty="0"/>
              <a:t>R below the price ceiling. Private monopoly price is (4,600, 30) and Government monopoly price is (5,600, 20). The vertical distance from 20 to 16 and horizontal from 0 to 5,600 is the monopoly profit. The triangle between the D and M</a:t>
            </a:r>
            <a:r>
              <a:rPr lang="en-IN" sz="100" dirty="0"/>
              <a:t> </a:t>
            </a:r>
            <a:r>
              <a:rPr lang="en-IN" sz="1600" dirty="0"/>
              <a:t>T</a:t>
            </a:r>
            <a:r>
              <a:rPr lang="en-IN" sz="100" dirty="0"/>
              <a:t> </a:t>
            </a:r>
            <a:r>
              <a:rPr lang="en-IN" sz="1600" dirty="0"/>
              <a:t>C curves and left to 5,600 is the deadweight loss. [Caption: When the price ceiling (20 cents) is set above the natural monopoly’s average total cost, the firm will produce at the point where the price intersects the average revenue curve (which is identical to the demand curve) to maximize its profit. Some deadweight loss remains.] </a:t>
            </a:r>
          </a:p>
          <a:p>
            <a:pPr>
              <a:spcBef>
                <a:spcPts val="1000"/>
              </a:spcBef>
              <a:spcAft>
                <a:spcPts val="0"/>
              </a:spcAft>
            </a:pPr>
            <a:r>
              <a:rPr lang="en-IN" sz="1600" dirty="0"/>
              <a:t>Graph (B) Price ceiling at efficient price has the same demand cost curves without the price ceiling. D crosses M</a:t>
            </a:r>
            <a:r>
              <a:rPr lang="en-IN" sz="100" dirty="0"/>
              <a:t> </a:t>
            </a:r>
            <a:r>
              <a:rPr lang="en-IN" sz="1600" dirty="0"/>
              <a:t>C at (6,350, 14), which is </a:t>
            </a:r>
            <a:r>
              <a:rPr lang="en-IN" sz="1600" dirty="0" err="1"/>
              <a:t>labeled</a:t>
            </a:r>
            <a:r>
              <a:rPr lang="en-IN" sz="1600" dirty="0"/>
              <a:t> as Efficient price (P = M</a:t>
            </a:r>
            <a:r>
              <a:rPr lang="en-IN" sz="100" dirty="0"/>
              <a:t> </a:t>
            </a:r>
            <a:r>
              <a:rPr lang="en-IN" sz="1600" dirty="0"/>
              <a:t>C). The area above M</a:t>
            </a:r>
            <a:r>
              <a:rPr lang="en-IN" sz="100" dirty="0"/>
              <a:t> </a:t>
            </a:r>
            <a:r>
              <a:rPr lang="en-IN" sz="1600" dirty="0"/>
              <a:t>C to where A</a:t>
            </a:r>
            <a:r>
              <a:rPr lang="en-IN" sz="100" dirty="0"/>
              <a:t> </a:t>
            </a:r>
            <a:r>
              <a:rPr lang="en-IN" sz="1600" dirty="0"/>
              <a:t>T</a:t>
            </a:r>
            <a:r>
              <a:rPr lang="en-IN" sz="100" dirty="0"/>
              <a:t> </a:t>
            </a:r>
            <a:r>
              <a:rPr lang="en-IN" sz="1600" dirty="0"/>
              <a:t>C becomes level is the Monopoly loss at efficient price. [Caption: In a competitive market, there is no deadweight loss, and the efficient price occurs at the point where P = M</a:t>
            </a:r>
            <a:r>
              <a:rPr lang="en-IN" sz="100" dirty="0"/>
              <a:t> </a:t>
            </a:r>
            <a:r>
              <a:rPr lang="en-IN" sz="1600" dirty="0"/>
              <a:t>C. A publicly owned natural monopoly producing at this point loses money.] </a:t>
            </a:r>
            <a:endParaRPr lang="en-US" sz="16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19934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Solution I</a:t>
            </a:r>
          </a:p>
        </p:txBody>
      </p:sp>
      <p:sp>
        <p:nvSpPr>
          <p:cNvPr id="12" name="Content Placeholder 11"/>
          <p:cNvSpPr>
            <a:spLocks noGrp="1"/>
          </p:cNvSpPr>
          <p:nvPr>
            <p:ph sz="quarter" idx="11"/>
          </p:nvPr>
        </p:nvSpPr>
        <p:spPr/>
        <p:txBody>
          <a:bodyPr>
            <a:normAutofit/>
          </a:bodyPr>
          <a:lstStyle/>
          <a:p>
            <a:pPr>
              <a:spcBef>
                <a:spcPts val="1000"/>
              </a:spcBef>
              <a:spcAft>
                <a:spcPts val="0"/>
              </a:spcAft>
            </a:pPr>
            <a:r>
              <a:rPr lang="en-US" sz="2400" dirty="0"/>
              <a:t>For each of the following, identify which barrier to entry permits monopoly power.</a:t>
            </a:r>
          </a:p>
          <a:p>
            <a:pPr marL="402336" lvl="1" indent="-402336">
              <a:spcBef>
                <a:spcPts val="1000"/>
              </a:spcBef>
              <a:spcAft>
                <a:spcPts val="0"/>
              </a:spcAft>
              <a:buFont typeface="+mj-lt"/>
              <a:buAutoNum type="arabicPeriod"/>
            </a:pPr>
            <a:r>
              <a:rPr lang="en-US" sz="2200" dirty="0"/>
              <a:t>H</a:t>
            </a:r>
            <a:r>
              <a:rPr lang="en-US" sz="2200" baseline="-25000" dirty="0"/>
              <a:t>2</a:t>
            </a:r>
            <a:r>
              <a:rPr lang="en-US" sz="2200" dirty="0"/>
              <a:t>O Company owns all of the water rights to a town’s drinking water supply. </a:t>
            </a:r>
            <a:r>
              <a:rPr lang="en-US" sz="2200" i="1" dirty="0">
                <a:solidFill>
                  <a:srgbClr val="AC0000"/>
                </a:solidFill>
              </a:rPr>
              <a:t>Scarce resource</a:t>
            </a:r>
            <a:r>
              <a:rPr lang="en-US" sz="2200" dirty="0"/>
              <a:t>.</a:t>
            </a:r>
            <a:endParaRPr lang="en-US" sz="2200" dirty="0">
              <a:solidFill>
                <a:srgbClr val="C00000"/>
              </a:solidFill>
            </a:endParaRPr>
          </a:p>
          <a:p>
            <a:pPr marL="402336" lvl="1" indent="-402336">
              <a:spcBef>
                <a:spcPts val="1000"/>
              </a:spcBef>
              <a:spcAft>
                <a:spcPts val="0"/>
              </a:spcAft>
              <a:buFont typeface="+mj-lt"/>
              <a:buAutoNum type="arabicPeriod"/>
            </a:pPr>
            <a:r>
              <a:rPr lang="en-US" sz="2200" dirty="0"/>
              <a:t>X</a:t>
            </a:r>
            <a:r>
              <a:rPr lang="en-US" sz="100" dirty="0"/>
              <a:t> </a:t>
            </a:r>
            <a:r>
              <a:rPr lang="en-US" sz="2200" dirty="0"/>
              <a:t>Y</a:t>
            </a:r>
            <a:r>
              <a:rPr lang="en-US" sz="100" dirty="0"/>
              <a:t> </a:t>
            </a:r>
            <a:r>
              <a:rPr lang="en-US" sz="2200" dirty="0"/>
              <a:t>Z Pharmaceuticals is awarded a patent for their new asthma drug. </a:t>
            </a:r>
            <a:r>
              <a:rPr lang="en-US" sz="2200" i="1" dirty="0">
                <a:solidFill>
                  <a:srgbClr val="AC0000"/>
                </a:solidFill>
              </a:rPr>
              <a:t>Governmental intervention</a:t>
            </a:r>
            <a:r>
              <a:rPr lang="en-US" sz="2200" dirty="0"/>
              <a:t>.</a:t>
            </a:r>
            <a:endParaRPr lang="en-US" sz="2200" dirty="0">
              <a:solidFill>
                <a:srgbClr val="C00000"/>
              </a:solidFill>
            </a:endParaRPr>
          </a:p>
          <a:p>
            <a:pPr marL="402336" lvl="1" indent="-402336">
              <a:spcBef>
                <a:spcPts val="1000"/>
              </a:spcBef>
              <a:spcAft>
                <a:spcPts val="0"/>
              </a:spcAft>
              <a:buFont typeface="+mj-lt"/>
              <a:buAutoNum type="arabicPeriod"/>
            </a:pPr>
            <a:r>
              <a:rPr lang="en-US" sz="2200" dirty="0"/>
              <a:t>National Brewing Company buys a successful, local microbrewery. </a:t>
            </a:r>
            <a:r>
              <a:rPr lang="en-US" sz="2200" i="1" dirty="0">
                <a:solidFill>
                  <a:srgbClr val="AC0000"/>
                </a:solidFill>
              </a:rPr>
              <a:t>Aggressive business tactics</a:t>
            </a:r>
            <a:r>
              <a:rPr lang="en-US" sz="2200" dirty="0"/>
              <a:t>.</a:t>
            </a:r>
            <a:endParaRPr lang="en-US" sz="2200" dirty="0">
              <a:solidFill>
                <a:srgbClr val="C00000"/>
              </a:solidFill>
            </a:endParaRPr>
          </a:p>
          <a:p>
            <a:pPr marL="402336" lvl="1" indent="-402336">
              <a:spcBef>
                <a:spcPts val="1000"/>
              </a:spcBef>
              <a:spcAft>
                <a:spcPts val="0"/>
              </a:spcAft>
              <a:buFont typeface="+mj-lt"/>
              <a:buAutoNum type="arabicPeriod"/>
            </a:pPr>
            <a:r>
              <a:rPr lang="en-US" sz="2200" dirty="0"/>
              <a:t>A</a:t>
            </a:r>
            <a:r>
              <a:rPr lang="en-US" sz="100" dirty="0"/>
              <a:t> </a:t>
            </a:r>
            <a:r>
              <a:rPr lang="en-US" sz="2200" dirty="0"/>
              <a:t>B</a:t>
            </a:r>
            <a:r>
              <a:rPr lang="en-US" sz="100" dirty="0"/>
              <a:t> </a:t>
            </a:r>
            <a:r>
              <a:rPr lang="en-US" sz="2200" dirty="0"/>
              <a:t>C Motor Company produces cars at a lower cost than smaller firms could. </a:t>
            </a:r>
            <a:r>
              <a:rPr lang="en-US" sz="2200" i="1" dirty="0">
                <a:solidFill>
                  <a:srgbClr val="AC0000"/>
                </a:solidFill>
              </a:rPr>
              <a:t>Economies of scale</a:t>
            </a:r>
            <a:r>
              <a:rPr lang="en-US" sz="2200" dirty="0"/>
              <a: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Market Power and Price Discrimination I</a:t>
            </a:r>
            <a:r>
              <a:rPr lang="en-US" sz="100" dirty="0"/>
              <a:t> </a:t>
            </a:r>
            <a:r>
              <a:rPr lang="en-US" sz="2800" dirty="0" err="1"/>
              <a:t>I</a:t>
            </a:r>
            <a:r>
              <a:rPr lang="en-US" sz="28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900" y="1371601"/>
            <a:ext cx="8111783" cy="4876800"/>
          </a:xfrm>
        </p:spPr>
        <p:txBody>
          <a:bodyPr>
            <a:noAutofit/>
          </a:bodyPr>
          <a:lstStyle/>
          <a:p>
            <a:pPr>
              <a:spcBef>
                <a:spcPts val="1000"/>
              </a:spcBef>
              <a:spcAft>
                <a:spcPts val="0"/>
              </a:spcAft>
            </a:pPr>
            <a:r>
              <a:rPr lang="en-IN" dirty="0"/>
              <a:t>Price is on the vertical axis and Millions of copies of Office is on the horizontal. Stair step demand goes from (0, 225) to (1, 225) to (1, 150) to (2, 150) to (2, 75) to (3, 75) and finally (3, 0). Boxes read: At $225 per copy, only business owners will buy Office. At $150 per copy, both business owners and standard users will buy Office. At $75 per copy, all customers, including students, will buy Office. [Caption: This simplified demand curve shows the demand for Office in a perfectly segmented market. In this example, all members of each group have the same willingness to pay: All business owners will pay $225 or less; all standard users will pay $150 or less; and all students will pay only $75 or less.] </a:t>
            </a:r>
            <a:endParaRPr lang="en-US" sz="16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18558340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Perfect Price Discrimination I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900" y="1371601"/>
            <a:ext cx="8111783" cy="4876800"/>
          </a:xfrm>
        </p:spPr>
        <p:txBody>
          <a:bodyPr>
            <a:noAutofit/>
          </a:bodyPr>
          <a:lstStyle/>
          <a:p>
            <a:pPr>
              <a:spcBef>
                <a:spcPts val="1000"/>
              </a:spcBef>
              <a:spcAft>
                <a:spcPts val="0"/>
              </a:spcAft>
            </a:pPr>
            <a:r>
              <a:rPr lang="en-IN" sz="1600" dirty="0"/>
              <a:t>All three graphs have Price on the vertical axis and Millions of copies of Office on the horizontal. Graph (A) No price discrimination has a straight demand curve from (0, 300) to (4, 0). Consumer surplus is under D down to 150; producer surplus is from 150 down to the axis and from 2 right to the axis. The deadweight loss is the triangle under D to the axis and left to 2. [Caption: With no price discrimination, Microsoft charges one price, $150, to all customers.] </a:t>
            </a:r>
          </a:p>
          <a:p>
            <a:pPr>
              <a:spcBef>
                <a:spcPts val="1000"/>
              </a:spcBef>
              <a:spcAft>
                <a:spcPts val="0"/>
              </a:spcAft>
            </a:pPr>
            <a:r>
              <a:rPr lang="en-IN" sz="1600" dirty="0"/>
              <a:t>Graph (B) Imperfect price discrimination shows the same downward demand curve, but with producer surplus as all the area under D except for three triangles under D to $225, under D down to $150 and left to 1, and under D down to 75 and left to 2, which are all consumer surplus. The area under D down to 0 and left to 3 is the deadweight loss. [Caption: With imperfect or tiered price discrimination, Microsoft can earn a profit on sales to both students and other buyers. Because not all students have the same willingness to pay, however, some mutually beneficial trades (represented by the grey-shaded area) don’t take place.] </a:t>
            </a:r>
          </a:p>
          <a:p>
            <a:pPr>
              <a:spcBef>
                <a:spcPts val="1000"/>
              </a:spcBef>
              <a:spcAft>
                <a:spcPts val="0"/>
              </a:spcAft>
            </a:pPr>
            <a:r>
              <a:rPr lang="en-IN" sz="1600" dirty="0"/>
              <a:t>Graph (C) Perfect price discrimination shows all of the area under D as producer surplus. [Caption: If Microsoft could charge each customer his or her exact willingness to pay, the company would profit on all exchanges, eliminating both the deadweight loss and the consumer surplus shown in panel A.] </a:t>
            </a:r>
            <a:endParaRPr lang="en-US" sz="16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2711075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Monopolists and the Demand Curve</a:t>
            </a:r>
          </a:p>
        </p:txBody>
      </p:sp>
      <p:sp>
        <p:nvSpPr>
          <p:cNvPr id="8" name="Content Placeholder 7"/>
          <p:cNvSpPr>
            <a:spLocks noGrp="1"/>
          </p:cNvSpPr>
          <p:nvPr>
            <p:ph sz="quarter" idx="11"/>
          </p:nvPr>
        </p:nvSpPr>
        <p:spPr>
          <a:xfrm>
            <a:off x="342900" y="1276710"/>
            <a:ext cx="8458200" cy="780690"/>
          </a:xfrm>
        </p:spPr>
        <p:txBody>
          <a:bodyPr>
            <a:noAutofit/>
          </a:bodyPr>
          <a:lstStyle/>
          <a:p>
            <a:pPr>
              <a:spcBef>
                <a:spcPts val="1000"/>
              </a:spcBef>
              <a:spcAft>
                <a:spcPts val="0"/>
              </a:spcAft>
            </a:pPr>
            <a:r>
              <a:rPr lang="en-US" sz="2400" i="1" dirty="0">
                <a:solidFill>
                  <a:srgbClr val="AC0000"/>
                </a:solidFill>
              </a:rPr>
              <a:t>Monopolies</a:t>
            </a:r>
            <a:r>
              <a:rPr lang="en-US" sz="2400" dirty="0"/>
              <a:t> differ from </a:t>
            </a:r>
            <a:r>
              <a:rPr lang="en-US" sz="2400" i="1" dirty="0">
                <a:solidFill>
                  <a:srgbClr val="AC0000"/>
                </a:solidFill>
              </a:rPr>
              <a:t>perfectly competitive firms</a:t>
            </a:r>
            <a:r>
              <a:rPr lang="en-US" sz="2400" i="1" dirty="0">
                <a:solidFill>
                  <a:srgbClr val="9D0505"/>
                </a:solidFill>
              </a:rPr>
              <a:t> </a:t>
            </a:r>
            <a:r>
              <a:rPr lang="en-US" sz="2400" dirty="0"/>
              <a:t>with regard to their demand curves.</a:t>
            </a:r>
          </a:p>
        </p:txBody>
      </p:sp>
      <p:pic>
        <p:nvPicPr>
          <p:cNvPr id="1026" name="Picture 2" descr="A perfectly competitive demand curve is horizontal."/>
          <p:cNvPicPr>
            <a:picLocks noChangeAspect="1" noChangeArrowheads="1"/>
          </p:cNvPicPr>
          <p:nvPr/>
        </p:nvPicPr>
        <p:blipFill>
          <a:blip r:embed="rId3"/>
          <a:srcRect/>
          <a:stretch>
            <a:fillRect/>
          </a:stretch>
        </p:blipFill>
        <p:spPr bwMode="auto">
          <a:xfrm>
            <a:off x="582637" y="2122034"/>
            <a:ext cx="3290064" cy="3277575"/>
          </a:xfrm>
          <a:prstGeom prst="rect">
            <a:avLst/>
          </a:prstGeom>
          <a:noFill/>
          <a:ln w="9525">
            <a:noFill/>
            <a:miter lim="800000"/>
            <a:headEnd/>
            <a:tailEnd/>
          </a:ln>
          <a:effectLst/>
        </p:spPr>
      </p:pic>
      <p:sp>
        <p:nvSpPr>
          <p:cNvPr id="11" name="Content Placeholder 10"/>
          <p:cNvSpPr>
            <a:spLocks noGrp="1"/>
          </p:cNvSpPr>
          <p:nvPr>
            <p:ph sz="quarter" idx="14"/>
          </p:nvPr>
        </p:nvSpPr>
        <p:spPr>
          <a:xfrm>
            <a:off x="169280" y="5497234"/>
            <a:ext cx="4097920" cy="653404"/>
          </a:xfrm>
        </p:spPr>
        <p:txBody>
          <a:bodyPr>
            <a:normAutofit/>
          </a:bodyPr>
          <a:lstStyle/>
          <a:p>
            <a:pPr>
              <a:spcBef>
                <a:spcPts val="1000"/>
              </a:spcBef>
              <a:spcAft>
                <a:spcPts val="0"/>
              </a:spcAft>
            </a:pPr>
            <a:r>
              <a:rPr lang="en-US" sz="1800" dirty="0"/>
              <a:t>Firms cannot affect the market price through their production decisions.</a:t>
            </a:r>
          </a:p>
        </p:txBody>
      </p:sp>
      <p:pic>
        <p:nvPicPr>
          <p:cNvPr id="1027" name="Picture 3" descr="A monopoly demand curve is downward sloping."/>
          <p:cNvPicPr>
            <a:picLocks noChangeAspect="1" noChangeArrowheads="1"/>
          </p:cNvPicPr>
          <p:nvPr/>
        </p:nvPicPr>
        <p:blipFill>
          <a:blip r:embed="rId4"/>
          <a:srcRect/>
          <a:stretch>
            <a:fillRect/>
          </a:stretch>
        </p:blipFill>
        <p:spPr bwMode="auto">
          <a:xfrm>
            <a:off x="5019550" y="2124967"/>
            <a:ext cx="3810000" cy="3122649"/>
          </a:xfrm>
          <a:prstGeom prst="rect">
            <a:avLst/>
          </a:prstGeom>
          <a:noFill/>
          <a:ln w="9525">
            <a:noFill/>
            <a:miter lim="800000"/>
            <a:headEnd/>
            <a:tailEnd/>
          </a:ln>
          <a:effectLst/>
        </p:spPr>
      </p:pic>
      <p:sp>
        <p:nvSpPr>
          <p:cNvPr id="12" name="Content Placeholder 11"/>
          <p:cNvSpPr>
            <a:spLocks noGrp="1"/>
          </p:cNvSpPr>
          <p:nvPr>
            <p:ph sz="quarter" idx="15"/>
          </p:nvPr>
        </p:nvSpPr>
        <p:spPr>
          <a:xfrm>
            <a:off x="4876800" y="5320500"/>
            <a:ext cx="4096512" cy="914400"/>
          </a:xfrm>
        </p:spPr>
        <p:txBody>
          <a:bodyPr>
            <a:normAutofit/>
          </a:bodyPr>
          <a:lstStyle/>
          <a:p>
            <a:pPr>
              <a:spcBef>
                <a:spcPts val="1000"/>
              </a:spcBef>
              <a:spcAft>
                <a:spcPts val="0"/>
              </a:spcAft>
            </a:pPr>
            <a:r>
              <a:rPr lang="en-US" sz="1800" dirty="0"/>
              <a:t>Monopolists can affect the market price, but are constrained by the market demand curve.</a:t>
            </a:r>
          </a:p>
        </p:txBody>
      </p:sp>
      <p:sp>
        <p:nvSpPr>
          <p:cNvPr id="9" name="Text Placeholder 8"/>
          <p:cNvSpPr>
            <a:spLocks noGrp="1"/>
          </p:cNvSpPr>
          <p:nvPr>
            <p:ph type="body" sz="quarter" idx="12"/>
          </p:nvPr>
        </p:nvSpPr>
        <p:spPr>
          <a:xfrm>
            <a:off x="2971800" y="6324600"/>
            <a:ext cx="3200400" cy="190500"/>
          </a:xfrm>
        </p:spPr>
        <p:txBody>
          <a:bodyPr/>
          <a:lstStyle/>
          <a:p>
            <a:r>
              <a:rPr lang="en-US" sz="1200" dirty="0">
                <a:hlinkClick r:id="rId5" action="ppaction://hlinksldjump"/>
              </a:rPr>
              <a:t>Access the text alternative for slide images.</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Monopoly Revenue I</a:t>
            </a:r>
          </a:p>
        </p:txBody>
      </p:sp>
      <p:sp>
        <p:nvSpPr>
          <p:cNvPr id="12" name="Content Placeholder 11"/>
          <p:cNvSpPr>
            <a:spLocks noGrp="1"/>
          </p:cNvSpPr>
          <p:nvPr>
            <p:ph sz="quarter" idx="11"/>
          </p:nvPr>
        </p:nvSpPr>
        <p:spPr>
          <a:xfrm>
            <a:off x="342900" y="1276709"/>
            <a:ext cx="8458200" cy="2609491"/>
          </a:xfrm>
        </p:spPr>
        <p:txBody>
          <a:bodyPr>
            <a:normAutofit/>
          </a:bodyPr>
          <a:lstStyle/>
          <a:p>
            <a:pPr>
              <a:spcBef>
                <a:spcPts val="1000"/>
              </a:spcBef>
              <a:spcAft>
                <a:spcPts val="0"/>
              </a:spcAft>
            </a:pPr>
            <a:r>
              <a:rPr lang="en-US" sz="2400" dirty="0"/>
              <a:t>When a </a:t>
            </a:r>
            <a:r>
              <a:rPr lang="en-US" sz="2400" i="1" dirty="0">
                <a:solidFill>
                  <a:srgbClr val="AC0000"/>
                </a:solidFill>
              </a:rPr>
              <a:t>monopolist</a:t>
            </a:r>
            <a:r>
              <a:rPr lang="en-US" sz="2400" dirty="0"/>
              <a:t> produces more of a good, the </a:t>
            </a:r>
            <a:r>
              <a:rPr lang="en-US" sz="2400" i="1" dirty="0">
                <a:solidFill>
                  <a:srgbClr val="AC0000"/>
                </a:solidFill>
              </a:rPr>
              <a:t>market price</a:t>
            </a:r>
            <a:r>
              <a:rPr lang="en-US" sz="2400" i="1" dirty="0">
                <a:solidFill>
                  <a:srgbClr val="9D0505"/>
                </a:solidFill>
              </a:rPr>
              <a:t> </a:t>
            </a:r>
            <a:r>
              <a:rPr lang="en-US" sz="2400" dirty="0"/>
              <a:t>is driven down.</a:t>
            </a:r>
          </a:p>
          <a:p>
            <a:pPr>
              <a:spcBef>
                <a:spcPts val="1000"/>
              </a:spcBef>
              <a:spcAft>
                <a:spcPts val="0"/>
              </a:spcAft>
            </a:pPr>
            <a:r>
              <a:rPr lang="en-US" sz="2400" dirty="0"/>
              <a:t>Therefore, producing an additional unit of output has two effects on total revenue:</a:t>
            </a:r>
          </a:p>
          <a:p>
            <a:pPr marL="402336" lvl="1" indent="-402336">
              <a:spcBef>
                <a:spcPts val="1000"/>
              </a:spcBef>
              <a:spcAft>
                <a:spcPts val="0"/>
              </a:spcAft>
              <a:buClr>
                <a:schemeClr val="tx1"/>
              </a:buClr>
              <a:buFont typeface="+mj-lt"/>
              <a:buAutoNum type="arabicPeriod"/>
            </a:pPr>
            <a:r>
              <a:rPr lang="en-US" sz="2200" i="1" dirty="0">
                <a:solidFill>
                  <a:srgbClr val="AC0000"/>
                </a:solidFill>
              </a:rPr>
              <a:t>Quantity effect</a:t>
            </a:r>
            <a:r>
              <a:rPr lang="en-US" sz="2200" dirty="0"/>
              <a:t>: Total revenue increases.</a:t>
            </a:r>
          </a:p>
          <a:p>
            <a:pPr marL="402336" lvl="1" indent="-402336">
              <a:spcBef>
                <a:spcPts val="1000"/>
              </a:spcBef>
              <a:spcAft>
                <a:spcPts val="0"/>
              </a:spcAft>
              <a:buClr>
                <a:schemeClr val="tx1"/>
              </a:buClr>
              <a:buFont typeface="+mj-lt"/>
              <a:buAutoNum type="arabicPeriod"/>
            </a:pPr>
            <a:r>
              <a:rPr lang="en-US" sz="2200" i="1" dirty="0">
                <a:solidFill>
                  <a:srgbClr val="AC0000"/>
                </a:solidFill>
              </a:rPr>
              <a:t>Price effect</a:t>
            </a:r>
            <a:r>
              <a:rPr lang="en-US" sz="2200" dirty="0"/>
              <a:t>: Total revenue decreases.</a:t>
            </a:r>
          </a:p>
        </p:txBody>
      </p:sp>
      <p:sp>
        <p:nvSpPr>
          <p:cNvPr id="15" name="Content Placeholder 14"/>
          <p:cNvSpPr>
            <a:spLocks noGrp="1"/>
          </p:cNvSpPr>
          <p:nvPr>
            <p:ph sz="quarter" idx="14"/>
          </p:nvPr>
        </p:nvSpPr>
        <p:spPr>
          <a:xfrm>
            <a:off x="342900" y="3985550"/>
            <a:ext cx="8458200" cy="2542032"/>
          </a:xfrm>
        </p:spPr>
        <p:txBody>
          <a:bodyPr>
            <a:noAutofit/>
          </a:bodyPr>
          <a:lstStyle/>
          <a:p>
            <a:pPr>
              <a:spcBef>
                <a:spcPts val="1000"/>
              </a:spcBef>
              <a:spcAft>
                <a:spcPts val="0"/>
              </a:spcAft>
              <a:buClr>
                <a:schemeClr val="tx1"/>
              </a:buClr>
            </a:pPr>
            <a:r>
              <a:rPr lang="en-US" sz="2400" i="1" dirty="0">
                <a:solidFill>
                  <a:srgbClr val="AC0000"/>
                </a:solidFill>
              </a:rPr>
              <a:t>Total revenue</a:t>
            </a:r>
            <a:r>
              <a:rPr lang="en-US" sz="2400" i="1" dirty="0">
                <a:solidFill>
                  <a:srgbClr val="9D0505"/>
                </a:solidFill>
              </a:rPr>
              <a:t> </a:t>
            </a:r>
            <a:r>
              <a:rPr lang="en-US" sz="2400" dirty="0"/>
              <a:t>might increase </a:t>
            </a:r>
            <a:r>
              <a:rPr lang="en-US" sz="2400" i="1" dirty="0"/>
              <a:t>or</a:t>
            </a:r>
            <a:r>
              <a:rPr lang="en-US" sz="2400" dirty="0"/>
              <a:t> decrease, depending on which effect is larger.</a:t>
            </a:r>
          </a:p>
          <a:p>
            <a:pPr marL="0" lvl="2" indent="0">
              <a:spcBef>
                <a:spcPts val="1000"/>
              </a:spcBef>
              <a:spcAft>
                <a:spcPts val="0"/>
              </a:spcAft>
              <a:buNone/>
            </a:pPr>
            <a:r>
              <a:rPr lang="en-US" dirty="0"/>
              <a:t>In </a:t>
            </a:r>
            <a:r>
              <a:rPr lang="en-US" i="1" dirty="0">
                <a:solidFill>
                  <a:srgbClr val="AC0000"/>
                </a:solidFill>
              </a:rPr>
              <a:t>perfectly competitive markets</a:t>
            </a:r>
            <a:r>
              <a:rPr lang="en-US" dirty="0"/>
              <a:t>, a firm can sell as much as it wants at the market price.</a:t>
            </a:r>
          </a:p>
          <a:p>
            <a:pPr marL="0" lvl="2" indent="0">
              <a:spcBef>
                <a:spcPts val="1000"/>
              </a:spcBef>
              <a:spcAft>
                <a:spcPts val="0"/>
              </a:spcAft>
              <a:buNone/>
            </a:pPr>
            <a:r>
              <a:rPr lang="en-US" dirty="0"/>
              <a:t>In </a:t>
            </a:r>
            <a:r>
              <a:rPr lang="en-US" i="1" dirty="0">
                <a:solidFill>
                  <a:srgbClr val="AC0000"/>
                </a:solidFill>
              </a:rPr>
              <a:t>monopoly markets</a:t>
            </a:r>
            <a:r>
              <a:rPr lang="en-US" dirty="0"/>
              <a:t>, a firm is the only producer and faces a downward sloping demand curve.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Monopoly Revenue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1371600"/>
          </a:xfrm>
        </p:spPr>
        <p:txBody>
          <a:bodyPr>
            <a:normAutofit/>
          </a:bodyPr>
          <a:lstStyle/>
          <a:p>
            <a:pPr marL="292608" indent="-292608">
              <a:spcBef>
                <a:spcPts val="1000"/>
              </a:spcBef>
              <a:spcAft>
                <a:spcPts val="0"/>
              </a:spcAft>
              <a:buFont typeface="Arial" pitchFamily="34" charset="0"/>
              <a:buChar char="•"/>
            </a:pPr>
            <a:r>
              <a:rPr lang="en-US" sz="2200" dirty="0"/>
              <a:t>The table displays T</a:t>
            </a:r>
            <a:r>
              <a:rPr lang="en-US" sz="100" dirty="0"/>
              <a:t> </a:t>
            </a:r>
            <a:r>
              <a:rPr lang="en-US" sz="2200" dirty="0"/>
              <a:t>R, A</a:t>
            </a:r>
            <a:r>
              <a:rPr lang="en-US" sz="100" dirty="0"/>
              <a:t> </a:t>
            </a:r>
            <a:r>
              <a:rPr lang="en-US" sz="2200" dirty="0"/>
              <a:t>R, and M</a:t>
            </a:r>
            <a:r>
              <a:rPr lang="en-US" sz="100" dirty="0"/>
              <a:t> </a:t>
            </a:r>
            <a:r>
              <a:rPr lang="en-US" sz="2200" dirty="0"/>
              <a:t>R.</a:t>
            </a:r>
          </a:p>
          <a:p>
            <a:pPr marL="292608" indent="-292608">
              <a:spcBef>
                <a:spcPts val="1000"/>
              </a:spcBef>
              <a:spcAft>
                <a:spcPts val="0"/>
              </a:spcAft>
              <a:buFont typeface="Arial" pitchFamily="34" charset="0"/>
              <a:buChar char="•"/>
            </a:pPr>
            <a:r>
              <a:rPr lang="en-US" sz="2200" dirty="0"/>
              <a:t>Total revenue is maximized when M</a:t>
            </a:r>
            <a:r>
              <a:rPr lang="en-US" sz="100" dirty="0"/>
              <a:t> </a:t>
            </a:r>
            <a:r>
              <a:rPr lang="en-US" sz="2200" dirty="0"/>
              <a:t>R = $0.</a:t>
            </a:r>
          </a:p>
          <a:p>
            <a:pPr marL="292608" indent="-292608">
              <a:spcBef>
                <a:spcPts val="1000"/>
              </a:spcBef>
              <a:spcAft>
                <a:spcPts val="0"/>
              </a:spcAft>
              <a:buFont typeface="Arial" pitchFamily="34" charset="0"/>
              <a:buChar char="•"/>
            </a:pPr>
            <a:r>
              <a:rPr lang="en-US" sz="2200" dirty="0"/>
              <a:t>Notice A</a:t>
            </a:r>
            <a:r>
              <a:rPr lang="en-US" sz="100" dirty="0"/>
              <a:t> </a:t>
            </a:r>
            <a:r>
              <a:rPr lang="en-US" sz="2200" dirty="0"/>
              <a:t>R = P and are greater than or equal to M</a:t>
            </a:r>
            <a:r>
              <a:rPr lang="en-US" sz="100" dirty="0"/>
              <a:t> </a:t>
            </a:r>
            <a:r>
              <a:rPr lang="en-US" sz="2200" dirty="0"/>
              <a:t>R.</a:t>
            </a:r>
          </a:p>
        </p:txBody>
      </p:sp>
      <p:pic>
        <p:nvPicPr>
          <p:cNvPr id="8193" name="Picture 1" descr="The table has two sections with a greater than sign in between, section on the left has three columns and section on the right has two columns."/>
          <p:cNvPicPr>
            <a:picLocks noChangeAspect="1" noChangeArrowheads="1"/>
          </p:cNvPicPr>
          <p:nvPr/>
        </p:nvPicPr>
        <p:blipFill>
          <a:blip r:embed="rId3"/>
          <a:srcRect/>
          <a:stretch>
            <a:fillRect/>
          </a:stretch>
        </p:blipFill>
        <p:spPr bwMode="auto">
          <a:xfrm>
            <a:off x="1842709" y="2768524"/>
            <a:ext cx="5460545" cy="3358784"/>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pPr>
              <a:spcBef>
                <a:spcPts val="1000"/>
              </a:spcBef>
              <a:spcAft>
                <a:spcPts val="0"/>
              </a:spcAft>
            </a:pPr>
            <a:r>
              <a:rPr lang="en-US" sz="1200" dirty="0">
                <a:hlinkClick r:id="rId4" action="ppaction://hlinksldjump"/>
              </a:rPr>
              <a:t>Access the text alternative for slide images.</a:t>
            </a:r>
            <a:endParaRPr lang="en-US"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Monopoly Revenue I</a:t>
            </a:r>
            <a:r>
              <a:rPr lang="en-US" sz="100" dirty="0"/>
              <a:t> </a:t>
            </a:r>
            <a:r>
              <a:rPr lang="en-US" sz="3600" dirty="0" err="1"/>
              <a:t>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7560129" cy="766917"/>
          </a:xfrm>
        </p:spPr>
        <p:txBody>
          <a:bodyPr>
            <a:normAutofit lnSpcReduction="10000"/>
          </a:bodyPr>
          <a:lstStyle/>
          <a:p>
            <a:pPr>
              <a:spcBef>
                <a:spcPts val="1000"/>
              </a:spcBef>
              <a:spcAft>
                <a:spcPts val="0"/>
              </a:spcAft>
            </a:pPr>
            <a:r>
              <a:rPr lang="en-US" sz="2400" dirty="0"/>
              <a:t>The total revenue maximizing point is identified where M</a:t>
            </a:r>
            <a:r>
              <a:rPr lang="en-US" sz="100" dirty="0"/>
              <a:t> </a:t>
            </a:r>
            <a:r>
              <a:rPr lang="en-US" sz="2400" dirty="0"/>
              <a:t>R = $0.</a:t>
            </a:r>
          </a:p>
        </p:txBody>
      </p:sp>
      <p:pic>
        <p:nvPicPr>
          <p:cNvPr id="46082" name="Picture 2" descr="Table provides data for a monopolist."/>
          <p:cNvPicPr>
            <a:picLocks noChangeAspect="1" noChangeArrowheads="1"/>
          </p:cNvPicPr>
          <p:nvPr/>
        </p:nvPicPr>
        <p:blipFill>
          <a:blip r:embed="rId3"/>
          <a:srcRect/>
          <a:stretch>
            <a:fillRect/>
          </a:stretch>
        </p:blipFill>
        <p:spPr bwMode="auto">
          <a:xfrm>
            <a:off x="1941425" y="2169188"/>
            <a:ext cx="5272500" cy="4029850"/>
          </a:xfrm>
          <a:prstGeom prst="rect">
            <a:avLst/>
          </a:prstGeom>
          <a:noFill/>
          <a:ln w="9525">
            <a:noFill/>
            <a:miter lim="800000"/>
            <a:headEnd/>
            <a:tailEnd/>
          </a:ln>
          <a:effectLst/>
        </p:spPr>
      </p:pic>
      <p:sp>
        <p:nvSpPr>
          <p:cNvPr id="4" name="Text Placeholder 3">
            <a:extLst>
              <a:ext uri="{FF2B5EF4-FFF2-40B4-BE49-F238E27FC236}">
                <a16:creationId xmlns:a16="http://schemas.microsoft.com/office/drawing/2014/main" id="{C9508A7E-262B-4922-945E-7E0842BE66BE}"/>
              </a:ext>
            </a:extLst>
          </p:cNvPr>
          <p:cNvSpPr>
            <a:spLocks noGrp="1"/>
          </p:cNvSpPr>
          <p:nvPr>
            <p:ph type="body" sz="quarter" idx="12"/>
          </p:nvPr>
        </p:nvSpPr>
        <p:spPr>
          <a:xfrm>
            <a:off x="1941425" y="6324600"/>
            <a:ext cx="4818604" cy="228600"/>
          </a:xfrm>
        </p:spPr>
        <p:txBody>
          <a:bodyPr/>
          <a:lstStyle/>
          <a:p>
            <a:r>
              <a:rPr lang="en-US" sz="1200" dirty="0">
                <a:hlinkClick r:id="rId4" action="ppaction://hlinksldjump"/>
              </a:rPr>
              <a:t>Access the text alternative for slide images.</a:t>
            </a:r>
            <a:endParaRPr lang="en-US" sz="1200" dirty="0"/>
          </a:p>
        </p:txBody>
      </p:sp>
    </p:spTree>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1951</TotalTime>
  <Words>8357</Words>
  <Application>Microsoft Office PowerPoint</Application>
  <PresentationFormat>On-screen Show (4:3)</PresentationFormat>
  <Paragraphs>592</Paragraphs>
  <Slides>51</Slides>
  <Notes>39</Notes>
  <HiddenSlides>12</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51</vt:i4>
      </vt:variant>
    </vt:vector>
  </HeadingPairs>
  <TitlesOfParts>
    <vt:vector size="58" baseType="lpstr">
      <vt:lpstr>Arial</vt:lpstr>
      <vt:lpstr>Calibri</vt:lpstr>
      <vt:lpstr>Title Slides Master</vt:lpstr>
      <vt:lpstr>MainContentSlideMaster</vt:lpstr>
      <vt:lpstr>ClosingMaster</vt:lpstr>
      <vt:lpstr>DividerSlideMaster</vt:lpstr>
      <vt:lpstr>ImageDescriptionAppendixSlideMaster</vt:lpstr>
      <vt:lpstr>Chapter 14</vt:lpstr>
      <vt:lpstr>What will you Learn in this Chapter?</vt:lpstr>
      <vt:lpstr>Why do Monopolies Exist?</vt:lpstr>
      <vt:lpstr>Active Learning: Identify the Barrier to Entry</vt:lpstr>
      <vt:lpstr>Active Learning Solution I</vt:lpstr>
      <vt:lpstr>Monopolists and the Demand Curve</vt:lpstr>
      <vt:lpstr>Monopoly Revenue I</vt:lpstr>
      <vt:lpstr>Monopoly Revenue I I</vt:lpstr>
      <vt:lpstr>Monopoly Revenue I I I</vt:lpstr>
      <vt:lpstr>Active Learning: Determine Revenue-Maximizing Quantity</vt:lpstr>
      <vt:lpstr>Active Learning Solution I I</vt:lpstr>
      <vt:lpstr>Active Learning Solution I I I</vt:lpstr>
      <vt:lpstr>Active Learning Solution I V</vt:lpstr>
      <vt:lpstr>Monopoly Profit-Maximizing Quantity</vt:lpstr>
      <vt:lpstr>Monopoly Profit Maximization I</vt:lpstr>
      <vt:lpstr>Monopoly Profit Maximization I I</vt:lpstr>
      <vt:lpstr>Active Learning: Determine Profit-Maximizing Price and Quantity and Profit</vt:lpstr>
      <vt:lpstr>Active Learning Solution V</vt:lpstr>
      <vt:lpstr>Problems with Monopoly</vt:lpstr>
      <vt:lpstr>The Welfare Costs of Monopoly I</vt:lpstr>
      <vt:lpstr>The Welfare Costs of Monopoly I I</vt:lpstr>
      <vt:lpstr>Comparing Market Characteristics</vt:lpstr>
      <vt:lpstr>Rockers v s. Ticketmaster</vt:lpstr>
      <vt:lpstr>Public Policy Responses</vt:lpstr>
      <vt:lpstr>Public Policy Responses: Antitrust Laws</vt:lpstr>
      <vt:lpstr>Public Policy Responses: Public Ownership I</vt:lpstr>
      <vt:lpstr>Public Policy Responses: Public Ownership I I</vt:lpstr>
      <vt:lpstr>Public Policy Responses: Regulation</vt:lpstr>
      <vt:lpstr>Public Policy Responses: Vertical Splits</vt:lpstr>
      <vt:lpstr>Public Policy Responses: No Response</vt:lpstr>
      <vt:lpstr>Market Power and Price Discrimination I</vt:lpstr>
      <vt:lpstr>Market Power and Price Discrimination I I</vt:lpstr>
      <vt:lpstr>Market Power and Price Discrimination I I I</vt:lpstr>
      <vt:lpstr>Perfect Price Discrimination I</vt:lpstr>
      <vt:lpstr>Perfect Price Discrimination I I</vt:lpstr>
      <vt:lpstr>Rickshaw Rides</vt:lpstr>
      <vt:lpstr>Summary I</vt:lpstr>
      <vt:lpstr>Summary I I</vt:lpstr>
      <vt:lpstr>End of Main Content</vt:lpstr>
      <vt:lpstr>Accessibility Content: Text Alternatives for Images</vt:lpstr>
      <vt:lpstr>Monopolists and the Demand Curve – Text Alternative</vt:lpstr>
      <vt:lpstr>Monopoly Revenue I I – Text Alternative</vt:lpstr>
      <vt:lpstr>Monopoly Revenue I I I – Text Alternative</vt:lpstr>
      <vt:lpstr>Monopoly Profit Maximization I – Text Alternative</vt:lpstr>
      <vt:lpstr>Monopoly Profit Maximization I I – Text Alternative</vt:lpstr>
      <vt:lpstr>Active Learning: Determine Profit-Maximizing Price and Quantity and Profit – Text Alternative</vt:lpstr>
      <vt:lpstr>Active Learning Solution V – Text Alternative</vt:lpstr>
      <vt:lpstr>The Welfare Costs of Monopoly I – Text Alternative</vt:lpstr>
      <vt:lpstr>Public Policy Responses: Public Ownership I I – Text Alternative</vt:lpstr>
      <vt:lpstr>Market Power and Price Discrimination I I – Text Alternative</vt:lpstr>
      <vt:lpstr>Perfect Price Discrimination I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241</cp:revision>
  <dcterms:created xsi:type="dcterms:W3CDTF">2019-12-14T02:10:23Z</dcterms:created>
  <dcterms:modified xsi:type="dcterms:W3CDTF">2020-09-10T07:21:26Z</dcterms:modified>
</cp:coreProperties>
</file>