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0"/>
  </p:notesMasterIdLst>
  <p:sldIdLst>
    <p:sldId id="35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355" r:id="rId38"/>
    <p:sldId id="300" r:id="rId39"/>
    <p:sldId id="301" r:id="rId40"/>
    <p:sldId id="302" r:id="rId41"/>
    <p:sldId id="303" r:id="rId42"/>
    <p:sldId id="304" r:id="rId43"/>
    <p:sldId id="305" r:id="rId44"/>
    <p:sldId id="306" r:id="rId45"/>
    <p:sldId id="307" r:id="rId46"/>
    <p:sldId id="308" r:id="rId47"/>
    <p:sldId id="309" r:id="rId48"/>
    <p:sldId id="31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355"/>
          </p14:sldIdLst>
        </p14:section>
        <p14:section name="Appendix: Image Descriptions for Unsighted Students" id="{EA23C0E9-A9FB-47A8-AD0B-412E1483FEEF}">
          <p14:sldIdLst>
            <p14:sldId id="300"/>
            <p14:sldId id="301"/>
            <p14:sldId id="302"/>
            <p14:sldId id="303"/>
            <p14:sldId id="304"/>
            <p14:sldId id="305"/>
            <p14:sldId id="306"/>
            <p14:sldId id="307"/>
            <p14:sldId id="308"/>
            <p14:sldId id="309"/>
            <p14:sldId id="31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guide id="5" orient="horz" pos="38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1" autoAdjust="0"/>
    <p:restoredTop sz="86385" autoAdjust="0"/>
  </p:normalViewPr>
  <p:slideViewPr>
    <p:cSldViewPr snapToGrid="0" showGuides="1">
      <p:cViewPr varScale="1">
        <p:scale>
          <a:sx n="59" d="100"/>
          <a:sy n="59" d="100"/>
        </p:scale>
        <p:origin x="360" y="48"/>
      </p:cViewPr>
      <p:guideLst>
        <p:guide pos="3264"/>
        <p:guide orient="horz" pos="2256"/>
        <p:guide pos="5640"/>
        <p:guide orient="horz" pos="3884"/>
      </p:guideLst>
    </p:cSldViewPr>
  </p:slideViewPr>
  <p:outlineViewPr>
    <p:cViewPr>
      <p:scale>
        <a:sx n="50" d="100"/>
        <a:sy n="50"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pPr/>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pPr/>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a:t>
            </a:r>
            <a:r>
              <a:rPr lang="en-US" baseline="0" dirty="0"/>
              <a:t> This chapter is the backbone of understanding production decisions. While the perfectly competitive market may not exist in its pure form in reality, this is a benchmark model that can be extremely insightful to real-world behavior. The perfectly competitive market is one in which the product is standard, and there are many buyers and sellers. So many, in fact, that no one person or firm can influence the price. Many real-world markets have these characteristics. Discuss with your students examples of this type of market, and why or why not they may not be exactly in a competitive market.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Remember that a firm has to pay fixed costs regardless of how much it produces, and even if it produces nothing at all. Emphasize to students that shutting down simply means that hours (or months) of operation are changing, but the business is still viable and will commence production when price rises. For example, dairy queen and water parks in northern states do not operate during the winter but resume operation during the summer months.</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13</a:t>
            </a:fld>
            <a:endParaRPr lang="en-I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firm would take a loss at some prices at and above $600; however, it’s still better to produce and take a loss than to shut down and incur a fixed cost that is greater than the loss had they produced. This is usually really hard for students to grasp,</a:t>
            </a:r>
            <a:r>
              <a:rPr lang="en-US" sz="1200" kern="1200" baseline="0" dirty="0">
                <a:solidFill>
                  <a:schemeClr val="tx1"/>
                </a:solidFill>
                <a:effectLst/>
                <a:latin typeface="+mn-lt"/>
                <a:ea typeface="+mn-ea"/>
                <a:cs typeface="+mn-cs"/>
              </a:rPr>
              <a:t> so carefully emphasize this point.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15</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Make it clear to students that shutting down is something done in the short run (the firm will reopen), while exiting is when a firm stops production permanently.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18</a:t>
            </a:fld>
            <a:endParaRPr lang="en-I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Recall the difference between </a:t>
            </a:r>
            <a:r>
              <a:rPr lang="en-US" sz="1200" b="0" i="1" u="none" strike="noStrike" kern="1200" baseline="0" dirty="0">
                <a:solidFill>
                  <a:schemeClr val="tx1"/>
                </a:solidFill>
                <a:latin typeface="+mn-lt"/>
                <a:ea typeface="+mn-ea"/>
                <a:cs typeface="+mn-cs"/>
              </a:rPr>
              <a:t>accounting profit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economic profit. </a:t>
            </a:r>
            <a:r>
              <a:rPr lang="en-US" sz="1200" b="0" i="0" u="none" strike="noStrike" kern="1200" baseline="0" dirty="0">
                <a:solidFill>
                  <a:schemeClr val="tx1"/>
                </a:solidFill>
                <a:latin typeface="+mn-lt"/>
                <a:ea typeface="+mn-ea"/>
                <a:cs typeface="+mn-cs"/>
              </a:rPr>
              <a:t>Positive economic profit </a:t>
            </a:r>
            <a:r>
              <a:rPr lang="en-US" sz="1200" b="0" i="0" u="none" strike="noStrike" kern="1200" baseline="0" dirty="0">
                <a:solidFill>
                  <a:schemeClr val="tx1"/>
                </a:solidFill>
                <a:latin typeface="+mn-lt"/>
                <a:ea typeface="+mn-ea"/>
                <a:cs typeface="+mn-cs"/>
                <a:sym typeface="Wingdings" pitchFamily="2" charset="2"/>
              </a:rPr>
              <a:t>means that</a:t>
            </a:r>
            <a:r>
              <a:rPr lang="en-US" sz="1200" b="0" i="0" u="none" strike="noStrike" kern="1200" baseline="0" dirty="0">
                <a:solidFill>
                  <a:schemeClr val="tx1"/>
                </a:solidFill>
                <a:latin typeface="+mn-lt"/>
                <a:ea typeface="+mn-ea"/>
                <a:cs typeface="+mn-cs"/>
              </a:rPr>
              <a:t> revenues are higher than their total costs. Total costs include opportunity costs,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such as money the firm could have made if it had invested its resources in other business opportunities. It’s important to note that firms with zero economic profits still have accounting profit. S</a:t>
            </a:r>
            <a:r>
              <a:rPr lang="en-US" sz="1200" kern="1200" dirty="0">
                <a:solidFill>
                  <a:schemeClr val="tx1"/>
                </a:solidFill>
                <a:effectLst/>
                <a:latin typeface="+mn-lt"/>
                <a:ea typeface="+mn-ea"/>
                <a:cs typeface="+mn-cs"/>
              </a:rPr>
              <a:t>tudents might not pick up on why an increase in supply ultimately causes P=ATC. </a:t>
            </a:r>
            <a:r>
              <a:rPr lang="en-US" sz="1200" kern="1200" baseline="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s supply increases, the market equilibrium price decreases. Since competitive firms are price takers, they have no choice but to decrease price to the new market price. As that happens, profits start disappearing. Some inefficient firms exit, while other more efficient firms enter.</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t goes back and forth until we get to that long-run equilibrium where P=ATC and zero economic profits are realized by all the (efficient) firms remaining in the market. This</a:t>
            </a:r>
            <a:r>
              <a:rPr lang="en-US" sz="1200" kern="1200" baseline="0" dirty="0">
                <a:solidFill>
                  <a:schemeClr val="tx1"/>
                </a:solidFill>
                <a:effectLst/>
                <a:latin typeface="+mn-lt"/>
                <a:ea typeface="+mn-ea"/>
                <a:cs typeface="+mn-cs"/>
              </a:rPr>
              <a:t> is laid out in subsequent slides, but some students might start asking about this at this point in the slides.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10995D4-C630-4D1E-A120-C0B9FB85BAB5}" type="slidenum">
              <a:rPr lang="en-IN" smtClean="0"/>
              <a:pPr/>
              <a:t>20</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Since the ATC is</a:t>
            </a:r>
            <a:r>
              <a:rPr lang="en-US" baseline="0" dirty="0"/>
              <a:t> bowed out</a:t>
            </a:r>
            <a:r>
              <a:rPr lang="en-US" dirty="0"/>
              <a:t>,</a:t>
            </a:r>
            <a:r>
              <a:rPr lang="en-US" baseline="0" dirty="0"/>
              <a:t> it has a minimum. This is denoted as </a:t>
            </a:r>
            <a:r>
              <a:rPr lang="en-US" dirty="0"/>
              <a:t>min(ATC).</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21</a:t>
            </a:fld>
            <a:endParaRPr lang="en-I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In the real world, some firms are more efficient than others at converting inputs into outputs.</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25</a:t>
            </a:fld>
            <a:endParaRPr lang="en-I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Even if every firm in a market has the same ATC, innovative firms are always searching for better production processes and new technologies that enable them to produce goods at lower cost.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26</a:t>
            </a:fld>
            <a:endParaRPr lang="en-I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3266801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3548925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sz="1200" b="0" i="0" u="none" strike="noStrike" kern="1200" baseline="0" dirty="0">
                <a:solidFill>
                  <a:schemeClr val="tx1"/>
                </a:solidFill>
                <a:latin typeface="+mn-lt"/>
                <a:ea typeface="+mn-ea"/>
                <a:cs typeface="+mn-cs"/>
              </a:rPr>
              <a:t>What we mean when we say that the good or service in a perfectly competitive market is standardized is that no information asymmetries exist; everyone knows exactly what they are trading. </a:t>
            </a:r>
            <a:r>
              <a:rPr lang="en-US" sz="2400" dirty="0"/>
              <a:t>When goods are </a:t>
            </a:r>
            <a:r>
              <a:rPr lang="en-US" sz="2400" u="none" dirty="0"/>
              <a:t>standardized</a:t>
            </a:r>
            <a:r>
              <a:rPr lang="en-US" sz="2400" dirty="0"/>
              <a:t>, they are </a:t>
            </a:r>
            <a:r>
              <a:rPr lang="en-US" sz="2400" u="none" dirty="0"/>
              <a:t>interchangeable</a:t>
            </a:r>
            <a:r>
              <a:rPr lang="en-US" sz="2400" dirty="0"/>
              <a:t>. </a:t>
            </a:r>
            <a:r>
              <a:rPr lang="en-US" dirty="0"/>
              <a:t>Buyers have no reason to prefer the good sold by one producer over the good sold by another, provided that they are the same price.</a:t>
            </a:r>
            <a:r>
              <a:rPr lang="en-US" baseline="0" dirty="0"/>
              <a:t> </a:t>
            </a:r>
            <a:r>
              <a:rPr lang="en-US" sz="2400" dirty="0"/>
              <a:t>Thus producers have to </a:t>
            </a:r>
            <a:r>
              <a:rPr lang="en-US" sz="2400" u="none" dirty="0"/>
              <a:t>sell at market price</a:t>
            </a:r>
            <a:r>
              <a:rPr lang="en-US" sz="2400" dirty="0"/>
              <a:t>. There are no (or very low) transaction costs on buyers or sellers. Thus, f</a:t>
            </a:r>
            <a:r>
              <a:rPr lang="en-US" sz="1200" b="0" i="0" u="none" strike="noStrike" kern="1200" baseline="0" dirty="0">
                <a:solidFill>
                  <a:schemeClr val="tx1"/>
                </a:solidFill>
                <a:latin typeface="+mn-lt"/>
                <a:ea typeface="+mn-ea"/>
                <a:cs typeface="+mn-cs"/>
              </a:rPr>
              <a:t>irms are free to enter and exit the market, this implies that there are no barriers to entry. This concept will be discussed more thoroughly in the “Monopoly” chapter.</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a:t>
            </a:fld>
            <a:endParaRPr lang="en-I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1207858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613794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9842093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1162775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12826100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3765438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1012708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4</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should simply</a:t>
            </a:r>
            <a:r>
              <a:rPr lang="en-US" baseline="0" dirty="0"/>
              <a:t> be a reminder of concepts from “The Costs of Production” chapter. Students may need a refresh of that chapter if they do not understand these abbreviated definitions.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5</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price received per bunch remains constant, because the firm is a price taker in a competitive market.</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6</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price received per bunch remains constant, because the firm is a price taker in a competitive market.</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7</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Total cost includes both fixed and variable costs. Column 7 shows marginal profit (marginal revenue minus marginal cost). The firm</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confirms the decision made earlier (solely on the basis of profit maximization) to increase output from 2 bunches to 3 bunches of roasted plantains. Thus, an increase of production from 2 to 3 bunches will still yield positive marginal profit. What if the firm is producing 4 bunches of plantains—should it produce 5 bunches? Marginal cost in this case is 1,200 francs, but marginal revenue remains at 1,000 francs, so the marginal profit is −200 francs. The firm would lose 200 francs of profit by producing the extra plantains, so it should stick with 4 bunches. A firm should keep producing as long as marginal cost is less than marginal revenue; it should stop producing as soon as the two are equal. In Table 13-2, this is 4 bunches of plantains.</a:t>
            </a:r>
            <a:r>
              <a:rPr lang="en-US" dirty="0"/>
              <a:t> It’s important to note to students that the profit-maximizing quantity is at MR = MC </a:t>
            </a:r>
            <a:r>
              <a:rPr lang="en-US" i="1" dirty="0"/>
              <a:t>or</a:t>
            </a:r>
            <a:r>
              <a:rPr lang="en-US" baseline="0" dirty="0"/>
              <a:t> the last quantity where MR &gt; MC (this will help students who may be looking at a table where there is no MR = MC quantity). Also, marginal profit hasn’t been introduced yet in these slides, so you may want to emphasize that even though marginal profit may be decreasing, profit may still be increasing (just at a slower rate).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9</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firms find themselves in this situation, they have to decide if this is a short-run phenomena or a long-run trend. Based on this analysis, they will decide whether to shut down or exit the market.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11</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ATC = TC / Q. Rearranging yields TC = ATC </a:t>
            </a:r>
            <a:r>
              <a:rPr lang="en-US" dirty="0"/>
              <a:t>×</a:t>
            </a:r>
            <a:r>
              <a:rPr lang="en-US" sz="1200" b="0" i="0" u="none" strike="noStrike" kern="1200" baseline="0" dirty="0">
                <a:solidFill>
                  <a:schemeClr val="tx1"/>
                </a:solidFill>
                <a:latin typeface="+mn-lt"/>
                <a:ea typeface="+mn-ea"/>
                <a:cs typeface="+mn-cs"/>
              </a:rPr>
              <a:t> Q. Similarly, TC = ATC </a:t>
            </a:r>
            <a:r>
              <a:rPr lang="en-US" dirty="0"/>
              <a:t>×</a:t>
            </a:r>
            <a:r>
              <a:rPr lang="en-US" sz="1200" b="0" i="0" u="none" strike="noStrike" kern="1200" baseline="0" dirty="0">
                <a:solidFill>
                  <a:schemeClr val="tx1"/>
                </a:solidFill>
                <a:latin typeface="+mn-lt"/>
                <a:ea typeface="+mn-ea"/>
                <a:cs typeface="+mn-cs"/>
              </a:rPr>
              <a:t> Q.</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12</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7472" y="56673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7472" y="58197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6" name="Content Placeholder 6">
            <a:extLst>
              <a:ext uri="{FF2B5EF4-FFF2-40B4-BE49-F238E27FC236}">
                <a16:creationId xmlns:a16="http://schemas.microsoft.com/office/drawing/2014/main" id="{8B728CCD-2639-461B-9841-57505AC13467}"/>
              </a:ext>
            </a:extLst>
          </p:cNvPr>
          <p:cNvSpPr>
            <a:spLocks noGrp="1"/>
          </p:cNvSpPr>
          <p:nvPr>
            <p:ph sz="quarter" idx="21" hasCustomPrompt="1"/>
          </p:nvPr>
        </p:nvSpPr>
        <p:spPr>
          <a:xfrm>
            <a:off x="347472" y="59721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7" name="Content Placeholder 6">
            <a:extLst>
              <a:ext uri="{FF2B5EF4-FFF2-40B4-BE49-F238E27FC236}">
                <a16:creationId xmlns:a16="http://schemas.microsoft.com/office/drawing/2014/main" id="{8B728CCD-2639-461B-9841-57505AC13467}"/>
              </a:ext>
            </a:extLst>
          </p:cNvPr>
          <p:cNvSpPr>
            <a:spLocks noGrp="1"/>
          </p:cNvSpPr>
          <p:nvPr>
            <p:ph sz="quarter" idx="22" hasCustomPrompt="1"/>
          </p:nvPr>
        </p:nvSpPr>
        <p:spPr>
          <a:xfrm>
            <a:off x="347472" y="61245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8" name="Content Placeholder 6">
            <a:extLst>
              <a:ext uri="{FF2B5EF4-FFF2-40B4-BE49-F238E27FC236}">
                <a16:creationId xmlns:a16="http://schemas.microsoft.com/office/drawing/2014/main" id="{8B728CCD-2639-461B-9841-57505AC13467}"/>
              </a:ext>
            </a:extLst>
          </p:cNvPr>
          <p:cNvSpPr>
            <a:spLocks noGrp="1"/>
          </p:cNvSpPr>
          <p:nvPr>
            <p:ph sz="quarter" idx="23" hasCustomPrompt="1"/>
          </p:nvPr>
        </p:nvSpPr>
        <p:spPr>
          <a:xfrm>
            <a:off x="347472" y="6276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9" name="Content Placeholder 6">
            <a:extLst>
              <a:ext uri="{FF2B5EF4-FFF2-40B4-BE49-F238E27FC236}">
                <a16:creationId xmlns:a16="http://schemas.microsoft.com/office/drawing/2014/main" id="{8B728CCD-2639-461B-9841-57505AC13467}"/>
              </a:ext>
            </a:extLst>
          </p:cNvPr>
          <p:cNvSpPr>
            <a:spLocks noGrp="1"/>
          </p:cNvSpPr>
          <p:nvPr>
            <p:ph sz="quarter" idx="24" hasCustomPrompt="1"/>
          </p:nvPr>
        </p:nvSpPr>
        <p:spPr>
          <a:xfrm>
            <a:off x="347472" y="64293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20" name="Content Placeholder 6">
            <a:extLst>
              <a:ext uri="{FF2B5EF4-FFF2-40B4-BE49-F238E27FC236}">
                <a16:creationId xmlns:a16="http://schemas.microsoft.com/office/drawing/2014/main" id="{8B728CCD-2639-461B-9841-57505AC13467}"/>
              </a:ext>
            </a:extLst>
          </p:cNvPr>
          <p:cNvSpPr>
            <a:spLocks noGrp="1"/>
          </p:cNvSpPr>
          <p:nvPr>
            <p:ph sz="quarter" idx="25" hasCustomPrompt="1"/>
          </p:nvPr>
        </p:nvSpPr>
        <p:spPr>
          <a:xfrm>
            <a:off x="347472" y="65817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21" name="Content Placeholder 6">
            <a:extLst>
              <a:ext uri="{FF2B5EF4-FFF2-40B4-BE49-F238E27FC236}">
                <a16:creationId xmlns:a16="http://schemas.microsoft.com/office/drawing/2014/main" id="{8B728CCD-2639-461B-9841-57505AC13467}"/>
              </a:ext>
            </a:extLst>
          </p:cNvPr>
          <p:cNvSpPr>
            <a:spLocks noGrp="1"/>
          </p:cNvSpPr>
          <p:nvPr>
            <p:ph sz="quarter" idx="26" hasCustomPrompt="1"/>
          </p:nvPr>
        </p:nvSpPr>
        <p:spPr>
          <a:xfrm>
            <a:off x="347472" y="67341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22" name="Content Placeholder 6">
            <a:extLst>
              <a:ext uri="{FF2B5EF4-FFF2-40B4-BE49-F238E27FC236}">
                <a16:creationId xmlns:a16="http://schemas.microsoft.com/office/drawing/2014/main" id="{8B728CCD-2639-461B-9841-57505AC13467}"/>
              </a:ext>
            </a:extLst>
          </p:cNvPr>
          <p:cNvSpPr>
            <a:spLocks noGrp="1"/>
          </p:cNvSpPr>
          <p:nvPr>
            <p:ph sz="quarter" idx="27" hasCustomPrompt="1"/>
          </p:nvPr>
        </p:nvSpPr>
        <p:spPr>
          <a:xfrm>
            <a:off x="347472" y="68865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056600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80114377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221186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035514372"/>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slide" Target="slide36.xml"/></Relationships>
</file>

<file path=ppt/slides/_rels/slide1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slide" Target="slide39.xml"/></Relationships>
</file>

<file path=ppt/slides/_rels/slide1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3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3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3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slide" Target="slide17.xml"/></Relationships>
</file>

<file path=ppt/slides/_rels/slide4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slide" Target="slide17.xml"/></Relationships>
</file>

<file path=ppt/slides/_rels/slide4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slide" Target="slide17.xml"/></Relationships>
</file>

<file path=ppt/slides/_rels/slide4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openxmlformats.org/officeDocument/2006/relationships/slide" Target="slide17.xml"/><Relationship Id="rId4" Type="http://schemas.openxmlformats.org/officeDocument/2006/relationships/slide" Target="slide23.xml"/></Relationships>
</file>

<file path=ppt/slides/_rels/slide4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slide" Target="slide17.xml"/><Relationship Id="rId4" Type="http://schemas.openxmlformats.org/officeDocument/2006/relationships/slide" Target="slide2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13</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Perfect Competition</a:t>
            </a:r>
          </a:p>
        </p:txBody>
      </p:sp>
      <p:pic>
        <p:nvPicPr>
          <p:cNvPr id="6" name="Picture 5">
            <a:extLst>
              <a:ext uri="{FF2B5EF4-FFF2-40B4-BE49-F238E27FC236}">
                <a16:creationId xmlns:a16="http://schemas.microsoft.com/office/drawing/2014/main" id="{DF325736-BA5C-4A8F-AFAC-203908A3B46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Profits and Production Decisions I</a:t>
            </a:r>
            <a:r>
              <a:rPr lang="en-US" sz="100" dirty="0"/>
              <a:t> </a:t>
            </a:r>
            <a:r>
              <a:rPr lang="en-US" dirty="0" err="1"/>
              <a:t>I</a:t>
            </a:r>
            <a:r>
              <a:rPr lang="en-US" sz="100" dirty="0"/>
              <a:t> </a:t>
            </a:r>
            <a:r>
              <a:rPr lang="en-US" dirty="0" err="1"/>
              <a:t>I</a:t>
            </a:r>
            <a:endParaRPr lang="en-US" dirty="0"/>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dirty="0"/>
              <a:t>The profit maximizing point can be identified graphically.</a:t>
            </a:r>
          </a:p>
        </p:txBody>
      </p:sp>
      <p:pic>
        <p:nvPicPr>
          <p:cNvPr id="2051" name="Picture 3" descr="Marginal cost data produces a J-shaped upward-sloping curve."/>
          <p:cNvPicPr>
            <a:picLocks noChangeAspect="1" noChangeArrowheads="1"/>
          </p:cNvPicPr>
          <p:nvPr/>
        </p:nvPicPr>
        <p:blipFill>
          <a:blip r:embed="rId2"/>
          <a:srcRect/>
          <a:stretch>
            <a:fillRect/>
          </a:stretch>
        </p:blipFill>
        <p:spPr bwMode="auto">
          <a:xfrm>
            <a:off x="234498" y="2119228"/>
            <a:ext cx="4226146" cy="3474047"/>
          </a:xfrm>
          <a:prstGeom prst="rect">
            <a:avLst/>
          </a:prstGeom>
          <a:noFill/>
          <a:ln w="9525">
            <a:noFill/>
            <a:miter lim="800000"/>
            <a:headEnd/>
            <a:tailEnd/>
          </a:ln>
          <a:effectLst/>
        </p:spPr>
      </p:pic>
      <p:sp>
        <p:nvSpPr>
          <p:cNvPr id="4" name="Content Placeholder 3"/>
          <p:cNvSpPr>
            <a:spLocks noGrp="1"/>
          </p:cNvSpPr>
          <p:nvPr>
            <p:ph sz="quarter" idx="14"/>
          </p:nvPr>
        </p:nvSpPr>
        <p:spPr>
          <a:xfrm>
            <a:off x="4572000" y="1805050"/>
            <a:ext cx="4229100" cy="4214750"/>
          </a:xfrm>
        </p:spPr>
        <p:txBody>
          <a:bodyPr>
            <a:normAutofit/>
          </a:bodyPr>
          <a:lstStyle/>
          <a:p>
            <a:pPr marL="292608" indent="-292608">
              <a:spcBef>
                <a:spcPts val="1000"/>
              </a:spcBef>
              <a:spcAft>
                <a:spcPts val="0"/>
              </a:spcAft>
              <a:buFont typeface="Arial" pitchFamily="34" charset="0"/>
              <a:buChar char="•"/>
            </a:pPr>
            <a:r>
              <a:rPr lang="en-US" sz="2000" u="sng" dirty="0"/>
              <a:t>Point A</a:t>
            </a:r>
            <a:r>
              <a:rPr lang="en-US" sz="2000" dirty="0"/>
              <a:t>: Produce more, as the M R from the next unit is greater than the M</a:t>
            </a:r>
            <a:r>
              <a:rPr lang="en-US" sz="100" dirty="0"/>
              <a:t> </a:t>
            </a:r>
            <a:r>
              <a:rPr lang="en-US" sz="2000" dirty="0"/>
              <a:t>C. </a:t>
            </a:r>
          </a:p>
          <a:p>
            <a:pPr marL="292608" indent="-292608">
              <a:spcBef>
                <a:spcPts val="1000"/>
              </a:spcBef>
              <a:spcAft>
                <a:spcPts val="0"/>
              </a:spcAft>
              <a:buFont typeface="Arial" pitchFamily="34" charset="0"/>
              <a:buChar char="•"/>
            </a:pPr>
            <a:r>
              <a:rPr lang="en-US" sz="2000" u="sng" dirty="0"/>
              <a:t>Point B</a:t>
            </a:r>
            <a:r>
              <a:rPr lang="en-US" sz="2000" dirty="0"/>
              <a:t>: The profit-maximizing quantity is at M</a:t>
            </a:r>
            <a:r>
              <a:rPr lang="en-US" sz="100" dirty="0"/>
              <a:t> </a:t>
            </a:r>
            <a:r>
              <a:rPr lang="en-US" sz="2000" dirty="0"/>
              <a:t>R = M</a:t>
            </a:r>
            <a:r>
              <a:rPr lang="en-US" sz="100" dirty="0"/>
              <a:t> </a:t>
            </a:r>
            <a:r>
              <a:rPr lang="en-US" sz="2000" dirty="0"/>
              <a:t>C.</a:t>
            </a:r>
            <a:endParaRPr lang="en-US" sz="2000" u="sng" dirty="0"/>
          </a:p>
          <a:p>
            <a:pPr marL="292608" indent="-292608">
              <a:spcBef>
                <a:spcPts val="1000"/>
              </a:spcBef>
              <a:spcAft>
                <a:spcPts val="0"/>
              </a:spcAft>
              <a:buFont typeface="Arial" pitchFamily="34" charset="0"/>
              <a:buChar char="•"/>
            </a:pPr>
            <a:r>
              <a:rPr lang="en-US" sz="2000" u="sng" dirty="0"/>
              <a:t>Point C</a:t>
            </a:r>
            <a:r>
              <a:rPr lang="en-US" sz="2000" dirty="0"/>
              <a:t>: Producing at this quantity causes a loss as the M C is greater than the M</a:t>
            </a:r>
            <a:r>
              <a:rPr lang="en-US" sz="100" dirty="0"/>
              <a:t> </a:t>
            </a:r>
            <a:r>
              <a:rPr lang="en-US" sz="2000" dirty="0"/>
              <a:t>R.</a:t>
            </a:r>
          </a:p>
          <a:p>
            <a:pPr marL="292608" indent="-292608">
              <a:spcBef>
                <a:spcPts val="1000"/>
              </a:spcBef>
              <a:spcAft>
                <a:spcPts val="0"/>
              </a:spcAft>
              <a:buFont typeface="Arial" pitchFamily="34" charset="0"/>
              <a:buChar char="•"/>
            </a:pPr>
            <a:r>
              <a:rPr lang="en-US" sz="2000" u="sng" dirty="0"/>
              <a:t>Rule of thumb</a:t>
            </a:r>
            <a:r>
              <a:rPr lang="en-US" sz="2000" dirty="0"/>
              <a:t>: Increase production as long as M</a:t>
            </a:r>
            <a:r>
              <a:rPr lang="en-US" sz="100" dirty="0"/>
              <a:t> </a:t>
            </a:r>
            <a:r>
              <a:rPr lang="en-US" sz="2000" dirty="0"/>
              <a:t>R &gt; M</a:t>
            </a:r>
            <a:r>
              <a:rPr lang="en-US" sz="100" dirty="0"/>
              <a:t> </a:t>
            </a:r>
            <a:r>
              <a:rPr lang="en-US" sz="2000" dirty="0"/>
              <a:t>C, as total profit increases as another unit is produced.</a:t>
            </a:r>
          </a:p>
        </p:txBody>
      </p:sp>
      <p:sp>
        <p:nvSpPr>
          <p:cNvPr id="5" name="Text Placeholder 4"/>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Profits and Production Decisions I</a:t>
            </a:r>
            <a:r>
              <a:rPr lang="en-US" sz="100" dirty="0"/>
              <a:t> </a:t>
            </a:r>
            <a:r>
              <a:rPr lang="en-US" dirty="0"/>
              <a:t>V</a:t>
            </a:r>
          </a:p>
        </p:txBody>
      </p:sp>
      <p:sp>
        <p:nvSpPr>
          <p:cNvPr id="3" name="Content Placeholder 2"/>
          <p:cNvSpPr>
            <a:spLocks noGrp="1"/>
          </p:cNvSpPr>
          <p:nvPr>
            <p:ph sz="quarter" idx="11"/>
          </p:nvPr>
        </p:nvSpPr>
        <p:spPr>
          <a:xfrm>
            <a:off x="342900" y="1288584"/>
            <a:ext cx="8458200" cy="841248"/>
          </a:xfrm>
        </p:spPr>
        <p:txBody>
          <a:bodyPr>
            <a:normAutofit/>
          </a:bodyPr>
          <a:lstStyle/>
          <a:p>
            <a:pPr>
              <a:spcBef>
                <a:spcPts val="1000"/>
              </a:spcBef>
              <a:spcAft>
                <a:spcPts val="0"/>
              </a:spcAft>
            </a:pPr>
            <a:r>
              <a:rPr lang="en-US" sz="2200" dirty="0"/>
              <a:t>Producing the quantity where </a:t>
            </a:r>
            <a:r>
              <a:rPr lang="en-US" sz="2200" i="1" dirty="0"/>
              <a:t>M</a:t>
            </a:r>
            <a:r>
              <a:rPr lang="en-US" sz="100" i="1" dirty="0"/>
              <a:t> </a:t>
            </a:r>
            <a:r>
              <a:rPr lang="en-US" sz="2200" i="1" dirty="0"/>
              <a:t>R = M</a:t>
            </a:r>
            <a:r>
              <a:rPr lang="en-US" sz="100" i="1" dirty="0"/>
              <a:t> </a:t>
            </a:r>
            <a:r>
              <a:rPr lang="en-US" sz="2200" i="1" dirty="0"/>
              <a:t>C </a:t>
            </a:r>
            <a:r>
              <a:rPr lang="en-US" sz="2200" dirty="0"/>
              <a:t>may result in minimizing losses.</a:t>
            </a:r>
          </a:p>
        </p:txBody>
      </p:sp>
      <p:graphicFrame>
        <p:nvGraphicFramePr>
          <p:cNvPr id="8" name="Table 7"/>
          <p:cNvGraphicFramePr>
            <a:graphicFrameLocks noGrp="1"/>
          </p:cNvGraphicFramePr>
          <p:nvPr>
            <p:extLst>
              <p:ext uri="{D42A27DB-BD31-4B8C-83A1-F6EECF244321}">
                <p14:modId xmlns:p14="http://schemas.microsoft.com/office/powerpoint/2010/main" val="211089152"/>
              </p:ext>
            </p:extLst>
          </p:nvPr>
        </p:nvGraphicFramePr>
        <p:xfrm>
          <a:off x="172199" y="2323250"/>
          <a:ext cx="8781796" cy="2560320"/>
        </p:xfrm>
        <a:graphic>
          <a:graphicData uri="http://schemas.openxmlformats.org/drawingml/2006/table">
            <a:tbl>
              <a:tblPr firstRow="1" bandRow="1">
                <a:tableStyleId>{5C22544A-7EE6-4342-B048-85BDC9FD1C3A}</a:tableStyleId>
              </a:tblPr>
              <a:tblGrid>
                <a:gridCol w="1157845">
                  <a:extLst>
                    <a:ext uri="{9D8B030D-6E8A-4147-A177-3AD203B41FA5}">
                      <a16:colId xmlns:a16="http://schemas.microsoft.com/office/drawing/2014/main" val="20000"/>
                    </a:ext>
                  </a:extLst>
                </a:gridCol>
                <a:gridCol w="1353787">
                  <a:extLst>
                    <a:ext uri="{9D8B030D-6E8A-4147-A177-3AD203B41FA5}">
                      <a16:colId xmlns:a16="http://schemas.microsoft.com/office/drawing/2014/main" val="20001"/>
                    </a:ext>
                  </a:extLst>
                </a:gridCol>
                <a:gridCol w="1258777">
                  <a:extLst>
                    <a:ext uri="{9D8B030D-6E8A-4147-A177-3AD203B41FA5}">
                      <a16:colId xmlns:a16="http://schemas.microsoft.com/office/drawing/2014/main" val="20002"/>
                    </a:ext>
                  </a:extLst>
                </a:gridCol>
                <a:gridCol w="1246917">
                  <a:extLst>
                    <a:ext uri="{9D8B030D-6E8A-4147-A177-3AD203B41FA5}">
                      <a16:colId xmlns:a16="http://schemas.microsoft.com/office/drawing/2014/main" val="20003"/>
                    </a:ext>
                  </a:extLst>
                </a:gridCol>
                <a:gridCol w="1270659">
                  <a:extLst>
                    <a:ext uri="{9D8B030D-6E8A-4147-A177-3AD203B41FA5}">
                      <a16:colId xmlns:a16="http://schemas.microsoft.com/office/drawing/2014/main" val="20004"/>
                    </a:ext>
                  </a:extLst>
                </a:gridCol>
                <a:gridCol w="1246910">
                  <a:extLst>
                    <a:ext uri="{9D8B030D-6E8A-4147-A177-3AD203B41FA5}">
                      <a16:colId xmlns:a16="http://schemas.microsoft.com/office/drawing/2014/main" val="20005"/>
                    </a:ext>
                  </a:extLst>
                </a:gridCol>
                <a:gridCol w="1246901">
                  <a:extLst>
                    <a:ext uri="{9D8B030D-6E8A-4147-A177-3AD203B41FA5}">
                      <a16:colId xmlns:a16="http://schemas.microsoft.com/office/drawing/2014/main" val="20006"/>
                    </a:ext>
                  </a:extLst>
                </a:gridCol>
              </a:tblGrid>
              <a:tr h="70539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Quantity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plantains</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mj-lt"/>
                          <a:cs typeface="Arial" pitchFamily="34" charset="0"/>
                        </a:rPr>
                        <a:t>(b</a:t>
                      </a:r>
                      <a:r>
                        <a:rPr kumimoji="0" lang="en-US" sz="1400" b="0" i="0" u="none" strike="noStrike" cap="none" normalizeH="0" baseline="0" dirty="0">
                          <a:ln>
                            <a:noFill/>
                          </a:ln>
                          <a:solidFill>
                            <a:schemeClr val="bg1"/>
                          </a:solidFill>
                          <a:effectLst/>
                          <a:latin typeface="+mj-lt"/>
                          <a:cs typeface="Arial" pitchFamily="34" charset="0"/>
                        </a:rPr>
                        <a:t>unches)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cost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Profit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revenue</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a:t>
                      </a:r>
                      <a:r>
                        <a:rPr lang="en-US" sz="1400" b="0" dirty="0">
                          <a:solidFill>
                            <a:schemeClr val="bg1"/>
                          </a:solidFill>
                          <a:latin typeface="+mj-lt"/>
                          <a:cs typeface="Arial" pitchFamily="34" charset="0"/>
                        </a:rPr>
                        <a:t>C</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F</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A F</a:t>
                      </a:r>
                      <a:r>
                        <a:rPr kumimoji="0" lang="en-US" sz="1400" b="0" i="0" u="none" strike="noStrike" cap="none" normalizeH="0" baseline="0" dirty="0">
                          <a:ln>
                            <a:noFill/>
                          </a:ln>
                          <a:solidFill>
                            <a:schemeClr val="bg1"/>
                          </a:solidFill>
                          <a:effectLst/>
                          <a:latin typeface="+mj-lt"/>
                          <a:cs typeface="Arial" pitchFamily="34" charset="0"/>
                        </a:rPr>
                        <a:t>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cost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profit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extLst>
                  <a:ext uri="{0D108BD9-81ED-4DB2-BD59-A6C34878D82A}">
                    <a16:rowId xmlns:a16="http://schemas.microsoft.com/office/drawing/2014/main" val="10000"/>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0</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109728"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700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−700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713232"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1"/>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500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300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2"/>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1,600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1,800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r>
                        <a:rPr lang="en-US" sz="1400" dirty="0">
                          <a:solidFill>
                            <a:srgbClr val="000000"/>
                          </a:solidFill>
                          <a:latin typeface="+mj-lt"/>
                          <a:cs typeface="Arial" pitchFamily="34" charset="0"/>
                        </a:rPr>
                        <a:t>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600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200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3"/>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3</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2,400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2,600</a:t>
                      </a:r>
                      <a:endParaRPr kumimoji="0" lang="en-US" sz="2000" b="1"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a:t>
                      </a:r>
                      <a:r>
                        <a:rPr kumimoji="0" lang="en-US" sz="1400" b="1" i="0" u="none" strike="noStrike" cap="none" normalizeH="0" baseline="0" dirty="0">
                          <a:ln>
                            <a:noFill/>
                          </a:ln>
                          <a:solidFill>
                            <a:srgbClr val="C00000"/>
                          </a:solidFill>
                          <a:effectLst/>
                          <a:latin typeface="+mj-lt"/>
                          <a:cs typeface="Arial" pitchFamily="34" charset="0"/>
                        </a:rPr>
                        <a:t>200</a:t>
                      </a:r>
                      <a:endParaRPr kumimoji="0" lang="en-US" sz="2000" b="1"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800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latin typeface="+mj-lt"/>
                          <a:cs typeface="Arial" pitchFamily="34" charset="0"/>
                        </a:rPr>
                        <a:t>800</a:t>
                      </a:r>
                      <a:endParaRPr kumimoji="0" lang="en-US" sz="1400" b="1"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b="1" dirty="0">
                          <a:solidFill>
                            <a:srgbClr val="C00000"/>
                          </a:solidFill>
                          <a:latin typeface="+mj-lt"/>
                          <a:cs typeface="Arial" pitchFamily="34" charset="0"/>
                        </a:rPr>
                        <a:t>0</a:t>
                      </a:r>
                      <a:endParaRPr kumimoji="0" lang="en-US" sz="1400" b="1" i="0" u="none" strike="noStrike" cap="none" normalizeH="0" baseline="0" dirty="0">
                        <a:ln>
                          <a:noFill/>
                        </a:ln>
                        <a:solidFill>
                          <a:srgbClr val="C00000"/>
                        </a:solidFill>
                        <a:effectLst/>
                        <a:latin typeface="+mj-lt"/>
                        <a:cs typeface="Arial" pitchFamily="34" charset="0"/>
                      </a:endParaRPr>
                    </a:p>
                  </a:txBody>
                  <a:tcPr/>
                </a:tc>
                <a:extLst>
                  <a:ext uri="{0D108BD9-81ED-4DB2-BD59-A6C34878D82A}">
                    <a16:rowId xmlns:a16="http://schemas.microsoft.com/office/drawing/2014/main" val="10004"/>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3,200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3,600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−200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5"/>
                  </a:ext>
                </a:extLst>
              </a:tr>
              <a:tr h="293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j-lt"/>
                          <a:cs typeface="Arial" pitchFamily="34" charset="0"/>
                        </a:rPr>
                        <a:t>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r>
                        <a:rPr lang="en-US" sz="1400" dirty="0">
                          <a:solidFill>
                            <a:srgbClr val="000000"/>
                          </a:solidFill>
                          <a:latin typeface="+mj-lt"/>
                          <a:cs typeface="Arial" pitchFamily="34" charset="0"/>
                        </a:rPr>
                        <a:t>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6"/>
                  </a:ext>
                </a:extLst>
              </a:tr>
            </a:tbl>
          </a:graphicData>
        </a:graphic>
      </p:graphicFrame>
      <p:sp>
        <p:nvSpPr>
          <p:cNvPr id="4" name="Content Placeholder 3"/>
          <p:cNvSpPr>
            <a:spLocks noGrp="1"/>
          </p:cNvSpPr>
          <p:nvPr>
            <p:ph sz="quarter" idx="14"/>
          </p:nvPr>
        </p:nvSpPr>
        <p:spPr>
          <a:xfrm>
            <a:off x="342900" y="5086600"/>
            <a:ext cx="8458200" cy="1335024"/>
          </a:xfrm>
        </p:spPr>
        <p:txBody>
          <a:bodyPr>
            <a:normAutofit/>
          </a:bodyPr>
          <a:lstStyle/>
          <a:p>
            <a:pPr>
              <a:spcBef>
                <a:spcPts val="1000"/>
              </a:spcBef>
              <a:spcAft>
                <a:spcPts val="0"/>
              </a:spcAft>
            </a:pPr>
            <a:r>
              <a:rPr lang="en-US" sz="2200" dirty="0"/>
              <a:t>Even though profit is maximized, it is negative.</a:t>
            </a:r>
          </a:p>
          <a:p>
            <a:pPr marL="292608" lvl="1" indent="-292608">
              <a:spcBef>
                <a:spcPts val="1000"/>
              </a:spcBef>
              <a:spcAft>
                <a:spcPts val="0"/>
              </a:spcAft>
            </a:pPr>
            <a:r>
              <a:rPr lang="en-US" sz="2000" dirty="0"/>
              <a:t>Still optimal to produce non-zero output as losses are minimized.</a:t>
            </a:r>
          </a:p>
          <a:p>
            <a:pPr>
              <a:spcBef>
                <a:spcPts val="1000"/>
              </a:spcBef>
              <a:spcAft>
                <a:spcPts val="0"/>
              </a:spcAft>
            </a:pPr>
            <a:r>
              <a:rPr lang="en-US" sz="2200" dirty="0"/>
              <a:t>If P &lt; A</a:t>
            </a:r>
            <a:r>
              <a:rPr lang="en-US" sz="100" dirty="0"/>
              <a:t> </a:t>
            </a:r>
            <a:r>
              <a:rPr lang="en-US" sz="2200" dirty="0"/>
              <a:t>T</a:t>
            </a:r>
            <a:r>
              <a:rPr lang="en-US" sz="100" dirty="0"/>
              <a:t> </a:t>
            </a:r>
            <a:r>
              <a:rPr lang="en-US" sz="2200" dirty="0"/>
              <a:t>C, then profits will be negative.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Deciding when to Operate I</a:t>
            </a:r>
          </a:p>
        </p:txBody>
      </p:sp>
      <p:sp>
        <p:nvSpPr>
          <p:cNvPr id="3" name="Content Placeholder 2"/>
          <p:cNvSpPr>
            <a:spLocks noGrp="1"/>
          </p:cNvSpPr>
          <p:nvPr>
            <p:ph sz="quarter" idx="11"/>
          </p:nvPr>
        </p:nvSpPr>
        <p:spPr>
          <a:xfrm>
            <a:off x="342900" y="1276709"/>
            <a:ext cx="8458200" cy="2212848"/>
          </a:xfrm>
        </p:spPr>
        <p:txBody>
          <a:bodyPr>
            <a:normAutofit/>
          </a:bodyPr>
          <a:lstStyle/>
          <a:p>
            <a:pPr>
              <a:spcBef>
                <a:spcPts val="1000"/>
              </a:spcBef>
              <a:spcAft>
                <a:spcPts val="0"/>
              </a:spcAft>
            </a:pPr>
            <a:r>
              <a:rPr lang="en-US" sz="2400" dirty="0"/>
              <a:t>When deciding the quantity to produce, a firm additionally must decide whether to:</a:t>
            </a:r>
          </a:p>
          <a:p>
            <a:pPr marL="292608" lvl="1" indent="-292608">
              <a:spcBef>
                <a:spcPts val="1000"/>
              </a:spcBef>
              <a:spcAft>
                <a:spcPts val="0"/>
              </a:spcAft>
            </a:pPr>
            <a:r>
              <a:rPr lang="en-US" sz="2200" dirty="0"/>
              <a:t>Produce.</a:t>
            </a:r>
          </a:p>
          <a:p>
            <a:pPr marL="292608" lvl="1" indent="-292608">
              <a:spcBef>
                <a:spcPts val="1000"/>
              </a:spcBef>
              <a:spcAft>
                <a:spcPts val="0"/>
              </a:spcAft>
            </a:pPr>
            <a:r>
              <a:rPr lang="en-US" sz="2200" dirty="0"/>
              <a:t>Shut-down in the short-run.</a:t>
            </a:r>
          </a:p>
          <a:p>
            <a:pPr marL="292608" lvl="1" indent="-292608">
              <a:spcBef>
                <a:spcPts val="1000"/>
              </a:spcBef>
              <a:spcAft>
                <a:spcPts val="0"/>
              </a:spcAft>
            </a:pPr>
            <a:r>
              <a:rPr lang="en-US" sz="2200" dirty="0"/>
              <a:t>Exit the market in the long-run.</a:t>
            </a:r>
          </a:p>
        </p:txBody>
      </p:sp>
      <p:sp>
        <p:nvSpPr>
          <p:cNvPr id="4" name="Content Placeholder 3"/>
          <p:cNvSpPr>
            <a:spLocks noGrp="1"/>
          </p:cNvSpPr>
          <p:nvPr>
            <p:ph sz="quarter" idx="14"/>
          </p:nvPr>
        </p:nvSpPr>
        <p:spPr>
          <a:xfrm>
            <a:off x="342900" y="3595273"/>
            <a:ext cx="8458200" cy="2163269"/>
          </a:xfrm>
        </p:spPr>
        <p:txBody>
          <a:bodyPr>
            <a:normAutofit/>
          </a:bodyPr>
          <a:lstStyle/>
          <a:p>
            <a:pPr>
              <a:spcBef>
                <a:spcPts val="1000"/>
              </a:spcBef>
              <a:spcAft>
                <a:spcPts val="500"/>
              </a:spcAft>
            </a:pPr>
            <a:r>
              <a:rPr lang="en-US" sz="2400" dirty="0"/>
              <a:t>This is decided based on profit.</a:t>
            </a:r>
          </a:p>
          <a:p>
            <a:pPr marL="1828800"/>
            <a:r>
              <a:rPr lang="en-US" sz="2400" dirty="0"/>
              <a:t>Profit = TR − TC</a:t>
            </a:r>
          </a:p>
          <a:p>
            <a:pPr marL="2807208"/>
            <a:r>
              <a:rPr lang="en-US" sz="2400" dirty="0"/>
              <a:t>= (AR − ATC) × Q</a:t>
            </a:r>
          </a:p>
          <a:p>
            <a:pPr marL="2807208"/>
            <a:r>
              <a:rPr lang="en-US" sz="2400" dirty="0"/>
              <a:t>= (P − ATC) × Q</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Deciding when to Operate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2103120"/>
          </a:xfrm>
        </p:spPr>
        <p:txBody>
          <a:bodyPr>
            <a:normAutofit/>
          </a:bodyPr>
          <a:lstStyle/>
          <a:p>
            <a:pPr>
              <a:spcBef>
                <a:spcPts val="1000"/>
              </a:spcBef>
              <a:spcAft>
                <a:spcPts val="0"/>
              </a:spcAft>
            </a:pPr>
            <a:r>
              <a:rPr lang="en-US" sz="2400" dirty="0"/>
              <a:t>When a firm shuts down production, it avoids incurring variable costs.</a:t>
            </a:r>
          </a:p>
          <a:p>
            <a:pPr marL="292608" lvl="1" indent="-292608">
              <a:spcBef>
                <a:spcPts val="1000"/>
              </a:spcBef>
              <a:spcAft>
                <a:spcPts val="0"/>
              </a:spcAft>
            </a:pPr>
            <a:r>
              <a:rPr lang="en-US" sz="2200" dirty="0"/>
              <a:t>Fixed costs remain and are sunk in the short-run.</a:t>
            </a:r>
          </a:p>
          <a:p>
            <a:pPr marL="292608" lvl="1" indent="-292608">
              <a:spcBef>
                <a:spcPts val="1000"/>
              </a:spcBef>
              <a:spcAft>
                <a:spcPts val="0"/>
              </a:spcAft>
            </a:pPr>
            <a:r>
              <a:rPr lang="en-US" sz="2200" dirty="0"/>
              <a:t>Because fixed costs are sunk, they are irrelevant in deciding whether to shut down in the short-run.</a:t>
            </a:r>
          </a:p>
        </p:txBody>
      </p:sp>
      <p:sp>
        <p:nvSpPr>
          <p:cNvPr id="4" name="Content Placeholder 3"/>
          <p:cNvSpPr>
            <a:spLocks noGrp="1"/>
          </p:cNvSpPr>
          <p:nvPr>
            <p:ph sz="quarter" idx="14"/>
          </p:nvPr>
        </p:nvSpPr>
        <p:spPr>
          <a:xfrm>
            <a:off x="342900" y="3440900"/>
            <a:ext cx="8485632" cy="1740700"/>
          </a:xfrm>
        </p:spPr>
        <p:txBody>
          <a:bodyPr>
            <a:normAutofit/>
          </a:bodyPr>
          <a:lstStyle/>
          <a:p>
            <a:pPr>
              <a:spcBef>
                <a:spcPts val="1000"/>
              </a:spcBef>
              <a:spcAft>
                <a:spcPts val="0"/>
              </a:spcAft>
            </a:pPr>
            <a:r>
              <a:rPr lang="en-US" sz="2400" dirty="0"/>
              <a:t>The short-run decision to produce depends on variable costs, not fixed costs.</a:t>
            </a:r>
          </a:p>
          <a:p>
            <a:pPr>
              <a:spcBef>
                <a:spcPts val="1000"/>
              </a:spcBef>
              <a:spcAft>
                <a:spcPts val="0"/>
              </a:spcAft>
            </a:pPr>
            <a:r>
              <a:rPr lang="en-US" sz="2400" dirty="0"/>
              <a:t>The long-run decision to produce depends on total cost, since all costs are variable in the long-run.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Deciding when to Operate I</a:t>
            </a:r>
            <a:r>
              <a:rPr lang="en-US" sz="100" dirty="0"/>
              <a:t> </a:t>
            </a:r>
            <a:r>
              <a:rPr lang="en-US" sz="3600" dirty="0" err="1"/>
              <a:t>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768096"/>
          </a:xfrm>
        </p:spPr>
        <p:txBody>
          <a:bodyPr>
            <a:normAutofit/>
          </a:bodyPr>
          <a:lstStyle/>
          <a:p>
            <a:pPr>
              <a:spcBef>
                <a:spcPts val="1000"/>
              </a:spcBef>
              <a:spcAft>
                <a:spcPts val="0"/>
              </a:spcAft>
            </a:pPr>
            <a:r>
              <a:rPr lang="en-US" sz="2200" dirty="0"/>
              <a:t>Suppose the price falls to 400. Producing the quantity where </a:t>
            </a:r>
            <a:r>
              <a:rPr lang="en-US" sz="2200" i="1" dirty="0"/>
              <a:t>M</a:t>
            </a:r>
            <a:r>
              <a:rPr lang="en-US" sz="100" i="1" dirty="0"/>
              <a:t> </a:t>
            </a:r>
            <a:r>
              <a:rPr lang="en-US" sz="2200" i="1" dirty="0"/>
              <a:t>R = M</a:t>
            </a:r>
            <a:r>
              <a:rPr lang="en-US" sz="100" i="1" dirty="0"/>
              <a:t> </a:t>
            </a:r>
            <a:r>
              <a:rPr lang="en-US" sz="2200" i="1" dirty="0"/>
              <a:t>C </a:t>
            </a:r>
            <a:r>
              <a:rPr lang="en-US" sz="2200" dirty="0"/>
              <a:t>may result in minimizing losses.</a:t>
            </a:r>
          </a:p>
        </p:txBody>
      </p:sp>
      <p:graphicFrame>
        <p:nvGraphicFramePr>
          <p:cNvPr id="8" name="Table 7"/>
          <p:cNvGraphicFramePr>
            <a:graphicFrameLocks noGrp="1"/>
          </p:cNvGraphicFramePr>
          <p:nvPr>
            <p:extLst>
              <p:ext uri="{D42A27DB-BD31-4B8C-83A1-F6EECF244321}">
                <p14:modId xmlns:p14="http://schemas.microsoft.com/office/powerpoint/2010/main" val="3225011317"/>
              </p:ext>
            </p:extLst>
          </p:nvPr>
        </p:nvGraphicFramePr>
        <p:xfrm>
          <a:off x="172199" y="2216375"/>
          <a:ext cx="8781796" cy="2926082"/>
        </p:xfrm>
        <a:graphic>
          <a:graphicData uri="http://schemas.openxmlformats.org/drawingml/2006/table">
            <a:tbl>
              <a:tblPr firstRow="1" bandRow="1">
                <a:tableStyleId>{5C22544A-7EE6-4342-B048-85BDC9FD1C3A}</a:tableStyleId>
              </a:tblPr>
              <a:tblGrid>
                <a:gridCol w="1157845">
                  <a:extLst>
                    <a:ext uri="{9D8B030D-6E8A-4147-A177-3AD203B41FA5}">
                      <a16:colId xmlns:a16="http://schemas.microsoft.com/office/drawing/2014/main" val="20000"/>
                    </a:ext>
                  </a:extLst>
                </a:gridCol>
                <a:gridCol w="1353787">
                  <a:extLst>
                    <a:ext uri="{9D8B030D-6E8A-4147-A177-3AD203B41FA5}">
                      <a16:colId xmlns:a16="http://schemas.microsoft.com/office/drawing/2014/main" val="20001"/>
                    </a:ext>
                  </a:extLst>
                </a:gridCol>
                <a:gridCol w="1258777">
                  <a:extLst>
                    <a:ext uri="{9D8B030D-6E8A-4147-A177-3AD203B41FA5}">
                      <a16:colId xmlns:a16="http://schemas.microsoft.com/office/drawing/2014/main" val="20002"/>
                    </a:ext>
                  </a:extLst>
                </a:gridCol>
                <a:gridCol w="1246917">
                  <a:extLst>
                    <a:ext uri="{9D8B030D-6E8A-4147-A177-3AD203B41FA5}">
                      <a16:colId xmlns:a16="http://schemas.microsoft.com/office/drawing/2014/main" val="20003"/>
                    </a:ext>
                  </a:extLst>
                </a:gridCol>
                <a:gridCol w="1270659">
                  <a:extLst>
                    <a:ext uri="{9D8B030D-6E8A-4147-A177-3AD203B41FA5}">
                      <a16:colId xmlns:a16="http://schemas.microsoft.com/office/drawing/2014/main" val="20004"/>
                    </a:ext>
                  </a:extLst>
                </a:gridCol>
                <a:gridCol w="1246910">
                  <a:extLst>
                    <a:ext uri="{9D8B030D-6E8A-4147-A177-3AD203B41FA5}">
                      <a16:colId xmlns:a16="http://schemas.microsoft.com/office/drawing/2014/main" val="20005"/>
                    </a:ext>
                  </a:extLst>
                </a:gridCol>
                <a:gridCol w="1246901">
                  <a:extLst>
                    <a:ext uri="{9D8B030D-6E8A-4147-A177-3AD203B41FA5}">
                      <a16:colId xmlns:a16="http://schemas.microsoft.com/office/drawing/2014/main" val="20006"/>
                    </a:ext>
                  </a:extLst>
                </a:gridCol>
              </a:tblGrid>
              <a:tr h="83602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Quantity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plantains</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mj-lt"/>
                          <a:cs typeface="Arial" pitchFamily="34" charset="0"/>
                        </a:rPr>
                        <a:t>(b</a:t>
                      </a:r>
                      <a:r>
                        <a:rPr kumimoji="0" lang="en-US" sz="1400" b="0" i="0" u="none" strike="noStrike" cap="none" normalizeH="0" baseline="0" dirty="0">
                          <a:ln>
                            <a:noFill/>
                          </a:ln>
                          <a:solidFill>
                            <a:schemeClr val="bg1"/>
                          </a:solidFill>
                          <a:effectLst/>
                          <a:latin typeface="+mj-lt"/>
                          <a:cs typeface="Arial" pitchFamily="34" charset="0"/>
                        </a:rPr>
                        <a:t>unches)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cost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Profit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revenue</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a:t>
                      </a:r>
                      <a:r>
                        <a:rPr lang="en-US" sz="1400" b="0" dirty="0">
                          <a:solidFill>
                            <a:schemeClr val="bg1"/>
                          </a:solidFill>
                          <a:latin typeface="+mj-lt"/>
                          <a:cs typeface="Arial" pitchFamily="34" charset="0"/>
                        </a:rPr>
                        <a:t>C</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F</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A F</a:t>
                      </a:r>
                      <a:r>
                        <a:rPr kumimoji="0" lang="en-US" sz="1400" b="0" i="0" u="none" strike="noStrike" cap="none" normalizeH="0" baseline="0" dirty="0">
                          <a:ln>
                            <a:noFill/>
                          </a:ln>
                          <a:solidFill>
                            <a:schemeClr val="bg1"/>
                          </a:solidFill>
                          <a:effectLst/>
                          <a:latin typeface="+mj-lt"/>
                          <a:cs typeface="Arial" pitchFamily="34" charset="0"/>
                        </a:rPr>
                        <a:t>rancs)</a:t>
                      </a:r>
                    </a:p>
                  </a:txBody>
                  <a:tcPr anchor="b">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cost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profit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b">
                    <a:solidFill>
                      <a:srgbClr val="C00000"/>
                    </a:solidFill>
                  </a:tcPr>
                </a:tc>
                <a:extLst>
                  <a:ext uri="{0D108BD9-81ED-4DB2-BD59-A6C34878D82A}">
                    <a16:rowId xmlns:a16="http://schemas.microsoft.com/office/drawing/2014/main" val="10000"/>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latin typeface="+mj-lt"/>
                          <a:cs typeface="Arial" pitchFamily="34" charset="0"/>
                        </a:rPr>
                        <a:t>0</a:t>
                      </a:r>
                      <a:endParaRPr kumimoji="0" lang="en-US" sz="1400" b="1"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latin typeface="+mj-lt"/>
                          <a:cs typeface="Arial" pitchFamily="34" charset="0"/>
                        </a:rPr>
                        <a:t>0</a:t>
                      </a:r>
                      <a:endParaRPr kumimoji="0" lang="en-US" sz="1400" b="1" i="0" u="none" strike="noStrike" cap="none" normalizeH="0" baseline="0" dirty="0">
                        <a:ln>
                          <a:noFill/>
                        </a:ln>
                        <a:solidFill>
                          <a:srgbClr val="C00000"/>
                        </a:solidFill>
                        <a:effectLst/>
                        <a:latin typeface="+mj-lt"/>
                        <a:cs typeface="Arial" pitchFamily="34" charset="0"/>
                      </a:endParaRPr>
                    </a:p>
                  </a:txBody>
                  <a:tcPr/>
                </a:tc>
                <a:tc>
                  <a:txBody>
                    <a:bodyPr/>
                    <a:lstStyle/>
                    <a:p>
                      <a:pPr marL="109728"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700</a:t>
                      </a:r>
                      <a:endParaRPr kumimoji="0" lang="en-US" sz="2000" b="1" i="0" u="none" strike="noStrike" cap="none" normalizeH="0" baseline="0" dirty="0">
                        <a:ln>
                          <a:noFill/>
                        </a:ln>
                        <a:solidFill>
                          <a:srgbClr val="C00000"/>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−700</a:t>
                      </a:r>
                      <a:endParaRPr kumimoji="0" lang="en-US" sz="2000" b="1" i="0" u="none" strike="noStrike" cap="none" normalizeH="0" baseline="0" dirty="0">
                        <a:ln>
                          <a:noFill/>
                        </a:ln>
                        <a:solidFill>
                          <a:srgbClr val="C00000"/>
                        </a:solidFill>
                        <a:effectLst/>
                        <a:latin typeface="+mj-lt"/>
                        <a:cs typeface="Arial" pitchFamily="34" charset="0"/>
                      </a:endParaRPr>
                    </a:p>
                  </a:txBody>
                  <a:tcPr/>
                </a:tc>
                <a:tc>
                  <a:txBody>
                    <a:bodyPr/>
                    <a:lstStyle/>
                    <a:p>
                      <a:pPr marL="18288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a:t>
                      </a:r>
                    </a:p>
                  </a:txBody>
                  <a:tcPr/>
                </a:tc>
                <a:tc>
                  <a:txBody>
                    <a:bodyPr/>
                    <a:lstStyle/>
                    <a:p>
                      <a:pPr marL="530352"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a:t>
                      </a:r>
                    </a:p>
                  </a:txBody>
                  <a:tcPr/>
                </a:tc>
                <a:tc>
                  <a:txBody>
                    <a:bodyPr/>
                    <a:lstStyle/>
                    <a:p>
                      <a:pPr marL="530352"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a:t>
                      </a:r>
                    </a:p>
                  </a:txBody>
                  <a:tcPr/>
                </a:tc>
                <a:extLst>
                  <a:ext uri="{0D108BD9-81ED-4DB2-BD59-A6C34878D82A}">
                    <a16:rowId xmlns:a16="http://schemas.microsoft.com/office/drawing/2014/main" val="10001"/>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500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−100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2"/>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1,800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r>
                        <a:rPr lang="en-US" sz="1400" dirty="0">
                          <a:solidFill>
                            <a:srgbClr val="000000"/>
                          </a:solidFill>
                          <a:latin typeface="+mj-lt"/>
                          <a:cs typeface="Arial" pitchFamily="34" charset="0"/>
                        </a:rPr>
                        <a:t>1,000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600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−200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3"/>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3</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2,600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−1,400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0" dirty="0">
                          <a:solidFill>
                            <a:srgbClr val="000000"/>
                          </a:solidFill>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4"/>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1,600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3,600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−2,000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−600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5"/>
                  </a:ext>
                </a:extLst>
              </a:tr>
              <a:tr h="348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j-lt"/>
                          <a:cs typeface="Arial" pitchFamily="34" charset="0"/>
                        </a:rPr>
                        <a:t>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292608"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a:t>
                      </a:r>
                      <a:r>
                        <a:rPr lang="en-US" sz="1400" dirty="0">
                          <a:solidFill>
                            <a:srgbClr val="000000"/>
                          </a:solidFill>
                          <a:latin typeface="+mj-lt"/>
                          <a:cs typeface="Arial" pitchFamily="34" charset="0"/>
                        </a:rPr>
                        <a:t>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−800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6"/>
                  </a:ext>
                </a:extLst>
              </a:tr>
            </a:tbl>
          </a:graphicData>
        </a:graphic>
      </p:graphicFrame>
      <p:sp>
        <p:nvSpPr>
          <p:cNvPr id="4" name="Content Placeholder 3"/>
          <p:cNvSpPr>
            <a:spLocks noGrp="1"/>
          </p:cNvSpPr>
          <p:nvPr>
            <p:ph sz="quarter" idx="14"/>
          </p:nvPr>
        </p:nvSpPr>
        <p:spPr>
          <a:xfrm>
            <a:off x="342900" y="5376525"/>
            <a:ext cx="8458200" cy="881767"/>
          </a:xfrm>
        </p:spPr>
        <p:txBody>
          <a:bodyPr>
            <a:normAutofit fontScale="92500"/>
          </a:bodyPr>
          <a:lstStyle/>
          <a:p>
            <a:pPr marL="292608" indent="-292608">
              <a:spcBef>
                <a:spcPts val="1000"/>
              </a:spcBef>
              <a:spcAft>
                <a:spcPts val="0"/>
              </a:spcAft>
              <a:buFont typeface="Arial" pitchFamily="34" charset="0"/>
              <a:buChar char="•"/>
            </a:pPr>
            <a:r>
              <a:rPr lang="en-US" sz="2200" dirty="0"/>
              <a:t>The profit-maximizing output is zero, where losses are minimized.</a:t>
            </a:r>
          </a:p>
          <a:p>
            <a:pPr marL="292608" indent="-292608">
              <a:spcBef>
                <a:spcPts val="1000"/>
              </a:spcBef>
              <a:spcAft>
                <a:spcPts val="0"/>
              </a:spcAft>
              <a:buFont typeface="Arial" pitchFamily="34" charset="0"/>
              <a:buChar char="•"/>
            </a:pPr>
            <a:r>
              <a:rPr lang="en-US" sz="2200" dirty="0"/>
              <a:t>Because P &lt; A</a:t>
            </a:r>
            <a:r>
              <a:rPr lang="en-US" sz="100" dirty="0"/>
              <a:t> </a:t>
            </a:r>
            <a:r>
              <a:rPr lang="en-US" sz="2200" dirty="0"/>
              <a:t>V</a:t>
            </a:r>
            <a:r>
              <a:rPr lang="en-US" sz="100" dirty="0"/>
              <a:t> </a:t>
            </a:r>
            <a:r>
              <a:rPr lang="en-US" sz="2200" dirty="0"/>
              <a:t>C, it is best to produce nothing.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The Short-Run Supply Curve and the Shutdown Rule</a:t>
            </a:r>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dirty="0"/>
              <a:t>The short-run shutdown rule is to not produce if P &lt; A</a:t>
            </a:r>
            <a:r>
              <a:rPr lang="en-US" sz="100" dirty="0"/>
              <a:t> </a:t>
            </a:r>
            <a:r>
              <a:rPr lang="en-US" sz="2400" dirty="0"/>
              <a:t>V</a:t>
            </a:r>
            <a:r>
              <a:rPr lang="en-US" sz="100" dirty="0"/>
              <a:t> </a:t>
            </a:r>
            <a:r>
              <a:rPr lang="en-US" sz="2400" dirty="0"/>
              <a:t>C.</a:t>
            </a:r>
          </a:p>
        </p:txBody>
      </p:sp>
      <p:pic>
        <p:nvPicPr>
          <p:cNvPr id="4098" name="Picture 2" descr="Marginal cost and average variable cost data are plotted to illustrate the shutdown point."/>
          <p:cNvPicPr>
            <a:picLocks noChangeAspect="1" noChangeArrowheads="1"/>
          </p:cNvPicPr>
          <p:nvPr/>
        </p:nvPicPr>
        <p:blipFill>
          <a:blip r:embed="rId3"/>
          <a:srcRect/>
          <a:stretch>
            <a:fillRect/>
          </a:stretch>
        </p:blipFill>
        <p:spPr bwMode="auto">
          <a:xfrm>
            <a:off x="1189038" y="2000213"/>
            <a:ext cx="6765925" cy="4098925"/>
          </a:xfrm>
          <a:prstGeom prst="rect">
            <a:avLst/>
          </a:prstGeom>
          <a:noFill/>
          <a:ln w="9525">
            <a:noFill/>
            <a:miter lim="800000"/>
            <a:headEnd/>
            <a:tailEnd/>
          </a:ln>
          <a:effectLst/>
        </p:spPr>
      </p:pic>
      <p:sp>
        <p:nvSpPr>
          <p:cNvPr id="9" name="Text Placeholder 8"/>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The Long-Run Supply Curve and the Shutdown Rule</a:t>
            </a:r>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dirty="0"/>
              <a:t>Since all costs are variable in the long-run, the long-run shutdown rule is to exit the market if P &gt; A</a:t>
            </a:r>
            <a:r>
              <a:rPr lang="en-US" sz="100" dirty="0"/>
              <a:t> </a:t>
            </a:r>
            <a:r>
              <a:rPr lang="en-US" sz="2400" dirty="0"/>
              <a:t>T</a:t>
            </a:r>
            <a:r>
              <a:rPr lang="en-US" sz="100" dirty="0"/>
              <a:t> </a:t>
            </a:r>
            <a:r>
              <a:rPr lang="en-US" sz="2400" dirty="0"/>
              <a:t>C.</a:t>
            </a:r>
          </a:p>
        </p:txBody>
      </p:sp>
      <p:pic>
        <p:nvPicPr>
          <p:cNvPr id="5122" name="Picture 2" descr="Marginal cost and average total cost are plotted to illustrate the exit point."/>
          <p:cNvPicPr>
            <a:picLocks noChangeAspect="1" noChangeArrowheads="1"/>
          </p:cNvPicPr>
          <p:nvPr/>
        </p:nvPicPr>
        <p:blipFill>
          <a:blip r:embed="rId2"/>
          <a:srcRect/>
          <a:stretch>
            <a:fillRect/>
          </a:stretch>
        </p:blipFill>
        <p:spPr bwMode="auto">
          <a:xfrm>
            <a:off x="1279525" y="2231738"/>
            <a:ext cx="6583363" cy="3825875"/>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Active Learning: Supply Curves and Operation Decisions</a:t>
            </a:r>
          </a:p>
        </p:txBody>
      </p:sp>
      <p:sp>
        <p:nvSpPr>
          <p:cNvPr id="3" name="Content Placeholder 2"/>
          <p:cNvSpPr>
            <a:spLocks noGrp="1"/>
          </p:cNvSpPr>
          <p:nvPr>
            <p:ph sz="quarter" idx="11"/>
          </p:nvPr>
        </p:nvSpPr>
        <p:spPr>
          <a:xfrm>
            <a:off x="342900" y="1276709"/>
            <a:ext cx="8176986" cy="856891"/>
          </a:xfrm>
        </p:spPr>
        <p:txBody>
          <a:bodyPr>
            <a:normAutofit/>
          </a:bodyPr>
          <a:lstStyle/>
          <a:p>
            <a:pPr>
              <a:spcBef>
                <a:spcPts val="1000"/>
              </a:spcBef>
              <a:spcAft>
                <a:spcPts val="0"/>
              </a:spcAft>
            </a:pPr>
            <a:r>
              <a:rPr lang="en-US" sz="2400" dirty="0"/>
              <a:t>Identify the shutdown point, the exit point, and the S</a:t>
            </a:r>
            <a:r>
              <a:rPr lang="en-US" sz="100" dirty="0"/>
              <a:t> </a:t>
            </a:r>
            <a:r>
              <a:rPr lang="en-US" sz="2400" dirty="0"/>
              <a:t>R and L</a:t>
            </a:r>
            <a:r>
              <a:rPr lang="en-US" sz="100" dirty="0"/>
              <a:t> </a:t>
            </a:r>
            <a:r>
              <a:rPr lang="en-US" sz="2400" dirty="0"/>
              <a:t>R supply curves.</a:t>
            </a:r>
          </a:p>
        </p:txBody>
      </p:sp>
      <p:pic>
        <p:nvPicPr>
          <p:cNvPr id="6146" name="Picture 2" descr="The vertical axis of the graph has price and the horizontal axis has quantity."/>
          <p:cNvPicPr>
            <a:picLocks noChangeAspect="1" noChangeArrowheads="1"/>
          </p:cNvPicPr>
          <p:nvPr/>
        </p:nvPicPr>
        <p:blipFill>
          <a:blip r:embed="rId2"/>
          <a:srcRect/>
          <a:stretch>
            <a:fillRect/>
          </a:stretch>
        </p:blipFill>
        <p:spPr bwMode="auto">
          <a:xfrm>
            <a:off x="1908175" y="2253850"/>
            <a:ext cx="5326063" cy="3711575"/>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dirty="0"/>
              <a:t>Identify the shutdown point, the exit point, and the S</a:t>
            </a:r>
            <a:r>
              <a:rPr lang="en-US" sz="100" dirty="0"/>
              <a:t> </a:t>
            </a:r>
            <a:r>
              <a:rPr lang="en-US" sz="2400" dirty="0"/>
              <a:t>R and L</a:t>
            </a:r>
            <a:r>
              <a:rPr lang="en-US" sz="100" dirty="0"/>
              <a:t> </a:t>
            </a:r>
            <a:r>
              <a:rPr lang="en-US" sz="2400" dirty="0"/>
              <a:t>R supply curves.</a:t>
            </a:r>
          </a:p>
        </p:txBody>
      </p:sp>
      <p:pic>
        <p:nvPicPr>
          <p:cNvPr id="7170" name="Picture 2" descr="A graph shows three curves, MC, ATC and AVC with quantity on the horizontal axis and price on vertical axis."/>
          <p:cNvPicPr>
            <a:picLocks noChangeAspect="1" noChangeArrowheads="1"/>
          </p:cNvPicPr>
          <p:nvPr/>
        </p:nvPicPr>
        <p:blipFill>
          <a:blip r:embed="rId3"/>
          <a:srcRect/>
          <a:stretch>
            <a:fillRect/>
          </a:stretch>
        </p:blipFill>
        <p:spPr bwMode="auto">
          <a:xfrm>
            <a:off x="1908175" y="2250441"/>
            <a:ext cx="5326063" cy="3711575"/>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Firm and Market Supply Curves</a:t>
            </a:r>
          </a:p>
        </p:txBody>
      </p:sp>
      <p:sp>
        <p:nvSpPr>
          <p:cNvPr id="8" name="Content Placeholder 7"/>
          <p:cNvSpPr>
            <a:spLocks noGrp="1"/>
          </p:cNvSpPr>
          <p:nvPr>
            <p:ph sz="quarter" idx="11"/>
          </p:nvPr>
        </p:nvSpPr>
        <p:spPr>
          <a:xfrm>
            <a:off x="342900" y="1276710"/>
            <a:ext cx="8458200" cy="933090"/>
          </a:xfrm>
        </p:spPr>
        <p:txBody>
          <a:bodyPr>
            <a:noAutofit/>
          </a:bodyPr>
          <a:lstStyle/>
          <a:p>
            <a:pPr marL="292608" lvl="1" indent="-292608">
              <a:spcBef>
                <a:spcPts val="1000"/>
              </a:spcBef>
              <a:spcAft>
                <a:spcPts val="0"/>
              </a:spcAft>
            </a:pPr>
            <a:r>
              <a:rPr lang="en-US" sz="2200" dirty="0"/>
              <a:t>The firm’s supply curve is its marginal cost.</a:t>
            </a:r>
          </a:p>
          <a:p>
            <a:pPr marL="292608" lvl="1" indent="-292608">
              <a:spcBef>
                <a:spcPts val="1000"/>
              </a:spcBef>
              <a:spcAft>
                <a:spcPts val="0"/>
              </a:spcAft>
            </a:pPr>
            <a:r>
              <a:rPr lang="en-US" sz="2200" dirty="0"/>
              <a:t>The market supply curve is the sum of each firm’s supply curve.</a:t>
            </a:r>
          </a:p>
        </p:txBody>
      </p:sp>
      <p:pic>
        <p:nvPicPr>
          <p:cNvPr id="3" name="Picture 2" descr="Supply of one firm and market supply have the same shape.">
            <a:extLst>
              <a:ext uri="{FF2B5EF4-FFF2-40B4-BE49-F238E27FC236}">
                <a16:creationId xmlns:a16="http://schemas.microsoft.com/office/drawing/2014/main" id="{BBECDB0A-2791-4912-BDD2-532B5616B09B}"/>
              </a:ext>
            </a:extLst>
          </p:cNvPr>
          <p:cNvPicPr>
            <a:picLocks noChangeAspect="1"/>
          </p:cNvPicPr>
          <p:nvPr/>
        </p:nvPicPr>
        <p:blipFill>
          <a:blip r:embed="rId2"/>
          <a:stretch>
            <a:fillRect/>
          </a:stretch>
        </p:blipFill>
        <p:spPr>
          <a:xfrm>
            <a:off x="769982" y="2471849"/>
            <a:ext cx="7604034" cy="2870911"/>
          </a:xfrm>
          <a:prstGeom prst="rect">
            <a:avLst/>
          </a:prstGeom>
        </p:spPr>
      </p:pic>
      <p:sp>
        <p:nvSpPr>
          <p:cNvPr id="11" name="Content Placeholder 10"/>
          <p:cNvSpPr>
            <a:spLocks noGrp="1"/>
          </p:cNvSpPr>
          <p:nvPr>
            <p:ph sz="quarter" idx="14"/>
          </p:nvPr>
        </p:nvSpPr>
        <p:spPr>
          <a:xfrm>
            <a:off x="342900" y="5609246"/>
            <a:ext cx="3848100" cy="438912"/>
          </a:xfrm>
        </p:spPr>
        <p:txBody>
          <a:bodyPr>
            <a:normAutofit/>
          </a:bodyPr>
          <a:lstStyle/>
          <a:p>
            <a:pPr>
              <a:spcBef>
                <a:spcPts val="1000"/>
              </a:spcBef>
              <a:spcAft>
                <a:spcPts val="0"/>
              </a:spcAft>
            </a:pPr>
            <a:r>
              <a:rPr lang="en-US" sz="1800" dirty="0"/>
              <a:t>A firm only produces above its A</a:t>
            </a:r>
            <a:r>
              <a:rPr lang="en-US" sz="100" dirty="0"/>
              <a:t> </a:t>
            </a:r>
            <a:r>
              <a:rPr lang="en-US" sz="1800" dirty="0"/>
              <a:t>V</a:t>
            </a:r>
            <a:r>
              <a:rPr lang="en-US" sz="100" dirty="0"/>
              <a:t> </a:t>
            </a:r>
            <a:r>
              <a:rPr lang="en-US" sz="1800" dirty="0"/>
              <a:t>C.</a:t>
            </a:r>
          </a:p>
        </p:txBody>
      </p:sp>
      <p:sp>
        <p:nvSpPr>
          <p:cNvPr id="12" name="Content Placeholder 11"/>
          <p:cNvSpPr>
            <a:spLocks noGrp="1"/>
          </p:cNvSpPr>
          <p:nvPr>
            <p:ph sz="quarter" idx="15"/>
          </p:nvPr>
        </p:nvSpPr>
        <p:spPr>
          <a:xfrm>
            <a:off x="4950400" y="5489694"/>
            <a:ext cx="4000500" cy="673100"/>
          </a:xfrm>
        </p:spPr>
        <p:txBody>
          <a:bodyPr>
            <a:normAutofit/>
          </a:bodyPr>
          <a:lstStyle/>
          <a:p>
            <a:pPr>
              <a:spcBef>
                <a:spcPts val="1000"/>
              </a:spcBef>
              <a:spcAft>
                <a:spcPts val="0"/>
              </a:spcAft>
            </a:pPr>
            <a:r>
              <a:rPr lang="en-US" sz="1800" dirty="0"/>
              <a:t>Given a fixed number of firms, the market supply curve is established.</a:t>
            </a:r>
          </a:p>
        </p:txBody>
      </p:sp>
      <p:sp>
        <p:nvSpPr>
          <p:cNvPr id="9" name="Text Placeholder 8"/>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a:t>What will you Learn in this Chapter?</a:t>
            </a:r>
          </a:p>
        </p:txBody>
      </p:sp>
      <p:sp>
        <p:nvSpPr>
          <p:cNvPr id="8" name="Content Placeholder 7"/>
          <p:cNvSpPr>
            <a:spLocks noGrp="1"/>
          </p:cNvSpPr>
          <p:nvPr>
            <p:ph sz="quarter" idx="11"/>
          </p:nvPr>
        </p:nvSpPr>
        <p:spPr>
          <a:xfrm>
            <a:off x="342900" y="1276709"/>
            <a:ext cx="8458200" cy="5276491"/>
          </a:xfrm>
        </p:spPr>
        <p:txBody>
          <a:bodyPr>
            <a:noAutofit/>
          </a:bodyPr>
          <a:lstStyle/>
          <a:p>
            <a:pPr marL="292608" indent="-292608">
              <a:spcBef>
                <a:spcPts val="1000"/>
              </a:spcBef>
              <a:spcAft>
                <a:spcPts val="0"/>
              </a:spcAft>
              <a:buFont typeface="Arial" pitchFamily="34" charset="0"/>
              <a:buChar char="•"/>
            </a:pPr>
            <a:r>
              <a:rPr lang="en-US" sz="2200" dirty="0"/>
              <a:t>What the characteristics of a </a:t>
            </a:r>
            <a:r>
              <a:rPr lang="en-US" sz="2200" i="1" dirty="0">
                <a:solidFill>
                  <a:srgbClr val="AC0000"/>
                </a:solidFill>
              </a:rPr>
              <a:t>perfectly competitive</a:t>
            </a:r>
            <a:r>
              <a:rPr lang="en-US" sz="2200" i="1" dirty="0">
                <a:solidFill>
                  <a:srgbClr val="9D0505"/>
                </a:solidFill>
              </a:rPr>
              <a:t> </a:t>
            </a:r>
            <a:r>
              <a:rPr lang="en-US" sz="2200" dirty="0"/>
              <a:t>market are.</a:t>
            </a:r>
          </a:p>
          <a:p>
            <a:pPr marL="292608" indent="-292608">
              <a:spcBef>
                <a:spcPts val="1000"/>
              </a:spcBef>
              <a:spcAft>
                <a:spcPts val="0"/>
              </a:spcAft>
              <a:buFont typeface="Arial" pitchFamily="34" charset="0"/>
              <a:buChar char="•"/>
            </a:pPr>
            <a:r>
              <a:rPr lang="en-US" sz="2200" dirty="0"/>
              <a:t>How to calculate </a:t>
            </a:r>
            <a:r>
              <a:rPr lang="en-US" sz="2200" i="1" dirty="0">
                <a:solidFill>
                  <a:srgbClr val="AC0000"/>
                </a:solidFill>
              </a:rPr>
              <a:t>average</a:t>
            </a:r>
            <a:r>
              <a:rPr lang="en-US" sz="2200" dirty="0"/>
              <a:t>, </a:t>
            </a:r>
            <a:r>
              <a:rPr lang="en-US" sz="2200" i="1" dirty="0">
                <a:solidFill>
                  <a:srgbClr val="AC0000"/>
                </a:solidFill>
              </a:rPr>
              <a:t>marginal</a:t>
            </a:r>
            <a:r>
              <a:rPr lang="en-US" sz="2200" dirty="0"/>
              <a:t>, and </a:t>
            </a:r>
            <a:r>
              <a:rPr lang="en-US" sz="2200" i="1" dirty="0">
                <a:solidFill>
                  <a:srgbClr val="AC0000"/>
                </a:solidFill>
              </a:rPr>
              <a:t>total revenue</a:t>
            </a:r>
            <a:r>
              <a:rPr lang="en-US" sz="2200" dirty="0"/>
              <a:t>.</a:t>
            </a:r>
          </a:p>
          <a:p>
            <a:pPr marL="292608" indent="-292608">
              <a:spcBef>
                <a:spcPts val="1000"/>
              </a:spcBef>
              <a:spcAft>
                <a:spcPts val="0"/>
              </a:spcAft>
              <a:buFont typeface="Arial" pitchFamily="34" charset="0"/>
              <a:buChar char="•"/>
            </a:pPr>
            <a:r>
              <a:rPr lang="en-US" sz="2200" dirty="0"/>
              <a:t>How to find a firm’s optimal quantity of output.</a:t>
            </a:r>
          </a:p>
          <a:p>
            <a:pPr marL="292608" indent="-292608">
              <a:spcBef>
                <a:spcPts val="1000"/>
              </a:spcBef>
              <a:spcAft>
                <a:spcPts val="0"/>
              </a:spcAft>
              <a:buFont typeface="Arial" pitchFamily="34" charset="0"/>
              <a:buChar char="•"/>
            </a:pPr>
            <a:r>
              <a:rPr lang="en-US" sz="2200" dirty="0"/>
              <a:t>How to differentiate between a firm’s shut down or market exit decisions.</a:t>
            </a:r>
          </a:p>
          <a:p>
            <a:pPr marL="292608" indent="-292608">
              <a:spcBef>
                <a:spcPts val="1000"/>
              </a:spcBef>
              <a:spcAft>
                <a:spcPts val="0"/>
              </a:spcAft>
              <a:buFont typeface="Arial" pitchFamily="34" charset="0"/>
              <a:buChar char="•"/>
            </a:pPr>
            <a:r>
              <a:rPr lang="en-US" sz="2200" dirty="0"/>
              <a:t>How to analyze a firm’s short-run supply curve for a </a:t>
            </a:r>
            <a:r>
              <a:rPr lang="en-US" sz="2200" i="1" dirty="0">
                <a:solidFill>
                  <a:srgbClr val="AC0000"/>
                </a:solidFill>
              </a:rPr>
              <a:t>competitive market</a:t>
            </a:r>
            <a:r>
              <a:rPr lang="en-US" sz="2200" dirty="0"/>
              <a:t>.</a:t>
            </a:r>
          </a:p>
          <a:p>
            <a:pPr marL="292608" indent="-292608">
              <a:spcBef>
                <a:spcPts val="1000"/>
              </a:spcBef>
              <a:spcAft>
                <a:spcPts val="0"/>
              </a:spcAft>
              <a:buFont typeface="Arial" pitchFamily="34" charset="0"/>
              <a:buChar char="•"/>
            </a:pPr>
            <a:r>
              <a:rPr lang="en-US" sz="2200" dirty="0"/>
              <a:t>How to analyze a firm’s long-run supply curve for a competitive market, and what its implications are for profit-seeking firms.</a:t>
            </a:r>
          </a:p>
          <a:p>
            <a:pPr marL="292608" indent="-292608">
              <a:spcBef>
                <a:spcPts val="1000"/>
              </a:spcBef>
              <a:spcAft>
                <a:spcPts val="0"/>
              </a:spcAft>
              <a:buFont typeface="Arial" pitchFamily="34" charset="0"/>
              <a:buChar char="•"/>
            </a:pPr>
            <a:r>
              <a:rPr lang="en-US" sz="2200" dirty="0"/>
              <a:t>Why a </a:t>
            </a:r>
            <a:r>
              <a:rPr lang="en-US" sz="2200" i="1" dirty="0">
                <a:solidFill>
                  <a:srgbClr val="AC0000"/>
                </a:solidFill>
              </a:rPr>
              <a:t>long-run supply curve</a:t>
            </a:r>
            <a:r>
              <a:rPr lang="en-US" sz="2200" i="1" dirty="0">
                <a:solidFill>
                  <a:srgbClr val="9D0505"/>
                </a:solidFill>
              </a:rPr>
              <a:t> </a:t>
            </a:r>
            <a:r>
              <a:rPr lang="en-US" sz="2200" dirty="0"/>
              <a:t>can slope upward.</a:t>
            </a:r>
          </a:p>
          <a:p>
            <a:pPr marL="292608" indent="-292608">
              <a:spcBef>
                <a:spcPts val="1000"/>
              </a:spcBef>
              <a:spcAft>
                <a:spcPts val="0"/>
              </a:spcAft>
              <a:buFont typeface="Arial" pitchFamily="34" charset="0"/>
              <a:buChar char="•"/>
            </a:pPr>
            <a:r>
              <a:rPr lang="en-US" sz="2200" dirty="0"/>
              <a:t>What the effect of a demand shift is on a market in long-run equilibrium.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Long-Run Supply I</a:t>
            </a:r>
          </a:p>
        </p:txBody>
      </p:sp>
      <p:sp>
        <p:nvSpPr>
          <p:cNvPr id="21" name="Content Placeholder 20"/>
          <p:cNvSpPr>
            <a:spLocks noGrp="1"/>
          </p:cNvSpPr>
          <p:nvPr>
            <p:ph sz="quarter" idx="11"/>
          </p:nvPr>
        </p:nvSpPr>
        <p:spPr>
          <a:xfrm>
            <a:off x="342900" y="1276709"/>
            <a:ext cx="8458200" cy="2743200"/>
          </a:xfrm>
        </p:spPr>
        <p:txBody>
          <a:bodyPr>
            <a:noAutofit/>
          </a:bodyPr>
          <a:lstStyle/>
          <a:p>
            <a:pPr>
              <a:spcBef>
                <a:spcPts val="1000"/>
              </a:spcBef>
              <a:spcAft>
                <a:spcPts val="0"/>
              </a:spcAft>
            </a:pPr>
            <a:r>
              <a:rPr lang="en-US" sz="2000" dirty="0"/>
              <a:t>The key difference between short-run and long-run supply is that firms are able to enter and exit the market in the long run.</a:t>
            </a:r>
          </a:p>
          <a:p>
            <a:pPr>
              <a:spcBef>
                <a:spcPts val="1000"/>
              </a:spcBef>
              <a:spcAft>
                <a:spcPts val="0"/>
              </a:spcAft>
            </a:pPr>
            <a:r>
              <a:rPr lang="en-US" sz="2000" dirty="0"/>
              <a:t>If positive economic profits exist:</a:t>
            </a:r>
          </a:p>
          <a:p>
            <a:pPr marL="292608" lvl="1" indent="-292608">
              <a:spcBef>
                <a:spcPts val="1000"/>
              </a:spcBef>
              <a:spcAft>
                <a:spcPts val="0"/>
              </a:spcAft>
            </a:pPr>
            <a:r>
              <a:rPr lang="en-US" sz="1800" dirty="0"/>
              <a:t>P &gt; A</a:t>
            </a:r>
            <a:r>
              <a:rPr lang="en-US" sz="100" dirty="0"/>
              <a:t> </a:t>
            </a:r>
            <a:r>
              <a:rPr lang="en-US" sz="1800" dirty="0"/>
              <a:t>T</a:t>
            </a:r>
            <a:r>
              <a:rPr lang="en-US" sz="100" dirty="0"/>
              <a:t> </a:t>
            </a:r>
            <a:r>
              <a:rPr lang="en-US" sz="1800" dirty="0"/>
              <a:t>C.</a:t>
            </a:r>
          </a:p>
          <a:p>
            <a:pPr marL="292608" lvl="1" indent="-292608">
              <a:spcBef>
                <a:spcPts val="1000"/>
              </a:spcBef>
              <a:spcAft>
                <a:spcPts val="0"/>
              </a:spcAft>
            </a:pPr>
            <a:r>
              <a:rPr lang="en-US" sz="1800" dirty="0"/>
              <a:t>New firms enter to gain profits.</a:t>
            </a:r>
          </a:p>
          <a:p>
            <a:pPr marL="292608" lvl="1" indent="-292608">
              <a:spcBef>
                <a:spcPts val="1000"/>
              </a:spcBef>
              <a:spcAft>
                <a:spcPts val="0"/>
              </a:spcAft>
            </a:pPr>
            <a:r>
              <a:rPr lang="en-US" sz="1800" dirty="0"/>
              <a:t>The market supply curve shifts outward until P = A</a:t>
            </a:r>
            <a:r>
              <a:rPr lang="en-US" sz="100" dirty="0"/>
              <a:t> </a:t>
            </a:r>
            <a:r>
              <a:rPr lang="en-US" sz="1800" dirty="0"/>
              <a:t>T</a:t>
            </a:r>
            <a:r>
              <a:rPr lang="en-US" sz="100" dirty="0"/>
              <a:t> </a:t>
            </a:r>
            <a:r>
              <a:rPr lang="en-US" sz="1800" dirty="0"/>
              <a:t>C.</a:t>
            </a:r>
          </a:p>
          <a:p>
            <a:pPr marL="292608" lvl="1" indent="-292608">
              <a:spcBef>
                <a:spcPts val="1000"/>
              </a:spcBef>
              <a:spcAft>
                <a:spcPts val="0"/>
              </a:spcAft>
            </a:pPr>
            <a:r>
              <a:rPr lang="en-US" sz="1800" dirty="0"/>
              <a:t>Economic profits go to zero for all firms.</a:t>
            </a:r>
          </a:p>
        </p:txBody>
      </p:sp>
      <p:sp>
        <p:nvSpPr>
          <p:cNvPr id="24" name="Content Placeholder 23"/>
          <p:cNvSpPr>
            <a:spLocks noGrp="1"/>
          </p:cNvSpPr>
          <p:nvPr>
            <p:ph sz="quarter" idx="14"/>
          </p:nvPr>
        </p:nvSpPr>
        <p:spPr>
          <a:xfrm>
            <a:off x="342900" y="4094025"/>
            <a:ext cx="8458200" cy="1965960"/>
          </a:xfrm>
        </p:spPr>
        <p:txBody>
          <a:bodyPr>
            <a:noAutofit/>
          </a:bodyPr>
          <a:lstStyle/>
          <a:p>
            <a:pPr>
              <a:spcBef>
                <a:spcPts val="1000"/>
              </a:spcBef>
              <a:spcAft>
                <a:spcPts val="0"/>
              </a:spcAft>
            </a:pPr>
            <a:r>
              <a:rPr lang="en-US" sz="2000" dirty="0"/>
              <a:t>If negative economic profits exist:</a:t>
            </a:r>
          </a:p>
          <a:p>
            <a:pPr marL="292608" lvl="1" indent="-292608">
              <a:spcBef>
                <a:spcPts val="1000"/>
              </a:spcBef>
              <a:spcAft>
                <a:spcPts val="0"/>
              </a:spcAft>
            </a:pPr>
            <a:r>
              <a:rPr lang="en-US" sz="1800" dirty="0"/>
              <a:t>P &lt; A</a:t>
            </a:r>
            <a:r>
              <a:rPr lang="en-US" sz="100" dirty="0"/>
              <a:t> </a:t>
            </a:r>
            <a:r>
              <a:rPr lang="en-US" sz="1800" dirty="0"/>
              <a:t>T</a:t>
            </a:r>
            <a:r>
              <a:rPr lang="en-US" sz="100" dirty="0"/>
              <a:t> </a:t>
            </a:r>
            <a:r>
              <a:rPr lang="en-US" sz="1800" dirty="0"/>
              <a:t>C.</a:t>
            </a:r>
          </a:p>
          <a:p>
            <a:pPr marL="292608" lvl="1" indent="-292608">
              <a:spcBef>
                <a:spcPts val="1000"/>
              </a:spcBef>
              <a:spcAft>
                <a:spcPts val="0"/>
              </a:spcAft>
            </a:pPr>
            <a:r>
              <a:rPr lang="en-US" sz="1800" dirty="0"/>
              <a:t>Some firms exit the market.</a:t>
            </a:r>
          </a:p>
          <a:p>
            <a:pPr marL="292608" lvl="1" indent="-292608">
              <a:spcBef>
                <a:spcPts val="1000"/>
              </a:spcBef>
              <a:spcAft>
                <a:spcPts val="0"/>
              </a:spcAft>
            </a:pPr>
            <a:r>
              <a:rPr lang="en-US" sz="1800" dirty="0"/>
              <a:t>The market supply curve shifts inward until P = A</a:t>
            </a:r>
            <a:r>
              <a:rPr lang="en-US" sz="100" dirty="0"/>
              <a:t> </a:t>
            </a:r>
            <a:r>
              <a:rPr lang="en-US" sz="1800" dirty="0"/>
              <a:t>T</a:t>
            </a:r>
            <a:r>
              <a:rPr lang="en-US" sz="100" dirty="0"/>
              <a:t> </a:t>
            </a:r>
            <a:r>
              <a:rPr lang="en-US" sz="1800" dirty="0"/>
              <a:t>C.</a:t>
            </a:r>
          </a:p>
          <a:p>
            <a:pPr marL="292608" lvl="1" indent="-292608">
              <a:spcBef>
                <a:spcPts val="1000"/>
              </a:spcBef>
              <a:spcAft>
                <a:spcPts val="0"/>
              </a:spcAft>
            </a:pPr>
            <a:r>
              <a:rPr lang="en-US" sz="1800" dirty="0"/>
              <a:t>Economic profits go to zero for all firms.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Long-Run Supply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2990491"/>
          </a:xfrm>
        </p:spPr>
        <p:txBody>
          <a:bodyPr>
            <a:noAutofit/>
          </a:bodyPr>
          <a:lstStyle/>
          <a:p>
            <a:pPr>
              <a:spcBef>
                <a:spcPts val="1000"/>
              </a:spcBef>
              <a:spcAft>
                <a:spcPts val="0"/>
              </a:spcAft>
            </a:pPr>
            <a:r>
              <a:rPr lang="en-US" sz="2400" dirty="0"/>
              <a:t>The process of market entry and exit causes firms in a perfectly competitive market to earn zero economic profits in the long run.</a:t>
            </a:r>
          </a:p>
          <a:p>
            <a:pPr marL="292608" lvl="1" indent="-292608">
              <a:spcBef>
                <a:spcPts val="1000"/>
              </a:spcBef>
              <a:spcAft>
                <a:spcPts val="0"/>
              </a:spcAft>
            </a:pPr>
            <a:r>
              <a:rPr lang="en-US" sz="2200" dirty="0"/>
              <a:t>In the long-run, P = min(A</a:t>
            </a:r>
            <a:r>
              <a:rPr lang="en-US" sz="100" dirty="0"/>
              <a:t> </a:t>
            </a:r>
            <a:r>
              <a:rPr lang="en-US" sz="2200" dirty="0"/>
              <a:t>T</a:t>
            </a:r>
            <a:r>
              <a:rPr lang="en-US" sz="100" dirty="0"/>
              <a:t> </a:t>
            </a:r>
            <a:r>
              <a:rPr lang="en-US" sz="2200" dirty="0"/>
              <a:t>C) = M</a:t>
            </a:r>
            <a:r>
              <a:rPr lang="en-US" sz="100" dirty="0"/>
              <a:t> </a:t>
            </a:r>
            <a:r>
              <a:rPr lang="en-US" sz="2200" dirty="0"/>
              <a:t>R = M</a:t>
            </a:r>
            <a:r>
              <a:rPr lang="en-US" sz="100" dirty="0"/>
              <a:t> </a:t>
            </a:r>
            <a:r>
              <a:rPr lang="en-US" sz="2200" dirty="0"/>
              <a:t>C.</a:t>
            </a:r>
          </a:p>
          <a:p>
            <a:pPr marL="292608" lvl="1" indent="-292608">
              <a:spcBef>
                <a:spcPts val="1000"/>
              </a:spcBef>
              <a:spcAft>
                <a:spcPts val="0"/>
              </a:spcAft>
            </a:pPr>
            <a:r>
              <a:rPr lang="en-US" sz="2200" dirty="0"/>
              <a:t>Accounting profits are positive in the long run.</a:t>
            </a:r>
          </a:p>
          <a:p>
            <a:pPr marL="292608" lvl="1" indent="-292608">
              <a:spcBef>
                <a:spcPts val="1000"/>
              </a:spcBef>
              <a:spcAft>
                <a:spcPts val="0"/>
              </a:spcAft>
            </a:pPr>
            <a:r>
              <a:rPr lang="en-US" sz="2200" dirty="0"/>
              <a:t>Firms earn an accounting profit to compensate them for their opportunity cost.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Long-Run Supply I</a:t>
            </a:r>
            <a:r>
              <a:rPr lang="en-US" sz="100" dirty="0"/>
              <a:t> </a:t>
            </a:r>
            <a:r>
              <a:rPr lang="en-US" sz="3600" dirty="0" err="1"/>
              <a:t>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dirty="0"/>
              <a:t>Because all firms operate at the point where P = min(A</a:t>
            </a:r>
            <a:r>
              <a:rPr lang="en-US" sz="100" dirty="0"/>
              <a:t> </a:t>
            </a:r>
            <a:r>
              <a:rPr lang="en-US" sz="2400" dirty="0"/>
              <a:t>T</a:t>
            </a:r>
            <a:r>
              <a:rPr lang="en-US" sz="100" dirty="0"/>
              <a:t> </a:t>
            </a:r>
            <a:r>
              <a:rPr lang="en-US" sz="2400" dirty="0"/>
              <a:t>C), firms in a competitive market operate at an efficient scale.</a:t>
            </a:r>
          </a:p>
        </p:txBody>
      </p:sp>
      <p:pic>
        <p:nvPicPr>
          <p:cNvPr id="45058" name="Picture 2" descr="Typical marginal cost, average total cost, and marginal revenue curves are illustrated."/>
          <p:cNvPicPr>
            <a:picLocks noChangeAspect="1" noChangeArrowheads="1"/>
          </p:cNvPicPr>
          <p:nvPr/>
        </p:nvPicPr>
        <p:blipFill>
          <a:blip r:embed="rId2"/>
          <a:srcRect/>
          <a:stretch>
            <a:fillRect/>
          </a:stretch>
        </p:blipFill>
        <p:spPr bwMode="auto">
          <a:xfrm>
            <a:off x="2343150" y="2228500"/>
            <a:ext cx="4457700" cy="3878263"/>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Long-Run Supply I</a:t>
            </a:r>
            <a:r>
              <a:rPr lang="en-US" sz="100" dirty="0"/>
              <a:t> </a:t>
            </a:r>
            <a:r>
              <a:rPr lang="en-US" sz="3600" dirty="0"/>
              <a:t>V</a:t>
            </a:r>
          </a:p>
        </p:txBody>
      </p:sp>
      <p:sp>
        <p:nvSpPr>
          <p:cNvPr id="3" name="Content Placeholder 2"/>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dirty="0">
                <a:cs typeface="Calibri" pitchFamily="34" charset="0"/>
              </a:rPr>
              <a:t>Given that </a:t>
            </a:r>
            <a:r>
              <a:rPr lang="en-US" sz="2400" dirty="0">
                <a:cs typeface="Calibri" pitchFamily="34" charset="0"/>
                <a:sym typeface="Wingdings" pitchFamily="2" charset="2"/>
              </a:rPr>
              <a:t>P = min(A</a:t>
            </a:r>
            <a:r>
              <a:rPr lang="en-US" sz="100" dirty="0">
                <a:cs typeface="Calibri" pitchFamily="34" charset="0"/>
                <a:sym typeface="Wingdings" pitchFamily="2" charset="2"/>
              </a:rPr>
              <a:t> </a:t>
            </a:r>
            <a:r>
              <a:rPr lang="en-US" sz="2400" dirty="0">
                <a:cs typeface="Calibri" pitchFamily="34" charset="0"/>
                <a:sym typeface="Wingdings" pitchFamily="2" charset="2"/>
              </a:rPr>
              <a:t>T</a:t>
            </a:r>
            <a:r>
              <a:rPr lang="en-US" sz="100" dirty="0">
                <a:cs typeface="Calibri" pitchFamily="34" charset="0"/>
                <a:sym typeface="Wingdings" pitchFamily="2" charset="2"/>
              </a:rPr>
              <a:t> </a:t>
            </a:r>
            <a:r>
              <a:rPr lang="en-US" sz="2400" dirty="0">
                <a:cs typeface="Calibri" pitchFamily="34" charset="0"/>
                <a:sym typeface="Wingdings" pitchFamily="2" charset="2"/>
              </a:rPr>
              <a:t>C), price is the same at any quantity in the long run.</a:t>
            </a:r>
          </a:p>
        </p:txBody>
      </p:sp>
      <p:pic>
        <p:nvPicPr>
          <p:cNvPr id="10242" name="Picture 2" descr="Graph shows supply as a horizontal line."/>
          <p:cNvPicPr>
            <a:picLocks noChangeAspect="1" noChangeArrowheads="1"/>
          </p:cNvPicPr>
          <p:nvPr/>
        </p:nvPicPr>
        <p:blipFill>
          <a:blip r:embed="rId2"/>
          <a:srcRect/>
          <a:stretch>
            <a:fillRect/>
          </a:stretch>
        </p:blipFill>
        <p:spPr bwMode="auto">
          <a:xfrm>
            <a:off x="427501" y="2758050"/>
            <a:ext cx="4159080" cy="2897188"/>
          </a:xfrm>
          <a:prstGeom prst="rect">
            <a:avLst/>
          </a:prstGeom>
          <a:noFill/>
          <a:ln w="9525">
            <a:noFill/>
            <a:miter lim="800000"/>
            <a:headEnd/>
            <a:tailEnd/>
          </a:ln>
          <a:effectLst/>
        </p:spPr>
      </p:pic>
      <p:sp>
        <p:nvSpPr>
          <p:cNvPr id="4" name="Content Placeholder 3"/>
          <p:cNvSpPr>
            <a:spLocks noGrp="1"/>
          </p:cNvSpPr>
          <p:nvPr>
            <p:ph sz="quarter" idx="14"/>
          </p:nvPr>
        </p:nvSpPr>
        <p:spPr>
          <a:xfrm>
            <a:off x="4800600" y="2209800"/>
            <a:ext cx="4000500" cy="3962400"/>
          </a:xfrm>
        </p:spPr>
        <p:txBody>
          <a:bodyPr>
            <a:normAutofit/>
          </a:bodyPr>
          <a:lstStyle/>
          <a:p>
            <a:pPr marL="292608" indent="-292608">
              <a:spcBef>
                <a:spcPts val="1000"/>
              </a:spcBef>
              <a:spcAft>
                <a:spcPts val="0"/>
              </a:spcAft>
              <a:buFont typeface="Arial" pitchFamily="34" charset="0"/>
              <a:buChar char="•"/>
            </a:pPr>
            <a:r>
              <a:rPr lang="en-US" sz="2200" dirty="0"/>
              <a:t>If anything causes the market equilibrium to move away from this price, the resulting positive or negative profits will cause firms to enter or exit the market until zero economic profits are restored.</a:t>
            </a:r>
          </a:p>
          <a:p>
            <a:pPr marL="292608" indent="-292608">
              <a:spcBef>
                <a:spcPts val="1000"/>
              </a:spcBef>
              <a:spcAft>
                <a:spcPts val="0"/>
              </a:spcAft>
              <a:buFont typeface="Arial" pitchFamily="34" charset="0"/>
              <a:buChar char="•"/>
            </a:pPr>
            <a:r>
              <a:rPr lang="en-US" sz="2200" dirty="0"/>
              <a:t>The long-run supply curve is horizontal, or p</a:t>
            </a:r>
            <a:r>
              <a:rPr lang="en-US" sz="2200" dirty="0">
                <a:sym typeface="Wingdings" pitchFamily="2" charset="2"/>
              </a:rPr>
              <a:t>erfectly elastic.</a:t>
            </a:r>
          </a:p>
        </p:txBody>
      </p:sp>
      <p:sp>
        <p:nvSpPr>
          <p:cNvPr id="5" name="Text Placeholder 4"/>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Who Wants Competition?</a:t>
            </a:r>
          </a:p>
        </p:txBody>
      </p:sp>
      <p:sp>
        <p:nvSpPr>
          <p:cNvPr id="3" name="Content Placeholder 2"/>
          <p:cNvSpPr>
            <a:spLocks noGrp="1"/>
          </p:cNvSpPr>
          <p:nvPr>
            <p:ph sz="quarter" idx="11"/>
          </p:nvPr>
        </p:nvSpPr>
        <p:spPr>
          <a:xfrm>
            <a:off x="342900" y="1276709"/>
            <a:ext cx="8458200" cy="4971691"/>
          </a:xfrm>
        </p:spPr>
        <p:txBody>
          <a:bodyPr>
            <a:normAutofit/>
          </a:bodyPr>
          <a:lstStyle/>
          <a:p>
            <a:pPr marL="292608" indent="-292608">
              <a:spcBef>
                <a:spcPts val="1000"/>
              </a:spcBef>
              <a:spcAft>
                <a:spcPts val="0"/>
              </a:spcAft>
              <a:buFont typeface="Arial" pitchFamily="34" charset="0"/>
              <a:buChar char="•"/>
            </a:pPr>
            <a:r>
              <a:rPr lang="en-US" sz="2400" dirty="0"/>
              <a:t>On the show Shark Tank, entrepreneurs pitch new products to a panel of celebrity judges.</a:t>
            </a:r>
          </a:p>
          <a:p>
            <a:pPr marL="292608" indent="-292608">
              <a:spcBef>
                <a:spcPts val="1000"/>
              </a:spcBef>
              <a:spcAft>
                <a:spcPts val="0"/>
              </a:spcAft>
              <a:buFont typeface="Arial" pitchFamily="34" charset="0"/>
              <a:buChar char="•"/>
            </a:pPr>
            <a:r>
              <a:rPr lang="en-US" sz="2400" dirty="0"/>
              <a:t>Contestants could walk away with large investments and a stamp of approval from a show reaching millions of viewers.</a:t>
            </a:r>
          </a:p>
          <a:p>
            <a:pPr marL="292608" indent="-292608">
              <a:spcBef>
                <a:spcPts val="1000"/>
              </a:spcBef>
              <a:spcAft>
                <a:spcPts val="0"/>
              </a:spcAft>
              <a:buFont typeface="Arial" pitchFamily="34" charset="0"/>
              <a:buChar char="•"/>
            </a:pPr>
            <a:r>
              <a:rPr lang="en-US" sz="2400" dirty="0"/>
              <a:t>No matter the product, judges always want to know if the product is unique and if the entrepreneurs hold a patent.</a:t>
            </a:r>
          </a:p>
          <a:p>
            <a:pPr marL="292608" indent="-292608">
              <a:spcBef>
                <a:spcPts val="1000"/>
              </a:spcBef>
              <a:spcAft>
                <a:spcPts val="0"/>
              </a:spcAft>
              <a:buFont typeface="Arial" pitchFamily="34" charset="0"/>
              <a:buChar char="•"/>
            </a:pPr>
            <a:r>
              <a:rPr lang="en-US" sz="2400" dirty="0"/>
              <a:t>Even if one holds a patent, attempting to sell a unique product in a very competitive market may not work out well.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Why the Long-Run Market Supply Curve shouldn’t Slope Upward, but does</a:t>
            </a:r>
          </a:p>
        </p:txBody>
      </p:sp>
      <p:sp>
        <p:nvSpPr>
          <p:cNvPr id="3" name="Content Placeholder 2"/>
          <p:cNvSpPr>
            <a:spLocks noGrp="1"/>
          </p:cNvSpPr>
          <p:nvPr>
            <p:ph sz="quarter" idx="11"/>
          </p:nvPr>
        </p:nvSpPr>
        <p:spPr>
          <a:xfrm>
            <a:off x="342900" y="1276709"/>
            <a:ext cx="8458200" cy="2139696"/>
          </a:xfrm>
        </p:spPr>
        <p:txBody>
          <a:bodyPr>
            <a:normAutofit/>
          </a:bodyPr>
          <a:lstStyle/>
          <a:p>
            <a:pPr>
              <a:spcBef>
                <a:spcPts val="1000"/>
              </a:spcBef>
              <a:spcAft>
                <a:spcPts val="0"/>
              </a:spcAft>
            </a:pPr>
            <a:r>
              <a:rPr lang="en-US" sz="2400" dirty="0"/>
              <a:t>The competitive market theory suggests that the market supply curve should always be perfectly elastic.</a:t>
            </a:r>
          </a:p>
          <a:p>
            <a:pPr>
              <a:spcBef>
                <a:spcPts val="1000"/>
              </a:spcBef>
              <a:spcAft>
                <a:spcPts val="0"/>
              </a:spcAft>
            </a:pPr>
            <a:r>
              <a:rPr lang="en-US" sz="2400" dirty="0"/>
              <a:t>Most </a:t>
            </a:r>
            <a:r>
              <a:rPr lang="en-US" sz="2400" i="1" dirty="0">
                <a:solidFill>
                  <a:srgbClr val="AC0000"/>
                </a:solidFill>
              </a:rPr>
              <a:t>long-run market supply curves</a:t>
            </a:r>
            <a:r>
              <a:rPr lang="en-US" sz="2400" i="1" dirty="0">
                <a:solidFill>
                  <a:srgbClr val="9D0505"/>
                </a:solidFill>
              </a:rPr>
              <a:t> </a:t>
            </a:r>
            <a:r>
              <a:rPr lang="en-US" sz="2400" dirty="0"/>
              <a:t>are upward sloping.</a:t>
            </a:r>
          </a:p>
          <a:p>
            <a:pPr marL="292608" lvl="1" indent="-292608">
              <a:spcBef>
                <a:spcPts val="1000"/>
              </a:spcBef>
              <a:spcAft>
                <a:spcPts val="0"/>
              </a:spcAft>
            </a:pPr>
            <a:r>
              <a:rPr lang="en-US" sz="2200" dirty="0"/>
              <a:t>This is due to the assumption that all firms have the same cost structure.</a:t>
            </a:r>
          </a:p>
        </p:txBody>
      </p:sp>
      <p:sp>
        <p:nvSpPr>
          <p:cNvPr id="4" name="Content Placeholder 3"/>
          <p:cNvSpPr>
            <a:spLocks noGrp="1"/>
          </p:cNvSpPr>
          <p:nvPr>
            <p:ph sz="quarter" idx="14"/>
          </p:nvPr>
        </p:nvSpPr>
        <p:spPr>
          <a:xfrm>
            <a:off x="342900" y="3476525"/>
            <a:ext cx="8458200" cy="1298448"/>
          </a:xfrm>
        </p:spPr>
        <p:txBody>
          <a:bodyPr>
            <a:normAutofit/>
          </a:bodyPr>
          <a:lstStyle/>
          <a:p>
            <a:pPr>
              <a:spcBef>
                <a:spcPts val="1000"/>
              </a:spcBef>
              <a:spcAft>
                <a:spcPts val="0"/>
              </a:spcAft>
            </a:pPr>
            <a:r>
              <a:rPr lang="en-US" sz="2400" dirty="0"/>
              <a:t>If new entrants have a higher cost than existing firms, price must rise sufficiently to entice new firms to enter the market.</a:t>
            </a:r>
          </a:p>
          <a:p>
            <a:pPr marL="292608" lvl="1" indent="-292608">
              <a:spcBef>
                <a:spcPts val="1000"/>
              </a:spcBef>
              <a:spcAft>
                <a:spcPts val="0"/>
              </a:spcAft>
            </a:pPr>
            <a:r>
              <a:rPr lang="en-US" sz="2200" dirty="0"/>
              <a:t>Causes the long-run supply curve to be upward sloping.</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Long-Run Economic Profits</a:t>
            </a:r>
          </a:p>
        </p:txBody>
      </p:sp>
      <p:sp>
        <p:nvSpPr>
          <p:cNvPr id="3" name="Content Placeholder 2"/>
          <p:cNvSpPr>
            <a:spLocks noGrp="1"/>
          </p:cNvSpPr>
          <p:nvPr>
            <p:ph sz="quarter" idx="11"/>
          </p:nvPr>
        </p:nvSpPr>
        <p:spPr>
          <a:xfrm>
            <a:off x="342900" y="1276709"/>
            <a:ext cx="8458200" cy="3142891"/>
          </a:xfrm>
        </p:spPr>
        <p:txBody>
          <a:bodyPr>
            <a:normAutofit/>
          </a:bodyPr>
          <a:lstStyle/>
          <a:p>
            <a:pPr>
              <a:spcBef>
                <a:spcPts val="1000"/>
              </a:spcBef>
              <a:spcAft>
                <a:spcPts val="0"/>
              </a:spcAft>
            </a:pPr>
            <a:r>
              <a:rPr lang="en-US" sz="2400" dirty="0"/>
              <a:t>The competitive market theory suggests that all firms should earn zero economic profit in the long-run.</a:t>
            </a:r>
          </a:p>
          <a:p>
            <a:pPr>
              <a:spcBef>
                <a:spcPts val="1000"/>
              </a:spcBef>
              <a:spcAft>
                <a:spcPts val="0"/>
              </a:spcAft>
            </a:pPr>
            <a:r>
              <a:rPr lang="en-US" sz="2400" dirty="0"/>
              <a:t>In reality, price = min(A</a:t>
            </a:r>
            <a:r>
              <a:rPr lang="en-US" sz="100" dirty="0"/>
              <a:t> </a:t>
            </a:r>
            <a:r>
              <a:rPr lang="en-US" sz="2400" dirty="0"/>
              <a:t>T</a:t>
            </a:r>
            <a:r>
              <a:rPr lang="en-US" sz="100" dirty="0"/>
              <a:t> </a:t>
            </a:r>
            <a:r>
              <a:rPr lang="en-US" sz="2400" dirty="0"/>
              <a:t>C) for only the least-efficient firms in the market.</a:t>
            </a:r>
          </a:p>
          <a:p>
            <a:pPr marL="292608" lvl="1" indent="-292608">
              <a:spcBef>
                <a:spcPts val="1000"/>
              </a:spcBef>
              <a:spcAft>
                <a:spcPts val="0"/>
              </a:spcAft>
            </a:pPr>
            <a:r>
              <a:rPr lang="en-US" sz="2200" dirty="0"/>
              <a:t>Typically, this is the last firm to enter the market.</a:t>
            </a:r>
          </a:p>
          <a:p>
            <a:pPr marL="292608" lvl="1" indent="-292608">
              <a:spcBef>
                <a:spcPts val="1000"/>
              </a:spcBef>
              <a:spcAft>
                <a:spcPts val="0"/>
              </a:spcAft>
            </a:pPr>
            <a:r>
              <a:rPr lang="en-US" sz="2200" dirty="0"/>
              <a:t>More efficient firms with lower A</a:t>
            </a:r>
            <a:r>
              <a:rPr lang="en-US" sz="100" dirty="0"/>
              <a:t> </a:t>
            </a:r>
            <a:r>
              <a:rPr lang="en-US" sz="2200" dirty="0"/>
              <a:t>T</a:t>
            </a:r>
            <a:r>
              <a:rPr lang="en-US" sz="100" dirty="0"/>
              <a:t> </a:t>
            </a:r>
            <a:r>
              <a:rPr lang="en-US" sz="2200" dirty="0"/>
              <a:t>C earn positive economic profit in the long-run.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Market Entry Due to Changing Production Costs</a:t>
            </a:r>
          </a:p>
        </p:txBody>
      </p:sp>
      <p:sp>
        <p:nvSpPr>
          <p:cNvPr id="3" name="Content Placeholder 2"/>
          <p:cNvSpPr>
            <a:spLocks noGrp="1"/>
          </p:cNvSpPr>
          <p:nvPr>
            <p:ph sz="quarter" idx="11"/>
          </p:nvPr>
        </p:nvSpPr>
        <p:spPr>
          <a:xfrm>
            <a:off x="342900" y="1276710"/>
            <a:ext cx="8458200" cy="780690"/>
          </a:xfrm>
        </p:spPr>
        <p:txBody>
          <a:bodyPr>
            <a:noAutofit/>
          </a:bodyPr>
          <a:lstStyle/>
          <a:p>
            <a:pPr>
              <a:spcBef>
                <a:spcPts val="1000"/>
              </a:spcBef>
              <a:spcAft>
                <a:spcPts val="0"/>
              </a:spcAft>
            </a:pPr>
            <a:r>
              <a:rPr lang="en-US" sz="2400" dirty="0"/>
              <a:t>Improved technology and production capabilities lowers M</a:t>
            </a:r>
            <a:r>
              <a:rPr lang="en-US" sz="100" dirty="0"/>
              <a:t> </a:t>
            </a:r>
            <a:r>
              <a:rPr lang="en-US" sz="2400" dirty="0"/>
              <a:t>C and A</a:t>
            </a:r>
            <a:r>
              <a:rPr lang="en-US" sz="100" dirty="0"/>
              <a:t> </a:t>
            </a:r>
            <a:r>
              <a:rPr lang="en-US" sz="2400" dirty="0"/>
              <a:t>T</a:t>
            </a:r>
            <a:r>
              <a:rPr lang="en-US" sz="100" dirty="0"/>
              <a:t> </a:t>
            </a:r>
            <a:r>
              <a:rPr lang="en-US" sz="2400" dirty="0"/>
              <a:t>C.</a:t>
            </a:r>
          </a:p>
        </p:txBody>
      </p:sp>
      <p:pic>
        <p:nvPicPr>
          <p:cNvPr id="43010" name="Picture 2" descr="Marginal cost and average total cost curves from Figure 13-5 are shifted down."/>
          <p:cNvPicPr>
            <a:picLocks noChangeAspect="1" noChangeArrowheads="1"/>
          </p:cNvPicPr>
          <p:nvPr/>
        </p:nvPicPr>
        <p:blipFill>
          <a:blip r:embed="rId2"/>
          <a:srcRect/>
          <a:stretch>
            <a:fillRect/>
          </a:stretch>
        </p:blipFill>
        <p:spPr bwMode="auto">
          <a:xfrm>
            <a:off x="429758" y="2255205"/>
            <a:ext cx="4225368" cy="3761346"/>
          </a:xfrm>
          <a:prstGeom prst="rect">
            <a:avLst/>
          </a:prstGeom>
          <a:noFill/>
          <a:ln w="9525">
            <a:noFill/>
            <a:miter lim="800000"/>
            <a:headEnd/>
            <a:tailEnd/>
          </a:ln>
          <a:effectLst/>
        </p:spPr>
      </p:pic>
      <p:sp>
        <p:nvSpPr>
          <p:cNvPr id="4" name="Content Placeholder 3"/>
          <p:cNvSpPr>
            <a:spLocks noGrp="1"/>
          </p:cNvSpPr>
          <p:nvPr>
            <p:ph sz="quarter" idx="14"/>
          </p:nvPr>
        </p:nvSpPr>
        <p:spPr>
          <a:xfrm>
            <a:off x="5105400" y="2152400"/>
            <a:ext cx="3695700" cy="2176272"/>
          </a:xfrm>
        </p:spPr>
        <p:txBody>
          <a:bodyPr>
            <a:noAutofit/>
          </a:bodyPr>
          <a:lstStyle/>
          <a:p>
            <a:pPr>
              <a:spcBef>
                <a:spcPts val="1000"/>
              </a:spcBef>
              <a:spcAft>
                <a:spcPts val="0"/>
              </a:spcAft>
            </a:pPr>
            <a:r>
              <a:rPr lang="en-US" sz="2200" dirty="0"/>
              <a:t>Innovative firms search for better production processes and new technologies that enable them to produce goods at lower cost.</a:t>
            </a:r>
          </a:p>
          <a:p>
            <a:pPr marL="292608" lvl="1" indent="-292608">
              <a:spcBef>
                <a:spcPts val="1000"/>
              </a:spcBef>
              <a:spcAft>
                <a:spcPts val="0"/>
              </a:spcAft>
            </a:pPr>
            <a:r>
              <a:rPr lang="en-US" sz="2000" dirty="0"/>
              <a:t>Lowers M</a:t>
            </a:r>
            <a:r>
              <a:rPr lang="en-US" sz="100" dirty="0"/>
              <a:t> </a:t>
            </a:r>
            <a:r>
              <a:rPr lang="en-US" sz="2000" dirty="0"/>
              <a:t>C and A</a:t>
            </a:r>
            <a:r>
              <a:rPr lang="en-US" sz="100" dirty="0"/>
              <a:t> </a:t>
            </a:r>
            <a:r>
              <a:rPr lang="en-US" sz="2000" dirty="0"/>
              <a:t>T</a:t>
            </a:r>
            <a:r>
              <a:rPr lang="en-US" sz="100" dirty="0"/>
              <a:t> </a:t>
            </a:r>
            <a:r>
              <a:rPr lang="en-US" sz="2000" dirty="0"/>
              <a:t>C.</a:t>
            </a:r>
          </a:p>
        </p:txBody>
      </p:sp>
      <p:sp>
        <p:nvSpPr>
          <p:cNvPr id="10" name="Content Placeholder 9"/>
          <p:cNvSpPr>
            <a:spLocks noGrp="1"/>
          </p:cNvSpPr>
          <p:nvPr>
            <p:ph sz="quarter" idx="15"/>
          </p:nvPr>
        </p:nvSpPr>
        <p:spPr>
          <a:xfrm>
            <a:off x="5096427" y="4409068"/>
            <a:ext cx="3730897" cy="1563231"/>
          </a:xfrm>
        </p:spPr>
        <p:txBody>
          <a:bodyPr>
            <a:noAutofit/>
          </a:bodyPr>
          <a:lstStyle/>
          <a:p>
            <a:pPr>
              <a:spcBef>
                <a:spcPts val="1000"/>
              </a:spcBef>
              <a:spcAft>
                <a:spcPts val="0"/>
              </a:spcAft>
            </a:pPr>
            <a:r>
              <a:rPr lang="en-US" sz="2200" dirty="0"/>
              <a:t>Positive profits entice entrants.</a:t>
            </a:r>
          </a:p>
          <a:p>
            <a:pPr>
              <a:spcBef>
                <a:spcPts val="1000"/>
              </a:spcBef>
              <a:spcAft>
                <a:spcPts val="0"/>
              </a:spcAft>
            </a:pPr>
            <a:r>
              <a:rPr lang="en-US" sz="2200" dirty="0"/>
              <a:t>Price falls with production costs.</a:t>
            </a:r>
          </a:p>
        </p:txBody>
      </p:sp>
      <p:sp>
        <p:nvSpPr>
          <p:cNvPr id="8" name="Text Placeholder 7"/>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sz="3600" dirty="0"/>
              <a:t>How Ford Changed the World</a:t>
            </a:r>
          </a:p>
        </p:txBody>
      </p:sp>
      <p:sp>
        <p:nvSpPr>
          <p:cNvPr id="22" name="Content Placeholder 21"/>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Ford pioneered the factory assembly line where each worker specializes in one small step of production as the car moves along until the product is finished.</a:t>
            </a:r>
          </a:p>
          <a:p>
            <a:pPr marL="292608" indent="-292608">
              <a:spcBef>
                <a:spcPts val="1000"/>
              </a:spcBef>
              <a:spcAft>
                <a:spcPts val="0"/>
              </a:spcAft>
              <a:buFont typeface="Arial" pitchFamily="34" charset="0"/>
              <a:buChar char="•"/>
            </a:pPr>
            <a:r>
              <a:rPr lang="en-US" sz="2400" dirty="0"/>
              <a:t>The result is that the Model T was able to be produced at dramatically lower cost than competitors cars and sell them at lower prices.</a:t>
            </a:r>
          </a:p>
          <a:p>
            <a:pPr marL="292608" indent="-292608">
              <a:spcBef>
                <a:spcPts val="1000"/>
              </a:spcBef>
              <a:spcAft>
                <a:spcPts val="0"/>
              </a:spcAft>
              <a:buFont typeface="Arial" pitchFamily="34" charset="0"/>
              <a:buChar char="•"/>
            </a:pPr>
            <a:r>
              <a:rPr lang="en-US" sz="2400" dirty="0"/>
              <a:t>All other competitors had to follow Ford and implement the assembly line to be competitive.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dirty="0"/>
              <a:t>Responding to Shifts in Demand</a:t>
            </a:r>
          </a:p>
        </p:txBody>
      </p:sp>
      <p:sp>
        <p:nvSpPr>
          <p:cNvPr id="9" name="Content Placeholder 8"/>
          <p:cNvSpPr>
            <a:spLocks noGrp="1"/>
          </p:cNvSpPr>
          <p:nvPr>
            <p:ph sz="quarter" idx="11"/>
          </p:nvPr>
        </p:nvSpPr>
        <p:spPr>
          <a:xfrm>
            <a:off x="342900" y="1276710"/>
            <a:ext cx="8458200" cy="856890"/>
          </a:xfrm>
        </p:spPr>
        <p:txBody>
          <a:bodyPr>
            <a:noAutofit/>
          </a:bodyPr>
          <a:lstStyle/>
          <a:p>
            <a:pPr>
              <a:spcBef>
                <a:spcPts val="1000"/>
              </a:spcBef>
              <a:spcAft>
                <a:spcPts val="0"/>
              </a:spcAft>
            </a:pPr>
            <a:r>
              <a:rPr lang="en-US" sz="2400" dirty="0"/>
              <a:t>Suppose the demand for a perfectly competitive good increases; what happens in the short and long run?</a:t>
            </a:r>
          </a:p>
        </p:txBody>
      </p:sp>
      <p:pic>
        <p:nvPicPr>
          <p:cNvPr id="2" name="Picture 1" descr="Three graphs illustrate shifts in the short-run supply and demand relative to long-run supply.">
            <a:extLst>
              <a:ext uri="{FF2B5EF4-FFF2-40B4-BE49-F238E27FC236}">
                <a16:creationId xmlns:a16="http://schemas.microsoft.com/office/drawing/2014/main" id="{34742774-EC1D-404B-9B46-5ED804F4381B}"/>
              </a:ext>
            </a:extLst>
          </p:cNvPr>
          <p:cNvPicPr>
            <a:picLocks noChangeAspect="1"/>
          </p:cNvPicPr>
          <p:nvPr/>
        </p:nvPicPr>
        <p:blipFill>
          <a:blip r:embed="rId2"/>
          <a:stretch>
            <a:fillRect/>
          </a:stretch>
        </p:blipFill>
        <p:spPr>
          <a:xfrm>
            <a:off x="392830" y="2272031"/>
            <a:ext cx="8358340" cy="3158002"/>
          </a:xfrm>
          <a:prstGeom prst="rect">
            <a:avLst/>
          </a:prstGeom>
        </p:spPr>
      </p:pic>
      <p:sp>
        <p:nvSpPr>
          <p:cNvPr id="12" name="Content Placeholder 11"/>
          <p:cNvSpPr>
            <a:spLocks noGrp="1"/>
          </p:cNvSpPr>
          <p:nvPr>
            <p:ph sz="quarter" idx="14"/>
          </p:nvPr>
        </p:nvSpPr>
        <p:spPr>
          <a:xfrm>
            <a:off x="449775" y="5573621"/>
            <a:ext cx="2400300" cy="658368"/>
          </a:xfrm>
        </p:spPr>
        <p:txBody>
          <a:bodyPr>
            <a:normAutofit/>
          </a:bodyPr>
          <a:lstStyle/>
          <a:p>
            <a:pPr>
              <a:spcBef>
                <a:spcPts val="1000"/>
              </a:spcBef>
              <a:spcAft>
                <a:spcPts val="0"/>
              </a:spcAft>
            </a:pPr>
            <a:r>
              <a:rPr lang="en-US" sz="1800" dirty="0"/>
              <a:t>Market is in long-run equilibrium.</a:t>
            </a:r>
          </a:p>
        </p:txBody>
      </p:sp>
      <p:sp>
        <p:nvSpPr>
          <p:cNvPr id="13" name="Content Placeholder 12"/>
          <p:cNvSpPr>
            <a:spLocks noGrp="1"/>
          </p:cNvSpPr>
          <p:nvPr>
            <p:ph sz="quarter" idx="15"/>
          </p:nvPr>
        </p:nvSpPr>
        <p:spPr>
          <a:xfrm>
            <a:off x="3359150" y="5584693"/>
            <a:ext cx="2400300" cy="640080"/>
          </a:xfrm>
        </p:spPr>
        <p:txBody>
          <a:bodyPr>
            <a:normAutofit/>
          </a:bodyPr>
          <a:lstStyle/>
          <a:p>
            <a:pPr>
              <a:spcBef>
                <a:spcPts val="1000"/>
              </a:spcBef>
              <a:spcAft>
                <a:spcPts val="0"/>
              </a:spcAft>
            </a:pPr>
            <a:r>
              <a:rPr lang="en-US" sz="1800" dirty="0"/>
              <a:t>Higher price causes short-run profits.</a:t>
            </a:r>
          </a:p>
        </p:txBody>
      </p:sp>
      <p:sp>
        <p:nvSpPr>
          <p:cNvPr id="14" name="Content Placeholder 13"/>
          <p:cNvSpPr>
            <a:spLocks noGrp="1"/>
          </p:cNvSpPr>
          <p:nvPr>
            <p:ph sz="quarter" idx="16"/>
          </p:nvPr>
        </p:nvSpPr>
        <p:spPr>
          <a:xfrm>
            <a:off x="6292276" y="5548479"/>
            <a:ext cx="2400300" cy="676656"/>
          </a:xfrm>
        </p:spPr>
        <p:txBody>
          <a:bodyPr>
            <a:normAutofit/>
          </a:bodyPr>
          <a:lstStyle/>
          <a:p>
            <a:pPr>
              <a:spcBef>
                <a:spcPts val="1000"/>
              </a:spcBef>
              <a:spcAft>
                <a:spcPts val="0"/>
              </a:spcAft>
            </a:pPr>
            <a:r>
              <a:rPr lang="en-US" sz="1800" dirty="0"/>
              <a:t>Market has new long-run equilibrium.</a:t>
            </a:r>
          </a:p>
        </p:txBody>
      </p:sp>
      <p:sp>
        <p:nvSpPr>
          <p:cNvPr id="10" name="Text Placeholder 9"/>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Competitive Market I</a:t>
            </a:r>
          </a:p>
        </p:txBody>
      </p:sp>
      <p:sp>
        <p:nvSpPr>
          <p:cNvPr id="3" name="Content Placeholder 2"/>
          <p:cNvSpPr>
            <a:spLocks noGrp="1"/>
          </p:cNvSpPr>
          <p:nvPr>
            <p:ph sz="quarter" idx="11"/>
          </p:nvPr>
        </p:nvSpPr>
        <p:spPr>
          <a:xfrm>
            <a:off x="342900" y="1276709"/>
            <a:ext cx="8458200" cy="5047891"/>
          </a:xfrm>
        </p:spPr>
        <p:txBody>
          <a:bodyPr>
            <a:normAutofit/>
          </a:bodyPr>
          <a:lstStyle/>
          <a:p>
            <a:pPr>
              <a:spcBef>
                <a:spcPts val="1000"/>
              </a:spcBef>
              <a:spcAft>
                <a:spcPts val="0"/>
              </a:spcAft>
            </a:pPr>
            <a:r>
              <a:rPr lang="en-US" sz="2400" dirty="0"/>
              <a:t>This chapter analyzes how firms make production decisions in a competitive market.</a:t>
            </a:r>
          </a:p>
          <a:p>
            <a:pPr>
              <a:spcBef>
                <a:spcPts val="1000"/>
              </a:spcBef>
              <a:spcAft>
                <a:spcPts val="0"/>
              </a:spcAft>
            </a:pPr>
            <a:r>
              <a:rPr lang="en-US" sz="2400" dirty="0"/>
              <a:t>The characteristics of a </a:t>
            </a:r>
            <a:r>
              <a:rPr lang="en-US" sz="2400" i="1" dirty="0">
                <a:solidFill>
                  <a:srgbClr val="AC0000"/>
                </a:solidFill>
              </a:rPr>
              <a:t>perfectly competitive market</a:t>
            </a:r>
            <a:r>
              <a:rPr lang="en-US" sz="2400" dirty="0"/>
              <a:t> are:</a:t>
            </a:r>
          </a:p>
          <a:p>
            <a:pPr marL="292608" lvl="1" indent="-292608">
              <a:spcBef>
                <a:spcPts val="1000"/>
              </a:spcBef>
              <a:spcAft>
                <a:spcPts val="0"/>
              </a:spcAft>
            </a:pPr>
            <a:r>
              <a:rPr lang="en-US" sz="2200" dirty="0"/>
              <a:t>Buyers and sellers are can’t affect prices.</a:t>
            </a:r>
          </a:p>
          <a:p>
            <a:pPr marL="292608" lvl="1" indent="-292608">
              <a:spcBef>
                <a:spcPts val="1000"/>
              </a:spcBef>
              <a:spcAft>
                <a:spcPts val="0"/>
              </a:spcAft>
            </a:pPr>
            <a:r>
              <a:rPr lang="en-US" sz="2200" dirty="0"/>
              <a:t>Goods are standardized.</a:t>
            </a:r>
          </a:p>
          <a:p>
            <a:pPr marL="292608" lvl="1" indent="-292608">
              <a:spcBef>
                <a:spcPts val="1000"/>
              </a:spcBef>
              <a:spcAft>
                <a:spcPts val="0"/>
              </a:spcAft>
            </a:pPr>
            <a:r>
              <a:rPr lang="en-US" sz="2200" dirty="0"/>
              <a:t>Buyers and sellers have full information.</a:t>
            </a:r>
          </a:p>
          <a:p>
            <a:pPr marL="292608" lvl="1" indent="-292608">
              <a:spcBef>
                <a:spcPts val="1000"/>
              </a:spcBef>
              <a:spcAft>
                <a:spcPts val="0"/>
              </a:spcAft>
            </a:pPr>
            <a:r>
              <a:rPr lang="en-US" sz="2200" dirty="0"/>
              <a:t>No transaction costs.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sz="3600" dirty="0"/>
              <a:t>Summary I</a:t>
            </a:r>
          </a:p>
        </p:txBody>
      </p:sp>
      <p:sp>
        <p:nvSpPr>
          <p:cNvPr id="22" name="Content Placeholder 21"/>
          <p:cNvSpPr>
            <a:spLocks noGrp="1"/>
          </p:cNvSpPr>
          <p:nvPr>
            <p:ph sz="quarter" idx="11"/>
          </p:nvPr>
        </p:nvSpPr>
        <p:spPr>
          <a:xfrm>
            <a:off x="342900" y="1276709"/>
            <a:ext cx="8458200" cy="2322576"/>
          </a:xfrm>
        </p:spPr>
        <p:txBody>
          <a:bodyPr>
            <a:normAutofit/>
          </a:bodyPr>
          <a:lstStyle/>
          <a:p>
            <a:pPr>
              <a:spcBef>
                <a:spcPts val="1000"/>
              </a:spcBef>
              <a:spcAft>
                <a:spcPts val="0"/>
              </a:spcAft>
              <a:buClr>
                <a:schemeClr val="tx1"/>
              </a:buClr>
            </a:pPr>
            <a:r>
              <a:rPr lang="en-US" sz="2400" i="1" dirty="0">
                <a:solidFill>
                  <a:srgbClr val="AC0000"/>
                </a:solidFill>
              </a:rPr>
              <a:t>Perfectly competitive</a:t>
            </a:r>
            <a:r>
              <a:rPr lang="en-US" sz="2400" i="1" dirty="0">
                <a:solidFill>
                  <a:srgbClr val="9D0505"/>
                </a:solidFill>
              </a:rPr>
              <a:t> </a:t>
            </a:r>
            <a:r>
              <a:rPr lang="en-US" sz="2400" dirty="0"/>
              <a:t>markets are defined by:</a:t>
            </a:r>
          </a:p>
          <a:p>
            <a:pPr marL="292608" lvl="1" indent="-292608">
              <a:spcBef>
                <a:spcPts val="1000"/>
              </a:spcBef>
              <a:spcAft>
                <a:spcPts val="0"/>
              </a:spcAft>
            </a:pPr>
            <a:r>
              <a:rPr lang="en-US" sz="2200" dirty="0"/>
              <a:t>There is a large number of buyers and sellers.</a:t>
            </a:r>
          </a:p>
          <a:p>
            <a:pPr marL="292608" lvl="1" indent="-292608">
              <a:spcBef>
                <a:spcPts val="1000"/>
              </a:spcBef>
              <a:spcAft>
                <a:spcPts val="0"/>
              </a:spcAft>
            </a:pPr>
            <a:r>
              <a:rPr lang="en-US" sz="2200" dirty="0"/>
              <a:t>No one buyer or seller can affect the market price.</a:t>
            </a:r>
          </a:p>
          <a:p>
            <a:pPr marL="292608" lvl="1" indent="-292608">
              <a:spcBef>
                <a:spcPts val="1000"/>
              </a:spcBef>
              <a:spcAft>
                <a:spcPts val="0"/>
              </a:spcAft>
            </a:pPr>
            <a:r>
              <a:rPr lang="en-US" sz="2200" dirty="0"/>
              <a:t>There is a standardized good or service.</a:t>
            </a:r>
          </a:p>
          <a:p>
            <a:pPr marL="292608" lvl="1" indent="-292608">
              <a:spcBef>
                <a:spcPts val="1000"/>
              </a:spcBef>
              <a:spcAft>
                <a:spcPts val="0"/>
              </a:spcAft>
            </a:pPr>
            <a:r>
              <a:rPr lang="en-US" sz="2200" dirty="0"/>
              <a:t>No barriers to entry exist.</a:t>
            </a:r>
          </a:p>
        </p:txBody>
      </p:sp>
      <p:sp>
        <p:nvSpPr>
          <p:cNvPr id="25" name="Content Placeholder 24"/>
          <p:cNvSpPr>
            <a:spLocks noGrp="1"/>
          </p:cNvSpPr>
          <p:nvPr>
            <p:ph sz="quarter" idx="14"/>
          </p:nvPr>
        </p:nvSpPr>
        <p:spPr>
          <a:xfrm>
            <a:off x="342900" y="3690275"/>
            <a:ext cx="7625443" cy="838200"/>
          </a:xfrm>
        </p:spPr>
        <p:txBody>
          <a:bodyPr>
            <a:normAutofit/>
          </a:bodyPr>
          <a:lstStyle/>
          <a:p>
            <a:pPr>
              <a:spcBef>
                <a:spcPts val="1000"/>
              </a:spcBef>
              <a:spcAft>
                <a:spcPts val="0"/>
              </a:spcAft>
            </a:pPr>
            <a:r>
              <a:rPr lang="en-US" sz="2400" dirty="0"/>
              <a:t>Firms maximize </a:t>
            </a:r>
            <a:r>
              <a:rPr lang="en-US" sz="2400" i="1" dirty="0">
                <a:solidFill>
                  <a:srgbClr val="AC0000"/>
                </a:solidFill>
              </a:rPr>
              <a:t>profit</a:t>
            </a:r>
            <a:r>
              <a:rPr lang="en-US" sz="2400" dirty="0"/>
              <a:t> by producing at the point where M</a:t>
            </a:r>
            <a:r>
              <a:rPr lang="en-US" sz="100" dirty="0"/>
              <a:t> </a:t>
            </a:r>
            <a:r>
              <a:rPr lang="en-US" sz="2400" dirty="0"/>
              <a:t>R = M</a:t>
            </a:r>
            <a:r>
              <a:rPr lang="en-US" sz="100" dirty="0"/>
              <a:t> </a:t>
            </a:r>
            <a:r>
              <a:rPr lang="en-US" sz="2400" dirty="0"/>
              <a:t>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sz="3600" dirty="0"/>
              <a:t>Summary I</a:t>
            </a:r>
            <a:r>
              <a:rPr lang="en-US" sz="100" dirty="0"/>
              <a:t> </a:t>
            </a:r>
            <a:r>
              <a:rPr lang="en-US" sz="3600" dirty="0" err="1"/>
              <a:t>I</a:t>
            </a:r>
            <a:endParaRPr lang="en-US" sz="3600" dirty="0"/>
          </a:p>
        </p:txBody>
      </p:sp>
      <p:sp>
        <p:nvSpPr>
          <p:cNvPr id="22" name="Content Placeholder 21"/>
          <p:cNvSpPr>
            <a:spLocks noGrp="1"/>
          </p:cNvSpPr>
          <p:nvPr>
            <p:ph sz="quarter" idx="11"/>
          </p:nvPr>
        </p:nvSpPr>
        <p:spPr>
          <a:xfrm>
            <a:off x="342900" y="1276709"/>
            <a:ext cx="8458200" cy="2057400"/>
          </a:xfrm>
        </p:spPr>
        <p:txBody>
          <a:bodyPr>
            <a:noAutofit/>
          </a:bodyPr>
          <a:lstStyle/>
          <a:p>
            <a:pPr>
              <a:spcBef>
                <a:spcPts val="1000"/>
              </a:spcBef>
              <a:spcAft>
                <a:spcPts val="0"/>
              </a:spcAft>
            </a:pPr>
            <a:r>
              <a:rPr lang="en-US" sz="2400" dirty="0"/>
              <a:t>Firms are able to enter and exit the market.</a:t>
            </a:r>
          </a:p>
          <a:p>
            <a:pPr marL="292608" lvl="1" indent="-292608">
              <a:spcBef>
                <a:spcPts val="1000"/>
              </a:spcBef>
              <a:spcAft>
                <a:spcPts val="0"/>
              </a:spcAft>
            </a:pPr>
            <a:r>
              <a:rPr lang="en-US" sz="2200" dirty="0"/>
              <a:t>If </a:t>
            </a:r>
            <a:r>
              <a:rPr lang="en-US" sz="2200" i="1" dirty="0">
                <a:solidFill>
                  <a:srgbClr val="AC0000"/>
                </a:solidFill>
              </a:rPr>
              <a:t>economic profits</a:t>
            </a:r>
            <a:r>
              <a:rPr lang="en-US" sz="2200" i="1" dirty="0">
                <a:solidFill>
                  <a:srgbClr val="9D0505"/>
                </a:solidFill>
              </a:rPr>
              <a:t> </a:t>
            </a:r>
            <a:r>
              <a:rPr lang="en-US" sz="2200" dirty="0"/>
              <a:t>are positive, firms enter the market and the supply shifts outward until profits are zero.</a:t>
            </a:r>
          </a:p>
          <a:p>
            <a:pPr marL="292608" lvl="1" indent="-292608">
              <a:spcBef>
                <a:spcPts val="1000"/>
              </a:spcBef>
              <a:spcAft>
                <a:spcPts val="0"/>
              </a:spcAft>
            </a:pPr>
            <a:r>
              <a:rPr lang="en-US" sz="2200" dirty="0"/>
              <a:t>If </a:t>
            </a:r>
            <a:r>
              <a:rPr lang="en-US" sz="2200" i="1" dirty="0">
                <a:solidFill>
                  <a:srgbClr val="AC0000"/>
                </a:solidFill>
              </a:rPr>
              <a:t>economic profits</a:t>
            </a:r>
            <a:r>
              <a:rPr lang="en-US" sz="2200" i="1" dirty="0">
                <a:solidFill>
                  <a:srgbClr val="9D0505"/>
                </a:solidFill>
              </a:rPr>
              <a:t> </a:t>
            </a:r>
            <a:r>
              <a:rPr lang="en-US" sz="2200" dirty="0"/>
              <a:t>are negative, firms exit the market and the supply shifts inward until profits are zero.</a:t>
            </a:r>
          </a:p>
        </p:txBody>
      </p:sp>
      <p:sp>
        <p:nvSpPr>
          <p:cNvPr id="25" name="Content Placeholder 24"/>
          <p:cNvSpPr>
            <a:spLocks noGrp="1"/>
          </p:cNvSpPr>
          <p:nvPr>
            <p:ph sz="quarter" idx="14"/>
          </p:nvPr>
        </p:nvSpPr>
        <p:spPr>
          <a:xfrm>
            <a:off x="342900" y="3417150"/>
            <a:ext cx="8458200" cy="1938625"/>
          </a:xfrm>
        </p:spPr>
        <p:txBody>
          <a:bodyPr>
            <a:normAutofit/>
          </a:bodyPr>
          <a:lstStyle/>
          <a:p>
            <a:pPr>
              <a:spcBef>
                <a:spcPts val="1000"/>
              </a:spcBef>
              <a:spcAft>
                <a:spcPts val="0"/>
              </a:spcAft>
            </a:pPr>
            <a:r>
              <a:rPr lang="en-US" sz="2400" dirty="0"/>
              <a:t>In the long-run:</a:t>
            </a:r>
          </a:p>
          <a:p>
            <a:pPr marL="292608" lvl="1" indent="-292608">
              <a:spcBef>
                <a:spcPts val="1000"/>
              </a:spcBef>
              <a:spcAft>
                <a:spcPts val="0"/>
              </a:spcAft>
            </a:pPr>
            <a:r>
              <a:rPr lang="en-US" sz="2200" dirty="0"/>
              <a:t>Firms earn zero economic profits.</a:t>
            </a:r>
          </a:p>
          <a:p>
            <a:pPr marL="292608" lvl="1" indent="-292608">
              <a:spcBef>
                <a:spcPts val="1000"/>
              </a:spcBef>
              <a:spcAft>
                <a:spcPts val="0"/>
              </a:spcAft>
            </a:pPr>
            <a:r>
              <a:rPr lang="en-US" sz="2200" dirty="0"/>
              <a:t>Firms operate at their efficient scale.</a:t>
            </a:r>
          </a:p>
          <a:p>
            <a:pPr marL="292608" lvl="1" indent="-292608">
              <a:spcBef>
                <a:spcPts val="1000"/>
              </a:spcBef>
              <a:spcAft>
                <a:spcPts val="0"/>
              </a:spcAft>
            </a:pPr>
            <a:r>
              <a:rPr lang="en-US" sz="2200" dirty="0"/>
              <a:t>Supply is perfectly elastic.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I</a:t>
            </a:r>
            <a:r>
              <a:rPr lang="en-US" sz="100" dirty="0"/>
              <a:t> </a:t>
            </a:r>
            <a:r>
              <a:rPr lang="en-US" sz="3600" dirty="0" err="1"/>
              <a:t>I</a:t>
            </a:r>
            <a:r>
              <a:rPr lang="en-US" sz="100" dirty="0"/>
              <a:t> </a:t>
            </a:r>
            <a:r>
              <a:rPr lang="en-US" sz="3600" dirty="0" err="1"/>
              <a:t>I</a:t>
            </a:r>
            <a:endParaRPr lang="en-US" sz="3600" dirty="0"/>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If firms have different </a:t>
            </a:r>
            <a:r>
              <a:rPr lang="en-US" sz="2400" i="1" dirty="0">
                <a:solidFill>
                  <a:srgbClr val="AC0000"/>
                </a:solidFill>
              </a:rPr>
              <a:t>costs of production</a:t>
            </a:r>
            <a:r>
              <a:rPr lang="en-US" sz="2400" dirty="0"/>
              <a:t>, the long-run supply curve will be upward sloping.</a:t>
            </a:r>
          </a:p>
          <a:p>
            <a:pPr marL="292608" indent="-292608">
              <a:spcBef>
                <a:spcPts val="1000"/>
              </a:spcBef>
              <a:spcAft>
                <a:spcPts val="0"/>
              </a:spcAft>
              <a:buFont typeface="Arial" pitchFamily="34" charset="0"/>
              <a:buChar char="•"/>
            </a:pPr>
            <a:r>
              <a:rPr lang="en-US" sz="2400" dirty="0"/>
              <a:t>If firms innovate, the </a:t>
            </a:r>
            <a:r>
              <a:rPr lang="en-US" sz="2400" i="1" dirty="0">
                <a:solidFill>
                  <a:srgbClr val="AC0000"/>
                </a:solidFill>
              </a:rPr>
              <a:t>cost of production</a:t>
            </a:r>
            <a:r>
              <a:rPr lang="en-US" sz="2400" i="1" dirty="0">
                <a:solidFill>
                  <a:srgbClr val="9D0505"/>
                </a:solidFill>
              </a:rPr>
              <a:t> </a:t>
            </a:r>
            <a:r>
              <a:rPr lang="en-US" sz="2400" dirty="0"/>
              <a:t>decreases and price decreases as well.</a:t>
            </a:r>
          </a:p>
          <a:p>
            <a:pPr marL="292608" indent="-292608">
              <a:spcBef>
                <a:spcPts val="1000"/>
              </a:spcBef>
              <a:spcAft>
                <a:spcPts val="0"/>
              </a:spcAft>
              <a:buFont typeface="Arial" pitchFamily="34" charset="0"/>
              <a:buChar char="•"/>
            </a:pPr>
            <a:r>
              <a:rPr lang="en-US" sz="2400" dirty="0"/>
              <a:t>If the demand for a perfectly competitive good increases, then short-run positive profits induce entry of new firms and the supply shifts out, causing a higher quantity of goods to be produced at the same price.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Accessibility Content: Text Alternatives for Images</a:t>
            </a:r>
            <a:endParaRPr lang="en-US" dirty="0"/>
          </a:p>
        </p:txBody>
      </p:sp>
    </p:spTree>
    <p:extLst>
      <p:ext uri="{BB962C8B-B14F-4D97-AF65-F5344CB8AC3E}">
        <p14:creationId xmlns:p14="http://schemas.microsoft.com/office/powerpoint/2010/main" val="2675986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Profits and Production Decisions I</a:t>
            </a:r>
            <a:r>
              <a:rPr lang="en-US" sz="100" dirty="0"/>
              <a:t> </a:t>
            </a:r>
            <a:r>
              <a:rPr lang="en-US" sz="2800" dirty="0" err="1"/>
              <a:t>I</a:t>
            </a:r>
            <a:r>
              <a:rPr lang="en-US" sz="100" dirty="0"/>
              <a:t> </a:t>
            </a:r>
            <a:r>
              <a:rPr lang="en-US" sz="2800" dirty="0" err="1"/>
              <a:t>I</a:t>
            </a:r>
            <a:r>
              <a:rPr lang="en-US" sz="28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All graphs in this chapter have Price (C</a:t>
            </a:r>
            <a:r>
              <a:rPr lang="en-IN" sz="100" dirty="0"/>
              <a:t> </a:t>
            </a:r>
            <a:r>
              <a:rPr lang="en-IN" dirty="0"/>
              <a:t>F</a:t>
            </a:r>
            <a:r>
              <a:rPr lang="en-IN" sz="100" dirty="0"/>
              <a:t> </a:t>
            </a:r>
            <a:r>
              <a:rPr lang="en-IN" dirty="0"/>
              <a:t>A francs) on the vertical axis and Plantains (bunches) on the horizontal, unless otherwise noted. Marginal cost data from Table 13-2 are plotted with the following points </a:t>
            </a:r>
            <a:r>
              <a:rPr lang="en-IN" dirty="0" err="1"/>
              <a:t>labeled</a:t>
            </a:r>
            <a:r>
              <a:rPr lang="en-IN" dirty="0"/>
              <a:t>: point A (3, 800), point B (4, 1,000), point C (4.5, 1,100). Dashed vertical line is at 4. Boxes read: Profit at point A is lower than at point B because marginal profit (marginal revenue − marginal cost) is positive. Marginal profit stays positive up to point B. Profit at point C is lower than at point B because M</a:t>
            </a:r>
            <a:r>
              <a:rPr lang="en-IN" sz="100" dirty="0"/>
              <a:t> </a:t>
            </a:r>
            <a:r>
              <a:rPr lang="en-IN" dirty="0"/>
              <a:t>C is higher than M</a:t>
            </a:r>
            <a:r>
              <a:rPr lang="en-IN" sz="100" dirty="0"/>
              <a:t> </a:t>
            </a:r>
            <a:r>
              <a:rPr lang="en-IN" dirty="0"/>
              <a:t>R. [Caption: The profit-maximizing quantity is the one at which the marginal revenue of the last unit was exactly equal to its marginal cost. As long as marginal revenue remains larger than marginal cost, the firm increases its total profits by producing another unit. When marginal cost exceeds marginal revenue, however, the change in profits from producing another unit is negative.]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The Short-Run Supply Curve and the Shutdown Rule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Marginal cost and average variable cost from Table 13-4 are plotted. Where the curves cross at point (2, 600) is </a:t>
            </a:r>
            <a:r>
              <a:rPr lang="en-IN" dirty="0" err="1"/>
              <a:t>labeled</a:t>
            </a:r>
            <a:r>
              <a:rPr lang="en-IN" dirty="0"/>
              <a:t> Shutdown point. The portion of the marginal cost curve above the shutdown point is </a:t>
            </a:r>
            <a:r>
              <a:rPr lang="en-IN" dirty="0" err="1"/>
              <a:t>labeled</a:t>
            </a:r>
            <a:r>
              <a:rPr lang="en-IN" dirty="0"/>
              <a:t> Short-run supply curve. Boxes read: 1. Whenever P &gt; A</a:t>
            </a:r>
            <a:r>
              <a:rPr lang="en-IN" sz="100" dirty="0"/>
              <a:t> </a:t>
            </a:r>
            <a:r>
              <a:rPr lang="en-IN" dirty="0"/>
              <a:t>V</a:t>
            </a:r>
            <a:r>
              <a:rPr lang="en-IN" sz="100" dirty="0"/>
              <a:t> </a:t>
            </a:r>
            <a:r>
              <a:rPr lang="en-IN" dirty="0"/>
              <a:t>C, the firm will produce along the point where P = M</a:t>
            </a:r>
            <a:r>
              <a:rPr lang="en-IN" sz="100" dirty="0"/>
              <a:t> </a:t>
            </a:r>
            <a:r>
              <a:rPr lang="en-IN" dirty="0"/>
              <a:t>C, its short-run supply curve, because it will earn profits. 2. However, once the price is below the minimum of A</a:t>
            </a:r>
            <a:r>
              <a:rPr lang="en-IN" sz="100" dirty="0"/>
              <a:t> </a:t>
            </a:r>
            <a:r>
              <a:rPr lang="en-IN" dirty="0"/>
              <a:t>V</a:t>
            </a:r>
            <a:r>
              <a:rPr lang="en-IN" sz="100" dirty="0"/>
              <a:t> </a:t>
            </a:r>
            <a:r>
              <a:rPr lang="en-IN" dirty="0"/>
              <a:t>C, the firm will not produce because doing so would generate a negative profit, and this loss would be greater than fixed cost. [Caption: The section of the marginal cost curve that is above A</a:t>
            </a:r>
            <a:r>
              <a:rPr lang="en-IN" sz="100" dirty="0"/>
              <a:t> </a:t>
            </a:r>
            <a:r>
              <a:rPr lang="en-IN" dirty="0"/>
              <a:t>V</a:t>
            </a:r>
            <a:r>
              <a:rPr lang="en-IN" sz="100" dirty="0"/>
              <a:t> </a:t>
            </a:r>
            <a:r>
              <a:rPr lang="en-IN" dirty="0"/>
              <a:t>C describes the firm’s short-run supply curve. At any price above that point, the firm will produce the quantity where price intersects the M</a:t>
            </a:r>
            <a:r>
              <a:rPr lang="en-IN" sz="100" dirty="0"/>
              <a:t> </a:t>
            </a:r>
            <a:r>
              <a:rPr lang="en-IN" dirty="0"/>
              <a:t>C curve. At prices below the minimum of A</a:t>
            </a:r>
            <a:r>
              <a:rPr lang="en-IN" sz="100" dirty="0"/>
              <a:t> </a:t>
            </a:r>
            <a:r>
              <a:rPr lang="en-IN" dirty="0"/>
              <a:t>V</a:t>
            </a:r>
            <a:r>
              <a:rPr lang="en-IN" sz="100" dirty="0"/>
              <a:t> </a:t>
            </a:r>
            <a:r>
              <a:rPr lang="en-IN" dirty="0"/>
              <a:t>C, the firm produces nothing because it would generate a negative profit. ]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17800288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The Long-Run Supply Curve and the Shutdown Rule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Marginal cost and average total cost from Table 13-4 are plotted. Where the curves cross at point (3.3, 860) is </a:t>
            </a:r>
            <a:r>
              <a:rPr lang="en-IN" dirty="0" err="1"/>
              <a:t>labeled</a:t>
            </a:r>
            <a:r>
              <a:rPr lang="en-IN" dirty="0"/>
              <a:t> Exit point and the portion of marginal cost above that point is </a:t>
            </a:r>
            <a:r>
              <a:rPr lang="en-IN" dirty="0" err="1"/>
              <a:t>labeled</a:t>
            </a:r>
            <a:r>
              <a:rPr lang="en-IN" dirty="0"/>
              <a:t> Long-run supply curve. Along the vertical axis, Prices at 860 and lower are </a:t>
            </a:r>
            <a:r>
              <a:rPr lang="en-IN" dirty="0" err="1"/>
              <a:t>labeled</a:t>
            </a:r>
            <a:r>
              <a:rPr lang="en-IN" dirty="0"/>
              <a:t> </a:t>
            </a:r>
            <a:r>
              <a:rPr lang="en-IN" dirty="0" err="1"/>
              <a:t>P</a:t>
            </a:r>
            <a:r>
              <a:rPr lang="en-IN" baseline="-25000" dirty="0" err="1"/>
              <a:t>Exit</a:t>
            </a:r>
            <a:r>
              <a:rPr lang="en-IN" dirty="0"/>
              <a:t>; above 860 is </a:t>
            </a:r>
            <a:r>
              <a:rPr lang="en-IN" dirty="0" err="1"/>
              <a:t>P</a:t>
            </a:r>
            <a:r>
              <a:rPr lang="en-IN" baseline="-25000" dirty="0" err="1"/>
              <a:t>Above</a:t>
            </a:r>
            <a:r>
              <a:rPr lang="en-IN" dirty="0"/>
              <a:t>. Boxes read: In the long run, firms will supply only at prices above A</a:t>
            </a:r>
            <a:r>
              <a:rPr lang="en-IN" sz="100" dirty="0"/>
              <a:t> </a:t>
            </a:r>
            <a:r>
              <a:rPr lang="en-IN" dirty="0"/>
              <a:t>T</a:t>
            </a:r>
            <a:r>
              <a:rPr lang="en-IN" sz="100" dirty="0"/>
              <a:t> </a:t>
            </a:r>
            <a:r>
              <a:rPr lang="en-IN" dirty="0"/>
              <a:t>C. When prices are below A</a:t>
            </a:r>
            <a:r>
              <a:rPr lang="en-IN" sz="100" dirty="0"/>
              <a:t> </a:t>
            </a:r>
            <a:r>
              <a:rPr lang="en-IN" dirty="0"/>
              <a:t>T</a:t>
            </a:r>
            <a:r>
              <a:rPr lang="en-IN" sz="100" dirty="0"/>
              <a:t> </a:t>
            </a:r>
            <a:r>
              <a:rPr lang="en-IN" dirty="0"/>
              <a:t>C, the firm will exit the market. [Caption: In the long run, a firm can avoid not only the variable costs of production, but also fixed costs, by exiting the market. If price is less than average total cost, the firm should exit the market. Conversely, if price is more than average total cost, a firm should enter the market.]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6673672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Active Learning: Supply Curves and Operation Decisions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of the graph has price and the horizontal axis has quantity. The curve marked M</a:t>
            </a:r>
            <a:r>
              <a:rPr lang="en-IN" sz="100" dirty="0"/>
              <a:t> </a:t>
            </a:r>
            <a:r>
              <a:rPr lang="en-IN" dirty="0"/>
              <a:t>C starts close to the positive price axis on the left and curves down and goes to the right and then rises steeply and to the right and ends on the top right. The curve marked A</a:t>
            </a:r>
            <a:r>
              <a:rPr lang="en-IN" sz="100" dirty="0"/>
              <a:t> </a:t>
            </a:r>
            <a:r>
              <a:rPr lang="en-IN" dirty="0"/>
              <a:t>V</a:t>
            </a:r>
            <a:r>
              <a:rPr lang="en-IN" sz="100" dirty="0"/>
              <a:t> </a:t>
            </a:r>
            <a:r>
              <a:rPr lang="en-IN" dirty="0"/>
              <a:t>C starts above M</a:t>
            </a:r>
            <a:r>
              <a:rPr lang="en-IN" sz="100" dirty="0"/>
              <a:t> </a:t>
            </a:r>
            <a:r>
              <a:rPr lang="en-IN" dirty="0"/>
              <a:t>C curve on the left and goes to the right and intersects the M</a:t>
            </a:r>
            <a:r>
              <a:rPr lang="en-IN" sz="100" dirty="0"/>
              <a:t> </a:t>
            </a:r>
            <a:r>
              <a:rPr lang="en-IN" dirty="0"/>
              <a:t>C curve and goes to the right and ends below the M</a:t>
            </a:r>
            <a:r>
              <a:rPr lang="en-IN" sz="100" dirty="0"/>
              <a:t> </a:t>
            </a:r>
            <a:r>
              <a:rPr lang="en-IN" dirty="0"/>
              <a:t>C curve. The curve A</a:t>
            </a:r>
            <a:r>
              <a:rPr lang="en-IN" sz="100" dirty="0"/>
              <a:t> </a:t>
            </a:r>
            <a:r>
              <a:rPr lang="en-IN" dirty="0"/>
              <a:t>T</a:t>
            </a:r>
            <a:r>
              <a:rPr lang="en-IN" sz="100" dirty="0"/>
              <a:t> </a:t>
            </a:r>
            <a:r>
              <a:rPr lang="en-IN" dirty="0"/>
              <a:t>C starts from close to the top of the price axis on the left and curves downward and goes to the right and intersects the M</a:t>
            </a:r>
            <a:r>
              <a:rPr lang="en-IN" sz="100" dirty="0"/>
              <a:t> </a:t>
            </a:r>
            <a:r>
              <a:rPr lang="en-IN" dirty="0"/>
              <a:t>C curve and ends between the curves M</a:t>
            </a:r>
            <a:r>
              <a:rPr lang="en-IN" sz="100" dirty="0"/>
              <a:t> </a:t>
            </a:r>
            <a:r>
              <a:rPr lang="en-IN" dirty="0"/>
              <a:t>C and A</a:t>
            </a:r>
            <a:r>
              <a:rPr lang="en-IN" sz="100" dirty="0"/>
              <a:t> </a:t>
            </a:r>
            <a:r>
              <a:rPr lang="en-IN" dirty="0"/>
              <a:t>V</a:t>
            </a:r>
            <a:r>
              <a:rPr lang="en-IN" sz="100" dirty="0"/>
              <a:t> </a:t>
            </a:r>
            <a:r>
              <a:rPr lang="en-IN" dirty="0"/>
              <a:t>C on the right.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772795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I</a:t>
            </a:r>
            <a:r>
              <a:rPr lang="en-US" sz="100" dirty="0"/>
              <a:t> </a:t>
            </a:r>
            <a:r>
              <a:rPr lang="en-US" sz="3000" dirty="0" err="1"/>
              <a:t>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vertical axis of the graph has price and the horizontal axis has quantity. The curve marked M</a:t>
            </a:r>
            <a:r>
              <a:rPr lang="en-IN" sz="100" dirty="0"/>
              <a:t> </a:t>
            </a:r>
            <a:r>
              <a:rPr lang="en-IN" dirty="0"/>
              <a:t>C starts close to the positive price axis on the left and curves down and goes to the right and then rises steeply and to the right and ends on the top right. The curve marked A</a:t>
            </a:r>
            <a:r>
              <a:rPr lang="en-IN" sz="100" dirty="0"/>
              <a:t> </a:t>
            </a:r>
            <a:r>
              <a:rPr lang="en-IN" dirty="0"/>
              <a:t>V</a:t>
            </a:r>
            <a:r>
              <a:rPr lang="en-IN" sz="100" dirty="0"/>
              <a:t> </a:t>
            </a:r>
            <a:r>
              <a:rPr lang="en-IN" dirty="0"/>
              <a:t>C starts above M</a:t>
            </a:r>
            <a:r>
              <a:rPr lang="en-IN" sz="100" dirty="0"/>
              <a:t> </a:t>
            </a:r>
            <a:r>
              <a:rPr lang="en-IN" dirty="0"/>
              <a:t>C curve on the left and goes to the right and intersects the M</a:t>
            </a:r>
            <a:r>
              <a:rPr lang="en-IN" sz="100" dirty="0"/>
              <a:t> </a:t>
            </a:r>
            <a:r>
              <a:rPr lang="en-IN" dirty="0"/>
              <a:t>C curve and goes to the right and ends below the M</a:t>
            </a:r>
            <a:r>
              <a:rPr lang="en-IN" sz="100" dirty="0"/>
              <a:t> </a:t>
            </a:r>
            <a:r>
              <a:rPr lang="en-IN" dirty="0"/>
              <a:t>C curve. The curve A</a:t>
            </a:r>
            <a:r>
              <a:rPr lang="en-IN" sz="100" dirty="0"/>
              <a:t> </a:t>
            </a:r>
            <a:r>
              <a:rPr lang="en-IN" dirty="0"/>
              <a:t>T</a:t>
            </a:r>
            <a:r>
              <a:rPr lang="en-IN" sz="100" dirty="0"/>
              <a:t> </a:t>
            </a:r>
            <a:r>
              <a:rPr lang="en-IN" dirty="0"/>
              <a:t>C starts from close to the top of the price axis on the left and curves downward and goes to the right and intersects the M</a:t>
            </a:r>
            <a:r>
              <a:rPr lang="en-IN" sz="100" dirty="0"/>
              <a:t> </a:t>
            </a:r>
            <a:r>
              <a:rPr lang="en-IN" dirty="0"/>
              <a:t>C curve and ends between the curves M</a:t>
            </a:r>
            <a:r>
              <a:rPr lang="en-IN" sz="100" dirty="0"/>
              <a:t> </a:t>
            </a:r>
            <a:r>
              <a:rPr lang="en-IN" dirty="0"/>
              <a:t>C and A</a:t>
            </a:r>
            <a:r>
              <a:rPr lang="en-IN" sz="100" dirty="0"/>
              <a:t> </a:t>
            </a:r>
            <a:r>
              <a:rPr lang="en-IN" dirty="0"/>
              <a:t>V</a:t>
            </a:r>
            <a:r>
              <a:rPr lang="en-IN" sz="100" dirty="0"/>
              <a:t> </a:t>
            </a:r>
            <a:r>
              <a:rPr lang="en-IN" dirty="0"/>
              <a:t>C on the right. A dot is marked at the intersection of the curves M</a:t>
            </a:r>
            <a:r>
              <a:rPr lang="en-IN" sz="100" dirty="0"/>
              <a:t> </a:t>
            </a:r>
            <a:r>
              <a:rPr lang="en-IN" dirty="0"/>
              <a:t>C and A</a:t>
            </a:r>
            <a:r>
              <a:rPr lang="en-IN" sz="100" dirty="0"/>
              <a:t> </a:t>
            </a:r>
            <a:r>
              <a:rPr lang="en-IN" dirty="0"/>
              <a:t>V</a:t>
            </a:r>
            <a:r>
              <a:rPr lang="en-IN" sz="100" dirty="0"/>
              <a:t> </a:t>
            </a:r>
            <a:r>
              <a:rPr lang="en-IN" dirty="0"/>
              <a:t>C which is </a:t>
            </a:r>
            <a:r>
              <a:rPr lang="en-IN" dirty="0" err="1"/>
              <a:t>labeled</a:t>
            </a:r>
            <a:r>
              <a:rPr lang="en-IN" dirty="0"/>
              <a:t> shutdown point with an arrow. The distance from the dot to the end of the M</a:t>
            </a:r>
            <a:r>
              <a:rPr lang="en-IN" sz="100" dirty="0"/>
              <a:t> </a:t>
            </a:r>
            <a:r>
              <a:rPr lang="en-IN" dirty="0"/>
              <a:t>C curve is marked short-run supply curve. A dot is marked at the intersection of the curves M</a:t>
            </a:r>
            <a:r>
              <a:rPr lang="en-IN" sz="100" dirty="0"/>
              <a:t> </a:t>
            </a:r>
            <a:r>
              <a:rPr lang="en-IN" dirty="0"/>
              <a:t>C and A</a:t>
            </a:r>
            <a:r>
              <a:rPr lang="en-IN" sz="100" dirty="0"/>
              <a:t> </a:t>
            </a:r>
            <a:r>
              <a:rPr lang="en-IN" dirty="0"/>
              <a:t>T</a:t>
            </a:r>
            <a:r>
              <a:rPr lang="en-IN" sz="100" dirty="0"/>
              <a:t> </a:t>
            </a:r>
            <a:r>
              <a:rPr lang="en-IN" dirty="0"/>
              <a:t>C which is </a:t>
            </a:r>
            <a:r>
              <a:rPr lang="en-IN" dirty="0" err="1"/>
              <a:t>labeled</a:t>
            </a:r>
            <a:r>
              <a:rPr lang="en-IN" dirty="0"/>
              <a:t> exit point with an arrow. The distance between the dot and the end of the M</a:t>
            </a:r>
            <a:r>
              <a:rPr lang="en-IN" sz="100" dirty="0"/>
              <a:t> </a:t>
            </a:r>
            <a:r>
              <a:rPr lang="en-IN" dirty="0"/>
              <a:t>C curve is marked long-run supply curve.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395906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Competitive Market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8"/>
            <a:ext cx="8458200" cy="3035808"/>
          </a:xfrm>
        </p:spPr>
        <p:txBody>
          <a:bodyPr>
            <a:normAutofit/>
          </a:bodyPr>
          <a:lstStyle/>
          <a:p>
            <a:pPr>
              <a:spcBef>
                <a:spcPts val="1000"/>
              </a:spcBef>
              <a:spcAft>
                <a:spcPts val="0"/>
              </a:spcAft>
            </a:pPr>
            <a:r>
              <a:rPr lang="en-US" sz="2200" dirty="0"/>
              <a:t>Competitive markets have so much competition that </a:t>
            </a:r>
            <a:r>
              <a:rPr lang="en-US" sz="2200" i="1" dirty="0"/>
              <a:t>no one </a:t>
            </a:r>
            <a:r>
              <a:rPr lang="en-US" sz="2200" dirty="0"/>
              <a:t>has the ability to affect market prices.</a:t>
            </a:r>
          </a:p>
          <a:p>
            <a:pPr>
              <a:spcBef>
                <a:spcPts val="1000"/>
              </a:spcBef>
              <a:spcAft>
                <a:spcPts val="0"/>
              </a:spcAft>
            </a:pPr>
            <a:r>
              <a:rPr lang="en-US" sz="2200" dirty="0"/>
              <a:t>If a buyer or seller has the ability to noticeably affect market prices, that person/firm has </a:t>
            </a:r>
            <a:r>
              <a:rPr lang="en-US" sz="2200" i="1" dirty="0">
                <a:solidFill>
                  <a:srgbClr val="AC0000"/>
                </a:solidFill>
              </a:rPr>
              <a:t>market power</a:t>
            </a:r>
            <a:r>
              <a:rPr lang="en-US" sz="2200" dirty="0"/>
              <a:t>.</a:t>
            </a:r>
          </a:p>
          <a:p>
            <a:pPr marL="292608" lvl="1" indent="-292608">
              <a:spcBef>
                <a:spcPts val="1000"/>
              </a:spcBef>
              <a:spcAft>
                <a:spcPts val="0"/>
              </a:spcAft>
            </a:pPr>
            <a:r>
              <a:rPr lang="en-US" sz="2000" dirty="0"/>
              <a:t>The only seller of food on a plane can charge a very high price, knowing that some people would be hungry enough to pay it.</a:t>
            </a:r>
          </a:p>
          <a:p>
            <a:pPr marL="292608" lvl="1" indent="-292608">
              <a:spcBef>
                <a:spcPts val="1000"/>
              </a:spcBef>
              <a:spcAft>
                <a:spcPts val="0"/>
              </a:spcAft>
            </a:pPr>
            <a:r>
              <a:rPr lang="en-US" sz="2000" dirty="0"/>
              <a:t>The only buyer of food at a market at the end of the day could offer a very low price, knowing that some seller would be willing to sell.</a:t>
            </a:r>
          </a:p>
        </p:txBody>
      </p:sp>
      <p:sp>
        <p:nvSpPr>
          <p:cNvPr id="4" name="Content Placeholder 3"/>
          <p:cNvSpPr>
            <a:spLocks noGrp="1"/>
          </p:cNvSpPr>
          <p:nvPr>
            <p:ph sz="quarter" idx="14"/>
          </p:nvPr>
        </p:nvSpPr>
        <p:spPr>
          <a:xfrm>
            <a:off x="342900" y="4389700"/>
            <a:ext cx="8458200" cy="1572768"/>
          </a:xfrm>
        </p:spPr>
        <p:txBody>
          <a:bodyPr>
            <a:normAutofit/>
          </a:bodyPr>
          <a:lstStyle/>
          <a:p>
            <a:pPr>
              <a:spcBef>
                <a:spcPts val="1000"/>
              </a:spcBef>
              <a:spcAft>
                <a:spcPts val="0"/>
              </a:spcAft>
            </a:pPr>
            <a:r>
              <a:rPr lang="en-US" sz="2200" dirty="0"/>
              <a:t>Most sellers and buyers are not able to set their own price, although they may have </a:t>
            </a:r>
            <a:r>
              <a:rPr lang="en-US" sz="2200" i="1" dirty="0"/>
              <a:t>some</a:t>
            </a:r>
            <a:r>
              <a:rPr lang="en-US" sz="2200" dirty="0"/>
              <a:t> ability to set prices.</a:t>
            </a:r>
          </a:p>
          <a:p>
            <a:pPr>
              <a:spcBef>
                <a:spcPts val="1000"/>
              </a:spcBef>
              <a:spcAft>
                <a:spcPts val="0"/>
              </a:spcAft>
            </a:pPr>
            <a:r>
              <a:rPr lang="en-US" sz="2200" dirty="0"/>
              <a:t>Participation in a competitive market places very specific </a:t>
            </a:r>
            <a:r>
              <a:rPr lang="en-US" sz="2200" i="1" dirty="0"/>
              <a:t>constraints </a:t>
            </a:r>
            <a:r>
              <a:rPr lang="en-US" sz="2200" dirty="0"/>
              <a:t>on a firm’s ability to maximize profits.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Firm and Market Supply Curves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In graph (A) Firm supply: One firm, supply is vertical at 0; it is a horizontal dashed line at 600 up to 2 bunches, then it slopes straight upward through (3, 800). [Caption: Each firm is willing to supply a higher quantity as price increases. Price equals M</a:t>
            </a:r>
            <a:r>
              <a:rPr lang="en-IN" sz="100" dirty="0"/>
              <a:t> </a:t>
            </a:r>
            <a:r>
              <a:rPr lang="en-IN" dirty="0"/>
              <a:t>R, and the optimal quantity at any price is where M</a:t>
            </a:r>
            <a:r>
              <a:rPr lang="en-IN" sz="100" dirty="0"/>
              <a:t> </a:t>
            </a:r>
            <a:r>
              <a:rPr lang="en-IN" dirty="0"/>
              <a:t>R equals M</a:t>
            </a:r>
            <a:r>
              <a:rPr lang="en-IN" sz="100" dirty="0"/>
              <a:t> </a:t>
            </a:r>
            <a:r>
              <a:rPr lang="en-IN" dirty="0"/>
              <a:t>C. Each optimal quantity-price pair adds a point on the supply curve.] </a:t>
            </a:r>
          </a:p>
          <a:p>
            <a:pPr>
              <a:spcBef>
                <a:spcPts val="1000"/>
              </a:spcBef>
              <a:spcAft>
                <a:spcPts val="0"/>
              </a:spcAft>
            </a:pPr>
            <a:r>
              <a:rPr lang="en-IN" dirty="0"/>
              <a:t>In graph (B) Market supply, 100 firms, the market supply is the same as graph (A) except the horizontal axis is hundreds, supply turns upward at 200 and goes through (800, 300). [Caption: The total quantity supplied is the sum of the quantity that each firm supplies. If there are 100 identical firms in the market, the market supply at any price is 100 times the quantity supplied by each firm.]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989555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Long-Run Supply I</a:t>
            </a:r>
            <a:r>
              <a:rPr lang="en-US" sz="100" dirty="0"/>
              <a:t> </a:t>
            </a:r>
            <a:r>
              <a:rPr lang="en-US" sz="3000" dirty="0" err="1"/>
              <a:t>I</a:t>
            </a:r>
            <a:r>
              <a:rPr lang="en-US" sz="100" dirty="0"/>
              <a:t> </a:t>
            </a:r>
            <a:r>
              <a:rPr lang="en-US" sz="3000" dirty="0" err="1"/>
              <a:t>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Graph shows typical upward sloping marginal cost curve, downward then upward sloping average total cost curve, and a flat marginal revenue curve (at P</a:t>
            </a:r>
            <a:r>
              <a:rPr lang="en-IN" sz="100" dirty="0"/>
              <a:t> </a:t>
            </a:r>
            <a:r>
              <a:rPr lang="en-IN" dirty="0"/>
              <a:t>Q). The lines intersect at (Q</a:t>
            </a:r>
            <a:r>
              <a:rPr lang="en-IN" sz="100" dirty="0"/>
              <a:t> </a:t>
            </a:r>
            <a:r>
              <a:rPr lang="en-IN" dirty="0" err="1"/>
              <a:t>Q</a:t>
            </a:r>
            <a:r>
              <a:rPr lang="en-IN" dirty="0"/>
              <a:t>, P</a:t>
            </a:r>
            <a:r>
              <a:rPr lang="en-IN" sz="100" dirty="0"/>
              <a:t> </a:t>
            </a:r>
            <a:r>
              <a:rPr lang="en-IN" dirty="0"/>
              <a:t>Q) with a box that reads: scale is at the quantity where A</a:t>
            </a:r>
            <a:r>
              <a:rPr lang="en-IN" sz="100" dirty="0"/>
              <a:t> </a:t>
            </a:r>
            <a:r>
              <a:rPr lang="en-IN" dirty="0"/>
              <a:t>T</a:t>
            </a:r>
            <a:r>
              <a:rPr lang="en-IN" sz="100" dirty="0"/>
              <a:t> </a:t>
            </a:r>
            <a:r>
              <a:rPr lang="en-IN" dirty="0"/>
              <a:t>C = P = M</a:t>
            </a:r>
            <a:r>
              <a:rPr lang="en-IN" sz="100" dirty="0"/>
              <a:t> </a:t>
            </a:r>
            <a:r>
              <a:rPr lang="en-IN" dirty="0"/>
              <a:t>C. [Caption: In the long run, firms in a competitive market operate at an efficient scale. A firm’s efficient scale is the quantity that minimizes average total cost, which occurs where P = M</a:t>
            </a:r>
            <a:r>
              <a:rPr lang="en-IN" sz="100" dirty="0"/>
              <a:t> </a:t>
            </a:r>
            <a:r>
              <a:rPr lang="en-IN" dirty="0"/>
              <a:t>C = A</a:t>
            </a:r>
            <a:r>
              <a:rPr lang="en-IN" sz="100" dirty="0"/>
              <a:t> </a:t>
            </a:r>
            <a:r>
              <a:rPr lang="en-IN" dirty="0"/>
              <a:t>T</a:t>
            </a:r>
            <a:r>
              <a:rPr lang="en-IN" sz="100" dirty="0"/>
              <a:t> </a:t>
            </a:r>
            <a:r>
              <a:rPr lang="en-IN" dirty="0"/>
              <a:t>C.]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41907016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Long-Run Supply I</a:t>
            </a:r>
            <a:r>
              <a:rPr lang="en-US" sz="100" dirty="0"/>
              <a:t> </a:t>
            </a:r>
            <a:r>
              <a:rPr lang="en-US" sz="3000" dirty="0"/>
              <a:t>V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The graph shows Supply horizontal at P</a:t>
            </a:r>
            <a:r>
              <a:rPr lang="en-IN" sz="100" dirty="0"/>
              <a:t> </a:t>
            </a:r>
            <a:r>
              <a:rPr lang="en-IN" dirty="0"/>
              <a:t>Q. [Caption: If anything causes the market to move away from the minimum-of-A</a:t>
            </a:r>
            <a:r>
              <a:rPr lang="en-IN" sz="100" dirty="0"/>
              <a:t> </a:t>
            </a:r>
            <a:r>
              <a:rPr lang="en-IN" dirty="0"/>
              <a:t>T</a:t>
            </a:r>
            <a:r>
              <a:rPr lang="en-IN" sz="100" dirty="0"/>
              <a:t> </a:t>
            </a:r>
            <a:r>
              <a:rPr lang="en-IN" dirty="0"/>
              <a:t>C price, the resulting positive or negative profits will cause firms to enter or exit the market, increasing or decreasing the quantity supplied until it returns to the equilibrium price. Thus, in the long run, price is the same at any quantity, and the supply curve is horizontal. ]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1385616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Market Entry Due to Changing Production Costs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899" y="1371601"/>
            <a:ext cx="8280596" cy="4876800"/>
          </a:xfrm>
        </p:spPr>
        <p:txBody>
          <a:bodyPr>
            <a:normAutofit/>
          </a:bodyPr>
          <a:lstStyle/>
          <a:p>
            <a:pPr>
              <a:spcBef>
                <a:spcPts val="1000"/>
              </a:spcBef>
              <a:spcAft>
                <a:spcPts val="0"/>
              </a:spcAft>
            </a:pPr>
            <a:r>
              <a:rPr lang="en-IN" dirty="0"/>
              <a:t>Starting with the curves from Figure 13-5, Marginal cost shifts down to M</a:t>
            </a:r>
            <a:r>
              <a:rPr lang="en-IN" sz="100" dirty="0"/>
              <a:t> </a:t>
            </a:r>
            <a:r>
              <a:rPr lang="en-IN" dirty="0"/>
              <a:t>C</a:t>
            </a:r>
            <a:r>
              <a:rPr lang="en-IN" baseline="-25000" dirty="0"/>
              <a:t>2</a:t>
            </a:r>
            <a:r>
              <a:rPr lang="en-IN" dirty="0"/>
              <a:t>, and the accompanying box reads: 1. Changing variable costs decrease marginal cost of production. . . . Average total cost shifts down to A</a:t>
            </a:r>
            <a:r>
              <a:rPr lang="en-IN" sz="100" dirty="0"/>
              <a:t> </a:t>
            </a:r>
            <a:r>
              <a:rPr lang="en-IN" dirty="0"/>
              <a:t>T</a:t>
            </a:r>
            <a:r>
              <a:rPr lang="en-IN" sz="100" dirty="0"/>
              <a:t> </a:t>
            </a:r>
            <a:r>
              <a:rPr lang="en-IN" dirty="0"/>
              <a:t>C</a:t>
            </a:r>
            <a:r>
              <a:rPr lang="en-IN" baseline="-25000" dirty="0"/>
              <a:t>2</a:t>
            </a:r>
            <a:r>
              <a:rPr lang="en-IN" dirty="0"/>
              <a:t> and the accompanying box reads: 2. . . .and average total cost of production. M</a:t>
            </a:r>
            <a:r>
              <a:rPr lang="en-IN" sz="100" dirty="0"/>
              <a:t> </a:t>
            </a:r>
            <a:r>
              <a:rPr lang="en-IN" dirty="0"/>
              <a:t>C</a:t>
            </a:r>
            <a:r>
              <a:rPr lang="en-IN" baseline="-25000" dirty="0"/>
              <a:t>2</a:t>
            </a:r>
            <a:r>
              <a:rPr lang="en-IN" dirty="0"/>
              <a:t> and A</a:t>
            </a:r>
            <a:r>
              <a:rPr lang="en-IN" sz="100" dirty="0"/>
              <a:t> </a:t>
            </a:r>
            <a:r>
              <a:rPr lang="en-IN" dirty="0"/>
              <a:t>T</a:t>
            </a:r>
            <a:r>
              <a:rPr lang="en-IN" sz="100" dirty="0"/>
              <a:t> </a:t>
            </a:r>
            <a:r>
              <a:rPr lang="en-IN" dirty="0"/>
              <a:t>C intersect at point below M</a:t>
            </a:r>
            <a:r>
              <a:rPr lang="en-IN" sz="100" dirty="0"/>
              <a:t> </a:t>
            </a:r>
            <a:r>
              <a:rPr lang="en-IN" dirty="0"/>
              <a:t>R and the accompanying box reads: 3. Minimum A</a:t>
            </a:r>
            <a:r>
              <a:rPr lang="en-IN" sz="100" dirty="0"/>
              <a:t> </a:t>
            </a:r>
            <a:r>
              <a:rPr lang="en-IN" dirty="0"/>
              <a:t>T</a:t>
            </a:r>
            <a:r>
              <a:rPr lang="en-IN" sz="100" dirty="0"/>
              <a:t> </a:t>
            </a:r>
            <a:r>
              <a:rPr lang="en-IN" dirty="0"/>
              <a:t>C drops below the market price, and there is room for firm entry, because whenever A</a:t>
            </a:r>
            <a:r>
              <a:rPr lang="en-IN" sz="100" dirty="0"/>
              <a:t> </a:t>
            </a:r>
            <a:r>
              <a:rPr lang="en-IN" dirty="0"/>
              <a:t>T</a:t>
            </a:r>
            <a:r>
              <a:rPr lang="en-IN" sz="100" dirty="0"/>
              <a:t> </a:t>
            </a:r>
            <a:r>
              <a:rPr lang="en-IN" dirty="0"/>
              <a:t>C &lt; M</a:t>
            </a:r>
            <a:r>
              <a:rPr lang="en-IN" sz="100" dirty="0"/>
              <a:t> </a:t>
            </a:r>
            <a:r>
              <a:rPr lang="en-IN" dirty="0"/>
              <a:t>R, profit is possible. [Caption: As technology and production processes improve, A</a:t>
            </a:r>
            <a:r>
              <a:rPr lang="en-IN" sz="100" dirty="0"/>
              <a:t> </a:t>
            </a:r>
            <a:r>
              <a:rPr lang="en-IN" dirty="0"/>
              <a:t>T</a:t>
            </a:r>
            <a:r>
              <a:rPr lang="en-IN" sz="100" dirty="0"/>
              <a:t> </a:t>
            </a:r>
            <a:r>
              <a:rPr lang="en-IN" dirty="0"/>
              <a:t>C can decrease. Since price must be equal to the minimum of A</a:t>
            </a:r>
            <a:r>
              <a:rPr lang="en-IN" sz="100" dirty="0"/>
              <a:t> </a:t>
            </a:r>
            <a:r>
              <a:rPr lang="en-IN" dirty="0"/>
              <a:t>T</a:t>
            </a:r>
            <a:r>
              <a:rPr lang="en-IN" sz="100" dirty="0"/>
              <a:t> </a:t>
            </a:r>
            <a:r>
              <a:rPr lang="en-IN" dirty="0"/>
              <a:t>C in the long run, price will fall as production costs fall.]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5" action="ppaction://hlinksldjump"/>
            </a:endParaRPr>
          </a:p>
        </p:txBody>
      </p:sp>
    </p:spTree>
    <p:extLst>
      <p:ext uri="{BB962C8B-B14F-4D97-AF65-F5344CB8AC3E}">
        <p14:creationId xmlns:p14="http://schemas.microsoft.com/office/powerpoint/2010/main" val="26099412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Responding to Shifts in Demand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899" y="1371601"/>
            <a:ext cx="8280596" cy="4876800"/>
          </a:xfrm>
        </p:spPr>
        <p:txBody>
          <a:bodyPr>
            <a:normAutofit/>
          </a:bodyPr>
          <a:lstStyle/>
          <a:p>
            <a:pPr>
              <a:spcBef>
                <a:spcPts val="1000"/>
              </a:spcBef>
              <a:spcAft>
                <a:spcPts val="0"/>
              </a:spcAft>
            </a:pPr>
            <a:r>
              <a:rPr lang="en-IN" dirty="0"/>
              <a:t>Graph (A) Short-run equilibrium shows supply (S</a:t>
            </a:r>
            <a:r>
              <a:rPr lang="en-IN" baseline="-25000" dirty="0"/>
              <a:t>1</a:t>
            </a:r>
            <a:r>
              <a:rPr lang="en-IN" dirty="0"/>
              <a:t>) and demand (D</a:t>
            </a:r>
            <a:r>
              <a:rPr lang="en-IN" baseline="-25000" dirty="0"/>
              <a:t>1</a:t>
            </a:r>
            <a:r>
              <a:rPr lang="en-IN" dirty="0"/>
              <a:t>) in equilibrium at long-run supply (S</a:t>
            </a:r>
            <a:r>
              <a:rPr lang="en-IN" baseline="-25000" dirty="0"/>
              <a:t>L</a:t>
            </a:r>
            <a:r>
              <a:rPr lang="en-IN" dirty="0"/>
              <a:t>). Graph (B) Shift in Demand shows demand shifting right to D</a:t>
            </a:r>
            <a:r>
              <a:rPr lang="en-IN" baseline="-25000" dirty="0"/>
              <a:t>1</a:t>
            </a:r>
            <a:r>
              <a:rPr lang="en-IN" dirty="0"/>
              <a:t>, raising equilibrium above S</a:t>
            </a:r>
            <a:r>
              <a:rPr lang="en-IN" baseline="-25000" dirty="0"/>
              <a:t>L</a:t>
            </a:r>
            <a:r>
              <a:rPr lang="en-IN" dirty="0"/>
              <a:t>. Boxes read: 1. Increase in demand shifts the demand curve right. 2. Equilibrium price and quantity increase. Graph (C) Long-run equilibrium shows Supply shifting right to S</a:t>
            </a:r>
            <a:r>
              <a:rPr lang="en-IN" baseline="-25000" dirty="0"/>
              <a:t>2</a:t>
            </a:r>
            <a:r>
              <a:rPr lang="en-IN" dirty="0"/>
              <a:t>, shifting equilibrium back down to S</a:t>
            </a:r>
            <a:r>
              <a:rPr lang="en-IN" baseline="-25000" dirty="0"/>
              <a:t>L</a:t>
            </a:r>
            <a:r>
              <a:rPr lang="en-IN" dirty="0"/>
              <a:t>. Boxes read: 1. New firms enter, shifting the supply curve right. 2. Equilibrium quantity increases; price returns to long-run equilibrium. [Caption: Initially, equilibrium price and quantity in a market fall at the intersection of the demand curve and the long-run supply curve (panel A). When an external change in market conditions increases demand, the price and quantity move away from the long-run equilibrium in the short term (panel B). In the long run, however, market entry increases supply, pushing price back down to the long-run equilibrium level (panel C).]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5" action="ppaction://hlinksldjump"/>
            </a:endParaRPr>
          </a:p>
        </p:txBody>
      </p:sp>
    </p:spTree>
    <p:extLst>
      <p:ext uri="{BB962C8B-B14F-4D97-AF65-F5344CB8AC3E}">
        <p14:creationId xmlns:p14="http://schemas.microsoft.com/office/powerpoint/2010/main" val="732250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Revenues in a Perfectly Competitive Market</a:t>
            </a:r>
          </a:p>
        </p:txBody>
      </p:sp>
      <p:sp>
        <p:nvSpPr>
          <p:cNvPr id="3" name="Content Placeholder 2"/>
          <p:cNvSpPr>
            <a:spLocks noGrp="1"/>
          </p:cNvSpPr>
          <p:nvPr>
            <p:ph sz="quarter" idx="11"/>
          </p:nvPr>
        </p:nvSpPr>
        <p:spPr>
          <a:xfrm>
            <a:off x="342900" y="1276710"/>
            <a:ext cx="8458200" cy="713232"/>
          </a:xfrm>
        </p:spPr>
        <p:txBody>
          <a:bodyPr>
            <a:normAutofit/>
          </a:bodyPr>
          <a:lstStyle/>
          <a:p>
            <a:pPr>
              <a:spcBef>
                <a:spcPts val="1000"/>
              </a:spcBef>
              <a:spcAft>
                <a:spcPts val="0"/>
              </a:spcAft>
            </a:pPr>
            <a:r>
              <a:rPr lang="en-US" sz="2000" dirty="0"/>
              <a:t>In a perfectly competitive market, producers are able to sell as much as they want without affecting the market price.</a:t>
            </a:r>
          </a:p>
        </p:txBody>
      </p:sp>
      <p:graphicFrame>
        <p:nvGraphicFramePr>
          <p:cNvPr id="32" name="Table 31"/>
          <p:cNvGraphicFramePr>
            <a:graphicFrameLocks noGrp="1"/>
          </p:cNvGraphicFramePr>
          <p:nvPr>
            <p:extLst>
              <p:ext uri="{D42A27DB-BD31-4B8C-83A1-F6EECF244321}">
                <p14:modId xmlns:p14="http://schemas.microsoft.com/office/powerpoint/2010/main" val="4096912079"/>
              </p:ext>
            </p:extLst>
          </p:nvPr>
        </p:nvGraphicFramePr>
        <p:xfrm>
          <a:off x="297875" y="2145125"/>
          <a:ext cx="8534400" cy="2228920"/>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20000"/>
                    </a:ext>
                  </a:extLst>
                </a:gridCol>
                <a:gridCol w="1706880">
                  <a:extLst>
                    <a:ext uri="{9D8B030D-6E8A-4147-A177-3AD203B41FA5}">
                      <a16:colId xmlns:a16="http://schemas.microsoft.com/office/drawing/2014/main" val="20001"/>
                    </a:ext>
                  </a:extLst>
                </a:gridCol>
                <a:gridCol w="1706880">
                  <a:extLst>
                    <a:ext uri="{9D8B030D-6E8A-4147-A177-3AD203B41FA5}">
                      <a16:colId xmlns:a16="http://schemas.microsoft.com/office/drawing/2014/main" val="20002"/>
                    </a:ext>
                  </a:extLst>
                </a:gridCol>
                <a:gridCol w="1706880">
                  <a:extLst>
                    <a:ext uri="{9D8B030D-6E8A-4147-A177-3AD203B41FA5}">
                      <a16:colId xmlns:a16="http://schemas.microsoft.com/office/drawing/2014/main" val="20003"/>
                    </a:ext>
                  </a:extLst>
                </a:gridCol>
                <a:gridCol w="1706880">
                  <a:extLst>
                    <a:ext uri="{9D8B030D-6E8A-4147-A177-3AD203B41FA5}">
                      <a16:colId xmlns:a16="http://schemas.microsoft.com/office/drawing/2014/main" val="20004"/>
                    </a:ext>
                  </a:extLst>
                </a:gridCol>
              </a:tblGrid>
              <a:tr h="788600">
                <a:tc>
                  <a:txBody>
                    <a:bodyPr/>
                    <a:lstStyle/>
                    <a:p>
                      <a:pPr algn="ctr"/>
                      <a:r>
                        <a:rPr lang="en-US" sz="1200" b="1" dirty="0">
                          <a:solidFill>
                            <a:schemeClr val="bg1"/>
                          </a:solidFill>
                          <a:latin typeface="+mn-lt"/>
                        </a:rPr>
                        <a:t>(1)</a:t>
                      </a:r>
                    </a:p>
                    <a:p>
                      <a:pPr algn="ctr"/>
                      <a:r>
                        <a:rPr kumimoji="0" lang="en-US" sz="1200" b="1" i="0" u="none" strike="noStrike" cap="none" normalizeH="0" baseline="0" dirty="0">
                          <a:ln>
                            <a:noFill/>
                          </a:ln>
                          <a:solidFill>
                            <a:schemeClr val="bg1"/>
                          </a:solidFill>
                          <a:effectLst/>
                          <a:latin typeface="+mn-lt"/>
                          <a:cs typeface="Arial" pitchFamily="34" charset="0"/>
                        </a:rPr>
                        <a:t>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a:ln>
                            <a:noFill/>
                          </a:ln>
                          <a:solidFill>
                            <a:schemeClr val="bg1"/>
                          </a:solidFill>
                          <a:effectLst/>
                          <a:latin typeface="+mn-lt"/>
                          <a:cs typeface="Arial" pitchFamily="34" charset="0"/>
                        </a:rPr>
                        <a:t>of plantains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(bunches)</a:t>
                      </a:r>
                    </a:p>
                  </a:txBody>
                  <a:tcP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mn-lt"/>
                        </a:rPr>
                        <a:t>(2)</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a:ln>
                            <a:noFill/>
                          </a:ln>
                          <a:solidFill>
                            <a:schemeClr val="bg1"/>
                          </a:solidFill>
                          <a:effectLst/>
                          <a:latin typeface="+mn-lt"/>
                          <a:cs typeface="Arial" pitchFamily="34" charset="0"/>
                        </a:rPr>
                        <a:t>Price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(C</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F</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A Francs)</a:t>
                      </a:r>
                    </a:p>
                  </a:txBody>
                  <a:tcPr>
                    <a:solidFill>
                      <a:srgbClr val="C00000"/>
                    </a:solidFill>
                  </a:tcPr>
                </a:tc>
                <a:tc>
                  <a:txBody>
                    <a:bodyPr/>
                    <a:lstStyle/>
                    <a:p>
                      <a:pPr algn="ctr"/>
                      <a:r>
                        <a:rPr lang="en-US" sz="1200" b="1" dirty="0">
                          <a:solidFill>
                            <a:schemeClr val="bg1"/>
                          </a:solidFill>
                          <a:latin typeface="+mn-lt"/>
                        </a:rPr>
                        <a:t>(3)</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a:ln>
                            <a:noFill/>
                          </a:ln>
                          <a:solidFill>
                            <a:schemeClr val="bg1"/>
                          </a:solidFill>
                          <a:effectLst/>
                          <a:latin typeface="+mn-lt"/>
                          <a:cs typeface="Arial" pitchFamily="34" charset="0"/>
                        </a:rPr>
                        <a:t>Total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(C</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F</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A Francs)</a:t>
                      </a:r>
                    </a:p>
                  </a:txBody>
                  <a:tcPr>
                    <a:solidFill>
                      <a:srgbClr val="C00000"/>
                    </a:solidFill>
                  </a:tcPr>
                </a:tc>
                <a:tc>
                  <a:txBody>
                    <a:bodyPr/>
                    <a:lstStyle/>
                    <a:p>
                      <a:pPr algn="ctr"/>
                      <a:r>
                        <a:rPr lang="en-US" sz="1200" b="1" dirty="0">
                          <a:solidFill>
                            <a:schemeClr val="bg1"/>
                          </a:solidFill>
                          <a:latin typeface="+mn-lt"/>
                        </a:rPr>
                        <a:t>(4)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a:ln>
                            <a:noFill/>
                          </a:ln>
                          <a:solidFill>
                            <a:schemeClr val="bg1"/>
                          </a:solidFill>
                          <a:effectLst/>
                          <a:latin typeface="+mn-lt"/>
                          <a:cs typeface="Arial" pitchFamily="34" charset="0"/>
                        </a:rPr>
                        <a:t>Average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(C</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F</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A Francs/plantain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bunch)</a:t>
                      </a:r>
                    </a:p>
                  </a:txBody>
                  <a:tcPr>
                    <a:solidFill>
                      <a:srgbClr val="C00000"/>
                    </a:solidFill>
                  </a:tcPr>
                </a:tc>
                <a:tc>
                  <a:txBody>
                    <a:bodyPr/>
                    <a:lstStyle/>
                    <a:p>
                      <a:pPr algn="ctr"/>
                      <a:r>
                        <a:rPr lang="en-US" sz="1200" b="1" dirty="0">
                          <a:solidFill>
                            <a:schemeClr val="bg1"/>
                          </a:solidFill>
                          <a:latin typeface="+mn-lt"/>
                        </a:rPr>
                        <a:t>(5)</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a:ln>
                            <a:noFill/>
                          </a:ln>
                          <a:solidFill>
                            <a:schemeClr val="bg1"/>
                          </a:solidFill>
                          <a:effectLst/>
                          <a:latin typeface="+mn-lt"/>
                          <a:cs typeface="Arial" pitchFamily="34" charset="0"/>
                        </a:rPr>
                        <a:t>Marginal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bg1"/>
                          </a:solidFill>
                          <a:effectLst/>
                          <a:latin typeface="+mn-lt"/>
                          <a:cs typeface="Arial" pitchFamily="34" charset="0"/>
                        </a:rPr>
                        <a:t>(C</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F</a:t>
                      </a:r>
                      <a:r>
                        <a:rPr kumimoji="0" lang="en-US" sz="100" b="0" i="0" u="none" strike="noStrike" cap="none" normalizeH="0" baseline="0" dirty="0">
                          <a:ln>
                            <a:noFill/>
                          </a:ln>
                          <a:solidFill>
                            <a:schemeClr val="bg1"/>
                          </a:solidFill>
                          <a:effectLst/>
                          <a:latin typeface="+mn-lt"/>
                          <a:cs typeface="Arial" pitchFamily="34" charset="0"/>
                        </a:rPr>
                        <a:t> </a:t>
                      </a:r>
                      <a:r>
                        <a:rPr kumimoji="0" lang="en-US" sz="1200" b="0" i="0" u="none" strike="noStrike" cap="none" normalizeH="0" baseline="0" dirty="0">
                          <a:ln>
                            <a:noFill/>
                          </a:ln>
                          <a:solidFill>
                            <a:schemeClr val="bg1"/>
                          </a:solidFill>
                          <a:effectLst/>
                          <a:latin typeface="+mn-lt"/>
                          <a:cs typeface="Arial" pitchFamily="34" charset="0"/>
                        </a:rPr>
                        <a:t>A Francs)</a:t>
                      </a:r>
                    </a:p>
                  </a:txBody>
                  <a:tcPr>
                    <a:solidFill>
                      <a:srgbClr val="C00000"/>
                    </a:solidFill>
                  </a:tcPr>
                </a:tc>
                <a:extLst>
                  <a:ext uri="{0D108BD9-81ED-4DB2-BD59-A6C34878D82A}">
                    <a16:rowId xmlns:a16="http://schemas.microsoft.com/office/drawing/2014/main" val="10000"/>
                  </a:ext>
                </a:extLst>
              </a:tr>
              <a:tr h="2811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cs typeface="Arial" pitchFamily="34" charset="0"/>
                        </a:rPr>
                        <a:t>1</a:t>
                      </a:r>
                      <a:endParaRPr kumimoji="0" lang="en-US" sz="12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extLst>
                  <a:ext uri="{0D108BD9-81ED-4DB2-BD59-A6C34878D82A}">
                    <a16:rowId xmlns:a16="http://schemas.microsoft.com/office/drawing/2014/main" val="10001"/>
                  </a:ext>
                </a:extLst>
              </a:tr>
              <a:tr h="2811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cs typeface="Arial" pitchFamily="34" charset="0"/>
                        </a:rPr>
                        <a:t>2</a:t>
                      </a:r>
                      <a:endParaRPr kumimoji="0" lang="en-US" sz="12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2,0000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extLst>
                  <a:ext uri="{0D108BD9-81ED-4DB2-BD59-A6C34878D82A}">
                    <a16:rowId xmlns:a16="http://schemas.microsoft.com/office/drawing/2014/main" val="10002"/>
                  </a:ext>
                </a:extLst>
              </a:tr>
              <a:tr h="2811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cs typeface="Arial" pitchFamily="34" charset="0"/>
                        </a:rPr>
                        <a:t>3</a:t>
                      </a:r>
                      <a:endParaRPr kumimoji="0" lang="en-US" sz="12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3,0000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extLst>
                  <a:ext uri="{0D108BD9-81ED-4DB2-BD59-A6C34878D82A}">
                    <a16:rowId xmlns:a16="http://schemas.microsoft.com/office/drawing/2014/main" val="10003"/>
                  </a:ext>
                </a:extLst>
              </a:tr>
              <a:tr h="2811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cs typeface="Arial" pitchFamily="34" charset="0"/>
                        </a:rPr>
                        <a:t>4</a:t>
                      </a:r>
                      <a:endParaRPr kumimoji="0" lang="en-US" sz="12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4,0000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extLst>
                  <a:ext uri="{0D108BD9-81ED-4DB2-BD59-A6C34878D82A}">
                    <a16:rowId xmlns:a16="http://schemas.microsoft.com/office/drawing/2014/main" val="10004"/>
                  </a:ext>
                </a:extLst>
              </a:tr>
              <a:tr h="2811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00000"/>
                          </a:solidFill>
                          <a:effectLst/>
                          <a:latin typeface="+mn-lt"/>
                          <a:cs typeface="Arial" pitchFamily="34" charset="0"/>
                        </a:rPr>
                        <a:t>5</a:t>
                      </a:r>
                      <a:endParaRPr kumimoji="0" lang="en-US" sz="12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5,0000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AC0000"/>
                          </a:solidFill>
                          <a:effectLst/>
                          <a:latin typeface="+mn-lt"/>
                          <a:cs typeface="Arial" pitchFamily="34" charset="0"/>
                        </a:rPr>
                        <a:t>1,0000</a:t>
                      </a:r>
                    </a:p>
                  </a:txBody>
                  <a:tcPr/>
                </a:tc>
                <a:extLst>
                  <a:ext uri="{0D108BD9-81ED-4DB2-BD59-A6C34878D82A}">
                    <a16:rowId xmlns:a16="http://schemas.microsoft.com/office/drawing/2014/main" val="10005"/>
                  </a:ext>
                </a:extLst>
              </a:tr>
            </a:tbl>
          </a:graphicData>
        </a:graphic>
      </p:graphicFrame>
      <p:sp>
        <p:nvSpPr>
          <p:cNvPr id="17" name="Content Placeholder 16"/>
          <p:cNvSpPr>
            <a:spLocks noGrp="1"/>
          </p:cNvSpPr>
          <p:nvPr>
            <p:ph sz="quarter" idx="14"/>
          </p:nvPr>
        </p:nvSpPr>
        <p:spPr>
          <a:xfrm>
            <a:off x="342900" y="4526208"/>
            <a:ext cx="8458200" cy="1170432"/>
          </a:xfrm>
        </p:spPr>
        <p:txBody>
          <a:bodyPr>
            <a:noAutofit/>
          </a:bodyPr>
          <a:lstStyle/>
          <a:p>
            <a:pPr marL="292608" indent="-292608">
              <a:spcBef>
                <a:spcPts val="1000"/>
              </a:spcBef>
              <a:spcAft>
                <a:spcPts val="0"/>
              </a:spcAft>
              <a:buFont typeface="Arial" pitchFamily="34" charset="0"/>
              <a:buChar char="•"/>
            </a:pPr>
            <a:r>
              <a:rPr lang="en-US" sz="1800" dirty="0"/>
              <a:t>Price does not change.</a:t>
            </a:r>
          </a:p>
          <a:p>
            <a:pPr marL="292608" indent="-292608">
              <a:spcBef>
                <a:spcPts val="1000"/>
              </a:spcBef>
              <a:spcAft>
                <a:spcPts val="0"/>
              </a:spcAft>
              <a:buFont typeface="Arial" pitchFamily="34" charset="0"/>
              <a:buChar char="•"/>
            </a:pPr>
            <a:r>
              <a:rPr lang="en-US" sz="1800" i="1" dirty="0">
                <a:solidFill>
                  <a:srgbClr val="AC0000"/>
                </a:solidFill>
              </a:rPr>
              <a:t>Total revenue</a:t>
            </a:r>
            <a:r>
              <a:rPr lang="en-US" sz="1800" i="1" dirty="0">
                <a:solidFill>
                  <a:srgbClr val="9D0505"/>
                </a:solidFill>
              </a:rPr>
              <a:t> </a:t>
            </a:r>
            <a:r>
              <a:rPr lang="en-US" sz="1800" dirty="0"/>
              <a:t>= P × Q, or price times quantity sold.</a:t>
            </a:r>
          </a:p>
          <a:p>
            <a:pPr marL="292608" indent="-292608">
              <a:spcBef>
                <a:spcPts val="1000"/>
              </a:spcBef>
              <a:spcAft>
                <a:spcPts val="0"/>
              </a:spcAft>
              <a:buFont typeface="Arial" pitchFamily="34" charset="0"/>
              <a:buChar char="•"/>
            </a:pPr>
            <a:r>
              <a:rPr lang="en-US" sz="1800" i="1" dirty="0">
                <a:solidFill>
                  <a:srgbClr val="AC0000"/>
                </a:solidFill>
              </a:rPr>
              <a:t>Average revenue</a:t>
            </a:r>
            <a:r>
              <a:rPr lang="en-US" sz="1800" i="1" dirty="0">
                <a:solidFill>
                  <a:srgbClr val="9D0505"/>
                </a:solidFill>
              </a:rPr>
              <a:t> </a:t>
            </a:r>
            <a:r>
              <a:rPr lang="en-US" sz="1800" dirty="0"/>
              <a:t>= T</a:t>
            </a:r>
            <a:r>
              <a:rPr lang="en-US" sz="100" dirty="0"/>
              <a:t> </a:t>
            </a:r>
            <a:r>
              <a:rPr lang="en-US" sz="1800" dirty="0"/>
              <a:t>R ÷ Q, total revenue divided by quantity sold.</a:t>
            </a:r>
          </a:p>
        </p:txBody>
      </p:sp>
      <p:sp>
        <p:nvSpPr>
          <p:cNvPr id="18" name="Content Placeholder 17"/>
          <p:cNvSpPr>
            <a:spLocks noGrp="1"/>
          </p:cNvSpPr>
          <p:nvPr>
            <p:ph sz="quarter" idx="15"/>
          </p:nvPr>
        </p:nvSpPr>
        <p:spPr>
          <a:xfrm>
            <a:off x="342900" y="5759641"/>
            <a:ext cx="2450592" cy="365760"/>
          </a:xfrm>
        </p:spPr>
        <p:txBody>
          <a:bodyPr>
            <a:normAutofit/>
          </a:bodyPr>
          <a:lstStyle/>
          <a:p>
            <a:pPr marL="292608" indent="-292608">
              <a:spcBef>
                <a:spcPts val="1000"/>
              </a:spcBef>
              <a:spcAft>
                <a:spcPts val="0"/>
              </a:spcAft>
              <a:buFont typeface="Arial" pitchFamily="34" charset="0"/>
              <a:buChar char="•"/>
            </a:pPr>
            <a:r>
              <a:rPr lang="en-US" sz="1800" i="1" dirty="0">
                <a:solidFill>
                  <a:srgbClr val="AC0000"/>
                </a:solidFill>
              </a:rPr>
              <a:t>Marginal revenue</a:t>
            </a:r>
            <a:r>
              <a:rPr lang="en-US" sz="1800" dirty="0"/>
              <a:t> =</a:t>
            </a:r>
          </a:p>
        </p:txBody>
      </p:sp>
      <p:graphicFrame>
        <p:nvGraphicFramePr>
          <p:cNvPr id="31" name="Object 30"/>
          <p:cNvGraphicFramePr>
            <a:graphicFrameLocks noChangeAspect="1"/>
          </p:cNvGraphicFramePr>
          <p:nvPr>
            <p:extLst>
              <p:ext uri="{D42A27DB-BD31-4B8C-83A1-F6EECF244321}">
                <p14:modId xmlns:p14="http://schemas.microsoft.com/office/powerpoint/2010/main" val="1100716661"/>
              </p:ext>
            </p:extLst>
          </p:nvPr>
        </p:nvGraphicFramePr>
        <p:xfrm>
          <a:off x="2890689" y="5838719"/>
          <a:ext cx="1066800" cy="266700"/>
        </p:xfrm>
        <a:graphic>
          <a:graphicData uri="http://schemas.openxmlformats.org/presentationml/2006/ole">
            <mc:AlternateContent xmlns:mc="http://schemas.openxmlformats.org/markup-compatibility/2006">
              <mc:Choice xmlns:v="urn:schemas-microsoft-com:vml" Requires="v">
                <p:oleObj spid="_x0000_s1111" name="Equation" r:id="rId4" imgW="1066680" imgH="266400" progId="Equation.DSMT4">
                  <p:embed/>
                </p:oleObj>
              </mc:Choice>
              <mc:Fallback>
                <p:oleObj name="Equation" r:id="rId4" imgW="1066680" imgH="2664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0689" y="5838719"/>
                        <a:ext cx="1066800"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Content Placeholder 18"/>
          <p:cNvSpPr>
            <a:spLocks noGrp="1"/>
          </p:cNvSpPr>
          <p:nvPr>
            <p:ph sz="quarter" idx="16"/>
          </p:nvPr>
        </p:nvSpPr>
        <p:spPr>
          <a:xfrm>
            <a:off x="4033119" y="5758553"/>
            <a:ext cx="4617469" cy="365760"/>
          </a:xfrm>
        </p:spPr>
        <p:txBody>
          <a:bodyPr>
            <a:normAutofit/>
          </a:bodyPr>
          <a:lstStyle/>
          <a:p>
            <a:pPr>
              <a:spcBef>
                <a:spcPts val="1000"/>
              </a:spcBef>
              <a:spcAft>
                <a:spcPts val="0"/>
              </a:spcAft>
            </a:pPr>
            <a:r>
              <a:rPr lang="en-US" sz="1800" dirty="0"/>
              <a:t>change in revenue divided by quantity sold.</a:t>
            </a:r>
          </a:p>
        </p:txBody>
      </p:sp>
      <p:sp>
        <p:nvSpPr>
          <p:cNvPr id="20" name="Content Placeholder 19"/>
          <p:cNvSpPr>
            <a:spLocks noGrp="1"/>
          </p:cNvSpPr>
          <p:nvPr>
            <p:ph sz="quarter" idx="17"/>
          </p:nvPr>
        </p:nvSpPr>
        <p:spPr>
          <a:xfrm>
            <a:off x="342900" y="6195174"/>
            <a:ext cx="3396343" cy="365760"/>
          </a:xfrm>
        </p:spPr>
        <p:txBody>
          <a:bodyPr>
            <a:normAutofit/>
          </a:bodyPr>
          <a:lstStyle/>
          <a:p>
            <a:pPr marL="292608" indent="-292608">
              <a:spcBef>
                <a:spcPts val="1000"/>
              </a:spcBef>
              <a:spcAft>
                <a:spcPts val="0"/>
              </a:spcAft>
              <a:buFont typeface="Arial" pitchFamily="34" charset="0"/>
              <a:buChar char="•"/>
            </a:pPr>
            <a:r>
              <a:rPr lang="en-US" sz="1800" dirty="0">
                <a:solidFill>
                  <a:schemeClr val="tx1"/>
                </a:solidFill>
              </a:rPr>
              <a:t>Notice that P = M</a:t>
            </a:r>
            <a:r>
              <a:rPr lang="en-US" sz="100" dirty="0">
                <a:solidFill>
                  <a:schemeClr val="tx1"/>
                </a:solidFill>
              </a:rPr>
              <a:t> </a:t>
            </a:r>
            <a:r>
              <a:rPr lang="en-US" sz="1800" dirty="0">
                <a:solidFill>
                  <a:schemeClr val="tx1"/>
                </a:solidFill>
              </a:rPr>
              <a:t>R = A</a:t>
            </a:r>
            <a:r>
              <a:rPr lang="en-US" sz="100" dirty="0">
                <a:solidFill>
                  <a:schemeClr val="tx1"/>
                </a:solidFill>
              </a:rPr>
              <a:t> </a:t>
            </a:r>
            <a:r>
              <a:rPr lang="en-US" sz="1800" dirty="0">
                <a:solidFill>
                  <a:schemeClr val="tx1"/>
                </a:solidFill>
              </a:rPr>
              <a:t>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Autofit/>
          </a:bodyPr>
          <a:lstStyle/>
          <a:p>
            <a:r>
              <a:rPr lang="en-US" sz="2400" dirty="0"/>
              <a:t>Active Learning: Revenue of a Firm in a Competitive Market</a:t>
            </a:r>
          </a:p>
        </p:txBody>
      </p:sp>
      <p:sp>
        <p:nvSpPr>
          <p:cNvPr id="22" name="Content Placeholder 21"/>
          <p:cNvSpPr>
            <a:spLocks noGrp="1"/>
          </p:cNvSpPr>
          <p:nvPr>
            <p:ph sz="quarter" idx="11"/>
          </p:nvPr>
        </p:nvSpPr>
        <p:spPr>
          <a:xfrm>
            <a:off x="342900" y="1276709"/>
            <a:ext cx="8458200" cy="475891"/>
          </a:xfrm>
        </p:spPr>
        <p:txBody>
          <a:bodyPr>
            <a:normAutofit/>
          </a:bodyPr>
          <a:lstStyle/>
          <a:p>
            <a:pPr>
              <a:spcBef>
                <a:spcPts val="1000"/>
              </a:spcBef>
              <a:spcAft>
                <a:spcPts val="0"/>
              </a:spcAft>
            </a:pPr>
            <a:r>
              <a:rPr lang="en-US" sz="2400" dirty="0"/>
              <a:t>Fill in the table for a price taking firm in a competitive market.</a:t>
            </a:r>
          </a:p>
        </p:txBody>
      </p:sp>
      <p:graphicFrame>
        <p:nvGraphicFramePr>
          <p:cNvPr id="26" name="Table 25"/>
          <p:cNvGraphicFramePr>
            <a:graphicFrameLocks noGrp="1"/>
          </p:cNvGraphicFramePr>
          <p:nvPr>
            <p:extLst>
              <p:ext uri="{D42A27DB-BD31-4B8C-83A1-F6EECF244321}">
                <p14:modId xmlns:p14="http://schemas.microsoft.com/office/powerpoint/2010/main" val="2816839292"/>
              </p:ext>
            </p:extLst>
          </p:nvPr>
        </p:nvGraphicFramePr>
        <p:xfrm>
          <a:off x="954000" y="1931962"/>
          <a:ext cx="7216332" cy="2433320"/>
        </p:xfrm>
        <a:graphic>
          <a:graphicData uri="http://schemas.openxmlformats.org/drawingml/2006/table">
            <a:tbl>
              <a:tblPr firstRow="1" bandRow="1">
                <a:tableStyleId>{5C22544A-7EE6-4342-B048-85BDC9FD1C3A}</a:tableStyleId>
              </a:tblPr>
              <a:tblGrid>
                <a:gridCol w="1065530">
                  <a:extLst>
                    <a:ext uri="{9D8B030D-6E8A-4147-A177-3AD203B41FA5}">
                      <a16:colId xmlns:a16="http://schemas.microsoft.com/office/drawing/2014/main" val="20000"/>
                    </a:ext>
                  </a:extLst>
                </a:gridCol>
                <a:gridCol w="825818">
                  <a:extLst>
                    <a:ext uri="{9D8B030D-6E8A-4147-A177-3AD203B41FA5}">
                      <a16:colId xmlns:a16="http://schemas.microsoft.com/office/drawing/2014/main" val="20001"/>
                    </a:ext>
                  </a:extLst>
                </a:gridCol>
                <a:gridCol w="1545717">
                  <a:extLst>
                    <a:ext uri="{9D8B030D-6E8A-4147-A177-3AD203B41FA5}">
                      <a16:colId xmlns:a16="http://schemas.microsoft.com/office/drawing/2014/main" val="20002"/>
                    </a:ext>
                  </a:extLst>
                </a:gridCol>
                <a:gridCol w="1867599">
                  <a:extLst>
                    <a:ext uri="{9D8B030D-6E8A-4147-A177-3AD203B41FA5}">
                      <a16:colId xmlns:a16="http://schemas.microsoft.com/office/drawing/2014/main" val="20003"/>
                    </a:ext>
                  </a:extLst>
                </a:gridCol>
                <a:gridCol w="1911668">
                  <a:extLst>
                    <a:ext uri="{9D8B030D-6E8A-4147-A177-3AD203B41FA5}">
                      <a16:colId xmlns:a16="http://schemas.microsoft.com/office/drawing/2014/main" val="20004"/>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Quantity</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Price </a:t>
                      </a: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Total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Average revenue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bg1"/>
                          </a:solidFill>
                          <a:effectLst/>
                          <a:latin typeface="+mn-lt"/>
                          <a:cs typeface="Arial" pitchFamily="34" charset="0"/>
                        </a:rPr>
                        <a:t>($)</a:t>
                      </a: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Marginal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1</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2</a:t>
                      </a: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3</a:t>
                      </a: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4</a:t>
                      </a: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5</a:t>
                      </a: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I</a:t>
            </a:r>
          </a:p>
        </p:txBody>
      </p:sp>
      <p:sp>
        <p:nvSpPr>
          <p:cNvPr id="3" name="Content Placeholder 2"/>
          <p:cNvSpPr>
            <a:spLocks noGrp="1"/>
          </p:cNvSpPr>
          <p:nvPr>
            <p:ph sz="quarter" idx="11"/>
          </p:nvPr>
        </p:nvSpPr>
        <p:spPr>
          <a:xfrm>
            <a:off x="342900" y="1276709"/>
            <a:ext cx="8458200" cy="475891"/>
          </a:xfrm>
        </p:spPr>
        <p:txBody>
          <a:bodyPr>
            <a:normAutofit/>
          </a:bodyPr>
          <a:lstStyle/>
          <a:p>
            <a:pPr>
              <a:spcBef>
                <a:spcPts val="1000"/>
              </a:spcBef>
              <a:spcAft>
                <a:spcPts val="0"/>
              </a:spcAft>
            </a:pPr>
            <a:r>
              <a:rPr lang="en-US" sz="2400" dirty="0"/>
              <a:t>Fill in the table for a price taking firm in a competitive market.</a:t>
            </a:r>
          </a:p>
        </p:txBody>
      </p:sp>
      <p:graphicFrame>
        <p:nvGraphicFramePr>
          <p:cNvPr id="8" name="Table 7"/>
          <p:cNvGraphicFramePr>
            <a:graphicFrameLocks noGrp="1"/>
          </p:cNvGraphicFramePr>
          <p:nvPr>
            <p:extLst>
              <p:ext uri="{D42A27DB-BD31-4B8C-83A1-F6EECF244321}">
                <p14:modId xmlns:p14="http://schemas.microsoft.com/office/powerpoint/2010/main" val="1196049489"/>
              </p:ext>
            </p:extLst>
          </p:nvPr>
        </p:nvGraphicFramePr>
        <p:xfrm>
          <a:off x="954000" y="1931375"/>
          <a:ext cx="7216332" cy="2433320"/>
        </p:xfrm>
        <a:graphic>
          <a:graphicData uri="http://schemas.openxmlformats.org/drawingml/2006/table">
            <a:tbl>
              <a:tblPr firstRow="1" bandRow="1">
                <a:tableStyleId>{5C22544A-7EE6-4342-B048-85BDC9FD1C3A}</a:tableStyleId>
              </a:tblPr>
              <a:tblGrid>
                <a:gridCol w="1065530">
                  <a:extLst>
                    <a:ext uri="{9D8B030D-6E8A-4147-A177-3AD203B41FA5}">
                      <a16:colId xmlns:a16="http://schemas.microsoft.com/office/drawing/2014/main" val="20000"/>
                    </a:ext>
                  </a:extLst>
                </a:gridCol>
                <a:gridCol w="825818">
                  <a:extLst>
                    <a:ext uri="{9D8B030D-6E8A-4147-A177-3AD203B41FA5}">
                      <a16:colId xmlns:a16="http://schemas.microsoft.com/office/drawing/2014/main" val="20001"/>
                    </a:ext>
                  </a:extLst>
                </a:gridCol>
                <a:gridCol w="1545717">
                  <a:extLst>
                    <a:ext uri="{9D8B030D-6E8A-4147-A177-3AD203B41FA5}">
                      <a16:colId xmlns:a16="http://schemas.microsoft.com/office/drawing/2014/main" val="20002"/>
                    </a:ext>
                  </a:extLst>
                </a:gridCol>
                <a:gridCol w="1867599">
                  <a:extLst>
                    <a:ext uri="{9D8B030D-6E8A-4147-A177-3AD203B41FA5}">
                      <a16:colId xmlns:a16="http://schemas.microsoft.com/office/drawing/2014/main" val="20003"/>
                    </a:ext>
                  </a:extLst>
                </a:gridCol>
                <a:gridCol w="1911668">
                  <a:extLst>
                    <a:ext uri="{9D8B030D-6E8A-4147-A177-3AD203B41FA5}">
                      <a16:colId xmlns:a16="http://schemas.microsoft.com/office/drawing/2014/main" val="20004"/>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Quantity</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Price </a:t>
                      </a: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Total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Average revenue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bg1"/>
                          </a:solidFill>
                          <a:effectLst/>
                          <a:latin typeface="+mn-lt"/>
                          <a:cs typeface="Arial" pitchFamily="34" charset="0"/>
                        </a:rPr>
                        <a:t>($)</a:t>
                      </a: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Marginal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a:solidFill>
                            <a:schemeClr val="bg1"/>
                          </a:solidFill>
                          <a:latin typeface="+mn-lt"/>
                          <a:cs typeface="Arial" pitchFamily="34" charset="0"/>
                        </a:rPr>
                        <a:t>($)</a:t>
                      </a:r>
                      <a:endParaRPr kumimoji="0" lang="en-US" sz="160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1</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54864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2</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54864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190</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3</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54864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285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4</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54864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380</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548640" marR="0" lvl="0" indent="0" algn="l"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475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i="0" u="none" strike="noStrike" cap="none" normalizeH="0" baseline="0" dirty="0">
                          <a:ln>
                            <a:noFill/>
                          </a:ln>
                          <a:solidFill>
                            <a:schemeClr val="tx1"/>
                          </a:solidFill>
                          <a:effectLst/>
                          <a:latin typeface="+mn-lt"/>
                          <a:cs typeface="Arial" pitchFamily="34" charset="0"/>
                        </a:rPr>
                        <a:t>95</a:t>
                      </a: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Profits and Production Decisions I</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Firms seek to maximize </a:t>
            </a:r>
            <a:r>
              <a:rPr lang="en-US" sz="2400" i="1" dirty="0">
                <a:solidFill>
                  <a:srgbClr val="AC0000"/>
                </a:solidFill>
              </a:rPr>
              <a:t>profits</a:t>
            </a:r>
            <a:r>
              <a:rPr lang="en-US" sz="2400" dirty="0"/>
              <a:t>.</a:t>
            </a:r>
          </a:p>
          <a:p>
            <a:pPr marL="292608" indent="-292608">
              <a:spcBef>
                <a:spcPts val="1000"/>
              </a:spcBef>
              <a:spcAft>
                <a:spcPts val="0"/>
              </a:spcAft>
              <a:buFont typeface="Arial" pitchFamily="34" charset="0"/>
              <a:buChar char="•"/>
            </a:pPr>
            <a:r>
              <a:rPr lang="en-US" sz="2400" dirty="0"/>
              <a:t>In a </a:t>
            </a:r>
            <a:r>
              <a:rPr lang="en-US" sz="2400" i="1" dirty="0">
                <a:solidFill>
                  <a:srgbClr val="AC0000"/>
                </a:solidFill>
              </a:rPr>
              <a:t>competitive market</a:t>
            </a:r>
            <a:r>
              <a:rPr lang="en-US" sz="2400" dirty="0"/>
              <a:t>, the only choice that a </a:t>
            </a:r>
            <a:r>
              <a:rPr lang="en-US" sz="2400" i="1" dirty="0">
                <a:solidFill>
                  <a:srgbClr val="AC0000"/>
                </a:solidFill>
              </a:rPr>
              <a:t>price-taking firm</a:t>
            </a:r>
            <a:r>
              <a:rPr lang="en-US" sz="2400" i="1" dirty="0">
                <a:solidFill>
                  <a:srgbClr val="9D0505"/>
                </a:solidFill>
              </a:rPr>
              <a:t> </a:t>
            </a:r>
            <a:r>
              <a:rPr lang="en-US" sz="2400" dirty="0"/>
              <a:t>can make to affect profits is the </a:t>
            </a:r>
            <a:r>
              <a:rPr lang="en-US" sz="2400" i="1" dirty="0">
                <a:solidFill>
                  <a:srgbClr val="AC0000"/>
                </a:solidFill>
              </a:rPr>
              <a:t>quantity</a:t>
            </a:r>
            <a:r>
              <a:rPr lang="en-US" sz="2400" i="1" dirty="0"/>
              <a:t> </a:t>
            </a:r>
            <a:r>
              <a:rPr lang="en-US" sz="2400" dirty="0"/>
              <a:t>of output to produce.</a:t>
            </a:r>
          </a:p>
          <a:p>
            <a:pPr marL="292608" indent="-292608">
              <a:spcBef>
                <a:spcPts val="1000"/>
              </a:spcBef>
              <a:spcAft>
                <a:spcPts val="0"/>
              </a:spcAft>
              <a:buFont typeface="Arial" pitchFamily="34" charset="0"/>
              <a:buChar char="•"/>
            </a:pPr>
            <a:r>
              <a:rPr lang="en-US" sz="2400" dirty="0"/>
              <a:t>The profit-maximizing quantity corresponds to the quantity at which </a:t>
            </a:r>
            <a:r>
              <a:rPr lang="en-US" sz="2400" i="1" dirty="0">
                <a:solidFill>
                  <a:srgbClr val="AC0000"/>
                </a:solidFill>
              </a:rPr>
              <a:t>marginal revenue</a:t>
            </a:r>
            <a:r>
              <a:rPr lang="en-US" sz="2400" i="1" dirty="0">
                <a:solidFill>
                  <a:srgbClr val="9D0505"/>
                </a:solidFill>
              </a:rPr>
              <a:t> </a:t>
            </a:r>
            <a:r>
              <a:rPr lang="en-US" sz="2400" dirty="0"/>
              <a:t>is equal to the </a:t>
            </a:r>
            <a:r>
              <a:rPr lang="en-US" sz="2400" i="1" dirty="0">
                <a:solidFill>
                  <a:srgbClr val="AC0000"/>
                </a:solidFill>
              </a:rPr>
              <a:t>marginal cost</a:t>
            </a:r>
            <a:r>
              <a:rPr lang="en-US" sz="2400" dirty="0"/>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Profits and Production Decisions I</a:t>
            </a:r>
            <a:r>
              <a:rPr lang="en-US" sz="100" dirty="0"/>
              <a:t> </a:t>
            </a:r>
            <a:r>
              <a:rPr lang="en-US" dirty="0" err="1"/>
              <a:t>I</a:t>
            </a:r>
            <a:endParaRPr lang="en-US" dirty="0"/>
          </a:p>
        </p:txBody>
      </p:sp>
      <p:sp>
        <p:nvSpPr>
          <p:cNvPr id="3" name="Content Placeholder 2"/>
          <p:cNvSpPr>
            <a:spLocks noGrp="1"/>
          </p:cNvSpPr>
          <p:nvPr>
            <p:ph sz="quarter" idx="11"/>
          </p:nvPr>
        </p:nvSpPr>
        <p:spPr>
          <a:xfrm>
            <a:off x="342900" y="1276709"/>
            <a:ext cx="8458200" cy="822960"/>
          </a:xfrm>
        </p:spPr>
        <p:txBody>
          <a:bodyPr>
            <a:normAutofit/>
          </a:bodyPr>
          <a:lstStyle/>
          <a:p>
            <a:pPr>
              <a:spcBef>
                <a:spcPts val="1000"/>
              </a:spcBef>
              <a:spcAft>
                <a:spcPts val="0"/>
              </a:spcAft>
            </a:pPr>
            <a:r>
              <a:rPr lang="en-US" sz="2400" dirty="0"/>
              <a:t>Profit maximization occurs where M</a:t>
            </a:r>
            <a:r>
              <a:rPr lang="en-US" sz="100" dirty="0"/>
              <a:t> </a:t>
            </a:r>
            <a:r>
              <a:rPr lang="en-US" sz="2400" dirty="0"/>
              <a:t>R = M</a:t>
            </a:r>
            <a:r>
              <a:rPr lang="en-US" sz="100" dirty="0"/>
              <a:t> </a:t>
            </a:r>
            <a:r>
              <a:rPr lang="en-US" sz="2400" dirty="0"/>
              <a:t>C for a perfectly competitive firm.</a:t>
            </a:r>
          </a:p>
        </p:txBody>
      </p:sp>
      <p:graphicFrame>
        <p:nvGraphicFramePr>
          <p:cNvPr id="8" name="Table 7"/>
          <p:cNvGraphicFramePr>
            <a:graphicFrameLocks noGrp="1"/>
          </p:cNvGraphicFramePr>
          <p:nvPr>
            <p:extLst>
              <p:ext uri="{D42A27DB-BD31-4B8C-83A1-F6EECF244321}">
                <p14:modId xmlns:p14="http://schemas.microsoft.com/office/powerpoint/2010/main" val="1224594291"/>
              </p:ext>
            </p:extLst>
          </p:nvPr>
        </p:nvGraphicFramePr>
        <p:xfrm>
          <a:off x="172199" y="2323250"/>
          <a:ext cx="8781796" cy="2956560"/>
        </p:xfrm>
        <a:graphic>
          <a:graphicData uri="http://schemas.openxmlformats.org/drawingml/2006/table">
            <a:tbl>
              <a:tblPr firstRow="1" bandRow="1">
                <a:tableStyleId>{5C22544A-7EE6-4342-B048-85BDC9FD1C3A}</a:tableStyleId>
              </a:tblPr>
              <a:tblGrid>
                <a:gridCol w="1157845">
                  <a:extLst>
                    <a:ext uri="{9D8B030D-6E8A-4147-A177-3AD203B41FA5}">
                      <a16:colId xmlns:a16="http://schemas.microsoft.com/office/drawing/2014/main" val="20000"/>
                    </a:ext>
                  </a:extLst>
                </a:gridCol>
                <a:gridCol w="1353787">
                  <a:extLst>
                    <a:ext uri="{9D8B030D-6E8A-4147-A177-3AD203B41FA5}">
                      <a16:colId xmlns:a16="http://schemas.microsoft.com/office/drawing/2014/main" val="20001"/>
                    </a:ext>
                  </a:extLst>
                </a:gridCol>
                <a:gridCol w="1258777">
                  <a:extLst>
                    <a:ext uri="{9D8B030D-6E8A-4147-A177-3AD203B41FA5}">
                      <a16:colId xmlns:a16="http://schemas.microsoft.com/office/drawing/2014/main" val="20002"/>
                    </a:ext>
                  </a:extLst>
                </a:gridCol>
                <a:gridCol w="1246917">
                  <a:extLst>
                    <a:ext uri="{9D8B030D-6E8A-4147-A177-3AD203B41FA5}">
                      <a16:colId xmlns:a16="http://schemas.microsoft.com/office/drawing/2014/main" val="20003"/>
                    </a:ext>
                  </a:extLst>
                </a:gridCol>
                <a:gridCol w="1270659">
                  <a:extLst>
                    <a:ext uri="{9D8B030D-6E8A-4147-A177-3AD203B41FA5}">
                      <a16:colId xmlns:a16="http://schemas.microsoft.com/office/drawing/2014/main" val="20004"/>
                    </a:ext>
                  </a:extLst>
                </a:gridCol>
                <a:gridCol w="1246910">
                  <a:extLst>
                    <a:ext uri="{9D8B030D-6E8A-4147-A177-3AD203B41FA5}">
                      <a16:colId xmlns:a16="http://schemas.microsoft.com/office/drawing/2014/main" val="20005"/>
                    </a:ext>
                  </a:extLst>
                </a:gridCol>
                <a:gridCol w="1246901">
                  <a:extLst>
                    <a:ext uri="{9D8B030D-6E8A-4147-A177-3AD203B41FA5}">
                      <a16:colId xmlns:a16="http://schemas.microsoft.com/office/drawing/2014/main" val="20006"/>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Quantity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plantains</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bg1"/>
                          </a:solidFill>
                          <a:latin typeface="+mj-lt"/>
                          <a:cs typeface="Arial" pitchFamily="34" charset="0"/>
                        </a:rPr>
                        <a:t>(b</a:t>
                      </a:r>
                      <a:r>
                        <a:rPr kumimoji="0" lang="en-US" sz="1400" b="0" i="0" u="none" strike="noStrike" cap="none" normalizeH="0" baseline="0" dirty="0">
                          <a:ln>
                            <a:noFill/>
                          </a:ln>
                          <a:solidFill>
                            <a:schemeClr val="bg1"/>
                          </a:solidFill>
                          <a:effectLst/>
                          <a:latin typeface="+mj-lt"/>
                          <a:cs typeface="Arial" pitchFamily="34" charset="0"/>
                        </a:rPr>
                        <a:t>unches)</a:t>
                      </a:r>
                    </a:p>
                  </a:txBody>
                  <a:tcPr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revenue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Total cost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Profit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revenue</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a:t>
                      </a:r>
                      <a:r>
                        <a:rPr lang="en-US" sz="1400" b="0" dirty="0">
                          <a:solidFill>
                            <a:schemeClr val="bg1"/>
                          </a:solidFill>
                          <a:latin typeface="+mj-lt"/>
                          <a:cs typeface="Arial" pitchFamily="34" charset="0"/>
                        </a:rPr>
                        <a:t>C</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F</a:t>
                      </a:r>
                      <a:r>
                        <a:rPr lang="en-US" sz="100" b="0" dirty="0">
                          <a:solidFill>
                            <a:schemeClr val="bg1"/>
                          </a:solidFill>
                          <a:latin typeface="+mj-lt"/>
                          <a:cs typeface="Arial" pitchFamily="34" charset="0"/>
                        </a:rPr>
                        <a:t> </a:t>
                      </a:r>
                      <a:r>
                        <a:rPr lang="en-US" sz="1400" b="0" dirty="0">
                          <a:solidFill>
                            <a:schemeClr val="bg1"/>
                          </a:solidFill>
                          <a:latin typeface="+mj-lt"/>
                          <a:cs typeface="Arial" pitchFamily="34" charset="0"/>
                        </a:rPr>
                        <a:t>A F</a:t>
                      </a:r>
                      <a:r>
                        <a:rPr kumimoji="0" lang="en-US" sz="1400" b="0" i="0" u="none" strike="noStrike" cap="none" normalizeH="0" baseline="0" dirty="0">
                          <a:ln>
                            <a:noFill/>
                          </a:ln>
                          <a:solidFill>
                            <a:schemeClr val="bg1"/>
                          </a:solidFill>
                          <a:effectLst/>
                          <a:latin typeface="+mj-lt"/>
                          <a:cs typeface="Arial" pitchFamily="34" charset="0"/>
                        </a:rPr>
                        <a:t>rancs)</a:t>
                      </a:r>
                    </a:p>
                  </a:txBody>
                  <a:tcPr anchor="c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Marginal</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j-lt"/>
                          <a:cs typeface="Arial" pitchFamily="34" charset="0"/>
                        </a:rPr>
                        <a:t>cost</a:t>
                      </a:r>
                      <a:endParaRPr kumimoji="0" lang="en-US" sz="1400" b="0" i="0" u="none" strike="noStrike" cap="none" normalizeH="0" baseline="0" dirty="0">
                        <a:ln>
                          <a:noFill/>
                        </a:ln>
                        <a:solidFill>
                          <a:schemeClr val="bg1"/>
                        </a:solidFill>
                        <a:effectLst/>
                        <a:latin typeface="+mj-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mj-lt"/>
                          <a:cs typeface="Arial" pitchFamily="34" charset="0"/>
                        </a:rPr>
                        <a:t>profit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bg1"/>
                          </a:solidFill>
                          <a:effectLst/>
                          <a:latin typeface="+mj-lt"/>
                          <a:cs typeface="Arial" pitchFamily="34" charset="0"/>
                        </a:rPr>
                        <a:t>(C</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F</a:t>
                      </a:r>
                      <a:r>
                        <a:rPr kumimoji="0" lang="en-US" sz="100" b="0" i="0" u="none" strike="noStrike" cap="none" normalizeH="0" baseline="0" dirty="0">
                          <a:ln>
                            <a:noFill/>
                          </a:ln>
                          <a:solidFill>
                            <a:schemeClr val="bg1"/>
                          </a:solidFill>
                          <a:effectLst/>
                          <a:latin typeface="+mj-lt"/>
                          <a:cs typeface="Arial" pitchFamily="34" charset="0"/>
                        </a:rPr>
                        <a:t> </a:t>
                      </a:r>
                      <a:r>
                        <a:rPr kumimoji="0" lang="en-US" sz="1400" b="0" i="0" u="none" strike="noStrike" cap="none" normalizeH="0" baseline="0" dirty="0">
                          <a:ln>
                            <a:noFill/>
                          </a:ln>
                          <a:solidFill>
                            <a:schemeClr val="bg1"/>
                          </a:solidFill>
                          <a:effectLst/>
                          <a:latin typeface="+mj-lt"/>
                          <a:cs typeface="Arial" pitchFamily="34" charset="0"/>
                        </a:rPr>
                        <a:t>A Francs)</a:t>
                      </a:r>
                    </a:p>
                  </a:txBody>
                  <a:tcPr anchor="ctr">
                    <a:solidFill>
                      <a:srgbClr val="C00000"/>
                    </a:solidFill>
                  </a:tcPr>
                </a:tc>
                <a:extLst>
                  <a:ext uri="{0D108BD9-81ED-4DB2-BD59-A6C34878D82A}">
                    <a16:rowId xmlns:a16="http://schemas.microsoft.com/office/drawing/2014/main" val="100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0</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109728"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700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−700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500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500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a:t>
                      </a:r>
                      <a:endParaRPr kumimoji="0" lang="en-US" sz="14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2,000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1,800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600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400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3</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3,000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2,600</a:t>
                      </a:r>
                      <a:endParaRPr kumimoji="0" lang="en-US" sz="20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400</a:t>
                      </a:r>
                      <a:endParaRPr kumimoji="0" lang="en-US" sz="20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C00000"/>
                          </a:solidFill>
                          <a:effectLst/>
                          <a:latin typeface="+mj-lt"/>
                          <a:cs typeface="Arial" pitchFamily="34" charset="0"/>
                        </a:rPr>
                        <a:t>1,000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rgbClr val="C00000"/>
                          </a:solidFill>
                          <a:latin typeface="+mj-lt"/>
                          <a:cs typeface="Arial" pitchFamily="34" charset="0"/>
                        </a:rPr>
                        <a:t>800</a:t>
                      </a:r>
                      <a:endParaRPr kumimoji="0" lang="en-US" sz="14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C00000"/>
                          </a:solidFill>
                          <a:latin typeface="+mj-lt"/>
                          <a:cs typeface="Arial" pitchFamily="34" charset="0"/>
                        </a:rPr>
                        <a:t>200</a:t>
                      </a:r>
                      <a:endParaRPr kumimoji="0" lang="en-US" sz="1400" b="0" i="0" u="none" strike="noStrike" cap="none" normalizeH="0" baseline="0" dirty="0">
                        <a:ln>
                          <a:noFill/>
                        </a:ln>
                        <a:solidFill>
                          <a:srgbClr val="C00000"/>
                        </a:solidFill>
                        <a:effectLst/>
                        <a:latin typeface="+mj-lt"/>
                        <a:cs typeface="Arial" pitchFamily="34" charset="0"/>
                      </a:endParaRPr>
                    </a:p>
                  </a:txBody>
                  <a:tcPr/>
                </a:tc>
                <a:extLst>
                  <a:ext uri="{0D108BD9-81ED-4DB2-BD59-A6C34878D82A}">
                    <a16:rowId xmlns:a16="http://schemas.microsoft.com/office/drawing/2014/main" val="1000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4</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4,000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3,600</a:t>
                      </a:r>
                      <a:endParaRPr kumimoji="0" lang="en-US" sz="20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400</a:t>
                      </a:r>
                      <a:endParaRPr kumimoji="0" lang="en-US" sz="20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1,000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C00000"/>
                          </a:solidFill>
                          <a:effectLst/>
                          <a:latin typeface="+mj-lt"/>
                          <a:cs typeface="Arial" pitchFamily="34" charset="0"/>
                        </a:rPr>
                        <a:t>1,000</a:t>
                      </a:r>
                      <a:endParaRPr kumimoji="0" lang="en-US" sz="1400" b="0" i="0" u="none" strike="noStrike" cap="none" normalizeH="0" baseline="0" dirty="0">
                        <a:ln>
                          <a:noFill/>
                        </a:ln>
                        <a:solidFill>
                          <a:srgbClr val="C00000"/>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b="1" dirty="0">
                          <a:solidFill>
                            <a:srgbClr val="C00000"/>
                          </a:solidFill>
                          <a:latin typeface="+mj-lt"/>
                          <a:cs typeface="Arial" pitchFamily="34" charset="0"/>
                        </a:rPr>
                        <a:t>0</a:t>
                      </a:r>
                      <a:endParaRPr kumimoji="0" lang="en-US" sz="1400" b="1" i="0" u="none" strike="noStrike" cap="none" normalizeH="0" baseline="0" dirty="0">
                        <a:ln>
                          <a:noFill/>
                        </a:ln>
                        <a:solidFill>
                          <a:srgbClr val="C00000"/>
                        </a:solidFill>
                        <a:effectLst/>
                        <a:latin typeface="+mj-lt"/>
                        <a:cs typeface="Arial" pitchFamily="34" charset="0"/>
                      </a:endParaRPr>
                    </a:p>
                  </a:txBody>
                  <a:tcPr/>
                </a:tc>
                <a:extLst>
                  <a:ext uri="{0D108BD9-81ED-4DB2-BD59-A6C34878D82A}">
                    <a16:rowId xmlns:a16="http://schemas.microsoft.com/office/drawing/2014/main" val="100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j-lt"/>
                          <a:cs typeface="Arial" pitchFamily="34" charset="0"/>
                        </a:rPr>
                        <a:t>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5,000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4,800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j-lt"/>
                          <a:cs typeface="Arial" pitchFamily="34" charset="0"/>
                        </a:rPr>
                        <a:t>200</a:t>
                      </a:r>
                      <a:endParaRPr kumimoji="0" lang="en-US" sz="20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1,000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j-lt"/>
                          <a:cs typeface="Arial" pitchFamily="34" charset="0"/>
                        </a:rPr>
                        <a:t>1,200</a:t>
                      </a:r>
                      <a:endParaRPr kumimoji="0" lang="en-US" sz="1400" b="0" i="0" u="none" strike="noStrike" cap="none" normalizeH="0" baseline="0" dirty="0">
                        <a:ln>
                          <a:noFill/>
                        </a:ln>
                        <a:solidFill>
                          <a:schemeClr val="bg1"/>
                        </a:solidFill>
                        <a:effectLst/>
                        <a:latin typeface="+mj-lt"/>
                        <a:cs typeface="Arial" pitchFamily="34" charset="0"/>
                      </a:endParaRPr>
                    </a:p>
                  </a:txBody>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US" sz="1400" dirty="0">
                          <a:solidFill>
                            <a:srgbClr val="000000"/>
                          </a:solidFill>
                          <a:latin typeface="+mj-lt"/>
                          <a:cs typeface="Arial" pitchFamily="34" charset="0"/>
                        </a:rPr>
                        <a:t>−200</a:t>
                      </a:r>
                      <a:endParaRPr kumimoji="0" lang="en-US" sz="1400" b="0" i="0" u="none" strike="noStrike" cap="none" normalizeH="0" baseline="0" dirty="0">
                        <a:ln>
                          <a:noFill/>
                        </a:ln>
                        <a:solidFill>
                          <a:schemeClr val="bg1"/>
                        </a:solidFill>
                        <a:effectLst/>
                        <a:latin typeface="+mj-lt"/>
                        <a:cs typeface="Arial" pitchFamily="34" charset="0"/>
                      </a:endParaRPr>
                    </a:p>
                  </a:txBody>
                  <a:tcPr/>
                </a:tc>
                <a:extLst>
                  <a:ext uri="{0D108BD9-81ED-4DB2-BD59-A6C34878D82A}">
                    <a16:rowId xmlns:a16="http://schemas.microsoft.com/office/drawing/2014/main" val="10006"/>
                  </a:ext>
                </a:extLst>
              </a:tr>
            </a:tbl>
          </a:graphicData>
        </a:graphic>
      </p:graphicFrame>
      <p:sp>
        <p:nvSpPr>
          <p:cNvPr id="4" name="Content Placeholder 3"/>
          <p:cNvSpPr>
            <a:spLocks noGrp="1"/>
          </p:cNvSpPr>
          <p:nvPr>
            <p:ph sz="quarter" idx="14"/>
          </p:nvPr>
        </p:nvSpPr>
        <p:spPr>
          <a:xfrm>
            <a:off x="342900" y="5483400"/>
            <a:ext cx="8458200" cy="950976"/>
          </a:xfrm>
        </p:spPr>
        <p:txBody>
          <a:bodyPr>
            <a:normAutofit/>
          </a:bodyPr>
          <a:lstStyle/>
          <a:p>
            <a:pPr marL="292608" indent="-292608">
              <a:spcBef>
                <a:spcPts val="1000"/>
              </a:spcBef>
              <a:spcAft>
                <a:spcPts val="0"/>
              </a:spcAft>
              <a:buFont typeface="Arial" pitchFamily="34" charset="0"/>
              <a:buChar char="•"/>
            </a:pPr>
            <a:r>
              <a:rPr lang="en-US" sz="2400" dirty="0"/>
              <a:t>Profits are maximized at a quantity of 3 and 4.</a:t>
            </a:r>
          </a:p>
          <a:p>
            <a:pPr marL="292608" indent="-292608">
              <a:spcBef>
                <a:spcPts val="1000"/>
              </a:spcBef>
              <a:spcAft>
                <a:spcPts val="0"/>
              </a:spcAft>
              <a:buFont typeface="Arial" pitchFamily="34" charset="0"/>
              <a:buChar char="•"/>
            </a:pPr>
            <a:r>
              <a:rPr lang="en-US" sz="2400" dirty="0"/>
              <a:t>At a quantity of 4, M</a:t>
            </a:r>
            <a:r>
              <a:rPr lang="en-US" sz="100" dirty="0"/>
              <a:t> </a:t>
            </a:r>
            <a:r>
              <a:rPr lang="en-US" sz="2400" dirty="0"/>
              <a:t>R = M</a:t>
            </a:r>
            <a:r>
              <a:rPr lang="en-US" sz="100" dirty="0"/>
              <a:t> </a:t>
            </a:r>
            <a:r>
              <a:rPr lang="en-US" sz="2400" dirty="0"/>
              <a:t>C.</a:t>
            </a:r>
          </a:p>
        </p:txBody>
      </p:sp>
    </p:spTree>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2022</TotalTime>
  <Words>5461</Words>
  <Application>Microsoft Office PowerPoint</Application>
  <PresentationFormat>On-screen Show (4:3)</PresentationFormat>
  <Paragraphs>531</Paragraphs>
  <Slides>44</Slides>
  <Notes>26</Notes>
  <HiddenSlides>11</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44</vt:i4>
      </vt:variant>
    </vt:vector>
  </HeadingPairs>
  <TitlesOfParts>
    <vt:vector size="52" baseType="lpstr">
      <vt:lpstr>Arial</vt:lpstr>
      <vt:lpstr>Calibri</vt:lpstr>
      <vt:lpstr>Title Slides Master</vt:lpstr>
      <vt:lpstr>MainContentSlideMaster</vt:lpstr>
      <vt:lpstr>ClosingMaster</vt:lpstr>
      <vt:lpstr>DividerSlideMaster</vt:lpstr>
      <vt:lpstr>ImageDescriptionAppendixSlideMaster</vt:lpstr>
      <vt:lpstr>Equation</vt:lpstr>
      <vt:lpstr>Chapter 13</vt:lpstr>
      <vt:lpstr>What will you Learn in this Chapter?</vt:lpstr>
      <vt:lpstr>A Competitive Market I</vt:lpstr>
      <vt:lpstr>A Competitive Market I I</vt:lpstr>
      <vt:lpstr>Revenues in a Perfectly Competitive Market</vt:lpstr>
      <vt:lpstr>Active Learning: Revenue of a Firm in a Competitive Market</vt:lpstr>
      <vt:lpstr>Active Learning Solution I</vt:lpstr>
      <vt:lpstr>Profits and Production Decisions I</vt:lpstr>
      <vt:lpstr>Profits and Production Decisions I I</vt:lpstr>
      <vt:lpstr>Profits and Production Decisions I I I</vt:lpstr>
      <vt:lpstr>Profits and Production Decisions I V</vt:lpstr>
      <vt:lpstr>Deciding when to Operate I</vt:lpstr>
      <vt:lpstr>Deciding when to Operate I I</vt:lpstr>
      <vt:lpstr>Deciding when to Operate I I I</vt:lpstr>
      <vt:lpstr>The Short-Run Supply Curve and the Shutdown Rule</vt:lpstr>
      <vt:lpstr>The Long-Run Supply Curve and the Shutdown Rule</vt:lpstr>
      <vt:lpstr>Active Learning: Supply Curves and Operation Decisions</vt:lpstr>
      <vt:lpstr>Active Learning Solution I I</vt:lpstr>
      <vt:lpstr>Firm and Market Supply Curves</vt:lpstr>
      <vt:lpstr>Long-Run Supply I</vt:lpstr>
      <vt:lpstr>Long-Run Supply I I</vt:lpstr>
      <vt:lpstr>Long-Run Supply I I I</vt:lpstr>
      <vt:lpstr>Long-Run Supply I V</vt:lpstr>
      <vt:lpstr>Who Wants Competition?</vt:lpstr>
      <vt:lpstr>Why the Long-Run Market Supply Curve shouldn’t Slope Upward, but does</vt:lpstr>
      <vt:lpstr>Long-Run Economic Profits</vt:lpstr>
      <vt:lpstr>Market Entry Due to Changing Production Costs</vt:lpstr>
      <vt:lpstr>How Ford Changed the World</vt:lpstr>
      <vt:lpstr>Responding to Shifts in Demand</vt:lpstr>
      <vt:lpstr>Summary I</vt:lpstr>
      <vt:lpstr>Summary I I</vt:lpstr>
      <vt:lpstr>Summary I I I</vt:lpstr>
      <vt:lpstr>End of Main Content</vt:lpstr>
      <vt:lpstr>Accessibility Content: Text Alternatives for Images</vt:lpstr>
      <vt:lpstr>Profits and Production Decisions I I I – Text Alternative</vt:lpstr>
      <vt:lpstr>The Short-Run Supply Curve and the Shutdown Rule – Text Alternative</vt:lpstr>
      <vt:lpstr>The Long-Run Supply Curve and the Shutdown Rule – Text Alternative</vt:lpstr>
      <vt:lpstr>Active Learning: Supply Curves and Operation Decisions – Text Alternative</vt:lpstr>
      <vt:lpstr>Active Learning Solution I I – Text Alternative</vt:lpstr>
      <vt:lpstr>Firm and Market Supply Curves – Text Alternative</vt:lpstr>
      <vt:lpstr>Long-Run Supply I I I – Text Alternative</vt:lpstr>
      <vt:lpstr>Long-Run Supply I V – Text Alternative</vt:lpstr>
      <vt:lpstr>Market Entry Due to Changing Production Costs – Text Alternative</vt:lpstr>
      <vt:lpstr>Responding to Shifts in Demand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250</cp:revision>
  <dcterms:created xsi:type="dcterms:W3CDTF">2019-12-14T02:10:23Z</dcterms:created>
  <dcterms:modified xsi:type="dcterms:W3CDTF">2020-09-10T07:22:10Z</dcterms:modified>
</cp:coreProperties>
</file>