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7"/>
  </p:notesMasterIdLst>
  <p:sldIdLst>
    <p:sldId id="354" r:id="rId6"/>
    <p:sldId id="261" r:id="rId7"/>
    <p:sldId id="262" r:id="rId8"/>
    <p:sldId id="263" r:id="rId9"/>
    <p:sldId id="264" r:id="rId10"/>
    <p:sldId id="265" r:id="rId11"/>
    <p:sldId id="266" r:id="rId12"/>
    <p:sldId id="267" r:id="rId13"/>
    <p:sldId id="268" r:id="rId14"/>
    <p:sldId id="299" r:id="rId15"/>
    <p:sldId id="270" r:id="rId16"/>
    <p:sldId id="271" r:id="rId17"/>
    <p:sldId id="272" r:id="rId18"/>
    <p:sldId id="311"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55" r:id="rId45"/>
    <p:sldId id="300" r:id="rId46"/>
    <p:sldId id="301" r:id="rId47"/>
    <p:sldId id="302" r:id="rId48"/>
    <p:sldId id="303" r:id="rId49"/>
    <p:sldId id="304" r:id="rId50"/>
    <p:sldId id="305" r:id="rId51"/>
    <p:sldId id="306" r:id="rId52"/>
    <p:sldId id="307" r:id="rId53"/>
    <p:sldId id="308" r:id="rId54"/>
    <p:sldId id="309" r:id="rId55"/>
    <p:sldId id="310"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1"/>
            <p14:sldId id="262"/>
            <p14:sldId id="263"/>
            <p14:sldId id="264"/>
            <p14:sldId id="265"/>
            <p14:sldId id="266"/>
            <p14:sldId id="267"/>
            <p14:sldId id="268"/>
            <p14:sldId id="299"/>
            <p14:sldId id="270"/>
            <p14:sldId id="271"/>
            <p14:sldId id="272"/>
            <p14:sldId id="311"/>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355"/>
          </p14:sldIdLst>
        </p14:section>
        <p14:section name=" Appendix: Image Descriptions for Unsighted Students" id="{1AB8D685-CEEB-427C-A097-56037B8D3AED}">
          <p14:sldIdLst>
            <p14:sldId id="300"/>
            <p14:sldId id="301"/>
            <p14:sldId id="302"/>
            <p14:sldId id="303"/>
            <p14:sldId id="304"/>
            <p14:sldId id="305"/>
            <p14:sldId id="306"/>
            <p14:sldId id="307"/>
            <p14:sldId id="308"/>
            <p14:sldId id="309"/>
            <p14:sldId id="31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84416" autoAdjust="0"/>
  </p:normalViewPr>
  <p:slideViewPr>
    <p:cSldViewPr snapToGrid="0" showGuides="1">
      <p:cViewPr varScale="1">
        <p:scale>
          <a:sx n="57" d="100"/>
          <a:sy n="57" d="100"/>
        </p:scale>
        <p:origin x="1896" y="72"/>
      </p:cViewPr>
      <p:guideLst>
        <p:guide pos="3264"/>
        <p:guide orient="horz" pos="2256"/>
        <p:guide pos="5640"/>
      </p:guideLst>
    </p:cSldViewPr>
  </p:slideViewPr>
  <p:outlineViewPr>
    <p:cViewPr>
      <p:scale>
        <a:sx n="33" d="100"/>
        <a:sy n="33" d="100"/>
      </p:scale>
      <p:origin x="0" y="-42912"/>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pPr/>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pPr/>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 shifts </a:t>
            </a:r>
            <a:r>
              <a:rPr lang="en-US" baseline="0" dirty="0"/>
              <a:t>students away from individual decision making and introduces production decisions (or the supply side of microeconomics). It will discuss the choices made by companies everyday. This first chapter of six will introduce the basic concepts of profitability and costs of production, while the analysis in subsequent chapters will introduce market formation and firm behavior. It is important to motivate this chapter, as economics extends our definition of costs to include both explicit and implicit costs.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book uses the drug Lipitor to introduce costs of production. While Lipitor only costs about $0.10 to produce, Lipitor was sold for approximately $2.70 during the early 2000s. One reason why the markup is so high is due to the substantial R&amp;D costs to create Lipitor. In addition, there are many other drugs that Pfizer has attempted to develop that didn’t make it to market. The costs of production not only include the raw material input costs of producing the drug, such as labor, packaging, and the chemical ingredients, but also the costs of researching and developing the drug. This helps explain why a pill that seems to cost $0.10 to produce really costs much more to produce.</a:t>
            </a:r>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downward-sloping portion of ATC is a result of the effect of AFC, while the upward-sloping portion of ATC is a result of the effect of AVC.</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25</a:t>
            </a:fld>
            <a:endParaRPr lang="en-I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Have students think of ATC of their cumulative GPA</a:t>
            </a:r>
            <a:r>
              <a:rPr lang="en-US" baseline="0" dirty="0"/>
              <a:t> </a:t>
            </a:r>
            <a:r>
              <a:rPr lang="en-US" dirty="0"/>
              <a:t>and MC as the grade of a single class taken over the summer. If your</a:t>
            </a:r>
            <a:r>
              <a:rPr lang="en-US" baseline="0" dirty="0"/>
              <a:t> cumulative GPA is 3.0 and you earn a D in the summer class, your cumulative GPA drops. But if your cumulative GPA is 3.0 and you earn an A in the summer class, your cumulative GPA goes up. Likewise, if your cumulative GPA is 3.0 and you earn a B in the summer class, your cumulative GPA stays the same at 3.0. This last instance reflects where MC crosses ATC.</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26</a:t>
            </a:fld>
            <a:endParaRPr lang="en-I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relationship</a:t>
            </a:r>
            <a:r>
              <a:rPr lang="en-US" baseline="0" dirty="0"/>
              <a:t> between the marginal and average cost are inverses to marginal and average products.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27</a:t>
            </a:fld>
            <a:endParaRPr lang="en-I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concept of fixed costs not being fixed shouldn’t be that difficult for students if an example is provided. One may be an auto factory’s plant size. This can be adjusted to make a plants more efficient and increase output. This shifts the entire fixed cost curve downward and to the right.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31</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firms plan for the long run, they consider the </a:t>
            </a:r>
            <a:r>
              <a:rPr lang="en-US" sz="1200" b="0" i="1" u="none" strike="noStrike" kern="1200" baseline="0" dirty="0">
                <a:solidFill>
                  <a:schemeClr val="tx1"/>
                </a:solidFill>
                <a:latin typeface="+mn-lt"/>
                <a:ea typeface="+mn-ea"/>
                <a:cs typeface="+mn-cs"/>
              </a:rPr>
              <a:t>scale </a:t>
            </a:r>
            <a:r>
              <a:rPr lang="en-US" sz="1200" b="0" i="0" u="none" strike="noStrike" kern="1200" baseline="0" dirty="0">
                <a:solidFill>
                  <a:schemeClr val="tx1"/>
                </a:solidFill>
                <a:latin typeface="+mn-lt"/>
                <a:ea typeface="+mn-ea"/>
                <a:cs typeface="+mn-cs"/>
              </a:rPr>
              <a:t>at which they want to operate: Should they move to bigger or smaller premises? Should they build more factories, or close some down? </a:t>
            </a:r>
            <a:r>
              <a:rPr lang="en-US" sz="1200" b="0" i="1" u="none" strike="noStrike" kern="1200" baseline="0" dirty="0">
                <a:solidFill>
                  <a:schemeClr val="tx1"/>
                </a:solidFill>
                <a:latin typeface="+mn-lt"/>
                <a:ea typeface="+mn-ea"/>
                <a:cs typeface="+mn-cs"/>
              </a:rPr>
              <a:t>Returns to scale </a:t>
            </a:r>
            <a:r>
              <a:rPr lang="en-US" sz="1200" b="0" i="0" u="none" strike="noStrike" kern="1200" baseline="0" dirty="0">
                <a:solidFill>
                  <a:schemeClr val="tx1"/>
                </a:solidFill>
                <a:latin typeface="+mn-lt"/>
                <a:ea typeface="+mn-ea"/>
                <a:cs typeface="+mn-cs"/>
              </a:rPr>
              <a:t>describes the relationship between the quantity of output and average total cost. Initially, a small firm may find that operating on a larger scale enables it to lower its average costs. When this happens, we say the firm is facing </a:t>
            </a:r>
            <a:r>
              <a:rPr lang="en-US" sz="1200" b="0" i="1" u="none" strike="noStrike" kern="1200" baseline="0" dirty="0">
                <a:solidFill>
                  <a:schemeClr val="tx1"/>
                </a:solidFill>
                <a:latin typeface="+mn-lt"/>
                <a:ea typeface="+mn-ea"/>
                <a:cs typeface="+mn-cs"/>
              </a:rPr>
              <a:t>economies of scale</a:t>
            </a:r>
            <a:r>
              <a:rPr lang="en-US" sz="1200" b="0" i="0" u="none" strike="noStrike" kern="1200" baseline="0" dirty="0">
                <a:solidFill>
                  <a:schemeClr val="tx1"/>
                </a:solidFill>
                <a:latin typeface="+mn-lt"/>
                <a:ea typeface="+mn-ea"/>
                <a:cs typeface="+mn-cs"/>
              </a:rPr>
              <a:t>. For example, if you own 10 pizza places rather than one, you may be able to negotiate bulk purchase discounts on ingredients. The company that prints your menus will charge less per menu to print 10 times as many. You’ll pay only slightly more for hosting your website, even though it’s handling 10 times as much traffic. There may come a point at which increasing scale leads to higher</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average costs. Imagine running a chain of tens of thousands of pizza places, spread across dozens of countries. It might be such a logistical nightmare to keep the spending under control that your average costs would be higher than they were when you had fewer outlets in fewer countries. When a firm is in a position where increasing its scale starts to raise its average costs, economists say it is facing </a:t>
            </a:r>
            <a:r>
              <a:rPr lang="en-US" sz="1200" b="0" i="1" u="none" strike="noStrike" kern="1200" baseline="0" dirty="0">
                <a:solidFill>
                  <a:schemeClr val="tx1"/>
                </a:solidFill>
                <a:latin typeface="+mn-lt"/>
                <a:ea typeface="+mn-ea"/>
                <a:cs typeface="+mn-cs"/>
              </a:rPr>
              <a:t>diseconomies of scale</a:t>
            </a:r>
            <a:r>
              <a:rPr lang="en-US" sz="1200" b="0" i="0" u="none" strike="noStrike" kern="1200" baseline="0" dirty="0">
                <a:solidFill>
                  <a:schemeClr val="tx1"/>
                </a:solidFill>
                <a:latin typeface="+mn-lt"/>
                <a:ea typeface="+mn-ea"/>
                <a:cs typeface="+mn-cs"/>
              </a:rPr>
              <a:t>. When a firm could not lower its average cost by either increasing or decreasing its scale, it is said to be operating at an </a:t>
            </a:r>
            <a:r>
              <a:rPr lang="en-US" sz="1200" b="0" i="1" u="none" strike="noStrike" kern="1200" baseline="0" dirty="0">
                <a:solidFill>
                  <a:schemeClr val="tx1"/>
                </a:solidFill>
                <a:latin typeface="+mn-lt"/>
                <a:ea typeface="+mn-ea"/>
                <a:cs typeface="+mn-cs"/>
              </a:rPr>
              <a:t>efficient scale</a:t>
            </a:r>
            <a:r>
              <a:rPr lang="en-US" sz="1200" b="0" i="0" u="none" strike="noStrike" kern="1200" baseline="0" dirty="0">
                <a:solidFill>
                  <a:schemeClr val="tx1"/>
                </a:solidFill>
                <a:latin typeface="+mn-lt"/>
                <a:ea typeface="+mn-ea"/>
                <a:cs typeface="+mn-cs"/>
              </a:rPr>
              <a:t>. At that scale, it is producing the quantity of output at which average total cost is minimized.</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pPr/>
              <a:t>32</a:t>
            </a:fld>
            <a:endParaRPr lang="en-IN"/>
          </a:p>
        </p:txBody>
      </p:sp>
    </p:spTree>
    <p:extLst>
      <p:ext uri="{BB962C8B-B14F-4D97-AF65-F5344CB8AC3E}">
        <p14:creationId xmlns:p14="http://schemas.microsoft.com/office/powerpoint/2010/main" val="898078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a firm achieves economies of scale by expanding, its long-run ATC curve slopes down; this shows that ATC decreases as output increases. When a firm faces diseconomies of scale by expanding, the curve slopes up; this shows that ATC increases as output increases. The long-run ATC curve is often shown with a flat portion in the middle. That flat portion represents the various different levels of output at which the firm achieves constant returns to scale.</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34</a:t>
            </a:fld>
            <a:endParaRPr lang="en-I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3097621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2940335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7731805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45</a:t>
            </a:fld>
            <a:endParaRPr lang="en-IN"/>
          </a:p>
        </p:txBody>
      </p:sp>
    </p:spTree>
    <p:extLst>
      <p:ext uri="{BB962C8B-B14F-4D97-AF65-F5344CB8AC3E}">
        <p14:creationId xmlns:p14="http://schemas.microsoft.com/office/powerpoint/2010/main" val="2784302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i="0" dirty="0">
                <a:solidFill>
                  <a:srgbClr val="9D0505"/>
                </a:solidFill>
              </a:rPr>
              <a:t>Profit</a:t>
            </a:r>
            <a:r>
              <a:rPr lang="en-US" dirty="0"/>
              <a:t> is the difference between total revenue and total cost. Total cost includes </a:t>
            </a:r>
            <a:r>
              <a:rPr lang="en-US" i="0" dirty="0"/>
              <a:t>one-time</a:t>
            </a:r>
            <a:r>
              <a:rPr lang="en-US" i="1" dirty="0"/>
              <a:t> </a:t>
            </a:r>
            <a:r>
              <a:rPr lang="en-US" dirty="0"/>
              <a:t>expenses, like buying a machine, as well as </a:t>
            </a:r>
            <a:r>
              <a:rPr lang="en-US" i="0" dirty="0"/>
              <a:t>ongoing </a:t>
            </a:r>
            <a:r>
              <a:rPr lang="en-US" dirty="0"/>
              <a:t>expenses, like rent, employee salaries, raw materials, and advertising.</a:t>
            </a:r>
          </a:p>
        </p:txBody>
      </p:sp>
      <p:sp>
        <p:nvSpPr>
          <p:cNvPr id="4" name="Slide Number Placeholder 3"/>
          <p:cNvSpPr>
            <a:spLocks noGrp="1"/>
          </p:cNvSpPr>
          <p:nvPr>
            <p:ph type="sldNum" sz="quarter" idx="10"/>
          </p:nvPr>
        </p:nvSpPr>
        <p:spPr/>
        <p:txBody>
          <a:bodyPr/>
          <a:lstStyle/>
          <a:p>
            <a:fld id="{C10995D4-C630-4D1E-A120-C0B9FB85BAB5}" type="slidenum">
              <a:rPr lang="en-IN" smtClean="0"/>
              <a:pPr/>
              <a:t>3</a:t>
            </a:fld>
            <a:endParaRPr lang="en-I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46</a:t>
            </a:fld>
            <a:endParaRPr lang="en-IN"/>
          </a:p>
        </p:txBody>
      </p:sp>
    </p:spTree>
    <p:extLst>
      <p:ext uri="{BB962C8B-B14F-4D97-AF65-F5344CB8AC3E}">
        <p14:creationId xmlns:p14="http://schemas.microsoft.com/office/powerpoint/2010/main" val="3283990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776249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48</a:t>
            </a:fld>
            <a:endParaRPr lang="en-IN"/>
          </a:p>
        </p:txBody>
      </p:sp>
    </p:spTree>
    <p:extLst>
      <p:ext uri="{BB962C8B-B14F-4D97-AF65-F5344CB8AC3E}">
        <p14:creationId xmlns:p14="http://schemas.microsoft.com/office/powerpoint/2010/main" val="2667925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49</a:t>
            </a:fld>
            <a:endParaRPr lang="en-IN"/>
          </a:p>
        </p:txBody>
      </p:sp>
    </p:spTree>
    <p:extLst>
      <p:ext uri="{BB962C8B-B14F-4D97-AF65-F5344CB8AC3E}">
        <p14:creationId xmlns:p14="http://schemas.microsoft.com/office/powerpoint/2010/main" val="892651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50</a:t>
            </a:fld>
            <a:endParaRPr lang="en-IN"/>
          </a:p>
        </p:txBody>
      </p:sp>
    </p:spTree>
    <p:extLst>
      <p:ext uri="{BB962C8B-B14F-4D97-AF65-F5344CB8AC3E}">
        <p14:creationId xmlns:p14="http://schemas.microsoft.com/office/powerpoint/2010/main" val="2605539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2181715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Any input used in a business—warehouses, equipment, cash—could alternatively be used to generate income some other way. To properly account for the total costs incurred by a firm, we have to think about the opportunity cost of using each of these inputs. Rent on a building, employee salaries, materials, and machines—all of these require the firm to pay someone else in order to acquire them. One particularly notable type of cost faced by nearly all firms is the opportunity cost of the money invested in starting up the business. Suppose you need $100,000 of startup capital to get your take-out pizza place up and running. If you borrow the $100,000 from a bank, you will need to pay 10 percent interest on the loan. This would be an </a:t>
            </a:r>
            <a:r>
              <a:rPr lang="en-US" sz="1200" b="0" i="1" u="none" strike="noStrike" kern="1200" baseline="0" dirty="0">
                <a:solidFill>
                  <a:schemeClr val="tx1"/>
                </a:solidFill>
                <a:latin typeface="+mn-lt"/>
                <a:ea typeface="+mn-ea"/>
                <a:cs typeface="+mn-cs"/>
              </a:rPr>
              <a:t>explicit </a:t>
            </a:r>
            <a:r>
              <a:rPr lang="en-US" sz="1200" b="0" i="0" u="none" strike="noStrike" kern="1200" baseline="0" dirty="0">
                <a:solidFill>
                  <a:schemeClr val="tx1"/>
                </a:solidFill>
                <a:latin typeface="+mn-lt"/>
                <a:ea typeface="+mn-ea"/>
                <a:cs typeface="+mn-cs"/>
              </a:rPr>
              <a:t>cost of $10,000. But what if you already have $100,000 invested in your savings account? If you use that money as your start-up capital, there is no </a:t>
            </a:r>
            <a:r>
              <a:rPr lang="en-US" sz="1200" b="0" i="1" u="none" strike="noStrike" kern="1200" baseline="0" dirty="0">
                <a:solidFill>
                  <a:schemeClr val="tx1"/>
                </a:solidFill>
                <a:latin typeface="+mn-lt"/>
                <a:ea typeface="+mn-ea"/>
                <a:cs typeface="+mn-cs"/>
              </a:rPr>
              <a:t>explicit </a:t>
            </a:r>
            <a:r>
              <a:rPr lang="en-US" sz="1200" b="0" i="0" u="none" strike="noStrike" kern="1200" baseline="0" dirty="0">
                <a:solidFill>
                  <a:schemeClr val="tx1"/>
                </a:solidFill>
                <a:latin typeface="+mn-lt"/>
                <a:ea typeface="+mn-ea"/>
                <a:cs typeface="+mn-cs"/>
              </a:rPr>
              <a:t>cost; you don’t have to pay anyone else. But there is an </a:t>
            </a:r>
            <a:r>
              <a:rPr lang="en-US" sz="1200" b="0" i="1" u="none" strike="noStrike" kern="1200" baseline="0" dirty="0">
                <a:solidFill>
                  <a:schemeClr val="tx1"/>
                </a:solidFill>
                <a:latin typeface="+mn-lt"/>
                <a:ea typeface="+mn-ea"/>
                <a:cs typeface="+mn-cs"/>
              </a:rPr>
              <a:t>implicit </a:t>
            </a:r>
            <a:r>
              <a:rPr lang="en-US" sz="1200" b="0" i="0" u="none" strike="noStrike" kern="1200" baseline="0" dirty="0">
                <a:solidFill>
                  <a:schemeClr val="tx1"/>
                </a:solidFill>
                <a:latin typeface="+mn-lt"/>
                <a:ea typeface="+mn-ea"/>
                <a:cs typeface="+mn-cs"/>
              </a:rPr>
              <a:t>cost: You are giving up whatever interest you could have earned by leaving the money in your savings account instead or investing it elsewhere. The total cost includes both the explicit costs and the implicit costs (in this case, forgone interest).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11</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production process itself can be thought of as a sort of recipe, which combines certain amounts of inputs, in a certain way, to achieve the desired output. The analogy with cooking is not exact, however. If you’ve ever followed a recipe, you’ll know that what matters is the ratio</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of ingredients. If the recipe serves four and you’re cooking for eight, you can generally just double the amount of all ingredients to make a double batch. This simple scaling up or down doesn’t usually work for firms. Sometimes, a firm can more than double its outputs by doubling its inputs. Sometimes, it has to more than double its inputs to double its outputs.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16</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t>Marginal product starts to diminish</a:t>
            </a:r>
            <a:r>
              <a:rPr lang="en-US" b="0" baseline="0" dirty="0"/>
              <a:t> at</a:t>
            </a:r>
            <a:r>
              <a:rPr lang="en-US" b="0" dirty="0"/>
              <a:t> the</a:t>
            </a:r>
            <a:r>
              <a:rPr lang="en-US" b="0" baseline="0" dirty="0"/>
              <a:t> fourth worker. The marginal product of labor of the fourth worker is 25, while the marginal product of labor of the third worker is 30.</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19</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see an initial increase in the marginal product of labor because workers can start specializing</a:t>
            </a:r>
            <a:r>
              <a:rPr lang="en-US" baseline="0" dirty="0"/>
              <a:t> in their comparative advantage; instead of one worker doing all jobs, additional workers allow each to specialize in a certain area. For example, a pizza place that has one worker cooking and answering phones will benefit from two workers, as now one can answer phones and one can cook. There gets to be a point where no more benefit is added, and in fact the marginal product diminishes; maybe there’s no need to have so many people answer phones, or not enough room in the kitchen for everyone to be productive.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20</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t>
            </a:r>
            <a:r>
              <a:rPr lang="el-GR" i="0" dirty="0">
                <a:latin typeface="Cambria Math"/>
              </a:rPr>
              <a:t>Δ</a:t>
            </a:r>
            <a:r>
              <a:rPr lang="en-US" dirty="0"/>
              <a:t> sign is</a:t>
            </a:r>
            <a:r>
              <a:rPr lang="en-US" baseline="0" dirty="0"/>
              <a:t> used to denote a ‘change’ in a variable. For example, the </a:t>
            </a:r>
            <a:r>
              <a:rPr lang="el-GR" i="0" dirty="0">
                <a:latin typeface="Cambria Math"/>
              </a:rPr>
              <a:t>Δ</a:t>
            </a:r>
            <a:r>
              <a:rPr lang="en-US" dirty="0"/>
              <a:t>quantity from 3 units to 4 units is 1 unit.</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22</a:t>
            </a:fld>
            <a:endParaRPr lang="en-I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Go slow! There is a lot going on in this table. Refer to previous slides for definitions if needed. Fixed costs have to be paid no matter how many pizzas are produced. Pizza production depends only on variable costs—the cost of labor. Total costs are the sum of fixed and variable costs. The marginal cost of producing one extra pizza is calculated by dividing the increase in total cost by the increase in the number of pizzas produced.</a:t>
            </a:r>
            <a:endParaRPr lang="en-US" b="0" dirty="0"/>
          </a:p>
        </p:txBody>
      </p:sp>
      <p:sp>
        <p:nvSpPr>
          <p:cNvPr id="4" name="Slide Number Placeholder 3"/>
          <p:cNvSpPr>
            <a:spLocks noGrp="1"/>
          </p:cNvSpPr>
          <p:nvPr>
            <p:ph type="sldNum" sz="quarter" idx="10"/>
          </p:nvPr>
        </p:nvSpPr>
        <p:spPr/>
        <p:txBody>
          <a:bodyPr/>
          <a:lstStyle/>
          <a:p>
            <a:fld id="{C10995D4-C630-4D1E-A120-C0B9FB85BAB5}" type="slidenum">
              <a:rPr lang="en-IN" smtClean="0"/>
              <a:pPr/>
              <a:t>23</a:t>
            </a:fld>
            <a:endParaRPr lang="en-I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Fixed costs stay the same regardless of how many pizzas are produced. The total cost curve is the sum of variable and fixed costs. The increasing slope of the total cost curve reflects the principle of diminishing marginal product: Each additional worker costs the same as the previous worker, but adds fewer additional pizzas to production.</a:t>
            </a:r>
          </a:p>
        </p:txBody>
      </p:sp>
      <p:sp>
        <p:nvSpPr>
          <p:cNvPr id="4" name="Slide Number Placeholder 3"/>
          <p:cNvSpPr>
            <a:spLocks noGrp="1"/>
          </p:cNvSpPr>
          <p:nvPr>
            <p:ph type="sldNum" sz="quarter" idx="10"/>
          </p:nvPr>
        </p:nvSpPr>
        <p:spPr/>
        <p:txBody>
          <a:bodyPr/>
          <a:lstStyle/>
          <a:p>
            <a:fld id="{C10995D4-C630-4D1E-A120-C0B9FB85BAB5}" type="slidenum">
              <a:rPr lang="en-IN" smtClean="0"/>
              <a:pPr/>
              <a:t>24</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7261972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96308164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784799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509048659"/>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pPr/>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5" r:id="rId3"/>
    <p:sldLayoutId id="2147483707" r:id="rId4"/>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s>
</file>

<file path=ppt/slides/_rels/slide14.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slide" Target="slide43.xml"/></Relationships>
</file>

<file path=ppt/slides/_rels/slide2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7.xml"/><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8.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14.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slide" Target="slide45.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46.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slide" Target="slide47.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slide" Target="slide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4.wmf"/><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slide" Target="slide5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4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5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51.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slide" Target="slide30.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image" Target="../media/image6.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1" y="4304298"/>
            <a:ext cx="3220535" cy="569626"/>
          </a:xfrm>
        </p:spPr>
        <p:txBody>
          <a:bodyPr/>
          <a:lstStyle/>
          <a:p>
            <a:r>
              <a:rPr lang="en-US" sz="2200" noProof="0" dirty="0"/>
              <a:t>The Costs of Production</a:t>
            </a:r>
          </a:p>
        </p:txBody>
      </p:sp>
      <p:pic>
        <p:nvPicPr>
          <p:cNvPr id="6" name="Picture 5">
            <a:extLst>
              <a:ext uri="{FF2B5EF4-FFF2-40B4-BE49-F238E27FC236}">
                <a16:creationId xmlns:a16="http://schemas.microsoft.com/office/drawing/2014/main" id="{70EDEC04-E13E-4B4F-A686-4B461C18E29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noProof="0" dirty="0">
                <a:solidFill>
                  <a:schemeClr val="tx1"/>
                </a:solidFill>
              </a:rPr>
              <a:t>© 2021 McGraw Hill. All rights reserved. Authorized only for instructor use in the classroom.</a:t>
            </a:r>
          </a:p>
          <a:p>
            <a:pPr lvl="0">
              <a:spcBef>
                <a:spcPts val="0"/>
              </a:spcBef>
            </a:pPr>
            <a:r>
              <a:rPr lang="en-US" noProof="0" dirty="0">
                <a:solidFill>
                  <a:schemeClr val="tx1"/>
                </a:solidFill>
              </a:rPr>
              <a:t>No reproduction or further distribution permitted without the prior written consent of McGraw Hill.</a:t>
            </a:r>
            <a:endParaRPr lang="en-US" noProof="0"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a:t>Active Learning Solution I</a:t>
            </a:r>
            <a:r>
              <a:rPr lang="en-US" sz="200" noProof="0" dirty="0"/>
              <a:t> </a:t>
            </a:r>
            <a:r>
              <a:rPr lang="en-US" noProof="0" dirty="0" err="1"/>
              <a:t>I</a:t>
            </a:r>
            <a:endParaRPr lang="en-US" noProof="0" dirty="0"/>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noProof="0" dirty="0"/>
              <a:t>Fill in the table assuming fixed costs are $1,000 and variable costs are $20 per unit.</a:t>
            </a:r>
          </a:p>
        </p:txBody>
      </p:sp>
      <p:graphicFrame>
        <p:nvGraphicFramePr>
          <p:cNvPr id="8" name="Table 7"/>
          <p:cNvGraphicFramePr>
            <a:graphicFrameLocks noGrp="1"/>
          </p:cNvGraphicFramePr>
          <p:nvPr>
            <p:extLst>
              <p:ext uri="{D42A27DB-BD31-4B8C-83A1-F6EECF244321}">
                <p14:modId xmlns:p14="http://schemas.microsoft.com/office/powerpoint/2010/main" val="2050118604"/>
              </p:ext>
            </p:extLst>
          </p:nvPr>
        </p:nvGraphicFramePr>
        <p:xfrm>
          <a:off x="1940700" y="2334575"/>
          <a:ext cx="5215256" cy="3916680"/>
        </p:xfrm>
        <a:graphic>
          <a:graphicData uri="http://schemas.openxmlformats.org/drawingml/2006/table">
            <a:tbl>
              <a:tblPr firstRow="1" bandRow="1">
                <a:tableStyleId>{5C22544A-7EE6-4342-B048-85BDC9FD1C3A}</a:tableStyleId>
              </a:tblPr>
              <a:tblGrid>
                <a:gridCol w="1065530">
                  <a:extLst>
                    <a:ext uri="{9D8B030D-6E8A-4147-A177-3AD203B41FA5}">
                      <a16:colId xmlns:a16="http://schemas.microsoft.com/office/drawing/2014/main" val="20000"/>
                    </a:ext>
                  </a:extLst>
                </a:gridCol>
                <a:gridCol w="1357630">
                  <a:extLst>
                    <a:ext uri="{9D8B030D-6E8A-4147-A177-3AD203B41FA5}">
                      <a16:colId xmlns:a16="http://schemas.microsoft.com/office/drawing/2014/main" val="20001"/>
                    </a:ext>
                  </a:extLst>
                </a:gridCol>
                <a:gridCol w="1606741">
                  <a:extLst>
                    <a:ext uri="{9D8B030D-6E8A-4147-A177-3AD203B41FA5}">
                      <a16:colId xmlns:a16="http://schemas.microsoft.com/office/drawing/2014/main" val="20002"/>
                    </a:ext>
                  </a:extLst>
                </a:gridCol>
                <a:gridCol w="1185355">
                  <a:extLst>
                    <a:ext uri="{9D8B030D-6E8A-4147-A177-3AD203B41FA5}">
                      <a16:colId xmlns:a16="http://schemas.microsoft.com/office/drawing/2014/main" val="20003"/>
                    </a:ext>
                  </a:extLst>
                </a:gridCol>
              </a:tblGrid>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Quantity</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Fixed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Variable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lang="en-US" sz="1600" dirty="0">
                        <a:solidFill>
                          <a:schemeClr val="bg1"/>
                        </a:solidFill>
                        <a:latin typeface="+mn-lt"/>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Total cost </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1"/>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1,200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1,40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30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600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1,60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4"/>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800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1,80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5"/>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50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2,</a:t>
                      </a:r>
                      <a:r>
                        <a:rPr kumimoji="0" lang="en-US" sz="1600" b="0" i="0" u="none" strike="noStrike" cap="none" normalizeH="0" baseline="0" dirty="0">
                          <a:ln>
                            <a:noFill/>
                          </a:ln>
                          <a:solidFill>
                            <a:srgbClr val="000000"/>
                          </a:solidFill>
                          <a:effectLst/>
                          <a:latin typeface="+mn-lt"/>
                          <a:cs typeface="Arial" pitchFamily="34" charset="0"/>
                        </a:rPr>
                        <a:t>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6"/>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60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1,200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2,20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7"/>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70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1,400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2,40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8"/>
                  </a:ext>
                </a:extLst>
              </a:tr>
              <a:tr h="370840">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80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640080" marR="0" lvl="1"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1,600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2,60</a:t>
                      </a: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430480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Explicit and Implicit Costs</a:t>
            </a:r>
          </a:p>
        </p:txBody>
      </p:sp>
      <p:sp>
        <p:nvSpPr>
          <p:cNvPr id="8" name="Content Placeholder 7"/>
          <p:cNvSpPr>
            <a:spLocks noGrp="1"/>
          </p:cNvSpPr>
          <p:nvPr>
            <p:ph sz="quarter" idx="11"/>
          </p:nvPr>
        </p:nvSpPr>
        <p:spPr>
          <a:xfrm>
            <a:off x="342900" y="1276710"/>
            <a:ext cx="8458200" cy="1466490"/>
          </a:xfrm>
        </p:spPr>
        <p:txBody>
          <a:bodyPr>
            <a:noAutofit/>
          </a:bodyPr>
          <a:lstStyle/>
          <a:p>
            <a:pPr>
              <a:spcBef>
                <a:spcPts val="1000"/>
              </a:spcBef>
              <a:spcAft>
                <a:spcPts val="0"/>
              </a:spcAft>
            </a:pPr>
            <a:r>
              <a:rPr lang="en-US" sz="2400" noProof="0" dirty="0"/>
              <a:t>A firm’s opportunity cost of operation has two components.</a:t>
            </a:r>
          </a:p>
          <a:p>
            <a:pPr>
              <a:spcBef>
                <a:spcPts val="1000"/>
              </a:spcBef>
              <a:spcAft>
                <a:spcPts val="0"/>
              </a:spcAft>
            </a:pPr>
            <a:r>
              <a:rPr lang="en-US" sz="2400" noProof="0" dirty="0"/>
              <a:t>The first is composed of the </a:t>
            </a:r>
            <a:r>
              <a:rPr lang="en-US" sz="2400" i="1" noProof="0" dirty="0">
                <a:solidFill>
                  <a:srgbClr val="AC0000"/>
                </a:solidFill>
              </a:rPr>
              <a:t>fixed</a:t>
            </a:r>
            <a:r>
              <a:rPr lang="en-US" sz="2400" noProof="0" dirty="0"/>
              <a:t> and </a:t>
            </a:r>
            <a:r>
              <a:rPr lang="en-US" sz="2400" i="1" noProof="0" dirty="0">
                <a:solidFill>
                  <a:srgbClr val="AC0000"/>
                </a:solidFill>
              </a:rPr>
              <a:t>variable costs</a:t>
            </a:r>
            <a:r>
              <a:rPr lang="en-US" sz="2400" noProof="0" dirty="0"/>
              <a:t>.</a:t>
            </a:r>
          </a:p>
          <a:p>
            <a:pPr marL="292608" lvl="1" indent="-292608">
              <a:spcBef>
                <a:spcPts val="1000"/>
              </a:spcBef>
              <a:spcAft>
                <a:spcPts val="0"/>
              </a:spcAft>
            </a:pPr>
            <a:r>
              <a:rPr lang="en-US" sz="2200" noProof="0" dirty="0"/>
              <a:t>These are </a:t>
            </a:r>
            <a:r>
              <a:rPr lang="en-US" sz="2200" i="1" noProof="0" dirty="0">
                <a:solidFill>
                  <a:srgbClr val="AC0000"/>
                </a:solidFill>
              </a:rPr>
              <a:t>explicit costs</a:t>
            </a:r>
            <a:r>
              <a:rPr lang="en-US" sz="2200" noProof="0" dirty="0">
                <a:solidFill>
                  <a:srgbClr val="9D0505"/>
                </a:solidFill>
              </a:rPr>
              <a:t> </a:t>
            </a:r>
            <a:r>
              <a:rPr lang="en-US" sz="2200" noProof="0" dirty="0"/>
              <a:t>that</a:t>
            </a:r>
            <a:r>
              <a:rPr lang="en-US" sz="2200" noProof="0" dirty="0">
                <a:solidFill>
                  <a:srgbClr val="C00000"/>
                </a:solidFill>
              </a:rPr>
              <a:t> </a:t>
            </a:r>
            <a:r>
              <a:rPr lang="en-US" sz="2200" noProof="0" dirty="0"/>
              <a:t>require a firm to spend money.</a:t>
            </a:r>
          </a:p>
        </p:txBody>
      </p:sp>
      <p:sp>
        <p:nvSpPr>
          <p:cNvPr id="11" name="Content Placeholder 10"/>
          <p:cNvSpPr>
            <a:spLocks noGrp="1"/>
          </p:cNvSpPr>
          <p:nvPr>
            <p:ph sz="quarter" idx="14"/>
          </p:nvPr>
        </p:nvSpPr>
        <p:spPr>
          <a:xfrm>
            <a:off x="342900" y="2824225"/>
            <a:ext cx="8458200" cy="1627200"/>
          </a:xfrm>
        </p:spPr>
        <p:txBody>
          <a:bodyPr>
            <a:noAutofit/>
          </a:bodyPr>
          <a:lstStyle/>
          <a:p>
            <a:pPr>
              <a:spcBef>
                <a:spcPts val="1000"/>
              </a:spcBef>
              <a:spcAft>
                <a:spcPts val="0"/>
              </a:spcAft>
            </a:pPr>
            <a:r>
              <a:rPr lang="en-US" sz="2400" noProof="0" dirty="0"/>
              <a:t>The second is composed of forgone opportunities.</a:t>
            </a:r>
          </a:p>
          <a:p>
            <a:pPr marL="292608" lvl="1" indent="-292608">
              <a:spcBef>
                <a:spcPts val="1000"/>
              </a:spcBef>
              <a:spcAft>
                <a:spcPts val="0"/>
              </a:spcAft>
            </a:pPr>
            <a:r>
              <a:rPr lang="en-US" sz="2200" noProof="0" dirty="0"/>
              <a:t>These are </a:t>
            </a:r>
            <a:r>
              <a:rPr lang="en-US" sz="2200" i="1" noProof="0" dirty="0">
                <a:solidFill>
                  <a:srgbClr val="AC0000"/>
                </a:solidFill>
              </a:rPr>
              <a:t>implicit costs</a:t>
            </a:r>
            <a:r>
              <a:rPr lang="en-US" sz="2200" i="1" noProof="0" dirty="0">
                <a:solidFill>
                  <a:srgbClr val="C00000"/>
                </a:solidFill>
              </a:rPr>
              <a:t> </a:t>
            </a:r>
            <a:r>
              <a:rPr lang="en-US" sz="2200" noProof="0" dirty="0"/>
              <a:t>that represent opportunities that could have generated revenue if the firm had invested its resources in another way.</a:t>
            </a:r>
          </a:p>
        </p:txBody>
      </p:sp>
      <p:sp>
        <p:nvSpPr>
          <p:cNvPr id="12" name="Content Placeholder 11"/>
          <p:cNvSpPr>
            <a:spLocks noGrp="1"/>
          </p:cNvSpPr>
          <p:nvPr>
            <p:ph sz="quarter" idx="15"/>
          </p:nvPr>
        </p:nvSpPr>
        <p:spPr>
          <a:xfrm>
            <a:off x="342900" y="4548826"/>
            <a:ext cx="8458200" cy="838200"/>
          </a:xfrm>
        </p:spPr>
        <p:txBody>
          <a:bodyPr>
            <a:noAutofit/>
          </a:bodyPr>
          <a:lstStyle/>
          <a:p>
            <a:pPr>
              <a:spcBef>
                <a:spcPts val="1000"/>
              </a:spcBef>
              <a:spcAft>
                <a:spcPts val="0"/>
              </a:spcAft>
            </a:pPr>
            <a:r>
              <a:rPr lang="en-US" sz="2400" noProof="0" dirty="0"/>
              <a:t>To properly account for the total costs incurred by a firm, total cost includes both types of costs.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Quarter-Million Dollar Kid</a:t>
            </a:r>
          </a:p>
        </p:txBody>
      </p:sp>
      <p:sp>
        <p:nvSpPr>
          <p:cNvPr id="12" name="Content Placeholder 11"/>
          <p:cNvSpPr>
            <a:spLocks noGrp="1"/>
          </p:cNvSpPr>
          <p:nvPr>
            <p:ph sz="quarter" idx="11"/>
          </p:nvPr>
        </p:nvSpPr>
        <p:spPr>
          <a:xfrm>
            <a:off x="342900" y="1276709"/>
            <a:ext cx="8458200" cy="1695091"/>
          </a:xfrm>
        </p:spPr>
        <p:txBody>
          <a:bodyPr/>
          <a:lstStyle/>
          <a:p>
            <a:pPr>
              <a:spcBef>
                <a:spcPts val="1000"/>
              </a:spcBef>
              <a:spcAft>
                <a:spcPts val="0"/>
              </a:spcAft>
            </a:pPr>
            <a:r>
              <a:rPr lang="en-US" sz="2400" noProof="0" dirty="0"/>
              <a:t>For a middle-income married-couple family with two children, the cost to raise a child from birth to age 17 is $233,610 (2015 dollars).</a:t>
            </a:r>
          </a:p>
          <a:p>
            <a:pPr marL="292608" lvl="1" indent="-292608">
              <a:spcBef>
                <a:spcPts val="1000"/>
              </a:spcBef>
              <a:spcAft>
                <a:spcPts val="0"/>
              </a:spcAft>
            </a:pPr>
            <a:r>
              <a:rPr lang="en-US" sz="2200" noProof="0" dirty="0"/>
              <a:t>May also </a:t>
            </a:r>
            <a:r>
              <a:rPr lang="en-US" sz="2200" i="1" noProof="0" dirty="0">
                <a:solidFill>
                  <a:srgbClr val="AC0000"/>
                </a:solidFill>
              </a:rPr>
              <a:t>implicit costs</a:t>
            </a:r>
            <a:r>
              <a:rPr lang="en-US" sz="2200" i="1" noProof="0" dirty="0">
                <a:solidFill>
                  <a:srgbClr val="9D0505"/>
                </a:solidFill>
              </a:rPr>
              <a:t> </a:t>
            </a:r>
            <a:r>
              <a:rPr lang="en-US" sz="2200" noProof="0" dirty="0"/>
              <a:t>such as sleep loss.</a:t>
            </a:r>
          </a:p>
        </p:txBody>
      </p:sp>
      <p:sp>
        <p:nvSpPr>
          <p:cNvPr id="15" name="Content Placeholder 14"/>
          <p:cNvSpPr>
            <a:spLocks noGrp="1"/>
          </p:cNvSpPr>
          <p:nvPr>
            <p:ph sz="quarter" idx="14"/>
          </p:nvPr>
        </p:nvSpPr>
        <p:spPr>
          <a:xfrm>
            <a:off x="342900" y="3035450"/>
            <a:ext cx="8458200" cy="1003150"/>
          </a:xfrm>
        </p:spPr>
        <p:txBody>
          <a:bodyPr/>
          <a:lstStyle/>
          <a:p>
            <a:pPr>
              <a:spcBef>
                <a:spcPts val="1000"/>
              </a:spcBef>
              <a:spcAft>
                <a:spcPts val="0"/>
              </a:spcAft>
            </a:pPr>
            <a:r>
              <a:rPr lang="en-US" sz="2400" noProof="0" dirty="0"/>
              <a:t>For many parents, the benefits of children are priceless.</a:t>
            </a:r>
          </a:p>
          <a:p>
            <a:pPr marL="292608" lvl="1" indent="-292608">
              <a:spcBef>
                <a:spcPts val="1000"/>
              </a:spcBef>
              <a:spcAft>
                <a:spcPts val="0"/>
              </a:spcAft>
            </a:pPr>
            <a:r>
              <a:rPr lang="en-US" sz="2200" noProof="0" dirty="0"/>
              <a:t>Utility from seeing your kid excel or perform in activities.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Economic and Accounting Profit </a:t>
            </a:r>
            <a:r>
              <a:rPr lang="en-US" sz="1000" b="0" noProof="0" dirty="0"/>
              <a:t>1</a:t>
            </a:r>
          </a:p>
        </p:txBody>
      </p:sp>
      <p:sp>
        <p:nvSpPr>
          <p:cNvPr id="3" name="Content Placeholder 2"/>
          <p:cNvSpPr>
            <a:spLocks noGrp="1"/>
          </p:cNvSpPr>
          <p:nvPr>
            <p:ph sz="quarter" idx="11"/>
          </p:nvPr>
        </p:nvSpPr>
        <p:spPr>
          <a:xfrm>
            <a:off x="342900" y="1276709"/>
            <a:ext cx="8458200" cy="822960"/>
          </a:xfrm>
        </p:spPr>
        <p:txBody>
          <a:bodyPr>
            <a:normAutofit/>
          </a:bodyPr>
          <a:lstStyle/>
          <a:p>
            <a:pPr marL="292608" indent="-292608">
              <a:spcBef>
                <a:spcPts val="1000"/>
              </a:spcBef>
              <a:spcAft>
                <a:spcPts val="0"/>
              </a:spcAft>
              <a:buFont typeface="Arial" panose="020B0604020202020204" pitchFamily="34" charset="0"/>
              <a:buChar char="•"/>
            </a:pPr>
            <a:r>
              <a:rPr lang="en-US" sz="2400" noProof="0" dirty="0"/>
              <a:t>When companies report their profits, they provide </a:t>
            </a:r>
            <a:r>
              <a:rPr lang="en-US" sz="2400" i="1" noProof="0" dirty="0">
                <a:solidFill>
                  <a:srgbClr val="AC0000"/>
                </a:solidFill>
              </a:rPr>
              <a:t>accounting profits</a:t>
            </a:r>
            <a:r>
              <a:rPr lang="en-US" sz="2400" noProof="0" dirty="0"/>
              <a:t>:</a:t>
            </a:r>
          </a:p>
        </p:txBody>
      </p:sp>
      <p:graphicFrame>
        <p:nvGraphicFramePr>
          <p:cNvPr id="8" name="Object 7"/>
          <p:cNvGraphicFramePr>
            <a:graphicFrameLocks noChangeAspect="1"/>
          </p:cNvGraphicFramePr>
          <p:nvPr/>
        </p:nvGraphicFramePr>
        <p:xfrm>
          <a:off x="1487488" y="2249488"/>
          <a:ext cx="6121400" cy="342900"/>
        </p:xfrm>
        <a:graphic>
          <a:graphicData uri="http://schemas.openxmlformats.org/presentationml/2006/ole">
            <mc:AlternateContent xmlns:mc="http://schemas.openxmlformats.org/markup-compatibility/2006">
              <mc:Choice xmlns:v="urn:schemas-microsoft-com:vml" Requires="v">
                <p:oleObj spid="_x0000_s30788" name="Equation" r:id="rId3" imgW="6121080" imgH="342720" progId="Equation.DSMT4">
                  <p:embed/>
                </p:oleObj>
              </mc:Choice>
              <mc:Fallback>
                <p:oleObj name="Equation" r:id="rId3" imgW="6121080" imgH="34272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488" y="2249488"/>
                        <a:ext cx="61214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p:cNvSpPr>
            <a:spLocks noGrp="1"/>
          </p:cNvSpPr>
          <p:nvPr>
            <p:ph sz="quarter" idx="14"/>
          </p:nvPr>
        </p:nvSpPr>
        <p:spPr>
          <a:xfrm>
            <a:off x="342900" y="2722900"/>
            <a:ext cx="8458200" cy="1700784"/>
          </a:xfrm>
        </p:spPr>
        <p:txBody>
          <a:bodyPr>
            <a:normAutofit/>
          </a:bodyPr>
          <a:lstStyle/>
          <a:p>
            <a:pPr marL="292608" indent="-292608">
              <a:spcBef>
                <a:spcPts val="1000"/>
              </a:spcBef>
              <a:spcAft>
                <a:spcPts val="0"/>
              </a:spcAft>
              <a:buFont typeface="Arial" panose="020B0604020202020204" pitchFamily="34" charset="0"/>
              <a:buChar char="•"/>
            </a:pPr>
            <a:r>
              <a:rPr lang="en-US" sz="2400" noProof="0" dirty="0"/>
              <a:t>Accounting profits may be a misleading indicator of how well a business is really doing.</a:t>
            </a:r>
          </a:p>
          <a:p>
            <a:pPr marL="292608" indent="-292608">
              <a:spcBef>
                <a:spcPts val="1000"/>
              </a:spcBef>
              <a:spcAft>
                <a:spcPts val="0"/>
              </a:spcAft>
              <a:buFont typeface="Arial" panose="020B0604020202020204" pitchFamily="34" charset="0"/>
              <a:buChar char="•"/>
            </a:pPr>
            <a:r>
              <a:rPr lang="en-US" sz="2400" noProof="0" dirty="0"/>
              <a:t>To account for implicit costs, </a:t>
            </a:r>
            <a:r>
              <a:rPr lang="en-US" sz="2400" i="1" noProof="0" dirty="0">
                <a:solidFill>
                  <a:srgbClr val="AC0000"/>
                </a:solidFill>
              </a:rPr>
              <a:t>economic profit</a:t>
            </a:r>
            <a:r>
              <a:rPr lang="en-US" sz="2400" noProof="0" dirty="0">
                <a:solidFill>
                  <a:srgbClr val="9D0505"/>
                </a:solidFill>
              </a:rPr>
              <a:t> </a:t>
            </a:r>
            <a:r>
              <a:rPr lang="en-US" sz="2400" noProof="0" dirty="0"/>
              <a:t>further subtracts implicit costs:</a:t>
            </a:r>
          </a:p>
        </p:txBody>
      </p:sp>
      <p:graphicFrame>
        <p:nvGraphicFramePr>
          <p:cNvPr id="9" name="Object 8"/>
          <p:cNvGraphicFramePr>
            <a:graphicFrameLocks noChangeAspect="1"/>
          </p:cNvGraphicFramePr>
          <p:nvPr/>
        </p:nvGraphicFramePr>
        <p:xfrm>
          <a:off x="1334775" y="4576463"/>
          <a:ext cx="6426200" cy="342900"/>
        </p:xfrm>
        <a:graphic>
          <a:graphicData uri="http://schemas.openxmlformats.org/presentationml/2006/ole">
            <mc:AlternateContent xmlns:mc="http://schemas.openxmlformats.org/markup-compatibility/2006">
              <mc:Choice xmlns:v="urn:schemas-microsoft-com:vml" Requires="v">
                <p:oleObj spid="_x0000_s30789" name="Equation" r:id="rId5" imgW="6426000" imgH="342720" progId="Equation.DSMT4">
                  <p:embed/>
                </p:oleObj>
              </mc:Choice>
              <mc:Fallback>
                <p:oleObj name="Equation" r:id="rId5" imgW="6426000" imgH="34272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4775" y="4576463"/>
                        <a:ext cx="64262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noProof="0" dirty="0"/>
              <a:t>Economic and Accounting Profit </a:t>
            </a:r>
            <a:r>
              <a:rPr lang="en-US" sz="1000" b="0" noProof="0" dirty="0"/>
              <a:t>2</a:t>
            </a:r>
            <a:endParaRPr lang="en-US" sz="1000" noProof="0" dirty="0"/>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noProof="0" dirty="0"/>
              <a:t>The following dialog illustrates why economic profits matter.</a:t>
            </a:r>
          </a:p>
        </p:txBody>
      </p:sp>
      <p:pic>
        <p:nvPicPr>
          <p:cNvPr id="4" name="Picture 3" descr="Photo of business people with speech bubbles discussing buying a new facility.">
            <a:extLst>
              <a:ext uri="{FF2B5EF4-FFF2-40B4-BE49-F238E27FC236}">
                <a16:creationId xmlns:a16="http://schemas.microsoft.com/office/drawing/2014/main" id="{80BD771C-8516-4B98-A6C3-DC9042A56DAC}"/>
              </a:ext>
            </a:extLst>
          </p:cNvPr>
          <p:cNvPicPr>
            <a:picLocks noChangeAspect="1"/>
          </p:cNvPicPr>
          <p:nvPr/>
        </p:nvPicPr>
        <p:blipFill>
          <a:blip r:embed="rId2"/>
          <a:stretch>
            <a:fillRect/>
          </a:stretch>
        </p:blipFill>
        <p:spPr>
          <a:xfrm>
            <a:off x="988306" y="1845753"/>
            <a:ext cx="7167386" cy="4215794"/>
          </a:xfrm>
          <a:prstGeom prst="rect">
            <a:avLst/>
          </a:prstGeom>
        </p:spPr>
      </p:pic>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extLst>
      <p:ext uri="{BB962C8B-B14F-4D97-AF65-F5344CB8AC3E}">
        <p14:creationId xmlns:p14="http://schemas.microsoft.com/office/powerpoint/2010/main" val="1687464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Beyond the Bottom Line</a:t>
            </a:r>
          </a:p>
        </p:txBody>
      </p:sp>
      <p:sp>
        <p:nvSpPr>
          <p:cNvPr id="8" name="Content Placeholder 7"/>
          <p:cNvSpPr>
            <a:spLocks noGrp="1"/>
          </p:cNvSpPr>
          <p:nvPr>
            <p:ph sz="quarter" idx="11"/>
          </p:nvPr>
        </p:nvSpPr>
        <p:spPr>
          <a:xfrm>
            <a:off x="342900" y="1276710"/>
            <a:ext cx="8458200" cy="1280160"/>
          </a:xfrm>
        </p:spPr>
        <p:txBody>
          <a:bodyPr>
            <a:noAutofit/>
          </a:bodyPr>
          <a:lstStyle/>
          <a:p>
            <a:pPr>
              <a:spcBef>
                <a:spcPts val="1000"/>
              </a:spcBef>
              <a:spcAft>
                <a:spcPts val="0"/>
              </a:spcAft>
            </a:pPr>
            <a:r>
              <a:rPr lang="en-US" sz="2400" noProof="0" dirty="0"/>
              <a:t>Rice is similar to corn in that the husk is removed and considered biowaste.</a:t>
            </a:r>
          </a:p>
          <a:p>
            <a:pPr marL="292608" lvl="1" indent="-292608">
              <a:spcBef>
                <a:spcPts val="1000"/>
              </a:spcBef>
              <a:spcAft>
                <a:spcPts val="0"/>
              </a:spcAft>
            </a:pPr>
            <a:r>
              <a:rPr lang="en-US" sz="2200" noProof="0" dirty="0"/>
              <a:t>Indian produces 4 billion pounds of husk per year.</a:t>
            </a:r>
          </a:p>
        </p:txBody>
      </p:sp>
      <p:sp>
        <p:nvSpPr>
          <p:cNvPr id="11" name="Content Placeholder 10"/>
          <p:cNvSpPr>
            <a:spLocks noGrp="1"/>
          </p:cNvSpPr>
          <p:nvPr>
            <p:ph sz="quarter" idx="14"/>
          </p:nvPr>
        </p:nvSpPr>
        <p:spPr>
          <a:xfrm>
            <a:off x="342900" y="2626096"/>
            <a:ext cx="8458200" cy="1793504"/>
          </a:xfrm>
        </p:spPr>
        <p:txBody>
          <a:bodyPr>
            <a:noAutofit/>
          </a:bodyPr>
          <a:lstStyle/>
          <a:p>
            <a:pPr>
              <a:spcBef>
                <a:spcPts val="1000"/>
              </a:spcBef>
              <a:spcAft>
                <a:spcPts val="0"/>
              </a:spcAft>
            </a:pPr>
            <a:r>
              <a:rPr lang="en-US" sz="2400" noProof="0" dirty="0"/>
              <a:t>A group of M</a:t>
            </a:r>
            <a:r>
              <a:rPr lang="en-US" sz="100" noProof="0" dirty="0"/>
              <a:t> </a:t>
            </a:r>
            <a:r>
              <a:rPr lang="en-US" sz="2400" noProof="0" dirty="0"/>
              <a:t>B</a:t>
            </a:r>
            <a:r>
              <a:rPr lang="en-US" sz="100" noProof="0" dirty="0"/>
              <a:t> </a:t>
            </a:r>
            <a:r>
              <a:rPr lang="en-US" sz="2400" noProof="0" dirty="0"/>
              <a:t>A graduates created Husk Power Systems, to create power through biomass gasification.</a:t>
            </a:r>
          </a:p>
          <a:p>
            <a:pPr marL="292608" lvl="1" indent="-292608">
              <a:spcBef>
                <a:spcPts val="1000"/>
              </a:spcBef>
              <a:spcAft>
                <a:spcPts val="0"/>
              </a:spcAft>
            </a:pPr>
            <a:r>
              <a:rPr lang="en-US" sz="2200" noProof="0" dirty="0"/>
              <a:t>These mini power plants provide electricity locally.</a:t>
            </a:r>
          </a:p>
          <a:p>
            <a:pPr marL="292608" lvl="1" indent="-292608">
              <a:spcBef>
                <a:spcPts val="1000"/>
              </a:spcBef>
              <a:spcAft>
                <a:spcPts val="0"/>
              </a:spcAft>
            </a:pPr>
            <a:r>
              <a:rPr lang="en-US" sz="2200" noProof="0" dirty="0"/>
              <a:t>The business is profitable, but also aims to do good.</a:t>
            </a:r>
          </a:p>
        </p:txBody>
      </p:sp>
      <p:sp>
        <p:nvSpPr>
          <p:cNvPr id="12" name="Content Placeholder 11"/>
          <p:cNvSpPr>
            <a:spLocks noGrp="1"/>
          </p:cNvSpPr>
          <p:nvPr>
            <p:ph sz="quarter" idx="15"/>
          </p:nvPr>
        </p:nvSpPr>
        <p:spPr>
          <a:xfrm>
            <a:off x="342900" y="4486719"/>
            <a:ext cx="8458200" cy="457200"/>
          </a:xfrm>
        </p:spPr>
        <p:txBody>
          <a:bodyPr>
            <a:normAutofit/>
          </a:bodyPr>
          <a:lstStyle/>
          <a:p>
            <a:pPr>
              <a:spcBef>
                <a:spcPts val="1000"/>
              </a:spcBef>
              <a:spcAft>
                <a:spcPts val="0"/>
              </a:spcAft>
            </a:pPr>
            <a:r>
              <a:rPr lang="en-US" sz="2400" noProof="0" dirty="0"/>
              <a:t>This is an example of </a:t>
            </a:r>
            <a:r>
              <a:rPr lang="en-US" sz="2400" i="1" noProof="0" dirty="0">
                <a:solidFill>
                  <a:srgbClr val="AC0000"/>
                </a:solidFill>
              </a:rPr>
              <a:t>social enterprise</a:t>
            </a:r>
            <a:r>
              <a:rPr lang="en-US" sz="2400" noProof="0" dirty="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noProof="0" dirty="0"/>
              <a:t>Total Production, Marginal Product, and Average Product</a:t>
            </a:r>
          </a:p>
        </p:txBody>
      </p:sp>
      <p:sp>
        <p:nvSpPr>
          <p:cNvPr id="3" name="Content Placeholder 2"/>
          <p:cNvSpPr>
            <a:spLocks noGrp="1"/>
          </p:cNvSpPr>
          <p:nvPr>
            <p:ph sz="quarter" idx="11"/>
          </p:nvPr>
        </p:nvSpPr>
        <p:spPr>
          <a:xfrm>
            <a:off x="342900" y="1276710"/>
            <a:ext cx="8458200" cy="3694176"/>
          </a:xfrm>
        </p:spPr>
        <p:txBody>
          <a:bodyPr>
            <a:noAutofit/>
          </a:bodyPr>
          <a:lstStyle/>
          <a:p>
            <a:pPr>
              <a:spcBef>
                <a:spcPts val="1000"/>
              </a:spcBef>
              <a:spcAft>
                <a:spcPts val="0"/>
              </a:spcAft>
            </a:pPr>
            <a:r>
              <a:rPr lang="en-US" sz="2400" noProof="0" dirty="0"/>
              <a:t>Firms create value by bringing together different ingredients to create a good or service that consumers want.</a:t>
            </a:r>
          </a:p>
          <a:p>
            <a:pPr>
              <a:spcBef>
                <a:spcPts val="1000"/>
              </a:spcBef>
              <a:spcAft>
                <a:spcPts val="0"/>
              </a:spcAft>
            </a:pPr>
            <a:r>
              <a:rPr lang="en-US" sz="2400" noProof="0" dirty="0"/>
              <a:t> A </a:t>
            </a:r>
            <a:r>
              <a:rPr lang="en-US" sz="2400" i="1" noProof="0" dirty="0">
                <a:solidFill>
                  <a:srgbClr val="AC0000"/>
                </a:solidFill>
              </a:rPr>
              <a:t>production function</a:t>
            </a:r>
            <a:r>
              <a:rPr lang="en-US" sz="2400" i="1" noProof="0" dirty="0">
                <a:solidFill>
                  <a:srgbClr val="9D0505"/>
                </a:solidFill>
              </a:rPr>
              <a:t> </a:t>
            </a:r>
            <a:r>
              <a:rPr lang="en-US" sz="2400" noProof="0" dirty="0"/>
              <a:t>is the relationship between the quantity of inputs and the resulting quantity of outputs.</a:t>
            </a:r>
          </a:p>
          <a:p>
            <a:pPr>
              <a:spcBef>
                <a:spcPts val="1000"/>
              </a:spcBef>
              <a:spcAft>
                <a:spcPts val="0"/>
              </a:spcAft>
            </a:pPr>
            <a:r>
              <a:rPr lang="en-US" sz="2400" noProof="0" dirty="0"/>
              <a:t>The increase in output that is generated by an additional unit of input is the </a:t>
            </a:r>
            <a:r>
              <a:rPr lang="en-US" sz="2400" i="1" noProof="0" dirty="0">
                <a:solidFill>
                  <a:srgbClr val="AC0000"/>
                </a:solidFill>
              </a:rPr>
              <a:t>marginal product</a:t>
            </a:r>
            <a:r>
              <a:rPr lang="en-US" sz="2400" noProof="0" dirty="0"/>
              <a:t>.</a:t>
            </a:r>
          </a:p>
          <a:p>
            <a:pPr marL="292608" lvl="1" indent="-292608">
              <a:spcBef>
                <a:spcPts val="1000"/>
              </a:spcBef>
              <a:spcAft>
                <a:spcPts val="0"/>
              </a:spcAft>
            </a:pPr>
            <a:r>
              <a:rPr lang="en-US" sz="2200" noProof="0" dirty="0"/>
              <a:t>The principle of </a:t>
            </a:r>
            <a:r>
              <a:rPr lang="en-US" sz="2200" i="1" noProof="0" dirty="0">
                <a:solidFill>
                  <a:srgbClr val="AC0000"/>
                </a:solidFill>
              </a:rPr>
              <a:t>diminishing marginal product</a:t>
            </a:r>
            <a:r>
              <a:rPr lang="en-US" sz="2200" noProof="0" dirty="0">
                <a:solidFill>
                  <a:srgbClr val="9D0505"/>
                </a:solidFill>
              </a:rPr>
              <a:t> </a:t>
            </a:r>
            <a:r>
              <a:rPr lang="en-US" sz="2200" noProof="0" dirty="0"/>
              <a:t>states that the marginal product of an input decreases as the quantity of the input increases.</a:t>
            </a:r>
          </a:p>
        </p:txBody>
      </p:sp>
      <p:sp>
        <p:nvSpPr>
          <p:cNvPr id="4" name="Content Placeholder 3"/>
          <p:cNvSpPr>
            <a:spLocks noGrp="1"/>
          </p:cNvSpPr>
          <p:nvPr>
            <p:ph sz="quarter" idx="14"/>
          </p:nvPr>
        </p:nvSpPr>
        <p:spPr>
          <a:xfrm>
            <a:off x="342900" y="5091571"/>
            <a:ext cx="8458200" cy="835654"/>
          </a:xfrm>
        </p:spPr>
        <p:txBody>
          <a:bodyPr>
            <a:noAutofit/>
          </a:bodyPr>
          <a:lstStyle/>
          <a:p>
            <a:pPr>
              <a:spcBef>
                <a:spcPts val="1000"/>
              </a:spcBef>
              <a:spcAft>
                <a:spcPts val="0"/>
              </a:spcAft>
            </a:pPr>
            <a:r>
              <a:rPr lang="en-US" sz="2400" noProof="0" dirty="0"/>
              <a:t>The average product is total production divided by the number of workers.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Total Production and Marginal Product</a:t>
            </a:r>
          </a:p>
        </p:txBody>
      </p:sp>
      <p:sp>
        <p:nvSpPr>
          <p:cNvPr id="3" name="Content Placeholder 2"/>
          <p:cNvSpPr>
            <a:spLocks noGrp="1"/>
          </p:cNvSpPr>
          <p:nvPr>
            <p:ph sz="quarter" idx="11"/>
          </p:nvPr>
        </p:nvSpPr>
        <p:spPr>
          <a:xfrm>
            <a:off x="342900" y="1276708"/>
            <a:ext cx="8458200" cy="795528"/>
          </a:xfrm>
        </p:spPr>
        <p:txBody>
          <a:bodyPr>
            <a:noAutofit/>
          </a:bodyPr>
          <a:lstStyle/>
          <a:p>
            <a:pPr>
              <a:spcBef>
                <a:spcPts val="1000"/>
              </a:spcBef>
              <a:spcAft>
                <a:spcPts val="0"/>
              </a:spcAft>
            </a:pPr>
            <a:r>
              <a:rPr lang="en-US" sz="2400" noProof="0" dirty="0"/>
              <a:t>This table provides the total production and marginal product from each additional unit of labor.</a:t>
            </a:r>
          </a:p>
        </p:txBody>
      </p:sp>
      <p:graphicFrame>
        <p:nvGraphicFramePr>
          <p:cNvPr id="16" name="Table 15"/>
          <p:cNvGraphicFramePr>
            <a:graphicFrameLocks noGrp="1"/>
          </p:cNvGraphicFramePr>
          <p:nvPr>
            <p:extLst>
              <p:ext uri="{D42A27DB-BD31-4B8C-83A1-F6EECF244321}">
                <p14:modId xmlns:p14="http://schemas.microsoft.com/office/powerpoint/2010/main" val="364821361"/>
              </p:ext>
            </p:extLst>
          </p:nvPr>
        </p:nvGraphicFramePr>
        <p:xfrm>
          <a:off x="1952275" y="2253550"/>
          <a:ext cx="5188395" cy="3261360"/>
        </p:xfrm>
        <a:graphic>
          <a:graphicData uri="http://schemas.openxmlformats.org/drawingml/2006/table">
            <a:tbl>
              <a:tblPr firstRow="1" bandRow="1">
                <a:tableStyleId>{5C22544A-7EE6-4342-B048-85BDC9FD1C3A}</a:tableStyleId>
              </a:tblPr>
              <a:tblGrid>
                <a:gridCol w="1206818">
                  <a:extLst>
                    <a:ext uri="{9D8B030D-6E8A-4147-A177-3AD203B41FA5}">
                      <a16:colId xmlns:a16="http://schemas.microsoft.com/office/drawing/2014/main" val="20000"/>
                    </a:ext>
                  </a:extLst>
                </a:gridCol>
                <a:gridCol w="1614297">
                  <a:extLst>
                    <a:ext uri="{9D8B030D-6E8A-4147-A177-3AD203B41FA5}">
                      <a16:colId xmlns:a16="http://schemas.microsoft.com/office/drawing/2014/main" val="20001"/>
                    </a:ext>
                  </a:extLst>
                </a:gridCol>
                <a:gridCol w="2367280">
                  <a:extLst>
                    <a:ext uri="{9D8B030D-6E8A-4147-A177-3AD203B41FA5}">
                      <a16:colId xmlns:a16="http://schemas.microsoft.com/office/drawing/2014/main" val="20002"/>
                    </a:ext>
                  </a:extLst>
                </a:gridCol>
              </a:tblGrid>
              <a:tr h="4429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n-lt"/>
                          <a:cs typeface="Arial" pitchFamily="34" charset="0"/>
                        </a:rPr>
                        <a:t>Labor</a:t>
                      </a:r>
                      <a:endParaRPr kumimoji="0" lang="en-US" sz="1400" b="0"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n-lt"/>
                          <a:cs typeface="Arial" pitchFamily="34" charset="0"/>
                        </a:rPr>
                        <a:t>(employees)</a:t>
                      </a:r>
                    </a:p>
                  </a:txBody>
                  <a:tcP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n-lt"/>
                          <a:cs typeface="Arial" pitchFamily="34" charset="0"/>
                        </a:rPr>
                        <a:t>Total production</a:t>
                      </a:r>
                      <a:endParaRPr kumimoji="0" lang="en-US" sz="1400" b="0"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n-lt"/>
                          <a:cs typeface="Arial" pitchFamily="34" charset="0"/>
                        </a:rPr>
                        <a:t>(pizzas)</a:t>
                      </a:r>
                    </a:p>
                  </a:txBody>
                  <a:tcP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chemeClr val="bg1"/>
                          </a:solidFill>
                          <a:effectLst/>
                          <a:latin typeface="+mn-lt"/>
                          <a:cs typeface="Arial" pitchFamily="34" charset="0"/>
                        </a:rPr>
                        <a:t>Marginal product of labor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bg1"/>
                          </a:solidFill>
                          <a:effectLst/>
                          <a:latin typeface="+mn-lt"/>
                          <a:cs typeface="Arial" pitchFamily="34" charset="0"/>
                        </a:rPr>
                        <a:t>(pizzas)</a:t>
                      </a:r>
                    </a:p>
                  </a:txBody>
                  <a:tcPr>
                    <a:solidFill>
                      <a:srgbClr val="C00000"/>
                    </a:solidFill>
                  </a:tcPr>
                </a:tc>
                <a:extLst>
                  <a:ext uri="{0D108BD9-81ED-4DB2-BD59-A6C34878D82A}">
                    <a16:rowId xmlns:a16="http://schemas.microsoft.com/office/drawing/2014/main" val="10000"/>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mn-lt"/>
                          <a:cs typeface="Times New Roman" pitchFamily="18" charset="0"/>
                        </a:rPr>
                        <a:t>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a:t>
                      </a:r>
                    </a:p>
                  </a:txBody>
                  <a:tcPr/>
                </a:tc>
                <a:extLst>
                  <a:ext uri="{0D108BD9-81ED-4DB2-BD59-A6C34878D82A}">
                    <a16:rowId xmlns:a16="http://schemas.microsoft.com/office/drawing/2014/main" val="10001"/>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1</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50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Times New Roman" pitchFamily="18" charset="0"/>
                        </a:rPr>
                        <a:t>50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extLst>
                  <a:ext uri="{0D108BD9-81ED-4DB2-BD59-A6C34878D82A}">
                    <a16:rowId xmlns:a16="http://schemas.microsoft.com/office/drawing/2014/main" val="10002"/>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2</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150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Times New Roman" pitchFamily="18" charset="0"/>
                        </a:rPr>
                        <a:t>100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extLst>
                  <a:ext uri="{0D108BD9-81ED-4DB2-BD59-A6C34878D82A}">
                    <a16:rowId xmlns:a16="http://schemas.microsoft.com/office/drawing/2014/main" val="10003"/>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3</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330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180</a:t>
                      </a:r>
                    </a:p>
                  </a:txBody>
                  <a:tcPr/>
                </a:tc>
                <a:extLst>
                  <a:ext uri="{0D108BD9-81ED-4DB2-BD59-A6C34878D82A}">
                    <a16:rowId xmlns:a16="http://schemas.microsoft.com/office/drawing/2014/main" val="10004"/>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4</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Times New Roman" pitchFamily="18" charset="0"/>
                        </a:rPr>
                        <a:t>500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170</a:t>
                      </a:r>
                    </a:p>
                  </a:txBody>
                  <a:tcPr/>
                </a:tc>
                <a:extLst>
                  <a:ext uri="{0D108BD9-81ED-4DB2-BD59-A6C34878D82A}">
                    <a16:rowId xmlns:a16="http://schemas.microsoft.com/office/drawing/2014/main" val="10005"/>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Times New Roman" pitchFamily="18" charset="0"/>
                        </a:rPr>
                        <a:t>5</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Times New Roman" pitchFamily="18" charset="0"/>
                        </a:rPr>
                        <a:t>630</a:t>
                      </a:r>
                      <a:endParaRPr kumimoji="0" lang="en-US" sz="1400" b="0" i="0" u="none" strike="noStrike" cap="none" normalizeH="0" baseline="0" dirty="0">
                        <a:ln>
                          <a:noFill/>
                        </a:ln>
                        <a:solidFill>
                          <a:schemeClr val="tx1"/>
                        </a:solidFill>
                        <a:effectLst/>
                        <a:latin typeface="+mn-lt"/>
                        <a:cs typeface="Times New Roman"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chemeClr val="tx1"/>
                          </a:solidFill>
                          <a:effectLst/>
                          <a:latin typeface="+mn-lt"/>
                          <a:cs typeface="Times New Roman" pitchFamily="18" charset="0"/>
                        </a:rPr>
                        <a:t>130</a:t>
                      </a:r>
                    </a:p>
                  </a:txBody>
                  <a:tcPr/>
                </a:tc>
                <a:extLst>
                  <a:ext uri="{0D108BD9-81ED-4DB2-BD59-A6C34878D82A}">
                    <a16:rowId xmlns:a16="http://schemas.microsoft.com/office/drawing/2014/main" val="10006"/>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6</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730</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100</a:t>
                      </a:r>
                      <a:endParaRPr kumimoji="0" lang="en-US" sz="1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7"/>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7</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810</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80</a:t>
                      </a:r>
                      <a:endParaRPr kumimoji="0" lang="en-US" sz="1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8"/>
                  </a:ext>
                </a:extLst>
              </a:tr>
              <a:tr h="2657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8</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875</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mn-lt"/>
                          <a:cs typeface="Arial" pitchFamily="34" charset="0"/>
                        </a:rPr>
                        <a:t>65</a:t>
                      </a:r>
                      <a:endParaRPr kumimoji="0" lang="en-US" sz="1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9"/>
                  </a:ext>
                </a:extLst>
              </a:tr>
            </a:tbl>
          </a:graphicData>
        </a:graphic>
      </p:graphicFrame>
      <p:sp>
        <p:nvSpPr>
          <p:cNvPr id="14" name="Content Placeholder 13"/>
          <p:cNvSpPr>
            <a:spLocks noGrp="1"/>
          </p:cNvSpPr>
          <p:nvPr>
            <p:ph sz="quarter" idx="14"/>
          </p:nvPr>
        </p:nvSpPr>
        <p:spPr>
          <a:xfrm>
            <a:off x="342900" y="5715000"/>
            <a:ext cx="8458200" cy="811200"/>
          </a:xfrm>
        </p:spPr>
        <p:txBody>
          <a:bodyPr>
            <a:normAutofit/>
          </a:bodyPr>
          <a:lstStyle/>
          <a:p>
            <a:pPr marL="292608" indent="-292608">
              <a:spcBef>
                <a:spcPts val="1000"/>
              </a:spcBef>
              <a:spcAft>
                <a:spcPts val="0"/>
              </a:spcAft>
              <a:buFont typeface="Arial" pitchFamily="34" charset="0"/>
              <a:buChar char="•"/>
            </a:pPr>
            <a:r>
              <a:rPr lang="en-US" sz="1200" noProof="0" dirty="0"/>
              <a:t>The first three workers have an increasing marginal product. After three workers, each additional worker contributes less to total production, reflected by decreasing marginal product.</a:t>
            </a:r>
          </a:p>
          <a:p>
            <a:pPr marL="292608" indent="-292608">
              <a:spcBef>
                <a:spcPts val="1000"/>
              </a:spcBef>
              <a:spcAft>
                <a:spcPts val="0"/>
              </a:spcAft>
              <a:buFont typeface="Arial" pitchFamily="34" charset="0"/>
              <a:buChar char="•"/>
            </a:pPr>
            <a:r>
              <a:rPr lang="en-US" sz="1200" noProof="0" dirty="0"/>
              <a:t>Note that even though marginal product of labor is decreasing, total production is still rising.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noProof="0" dirty="0"/>
              <a:t>Active Learning: Total Production, Marginal Product, and Average Product</a:t>
            </a:r>
          </a:p>
        </p:txBody>
      </p:sp>
      <p:sp>
        <p:nvSpPr>
          <p:cNvPr id="3" name="Content Placeholder 2"/>
          <p:cNvSpPr>
            <a:spLocks noGrp="1"/>
          </p:cNvSpPr>
          <p:nvPr>
            <p:ph sz="quarter" idx="11"/>
          </p:nvPr>
        </p:nvSpPr>
        <p:spPr>
          <a:xfrm>
            <a:off x="342900" y="1276709"/>
            <a:ext cx="8458200" cy="822960"/>
          </a:xfrm>
        </p:spPr>
        <p:txBody>
          <a:bodyPr>
            <a:normAutofit/>
          </a:bodyPr>
          <a:lstStyle/>
          <a:p>
            <a:pPr>
              <a:spcBef>
                <a:spcPts val="1000"/>
              </a:spcBef>
              <a:spcAft>
                <a:spcPts val="0"/>
              </a:spcAft>
            </a:pPr>
            <a:r>
              <a:rPr lang="en-US" sz="2400" noProof="0" dirty="0"/>
              <a:t>Fill in the table. At what point does marginal product start to diminish?</a:t>
            </a:r>
          </a:p>
        </p:txBody>
      </p:sp>
      <p:graphicFrame>
        <p:nvGraphicFramePr>
          <p:cNvPr id="8" name="Table 7"/>
          <p:cNvGraphicFramePr>
            <a:graphicFrameLocks noGrp="1"/>
          </p:cNvGraphicFramePr>
          <p:nvPr>
            <p:extLst>
              <p:ext uri="{D42A27DB-BD31-4B8C-83A1-F6EECF244321}">
                <p14:modId xmlns:p14="http://schemas.microsoft.com/office/powerpoint/2010/main" val="3378446769"/>
              </p:ext>
            </p:extLst>
          </p:nvPr>
        </p:nvGraphicFramePr>
        <p:xfrm>
          <a:off x="1107300" y="2265125"/>
          <a:ext cx="6920739" cy="3916680"/>
        </p:xfrm>
        <a:graphic>
          <a:graphicData uri="http://schemas.openxmlformats.org/drawingml/2006/table">
            <a:tbl>
              <a:tblPr firstRow="1" bandRow="1">
                <a:tableStyleId>{5C22544A-7EE6-4342-B048-85BDC9FD1C3A}</a:tableStyleId>
              </a:tblPr>
              <a:tblGrid>
                <a:gridCol w="1357630">
                  <a:extLst>
                    <a:ext uri="{9D8B030D-6E8A-4147-A177-3AD203B41FA5}">
                      <a16:colId xmlns:a16="http://schemas.microsoft.com/office/drawing/2014/main" val="20000"/>
                    </a:ext>
                  </a:extLst>
                </a:gridCol>
                <a:gridCol w="1828292">
                  <a:extLst>
                    <a:ext uri="{9D8B030D-6E8A-4147-A177-3AD203B41FA5}">
                      <a16:colId xmlns:a16="http://schemas.microsoft.com/office/drawing/2014/main" val="20001"/>
                    </a:ext>
                  </a:extLst>
                </a:gridCol>
                <a:gridCol w="1889443">
                  <a:extLst>
                    <a:ext uri="{9D8B030D-6E8A-4147-A177-3AD203B41FA5}">
                      <a16:colId xmlns:a16="http://schemas.microsoft.com/office/drawing/2014/main" val="20002"/>
                    </a:ext>
                  </a:extLst>
                </a:gridCol>
                <a:gridCol w="1845374">
                  <a:extLst>
                    <a:ext uri="{9D8B030D-6E8A-4147-A177-3AD203B41FA5}">
                      <a16:colId xmlns:a16="http://schemas.microsoft.com/office/drawing/2014/main" val="2000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Labor</a:t>
                      </a:r>
                      <a:endParaRPr kumimoji="0" lang="en-US" sz="1600" b="0"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bg1"/>
                          </a:solidFill>
                          <a:effectLst/>
                          <a:latin typeface="+mn-lt"/>
                          <a:cs typeface="Arial" pitchFamily="34" charset="0"/>
                        </a:rPr>
                        <a:t>(employees)</a:t>
                      </a: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Total production</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Marginal product</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Average product</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extLst>
                  <a:ext uri="{0D108BD9-81ED-4DB2-BD59-A6C34878D82A}">
                    <a16:rowId xmlns:a16="http://schemas.microsoft.com/office/drawing/2014/main" val="10000"/>
                  </a:ext>
                </a:extLst>
              </a:tr>
              <a:tr h="370840">
                <a:tc>
                  <a:txBody>
                    <a:bodyPr/>
                    <a:lstStyle/>
                    <a:p>
                      <a:pPr algn="ctr"/>
                      <a:r>
                        <a:rPr lang="en-US" sz="1600" dirty="0">
                          <a:latin typeface="+mn-lt"/>
                        </a:rPr>
                        <a:t>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1"/>
                  </a:ext>
                </a:extLst>
              </a:tr>
              <a:tr h="370840">
                <a:tc>
                  <a:txBody>
                    <a:bodyPr/>
                    <a:lstStyle/>
                    <a:p>
                      <a:pPr algn="ctr"/>
                      <a:r>
                        <a:rPr lang="en-US" sz="1600" dirty="0">
                          <a:latin typeface="+mn-lt"/>
                        </a:rPr>
                        <a:t>1</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2"/>
                  </a:ext>
                </a:extLst>
              </a:tr>
              <a:tr h="370840">
                <a:tc>
                  <a:txBody>
                    <a:bodyPr/>
                    <a:lstStyle/>
                    <a:p>
                      <a:pPr algn="ctr"/>
                      <a:r>
                        <a:rPr lang="en-US" sz="1600" dirty="0">
                          <a:latin typeface="+mn-lt"/>
                        </a:rPr>
                        <a:t>2</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3"/>
                  </a:ext>
                </a:extLst>
              </a:tr>
              <a:tr h="370840">
                <a:tc>
                  <a:txBody>
                    <a:bodyPr/>
                    <a:lstStyle/>
                    <a:p>
                      <a:pPr algn="ctr"/>
                      <a:r>
                        <a:rPr lang="en-US" sz="1600" dirty="0">
                          <a:latin typeface="+mn-lt"/>
                        </a:rPr>
                        <a:t>3</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75</a:t>
                      </a: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4"/>
                  </a:ext>
                </a:extLst>
              </a:tr>
              <a:tr h="370840">
                <a:tc>
                  <a:txBody>
                    <a:bodyPr/>
                    <a:lstStyle/>
                    <a:p>
                      <a:pPr algn="ctr"/>
                      <a:r>
                        <a:rPr lang="en-US" sz="1600" dirty="0">
                          <a:latin typeface="+mn-lt"/>
                        </a:rPr>
                        <a:t>4</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100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5"/>
                  </a:ext>
                </a:extLst>
              </a:tr>
              <a:tr h="370840">
                <a:tc>
                  <a:txBody>
                    <a:bodyPr/>
                    <a:lstStyle/>
                    <a:p>
                      <a:pPr algn="ctr"/>
                      <a:r>
                        <a:rPr lang="en-US" sz="1600" dirty="0">
                          <a:latin typeface="+mn-lt"/>
                        </a:rPr>
                        <a:t>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6"/>
                  </a:ext>
                </a:extLst>
              </a:tr>
              <a:tr h="370840">
                <a:tc>
                  <a:txBody>
                    <a:bodyPr/>
                    <a:lstStyle/>
                    <a:p>
                      <a:pPr algn="ctr"/>
                      <a:r>
                        <a:rPr lang="en-US" sz="1600" dirty="0">
                          <a:latin typeface="+mn-lt"/>
                        </a:rPr>
                        <a:t>6</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135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7"/>
                  </a:ext>
                </a:extLst>
              </a:tr>
              <a:tr h="370840">
                <a:tc>
                  <a:txBody>
                    <a:bodyPr/>
                    <a:lstStyle/>
                    <a:p>
                      <a:pPr algn="ctr"/>
                      <a:r>
                        <a:rPr lang="en-US" sz="1600" dirty="0">
                          <a:latin typeface="+mn-lt"/>
                        </a:rPr>
                        <a:t>7</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145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8"/>
                  </a:ext>
                </a:extLst>
              </a:tr>
              <a:tr h="370840">
                <a:tc>
                  <a:txBody>
                    <a:bodyPr/>
                    <a:lstStyle/>
                    <a:p>
                      <a:pPr algn="ctr"/>
                      <a:r>
                        <a:rPr lang="en-US" sz="1600" dirty="0">
                          <a:latin typeface="+mn-lt"/>
                        </a:rPr>
                        <a:t>8</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150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r>
              <a:rPr lang="en-US" sz="100" noProof="0" dirty="0"/>
              <a:t> </a:t>
            </a:r>
            <a:r>
              <a:rPr lang="en-US" sz="3600" noProof="0" dirty="0" err="1"/>
              <a:t>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noProof="0" dirty="0"/>
              <a:t>Fill in the table. At what point does marginal product start to diminish?</a:t>
            </a:r>
          </a:p>
        </p:txBody>
      </p:sp>
      <p:graphicFrame>
        <p:nvGraphicFramePr>
          <p:cNvPr id="8" name="Table 7"/>
          <p:cNvGraphicFramePr>
            <a:graphicFrameLocks noGrp="1"/>
          </p:cNvGraphicFramePr>
          <p:nvPr>
            <p:extLst>
              <p:ext uri="{D42A27DB-BD31-4B8C-83A1-F6EECF244321}">
                <p14:modId xmlns:p14="http://schemas.microsoft.com/office/powerpoint/2010/main" val="3206932794"/>
              </p:ext>
            </p:extLst>
          </p:nvPr>
        </p:nvGraphicFramePr>
        <p:xfrm>
          <a:off x="1107300" y="2265125"/>
          <a:ext cx="6920739" cy="3916680"/>
        </p:xfrm>
        <a:graphic>
          <a:graphicData uri="http://schemas.openxmlformats.org/drawingml/2006/table">
            <a:tbl>
              <a:tblPr firstRow="1" bandRow="1">
                <a:tableStyleId>{5C22544A-7EE6-4342-B048-85BDC9FD1C3A}</a:tableStyleId>
              </a:tblPr>
              <a:tblGrid>
                <a:gridCol w="1357630">
                  <a:extLst>
                    <a:ext uri="{9D8B030D-6E8A-4147-A177-3AD203B41FA5}">
                      <a16:colId xmlns:a16="http://schemas.microsoft.com/office/drawing/2014/main" val="20000"/>
                    </a:ext>
                  </a:extLst>
                </a:gridCol>
                <a:gridCol w="1828292">
                  <a:extLst>
                    <a:ext uri="{9D8B030D-6E8A-4147-A177-3AD203B41FA5}">
                      <a16:colId xmlns:a16="http://schemas.microsoft.com/office/drawing/2014/main" val="20001"/>
                    </a:ext>
                  </a:extLst>
                </a:gridCol>
                <a:gridCol w="1889443">
                  <a:extLst>
                    <a:ext uri="{9D8B030D-6E8A-4147-A177-3AD203B41FA5}">
                      <a16:colId xmlns:a16="http://schemas.microsoft.com/office/drawing/2014/main" val="20002"/>
                    </a:ext>
                  </a:extLst>
                </a:gridCol>
                <a:gridCol w="1845374">
                  <a:extLst>
                    <a:ext uri="{9D8B030D-6E8A-4147-A177-3AD203B41FA5}">
                      <a16:colId xmlns:a16="http://schemas.microsoft.com/office/drawing/2014/main" val="2000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Labor</a:t>
                      </a:r>
                      <a:endParaRPr kumimoji="0" lang="en-US" sz="1600" b="0" i="0" u="none" strike="noStrike" cap="none" normalizeH="0" baseline="0" dirty="0">
                        <a:ln>
                          <a:noFill/>
                        </a:ln>
                        <a:solidFill>
                          <a:schemeClr val="bg1"/>
                        </a:solidFill>
                        <a:effectLst/>
                        <a:latin typeface="+mn-lt"/>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bg1"/>
                          </a:solidFill>
                          <a:effectLst/>
                          <a:latin typeface="+mn-lt"/>
                          <a:cs typeface="Arial" pitchFamily="34" charset="0"/>
                        </a:rPr>
                        <a:t>(employees)</a:t>
                      </a: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Total production</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Marginal product</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Average product</a:t>
                      </a:r>
                      <a:endParaRPr kumimoji="0" lang="en-US" sz="1600" b="0" i="0" u="none" strike="noStrike" cap="none" normalizeH="0" baseline="0" dirty="0">
                        <a:ln>
                          <a:noFill/>
                        </a:ln>
                        <a:solidFill>
                          <a:schemeClr val="bg1"/>
                        </a:solidFill>
                        <a:effectLst/>
                        <a:latin typeface="+mn-lt"/>
                        <a:cs typeface="Arial" pitchFamily="34" charset="0"/>
                      </a:endParaRPr>
                    </a:p>
                  </a:txBody>
                  <a:tcPr anchor="ctr">
                    <a:solidFill>
                      <a:srgbClr val="C00000"/>
                    </a:solidFill>
                  </a:tcPr>
                </a:tc>
                <a:extLst>
                  <a:ext uri="{0D108BD9-81ED-4DB2-BD59-A6C34878D82A}">
                    <a16:rowId xmlns:a16="http://schemas.microsoft.com/office/drawing/2014/main" val="10000"/>
                  </a:ext>
                </a:extLst>
              </a:tr>
              <a:tr h="370840">
                <a:tc>
                  <a:txBody>
                    <a:bodyPr/>
                    <a:lstStyle/>
                    <a:p>
                      <a:pPr algn="ctr"/>
                      <a:r>
                        <a:rPr lang="en-US" sz="1600" dirty="0">
                          <a:latin typeface="+mn-lt"/>
                        </a:rPr>
                        <a:t>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a:t>
                      </a:r>
                    </a:p>
                  </a:txBody>
                  <a:tcPr/>
                </a:tc>
                <a:extLst>
                  <a:ext uri="{0D108BD9-81ED-4DB2-BD59-A6C34878D82A}">
                    <a16:rowId xmlns:a16="http://schemas.microsoft.com/office/drawing/2014/main" val="10001"/>
                  </a:ext>
                </a:extLst>
              </a:tr>
              <a:tr h="370840">
                <a:tc>
                  <a:txBody>
                    <a:bodyPr/>
                    <a:lstStyle/>
                    <a:p>
                      <a:pPr algn="ctr"/>
                      <a:r>
                        <a:rPr lang="en-US" sz="1600" dirty="0">
                          <a:latin typeface="+mn-lt"/>
                        </a:rPr>
                        <a:t>1</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20</a:t>
                      </a:r>
                    </a:p>
                  </a:txBody>
                  <a:tcPr/>
                </a:tc>
                <a:extLst>
                  <a:ext uri="{0D108BD9-81ED-4DB2-BD59-A6C34878D82A}">
                    <a16:rowId xmlns:a16="http://schemas.microsoft.com/office/drawing/2014/main" val="10002"/>
                  </a:ext>
                </a:extLst>
              </a:tr>
              <a:tr h="370840">
                <a:tc>
                  <a:txBody>
                    <a:bodyPr/>
                    <a:lstStyle/>
                    <a:p>
                      <a:pPr algn="ctr"/>
                      <a:r>
                        <a:rPr lang="en-US" sz="1600" dirty="0">
                          <a:latin typeface="+mn-lt"/>
                        </a:rPr>
                        <a:t>2</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22.5</a:t>
                      </a:r>
                    </a:p>
                  </a:txBody>
                  <a:tcPr/>
                </a:tc>
                <a:extLst>
                  <a:ext uri="{0D108BD9-81ED-4DB2-BD59-A6C34878D82A}">
                    <a16:rowId xmlns:a16="http://schemas.microsoft.com/office/drawing/2014/main" val="10003"/>
                  </a:ext>
                </a:extLst>
              </a:tr>
              <a:tr h="370840">
                <a:tc>
                  <a:txBody>
                    <a:bodyPr/>
                    <a:lstStyle/>
                    <a:p>
                      <a:pPr algn="ctr"/>
                      <a:r>
                        <a:rPr lang="en-US" sz="1600" dirty="0">
                          <a:latin typeface="+mn-lt"/>
                        </a:rPr>
                        <a:t>3</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75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mn-lt"/>
                          <a:cs typeface="Arial" pitchFamily="34" charset="0"/>
                        </a:rPr>
                        <a:t>30</a:t>
                      </a:r>
                    </a:p>
                  </a:txBody>
                  <a:tcPr/>
                </a:tc>
                <a:tc>
                  <a:txBody>
                    <a:bodyPr/>
                    <a:lstStyle/>
                    <a:p>
                      <a:pPr marL="822960"/>
                      <a:r>
                        <a:rPr lang="en-US" sz="1600" dirty="0">
                          <a:latin typeface="+mn-lt"/>
                        </a:rPr>
                        <a:t>25</a:t>
                      </a:r>
                    </a:p>
                  </a:txBody>
                  <a:tcPr/>
                </a:tc>
                <a:extLst>
                  <a:ext uri="{0D108BD9-81ED-4DB2-BD59-A6C34878D82A}">
                    <a16:rowId xmlns:a16="http://schemas.microsoft.com/office/drawing/2014/main" val="10004"/>
                  </a:ext>
                </a:extLst>
              </a:tr>
              <a:tr h="370840">
                <a:tc>
                  <a:txBody>
                    <a:bodyPr/>
                    <a:lstStyle/>
                    <a:p>
                      <a:pPr algn="ctr"/>
                      <a:r>
                        <a:rPr lang="en-US" sz="1600" b="1" dirty="0">
                          <a:solidFill>
                            <a:srgbClr val="C00000"/>
                          </a:solidFill>
                          <a:latin typeface="+mn-lt"/>
                        </a:rPr>
                        <a:t>4</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C00000"/>
                          </a:solidFill>
                          <a:latin typeface="+mn-lt"/>
                          <a:cs typeface="Arial" pitchFamily="34" charset="0"/>
                        </a:rPr>
                        <a:t>100</a:t>
                      </a:r>
                      <a:endParaRPr kumimoji="0" lang="en-US" sz="1600" b="1" i="0" u="none" strike="noStrike" cap="none" normalizeH="0" baseline="0" dirty="0">
                        <a:ln>
                          <a:noFill/>
                        </a:ln>
                        <a:solidFill>
                          <a:srgbClr val="C00000"/>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solidFill>
                            <a:srgbClr val="C00000"/>
                          </a:solidFill>
                          <a:latin typeface="+mn-lt"/>
                          <a:cs typeface="Arial" pitchFamily="34" charset="0"/>
                        </a:rPr>
                        <a:t>25</a:t>
                      </a:r>
                      <a:endParaRPr kumimoji="0" lang="en-US" sz="1600" b="1" i="0" u="none" strike="noStrike" cap="none" normalizeH="0" baseline="0" dirty="0">
                        <a:ln>
                          <a:noFill/>
                        </a:ln>
                        <a:solidFill>
                          <a:srgbClr val="C00000"/>
                        </a:solidFill>
                        <a:effectLst/>
                        <a:latin typeface="+mn-lt"/>
                        <a:cs typeface="Arial" pitchFamily="34" charset="0"/>
                      </a:endParaRPr>
                    </a:p>
                  </a:txBody>
                  <a:tcPr/>
                </a:tc>
                <a:tc>
                  <a:txBody>
                    <a:bodyPr/>
                    <a:lstStyle/>
                    <a:p>
                      <a:pPr marL="822960"/>
                      <a:r>
                        <a:rPr lang="en-US" sz="1600" b="1" dirty="0">
                          <a:solidFill>
                            <a:srgbClr val="C00000"/>
                          </a:solidFill>
                          <a:latin typeface="+mn-lt"/>
                        </a:rPr>
                        <a:t>25</a:t>
                      </a:r>
                    </a:p>
                  </a:txBody>
                  <a:tcPr/>
                </a:tc>
                <a:extLst>
                  <a:ext uri="{0D108BD9-81ED-4DB2-BD59-A6C34878D82A}">
                    <a16:rowId xmlns:a16="http://schemas.microsoft.com/office/drawing/2014/main" val="10005"/>
                  </a:ext>
                </a:extLst>
              </a:tr>
              <a:tr h="370840">
                <a:tc>
                  <a:txBody>
                    <a:bodyPr/>
                    <a:lstStyle/>
                    <a:p>
                      <a:pPr algn="ctr"/>
                      <a:r>
                        <a:rPr lang="en-US" sz="1600" dirty="0">
                          <a:latin typeface="+mn-lt"/>
                        </a:rPr>
                        <a:t>5</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24</a:t>
                      </a:r>
                    </a:p>
                  </a:txBody>
                  <a:tcPr/>
                </a:tc>
                <a:extLst>
                  <a:ext uri="{0D108BD9-81ED-4DB2-BD59-A6C34878D82A}">
                    <a16:rowId xmlns:a16="http://schemas.microsoft.com/office/drawing/2014/main" val="10006"/>
                  </a:ext>
                </a:extLst>
              </a:tr>
              <a:tr h="370840">
                <a:tc>
                  <a:txBody>
                    <a:bodyPr/>
                    <a:lstStyle/>
                    <a:p>
                      <a:pPr algn="ctr"/>
                      <a:r>
                        <a:rPr lang="en-US" sz="1600" dirty="0">
                          <a:latin typeface="+mn-lt"/>
                        </a:rPr>
                        <a:t>6</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135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22.5</a:t>
                      </a:r>
                    </a:p>
                  </a:txBody>
                  <a:tcPr/>
                </a:tc>
                <a:extLst>
                  <a:ext uri="{0D108BD9-81ED-4DB2-BD59-A6C34878D82A}">
                    <a16:rowId xmlns:a16="http://schemas.microsoft.com/office/drawing/2014/main" val="10007"/>
                  </a:ext>
                </a:extLst>
              </a:tr>
              <a:tr h="370840">
                <a:tc>
                  <a:txBody>
                    <a:bodyPr/>
                    <a:lstStyle/>
                    <a:p>
                      <a:pPr algn="ctr"/>
                      <a:r>
                        <a:rPr lang="en-US" sz="1600" dirty="0">
                          <a:latin typeface="+mn-lt"/>
                        </a:rPr>
                        <a:t>7</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145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20.7</a:t>
                      </a:r>
                    </a:p>
                  </a:txBody>
                  <a:tcPr/>
                </a:tc>
                <a:extLst>
                  <a:ext uri="{0D108BD9-81ED-4DB2-BD59-A6C34878D82A}">
                    <a16:rowId xmlns:a16="http://schemas.microsoft.com/office/drawing/2014/main" val="10008"/>
                  </a:ext>
                </a:extLst>
              </a:tr>
              <a:tr h="370840">
                <a:tc>
                  <a:txBody>
                    <a:bodyPr/>
                    <a:lstStyle/>
                    <a:p>
                      <a:pPr algn="ctr"/>
                      <a:r>
                        <a:rPr lang="en-US" sz="1600" dirty="0">
                          <a:latin typeface="+mn-lt"/>
                        </a:rPr>
                        <a:t>8</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150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rgbClr val="000000"/>
                          </a:solidFill>
                          <a:latin typeface="+mn-lt"/>
                          <a:cs typeface="Arial" pitchFamily="34" charset="0"/>
                        </a:rPr>
                        <a:t>5</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822960"/>
                      <a:r>
                        <a:rPr lang="en-US" sz="1600" dirty="0">
                          <a:latin typeface="+mn-lt"/>
                        </a:rPr>
                        <a:t>18.8</a:t>
                      </a:r>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noProof="0" dirty="0"/>
              <a:t>What will you Learn in this Chapter?</a:t>
            </a:r>
          </a:p>
        </p:txBody>
      </p:sp>
      <p:sp>
        <p:nvSpPr>
          <p:cNvPr id="5" name="Content Placeholder 4"/>
          <p:cNvSpPr>
            <a:spLocks noGrp="1"/>
          </p:cNvSpPr>
          <p:nvPr>
            <p:ph sz="quarter" idx="11"/>
          </p:nvPr>
        </p:nvSpPr>
        <p:spPr>
          <a:xfrm>
            <a:off x="342900" y="1276709"/>
            <a:ext cx="8458200" cy="1923691"/>
          </a:xfrm>
        </p:spPr>
        <p:txBody>
          <a:bodyPr>
            <a:normAutofit/>
          </a:bodyPr>
          <a:lstStyle/>
          <a:p>
            <a:pPr>
              <a:spcBef>
                <a:spcPts val="1000"/>
              </a:spcBef>
              <a:spcAft>
                <a:spcPts val="0"/>
              </a:spcAft>
            </a:pPr>
            <a:r>
              <a:rPr lang="en-US" sz="2400" noProof="0" dirty="0"/>
              <a:t>How to define </a:t>
            </a:r>
            <a:r>
              <a:rPr lang="en-US" sz="2400" i="1" noProof="0" dirty="0">
                <a:solidFill>
                  <a:srgbClr val="AC0000"/>
                </a:solidFill>
              </a:rPr>
              <a:t>total revenue</a:t>
            </a:r>
            <a:r>
              <a:rPr lang="en-US" sz="2400" noProof="0" dirty="0"/>
              <a:t>, </a:t>
            </a:r>
            <a:r>
              <a:rPr lang="en-US" sz="2400" i="1" noProof="0" dirty="0">
                <a:solidFill>
                  <a:srgbClr val="AC0000"/>
                </a:solidFill>
              </a:rPr>
              <a:t>total cost</a:t>
            </a:r>
            <a:r>
              <a:rPr lang="en-US" sz="2400" noProof="0" dirty="0"/>
              <a:t>, and </a:t>
            </a:r>
            <a:r>
              <a:rPr lang="en-US" sz="2400" i="1" noProof="0" dirty="0">
                <a:solidFill>
                  <a:srgbClr val="AC0000"/>
                </a:solidFill>
              </a:rPr>
              <a:t>profit</a:t>
            </a:r>
            <a:r>
              <a:rPr lang="en-US" sz="2400" noProof="0" dirty="0"/>
              <a:t>.</a:t>
            </a:r>
          </a:p>
          <a:p>
            <a:pPr>
              <a:spcBef>
                <a:spcPts val="1000"/>
              </a:spcBef>
              <a:spcAft>
                <a:spcPts val="0"/>
              </a:spcAft>
            </a:pPr>
            <a:r>
              <a:rPr lang="en-US" sz="2400" noProof="0" dirty="0"/>
              <a:t>How to differentiate between:</a:t>
            </a:r>
          </a:p>
          <a:p>
            <a:pPr marL="292608" lvl="1" indent="-292608">
              <a:spcBef>
                <a:spcPts val="1000"/>
              </a:spcBef>
              <a:spcAft>
                <a:spcPts val="0"/>
              </a:spcAft>
              <a:buClr>
                <a:schemeClr val="tx1"/>
              </a:buClr>
            </a:pPr>
            <a:r>
              <a:rPr lang="en-US" sz="2200" i="1" noProof="0" dirty="0">
                <a:solidFill>
                  <a:srgbClr val="AC0000"/>
                </a:solidFill>
              </a:rPr>
              <a:t>Fixed</a:t>
            </a:r>
            <a:r>
              <a:rPr lang="en-US" sz="2200" noProof="0" dirty="0"/>
              <a:t> and </a:t>
            </a:r>
            <a:r>
              <a:rPr lang="en-US" sz="2200" i="1" noProof="0" dirty="0">
                <a:solidFill>
                  <a:srgbClr val="AC0000"/>
                </a:solidFill>
              </a:rPr>
              <a:t>variable costs</a:t>
            </a:r>
            <a:r>
              <a:rPr lang="en-US" sz="2200" noProof="0" dirty="0"/>
              <a:t>.</a:t>
            </a:r>
          </a:p>
          <a:p>
            <a:pPr marL="292608" lvl="1" indent="-292608">
              <a:spcBef>
                <a:spcPts val="1000"/>
              </a:spcBef>
              <a:spcAft>
                <a:spcPts val="0"/>
              </a:spcAft>
              <a:buClr>
                <a:schemeClr val="tx1"/>
              </a:buClr>
            </a:pPr>
            <a:r>
              <a:rPr lang="en-US" sz="2200" i="1" noProof="0" dirty="0">
                <a:solidFill>
                  <a:srgbClr val="AC0000"/>
                </a:solidFill>
              </a:rPr>
              <a:t>Explicit</a:t>
            </a:r>
            <a:r>
              <a:rPr lang="en-US" sz="2200" noProof="0" dirty="0"/>
              <a:t> and </a:t>
            </a:r>
            <a:r>
              <a:rPr lang="en-US" sz="2200" i="1" noProof="0" dirty="0">
                <a:solidFill>
                  <a:srgbClr val="AC0000"/>
                </a:solidFill>
              </a:rPr>
              <a:t>implicit costs</a:t>
            </a:r>
            <a:r>
              <a:rPr lang="en-US" sz="2200" noProof="0" dirty="0"/>
              <a:t>.</a:t>
            </a:r>
          </a:p>
        </p:txBody>
      </p:sp>
      <p:sp>
        <p:nvSpPr>
          <p:cNvPr id="11" name="Content Placeholder 10"/>
          <p:cNvSpPr>
            <a:spLocks noGrp="1"/>
          </p:cNvSpPr>
          <p:nvPr>
            <p:ph sz="quarter" idx="14"/>
          </p:nvPr>
        </p:nvSpPr>
        <p:spPr>
          <a:xfrm>
            <a:off x="342900" y="3313250"/>
            <a:ext cx="8458200" cy="2819400"/>
          </a:xfrm>
        </p:spPr>
        <p:txBody>
          <a:bodyPr>
            <a:normAutofit/>
          </a:bodyPr>
          <a:lstStyle/>
          <a:p>
            <a:pPr>
              <a:spcBef>
                <a:spcPts val="1000"/>
              </a:spcBef>
              <a:spcAft>
                <a:spcPts val="0"/>
              </a:spcAft>
            </a:pPr>
            <a:r>
              <a:rPr lang="en-US" sz="2400" noProof="0" dirty="0"/>
              <a:t>How to calculate </a:t>
            </a:r>
            <a:r>
              <a:rPr lang="en-US" sz="2400" i="1" noProof="0" dirty="0">
                <a:solidFill>
                  <a:srgbClr val="AC0000"/>
                </a:solidFill>
              </a:rPr>
              <a:t>economic</a:t>
            </a:r>
            <a:r>
              <a:rPr lang="en-US" sz="2400" noProof="0" dirty="0"/>
              <a:t> and </a:t>
            </a:r>
            <a:r>
              <a:rPr lang="en-US" sz="2400" i="1" noProof="0" dirty="0">
                <a:solidFill>
                  <a:srgbClr val="AC0000"/>
                </a:solidFill>
              </a:rPr>
              <a:t>accounting profit</a:t>
            </a:r>
            <a:r>
              <a:rPr lang="en-US" sz="2400" noProof="0" dirty="0"/>
              <a:t>.</a:t>
            </a:r>
          </a:p>
          <a:p>
            <a:pPr>
              <a:spcBef>
                <a:spcPts val="1000"/>
              </a:spcBef>
              <a:spcAft>
                <a:spcPts val="0"/>
              </a:spcAft>
            </a:pPr>
            <a:r>
              <a:rPr lang="en-US" sz="2400" noProof="0" dirty="0"/>
              <a:t>How to define </a:t>
            </a:r>
            <a:r>
              <a:rPr lang="en-US" sz="2400" i="1" noProof="0" dirty="0">
                <a:solidFill>
                  <a:srgbClr val="AC0000"/>
                </a:solidFill>
              </a:rPr>
              <a:t>marginal product</a:t>
            </a:r>
            <a:r>
              <a:rPr lang="en-US" sz="2400" i="1" noProof="0" dirty="0">
                <a:solidFill>
                  <a:srgbClr val="9D0505"/>
                </a:solidFill>
              </a:rPr>
              <a:t> </a:t>
            </a:r>
            <a:r>
              <a:rPr lang="en-US" sz="2400" noProof="0" dirty="0"/>
              <a:t>and show </a:t>
            </a:r>
            <a:r>
              <a:rPr lang="en-US" sz="2400" i="1" noProof="0" dirty="0">
                <a:solidFill>
                  <a:srgbClr val="AC0000"/>
                </a:solidFill>
              </a:rPr>
              <a:t>diminishing marginal product</a:t>
            </a:r>
            <a:r>
              <a:rPr lang="en-US" sz="2400" noProof="0" dirty="0"/>
              <a:t>.</a:t>
            </a:r>
          </a:p>
          <a:p>
            <a:pPr>
              <a:spcBef>
                <a:spcPts val="1000"/>
              </a:spcBef>
              <a:spcAft>
                <a:spcPts val="0"/>
              </a:spcAft>
            </a:pPr>
            <a:r>
              <a:rPr lang="en-US" sz="2400" noProof="0" dirty="0"/>
              <a:t>How to define </a:t>
            </a:r>
            <a:r>
              <a:rPr lang="en-US" sz="2400" i="1" noProof="0" dirty="0">
                <a:solidFill>
                  <a:srgbClr val="AC0000"/>
                </a:solidFill>
              </a:rPr>
              <a:t>average</a:t>
            </a:r>
            <a:r>
              <a:rPr lang="en-US" sz="2400" noProof="0" dirty="0"/>
              <a:t> and </a:t>
            </a:r>
            <a:r>
              <a:rPr lang="en-US" sz="2400" i="1" noProof="0" dirty="0">
                <a:solidFill>
                  <a:srgbClr val="AC0000"/>
                </a:solidFill>
              </a:rPr>
              <a:t>marginal costs</a:t>
            </a:r>
            <a:r>
              <a:rPr lang="en-US" sz="2400" noProof="0" dirty="0"/>
              <a:t>.</a:t>
            </a:r>
          </a:p>
          <a:p>
            <a:pPr>
              <a:spcBef>
                <a:spcPts val="1000"/>
              </a:spcBef>
              <a:spcAft>
                <a:spcPts val="0"/>
              </a:spcAft>
            </a:pPr>
            <a:r>
              <a:rPr lang="en-US" sz="2400" noProof="0" dirty="0"/>
              <a:t>How to think about </a:t>
            </a:r>
            <a:r>
              <a:rPr lang="en-US" sz="2400" i="1" noProof="0" dirty="0">
                <a:solidFill>
                  <a:srgbClr val="AC0000"/>
                </a:solidFill>
              </a:rPr>
              <a:t>long-run</a:t>
            </a:r>
            <a:r>
              <a:rPr lang="en-US" sz="2400" noProof="0" dirty="0"/>
              <a:t> and </a:t>
            </a:r>
            <a:r>
              <a:rPr lang="en-US" sz="2400" i="1" noProof="0" dirty="0">
                <a:solidFill>
                  <a:srgbClr val="AC0000"/>
                </a:solidFill>
              </a:rPr>
              <a:t>short-run costs</a:t>
            </a:r>
            <a:r>
              <a:rPr lang="en-US" sz="2400" noProof="0" dirty="0"/>
              <a:t>.</a:t>
            </a:r>
          </a:p>
          <a:p>
            <a:pPr>
              <a:spcBef>
                <a:spcPts val="1000"/>
              </a:spcBef>
              <a:spcAft>
                <a:spcPts val="0"/>
              </a:spcAft>
            </a:pPr>
            <a:r>
              <a:rPr lang="en-US" sz="2400" noProof="0" dirty="0"/>
              <a:t>How to define </a:t>
            </a:r>
            <a:r>
              <a:rPr lang="en-US" sz="2400" i="1" noProof="0" dirty="0">
                <a:solidFill>
                  <a:srgbClr val="AC0000"/>
                </a:solidFill>
              </a:rPr>
              <a:t>returns to scale</a:t>
            </a:r>
            <a:r>
              <a:rPr lang="en-US" sz="2400" i="1" noProof="0" dirty="0">
                <a:solidFill>
                  <a:srgbClr val="9D0505"/>
                </a:solidFill>
              </a:rPr>
              <a:t> </a:t>
            </a:r>
            <a:r>
              <a:rPr lang="en-US" sz="2400" noProof="0" dirty="0"/>
              <a:t>and its implications.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Production Function</a:t>
            </a:r>
          </a:p>
        </p:txBody>
      </p:sp>
      <p:sp>
        <p:nvSpPr>
          <p:cNvPr id="3" name="Content Placeholder 2"/>
          <p:cNvSpPr>
            <a:spLocks noGrp="1"/>
          </p:cNvSpPr>
          <p:nvPr>
            <p:ph sz="quarter" idx="11"/>
          </p:nvPr>
        </p:nvSpPr>
        <p:spPr>
          <a:xfrm>
            <a:off x="342900" y="1276705"/>
            <a:ext cx="8458200" cy="868680"/>
          </a:xfrm>
        </p:spPr>
        <p:txBody>
          <a:bodyPr>
            <a:noAutofit/>
          </a:bodyPr>
          <a:lstStyle/>
          <a:p>
            <a:pPr marL="292608" indent="-292608">
              <a:spcBef>
                <a:spcPts val="1000"/>
              </a:spcBef>
              <a:spcAft>
                <a:spcPts val="0"/>
              </a:spcAft>
              <a:buFont typeface="Arial" pitchFamily="34" charset="0"/>
              <a:buChar char="•"/>
            </a:pPr>
            <a:r>
              <a:rPr lang="en-US" sz="2200" noProof="0" dirty="0"/>
              <a:t>The production function can be represented visually.</a:t>
            </a:r>
          </a:p>
          <a:p>
            <a:pPr marL="292608" indent="-292608">
              <a:spcBef>
                <a:spcPts val="1000"/>
              </a:spcBef>
              <a:spcAft>
                <a:spcPts val="0"/>
              </a:spcAft>
              <a:buFont typeface="Arial" pitchFamily="34" charset="0"/>
              <a:buChar char="•"/>
            </a:pPr>
            <a:r>
              <a:rPr lang="en-US" sz="2200" noProof="0" dirty="0"/>
              <a:t>The marginal product is the slope of the total production curve.</a:t>
            </a:r>
          </a:p>
        </p:txBody>
      </p:sp>
      <p:pic>
        <p:nvPicPr>
          <p:cNvPr id="32771" name="Picture 3" descr="Curve illustrates how production function flattens."/>
          <p:cNvPicPr>
            <a:picLocks noChangeAspect="1" noChangeArrowheads="1"/>
          </p:cNvPicPr>
          <p:nvPr/>
        </p:nvPicPr>
        <p:blipFill>
          <a:blip r:embed="rId3"/>
          <a:srcRect/>
          <a:stretch>
            <a:fillRect/>
          </a:stretch>
        </p:blipFill>
        <p:spPr bwMode="auto">
          <a:xfrm>
            <a:off x="511222" y="2240225"/>
            <a:ext cx="4512197" cy="3881817"/>
          </a:xfrm>
          <a:prstGeom prst="rect">
            <a:avLst/>
          </a:prstGeom>
          <a:noFill/>
          <a:ln w="9525">
            <a:noFill/>
            <a:miter lim="800000"/>
            <a:headEnd/>
            <a:tailEnd/>
          </a:ln>
          <a:effectLst/>
        </p:spPr>
      </p:pic>
      <p:sp>
        <p:nvSpPr>
          <p:cNvPr id="4" name="Content Placeholder 3"/>
          <p:cNvSpPr>
            <a:spLocks noGrp="1"/>
          </p:cNvSpPr>
          <p:nvPr>
            <p:ph sz="quarter" idx="14"/>
          </p:nvPr>
        </p:nvSpPr>
        <p:spPr>
          <a:xfrm>
            <a:off x="5197025" y="2514600"/>
            <a:ext cx="3314700" cy="3352800"/>
          </a:xfrm>
        </p:spPr>
        <p:txBody>
          <a:bodyPr>
            <a:normAutofit/>
          </a:bodyPr>
          <a:lstStyle/>
          <a:p>
            <a:pPr marL="292608" indent="-292608">
              <a:spcBef>
                <a:spcPts val="1000"/>
              </a:spcBef>
              <a:spcAft>
                <a:spcPts val="0"/>
              </a:spcAft>
              <a:buFont typeface="Arial" pitchFamily="34" charset="0"/>
              <a:buChar char="•"/>
            </a:pPr>
            <a:r>
              <a:rPr lang="en-US" sz="2200" noProof="0" dirty="0"/>
              <a:t>When output is very low, each additional worker has a higher marginal product than the previous one.</a:t>
            </a:r>
          </a:p>
          <a:p>
            <a:pPr marL="292608" indent="-292608">
              <a:spcBef>
                <a:spcPts val="1000"/>
              </a:spcBef>
              <a:spcAft>
                <a:spcPts val="0"/>
              </a:spcAft>
              <a:buFont typeface="Arial" pitchFamily="34" charset="0"/>
              <a:buChar char="•"/>
            </a:pPr>
            <a:r>
              <a:rPr lang="en-US" sz="2200" noProof="0" dirty="0"/>
              <a:t>As more workers are added, marginal product starts to diminish.</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Average and Marginal Product</a:t>
            </a:r>
          </a:p>
        </p:txBody>
      </p:sp>
      <p:sp>
        <p:nvSpPr>
          <p:cNvPr id="3" name="Content Placeholder 2"/>
          <p:cNvSpPr>
            <a:spLocks noGrp="1"/>
          </p:cNvSpPr>
          <p:nvPr>
            <p:ph sz="quarter" idx="11"/>
          </p:nvPr>
        </p:nvSpPr>
        <p:spPr>
          <a:xfrm>
            <a:off x="342900" y="1276704"/>
            <a:ext cx="8458200" cy="1024128"/>
          </a:xfrm>
        </p:spPr>
        <p:txBody>
          <a:bodyPr>
            <a:noAutofit/>
          </a:bodyPr>
          <a:lstStyle/>
          <a:p>
            <a:pPr marL="292608" indent="-292608">
              <a:spcBef>
                <a:spcPts val="1000"/>
              </a:spcBef>
              <a:spcAft>
                <a:spcPts val="0"/>
              </a:spcAft>
              <a:buFont typeface="Arial" pitchFamily="34" charset="0"/>
              <a:buChar char="•"/>
            </a:pPr>
            <a:r>
              <a:rPr lang="en-US" sz="1800" noProof="0" dirty="0"/>
              <a:t>The principle of diminishing marginal product and average product can be represented visually.</a:t>
            </a:r>
          </a:p>
          <a:p>
            <a:pPr marL="292608" indent="-292608">
              <a:spcBef>
                <a:spcPts val="1000"/>
              </a:spcBef>
              <a:spcAft>
                <a:spcPts val="0"/>
              </a:spcAft>
              <a:buFont typeface="Arial" pitchFamily="34" charset="0"/>
              <a:buChar char="•"/>
            </a:pPr>
            <a:r>
              <a:rPr lang="en-US" sz="1800" noProof="0" dirty="0"/>
              <a:t>This establishes the relationship between marginal and average product.</a:t>
            </a:r>
          </a:p>
        </p:txBody>
      </p:sp>
      <p:pic>
        <p:nvPicPr>
          <p:cNvPr id="33794" name="Picture 2" descr="Graph demonstrates how marginal and average product move relative to one another."/>
          <p:cNvPicPr>
            <a:picLocks noChangeAspect="1" noChangeArrowheads="1"/>
          </p:cNvPicPr>
          <p:nvPr/>
        </p:nvPicPr>
        <p:blipFill>
          <a:blip r:embed="rId2"/>
          <a:srcRect/>
          <a:stretch>
            <a:fillRect/>
          </a:stretch>
        </p:blipFill>
        <p:spPr bwMode="auto">
          <a:xfrm>
            <a:off x="221799" y="2417175"/>
            <a:ext cx="4775615" cy="3697150"/>
          </a:xfrm>
          <a:prstGeom prst="rect">
            <a:avLst/>
          </a:prstGeom>
          <a:noFill/>
          <a:ln w="9525">
            <a:noFill/>
            <a:miter lim="800000"/>
            <a:headEnd/>
            <a:tailEnd/>
          </a:ln>
          <a:effectLst/>
        </p:spPr>
      </p:pic>
      <p:sp>
        <p:nvSpPr>
          <p:cNvPr id="4" name="Content Placeholder 3"/>
          <p:cNvSpPr>
            <a:spLocks noGrp="1"/>
          </p:cNvSpPr>
          <p:nvPr>
            <p:ph sz="quarter" idx="14"/>
          </p:nvPr>
        </p:nvSpPr>
        <p:spPr>
          <a:xfrm>
            <a:off x="5105400" y="2362200"/>
            <a:ext cx="3810000" cy="3810000"/>
          </a:xfrm>
        </p:spPr>
        <p:txBody>
          <a:bodyPr>
            <a:noAutofit/>
          </a:bodyPr>
          <a:lstStyle/>
          <a:p>
            <a:pPr marL="292608" indent="-292608">
              <a:spcBef>
                <a:spcPts val="1000"/>
              </a:spcBef>
              <a:spcAft>
                <a:spcPts val="0"/>
              </a:spcAft>
              <a:buFont typeface="Arial" pitchFamily="34" charset="0"/>
              <a:buChar char="•"/>
            </a:pPr>
            <a:r>
              <a:rPr lang="en-US" sz="1800" noProof="0" dirty="0"/>
              <a:t>When an additional worker’s marginal product is greater than the existing average product, the average product increases.</a:t>
            </a:r>
          </a:p>
          <a:p>
            <a:pPr marL="292608" indent="-292608">
              <a:spcBef>
                <a:spcPts val="1000"/>
              </a:spcBef>
              <a:spcAft>
                <a:spcPts val="0"/>
              </a:spcAft>
              <a:buFont typeface="Arial" pitchFamily="34" charset="0"/>
              <a:buChar char="•"/>
            </a:pPr>
            <a:r>
              <a:rPr lang="en-US" sz="1800" noProof="0" dirty="0"/>
              <a:t>When the marginal product curve crosses the average product curve, the average product also starts to decrease.</a:t>
            </a:r>
          </a:p>
          <a:p>
            <a:pPr marL="292608" indent="-292608">
              <a:spcBef>
                <a:spcPts val="1000"/>
              </a:spcBef>
              <a:spcAft>
                <a:spcPts val="0"/>
              </a:spcAft>
              <a:buFont typeface="Arial" pitchFamily="34" charset="0"/>
              <a:buChar char="•"/>
            </a:pPr>
            <a:r>
              <a:rPr lang="en-US" sz="1800" noProof="0" dirty="0"/>
              <a:t>When an additional worker’s marginal product is less than the existing average product, the average product decreases.</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Costs of Production </a:t>
            </a:r>
            <a:r>
              <a:rPr lang="en-US" sz="1000" b="0" noProof="0" dirty="0"/>
              <a:t>1</a:t>
            </a:r>
          </a:p>
        </p:txBody>
      </p:sp>
      <p:sp>
        <p:nvSpPr>
          <p:cNvPr id="3" name="Content Placeholder 2"/>
          <p:cNvSpPr>
            <a:spLocks noGrp="1"/>
          </p:cNvSpPr>
          <p:nvPr>
            <p:ph sz="quarter" idx="11"/>
          </p:nvPr>
        </p:nvSpPr>
        <p:spPr>
          <a:xfrm>
            <a:off x="342900" y="1276709"/>
            <a:ext cx="8458200" cy="1237891"/>
          </a:xfrm>
        </p:spPr>
        <p:txBody>
          <a:bodyPr>
            <a:normAutofit/>
          </a:bodyPr>
          <a:lstStyle/>
          <a:p>
            <a:pPr marL="292608" lvl="0" indent="-292608">
              <a:spcBef>
                <a:spcPts val="1000"/>
              </a:spcBef>
              <a:spcAft>
                <a:spcPts val="0"/>
              </a:spcAft>
              <a:buFont typeface="Arial" pitchFamily="34" charset="0"/>
              <a:buChar char="•"/>
            </a:pPr>
            <a:r>
              <a:rPr lang="en-US" sz="2200" noProof="0" dirty="0"/>
              <a:t>When a firm increases its output by adjusting its use of inputs, it incurs the costs associated with that decision.</a:t>
            </a:r>
          </a:p>
          <a:p>
            <a:pPr marL="292608" lvl="0" indent="-292608">
              <a:spcBef>
                <a:spcPts val="1000"/>
              </a:spcBef>
              <a:spcAft>
                <a:spcPts val="0"/>
              </a:spcAft>
              <a:buFont typeface="Arial" pitchFamily="34" charset="0"/>
              <a:buChar char="•"/>
            </a:pPr>
            <a:r>
              <a:rPr lang="en-US" sz="2200" noProof="0" dirty="0"/>
              <a:t>The relationships between output and costs are:</a:t>
            </a:r>
          </a:p>
        </p:txBody>
      </p:sp>
      <p:graphicFrame>
        <p:nvGraphicFramePr>
          <p:cNvPr id="8" name="Object 7"/>
          <p:cNvGraphicFramePr>
            <a:graphicFrameLocks noChangeAspect="1"/>
          </p:cNvGraphicFramePr>
          <p:nvPr>
            <p:extLst>
              <p:ext uri="{D42A27DB-BD31-4B8C-83A1-F6EECF244321}">
                <p14:modId xmlns:p14="http://schemas.microsoft.com/office/powerpoint/2010/main" val="250607618"/>
              </p:ext>
            </p:extLst>
          </p:nvPr>
        </p:nvGraphicFramePr>
        <p:xfrm>
          <a:off x="1621127" y="2673207"/>
          <a:ext cx="5143500" cy="787400"/>
        </p:xfrm>
        <a:graphic>
          <a:graphicData uri="http://schemas.openxmlformats.org/presentationml/2006/ole">
            <mc:AlternateContent xmlns:mc="http://schemas.openxmlformats.org/markup-compatibility/2006">
              <mc:Choice xmlns:v="urn:schemas-microsoft-com:vml" Requires="v">
                <p:oleObj spid="_x0000_s38983" name="Equation" r:id="rId4" imgW="5143320" imgH="787320" progId="Equation.DSMT4">
                  <p:embed/>
                </p:oleObj>
              </mc:Choice>
              <mc:Fallback>
                <p:oleObj name="Equation" r:id="rId4" imgW="5143320" imgH="787320" progId="Equation.DSMT4">
                  <p:embed/>
                  <p:pic>
                    <p:nvPicPr>
                      <p:cNvPr id="0" name="Picture 2"/>
                      <p:cNvPicPr>
                        <a:picLocks noChangeAspect="1" noChangeArrowheads="1"/>
                      </p:cNvPicPr>
                      <p:nvPr/>
                    </p:nvPicPr>
                    <p:blipFill>
                      <a:blip r:embed="rId5"/>
                      <a:srcRect/>
                      <a:stretch>
                        <a:fillRect/>
                      </a:stretch>
                    </p:blipFill>
                    <p:spPr bwMode="auto">
                      <a:xfrm>
                        <a:off x="1621127" y="2673207"/>
                        <a:ext cx="5143500"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52223953"/>
              </p:ext>
            </p:extLst>
          </p:nvPr>
        </p:nvGraphicFramePr>
        <p:xfrm>
          <a:off x="1190625" y="3670300"/>
          <a:ext cx="5905500" cy="787400"/>
        </p:xfrm>
        <a:graphic>
          <a:graphicData uri="http://schemas.openxmlformats.org/presentationml/2006/ole">
            <mc:AlternateContent xmlns:mc="http://schemas.openxmlformats.org/markup-compatibility/2006">
              <mc:Choice xmlns:v="urn:schemas-microsoft-com:vml" Requires="v">
                <p:oleObj spid="_x0000_s38984" name="Equation" r:id="rId6" imgW="5905440" imgH="787320" progId="Equation.DSMT4">
                  <p:embed/>
                </p:oleObj>
              </mc:Choice>
              <mc:Fallback>
                <p:oleObj name="Equation" r:id="rId6" imgW="5905440" imgH="787320" progId="Equation.DSMT4">
                  <p:embed/>
                  <p:pic>
                    <p:nvPicPr>
                      <p:cNvPr id="8" name="Object 7"/>
                      <p:cNvPicPr>
                        <a:picLocks noChangeAspect="1" noChangeArrowheads="1"/>
                      </p:cNvPicPr>
                      <p:nvPr/>
                    </p:nvPicPr>
                    <p:blipFill>
                      <a:blip r:embed="rId7"/>
                      <a:srcRect/>
                      <a:stretch>
                        <a:fillRect/>
                      </a:stretch>
                    </p:blipFill>
                    <p:spPr bwMode="auto">
                      <a:xfrm>
                        <a:off x="1190625" y="3670300"/>
                        <a:ext cx="5905500" cy="78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650032039"/>
              </p:ext>
            </p:extLst>
          </p:nvPr>
        </p:nvGraphicFramePr>
        <p:xfrm>
          <a:off x="1543096" y="4634622"/>
          <a:ext cx="6982891" cy="803227"/>
        </p:xfrm>
        <a:graphic>
          <a:graphicData uri="http://schemas.openxmlformats.org/presentationml/2006/ole">
            <mc:AlternateContent xmlns:mc="http://schemas.openxmlformats.org/markup-compatibility/2006">
              <mc:Choice xmlns:v="urn:schemas-microsoft-com:vml" Requires="v">
                <p:oleObj spid="_x0000_s38985" name="Equation" r:id="rId8" imgW="6845040" imgH="787320" progId="Equation.DSMT4">
                  <p:embed/>
                </p:oleObj>
              </mc:Choice>
              <mc:Fallback>
                <p:oleObj name="Equation" r:id="rId8" imgW="6845040" imgH="787320" progId="Equation.DSMT4">
                  <p:embed/>
                  <p:pic>
                    <p:nvPicPr>
                      <p:cNvPr id="5" name="Object 4"/>
                      <p:cNvPicPr>
                        <a:picLocks noChangeAspect="1" noChangeArrowheads="1"/>
                      </p:cNvPicPr>
                      <p:nvPr/>
                    </p:nvPicPr>
                    <p:blipFill>
                      <a:blip r:embed="rId9"/>
                      <a:srcRect/>
                      <a:stretch>
                        <a:fillRect/>
                      </a:stretch>
                    </p:blipFill>
                    <p:spPr bwMode="auto">
                      <a:xfrm>
                        <a:off x="1543096" y="4634622"/>
                        <a:ext cx="6982891" cy="803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254554435"/>
              </p:ext>
            </p:extLst>
          </p:nvPr>
        </p:nvGraphicFramePr>
        <p:xfrm>
          <a:off x="2325097" y="5605487"/>
          <a:ext cx="4586166" cy="803227"/>
        </p:xfrm>
        <a:graphic>
          <a:graphicData uri="http://schemas.openxmlformats.org/presentationml/2006/ole">
            <mc:AlternateContent xmlns:mc="http://schemas.openxmlformats.org/markup-compatibility/2006">
              <mc:Choice xmlns:v="urn:schemas-microsoft-com:vml" Requires="v">
                <p:oleObj spid="_x0000_s38986" name="Equation" r:id="rId10" imgW="4495680" imgH="787320" progId="Equation.DSMT4">
                  <p:embed/>
                </p:oleObj>
              </mc:Choice>
              <mc:Fallback>
                <p:oleObj name="Equation" r:id="rId10" imgW="4495680" imgH="787320" progId="Equation.DSMT4">
                  <p:embed/>
                  <p:pic>
                    <p:nvPicPr>
                      <p:cNvPr id="6" name="Object 5"/>
                      <p:cNvPicPr>
                        <a:picLocks noChangeAspect="1" noChangeArrowheads="1"/>
                      </p:cNvPicPr>
                      <p:nvPr/>
                    </p:nvPicPr>
                    <p:blipFill>
                      <a:blip r:embed="rId11"/>
                      <a:srcRect/>
                      <a:stretch>
                        <a:fillRect/>
                      </a:stretch>
                    </p:blipFill>
                    <p:spPr bwMode="auto">
                      <a:xfrm>
                        <a:off x="2325097" y="5605487"/>
                        <a:ext cx="4586166" cy="803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noProof="0" dirty="0"/>
              <a:t>Costs of Production </a:t>
            </a:r>
            <a:r>
              <a:rPr lang="en-US" sz="1000" b="0" noProof="0" dirty="0"/>
              <a:t>2</a:t>
            </a:r>
            <a:endParaRPr lang="en-US" sz="1000" noProof="0" dirty="0"/>
          </a:p>
        </p:txBody>
      </p:sp>
      <p:sp>
        <p:nvSpPr>
          <p:cNvPr id="3" name="Content Placeholder 2"/>
          <p:cNvSpPr>
            <a:spLocks noGrp="1"/>
          </p:cNvSpPr>
          <p:nvPr>
            <p:ph sz="quarter" idx="11"/>
          </p:nvPr>
        </p:nvSpPr>
        <p:spPr>
          <a:xfrm>
            <a:off x="342900" y="1276709"/>
            <a:ext cx="8458200" cy="704491"/>
          </a:xfrm>
        </p:spPr>
        <p:txBody>
          <a:bodyPr>
            <a:normAutofit/>
          </a:bodyPr>
          <a:lstStyle/>
          <a:p>
            <a:pPr>
              <a:spcBef>
                <a:spcPts val="1000"/>
              </a:spcBef>
              <a:spcAft>
                <a:spcPts val="0"/>
              </a:spcAft>
            </a:pPr>
            <a:r>
              <a:rPr lang="en-US" sz="2000" noProof="0" dirty="0"/>
              <a:t>The table below provides the production and costs of a pizza joint that requires a lease for $300 and wages for workers at $200 each.</a:t>
            </a:r>
          </a:p>
        </p:txBody>
      </p:sp>
      <p:graphicFrame>
        <p:nvGraphicFramePr>
          <p:cNvPr id="8" name="Table 7"/>
          <p:cNvGraphicFramePr>
            <a:graphicFrameLocks noGrp="1"/>
          </p:cNvGraphicFramePr>
          <p:nvPr>
            <p:extLst>
              <p:ext uri="{D42A27DB-BD31-4B8C-83A1-F6EECF244321}">
                <p14:modId xmlns:p14="http://schemas.microsoft.com/office/powerpoint/2010/main" val="4019275688"/>
              </p:ext>
            </p:extLst>
          </p:nvPr>
        </p:nvGraphicFramePr>
        <p:xfrm>
          <a:off x="470707" y="2137776"/>
          <a:ext cx="8164012" cy="3840480"/>
        </p:xfrm>
        <a:graphic>
          <a:graphicData uri="http://schemas.openxmlformats.org/drawingml/2006/table">
            <a:tbl>
              <a:tblPr firstRow="1" bandRow="1">
                <a:tableStyleId>{5C22544A-7EE6-4342-B048-85BDC9FD1C3A}</a:tableStyleId>
              </a:tblPr>
              <a:tblGrid>
                <a:gridCol w="883536">
                  <a:extLst>
                    <a:ext uri="{9D8B030D-6E8A-4147-A177-3AD203B41FA5}">
                      <a16:colId xmlns:a16="http://schemas.microsoft.com/office/drawing/2014/main" val="20000"/>
                    </a:ext>
                  </a:extLst>
                </a:gridCol>
                <a:gridCol w="995423">
                  <a:extLst>
                    <a:ext uri="{9D8B030D-6E8A-4147-A177-3AD203B41FA5}">
                      <a16:colId xmlns:a16="http://schemas.microsoft.com/office/drawing/2014/main" val="20001"/>
                    </a:ext>
                  </a:extLst>
                </a:gridCol>
                <a:gridCol w="844952">
                  <a:extLst>
                    <a:ext uri="{9D8B030D-6E8A-4147-A177-3AD203B41FA5}">
                      <a16:colId xmlns:a16="http://schemas.microsoft.com/office/drawing/2014/main" val="20002"/>
                    </a:ext>
                  </a:extLst>
                </a:gridCol>
                <a:gridCol w="613458">
                  <a:extLst>
                    <a:ext uri="{9D8B030D-6E8A-4147-A177-3AD203B41FA5}">
                      <a16:colId xmlns:a16="http://schemas.microsoft.com/office/drawing/2014/main" val="20003"/>
                    </a:ext>
                  </a:extLst>
                </a:gridCol>
                <a:gridCol w="937549">
                  <a:extLst>
                    <a:ext uri="{9D8B030D-6E8A-4147-A177-3AD203B41FA5}">
                      <a16:colId xmlns:a16="http://schemas.microsoft.com/office/drawing/2014/main" val="20004"/>
                    </a:ext>
                  </a:extLst>
                </a:gridCol>
                <a:gridCol w="787079">
                  <a:extLst>
                    <a:ext uri="{9D8B030D-6E8A-4147-A177-3AD203B41FA5}">
                      <a16:colId xmlns:a16="http://schemas.microsoft.com/office/drawing/2014/main" val="20005"/>
                    </a:ext>
                  </a:extLst>
                </a:gridCol>
                <a:gridCol w="844952">
                  <a:extLst>
                    <a:ext uri="{9D8B030D-6E8A-4147-A177-3AD203B41FA5}">
                      <a16:colId xmlns:a16="http://schemas.microsoft.com/office/drawing/2014/main" val="20006"/>
                    </a:ext>
                  </a:extLst>
                </a:gridCol>
                <a:gridCol w="578734">
                  <a:extLst>
                    <a:ext uri="{9D8B030D-6E8A-4147-A177-3AD203B41FA5}">
                      <a16:colId xmlns:a16="http://schemas.microsoft.com/office/drawing/2014/main" val="20007"/>
                    </a:ext>
                  </a:extLst>
                </a:gridCol>
                <a:gridCol w="868101">
                  <a:extLst>
                    <a:ext uri="{9D8B030D-6E8A-4147-A177-3AD203B41FA5}">
                      <a16:colId xmlns:a16="http://schemas.microsoft.com/office/drawing/2014/main" val="20008"/>
                    </a:ext>
                  </a:extLst>
                </a:gridCol>
                <a:gridCol w="810228">
                  <a:extLst>
                    <a:ext uri="{9D8B030D-6E8A-4147-A177-3AD203B41FA5}">
                      <a16:colId xmlns:a16="http://schemas.microsoft.com/office/drawing/2014/main" val="20009"/>
                    </a:ext>
                  </a:extLst>
                </a:gridCol>
              </a:tblGrid>
              <a:tr h="70539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Labor (workers)</a:t>
                      </a:r>
                    </a:p>
                  </a:txBody>
                  <a:tcPr anchor="ctr">
                    <a:solidFill>
                      <a:srgbClr val="C00000"/>
                    </a:solidFill>
                  </a:tcPr>
                </a:tc>
                <a:tc>
                  <a:txBody>
                    <a:bodyPr/>
                    <a:lstStyle/>
                    <a:p>
                      <a:pPr algn="ctr"/>
                      <a:r>
                        <a:rPr lang="en-US" sz="1200" b="1" dirty="0">
                          <a:latin typeface="+mn-lt"/>
                        </a:rPr>
                        <a:t>Total production </a:t>
                      </a:r>
                    </a:p>
                    <a:p>
                      <a:pPr algn="ctr"/>
                      <a:r>
                        <a:rPr lang="en-US" sz="1200" b="1" dirty="0">
                          <a:latin typeface="+mn-lt"/>
                        </a:rPr>
                        <a:t>(pizzas)</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Marginal product (pizzas)</a:t>
                      </a:r>
                    </a:p>
                  </a:txBody>
                  <a:tcPr anchor="ctr">
                    <a:solidFill>
                      <a:srgbClr val="C00000"/>
                    </a:solidFill>
                  </a:tcPr>
                </a:tc>
                <a:tc>
                  <a:txBody>
                    <a:bodyPr/>
                    <a:lstStyle/>
                    <a:p>
                      <a:pPr algn="ctr"/>
                      <a:r>
                        <a:rPr lang="en-US" sz="1200" b="1" dirty="0">
                          <a:latin typeface="+mn-lt"/>
                        </a:rPr>
                        <a:t>Fixed </a:t>
                      </a:r>
                    </a:p>
                    <a:p>
                      <a:pPr algn="ctr"/>
                      <a:r>
                        <a:rPr lang="en-US" sz="1200" b="1" dirty="0">
                          <a:latin typeface="+mn-lt"/>
                        </a:rPr>
                        <a:t>costs</a:t>
                      </a:r>
                    </a:p>
                    <a:p>
                      <a:pPr algn="ctr"/>
                      <a:r>
                        <a:rPr lang="en-US" sz="1200" b="1" dirty="0">
                          <a:latin typeface="+mn-lt"/>
                        </a:rPr>
                        <a:t>($)</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fixed costs ($/pizza)</a:t>
                      </a:r>
                    </a:p>
                  </a:txBody>
                  <a:tcPr anchor="ctr">
                    <a:solidFill>
                      <a:srgbClr val="C00000"/>
                    </a:solidFill>
                  </a:tcPr>
                </a:tc>
                <a:tc>
                  <a:txBody>
                    <a:bodyPr/>
                    <a:lstStyle/>
                    <a:p>
                      <a:pPr algn="ctr"/>
                      <a:r>
                        <a:rPr lang="en-US" sz="1200" b="1" dirty="0">
                          <a:latin typeface="+mn-lt"/>
                        </a:rPr>
                        <a:t>Variable costs</a:t>
                      </a:r>
                    </a:p>
                    <a:p>
                      <a:pPr algn="ctr"/>
                      <a:r>
                        <a:rPr lang="en-US" sz="1200" b="1" dirty="0">
                          <a:latin typeface="+mn-lt"/>
                        </a:rPr>
                        <a:t>($)</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variable costs ($/pizza)</a:t>
                      </a:r>
                    </a:p>
                  </a:txBody>
                  <a:tcPr anchor="ctr">
                    <a:solidFill>
                      <a:srgbClr val="C00000"/>
                    </a:solidFill>
                  </a:tcPr>
                </a:tc>
                <a:tc>
                  <a:txBody>
                    <a:bodyPr/>
                    <a:lstStyle/>
                    <a:p>
                      <a:pPr algn="ctr"/>
                      <a:r>
                        <a:rPr lang="en-US" sz="1200" b="1" dirty="0">
                          <a:latin typeface="+mn-lt"/>
                        </a:rPr>
                        <a:t>Total cost</a:t>
                      </a:r>
                    </a:p>
                    <a:p>
                      <a:pPr algn="ctr"/>
                      <a:r>
                        <a:rPr lang="en-US" sz="1200" b="1" dirty="0">
                          <a:latin typeface="+mn-lt"/>
                        </a:rPr>
                        <a:t>($)</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total cost ($/pizza)</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Marginal cost ($/pizza)</a:t>
                      </a:r>
                    </a:p>
                  </a:txBody>
                  <a:tcPr anchor="ctr">
                    <a:solidFill>
                      <a:srgbClr val="C00000"/>
                    </a:solidFill>
                  </a:tcPr>
                </a:tc>
                <a:extLst>
                  <a:ext uri="{0D108BD9-81ED-4DB2-BD59-A6C34878D82A}">
                    <a16:rowId xmlns:a16="http://schemas.microsoft.com/office/drawing/2014/main" val="10000"/>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r"/>
                      <a:r>
                        <a:rPr kumimoji="0" lang="en-US" sz="1200" b="0" i="0" u="none" strike="noStrike" cap="none" normalizeH="0" baseline="0" dirty="0">
                          <a:ln>
                            <a:noFill/>
                          </a:ln>
                          <a:solidFill>
                            <a:srgbClr val="010202"/>
                          </a:solidFill>
                          <a:effectLst/>
                          <a:latin typeface="+mn-lt"/>
                          <a:cs typeface="Arial" pitchFamily="34" charset="0"/>
                        </a:rPr>
                        <a:t>0</a:t>
                      </a:r>
                      <a:endParaRPr lang="en-US" sz="1200" b="1" dirty="0">
                        <a:latin typeface="+mn-lt"/>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a:t>
                      </a:r>
                      <a:endParaRPr lang="en-US" sz="1200" b="1" dirty="0">
                        <a:latin typeface="+mn-lt"/>
                      </a:endParaRPr>
                    </a:p>
                  </a:txBody>
                  <a:tcPr anchor="ctr"/>
                </a:tc>
                <a:tc>
                  <a:txBody>
                    <a:bodyPr/>
                    <a:lstStyle/>
                    <a:p>
                      <a:pPr algn="ctr"/>
                      <a:r>
                        <a:rPr kumimoji="0" lang="en-US" sz="1200" b="0" i="0" u="none" strike="noStrike" cap="none" normalizeH="0" baseline="0" dirty="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a:t>
                      </a:r>
                      <a:endParaRPr lang="en-US" sz="1200" b="1" dirty="0">
                        <a:latin typeface="+mn-lt"/>
                      </a:endParaRPr>
                    </a:p>
                  </a:txBody>
                  <a:tcPr anchor="ctr"/>
                </a:tc>
                <a:tc>
                  <a:txBody>
                    <a:bodyPr/>
                    <a:lstStyle/>
                    <a:p>
                      <a:pPr algn="r"/>
                      <a:r>
                        <a:rPr kumimoji="0" lang="en-US" sz="1200" b="0" i="0" u="none" strike="noStrike" cap="none" normalizeH="0" baseline="0" dirty="0">
                          <a:ln>
                            <a:noFill/>
                          </a:ln>
                          <a:solidFill>
                            <a:srgbClr val="010202"/>
                          </a:solidFill>
                          <a:effectLst/>
                          <a:latin typeface="+mn-lt"/>
                          <a:cs typeface="Arial" pitchFamily="34" charset="0"/>
                        </a:rPr>
                        <a:t>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300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1"/>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1</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6.00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10.00</a:t>
                      </a:r>
                      <a:endParaRPr kumimoji="0" lang="en-US" sz="12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2"/>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2</a:t>
                      </a:r>
                    </a:p>
                  </a:txBody>
                  <a:tcPr anchor="ctr"/>
                </a:tc>
                <a:tc>
                  <a:txBody>
                    <a:bodyPr/>
                    <a:lstStyle/>
                    <a:p>
                      <a:pPr algn="r"/>
                      <a:r>
                        <a:rPr kumimoji="0" lang="en-US" sz="1200" b="0" i="0" u="none" strike="noStrike" cap="none" normalizeH="0" baseline="0" dirty="0">
                          <a:ln>
                            <a:noFill/>
                          </a:ln>
                          <a:solidFill>
                            <a:srgbClr val="010202"/>
                          </a:solidFill>
                          <a:effectLst/>
                          <a:latin typeface="+mn-lt"/>
                          <a:cs typeface="Arial" pitchFamily="34" charset="0"/>
                        </a:rPr>
                        <a:t>150</a:t>
                      </a:r>
                      <a:endParaRPr lang="en-US" sz="1200" b="1" dirty="0">
                        <a:latin typeface="+mn-lt"/>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2.67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700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4.67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3"/>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3</a:t>
                      </a:r>
                    </a:p>
                  </a:txBody>
                  <a:tcPr anchor="ctr"/>
                </a:tc>
                <a:tc>
                  <a:txBody>
                    <a:bodyPr/>
                    <a:lstStyle/>
                    <a:p>
                      <a:pPr algn="r"/>
                      <a:r>
                        <a:rPr kumimoji="0" lang="en-US" sz="1200" b="0" i="0" u="none" strike="noStrike" cap="none" normalizeH="0" baseline="0" dirty="0">
                          <a:ln>
                            <a:noFill/>
                          </a:ln>
                          <a:solidFill>
                            <a:srgbClr val="010202"/>
                          </a:solidFill>
                          <a:effectLst/>
                          <a:latin typeface="+mn-lt"/>
                          <a:cs typeface="Arial" pitchFamily="34" charset="0"/>
                        </a:rPr>
                        <a:t>330</a:t>
                      </a:r>
                      <a:endParaRPr lang="en-US" sz="1200" b="1" dirty="0">
                        <a:latin typeface="+mn-lt"/>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180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0.91</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600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1.82</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900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2.73</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1.11</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4"/>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4</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170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0.60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1.60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1,100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2.20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1.18</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5"/>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5</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630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130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0.48</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1.59</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1,300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2.06</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1.54</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6"/>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6</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730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0.41</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1.64</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1,500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7"/>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7</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810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0.37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1.73</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1,700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2.10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2.50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8"/>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8</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875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65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0.34</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1,600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1.83</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1,900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2.17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3.08</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9"/>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9</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925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0.32</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1,800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1.95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2,100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2.27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10"/>
                  </a:ext>
                </a:extLst>
              </a:tr>
              <a:tr h="23513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chemeClr val="tx1"/>
                          </a:solidFill>
                          <a:effectLst/>
                          <a:latin typeface="+mn-lt"/>
                          <a:cs typeface="Arial" pitchFamily="34" charset="0"/>
                        </a:rPr>
                        <a:t>10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965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45</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algn="ctr"/>
                      <a:r>
                        <a:rPr kumimoji="0" lang="en-US" sz="1200" b="0" i="0" u="none" strike="noStrike" cap="none" normalizeH="0" baseline="0" dirty="0">
                          <a:ln>
                            <a:noFill/>
                          </a:ln>
                          <a:solidFill>
                            <a:srgbClr val="010202"/>
                          </a:solidFill>
                          <a:effectLst/>
                          <a:latin typeface="+mn-lt"/>
                          <a:cs typeface="Arial" pitchFamily="34" charset="0"/>
                        </a:rPr>
                        <a:t>300</a:t>
                      </a:r>
                      <a:endParaRPr lang="en-US" sz="1200" b="1" dirty="0">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0.31</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10202"/>
                          </a:solidFill>
                          <a:latin typeface="+mn-lt"/>
                          <a:cs typeface="Arial" pitchFamily="34" charset="0"/>
                        </a:rPr>
                        <a:t>2,300</a:t>
                      </a:r>
                      <a:endParaRPr lang="en-US" sz="1200" dirty="0">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2.38</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5.00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1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Cost Curves I</a:t>
            </a:r>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noProof="0" dirty="0"/>
              <a:t>Cost functions can be represented visually.</a:t>
            </a:r>
          </a:p>
        </p:txBody>
      </p:sp>
      <p:pic>
        <p:nvPicPr>
          <p:cNvPr id="39938" name="Picture 2" descr="Quantity of pizzas is on the vertical axis and Cost is on the horizontal axis."/>
          <p:cNvPicPr>
            <a:picLocks noChangeAspect="1" noChangeArrowheads="1"/>
          </p:cNvPicPr>
          <p:nvPr/>
        </p:nvPicPr>
        <p:blipFill>
          <a:blip r:embed="rId3"/>
          <a:srcRect/>
          <a:stretch>
            <a:fillRect/>
          </a:stretch>
        </p:blipFill>
        <p:spPr bwMode="auto">
          <a:xfrm>
            <a:off x="301646" y="2258998"/>
            <a:ext cx="4780567" cy="3165677"/>
          </a:xfrm>
          <a:prstGeom prst="rect">
            <a:avLst/>
          </a:prstGeom>
          <a:noFill/>
          <a:ln w="9525">
            <a:noFill/>
            <a:miter lim="800000"/>
            <a:headEnd/>
            <a:tailEnd/>
          </a:ln>
          <a:effectLst/>
        </p:spPr>
      </p:pic>
      <p:sp>
        <p:nvSpPr>
          <p:cNvPr id="4" name="Content Placeholder 3"/>
          <p:cNvSpPr>
            <a:spLocks noGrp="1"/>
          </p:cNvSpPr>
          <p:nvPr>
            <p:ph sz="quarter" idx="14"/>
          </p:nvPr>
        </p:nvSpPr>
        <p:spPr>
          <a:xfrm>
            <a:off x="5181600" y="1981200"/>
            <a:ext cx="3840480" cy="3581400"/>
          </a:xfrm>
        </p:spPr>
        <p:txBody>
          <a:bodyPr>
            <a:noAutofit/>
          </a:bodyPr>
          <a:lstStyle/>
          <a:p>
            <a:pPr marL="292608" indent="-292608">
              <a:spcBef>
                <a:spcPts val="1000"/>
              </a:spcBef>
              <a:spcAft>
                <a:spcPts val="0"/>
              </a:spcAft>
              <a:buFont typeface="Arial" pitchFamily="34" charset="0"/>
              <a:buChar char="•"/>
            </a:pPr>
            <a:r>
              <a:rPr lang="en-US" sz="2000" noProof="0" dirty="0"/>
              <a:t>The V</a:t>
            </a:r>
            <a:r>
              <a:rPr lang="en-US" sz="100" noProof="0" dirty="0"/>
              <a:t> </a:t>
            </a:r>
            <a:r>
              <a:rPr lang="en-US" sz="2000" noProof="0" dirty="0"/>
              <a:t>C curve initially becomes less steep, reflecting the increasing marginal product of the first few employees.</a:t>
            </a:r>
          </a:p>
          <a:p>
            <a:pPr marL="292608" indent="-292608">
              <a:spcBef>
                <a:spcPts val="1000"/>
              </a:spcBef>
              <a:spcAft>
                <a:spcPts val="0"/>
              </a:spcAft>
              <a:buFont typeface="Arial" pitchFamily="34" charset="0"/>
              <a:buChar char="•"/>
            </a:pPr>
            <a:r>
              <a:rPr lang="en-US" sz="2000" noProof="0" dirty="0"/>
              <a:t>As the principle of diminishing marginal product kicks in, the variable cost curve gets gradually steeper.</a:t>
            </a:r>
          </a:p>
          <a:p>
            <a:pPr marL="292608" indent="-292608">
              <a:spcBef>
                <a:spcPts val="1000"/>
              </a:spcBef>
              <a:spcAft>
                <a:spcPts val="0"/>
              </a:spcAft>
              <a:buFont typeface="Arial" pitchFamily="34" charset="0"/>
              <a:buChar char="•"/>
            </a:pPr>
            <a:r>
              <a:rPr lang="en-US" sz="2000" noProof="0" dirty="0"/>
              <a:t>Adding F</a:t>
            </a:r>
            <a:r>
              <a:rPr lang="en-US" sz="100" noProof="0" dirty="0"/>
              <a:t> </a:t>
            </a:r>
            <a:r>
              <a:rPr lang="en-US" sz="2000" noProof="0" dirty="0"/>
              <a:t>C and V</a:t>
            </a:r>
            <a:r>
              <a:rPr lang="en-US" sz="100" noProof="0" dirty="0"/>
              <a:t> </a:t>
            </a:r>
            <a:r>
              <a:rPr lang="en-US" sz="2000" noProof="0" dirty="0"/>
              <a:t>C yields T</a:t>
            </a:r>
            <a:r>
              <a:rPr lang="en-US" sz="100" noProof="0" dirty="0"/>
              <a:t> </a:t>
            </a:r>
            <a:r>
              <a:rPr lang="en-US" sz="2000" noProof="0" dirty="0"/>
              <a:t>C.</a:t>
            </a:r>
          </a:p>
        </p:txBody>
      </p:sp>
      <p:sp>
        <p:nvSpPr>
          <p:cNvPr id="5" name="Text Placeholder 4"/>
          <p:cNvSpPr>
            <a:spLocks noGrp="1"/>
          </p:cNvSpPr>
          <p:nvPr>
            <p:ph type="body" sz="quarter" idx="12"/>
          </p:nvPr>
        </p:nvSpPr>
        <p:spPr>
          <a:xfrm>
            <a:off x="2971800" y="6327648"/>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Cost Curves I</a:t>
            </a:r>
            <a:r>
              <a:rPr lang="en-US" sz="100" noProof="0" dirty="0"/>
              <a:t> </a:t>
            </a:r>
            <a:r>
              <a:rPr lang="en-US" sz="3600" noProof="0" dirty="0" err="1"/>
              <a:t>I</a:t>
            </a:r>
            <a:r>
              <a:rPr lang="en-US" sz="3600" noProof="0" dirty="0"/>
              <a:t> </a:t>
            </a:r>
            <a:r>
              <a:rPr lang="en-US" sz="1000" b="0" noProof="0" dirty="0"/>
              <a:t>1</a:t>
            </a:r>
          </a:p>
        </p:txBody>
      </p:sp>
      <p:sp>
        <p:nvSpPr>
          <p:cNvPr id="3" name="Content Placeholder 2"/>
          <p:cNvSpPr>
            <a:spLocks noGrp="1"/>
          </p:cNvSpPr>
          <p:nvPr>
            <p:ph sz="quarter" idx="11"/>
          </p:nvPr>
        </p:nvSpPr>
        <p:spPr>
          <a:xfrm>
            <a:off x="342900" y="1276709"/>
            <a:ext cx="8458200" cy="475891"/>
          </a:xfrm>
        </p:spPr>
        <p:txBody>
          <a:bodyPr>
            <a:normAutofit/>
          </a:bodyPr>
          <a:lstStyle/>
          <a:p>
            <a:pPr>
              <a:spcBef>
                <a:spcPts val="1000"/>
              </a:spcBef>
              <a:spcAft>
                <a:spcPts val="0"/>
              </a:spcAft>
            </a:pPr>
            <a:r>
              <a:rPr lang="en-US" sz="2400" noProof="0" dirty="0"/>
              <a:t>Average costs can be represented visually.</a:t>
            </a:r>
          </a:p>
        </p:txBody>
      </p:sp>
      <p:pic>
        <p:nvPicPr>
          <p:cNvPr id="40962" name="Picture 2" descr="The graph has Quantity of pizzas on the vertical axis and Cost on the horizontal axis."/>
          <p:cNvPicPr>
            <a:picLocks noChangeAspect="1" noChangeArrowheads="1"/>
          </p:cNvPicPr>
          <p:nvPr/>
        </p:nvPicPr>
        <p:blipFill>
          <a:blip r:embed="rId3"/>
          <a:srcRect/>
          <a:stretch>
            <a:fillRect/>
          </a:stretch>
        </p:blipFill>
        <p:spPr bwMode="auto">
          <a:xfrm>
            <a:off x="511510" y="1883598"/>
            <a:ext cx="4160837" cy="4244975"/>
          </a:xfrm>
          <a:prstGeom prst="rect">
            <a:avLst/>
          </a:prstGeom>
          <a:noFill/>
          <a:ln w="9525">
            <a:noFill/>
            <a:miter lim="800000"/>
            <a:headEnd/>
            <a:tailEnd/>
          </a:ln>
          <a:effectLst/>
        </p:spPr>
      </p:pic>
      <p:sp>
        <p:nvSpPr>
          <p:cNvPr id="4" name="Content Placeholder 3"/>
          <p:cNvSpPr>
            <a:spLocks noGrp="1"/>
          </p:cNvSpPr>
          <p:nvPr>
            <p:ph sz="quarter" idx="14"/>
          </p:nvPr>
        </p:nvSpPr>
        <p:spPr>
          <a:xfrm>
            <a:off x="5181600" y="2007250"/>
            <a:ext cx="3619500" cy="4038600"/>
          </a:xfrm>
        </p:spPr>
        <p:txBody>
          <a:bodyPr>
            <a:normAutofit/>
          </a:bodyPr>
          <a:lstStyle/>
          <a:p>
            <a:pPr>
              <a:spcBef>
                <a:spcPts val="1000"/>
              </a:spcBef>
              <a:spcAft>
                <a:spcPts val="0"/>
              </a:spcAft>
            </a:pPr>
            <a:r>
              <a:rPr lang="en-US" sz="2200" noProof="0" dirty="0"/>
              <a:t>A</a:t>
            </a:r>
            <a:r>
              <a:rPr lang="en-US" sz="100" noProof="0" dirty="0"/>
              <a:t> </a:t>
            </a:r>
            <a:r>
              <a:rPr lang="en-US" sz="2200" noProof="0" dirty="0"/>
              <a:t>F</a:t>
            </a:r>
            <a:r>
              <a:rPr lang="en-US" sz="100" noProof="0" dirty="0"/>
              <a:t> </a:t>
            </a:r>
            <a:r>
              <a:rPr lang="en-US" sz="2200" noProof="0" dirty="0"/>
              <a:t>C trends downward.</a:t>
            </a:r>
          </a:p>
          <a:p>
            <a:pPr marL="292608" lvl="1" indent="-292608">
              <a:spcBef>
                <a:spcPts val="1000"/>
              </a:spcBef>
              <a:spcAft>
                <a:spcPts val="0"/>
              </a:spcAft>
            </a:pPr>
            <a:r>
              <a:rPr lang="en-US" sz="2000" noProof="0" dirty="0"/>
              <a:t>Same cost spread out over more units of output.</a:t>
            </a:r>
          </a:p>
          <a:p>
            <a:pPr>
              <a:spcBef>
                <a:spcPts val="1000"/>
              </a:spcBef>
              <a:spcAft>
                <a:spcPts val="0"/>
              </a:spcAft>
            </a:pPr>
            <a:r>
              <a:rPr lang="en-US" sz="2200" noProof="0" dirty="0"/>
              <a:t>A</a:t>
            </a:r>
            <a:r>
              <a:rPr lang="en-US" sz="100" noProof="0" dirty="0"/>
              <a:t> </a:t>
            </a:r>
            <a:r>
              <a:rPr lang="en-US" sz="2200" noProof="0" dirty="0"/>
              <a:t>V</a:t>
            </a:r>
            <a:r>
              <a:rPr lang="en-US" sz="100" noProof="0" dirty="0"/>
              <a:t> </a:t>
            </a:r>
            <a:r>
              <a:rPr lang="en-US" sz="2200" noProof="0" dirty="0"/>
              <a:t>C is U-shaped.</a:t>
            </a:r>
          </a:p>
          <a:p>
            <a:pPr marL="292608" lvl="1" indent="-292608">
              <a:spcBef>
                <a:spcPts val="1000"/>
              </a:spcBef>
              <a:spcAft>
                <a:spcPts val="0"/>
              </a:spcAft>
            </a:pPr>
            <a:r>
              <a:rPr lang="en-US" sz="2000" noProof="0" dirty="0"/>
              <a:t>First decreases and then increases, reflecting the marginal product of inputs.</a:t>
            </a:r>
          </a:p>
          <a:p>
            <a:pPr>
              <a:spcBef>
                <a:spcPts val="1000"/>
              </a:spcBef>
              <a:spcAft>
                <a:spcPts val="0"/>
              </a:spcAft>
            </a:pPr>
            <a:r>
              <a:rPr lang="en-US" sz="2200" noProof="0" dirty="0"/>
              <a:t>A</a:t>
            </a:r>
            <a:r>
              <a:rPr lang="en-US" sz="100" noProof="0" dirty="0"/>
              <a:t> </a:t>
            </a:r>
            <a:r>
              <a:rPr lang="en-US" sz="2200" noProof="0" dirty="0"/>
              <a:t>T</a:t>
            </a:r>
            <a:r>
              <a:rPr lang="en-US" sz="100" noProof="0" dirty="0"/>
              <a:t> </a:t>
            </a:r>
            <a:r>
              <a:rPr lang="en-US" sz="2200" noProof="0" dirty="0"/>
              <a:t>C curve is U-shaped.</a:t>
            </a:r>
          </a:p>
          <a:p>
            <a:pPr marL="292608" lvl="1" indent="-292608">
              <a:spcBef>
                <a:spcPts val="1000"/>
              </a:spcBef>
              <a:spcAft>
                <a:spcPts val="0"/>
              </a:spcAft>
            </a:pPr>
            <a:r>
              <a:rPr lang="en-US" sz="2000" noProof="0" dirty="0"/>
              <a:t>Decreases in A</a:t>
            </a:r>
            <a:r>
              <a:rPr lang="en-US" sz="100" noProof="0" dirty="0"/>
              <a:t> </a:t>
            </a:r>
            <a:r>
              <a:rPr lang="en-US" sz="2000" noProof="0" dirty="0"/>
              <a:t>F</a:t>
            </a:r>
            <a:r>
              <a:rPr lang="en-US" sz="100" noProof="0" dirty="0"/>
              <a:t> </a:t>
            </a:r>
            <a:r>
              <a:rPr lang="en-US" sz="2000" noProof="0" dirty="0"/>
              <a:t>C and increases with A</a:t>
            </a:r>
            <a:r>
              <a:rPr lang="en-US" sz="100" noProof="0" dirty="0"/>
              <a:t> </a:t>
            </a:r>
            <a:r>
              <a:rPr lang="en-US" sz="2000" noProof="0" dirty="0"/>
              <a:t>V</a:t>
            </a:r>
            <a:r>
              <a:rPr lang="en-US" sz="100" noProof="0" dirty="0"/>
              <a:t> </a:t>
            </a:r>
            <a:r>
              <a:rPr lang="en-US" sz="2000" noProof="0" dirty="0"/>
              <a:t>C.</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Cost Curves I</a:t>
            </a:r>
            <a:r>
              <a:rPr lang="en-US" sz="100" noProof="0" dirty="0"/>
              <a:t> </a:t>
            </a:r>
            <a:r>
              <a:rPr lang="en-US" sz="3600" noProof="0" dirty="0" err="1"/>
              <a:t>I</a:t>
            </a:r>
            <a:r>
              <a:rPr lang="en-US" sz="3600" noProof="0" dirty="0"/>
              <a:t> </a:t>
            </a:r>
            <a:r>
              <a:rPr lang="en-US" sz="1000" b="0" noProof="0" dirty="0"/>
              <a:t>2</a:t>
            </a:r>
          </a:p>
        </p:txBody>
      </p:sp>
      <p:sp>
        <p:nvSpPr>
          <p:cNvPr id="3" name="Content Placeholder 2"/>
          <p:cNvSpPr>
            <a:spLocks noGrp="1"/>
          </p:cNvSpPr>
          <p:nvPr>
            <p:ph sz="quarter" idx="11"/>
          </p:nvPr>
        </p:nvSpPr>
        <p:spPr>
          <a:xfrm>
            <a:off x="342900" y="1276709"/>
            <a:ext cx="8458200" cy="475891"/>
          </a:xfrm>
        </p:spPr>
        <p:txBody>
          <a:bodyPr>
            <a:normAutofit/>
          </a:bodyPr>
          <a:lstStyle/>
          <a:p>
            <a:pPr>
              <a:spcBef>
                <a:spcPts val="1000"/>
              </a:spcBef>
              <a:spcAft>
                <a:spcPts val="0"/>
              </a:spcAft>
            </a:pPr>
            <a:r>
              <a:rPr lang="en-US" sz="2400" noProof="0" dirty="0"/>
              <a:t>Marginal cost can be represented visually.</a:t>
            </a:r>
          </a:p>
        </p:txBody>
      </p:sp>
      <p:pic>
        <p:nvPicPr>
          <p:cNvPr id="41986" name="Picture 2" descr="The vertical axis of the graph has Quantity of pizzas and Cost on the horizontal axis."/>
          <p:cNvPicPr>
            <a:picLocks noChangeAspect="1" noChangeArrowheads="1"/>
          </p:cNvPicPr>
          <p:nvPr/>
        </p:nvPicPr>
        <p:blipFill>
          <a:blip r:embed="rId3"/>
          <a:srcRect/>
          <a:stretch>
            <a:fillRect/>
          </a:stretch>
        </p:blipFill>
        <p:spPr bwMode="auto">
          <a:xfrm>
            <a:off x="425122" y="1884783"/>
            <a:ext cx="4381500" cy="4229100"/>
          </a:xfrm>
          <a:prstGeom prst="rect">
            <a:avLst/>
          </a:prstGeom>
          <a:noFill/>
          <a:ln w="9525">
            <a:noFill/>
            <a:miter lim="800000"/>
            <a:headEnd/>
            <a:tailEnd/>
          </a:ln>
          <a:effectLst/>
        </p:spPr>
      </p:pic>
      <p:sp>
        <p:nvSpPr>
          <p:cNvPr id="4" name="Content Placeholder 3"/>
          <p:cNvSpPr>
            <a:spLocks noGrp="1"/>
          </p:cNvSpPr>
          <p:nvPr>
            <p:ph sz="quarter" idx="14"/>
          </p:nvPr>
        </p:nvSpPr>
        <p:spPr>
          <a:xfrm>
            <a:off x="4977114" y="1891500"/>
            <a:ext cx="3823986" cy="4241150"/>
          </a:xfrm>
        </p:spPr>
        <p:txBody>
          <a:bodyPr>
            <a:noAutofit/>
          </a:bodyPr>
          <a:lstStyle/>
          <a:p>
            <a:pPr>
              <a:spcBef>
                <a:spcPts val="1000"/>
              </a:spcBef>
              <a:spcAft>
                <a:spcPts val="0"/>
              </a:spcAft>
            </a:pPr>
            <a:r>
              <a:rPr lang="en-US" sz="2200" noProof="0" dirty="0"/>
              <a:t>The M</a:t>
            </a:r>
            <a:r>
              <a:rPr lang="en-US" sz="100" noProof="0" dirty="0"/>
              <a:t> </a:t>
            </a:r>
            <a:r>
              <a:rPr lang="en-US" sz="2200" noProof="0" dirty="0"/>
              <a:t>C curve is U-shaped and is the inverse shape of the marginal product curve.</a:t>
            </a:r>
          </a:p>
          <a:p>
            <a:pPr marL="292608" lvl="1" indent="-292608">
              <a:spcBef>
                <a:spcPts val="1000"/>
              </a:spcBef>
              <a:spcAft>
                <a:spcPts val="0"/>
              </a:spcAft>
            </a:pPr>
            <a:r>
              <a:rPr lang="en-US" sz="2000" noProof="0" dirty="0"/>
              <a:t>Every additional unit of input costs the same, regardless of its contribution to production.</a:t>
            </a:r>
          </a:p>
          <a:p>
            <a:pPr marL="292608" lvl="1" indent="-292608">
              <a:spcBef>
                <a:spcPts val="1000"/>
              </a:spcBef>
              <a:spcAft>
                <a:spcPts val="0"/>
              </a:spcAft>
            </a:pPr>
            <a:r>
              <a:rPr lang="en-US" sz="2000" noProof="0" dirty="0"/>
              <a:t>As marginal product of labor initially increases, M</a:t>
            </a:r>
            <a:r>
              <a:rPr lang="en-US" sz="100" noProof="0" dirty="0"/>
              <a:t> </a:t>
            </a:r>
            <a:r>
              <a:rPr lang="en-US" sz="2000" noProof="0" dirty="0"/>
              <a:t>C decreases.</a:t>
            </a:r>
          </a:p>
          <a:p>
            <a:pPr marL="292608" lvl="1" indent="-292608">
              <a:spcBef>
                <a:spcPts val="1000"/>
              </a:spcBef>
              <a:spcAft>
                <a:spcPts val="0"/>
              </a:spcAft>
            </a:pPr>
            <a:r>
              <a:rPr lang="en-US" sz="2000" noProof="0" dirty="0"/>
              <a:t>As marginal product diminishes, the M</a:t>
            </a:r>
            <a:r>
              <a:rPr lang="en-US" sz="100" noProof="0" dirty="0"/>
              <a:t> </a:t>
            </a:r>
            <a:r>
              <a:rPr lang="en-US" sz="2000" noProof="0" dirty="0"/>
              <a:t>C increases.</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solidFill>
                  <a:schemeClr val="tx1"/>
                </a:solidFill>
              </a:rPr>
              <a:t>Marginal and Average Cost Curves</a:t>
            </a:r>
            <a:endParaRPr lang="en-US" sz="1000" b="0" noProof="0" dirty="0">
              <a:solidFill>
                <a:schemeClr val="tx1"/>
              </a:solidFill>
            </a:endParaRPr>
          </a:p>
        </p:txBody>
      </p:sp>
      <p:sp>
        <p:nvSpPr>
          <p:cNvPr id="3" name="Content Placeholder 2"/>
          <p:cNvSpPr>
            <a:spLocks noGrp="1"/>
          </p:cNvSpPr>
          <p:nvPr>
            <p:ph sz="quarter" idx="11"/>
          </p:nvPr>
        </p:nvSpPr>
        <p:spPr>
          <a:xfrm>
            <a:off x="342900" y="1276709"/>
            <a:ext cx="8458200" cy="780691"/>
          </a:xfrm>
        </p:spPr>
        <p:txBody>
          <a:bodyPr>
            <a:noAutofit/>
          </a:bodyPr>
          <a:lstStyle/>
          <a:p>
            <a:pPr>
              <a:spcBef>
                <a:spcPts val="1000"/>
              </a:spcBef>
              <a:spcAft>
                <a:spcPts val="0"/>
              </a:spcAft>
            </a:pPr>
            <a:r>
              <a:rPr lang="en-US" sz="2200" noProof="0" dirty="0"/>
              <a:t>The relationship between marginal and average total cost can be established visually.</a:t>
            </a:r>
          </a:p>
        </p:txBody>
      </p:sp>
      <p:pic>
        <p:nvPicPr>
          <p:cNvPr id="43010" name="Picture 2" descr="The vertical axis of the graph has Quantity of pizzas and Cost on the horizontal axis."/>
          <p:cNvPicPr>
            <a:picLocks noChangeAspect="1" noChangeArrowheads="1"/>
          </p:cNvPicPr>
          <p:nvPr/>
        </p:nvPicPr>
        <p:blipFill>
          <a:blip r:embed="rId3"/>
          <a:srcRect/>
          <a:stretch>
            <a:fillRect/>
          </a:stretch>
        </p:blipFill>
        <p:spPr bwMode="auto">
          <a:xfrm>
            <a:off x="650143" y="2242595"/>
            <a:ext cx="4010607" cy="3798653"/>
          </a:xfrm>
          <a:prstGeom prst="rect">
            <a:avLst/>
          </a:prstGeom>
          <a:noFill/>
          <a:ln w="9525">
            <a:noFill/>
            <a:miter lim="800000"/>
            <a:headEnd/>
            <a:tailEnd/>
          </a:ln>
          <a:effectLst/>
        </p:spPr>
      </p:pic>
      <p:sp>
        <p:nvSpPr>
          <p:cNvPr id="4" name="Content Placeholder 3"/>
          <p:cNvSpPr>
            <a:spLocks noGrp="1"/>
          </p:cNvSpPr>
          <p:nvPr>
            <p:ph sz="quarter" idx="14"/>
          </p:nvPr>
        </p:nvSpPr>
        <p:spPr>
          <a:xfrm>
            <a:off x="5105400" y="2134575"/>
            <a:ext cx="3695700" cy="4052100"/>
          </a:xfrm>
        </p:spPr>
        <p:txBody>
          <a:bodyPr>
            <a:noAutofit/>
          </a:bodyPr>
          <a:lstStyle/>
          <a:p>
            <a:pPr marL="292608" indent="-292608">
              <a:spcBef>
                <a:spcPts val="1000"/>
              </a:spcBef>
              <a:spcAft>
                <a:spcPts val="0"/>
              </a:spcAft>
              <a:buFont typeface="Arial" pitchFamily="34" charset="0"/>
              <a:buChar char="•"/>
            </a:pPr>
            <a:r>
              <a:rPr lang="en-US" sz="2000" noProof="0" dirty="0"/>
              <a:t>When the M</a:t>
            </a:r>
            <a:r>
              <a:rPr lang="en-US" sz="100" noProof="0" dirty="0"/>
              <a:t> </a:t>
            </a:r>
            <a:r>
              <a:rPr lang="en-US" sz="2000" noProof="0" dirty="0"/>
              <a:t>C of producing another unit is less than the A</a:t>
            </a:r>
            <a:r>
              <a:rPr lang="en-US" sz="100" noProof="0" dirty="0"/>
              <a:t> </a:t>
            </a:r>
            <a:r>
              <a:rPr lang="en-US" sz="2000" noProof="0" dirty="0"/>
              <a:t>T</a:t>
            </a:r>
            <a:r>
              <a:rPr lang="en-US" sz="100" noProof="0" dirty="0"/>
              <a:t> </a:t>
            </a:r>
            <a:r>
              <a:rPr lang="en-US" sz="2000" noProof="0" dirty="0"/>
              <a:t>C, producing an extra unit decreases the A</a:t>
            </a:r>
            <a:r>
              <a:rPr lang="en-US" sz="100" noProof="0" dirty="0"/>
              <a:t> </a:t>
            </a:r>
            <a:r>
              <a:rPr lang="en-US" sz="2000" noProof="0" dirty="0"/>
              <a:t>T</a:t>
            </a:r>
            <a:r>
              <a:rPr lang="en-US" sz="100" noProof="0" dirty="0"/>
              <a:t> </a:t>
            </a:r>
            <a:r>
              <a:rPr lang="en-US" sz="2000" noProof="0" dirty="0"/>
              <a:t>C.</a:t>
            </a:r>
          </a:p>
          <a:p>
            <a:pPr marL="292608" indent="-292608">
              <a:spcBef>
                <a:spcPts val="1000"/>
              </a:spcBef>
              <a:spcAft>
                <a:spcPts val="0"/>
              </a:spcAft>
              <a:buFont typeface="Arial" pitchFamily="34" charset="0"/>
              <a:buChar char="•"/>
            </a:pPr>
            <a:r>
              <a:rPr lang="en-US" sz="2000" noProof="0" dirty="0"/>
              <a:t>When the marginal cost of producing another unit is more than the average total cost, producing an extra unit will increase the A</a:t>
            </a:r>
            <a:r>
              <a:rPr lang="en-US" sz="100" noProof="0" dirty="0"/>
              <a:t> </a:t>
            </a:r>
            <a:r>
              <a:rPr lang="en-US" sz="2000" noProof="0" dirty="0"/>
              <a:t>T</a:t>
            </a:r>
            <a:r>
              <a:rPr lang="en-US" sz="100" noProof="0" dirty="0"/>
              <a:t> </a:t>
            </a:r>
            <a:r>
              <a:rPr lang="en-US" sz="2000" noProof="0" dirty="0"/>
              <a:t>C.</a:t>
            </a:r>
          </a:p>
          <a:p>
            <a:pPr marL="292608" indent="-292608">
              <a:spcBef>
                <a:spcPts val="1000"/>
              </a:spcBef>
              <a:spcAft>
                <a:spcPts val="0"/>
              </a:spcAft>
              <a:buFont typeface="Arial" pitchFamily="34" charset="0"/>
              <a:buChar char="•"/>
            </a:pPr>
            <a:r>
              <a:rPr lang="en-US" sz="2000" noProof="0" dirty="0"/>
              <a:t>The M</a:t>
            </a:r>
            <a:r>
              <a:rPr lang="en-US" sz="100" noProof="0" dirty="0"/>
              <a:t> </a:t>
            </a:r>
            <a:r>
              <a:rPr lang="en-US" sz="2000" noProof="0" dirty="0"/>
              <a:t>C curve intersects the A</a:t>
            </a:r>
            <a:r>
              <a:rPr lang="en-US" sz="100" noProof="0" dirty="0"/>
              <a:t> </a:t>
            </a:r>
            <a:r>
              <a:rPr lang="en-US" sz="2000" noProof="0" dirty="0"/>
              <a:t>T</a:t>
            </a:r>
            <a:r>
              <a:rPr lang="en-US" sz="100" noProof="0" dirty="0"/>
              <a:t> </a:t>
            </a:r>
            <a:r>
              <a:rPr lang="en-US" sz="2000" noProof="0" dirty="0"/>
              <a:t>C curve at its lowest point.</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Summarizing Costs</a:t>
            </a:r>
          </a:p>
        </p:txBody>
      </p:sp>
      <p:sp>
        <p:nvSpPr>
          <p:cNvPr id="3" name="Content Placeholder 2"/>
          <p:cNvSpPr>
            <a:spLocks noGrp="1"/>
          </p:cNvSpPr>
          <p:nvPr>
            <p:ph sz="quarter" idx="11"/>
          </p:nvPr>
        </p:nvSpPr>
        <p:spPr>
          <a:xfrm>
            <a:off x="342900" y="1276709"/>
            <a:ext cx="8458200" cy="457200"/>
          </a:xfrm>
        </p:spPr>
        <p:txBody>
          <a:bodyPr>
            <a:normAutofit/>
          </a:bodyPr>
          <a:lstStyle/>
          <a:p>
            <a:pPr>
              <a:spcBef>
                <a:spcPts val="1000"/>
              </a:spcBef>
              <a:spcAft>
                <a:spcPts val="0"/>
              </a:spcAft>
            </a:pPr>
            <a:r>
              <a:rPr lang="en-US" sz="2400" noProof="0" dirty="0"/>
              <a:t>The following summarizes various costs.</a:t>
            </a:r>
          </a:p>
        </p:txBody>
      </p:sp>
      <p:graphicFrame>
        <p:nvGraphicFramePr>
          <p:cNvPr id="8" name="Table 7"/>
          <p:cNvGraphicFramePr>
            <a:graphicFrameLocks noGrp="1"/>
          </p:cNvGraphicFramePr>
          <p:nvPr>
            <p:extLst>
              <p:ext uri="{D42A27DB-BD31-4B8C-83A1-F6EECF244321}">
                <p14:modId xmlns:p14="http://schemas.microsoft.com/office/powerpoint/2010/main" val="1463605042"/>
              </p:ext>
            </p:extLst>
          </p:nvPr>
        </p:nvGraphicFramePr>
        <p:xfrm>
          <a:off x="323125" y="1894725"/>
          <a:ext cx="8496782" cy="4358640"/>
        </p:xfrm>
        <a:graphic>
          <a:graphicData uri="http://schemas.openxmlformats.org/drawingml/2006/table">
            <a:tbl>
              <a:tblPr firstRow="1" bandRow="1">
                <a:tableStyleId>{5C22544A-7EE6-4342-B048-85BDC9FD1C3A}</a:tableStyleId>
              </a:tblPr>
              <a:tblGrid>
                <a:gridCol w="2790635">
                  <a:extLst>
                    <a:ext uri="{9D8B030D-6E8A-4147-A177-3AD203B41FA5}">
                      <a16:colId xmlns:a16="http://schemas.microsoft.com/office/drawing/2014/main" val="20000"/>
                    </a:ext>
                  </a:extLst>
                </a:gridCol>
                <a:gridCol w="4189865">
                  <a:extLst>
                    <a:ext uri="{9D8B030D-6E8A-4147-A177-3AD203B41FA5}">
                      <a16:colId xmlns:a16="http://schemas.microsoft.com/office/drawing/2014/main" val="20001"/>
                    </a:ext>
                  </a:extLst>
                </a:gridCol>
                <a:gridCol w="1516282">
                  <a:extLst>
                    <a:ext uri="{9D8B030D-6E8A-4147-A177-3AD203B41FA5}">
                      <a16:colId xmlns:a16="http://schemas.microsoft.com/office/drawing/2014/main" val="20002"/>
                    </a:ext>
                  </a:extLst>
                </a:gridCol>
              </a:tblGrid>
              <a:tr h="3298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Cost</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bg1"/>
                          </a:solidFill>
                          <a:latin typeface="+mn-lt"/>
                          <a:cs typeface="Arial" pitchFamily="34" charset="0"/>
                        </a:rPr>
                        <a:t>Description</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Calculation</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7290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Total costs (T</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The amount that a firm pays for all of the inputs (fixed and variable) that go into producing</a:t>
                      </a:r>
                      <a:r>
                        <a:rPr kumimoji="0" lang="en-US" sz="1400" b="0" i="0" u="none" strike="noStrike" cap="none" normalizeH="0" baseline="0" dirty="0">
                          <a:ln>
                            <a:noFill/>
                          </a:ln>
                          <a:solidFill>
                            <a:schemeClr val="tx1"/>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goods and services</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T</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 F</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 V</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1"/>
                  </a:ext>
                </a:extLst>
              </a:tr>
              <a:tr h="509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Fixed costs (F</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Costs that don’t depend on the quantity of output produced</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2"/>
                  </a:ext>
                </a:extLst>
              </a:tr>
              <a:tr h="509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Variable costs</a:t>
                      </a:r>
                      <a:r>
                        <a:rPr kumimoji="0" lang="en-US" sz="1400" b="1" i="0" u="none" strike="noStrike" cap="none" normalizeH="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(V</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Costs that depend on the quantity of output</a:t>
                      </a:r>
                      <a:r>
                        <a:rPr kumimoji="0" lang="en-US" sz="1400" b="0" i="0" u="none" strike="noStrike" cap="none" normalizeH="0" baseline="0" dirty="0">
                          <a:ln>
                            <a:noFill/>
                          </a:ln>
                          <a:solidFill>
                            <a:schemeClr val="bg1"/>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produced</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t>
                      </a:r>
                      <a:endParaRPr kumimoji="0" lang="en-US" sz="1400" b="0" i="0" u="none" strike="noStrike" cap="none" normalizeH="0" baseline="0" dirty="0">
                        <a:ln>
                          <a:noFill/>
                        </a:ln>
                        <a:solidFill>
                          <a:schemeClr val="bg1"/>
                        </a:solidFill>
                        <a:effectLst/>
                        <a:latin typeface="+mn-lt"/>
                        <a:cs typeface="Arial" pitchFamily="34" charset="0"/>
                      </a:endParaRPr>
                    </a:p>
                  </a:txBody>
                  <a:tcPr/>
                </a:tc>
                <a:extLst>
                  <a:ext uri="{0D108BD9-81ED-4DB2-BD59-A6C34878D82A}">
                    <a16:rowId xmlns:a16="http://schemas.microsoft.com/office/drawing/2014/main" val="10003"/>
                  </a:ext>
                </a:extLst>
              </a:tr>
              <a:tr h="2998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Explicit costs</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Costs that require a firm to spend money</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t>
                      </a:r>
                      <a:endParaRPr kumimoji="0" lang="en-US" sz="1400" b="0" i="0" u="none" strike="noStrike" cap="none" normalizeH="0" baseline="0" dirty="0">
                        <a:ln>
                          <a:noFill/>
                        </a:ln>
                        <a:solidFill>
                          <a:schemeClr val="bg1"/>
                        </a:solidFill>
                        <a:effectLst/>
                        <a:latin typeface="+mn-lt"/>
                        <a:cs typeface="Arial" pitchFamily="34" charset="0"/>
                      </a:endParaRPr>
                    </a:p>
                  </a:txBody>
                  <a:tcPr/>
                </a:tc>
                <a:extLst>
                  <a:ext uri="{0D108BD9-81ED-4DB2-BD59-A6C34878D82A}">
                    <a16:rowId xmlns:a16="http://schemas.microsoft.com/office/drawing/2014/main" val="10004"/>
                  </a:ext>
                </a:extLst>
              </a:tr>
              <a:tr h="2998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Implicit costs</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Costs that represent forgone opportunities</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t>
                      </a:r>
                      <a:endParaRPr kumimoji="0" lang="en-US" sz="1400" b="0" i="0" u="none" strike="noStrike" cap="none" normalizeH="0" baseline="0" dirty="0">
                        <a:ln>
                          <a:noFill/>
                        </a:ln>
                        <a:solidFill>
                          <a:schemeClr val="bg1"/>
                        </a:solidFill>
                        <a:effectLst/>
                        <a:latin typeface="+mn-lt"/>
                        <a:cs typeface="Arial" pitchFamily="34" charset="0"/>
                      </a:endParaRPr>
                    </a:p>
                  </a:txBody>
                  <a:tcPr/>
                </a:tc>
                <a:extLst>
                  <a:ext uri="{0D108BD9-81ED-4DB2-BD59-A6C34878D82A}">
                    <a16:rowId xmlns:a16="http://schemas.microsoft.com/office/drawing/2014/main" val="10005"/>
                  </a:ext>
                </a:extLst>
              </a:tr>
              <a:tr h="2998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Average fixed costs</a:t>
                      </a:r>
                      <a:r>
                        <a:rPr kumimoji="0" lang="en-US" sz="1400" b="1" i="0" u="none" strike="noStrike" cap="none" normalizeH="0" baseline="0" dirty="0">
                          <a:ln>
                            <a:noFill/>
                          </a:ln>
                          <a:solidFill>
                            <a:schemeClr val="tx1"/>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(A</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F</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Fixed costs divided by the quantity of output</a:t>
                      </a:r>
                      <a:endParaRPr kumimoji="0" lang="en-US" sz="14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F</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a:t>
                      </a:r>
                      <a:r>
                        <a:rPr kumimoji="0" lang="en-US" sz="1400" b="0" i="0" u="none" strike="noStrike" cap="none" normalizeH="0" dirty="0">
                          <a:ln>
                            <a:noFill/>
                          </a:ln>
                          <a:solidFill>
                            <a:srgbClr val="000000"/>
                          </a:solidFill>
                          <a:effectLst/>
                          <a:latin typeface="+mn-lt"/>
                          <a:cs typeface="Arial" pitchFamily="34" charset="0"/>
                        </a:rPr>
                        <a:t> = F C ÷ Q</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6"/>
                  </a:ext>
                </a:extLst>
              </a:tr>
              <a:tr h="509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Average variable costs</a:t>
                      </a:r>
                      <a:r>
                        <a:rPr kumimoji="0" lang="en-US" sz="1400" b="1" i="0" u="none" strike="noStrike" cap="none" normalizeH="0" baseline="0" dirty="0">
                          <a:ln>
                            <a:noFill/>
                          </a:ln>
                          <a:solidFill>
                            <a:schemeClr val="tx1"/>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(A</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V</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mn-lt"/>
                          <a:cs typeface="Arial" pitchFamily="34" charset="0"/>
                        </a:rPr>
                        <a:t>Variable costs divided by the quantity of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mn-lt"/>
                          <a:cs typeface="Arial" pitchFamily="34" charset="0"/>
                        </a:rPr>
                        <a:t>output</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V</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a:t>
                      </a:r>
                      <a:r>
                        <a:rPr kumimoji="0" lang="en-US" sz="1400" b="0" i="0" u="none" strike="noStrike" cap="none" normalizeH="0" dirty="0">
                          <a:ln>
                            <a:noFill/>
                          </a:ln>
                          <a:solidFill>
                            <a:srgbClr val="000000"/>
                          </a:solidFill>
                          <a:effectLst/>
                          <a:latin typeface="+mn-lt"/>
                          <a:cs typeface="Arial" pitchFamily="34" charset="0"/>
                        </a:rPr>
                        <a:t> = V</a:t>
                      </a:r>
                      <a:r>
                        <a:rPr kumimoji="0" lang="en-US" sz="100" b="0" i="0" u="none" strike="noStrike" cap="none" normalizeH="0" dirty="0">
                          <a:ln>
                            <a:noFill/>
                          </a:ln>
                          <a:solidFill>
                            <a:srgbClr val="000000"/>
                          </a:solidFill>
                          <a:effectLst/>
                          <a:latin typeface="+mn-lt"/>
                          <a:cs typeface="Arial" pitchFamily="34" charset="0"/>
                        </a:rPr>
                        <a:t> </a:t>
                      </a:r>
                      <a:r>
                        <a:rPr kumimoji="0" lang="en-US" sz="1400" b="0" i="0" u="none" strike="noStrike" cap="none" normalizeH="0" dirty="0">
                          <a:ln>
                            <a:noFill/>
                          </a:ln>
                          <a:solidFill>
                            <a:srgbClr val="000000"/>
                          </a:solidFill>
                          <a:effectLst/>
                          <a:latin typeface="+mn-lt"/>
                          <a:cs typeface="Arial" pitchFamily="34" charset="0"/>
                        </a:rPr>
                        <a:t>C </a:t>
                      </a:r>
                      <a:r>
                        <a:rPr lang="en-US" sz="1400" dirty="0">
                          <a:solidFill>
                            <a:srgbClr val="000000"/>
                          </a:solidFill>
                          <a:latin typeface="+mn-lt"/>
                          <a:cs typeface="Arial" pitchFamily="34" charset="0"/>
                        </a:rPr>
                        <a:t>÷ </a:t>
                      </a:r>
                      <a:r>
                        <a:rPr kumimoji="0" lang="en-US" sz="1400" b="0" i="0" u="none" strike="noStrike" cap="none" normalizeH="0" dirty="0">
                          <a:ln>
                            <a:noFill/>
                          </a:ln>
                          <a:solidFill>
                            <a:srgbClr val="000000"/>
                          </a:solidFill>
                          <a:effectLst/>
                          <a:latin typeface="+mn-lt"/>
                          <a:cs typeface="Arial" pitchFamily="34" charset="0"/>
                        </a:rPr>
                        <a:t>Q</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7"/>
                  </a:ext>
                </a:extLst>
              </a:tr>
              <a:tr h="2998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Average total costs (A</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T</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Total costs divided by the quantity of output</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A</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T</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 T</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a:t>
                      </a:r>
                      <a:r>
                        <a:rPr lang="en-US" sz="1400" dirty="0">
                          <a:solidFill>
                            <a:srgbClr val="000000"/>
                          </a:solidFill>
                          <a:latin typeface="+mn-lt"/>
                          <a:cs typeface="Arial" pitchFamily="34" charset="0"/>
                        </a:rPr>
                        <a:t>÷</a:t>
                      </a:r>
                      <a:r>
                        <a:rPr kumimoji="0" lang="en-US" sz="1400" b="0" i="0" u="none" strike="noStrike" cap="none" normalizeH="0" baseline="0" dirty="0">
                          <a:ln>
                            <a:noFill/>
                          </a:ln>
                          <a:solidFill>
                            <a:srgbClr val="000000"/>
                          </a:solidFill>
                          <a:effectLst/>
                          <a:latin typeface="+mn-lt"/>
                          <a:cs typeface="Arial" pitchFamily="34" charset="0"/>
                        </a:rPr>
                        <a:t> Q</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8"/>
                  </a:ext>
                </a:extLst>
              </a:tr>
              <a:tr h="509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dirty="0">
                          <a:ln>
                            <a:noFill/>
                          </a:ln>
                          <a:solidFill>
                            <a:srgbClr val="000000"/>
                          </a:solidFill>
                          <a:effectLst/>
                          <a:latin typeface="+mn-lt"/>
                          <a:cs typeface="Arial" pitchFamily="34" charset="0"/>
                        </a:rPr>
                        <a:t>Marginal cost (M</a:t>
                      </a:r>
                      <a:r>
                        <a:rPr kumimoji="0" lang="en-US" sz="100" b="1" i="0" u="none" strike="noStrike" cap="none" normalizeH="0" baseline="0" dirty="0">
                          <a:ln>
                            <a:noFill/>
                          </a:ln>
                          <a:solidFill>
                            <a:srgbClr val="000000"/>
                          </a:solidFill>
                          <a:effectLst/>
                          <a:latin typeface="+mn-lt"/>
                          <a:cs typeface="Arial" pitchFamily="34" charset="0"/>
                        </a:rPr>
                        <a:t> </a:t>
                      </a:r>
                      <a:r>
                        <a:rPr kumimoji="0" lang="en-US" sz="1400" b="1" i="0" u="none" strike="noStrike" cap="none" normalizeH="0" baseline="0" dirty="0">
                          <a:ln>
                            <a:noFill/>
                          </a:ln>
                          <a:solidFill>
                            <a:srgbClr val="000000"/>
                          </a:solidFill>
                          <a:effectLst/>
                          <a:latin typeface="+mn-lt"/>
                          <a:cs typeface="Arial" pitchFamily="34" charset="0"/>
                        </a:rPr>
                        <a:t>C)</a:t>
                      </a:r>
                      <a:endParaRPr kumimoji="0" lang="en-US" sz="1400" b="1"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The additional cost incurred by a firm when it</a:t>
                      </a:r>
                      <a:r>
                        <a:rPr kumimoji="0" lang="en-US" sz="1400" b="0" i="0" u="none" strike="noStrike" cap="none" normalizeH="0" baseline="0" dirty="0">
                          <a:ln>
                            <a:noFill/>
                          </a:ln>
                          <a:solidFill>
                            <a:schemeClr val="bg1"/>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produces one additional unit of output</a:t>
                      </a:r>
                      <a:endParaRPr kumimoji="0" lang="en-US" sz="14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cap="none" normalizeH="0" baseline="0" dirty="0">
                          <a:ln>
                            <a:noFill/>
                          </a:ln>
                          <a:solidFill>
                            <a:srgbClr val="000000"/>
                          </a:solidFill>
                          <a:effectLst/>
                          <a:latin typeface="+mn-lt"/>
                          <a:cs typeface="Arial" pitchFamily="34" charset="0"/>
                        </a:rPr>
                        <a:t>M</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 </a:t>
                      </a:r>
                      <a:r>
                        <a:rPr lang="el-GR" sz="1400" dirty="0">
                          <a:solidFill>
                            <a:srgbClr val="000000"/>
                          </a:solidFill>
                          <a:latin typeface="+mn-lt"/>
                          <a:cs typeface="Calibri"/>
                        </a:rPr>
                        <a:t>Δ</a:t>
                      </a:r>
                      <a:r>
                        <a:rPr lang="en-US" sz="100" dirty="0">
                          <a:solidFill>
                            <a:srgbClr val="000000"/>
                          </a:solidFill>
                          <a:latin typeface="+mn-lt"/>
                          <a:cs typeface="Calibri"/>
                        </a:rPr>
                        <a:t> </a:t>
                      </a:r>
                      <a:r>
                        <a:rPr kumimoji="0" lang="en-US" sz="1400" b="0" i="0" u="none" strike="noStrike" cap="none" normalizeH="0" baseline="0" dirty="0">
                          <a:ln>
                            <a:noFill/>
                          </a:ln>
                          <a:solidFill>
                            <a:srgbClr val="000000"/>
                          </a:solidFill>
                          <a:effectLst/>
                          <a:latin typeface="+mn-lt"/>
                          <a:cs typeface="Arial" pitchFamily="34" charset="0"/>
                        </a:rPr>
                        <a:t>T</a:t>
                      </a:r>
                      <a:r>
                        <a:rPr kumimoji="0" lang="en-US" sz="100" b="0" i="0" u="none" strike="noStrike" cap="none" normalizeH="0" baseline="0" dirty="0">
                          <a:ln>
                            <a:noFill/>
                          </a:ln>
                          <a:solidFill>
                            <a:srgbClr val="000000"/>
                          </a:solidFill>
                          <a:effectLst/>
                          <a:latin typeface="+mn-lt"/>
                          <a:cs typeface="Arial" pitchFamily="34" charset="0"/>
                        </a:rPr>
                        <a:t> </a:t>
                      </a:r>
                      <a:r>
                        <a:rPr kumimoji="0" lang="en-US" sz="1400" b="0" i="0" u="none" strike="noStrike" cap="none" normalizeH="0" baseline="0" dirty="0">
                          <a:ln>
                            <a:noFill/>
                          </a:ln>
                          <a:solidFill>
                            <a:srgbClr val="000000"/>
                          </a:solidFill>
                          <a:effectLst/>
                          <a:latin typeface="+mn-lt"/>
                          <a:cs typeface="Arial" pitchFamily="34" charset="0"/>
                        </a:rPr>
                        <a:t>C </a:t>
                      </a:r>
                      <a:r>
                        <a:rPr lang="en-US" sz="1400" dirty="0">
                          <a:solidFill>
                            <a:srgbClr val="000000"/>
                          </a:solidFill>
                          <a:latin typeface="+mn-lt"/>
                          <a:cs typeface="Arial" pitchFamily="34" charset="0"/>
                        </a:rPr>
                        <a:t>÷</a:t>
                      </a:r>
                      <a:r>
                        <a:rPr kumimoji="0" lang="en-US" sz="1400" b="0" i="0" u="none" strike="noStrike" cap="none" normalizeH="0" baseline="0" dirty="0">
                          <a:ln>
                            <a:noFill/>
                          </a:ln>
                          <a:solidFill>
                            <a:srgbClr val="000000"/>
                          </a:solidFill>
                          <a:effectLst/>
                          <a:latin typeface="+mn-lt"/>
                          <a:cs typeface="Arial" pitchFamily="34" charset="0"/>
                        </a:rPr>
                        <a:t> </a:t>
                      </a:r>
                      <a:r>
                        <a:rPr lang="el-GR" sz="1400" dirty="0">
                          <a:solidFill>
                            <a:srgbClr val="000000"/>
                          </a:solidFill>
                          <a:latin typeface="+mn-lt"/>
                          <a:cs typeface="Calibri"/>
                        </a:rPr>
                        <a:t>Δ</a:t>
                      </a:r>
                      <a:r>
                        <a:rPr lang="el-GR" sz="100" dirty="0">
                          <a:solidFill>
                            <a:srgbClr val="000000"/>
                          </a:solidFill>
                          <a:latin typeface="+mn-lt"/>
                          <a:cs typeface="Calibri"/>
                        </a:rPr>
                        <a:t> </a:t>
                      </a:r>
                      <a:r>
                        <a:rPr kumimoji="0" lang="en-US" sz="1400" b="0" i="0" u="none" strike="noStrike" cap="none" normalizeH="0" baseline="0" dirty="0">
                          <a:ln>
                            <a:noFill/>
                          </a:ln>
                          <a:solidFill>
                            <a:srgbClr val="000000"/>
                          </a:solidFill>
                          <a:effectLst/>
                          <a:latin typeface="+mn-lt"/>
                          <a:cs typeface="Arial" pitchFamily="34" charset="0"/>
                        </a:rPr>
                        <a:t>Q</a:t>
                      </a:r>
                      <a:endParaRPr kumimoji="0" lang="en-US" sz="24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Costs</a:t>
            </a:r>
          </a:p>
        </p:txBody>
      </p:sp>
      <p:sp>
        <p:nvSpPr>
          <p:cNvPr id="3" name="Content Placeholder 2"/>
          <p:cNvSpPr>
            <a:spLocks noGrp="1"/>
          </p:cNvSpPr>
          <p:nvPr>
            <p:ph sz="quarter" idx="11"/>
          </p:nvPr>
        </p:nvSpPr>
        <p:spPr>
          <a:xfrm>
            <a:off x="342900" y="1276709"/>
            <a:ext cx="8458200" cy="822960"/>
          </a:xfrm>
        </p:spPr>
        <p:txBody>
          <a:bodyPr>
            <a:normAutofit/>
          </a:bodyPr>
          <a:lstStyle/>
          <a:p>
            <a:pPr>
              <a:spcBef>
                <a:spcPts val="1000"/>
              </a:spcBef>
              <a:spcAft>
                <a:spcPts val="0"/>
              </a:spcAft>
            </a:pPr>
            <a:r>
              <a:rPr lang="en-US" sz="2400" noProof="0" dirty="0"/>
              <a:t>Fill in the table, assuming that a lease for a building is $300 and workers’ wages are $100 each.</a:t>
            </a:r>
          </a:p>
        </p:txBody>
      </p:sp>
      <p:graphicFrame>
        <p:nvGraphicFramePr>
          <p:cNvPr id="8" name="Table 7"/>
          <p:cNvGraphicFramePr>
            <a:graphicFrameLocks noGrp="1"/>
          </p:cNvGraphicFramePr>
          <p:nvPr>
            <p:extLst>
              <p:ext uri="{D42A27DB-BD31-4B8C-83A1-F6EECF244321}">
                <p14:modId xmlns:p14="http://schemas.microsoft.com/office/powerpoint/2010/main" val="4077520418"/>
              </p:ext>
            </p:extLst>
          </p:nvPr>
        </p:nvGraphicFramePr>
        <p:xfrm>
          <a:off x="378079" y="2230376"/>
          <a:ext cx="8025141" cy="3048000"/>
        </p:xfrm>
        <a:graphic>
          <a:graphicData uri="http://schemas.openxmlformats.org/drawingml/2006/table">
            <a:tbl>
              <a:tblPr firstRow="1" bandRow="1">
                <a:tableStyleId>{5C22544A-7EE6-4342-B048-85BDC9FD1C3A}</a:tableStyleId>
              </a:tblPr>
              <a:tblGrid>
                <a:gridCol w="1036955">
                  <a:extLst>
                    <a:ext uri="{9D8B030D-6E8A-4147-A177-3AD203B41FA5}">
                      <a16:colId xmlns:a16="http://schemas.microsoft.com/office/drawing/2014/main" val="20000"/>
                    </a:ext>
                  </a:extLst>
                </a:gridCol>
                <a:gridCol w="1015650">
                  <a:extLst>
                    <a:ext uri="{9D8B030D-6E8A-4147-A177-3AD203B41FA5}">
                      <a16:colId xmlns:a16="http://schemas.microsoft.com/office/drawing/2014/main" val="20001"/>
                    </a:ext>
                  </a:extLst>
                </a:gridCol>
                <a:gridCol w="717630">
                  <a:extLst>
                    <a:ext uri="{9D8B030D-6E8A-4147-A177-3AD203B41FA5}">
                      <a16:colId xmlns:a16="http://schemas.microsoft.com/office/drawing/2014/main" val="20002"/>
                    </a:ext>
                  </a:extLst>
                </a:gridCol>
                <a:gridCol w="983848">
                  <a:extLst>
                    <a:ext uri="{9D8B030D-6E8A-4147-A177-3AD203B41FA5}">
                      <a16:colId xmlns:a16="http://schemas.microsoft.com/office/drawing/2014/main" val="20003"/>
                    </a:ext>
                  </a:extLst>
                </a:gridCol>
                <a:gridCol w="798653">
                  <a:extLst>
                    <a:ext uri="{9D8B030D-6E8A-4147-A177-3AD203B41FA5}">
                      <a16:colId xmlns:a16="http://schemas.microsoft.com/office/drawing/2014/main" val="20004"/>
                    </a:ext>
                  </a:extLst>
                </a:gridCol>
                <a:gridCol w="810228">
                  <a:extLst>
                    <a:ext uri="{9D8B030D-6E8A-4147-A177-3AD203B41FA5}">
                      <a16:colId xmlns:a16="http://schemas.microsoft.com/office/drawing/2014/main" val="20005"/>
                    </a:ext>
                  </a:extLst>
                </a:gridCol>
                <a:gridCol w="821803">
                  <a:extLst>
                    <a:ext uri="{9D8B030D-6E8A-4147-A177-3AD203B41FA5}">
                      <a16:colId xmlns:a16="http://schemas.microsoft.com/office/drawing/2014/main" val="20006"/>
                    </a:ext>
                  </a:extLst>
                </a:gridCol>
                <a:gridCol w="983848">
                  <a:extLst>
                    <a:ext uri="{9D8B030D-6E8A-4147-A177-3AD203B41FA5}">
                      <a16:colId xmlns:a16="http://schemas.microsoft.com/office/drawing/2014/main" val="20007"/>
                    </a:ext>
                  </a:extLst>
                </a:gridCol>
                <a:gridCol w="856526">
                  <a:extLst>
                    <a:ext uri="{9D8B030D-6E8A-4147-A177-3AD203B41FA5}">
                      <a16:colId xmlns:a16="http://schemas.microsoft.com/office/drawing/2014/main" val="20008"/>
                    </a:ext>
                  </a:extLst>
                </a:gridCol>
              </a:tblGrid>
              <a:tr h="370840">
                <a:tc>
                  <a:txBody>
                    <a:bodyPr/>
                    <a:lstStyle/>
                    <a:p>
                      <a:pPr algn="ctr"/>
                      <a:r>
                        <a:rPr lang="en-US" sz="1200" b="1" dirty="0">
                          <a:latin typeface="+mn-lt"/>
                        </a:rPr>
                        <a:t>Labor </a:t>
                      </a:r>
                    </a:p>
                    <a:p>
                      <a:pPr algn="ctr"/>
                      <a:r>
                        <a:rPr lang="en-US" sz="1200" b="1" dirty="0">
                          <a:latin typeface="+mn-lt"/>
                        </a:rPr>
                        <a:t>(# workers)</a:t>
                      </a:r>
                    </a:p>
                  </a:txBody>
                  <a:tcPr anchor="ctr">
                    <a:solidFill>
                      <a:srgbClr val="C00000"/>
                    </a:solidFill>
                  </a:tcPr>
                </a:tc>
                <a:tc>
                  <a:txBody>
                    <a:bodyPr/>
                    <a:lstStyle/>
                    <a:p>
                      <a:pPr algn="ctr"/>
                      <a:r>
                        <a:rPr lang="en-US" sz="1200" b="1" dirty="0">
                          <a:latin typeface="+mn-lt"/>
                        </a:rPr>
                        <a:t>Total production </a:t>
                      </a:r>
                    </a:p>
                    <a:p>
                      <a:pPr algn="ctr"/>
                      <a:r>
                        <a:rPr lang="en-US" sz="1200" b="1" dirty="0">
                          <a:latin typeface="+mn-lt"/>
                        </a:rPr>
                        <a:t>(# pizzas)</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Fixed costs ($)</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fixed costs ($/pizza)</a:t>
                      </a:r>
                    </a:p>
                  </a:txBody>
                  <a:tcPr anchor="ctr">
                    <a:solidFill>
                      <a:srgbClr val="C00000"/>
                    </a:solidFill>
                  </a:tcPr>
                </a:tc>
                <a:tc>
                  <a:txBody>
                    <a:bodyPr/>
                    <a:lstStyle/>
                    <a:p>
                      <a:pPr algn="ctr"/>
                      <a:r>
                        <a:rPr lang="en-US" sz="1200" b="1" dirty="0">
                          <a:latin typeface="+mn-lt"/>
                        </a:rPr>
                        <a:t>Variable costs </a:t>
                      </a:r>
                    </a:p>
                    <a:p>
                      <a:pPr algn="ctr"/>
                      <a:r>
                        <a:rPr lang="en-US" sz="1200" b="1" dirty="0">
                          <a:latin typeface="+mn-lt"/>
                        </a:rPr>
                        <a:t>($)</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variable costs ($/pizza)</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Total costs ($)</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total costs ($/pizza)</a:t>
                      </a:r>
                    </a:p>
                  </a:txBody>
                  <a:tcPr anchor="ctr">
                    <a:solidFill>
                      <a:srgbClr val="C00000"/>
                    </a:solidFill>
                  </a:tcPr>
                </a:tc>
                <a:tc>
                  <a:txBody>
                    <a:bodyPr/>
                    <a:lstStyle/>
                    <a:p>
                      <a:pPr algn="ctr"/>
                      <a:r>
                        <a:rPr lang="en-US" sz="1200" b="1" dirty="0">
                          <a:latin typeface="+mn-lt"/>
                        </a:rPr>
                        <a:t>Marginal cost</a:t>
                      </a:r>
                    </a:p>
                    <a:p>
                      <a:pPr algn="ctr"/>
                      <a:r>
                        <a:rPr lang="en-US" sz="1200" b="1" dirty="0">
                          <a:latin typeface="+mn-lt"/>
                        </a:rPr>
                        <a:t>($/pizza)</a:t>
                      </a:r>
                    </a:p>
                  </a:txBody>
                  <a:tcPr anchor="ctr">
                    <a:solidFill>
                      <a:srgbClr val="C00000"/>
                    </a:solidFill>
                  </a:tcPr>
                </a:tc>
                <a:extLst>
                  <a:ext uri="{0D108BD9-81ED-4DB2-BD59-A6C34878D82A}">
                    <a16:rowId xmlns:a16="http://schemas.microsoft.com/office/drawing/2014/main" val="10000"/>
                  </a:ext>
                </a:extLst>
              </a:tr>
              <a:tr h="370840">
                <a:tc>
                  <a:txBody>
                    <a:bodyPr/>
                    <a:lstStyle/>
                    <a:p>
                      <a:pPr marL="365760" algn="l"/>
                      <a:r>
                        <a:rPr lang="en-US" sz="1200" b="0" dirty="0">
                          <a:latin typeface="+mn-lt"/>
                        </a:rPr>
                        <a:t>0</a:t>
                      </a:r>
                    </a:p>
                  </a:txBody>
                  <a:tcPr anchor="ctr"/>
                </a:tc>
                <a:tc>
                  <a:txBody>
                    <a:bodyPr/>
                    <a:lstStyle/>
                    <a:p>
                      <a:pPr algn="r"/>
                      <a:r>
                        <a:rPr lang="en-US" sz="1200" b="0" dirty="0">
                          <a:latin typeface="+mn-lt"/>
                        </a:rPr>
                        <a:t>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1"/>
                  </a:ext>
                </a:extLst>
              </a:tr>
              <a:tr h="370840">
                <a:tc>
                  <a:txBody>
                    <a:bodyPr/>
                    <a:lstStyle/>
                    <a:p>
                      <a:pPr marL="365760" algn="l"/>
                      <a:r>
                        <a:rPr lang="en-US" sz="1200" b="0">
                          <a:latin typeface="+mn-lt"/>
                        </a:rPr>
                        <a:t>2</a:t>
                      </a:r>
                      <a:endParaRPr lang="en-US" sz="1200" b="0" dirty="0">
                        <a:latin typeface="+mn-lt"/>
                      </a:endParaRPr>
                    </a:p>
                  </a:txBody>
                  <a:tcPr anchor="ctr"/>
                </a:tc>
                <a:tc>
                  <a:txBody>
                    <a:bodyPr/>
                    <a:lstStyle/>
                    <a:p>
                      <a:pPr algn="r"/>
                      <a:r>
                        <a:rPr lang="en-US" sz="1200" b="0" dirty="0">
                          <a:latin typeface="+mn-lt"/>
                        </a:rPr>
                        <a:t>45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2"/>
                  </a:ext>
                </a:extLst>
              </a:tr>
              <a:tr h="370840">
                <a:tc>
                  <a:txBody>
                    <a:bodyPr/>
                    <a:lstStyle/>
                    <a:p>
                      <a:pPr marL="365760" algn="l"/>
                      <a:r>
                        <a:rPr lang="en-US" sz="1200" b="0">
                          <a:latin typeface="+mn-lt"/>
                        </a:rPr>
                        <a:t>4</a:t>
                      </a:r>
                      <a:endParaRPr lang="en-US" sz="1200" b="0" dirty="0">
                        <a:latin typeface="+mn-lt"/>
                      </a:endParaRPr>
                    </a:p>
                  </a:txBody>
                  <a:tcPr anchor="ctr"/>
                </a:tc>
                <a:tc>
                  <a:txBody>
                    <a:bodyPr/>
                    <a:lstStyle/>
                    <a:p>
                      <a:pPr algn="r"/>
                      <a:r>
                        <a:rPr lang="en-US" sz="1200" b="0" dirty="0">
                          <a:latin typeface="+mn-lt"/>
                        </a:rPr>
                        <a:t>100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3"/>
                  </a:ext>
                </a:extLst>
              </a:tr>
              <a:tr h="370840">
                <a:tc>
                  <a:txBody>
                    <a:bodyPr/>
                    <a:lstStyle/>
                    <a:p>
                      <a:pPr marL="365760" algn="l"/>
                      <a:r>
                        <a:rPr lang="en-US" sz="1200" b="0">
                          <a:latin typeface="+mn-lt"/>
                        </a:rPr>
                        <a:t>6</a:t>
                      </a:r>
                      <a:endParaRPr lang="en-US" sz="1200" b="0" dirty="0">
                        <a:latin typeface="+mn-lt"/>
                      </a:endParaRPr>
                    </a:p>
                  </a:txBody>
                  <a:tcPr anchor="ctr"/>
                </a:tc>
                <a:tc>
                  <a:txBody>
                    <a:bodyPr/>
                    <a:lstStyle/>
                    <a:p>
                      <a:pPr algn="r"/>
                      <a:r>
                        <a:rPr lang="en-US" sz="1200" b="0" dirty="0">
                          <a:latin typeface="+mn-lt"/>
                        </a:rPr>
                        <a:t>135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4"/>
                  </a:ext>
                </a:extLst>
              </a:tr>
              <a:tr h="370840">
                <a:tc>
                  <a:txBody>
                    <a:bodyPr/>
                    <a:lstStyle/>
                    <a:p>
                      <a:pPr marL="365760" algn="l"/>
                      <a:r>
                        <a:rPr lang="en-US" sz="1200" b="0">
                          <a:latin typeface="+mn-lt"/>
                        </a:rPr>
                        <a:t>8</a:t>
                      </a:r>
                      <a:endParaRPr lang="en-US" sz="1200" b="0" dirty="0">
                        <a:latin typeface="+mn-lt"/>
                      </a:endParaRPr>
                    </a:p>
                  </a:txBody>
                  <a:tcPr anchor="ctr"/>
                </a:tc>
                <a:tc>
                  <a:txBody>
                    <a:bodyPr/>
                    <a:lstStyle/>
                    <a:p>
                      <a:pPr algn="r"/>
                      <a:r>
                        <a:rPr lang="en-US" sz="1200" b="0" dirty="0">
                          <a:latin typeface="+mn-lt"/>
                        </a:rPr>
                        <a:t>150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5"/>
                  </a:ext>
                </a:extLst>
              </a:tr>
              <a:tr h="370840">
                <a:tc>
                  <a:txBody>
                    <a:bodyPr/>
                    <a:lstStyle/>
                    <a:p>
                      <a:pPr marL="365760" algn="l"/>
                      <a:r>
                        <a:rPr lang="en-US" sz="1200" b="0" dirty="0">
                          <a:latin typeface="+mn-lt"/>
                        </a:rPr>
                        <a:t>10</a:t>
                      </a:r>
                    </a:p>
                  </a:txBody>
                  <a:tcPr anchor="ctr"/>
                </a:tc>
                <a:tc>
                  <a:txBody>
                    <a:bodyPr/>
                    <a:lstStyle/>
                    <a:p>
                      <a:pPr algn="r"/>
                      <a:r>
                        <a:rPr lang="en-US" sz="1200" b="0" dirty="0">
                          <a:latin typeface="+mn-lt"/>
                        </a:rPr>
                        <a:t>165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txBody>
                  <a:tcPr anchor="ctr"/>
                </a:tc>
                <a:tc>
                  <a:txBody>
                    <a:bodyPr/>
                    <a:lstStyle/>
                    <a:p>
                      <a:pPr algn="ctr"/>
                      <a:endParaRPr lang="en-US" sz="1200" b="1" dirty="0">
                        <a:latin typeface="+mn-lt"/>
                      </a:endParaRPr>
                    </a:p>
                  </a:txBody>
                  <a:tcPr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600" noProof="0" dirty="0"/>
              <a:t>Revenues, Costs, and Profits</a:t>
            </a:r>
          </a:p>
        </p:txBody>
      </p:sp>
      <p:sp>
        <p:nvSpPr>
          <p:cNvPr id="9" name="Content Placeholder 8"/>
          <p:cNvSpPr>
            <a:spLocks noGrp="1"/>
          </p:cNvSpPr>
          <p:nvPr>
            <p:ph sz="quarter" idx="11"/>
          </p:nvPr>
        </p:nvSpPr>
        <p:spPr>
          <a:xfrm>
            <a:off x="342900" y="1276710"/>
            <a:ext cx="8458200" cy="457200"/>
          </a:xfrm>
        </p:spPr>
        <p:txBody>
          <a:bodyPr>
            <a:normAutofit/>
          </a:bodyPr>
          <a:lstStyle/>
          <a:p>
            <a:pPr marL="292608" indent="-292608">
              <a:spcBef>
                <a:spcPts val="1000"/>
              </a:spcBef>
              <a:spcAft>
                <a:spcPts val="0"/>
              </a:spcAft>
              <a:buFont typeface="Arial" pitchFamily="34" charset="0"/>
              <a:buChar char="•"/>
            </a:pPr>
            <a:r>
              <a:rPr lang="en-US" sz="2400" noProof="0" dirty="0"/>
              <a:t>A firm’s goal is to maximize </a:t>
            </a:r>
            <a:r>
              <a:rPr lang="en-US" sz="2400" i="1" noProof="0" dirty="0">
                <a:solidFill>
                  <a:srgbClr val="AC0000"/>
                </a:solidFill>
              </a:rPr>
              <a:t>profits</a:t>
            </a:r>
            <a:r>
              <a:rPr lang="en-US" sz="2400" noProof="0" dirty="0"/>
              <a:t>:</a:t>
            </a:r>
          </a:p>
        </p:txBody>
      </p:sp>
      <p:graphicFrame>
        <p:nvGraphicFramePr>
          <p:cNvPr id="17" name="Object 16"/>
          <p:cNvGraphicFramePr>
            <a:graphicFrameLocks noChangeAspect="1"/>
          </p:cNvGraphicFramePr>
          <p:nvPr>
            <p:extLst>
              <p:ext uri="{D42A27DB-BD31-4B8C-83A1-F6EECF244321}">
                <p14:modId xmlns:p14="http://schemas.microsoft.com/office/powerpoint/2010/main" val="3663542828"/>
              </p:ext>
            </p:extLst>
          </p:nvPr>
        </p:nvGraphicFramePr>
        <p:xfrm>
          <a:off x="2457600" y="1874925"/>
          <a:ext cx="4203700" cy="279400"/>
        </p:xfrm>
        <a:graphic>
          <a:graphicData uri="http://schemas.openxmlformats.org/presentationml/2006/ole">
            <mc:AlternateContent xmlns:mc="http://schemas.openxmlformats.org/markup-compatibility/2006">
              <mc:Choice xmlns:v="urn:schemas-microsoft-com:vml" Requires="v">
                <p:oleObj spid="_x0000_s1092" name="Equation" r:id="rId4" imgW="4203360" imgH="279360" progId="Equation.DSMT4">
                  <p:embed/>
                </p:oleObj>
              </mc:Choice>
              <mc:Fallback>
                <p:oleObj name="Equation" r:id="rId4" imgW="4203360" imgH="27936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7600" y="1874925"/>
                        <a:ext cx="42037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Content Placeholder 11"/>
          <p:cNvSpPr>
            <a:spLocks noGrp="1"/>
          </p:cNvSpPr>
          <p:nvPr>
            <p:ph sz="quarter" idx="14"/>
          </p:nvPr>
        </p:nvSpPr>
        <p:spPr>
          <a:xfrm>
            <a:off x="342900" y="2290421"/>
            <a:ext cx="8458200" cy="1206104"/>
          </a:xfrm>
        </p:spPr>
        <p:txBody>
          <a:bodyPr>
            <a:noAutofit/>
          </a:bodyPr>
          <a:lstStyle/>
          <a:p>
            <a:pPr marL="292608" indent="-292608">
              <a:spcBef>
                <a:spcPts val="1000"/>
              </a:spcBef>
              <a:spcAft>
                <a:spcPts val="0"/>
              </a:spcAft>
              <a:buFont typeface="Arial" pitchFamily="34" charset="0"/>
              <a:buChar char="•"/>
            </a:pPr>
            <a:r>
              <a:rPr lang="en-US" sz="2400" i="1" noProof="0" dirty="0">
                <a:solidFill>
                  <a:srgbClr val="AC0000"/>
                </a:solidFill>
              </a:rPr>
              <a:t>Total revenue</a:t>
            </a:r>
            <a:r>
              <a:rPr lang="en-US" sz="2400" noProof="0" dirty="0">
                <a:solidFill>
                  <a:srgbClr val="9D0505"/>
                </a:solidFill>
              </a:rPr>
              <a:t> </a:t>
            </a:r>
            <a:r>
              <a:rPr lang="en-US" sz="2400" noProof="0" dirty="0"/>
              <a:t>is the amount that a firm receives from the sale of goods and services and is calculated as the quantity sold multiplied by the price paid for each unit:</a:t>
            </a:r>
          </a:p>
        </p:txBody>
      </p:sp>
      <p:graphicFrame>
        <p:nvGraphicFramePr>
          <p:cNvPr id="18" name="Object 17"/>
          <p:cNvGraphicFramePr>
            <a:graphicFrameLocks noChangeAspect="1"/>
          </p:cNvGraphicFramePr>
          <p:nvPr>
            <p:extLst>
              <p:ext uri="{D42A27DB-BD31-4B8C-83A1-F6EECF244321}">
                <p14:modId xmlns:p14="http://schemas.microsoft.com/office/powerpoint/2010/main" val="3067068973"/>
              </p:ext>
            </p:extLst>
          </p:nvPr>
        </p:nvGraphicFramePr>
        <p:xfrm>
          <a:off x="709041" y="3671881"/>
          <a:ext cx="7700818" cy="346364"/>
        </p:xfrm>
        <a:graphic>
          <a:graphicData uri="http://schemas.openxmlformats.org/presentationml/2006/ole">
            <mc:AlternateContent xmlns:mc="http://schemas.openxmlformats.org/markup-compatibility/2006">
              <mc:Choice xmlns:v="urn:schemas-microsoft-com:vml" Requires="v">
                <p:oleObj spid="_x0000_s1093" name="Equation" r:id="rId6" imgW="8470800" imgH="380880" progId="Equation.DSMT4">
                  <p:embed/>
                </p:oleObj>
              </mc:Choice>
              <mc:Fallback>
                <p:oleObj name="Equation" r:id="rId6" imgW="8470800" imgH="380880"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041" y="3671881"/>
                        <a:ext cx="7700818" cy="3463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Content Placeholder 12"/>
          <p:cNvSpPr>
            <a:spLocks noGrp="1"/>
          </p:cNvSpPr>
          <p:nvPr>
            <p:ph sz="quarter" idx="15"/>
          </p:nvPr>
        </p:nvSpPr>
        <p:spPr>
          <a:xfrm>
            <a:off x="342900" y="4174194"/>
            <a:ext cx="8458200" cy="1718282"/>
          </a:xfrm>
        </p:spPr>
        <p:txBody>
          <a:bodyPr>
            <a:noAutofit/>
          </a:bodyPr>
          <a:lstStyle/>
          <a:p>
            <a:pPr marL="292608" lvl="1" indent="-292608">
              <a:spcBef>
                <a:spcPts val="1000"/>
              </a:spcBef>
              <a:spcAft>
                <a:spcPts val="0"/>
              </a:spcAft>
              <a:buClr>
                <a:schemeClr val="tx1"/>
              </a:buClr>
            </a:pPr>
            <a:r>
              <a:rPr lang="en-US" sz="2400" i="1" noProof="0" dirty="0">
                <a:solidFill>
                  <a:srgbClr val="AC0000"/>
                </a:solidFill>
              </a:rPr>
              <a:t>Total cost</a:t>
            </a:r>
            <a:r>
              <a:rPr lang="en-US" sz="2400" i="1" noProof="0" dirty="0">
                <a:solidFill>
                  <a:srgbClr val="9D0505"/>
                </a:solidFill>
              </a:rPr>
              <a:t> </a:t>
            </a:r>
            <a:r>
              <a:rPr lang="en-US" sz="2400" noProof="0" dirty="0"/>
              <a:t>is the amount that a firm pays for inputs used to produce goods or services.</a:t>
            </a:r>
          </a:p>
          <a:p>
            <a:pPr marL="292608" lvl="1" indent="-292608">
              <a:spcBef>
                <a:spcPts val="1000"/>
              </a:spcBef>
              <a:spcAft>
                <a:spcPts val="0"/>
              </a:spcAft>
            </a:pPr>
            <a:r>
              <a:rPr lang="en-US" sz="2400" noProof="0" dirty="0"/>
              <a:t>While total revenue is simple to calculate, costs are more complex and harder to calculate.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r>
              <a:rPr lang="en-US" sz="100" noProof="0" dirty="0"/>
              <a:t> </a:t>
            </a:r>
            <a:r>
              <a:rPr lang="en-US" sz="3600" noProof="0" dirty="0"/>
              <a:t>V</a:t>
            </a:r>
          </a:p>
        </p:txBody>
      </p:sp>
      <p:sp>
        <p:nvSpPr>
          <p:cNvPr id="3" name="Content Placeholder 2"/>
          <p:cNvSpPr>
            <a:spLocks noGrp="1"/>
          </p:cNvSpPr>
          <p:nvPr>
            <p:ph sz="quarter" idx="11"/>
          </p:nvPr>
        </p:nvSpPr>
        <p:spPr>
          <a:xfrm>
            <a:off x="342900" y="1276709"/>
            <a:ext cx="8458200" cy="714137"/>
          </a:xfrm>
        </p:spPr>
        <p:txBody>
          <a:bodyPr>
            <a:normAutofit/>
          </a:bodyPr>
          <a:lstStyle/>
          <a:p>
            <a:pPr>
              <a:spcBef>
                <a:spcPts val="1000"/>
              </a:spcBef>
              <a:spcAft>
                <a:spcPts val="0"/>
              </a:spcAft>
            </a:pPr>
            <a:r>
              <a:rPr lang="en-US" sz="2000" noProof="0" dirty="0"/>
              <a:t>Fill in the table, assuming that a lease for a building is $300 and workers’ wages are $100 each.</a:t>
            </a:r>
          </a:p>
        </p:txBody>
      </p:sp>
      <p:graphicFrame>
        <p:nvGraphicFramePr>
          <p:cNvPr id="8" name="Table 7"/>
          <p:cNvGraphicFramePr>
            <a:graphicFrameLocks noGrp="1"/>
          </p:cNvGraphicFramePr>
          <p:nvPr>
            <p:extLst>
              <p:ext uri="{D42A27DB-BD31-4B8C-83A1-F6EECF244321}">
                <p14:modId xmlns:p14="http://schemas.microsoft.com/office/powerpoint/2010/main" val="225756948"/>
              </p:ext>
            </p:extLst>
          </p:nvPr>
        </p:nvGraphicFramePr>
        <p:xfrm>
          <a:off x="551704" y="2126201"/>
          <a:ext cx="8025141" cy="3048000"/>
        </p:xfrm>
        <a:graphic>
          <a:graphicData uri="http://schemas.openxmlformats.org/drawingml/2006/table">
            <a:tbl>
              <a:tblPr firstRow="1" bandRow="1">
                <a:tableStyleId>{5C22544A-7EE6-4342-B048-85BDC9FD1C3A}</a:tableStyleId>
              </a:tblPr>
              <a:tblGrid>
                <a:gridCol w="1036955">
                  <a:extLst>
                    <a:ext uri="{9D8B030D-6E8A-4147-A177-3AD203B41FA5}">
                      <a16:colId xmlns:a16="http://schemas.microsoft.com/office/drawing/2014/main" val="20000"/>
                    </a:ext>
                  </a:extLst>
                </a:gridCol>
                <a:gridCol w="1015650">
                  <a:extLst>
                    <a:ext uri="{9D8B030D-6E8A-4147-A177-3AD203B41FA5}">
                      <a16:colId xmlns:a16="http://schemas.microsoft.com/office/drawing/2014/main" val="20001"/>
                    </a:ext>
                  </a:extLst>
                </a:gridCol>
                <a:gridCol w="717630">
                  <a:extLst>
                    <a:ext uri="{9D8B030D-6E8A-4147-A177-3AD203B41FA5}">
                      <a16:colId xmlns:a16="http://schemas.microsoft.com/office/drawing/2014/main" val="20002"/>
                    </a:ext>
                  </a:extLst>
                </a:gridCol>
                <a:gridCol w="983848">
                  <a:extLst>
                    <a:ext uri="{9D8B030D-6E8A-4147-A177-3AD203B41FA5}">
                      <a16:colId xmlns:a16="http://schemas.microsoft.com/office/drawing/2014/main" val="20003"/>
                    </a:ext>
                  </a:extLst>
                </a:gridCol>
                <a:gridCol w="798653">
                  <a:extLst>
                    <a:ext uri="{9D8B030D-6E8A-4147-A177-3AD203B41FA5}">
                      <a16:colId xmlns:a16="http://schemas.microsoft.com/office/drawing/2014/main" val="20004"/>
                    </a:ext>
                  </a:extLst>
                </a:gridCol>
                <a:gridCol w="810228">
                  <a:extLst>
                    <a:ext uri="{9D8B030D-6E8A-4147-A177-3AD203B41FA5}">
                      <a16:colId xmlns:a16="http://schemas.microsoft.com/office/drawing/2014/main" val="20005"/>
                    </a:ext>
                  </a:extLst>
                </a:gridCol>
                <a:gridCol w="821803">
                  <a:extLst>
                    <a:ext uri="{9D8B030D-6E8A-4147-A177-3AD203B41FA5}">
                      <a16:colId xmlns:a16="http://schemas.microsoft.com/office/drawing/2014/main" val="20006"/>
                    </a:ext>
                  </a:extLst>
                </a:gridCol>
                <a:gridCol w="983848">
                  <a:extLst>
                    <a:ext uri="{9D8B030D-6E8A-4147-A177-3AD203B41FA5}">
                      <a16:colId xmlns:a16="http://schemas.microsoft.com/office/drawing/2014/main" val="20007"/>
                    </a:ext>
                  </a:extLst>
                </a:gridCol>
                <a:gridCol w="856526">
                  <a:extLst>
                    <a:ext uri="{9D8B030D-6E8A-4147-A177-3AD203B41FA5}">
                      <a16:colId xmlns:a16="http://schemas.microsoft.com/office/drawing/2014/main" val="20008"/>
                    </a:ext>
                  </a:extLst>
                </a:gridCol>
              </a:tblGrid>
              <a:tr h="370840">
                <a:tc>
                  <a:txBody>
                    <a:bodyPr/>
                    <a:lstStyle/>
                    <a:p>
                      <a:pPr algn="ctr"/>
                      <a:r>
                        <a:rPr lang="en-US" sz="1200" b="1" dirty="0">
                          <a:latin typeface="+mn-lt"/>
                        </a:rPr>
                        <a:t>Labor </a:t>
                      </a:r>
                    </a:p>
                    <a:p>
                      <a:pPr algn="ctr"/>
                      <a:r>
                        <a:rPr lang="en-US" sz="1200" b="1" dirty="0">
                          <a:latin typeface="+mn-lt"/>
                        </a:rPr>
                        <a:t>(# workers)</a:t>
                      </a:r>
                    </a:p>
                  </a:txBody>
                  <a:tcPr anchor="ctr">
                    <a:solidFill>
                      <a:srgbClr val="C00000"/>
                    </a:solidFill>
                  </a:tcPr>
                </a:tc>
                <a:tc>
                  <a:txBody>
                    <a:bodyPr/>
                    <a:lstStyle/>
                    <a:p>
                      <a:pPr algn="ctr"/>
                      <a:r>
                        <a:rPr lang="en-US" sz="1200" b="1" dirty="0">
                          <a:latin typeface="+mn-lt"/>
                        </a:rPr>
                        <a:t>Total production </a:t>
                      </a:r>
                    </a:p>
                    <a:p>
                      <a:pPr algn="ctr"/>
                      <a:r>
                        <a:rPr lang="en-US" sz="1200" b="1" dirty="0">
                          <a:latin typeface="+mn-lt"/>
                        </a:rPr>
                        <a:t>(# pizzas)</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Fixed costs ($)</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fixed costs ($/pizza)</a:t>
                      </a:r>
                    </a:p>
                  </a:txBody>
                  <a:tcPr anchor="ctr">
                    <a:solidFill>
                      <a:srgbClr val="C00000"/>
                    </a:solidFill>
                  </a:tcPr>
                </a:tc>
                <a:tc>
                  <a:txBody>
                    <a:bodyPr/>
                    <a:lstStyle/>
                    <a:p>
                      <a:pPr algn="ctr"/>
                      <a:r>
                        <a:rPr lang="en-US" sz="1200" b="1" dirty="0">
                          <a:latin typeface="+mn-lt"/>
                        </a:rPr>
                        <a:t>Variable costs </a:t>
                      </a:r>
                    </a:p>
                    <a:p>
                      <a:pPr algn="ctr"/>
                      <a:r>
                        <a:rPr lang="en-US" sz="1200" b="1" dirty="0">
                          <a:latin typeface="+mn-lt"/>
                        </a:rPr>
                        <a:t>($)</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variable costs ($/pizza)</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Total costs ($)</a:t>
                      </a:r>
                    </a:p>
                  </a:txBody>
                  <a:tcPr anchor="ctr">
                    <a:solidFill>
                      <a:srgbClr val="C0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latin typeface="+mn-lt"/>
                        </a:rPr>
                        <a:t>Average total costs ($/pizza)</a:t>
                      </a:r>
                    </a:p>
                  </a:txBody>
                  <a:tcPr anchor="ctr">
                    <a:solidFill>
                      <a:srgbClr val="C00000"/>
                    </a:solidFill>
                  </a:tcPr>
                </a:tc>
                <a:tc>
                  <a:txBody>
                    <a:bodyPr/>
                    <a:lstStyle/>
                    <a:p>
                      <a:pPr algn="ctr"/>
                      <a:r>
                        <a:rPr lang="en-US" sz="1200" b="1" dirty="0">
                          <a:latin typeface="+mn-lt"/>
                        </a:rPr>
                        <a:t>Marginal cost</a:t>
                      </a:r>
                    </a:p>
                    <a:p>
                      <a:pPr algn="ctr"/>
                      <a:r>
                        <a:rPr lang="en-US" sz="1200" b="1" dirty="0">
                          <a:latin typeface="+mn-lt"/>
                        </a:rPr>
                        <a:t>($/pizza)</a:t>
                      </a:r>
                    </a:p>
                  </a:txBody>
                  <a:tcPr anchor="ctr">
                    <a:solidFill>
                      <a:srgbClr val="C00000"/>
                    </a:solidFill>
                  </a:tcPr>
                </a:tc>
                <a:extLst>
                  <a:ext uri="{0D108BD9-81ED-4DB2-BD59-A6C34878D82A}">
                    <a16:rowId xmlns:a16="http://schemas.microsoft.com/office/drawing/2014/main" val="10000"/>
                  </a:ext>
                </a:extLst>
              </a:tr>
              <a:tr h="370840">
                <a:tc>
                  <a:txBody>
                    <a:bodyPr/>
                    <a:lstStyle/>
                    <a:p>
                      <a:pPr marL="365760" algn="l"/>
                      <a:r>
                        <a:rPr lang="en-US" sz="1200" b="0" dirty="0">
                          <a:latin typeface="+mn-lt"/>
                        </a:rPr>
                        <a:t>0</a:t>
                      </a:r>
                    </a:p>
                  </a:txBody>
                  <a:tcPr anchor="ctr"/>
                </a:tc>
                <a:tc>
                  <a:txBody>
                    <a:bodyPr/>
                    <a:lstStyle/>
                    <a:p>
                      <a:pPr algn="r"/>
                      <a:r>
                        <a:rPr lang="en-US" sz="1200" b="0" dirty="0">
                          <a:latin typeface="+mn-lt"/>
                        </a:rPr>
                        <a:t>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a:t>
                      </a:r>
                    </a:p>
                  </a:txBody>
                  <a:tcPr anchor="ctr"/>
                </a:tc>
                <a:tc>
                  <a:txBody>
                    <a:bodyPr/>
                    <a:lstStyle/>
                    <a:p>
                      <a:pPr algn="r"/>
                      <a:r>
                        <a:rPr lang="en-US" sz="1200" b="0" dirty="0">
                          <a:latin typeface="+mn-lt"/>
                        </a:rPr>
                        <a:t>0</a:t>
                      </a:r>
                    </a:p>
                  </a:txBody>
                  <a:tcPr anchor="ctr"/>
                </a:tc>
                <a:tc>
                  <a:txBody>
                    <a:bodyPr/>
                    <a:lstStyle/>
                    <a:p>
                      <a:pPr marL="91440" marR="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a:t>
                      </a:r>
                      <a:endParaRPr lang="en-US" sz="1200" b="1" dirty="0">
                        <a:latin typeface="+mn-lt"/>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300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a:t>
                      </a:r>
                      <a:endParaRPr lang="en-US" sz="1200" b="1" dirty="0">
                        <a:latin typeface="+mn-lt"/>
                      </a:endParaRPr>
                    </a:p>
                  </a:txBody>
                  <a:tcPr anchor="ctr"/>
                </a:tc>
                <a:tc>
                  <a:txBody>
                    <a:bodyPr/>
                    <a:lstStyle/>
                    <a:p>
                      <a:pPr marL="91440" algn="l"/>
                      <a:r>
                        <a:rPr lang="en-US" sz="1200" b="0" dirty="0">
                          <a:latin typeface="+mn-lt"/>
                        </a:rPr>
                        <a:t>−</a:t>
                      </a:r>
                      <a:endParaRPr lang="en-US" sz="1200" b="1" dirty="0">
                        <a:latin typeface="+mn-lt"/>
                      </a:endParaRPr>
                    </a:p>
                  </a:txBody>
                  <a:tcPr anchor="ctr"/>
                </a:tc>
                <a:extLst>
                  <a:ext uri="{0D108BD9-81ED-4DB2-BD59-A6C34878D82A}">
                    <a16:rowId xmlns:a16="http://schemas.microsoft.com/office/drawing/2014/main" val="10001"/>
                  </a:ext>
                </a:extLst>
              </a:tr>
              <a:tr h="370840">
                <a:tc>
                  <a:txBody>
                    <a:bodyPr/>
                    <a:lstStyle/>
                    <a:p>
                      <a:pPr marL="365760" algn="l"/>
                      <a:r>
                        <a:rPr lang="en-US" sz="1200" b="0" dirty="0">
                          <a:latin typeface="+mn-lt"/>
                        </a:rPr>
                        <a:t>2</a:t>
                      </a:r>
                    </a:p>
                  </a:txBody>
                  <a:tcPr anchor="ctr"/>
                </a:tc>
                <a:tc>
                  <a:txBody>
                    <a:bodyPr/>
                    <a:lstStyle/>
                    <a:p>
                      <a:pPr algn="r"/>
                      <a:r>
                        <a:rPr lang="en-US" sz="1200" b="0" dirty="0">
                          <a:latin typeface="+mn-lt"/>
                        </a:rPr>
                        <a:t>45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6.67</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8.89</a:t>
                      </a:r>
                      <a:endParaRPr lang="en-US" sz="1200" b="1" dirty="0">
                        <a:latin typeface="+mn-lt"/>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700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15.56</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8.89</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2"/>
                  </a:ext>
                </a:extLst>
              </a:tr>
              <a:tr h="370840">
                <a:tc>
                  <a:txBody>
                    <a:bodyPr/>
                    <a:lstStyle/>
                    <a:p>
                      <a:pPr marL="365760" algn="l"/>
                      <a:r>
                        <a:rPr lang="en-US" sz="1200" b="0" dirty="0">
                          <a:latin typeface="+mn-lt"/>
                        </a:rPr>
                        <a:t>4</a:t>
                      </a:r>
                    </a:p>
                  </a:txBody>
                  <a:tcPr anchor="ctr"/>
                </a:tc>
                <a:tc>
                  <a:txBody>
                    <a:bodyPr/>
                    <a:lstStyle/>
                    <a:p>
                      <a:pPr algn="r"/>
                      <a:r>
                        <a:rPr lang="en-US" sz="1200" b="0" dirty="0">
                          <a:latin typeface="+mn-lt"/>
                        </a:rPr>
                        <a:t>100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400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11.43</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7.27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3"/>
                  </a:ext>
                </a:extLst>
              </a:tr>
              <a:tr h="370840">
                <a:tc>
                  <a:txBody>
                    <a:bodyPr/>
                    <a:lstStyle/>
                    <a:p>
                      <a:pPr marL="365760" algn="l"/>
                      <a:r>
                        <a:rPr lang="en-US" sz="1200" b="0" dirty="0">
                          <a:latin typeface="+mn-lt"/>
                        </a:rPr>
                        <a:t>6</a:t>
                      </a:r>
                    </a:p>
                  </a:txBody>
                  <a:tcPr anchor="ctr"/>
                </a:tc>
                <a:tc>
                  <a:txBody>
                    <a:bodyPr/>
                    <a:lstStyle/>
                    <a:p>
                      <a:pPr algn="r"/>
                      <a:r>
                        <a:rPr lang="en-US" sz="1200" b="0" dirty="0">
                          <a:latin typeface="+mn-lt"/>
                        </a:rPr>
                        <a:t>135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2.22</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600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8.89</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1,500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11.11</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11.43</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4"/>
                  </a:ext>
                </a:extLst>
              </a:tr>
              <a:tr h="370840">
                <a:tc>
                  <a:txBody>
                    <a:bodyPr/>
                    <a:lstStyle/>
                    <a:p>
                      <a:pPr marL="365760" algn="l"/>
                      <a:r>
                        <a:rPr lang="en-US" sz="1200" b="0" dirty="0">
                          <a:latin typeface="+mn-lt"/>
                        </a:rPr>
                        <a:t>8</a:t>
                      </a:r>
                    </a:p>
                  </a:txBody>
                  <a:tcPr anchor="ctr"/>
                </a:tc>
                <a:tc>
                  <a:txBody>
                    <a:bodyPr/>
                    <a:lstStyle/>
                    <a:p>
                      <a:pPr algn="r"/>
                      <a:r>
                        <a:rPr lang="en-US" sz="1200" b="0" dirty="0">
                          <a:latin typeface="+mn-lt"/>
                        </a:rPr>
                        <a:t>150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2.00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800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10.67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1,900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12.67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12.67</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5"/>
                  </a:ext>
                </a:extLst>
              </a:tr>
              <a:tr h="370840">
                <a:tc>
                  <a:txBody>
                    <a:bodyPr/>
                    <a:lstStyle/>
                    <a:p>
                      <a:pPr marL="365760" algn="l"/>
                      <a:r>
                        <a:rPr lang="en-US" sz="1200" b="0" dirty="0">
                          <a:latin typeface="+mn-lt"/>
                        </a:rPr>
                        <a:t>10</a:t>
                      </a:r>
                    </a:p>
                  </a:txBody>
                  <a:tcPr anchor="ctr"/>
                </a:tc>
                <a:tc>
                  <a:txBody>
                    <a:bodyPr/>
                    <a:lstStyle/>
                    <a:p>
                      <a:pPr algn="r"/>
                      <a:r>
                        <a:rPr lang="en-US" sz="1200" b="0" dirty="0">
                          <a:latin typeface="+mn-lt"/>
                        </a:rPr>
                        <a:t>165</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300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dirty="0">
                          <a:latin typeface="+mn-lt"/>
                        </a:rPr>
                        <a:t>1.82</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1,000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12.12</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2,300</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13.94</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a:ln>
                            <a:noFill/>
                          </a:ln>
                          <a:solidFill>
                            <a:srgbClr val="010202"/>
                          </a:solidFill>
                          <a:effectLst/>
                          <a:latin typeface="+mn-lt"/>
                          <a:cs typeface="Arial" pitchFamily="34" charset="0"/>
                        </a:rPr>
                        <a:t>13.94</a:t>
                      </a:r>
                      <a:endParaRPr kumimoji="0" lang="en-US" sz="2000" b="0" i="0" u="none" strike="noStrike" cap="none" normalizeH="0" baseline="0" dirty="0">
                        <a:ln>
                          <a:noFill/>
                        </a:ln>
                        <a:solidFill>
                          <a:schemeClr val="tx1"/>
                        </a:solidFill>
                        <a:effectLst/>
                        <a:latin typeface="+mn-lt"/>
                        <a:cs typeface="Arial" pitchFamily="34" charset="0"/>
                      </a:endParaRPr>
                    </a:p>
                  </a:txBody>
                  <a:tcPr anchor="ctr"/>
                </a:tc>
                <a:extLst>
                  <a:ext uri="{0D108BD9-81ED-4DB2-BD59-A6C34878D82A}">
                    <a16:rowId xmlns:a16="http://schemas.microsoft.com/office/drawing/2014/main" val="10006"/>
                  </a:ext>
                </a:extLst>
              </a:tr>
            </a:tbl>
          </a:graphicData>
        </a:graphic>
      </p:graphicFrame>
      <p:sp>
        <p:nvSpPr>
          <p:cNvPr id="4" name="Content Placeholder 3"/>
          <p:cNvSpPr>
            <a:spLocks noGrp="1"/>
          </p:cNvSpPr>
          <p:nvPr>
            <p:ph sz="quarter" idx="14"/>
          </p:nvPr>
        </p:nvSpPr>
        <p:spPr>
          <a:xfrm>
            <a:off x="342900" y="5280975"/>
            <a:ext cx="8458200" cy="1261872"/>
          </a:xfrm>
        </p:spPr>
        <p:txBody>
          <a:bodyPr>
            <a:normAutofit/>
          </a:bodyPr>
          <a:lstStyle/>
          <a:p>
            <a:pPr marL="292608" indent="-292608">
              <a:spcBef>
                <a:spcPts val="1000"/>
              </a:spcBef>
              <a:spcAft>
                <a:spcPts val="0"/>
              </a:spcAft>
              <a:buFont typeface="Arial" pitchFamily="34" charset="0"/>
              <a:buChar char="•"/>
            </a:pPr>
            <a:r>
              <a:rPr lang="en-US" sz="2000" noProof="0" dirty="0"/>
              <a:t>A</a:t>
            </a:r>
            <a:r>
              <a:rPr lang="en-US" sz="100" noProof="0" dirty="0"/>
              <a:t> </a:t>
            </a:r>
            <a:r>
              <a:rPr lang="en-US" sz="2000" noProof="0" dirty="0"/>
              <a:t>F</a:t>
            </a:r>
            <a:r>
              <a:rPr lang="en-US" sz="100" noProof="0" dirty="0"/>
              <a:t> </a:t>
            </a:r>
            <a:r>
              <a:rPr lang="en-US" sz="2000" noProof="0" dirty="0"/>
              <a:t>C declines as output increases.</a:t>
            </a:r>
          </a:p>
          <a:p>
            <a:pPr marL="292608" indent="-292608">
              <a:spcBef>
                <a:spcPts val="1000"/>
              </a:spcBef>
              <a:spcAft>
                <a:spcPts val="0"/>
              </a:spcAft>
              <a:buFont typeface="Arial" pitchFamily="34" charset="0"/>
              <a:buChar char="•"/>
            </a:pPr>
            <a:r>
              <a:rPr lang="en-US" sz="2000" noProof="0" dirty="0"/>
              <a:t>A</a:t>
            </a:r>
            <a:r>
              <a:rPr lang="en-US" sz="100" noProof="0" dirty="0"/>
              <a:t> </a:t>
            </a:r>
            <a:r>
              <a:rPr lang="en-US" sz="2000" noProof="0" dirty="0"/>
              <a:t>V</a:t>
            </a:r>
            <a:r>
              <a:rPr lang="en-US" sz="100" noProof="0" dirty="0"/>
              <a:t> </a:t>
            </a:r>
            <a:r>
              <a:rPr lang="en-US" sz="2000" noProof="0" dirty="0"/>
              <a:t>C declines and then rises as output increases.</a:t>
            </a:r>
          </a:p>
          <a:p>
            <a:pPr marL="292608" indent="-292608">
              <a:spcBef>
                <a:spcPts val="1000"/>
              </a:spcBef>
              <a:spcAft>
                <a:spcPts val="0"/>
              </a:spcAft>
              <a:buFont typeface="Arial" pitchFamily="34" charset="0"/>
              <a:buChar char="•"/>
            </a:pPr>
            <a:r>
              <a:rPr lang="en-US" sz="2000" noProof="0" dirty="0"/>
              <a:t>M</a:t>
            </a:r>
            <a:r>
              <a:rPr lang="en-US" sz="100" noProof="0" dirty="0"/>
              <a:t> </a:t>
            </a:r>
            <a:r>
              <a:rPr lang="en-US" sz="2000" noProof="0" dirty="0"/>
              <a:t>C declines and then rises as output increases.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noProof="0" dirty="0"/>
              <a:t>Costs in the Long Run</a:t>
            </a:r>
          </a:p>
        </p:txBody>
      </p:sp>
      <p:sp>
        <p:nvSpPr>
          <p:cNvPr id="8" name="Content Placeholder 7"/>
          <p:cNvSpPr>
            <a:spLocks noGrp="1"/>
          </p:cNvSpPr>
          <p:nvPr>
            <p:ph sz="quarter" idx="11"/>
          </p:nvPr>
        </p:nvSpPr>
        <p:spPr>
          <a:xfrm>
            <a:off x="342900" y="1276710"/>
            <a:ext cx="8458200" cy="1237890"/>
          </a:xfrm>
        </p:spPr>
        <p:txBody>
          <a:bodyPr>
            <a:noAutofit/>
          </a:bodyPr>
          <a:lstStyle/>
          <a:p>
            <a:pPr>
              <a:spcBef>
                <a:spcPts val="1000"/>
              </a:spcBef>
              <a:spcAft>
                <a:spcPts val="0"/>
              </a:spcAft>
            </a:pPr>
            <a:r>
              <a:rPr lang="en-US" sz="2400" noProof="0" dirty="0"/>
              <a:t>Costs that are fixed may be adjusted in the long-run.</a:t>
            </a:r>
          </a:p>
          <a:p>
            <a:pPr marL="292608" lvl="1" indent="-292608">
              <a:spcBef>
                <a:spcPts val="1000"/>
              </a:spcBef>
              <a:spcAft>
                <a:spcPts val="0"/>
              </a:spcAft>
            </a:pPr>
            <a:r>
              <a:rPr lang="en-US" sz="2200" noProof="0" dirty="0"/>
              <a:t>For example, factory sizes can be adjusted to increase or decrease capacity.</a:t>
            </a:r>
          </a:p>
        </p:txBody>
      </p:sp>
      <p:sp>
        <p:nvSpPr>
          <p:cNvPr id="11" name="Content Placeholder 10"/>
          <p:cNvSpPr>
            <a:spLocks noGrp="1"/>
          </p:cNvSpPr>
          <p:nvPr>
            <p:ph sz="quarter" idx="14"/>
          </p:nvPr>
        </p:nvSpPr>
        <p:spPr>
          <a:xfrm>
            <a:off x="342900" y="2602946"/>
            <a:ext cx="8458200" cy="1770354"/>
          </a:xfrm>
        </p:spPr>
        <p:txBody>
          <a:bodyPr>
            <a:noAutofit/>
          </a:bodyPr>
          <a:lstStyle/>
          <a:p>
            <a:pPr>
              <a:spcBef>
                <a:spcPts val="1000"/>
              </a:spcBef>
              <a:spcAft>
                <a:spcPts val="0"/>
              </a:spcAft>
            </a:pPr>
            <a:r>
              <a:rPr lang="en-US" sz="2400" noProof="0" dirty="0"/>
              <a:t>In the short-run, fixed inputs can not be adjusted.</a:t>
            </a:r>
          </a:p>
          <a:p>
            <a:pPr>
              <a:spcBef>
                <a:spcPts val="1000"/>
              </a:spcBef>
              <a:spcAft>
                <a:spcPts val="0"/>
              </a:spcAft>
            </a:pPr>
            <a:r>
              <a:rPr lang="en-US" sz="2400" noProof="0" dirty="0"/>
              <a:t>The long-run is the time required for a firm to vary all of its costs, if so desired.</a:t>
            </a:r>
          </a:p>
          <a:p>
            <a:pPr marL="292608" lvl="1" indent="-292608">
              <a:spcBef>
                <a:spcPts val="1000"/>
              </a:spcBef>
              <a:spcAft>
                <a:spcPts val="0"/>
              </a:spcAft>
            </a:pPr>
            <a:r>
              <a:rPr lang="en-US" sz="2200" noProof="0" dirty="0"/>
              <a:t>The long-run depends on firm and production types.</a:t>
            </a:r>
          </a:p>
        </p:txBody>
      </p:sp>
      <p:sp>
        <p:nvSpPr>
          <p:cNvPr id="12" name="Content Placeholder 11"/>
          <p:cNvSpPr>
            <a:spLocks noGrp="1"/>
          </p:cNvSpPr>
          <p:nvPr>
            <p:ph sz="quarter" idx="15"/>
          </p:nvPr>
        </p:nvSpPr>
        <p:spPr>
          <a:xfrm>
            <a:off x="342900" y="4463568"/>
            <a:ext cx="8458200" cy="1672932"/>
          </a:xfrm>
        </p:spPr>
        <p:txBody>
          <a:bodyPr>
            <a:noAutofit/>
          </a:bodyPr>
          <a:lstStyle/>
          <a:p>
            <a:pPr>
              <a:spcBef>
                <a:spcPts val="1000"/>
              </a:spcBef>
              <a:spcAft>
                <a:spcPts val="0"/>
              </a:spcAft>
            </a:pPr>
            <a:r>
              <a:rPr lang="en-US" sz="2400" noProof="0" dirty="0"/>
              <a:t>The cost curves considered so far are short-run cost curves.</a:t>
            </a:r>
          </a:p>
          <a:p>
            <a:pPr>
              <a:spcBef>
                <a:spcPts val="1000"/>
              </a:spcBef>
              <a:spcAft>
                <a:spcPts val="0"/>
              </a:spcAft>
            </a:pPr>
            <a:r>
              <a:rPr lang="en-US" sz="2400" noProof="0" dirty="0"/>
              <a:t>When a firm adjusts one of its long-run costs, the entire fixed cost curve shifts</a:t>
            </a:r>
            <a:r>
              <a:rPr lang="en-US" sz="2400" i="1" noProof="0" dirty="0"/>
              <a:t>, </a:t>
            </a:r>
            <a:r>
              <a:rPr lang="en-US" sz="2400" noProof="0" dirty="0"/>
              <a:t>as it is more efficient and can produce higher output.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z="3600" noProof="0" dirty="0"/>
              <a:t>Returns to Scale</a:t>
            </a:r>
          </a:p>
        </p:txBody>
      </p:sp>
      <p:sp>
        <p:nvSpPr>
          <p:cNvPr id="13" name="Content Placeholder 12"/>
          <p:cNvSpPr>
            <a:spLocks noGrp="1"/>
          </p:cNvSpPr>
          <p:nvPr>
            <p:ph sz="quarter" idx="11"/>
          </p:nvPr>
        </p:nvSpPr>
        <p:spPr>
          <a:xfrm>
            <a:off x="342900" y="1276709"/>
            <a:ext cx="8458200" cy="1499616"/>
          </a:xfrm>
        </p:spPr>
        <p:txBody>
          <a:bodyPr>
            <a:normAutofit/>
          </a:bodyPr>
          <a:lstStyle/>
          <a:p>
            <a:pPr>
              <a:spcBef>
                <a:spcPts val="1000"/>
              </a:spcBef>
              <a:spcAft>
                <a:spcPts val="0"/>
              </a:spcAft>
            </a:pPr>
            <a:r>
              <a:rPr lang="en-US" sz="2200" noProof="0" dirty="0"/>
              <a:t>The relationship between costs and output is based on the scale of production.</a:t>
            </a:r>
          </a:p>
          <a:p>
            <a:pPr marL="292608" lvl="1" indent="-292608">
              <a:spcBef>
                <a:spcPts val="1000"/>
              </a:spcBef>
              <a:spcAft>
                <a:spcPts val="0"/>
              </a:spcAft>
            </a:pPr>
            <a:r>
              <a:rPr lang="en-US" sz="2000" noProof="0" dirty="0"/>
              <a:t>The plant size or scale of production to produce a certain amount of output.</a:t>
            </a:r>
          </a:p>
        </p:txBody>
      </p:sp>
      <p:sp>
        <p:nvSpPr>
          <p:cNvPr id="16" name="Content Placeholder 15"/>
          <p:cNvSpPr>
            <a:spLocks noGrp="1"/>
          </p:cNvSpPr>
          <p:nvPr>
            <p:ph sz="quarter" idx="14"/>
          </p:nvPr>
        </p:nvSpPr>
        <p:spPr>
          <a:xfrm>
            <a:off x="342900" y="2844474"/>
            <a:ext cx="8458200" cy="3784926"/>
          </a:xfrm>
        </p:spPr>
        <p:txBody>
          <a:bodyPr>
            <a:normAutofit fontScale="70000" lnSpcReduction="20000"/>
          </a:bodyPr>
          <a:lstStyle/>
          <a:p>
            <a:pPr>
              <a:lnSpc>
                <a:spcPct val="120000"/>
              </a:lnSpc>
              <a:spcBef>
                <a:spcPts val="1000"/>
              </a:spcBef>
              <a:spcAft>
                <a:spcPts val="0"/>
              </a:spcAft>
            </a:pPr>
            <a:r>
              <a:rPr lang="en-US" sz="3100" noProof="0" dirty="0"/>
              <a:t>If increasing the scale of production to obtain higher output </a:t>
            </a:r>
            <a:r>
              <a:rPr lang="en-US" sz="3100" i="1" noProof="0" dirty="0"/>
              <a:t>lowers</a:t>
            </a:r>
            <a:r>
              <a:rPr lang="en-US" sz="3100" noProof="0" dirty="0"/>
              <a:t> the minimum of the average total cost, then </a:t>
            </a:r>
            <a:r>
              <a:rPr lang="en-US" sz="3100" i="1" noProof="0" dirty="0">
                <a:solidFill>
                  <a:srgbClr val="AC0000"/>
                </a:solidFill>
              </a:rPr>
              <a:t>economies of scale</a:t>
            </a:r>
            <a:r>
              <a:rPr lang="en-US" sz="3100" noProof="0" dirty="0"/>
              <a:t> occur.</a:t>
            </a:r>
          </a:p>
          <a:p>
            <a:pPr>
              <a:lnSpc>
                <a:spcPct val="120000"/>
              </a:lnSpc>
              <a:spcBef>
                <a:spcPts val="1000"/>
              </a:spcBef>
              <a:spcAft>
                <a:spcPts val="0"/>
              </a:spcAft>
            </a:pPr>
            <a:r>
              <a:rPr lang="en-US" sz="3100" noProof="0" dirty="0"/>
              <a:t>If increasing the scale of production to obtain higher output </a:t>
            </a:r>
            <a:r>
              <a:rPr lang="en-US" sz="3100" i="1" noProof="0" dirty="0"/>
              <a:t>raises</a:t>
            </a:r>
            <a:r>
              <a:rPr lang="en-US" sz="3100" noProof="0" dirty="0"/>
              <a:t> the minimum of the average total cost, then </a:t>
            </a:r>
            <a:r>
              <a:rPr lang="en-US" sz="3100" i="1" noProof="0" dirty="0">
                <a:solidFill>
                  <a:srgbClr val="AC0000"/>
                </a:solidFill>
              </a:rPr>
              <a:t>diseconomies of scale</a:t>
            </a:r>
            <a:r>
              <a:rPr lang="en-US" sz="3100" noProof="0" dirty="0"/>
              <a:t> occur.</a:t>
            </a:r>
          </a:p>
          <a:p>
            <a:pPr>
              <a:lnSpc>
                <a:spcPct val="120000"/>
              </a:lnSpc>
              <a:spcBef>
                <a:spcPts val="1000"/>
              </a:spcBef>
              <a:spcAft>
                <a:spcPts val="0"/>
              </a:spcAft>
              <a:buClr>
                <a:schemeClr val="tx1"/>
              </a:buClr>
            </a:pPr>
            <a:r>
              <a:rPr lang="en-US" sz="3100" i="1" noProof="0" dirty="0">
                <a:solidFill>
                  <a:srgbClr val="AC0000"/>
                </a:solidFill>
              </a:rPr>
              <a:t>Constant returns to scale</a:t>
            </a:r>
            <a:r>
              <a:rPr lang="en-US" sz="3100" noProof="0" dirty="0"/>
              <a:t> occur when the minimum of the average total cost does not depend on the quantity of output.</a:t>
            </a:r>
          </a:p>
          <a:p>
            <a:pPr marL="292608" lvl="1" indent="-292608">
              <a:lnSpc>
                <a:spcPct val="120000"/>
              </a:lnSpc>
              <a:spcBef>
                <a:spcPts val="1000"/>
              </a:spcBef>
              <a:spcAft>
                <a:spcPts val="0"/>
              </a:spcAft>
            </a:pPr>
            <a:r>
              <a:rPr lang="en-US" sz="2900" noProof="0" dirty="0"/>
              <a:t>When the average total cost is at its minimum, an </a:t>
            </a:r>
            <a:r>
              <a:rPr lang="en-US" sz="2900" i="1" noProof="0" dirty="0">
                <a:solidFill>
                  <a:srgbClr val="AC0000"/>
                </a:solidFill>
              </a:rPr>
              <a:t>efficient scale</a:t>
            </a:r>
            <a:r>
              <a:rPr lang="en-US" sz="2900" noProof="0" dirty="0"/>
              <a:t> is achieved.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noProof="0" dirty="0"/>
              <a:t>Active Learning: Economies and Diseconomies of Scale</a:t>
            </a:r>
          </a:p>
        </p:txBody>
      </p:sp>
      <p:sp>
        <p:nvSpPr>
          <p:cNvPr id="3" name="Content Placeholder 2"/>
          <p:cNvSpPr>
            <a:spLocks noGrp="1"/>
          </p:cNvSpPr>
          <p:nvPr>
            <p:ph sz="quarter" idx="11"/>
          </p:nvPr>
        </p:nvSpPr>
        <p:spPr>
          <a:xfrm>
            <a:off x="342900" y="1276709"/>
            <a:ext cx="8458200" cy="1237891"/>
          </a:xfrm>
        </p:spPr>
        <p:txBody>
          <a:bodyPr>
            <a:normAutofit/>
          </a:bodyPr>
          <a:lstStyle/>
          <a:p>
            <a:pPr>
              <a:spcBef>
                <a:spcPts val="1000"/>
              </a:spcBef>
              <a:spcAft>
                <a:spcPts val="0"/>
              </a:spcAft>
            </a:pPr>
            <a:r>
              <a:rPr lang="en-US" sz="2400" noProof="0" dirty="0"/>
              <a:t>Match each segment of the long-run A</a:t>
            </a:r>
            <a:r>
              <a:rPr lang="en-US" sz="100" noProof="0" dirty="0"/>
              <a:t> </a:t>
            </a:r>
            <a:r>
              <a:rPr lang="en-US" sz="2400" noProof="0" dirty="0"/>
              <a:t>T</a:t>
            </a:r>
            <a:r>
              <a:rPr lang="en-US" sz="100" noProof="0" dirty="0"/>
              <a:t> </a:t>
            </a:r>
            <a:r>
              <a:rPr lang="en-US" sz="2400" noProof="0" dirty="0"/>
              <a:t>C with its respective scale or production (economies, constant, and diseconomies).</a:t>
            </a:r>
          </a:p>
        </p:txBody>
      </p:sp>
      <p:pic>
        <p:nvPicPr>
          <p:cNvPr id="44034" name="Picture 2" descr="The graph has Average total cost on the vertical axis and Output on the horizontal axis."/>
          <p:cNvPicPr>
            <a:picLocks noChangeAspect="1" noChangeArrowheads="1"/>
          </p:cNvPicPr>
          <p:nvPr/>
        </p:nvPicPr>
        <p:blipFill>
          <a:blip r:embed="rId2"/>
          <a:srcRect/>
          <a:stretch>
            <a:fillRect/>
          </a:stretch>
        </p:blipFill>
        <p:spPr bwMode="auto">
          <a:xfrm>
            <a:off x="2024125" y="2616603"/>
            <a:ext cx="5067300" cy="3569447"/>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endParaRPr lang="en-US" sz="1200" noProof="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V</a:t>
            </a:r>
          </a:p>
        </p:txBody>
      </p:sp>
      <p:sp>
        <p:nvSpPr>
          <p:cNvPr id="3" name="Content Placeholder 2"/>
          <p:cNvSpPr>
            <a:spLocks noGrp="1"/>
          </p:cNvSpPr>
          <p:nvPr>
            <p:ph sz="quarter" idx="11"/>
          </p:nvPr>
        </p:nvSpPr>
        <p:spPr>
          <a:xfrm>
            <a:off x="342900" y="1276709"/>
            <a:ext cx="8458200" cy="1188720"/>
          </a:xfrm>
        </p:spPr>
        <p:txBody>
          <a:bodyPr>
            <a:normAutofit/>
          </a:bodyPr>
          <a:lstStyle/>
          <a:p>
            <a:pPr>
              <a:spcBef>
                <a:spcPts val="1000"/>
              </a:spcBef>
              <a:spcAft>
                <a:spcPts val="0"/>
              </a:spcAft>
            </a:pPr>
            <a:r>
              <a:rPr lang="en-US" sz="2400" noProof="0" dirty="0"/>
              <a:t>Match each segment of the long-run A</a:t>
            </a:r>
            <a:r>
              <a:rPr lang="en-US" sz="100" noProof="0" dirty="0"/>
              <a:t> </a:t>
            </a:r>
            <a:r>
              <a:rPr lang="en-US" sz="2400" noProof="0" dirty="0"/>
              <a:t>T</a:t>
            </a:r>
            <a:r>
              <a:rPr lang="en-US" sz="100" noProof="0" dirty="0"/>
              <a:t> </a:t>
            </a:r>
            <a:r>
              <a:rPr lang="en-US" sz="2400" noProof="0" dirty="0"/>
              <a:t>C with its respective scale or production (economies, constant, and diseconomies).</a:t>
            </a:r>
          </a:p>
        </p:txBody>
      </p:sp>
      <p:pic>
        <p:nvPicPr>
          <p:cNvPr id="51202" name="Picture 2" descr="Graph illustrates increasing, constant, and diminishing economies of scale."/>
          <p:cNvPicPr>
            <a:picLocks noChangeAspect="1" noChangeArrowheads="1"/>
          </p:cNvPicPr>
          <p:nvPr/>
        </p:nvPicPr>
        <p:blipFill>
          <a:blip r:embed="rId3"/>
          <a:srcRect/>
          <a:stretch>
            <a:fillRect/>
          </a:stretch>
        </p:blipFill>
        <p:spPr bwMode="auto">
          <a:xfrm>
            <a:off x="1900238" y="2528713"/>
            <a:ext cx="5341937" cy="3703637"/>
          </a:xfrm>
          <a:prstGeom prst="rect">
            <a:avLst/>
          </a:prstGeom>
          <a:noFill/>
          <a:ln w="9525">
            <a:noFill/>
            <a:miter lim="800000"/>
            <a:headEnd/>
            <a:tailEnd/>
          </a:ln>
          <a:effectLst/>
        </p:spPr>
      </p:pic>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4" action="ppaction://hlinksldjump"/>
              </a:rPr>
              <a:t>Access the text alternative for slide images.</a:t>
            </a:r>
            <a:endParaRPr lang="en-US" sz="1200" noProof="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Walmart and Economies of Scale</a:t>
            </a:r>
          </a:p>
        </p:txBody>
      </p:sp>
      <p:sp>
        <p:nvSpPr>
          <p:cNvPr id="3" name="Content Placeholder 2"/>
          <p:cNvSpPr>
            <a:spLocks noGrp="1"/>
          </p:cNvSpPr>
          <p:nvPr>
            <p:ph sz="quarter" idx="11"/>
          </p:nvPr>
        </p:nvSpPr>
        <p:spPr>
          <a:xfrm>
            <a:off x="342900" y="1276709"/>
            <a:ext cx="8458200" cy="3035808"/>
          </a:xfrm>
        </p:spPr>
        <p:txBody>
          <a:bodyPr>
            <a:noAutofit/>
          </a:bodyPr>
          <a:lstStyle/>
          <a:p>
            <a:pPr>
              <a:spcBef>
                <a:spcPts val="1000"/>
              </a:spcBef>
              <a:spcAft>
                <a:spcPts val="0"/>
              </a:spcAft>
            </a:pPr>
            <a:r>
              <a:rPr lang="en-US" sz="2400" noProof="0" dirty="0"/>
              <a:t>Walmart has some 5,000 stores across the U.S. and 11,700 worldwide.</a:t>
            </a:r>
          </a:p>
          <a:p>
            <a:pPr>
              <a:spcBef>
                <a:spcPts val="1000"/>
              </a:spcBef>
              <a:spcAft>
                <a:spcPts val="0"/>
              </a:spcAft>
            </a:pPr>
            <a:r>
              <a:rPr lang="en-US" sz="2400" noProof="0" dirty="0"/>
              <a:t>Walmart’s success is based on offering a wide variety of products at low prices.</a:t>
            </a:r>
          </a:p>
          <a:p>
            <a:pPr>
              <a:spcBef>
                <a:spcPts val="1000"/>
              </a:spcBef>
              <a:spcAft>
                <a:spcPts val="0"/>
              </a:spcAft>
            </a:pPr>
            <a:r>
              <a:rPr lang="en-US" sz="2400" noProof="0" dirty="0"/>
              <a:t>Having so many stores means Walmart can guarantee huge purchases to vendors.</a:t>
            </a:r>
          </a:p>
          <a:p>
            <a:pPr marL="292608" lvl="1" indent="-292608">
              <a:spcBef>
                <a:spcPts val="1000"/>
              </a:spcBef>
              <a:spcAft>
                <a:spcPts val="0"/>
              </a:spcAft>
              <a:buClr>
                <a:schemeClr val="tx1"/>
              </a:buClr>
            </a:pPr>
            <a:r>
              <a:rPr lang="en-US" sz="2200" noProof="0" dirty="0"/>
              <a:t>An example of economies of scale.</a:t>
            </a:r>
          </a:p>
        </p:txBody>
      </p:sp>
      <p:sp>
        <p:nvSpPr>
          <p:cNvPr id="4" name="Content Placeholder 3"/>
          <p:cNvSpPr>
            <a:spLocks noGrp="1"/>
          </p:cNvSpPr>
          <p:nvPr>
            <p:ph sz="quarter" idx="14"/>
          </p:nvPr>
        </p:nvSpPr>
        <p:spPr>
          <a:xfrm>
            <a:off x="342900" y="4401275"/>
            <a:ext cx="8458200" cy="1694725"/>
          </a:xfrm>
        </p:spPr>
        <p:txBody>
          <a:bodyPr>
            <a:noAutofit/>
          </a:bodyPr>
          <a:lstStyle/>
          <a:p>
            <a:pPr>
              <a:spcBef>
                <a:spcPts val="1000"/>
              </a:spcBef>
              <a:spcAft>
                <a:spcPts val="0"/>
              </a:spcAft>
            </a:pPr>
            <a:r>
              <a:rPr lang="en-US" sz="2400" noProof="0" dirty="0"/>
              <a:t>Selling large items across the U.S. requires sophisticated logistics and inventory systems.</a:t>
            </a:r>
          </a:p>
          <a:p>
            <a:pPr>
              <a:spcBef>
                <a:spcPts val="1000"/>
              </a:spcBef>
              <a:spcAft>
                <a:spcPts val="0"/>
              </a:spcAft>
            </a:pPr>
            <a:r>
              <a:rPr lang="en-US" sz="2400" noProof="0" dirty="0"/>
              <a:t>Amazon and other online retails take advantage economies of scale.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Long-Run A</a:t>
            </a:r>
            <a:r>
              <a:rPr lang="en-US" sz="100" noProof="0" dirty="0"/>
              <a:t> </a:t>
            </a:r>
            <a:r>
              <a:rPr lang="en-US" sz="3600" noProof="0" dirty="0"/>
              <a:t>T</a:t>
            </a:r>
            <a:r>
              <a:rPr lang="en-US" sz="100" noProof="0" dirty="0"/>
              <a:t> </a:t>
            </a:r>
            <a:r>
              <a:rPr lang="en-US" sz="3600" noProof="0" dirty="0"/>
              <a:t>C</a:t>
            </a:r>
          </a:p>
        </p:txBody>
      </p:sp>
      <p:sp>
        <p:nvSpPr>
          <p:cNvPr id="3" name="Content Placeholder 2"/>
          <p:cNvSpPr>
            <a:spLocks noGrp="1"/>
          </p:cNvSpPr>
          <p:nvPr>
            <p:ph sz="quarter" idx="11"/>
          </p:nvPr>
        </p:nvSpPr>
        <p:spPr>
          <a:xfrm>
            <a:off x="342900" y="1276709"/>
            <a:ext cx="8458200" cy="1444752"/>
          </a:xfrm>
        </p:spPr>
        <p:txBody>
          <a:bodyPr>
            <a:normAutofit fontScale="92500" lnSpcReduction="10000"/>
          </a:bodyPr>
          <a:lstStyle/>
          <a:p>
            <a:pPr marL="292608" indent="-292608">
              <a:lnSpc>
                <a:spcPct val="110000"/>
              </a:lnSpc>
              <a:spcBef>
                <a:spcPts val="1000"/>
              </a:spcBef>
              <a:spcAft>
                <a:spcPts val="0"/>
              </a:spcAft>
              <a:buFont typeface="Arial" pitchFamily="34" charset="0"/>
              <a:buChar char="•"/>
            </a:pPr>
            <a:r>
              <a:rPr lang="en-US" sz="2200" noProof="0" dirty="0"/>
              <a:t>The long-run A</a:t>
            </a:r>
            <a:r>
              <a:rPr lang="en-US" sz="100" noProof="0" dirty="0"/>
              <a:t> </a:t>
            </a:r>
            <a:r>
              <a:rPr lang="en-US" sz="2200" noProof="0" dirty="0"/>
              <a:t>T</a:t>
            </a:r>
            <a:r>
              <a:rPr lang="en-US" sz="100" noProof="0" dirty="0"/>
              <a:t> </a:t>
            </a:r>
            <a:r>
              <a:rPr lang="en-US" sz="2200" noProof="0" dirty="0"/>
              <a:t>C curve is constructed by combining all possible short-run A</a:t>
            </a:r>
            <a:r>
              <a:rPr lang="en-US" sz="100" noProof="0" dirty="0"/>
              <a:t> </a:t>
            </a:r>
            <a:r>
              <a:rPr lang="en-US" sz="2200" noProof="0" dirty="0"/>
              <a:t>T</a:t>
            </a:r>
            <a:r>
              <a:rPr lang="en-US" sz="100" noProof="0" dirty="0"/>
              <a:t> </a:t>
            </a:r>
            <a:r>
              <a:rPr lang="en-US" sz="2200" noProof="0" dirty="0"/>
              <a:t>C curves.</a:t>
            </a:r>
          </a:p>
          <a:p>
            <a:pPr marL="292608" indent="-292608">
              <a:lnSpc>
                <a:spcPct val="110000"/>
              </a:lnSpc>
              <a:spcBef>
                <a:spcPts val="1000"/>
              </a:spcBef>
              <a:spcAft>
                <a:spcPts val="0"/>
              </a:spcAft>
              <a:buFont typeface="Arial" pitchFamily="34" charset="0"/>
              <a:buChar char="•"/>
            </a:pPr>
            <a:r>
              <a:rPr lang="en-US" sz="2200" noProof="0" dirty="0"/>
              <a:t>Short-run A</a:t>
            </a:r>
            <a:r>
              <a:rPr lang="en-US" sz="100" noProof="0" dirty="0"/>
              <a:t> </a:t>
            </a:r>
            <a:r>
              <a:rPr lang="en-US" sz="2200" noProof="0" dirty="0"/>
              <a:t>T</a:t>
            </a:r>
            <a:r>
              <a:rPr lang="en-US" sz="100" noProof="0" dirty="0"/>
              <a:t> </a:t>
            </a:r>
            <a:r>
              <a:rPr lang="en-US" sz="2200" noProof="0" dirty="0"/>
              <a:t>C curves are identified by changing the scale of production.</a:t>
            </a:r>
          </a:p>
        </p:txBody>
      </p:sp>
      <p:pic>
        <p:nvPicPr>
          <p:cNvPr id="52226" name="Picture 2" descr="The graph has Average total cost on the vertical axis and Output on the horizontal axis. The Long-run ATC curve is in an upward facing parabola."/>
          <p:cNvPicPr>
            <a:picLocks noChangeAspect="1" noChangeArrowheads="1"/>
          </p:cNvPicPr>
          <p:nvPr/>
        </p:nvPicPr>
        <p:blipFill>
          <a:blip r:embed="rId2"/>
          <a:srcRect/>
          <a:stretch>
            <a:fillRect/>
          </a:stretch>
        </p:blipFill>
        <p:spPr bwMode="auto">
          <a:xfrm>
            <a:off x="752376" y="2860845"/>
            <a:ext cx="4267200" cy="3281803"/>
          </a:xfrm>
          <a:prstGeom prst="rect">
            <a:avLst/>
          </a:prstGeom>
          <a:noFill/>
          <a:ln w="9525">
            <a:noFill/>
            <a:miter lim="800000"/>
            <a:headEnd/>
            <a:tailEnd/>
          </a:ln>
          <a:effectLst/>
        </p:spPr>
      </p:pic>
      <p:sp>
        <p:nvSpPr>
          <p:cNvPr id="4" name="Content Placeholder 3"/>
          <p:cNvSpPr>
            <a:spLocks noGrp="1"/>
          </p:cNvSpPr>
          <p:nvPr>
            <p:ph sz="quarter" idx="14"/>
          </p:nvPr>
        </p:nvSpPr>
        <p:spPr>
          <a:xfrm>
            <a:off x="5181600" y="2819400"/>
            <a:ext cx="3733800" cy="3311325"/>
          </a:xfrm>
        </p:spPr>
        <p:txBody>
          <a:bodyPr>
            <a:normAutofit fontScale="92500"/>
          </a:bodyPr>
          <a:lstStyle/>
          <a:p>
            <a:pPr>
              <a:spcBef>
                <a:spcPts val="1000"/>
              </a:spcBef>
              <a:spcAft>
                <a:spcPts val="0"/>
              </a:spcAft>
            </a:pPr>
            <a:r>
              <a:rPr lang="en-US" sz="2400" noProof="0" dirty="0"/>
              <a:t>Short-run A</a:t>
            </a:r>
            <a:r>
              <a:rPr lang="en-US" sz="100" noProof="0" dirty="0"/>
              <a:t> </a:t>
            </a:r>
            <a:r>
              <a:rPr lang="en-US" sz="2400" noProof="0" dirty="0"/>
              <a:t>T</a:t>
            </a:r>
            <a:r>
              <a:rPr lang="en-US" sz="100" noProof="0" dirty="0"/>
              <a:t> </a:t>
            </a:r>
            <a:r>
              <a:rPr lang="en-US" sz="2400" noProof="0" dirty="0"/>
              <a:t>Cs faced by firms varying in sizes.</a:t>
            </a:r>
          </a:p>
          <a:p>
            <a:pPr marL="292608" lvl="1" indent="-292608">
              <a:spcBef>
                <a:spcPts val="1000"/>
              </a:spcBef>
              <a:spcAft>
                <a:spcPts val="0"/>
              </a:spcAft>
            </a:pPr>
            <a:r>
              <a:rPr lang="en-US" sz="2200" noProof="0" dirty="0"/>
              <a:t>Cover a small range of output.</a:t>
            </a:r>
          </a:p>
          <a:p>
            <a:pPr>
              <a:spcBef>
                <a:spcPts val="1000"/>
              </a:spcBef>
              <a:spcAft>
                <a:spcPts val="0"/>
              </a:spcAft>
            </a:pPr>
            <a:r>
              <a:rPr lang="en-US" sz="2400" noProof="0" dirty="0"/>
              <a:t>By increasing or decreasing scale of production, firms can move along the long-run A</a:t>
            </a:r>
            <a:r>
              <a:rPr lang="en-US" sz="100" noProof="0" dirty="0"/>
              <a:t> </a:t>
            </a:r>
            <a:r>
              <a:rPr lang="en-US" sz="2400" noProof="0" dirty="0"/>
              <a:t>T</a:t>
            </a:r>
            <a:r>
              <a:rPr lang="en-US" sz="100" noProof="0" dirty="0"/>
              <a:t> </a:t>
            </a:r>
            <a:r>
              <a:rPr lang="en-US" sz="2400" noProof="0" dirty="0"/>
              <a:t>C curve from one short-run A</a:t>
            </a:r>
            <a:r>
              <a:rPr lang="en-US" sz="100" noProof="0" dirty="0"/>
              <a:t> </a:t>
            </a:r>
            <a:r>
              <a:rPr lang="en-US" sz="2400" noProof="0" dirty="0"/>
              <a:t>T</a:t>
            </a:r>
            <a:r>
              <a:rPr lang="en-US" sz="100" noProof="0" dirty="0"/>
              <a:t> </a:t>
            </a:r>
            <a:r>
              <a:rPr lang="en-US" sz="2400" noProof="0" dirty="0"/>
              <a:t>C curve to another.</a:t>
            </a:r>
          </a:p>
        </p:txBody>
      </p:sp>
      <p:sp>
        <p:nvSpPr>
          <p:cNvPr id="5" name="Text Placeholder 4"/>
          <p:cNvSpPr>
            <a:spLocks noGrp="1"/>
          </p:cNvSpPr>
          <p:nvPr>
            <p:ph type="body" sz="quarter" idx="12"/>
          </p:nvPr>
        </p:nvSpPr>
        <p:spPr>
          <a:xfrm>
            <a:off x="2971800" y="6324600"/>
            <a:ext cx="3200400" cy="190500"/>
          </a:xfrm>
        </p:spPr>
        <p:txBody>
          <a:bodyPr/>
          <a:lstStyle/>
          <a:p>
            <a:r>
              <a:rPr lang="en-US" sz="1200" noProof="0" dirty="0">
                <a:hlinkClick r:id="rId3" action="ppaction://hlinksldjump"/>
              </a:rPr>
              <a:t>Access the text alternative for slide images.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noProof="0" dirty="0"/>
              <a:t>Should Drug Companies Care about Neglected Diseases?</a:t>
            </a:r>
          </a:p>
        </p:txBody>
      </p:sp>
      <p:sp>
        <p:nvSpPr>
          <p:cNvPr id="3" name="Content Placeholder 2"/>
          <p:cNvSpPr>
            <a:spLocks noGrp="1"/>
          </p:cNvSpPr>
          <p:nvPr>
            <p:ph sz="quarter" idx="11"/>
          </p:nvPr>
        </p:nvSpPr>
        <p:spPr>
          <a:xfrm>
            <a:off x="342900" y="1276709"/>
            <a:ext cx="8458200" cy="2130552"/>
          </a:xfrm>
        </p:spPr>
        <p:txBody>
          <a:bodyPr/>
          <a:lstStyle/>
          <a:p>
            <a:pPr>
              <a:spcBef>
                <a:spcPts val="1000"/>
              </a:spcBef>
              <a:spcAft>
                <a:spcPts val="0"/>
              </a:spcAft>
            </a:pPr>
            <a:r>
              <a:rPr lang="en-US" sz="2200" noProof="0" dirty="0"/>
              <a:t>Many fatal diseases still await cures and many do not receive much funds to develop treatment. </a:t>
            </a:r>
          </a:p>
          <a:p>
            <a:pPr>
              <a:spcBef>
                <a:spcPts val="1000"/>
              </a:spcBef>
              <a:spcAft>
                <a:spcPts val="0"/>
              </a:spcAft>
            </a:pPr>
            <a:r>
              <a:rPr lang="en-US" sz="2200" noProof="0" dirty="0"/>
              <a:t>Some of these are referred to orphan diseases:</a:t>
            </a:r>
          </a:p>
          <a:p>
            <a:pPr marL="292608" lvl="1" indent="-292608">
              <a:spcBef>
                <a:spcPts val="1000"/>
              </a:spcBef>
              <a:spcAft>
                <a:spcPts val="0"/>
              </a:spcAft>
            </a:pPr>
            <a:r>
              <a:rPr lang="en-US" sz="2000" noProof="0" dirty="0"/>
              <a:t>Diseases impacting small groups of people.</a:t>
            </a:r>
          </a:p>
          <a:p>
            <a:pPr marL="292608" lvl="1" indent="-292608">
              <a:spcBef>
                <a:spcPts val="1000"/>
              </a:spcBef>
              <a:spcAft>
                <a:spcPts val="0"/>
              </a:spcAft>
            </a:pPr>
            <a:r>
              <a:rPr lang="en-US" sz="2000" noProof="0" dirty="0"/>
              <a:t>Diseases impacting many people who cannot afford cures.</a:t>
            </a:r>
          </a:p>
        </p:txBody>
      </p:sp>
      <p:sp>
        <p:nvSpPr>
          <p:cNvPr id="4" name="Content Placeholder 3"/>
          <p:cNvSpPr>
            <a:spLocks noGrp="1"/>
          </p:cNvSpPr>
          <p:nvPr>
            <p:ph sz="quarter" idx="14"/>
          </p:nvPr>
        </p:nvSpPr>
        <p:spPr>
          <a:xfrm>
            <a:off x="342900" y="3483975"/>
            <a:ext cx="8458200" cy="2748026"/>
          </a:xfrm>
        </p:spPr>
        <p:txBody>
          <a:bodyPr>
            <a:noAutofit/>
          </a:bodyPr>
          <a:lstStyle/>
          <a:p>
            <a:pPr>
              <a:spcBef>
                <a:spcPts val="1000"/>
              </a:spcBef>
              <a:spcAft>
                <a:spcPts val="0"/>
              </a:spcAft>
            </a:pPr>
            <a:r>
              <a:rPr lang="en-US" sz="2200" noProof="0" dirty="0"/>
              <a:t>Some say the markets work exactly as they should by allocating scarce resources to cures that are most demanded.</a:t>
            </a:r>
          </a:p>
          <a:p>
            <a:pPr>
              <a:spcBef>
                <a:spcPts val="1000"/>
              </a:spcBef>
              <a:spcAft>
                <a:spcPts val="0"/>
              </a:spcAft>
            </a:pPr>
            <a:r>
              <a:rPr lang="en-US" sz="2200" noProof="0" dirty="0"/>
              <a:t>Others think it is immoral that society prioritizes research into diseases for those who can pay over cures for major killers.</a:t>
            </a:r>
          </a:p>
          <a:p>
            <a:pPr>
              <a:spcBef>
                <a:spcPts val="1000"/>
              </a:spcBef>
              <a:spcAft>
                <a:spcPts val="0"/>
              </a:spcAft>
            </a:pPr>
            <a:r>
              <a:rPr lang="en-US" sz="2200" noProof="0" dirty="0"/>
              <a:t>One approach to research orphan diseases is by having a government or private charity promise to purchase a minimum quantity of the drug.</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p>
        </p:txBody>
      </p:sp>
      <p:sp>
        <p:nvSpPr>
          <p:cNvPr id="8" name="Content Placeholder 7"/>
          <p:cNvSpPr>
            <a:spLocks noGrp="1"/>
          </p:cNvSpPr>
          <p:nvPr>
            <p:ph sz="quarter" idx="11"/>
          </p:nvPr>
        </p:nvSpPr>
        <p:spPr/>
        <p:txBody>
          <a:bodyPr>
            <a:normAutofit/>
          </a:bodyPr>
          <a:lstStyle/>
          <a:p>
            <a:pPr marL="292608" indent="-292608">
              <a:spcBef>
                <a:spcPts val="1000"/>
              </a:spcBef>
              <a:spcAft>
                <a:spcPts val="0"/>
              </a:spcAft>
              <a:buFont typeface="Arial" pitchFamily="34" charset="0"/>
              <a:buChar char="•"/>
            </a:pPr>
            <a:r>
              <a:rPr lang="en-US" sz="2400" noProof="0" dirty="0"/>
              <a:t>The pursuit of </a:t>
            </a:r>
            <a:r>
              <a:rPr lang="en-US" sz="2400" i="1" noProof="0" dirty="0">
                <a:solidFill>
                  <a:srgbClr val="AC0000"/>
                </a:solidFill>
              </a:rPr>
              <a:t>profits</a:t>
            </a:r>
            <a:r>
              <a:rPr lang="en-US" sz="2400" noProof="0" dirty="0"/>
              <a:t> drives every firm’s decision-making process, including how much to produce and whether to stay in business.</a:t>
            </a:r>
          </a:p>
          <a:p>
            <a:pPr marL="292608" indent="-292608">
              <a:spcBef>
                <a:spcPts val="1000"/>
              </a:spcBef>
              <a:spcAft>
                <a:spcPts val="0"/>
              </a:spcAft>
              <a:buFont typeface="Arial" pitchFamily="34" charset="0"/>
              <a:buChar char="•"/>
            </a:pPr>
            <a:r>
              <a:rPr lang="en-US" sz="2400" noProof="0" dirty="0"/>
              <a:t>Profit is the difference between cost and revenues.</a:t>
            </a:r>
          </a:p>
          <a:p>
            <a:pPr marL="292608" indent="-292608">
              <a:spcBef>
                <a:spcPts val="1000"/>
              </a:spcBef>
              <a:spcAft>
                <a:spcPts val="0"/>
              </a:spcAft>
              <a:buFont typeface="Arial" pitchFamily="34" charset="0"/>
              <a:buChar char="•"/>
            </a:pPr>
            <a:r>
              <a:rPr lang="en-US" sz="2400" noProof="0" dirty="0"/>
              <a:t>This chapter investigates the relationships between </a:t>
            </a:r>
            <a:r>
              <a:rPr lang="en-US" sz="2400" i="1" noProof="0" dirty="0">
                <a:solidFill>
                  <a:srgbClr val="AC0000"/>
                </a:solidFill>
              </a:rPr>
              <a:t>inputs</a:t>
            </a:r>
            <a:r>
              <a:rPr lang="en-US" sz="2400" noProof="0" dirty="0"/>
              <a:t>, </a:t>
            </a:r>
            <a:r>
              <a:rPr lang="en-US" sz="2400" i="1" noProof="0" dirty="0">
                <a:solidFill>
                  <a:srgbClr val="AC0000"/>
                </a:solidFill>
              </a:rPr>
              <a:t>outputs</a:t>
            </a:r>
            <a:r>
              <a:rPr lang="en-US" sz="2400" noProof="0" dirty="0"/>
              <a:t>, and </a:t>
            </a:r>
            <a:r>
              <a:rPr lang="en-US" sz="2400" i="1" noProof="0" dirty="0">
                <a:solidFill>
                  <a:srgbClr val="AC0000"/>
                </a:solidFill>
              </a:rPr>
              <a:t>costs</a:t>
            </a:r>
            <a:r>
              <a:rPr lang="en-US" sz="2400" noProof="0" dirty="0"/>
              <a:t> by studying a firm’s profitability.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3474720"/>
          </a:xfrm>
        </p:spPr>
        <p:txBody>
          <a:bodyPr>
            <a:normAutofit/>
          </a:bodyPr>
          <a:lstStyle/>
          <a:p>
            <a:pPr>
              <a:spcBef>
                <a:spcPts val="1000"/>
              </a:spcBef>
              <a:spcAft>
                <a:spcPts val="0"/>
              </a:spcAft>
              <a:buClr>
                <a:schemeClr val="tx1"/>
              </a:buClr>
            </a:pPr>
            <a:r>
              <a:rPr lang="en-US" sz="2400" i="1" noProof="0" dirty="0">
                <a:solidFill>
                  <a:srgbClr val="AC0000"/>
                </a:solidFill>
              </a:rPr>
              <a:t>Fixed costs</a:t>
            </a:r>
            <a:r>
              <a:rPr lang="en-US" sz="2400" i="1" noProof="0" dirty="0">
                <a:solidFill>
                  <a:srgbClr val="9D0505"/>
                </a:solidFill>
              </a:rPr>
              <a:t> </a:t>
            </a:r>
            <a:r>
              <a:rPr lang="en-US" sz="2400" noProof="0" dirty="0"/>
              <a:t>are those that don’t depend on the quantity of output produced.</a:t>
            </a:r>
          </a:p>
          <a:p>
            <a:pPr>
              <a:spcBef>
                <a:spcPts val="1000"/>
              </a:spcBef>
              <a:spcAft>
                <a:spcPts val="0"/>
              </a:spcAft>
              <a:buClr>
                <a:schemeClr val="tx1"/>
              </a:buClr>
            </a:pPr>
            <a:r>
              <a:rPr lang="en-US" sz="2400" i="1" noProof="0" dirty="0">
                <a:solidFill>
                  <a:srgbClr val="AC0000"/>
                </a:solidFill>
              </a:rPr>
              <a:t>Variable costs</a:t>
            </a:r>
            <a:r>
              <a:rPr lang="en-US" sz="2400" i="1" noProof="0" dirty="0">
                <a:solidFill>
                  <a:srgbClr val="9D0505"/>
                </a:solidFill>
              </a:rPr>
              <a:t> </a:t>
            </a:r>
            <a:r>
              <a:rPr lang="en-US" sz="2400" noProof="0" dirty="0"/>
              <a:t>are those that do depend on the quantity of output produced.</a:t>
            </a:r>
          </a:p>
          <a:p>
            <a:pPr>
              <a:spcBef>
                <a:spcPts val="1000"/>
              </a:spcBef>
              <a:spcAft>
                <a:spcPts val="0"/>
              </a:spcAft>
            </a:pPr>
            <a:r>
              <a:rPr lang="en-US" sz="2400" noProof="0" dirty="0"/>
              <a:t>Costs include both </a:t>
            </a:r>
            <a:r>
              <a:rPr lang="en-US" sz="2400" i="1" noProof="0" dirty="0">
                <a:solidFill>
                  <a:srgbClr val="AC0000"/>
                </a:solidFill>
              </a:rPr>
              <a:t>implicit</a:t>
            </a:r>
            <a:r>
              <a:rPr lang="en-US" sz="2400" noProof="0" dirty="0"/>
              <a:t> and </a:t>
            </a:r>
            <a:r>
              <a:rPr lang="en-US" sz="2400" i="1" noProof="0" dirty="0">
                <a:solidFill>
                  <a:srgbClr val="AC0000"/>
                </a:solidFill>
              </a:rPr>
              <a:t>explicit</a:t>
            </a:r>
            <a:r>
              <a:rPr lang="en-US" sz="2400" noProof="0" dirty="0"/>
              <a:t> </a:t>
            </a:r>
            <a:r>
              <a:rPr lang="en-US" sz="2400" i="1" noProof="0" dirty="0"/>
              <a:t>costs</a:t>
            </a:r>
            <a:r>
              <a:rPr lang="en-US" sz="2400" noProof="0" dirty="0"/>
              <a:t>.</a:t>
            </a:r>
          </a:p>
          <a:p>
            <a:pPr>
              <a:spcBef>
                <a:spcPts val="1000"/>
              </a:spcBef>
              <a:spcAft>
                <a:spcPts val="0"/>
              </a:spcAft>
            </a:pPr>
            <a:r>
              <a:rPr lang="en-US" sz="2400" noProof="0" dirty="0"/>
              <a:t>Firms are able to adjust </a:t>
            </a:r>
            <a:r>
              <a:rPr lang="en-US" sz="2400" i="1" noProof="0" dirty="0">
                <a:solidFill>
                  <a:srgbClr val="AC0000"/>
                </a:solidFill>
              </a:rPr>
              <a:t>scale of production</a:t>
            </a:r>
            <a:r>
              <a:rPr lang="en-US" sz="2400" i="1" noProof="0" dirty="0">
                <a:solidFill>
                  <a:srgbClr val="9D0505"/>
                </a:solidFill>
              </a:rPr>
              <a:t> </a:t>
            </a:r>
            <a:r>
              <a:rPr lang="en-US" sz="2400" noProof="0" dirty="0"/>
              <a:t>over time.</a:t>
            </a:r>
          </a:p>
          <a:p>
            <a:pPr marL="292608" lvl="1" indent="-292608">
              <a:spcBef>
                <a:spcPts val="1000"/>
              </a:spcBef>
              <a:spcAft>
                <a:spcPts val="0"/>
              </a:spcAft>
            </a:pPr>
            <a:r>
              <a:rPr lang="en-US" sz="2200" noProof="0" dirty="0"/>
              <a:t>Thus, some costs are fixed in the short run, but become variable in the long run.</a:t>
            </a:r>
          </a:p>
        </p:txBody>
      </p:sp>
      <p:sp>
        <p:nvSpPr>
          <p:cNvPr id="4" name="Content Placeholder 3"/>
          <p:cNvSpPr>
            <a:spLocks noGrp="1"/>
          </p:cNvSpPr>
          <p:nvPr>
            <p:ph sz="quarter" idx="14"/>
          </p:nvPr>
        </p:nvSpPr>
        <p:spPr>
          <a:xfrm>
            <a:off x="342900" y="4806400"/>
            <a:ext cx="8458200" cy="841248"/>
          </a:xfrm>
        </p:spPr>
        <p:txBody>
          <a:bodyPr>
            <a:normAutofit/>
          </a:bodyPr>
          <a:lstStyle/>
          <a:p>
            <a:pPr>
              <a:spcBef>
                <a:spcPts val="1000"/>
              </a:spcBef>
              <a:spcAft>
                <a:spcPts val="0"/>
              </a:spcAft>
            </a:pPr>
            <a:r>
              <a:rPr lang="en-US" sz="2400" noProof="0" dirty="0"/>
              <a:t>A firm’s long-run cost curve reflects the increased flexibility of </a:t>
            </a:r>
            <a:r>
              <a:rPr lang="en-US" sz="2400" noProof="0" dirty="0">
                <a:solidFill>
                  <a:srgbClr val="AC0000"/>
                </a:solidFill>
              </a:rPr>
              <a:t>fixed costs</a:t>
            </a:r>
            <a:r>
              <a:rPr lang="en-US" sz="2400" noProof="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Active Learning: Calculating Total Revenue</a:t>
            </a:r>
          </a:p>
        </p:txBody>
      </p:sp>
      <p:sp>
        <p:nvSpPr>
          <p:cNvPr id="12" name="Content Placeholder 11"/>
          <p:cNvSpPr>
            <a:spLocks noGrp="1"/>
          </p:cNvSpPr>
          <p:nvPr>
            <p:ph sz="quarter" idx="11"/>
          </p:nvPr>
        </p:nvSpPr>
        <p:spPr>
          <a:xfrm>
            <a:off x="342900" y="1276709"/>
            <a:ext cx="8458200" cy="1390291"/>
          </a:xfrm>
        </p:spPr>
        <p:txBody>
          <a:bodyPr>
            <a:normAutofit/>
          </a:bodyPr>
          <a:lstStyle/>
          <a:p>
            <a:pPr>
              <a:spcBef>
                <a:spcPts val="1000"/>
              </a:spcBef>
              <a:spcAft>
                <a:spcPts val="0"/>
              </a:spcAft>
            </a:pPr>
            <a:r>
              <a:rPr lang="en-US" sz="2400" noProof="0" dirty="0"/>
              <a:t>Suppose a firm produces two goods:</a:t>
            </a:r>
          </a:p>
          <a:p>
            <a:pPr marL="292608" lvl="1" indent="-292608">
              <a:spcBef>
                <a:spcPts val="1000"/>
              </a:spcBef>
              <a:spcAft>
                <a:spcPts val="0"/>
              </a:spcAft>
            </a:pPr>
            <a:r>
              <a:rPr lang="en-US" sz="2200" noProof="0" dirty="0"/>
              <a:t>Bouncy balls that sell for $1.</a:t>
            </a:r>
          </a:p>
          <a:p>
            <a:pPr marL="292608" lvl="1" indent="-292608">
              <a:spcBef>
                <a:spcPts val="1000"/>
              </a:spcBef>
              <a:spcAft>
                <a:spcPts val="0"/>
              </a:spcAft>
            </a:pPr>
            <a:r>
              <a:rPr lang="en-US" sz="2200" noProof="0" dirty="0"/>
              <a:t>Gumball machines that sell for $25.</a:t>
            </a:r>
          </a:p>
        </p:txBody>
      </p:sp>
      <p:sp>
        <p:nvSpPr>
          <p:cNvPr id="15" name="Content Placeholder 14"/>
          <p:cNvSpPr>
            <a:spLocks noGrp="1"/>
          </p:cNvSpPr>
          <p:nvPr>
            <p:ph sz="quarter" idx="14"/>
          </p:nvPr>
        </p:nvSpPr>
        <p:spPr>
          <a:xfrm>
            <a:off x="342900" y="2757625"/>
            <a:ext cx="8458200" cy="838200"/>
          </a:xfrm>
        </p:spPr>
        <p:txBody>
          <a:bodyPr>
            <a:normAutofit/>
          </a:bodyPr>
          <a:lstStyle/>
          <a:p>
            <a:pPr>
              <a:spcBef>
                <a:spcPts val="1000"/>
              </a:spcBef>
              <a:spcAft>
                <a:spcPts val="0"/>
              </a:spcAft>
            </a:pPr>
            <a:r>
              <a:rPr lang="en-US" sz="2400" noProof="0" dirty="0"/>
              <a:t>Last year the firm sold 100,000 balls and 10,000 gumball machines. Calculate total revenue.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noProof="0" dirty="0">
                <a:solidFill>
                  <a:schemeClr val="tx1"/>
                </a:solidFill>
              </a:rPr>
              <a:t>© 2021 McGraw Hill. All rights reserved. Authorized only for instructor use in the classroom.</a:t>
            </a:r>
          </a:p>
          <a:p>
            <a:pPr lvl="0"/>
            <a:r>
              <a:rPr lang="en-US" noProof="0" dirty="0">
                <a:solidFill>
                  <a:schemeClr val="tx1"/>
                </a:solidFill>
              </a:rPr>
              <a:t>No reproduction or further distribution permitted without the prior written consent of McGraw Hill.</a:t>
            </a:r>
            <a:endParaRPr lang="en-US" noProof="0" dirty="0"/>
          </a:p>
        </p:txBody>
      </p:sp>
    </p:spTree>
    <p:extLst>
      <p:ext uri="{BB962C8B-B14F-4D97-AF65-F5344CB8AC3E}">
        <p14:creationId xmlns:p14="http://schemas.microsoft.com/office/powerpoint/2010/main" val="32360176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267598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Economic and Accounting Profit </a:t>
            </a:r>
            <a:r>
              <a:rPr lang="en-US" sz="1000" b="0" noProof="0" dirty="0"/>
              <a:t>2</a:t>
            </a:r>
            <a:r>
              <a:rPr lang="en-US" sz="28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Photo shows business people around a conference table with the following conversation: C</a:t>
            </a:r>
            <a:r>
              <a:rPr lang="en-US" sz="100" noProof="0" dirty="0"/>
              <a:t> </a:t>
            </a:r>
            <a:r>
              <a:rPr lang="en-US" noProof="0" dirty="0"/>
              <a:t>E</a:t>
            </a:r>
            <a:r>
              <a:rPr lang="en-US" sz="100" noProof="0" dirty="0"/>
              <a:t> </a:t>
            </a:r>
            <a:r>
              <a:rPr lang="en-US" noProof="0" dirty="0"/>
              <a:t>O: We have the opportunity to buy a new manufacturing facility. Is this a smart move for our company? Executive A: The new facility would cost $6 million to buy and $4 million to operate over the next decade, for a total cost of $10 million. The medicines we could produce there would bring in revenue of $13 million. We could make $3 million in profits. Buy the factory! Executive B: But you’re forgetting about all of the other things we could do with $10 million. By my calculations, we could earn $6 million in interest over the next 10 years if we invested the money. That means that the true cost of buying the facility is $16 million, and revenue would be only $13 million. If we bought the factory, we could lose $3 million!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32939972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Production Function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Quantity of pizzas is on the vertical axis and Quantity of workers is on the horizontal axis. Total production data from Table 12-2 generates an upward sloping curve. A dashed vertical line is at 3. Boxes read: Curve gets steeper as marginal product increases. Curve flattens as diminishing marginal product kicks in. [Caption: The graph of the production function shows that marginal product increases with the first few workers hired, but then begins to decrease. When output is very low, each additional worker has a higher marginal product than the previous one, represented by the increasing slope of the total production curve. As more workers are added, marginal product starts to diminish, represented by the flattening out of the curve. ]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2874849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Average and Marginal Product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Quantity of pizzas is on the vertical axis and Quantity of workers is on the horizontal axis. Marginal production data from Table 12-2 generates an upward-sloping curve. Average production data are computed from Table 12-2; the line begins with marginal production, flattens as marginal declines, and end above marginal production. A dashed vertical line is at 3. Boxes read: 1. Initially, adding more workers increases marginal product. 2. Eventually, marginal product starts to decrease. [Caption: As the first few workers are added, marginal product increases. As the quantity of workers continues to increase, however, the principle of diminishing marginal product kicks in. When the marginal product curve crosses the average product curve, average product also starts to decrease.]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5982510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noProof="0" dirty="0"/>
              <a:t>Cost Curves I</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Quantity of pizzas is on the vertical axis and Cost is on the horizontal axis. The total cost curve marked T</a:t>
            </a:r>
            <a:r>
              <a:rPr lang="en-US" sz="100" noProof="0" dirty="0"/>
              <a:t> </a:t>
            </a:r>
            <a:r>
              <a:rPr lang="en-US" noProof="0" dirty="0"/>
              <a:t>C starts at (0, 350), rises slightly steeply to the right, then gradually it gets steeper and ends at (880, 2,350). A caption on the top right reads: The total  curve is the sum of variable and fixed costs. The variable cost curve marked V</a:t>
            </a:r>
            <a:r>
              <a:rPr lang="en-US" sz="100" noProof="0" dirty="0"/>
              <a:t> </a:t>
            </a:r>
            <a:r>
              <a:rPr lang="en-US" noProof="0" dirty="0"/>
              <a:t>C starts at (0, 0), rises slightly steeply to the right, then gradually it gets steeper and ends at (880, 2,000). A caption on the right reads: Because of diminishing marginal product, variable costs increase more as each additional pizza is added. The fixed cost curve marked F</a:t>
            </a:r>
            <a:r>
              <a:rPr lang="en-US" sz="100" noProof="0" dirty="0"/>
              <a:t> </a:t>
            </a:r>
            <a:r>
              <a:rPr lang="en-US" noProof="0" dirty="0"/>
              <a:t>C starts at (0, 350) and goes horizontally to the right and ends at (1,000, 350). A caption above reads: Fixed costs on the other hand stay the same regardless of how many pizzas are produced. A dashed vertical line is at quantity of pizzas equals 370.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2770396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Cost Curves I</a:t>
            </a:r>
            <a:r>
              <a:rPr lang="en-US" sz="100" noProof="0" dirty="0"/>
              <a:t> </a:t>
            </a:r>
            <a:r>
              <a:rPr lang="en-US" sz="3000" noProof="0" dirty="0" err="1"/>
              <a:t>I</a:t>
            </a:r>
            <a:r>
              <a:rPr lang="en-US" sz="3000" noProof="0" dirty="0"/>
              <a:t> </a:t>
            </a:r>
            <a:r>
              <a:rPr lang="en-US" sz="1000" b="0" noProof="0" dirty="0"/>
              <a:t>1</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The graph has Quantity of pizzas on the vertical axis and Cost on the horizontal axis. The average total cost curve marked A</a:t>
            </a:r>
            <a:r>
              <a:rPr lang="en-US" sz="100" noProof="0" dirty="0"/>
              <a:t> </a:t>
            </a:r>
            <a:r>
              <a:rPr lang="en-US" noProof="0" dirty="0"/>
              <a:t>T</a:t>
            </a:r>
            <a:r>
              <a:rPr lang="en-US" sz="100" noProof="0" dirty="0"/>
              <a:t> </a:t>
            </a:r>
            <a:r>
              <a:rPr lang="en-US" noProof="0" dirty="0"/>
              <a:t>C starts at (70, 10) and curves downward and to the right and ends at (950, 2.8). The average variable cost curve marked A</a:t>
            </a:r>
            <a:r>
              <a:rPr lang="en-US" sz="100" noProof="0" dirty="0"/>
              <a:t> </a:t>
            </a:r>
            <a:r>
              <a:rPr lang="en-US" noProof="0" dirty="0"/>
              <a:t>V</a:t>
            </a:r>
            <a:r>
              <a:rPr lang="en-US" sz="100" noProof="0" dirty="0"/>
              <a:t> </a:t>
            </a:r>
            <a:r>
              <a:rPr lang="en-US" noProof="0" dirty="0"/>
              <a:t>C starts at (70, 4) and curves downwards and to the right and ends at (950, 2.5). The average fixed cost curve marked A</a:t>
            </a:r>
            <a:r>
              <a:rPr lang="en-US" sz="100" noProof="0" dirty="0"/>
              <a:t> </a:t>
            </a:r>
            <a:r>
              <a:rPr lang="en-US" noProof="0" dirty="0"/>
              <a:t>F</a:t>
            </a:r>
            <a:r>
              <a:rPr lang="en-US" sz="100" noProof="0" dirty="0"/>
              <a:t> </a:t>
            </a:r>
            <a:r>
              <a:rPr lang="en-US" noProof="0" dirty="0"/>
              <a:t>C starts at (70, 6) and curves downward and to the right and ends above the quantity of pizzas axis at (950, 0.5).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9558917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Cost Curves I</a:t>
            </a:r>
            <a:r>
              <a:rPr lang="en-US" sz="100" noProof="0" dirty="0"/>
              <a:t> </a:t>
            </a:r>
            <a:r>
              <a:rPr lang="en-US" sz="3000" noProof="0" dirty="0" err="1"/>
              <a:t>I</a:t>
            </a:r>
            <a:r>
              <a:rPr lang="en-US" sz="3000" noProof="0" dirty="0"/>
              <a:t> </a:t>
            </a:r>
            <a:r>
              <a:rPr lang="en-US" sz="1000" b="0" noProof="0" dirty="0"/>
              <a:t>2</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The vertical axis of the graph has Quantity of pizzas and Cost on the horizontal axis. The marginal cost curve marked M</a:t>
            </a:r>
            <a:r>
              <a:rPr lang="en-US" sz="100" noProof="0" dirty="0"/>
              <a:t> </a:t>
            </a:r>
            <a:r>
              <a:rPr lang="en-US" noProof="0" dirty="0"/>
              <a:t>C starts at (50, 3.70) and curves downward and to the right and then goes steeply up and to the right and ends at (1,000, 4.70).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7237219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solidFill>
                  <a:schemeClr val="tx1"/>
                </a:solidFill>
              </a:rPr>
              <a:t>Marginal and Average Cost Curves</a:t>
            </a:r>
            <a:r>
              <a:rPr lang="en-US" sz="3000" noProof="0" dirty="0"/>
              <a:t>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The vertical axis of the graph has Quantity of pizzas and Cost on the horizontal axis. Two curves are shown in the graph. The marginal cost curve marked M</a:t>
            </a:r>
            <a:r>
              <a:rPr lang="en-US" sz="100" noProof="0" dirty="0"/>
              <a:t> </a:t>
            </a:r>
            <a:r>
              <a:rPr lang="en-US" noProof="0" dirty="0"/>
              <a:t>C starts at (40, 4) and curves downward and to the right and then rises steeply and to the right and ends at (1,000, 5). The average total cost curve marked A</a:t>
            </a:r>
            <a:r>
              <a:rPr lang="en-US" sz="100" noProof="0" dirty="0"/>
              <a:t> </a:t>
            </a:r>
            <a:r>
              <a:rPr lang="en-US" noProof="0" dirty="0"/>
              <a:t>T</a:t>
            </a:r>
            <a:r>
              <a:rPr lang="en-US" sz="100" noProof="0" dirty="0"/>
              <a:t> </a:t>
            </a:r>
            <a:r>
              <a:rPr lang="en-US" noProof="0" dirty="0"/>
              <a:t>C starts at (30, 10) and curves downward and to the right and then flattens slightly and goes to the right and ends at (1,000, 3).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14223164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Active Learning: Economies and Diseconomies of Scale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The graph has Average total cost on the vertical axis and Output on the horizontal axis. The Long-run A</a:t>
            </a:r>
            <a:r>
              <a:rPr lang="en-US" sz="100" noProof="0" dirty="0"/>
              <a:t> </a:t>
            </a:r>
            <a:r>
              <a:rPr lang="en-US" noProof="0" dirty="0"/>
              <a:t>T</a:t>
            </a:r>
            <a:r>
              <a:rPr lang="en-US" sz="100" noProof="0" dirty="0"/>
              <a:t> </a:t>
            </a:r>
            <a:r>
              <a:rPr lang="en-US" noProof="0" dirty="0"/>
              <a:t>C curve starts from the top left and curves downward and to the right and flattens for a short distance then rises up and to the right and ends on the top right.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641951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6709"/>
            <a:ext cx="8458200" cy="1408176"/>
          </a:xfrm>
        </p:spPr>
        <p:txBody>
          <a:bodyPr>
            <a:normAutofit/>
          </a:bodyPr>
          <a:lstStyle/>
          <a:p>
            <a:pPr>
              <a:spcBef>
                <a:spcPts val="1000"/>
              </a:spcBef>
              <a:spcAft>
                <a:spcPts val="0"/>
              </a:spcAft>
            </a:pPr>
            <a:r>
              <a:rPr lang="en-US" sz="2400" noProof="0" dirty="0"/>
              <a:t>Suppose a firm produces two goods:</a:t>
            </a:r>
          </a:p>
          <a:p>
            <a:pPr marL="292608" lvl="1" indent="-292608">
              <a:spcBef>
                <a:spcPts val="1000"/>
              </a:spcBef>
              <a:spcAft>
                <a:spcPts val="0"/>
              </a:spcAft>
            </a:pPr>
            <a:r>
              <a:rPr lang="en-US" sz="2200" noProof="0" dirty="0"/>
              <a:t>Bouncy balls that sell for $1.</a:t>
            </a:r>
          </a:p>
          <a:p>
            <a:pPr marL="292608" lvl="1" indent="-292608">
              <a:spcBef>
                <a:spcPts val="1000"/>
              </a:spcBef>
              <a:spcAft>
                <a:spcPts val="0"/>
              </a:spcAft>
            </a:pPr>
            <a:r>
              <a:rPr lang="en-US" sz="2200" noProof="0" dirty="0"/>
              <a:t>Gumball machines that sell for $25.</a:t>
            </a:r>
          </a:p>
        </p:txBody>
      </p:sp>
      <p:sp>
        <p:nvSpPr>
          <p:cNvPr id="4" name="Content Placeholder 3"/>
          <p:cNvSpPr>
            <a:spLocks noGrp="1"/>
          </p:cNvSpPr>
          <p:nvPr>
            <p:ph sz="quarter" idx="14"/>
          </p:nvPr>
        </p:nvSpPr>
        <p:spPr>
          <a:xfrm>
            <a:off x="342900" y="2755381"/>
            <a:ext cx="8458200" cy="841248"/>
          </a:xfrm>
        </p:spPr>
        <p:txBody>
          <a:bodyPr>
            <a:normAutofit/>
          </a:bodyPr>
          <a:lstStyle/>
          <a:p>
            <a:r>
              <a:rPr lang="en-US" sz="2400" noProof="0" dirty="0"/>
              <a:t>Last year the firm sold 100,000 balls and 10,000 gumball machines. Calculate total revenue.</a:t>
            </a:r>
          </a:p>
        </p:txBody>
      </p:sp>
      <p:graphicFrame>
        <p:nvGraphicFramePr>
          <p:cNvPr id="5" name="Object 4"/>
          <p:cNvGraphicFramePr>
            <a:graphicFrameLocks noChangeAspect="1"/>
          </p:cNvGraphicFramePr>
          <p:nvPr/>
        </p:nvGraphicFramePr>
        <p:xfrm>
          <a:off x="1681775" y="3800938"/>
          <a:ext cx="5778500" cy="342900"/>
        </p:xfrm>
        <a:graphic>
          <a:graphicData uri="http://schemas.openxmlformats.org/presentationml/2006/ole">
            <mc:AlternateContent xmlns:mc="http://schemas.openxmlformats.org/markup-compatibility/2006">
              <mc:Choice xmlns:v="urn:schemas-microsoft-com:vml" Requires="v">
                <p:oleObj spid="_x0000_s27682" name="Equation" r:id="rId3" imgW="5778360" imgH="342720" progId="Equation.DSMT4">
                  <p:embed/>
                </p:oleObj>
              </mc:Choice>
              <mc:Fallback>
                <p:oleObj name="Equation" r:id="rId3" imgW="5778360" imgH="34272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1775" y="3800938"/>
                        <a:ext cx="5778500" cy="342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Active Learning Solution V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Average total cost is on the vertical axis and Output is on the horizontal. The first part of the curve slopes down, is labeled Economies of scale, and the box reads: When cost per unit goes down as output increases, there are economies of scale. The second part of the curve is flat, is labeled Constant returns to scale, and the box reads: When cost stays constant as output increases, there are constant returns to scale. The last third slopes upward, is labeled Diseconomies of scale, and the box reads: When cost per unit increases as output increases, there are diseconomies of scale.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22566711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Long-Run A</a:t>
            </a:r>
            <a:r>
              <a:rPr lang="en-US" sz="100" noProof="0" dirty="0"/>
              <a:t> </a:t>
            </a:r>
            <a:r>
              <a:rPr lang="en-US" sz="3000" noProof="0" dirty="0"/>
              <a:t>T</a:t>
            </a:r>
            <a:r>
              <a:rPr lang="en-US" sz="100" noProof="0" dirty="0"/>
              <a:t> </a:t>
            </a:r>
            <a:r>
              <a:rPr lang="en-US" sz="3000" noProof="0" dirty="0"/>
              <a:t>C – Text Alternative</a:t>
            </a:r>
          </a:p>
        </p:txBody>
      </p:sp>
      <p:sp>
        <p:nvSpPr>
          <p:cNvPr id="3" name="Text Placeholder 2"/>
          <p:cNvSpPr>
            <a:spLocks noGrp="1"/>
          </p:cNvSpPr>
          <p:nvPr>
            <p:ph type="body" sz="quarter" idx="14"/>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noProof="0" dirty="0"/>
              <a:t>The graph has Average total cost on the vertical axis and Output on the horizontal axis. The Long-run A</a:t>
            </a:r>
            <a:r>
              <a:rPr lang="en-US" sz="100" noProof="0" dirty="0"/>
              <a:t> </a:t>
            </a:r>
            <a:r>
              <a:rPr lang="en-US" noProof="0" dirty="0"/>
              <a:t>T</a:t>
            </a:r>
            <a:r>
              <a:rPr lang="en-US" sz="100" noProof="0" dirty="0"/>
              <a:t> </a:t>
            </a:r>
            <a:r>
              <a:rPr lang="en-US" noProof="0" dirty="0"/>
              <a:t>C curve is in an upward facing parabola. The left end of the parabola is marked smaller firms with a horizontal arrow pointing to the left. The right end of the parabola is marled larger firms with a horizontal arrow pointing to the right. Inside the parabola are five short "U" shaped curves. </a:t>
            </a:r>
            <a:endParaRPr lang="en-US" sz="2400" noProof="0" dirty="0"/>
          </a:p>
        </p:txBody>
      </p:sp>
      <p:sp>
        <p:nvSpPr>
          <p:cNvPr id="5" name="Text Placeholder 4"/>
          <p:cNvSpPr>
            <a:spLocks noGrp="1"/>
          </p:cNvSpPr>
          <p:nvPr>
            <p:ph type="body" sz="quarter" idx="15"/>
          </p:nvPr>
        </p:nvSpPr>
        <p:spPr/>
        <p:txBody>
          <a:bodyPr/>
          <a:lstStyle/>
          <a:p>
            <a:r>
              <a:rPr lang="en-US" noProof="0" dirty="0">
                <a:hlinkClick r:id="rId3" action="ppaction://hlinksldjump"/>
              </a:rPr>
              <a:t>Return to parent-slide containing images.</a:t>
            </a:r>
            <a:endParaRPr lang="en-US" noProof="0" dirty="0">
              <a:hlinkClick r:id="rId4" action="ppaction://hlinksldjump"/>
            </a:endParaRPr>
          </a:p>
        </p:txBody>
      </p:sp>
    </p:spTree>
    <p:extLst>
      <p:ext uri="{BB962C8B-B14F-4D97-AF65-F5344CB8AC3E}">
        <p14:creationId xmlns:p14="http://schemas.microsoft.com/office/powerpoint/2010/main" val="469551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Fixed and Variable Costs I</a:t>
            </a:r>
          </a:p>
        </p:txBody>
      </p:sp>
      <p:sp>
        <p:nvSpPr>
          <p:cNvPr id="8" name="Content Placeholder 7"/>
          <p:cNvSpPr>
            <a:spLocks noGrp="1"/>
          </p:cNvSpPr>
          <p:nvPr>
            <p:ph sz="quarter" idx="11"/>
          </p:nvPr>
        </p:nvSpPr>
        <p:spPr>
          <a:xfrm>
            <a:off x="342900" y="1276710"/>
            <a:ext cx="8458200" cy="457200"/>
          </a:xfrm>
        </p:spPr>
        <p:txBody>
          <a:bodyPr>
            <a:normAutofit/>
          </a:bodyPr>
          <a:lstStyle/>
          <a:p>
            <a:pPr>
              <a:spcBef>
                <a:spcPts val="1000"/>
              </a:spcBef>
              <a:spcAft>
                <a:spcPts val="0"/>
              </a:spcAft>
            </a:pPr>
            <a:r>
              <a:rPr lang="en-US" sz="2400" noProof="0" dirty="0"/>
              <a:t>A firm’s total cost is defined as:</a:t>
            </a:r>
          </a:p>
        </p:txBody>
      </p:sp>
      <p:graphicFrame>
        <p:nvGraphicFramePr>
          <p:cNvPr id="16" name="Object 15"/>
          <p:cNvGraphicFramePr>
            <a:graphicFrameLocks noChangeAspect="1"/>
          </p:cNvGraphicFramePr>
          <p:nvPr/>
        </p:nvGraphicFramePr>
        <p:xfrm>
          <a:off x="2032150" y="1886500"/>
          <a:ext cx="5054600" cy="279400"/>
        </p:xfrm>
        <a:graphic>
          <a:graphicData uri="http://schemas.openxmlformats.org/presentationml/2006/ole">
            <mc:AlternateContent xmlns:mc="http://schemas.openxmlformats.org/markup-compatibility/2006">
              <mc:Choice xmlns:v="urn:schemas-microsoft-com:vml" Requires="v">
                <p:oleObj spid="_x0000_s26659" name="Equation" r:id="rId3" imgW="5054400" imgH="279360" progId="Equation.DSMT4">
                  <p:embed/>
                </p:oleObj>
              </mc:Choice>
              <mc:Fallback>
                <p:oleObj name="Equation" r:id="rId3" imgW="5054400" imgH="27936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150" y="1886500"/>
                        <a:ext cx="5054600"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Content Placeholder 10"/>
          <p:cNvSpPr>
            <a:spLocks noGrp="1"/>
          </p:cNvSpPr>
          <p:nvPr>
            <p:ph sz="quarter" idx="14"/>
          </p:nvPr>
        </p:nvSpPr>
        <p:spPr>
          <a:xfrm>
            <a:off x="342900" y="2336721"/>
            <a:ext cx="8458200" cy="2084804"/>
          </a:xfrm>
        </p:spPr>
        <p:txBody>
          <a:bodyPr>
            <a:noAutofit/>
          </a:bodyPr>
          <a:lstStyle/>
          <a:p>
            <a:pPr>
              <a:spcBef>
                <a:spcPts val="1000"/>
              </a:spcBef>
              <a:spcAft>
                <a:spcPts val="0"/>
              </a:spcAft>
            </a:pPr>
            <a:r>
              <a:rPr lang="en-US" sz="2400" i="1" noProof="0" dirty="0">
                <a:solidFill>
                  <a:srgbClr val="AC0000"/>
                </a:solidFill>
              </a:rPr>
              <a:t>Fixed costs</a:t>
            </a:r>
            <a:r>
              <a:rPr lang="en-US" sz="2400" i="1" noProof="0" dirty="0">
                <a:solidFill>
                  <a:srgbClr val="9D0505"/>
                </a:solidFill>
              </a:rPr>
              <a:t> </a:t>
            </a:r>
            <a:r>
              <a:rPr lang="en-US" sz="2400" noProof="0" dirty="0"/>
              <a:t>are costs that do not depend on the quantity of output produced.</a:t>
            </a:r>
          </a:p>
          <a:p>
            <a:pPr marL="292608" lvl="1" indent="-292608">
              <a:spcBef>
                <a:spcPts val="1000"/>
              </a:spcBef>
              <a:spcAft>
                <a:spcPts val="0"/>
              </a:spcAft>
            </a:pPr>
            <a:r>
              <a:rPr lang="en-US" sz="2200" noProof="0" dirty="0"/>
              <a:t>One-time, upfront payments before production begins, like buying equipment.</a:t>
            </a:r>
          </a:p>
          <a:p>
            <a:pPr marL="292608" lvl="1" indent="-292608">
              <a:spcBef>
                <a:spcPts val="1000"/>
              </a:spcBef>
              <a:spcAft>
                <a:spcPts val="0"/>
              </a:spcAft>
            </a:pPr>
            <a:r>
              <a:rPr lang="en-US" sz="2200" noProof="0" dirty="0"/>
              <a:t>Ongoing payments, like monthly rents.</a:t>
            </a:r>
          </a:p>
        </p:txBody>
      </p:sp>
      <p:sp>
        <p:nvSpPr>
          <p:cNvPr id="12" name="Content Placeholder 11"/>
          <p:cNvSpPr>
            <a:spLocks noGrp="1"/>
          </p:cNvSpPr>
          <p:nvPr>
            <p:ph sz="quarter" idx="15"/>
          </p:nvPr>
        </p:nvSpPr>
        <p:spPr>
          <a:xfrm>
            <a:off x="342900" y="4533017"/>
            <a:ext cx="8458200" cy="889707"/>
          </a:xfrm>
        </p:spPr>
        <p:txBody>
          <a:bodyPr>
            <a:noAutofit/>
          </a:bodyPr>
          <a:lstStyle/>
          <a:p>
            <a:pPr>
              <a:spcBef>
                <a:spcPts val="1000"/>
              </a:spcBef>
              <a:spcAft>
                <a:spcPts val="0"/>
              </a:spcAft>
            </a:pPr>
            <a:r>
              <a:rPr lang="en-US" sz="2200" noProof="0" dirty="0"/>
              <a:t>Fixed costs are constant as quantity increases.</a:t>
            </a:r>
          </a:p>
          <a:p>
            <a:pPr>
              <a:spcBef>
                <a:spcPts val="1000"/>
              </a:spcBef>
              <a:spcAft>
                <a:spcPts val="0"/>
              </a:spcAft>
            </a:pPr>
            <a:r>
              <a:rPr lang="en-US" sz="2200" noProof="0" dirty="0"/>
              <a:t>Even if a firm produces nothing, it still incurs a fixed cost.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Fixed and Variable Costs I</a:t>
            </a:r>
            <a:r>
              <a:rPr lang="en-US" sz="100" noProof="0" dirty="0"/>
              <a:t> </a:t>
            </a:r>
            <a:r>
              <a:rPr lang="en-US" sz="3600" noProof="0" dirty="0" err="1"/>
              <a:t>I</a:t>
            </a:r>
            <a:endParaRPr lang="en-US" sz="3600" noProof="0" dirty="0"/>
          </a:p>
        </p:txBody>
      </p:sp>
      <p:sp>
        <p:nvSpPr>
          <p:cNvPr id="15" name="Content Placeholder 14"/>
          <p:cNvSpPr>
            <a:spLocks noGrp="1"/>
          </p:cNvSpPr>
          <p:nvPr>
            <p:ph sz="quarter" idx="11"/>
          </p:nvPr>
        </p:nvSpPr>
        <p:spPr>
          <a:xfrm>
            <a:off x="342900" y="1276709"/>
            <a:ext cx="8458200" cy="1314091"/>
          </a:xfrm>
        </p:spPr>
        <p:txBody>
          <a:bodyPr/>
          <a:lstStyle/>
          <a:p>
            <a:pPr>
              <a:spcBef>
                <a:spcPts val="1000"/>
              </a:spcBef>
              <a:spcAft>
                <a:spcPts val="0"/>
              </a:spcAft>
              <a:buClr>
                <a:schemeClr val="tx1"/>
              </a:buClr>
            </a:pPr>
            <a:r>
              <a:rPr lang="en-US" sz="2400" i="1" noProof="0" dirty="0">
                <a:solidFill>
                  <a:srgbClr val="AC0000"/>
                </a:solidFill>
              </a:rPr>
              <a:t>Variable costs</a:t>
            </a:r>
            <a:r>
              <a:rPr lang="en-US" sz="2400" i="1" noProof="0" dirty="0">
                <a:solidFill>
                  <a:srgbClr val="9D0505"/>
                </a:solidFill>
              </a:rPr>
              <a:t> </a:t>
            </a:r>
            <a:r>
              <a:rPr lang="en-US" sz="2400" noProof="0" dirty="0"/>
              <a:t>are those that depend on the quantity of output produced.</a:t>
            </a:r>
          </a:p>
          <a:p>
            <a:pPr marL="292608" lvl="1" indent="-292608">
              <a:spcBef>
                <a:spcPts val="1000"/>
              </a:spcBef>
              <a:spcAft>
                <a:spcPts val="0"/>
              </a:spcAft>
            </a:pPr>
            <a:r>
              <a:rPr lang="en-US" sz="2200" noProof="0" dirty="0"/>
              <a:t>Includes raw materials as well as labor costs.</a:t>
            </a:r>
          </a:p>
        </p:txBody>
      </p:sp>
      <p:sp>
        <p:nvSpPr>
          <p:cNvPr id="18" name="Content Placeholder 17"/>
          <p:cNvSpPr>
            <a:spLocks noGrp="1"/>
          </p:cNvSpPr>
          <p:nvPr>
            <p:ph sz="quarter" idx="14"/>
          </p:nvPr>
        </p:nvSpPr>
        <p:spPr>
          <a:xfrm>
            <a:off x="342900" y="2641875"/>
            <a:ext cx="8458200" cy="1320525"/>
          </a:xfrm>
        </p:spPr>
        <p:txBody>
          <a:bodyPr>
            <a:normAutofit/>
          </a:bodyPr>
          <a:lstStyle/>
          <a:p>
            <a:pPr>
              <a:spcBef>
                <a:spcPts val="1000"/>
              </a:spcBef>
              <a:spcAft>
                <a:spcPts val="0"/>
              </a:spcAft>
            </a:pPr>
            <a:r>
              <a:rPr lang="en-US" sz="2400" noProof="0" dirty="0"/>
              <a:t>Total variable costs increase with each additional unit produced.</a:t>
            </a:r>
          </a:p>
          <a:p>
            <a:pPr>
              <a:spcBef>
                <a:spcPts val="1000"/>
              </a:spcBef>
              <a:spcAft>
                <a:spcPts val="0"/>
              </a:spcAft>
            </a:pPr>
            <a:r>
              <a:rPr lang="en-US" sz="2400" noProof="0" dirty="0"/>
              <a:t>If a firm produces nothing, variable costs are zero.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Fixed and Variable Costs I</a:t>
            </a:r>
            <a:r>
              <a:rPr lang="en-US" sz="100" noProof="0" dirty="0"/>
              <a:t> </a:t>
            </a:r>
            <a:r>
              <a:rPr lang="en-US" sz="3600" noProof="0" dirty="0" err="1"/>
              <a:t>I</a:t>
            </a:r>
            <a:r>
              <a:rPr lang="en-US" sz="100" noProof="0" dirty="0"/>
              <a:t> </a:t>
            </a:r>
            <a:r>
              <a:rPr lang="en-US" sz="3600" noProof="0" dirty="0" err="1"/>
              <a:t>I</a:t>
            </a:r>
            <a:endParaRPr lang="en-US" sz="3600" noProof="0" dirty="0"/>
          </a:p>
        </p:txBody>
      </p:sp>
      <p:sp>
        <p:nvSpPr>
          <p:cNvPr id="3" name="Content Placeholder 2"/>
          <p:cNvSpPr>
            <a:spLocks noGrp="1"/>
          </p:cNvSpPr>
          <p:nvPr>
            <p:ph sz="quarter" idx="11"/>
          </p:nvPr>
        </p:nvSpPr>
        <p:spPr>
          <a:xfrm>
            <a:off x="342900" y="1276709"/>
            <a:ext cx="8458200" cy="475891"/>
          </a:xfrm>
        </p:spPr>
        <p:txBody>
          <a:bodyPr>
            <a:normAutofit/>
          </a:bodyPr>
          <a:lstStyle/>
          <a:p>
            <a:pPr>
              <a:spcBef>
                <a:spcPts val="1000"/>
              </a:spcBef>
              <a:spcAft>
                <a:spcPts val="0"/>
              </a:spcAft>
            </a:pPr>
            <a:r>
              <a:rPr lang="en-US" sz="2400" noProof="0" dirty="0"/>
              <a:t>This table provides the fixed and variable costs for a firm.</a:t>
            </a:r>
          </a:p>
        </p:txBody>
      </p:sp>
      <p:graphicFrame>
        <p:nvGraphicFramePr>
          <p:cNvPr id="8" name="Table 7"/>
          <p:cNvGraphicFramePr>
            <a:graphicFrameLocks noGrp="1"/>
          </p:cNvGraphicFramePr>
          <p:nvPr>
            <p:extLst>
              <p:ext uri="{D42A27DB-BD31-4B8C-83A1-F6EECF244321}">
                <p14:modId xmlns:p14="http://schemas.microsoft.com/office/powerpoint/2010/main" val="50422231"/>
              </p:ext>
            </p:extLst>
          </p:nvPr>
        </p:nvGraphicFramePr>
        <p:xfrm>
          <a:off x="1547150" y="1906300"/>
          <a:ext cx="5852161" cy="3596640"/>
        </p:xfrm>
        <a:graphic>
          <a:graphicData uri="http://schemas.openxmlformats.org/drawingml/2006/table">
            <a:tbl>
              <a:tblPr firstRow="1" bandRow="1">
                <a:tableStyleId>{5C22544A-7EE6-4342-B048-85BDC9FD1C3A}</a:tableStyleId>
              </a:tblPr>
              <a:tblGrid>
                <a:gridCol w="1739882">
                  <a:extLst>
                    <a:ext uri="{9D8B030D-6E8A-4147-A177-3AD203B41FA5}">
                      <a16:colId xmlns:a16="http://schemas.microsoft.com/office/drawing/2014/main" val="20000"/>
                    </a:ext>
                  </a:extLst>
                </a:gridCol>
                <a:gridCol w="1327102">
                  <a:extLst>
                    <a:ext uri="{9D8B030D-6E8A-4147-A177-3AD203B41FA5}">
                      <a16:colId xmlns:a16="http://schemas.microsoft.com/office/drawing/2014/main" val="20001"/>
                    </a:ext>
                  </a:extLst>
                </a:gridCol>
                <a:gridCol w="1570611">
                  <a:extLst>
                    <a:ext uri="{9D8B030D-6E8A-4147-A177-3AD203B41FA5}">
                      <a16:colId xmlns:a16="http://schemas.microsoft.com/office/drawing/2014/main" val="20002"/>
                    </a:ext>
                  </a:extLst>
                </a:gridCol>
                <a:gridCol w="1214566">
                  <a:extLst>
                    <a:ext uri="{9D8B030D-6E8A-4147-A177-3AD203B41FA5}">
                      <a16:colId xmlns:a16="http://schemas.microsoft.com/office/drawing/2014/main" val="20003"/>
                    </a:ext>
                  </a:extLst>
                </a:gridCol>
              </a:tblGrid>
              <a:tr h="5642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1"/>
                          </a:solidFill>
                          <a:effectLst/>
                          <a:latin typeface="+mn-lt"/>
                          <a:cs typeface="Arial" pitchFamily="34" charset="0"/>
                        </a:rPr>
                        <a:t>Quantity of pills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(millions)</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Fixed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Variable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lang="en-US" sz="1600" dirty="0">
                        <a:solidFill>
                          <a:schemeClr val="bg1"/>
                        </a:solidFill>
                        <a:latin typeface="+mn-lt"/>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Total cost </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1"/>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1,100,000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2"/>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200,000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1,20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3"/>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30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300,000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1,30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4"/>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400,000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1,40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5"/>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50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500,000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1,50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6"/>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60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600,000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1,60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7"/>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70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700,000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1,70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8"/>
                  </a:ext>
                </a:extLst>
              </a:tr>
              <a:tr h="33354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80</a:t>
                      </a:r>
                      <a:endParaRPr kumimoji="0" lang="en-US" sz="16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mn-lt"/>
                          <a:cs typeface="Arial" pitchFamily="34" charset="0"/>
                        </a:rPr>
                        <a:t>1,000,000</a:t>
                      </a:r>
                      <a:endParaRPr kumimoji="0" lang="en-US" sz="1600" b="0" i="0" u="none" strike="noStrike" cap="none" normalizeH="0" baseline="0" dirty="0">
                        <a:ln>
                          <a:noFill/>
                        </a:ln>
                        <a:solidFill>
                          <a:schemeClr val="bg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rgbClr val="000000"/>
                          </a:solidFill>
                          <a:effectLst/>
                          <a:latin typeface="+mn-lt"/>
                          <a:cs typeface="Arial" pitchFamily="34" charset="0"/>
                        </a:rPr>
                        <a:t>800,000</a:t>
                      </a:r>
                      <a:endParaRPr kumimoji="0" lang="en-US" sz="2000" b="0" i="0" u="none" strike="noStrike" cap="none" normalizeH="0" baseline="0" dirty="0">
                        <a:ln>
                          <a:noFill/>
                        </a:ln>
                        <a:solidFill>
                          <a:schemeClr val="tx1"/>
                        </a:solidFill>
                        <a:effectLst/>
                        <a:latin typeface="+mn-lt"/>
                        <a:cs typeface="Arial" pitchFamily="34" charset="0"/>
                      </a:endParaRPr>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1600" dirty="0">
                          <a:solidFill>
                            <a:srgbClr val="000000"/>
                          </a:solidFill>
                          <a:latin typeface="+mn-lt"/>
                          <a:cs typeface="Arial" pitchFamily="34" charset="0"/>
                        </a:rPr>
                        <a:t>1,80</a:t>
                      </a:r>
                      <a:r>
                        <a:rPr kumimoji="0" lang="en-US" sz="1600" b="0" i="0" u="none" strike="noStrike" cap="none" normalizeH="0" baseline="0" dirty="0">
                          <a:ln>
                            <a:noFill/>
                          </a:ln>
                          <a:solidFill>
                            <a:srgbClr val="000000"/>
                          </a:solidFill>
                          <a:effectLst/>
                          <a:latin typeface="+mn-lt"/>
                          <a:cs typeface="Arial" pitchFamily="34" charset="0"/>
                        </a:rPr>
                        <a:t>0,000</a:t>
                      </a:r>
                      <a:endParaRPr kumimoji="0" lang="en-US" sz="2000" b="0" i="0" u="none" strike="noStrike" cap="none" normalizeH="0" baseline="0" dirty="0">
                        <a:ln>
                          <a:noFill/>
                        </a:ln>
                        <a:solidFill>
                          <a:schemeClr val="tx1"/>
                        </a:solidFill>
                        <a:effectLst/>
                        <a:latin typeface="+mn-lt"/>
                        <a:cs typeface="Arial" pitchFamily="34" charset="0"/>
                      </a:endParaRPr>
                    </a:p>
                  </a:txBody>
                  <a:tcPr/>
                </a:tc>
                <a:extLst>
                  <a:ext uri="{0D108BD9-81ED-4DB2-BD59-A6C34878D82A}">
                    <a16:rowId xmlns:a16="http://schemas.microsoft.com/office/drawing/2014/main" val="10009"/>
                  </a:ext>
                </a:extLst>
              </a:tr>
            </a:tbl>
          </a:graphicData>
        </a:graphic>
      </p:graphicFrame>
      <p:sp>
        <p:nvSpPr>
          <p:cNvPr id="4" name="Content Placeholder 3"/>
          <p:cNvSpPr>
            <a:spLocks noGrp="1"/>
          </p:cNvSpPr>
          <p:nvPr>
            <p:ph sz="quarter" idx="14"/>
          </p:nvPr>
        </p:nvSpPr>
        <p:spPr>
          <a:xfrm>
            <a:off x="342900" y="5686100"/>
            <a:ext cx="8458200" cy="838200"/>
          </a:xfrm>
        </p:spPr>
        <p:txBody>
          <a:bodyPr>
            <a:normAutofit/>
          </a:bodyPr>
          <a:lstStyle/>
          <a:p>
            <a:pPr marL="292608" indent="-292608">
              <a:spcBef>
                <a:spcPts val="1000"/>
              </a:spcBef>
              <a:spcAft>
                <a:spcPts val="0"/>
              </a:spcAft>
              <a:buFont typeface="Arial" pitchFamily="34" charset="0"/>
              <a:buChar char="•"/>
            </a:pPr>
            <a:r>
              <a:rPr lang="en-US" sz="2400" noProof="0" dirty="0"/>
              <a:t>As the quantity produced increases, the fixed costs remain constant and the variable costs increase.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noProof="0" dirty="0"/>
              <a:t>Active Learning: Calculating Costs</a:t>
            </a:r>
          </a:p>
        </p:txBody>
      </p:sp>
      <p:sp>
        <p:nvSpPr>
          <p:cNvPr id="3" name="Content Placeholder 2"/>
          <p:cNvSpPr>
            <a:spLocks noGrp="1"/>
          </p:cNvSpPr>
          <p:nvPr>
            <p:ph sz="quarter" idx="11"/>
          </p:nvPr>
        </p:nvSpPr>
        <p:spPr>
          <a:xfrm>
            <a:off x="342900" y="1276709"/>
            <a:ext cx="8458200" cy="856891"/>
          </a:xfrm>
        </p:spPr>
        <p:txBody>
          <a:bodyPr>
            <a:normAutofit/>
          </a:bodyPr>
          <a:lstStyle/>
          <a:p>
            <a:pPr>
              <a:spcBef>
                <a:spcPts val="1000"/>
              </a:spcBef>
              <a:spcAft>
                <a:spcPts val="0"/>
              </a:spcAft>
            </a:pPr>
            <a:r>
              <a:rPr lang="en-US" sz="2400" noProof="0" dirty="0"/>
              <a:t>Fill in the table assuming fixed costs are $1,000 and variable costs are $20 per unit.</a:t>
            </a:r>
          </a:p>
        </p:txBody>
      </p:sp>
      <p:graphicFrame>
        <p:nvGraphicFramePr>
          <p:cNvPr id="8" name="Table 7"/>
          <p:cNvGraphicFramePr>
            <a:graphicFrameLocks noGrp="1"/>
          </p:cNvGraphicFramePr>
          <p:nvPr>
            <p:extLst>
              <p:ext uri="{D42A27DB-BD31-4B8C-83A1-F6EECF244321}">
                <p14:modId xmlns:p14="http://schemas.microsoft.com/office/powerpoint/2010/main" val="2679459450"/>
              </p:ext>
            </p:extLst>
          </p:nvPr>
        </p:nvGraphicFramePr>
        <p:xfrm>
          <a:off x="1940700" y="2334575"/>
          <a:ext cx="5215256" cy="3916680"/>
        </p:xfrm>
        <a:graphic>
          <a:graphicData uri="http://schemas.openxmlformats.org/drawingml/2006/table">
            <a:tbl>
              <a:tblPr firstRow="1" bandRow="1">
                <a:tableStyleId>{5C22544A-7EE6-4342-B048-85BDC9FD1C3A}</a:tableStyleId>
              </a:tblPr>
              <a:tblGrid>
                <a:gridCol w="1065530">
                  <a:extLst>
                    <a:ext uri="{9D8B030D-6E8A-4147-A177-3AD203B41FA5}">
                      <a16:colId xmlns:a16="http://schemas.microsoft.com/office/drawing/2014/main" val="20000"/>
                    </a:ext>
                  </a:extLst>
                </a:gridCol>
                <a:gridCol w="1357630">
                  <a:extLst>
                    <a:ext uri="{9D8B030D-6E8A-4147-A177-3AD203B41FA5}">
                      <a16:colId xmlns:a16="http://schemas.microsoft.com/office/drawing/2014/main" val="20001"/>
                    </a:ext>
                  </a:extLst>
                </a:gridCol>
                <a:gridCol w="1606741">
                  <a:extLst>
                    <a:ext uri="{9D8B030D-6E8A-4147-A177-3AD203B41FA5}">
                      <a16:colId xmlns:a16="http://schemas.microsoft.com/office/drawing/2014/main" val="20002"/>
                    </a:ext>
                  </a:extLst>
                </a:gridCol>
                <a:gridCol w="1185355">
                  <a:extLst>
                    <a:ext uri="{9D8B030D-6E8A-4147-A177-3AD203B41FA5}">
                      <a16:colId xmlns:a16="http://schemas.microsoft.com/office/drawing/2014/main" val="2000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bg1"/>
                          </a:solidFill>
                          <a:effectLst/>
                          <a:latin typeface="+mn-lt"/>
                          <a:cs typeface="Arial" pitchFamily="34" charset="0"/>
                        </a:rPr>
                        <a:t>Quantity</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Fixed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Variable costs</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 ($)</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Total cost</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b="1" dirty="0">
                          <a:solidFill>
                            <a:schemeClr val="bg1"/>
                          </a:solidFill>
                          <a:latin typeface="+mn-lt"/>
                          <a:cs typeface="Arial" pitchFamily="34" charset="0"/>
                        </a:rPr>
                        <a:t>($)</a:t>
                      </a:r>
                      <a:endParaRPr kumimoji="0" lang="en-US" sz="1600" b="0" i="0" u="none" strike="noStrike" cap="none" normalizeH="0" baseline="0" dirty="0">
                        <a:ln>
                          <a:noFill/>
                        </a:ln>
                        <a:solidFill>
                          <a:schemeClr val="bg1"/>
                        </a:solidFill>
                        <a:effectLst/>
                        <a:latin typeface="+mn-lt"/>
                        <a:cs typeface="Arial" pitchFamily="34" charset="0"/>
                      </a:endParaRPr>
                    </a:p>
                  </a:txBody>
                  <a:tcPr>
                    <a:solidFill>
                      <a:srgbClr val="C00000"/>
                    </a:solidFill>
                  </a:tcPr>
                </a:tc>
                <a:extLst>
                  <a:ext uri="{0D108BD9-81ED-4DB2-BD59-A6C34878D82A}">
                    <a16:rowId xmlns:a16="http://schemas.microsoft.com/office/drawing/2014/main" val="10000"/>
                  </a:ext>
                </a:extLst>
              </a:tr>
              <a:tr h="370840">
                <a:tc>
                  <a:txBody>
                    <a:bodyPr/>
                    <a:lstStyle/>
                    <a:p>
                      <a:pPr algn="ctr"/>
                      <a:r>
                        <a:rPr lang="en-US" sz="1600" dirty="0">
                          <a:latin typeface="+mn-lt"/>
                        </a:rPr>
                        <a:t>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1"/>
                  </a:ext>
                </a:extLst>
              </a:tr>
              <a:tr h="370840">
                <a:tc>
                  <a:txBody>
                    <a:bodyPr/>
                    <a:lstStyle/>
                    <a:p>
                      <a:pPr algn="ctr"/>
                      <a:r>
                        <a:rPr lang="en-US" sz="1600" dirty="0">
                          <a:latin typeface="+mn-lt"/>
                        </a:rPr>
                        <a:t>10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2"/>
                  </a:ext>
                </a:extLst>
              </a:tr>
              <a:tr h="370840">
                <a:tc>
                  <a:txBody>
                    <a:bodyPr/>
                    <a:lstStyle/>
                    <a:p>
                      <a:pPr algn="ctr"/>
                      <a:r>
                        <a:rPr lang="en-US" sz="1600" dirty="0">
                          <a:latin typeface="+mn-lt"/>
                        </a:rPr>
                        <a:t>20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3"/>
                  </a:ext>
                </a:extLst>
              </a:tr>
              <a:tr h="370840">
                <a:tc>
                  <a:txBody>
                    <a:bodyPr/>
                    <a:lstStyle/>
                    <a:p>
                      <a:pPr algn="ctr"/>
                      <a:r>
                        <a:rPr lang="en-US" sz="1600" dirty="0">
                          <a:latin typeface="+mn-lt"/>
                        </a:rPr>
                        <a:t>30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4"/>
                  </a:ext>
                </a:extLst>
              </a:tr>
              <a:tr h="370840">
                <a:tc>
                  <a:txBody>
                    <a:bodyPr/>
                    <a:lstStyle/>
                    <a:p>
                      <a:pPr algn="ctr"/>
                      <a:r>
                        <a:rPr lang="en-US" sz="1600" dirty="0">
                          <a:latin typeface="+mn-lt"/>
                        </a:rPr>
                        <a:t>40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5"/>
                  </a:ext>
                </a:extLst>
              </a:tr>
              <a:tr h="370840">
                <a:tc>
                  <a:txBody>
                    <a:bodyPr/>
                    <a:lstStyle/>
                    <a:p>
                      <a:pPr algn="ctr"/>
                      <a:r>
                        <a:rPr lang="en-US" sz="1600" dirty="0">
                          <a:latin typeface="+mn-lt"/>
                        </a:rPr>
                        <a:t>50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6"/>
                  </a:ext>
                </a:extLst>
              </a:tr>
              <a:tr h="370840">
                <a:tc>
                  <a:txBody>
                    <a:bodyPr/>
                    <a:lstStyle/>
                    <a:p>
                      <a:pPr algn="ctr"/>
                      <a:r>
                        <a:rPr lang="en-US" sz="1600" dirty="0">
                          <a:latin typeface="+mn-lt"/>
                        </a:rPr>
                        <a:t>60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7"/>
                  </a:ext>
                </a:extLst>
              </a:tr>
              <a:tr h="370840">
                <a:tc>
                  <a:txBody>
                    <a:bodyPr/>
                    <a:lstStyle/>
                    <a:p>
                      <a:pPr algn="ctr"/>
                      <a:r>
                        <a:rPr lang="en-US" sz="1600" dirty="0">
                          <a:latin typeface="+mn-lt"/>
                        </a:rPr>
                        <a:t>70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8"/>
                  </a:ext>
                </a:extLst>
              </a:tr>
              <a:tr h="370840">
                <a:tc>
                  <a:txBody>
                    <a:bodyPr/>
                    <a:lstStyle/>
                    <a:p>
                      <a:pPr algn="ctr"/>
                      <a:r>
                        <a:rPr lang="en-US" sz="1600" dirty="0">
                          <a:latin typeface="+mn-lt"/>
                        </a:rPr>
                        <a:t>80</a:t>
                      </a: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tc>
                  <a:txBody>
                    <a:bodyPr/>
                    <a:lstStyle/>
                    <a:p>
                      <a:pPr algn="ctr"/>
                      <a:endParaRPr lang="en-US" sz="1600" dirty="0">
                        <a:latin typeface="+mn-lt"/>
                      </a:endParaRPr>
                    </a:p>
                  </a:txBody>
                  <a:tcPr/>
                </a:tc>
                <a:extLst>
                  <a:ext uri="{0D108BD9-81ED-4DB2-BD59-A6C34878D82A}">
                    <a16:rowId xmlns:a16="http://schemas.microsoft.com/office/drawing/2014/main" val="10009"/>
                  </a:ext>
                </a:extLst>
              </a:tr>
            </a:tbl>
          </a:graphicData>
        </a:graphic>
      </p:graphicFrame>
    </p:spTree>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5">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2286</TotalTime>
  <Words>6068</Words>
  <Application>Microsoft Office PowerPoint</Application>
  <PresentationFormat>On-screen Show (4:3)</PresentationFormat>
  <Paragraphs>731</Paragraphs>
  <Slides>51</Slides>
  <Notes>25</Notes>
  <HiddenSlides>11</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51</vt:i4>
      </vt:variant>
    </vt:vector>
  </HeadingPairs>
  <TitlesOfParts>
    <vt:vector size="60" baseType="lpstr">
      <vt:lpstr>Arial</vt:lpstr>
      <vt:lpstr>Calibri</vt:lpstr>
      <vt:lpstr>Cambria Math</vt:lpstr>
      <vt:lpstr>Title Slides Master</vt:lpstr>
      <vt:lpstr>MainContentSlideMaster</vt:lpstr>
      <vt:lpstr>ClosingMaster</vt:lpstr>
      <vt:lpstr>DividerSlideMaster</vt:lpstr>
      <vt:lpstr>ImageDescriptionAppendixSlideMaster</vt:lpstr>
      <vt:lpstr>Equation</vt:lpstr>
      <vt:lpstr>Chapter 12</vt:lpstr>
      <vt:lpstr>What will you Learn in this Chapter?</vt:lpstr>
      <vt:lpstr>Revenues, Costs, and Profits</vt:lpstr>
      <vt:lpstr>Active Learning: Calculating Total Revenue</vt:lpstr>
      <vt:lpstr>Active Learning Solution I</vt:lpstr>
      <vt:lpstr>Fixed and Variable Costs I</vt:lpstr>
      <vt:lpstr>Fixed and Variable Costs I I</vt:lpstr>
      <vt:lpstr>Fixed and Variable Costs I I I</vt:lpstr>
      <vt:lpstr>Active Learning: Calculating Costs</vt:lpstr>
      <vt:lpstr>Active Learning Solution I I</vt:lpstr>
      <vt:lpstr>Explicit and Implicit Costs</vt:lpstr>
      <vt:lpstr>The Quarter-Million Dollar Kid</vt:lpstr>
      <vt:lpstr>Economic and Accounting Profit 1</vt:lpstr>
      <vt:lpstr>Economic and Accounting Profit 2</vt:lpstr>
      <vt:lpstr>Beyond the Bottom Line</vt:lpstr>
      <vt:lpstr>Total Production, Marginal Product, and Average Product</vt:lpstr>
      <vt:lpstr>Total Production and Marginal Product</vt:lpstr>
      <vt:lpstr>Active Learning: Total Production, Marginal Product, and Average Product</vt:lpstr>
      <vt:lpstr>Active Learning Solution I I I</vt:lpstr>
      <vt:lpstr>Production Function</vt:lpstr>
      <vt:lpstr>Average and Marginal Product</vt:lpstr>
      <vt:lpstr>Costs of Production 1</vt:lpstr>
      <vt:lpstr>Costs of Production 2</vt:lpstr>
      <vt:lpstr>Cost Curves I</vt:lpstr>
      <vt:lpstr>Cost Curves I I 1</vt:lpstr>
      <vt:lpstr>Cost Curves I I 2</vt:lpstr>
      <vt:lpstr>Marginal and Average Cost Curves</vt:lpstr>
      <vt:lpstr>Summarizing Costs</vt:lpstr>
      <vt:lpstr>Active Learning: Costs</vt:lpstr>
      <vt:lpstr>Active Learning Solution I V</vt:lpstr>
      <vt:lpstr>Costs in the Long Run</vt:lpstr>
      <vt:lpstr>Returns to Scale</vt:lpstr>
      <vt:lpstr>Active Learning: Economies and Diseconomies of Scale</vt:lpstr>
      <vt:lpstr>Active Learning Solution V</vt:lpstr>
      <vt:lpstr>Walmart and Economies of Scale</vt:lpstr>
      <vt:lpstr>Long-Run A T C</vt:lpstr>
      <vt:lpstr>Should Drug Companies Care about Neglected Diseases?</vt:lpstr>
      <vt:lpstr>Summary I</vt:lpstr>
      <vt:lpstr>Summary I I</vt:lpstr>
      <vt:lpstr>End of Main Content</vt:lpstr>
      <vt:lpstr>Accessibility Content: Text Alternatives for Images</vt:lpstr>
      <vt:lpstr>Economic and Accounting Profit 2 – Text Alternative</vt:lpstr>
      <vt:lpstr>Production Function – Text Alternative</vt:lpstr>
      <vt:lpstr>Average and Marginal Product – Text Alternative</vt:lpstr>
      <vt:lpstr>Cost Curves I – Text Alternative</vt:lpstr>
      <vt:lpstr>Cost Curves I I 1 – Text Alternative</vt:lpstr>
      <vt:lpstr>Cost Curves I I 2 – Text Alternative</vt:lpstr>
      <vt:lpstr>Marginal and Average Cost Curves – Text Alternative</vt:lpstr>
      <vt:lpstr>Active Learning: Economies and Diseconomies of Scale – Text Alternative</vt:lpstr>
      <vt:lpstr>Active Learning Solution V – Text Alternative</vt:lpstr>
      <vt:lpstr>Long-Run A T C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256</cp:revision>
  <dcterms:created xsi:type="dcterms:W3CDTF">2019-12-14T02:10:23Z</dcterms:created>
  <dcterms:modified xsi:type="dcterms:W3CDTF">2020-09-10T07:23:00Z</dcterms:modified>
</cp:coreProperties>
</file>