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46"/>
  </p:notesMasterIdLst>
  <p:sldIdLst>
    <p:sldId id="354"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355" r:id="rId42"/>
    <p:sldId id="297" r:id="rId43"/>
    <p:sldId id="296" r:id="rId44"/>
    <p:sldId id="298"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354"/>
            <p14:sldId id="261"/>
            <p14:sldId id="262"/>
            <p14:sldId id="263"/>
            <p14:sldId id="264"/>
            <p14:sldId id="265"/>
            <p14:sldId id="266"/>
            <p14:sldId id="267"/>
            <p14:sldId id="268"/>
            <p14:sldId id="269"/>
            <p14:sldId id="270"/>
            <p14:sldId id="271"/>
            <p14:sldId id="272"/>
            <p14:sldId id="273"/>
            <p14:sldId id="274"/>
            <p14:sldId id="275"/>
            <p14:sldId id="276"/>
            <p14:sldId id="277"/>
            <p14:sldId id="278"/>
            <p14:sldId id="279"/>
            <p14:sldId id="280"/>
            <p14:sldId id="281"/>
            <p14:sldId id="282"/>
            <p14:sldId id="283"/>
            <p14:sldId id="284"/>
            <p14:sldId id="285"/>
            <p14:sldId id="286"/>
            <p14:sldId id="287"/>
            <p14:sldId id="288"/>
            <p14:sldId id="289"/>
            <p14:sldId id="290"/>
            <p14:sldId id="291"/>
            <p14:sldId id="292"/>
            <p14:sldId id="293"/>
            <p14:sldId id="294"/>
            <p14:sldId id="295"/>
            <p14:sldId id="355"/>
          </p14:sldIdLst>
        </p14:section>
        <p14:section name="Appendix: Image Descriptions for Unsighted Students" id="{2CA5B5D0-1B73-4745-B3B0-CC8EE4DBD402}">
          <p14:sldIdLst>
            <p14:sldId id="297"/>
            <p14:sldId id="296"/>
            <p14:sldId id="298"/>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guide id="5" orient="horz" pos="2350">
          <p15:clr>
            <a:srgbClr val="A4A3A4"/>
          </p15:clr>
        </p15:guide>
        <p15:guide id="6" pos="1383">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0000"/>
    <a:srgbClr val="774013"/>
    <a:srgbClr val="A75919"/>
    <a:srgbClr val="945018"/>
    <a:srgbClr val="82302E"/>
    <a:srgbClr val="DBF0FD"/>
    <a:srgbClr val="F1F9FE"/>
    <a:srgbClr val="E3E8C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523" autoAdjust="0"/>
    <p:restoredTop sz="87192" autoAdjust="0"/>
  </p:normalViewPr>
  <p:slideViewPr>
    <p:cSldViewPr snapToGrid="0" showGuides="1">
      <p:cViewPr varScale="1">
        <p:scale>
          <a:sx n="59" d="100"/>
          <a:sy n="59" d="100"/>
        </p:scale>
        <p:origin x="1842" y="72"/>
      </p:cViewPr>
      <p:guideLst>
        <p:guide pos="3264"/>
        <p:guide orient="horz" pos="2256"/>
        <p:guide pos="5640"/>
        <p:guide orient="horz" pos="2350"/>
        <p:guide pos="1383"/>
      </p:guideLst>
    </p:cSldViewPr>
  </p:slideViewPr>
  <p:outlineViewPr>
    <p:cViewPr>
      <p:scale>
        <a:sx n="66" d="100"/>
        <a:sy n="66" d="100"/>
      </p:scale>
      <p:origin x="0" y="0"/>
    </p:cViewPr>
  </p:outlineViewPr>
  <p:notesTextViewPr>
    <p:cViewPr>
      <p:scale>
        <a:sx n="125" d="100"/>
        <a:sy n="125"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3.wmf"/><Relationship Id="rId4" Type="http://schemas.openxmlformats.org/officeDocument/2006/relationships/image" Target="../media/image16.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DD7B4E-A931-4E48-A545-0C156347CC46}" type="datetimeFigureOut">
              <a:rPr lang="en-IN" smtClean="0"/>
              <a:pPr/>
              <a:t>10-09-2020</a:t>
            </a:fld>
            <a:endParaRPr lang="en-IN"/>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995D4-C630-4D1E-A120-C0B9FB85BAB5}" type="slidenum">
              <a:rPr lang="en-IN" smtClean="0"/>
              <a:pPr/>
              <a:t>‹#›</a:t>
            </a:fld>
            <a:endParaRPr lang="en-IN"/>
          </a:p>
        </p:txBody>
      </p:sp>
    </p:spTree>
    <p:extLst>
      <p:ext uri="{BB962C8B-B14F-4D97-AF65-F5344CB8AC3E}">
        <p14:creationId xmlns:p14="http://schemas.microsoft.com/office/powerpoint/2010/main" val="3507587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Instructors: This chapter is motivated by the idea that some of our choices today have future costs or future benefits that must be taken into consideration. However, the state of the economy today can have a profound effect on those decisions. The text uses the example of the choice to attend higher education and today’s interest rate. It should be clear to students that there is a lifetime benefit (and sometime what seems like a lifetime cost) of attending higher education that they consider when attending college. However, the state of the economy today can profoundly influence this decision. Typically, when the economy is in an expansion, fewer individuals attend college. Furthermore, there is also the choice of how to finance college, which will also have future costs and benefits. If someone borrows money to pay for college, he or she must decide whether paying that future fee is worth the benefit of receiving the money today.</a:t>
            </a:r>
          </a:p>
        </p:txBody>
      </p:sp>
      <p:sp>
        <p:nvSpPr>
          <p:cNvPr id="4" name="Slide Number Placeholder 3"/>
          <p:cNvSpPr>
            <a:spLocks noGrp="1"/>
          </p:cNvSpPr>
          <p:nvPr>
            <p:ph type="sldNum" sz="quarter" idx="5"/>
          </p:nvPr>
        </p:nvSpPr>
        <p:spPr/>
        <p:txBody>
          <a:bodyPr/>
          <a:lstStyle/>
          <a:p>
            <a:fld id="{C10995D4-C630-4D1E-A120-C0B9FB85BAB5}" type="slidenum">
              <a:rPr lang="en-IN" smtClean="0"/>
              <a:t>1</a:t>
            </a:fld>
            <a:endParaRPr lang="en-IN"/>
          </a:p>
        </p:txBody>
      </p:sp>
    </p:spTree>
    <p:extLst>
      <p:ext uri="{BB962C8B-B14F-4D97-AF65-F5344CB8AC3E}">
        <p14:creationId xmlns:p14="http://schemas.microsoft.com/office/powerpoint/2010/main" val="13723494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As a reminder, </a:t>
            </a:r>
            <a:r>
              <a:rPr lang="en-US" i="0" dirty="0">
                <a:latin typeface="Cambria Math"/>
              </a:rPr>
              <a:t>∑▒〖</a:t>
            </a:r>
            <a:r>
              <a:rPr lang="en-US" b="0" i="0" dirty="0">
                <a:latin typeface="Cambria Math"/>
              </a:rPr>
              <a:t>𝑃𝑥=1.〗</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18</a:t>
            </a:fld>
            <a:endParaRPr lang="en-I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Expected value can be a useful tool for making decisions whenever future outcomes are uncertain. For example, when investing in a retirement fund, you won’t know for certain how quickly that fund will grow, but calculating an expected value can help you decide how much you need to be saving. When choosing between different options, though, you won’t necessarily always want to choose the option with the highest expected value. As we will see, there are other considerations, such as:</a:t>
            </a:r>
          </a:p>
          <a:p>
            <a:pPr marL="228600" indent="-228600">
              <a:buAutoNum type="arabicParenR"/>
            </a:pPr>
            <a:r>
              <a:rPr lang="en-US" sz="1200" b="0" i="0" u="none" strike="noStrike" kern="1200" baseline="0" dirty="0">
                <a:solidFill>
                  <a:schemeClr val="tx1"/>
                </a:solidFill>
                <a:latin typeface="+mn-lt"/>
                <a:ea typeface="+mn-ea"/>
                <a:cs typeface="+mn-cs"/>
              </a:rPr>
              <a:t>Whether the risk of the worst-case outcome for each option is unacceptably high.</a:t>
            </a:r>
          </a:p>
          <a:p>
            <a:pPr marL="228600" indent="-228600">
              <a:buAutoNum type="arabicParenR"/>
            </a:pPr>
            <a:r>
              <a:rPr lang="en-US" sz="1200" b="0" i="0" u="none" strike="noStrike" kern="1200" baseline="0" dirty="0">
                <a:solidFill>
                  <a:schemeClr val="tx1"/>
                </a:solidFill>
                <a:latin typeface="+mn-lt"/>
                <a:ea typeface="+mn-ea"/>
                <a:cs typeface="+mn-cs"/>
              </a:rPr>
              <a:t>What the costs are associated with each outcome.</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20</a:t>
            </a:fld>
            <a:endParaRPr lang="en-I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1" dirty="0"/>
              <a:t>EV</a:t>
            </a:r>
            <a:r>
              <a:rPr lang="en-US" dirty="0"/>
              <a:t>(Option</a:t>
            </a:r>
            <a:r>
              <a:rPr lang="en-US" baseline="0" dirty="0"/>
              <a:t> A) = (0.5 × 100,001) + (0.5 × 99,999) = 100,000.</a:t>
            </a:r>
          </a:p>
          <a:p>
            <a:r>
              <a:rPr lang="en-US" i="1" baseline="0" dirty="0"/>
              <a:t>EV</a:t>
            </a:r>
            <a:r>
              <a:rPr lang="en-US" baseline="0" dirty="0"/>
              <a:t>(Option B) = (0.5 × 200,000) + (0 × 0) = 100,000.</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This is an example where the worst-case scenario pushes most individuals to choose Option A.</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21</a:t>
            </a:fld>
            <a:endParaRPr lang="en-I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propensity for risk explains why some people pay higher insurance premiums or have higher interest rates. The auto insurer and bank will typically prefer someone with lower risk, so someone with a lot of auto accidents on their record or a lower credit rating ends up paying more. The auto insurer and bank must be compensated for taking on risk.</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22</a:t>
            </a:fld>
            <a:endParaRPr lang="en-I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 For instance, if you enjoy skiing, you can buy insurance to cover the cost of being airlifted to a hospital if you break your leg in a fall on the slopes.</a:t>
            </a:r>
          </a:p>
        </p:txBody>
      </p:sp>
      <p:sp>
        <p:nvSpPr>
          <p:cNvPr id="4" name="Slide Number Placeholder 3"/>
          <p:cNvSpPr>
            <a:spLocks noGrp="1"/>
          </p:cNvSpPr>
          <p:nvPr>
            <p:ph type="sldNum" sz="quarter" idx="10"/>
          </p:nvPr>
        </p:nvSpPr>
        <p:spPr/>
        <p:txBody>
          <a:bodyPr/>
          <a:lstStyle/>
          <a:p>
            <a:fld id="{C10995D4-C630-4D1E-A120-C0B9FB85BAB5}" type="slidenum">
              <a:rPr lang="en-IN" smtClean="0"/>
              <a:pPr/>
              <a:t>23</a:t>
            </a:fld>
            <a:endParaRPr lang="en-I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Dealing with the</a:t>
            </a:r>
            <a:r>
              <a:rPr lang="en-US" sz="1200" kern="1200" baseline="0" dirty="0">
                <a:solidFill>
                  <a:schemeClr val="tx1"/>
                </a:solidFill>
                <a:effectLst/>
                <a:latin typeface="+mn-lt"/>
                <a:ea typeface="+mn-ea"/>
                <a:cs typeface="+mn-cs"/>
              </a:rPr>
              <a:t> aftermath of a</a:t>
            </a:r>
            <a:r>
              <a:rPr lang="en-US" sz="1200" kern="1200" dirty="0">
                <a:solidFill>
                  <a:schemeClr val="tx1"/>
                </a:solidFill>
                <a:effectLst/>
                <a:latin typeface="+mn-lt"/>
                <a:ea typeface="+mn-ea"/>
                <a:cs typeface="+mn-cs"/>
              </a:rPr>
              <a:t> house fire or the costs of long-term hospital care </a:t>
            </a:r>
            <a:r>
              <a:rPr lang="en-US" baseline="0" dirty="0"/>
              <a:t>are examples of worst-case outcomes. </a:t>
            </a:r>
            <a:r>
              <a:rPr lang="en-US" dirty="0"/>
              <a:t>Insurance allows people to feel confident that if they are suddenly faced with these huge expenses, they won’t face bankruptcy or be unable to pay for the services they need.</a:t>
            </a:r>
          </a:p>
        </p:txBody>
      </p:sp>
      <p:sp>
        <p:nvSpPr>
          <p:cNvPr id="4" name="Slide Number Placeholder 3"/>
          <p:cNvSpPr>
            <a:spLocks noGrp="1"/>
          </p:cNvSpPr>
          <p:nvPr>
            <p:ph type="sldNum" sz="quarter" idx="10"/>
          </p:nvPr>
        </p:nvSpPr>
        <p:spPr/>
        <p:txBody>
          <a:bodyPr/>
          <a:lstStyle/>
          <a:p>
            <a:fld id="{C10995D4-C630-4D1E-A120-C0B9FB85BAB5}" type="slidenum">
              <a:rPr lang="en-IN" smtClean="0"/>
              <a:pPr/>
              <a:t>25</a:t>
            </a:fld>
            <a:endParaRPr lang="en-I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For instance, suppose an insurance company only sells insurance against earthquakes in San Francisco. This would not be sensible, because if one client’s home is destroyed by an earthquake, that same earthquake is likely to destroy many other clients’ homes as well. The insurance company could face all of its clients making claims at once, and could go bankrupt. This is why insurance companies typically sell similar insurance products in multiple states and also sell distinctly different insurance products.</a:t>
            </a:r>
          </a:p>
        </p:txBody>
      </p:sp>
      <p:sp>
        <p:nvSpPr>
          <p:cNvPr id="4" name="Slide Number Placeholder 3"/>
          <p:cNvSpPr>
            <a:spLocks noGrp="1"/>
          </p:cNvSpPr>
          <p:nvPr>
            <p:ph type="sldNum" sz="quarter" idx="10"/>
          </p:nvPr>
        </p:nvSpPr>
        <p:spPr/>
        <p:txBody>
          <a:bodyPr/>
          <a:lstStyle/>
          <a:p>
            <a:fld id="{C10995D4-C630-4D1E-A120-C0B9FB85BAB5}" type="slidenum">
              <a:rPr lang="en-IN" smtClean="0"/>
              <a:pPr/>
              <a:t>26</a:t>
            </a:fld>
            <a:endParaRPr lang="en-I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a:t>An example is health insurance and cancer treatment. While cancer treatment is expensive, out of 100,000 persons insured, only a handful will require treatment. Thus, as the number of individuals in the group are known, the associated costs become calculable and, for the most part, predictable.</a:t>
            </a:r>
          </a:p>
        </p:txBody>
      </p:sp>
      <p:sp>
        <p:nvSpPr>
          <p:cNvPr id="4" name="Slide Number Placeholder 3"/>
          <p:cNvSpPr>
            <a:spLocks noGrp="1"/>
          </p:cNvSpPr>
          <p:nvPr>
            <p:ph type="sldNum" sz="quarter" idx="10"/>
          </p:nvPr>
        </p:nvSpPr>
        <p:spPr/>
        <p:txBody>
          <a:bodyPr/>
          <a:lstStyle/>
          <a:p>
            <a:fld id="{C10995D4-C630-4D1E-A120-C0B9FB85BAB5}" type="slidenum">
              <a:rPr lang="en-IN" smtClean="0"/>
              <a:pPr/>
              <a:t>27</a:t>
            </a:fld>
            <a:endParaRPr lang="en-I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a:t>An example is health insurance and cancer treatment. While cancer treatment is expensive, out of 100,000 persons insured, only a handful will require treatment. Thus, as the number of individuals in the group are known, the associated costs become calculable and, for the most part, predictable.</a:t>
            </a:r>
          </a:p>
        </p:txBody>
      </p:sp>
      <p:sp>
        <p:nvSpPr>
          <p:cNvPr id="4" name="Slide Number Placeholder 3"/>
          <p:cNvSpPr>
            <a:spLocks noGrp="1"/>
          </p:cNvSpPr>
          <p:nvPr>
            <p:ph type="sldNum" sz="quarter" idx="10"/>
          </p:nvPr>
        </p:nvSpPr>
        <p:spPr/>
        <p:txBody>
          <a:bodyPr/>
          <a:lstStyle/>
          <a:p>
            <a:fld id="{C10995D4-C630-4D1E-A120-C0B9FB85BAB5}" type="slidenum">
              <a:rPr lang="en-IN" smtClean="0"/>
              <a:pPr/>
              <a:t>28</a:t>
            </a:fld>
            <a:endParaRPr lang="en-I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Diversification is about not putting all your eggs in one basket.</a:t>
            </a:r>
          </a:p>
        </p:txBody>
      </p:sp>
      <p:sp>
        <p:nvSpPr>
          <p:cNvPr id="4" name="Slide Number Placeholder 3"/>
          <p:cNvSpPr>
            <a:spLocks noGrp="1"/>
          </p:cNvSpPr>
          <p:nvPr>
            <p:ph type="sldNum" sz="quarter" idx="10"/>
          </p:nvPr>
        </p:nvSpPr>
        <p:spPr/>
        <p:txBody>
          <a:bodyPr/>
          <a:lstStyle/>
          <a:p>
            <a:fld id="{C10995D4-C630-4D1E-A120-C0B9FB85BAB5}" type="slidenum">
              <a:rPr lang="en-IN" smtClean="0"/>
              <a:pPr/>
              <a:t>29</a:t>
            </a:fld>
            <a:endParaRPr lang="en-I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When a decision requires weighing uncertain future costs and benefits, two complications are faced:</a:t>
            </a:r>
          </a:p>
          <a:p>
            <a:r>
              <a:rPr lang="en-US" dirty="0"/>
              <a:t>1)</a:t>
            </a:r>
            <a:r>
              <a:rPr lang="en-US" baseline="0" dirty="0"/>
              <a:t> </a:t>
            </a:r>
            <a:r>
              <a:rPr lang="en-US" dirty="0"/>
              <a:t>The value of money changes over time, so we can’t directly compare costs and benefits that show up now with those that show up in the future.</a:t>
            </a:r>
          </a:p>
          <a:p>
            <a:r>
              <a:rPr lang="en-US" dirty="0"/>
              <a:t>2) The future is uncertain. Thus, future benefits</a:t>
            </a:r>
            <a:r>
              <a:rPr lang="en-US" baseline="0" dirty="0"/>
              <a:t> (or costs) are variable and may not be realized in the future as we expected when making the decision.</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3</a:t>
            </a:fld>
            <a:endParaRPr lang="en-I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20% chance the price of the stock falls from $10 to $2.</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80% chance the</a:t>
            </a:r>
            <a:r>
              <a:rPr lang="en-US" baseline="0" dirty="0"/>
              <a:t> price of the stock rises from $10 to $20.</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Because $820 is greater than the purchase price of the stock ($500), most would buy this stock.</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30</a:t>
            </a:fld>
            <a:endParaRPr lang="en-I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outcomes are as follows: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dirty="0"/>
              <a:t>4 percent chance that the prices of both stocks will fall to $2 per share.</a:t>
            </a: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dirty="0"/>
              <a:t>16 percent chance that the price of X will rise to $20 while the price of Y falls to $2. </a:t>
            </a: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dirty="0"/>
              <a:t>16 percent chance that the price of X will fall to $2 while the price of Y rises to $20.</a:t>
            </a: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dirty="0"/>
              <a:t>64 percent chance that the prices of both stocks will rise to $20.</a:t>
            </a:r>
          </a:p>
        </p:txBody>
      </p:sp>
      <p:sp>
        <p:nvSpPr>
          <p:cNvPr id="4" name="Slide Number Placeholder 3"/>
          <p:cNvSpPr>
            <a:spLocks noGrp="1"/>
          </p:cNvSpPr>
          <p:nvPr>
            <p:ph type="sldNum" sz="quarter" idx="10"/>
          </p:nvPr>
        </p:nvSpPr>
        <p:spPr/>
        <p:txBody>
          <a:bodyPr/>
          <a:lstStyle/>
          <a:p>
            <a:fld id="{C10995D4-C630-4D1E-A120-C0B9FB85BAB5}" type="slidenum">
              <a:rPr lang="en-IN" smtClean="0"/>
              <a:pPr/>
              <a:t>31</a:t>
            </a:fld>
            <a:endParaRPr lang="en-I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Insurance markets</a:t>
            </a:r>
            <a:r>
              <a:rPr lang="en-US" baseline="0" dirty="0"/>
              <a:t> can fail if all individuals in the pool are ‘high’ risk, when it is assumed that only a few will be high risk. As payouts continue to rise, insurance companies raise premiums on all individuals until no one can afford insurance. If insurance companies can figure out who is higher risk, they could charge more just to those individuals. An example of this would be health insurance companies who charge extra fees to smokers.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People who know that their medical costs are covered by insurance may request treatments and tests that they would never purchase if they had to pay for the services out of pocket. In these cases, insurance can actually </a:t>
            </a:r>
            <a:r>
              <a:rPr lang="en-US" sz="1200" b="0" i="1" u="none" strike="noStrike" kern="1200" baseline="0" dirty="0">
                <a:solidFill>
                  <a:schemeClr val="tx1"/>
                </a:solidFill>
                <a:latin typeface="+mn-lt"/>
                <a:ea typeface="+mn-ea"/>
                <a:cs typeface="+mn-cs"/>
              </a:rPr>
              <a:t>increase </a:t>
            </a:r>
            <a:r>
              <a:rPr lang="en-US" sz="1200" b="0" i="0" u="none" strike="noStrike" kern="1200" baseline="0" dirty="0">
                <a:solidFill>
                  <a:schemeClr val="tx1"/>
                </a:solidFill>
                <a:latin typeface="+mn-lt"/>
                <a:ea typeface="+mn-ea"/>
                <a:cs typeface="+mn-cs"/>
              </a:rPr>
              <a:t>the expected cost of risks.</a:t>
            </a:r>
          </a:p>
        </p:txBody>
      </p:sp>
      <p:sp>
        <p:nvSpPr>
          <p:cNvPr id="4" name="Slide Number Placeholder 3"/>
          <p:cNvSpPr>
            <a:spLocks noGrp="1"/>
          </p:cNvSpPr>
          <p:nvPr>
            <p:ph type="sldNum" sz="quarter" idx="10"/>
          </p:nvPr>
        </p:nvSpPr>
        <p:spPr/>
        <p:txBody>
          <a:bodyPr/>
          <a:lstStyle/>
          <a:p>
            <a:fld id="{C10995D4-C630-4D1E-A120-C0B9FB85BAB5}" type="slidenum">
              <a:rPr lang="en-IN" smtClean="0"/>
              <a:pPr/>
              <a:t>34</a:t>
            </a:fld>
            <a:endParaRPr lang="en-I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Examples of covered preventive care include screening for high blood pressure, screening for several types of cancers, and screening for diabetes. With many diseases—including cancer and diabetes, two of the costliest to treat—spending money on early detection and preventive care can prevent much higher costs from being incurred down the road.</a:t>
            </a:r>
          </a:p>
        </p:txBody>
      </p:sp>
      <p:sp>
        <p:nvSpPr>
          <p:cNvPr id="4" name="Slide Number Placeholder 3"/>
          <p:cNvSpPr>
            <a:spLocks noGrp="1"/>
          </p:cNvSpPr>
          <p:nvPr>
            <p:ph type="sldNum" sz="quarter" idx="10"/>
          </p:nvPr>
        </p:nvSpPr>
        <p:spPr/>
        <p:txBody>
          <a:bodyPr/>
          <a:lstStyle/>
          <a:p>
            <a:fld id="{C10995D4-C630-4D1E-A120-C0B9FB85BAB5}" type="slidenum">
              <a:rPr lang="en-IN" smtClean="0"/>
              <a:pPr/>
              <a:t>35</a:t>
            </a:fld>
            <a:endParaRPr lang="en-I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39</a:t>
            </a:fld>
            <a:endParaRPr lang="en-IN"/>
          </a:p>
        </p:txBody>
      </p:sp>
    </p:spTree>
    <p:extLst>
      <p:ext uri="{BB962C8B-B14F-4D97-AF65-F5344CB8AC3E}">
        <p14:creationId xmlns:p14="http://schemas.microsoft.com/office/powerpoint/2010/main" val="30976211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40</a:t>
            </a:fld>
            <a:endParaRPr lang="en-IN"/>
          </a:p>
        </p:txBody>
      </p:sp>
    </p:spTree>
    <p:extLst>
      <p:ext uri="{BB962C8B-B14F-4D97-AF65-F5344CB8AC3E}">
        <p14:creationId xmlns:p14="http://schemas.microsoft.com/office/powerpoint/2010/main" val="24360795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Discuss the trade-offs</a:t>
            </a:r>
            <a:r>
              <a:rPr lang="en-US" baseline="0" dirty="0"/>
              <a:t> when taking money today versus taking money in the future.</a:t>
            </a:r>
          </a:p>
          <a:p>
            <a:pPr marL="228600" indent="-228600">
              <a:buAutoNum type="arabicParenR"/>
            </a:pPr>
            <a:r>
              <a:rPr lang="en-US" baseline="0" dirty="0"/>
              <a:t>Since prices for the same goods are higher in the future (inflation), this makes the value of future money less.</a:t>
            </a:r>
          </a:p>
          <a:p>
            <a:pPr marL="228600" indent="-228600">
              <a:buAutoNum type="arabicParenR"/>
            </a:pPr>
            <a:r>
              <a:rPr lang="en-US" dirty="0"/>
              <a:t>An individual’s </a:t>
            </a:r>
            <a:r>
              <a:rPr lang="en-US" baseline="0" dirty="0"/>
              <a:t>time preferences also play a role. The individual’s patience (or impatience) may cause them to prefer Option B over Option A (or vice versa).</a:t>
            </a:r>
          </a:p>
        </p:txBody>
      </p:sp>
      <p:sp>
        <p:nvSpPr>
          <p:cNvPr id="4" name="Slide Number Placeholder 3"/>
          <p:cNvSpPr>
            <a:spLocks noGrp="1"/>
          </p:cNvSpPr>
          <p:nvPr>
            <p:ph type="sldNum" sz="quarter" idx="10"/>
          </p:nvPr>
        </p:nvSpPr>
        <p:spPr/>
        <p:txBody>
          <a:bodyPr/>
          <a:lstStyle/>
          <a:p>
            <a:fld id="{C10995D4-C630-4D1E-A120-C0B9FB85BAB5}" type="slidenum">
              <a:rPr lang="en-IN" smtClean="0"/>
              <a:pPr/>
              <a:t>4</a:t>
            </a:fld>
            <a:endParaRPr lang="en-I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 $100,000</a:t>
            </a:r>
            <a:r>
              <a:rPr lang="en-US" baseline="0" dirty="0"/>
              <a:t> deposit in the bank here is used to correspond with the scenario presented on the previous slide. Given that $100,000 today is worth $105,000 in one year, Option B in the example on the previous slide (where you could choose to receive $105,000 in 10 years) now must seem extremely unappealing!</a:t>
            </a:r>
          </a:p>
          <a:p>
            <a:endParaRPr lang="en-US" baseline="0" dirty="0"/>
          </a:p>
          <a:p>
            <a:r>
              <a:rPr lang="en-US" baseline="0" dirty="0"/>
              <a:t>The text provides equation 11-1 to calculate the value of a loan with interest = X * (1 + r) where X is the amount borrowed and r is the interest rate. This is the same formula for total savings when deposited funds in the bank. </a:t>
            </a:r>
          </a:p>
          <a:p>
            <a:endParaRPr lang="en-US" baseline="0" dirty="0"/>
          </a:p>
          <a:p>
            <a:r>
              <a:rPr lang="en-US" baseline="0" dirty="0"/>
              <a:t>The interest rate is the price per unit of time.</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5</a:t>
            </a:fld>
            <a:endParaRPr lang="en-I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rule of 70 tells</a:t>
            </a:r>
            <a:r>
              <a:rPr lang="en-US" baseline="0" dirty="0"/>
              <a:t> us how long it takes for money to double (twice the initial amount of money) or, given any interest rate </a:t>
            </a:r>
            <a:r>
              <a:rPr lang="en-US" i="1" baseline="0" dirty="0"/>
              <a:t>r</a:t>
            </a:r>
            <a:r>
              <a:rPr lang="en-US" baseline="0" dirty="0"/>
              <a:t>, it tells the year </a:t>
            </a:r>
            <a:r>
              <a:rPr lang="en-US" i="1" baseline="0" dirty="0"/>
              <a:t>n</a:t>
            </a:r>
            <a:r>
              <a:rPr lang="en-US" baseline="0" dirty="0"/>
              <a:t> at which (1 + </a:t>
            </a:r>
            <a:r>
              <a:rPr lang="en-US" i="1" baseline="0" dirty="0"/>
              <a:t>r</a:t>
            </a:r>
            <a:r>
              <a:rPr lang="en-US" baseline="0" dirty="0"/>
              <a:t>)^</a:t>
            </a:r>
            <a:r>
              <a:rPr lang="en-US" i="1" baseline="0" dirty="0"/>
              <a:t>n</a:t>
            </a:r>
            <a:r>
              <a:rPr lang="en-US" baseline="0" dirty="0"/>
              <a:t> = 2. This is also referred to as the rule of 69 and the rule of 72. What matters is that the rule permits an easily calculation of how long it take to double one’s money.</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7</a:t>
            </a:fld>
            <a:endParaRPr lang="en-I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This calculation also works for interest paid on houses and other loans.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a:t>
            </a:r>
            <a:r>
              <a:rPr lang="en-US" baseline="0" dirty="0"/>
              <a:t> quick short-cut to understanding how long it takes for money to double is called the </a:t>
            </a:r>
            <a:r>
              <a:rPr lang="en-US" dirty="0"/>
              <a:t>rule of 70. G</a:t>
            </a:r>
            <a:r>
              <a:rPr lang="en-US" baseline="0" dirty="0"/>
              <a:t>iven any interest rate </a:t>
            </a:r>
            <a:r>
              <a:rPr lang="en-US" i="1" baseline="0" dirty="0"/>
              <a:t>r</a:t>
            </a:r>
            <a:r>
              <a:rPr lang="en-US" baseline="0" dirty="0"/>
              <a:t>, the rule tells the year </a:t>
            </a:r>
            <a:r>
              <a:rPr lang="en-US" i="1" baseline="0" dirty="0"/>
              <a:t>n</a:t>
            </a:r>
            <a:r>
              <a:rPr lang="en-US" baseline="0" dirty="0"/>
              <a:t> at which (1 + </a:t>
            </a:r>
            <a:r>
              <a:rPr lang="en-US" i="1" baseline="0" dirty="0"/>
              <a:t>r</a:t>
            </a:r>
            <a:r>
              <a:rPr lang="en-US" baseline="0" dirty="0"/>
              <a:t>)^</a:t>
            </a:r>
            <a:r>
              <a:rPr lang="en-US" i="1" baseline="0" dirty="0"/>
              <a:t>n</a:t>
            </a:r>
            <a:r>
              <a:rPr lang="en-US" baseline="0" dirty="0"/>
              <a:t> = 2. This is also called the rule of 69 and the rule of 72. What matters is that the rule permits an easily calculation of how long it take to double one’s money.</a:t>
            </a:r>
          </a:p>
        </p:txBody>
      </p:sp>
      <p:sp>
        <p:nvSpPr>
          <p:cNvPr id="4" name="Slide Number Placeholder 3"/>
          <p:cNvSpPr>
            <a:spLocks noGrp="1"/>
          </p:cNvSpPr>
          <p:nvPr>
            <p:ph type="sldNum" sz="quarter" idx="10"/>
          </p:nvPr>
        </p:nvSpPr>
        <p:spPr/>
        <p:txBody>
          <a:bodyPr/>
          <a:lstStyle/>
          <a:p>
            <a:fld id="{C10995D4-C630-4D1E-A120-C0B9FB85BAB5}" type="slidenum">
              <a:rPr lang="en-IN" smtClean="0"/>
              <a:pPr/>
              <a:t>8</a:t>
            </a:fld>
            <a:endParaRPr lang="en-I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can be related back to the example on slide 4, where students can choose between Option</a:t>
            </a:r>
            <a:r>
              <a:rPr lang="en-US" baseline="0" dirty="0"/>
              <a:t> A at $100,000 today and Option B at $100,000 in ten years. It should be clear that it would take an amount more than $215,893 to persuade someone with an opportunity cost of money valuation of 8% annually to choose Option B. If this individual was given a choice between $100,000 today or $250,000 in ten years, he or she will take option B, as it has a higher present value.</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10</a:t>
            </a:fld>
            <a:endParaRPr lang="en-I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If the future value is known, dividing by the compound interest rate yields the present value. If the present value is known, multiplying by the compound interest rate yields the future value.</a:t>
            </a:r>
          </a:p>
        </p:txBody>
      </p:sp>
      <p:sp>
        <p:nvSpPr>
          <p:cNvPr id="4" name="Slide Number Placeholder 3"/>
          <p:cNvSpPr>
            <a:spLocks noGrp="1"/>
          </p:cNvSpPr>
          <p:nvPr>
            <p:ph type="sldNum" sz="quarter" idx="10"/>
          </p:nvPr>
        </p:nvSpPr>
        <p:spPr/>
        <p:txBody>
          <a:bodyPr/>
          <a:lstStyle/>
          <a:p>
            <a:fld id="{C10995D4-C630-4D1E-A120-C0B9FB85BAB5}" type="slidenum">
              <a:rPr lang="en-IN" smtClean="0"/>
              <a:pPr/>
              <a:t>11</a:t>
            </a:fld>
            <a:endParaRPr lang="en-I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These calculations are difficult and often require the use of a special calculator. If you do not want to get too math-intensive, you can</a:t>
            </a:r>
            <a:r>
              <a:rPr lang="en-US" baseline="0" dirty="0"/>
              <a:t> skip this slide. </a:t>
            </a:r>
            <a:r>
              <a:rPr lang="en-US" dirty="0"/>
              <a:t>Note</a:t>
            </a:r>
            <a:r>
              <a:rPr lang="en-US" baseline="0" dirty="0"/>
              <a:t> to students that this calculation can be used for constant flows of income, such as $20,000 additional each year, or for non-constant flows of income. This is easily accomplished by assuming each payment in the future is independent of the others and calculating the present value of each future payment.</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15</a:t>
            </a:fld>
            <a:endParaRPr lang="en-I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143199858"/>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Content Placeholder 5">
            <a:extLst>
              <a:ext uri="{FF2B5EF4-FFF2-40B4-BE49-F238E27FC236}">
                <a16:creationId xmlns:a16="http://schemas.microsoft.com/office/drawing/2014/main" id="{D42FD2BB-2621-4D94-8183-5A3E1787FE16}"/>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7364757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6" name="Content Placeholder 5">
            <a:extLst>
              <a:ext uri="{FF2B5EF4-FFF2-40B4-BE49-F238E27FC236}">
                <a16:creationId xmlns:a16="http://schemas.microsoft.com/office/drawing/2014/main" id="{07D01EC8-E363-4C8E-9A11-AF8CBA2E8465}"/>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1172762868"/>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sz="2800"/>
            </a:lvl1pPr>
            <a:lvl2pPr>
              <a:defRPr sz="2600"/>
            </a:lvl2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sz="2800"/>
            </a:lvl1pPr>
            <a:lvl2pPr>
              <a:defRPr sz="2600"/>
            </a:lvl2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705"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
        <p:nvSpPr>
          <p:cNvPr id="7" name="TextBox 6">
            <a:extLst>
              <a:ext uri="{FF2B5EF4-FFF2-40B4-BE49-F238E27FC236}">
                <a16:creationId xmlns:a16="http://schemas.microsoft.com/office/drawing/2014/main" id="{3DE14E55-7953-4C3C-81FD-F2FC44310182}"/>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sz="2800" kern="1200">
          <a:solidFill>
            <a:schemeClr val="tx2"/>
          </a:solidFill>
          <a:latin typeface="+mn-lt"/>
          <a:ea typeface="+mn-ea"/>
          <a:cs typeface="+mn-cs"/>
        </a:defRPr>
      </a:lvl1pPr>
      <a:lvl2pPr marL="344488" indent="-342900" algn="l" defTabSz="914400" rtl="0" eaLnBrk="1" latinLnBrk="0" hangingPunct="1">
        <a:lnSpc>
          <a:spcPct val="100000"/>
        </a:lnSpc>
        <a:spcBef>
          <a:spcPts val="1000"/>
        </a:spcBef>
        <a:spcAft>
          <a:spcPts val="0"/>
        </a:spcAft>
        <a:buClrTx/>
        <a:buFont typeface="Arial" panose="020B0604020202020204" pitchFamily="34" charset="0"/>
        <a:buChar char="•"/>
        <a:defRPr sz="2600" kern="1200">
          <a:solidFill>
            <a:schemeClr val="tx2"/>
          </a:solidFill>
          <a:latin typeface="+mn-lt"/>
          <a:ea typeface="+mn-ea"/>
          <a:cs typeface="+mn-cs"/>
        </a:defRPr>
      </a:lvl2pPr>
      <a:lvl3pPr marL="517525" indent="-285750" algn="l" defTabSz="914400" rtl="0" eaLnBrk="1" latinLnBrk="0" hangingPunct="1">
        <a:lnSpc>
          <a:spcPct val="100000"/>
        </a:lnSpc>
        <a:spcBef>
          <a:spcPts val="1000"/>
        </a:spcBef>
        <a:spcAft>
          <a:spcPts val="0"/>
        </a:spcAft>
        <a:buFont typeface="Arial" panose="020B0604020202020204" pitchFamily="34" charset="0"/>
        <a:buChar char="•"/>
        <a:defRPr sz="24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4" r:id="rId2"/>
    <p:sldLayoutId id="2147483706" r:id="rId3"/>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
        <p:nvSpPr>
          <p:cNvPr id="14" name="TextBox 13">
            <a:extLst>
              <a:ext uri="{FF2B5EF4-FFF2-40B4-BE49-F238E27FC236}">
                <a16:creationId xmlns:a16="http://schemas.microsoft.com/office/drawing/2014/main" id="{35A6DDF3-C50B-48E9-8C73-044D29A7735E}"/>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TextBox 6">
            <a:extLst>
              <a:ext uri="{FF2B5EF4-FFF2-40B4-BE49-F238E27FC236}">
                <a16:creationId xmlns:a16="http://schemas.microsoft.com/office/drawing/2014/main" id="{B79CEB9B-393C-4D35-B8DE-B952B1F73083}"/>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vmlDrawing" Target="../drawings/vmlDrawing4.vml"/><Relationship Id="rId5" Type="http://schemas.openxmlformats.org/officeDocument/2006/relationships/image" Target="../media/image9.wmf"/><Relationship Id="rId4" Type="http://schemas.openxmlformats.org/officeDocument/2006/relationships/oleObject" Target="../embeddings/oleObject7.bin"/></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11.xml"/><Relationship Id="rId1" Type="http://schemas.openxmlformats.org/officeDocument/2006/relationships/vmlDrawing" Target="../drawings/vmlDrawing5.vml"/><Relationship Id="rId4" Type="http://schemas.openxmlformats.org/officeDocument/2006/relationships/image" Target="../media/image10.w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vmlDrawing" Target="../drawings/vmlDrawing6.vml"/><Relationship Id="rId5" Type="http://schemas.openxmlformats.org/officeDocument/2006/relationships/image" Target="../media/image11.wmf"/><Relationship Id="rId4" Type="http://schemas.openxmlformats.org/officeDocument/2006/relationships/oleObject" Target="../embeddings/oleObject9.bin"/></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vmlDrawing" Target="../drawings/vmlDrawing7.vml"/><Relationship Id="rId5" Type="http://schemas.openxmlformats.org/officeDocument/2006/relationships/image" Target="../media/image12.wmf"/><Relationship Id="rId4" Type="http://schemas.openxmlformats.org/officeDocument/2006/relationships/oleObject" Target="../embeddings/oleObject10.bin"/></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13.bin"/><Relationship Id="rId3" Type="http://schemas.openxmlformats.org/officeDocument/2006/relationships/notesSlide" Target="../notesSlides/notesSlide11.xml"/><Relationship Id="rId7" Type="http://schemas.openxmlformats.org/officeDocument/2006/relationships/image" Target="../media/image14.wmf"/><Relationship Id="rId2" Type="http://schemas.openxmlformats.org/officeDocument/2006/relationships/slideLayout" Target="../slideLayouts/slideLayout11.xml"/><Relationship Id="rId1" Type="http://schemas.openxmlformats.org/officeDocument/2006/relationships/vmlDrawing" Target="../drawings/vmlDrawing8.vml"/><Relationship Id="rId6" Type="http://schemas.openxmlformats.org/officeDocument/2006/relationships/oleObject" Target="../embeddings/oleObject12.bin"/><Relationship Id="rId11" Type="http://schemas.openxmlformats.org/officeDocument/2006/relationships/image" Target="../media/image16.wmf"/><Relationship Id="rId5" Type="http://schemas.openxmlformats.org/officeDocument/2006/relationships/image" Target="../media/image13.wmf"/><Relationship Id="rId10" Type="http://schemas.openxmlformats.org/officeDocument/2006/relationships/oleObject" Target="../embeddings/oleObject14.bin"/><Relationship Id="rId4" Type="http://schemas.openxmlformats.org/officeDocument/2006/relationships/oleObject" Target="../embeddings/oleObject11.bin"/><Relationship Id="rId9" Type="http://schemas.openxmlformats.org/officeDocument/2006/relationships/image" Target="../media/image15.wmf"/></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7.xml"/><Relationship Id="rId1" Type="http://schemas.openxmlformats.org/officeDocument/2006/relationships/vmlDrawing" Target="../drawings/vmlDrawing9.vml"/><Relationship Id="rId4" Type="http://schemas.openxmlformats.org/officeDocument/2006/relationships/image" Target="../media/image17.wmf"/></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slide" Target="slide39.xml"/></Relationships>
</file>

<file path=ppt/slides/_rels/slide3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slide" Target="slide4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4.wmf"/><Relationship Id="rId5" Type="http://schemas.openxmlformats.org/officeDocument/2006/relationships/oleObject" Target="../embeddings/oleObject2.bin"/><Relationship Id="rId4" Type="http://schemas.openxmlformats.org/officeDocument/2006/relationships/image" Target="../media/image3.wm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notesSlide" Target="../notesSlides/notesSlide6.xml"/><Relationship Id="rId7" Type="http://schemas.openxmlformats.org/officeDocument/2006/relationships/image" Target="../media/image6.wmf"/><Relationship Id="rId2" Type="http://schemas.openxmlformats.org/officeDocument/2006/relationships/slideLayout" Target="../slideLayouts/slideLayout11.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image" Target="../media/image5.wmf"/><Relationship Id="rId4" Type="http://schemas.openxmlformats.org/officeDocument/2006/relationships/oleObject" Target="../embeddings/oleObject3.bin"/><Relationship Id="rId9" Type="http://schemas.openxmlformats.org/officeDocument/2006/relationships/image" Target="../media/image7.wmf"/></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11.xml"/><Relationship Id="rId1" Type="http://schemas.openxmlformats.org/officeDocument/2006/relationships/vmlDrawing" Target="../drawings/vmlDrawing3.vml"/><Relationship Id="rId4" Type="http://schemas.openxmlformats.org/officeDocument/2006/relationships/image" Target="../media/image8.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sz="3000" noProof="0" dirty="0"/>
              <a:t>Chapter 11</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a:xfrm>
            <a:off x="621792" y="4304298"/>
            <a:ext cx="3145306" cy="569626"/>
          </a:xfrm>
        </p:spPr>
        <p:txBody>
          <a:bodyPr/>
          <a:lstStyle/>
          <a:p>
            <a:r>
              <a:rPr lang="en-US" sz="2400" dirty="0"/>
              <a:t>Time and Uncertainty</a:t>
            </a:r>
          </a:p>
        </p:txBody>
      </p:sp>
      <p:pic>
        <p:nvPicPr>
          <p:cNvPr id="6" name="Picture 5">
            <a:extLst>
              <a:ext uri="{FF2B5EF4-FFF2-40B4-BE49-F238E27FC236}">
                <a16:creationId xmlns:a16="http://schemas.microsoft.com/office/drawing/2014/main" id="{2E7D71C9-7AB3-4FA3-9112-E942479973B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232512" y="2051975"/>
            <a:ext cx="3469488" cy="3900797"/>
          </a:xfrm>
          <a:prstGeom prst="rect">
            <a:avLst/>
          </a:prstGeom>
        </p:spPr>
      </p:pic>
      <p:sp>
        <p:nvSpPr>
          <p:cNvPr id="9" name="Content Placeholder 8">
            <a:extLst>
              <a:ext uri="{FF2B5EF4-FFF2-40B4-BE49-F238E27FC236}">
                <a16:creationId xmlns:a16="http://schemas.microsoft.com/office/drawing/2014/main" id="{7CBFD382-8A62-4FC6-9CA6-9426263F8BC1}"/>
              </a:ext>
            </a:extLst>
          </p:cNvPr>
          <p:cNvSpPr>
            <a:spLocks noGrp="1"/>
          </p:cNvSpPr>
          <p:nvPr>
            <p:ph sz="quarter" idx="13"/>
          </p:nvPr>
        </p:nvSpPr>
        <p:spPr>
          <a:xfrm>
            <a:off x="60325" y="6514802"/>
            <a:ext cx="8988784" cy="311511"/>
          </a:xfrm>
        </p:spPr>
        <p:txBody>
          <a:bodyPr anchor="ctr"/>
          <a:lstStyle/>
          <a:p>
            <a:pPr lvl="0">
              <a:spcBef>
                <a:spcPts val="0"/>
              </a:spcBef>
            </a:pPr>
            <a:r>
              <a:rPr lang="en-US" dirty="0">
                <a:solidFill>
                  <a:schemeClr val="tx1"/>
                </a:solidFill>
              </a:rPr>
              <a:t>© 2021 McGraw Hill. All rights reserved. Authorized only for instructor use in the classroom.</a:t>
            </a:r>
          </a:p>
          <a:p>
            <a:pPr lvl="0">
              <a:spcBef>
                <a:spcPts val="0"/>
              </a:spcBef>
            </a:pPr>
            <a:r>
              <a:rPr lang="en-US" dirty="0">
                <a:solidFill>
                  <a:schemeClr val="tx1"/>
                </a:solidFill>
              </a:rPr>
              <a:t>No reproduction or further distribution permitted without the prior written consent of McGraw Hill.</a:t>
            </a:r>
            <a:endParaRPr lang="en-IN" dirty="0"/>
          </a:p>
        </p:txBody>
      </p:sp>
    </p:spTree>
    <p:extLst>
      <p:ext uri="{BB962C8B-B14F-4D97-AF65-F5344CB8AC3E}">
        <p14:creationId xmlns:p14="http://schemas.microsoft.com/office/powerpoint/2010/main" val="2177249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Present Value I</a:t>
            </a:r>
            <a:r>
              <a:rPr lang="en-US" sz="100" dirty="0"/>
              <a:t> </a:t>
            </a:r>
            <a:r>
              <a:rPr lang="en-US" sz="3600" dirty="0" err="1"/>
              <a:t>I</a:t>
            </a:r>
            <a:endParaRPr lang="en-US" sz="3600" dirty="0"/>
          </a:p>
        </p:txBody>
      </p:sp>
      <p:sp>
        <p:nvSpPr>
          <p:cNvPr id="12" name="Content Placeholder 11"/>
          <p:cNvSpPr>
            <a:spLocks noGrp="1"/>
          </p:cNvSpPr>
          <p:nvPr>
            <p:ph sz="quarter" idx="11"/>
          </p:nvPr>
        </p:nvSpPr>
        <p:spPr/>
        <p:txBody>
          <a:bodyPr>
            <a:normAutofit/>
          </a:bodyPr>
          <a:lstStyle/>
          <a:p>
            <a:pPr>
              <a:spcBef>
                <a:spcPts val="1000"/>
              </a:spcBef>
              <a:spcAft>
                <a:spcPts val="0"/>
              </a:spcAft>
              <a:buClr>
                <a:schemeClr val="tx1"/>
              </a:buClr>
            </a:pPr>
            <a:r>
              <a:rPr lang="en-US" sz="2400" i="1" dirty="0">
                <a:solidFill>
                  <a:srgbClr val="AC0000"/>
                </a:solidFill>
              </a:rPr>
              <a:t>Interest rates</a:t>
            </a:r>
            <a:r>
              <a:rPr lang="en-US" sz="2400" i="1" dirty="0">
                <a:solidFill>
                  <a:srgbClr val="9D0505"/>
                </a:solidFill>
              </a:rPr>
              <a:t> </a:t>
            </a:r>
            <a:r>
              <a:rPr lang="en-US" sz="2400" dirty="0"/>
              <a:t>are used to compare the present value and future value of a sum of money.</a:t>
            </a:r>
          </a:p>
          <a:p>
            <a:pPr>
              <a:spcBef>
                <a:spcPts val="1000"/>
              </a:spcBef>
              <a:spcAft>
                <a:spcPts val="0"/>
              </a:spcAft>
            </a:pPr>
            <a:r>
              <a:rPr lang="en-US" sz="2400" dirty="0"/>
              <a:t>Individuals have a preferred interest rate that reflects their opportunity cost of waiting for money in the future versus receiving it today.</a:t>
            </a:r>
          </a:p>
          <a:p>
            <a:pPr>
              <a:spcBef>
                <a:spcPts val="1000"/>
              </a:spcBef>
              <a:spcAft>
                <a:spcPts val="0"/>
              </a:spcAft>
            </a:pPr>
            <a:r>
              <a:rPr lang="en-US" sz="2400" dirty="0"/>
              <a:t>Suppose that an individual has a preferred interest rate of 8% annually.</a:t>
            </a:r>
          </a:p>
          <a:p>
            <a:pPr marL="292608" indent="-292608">
              <a:spcBef>
                <a:spcPts val="1000"/>
              </a:spcBef>
              <a:spcAft>
                <a:spcPts val="0"/>
              </a:spcAft>
              <a:buFont typeface="Arial" pitchFamily="34" charset="0"/>
              <a:buChar char="•"/>
            </a:pPr>
            <a:r>
              <a:rPr lang="en-US" sz="2200" dirty="0"/>
              <a:t>The </a:t>
            </a:r>
            <a:r>
              <a:rPr lang="en-US" sz="2200" i="1" dirty="0">
                <a:solidFill>
                  <a:srgbClr val="AC0000"/>
                </a:solidFill>
              </a:rPr>
              <a:t>future value</a:t>
            </a:r>
            <a:r>
              <a:rPr lang="en-US" sz="2200" i="1" dirty="0">
                <a:solidFill>
                  <a:srgbClr val="9D0505"/>
                </a:solidFill>
              </a:rPr>
              <a:t> </a:t>
            </a:r>
            <a:r>
              <a:rPr lang="en-US" sz="2200" dirty="0"/>
              <a:t>of $100,000 in 10 years is $215,893.</a:t>
            </a:r>
          </a:p>
          <a:p>
            <a:pPr marL="292608" indent="-292608">
              <a:spcBef>
                <a:spcPts val="1000"/>
              </a:spcBef>
              <a:spcAft>
                <a:spcPts val="0"/>
              </a:spcAft>
              <a:buFont typeface="Arial" pitchFamily="34" charset="0"/>
              <a:buChar char="•"/>
            </a:pPr>
            <a:r>
              <a:rPr lang="en-US" sz="2200" dirty="0"/>
              <a:t>The </a:t>
            </a:r>
            <a:r>
              <a:rPr lang="en-US" sz="2200" i="1" dirty="0">
                <a:solidFill>
                  <a:srgbClr val="AC0000"/>
                </a:solidFill>
              </a:rPr>
              <a:t>present value</a:t>
            </a:r>
            <a:r>
              <a:rPr lang="en-US" sz="2200" i="1" dirty="0">
                <a:solidFill>
                  <a:srgbClr val="9D0505"/>
                </a:solidFill>
              </a:rPr>
              <a:t> </a:t>
            </a:r>
            <a:r>
              <a:rPr lang="en-US" sz="2200" dirty="0"/>
              <a:t>of $215,893 in 10 years is $100,000.</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Present Value I</a:t>
            </a:r>
            <a:r>
              <a:rPr lang="en-US" sz="100" dirty="0"/>
              <a:t> </a:t>
            </a:r>
            <a:r>
              <a:rPr lang="en-US" sz="3600" dirty="0" err="1"/>
              <a:t>I</a:t>
            </a:r>
            <a:r>
              <a:rPr lang="en-US" sz="100" dirty="0"/>
              <a:t> </a:t>
            </a:r>
            <a:r>
              <a:rPr lang="en-US" sz="3600" dirty="0" err="1"/>
              <a:t>I</a:t>
            </a:r>
            <a:endParaRPr lang="en-US" sz="3600" dirty="0"/>
          </a:p>
        </p:txBody>
      </p:sp>
      <p:sp>
        <p:nvSpPr>
          <p:cNvPr id="3" name="Content Placeholder 2"/>
          <p:cNvSpPr>
            <a:spLocks noGrp="1"/>
          </p:cNvSpPr>
          <p:nvPr>
            <p:ph sz="quarter" idx="11"/>
          </p:nvPr>
        </p:nvSpPr>
        <p:spPr>
          <a:xfrm>
            <a:off x="342900" y="1276709"/>
            <a:ext cx="8458200" cy="1695091"/>
          </a:xfrm>
        </p:spPr>
        <p:txBody>
          <a:bodyPr>
            <a:normAutofit/>
          </a:bodyPr>
          <a:lstStyle/>
          <a:p>
            <a:pPr marL="292608" lvl="0" indent="-292608">
              <a:spcBef>
                <a:spcPts val="1000"/>
              </a:spcBef>
              <a:spcAft>
                <a:spcPts val="0"/>
              </a:spcAft>
              <a:buFont typeface="Arial" pitchFamily="34" charset="0"/>
              <a:buChar char="•"/>
            </a:pPr>
            <a:r>
              <a:rPr lang="en-US" sz="2400" dirty="0"/>
              <a:t>If the </a:t>
            </a:r>
            <a:r>
              <a:rPr lang="en-US" sz="2400" i="1" dirty="0">
                <a:solidFill>
                  <a:srgbClr val="AC0000"/>
                </a:solidFill>
              </a:rPr>
              <a:t>future value</a:t>
            </a:r>
            <a:r>
              <a:rPr lang="en-US" sz="2400" dirty="0"/>
              <a:t> is known, then given an individual’s preferred interest rate, his or her present value of any sum can be determined.</a:t>
            </a:r>
          </a:p>
          <a:p>
            <a:pPr marL="292608" lvl="0" indent="-292608">
              <a:spcBef>
                <a:spcPts val="1000"/>
              </a:spcBef>
              <a:spcAft>
                <a:spcPts val="0"/>
              </a:spcAft>
              <a:buFont typeface="Arial" pitchFamily="34" charset="0"/>
              <a:buChar char="•"/>
            </a:pPr>
            <a:r>
              <a:rPr lang="en-US" sz="2400" dirty="0"/>
              <a:t>Rearranging the earlier formula:</a:t>
            </a:r>
          </a:p>
        </p:txBody>
      </p:sp>
      <p:graphicFrame>
        <p:nvGraphicFramePr>
          <p:cNvPr id="5" name="Object 4"/>
          <p:cNvGraphicFramePr>
            <a:graphicFrameLocks noChangeAspect="1"/>
          </p:cNvGraphicFramePr>
          <p:nvPr>
            <p:extLst>
              <p:ext uri="{D42A27DB-BD31-4B8C-83A1-F6EECF244321}">
                <p14:modId xmlns:p14="http://schemas.microsoft.com/office/powerpoint/2010/main" val="2557793317"/>
              </p:ext>
            </p:extLst>
          </p:nvPr>
        </p:nvGraphicFramePr>
        <p:xfrm>
          <a:off x="3714750" y="3082925"/>
          <a:ext cx="1689100" cy="876300"/>
        </p:xfrm>
        <a:graphic>
          <a:graphicData uri="http://schemas.openxmlformats.org/presentationml/2006/ole">
            <mc:AlternateContent xmlns:mc="http://schemas.openxmlformats.org/markup-compatibility/2006">
              <mc:Choice xmlns:v="urn:schemas-microsoft-com:vml" Requires="v">
                <p:oleObj spid="_x0000_s39956" name="Equation" r:id="rId4" imgW="1688760" imgH="876240" progId="Equation.DSMT4">
                  <p:embed/>
                </p:oleObj>
              </mc:Choice>
              <mc:Fallback>
                <p:oleObj name="Equation" r:id="rId4" imgW="1688760" imgH="876240" progId="Equation.DSMT4">
                  <p:embed/>
                  <p:pic>
                    <p:nvPicPr>
                      <p:cNvPr id="0" name="Picture 1"/>
                      <p:cNvPicPr>
                        <a:picLocks noChangeAspect="1" noChangeArrowheads="1"/>
                      </p:cNvPicPr>
                      <p:nvPr/>
                    </p:nvPicPr>
                    <p:blipFill>
                      <a:blip r:embed="rId5"/>
                      <a:srcRect/>
                      <a:stretch>
                        <a:fillRect/>
                      </a:stretch>
                    </p:blipFill>
                    <p:spPr bwMode="auto">
                      <a:xfrm>
                        <a:off x="3714750" y="3082925"/>
                        <a:ext cx="1689100" cy="876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Content Placeholder 3"/>
          <p:cNvSpPr>
            <a:spLocks noGrp="1"/>
          </p:cNvSpPr>
          <p:nvPr>
            <p:ph sz="quarter" idx="14"/>
          </p:nvPr>
        </p:nvSpPr>
        <p:spPr>
          <a:xfrm>
            <a:off x="342900" y="4077175"/>
            <a:ext cx="8458200" cy="1694725"/>
          </a:xfrm>
        </p:spPr>
        <p:txBody>
          <a:bodyPr>
            <a:normAutofit/>
          </a:bodyPr>
          <a:lstStyle/>
          <a:p>
            <a:pPr marL="292608" lvl="0" indent="-292608">
              <a:spcBef>
                <a:spcPts val="1000"/>
              </a:spcBef>
              <a:spcAft>
                <a:spcPts val="0"/>
              </a:spcAft>
              <a:buFont typeface="Arial" pitchFamily="34" charset="0"/>
              <a:buChar char="•"/>
            </a:pPr>
            <a:r>
              <a:rPr lang="en-US" sz="2400" i="1" dirty="0">
                <a:solidFill>
                  <a:srgbClr val="AC0000"/>
                </a:solidFill>
              </a:rPr>
              <a:t>Present value</a:t>
            </a:r>
            <a:r>
              <a:rPr lang="en-US" sz="2400" b="1" i="1" dirty="0"/>
              <a:t> </a:t>
            </a:r>
            <a:r>
              <a:rPr lang="en-US" sz="2400" dirty="0"/>
              <a:t>translates future costs or benefits into the equivalent amount of value today.</a:t>
            </a:r>
          </a:p>
          <a:p>
            <a:pPr marL="292608" indent="-292608">
              <a:spcBef>
                <a:spcPts val="1000"/>
              </a:spcBef>
              <a:spcAft>
                <a:spcPts val="0"/>
              </a:spcAft>
              <a:buFont typeface="Arial" pitchFamily="34" charset="0"/>
              <a:buChar char="•"/>
            </a:pPr>
            <a:r>
              <a:rPr lang="en-US" sz="2400" dirty="0"/>
              <a:t>This information enables us to directly compare future amounts with the present sums.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a:t>Active Learning: Comparing Present and Future Values</a:t>
            </a:r>
          </a:p>
        </p:txBody>
      </p:sp>
      <p:sp>
        <p:nvSpPr>
          <p:cNvPr id="3" name="Content Placeholder 2"/>
          <p:cNvSpPr>
            <a:spLocks noGrp="1"/>
          </p:cNvSpPr>
          <p:nvPr>
            <p:ph sz="quarter" idx="11"/>
          </p:nvPr>
        </p:nvSpPr>
        <p:spPr>
          <a:xfrm>
            <a:off x="342900" y="1276709"/>
            <a:ext cx="8458200" cy="1771291"/>
          </a:xfrm>
        </p:spPr>
        <p:txBody>
          <a:bodyPr>
            <a:normAutofit/>
          </a:bodyPr>
          <a:lstStyle/>
          <a:p>
            <a:pPr>
              <a:spcBef>
                <a:spcPts val="1000"/>
              </a:spcBef>
              <a:spcAft>
                <a:spcPts val="0"/>
              </a:spcAft>
            </a:pPr>
            <a:r>
              <a:rPr lang="en-US" sz="2400" dirty="0"/>
              <a:t>Suppose you have a preferred interest rate of 9% annually. You just won the lottery and have two options:</a:t>
            </a:r>
          </a:p>
          <a:p>
            <a:pPr marL="292608" lvl="1" indent="-292608">
              <a:spcBef>
                <a:spcPts val="1000"/>
              </a:spcBef>
              <a:spcAft>
                <a:spcPts val="0"/>
              </a:spcAft>
            </a:pPr>
            <a:r>
              <a:rPr lang="en-US" sz="2200" b="1" dirty="0"/>
              <a:t>Option A</a:t>
            </a:r>
            <a:r>
              <a:rPr lang="en-US" sz="2200" dirty="0"/>
              <a:t>: Take $1,000,000 today.</a:t>
            </a:r>
          </a:p>
          <a:p>
            <a:pPr marL="292608" lvl="1" indent="-292608">
              <a:spcBef>
                <a:spcPts val="1000"/>
              </a:spcBef>
              <a:spcAft>
                <a:spcPts val="0"/>
              </a:spcAft>
            </a:pPr>
            <a:r>
              <a:rPr lang="en-US" sz="2200" b="1" dirty="0"/>
              <a:t>Option B</a:t>
            </a:r>
            <a:r>
              <a:rPr lang="en-US" sz="2200" dirty="0"/>
              <a:t>: Take $5,000,000 in 20 years.</a:t>
            </a:r>
          </a:p>
        </p:txBody>
      </p:sp>
      <p:sp>
        <p:nvSpPr>
          <p:cNvPr id="4" name="Content Placeholder 3"/>
          <p:cNvSpPr>
            <a:spLocks noGrp="1"/>
          </p:cNvSpPr>
          <p:nvPr>
            <p:ph sz="quarter" idx="14"/>
          </p:nvPr>
        </p:nvSpPr>
        <p:spPr>
          <a:xfrm>
            <a:off x="342900" y="3151175"/>
            <a:ext cx="8458200" cy="958800"/>
          </a:xfrm>
        </p:spPr>
        <p:txBody>
          <a:bodyPr>
            <a:normAutofit/>
          </a:bodyPr>
          <a:lstStyle/>
          <a:p>
            <a:pPr>
              <a:spcBef>
                <a:spcPts val="1000"/>
              </a:spcBef>
              <a:spcAft>
                <a:spcPts val="0"/>
              </a:spcAft>
            </a:pPr>
            <a:r>
              <a:rPr lang="en-US" sz="2400" dirty="0"/>
              <a:t>What is the </a:t>
            </a:r>
            <a:r>
              <a:rPr lang="en-US" sz="2400" i="1" dirty="0">
                <a:solidFill>
                  <a:srgbClr val="AC0000"/>
                </a:solidFill>
              </a:rPr>
              <a:t>present value</a:t>
            </a:r>
            <a:r>
              <a:rPr lang="en-US" sz="2400" i="1" dirty="0">
                <a:solidFill>
                  <a:srgbClr val="9D0505"/>
                </a:solidFill>
              </a:rPr>
              <a:t> </a:t>
            </a:r>
            <a:r>
              <a:rPr lang="en-US" sz="2400" dirty="0"/>
              <a:t>of Option B? Which option will you prefer?</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a:bodyPr>
          <a:lstStyle/>
          <a:p>
            <a:r>
              <a:rPr lang="en-US" sz="3600" dirty="0"/>
              <a:t>Active Learning Solution I</a:t>
            </a:r>
            <a:r>
              <a:rPr lang="en-US" sz="100" dirty="0"/>
              <a:t> </a:t>
            </a:r>
            <a:r>
              <a:rPr lang="en-US" sz="3600" dirty="0" err="1"/>
              <a:t>I</a:t>
            </a:r>
            <a:endParaRPr lang="en-US" sz="3600" dirty="0"/>
          </a:p>
        </p:txBody>
      </p:sp>
      <p:sp>
        <p:nvSpPr>
          <p:cNvPr id="9" name="Content Placeholder 8"/>
          <p:cNvSpPr>
            <a:spLocks noGrp="1"/>
          </p:cNvSpPr>
          <p:nvPr>
            <p:ph sz="quarter" idx="11"/>
          </p:nvPr>
        </p:nvSpPr>
        <p:spPr>
          <a:xfrm>
            <a:off x="342900" y="1276710"/>
            <a:ext cx="8458200" cy="1771290"/>
          </a:xfrm>
        </p:spPr>
        <p:txBody>
          <a:bodyPr>
            <a:noAutofit/>
          </a:bodyPr>
          <a:lstStyle/>
          <a:p>
            <a:pPr>
              <a:spcBef>
                <a:spcPts val="1000"/>
              </a:spcBef>
              <a:spcAft>
                <a:spcPts val="0"/>
              </a:spcAft>
            </a:pPr>
            <a:r>
              <a:rPr lang="en-US" sz="2400" dirty="0"/>
              <a:t>Suppose you have a preferred interest rate of 9% annually. You just won the lottery and have two options:</a:t>
            </a:r>
          </a:p>
          <a:p>
            <a:pPr marL="292608" lvl="1" indent="-292608">
              <a:spcBef>
                <a:spcPts val="1000"/>
              </a:spcBef>
              <a:spcAft>
                <a:spcPts val="0"/>
              </a:spcAft>
            </a:pPr>
            <a:r>
              <a:rPr lang="en-US" sz="2200" b="1" dirty="0"/>
              <a:t>Option A</a:t>
            </a:r>
            <a:r>
              <a:rPr lang="en-US" sz="2200" dirty="0"/>
              <a:t>: Take $1,000,000 today.</a:t>
            </a:r>
          </a:p>
          <a:p>
            <a:pPr marL="292608" lvl="1" indent="-292608">
              <a:spcBef>
                <a:spcPts val="1000"/>
              </a:spcBef>
              <a:spcAft>
                <a:spcPts val="0"/>
              </a:spcAft>
            </a:pPr>
            <a:r>
              <a:rPr lang="en-US" sz="2200" b="1" dirty="0"/>
              <a:t>Option B</a:t>
            </a:r>
            <a:r>
              <a:rPr lang="en-US" sz="2200" dirty="0"/>
              <a:t>: Take $5,000,000 in 20 years.</a:t>
            </a:r>
          </a:p>
        </p:txBody>
      </p:sp>
      <p:sp>
        <p:nvSpPr>
          <p:cNvPr id="12" name="Content Placeholder 11"/>
          <p:cNvSpPr>
            <a:spLocks noGrp="1"/>
          </p:cNvSpPr>
          <p:nvPr>
            <p:ph sz="quarter" idx="14"/>
          </p:nvPr>
        </p:nvSpPr>
        <p:spPr>
          <a:xfrm>
            <a:off x="342900" y="3135395"/>
            <a:ext cx="8458200" cy="1284205"/>
          </a:xfrm>
        </p:spPr>
        <p:txBody>
          <a:bodyPr>
            <a:noAutofit/>
          </a:bodyPr>
          <a:lstStyle/>
          <a:p>
            <a:pPr>
              <a:spcBef>
                <a:spcPts val="1000"/>
              </a:spcBef>
              <a:spcAft>
                <a:spcPts val="0"/>
              </a:spcAft>
            </a:pPr>
            <a:r>
              <a:rPr lang="en-US" sz="2400" dirty="0"/>
              <a:t>What is the </a:t>
            </a:r>
            <a:r>
              <a:rPr lang="en-US" sz="2400" i="1" dirty="0">
                <a:solidFill>
                  <a:srgbClr val="AC0000"/>
                </a:solidFill>
              </a:rPr>
              <a:t>present value</a:t>
            </a:r>
            <a:r>
              <a:rPr lang="en-US" sz="2400" i="1" dirty="0">
                <a:solidFill>
                  <a:srgbClr val="9D0505"/>
                </a:solidFill>
              </a:rPr>
              <a:t> </a:t>
            </a:r>
            <a:r>
              <a:rPr lang="en-US" sz="2400" dirty="0"/>
              <a:t>of Option B? Which option will you prefer?</a:t>
            </a:r>
          </a:p>
          <a:p>
            <a:pPr marL="292608" lvl="1" indent="-292608">
              <a:spcBef>
                <a:spcPts val="1000"/>
              </a:spcBef>
              <a:spcAft>
                <a:spcPts val="0"/>
              </a:spcAft>
            </a:pPr>
            <a:r>
              <a:rPr lang="en-US" sz="2200" dirty="0"/>
              <a:t>The present value of Option B is:</a:t>
            </a:r>
          </a:p>
        </p:txBody>
      </p:sp>
      <p:graphicFrame>
        <p:nvGraphicFramePr>
          <p:cNvPr id="17" name="Object 16"/>
          <p:cNvGraphicFramePr>
            <a:graphicFrameLocks noChangeAspect="1"/>
          </p:cNvGraphicFramePr>
          <p:nvPr/>
        </p:nvGraphicFramePr>
        <p:xfrm>
          <a:off x="1330204" y="4581220"/>
          <a:ext cx="3263900" cy="495300"/>
        </p:xfrm>
        <a:graphic>
          <a:graphicData uri="http://schemas.openxmlformats.org/presentationml/2006/ole">
            <mc:AlternateContent xmlns:mc="http://schemas.openxmlformats.org/markup-compatibility/2006">
              <mc:Choice xmlns:v="urn:schemas-microsoft-com:vml" Requires="v">
                <p:oleObj spid="_x0000_s36885" name="Equation" r:id="rId3" imgW="3263760" imgH="495000" progId="Equation.DSMT4">
                  <p:embed/>
                </p:oleObj>
              </mc:Choice>
              <mc:Fallback>
                <p:oleObj name="Equation" r:id="rId3" imgW="3263760" imgH="495000" progId="Equation.DSMT4">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0204" y="4581220"/>
                        <a:ext cx="3263900" cy="495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Content Placeholder 12"/>
          <p:cNvSpPr>
            <a:spLocks noGrp="1"/>
          </p:cNvSpPr>
          <p:nvPr>
            <p:ph sz="quarter" idx="15"/>
          </p:nvPr>
        </p:nvSpPr>
        <p:spPr>
          <a:xfrm>
            <a:off x="342900" y="5227518"/>
            <a:ext cx="8243888" cy="842431"/>
          </a:xfrm>
        </p:spPr>
        <p:txBody>
          <a:bodyPr>
            <a:noAutofit/>
          </a:bodyPr>
          <a:lstStyle/>
          <a:p>
            <a:pPr marL="292608" lvl="1" indent="-292608">
              <a:spcBef>
                <a:spcPts val="1000"/>
              </a:spcBef>
              <a:spcAft>
                <a:spcPts val="0"/>
              </a:spcAft>
            </a:pPr>
            <a:r>
              <a:rPr lang="en-US" sz="2200" dirty="0"/>
              <a:t>Option A is preferred as it has a larger present value than Option B.</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Present Value I</a:t>
            </a:r>
            <a:r>
              <a:rPr lang="en-US" sz="100" dirty="0"/>
              <a:t> </a:t>
            </a:r>
            <a:r>
              <a:rPr lang="en-US" sz="3600" dirty="0"/>
              <a:t>V</a:t>
            </a:r>
          </a:p>
        </p:txBody>
      </p:sp>
      <p:sp>
        <p:nvSpPr>
          <p:cNvPr id="12" name="Content Placeholder 11"/>
          <p:cNvSpPr>
            <a:spLocks noGrp="1"/>
          </p:cNvSpPr>
          <p:nvPr>
            <p:ph sz="quarter" idx="11"/>
          </p:nvPr>
        </p:nvSpPr>
        <p:spPr/>
        <p:txBody>
          <a:bodyPr>
            <a:normAutofit/>
          </a:bodyPr>
          <a:lstStyle/>
          <a:p>
            <a:pPr marL="292608" indent="-292608">
              <a:spcBef>
                <a:spcPts val="1000"/>
              </a:spcBef>
              <a:spcAft>
                <a:spcPts val="0"/>
              </a:spcAft>
              <a:buFont typeface="Arial" pitchFamily="34" charset="0"/>
              <a:buChar char="•"/>
            </a:pPr>
            <a:r>
              <a:rPr lang="en-US" sz="2400" dirty="0"/>
              <a:t>Sometimes benefits and costs accrue over several years.</a:t>
            </a:r>
          </a:p>
          <a:p>
            <a:pPr marL="292608" indent="-292608">
              <a:spcBef>
                <a:spcPts val="1000"/>
              </a:spcBef>
              <a:spcAft>
                <a:spcPts val="0"/>
              </a:spcAft>
              <a:buFont typeface="Arial" pitchFamily="34" charset="0"/>
              <a:buChar char="•"/>
            </a:pPr>
            <a:r>
              <a:rPr lang="en-US" sz="2400" dirty="0"/>
              <a:t>To calculate the </a:t>
            </a:r>
            <a:r>
              <a:rPr lang="en-US" sz="2400" i="1" dirty="0">
                <a:solidFill>
                  <a:srgbClr val="AC0000"/>
                </a:solidFill>
              </a:rPr>
              <a:t>present value</a:t>
            </a:r>
            <a:r>
              <a:rPr lang="en-US" sz="2400" i="1" dirty="0">
                <a:solidFill>
                  <a:srgbClr val="9D0505"/>
                </a:solidFill>
              </a:rPr>
              <a:t> </a:t>
            </a:r>
            <a:r>
              <a:rPr lang="en-US" sz="2400" dirty="0"/>
              <a:t>of a flow of money in the future, add up the </a:t>
            </a:r>
            <a:r>
              <a:rPr lang="en-US" sz="2400" i="1" dirty="0">
                <a:solidFill>
                  <a:srgbClr val="AC0000"/>
                </a:solidFill>
              </a:rPr>
              <a:t>present value</a:t>
            </a:r>
            <a:r>
              <a:rPr lang="en-US" sz="2400" i="1" dirty="0">
                <a:solidFill>
                  <a:srgbClr val="9D0505"/>
                </a:solidFill>
              </a:rPr>
              <a:t> </a:t>
            </a:r>
            <a:r>
              <a:rPr lang="en-US" sz="2400" dirty="0"/>
              <a:t>of each amount in the future.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Present Value V</a:t>
            </a:r>
          </a:p>
        </p:txBody>
      </p:sp>
      <p:sp>
        <p:nvSpPr>
          <p:cNvPr id="3" name="Content Placeholder 2"/>
          <p:cNvSpPr>
            <a:spLocks noGrp="1"/>
          </p:cNvSpPr>
          <p:nvPr>
            <p:ph sz="quarter" idx="11"/>
          </p:nvPr>
        </p:nvSpPr>
        <p:spPr>
          <a:xfrm>
            <a:off x="342900" y="1276709"/>
            <a:ext cx="8458200" cy="1695091"/>
          </a:xfrm>
        </p:spPr>
        <p:txBody>
          <a:bodyPr>
            <a:normAutofit/>
          </a:bodyPr>
          <a:lstStyle/>
          <a:p>
            <a:pPr marL="292608" lvl="0" indent="-292608">
              <a:spcBef>
                <a:spcPts val="1000"/>
              </a:spcBef>
              <a:spcAft>
                <a:spcPts val="0"/>
              </a:spcAft>
              <a:buFont typeface="Arial" pitchFamily="34" charset="0"/>
              <a:buChar char="•"/>
            </a:pPr>
            <a:r>
              <a:rPr lang="en-US" sz="2400" dirty="0"/>
              <a:t>Suppose going to college earns an additional $20,000 per year after starting a job in 5 years and working for 30 years. The preferred annual interest rate is 5%.</a:t>
            </a:r>
          </a:p>
          <a:p>
            <a:pPr marL="292608" lvl="0" indent="-292608">
              <a:spcBef>
                <a:spcPts val="1000"/>
              </a:spcBef>
              <a:spcAft>
                <a:spcPts val="0"/>
              </a:spcAft>
              <a:buFont typeface="Arial" pitchFamily="34" charset="0"/>
              <a:buChar char="•"/>
            </a:pPr>
            <a:r>
              <a:rPr lang="en-US" sz="2400" dirty="0"/>
              <a:t>What is the </a:t>
            </a:r>
            <a:r>
              <a:rPr lang="en-US" sz="2400" i="1" dirty="0">
                <a:solidFill>
                  <a:srgbClr val="AC0000"/>
                </a:solidFill>
              </a:rPr>
              <a:t>present value</a:t>
            </a:r>
            <a:r>
              <a:rPr lang="en-US" sz="2400" dirty="0"/>
              <a:t> of this future flow of income?</a:t>
            </a:r>
          </a:p>
        </p:txBody>
      </p:sp>
      <p:graphicFrame>
        <p:nvGraphicFramePr>
          <p:cNvPr id="8" name="Object 7"/>
          <p:cNvGraphicFramePr>
            <a:graphicFrameLocks noChangeAspect="1"/>
          </p:cNvGraphicFramePr>
          <p:nvPr/>
        </p:nvGraphicFramePr>
        <p:xfrm>
          <a:off x="1499881" y="3107275"/>
          <a:ext cx="6096000" cy="876300"/>
        </p:xfrm>
        <a:graphic>
          <a:graphicData uri="http://schemas.openxmlformats.org/presentationml/2006/ole">
            <mc:AlternateContent xmlns:mc="http://schemas.openxmlformats.org/markup-compatibility/2006">
              <mc:Choice xmlns:v="urn:schemas-microsoft-com:vml" Requires="v">
                <p:oleObj spid="_x0000_s58388" name="Equation" r:id="rId4" imgW="6095880" imgH="876240" progId="Equation.DSMT4">
                  <p:embed/>
                </p:oleObj>
              </mc:Choice>
              <mc:Fallback>
                <p:oleObj name="Equation" r:id="rId4" imgW="6095880" imgH="876240" progId="Equation.DSMT4">
                  <p:embed/>
                  <p:pic>
                    <p:nvPicPr>
                      <p:cNvPr id="0"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99881" y="3107275"/>
                        <a:ext cx="6096000" cy="876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Content Placeholder 3"/>
          <p:cNvSpPr>
            <a:spLocks noGrp="1"/>
          </p:cNvSpPr>
          <p:nvPr>
            <p:ph sz="quarter" idx="14"/>
          </p:nvPr>
        </p:nvSpPr>
        <p:spPr>
          <a:xfrm>
            <a:off x="342900" y="4123475"/>
            <a:ext cx="8458200" cy="1700784"/>
          </a:xfrm>
        </p:spPr>
        <p:txBody>
          <a:bodyPr>
            <a:normAutofit/>
          </a:bodyPr>
          <a:lstStyle/>
          <a:p>
            <a:pPr marL="292608" lvl="0" indent="-292608">
              <a:spcBef>
                <a:spcPts val="1000"/>
              </a:spcBef>
              <a:spcAft>
                <a:spcPts val="0"/>
              </a:spcAft>
              <a:buFont typeface="Arial" pitchFamily="34" charset="0"/>
              <a:buChar char="•"/>
            </a:pPr>
            <a:r>
              <a:rPr lang="en-US" sz="2400" dirty="0"/>
              <a:t>The present value of an extra $600,000 spaced out evenly over 30 years is $252,939 today.</a:t>
            </a:r>
          </a:p>
          <a:p>
            <a:pPr marL="292608" lvl="0" indent="-292608">
              <a:spcBef>
                <a:spcPts val="1000"/>
              </a:spcBef>
              <a:spcAft>
                <a:spcPts val="0"/>
              </a:spcAft>
              <a:buFont typeface="Arial" pitchFamily="34" charset="0"/>
              <a:buChar char="•"/>
            </a:pPr>
            <a:r>
              <a:rPr lang="en-US" sz="2400" dirty="0"/>
              <a:t>If the </a:t>
            </a:r>
            <a:r>
              <a:rPr lang="en-US" sz="2400" i="1" dirty="0">
                <a:solidFill>
                  <a:srgbClr val="AC0000"/>
                </a:solidFill>
              </a:rPr>
              <a:t>present value</a:t>
            </a:r>
            <a:r>
              <a:rPr lang="en-US" sz="2400" dirty="0"/>
              <a:t> of the cost of college is less than $252,939, the individual will attend.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Present Value V</a:t>
            </a:r>
            <a:r>
              <a:rPr lang="en-US" sz="100" dirty="0"/>
              <a:t> </a:t>
            </a:r>
            <a:r>
              <a:rPr lang="en-US" sz="3600" dirty="0"/>
              <a:t>I</a:t>
            </a:r>
          </a:p>
        </p:txBody>
      </p:sp>
      <p:sp>
        <p:nvSpPr>
          <p:cNvPr id="3" name="Content Placeholder 2"/>
          <p:cNvSpPr>
            <a:spLocks noGrp="1"/>
          </p:cNvSpPr>
          <p:nvPr>
            <p:ph sz="quarter" idx="11"/>
          </p:nvPr>
        </p:nvSpPr>
        <p:spPr>
          <a:xfrm>
            <a:off x="342900" y="1276709"/>
            <a:ext cx="8458200" cy="3142891"/>
          </a:xfrm>
        </p:spPr>
        <p:txBody>
          <a:bodyPr>
            <a:normAutofit/>
          </a:bodyPr>
          <a:lstStyle/>
          <a:p>
            <a:pPr>
              <a:spcBef>
                <a:spcPts val="1000"/>
              </a:spcBef>
              <a:spcAft>
                <a:spcPts val="0"/>
              </a:spcAft>
            </a:pPr>
            <a:r>
              <a:rPr lang="en-US" sz="2400" dirty="0"/>
              <a:t>Knowing how to calculate </a:t>
            </a:r>
            <a:r>
              <a:rPr lang="en-US" sz="2400" i="1" dirty="0">
                <a:solidFill>
                  <a:srgbClr val="AC0000"/>
                </a:solidFill>
              </a:rPr>
              <a:t>present value</a:t>
            </a:r>
            <a:r>
              <a:rPr lang="en-US" sz="2400" i="1" dirty="0">
                <a:solidFill>
                  <a:srgbClr val="9D0505"/>
                </a:solidFill>
              </a:rPr>
              <a:t> </a:t>
            </a:r>
            <a:r>
              <a:rPr lang="en-US" sz="2400" dirty="0"/>
              <a:t>can be useful in making other decisions when the benefits and opportunity cost occur at different times.</a:t>
            </a:r>
          </a:p>
          <a:p>
            <a:pPr marL="292608" lvl="1" indent="-292608">
              <a:spcBef>
                <a:spcPts val="1000"/>
              </a:spcBef>
              <a:spcAft>
                <a:spcPts val="0"/>
              </a:spcAft>
            </a:pPr>
            <a:r>
              <a:rPr lang="en-US" sz="2200" dirty="0"/>
              <a:t>If you want a certain level of income when you retire, how much should you save into your retirement fund now?</a:t>
            </a:r>
          </a:p>
          <a:p>
            <a:pPr marL="292608" lvl="1" indent="-292608">
              <a:spcBef>
                <a:spcPts val="1000"/>
              </a:spcBef>
              <a:spcAft>
                <a:spcPts val="0"/>
              </a:spcAft>
            </a:pPr>
            <a:r>
              <a:rPr lang="en-US" sz="2200" dirty="0"/>
              <a:t>If you run a business, what value of future sales would be needed to make it worthwhile to invest in a new piece of machinery?</a:t>
            </a:r>
          </a:p>
        </p:txBody>
      </p:sp>
      <p:sp>
        <p:nvSpPr>
          <p:cNvPr id="4" name="Content Placeholder 3"/>
          <p:cNvSpPr>
            <a:spLocks noGrp="1"/>
          </p:cNvSpPr>
          <p:nvPr>
            <p:ph sz="quarter" idx="14"/>
          </p:nvPr>
        </p:nvSpPr>
        <p:spPr>
          <a:xfrm>
            <a:off x="342900" y="4505450"/>
            <a:ext cx="8458200" cy="838200"/>
          </a:xfrm>
        </p:spPr>
        <p:txBody>
          <a:bodyPr>
            <a:normAutofit/>
          </a:bodyPr>
          <a:lstStyle/>
          <a:p>
            <a:pPr>
              <a:spcBef>
                <a:spcPts val="1000"/>
              </a:spcBef>
              <a:spcAft>
                <a:spcPts val="0"/>
              </a:spcAft>
            </a:pPr>
            <a:r>
              <a:rPr lang="en-US" sz="2400" dirty="0"/>
              <a:t>Comparing the </a:t>
            </a:r>
            <a:r>
              <a:rPr lang="en-US" sz="2400" i="1" dirty="0">
                <a:solidFill>
                  <a:srgbClr val="AC0000"/>
                </a:solidFill>
              </a:rPr>
              <a:t>present value</a:t>
            </a:r>
            <a:r>
              <a:rPr lang="en-US" sz="2400" i="1" dirty="0">
                <a:solidFill>
                  <a:srgbClr val="9D0505"/>
                </a:solidFill>
              </a:rPr>
              <a:t> </a:t>
            </a:r>
            <a:r>
              <a:rPr lang="en-US" sz="2400" dirty="0"/>
              <a:t>of costs and benefits leads to informed decision making.</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Risk and Uncertainty</a:t>
            </a:r>
          </a:p>
        </p:txBody>
      </p:sp>
      <p:sp>
        <p:nvSpPr>
          <p:cNvPr id="3" name="Content Placeholder 2"/>
          <p:cNvSpPr>
            <a:spLocks noGrp="1"/>
          </p:cNvSpPr>
          <p:nvPr>
            <p:ph sz="quarter" idx="11"/>
          </p:nvPr>
        </p:nvSpPr>
        <p:spPr>
          <a:xfrm>
            <a:off x="342900" y="1276708"/>
            <a:ext cx="8485632" cy="2487168"/>
          </a:xfrm>
        </p:spPr>
        <p:txBody>
          <a:bodyPr>
            <a:noAutofit/>
          </a:bodyPr>
          <a:lstStyle/>
          <a:p>
            <a:pPr>
              <a:spcBef>
                <a:spcPts val="1000"/>
              </a:spcBef>
              <a:spcAft>
                <a:spcPts val="0"/>
              </a:spcAft>
            </a:pPr>
            <a:r>
              <a:rPr lang="en-US" sz="2400" dirty="0"/>
              <a:t>The previous examples assumed certain future costs and benefits.</a:t>
            </a:r>
          </a:p>
          <a:p>
            <a:pPr>
              <a:spcBef>
                <a:spcPts val="1000"/>
              </a:spcBef>
              <a:spcAft>
                <a:spcPts val="0"/>
              </a:spcAft>
            </a:pPr>
            <a:r>
              <a:rPr lang="en-US" sz="2400" dirty="0"/>
              <a:t>Many decisions are based on weighing uncertain future costs and benefits against today’s costs and benefits.</a:t>
            </a:r>
          </a:p>
          <a:p>
            <a:pPr marL="292608" lvl="1" indent="-292608">
              <a:spcBef>
                <a:spcPts val="1000"/>
              </a:spcBef>
              <a:spcAft>
                <a:spcPts val="0"/>
              </a:spcAft>
              <a:buClr>
                <a:schemeClr val="tx1"/>
              </a:buClr>
            </a:pPr>
            <a:r>
              <a:rPr lang="en-US" sz="2200" i="1" dirty="0">
                <a:solidFill>
                  <a:srgbClr val="AC0000"/>
                </a:solidFill>
              </a:rPr>
              <a:t>Risk</a:t>
            </a:r>
            <a:r>
              <a:rPr lang="en-US" sz="2200" dirty="0">
                <a:solidFill>
                  <a:srgbClr val="9D0505"/>
                </a:solidFill>
              </a:rPr>
              <a:t> </a:t>
            </a:r>
            <a:r>
              <a:rPr lang="en-US" sz="2200" dirty="0"/>
              <a:t>is a special class of uncertainty in which the costs or benefits of an event or choice are uncertain, but calculable.</a:t>
            </a:r>
          </a:p>
        </p:txBody>
      </p:sp>
      <p:sp>
        <p:nvSpPr>
          <p:cNvPr id="4" name="Content Placeholder 3"/>
          <p:cNvSpPr>
            <a:spLocks noGrp="1"/>
          </p:cNvSpPr>
          <p:nvPr>
            <p:ph sz="quarter" idx="14"/>
          </p:nvPr>
        </p:nvSpPr>
        <p:spPr>
          <a:xfrm>
            <a:off x="342900" y="3845675"/>
            <a:ext cx="8458200" cy="862325"/>
          </a:xfrm>
        </p:spPr>
        <p:txBody>
          <a:bodyPr>
            <a:normAutofit/>
          </a:bodyPr>
          <a:lstStyle/>
          <a:p>
            <a:pPr>
              <a:spcBef>
                <a:spcPts val="1000"/>
              </a:spcBef>
              <a:spcAft>
                <a:spcPts val="0"/>
              </a:spcAft>
            </a:pPr>
            <a:r>
              <a:rPr lang="en-US" sz="2400" dirty="0"/>
              <a:t>Evaluating risk requires analysis of different possible outcomes.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Expected Value I</a:t>
            </a:r>
          </a:p>
        </p:txBody>
      </p:sp>
      <p:sp>
        <p:nvSpPr>
          <p:cNvPr id="3" name="Content Placeholder 2"/>
          <p:cNvSpPr>
            <a:spLocks noGrp="1"/>
          </p:cNvSpPr>
          <p:nvPr>
            <p:ph sz="quarter" idx="11"/>
          </p:nvPr>
        </p:nvSpPr>
        <p:spPr>
          <a:xfrm>
            <a:off x="342900" y="1276709"/>
            <a:ext cx="8458200" cy="2542032"/>
          </a:xfrm>
        </p:spPr>
        <p:txBody>
          <a:bodyPr>
            <a:normAutofit/>
          </a:bodyPr>
          <a:lstStyle/>
          <a:p>
            <a:pPr marL="292608" lvl="0" indent="-292608">
              <a:spcBef>
                <a:spcPts val="1000"/>
              </a:spcBef>
              <a:spcAft>
                <a:spcPts val="0"/>
              </a:spcAft>
              <a:buFont typeface="Arial" pitchFamily="34" charset="0"/>
              <a:buChar char="•"/>
            </a:pPr>
            <a:r>
              <a:rPr lang="en-US" sz="2400" dirty="0"/>
              <a:t>Even when future events are uncertain, often the set of outcomes are known.</a:t>
            </a:r>
          </a:p>
          <a:p>
            <a:pPr marL="292608" lvl="0" indent="-292608">
              <a:spcBef>
                <a:spcPts val="1000"/>
              </a:spcBef>
              <a:spcAft>
                <a:spcPts val="0"/>
              </a:spcAft>
              <a:buFont typeface="Arial" pitchFamily="34" charset="0"/>
              <a:buChar char="•"/>
            </a:pPr>
            <a:r>
              <a:rPr lang="en-US" sz="2400" dirty="0"/>
              <a:t>There are costs and benefits as well as a likelihood that the outcome will be realized.</a:t>
            </a:r>
          </a:p>
          <a:p>
            <a:pPr marL="292608" lvl="0" indent="-292608">
              <a:spcBef>
                <a:spcPts val="1000"/>
              </a:spcBef>
              <a:spcAft>
                <a:spcPts val="0"/>
              </a:spcAft>
              <a:buFont typeface="Arial" pitchFamily="34" charset="0"/>
              <a:buChar char="•"/>
            </a:pPr>
            <a:r>
              <a:rPr lang="en-US" sz="2400" dirty="0"/>
              <a:t>By combining outcomes with likelihoods, a single cost or benefit estimate can be calculated.</a:t>
            </a:r>
          </a:p>
        </p:txBody>
      </p:sp>
      <p:graphicFrame>
        <p:nvGraphicFramePr>
          <p:cNvPr id="8" name="Object 7"/>
          <p:cNvGraphicFramePr>
            <a:graphicFrameLocks noChangeAspect="1"/>
          </p:cNvGraphicFramePr>
          <p:nvPr>
            <p:extLst>
              <p:ext uri="{D42A27DB-BD31-4B8C-83A1-F6EECF244321}">
                <p14:modId xmlns:p14="http://schemas.microsoft.com/office/powerpoint/2010/main" val="2469106508"/>
              </p:ext>
            </p:extLst>
          </p:nvPr>
        </p:nvGraphicFramePr>
        <p:xfrm>
          <a:off x="2881313" y="3943350"/>
          <a:ext cx="3378200" cy="381000"/>
        </p:xfrm>
        <a:graphic>
          <a:graphicData uri="http://schemas.openxmlformats.org/presentationml/2006/ole">
            <mc:AlternateContent xmlns:mc="http://schemas.openxmlformats.org/markup-compatibility/2006">
              <mc:Choice xmlns:v="urn:schemas-microsoft-com:vml" Requires="v">
                <p:oleObj spid="_x0000_s54292" name="Equation" r:id="rId4" imgW="3377880" imgH="380880" progId="Equation.DSMT4">
                  <p:embed/>
                </p:oleObj>
              </mc:Choice>
              <mc:Fallback>
                <p:oleObj name="Equation" r:id="rId4" imgW="3377880" imgH="380880" progId="Equation.DSMT4">
                  <p:embed/>
                  <p:pic>
                    <p:nvPicPr>
                      <p:cNvPr id="0" name="Picture 1"/>
                      <p:cNvPicPr>
                        <a:picLocks noChangeAspect="1" noChangeArrowheads="1"/>
                      </p:cNvPicPr>
                      <p:nvPr/>
                    </p:nvPicPr>
                    <p:blipFill>
                      <a:blip r:embed="rId5"/>
                      <a:srcRect/>
                      <a:stretch>
                        <a:fillRect/>
                      </a:stretch>
                    </p:blipFill>
                    <p:spPr bwMode="auto">
                      <a:xfrm>
                        <a:off x="2881313" y="3943350"/>
                        <a:ext cx="3378200" cy="38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Content Placeholder 3"/>
          <p:cNvSpPr>
            <a:spLocks noGrp="1"/>
          </p:cNvSpPr>
          <p:nvPr>
            <p:ph sz="quarter" idx="14"/>
          </p:nvPr>
        </p:nvSpPr>
        <p:spPr>
          <a:xfrm>
            <a:off x="342900" y="4447575"/>
            <a:ext cx="8458200" cy="1219200"/>
          </a:xfrm>
        </p:spPr>
        <p:txBody>
          <a:bodyPr>
            <a:normAutofit/>
          </a:bodyPr>
          <a:lstStyle/>
          <a:p>
            <a:pPr marL="292608" indent="-292608">
              <a:spcBef>
                <a:spcPts val="1000"/>
              </a:spcBef>
              <a:spcAft>
                <a:spcPts val="0"/>
              </a:spcAft>
              <a:buFont typeface="Arial" pitchFamily="34" charset="0"/>
              <a:buChar char="•"/>
            </a:pPr>
            <a:r>
              <a:rPr lang="en-US" sz="2400" dirty="0"/>
              <a:t>The </a:t>
            </a:r>
            <a:r>
              <a:rPr lang="en-US" sz="2400" i="1" dirty="0">
                <a:solidFill>
                  <a:srgbClr val="AC0000"/>
                </a:solidFill>
              </a:rPr>
              <a:t>expected value</a:t>
            </a:r>
            <a:r>
              <a:rPr lang="en-US" sz="2400" dirty="0"/>
              <a:t> of a choice, </a:t>
            </a:r>
            <a:r>
              <a:rPr lang="en-US" sz="2400" i="1" dirty="0"/>
              <a:t>E</a:t>
            </a:r>
            <a:r>
              <a:rPr lang="en-US" sz="100" i="1" dirty="0"/>
              <a:t> </a:t>
            </a:r>
            <a:r>
              <a:rPr lang="en-US" sz="2400" i="1" dirty="0"/>
              <a:t>V</a:t>
            </a:r>
            <a:r>
              <a:rPr lang="en-US" sz="2400" dirty="0"/>
              <a:t>, is equal to the sum of each possible event, </a:t>
            </a:r>
            <a:r>
              <a:rPr lang="en-US" sz="2400" i="1" dirty="0"/>
              <a:t>S</a:t>
            </a:r>
            <a:r>
              <a:rPr lang="en-US" sz="2400" dirty="0"/>
              <a:t>, weighted by its probability of occurring, </a:t>
            </a:r>
            <a:r>
              <a:rPr lang="en-US" sz="2400" i="1" dirty="0"/>
              <a:t>P</a:t>
            </a:r>
            <a:r>
              <a:rPr lang="en-US" sz="2400" dirty="0"/>
              <a:t>.</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Expected Value I</a:t>
            </a:r>
            <a:r>
              <a:rPr lang="en-US" sz="100" dirty="0"/>
              <a:t> </a:t>
            </a:r>
            <a:r>
              <a:rPr lang="en-US" sz="3600" dirty="0" err="1"/>
              <a:t>I</a:t>
            </a:r>
            <a:endParaRPr lang="en-US" sz="3600" dirty="0"/>
          </a:p>
        </p:txBody>
      </p:sp>
      <p:sp>
        <p:nvSpPr>
          <p:cNvPr id="3" name="Content Placeholder 2"/>
          <p:cNvSpPr>
            <a:spLocks noGrp="1"/>
          </p:cNvSpPr>
          <p:nvPr>
            <p:ph sz="quarter" idx="11"/>
          </p:nvPr>
        </p:nvSpPr>
        <p:spPr>
          <a:xfrm>
            <a:off x="342900" y="1276709"/>
            <a:ext cx="8458200" cy="1207008"/>
          </a:xfrm>
        </p:spPr>
        <p:txBody>
          <a:bodyPr>
            <a:normAutofit/>
          </a:bodyPr>
          <a:lstStyle/>
          <a:p>
            <a:pPr>
              <a:spcBef>
                <a:spcPts val="1000"/>
              </a:spcBef>
              <a:spcAft>
                <a:spcPts val="0"/>
              </a:spcAft>
            </a:pPr>
            <a:r>
              <a:rPr lang="en-US" sz="2400" dirty="0"/>
              <a:t>Our previous analysis of the decision to attend higher education can be extended by assuming that additional future earnings is uncertain.</a:t>
            </a:r>
          </a:p>
        </p:txBody>
      </p:sp>
      <p:graphicFrame>
        <p:nvGraphicFramePr>
          <p:cNvPr id="9" name="Table 8"/>
          <p:cNvGraphicFramePr>
            <a:graphicFrameLocks noGrp="1"/>
          </p:cNvGraphicFramePr>
          <p:nvPr>
            <p:extLst>
              <p:ext uri="{D42A27DB-BD31-4B8C-83A1-F6EECF244321}">
                <p14:modId xmlns:p14="http://schemas.microsoft.com/office/powerpoint/2010/main" val="1404743000"/>
              </p:ext>
            </p:extLst>
          </p:nvPr>
        </p:nvGraphicFramePr>
        <p:xfrm>
          <a:off x="1142025" y="2647100"/>
          <a:ext cx="6859479" cy="1381760"/>
        </p:xfrm>
        <a:graphic>
          <a:graphicData uri="http://schemas.openxmlformats.org/drawingml/2006/table">
            <a:tbl>
              <a:tblPr firstRow="1" bandRow="1">
                <a:tableStyleId>{5C22544A-7EE6-4342-B048-85BDC9FD1C3A}</a:tableStyleId>
              </a:tblPr>
              <a:tblGrid>
                <a:gridCol w="2353519">
                  <a:extLst>
                    <a:ext uri="{9D8B030D-6E8A-4147-A177-3AD203B41FA5}">
                      <a16:colId xmlns:a16="http://schemas.microsoft.com/office/drawing/2014/main" val="20000"/>
                    </a:ext>
                  </a:extLst>
                </a:gridCol>
                <a:gridCol w="1490980">
                  <a:extLst>
                    <a:ext uri="{9D8B030D-6E8A-4147-A177-3AD203B41FA5}">
                      <a16:colId xmlns:a16="http://schemas.microsoft.com/office/drawing/2014/main" val="20001"/>
                    </a:ext>
                  </a:extLst>
                </a:gridCol>
                <a:gridCol w="1490980">
                  <a:extLst>
                    <a:ext uri="{9D8B030D-6E8A-4147-A177-3AD203B41FA5}">
                      <a16:colId xmlns:a16="http://schemas.microsoft.com/office/drawing/2014/main" val="20002"/>
                    </a:ext>
                  </a:extLst>
                </a:gridCol>
                <a:gridCol w="1524000">
                  <a:extLst>
                    <a:ext uri="{9D8B030D-6E8A-4147-A177-3AD203B41FA5}">
                      <a16:colId xmlns:a16="http://schemas.microsoft.com/office/drawing/2014/main" val="20003"/>
                    </a:ext>
                  </a:extLst>
                </a:gridCol>
              </a:tblGrid>
              <a:tr h="37084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chemeClr val="bg1"/>
                          </a:solidFill>
                          <a:effectLst/>
                          <a:latin typeface="+mj-lt"/>
                          <a:cs typeface="Arial" pitchFamily="34" charset="0"/>
                        </a:rPr>
                        <a:t>Lifetime Earnings by </a:t>
                      </a:r>
                      <a:r>
                        <a:rPr lang="en-US" sz="1800" b="1" dirty="0">
                          <a:solidFill>
                            <a:schemeClr val="bg1"/>
                          </a:solidFill>
                          <a:latin typeface="+mj-lt"/>
                          <a:cs typeface="Arial" pitchFamily="34" charset="0"/>
                        </a:rPr>
                        <a:t>Education Level</a:t>
                      </a:r>
                      <a:endParaRPr kumimoji="0" lang="en-US" sz="1800" b="1" i="0" u="none" strike="noStrike" cap="none" normalizeH="0" baseline="0" dirty="0">
                        <a:ln>
                          <a:noFill/>
                        </a:ln>
                        <a:solidFill>
                          <a:schemeClr val="bg1"/>
                        </a:solidFill>
                        <a:effectLst/>
                        <a:latin typeface="+mj-lt"/>
                        <a:cs typeface="Arial" pitchFamily="34" charset="0"/>
                      </a:endParaRPr>
                    </a:p>
                  </a:txBody>
                  <a:tcPr anchor="ctr">
                    <a:solidFill>
                      <a:srgbClr val="C0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a:solidFill>
                            <a:schemeClr val="bg1"/>
                          </a:solidFill>
                          <a:latin typeface="+mj-lt"/>
                        </a:rPr>
                        <a:t>$0.9 million</a:t>
                      </a:r>
                      <a:endParaRPr lang="en-US" sz="1800" b="1" dirty="0">
                        <a:solidFill>
                          <a:schemeClr val="bg1"/>
                        </a:solidFill>
                        <a:latin typeface="+mj-lt"/>
                      </a:endParaRPr>
                    </a:p>
                  </a:txBody>
                  <a:tcPr anchor="ctr">
                    <a:solidFill>
                      <a:srgbClr val="C0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a:solidFill>
                            <a:schemeClr val="bg1"/>
                          </a:solidFill>
                          <a:latin typeface="+mj-lt"/>
                        </a:rPr>
                        <a:t>$1.5 million</a:t>
                      </a:r>
                      <a:endParaRPr lang="en-US" sz="1800" b="1" dirty="0">
                        <a:solidFill>
                          <a:schemeClr val="bg1"/>
                        </a:solidFill>
                        <a:latin typeface="+mj-lt"/>
                      </a:endParaRPr>
                    </a:p>
                  </a:txBody>
                  <a:tcPr anchor="ctr">
                    <a:solidFill>
                      <a:srgbClr val="C0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a:solidFill>
                            <a:schemeClr val="bg1"/>
                          </a:solidFill>
                          <a:latin typeface="+mj-lt"/>
                        </a:rPr>
                        <a:t>$2.4 million</a:t>
                      </a:r>
                    </a:p>
                  </a:txBody>
                  <a:tcPr anchor="ctr">
                    <a:solidFill>
                      <a:srgbClr val="C00000"/>
                    </a:solidFill>
                  </a:tcPr>
                </a:tc>
                <a:extLst>
                  <a:ext uri="{0D108BD9-81ED-4DB2-BD59-A6C34878D82A}">
                    <a16:rowId xmlns:a16="http://schemas.microsoft.com/office/drawing/2014/main" val="10000"/>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cap="none" normalizeH="0" baseline="0" dirty="0">
                          <a:ln>
                            <a:noFill/>
                          </a:ln>
                          <a:solidFill>
                            <a:srgbClr val="000000"/>
                          </a:solidFill>
                          <a:effectLst/>
                          <a:latin typeface="+mj-lt"/>
                          <a:cs typeface="Arial" pitchFamily="34" charset="0"/>
                        </a:rPr>
                        <a:t>No college degree</a:t>
                      </a:r>
                      <a:endParaRPr kumimoji="0" lang="en-US" sz="1800" b="0" i="0" u="none" strike="noStrike" cap="none" normalizeH="0" baseline="0" dirty="0">
                        <a:ln>
                          <a:noFill/>
                        </a:ln>
                        <a:solidFill>
                          <a:schemeClr val="tx1"/>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cap="none" normalizeH="0" baseline="0">
                          <a:ln>
                            <a:noFill/>
                          </a:ln>
                          <a:solidFill>
                            <a:srgbClr val="000000"/>
                          </a:solidFill>
                          <a:effectLst/>
                          <a:latin typeface="+mj-lt"/>
                          <a:cs typeface="Arial" pitchFamily="34" charset="0"/>
                        </a:rPr>
                        <a:t>50%</a:t>
                      </a:r>
                      <a:endParaRPr kumimoji="0" lang="en-US" sz="1800" b="0" i="0" u="none" strike="noStrike" cap="none" normalizeH="0" baseline="0" dirty="0">
                        <a:ln>
                          <a:noFill/>
                        </a:ln>
                        <a:solidFill>
                          <a:schemeClr val="tx1"/>
                        </a:solidFill>
                        <a:effectLst/>
                        <a:latin typeface="+mj-lt"/>
                        <a:cs typeface="Arial" pitchFamily="34" charset="0"/>
                      </a:endParaRPr>
                    </a:p>
                  </a:txBody>
                  <a:tcPr/>
                </a:tc>
                <a:tc>
                  <a:txBody>
                    <a:bodyPr/>
                    <a:lstStyle/>
                    <a:p>
                      <a:pPr algn="ctr"/>
                      <a:r>
                        <a:rPr kumimoji="0" lang="en-US" sz="1800" b="0" i="0" u="none" strike="noStrike" cap="none" normalizeH="0" baseline="0">
                          <a:ln>
                            <a:noFill/>
                          </a:ln>
                          <a:solidFill>
                            <a:srgbClr val="000000"/>
                          </a:solidFill>
                          <a:effectLst/>
                          <a:latin typeface="+mj-lt"/>
                          <a:cs typeface="Arial" pitchFamily="34" charset="0"/>
                        </a:rPr>
                        <a:t>50%</a:t>
                      </a:r>
                      <a:endParaRPr lang="en-US" dirty="0">
                        <a:latin typeface="+mj-lt"/>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cap="none" normalizeH="0" baseline="0">
                          <a:ln>
                            <a:noFill/>
                          </a:ln>
                          <a:solidFill>
                            <a:srgbClr val="000000"/>
                          </a:solidFill>
                          <a:effectLst/>
                          <a:latin typeface="+mj-lt"/>
                          <a:cs typeface="Arial" pitchFamily="34" charset="0"/>
                        </a:rPr>
                        <a:t>0%</a:t>
                      </a:r>
                      <a:endParaRPr kumimoji="0" lang="en-US" sz="1800" b="0" i="0" u="none" strike="noStrike" cap="none" normalizeH="0" baseline="0" dirty="0">
                        <a:ln>
                          <a:noFill/>
                        </a:ln>
                        <a:solidFill>
                          <a:schemeClr val="tx1"/>
                        </a:solidFill>
                        <a:effectLst/>
                        <a:latin typeface="+mj-lt"/>
                        <a:cs typeface="Arial" pitchFamily="34" charset="0"/>
                      </a:endParaRPr>
                    </a:p>
                  </a:txBody>
                  <a:tcPr/>
                </a:tc>
                <a:extLst>
                  <a:ext uri="{0D108BD9-81ED-4DB2-BD59-A6C34878D82A}">
                    <a16:rowId xmlns:a16="http://schemas.microsoft.com/office/drawing/2014/main" val="10001"/>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cap="none" normalizeH="0" baseline="0" dirty="0">
                          <a:ln>
                            <a:noFill/>
                          </a:ln>
                          <a:solidFill>
                            <a:srgbClr val="000000"/>
                          </a:solidFill>
                          <a:effectLst/>
                          <a:latin typeface="+mj-lt"/>
                          <a:cs typeface="Arial" pitchFamily="34" charset="0"/>
                        </a:rPr>
                        <a:t>College degree</a:t>
                      </a:r>
                      <a:endParaRPr kumimoji="0" lang="en-US" sz="1800" b="0" i="0" u="none" strike="noStrike" cap="none" normalizeH="0" baseline="0" dirty="0">
                        <a:ln>
                          <a:noFill/>
                        </a:ln>
                        <a:solidFill>
                          <a:schemeClr val="tx1"/>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cap="none" normalizeH="0" baseline="0">
                          <a:ln>
                            <a:noFill/>
                          </a:ln>
                          <a:solidFill>
                            <a:srgbClr val="000000"/>
                          </a:solidFill>
                          <a:effectLst/>
                          <a:latin typeface="+mj-lt"/>
                          <a:cs typeface="Arial" pitchFamily="34" charset="0"/>
                        </a:rPr>
                        <a:t>25%</a:t>
                      </a:r>
                      <a:endParaRPr kumimoji="0" lang="en-US" sz="1800" b="0" i="0" u="none" strike="noStrike" cap="none" normalizeH="0" baseline="0" dirty="0">
                        <a:ln>
                          <a:noFill/>
                        </a:ln>
                        <a:solidFill>
                          <a:schemeClr val="tx1"/>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cap="none" normalizeH="0" baseline="0">
                          <a:ln>
                            <a:noFill/>
                          </a:ln>
                          <a:solidFill>
                            <a:srgbClr val="000000"/>
                          </a:solidFill>
                          <a:effectLst/>
                          <a:latin typeface="+mj-lt"/>
                          <a:cs typeface="Arial" pitchFamily="34" charset="0"/>
                        </a:rPr>
                        <a:t>25%</a:t>
                      </a:r>
                      <a:endParaRPr kumimoji="0" lang="en-US" sz="1800" b="0" i="0" u="none" strike="noStrike" cap="none" normalizeH="0" baseline="0" dirty="0">
                        <a:ln>
                          <a:noFill/>
                        </a:ln>
                        <a:solidFill>
                          <a:schemeClr val="tx1"/>
                        </a:solidFill>
                        <a:effectLst/>
                        <a:latin typeface="+mj-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cap="none" normalizeH="0" baseline="0" dirty="0">
                          <a:ln>
                            <a:noFill/>
                          </a:ln>
                          <a:solidFill>
                            <a:srgbClr val="000000"/>
                          </a:solidFill>
                          <a:effectLst/>
                          <a:latin typeface="+mj-lt"/>
                          <a:cs typeface="Arial" pitchFamily="34" charset="0"/>
                        </a:rPr>
                        <a:t>50%</a:t>
                      </a:r>
                      <a:endParaRPr kumimoji="0" lang="en-US" sz="1800" b="0" i="0" u="none" strike="noStrike" cap="none" normalizeH="0" baseline="0" dirty="0">
                        <a:ln>
                          <a:noFill/>
                        </a:ln>
                        <a:solidFill>
                          <a:schemeClr val="tx1"/>
                        </a:solidFill>
                        <a:effectLst/>
                        <a:latin typeface="+mj-lt"/>
                        <a:cs typeface="Arial" pitchFamily="34" charset="0"/>
                      </a:endParaRPr>
                    </a:p>
                  </a:txBody>
                  <a:tcPr/>
                </a:tc>
                <a:extLst>
                  <a:ext uri="{0D108BD9-81ED-4DB2-BD59-A6C34878D82A}">
                    <a16:rowId xmlns:a16="http://schemas.microsoft.com/office/drawing/2014/main" val="10002"/>
                  </a:ext>
                </a:extLst>
              </a:tr>
            </a:tbl>
          </a:graphicData>
        </a:graphic>
      </p:graphicFrame>
      <p:sp>
        <p:nvSpPr>
          <p:cNvPr id="4" name="Content Placeholder 3"/>
          <p:cNvSpPr>
            <a:spLocks noGrp="1"/>
          </p:cNvSpPr>
          <p:nvPr>
            <p:ph sz="quarter" idx="14"/>
          </p:nvPr>
        </p:nvSpPr>
        <p:spPr>
          <a:xfrm>
            <a:off x="342900" y="4204500"/>
            <a:ext cx="8458200" cy="1219200"/>
          </a:xfrm>
        </p:spPr>
        <p:txBody>
          <a:bodyPr>
            <a:normAutofit/>
          </a:bodyPr>
          <a:lstStyle/>
          <a:p>
            <a:pPr>
              <a:spcBef>
                <a:spcPts val="1000"/>
              </a:spcBef>
              <a:spcAft>
                <a:spcPts val="0"/>
              </a:spcAft>
            </a:pPr>
            <a:r>
              <a:rPr lang="en-US" sz="2400" dirty="0"/>
              <a:t>Using the probabilities and outcomes, the expected value of attending college and not attending college can be calculated.</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a:t>What will you Learn in this Chapter?</a:t>
            </a:r>
          </a:p>
        </p:txBody>
      </p:sp>
      <p:sp>
        <p:nvSpPr>
          <p:cNvPr id="8" name="Content Placeholder 7"/>
          <p:cNvSpPr>
            <a:spLocks noGrp="1"/>
          </p:cNvSpPr>
          <p:nvPr>
            <p:ph sz="quarter" idx="11"/>
          </p:nvPr>
        </p:nvSpPr>
        <p:spPr/>
        <p:txBody>
          <a:bodyPr>
            <a:normAutofit/>
          </a:bodyPr>
          <a:lstStyle/>
          <a:p>
            <a:pPr marL="292608" indent="-292608">
              <a:spcBef>
                <a:spcPts val="1000"/>
              </a:spcBef>
              <a:spcAft>
                <a:spcPts val="0"/>
              </a:spcAft>
              <a:buFont typeface="Arial" pitchFamily="34" charset="0"/>
              <a:buChar char="•"/>
            </a:pPr>
            <a:r>
              <a:rPr lang="en-US" sz="2400" dirty="0"/>
              <a:t>Why money is worth more now than in the future.</a:t>
            </a:r>
          </a:p>
          <a:p>
            <a:pPr marL="292608" indent="-292608">
              <a:spcBef>
                <a:spcPts val="1000"/>
              </a:spcBef>
              <a:spcAft>
                <a:spcPts val="0"/>
              </a:spcAft>
              <a:buFont typeface="Arial" pitchFamily="34" charset="0"/>
              <a:buChar char="•"/>
            </a:pPr>
            <a:r>
              <a:rPr lang="en-US" sz="2400" dirty="0"/>
              <a:t>How compounding works over time.</a:t>
            </a:r>
          </a:p>
          <a:p>
            <a:pPr marL="292608" indent="-292608">
              <a:spcBef>
                <a:spcPts val="1000"/>
              </a:spcBef>
              <a:spcAft>
                <a:spcPts val="0"/>
              </a:spcAft>
              <a:buFont typeface="Arial" pitchFamily="34" charset="0"/>
              <a:buChar char="•"/>
            </a:pPr>
            <a:r>
              <a:rPr lang="en-US" sz="2400" dirty="0"/>
              <a:t>How to calculate the </a:t>
            </a:r>
            <a:r>
              <a:rPr lang="en-US" sz="2400" i="1" dirty="0">
                <a:solidFill>
                  <a:srgbClr val="AC0000"/>
                </a:solidFill>
              </a:rPr>
              <a:t>present value of a future sum</a:t>
            </a:r>
            <a:r>
              <a:rPr lang="en-US" sz="2400" dirty="0"/>
              <a:t>.</a:t>
            </a:r>
          </a:p>
          <a:p>
            <a:pPr marL="292608" indent="-292608">
              <a:spcBef>
                <a:spcPts val="1000"/>
              </a:spcBef>
              <a:spcAft>
                <a:spcPts val="0"/>
              </a:spcAft>
              <a:buFont typeface="Arial" pitchFamily="34" charset="0"/>
              <a:buChar char="•"/>
            </a:pPr>
            <a:r>
              <a:rPr lang="en-US" sz="2400" dirty="0"/>
              <a:t>What the costs and benefits are of a choice using expected value.</a:t>
            </a:r>
          </a:p>
          <a:p>
            <a:pPr marL="292608" indent="-292608">
              <a:spcBef>
                <a:spcPts val="1000"/>
              </a:spcBef>
              <a:spcAft>
                <a:spcPts val="0"/>
              </a:spcAft>
              <a:buFont typeface="Arial" pitchFamily="34" charset="0"/>
              <a:buChar char="•"/>
            </a:pPr>
            <a:r>
              <a:rPr lang="en-US" sz="2400" dirty="0"/>
              <a:t>How risk aversion makes a market for insurance possible.</a:t>
            </a:r>
          </a:p>
          <a:p>
            <a:pPr marL="292608" indent="-292608">
              <a:spcBef>
                <a:spcPts val="1000"/>
              </a:spcBef>
              <a:spcAft>
                <a:spcPts val="0"/>
              </a:spcAft>
              <a:buFont typeface="Arial" pitchFamily="34" charset="0"/>
              <a:buChar char="•"/>
            </a:pPr>
            <a:r>
              <a:rPr lang="en-US" sz="2400" dirty="0"/>
              <a:t>What the importance is of pooling and diversification for managing risk.</a:t>
            </a:r>
          </a:p>
          <a:p>
            <a:pPr marL="292608" indent="-292608">
              <a:spcBef>
                <a:spcPts val="1000"/>
              </a:spcBef>
              <a:spcAft>
                <a:spcPts val="0"/>
              </a:spcAft>
              <a:buFont typeface="Arial" pitchFamily="34" charset="0"/>
              <a:buChar char="•"/>
            </a:pPr>
            <a:r>
              <a:rPr lang="en-US" sz="2400" dirty="0"/>
              <a:t>What challenges adverse selection and moral hazard pose for insurance.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Expected Value I</a:t>
            </a:r>
            <a:r>
              <a:rPr lang="en-US" sz="100" dirty="0"/>
              <a:t> </a:t>
            </a:r>
            <a:r>
              <a:rPr lang="en-US" sz="3600" dirty="0" err="1"/>
              <a:t>I</a:t>
            </a:r>
            <a:r>
              <a:rPr lang="en-US" sz="100" dirty="0"/>
              <a:t> </a:t>
            </a:r>
            <a:r>
              <a:rPr lang="en-US" sz="3600" dirty="0" err="1"/>
              <a:t>I</a:t>
            </a:r>
            <a:endParaRPr lang="en-US" sz="3600" dirty="0"/>
          </a:p>
        </p:txBody>
      </p:sp>
      <p:sp>
        <p:nvSpPr>
          <p:cNvPr id="8" name="Content Placeholder 7"/>
          <p:cNvSpPr>
            <a:spLocks noGrp="1"/>
          </p:cNvSpPr>
          <p:nvPr>
            <p:ph sz="quarter" idx="11"/>
          </p:nvPr>
        </p:nvSpPr>
        <p:spPr>
          <a:xfrm>
            <a:off x="342900" y="1276710"/>
            <a:ext cx="8458200" cy="402336"/>
          </a:xfrm>
        </p:spPr>
        <p:txBody>
          <a:bodyPr>
            <a:normAutofit/>
          </a:bodyPr>
          <a:lstStyle/>
          <a:p>
            <a:pPr marL="292608" lvl="0" indent="-292608">
              <a:spcBef>
                <a:spcPts val="1000"/>
              </a:spcBef>
              <a:spcAft>
                <a:spcPts val="0"/>
              </a:spcAft>
              <a:buFont typeface="Arial" pitchFamily="34" charset="0"/>
              <a:buChar char="•"/>
            </a:pPr>
            <a:r>
              <a:rPr lang="en-US" sz="2000" dirty="0"/>
              <a:t>The value of not attending college is:</a:t>
            </a:r>
          </a:p>
        </p:txBody>
      </p:sp>
      <p:graphicFrame>
        <p:nvGraphicFramePr>
          <p:cNvPr id="16" name="Object 15"/>
          <p:cNvGraphicFramePr>
            <a:graphicFrameLocks noChangeAspect="1"/>
          </p:cNvGraphicFramePr>
          <p:nvPr>
            <p:extLst>
              <p:ext uri="{D42A27DB-BD31-4B8C-83A1-F6EECF244321}">
                <p14:modId xmlns:p14="http://schemas.microsoft.com/office/powerpoint/2010/main" val="2404297168"/>
              </p:ext>
            </p:extLst>
          </p:nvPr>
        </p:nvGraphicFramePr>
        <p:xfrm>
          <a:off x="1567712" y="1837874"/>
          <a:ext cx="5109892" cy="381000"/>
        </p:xfrm>
        <a:graphic>
          <a:graphicData uri="http://schemas.openxmlformats.org/presentationml/2006/ole">
            <mc:AlternateContent xmlns:mc="http://schemas.openxmlformats.org/markup-compatibility/2006">
              <mc:Choice xmlns:v="urn:schemas-microsoft-com:vml" Requires="v">
                <p:oleObj spid="_x0000_s51257" name="Equation" r:id="rId4" imgW="5790960" imgH="431640" progId="Equation.DSMT4">
                  <p:embed/>
                </p:oleObj>
              </mc:Choice>
              <mc:Fallback>
                <p:oleObj name="Equation" r:id="rId4" imgW="5790960" imgH="431640" progId="Equation.DSMT4">
                  <p:embed/>
                  <p:pic>
                    <p:nvPicPr>
                      <p:cNvPr id="0" name="Picture 1"/>
                      <p:cNvPicPr>
                        <a:picLocks noChangeAspect="1" noChangeArrowheads="1"/>
                      </p:cNvPicPr>
                      <p:nvPr/>
                    </p:nvPicPr>
                    <p:blipFill>
                      <a:blip r:embed="rId5"/>
                      <a:srcRect/>
                      <a:stretch>
                        <a:fillRect/>
                      </a:stretch>
                    </p:blipFill>
                    <p:spPr bwMode="auto">
                      <a:xfrm>
                        <a:off x="1567712" y="1837874"/>
                        <a:ext cx="5109892" cy="38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167026622"/>
              </p:ext>
            </p:extLst>
          </p:nvPr>
        </p:nvGraphicFramePr>
        <p:xfrm>
          <a:off x="1989403" y="2315717"/>
          <a:ext cx="986120" cy="268943"/>
        </p:xfrm>
        <a:graphic>
          <a:graphicData uri="http://schemas.openxmlformats.org/presentationml/2006/ole">
            <mc:AlternateContent xmlns:mc="http://schemas.openxmlformats.org/markup-compatibility/2006">
              <mc:Choice xmlns:v="urn:schemas-microsoft-com:vml" Requires="v">
                <p:oleObj spid="_x0000_s51258" name="Equation" r:id="rId6" imgW="1117440" imgH="304560" progId="Equation.DSMT4">
                  <p:embed/>
                </p:oleObj>
              </mc:Choice>
              <mc:Fallback>
                <p:oleObj name="Equation" r:id="rId6" imgW="1117440" imgH="304560" progId="Equation.DSMT4">
                  <p:embed/>
                  <p:pic>
                    <p:nvPicPr>
                      <p:cNvPr id="16" name="Object 15"/>
                      <p:cNvPicPr>
                        <a:picLocks noChangeAspect="1" noChangeArrowheads="1"/>
                      </p:cNvPicPr>
                      <p:nvPr/>
                    </p:nvPicPr>
                    <p:blipFill>
                      <a:blip r:embed="rId7"/>
                      <a:srcRect/>
                      <a:stretch>
                        <a:fillRect/>
                      </a:stretch>
                    </p:blipFill>
                    <p:spPr bwMode="auto">
                      <a:xfrm>
                        <a:off x="1989403" y="2315717"/>
                        <a:ext cx="986120" cy="26894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Content Placeholder 10"/>
          <p:cNvSpPr>
            <a:spLocks noGrp="1"/>
          </p:cNvSpPr>
          <p:nvPr>
            <p:ph sz="quarter" idx="14"/>
          </p:nvPr>
        </p:nvSpPr>
        <p:spPr>
          <a:xfrm>
            <a:off x="342900" y="2753421"/>
            <a:ext cx="8458200" cy="402336"/>
          </a:xfrm>
        </p:spPr>
        <p:txBody>
          <a:bodyPr>
            <a:normAutofit/>
          </a:bodyPr>
          <a:lstStyle/>
          <a:p>
            <a:pPr marL="292608" lvl="0" indent="-292608">
              <a:spcBef>
                <a:spcPts val="1000"/>
              </a:spcBef>
              <a:spcAft>
                <a:spcPts val="0"/>
              </a:spcAft>
              <a:buFont typeface="Arial" pitchFamily="34" charset="0"/>
              <a:buChar char="•"/>
            </a:pPr>
            <a:r>
              <a:rPr lang="en-US" sz="2000" dirty="0"/>
              <a:t>The value of attending college is:</a:t>
            </a:r>
          </a:p>
        </p:txBody>
      </p:sp>
      <p:graphicFrame>
        <p:nvGraphicFramePr>
          <p:cNvPr id="51202" name="Object 2"/>
          <p:cNvGraphicFramePr>
            <a:graphicFrameLocks noChangeAspect="1"/>
          </p:cNvGraphicFramePr>
          <p:nvPr>
            <p:extLst>
              <p:ext uri="{D42A27DB-BD31-4B8C-83A1-F6EECF244321}">
                <p14:modId xmlns:p14="http://schemas.microsoft.com/office/powerpoint/2010/main" val="4030102352"/>
              </p:ext>
            </p:extLst>
          </p:nvPr>
        </p:nvGraphicFramePr>
        <p:xfrm>
          <a:off x="1567712" y="3297759"/>
          <a:ext cx="5599545" cy="392545"/>
        </p:xfrm>
        <a:graphic>
          <a:graphicData uri="http://schemas.openxmlformats.org/presentationml/2006/ole">
            <mc:AlternateContent xmlns:mc="http://schemas.openxmlformats.org/markup-compatibility/2006">
              <mc:Choice xmlns:v="urn:schemas-microsoft-com:vml" Requires="v">
                <p:oleObj spid="_x0000_s51259" name="Equation" r:id="rId8" imgW="6159240" imgH="431640" progId="Equation.DSMT4">
                  <p:embed/>
                </p:oleObj>
              </mc:Choice>
              <mc:Fallback>
                <p:oleObj name="Equation" r:id="rId8" imgW="6159240" imgH="431640" progId="Equation.DSMT4">
                  <p:embed/>
                  <p:pic>
                    <p:nvPicPr>
                      <p:cNvPr id="0" name="Picture 2"/>
                      <p:cNvPicPr>
                        <a:picLocks noChangeAspect="1" noChangeArrowheads="1"/>
                      </p:cNvPicPr>
                      <p:nvPr/>
                    </p:nvPicPr>
                    <p:blipFill>
                      <a:blip r:embed="rId9"/>
                      <a:srcRect/>
                      <a:stretch>
                        <a:fillRect/>
                      </a:stretch>
                    </p:blipFill>
                    <p:spPr bwMode="auto">
                      <a:xfrm>
                        <a:off x="1567712" y="3297759"/>
                        <a:ext cx="5599545" cy="39254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Object 2"/>
          <p:cNvGraphicFramePr>
            <a:graphicFrameLocks noChangeAspect="1"/>
          </p:cNvGraphicFramePr>
          <p:nvPr>
            <p:extLst>
              <p:ext uri="{D42A27DB-BD31-4B8C-83A1-F6EECF244321}">
                <p14:modId xmlns:p14="http://schemas.microsoft.com/office/powerpoint/2010/main" val="1295669132"/>
              </p:ext>
            </p:extLst>
          </p:nvPr>
        </p:nvGraphicFramePr>
        <p:xfrm>
          <a:off x="2011705" y="3805278"/>
          <a:ext cx="1004455" cy="277091"/>
        </p:xfrm>
        <a:graphic>
          <a:graphicData uri="http://schemas.openxmlformats.org/presentationml/2006/ole">
            <mc:AlternateContent xmlns:mc="http://schemas.openxmlformats.org/markup-compatibility/2006">
              <mc:Choice xmlns:v="urn:schemas-microsoft-com:vml" Requires="v">
                <p:oleObj spid="_x0000_s51260" name="Equation" r:id="rId10" imgW="1104840" imgH="304560" progId="Equation.DSMT4">
                  <p:embed/>
                </p:oleObj>
              </mc:Choice>
              <mc:Fallback>
                <p:oleObj name="Equation" r:id="rId10" imgW="1104840" imgH="304560" progId="Equation.DSMT4">
                  <p:embed/>
                  <p:pic>
                    <p:nvPicPr>
                      <p:cNvPr id="51202" name="Object 2"/>
                      <p:cNvPicPr>
                        <a:picLocks noChangeAspect="1" noChangeArrowheads="1"/>
                      </p:cNvPicPr>
                      <p:nvPr/>
                    </p:nvPicPr>
                    <p:blipFill>
                      <a:blip r:embed="rId11"/>
                      <a:srcRect/>
                      <a:stretch>
                        <a:fillRect/>
                      </a:stretch>
                    </p:blipFill>
                    <p:spPr bwMode="auto">
                      <a:xfrm>
                        <a:off x="2011705" y="3805278"/>
                        <a:ext cx="1004455" cy="27709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Content Placeholder 11"/>
          <p:cNvSpPr>
            <a:spLocks noGrp="1"/>
          </p:cNvSpPr>
          <p:nvPr>
            <p:ph sz="quarter" idx="15"/>
          </p:nvPr>
        </p:nvSpPr>
        <p:spPr>
          <a:xfrm>
            <a:off x="342900" y="4197344"/>
            <a:ext cx="8458200" cy="2359152"/>
          </a:xfrm>
        </p:spPr>
        <p:txBody>
          <a:bodyPr>
            <a:normAutofit/>
          </a:bodyPr>
          <a:lstStyle/>
          <a:p>
            <a:pPr marL="292608" lvl="0" indent="-292608">
              <a:spcBef>
                <a:spcPts val="1000"/>
              </a:spcBef>
              <a:spcAft>
                <a:spcPts val="0"/>
              </a:spcAft>
              <a:buFont typeface="Arial" pitchFamily="34" charset="0"/>
              <a:buChar char="•"/>
            </a:pPr>
            <a:r>
              <a:rPr lang="en-US" sz="2200" dirty="0"/>
              <a:t>Unlike the earlier estimates, these expected values incorporate the risk of lower income.</a:t>
            </a:r>
          </a:p>
          <a:p>
            <a:pPr marL="292608" lvl="0" indent="-292608">
              <a:spcBef>
                <a:spcPts val="1000"/>
              </a:spcBef>
              <a:spcAft>
                <a:spcPts val="0"/>
              </a:spcAft>
              <a:buFont typeface="Arial" pitchFamily="34" charset="0"/>
              <a:buChar char="•"/>
            </a:pPr>
            <a:r>
              <a:rPr lang="en-US" sz="2200" dirty="0"/>
              <a:t>Using these estimates, one can make a choice based on expected future income.</a:t>
            </a:r>
          </a:p>
          <a:p>
            <a:pPr marL="292608" lvl="0" indent="-292608">
              <a:spcBef>
                <a:spcPts val="1000"/>
              </a:spcBef>
              <a:spcAft>
                <a:spcPts val="0"/>
              </a:spcAft>
              <a:buFont typeface="Arial" pitchFamily="34" charset="0"/>
              <a:buChar char="•"/>
            </a:pPr>
            <a:r>
              <a:rPr lang="en-US" sz="2200" dirty="0"/>
              <a:t>The expected benefit of attending college is $600,000, the difference in the expected values.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Propensity for Risk I</a:t>
            </a:r>
          </a:p>
        </p:txBody>
      </p:sp>
      <p:sp>
        <p:nvSpPr>
          <p:cNvPr id="8" name="Content Placeholder 7"/>
          <p:cNvSpPr>
            <a:spLocks noGrp="1"/>
          </p:cNvSpPr>
          <p:nvPr>
            <p:ph sz="quarter" idx="11"/>
          </p:nvPr>
        </p:nvSpPr>
        <p:spPr>
          <a:xfrm>
            <a:off x="342900" y="1276710"/>
            <a:ext cx="8458200" cy="1999890"/>
          </a:xfrm>
        </p:spPr>
        <p:txBody>
          <a:bodyPr>
            <a:noAutofit/>
          </a:bodyPr>
          <a:lstStyle/>
          <a:p>
            <a:pPr>
              <a:spcBef>
                <a:spcPts val="1000"/>
              </a:spcBef>
              <a:spcAft>
                <a:spcPts val="0"/>
              </a:spcAft>
            </a:pPr>
            <a:r>
              <a:rPr lang="en-US" sz="2400" dirty="0"/>
              <a:t>Although individuals have varying tastes for taking on risks, people are generally </a:t>
            </a:r>
            <a:r>
              <a:rPr lang="en-US" sz="2400" i="1" dirty="0">
                <a:solidFill>
                  <a:srgbClr val="AC0000"/>
                </a:solidFill>
              </a:rPr>
              <a:t>risk-averse</a:t>
            </a:r>
            <a:r>
              <a:rPr lang="en-US" sz="2400" dirty="0"/>
              <a:t> with their financial decisions.</a:t>
            </a:r>
          </a:p>
          <a:p>
            <a:pPr marL="292608" lvl="1" indent="-292608">
              <a:spcBef>
                <a:spcPts val="1000"/>
              </a:spcBef>
              <a:spcAft>
                <a:spcPts val="0"/>
              </a:spcAft>
            </a:pPr>
            <a:r>
              <a:rPr lang="en-US" sz="2200" dirty="0"/>
              <a:t>Someone who does have a high tolerance for risk is </a:t>
            </a:r>
            <a:r>
              <a:rPr lang="en-US" sz="2200" i="1" dirty="0">
                <a:solidFill>
                  <a:srgbClr val="AC0000"/>
                </a:solidFill>
              </a:rPr>
              <a:t>risk-seeking</a:t>
            </a:r>
            <a:r>
              <a:rPr lang="en-US" sz="2200" dirty="0"/>
              <a:t>.</a:t>
            </a:r>
          </a:p>
        </p:txBody>
      </p:sp>
      <p:sp>
        <p:nvSpPr>
          <p:cNvPr id="11" name="Content Placeholder 10"/>
          <p:cNvSpPr>
            <a:spLocks noGrp="1"/>
          </p:cNvSpPr>
          <p:nvPr>
            <p:ph sz="quarter" idx="14"/>
          </p:nvPr>
        </p:nvSpPr>
        <p:spPr>
          <a:xfrm>
            <a:off x="342900" y="3343746"/>
            <a:ext cx="8458200" cy="2295054"/>
          </a:xfrm>
        </p:spPr>
        <p:txBody>
          <a:bodyPr>
            <a:noAutofit/>
          </a:bodyPr>
          <a:lstStyle/>
          <a:p>
            <a:pPr>
              <a:spcBef>
                <a:spcPts val="1000"/>
              </a:spcBef>
              <a:spcAft>
                <a:spcPts val="0"/>
              </a:spcAft>
            </a:pPr>
            <a:r>
              <a:rPr lang="en-US" sz="2400" dirty="0"/>
              <a:t>When faced with two options, with equal expected value, risk-averse individuals prefer the one with lower risk.</a:t>
            </a:r>
          </a:p>
          <a:p>
            <a:pPr>
              <a:spcBef>
                <a:spcPts val="1000"/>
              </a:spcBef>
              <a:spcAft>
                <a:spcPts val="0"/>
              </a:spcAft>
            </a:pPr>
            <a:r>
              <a:rPr lang="en-US" sz="2400" dirty="0"/>
              <a:t>Imagine you are given two options based on a coin toss:</a:t>
            </a:r>
          </a:p>
          <a:p>
            <a:pPr marL="292608" lvl="1" indent="-292608">
              <a:spcBef>
                <a:spcPts val="1000"/>
              </a:spcBef>
              <a:spcAft>
                <a:spcPts val="0"/>
              </a:spcAft>
            </a:pPr>
            <a:r>
              <a:rPr lang="en-US" sz="2200" dirty="0"/>
              <a:t>Option A: Heads, receive $100,001. Tails, receive $99,999.</a:t>
            </a:r>
          </a:p>
          <a:p>
            <a:pPr marL="292608" lvl="1" indent="-292608">
              <a:spcBef>
                <a:spcPts val="1000"/>
              </a:spcBef>
              <a:spcAft>
                <a:spcPts val="0"/>
              </a:spcAft>
            </a:pPr>
            <a:r>
              <a:rPr lang="en-US" sz="2200" dirty="0"/>
              <a:t>Option B: Heads, receive $200,000. Tails, receive $0.</a:t>
            </a:r>
          </a:p>
        </p:txBody>
      </p:sp>
      <p:sp>
        <p:nvSpPr>
          <p:cNvPr id="12" name="Content Placeholder 11"/>
          <p:cNvSpPr>
            <a:spLocks noGrp="1"/>
          </p:cNvSpPr>
          <p:nvPr>
            <p:ph sz="quarter" idx="15"/>
          </p:nvPr>
        </p:nvSpPr>
        <p:spPr>
          <a:xfrm>
            <a:off x="342900" y="5715000"/>
            <a:ext cx="8458200" cy="838200"/>
          </a:xfrm>
        </p:spPr>
        <p:txBody>
          <a:bodyPr>
            <a:noAutofit/>
          </a:bodyPr>
          <a:lstStyle/>
          <a:p>
            <a:pPr>
              <a:spcBef>
                <a:spcPts val="1000"/>
              </a:spcBef>
              <a:spcAft>
                <a:spcPts val="0"/>
              </a:spcAft>
            </a:pPr>
            <a:r>
              <a:rPr lang="en-US" sz="2400" dirty="0"/>
              <a:t>While both have an estimated value of $100,000, most people prefer Option A because it has less risk.</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Propensity for Risk I</a:t>
            </a:r>
            <a:r>
              <a:rPr lang="en-US" sz="100" dirty="0"/>
              <a:t> </a:t>
            </a:r>
            <a:r>
              <a:rPr lang="en-US" sz="3600" dirty="0" err="1"/>
              <a:t>I</a:t>
            </a:r>
            <a:endParaRPr lang="en-US" sz="3600" dirty="0"/>
          </a:p>
        </p:txBody>
      </p:sp>
      <p:sp>
        <p:nvSpPr>
          <p:cNvPr id="12" name="Content Placeholder 11"/>
          <p:cNvSpPr>
            <a:spLocks noGrp="1"/>
          </p:cNvSpPr>
          <p:nvPr>
            <p:ph sz="quarter" idx="11"/>
          </p:nvPr>
        </p:nvSpPr>
        <p:spPr>
          <a:xfrm>
            <a:off x="342900" y="1276709"/>
            <a:ext cx="8458200" cy="3295291"/>
          </a:xfrm>
        </p:spPr>
        <p:txBody>
          <a:bodyPr>
            <a:noAutofit/>
          </a:bodyPr>
          <a:lstStyle/>
          <a:p>
            <a:pPr>
              <a:spcBef>
                <a:spcPts val="1000"/>
              </a:spcBef>
              <a:spcAft>
                <a:spcPts val="0"/>
              </a:spcAft>
            </a:pPr>
            <a:r>
              <a:rPr lang="en-US" sz="2400" dirty="0"/>
              <a:t>The previous example suggests that many worry about worst-case outcome.</a:t>
            </a:r>
          </a:p>
          <a:p>
            <a:pPr>
              <a:spcBef>
                <a:spcPts val="1000"/>
              </a:spcBef>
              <a:spcAft>
                <a:spcPts val="0"/>
              </a:spcAft>
            </a:pPr>
            <a:r>
              <a:rPr lang="en-US" sz="2400" dirty="0"/>
              <a:t>Even if two possible outcomes have the same expected value, the one with lower risk will typically be chosen.</a:t>
            </a:r>
          </a:p>
          <a:p>
            <a:pPr>
              <a:spcBef>
                <a:spcPts val="1000"/>
              </a:spcBef>
              <a:spcAft>
                <a:spcPts val="0"/>
              </a:spcAft>
            </a:pPr>
            <a:r>
              <a:rPr lang="en-US" sz="2400" dirty="0"/>
              <a:t>Individuals must be compensated for taking on risk.</a:t>
            </a:r>
          </a:p>
          <a:p>
            <a:pPr marL="292608" lvl="1" indent="-292608">
              <a:spcBef>
                <a:spcPts val="1000"/>
              </a:spcBef>
              <a:spcAft>
                <a:spcPts val="0"/>
              </a:spcAft>
            </a:pPr>
            <a:r>
              <a:rPr lang="en-US" sz="2200" dirty="0"/>
              <a:t>The expected value of Option B would have to be greater than $100,000 before most individuals would accept the risk of winning nothing.</a:t>
            </a:r>
          </a:p>
        </p:txBody>
      </p:sp>
      <p:sp>
        <p:nvSpPr>
          <p:cNvPr id="15" name="Content Placeholder 14"/>
          <p:cNvSpPr>
            <a:spLocks noGrp="1"/>
          </p:cNvSpPr>
          <p:nvPr>
            <p:ph sz="quarter" idx="14"/>
          </p:nvPr>
        </p:nvSpPr>
        <p:spPr>
          <a:xfrm>
            <a:off x="342900" y="4662650"/>
            <a:ext cx="8458200" cy="914400"/>
          </a:xfrm>
        </p:spPr>
        <p:txBody>
          <a:bodyPr>
            <a:normAutofit/>
          </a:bodyPr>
          <a:lstStyle/>
          <a:p>
            <a:pPr>
              <a:spcBef>
                <a:spcPts val="1000"/>
              </a:spcBef>
              <a:spcAft>
                <a:spcPts val="0"/>
              </a:spcAft>
            </a:pPr>
            <a:r>
              <a:rPr lang="en-US" sz="2400" dirty="0"/>
              <a:t>How much higher depends on individuals’ personal taste for risk.</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Insurance and Managing Risk I</a:t>
            </a:r>
          </a:p>
        </p:txBody>
      </p:sp>
      <p:sp>
        <p:nvSpPr>
          <p:cNvPr id="3" name="Content Placeholder 2"/>
          <p:cNvSpPr>
            <a:spLocks noGrp="1"/>
          </p:cNvSpPr>
          <p:nvPr>
            <p:ph sz="quarter" idx="11"/>
          </p:nvPr>
        </p:nvSpPr>
        <p:spPr>
          <a:xfrm>
            <a:off x="342900" y="1276710"/>
            <a:ext cx="8458200" cy="1390290"/>
          </a:xfrm>
        </p:spPr>
        <p:txBody>
          <a:bodyPr>
            <a:normAutofit/>
          </a:bodyPr>
          <a:lstStyle/>
          <a:p>
            <a:pPr>
              <a:spcBef>
                <a:spcPts val="1000"/>
              </a:spcBef>
              <a:spcAft>
                <a:spcPts val="0"/>
              </a:spcAft>
              <a:buClr>
                <a:schemeClr val="tx1"/>
              </a:buClr>
            </a:pPr>
            <a:r>
              <a:rPr lang="en-US" sz="2400" i="1" dirty="0">
                <a:solidFill>
                  <a:srgbClr val="AC0000"/>
                </a:solidFill>
              </a:rPr>
              <a:t>Risk averse</a:t>
            </a:r>
            <a:r>
              <a:rPr lang="en-US" sz="2400" i="1" dirty="0">
                <a:solidFill>
                  <a:srgbClr val="9D0505"/>
                </a:solidFill>
              </a:rPr>
              <a:t> </a:t>
            </a:r>
            <a:r>
              <a:rPr lang="en-US" sz="2400" dirty="0"/>
              <a:t>individuals cope with risk in many ways.</a:t>
            </a:r>
          </a:p>
          <a:p>
            <a:pPr marL="292608" lvl="1" indent="-292608">
              <a:spcBef>
                <a:spcPts val="1000"/>
              </a:spcBef>
              <a:spcAft>
                <a:spcPts val="0"/>
              </a:spcAft>
            </a:pPr>
            <a:r>
              <a:rPr lang="en-US" sz="2200" dirty="0"/>
              <a:t>If possible, avoid the risk altogether.</a:t>
            </a:r>
          </a:p>
          <a:p>
            <a:pPr marL="292608" lvl="1" indent="-292608">
              <a:spcBef>
                <a:spcPts val="1000"/>
              </a:spcBef>
              <a:spcAft>
                <a:spcPts val="0"/>
              </a:spcAft>
            </a:pPr>
            <a:r>
              <a:rPr lang="en-US" sz="2200" dirty="0"/>
              <a:t>If unavoidable, buy insurance.</a:t>
            </a:r>
          </a:p>
        </p:txBody>
      </p:sp>
      <p:sp>
        <p:nvSpPr>
          <p:cNvPr id="4" name="Content Placeholder 3"/>
          <p:cNvSpPr>
            <a:spLocks noGrp="1"/>
          </p:cNvSpPr>
          <p:nvPr>
            <p:ph sz="quarter" idx="14"/>
          </p:nvPr>
        </p:nvSpPr>
        <p:spPr>
          <a:xfrm>
            <a:off x="342900" y="2754761"/>
            <a:ext cx="8458200" cy="2655439"/>
          </a:xfrm>
        </p:spPr>
        <p:txBody>
          <a:bodyPr>
            <a:normAutofit/>
          </a:bodyPr>
          <a:lstStyle/>
          <a:p>
            <a:pPr>
              <a:spcBef>
                <a:spcPts val="1000"/>
              </a:spcBef>
              <a:spcAft>
                <a:spcPts val="0"/>
              </a:spcAft>
            </a:pPr>
            <a:r>
              <a:rPr lang="en-US" sz="2400" dirty="0"/>
              <a:t>An </a:t>
            </a:r>
            <a:r>
              <a:rPr lang="en-US" sz="2400" i="1" dirty="0">
                <a:solidFill>
                  <a:srgbClr val="AC0000"/>
                </a:solidFill>
              </a:rPr>
              <a:t>insurance policy</a:t>
            </a:r>
            <a:r>
              <a:rPr lang="en-US" sz="2400" i="1" dirty="0">
                <a:solidFill>
                  <a:srgbClr val="9D0505"/>
                </a:solidFill>
              </a:rPr>
              <a:t> </a:t>
            </a:r>
            <a:r>
              <a:rPr lang="en-US" sz="2400" dirty="0"/>
              <a:t>is a product that lets risk averse individuals (or companies) pay to reduce some uncertainty.</a:t>
            </a:r>
          </a:p>
          <a:p>
            <a:pPr>
              <a:spcBef>
                <a:spcPts val="1000"/>
              </a:spcBef>
              <a:spcAft>
                <a:spcPts val="0"/>
              </a:spcAft>
            </a:pPr>
            <a:r>
              <a:rPr lang="en-US" sz="2400" dirty="0"/>
              <a:t>Insurance is an agreement in which:</a:t>
            </a:r>
          </a:p>
          <a:p>
            <a:pPr marL="292608" lvl="1" indent="-292608">
              <a:spcBef>
                <a:spcPts val="1000"/>
              </a:spcBef>
              <a:spcAft>
                <a:spcPts val="0"/>
              </a:spcAft>
            </a:pPr>
            <a:r>
              <a:rPr lang="en-US" sz="2200" dirty="0"/>
              <a:t>An individual pays a regular fee, a </a:t>
            </a:r>
            <a:r>
              <a:rPr lang="en-US" sz="2200" i="1" dirty="0">
                <a:solidFill>
                  <a:srgbClr val="AC0000"/>
                </a:solidFill>
              </a:rPr>
              <a:t>premium</a:t>
            </a:r>
            <a:r>
              <a:rPr lang="en-US" sz="2200" dirty="0"/>
              <a:t>.</a:t>
            </a:r>
          </a:p>
          <a:p>
            <a:pPr marL="292608" lvl="1" indent="-292608">
              <a:spcBef>
                <a:spcPts val="1000"/>
              </a:spcBef>
              <a:spcAft>
                <a:spcPts val="0"/>
              </a:spcAft>
            </a:pPr>
            <a:r>
              <a:rPr lang="en-US" sz="2200" dirty="0"/>
              <a:t>An insurance company covers costs associated with a specific event occurring, a </a:t>
            </a:r>
            <a:r>
              <a:rPr lang="en-US" sz="2200" i="1" dirty="0">
                <a:solidFill>
                  <a:srgbClr val="AC0000"/>
                </a:solidFill>
              </a:rPr>
              <a:t>payout</a:t>
            </a:r>
            <a:r>
              <a:rPr lang="en-US" sz="2200" dirty="0"/>
              <a:t>.</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Insurance and Managing Risk I</a:t>
            </a:r>
            <a:r>
              <a:rPr lang="en-US" sz="100" dirty="0"/>
              <a:t> </a:t>
            </a:r>
            <a:r>
              <a:rPr lang="en-US" sz="3600" dirty="0" err="1"/>
              <a:t>I</a:t>
            </a:r>
            <a:endParaRPr lang="en-US" sz="3600" dirty="0"/>
          </a:p>
        </p:txBody>
      </p:sp>
      <p:sp>
        <p:nvSpPr>
          <p:cNvPr id="3" name="Content Placeholder 2"/>
          <p:cNvSpPr>
            <a:spLocks noGrp="1"/>
          </p:cNvSpPr>
          <p:nvPr>
            <p:ph sz="quarter" idx="11"/>
          </p:nvPr>
        </p:nvSpPr>
        <p:spPr>
          <a:xfrm>
            <a:off x="342900" y="1276709"/>
            <a:ext cx="8458200" cy="1207008"/>
          </a:xfrm>
        </p:spPr>
        <p:txBody>
          <a:bodyPr>
            <a:normAutofit/>
          </a:bodyPr>
          <a:lstStyle/>
          <a:p>
            <a:pPr marL="292608" indent="-292608">
              <a:spcBef>
                <a:spcPts val="1000"/>
              </a:spcBef>
              <a:spcAft>
                <a:spcPts val="0"/>
              </a:spcAft>
              <a:buFont typeface="Arial" pitchFamily="34" charset="0"/>
              <a:buChar char="•"/>
            </a:pPr>
            <a:r>
              <a:rPr lang="en-US" sz="2400" dirty="0"/>
              <a:t>Suppose that there is a 1.5% likelihood that you will get in an auto accident that costs $10,000 and a 0.2% likelihood of an accident that costs $200,000.</a:t>
            </a:r>
          </a:p>
        </p:txBody>
      </p:sp>
      <p:graphicFrame>
        <p:nvGraphicFramePr>
          <p:cNvPr id="8" name="Object 7"/>
          <p:cNvGraphicFramePr>
            <a:graphicFrameLocks noChangeAspect="1"/>
          </p:cNvGraphicFramePr>
          <p:nvPr>
            <p:extLst>
              <p:ext uri="{D42A27DB-BD31-4B8C-83A1-F6EECF244321}">
                <p14:modId xmlns:p14="http://schemas.microsoft.com/office/powerpoint/2010/main" val="1535995393"/>
              </p:ext>
            </p:extLst>
          </p:nvPr>
        </p:nvGraphicFramePr>
        <p:xfrm>
          <a:off x="1700825" y="2668438"/>
          <a:ext cx="5740400" cy="431800"/>
        </p:xfrm>
        <a:graphic>
          <a:graphicData uri="http://schemas.openxmlformats.org/presentationml/2006/ole">
            <mc:AlternateContent xmlns:mc="http://schemas.openxmlformats.org/markup-compatibility/2006">
              <mc:Choice xmlns:v="urn:schemas-microsoft-com:vml" Requires="v">
                <p:oleObj spid="_x0000_s38933" name="Equation" r:id="rId3" imgW="5740200" imgH="431640" progId="Equation.DSMT4">
                  <p:embed/>
                </p:oleObj>
              </mc:Choice>
              <mc:Fallback>
                <p:oleObj name="Equation" r:id="rId3" imgW="5740200" imgH="431640" progId="Equation.DSMT4">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00825" y="2668438"/>
                        <a:ext cx="5740400" cy="431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Content Placeholder 3"/>
          <p:cNvSpPr>
            <a:spLocks noGrp="1"/>
          </p:cNvSpPr>
          <p:nvPr>
            <p:ph sz="quarter" idx="14"/>
          </p:nvPr>
        </p:nvSpPr>
        <p:spPr>
          <a:xfrm>
            <a:off x="342900" y="3232200"/>
            <a:ext cx="8458200" cy="1752600"/>
          </a:xfrm>
        </p:spPr>
        <p:txBody>
          <a:bodyPr>
            <a:normAutofit/>
          </a:bodyPr>
          <a:lstStyle/>
          <a:p>
            <a:pPr marL="292608" indent="-292608">
              <a:spcBef>
                <a:spcPts val="1000"/>
              </a:spcBef>
              <a:spcAft>
                <a:spcPts val="0"/>
              </a:spcAft>
              <a:buFont typeface="Arial" pitchFamily="34" charset="0"/>
              <a:buChar char="•"/>
            </a:pPr>
            <a:r>
              <a:rPr lang="en-US" sz="2400" dirty="0"/>
              <a:t>An insurance company would cover the losses by charging a premium above $550.</a:t>
            </a:r>
          </a:p>
          <a:p>
            <a:pPr marL="292608" indent="-292608">
              <a:spcBef>
                <a:spcPts val="1000"/>
              </a:spcBef>
              <a:spcAft>
                <a:spcPts val="0"/>
              </a:spcAft>
              <a:buFont typeface="Arial" pitchFamily="34" charset="0"/>
              <a:buChar char="•"/>
            </a:pPr>
            <a:r>
              <a:rPr lang="en-US" sz="2400" dirty="0"/>
              <a:t>Most individuals would be willing to pay more than $550 to offload this risk onto someone else.</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Insurance and Managing Risk I</a:t>
            </a:r>
            <a:r>
              <a:rPr lang="en-US" sz="100" dirty="0"/>
              <a:t> </a:t>
            </a:r>
            <a:r>
              <a:rPr lang="en-US" sz="3600" dirty="0" err="1"/>
              <a:t>I</a:t>
            </a:r>
            <a:r>
              <a:rPr lang="en-US" sz="100" dirty="0"/>
              <a:t> </a:t>
            </a:r>
            <a:r>
              <a:rPr lang="en-US" sz="3600" dirty="0" err="1"/>
              <a:t>I</a:t>
            </a:r>
            <a:endParaRPr lang="en-US" sz="3600" dirty="0"/>
          </a:p>
        </p:txBody>
      </p:sp>
      <p:sp>
        <p:nvSpPr>
          <p:cNvPr id="3" name="Content Placeholder 2"/>
          <p:cNvSpPr>
            <a:spLocks noGrp="1"/>
          </p:cNvSpPr>
          <p:nvPr>
            <p:ph sz="quarter" idx="11"/>
          </p:nvPr>
        </p:nvSpPr>
        <p:spPr>
          <a:xfrm>
            <a:off x="342900" y="1276708"/>
            <a:ext cx="8366760" cy="1664208"/>
          </a:xfrm>
        </p:spPr>
        <p:txBody>
          <a:bodyPr>
            <a:normAutofit/>
          </a:bodyPr>
          <a:lstStyle/>
          <a:p>
            <a:pPr>
              <a:spcBef>
                <a:spcPts val="1000"/>
              </a:spcBef>
              <a:spcAft>
                <a:spcPts val="0"/>
              </a:spcAft>
            </a:pPr>
            <a:r>
              <a:rPr lang="en-US" sz="2400" dirty="0"/>
              <a:t>The cost of insurance is typically greater than its expected value.</a:t>
            </a:r>
          </a:p>
          <a:p>
            <a:pPr marL="292608" lvl="1" indent="-292608">
              <a:spcBef>
                <a:spcPts val="1000"/>
              </a:spcBef>
              <a:spcAft>
                <a:spcPts val="0"/>
              </a:spcAft>
            </a:pPr>
            <a:r>
              <a:rPr lang="en-US" sz="2200" dirty="0"/>
              <a:t>Most people are risk-averse enough to find insurance worth the extra expense.</a:t>
            </a:r>
          </a:p>
        </p:txBody>
      </p:sp>
      <p:sp>
        <p:nvSpPr>
          <p:cNvPr id="4" name="Content Placeholder 3"/>
          <p:cNvSpPr>
            <a:spLocks noGrp="1"/>
          </p:cNvSpPr>
          <p:nvPr>
            <p:ph sz="quarter" idx="14"/>
          </p:nvPr>
        </p:nvSpPr>
        <p:spPr>
          <a:xfrm>
            <a:off x="342900" y="2991413"/>
            <a:ext cx="8458200" cy="1718875"/>
          </a:xfrm>
        </p:spPr>
        <p:txBody>
          <a:bodyPr>
            <a:normAutofit/>
          </a:bodyPr>
          <a:lstStyle/>
          <a:p>
            <a:pPr>
              <a:spcBef>
                <a:spcPts val="1000"/>
              </a:spcBef>
              <a:spcAft>
                <a:spcPts val="0"/>
              </a:spcAft>
            </a:pPr>
            <a:r>
              <a:rPr lang="en-US" sz="2400" dirty="0"/>
              <a:t>Individuals are generally willing to pay for insurance because the costs of the worst-case events are typically quite large.</a:t>
            </a:r>
          </a:p>
          <a:p>
            <a:pPr>
              <a:spcBef>
                <a:spcPts val="1000"/>
              </a:spcBef>
              <a:spcAft>
                <a:spcPts val="0"/>
              </a:spcAft>
            </a:pPr>
            <a:r>
              <a:rPr lang="en-US" sz="2400" dirty="0"/>
              <a:t>If the cost of insurance was equal to its expected value, then insurance companies would not make any profits.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Pooling and Diversifying Risk</a:t>
            </a:r>
          </a:p>
        </p:txBody>
      </p:sp>
      <p:sp>
        <p:nvSpPr>
          <p:cNvPr id="8" name="Content Placeholder 7"/>
          <p:cNvSpPr>
            <a:spLocks noGrp="1"/>
          </p:cNvSpPr>
          <p:nvPr>
            <p:ph sz="quarter" idx="11"/>
          </p:nvPr>
        </p:nvSpPr>
        <p:spPr/>
        <p:txBody>
          <a:bodyPr>
            <a:normAutofit/>
          </a:bodyPr>
          <a:lstStyle/>
          <a:p>
            <a:pPr>
              <a:spcBef>
                <a:spcPts val="1000"/>
              </a:spcBef>
              <a:spcAft>
                <a:spcPts val="0"/>
              </a:spcAft>
            </a:pPr>
            <a:r>
              <a:rPr lang="en-US" sz="2400" dirty="0"/>
              <a:t>Insurance does not reduce risk.</a:t>
            </a:r>
          </a:p>
          <a:p>
            <a:pPr>
              <a:spcBef>
                <a:spcPts val="1000"/>
              </a:spcBef>
              <a:spcAft>
                <a:spcPts val="0"/>
              </a:spcAft>
            </a:pPr>
            <a:r>
              <a:rPr lang="en-US" sz="2400" dirty="0"/>
              <a:t>Insurance reallocates costs from individuals to insurance companies.</a:t>
            </a:r>
          </a:p>
          <a:p>
            <a:pPr>
              <a:spcBef>
                <a:spcPts val="1000"/>
              </a:spcBef>
              <a:spcAft>
                <a:spcPts val="0"/>
              </a:spcAft>
            </a:pPr>
            <a:r>
              <a:rPr lang="en-US" sz="2400" dirty="0"/>
              <a:t>Why are insurance companies better able to handle the same risk?</a:t>
            </a:r>
          </a:p>
          <a:p>
            <a:pPr marL="292608" lvl="1" indent="-292608">
              <a:spcBef>
                <a:spcPts val="1000"/>
              </a:spcBef>
              <a:spcAft>
                <a:spcPts val="0"/>
              </a:spcAft>
            </a:pPr>
            <a:r>
              <a:rPr lang="en-US" sz="2200" dirty="0"/>
              <a:t>Insurance companies pool individuals together, called </a:t>
            </a:r>
            <a:r>
              <a:rPr lang="en-US" sz="2200" i="1" dirty="0">
                <a:solidFill>
                  <a:srgbClr val="AC0000"/>
                </a:solidFill>
              </a:rPr>
              <a:t>risk pooling</a:t>
            </a:r>
            <a:r>
              <a:rPr lang="en-US" sz="2200" dirty="0"/>
              <a:t>.</a:t>
            </a:r>
          </a:p>
          <a:p>
            <a:pPr marL="292608" lvl="1" indent="-292608">
              <a:spcBef>
                <a:spcPts val="1000"/>
              </a:spcBef>
              <a:spcAft>
                <a:spcPts val="0"/>
              </a:spcAft>
            </a:pPr>
            <a:r>
              <a:rPr lang="en-US" sz="2200" dirty="0"/>
              <a:t>Insurance companies use risk </a:t>
            </a:r>
            <a:r>
              <a:rPr lang="en-US" sz="2200" i="1" dirty="0">
                <a:solidFill>
                  <a:srgbClr val="AC0000"/>
                </a:solidFill>
              </a:rPr>
              <a:t>diversification</a:t>
            </a:r>
            <a:r>
              <a:rPr lang="en-US" sz="2200" dirty="0">
                <a:solidFill>
                  <a:srgbClr val="9D0505"/>
                </a:solidFill>
              </a:rPr>
              <a:t> </a:t>
            </a:r>
            <a:r>
              <a:rPr lang="en-US" sz="2200" dirty="0"/>
              <a:t>in which risks are shared across many different assets or people.</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Pooling Risk</a:t>
            </a:r>
          </a:p>
        </p:txBody>
      </p:sp>
      <p:sp>
        <p:nvSpPr>
          <p:cNvPr id="3" name="Content Placeholder 2"/>
          <p:cNvSpPr>
            <a:spLocks noGrp="1"/>
          </p:cNvSpPr>
          <p:nvPr>
            <p:ph sz="quarter" idx="11"/>
          </p:nvPr>
        </p:nvSpPr>
        <p:spPr/>
        <p:txBody>
          <a:bodyPr>
            <a:normAutofit/>
          </a:bodyPr>
          <a:lstStyle/>
          <a:p>
            <a:pPr marL="292608" lvl="1" indent="-292608">
              <a:spcBef>
                <a:spcPts val="1000"/>
              </a:spcBef>
              <a:spcAft>
                <a:spcPts val="0"/>
              </a:spcAft>
            </a:pPr>
            <a:r>
              <a:rPr lang="en-US" sz="2400" dirty="0"/>
              <a:t>At any given time only some clients cost insurance companies due to claims.</a:t>
            </a:r>
          </a:p>
          <a:p>
            <a:pPr marL="292608" lvl="1" indent="-292608">
              <a:spcBef>
                <a:spcPts val="1000"/>
              </a:spcBef>
              <a:spcAft>
                <a:spcPts val="0"/>
              </a:spcAft>
            </a:pPr>
            <a:r>
              <a:rPr lang="en-US" sz="2400" dirty="0"/>
              <a:t>Insurance companies have many clients who pay premiums and are not making claims.</a:t>
            </a:r>
          </a:p>
          <a:p>
            <a:pPr marL="292608" lvl="1" indent="-292608">
              <a:spcBef>
                <a:spcPts val="1000"/>
              </a:spcBef>
              <a:spcAft>
                <a:spcPts val="0"/>
              </a:spcAft>
            </a:pPr>
            <a:r>
              <a:rPr lang="en-US" sz="2400" dirty="0"/>
              <a:t>Insurance companies are able to absorb the cost of one person’s emergency.</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a:t>Who should Bear the Risk that a College Degree doesn’t Pay Off?</a:t>
            </a:r>
          </a:p>
        </p:txBody>
      </p:sp>
      <p:sp>
        <p:nvSpPr>
          <p:cNvPr id="3" name="Content Placeholder 2"/>
          <p:cNvSpPr>
            <a:spLocks noGrp="1"/>
          </p:cNvSpPr>
          <p:nvPr>
            <p:ph sz="quarter" idx="11"/>
          </p:nvPr>
        </p:nvSpPr>
        <p:spPr>
          <a:xfrm>
            <a:off x="342900" y="1276709"/>
            <a:ext cx="8458200" cy="5158815"/>
          </a:xfrm>
        </p:spPr>
        <p:txBody>
          <a:bodyPr>
            <a:noAutofit/>
          </a:bodyPr>
          <a:lstStyle/>
          <a:p>
            <a:pPr marL="292608" lvl="1" indent="-292608">
              <a:spcBef>
                <a:spcPts val="1000"/>
              </a:spcBef>
              <a:spcAft>
                <a:spcPts val="0"/>
              </a:spcAft>
            </a:pPr>
            <a:r>
              <a:rPr lang="en-US" sz="2400" dirty="0"/>
              <a:t>Going to college is expensive and the outcome is uncertain.</a:t>
            </a:r>
          </a:p>
          <a:p>
            <a:pPr marL="292608" lvl="1" indent="-292608">
              <a:spcBef>
                <a:spcPts val="1000"/>
              </a:spcBef>
              <a:spcAft>
                <a:spcPts val="0"/>
              </a:spcAft>
            </a:pPr>
            <a:r>
              <a:rPr lang="en-US" sz="2400" dirty="0"/>
              <a:t>An insurance company could provide a policy that pays off student loans if your salary never rises above a certain level.</a:t>
            </a:r>
          </a:p>
          <a:p>
            <a:pPr marL="292608" lvl="1" indent="-292608">
              <a:spcBef>
                <a:spcPts val="1000"/>
              </a:spcBef>
              <a:spcAft>
                <a:spcPts val="0"/>
              </a:spcAft>
            </a:pPr>
            <a:r>
              <a:rPr lang="en-US" sz="2400" dirty="0"/>
              <a:t>In the U</a:t>
            </a:r>
            <a:r>
              <a:rPr lang="en-US" sz="100" dirty="0"/>
              <a:t> </a:t>
            </a:r>
            <a:r>
              <a:rPr lang="en-US" sz="2400" dirty="0"/>
              <a:t>K, students borrow from a government-backed company and repay their loans only once they start earning above a certain amount.</a:t>
            </a:r>
          </a:p>
          <a:p>
            <a:pPr marL="292608" lvl="1" indent="-292608">
              <a:spcBef>
                <a:spcPts val="1000"/>
              </a:spcBef>
              <a:spcAft>
                <a:spcPts val="0"/>
              </a:spcAft>
            </a:pPr>
            <a:r>
              <a:rPr lang="en-US" sz="2400" dirty="0"/>
              <a:t>Supporters argue this encourages more young people to go to college.</a:t>
            </a:r>
          </a:p>
          <a:p>
            <a:pPr marL="292608" lvl="1" indent="-292608">
              <a:spcBef>
                <a:spcPts val="1000"/>
              </a:spcBef>
              <a:spcAft>
                <a:spcPts val="0"/>
              </a:spcAft>
            </a:pPr>
            <a:r>
              <a:rPr lang="en-US" sz="2400" dirty="0"/>
              <a:t>Critics point out that taxpayers end up subsidizing gradates who fail to get high-paying jobs.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Diversifying Risk I</a:t>
            </a:r>
          </a:p>
        </p:txBody>
      </p:sp>
      <p:sp>
        <p:nvSpPr>
          <p:cNvPr id="3" name="Content Placeholder 2"/>
          <p:cNvSpPr>
            <a:spLocks noGrp="1"/>
          </p:cNvSpPr>
          <p:nvPr>
            <p:ph sz="quarter" idx="11"/>
          </p:nvPr>
        </p:nvSpPr>
        <p:spPr>
          <a:xfrm>
            <a:off x="342900" y="1276709"/>
            <a:ext cx="8458200" cy="1755648"/>
          </a:xfrm>
        </p:spPr>
        <p:txBody>
          <a:bodyPr>
            <a:normAutofit/>
          </a:bodyPr>
          <a:lstStyle/>
          <a:p>
            <a:pPr>
              <a:spcBef>
                <a:spcPts val="1000"/>
              </a:spcBef>
              <a:spcAft>
                <a:spcPts val="0"/>
              </a:spcAft>
              <a:buClr>
                <a:schemeClr val="tx1"/>
              </a:buClr>
            </a:pPr>
            <a:r>
              <a:rPr lang="en-US" sz="2400" i="1" dirty="0">
                <a:solidFill>
                  <a:srgbClr val="AC0000"/>
                </a:solidFill>
              </a:rPr>
              <a:t>Risk diversification</a:t>
            </a:r>
            <a:r>
              <a:rPr lang="en-US" sz="2400" dirty="0"/>
              <a:t> refers to the process by which risks are shared across many different assets or people.</a:t>
            </a:r>
          </a:p>
          <a:p>
            <a:pPr marL="292608" lvl="1" indent="-292608">
              <a:spcBef>
                <a:spcPts val="1000"/>
              </a:spcBef>
              <a:spcAft>
                <a:spcPts val="0"/>
              </a:spcAft>
            </a:pPr>
            <a:r>
              <a:rPr lang="en-US" sz="2200" dirty="0"/>
              <a:t>Reduces the impact of any particular risk.</a:t>
            </a:r>
          </a:p>
          <a:p>
            <a:pPr marL="292608" lvl="1" indent="-292608">
              <a:spcBef>
                <a:spcPts val="1000"/>
              </a:spcBef>
              <a:spcAft>
                <a:spcPts val="0"/>
              </a:spcAft>
            </a:pPr>
            <a:r>
              <a:rPr lang="en-US" sz="2200" dirty="0"/>
              <a:t>Invest smaller amounts in many companies.</a:t>
            </a:r>
          </a:p>
        </p:txBody>
      </p:sp>
      <p:sp>
        <p:nvSpPr>
          <p:cNvPr id="4" name="Content Placeholder 3"/>
          <p:cNvSpPr>
            <a:spLocks noGrp="1"/>
          </p:cNvSpPr>
          <p:nvPr>
            <p:ph sz="quarter" idx="14"/>
          </p:nvPr>
        </p:nvSpPr>
        <p:spPr>
          <a:xfrm>
            <a:off x="342900" y="3116450"/>
            <a:ext cx="8458200" cy="1810512"/>
          </a:xfrm>
        </p:spPr>
        <p:txBody>
          <a:bodyPr>
            <a:noAutofit/>
          </a:bodyPr>
          <a:lstStyle/>
          <a:p>
            <a:pPr>
              <a:spcBef>
                <a:spcPts val="1000"/>
              </a:spcBef>
              <a:spcAft>
                <a:spcPts val="0"/>
              </a:spcAft>
            </a:pPr>
            <a:r>
              <a:rPr lang="en-US" sz="2400" dirty="0"/>
              <a:t>If one company fails, one won’t lose everything.</a:t>
            </a:r>
          </a:p>
          <a:p>
            <a:pPr>
              <a:spcBef>
                <a:spcPts val="1000"/>
              </a:spcBef>
              <a:spcAft>
                <a:spcPts val="0"/>
              </a:spcAft>
            </a:pPr>
            <a:r>
              <a:rPr lang="en-US" sz="2400" dirty="0"/>
              <a:t>Like pooling risks, diversifying does not change the likelihood that bad things happen.</a:t>
            </a:r>
          </a:p>
          <a:p>
            <a:pPr marL="292608" lvl="1" indent="-292608">
              <a:spcBef>
                <a:spcPts val="1000"/>
              </a:spcBef>
              <a:spcAft>
                <a:spcPts val="0"/>
              </a:spcAft>
            </a:pPr>
            <a:r>
              <a:rPr lang="en-US" sz="2200" dirty="0"/>
              <a:t>Not going to be completely ruined by a single unfortunate event.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Value Over Time</a:t>
            </a:r>
          </a:p>
        </p:txBody>
      </p:sp>
      <p:sp>
        <p:nvSpPr>
          <p:cNvPr id="3" name="Content Placeholder 2"/>
          <p:cNvSpPr>
            <a:spLocks noGrp="1"/>
          </p:cNvSpPr>
          <p:nvPr>
            <p:ph sz="quarter" idx="11"/>
          </p:nvPr>
        </p:nvSpPr>
        <p:spPr>
          <a:xfrm>
            <a:off x="342900" y="1276709"/>
            <a:ext cx="8458200" cy="3142891"/>
          </a:xfrm>
        </p:spPr>
        <p:txBody>
          <a:bodyPr>
            <a:noAutofit/>
          </a:bodyPr>
          <a:lstStyle/>
          <a:p>
            <a:pPr>
              <a:spcBef>
                <a:spcPts val="1000"/>
              </a:spcBef>
              <a:spcAft>
                <a:spcPts val="0"/>
              </a:spcAft>
            </a:pPr>
            <a:r>
              <a:rPr lang="en-US" sz="2400" dirty="0"/>
              <a:t>When a decision requires weighing uncertain future costs and benefits, two complications are faced:</a:t>
            </a:r>
          </a:p>
          <a:p>
            <a:pPr marL="292608" lvl="1" indent="-292608">
              <a:spcBef>
                <a:spcPts val="1000"/>
              </a:spcBef>
              <a:spcAft>
                <a:spcPts val="0"/>
              </a:spcAft>
            </a:pPr>
            <a:r>
              <a:rPr lang="en-US" sz="2200" dirty="0"/>
              <a:t>The </a:t>
            </a:r>
            <a:r>
              <a:rPr lang="en-US" sz="2200" i="1" dirty="0">
                <a:solidFill>
                  <a:srgbClr val="AC0000"/>
                </a:solidFill>
              </a:rPr>
              <a:t>value of money</a:t>
            </a:r>
            <a:r>
              <a:rPr lang="en-US" sz="2200" i="1" dirty="0">
                <a:solidFill>
                  <a:srgbClr val="9D0505"/>
                </a:solidFill>
              </a:rPr>
              <a:t> </a:t>
            </a:r>
            <a:r>
              <a:rPr lang="en-US" sz="2200" dirty="0"/>
              <a:t>changes over time, causing an inaccurate direct comparison of current costs and benefits to future costs and benefits.</a:t>
            </a:r>
          </a:p>
          <a:p>
            <a:pPr marL="292608" lvl="1" indent="-292608">
              <a:spcBef>
                <a:spcPts val="1000"/>
              </a:spcBef>
              <a:spcAft>
                <a:spcPts val="0"/>
              </a:spcAft>
            </a:pPr>
            <a:r>
              <a:rPr lang="en-US" sz="2200" dirty="0"/>
              <a:t>The future is uncertain, causing future benefits and costs to be only approximate estimates.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Diversifying Risk I</a:t>
            </a:r>
            <a:r>
              <a:rPr lang="en-US" sz="100" dirty="0"/>
              <a:t> </a:t>
            </a:r>
            <a:r>
              <a:rPr lang="en-US" sz="3600" dirty="0" err="1"/>
              <a:t>I</a:t>
            </a:r>
            <a:endParaRPr lang="en-US" sz="3600" dirty="0"/>
          </a:p>
        </p:txBody>
      </p:sp>
      <p:sp>
        <p:nvSpPr>
          <p:cNvPr id="3" name="Content Placeholder 2"/>
          <p:cNvSpPr>
            <a:spLocks noGrp="1"/>
          </p:cNvSpPr>
          <p:nvPr>
            <p:ph sz="quarter" idx="11"/>
          </p:nvPr>
        </p:nvSpPr>
        <p:spPr>
          <a:xfrm>
            <a:off x="342900" y="1276709"/>
            <a:ext cx="8458200" cy="2533291"/>
          </a:xfrm>
        </p:spPr>
        <p:txBody>
          <a:bodyPr>
            <a:noAutofit/>
          </a:bodyPr>
          <a:lstStyle/>
          <a:p>
            <a:pPr>
              <a:spcBef>
                <a:spcPts val="1000"/>
              </a:spcBef>
              <a:spcAft>
                <a:spcPts val="0"/>
              </a:spcAft>
            </a:pPr>
            <a:r>
              <a:rPr lang="en-US" sz="2200" dirty="0"/>
              <a:t>Suppose 50 shares of stock X are bought at $10 per stock. This is a portfolio without </a:t>
            </a:r>
            <a:r>
              <a:rPr lang="en-US" sz="2200" i="1" dirty="0">
                <a:solidFill>
                  <a:srgbClr val="AC0000"/>
                </a:solidFill>
              </a:rPr>
              <a:t>diversification</a:t>
            </a:r>
            <a:r>
              <a:rPr lang="en-US" sz="2200" dirty="0"/>
              <a:t>.</a:t>
            </a:r>
          </a:p>
          <a:p>
            <a:pPr>
              <a:spcBef>
                <a:spcPts val="1000"/>
              </a:spcBef>
              <a:spcAft>
                <a:spcPts val="0"/>
              </a:spcAft>
            </a:pPr>
            <a:r>
              <a:rPr lang="en-US" sz="2200" dirty="0"/>
              <a:t>To calculate expected value (</a:t>
            </a:r>
            <a:r>
              <a:rPr lang="en-US" sz="2200" i="1" dirty="0"/>
              <a:t>E</a:t>
            </a:r>
            <a:r>
              <a:rPr lang="en-US" sz="100" i="1" dirty="0"/>
              <a:t> </a:t>
            </a:r>
            <a:r>
              <a:rPr lang="en-US" sz="2200" i="1" dirty="0"/>
              <a:t>V</a:t>
            </a:r>
            <a:r>
              <a:rPr lang="en-US" sz="2200" dirty="0"/>
              <a:t>) of the portfolio:</a:t>
            </a:r>
          </a:p>
          <a:p>
            <a:pPr marL="292608" lvl="1" indent="-292608">
              <a:spcBef>
                <a:spcPts val="1000"/>
              </a:spcBef>
              <a:spcAft>
                <a:spcPts val="0"/>
              </a:spcAft>
            </a:pPr>
            <a:r>
              <a:rPr lang="en-US" sz="2000" dirty="0"/>
              <a:t>Construct a set of outcomes.</a:t>
            </a:r>
          </a:p>
          <a:p>
            <a:pPr marL="292608" lvl="1" indent="-292608">
              <a:spcBef>
                <a:spcPts val="1000"/>
              </a:spcBef>
              <a:spcAft>
                <a:spcPts val="0"/>
              </a:spcAft>
            </a:pPr>
            <a:r>
              <a:rPr lang="en-US" sz="2000" dirty="0"/>
              <a:t>Calculate </a:t>
            </a:r>
            <a:r>
              <a:rPr lang="en-US" sz="2000" i="1" dirty="0"/>
              <a:t>E</a:t>
            </a:r>
            <a:r>
              <a:rPr lang="en-US" sz="100" i="1" dirty="0"/>
              <a:t> </a:t>
            </a:r>
            <a:r>
              <a:rPr lang="en-US" sz="2000" i="1" dirty="0"/>
              <a:t>V</a:t>
            </a:r>
            <a:r>
              <a:rPr lang="en-US" sz="2000" dirty="0"/>
              <a:t> for each outcome.</a:t>
            </a:r>
          </a:p>
          <a:p>
            <a:pPr marL="292608" lvl="1" indent="-292608">
              <a:spcBef>
                <a:spcPts val="1000"/>
              </a:spcBef>
              <a:spcAft>
                <a:spcPts val="0"/>
              </a:spcAft>
            </a:pPr>
            <a:r>
              <a:rPr lang="en-US" sz="2000" dirty="0"/>
              <a:t>Sum the </a:t>
            </a:r>
            <a:r>
              <a:rPr lang="en-US" sz="2000" i="1" dirty="0"/>
              <a:t>E</a:t>
            </a:r>
            <a:r>
              <a:rPr lang="en-US" sz="100" i="1" dirty="0"/>
              <a:t> </a:t>
            </a:r>
            <a:r>
              <a:rPr lang="en-US" sz="2000" i="1" dirty="0"/>
              <a:t>V</a:t>
            </a:r>
            <a:r>
              <a:rPr lang="en-US" sz="2000" dirty="0"/>
              <a:t>s weighted by probability of outcome.</a:t>
            </a:r>
          </a:p>
        </p:txBody>
      </p:sp>
      <p:pic>
        <p:nvPicPr>
          <p:cNvPr id="39940" name="Picture 4" descr="The image shows 3 horizontal columns representing outcomes and the EV of buying shares from stock X, on a vertical axis."/>
          <p:cNvPicPr>
            <a:picLocks noChangeAspect="1" noChangeArrowheads="1"/>
          </p:cNvPicPr>
          <p:nvPr/>
        </p:nvPicPr>
        <p:blipFill>
          <a:blip r:embed="rId3"/>
          <a:srcRect/>
          <a:stretch>
            <a:fillRect/>
          </a:stretch>
        </p:blipFill>
        <p:spPr bwMode="auto">
          <a:xfrm>
            <a:off x="515144" y="3991996"/>
            <a:ext cx="8112125" cy="2167659"/>
          </a:xfrm>
          <a:prstGeom prst="rect">
            <a:avLst/>
          </a:prstGeom>
          <a:noFill/>
          <a:ln w="9525">
            <a:noFill/>
            <a:miter lim="800000"/>
            <a:headEnd/>
            <a:tailEnd/>
          </a:ln>
          <a:effectLst/>
        </p:spPr>
      </p:pic>
      <p:sp>
        <p:nvSpPr>
          <p:cNvPr id="10" name="Text Placeholder 9"/>
          <p:cNvSpPr>
            <a:spLocks noGrp="1"/>
          </p:cNvSpPr>
          <p:nvPr>
            <p:ph type="body" sz="quarter" idx="12"/>
          </p:nvPr>
        </p:nvSpPr>
        <p:spPr>
          <a:xfrm>
            <a:off x="2971800" y="6324600"/>
            <a:ext cx="3200400" cy="190500"/>
          </a:xfrm>
        </p:spPr>
        <p:txBody>
          <a:bodyPr/>
          <a:lstStyle/>
          <a:p>
            <a:r>
              <a:rPr lang="en-US" sz="1200" dirty="0">
                <a:hlinkClick r:id="rId4" action="ppaction://hlinksldjump"/>
              </a:rPr>
              <a:t>Access the text alternative for slide images.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Diversifying Risk I</a:t>
            </a:r>
            <a:r>
              <a:rPr lang="en-US" sz="100" dirty="0"/>
              <a:t> </a:t>
            </a:r>
            <a:r>
              <a:rPr lang="en-US" sz="3600" dirty="0" err="1"/>
              <a:t>I</a:t>
            </a:r>
            <a:r>
              <a:rPr lang="en-US" sz="100" dirty="0"/>
              <a:t> </a:t>
            </a:r>
            <a:r>
              <a:rPr lang="en-US" sz="3600" dirty="0" err="1"/>
              <a:t>I</a:t>
            </a:r>
            <a:r>
              <a:rPr lang="en-US" sz="3600" dirty="0"/>
              <a:t> </a:t>
            </a:r>
            <a:r>
              <a:rPr lang="en-US" sz="1000" b="0" dirty="0"/>
              <a:t>1</a:t>
            </a:r>
          </a:p>
        </p:txBody>
      </p:sp>
      <p:sp>
        <p:nvSpPr>
          <p:cNvPr id="3" name="Content Placeholder 2"/>
          <p:cNvSpPr>
            <a:spLocks noGrp="1"/>
          </p:cNvSpPr>
          <p:nvPr>
            <p:ph sz="quarter" idx="11"/>
          </p:nvPr>
        </p:nvSpPr>
        <p:spPr>
          <a:xfrm>
            <a:off x="342900" y="1276709"/>
            <a:ext cx="8458200" cy="1207008"/>
          </a:xfrm>
        </p:spPr>
        <p:txBody>
          <a:bodyPr>
            <a:normAutofit lnSpcReduction="10000"/>
          </a:bodyPr>
          <a:lstStyle/>
          <a:p>
            <a:pPr>
              <a:lnSpc>
                <a:spcPct val="110000"/>
              </a:lnSpc>
              <a:spcBef>
                <a:spcPts val="1000"/>
              </a:spcBef>
              <a:spcAft>
                <a:spcPts val="0"/>
              </a:spcAft>
            </a:pPr>
            <a:r>
              <a:rPr lang="en-US" sz="2200" dirty="0"/>
              <a:t>Suppose 25 shares of stock X and 25 shares of Y are bought at $10 per stock.</a:t>
            </a:r>
          </a:p>
          <a:p>
            <a:pPr marL="292608" lvl="1" indent="-292608">
              <a:lnSpc>
                <a:spcPct val="110000"/>
              </a:lnSpc>
              <a:spcBef>
                <a:spcPts val="1000"/>
              </a:spcBef>
              <a:spcAft>
                <a:spcPts val="0"/>
              </a:spcAft>
            </a:pPr>
            <a:r>
              <a:rPr lang="en-US" sz="2000" dirty="0"/>
              <a:t>Portfolio with </a:t>
            </a:r>
            <a:r>
              <a:rPr lang="en-US" sz="2000" i="1" dirty="0">
                <a:solidFill>
                  <a:srgbClr val="AC0000"/>
                </a:solidFill>
              </a:rPr>
              <a:t>diversification</a:t>
            </a:r>
            <a:r>
              <a:rPr lang="en-US" sz="2000" dirty="0"/>
              <a:t>.</a:t>
            </a:r>
          </a:p>
        </p:txBody>
      </p:sp>
      <p:sp>
        <p:nvSpPr>
          <p:cNvPr id="4" name="Content Placeholder 3"/>
          <p:cNvSpPr>
            <a:spLocks noGrp="1"/>
          </p:cNvSpPr>
          <p:nvPr>
            <p:ph sz="quarter" idx="14"/>
          </p:nvPr>
        </p:nvSpPr>
        <p:spPr>
          <a:xfrm>
            <a:off x="342900" y="2548131"/>
            <a:ext cx="8458200" cy="438912"/>
          </a:xfrm>
        </p:spPr>
        <p:txBody>
          <a:bodyPr>
            <a:normAutofit/>
          </a:bodyPr>
          <a:lstStyle/>
          <a:p>
            <a:pPr>
              <a:spcBef>
                <a:spcPts val="1000"/>
              </a:spcBef>
              <a:spcAft>
                <a:spcPts val="0"/>
              </a:spcAft>
            </a:pPr>
            <a:r>
              <a:rPr lang="en-US" sz="2200" dirty="0"/>
              <a:t>E</a:t>
            </a:r>
            <a:r>
              <a:rPr lang="en-US" sz="100" dirty="0"/>
              <a:t> </a:t>
            </a:r>
            <a:r>
              <a:rPr lang="en-US" sz="2200" dirty="0"/>
              <a:t>V of the portfolio may not change, but risk is reduced.</a:t>
            </a:r>
          </a:p>
        </p:txBody>
      </p:sp>
      <p:pic>
        <p:nvPicPr>
          <p:cNvPr id="40963" name="Picture 3" descr="The image shows 5 horizontal columns representing outcomes and the EV of buying shares of stock X and Y, on a vertical axis. "/>
          <p:cNvPicPr>
            <a:picLocks noChangeAspect="1" noChangeArrowheads="1"/>
          </p:cNvPicPr>
          <p:nvPr/>
        </p:nvPicPr>
        <p:blipFill>
          <a:blip r:embed="rId3"/>
          <a:srcRect/>
          <a:stretch>
            <a:fillRect/>
          </a:stretch>
        </p:blipFill>
        <p:spPr bwMode="auto">
          <a:xfrm>
            <a:off x="408004" y="3043734"/>
            <a:ext cx="8326775" cy="3201460"/>
          </a:xfrm>
          <a:prstGeom prst="rect">
            <a:avLst/>
          </a:prstGeom>
          <a:noFill/>
          <a:ln w="9525">
            <a:noFill/>
            <a:miter lim="800000"/>
            <a:headEnd/>
            <a:tailEnd/>
          </a:ln>
          <a:effectLst/>
        </p:spPr>
      </p:pic>
      <p:sp>
        <p:nvSpPr>
          <p:cNvPr id="9" name="Text Placeholder 8"/>
          <p:cNvSpPr>
            <a:spLocks noGrp="1"/>
          </p:cNvSpPr>
          <p:nvPr>
            <p:ph type="body" sz="quarter" idx="12"/>
          </p:nvPr>
        </p:nvSpPr>
        <p:spPr>
          <a:xfrm>
            <a:off x="2971800" y="6324600"/>
            <a:ext cx="3200400" cy="190500"/>
          </a:xfrm>
        </p:spPr>
        <p:txBody>
          <a:bodyPr/>
          <a:lstStyle/>
          <a:p>
            <a:pPr>
              <a:spcBef>
                <a:spcPts val="800"/>
              </a:spcBef>
              <a:spcAft>
                <a:spcPts val="0"/>
              </a:spcAft>
            </a:pPr>
            <a:r>
              <a:rPr lang="en-US" sz="1200" dirty="0">
                <a:hlinkClick r:id="rId4" action="ppaction://hlinksldjump"/>
              </a:rPr>
              <a:t>Access the text alternative for slide images.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Diversifying Risk I</a:t>
            </a:r>
            <a:r>
              <a:rPr lang="en-US" sz="100" dirty="0"/>
              <a:t> </a:t>
            </a:r>
            <a:r>
              <a:rPr lang="en-US" sz="3600" dirty="0" err="1"/>
              <a:t>I</a:t>
            </a:r>
            <a:r>
              <a:rPr lang="en-US" sz="100" dirty="0"/>
              <a:t> </a:t>
            </a:r>
            <a:r>
              <a:rPr lang="en-US" sz="3600" dirty="0" err="1"/>
              <a:t>I</a:t>
            </a:r>
            <a:r>
              <a:rPr lang="en-US" sz="3600" dirty="0"/>
              <a:t> </a:t>
            </a:r>
            <a:r>
              <a:rPr lang="en-US" sz="1000" b="0" dirty="0"/>
              <a:t>2</a:t>
            </a:r>
            <a:endParaRPr lang="en-US" sz="1000" dirty="0"/>
          </a:p>
        </p:txBody>
      </p:sp>
      <p:sp>
        <p:nvSpPr>
          <p:cNvPr id="8" name="Content Placeholder 7"/>
          <p:cNvSpPr>
            <a:spLocks noGrp="1"/>
          </p:cNvSpPr>
          <p:nvPr>
            <p:ph sz="quarter" idx="11"/>
          </p:nvPr>
        </p:nvSpPr>
        <p:spPr>
          <a:xfrm>
            <a:off x="342900" y="1276709"/>
            <a:ext cx="8458200" cy="3295291"/>
          </a:xfrm>
        </p:spPr>
        <p:txBody>
          <a:bodyPr>
            <a:normAutofit/>
          </a:bodyPr>
          <a:lstStyle/>
          <a:p>
            <a:pPr marL="292608" indent="-292608">
              <a:spcBef>
                <a:spcPts val="1000"/>
              </a:spcBef>
              <a:spcAft>
                <a:spcPts val="0"/>
              </a:spcAft>
              <a:buFont typeface="Arial" pitchFamily="34" charset="0"/>
              <a:buChar char="•"/>
            </a:pPr>
            <a:r>
              <a:rPr lang="en-US" sz="2400" dirty="0"/>
              <a:t>The key to diversification is that the risks should be as unrelated as possible.</a:t>
            </a:r>
          </a:p>
          <a:p>
            <a:pPr marL="292608" indent="-292608">
              <a:spcBef>
                <a:spcPts val="1000"/>
              </a:spcBef>
              <a:spcAft>
                <a:spcPts val="0"/>
              </a:spcAft>
              <a:buFont typeface="Arial" pitchFamily="34" charset="0"/>
              <a:buChar char="•"/>
            </a:pPr>
            <a:r>
              <a:rPr lang="en-US" sz="2400" dirty="0"/>
              <a:t>Insurance companies diversify by providing home insurance in San Francisco, car insurance in New Jersey, and hurricane insurance in Florida.</a:t>
            </a:r>
          </a:p>
          <a:p>
            <a:pPr marL="292608" indent="-292608">
              <a:spcBef>
                <a:spcPts val="1000"/>
              </a:spcBef>
              <a:spcAft>
                <a:spcPts val="0"/>
              </a:spcAft>
              <a:buFont typeface="Arial" pitchFamily="34" charset="0"/>
              <a:buChar char="•"/>
            </a:pPr>
            <a:r>
              <a:rPr lang="en-US" sz="2400" dirty="0"/>
              <a:t>Earthquakes, car crashes, and hurricanes in different parts of the country are </a:t>
            </a:r>
            <a:r>
              <a:rPr lang="en-US" sz="2400" i="1" dirty="0">
                <a:solidFill>
                  <a:srgbClr val="AC0000"/>
                </a:solidFill>
              </a:rPr>
              <a:t>uncorrelated</a:t>
            </a:r>
            <a:r>
              <a:rPr lang="en-US" sz="2400" dirty="0"/>
              <a:t>: none is more or less likely to occur if one of the others occurs.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Are Extended Warranties Worth it?</a:t>
            </a:r>
          </a:p>
        </p:txBody>
      </p:sp>
      <p:sp>
        <p:nvSpPr>
          <p:cNvPr id="3" name="Content Placeholder 2"/>
          <p:cNvSpPr>
            <a:spLocks noGrp="1"/>
          </p:cNvSpPr>
          <p:nvPr>
            <p:ph sz="quarter" idx="11"/>
          </p:nvPr>
        </p:nvSpPr>
        <p:spPr>
          <a:xfrm>
            <a:off x="342900" y="1276709"/>
            <a:ext cx="8458200" cy="4251960"/>
          </a:xfrm>
        </p:spPr>
        <p:txBody>
          <a:bodyPr>
            <a:noAutofit/>
          </a:bodyPr>
          <a:lstStyle/>
          <a:p>
            <a:pPr>
              <a:spcBef>
                <a:spcPts val="1000"/>
              </a:spcBef>
              <a:spcAft>
                <a:spcPts val="0"/>
              </a:spcAft>
            </a:pPr>
            <a:r>
              <a:rPr lang="en-US" sz="2400" dirty="0">
                <a:cs typeface="Calibri Light" panose="020F0302020204030204" pitchFamily="34" charset="0"/>
              </a:rPr>
              <a:t>Most companies offer customers extended warranties.</a:t>
            </a:r>
          </a:p>
          <a:p>
            <a:pPr>
              <a:spcBef>
                <a:spcPts val="1000"/>
              </a:spcBef>
              <a:spcAft>
                <a:spcPts val="0"/>
              </a:spcAft>
            </a:pPr>
            <a:r>
              <a:rPr lang="en-US" sz="2400" dirty="0">
                <a:cs typeface="Calibri Light" panose="020F0302020204030204" pitchFamily="34" charset="0"/>
              </a:rPr>
              <a:t>These warranties are an insurance product that will pay to repair or replace your purchase.</a:t>
            </a:r>
          </a:p>
          <a:p>
            <a:pPr>
              <a:spcBef>
                <a:spcPts val="1000"/>
              </a:spcBef>
              <a:spcAft>
                <a:spcPts val="0"/>
              </a:spcAft>
            </a:pPr>
            <a:r>
              <a:rPr lang="en-US" sz="2400" dirty="0">
                <a:cs typeface="Calibri Light" panose="020F0302020204030204" pitchFamily="34" charset="0"/>
              </a:rPr>
              <a:t>Consumer reports found that only 50% of extended car warranties are used.</a:t>
            </a:r>
          </a:p>
          <a:p>
            <a:pPr>
              <a:spcBef>
                <a:spcPts val="1000"/>
              </a:spcBef>
              <a:spcAft>
                <a:spcPts val="0"/>
              </a:spcAft>
            </a:pPr>
            <a:r>
              <a:rPr lang="en-US" sz="2400" dirty="0">
                <a:cs typeface="Calibri Light" panose="020F0302020204030204" pitchFamily="34" charset="0"/>
              </a:rPr>
              <a:t>Researchers found that the average T</a:t>
            </a:r>
            <a:r>
              <a:rPr lang="en-US" sz="100" dirty="0">
                <a:cs typeface="Calibri Light" panose="020F0302020204030204" pitchFamily="34" charset="0"/>
              </a:rPr>
              <a:t> </a:t>
            </a:r>
            <a:r>
              <a:rPr lang="en-US" sz="2400" dirty="0">
                <a:cs typeface="Calibri Light" panose="020F0302020204030204" pitchFamily="34" charset="0"/>
              </a:rPr>
              <a:t>V insurance premium is $90 and the largest repair costs were at most $400. This means the product must fail an unrealistic 20-25% of the time for the consumer to gain financially.</a:t>
            </a:r>
          </a:p>
          <a:p>
            <a:pPr marL="292608" lvl="1" indent="-292608">
              <a:spcBef>
                <a:spcPts val="1000"/>
              </a:spcBef>
              <a:spcAft>
                <a:spcPts val="0"/>
              </a:spcAft>
            </a:pPr>
            <a:r>
              <a:rPr lang="en-US" sz="2200" dirty="0">
                <a:cs typeface="Calibri Light" panose="020F0302020204030204" pitchFamily="34" charset="0"/>
              </a:rPr>
              <a:t>Consumer reports found T</a:t>
            </a:r>
            <a:r>
              <a:rPr lang="en-US" sz="100" dirty="0">
                <a:cs typeface="Calibri Light" panose="020F0302020204030204" pitchFamily="34" charset="0"/>
              </a:rPr>
              <a:t> </a:t>
            </a:r>
            <a:r>
              <a:rPr lang="en-US" sz="2200" dirty="0">
                <a:cs typeface="Calibri Light" panose="020F0302020204030204" pitchFamily="34" charset="0"/>
              </a:rPr>
              <a:t>Vs fail 5-7% of the time.</a:t>
            </a:r>
          </a:p>
        </p:txBody>
      </p:sp>
      <p:sp>
        <p:nvSpPr>
          <p:cNvPr id="4" name="Content Placeholder 3"/>
          <p:cNvSpPr>
            <a:spLocks noGrp="1"/>
          </p:cNvSpPr>
          <p:nvPr>
            <p:ph sz="quarter" idx="14"/>
          </p:nvPr>
        </p:nvSpPr>
        <p:spPr>
          <a:xfrm>
            <a:off x="342900" y="5616650"/>
            <a:ext cx="8458200" cy="457200"/>
          </a:xfrm>
        </p:spPr>
        <p:txBody>
          <a:bodyPr>
            <a:normAutofit/>
          </a:bodyPr>
          <a:lstStyle/>
          <a:p>
            <a:pPr>
              <a:spcBef>
                <a:spcPts val="1000"/>
              </a:spcBef>
              <a:spcAft>
                <a:spcPts val="0"/>
              </a:spcAft>
            </a:pPr>
            <a:r>
              <a:rPr lang="en-US" sz="2400" dirty="0">
                <a:cs typeface="Calibri Light" panose="020F0302020204030204" pitchFamily="34" charset="0"/>
              </a:rPr>
              <a:t>Warranties do give individuals peace of mind.</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Problems with Insurance</a:t>
            </a:r>
          </a:p>
        </p:txBody>
      </p:sp>
      <p:sp>
        <p:nvSpPr>
          <p:cNvPr id="8" name="Content Placeholder 7"/>
          <p:cNvSpPr>
            <a:spLocks noGrp="1"/>
          </p:cNvSpPr>
          <p:nvPr>
            <p:ph sz="quarter" idx="11"/>
          </p:nvPr>
        </p:nvSpPr>
        <p:spPr/>
        <p:txBody>
          <a:bodyPr>
            <a:normAutofit/>
          </a:bodyPr>
          <a:lstStyle/>
          <a:p>
            <a:pPr marL="292608" indent="-292608">
              <a:spcBef>
                <a:spcPts val="1000"/>
              </a:spcBef>
              <a:spcAft>
                <a:spcPts val="0"/>
              </a:spcAft>
              <a:buFont typeface="Arial" pitchFamily="34" charset="0"/>
              <a:buChar char="•"/>
            </a:pPr>
            <a:r>
              <a:rPr lang="en-US" sz="2400" dirty="0"/>
              <a:t>There are two big inherent problems with insurance: </a:t>
            </a:r>
            <a:r>
              <a:rPr lang="en-US" sz="2400" i="1" dirty="0">
                <a:solidFill>
                  <a:srgbClr val="AC0000"/>
                </a:solidFill>
              </a:rPr>
              <a:t>adverse selection</a:t>
            </a:r>
            <a:r>
              <a:rPr lang="en-US" sz="2400" i="1" dirty="0">
                <a:solidFill>
                  <a:srgbClr val="9D0505"/>
                </a:solidFill>
              </a:rPr>
              <a:t> </a:t>
            </a:r>
            <a:r>
              <a:rPr lang="en-US" sz="2400" dirty="0"/>
              <a:t>and </a:t>
            </a:r>
            <a:r>
              <a:rPr lang="en-US" sz="2400" i="1" dirty="0">
                <a:solidFill>
                  <a:srgbClr val="AC0000"/>
                </a:solidFill>
              </a:rPr>
              <a:t>moral hazard</a:t>
            </a:r>
            <a:r>
              <a:rPr lang="en-US" sz="2400" dirty="0"/>
              <a:t>.</a:t>
            </a:r>
          </a:p>
          <a:p>
            <a:pPr marL="292608" indent="-292608">
              <a:spcBef>
                <a:spcPts val="1000"/>
              </a:spcBef>
              <a:spcAft>
                <a:spcPts val="0"/>
              </a:spcAft>
              <a:buFont typeface="Arial" pitchFamily="34" charset="0"/>
              <a:buChar char="•"/>
            </a:pPr>
            <a:r>
              <a:rPr lang="en-US" sz="2400" dirty="0"/>
              <a:t>Both occur due to individuals and insurance companies having different information (asymmetric information sets).</a:t>
            </a:r>
          </a:p>
          <a:p>
            <a:pPr marL="292608" indent="-292608">
              <a:spcBef>
                <a:spcPts val="1000"/>
              </a:spcBef>
              <a:spcAft>
                <a:spcPts val="0"/>
              </a:spcAft>
              <a:buFont typeface="Arial" pitchFamily="34" charset="0"/>
              <a:buChar char="•"/>
            </a:pPr>
            <a:r>
              <a:rPr lang="en-US" sz="2400" dirty="0"/>
              <a:t>Adverse selection occurs when higher risk individuals are drawn towards insurance.</a:t>
            </a:r>
          </a:p>
          <a:p>
            <a:pPr marL="292608" indent="-292608">
              <a:spcBef>
                <a:spcPts val="1000"/>
              </a:spcBef>
              <a:spcAft>
                <a:spcPts val="0"/>
              </a:spcAft>
              <a:buFont typeface="Arial" pitchFamily="34" charset="0"/>
              <a:buChar char="•"/>
            </a:pPr>
            <a:r>
              <a:rPr lang="en-US" sz="2400" dirty="0"/>
              <a:t>Moral hazard occurs when individuals behave riskier once they become insured.</a:t>
            </a:r>
          </a:p>
          <a:p>
            <a:pPr marL="292608" indent="-292608">
              <a:spcBef>
                <a:spcPts val="1000"/>
              </a:spcBef>
              <a:spcAft>
                <a:spcPts val="0"/>
              </a:spcAft>
              <a:buFont typeface="Arial" pitchFamily="34" charset="0"/>
              <a:buChar char="•"/>
            </a:pPr>
            <a:r>
              <a:rPr lang="en-US" sz="2400" dirty="0"/>
              <a:t>If insurance companies had the same information set as their clients, adverse selection and moral hazard would be eliminated.</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600" dirty="0"/>
              <a:t>Should Health Insurance Include Preventive Care?</a:t>
            </a:r>
          </a:p>
        </p:txBody>
      </p:sp>
      <p:sp>
        <p:nvSpPr>
          <p:cNvPr id="8" name="Content Placeholder 7"/>
          <p:cNvSpPr>
            <a:spLocks noGrp="1"/>
          </p:cNvSpPr>
          <p:nvPr>
            <p:ph sz="quarter" idx="11"/>
          </p:nvPr>
        </p:nvSpPr>
        <p:spPr/>
        <p:txBody>
          <a:bodyPr>
            <a:normAutofit/>
          </a:bodyPr>
          <a:lstStyle/>
          <a:p>
            <a:pPr marL="292608" indent="-292608">
              <a:spcBef>
                <a:spcPts val="1000"/>
              </a:spcBef>
              <a:spcAft>
                <a:spcPts val="0"/>
              </a:spcAft>
              <a:buFont typeface="Arial" pitchFamily="34" charset="0"/>
              <a:buChar char="•"/>
            </a:pPr>
            <a:r>
              <a:rPr lang="en-US" sz="2400" dirty="0">
                <a:cs typeface="Calibri Light" panose="020F0302020204030204" pitchFamily="34" charset="0"/>
              </a:rPr>
              <a:t>Health care is expensive.</a:t>
            </a:r>
          </a:p>
          <a:p>
            <a:pPr marL="292608" indent="-292608">
              <a:spcBef>
                <a:spcPts val="1000"/>
              </a:spcBef>
              <a:spcAft>
                <a:spcPts val="0"/>
              </a:spcAft>
              <a:buFont typeface="Arial" pitchFamily="34" charset="0"/>
              <a:buChar char="•"/>
            </a:pPr>
            <a:r>
              <a:rPr lang="en-US" sz="2400" dirty="0">
                <a:cs typeface="Calibri Light" panose="020F0302020204030204" pitchFamily="34" charset="0"/>
              </a:rPr>
              <a:t>One proposal to reduce health insurance premiums is to increase incentives for preventive care.</a:t>
            </a:r>
          </a:p>
          <a:p>
            <a:pPr marL="292608" indent="-292608">
              <a:spcBef>
                <a:spcPts val="1000"/>
              </a:spcBef>
              <a:spcAft>
                <a:spcPts val="0"/>
              </a:spcAft>
              <a:buFont typeface="Arial" pitchFamily="34" charset="0"/>
              <a:buChar char="•"/>
            </a:pPr>
            <a:r>
              <a:rPr lang="en-US" sz="2400" dirty="0">
                <a:cs typeface="Calibri Light" panose="020F0302020204030204" pitchFamily="34" charset="0"/>
              </a:rPr>
              <a:t>Preventive care reduces suffering from chronic illness and reduces costly extensive treatments.</a:t>
            </a:r>
          </a:p>
          <a:p>
            <a:pPr marL="292608" indent="-292608">
              <a:spcBef>
                <a:spcPts val="1000"/>
              </a:spcBef>
              <a:spcAft>
                <a:spcPts val="0"/>
              </a:spcAft>
              <a:buFont typeface="Arial" pitchFamily="34" charset="0"/>
              <a:buChar char="•"/>
            </a:pPr>
            <a:r>
              <a:rPr lang="en-US" sz="2400" dirty="0">
                <a:cs typeface="Calibri Light" panose="020F0302020204030204" pitchFamily="34" charset="0"/>
              </a:rPr>
              <a:t>If people with medical insurance are entitled to preventive care, they may demand all kinds of expensive tests and preventive treatments that they don’t need.</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Summary</a:t>
            </a:r>
          </a:p>
        </p:txBody>
      </p:sp>
      <p:sp>
        <p:nvSpPr>
          <p:cNvPr id="8" name="Content Placeholder 7"/>
          <p:cNvSpPr>
            <a:spLocks noGrp="1"/>
          </p:cNvSpPr>
          <p:nvPr>
            <p:ph sz="quarter" idx="11"/>
          </p:nvPr>
        </p:nvSpPr>
        <p:spPr>
          <a:xfrm>
            <a:off x="342900" y="1276710"/>
            <a:ext cx="8458200" cy="1314090"/>
          </a:xfrm>
        </p:spPr>
        <p:txBody>
          <a:bodyPr>
            <a:noAutofit/>
          </a:bodyPr>
          <a:lstStyle/>
          <a:p>
            <a:pPr>
              <a:spcBef>
                <a:spcPts val="1000"/>
              </a:spcBef>
              <a:spcAft>
                <a:spcPts val="0"/>
              </a:spcAft>
            </a:pPr>
            <a:r>
              <a:rPr lang="en-US" sz="2400" dirty="0"/>
              <a:t>The </a:t>
            </a:r>
            <a:r>
              <a:rPr lang="en-US" sz="2400" i="1" dirty="0">
                <a:solidFill>
                  <a:srgbClr val="AC0000"/>
                </a:solidFill>
              </a:rPr>
              <a:t>present value </a:t>
            </a:r>
            <a:r>
              <a:rPr lang="en-US" sz="2400" dirty="0"/>
              <a:t>formula provides a way of comparing current costs and benefits to future costs and benefits.</a:t>
            </a:r>
          </a:p>
          <a:p>
            <a:pPr marL="292608" lvl="1" indent="-292608">
              <a:spcBef>
                <a:spcPts val="1000"/>
              </a:spcBef>
              <a:spcAft>
                <a:spcPts val="0"/>
              </a:spcAft>
            </a:pPr>
            <a:r>
              <a:rPr lang="en-US" sz="2200" dirty="0"/>
              <a:t>An interest rate links the future value to the present.</a:t>
            </a:r>
          </a:p>
        </p:txBody>
      </p:sp>
      <p:sp>
        <p:nvSpPr>
          <p:cNvPr id="11" name="Content Placeholder 10"/>
          <p:cNvSpPr>
            <a:spLocks noGrp="1"/>
          </p:cNvSpPr>
          <p:nvPr>
            <p:ph sz="quarter" idx="14"/>
          </p:nvPr>
        </p:nvSpPr>
        <p:spPr>
          <a:xfrm>
            <a:off x="342900" y="2649246"/>
            <a:ext cx="8458200" cy="1617954"/>
          </a:xfrm>
        </p:spPr>
        <p:txBody>
          <a:bodyPr>
            <a:noAutofit/>
          </a:bodyPr>
          <a:lstStyle/>
          <a:p>
            <a:pPr>
              <a:spcBef>
                <a:spcPts val="1000"/>
              </a:spcBef>
              <a:spcAft>
                <a:spcPts val="0"/>
              </a:spcAft>
            </a:pPr>
            <a:r>
              <a:rPr lang="en-US" sz="2400" dirty="0"/>
              <a:t>Sometimes these costs and benefits are known and other times they are uncertain, but calculable.</a:t>
            </a:r>
          </a:p>
          <a:p>
            <a:pPr marL="292608" lvl="1" indent="-292608">
              <a:spcBef>
                <a:spcPts val="1000"/>
              </a:spcBef>
              <a:spcAft>
                <a:spcPts val="0"/>
              </a:spcAft>
            </a:pPr>
            <a:r>
              <a:rPr lang="en-US" sz="2200" dirty="0"/>
              <a:t>When they are calculable, an expected value of each outcome can be determined.</a:t>
            </a:r>
          </a:p>
        </p:txBody>
      </p:sp>
      <p:sp>
        <p:nvSpPr>
          <p:cNvPr id="12" name="Content Placeholder 11"/>
          <p:cNvSpPr>
            <a:spLocks noGrp="1"/>
          </p:cNvSpPr>
          <p:nvPr>
            <p:ph sz="quarter" idx="15"/>
          </p:nvPr>
        </p:nvSpPr>
        <p:spPr>
          <a:xfrm>
            <a:off x="342900" y="4333750"/>
            <a:ext cx="8458200" cy="872369"/>
          </a:xfrm>
        </p:spPr>
        <p:txBody>
          <a:bodyPr>
            <a:noAutofit/>
          </a:bodyPr>
          <a:lstStyle/>
          <a:p>
            <a:pPr>
              <a:spcBef>
                <a:spcPts val="1000"/>
              </a:spcBef>
              <a:spcAft>
                <a:spcPts val="0"/>
              </a:spcAft>
            </a:pPr>
            <a:r>
              <a:rPr lang="en-US" sz="2400" dirty="0"/>
              <a:t>When worse-case events are high cost, individuals tend to avoid these activities or buy insurance to reduce risk.</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t>End of Main Content</a:t>
            </a:r>
          </a:p>
        </p:txBody>
      </p:sp>
      <p:sp>
        <p:nvSpPr>
          <p:cNvPr id="4" name="Content Placeholder 3">
            <a:extLst>
              <a:ext uri="{FF2B5EF4-FFF2-40B4-BE49-F238E27FC236}">
                <a16:creationId xmlns:a16="http://schemas.microsoft.com/office/drawing/2014/main" id="{D273E325-9208-43F3-8555-36202DC09FA0}"/>
              </a:ext>
            </a:extLst>
          </p:cNvPr>
          <p:cNvSpPr>
            <a:spLocks noGrp="1"/>
          </p:cNvSpPr>
          <p:nvPr>
            <p:ph sz="quarter" idx="13"/>
          </p:nvPr>
        </p:nvSpPr>
        <p:spPr>
          <a:xfrm>
            <a:off x="60325" y="6498556"/>
            <a:ext cx="8988784" cy="296359"/>
          </a:xfrm>
        </p:spPr>
        <p:txBody>
          <a:bodyPr/>
          <a:lstStyle/>
          <a:p>
            <a:pPr lvl="0"/>
            <a:r>
              <a:rPr lang="en-US" dirty="0">
                <a:solidFill>
                  <a:schemeClr val="tx1"/>
                </a:solidFill>
              </a:rPr>
              <a:t>© 2021 McGraw Hill. All rights reserved. Authorized only for instructor use in the classroom.</a:t>
            </a:r>
          </a:p>
          <a:p>
            <a:pPr lvl="0"/>
            <a:r>
              <a:rPr lang="en-US" dirty="0">
                <a:solidFill>
                  <a:schemeClr val="tx1"/>
                </a:solidFill>
              </a:rPr>
              <a:t>No reproduction or further distribution permitted without the prior written consent of McGraw Hill.</a:t>
            </a:r>
            <a:endParaRPr lang="en-IN" dirty="0"/>
          </a:p>
        </p:txBody>
      </p:sp>
    </p:spTree>
    <p:extLst>
      <p:ext uri="{BB962C8B-B14F-4D97-AF65-F5344CB8AC3E}">
        <p14:creationId xmlns:p14="http://schemas.microsoft.com/office/powerpoint/2010/main" val="32360176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Accessibility Content: Text Alternatives for Images</a:t>
            </a:r>
            <a:endParaRPr lang="en-US" dirty="0"/>
          </a:p>
        </p:txBody>
      </p:sp>
    </p:spTree>
    <p:extLst>
      <p:ext uri="{BB962C8B-B14F-4D97-AF65-F5344CB8AC3E}">
        <p14:creationId xmlns:p14="http://schemas.microsoft.com/office/powerpoint/2010/main" val="26759867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Diversifying Risk I</a:t>
            </a:r>
            <a:r>
              <a:rPr lang="en-US" sz="100" dirty="0"/>
              <a:t> </a:t>
            </a:r>
            <a:r>
              <a:rPr lang="en-US" sz="3200" dirty="0" err="1"/>
              <a:t>I</a:t>
            </a:r>
            <a:r>
              <a:rPr lang="en-US" sz="3000" dirty="0"/>
              <a:t>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dirty="0"/>
              <a:t>The first horizontal column shows Price of X going down. The EV is shown as: $2 times 50 equals $100 and in the box it reads: 0.20, Probability of outcome is… The second horizontal column shows Price of X going up. The EV is shown as: $20 times 50 equals $1,000 and in the box it reads: 0.80. The third horizontal column shows EV of buying X. The EV is shown as: 0.20 times $100 + 0.80 times $1,000 equals $820.</a:t>
            </a:r>
            <a:endParaRPr lang="en-US" sz="2400"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p>
        </p:txBody>
      </p:sp>
    </p:spTree>
    <p:extLst>
      <p:ext uri="{BB962C8B-B14F-4D97-AF65-F5344CB8AC3E}">
        <p14:creationId xmlns:p14="http://schemas.microsoft.com/office/powerpoint/2010/main" val="32939972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Timing Matters</a:t>
            </a:r>
          </a:p>
        </p:txBody>
      </p:sp>
      <p:sp>
        <p:nvSpPr>
          <p:cNvPr id="3" name="Content Placeholder 2"/>
          <p:cNvSpPr>
            <a:spLocks noGrp="1"/>
          </p:cNvSpPr>
          <p:nvPr>
            <p:ph sz="quarter" idx="11"/>
          </p:nvPr>
        </p:nvSpPr>
        <p:spPr>
          <a:xfrm>
            <a:off x="342900" y="1276709"/>
            <a:ext cx="8458200" cy="2685691"/>
          </a:xfrm>
        </p:spPr>
        <p:txBody>
          <a:bodyPr>
            <a:normAutofit/>
          </a:bodyPr>
          <a:lstStyle/>
          <a:p>
            <a:pPr marL="292608" indent="-292608">
              <a:spcBef>
                <a:spcPts val="1000"/>
              </a:spcBef>
              <a:spcAft>
                <a:spcPts val="0"/>
              </a:spcAft>
              <a:buFont typeface="Arial" pitchFamily="34" charset="0"/>
              <a:buChar char="•"/>
            </a:pPr>
            <a:r>
              <a:rPr lang="en-US" sz="2400" dirty="0"/>
              <a:t>When costs and benefits of a choice occur at different times, this profoundly affects the choice.</a:t>
            </a:r>
          </a:p>
          <a:p>
            <a:pPr marL="292608" indent="-292608">
              <a:spcBef>
                <a:spcPts val="1000"/>
              </a:spcBef>
              <a:spcAft>
                <a:spcPts val="0"/>
              </a:spcAft>
              <a:buFont typeface="Arial" pitchFamily="34" charset="0"/>
              <a:buChar char="•"/>
            </a:pPr>
            <a:r>
              <a:rPr lang="en-US" sz="2400" dirty="0"/>
              <a:t>Consider the following scenario: You have won a competition and can choose one of the following prizes:</a:t>
            </a:r>
          </a:p>
          <a:p>
            <a:pPr marL="292608">
              <a:spcBef>
                <a:spcPts val="1000"/>
              </a:spcBef>
              <a:spcAft>
                <a:spcPts val="0"/>
              </a:spcAft>
            </a:pPr>
            <a:r>
              <a:rPr lang="en-US" sz="2400" b="1" dirty="0"/>
              <a:t>Option A</a:t>
            </a:r>
            <a:r>
              <a:rPr lang="en-US" sz="2400" dirty="0"/>
              <a:t>: $100,000 now.</a:t>
            </a:r>
          </a:p>
          <a:p>
            <a:pPr marL="292608">
              <a:spcBef>
                <a:spcPts val="1000"/>
              </a:spcBef>
              <a:spcAft>
                <a:spcPts val="0"/>
              </a:spcAft>
            </a:pPr>
            <a:r>
              <a:rPr lang="en-US" sz="2400" b="1" dirty="0"/>
              <a:t>Option B</a:t>
            </a:r>
            <a:r>
              <a:rPr lang="en-US" sz="2400" dirty="0"/>
              <a:t>: $100,000 ten years from now.</a:t>
            </a:r>
          </a:p>
        </p:txBody>
      </p:sp>
      <p:sp>
        <p:nvSpPr>
          <p:cNvPr id="4" name="Content Placeholder 3"/>
          <p:cNvSpPr>
            <a:spLocks noGrp="1"/>
          </p:cNvSpPr>
          <p:nvPr>
            <p:ph sz="quarter" idx="14"/>
          </p:nvPr>
        </p:nvSpPr>
        <p:spPr>
          <a:xfrm>
            <a:off x="342900" y="4065600"/>
            <a:ext cx="8458200" cy="533400"/>
          </a:xfrm>
        </p:spPr>
        <p:txBody>
          <a:bodyPr>
            <a:normAutofit/>
          </a:bodyPr>
          <a:lstStyle/>
          <a:p>
            <a:pPr marL="292608" indent="-292608">
              <a:spcBef>
                <a:spcPts val="1000"/>
              </a:spcBef>
              <a:spcAft>
                <a:spcPts val="0"/>
              </a:spcAft>
              <a:buFont typeface="Arial" pitchFamily="34" charset="0"/>
              <a:buChar char="•"/>
            </a:pPr>
            <a:r>
              <a:rPr lang="en-US" sz="2400" dirty="0"/>
              <a:t>Which would you choose and why?</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Diversifying Risk I</a:t>
            </a:r>
            <a:r>
              <a:rPr lang="en-US" sz="100" dirty="0"/>
              <a:t> </a:t>
            </a:r>
            <a:r>
              <a:rPr lang="en-US" sz="3200" dirty="0" err="1"/>
              <a:t>I</a:t>
            </a:r>
            <a:r>
              <a:rPr lang="en-US" sz="100" dirty="0"/>
              <a:t> </a:t>
            </a:r>
            <a:r>
              <a:rPr lang="en-US" sz="3200" dirty="0" err="1"/>
              <a:t>I</a:t>
            </a:r>
            <a:r>
              <a:rPr lang="en-US" sz="3200" dirty="0"/>
              <a:t> </a:t>
            </a:r>
            <a:r>
              <a:rPr lang="en-US" sz="900" b="0" dirty="0"/>
              <a:t>1</a:t>
            </a:r>
            <a:r>
              <a:rPr lang="en-US" sz="3000" dirty="0"/>
              <a:t>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dirty="0"/>
              <a:t>The first horizontal column shows Price of both X and Y going down. The EV is shown as: $2 times 50 equals $100 and in the box it reads: 0.04. The second horizontal column shows Price of X going up and price of Y going down. The EV is shown as: $20 times 25 + $2 times 25 equals $550 and in the box it reads: 0.16. The third horizontal column shows Price of X going down and price of Y going up. The EV is shown as: $20 times 25 + $2 times 25 equals $550 and in the box it reads: 0.16. The fourth horizontal column shows Price of both X and Y going up. The EV is shown as: $20 times 50 equals $1000 and in the box it reads: 0.64. The fifth horizontal column shows EV of buying both X and Y. </a:t>
            </a:r>
            <a:r>
              <a:rPr lang="en-US"/>
              <a:t>The EV is shown as: 0.04 times 100 + 0.16 times 550 + 0.16 times 550 + 0.64 times 1000 equals $820. </a:t>
            </a:r>
            <a:endParaRPr lang="en-US" sz="2400"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p>
        </p:txBody>
      </p:sp>
    </p:spTree>
    <p:extLst>
      <p:ext uri="{BB962C8B-B14F-4D97-AF65-F5344CB8AC3E}">
        <p14:creationId xmlns:p14="http://schemas.microsoft.com/office/powerpoint/2010/main" val="38856846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Interest Rates</a:t>
            </a:r>
          </a:p>
        </p:txBody>
      </p:sp>
      <p:sp>
        <p:nvSpPr>
          <p:cNvPr id="3" name="Content Placeholder 2"/>
          <p:cNvSpPr>
            <a:spLocks noGrp="1"/>
          </p:cNvSpPr>
          <p:nvPr>
            <p:ph sz="quarter" idx="11"/>
          </p:nvPr>
        </p:nvSpPr>
        <p:spPr>
          <a:xfrm>
            <a:off x="342900" y="1276709"/>
            <a:ext cx="8458200" cy="3219091"/>
          </a:xfrm>
        </p:spPr>
        <p:txBody>
          <a:bodyPr>
            <a:noAutofit/>
          </a:bodyPr>
          <a:lstStyle/>
          <a:p>
            <a:pPr>
              <a:spcBef>
                <a:spcPts val="1000"/>
              </a:spcBef>
              <a:spcAft>
                <a:spcPts val="0"/>
              </a:spcAft>
            </a:pPr>
            <a:r>
              <a:rPr lang="en-US" sz="2400" dirty="0"/>
              <a:t>When considering money today versus future money, individuals consider the </a:t>
            </a:r>
            <a:r>
              <a:rPr lang="en-US" sz="2400" i="1" dirty="0">
                <a:solidFill>
                  <a:srgbClr val="AC0000"/>
                </a:solidFill>
              </a:rPr>
              <a:t>opportunity cost</a:t>
            </a:r>
            <a:r>
              <a:rPr lang="en-US" sz="2400" i="1" dirty="0">
                <a:solidFill>
                  <a:srgbClr val="9D0505"/>
                </a:solidFill>
              </a:rPr>
              <a:t> </a:t>
            </a:r>
            <a:r>
              <a:rPr lang="en-US" sz="2400" dirty="0"/>
              <a:t>of waiting until the future to receive the money.</a:t>
            </a:r>
          </a:p>
          <a:p>
            <a:pPr marL="292608" lvl="1" indent="-292608">
              <a:spcBef>
                <a:spcPts val="1000"/>
              </a:spcBef>
              <a:spcAft>
                <a:spcPts val="0"/>
              </a:spcAft>
            </a:pPr>
            <a:r>
              <a:rPr lang="en-US" sz="2200" dirty="0"/>
              <a:t>The </a:t>
            </a:r>
            <a:r>
              <a:rPr lang="en-US" sz="2200" i="1" dirty="0">
                <a:solidFill>
                  <a:srgbClr val="AC0000"/>
                </a:solidFill>
              </a:rPr>
              <a:t>interest rate</a:t>
            </a:r>
            <a:r>
              <a:rPr lang="en-US" sz="2200" i="1" dirty="0">
                <a:solidFill>
                  <a:srgbClr val="9D0505"/>
                </a:solidFill>
              </a:rPr>
              <a:t> </a:t>
            </a:r>
            <a:r>
              <a:rPr lang="en-US" sz="2200" dirty="0"/>
              <a:t>tells how much today’s money is worth in the future.</a:t>
            </a:r>
          </a:p>
          <a:p>
            <a:pPr marL="292608" lvl="1" indent="-292608">
              <a:spcBef>
                <a:spcPts val="1000"/>
              </a:spcBef>
              <a:spcAft>
                <a:spcPts val="0"/>
              </a:spcAft>
            </a:pPr>
            <a:r>
              <a:rPr lang="en-US" sz="2200" dirty="0"/>
              <a:t>Depositing $1,000 in a bank at a 5% annual interest rate is worth in one year:</a:t>
            </a:r>
          </a:p>
          <a:p>
            <a:pPr marL="292608" lvl="1" indent="0">
              <a:spcBef>
                <a:spcPts val="1000"/>
              </a:spcBef>
              <a:spcAft>
                <a:spcPts val="0"/>
              </a:spcAft>
              <a:buNone/>
            </a:pPr>
            <a:r>
              <a:rPr lang="en-US" sz="2200" dirty="0"/>
              <a:t>$1000 + ($1000*5%) = $1,050</a:t>
            </a:r>
          </a:p>
        </p:txBody>
      </p:sp>
      <p:sp>
        <p:nvSpPr>
          <p:cNvPr id="4" name="Content Placeholder 3"/>
          <p:cNvSpPr>
            <a:spLocks noGrp="1"/>
          </p:cNvSpPr>
          <p:nvPr>
            <p:ph sz="quarter" idx="14"/>
          </p:nvPr>
        </p:nvSpPr>
        <p:spPr>
          <a:xfrm>
            <a:off x="342900" y="4586475"/>
            <a:ext cx="8458200" cy="855550"/>
          </a:xfrm>
        </p:spPr>
        <p:txBody>
          <a:bodyPr>
            <a:normAutofit/>
          </a:bodyPr>
          <a:lstStyle/>
          <a:p>
            <a:pPr>
              <a:spcBef>
                <a:spcPts val="1000"/>
              </a:spcBef>
              <a:spcAft>
                <a:spcPts val="0"/>
              </a:spcAft>
            </a:pPr>
            <a:r>
              <a:rPr lang="en-US" sz="2400" dirty="0"/>
              <a:t>Future money can be equated to the present. In the above example, $1,050 in one year is worth $1000 today.</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Compounding</a:t>
            </a:r>
          </a:p>
        </p:txBody>
      </p:sp>
      <p:sp>
        <p:nvSpPr>
          <p:cNvPr id="3" name="Content Placeholder 2"/>
          <p:cNvSpPr>
            <a:spLocks noGrp="1"/>
          </p:cNvSpPr>
          <p:nvPr>
            <p:ph sz="quarter" idx="11"/>
          </p:nvPr>
        </p:nvSpPr>
        <p:spPr>
          <a:xfrm>
            <a:off x="342900" y="1276709"/>
            <a:ext cx="8458200" cy="1999891"/>
          </a:xfrm>
        </p:spPr>
        <p:txBody>
          <a:bodyPr>
            <a:normAutofit/>
          </a:bodyPr>
          <a:lstStyle/>
          <a:p>
            <a:pPr>
              <a:spcBef>
                <a:spcPts val="1000"/>
              </a:spcBef>
              <a:spcAft>
                <a:spcPts val="0"/>
              </a:spcAft>
            </a:pPr>
            <a:r>
              <a:rPr lang="en-US" sz="2400" dirty="0"/>
              <a:t>When analyzing the value of money over a time period longer than one year, </a:t>
            </a:r>
            <a:r>
              <a:rPr lang="en-US" sz="2400" i="1" dirty="0">
                <a:solidFill>
                  <a:srgbClr val="AC0000"/>
                </a:solidFill>
              </a:rPr>
              <a:t>compounding</a:t>
            </a:r>
            <a:r>
              <a:rPr lang="en-US" sz="2400" dirty="0"/>
              <a:t> the interest payments is necessary.</a:t>
            </a:r>
          </a:p>
          <a:p>
            <a:pPr marL="292608" lvl="1" indent="-292608">
              <a:spcBef>
                <a:spcPts val="1000"/>
              </a:spcBef>
              <a:spcAft>
                <a:spcPts val="0"/>
              </a:spcAft>
            </a:pPr>
            <a:r>
              <a:rPr lang="en-US" sz="2200" dirty="0"/>
              <a:t>This causes a process of accumulation, as interest is paid on interest that has already been earned.</a:t>
            </a:r>
          </a:p>
        </p:txBody>
      </p:sp>
      <p:sp>
        <p:nvSpPr>
          <p:cNvPr id="4" name="Content Placeholder 3"/>
          <p:cNvSpPr>
            <a:spLocks noGrp="1"/>
          </p:cNvSpPr>
          <p:nvPr>
            <p:ph sz="quarter" idx="14"/>
          </p:nvPr>
        </p:nvSpPr>
        <p:spPr>
          <a:xfrm>
            <a:off x="342900" y="3336400"/>
            <a:ext cx="8458200" cy="822960"/>
          </a:xfrm>
        </p:spPr>
        <p:txBody>
          <a:bodyPr>
            <a:normAutofit/>
          </a:bodyPr>
          <a:lstStyle/>
          <a:p>
            <a:pPr>
              <a:spcBef>
                <a:spcPts val="1000"/>
              </a:spcBef>
              <a:spcAft>
                <a:spcPts val="0"/>
              </a:spcAft>
            </a:pPr>
            <a:r>
              <a:rPr lang="en-US" sz="2400" dirty="0"/>
              <a:t>The future value of depositing $1,000 in a bank at a 5% annual interest rate for two years earns:</a:t>
            </a:r>
          </a:p>
        </p:txBody>
      </p:sp>
      <p:graphicFrame>
        <p:nvGraphicFramePr>
          <p:cNvPr id="8" name="Object 7"/>
          <p:cNvGraphicFramePr>
            <a:graphicFrameLocks noChangeAspect="1"/>
          </p:cNvGraphicFramePr>
          <p:nvPr>
            <p:extLst>
              <p:ext uri="{D42A27DB-BD31-4B8C-83A1-F6EECF244321}">
                <p14:modId xmlns:p14="http://schemas.microsoft.com/office/powerpoint/2010/main" val="3528359185"/>
              </p:ext>
            </p:extLst>
          </p:nvPr>
        </p:nvGraphicFramePr>
        <p:xfrm>
          <a:off x="867279" y="4392571"/>
          <a:ext cx="4165600" cy="431800"/>
        </p:xfrm>
        <a:graphic>
          <a:graphicData uri="http://schemas.openxmlformats.org/presentationml/2006/ole">
            <mc:AlternateContent xmlns:mc="http://schemas.openxmlformats.org/markup-compatibility/2006">
              <mc:Choice xmlns:v="urn:schemas-microsoft-com:vml" Requires="v">
                <p:oleObj spid="_x0000_s1054" name="Equation" r:id="rId3" imgW="4165560" imgH="431640" progId="Equation.DSMT4">
                  <p:embed/>
                </p:oleObj>
              </mc:Choice>
              <mc:Fallback>
                <p:oleObj name="Equation" r:id="rId3" imgW="4165560" imgH="431640" progId="Equation.DSMT4">
                  <p:embed/>
                  <p:pic>
                    <p:nvPicPr>
                      <p:cNvPr id="0" name="Picture 2"/>
                      <p:cNvPicPr>
                        <a:picLocks noChangeAspect="1" noChangeArrowheads="1"/>
                      </p:cNvPicPr>
                      <p:nvPr/>
                    </p:nvPicPr>
                    <p:blipFill>
                      <a:blip r:embed="rId4"/>
                      <a:srcRect/>
                      <a:stretch>
                        <a:fillRect/>
                      </a:stretch>
                    </p:blipFill>
                    <p:spPr bwMode="auto">
                      <a:xfrm>
                        <a:off x="867279" y="4392571"/>
                        <a:ext cx="4165600" cy="431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740004699"/>
              </p:ext>
            </p:extLst>
          </p:nvPr>
        </p:nvGraphicFramePr>
        <p:xfrm>
          <a:off x="867279" y="4879166"/>
          <a:ext cx="6540500" cy="495300"/>
        </p:xfrm>
        <a:graphic>
          <a:graphicData uri="http://schemas.openxmlformats.org/presentationml/2006/ole">
            <mc:AlternateContent xmlns:mc="http://schemas.openxmlformats.org/markup-compatibility/2006">
              <mc:Choice xmlns:v="urn:schemas-microsoft-com:vml" Requires="v">
                <p:oleObj spid="_x0000_s1055" name="Equation" r:id="rId5" imgW="6540480" imgH="495000" progId="Equation.DSMT4">
                  <p:embed/>
                </p:oleObj>
              </mc:Choice>
              <mc:Fallback>
                <p:oleObj name="Equation" r:id="rId5" imgW="6540480" imgH="495000" progId="Equation.DSMT4">
                  <p:embed/>
                  <p:pic>
                    <p:nvPicPr>
                      <p:cNvPr id="8" name="Object 7"/>
                      <p:cNvPicPr>
                        <a:picLocks noChangeAspect="1" noChangeArrowheads="1"/>
                      </p:cNvPicPr>
                      <p:nvPr/>
                    </p:nvPicPr>
                    <p:blipFill>
                      <a:blip r:embed="rId6"/>
                      <a:srcRect/>
                      <a:stretch>
                        <a:fillRect/>
                      </a:stretch>
                    </p:blipFill>
                    <p:spPr bwMode="auto">
                      <a:xfrm>
                        <a:off x="867279" y="4879166"/>
                        <a:ext cx="6540500" cy="495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Active Learning: Computing Future Value</a:t>
            </a:r>
          </a:p>
        </p:txBody>
      </p:sp>
      <p:sp>
        <p:nvSpPr>
          <p:cNvPr id="3" name="Content Placeholder 2"/>
          <p:cNvSpPr>
            <a:spLocks noGrp="1"/>
          </p:cNvSpPr>
          <p:nvPr>
            <p:ph sz="quarter" idx="11"/>
          </p:nvPr>
        </p:nvSpPr>
        <p:spPr>
          <a:xfrm>
            <a:off x="342900" y="1276709"/>
            <a:ext cx="8458200" cy="856891"/>
          </a:xfrm>
        </p:spPr>
        <p:txBody>
          <a:bodyPr>
            <a:normAutofit/>
          </a:bodyPr>
          <a:lstStyle/>
          <a:p>
            <a:r>
              <a:rPr lang="en-US" sz="2400" dirty="0"/>
              <a:t>What is the future value of depositing $100,000 in a bank at a 5% annual interest rate for ten years?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Active Learning Solution I</a:t>
            </a:r>
          </a:p>
        </p:txBody>
      </p:sp>
      <p:sp>
        <p:nvSpPr>
          <p:cNvPr id="3" name="Content Placeholder 2"/>
          <p:cNvSpPr>
            <a:spLocks noGrp="1"/>
          </p:cNvSpPr>
          <p:nvPr>
            <p:ph sz="quarter" idx="11"/>
          </p:nvPr>
        </p:nvSpPr>
        <p:spPr>
          <a:xfrm>
            <a:off x="342900" y="1276710"/>
            <a:ext cx="8458200" cy="804672"/>
          </a:xfrm>
        </p:spPr>
        <p:txBody>
          <a:bodyPr>
            <a:noAutofit/>
          </a:bodyPr>
          <a:lstStyle/>
          <a:p>
            <a:pPr>
              <a:spcBef>
                <a:spcPts val="1000"/>
              </a:spcBef>
              <a:spcAft>
                <a:spcPts val="0"/>
              </a:spcAft>
            </a:pPr>
            <a:r>
              <a:rPr lang="en-US" sz="2400" dirty="0"/>
              <a:t>What is the future value of depositing $100,000 in a bank at a 5% annual interest rate for ten years?</a:t>
            </a:r>
          </a:p>
        </p:txBody>
      </p:sp>
      <p:graphicFrame>
        <p:nvGraphicFramePr>
          <p:cNvPr id="8" name="Object 7"/>
          <p:cNvGraphicFramePr>
            <a:graphicFrameLocks noChangeAspect="1"/>
          </p:cNvGraphicFramePr>
          <p:nvPr>
            <p:extLst>
              <p:ext uri="{D42A27DB-BD31-4B8C-83A1-F6EECF244321}">
                <p14:modId xmlns:p14="http://schemas.microsoft.com/office/powerpoint/2010/main" val="4047053183"/>
              </p:ext>
            </p:extLst>
          </p:nvPr>
        </p:nvGraphicFramePr>
        <p:xfrm>
          <a:off x="882650" y="2296869"/>
          <a:ext cx="4864100" cy="355600"/>
        </p:xfrm>
        <a:graphic>
          <a:graphicData uri="http://schemas.openxmlformats.org/presentationml/2006/ole">
            <mc:AlternateContent xmlns:mc="http://schemas.openxmlformats.org/markup-compatibility/2006">
              <mc:Choice xmlns:v="urn:schemas-microsoft-com:vml" Requires="v">
                <p:oleObj spid="_x0000_s2097" name="Equation" r:id="rId4" imgW="4863960" imgH="355320" progId="Equation.DSMT4">
                  <p:embed/>
                </p:oleObj>
              </mc:Choice>
              <mc:Fallback>
                <p:oleObj name="Equation" r:id="rId4" imgW="4863960" imgH="355320" progId="Equation.DSMT4">
                  <p:embed/>
                  <p:pic>
                    <p:nvPicPr>
                      <p:cNvPr id="0" name="Picture 2"/>
                      <p:cNvPicPr>
                        <a:picLocks noChangeAspect="1" noChangeArrowheads="1"/>
                      </p:cNvPicPr>
                      <p:nvPr/>
                    </p:nvPicPr>
                    <p:blipFill>
                      <a:blip r:embed="rId5"/>
                      <a:srcRect/>
                      <a:stretch>
                        <a:fillRect/>
                      </a:stretch>
                    </p:blipFill>
                    <p:spPr bwMode="auto">
                      <a:xfrm>
                        <a:off x="882650" y="2296869"/>
                        <a:ext cx="4864100" cy="355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3939609009"/>
              </p:ext>
            </p:extLst>
          </p:nvPr>
        </p:nvGraphicFramePr>
        <p:xfrm>
          <a:off x="882650" y="2696119"/>
          <a:ext cx="5080000" cy="495300"/>
        </p:xfrm>
        <a:graphic>
          <a:graphicData uri="http://schemas.openxmlformats.org/presentationml/2006/ole">
            <mc:AlternateContent xmlns:mc="http://schemas.openxmlformats.org/markup-compatibility/2006">
              <mc:Choice xmlns:v="urn:schemas-microsoft-com:vml" Requires="v">
                <p:oleObj spid="_x0000_s2098" name="Equation" r:id="rId6" imgW="5079960" imgH="495000" progId="Equation.DSMT4">
                  <p:embed/>
                </p:oleObj>
              </mc:Choice>
              <mc:Fallback>
                <p:oleObj name="Equation" r:id="rId6" imgW="5079960" imgH="495000" progId="Equation.DSMT4">
                  <p:embed/>
                  <p:pic>
                    <p:nvPicPr>
                      <p:cNvPr id="8" name="Object 7"/>
                      <p:cNvPicPr>
                        <a:picLocks noChangeAspect="1" noChangeArrowheads="1"/>
                      </p:cNvPicPr>
                      <p:nvPr/>
                    </p:nvPicPr>
                    <p:blipFill>
                      <a:blip r:embed="rId7"/>
                      <a:srcRect/>
                      <a:stretch>
                        <a:fillRect/>
                      </a:stretch>
                    </p:blipFill>
                    <p:spPr bwMode="auto">
                      <a:xfrm>
                        <a:off x="882650" y="2696119"/>
                        <a:ext cx="5080000" cy="495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Content Placeholder 3"/>
          <p:cNvSpPr>
            <a:spLocks noGrp="1"/>
          </p:cNvSpPr>
          <p:nvPr>
            <p:ph sz="quarter" idx="14"/>
          </p:nvPr>
        </p:nvSpPr>
        <p:spPr>
          <a:xfrm>
            <a:off x="342900" y="3366896"/>
            <a:ext cx="2971800" cy="420624"/>
          </a:xfrm>
        </p:spPr>
        <p:txBody>
          <a:bodyPr>
            <a:noAutofit/>
          </a:bodyPr>
          <a:lstStyle/>
          <a:p>
            <a:pPr marL="292608" indent="-292608">
              <a:spcBef>
                <a:spcPts val="1000"/>
              </a:spcBef>
              <a:spcAft>
                <a:spcPts val="0"/>
              </a:spcAft>
              <a:buFont typeface="Arial" pitchFamily="34" charset="0"/>
              <a:buChar char="•"/>
            </a:pPr>
            <a:r>
              <a:rPr lang="en-US" sz="2400" dirty="0"/>
              <a:t>The growth factor,</a:t>
            </a:r>
          </a:p>
        </p:txBody>
      </p:sp>
      <p:graphicFrame>
        <p:nvGraphicFramePr>
          <p:cNvPr id="9" name="Object 8"/>
          <p:cNvGraphicFramePr>
            <a:graphicFrameLocks noChangeAspect="1"/>
          </p:cNvGraphicFramePr>
          <p:nvPr>
            <p:extLst>
              <p:ext uri="{D42A27DB-BD31-4B8C-83A1-F6EECF244321}">
                <p14:modId xmlns:p14="http://schemas.microsoft.com/office/powerpoint/2010/main" val="862510870"/>
              </p:ext>
            </p:extLst>
          </p:nvPr>
        </p:nvGraphicFramePr>
        <p:xfrm>
          <a:off x="3315539" y="3397312"/>
          <a:ext cx="1600200" cy="342900"/>
        </p:xfrm>
        <a:graphic>
          <a:graphicData uri="http://schemas.openxmlformats.org/presentationml/2006/ole">
            <mc:AlternateContent xmlns:mc="http://schemas.openxmlformats.org/markup-compatibility/2006">
              <mc:Choice xmlns:v="urn:schemas-microsoft-com:vml" Requires="v">
                <p:oleObj spid="_x0000_s2099" name="Equation" r:id="rId8" imgW="1600200" imgH="342720" progId="Equation.DSMT4">
                  <p:embed/>
                </p:oleObj>
              </mc:Choice>
              <mc:Fallback>
                <p:oleObj name="Equation" r:id="rId8" imgW="1600200" imgH="342720" progId="Equation.DSMT4">
                  <p:embed/>
                  <p:pic>
                    <p:nvPicPr>
                      <p:cNvPr id="0"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15539" y="3397312"/>
                        <a:ext cx="1600200" cy="34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Content Placeholder 11"/>
          <p:cNvSpPr>
            <a:spLocks noGrp="1"/>
          </p:cNvSpPr>
          <p:nvPr>
            <p:ph sz="quarter" idx="15"/>
          </p:nvPr>
        </p:nvSpPr>
        <p:spPr>
          <a:xfrm>
            <a:off x="4998815" y="3336587"/>
            <a:ext cx="3238500" cy="420624"/>
          </a:xfrm>
        </p:spPr>
        <p:txBody>
          <a:bodyPr>
            <a:noAutofit/>
          </a:bodyPr>
          <a:lstStyle/>
          <a:p>
            <a:pPr>
              <a:spcBef>
                <a:spcPts val="1000"/>
              </a:spcBef>
              <a:spcAft>
                <a:spcPts val="0"/>
              </a:spcAft>
            </a:pPr>
            <a:r>
              <a:rPr lang="en-US" sz="2400" dirty="0"/>
              <a:t>tells how much money</a:t>
            </a:r>
          </a:p>
        </p:txBody>
      </p:sp>
      <p:sp>
        <p:nvSpPr>
          <p:cNvPr id="13" name="Content Placeholder 12"/>
          <p:cNvSpPr>
            <a:spLocks noGrp="1"/>
          </p:cNvSpPr>
          <p:nvPr>
            <p:ph sz="quarter" idx="16"/>
          </p:nvPr>
        </p:nvSpPr>
        <p:spPr>
          <a:xfrm>
            <a:off x="342900" y="3928978"/>
            <a:ext cx="8458200" cy="457200"/>
          </a:xfrm>
        </p:spPr>
        <p:txBody>
          <a:bodyPr>
            <a:normAutofit lnSpcReduction="10000"/>
          </a:bodyPr>
          <a:lstStyle/>
          <a:p>
            <a:pPr marL="292608">
              <a:lnSpc>
                <a:spcPct val="110000"/>
              </a:lnSpc>
              <a:spcBef>
                <a:spcPts val="1000"/>
              </a:spcBef>
              <a:spcAft>
                <a:spcPts val="0"/>
              </a:spcAft>
            </a:pPr>
            <a:r>
              <a:rPr lang="en-US" sz="2400" dirty="0"/>
              <a:t>grow over time.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Present Value I</a:t>
            </a:r>
          </a:p>
        </p:txBody>
      </p:sp>
      <p:sp>
        <p:nvSpPr>
          <p:cNvPr id="3" name="Content Placeholder 2"/>
          <p:cNvSpPr>
            <a:spLocks noGrp="1"/>
          </p:cNvSpPr>
          <p:nvPr>
            <p:ph sz="quarter" idx="11"/>
          </p:nvPr>
        </p:nvSpPr>
        <p:spPr>
          <a:xfrm>
            <a:off x="342900" y="1276710"/>
            <a:ext cx="8458200" cy="457200"/>
          </a:xfrm>
        </p:spPr>
        <p:txBody>
          <a:bodyPr>
            <a:normAutofit/>
          </a:bodyPr>
          <a:lstStyle/>
          <a:p>
            <a:r>
              <a:rPr lang="en-US" sz="2400" dirty="0"/>
              <a:t>The </a:t>
            </a:r>
            <a:r>
              <a:rPr lang="en-US" sz="2400" i="1" dirty="0">
                <a:solidFill>
                  <a:srgbClr val="AC0000"/>
                </a:solidFill>
              </a:rPr>
              <a:t>future value of a sum</a:t>
            </a:r>
            <a:r>
              <a:rPr lang="en-US" sz="2400" i="1" dirty="0">
                <a:solidFill>
                  <a:srgbClr val="9D0505"/>
                </a:solidFill>
              </a:rPr>
              <a:t> </a:t>
            </a:r>
            <a:r>
              <a:rPr lang="en-US" sz="2400" dirty="0"/>
              <a:t>of money is found using:</a:t>
            </a:r>
          </a:p>
        </p:txBody>
      </p:sp>
      <p:graphicFrame>
        <p:nvGraphicFramePr>
          <p:cNvPr id="12" name="Object 11"/>
          <p:cNvGraphicFramePr>
            <a:graphicFrameLocks noChangeAspect="1"/>
          </p:cNvGraphicFramePr>
          <p:nvPr/>
        </p:nvGraphicFramePr>
        <p:xfrm>
          <a:off x="3505350" y="1895888"/>
          <a:ext cx="2108200" cy="495300"/>
        </p:xfrm>
        <a:graphic>
          <a:graphicData uri="http://schemas.openxmlformats.org/presentationml/2006/ole">
            <mc:AlternateContent xmlns:mc="http://schemas.openxmlformats.org/markup-compatibility/2006">
              <mc:Choice xmlns:v="urn:schemas-microsoft-com:vml" Requires="v">
                <p:oleObj spid="_x0000_s35861" name="Equation" r:id="rId3" imgW="2108160" imgH="495000" progId="Equation.DSMT4">
                  <p:embed/>
                </p:oleObj>
              </mc:Choice>
              <mc:Fallback>
                <p:oleObj name="Equation" r:id="rId3" imgW="2108160" imgH="495000" progId="Equation.DSMT4">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5350" y="1895888"/>
                        <a:ext cx="2108200" cy="495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Content Placeholder 3"/>
          <p:cNvSpPr>
            <a:spLocks noGrp="1"/>
          </p:cNvSpPr>
          <p:nvPr>
            <p:ph sz="quarter" idx="14"/>
          </p:nvPr>
        </p:nvSpPr>
        <p:spPr>
          <a:xfrm>
            <a:off x="342900" y="2534875"/>
            <a:ext cx="8458200" cy="2044305"/>
          </a:xfrm>
        </p:spPr>
        <p:txBody>
          <a:bodyPr>
            <a:normAutofit/>
          </a:bodyPr>
          <a:lstStyle/>
          <a:p>
            <a:pPr marL="292608" indent="-292608">
              <a:spcBef>
                <a:spcPts val="1000"/>
              </a:spcBef>
              <a:spcAft>
                <a:spcPts val="0"/>
              </a:spcAft>
              <a:buFont typeface="Arial" pitchFamily="34" charset="0"/>
              <a:buChar char="•"/>
            </a:pPr>
            <a:r>
              <a:rPr lang="en-US" sz="2400" i="1" dirty="0"/>
              <a:t>F</a:t>
            </a:r>
            <a:r>
              <a:rPr lang="en-US" sz="100" i="1" dirty="0"/>
              <a:t> </a:t>
            </a:r>
            <a:r>
              <a:rPr lang="en-US" sz="2400" i="1" dirty="0"/>
              <a:t>V</a:t>
            </a:r>
            <a:r>
              <a:rPr lang="en-US" sz="2400" dirty="0"/>
              <a:t> is the future value.</a:t>
            </a:r>
          </a:p>
          <a:p>
            <a:pPr marL="292608" indent="-292608">
              <a:spcBef>
                <a:spcPts val="1000"/>
              </a:spcBef>
              <a:spcAft>
                <a:spcPts val="0"/>
              </a:spcAft>
              <a:buFont typeface="Arial" pitchFamily="34" charset="0"/>
              <a:buChar char="•"/>
            </a:pPr>
            <a:r>
              <a:rPr lang="en-US" sz="2400" i="1" dirty="0"/>
              <a:t>P</a:t>
            </a:r>
            <a:r>
              <a:rPr lang="en-US" sz="100" i="1" dirty="0"/>
              <a:t> </a:t>
            </a:r>
            <a:r>
              <a:rPr lang="en-US" sz="2400" i="1" dirty="0"/>
              <a:t>V</a:t>
            </a:r>
            <a:r>
              <a:rPr lang="en-US" sz="2400" dirty="0"/>
              <a:t> is the present value.</a:t>
            </a:r>
          </a:p>
          <a:p>
            <a:pPr marL="292608" indent="-292608">
              <a:spcBef>
                <a:spcPts val="1000"/>
              </a:spcBef>
              <a:spcAft>
                <a:spcPts val="0"/>
              </a:spcAft>
              <a:buFont typeface="Arial" pitchFamily="34" charset="0"/>
              <a:buChar char="•"/>
            </a:pPr>
            <a:r>
              <a:rPr lang="en-US" sz="2400" i="1" dirty="0"/>
              <a:t>r</a:t>
            </a:r>
            <a:r>
              <a:rPr lang="en-US" sz="2400" dirty="0"/>
              <a:t> is the interest rate.</a:t>
            </a:r>
          </a:p>
          <a:p>
            <a:pPr marL="292608" indent="-292608">
              <a:spcBef>
                <a:spcPts val="1000"/>
              </a:spcBef>
              <a:spcAft>
                <a:spcPts val="0"/>
              </a:spcAft>
              <a:buFont typeface="Arial" pitchFamily="34" charset="0"/>
              <a:buChar char="•"/>
            </a:pPr>
            <a:r>
              <a:rPr lang="en-US" sz="2400" i="1" dirty="0"/>
              <a:t>n</a:t>
            </a:r>
            <a:r>
              <a:rPr lang="en-US" sz="2400" dirty="0"/>
              <a:t> is the number of years in question.</a:t>
            </a:r>
          </a:p>
        </p:txBody>
      </p:sp>
    </p:spTree>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1901</TotalTime>
  <Words>4663</Words>
  <Application>Microsoft Office PowerPoint</Application>
  <PresentationFormat>On-screen Show (4:3)</PresentationFormat>
  <Paragraphs>289</Paragraphs>
  <Slides>40</Slides>
  <Notes>25</Notes>
  <HiddenSlides>3</HiddenSlides>
  <MMClips>0</MMClips>
  <ScaleCrop>false</ScaleCrop>
  <HeadingPairs>
    <vt:vector size="8" baseType="variant">
      <vt:variant>
        <vt:lpstr>Fonts Used</vt:lpstr>
      </vt:variant>
      <vt:variant>
        <vt:i4>3</vt:i4>
      </vt:variant>
      <vt:variant>
        <vt:lpstr>Theme</vt:lpstr>
      </vt:variant>
      <vt:variant>
        <vt:i4>5</vt:i4>
      </vt:variant>
      <vt:variant>
        <vt:lpstr>Embedded OLE Servers</vt:lpstr>
      </vt:variant>
      <vt:variant>
        <vt:i4>1</vt:i4>
      </vt:variant>
      <vt:variant>
        <vt:lpstr>Slide Titles</vt:lpstr>
      </vt:variant>
      <vt:variant>
        <vt:i4>40</vt:i4>
      </vt:variant>
    </vt:vector>
  </HeadingPairs>
  <TitlesOfParts>
    <vt:vector size="49" baseType="lpstr">
      <vt:lpstr>Arial</vt:lpstr>
      <vt:lpstr>Calibri</vt:lpstr>
      <vt:lpstr>Cambria Math</vt:lpstr>
      <vt:lpstr>Title Slides Master</vt:lpstr>
      <vt:lpstr>MainContentSlideMaster</vt:lpstr>
      <vt:lpstr>ClosingMaster</vt:lpstr>
      <vt:lpstr>DividerSlideMaster</vt:lpstr>
      <vt:lpstr>ImageDescriptionAppendixSlideMaster</vt:lpstr>
      <vt:lpstr>Equation</vt:lpstr>
      <vt:lpstr>Chapter 11</vt:lpstr>
      <vt:lpstr>What will you Learn in this Chapter?</vt:lpstr>
      <vt:lpstr>Value Over Time</vt:lpstr>
      <vt:lpstr>Timing Matters</vt:lpstr>
      <vt:lpstr>Interest Rates</vt:lpstr>
      <vt:lpstr>Compounding</vt:lpstr>
      <vt:lpstr>Active Learning: Computing Future Value</vt:lpstr>
      <vt:lpstr>Active Learning Solution I</vt:lpstr>
      <vt:lpstr>Present Value I</vt:lpstr>
      <vt:lpstr>Present Value I I</vt:lpstr>
      <vt:lpstr>Present Value I I I</vt:lpstr>
      <vt:lpstr>Active Learning: Comparing Present and Future Values</vt:lpstr>
      <vt:lpstr>Active Learning Solution I I</vt:lpstr>
      <vt:lpstr>Present Value I V</vt:lpstr>
      <vt:lpstr>Present Value V</vt:lpstr>
      <vt:lpstr>Present Value V I</vt:lpstr>
      <vt:lpstr>Risk and Uncertainty</vt:lpstr>
      <vt:lpstr>Expected Value I</vt:lpstr>
      <vt:lpstr>Expected Value I I</vt:lpstr>
      <vt:lpstr>Expected Value I I I</vt:lpstr>
      <vt:lpstr>Propensity for Risk I</vt:lpstr>
      <vt:lpstr>Propensity for Risk I I</vt:lpstr>
      <vt:lpstr>Insurance and Managing Risk I</vt:lpstr>
      <vt:lpstr>Insurance and Managing Risk I I</vt:lpstr>
      <vt:lpstr>Insurance and Managing Risk I I I</vt:lpstr>
      <vt:lpstr>Pooling and Diversifying Risk</vt:lpstr>
      <vt:lpstr>Pooling Risk</vt:lpstr>
      <vt:lpstr>Who should Bear the Risk that a College Degree doesn’t Pay Off?</vt:lpstr>
      <vt:lpstr>Diversifying Risk I</vt:lpstr>
      <vt:lpstr>Diversifying Risk I I</vt:lpstr>
      <vt:lpstr>Diversifying Risk I I I 1</vt:lpstr>
      <vt:lpstr>Diversifying Risk I I I 2</vt:lpstr>
      <vt:lpstr>Are Extended Warranties Worth it?</vt:lpstr>
      <vt:lpstr>Problems with Insurance</vt:lpstr>
      <vt:lpstr>Should Health Insurance Include Preventive Care?</vt:lpstr>
      <vt:lpstr>Summary</vt:lpstr>
      <vt:lpstr>End of Main Content</vt:lpstr>
      <vt:lpstr>Accessibility Content: Text Alternatives for Images</vt:lpstr>
      <vt:lpstr>Diversifying Risk I I – Text Alternative</vt:lpstr>
      <vt:lpstr>Diversifying Risk I I I 1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ENVIRONMENTAL SCIENCE A Global Concern, 15th edition</dc:title>
  <dc:creator>R, Nithiyanandhan</dc:creator>
  <cp:keywords>PPT</cp:keywords>
  <cp:lastModifiedBy>R, Nithiyanandhan</cp:lastModifiedBy>
  <cp:revision>219</cp:revision>
  <dcterms:created xsi:type="dcterms:W3CDTF">2019-12-14T02:10:23Z</dcterms:created>
  <dcterms:modified xsi:type="dcterms:W3CDTF">2020-09-10T07:23:31Z</dcterms:modified>
</cp:coreProperties>
</file>