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49"/>
  </p:notesMasterIdLst>
  <p:sldIdLst>
    <p:sldId id="354" r:id="rId6"/>
    <p:sldId id="380" r:id="rId7"/>
    <p:sldId id="381" r:id="rId8"/>
    <p:sldId id="382" r:id="rId9"/>
    <p:sldId id="383" r:id="rId10"/>
    <p:sldId id="384" r:id="rId11"/>
    <p:sldId id="385" r:id="rId12"/>
    <p:sldId id="386" r:id="rId13"/>
    <p:sldId id="387" r:id="rId14"/>
    <p:sldId id="388" r:id="rId15"/>
    <p:sldId id="389" r:id="rId16"/>
    <p:sldId id="390" r:id="rId17"/>
    <p:sldId id="391" r:id="rId18"/>
    <p:sldId id="392" r:id="rId19"/>
    <p:sldId id="393" r:id="rId20"/>
    <p:sldId id="394" r:id="rId21"/>
    <p:sldId id="395" r:id="rId22"/>
    <p:sldId id="396" r:id="rId23"/>
    <p:sldId id="397" r:id="rId24"/>
    <p:sldId id="398" r:id="rId25"/>
    <p:sldId id="399" r:id="rId26"/>
    <p:sldId id="400" r:id="rId27"/>
    <p:sldId id="401" r:id="rId28"/>
    <p:sldId id="402" r:id="rId29"/>
    <p:sldId id="403" r:id="rId30"/>
    <p:sldId id="404" r:id="rId31"/>
    <p:sldId id="405" r:id="rId32"/>
    <p:sldId id="355" r:id="rId33"/>
    <p:sldId id="407" r:id="rId34"/>
    <p:sldId id="406" r:id="rId35"/>
    <p:sldId id="408" r:id="rId36"/>
    <p:sldId id="409" r:id="rId37"/>
    <p:sldId id="410" r:id="rId38"/>
    <p:sldId id="411" r:id="rId39"/>
    <p:sldId id="412" r:id="rId40"/>
    <p:sldId id="413" r:id="rId41"/>
    <p:sldId id="420" r:id="rId42"/>
    <p:sldId id="414" r:id="rId43"/>
    <p:sldId id="415" r:id="rId44"/>
    <p:sldId id="416" r:id="rId45"/>
    <p:sldId id="417" r:id="rId46"/>
    <p:sldId id="418" r:id="rId47"/>
    <p:sldId id="419"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54"/>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355"/>
          </p14:sldIdLst>
        </p14:section>
        <p14:section name="Appendix: Image Descriptions for Unsighted Students" id="{24047AC9-5A26-4C91-95BC-D4D30C983E38}">
          <p14:sldIdLst>
            <p14:sldId id="407"/>
            <p14:sldId id="406"/>
            <p14:sldId id="408"/>
            <p14:sldId id="409"/>
            <p14:sldId id="410"/>
            <p14:sldId id="411"/>
            <p14:sldId id="412"/>
            <p14:sldId id="413"/>
            <p14:sldId id="420"/>
            <p14:sldId id="414"/>
            <p14:sldId id="415"/>
            <p14:sldId id="416"/>
            <p14:sldId id="417"/>
            <p14:sldId id="418"/>
            <p14:sldId id="419"/>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1" autoAdjust="0"/>
    <p:restoredTop sz="86385" autoAdjust="0"/>
  </p:normalViewPr>
  <p:slideViewPr>
    <p:cSldViewPr snapToGrid="0" showGuides="1">
      <p:cViewPr varScale="1">
        <p:scale>
          <a:sx n="59" d="100"/>
          <a:sy n="59" d="100"/>
        </p:scale>
        <p:origin x="972" y="48"/>
      </p:cViewPr>
      <p:guideLst>
        <p:guide pos="3264"/>
        <p:guide orient="horz" pos="2256"/>
        <p:guide pos="5640"/>
      </p:guideLst>
    </p:cSldViewPr>
  </p:slideViewPr>
  <p:outlineViewPr>
    <p:cViewPr>
      <p:scale>
        <a:sx n="66" d="100"/>
        <a:sy n="66" d="100"/>
      </p:scale>
      <p:origin x="0" y="0"/>
    </p:cViewPr>
  </p:outlineViewPr>
  <p:notesTextViewPr>
    <p:cViewPr>
      <p:scale>
        <a:sx n="125" d="100"/>
        <a:sy n="125" d="100"/>
      </p:scale>
      <p:origin x="0" y="0"/>
    </p:cViewPr>
  </p:notesTextViewPr>
  <p:notesViewPr>
    <p:cSldViewPr snapToGrid="0">
      <p:cViewPr varScale="1">
        <p:scale>
          <a:sx n="55" d="100"/>
          <a:sy n="55" d="100"/>
        </p:scale>
        <p:origin x="828"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Instructors: This chapter is concerned with modeling</a:t>
            </a:r>
            <a:r>
              <a:rPr lang="en-US" baseline="0" dirty="0"/>
              <a:t> interactions between individuals and how one individual’s decisions affect others. Sometimes these lead to “inefficient” outcomes in the sense that everyone would want a better outcome, but are stuck in a worse one. </a:t>
            </a:r>
            <a:r>
              <a:rPr lang="en-US" sz="1200" kern="1200" dirty="0">
                <a:solidFill>
                  <a:schemeClr val="tx1"/>
                </a:solidFill>
                <a:effectLst/>
                <a:latin typeface="+mn-lt"/>
                <a:ea typeface="+mn-ea"/>
                <a:cs typeface="+mn-cs"/>
              </a:rPr>
              <a:t>Prior to scrolling to the next slide, it is important to excite students about the chapter. One effective way is to relate this topic to a story from the news.</a:t>
            </a:r>
            <a:r>
              <a:rPr lang="en-US" sz="1200" kern="1200" baseline="0" dirty="0">
                <a:solidFill>
                  <a:schemeClr val="tx1"/>
                </a:solidFill>
                <a:effectLst/>
                <a:latin typeface="+mn-lt"/>
                <a:ea typeface="+mn-ea"/>
                <a:cs typeface="+mn-cs"/>
              </a:rPr>
              <a:t> </a:t>
            </a:r>
            <a:r>
              <a:rPr lang="en-US" baseline="0" dirty="0"/>
              <a:t>The textbook uses litter as an example. Everyone wants to have a clean neighborhood, but what happens when our own trash blows away? Do we go after it to make sure we don’t contribute to the litter problem, or do we justify that one little piece of trash isn’t the problem? If everyone thinks (and does) the same action, then litter grows, even though the ideal of no litter is desired by all.</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there is no dominant strategy, drivers do need to</a:t>
            </a:r>
            <a:r>
              <a:rPr lang="en-US" baseline="0" dirty="0"/>
              <a:t> decided whether to always drive on the right (or the left) to assure coordination failure does not occur.</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the example of criminals, we often want those that have committed crimes to</a:t>
            </a:r>
            <a:r>
              <a:rPr lang="en-US" baseline="0" dirty="0"/>
              <a:t> serve punishment, to deter and incapacitate them. To aid in obtaining confessions, the FBI’s witness protection program was instituted — creating a larger payoff to confess.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297082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Businesses may collude to artificially</a:t>
            </a:r>
            <a:r>
              <a:rPr lang="en-US" baseline="0" dirty="0"/>
              <a:t> raise the prices of goods, to extract surplus from consumers. In many cases, these actions are illegal.</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14</a:t>
            </a:fld>
            <a:endParaRPr lang="en-IN"/>
          </a:p>
        </p:txBody>
      </p:sp>
    </p:spTree>
    <p:extLst>
      <p:ext uri="{BB962C8B-B14F-4D97-AF65-F5344CB8AC3E}">
        <p14:creationId xmlns:p14="http://schemas.microsoft.com/office/powerpoint/2010/main" val="29599438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tit-for-tat</a:t>
            </a:r>
            <a:r>
              <a:rPr lang="en-US" baseline="0" dirty="0"/>
              <a:t> strategy can lead to the cooperative or non-cooperative equilibrium. It all depends on the other player’s actions. Given that typically both can be made better-off in the prisoners’ dilemma, cooperation is sustainable in a repeated game.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6829450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tit-for-tat</a:t>
            </a:r>
            <a:r>
              <a:rPr lang="en-US" baseline="0" dirty="0"/>
              <a:t> strategy can lead to the cooperative or non-cooperative equilibrium. It all depends on the other player’s actions. Given that typically both can be made better-off in the prisoners’ dilemma, cooperation is sustainable in a repeated game.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3837182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Sympathy to give to each other.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Gratitude to repay the favor.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Vengeance to punish non-cooperation.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Guilt and forgiveness</a:t>
            </a:r>
            <a:r>
              <a:rPr lang="en-US" baseline="0" dirty="0"/>
              <a:t> to get you back into mutual sharing.</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17180426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18</a:t>
            </a:fld>
            <a:endParaRPr lang="en-IN"/>
          </a:p>
        </p:txBody>
      </p:sp>
    </p:spTree>
    <p:extLst>
      <p:ext uri="{BB962C8B-B14F-4D97-AF65-F5344CB8AC3E}">
        <p14:creationId xmlns:p14="http://schemas.microsoft.com/office/powerpoint/2010/main" val="23876146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4237035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18821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Univers LT Std 47 Cn Lt"/>
              </a:rPr>
              <a:t>If McDonald’s enters in the center of town,</a:t>
            </a:r>
            <a:r>
              <a:rPr lang="en-US" sz="1200" baseline="0" dirty="0">
                <a:latin typeface="Univers LT Std 47 Cn Lt"/>
              </a:rPr>
              <a:t> Burger King chooses between:</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b="0" i="0" u="none" strike="noStrike" kern="1200" baseline="0" dirty="0">
                <a:solidFill>
                  <a:schemeClr val="tx1"/>
                </a:solidFill>
                <a:latin typeface="Univers LT Std 47 Cn Lt"/>
                <a:ea typeface="+mn-ea"/>
                <a:cs typeface="+mn-cs"/>
              </a:rPr>
              <a:t>Entering in the outskirts; earns 2%.</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200" b="0" i="0" u="none" strike="noStrike" kern="1200" baseline="0" dirty="0">
                <a:solidFill>
                  <a:schemeClr val="tx1"/>
                </a:solidFill>
                <a:latin typeface="Univers LT Std 47 Cn Lt"/>
                <a:ea typeface="+mn-ea"/>
                <a:cs typeface="+mn-cs"/>
              </a:rPr>
              <a:t>Entering in the center; earns 4%</a:t>
            </a:r>
            <a:endParaRPr lang="en-US" sz="1200" b="0" i="0" u="none" strike="noStrike" kern="1200" baseline="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arenR" startAt="3"/>
              <a:tabLst/>
              <a:defRPr/>
            </a:pPr>
            <a:r>
              <a:rPr lang="en-US" sz="1200" b="0" i="0" u="none" strike="noStrike" kern="1200" baseline="0" dirty="0">
                <a:solidFill>
                  <a:schemeClr val="tx1"/>
                </a:solidFill>
                <a:latin typeface="+mn-lt"/>
                <a:ea typeface="+mn-ea"/>
                <a:cs typeface="+mn-cs"/>
              </a:rPr>
              <a:t>Not entering; earns 10%.</a:t>
            </a:r>
          </a:p>
          <a:p>
            <a:pPr marL="228600" marR="0" indent="-228600" algn="l" defTabSz="914400" rtl="0" eaLnBrk="1" fontAlgn="auto" latinLnBrk="0" hangingPunct="1">
              <a:lnSpc>
                <a:spcPct val="100000"/>
              </a:lnSpc>
              <a:spcBef>
                <a:spcPts val="0"/>
              </a:spcBef>
              <a:spcAft>
                <a:spcPts val="0"/>
              </a:spcAft>
              <a:buClrTx/>
              <a:buSzTx/>
              <a:buFontTx/>
              <a:buAutoNum type="arabicParenR" startAt="3"/>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Burger King will not enter if McDonald’s enters in the center of town.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Univers LT Std 47 Cn Lt"/>
              </a:rPr>
              <a:t>If McDonald’s enters in</a:t>
            </a:r>
            <a:r>
              <a:rPr lang="en-US" sz="1200" baseline="0" dirty="0">
                <a:latin typeface="Univers LT Std 47 Cn Lt"/>
              </a:rPr>
              <a:t> t</a:t>
            </a:r>
            <a:r>
              <a:rPr lang="en-US" sz="1200" dirty="0">
                <a:latin typeface="Univers LT Std 47 Cn Lt"/>
              </a:rPr>
              <a:t>he outskirts of town,</a:t>
            </a:r>
            <a:r>
              <a:rPr lang="en-US" sz="1200" baseline="0" dirty="0">
                <a:latin typeface="Univers LT Std 47 Cn Lt"/>
              </a:rPr>
              <a:t> Burger King chooses between:</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b="0" i="0" u="none" strike="noStrike" kern="1200" baseline="0" dirty="0">
                <a:solidFill>
                  <a:schemeClr val="tx1"/>
                </a:solidFill>
                <a:latin typeface="Univers LT Std 47 Cn Lt"/>
                <a:ea typeface="+mn-ea"/>
                <a:cs typeface="+mn-cs"/>
              </a:rPr>
              <a:t>Entering in the outskirts; earns 8%.</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200" b="0" i="0" u="none" strike="noStrike" kern="1200" baseline="0" dirty="0">
                <a:solidFill>
                  <a:schemeClr val="tx1"/>
                </a:solidFill>
                <a:latin typeface="Univers LT Std 47 Cn Lt"/>
                <a:ea typeface="+mn-ea"/>
                <a:cs typeface="+mn-cs"/>
              </a:rPr>
              <a:t>Entering in the center; earns 12%.</a:t>
            </a:r>
            <a:endParaRPr lang="en-US" sz="1200" b="0" i="0" u="none" strike="noStrike" kern="1200" baseline="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arenR" startAt="3"/>
              <a:tabLst/>
              <a:defRPr/>
            </a:pPr>
            <a:r>
              <a:rPr lang="en-US" sz="1200" b="0" i="0" u="none" strike="noStrike" kern="1200" baseline="0" dirty="0">
                <a:solidFill>
                  <a:schemeClr val="tx1"/>
                </a:solidFill>
                <a:latin typeface="+mn-lt"/>
                <a:ea typeface="+mn-ea"/>
                <a:cs typeface="+mn-cs"/>
              </a:rPr>
              <a:t>Not entering; earns 10%.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Burger King will enter in the center of town if McDonald’s enters at the outskirts.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Burger King had gotten to town first, it could have put itself in McDonald’s situation, building in the center of town and deterring McDonald’s from entering the market. In this game, whoever gets to town first gets a higher return; the company that arrives second settles for less.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is a game with a </a:t>
            </a:r>
            <a:r>
              <a:rPr lang="en-US" sz="1200" b="1" i="0" u="none" strike="noStrike" kern="1200" baseline="0" dirty="0">
                <a:solidFill>
                  <a:schemeClr val="tx1"/>
                </a:solidFill>
                <a:latin typeface="+mn-lt"/>
                <a:ea typeface="+mn-ea"/>
                <a:cs typeface="+mn-cs"/>
              </a:rPr>
              <a:t>first-mover advantage</a:t>
            </a:r>
            <a:r>
              <a:rPr lang="en-US" sz="1200" b="0" i="0" u="none" strike="noStrike" kern="1200" baseline="0" dirty="0">
                <a:solidFill>
                  <a:schemeClr val="tx1"/>
                </a:solidFill>
                <a:latin typeface="+mn-lt"/>
                <a:ea typeface="+mn-ea"/>
                <a:cs typeface="+mn-cs"/>
              </a:rPr>
              <a:t>, in which the player who chooses first gets a higher payoff than those who follow.</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20</a:t>
            </a:fld>
            <a:endParaRPr lang="en-IN"/>
          </a:p>
        </p:txBody>
      </p:sp>
    </p:spTree>
    <p:extLst>
      <p:ext uri="{BB962C8B-B14F-4D97-AF65-F5344CB8AC3E}">
        <p14:creationId xmlns:p14="http://schemas.microsoft.com/office/powerpoint/2010/main" val="16142520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21</a:t>
            </a:fld>
            <a:endParaRPr lang="en-IN"/>
          </a:p>
        </p:txBody>
      </p:sp>
    </p:spTree>
    <p:extLst>
      <p:ext uri="{BB962C8B-B14F-4D97-AF65-F5344CB8AC3E}">
        <p14:creationId xmlns:p14="http://schemas.microsoft.com/office/powerpoint/2010/main" val="31947257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22</a:t>
            </a:fld>
            <a:endParaRPr lang="en-IN"/>
          </a:p>
        </p:txBody>
      </p:sp>
    </p:spTree>
    <p:extLst>
      <p:ext uri="{BB962C8B-B14F-4D97-AF65-F5344CB8AC3E}">
        <p14:creationId xmlns:p14="http://schemas.microsoft.com/office/powerpoint/2010/main" val="8848904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By committing to reduce his options, Cortés forced a change in his opponents’ strategy; that commitment resulted in a payoff that was otherwise out of reach for Cortés.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23</a:t>
            </a:fld>
            <a:endParaRPr lang="en-IN"/>
          </a:p>
        </p:txBody>
      </p:sp>
    </p:spTree>
    <p:extLst>
      <p:ext uri="{BB962C8B-B14F-4D97-AF65-F5344CB8AC3E}">
        <p14:creationId xmlns:p14="http://schemas.microsoft.com/office/powerpoint/2010/main" val="33134268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24</a:t>
            </a:fld>
            <a:endParaRPr lang="en-IN"/>
          </a:p>
        </p:txBody>
      </p:sp>
    </p:spTree>
    <p:extLst>
      <p:ext uri="{BB962C8B-B14F-4D97-AF65-F5344CB8AC3E}">
        <p14:creationId xmlns:p14="http://schemas.microsoft.com/office/powerpoint/2010/main" val="16272542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25</a:t>
            </a:fld>
            <a:endParaRPr lang="en-IN"/>
          </a:p>
        </p:txBody>
      </p:sp>
    </p:spTree>
    <p:extLst>
      <p:ext uri="{BB962C8B-B14F-4D97-AF65-F5344CB8AC3E}">
        <p14:creationId xmlns:p14="http://schemas.microsoft.com/office/powerpoint/2010/main" val="11164159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26</a:t>
            </a:fld>
            <a:endParaRPr lang="en-IN"/>
          </a:p>
        </p:txBody>
      </p:sp>
    </p:spTree>
    <p:extLst>
      <p:ext uri="{BB962C8B-B14F-4D97-AF65-F5344CB8AC3E}">
        <p14:creationId xmlns:p14="http://schemas.microsoft.com/office/powerpoint/2010/main" val="27013914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27</a:t>
            </a:fld>
            <a:endParaRPr lang="en-IN"/>
          </a:p>
        </p:txBody>
      </p:sp>
    </p:spTree>
    <p:extLst>
      <p:ext uri="{BB962C8B-B14F-4D97-AF65-F5344CB8AC3E}">
        <p14:creationId xmlns:p14="http://schemas.microsoft.com/office/powerpoint/2010/main" val="36344539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29</a:t>
            </a:fld>
            <a:endParaRPr lang="en-IN"/>
          </a:p>
        </p:txBody>
      </p:sp>
    </p:spTree>
    <p:extLst>
      <p:ext uri="{BB962C8B-B14F-4D97-AF65-F5344CB8AC3E}">
        <p14:creationId xmlns:p14="http://schemas.microsoft.com/office/powerpoint/2010/main" val="41356871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30</a:t>
            </a:fld>
            <a:endParaRPr lang="en-IN"/>
          </a:p>
        </p:txBody>
      </p:sp>
    </p:spTree>
    <p:extLst>
      <p:ext uri="{BB962C8B-B14F-4D97-AF65-F5344CB8AC3E}">
        <p14:creationId xmlns:p14="http://schemas.microsoft.com/office/powerpoint/2010/main" val="2973048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9337229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31</a:t>
            </a:fld>
            <a:endParaRPr lang="en-IN"/>
          </a:p>
        </p:txBody>
      </p:sp>
    </p:spTree>
    <p:extLst>
      <p:ext uri="{BB962C8B-B14F-4D97-AF65-F5344CB8AC3E}">
        <p14:creationId xmlns:p14="http://schemas.microsoft.com/office/powerpoint/2010/main" val="29404151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32</a:t>
            </a:fld>
            <a:endParaRPr lang="en-IN"/>
          </a:p>
        </p:txBody>
      </p:sp>
    </p:spTree>
    <p:extLst>
      <p:ext uri="{BB962C8B-B14F-4D97-AF65-F5344CB8AC3E}">
        <p14:creationId xmlns:p14="http://schemas.microsoft.com/office/powerpoint/2010/main" val="7298403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33</a:t>
            </a:fld>
            <a:endParaRPr lang="en-IN"/>
          </a:p>
        </p:txBody>
      </p:sp>
    </p:spTree>
    <p:extLst>
      <p:ext uri="{BB962C8B-B14F-4D97-AF65-F5344CB8AC3E}">
        <p14:creationId xmlns:p14="http://schemas.microsoft.com/office/powerpoint/2010/main" val="6742226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34</a:t>
            </a:fld>
            <a:endParaRPr lang="en-IN"/>
          </a:p>
        </p:txBody>
      </p:sp>
    </p:spTree>
    <p:extLst>
      <p:ext uri="{BB962C8B-B14F-4D97-AF65-F5344CB8AC3E}">
        <p14:creationId xmlns:p14="http://schemas.microsoft.com/office/powerpoint/2010/main" val="23145062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35</a:t>
            </a:fld>
            <a:endParaRPr lang="en-IN"/>
          </a:p>
        </p:txBody>
      </p:sp>
    </p:spTree>
    <p:extLst>
      <p:ext uri="{BB962C8B-B14F-4D97-AF65-F5344CB8AC3E}">
        <p14:creationId xmlns:p14="http://schemas.microsoft.com/office/powerpoint/2010/main" val="31675720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36</a:t>
            </a:fld>
            <a:endParaRPr lang="en-IN"/>
          </a:p>
        </p:txBody>
      </p:sp>
    </p:spTree>
    <p:extLst>
      <p:ext uri="{BB962C8B-B14F-4D97-AF65-F5344CB8AC3E}">
        <p14:creationId xmlns:p14="http://schemas.microsoft.com/office/powerpoint/2010/main" val="31147939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37</a:t>
            </a:fld>
            <a:endParaRPr lang="en-IN"/>
          </a:p>
        </p:txBody>
      </p:sp>
    </p:spTree>
    <p:extLst>
      <p:ext uri="{BB962C8B-B14F-4D97-AF65-F5344CB8AC3E}">
        <p14:creationId xmlns:p14="http://schemas.microsoft.com/office/powerpoint/2010/main" val="34270118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38</a:t>
            </a:fld>
            <a:endParaRPr lang="en-IN"/>
          </a:p>
        </p:txBody>
      </p:sp>
    </p:spTree>
    <p:extLst>
      <p:ext uri="{BB962C8B-B14F-4D97-AF65-F5344CB8AC3E}">
        <p14:creationId xmlns:p14="http://schemas.microsoft.com/office/powerpoint/2010/main" val="18712404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39</a:t>
            </a:fld>
            <a:endParaRPr lang="en-IN"/>
          </a:p>
        </p:txBody>
      </p:sp>
    </p:spTree>
    <p:extLst>
      <p:ext uri="{BB962C8B-B14F-4D97-AF65-F5344CB8AC3E}">
        <p14:creationId xmlns:p14="http://schemas.microsoft.com/office/powerpoint/2010/main" val="2669367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40</a:t>
            </a:fld>
            <a:endParaRPr lang="en-IN"/>
          </a:p>
        </p:txBody>
      </p:sp>
    </p:spTree>
    <p:extLst>
      <p:ext uri="{BB962C8B-B14F-4D97-AF65-F5344CB8AC3E}">
        <p14:creationId xmlns:p14="http://schemas.microsoft.com/office/powerpoint/2010/main" val="625196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dirty="0"/>
              <a:t>Rules define the actions that are allowed in a game. In chess, for example, each type of piece is allowed to move only in certain directions. In real life, people’s behavior is constrained by laws both legislated and natural. For example, when two businesses are competing, the structure of costs each firm faces can be seen as a rule. In presidential elections, rules include the workings of the electoral-college system and the system of majority voting. In environmental games, the laws of nature could be seen as the rules that constrain and guide the decisions we humans make.</a:t>
            </a:r>
          </a:p>
          <a:p>
            <a:pPr marL="0" lvl="1"/>
            <a:endParaRPr lang="en-US" dirty="0"/>
          </a:p>
          <a:p>
            <a:pPr marL="0" lvl="1"/>
            <a:r>
              <a:rPr lang="en-US" dirty="0"/>
              <a:t>Strategies are the plans of action that players follow to achieve their goals. In the game Monopoly, you might decide to buy as many cheap properties as possible, to build hotels on Boardwalk and Park Place, or to become a railroads and utilities magnate. All these strategies are different approaches to the same goal: earning lots of fake money while bankrupting other players. When two businesses are competing, strategies might</a:t>
            </a:r>
            <a:r>
              <a:rPr lang="en-US" baseline="0" dirty="0"/>
              <a:t> </a:t>
            </a:r>
            <a:r>
              <a:rPr lang="en-US" dirty="0"/>
              <a:t>include producing a certain quantity of a good. One strategy in an election campaign is to use hopeful language and images,</a:t>
            </a:r>
            <a:r>
              <a:rPr lang="en-US" baseline="0" dirty="0"/>
              <a:t> in an attempt to </a:t>
            </a:r>
            <a:r>
              <a:rPr lang="en-US" dirty="0"/>
              <a:t>inspire people to vote for a candidate. </a:t>
            </a:r>
          </a:p>
          <a:p>
            <a:pPr marL="0" lvl="1"/>
            <a:endParaRPr lang="en-US" dirty="0"/>
          </a:p>
          <a:p>
            <a:pPr marL="0" lvl="1"/>
            <a:r>
              <a:rPr lang="en-US" dirty="0"/>
              <a:t>Payoffs are the rewards that come from particular actions. They can be monetary—the salary for a certain job, or the profits that come from making good business decisions—or nonmonetary in nature. In chess, the payoff is winning. In an election campaign, the most important payoff is usually being elected.</a:t>
            </a:r>
          </a:p>
        </p:txBody>
      </p:sp>
      <p:sp>
        <p:nvSpPr>
          <p:cNvPr id="4" name="Slide Number Placeholder 3"/>
          <p:cNvSpPr>
            <a:spLocks noGrp="1"/>
          </p:cNvSpPr>
          <p:nvPr>
            <p:ph type="sldNum" sz="quarter" idx="10"/>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9337229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41</a:t>
            </a:fld>
            <a:endParaRPr lang="en-IN"/>
          </a:p>
        </p:txBody>
      </p:sp>
    </p:spTree>
    <p:extLst>
      <p:ext uri="{BB962C8B-B14F-4D97-AF65-F5344CB8AC3E}">
        <p14:creationId xmlns:p14="http://schemas.microsoft.com/office/powerpoint/2010/main" val="12189125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42</a:t>
            </a:fld>
            <a:endParaRPr lang="en-IN"/>
          </a:p>
        </p:txBody>
      </p:sp>
    </p:spTree>
    <p:extLst>
      <p:ext uri="{BB962C8B-B14F-4D97-AF65-F5344CB8AC3E}">
        <p14:creationId xmlns:p14="http://schemas.microsoft.com/office/powerpoint/2010/main" val="7774357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43</a:t>
            </a:fld>
            <a:endParaRPr lang="en-IN"/>
          </a:p>
        </p:txBody>
      </p:sp>
    </p:spTree>
    <p:extLst>
      <p:ext uri="{BB962C8B-B14F-4D97-AF65-F5344CB8AC3E}">
        <p14:creationId xmlns:p14="http://schemas.microsoft.com/office/powerpoint/2010/main" val="2865455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Payoffs:</a:t>
            </a:r>
          </a:p>
          <a:p>
            <a:pPr marL="228600" indent="-228600">
              <a:buAutoNum type="arabicParenR"/>
            </a:pPr>
            <a:r>
              <a:rPr lang="en-US" dirty="0"/>
              <a:t>You confess and your accomplice also confesses. Both get</a:t>
            </a:r>
            <a:r>
              <a:rPr lang="en-US" baseline="0" dirty="0"/>
              <a:t> 10 years in jail.</a:t>
            </a:r>
          </a:p>
          <a:p>
            <a:pPr marL="228600" indent="-228600">
              <a:buAutoNum type="arabicParenR"/>
            </a:pPr>
            <a:r>
              <a:rPr lang="en-US" baseline="0" dirty="0"/>
              <a:t>You do not confess and neither does your accomplice. Both get 2 years in jail.</a:t>
            </a:r>
          </a:p>
          <a:p>
            <a:pPr marL="228600" indent="-228600">
              <a:buAutoNum type="arabicParenR"/>
            </a:pPr>
            <a:r>
              <a:rPr lang="en-US" baseline="0" dirty="0"/>
              <a:t>You confess and your accomplice does not confess. You get 1 year and accomplice gets 20 years.</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baseline="0" dirty="0"/>
              <a:t>You do not confess and your accomplice confesses. You get 20 years and accomplice gets 1 year.</a:t>
            </a:r>
          </a:p>
          <a:p>
            <a:pPr marL="0" indent="0">
              <a:buNone/>
            </a:pPr>
            <a:endParaRPr lang="en-US" baseline="0" dirty="0"/>
          </a:p>
          <a:p>
            <a:pPr marL="0" indent="0">
              <a:buNone/>
            </a:pPr>
            <a:r>
              <a:rPr lang="en-US" b="1" u="none" baseline="0" dirty="0"/>
              <a:t>How to solve the game: </a:t>
            </a:r>
            <a:r>
              <a:rPr lang="en-US" baseline="0" dirty="0"/>
              <a:t>If your accomplice confesses, then you must decide between confessing and receiving 10 years or not confessing and receiving 20 years. You will confess.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If your accomplice does not confess, then you must decide between confessing and receiving 1 year or not confessing and receiving 2 years. You will confess.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u="sng" baseline="0" dirty="0"/>
              <a:t>Your optimal (and dominant) strategy is to confess. </a:t>
            </a:r>
            <a:r>
              <a:rPr lang="en-US" baseline="0" dirty="0"/>
              <a:t>If you confess, then your accomplice must decide between confessing and receiving 10 years or not confessing and receiving 20 years. He will confess. If you do not confess, then your accomplice must decide between confessing and receiving 1 year or not confessing and receiving 2 years. He will confess.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u="none"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u="sng" baseline="0" dirty="0"/>
              <a:t>Accomplice’s optimal (and dominant) strategy is to confess. </a:t>
            </a:r>
            <a:r>
              <a:rPr lang="en-US" baseline="0" dirty="0"/>
              <a:t>Both players’ optimal strategy is to ‘confess’. Thus, the realized outcome is that both you and your accomplice will receive 10 years each — not the best possible outcome for either of you.</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dominant strategy is one in which a player always choose one strategy</a:t>
            </a:r>
            <a:r>
              <a:rPr lang="en-US" baseline="0" dirty="0"/>
              <a:t> (or choice) regardless what the other player does.</a:t>
            </a:r>
          </a:p>
          <a:p>
            <a:endParaRPr lang="en-US" baseline="0" dirty="0"/>
          </a:p>
          <a:p>
            <a:r>
              <a:rPr lang="en-US" baseline="0" dirty="0"/>
              <a:t>For Party A, he will always choose to ‘go negative’.</a:t>
            </a:r>
          </a:p>
          <a:p>
            <a:pPr marL="228600" indent="-228600">
              <a:buAutoNum type="arabicParenR"/>
            </a:pPr>
            <a:r>
              <a:rPr lang="en-US" baseline="0" dirty="0"/>
              <a:t>If Party B chooses ‘go negative’, Party A loses if he stays positive or is in a tight race if he goes negative. He will ‘go negative’.</a:t>
            </a:r>
          </a:p>
          <a:p>
            <a:pPr marL="228600" indent="-228600">
              <a:buAutoNum type="arabicParenR"/>
            </a:pPr>
            <a:r>
              <a:rPr lang="en-US" baseline="0" dirty="0"/>
              <a:t>If Party A chooses ‘stay positive’, Party B wins if he goes negative or is in a tight race if he stays positive. He will ‘go negative’.</a:t>
            </a:r>
          </a:p>
          <a:p>
            <a:pPr marL="0" indent="0">
              <a:buNone/>
            </a:pPr>
            <a:endParaRPr lang="en-US" baseline="0" dirty="0"/>
          </a:p>
          <a:p>
            <a:pPr marL="0" indent="0">
              <a:buNone/>
            </a:pPr>
            <a:r>
              <a:rPr lang="en-US" baseline="0" dirty="0"/>
              <a:t>Regardless of what Party A does, Party B will always choose to ‘go negative’. The same analysis leads to why Party A will always choose to ‘go negative’. Thus, since both have dominant strategies to ‘go negative’, the outcome is for both to choose to ‘go negative’. This is not the best possible outcome, but this occurs because of an inability to cooperate.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6</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student</a:t>
            </a:r>
            <a:r>
              <a:rPr lang="en-US" baseline="0" dirty="0"/>
              <a:t>s may find the bottom left box unrealistic — that one person does not receive negative utility from littering and that your actions are observable by your neighbor. The important point concerning this exercise is that individuals may be minimizing a loss. That is, the relative outcomes matters and not the magnitude.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7</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Students can play this with each</a:t>
            </a:r>
            <a:r>
              <a:rPr lang="en-US" baseline="0" dirty="0"/>
              <a:t> other to prove that a stable equilibrium does not exist.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8</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3755307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4788287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2630244014"/>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5"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6"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slide" Target="slide3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slide" Target="slide35.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slide" Target="slide3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slide" Target="slide3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slide" Target="slide38.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slide" Target="slide39.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slide" Target="slide40.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slide" Target="slide4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slide" Target="slide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slide" Target="slide30.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slide" Target="slide3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slide" Target="slide3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slide" Target="slide3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9</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095750"/>
            <a:ext cx="3035808" cy="778174"/>
          </a:xfrm>
        </p:spPr>
        <p:txBody>
          <a:bodyPr/>
          <a:lstStyle/>
          <a:p>
            <a:r>
              <a:rPr lang="en-US" sz="2400" dirty="0"/>
              <a:t>Game Theory and Strategic Thinking</a:t>
            </a:r>
          </a:p>
        </p:txBody>
      </p:sp>
      <p:pic>
        <p:nvPicPr>
          <p:cNvPr id="6" name="Picture 5">
            <a:extLst>
              <a:ext uri="{FF2B5EF4-FFF2-40B4-BE49-F238E27FC236}">
                <a16:creationId xmlns:a16="http://schemas.microsoft.com/office/drawing/2014/main" id="{0AC2B10B-14B0-4BE1-BCFB-F97CD5A4AF3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Finding equilibrium</a:t>
            </a:r>
          </a:p>
        </p:txBody>
      </p:sp>
      <p:sp>
        <p:nvSpPr>
          <p:cNvPr id="3" name="Content Placeholder 2"/>
          <p:cNvSpPr>
            <a:spLocks noGrp="1"/>
          </p:cNvSpPr>
          <p:nvPr>
            <p:ph sz="quarter" idx="11"/>
          </p:nvPr>
        </p:nvSpPr>
        <p:spPr>
          <a:xfrm>
            <a:off x="342900" y="1276710"/>
            <a:ext cx="8458200" cy="1344570"/>
          </a:xfrm>
        </p:spPr>
        <p:txBody>
          <a:bodyPr>
            <a:noAutofit/>
          </a:bodyPr>
          <a:lstStyle/>
          <a:p>
            <a:r>
              <a:rPr lang="en-US" sz="2400" noProof="0" dirty="0"/>
              <a:t>Suppose Greg and Renee must choose whether or not to offer a lunch special at their respective restaurants.</a:t>
            </a:r>
          </a:p>
          <a:p>
            <a:pPr marL="292608" indent="-292608">
              <a:buFont typeface="Arial" pitchFamily="34" charset="0"/>
              <a:buChar char="•"/>
            </a:pPr>
            <a:r>
              <a:rPr lang="en-US" sz="2400" noProof="0" dirty="0"/>
              <a:t>Find the </a:t>
            </a:r>
            <a:r>
              <a:rPr lang="en-US" sz="2400" i="1" noProof="0" dirty="0">
                <a:solidFill>
                  <a:srgbClr val="C00000"/>
                </a:solidFill>
              </a:rPr>
              <a:t>Nash equilibrium</a:t>
            </a:r>
            <a:r>
              <a:rPr lang="en-US" sz="2400" noProof="0" dirty="0"/>
              <a:t>.</a:t>
            </a:r>
          </a:p>
        </p:txBody>
      </p:sp>
      <p:pic>
        <p:nvPicPr>
          <p:cNvPr id="7" name="Picture 2" descr="The decision matrix shows choices made by Renee's Greek Salad Bar and Greg's Pizzeria.&#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696" y="2945776"/>
            <a:ext cx="4389437" cy="272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1437822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a:t>
            </a:r>
          </a:p>
        </p:txBody>
      </p:sp>
      <p:sp>
        <p:nvSpPr>
          <p:cNvPr id="3" name="Content Placeholder 2"/>
          <p:cNvSpPr>
            <a:spLocks noGrp="1"/>
          </p:cNvSpPr>
          <p:nvPr>
            <p:ph sz="quarter" idx="11"/>
          </p:nvPr>
        </p:nvSpPr>
        <p:spPr>
          <a:xfrm>
            <a:off x="342900" y="1276710"/>
            <a:ext cx="8458200" cy="1350580"/>
          </a:xfrm>
        </p:spPr>
        <p:txBody>
          <a:bodyPr>
            <a:noAutofit/>
          </a:bodyPr>
          <a:lstStyle/>
          <a:p>
            <a:r>
              <a:rPr lang="en-US" sz="2400" noProof="0" dirty="0"/>
              <a:t>Suppose Greg and Renee must choose whether or not to offer a lunch special at their respective restaurants.</a:t>
            </a:r>
          </a:p>
          <a:p>
            <a:pPr marL="292608" indent="-292608">
              <a:buFont typeface="Arial" pitchFamily="34" charset="0"/>
              <a:buChar char="•"/>
            </a:pPr>
            <a:r>
              <a:rPr lang="en-US" sz="2400" noProof="0" dirty="0"/>
              <a:t>Find the </a:t>
            </a:r>
            <a:r>
              <a:rPr lang="en-US" sz="2400" i="1" noProof="0" dirty="0">
                <a:solidFill>
                  <a:srgbClr val="C00000"/>
                </a:solidFill>
              </a:rPr>
              <a:t>Nash equilibrium</a:t>
            </a:r>
            <a:r>
              <a:rPr lang="en-US" sz="2400" noProof="0" dirty="0"/>
              <a:t>.</a:t>
            </a:r>
          </a:p>
        </p:txBody>
      </p:sp>
      <p:pic>
        <p:nvPicPr>
          <p:cNvPr id="6146" name="Picture 2" descr="The decision matrix shows choices made by Renee's Greek Salad Bar and Greg's Pizzeria.&#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406" y="2946856"/>
            <a:ext cx="4389437"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713668" y="3003182"/>
            <a:ext cx="4109657" cy="2895347"/>
          </a:xfrm>
        </p:spPr>
        <p:txBody>
          <a:bodyPr>
            <a:noAutofit/>
          </a:bodyPr>
          <a:lstStyle/>
          <a:p>
            <a:pPr marL="292608" indent="-292608">
              <a:buFont typeface="Arial" pitchFamily="34" charset="0"/>
              <a:buChar char="•"/>
            </a:pPr>
            <a:r>
              <a:rPr lang="en-US" sz="2000" noProof="0" dirty="0"/>
              <a:t>If Renee offers a special, Greg will offer a special.</a:t>
            </a:r>
          </a:p>
          <a:p>
            <a:pPr marL="292608" indent="-292608">
              <a:buFont typeface="Arial" pitchFamily="34" charset="0"/>
              <a:buChar char="•"/>
            </a:pPr>
            <a:r>
              <a:rPr lang="en-US" sz="2000" noProof="0" dirty="0"/>
              <a:t>If Renee does not offer a special, Greg will not offer a lunch special.</a:t>
            </a:r>
          </a:p>
          <a:p>
            <a:pPr marL="292608" indent="-292608">
              <a:buFont typeface="Arial" pitchFamily="34" charset="0"/>
              <a:buChar char="•"/>
            </a:pPr>
            <a:r>
              <a:rPr lang="en-US" sz="2000" i="1" noProof="0" dirty="0">
                <a:solidFill>
                  <a:srgbClr val="C00000"/>
                </a:solidFill>
              </a:rPr>
              <a:t>Optimal strategy</a:t>
            </a:r>
            <a:r>
              <a:rPr lang="en-US" sz="2000" noProof="0" dirty="0"/>
              <a:t> is that both will choose to not offer the lunch special.</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2121083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noProof="0" dirty="0"/>
              <a:t>Positive outcome without cooperation</a:t>
            </a:r>
          </a:p>
        </p:txBody>
      </p:sp>
      <p:sp>
        <p:nvSpPr>
          <p:cNvPr id="3" name="Content Placeholder 2"/>
          <p:cNvSpPr>
            <a:spLocks noGrp="1"/>
          </p:cNvSpPr>
          <p:nvPr>
            <p:ph sz="quarter" idx="11"/>
          </p:nvPr>
        </p:nvSpPr>
        <p:spPr>
          <a:xfrm>
            <a:off x="342900" y="1276710"/>
            <a:ext cx="8458200" cy="964214"/>
          </a:xfrm>
        </p:spPr>
        <p:txBody>
          <a:bodyPr>
            <a:noAutofit/>
          </a:bodyPr>
          <a:lstStyle/>
          <a:p>
            <a:r>
              <a:rPr lang="en-US" sz="2400" noProof="0" dirty="0"/>
              <a:t>It is possible for both players to have a positive outcome even if they don’t cooperate</a:t>
            </a:r>
          </a:p>
        </p:txBody>
      </p:sp>
      <p:pic>
        <p:nvPicPr>
          <p:cNvPr id="7170" name="Picture 2" descr="The decision matrix shows choices between approaching vehicle and your vehicle.&#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357" y="2940161"/>
            <a:ext cx="4346575" cy="273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713668" y="2475143"/>
            <a:ext cx="4109657" cy="2895347"/>
          </a:xfrm>
        </p:spPr>
        <p:txBody>
          <a:bodyPr>
            <a:noAutofit/>
          </a:bodyPr>
          <a:lstStyle/>
          <a:p>
            <a:pPr marL="292608" indent="-292608">
              <a:buFont typeface="Arial" pitchFamily="34" charset="0"/>
              <a:buChar char="•"/>
            </a:pPr>
            <a:r>
              <a:rPr lang="en-US" sz="2000" noProof="0" dirty="0"/>
              <a:t>Driving head on is a substantial loss for both you and the approaching vehicle.</a:t>
            </a:r>
          </a:p>
          <a:p>
            <a:pPr marL="292608" indent="-292608">
              <a:buFont typeface="Arial" pitchFamily="34" charset="0"/>
              <a:buChar char="•"/>
            </a:pPr>
            <a:r>
              <a:rPr lang="en-US" sz="2000" noProof="0" dirty="0"/>
              <a:t>Driving in opposite lanes is first best for both you and the approaching vehicle.</a:t>
            </a:r>
          </a:p>
          <a:p>
            <a:pPr marL="292608" indent="-292608">
              <a:buFont typeface="Arial" pitchFamily="34" charset="0"/>
              <a:buChar char="•"/>
            </a:pPr>
            <a:r>
              <a:rPr lang="en-US" sz="2000" noProof="0" dirty="0"/>
              <a:t>There is no </a:t>
            </a:r>
            <a:r>
              <a:rPr lang="en-US" sz="2000" i="1" noProof="0" dirty="0">
                <a:solidFill>
                  <a:srgbClr val="C00000"/>
                </a:solidFill>
              </a:rPr>
              <a:t>dominant strategy</a:t>
            </a:r>
            <a:r>
              <a:rPr lang="en-US" sz="2000" noProof="0" dirty="0"/>
              <a:t> in this game.</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532949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Avoiding competition through commitment</a:t>
            </a:r>
          </a:p>
        </p:txBody>
      </p:sp>
      <p:sp>
        <p:nvSpPr>
          <p:cNvPr id="3" name="Content Placeholder 2"/>
          <p:cNvSpPr>
            <a:spLocks noGrp="1"/>
          </p:cNvSpPr>
          <p:nvPr>
            <p:ph sz="quarter" idx="11"/>
          </p:nvPr>
        </p:nvSpPr>
        <p:spPr>
          <a:xfrm>
            <a:off x="342900" y="1276711"/>
            <a:ext cx="8458200" cy="3720292"/>
          </a:xfrm>
        </p:spPr>
        <p:txBody>
          <a:bodyPr/>
          <a:lstStyle/>
          <a:p>
            <a:r>
              <a:rPr lang="en-US" noProof="0" dirty="0"/>
              <a:t>Sustaining </a:t>
            </a:r>
            <a:r>
              <a:rPr lang="en-US" i="1" noProof="0" dirty="0">
                <a:solidFill>
                  <a:srgbClr val="C00000"/>
                </a:solidFill>
              </a:rPr>
              <a:t>collusion</a:t>
            </a:r>
            <a:r>
              <a:rPr lang="en-US" noProof="0" dirty="0"/>
              <a:t> to obtain the </a:t>
            </a:r>
            <a:r>
              <a:rPr lang="en-US" i="1" noProof="0" dirty="0">
                <a:solidFill>
                  <a:srgbClr val="C00000"/>
                </a:solidFill>
              </a:rPr>
              <a:t>cooperative equilibrium</a:t>
            </a:r>
            <a:r>
              <a:rPr lang="en-US" noProof="0" dirty="0"/>
              <a:t> is extremely difficult, as one player can typically be made better off by defecting.</a:t>
            </a:r>
          </a:p>
          <a:p>
            <a:r>
              <a:rPr lang="en-US" noProof="0" dirty="0"/>
              <a:t>It may require a </a:t>
            </a:r>
            <a:r>
              <a:rPr lang="en-US" i="1" noProof="0" dirty="0">
                <a:solidFill>
                  <a:srgbClr val="C00000"/>
                </a:solidFill>
              </a:rPr>
              <a:t>punishment</a:t>
            </a:r>
            <a:r>
              <a:rPr lang="en-US" noProof="0" dirty="0"/>
              <a:t> for defecting that is larger than the payoff for defecting.</a:t>
            </a:r>
          </a:p>
          <a:p>
            <a:pPr marL="292608" indent="-292608">
              <a:buFont typeface="Arial" pitchFamily="34" charset="0"/>
              <a:buChar char="•"/>
            </a:pPr>
            <a:r>
              <a:rPr lang="en-US" sz="2600" noProof="0" dirty="0"/>
              <a:t>An agreement to submit to a penalty for defecting to obtain a certain outcome is an example of a </a:t>
            </a:r>
            <a:r>
              <a:rPr lang="en-US" sz="2600" i="1" noProof="0" dirty="0">
                <a:solidFill>
                  <a:srgbClr val="C00000"/>
                </a:solidFill>
              </a:rPr>
              <a:t>commitment strategy</a:t>
            </a:r>
            <a:r>
              <a:rPr lang="en-US" sz="2600" noProof="0" dirty="0"/>
              <a:t>.</a:t>
            </a:r>
          </a:p>
        </p:txBody>
      </p:sp>
      <p:sp>
        <p:nvSpPr>
          <p:cNvPr id="4" name="Content Placeholder 3"/>
          <p:cNvSpPr>
            <a:spLocks noGrp="1"/>
          </p:cNvSpPr>
          <p:nvPr>
            <p:ph sz="quarter" idx="14"/>
          </p:nvPr>
        </p:nvSpPr>
        <p:spPr>
          <a:xfrm>
            <a:off x="342900" y="5085823"/>
            <a:ext cx="8458200" cy="959523"/>
          </a:xfrm>
        </p:spPr>
        <p:txBody>
          <a:bodyPr>
            <a:normAutofit/>
          </a:bodyPr>
          <a:lstStyle/>
          <a:p>
            <a:r>
              <a:rPr lang="en-US" noProof="0" dirty="0"/>
              <a:t>Often the commitment is non-binding and individuals break their agreement.</a:t>
            </a:r>
          </a:p>
        </p:txBody>
      </p:sp>
    </p:spTree>
    <p:extLst>
      <p:ext uri="{BB962C8B-B14F-4D97-AF65-F5344CB8AC3E}">
        <p14:creationId xmlns:p14="http://schemas.microsoft.com/office/powerpoint/2010/main" val="25498207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Promoting competition in the public interest</a:t>
            </a:r>
          </a:p>
        </p:txBody>
      </p:sp>
      <p:sp>
        <p:nvSpPr>
          <p:cNvPr id="3" name="Content Placeholder 2"/>
          <p:cNvSpPr>
            <a:spLocks noGrp="1"/>
          </p:cNvSpPr>
          <p:nvPr>
            <p:ph sz="quarter" idx="11"/>
          </p:nvPr>
        </p:nvSpPr>
        <p:spPr>
          <a:xfrm>
            <a:off x="342900" y="1276710"/>
            <a:ext cx="8458200" cy="861184"/>
          </a:xfrm>
        </p:spPr>
        <p:txBody>
          <a:bodyPr>
            <a:normAutofit/>
          </a:bodyPr>
          <a:lstStyle/>
          <a:p>
            <a:r>
              <a:rPr lang="en-US" sz="2400" noProof="0" dirty="0"/>
              <a:t>While cooperation may serve the best interests of the players directly involved, it may have societal consequences.</a:t>
            </a:r>
          </a:p>
        </p:txBody>
      </p:sp>
      <p:pic>
        <p:nvPicPr>
          <p:cNvPr id="13" name="Picture 2" descr="The decision matrix shows the prisoners’ dilemma in competition between two firms.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868" y="2472195"/>
            <a:ext cx="5049694" cy="3336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5589431" y="2382136"/>
            <a:ext cx="3233894" cy="2408805"/>
          </a:xfrm>
        </p:spPr>
        <p:txBody>
          <a:bodyPr>
            <a:normAutofit lnSpcReduction="10000"/>
          </a:bodyPr>
          <a:lstStyle/>
          <a:p>
            <a:r>
              <a:rPr lang="en-US" sz="2200" noProof="0" dirty="0"/>
              <a:t>Suppose a small town has two gas stations, each setting their price.</a:t>
            </a:r>
          </a:p>
          <a:p>
            <a:pPr marL="292608" indent="-292608">
              <a:buFont typeface="Arial" pitchFamily="34" charset="0"/>
              <a:buChar char="•"/>
            </a:pPr>
            <a:r>
              <a:rPr lang="en-US" sz="2000" noProof="0" dirty="0"/>
              <a:t>If they </a:t>
            </a:r>
            <a:r>
              <a:rPr lang="en-US" sz="2000" i="1" noProof="0" dirty="0">
                <a:solidFill>
                  <a:srgbClr val="C00000"/>
                </a:solidFill>
              </a:rPr>
              <a:t>collude</a:t>
            </a:r>
            <a:r>
              <a:rPr lang="en-US" sz="2000" noProof="0" dirty="0"/>
              <a:t>, they will earn moderate profits.</a:t>
            </a:r>
          </a:p>
          <a:p>
            <a:pPr marL="292608" indent="-292608">
              <a:buFont typeface="Arial" pitchFamily="34" charset="0"/>
              <a:buChar char="•"/>
            </a:pPr>
            <a:r>
              <a:rPr lang="en-US" sz="2000" noProof="0" dirty="0"/>
              <a:t>If they </a:t>
            </a:r>
            <a:r>
              <a:rPr lang="en-US" sz="2000" i="1" noProof="0" dirty="0">
                <a:solidFill>
                  <a:srgbClr val="C00000"/>
                </a:solidFill>
              </a:rPr>
              <a:t>compete</a:t>
            </a:r>
            <a:r>
              <a:rPr lang="en-US" sz="2000" noProof="0" dirty="0"/>
              <a:t>, they will earn low profits.</a:t>
            </a:r>
          </a:p>
        </p:txBody>
      </p:sp>
      <p:sp>
        <p:nvSpPr>
          <p:cNvPr id="5" name="Content Placeholder 4"/>
          <p:cNvSpPr>
            <a:spLocks noGrp="1"/>
          </p:cNvSpPr>
          <p:nvPr>
            <p:ph sz="quarter" idx="15"/>
          </p:nvPr>
        </p:nvSpPr>
        <p:spPr>
          <a:xfrm>
            <a:off x="5591175" y="4878474"/>
            <a:ext cx="3232150" cy="1151456"/>
          </a:xfrm>
        </p:spPr>
        <p:txBody>
          <a:bodyPr>
            <a:noAutofit/>
          </a:bodyPr>
          <a:lstStyle/>
          <a:p>
            <a:r>
              <a:rPr lang="en-US" sz="2200" noProof="0" dirty="0"/>
              <a:t>The </a:t>
            </a:r>
            <a:r>
              <a:rPr lang="en-US" sz="2200" i="1" noProof="0" dirty="0">
                <a:solidFill>
                  <a:srgbClr val="C00000"/>
                </a:solidFill>
              </a:rPr>
              <a:t>non-cooperative</a:t>
            </a:r>
            <a:r>
              <a:rPr lang="en-US" sz="2200" noProof="0" dirty="0"/>
              <a:t> </a:t>
            </a:r>
            <a:r>
              <a:rPr lang="en-US" sz="2200" i="1" noProof="0" dirty="0">
                <a:solidFill>
                  <a:srgbClr val="C00000"/>
                </a:solidFill>
              </a:rPr>
              <a:t>Nash equilibrium</a:t>
            </a:r>
            <a:r>
              <a:rPr lang="en-US" sz="2200" noProof="0" dirty="0"/>
              <a:t> is the </a:t>
            </a:r>
            <a:r>
              <a:rPr lang="en-US" sz="2200" i="1" noProof="0" dirty="0">
                <a:solidFill>
                  <a:srgbClr val="C00000"/>
                </a:solidFill>
              </a:rPr>
              <a:t>competitive equilibrium</a:t>
            </a:r>
            <a:r>
              <a:rPr lang="en-US" sz="2200" noProof="0" dirty="0"/>
              <a:t>.</a:t>
            </a:r>
          </a:p>
        </p:txBody>
      </p:sp>
      <p:sp>
        <p:nvSpPr>
          <p:cNvPr id="7" name="Text Placeholder 6">
            <a:extLst>
              <a:ext uri="{FF2B5EF4-FFF2-40B4-BE49-F238E27FC236}">
                <a16:creationId xmlns:a16="http://schemas.microsoft.com/office/drawing/2014/main" id="{8F1D236A-A8F9-47AE-B4AB-187A09131AB1}"/>
              </a:ext>
            </a:extLst>
          </p:cNvPr>
          <p:cNvSpPr>
            <a:spLocks noGrp="1"/>
          </p:cNvSpPr>
          <p:nvPr>
            <p:ph type="body" sz="quarter" idx="12"/>
          </p:nvPr>
        </p:nvSpPr>
        <p:spPr>
          <a:xfrm>
            <a:off x="2971558" y="6324600"/>
            <a:ext cx="3200885" cy="190500"/>
          </a:xfrm>
        </p:spPr>
        <p:txBody>
          <a:bodyPr/>
          <a:lstStyle/>
          <a:p>
            <a:r>
              <a:rPr lang="en-US" noProof="0" dirty="0">
                <a:hlinkClick r:id="rId4" action="ppaction://hlinksldjump"/>
              </a:rPr>
              <a:t>Access the text alternative for slide images.</a:t>
            </a:r>
          </a:p>
        </p:txBody>
      </p:sp>
    </p:spTree>
    <p:extLst>
      <p:ext uri="{BB962C8B-B14F-4D97-AF65-F5344CB8AC3E}">
        <p14:creationId xmlns:p14="http://schemas.microsoft.com/office/powerpoint/2010/main" val="4764818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noProof="0" dirty="0"/>
              <a:t>Repeat play in the prisoners’ dilemma</a:t>
            </a:r>
          </a:p>
        </p:txBody>
      </p:sp>
      <p:sp>
        <p:nvSpPr>
          <p:cNvPr id="3" name="Content Placeholder 2"/>
          <p:cNvSpPr>
            <a:spLocks noGrp="1"/>
          </p:cNvSpPr>
          <p:nvPr>
            <p:ph sz="quarter" idx="11"/>
          </p:nvPr>
        </p:nvSpPr>
        <p:spPr>
          <a:xfrm>
            <a:off x="342900" y="1276710"/>
            <a:ext cx="8458200" cy="2986197"/>
          </a:xfrm>
        </p:spPr>
        <p:txBody>
          <a:bodyPr/>
          <a:lstStyle/>
          <a:p>
            <a:r>
              <a:rPr lang="en-US" i="1" noProof="0" dirty="0">
                <a:solidFill>
                  <a:srgbClr val="C00000"/>
                </a:solidFill>
              </a:rPr>
              <a:t>Repeated games</a:t>
            </a:r>
            <a:r>
              <a:rPr lang="en-US" noProof="0" dirty="0"/>
              <a:t> are not one-time, but are played more than once.</a:t>
            </a:r>
          </a:p>
          <a:p>
            <a:r>
              <a:rPr lang="en-US" noProof="0" dirty="0"/>
              <a:t>The </a:t>
            </a:r>
            <a:r>
              <a:rPr lang="en-US" i="1" noProof="0" dirty="0">
                <a:solidFill>
                  <a:srgbClr val="C00000"/>
                </a:solidFill>
              </a:rPr>
              <a:t>cooperative equilibrium</a:t>
            </a:r>
            <a:r>
              <a:rPr lang="en-US" noProof="0" dirty="0"/>
              <a:t> is more likely to occur because simple commitment mechanisms exist.</a:t>
            </a:r>
          </a:p>
          <a:p>
            <a:pPr marL="292608" indent="-292608">
              <a:buFont typeface="Arial" pitchFamily="34" charset="0"/>
              <a:buChar char="•"/>
            </a:pPr>
            <a:r>
              <a:rPr lang="en-US" sz="2600" i="1" noProof="0" dirty="0">
                <a:solidFill>
                  <a:srgbClr val="C00000"/>
                </a:solidFill>
              </a:rPr>
              <a:t>Tit-for-tat</a:t>
            </a:r>
            <a:r>
              <a:rPr lang="en-US" sz="2600" noProof="0" dirty="0"/>
              <a:t>: One player does the same action as the other did in the previous game.</a:t>
            </a:r>
          </a:p>
        </p:txBody>
      </p:sp>
    </p:spTree>
    <p:extLst>
      <p:ext uri="{BB962C8B-B14F-4D97-AF65-F5344CB8AC3E}">
        <p14:creationId xmlns:p14="http://schemas.microsoft.com/office/powerpoint/2010/main" val="19241227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What do price-matching guarantees guarantee?</a:t>
            </a:r>
          </a:p>
        </p:txBody>
      </p:sp>
      <p:sp>
        <p:nvSpPr>
          <p:cNvPr id="3" name="Content Placeholder 2"/>
          <p:cNvSpPr>
            <a:spLocks noGrp="1"/>
          </p:cNvSpPr>
          <p:nvPr>
            <p:ph sz="quarter" idx="11"/>
          </p:nvPr>
        </p:nvSpPr>
        <p:spPr>
          <a:xfrm>
            <a:off x="342900" y="1276711"/>
            <a:ext cx="8458200" cy="1530883"/>
          </a:xfrm>
        </p:spPr>
        <p:txBody>
          <a:bodyPr/>
          <a:lstStyle/>
          <a:p>
            <a:r>
              <a:rPr lang="en-US" noProof="0" dirty="0"/>
              <a:t>Some companies will match a lower price found anywhere else.</a:t>
            </a:r>
          </a:p>
          <a:p>
            <a:pPr marL="292608" indent="-292608">
              <a:buFont typeface="Arial" pitchFamily="34" charset="0"/>
              <a:buChar char="•"/>
            </a:pPr>
            <a:r>
              <a:rPr lang="en-US" sz="2600" noProof="0" dirty="0"/>
              <a:t>The real game may be more subtle.</a:t>
            </a:r>
          </a:p>
        </p:txBody>
      </p:sp>
      <p:sp>
        <p:nvSpPr>
          <p:cNvPr id="4" name="Content Placeholder 3"/>
          <p:cNvSpPr>
            <a:spLocks noGrp="1"/>
          </p:cNvSpPr>
          <p:nvPr>
            <p:ph sz="quarter" idx="14"/>
          </p:nvPr>
        </p:nvSpPr>
        <p:spPr>
          <a:xfrm>
            <a:off x="342900" y="2857778"/>
            <a:ext cx="8458200" cy="2589985"/>
          </a:xfrm>
        </p:spPr>
        <p:txBody>
          <a:bodyPr>
            <a:normAutofit/>
          </a:bodyPr>
          <a:lstStyle/>
          <a:p>
            <a:r>
              <a:rPr lang="en-US" noProof="0" dirty="0"/>
              <a:t>It may be that companies do not have an incentive to lower prices.</a:t>
            </a:r>
          </a:p>
          <a:p>
            <a:r>
              <a:rPr lang="en-US" noProof="0" dirty="0"/>
              <a:t>By creating and publicizing a legally binding price-match policy, the firm creates a credible threat that it will follow a </a:t>
            </a:r>
            <a:r>
              <a:rPr lang="en-US" i="1" noProof="0" dirty="0">
                <a:solidFill>
                  <a:srgbClr val="C00000"/>
                </a:solidFill>
              </a:rPr>
              <a:t>tit-for-tat</a:t>
            </a:r>
            <a:r>
              <a:rPr lang="en-US" noProof="0" dirty="0"/>
              <a:t> strategy.</a:t>
            </a:r>
          </a:p>
        </p:txBody>
      </p:sp>
    </p:spTree>
    <p:extLst>
      <p:ext uri="{BB962C8B-B14F-4D97-AF65-F5344CB8AC3E}">
        <p14:creationId xmlns:p14="http://schemas.microsoft.com/office/powerpoint/2010/main" val="2080814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Can game theory explain why you feel guilt?</a:t>
            </a:r>
          </a:p>
        </p:txBody>
      </p:sp>
      <p:sp>
        <p:nvSpPr>
          <p:cNvPr id="3" name="Content Placeholder 2"/>
          <p:cNvSpPr>
            <a:spLocks noGrp="1"/>
          </p:cNvSpPr>
          <p:nvPr>
            <p:ph sz="quarter" idx="11"/>
          </p:nvPr>
        </p:nvSpPr>
        <p:spPr>
          <a:xfrm>
            <a:off x="342900" y="1276710"/>
            <a:ext cx="8458200" cy="1994524"/>
          </a:xfrm>
        </p:spPr>
        <p:txBody>
          <a:bodyPr>
            <a:normAutofit/>
          </a:bodyPr>
          <a:lstStyle/>
          <a:p>
            <a:r>
              <a:rPr lang="en-US" sz="2400" noProof="0" dirty="0"/>
              <a:t>Researchers suggest emotions are essential to reaching efficient outcomes.</a:t>
            </a:r>
          </a:p>
          <a:p>
            <a:pPr marL="292608" indent="-292608">
              <a:buFont typeface="Arial" pitchFamily="34" charset="0"/>
              <a:buChar char="•"/>
            </a:pPr>
            <a:r>
              <a:rPr lang="en-US" sz="2200" noProof="0" dirty="0"/>
              <a:t>The theory of reciprocal altruism suggesting we evolved emotions to help us achieve cooperation by playing the </a:t>
            </a:r>
            <a:r>
              <a:rPr lang="en-US" sz="2200" i="1" noProof="0" dirty="0">
                <a:solidFill>
                  <a:srgbClr val="C00000"/>
                </a:solidFill>
              </a:rPr>
              <a:t>tit-for-tat</a:t>
            </a:r>
            <a:r>
              <a:rPr lang="en-US" sz="2200" noProof="0" dirty="0"/>
              <a:t> strategy that helped our ancestors survive.</a:t>
            </a:r>
          </a:p>
        </p:txBody>
      </p:sp>
      <p:sp>
        <p:nvSpPr>
          <p:cNvPr id="4" name="Content Placeholder 3"/>
          <p:cNvSpPr>
            <a:spLocks noGrp="1"/>
          </p:cNvSpPr>
          <p:nvPr>
            <p:ph sz="quarter" idx="14"/>
          </p:nvPr>
        </p:nvSpPr>
        <p:spPr>
          <a:xfrm>
            <a:off x="342900" y="3332626"/>
            <a:ext cx="8458200" cy="2140896"/>
          </a:xfrm>
        </p:spPr>
        <p:txBody>
          <a:bodyPr>
            <a:noAutofit/>
          </a:bodyPr>
          <a:lstStyle/>
          <a:p>
            <a:r>
              <a:rPr lang="en-US" sz="2400" noProof="0" dirty="0"/>
              <a:t>For example, in a hunter-gatherer society, you may have more food than you can eat in one day, while your neighbor returns with nothing.</a:t>
            </a:r>
          </a:p>
          <a:p>
            <a:pPr marL="292608" indent="-292608">
              <a:buFont typeface="Arial" pitchFamily="34" charset="0"/>
              <a:buChar char="•"/>
            </a:pPr>
            <a:r>
              <a:rPr lang="en-US" sz="2200" noProof="0" dirty="0"/>
              <a:t>You could cooperate and share food.</a:t>
            </a:r>
          </a:p>
          <a:p>
            <a:pPr marL="292608" indent="-292608">
              <a:buFont typeface="Arial" pitchFamily="34" charset="0"/>
              <a:buChar char="•"/>
            </a:pPr>
            <a:r>
              <a:rPr lang="en-US" sz="2200" noProof="0" dirty="0"/>
              <a:t>Require your neighbor do likewise when you have nothing.</a:t>
            </a:r>
          </a:p>
        </p:txBody>
      </p:sp>
      <p:sp>
        <p:nvSpPr>
          <p:cNvPr id="5" name="Content Placeholder 4"/>
          <p:cNvSpPr>
            <a:spLocks noGrp="1"/>
          </p:cNvSpPr>
          <p:nvPr>
            <p:ph sz="quarter" idx="15"/>
          </p:nvPr>
        </p:nvSpPr>
        <p:spPr>
          <a:xfrm>
            <a:off x="342900" y="5676326"/>
            <a:ext cx="8458200" cy="505710"/>
          </a:xfrm>
        </p:spPr>
        <p:txBody>
          <a:bodyPr>
            <a:normAutofit/>
          </a:bodyPr>
          <a:lstStyle/>
          <a:p>
            <a:r>
              <a:rPr lang="en-US" sz="2400" noProof="0" dirty="0"/>
              <a:t>Emotions are required to sustain cooperation.</a:t>
            </a:r>
          </a:p>
        </p:txBody>
      </p:sp>
    </p:spTree>
    <p:extLst>
      <p:ext uri="{BB962C8B-B14F-4D97-AF65-F5344CB8AC3E}">
        <p14:creationId xmlns:p14="http://schemas.microsoft.com/office/powerpoint/2010/main" val="1721533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Sequential games I</a:t>
            </a:r>
          </a:p>
        </p:txBody>
      </p:sp>
      <p:sp>
        <p:nvSpPr>
          <p:cNvPr id="3" name="Content Placeholder 2"/>
          <p:cNvSpPr>
            <a:spLocks noGrp="1"/>
          </p:cNvSpPr>
          <p:nvPr>
            <p:ph sz="quarter" idx="11"/>
          </p:nvPr>
        </p:nvSpPr>
        <p:spPr>
          <a:xfrm>
            <a:off x="342900" y="1276710"/>
            <a:ext cx="8458200" cy="2535436"/>
          </a:xfrm>
        </p:spPr>
        <p:txBody>
          <a:bodyPr>
            <a:normAutofit/>
          </a:bodyPr>
          <a:lstStyle/>
          <a:p>
            <a:r>
              <a:rPr lang="en-US" sz="2400" noProof="0" dirty="0"/>
              <a:t>In all of the previously discussed games, both players moved simultaneously.</a:t>
            </a:r>
          </a:p>
          <a:p>
            <a:r>
              <a:rPr lang="en-US" sz="2400" noProof="0" dirty="0"/>
              <a:t>In many instances, an individual or company must move prior to other participants choosing an action.</a:t>
            </a:r>
          </a:p>
          <a:p>
            <a:pPr marL="292608" indent="-292608">
              <a:buFont typeface="Arial" pitchFamily="34" charset="0"/>
              <a:buChar char="•"/>
            </a:pPr>
            <a:r>
              <a:rPr lang="en-US" sz="2200" noProof="0" dirty="0"/>
              <a:t>Typically the player who chooses first gets a higher payoff, a </a:t>
            </a:r>
            <a:r>
              <a:rPr lang="en-US" sz="2200" i="1" noProof="0" dirty="0">
                <a:solidFill>
                  <a:srgbClr val="C00000"/>
                </a:solidFill>
              </a:rPr>
              <a:t>first-mover advantage</a:t>
            </a:r>
            <a:r>
              <a:rPr lang="en-US" sz="2200" noProof="0" dirty="0"/>
              <a:t>.</a:t>
            </a:r>
          </a:p>
        </p:txBody>
      </p:sp>
      <p:sp>
        <p:nvSpPr>
          <p:cNvPr id="4" name="Content Placeholder 3"/>
          <p:cNvSpPr>
            <a:spLocks noGrp="1"/>
          </p:cNvSpPr>
          <p:nvPr>
            <p:ph sz="quarter" idx="14"/>
          </p:nvPr>
        </p:nvSpPr>
        <p:spPr>
          <a:xfrm>
            <a:off x="342900" y="3891899"/>
            <a:ext cx="8458200" cy="1620260"/>
          </a:xfrm>
        </p:spPr>
        <p:txBody>
          <a:bodyPr>
            <a:noAutofit/>
          </a:bodyPr>
          <a:lstStyle/>
          <a:p>
            <a:r>
              <a:rPr lang="en-US" sz="2400" noProof="0" dirty="0"/>
              <a:t>The optimal strategies are determined by using </a:t>
            </a:r>
            <a:r>
              <a:rPr lang="en-US" sz="2400" i="1" noProof="0" dirty="0">
                <a:solidFill>
                  <a:srgbClr val="C00000"/>
                </a:solidFill>
              </a:rPr>
              <a:t>backward induction</a:t>
            </a:r>
            <a:r>
              <a:rPr lang="en-US" sz="2400" noProof="0" dirty="0"/>
              <a:t>, in which the optimal strategy of the last player to choose is determined, followed by the second-to-last player, and so on.</a:t>
            </a:r>
            <a:endParaRPr lang="en-US" sz="2200" noProof="0" dirty="0"/>
          </a:p>
        </p:txBody>
      </p:sp>
    </p:spTree>
    <p:extLst>
      <p:ext uri="{BB962C8B-B14F-4D97-AF65-F5344CB8AC3E}">
        <p14:creationId xmlns:p14="http://schemas.microsoft.com/office/powerpoint/2010/main" val="11638156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Sequential games II</a:t>
            </a:r>
          </a:p>
        </p:txBody>
      </p:sp>
      <p:sp>
        <p:nvSpPr>
          <p:cNvPr id="3" name="Content Placeholder 2"/>
          <p:cNvSpPr>
            <a:spLocks noGrp="1"/>
          </p:cNvSpPr>
          <p:nvPr>
            <p:ph sz="quarter" idx="11"/>
          </p:nvPr>
        </p:nvSpPr>
        <p:spPr>
          <a:xfrm>
            <a:off x="342900" y="1276457"/>
            <a:ext cx="8458200" cy="707142"/>
          </a:xfrm>
        </p:spPr>
        <p:txBody>
          <a:bodyPr>
            <a:normAutofit/>
          </a:bodyPr>
          <a:lstStyle/>
          <a:p>
            <a:pPr marL="292608" indent="-292608">
              <a:buFont typeface="Arial" pitchFamily="34" charset="0"/>
              <a:buChar char="•"/>
            </a:pPr>
            <a:r>
              <a:rPr lang="en-US" sz="1600" noProof="0" dirty="0"/>
              <a:t>Suppose you aspire to win the Pulitzer Prize.</a:t>
            </a:r>
          </a:p>
          <a:p>
            <a:pPr marL="292608" indent="-292608">
              <a:buFont typeface="Arial" pitchFamily="34" charset="0"/>
              <a:buChar char="•"/>
            </a:pPr>
            <a:r>
              <a:rPr lang="en-US" sz="1600" noProof="0" dirty="0"/>
              <a:t>Start with the outcome and work backwards to determine your sequence of choices.</a:t>
            </a:r>
          </a:p>
        </p:txBody>
      </p:sp>
      <p:sp>
        <p:nvSpPr>
          <p:cNvPr id="4" name="Content Placeholder 3"/>
          <p:cNvSpPr>
            <a:spLocks noGrp="1"/>
          </p:cNvSpPr>
          <p:nvPr>
            <p:ph sz="quarter" idx="14"/>
          </p:nvPr>
        </p:nvSpPr>
        <p:spPr>
          <a:xfrm>
            <a:off x="342900" y="2057616"/>
            <a:ext cx="8458200" cy="984997"/>
          </a:xfrm>
        </p:spPr>
        <p:txBody>
          <a:bodyPr>
            <a:normAutofit lnSpcReduction="10000"/>
          </a:bodyPr>
          <a:lstStyle/>
          <a:p>
            <a:pPr marL="287338"/>
            <a:r>
              <a:rPr lang="en-US" sz="1400" noProof="0" dirty="0"/>
              <a:t>Q. What do you have to do to win the Pulitzer prize?</a:t>
            </a:r>
          </a:p>
          <a:p>
            <a:pPr marL="287338"/>
            <a:r>
              <a:rPr lang="en-US" sz="1400" i="1" noProof="0" dirty="0"/>
              <a:t>A. You have to work for a top newspaper.</a:t>
            </a:r>
          </a:p>
          <a:p>
            <a:pPr marL="287338"/>
            <a:r>
              <a:rPr lang="en-US" sz="1400" i="1" noProof="0" dirty="0"/>
              <a:t>                                         </a:t>
            </a:r>
            <a:r>
              <a:rPr lang="en-US" sz="1400" b="1" noProof="0" dirty="0"/>
              <a:t>↓</a:t>
            </a:r>
          </a:p>
        </p:txBody>
      </p:sp>
      <p:sp>
        <p:nvSpPr>
          <p:cNvPr id="5" name="Content Placeholder 4"/>
          <p:cNvSpPr>
            <a:spLocks noGrp="1"/>
          </p:cNvSpPr>
          <p:nvPr>
            <p:ph sz="quarter" idx="15"/>
          </p:nvPr>
        </p:nvSpPr>
        <p:spPr>
          <a:xfrm>
            <a:off x="342900" y="3042612"/>
            <a:ext cx="8458200" cy="1021837"/>
          </a:xfrm>
        </p:spPr>
        <p:txBody>
          <a:bodyPr>
            <a:normAutofit/>
          </a:bodyPr>
          <a:lstStyle/>
          <a:p>
            <a:pPr marL="287338"/>
            <a:r>
              <a:rPr lang="en-US" sz="1400" noProof="0" dirty="0"/>
              <a:t>Q. What do you have to do to get a job at a top newspaper?</a:t>
            </a:r>
          </a:p>
          <a:p>
            <a:pPr marL="287338"/>
            <a:r>
              <a:rPr lang="en-US" sz="1400" i="1" noProof="0" dirty="0"/>
              <a:t>A. You have to have a graduate degree in journalism.</a:t>
            </a:r>
          </a:p>
          <a:p>
            <a:pPr marL="287338"/>
            <a:r>
              <a:rPr lang="en-US" sz="1400" noProof="0" dirty="0"/>
              <a:t>                                        </a:t>
            </a:r>
            <a:r>
              <a:rPr lang="en-US" sz="1400" b="1" noProof="0" dirty="0"/>
              <a:t>↓</a:t>
            </a:r>
            <a:endParaRPr lang="en-US" sz="1400" b="1" i="1" noProof="0" dirty="0"/>
          </a:p>
        </p:txBody>
      </p:sp>
      <p:sp>
        <p:nvSpPr>
          <p:cNvPr id="6" name="Content Placeholder 5"/>
          <p:cNvSpPr>
            <a:spLocks noGrp="1"/>
          </p:cNvSpPr>
          <p:nvPr>
            <p:ph sz="quarter" idx="16"/>
          </p:nvPr>
        </p:nvSpPr>
        <p:spPr>
          <a:xfrm>
            <a:off x="342900" y="4064449"/>
            <a:ext cx="8458200" cy="1072995"/>
          </a:xfrm>
        </p:spPr>
        <p:txBody>
          <a:bodyPr>
            <a:normAutofit/>
          </a:bodyPr>
          <a:lstStyle/>
          <a:p>
            <a:pPr marL="287338"/>
            <a:r>
              <a:rPr lang="en-US" sz="1400" noProof="0" dirty="0"/>
              <a:t>Q. What do you have to do to get a graduate degree in journalism?</a:t>
            </a:r>
          </a:p>
          <a:p>
            <a:pPr marL="287338"/>
            <a:r>
              <a:rPr lang="en-US" sz="1400" i="1" noProof="0" dirty="0"/>
              <a:t>A. You have to have an undergraduate degree in English.</a:t>
            </a:r>
          </a:p>
          <a:p>
            <a:pPr marL="287338"/>
            <a:r>
              <a:rPr lang="en-US" sz="1400" noProof="0" dirty="0"/>
              <a:t>                                       ↓</a:t>
            </a:r>
            <a:endParaRPr lang="en-US" sz="1400" i="1" noProof="0" dirty="0"/>
          </a:p>
        </p:txBody>
      </p:sp>
      <p:sp>
        <p:nvSpPr>
          <p:cNvPr id="7" name="Content Placeholder 6"/>
          <p:cNvSpPr>
            <a:spLocks noGrp="1"/>
          </p:cNvSpPr>
          <p:nvPr>
            <p:ph sz="quarter" idx="17"/>
          </p:nvPr>
        </p:nvSpPr>
        <p:spPr>
          <a:xfrm>
            <a:off x="342900" y="5173303"/>
            <a:ext cx="8458200" cy="698500"/>
          </a:xfrm>
        </p:spPr>
        <p:txBody>
          <a:bodyPr>
            <a:normAutofit/>
          </a:bodyPr>
          <a:lstStyle/>
          <a:p>
            <a:pPr marL="287338"/>
            <a:r>
              <a:rPr lang="en-US" sz="1400" noProof="0" dirty="0"/>
              <a:t>Q. What do you have to do to get that degree?</a:t>
            </a:r>
          </a:p>
          <a:p>
            <a:pPr marL="287338"/>
            <a:r>
              <a:rPr lang="en-US" sz="1400" i="1" noProof="0" dirty="0"/>
              <a:t>A. You have to take the prerequisite courses in nonfiction writing.</a:t>
            </a:r>
          </a:p>
        </p:txBody>
      </p:sp>
      <p:sp>
        <p:nvSpPr>
          <p:cNvPr id="8" name="Content Placeholder 7"/>
          <p:cNvSpPr>
            <a:spLocks noGrp="1"/>
          </p:cNvSpPr>
          <p:nvPr>
            <p:ph sz="quarter" idx="18"/>
          </p:nvPr>
        </p:nvSpPr>
        <p:spPr>
          <a:xfrm>
            <a:off x="342900" y="5913898"/>
            <a:ext cx="8458200" cy="342148"/>
          </a:xfrm>
        </p:spPr>
        <p:txBody>
          <a:bodyPr>
            <a:normAutofit/>
          </a:bodyPr>
          <a:lstStyle/>
          <a:p>
            <a:r>
              <a:rPr lang="en-US" sz="1600" b="1" noProof="0" dirty="0"/>
              <a:t>Therefore, you should take introductory nonfiction writing next semester.</a:t>
            </a:r>
          </a:p>
        </p:txBody>
      </p:sp>
    </p:spTree>
    <p:extLst>
      <p:ext uri="{BB962C8B-B14F-4D97-AF65-F5344CB8AC3E}">
        <p14:creationId xmlns:p14="http://schemas.microsoft.com/office/powerpoint/2010/main" val="3406655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noProof="0" dirty="0"/>
              <a:t>What will you learn in this chapter?</a:t>
            </a:r>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4699088"/>
          </a:xfrm>
        </p:spPr>
        <p:txBody>
          <a:bodyPr>
            <a:noAutofit/>
          </a:bodyPr>
          <a:lstStyle/>
          <a:p>
            <a:pPr marL="291600" indent="-291600">
              <a:buFont typeface="Arial" panose="020B0604020202020204" pitchFamily="34" charset="0"/>
              <a:buChar char="•"/>
            </a:pPr>
            <a:r>
              <a:rPr lang="en-US" sz="2000" noProof="0" dirty="0"/>
              <a:t>What </a:t>
            </a:r>
            <a:r>
              <a:rPr lang="en-US" sz="2000" i="1" noProof="0" dirty="0">
                <a:solidFill>
                  <a:srgbClr val="C00000"/>
                </a:solidFill>
              </a:rPr>
              <a:t>strategic behavior</a:t>
            </a:r>
            <a:r>
              <a:rPr lang="en-US" sz="2000" noProof="0" dirty="0"/>
              <a:t> is and what the components of a </a:t>
            </a:r>
            <a:r>
              <a:rPr lang="en-US" sz="2000" i="1" noProof="0" dirty="0">
                <a:solidFill>
                  <a:srgbClr val="C00000"/>
                </a:solidFill>
              </a:rPr>
              <a:t>strategic game</a:t>
            </a:r>
            <a:r>
              <a:rPr lang="en-US" sz="2000" noProof="0" dirty="0"/>
              <a:t> are.</a:t>
            </a:r>
          </a:p>
          <a:p>
            <a:pPr marL="291600" indent="-291600">
              <a:buFont typeface="Arial" panose="020B0604020202020204" pitchFamily="34" charset="0"/>
              <a:buChar char="•"/>
            </a:pPr>
            <a:r>
              <a:rPr lang="en-US" sz="2000" noProof="0" dirty="0"/>
              <a:t>Why </a:t>
            </a:r>
            <a:r>
              <a:rPr lang="en-US" sz="2000" i="1" noProof="0" dirty="0">
                <a:solidFill>
                  <a:srgbClr val="C00000"/>
                </a:solidFill>
              </a:rPr>
              <a:t>noncooperation</a:t>
            </a:r>
            <a:r>
              <a:rPr lang="en-US" sz="2000" noProof="0" dirty="0"/>
              <a:t> is always the outcome in the prisoners’ dilemma.</a:t>
            </a:r>
          </a:p>
          <a:p>
            <a:pPr marL="291600" indent="-291600">
              <a:buFont typeface="Arial" panose="020B0604020202020204" pitchFamily="34" charset="0"/>
              <a:buChar char="•"/>
            </a:pPr>
            <a:r>
              <a:rPr lang="en-US" sz="2000" noProof="0" dirty="0"/>
              <a:t>Identify </a:t>
            </a:r>
            <a:r>
              <a:rPr lang="en-US" sz="2000" i="1" noProof="0" dirty="0">
                <a:solidFill>
                  <a:srgbClr val="C00000"/>
                </a:solidFill>
              </a:rPr>
              <a:t>dominant strategies</a:t>
            </a:r>
            <a:r>
              <a:rPr lang="en-US" sz="2000" noProof="0" dirty="0"/>
              <a:t> and whether </a:t>
            </a:r>
            <a:r>
              <a:rPr lang="en-US" sz="2000" i="1" noProof="0" dirty="0">
                <a:solidFill>
                  <a:srgbClr val="C00000"/>
                </a:solidFill>
              </a:rPr>
              <a:t>Nash equilibrium</a:t>
            </a:r>
            <a:r>
              <a:rPr lang="en-US" sz="2000" noProof="0" dirty="0"/>
              <a:t> will be reached.</a:t>
            </a:r>
          </a:p>
          <a:p>
            <a:pPr marL="291600" indent="-291600">
              <a:buFont typeface="Arial" panose="020B0604020202020204" pitchFamily="34" charset="0"/>
              <a:buChar char="•"/>
            </a:pPr>
            <a:r>
              <a:rPr lang="en-US" sz="2000" noProof="0" dirty="0"/>
              <a:t>How </a:t>
            </a:r>
            <a:r>
              <a:rPr lang="en-US" sz="2000" i="1" noProof="0" dirty="0">
                <a:solidFill>
                  <a:srgbClr val="C00000"/>
                </a:solidFill>
              </a:rPr>
              <a:t>commitment strategies</a:t>
            </a:r>
            <a:r>
              <a:rPr lang="en-US" sz="2000" noProof="0" dirty="0"/>
              <a:t> and repeated play can enable cooperation.</a:t>
            </a:r>
          </a:p>
          <a:p>
            <a:pPr marL="291600" indent="-291600">
              <a:buFont typeface="Arial" panose="020B0604020202020204" pitchFamily="34" charset="0"/>
              <a:buChar char="•"/>
            </a:pPr>
            <a:r>
              <a:rPr lang="en-US" sz="2000" noProof="0" dirty="0"/>
              <a:t>How backward induction can be used to make decisions.</a:t>
            </a:r>
          </a:p>
          <a:p>
            <a:pPr marL="291600" indent="-291600">
              <a:buFont typeface="Arial" panose="020B0604020202020204" pitchFamily="34" charset="0"/>
              <a:buChar char="•"/>
            </a:pPr>
            <a:r>
              <a:rPr lang="en-US" sz="2000" noProof="0" dirty="0"/>
              <a:t>How first-movers have an advantage.</a:t>
            </a:r>
          </a:p>
          <a:p>
            <a:pPr marL="291600" indent="-291600">
              <a:buFont typeface="Arial" panose="020B0604020202020204" pitchFamily="34" charset="0"/>
              <a:buChar char="•"/>
            </a:pPr>
            <a:r>
              <a:rPr lang="en-US" sz="2000" noProof="0" dirty="0"/>
              <a:t>How patient players have more bargaining power.</a:t>
            </a:r>
          </a:p>
          <a:p>
            <a:pPr marL="291600" indent="-291600">
              <a:buFont typeface="Arial" panose="020B0604020202020204" pitchFamily="34" charset="0"/>
              <a:buChar char="•"/>
            </a:pPr>
            <a:r>
              <a:rPr lang="en-US" sz="2000" noProof="0" dirty="0"/>
              <a:t>How a commitment strategy can allow players to achieve their goals by limiting their options.</a:t>
            </a:r>
          </a:p>
        </p:txBody>
      </p:sp>
    </p:spTree>
    <p:extLst>
      <p:ext uri="{BB962C8B-B14F-4D97-AF65-F5344CB8AC3E}">
        <p14:creationId xmlns:p14="http://schemas.microsoft.com/office/powerpoint/2010/main" val="16696117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Sequential games III</a:t>
            </a:r>
          </a:p>
        </p:txBody>
      </p:sp>
      <p:sp>
        <p:nvSpPr>
          <p:cNvPr id="3" name="Content Placeholder 2"/>
          <p:cNvSpPr>
            <a:spLocks noGrp="1"/>
          </p:cNvSpPr>
          <p:nvPr>
            <p:ph sz="quarter" idx="11"/>
          </p:nvPr>
        </p:nvSpPr>
        <p:spPr>
          <a:xfrm>
            <a:off x="342900" y="1276710"/>
            <a:ext cx="8458200" cy="1389217"/>
          </a:xfrm>
        </p:spPr>
        <p:txBody>
          <a:bodyPr>
            <a:normAutofit/>
          </a:bodyPr>
          <a:lstStyle/>
          <a:p>
            <a:r>
              <a:rPr lang="en-US" sz="2000" noProof="0" dirty="0"/>
              <a:t>A </a:t>
            </a:r>
            <a:r>
              <a:rPr lang="en-US" sz="2000" i="1" noProof="0" dirty="0">
                <a:solidFill>
                  <a:srgbClr val="C00000"/>
                </a:solidFill>
              </a:rPr>
              <a:t>decision tree</a:t>
            </a:r>
            <a:r>
              <a:rPr lang="en-US" sz="2000" noProof="0" dirty="0"/>
              <a:t> visualizes </a:t>
            </a:r>
            <a:r>
              <a:rPr lang="en-US" sz="2000" i="1" noProof="0" dirty="0">
                <a:solidFill>
                  <a:srgbClr val="C00000"/>
                </a:solidFill>
              </a:rPr>
              <a:t>sequential games</a:t>
            </a:r>
            <a:r>
              <a:rPr lang="en-US" sz="2000" noProof="0" dirty="0"/>
              <a:t>. For example, McDonald’s is considering a new store in a small town.</a:t>
            </a:r>
          </a:p>
          <a:p>
            <a:pPr marL="292608" indent="-292608">
              <a:buFont typeface="Arial" pitchFamily="34" charset="0"/>
              <a:buChar char="•"/>
            </a:pPr>
            <a:r>
              <a:rPr lang="en-US" sz="1800" noProof="0" dirty="0"/>
              <a:t>Profits (the payoffs) are affected by what location is built in and by how many burger joints enter.</a:t>
            </a:r>
          </a:p>
        </p:txBody>
      </p:sp>
      <p:pic>
        <p:nvPicPr>
          <p:cNvPr id="1027" name="Picture 3" descr="A decision tree gives results of the question McDonald’s: Where should we build?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013" y="2741405"/>
            <a:ext cx="4725765" cy="3416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5022761" y="2717442"/>
            <a:ext cx="3778339" cy="1043189"/>
          </a:xfrm>
        </p:spPr>
        <p:txBody>
          <a:bodyPr>
            <a:normAutofit/>
          </a:bodyPr>
          <a:lstStyle/>
          <a:p>
            <a:r>
              <a:rPr lang="en-US" sz="1600" noProof="0" dirty="0"/>
              <a:t>If M</a:t>
            </a:r>
            <a:r>
              <a:rPr lang="en-US" sz="100" noProof="0" dirty="0"/>
              <a:t> </a:t>
            </a:r>
            <a:r>
              <a:rPr lang="en-US" sz="1600" noProof="0" dirty="0"/>
              <a:t>c</a:t>
            </a:r>
            <a:r>
              <a:rPr lang="en-US" sz="100" noProof="0" dirty="0"/>
              <a:t> </a:t>
            </a:r>
            <a:r>
              <a:rPr lang="en-US" sz="1600" noProof="0" dirty="0"/>
              <a:t>D enters in the center of town:</a:t>
            </a:r>
          </a:p>
          <a:p>
            <a:pPr marL="292608" indent="-292608">
              <a:buFont typeface="Arial" pitchFamily="34" charset="0"/>
              <a:buChar char="•"/>
            </a:pPr>
            <a:r>
              <a:rPr lang="en-US" sz="1400" noProof="0" dirty="0"/>
              <a:t>B</a:t>
            </a:r>
            <a:r>
              <a:rPr lang="en-US" sz="100" noProof="0" dirty="0"/>
              <a:t> </a:t>
            </a:r>
            <a:r>
              <a:rPr lang="en-US" sz="1400" noProof="0" dirty="0"/>
              <a:t>K will not enter and earns a 10% return.</a:t>
            </a:r>
          </a:p>
          <a:p>
            <a:pPr marL="292608" indent="-292608">
              <a:buFont typeface="Arial" pitchFamily="34" charset="0"/>
              <a:buChar char="•"/>
            </a:pPr>
            <a:r>
              <a:rPr lang="en-US" sz="1400" noProof="0" dirty="0"/>
              <a:t>M</a:t>
            </a:r>
            <a:r>
              <a:rPr lang="en-US" sz="100" noProof="0" dirty="0"/>
              <a:t> </a:t>
            </a:r>
            <a:r>
              <a:rPr lang="en-US" sz="1400" noProof="0" dirty="0"/>
              <a:t>c</a:t>
            </a:r>
            <a:r>
              <a:rPr lang="en-US" sz="100" noProof="0" dirty="0"/>
              <a:t> </a:t>
            </a:r>
            <a:r>
              <a:rPr lang="en-US" sz="1400" noProof="0" dirty="0"/>
              <a:t>D earns 12% return.</a:t>
            </a:r>
          </a:p>
        </p:txBody>
      </p:sp>
      <p:sp>
        <p:nvSpPr>
          <p:cNvPr id="5" name="Content Placeholder 4"/>
          <p:cNvSpPr>
            <a:spLocks noGrp="1"/>
          </p:cNvSpPr>
          <p:nvPr>
            <p:ph sz="quarter" idx="15"/>
          </p:nvPr>
        </p:nvSpPr>
        <p:spPr>
          <a:xfrm>
            <a:off x="5022761" y="3799262"/>
            <a:ext cx="3778339" cy="1249252"/>
          </a:xfrm>
        </p:spPr>
        <p:txBody>
          <a:bodyPr>
            <a:normAutofit/>
          </a:bodyPr>
          <a:lstStyle/>
          <a:p>
            <a:r>
              <a:rPr lang="en-US" sz="1600" noProof="0" dirty="0"/>
              <a:t>If M</a:t>
            </a:r>
            <a:r>
              <a:rPr lang="en-US" sz="100" noProof="0" dirty="0"/>
              <a:t> </a:t>
            </a:r>
            <a:r>
              <a:rPr lang="en-US" sz="1600" noProof="0" dirty="0"/>
              <a:t>c</a:t>
            </a:r>
            <a:r>
              <a:rPr lang="en-US" sz="100" noProof="0" dirty="0"/>
              <a:t> </a:t>
            </a:r>
            <a:r>
              <a:rPr lang="en-US" sz="1600" noProof="0" dirty="0"/>
              <a:t>D enters in outskirts of town:</a:t>
            </a:r>
          </a:p>
          <a:p>
            <a:pPr marL="292608" indent="-292608">
              <a:buFont typeface="Arial" pitchFamily="34" charset="0"/>
              <a:buChar char="•"/>
            </a:pPr>
            <a:r>
              <a:rPr lang="en-US" sz="1400" noProof="0" dirty="0"/>
              <a:t>B</a:t>
            </a:r>
            <a:r>
              <a:rPr lang="en-US" sz="100" noProof="0" dirty="0"/>
              <a:t> </a:t>
            </a:r>
            <a:r>
              <a:rPr lang="en-US" sz="1400" noProof="0" dirty="0"/>
              <a:t>K will enter at center and earns a 12% return.</a:t>
            </a:r>
          </a:p>
          <a:p>
            <a:pPr marL="292608" indent="-292608">
              <a:buFont typeface="Arial" pitchFamily="34" charset="0"/>
              <a:buChar char="•"/>
            </a:pPr>
            <a:r>
              <a:rPr lang="en-US" sz="1400" noProof="0" dirty="0"/>
              <a:t>M</a:t>
            </a:r>
            <a:r>
              <a:rPr lang="en-US" sz="100" noProof="0" dirty="0"/>
              <a:t> </a:t>
            </a:r>
            <a:r>
              <a:rPr lang="en-US" sz="1400" noProof="0" dirty="0"/>
              <a:t>c</a:t>
            </a:r>
            <a:r>
              <a:rPr lang="en-US" sz="100" noProof="0" dirty="0"/>
              <a:t> </a:t>
            </a:r>
            <a:r>
              <a:rPr lang="en-US" sz="1400" noProof="0" dirty="0"/>
              <a:t>D earns 2% return.</a:t>
            </a:r>
          </a:p>
        </p:txBody>
      </p:sp>
      <p:sp>
        <p:nvSpPr>
          <p:cNvPr id="6" name="Content Placeholder 5"/>
          <p:cNvSpPr>
            <a:spLocks noGrp="1"/>
          </p:cNvSpPr>
          <p:nvPr>
            <p:ph sz="quarter" idx="16"/>
          </p:nvPr>
        </p:nvSpPr>
        <p:spPr>
          <a:xfrm>
            <a:off x="5018826" y="5062595"/>
            <a:ext cx="3804499" cy="1176074"/>
          </a:xfrm>
        </p:spPr>
        <p:txBody>
          <a:bodyPr>
            <a:noAutofit/>
          </a:bodyPr>
          <a:lstStyle/>
          <a:p>
            <a:r>
              <a:rPr lang="en-US" sz="1600" noProof="0" dirty="0"/>
              <a:t>M</a:t>
            </a:r>
            <a:r>
              <a:rPr lang="en-US" sz="100" noProof="0" dirty="0"/>
              <a:t> </a:t>
            </a:r>
            <a:r>
              <a:rPr lang="en-US" sz="1600" noProof="0" dirty="0"/>
              <a:t>c</a:t>
            </a:r>
            <a:r>
              <a:rPr lang="en-US" sz="100" noProof="0" dirty="0"/>
              <a:t> </a:t>
            </a:r>
            <a:r>
              <a:rPr lang="en-US" sz="1600" noProof="0" dirty="0"/>
              <a:t>D chooses between 12% return or 2% return.</a:t>
            </a:r>
          </a:p>
          <a:p>
            <a:r>
              <a:rPr lang="en-US" sz="1600" noProof="0" dirty="0"/>
              <a:t>M</a:t>
            </a:r>
            <a:r>
              <a:rPr lang="en-US" sz="100" noProof="0" dirty="0"/>
              <a:t> </a:t>
            </a:r>
            <a:r>
              <a:rPr lang="en-US" sz="1600" noProof="0" dirty="0"/>
              <a:t>c</a:t>
            </a:r>
            <a:r>
              <a:rPr lang="en-US" sz="100" noProof="0" dirty="0"/>
              <a:t> </a:t>
            </a:r>
            <a:r>
              <a:rPr lang="en-US" sz="1600" noProof="0" dirty="0"/>
              <a:t>D chooses to locate at the center of town and B</a:t>
            </a:r>
            <a:r>
              <a:rPr lang="en-US" sz="100" noProof="0" dirty="0"/>
              <a:t> </a:t>
            </a:r>
            <a:r>
              <a:rPr lang="en-US" sz="1600" noProof="0" dirty="0"/>
              <a:t>K does not enter.</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875296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Sequential games IV</a:t>
            </a:r>
          </a:p>
        </p:txBody>
      </p:sp>
      <p:sp>
        <p:nvSpPr>
          <p:cNvPr id="3" name="Content Placeholder 2"/>
          <p:cNvSpPr>
            <a:spLocks noGrp="1"/>
          </p:cNvSpPr>
          <p:nvPr>
            <p:ph sz="quarter" idx="11"/>
          </p:nvPr>
        </p:nvSpPr>
        <p:spPr>
          <a:xfrm>
            <a:off x="342900" y="1276711"/>
            <a:ext cx="8458200" cy="938456"/>
          </a:xfrm>
        </p:spPr>
        <p:txBody>
          <a:bodyPr>
            <a:normAutofit fontScale="92500" lnSpcReduction="10000"/>
          </a:bodyPr>
          <a:lstStyle/>
          <a:p>
            <a:pPr marL="292608" indent="-292608">
              <a:lnSpc>
                <a:spcPct val="110000"/>
              </a:lnSpc>
              <a:buFont typeface="Arial" pitchFamily="34" charset="0"/>
              <a:buChar char="•"/>
            </a:pPr>
            <a:r>
              <a:rPr lang="en-US" sz="1600" i="1" noProof="0" dirty="0">
                <a:solidFill>
                  <a:srgbClr val="C00000"/>
                </a:solidFill>
              </a:rPr>
              <a:t>First-mover advantage</a:t>
            </a:r>
            <a:r>
              <a:rPr lang="en-US" sz="1600" noProof="0" dirty="0"/>
              <a:t> can be important in </a:t>
            </a:r>
            <a:r>
              <a:rPr lang="en-US" sz="1600" i="1" noProof="0" dirty="0">
                <a:solidFill>
                  <a:srgbClr val="C00000"/>
                </a:solidFill>
              </a:rPr>
              <a:t>one-round sequential games</a:t>
            </a:r>
            <a:r>
              <a:rPr lang="en-US" sz="1600" noProof="0" dirty="0"/>
              <a:t>.</a:t>
            </a:r>
          </a:p>
          <a:p>
            <a:pPr marL="292608" indent="-292608">
              <a:lnSpc>
                <a:spcPct val="110000"/>
              </a:lnSpc>
              <a:buFont typeface="Arial" pitchFamily="34" charset="0"/>
              <a:buChar char="•"/>
            </a:pPr>
            <a:r>
              <a:rPr lang="en-US" sz="1600" noProof="0" dirty="0"/>
              <a:t>Consider a bargaining game, in which a company is negotiating with its employees’ labor union over wages.</a:t>
            </a:r>
          </a:p>
        </p:txBody>
      </p:sp>
      <p:pic>
        <p:nvPicPr>
          <p:cNvPr id="2051" name="Picture 3" descr="A decision tree gives results of the question Company: what should we pay employees?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4800" y="2255192"/>
            <a:ext cx="4611368" cy="1553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47472" y="3856191"/>
            <a:ext cx="8461375" cy="1153464"/>
          </a:xfrm>
        </p:spPr>
        <p:txBody>
          <a:bodyPr>
            <a:normAutofit lnSpcReduction="10000"/>
          </a:bodyPr>
          <a:lstStyle/>
          <a:p>
            <a:pPr>
              <a:lnSpc>
                <a:spcPct val="110000"/>
              </a:lnSpc>
            </a:pPr>
            <a:r>
              <a:rPr lang="en-US" sz="1400" noProof="0" dirty="0"/>
              <a:t>If this was a one-round game and the company moved first, it could offer just 1 percent of the surplus and the union would have to make a choice:</a:t>
            </a:r>
          </a:p>
          <a:p>
            <a:pPr marL="292608" indent="-292608">
              <a:lnSpc>
                <a:spcPct val="110000"/>
              </a:lnSpc>
              <a:buFont typeface="Arial" pitchFamily="34" charset="0"/>
              <a:buChar char="•"/>
            </a:pPr>
            <a:r>
              <a:rPr lang="en-US" sz="1200" noProof="0" dirty="0"/>
              <a:t>Accept the offer.</a:t>
            </a:r>
          </a:p>
          <a:p>
            <a:pPr marL="292608" indent="-292608">
              <a:lnSpc>
                <a:spcPct val="110000"/>
              </a:lnSpc>
              <a:buFont typeface="Arial" pitchFamily="34" charset="0"/>
              <a:buChar char="•"/>
            </a:pPr>
            <a:r>
              <a:rPr lang="en-US" sz="1200" noProof="0" dirty="0"/>
              <a:t>Reject it by going on strike and shutting down production.</a:t>
            </a:r>
          </a:p>
        </p:txBody>
      </p:sp>
      <p:sp>
        <p:nvSpPr>
          <p:cNvPr id="5" name="Content Placeholder 4"/>
          <p:cNvSpPr>
            <a:spLocks noGrp="1"/>
          </p:cNvSpPr>
          <p:nvPr>
            <p:ph sz="quarter" idx="15"/>
          </p:nvPr>
        </p:nvSpPr>
        <p:spPr>
          <a:xfrm>
            <a:off x="347471" y="5048705"/>
            <a:ext cx="8475853" cy="641064"/>
          </a:xfrm>
        </p:spPr>
        <p:txBody>
          <a:bodyPr>
            <a:normAutofit/>
          </a:bodyPr>
          <a:lstStyle/>
          <a:p>
            <a:r>
              <a:rPr lang="en-US" sz="1400" noProof="0" dirty="0"/>
              <a:t>The union chooses between a 1% pay raise and 0%.</a:t>
            </a:r>
          </a:p>
          <a:p>
            <a:pPr marL="292608" indent="-292608">
              <a:buFont typeface="Arial" pitchFamily="34" charset="0"/>
              <a:buChar char="•"/>
            </a:pPr>
            <a:r>
              <a:rPr lang="en-US" sz="1200" noProof="0" dirty="0"/>
              <a:t>The union will accept the offer.</a:t>
            </a:r>
          </a:p>
        </p:txBody>
      </p:sp>
      <p:sp>
        <p:nvSpPr>
          <p:cNvPr id="6" name="Content Placeholder 5"/>
          <p:cNvSpPr>
            <a:spLocks noGrp="1"/>
          </p:cNvSpPr>
          <p:nvPr>
            <p:ph sz="quarter" idx="16"/>
          </p:nvPr>
        </p:nvSpPr>
        <p:spPr>
          <a:xfrm>
            <a:off x="347472" y="5752971"/>
            <a:ext cx="8497580" cy="498771"/>
          </a:xfrm>
        </p:spPr>
        <p:txBody>
          <a:bodyPr>
            <a:noAutofit/>
          </a:bodyPr>
          <a:lstStyle/>
          <a:p>
            <a:r>
              <a:rPr lang="en-US" sz="1400" noProof="0" dirty="0"/>
              <a:t>This is an example of an ultimatum game: One player makes an offer and the other player has the simple choice of whether to accept or reject.</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1705446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Commitment in sequential games I</a:t>
            </a:r>
          </a:p>
        </p:txBody>
      </p:sp>
      <p:sp>
        <p:nvSpPr>
          <p:cNvPr id="3" name="Content Placeholder 2"/>
          <p:cNvSpPr>
            <a:spLocks noGrp="1"/>
          </p:cNvSpPr>
          <p:nvPr>
            <p:ph sz="quarter" idx="11"/>
          </p:nvPr>
        </p:nvSpPr>
        <p:spPr>
          <a:xfrm>
            <a:off x="342900" y="1276710"/>
            <a:ext cx="8458200" cy="1208913"/>
          </a:xfrm>
        </p:spPr>
        <p:txBody>
          <a:bodyPr>
            <a:noAutofit/>
          </a:bodyPr>
          <a:lstStyle/>
          <a:p>
            <a:pPr marL="292608" indent="-292608">
              <a:buFont typeface="Arial" pitchFamily="34" charset="0"/>
              <a:buChar char="•"/>
            </a:pPr>
            <a:r>
              <a:rPr lang="en-US" sz="2000" noProof="0" dirty="0"/>
              <a:t>Commitment in </a:t>
            </a:r>
            <a:r>
              <a:rPr lang="en-US" sz="2000" i="1" noProof="0" dirty="0">
                <a:solidFill>
                  <a:srgbClr val="C00000"/>
                </a:solidFill>
              </a:rPr>
              <a:t>sequential games</a:t>
            </a:r>
            <a:r>
              <a:rPr lang="en-US" sz="2000" noProof="0" dirty="0"/>
              <a:t> can affect the realized outcome.</a:t>
            </a:r>
          </a:p>
          <a:p>
            <a:pPr marL="292608" indent="-292608">
              <a:buFont typeface="Arial" pitchFamily="34" charset="0"/>
              <a:buChar char="•"/>
            </a:pPr>
            <a:r>
              <a:rPr lang="en-US" sz="2000" noProof="0" dirty="0"/>
              <a:t>Suppose that the Aztecs and Cortés’ men have the choice to either advance or retreat.</a:t>
            </a:r>
          </a:p>
        </p:txBody>
      </p:sp>
      <p:pic>
        <p:nvPicPr>
          <p:cNvPr id="3074" name="Picture 2" descr="A decision tree gives results of the question Aztecs: Advance or retreat?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398" y="2718083"/>
            <a:ext cx="5498523" cy="2716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5808372" y="2717443"/>
            <a:ext cx="2992728" cy="2112134"/>
          </a:xfrm>
        </p:spPr>
        <p:txBody>
          <a:bodyPr>
            <a:normAutofit/>
          </a:bodyPr>
          <a:lstStyle/>
          <a:p>
            <a:r>
              <a:rPr lang="en-US" sz="1600" noProof="0" dirty="0"/>
              <a:t>Both prefer land, lives, and then a fight to the death.</a:t>
            </a:r>
          </a:p>
          <a:p>
            <a:r>
              <a:rPr lang="en-US" sz="1600" noProof="0" dirty="0"/>
              <a:t>If all strategies are available:</a:t>
            </a:r>
          </a:p>
          <a:p>
            <a:pPr marL="292608" indent="-292608">
              <a:buFont typeface="Arial" pitchFamily="34" charset="0"/>
              <a:buChar char="•"/>
            </a:pPr>
            <a:r>
              <a:rPr lang="en-US" sz="1400" noProof="0" dirty="0"/>
              <a:t>If Aztecs advance, Cortés will retreat.</a:t>
            </a:r>
          </a:p>
          <a:p>
            <a:pPr marL="292608" indent="-292608">
              <a:buFont typeface="Arial" pitchFamily="34" charset="0"/>
              <a:buChar char="•"/>
            </a:pPr>
            <a:r>
              <a:rPr lang="en-US" sz="1400" noProof="0" dirty="0"/>
              <a:t>If Aztecs retreat, Cortés will advance.</a:t>
            </a:r>
          </a:p>
        </p:txBody>
      </p:sp>
      <p:sp>
        <p:nvSpPr>
          <p:cNvPr id="5" name="Content Placeholder 4"/>
          <p:cNvSpPr>
            <a:spLocks noGrp="1"/>
          </p:cNvSpPr>
          <p:nvPr>
            <p:ph sz="quarter" idx="15"/>
          </p:nvPr>
        </p:nvSpPr>
        <p:spPr>
          <a:xfrm>
            <a:off x="5810250" y="4889111"/>
            <a:ext cx="2990850" cy="841846"/>
          </a:xfrm>
        </p:spPr>
        <p:txBody>
          <a:bodyPr>
            <a:normAutofit/>
          </a:bodyPr>
          <a:lstStyle/>
          <a:p>
            <a:r>
              <a:rPr lang="en-US" sz="1600" noProof="0" dirty="0"/>
              <a:t>Given these strategies, Aztecs will advance and Cortés will retreat.</a:t>
            </a:r>
            <a:endParaRPr lang="en-US" sz="1400" noProof="0" dirty="0"/>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9766138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Commitment in sequential games II</a:t>
            </a:r>
          </a:p>
        </p:txBody>
      </p:sp>
      <p:sp>
        <p:nvSpPr>
          <p:cNvPr id="3" name="Content Placeholder 2"/>
          <p:cNvSpPr>
            <a:spLocks noGrp="1"/>
          </p:cNvSpPr>
          <p:nvPr>
            <p:ph sz="quarter" idx="11"/>
          </p:nvPr>
        </p:nvSpPr>
        <p:spPr>
          <a:xfrm>
            <a:off x="342900" y="1276710"/>
            <a:ext cx="8458200" cy="861183"/>
          </a:xfrm>
        </p:spPr>
        <p:txBody>
          <a:bodyPr>
            <a:noAutofit/>
          </a:bodyPr>
          <a:lstStyle/>
          <a:p>
            <a:pPr marL="292608" indent="-292608">
              <a:buFont typeface="Arial" pitchFamily="34" charset="0"/>
              <a:buChar char="•"/>
            </a:pPr>
            <a:r>
              <a:rPr lang="en-US" sz="2200" noProof="0" dirty="0"/>
              <a:t>Consider the same game, but now assume that Cortés commits to advancing by burning his ships.</a:t>
            </a:r>
          </a:p>
        </p:txBody>
      </p:sp>
      <p:pic>
        <p:nvPicPr>
          <p:cNvPr id="4098" name="Picture 2" descr="A decision tree with burning boats gives results for the question Aztecs Advance or retreat?&#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450" y="2739293"/>
            <a:ext cx="5603875" cy="2776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5808372" y="2717443"/>
            <a:ext cx="2992728" cy="2163650"/>
          </a:xfrm>
        </p:spPr>
        <p:txBody>
          <a:bodyPr>
            <a:normAutofit/>
          </a:bodyPr>
          <a:lstStyle/>
          <a:p>
            <a:r>
              <a:rPr lang="en-US" sz="1600" noProof="0" dirty="0"/>
              <a:t>Burning his ships eliminates the choice to retreat.</a:t>
            </a:r>
          </a:p>
          <a:p>
            <a:r>
              <a:rPr lang="en-US" sz="1600" noProof="0" dirty="0"/>
              <a:t>Given this limited choice set, Aztecs choose between:</a:t>
            </a:r>
            <a:endParaRPr lang="en-US" sz="1400" noProof="0" dirty="0"/>
          </a:p>
          <a:p>
            <a:pPr marL="292608" indent="-292608">
              <a:buFont typeface="Arial" pitchFamily="34" charset="0"/>
              <a:buChar char="•"/>
            </a:pPr>
            <a:r>
              <a:rPr lang="en-US" sz="1400" noProof="0" dirty="0"/>
              <a:t>Advancing, and fighting to the death.</a:t>
            </a:r>
          </a:p>
          <a:p>
            <a:pPr marL="292608" indent="-292608">
              <a:buFont typeface="Arial" pitchFamily="34" charset="0"/>
              <a:buChar char="•"/>
            </a:pPr>
            <a:r>
              <a:rPr lang="en-US" sz="1400" noProof="0" dirty="0"/>
              <a:t>Retreating, and living.</a:t>
            </a:r>
          </a:p>
        </p:txBody>
      </p:sp>
      <p:sp>
        <p:nvSpPr>
          <p:cNvPr id="5" name="Content Placeholder 4"/>
          <p:cNvSpPr>
            <a:spLocks noGrp="1"/>
          </p:cNvSpPr>
          <p:nvPr>
            <p:ph sz="quarter" idx="15"/>
          </p:nvPr>
        </p:nvSpPr>
        <p:spPr>
          <a:xfrm>
            <a:off x="5810250" y="4940627"/>
            <a:ext cx="2990850" cy="841846"/>
          </a:xfrm>
        </p:spPr>
        <p:txBody>
          <a:bodyPr>
            <a:normAutofit/>
          </a:bodyPr>
          <a:lstStyle/>
          <a:p>
            <a:r>
              <a:rPr lang="en-US" sz="1600" noProof="0" dirty="0"/>
              <a:t>Given these strategies, Aztecs will retreat and Cortés will advance.</a:t>
            </a:r>
            <a:endParaRPr lang="en-US" sz="1400" noProof="0" dirty="0"/>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0147222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600" noProof="0" dirty="0"/>
              <a:t>Active Learning: Commitment in sequential games</a:t>
            </a:r>
          </a:p>
        </p:txBody>
      </p:sp>
      <p:sp>
        <p:nvSpPr>
          <p:cNvPr id="3" name="Content Placeholder 2"/>
          <p:cNvSpPr>
            <a:spLocks noGrp="1"/>
          </p:cNvSpPr>
          <p:nvPr>
            <p:ph sz="quarter" idx="11"/>
          </p:nvPr>
        </p:nvSpPr>
        <p:spPr>
          <a:xfrm>
            <a:off x="342900" y="1276710"/>
            <a:ext cx="8458200" cy="1266781"/>
          </a:xfrm>
        </p:spPr>
        <p:txBody>
          <a:bodyPr>
            <a:noAutofit/>
          </a:bodyPr>
          <a:lstStyle/>
          <a:p>
            <a:r>
              <a:rPr lang="en-US" sz="2200" noProof="0" dirty="0"/>
              <a:t>In an effort to not lose market share, suppose Burger King commits to build in every new town that McDonalds does.</a:t>
            </a:r>
          </a:p>
          <a:p>
            <a:pPr marL="292608" indent="-292608">
              <a:buFont typeface="Arial" pitchFamily="34" charset="0"/>
              <a:buChar char="•"/>
            </a:pPr>
            <a:r>
              <a:rPr lang="en-US" sz="2200" noProof="0" dirty="0"/>
              <a:t>How does this affect the outcome?</a:t>
            </a:r>
          </a:p>
        </p:txBody>
      </p:sp>
      <p:pic>
        <p:nvPicPr>
          <p:cNvPr id="5122" name="Picture 2" descr="A decision tree gives results of the question: McDonald’s: Where should we build?&#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0730" y="2713335"/>
            <a:ext cx="4739193" cy="3498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2473082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Active Learning Solution III</a:t>
            </a:r>
          </a:p>
        </p:txBody>
      </p:sp>
      <p:sp>
        <p:nvSpPr>
          <p:cNvPr id="3" name="Content Placeholder 2"/>
          <p:cNvSpPr>
            <a:spLocks noGrp="1"/>
          </p:cNvSpPr>
          <p:nvPr>
            <p:ph sz="quarter" idx="11"/>
          </p:nvPr>
        </p:nvSpPr>
        <p:spPr>
          <a:xfrm>
            <a:off x="342900" y="1272572"/>
            <a:ext cx="8458200" cy="1011124"/>
          </a:xfrm>
        </p:spPr>
        <p:txBody>
          <a:bodyPr>
            <a:normAutofit/>
          </a:bodyPr>
          <a:lstStyle/>
          <a:p>
            <a:r>
              <a:rPr lang="en-US" sz="1800" noProof="0" dirty="0"/>
              <a:t>In an effort to not lose market share, suppose Burger King commits to build in every new town that McDonalds does.</a:t>
            </a:r>
          </a:p>
          <a:p>
            <a:pPr marL="292608" indent="-292608">
              <a:buFont typeface="Arial" pitchFamily="34" charset="0"/>
              <a:buChar char="•"/>
            </a:pPr>
            <a:r>
              <a:rPr lang="en-US" sz="1600" noProof="0" dirty="0"/>
              <a:t>How does this affect the outcome?</a:t>
            </a:r>
          </a:p>
        </p:txBody>
      </p:sp>
      <p:pic>
        <p:nvPicPr>
          <p:cNvPr id="6147" name="Picture 3" descr="A decision tree gives results of the question: McDonald’s: Where should we build?&#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461" y="2496279"/>
            <a:ext cx="4833780" cy="3132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5011739" y="2332586"/>
            <a:ext cx="3815120" cy="1375014"/>
          </a:xfrm>
        </p:spPr>
        <p:txBody>
          <a:bodyPr>
            <a:normAutofit fontScale="85000" lnSpcReduction="20000"/>
          </a:bodyPr>
          <a:lstStyle/>
          <a:p>
            <a:r>
              <a:rPr lang="en-US" sz="1900" noProof="0" dirty="0"/>
              <a:t>B</a:t>
            </a:r>
            <a:r>
              <a:rPr lang="en-US" sz="100" noProof="0" dirty="0"/>
              <a:t> </a:t>
            </a:r>
            <a:r>
              <a:rPr lang="en-US" sz="1900" noProof="0" dirty="0"/>
              <a:t>K not entering is eliminated.</a:t>
            </a:r>
          </a:p>
          <a:p>
            <a:r>
              <a:rPr lang="en-US" sz="1900" noProof="0" dirty="0"/>
              <a:t>If M</a:t>
            </a:r>
            <a:r>
              <a:rPr lang="en-US" sz="100" noProof="0" dirty="0"/>
              <a:t> </a:t>
            </a:r>
            <a:r>
              <a:rPr lang="en-US" sz="1900" noProof="0" dirty="0"/>
              <a:t>c</a:t>
            </a:r>
            <a:r>
              <a:rPr lang="en-US" sz="100" noProof="0" dirty="0"/>
              <a:t> </a:t>
            </a:r>
            <a:r>
              <a:rPr lang="en-US" sz="1900" noProof="0" dirty="0"/>
              <a:t>D enters in the center of town:</a:t>
            </a:r>
          </a:p>
          <a:p>
            <a:pPr marL="292608" indent="-292608">
              <a:buFont typeface="Arial" pitchFamily="34" charset="0"/>
              <a:buChar char="•"/>
            </a:pPr>
            <a:r>
              <a:rPr lang="en-US" sz="1600" noProof="0" dirty="0"/>
              <a:t>B</a:t>
            </a:r>
            <a:r>
              <a:rPr lang="en-US" sz="100" noProof="0" dirty="0"/>
              <a:t> </a:t>
            </a:r>
            <a:r>
              <a:rPr lang="en-US" sz="1600" noProof="0" dirty="0"/>
              <a:t>K will enter at center and earns a 4% return.</a:t>
            </a:r>
          </a:p>
          <a:p>
            <a:pPr marL="292608" indent="-292608">
              <a:buFont typeface="Arial" pitchFamily="34" charset="0"/>
              <a:buChar char="•"/>
            </a:pPr>
            <a:r>
              <a:rPr lang="en-US" sz="1600" noProof="0" dirty="0"/>
              <a:t>M</a:t>
            </a:r>
            <a:r>
              <a:rPr lang="en-US" sz="100" noProof="0" dirty="0"/>
              <a:t> </a:t>
            </a:r>
            <a:r>
              <a:rPr lang="en-US" sz="1600" noProof="0" dirty="0"/>
              <a:t>c</a:t>
            </a:r>
            <a:r>
              <a:rPr lang="en-US" sz="100" noProof="0" dirty="0"/>
              <a:t> </a:t>
            </a:r>
            <a:r>
              <a:rPr lang="en-US" sz="1600" noProof="0" dirty="0"/>
              <a:t>D earns 4% return.</a:t>
            </a:r>
          </a:p>
        </p:txBody>
      </p:sp>
      <p:sp>
        <p:nvSpPr>
          <p:cNvPr id="5" name="Content Placeholder 4"/>
          <p:cNvSpPr>
            <a:spLocks noGrp="1"/>
          </p:cNvSpPr>
          <p:nvPr>
            <p:ph sz="quarter" idx="15"/>
          </p:nvPr>
        </p:nvSpPr>
        <p:spPr>
          <a:xfrm>
            <a:off x="5011739" y="3773504"/>
            <a:ext cx="3815120" cy="1249252"/>
          </a:xfrm>
        </p:spPr>
        <p:txBody>
          <a:bodyPr>
            <a:normAutofit/>
          </a:bodyPr>
          <a:lstStyle/>
          <a:p>
            <a:r>
              <a:rPr lang="en-US" sz="1600" noProof="0" dirty="0"/>
              <a:t>If M</a:t>
            </a:r>
            <a:r>
              <a:rPr lang="en-US" sz="100" noProof="0" dirty="0"/>
              <a:t> </a:t>
            </a:r>
            <a:r>
              <a:rPr lang="en-US" sz="1600" noProof="0" dirty="0"/>
              <a:t>c</a:t>
            </a:r>
            <a:r>
              <a:rPr lang="en-US" sz="100" noProof="0" dirty="0"/>
              <a:t> </a:t>
            </a:r>
            <a:r>
              <a:rPr lang="en-US" sz="1600" noProof="0" dirty="0"/>
              <a:t>D enters in outskirts of town:</a:t>
            </a:r>
          </a:p>
          <a:p>
            <a:pPr marL="292608" indent="-292608">
              <a:buFont typeface="Arial" pitchFamily="34" charset="0"/>
              <a:buChar char="•"/>
            </a:pPr>
            <a:r>
              <a:rPr lang="en-US" sz="1400" noProof="0" dirty="0"/>
              <a:t>B</a:t>
            </a:r>
            <a:r>
              <a:rPr lang="en-US" sz="100" noProof="0" dirty="0"/>
              <a:t> </a:t>
            </a:r>
            <a:r>
              <a:rPr lang="en-US" sz="1400" noProof="0" dirty="0"/>
              <a:t>K will enter at center and earns a 12% return.</a:t>
            </a:r>
          </a:p>
          <a:p>
            <a:pPr marL="292608" indent="-292608">
              <a:buFont typeface="Arial" pitchFamily="34" charset="0"/>
              <a:buChar char="•"/>
            </a:pPr>
            <a:r>
              <a:rPr lang="en-US" sz="1400" noProof="0" dirty="0"/>
              <a:t>M</a:t>
            </a:r>
            <a:r>
              <a:rPr lang="en-US" sz="100" noProof="0" dirty="0"/>
              <a:t> </a:t>
            </a:r>
            <a:r>
              <a:rPr lang="en-US" sz="1400" noProof="0" dirty="0"/>
              <a:t>c</a:t>
            </a:r>
            <a:r>
              <a:rPr lang="en-US" sz="100" noProof="0" dirty="0"/>
              <a:t> </a:t>
            </a:r>
            <a:r>
              <a:rPr lang="en-US" sz="1400" noProof="0" dirty="0"/>
              <a:t>D earns 2% return.</a:t>
            </a:r>
          </a:p>
        </p:txBody>
      </p:sp>
      <p:sp>
        <p:nvSpPr>
          <p:cNvPr id="6" name="Content Placeholder 5"/>
          <p:cNvSpPr>
            <a:spLocks noGrp="1"/>
          </p:cNvSpPr>
          <p:nvPr>
            <p:ph sz="quarter" idx="16"/>
          </p:nvPr>
        </p:nvSpPr>
        <p:spPr>
          <a:xfrm>
            <a:off x="5011738" y="5092769"/>
            <a:ext cx="3811587" cy="1141485"/>
          </a:xfrm>
        </p:spPr>
        <p:txBody>
          <a:bodyPr>
            <a:noAutofit/>
          </a:bodyPr>
          <a:lstStyle/>
          <a:p>
            <a:r>
              <a:rPr lang="en-US" sz="1600" noProof="0" dirty="0"/>
              <a:t>M</a:t>
            </a:r>
            <a:r>
              <a:rPr lang="en-US" sz="100" noProof="0" dirty="0"/>
              <a:t> </a:t>
            </a:r>
            <a:r>
              <a:rPr lang="en-US" sz="1600" noProof="0" dirty="0"/>
              <a:t>c</a:t>
            </a:r>
            <a:r>
              <a:rPr lang="en-US" sz="100" noProof="0" dirty="0"/>
              <a:t> </a:t>
            </a:r>
            <a:r>
              <a:rPr lang="en-US" sz="1600" noProof="0" dirty="0"/>
              <a:t>D chooses between 4% return or 2% return.</a:t>
            </a:r>
          </a:p>
          <a:p>
            <a:r>
              <a:rPr lang="en-US" sz="1600" noProof="0" dirty="0"/>
              <a:t>Both M</a:t>
            </a:r>
            <a:r>
              <a:rPr lang="en-US" sz="100" noProof="0" dirty="0"/>
              <a:t> </a:t>
            </a:r>
            <a:r>
              <a:rPr lang="en-US" sz="1600" noProof="0" dirty="0"/>
              <a:t>c</a:t>
            </a:r>
            <a:r>
              <a:rPr lang="en-US" sz="100" noProof="0" dirty="0"/>
              <a:t> </a:t>
            </a:r>
            <a:r>
              <a:rPr lang="en-US" sz="1600" noProof="0" dirty="0"/>
              <a:t>D and B</a:t>
            </a:r>
            <a:r>
              <a:rPr lang="en-US" sz="100" noProof="0" dirty="0"/>
              <a:t> </a:t>
            </a:r>
            <a:r>
              <a:rPr lang="en-US" sz="1600" noProof="0" dirty="0"/>
              <a:t>K choose to locate at the center of town.</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27591420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Totally M</a:t>
            </a:r>
            <a:r>
              <a:rPr lang="en-US" sz="100" noProof="0" dirty="0"/>
              <a:t> </a:t>
            </a:r>
            <a:r>
              <a:rPr lang="en-US" sz="3600" noProof="0" dirty="0"/>
              <a:t>A</a:t>
            </a:r>
            <a:r>
              <a:rPr lang="en-US" sz="100" noProof="0" dirty="0"/>
              <a:t> </a:t>
            </a:r>
            <a:r>
              <a:rPr lang="en-US" sz="3600" noProof="0" dirty="0"/>
              <a:t>D</a:t>
            </a:r>
          </a:p>
        </p:txBody>
      </p:sp>
      <p:sp>
        <p:nvSpPr>
          <p:cNvPr id="3" name="Content Placeholder 2"/>
          <p:cNvSpPr>
            <a:spLocks noGrp="1"/>
          </p:cNvSpPr>
          <p:nvPr>
            <p:ph sz="quarter" idx="11"/>
          </p:nvPr>
        </p:nvSpPr>
        <p:spPr>
          <a:xfrm>
            <a:off x="342900" y="1276711"/>
            <a:ext cx="8458200" cy="1633914"/>
          </a:xfrm>
        </p:spPr>
        <p:txBody>
          <a:bodyPr>
            <a:normAutofit/>
          </a:bodyPr>
          <a:lstStyle/>
          <a:p>
            <a:r>
              <a:rPr lang="en-US" sz="2400" noProof="0" dirty="0"/>
              <a:t>The U.S. and the Soviet Union were locked in a cold war from WWII to 19</a:t>
            </a:r>
            <a:r>
              <a:rPr lang="en-US" sz="100" noProof="0" dirty="0"/>
              <a:t> </a:t>
            </a:r>
            <a:r>
              <a:rPr lang="en-US" sz="2400" noProof="0" dirty="0"/>
              <a:t>91.</a:t>
            </a:r>
          </a:p>
          <a:p>
            <a:pPr marL="292608" indent="-292608">
              <a:buFont typeface="Arial" pitchFamily="34" charset="0"/>
              <a:buChar char="•"/>
            </a:pPr>
            <a:r>
              <a:rPr lang="en-US" sz="2200" noProof="0" dirty="0"/>
              <a:t>Starting in 19</a:t>
            </a:r>
            <a:r>
              <a:rPr lang="en-US" sz="100" noProof="0" dirty="0"/>
              <a:t> </a:t>
            </a:r>
            <a:r>
              <a:rPr lang="en-US" sz="2200" noProof="0" dirty="0"/>
              <a:t>50s, both sides amassed enough weapons to destroy each other several times over.</a:t>
            </a:r>
          </a:p>
        </p:txBody>
      </p:sp>
      <p:sp>
        <p:nvSpPr>
          <p:cNvPr id="4" name="Content Placeholder 3"/>
          <p:cNvSpPr>
            <a:spLocks noGrp="1"/>
          </p:cNvSpPr>
          <p:nvPr>
            <p:ph sz="quarter" idx="14"/>
          </p:nvPr>
        </p:nvSpPr>
        <p:spPr>
          <a:xfrm>
            <a:off x="342900" y="3266975"/>
            <a:ext cx="8458200" cy="2821269"/>
          </a:xfrm>
        </p:spPr>
        <p:txBody>
          <a:bodyPr>
            <a:normAutofit fontScale="85000" lnSpcReduction="20000"/>
          </a:bodyPr>
          <a:lstStyle/>
          <a:p>
            <a:r>
              <a:rPr lang="en-US" noProof="0" dirty="0"/>
              <a:t>Military and political strategists believed mutually assured destruction (M</a:t>
            </a:r>
            <a:r>
              <a:rPr lang="en-US" sz="100" noProof="0" dirty="0"/>
              <a:t> </a:t>
            </a:r>
            <a:r>
              <a:rPr lang="en-US" noProof="0" dirty="0"/>
              <a:t>A</a:t>
            </a:r>
            <a:r>
              <a:rPr lang="en-US" sz="100" noProof="0" dirty="0"/>
              <a:t> </a:t>
            </a:r>
            <a:r>
              <a:rPr lang="en-US" noProof="0" dirty="0"/>
              <a:t>D) would prevent a full-blown conflict.</a:t>
            </a:r>
          </a:p>
          <a:p>
            <a:r>
              <a:rPr lang="en-US" noProof="0" dirty="0"/>
              <a:t>In 19</a:t>
            </a:r>
            <a:r>
              <a:rPr lang="en-US" sz="100" noProof="0" dirty="0"/>
              <a:t> </a:t>
            </a:r>
            <a:r>
              <a:rPr lang="en-US" noProof="0" dirty="0"/>
              <a:t>83 the Soviet Early Warning System detected one inbound missile, followed by four more.</a:t>
            </a:r>
          </a:p>
          <a:p>
            <a:r>
              <a:rPr lang="en-US" noProof="0" dirty="0"/>
              <a:t>The Soviet On-Duty Commander was ordered to inform his superiors. He delayed due to feeling five missiles was too little for a first move advantage. </a:t>
            </a:r>
          </a:p>
          <a:p>
            <a:r>
              <a:rPr lang="en-US" noProof="0" dirty="0"/>
              <a:t>His intuition was correct and the system had malfunctioned.</a:t>
            </a:r>
          </a:p>
        </p:txBody>
      </p:sp>
    </p:spTree>
    <p:extLst>
      <p:ext uri="{BB962C8B-B14F-4D97-AF65-F5344CB8AC3E}">
        <p14:creationId xmlns:p14="http://schemas.microsoft.com/office/powerpoint/2010/main" val="1445089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Summary</a:t>
            </a:r>
          </a:p>
        </p:txBody>
      </p:sp>
      <p:sp>
        <p:nvSpPr>
          <p:cNvPr id="3" name="Content Placeholder 2"/>
          <p:cNvSpPr>
            <a:spLocks noGrp="1"/>
          </p:cNvSpPr>
          <p:nvPr>
            <p:ph sz="quarter" idx="11"/>
          </p:nvPr>
        </p:nvSpPr>
        <p:spPr>
          <a:xfrm>
            <a:off x="342900" y="1276710"/>
            <a:ext cx="8458200" cy="4286963"/>
          </a:xfrm>
        </p:spPr>
        <p:txBody>
          <a:bodyPr>
            <a:normAutofit/>
          </a:bodyPr>
          <a:lstStyle/>
          <a:p>
            <a:r>
              <a:rPr lang="en-US" sz="2600" noProof="0" dirty="0"/>
              <a:t>The concept of </a:t>
            </a:r>
            <a:r>
              <a:rPr lang="en-US" sz="2600" i="1" noProof="0" dirty="0">
                <a:solidFill>
                  <a:srgbClr val="C00000"/>
                </a:solidFill>
              </a:rPr>
              <a:t>strategic games</a:t>
            </a:r>
            <a:r>
              <a:rPr lang="en-US" sz="2600" noProof="0" dirty="0"/>
              <a:t> was introduced.</a:t>
            </a:r>
          </a:p>
          <a:p>
            <a:r>
              <a:rPr lang="en-US" sz="2600" noProof="0" dirty="0"/>
              <a:t>Many real-life decisions can be analyzed as if a strategic game is being played.</a:t>
            </a:r>
          </a:p>
          <a:p>
            <a:r>
              <a:rPr lang="en-US" sz="2600" i="1" noProof="0" dirty="0">
                <a:solidFill>
                  <a:srgbClr val="C00000"/>
                </a:solidFill>
              </a:rPr>
              <a:t>Game theory</a:t>
            </a:r>
            <a:r>
              <a:rPr lang="en-US" sz="2600" noProof="0" dirty="0"/>
              <a:t> can explain choices that may seem unintuitive, such as why people in custody confess to their crimes.</a:t>
            </a:r>
          </a:p>
          <a:p>
            <a:r>
              <a:rPr lang="en-US" sz="2600" noProof="0" dirty="0"/>
              <a:t>Simultaneous move games were examined as well as sequential move games.</a:t>
            </a:r>
          </a:p>
          <a:p>
            <a:pPr marL="292608" indent="-292608">
              <a:buFont typeface="Arial" pitchFamily="34" charset="0"/>
              <a:buChar char="•"/>
            </a:pPr>
            <a:r>
              <a:rPr lang="en-US" sz="2400" noProof="0" dirty="0"/>
              <a:t>Commitment can affect the outcome of both.</a:t>
            </a:r>
          </a:p>
        </p:txBody>
      </p:sp>
    </p:spTree>
    <p:extLst>
      <p:ext uri="{BB962C8B-B14F-4D97-AF65-F5344CB8AC3E}">
        <p14:creationId xmlns:p14="http://schemas.microsoft.com/office/powerpoint/2010/main" val="19915994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Accessibility Content: Text Alternatives for Images</a:t>
            </a:r>
          </a:p>
        </p:txBody>
      </p:sp>
    </p:spTree>
    <p:extLst>
      <p:ext uri="{BB962C8B-B14F-4D97-AF65-F5344CB8AC3E}">
        <p14:creationId xmlns:p14="http://schemas.microsoft.com/office/powerpoint/2010/main" val="21816398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noProof="0" dirty="0"/>
              <a:t>Games and strategic behavior</a:t>
            </a:r>
          </a:p>
        </p:txBody>
      </p:sp>
      <p:sp>
        <p:nvSpPr>
          <p:cNvPr id="3" name="Content Placeholder 2"/>
          <p:cNvSpPr>
            <a:spLocks noGrp="1"/>
          </p:cNvSpPr>
          <p:nvPr>
            <p:ph sz="quarter" idx="11"/>
          </p:nvPr>
        </p:nvSpPr>
        <p:spPr>
          <a:xfrm>
            <a:off x="342900" y="1276710"/>
            <a:ext cx="8458200" cy="4286964"/>
          </a:xfrm>
        </p:spPr>
        <p:txBody>
          <a:bodyPr>
            <a:noAutofit/>
          </a:bodyPr>
          <a:lstStyle/>
          <a:p>
            <a:r>
              <a:rPr lang="en-US" sz="2600" noProof="0" dirty="0">
                <a:solidFill>
                  <a:schemeClr val="tx1"/>
                </a:solidFill>
              </a:rPr>
              <a:t>People behave rationally when they look at the trade-offs they face and pursue their goals in the most effective way possible.</a:t>
            </a:r>
          </a:p>
          <a:p>
            <a:r>
              <a:rPr lang="en-US" sz="2600" i="1" noProof="0" dirty="0">
                <a:solidFill>
                  <a:srgbClr val="C00000"/>
                </a:solidFill>
              </a:rPr>
              <a:t>Game theory</a:t>
            </a:r>
            <a:r>
              <a:rPr lang="en-US" sz="2600" noProof="0" dirty="0">
                <a:solidFill>
                  <a:schemeClr val="tx1"/>
                </a:solidFill>
              </a:rPr>
              <a:t> studies how people behave strategically under different circumstances.</a:t>
            </a:r>
          </a:p>
          <a:p>
            <a:pPr marL="292608" indent="-292608">
              <a:buFont typeface="Arial" pitchFamily="34" charset="0"/>
              <a:buChar char="•"/>
            </a:pPr>
            <a:r>
              <a:rPr lang="en-US" sz="2400" noProof="0" dirty="0"/>
              <a:t>A </a:t>
            </a:r>
            <a:r>
              <a:rPr lang="en-US" sz="2400" i="1" noProof="0" dirty="0">
                <a:solidFill>
                  <a:srgbClr val="C00000"/>
                </a:solidFill>
              </a:rPr>
              <a:t>game</a:t>
            </a:r>
            <a:r>
              <a:rPr lang="en-US" sz="2400" noProof="0" dirty="0"/>
              <a:t> refers to any situation involving at least two people that requires those involved to think strategically.</a:t>
            </a:r>
          </a:p>
          <a:p>
            <a:pPr marL="292608" indent="-292608">
              <a:buFont typeface="Arial" pitchFamily="34" charset="0"/>
              <a:buChar char="•"/>
            </a:pPr>
            <a:r>
              <a:rPr lang="en-US" sz="2400" i="1" noProof="0" dirty="0">
                <a:solidFill>
                  <a:srgbClr val="C00000"/>
                </a:solidFill>
              </a:rPr>
              <a:t>Behaving strategically</a:t>
            </a:r>
            <a:r>
              <a:rPr lang="en-US" sz="2400" noProof="0" dirty="0"/>
              <a:t> involves acting to achieve a goal by anticipating the interplay between your own and others’ decisions.</a:t>
            </a:r>
          </a:p>
        </p:txBody>
      </p:sp>
    </p:spTree>
    <p:extLst>
      <p:ext uri="{BB962C8B-B14F-4D97-AF65-F5344CB8AC3E}">
        <p14:creationId xmlns:p14="http://schemas.microsoft.com/office/powerpoint/2010/main" val="41658927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The prisoners’ dilemma 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noProof="0" dirty="0"/>
              <a:t>The resulting choices in the decision matrix are as follows: Row 1. Your accomplice, confess, 10 years third choice. Your accomplice, don’t confess, 1 year first choice. You, confess 10 years third choice. You, don’t confess, 20 years fourth choice. Row2. Your accomplice, don’t confess, 20 years fourth choice. Your accomplice, don’t confess, 2 years second choice. You, don’t confess, 1 year first choice. You, don’t confess, 2 years second choice. Text: You will always choose to confess in a prisoners’ dilemma because you prefer a 10-year sentence to 20 years (if your accomplice confesses) and a 1-year sentence to 2 years (if your accomplice doesn’t confess). Your accomplice makes the same calculation. Both of you have a dominant strategy to confess, so you will both end up in jail for 10 years—whereas you could have both received only 2 years if you could somehow have agreed to cooperate.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24770069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The prisoners’ dilemma II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noProof="0" dirty="0"/>
              <a:t>The resulting choices in the decision matrix are as follows: Row 1. Party A, go negative, tight race bad reputation third choice. Party A, stay positive, win first choice. Party B, go negative, tight race bad reputation third choice. Party B, stay positive, lose fourth choice. Row 2: Party A, stay positive, lose fourth choice. Party A, stay positive, tight race good reputation second choice. Party B, go negative, win first choice. Party B, stay positive, tight race good reputation second choice.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16106407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The prisoners’ dilemma III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noProof="0" dirty="0"/>
              <a:t>The resulting choices in the decision matrix are as follows: Row 1. Your neighbor, litter, litter, negative 10 third choice. Your neighbor, litter, don’t litter, 0 first choice. You, litter, litter, negative 10 third choice. You, litter, don’t litter, negative 15 fourth choice. Row 2.  Your neighbor, don’t litter, litter, negative 15 third choice. Your neighbor, don’t litter, don’t litter, negative 5 second choice. You, don’t litter, litter, negative 10 third choice. You, don’t litter, don’t litter, negative 15 fourth choice. Text: To represent the decision to litter or not, we assign points to the various outcomes (or “payoffs”) of the choices that you and your neighbor make about littering. If we look at your choice to litter or not to litter, we can see that in any given situation, you’d prefer to litter—you would rather save yourself the walk to the trash can, no matter if there’s litter already on the ground or not. Your neighbor faces the same trade-off; consequently, you both litter. Note that if you both had decided not to litter, you would’ve been better off because you would enjoy cleaner streets.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27410539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Dominant strategies</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noProof="0" dirty="0"/>
              <a:t>The results in the matrix are as follows. Player A on the left and Player B is placed on top. Row 1.  Rock </a:t>
            </a:r>
            <a:r>
              <a:rPr lang="en-US" noProof="0" dirty="0" err="1"/>
              <a:t>rock</a:t>
            </a:r>
            <a:r>
              <a:rPr lang="en-US" noProof="0" dirty="0"/>
              <a:t>, tie. Rock paper, B wins. Rock scissors, A wins. Row 2.  Paper rock, A wins. Paper </a:t>
            </a:r>
            <a:r>
              <a:rPr lang="en-US" noProof="0" dirty="0" err="1"/>
              <a:t>paper</a:t>
            </a:r>
            <a:r>
              <a:rPr lang="en-US" noProof="0" dirty="0"/>
              <a:t>, Tie. Rock scissors, A wins. Row 3. Scissors rock, B wins. Scissors paper, A wins. Scissors </a:t>
            </a:r>
            <a:r>
              <a:rPr lang="en-US" noProof="0" dirty="0" err="1"/>
              <a:t>scissors</a:t>
            </a:r>
            <a:r>
              <a:rPr lang="en-US" noProof="0" dirty="0"/>
              <a:t>, Tie.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6721878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Active Learning: Finding equilibrium</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noProof="0" dirty="0"/>
              <a:t>The resulting choices in the decision matrix are as follows: Row 1. Renee’s Greek Salad Bar, Offer lunch special, negative 5. Renee’s Greek Salad Bar, Don’t offer lunch special, 20. Greg’s Pizzeria, Offer lunch special, negative 10. Greg’s Pizzeria, Don’t offer lunch special, negative 15. Row 2. Renee’s Greek Salad Bar, Don’t offer lunch special, negative 10. Renee’s Greek Salad Bar, Don’t offer lunch special, 25. Greg’s Pizzeria, Don’t offer lunch special, 30. Greg’s Pizzeria, Don’t offer lunch special, 35.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9931993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Active Learning Solution 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noProof="0" dirty="0"/>
              <a:t>The resulting choices in the decision matrix are as follows: Row 1. Renee’s Greek Salad Bar, Offer lunch special, negative 5. Renee’s Greek Salad Bar, Don’t offer lunch special, 20. Greg’s Pizzeria, Offer lunch special, negative 10. Greg’s Pizzeria, Don’t offer lunch special, negative 15. Row 2. Renee’s Greek Salad Bar, Don’t offer lunch special, negative 10. Renee’s Greek Salad Bar, Don’t offer lunch special, 25. Greg’s Pizzeria, Don’t offer lunch special, 30. Greg’s Pizzeria, Don’t offer lunch special, 35. The choices under row 1, column 1 and row 2, column 2 are highlighted.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29287504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Positive outcome without cooperation</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noProof="0" dirty="0"/>
              <a:t>The resulting choices in the decision matrix are as follows: Row 1. Approaching vehicle, drive on her right side, drive on your left, negative 10 second choice. Approaching vehicle, drive on her right side, drive on your right, 5 first choice. Your vehicle, drive on her right side, drive on your left, negative 10 second choice. Your vehicle, drive on her right side, drive on your right, 5 first choice. Row 2.  Approaching vehicle, drive on her left side, drive on your left, 5 first choice. Approaching vehicle, drive on her left side, drive on your right, negative 10 second choice. Your vehicle, drive on her left side, drive on your left, 5 first choice. Your vehicle, drive on her left side, drive on your right, negative 10 second choice. Row 2 under column 1 is highlighted and row 1 under column 2 is highlighted.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2789621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Promoting competition in the public interest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400" noProof="0" dirty="0"/>
              <a:t>The resulting choices in the decision matrix are as follows: Row 1. Conoco, low prices, low prices, low profits third choice. Conoco, low prices, high prices, high profits first choice. Exxon, low prices, low prices, low profits third choice. Exxon, low prices, high prices, no profit fourth choice.  Row 2.  Conoco, high prices, low prices, No profit fourth choice. Conoco, high prices, high prices, moderate profits second choice. Exxon, high prices, low prices, high profits first choice. Exxon, high prices, high prices, moderate profits second choice. </a:t>
            </a:r>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29888952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Sequential games III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noProof="0" dirty="0"/>
              <a:t>A decision tree for market entry begins with the question McDonald’s: Where should we build? The first branch is labeled center of town, which leads to Burger King: Should we enter? If so where? Three branches extend from here, under profits. 1. Outskirts, B K: 2%. Mc D: 12%. 2. Center, B K: 4%. Mc D: 14%. 3. No, B K: 10%. Mc D: 15%. The second branch from the initial question is labeled outskirts of town, which leads to Burger King: Should we enter? If so, where? Three branches extend from here, under profits. 1. Outskirts, B K: 8%. Mc D: 8%. 2. Center, B K: 12%. Mc D: 8%. 3. No, B K: 10%. Mc D: 20%.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1460547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Sequential games IV</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noProof="0" dirty="0"/>
              <a:t>A decision tree for the ultimatum game begins with the question Company: what should we pay employees? This is followed by a line labeled 1% surplus that connects the next box: Labor union: should we accept the offer? Two branches extend from here under share of surplus. 1. Yes, Company: 99%; union: 1%. 2. No, company: 0%. Union: 0%.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30669245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noProof="0" dirty="0"/>
              <a:t>Rules, strategies, and payoffs</a:t>
            </a:r>
          </a:p>
        </p:txBody>
      </p:sp>
      <p:sp>
        <p:nvSpPr>
          <p:cNvPr id="3" name="Content Placeholder 2"/>
          <p:cNvSpPr>
            <a:spLocks noGrp="1"/>
          </p:cNvSpPr>
          <p:nvPr>
            <p:ph sz="quarter" idx="11"/>
          </p:nvPr>
        </p:nvSpPr>
        <p:spPr>
          <a:xfrm>
            <a:off x="342900" y="1276710"/>
            <a:ext cx="8458200" cy="2934682"/>
          </a:xfrm>
        </p:spPr>
        <p:txBody>
          <a:bodyPr>
            <a:noAutofit/>
          </a:bodyPr>
          <a:lstStyle/>
          <a:p>
            <a:r>
              <a:rPr lang="en-US" sz="2600" noProof="0" dirty="0">
                <a:solidFill>
                  <a:schemeClr val="tx1"/>
                </a:solidFill>
              </a:rPr>
              <a:t>All games share three features: </a:t>
            </a:r>
            <a:r>
              <a:rPr lang="en-US" sz="2600" i="1" noProof="0" dirty="0">
                <a:solidFill>
                  <a:srgbClr val="C00000"/>
                </a:solidFill>
              </a:rPr>
              <a:t>rules</a:t>
            </a:r>
            <a:r>
              <a:rPr lang="en-US" sz="2600" noProof="0" dirty="0">
                <a:solidFill>
                  <a:schemeClr val="tx1"/>
                </a:solidFill>
              </a:rPr>
              <a:t>, </a:t>
            </a:r>
            <a:r>
              <a:rPr lang="en-US" sz="2600" i="1" noProof="0" dirty="0">
                <a:solidFill>
                  <a:srgbClr val="C00000"/>
                </a:solidFill>
              </a:rPr>
              <a:t>strategies</a:t>
            </a:r>
            <a:r>
              <a:rPr lang="en-US" sz="2600" noProof="0" dirty="0">
                <a:solidFill>
                  <a:schemeClr val="tx1"/>
                </a:solidFill>
              </a:rPr>
              <a:t>, and </a:t>
            </a:r>
            <a:r>
              <a:rPr lang="en-US" sz="2600" i="1" noProof="0" dirty="0">
                <a:solidFill>
                  <a:srgbClr val="C00000"/>
                </a:solidFill>
              </a:rPr>
              <a:t>payoffs</a:t>
            </a:r>
            <a:r>
              <a:rPr lang="en-US" sz="2600" noProof="0" dirty="0">
                <a:solidFill>
                  <a:schemeClr val="tx1"/>
                </a:solidFill>
              </a:rPr>
              <a:t>.</a:t>
            </a:r>
          </a:p>
          <a:p>
            <a:pPr marL="292608" indent="-292608">
              <a:buFont typeface="Arial" pitchFamily="34" charset="0"/>
              <a:buChar char="•"/>
            </a:pPr>
            <a:r>
              <a:rPr lang="en-US" sz="2400" i="1" noProof="0" dirty="0">
                <a:solidFill>
                  <a:srgbClr val="C00000"/>
                </a:solidFill>
              </a:rPr>
              <a:t>Rules</a:t>
            </a:r>
            <a:r>
              <a:rPr lang="en-US" sz="2400" noProof="0" dirty="0"/>
              <a:t> define the actions that are allowed in a game.</a:t>
            </a:r>
          </a:p>
          <a:p>
            <a:pPr marL="292608" indent="-292608">
              <a:buFont typeface="Arial" pitchFamily="34" charset="0"/>
              <a:buChar char="•"/>
            </a:pPr>
            <a:r>
              <a:rPr lang="en-US" sz="2400" i="1" noProof="0" dirty="0">
                <a:solidFill>
                  <a:srgbClr val="C00000"/>
                </a:solidFill>
              </a:rPr>
              <a:t>Strategies</a:t>
            </a:r>
            <a:r>
              <a:rPr lang="en-US" sz="2400" noProof="0" dirty="0"/>
              <a:t> are the plans of action that players follow to achieve their goals.</a:t>
            </a:r>
          </a:p>
          <a:p>
            <a:pPr marL="292608" indent="-292608">
              <a:buFont typeface="Arial" pitchFamily="34" charset="0"/>
              <a:buChar char="•"/>
            </a:pPr>
            <a:r>
              <a:rPr lang="en-US" sz="2400" i="1" noProof="0" dirty="0">
                <a:solidFill>
                  <a:srgbClr val="C00000"/>
                </a:solidFill>
              </a:rPr>
              <a:t>Payoffs</a:t>
            </a:r>
            <a:r>
              <a:rPr lang="en-US" sz="2400" noProof="0" dirty="0"/>
              <a:t> are the rewards that come from particular actions.</a:t>
            </a:r>
          </a:p>
        </p:txBody>
      </p:sp>
    </p:spTree>
    <p:extLst>
      <p:ext uri="{BB962C8B-B14F-4D97-AF65-F5344CB8AC3E}">
        <p14:creationId xmlns:p14="http://schemas.microsoft.com/office/powerpoint/2010/main" val="36279284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Commitment in sequential games 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noProof="0" dirty="0"/>
              <a:t>A decision tree for Cortés and the Aztecs begins with the question Aztecs Advance or retreat? The first branch is labeled advance, which leads to Cortés: Advance or retreat? Two branches extend from here, under result. 1. Advance, Cortés: fight to death. Aztecs: fight to death. 2. Retreat, Cortés: lives. Aztecs: keep land. The second branch from the initial question is labeled retreat, which leads to Cortés: Advance or retreat? Two branches extend from here, under result. 1. Advance, Cortés: wins land. Aztecs: live. 2. Retreat, Cortés: lives. Aztecs: keep land.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7553373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Commitment in sequential games II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noProof="0" dirty="0"/>
              <a:t>A decision tree with burning boats begins with the question Aztecs Advance or retreat? The first branch is labeled advance, which leads to Cortés: Advance or retreat? Two branches extend from here, under result. 1. Advance, Cortés: fight to death. Aztecs: fight to death. 2. Retreat, eliminated. The second branch from the initial question is labeled retreat, which leads to Cortés: Advance or retreat? Two branches extend from here, under result. 1. Advance, Cortés: wins land. Aztecs: live. 2. Retreat, eliminated.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3882616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Active Learning: Commitment in sequential games</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noProof="0" dirty="0"/>
              <a:t>A decision tree for market entry begins with the question McDonald’s: Where should we build? The first branch is labeled center of town, which leads to Burger King: Should we enter? If so where? Three branches extend from here, under profits. 1. Outskirts, B K: 2%. Mc D: 12%. 2. Center, B K: 4%. Mc D: 4%. 3. No, B K: 10%. Mc D: 15%. The second branch from the initial question is labeled outskirts of town, which leads to Burger King: Should we enter? If so, where? Three branches extend from here, under profits. 1. Outskirts, B K: 8%. Mc D: 8%. 2. Center, B K: 12%. Mc D: 2%. 3. No, B K: 10%. Mc D: 20%.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22464962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Active Learning Solution III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noProof="0" dirty="0"/>
              <a:t>A decision tree for market entry begins with the question McDonald’s: Where should we build? The first branch is labeled center of town, which leads to Burger King: Should we enter? If so where? Two branches extend from here, under profits. 1. Outskirts, B K: 2%. Mc D: 12%. 2. Center, B K: 4%. Mc D: 4%. The second branch from the initial question is labeled outskirts of town, which leads to Burger King: Should we enter? If so, where? Two branches extend from here, under profits. 1. Outskirts, B K: 8%. Mc D: 8%. 2. Center, B K: 12%. Mc D: 2%.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p>
        </p:txBody>
      </p:sp>
    </p:spTree>
    <p:extLst>
      <p:ext uri="{BB962C8B-B14F-4D97-AF65-F5344CB8AC3E}">
        <p14:creationId xmlns:p14="http://schemas.microsoft.com/office/powerpoint/2010/main" val="1587808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prisoners’ dilemma I</a:t>
            </a:r>
          </a:p>
        </p:txBody>
      </p:sp>
      <p:sp>
        <p:nvSpPr>
          <p:cNvPr id="3" name="Content Placeholder 2"/>
          <p:cNvSpPr>
            <a:spLocks noGrp="1"/>
          </p:cNvSpPr>
          <p:nvPr>
            <p:ph sz="quarter" idx="11"/>
          </p:nvPr>
        </p:nvSpPr>
        <p:spPr>
          <a:xfrm>
            <a:off x="342900" y="1276710"/>
            <a:ext cx="8458200" cy="1157397"/>
          </a:xfrm>
        </p:spPr>
        <p:txBody>
          <a:bodyPr>
            <a:noAutofit/>
          </a:bodyPr>
          <a:lstStyle/>
          <a:p>
            <a:r>
              <a:rPr lang="en-US" sz="2200" noProof="0" dirty="0">
                <a:solidFill>
                  <a:schemeClr val="tx1"/>
                </a:solidFill>
              </a:rPr>
              <a:t>The </a:t>
            </a:r>
            <a:r>
              <a:rPr lang="en-US" sz="2200" i="1" noProof="0" dirty="0">
                <a:solidFill>
                  <a:srgbClr val="C00000"/>
                </a:solidFill>
              </a:rPr>
              <a:t>prisoners’ dilemma</a:t>
            </a:r>
            <a:r>
              <a:rPr lang="en-US" sz="2200" noProof="0" dirty="0">
                <a:solidFill>
                  <a:schemeClr val="tx1"/>
                </a:solidFill>
              </a:rPr>
              <a:t> is a one-time game of strategy in which two people in isolation make the choice to ‘confess’ or ‘don’t confess’ that together they committed a crime.</a:t>
            </a:r>
          </a:p>
        </p:txBody>
      </p:sp>
      <p:pic>
        <p:nvPicPr>
          <p:cNvPr id="1026" name="Picture 2" descr="The decision matrix shows choices made by You and your accomplice for confess and don’t confess.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260" y="2867598"/>
            <a:ext cx="4337385" cy="2751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713668" y="2526660"/>
            <a:ext cx="4109657" cy="1774884"/>
          </a:xfrm>
        </p:spPr>
        <p:txBody>
          <a:bodyPr>
            <a:noAutofit/>
          </a:bodyPr>
          <a:lstStyle/>
          <a:p>
            <a:r>
              <a:rPr lang="en-US" sz="1800" noProof="0" dirty="0"/>
              <a:t>Payoff depends on actions of both players:</a:t>
            </a:r>
          </a:p>
          <a:p>
            <a:pPr marL="292608" indent="-292608">
              <a:buFont typeface="Arial" pitchFamily="34" charset="0"/>
              <a:buChar char="•"/>
            </a:pPr>
            <a:r>
              <a:rPr lang="en-US" sz="1600" noProof="0" dirty="0"/>
              <a:t>Both confess.</a:t>
            </a:r>
          </a:p>
          <a:p>
            <a:pPr marL="292608" indent="-292608">
              <a:buFont typeface="Arial" pitchFamily="34" charset="0"/>
              <a:buChar char="•"/>
            </a:pPr>
            <a:r>
              <a:rPr lang="en-US" sz="1600" noProof="0" dirty="0"/>
              <a:t>One player confesses.</a:t>
            </a:r>
          </a:p>
          <a:p>
            <a:pPr marL="292608" indent="-292608">
              <a:buFont typeface="Arial" pitchFamily="34" charset="0"/>
              <a:buChar char="•"/>
            </a:pPr>
            <a:r>
              <a:rPr lang="en-US" sz="1600" noProof="0" dirty="0"/>
              <a:t>Neither player confesses.</a:t>
            </a:r>
          </a:p>
        </p:txBody>
      </p:sp>
      <p:sp>
        <p:nvSpPr>
          <p:cNvPr id="5" name="Content Placeholder 4"/>
          <p:cNvSpPr>
            <a:spLocks noGrp="1"/>
          </p:cNvSpPr>
          <p:nvPr>
            <p:ph sz="quarter" idx="15"/>
          </p:nvPr>
        </p:nvSpPr>
        <p:spPr>
          <a:xfrm>
            <a:off x="4705494" y="4346788"/>
            <a:ext cx="4117831" cy="1876367"/>
          </a:xfrm>
        </p:spPr>
        <p:txBody>
          <a:bodyPr>
            <a:noAutofit/>
          </a:bodyPr>
          <a:lstStyle/>
          <a:p>
            <a:r>
              <a:rPr lang="en-US" sz="1800" noProof="0" dirty="0"/>
              <a:t>Solve game by finding what the other player would do if you choose a specific action and vice-versa.</a:t>
            </a:r>
          </a:p>
          <a:p>
            <a:r>
              <a:rPr lang="en-US" sz="1800" noProof="0" dirty="0"/>
              <a:t>Because of strategic behavior, the realized outcome is not the best possible outcome available.</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48009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prisoners’ dilemma II</a:t>
            </a:r>
          </a:p>
        </p:txBody>
      </p:sp>
      <p:sp>
        <p:nvSpPr>
          <p:cNvPr id="3" name="Content Placeholder 2"/>
          <p:cNvSpPr>
            <a:spLocks noGrp="1"/>
          </p:cNvSpPr>
          <p:nvPr>
            <p:ph sz="quarter" idx="11"/>
          </p:nvPr>
        </p:nvSpPr>
        <p:spPr>
          <a:xfrm>
            <a:off x="342900" y="1276710"/>
            <a:ext cx="8458200" cy="1157397"/>
          </a:xfrm>
        </p:spPr>
        <p:txBody>
          <a:bodyPr>
            <a:noAutofit/>
          </a:bodyPr>
          <a:lstStyle/>
          <a:p>
            <a:r>
              <a:rPr lang="en-US" sz="2200" noProof="0" dirty="0">
                <a:solidFill>
                  <a:schemeClr val="tx1"/>
                </a:solidFill>
              </a:rPr>
              <a:t>The </a:t>
            </a:r>
            <a:r>
              <a:rPr lang="en-US" sz="2200" i="1" noProof="0" dirty="0">
                <a:solidFill>
                  <a:srgbClr val="C00000"/>
                </a:solidFill>
              </a:rPr>
              <a:t>prisoners’ dilemma</a:t>
            </a:r>
            <a:r>
              <a:rPr lang="en-US" sz="2200" noProof="0" dirty="0">
                <a:solidFill>
                  <a:schemeClr val="tx1"/>
                </a:solidFill>
              </a:rPr>
              <a:t> can be extended to other applications, such as the presidential election and the choice to use negative or positive advertising.</a:t>
            </a:r>
          </a:p>
        </p:txBody>
      </p:sp>
      <p:pic>
        <p:nvPicPr>
          <p:cNvPr id="7171" name="Picture 3" descr="The resulting choices in the decision matrix are as follows: Row 1. Party A, go negative, tight race bad reputation third choi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082" y="2778974"/>
            <a:ext cx="4462463" cy="279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713668" y="2526660"/>
            <a:ext cx="4109657" cy="1774884"/>
          </a:xfrm>
        </p:spPr>
        <p:txBody>
          <a:bodyPr>
            <a:noAutofit/>
          </a:bodyPr>
          <a:lstStyle/>
          <a:p>
            <a:r>
              <a:rPr lang="en-US" sz="1800" noProof="0" dirty="0"/>
              <a:t>Does either player have a </a:t>
            </a:r>
            <a:r>
              <a:rPr lang="en-US" sz="1800" i="1" noProof="0" dirty="0">
                <a:solidFill>
                  <a:srgbClr val="C00000"/>
                </a:solidFill>
              </a:rPr>
              <a:t>dominant strategy</a:t>
            </a:r>
            <a:r>
              <a:rPr lang="en-US" sz="1800" noProof="0" dirty="0"/>
              <a:t> — an action that they always choose?</a:t>
            </a:r>
          </a:p>
          <a:p>
            <a:pPr marL="292608" indent="-292608">
              <a:buFont typeface="Arial" pitchFamily="34" charset="0"/>
              <a:buChar char="•"/>
            </a:pPr>
            <a:r>
              <a:rPr lang="en-US" sz="1600" noProof="0" dirty="0"/>
              <a:t>Party A: Go negative.</a:t>
            </a:r>
          </a:p>
          <a:p>
            <a:pPr marL="292608" indent="-292608">
              <a:buFont typeface="Arial" pitchFamily="34" charset="0"/>
              <a:buChar char="•"/>
            </a:pPr>
            <a:r>
              <a:rPr lang="en-US" sz="1600" noProof="0" dirty="0"/>
              <a:t>Party B: Go negative.</a:t>
            </a:r>
          </a:p>
        </p:txBody>
      </p:sp>
      <p:sp>
        <p:nvSpPr>
          <p:cNvPr id="5" name="Content Placeholder 4"/>
          <p:cNvSpPr>
            <a:spLocks noGrp="1"/>
          </p:cNvSpPr>
          <p:nvPr>
            <p:ph sz="quarter" idx="15"/>
          </p:nvPr>
        </p:nvSpPr>
        <p:spPr>
          <a:xfrm>
            <a:off x="4705494" y="4346788"/>
            <a:ext cx="4117831" cy="1744919"/>
          </a:xfrm>
        </p:spPr>
        <p:txBody>
          <a:bodyPr>
            <a:noAutofit/>
          </a:bodyPr>
          <a:lstStyle/>
          <a:p>
            <a:r>
              <a:rPr lang="en-US" sz="1800" noProof="0" dirty="0"/>
              <a:t>The dominant strategies solve the game.</a:t>
            </a:r>
          </a:p>
          <a:p>
            <a:r>
              <a:rPr lang="en-US" sz="1800" noProof="0" dirty="0"/>
              <a:t>The realized outcome is not the best possible outcome available.</a:t>
            </a:r>
          </a:p>
          <a:p>
            <a:pPr marL="292608" indent="-292608">
              <a:buFont typeface="Arial" pitchFamily="34" charset="0"/>
              <a:buChar char="•"/>
            </a:pPr>
            <a:r>
              <a:rPr lang="en-US" sz="1600" noProof="0" dirty="0"/>
              <a:t>This is due to an inability to cooperate.</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4190117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prisoners’ dilemma III</a:t>
            </a:r>
          </a:p>
        </p:txBody>
      </p:sp>
      <p:sp>
        <p:nvSpPr>
          <p:cNvPr id="3" name="Content Placeholder 2"/>
          <p:cNvSpPr>
            <a:spLocks noGrp="1"/>
          </p:cNvSpPr>
          <p:nvPr>
            <p:ph sz="quarter" idx="11"/>
          </p:nvPr>
        </p:nvSpPr>
        <p:spPr>
          <a:xfrm>
            <a:off x="342900" y="1276710"/>
            <a:ext cx="8458200" cy="809667"/>
          </a:xfrm>
        </p:spPr>
        <p:txBody>
          <a:bodyPr>
            <a:noAutofit/>
          </a:bodyPr>
          <a:lstStyle/>
          <a:p>
            <a:r>
              <a:rPr lang="en-US" sz="2200" noProof="0" dirty="0">
                <a:solidFill>
                  <a:schemeClr val="tx1"/>
                </a:solidFill>
              </a:rPr>
              <a:t>The </a:t>
            </a:r>
            <a:r>
              <a:rPr lang="en-US" sz="2200" i="1" noProof="0" dirty="0">
                <a:solidFill>
                  <a:srgbClr val="C00000"/>
                </a:solidFill>
              </a:rPr>
              <a:t>prisoners’ dilemma</a:t>
            </a:r>
            <a:r>
              <a:rPr lang="en-US" sz="2200" noProof="0" dirty="0">
                <a:solidFill>
                  <a:schemeClr val="tx1"/>
                </a:solidFill>
              </a:rPr>
              <a:t> can also be extended to whether you should or should not litter.</a:t>
            </a:r>
          </a:p>
        </p:txBody>
      </p:sp>
      <p:pic>
        <p:nvPicPr>
          <p:cNvPr id="3075" name="Picture 3" descr="The decision matrix payoffs for littering with your neighbor and you.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725" y="2570788"/>
            <a:ext cx="4359275" cy="272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713668" y="2526659"/>
            <a:ext cx="4109657" cy="2895347"/>
          </a:xfrm>
        </p:spPr>
        <p:txBody>
          <a:bodyPr>
            <a:noAutofit/>
          </a:bodyPr>
          <a:lstStyle/>
          <a:p>
            <a:pPr marL="292608" indent="-292608">
              <a:buFont typeface="Arial" pitchFamily="34" charset="0"/>
              <a:buChar char="•"/>
            </a:pPr>
            <a:r>
              <a:rPr lang="en-US" sz="1800" noProof="0" dirty="0"/>
              <a:t>Sometimes all players lose, but want to contain their losses.</a:t>
            </a:r>
          </a:p>
          <a:p>
            <a:pPr marL="292608" indent="-292608">
              <a:buFont typeface="Arial" pitchFamily="34" charset="0"/>
              <a:buChar char="•"/>
            </a:pPr>
            <a:r>
              <a:rPr lang="en-US" sz="1800" noProof="0" dirty="0"/>
              <a:t>The dominant strategies solve the game.</a:t>
            </a:r>
          </a:p>
          <a:p>
            <a:pPr marL="292608" indent="-292608">
              <a:buFont typeface="Arial" pitchFamily="34" charset="0"/>
              <a:buChar char="•"/>
            </a:pPr>
            <a:r>
              <a:rPr lang="en-US" sz="1800" noProof="0" dirty="0"/>
              <a:t>The solution to the game is called a </a:t>
            </a:r>
            <a:r>
              <a:rPr lang="en-US" sz="1800" i="1" noProof="0" dirty="0">
                <a:solidFill>
                  <a:srgbClr val="C00000"/>
                </a:solidFill>
              </a:rPr>
              <a:t>Nash equilibrium</a:t>
            </a:r>
            <a:r>
              <a:rPr lang="en-US" sz="1800" noProof="0" dirty="0"/>
              <a:t> — when all players choose the best strategy they can given the choices of all other players.</a:t>
            </a:r>
            <a:endParaRPr lang="en-US" sz="1600" noProof="0" dirty="0"/>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813308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Dominant strategies</a:t>
            </a:r>
          </a:p>
        </p:txBody>
      </p:sp>
      <p:sp>
        <p:nvSpPr>
          <p:cNvPr id="3" name="Content Placeholder 2"/>
          <p:cNvSpPr>
            <a:spLocks noGrp="1"/>
          </p:cNvSpPr>
          <p:nvPr>
            <p:ph sz="quarter" idx="11"/>
          </p:nvPr>
        </p:nvSpPr>
        <p:spPr>
          <a:xfrm>
            <a:off x="342900" y="1276710"/>
            <a:ext cx="8458200" cy="809667"/>
          </a:xfrm>
        </p:spPr>
        <p:txBody>
          <a:bodyPr>
            <a:noAutofit/>
          </a:bodyPr>
          <a:lstStyle/>
          <a:p>
            <a:r>
              <a:rPr lang="en-US" sz="2200" noProof="0" dirty="0">
                <a:solidFill>
                  <a:schemeClr val="tx1"/>
                </a:solidFill>
              </a:rPr>
              <a:t>While dominant strategies can sometimes solve for the </a:t>
            </a:r>
            <a:r>
              <a:rPr lang="en-US" sz="2200" i="1" noProof="0" dirty="0">
                <a:solidFill>
                  <a:srgbClr val="C00000"/>
                </a:solidFill>
              </a:rPr>
              <a:t>Nash equilibrium</a:t>
            </a:r>
            <a:r>
              <a:rPr lang="en-US" sz="2200" noProof="0" dirty="0">
                <a:solidFill>
                  <a:schemeClr val="tx1"/>
                </a:solidFill>
              </a:rPr>
              <a:t>, sometimes games do not have an equilibrium.</a:t>
            </a:r>
          </a:p>
        </p:txBody>
      </p:sp>
      <p:pic>
        <p:nvPicPr>
          <p:cNvPr id="4098" name="Picture 2" descr="The matrix shows results of rock-paper-scissors by player A and player B.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950" y="2493404"/>
            <a:ext cx="4176713" cy="339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713668" y="2526659"/>
            <a:ext cx="4109657" cy="2895347"/>
          </a:xfrm>
        </p:spPr>
        <p:txBody>
          <a:bodyPr>
            <a:noAutofit/>
          </a:bodyPr>
          <a:lstStyle/>
          <a:p>
            <a:pPr marL="292608" indent="-292608">
              <a:buFont typeface="Arial" pitchFamily="34" charset="0"/>
              <a:buChar char="•"/>
            </a:pPr>
            <a:r>
              <a:rPr lang="en-US" sz="2000" noProof="0" dirty="0"/>
              <a:t>The game of rock, paper, scissors has no </a:t>
            </a:r>
            <a:r>
              <a:rPr lang="en-US" sz="2000" i="1" noProof="0" dirty="0">
                <a:solidFill>
                  <a:srgbClr val="C00000"/>
                </a:solidFill>
              </a:rPr>
              <a:t>Nash equilibrium</a:t>
            </a:r>
            <a:r>
              <a:rPr lang="en-US" sz="2000" noProof="0" dirty="0"/>
              <a:t>.</a:t>
            </a:r>
          </a:p>
          <a:p>
            <a:pPr marL="292608" indent="-292608">
              <a:buFont typeface="Arial" pitchFamily="34" charset="0"/>
              <a:buChar char="•"/>
            </a:pPr>
            <a:r>
              <a:rPr lang="en-US" sz="2000" noProof="0" dirty="0"/>
              <a:t>There is no stable outcome where you or your opponent would wish to change your strategy once you find out what the other player is doing.</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383776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Reaching equilibrium</a:t>
            </a:r>
          </a:p>
        </p:txBody>
      </p:sp>
      <p:sp>
        <p:nvSpPr>
          <p:cNvPr id="3" name="Content Placeholder 2"/>
          <p:cNvSpPr>
            <a:spLocks noGrp="1"/>
          </p:cNvSpPr>
          <p:nvPr>
            <p:ph sz="quarter" idx="11"/>
          </p:nvPr>
        </p:nvSpPr>
        <p:spPr>
          <a:xfrm>
            <a:off x="342900" y="1276711"/>
            <a:ext cx="8458200" cy="1943008"/>
          </a:xfrm>
        </p:spPr>
        <p:txBody>
          <a:bodyPr/>
          <a:lstStyle/>
          <a:p>
            <a:r>
              <a:rPr lang="en-US" noProof="0" dirty="0"/>
              <a:t>The </a:t>
            </a:r>
            <a:r>
              <a:rPr lang="en-US" i="1" noProof="0" dirty="0">
                <a:solidFill>
                  <a:srgbClr val="C00000"/>
                </a:solidFill>
              </a:rPr>
              <a:t>Nash equilibrium</a:t>
            </a:r>
            <a:r>
              <a:rPr lang="en-US" noProof="0" dirty="0"/>
              <a:t> is sometimes referred to as the </a:t>
            </a:r>
            <a:r>
              <a:rPr lang="en-US" i="1" noProof="0" dirty="0">
                <a:solidFill>
                  <a:srgbClr val="C00000"/>
                </a:solidFill>
              </a:rPr>
              <a:t>non-cooperative equilibrium</a:t>
            </a:r>
            <a:r>
              <a:rPr lang="en-US" noProof="0" dirty="0"/>
              <a:t>.</a:t>
            </a:r>
          </a:p>
          <a:p>
            <a:pPr marL="292608" indent="-292608">
              <a:buFont typeface="Arial" pitchFamily="34" charset="0"/>
              <a:buChar char="•"/>
            </a:pPr>
            <a:r>
              <a:rPr lang="en-US" sz="2600" noProof="0" dirty="0"/>
              <a:t>This is because players act independently, only pursuing their individual interests.</a:t>
            </a:r>
          </a:p>
        </p:txBody>
      </p:sp>
      <p:sp>
        <p:nvSpPr>
          <p:cNvPr id="4" name="Content Placeholder 3"/>
          <p:cNvSpPr>
            <a:spLocks noGrp="1"/>
          </p:cNvSpPr>
          <p:nvPr>
            <p:ph sz="quarter" idx="14"/>
          </p:nvPr>
        </p:nvSpPr>
        <p:spPr>
          <a:xfrm>
            <a:off x="342900" y="3275031"/>
            <a:ext cx="8458200" cy="2056823"/>
          </a:xfrm>
        </p:spPr>
        <p:txBody>
          <a:bodyPr>
            <a:normAutofit/>
          </a:bodyPr>
          <a:lstStyle/>
          <a:p>
            <a:r>
              <a:rPr lang="en-US" noProof="0" dirty="0"/>
              <a:t>Sometimes players may </a:t>
            </a:r>
            <a:r>
              <a:rPr lang="en-US" i="1" noProof="0" dirty="0">
                <a:solidFill>
                  <a:srgbClr val="C00000"/>
                </a:solidFill>
              </a:rPr>
              <a:t>collude</a:t>
            </a:r>
            <a:r>
              <a:rPr lang="en-US" noProof="0" dirty="0"/>
              <a:t> (or cooperate) to obtain a better outcome for both.</a:t>
            </a:r>
          </a:p>
          <a:p>
            <a:pPr marL="292608" indent="-292608">
              <a:buFont typeface="Arial" pitchFamily="34" charset="0"/>
              <a:buChar char="•"/>
            </a:pPr>
            <a:r>
              <a:rPr lang="en-US" sz="2600" noProof="0" dirty="0"/>
              <a:t>In the case of the prisoners’ dilemma, the </a:t>
            </a:r>
            <a:r>
              <a:rPr lang="en-US" sz="2600" i="1" noProof="0" dirty="0">
                <a:solidFill>
                  <a:srgbClr val="C00000"/>
                </a:solidFill>
              </a:rPr>
              <a:t>cooperative equilibrium</a:t>
            </a:r>
            <a:r>
              <a:rPr lang="en-US" sz="2600" noProof="0" dirty="0"/>
              <a:t> would make both players better off.</a:t>
            </a:r>
          </a:p>
        </p:txBody>
      </p:sp>
    </p:spTree>
    <p:extLst>
      <p:ext uri="{BB962C8B-B14F-4D97-AF65-F5344CB8AC3E}">
        <p14:creationId xmlns:p14="http://schemas.microsoft.com/office/powerpoint/2010/main" val="183395383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1363</TotalTime>
  <Words>5939</Words>
  <Application>Microsoft Office PowerPoint</Application>
  <PresentationFormat>On-screen Show (4:3)</PresentationFormat>
  <Paragraphs>347</Paragraphs>
  <Slides>43</Slides>
  <Notes>42</Notes>
  <HiddenSlides>15</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43</vt:i4>
      </vt:variant>
    </vt:vector>
  </HeadingPairs>
  <TitlesOfParts>
    <vt:vector size="51" baseType="lpstr">
      <vt:lpstr>Arial</vt:lpstr>
      <vt:lpstr>Calibri</vt:lpstr>
      <vt:lpstr>Univers LT Std 47 Cn Lt</vt:lpstr>
      <vt:lpstr>Title Slides Master</vt:lpstr>
      <vt:lpstr>MainContentSlideMaster</vt:lpstr>
      <vt:lpstr>ClosingMaster</vt:lpstr>
      <vt:lpstr>DividerSlideMaster</vt:lpstr>
      <vt:lpstr>ImageDescriptionAppendixSlideMaster</vt:lpstr>
      <vt:lpstr>Chapter 9</vt:lpstr>
      <vt:lpstr>What will you learn in this chapter?</vt:lpstr>
      <vt:lpstr>Games and strategic behavior</vt:lpstr>
      <vt:lpstr>Rules, strategies, and payoffs</vt:lpstr>
      <vt:lpstr>The prisoners’ dilemma I</vt:lpstr>
      <vt:lpstr>The prisoners’ dilemma II</vt:lpstr>
      <vt:lpstr>The prisoners’ dilemma III</vt:lpstr>
      <vt:lpstr>Dominant strategies</vt:lpstr>
      <vt:lpstr>Reaching equilibrium</vt:lpstr>
      <vt:lpstr>Active Learning: Finding equilibrium</vt:lpstr>
      <vt:lpstr>Active Learning Solution I</vt:lpstr>
      <vt:lpstr>Positive outcome without cooperation</vt:lpstr>
      <vt:lpstr>Avoiding competition through commitment</vt:lpstr>
      <vt:lpstr>Promoting competition in the public interest</vt:lpstr>
      <vt:lpstr>Repeat play in the prisoners’ dilemma</vt:lpstr>
      <vt:lpstr>What do price-matching guarantees guarantee?</vt:lpstr>
      <vt:lpstr>Can game theory explain why you feel guilt?</vt:lpstr>
      <vt:lpstr>Sequential games I</vt:lpstr>
      <vt:lpstr>Sequential games II</vt:lpstr>
      <vt:lpstr>Sequential games III</vt:lpstr>
      <vt:lpstr>Sequential games IV</vt:lpstr>
      <vt:lpstr>Commitment in sequential games I</vt:lpstr>
      <vt:lpstr>Commitment in sequential games II</vt:lpstr>
      <vt:lpstr>Active Learning: Commitment in sequential games</vt:lpstr>
      <vt:lpstr>Active Learning Solution III</vt:lpstr>
      <vt:lpstr>Totally M A D</vt:lpstr>
      <vt:lpstr>Summary</vt:lpstr>
      <vt:lpstr>End of Main Content</vt:lpstr>
      <vt:lpstr>Accessibility Content: Text Alternatives for Images</vt:lpstr>
      <vt:lpstr>The prisoners’ dilemma I – Text Alternative</vt:lpstr>
      <vt:lpstr>The prisoners’ dilemma II – Text Alternative</vt:lpstr>
      <vt:lpstr>The prisoners’ dilemma III – Text Alternative</vt:lpstr>
      <vt:lpstr>Dominant strategies – Text Alternative</vt:lpstr>
      <vt:lpstr>Active Learning: Finding equilibrium – Text Alternative</vt:lpstr>
      <vt:lpstr>Active Learning Solution I – Text Alternative</vt:lpstr>
      <vt:lpstr>Positive outcome without cooperation – Text Alternative</vt:lpstr>
      <vt:lpstr>Promoting competition in the public interest – Text Alternative</vt:lpstr>
      <vt:lpstr>Sequential games III – Text Alternative</vt:lpstr>
      <vt:lpstr>Sequential games IV – Text Alternative</vt:lpstr>
      <vt:lpstr>Commitment in sequential games I – Text Alternative</vt:lpstr>
      <vt:lpstr>Commitment in sequential games II – Text Alternative</vt:lpstr>
      <vt:lpstr>Active Learning: Commitment in sequential games – Text Alternative</vt:lpstr>
      <vt:lpstr>Active Learning Solution III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197</cp:revision>
  <dcterms:created xsi:type="dcterms:W3CDTF">2019-12-14T02:10:23Z</dcterms:created>
  <dcterms:modified xsi:type="dcterms:W3CDTF">2020-09-10T07:24:18Z</dcterms:modified>
</cp:coreProperties>
</file>