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33"/>
  </p:notesMasterIdLst>
  <p:sldIdLst>
    <p:sldId id="354" r:id="rId6"/>
    <p:sldId id="380" r:id="rId7"/>
    <p:sldId id="381" r:id="rId8"/>
    <p:sldId id="382" r:id="rId9"/>
    <p:sldId id="383" r:id="rId10"/>
    <p:sldId id="384" r:id="rId11"/>
    <p:sldId id="385" r:id="rId12"/>
    <p:sldId id="386" r:id="rId13"/>
    <p:sldId id="387" r:id="rId14"/>
    <p:sldId id="388" r:id="rId15"/>
    <p:sldId id="389" r:id="rId16"/>
    <p:sldId id="390" r:id="rId17"/>
    <p:sldId id="391" r:id="rId18"/>
    <p:sldId id="392" r:id="rId19"/>
    <p:sldId id="393" r:id="rId20"/>
    <p:sldId id="394" r:id="rId21"/>
    <p:sldId id="395" r:id="rId22"/>
    <p:sldId id="396" r:id="rId23"/>
    <p:sldId id="397" r:id="rId24"/>
    <p:sldId id="398" r:id="rId25"/>
    <p:sldId id="399" r:id="rId26"/>
    <p:sldId id="400" r:id="rId27"/>
    <p:sldId id="401" r:id="rId28"/>
    <p:sldId id="402" r:id="rId29"/>
    <p:sldId id="403" r:id="rId30"/>
    <p:sldId id="404" r:id="rId31"/>
    <p:sldId id="355"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54"/>
            <p14:sldId id="380"/>
            <p14:sldId id="381"/>
            <p14:sldId id="382"/>
            <p14:sldId id="383"/>
            <p14:sldId id="384"/>
            <p14:sldId id="385"/>
            <p14:sldId id="386"/>
            <p14:sldId id="387"/>
            <p14:sldId id="388"/>
            <p14:sldId id="389"/>
            <p14:sldId id="390"/>
            <p14:sldId id="391"/>
            <p14:sldId id="392"/>
            <p14:sldId id="393"/>
            <p14:sldId id="394"/>
            <p14:sldId id="395"/>
            <p14:sldId id="396"/>
            <p14:sldId id="397"/>
            <p14:sldId id="398"/>
            <p14:sldId id="399"/>
            <p14:sldId id="400"/>
            <p14:sldId id="401"/>
            <p14:sldId id="402"/>
            <p14:sldId id="403"/>
            <p14:sldId id="404"/>
            <p14:sldId id="355"/>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a:srgbClr val="774013"/>
    <a:srgbClr val="A75919"/>
    <a:srgbClr val="945018"/>
    <a:srgbClr val="82302E"/>
    <a:srgbClr val="DBF0FD"/>
    <a:srgbClr val="F1F9FE"/>
    <a:srgbClr val="E3E8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1" autoAdjust="0"/>
    <p:restoredTop sz="86385" autoAdjust="0"/>
  </p:normalViewPr>
  <p:slideViewPr>
    <p:cSldViewPr snapToGrid="0" showGuides="1">
      <p:cViewPr varScale="1">
        <p:scale>
          <a:sx n="59" d="100"/>
          <a:sy n="59" d="100"/>
        </p:scale>
        <p:origin x="972" y="48"/>
      </p:cViewPr>
      <p:guideLst>
        <p:guide pos="3264"/>
        <p:guide orient="horz" pos="2256"/>
        <p:guide pos="5640"/>
      </p:guideLst>
    </p:cSldViewPr>
  </p:slideViewPr>
  <p:outlineViewPr>
    <p:cViewPr>
      <p:scale>
        <a:sx n="33" d="100"/>
        <a:sy n="33" d="100"/>
      </p:scale>
      <p:origin x="0" y="-18036"/>
    </p:cViewPr>
  </p:outlin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DD7B4E-A931-4E48-A545-0C156347CC46}" type="datetimeFigureOut">
              <a:rPr lang="en-IN" smtClean="0"/>
              <a:t>10-09-2020</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995D4-C630-4D1E-A120-C0B9FB85BAB5}" type="slidenum">
              <a:rPr lang="en-IN" smtClean="0"/>
              <a:t>‹#›</a:t>
            </a:fld>
            <a:endParaRPr lang="en-IN"/>
          </a:p>
        </p:txBody>
      </p:sp>
    </p:spTree>
    <p:extLst>
      <p:ext uri="{BB962C8B-B14F-4D97-AF65-F5344CB8AC3E}">
        <p14:creationId xmlns:p14="http://schemas.microsoft.com/office/powerpoint/2010/main" val="350758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Instructors: This</a:t>
            </a:r>
            <a:r>
              <a:rPr lang="en-US" baseline="0" dirty="0"/>
              <a:t> chapter introduces the concept that i</a:t>
            </a:r>
            <a:r>
              <a:rPr lang="en-US" dirty="0"/>
              <a:t>ndividuals</a:t>
            </a:r>
            <a:r>
              <a:rPr lang="en-US" baseline="0" dirty="0"/>
              <a:t> sometimes appear to be irrational. For example, some students often know of a looming test but delay studying until they do not have adequate time to prepare to obtain the grade they desire. Individuals who regret choices that they could have changed based on their own behavior appear to not be maximizing utility. This chapter seeks to understand why individuals have regret for choices and how to combat the natural tendency to delay what will be best for us in the future.</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a:t>
            </a:fld>
            <a:endParaRPr lang="en-IN"/>
          </a:p>
        </p:txBody>
      </p:sp>
    </p:spTree>
    <p:extLst>
      <p:ext uri="{BB962C8B-B14F-4D97-AF65-F5344CB8AC3E}">
        <p14:creationId xmlns:p14="http://schemas.microsoft.com/office/powerpoint/2010/main" val="1372349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Examples include</a:t>
            </a:r>
            <a:r>
              <a:rPr lang="en-US" baseline="0" dirty="0"/>
              <a:t> w</a:t>
            </a:r>
            <a:r>
              <a:rPr lang="en-US" dirty="0"/>
              <a:t>atching the end of a terrible movie that</a:t>
            </a:r>
            <a:r>
              <a:rPr lang="en-US" baseline="0" dirty="0"/>
              <a:t> you paid for rather than doing something else and continually pouring money into a car even though the resale value is significantly less than the repairs.</a:t>
            </a:r>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17</a:t>
            </a:fld>
            <a:endParaRPr lang="en-IN"/>
          </a:p>
        </p:txBody>
      </p:sp>
    </p:spTree>
    <p:extLst>
      <p:ext uri="{BB962C8B-B14F-4D97-AF65-F5344CB8AC3E}">
        <p14:creationId xmlns:p14="http://schemas.microsoft.com/office/powerpoint/2010/main" val="683773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 example, </a:t>
            </a:r>
            <a:r>
              <a:rPr lang="en-US" baseline="0" dirty="0"/>
              <a:t>staying to watch an entire movie incurs a time cost, typically undervalued when watching bad movies. A good example of implicit cost of ownership is being unwilling to part with or sell various items that you no longer use, such as a bicycle, old exercise equipment, shirts in the wrong size, or books. Even holding onto concert tickets that you won and wouldn’t buy for the same price you can sell them is an example of implicit cost of ownership. </a:t>
            </a:r>
            <a:r>
              <a:rPr lang="en-US" sz="1200" b="0" i="0" u="none" strike="noStrike" kern="1200" baseline="0" dirty="0">
                <a:solidFill>
                  <a:schemeClr val="tx1"/>
                </a:solidFill>
                <a:latin typeface="+mn-lt"/>
                <a:ea typeface="+mn-ea"/>
                <a:cs typeface="+mn-cs"/>
              </a:rPr>
              <a:t>It’s easy to remember that you are paying when money leaves your wallet, but harder to remember that not adding money to your wallet is essentially the same thing.</a:t>
            </a:r>
            <a:endParaRPr lang="en-US" dirty="0"/>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20</a:t>
            </a:fld>
            <a:endParaRPr lang="en-IN"/>
          </a:p>
        </p:txBody>
      </p:sp>
    </p:spTree>
    <p:extLst>
      <p:ext uri="{BB962C8B-B14F-4D97-AF65-F5344CB8AC3E}">
        <p14:creationId xmlns:p14="http://schemas.microsoft.com/office/powerpoint/2010/main" val="427868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Fungibility</a:t>
            </a:r>
            <a:r>
              <a:rPr lang="en-US" baseline="0" dirty="0"/>
              <a:t> can either help or hurt individuals. On the positive side, people commit to purchases when making a budget and thus attempt to not be time inconsistent. This can help them do what is right, like paying the utility bills instead of buying a new surf board. However, it can also mean that individuals may choose to be too rigid and may not make some purchases that are in their best interest (for example, not buying a good that’s on sale now that you will need to buy in the future anyways).</a:t>
            </a:r>
            <a:endParaRPr lang="en-US" dirty="0"/>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21</a:t>
            </a:fld>
            <a:endParaRPr lang="en-IN"/>
          </a:p>
        </p:txBody>
      </p:sp>
    </p:spTree>
    <p:extLst>
      <p:ext uri="{BB962C8B-B14F-4D97-AF65-F5344CB8AC3E}">
        <p14:creationId xmlns:p14="http://schemas.microsoft.com/office/powerpoint/2010/main" val="14295106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Another example is i</a:t>
            </a:r>
            <a:r>
              <a:rPr lang="en-US" baseline="0" dirty="0"/>
              <a:t>nvestors who buy stocks and bonds with other people’s money. They buy riskier when they make a profitable trade. Also, typically people paying with cash are willing to pay less than those that pay with credit.</a:t>
            </a:r>
            <a:endParaRPr lang="en-US" dirty="0"/>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23</a:t>
            </a:fld>
            <a:endParaRPr lang="en-IN"/>
          </a:p>
        </p:txBody>
      </p:sp>
    </p:spTree>
    <p:extLst>
      <p:ext uri="{BB962C8B-B14F-4D97-AF65-F5344CB8AC3E}">
        <p14:creationId xmlns:p14="http://schemas.microsoft.com/office/powerpoint/2010/main" val="39976257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a:t>
            </a:fld>
            <a:endParaRPr lang="en-IN"/>
          </a:p>
        </p:txBody>
      </p:sp>
    </p:spTree>
    <p:extLst>
      <p:ext uri="{BB962C8B-B14F-4D97-AF65-F5344CB8AC3E}">
        <p14:creationId xmlns:p14="http://schemas.microsoft.com/office/powerpoint/2010/main" val="18821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a:t>
            </a:r>
            <a:r>
              <a:rPr lang="en-US" baseline="0" dirty="0"/>
              <a:t> scenario is provided in the opening chapter of the text. You may want to poll students to find how they would react and tally how many would take action 1 and how many would take action 2.</a:t>
            </a:r>
            <a:endParaRPr lang="en-US" dirty="0"/>
          </a:p>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a:t>
            </a:fld>
            <a:endParaRPr lang="en-IN"/>
          </a:p>
        </p:txBody>
      </p:sp>
    </p:spTree>
    <p:extLst>
      <p:ext uri="{BB962C8B-B14F-4D97-AF65-F5344CB8AC3E}">
        <p14:creationId xmlns:p14="http://schemas.microsoft.com/office/powerpoint/2010/main" val="9337229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Scenario 2 is a continuation</a:t>
            </a:r>
            <a:r>
              <a:rPr lang="en-US" baseline="0" dirty="0"/>
              <a:t> of the concert ticket story. You may find it useful to again poll the students and tally their choices of choosing either action 1 or action 2.</a:t>
            </a:r>
            <a:endParaRPr lang="en-US" dirty="0"/>
          </a:p>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a:t>
            </a:fld>
            <a:endParaRPr lang="en-IN"/>
          </a:p>
        </p:txBody>
      </p:sp>
    </p:spTree>
    <p:extLst>
      <p:ext uri="{BB962C8B-B14F-4D97-AF65-F5344CB8AC3E}">
        <p14:creationId xmlns:p14="http://schemas.microsoft.com/office/powerpoint/2010/main" val="933722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a:t>
            </a:r>
            <a:r>
              <a:rPr lang="en-US" baseline="0" dirty="0"/>
              <a:t> explaining that scenarios 1 and 2 are monetarily identical, you can investigate with your students if anyone was inconsistent in their actions and why. </a:t>
            </a:r>
            <a:r>
              <a:rPr lang="en-US" dirty="0"/>
              <a:t>Other examples of irrational</a:t>
            </a:r>
            <a:r>
              <a:rPr lang="en-US" baseline="0" dirty="0"/>
              <a:t> behavior are s</a:t>
            </a:r>
            <a:r>
              <a:rPr lang="en-US" sz="1200" b="0" i="0" u="none" strike="noStrike" kern="1200" baseline="0" dirty="0">
                <a:solidFill>
                  <a:schemeClr val="tx1"/>
                </a:solidFill>
                <a:latin typeface="+mn-lt"/>
                <a:ea typeface="+mn-ea"/>
                <a:cs typeface="+mn-cs"/>
              </a:rPr>
              <a:t>aying you want to lose weight, but ordering dessert; being willing to pay more for something if you use a credit card than if you use cash, and stubbornly watching to the end of a movie you’ve decided you’re not enjoying at all.</a:t>
            </a:r>
          </a:p>
          <a:p>
            <a:endParaRPr lang="en-US" sz="1200" b="0" i="0" u="none" strike="noStrike" kern="1200" baseline="0" dirty="0">
              <a:solidFill>
                <a:schemeClr val="tx1"/>
              </a:solidFill>
              <a:latin typeface="+mn-lt"/>
              <a:ea typeface="+mn-ea"/>
              <a:cs typeface="+mn-cs"/>
            </a:endParaRPr>
          </a:p>
          <a:p>
            <a:endParaRPr lang="en-US" dirty="0"/>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5</a:t>
            </a:fld>
            <a:endParaRPr lang="en-IN"/>
          </a:p>
        </p:txBody>
      </p:sp>
    </p:spTree>
    <p:extLst>
      <p:ext uri="{BB962C8B-B14F-4D97-AF65-F5344CB8AC3E}">
        <p14:creationId xmlns:p14="http://schemas.microsoft.com/office/powerpoint/2010/main" val="36098412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Students will be familiar with commitment devices. They have likely used one before, perhaps unknowingly. For example, students who need help removing temptation so they can study for a test or write an essay may disconnect their laptop from the internet or go to the library or a café where there are less distractions. You may want to show students the website stickk.com, which allows people to sign up for commitment contracts.</a:t>
            </a:r>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11</a:t>
            </a:fld>
            <a:endParaRPr lang="en-IN"/>
          </a:p>
        </p:txBody>
      </p:sp>
    </p:spTree>
    <p:extLst>
      <p:ext uri="{BB962C8B-B14F-4D97-AF65-F5344CB8AC3E}">
        <p14:creationId xmlns:p14="http://schemas.microsoft.com/office/powerpoint/2010/main" val="3800755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main point here is that the cost</a:t>
            </a:r>
            <a:r>
              <a:rPr lang="en-US" baseline="0" dirty="0"/>
              <a:t> of not studying must go up. That is, the present self must bind or restrict choices in the future so that oneself follows through with his or her plan.</a:t>
            </a:r>
            <a:endParaRPr lang="en-US" dirty="0"/>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13</a:t>
            </a:fld>
            <a:endParaRPr lang="en-IN"/>
          </a:p>
        </p:txBody>
      </p:sp>
    </p:spTree>
    <p:extLst>
      <p:ext uri="{BB962C8B-B14F-4D97-AF65-F5344CB8AC3E}">
        <p14:creationId xmlns:p14="http://schemas.microsoft.com/office/powerpoint/2010/main" val="924387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the time of writing, more than 395,140 contracts have been written through stickK.com, putting $35 million on the line.  As a result, people in </a:t>
            </a:r>
            <a:r>
              <a:rPr lang="en-US" dirty="0" err="1"/>
              <a:t>Stickk</a:t>
            </a:r>
            <a:r>
              <a:rPr lang="en-US" dirty="0"/>
              <a:t> contracts have completed a million work outs, smoked 24 million fewer cigarettes, and, hopefully, been more patient with lost tourists in New York City.</a:t>
            </a:r>
            <a:endParaRPr lang="en-US" sz="1200" b="0" i="0" u="none" strike="noStrike" kern="1200" baseline="0" dirty="0">
              <a:solidFill>
                <a:schemeClr val="tx1"/>
              </a:solidFill>
              <a:latin typeface="+mn-lt"/>
              <a:ea typeface="+mn-ea"/>
              <a:cs typeface="+mn-cs"/>
            </a:endParaRPr>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15</a:t>
            </a:fld>
            <a:endParaRPr lang="en-IN"/>
          </a:p>
        </p:txBody>
      </p:sp>
    </p:spTree>
    <p:extLst>
      <p:ext uri="{BB962C8B-B14F-4D97-AF65-F5344CB8AC3E}">
        <p14:creationId xmlns:p14="http://schemas.microsoft.com/office/powerpoint/2010/main" val="5415906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Cognitive biases are systematic patterns in how we behave that lead to consistently erroneous decisions.</a:t>
            </a:r>
          </a:p>
          <a:p>
            <a:endParaRPr lang="en-US" dirty="0"/>
          </a:p>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16</a:t>
            </a:fld>
            <a:endParaRPr lang="en-IN"/>
          </a:p>
        </p:txBody>
      </p:sp>
    </p:spTree>
    <p:extLst>
      <p:ext uri="{BB962C8B-B14F-4D97-AF65-F5344CB8AC3E}">
        <p14:creationId xmlns:p14="http://schemas.microsoft.com/office/powerpoint/2010/main" val="9044631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12755268"/>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Content Placeholder 5">
            <a:extLst>
              <a:ext uri="{FF2B5EF4-FFF2-40B4-BE49-F238E27FC236}">
                <a16:creationId xmlns:a16="http://schemas.microsoft.com/office/drawing/2014/main" id="{D42FD2BB-2621-4D94-8183-5A3E1787FE16}"/>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42903815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07D01EC8-E363-4C8E-9A11-AF8CBA2E8465}"/>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379863551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spcBef>
                <a:spcPts val="1000"/>
              </a:spcBef>
              <a:spcAft>
                <a:spcPts val="0"/>
              </a:spcAft>
              <a:defRPr sz="2800"/>
            </a:lvl1pPr>
            <a:lvl2pPr>
              <a:spcBef>
                <a:spcPts val="1000"/>
              </a:spcBef>
              <a:spcAft>
                <a:spcPts val="0"/>
              </a:spcAft>
              <a:defRPr sz="2600"/>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spcBef>
                <a:spcPts val="1000"/>
              </a:spcBef>
              <a:spcAft>
                <a:spcPts val="0"/>
              </a:spcAft>
              <a:defRPr sz="2800"/>
            </a:lvl1pPr>
            <a:lvl2pPr>
              <a:spcBef>
                <a:spcPts val="1000"/>
              </a:spcBef>
              <a:spcAft>
                <a:spcPts val="0"/>
              </a:spcAft>
              <a:defRPr sz="2600"/>
            </a:lvl2pPr>
            <a:lvl3pPr>
              <a:spcBef>
                <a:spcPts val="1000"/>
              </a:spcBef>
              <a:spcAft>
                <a:spcPts val="0"/>
              </a:spcAft>
              <a:defRPr/>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spcBef>
                <a:spcPts val="1000"/>
              </a:spcBef>
              <a:spcAft>
                <a:spcPts val="0"/>
              </a:spcAft>
              <a:defRPr/>
            </a:lvl1pPr>
            <a:lvl2pPr>
              <a:spcBef>
                <a:spcPts val="1000"/>
              </a:spcBef>
              <a:spcAft>
                <a:spcPts val="0"/>
              </a:spcAft>
              <a:defRPr/>
            </a:lvl2pPr>
            <a:lvl3pPr>
              <a:spcBef>
                <a:spcPts val="1000"/>
              </a:spcBef>
              <a:spcAft>
                <a:spcPts val="0"/>
              </a:spcAft>
              <a:defRPr/>
            </a:lvl3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705"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TextBox 6">
            <a:extLst>
              <a:ext uri="{FF2B5EF4-FFF2-40B4-BE49-F238E27FC236}">
                <a16:creationId xmlns:a16="http://schemas.microsoft.com/office/drawing/2014/main" id="{3DE14E55-7953-4C3C-81FD-F2FC44310182}"/>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2800" kern="1200">
          <a:solidFill>
            <a:schemeClr val="tx2"/>
          </a:solidFill>
          <a:latin typeface="+mn-lt"/>
          <a:ea typeface="+mn-ea"/>
          <a:cs typeface="+mn-cs"/>
        </a:defRPr>
      </a:lvl1pPr>
      <a:lvl2pPr marL="344488" indent="-342900" algn="l" defTabSz="914400" rtl="0" eaLnBrk="1" latinLnBrk="0" hangingPunct="1">
        <a:lnSpc>
          <a:spcPct val="100000"/>
        </a:lnSpc>
        <a:spcBef>
          <a:spcPts val="1000"/>
        </a:spcBef>
        <a:spcAft>
          <a:spcPts val="0"/>
        </a:spcAft>
        <a:buClrTx/>
        <a:buFont typeface="Arial" panose="020B0604020202020204" pitchFamily="34" charset="0"/>
        <a:buChar char="•"/>
        <a:defRPr sz="2600" kern="1200">
          <a:solidFill>
            <a:schemeClr val="tx2"/>
          </a:solidFill>
          <a:latin typeface="+mn-lt"/>
          <a:ea typeface="+mn-ea"/>
          <a:cs typeface="+mn-cs"/>
        </a:defRPr>
      </a:lvl2pPr>
      <a:lvl3pPr marL="517525" indent="-285750" algn="l" defTabSz="914400" rtl="0" eaLnBrk="1" latinLnBrk="0" hangingPunct="1">
        <a:lnSpc>
          <a:spcPct val="100000"/>
        </a:lnSpc>
        <a:spcBef>
          <a:spcPts val="1000"/>
        </a:spcBef>
        <a:spcAft>
          <a:spcPts val="0"/>
        </a:spcAft>
        <a:buFont typeface="Arial" panose="020B0604020202020204" pitchFamily="34" charset="0"/>
        <a:buChar char="•"/>
        <a:defRPr sz="24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4" r:id="rId2"/>
    <p:sldLayoutId id="2147483706" r:id="rId3"/>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TextBox 13">
            <a:extLst>
              <a:ext uri="{FF2B5EF4-FFF2-40B4-BE49-F238E27FC236}">
                <a16:creationId xmlns:a16="http://schemas.microsoft.com/office/drawing/2014/main" id="{35A6DDF3-C50B-48E9-8C73-044D29A7735E}"/>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TextBox 6">
            <a:extLst>
              <a:ext uri="{FF2B5EF4-FFF2-40B4-BE49-F238E27FC236}">
                <a16:creationId xmlns:a16="http://schemas.microsoft.com/office/drawing/2014/main" id="{B79CEB9B-393C-4D35-B8DE-B952B1F73083}"/>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a:xfrm>
            <a:off x="621792" y="2608290"/>
            <a:ext cx="3035808" cy="1195225"/>
          </a:xfrm>
        </p:spPr>
        <p:txBody>
          <a:bodyPr/>
          <a:lstStyle/>
          <a:p>
            <a:r>
              <a:rPr lang="en-US" sz="3000" noProof="0" dirty="0"/>
              <a:t>Chapter 8</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a:xfrm>
            <a:off x="621792" y="3891064"/>
            <a:ext cx="3035808" cy="982860"/>
          </a:xfrm>
        </p:spPr>
        <p:txBody>
          <a:bodyPr/>
          <a:lstStyle/>
          <a:p>
            <a:r>
              <a:rPr lang="en-US" sz="2000" dirty="0"/>
              <a:t>Behavioral Economics: A Closer Look at Decision Making</a:t>
            </a:r>
          </a:p>
        </p:txBody>
      </p:sp>
      <p:pic>
        <p:nvPicPr>
          <p:cNvPr id="6" name="Picture 5">
            <a:extLst>
              <a:ext uri="{FF2B5EF4-FFF2-40B4-BE49-F238E27FC236}">
                <a16:creationId xmlns:a16="http://schemas.microsoft.com/office/drawing/2014/main" id="{2F90B5C0-0EE8-4154-BD91-5AD1867E99E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232512" y="2051975"/>
            <a:ext cx="3469488" cy="3900797"/>
          </a:xfrm>
          <a:prstGeom prst="rect">
            <a:avLst/>
          </a:prstGeom>
        </p:spPr>
      </p:pic>
      <p:sp>
        <p:nvSpPr>
          <p:cNvPr id="9" name="Content Placeholder 8">
            <a:extLst>
              <a:ext uri="{FF2B5EF4-FFF2-40B4-BE49-F238E27FC236}">
                <a16:creationId xmlns:a16="http://schemas.microsoft.com/office/drawing/2014/main" id="{7CBFD382-8A62-4FC6-9CA6-9426263F8BC1}"/>
              </a:ext>
            </a:extLst>
          </p:cNvPr>
          <p:cNvSpPr>
            <a:spLocks noGrp="1"/>
          </p:cNvSpPr>
          <p:nvPr>
            <p:ph sz="quarter" idx="13"/>
          </p:nvPr>
        </p:nvSpPr>
        <p:spPr>
          <a:xfrm>
            <a:off x="60325" y="6514802"/>
            <a:ext cx="8988784" cy="311511"/>
          </a:xfrm>
        </p:spPr>
        <p:txBody>
          <a:bodyPr anchor="ctr"/>
          <a:lstStyle/>
          <a:p>
            <a:pPr lvl="0">
              <a:spcBef>
                <a:spcPts val="0"/>
              </a:spcBef>
            </a:pPr>
            <a:r>
              <a:rPr lang="en-US" dirty="0">
                <a:solidFill>
                  <a:schemeClr val="tx1"/>
                </a:solidFill>
              </a:rPr>
              <a:t>© 2021 McGraw Hill. All rights reserved. Authorized only for instructor use in the classroom.</a:t>
            </a:r>
          </a:p>
          <a:p>
            <a:pPr lvl="0">
              <a:spcBef>
                <a:spcPts val="0"/>
              </a:spcBef>
            </a:pPr>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217724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noProof="0" dirty="0"/>
              <a:t>Time inconsistency I</a:t>
            </a:r>
          </a:p>
        </p:txBody>
      </p:sp>
      <p:sp>
        <p:nvSpPr>
          <p:cNvPr id="3" name="Content Placeholder 2"/>
          <p:cNvSpPr>
            <a:spLocks noGrp="1"/>
          </p:cNvSpPr>
          <p:nvPr>
            <p:ph sz="quarter" idx="11"/>
          </p:nvPr>
        </p:nvSpPr>
        <p:spPr>
          <a:xfrm>
            <a:off x="342900" y="1276710"/>
            <a:ext cx="8458200" cy="2793014"/>
          </a:xfrm>
        </p:spPr>
        <p:txBody>
          <a:bodyPr>
            <a:normAutofit fontScale="92500" lnSpcReduction="10000"/>
          </a:bodyPr>
          <a:lstStyle/>
          <a:p>
            <a:pPr>
              <a:lnSpc>
                <a:spcPct val="110000"/>
              </a:lnSpc>
            </a:pPr>
            <a:r>
              <a:rPr lang="en-US" sz="2600" i="1" noProof="0" dirty="0">
                <a:solidFill>
                  <a:srgbClr val="C00000"/>
                </a:solidFill>
              </a:rPr>
              <a:t>Time inconsistency</a:t>
            </a:r>
            <a:r>
              <a:rPr lang="en-US" sz="2600" noProof="0" dirty="0"/>
              <a:t> helps to explain behaviors like procrastination and lack of self-control. It is as if there are two selves inhabiting our thoughts.</a:t>
            </a:r>
            <a:endParaRPr lang="en-US" sz="2600" i="1" noProof="0" dirty="0">
              <a:solidFill>
                <a:srgbClr val="C00000"/>
              </a:solidFill>
            </a:endParaRPr>
          </a:p>
          <a:p>
            <a:pPr marL="292608" indent="-292608">
              <a:lnSpc>
                <a:spcPct val="110000"/>
              </a:lnSpc>
              <a:buClr>
                <a:schemeClr val="tx1"/>
              </a:buClr>
              <a:buFont typeface="Arial" pitchFamily="34" charset="0"/>
              <a:buChar char="•"/>
            </a:pPr>
            <a:r>
              <a:rPr lang="en-US" sz="2400" i="1" noProof="0" dirty="0">
                <a:solidFill>
                  <a:srgbClr val="C00000"/>
                </a:solidFill>
              </a:rPr>
              <a:t>Future-oriented self</a:t>
            </a:r>
            <a:r>
              <a:rPr lang="en-US" sz="2400" noProof="0" dirty="0"/>
              <a:t>: Clear-sighted preferences to get things done.</a:t>
            </a:r>
          </a:p>
          <a:p>
            <a:pPr marL="292608" indent="-292608">
              <a:lnSpc>
                <a:spcPct val="110000"/>
              </a:lnSpc>
              <a:buClr>
                <a:schemeClr val="tx1"/>
              </a:buClr>
              <a:buFont typeface="Arial" pitchFamily="34" charset="0"/>
              <a:buChar char="•"/>
            </a:pPr>
            <a:r>
              <a:rPr lang="en-US" sz="2400" i="1" noProof="0" dirty="0">
                <a:solidFill>
                  <a:srgbClr val="C00000"/>
                </a:solidFill>
              </a:rPr>
              <a:t>Present-oriented self</a:t>
            </a:r>
            <a:r>
              <a:rPr lang="en-US" sz="2400" noProof="0" dirty="0"/>
              <a:t>: Backslides when faced with alternative choices now.</a:t>
            </a:r>
          </a:p>
        </p:txBody>
      </p:sp>
      <p:sp>
        <p:nvSpPr>
          <p:cNvPr id="4" name="Content Placeholder 3"/>
          <p:cNvSpPr>
            <a:spLocks noGrp="1"/>
          </p:cNvSpPr>
          <p:nvPr>
            <p:ph sz="quarter" idx="14"/>
          </p:nvPr>
        </p:nvSpPr>
        <p:spPr>
          <a:xfrm>
            <a:off x="342900" y="4261423"/>
            <a:ext cx="8458200" cy="1319868"/>
          </a:xfrm>
        </p:spPr>
        <p:txBody>
          <a:bodyPr>
            <a:normAutofit/>
          </a:bodyPr>
          <a:lstStyle/>
          <a:p>
            <a:pPr>
              <a:lnSpc>
                <a:spcPct val="110000"/>
              </a:lnSpc>
            </a:pPr>
            <a:r>
              <a:rPr lang="en-US" sz="2400" noProof="0" dirty="0"/>
              <a:t>No matter how wise the decisions about the future are that the future-oriented self makes, when that future becomes the present, the present-oriented self will be in charge again.</a:t>
            </a:r>
            <a:endParaRPr lang="en-US" sz="2000" noProof="0" dirty="0"/>
          </a:p>
        </p:txBody>
      </p:sp>
    </p:spTree>
    <p:extLst>
      <p:ext uri="{BB962C8B-B14F-4D97-AF65-F5344CB8AC3E}">
        <p14:creationId xmlns:p14="http://schemas.microsoft.com/office/powerpoint/2010/main" val="33701779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noProof="0" dirty="0"/>
              <a:t>Time inconsistency II</a:t>
            </a:r>
          </a:p>
        </p:txBody>
      </p:sp>
      <p:sp>
        <p:nvSpPr>
          <p:cNvPr id="3" name="Content Placeholder 2"/>
          <p:cNvSpPr>
            <a:spLocks noGrp="1"/>
          </p:cNvSpPr>
          <p:nvPr>
            <p:ph sz="quarter" idx="11"/>
          </p:nvPr>
        </p:nvSpPr>
        <p:spPr>
          <a:xfrm>
            <a:off x="342900" y="1276708"/>
            <a:ext cx="8458200" cy="3498491"/>
          </a:xfrm>
        </p:spPr>
        <p:txBody>
          <a:bodyPr>
            <a:normAutofit/>
          </a:bodyPr>
          <a:lstStyle/>
          <a:p>
            <a:pPr>
              <a:spcAft>
                <a:spcPts val="500"/>
              </a:spcAft>
            </a:pPr>
            <a:r>
              <a:rPr lang="en-US" sz="2600" noProof="0" dirty="0"/>
              <a:t>Individuals who are aware of their time-inconsistent preferences often seek out ways to remove temptation.</a:t>
            </a:r>
          </a:p>
          <a:p>
            <a:pPr>
              <a:spcAft>
                <a:spcPts val="500"/>
              </a:spcAft>
            </a:pPr>
            <a:r>
              <a:rPr lang="en-US" sz="2600" noProof="0" dirty="0"/>
              <a:t>A </a:t>
            </a:r>
            <a:r>
              <a:rPr lang="en-US" sz="2600" i="1" noProof="0" dirty="0">
                <a:solidFill>
                  <a:srgbClr val="C00000"/>
                </a:solidFill>
              </a:rPr>
              <a:t>commitment device</a:t>
            </a:r>
            <a:r>
              <a:rPr lang="en-US" sz="2600" noProof="0" dirty="0"/>
              <a:t> can be used to help fulfill a plan for future behavior that would otherwise be difficult.</a:t>
            </a:r>
          </a:p>
          <a:p>
            <a:pPr marL="292608" indent="-292608">
              <a:buFont typeface="Arial" pitchFamily="34" charset="0"/>
              <a:buChar char="•"/>
            </a:pPr>
            <a:r>
              <a:rPr lang="en-US" sz="2400" noProof="0" dirty="0"/>
              <a:t>Increasing the cost of engaging in certain activities.</a:t>
            </a:r>
          </a:p>
          <a:p>
            <a:pPr marL="292608" indent="-292608">
              <a:buFont typeface="Arial" pitchFamily="34" charset="0"/>
              <a:buChar char="•"/>
            </a:pPr>
            <a:r>
              <a:rPr lang="en-US" sz="2400" noProof="0" dirty="0"/>
              <a:t>Blocking that activity from your choice set.</a:t>
            </a:r>
          </a:p>
        </p:txBody>
      </p:sp>
    </p:spTree>
    <p:extLst>
      <p:ext uri="{BB962C8B-B14F-4D97-AF65-F5344CB8AC3E}">
        <p14:creationId xmlns:p14="http://schemas.microsoft.com/office/powerpoint/2010/main" val="40947780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400" noProof="0" dirty="0"/>
              <a:t>Active Learning: Time inconsistency II</a:t>
            </a:r>
          </a:p>
        </p:txBody>
      </p:sp>
      <p:sp>
        <p:nvSpPr>
          <p:cNvPr id="3" name="Content Placeholder 2"/>
          <p:cNvSpPr>
            <a:spLocks noGrp="1"/>
          </p:cNvSpPr>
          <p:nvPr>
            <p:ph sz="quarter" idx="11"/>
          </p:nvPr>
        </p:nvSpPr>
        <p:spPr>
          <a:xfrm>
            <a:off x="342900" y="1276709"/>
            <a:ext cx="8458200" cy="1041488"/>
          </a:xfrm>
        </p:spPr>
        <p:txBody>
          <a:bodyPr>
            <a:normAutofit/>
          </a:bodyPr>
          <a:lstStyle/>
          <a:p>
            <a:r>
              <a:rPr lang="en-US" noProof="0" dirty="0"/>
              <a:t>What commitment devices can be used to assure that you will study when the movie ends?</a:t>
            </a:r>
          </a:p>
        </p:txBody>
      </p:sp>
    </p:spTree>
    <p:extLst>
      <p:ext uri="{BB962C8B-B14F-4D97-AF65-F5344CB8AC3E}">
        <p14:creationId xmlns:p14="http://schemas.microsoft.com/office/powerpoint/2010/main" val="26084287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noProof="0" dirty="0"/>
              <a:t>Active Learning Solution II</a:t>
            </a:r>
          </a:p>
        </p:txBody>
      </p:sp>
      <p:sp>
        <p:nvSpPr>
          <p:cNvPr id="3" name="Content Placeholder 2"/>
          <p:cNvSpPr>
            <a:spLocks noGrp="1"/>
          </p:cNvSpPr>
          <p:nvPr>
            <p:ph sz="quarter" idx="11"/>
          </p:nvPr>
        </p:nvSpPr>
        <p:spPr>
          <a:xfrm>
            <a:off x="342900" y="1276709"/>
            <a:ext cx="8458200" cy="4905150"/>
          </a:xfrm>
        </p:spPr>
        <p:txBody>
          <a:bodyPr>
            <a:normAutofit/>
          </a:bodyPr>
          <a:lstStyle/>
          <a:p>
            <a:r>
              <a:rPr lang="en-US" sz="2600" noProof="0" dirty="0"/>
              <a:t>What commitment devices can be used to assure that you will study when the movie ends?</a:t>
            </a:r>
          </a:p>
          <a:p>
            <a:pPr marL="292608" indent="-292608">
              <a:buFont typeface="Arial" pitchFamily="34" charset="0"/>
              <a:buChar char="•"/>
            </a:pPr>
            <a:r>
              <a:rPr lang="en-US" sz="2400" noProof="0" dirty="0"/>
              <a:t>Pay someone money if you haven’t studied by the end of the day.</a:t>
            </a:r>
          </a:p>
          <a:p>
            <a:pPr marL="292608" indent="-292608">
              <a:buFont typeface="Arial" pitchFamily="34" charset="0"/>
              <a:buChar char="•"/>
            </a:pPr>
            <a:r>
              <a:rPr lang="en-US" sz="2400" noProof="0" dirty="0"/>
              <a:t>Plan a study session for after the movie with classmates not attending the movie.</a:t>
            </a:r>
          </a:p>
          <a:p>
            <a:pPr marL="292608" indent="-292608">
              <a:buFont typeface="Arial" pitchFamily="34" charset="0"/>
              <a:buChar char="•"/>
            </a:pPr>
            <a:r>
              <a:rPr lang="en-US" sz="2400" noProof="0" dirty="0"/>
              <a:t>Call your parents and tell them your plans.</a:t>
            </a:r>
          </a:p>
          <a:p>
            <a:pPr marL="292608" indent="-292608">
              <a:buFont typeface="Arial" pitchFamily="34" charset="0"/>
              <a:buChar char="•"/>
            </a:pPr>
            <a:r>
              <a:rPr lang="en-US" sz="2400" noProof="0" dirty="0"/>
              <a:t>Put your pillow in the freezer to ensure that you can’t (comfortably) go to sleep until a certain time.</a:t>
            </a:r>
          </a:p>
          <a:p>
            <a:pPr marL="292608" indent="-292608">
              <a:buFont typeface="Arial" pitchFamily="34" charset="0"/>
              <a:buChar char="•"/>
            </a:pPr>
            <a:r>
              <a:rPr lang="en-US" sz="2400" noProof="0" dirty="0"/>
              <a:t>Allow your roommates to blare loud music (that you dislike) in your room if you are not studying.</a:t>
            </a:r>
          </a:p>
        </p:txBody>
      </p:sp>
    </p:spTree>
    <p:extLst>
      <p:ext uri="{BB962C8B-B14F-4D97-AF65-F5344CB8AC3E}">
        <p14:creationId xmlns:p14="http://schemas.microsoft.com/office/powerpoint/2010/main" val="28047476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noProof="0" dirty="0"/>
              <a:t>Give more tomorrow</a:t>
            </a:r>
          </a:p>
        </p:txBody>
      </p:sp>
      <p:sp>
        <p:nvSpPr>
          <p:cNvPr id="3" name="Content Placeholder 2"/>
          <p:cNvSpPr>
            <a:spLocks noGrp="1"/>
          </p:cNvSpPr>
          <p:nvPr>
            <p:ph sz="quarter" idx="11"/>
          </p:nvPr>
        </p:nvSpPr>
        <p:spPr>
          <a:xfrm>
            <a:off x="342900" y="1276710"/>
            <a:ext cx="8458200" cy="1595279"/>
          </a:xfrm>
        </p:spPr>
        <p:txBody>
          <a:bodyPr>
            <a:normAutofit/>
          </a:bodyPr>
          <a:lstStyle/>
          <a:p>
            <a:pPr>
              <a:lnSpc>
                <a:spcPct val="110000"/>
              </a:lnSpc>
            </a:pPr>
            <a:r>
              <a:rPr lang="en-US" sz="2600" noProof="0" dirty="0">
                <a:solidFill>
                  <a:schemeClr val="tx1"/>
                </a:solidFill>
              </a:rPr>
              <a:t>Charitable giving as an example of time inconsistency.</a:t>
            </a:r>
          </a:p>
          <a:p>
            <a:pPr marL="292608" indent="-292608">
              <a:lnSpc>
                <a:spcPct val="110000"/>
              </a:lnSpc>
              <a:buFont typeface="Arial" pitchFamily="34" charset="0"/>
              <a:buChar char="•"/>
            </a:pPr>
            <a:r>
              <a:rPr lang="en-US" sz="2400" noProof="0" dirty="0">
                <a:solidFill>
                  <a:schemeClr val="tx1"/>
                </a:solidFill>
              </a:rPr>
              <a:t>Future-oriented self wants to give regularly to charity.</a:t>
            </a:r>
          </a:p>
          <a:p>
            <a:pPr marL="292608" indent="-292608">
              <a:lnSpc>
                <a:spcPct val="110000"/>
              </a:lnSpc>
              <a:buFont typeface="Arial" pitchFamily="34" charset="0"/>
              <a:buChar char="•"/>
            </a:pPr>
            <a:r>
              <a:rPr lang="en-US" sz="2400" noProof="0" dirty="0">
                <a:solidFill>
                  <a:schemeClr val="tx1"/>
                </a:solidFill>
              </a:rPr>
              <a:t>Present-oriented self never gets around to doing so.</a:t>
            </a:r>
          </a:p>
        </p:txBody>
      </p:sp>
      <p:sp>
        <p:nvSpPr>
          <p:cNvPr id="4" name="Content Placeholder 3"/>
          <p:cNvSpPr>
            <a:spLocks noGrp="1"/>
          </p:cNvSpPr>
          <p:nvPr>
            <p:ph sz="quarter" idx="14"/>
          </p:nvPr>
        </p:nvSpPr>
        <p:spPr>
          <a:xfrm>
            <a:off x="342900" y="3021362"/>
            <a:ext cx="8458200" cy="3274977"/>
          </a:xfrm>
        </p:spPr>
        <p:txBody>
          <a:bodyPr>
            <a:normAutofit/>
          </a:bodyPr>
          <a:lstStyle/>
          <a:p>
            <a:r>
              <a:rPr lang="en-US" sz="2600" noProof="0" dirty="0"/>
              <a:t>Signing up to make monthly contributions is a winning strategy for your future-oriented self.</a:t>
            </a:r>
          </a:p>
          <a:p>
            <a:r>
              <a:rPr lang="en-US" sz="2600" noProof="0" dirty="0"/>
              <a:t>Of course, at any time, a donor’s present-oriented self could cancel the increased monthly donation, but is usually too lazy to bother.</a:t>
            </a:r>
          </a:p>
          <a:p>
            <a:pPr marL="292608" indent="-292608">
              <a:buFont typeface="Arial" pitchFamily="34" charset="0"/>
              <a:buChar char="•"/>
            </a:pPr>
            <a:r>
              <a:rPr lang="en-US" sz="2400" noProof="0" dirty="0"/>
              <a:t>Monthly donors tend to keep giving at their promised level for an average of seven years.</a:t>
            </a:r>
          </a:p>
        </p:txBody>
      </p:sp>
    </p:spTree>
    <p:extLst>
      <p:ext uri="{BB962C8B-B14F-4D97-AF65-F5344CB8AC3E}">
        <p14:creationId xmlns:p14="http://schemas.microsoft.com/office/powerpoint/2010/main" val="29290825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Take out a contract on yourself</a:t>
            </a:r>
          </a:p>
        </p:txBody>
      </p:sp>
      <p:sp>
        <p:nvSpPr>
          <p:cNvPr id="3" name="Content Placeholder 2"/>
          <p:cNvSpPr>
            <a:spLocks noGrp="1"/>
          </p:cNvSpPr>
          <p:nvPr>
            <p:ph sz="quarter" idx="11"/>
          </p:nvPr>
        </p:nvSpPr>
        <p:spPr>
          <a:xfrm>
            <a:off x="342900" y="1276710"/>
            <a:ext cx="8458200" cy="2277859"/>
          </a:xfrm>
        </p:spPr>
        <p:txBody>
          <a:bodyPr/>
          <a:lstStyle/>
          <a:p>
            <a:r>
              <a:rPr lang="en-US" sz="2400" noProof="0" dirty="0"/>
              <a:t>It can be difficult to turn intentions into action to achieve a goals.</a:t>
            </a:r>
          </a:p>
          <a:p>
            <a:r>
              <a:rPr lang="en-US" sz="2400" noProof="0" dirty="0"/>
              <a:t>Maybe signing a binding contract can help you.</a:t>
            </a:r>
          </a:p>
          <a:p>
            <a:r>
              <a:rPr lang="en-US" sz="2400" noProof="0" dirty="0"/>
              <a:t>Define some measurable objective.</a:t>
            </a:r>
          </a:p>
          <a:p>
            <a:pPr marL="292608" indent="-292608">
              <a:buFont typeface="Arial" pitchFamily="34" charset="0"/>
              <a:buChar char="•"/>
            </a:pPr>
            <a:r>
              <a:rPr lang="en-US" sz="2200" noProof="0" dirty="0"/>
              <a:t>Be specific and realistic.</a:t>
            </a:r>
          </a:p>
        </p:txBody>
      </p:sp>
      <p:sp>
        <p:nvSpPr>
          <p:cNvPr id="4" name="Content Placeholder 3"/>
          <p:cNvSpPr>
            <a:spLocks noGrp="1"/>
          </p:cNvSpPr>
          <p:nvPr>
            <p:ph sz="quarter" idx="14"/>
          </p:nvPr>
        </p:nvSpPr>
        <p:spPr>
          <a:xfrm>
            <a:off x="342900" y="3726493"/>
            <a:ext cx="8458200" cy="1256201"/>
          </a:xfrm>
        </p:spPr>
        <p:txBody>
          <a:bodyPr>
            <a:normAutofit/>
          </a:bodyPr>
          <a:lstStyle/>
          <a:p>
            <a:r>
              <a:rPr lang="en-US" sz="2400" noProof="0" dirty="0"/>
              <a:t>Sign a contract that includes incentives.</a:t>
            </a:r>
          </a:p>
          <a:p>
            <a:pPr marL="292608" indent="-292608">
              <a:buFont typeface="Arial" pitchFamily="34" charset="0"/>
              <a:buChar char="•"/>
            </a:pPr>
            <a:r>
              <a:rPr lang="en-US" sz="2200" noProof="0" dirty="0"/>
              <a:t>An amount of money you will forfeit if you fail to fulfill the objective.</a:t>
            </a:r>
          </a:p>
        </p:txBody>
      </p:sp>
      <p:sp>
        <p:nvSpPr>
          <p:cNvPr id="5" name="Content Placeholder 4"/>
          <p:cNvSpPr>
            <a:spLocks noGrp="1"/>
          </p:cNvSpPr>
          <p:nvPr>
            <p:ph sz="quarter" idx="15"/>
          </p:nvPr>
        </p:nvSpPr>
        <p:spPr>
          <a:xfrm>
            <a:off x="342900" y="5117571"/>
            <a:ext cx="8458200" cy="478539"/>
          </a:xfrm>
        </p:spPr>
        <p:txBody>
          <a:bodyPr>
            <a:normAutofit/>
          </a:bodyPr>
          <a:lstStyle/>
          <a:p>
            <a:r>
              <a:rPr lang="en-US" sz="2400" noProof="0" dirty="0">
                <a:solidFill>
                  <a:schemeClr val="tx1"/>
                </a:solidFill>
              </a:rPr>
              <a:t>Designate a referee.</a:t>
            </a:r>
          </a:p>
        </p:txBody>
      </p:sp>
    </p:spTree>
    <p:extLst>
      <p:ext uri="{BB962C8B-B14F-4D97-AF65-F5344CB8AC3E}">
        <p14:creationId xmlns:p14="http://schemas.microsoft.com/office/powerpoint/2010/main" val="6151894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Thinking irrationally about costs</a:t>
            </a:r>
          </a:p>
        </p:txBody>
      </p:sp>
      <p:sp>
        <p:nvSpPr>
          <p:cNvPr id="3" name="Content Placeholder 2"/>
          <p:cNvSpPr>
            <a:spLocks noGrp="1"/>
          </p:cNvSpPr>
          <p:nvPr>
            <p:ph sz="quarter" idx="11"/>
          </p:nvPr>
        </p:nvSpPr>
        <p:spPr>
          <a:xfrm>
            <a:off x="342900" y="1276710"/>
            <a:ext cx="8458200" cy="2277859"/>
          </a:xfrm>
        </p:spPr>
        <p:txBody>
          <a:bodyPr>
            <a:normAutofit lnSpcReduction="10000"/>
          </a:bodyPr>
          <a:lstStyle/>
          <a:p>
            <a:r>
              <a:rPr lang="en-US" sz="2400" noProof="0" dirty="0"/>
              <a:t>People weigh the trade-off between costs and benefits to arrive at a decision.</a:t>
            </a:r>
          </a:p>
          <a:p>
            <a:pPr marL="292608" indent="-292608">
              <a:buFont typeface="Arial" pitchFamily="34" charset="0"/>
              <a:buChar char="•"/>
            </a:pPr>
            <a:r>
              <a:rPr lang="en-US" sz="2200" noProof="0" dirty="0"/>
              <a:t>If the benefits of doing something are greater than the opportunity cost, rational people are assumed to do it.</a:t>
            </a:r>
          </a:p>
          <a:p>
            <a:pPr marL="292608" indent="-292608">
              <a:buFont typeface="Arial" pitchFamily="34" charset="0"/>
              <a:buChar char="•"/>
            </a:pPr>
            <a:r>
              <a:rPr lang="en-US" sz="2200" noProof="0" dirty="0"/>
              <a:t>If the benefits are smaller than the opportunity cost, they won’t choose to do it.</a:t>
            </a:r>
          </a:p>
        </p:txBody>
      </p:sp>
      <p:sp>
        <p:nvSpPr>
          <p:cNvPr id="4" name="Content Placeholder 3"/>
          <p:cNvSpPr>
            <a:spLocks noGrp="1"/>
          </p:cNvSpPr>
          <p:nvPr>
            <p:ph sz="quarter" idx="14"/>
          </p:nvPr>
        </p:nvSpPr>
        <p:spPr>
          <a:xfrm>
            <a:off x="342900" y="3599992"/>
            <a:ext cx="8458200" cy="1756761"/>
          </a:xfrm>
        </p:spPr>
        <p:txBody>
          <a:bodyPr>
            <a:normAutofit/>
          </a:bodyPr>
          <a:lstStyle/>
          <a:p>
            <a:r>
              <a:rPr lang="en-US" sz="2400" noProof="0" dirty="0"/>
              <a:t>In reality, people don’t always weigh costs and benefits rationally.</a:t>
            </a:r>
          </a:p>
          <a:p>
            <a:pPr marL="292608" indent="-292608">
              <a:buFont typeface="Arial" pitchFamily="34" charset="0"/>
              <a:buChar char="•"/>
            </a:pPr>
            <a:r>
              <a:rPr lang="en-US" sz="2200" noProof="0" dirty="0"/>
              <a:t>Failing to ignore </a:t>
            </a:r>
            <a:r>
              <a:rPr lang="en-US" sz="2200" i="1" noProof="0" dirty="0">
                <a:solidFill>
                  <a:srgbClr val="C00000"/>
                </a:solidFill>
              </a:rPr>
              <a:t>sunk costs</a:t>
            </a:r>
            <a:r>
              <a:rPr lang="en-US" sz="2200" noProof="0" dirty="0"/>
              <a:t>.</a:t>
            </a:r>
          </a:p>
          <a:p>
            <a:pPr marL="292608" indent="-292608">
              <a:buFont typeface="Arial" pitchFamily="34" charset="0"/>
              <a:buChar char="•"/>
            </a:pPr>
            <a:r>
              <a:rPr lang="en-US" sz="2200" noProof="0" dirty="0"/>
              <a:t>Undervaluing </a:t>
            </a:r>
            <a:r>
              <a:rPr lang="en-US" sz="2200" i="1" noProof="0" dirty="0">
                <a:solidFill>
                  <a:srgbClr val="C00000"/>
                </a:solidFill>
              </a:rPr>
              <a:t>opportunity costs</a:t>
            </a:r>
            <a:r>
              <a:rPr lang="en-US" sz="2200" noProof="0" dirty="0"/>
              <a:t>.</a:t>
            </a:r>
          </a:p>
        </p:txBody>
      </p:sp>
      <p:sp>
        <p:nvSpPr>
          <p:cNvPr id="5" name="Content Placeholder 4"/>
          <p:cNvSpPr>
            <a:spLocks noGrp="1"/>
          </p:cNvSpPr>
          <p:nvPr>
            <p:ph sz="quarter" idx="15"/>
          </p:nvPr>
        </p:nvSpPr>
        <p:spPr>
          <a:xfrm>
            <a:off x="342900" y="5440964"/>
            <a:ext cx="8458200" cy="797195"/>
          </a:xfrm>
        </p:spPr>
        <p:txBody>
          <a:bodyPr>
            <a:noAutofit/>
          </a:bodyPr>
          <a:lstStyle/>
          <a:p>
            <a:r>
              <a:rPr lang="en-US" sz="2400" noProof="0" dirty="0">
                <a:solidFill>
                  <a:schemeClr val="tx1"/>
                </a:solidFill>
              </a:rPr>
              <a:t>This erroneous decision making is an example of </a:t>
            </a:r>
            <a:r>
              <a:rPr lang="en-US" sz="2400" i="1" noProof="0" dirty="0">
                <a:solidFill>
                  <a:srgbClr val="C00000"/>
                </a:solidFill>
              </a:rPr>
              <a:t>cognitive bias</a:t>
            </a:r>
            <a:r>
              <a:rPr lang="en-US" sz="2400" noProof="0" dirty="0">
                <a:solidFill>
                  <a:schemeClr val="tx1"/>
                </a:solidFill>
              </a:rPr>
              <a:t>.</a:t>
            </a:r>
          </a:p>
        </p:txBody>
      </p:sp>
    </p:spTree>
    <p:extLst>
      <p:ext uri="{BB962C8B-B14F-4D97-AF65-F5344CB8AC3E}">
        <p14:creationId xmlns:p14="http://schemas.microsoft.com/office/powerpoint/2010/main" val="1163889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Sunk-cost fallacy</a:t>
            </a:r>
          </a:p>
        </p:txBody>
      </p:sp>
      <p:sp>
        <p:nvSpPr>
          <p:cNvPr id="3" name="Content Placeholder 2"/>
          <p:cNvSpPr>
            <a:spLocks noGrp="1"/>
          </p:cNvSpPr>
          <p:nvPr>
            <p:ph sz="quarter" idx="11"/>
          </p:nvPr>
        </p:nvSpPr>
        <p:spPr>
          <a:xfrm>
            <a:off x="342900" y="1276710"/>
            <a:ext cx="8458200" cy="2110434"/>
          </a:xfrm>
        </p:spPr>
        <p:txBody>
          <a:bodyPr>
            <a:normAutofit/>
          </a:bodyPr>
          <a:lstStyle/>
          <a:p>
            <a:r>
              <a:rPr lang="en-US" sz="2400" noProof="0" dirty="0"/>
              <a:t>Many times individuals remain engaged in an activity even though the benefit of continuing is less than the opportunity cost, especially if a cost was incurred to engage in the activity.</a:t>
            </a:r>
          </a:p>
          <a:p>
            <a:pPr marL="292608" indent="-292608">
              <a:buFont typeface="Arial" pitchFamily="34" charset="0"/>
              <a:buChar char="•"/>
            </a:pPr>
            <a:r>
              <a:rPr lang="en-US" sz="2200" noProof="0" dirty="0"/>
              <a:t>This is referred to as the </a:t>
            </a:r>
            <a:r>
              <a:rPr lang="en-US" sz="2200" i="1" noProof="0" dirty="0">
                <a:solidFill>
                  <a:srgbClr val="C00000"/>
                </a:solidFill>
              </a:rPr>
              <a:t>sunk-cost fallacy</a:t>
            </a:r>
            <a:r>
              <a:rPr lang="en-US" sz="2200" noProof="0" dirty="0"/>
              <a:t>.</a:t>
            </a:r>
          </a:p>
        </p:txBody>
      </p:sp>
      <p:sp>
        <p:nvSpPr>
          <p:cNvPr id="4" name="Content Placeholder 3"/>
          <p:cNvSpPr>
            <a:spLocks noGrp="1"/>
          </p:cNvSpPr>
          <p:nvPr>
            <p:ph sz="quarter" idx="14"/>
          </p:nvPr>
        </p:nvSpPr>
        <p:spPr>
          <a:xfrm>
            <a:off x="342900" y="3432575"/>
            <a:ext cx="8458200" cy="1756761"/>
          </a:xfrm>
        </p:spPr>
        <p:txBody>
          <a:bodyPr>
            <a:normAutofit/>
          </a:bodyPr>
          <a:lstStyle/>
          <a:p>
            <a:r>
              <a:rPr lang="en-US" sz="2400" noProof="0" dirty="0"/>
              <a:t>It is hard for individuals to accept losses.</a:t>
            </a:r>
          </a:p>
          <a:p>
            <a:r>
              <a:rPr lang="en-US" sz="2400" noProof="0" dirty="0"/>
              <a:t>Costs that cannot be recovered are irrelevant to whether an individual should remain engaged in the activity or select a new activity.</a:t>
            </a:r>
            <a:endParaRPr lang="en-US" sz="2200" noProof="0" dirty="0"/>
          </a:p>
        </p:txBody>
      </p:sp>
    </p:spTree>
    <p:extLst>
      <p:ext uri="{BB962C8B-B14F-4D97-AF65-F5344CB8AC3E}">
        <p14:creationId xmlns:p14="http://schemas.microsoft.com/office/powerpoint/2010/main" val="19591879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Active Learning: Sunk costs</a:t>
            </a:r>
          </a:p>
        </p:txBody>
      </p:sp>
      <p:sp>
        <p:nvSpPr>
          <p:cNvPr id="3" name="Content Placeholder 2"/>
          <p:cNvSpPr>
            <a:spLocks noGrp="1"/>
          </p:cNvSpPr>
          <p:nvPr>
            <p:ph sz="quarter" idx="11"/>
          </p:nvPr>
        </p:nvSpPr>
        <p:spPr>
          <a:xfrm>
            <a:off x="342900" y="1276710"/>
            <a:ext cx="8458200" cy="2368011"/>
          </a:xfrm>
        </p:spPr>
        <p:txBody>
          <a:bodyPr>
            <a:normAutofit/>
          </a:bodyPr>
          <a:lstStyle/>
          <a:p>
            <a:r>
              <a:rPr lang="en-US" noProof="0" dirty="0"/>
              <a:t>Suppose you are almost failing a class but the deadline to drop and receive a tuition refund has passed.</a:t>
            </a:r>
          </a:p>
          <a:p>
            <a:pPr marL="292608" indent="-292608">
              <a:buFont typeface="Arial" pitchFamily="34" charset="0"/>
              <a:buChar char="•"/>
            </a:pPr>
            <a:r>
              <a:rPr lang="en-US" sz="2600" noProof="0" dirty="0"/>
              <a:t>What factors should and should not be considered when deciding whether to drop the class?</a:t>
            </a:r>
          </a:p>
        </p:txBody>
      </p:sp>
    </p:spTree>
    <p:extLst>
      <p:ext uri="{BB962C8B-B14F-4D97-AF65-F5344CB8AC3E}">
        <p14:creationId xmlns:p14="http://schemas.microsoft.com/office/powerpoint/2010/main" val="19588583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Active Learning Solution III</a:t>
            </a:r>
          </a:p>
        </p:txBody>
      </p:sp>
      <p:sp>
        <p:nvSpPr>
          <p:cNvPr id="3" name="Content Placeholder 2"/>
          <p:cNvSpPr>
            <a:spLocks noGrp="1"/>
          </p:cNvSpPr>
          <p:nvPr>
            <p:ph sz="quarter" idx="11"/>
          </p:nvPr>
        </p:nvSpPr>
        <p:spPr>
          <a:xfrm>
            <a:off x="342900" y="1276710"/>
            <a:ext cx="8458200" cy="4246266"/>
          </a:xfrm>
        </p:spPr>
        <p:txBody>
          <a:bodyPr>
            <a:normAutofit/>
          </a:bodyPr>
          <a:lstStyle/>
          <a:p>
            <a:r>
              <a:rPr lang="en-US" noProof="0" dirty="0"/>
              <a:t>Suppose you are almost failing a class but the deadline to drop and receive a tuition refund has passed.</a:t>
            </a:r>
          </a:p>
          <a:p>
            <a:pPr marL="292608" indent="-292608">
              <a:buFont typeface="Arial" pitchFamily="34" charset="0"/>
              <a:buChar char="•"/>
            </a:pPr>
            <a:r>
              <a:rPr lang="en-US" sz="2600" noProof="0" dirty="0"/>
              <a:t>What factors should and should not be considered when deciding whether to drop the class?</a:t>
            </a:r>
          </a:p>
          <a:p>
            <a:pPr marL="621792" indent="-320040">
              <a:buFont typeface="Arial" pitchFamily="34" charset="0"/>
              <a:buChar char="•"/>
            </a:pPr>
            <a:r>
              <a:rPr lang="en-US" sz="2400" noProof="0" dirty="0"/>
              <a:t>The opportunity cost of studying more for this class should be considered.</a:t>
            </a:r>
          </a:p>
          <a:p>
            <a:pPr marL="621792" indent="-320040">
              <a:buFont typeface="Arial" pitchFamily="34" charset="0"/>
              <a:buChar char="•"/>
            </a:pPr>
            <a:r>
              <a:rPr lang="en-US" sz="2400" noProof="0" dirty="0"/>
              <a:t>Tuition, a sunk cost, should not be considered.</a:t>
            </a:r>
          </a:p>
        </p:txBody>
      </p:sp>
    </p:spTree>
    <p:extLst>
      <p:ext uri="{BB962C8B-B14F-4D97-AF65-F5344CB8AC3E}">
        <p14:creationId xmlns:p14="http://schemas.microsoft.com/office/powerpoint/2010/main" val="34197784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D25F52-A2A0-462F-90B9-C1E7944B67FB}"/>
              </a:ext>
            </a:extLst>
          </p:cNvPr>
          <p:cNvSpPr>
            <a:spLocks noGrp="1"/>
          </p:cNvSpPr>
          <p:nvPr>
            <p:ph type="title"/>
          </p:nvPr>
        </p:nvSpPr>
        <p:spPr/>
        <p:txBody>
          <a:bodyPr>
            <a:normAutofit fontScale="90000"/>
          </a:bodyPr>
          <a:lstStyle/>
          <a:p>
            <a:r>
              <a:rPr lang="en-US" noProof="0" dirty="0"/>
              <a:t>What will you learn in this chapter?</a:t>
            </a:r>
          </a:p>
        </p:txBody>
      </p:sp>
      <p:sp>
        <p:nvSpPr>
          <p:cNvPr id="7" name="Content Placeholder 6">
            <a:extLst>
              <a:ext uri="{FF2B5EF4-FFF2-40B4-BE49-F238E27FC236}">
                <a16:creationId xmlns:a16="http://schemas.microsoft.com/office/drawing/2014/main" id="{51E9B2DC-932C-405B-B310-3C36E5F67DAA}"/>
              </a:ext>
            </a:extLst>
          </p:cNvPr>
          <p:cNvSpPr>
            <a:spLocks noGrp="1"/>
          </p:cNvSpPr>
          <p:nvPr>
            <p:ph sz="quarter" idx="11"/>
          </p:nvPr>
        </p:nvSpPr>
        <p:spPr>
          <a:xfrm>
            <a:off x="342900" y="1276709"/>
            <a:ext cx="8458200" cy="4879392"/>
          </a:xfrm>
        </p:spPr>
        <p:txBody>
          <a:bodyPr>
            <a:noAutofit/>
          </a:bodyPr>
          <a:lstStyle/>
          <a:p>
            <a:pPr marL="291600" indent="-291600">
              <a:buFont typeface="Arial" panose="020B0604020202020204" pitchFamily="34" charset="0"/>
              <a:buChar char="•"/>
            </a:pPr>
            <a:r>
              <a:rPr lang="en-US" noProof="0" dirty="0"/>
              <a:t>What </a:t>
            </a:r>
            <a:r>
              <a:rPr lang="en-US" i="1" noProof="0" dirty="0">
                <a:solidFill>
                  <a:srgbClr val="C00000"/>
                </a:solidFill>
              </a:rPr>
              <a:t>time inconsistency</a:t>
            </a:r>
            <a:r>
              <a:rPr lang="en-US" noProof="0" dirty="0"/>
              <a:t> is and how it accounts for procrastination and other problems with self-control.</a:t>
            </a:r>
          </a:p>
          <a:p>
            <a:pPr marL="291600" indent="-291600">
              <a:buFont typeface="Arial" panose="020B0604020202020204" pitchFamily="34" charset="0"/>
              <a:buChar char="•"/>
            </a:pPr>
            <a:r>
              <a:rPr lang="en-US" noProof="0" dirty="0"/>
              <a:t>Why </a:t>
            </a:r>
            <a:r>
              <a:rPr lang="en-US" i="1" noProof="0" dirty="0">
                <a:solidFill>
                  <a:srgbClr val="C00000"/>
                </a:solidFill>
              </a:rPr>
              <a:t>sunk costs</a:t>
            </a:r>
            <a:r>
              <a:rPr lang="en-US" noProof="0" dirty="0"/>
              <a:t> should not be taken into account in deciding what to do next.</a:t>
            </a:r>
          </a:p>
          <a:p>
            <a:pPr marL="291600" indent="-291600">
              <a:buFont typeface="Arial" panose="020B0604020202020204" pitchFamily="34" charset="0"/>
              <a:buChar char="•"/>
            </a:pPr>
            <a:r>
              <a:rPr lang="en-US" noProof="0" dirty="0"/>
              <a:t>What types of </a:t>
            </a:r>
            <a:r>
              <a:rPr lang="en-US" i="1" noProof="0" dirty="0">
                <a:solidFill>
                  <a:srgbClr val="C00000"/>
                </a:solidFill>
              </a:rPr>
              <a:t>opportunity cost</a:t>
            </a:r>
            <a:r>
              <a:rPr lang="en-US" noProof="0" dirty="0"/>
              <a:t> people often undervalue and why undervaluing them distorts decision making.</a:t>
            </a:r>
          </a:p>
          <a:p>
            <a:pPr marL="291600" indent="-291600">
              <a:buFont typeface="Arial" panose="020B0604020202020204" pitchFamily="34" charset="0"/>
              <a:buChar char="•"/>
            </a:pPr>
            <a:r>
              <a:rPr lang="en-US" noProof="0" dirty="0"/>
              <a:t>What </a:t>
            </a:r>
            <a:r>
              <a:rPr lang="en-US" i="1" noProof="0" dirty="0">
                <a:solidFill>
                  <a:srgbClr val="C00000"/>
                </a:solidFill>
              </a:rPr>
              <a:t>fungibility</a:t>
            </a:r>
            <a:r>
              <a:rPr lang="en-US" noProof="0" dirty="0"/>
              <a:t> is and why it matters in financial decision making.</a:t>
            </a:r>
          </a:p>
        </p:txBody>
      </p:sp>
    </p:spTree>
    <p:extLst>
      <p:ext uri="{BB962C8B-B14F-4D97-AF65-F5344CB8AC3E}">
        <p14:creationId xmlns:p14="http://schemas.microsoft.com/office/powerpoint/2010/main" val="19854214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Undervaluing opportunity cost</a:t>
            </a:r>
          </a:p>
        </p:txBody>
      </p:sp>
      <p:sp>
        <p:nvSpPr>
          <p:cNvPr id="3" name="Content Placeholder 2"/>
          <p:cNvSpPr>
            <a:spLocks noGrp="1"/>
          </p:cNvSpPr>
          <p:nvPr>
            <p:ph sz="quarter" idx="11"/>
          </p:nvPr>
        </p:nvSpPr>
        <p:spPr>
          <a:xfrm>
            <a:off x="342900" y="1276710"/>
            <a:ext cx="8458200" cy="4853634"/>
          </a:xfrm>
        </p:spPr>
        <p:txBody>
          <a:bodyPr>
            <a:normAutofit/>
          </a:bodyPr>
          <a:lstStyle/>
          <a:p>
            <a:r>
              <a:rPr lang="en-US" sz="2600" noProof="0" dirty="0"/>
              <a:t>When making a decision, sometimes the alternative is not readily apparent.</a:t>
            </a:r>
          </a:p>
          <a:p>
            <a:r>
              <a:rPr lang="en-US" sz="2600" noProof="0" dirty="0"/>
              <a:t>This causes individuals to </a:t>
            </a:r>
            <a:r>
              <a:rPr lang="en-US" sz="2600" i="1" noProof="0" dirty="0"/>
              <a:t>overvalue</a:t>
            </a:r>
            <a:r>
              <a:rPr lang="en-US" sz="2600" noProof="0" dirty="0"/>
              <a:t> the benefits and undervalue the </a:t>
            </a:r>
            <a:r>
              <a:rPr lang="en-US" sz="2600" i="1" noProof="0" dirty="0"/>
              <a:t>opportunity</a:t>
            </a:r>
            <a:r>
              <a:rPr lang="en-US" sz="2600" noProof="0" dirty="0"/>
              <a:t> cost of the not selected alternative.</a:t>
            </a:r>
          </a:p>
          <a:p>
            <a:r>
              <a:rPr lang="en-US" sz="2600" noProof="0" dirty="0"/>
              <a:t>People tend to undervalue opportunity costs when they are nonmonetary:</a:t>
            </a:r>
          </a:p>
          <a:p>
            <a:pPr marL="292608" indent="-292608">
              <a:buFont typeface="Arial" pitchFamily="34" charset="0"/>
              <a:buChar char="•"/>
            </a:pPr>
            <a:r>
              <a:rPr lang="en-US" sz="2400" noProof="0" dirty="0"/>
              <a:t>Individuals’ </a:t>
            </a:r>
            <a:r>
              <a:rPr lang="en-US" sz="2400" i="1" noProof="0" dirty="0">
                <a:solidFill>
                  <a:srgbClr val="C00000"/>
                </a:solidFill>
              </a:rPr>
              <a:t>time cost</a:t>
            </a:r>
            <a:r>
              <a:rPr lang="en-US" sz="2400" noProof="0" dirty="0"/>
              <a:t>.</a:t>
            </a:r>
          </a:p>
          <a:p>
            <a:pPr marL="292608" indent="-292608">
              <a:buClr>
                <a:schemeClr val="tx1"/>
              </a:buClr>
              <a:buFont typeface="Arial" pitchFamily="34" charset="0"/>
              <a:buChar char="•"/>
            </a:pPr>
            <a:r>
              <a:rPr lang="en-US" sz="2400" i="1" noProof="0" dirty="0">
                <a:solidFill>
                  <a:srgbClr val="C00000"/>
                </a:solidFill>
              </a:rPr>
              <a:t>Implicit cost of ownership</a:t>
            </a:r>
            <a:r>
              <a:rPr lang="en-US" sz="2400" noProof="0" dirty="0"/>
              <a:t>: Overvaluing items that are owned.</a:t>
            </a:r>
          </a:p>
        </p:txBody>
      </p:sp>
    </p:spTree>
    <p:extLst>
      <p:ext uri="{BB962C8B-B14F-4D97-AF65-F5344CB8AC3E}">
        <p14:creationId xmlns:p14="http://schemas.microsoft.com/office/powerpoint/2010/main" val="23397397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Forgetting about fungibility I</a:t>
            </a:r>
          </a:p>
        </p:txBody>
      </p:sp>
      <p:sp>
        <p:nvSpPr>
          <p:cNvPr id="3" name="Content Placeholder 2"/>
          <p:cNvSpPr>
            <a:spLocks noGrp="1"/>
          </p:cNvSpPr>
          <p:nvPr>
            <p:ph sz="quarter" idx="11"/>
          </p:nvPr>
        </p:nvSpPr>
        <p:spPr>
          <a:xfrm>
            <a:off x="342900" y="1276710"/>
            <a:ext cx="8458200" cy="1801341"/>
          </a:xfrm>
        </p:spPr>
        <p:txBody>
          <a:bodyPr>
            <a:normAutofit/>
          </a:bodyPr>
          <a:lstStyle/>
          <a:p>
            <a:r>
              <a:rPr lang="en-US" sz="2400" noProof="0" dirty="0"/>
              <a:t>Many individuals commit to a specific purchase by setting money aside for that purchase.</a:t>
            </a:r>
          </a:p>
          <a:p>
            <a:pPr marL="292608" indent="-292608">
              <a:buFont typeface="Arial" pitchFamily="34" charset="0"/>
              <a:buChar char="•"/>
            </a:pPr>
            <a:r>
              <a:rPr lang="en-US" sz="2200" noProof="0" dirty="0"/>
              <a:t>Using envelopes to mark money for certain purchases.</a:t>
            </a:r>
          </a:p>
          <a:p>
            <a:pPr marL="292608" indent="-292608">
              <a:buFont typeface="Arial" pitchFamily="34" charset="0"/>
              <a:buChar char="•"/>
            </a:pPr>
            <a:r>
              <a:rPr lang="en-US" sz="2200" noProof="0" dirty="0"/>
              <a:t>Depositing money into separate bank accounts.</a:t>
            </a:r>
          </a:p>
        </p:txBody>
      </p:sp>
      <p:sp>
        <p:nvSpPr>
          <p:cNvPr id="4" name="Content Placeholder 3"/>
          <p:cNvSpPr>
            <a:spLocks noGrp="1"/>
          </p:cNvSpPr>
          <p:nvPr>
            <p:ph sz="quarter" idx="14"/>
          </p:nvPr>
        </p:nvSpPr>
        <p:spPr>
          <a:xfrm>
            <a:off x="342900" y="3155325"/>
            <a:ext cx="8458200" cy="2627290"/>
          </a:xfrm>
        </p:spPr>
        <p:txBody>
          <a:bodyPr>
            <a:normAutofit/>
          </a:bodyPr>
          <a:lstStyle/>
          <a:p>
            <a:r>
              <a:rPr lang="en-US" sz="2400" noProof="0" dirty="0"/>
              <a:t>Separating money into mental categories helps individuals commit to buying what they thought was right during categorization.</a:t>
            </a:r>
          </a:p>
          <a:p>
            <a:r>
              <a:rPr lang="en-US" sz="2400" noProof="0" dirty="0"/>
              <a:t>However, money is </a:t>
            </a:r>
            <a:r>
              <a:rPr lang="en-US" sz="2400" i="1" noProof="0" dirty="0">
                <a:solidFill>
                  <a:srgbClr val="C00000"/>
                </a:solidFill>
              </a:rPr>
              <a:t>fungible</a:t>
            </a:r>
            <a:r>
              <a:rPr lang="en-US" sz="2400" noProof="0" dirty="0"/>
              <a:t> and thus can be easily substituted between purchases.</a:t>
            </a:r>
          </a:p>
          <a:p>
            <a:pPr marL="292608" indent="-292608">
              <a:buFont typeface="Arial" pitchFamily="34" charset="0"/>
              <a:buChar char="•"/>
            </a:pPr>
            <a:r>
              <a:rPr lang="en-US" sz="2400" noProof="0" dirty="0"/>
              <a:t>May derail individuals from staying on their budget.</a:t>
            </a:r>
            <a:endParaRPr lang="en-US" sz="2200" noProof="0" dirty="0"/>
          </a:p>
        </p:txBody>
      </p:sp>
    </p:spTree>
    <p:extLst>
      <p:ext uri="{BB962C8B-B14F-4D97-AF65-F5344CB8AC3E}">
        <p14:creationId xmlns:p14="http://schemas.microsoft.com/office/powerpoint/2010/main" val="17963342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Forgetting about fungibility II</a:t>
            </a:r>
          </a:p>
        </p:txBody>
      </p:sp>
      <p:sp>
        <p:nvSpPr>
          <p:cNvPr id="3" name="Content Placeholder 2"/>
          <p:cNvSpPr>
            <a:spLocks noGrp="1"/>
          </p:cNvSpPr>
          <p:nvPr>
            <p:ph sz="quarter" idx="11"/>
          </p:nvPr>
        </p:nvSpPr>
        <p:spPr>
          <a:xfrm>
            <a:off x="342900" y="1304142"/>
            <a:ext cx="8458200" cy="3218017"/>
          </a:xfrm>
        </p:spPr>
        <p:txBody>
          <a:bodyPr>
            <a:normAutofit lnSpcReduction="10000"/>
          </a:bodyPr>
          <a:lstStyle/>
          <a:p>
            <a:r>
              <a:rPr lang="en-US" sz="2400" noProof="0" dirty="0"/>
              <a:t>Forgetting that money is fungible can lead individuals to make poor choices.</a:t>
            </a:r>
          </a:p>
          <a:p>
            <a:r>
              <a:rPr lang="en-US" sz="2400" noProof="0" dirty="0"/>
              <a:t>For example, suppose that an individual has a $2,000 credit card balance and $5,000 in the bank.</a:t>
            </a:r>
          </a:p>
          <a:p>
            <a:r>
              <a:rPr lang="en-US" sz="2400" noProof="0" dirty="0"/>
              <a:t>Net wealth is identical whether the individual pays off the balance or not:</a:t>
            </a:r>
          </a:p>
          <a:p>
            <a:pPr marL="292608" indent="-292608">
              <a:buFont typeface="Arial" pitchFamily="34" charset="0"/>
              <a:buChar char="•"/>
            </a:pPr>
            <a:r>
              <a:rPr lang="en-US" sz="2200" noProof="0" dirty="0"/>
              <a:t>With balance: $5,000 − $2,000 = $3,000.</a:t>
            </a:r>
          </a:p>
          <a:p>
            <a:pPr marL="292608" indent="-292608">
              <a:buFont typeface="Arial" pitchFamily="34" charset="0"/>
              <a:buChar char="•"/>
            </a:pPr>
            <a:r>
              <a:rPr lang="en-US" sz="2200" noProof="0" dirty="0"/>
              <a:t>Without balance: $3,000.</a:t>
            </a:r>
          </a:p>
        </p:txBody>
      </p:sp>
      <p:sp>
        <p:nvSpPr>
          <p:cNvPr id="4" name="Content Placeholder 3"/>
          <p:cNvSpPr>
            <a:spLocks noGrp="1"/>
          </p:cNvSpPr>
          <p:nvPr>
            <p:ph sz="quarter" idx="14"/>
          </p:nvPr>
        </p:nvSpPr>
        <p:spPr>
          <a:xfrm>
            <a:off x="342900" y="4577467"/>
            <a:ext cx="8458200" cy="870296"/>
          </a:xfrm>
        </p:spPr>
        <p:txBody>
          <a:bodyPr>
            <a:normAutofit/>
          </a:bodyPr>
          <a:lstStyle/>
          <a:p>
            <a:r>
              <a:rPr lang="en-US" sz="2400" noProof="0" dirty="0"/>
              <a:t>However, the individual pays interest when carrying a credit card balance, but doesn’t if the balance is paid off.</a:t>
            </a:r>
            <a:endParaRPr lang="en-US" sz="2200" noProof="0" dirty="0"/>
          </a:p>
        </p:txBody>
      </p:sp>
    </p:spTree>
    <p:extLst>
      <p:ext uri="{BB962C8B-B14F-4D97-AF65-F5344CB8AC3E}">
        <p14:creationId xmlns:p14="http://schemas.microsoft.com/office/powerpoint/2010/main" val="41153222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Forgetting about fungibility III</a:t>
            </a:r>
          </a:p>
        </p:txBody>
      </p:sp>
      <p:sp>
        <p:nvSpPr>
          <p:cNvPr id="3" name="Content Placeholder 2"/>
          <p:cNvSpPr>
            <a:spLocks noGrp="1"/>
          </p:cNvSpPr>
          <p:nvPr>
            <p:ph sz="quarter" idx="11"/>
          </p:nvPr>
        </p:nvSpPr>
        <p:spPr>
          <a:xfrm>
            <a:off x="342900" y="1276711"/>
            <a:ext cx="8458200" cy="2702862"/>
          </a:xfrm>
        </p:spPr>
        <p:txBody>
          <a:bodyPr>
            <a:normAutofit/>
          </a:bodyPr>
          <a:lstStyle/>
          <a:p>
            <a:r>
              <a:rPr lang="en-US" sz="2600" noProof="0" dirty="0"/>
              <a:t>Forgetting that money is </a:t>
            </a:r>
            <a:r>
              <a:rPr lang="en-US" sz="2600" i="1" noProof="0" dirty="0">
                <a:solidFill>
                  <a:srgbClr val="C00000"/>
                </a:solidFill>
              </a:rPr>
              <a:t>fungible</a:t>
            </a:r>
            <a:r>
              <a:rPr lang="en-US" sz="2600" noProof="0" dirty="0"/>
              <a:t> can also make individuals riskier.</a:t>
            </a:r>
          </a:p>
          <a:p>
            <a:r>
              <a:rPr lang="en-US" sz="2600" noProof="0" dirty="0"/>
              <a:t>For example, gamblers typically play riskier once they win a sum of money.</a:t>
            </a:r>
          </a:p>
          <a:p>
            <a:pPr marL="292608" indent="-292608">
              <a:buFont typeface="Arial" pitchFamily="34" charset="0"/>
              <a:buChar char="•"/>
            </a:pPr>
            <a:r>
              <a:rPr lang="en-US" sz="2400" noProof="0" dirty="0"/>
              <a:t>Many think that they are “playing with the house’s money,” even though it is their own.</a:t>
            </a:r>
          </a:p>
        </p:txBody>
      </p:sp>
    </p:spTree>
    <p:extLst>
      <p:ext uri="{BB962C8B-B14F-4D97-AF65-F5344CB8AC3E}">
        <p14:creationId xmlns:p14="http://schemas.microsoft.com/office/powerpoint/2010/main" val="21152146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noProof="0" dirty="0"/>
              <a:t>Credit-card categories: More realistic or more confusing?</a:t>
            </a:r>
          </a:p>
        </p:txBody>
      </p:sp>
      <p:sp>
        <p:nvSpPr>
          <p:cNvPr id="3" name="Content Placeholder 2"/>
          <p:cNvSpPr>
            <a:spLocks noGrp="1"/>
          </p:cNvSpPr>
          <p:nvPr>
            <p:ph sz="quarter" idx="11"/>
          </p:nvPr>
        </p:nvSpPr>
        <p:spPr>
          <a:xfrm>
            <a:off x="342900" y="1276711"/>
            <a:ext cx="8458200" cy="4905148"/>
          </a:xfrm>
        </p:spPr>
        <p:txBody>
          <a:bodyPr>
            <a:normAutofit/>
          </a:bodyPr>
          <a:lstStyle/>
          <a:p>
            <a:pPr marL="292608" indent="-292608">
              <a:buFont typeface="Arial" pitchFamily="34" charset="0"/>
              <a:buChar char="•"/>
            </a:pPr>
            <a:r>
              <a:rPr lang="en-US" sz="2600" noProof="0" dirty="0"/>
              <a:t>Chase Blueprint helps customers categorize their credit-card bill so they can choose which categories to pay off and which to carry over.</a:t>
            </a:r>
          </a:p>
          <a:p>
            <a:pPr marL="292608" indent="-292608">
              <a:buFont typeface="Arial" pitchFamily="34" charset="0"/>
              <a:buChar char="•"/>
            </a:pPr>
            <a:r>
              <a:rPr lang="en-US" sz="2600" noProof="0" dirty="0"/>
              <a:t>Most individuals don’t mind paying interest on big-ticket items but feel uncomfortable about going into debt for everyday items.</a:t>
            </a:r>
          </a:p>
          <a:p>
            <a:pPr marL="292608" indent="-292608">
              <a:buFont typeface="Arial" pitchFamily="34" charset="0"/>
              <a:buChar char="•"/>
            </a:pPr>
            <a:r>
              <a:rPr lang="en-US" sz="2600" noProof="0" dirty="0"/>
              <a:t>The fungibility of money means that the categories people create are meaningless in terms of total debt.</a:t>
            </a:r>
          </a:p>
          <a:p>
            <a:pPr marL="292608" indent="-292608">
              <a:buFont typeface="Arial" pitchFamily="34" charset="0"/>
              <a:buChar char="•"/>
            </a:pPr>
            <a:r>
              <a:rPr lang="en-US" sz="2600" noProof="0" dirty="0"/>
              <a:t>Customers may be tempted to think that paying later is more acceptable for big-ticket purchases, increasing their total debt.</a:t>
            </a:r>
            <a:endParaRPr lang="en-US" sz="2400" noProof="0" dirty="0"/>
          </a:p>
        </p:txBody>
      </p:sp>
    </p:spTree>
    <p:extLst>
      <p:ext uri="{BB962C8B-B14F-4D97-AF65-F5344CB8AC3E}">
        <p14:creationId xmlns:p14="http://schemas.microsoft.com/office/powerpoint/2010/main" val="20037703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noProof="0" dirty="0"/>
              <a:t>Is a dollar a dollar?</a:t>
            </a:r>
          </a:p>
        </p:txBody>
      </p:sp>
      <p:sp>
        <p:nvSpPr>
          <p:cNvPr id="3" name="Content Placeholder 2"/>
          <p:cNvSpPr>
            <a:spLocks noGrp="1"/>
          </p:cNvSpPr>
          <p:nvPr>
            <p:ph sz="quarter" idx="11"/>
          </p:nvPr>
        </p:nvSpPr>
        <p:spPr>
          <a:xfrm>
            <a:off x="342900" y="1276711"/>
            <a:ext cx="8458200" cy="3784686"/>
          </a:xfrm>
        </p:spPr>
        <p:txBody>
          <a:bodyPr>
            <a:normAutofit/>
          </a:bodyPr>
          <a:lstStyle/>
          <a:p>
            <a:pPr marL="292608" indent="-292608">
              <a:buFont typeface="Arial" pitchFamily="34" charset="0"/>
              <a:buChar char="•"/>
            </a:pPr>
            <a:r>
              <a:rPr lang="en-US" sz="2600" noProof="0" dirty="0"/>
              <a:t>Is a $50 bill different than 50 $1 bills in terms of what you spend?</a:t>
            </a:r>
          </a:p>
          <a:p>
            <a:pPr marL="292608" indent="-292608">
              <a:buFont typeface="Arial" pitchFamily="34" charset="0"/>
              <a:buChar char="•"/>
            </a:pPr>
            <a:r>
              <a:rPr lang="en-US" sz="2600" noProof="0" dirty="0"/>
              <a:t>Paying with cash different than paying with credit card?</a:t>
            </a:r>
          </a:p>
          <a:p>
            <a:pPr marL="292608" indent="-292608">
              <a:buFont typeface="Arial" pitchFamily="34" charset="0"/>
              <a:buChar char="•"/>
            </a:pPr>
            <a:r>
              <a:rPr lang="en-US" sz="2600" noProof="0" dirty="0"/>
              <a:t>One study found that people who receive larger denominations are less likely to spend it.</a:t>
            </a:r>
          </a:p>
          <a:p>
            <a:pPr marL="292608" indent="-292608">
              <a:buFont typeface="Arial" pitchFamily="34" charset="0"/>
              <a:buChar char="•"/>
            </a:pPr>
            <a:r>
              <a:rPr lang="en-US" sz="2600" noProof="0" dirty="0"/>
              <a:t>Another study found people are willing to pay more for a good on credit card.</a:t>
            </a:r>
            <a:endParaRPr lang="en-US" sz="2400" noProof="0" dirty="0"/>
          </a:p>
        </p:txBody>
      </p:sp>
    </p:spTree>
    <p:extLst>
      <p:ext uri="{BB962C8B-B14F-4D97-AF65-F5344CB8AC3E}">
        <p14:creationId xmlns:p14="http://schemas.microsoft.com/office/powerpoint/2010/main" val="24902697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noProof="0" dirty="0"/>
              <a:t>Summary</a:t>
            </a:r>
          </a:p>
        </p:txBody>
      </p:sp>
      <p:sp>
        <p:nvSpPr>
          <p:cNvPr id="3" name="Content Placeholder 2"/>
          <p:cNvSpPr>
            <a:spLocks noGrp="1"/>
          </p:cNvSpPr>
          <p:nvPr>
            <p:ph sz="quarter" idx="11"/>
          </p:nvPr>
        </p:nvSpPr>
        <p:spPr>
          <a:xfrm>
            <a:off x="342900" y="1276711"/>
            <a:ext cx="8458200" cy="4730897"/>
          </a:xfrm>
        </p:spPr>
        <p:txBody>
          <a:bodyPr>
            <a:normAutofit/>
          </a:bodyPr>
          <a:lstStyle/>
          <a:p>
            <a:pPr marL="292608" indent="-292608">
              <a:buFont typeface="Arial" panose="020B0604020202020204" pitchFamily="34" charset="0"/>
              <a:buChar char="•"/>
            </a:pPr>
            <a:r>
              <a:rPr lang="en-US" noProof="0" dirty="0"/>
              <a:t>For many decisions, individuals act </a:t>
            </a:r>
            <a:r>
              <a:rPr lang="en-US" i="1" noProof="0" dirty="0">
                <a:solidFill>
                  <a:srgbClr val="9D0505"/>
                </a:solidFill>
              </a:rPr>
              <a:t>rationally</a:t>
            </a:r>
            <a:r>
              <a:rPr lang="en-US" noProof="0" dirty="0"/>
              <a:t>.</a:t>
            </a:r>
          </a:p>
          <a:p>
            <a:pPr marL="292608" indent="-292608">
              <a:buFont typeface="Arial" panose="020B0604020202020204" pitchFamily="34" charset="0"/>
              <a:buChar char="•"/>
            </a:pPr>
            <a:r>
              <a:rPr lang="en-US" noProof="0" dirty="0"/>
              <a:t>For some decisions, it appears that individuals are not acting in what is in their best interest.</a:t>
            </a:r>
          </a:p>
          <a:p>
            <a:pPr marL="292608" indent="-292608">
              <a:buFont typeface="Arial" panose="020B0604020202020204" pitchFamily="34" charset="0"/>
              <a:buChar char="•"/>
            </a:pPr>
            <a:r>
              <a:rPr lang="en-US" noProof="0" dirty="0"/>
              <a:t>Many of these irrationalities are due to pitfalls in the way that humans think.</a:t>
            </a:r>
          </a:p>
          <a:p>
            <a:pPr marL="292608" indent="-292608">
              <a:buFont typeface="Arial" panose="020B0604020202020204" pitchFamily="34" charset="0"/>
              <a:buChar char="•"/>
            </a:pPr>
            <a:r>
              <a:rPr lang="en-US" noProof="0" dirty="0"/>
              <a:t>Understanding these human tendencies can help individuals avoid common decision-making pitfalls.</a:t>
            </a:r>
          </a:p>
        </p:txBody>
      </p:sp>
    </p:spTree>
    <p:extLst>
      <p:ext uri="{BB962C8B-B14F-4D97-AF65-F5344CB8AC3E}">
        <p14:creationId xmlns:p14="http://schemas.microsoft.com/office/powerpoint/2010/main" val="3473066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D273E325-9208-43F3-8555-36202DC09FA0}"/>
              </a:ext>
            </a:extLst>
          </p:cNvPr>
          <p:cNvSpPr>
            <a:spLocks noGrp="1"/>
          </p:cNvSpPr>
          <p:nvPr>
            <p:ph sz="quarter" idx="13"/>
          </p:nvPr>
        </p:nvSpPr>
        <p:spPr>
          <a:xfrm>
            <a:off x="60325" y="6498556"/>
            <a:ext cx="8988784" cy="296359"/>
          </a:xfrm>
        </p:spPr>
        <p:txBody>
          <a:bodyPr/>
          <a:lstStyle/>
          <a:p>
            <a:pPr lvl="0"/>
            <a:r>
              <a:rPr lang="en-US" dirty="0">
                <a:solidFill>
                  <a:schemeClr val="tx1"/>
                </a:solidFill>
              </a:rPr>
              <a:t>© 2021 McGraw Hill. All rights reserved. Authorized only for instructor use in the classroom.</a:t>
            </a:r>
          </a:p>
          <a:p>
            <a:pPr lvl="0"/>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32360176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noProof="0" dirty="0"/>
              <a:t>Scenario 1: When are sunk costs sunk?</a:t>
            </a:r>
          </a:p>
        </p:txBody>
      </p:sp>
      <p:sp>
        <p:nvSpPr>
          <p:cNvPr id="3" name="Content Placeholder 2"/>
          <p:cNvSpPr>
            <a:spLocks noGrp="1"/>
          </p:cNvSpPr>
          <p:nvPr>
            <p:ph sz="quarter" idx="11"/>
          </p:nvPr>
        </p:nvSpPr>
        <p:spPr>
          <a:xfrm>
            <a:off x="342900" y="1276709"/>
            <a:ext cx="8458200" cy="2730847"/>
          </a:xfrm>
        </p:spPr>
        <p:txBody>
          <a:bodyPr>
            <a:noAutofit/>
          </a:bodyPr>
          <a:lstStyle/>
          <a:p>
            <a:pPr>
              <a:spcAft>
                <a:spcPts val="500"/>
              </a:spcAft>
            </a:pPr>
            <a:r>
              <a:rPr lang="en-US" sz="2600" noProof="0" dirty="0">
                <a:solidFill>
                  <a:schemeClr val="tx1"/>
                </a:solidFill>
              </a:rPr>
              <a:t>Suppose you buy a ticket to attend a concert for $20. Upon arriving, your ticket is not in your pocket. How do you react?</a:t>
            </a:r>
          </a:p>
          <a:p>
            <a:pPr marL="402336" indent="-402336">
              <a:buFont typeface="+mj-lt"/>
              <a:buAutoNum type="arabicPeriod"/>
            </a:pPr>
            <a:r>
              <a:rPr lang="en-US" sz="2400" noProof="0" dirty="0"/>
              <a:t>“Oh well, I’ll just buy another ticket for $20.”</a:t>
            </a:r>
          </a:p>
          <a:p>
            <a:pPr marL="402336" indent="-402336">
              <a:buFont typeface="+mj-lt"/>
              <a:buAutoNum type="arabicPeriod"/>
            </a:pPr>
            <a:r>
              <a:rPr lang="en-US" sz="2400" noProof="0" dirty="0"/>
              <a:t>“No way, I’m not going to spend $40 on this concert! I’d rather go do something else instead.”</a:t>
            </a:r>
          </a:p>
        </p:txBody>
      </p:sp>
      <p:sp>
        <p:nvSpPr>
          <p:cNvPr id="4" name="Content Placeholder 3"/>
          <p:cNvSpPr>
            <a:spLocks noGrp="1"/>
          </p:cNvSpPr>
          <p:nvPr>
            <p:ph sz="quarter" idx="14"/>
          </p:nvPr>
        </p:nvSpPr>
        <p:spPr>
          <a:xfrm>
            <a:off x="342900" y="4209865"/>
            <a:ext cx="8458200" cy="1072383"/>
          </a:xfrm>
        </p:spPr>
        <p:txBody>
          <a:bodyPr>
            <a:normAutofit/>
          </a:bodyPr>
          <a:lstStyle/>
          <a:p>
            <a:r>
              <a:rPr lang="en-US" sz="2600" noProof="0" dirty="0"/>
              <a:t>54% of people indicated they would react like 1.</a:t>
            </a:r>
          </a:p>
          <a:p>
            <a:r>
              <a:rPr lang="en-US" sz="2600" noProof="0" dirty="0"/>
              <a:t>46% of people indicated they would react like 2.</a:t>
            </a:r>
          </a:p>
        </p:txBody>
      </p:sp>
    </p:spTree>
    <p:extLst>
      <p:ext uri="{BB962C8B-B14F-4D97-AF65-F5344CB8AC3E}">
        <p14:creationId xmlns:p14="http://schemas.microsoft.com/office/powerpoint/2010/main" val="15052542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noProof="0" dirty="0"/>
              <a:t>Scenario 2: When are sunk costs sunk?</a:t>
            </a:r>
          </a:p>
        </p:txBody>
      </p:sp>
      <p:sp>
        <p:nvSpPr>
          <p:cNvPr id="3" name="Content Placeholder 2"/>
          <p:cNvSpPr>
            <a:spLocks noGrp="1"/>
          </p:cNvSpPr>
          <p:nvPr>
            <p:ph sz="quarter" idx="11"/>
          </p:nvPr>
        </p:nvSpPr>
        <p:spPr>
          <a:xfrm>
            <a:off x="342900" y="1276710"/>
            <a:ext cx="8458200" cy="1891494"/>
          </a:xfrm>
        </p:spPr>
        <p:txBody>
          <a:bodyPr>
            <a:noAutofit/>
          </a:bodyPr>
          <a:lstStyle/>
          <a:p>
            <a:pPr>
              <a:spcAft>
                <a:spcPts val="500"/>
              </a:spcAft>
            </a:pPr>
            <a:r>
              <a:rPr lang="en-US" sz="2600" noProof="0" dirty="0">
                <a:solidFill>
                  <a:schemeClr val="tx1"/>
                </a:solidFill>
              </a:rPr>
              <a:t>Now suppose you arrive at the concert and you are missing $20. How do you react?</a:t>
            </a:r>
          </a:p>
          <a:p>
            <a:pPr marL="402336" indent="-402336">
              <a:buFont typeface="+mj-lt"/>
              <a:buAutoNum type="arabicPeriod"/>
            </a:pPr>
            <a:r>
              <a:rPr lang="en-US" sz="2400" noProof="0" dirty="0"/>
              <a:t>“Oh well, I’ll just buy a ticket for $20.”</a:t>
            </a:r>
          </a:p>
          <a:p>
            <a:pPr marL="402336" indent="-402336">
              <a:buFont typeface="+mj-lt"/>
              <a:buAutoNum type="arabicPeriod"/>
            </a:pPr>
            <a:r>
              <a:rPr lang="en-US" sz="2400" noProof="0" dirty="0"/>
              <a:t>“You know what? Forget the concert.”</a:t>
            </a:r>
          </a:p>
        </p:txBody>
      </p:sp>
      <p:sp>
        <p:nvSpPr>
          <p:cNvPr id="4" name="Content Placeholder 3"/>
          <p:cNvSpPr>
            <a:spLocks noGrp="1"/>
          </p:cNvSpPr>
          <p:nvPr>
            <p:ph sz="quarter" idx="14"/>
          </p:nvPr>
        </p:nvSpPr>
        <p:spPr>
          <a:xfrm>
            <a:off x="365125" y="3446922"/>
            <a:ext cx="8458200" cy="1081825"/>
          </a:xfrm>
        </p:spPr>
        <p:txBody>
          <a:bodyPr>
            <a:normAutofit/>
          </a:bodyPr>
          <a:lstStyle/>
          <a:p>
            <a:r>
              <a:rPr lang="en-US" sz="2600" noProof="0" dirty="0"/>
              <a:t>88% of people indicated they would react like 1.</a:t>
            </a:r>
          </a:p>
          <a:p>
            <a:r>
              <a:rPr lang="en-US" sz="2600" noProof="0" dirty="0"/>
              <a:t>12% of people indicated they would react like 2.</a:t>
            </a:r>
            <a:endParaRPr lang="en-US" sz="2400" noProof="0" dirty="0"/>
          </a:p>
        </p:txBody>
      </p:sp>
    </p:spTree>
    <p:extLst>
      <p:ext uri="{BB962C8B-B14F-4D97-AF65-F5344CB8AC3E}">
        <p14:creationId xmlns:p14="http://schemas.microsoft.com/office/powerpoint/2010/main" val="41871833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noProof="0" dirty="0"/>
              <a:t>When are sunk costs sunk?</a:t>
            </a:r>
          </a:p>
        </p:txBody>
      </p:sp>
      <p:sp>
        <p:nvSpPr>
          <p:cNvPr id="3" name="Content Placeholder 2"/>
          <p:cNvSpPr>
            <a:spLocks noGrp="1"/>
          </p:cNvSpPr>
          <p:nvPr>
            <p:ph sz="quarter" idx="11"/>
          </p:nvPr>
        </p:nvSpPr>
        <p:spPr>
          <a:xfrm>
            <a:off x="342900" y="1276710"/>
            <a:ext cx="8458200" cy="1389217"/>
          </a:xfrm>
        </p:spPr>
        <p:txBody>
          <a:bodyPr/>
          <a:lstStyle/>
          <a:p>
            <a:r>
              <a:rPr lang="en-US" sz="2400" noProof="0" dirty="0"/>
              <a:t>Scenarios 1 and 2 are identical.</a:t>
            </a:r>
          </a:p>
          <a:p>
            <a:pPr marL="292608" indent="-292608">
              <a:buFont typeface="Arial" pitchFamily="34" charset="0"/>
              <a:buChar char="•"/>
            </a:pPr>
            <a:r>
              <a:rPr lang="en-US" sz="2200" noProof="0" dirty="0"/>
              <a:t>You arrive at a concert intending to see a concert.</a:t>
            </a:r>
          </a:p>
          <a:p>
            <a:pPr marL="292608" indent="-292608">
              <a:buFont typeface="Arial" pitchFamily="34" charset="0"/>
              <a:buChar char="•"/>
            </a:pPr>
            <a:r>
              <a:rPr lang="en-US" sz="2200" noProof="0" dirty="0"/>
              <a:t>You have $20 less than you expected.</a:t>
            </a:r>
          </a:p>
        </p:txBody>
      </p:sp>
      <p:sp>
        <p:nvSpPr>
          <p:cNvPr id="4" name="Content Placeholder 3"/>
          <p:cNvSpPr>
            <a:spLocks noGrp="1"/>
          </p:cNvSpPr>
          <p:nvPr>
            <p:ph sz="quarter" idx="14"/>
          </p:nvPr>
        </p:nvSpPr>
        <p:spPr>
          <a:xfrm>
            <a:off x="342900" y="2907957"/>
            <a:ext cx="8597900" cy="2330090"/>
          </a:xfrm>
        </p:spPr>
        <p:txBody>
          <a:bodyPr>
            <a:normAutofit fontScale="77500" lnSpcReduction="20000"/>
          </a:bodyPr>
          <a:lstStyle/>
          <a:p>
            <a:pPr>
              <a:lnSpc>
                <a:spcPct val="120000"/>
              </a:lnSpc>
            </a:pPr>
            <a:r>
              <a:rPr lang="en-US" sz="3100" noProof="0" dirty="0"/>
              <a:t>If you are short on cash, it makes sense to skip the concert.</a:t>
            </a:r>
          </a:p>
          <a:p>
            <a:pPr>
              <a:lnSpc>
                <a:spcPct val="120000"/>
              </a:lnSpc>
            </a:pPr>
            <a:r>
              <a:rPr lang="en-US" sz="3100" noProof="0" dirty="0"/>
              <a:t>If you are not short on cash, why does it matter if you lost a $20 bill before or after you’d converted it into a concert ticket?</a:t>
            </a:r>
          </a:p>
          <a:p>
            <a:pPr marL="292608" indent="-292608">
              <a:lnSpc>
                <a:spcPct val="120000"/>
              </a:lnSpc>
              <a:buFont typeface="Arial" pitchFamily="34" charset="0"/>
              <a:buChar char="•"/>
            </a:pPr>
            <a:r>
              <a:rPr lang="en-US" noProof="0" dirty="0"/>
              <a:t>This is not rational behavior.</a:t>
            </a:r>
          </a:p>
          <a:p>
            <a:pPr marL="292608" indent="-292608">
              <a:lnSpc>
                <a:spcPct val="120000"/>
              </a:lnSpc>
              <a:buFont typeface="Arial" pitchFamily="34" charset="0"/>
              <a:buChar char="•"/>
            </a:pPr>
            <a:r>
              <a:rPr lang="en-US" noProof="0" dirty="0"/>
              <a:t>Emotionally, however, it seems to matter for some.</a:t>
            </a:r>
          </a:p>
        </p:txBody>
      </p:sp>
      <p:sp>
        <p:nvSpPr>
          <p:cNvPr id="5" name="Content Placeholder 4"/>
          <p:cNvSpPr>
            <a:spLocks noGrp="1"/>
          </p:cNvSpPr>
          <p:nvPr>
            <p:ph sz="quarter" idx="15"/>
          </p:nvPr>
        </p:nvSpPr>
        <p:spPr>
          <a:xfrm>
            <a:off x="342900" y="5457195"/>
            <a:ext cx="8458200" cy="843976"/>
          </a:xfrm>
        </p:spPr>
        <p:txBody>
          <a:bodyPr>
            <a:normAutofit/>
          </a:bodyPr>
          <a:lstStyle/>
          <a:p>
            <a:r>
              <a:rPr lang="en-US" sz="2400" i="1" noProof="0" dirty="0">
                <a:solidFill>
                  <a:srgbClr val="C00000"/>
                </a:solidFill>
              </a:rPr>
              <a:t>Behavioral economics</a:t>
            </a:r>
            <a:r>
              <a:rPr lang="en-US" sz="2400" noProof="0" dirty="0"/>
              <a:t> studies why individuals appear to act irrationally by studying insights from psychology.</a:t>
            </a:r>
          </a:p>
        </p:txBody>
      </p:sp>
    </p:spTree>
    <p:extLst>
      <p:ext uri="{BB962C8B-B14F-4D97-AF65-F5344CB8AC3E}">
        <p14:creationId xmlns:p14="http://schemas.microsoft.com/office/powerpoint/2010/main" val="16540771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noProof="0" dirty="0"/>
              <a:t>Dealing with temptation and procrastination I</a:t>
            </a:r>
          </a:p>
        </p:txBody>
      </p:sp>
      <p:sp>
        <p:nvSpPr>
          <p:cNvPr id="3" name="Content Placeholder 2"/>
          <p:cNvSpPr>
            <a:spLocks noGrp="1"/>
          </p:cNvSpPr>
          <p:nvPr>
            <p:ph sz="quarter" idx="11"/>
          </p:nvPr>
        </p:nvSpPr>
        <p:spPr>
          <a:xfrm>
            <a:off x="342900" y="1276710"/>
            <a:ext cx="8458200" cy="2252101"/>
          </a:xfrm>
        </p:spPr>
        <p:txBody>
          <a:bodyPr/>
          <a:lstStyle/>
          <a:p>
            <a:r>
              <a:rPr lang="en-US" sz="2400" noProof="0" dirty="0"/>
              <a:t>Individuals struggle against procrastination and temptation.</a:t>
            </a:r>
          </a:p>
          <a:p>
            <a:r>
              <a:rPr lang="en-US" sz="2400" noProof="0" dirty="0"/>
              <a:t>They do not complete the actions they had planned to do.</a:t>
            </a:r>
          </a:p>
          <a:p>
            <a:pPr marL="292608" indent="-292608">
              <a:buFont typeface="Arial" pitchFamily="34" charset="0"/>
              <a:buChar char="•"/>
            </a:pPr>
            <a:r>
              <a:rPr lang="en-US" sz="2200" noProof="0" dirty="0"/>
              <a:t>Does this reveal preferences of valuing less the activities not performed?</a:t>
            </a:r>
          </a:p>
          <a:p>
            <a:pPr marL="292608" indent="-292608">
              <a:buFont typeface="Arial" pitchFamily="34" charset="0"/>
              <a:buChar char="•"/>
            </a:pPr>
            <a:r>
              <a:rPr lang="en-US" sz="2200" noProof="0" dirty="0"/>
              <a:t>Or, that they weren’t acting rationally?</a:t>
            </a:r>
          </a:p>
        </p:txBody>
      </p:sp>
      <p:sp>
        <p:nvSpPr>
          <p:cNvPr id="4" name="Content Placeholder 3"/>
          <p:cNvSpPr>
            <a:spLocks noGrp="1"/>
          </p:cNvSpPr>
          <p:nvPr>
            <p:ph sz="quarter" idx="14"/>
          </p:nvPr>
        </p:nvSpPr>
        <p:spPr>
          <a:xfrm>
            <a:off x="342900" y="3800208"/>
            <a:ext cx="8458200" cy="2589305"/>
          </a:xfrm>
        </p:spPr>
        <p:txBody>
          <a:bodyPr>
            <a:normAutofit/>
          </a:bodyPr>
          <a:lstStyle/>
          <a:p>
            <a:r>
              <a:rPr lang="en-US" sz="2400" noProof="0" dirty="0"/>
              <a:t>Individuals feel conflicted when they know they want to do one thing, but find themselves constantly doing another.</a:t>
            </a:r>
          </a:p>
          <a:p>
            <a:pPr marL="292608" indent="-292608">
              <a:buFont typeface="Arial" pitchFamily="34" charset="0"/>
              <a:buChar char="•"/>
            </a:pPr>
            <a:r>
              <a:rPr lang="en-US" sz="2200" noProof="0" dirty="0"/>
              <a:t>Actions revealing true desires .</a:t>
            </a:r>
          </a:p>
          <a:p>
            <a:pPr marL="621792" indent="-320040">
              <a:buFont typeface="Arial" pitchFamily="34" charset="0"/>
              <a:buChar char="•"/>
            </a:pPr>
            <a:r>
              <a:rPr lang="en-US" sz="2000" noProof="0" dirty="0"/>
              <a:t>These desires may go against understanding of self.</a:t>
            </a:r>
          </a:p>
          <a:p>
            <a:pPr marL="292608" indent="-292608">
              <a:buFont typeface="Arial" pitchFamily="34" charset="0"/>
              <a:buChar char="•"/>
            </a:pPr>
            <a:r>
              <a:rPr lang="en-US" sz="2200" noProof="0" dirty="0"/>
              <a:t>Labelling conflicts irrational is giving up and suggests an inability to model and predict individuals’ decisions.</a:t>
            </a:r>
          </a:p>
        </p:txBody>
      </p:sp>
    </p:spTree>
    <p:extLst>
      <p:ext uri="{BB962C8B-B14F-4D97-AF65-F5344CB8AC3E}">
        <p14:creationId xmlns:p14="http://schemas.microsoft.com/office/powerpoint/2010/main" val="27619792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noProof="0" dirty="0"/>
              <a:t>Dealing with temptation and procrastination II</a:t>
            </a:r>
          </a:p>
        </p:txBody>
      </p:sp>
      <p:sp>
        <p:nvSpPr>
          <p:cNvPr id="3" name="Content Placeholder 2"/>
          <p:cNvSpPr>
            <a:spLocks noGrp="1"/>
          </p:cNvSpPr>
          <p:nvPr>
            <p:ph sz="quarter" idx="11"/>
          </p:nvPr>
        </p:nvSpPr>
        <p:spPr>
          <a:xfrm>
            <a:off x="342900" y="1276709"/>
            <a:ext cx="8458200" cy="3137247"/>
          </a:xfrm>
        </p:spPr>
        <p:txBody>
          <a:bodyPr>
            <a:normAutofit fontScale="92500"/>
          </a:bodyPr>
          <a:lstStyle/>
          <a:p>
            <a:r>
              <a:rPr lang="en-US" sz="2600" noProof="0" dirty="0"/>
              <a:t>The conflict between plans and actions can be better understood using time inconsistency, competing selves, and commitment.</a:t>
            </a:r>
          </a:p>
          <a:p>
            <a:pPr>
              <a:spcAft>
                <a:spcPts val="500"/>
              </a:spcAft>
            </a:pPr>
            <a:r>
              <a:rPr lang="en-US" sz="2600" noProof="0" dirty="0"/>
              <a:t>One theory on why individuals give in to temptation is that individuals can hold two inconsistent sets of preferences:</a:t>
            </a:r>
          </a:p>
          <a:p>
            <a:pPr marL="402336" indent="-402336">
              <a:buFont typeface="+mj-lt"/>
              <a:buAutoNum type="arabicPeriod"/>
            </a:pPr>
            <a:r>
              <a:rPr lang="en-US" sz="2400" noProof="0" dirty="0"/>
              <a:t>What we </a:t>
            </a:r>
            <a:r>
              <a:rPr lang="en-US" sz="2400" i="1" noProof="0" dirty="0"/>
              <a:t>would like</a:t>
            </a:r>
            <a:r>
              <a:rPr lang="en-US" sz="2400" noProof="0" dirty="0"/>
              <a:t> to want in the future.</a:t>
            </a:r>
          </a:p>
          <a:p>
            <a:pPr marL="402336" indent="-402336">
              <a:buFont typeface="+mj-lt"/>
              <a:buAutoNum type="arabicPeriod"/>
            </a:pPr>
            <a:r>
              <a:rPr lang="en-US" sz="2400" noProof="0" dirty="0"/>
              <a:t>What we </a:t>
            </a:r>
            <a:r>
              <a:rPr lang="en-US" sz="2400" i="1" noProof="0" dirty="0"/>
              <a:t>will</a:t>
            </a:r>
            <a:r>
              <a:rPr lang="en-US" sz="2400" noProof="0" dirty="0"/>
              <a:t> want in the future, when the future comes.</a:t>
            </a:r>
          </a:p>
        </p:txBody>
      </p:sp>
      <p:sp>
        <p:nvSpPr>
          <p:cNvPr id="4" name="Content Placeholder 3"/>
          <p:cNvSpPr>
            <a:spLocks noGrp="1"/>
          </p:cNvSpPr>
          <p:nvPr>
            <p:ph sz="quarter" idx="14"/>
          </p:nvPr>
        </p:nvSpPr>
        <p:spPr>
          <a:xfrm>
            <a:off x="342900" y="4551330"/>
            <a:ext cx="8458200" cy="1262131"/>
          </a:xfrm>
        </p:spPr>
        <p:txBody>
          <a:bodyPr>
            <a:normAutofit/>
          </a:bodyPr>
          <a:lstStyle/>
          <a:p>
            <a:r>
              <a:rPr lang="en-US" sz="2400" noProof="0" dirty="0"/>
              <a:t>When individuals change their minds about what they want simply because of the timing of the decision, they exhibit </a:t>
            </a:r>
            <a:r>
              <a:rPr lang="en-US" sz="2400" i="1" noProof="0" dirty="0">
                <a:solidFill>
                  <a:srgbClr val="9D0505"/>
                </a:solidFill>
              </a:rPr>
              <a:t>time inconsistency</a:t>
            </a:r>
            <a:r>
              <a:rPr lang="en-US" sz="2400" noProof="0" dirty="0"/>
              <a:t>.</a:t>
            </a:r>
          </a:p>
        </p:txBody>
      </p:sp>
    </p:spTree>
    <p:extLst>
      <p:ext uri="{BB962C8B-B14F-4D97-AF65-F5344CB8AC3E}">
        <p14:creationId xmlns:p14="http://schemas.microsoft.com/office/powerpoint/2010/main" val="5446706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noProof="0" dirty="0"/>
              <a:t>Active Learning: Time inconsistency</a:t>
            </a:r>
          </a:p>
        </p:txBody>
      </p:sp>
      <p:sp>
        <p:nvSpPr>
          <p:cNvPr id="3" name="Content Placeholder 2"/>
          <p:cNvSpPr>
            <a:spLocks noGrp="1"/>
          </p:cNvSpPr>
          <p:nvPr>
            <p:ph sz="quarter" idx="11"/>
          </p:nvPr>
        </p:nvSpPr>
        <p:spPr>
          <a:xfrm>
            <a:off x="342900" y="1276709"/>
            <a:ext cx="8458200" cy="1556801"/>
          </a:xfrm>
        </p:spPr>
        <p:txBody>
          <a:bodyPr>
            <a:noAutofit/>
          </a:bodyPr>
          <a:lstStyle/>
          <a:p>
            <a:r>
              <a:rPr lang="en-US" noProof="0" dirty="0"/>
              <a:t>You have a test tomorrow. If your friends are going to the movies now, would you go with them and study after the movie?</a:t>
            </a:r>
          </a:p>
        </p:txBody>
      </p:sp>
    </p:spTree>
    <p:extLst>
      <p:ext uri="{BB962C8B-B14F-4D97-AF65-F5344CB8AC3E}">
        <p14:creationId xmlns:p14="http://schemas.microsoft.com/office/powerpoint/2010/main" val="27556450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noProof="0" dirty="0"/>
              <a:t>Active Learning Solution I</a:t>
            </a:r>
          </a:p>
        </p:txBody>
      </p:sp>
      <p:sp>
        <p:nvSpPr>
          <p:cNvPr id="3" name="Content Placeholder 2"/>
          <p:cNvSpPr>
            <a:spLocks noGrp="1"/>
          </p:cNvSpPr>
          <p:nvPr>
            <p:ph sz="quarter" idx="11"/>
          </p:nvPr>
        </p:nvSpPr>
        <p:spPr>
          <a:xfrm>
            <a:off x="342900" y="1276709"/>
            <a:ext cx="8458200" cy="4356447"/>
          </a:xfrm>
        </p:spPr>
        <p:txBody>
          <a:bodyPr>
            <a:noAutofit/>
          </a:bodyPr>
          <a:lstStyle/>
          <a:p>
            <a:r>
              <a:rPr lang="en-US" noProof="0" dirty="0"/>
              <a:t>You have a test tomorrow. If your friends are going to the movies now, would you go with them and study after the movie?</a:t>
            </a:r>
          </a:p>
          <a:p>
            <a:pPr marL="292608" indent="-292608">
              <a:buFont typeface="Arial" pitchFamily="34" charset="0"/>
              <a:buChar char="•"/>
            </a:pPr>
            <a:r>
              <a:rPr lang="en-US" sz="2400" noProof="0" dirty="0"/>
              <a:t>While many students typically would go to the movie, the chances of actually studying later on becomes smaller, since more choices will reveal themselves in the future.</a:t>
            </a:r>
          </a:p>
          <a:p>
            <a:pPr marL="292608" indent="-292608">
              <a:buFont typeface="Arial" pitchFamily="34" charset="0"/>
              <a:buChar char="•"/>
            </a:pPr>
            <a:r>
              <a:rPr lang="en-US" sz="2400" noProof="0" dirty="0"/>
              <a:t>It is easier to commit to doing something in the future than the present.</a:t>
            </a:r>
          </a:p>
        </p:txBody>
      </p:sp>
    </p:spTree>
    <p:extLst>
      <p:ext uri="{BB962C8B-B14F-4D97-AF65-F5344CB8AC3E}">
        <p14:creationId xmlns:p14="http://schemas.microsoft.com/office/powerpoint/2010/main" val="1347269408"/>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1285</TotalTime>
  <Words>2664</Words>
  <Application>Microsoft Office PowerPoint</Application>
  <PresentationFormat>On-screen Show (4:3)</PresentationFormat>
  <Paragraphs>174</Paragraphs>
  <Slides>27</Slides>
  <Notes>13</Notes>
  <HiddenSlides>0</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27</vt:i4>
      </vt:variant>
    </vt:vector>
  </HeadingPairs>
  <TitlesOfParts>
    <vt:vector size="34" baseType="lpstr">
      <vt:lpstr>Arial</vt:lpstr>
      <vt:lpstr>Calibri</vt:lpstr>
      <vt:lpstr>Title Slides Master</vt:lpstr>
      <vt:lpstr>MainContentSlideMaster</vt:lpstr>
      <vt:lpstr>ClosingMaster</vt:lpstr>
      <vt:lpstr>DividerSlideMaster</vt:lpstr>
      <vt:lpstr>ImageDescriptionAppendixSlideMaster</vt:lpstr>
      <vt:lpstr>Chapter 8</vt:lpstr>
      <vt:lpstr>What will you learn in this chapter?</vt:lpstr>
      <vt:lpstr>Scenario 1: When are sunk costs sunk?</vt:lpstr>
      <vt:lpstr>Scenario 2: When are sunk costs sunk?</vt:lpstr>
      <vt:lpstr>When are sunk costs sunk?</vt:lpstr>
      <vt:lpstr>Dealing with temptation and procrastination I</vt:lpstr>
      <vt:lpstr>Dealing with temptation and procrastination II</vt:lpstr>
      <vt:lpstr>Active Learning: Time inconsistency</vt:lpstr>
      <vt:lpstr>Active Learning Solution I</vt:lpstr>
      <vt:lpstr>Time inconsistency I</vt:lpstr>
      <vt:lpstr>Time inconsistency II</vt:lpstr>
      <vt:lpstr>Active Learning: Time inconsistency II</vt:lpstr>
      <vt:lpstr>Active Learning Solution II</vt:lpstr>
      <vt:lpstr>Give more tomorrow</vt:lpstr>
      <vt:lpstr>Take out a contract on yourself</vt:lpstr>
      <vt:lpstr>Thinking irrationally about costs</vt:lpstr>
      <vt:lpstr>Sunk-cost fallacy</vt:lpstr>
      <vt:lpstr>Active Learning: Sunk costs</vt:lpstr>
      <vt:lpstr>Active Learning Solution III</vt:lpstr>
      <vt:lpstr>Undervaluing opportunity cost</vt:lpstr>
      <vt:lpstr>Forgetting about fungibility I</vt:lpstr>
      <vt:lpstr>Forgetting about fungibility II</vt:lpstr>
      <vt:lpstr>Forgetting about fungibility III</vt:lpstr>
      <vt:lpstr>Credit-card categories: More realistic or more confusing?</vt:lpstr>
      <vt:lpstr>Is a dollar a dollar?</vt:lpstr>
      <vt:lpstr>Summary</vt:lpstr>
      <vt:lpstr>End of Main Content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ENVIRONMENTAL SCIENCE A Global Concern, 15th edition</dc:title>
  <dc:creator>R, Nithiyanandhan</dc:creator>
  <cp:keywords>PPT</cp:keywords>
  <cp:lastModifiedBy>R, Nithiyanandhan</cp:lastModifiedBy>
  <cp:revision>190</cp:revision>
  <dcterms:created xsi:type="dcterms:W3CDTF">2019-12-14T02:10:23Z</dcterms:created>
  <dcterms:modified xsi:type="dcterms:W3CDTF">2020-09-10T07:24:42Z</dcterms:modified>
</cp:coreProperties>
</file>