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0"/>
  </p:notesMasterIdLst>
  <p:sldIdLst>
    <p:sldId id="354" r:id="rId6"/>
    <p:sldId id="380" r:id="rId7"/>
    <p:sldId id="381" r:id="rId8"/>
    <p:sldId id="382" r:id="rId9"/>
    <p:sldId id="383" r:id="rId10"/>
    <p:sldId id="384"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397" r:id="rId24"/>
    <p:sldId id="398" r:id="rId25"/>
    <p:sldId id="399" r:id="rId26"/>
    <p:sldId id="400" r:id="rId27"/>
    <p:sldId id="401" r:id="rId28"/>
    <p:sldId id="402" r:id="rId29"/>
    <p:sldId id="403" r:id="rId30"/>
    <p:sldId id="404" r:id="rId31"/>
    <p:sldId id="405" r:id="rId32"/>
    <p:sldId id="406" r:id="rId33"/>
    <p:sldId id="407" r:id="rId34"/>
    <p:sldId id="408" r:id="rId35"/>
    <p:sldId id="409" r:id="rId36"/>
    <p:sldId id="410" r:id="rId37"/>
    <p:sldId id="411" r:id="rId38"/>
    <p:sldId id="355" r:id="rId39"/>
    <p:sldId id="413" r:id="rId40"/>
    <p:sldId id="412" r:id="rId41"/>
    <p:sldId id="414" r:id="rId42"/>
    <p:sldId id="415" r:id="rId43"/>
    <p:sldId id="416" r:id="rId44"/>
    <p:sldId id="421" r:id="rId45"/>
    <p:sldId id="417" r:id="rId46"/>
    <p:sldId id="418" r:id="rId47"/>
    <p:sldId id="419" r:id="rId48"/>
    <p:sldId id="420"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355"/>
          </p14:sldIdLst>
        </p14:section>
        <p14:section name="Appendix: Image Descriptions for Unsighted Students" id="{9063BEC0-494A-4991-BC91-133A885E0843}">
          <p14:sldIdLst>
            <p14:sldId id="413"/>
            <p14:sldId id="412"/>
            <p14:sldId id="414"/>
            <p14:sldId id="415"/>
            <p14:sldId id="416"/>
            <p14:sldId id="421"/>
            <p14:sldId id="417"/>
            <p14:sldId id="418"/>
            <p14:sldId id="419"/>
            <p14:sldId id="42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60"/>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a:t>
            </a:r>
            <a:r>
              <a:rPr lang="en-US" sz="1200" b="0" i="0" u="none" strike="noStrike" kern="1200" baseline="0" dirty="0">
                <a:solidFill>
                  <a:schemeClr val="tx1"/>
                </a:solidFill>
                <a:latin typeface="+mn-lt"/>
                <a:ea typeface="+mn-ea"/>
                <a:cs typeface="+mn-cs"/>
              </a:rPr>
              <a:t>In this chapter, we explore the meaning of utility</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and how it drives decision making—from simple pleasures like eating and sleeping to complex social values like behaving morally or meeting others’ expectations. Indicate to students how individuals gain value from goods and services they receive, known as utility. Christmas is a time when individuals are excited to get gifts that they will enjoy and many receive utility by giving gifts. Christmas can also be a letdown as the receiver typically knows themselves better than the giver.</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Beyond point A, each scoop has negative utility. Rational individuals will never consume beyond point A.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point B, the marginal utility of one more scoop of ice cream is 2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marginal utility line slopes downward, showing that marginal utility is diminishing with each additional scoop.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point A, the marginal utility is zero. Rational individuals will never consume if marginal utility is negative. The book suggests that there are some goods for which total utility will never bind downward as the quantity increases, such as saving. This point is somewhat moot given that most decisions on how much of a good to consume are made at a quantity well below this point.</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There are many things that might give positive utility that individuals choose not to do. These activities may be enjoyable, but the opportunity cost is higher than the benefit.</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bundles E, G, D, and J are not feasible</a:t>
            </a:r>
            <a:r>
              <a:rPr lang="en-US" baseline="0" dirty="0"/>
              <a:t> because they require more money than the individuals’ income permits.</a:t>
            </a:r>
            <a:endParaRPr lang="en-US" dirty="0"/>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There are five bundles that</a:t>
            </a:r>
            <a:r>
              <a:rPr lang="en-US" baseline="0" dirty="0"/>
              <a:t> are feasible. The simplest way of finding feasible bundles is to start with 0 concert tickets and solve for the maximum number of movies tickets, which is 8. Then increase the number of concert tickets and solve for the maximum number of movie tickets that satisfy the constraint of $120 in income.</a:t>
            </a:r>
            <a:endParaRPr lang="en-US" dirty="0"/>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Utility greatly increases as Cody buys the first few movie tickets, and peaks when he buys 7 movie tickets. After that, utility decreases.</a:t>
            </a:r>
            <a:r>
              <a:rPr lang="en-US" sz="1200" baseline="0" dirty="0"/>
              <a:t> </a:t>
            </a:r>
            <a:r>
              <a:rPr lang="en-US" sz="1200" dirty="0"/>
              <a:t>Cody gets lots of utility from the first few concert tickets. After the third ticket, he gets no further utility.</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1058230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Why does this happen? Let’s look at what happens when Cody gets $60 for his birthday from his grandparents. Let’s say he decides to use all of his money this month— including the birthday cash, for a grand total of $180— to buy concert tickets. With the extra cash, he can buy six tickets instead of only four. If he decided to buy only movie tickets instead, he could afford four more than before. With more money, he can buy more of both goods at every point; the entire budget line shifts out by the equivalent of $60, maintaining the same slope as it did before. As a result, Cody can buy more movie tickets or more concert tickets (or more of both) than he did before he received the birthday money.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Why does the slope stay the same? Even though Cody has more money, the ratio of the prices of the two goods has not changed. Movie tickets are still $15 and concert tickets are still $30. The only thing that has changed is that Cody is now able to buy more tickets in whatever combination he chooses. Figure 7-4 shows the effect of this increase in income.</a:t>
            </a:r>
            <a:endParaRPr lang="en-US" dirty="0"/>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Before thinking about the difference between the two effects, this is a good time for a quick refresher on normal goods and inferior goods. Remember that </a:t>
            </a:r>
            <a:r>
              <a:rPr lang="en-US" sz="1200" b="0" i="1" u="none" strike="noStrike" kern="1200" baseline="0" dirty="0">
                <a:solidFill>
                  <a:schemeClr val="tx1"/>
                </a:solidFill>
                <a:latin typeface="+mn-lt"/>
                <a:ea typeface="+mn-ea"/>
                <a:cs typeface="+mn-cs"/>
              </a:rPr>
              <a:t>normal goods </a:t>
            </a:r>
            <a:r>
              <a:rPr lang="en-US" sz="1200" b="0" i="0" u="none" strike="noStrike" kern="1200" baseline="0" dirty="0">
                <a:solidFill>
                  <a:schemeClr val="tx1"/>
                </a:solidFill>
                <a:latin typeface="+mn-lt"/>
                <a:ea typeface="+mn-ea"/>
                <a:cs typeface="+mn-cs"/>
              </a:rPr>
              <a:t>are those for which demand increases as income increases. If Cody chose to increase his consumption of both movie and concert tickets when his income increased, this would imply they are both normal goods. In contrast, </a:t>
            </a:r>
            <a:r>
              <a:rPr lang="en-US" sz="1200" b="0" i="1" u="none" strike="noStrike" kern="1200" baseline="0" dirty="0">
                <a:solidFill>
                  <a:schemeClr val="tx1"/>
                </a:solidFill>
                <a:latin typeface="+mn-lt"/>
                <a:ea typeface="+mn-ea"/>
                <a:cs typeface="+mn-cs"/>
              </a:rPr>
              <a:t>inferior goods </a:t>
            </a:r>
            <a:r>
              <a:rPr lang="en-US" sz="1200" b="0" i="0" u="none" strike="noStrike" kern="1200" baseline="0" dirty="0">
                <a:solidFill>
                  <a:schemeClr val="tx1"/>
                </a:solidFill>
                <a:latin typeface="+mn-lt"/>
                <a:ea typeface="+mn-ea"/>
                <a:cs typeface="+mn-cs"/>
              </a:rPr>
              <a:t>are those for which demand decreases as income increases (Instant ramen noodles, that staple of college diets everywhere, are a classic inferior good.)</a:t>
            </a:r>
          </a:p>
          <a:p>
            <a:endParaRPr lang="en-US" sz="1200" b="0" i="0" u="none" strike="noStrike" kern="1200" baseline="0" dirty="0">
              <a:solidFill>
                <a:schemeClr val="tx1"/>
              </a:solidFill>
              <a:latin typeface="+mn-lt"/>
              <a:ea typeface="+mn-ea"/>
              <a:cs typeface="+mn-cs"/>
            </a:endParaRPr>
          </a:p>
          <a:p>
            <a:r>
              <a:rPr lang="en-US" sz="1200" b="1" i="1" u="none" strike="noStrike" kern="1200" baseline="0" dirty="0">
                <a:solidFill>
                  <a:schemeClr val="tx1"/>
                </a:solidFill>
                <a:latin typeface="+mn-lt"/>
                <a:ea typeface="+mn-ea"/>
                <a:cs typeface="+mn-cs"/>
              </a:rPr>
              <a:t>Income effect. </a:t>
            </a:r>
            <a:r>
              <a:rPr lang="en-US" sz="1200" b="0" i="0" u="none" strike="noStrike" kern="1200" baseline="0" dirty="0">
                <a:solidFill>
                  <a:schemeClr val="tx1"/>
                </a:solidFill>
                <a:latin typeface="+mn-lt"/>
                <a:ea typeface="+mn-ea"/>
                <a:cs typeface="+mn-cs"/>
              </a:rPr>
              <a:t>Using the previous example, if movie tickets are now $10, movie buyers are now $5 “richer” for each ticket bought. If four movie tickets are purchased, then the person has an extra $20 to spend on concert tickets.</a:t>
            </a:r>
          </a:p>
          <a:p>
            <a:endParaRPr lang="en-US" sz="1200" b="0" i="0" u="none" strike="noStrike" kern="1200" baseline="0" dirty="0">
              <a:solidFill>
                <a:schemeClr val="tx1"/>
              </a:solidFill>
              <a:latin typeface="+mn-lt"/>
              <a:ea typeface="+mn-ea"/>
              <a:cs typeface="+mn-cs"/>
            </a:endParaRPr>
          </a:p>
          <a:p>
            <a:r>
              <a:rPr lang="en-US" sz="1200" b="1" i="1" u="none" strike="noStrike" kern="1200" baseline="0" dirty="0">
                <a:solidFill>
                  <a:schemeClr val="tx1"/>
                </a:solidFill>
                <a:latin typeface="+mn-lt"/>
                <a:ea typeface="+mn-ea"/>
                <a:cs typeface="+mn-cs"/>
              </a:rPr>
              <a:t>Substitution effect. </a:t>
            </a:r>
            <a:r>
              <a:rPr lang="en-US" sz="1200" b="0" i="0" u="none" strike="noStrike" kern="1200" baseline="0" dirty="0">
                <a:solidFill>
                  <a:schemeClr val="tx1"/>
                </a:solidFill>
                <a:latin typeface="+mn-lt"/>
                <a:ea typeface="+mn-ea"/>
                <a:cs typeface="+mn-cs"/>
              </a:rPr>
              <a:t>Individuals substitute the good that has become cheaper in relative terms for the one that has become more expensive. When movies cost $15 and concerts $30, the opportunity cost of a concert was two movies. When the price of a movie ticket decreases to $10, the opportunity cost of a concert increases to three movies. The flip-side is that the opportunity cost of movies in terms of forgone concerts has decreased (from 1/2 to 1/3).</a:t>
            </a:r>
          </a:p>
          <a:p>
            <a:endParaRPr lang="en-US" sz="1200" b="0" i="0" u="none" strike="noStrike" kern="1200" baseline="0" dirty="0">
              <a:solidFill>
                <a:schemeClr val="tx1"/>
              </a:solidFill>
              <a:latin typeface="+mn-lt"/>
              <a:ea typeface="+mn-ea"/>
              <a:cs typeface="+mn-cs"/>
            </a:endParaRPr>
          </a:p>
          <a:p>
            <a:pPr marL="0" marR="0" lvl="2"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a side note, </a:t>
            </a:r>
            <a:r>
              <a:rPr lang="en-US" u="sng" dirty="0"/>
              <a:t>Veblen goods</a:t>
            </a:r>
            <a:r>
              <a:rPr lang="en-US" dirty="0"/>
              <a:t> are those goods that individuals choose to consume more of when price increases.</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24</a:t>
            </a:fld>
            <a:endParaRPr lang="en-IN"/>
          </a:p>
        </p:txBody>
      </p:sp>
    </p:spTree>
    <p:extLst>
      <p:ext uri="{BB962C8B-B14F-4D97-AF65-F5344CB8AC3E}">
        <p14:creationId xmlns:p14="http://schemas.microsoft.com/office/powerpoint/2010/main" val="3906208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25</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26</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743517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common misconception about economics is that utility maximization assumes people are inward-looking consumption machines. The utility we get from consuming something is not always about our direct benefit alone. If it were, those designer handbags would be a far tougher sell. More often, utility comes from two sources: One is the direct effect the product has on us, and the other is the effect that other people’s reactions to it have on us.</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41324998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Altruism: </a:t>
            </a:r>
            <a:r>
              <a:rPr lang="en-US" sz="1200" b="0" i="0" u="none" strike="noStrike" kern="1200" baseline="0" dirty="0">
                <a:solidFill>
                  <a:schemeClr val="tx1"/>
                </a:solidFill>
                <a:latin typeface="+mn-lt"/>
                <a:ea typeface="+mn-ea"/>
                <a:cs typeface="+mn-cs"/>
              </a:rPr>
              <a:t>When we do good things, we often get utility from multiple sources. A doctor who travels overseas to treat sick people in refugee camps will get utility from helping others. If she is like most people, she also will probably get utility when she tells people about her charitable work. A single action might produce utility for many different reasons. For instance, imagine buying an extra concert ticket for a friend: It’s entirely reasonable for you to get utility both from your altruistic enjoyment of your friend’s happiness and from your own increased enjoyment of the experience due to sharing it with good company.</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30</a:t>
            </a:fld>
            <a:endParaRPr lang="en-IN"/>
          </a:p>
        </p:txBody>
      </p:sp>
    </p:spTree>
    <p:extLst>
      <p:ext uri="{BB962C8B-B14F-4D97-AF65-F5344CB8AC3E}">
        <p14:creationId xmlns:p14="http://schemas.microsoft.com/office/powerpoint/2010/main" val="41034935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2985020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People get utility from the goods and services they consume and experiences they have. Examples include:</a:t>
            </a:r>
          </a:p>
          <a:p>
            <a:pPr marL="228600" indent="-228600">
              <a:buAutoNum type="arabicParenR"/>
            </a:pPr>
            <a:r>
              <a:rPr lang="en-US" sz="1200" b="0" i="0" u="none" strike="noStrike" kern="1200" baseline="0" dirty="0">
                <a:solidFill>
                  <a:schemeClr val="tx1"/>
                </a:solidFill>
                <a:latin typeface="+mn-lt"/>
                <a:ea typeface="+mn-ea"/>
                <a:cs typeface="+mn-cs"/>
              </a:rPr>
              <a:t>Consuming a tasty snack.</a:t>
            </a:r>
          </a:p>
          <a:p>
            <a:pPr marL="228600" indent="-228600">
              <a:buAutoNum type="arabicParenR"/>
            </a:pPr>
            <a:r>
              <a:rPr lang="en-US" sz="1200" b="0" i="0" u="none" strike="noStrike" kern="1200" baseline="0" dirty="0">
                <a:solidFill>
                  <a:schemeClr val="tx1"/>
                </a:solidFill>
                <a:latin typeface="+mn-lt"/>
                <a:ea typeface="+mn-ea"/>
                <a:cs typeface="+mn-cs"/>
              </a:rPr>
              <a:t>Scoring a goal in a soccer game</a:t>
            </a:r>
          </a:p>
          <a:p>
            <a:pPr marL="228600" indent="-228600">
              <a:buAutoNum type="arabicParenR"/>
            </a:pPr>
            <a:r>
              <a:rPr lang="en-US" sz="1200" b="0" i="0" u="none" strike="noStrike" kern="1200" baseline="0" dirty="0">
                <a:solidFill>
                  <a:schemeClr val="tx1"/>
                </a:solidFill>
                <a:latin typeface="+mn-lt"/>
                <a:ea typeface="+mn-ea"/>
                <a:cs typeface="+mn-cs"/>
              </a:rPr>
              <a:t>Chatting with a friend.</a:t>
            </a:r>
          </a:p>
          <a:p>
            <a:pPr marL="228600" indent="-228600">
              <a:buAutoNum type="arabicParenR"/>
            </a:pPr>
            <a:r>
              <a:rPr lang="en-US" sz="1200" b="0" i="0" u="none" strike="noStrike" kern="1200" baseline="0" dirty="0">
                <a:solidFill>
                  <a:schemeClr val="tx1"/>
                </a:solidFill>
                <a:latin typeface="+mn-lt"/>
                <a:ea typeface="+mn-ea"/>
                <a:cs typeface="+mn-cs"/>
              </a:rPr>
              <a:t>Buying food, clothes, cell phones, or massages.</a:t>
            </a:r>
          </a:p>
          <a:p>
            <a:pPr marL="228600" indent="-228600">
              <a:buAutoNum type="arabicParenR"/>
            </a:pPr>
            <a:r>
              <a:rPr lang="en-US" sz="1200" b="0" i="0" u="none" strike="noStrike" kern="1200" baseline="0" dirty="0">
                <a:solidFill>
                  <a:schemeClr val="tx1"/>
                </a:solidFill>
                <a:latin typeface="+mn-lt"/>
                <a:ea typeface="+mn-ea"/>
                <a:cs typeface="+mn-cs"/>
              </a:rPr>
              <a:t>Listening to music, learning new things, or doing a good deed.</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Note that utility typically is not compared across individuals. The utility one person experiences from something does not have to be equal for another.</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40803914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38</a:t>
            </a:fld>
            <a:endParaRPr lang="en-IN"/>
          </a:p>
        </p:txBody>
      </p:sp>
    </p:spTree>
    <p:extLst>
      <p:ext uri="{BB962C8B-B14F-4D97-AF65-F5344CB8AC3E}">
        <p14:creationId xmlns:p14="http://schemas.microsoft.com/office/powerpoint/2010/main" val="10091002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39</a:t>
            </a:fld>
            <a:endParaRPr lang="en-IN"/>
          </a:p>
        </p:txBody>
      </p:sp>
    </p:spTree>
    <p:extLst>
      <p:ext uri="{BB962C8B-B14F-4D97-AF65-F5344CB8AC3E}">
        <p14:creationId xmlns:p14="http://schemas.microsoft.com/office/powerpoint/2010/main" val="36136741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40</a:t>
            </a:fld>
            <a:endParaRPr lang="en-IN"/>
          </a:p>
        </p:txBody>
      </p:sp>
    </p:spTree>
    <p:extLst>
      <p:ext uri="{BB962C8B-B14F-4D97-AF65-F5344CB8AC3E}">
        <p14:creationId xmlns:p14="http://schemas.microsoft.com/office/powerpoint/2010/main" val="21742591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41</a:t>
            </a:fld>
            <a:endParaRPr lang="en-IN"/>
          </a:p>
        </p:txBody>
      </p:sp>
    </p:spTree>
    <p:extLst>
      <p:ext uri="{BB962C8B-B14F-4D97-AF65-F5344CB8AC3E}">
        <p14:creationId xmlns:p14="http://schemas.microsoft.com/office/powerpoint/2010/main" val="37816235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42</a:t>
            </a:fld>
            <a:endParaRPr lang="en-IN"/>
          </a:p>
        </p:txBody>
      </p:sp>
    </p:spTree>
    <p:extLst>
      <p:ext uri="{BB962C8B-B14F-4D97-AF65-F5344CB8AC3E}">
        <p14:creationId xmlns:p14="http://schemas.microsoft.com/office/powerpoint/2010/main" val="42359723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43</a:t>
            </a:fld>
            <a:endParaRPr lang="en-IN"/>
          </a:p>
        </p:txBody>
      </p:sp>
    </p:spTree>
    <p:extLst>
      <p:ext uri="{BB962C8B-B14F-4D97-AF65-F5344CB8AC3E}">
        <p14:creationId xmlns:p14="http://schemas.microsoft.com/office/powerpoint/2010/main" val="7065575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44</a:t>
            </a:fld>
            <a:endParaRPr lang="en-IN"/>
          </a:p>
        </p:txBody>
      </p:sp>
    </p:spTree>
    <p:extLst>
      <p:ext uri="{BB962C8B-B14F-4D97-AF65-F5344CB8AC3E}">
        <p14:creationId xmlns:p14="http://schemas.microsoft.com/office/powerpoint/2010/main" val="832846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fact that someone chose to do something “reveals” that she preferred it to the other available options. Of course, this inference is specific to a particular person and situation. Different people prefer different ice cream flavors. The same person might be in the mood for an action movie today and a romantic comedy tomorrow.</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Notice</a:t>
            </a:r>
            <a:r>
              <a:rPr lang="en-US" baseline="0" dirty="0"/>
              <a:t> that Sarah could gain more utility by eating more food or skipping out of her broccoli altogether and eating another scoop or two of ice cream. This utility function isn’t realistic because it assumes that we gain the same amount of utility regardless of how much we eat.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diminishing marginal utility of food items is particularly noticeable, because our bodies have a physical reaction to additional consumption. Our stomachs start to tell us that we’re full, and our sense of taste fades as the novelty of a new flavor passes. Economists believe that the principle of diminishing marginal utility applies to most goods and services. For example, imagine you have recently moved to a cold climate and have no sweaters. Buying one sweater makes a huge difference in your comfort. Buying a tenth sweater isn’t such a big deal.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Total utility of the 6</a:t>
            </a:r>
            <a:r>
              <a:rPr lang="en-US" sz="1200" b="0" i="0" u="none" strike="noStrike" kern="1200" baseline="30000" dirty="0">
                <a:solidFill>
                  <a:schemeClr val="tx1"/>
                </a:solidFill>
                <a:latin typeface="+mn-lt"/>
                <a:ea typeface="+mn-ea"/>
                <a:cs typeface="+mn-cs"/>
              </a:rPr>
              <a:t>th</a:t>
            </a:r>
            <a:r>
              <a:rPr lang="en-US" sz="1200" b="0" i="0" u="none" strike="noStrike" kern="1200" baseline="0" dirty="0">
                <a:solidFill>
                  <a:schemeClr val="tx1"/>
                </a:solidFill>
                <a:latin typeface="+mn-lt"/>
                <a:ea typeface="+mn-ea"/>
                <a:cs typeface="+mn-cs"/>
              </a:rPr>
              <a:t> scoop is 6 + 5 + 4 + 3 + 2 + 1 = 21 units of utility.</a:t>
            </a:r>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265256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84582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84582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310029663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5170050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1552660497"/>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2D8883F8-FE81-4D17-BFF9-4A8EF5974662}"/>
              </a:ext>
            </a:extLst>
          </p:cNvPr>
          <p:cNvSpPr txBox="1"/>
          <p:nvPr userDrawn="1"/>
        </p:nvSpPr>
        <p:spPr>
          <a:xfrm>
            <a:off x="8631382" y="6528808"/>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7"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slide" Target="slide36.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slide" Target="slide3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38.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slide" Target="slide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slide" Target="slide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slide" Target="slide4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slide" Target="slide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slide" Target="slide14.xml"/></Relationships>
</file>

<file path=ppt/slides/_rels/slide4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7</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304298"/>
            <a:ext cx="3035808" cy="569626"/>
          </a:xfrm>
        </p:spPr>
        <p:txBody>
          <a:bodyPr/>
          <a:lstStyle/>
          <a:p>
            <a:r>
              <a:rPr lang="en-US" sz="2400" dirty="0"/>
              <a:t>Consumer Behavior</a:t>
            </a:r>
          </a:p>
        </p:txBody>
      </p:sp>
      <p:pic>
        <p:nvPicPr>
          <p:cNvPr id="6" name="Picture 5">
            <a:extLst>
              <a:ext uri="{FF2B5EF4-FFF2-40B4-BE49-F238E27FC236}">
                <a16:creationId xmlns:a16="http://schemas.microsoft.com/office/drawing/2014/main" id="{3A83539A-7FAD-4D76-9BE6-E2C3E21D73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Diminishing marginal utility</a:t>
            </a:r>
          </a:p>
        </p:txBody>
      </p:sp>
      <p:sp>
        <p:nvSpPr>
          <p:cNvPr id="3" name="Content Placeholder 2"/>
          <p:cNvSpPr>
            <a:spLocks noGrp="1"/>
          </p:cNvSpPr>
          <p:nvPr>
            <p:ph sz="quarter" idx="11"/>
          </p:nvPr>
        </p:nvSpPr>
        <p:spPr>
          <a:xfrm>
            <a:off x="342900" y="1276709"/>
            <a:ext cx="7589245" cy="1105883"/>
          </a:xfrm>
        </p:spPr>
        <p:txBody>
          <a:bodyPr>
            <a:normAutofit/>
          </a:bodyPr>
          <a:lstStyle/>
          <a:p>
            <a:r>
              <a:rPr lang="en-US" sz="2200" noProof="0" dirty="0"/>
              <a:t>The utility function and the marginal utility can be plotted. An individual maximizes utility when total utility is greatest or marginal utility is zero.</a:t>
            </a:r>
          </a:p>
        </p:txBody>
      </p:sp>
      <p:pic>
        <p:nvPicPr>
          <p:cNvPr id="3074" name="Picture 2" descr="Total utility is upward bowed, curving where an increase in quantity decreases utility; marginal utility slopes straight downward, eventually crossing into negative uti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568" y="2493649"/>
            <a:ext cx="2761725" cy="2751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49" y="5322406"/>
            <a:ext cx="3879545" cy="843894"/>
          </a:xfrm>
        </p:spPr>
        <p:txBody>
          <a:bodyPr>
            <a:noAutofit/>
          </a:bodyPr>
          <a:lstStyle/>
          <a:p>
            <a:r>
              <a:rPr lang="en-US" sz="1600" noProof="0" dirty="0"/>
              <a:t>Total utility increases with each scoop of ice cream until point A, the seventh scoop, at which total utility is maximized.</a:t>
            </a:r>
          </a:p>
        </p:txBody>
      </p:sp>
      <p:pic>
        <p:nvPicPr>
          <p:cNvPr id="3075" name="Picture 3" descr="Total utility is upward bowed, curving where an increase in quantity decreases utility; marginal utility slopes straight downward, eventually crossing into negative utili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8524" y="2482296"/>
            <a:ext cx="2655455" cy="275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4700789" y="5320758"/>
            <a:ext cx="3879545" cy="751950"/>
          </a:xfrm>
        </p:spPr>
        <p:txBody>
          <a:bodyPr>
            <a:normAutofit/>
          </a:bodyPr>
          <a:lstStyle/>
          <a:p>
            <a:r>
              <a:rPr lang="en-US" sz="1600" noProof="0" dirty="0"/>
              <a:t>Marginal utility measures the per unit utility from each scoop of ice cream.</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5" action="ppaction://hlinksldjump"/>
              </a:rPr>
              <a:t>Access the text alternative for slide images.</a:t>
            </a:r>
          </a:p>
        </p:txBody>
      </p:sp>
    </p:spTree>
    <p:extLst>
      <p:ext uri="{BB962C8B-B14F-4D97-AF65-F5344CB8AC3E}">
        <p14:creationId xmlns:p14="http://schemas.microsoft.com/office/powerpoint/2010/main" val="977134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Maximizing utility with constraints</a:t>
            </a:r>
          </a:p>
        </p:txBody>
      </p:sp>
      <p:sp>
        <p:nvSpPr>
          <p:cNvPr id="3" name="Content Placeholder 2"/>
          <p:cNvSpPr>
            <a:spLocks noGrp="1"/>
          </p:cNvSpPr>
          <p:nvPr>
            <p:ph sz="quarter" idx="11"/>
          </p:nvPr>
        </p:nvSpPr>
        <p:spPr>
          <a:xfrm>
            <a:off x="342900" y="1276709"/>
            <a:ext cx="8458200" cy="3591505"/>
          </a:xfrm>
        </p:spPr>
        <p:txBody>
          <a:bodyPr>
            <a:noAutofit/>
          </a:bodyPr>
          <a:lstStyle/>
          <a:p>
            <a:pPr marL="292608" indent="-292608">
              <a:buFont typeface="Arial" pitchFamily="34" charset="0"/>
              <a:buChar char="•"/>
            </a:pPr>
            <a:r>
              <a:rPr lang="en-US" sz="2600" noProof="0" dirty="0">
                <a:solidFill>
                  <a:schemeClr val="tx1"/>
                </a:solidFill>
              </a:rPr>
              <a:t>People have many wants and are constrained by the time and money available to them.</a:t>
            </a:r>
          </a:p>
          <a:p>
            <a:pPr marL="292608" indent="-292608">
              <a:buFont typeface="Arial" pitchFamily="34" charset="0"/>
              <a:buChar char="•"/>
            </a:pPr>
            <a:r>
              <a:rPr lang="en-US" sz="2600" noProof="0" dirty="0">
                <a:solidFill>
                  <a:schemeClr val="tx1"/>
                </a:solidFill>
              </a:rPr>
              <a:t>Rational individuals maximize utility within those constraints by spending their resources on the bundle that yields the highest possible total utility.</a:t>
            </a:r>
          </a:p>
          <a:p>
            <a:pPr marL="292608" indent="-292608">
              <a:buFont typeface="Arial" pitchFamily="34" charset="0"/>
              <a:buChar char="•"/>
            </a:pPr>
            <a:r>
              <a:rPr lang="en-US" sz="2600" noProof="0" dirty="0">
                <a:solidFill>
                  <a:schemeClr val="tx1"/>
                </a:solidFill>
              </a:rPr>
              <a:t>A </a:t>
            </a:r>
            <a:r>
              <a:rPr lang="en-US" sz="2600" i="1" noProof="0" dirty="0">
                <a:solidFill>
                  <a:srgbClr val="C00000"/>
                </a:solidFill>
              </a:rPr>
              <a:t>budget constraint</a:t>
            </a:r>
            <a:r>
              <a:rPr lang="en-US" sz="2600" noProof="0" dirty="0">
                <a:solidFill>
                  <a:schemeClr val="tx1"/>
                </a:solidFill>
              </a:rPr>
              <a:t> provides all possible combinations of goods and services a consumer can buy for a given income.</a:t>
            </a:r>
            <a:endParaRPr lang="en-US" sz="2400" noProof="0" dirty="0"/>
          </a:p>
        </p:txBody>
      </p:sp>
    </p:spTree>
    <p:extLst>
      <p:ext uri="{BB962C8B-B14F-4D97-AF65-F5344CB8AC3E}">
        <p14:creationId xmlns:p14="http://schemas.microsoft.com/office/powerpoint/2010/main" val="2833040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budget constraint</a:t>
            </a:r>
          </a:p>
        </p:txBody>
      </p:sp>
      <p:sp>
        <p:nvSpPr>
          <p:cNvPr id="3" name="Content Placeholder 2"/>
          <p:cNvSpPr>
            <a:spLocks noGrp="1"/>
          </p:cNvSpPr>
          <p:nvPr>
            <p:ph sz="quarter" idx="11"/>
          </p:nvPr>
        </p:nvSpPr>
        <p:spPr>
          <a:xfrm>
            <a:off x="342900" y="1276710"/>
            <a:ext cx="8480426" cy="745274"/>
          </a:xfrm>
        </p:spPr>
        <p:txBody>
          <a:bodyPr>
            <a:noAutofit/>
          </a:bodyPr>
          <a:lstStyle/>
          <a:p>
            <a:r>
              <a:rPr lang="en-US" sz="2000" noProof="0" dirty="0">
                <a:solidFill>
                  <a:schemeClr val="tx1"/>
                </a:solidFill>
              </a:rPr>
              <a:t>The budget constraint for two goods is displayed using a movie ticket price of $15, a concert ticket price of $30, and an income of $120.</a:t>
            </a:r>
          </a:p>
        </p:txBody>
      </p:sp>
      <p:pic>
        <p:nvPicPr>
          <p:cNvPr id="5" name="Picture 4" descr="Graph shows a movement along a demand curve.">
            <a:extLst>
              <a:ext uri="{FF2B5EF4-FFF2-40B4-BE49-F238E27FC236}">
                <a16:creationId xmlns:a16="http://schemas.microsoft.com/office/drawing/2014/main" id="{5E72BD42-BCA6-4CE2-8BE9-430ADE63B56C}"/>
              </a:ext>
            </a:extLst>
          </p:cNvPr>
          <p:cNvPicPr>
            <a:picLocks noChangeAspect="1"/>
          </p:cNvPicPr>
          <p:nvPr/>
        </p:nvPicPr>
        <p:blipFill>
          <a:blip r:embed="rId3"/>
          <a:stretch>
            <a:fillRect/>
          </a:stretch>
        </p:blipFill>
        <p:spPr>
          <a:xfrm>
            <a:off x="409160" y="2166048"/>
            <a:ext cx="3951695" cy="3644690"/>
          </a:xfrm>
          <a:prstGeom prst="rect">
            <a:avLst/>
          </a:prstGeom>
        </p:spPr>
      </p:pic>
      <p:sp>
        <p:nvSpPr>
          <p:cNvPr id="4" name="Content Placeholder 3"/>
          <p:cNvSpPr>
            <a:spLocks noGrp="1"/>
          </p:cNvSpPr>
          <p:nvPr>
            <p:ph sz="quarter" idx="14"/>
          </p:nvPr>
        </p:nvSpPr>
        <p:spPr>
          <a:xfrm>
            <a:off x="4713668" y="2166048"/>
            <a:ext cx="4109657" cy="3037017"/>
          </a:xfrm>
        </p:spPr>
        <p:txBody>
          <a:bodyPr>
            <a:noAutofit/>
          </a:bodyPr>
          <a:lstStyle/>
          <a:p>
            <a:pPr marL="292608" indent="-292608">
              <a:buFont typeface="Arial" pitchFamily="34" charset="0"/>
              <a:buChar char="•"/>
            </a:pPr>
            <a:r>
              <a:rPr lang="en-US" sz="2000" u="sng" noProof="0" dirty="0"/>
              <a:t>Point A</a:t>
            </a:r>
            <a:r>
              <a:rPr lang="en-US" sz="2000" noProof="0" dirty="0"/>
              <a:t>: All income spent on movies (8 movie tickets).</a:t>
            </a:r>
          </a:p>
          <a:p>
            <a:pPr marL="292608" indent="-292608">
              <a:buFont typeface="Arial" pitchFamily="34" charset="0"/>
              <a:buChar char="•"/>
            </a:pPr>
            <a:r>
              <a:rPr lang="en-US" sz="2000" u="sng" noProof="0" dirty="0"/>
              <a:t>Point B</a:t>
            </a:r>
            <a:r>
              <a:rPr lang="en-US" sz="2000" noProof="0" dirty="0"/>
              <a:t>: Income spent on both goods (4 movie and 2 concert tickets).</a:t>
            </a:r>
          </a:p>
          <a:p>
            <a:pPr marL="292608" indent="-292608">
              <a:buFont typeface="Arial" pitchFamily="34" charset="0"/>
              <a:buChar char="•"/>
            </a:pPr>
            <a:r>
              <a:rPr lang="en-US" sz="2000" u="sng" noProof="0" dirty="0"/>
              <a:t>Point C</a:t>
            </a:r>
            <a:r>
              <a:rPr lang="en-US" sz="2000" noProof="0" dirty="0"/>
              <a:t>: All income spent on concerts (4 concert tickets).</a:t>
            </a:r>
          </a:p>
          <a:p>
            <a:pPr marL="292608" indent="-292608">
              <a:buFont typeface="Arial" pitchFamily="34" charset="0"/>
              <a:buChar char="•"/>
            </a:pPr>
            <a:r>
              <a:rPr lang="en-US" sz="2000" noProof="0" dirty="0"/>
              <a:t>Represents all feasible bundles.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957220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Active Learning: The budget constraint</a:t>
            </a:r>
          </a:p>
        </p:txBody>
      </p:sp>
      <p:sp>
        <p:nvSpPr>
          <p:cNvPr id="3" name="Content Placeholder 2"/>
          <p:cNvSpPr>
            <a:spLocks noGrp="1"/>
          </p:cNvSpPr>
          <p:nvPr>
            <p:ph sz="quarter" idx="11"/>
          </p:nvPr>
        </p:nvSpPr>
        <p:spPr>
          <a:xfrm>
            <a:off x="342900" y="1276709"/>
            <a:ext cx="8480426" cy="874063"/>
          </a:xfrm>
        </p:spPr>
        <p:txBody>
          <a:bodyPr>
            <a:noAutofit/>
          </a:bodyPr>
          <a:lstStyle/>
          <a:p>
            <a:r>
              <a:rPr lang="en-US" sz="2600" noProof="0" dirty="0">
                <a:solidFill>
                  <a:schemeClr val="tx1"/>
                </a:solidFill>
              </a:rPr>
              <a:t>Which bundle(s) are </a:t>
            </a:r>
            <a:r>
              <a:rPr lang="en-US" sz="2600" i="1" noProof="0" dirty="0">
                <a:solidFill>
                  <a:schemeClr val="tx1"/>
                </a:solidFill>
              </a:rPr>
              <a:t>not</a:t>
            </a:r>
            <a:r>
              <a:rPr lang="en-US" sz="2600" noProof="0" dirty="0">
                <a:solidFill>
                  <a:schemeClr val="tx1"/>
                </a:solidFill>
              </a:rPr>
              <a:t> within the following budget constraint?</a:t>
            </a:r>
          </a:p>
        </p:txBody>
      </p:sp>
      <p:pic>
        <p:nvPicPr>
          <p:cNvPr id="5122" name="Picture 2" descr="The vertical axis has Movie tickets and the horizontal axis has Concert ticket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2813" y="2291905"/>
            <a:ext cx="3556787" cy="3824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840645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a:t>
            </a:r>
          </a:p>
        </p:txBody>
      </p:sp>
      <p:sp>
        <p:nvSpPr>
          <p:cNvPr id="3" name="Content Placeholder 2"/>
          <p:cNvSpPr>
            <a:spLocks noGrp="1"/>
          </p:cNvSpPr>
          <p:nvPr>
            <p:ph sz="quarter" idx="11"/>
          </p:nvPr>
        </p:nvSpPr>
        <p:spPr>
          <a:xfrm>
            <a:off x="342900" y="1276709"/>
            <a:ext cx="8480426" cy="874063"/>
          </a:xfrm>
        </p:spPr>
        <p:txBody>
          <a:bodyPr>
            <a:noAutofit/>
          </a:bodyPr>
          <a:lstStyle/>
          <a:p>
            <a:r>
              <a:rPr lang="en-US" sz="2600" noProof="0" dirty="0">
                <a:solidFill>
                  <a:schemeClr val="tx1"/>
                </a:solidFill>
              </a:rPr>
              <a:t>Which bundle(s) are </a:t>
            </a:r>
            <a:r>
              <a:rPr lang="en-US" sz="2600" i="1" noProof="0" dirty="0">
                <a:solidFill>
                  <a:schemeClr val="tx1"/>
                </a:solidFill>
              </a:rPr>
              <a:t>not</a:t>
            </a:r>
            <a:r>
              <a:rPr lang="en-US" sz="2600" noProof="0" dirty="0">
                <a:solidFill>
                  <a:schemeClr val="tx1"/>
                </a:solidFill>
              </a:rPr>
              <a:t> within the following budget constraint?</a:t>
            </a:r>
          </a:p>
        </p:txBody>
      </p:sp>
      <p:pic>
        <p:nvPicPr>
          <p:cNvPr id="6146" name="Picture 2" descr="The vertical axis has Movie tickets and the horizontal axis has Concert ticket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8920" y="2291905"/>
            <a:ext cx="3597459" cy="3824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789249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noProof="0" dirty="0"/>
              <a:t>Active Learning: The budget constraint II</a:t>
            </a:r>
          </a:p>
        </p:txBody>
      </p:sp>
      <p:sp>
        <p:nvSpPr>
          <p:cNvPr id="3" name="Content Placeholder 2"/>
          <p:cNvSpPr>
            <a:spLocks noGrp="1"/>
          </p:cNvSpPr>
          <p:nvPr>
            <p:ph sz="quarter" idx="11"/>
          </p:nvPr>
        </p:nvSpPr>
        <p:spPr>
          <a:xfrm>
            <a:off x="342900" y="1276710"/>
            <a:ext cx="8480426" cy="1324822"/>
          </a:xfrm>
        </p:spPr>
        <p:txBody>
          <a:bodyPr>
            <a:noAutofit/>
          </a:bodyPr>
          <a:lstStyle/>
          <a:p>
            <a:pPr marL="292608" indent="-292608">
              <a:buFont typeface="Arial" panose="020B0604020202020204" pitchFamily="34" charset="0"/>
              <a:buChar char="•"/>
            </a:pPr>
            <a:r>
              <a:rPr lang="en-US" sz="2200" noProof="0" dirty="0">
                <a:solidFill>
                  <a:schemeClr val="tx1"/>
                </a:solidFill>
              </a:rPr>
              <a:t>Find all feasible bundles using a movie ticket price of $15, a concert ticket price of $30, and an income of $120.</a:t>
            </a:r>
          </a:p>
          <a:p>
            <a:pPr marL="292608" indent="-292608">
              <a:buFont typeface="Arial" panose="020B0604020202020204" pitchFamily="34" charset="0"/>
              <a:buChar char="•"/>
            </a:pPr>
            <a:r>
              <a:rPr lang="en-US" sz="2200" noProof="0" dirty="0">
                <a:solidFill>
                  <a:schemeClr val="tx1"/>
                </a:solidFill>
              </a:rPr>
              <a:t>Is the bundle of 4 concert tickets and 1 movie ticket feasible?</a:t>
            </a:r>
            <a:endParaRPr lang="en-US" sz="2200" b="1" noProof="0" dirty="0">
              <a:solidFill>
                <a:srgbClr val="C00000"/>
              </a:solidFill>
            </a:endParaRPr>
          </a:p>
        </p:txBody>
      </p:sp>
      <p:graphicFrame>
        <p:nvGraphicFramePr>
          <p:cNvPr id="10" name="Table 9">
            <a:extLst>
              <a:ext uri="{FF2B5EF4-FFF2-40B4-BE49-F238E27FC236}">
                <a16:creationId xmlns:a16="http://schemas.microsoft.com/office/drawing/2014/main" id="{E77387B0-CFCB-447B-AC40-2BA6D9EE5F1D}"/>
              </a:ext>
            </a:extLst>
          </p:cNvPr>
          <p:cNvGraphicFramePr>
            <a:graphicFrameLocks noGrp="1"/>
          </p:cNvGraphicFramePr>
          <p:nvPr>
            <p:extLst>
              <p:ext uri="{D42A27DB-BD31-4B8C-83A1-F6EECF244321}">
                <p14:modId xmlns:p14="http://schemas.microsoft.com/office/powerpoint/2010/main" val="536007575"/>
              </p:ext>
            </p:extLst>
          </p:nvPr>
        </p:nvGraphicFramePr>
        <p:xfrm>
          <a:off x="703476" y="2942468"/>
          <a:ext cx="6986302" cy="2595880"/>
        </p:xfrm>
        <a:graphic>
          <a:graphicData uri="http://schemas.openxmlformats.org/drawingml/2006/table">
            <a:tbl>
              <a:tblPr firstRow="1" bandRow="1">
                <a:tableStyleId>{5C22544A-7EE6-4342-B048-85BDC9FD1C3A}</a:tableStyleId>
              </a:tblPr>
              <a:tblGrid>
                <a:gridCol w="1400750">
                  <a:extLst>
                    <a:ext uri="{9D8B030D-6E8A-4147-A177-3AD203B41FA5}">
                      <a16:colId xmlns:a16="http://schemas.microsoft.com/office/drawing/2014/main" val="20000"/>
                    </a:ext>
                  </a:extLst>
                </a:gridCol>
                <a:gridCol w="1938968">
                  <a:extLst>
                    <a:ext uri="{9D8B030D-6E8A-4147-A177-3AD203B41FA5}">
                      <a16:colId xmlns:a16="http://schemas.microsoft.com/office/drawing/2014/main" val="20001"/>
                    </a:ext>
                  </a:extLst>
                </a:gridCol>
                <a:gridCol w="1961003">
                  <a:extLst>
                    <a:ext uri="{9D8B030D-6E8A-4147-A177-3AD203B41FA5}">
                      <a16:colId xmlns:a16="http://schemas.microsoft.com/office/drawing/2014/main" val="20002"/>
                    </a:ext>
                  </a:extLst>
                </a:gridCol>
                <a:gridCol w="1685581">
                  <a:extLst>
                    <a:ext uri="{9D8B030D-6E8A-4147-A177-3AD203B41FA5}">
                      <a16:colId xmlns:a16="http://schemas.microsoft.com/office/drawing/2014/main" val="20003"/>
                    </a:ext>
                  </a:extLst>
                </a:gridCol>
              </a:tblGrid>
              <a:tr h="370840">
                <a:tc>
                  <a:txBody>
                    <a:bodyPr/>
                    <a:lstStyle/>
                    <a:p>
                      <a:pPr algn="ctr"/>
                      <a:r>
                        <a:rPr lang="en-US" dirty="0">
                          <a:solidFill>
                            <a:schemeClr val="bg1"/>
                          </a:solidFill>
                        </a:rPr>
                        <a:t>Bundle</a:t>
                      </a:r>
                    </a:p>
                  </a:txBody>
                  <a:tcPr>
                    <a:solidFill>
                      <a:schemeClr val="accent1">
                        <a:lumMod val="75000"/>
                      </a:schemeClr>
                    </a:solidFill>
                  </a:tcPr>
                </a:tc>
                <a:tc>
                  <a:txBody>
                    <a:bodyPr/>
                    <a:lstStyle/>
                    <a:p>
                      <a:pPr algn="ctr"/>
                      <a:r>
                        <a:rPr lang="en-US" dirty="0">
                          <a:solidFill>
                            <a:schemeClr val="bg1"/>
                          </a:solidFill>
                        </a:rPr>
                        <a:t>Concert tickets</a:t>
                      </a:r>
                    </a:p>
                  </a:txBody>
                  <a:tcPr>
                    <a:solidFill>
                      <a:schemeClr val="accent1">
                        <a:lumMod val="75000"/>
                      </a:schemeClr>
                    </a:solidFill>
                  </a:tcPr>
                </a:tc>
                <a:tc>
                  <a:txBody>
                    <a:bodyPr/>
                    <a:lstStyle/>
                    <a:p>
                      <a:pPr algn="ctr"/>
                      <a:r>
                        <a:rPr lang="en-US" dirty="0">
                          <a:solidFill>
                            <a:schemeClr val="bg1"/>
                          </a:solidFill>
                        </a:rPr>
                        <a:t>Movie tickets</a:t>
                      </a:r>
                    </a:p>
                  </a:txBody>
                  <a:tcPr>
                    <a:solidFill>
                      <a:schemeClr val="accent1">
                        <a:lumMod val="75000"/>
                      </a:schemeClr>
                    </a:solidFill>
                  </a:tcPr>
                </a:tc>
                <a:tc>
                  <a:txBody>
                    <a:bodyPr/>
                    <a:lstStyle/>
                    <a:p>
                      <a:pPr algn="ctr"/>
                      <a:r>
                        <a:rPr lang="en-US" dirty="0">
                          <a:solidFill>
                            <a:schemeClr val="bg1"/>
                          </a:solidFill>
                        </a:rPr>
                        <a:t>Total cost</a:t>
                      </a:r>
                    </a:p>
                  </a:txBody>
                  <a:tcPr>
                    <a:solidFill>
                      <a:schemeClr val="accent1">
                        <a:lumMod val="75000"/>
                      </a:schemeClr>
                    </a:solidFill>
                  </a:tcPr>
                </a:tc>
                <a:extLst>
                  <a:ext uri="{0D108BD9-81ED-4DB2-BD59-A6C34878D82A}">
                    <a16:rowId xmlns:a16="http://schemas.microsoft.com/office/drawing/2014/main" val="10000"/>
                  </a:ext>
                </a:extLst>
              </a:tr>
              <a:tr h="370840">
                <a:tc>
                  <a:txBody>
                    <a:bodyPr/>
                    <a:lstStyle/>
                    <a:p>
                      <a:pPr algn="ctr"/>
                      <a:endParaRPr lang="en-US" b="1"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1"/>
                  </a:ext>
                </a:extLst>
              </a:tr>
              <a:tr h="370840">
                <a:tc>
                  <a:txBody>
                    <a:bodyPr/>
                    <a:lstStyle/>
                    <a:p>
                      <a:pPr algn="ctr"/>
                      <a:endParaRPr lang="en-US" b="1"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2"/>
                  </a:ext>
                </a:extLst>
              </a:tr>
              <a:tr h="370840">
                <a:tc>
                  <a:txBody>
                    <a:bodyPr/>
                    <a:lstStyle/>
                    <a:p>
                      <a:pPr algn="ctr"/>
                      <a:endParaRPr lang="en-US" b="1"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3"/>
                  </a:ext>
                </a:extLst>
              </a:tr>
              <a:tr h="370840">
                <a:tc>
                  <a:txBody>
                    <a:bodyPr/>
                    <a:lstStyle/>
                    <a:p>
                      <a:pPr algn="ctr"/>
                      <a:endParaRPr lang="en-US" b="1"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4"/>
                  </a:ext>
                </a:extLst>
              </a:tr>
              <a:tr h="370840">
                <a:tc>
                  <a:txBody>
                    <a:bodyPr/>
                    <a:lstStyle/>
                    <a:p>
                      <a:pPr algn="ctr"/>
                      <a:endParaRPr lang="en-US" b="1"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5"/>
                  </a:ext>
                </a:extLst>
              </a:tr>
              <a:tr h="370840">
                <a:tc>
                  <a:txBody>
                    <a:bodyPr/>
                    <a:lstStyle/>
                    <a:p>
                      <a:pPr algn="ctr"/>
                      <a:endParaRPr lang="en-US" b="1" dirty="0">
                        <a:solidFill>
                          <a:srgbClr val="C00000"/>
                        </a:solidFill>
                      </a:endParaRPr>
                    </a:p>
                  </a:txBody>
                  <a:tcPr/>
                </a:tc>
                <a:tc>
                  <a:txBody>
                    <a:bodyPr/>
                    <a:lstStyle/>
                    <a:p>
                      <a:pPr algn="ctr"/>
                      <a:endParaRPr lang="en-US" b="1" dirty="0">
                        <a:solidFill>
                          <a:srgbClr val="C00000"/>
                        </a:solidFill>
                      </a:endParaRPr>
                    </a:p>
                  </a:txBody>
                  <a:tcPr/>
                </a:tc>
                <a:tc>
                  <a:txBody>
                    <a:bodyPr/>
                    <a:lstStyle/>
                    <a:p>
                      <a:pPr algn="ctr"/>
                      <a:endParaRPr lang="en-US" b="1" dirty="0">
                        <a:solidFill>
                          <a:srgbClr val="C00000"/>
                        </a:solidFill>
                      </a:endParaRPr>
                    </a:p>
                  </a:txBody>
                  <a:tcPr/>
                </a:tc>
                <a:tc>
                  <a:txBody>
                    <a:bodyPr/>
                    <a:lstStyle/>
                    <a:p>
                      <a:pPr algn="ctr"/>
                      <a:endParaRPr lang="en-US" b="1" dirty="0">
                        <a:solidFill>
                          <a:srgbClr val="C00000"/>
                        </a:solidFill>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068220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II</a:t>
            </a:r>
          </a:p>
        </p:txBody>
      </p:sp>
      <p:sp>
        <p:nvSpPr>
          <p:cNvPr id="3" name="Content Placeholder 2"/>
          <p:cNvSpPr>
            <a:spLocks noGrp="1"/>
          </p:cNvSpPr>
          <p:nvPr>
            <p:ph sz="quarter" idx="11"/>
          </p:nvPr>
        </p:nvSpPr>
        <p:spPr>
          <a:xfrm>
            <a:off x="342899" y="1276710"/>
            <a:ext cx="8635847" cy="1324822"/>
          </a:xfrm>
        </p:spPr>
        <p:txBody>
          <a:bodyPr>
            <a:noAutofit/>
          </a:bodyPr>
          <a:lstStyle/>
          <a:p>
            <a:pPr marL="291600" indent="-291600">
              <a:buFont typeface="Arial" panose="020B0604020202020204" pitchFamily="34" charset="0"/>
              <a:buChar char="•"/>
            </a:pPr>
            <a:r>
              <a:rPr lang="en-US" sz="2200" noProof="0" dirty="0">
                <a:solidFill>
                  <a:schemeClr val="tx1"/>
                </a:solidFill>
              </a:rPr>
              <a:t>Find all feasible bundles using a movie ticket price of $15, a concert ticket price of $30, and an income of $120.</a:t>
            </a:r>
          </a:p>
          <a:p>
            <a:pPr marL="291600" indent="-291600">
              <a:buFont typeface="Arial" panose="020B0604020202020204" pitchFamily="34" charset="0"/>
              <a:buChar char="•"/>
            </a:pPr>
            <a:r>
              <a:rPr lang="en-US" sz="2200" noProof="0" dirty="0">
                <a:solidFill>
                  <a:schemeClr val="tx1"/>
                </a:solidFill>
              </a:rPr>
              <a:t>Is the bundle of 4 concert tickets and 1 movie ticket feasible? </a:t>
            </a:r>
            <a:r>
              <a:rPr lang="en-US" sz="2200" b="1" noProof="0" dirty="0">
                <a:solidFill>
                  <a:srgbClr val="C00000"/>
                </a:solidFill>
              </a:rPr>
              <a:t>No</a:t>
            </a:r>
          </a:p>
        </p:txBody>
      </p:sp>
      <p:graphicFrame>
        <p:nvGraphicFramePr>
          <p:cNvPr id="6" name="Table 5">
            <a:extLst>
              <a:ext uri="{FF2B5EF4-FFF2-40B4-BE49-F238E27FC236}">
                <a16:creationId xmlns:a16="http://schemas.microsoft.com/office/drawing/2014/main" id="{ADA479B8-8D18-4F9D-84BE-E7C38023CD19}"/>
              </a:ext>
            </a:extLst>
          </p:cNvPr>
          <p:cNvGraphicFramePr>
            <a:graphicFrameLocks noGrp="1"/>
          </p:cNvGraphicFramePr>
          <p:nvPr>
            <p:extLst>
              <p:ext uri="{D42A27DB-BD31-4B8C-83A1-F6EECF244321}">
                <p14:modId xmlns:p14="http://schemas.microsoft.com/office/powerpoint/2010/main" val="4287505998"/>
              </p:ext>
            </p:extLst>
          </p:nvPr>
        </p:nvGraphicFramePr>
        <p:xfrm>
          <a:off x="703476" y="2942468"/>
          <a:ext cx="6986302" cy="2595880"/>
        </p:xfrm>
        <a:graphic>
          <a:graphicData uri="http://schemas.openxmlformats.org/drawingml/2006/table">
            <a:tbl>
              <a:tblPr firstRow="1" bandRow="1">
                <a:tableStyleId>{5C22544A-7EE6-4342-B048-85BDC9FD1C3A}</a:tableStyleId>
              </a:tblPr>
              <a:tblGrid>
                <a:gridCol w="1400750">
                  <a:extLst>
                    <a:ext uri="{9D8B030D-6E8A-4147-A177-3AD203B41FA5}">
                      <a16:colId xmlns:a16="http://schemas.microsoft.com/office/drawing/2014/main" val="20000"/>
                    </a:ext>
                  </a:extLst>
                </a:gridCol>
                <a:gridCol w="1938968">
                  <a:extLst>
                    <a:ext uri="{9D8B030D-6E8A-4147-A177-3AD203B41FA5}">
                      <a16:colId xmlns:a16="http://schemas.microsoft.com/office/drawing/2014/main" val="20001"/>
                    </a:ext>
                  </a:extLst>
                </a:gridCol>
                <a:gridCol w="1961003">
                  <a:extLst>
                    <a:ext uri="{9D8B030D-6E8A-4147-A177-3AD203B41FA5}">
                      <a16:colId xmlns:a16="http://schemas.microsoft.com/office/drawing/2014/main" val="20002"/>
                    </a:ext>
                  </a:extLst>
                </a:gridCol>
                <a:gridCol w="1685581">
                  <a:extLst>
                    <a:ext uri="{9D8B030D-6E8A-4147-A177-3AD203B41FA5}">
                      <a16:colId xmlns:a16="http://schemas.microsoft.com/office/drawing/2014/main" val="20003"/>
                    </a:ext>
                  </a:extLst>
                </a:gridCol>
              </a:tblGrid>
              <a:tr h="370840">
                <a:tc>
                  <a:txBody>
                    <a:bodyPr/>
                    <a:lstStyle/>
                    <a:p>
                      <a:pPr algn="ctr"/>
                      <a:r>
                        <a:rPr lang="en-US" dirty="0">
                          <a:solidFill>
                            <a:schemeClr val="bg1"/>
                          </a:solidFill>
                        </a:rPr>
                        <a:t>Bundle</a:t>
                      </a:r>
                    </a:p>
                  </a:txBody>
                  <a:tcPr>
                    <a:solidFill>
                      <a:schemeClr val="accent1">
                        <a:lumMod val="75000"/>
                      </a:schemeClr>
                    </a:solidFill>
                  </a:tcPr>
                </a:tc>
                <a:tc>
                  <a:txBody>
                    <a:bodyPr/>
                    <a:lstStyle/>
                    <a:p>
                      <a:pPr algn="ctr"/>
                      <a:r>
                        <a:rPr lang="en-US" dirty="0">
                          <a:solidFill>
                            <a:schemeClr val="bg1"/>
                          </a:solidFill>
                        </a:rPr>
                        <a:t>Concert tickets</a:t>
                      </a:r>
                    </a:p>
                  </a:txBody>
                  <a:tcPr>
                    <a:solidFill>
                      <a:schemeClr val="accent1">
                        <a:lumMod val="75000"/>
                      </a:schemeClr>
                    </a:solidFill>
                  </a:tcPr>
                </a:tc>
                <a:tc>
                  <a:txBody>
                    <a:bodyPr/>
                    <a:lstStyle/>
                    <a:p>
                      <a:pPr algn="ctr"/>
                      <a:r>
                        <a:rPr lang="en-US" dirty="0">
                          <a:solidFill>
                            <a:schemeClr val="bg1"/>
                          </a:solidFill>
                        </a:rPr>
                        <a:t>Movie tickets</a:t>
                      </a:r>
                    </a:p>
                  </a:txBody>
                  <a:tcPr>
                    <a:solidFill>
                      <a:schemeClr val="accent1">
                        <a:lumMod val="75000"/>
                      </a:schemeClr>
                    </a:solidFill>
                  </a:tcPr>
                </a:tc>
                <a:tc>
                  <a:txBody>
                    <a:bodyPr/>
                    <a:lstStyle/>
                    <a:p>
                      <a:pPr algn="ctr"/>
                      <a:r>
                        <a:rPr lang="en-US" dirty="0">
                          <a:solidFill>
                            <a:schemeClr val="bg1"/>
                          </a:solidFill>
                        </a:rPr>
                        <a:t>Total cost</a:t>
                      </a:r>
                    </a:p>
                  </a:txBody>
                  <a:tcPr>
                    <a:solidFill>
                      <a:schemeClr val="accent1">
                        <a:lumMod val="75000"/>
                      </a:schemeClr>
                    </a:solidFill>
                  </a:tcPr>
                </a:tc>
                <a:extLst>
                  <a:ext uri="{0D108BD9-81ED-4DB2-BD59-A6C34878D82A}">
                    <a16:rowId xmlns:a16="http://schemas.microsoft.com/office/drawing/2014/main" val="10000"/>
                  </a:ext>
                </a:extLst>
              </a:tr>
              <a:tr h="370840">
                <a:tc>
                  <a:txBody>
                    <a:bodyPr/>
                    <a:lstStyle/>
                    <a:p>
                      <a:pPr algn="ctr"/>
                      <a:r>
                        <a:rPr lang="en-US" b="1" dirty="0"/>
                        <a:t>A</a:t>
                      </a:r>
                    </a:p>
                  </a:txBody>
                  <a:tcPr/>
                </a:tc>
                <a:tc>
                  <a:txBody>
                    <a:bodyPr/>
                    <a:lstStyle/>
                    <a:p>
                      <a:pPr algn="ctr"/>
                      <a:r>
                        <a:rPr lang="en-US" dirty="0"/>
                        <a:t>0</a:t>
                      </a:r>
                    </a:p>
                  </a:txBody>
                  <a:tcPr/>
                </a:tc>
                <a:tc>
                  <a:txBody>
                    <a:bodyPr/>
                    <a:lstStyle/>
                    <a:p>
                      <a:pPr algn="ctr"/>
                      <a:r>
                        <a:rPr lang="en-US" dirty="0"/>
                        <a:t>8</a:t>
                      </a:r>
                    </a:p>
                  </a:txBody>
                  <a:tcPr/>
                </a:tc>
                <a:tc>
                  <a:txBody>
                    <a:bodyPr/>
                    <a:lstStyle/>
                    <a:p>
                      <a:pPr algn="ctr"/>
                      <a:r>
                        <a:rPr lang="en-US" dirty="0"/>
                        <a:t>120</a:t>
                      </a:r>
                    </a:p>
                  </a:txBody>
                  <a:tcPr/>
                </a:tc>
                <a:extLst>
                  <a:ext uri="{0D108BD9-81ED-4DB2-BD59-A6C34878D82A}">
                    <a16:rowId xmlns:a16="http://schemas.microsoft.com/office/drawing/2014/main" val="10001"/>
                  </a:ext>
                </a:extLst>
              </a:tr>
              <a:tr h="370840">
                <a:tc>
                  <a:txBody>
                    <a:bodyPr/>
                    <a:lstStyle/>
                    <a:p>
                      <a:pPr algn="ctr"/>
                      <a:r>
                        <a:rPr lang="en-US" b="1" dirty="0"/>
                        <a:t>B</a:t>
                      </a:r>
                    </a:p>
                  </a:txBody>
                  <a:tcPr/>
                </a:tc>
                <a:tc>
                  <a:txBody>
                    <a:bodyPr/>
                    <a:lstStyle/>
                    <a:p>
                      <a:pPr algn="ctr"/>
                      <a:r>
                        <a:rPr lang="en-US" dirty="0"/>
                        <a:t>1</a:t>
                      </a:r>
                    </a:p>
                  </a:txBody>
                  <a:tcPr/>
                </a:tc>
                <a:tc>
                  <a:txBody>
                    <a:bodyPr/>
                    <a:lstStyle/>
                    <a:p>
                      <a:pPr algn="ctr"/>
                      <a:r>
                        <a:rPr lang="en-US" dirty="0"/>
                        <a:t>6</a:t>
                      </a:r>
                    </a:p>
                  </a:txBody>
                  <a:tcPr/>
                </a:tc>
                <a:tc>
                  <a:txBody>
                    <a:bodyPr/>
                    <a:lstStyle/>
                    <a:p>
                      <a:pPr algn="ctr"/>
                      <a:r>
                        <a:rPr lang="en-US" dirty="0"/>
                        <a:t>120</a:t>
                      </a:r>
                    </a:p>
                  </a:txBody>
                  <a:tcPr/>
                </a:tc>
                <a:extLst>
                  <a:ext uri="{0D108BD9-81ED-4DB2-BD59-A6C34878D82A}">
                    <a16:rowId xmlns:a16="http://schemas.microsoft.com/office/drawing/2014/main" val="10002"/>
                  </a:ext>
                </a:extLst>
              </a:tr>
              <a:tr h="370840">
                <a:tc>
                  <a:txBody>
                    <a:bodyPr/>
                    <a:lstStyle/>
                    <a:p>
                      <a:pPr algn="ctr"/>
                      <a:r>
                        <a:rPr lang="en-US" b="1" dirty="0"/>
                        <a:t>C</a:t>
                      </a:r>
                    </a:p>
                  </a:txBody>
                  <a:tcPr/>
                </a:tc>
                <a:tc>
                  <a:txBody>
                    <a:bodyPr/>
                    <a:lstStyle/>
                    <a:p>
                      <a:pPr algn="ctr"/>
                      <a:r>
                        <a:rPr lang="en-US" dirty="0"/>
                        <a:t>2</a:t>
                      </a:r>
                    </a:p>
                  </a:txBody>
                  <a:tcPr/>
                </a:tc>
                <a:tc>
                  <a:txBody>
                    <a:bodyPr/>
                    <a:lstStyle/>
                    <a:p>
                      <a:pPr algn="ctr"/>
                      <a:r>
                        <a:rPr lang="en-US" dirty="0"/>
                        <a:t>4</a:t>
                      </a:r>
                    </a:p>
                  </a:txBody>
                  <a:tcPr/>
                </a:tc>
                <a:tc>
                  <a:txBody>
                    <a:bodyPr/>
                    <a:lstStyle/>
                    <a:p>
                      <a:pPr algn="ctr"/>
                      <a:r>
                        <a:rPr lang="en-US" dirty="0"/>
                        <a:t>120</a:t>
                      </a:r>
                    </a:p>
                  </a:txBody>
                  <a:tcPr/>
                </a:tc>
                <a:extLst>
                  <a:ext uri="{0D108BD9-81ED-4DB2-BD59-A6C34878D82A}">
                    <a16:rowId xmlns:a16="http://schemas.microsoft.com/office/drawing/2014/main" val="10003"/>
                  </a:ext>
                </a:extLst>
              </a:tr>
              <a:tr h="370840">
                <a:tc>
                  <a:txBody>
                    <a:bodyPr/>
                    <a:lstStyle/>
                    <a:p>
                      <a:pPr algn="ctr"/>
                      <a:r>
                        <a:rPr lang="en-US" b="1" dirty="0"/>
                        <a:t>D</a:t>
                      </a:r>
                    </a:p>
                  </a:txBody>
                  <a:tcPr/>
                </a:tc>
                <a:tc>
                  <a:txBody>
                    <a:bodyPr/>
                    <a:lstStyle/>
                    <a:p>
                      <a:pPr algn="ctr"/>
                      <a:r>
                        <a:rPr lang="en-US" dirty="0"/>
                        <a:t>3</a:t>
                      </a:r>
                    </a:p>
                  </a:txBody>
                  <a:tcPr/>
                </a:tc>
                <a:tc>
                  <a:txBody>
                    <a:bodyPr/>
                    <a:lstStyle/>
                    <a:p>
                      <a:pPr algn="ctr"/>
                      <a:r>
                        <a:rPr lang="en-US" dirty="0"/>
                        <a:t>2</a:t>
                      </a:r>
                    </a:p>
                  </a:txBody>
                  <a:tcPr/>
                </a:tc>
                <a:tc>
                  <a:txBody>
                    <a:bodyPr/>
                    <a:lstStyle/>
                    <a:p>
                      <a:pPr algn="ctr"/>
                      <a:r>
                        <a:rPr lang="en-US" dirty="0"/>
                        <a:t>120</a:t>
                      </a:r>
                    </a:p>
                  </a:txBody>
                  <a:tcPr/>
                </a:tc>
                <a:extLst>
                  <a:ext uri="{0D108BD9-81ED-4DB2-BD59-A6C34878D82A}">
                    <a16:rowId xmlns:a16="http://schemas.microsoft.com/office/drawing/2014/main" val="10004"/>
                  </a:ext>
                </a:extLst>
              </a:tr>
              <a:tr h="370840">
                <a:tc>
                  <a:txBody>
                    <a:bodyPr/>
                    <a:lstStyle/>
                    <a:p>
                      <a:pPr algn="ctr"/>
                      <a:r>
                        <a:rPr lang="en-US" b="1" dirty="0"/>
                        <a:t>E</a:t>
                      </a:r>
                    </a:p>
                  </a:txBody>
                  <a:tcPr/>
                </a:tc>
                <a:tc>
                  <a:txBody>
                    <a:bodyPr/>
                    <a:lstStyle/>
                    <a:p>
                      <a:pPr algn="ctr"/>
                      <a:r>
                        <a:rPr lang="en-US" dirty="0"/>
                        <a:t>4</a:t>
                      </a:r>
                    </a:p>
                  </a:txBody>
                  <a:tcPr/>
                </a:tc>
                <a:tc>
                  <a:txBody>
                    <a:bodyPr/>
                    <a:lstStyle/>
                    <a:p>
                      <a:pPr algn="ctr"/>
                      <a:r>
                        <a:rPr lang="en-US" dirty="0"/>
                        <a:t>0</a:t>
                      </a:r>
                    </a:p>
                  </a:txBody>
                  <a:tcPr/>
                </a:tc>
                <a:tc>
                  <a:txBody>
                    <a:bodyPr/>
                    <a:lstStyle/>
                    <a:p>
                      <a:pPr algn="ctr"/>
                      <a:r>
                        <a:rPr lang="en-US" dirty="0"/>
                        <a:t>120</a:t>
                      </a:r>
                    </a:p>
                  </a:txBody>
                  <a:tcPr/>
                </a:tc>
                <a:extLst>
                  <a:ext uri="{0D108BD9-81ED-4DB2-BD59-A6C34878D82A}">
                    <a16:rowId xmlns:a16="http://schemas.microsoft.com/office/drawing/2014/main" val="10005"/>
                  </a:ext>
                </a:extLst>
              </a:tr>
              <a:tr h="370840">
                <a:tc>
                  <a:txBody>
                    <a:bodyPr/>
                    <a:lstStyle/>
                    <a:p>
                      <a:pPr algn="ctr"/>
                      <a:r>
                        <a:rPr lang="en-US" b="1" dirty="0">
                          <a:solidFill>
                            <a:srgbClr val="C00000"/>
                          </a:solidFill>
                        </a:rPr>
                        <a:t>F</a:t>
                      </a:r>
                    </a:p>
                  </a:txBody>
                  <a:tcPr/>
                </a:tc>
                <a:tc>
                  <a:txBody>
                    <a:bodyPr/>
                    <a:lstStyle/>
                    <a:p>
                      <a:pPr algn="ctr"/>
                      <a:r>
                        <a:rPr lang="en-US" b="1" dirty="0">
                          <a:solidFill>
                            <a:srgbClr val="C00000"/>
                          </a:solidFill>
                        </a:rPr>
                        <a:t>4</a:t>
                      </a:r>
                    </a:p>
                  </a:txBody>
                  <a:tcPr/>
                </a:tc>
                <a:tc>
                  <a:txBody>
                    <a:bodyPr/>
                    <a:lstStyle/>
                    <a:p>
                      <a:pPr algn="ctr"/>
                      <a:r>
                        <a:rPr lang="en-US" b="1" dirty="0">
                          <a:solidFill>
                            <a:srgbClr val="C00000"/>
                          </a:solidFill>
                        </a:rPr>
                        <a:t>1</a:t>
                      </a:r>
                    </a:p>
                  </a:txBody>
                  <a:tcPr/>
                </a:tc>
                <a:tc>
                  <a:txBody>
                    <a:bodyPr/>
                    <a:lstStyle/>
                    <a:p>
                      <a:pPr algn="ctr"/>
                      <a:r>
                        <a:rPr lang="en-US" b="1" dirty="0">
                          <a:solidFill>
                            <a:srgbClr val="C00000"/>
                          </a:solidFill>
                        </a:rPr>
                        <a:t>135</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61361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Maximizing total utility I</a:t>
            </a:r>
          </a:p>
        </p:txBody>
      </p:sp>
      <p:sp>
        <p:nvSpPr>
          <p:cNvPr id="3" name="Content Placeholder 2"/>
          <p:cNvSpPr>
            <a:spLocks noGrp="1"/>
          </p:cNvSpPr>
          <p:nvPr>
            <p:ph sz="quarter" idx="11"/>
          </p:nvPr>
        </p:nvSpPr>
        <p:spPr>
          <a:xfrm>
            <a:off x="342900" y="1276710"/>
            <a:ext cx="8458200" cy="706636"/>
          </a:xfrm>
        </p:spPr>
        <p:txBody>
          <a:bodyPr>
            <a:normAutofit fontScale="92500" lnSpcReduction="10000"/>
          </a:bodyPr>
          <a:lstStyle/>
          <a:p>
            <a:r>
              <a:rPr lang="en-US" noProof="0" dirty="0"/>
              <a:t>Below are the associated utilities from consuming a specific number of concerts and movie tickets.</a:t>
            </a:r>
          </a:p>
        </p:txBody>
      </p:sp>
      <p:sp>
        <p:nvSpPr>
          <p:cNvPr id="4" name="Content Placeholder 3"/>
          <p:cNvSpPr>
            <a:spLocks noGrp="1"/>
          </p:cNvSpPr>
          <p:nvPr>
            <p:ph sz="quarter" idx="14"/>
          </p:nvPr>
        </p:nvSpPr>
        <p:spPr>
          <a:xfrm>
            <a:off x="1172922" y="2020076"/>
            <a:ext cx="2524279" cy="266789"/>
          </a:xfrm>
        </p:spPr>
        <p:txBody>
          <a:bodyPr/>
          <a:lstStyle/>
          <a:p>
            <a:r>
              <a:rPr lang="en-US" sz="1400" b="1" noProof="0" dirty="0"/>
              <a:t>Utility from movie tickets</a:t>
            </a:r>
          </a:p>
        </p:txBody>
      </p:sp>
      <p:graphicFrame>
        <p:nvGraphicFramePr>
          <p:cNvPr id="14" name="Table 13"/>
          <p:cNvGraphicFramePr>
            <a:graphicFrameLocks noGrp="1"/>
          </p:cNvGraphicFramePr>
          <p:nvPr>
            <p:extLst>
              <p:ext uri="{D42A27DB-BD31-4B8C-83A1-F6EECF244321}">
                <p14:modId xmlns:p14="http://schemas.microsoft.com/office/powerpoint/2010/main" val="4199303035"/>
              </p:ext>
            </p:extLst>
          </p:nvPr>
        </p:nvGraphicFramePr>
        <p:xfrm>
          <a:off x="439225" y="2388672"/>
          <a:ext cx="3862320" cy="3149241"/>
        </p:xfrm>
        <a:graphic>
          <a:graphicData uri="http://schemas.openxmlformats.org/drawingml/2006/table">
            <a:tbl>
              <a:tblPr firstRow="1" bandRow="1">
                <a:tableStyleId>{5C22544A-7EE6-4342-B048-85BDC9FD1C3A}</a:tableStyleId>
              </a:tblPr>
              <a:tblGrid>
                <a:gridCol w="1158221">
                  <a:extLst>
                    <a:ext uri="{9D8B030D-6E8A-4147-A177-3AD203B41FA5}">
                      <a16:colId xmlns:a16="http://schemas.microsoft.com/office/drawing/2014/main" val="20000"/>
                    </a:ext>
                  </a:extLst>
                </a:gridCol>
                <a:gridCol w="1416659">
                  <a:extLst>
                    <a:ext uri="{9D8B030D-6E8A-4147-A177-3AD203B41FA5}">
                      <a16:colId xmlns:a16="http://schemas.microsoft.com/office/drawing/2014/main" val="20001"/>
                    </a:ext>
                  </a:extLst>
                </a:gridCol>
                <a:gridCol w="1287440">
                  <a:extLst>
                    <a:ext uri="{9D8B030D-6E8A-4147-A177-3AD203B41FA5}">
                      <a16:colId xmlns:a16="http://schemas.microsoft.com/office/drawing/2014/main" val="20002"/>
                    </a:ext>
                  </a:extLst>
                </a:gridCol>
              </a:tblGrid>
              <a:tr h="551929">
                <a:tc>
                  <a:txBody>
                    <a:bodyPr/>
                    <a:lstStyle/>
                    <a:p>
                      <a:pPr algn="ctr"/>
                      <a:r>
                        <a:rPr lang="en-US" sz="1400" baseline="0" dirty="0">
                          <a:solidFill>
                            <a:schemeClr val="bg1"/>
                          </a:solidFill>
                        </a:rPr>
                        <a:t>Tickets</a:t>
                      </a:r>
                    </a:p>
                  </a:txBody>
                  <a:tcPr anchor="ctr">
                    <a:solidFill>
                      <a:schemeClr val="accent1">
                        <a:lumMod val="75000"/>
                      </a:schemeClr>
                    </a:solidFill>
                  </a:tcPr>
                </a:tc>
                <a:tc>
                  <a:txBody>
                    <a:bodyPr/>
                    <a:lstStyle/>
                    <a:p>
                      <a:pPr algn="ctr"/>
                      <a:r>
                        <a:rPr lang="en-US" sz="1400" baseline="0" dirty="0">
                          <a:solidFill>
                            <a:schemeClr val="bg1"/>
                          </a:solidFill>
                        </a:rPr>
                        <a:t>Marginal utility</a:t>
                      </a:r>
                    </a:p>
                  </a:txBody>
                  <a:tcPr anchor="ctr">
                    <a:solidFill>
                      <a:schemeClr val="accent1">
                        <a:lumMod val="75000"/>
                      </a:schemeClr>
                    </a:solidFill>
                  </a:tcPr>
                </a:tc>
                <a:tc>
                  <a:txBody>
                    <a:bodyPr/>
                    <a:lstStyle/>
                    <a:p>
                      <a:pPr algn="ctr"/>
                      <a:r>
                        <a:rPr lang="en-US" sz="1400" baseline="0" dirty="0">
                          <a:solidFill>
                            <a:schemeClr val="bg1"/>
                          </a:solidFill>
                        </a:rPr>
                        <a:t>Total utility</a:t>
                      </a:r>
                    </a:p>
                  </a:txBody>
                  <a:tcPr anchor="ctr">
                    <a:solidFill>
                      <a:schemeClr val="accent1">
                        <a:lumMod val="75000"/>
                      </a:schemeClr>
                    </a:solidFill>
                  </a:tcPr>
                </a:tc>
                <a:extLst>
                  <a:ext uri="{0D108BD9-81ED-4DB2-BD59-A6C34878D82A}">
                    <a16:rowId xmlns:a16="http://schemas.microsoft.com/office/drawing/2014/main" val="10000"/>
                  </a:ext>
                </a:extLst>
              </a:tr>
              <a:tr h="324664">
                <a:tc>
                  <a:txBody>
                    <a:bodyPr/>
                    <a:lstStyle/>
                    <a:p>
                      <a:pPr algn="ctr"/>
                      <a:r>
                        <a:rPr lang="en-US" sz="1400" baseline="0" dirty="0">
                          <a:solidFill>
                            <a:schemeClr val="tx1"/>
                          </a:solidFill>
                        </a:rPr>
                        <a:t>1</a:t>
                      </a:r>
                    </a:p>
                  </a:txBody>
                  <a:tcPr/>
                </a:tc>
                <a:tc>
                  <a:txBody>
                    <a:bodyPr/>
                    <a:lstStyle/>
                    <a:p>
                      <a:pPr algn="ctr"/>
                      <a:r>
                        <a:rPr lang="en-US" sz="1400" baseline="0" dirty="0">
                          <a:solidFill>
                            <a:schemeClr val="tx1"/>
                          </a:solidFill>
                        </a:rPr>
                        <a:t>95</a:t>
                      </a:r>
                    </a:p>
                  </a:txBody>
                  <a:tcPr/>
                </a:tc>
                <a:tc>
                  <a:txBody>
                    <a:bodyPr/>
                    <a:lstStyle/>
                    <a:p>
                      <a:pPr algn="ctr"/>
                      <a:r>
                        <a:rPr lang="en-US" sz="1400" baseline="0" dirty="0">
                          <a:solidFill>
                            <a:schemeClr val="tx1"/>
                          </a:solidFill>
                        </a:rPr>
                        <a:t>95</a:t>
                      </a:r>
                    </a:p>
                  </a:txBody>
                  <a:tcPr/>
                </a:tc>
                <a:extLst>
                  <a:ext uri="{0D108BD9-81ED-4DB2-BD59-A6C34878D82A}">
                    <a16:rowId xmlns:a16="http://schemas.microsoft.com/office/drawing/2014/main" val="10001"/>
                  </a:ext>
                </a:extLst>
              </a:tr>
              <a:tr h="324664">
                <a:tc>
                  <a:txBody>
                    <a:bodyPr/>
                    <a:lstStyle/>
                    <a:p>
                      <a:pPr algn="ctr"/>
                      <a:r>
                        <a:rPr lang="en-US" sz="1400" baseline="0" dirty="0">
                          <a:solidFill>
                            <a:schemeClr val="tx1"/>
                          </a:solidFill>
                        </a:rPr>
                        <a:t>2</a:t>
                      </a:r>
                    </a:p>
                  </a:txBody>
                  <a:tcPr/>
                </a:tc>
                <a:tc>
                  <a:txBody>
                    <a:bodyPr/>
                    <a:lstStyle/>
                    <a:p>
                      <a:pPr algn="ctr"/>
                      <a:r>
                        <a:rPr lang="en-US" sz="1400" baseline="0" dirty="0">
                          <a:solidFill>
                            <a:schemeClr val="tx1"/>
                          </a:solidFill>
                        </a:rPr>
                        <a:t>95</a:t>
                      </a:r>
                    </a:p>
                  </a:txBody>
                  <a:tcPr/>
                </a:tc>
                <a:tc>
                  <a:txBody>
                    <a:bodyPr/>
                    <a:lstStyle/>
                    <a:p>
                      <a:pPr algn="ctr"/>
                      <a:r>
                        <a:rPr lang="en-US" sz="1400" baseline="0" dirty="0">
                          <a:solidFill>
                            <a:schemeClr val="tx1"/>
                          </a:solidFill>
                        </a:rPr>
                        <a:t>190</a:t>
                      </a:r>
                    </a:p>
                  </a:txBody>
                  <a:tcPr/>
                </a:tc>
                <a:extLst>
                  <a:ext uri="{0D108BD9-81ED-4DB2-BD59-A6C34878D82A}">
                    <a16:rowId xmlns:a16="http://schemas.microsoft.com/office/drawing/2014/main" val="10002"/>
                  </a:ext>
                </a:extLst>
              </a:tr>
              <a:tr h="324664">
                <a:tc>
                  <a:txBody>
                    <a:bodyPr/>
                    <a:lstStyle/>
                    <a:p>
                      <a:pPr algn="ctr"/>
                      <a:r>
                        <a:rPr lang="en-US" sz="1400" baseline="0" dirty="0">
                          <a:solidFill>
                            <a:schemeClr val="tx1"/>
                          </a:solidFill>
                        </a:rPr>
                        <a:t>3</a:t>
                      </a:r>
                    </a:p>
                  </a:txBody>
                  <a:tcPr/>
                </a:tc>
                <a:tc>
                  <a:txBody>
                    <a:bodyPr/>
                    <a:lstStyle/>
                    <a:p>
                      <a:pPr algn="ctr"/>
                      <a:r>
                        <a:rPr lang="en-US" sz="1400" baseline="0" dirty="0">
                          <a:solidFill>
                            <a:schemeClr val="tx1"/>
                          </a:solidFill>
                        </a:rPr>
                        <a:t>95</a:t>
                      </a:r>
                    </a:p>
                  </a:txBody>
                  <a:tcPr/>
                </a:tc>
                <a:tc>
                  <a:txBody>
                    <a:bodyPr/>
                    <a:lstStyle/>
                    <a:p>
                      <a:pPr algn="ctr"/>
                      <a:r>
                        <a:rPr lang="en-US" sz="1400" baseline="0" dirty="0">
                          <a:solidFill>
                            <a:schemeClr val="tx1"/>
                          </a:solidFill>
                        </a:rPr>
                        <a:t>285</a:t>
                      </a:r>
                    </a:p>
                  </a:txBody>
                  <a:tcPr/>
                </a:tc>
                <a:extLst>
                  <a:ext uri="{0D108BD9-81ED-4DB2-BD59-A6C34878D82A}">
                    <a16:rowId xmlns:a16="http://schemas.microsoft.com/office/drawing/2014/main" val="10003"/>
                  </a:ext>
                </a:extLst>
              </a:tr>
              <a:tr h="324664">
                <a:tc>
                  <a:txBody>
                    <a:bodyPr/>
                    <a:lstStyle/>
                    <a:p>
                      <a:pPr algn="ctr"/>
                      <a:r>
                        <a:rPr lang="en-US" sz="1400" baseline="0" dirty="0">
                          <a:solidFill>
                            <a:schemeClr val="tx1"/>
                          </a:solidFill>
                        </a:rPr>
                        <a:t>4</a:t>
                      </a:r>
                    </a:p>
                  </a:txBody>
                  <a:tcPr/>
                </a:tc>
                <a:tc>
                  <a:txBody>
                    <a:bodyPr/>
                    <a:lstStyle/>
                    <a:p>
                      <a:pPr algn="ctr"/>
                      <a:r>
                        <a:rPr lang="en-US" sz="1400" baseline="0" dirty="0">
                          <a:solidFill>
                            <a:schemeClr val="tx1"/>
                          </a:solidFill>
                        </a:rPr>
                        <a:t>80</a:t>
                      </a:r>
                    </a:p>
                  </a:txBody>
                  <a:tcPr/>
                </a:tc>
                <a:tc>
                  <a:txBody>
                    <a:bodyPr/>
                    <a:lstStyle/>
                    <a:p>
                      <a:pPr algn="ctr"/>
                      <a:r>
                        <a:rPr lang="en-US" sz="1400" baseline="0" dirty="0">
                          <a:solidFill>
                            <a:schemeClr val="tx1"/>
                          </a:solidFill>
                        </a:rPr>
                        <a:t>365</a:t>
                      </a:r>
                    </a:p>
                  </a:txBody>
                  <a:tcPr/>
                </a:tc>
                <a:extLst>
                  <a:ext uri="{0D108BD9-81ED-4DB2-BD59-A6C34878D82A}">
                    <a16:rowId xmlns:a16="http://schemas.microsoft.com/office/drawing/2014/main" val="10004"/>
                  </a:ext>
                </a:extLst>
              </a:tr>
              <a:tr h="324664">
                <a:tc>
                  <a:txBody>
                    <a:bodyPr/>
                    <a:lstStyle/>
                    <a:p>
                      <a:pPr algn="ctr"/>
                      <a:r>
                        <a:rPr lang="en-US" sz="1400" baseline="0" dirty="0">
                          <a:solidFill>
                            <a:schemeClr val="tx1"/>
                          </a:solidFill>
                        </a:rPr>
                        <a:t>5</a:t>
                      </a:r>
                    </a:p>
                  </a:txBody>
                  <a:tcPr/>
                </a:tc>
                <a:tc>
                  <a:txBody>
                    <a:bodyPr/>
                    <a:lstStyle/>
                    <a:p>
                      <a:pPr algn="ctr"/>
                      <a:r>
                        <a:rPr lang="en-US" sz="1400" baseline="0" dirty="0">
                          <a:solidFill>
                            <a:schemeClr val="tx1"/>
                          </a:solidFill>
                        </a:rPr>
                        <a:t>65</a:t>
                      </a:r>
                    </a:p>
                  </a:txBody>
                  <a:tcPr/>
                </a:tc>
                <a:tc>
                  <a:txBody>
                    <a:bodyPr/>
                    <a:lstStyle/>
                    <a:p>
                      <a:pPr algn="ctr"/>
                      <a:r>
                        <a:rPr lang="en-US" sz="1400" baseline="0" dirty="0">
                          <a:solidFill>
                            <a:schemeClr val="tx1"/>
                          </a:solidFill>
                        </a:rPr>
                        <a:t>430</a:t>
                      </a:r>
                    </a:p>
                  </a:txBody>
                  <a:tcPr/>
                </a:tc>
                <a:extLst>
                  <a:ext uri="{0D108BD9-81ED-4DB2-BD59-A6C34878D82A}">
                    <a16:rowId xmlns:a16="http://schemas.microsoft.com/office/drawing/2014/main" val="10005"/>
                  </a:ext>
                </a:extLst>
              </a:tr>
              <a:tr h="324664">
                <a:tc>
                  <a:txBody>
                    <a:bodyPr/>
                    <a:lstStyle/>
                    <a:p>
                      <a:pPr algn="ctr"/>
                      <a:r>
                        <a:rPr lang="en-US" sz="1400" baseline="0" dirty="0">
                          <a:solidFill>
                            <a:schemeClr val="tx1"/>
                          </a:solidFill>
                        </a:rPr>
                        <a:t>6</a:t>
                      </a:r>
                    </a:p>
                  </a:txBody>
                  <a:tcPr/>
                </a:tc>
                <a:tc>
                  <a:txBody>
                    <a:bodyPr/>
                    <a:lstStyle/>
                    <a:p>
                      <a:pPr algn="ctr"/>
                      <a:r>
                        <a:rPr lang="en-US" sz="1400" baseline="0" dirty="0">
                          <a:solidFill>
                            <a:schemeClr val="tx1"/>
                          </a:solidFill>
                        </a:rPr>
                        <a:t>35</a:t>
                      </a:r>
                    </a:p>
                  </a:txBody>
                  <a:tcPr/>
                </a:tc>
                <a:tc>
                  <a:txBody>
                    <a:bodyPr/>
                    <a:lstStyle/>
                    <a:p>
                      <a:pPr algn="ctr"/>
                      <a:r>
                        <a:rPr lang="en-US" sz="1400" baseline="0" dirty="0">
                          <a:solidFill>
                            <a:schemeClr val="tx1"/>
                          </a:solidFill>
                        </a:rPr>
                        <a:t>465</a:t>
                      </a:r>
                    </a:p>
                  </a:txBody>
                  <a:tcPr/>
                </a:tc>
                <a:extLst>
                  <a:ext uri="{0D108BD9-81ED-4DB2-BD59-A6C34878D82A}">
                    <a16:rowId xmlns:a16="http://schemas.microsoft.com/office/drawing/2014/main" val="10006"/>
                  </a:ext>
                </a:extLst>
              </a:tr>
              <a:tr h="324664">
                <a:tc>
                  <a:txBody>
                    <a:bodyPr/>
                    <a:lstStyle/>
                    <a:p>
                      <a:pPr algn="ctr"/>
                      <a:r>
                        <a:rPr lang="en-US" sz="1400" baseline="0" dirty="0">
                          <a:solidFill>
                            <a:schemeClr val="tx1"/>
                          </a:solidFill>
                        </a:rPr>
                        <a:t>7</a:t>
                      </a:r>
                    </a:p>
                  </a:txBody>
                  <a:tcPr/>
                </a:tc>
                <a:tc>
                  <a:txBody>
                    <a:bodyPr/>
                    <a:lstStyle/>
                    <a:p>
                      <a:pPr algn="ctr"/>
                      <a:r>
                        <a:rPr lang="en-US" sz="1400" baseline="0" dirty="0">
                          <a:solidFill>
                            <a:schemeClr val="tx1"/>
                          </a:solidFill>
                        </a:rPr>
                        <a:t>10</a:t>
                      </a:r>
                    </a:p>
                  </a:txBody>
                  <a:tcPr/>
                </a:tc>
                <a:tc>
                  <a:txBody>
                    <a:bodyPr/>
                    <a:lstStyle/>
                    <a:p>
                      <a:pPr algn="ctr"/>
                      <a:r>
                        <a:rPr lang="en-US" sz="1400" baseline="0" dirty="0">
                          <a:solidFill>
                            <a:schemeClr val="tx1"/>
                          </a:solidFill>
                        </a:rPr>
                        <a:t>475</a:t>
                      </a:r>
                    </a:p>
                  </a:txBody>
                  <a:tcPr/>
                </a:tc>
                <a:extLst>
                  <a:ext uri="{0D108BD9-81ED-4DB2-BD59-A6C34878D82A}">
                    <a16:rowId xmlns:a16="http://schemas.microsoft.com/office/drawing/2014/main" val="10007"/>
                  </a:ext>
                </a:extLst>
              </a:tr>
              <a:tr h="324664">
                <a:tc>
                  <a:txBody>
                    <a:bodyPr/>
                    <a:lstStyle/>
                    <a:p>
                      <a:pPr algn="ctr"/>
                      <a:r>
                        <a:rPr lang="en-US" sz="1400" baseline="0" dirty="0">
                          <a:solidFill>
                            <a:schemeClr val="tx1"/>
                          </a:solidFill>
                        </a:rPr>
                        <a:t>8</a:t>
                      </a:r>
                    </a:p>
                  </a:txBody>
                  <a:tcPr/>
                </a:tc>
                <a:tc>
                  <a:txBody>
                    <a:bodyPr/>
                    <a:lstStyle/>
                    <a:p>
                      <a:pPr algn="ctr"/>
                      <a:r>
                        <a:rPr lang="en-US" sz="1400" baseline="0" dirty="0">
                          <a:solidFill>
                            <a:schemeClr val="tx1"/>
                          </a:solidFill>
                        </a:rPr>
                        <a:t>−10</a:t>
                      </a:r>
                    </a:p>
                  </a:txBody>
                  <a:tcPr/>
                </a:tc>
                <a:tc>
                  <a:txBody>
                    <a:bodyPr/>
                    <a:lstStyle/>
                    <a:p>
                      <a:pPr algn="ctr"/>
                      <a:r>
                        <a:rPr lang="en-US" sz="1400" baseline="0" dirty="0">
                          <a:solidFill>
                            <a:schemeClr val="tx1"/>
                          </a:solidFill>
                        </a:rPr>
                        <a:t>465</a:t>
                      </a:r>
                    </a:p>
                  </a:txBody>
                  <a:tcPr/>
                </a:tc>
                <a:extLst>
                  <a:ext uri="{0D108BD9-81ED-4DB2-BD59-A6C34878D82A}">
                    <a16:rowId xmlns:a16="http://schemas.microsoft.com/office/drawing/2014/main" val="10008"/>
                  </a:ext>
                </a:extLst>
              </a:tr>
            </a:tbl>
          </a:graphicData>
        </a:graphic>
      </p:graphicFrame>
      <p:cxnSp>
        <p:nvCxnSpPr>
          <p:cNvPr id="16" name="Straight Arrow Connector 15">
            <a:extLst>
              <a:ext uri="{C183D7F6-B498-43B3-948B-1728B52AA6E4}">
                <adec:decorative xmlns:adec="http://schemas.microsoft.com/office/drawing/2017/decorative" val="1"/>
              </a:ext>
            </a:extLst>
          </p:cNvPr>
          <p:cNvCxnSpPr/>
          <p:nvPr/>
        </p:nvCxnSpPr>
        <p:spPr>
          <a:xfrm>
            <a:off x="1337608" y="2992209"/>
            <a:ext cx="0" cy="1454727"/>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C183D7F6-B498-43B3-948B-1728B52AA6E4}">
                <adec:decorative xmlns:adec="http://schemas.microsoft.com/office/drawing/2017/decorative" val="1"/>
              </a:ext>
            </a:extLst>
          </p:cNvPr>
          <p:cNvCxnSpPr/>
          <p:nvPr/>
        </p:nvCxnSpPr>
        <p:spPr>
          <a:xfrm>
            <a:off x="3218780" y="2992209"/>
            <a:ext cx="0" cy="1454727"/>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Content Placeholder 4"/>
          <p:cNvSpPr>
            <a:spLocks noGrp="1"/>
          </p:cNvSpPr>
          <p:nvPr>
            <p:ph sz="quarter" idx="15"/>
          </p:nvPr>
        </p:nvSpPr>
        <p:spPr>
          <a:xfrm>
            <a:off x="361950" y="5664027"/>
            <a:ext cx="3717136" cy="539090"/>
          </a:xfrm>
        </p:spPr>
        <p:txBody>
          <a:bodyPr/>
          <a:lstStyle/>
          <a:p>
            <a:r>
              <a:rPr lang="en-US" sz="1400" noProof="0" dirty="0"/>
              <a:t>Utility increases with each movie ticket until 7 tickets, at which total utility is maximized.</a:t>
            </a:r>
          </a:p>
        </p:txBody>
      </p:sp>
      <p:sp>
        <p:nvSpPr>
          <p:cNvPr id="6" name="Content Placeholder 5"/>
          <p:cNvSpPr>
            <a:spLocks noGrp="1"/>
          </p:cNvSpPr>
          <p:nvPr>
            <p:ph sz="quarter" idx="16"/>
          </p:nvPr>
        </p:nvSpPr>
        <p:spPr>
          <a:xfrm>
            <a:off x="5391884" y="2029367"/>
            <a:ext cx="2524279" cy="287077"/>
          </a:xfrm>
        </p:spPr>
        <p:txBody>
          <a:bodyPr/>
          <a:lstStyle/>
          <a:p>
            <a:r>
              <a:rPr lang="en-US" sz="1400" b="1" noProof="0" dirty="0"/>
              <a:t>Utility from concert tickets</a:t>
            </a:r>
          </a:p>
        </p:txBody>
      </p:sp>
      <p:graphicFrame>
        <p:nvGraphicFramePr>
          <p:cNvPr id="15" name="Table 14"/>
          <p:cNvGraphicFramePr>
            <a:graphicFrameLocks noGrp="1"/>
          </p:cNvGraphicFramePr>
          <p:nvPr>
            <p:extLst>
              <p:ext uri="{D42A27DB-BD31-4B8C-83A1-F6EECF244321}">
                <p14:modId xmlns:p14="http://schemas.microsoft.com/office/powerpoint/2010/main" val="486277229"/>
              </p:ext>
            </p:extLst>
          </p:nvPr>
        </p:nvGraphicFramePr>
        <p:xfrm>
          <a:off x="4725743" y="2401004"/>
          <a:ext cx="3862320" cy="1850585"/>
        </p:xfrm>
        <a:graphic>
          <a:graphicData uri="http://schemas.openxmlformats.org/drawingml/2006/table">
            <a:tbl>
              <a:tblPr firstRow="1" bandRow="1">
                <a:tableStyleId>{5C22544A-7EE6-4342-B048-85BDC9FD1C3A}</a:tableStyleId>
              </a:tblPr>
              <a:tblGrid>
                <a:gridCol w="1148024">
                  <a:extLst>
                    <a:ext uri="{9D8B030D-6E8A-4147-A177-3AD203B41FA5}">
                      <a16:colId xmlns:a16="http://schemas.microsoft.com/office/drawing/2014/main" val="20000"/>
                    </a:ext>
                  </a:extLst>
                </a:gridCol>
                <a:gridCol w="1426856">
                  <a:extLst>
                    <a:ext uri="{9D8B030D-6E8A-4147-A177-3AD203B41FA5}">
                      <a16:colId xmlns:a16="http://schemas.microsoft.com/office/drawing/2014/main" val="20001"/>
                    </a:ext>
                  </a:extLst>
                </a:gridCol>
                <a:gridCol w="1287440">
                  <a:extLst>
                    <a:ext uri="{9D8B030D-6E8A-4147-A177-3AD203B41FA5}">
                      <a16:colId xmlns:a16="http://schemas.microsoft.com/office/drawing/2014/main" val="20002"/>
                    </a:ext>
                  </a:extLst>
                </a:gridCol>
              </a:tblGrid>
              <a:tr h="551929">
                <a:tc>
                  <a:txBody>
                    <a:bodyPr/>
                    <a:lstStyle/>
                    <a:p>
                      <a:pPr algn="ctr"/>
                      <a:r>
                        <a:rPr lang="en-US" sz="1400" baseline="0" dirty="0">
                          <a:solidFill>
                            <a:schemeClr val="bg1"/>
                          </a:solidFill>
                        </a:rPr>
                        <a:t>Tickets</a:t>
                      </a:r>
                    </a:p>
                  </a:txBody>
                  <a:tcPr anchor="ctr">
                    <a:solidFill>
                      <a:schemeClr val="accent1">
                        <a:lumMod val="75000"/>
                      </a:schemeClr>
                    </a:solidFill>
                  </a:tcPr>
                </a:tc>
                <a:tc>
                  <a:txBody>
                    <a:bodyPr/>
                    <a:lstStyle/>
                    <a:p>
                      <a:pPr algn="ctr"/>
                      <a:r>
                        <a:rPr lang="en-US" sz="1400" baseline="0" dirty="0">
                          <a:solidFill>
                            <a:schemeClr val="bg1"/>
                          </a:solidFill>
                        </a:rPr>
                        <a:t>Marginal utility</a:t>
                      </a:r>
                    </a:p>
                  </a:txBody>
                  <a:tcPr anchor="ctr">
                    <a:solidFill>
                      <a:schemeClr val="accent1">
                        <a:lumMod val="75000"/>
                      </a:schemeClr>
                    </a:solidFill>
                  </a:tcPr>
                </a:tc>
                <a:tc>
                  <a:txBody>
                    <a:bodyPr/>
                    <a:lstStyle/>
                    <a:p>
                      <a:pPr algn="ctr"/>
                      <a:r>
                        <a:rPr lang="en-US" sz="1400" baseline="0" dirty="0">
                          <a:solidFill>
                            <a:schemeClr val="bg1"/>
                          </a:solidFill>
                        </a:rPr>
                        <a:t>Total utility</a:t>
                      </a:r>
                    </a:p>
                  </a:txBody>
                  <a:tcPr anchor="ctr">
                    <a:solidFill>
                      <a:schemeClr val="accent1">
                        <a:lumMod val="75000"/>
                      </a:schemeClr>
                    </a:solidFill>
                  </a:tcPr>
                </a:tc>
                <a:extLst>
                  <a:ext uri="{0D108BD9-81ED-4DB2-BD59-A6C34878D82A}">
                    <a16:rowId xmlns:a16="http://schemas.microsoft.com/office/drawing/2014/main" val="10000"/>
                  </a:ext>
                </a:extLst>
              </a:tr>
              <a:tr h="324664">
                <a:tc>
                  <a:txBody>
                    <a:bodyPr/>
                    <a:lstStyle/>
                    <a:p>
                      <a:pPr algn="ctr"/>
                      <a:r>
                        <a:rPr lang="en-US" sz="1400" baseline="0" dirty="0">
                          <a:solidFill>
                            <a:schemeClr val="tx1"/>
                          </a:solidFill>
                        </a:rPr>
                        <a:t>1</a:t>
                      </a:r>
                    </a:p>
                  </a:txBody>
                  <a:tcPr/>
                </a:tc>
                <a:tc>
                  <a:txBody>
                    <a:bodyPr/>
                    <a:lstStyle/>
                    <a:p>
                      <a:pPr algn="ctr"/>
                      <a:r>
                        <a:rPr lang="en-US" sz="1400" baseline="0" dirty="0">
                          <a:solidFill>
                            <a:schemeClr val="tx1"/>
                          </a:solidFill>
                        </a:rPr>
                        <a:t>100</a:t>
                      </a:r>
                    </a:p>
                  </a:txBody>
                  <a:tcPr/>
                </a:tc>
                <a:tc>
                  <a:txBody>
                    <a:bodyPr/>
                    <a:lstStyle/>
                    <a:p>
                      <a:pPr algn="ctr"/>
                      <a:r>
                        <a:rPr lang="en-US" sz="1400" baseline="0" dirty="0">
                          <a:solidFill>
                            <a:schemeClr val="tx1"/>
                          </a:solidFill>
                        </a:rPr>
                        <a:t>100</a:t>
                      </a:r>
                    </a:p>
                  </a:txBody>
                  <a:tcPr/>
                </a:tc>
                <a:extLst>
                  <a:ext uri="{0D108BD9-81ED-4DB2-BD59-A6C34878D82A}">
                    <a16:rowId xmlns:a16="http://schemas.microsoft.com/office/drawing/2014/main" val="10001"/>
                  </a:ext>
                </a:extLst>
              </a:tr>
              <a:tr h="324664">
                <a:tc>
                  <a:txBody>
                    <a:bodyPr/>
                    <a:lstStyle/>
                    <a:p>
                      <a:pPr algn="ctr"/>
                      <a:r>
                        <a:rPr lang="en-US" sz="1400" baseline="0" dirty="0">
                          <a:solidFill>
                            <a:schemeClr val="tx1"/>
                          </a:solidFill>
                        </a:rPr>
                        <a:t>2</a:t>
                      </a:r>
                    </a:p>
                  </a:txBody>
                  <a:tcPr/>
                </a:tc>
                <a:tc>
                  <a:txBody>
                    <a:bodyPr/>
                    <a:lstStyle/>
                    <a:p>
                      <a:pPr algn="ctr"/>
                      <a:r>
                        <a:rPr lang="en-US" sz="1400" baseline="0" dirty="0">
                          <a:solidFill>
                            <a:schemeClr val="tx1"/>
                          </a:solidFill>
                        </a:rPr>
                        <a:t>85</a:t>
                      </a:r>
                    </a:p>
                  </a:txBody>
                  <a:tcPr/>
                </a:tc>
                <a:tc>
                  <a:txBody>
                    <a:bodyPr/>
                    <a:lstStyle/>
                    <a:p>
                      <a:pPr algn="ctr"/>
                      <a:r>
                        <a:rPr lang="en-US" sz="1400" baseline="0" dirty="0">
                          <a:solidFill>
                            <a:schemeClr val="tx1"/>
                          </a:solidFill>
                        </a:rPr>
                        <a:t>185</a:t>
                      </a:r>
                    </a:p>
                  </a:txBody>
                  <a:tcPr/>
                </a:tc>
                <a:extLst>
                  <a:ext uri="{0D108BD9-81ED-4DB2-BD59-A6C34878D82A}">
                    <a16:rowId xmlns:a16="http://schemas.microsoft.com/office/drawing/2014/main" val="10002"/>
                  </a:ext>
                </a:extLst>
              </a:tr>
              <a:tr h="324664">
                <a:tc>
                  <a:txBody>
                    <a:bodyPr/>
                    <a:lstStyle/>
                    <a:p>
                      <a:pPr algn="ctr"/>
                      <a:r>
                        <a:rPr lang="en-US" sz="1400" baseline="0" dirty="0">
                          <a:solidFill>
                            <a:schemeClr val="tx1"/>
                          </a:solidFill>
                        </a:rPr>
                        <a:t>3</a:t>
                      </a:r>
                    </a:p>
                  </a:txBody>
                  <a:tcPr/>
                </a:tc>
                <a:tc>
                  <a:txBody>
                    <a:bodyPr/>
                    <a:lstStyle/>
                    <a:p>
                      <a:pPr algn="ctr"/>
                      <a:r>
                        <a:rPr lang="en-US" sz="1400" baseline="0" dirty="0">
                          <a:solidFill>
                            <a:schemeClr val="tx1"/>
                          </a:solidFill>
                        </a:rPr>
                        <a:t>25</a:t>
                      </a:r>
                    </a:p>
                  </a:txBody>
                  <a:tcPr/>
                </a:tc>
                <a:tc>
                  <a:txBody>
                    <a:bodyPr/>
                    <a:lstStyle/>
                    <a:p>
                      <a:pPr algn="ctr"/>
                      <a:r>
                        <a:rPr lang="en-US" sz="1400" baseline="0" dirty="0">
                          <a:solidFill>
                            <a:schemeClr val="tx1"/>
                          </a:solidFill>
                        </a:rPr>
                        <a:t>210</a:t>
                      </a:r>
                    </a:p>
                  </a:txBody>
                  <a:tcPr/>
                </a:tc>
                <a:extLst>
                  <a:ext uri="{0D108BD9-81ED-4DB2-BD59-A6C34878D82A}">
                    <a16:rowId xmlns:a16="http://schemas.microsoft.com/office/drawing/2014/main" val="10003"/>
                  </a:ext>
                </a:extLst>
              </a:tr>
              <a:tr h="324664">
                <a:tc>
                  <a:txBody>
                    <a:bodyPr/>
                    <a:lstStyle/>
                    <a:p>
                      <a:pPr algn="ctr"/>
                      <a:r>
                        <a:rPr lang="en-US" sz="1400" baseline="0" dirty="0">
                          <a:solidFill>
                            <a:schemeClr val="tx1"/>
                          </a:solidFill>
                        </a:rPr>
                        <a:t>4</a:t>
                      </a:r>
                    </a:p>
                  </a:txBody>
                  <a:tcPr/>
                </a:tc>
                <a:tc>
                  <a:txBody>
                    <a:bodyPr/>
                    <a:lstStyle/>
                    <a:p>
                      <a:pPr algn="ctr"/>
                      <a:r>
                        <a:rPr lang="en-US" sz="1400" baseline="0" dirty="0">
                          <a:solidFill>
                            <a:schemeClr val="tx1"/>
                          </a:solidFill>
                        </a:rPr>
                        <a:t>0</a:t>
                      </a:r>
                    </a:p>
                  </a:txBody>
                  <a:tcPr/>
                </a:tc>
                <a:tc>
                  <a:txBody>
                    <a:bodyPr/>
                    <a:lstStyle/>
                    <a:p>
                      <a:pPr algn="ctr"/>
                      <a:r>
                        <a:rPr lang="en-US" sz="1400" baseline="0" dirty="0">
                          <a:solidFill>
                            <a:schemeClr val="tx1"/>
                          </a:solidFill>
                        </a:rPr>
                        <a:t>210</a:t>
                      </a:r>
                    </a:p>
                  </a:txBody>
                  <a:tcPr/>
                </a:tc>
                <a:extLst>
                  <a:ext uri="{0D108BD9-81ED-4DB2-BD59-A6C34878D82A}">
                    <a16:rowId xmlns:a16="http://schemas.microsoft.com/office/drawing/2014/main" val="10004"/>
                  </a:ext>
                </a:extLst>
              </a:tr>
            </a:tbl>
          </a:graphicData>
        </a:graphic>
      </p:graphicFrame>
      <p:cxnSp>
        <p:nvCxnSpPr>
          <p:cNvPr id="18" name="Straight Arrow Connector 17">
            <a:extLst>
              <a:ext uri="{C183D7F6-B498-43B3-948B-1728B52AA6E4}">
                <adec:decorative xmlns:adec="http://schemas.microsoft.com/office/drawing/2017/decorative" val="1"/>
              </a:ext>
            </a:extLst>
          </p:cNvPr>
          <p:cNvCxnSpPr/>
          <p:nvPr/>
        </p:nvCxnSpPr>
        <p:spPr>
          <a:xfrm>
            <a:off x="5662650" y="2982897"/>
            <a:ext cx="0" cy="126849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C183D7F6-B498-43B3-948B-1728B52AA6E4}">
                <adec:decorative xmlns:adec="http://schemas.microsoft.com/office/drawing/2017/decorative" val="1"/>
              </a:ext>
            </a:extLst>
          </p:cNvPr>
          <p:cNvCxnSpPr/>
          <p:nvPr/>
        </p:nvCxnSpPr>
        <p:spPr>
          <a:xfrm>
            <a:off x="7499754" y="2982897"/>
            <a:ext cx="0" cy="126849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Content Placeholder 6"/>
          <p:cNvSpPr>
            <a:spLocks noGrp="1"/>
          </p:cNvSpPr>
          <p:nvPr>
            <p:ph sz="quarter" idx="17"/>
          </p:nvPr>
        </p:nvSpPr>
        <p:spPr>
          <a:xfrm>
            <a:off x="4696778" y="5635837"/>
            <a:ext cx="3717136" cy="559433"/>
          </a:xfrm>
        </p:spPr>
        <p:txBody>
          <a:bodyPr/>
          <a:lstStyle/>
          <a:p>
            <a:r>
              <a:rPr lang="en-US" sz="1400" noProof="0" dirty="0"/>
              <a:t>Utility increases with each concert ticket until 3 tickets, at which total utility is maximized.</a:t>
            </a:r>
          </a:p>
        </p:txBody>
      </p:sp>
    </p:spTree>
    <p:extLst>
      <p:ext uri="{BB962C8B-B14F-4D97-AF65-F5344CB8AC3E}">
        <p14:creationId xmlns:p14="http://schemas.microsoft.com/office/powerpoint/2010/main" val="465658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Maximizing total utility II</a:t>
            </a:r>
          </a:p>
        </p:txBody>
      </p:sp>
      <p:sp>
        <p:nvSpPr>
          <p:cNvPr id="3" name="Content Placeholder 2"/>
          <p:cNvSpPr>
            <a:spLocks noGrp="1"/>
          </p:cNvSpPr>
          <p:nvPr>
            <p:ph sz="quarter" idx="11"/>
          </p:nvPr>
        </p:nvSpPr>
        <p:spPr>
          <a:xfrm>
            <a:off x="342900" y="1276710"/>
            <a:ext cx="8458200" cy="783910"/>
          </a:xfrm>
        </p:spPr>
        <p:txBody>
          <a:bodyPr>
            <a:noAutofit/>
          </a:bodyPr>
          <a:lstStyle/>
          <a:p>
            <a:r>
              <a:rPr lang="en-US" sz="2400" noProof="0" dirty="0"/>
              <a:t>To maximize total utility, the total utility of each feasible bundle is identified and then compared to each other.</a:t>
            </a:r>
          </a:p>
        </p:txBody>
      </p:sp>
      <p:graphicFrame>
        <p:nvGraphicFramePr>
          <p:cNvPr id="12" name="Table 11"/>
          <p:cNvGraphicFramePr>
            <a:graphicFrameLocks noGrp="1"/>
          </p:cNvGraphicFramePr>
          <p:nvPr>
            <p:extLst>
              <p:ext uri="{D42A27DB-BD31-4B8C-83A1-F6EECF244321}">
                <p14:modId xmlns:p14="http://schemas.microsoft.com/office/powerpoint/2010/main" val="3101596839"/>
              </p:ext>
            </p:extLst>
          </p:nvPr>
        </p:nvGraphicFramePr>
        <p:xfrm>
          <a:off x="727115" y="2305660"/>
          <a:ext cx="7260115" cy="2332442"/>
        </p:xfrm>
        <a:graphic>
          <a:graphicData uri="http://schemas.openxmlformats.org/drawingml/2006/table">
            <a:tbl>
              <a:tblPr firstRow="1" bandRow="1">
                <a:tableStyleId>{5C22544A-7EE6-4342-B048-85BDC9FD1C3A}</a:tableStyleId>
              </a:tblPr>
              <a:tblGrid>
                <a:gridCol w="1016810">
                  <a:extLst>
                    <a:ext uri="{9D8B030D-6E8A-4147-A177-3AD203B41FA5}">
                      <a16:colId xmlns:a16="http://schemas.microsoft.com/office/drawing/2014/main" val="20000"/>
                    </a:ext>
                  </a:extLst>
                </a:gridCol>
                <a:gridCol w="1021310">
                  <a:extLst>
                    <a:ext uri="{9D8B030D-6E8A-4147-A177-3AD203B41FA5}">
                      <a16:colId xmlns:a16="http://schemas.microsoft.com/office/drawing/2014/main" val="20001"/>
                    </a:ext>
                  </a:extLst>
                </a:gridCol>
                <a:gridCol w="1554465">
                  <a:extLst>
                    <a:ext uri="{9D8B030D-6E8A-4147-A177-3AD203B41FA5}">
                      <a16:colId xmlns:a16="http://schemas.microsoft.com/office/drawing/2014/main" val="20002"/>
                    </a:ext>
                  </a:extLst>
                </a:gridCol>
                <a:gridCol w="924330">
                  <a:extLst>
                    <a:ext uri="{9D8B030D-6E8A-4147-A177-3AD203B41FA5}">
                      <a16:colId xmlns:a16="http://schemas.microsoft.com/office/drawing/2014/main" val="20003"/>
                    </a:ext>
                  </a:extLst>
                </a:gridCol>
                <a:gridCol w="1421176">
                  <a:extLst>
                    <a:ext uri="{9D8B030D-6E8A-4147-A177-3AD203B41FA5}">
                      <a16:colId xmlns:a16="http://schemas.microsoft.com/office/drawing/2014/main" val="20004"/>
                    </a:ext>
                  </a:extLst>
                </a:gridCol>
                <a:gridCol w="1322024">
                  <a:extLst>
                    <a:ext uri="{9D8B030D-6E8A-4147-A177-3AD203B41FA5}">
                      <a16:colId xmlns:a16="http://schemas.microsoft.com/office/drawing/2014/main" val="20005"/>
                    </a:ext>
                  </a:extLst>
                </a:gridCol>
              </a:tblGrid>
              <a:tr h="522217">
                <a:tc>
                  <a:txBody>
                    <a:bodyPr/>
                    <a:lstStyle/>
                    <a:p>
                      <a:pPr algn="ctr" fontAlgn="b"/>
                      <a:r>
                        <a:rPr lang="en-US" sz="1400" b="1" i="0" u="none" strike="noStrike" baseline="0" dirty="0">
                          <a:solidFill>
                            <a:schemeClr val="bg1"/>
                          </a:solidFill>
                          <a:effectLst/>
                          <a:latin typeface="+mn-lt"/>
                        </a:rPr>
                        <a:t>Bundle</a:t>
                      </a:r>
                    </a:p>
                  </a:txBody>
                  <a:tcPr marL="9525" marR="9525" marT="9525" marB="0" anchor="ctr">
                    <a:solidFill>
                      <a:schemeClr val="accent1">
                        <a:lumMod val="75000"/>
                      </a:schemeClr>
                    </a:solidFill>
                  </a:tcPr>
                </a:tc>
                <a:tc>
                  <a:txBody>
                    <a:bodyPr/>
                    <a:lstStyle/>
                    <a:p>
                      <a:pPr algn="ctr" fontAlgn="t"/>
                      <a:r>
                        <a:rPr lang="en-US" sz="1400" b="1" i="0" u="none" strike="noStrike" baseline="0" dirty="0">
                          <a:solidFill>
                            <a:schemeClr val="bg1"/>
                          </a:solidFill>
                          <a:effectLst/>
                          <a:latin typeface="+mn-lt"/>
                        </a:rPr>
                        <a:t>Concert tickets</a:t>
                      </a:r>
                    </a:p>
                  </a:txBody>
                  <a:tcPr marL="9525" marR="9525" marT="9525" marB="0" anchor="ctr">
                    <a:solidFill>
                      <a:schemeClr val="accent1">
                        <a:lumMod val="75000"/>
                      </a:schemeClr>
                    </a:solidFill>
                  </a:tcPr>
                </a:tc>
                <a:tc>
                  <a:txBody>
                    <a:bodyPr/>
                    <a:lstStyle/>
                    <a:p>
                      <a:pPr algn="ctr" fontAlgn="t"/>
                      <a:r>
                        <a:rPr lang="en-US" sz="1400" b="1" i="0" u="none" strike="noStrike" baseline="0" dirty="0">
                          <a:solidFill>
                            <a:schemeClr val="bg1"/>
                          </a:solidFill>
                          <a:effectLst/>
                          <a:latin typeface="+mn-lt"/>
                        </a:rPr>
                        <a:t>Utility from concert tickets</a:t>
                      </a:r>
                    </a:p>
                  </a:txBody>
                  <a:tcPr marL="9525" marR="9525" marT="9525" marB="0" anchor="ctr">
                    <a:solidFill>
                      <a:schemeClr val="accent1">
                        <a:lumMod val="75000"/>
                      </a:schemeClr>
                    </a:solidFill>
                  </a:tcPr>
                </a:tc>
                <a:tc>
                  <a:txBody>
                    <a:bodyPr/>
                    <a:lstStyle/>
                    <a:p>
                      <a:pPr algn="ctr" fontAlgn="t"/>
                      <a:r>
                        <a:rPr lang="en-US" sz="1400" b="1" i="0" u="none" strike="noStrike" baseline="0" dirty="0">
                          <a:solidFill>
                            <a:schemeClr val="bg1"/>
                          </a:solidFill>
                          <a:effectLst/>
                          <a:latin typeface="+mn-lt"/>
                        </a:rPr>
                        <a:t>Movie tickets</a:t>
                      </a:r>
                    </a:p>
                  </a:txBody>
                  <a:tcPr marL="9525" marR="9525" marT="9525" marB="0" anchor="ctr">
                    <a:solidFill>
                      <a:schemeClr val="accent1">
                        <a:lumMod val="75000"/>
                      </a:schemeClr>
                    </a:solidFill>
                  </a:tcPr>
                </a:tc>
                <a:tc>
                  <a:txBody>
                    <a:bodyPr/>
                    <a:lstStyle/>
                    <a:p>
                      <a:pPr algn="ctr" fontAlgn="t"/>
                      <a:r>
                        <a:rPr lang="en-US" sz="1400" b="1" i="0" u="none" strike="noStrike" baseline="0" dirty="0">
                          <a:solidFill>
                            <a:schemeClr val="bg1"/>
                          </a:solidFill>
                          <a:effectLst/>
                          <a:latin typeface="+mn-lt"/>
                        </a:rPr>
                        <a:t>Utility from movie tickets</a:t>
                      </a:r>
                    </a:p>
                  </a:txBody>
                  <a:tcPr marL="9525" marR="9525" marT="9525" marB="0" anchor="ctr">
                    <a:solidFill>
                      <a:schemeClr val="accent1">
                        <a:lumMod val="75000"/>
                      </a:schemeClr>
                    </a:solidFill>
                  </a:tcPr>
                </a:tc>
                <a:tc>
                  <a:txBody>
                    <a:bodyPr/>
                    <a:lstStyle/>
                    <a:p>
                      <a:pPr algn="ctr" fontAlgn="t"/>
                      <a:r>
                        <a:rPr lang="en-US" sz="1400" b="1" i="0" u="none" strike="noStrike" baseline="0" dirty="0">
                          <a:solidFill>
                            <a:schemeClr val="bg1"/>
                          </a:solidFill>
                          <a:effectLst/>
                          <a:latin typeface="+mn-lt"/>
                        </a:rPr>
                        <a:t>Total utility</a:t>
                      </a:r>
                    </a:p>
                  </a:txBody>
                  <a:tcPr marL="9525" marR="9525" marT="9525" marB="0" anchor="ctr">
                    <a:solidFill>
                      <a:schemeClr val="accent1">
                        <a:lumMod val="75000"/>
                      </a:schemeClr>
                    </a:solidFill>
                  </a:tcPr>
                </a:tc>
                <a:extLst>
                  <a:ext uri="{0D108BD9-81ED-4DB2-BD59-A6C34878D82A}">
                    <a16:rowId xmlns:a16="http://schemas.microsoft.com/office/drawing/2014/main" val="10000"/>
                  </a:ext>
                </a:extLst>
              </a:tr>
              <a:tr h="362045">
                <a:tc>
                  <a:txBody>
                    <a:bodyPr/>
                    <a:lstStyle/>
                    <a:p>
                      <a:pPr algn="ctr" fontAlgn="t"/>
                      <a:r>
                        <a:rPr lang="en-US" sz="1400" b="1" i="0" u="none" strike="noStrike" baseline="0" dirty="0">
                          <a:effectLst/>
                          <a:latin typeface="+mn-lt"/>
                        </a:rPr>
                        <a:t>A</a:t>
                      </a:r>
                    </a:p>
                  </a:txBody>
                  <a:tcPr marL="9525" marR="9525" marT="9525" marB="0" anchor="ctr"/>
                </a:tc>
                <a:tc>
                  <a:txBody>
                    <a:bodyPr/>
                    <a:lstStyle/>
                    <a:p>
                      <a:pPr algn="ctr" fontAlgn="t"/>
                      <a:r>
                        <a:rPr lang="en-US" sz="1400" b="0" i="0" u="none" strike="noStrike" baseline="0">
                          <a:effectLst/>
                          <a:latin typeface="+mn-lt"/>
                        </a:rPr>
                        <a:t>0</a:t>
                      </a:r>
                    </a:p>
                  </a:txBody>
                  <a:tcPr marL="9525" marR="9525" marT="9525" marB="0" anchor="ctr"/>
                </a:tc>
                <a:tc>
                  <a:txBody>
                    <a:bodyPr/>
                    <a:lstStyle/>
                    <a:p>
                      <a:pPr algn="ctr" fontAlgn="t"/>
                      <a:r>
                        <a:rPr lang="en-US" sz="1400" b="0" i="0" u="none" strike="noStrike" baseline="0" dirty="0">
                          <a:effectLst/>
                          <a:latin typeface="+mn-lt"/>
                        </a:rPr>
                        <a:t>0</a:t>
                      </a:r>
                    </a:p>
                  </a:txBody>
                  <a:tcPr marL="9525" marR="9525" marT="9525" marB="0" anchor="ctr"/>
                </a:tc>
                <a:tc>
                  <a:txBody>
                    <a:bodyPr/>
                    <a:lstStyle/>
                    <a:p>
                      <a:pPr algn="ctr" fontAlgn="t"/>
                      <a:r>
                        <a:rPr lang="en-US" sz="1400" b="0" i="0" u="none" strike="noStrike" baseline="0">
                          <a:effectLst/>
                          <a:latin typeface="+mn-lt"/>
                        </a:rPr>
                        <a:t>8</a:t>
                      </a:r>
                    </a:p>
                  </a:txBody>
                  <a:tcPr marL="9525" marR="9525" marT="9525" marB="0" anchor="ctr"/>
                </a:tc>
                <a:tc>
                  <a:txBody>
                    <a:bodyPr/>
                    <a:lstStyle/>
                    <a:p>
                      <a:pPr algn="ctr" fontAlgn="t"/>
                      <a:r>
                        <a:rPr lang="en-US" sz="1400" b="0" i="0" u="none" strike="noStrike" baseline="0">
                          <a:effectLst/>
                          <a:latin typeface="+mn-lt"/>
                        </a:rPr>
                        <a:t>465</a:t>
                      </a:r>
                    </a:p>
                  </a:txBody>
                  <a:tcPr marL="9525" marR="9525" marT="9525" marB="0" anchor="ctr"/>
                </a:tc>
                <a:tc>
                  <a:txBody>
                    <a:bodyPr/>
                    <a:lstStyle/>
                    <a:p>
                      <a:pPr algn="ctr" fontAlgn="t"/>
                      <a:r>
                        <a:rPr lang="en-US" sz="1400" b="1" i="0" u="none" strike="noStrike" baseline="0" dirty="0">
                          <a:solidFill>
                            <a:srgbClr val="C00000"/>
                          </a:solidFill>
                          <a:effectLst/>
                          <a:latin typeface="+mn-lt"/>
                        </a:rPr>
                        <a:t>465</a:t>
                      </a:r>
                    </a:p>
                  </a:txBody>
                  <a:tcPr marL="9525" marR="9525" marT="9525" marB="0" anchor="ctr"/>
                </a:tc>
                <a:extLst>
                  <a:ext uri="{0D108BD9-81ED-4DB2-BD59-A6C34878D82A}">
                    <a16:rowId xmlns:a16="http://schemas.microsoft.com/office/drawing/2014/main" val="10001"/>
                  </a:ext>
                </a:extLst>
              </a:tr>
              <a:tr h="362045">
                <a:tc>
                  <a:txBody>
                    <a:bodyPr/>
                    <a:lstStyle/>
                    <a:p>
                      <a:pPr algn="ctr" fontAlgn="t"/>
                      <a:r>
                        <a:rPr lang="en-US" sz="1400" b="1" i="0" u="none" strike="noStrike" baseline="0" dirty="0">
                          <a:solidFill>
                            <a:srgbClr val="C00000"/>
                          </a:solidFill>
                          <a:effectLst/>
                          <a:latin typeface="+mn-lt"/>
                        </a:rPr>
                        <a:t>B</a:t>
                      </a:r>
                    </a:p>
                  </a:txBody>
                  <a:tcPr marL="9525" marR="9525" marT="9525" marB="0" anchor="ctr"/>
                </a:tc>
                <a:tc>
                  <a:txBody>
                    <a:bodyPr/>
                    <a:lstStyle/>
                    <a:p>
                      <a:pPr algn="ctr" fontAlgn="t"/>
                      <a:r>
                        <a:rPr lang="en-US" sz="1400" b="1" i="0" u="none" strike="noStrike" baseline="0" dirty="0">
                          <a:solidFill>
                            <a:srgbClr val="C00000"/>
                          </a:solidFill>
                          <a:effectLst/>
                          <a:latin typeface="+mn-lt"/>
                        </a:rPr>
                        <a:t>1</a:t>
                      </a:r>
                    </a:p>
                  </a:txBody>
                  <a:tcPr marL="9525" marR="9525" marT="9525" marB="0" anchor="ctr"/>
                </a:tc>
                <a:tc>
                  <a:txBody>
                    <a:bodyPr/>
                    <a:lstStyle/>
                    <a:p>
                      <a:pPr algn="ctr" fontAlgn="t"/>
                      <a:r>
                        <a:rPr lang="en-US" sz="1400" b="1" i="0" u="none" strike="noStrike" baseline="0" dirty="0">
                          <a:solidFill>
                            <a:srgbClr val="C00000"/>
                          </a:solidFill>
                          <a:effectLst/>
                          <a:latin typeface="+mn-lt"/>
                        </a:rPr>
                        <a:t>100</a:t>
                      </a:r>
                    </a:p>
                  </a:txBody>
                  <a:tcPr marL="9525" marR="9525" marT="9525" marB="0" anchor="ctr"/>
                </a:tc>
                <a:tc>
                  <a:txBody>
                    <a:bodyPr/>
                    <a:lstStyle/>
                    <a:p>
                      <a:pPr algn="ctr" fontAlgn="t"/>
                      <a:r>
                        <a:rPr lang="en-US" sz="1400" b="1" i="0" u="none" strike="noStrike" baseline="0" dirty="0">
                          <a:solidFill>
                            <a:srgbClr val="C00000"/>
                          </a:solidFill>
                          <a:effectLst/>
                          <a:latin typeface="+mn-lt"/>
                        </a:rPr>
                        <a:t>6</a:t>
                      </a:r>
                    </a:p>
                  </a:txBody>
                  <a:tcPr marL="9525" marR="9525" marT="9525" marB="0" anchor="ctr"/>
                </a:tc>
                <a:tc>
                  <a:txBody>
                    <a:bodyPr/>
                    <a:lstStyle/>
                    <a:p>
                      <a:pPr algn="ctr" fontAlgn="t"/>
                      <a:r>
                        <a:rPr lang="en-US" sz="1400" b="1" i="0" u="none" strike="noStrike" baseline="0" dirty="0">
                          <a:solidFill>
                            <a:srgbClr val="C00000"/>
                          </a:solidFill>
                          <a:effectLst/>
                          <a:latin typeface="+mn-lt"/>
                        </a:rPr>
                        <a:t>465</a:t>
                      </a:r>
                    </a:p>
                  </a:txBody>
                  <a:tcPr marL="9525" marR="9525" marT="9525" marB="0" anchor="ctr"/>
                </a:tc>
                <a:tc>
                  <a:txBody>
                    <a:bodyPr/>
                    <a:lstStyle/>
                    <a:p>
                      <a:pPr algn="ctr" fontAlgn="t"/>
                      <a:r>
                        <a:rPr lang="en-US" sz="1400" b="1" i="0" u="none" strike="noStrike" baseline="0" dirty="0">
                          <a:solidFill>
                            <a:srgbClr val="C00000"/>
                          </a:solidFill>
                          <a:effectLst/>
                          <a:latin typeface="+mn-lt"/>
                        </a:rPr>
                        <a:t>565</a:t>
                      </a:r>
                    </a:p>
                  </a:txBody>
                  <a:tcPr marL="9525" marR="9525" marT="9525" marB="0" anchor="ctr"/>
                </a:tc>
                <a:extLst>
                  <a:ext uri="{0D108BD9-81ED-4DB2-BD59-A6C34878D82A}">
                    <a16:rowId xmlns:a16="http://schemas.microsoft.com/office/drawing/2014/main" val="10002"/>
                  </a:ext>
                </a:extLst>
              </a:tr>
              <a:tr h="362045">
                <a:tc>
                  <a:txBody>
                    <a:bodyPr/>
                    <a:lstStyle/>
                    <a:p>
                      <a:pPr algn="ctr" fontAlgn="t"/>
                      <a:r>
                        <a:rPr lang="en-US" sz="1400" b="1" i="0" u="none" strike="noStrike" baseline="0" dirty="0">
                          <a:effectLst/>
                          <a:latin typeface="+mn-lt"/>
                        </a:rPr>
                        <a:t>C</a:t>
                      </a:r>
                    </a:p>
                  </a:txBody>
                  <a:tcPr marL="9525" marR="9525" marT="9525" marB="0" anchor="ctr"/>
                </a:tc>
                <a:tc>
                  <a:txBody>
                    <a:bodyPr/>
                    <a:lstStyle/>
                    <a:p>
                      <a:pPr algn="ctr" fontAlgn="t"/>
                      <a:r>
                        <a:rPr lang="en-US" sz="1400" b="0" i="0" u="none" strike="noStrike" baseline="0">
                          <a:effectLst/>
                          <a:latin typeface="+mn-lt"/>
                        </a:rPr>
                        <a:t>2</a:t>
                      </a:r>
                    </a:p>
                  </a:txBody>
                  <a:tcPr marL="9525" marR="9525" marT="9525" marB="0" anchor="ctr"/>
                </a:tc>
                <a:tc>
                  <a:txBody>
                    <a:bodyPr/>
                    <a:lstStyle/>
                    <a:p>
                      <a:pPr algn="ctr" fontAlgn="t"/>
                      <a:r>
                        <a:rPr lang="en-US" sz="1400" b="0" i="0" u="none" strike="noStrike" baseline="0" dirty="0">
                          <a:effectLst/>
                          <a:latin typeface="+mn-lt"/>
                        </a:rPr>
                        <a:t>185</a:t>
                      </a:r>
                    </a:p>
                  </a:txBody>
                  <a:tcPr marL="9525" marR="9525" marT="9525" marB="0" anchor="ctr"/>
                </a:tc>
                <a:tc>
                  <a:txBody>
                    <a:bodyPr/>
                    <a:lstStyle/>
                    <a:p>
                      <a:pPr algn="ctr" fontAlgn="t"/>
                      <a:r>
                        <a:rPr lang="en-US" sz="1400" b="0" i="0" u="none" strike="noStrike" baseline="0">
                          <a:effectLst/>
                          <a:latin typeface="+mn-lt"/>
                        </a:rPr>
                        <a:t>4</a:t>
                      </a:r>
                    </a:p>
                  </a:txBody>
                  <a:tcPr marL="9525" marR="9525" marT="9525" marB="0" anchor="ctr"/>
                </a:tc>
                <a:tc>
                  <a:txBody>
                    <a:bodyPr/>
                    <a:lstStyle/>
                    <a:p>
                      <a:pPr algn="ctr" fontAlgn="t"/>
                      <a:r>
                        <a:rPr lang="en-US" sz="1400" b="0" i="0" u="none" strike="noStrike" baseline="0">
                          <a:effectLst/>
                          <a:latin typeface="+mn-lt"/>
                        </a:rPr>
                        <a:t>365</a:t>
                      </a:r>
                    </a:p>
                  </a:txBody>
                  <a:tcPr marL="9525" marR="9525" marT="9525" marB="0" anchor="ctr"/>
                </a:tc>
                <a:tc>
                  <a:txBody>
                    <a:bodyPr/>
                    <a:lstStyle/>
                    <a:p>
                      <a:pPr algn="ctr" fontAlgn="t"/>
                      <a:r>
                        <a:rPr lang="en-US" sz="1400" b="1" i="0" u="none" strike="noStrike" baseline="0" dirty="0">
                          <a:solidFill>
                            <a:srgbClr val="C00000"/>
                          </a:solidFill>
                          <a:effectLst/>
                          <a:latin typeface="+mn-lt"/>
                        </a:rPr>
                        <a:t>550</a:t>
                      </a:r>
                    </a:p>
                  </a:txBody>
                  <a:tcPr marL="9525" marR="9525" marT="9525" marB="0" anchor="ctr"/>
                </a:tc>
                <a:extLst>
                  <a:ext uri="{0D108BD9-81ED-4DB2-BD59-A6C34878D82A}">
                    <a16:rowId xmlns:a16="http://schemas.microsoft.com/office/drawing/2014/main" val="10003"/>
                  </a:ext>
                </a:extLst>
              </a:tr>
              <a:tr h="362045">
                <a:tc>
                  <a:txBody>
                    <a:bodyPr/>
                    <a:lstStyle/>
                    <a:p>
                      <a:pPr algn="ctr" fontAlgn="t"/>
                      <a:r>
                        <a:rPr lang="en-US" sz="1400" b="1" i="0" u="none" strike="noStrike" baseline="0" dirty="0">
                          <a:effectLst/>
                          <a:latin typeface="+mn-lt"/>
                        </a:rPr>
                        <a:t>D</a:t>
                      </a:r>
                    </a:p>
                  </a:txBody>
                  <a:tcPr marL="9525" marR="9525" marT="9525" marB="0" anchor="ctr"/>
                </a:tc>
                <a:tc>
                  <a:txBody>
                    <a:bodyPr/>
                    <a:lstStyle/>
                    <a:p>
                      <a:pPr algn="ctr" fontAlgn="t"/>
                      <a:r>
                        <a:rPr lang="en-US" sz="1400" b="0" i="0" u="none" strike="noStrike" baseline="0" dirty="0">
                          <a:effectLst/>
                          <a:latin typeface="+mn-lt"/>
                        </a:rPr>
                        <a:t>3</a:t>
                      </a:r>
                    </a:p>
                  </a:txBody>
                  <a:tcPr marL="9525" marR="9525" marT="9525" marB="0" anchor="ctr"/>
                </a:tc>
                <a:tc>
                  <a:txBody>
                    <a:bodyPr/>
                    <a:lstStyle/>
                    <a:p>
                      <a:pPr algn="ctr" fontAlgn="t"/>
                      <a:r>
                        <a:rPr lang="en-US" sz="1400" b="0" i="0" u="none" strike="noStrike" baseline="0">
                          <a:effectLst/>
                          <a:latin typeface="+mn-lt"/>
                        </a:rPr>
                        <a:t>210</a:t>
                      </a:r>
                    </a:p>
                  </a:txBody>
                  <a:tcPr marL="9525" marR="9525" marT="9525" marB="0" anchor="ctr"/>
                </a:tc>
                <a:tc>
                  <a:txBody>
                    <a:bodyPr/>
                    <a:lstStyle/>
                    <a:p>
                      <a:pPr algn="ctr" fontAlgn="t"/>
                      <a:r>
                        <a:rPr lang="en-US" sz="1400" b="0" i="0" u="none" strike="noStrike" baseline="0">
                          <a:effectLst/>
                          <a:latin typeface="+mn-lt"/>
                        </a:rPr>
                        <a:t>2</a:t>
                      </a:r>
                    </a:p>
                  </a:txBody>
                  <a:tcPr marL="9525" marR="9525" marT="9525" marB="0" anchor="ctr"/>
                </a:tc>
                <a:tc>
                  <a:txBody>
                    <a:bodyPr/>
                    <a:lstStyle/>
                    <a:p>
                      <a:pPr algn="ctr" fontAlgn="t"/>
                      <a:r>
                        <a:rPr lang="en-US" sz="1400" b="0" i="0" u="none" strike="noStrike" baseline="0">
                          <a:effectLst/>
                          <a:latin typeface="+mn-lt"/>
                        </a:rPr>
                        <a:t>190</a:t>
                      </a:r>
                    </a:p>
                  </a:txBody>
                  <a:tcPr marL="9525" marR="9525" marT="9525" marB="0" anchor="ctr"/>
                </a:tc>
                <a:tc>
                  <a:txBody>
                    <a:bodyPr/>
                    <a:lstStyle/>
                    <a:p>
                      <a:pPr algn="ctr" fontAlgn="t"/>
                      <a:r>
                        <a:rPr lang="en-US" sz="1400" b="1" i="0" u="none" strike="noStrike" baseline="0" dirty="0">
                          <a:solidFill>
                            <a:srgbClr val="C00000"/>
                          </a:solidFill>
                          <a:effectLst/>
                          <a:latin typeface="+mn-lt"/>
                        </a:rPr>
                        <a:t>400</a:t>
                      </a:r>
                    </a:p>
                  </a:txBody>
                  <a:tcPr marL="9525" marR="9525" marT="9525" marB="0" anchor="ctr"/>
                </a:tc>
                <a:extLst>
                  <a:ext uri="{0D108BD9-81ED-4DB2-BD59-A6C34878D82A}">
                    <a16:rowId xmlns:a16="http://schemas.microsoft.com/office/drawing/2014/main" val="10004"/>
                  </a:ext>
                </a:extLst>
              </a:tr>
              <a:tr h="362045">
                <a:tc>
                  <a:txBody>
                    <a:bodyPr/>
                    <a:lstStyle/>
                    <a:p>
                      <a:pPr algn="ctr" fontAlgn="t"/>
                      <a:r>
                        <a:rPr lang="en-US" sz="1400" b="1" i="0" u="none" strike="noStrike" baseline="0" dirty="0">
                          <a:effectLst/>
                          <a:latin typeface="+mn-lt"/>
                        </a:rPr>
                        <a:t>E</a:t>
                      </a:r>
                    </a:p>
                  </a:txBody>
                  <a:tcPr marL="9525" marR="9525" marT="9525" marB="0" anchor="ctr"/>
                </a:tc>
                <a:tc>
                  <a:txBody>
                    <a:bodyPr/>
                    <a:lstStyle/>
                    <a:p>
                      <a:pPr algn="ctr" fontAlgn="t"/>
                      <a:r>
                        <a:rPr lang="en-US" sz="1400" b="0" i="0" u="none" strike="noStrike" baseline="0" dirty="0">
                          <a:effectLst/>
                          <a:latin typeface="+mn-lt"/>
                        </a:rPr>
                        <a:t>4</a:t>
                      </a:r>
                    </a:p>
                  </a:txBody>
                  <a:tcPr marL="9525" marR="9525" marT="9525" marB="0" anchor="ctr"/>
                </a:tc>
                <a:tc>
                  <a:txBody>
                    <a:bodyPr/>
                    <a:lstStyle/>
                    <a:p>
                      <a:pPr algn="ctr" fontAlgn="t"/>
                      <a:r>
                        <a:rPr lang="en-US" sz="1400" b="0" i="0" u="none" strike="noStrike" baseline="0" dirty="0">
                          <a:effectLst/>
                          <a:latin typeface="+mn-lt"/>
                        </a:rPr>
                        <a:t>210</a:t>
                      </a:r>
                    </a:p>
                  </a:txBody>
                  <a:tcPr marL="9525" marR="9525" marT="9525" marB="0" anchor="ctr"/>
                </a:tc>
                <a:tc>
                  <a:txBody>
                    <a:bodyPr/>
                    <a:lstStyle/>
                    <a:p>
                      <a:pPr algn="ctr" fontAlgn="t"/>
                      <a:r>
                        <a:rPr lang="en-US" sz="1400" b="0" i="0" u="none" strike="noStrike" baseline="0" dirty="0">
                          <a:effectLst/>
                          <a:latin typeface="+mn-lt"/>
                        </a:rPr>
                        <a:t>0</a:t>
                      </a:r>
                    </a:p>
                  </a:txBody>
                  <a:tcPr marL="9525" marR="9525" marT="9525" marB="0" anchor="ctr"/>
                </a:tc>
                <a:tc>
                  <a:txBody>
                    <a:bodyPr/>
                    <a:lstStyle/>
                    <a:p>
                      <a:pPr algn="ctr" fontAlgn="t"/>
                      <a:r>
                        <a:rPr lang="en-US" sz="1400" b="0" i="0" u="none" strike="noStrike" baseline="0" dirty="0">
                          <a:effectLst/>
                          <a:latin typeface="+mn-lt"/>
                        </a:rPr>
                        <a:t>0</a:t>
                      </a:r>
                    </a:p>
                  </a:txBody>
                  <a:tcPr marL="9525" marR="9525" marT="9525" marB="0" anchor="ctr"/>
                </a:tc>
                <a:tc>
                  <a:txBody>
                    <a:bodyPr/>
                    <a:lstStyle/>
                    <a:p>
                      <a:pPr algn="ctr" fontAlgn="t"/>
                      <a:r>
                        <a:rPr lang="en-US" sz="1400" b="1" i="0" u="none" strike="noStrike" baseline="0" dirty="0">
                          <a:solidFill>
                            <a:srgbClr val="C00000"/>
                          </a:solidFill>
                          <a:effectLst/>
                          <a:latin typeface="+mn-lt"/>
                        </a:rPr>
                        <a:t>210</a:t>
                      </a:r>
                    </a:p>
                  </a:txBody>
                  <a:tcPr marL="9525" marR="9525" marT="9525" marB="0" anchor="ctr"/>
                </a:tc>
                <a:extLst>
                  <a:ext uri="{0D108BD9-81ED-4DB2-BD59-A6C34878D82A}">
                    <a16:rowId xmlns:a16="http://schemas.microsoft.com/office/drawing/2014/main" val="10005"/>
                  </a:ext>
                </a:extLst>
              </a:tr>
            </a:tbl>
          </a:graphicData>
        </a:graphic>
      </p:graphicFrame>
      <p:sp>
        <p:nvSpPr>
          <p:cNvPr id="4" name="Content Placeholder 3"/>
          <p:cNvSpPr>
            <a:spLocks noGrp="1"/>
          </p:cNvSpPr>
          <p:nvPr>
            <p:ph sz="quarter" idx="14"/>
          </p:nvPr>
        </p:nvSpPr>
        <p:spPr>
          <a:xfrm>
            <a:off x="342900" y="4866183"/>
            <a:ext cx="8458200" cy="1592782"/>
          </a:xfrm>
        </p:spPr>
        <p:txBody>
          <a:bodyPr>
            <a:noAutofit/>
          </a:bodyPr>
          <a:lstStyle/>
          <a:p>
            <a:pPr marL="292608" indent="-292608">
              <a:buFont typeface="Arial" pitchFamily="34" charset="0"/>
              <a:buChar char="•"/>
            </a:pPr>
            <a:r>
              <a:rPr lang="en-US" sz="2200" noProof="0" dirty="0"/>
              <a:t>Bundle B with 1 concert tickets and 6 movie tickets has the highest total utility and is the preferred bundle.</a:t>
            </a:r>
          </a:p>
          <a:p>
            <a:pPr marL="292608" indent="-292608">
              <a:buFont typeface="Arial" pitchFamily="34" charset="0"/>
              <a:buChar char="•"/>
            </a:pPr>
            <a:r>
              <a:rPr lang="en-US" sz="2200" noProof="0" dirty="0"/>
              <a:t>Given this budget, a rational consumer spends all income on the combination of movie and concert tickets that maximizes utility.</a:t>
            </a:r>
          </a:p>
        </p:txBody>
      </p:sp>
    </p:spTree>
    <p:extLst>
      <p:ext uri="{BB962C8B-B14F-4D97-AF65-F5344CB8AC3E}">
        <p14:creationId xmlns:p14="http://schemas.microsoft.com/office/powerpoint/2010/main" val="2561781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Maximizing total utility III</a:t>
            </a:r>
          </a:p>
        </p:txBody>
      </p:sp>
      <p:sp>
        <p:nvSpPr>
          <p:cNvPr id="3" name="Content Placeholder 2"/>
          <p:cNvSpPr>
            <a:spLocks noGrp="1"/>
          </p:cNvSpPr>
          <p:nvPr>
            <p:ph sz="quarter" idx="11"/>
          </p:nvPr>
        </p:nvSpPr>
        <p:spPr>
          <a:xfrm>
            <a:off x="342900" y="1276710"/>
            <a:ext cx="8480426" cy="745274"/>
          </a:xfrm>
        </p:spPr>
        <p:txBody>
          <a:bodyPr>
            <a:noAutofit/>
          </a:bodyPr>
          <a:lstStyle/>
          <a:p>
            <a:r>
              <a:rPr lang="en-US" sz="2400" noProof="0" dirty="0">
                <a:solidFill>
                  <a:schemeClr val="tx1"/>
                </a:solidFill>
              </a:rPr>
              <a:t>Each bundle on the budget constraint has a corresponding utility.</a:t>
            </a:r>
          </a:p>
        </p:txBody>
      </p:sp>
      <p:pic>
        <p:nvPicPr>
          <p:cNvPr id="7170" name="Picture 2" descr="Data are plotted along a budget constraint and total utility at each point is computed.&#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6853" y="2258234"/>
            <a:ext cx="4851715" cy="3299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762796"/>
            <a:ext cx="8461375" cy="426029"/>
          </a:xfrm>
        </p:spPr>
        <p:txBody>
          <a:bodyPr>
            <a:noAutofit/>
          </a:bodyPr>
          <a:lstStyle/>
          <a:p>
            <a:pPr marL="292608" indent="-292608">
              <a:buFont typeface="Arial" pitchFamily="34" charset="0"/>
              <a:buChar char="•"/>
            </a:pPr>
            <a:r>
              <a:rPr lang="en-US" sz="2000" noProof="0" dirty="0"/>
              <a:t>Utility falls as one moves away from the preferred bundle, B.</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endParaRPr lang="en-US" sz="1200" noProof="0" dirty="0"/>
          </a:p>
        </p:txBody>
      </p:sp>
    </p:spTree>
    <p:extLst>
      <p:ext uri="{BB962C8B-B14F-4D97-AF65-F5344CB8AC3E}">
        <p14:creationId xmlns:p14="http://schemas.microsoft.com/office/powerpoint/2010/main" val="2371250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4596057"/>
          </a:xfrm>
        </p:spPr>
        <p:txBody>
          <a:bodyPr>
            <a:noAutofit/>
          </a:bodyPr>
          <a:lstStyle/>
          <a:p>
            <a:pPr marL="291600" indent="-291600">
              <a:buFont typeface="Arial" panose="020B0604020202020204" pitchFamily="34" charset="0"/>
              <a:buChar char="•"/>
            </a:pPr>
            <a:r>
              <a:rPr lang="en-US" noProof="0" dirty="0"/>
              <a:t>How </a:t>
            </a:r>
            <a:r>
              <a:rPr lang="en-US" i="1" noProof="0" dirty="0">
                <a:solidFill>
                  <a:srgbClr val="9D0505"/>
                </a:solidFill>
              </a:rPr>
              <a:t>revealed preferences</a:t>
            </a:r>
            <a:r>
              <a:rPr lang="en-US" noProof="0" dirty="0"/>
              <a:t> relate to utility.</a:t>
            </a:r>
          </a:p>
          <a:p>
            <a:pPr marL="291600" indent="-291600">
              <a:buFont typeface="Arial" panose="020B0604020202020204" pitchFamily="34" charset="0"/>
              <a:buChar char="•"/>
            </a:pPr>
            <a:r>
              <a:rPr lang="en-US" noProof="0" dirty="0"/>
              <a:t>How </a:t>
            </a:r>
            <a:r>
              <a:rPr lang="en-US" i="1" noProof="0" dirty="0">
                <a:solidFill>
                  <a:srgbClr val="9D0505"/>
                </a:solidFill>
              </a:rPr>
              <a:t>budget constraints</a:t>
            </a:r>
            <a:r>
              <a:rPr lang="en-US" noProof="0" dirty="0"/>
              <a:t> affect utility maximization.</a:t>
            </a:r>
          </a:p>
          <a:p>
            <a:pPr marL="291600" indent="-291600">
              <a:buFont typeface="Arial" panose="020B0604020202020204" pitchFamily="34" charset="0"/>
              <a:buChar char="•"/>
            </a:pPr>
            <a:r>
              <a:rPr lang="en-US" noProof="0" dirty="0"/>
              <a:t>How income affects consumption choices.</a:t>
            </a:r>
          </a:p>
          <a:p>
            <a:pPr marL="291600" indent="-291600">
              <a:buFont typeface="Arial" panose="020B0604020202020204" pitchFamily="34" charset="0"/>
              <a:buChar char="•"/>
            </a:pPr>
            <a:r>
              <a:rPr lang="en-US" noProof="0" dirty="0"/>
              <a:t>How prices affect consumption choices and how to distinguish between </a:t>
            </a:r>
            <a:r>
              <a:rPr lang="en-US" i="1" noProof="0" dirty="0">
                <a:solidFill>
                  <a:srgbClr val="9D0505"/>
                </a:solidFill>
              </a:rPr>
              <a:t>income</a:t>
            </a:r>
            <a:r>
              <a:rPr lang="en-US" noProof="0" dirty="0"/>
              <a:t> and </a:t>
            </a:r>
            <a:r>
              <a:rPr lang="en-US" i="1" noProof="0" dirty="0">
                <a:solidFill>
                  <a:srgbClr val="9D0505"/>
                </a:solidFill>
              </a:rPr>
              <a:t>substitution effects</a:t>
            </a:r>
            <a:r>
              <a:rPr lang="en-US" noProof="0" dirty="0"/>
              <a:t>.</a:t>
            </a:r>
          </a:p>
          <a:p>
            <a:pPr marL="291600" indent="-291600">
              <a:buFont typeface="Arial" panose="020B0604020202020204" pitchFamily="34" charset="0"/>
              <a:buChar char="•"/>
            </a:pPr>
            <a:r>
              <a:rPr lang="en-US" noProof="0" dirty="0"/>
              <a:t>How </a:t>
            </a:r>
            <a:r>
              <a:rPr lang="en-US" i="1" noProof="0" dirty="0">
                <a:solidFill>
                  <a:srgbClr val="9D0505"/>
                </a:solidFill>
              </a:rPr>
              <a:t>utility</a:t>
            </a:r>
            <a:r>
              <a:rPr lang="en-US" noProof="0" dirty="0"/>
              <a:t> is influenced by outside perceptions, and how people get utility from altruism and reciprocity.</a:t>
            </a:r>
          </a:p>
        </p:txBody>
      </p:sp>
    </p:spTree>
    <p:extLst>
      <p:ext uri="{BB962C8B-B14F-4D97-AF65-F5344CB8AC3E}">
        <p14:creationId xmlns:p14="http://schemas.microsoft.com/office/powerpoint/2010/main" val="1241990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Responding to changes in income</a:t>
            </a:r>
          </a:p>
        </p:txBody>
      </p:sp>
      <p:sp>
        <p:nvSpPr>
          <p:cNvPr id="3" name="Content Placeholder 2"/>
          <p:cNvSpPr>
            <a:spLocks noGrp="1"/>
          </p:cNvSpPr>
          <p:nvPr>
            <p:ph sz="quarter" idx="11"/>
          </p:nvPr>
        </p:nvSpPr>
        <p:spPr>
          <a:xfrm>
            <a:off x="342900" y="1276710"/>
            <a:ext cx="8480426" cy="4106659"/>
          </a:xfrm>
        </p:spPr>
        <p:txBody>
          <a:bodyPr>
            <a:noAutofit/>
          </a:bodyPr>
          <a:lstStyle/>
          <a:p>
            <a:pPr marL="292608" indent="-292608">
              <a:buFont typeface="Arial" pitchFamily="34" charset="0"/>
              <a:buChar char="•"/>
            </a:pPr>
            <a:r>
              <a:rPr lang="en-US" sz="3000" noProof="0" dirty="0">
                <a:solidFill>
                  <a:schemeClr val="tx1"/>
                </a:solidFill>
              </a:rPr>
              <a:t>When a person’s income increases, more bundles of goods and services become affordable.</a:t>
            </a:r>
          </a:p>
          <a:p>
            <a:pPr marL="292608" indent="-292608">
              <a:buFont typeface="Arial" pitchFamily="34" charset="0"/>
              <a:buChar char="•"/>
            </a:pPr>
            <a:r>
              <a:rPr lang="en-US" sz="3000" noProof="0" dirty="0">
                <a:solidFill>
                  <a:schemeClr val="tx1"/>
                </a:solidFill>
              </a:rPr>
              <a:t>When income decreases, fewer bundles are affordable, and consumers will probably have to cut consumption of some things.</a:t>
            </a:r>
          </a:p>
          <a:p>
            <a:pPr marL="292608" indent="-292608">
              <a:buFont typeface="Arial" pitchFamily="34" charset="0"/>
              <a:buChar char="•"/>
            </a:pPr>
            <a:r>
              <a:rPr lang="en-US" sz="3000" noProof="0" dirty="0">
                <a:solidFill>
                  <a:schemeClr val="tx1"/>
                </a:solidFill>
              </a:rPr>
              <a:t>A change in income is represented by shifting the entire budget line outward.</a:t>
            </a:r>
          </a:p>
        </p:txBody>
      </p:sp>
    </p:spTree>
    <p:extLst>
      <p:ext uri="{BB962C8B-B14F-4D97-AF65-F5344CB8AC3E}">
        <p14:creationId xmlns:p14="http://schemas.microsoft.com/office/powerpoint/2010/main" val="31450819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effect of an increase in income</a:t>
            </a:r>
          </a:p>
        </p:txBody>
      </p:sp>
      <p:sp>
        <p:nvSpPr>
          <p:cNvPr id="3" name="Content Placeholder 2"/>
          <p:cNvSpPr>
            <a:spLocks noGrp="1"/>
          </p:cNvSpPr>
          <p:nvPr>
            <p:ph sz="quarter" idx="11"/>
          </p:nvPr>
        </p:nvSpPr>
        <p:spPr>
          <a:xfrm>
            <a:off x="342900" y="1276710"/>
            <a:ext cx="8480426" cy="487696"/>
          </a:xfrm>
        </p:spPr>
        <p:txBody>
          <a:bodyPr>
            <a:noAutofit/>
          </a:bodyPr>
          <a:lstStyle/>
          <a:p>
            <a:r>
              <a:rPr lang="en-US" sz="2400" noProof="0" dirty="0">
                <a:solidFill>
                  <a:schemeClr val="tx1"/>
                </a:solidFill>
              </a:rPr>
              <a:t>Suppose a person’s income increases from $120 to $180.</a:t>
            </a:r>
          </a:p>
        </p:txBody>
      </p:sp>
      <p:pic>
        <p:nvPicPr>
          <p:cNvPr id="8194" name="Picture 2" descr="&quot;The budget constraint shifts right, increasing the amount of both goods that can be consumed.&#10;&quot;&#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747" y="2242720"/>
            <a:ext cx="4741508" cy="3219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354198" y="2414589"/>
            <a:ext cx="3469127" cy="2067260"/>
          </a:xfrm>
        </p:spPr>
        <p:txBody>
          <a:bodyPr>
            <a:noAutofit/>
          </a:bodyPr>
          <a:lstStyle/>
          <a:p>
            <a:pPr marL="292608" indent="-292608">
              <a:buFont typeface="Arial" pitchFamily="34" charset="0"/>
              <a:buChar char="•"/>
            </a:pPr>
            <a:r>
              <a:rPr lang="en-US" sz="2200" noProof="0" dirty="0"/>
              <a:t>An increase in income allows individuals to afford more goods.</a:t>
            </a:r>
          </a:p>
          <a:p>
            <a:pPr marL="292608" indent="-292608">
              <a:buFont typeface="Arial" pitchFamily="34" charset="0"/>
              <a:buChar char="•"/>
            </a:pPr>
            <a:r>
              <a:rPr lang="en-US" sz="2200" noProof="0" dirty="0"/>
              <a:t>The entire budget line shifts outward.</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226449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Active Learning: Effect of a decrease in income</a:t>
            </a:r>
          </a:p>
        </p:txBody>
      </p:sp>
      <p:sp>
        <p:nvSpPr>
          <p:cNvPr id="3" name="Content Placeholder 2"/>
          <p:cNvSpPr>
            <a:spLocks noGrp="1"/>
          </p:cNvSpPr>
          <p:nvPr>
            <p:ph sz="quarter" idx="11"/>
          </p:nvPr>
        </p:nvSpPr>
        <p:spPr>
          <a:xfrm>
            <a:off x="342900" y="1276710"/>
            <a:ext cx="8480426" cy="874062"/>
          </a:xfrm>
        </p:spPr>
        <p:txBody>
          <a:bodyPr>
            <a:noAutofit/>
          </a:bodyPr>
          <a:lstStyle/>
          <a:p>
            <a:r>
              <a:rPr lang="en-US" sz="2400" noProof="0" dirty="0">
                <a:solidFill>
                  <a:schemeClr val="tx1"/>
                </a:solidFill>
              </a:rPr>
              <a:t>Suppose a mother decides to reduce her child’s movie and concert allowance. Graphically demonstrate the effect.</a:t>
            </a:r>
          </a:p>
        </p:txBody>
      </p:sp>
      <p:pic>
        <p:nvPicPr>
          <p:cNvPr id="9218" name="Picture 2" descr="The vertical axis of the graph represents Movie tickets and the horizontal axis represents Concert ticket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9657" y="2244167"/>
            <a:ext cx="4237037"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498814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Solution III</a:t>
            </a:r>
          </a:p>
        </p:txBody>
      </p:sp>
      <p:sp>
        <p:nvSpPr>
          <p:cNvPr id="3" name="Content Placeholder 2"/>
          <p:cNvSpPr>
            <a:spLocks noGrp="1"/>
          </p:cNvSpPr>
          <p:nvPr>
            <p:ph sz="quarter" idx="11"/>
          </p:nvPr>
        </p:nvSpPr>
        <p:spPr>
          <a:xfrm>
            <a:off x="342900" y="1276710"/>
            <a:ext cx="8480426" cy="874062"/>
          </a:xfrm>
        </p:spPr>
        <p:txBody>
          <a:bodyPr>
            <a:noAutofit/>
          </a:bodyPr>
          <a:lstStyle/>
          <a:p>
            <a:r>
              <a:rPr lang="en-US" sz="2400" noProof="0" dirty="0">
                <a:solidFill>
                  <a:schemeClr val="tx1"/>
                </a:solidFill>
              </a:rPr>
              <a:t>Suppose a mother decides to reduce her child’s movie and concert allowance. Graphically demonstrate the effect.</a:t>
            </a:r>
          </a:p>
        </p:txBody>
      </p:sp>
      <p:pic>
        <p:nvPicPr>
          <p:cNvPr id="10242" name="Picture 2" descr="The vertical axis of the graph represents Movie tickets and the horizontal axis represents Concert ticke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9656" y="2244174"/>
            <a:ext cx="4237037"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3009003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Responding to changes in prices</a:t>
            </a:r>
          </a:p>
        </p:txBody>
      </p:sp>
      <p:sp>
        <p:nvSpPr>
          <p:cNvPr id="3" name="Content Placeholder 2"/>
          <p:cNvSpPr>
            <a:spLocks noGrp="1"/>
          </p:cNvSpPr>
          <p:nvPr>
            <p:ph sz="quarter" idx="11"/>
          </p:nvPr>
        </p:nvSpPr>
        <p:spPr>
          <a:xfrm>
            <a:off x="342900" y="1276710"/>
            <a:ext cx="8458200" cy="3449836"/>
          </a:xfrm>
        </p:spPr>
        <p:txBody>
          <a:bodyPr>
            <a:normAutofit fontScale="92500"/>
          </a:bodyPr>
          <a:lstStyle/>
          <a:p>
            <a:r>
              <a:rPr lang="en-US" noProof="0" dirty="0"/>
              <a:t>When prices change, an individual’s budget constraint is affected in two ways: </a:t>
            </a:r>
          </a:p>
          <a:p>
            <a:pPr marL="292608" indent="-292608">
              <a:buFont typeface="Arial" pitchFamily="34" charset="0"/>
              <a:buChar char="•"/>
            </a:pPr>
            <a:r>
              <a:rPr lang="en-US" sz="2600" noProof="0" dirty="0"/>
              <a:t>An </a:t>
            </a:r>
            <a:r>
              <a:rPr lang="en-US" sz="2600" i="1" noProof="0" dirty="0">
                <a:solidFill>
                  <a:srgbClr val="C00000"/>
                </a:solidFill>
              </a:rPr>
              <a:t>income effect</a:t>
            </a:r>
            <a:r>
              <a:rPr lang="en-US" sz="2600" noProof="0" dirty="0"/>
              <a:t> occurs as consumption changes from increased effective wealth due to a lower price.</a:t>
            </a:r>
          </a:p>
          <a:p>
            <a:pPr marL="292608" indent="-292608">
              <a:buFont typeface="Arial" pitchFamily="34" charset="0"/>
              <a:buChar char="•"/>
            </a:pPr>
            <a:r>
              <a:rPr lang="en-US" sz="2600" noProof="0" dirty="0"/>
              <a:t>The </a:t>
            </a:r>
            <a:r>
              <a:rPr lang="en-US" sz="2600" i="1" noProof="0" dirty="0">
                <a:solidFill>
                  <a:srgbClr val="C00000"/>
                </a:solidFill>
              </a:rPr>
              <a:t>substitution effect</a:t>
            </a:r>
            <a:r>
              <a:rPr lang="en-US" sz="2600" noProof="0" dirty="0"/>
              <a:t> is the change in consumption that results from a change in the relative price of goods.</a:t>
            </a:r>
          </a:p>
          <a:p>
            <a:pPr marL="621792" indent="-320040">
              <a:buFont typeface="Arial" pitchFamily="34" charset="0"/>
              <a:buChar char="•"/>
            </a:pPr>
            <a:r>
              <a:rPr lang="en-US" sz="2400" noProof="0" dirty="0"/>
              <a:t>The opportunity cost of consuming a good changes as prices change.</a:t>
            </a:r>
          </a:p>
        </p:txBody>
      </p:sp>
      <p:sp>
        <p:nvSpPr>
          <p:cNvPr id="4" name="Content Placeholder 3"/>
          <p:cNvSpPr>
            <a:spLocks noGrp="1"/>
          </p:cNvSpPr>
          <p:nvPr>
            <p:ph sz="quarter" idx="14"/>
          </p:nvPr>
        </p:nvSpPr>
        <p:spPr>
          <a:xfrm>
            <a:off x="342900" y="4828337"/>
            <a:ext cx="8458200" cy="562325"/>
          </a:xfrm>
        </p:spPr>
        <p:txBody>
          <a:bodyPr>
            <a:normAutofit/>
          </a:bodyPr>
          <a:lstStyle/>
          <a:p>
            <a:r>
              <a:rPr lang="en-US" sz="2600" noProof="0" dirty="0"/>
              <a:t>A price change causes the budget line to rotate.</a:t>
            </a:r>
          </a:p>
        </p:txBody>
      </p:sp>
    </p:spTree>
    <p:extLst>
      <p:ext uri="{BB962C8B-B14F-4D97-AF65-F5344CB8AC3E}">
        <p14:creationId xmlns:p14="http://schemas.microsoft.com/office/powerpoint/2010/main" val="2974234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The effect of a price change</a:t>
            </a:r>
          </a:p>
        </p:txBody>
      </p:sp>
      <p:sp>
        <p:nvSpPr>
          <p:cNvPr id="3" name="Content Placeholder 2"/>
          <p:cNvSpPr>
            <a:spLocks noGrp="1"/>
          </p:cNvSpPr>
          <p:nvPr>
            <p:ph sz="quarter" idx="11"/>
          </p:nvPr>
        </p:nvSpPr>
        <p:spPr>
          <a:xfrm>
            <a:off x="342900" y="1276710"/>
            <a:ext cx="7633312" cy="822546"/>
          </a:xfrm>
        </p:spPr>
        <p:txBody>
          <a:bodyPr>
            <a:noAutofit/>
          </a:bodyPr>
          <a:lstStyle/>
          <a:p>
            <a:r>
              <a:rPr lang="en-US" sz="2400" noProof="0" dirty="0">
                <a:solidFill>
                  <a:schemeClr val="tx1"/>
                </a:solidFill>
              </a:rPr>
              <a:t>Suppose the price of a movie ticket decreases from $15 to $10.</a:t>
            </a:r>
          </a:p>
        </p:txBody>
      </p:sp>
      <p:pic>
        <p:nvPicPr>
          <p:cNvPr id="11266" name="Picture 2" descr="The budget constraint shifts upward along the vertical axis but not the horizontal axis, increasing the consumption of movies, but not concer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160" y="2353861"/>
            <a:ext cx="3974523" cy="3724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713669" y="2157009"/>
            <a:ext cx="4087432" cy="4024850"/>
          </a:xfrm>
        </p:spPr>
        <p:txBody>
          <a:bodyPr>
            <a:noAutofit/>
          </a:bodyPr>
          <a:lstStyle/>
          <a:p>
            <a:pPr marL="292608" indent="-292608">
              <a:buFont typeface="Arial" pitchFamily="34" charset="0"/>
              <a:buChar char="•"/>
            </a:pPr>
            <a:r>
              <a:rPr lang="en-US" sz="2200" noProof="0" dirty="0"/>
              <a:t>When the price of one good changes, the budget constraint rotates outward.</a:t>
            </a:r>
          </a:p>
          <a:p>
            <a:pPr marL="292608" indent="-292608">
              <a:buFont typeface="Arial" pitchFamily="34" charset="0"/>
              <a:buChar char="•"/>
            </a:pPr>
            <a:r>
              <a:rPr lang="en-US" sz="2200" noProof="0" dirty="0"/>
              <a:t>The new budget line demonstrates the new feasible bundles that are now available.</a:t>
            </a:r>
          </a:p>
          <a:p>
            <a:pPr marL="292608" indent="-292608">
              <a:buFont typeface="Arial" pitchFamily="34" charset="0"/>
              <a:buChar char="•"/>
            </a:pPr>
            <a:r>
              <a:rPr lang="en-US" sz="2200" noProof="0" dirty="0"/>
              <a:t>The change in the slope of the budget line reflects the change in the relative prices of the two goods.</a:t>
            </a:r>
          </a:p>
        </p:txBody>
      </p:sp>
      <p:sp>
        <p:nvSpPr>
          <p:cNvPr id="9" name="Text Placeholder 8"/>
          <p:cNvSpPr>
            <a:spLocks noGrp="1"/>
          </p:cNvSpPr>
          <p:nvPr>
            <p:ph type="body" sz="quarter" idx="12"/>
          </p:nvPr>
        </p:nvSpPr>
        <p:spPr>
          <a:xfrm>
            <a:off x="2971558" y="6324600"/>
            <a:ext cx="3200885" cy="190500"/>
          </a:xfrm>
        </p:spPr>
        <p:txBody>
          <a:bodyPr/>
          <a:lstStyle/>
          <a:p>
            <a:r>
              <a:rPr lang="en-US" sz="1200" noProof="0" dirty="0">
                <a:hlinkClick r:id="rId4" action="ppaction://hlinksldjump"/>
              </a:rPr>
              <a:t>Access the text alternative for slide images.</a:t>
            </a:r>
          </a:p>
        </p:txBody>
      </p:sp>
    </p:spTree>
    <p:extLst>
      <p:ext uri="{BB962C8B-B14F-4D97-AF65-F5344CB8AC3E}">
        <p14:creationId xmlns:p14="http://schemas.microsoft.com/office/powerpoint/2010/main" val="16863762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noProof="0" dirty="0"/>
              <a:t>Active Learning: The effect of a price change</a:t>
            </a:r>
          </a:p>
        </p:txBody>
      </p:sp>
      <p:sp>
        <p:nvSpPr>
          <p:cNvPr id="3" name="Content Placeholder 2"/>
          <p:cNvSpPr>
            <a:spLocks noGrp="1"/>
          </p:cNvSpPr>
          <p:nvPr>
            <p:ph sz="quarter" idx="11"/>
          </p:nvPr>
        </p:nvSpPr>
        <p:spPr>
          <a:xfrm>
            <a:off x="342900" y="1276709"/>
            <a:ext cx="8480426" cy="2419528"/>
          </a:xfrm>
        </p:spPr>
        <p:txBody>
          <a:bodyPr>
            <a:noAutofit/>
          </a:bodyPr>
          <a:lstStyle/>
          <a:p>
            <a:pPr marL="292608" indent="-292608">
              <a:buFont typeface="Arial" pitchFamily="34" charset="0"/>
              <a:buChar char="•"/>
            </a:pPr>
            <a:r>
              <a:rPr lang="en-US" sz="2400" noProof="0" dirty="0">
                <a:solidFill>
                  <a:schemeClr val="tx1"/>
                </a:solidFill>
              </a:rPr>
              <a:t>Suppose that the price of a movie ticket increases from $15 to $30, while the price of a concert ticket and the consumer’s income stay the same at $30 and $120 respectively.</a:t>
            </a:r>
          </a:p>
          <a:p>
            <a:pPr marL="292608" indent="-292608">
              <a:buFont typeface="Arial" pitchFamily="34" charset="0"/>
              <a:buChar char="•"/>
            </a:pPr>
            <a:r>
              <a:rPr lang="en-US" sz="2400" noProof="0" dirty="0">
                <a:solidFill>
                  <a:schemeClr val="tx1"/>
                </a:solidFill>
              </a:rPr>
              <a:t>Find all feasible bundles of movie tickets and concert tickets.</a:t>
            </a:r>
            <a:endParaRPr lang="en-US" sz="2400" b="1" noProof="0" dirty="0">
              <a:solidFill>
                <a:srgbClr val="C00000"/>
              </a:solidFill>
            </a:endParaRPr>
          </a:p>
        </p:txBody>
      </p:sp>
      <p:graphicFrame>
        <p:nvGraphicFramePr>
          <p:cNvPr id="11" name="Table 10">
            <a:extLst>
              <a:ext uri="{FF2B5EF4-FFF2-40B4-BE49-F238E27FC236}">
                <a16:creationId xmlns:a16="http://schemas.microsoft.com/office/drawing/2014/main" id="{5EAC0966-BC38-4A35-8D8F-501F21CC6A17}"/>
              </a:ext>
            </a:extLst>
          </p:cNvPr>
          <p:cNvGraphicFramePr>
            <a:graphicFrameLocks noGrp="1"/>
          </p:cNvGraphicFramePr>
          <p:nvPr>
            <p:extLst>
              <p:ext uri="{D42A27DB-BD31-4B8C-83A1-F6EECF244321}">
                <p14:modId xmlns:p14="http://schemas.microsoft.com/office/powerpoint/2010/main" val="449041250"/>
              </p:ext>
            </p:extLst>
          </p:nvPr>
        </p:nvGraphicFramePr>
        <p:xfrm>
          <a:off x="835674" y="4061284"/>
          <a:ext cx="7096470" cy="1854200"/>
        </p:xfrm>
        <a:graphic>
          <a:graphicData uri="http://schemas.openxmlformats.org/drawingml/2006/table">
            <a:tbl>
              <a:tblPr firstRow="1" bandRow="1">
                <a:tableStyleId>{5C22544A-7EE6-4342-B048-85BDC9FD1C3A}</a:tableStyleId>
              </a:tblPr>
              <a:tblGrid>
                <a:gridCol w="1268547">
                  <a:extLst>
                    <a:ext uri="{9D8B030D-6E8A-4147-A177-3AD203B41FA5}">
                      <a16:colId xmlns:a16="http://schemas.microsoft.com/office/drawing/2014/main" val="20000"/>
                    </a:ext>
                  </a:extLst>
                </a:gridCol>
                <a:gridCol w="2159306">
                  <a:extLst>
                    <a:ext uri="{9D8B030D-6E8A-4147-A177-3AD203B41FA5}">
                      <a16:colId xmlns:a16="http://schemas.microsoft.com/office/drawing/2014/main" val="20001"/>
                    </a:ext>
                  </a:extLst>
                </a:gridCol>
                <a:gridCol w="1972020">
                  <a:extLst>
                    <a:ext uri="{9D8B030D-6E8A-4147-A177-3AD203B41FA5}">
                      <a16:colId xmlns:a16="http://schemas.microsoft.com/office/drawing/2014/main" val="20002"/>
                    </a:ext>
                  </a:extLst>
                </a:gridCol>
                <a:gridCol w="1696597">
                  <a:extLst>
                    <a:ext uri="{9D8B030D-6E8A-4147-A177-3AD203B41FA5}">
                      <a16:colId xmlns:a16="http://schemas.microsoft.com/office/drawing/2014/main" val="20003"/>
                    </a:ext>
                  </a:extLst>
                </a:gridCol>
              </a:tblGrid>
              <a:tr h="370840">
                <a:tc>
                  <a:txBody>
                    <a:bodyPr/>
                    <a:lstStyle/>
                    <a:p>
                      <a:pPr algn="ctr"/>
                      <a:r>
                        <a:rPr lang="en-US" dirty="0">
                          <a:solidFill>
                            <a:schemeClr val="bg1"/>
                          </a:solidFill>
                        </a:rPr>
                        <a:t>Bundle</a:t>
                      </a:r>
                    </a:p>
                  </a:txBody>
                  <a:tcPr>
                    <a:solidFill>
                      <a:schemeClr val="accent1">
                        <a:lumMod val="75000"/>
                      </a:schemeClr>
                    </a:solidFill>
                  </a:tcPr>
                </a:tc>
                <a:tc>
                  <a:txBody>
                    <a:bodyPr/>
                    <a:lstStyle/>
                    <a:p>
                      <a:pPr algn="ctr"/>
                      <a:r>
                        <a:rPr lang="en-US" dirty="0">
                          <a:solidFill>
                            <a:schemeClr val="bg1"/>
                          </a:solidFill>
                        </a:rPr>
                        <a:t>Concert tickets</a:t>
                      </a:r>
                    </a:p>
                  </a:txBody>
                  <a:tcPr>
                    <a:solidFill>
                      <a:schemeClr val="accent1">
                        <a:lumMod val="75000"/>
                      </a:schemeClr>
                    </a:solidFill>
                  </a:tcPr>
                </a:tc>
                <a:tc>
                  <a:txBody>
                    <a:bodyPr/>
                    <a:lstStyle/>
                    <a:p>
                      <a:pPr algn="ctr"/>
                      <a:r>
                        <a:rPr lang="en-US" dirty="0">
                          <a:solidFill>
                            <a:schemeClr val="bg1"/>
                          </a:solidFill>
                        </a:rPr>
                        <a:t>Movie tickets</a:t>
                      </a:r>
                    </a:p>
                  </a:txBody>
                  <a:tcPr>
                    <a:solidFill>
                      <a:schemeClr val="accent1">
                        <a:lumMod val="75000"/>
                      </a:schemeClr>
                    </a:solidFill>
                  </a:tcPr>
                </a:tc>
                <a:tc>
                  <a:txBody>
                    <a:bodyPr/>
                    <a:lstStyle/>
                    <a:p>
                      <a:pPr algn="ctr"/>
                      <a:r>
                        <a:rPr lang="en-US" dirty="0">
                          <a:solidFill>
                            <a:schemeClr val="bg1"/>
                          </a:solidFill>
                        </a:rPr>
                        <a:t>Total cost</a:t>
                      </a:r>
                    </a:p>
                  </a:txBody>
                  <a:tcPr>
                    <a:solidFill>
                      <a:schemeClr val="accent1">
                        <a:lumMod val="75000"/>
                      </a:schemeClr>
                    </a:solidFill>
                  </a:tcPr>
                </a:tc>
                <a:extLst>
                  <a:ext uri="{0D108BD9-81ED-4DB2-BD59-A6C34878D82A}">
                    <a16:rowId xmlns:a16="http://schemas.microsoft.com/office/drawing/2014/main" val="10000"/>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1"/>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2"/>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3"/>
                  </a:ext>
                </a:extLst>
              </a:tr>
              <a:tr h="370840">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75792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IV</a:t>
            </a:r>
          </a:p>
        </p:txBody>
      </p:sp>
      <p:sp>
        <p:nvSpPr>
          <p:cNvPr id="3" name="Content Placeholder 2"/>
          <p:cNvSpPr>
            <a:spLocks noGrp="1"/>
          </p:cNvSpPr>
          <p:nvPr>
            <p:ph sz="quarter" idx="11"/>
          </p:nvPr>
        </p:nvSpPr>
        <p:spPr>
          <a:xfrm>
            <a:off x="342900" y="1276709"/>
            <a:ext cx="8480426" cy="2419528"/>
          </a:xfrm>
        </p:spPr>
        <p:txBody>
          <a:bodyPr>
            <a:noAutofit/>
          </a:bodyPr>
          <a:lstStyle/>
          <a:p>
            <a:pPr marL="292608" indent="-292608">
              <a:buFont typeface="Arial" pitchFamily="34" charset="0"/>
              <a:buChar char="•"/>
            </a:pPr>
            <a:r>
              <a:rPr lang="en-US" sz="2400" noProof="0" dirty="0">
                <a:solidFill>
                  <a:schemeClr val="tx1"/>
                </a:solidFill>
              </a:rPr>
              <a:t>Suppose that the price of a movie ticket increases from $15 to $30, while the price of a concert ticket and the consumer’s income stay the same at $30 and $120 respectively.</a:t>
            </a:r>
          </a:p>
          <a:p>
            <a:pPr marL="292608" indent="-292608">
              <a:buFont typeface="Arial" pitchFamily="34" charset="0"/>
              <a:buChar char="•"/>
            </a:pPr>
            <a:r>
              <a:rPr lang="en-US" sz="2400" noProof="0" dirty="0">
                <a:solidFill>
                  <a:schemeClr val="tx1"/>
                </a:solidFill>
              </a:rPr>
              <a:t>Find all feasible bundles of movie tickets and concert tickets.</a:t>
            </a:r>
            <a:endParaRPr lang="en-US" sz="2400" b="1" noProof="0" dirty="0">
              <a:solidFill>
                <a:srgbClr val="C0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809638524"/>
              </p:ext>
            </p:extLst>
          </p:nvPr>
        </p:nvGraphicFramePr>
        <p:xfrm>
          <a:off x="835674" y="4061284"/>
          <a:ext cx="7096470" cy="1854200"/>
        </p:xfrm>
        <a:graphic>
          <a:graphicData uri="http://schemas.openxmlformats.org/drawingml/2006/table">
            <a:tbl>
              <a:tblPr firstRow="1" bandRow="1">
                <a:tableStyleId>{5C22544A-7EE6-4342-B048-85BDC9FD1C3A}</a:tableStyleId>
              </a:tblPr>
              <a:tblGrid>
                <a:gridCol w="1268547">
                  <a:extLst>
                    <a:ext uri="{9D8B030D-6E8A-4147-A177-3AD203B41FA5}">
                      <a16:colId xmlns:a16="http://schemas.microsoft.com/office/drawing/2014/main" val="20000"/>
                    </a:ext>
                  </a:extLst>
                </a:gridCol>
                <a:gridCol w="2159306">
                  <a:extLst>
                    <a:ext uri="{9D8B030D-6E8A-4147-A177-3AD203B41FA5}">
                      <a16:colId xmlns:a16="http://schemas.microsoft.com/office/drawing/2014/main" val="20001"/>
                    </a:ext>
                  </a:extLst>
                </a:gridCol>
                <a:gridCol w="1972020">
                  <a:extLst>
                    <a:ext uri="{9D8B030D-6E8A-4147-A177-3AD203B41FA5}">
                      <a16:colId xmlns:a16="http://schemas.microsoft.com/office/drawing/2014/main" val="20002"/>
                    </a:ext>
                  </a:extLst>
                </a:gridCol>
                <a:gridCol w="1696597">
                  <a:extLst>
                    <a:ext uri="{9D8B030D-6E8A-4147-A177-3AD203B41FA5}">
                      <a16:colId xmlns:a16="http://schemas.microsoft.com/office/drawing/2014/main" val="20003"/>
                    </a:ext>
                  </a:extLst>
                </a:gridCol>
              </a:tblGrid>
              <a:tr h="370840">
                <a:tc>
                  <a:txBody>
                    <a:bodyPr/>
                    <a:lstStyle/>
                    <a:p>
                      <a:pPr algn="ctr"/>
                      <a:r>
                        <a:rPr lang="en-US" dirty="0">
                          <a:solidFill>
                            <a:schemeClr val="bg1"/>
                          </a:solidFill>
                        </a:rPr>
                        <a:t>Bundle</a:t>
                      </a:r>
                    </a:p>
                  </a:txBody>
                  <a:tcPr>
                    <a:solidFill>
                      <a:schemeClr val="accent1">
                        <a:lumMod val="75000"/>
                      </a:schemeClr>
                    </a:solidFill>
                  </a:tcPr>
                </a:tc>
                <a:tc>
                  <a:txBody>
                    <a:bodyPr/>
                    <a:lstStyle/>
                    <a:p>
                      <a:pPr algn="ctr"/>
                      <a:r>
                        <a:rPr lang="en-US" dirty="0">
                          <a:solidFill>
                            <a:schemeClr val="bg1"/>
                          </a:solidFill>
                        </a:rPr>
                        <a:t>Concert tickets</a:t>
                      </a:r>
                    </a:p>
                  </a:txBody>
                  <a:tcPr>
                    <a:solidFill>
                      <a:schemeClr val="accent1">
                        <a:lumMod val="75000"/>
                      </a:schemeClr>
                    </a:solidFill>
                  </a:tcPr>
                </a:tc>
                <a:tc>
                  <a:txBody>
                    <a:bodyPr/>
                    <a:lstStyle/>
                    <a:p>
                      <a:pPr algn="ctr"/>
                      <a:r>
                        <a:rPr lang="en-US" dirty="0">
                          <a:solidFill>
                            <a:schemeClr val="bg1"/>
                          </a:solidFill>
                        </a:rPr>
                        <a:t>Movie tickets</a:t>
                      </a:r>
                    </a:p>
                  </a:txBody>
                  <a:tcPr>
                    <a:solidFill>
                      <a:schemeClr val="accent1">
                        <a:lumMod val="75000"/>
                      </a:schemeClr>
                    </a:solidFill>
                  </a:tcPr>
                </a:tc>
                <a:tc>
                  <a:txBody>
                    <a:bodyPr/>
                    <a:lstStyle/>
                    <a:p>
                      <a:pPr algn="ctr"/>
                      <a:r>
                        <a:rPr lang="en-US" dirty="0">
                          <a:solidFill>
                            <a:schemeClr val="bg1"/>
                          </a:solidFill>
                        </a:rPr>
                        <a:t>Total cost</a:t>
                      </a:r>
                    </a:p>
                  </a:txBody>
                  <a:tcPr>
                    <a:solidFill>
                      <a:schemeClr val="accent1">
                        <a:lumMod val="75000"/>
                      </a:schemeClr>
                    </a:solidFill>
                  </a:tcPr>
                </a:tc>
                <a:extLst>
                  <a:ext uri="{0D108BD9-81ED-4DB2-BD59-A6C34878D82A}">
                    <a16:rowId xmlns:a16="http://schemas.microsoft.com/office/drawing/2014/main" val="10000"/>
                  </a:ext>
                </a:extLst>
              </a:tr>
              <a:tr h="370840">
                <a:tc>
                  <a:txBody>
                    <a:bodyPr/>
                    <a:lstStyle/>
                    <a:p>
                      <a:pPr algn="ctr"/>
                      <a:r>
                        <a:rPr lang="en-US" b="1" dirty="0"/>
                        <a:t>A</a:t>
                      </a:r>
                    </a:p>
                  </a:txBody>
                  <a:tcPr/>
                </a:tc>
                <a:tc>
                  <a:txBody>
                    <a:bodyPr/>
                    <a:lstStyle/>
                    <a:p>
                      <a:pPr algn="ctr"/>
                      <a:r>
                        <a:rPr lang="en-US" dirty="0"/>
                        <a:t>0</a:t>
                      </a:r>
                    </a:p>
                  </a:txBody>
                  <a:tcPr/>
                </a:tc>
                <a:tc>
                  <a:txBody>
                    <a:bodyPr/>
                    <a:lstStyle/>
                    <a:p>
                      <a:pPr algn="ctr"/>
                      <a:r>
                        <a:rPr lang="en-US" dirty="0"/>
                        <a:t>4</a:t>
                      </a:r>
                    </a:p>
                  </a:txBody>
                  <a:tcPr/>
                </a:tc>
                <a:tc>
                  <a:txBody>
                    <a:bodyPr/>
                    <a:lstStyle/>
                    <a:p>
                      <a:pPr algn="ctr"/>
                      <a:r>
                        <a:rPr lang="en-US" dirty="0"/>
                        <a:t>120</a:t>
                      </a:r>
                    </a:p>
                  </a:txBody>
                  <a:tcPr/>
                </a:tc>
                <a:extLst>
                  <a:ext uri="{0D108BD9-81ED-4DB2-BD59-A6C34878D82A}">
                    <a16:rowId xmlns:a16="http://schemas.microsoft.com/office/drawing/2014/main" val="10001"/>
                  </a:ext>
                </a:extLst>
              </a:tr>
              <a:tr h="370840">
                <a:tc>
                  <a:txBody>
                    <a:bodyPr/>
                    <a:lstStyle/>
                    <a:p>
                      <a:pPr algn="ctr"/>
                      <a:r>
                        <a:rPr lang="en-US" b="1" dirty="0"/>
                        <a:t>B</a:t>
                      </a:r>
                    </a:p>
                  </a:txBody>
                  <a:tcPr/>
                </a:tc>
                <a:tc>
                  <a:txBody>
                    <a:bodyPr/>
                    <a:lstStyle/>
                    <a:p>
                      <a:pPr algn="ctr"/>
                      <a:r>
                        <a:rPr lang="en-US" dirty="0"/>
                        <a:t>1</a:t>
                      </a:r>
                    </a:p>
                  </a:txBody>
                  <a:tcPr/>
                </a:tc>
                <a:tc>
                  <a:txBody>
                    <a:bodyPr/>
                    <a:lstStyle/>
                    <a:p>
                      <a:pPr algn="ctr"/>
                      <a:r>
                        <a:rPr lang="en-US" dirty="0"/>
                        <a:t>3</a:t>
                      </a:r>
                    </a:p>
                  </a:txBody>
                  <a:tcPr/>
                </a:tc>
                <a:tc>
                  <a:txBody>
                    <a:bodyPr/>
                    <a:lstStyle/>
                    <a:p>
                      <a:pPr algn="ctr"/>
                      <a:r>
                        <a:rPr lang="en-US" dirty="0"/>
                        <a:t>120</a:t>
                      </a:r>
                    </a:p>
                  </a:txBody>
                  <a:tcPr/>
                </a:tc>
                <a:extLst>
                  <a:ext uri="{0D108BD9-81ED-4DB2-BD59-A6C34878D82A}">
                    <a16:rowId xmlns:a16="http://schemas.microsoft.com/office/drawing/2014/main" val="10002"/>
                  </a:ext>
                </a:extLst>
              </a:tr>
              <a:tr h="370840">
                <a:tc>
                  <a:txBody>
                    <a:bodyPr/>
                    <a:lstStyle/>
                    <a:p>
                      <a:pPr algn="ctr"/>
                      <a:r>
                        <a:rPr lang="en-US" b="1" dirty="0"/>
                        <a:t>C</a:t>
                      </a:r>
                    </a:p>
                  </a:txBody>
                  <a:tcPr/>
                </a:tc>
                <a:tc>
                  <a:txBody>
                    <a:bodyPr/>
                    <a:lstStyle/>
                    <a:p>
                      <a:pPr algn="ctr"/>
                      <a:r>
                        <a:rPr lang="en-US" dirty="0"/>
                        <a:t>2</a:t>
                      </a:r>
                    </a:p>
                  </a:txBody>
                  <a:tcPr/>
                </a:tc>
                <a:tc>
                  <a:txBody>
                    <a:bodyPr/>
                    <a:lstStyle/>
                    <a:p>
                      <a:pPr algn="ctr"/>
                      <a:r>
                        <a:rPr lang="en-US" dirty="0"/>
                        <a:t>2</a:t>
                      </a:r>
                    </a:p>
                  </a:txBody>
                  <a:tcPr/>
                </a:tc>
                <a:tc>
                  <a:txBody>
                    <a:bodyPr/>
                    <a:lstStyle/>
                    <a:p>
                      <a:pPr algn="ctr"/>
                      <a:r>
                        <a:rPr lang="en-US" dirty="0"/>
                        <a:t>120</a:t>
                      </a:r>
                    </a:p>
                  </a:txBody>
                  <a:tcPr/>
                </a:tc>
                <a:extLst>
                  <a:ext uri="{0D108BD9-81ED-4DB2-BD59-A6C34878D82A}">
                    <a16:rowId xmlns:a16="http://schemas.microsoft.com/office/drawing/2014/main" val="10003"/>
                  </a:ext>
                </a:extLst>
              </a:tr>
              <a:tr h="370840">
                <a:tc>
                  <a:txBody>
                    <a:bodyPr/>
                    <a:lstStyle/>
                    <a:p>
                      <a:pPr algn="ctr"/>
                      <a:r>
                        <a:rPr lang="en-US" b="1" dirty="0"/>
                        <a:t>D</a:t>
                      </a:r>
                    </a:p>
                  </a:txBody>
                  <a:tcPr/>
                </a:tc>
                <a:tc>
                  <a:txBody>
                    <a:bodyPr/>
                    <a:lstStyle/>
                    <a:p>
                      <a:pPr algn="ctr"/>
                      <a:r>
                        <a:rPr lang="en-US" dirty="0"/>
                        <a:t>3</a:t>
                      </a:r>
                    </a:p>
                  </a:txBody>
                  <a:tcPr/>
                </a:tc>
                <a:tc>
                  <a:txBody>
                    <a:bodyPr/>
                    <a:lstStyle/>
                    <a:p>
                      <a:pPr algn="ctr"/>
                      <a:r>
                        <a:rPr lang="en-US" dirty="0"/>
                        <a:t>1</a:t>
                      </a:r>
                    </a:p>
                  </a:txBody>
                  <a:tcPr/>
                </a:tc>
                <a:tc>
                  <a:txBody>
                    <a:bodyPr/>
                    <a:lstStyle/>
                    <a:p>
                      <a:pPr algn="ctr"/>
                      <a:r>
                        <a:rPr lang="en-US" dirty="0"/>
                        <a:t>120</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22238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Utility and society</a:t>
            </a:r>
          </a:p>
        </p:txBody>
      </p:sp>
      <p:sp>
        <p:nvSpPr>
          <p:cNvPr id="3" name="Content Placeholder 2"/>
          <p:cNvSpPr>
            <a:spLocks noGrp="1"/>
          </p:cNvSpPr>
          <p:nvPr>
            <p:ph sz="quarter" idx="11"/>
          </p:nvPr>
        </p:nvSpPr>
        <p:spPr>
          <a:xfrm>
            <a:off x="342900" y="1276710"/>
            <a:ext cx="8458200" cy="3127865"/>
          </a:xfrm>
        </p:spPr>
        <p:txBody>
          <a:bodyPr>
            <a:normAutofit/>
          </a:bodyPr>
          <a:lstStyle/>
          <a:p>
            <a:r>
              <a:rPr lang="en-US" noProof="0" dirty="0"/>
              <a:t>People gain utility from a variety of sources.</a:t>
            </a:r>
          </a:p>
          <a:p>
            <a:pPr marL="320040" indent="-320040">
              <a:buFont typeface="Arial" pitchFamily="34" charset="0"/>
              <a:buChar char="•"/>
            </a:pPr>
            <a:r>
              <a:rPr lang="en-US" sz="2600" noProof="0" dirty="0"/>
              <a:t>Outside perception:</a:t>
            </a:r>
          </a:p>
          <a:p>
            <a:pPr marL="621792" indent="-320040">
              <a:buFont typeface="Arial" pitchFamily="34" charset="0"/>
              <a:buChar char="•"/>
            </a:pPr>
            <a:r>
              <a:rPr lang="en-US" sz="2400" noProof="0" dirty="0"/>
              <a:t>What others think of your purchases.</a:t>
            </a:r>
          </a:p>
          <a:p>
            <a:pPr marL="621792" indent="-320040">
              <a:buFont typeface="Arial" pitchFamily="34" charset="0"/>
              <a:buChar char="•"/>
            </a:pPr>
            <a:r>
              <a:rPr lang="en-US" sz="2400" noProof="0" dirty="0"/>
              <a:t>How much others have.</a:t>
            </a:r>
          </a:p>
          <a:p>
            <a:pPr marL="292608" indent="-292608">
              <a:buFont typeface="Arial" pitchFamily="34" charset="0"/>
              <a:buChar char="•"/>
            </a:pPr>
            <a:r>
              <a:rPr lang="en-US" sz="2600" noProof="0" dirty="0"/>
              <a:t>Inward preferences: </a:t>
            </a:r>
          </a:p>
          <a:p>
            <a:pPr marL="621792" indent="-320040">
              <a:buFont typeface="Arial" pitchFamily="34" charset="0"/>
              <a:buChar char="•"/>
            </a:pPr>
            <a:r>
              <a:rPr lang="en-US" sz="2400" noProof="0" dirty="0"/>
              <a:t>How you prefer to spend your money.</a:t>
            </a:r>
          </a:p>
        </p:txBody>
      </p:sp>
      <p:sp>
        <p:nvSpPr>
          <p:cNvPr id="4" name="Content Placeholder 3"/>
          <p:cNvSpPr>
            <a:spLocks noGrp="1"/>
          </p:cNvSpPr>
          <p:nvPr>
            <p:ph sz="quarter" idx="14"/>
          </p:nvPr>
        </p:nvSpPr>
        <p:spPr>
          <a:xfrm>
            <a:off x="342900" y="4499069"/>
            <a:ext cx="8458200" cy="1090362"/>
          </a:xfrm>
        </p:spPr>
        <p:txBody>
          <a:bodyPr>
            <a:noAutofit/>
          </a:bodyPr>
          <a:lstStyle/>
          <a:p>
            <a:r>
              <a:rPr lang="en-US" noProof="0" dirty="0"/>
              <a:t>Both outside perception and inward preferences contribute to decision making.</a:t>
            </a:r>
          </a:p>
        </p:txBody>
      </p:sp>
    </p:spTree>
    <p:extLst>
      <p:ext uri="{BB962C8B-B14F-4D97-AF65-F5344CB8AC3E}">
        <p14:creationId xmlns:p14="http://schemas.microsoft.com/office/powerpoint/2010/main" val="35612510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Choosing a league</a:t>
            </a:r>
          </a:p>
        </p:txBody>
      </p:sp>
      <p:sp>
        <p:nvSpPr>
          <p:cNvPr id="3" name="Content Placeholder 2"/>
          <p:cNvSpPr>
            <a:spLocks noGrp="1"/>
          </p:cNvSpPr>
          <p:nvPr>
            <p:ph sz="quarter" idx="11"/>
          </p:nvPr>
        </p:nvSpPr>
        <p:spPr>
          <a:xfrm>
            <a:off x="342900" y="1276710"/>
            <a:ext cx="8458200" cy="4660451"/>
          </a:xfrm>
        </p:spPr>
        <p:txBody>
          <a:bodyPr>
            <a:normAutofit fontScale="85000" lnSpcReduction="20000"/>
          </a:bodyPr>
          <a:lstStyle/>
          <a:p>
            <a:pPr marL="292608" indent="-292608">
              <a:lnSpc>
                <a:spcPct val="120000"/>
              </a:lnSpc>
              <a:buFont typeface="Arial" pitchFamily="34" charset="0"/>
              <a:buChar char="•"/>
            </a:pPr>
            <a:r>
              <a:rPr lang="en-US" noProof="0" dirty="0"/>
              <a:t>Would you rather be the worst player in the major leagues or the best player in the minor leagues? </a:t>
            </a:r>
          </a:p>
          <a:p>
            <a:pPr marL="292608" indent="-292608">
              <a:lnSpc>
                <a:spcPct val="120000"/>
              </a:lnSpc>
              <a:buFont typeface="Arial" pitchFamily="34" charset="0"/>
              <a:buChar char="•"/>
            </a:pPr>
            <a:r>
              <a:rPr lang="en-US" noProof="0" dirty="0"/>
              <a:t>Would you rather be the star soloist in your local choir or a below-average voice in a prestigious, big-city choir?</a:t>
            </a:r>
          </a:p>
          <a:p>
            <a:pPr marL="292608" indent="-292608">
              <a:lnSpc>
                <a:spcPct val="120000"/>
              </a:lnSpc>
              <a:buFont typeface="Arial" pitchFamily="34" charset="0"/>
              <a:buChar char="•"/>
            </a:pPr>
            <a:r>
              <a:rPr lang="en-US" noProof="0" dirty="0"/>
              <a:t>Communications technology have broadened our frame of reference.</a:t>
            </a:r>
          </a:p>
          <a:p>
            <a:pPr marL="292608" indent="-292608">
              <a:lnSpc>
                <a:spcPct val="120000"/>
              </a:lnSpc>
              <a:buFont typeface="Arial" pitchFamily="34" charset="0"/>
              <a:buChar char="•"/>
            </a:pPr>
            <a:r>
              <a:rPr lang="en-US" noProof="0" dirty="0"/>
              <a:t>To the extent that utility comes from relative status, as our frame of reference becomes wider, there are fewer winners.</a:t>
            </a:r>
          </a:p>
          <a:p>
            <a:pPr marL="292608" indent="-292608">
              <a:lnSpc>
                <a:spcPct val="120000"/>
              </a:lnSpc>
              <a:buFont typeface="Arial" pitchFamily="34" charset="0"/>
              <a:buChar char="•"/>
            </a:pPr>
            <a:r>
              <a:rPr lang="en-US" noProof="0" dirty="0"/>
              <a:t>We have the power to choose our own frames of reference and decide what we will do.</a:t>
            </a:r>
            <a:endParaRPr lang="en-US" sz="2400" noProof="0" dirty="0"/>
          </a:p>
        </p:txBody>
      </p:sp>
    </p:spTree>
    <p:extLst>
      <p:ext uri="{BB962C8B-B14F-4D97-AF65-F5344CB8AC3E}">
        <p14:creationId xmlns:p14="http://schemas.microsoft.com/office/powerpoint/2010/main" val="3928393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Utility basics</a:t>
            </a:r>
          </a:p>
        </p:txBody>
      </p:sp>
      <p:sp>
        <p:nvSpPr>
          <p:cNvPr id="3" name="Content Placeholder 2"/>
          <p:cNvSpPr>
            <a:spLocks noGrp="1"/>
          </p:cNvSpPr>
          <p:nvPr>
            <p:ph sz="quarter" idx="11"/>
          </p:nvPr>
        </p:nvSpPr>
        <p:spPr>
          <a:xfrm>
            <a:off x="342900" y="1276709"/>
            <a:ext cx="8458200" cy="2741499"/>
          </a:xfrm>
        </p:spPr>
        <p:txBody>
          <a:bodyPr>
            <a:noAutofit/>
          </a:bodyPr>
          <a:lstStyle/>
          <a:p>
            <a:r>
              <a:rPr lang="en-US" sz="2600" i="1" noProof="0" dirty="0">
                <a:solidFill>
                  <a:srgbClr val="9D0505"/>
                </a:solidFill>
              </a:rPr>
              <a:t>Utility</a:t>
            </a:r>
            <a:r>
              <a:rPr lang="en-US" sz="2600" noProof="0" dirty="0"/>
              <a:t> is a measure of the amount of satisfaction a person derives from something.</a:t>
            </a:r>
          </a:p>
          <a:p>
            <a:pPr marL="292608" indent="-292608">
              <a:buFont typeface="Arial" pitchFamily="34" charset="0"/>
              <a:buChar char="•"/>
            </a:pPr>
            <a:r>
              <a:rPr lang="en-US" sz="2400" noProof="0" dirty="0"/>
              <a:t>Incorporates emotions and sensations.</a:t>
            </a:r>
          </a:p>
          <a:p>
            <a:pPr marL="292608" indent="-292608">
              <a:buFont typeface="Arial" pitchFamily="34" charset="0"/>
              <a:buChar char="•"/>
            </a:pPr>
            <a:r>
              <a:rPr lang="en-US" sz="2400" noProof="0" dirty="0"/>
              <a:t>Universal measure (or yardstick) that allows individuals to compare choices.</a:t>
            </a:r>
          </a:p>
          <a:p>
            <a:pPr marL="292608" indent="-292608">
              <a:buFont typeface="Arial" pitchFamily="34" charset="0"/>
              <a:buChar char="•"/>
            </a:pPr>
            <a:r>
              <a:rPr lang="en-US" sz="2400" noProof="0" dirty="0"/>
              <a:t>Not typically comparable across individuals.</a:t>
            </a:r>
          </a:p>
        </p:txBody>
      </p:sp>
      <p:sp>
        <p:nvSpPr>
          <p:cNvPr id="4" name="Content Placeholder 3"/>
          <p:cNvSpPr>
            <a:spLocks noGrp="1"/>
          </p:cNvSpPr>
          <p:nvPr>
            <p:ph sz="quarter" idx="14"/>
          </p:nvPr>
        </p:nvSpPr>
        <p:spPr>
          <a:xfrm>
            <a:off x="342900" y="4136522"/>
            <a:ext cx="8458200" cy="1936722"/>
          </a:xfrm>
        </p:spPr>
        <p:txBody>
          <a:bodyPr>
            <a:normAutofit lnSpcReduction="10000"/>
          </a:bodyPr>
          <a:lstStyle/>
          <a:p>
            <a:r>
              <a:rPr lang="en-US" sz="2600" noProof="0" dirty="0"/>
              <a:t>Rational individuals maximize utility when making choices.</a:t>
            </a:r>
          </a:p>
          <a:p>
            <a:pPr marL="292608" indent="-292608">
              <a:buFont typeface="Arial" pitchFamily="34" charset="0"/>
              <a:buChar char="•"/>
            </a:pPr>
            <a:r>
              <a:rPr lang="en-US" sz="2400" noProof="0" dirty="0"/>
              <a:t>For example, if playing soccer for the next hour yields more utility than playing baseball, rational individuals will play soccer.</a:t>
            </a:r>
          </a:p>
        </p:txBody>
      </p:sp>
    </p:spTree>
    <p:extLst>
      <p:ext uri="{BB962C8B-B14F-4D97-AF65-F5344CB8AC3E}">
        <p14:creationId xmlns:p14="http://schemas.microsoft.com/office/powerpoint/2010/main" val="7074985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Utility, altruism, and reciprocity</a:t>
            </a:r>
          </a:p>
        </p:txBody>
      </p:sp>
      <p:sp>
        <p:nvSpPr>
          <p:cNvPr id="3" name="Content Placeholder 2"/>
          <p:cNvSpPr>
            <a:spLocks noGrp="1"/>
          </p:cNvSpPr>
          <p:nvPr>
            <p:ph sz="quarter" idx="11"/>
          </p:nvPr>
        </p:nvSpPr>
        <p:spPr>
          <a:xfrm>
            <a:off x="342900" y="1276710"/>
            <a:ext cx="8458200" cy="2664225"/>
          </a:xfrm>
        </p:spPr>
        <p:txBody>
          <a:bodyPr>
            <a:normAutofit/>
          </a:bodyPr>
          <a:lstStyle/>
          <a:p>
            <a:r>
              <a:rPr lang="en-US" sz="2600" noProof="0" dirty="0"/>
              <a:t>Utility maximization encompasses individuals giving to others.</a:t>
            </a:r>
          </a:p>
          <a:p>
            <a:pPr marL="320040" indent="-320040">
              <a:buClr>
                <a:schemeClr val="tx1"/>
              </a:buClr>
              <a:buFont typeface="Arial" pitchFamily="34" charset="0"/>
              <a:buChar char="•"/>
            </a:pPr>
            <a:r>
              <a:rPr lang="en-US" sz="2400" i="1" noProof="0" dirty="0">
                <a:solidFill>
                  <a:srgbClr val="C00000"/>
                </a:solidFill>
              </a:rPr>
              <a:t>Altruism</a:t>
            </a:r>
            <a:r>
              <a:rPr lang="en-US" sz="2400" noProof="0" dirty="0"/>
              <a:t> is a motive for action in which a person’s utility increases simply because someone else’s utility increases.</a:t>
            </a:r>
          </a:p>
          <a:p>
            <a:pPr marL="320040" indent="-320040">
              <a:buFont typeface="Arial" pitchFamily="34" charset="0"/>
              <a:buChar char="•"/>
            </a:pPr>
            <a:r>
              <a:rPr lang="en-US" sz="2400" noProof="0" dirty="0"/>
              <a:t>Altruistic and selfish or image-conscious motivations can coexist perfectly well.</a:t>
            </a:r>
          </a:p>
        </p:txBody>
      </p:sp>
      <p:sp>
        <p:nvSpPr>
          <p:cNvPr id="4" name="Content Placeholder 3"/>
          <p:cNvSpPr>
            <a:spLocks noGrp="1"/>
          </p:cNvSpPr>
          <p:nvPr>
            <p:ph sz="quarter" idx="14"/>
          </p:nvPr>
        </p:nvSpPr>
        <p:spPr>
          <a:xfrm>
            <a:off x="342900" y="3998516"/>
            <a:ext cx="8458200" cy="1856309"/>
          </a:xfrm>
        </p:spPr>
        <p:txBody>
          <a:bodyPr>
            <a:normAutofit/>
          </a:bodyPr>
          <a:lstStyle/>
          <a:p>
            <a:r>
              <a:rPr lang="en-US" sz="2600" noProof="0" dirty="0"/>
              <a:t>Utility maximization suggests people gain utility by punishing bad behavior and rewarding good behavior.</a:t>
            </a:r>
          </a:p>
          <a:p>
            <a:pPr marL="292608" indent="-292608">
              <a:buClr>
                <a:schemeClr val="tx1"/>
              </a:buClr>
              <a:buFont typeface="Arial" pitchFamily="34" charset="0"/>
              <a:buChar char="•"/>
            </a:pPr>
            <a:r>
              <a:rPr lang="en-US" sz="2400" i="1" noProof="0" dirty="0">
                <a:solidFill>
                  <a:srgbClr val="C00000"/>
                </a:solidFill>
              </a:rPr>
              <a:t>Reciprocity</a:t>
            </a:r>
            <a:r>
              <a:rPr lang="en-US" sz="2400" noProof="0" dirty="0"/>
              <a:t> is responding to another’s action with a similar action.</a:t>
            </a:r>
          </a:p>
        </p:txBody>
      </p:sp>
    </p:spTree>
    <p:extLst>
      <p:ext uri="{BB962C8B-B14F-4D97-AF65-F5344CB8AC3E}">
        <p14:creationId xmlns:p14="http://schemas.microsoft.com/office/powerpoint/2010/main" val="34396794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Why we give</a:t>
            </a:r>
          </a:p>
        </p:txBody>
      </p:sp>
      <p:sp>
        <p:nvSpPr>
          <p:cNvPr id="3" name="Content Placeholder 2"/>
          <p:cNvSpPr>
            <a:spLocks noGrp="1"/>
          </p:cNvSpPr>
          <p:nvPr>
            <p:ph sz="quarter" idx="11"/>
          </p:nvPr>
        </p:nvSpPr>
        <p:spPr>
          <a:xfrm>
            <a:off x="342900" y="1276710"/>
            <a:ext cx="8458200" cy="2303617"/>
          </a:xfrm>
        </p:spPr>
        <p:txBody>
          <a:bodyPr>
            <a:normAutofit/>
          </a:bodyPr>
          <a:lstStyle/>
          <a:p>
            <a:r>
              <a:rPr lang="en-US" sz="2600" noProof="0" dirty="0"/>
              <a:t>What motivates people to give to charity? </a:t>
            </a:r>
          </a:p>
          <a:p>
            <a:r>
              <a:rPr lang="en-US" sz="2600" noProof="0" dirty="0"/>
              <a:t>Different framing when asking for donations and better information about impacts make a big difference.</a:t>
            </a:r>
          </a:p>
          <a:p>
            <a:pPr marL="320040" indent="-320040">
              <a:buFont typeface="Arial" pitchFamily="34" charset="0"/>
              <a:buChar char="•"/>
            </a:pPr>
            <a:r>
              <a:rPr lang="en-US" sz="2400" noProof="0" dirty="0">
                <a:solidFill>
                  <a:schemeClr val="tx1"/>
                </a:solidFill>
              </a:rPr>
              <a:t>Donation matching by a third party significantly increases charitable contributions.</a:t>
            </a:r>
          </a:p>
        </p:txBody>
      </p:sp>
      <p:sp>
        <p:nvSpPr>
          <p:cNvPr id="4" name="Content Placeholder 3"/>
          <p:cNvSpPr>
            <a:spLocks noGrp="1"/>
          </p:cNvSpPr>
          <p:nvPr>
            <p:ph sz="quarter" idx="14"/>
          </p:nvPr>
        </p:nvSpPr>
        <p:spPr>
          <a:xfrm>
            <a:off x="342900" y="3702300"/>
            <a:ext cx="8458200" cy="1732586"/>
          </a:xfrm>
        </p:spPr>
        <p:txBody>
          <a:bodyPr>
            <a:normAutofit/>
          </a:bodyPr>
          <a:lstStyle/>
          <a:p>
            <a:r>
              <a:rPr lang="en-US" sz="2600" noProof="0" dirty="0"/>
              <a:t>The charities that raise the most money aren’t necessarily the ones that have the greatest impact on those in need but sometimes may be those with the flashiest fund-raising techniques.</a:t>
            </a:r>
            <a:endParaRPr lang="en-US" sz="2400" noProof="0" dirty="0"/>
          </a:p>
        </p:txBody>
      </p:sp>
    </p:spTree>
    <p:extLst>
      <p:ext uri="{BB962C8B-B14F-4D97-AF65-F5344CB8AC3E}">
        <p14:creationId xmlns:p14="http://schemas.microsoft.com/office/powerpoint/2010/main" val="3949918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a:t>
            </a:r>
          </a:p>
        </p:txBody>
      </p:sp>
      <p:sp>
        <p:nvSpPr>
          <p:cNvPr id="3" name="Content Placeholder 2"/>
          <p:cNvSpPr>
            <a:spLocks noGrp="1"/>
          </p:cNvSpPr>
          <p:nvPr>
            <p:ph sz="quarter" idx="11"/>
          </p:nvPr>
        </p:nvSpPr>
        <p:spPr>
          <a:xfrm>
            <a:off x="342900" y="1276710"/>
            <a:ext cx="8458200" cy="4905149"/>
          </a:xfrm>
        </p:spPr>
        <p:txBody>
          <a:bodyPr>
            <a:normAutofit/>
          </a:bodyPr>
          <a:lstStyle/>
          <a:p>
            <a:r>
              <a:rPr lang="en-US" sz="2600" noProof="0" dirty="0"/>
              <a:t>Economists assume that individuals seek to maximizes their </a:t>
            </a:r>
            <a:r>
              <a:rPr lang="en-US" sz="2600" i="1" noProof="0" dirty="0">
                <a:solidFill>
                  <a:srgbClr val="C00000"/>
                </a:solidFill>
              </a:rPr>
              <a:t>utility</a:t>
            </a:r>
            <a:r>
              <a:rPr lang="en-US" sz="2600" noProof="0" dirty="0"/>
              <a:t> within the limits of their available resources.</a:t>
            </a:r>
          </a:p>
          <a:p>
            <a:r>
              <a:rPr lang="en-US" sz="2600" noProof="0" dirty="0"/>
              <a:t>Individuals are constrained by their income and the prices of goods they desire to purchase.</a:t>
            </a:r>
          </a:p>
          <a:p>
            <a:r>
              <a:rPr lang="en-US" sz="2600" noProof="0" dirty="0"/>
              <a:t>A </a:t>
            </a:r>
            <a:r>
              <a:rPr lang="en-US" sz="2600" i="1" noProof="0" dirty="0">
                <a:solidFill>
                  <a:srgbClr val="C00000"/>
                </a:solidFill>
              </a:rPr>
              <a:t>budget constraint</a:t>
            </a:r>
            <a:r>
              <a:rPr lang="en-US" sz="2600" noProof="0" dirty="0"/>
              <a:t> shows all possible feasible consumption bundles available to an individual given a fixed budget.</a:t>
            </a:r>
          </a:p>
          <a:p>
            <a:pPr marL="320040" indent="-320040">
              <a:buFont typeface="Arial" pitchFamily="34" charset="0"/>
              <a:buChar char="•"/>
            </a:pPr>
            <a:r>
              <a:rPr lang="en-US" sz="2400" noProof="0" dirty="0">
                <a:solidFill>
                  <a:schemeClr val="tx1"/>
                </a:solidFill>
              </a:rPr>
              <a:t>An increase in income shifts the budget constraint outward.</a:t>
            </a:r>
          </a:p>
          <a:p>
            <a:pPr marL="320040" indent="-320040">
              <a:buFont typeface="Arial" pitchFamily="34" charset="0"/>
              <a:buChar char="•"/>
            </a:pPr>
            <a:r>
              <a:rPr lang="en-US" sz="2400" noProof="0" dirty="0">
                <a:solidFill>
                  <a:schemeClr val="tx1"/>
                </a:solidFill>
              </a:rPr>
              <a:t>An increase in price causes the budget constraint to rotate inward.</a:t>
            </a:r>
          </a:p>
        </p:txBody>
      </p:sp>
    </p:spTree>
    <p:extLst>
      <p:ext uri="{BB962C8B-B14F-4D97-AF65-F5344CB8AC3E}">
        <p14:creationId xmlns:p14="http://schemas.microsoft.com/office/powerpoint/2010/main" val="3370915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Summary II</a:t>
            </a:r>
          </a:p>
        </p:txBody>
      </p:sp>
      <p:sp>
        <p:nvSpPr>
          <p:cNvPr id="3" name="Content Placeholder 2"/>
          <p:cNvSpPr>
            <a:spLocks noGrp="1"/>
          </p:cNvSpPr>
          <p:nvPr>
            <p:ph sz="quarter" idx="11"/>
          </p:nvPr>
        </p:nvSpPr>
        <p:spPr>
          <a:xfrm>
            <a:off x="342900" y="1276710"/>
            <a:ext cx="8458200" cy="2805893"/>
          </a:xfrm>
        </p:spPr>
        <p:txBody>
          <a:bodyPr>
            <a:normAutofit/>
          </a:bodyPr>
          <a:lstStyle/>
          <a:p>
            <a:r>
              <a:rPr lang="en-US" sz="2600" noProof="0" dirty="0"/>
              <a:t>Economists generally assume that individuals’ preferences are demonstrated through the choices that they make, a concept known as </a:t>
            </a:r>
            <a:r>
              <a:rPr lang="en-US" sz="2600" i="1" noProof="0" dirty="0">
                <a:solidFill>
                  <a:srgbClr val="C00000"/>
                </a:solidFill>
              </a:rPr>
              <a:t>revealed preference</a:t>
            </a:r>
            <a:r>
              <a:rPr lang="en-US" sz="2600" noProof="0" dirty="0"/>
              <a:t>.</a:t>
            </a:r>
          </a:p>
          <a:p>
            <a:r>
              <a:rPr lang="en-US" sz="2600" noProof="0" dirty="0"/>
              <a:t>Individuals gain </a:t>
            </a:r>
            <a:r>
              <a:rPr lang="en-US" sz="2600" i="1" noProof="0" dirty="0">
                <a:solidFill>
                  <a:srgbClr val="C00000"/>
                </a:solidFill>
              </a:rPr>
              <a:t>utility</a:t>
            </a:r>
            <a:r>
              <a:rPr lang="en-US" sz="2600" noProof="0" dirty="0"/>
              <a:t> from a variety of sources.</a:t>
            </a:r>
          </a:p>
          <a:p>
            <a:pPr marL="320040" indent="-320040">
              <a:buFont typeface="Arial" pitchFamily="34" charset="0"/>
              <a:buChar char="•"/>
            </a:pPr>
            <a:r>
              <a:rPr lang="en-US" sz="2400" noProof="0" dirty="0">
                <a:solidFill>
                  <a:schemeClr val="tx1"/>
                </a:solidFill>
              </a:rPr>
              <a:t>Outside perception.</a:t>
            </a:r>
          </a:p>
          <a:p>
            <a:pPr marL="320040" indent="-320040">
              <a:buFont typeface="Arial" pitchFamily="34" charset="0"/>
              <a:buChar char="•"/>
            </a:pPr>
            <a:r>
              <a:rPr lang="en-US" sz="2400" noProof="0" dirty="0">
                <a:solidFill>
                  <a:schemeClr val="tx1"/>
                </a:solidFill>
              </a:rPr>
              <a:t>Inward preferences.</a:t>
            </a:r>
          </a:p>
        </p:txBody>
      </p:sp>
      <p:sp>
        <p:nvSpPr>
          <p:cNvPr id="4" name="Content Placeholder 3"/>
          <p:cNvSpPr>
            <a:spLocks noGrp="1"/>
          </p:cNvSpPr>
          <p:nvPr>
            <p:ph sz="quarter" idx="14"/>
          </p:nvPr>
        </p:nvSpPr>
        <p:spPr>
          <a:xfrm>
            <a:off x="342900" y="4178823"/>
            <a:ext cx="8458200" cy="1861369"/>
          </a:xfrm>
        </p:spPr>
        <p:txBody>
          <a:bodyPr>
            <a:normAutofit fontScale="92500" lnSpcReduction="20000"/>
          </a:bodyPr>
          <a:lstStyle/>
          <a:p>
            <a:pPr>
              <a:lnSpc>
                <a:spcPct val="120000"/>
              </a:lnSpc>
            </a:pPr>
            <a:r>
              <a:rPr lang="en-US" i="1" noProof="0" dirty="0">
                <a:solidFill>
                  <a:srgbClr val="C00000"/>
                </a:solidFill>
              </a:rPr>
              <a:t>Utility maximization</a:t>
            </a:r>
            <a:r>
              <a:rPr lang="en-US" noProof="0" dirty="0"/>
              <a:t>:</a:t>
            </a:r>
          </a:p>
          <a:p>
            <a:pPr marL="292608" indent="-292608">
              <a:lnSpc>
                <a:spcPct val="120000"/>
              </a:lnSpc>
              <a:buFont typeface="Arial" pitchFamily="34" charset="0"/>
              <a:buChar char="•"/>
            </a:pPr>
            <a:r>
              <a:rPr lang="en-US" sz="2600" noProof="0" dirty="0"/>
              <a:t>Individuals giving to others.</a:t>
            </a:r>
          </a:p>
          <a:p>
            <a:pPr marL="292608" indent="-292608">
              <a:lnSpc>
                <a:spcPct val="120000"/>
              </a:lnSpc>
              <a:buFont typeface="Arial" pitchFamily="34" charset="0"/>
              <a:buChar char="•"/>
            </a:pPr>
            <a:r>
              <a:rPr lang="en-US" sz="2600" noProof="0" dirty="0"/>
              <a:t>People gain utility by punishing bad behavior and rewarding good behavior.</a:t>
            </a:r>
            <a:endParaRPr lang="en-US" sz="2400" noProof="0" dirty="0"/>
          </a:p>
        </p:txBody>
      </p:sp>
    </p:spTree>
    <p:extLst>
      <p:ext uri="{BB962C8B-B14F-4D97-AF65-F5344CB8AC3E}">
        <p14:creationId xmlns:p14="http://schemas.microsoft.com/office/powerpoint/2010/main" val="19850306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Accessibility Content: Text Alternatives for Images</a:t>
            </a:r>
            <a:endParaRPr lang="en-US" dirty="0"/>
          </a:p>
        </p:txBody>
      </p:sp>
    </p:spTree>
    <p:extLst>
      <p:ext uri="{BB962C8B-B14F-4D97-AF65-F5344CB8AC3E}">
        <p14:creationId xmlns:p14="http://schemas.microsoft.com/office/powerpoint/2010/main" val="4153123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Diminishing marginal utility</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Graph (A) Total utility has Total utility on the vertical axis and Scoops of ice cream on the horizontal axis. The line slopes upward with an outward bow. Point A is (7, 20). [Caption: The first couple of scoops of ice cream cause big increases in utility. But as you eat more ice cream, the effect of each additional scoop on your total utility decreases until more ice cream will actually make you unhappier, starting at point A.] Graph (B) Marginal utility has Marginal utility per scoop on the vertical axis and Scoops of ice cream on the horizontal axis. The line slopes straight down from (1, 6) through point A at (7, 0) and past the axis. [Caption: The marginal utility, or the additional utility from each additional scoop, is always decreasing, until it actually becomes negative at point A.]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9913159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budget constraint</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has Movie tickets, and the horizontal axis has Concert tickets. The line slopes down through point A (0, 8), point B (2, 4), and point C (4, 0). Notes for the points read: Cody can buy 8 movie tickets for $120.....or 4 movie tickets and 2 concert tickets ......or 4 concert tickets. [Caption: The budget constraint represents the combinations of goods that are available to Cody given his budget. Each bundle on the line costs exactly the amount of money Cody has in his budget.]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5923867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The budget constraint</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has Movie tickets and the horizontal axis has Concert tickets. A line slopes down from the point A at (0, 8) and passes by the point B at (2, 4) and ends with the point C at (4, 0). Three points: I, K and J are marked on the left of the line at (0, 4), (1, 2) and (2, 0) respectively. The point E is at (0, 9) and the point J is at (5, 0). Two points: G and D are on the right of the line at (2, 8) and (4, 4) respectively.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15587427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Solution 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has Movie tickets and the horizontal axis has Concert tickets. A line slopes down from the point A at (0, 8) and passes by the point B at (2, 4) and ends with the point C at (4, 0). Three points: I, K and J are marked on the left of the line at (0, 4), (1, 2) and (2, 0) respectively. The point E is at (0, 9) and the point J is at (5, 0). Both the points are encircled in red. Two points: G and D are on the right of the line at (2, 8) and (4, 4) respectively. Both the points are encircled in red.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60656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Spending your way to happiness</a:t>
            </a:r>
          </a:p>
        </p:txBody>
      </p:sp>
      <p:sp>
        <p:nvSpPr>
          <p:cNvPr id="3" name="Content Placeholder 2"/>
          <p:cNvSpPr>
            <a:spLocks noGrp="1"/>
          </p:cNvSpPr>
          <p:nvPr>
            <p:ph sz="quarter" idx="11"/>
          </p:nvPr>
        </p:nvSpPr>
        <p:spPr>
          <a:xfrm>
            <a:off x="342900" y="1276709"/>
            <a:ext cx="8217206" cy="2316497"/>
          </a:xfrm>
        </p:spPr>
        <p:txBody>
          <a:bodyPr>
            <a:noAutofit/>
          </a:bodyPr>
          <a:lstStyle/>
          <a:p>
            <a:r>
              <a:rPr lang="en-US" sz="2600" noProof="0" dirty="0">
                <a:solidFill>
                  <a:schemeClr val="tx1"/>
                </a:solidFill>
              </a:rPr>
              <a:t>Can money really buy happiness?</a:t>
            </a:r>
          </a:p>
          <a:p>
            <a:r>
              <a:rPr lang="en-US" sz="2600" noProof="0" dirty="0">
                <a:solidFill>
                  <a:schemeClr val="tx1"/>
                </a:solidFill>
              </a:rPr>
              <a:t>Researchers find that money can buy happiness, but up to a point.</a:t>
            </a:r>
          </a:p>
          <a:p>
            <a:pPr marL="292608" indent="-292608">
              <a:buFont typeface="Arial" pitchFamily="34" charset="0"/>
              <a:buChar char="•"/>
            </a:pPr>
            <a:r>
              <a:rPr lang="en-US" sz="2400" noProof="0" dirty="0"/>
              <a:t>In the U.S., that point starts at an income of $75,000 per year.</a:t>
            </a:r>
          </a:p>
        </p:txBody>
      </p:sp>
      <p:sp>
        <p:nvSpPr>
          <p:cNvPr id="4" name="Content Placeholder 3"/>
          <p:cNvSpPr>
            <a:spLocks noGrp="1"/>
          </p:cNvSpPr>
          <p:nvPr>
            <p:ph sz="quarter" idx="14"/>
          </p:nvPr>
        </p:nvSpPr>
        <p:spPr>
          <a:xfrm>
            <a:off x="342900" y="3713840"/>
            <a:ext cx="8458200" cy="935433"/>
          </a:xfrm>
        </p:spPr>
        <p:txBody>
          <a:bodyPr>
            <a:normAutofit/>
          </a:bodyPr>
          <a:lstStyle/>
          <a:p>
            <a:r>
              <a:rPr lang="en-US" sz="2600" noProof="0" dirty="0"/>
              <a:t>Generalizing lessons about spending and happiness is hard.</a:t>
            </a:r>
            <a:endParaRPr lang="en-US" sz="2400" noProof="0" dirty="0"/>
          </a:p>
        </p:txBody>
      </p:sp>
    </p:spTree>
    <p:extLst>
      <p:ext uri="{BB962C8B-B14F-4D97-AF65-F5344CB8AC3E}">
        <p14:creationId xmlns:p14="http://schemas.microsoft.com/office/powerpoint/2010/main" val="7407301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Maximizing total utility III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endParaRPr lang="en-US" dirty="0">
              <a:hlinkClick r:id="rId4" action="ppaction://hlinksldjump"/>
            </a:endParaRPr>
          </a:p>
        </p:txBody>
      </p:sp>
      <p:sp>
        <p:nvSpPr>
          <p:cNvPr id="4" name="Content Placeholder 3"/>
          <p:cNvSpPr>
            <a:spLocks noGrp="1"/>
          </p:cNvSpPr>
          <p:nvPr>
            <p:ph sz="quarter" idx="11"/>
          </p:nvPr>
        </p:nvSpPr>
        <p:spPr>
          <a:xfrm>
            <a:off x="342900" y="1600199"/>
            <a:ext cx="8458200" cy="4648201"/>
          </a:xfrm>
        </p:spPr>
        <p:txBody>
          <a:bodyPr>
            <a:normAutofit/>
          </a:bodyPr>
          <a:lstStyle/>
          <a:p>
            <a:r>
              <a:rPr lang="en-IN" sz="2400" dirty="0"/>
              <a:t>The vertical axis has movie tickets, and the horizontal axis has concert tickets. The line for budget constraint has a negative slope. Five points A through E are plotted on the line and their utility is provided as a note. A (0, 8). </a:t>
            </a:r>
            <a:r>
              <a:rPr lang="en-US" sz="2400" dirty="0"/>
              <a:t>At point A, utility is 465. </a:t>
            </a:r>
            <a:r>
              <a:rPr lang="en-IN" sz="2400" dirty="0"/>
              <a:t>B (1, 6). </a:t>
            </a:r>
            <a:r>
              <a:rPr lang="en-US" sz="2400" dirty="0"/>
              <a:t>At point B, utility is 565. C</a:t>
            </a:r>
            <a:r>
              <a:rPr lang="en-IN" sz="2400" dirty="0"/>
              <a:t> (2, 4). </a:t>
            </a:r>
            <a:r>
              <a:rPr lang="en-US" sz="2400" dirty="0"/>
              <a:t>At point C, utility is 550. </a:t>
            </a:r>
            <a:r>
              <a:rPr lang="en-IN" sz="2400" dirty="0"/>
              <a:t>D (3, 2). </a:t>
            </a:r>
            <a:r>
              <a:rPr lang="en-US" sz="2400" dirty="0"/>
              <a:t>At point D, utility is 400. </a:t>
            </a:r>
            <a:r>
              <a:rPr lang="en-IN" sz="2400" dirty="0"/>
              <a:t>A (4, 0). </a:t>
            </a:r>
            <a:r>
              <a:rPr lang="en-US" sz="2400" dirty="0"/>
              <a:t>At point E, utility is 210.</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endParaRPr lang="en-US" dirty="0">
              <a:hlinkClick r:id="rId4" action="ppaction://hlinksldjump"/>
            </a:endParaRPr>
          </a:p>
        </p:txBody>
      </p:sp>
    </p:spTree>
    <p:extLst>
      <p:ext uri="{BB962C8B-B14F-4D97-AF65-F5344CB8AC3E}">
        <p14:creationId xmlns:p14="http://schemas.microsoft.com/office/powerpoint/2010/main" val="39161678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effect of an increase in income</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has movie tickets, and the horizontal axis has concert tickets. The original budget constraint is from (0, 8) to (4, 0). The new budget constraint is from (0, 12) to (6, 0). Boxes read: 1. An increase in income shifts the budget curve out. 2. Cody can now afford as many as 12 movie tickets or 6 concert tickets. [Caption: When Cody’s income increases as a result of a gift, he is able to afford more goods. This shifts the budget constraint outward, and he can now buy 12 movie tickets or 6 concert tickets.]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843556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Effect of a decrease in income</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of the graph represents Movie tickets and the horizontal axis represents Concert tickets. A line starts at (0, 12) and ends at (6, 0).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330993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Active Learning Solution III</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of the graph represents Movie tickets and the horizontal axis represents Concert tickets. A line starts at (0, 12) and ends at (6, 0). An arrow on the left of the line points horizontally to the left and moves the line to the new location. The line now starts at (0, 8) and ends at (4, 0). The area below the new line is marked new budget constraint. A caption at the top center reads: 1. A decrease in income shifts the budget curve in.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4852192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The effect of a price change</a:t>
            </a:r>
            <a:r>
              <a:rPr lang="en-US" sz="30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dirty="0"/>
              <a:t>The vertical axis has movie tickets, and the horizontal axis has concert tickets. The original budget constraint is from (0, 8) to (4, 0). The new budget constraint is from (0, 12) to (4, 0). Boxes read: A change in the price of one good rotates the budget curve.  Cody can now afford 12 movie tickets. [Caption: When the price of one good changes, the budget constraint rotates out to demonstrate the new consumption bundles that are available. The change in slope reflects the change in the relative prices of the two goods.] </a:t>
            </a:r>
            <a:endParaRPr lang="en-US" sz="2400" dirty="0"/>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568199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Revealed preferences</a:t>
            </a:r>
          </a:p>
        </p:txBody>
      </p:sp>
      <p:sp>
        <p:nvSpPr>
          <p:cNvPr id="3" name="Content Placeholder 2"/>
          <p:cNvSpPr>
            <a:spLocks noGrp="1"/>
          </p:cNvSpPr>
          <p:nvPr>
            <p:ph sz="quarter" idx="11"/>
          </p:nvPr>
        </p:nvSpPr>
        <p:spPr>
          <a:xfrm>
            <a:off x="342900" y="1276709"/>
            <a:ext cx="8458200" cy="1943009"/>
          </a:xfrm>
        </p:spPr>
        <p:txBody>
          <a:bodyPr>
            <a:noAutofit/>
          </a:bodyPr>
          <a:lstStyle/>
          <a:p>
            <a:r>
              <a:rPr lang="en-US" sz="2600" noProof="0" dirty="0">
                <a:solidFill>
                  <a:schemeClr val="tx1"/>
                </a:solidFill>
              </a:rPr>
              <a:t>Utility is hard to measure.</a:t>
            </a:r>
          </a:p>
          <a:p>
            <a:r>
              <a:rPr lang="en-US" sz="2600" noProof="0" dirty="0">
                <a:solidFill>
                  <a:schemeClr val="tx1"/>
                </a:solidFill>
              </a:rPr>
              <a:t>How can anything meaningful be said about the utility people experience?</a:t>
            </a:r>
          </a:p>
          <a:p>
            <a:pPr marL="292608" indent="-292608">
              <a:buFont typeface="Arial" pitchFamily="34" charset="0"/>
              <a:buChar char="•"/>
            </a:pPr>
            <a:r>
              <a:rPr lang="en-US" sz="2400" noProof="0" dirty="0"/>
              <a:t>Observe what people actually do.</a:t>
            </a:r>
          </a:p>
        </p:txBody>
      </p:sp>
      <p:sp>
        <p:nvSpPr>
          <p:cNvPr id="4" name="Content Placeholder 3"/>
          <p:cNvSpPr>
            <a:spLocks noGrp="1"/>
          </p:cNvSpPr>
          <p:nvPr>
            <p:ph sz="quarter" idx="14"/>
          </p:nvPr>
        </p:nvSpPr>
        <p:spPr>
          <a:xfrm>
            <a:off x="342900" y="3327470"/>
            <a:ext cx="8458200" cy="2313476"/>
          </a:xfrm>
        </p:spPr>
        <p:txBody>
          <a:bodyPr>
            <a:normAutofit/>
          </a:bodyPr>
          <a:lstStyle/>
          <a:p>
            <a:r>
              <a:rPr lang="en-US" sz="2600" noProof="0" dirty="0"/>
              <a:t>The principle of </a:t>
            </a:r>
            <a:r>
              <a:rPr lang="en-US" sz="2600" i="1" noProof="0" dirty="0">
                <a:solidFill>
                  <a:srgbClr val="9D0505"/>
                </a:solidFill>
              </a:rPr>
              <a:t>revealed preference</a:t>
            </a:r>
            <a:r>
              <a:rPr lang="en-US" sz="2600" noProof="0" dirty="0"/>
              <a:t> is that people’s preferences can be determined by observing their choices and behavior.</a:t>
            </a:r>
          </a:p>
          <a:p>
            <a:r>
              <a:rPr lang="en-US" sz="2600" noProof="0" dirty="0"/>
              <a:t>Unique to a specific choice of a particular person at one date.</a:t>
            </a:r>
            <a:endParaRPr lang="en-US" sz="2400" noProof="0" dirty="0"/>
          </a:p>
        </p:txBody>
      </p:sp>
    </p:spTree>
    <p:extLst>
      <p:ext uri="{BB962C8B-B14F-4D97-AF65-F5344CB8AC3E}">
        <p14:creationId xmlns:p14="http://schemas.microsoft.com/office/powerpoint/2010/main" val="1427880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Utility functions I</a:t>
            </a:r>
          </a:p>
        </p:txBody>
      </p:sp>
      <p:sp>
        <p:nvSpPr>
          <p:cNvPr id="3" name="Content Placeholder 2"/>
          <p:cNvSpPr>
            <a:spLocks noGrp="1"/>
          </p:cNvSpPr>
          <p:nvPr>
            <p:ph sz="quarter" idx="11"/>
          </p:nvPr>
        </p:nvSpPr>
        <p:spPr>
          <a:xfrm>
            <a:off x="342900" y="1276709"/>
            <a:ext cx="8458200" cy="3179381"/>
          </a:xfrm>
        </p:spPr>
        <p:txBody>
          <a:bodyPr>
            <a:noAutofit/>
          </a:bodyPr>
          <a:lstStyle/>
          <a:p>
            <a:r>
              <a:rPr lang="en-US" sz="2600" noProof="0" dirty="0">
                <a:solidFill>
                  <a:schemeClr val="tx1"/>
                </a:solidFill>
              </a:rPr>
              <a:t>The principle of revealed preferences isn’t feasible for analyzing how people make choices.</a:t>
            </a:r>
          </a:p>
          <a:p>
            <a:r>
              <a:rPr lang="en-US" sz="2600" noProof="0" dirty="0">
                <a:solidFill>
                  <a:schemeClr val="tx1"/>
                </a:solidFill>
              </a:rPr>
              <a:t>Instead, a more formal method is required.</a:t>
            </a:r>
          </a:p>
          <a:p>
            <a:r>
              <a:rPr lang="en-US" sz="2600" noProof="0" dirty="0">
                <a:solidFill>
                  <a:schemeClr val="tx1"/>
                </a:solidFill>
              </a:rPr>
              <a:t>Utility functions aid in systematically analyzing choices.</a:t>
            </a:r>
          </a:p>
          <a:p>
            <a:pPr marL="292608" indent="-292608">
              <a:buFont typeface="Arial" pitchFamily="34" charset="0"/>
              <a:buChar char="•"/>
            </a:pPr>
            <a:r>
              <a:rPr lang="en-US" sz="2400" noProof="0" dirty="0"/>
              <a:t>A </a:t>
            </a:r>
            <a:r>
              <a:rPr lang="en-US" sz="2400" i="1" noProof="0" dirty="0">
                <a:solidFill>
                  <a:srgbClr val="9D0505"/>
                </a:solidFill>
              </a:rPr>
              <a:t>utility function</a:t>
            </a:r>
            <a:r>
              <a:rPr lang="en-US" sz="2400" noProof="0" dirty="0"/>
              <a:t> is a formula for calculating the total utility that a particular person derives from consuming a combination of goods and services.</a:t>
            </a:r>
          </a:p>
        </p:txBody>
      </p:sp>
      <p:sp>
        <p:nvSpPr>
          <p:cNvPr id="4" name="Content Placeholder 3"/>
          <p:cNvSpPr>
            <a:spLocks noGrp="1"/>
          </p:cNvSpPr>
          <p:nvPr>
            <p:ph sz="quarter" idx="14"/>
          </p:nvPr>
        </p:nvSpPr>
        <p:spPr>
          <a:xfrm>
            <a:off x="342900" y="4561270"/>
            <a:ext cx="8458200" cy="963767"/>
          </a:xfrm>
        </p:spPr>
        <p:txBody>
          <a:bodyPr>
            <a:normAutofit/>
          </a:bodyPr>
          <a:lstStyle/>
          <a:p>
            <a:r>
              <a:rPr lang="en-US" sz="2600" noProof="0" dirty="0"/>
              <a:t>A </a:t>
            </a:r>
            <a:r>
              <a:rPr lang="en-US" sz="2600" i="1" noProof="0" dirty="0">
                <a:solidFill>
                  <a:srgbClr val="9D0505"/>
                </a:solidFill>
              </a:rPr>
              <a:t>bundle</a:t>
            </a:r>
            <a:r>
              <a:rPr lang="en-US" sz="2600" noProof="0" dirty="0"/>
              <a:t> is a unique combination of goods and services that a person could choose to consume.</a:t>
            </a:r>
          </a:p>
        </p:txBody>
      </p:sp>
    </p:spTree>
    <p:extLst>
      <p:ext uri="{BB962C8B-B14F-4D97-AF65-F5344CB8AC3E}">
        <p14:creationId xmlns:p14="http://schemas.microsoft.com/office/powerpoint/2010/main" val="2797413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Utility functions II</a:t>
            </a:r>
          </a:p>
        </p:txBody>
      </p:sp>
      <p:sp>
        <p:nvSpPr>
          <p:cNvPr id="3" name="Content Placeholder 2"/>
          <p:cNvSpPr>
            <a:spLocks noGrp="1"/>
          </p:cNvSpPr>
          <p:nvPr>
            <p:ph sz="quarter" idx="11"/>
          </p:nvPr>
        </p:nvSpPr>
        <p:spPr>
          <a:xfrm>
            <a:off x="342900" y="1276709"/>
            <a:ext cx="8458200" cy="4529180"/>
          </a:xfrm>
        </p:spPr>
        <p:txBody>
          <a:bodyPr>
            <a:noAutofit/>
          </a:bodyPr>
          <a:lstStyle/>
          <a:p>
            <a:pPr marL="292608" indent="-292608">
              <a:buFont typeface="Arial" pitchFamily="34" charset="0"/>
              <a:buChar char="•"/>
            </a:pPr>
            <a:r>
              <a:rPr lang="en-US" sz="2600" i="1" noProof="0" dirty="0">
                <a:solidFill>
                  <a:srgbClr val="9D0505"/>
                </a:solidFill>
              </a:rPr>
              <a:t>Utility functions</a:t>
            </a:r>
            <a:r>
              <a:rPr lang="en-US" sz="2600" noProof="0" dirty="0">
                <a:solidFill>
                  <a:schemeClr val="tx1"/>
                </a:solidFill>
              </a:rPr>
              <a:t> quantify preferences.</a:t>
            </a:r>
          </a:p>
          <a:p>
            <a:pPr marL="292608" indent="-292608">
              <a:buFont typeface="Arial" pitchFamily="34" charset="0"/>
              <a:buChar char="•"/>
            </a:pPr>
            <a:r>
              <a:rPr lang="en-US" sz="2600" i="1" noProof="0" dirty="0">
                <a:solidFill>
                  <a:srgbClr val="9D0505"/>
                </a:solidFill>
              </a:rPr>
              <a:t>Utility</a:t>
            </a:r>
            <a:r>
              <a:rPr lang="en-US" sz="2600" noProof="0" dirty="0">
                <a:solidFill>
                  <a:schemeClr val="tx1"/>
                </a:solidFill>
              </a:rPr>
              <a:t> measurements are relative, not absolute.</a:t>
            </a:r>
          </a:p>
          <a:p>
            <a:pPr marL="292608" indent="-292608">
              <a:buFont typeface="Arial" pitchFamily="34" charset="0"/>
              <a:buChar char="•"/>
            </a:pPr>
            <a:r>
              <a:rPr lang="en-US" sz="2600" noProof="0" dirty="0">
                <a:solidFill>
                  <a:schemeClr val="tx1"/>
                </a:solidFill>
              </a:rPr>
              <a:t>For example, suppose Sarah receives a utility of 3 for each serving of mac-n-cheese she eats, 2 for broccoli, and 8 for ice cream.</a:t>
            </a:r>
          </a:p>
          <a:p>
            <a:pPr marL="292608" indent="-292608">
              <a:spcAft>
                <a:spcPts val="500"/>
              </a:spcAft>
              <a:buFont typeface="Arial" pitchFamily="34" charset="0"/>
              <a:buChar char="•"/>
            </a:pPr>
            <a:r>
              <a:rPr lang="en-US" sz="2600" noProof="0" dirty="0">
                <a:solidFill>
                  <a:schemeClr val="tx1"/>
                </a:solidFill>
              </a:rPr>
              <a:t>If she eats 1 serving of mac-n-cheese, 2 servings of broccoli, and 2 of ice cream, then:</a:t>
            </a:r>
          </a:p>
          <a:p>
            <a:pPr indent="539750">
              <a:spcAft>
                <a:spcPts val="500"/>
              </a:spcAft>
            </a:pPr>
            <a:r>
              <a:rPr lang="en-US" sz="2600" noProof="0" dirty="0"/>
              <a:t>total utility = (3 × 1) + (2 × 2) + (8 × 2) = 23</a:t>
            </a:r>
            <a:endParaRPr lang="en-US" sz="2600" noProof="0" dirty="0">
              <a:solidFill>
                <a:schemeClr val="tx1"/>
              </a:solidFill>
            </a:endParaRPr>
          </a:p>
        </p:txBody>
      </p:sp>
    </p:spTree>
    <p:extLst>
      <p:ext uri="{BB962C8B-B14F-4D97-AF65-F5344CB8AC3E}">
        <p14:creationId xmlns:p14="http://schemas.microsoft.com/office/powerpoint/2010/main" val="3380945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Marginal utility</a:t>
            </a:r>
          </a:p>
        </p:txBody>
      </p:sp>
      <p:sp>
        <p:nvSpPr>
          <p:cNvPr id="3" name="Content Placeholder 2"/>
          <p:cNvSpPr>
            <a:spLocks noGrp="1"/>
          </p:cNvSpPr>
          <p:nvPr>
            <p:ph sz="quarter" idx="11"/>
          </p:nvPr>
        </p:nvSpPr>
        <p:spPr>
          <a:xfrm>
            <a:off x="342900" y="1276709"/>
            <a:ext cx="8458200" cy="3771809"/>
          </a:xfrm>
        </p:spPr>
        <p:txBody>
          <a:bodyPr>
            <a:noAutofit/>
          </a:bodyPr>
          <a:lstStyle/>
          <a:p>
            <a:r>
              <a:rPr lang="en-US" sz="2600" noProof="0" dirty="0">
                <a:solidFill>
                  <a:schemeClr val="tx1"/>
                </a:solidFill>
              </a:rPr>
              <a:t>When individuals continue to engage in an activity or consume more of one good or service, the utility from the next unit is not as great as the last unit.</a:t>
            </a:r>
          </a:p>
          <a:p>
            <a:pPr marL="292608" indent="-292608">
              <a:buClr>
                <a:schemeClr val="tx1"/>
              </a:buClr>
              <a:buFont typeface="Arial" pitchFamily="34" charset="0"/>
              <a:buChar char="•"/>
            </a:pPr>
            <a:r>
              <a:rPr lang="en-US" sz="2400" i="1" noProof="0" dirty="0">
                <a:solidFill>
                  <a:srgbClr val="9D0505"/>
                </a:solidFill>
              </a:rPr>
              <a:t>Marginal utility</a:t>
            </a:r>
            <a:r>
              <a:rPr lang="en-US" sz="2400" noProof="0" dirty="0"/>
              <a:t> is the change in total utility from consuming an additional unit of a good or service.</a:t>
            </a:r>
          </a:p>
          <a:p>
            <a:pPr marL="292608" indent="-292608">
              <a:buFont typeface="Arial" pitchFamily="34" charset="0"/>
              <a:buChar char="•"/>
            </a:pPr>
            <a:r>
              <a:rPr lang="en-US" sz="2400" noProof="0" dirty="0"/>
              <a:t>The principle of </a:t>
            </a:r>
            <a:r>
              <a:rPr lang="en-US" sz="2400" i="1" noProof="0" dirty="0">
                <a:solidFill>
                  <a:srgbClr val="9D0505"/>
                </a:solidFill>
              </a:rPr>
              <a:t>diminishing marginal utility</a:t>
            </a:r>
            <a:r>
              <a:rPr lang="en-US" sz="2400" noProof="0" dirty="0"/>
              <a:t> is that the additional utility gained from consuming successive units of a good or service tends to be smaller than the utility gained from the previous unit or service.</a:t>
            </a:r>
          </a:p>
        </p:txBody>
      </p:sp>
      <p:sp>
        <p:nvSpPr>
          <p:cNvPr id="4" name="Content Placeholder 3"/>
          <p:cNvSpPr>
            <a:spLocks noGrp="1"/>
          </p:cNvSpPr>
          <p:nvPr>
            <p:ph sz="quarter" idx="14"/>
          </p:nvPr>
        </p:nvSpPr>
        <p:spPr>
          <a:xfrm>
            <a:off x="342900" y="5205220"/>
            <a:ext cx="8458200" cy="525879"/>
          </a:xfrm>
        </p:spPr>
        <p:txBody>
          <a:bodyPr>
            <a:normAutofit/>
          </a:bodyPr>
          <a:lstStyle/>
          <a:p>
            <a:r>
              <a:rPr lang="en-US" sz="2600" noProof="0" dirty="0"/>
              <a:t>Sometimes, </a:t>
            </a:r>
            <a:r>
              <a:rPr lang="en-US" sz="2600" i="1" noProof="0" dirty="0">
                <a:solidFill>
                  <a:srgbClr val="9D0505"/>
                </a:solidFill>
              </a:rPr>
              <a:t>marginal utility</a:t>
            </a:r>
            <a:r>
              <a:rPr lang="en-US" sz="2600" noProof="0" dirty="0"/>
              <a:t> becomes negative.</a:t>
            </a:r>
          </a:p>
        </p:txBody>
      </p:sp>
    </p:spTree>
    <p:extLst>
      <p:ext uri="{BB962C8B-B14F-4D97-AF65-F5344CB8AC3E}">
        <p14:creationId xmlns:p14="http://schemas.microsoft.com/office/powerpoint/2010/main" val="2952502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Utility</a:t>
            </a:r>
          </a:p>
        </p:txBody>
      </p:sp>
      <p:sp>
        <p:nvSpPr>
          <p:cNvPr id="3" name="Content Placeholder 2"/>
          <p:cNvSpPr>
            <a:spLocks noGrp="1"/>
          </p:cNvSpPr>
          <p:nvPr>
            <p:ph sz="quarter" idx="11"/>
          </p:nvPr>
        </p:nvSpPr>
        <p:spPr>
          <a:xfrm>
            <a:off x="342900" y="1276710"/>
            <a:ext cx="8458200" cy="835425"/>
          </a:xfrm>
        </p:spPr>
        <p:txBody>
          <a:bodyPr>
            <a:normAutofit/>
          </a:bodyPr>
          <a:lstStyle/>
          <a:p>
            <a:r>
              <a:rPr lang="en-US" noProof="0" dirty="0"/>
              <a:t>The utility received from each additional unit of a good consumed can be assigned a number.</a:t>
            </a:r>
          </a:p>
        </p:txBody>
      </p:sp>
      <p:sp>
        <p:nvSpPr>
          <p:cNvPr id="4" name="Content Placeholder 3"/>
          <p:cNvSpPr>
            <a:spLocks noGrp="1"/>
          </p:cNvSpPr>
          <p:nvPr>
            <p:ph sz="quarter" idx="14"/>
          </p:nvPr>
        </p:nvSpPr>
        <p:spPr>
          <a:xfrm>
            <a:off x="869241" y="2337861"/>
            <a:ext cx="3420619" cy="283196"/>
          </a:xfrm>
        </p:spPr>
        <p:txBody>
          <a:bodyPr/>
          <a:lstStyle/>
          <a:p>
            <a:pPr algn="ctr"/>
            <a:r>
              <a:rPr lang="en-US" sz="1400" b="1" noProof="0" dirty="0"/>
              <a:t>Utility from ice cream</a:t>
            </a:r>
          </a:p>
        </p:txBody>
      </p:sp>
      <p:graphicFrame>
        <p:nvGraphicFramePr>
          <p:cNvPr id="18" name="Table 17"/>
          <p:cNvGraphicFramePr>
            <a:graphicFrameLocks noGrp="1"/>
          </p:cNvGraphicFramePr>
          <p:nvPr>
            <p:extLst>
              <p:ext uri="{D42A27DB-BD31-4B8C-83A1-F6EECF244321}">
                <p14:modId xmlns:p14="http://schemas.microsoft.com/office/powerpoint/2010/main" val="9315723"/>
              </p:ext>
            </p:extLst>
          </p:nvPr>
        </p:nvGraphicFramePr>
        <p:xfrm>
          <a:off x="450086" y="2789628"/>
          <a:ext cx="4068381" cy="2956560"/>
        </p:xfrm>
        <a:graphic>
          <a:graphicData uri="http://schemas.openxmlformats.org/drawingml/2006/table">
            <a:tbl>
              <a:tblPr firstRow="1" bandRow="1">
                <a:tableStyleId>{5C22544A-7EE6-4342-B048-85BDC9FD1C3A}</a:tableStyleId>
              </a:tblPr>
              <a:tblGrid>
                <a:gridCol w="1209273">
                  <a:extLst>
                    <a:ext uri="{9D8B030D-6E8A-4147-A177-3AD203B41FA5}">
                      <a16:colId xmlns:a16="http://schemas.microsoft.com/office/drawing/2014/main" val="20000"/>
                    </a:ext>
                  </a:extLst>
                </a:gridCol>
                <a:gridCol w="1502981">
                  <a:extLst>
                    <a:ext uri="{9D8B030D-6E8A-4147-A177-3AD203B41FA5}">
                      <a16:colId xmlns:a16="http://schemas.microsoft.com/office/drawing/2014/main" val="20001"/>
                    </a:ext>
                  </a:extLst>
                </a:gridCol>
                <a:gridCol w="1356127">
                  <a:extLst>
                    <a:ext uri="{9D8B030D-6E8A-4147-A177-3AD203B41FA5}">
                      <a16:colId xmlns:a16="http://schemas.microsoft.com/office/drawing/2014/main" val="20002"/>
                    </a:ext>
                  </a:extLst>
                </a:gridCol>
              </a:tblGrid>
              <a:tr h="424915">
                <a:tc>
                  <a:txBody>
                    <a:bodyPr/>
                    <a:lstStyle/>
                    <a:p>
                      <a:pPr algn="ctr"/>
                      <a:r>
                        <a:rPr lang="en-US" sz="1400" baseline="0" dirty="0">
                          <a:solidFill>
                            <a:schemeClr val="bg1"/>
                          </a:solidFill>
                        </a:rPr>
                        <a:t>Scoops of</a:t>
                      </a:r>
                    </a:p>
                    <a:p>
                      <a:pPr algn="ctr"/>
                      <a:r>
                        <a:rPr lang="en-US" sz="1400" baseline="0" dirty="0">
                          <a:solidFill>
                            <a:schemeClr val="bg1"/>
                          </a:solidFill>
                        </a:rPr>
                        <a:t>ice cream</a:t>
                      </a:r>
                    </a:p>
                  </a:txBody>
                  <a:tcPr anchor="ctr">
                    <a:solidFill>
                      <a:schemeClr val="accent1">
                        <a:lumMod val="75000"/>
                      </a:schemeClr>
                    </a:solidFill>
                  </a:tcPr>
                </a:tc>
                <a:tc>
                  <a:txBody>
                    <a:bodyPr/>
                    <a:lstStyle/>
                    <a:p>
                      <a:pPr algn="ctr"/>
                      <a:r>
                        <a:rPr lang="en-US" sz="1400" baseline="0" dirty="0">
                          <a:solidFill>
                            <a:schemeClr val="bg1"/>
                          </a:solidFill>
                        </a:rPr>
                        <a:t>Marginal utility</a:t>
                      </a:r>
                    </a:p>
                  </a:txBody>
                  <a:tcPr anchor="ctr">
                    <a:solidFill>
                      <a:schemeClr val="accent1">
                        <a:lumMod val="75000"/>
                      </a:schemeClr>
                    </a:solidFill>
                  </a:tcPr>
                </a:tc>
                <a:tc>
                  <a:txBody>
                    <a:bodyPr/>
                    <a:lstStyle/>
                    <a:p>
                      <a:pPr algn="ctr"/>
                      <a:r>
                        <a:rPr lang="en-US" sz="1400" baseline="0" dirty="0">
                          <a:solidFill>
                            <a:schemeClr val="bg1"/>
                          </a:solidFill>
                        </a:rPr>
                        <a:t>Total utility</a:t>
                      </a:r>
                    </a:p>
                  </a:txBody>
                  <a:tcPr anchor="ctr">
                    <a:solidFill>
                      <a:schemeClr val="accent1">
                        <a:lumMod val="75000"/>
                      </a:schemeClr>
                    </a:solidFill>
                  </a:tcPr>
                </a:tc>
                <a:extLst>
                  <a:ext uri="{0D108BD9-81ED-4DB2-BD59-A6C34878D82A}">
                    <a16:rowId xmlns:a16="http://schemas.microsoft.com/office/drawing/2014/main" val="10000"/>
                  </a:ext>
                </a:extLst>
              </a:tr>
              <a:tr h="304106">
                <a:tc>
                  <a:txBody>
                    <a:bodyPr/>
                    <a:lstStyle/>
                    <a:p>
                      <a:pPr algn="ctr"/>
                      <a:r>
                        <a:rPr lang="en-US" sz="1400" baseline="0" dirty="0">
                          <a:solidFill>
                            <a:schemeClr val="tx1"/>
                          </a:solidFill>
                        </a:rPr>
                        <a:t>1</a:t>
                      </a:r>
                    </a:p>
                  </a:txBody>
                  <a:tcPr/>
                </a:tc>
                <a:tc>
                  <a:txBody>
                    <a:bodyPr/>
                    <a:lstStyle/>
                    <a:p>
                      <a:pPr algn="ctr"/>
                      <a:r>
                        <a:rPr lang="en-US" sz="1400" baseline="0" dirty="0">
                          <a:solidFill>
                            <a:schemeClr val="tx1"/>
                          </a:solidFill>
                        </a:rPr>
                        <a:t>6</a:t>
                      </a:r>
                    </a:p>
                  </a:txBody>
                  <a:tcPr/>
                </a:tc>
                <a:tc>
                  <a:txBody>
                    <a:bodyPr/>
                    <a:lstStyle/>
                    <a:p>
                      <a:pPr algn="ctr"/>
                      <a:r>
                        <a:rPr lang="en-US" sz="1400" baseline="0" dirty="0">
                          <a:solidFill>
                            <a:schemeClr val="tx1"/>
                          </a:solidFill>
                        </a:rPr>
                        <a:t>6</a:t>
                      </a:r>
                    </a:p>
                  </a:txBody>
                  <a:tcPr/>
                </a:tc>
                <a:extLst>
                  <a:ext uri="{0D108BD9-81ED-4DB2-BD59-A6C34878D82A}">
                    <a16:rowId xmlns:a16="http://schemas.microsoft.com/office/drawing/2014/main" val="10001"/>
                  </a:ext>
                </a:extLst>
              </a:tr>
              <a:tr h="304106">
                <a:tc>
                  <a:txBody>
                    <a:bodyPr/>
                    <a:lstStyle/>
                    <a:p>
                      <a:pPr algn="ctr"/>
                      <a:r>
                        <a:rPr lang="en-US" sz="1400" baseline="0" dirty="0">
                          <a:solidFill>
                            <a:schemeClr val="tx1"/>
                          </a:solidFill>
                        </a:rPr>
                        <a:t>2</a:t>
                      </a:r>
                    </a:p>
                  </a:txBody>
                  <a:tcPr/>
                </a:tc>
                <a:tc>
                  <a:txBody>
                    <a:bodyPr/>
                    <a:lstStyle/>
                    <a:p>
                      <a:pPr algn="ctr"/>
                      <a:r>
                        <a:rPr lang="en-US" sz="1400" baseline="0" dirty="0">
                          <a:solidFill>
                            <a:schemeClr val="tx1"/>
                          </a:solidFill>
                        </a:rPr>
                        <a:t>5</a:t>
                      </a:r>
                    </a:p>
                  </a:txBody>
                  <a:tcPr/>
                </a:tc>
                <a:tc>
                  <a:txBody>
                    <a:bodyPr/>
                    <a:lstStyle/>
                    <a:p>
                      <a:pPr algn="ctr"/>
                      <a:r>
                        <a:rPr lang="en-US" sz="1400" baseline="0" dirty="0">
                          <a:solidFill>
                            <a:schemeClr val="tx1"/>
                          </a:solidFill>
                        </a:rPr>
                        <a:t>11</a:t>
                      </a:r>
                    </a:p>
                  </a:txBody>
                  <a:tcPr/>
                </a:tc>
                <a:extLst>
                  <a:ext uri="{0D108BD9-81ED-4DB2-BD59-A6C34878D82A}">
                    <a16:rowId xmlns:a16="http://schemas.microsoft.com/office/drawing/2014/main" val="10002"/>
                  </a:ext>
                </a:extLst>
              </a:tr>
              <a:tr h="304106">
                <a:tc>
                  <a:txBody>
                    <a:bodyPr/>
                    <a:lstStyle/>
                    <a:p>
                      <a:pPr algn="ctr"/>
                      <a:r>
                        <a:rPr lang="en-US" sz="1400" baseline="0" dirty="0">
                          <a:solidFill>
                            <a:schemeClr val="tx1"/>
                          </a:solidFill>
                        </a:rPr>
                        <a:t>3</a:t>
                      </a:r>
                    </a:p>
                  </a:txBody>
                  <a:tcPr/>
                </a:tc>
                <a:tc>
                  <a:txBody>
                    <a:bodyPr/>
                    <a:lstStyle/>
                    <a:p>
                      <a:pPr algn="ctr"/>
                      <a:r>
                        <a:rPr lang="en-US" sz="1400" baseline="0" dirty="0">
                          <a:solidFill>
                            <a:schemeClr val="tx1"/>
                          </a:solidFill>
                        </a:rPr>
                        <a:t>4</a:t>
                      </a:r>
                    </a:p>
                  </a:txBody>
                  <a:tcPr/>
                </a:tc>
                <a:tc>
                  <a:txBody>
                    <a:bodyPr/>
                    <a:lstStyle/>
                    <a:p>
                      <a:pPr algn="ctr"/>
                      <a:r>
                        <a:rPr lang="en-US" sz="1400" baseline="0" dirty="0">
                          <a:solidFill>
                            <a:schemeClr val="tx1"/>
                          </a:solidFill>
                        </a:rPr>
                        <a:t>15</a:t>
                      </a:r>
                    </a:p>
                  </a:txBody>
                  <a:tcPr/>
                </a:tc>
                <a:extLst>
                  <a:ext uri="{0D108BD9-81ED-4DB2-BD59-A6C34878D82A}">
                    <a16:rowId xmlns:a16="http://schemas.microsoft.com/office/drawing/2014/main" val="10003"/>
                  </a:ext>
                </a:extLst>
              </a:tr>
              <a:tr h="304106">
                <a:tc>
                  <a:txBody>
                    <a:bodyPr/>
                    <a:lstStyle/>
                    <a:p>
                      <a:pPr algn="ctr"/>
                      <a:r>
                        <a:rPr lang="en-US" sz="1400" baseline="0" dirty="0">
                          <a:solidFill>
                            <a:schemeClr val="tx1"/>
                          </a:solidFill>
                        </a:rPr>
                        <a:t>4</a:t>
                      </a:r>
                    </a:p>
                  </a:txBody>
                  <a:tcPr/>
                </a:tc>
                <a:tc>
                  <a:txBody>
                    <a:bodyPr/>
                    <a:lstStyle/>
                    <a:p>
                      <a:pPr algn="ctr"/>
                      <a:r>
                        <a:rPr lang="en-US" sz="1400" baseline="0" dirty="0">
                          <a:solidFill>
                            <a:schemeClr val="tx1"/>
                          </a:solidFill>
                        </a:rPr>
                        <a:t>3</a:t>
                      </a:r>
                    </a:p>
                  </a:txBody>
                  <a:tcPr/>
                </a:tc>
                <a:tc>
                  <a:txBody>
                    <a:bodyPr/>
                    <a:lstStyle/>
                    <a:p>
                      <a:pPr algn="ctr"/>
                      <a:r>
                        <a:rPr lang="en-US" sz="1400" baseline="0" dirty="0">
                          <a:solidFill>
                            <a:schemeClr val="tx1"/>
                          </a:solidFill>
                        </a:rPr>
                        <a:t>18</a:t>
                      </a:r>
                    </a:p>
                  </a:txBody>
                  <a:tcPr/>
                </a:tc>
                <a:extLst>
                  <a:ext uri="{0D108BD9-81ED-4DB2-BD59-A6C34878D82A}">
                    <a16:rowId xmlns:a16="http://schemas.microsoft.com/office/drawing/2014/main" val="10004"/>
                  </a:ext>
                </a:extLst>
              </a:tr>
              <a:tr h="304106">
                <a:tc>
                  <a:txBody>
                    <a:bodyPr/>
                    <a:lstStyle/>
                    <a:p>
                      <a:pPr algn="ctr"/>
                      <a:r>
                        <a:rPr lang="en-US" sz="1400" baseline="0" dirty="0">
                          <a:solidFill>
                            <a:schemeClr val="tx1"/>
                          </a:solidFill>
                        </a:rPr>
                        <a:t>5</a:t>
                      </a:r>
                    </a:p>
                  </a:txBody>
                  <a:tcPr/>
                </a:tc>
                <a:tc>
                  <a:txBody>
                    <a:bodyPr/>
                    <a:lstStyle/>
                    <a:p>
                      <a:pPr algn="ctr"/>
                      <a:r>
                        <a:rPr lang="en-US" sz="1400" baseline="0" dirty="0">
                          <a:solidFill>
                            <a:schemeClr val="tx1"/>
                          </a:solidFill>
                        </a:rPr>
                        <a:t>2</a:t>
                      </a:r>
                    </a:p>
                  </a:txBody>
                  <a:tcPr/>
                </a:tc>
                <a:tc>
                  <a:txBody>
                    <a:bodyPr/>
                    <a:lstStyle/>
                    <a:p>
                      <a:pPr algn="ctr"/>
                      <a:r>
                        <a:rPr lang="en-US" sz="1400" baseline="0" dirty="0">
                          <a:solidFill>
                            <a:schemeClr val="tx1"/>
                          </a:solidFill>
                        </a:rPr>
                        <a:t>20</a:t>
                      </a:r>
                    </a:p>
                  </a:txBody>
                  <a:tcPr/>
                </a:tc>
                <a:extLst>
                  <a:ext uri="{0D108BD9-81ED-4DB2-BD59-A6C34878D82A}">
                    <a16:rowId xmlns:a16="http://schemas.microsoft.com/office/drawing/2014/main" val="10005"/>
                  </a:ext>
                </a:extLst>
              </a:tr>
              <a:tr h="304106">
                <a:tc>
                  <a:txBody>
                    <a:bodyPr/>
                    <a:lstStyle/>
                    <a:p>
                      <a:pPr algn="ctr"/>
                      <a:r>
                        <a:rPr lang="en-US" sz="1400" baseline="0" dirty="0">
                          <a:solidFill>
                            <a:schemeClr val="tx1"/>
                          </a:solidFill>
                        </a:rPr>
                        <a:t>6</a:t>
                      </a:r>
                    </a:p>
                  </a:txBody>
                  <a:tcPr/>
                </a:tc>
                <a:tc>
                  <a:txBody>
                    <a:bodyPr/>
                    <a:lstStyle/>
                    <a:p>
                      <a:pPr algn="ctr"/>
                      <a:r>
                        <a:rPr lang="en-US" sz="1400" baseline="0" dirty="0">
                          <a:solidFill>
                            <a:schemeClr val="tx1"/>
                          </a:solidFill>
                        </a:rPr>
                        <a:t>1</a:t>
                      </a:r>
                    </a:p>
                  </a:txBody>
                  <a:tcPr/>
                </a:tc>
                <a:tc>
                  <a:txBody>
                    <a:bodyPr/>
                    <a:lstStyle/>
                    <a:p>
                      <a:pPr algn="ctr"/>
                      <a:r>
                        <a:rPr lang="en-US" sz="1400" baseline="0" dirty="0">
                          <a:solidFill>
                            <a:schemeClr val="tx1"/>
                          </a:solidFill>
                        </a:rPr>
                        <a:t>21</a:t>
                      </a:r>
                    </a:p>
                  </a:txBody>
                  <a:tcPr/>
                </a:tc>
                <a:extLst>
                  <a:ext uri="{0D108BD9-81ED-4DB2-BD59-A6C34878D82A}">
                    <a16:rowId xmlns:a16="http://schemas.microsoft.com/office/drawing/2014/main" val="10006"/>
                  </a:ext>
                </a:extLst>
              </a:tr>
              <a:tr h="304106">
                <a:tc>
                  <a:txBody>
                    <a:bodyPr/>
                    <a:lstStyle/>
                    <a:p>
                      <a:pPr algn="ctr"/>
                      <a:r>
                        <a:rPr lang="en-US" sz="1400" baseline="0" dirty="0">
                          <a:solidFill>
                            <a:schemeClr val="tx1"/>
                          </a:solidFill>
                        </a:rPr>
                        <a:t>7</a:t>
                      </a:r>
                    </a:p>
                  </a:txBody>
                  <a:tcPr/>
                </a:tc>
                <a:tc>
                  <a:txBody>
                    <a:bodyPr/>
                    <a:lstStyle/>
                    <a:p>
                      <a:pPr algn="ctr"/>
                      <a:r>
                        <a:rPr lang="en-US" sz="1400" baseline="0" dirty="0">
                          <a:solidFill>
                            <a:schemeClr val="tx1"/>
                          </a:solidFill>
                        </a:rPr>
                        <a:t>1</a:t>
                      </a:r>
                    </a:p>
                  </a:txBody>
                  <a:tcPr/>
                </a:tc>
                <a:tc>
                  <a:txBody>
                    <a:bodyPr/>
                    <a:lstStyle/>
                    <a:p>
                      <a:pPr algn="ctr"/>
                      <a:r>
                        <a:rPr lang="en-US" sz="1400" baseline="0" dirty="0">
                          <a:solidFill>
                            <a:schemeClr val="tx1"/>
                          </a:solidFill>
                        </a:rPr>
                        <a:t>21</a:t>
                      </a:r>
                    </a:p>
                  </a:txBody>
                  <a:tcPr/>
                </a:tc>
                <a:extLst>
                  <a:ext uri="{0D108BD9-81ED-4DB2-BD59-A6C34878D82A}">
                    <a16:rowId xmlns:a16="http://schemas.microsoft.com/office/drawing/2014/main" val="10007"/>
                  </a:ext>
                </a:extLst>
              </a:tr>
              <a:tr h="304106">
                <a:tc>
                  <a:txBody>
                    <a:bodyPr/>
                    <a:lstStyle/>
                    <a:p>
                      <a:pPr algn="ctr"/>
                      <a:r>
                        <a:rPr lang="en-US" sz="1400" baseline="0" dirty="0">
                          <a:solidFill>
                            <a:schemeClr val="tx1"/>
                          </a:solidFill>
                        </a:rPr>
                        <a:t>8</a:t>
                      </a:r>
                    </a:p>
                  </a:txBody>
                  <a:tcPr/>
                </a:tc>
                <a:tc>
                  <a:txBody>
                    <a:bodyPr/>
                    <a:lstStyle/>
                    <a:p>
                      <a:pPr algn="ctr"/>
                      <a:r>
                        <a:rPr lang="en-US" sz="1400" baseline="0" dirty="0">
                          <a:solidFill>
                            <a:schemeClr val="tx1"/>
                          </a:solidFill>
                        </a:rPr>
                        <a:t>−1</a:t>
                      </a:r>
                    </a:p>
                  </a:txBody>
                  <a:tcPr/>
                </a:tc>
                <a:tc>
                  <a:txBody>
                    <a:bodyPr/>
                    <a:lstStyle/>
                    <a:p>
                      <a:pPr algn="ctr"/>
                      <a:r>
                        <a:rPr lang="en-US" sz="1400" baseline="0" dirty="0">
                          <a:solidFill>
                            <a:schemeClr val="tx1"/>
                          </a:solidFill>
                        </a:rPr>
                        <a:t>20</a:t>
                      </a:r>
                    </a:p>
                  </a:txBody>
                  <a:tcPr/>
                </a:tc>
                <a:extLst>
                  <a:ext uri="{0D108BD9-81ED-4DB2-BD59-A6C34878D82A}">
                    <a16:rowId xmlns:a16="http://schemas.microsoft.com/office/drawing/2014/main" val="10008"/>
                  </a:ext>
                </a:extLst>
              </a:tr>
            </a:tbl>
          </a:graphicData>
        </a:graphic>
      </p:graphicFrame>
      <p:sp>
        <p:nvSpPr>
          <p:cNvPr id="5" name="Content Placeholder 4"/>
          <p:cNvSpPr>
            <a:spLocks noGrp="1"/>
          </p:cNvSpPr>
          <p:nvPr>
            <p:ph sz="quarter" idx="15"/>
          </p:nvPr>
        </p:nvSpPr>
        <p:spPr>
          <a:xfrm>
            <a:off x="4732718" y="2405644"/>
            <a:ext cx="4068381" cy="3722106"/>
          </a:xfrm>
        </p:spPr>
        <p:txBody>
          <a:bodyPr/>
          <a:lstStyle/>
          <a:p>
            <a:pPr marL="292608" indent="-292608">
              <a:buFont typeface="Arial" pitchFamily="34" charset="0"/>
              <a:buChar char="•"/>
            </a:pPr>
            <a:r>
              <a:rPr lang="en-US" noProof="0" dirty="0"/>
              <a:t>Each additional scoop of ice cream provides </a:t>
            </a:r>
            <a:r>
              <a:rPr lang="en-US" i="1" noProof="0" dirty="0">
                <a:solidFill>
                  <a:srgbClr val="C00000"/>
                </a:solidFill>
              </a:rPr>
              <a:t>utility</a:t>
            </a:r>
            <a:r>
              <a:rPr lang="en-US" noProof="0" dirty="0"/>
              <a:t> until the 8</a:t>
            </a:r>
            <a:r>
              <a:rPr lang="en-US" baseline="30000" noProof="0" dirty="0"/>
              <a:t>th</a:t>
            </a:r>
            <a:r>
              <a:rPr lang="en-US" noProof="0" dirty="0"/>
              <a:t> scoop is consumed.</a:t>
            </a:r>
          </a:p>
          <a:p>
            <a:pPr marL="292608" indent="-292608">
              <a:buFont typeface="Arial" pitchFamily="34" charset="0"/>
              <a:buChar char="•"/>
            </a:pPr>
            <a:r>
              <a:rPr lang="en-US" noProof="0" dirty="0"/>
              <a:t>On the 8</a:t>
            </a:r>
            <a:r>
              <a:rPr lang="en-US" baseline="30000" noProof="0" dirty="0"/>
              <a:t>th</a:t>
            </a:r>
            <a:r>
              <a:rPr lang="en-US" noProof="0" dirty="0"/>
              <a:t> scoop, the </a:t>
            </a:r>
            <a:r>
              <a:rPr lang="en-US" i="1" noProof="0" dirty="0">
                <a:solidFill>
                  <a:srgbClr val="C00000"/>
                </a:solidFill>
              </a:rPr>
              <a:t>marginal utility</a:t>
            </a:r>
            <a:r>
              <a:rPr lang="en-US" noProof="0" dirty="0"/>
              <a:t> is negative.</a:t>
            </a:r>
          </a:p>
          <a:p>
            <a:pPr marL="292608" indent="-292608">
              <a:buFont typeface="Arial" pitchFamily="34" charset="0"/>
              <a:buChar char="•"/>
            </a:pPr>
            <a:r>
              <a:rPr lang="en-US" i="1" noProof="0" dirty="0">
                <a:solidFill>
                  <a:srgbClr val="C00000"/>
                </a:solidFill>
              </a:rPr>
              <a:t>Total utility</a:t>
            </a:r>
            <a:r>
              <a:rPr lang="en-US" noProof="0" dirty="0"/>
              <a:t> is the sum of the marginal utility up to that scoop.</a:t>
            </a:r>
          </a:p>
        </p:txBody>
      </p:sp>
    </p:spTree>
    <p:extLst>
      <p:ext uri="{BB962C8B-B14F-4D97-AF65-F5344CB8AC3E}">
        <p14:creationId xmlns:p14="http://schemas.microsoft.com/office/powerpoint/2010/main" val="160139456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1367</TotalTime>
  <Words>4903</Words>
  <Application>Microsoft Office PowerPoint</Application>
  <PresentationFormat>On-screen Show (4:3)</PresentationFormat>
  <Paragraphs>440</Paragraphs>
  <Slides>44</Slides>
  <Notes>37</Notes>
  <HiddenSlides>10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44</vt:i4>
      </vt:variant>
    </vt:vector>
  </HeadingPairs>
  <TitlesOfParts>
    <vt:vector size="51" baseType="lpstr">
      <vt:lpstr>Arial</vt:lpstr>
      <vt:lpstr>Calibri</vt:lpstr>
      <vt:lpstr>Title Slides Master</vt:lpstr>
      <vt:lpstr>MainContentSlideMaster</vt:lpstr>
      <vt:lpstr>ClosingMaster</vt:lpstr>
      <vt:lpstr>DividerSlideMaster</vt:lpstr>
      <vt:lpstr>ImageDescriptionAppendixSlideMaster</vt:lpstr>
      <vt:lpstr>Chapter 7</vt:lpstr>
      <vt:lpstr>What will you learn in this chapter?</vt:lpstr>
      <vt:lpstr>Utility basics</vt:lpstr>
      <vt:lpstr>Spending your way to happiness</vt:lpstr>
      <vt:lpstr>Revealed preferences</vt:lpstr>
      <vt:lpstr>Utility functions I</vt:lpstr>
      <vt:lpstr>Utility functions II</vt:lpstr>
      <vt:lpstr>Marginal utility</vt:lpstr>
      <vt:lpstr>Utility</vt:lpstr>
      <vt:lpstr>Diminishing marginal utility</vt:lpstr>
      <vt:lpstr>Maximizing utility with constraints</vt:lpstr>
      <vt:lpstr>The budget constraint</vt:lpstr>
      <vt:lpstr>Active Learning: The budget constraint</vt:lpstr>
      <vt:lpstr>Active Learning Solution I</vt:lpstr>
      <vt:lpstr>Active Learning: The budget constraint II</vt:lpstr>
      <vt:lpstr>Active Learning Solution II</vt:lpstr>
      <vt:lpstr>Maximizing total utility I</vt:lpstr>
      <vt:lpstr>Maximizing total utility II</vt:lpstr>
      <vt:lpstr>Maximizing total utility III</vt:lpstr>
      <vt:lpstr>Responding to changes in income</vt:lpstr>
      <vt:lpstr>The effect of an increase in income</vt:lpstr>
      <vt:lpstr>Active Learning: Effect of a decrease in income</vt:lpstr>
      <vt:lpstr>Active Learning Solution III</vt:lpstr>
      <vt:lpstr>Responding to changes in prices</vt:lpstr>
      <vt:lpstr>The effect of a price change</vt:lpstr>
      <vt:lpstr>Active Learning: The effect of a price change</vt:lpstr>
      <vt:lpstr>Active Learning Solution IV</vt:lpstr>
      <vt:lpstr>Utility and society</vt:lpstr>
      <vt:lpstr>Choosing a league</vt:lpstr>
      <vt:lpstr>Utility, altruism, and reciprocity</vt:lpstr>
      <vt:lpstr>Why we give</vt:lpstr>
      <vt:lpstr>Summary I</vt:lpstr>
      <vt:lpstr>Summary II</vt:lpstr>
      <vt:lpstr>End of Main Content</vt:lpstr>
      <vt:lpstr>Accessibility Content: Text Alternatives for Images</vt:lpstr>
      <vt:lpstr>Diminishing marginal utility – Text Alternative</vt:lpstr>
      <vt:lpstr>The budget constraint – Text Alternative</vt:lpstr>
      <vt:lpstr>Active Learning: The budget constraint – Text Alternative</vt:lpstr>
      <vt:lpstr>Active Learning Solution I – Text Alternative</vt:lpstr>
      <vt:lpstr>Maximizing total utility III – Text Alternative</vt:lpstr>
      <vt:lpstr>The effect of an increase in income – Text Alternative</vt:lpstr>
      <vt:lpstr>Active Learning: Effect of a decrease in income – Text Alternative</vt:lpstr>
      <vt:lpstr>Active Learning Solution III – Text Alternative</vt:lpstr>
      <vt:lpstr>The effect of a price change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199</cp:revision>
  <dcterms:created xsi:type="dcterms:W3CDTF">2019-12-14T02:10:23Z</dcterms:created>
  <dcterms:modified xsi:type="dcterms:W3CDTF">2020-09-10T07:24:59Z</dcterms:modified>
</cp:coreProperties>
</file>