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71"/>
  </p:notesMasterIdLst>
  <p:sldIdLst>
    <p:sldId id="354" r:id="rId6"/>
    <p:sldId id="380" r:id="rId7"/>
    <p:sldId id="381" r:id="rId8"/>
    <p:sldId id="382" r:id="rId9"/>
    <p:sldId id="383" r:id="rId10"/>
    <p:sldId id="440"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397" r:id="rId24"/>
    <p:sldId id="398" r:id="rId25"/>
    <p:sldId id="399" r:id="rId26"/>
    <p:sldId id="400" r:id="rId27"/>
    <p:sldId id="401" r:id="rId28"/>
    <p:sldId id="402" r:id="rId29"/>
    <p:sldId id="403" r:id="rId30"/>
    <p:sldId id="404" r:id="rId31"/>
    <p:sldId id="405" r:id="rId32"/>
    <p:sldId id="406" r:id="rId33"/>
    <p:sldId id="407" r:id="rId34"/>
    <p:sldId id="408" r:id="rId35"/>
    <p:sldId id="409" r:id="rId36"/>
    <p:sldId id="410" r:id="rId37"/>
    <p:sldId id="411" r:id="rId38"/>
    <p:sldId id="412" r:id="rId39"/>
    <p:sldId id="413" r:id="rId40"/>
    <p:sldId id="414" r:id="rId41"/>
    <p:sldId id="415" r:id="rId42"/>
    <p:sldId id="416" r:id="rId43"/>
    <p:sldId id="417" r:id="rId44"/>
    <p:sldId id="418" r:id="rId45"/>
    <p:sldId id="419" r:id="rId46"/>
    <p:sldId id="355" r:id="rId47"/>
    <p:sldId id="421" r:id="rId48"/>
    <p:sldId id="420" r:id="rId49"/>
    <p:sldId id="441" r:id="rId50"/>
    <p:sldId id="422" r:id="rId51"/>
    <p:sldId id="423" r:id="rId52"/>
    <p:sldId id="424" r:id="rId53"/>
    <p:sldId id="425" r:id="rId54"/>
    <p:sldId id="426" r:id="rId55"/>
    <p:sldId id="427" r:id="rId56"/>
    <p:sldId id="428" r:id="rId57"/>
    <p:sldId id="429" r:id="rId58"/>
    <p:sldId id="430" r:id="rId59"/>
    <p:sldId id="431" r:id="rId60"/>
    <p:sldId id="432" r:id="rId61"/>
    <p:sldId id="433" r:id="rId62"/>
    <p:sldId id="434" r:id="rId63"/>
    <p:sldId id="435" r:id="rId64"/>
    <p:sldId id="436" r:id="rId65"/>
    <p:sldId id="442" r:id="rId66"/>
    <p:sldId id="437" r:id="rId67"/>
    <p:sldId id="438" r:id="rId68"/>
    <p:sldId id="439" r:id="rId69"/>
    <p:sldId id="443"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380"/>
            <p14:sldId id="381"/>
            <p14:sldId id="382"/>
            <p14:sldId id="383"/>
            <p14:sldId id="440"/>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355"/>
          </p14:sldIdLst>
        </p14:section>
        <p14:section name="Appendix: Image Descriptions for Unsighted Students" id="{4A3145E5-F661-4D5A-B2DA-332B16BE1FFB}">
          <p14:sldIdLst>
            <p14:sldId id="421"/>
            <p14:sldId id="420"/>
            <p14:sldId id="441"/>
            <p14:sldId id="422"/>
            <p14:sldId id="423"/>
            <p14:sldId id="424"/>
            <p14:sldId id="425"/>
            <p14:sldId id="426"/>
            <p14:sldId id="427"/>
            <p14:sldId id="428"/>
            <p14:sldId id="429"/>
            <p14:sldId id="430"/>
            <p14:sldId id="431"/>
            <p14:sldId id="432"/>
            <p14:sldId id="433"/>
            <p14:sldId id="434"/>
            <p14:sldId id="435"/>
            <p14:sldId id="436"/>
            <p14:sldId id="442"/>
            <p14:sldId id="437"/>
            <p14:sldId id="438"/>
            <p14:sldId id="439"/>
            <p14:sldId id="44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1" autoAdjust="0"/>
    <p:restoredTop sz="92714" autoAdjust="0"/>
  </p:normalViewPr>
  <p:slideViewPr>
    <p:cSldViewPr snapToGrid="0" showGuides="1">
      <p:cViewPr varScale="1">
        <p:scale>
          <a:sx n="63" d="100"/>
          <a:sy n="63" d="100"/>
        </p:scale>
        <p:origin x="1710" y="72"/>
      </p:cViewPr>
      <p:guideLst>
        <p:guide pos="3264"/>
        <p:guide orient="horz" pos="2256"/>
        <p:guide pos="5640"/>
      </p:guideLst>
    </p:cSldViewPr>
  </p:slideViewPr>
  <p:outlineViewPr>
    <p:cViewPr>
      <p:scale>
        <a:sx n="33" d="100"/>
        <a:sy n="33" d="100"/>
      </p:scale>
      <p:origin x="0" y="-1698"/>
    </p:cViewPr>
  </p:outlineViewPr>
  <p:notesTextViewPr>
    <p:cViewPr>
      <p:scale>
        <a:sx n="125" d="100"/>
        <a:sy n="125" d="100"/>
      </p:scale>
      <p:origin x="0" y="0"/>
    </p:cViewPr>
  </p:notesTextViewPr>
  <p:sorterViewPr>
    <p:cViewPr>
      <p:scale>
        <a:sx n="100" d="100"/>
        <a:sy n="100" d="100"/>
      </p:scale>
      <p:origin x="0" y="-2636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rPr>
              <a:t>Instructors:</a:t>
            </a:r>
            <a:r>
              <a:rPr lang="en-US" sz="1200" b="0" baseline="0" dirty="0">
                <a:latin typeface="Calibri" panose="020F0502020204030204" pitchFamily="34" charset="0"/>
              </a:rPr>
              <a:t> Short-run shortage may occur for various reasons. One example of a good with this issue is food. </a:t>
            </a:r>
            <a:r>
              <a:rPr lang="en-US" sz="1200" b="0" i="0" u="none" strike="noStrike" kern="1200" baseline="0" dirty="0">
                <a:solidFill>
                  <a:schemeClr val="tx1"/>
                </a:solidFill>
                <a:latin typeface="Calibri" panose="020F0502020204030204" pitchFamily="34" charset="0"/>
                <a:ea typeface="+mn-ea"/>
                <a:cs typeface="+mn-cs"/>
              </a:rPr>
              <a:t>Food is a tricky issue for policy-makers because it’s a basic necessity. If prices rise too high, people go hungry. If prices fall too low, farmers go out of business, which raises the risk of food shortages in the future. So, while policy-makers aren’t too concerned if the prices of many goods—like digital cameras or lattes—jump up and down, they often do care about food prices. The key question answered in this chapter is whether or not government intervention helps the situation. If yes, what types of intervention help?</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It should be clear that a price floor causes:</a:t>
            </a: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t>Total welfare</a:t>
            </a:r>
            <a:r>
              <a:rPr lang="en-US" sz="1200" baseline="0" dirty="0"/>
              <a:t> (or surplus) to decrease.</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aseline="0" dirty="0"/>
              <a:t>Consumer surplus to fall.</a:t>
            </a: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t>Producer surplus to increase or decrease. Whether producer surplus increases</a:t>
            </a:r>
            <a:r>
              <a:rPr lang="en-US" sz="1200" baseline="0" dirty="0"/>
              <a:t> or decreases depends on whether the deadweight loss is smaller than the transfer. (Or, in this example, whether area 1 is larger or smaller than area 2.)</a:t>
            </a:r>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recent years, the market prices for dairy products in the United States have usually been above the price floor. The price floor may become binding, however, in response to changes in the market. Notice that if the price is high and there is excess milk, this may lead to producers decreasing the quantity of milk production. Thus, a price floor may cause LESS milk to be produced than if the market was left to itself.</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DWL stands for deadweight loss.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should be clear</a:t>
            </a:r>
            <a:r>
              <a:rPr lang="en-US" baseline="0" dirty="0"/>
              <a:t> to students that regardless of whether a tax is placed on sellers or buyers, the effects are identical.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2768605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Since a tax effectively changes the price of a good to both buyers and sellers, the relative responsiveness of supply and demand will determine the tax burden. Essentially, the side of the market that is more price elastic will be more able to adjust to price changes and will shoulder less of the tax burden. In t</a:t>
            </a:r>
            <a:r>
              <a:rPr lang="en-US" dirty="0"/>
              <a:t>he figure on the left, </a:t>
            </a:r>
            <a:r>
              <a:rPr lang="en-US" baseline="0" dirty="0"/>
              <a:t>the tax burden is shared equally, </a:t>
            </a:r>
            <a:r>
              <a:rPr lang="en-US" dirty="0"/>
              <a:t>since consumers lose the</a:t>
            </a:r>
            <a:r>
              <a:rPr lang="en-US" baseline="0" dirty="0"/>
              <a:t> same amount of surplus as producers. </a:t>
            </a:r>
            <a:r>
              <a:rPr lang="en-US" sz="1200" b="0" i="0" u="none" strike="noStrike" kern="1200" baseline="0" dirty="0">
                <a:solidFill>
                  <a:schemeClr val="tx1"/>
                </a:solidFill>
                <a:latin typeface="+mn-lt"/>
                <a:ea typeface="+mn-ea"/>
                <a:cs typeface="+mn-cs"/>
              </a:rPr>
              <a:t>In the middle figure, buyers paid $0.50 before the tax. After the tax, they pay $0.54, so their tax burden is $0.04 per </a:t>
            </a:r>
            <a:r>
              <a:rPr lang="en-US" sz="1200" b="0" i="0" u="none" strike="noStrike" kern="1200" baseline="0" dirty="0" err="1">
                <a:solidFill>
                  <a:schemeClr val="tx1"/>
                </a:solidFill>
                <a:latin typeface="+mn-lt"/>
                <a:ea typeface="+mn-ea"/>
                <a:cs typeface="+mn-cs"/>
              </a:rPr>
              <a:t>Whizbang</a:t>
            </a:r>
            <a:r>
              <a:rPr lang="en-US" sz="1200" b="0" i="0" u="none" strike="noStrike" kern="1200" baseline="0" dirty="0">
                <a:solidFill>
                  <a:schemeClr val="tx1"/>
                </a:solidFill>
                <a:latin typeface="+mn-lt"/>
                <a:ea typeface="+mn-ea"/>
                <a:cs typeface="+mn-cs"/>
              </a:rPr>
              <a:t>. Sellers, on the other hand, receive only $0.34 after the tax, so their tax burden, at $0.16 per </a:t>
            </a:r>
            <a:r>
              <a:rPr lang="en-US" sz="1200" b="0" i="0" u="none" strike="noStrike" kern="1200" baseline="0" dirty="0" err="1">
                <a:solidFill>
                  <a:schemeClr val="tx1"/>
                </a:solidFill>
                <a:latin typeface="+mn-lt"/>
                <a:ea typeface="+mn-ea"/>
                <a:cs typeface="+mn-cs"/>
              </a:rPr>
              <a:t>Whizbang</a:t>
            </a:r>
            <a:r>
              <a:rPr lang="en-US" sz="1200" b="0" i="0" u="none" strike="noStrike" kern="1200" baseline="0" dirty="0">
                <a:solidFill>
                  <a:schemeClr val="tx1"/>
                </a:solidFill>
                <a:latin typeface="+mn-lt"/>
                <a:ea typeface="+mn-ea"/>
                <a:cs typeface="+mn-cs"/>
              </a:rPr>
              <a:t>, is four times as large as that of buyers. In the figure on the right, buyers bear more of the burden than sellers. Buyers pay $0.66 and sellers receive $0.48. The relative tax burden borne by buyers and sellers is called the tax incidence.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22707758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a:t>
            </a:r>
            <a:r>
              <a:rPr lang="en-US" baseline="0" dirty="0"/>
              <a:t> think of a subsidy as the reverse of a tax.</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2768605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a:t>The subsidy</a:t>
            </a:r>
            <a:r>
              <a:rPr lang="en-US" baseline="0" dirty="0"/>
              <a:t> is placed on the supply curve and the demand curve does not change.</a:t>
            </a:r>
          </a:p>
          <a:p>
            <a:pPr marL="228600" indent="-228600">
              <a:buAutoNum type="arabicParenR"/>
            </a:pPr>
            <a:r>
              <a:rPr lang="en-US" baseline="0" dirty="0"/>
              <a:t>Notice that the equilibrium quantity increases while:</a:t>
            </a:r>
          </a:p>
          <a:p>
            <a:pPr marL="457200" lvl="1" indent="0">
              <a:buNone/>
            </a:pPr>
            <a:r>
              <a:rPr lang="en-US" baseline="0" dirty="0"/>
              <a:t>- The price paid by consumers is </a:t>
            </a:r>
            <a:r>
              <a:rPr lang="en-US" i="1" baseline="0" dirty="0"/>
              <a:t>lower</a:t>
            </a:r>
            <a:r>
              <a:rPr lang="en-US" baseline="0" dirty="0"/>
              <a:t> than the equilibrium price.</a:t>
            </a:r>
          </a:p>
          <a:p>
            <a:pPr marL="457200" lvl="1" indent="0">
              <a:buNone/>
            </a:pPr>
            <a:r>
              <a:rPr lang="en-US" baseline="0" dirty="0"/>
              <a:t>- The price received by suppliers is </a:t>
            </a:r>
            <a:r>
              <a:rPr lang="en-US" i="1" baseline="0" dirty="0"/>
              <a:t>higher</a:t>
            </a:r>
            <a:r>
              <a:rPr lang="en-US" baseline="0" dirty="0"/>
              <a:t> than the equilibrium price.</a:t>
            </a:r>
          </a:p>
          <a:p>
            <a:pPr marL="228600" lvl="0" indent="-228600">
              <a:buAutoNum type="arabicParenR"/>
            </a:pPr>
            <a:r>
              <a:rPr lang="en-US" baseline="0" dirty="0"/>
              <a:t>The government has to pay for the subsidy, the cost of which equals the amount of the subsidy times the new equilibrium quantity.</a:t>
            </a:r>
          </a:p>
          <a:p>
            <a:pPr marL="457200" lvl="1" indent="0">
              <a:buNone/>
            </a:pPr>
            <a:endParaRPr lang="en-US" baseline="0" dirty="0"/>
          </a:p>
          <a:p>
            <a:r>
              <a:rPr lang="en-US" sz="1200" b="0" i="0" u="none" strike="noStrike" kern="1200" baseline="0" dirty="0">
                <a:solidFill>
                  <a:schemeClr val="tx1"/>
                </a:solidFill>
                <a:latin typeface="+mn-lt"/>
                <a:ea typeface="+mn-ea"/>
                <a:cs typeface="+mn-cs"/>
              </a:rPr>
              <a:t>A subsidy benefits both buyers and sellers, increasing total surplus </a:t>
            </a:r>
            <a:r>
              <a:rPr lang="en-US" sz="1200" b="0" i="1" u="none" strike="noStrike" kern="1200" baseline="0" dirty="0">
                <a:solidFill>
                  <a:schemeClr val="tx1"/>
                </a:solidFill>
                <a:latin typeface="+mn-lt"/>
                <a:ea typeface="+mn-ea"/>
                <a:cs typeface="+mn-cs"/>
              </a:rPr>
              <a:t>within </a:t>
            </a:r>
            <a:r>
              <a:rPr lang="en-US" sz="1200" b="0" i="0" u="none" strike="noStrike" kern="1200" baseline="0" dirty="0">
                <a:solidFill>
                  <a:schemeClr val="tx1"/>
                </a:solidFill>
                <a:latin typeface="+mn-lt"/>
                <a:ea typeface="+mn-ea"/>
                <a:cs typeface="+mn-cs"/>
              </a:rPr>
              <a:t>the market. However, the subsidy imposes a cost on the government, and ultimately on taxpayers. The consumers who benefit from the subsidy may not be the same as those paying the taxes.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29</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additional consumer surplus is ($0.70 - $0.53) × 50 + .5 × ($0.70 - $0.53) × (62 - 50) = $9.52 M</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additional producer surplus is ($0.88 - $0.70) × 50 + .5 × ($0.88 - $0.70) × (62 - 50) = $10.08 M</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32</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far left and far right graphs are extremes (both supply</a:t>
            </a:r>
            <a:r>
              <a:rPr lang="en-US" baseline="0" dirty="0"/>
              <a:t> and demand are inelastic or elastic) and provide a clear demonstration of a small change in quantity or larger change in quantity.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415307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far left and far right graphs are extremes (both supply</a:t>
            </a:r>
            <a:r>
              <a:rPr lang="en-US" baseline="0" dirty="0"/>
              <a:t> and demand are inelastic or elastic) and provide a clear demonstration of a small change in quantity or larger change in quantity.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578772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short run, both demand and supply are typically fixed (inelastic). In the long run, on both sides of the market, elasticity is often greater.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demand side, consumers might make small lifestyle changes over the medium term, such as buying a bus pass or shopping closer to home. Over the long run, they might make even bigger changes.</a:t>
            </a:r>
          </a:p>
          <a:p>
            <a:pPr marL="171450" indent="-171450">
              <a:buFont typeface="Arial" pitchFamily="34" charset="0"/>
              <a:buChar char="•"/>
            </a:pPr>
            <a:r>
              <a:rPr lang="en-US" sz="1200" b="0" i="0" u="none" strike="noStrike" kern="1200" baseline="0" dirty="0">
                <a:solidFill>
                  <a:schemeClr val="tx1"/>
                </a:solidFill>
                <a:latin typeface="+mn-lt"/>
                <a:ea typeface="+mn-ea"/>
                <a:cs typeface="+mn-cs"/>
              </a:rPr>
              <a:t>When they need to buy a new car, for example, they will be inclined to buy a model that offers high gas mileage.</a:t>
            </a:r>
          </a:p>
          <a:p>
            <a:pPr marL="171450" indent="-171450">
              <a:buFont typeface="Arial" pitchFamily="34" charset="0"/>
              <a:buChar char="•"/>
            </a:pPr>
            <a:r>
              <a:rPr lang="en-US" sz="1200" b="0" i="0" u="none" strike="noStrike" kern="1200" baseline="0" dirty="0">
                <a:solidFill>
                  <a:schemeClr val="tx1"/>
                </a:solidFill>
                <a:latin typeface="+mn-lt"/>
                <a:ea typeface="+mn-ea"/>
                <a:cs typeface="+mn-cs"/>
              </a:rPr>
              <a:t>If they move to a new job or home, they may place more weight than in the past on commuting distance.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 the supply side, producers will also be able to increase production (be more elastic over the long run).</a:t>
            </a:r>
          </a:p>
          <a:p>
            <a:pPr marL="171450" indent="-171450">
              <a:buFont typeface="Arial" pitchFamily="34" charset="0"/>
              <a:buChar char="•"/>
            </a:pPr>
            <a:r>
              <a:rPr lang="en-US" sz="1200" b="0" i="0" u="none" strike="noStrike" kern="1200" baseline="0" dirty="0">
                <a:solidFill>
                  <a:schemeClr val="tx1"/>
                </a:solidFill>
                <a:latin typeface="+mn-lt"/>
                <a:ea typeface="+mn-ea"/>
                <a:cs typeface="+mn-cs"/>
              </a:rPr>
              <a:t>Because a higher price gives suppliers an incentive to produce more, they may invest in oil exploration, dig new wells, or take steps to increase the pumping capacity of existing wells.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50</a:t>
            </a:fld>
            <a:endParaRPr lang="en-IN"/>
          </a:p>
        </p:txBody>
      </p:sp>
    </p:spTree>
    <p:extLst>
      <p:ext uri="{BB962C8B-B14F-4D97-AF65-F5344CB8AC3E}">
        <p14:creationId xmlns:p14="http://schemas.microsoft.com/office/powerpoint/2010/main" val="892796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51</a:t>
            </a:fld>
            <a:endParaRPr lang="en-IN"/>
          </a:p>
        </p:txBody>
      </p:sp>
    </p:spTree>
    <p:extLst>
      <p:ext uri="{BB962C8B-B14F-4D97-AF65-F5344CB8AC3E}">
        <p14:creationId xmlns:p14="http://schemas.microsoft.com/office/powerpoint/2010/main" val="36842170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52</a:t>
            </a:fld>
            <a:endParaRPr lang="en-IN"/>
          </a:p>
        </p:txBody>
      </p:sp>
    </p:spTree>
    <p:extLst>
      <p:ext uri="{BB962C8B-B14F-4D97-AF65-F5344CB8AC3E}">
        <p14:creationId xmlns:p14="http://schemas.microsoft.com/office/powerpoint/2010/main" val="3604950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u="none" strike="noStrike" kern="1200" baseline="0" dirty="0">
                <a:solidFill>
                  <a:schemeClr val="tx1"/>
                </a:solidFill>
                <a:latin typeface="+mn-lt"/>
                <a:ea typeface="+mn-ea"/>
                <a:cs typeface="+mn-cs"/>
              </a:rPr>
              <a:t>Changing the distribution of surplus. </a:t>
            </a:r>
            <a:r>
              <a:rPr lang="en-US" sz="1200" b="0" i="0" u="none" strike="noStrike" kern="1200" baseline="0" dirty="0">
                <a:solidFill>
                  <a:schemeClr val="tx1"/>
                </a:solidFill>
                <a:latin typeface="+mn-lt"/>
                <a:ea typeface="+mn-ea"/>
                <a:cs typeface="+mn-cs"/>
              </a:rPr>
              <a:t>Efficient markets maximize total surplus, but an efficient outcome may still be seen as unfair. For example, even if the job market is efficient, wages can still drop so low that some workers fall below the poverty line while their employers make healthy profits. The government might respond by intervening in the labor market to impose a minimum wage. This policy will change the distribution of surplus, reducing employers’ profits and lifting workers’ incomes. Reasonable people can—and often do—argue about whether a policy that benefits a certain group (such as minimum-wage workers) is justified or not. Our focus will be on accurately describing the benefits and costs of such policies.</a:t>
            </a:r>
          </a:p>
          <a:p>
            <a:endParaRPr lang="en-US" sz="1200" b="0" i="0" u="none" strike="noStrike" kern="1200" baseline="0" dirty="0">
              <a:solidFill>
                <a:schemeClr val="tx1"/>
              </a:solidFill>
              <a:latin typeface="+mn-lt"/>
              <a:ea typeface="+mn-ea"/>
              <a:cs typeface="+mn-cs"/>
            </a:endParaRPr>
          </a:p>
          <a:p>
            <a:r>
              <a:rPr lang="en-US" sz="1200" b="1" i="1" u="none" strike="noStrike" kern="1200" baseline="0" dirty="0">
                <a:solidFill>
                  <a:schemeClr val="tx1"/>
                </a:solidFill>
                <a:latin typeface="+mn-lt"/>
                <a:ea typeface="+mn-ea"/>
                <a:cs typeface="+mn-cs"/>
              </a:rPr>
              <a:t>Encouraging or discouraging consumption. </a:t>
            </a:r>
            <a:r>
              <a:rPr lang="en-US" sz="1200" b="0" i="0" u="none" strike="noStrike" kern="1200" baseline="0" dirty="0">
                <a:solidFill>
                  <a:schemeClr val="tx1"/>
                </a:solidFill>
                <a:latin typeface="+mn-lt"/>
                <a:ea typeface="+mn-ea"/>
                <a:cs typeface="+mn-cs"/>
              </a:rPr>
              <a:t>Around the world, many people judge certain products to be “good” or “bad” based on culture, health, religion, or other values. At the extreme, certain “bad” products are banned altogether, such as hard drugs. More often, governments use taxes to discourage people from consuming bad products without banning them altogether. Common examples are cigarettes and alcohol; many governments tax them heavily, with the aim of reducing smoking and drinking. In some cases, minimizing costs imposed on others (such as from pollution or secondhand smoke) is also part of the motivation for discouraging consumption. On the other hand, governments use subsidies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to encourage people to consume “good” products or services. For instance, many governments provide public funding for schools to encourage education and for vaccinations to encourage parents to protect their children against disease.</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u="none" strike="noStrike" kern="1200" baseline="0" dirty="0">
                <a:solidFill>
                  <a:schemeClr val="tx1"/>
                </a:solidFill>
                <a:latin typeface="+mn-lt"/>
                <a:ea typeface="+mn-ea"/>
                <a:cs typeface="+mn-cs"/>
              </a:rPr>
              <a:t>Correcting market failures. </a:t>
            </a:r>
            <a:r>
              <a:rPr lang="en-US" sz="1200" b="0" i="0" u="none" strike="noStrike" kern="1200" baseline="0" dirty="0">
                <a:solidFill>
                  <a:schemeClr val="tx1"/>
                </a:solidFill>
                <a:latin typeface="+mn-lt"/>
                <a:ea typeface="+mn-ea"/>
                <a:cs typeface="+mn-cs"/>
              </a:rPr>
              <a:t>Our model of demand and supply has so far assumed that markets work efficiently—but in the real world, that’s not always true. For example, sometimes there is only one producer of a good, who faces no competition and can charge an inefficiently high price. Other times, one person’s use of a product or service imposes costs on other people that are not captured in prices paid by the first person, such as the pollution caused by burning the gas in your car. Situations in which the assumption of efficient, competitive markets fails to hold are called market failures. When there is a market failure, intervening can actually increase total surplus.</a:t>
            </a:r>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19024842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53</a:t>
            </a:fld>
            <a:endParaRPr lang="en-IN"/>
          </a:p>
        </p:txBody>
      </p:sp>
    </p:spTree>
    <p:extLst>
      <p:ext uri="{BB962C8B-B14F-4D97-AF65-F5344CB8AC3E}">
        <p14:creationId xmlns:p14="http://schemas.microsoft.com/office/powerpoint/2010/main" val="16156948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54</a:t>
            </a:fld>
            <a:endParaRPr lang="en-IN"/>
          </a:p>
        </p:txBody>
      </p:sp>
    </p:spTree>
    <p:extLst>
      <p:ext uri="{BB962C8B-B14F-4D97-AF65-F5344CB8AC3E}">
        <p14:creationId xmlns:p14="http://schemas.microsoft.com/office/powerpoint/2010/main" val="545326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55</a:t>
            </a:fld>
            <a:endParaRPr lang="en-IN"/>
          </a:p>
        </p:txBody>
      </p:sp>
    </p:spTree>
    <p:extLst>
      <p:ext uri="{BB962C8B-B14F-4D97-AF65-F5344CB8AC3E}">
        <p14:creationId xmlns:p14="http://schemas.microsoft.com/office/powerpoint/2010/main" val="719815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56</a:t>
            </a:fld>
            <a:endParaRPr lang="en-IN"/>
          </a:p>
        </p:txBody>
      </p:sp>
    </p:spTree>
    <p:extLst>
      <p:ext uri="{BB962C8B-B14F-4D97-AF65-F5344CB8AC3E}">
        <p14:creationId xmlns:p14="http://schemas.microsoft.com/office/powerpoint/2010/main" val="5157328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57</a:t>
            </a:fld>
            <a:endParaRPr lang="en-IN"/>
          </a:p>
        </p:txBody>
      </p:sp>
    </p:spTree>
    <p:extLst>
      <p:ext uri="{BB962C8B-B14F-4D97-AF65-F5344CB8AC3E}">
        <p14:creationId xmlns:p14="http://schemas.microsoft.com/office/powerpoint/2010/main" val="16421690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58</a:t>
            </a:fld>
            <a:endParaRPr lang="en-IN"/>
          </a:p>
        </p:txBody>
      </p:sp>
    </p:spTree>
    <p:extLst>
      <p:ext uri="{BB962C8B-B14F-4D97-AF65-F5344CB8AC3E}">
        <p14:creationId xmlns:p14="http://schemas.microsoft.com/office/powerpoint/2010/main" val="38242594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59</a:t>
            </a:fld>
            <a:endParaRPr lang="en-IN"/>
          </a:p>
        </p:txBody>
      </p:sp>
    </p:spTree>
    <p:extLst>
      <p:ext uri="{BB962C8B-B14F-4D97-AF65-F5344CB8AC3E}">
        <p14:creationId xmlns:p14="http://schemas.microsoft.com/office/powerpoint/2010/main" val="2383299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60</a:t>
            </a:fld>
            <a:endParaRPr lang="en-IN"/>
          </a:p>
        </p:txBody>
      </p:sp>
    </p:spTree>
    <p:extLst>
      <p:ext uri="{BB962C8B-B14F-4D97-AF65-F5344CB8AC3E}">
        <p14:creationId xmlns:p14="http://schemas.microsoft.com/office/powerpoint/2010/main" val="14995693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61</a:t>
            </a:fld>
            <a:endParaRPr lang="en-IN"/>
          </a:p>
        </p:txBody>
      </p:sp>
    </p:spTree>
    <p:extLst>
      <p:ext uri="{BB962C8B-B14F-4D97-AF65-F5344CB8AC3E}">
        <p14:creationId xmlns:p14="http://schemas.microsoft.com/office/powerpoint/2010/main" val="20515552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62</a:t>
            </a:fld>
            <a:endParaRPr lang="en-IN"/>
          </a:p>
        </p:txBody>
      </p:sp>
    </p:spTree>
    <p:extLst>
      <p:ext uri="{BB962C8B-B14F-4D97-AF65-F5344CB8AC3E}">
        <p14:creationId xmlns:p14="http://schemas.microsoft.com/office/powerpoint/2010/main" val="3858708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1. For many Mexican families, tortillas are an important food. What happened when the Mexican government set a </a:t>
            </a:r>
            <a:r>
              <a:rPr lang="en-US" sz="1200" b="0" i="1" u="none" strike="noStrike" kern="1200" baseline="0" dirty="0">
                <a:solidFill>
                  <a:schemeClr val="tx1"/>
                </a:solidFill>
                <a:latin typeface="+mn-lt"/>
                <a:ea typeface="+mn-ea"/>
                <a:cs typeface="+mn-cs"/>
              </a:rPr>
              <a:t>maximum price </a:t>
            </a:r>
            <a:r>
              <a:rPr lang="en-US" sz="1200" b="0" i="0" u="none" strike="noStrike" kern="1200" baseline="0" dirty="0">
                <a:solidFill>
                  <a:schemeClr val="tx1"/>
                </a:solidFill>
                <a:latin typeface="+mn-lt"/>
                <a:ea typeface="+mn-ea"/>
                <a:cs typeface="+mn-cs"/>
              </a:rPr>
              <a:t>for tortillas, in an effort to keep them affordable?</a:t>
            </a:r>
          </a:p>
          <a:p>
            <a:r>
              <a:rPr lang="en-US" sz="1200" b="0" i="0" u="none" strike="noStrike" kern="1200" baseline="0" dirty="0">
                <a:solidFill>
                  <a:schemeClr val="tx1"/>
                </a:solidFill>
                <a:latin typeface="+mn-lt"/>
                <a:ea typeface="+mn-ea"/>
                <a:cs typeface="+mn-cs"/>
              </a:rPr>
              <a:t>2. To ensure supplies of fresh milk, the U.S. government wanted to protect dairy farmers. What happened when the government set a </a:t>
            </a:r>
            <a:r>
              <a:rPr lang="en-US" sz="1200" b="0" i="1" u="none" strike="noStrike" kern="1200" baseline="0" dirty="0">
                <a:solidFill>
                  <a:schemeClr val="tx1"/>
                </a:solidFill>
                <a:latin typeface="+mn-lt"/>
                <a:ea typeface="+mn-ea"/>
                <a:cs typeface="+mn-cs"/>
              </a:rPr>
              <a:t>minimum price </a:t>
            </a:r>
            <a:r>
              <a:rPr lang="en-US" sz="1200" b="0" i="0" u="none" strike="noStrike" kern="1200" baseline="0" dirty="0">
                <a:solidFill>
                  <a:schemeClr val="tx1"/>
                </a:solidFill>
                <a:latin typeface="+mn-lt"/>
                <a:ea typeface="+mn-ea"/>
                <a:cs typeface="+mn-cs"/>
              </a:rPr>
              <a:t>for milk?</a:t>
            </a:r>
          </a:p>
          <a:p>
            <a:r>
              <a:rPr lang="en-US" sz="1200" b="0" i="0" u="none" strike="noStrike" kern="1200" baseline="0" dirty="0">
                <a:solidFill>
                  <a:schemeClr val="tx1"/>
                </a:solidFill>
                <a:latin typeface="+mn-lt"/>
                <a:ea typeface="+mn-ea"/>
                <a:cs typeface="+mn-cs"/>
              </a:rPr>
              <a:t>3. Many Americans struggle with health problems caused by overeating and poor nutrition. Several states have responded by banning the use of certain fats in food products; others require that restaurants post nutritional information about the foods they serve. What would happen if governments </a:t>
            </a:r>
            <a:r>
              <a:rPr lang="en-US" sz="1200" b="0" i="1" u="none" strike="noStrike" kern="1200" baseline="0" dirty="0">
                <a:solidFill>
                  <a:schemeClr val="tx1"/>
                </a:solidFill>
                <a:latin typeface="+mn-lt"/>
                <a:ea typeface="+mn-ea"/>
                <a:cs typeface="+mn-cs"/>
              </a:rPr>
              <a:t>taxed </a:t>
            </a:r>
            <a:r>
              <a:rPr lang="en-US" sz="1200" b="0" i="0" u="none" strike="noStrike" kern="1200" baseline="0" dirty="0">
                <a:solidFill>
                  <a:schemeClr val="tx1"/>
                </a:solidFill>
                <a:latin typeface="+mn-lt"/>
                <a:ea typeface="+mn-ea"/>
                <a:cs typeface="+mn-cs"/>
              </a:rPr>
              <a:t>high-fat or high-calorie foods?</a:t>
            </a:r>
          </a:p>
          <a:p>
            <a:r>
              <a:rPr lang="en-US" sz="1200" b="0" i="0" u="none" strike="noStrike" kern="1200" baseline="0" dirty="0">
                <a:solidFill>
                  <a:schemeClr val="tx1"/>
                </a:solidFill>
                <a:latin typeface="+mn-lt"/>
                <a:ea typeface="+mn-ea"/>
                <a:cs typeface="+mn-cs"/>
              </a:rPr>
              <a:t>4. What would happen if, instead of setting a maximum price for tortillas, the Mexican government </a:t>
            </a:r>
            <a:r>
              <a:rPr lang="en-US" sz="1200" b="0" i="1" u="none" strike="noStrike" kern="1200" baseline="0" dirty="0">
                <a:solidFill>
                  <a:schemeClr val="tx1"/>
                </a:solidFill>
                <a:latin typeface="+mn-lt"/>
                <a:ea typeface="+mn-ea"/>
                <a:cs typeface="+mn-cs"/>
              </a:rPr>
              <a:t>subsidized </a:t>
            </a:r>
            <a:r>
              <a:rPr lang="en-US" sz="1200" b="0" i="0" u="none" strike="noStrike" kern="1200" baseline="0" dirty="0">
                <a:solidFill>
                  <a:schemeClr val="tx1"/>
                </a:solidFill>
                <a:latin typeface="+mn-lt"/>
                <a:ea typeface="+mn-ea"/>
                <a:cs typeface="+mn-cs"/>
              </a:rPr>
              <a:t>tortillas?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63</a:t>
            </a:fld>
            <a:endParaRPr lang="en-IN"/>
          </a:p>
        </p:txBody>
      </p:sp>
    </p:spTree>
    <p:extLst>
      <p:ext uri="{BB962C8B-B14F-4D97-AF65-F5344CB8AC3E}">
        <p14:creationId xmlns:p14="http://schemas.microsoft.com/office/powerpoint/2010/main" val="210131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64</a:t>
            </a:fld>
            <a:endParaRPr lang="en-IN"/>
          </a:p>
        </p:txBody>
      </p:sp>
    </p:spTree>
    <p:extLst>
      <p:ext uri="{BB962C8B-B14F-4D97-AF65-F5344CB8AC3E}">
        <p14:creationId xmlns:p14="http://schemas.microsoft.com/office/powerpoint/2010/main" val="35966842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65</a:t>
            </a:fld>
            <a:endParaRPr lang="en-IN"/>
          </a:p>
        </p:txBody>
      </p:sp>
    </p:spTree>
    <p:extLst>
      <p:ext uri="{BB962C8B-B14F-4D97-AF65-F5344CB8AC3E}">
        <p14:creationId xmlns:p14="http://schemas.microsoft.com/office/powerpoint/2010/main" val="384531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left panel illustrates a hypothetical market for tortillas without a price ceiling. The equilibrium price is $0.50 per pound, and the equilibrium quantity is 50 million pounds. Let’s say that the government of Mexico responded to rising tortilla prices by setting a price ceiling of approximately $0.25 per pound, as shown in the right panel. When price falls, consumers will want to buy more tortillas. In this example, the price fell from $0.50 to $0.25, and as a result, quantity demanded increased from 50 million to 75 million pounds. A lower price means fewer producers will be willing to sell tortillas. When the price fell to $0.25, the quantity supplied dropped from 50 million to 25 million pounds. A lower price means higher quantity demanded, but lower quantity supplied. Supply and demand were no longer in equilibrium. The price ceiling created a </a:t>
            </a:r>
            <a:r>
              <a:rPr lang="en-US" sz="1200" b="0" i="1" u="none" strike="noStrike" kern="1200" baseline="0" dirty="0">
                <a:solidFill>
                  <a:schemeClr val="tx1"/>
                </a:solidFill>
                <a:latin typeface="+mn-lt"/>
                <a:ea typeface="+mn-ea"/>
                <a:cs typeface="+mn-cs"/>
              </a:rPr>
              <a:t>shortage </a:t>
            </a:r>
            <a:r>
              <a:rPr lang="en-US" sz="1200" b="0" i="0" u="none" strike="noStrike" kern="1200" baseline="0" dirty="0">
                <a:solidFill>
                  <a:schemeClr val="tx1"/>
                </a:solidFill>
                <a:latin typeface="+mn-lt"/>
                <a:ea typeface="+mn-ea"/>
                <a:cs typeface="+mn-cs"/>
              </a:rPr>
              <a:t>of tortillas, equal to the 50 million pound difference between the quantities supplied and demanded.</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1418495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It should be clear that a price ceiling causes:</a:t>
            </a:r>
            <a:endParaRPr lang="en-US" sz="1200"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dirty="0"/>
              <a:t>Total welfare</a:t>
            </a:r>
            <a:r>
              <a:rPr lang="en-US" sz="1200" baseline="0" dirty="0"/>
              <a:t> (or surplus) to decrease.</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aseline="0" dirty="0"/>
              <a:t>Producer surplus to fall.</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3) Consumer surplus to either increase</a:t>
            </a:r>
            <a:r>
              <a:rPr lang="en-US" sz="1200" baseline="0" dirty="0"/>
              <a:t> or decrease. </a:t>
            </a:r>
            <a:r>
              <a:rPr lang="en-US" sz="1200" dirty="0"/>
              <a:t>Whether consumer surplus increases</a:t>
            </a:r>
            <a:r>
              <a:rPr lang="en-US" sz="1200" baseline="0" dirty="0"/>
              <a:t> or decreases depends on the whether the deadweight loss is smaller or larger than the transfer. (Or, in this example, whether area 1 is larger or smaller than area 2.)</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things to consider:</a:t>
            </a:r>
          </a:p>
          <a:p>
            <a:endParaRPr lang="en-US" dirty="0"/>
          </a:p>
          <a:p>
            <a:pPr marL="228600" indent="-228600">
              <a:buAutoNum type="arabicPeriod"/>
            </a:pPr>
            <a:r>
              <a:rPr lang="en-US" dirty="0"/>
              <a:t>Considering that there are other ways to get money quickly, including credit cards, banks, or friends, can you think of a situation that would require visiting a payday loan center? Why might you not want to take advantage of the other ways? Can you think of “hidden” costs?</a:t>
            </a:r>
          </a:p>
          <a:p>
            <a:pPr marL="228600" indent="-228600">
              <a:buAutoNum type="arabicPeriod"/>
            </a:pPr>
            <a:endParaRPr lang="en-US" dirty="0"/>
          </a:p>
          <a:p>
            <a:r>
              <a:rPr lang="en-US" dirty="0"/>
              <a:t>2.     Price ceilings hold down interest rates and transfer surplus to consumers, but they also reduce the number of transactions that occur in a market. How would you determine whether price ceilings on payday loans are worth the cost? </a:t>
            </a:r>
          </a:p>
          <a:p>
            <a:endParaRPr lang="en-US" dirty="0"/>
          </a:p>
          <a:p>
            <a:r>
              <a:rPr lang="en-US" dirty="0"/>
              <a:t>3.     Instead of implementing price caps, some states restrict the number of loans a borrower can take at a time or require that borrowers wait 24 hours (called a “cool-down” period) before taking out a new loan.  Researchers Marianne Bertrand and Adair Morse found that providing customers with more information about the cost of loans decreased the amount and frequency of borrowing. How do you feel about these policies relative to a price ceiling?</a:t>
            </a:r>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54953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Nonbinding means that the ceiling doesn’t “bind” or restrict buyers’ and sellers’ behavior, because the current equilibrium is within the range allowed by the ceiling. In such cases, the equilibrium price and quantity will prevail.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United States has maintained price floors for dairy products for over 60 years; the Milk Price Support Program began with the Agricultural Act of 1949. </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560782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84582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84582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9887347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964068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7963804" y="6498113"/>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616864430"/>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7"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slide" Target="slide4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slide" Target="slide48.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5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51.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5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5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slide" Target="slide54.xml"/><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oleObject1.bin"/><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slide" Target="slide5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slide" Target="slide56.xm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slide" Target="slide5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slide" Target="slide58.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59.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slide" Target="slide61.xml"/><Relationship Id="rId5" Type="http://schemas.openxmlformats.org/officeDocument/2006/relationships/image" Target="../media/image25.png"/><Relationship Id="rId4" Type="http://schemas.openxmlformats.org/officeDocument/2006/relationships/slide" Target="slide6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slide" Target="slide62.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slide" Target="slide6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slide" Target="slide65.xml"/><Relationship Id="rId5" Type="http://schemas.openxmlformats.org/officeDocument/2006/relationships/image" Target="../media/image29.png"/><Relationship Id="rId4" Type="http://schemas.openxmlformats.org/officeDocument/2006/relationships/slide" Target="slide6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slide" Target="slide45.xml"/><Relationship Id="rId5" Type="http://schemas.openxmlformats.org/officeDocument/2006/relationships/image" Target="../media/image4.png"/><Relationship Id="rId4" Type="http://schemas.openxmlformats.org/officeDocument/2006/relationships/slide" Target="slide44.xml"/></Relationships>
</file>

<file path=ppt/slides/_rels/slide6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slide" Target="slide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6</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000" dirty="0"/>
              <a:t>Government Intervention</a:t>
            </a:r>
            <a:endParaRPr lang="en-US" sz="2000" dirty="0">
              <a:latin typeface="ArumSans Rg" pitchFamily="34" charset="0"/>
            </a:endParaRPr>
          </a:p>
        </p:txBody>
      </p:sp>
      <p:pic>
        <p:nvPicPr>
          <p:cNvPr id="6" name="Picture 5">
            <a:extLst>
              <a:ext uri="{FF2B5EF4-FFF2-40B4-BE49-F238E27FC236}">
                <a16:creationId xmlns:a16="http://schemas.microsoft.com/office/drawing/2014/main" id="{DBE92FEA-567F-45BE-8C26-86195E3CDFD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Put a cap on payday lending?</a:t>
            </a:r>
          </a:p>
        </p:txBody>
      </p:sp>
      <p:sp>
        <p:nvSpPr>
          <p:cNvPr id="3" name="Content Placeholder 2"/>
          <p:cNvSpPr>
            <a:spLocks noGrp="1"/>
          </p:cNvSpPr>
          <p:nvPr>
            <p:ph sz="quarter" idx="11"/>
          </p:nvPr>
        </p:nvSpPr>
        <p:spPr>
          <a:xfrm>
            <a:off x="342900" y="1270824"/>
            <a:ext cx="8458200" cy="2451170"/>
          </a:xfrm>
        </p:spPr>
        <p:txBody>
          <a:bodyPr>
            <a:normAutofit/>
          </a:bodyPr>
          <a:lstStyle/>
          <a:p>
            <a:r>
              <a:rPr lang="en-US" sz="2200" noProof="0" dirty="0"/>
              <a:t>Sometimes individuals find themselves needing cash to pay bills, but don’t have funds and access to credit.</a:t>
            </a:r>
          </a:p>
          <a:p>
            <a:r>
              <a:rPr lang="en-US" sz="2200" noProof="0" dirty="0"/>
              <a:t>Some turn to </a:t>
            </a:r>
            <a:r>
              <a:rPr lang="en-US" sz="2200" i="1" noProof="0" dirty="0">
                <a:solidFill>
                  <a:srgbClr val="9D0505"/>
                </a:solidFill>
              </a:rPr>
              <a:t>payday loans</a:t>
            </a:r>
            <a:r>
              <a:rPr lang="en-US" sz="2200" noProof="0" dirty="0"/>
              <a:t>, a short-term cash loan for less than $1,000.</a:t>
            </a:r>
          </a:p>
          <a:p>
            <a:pPr marL="292608" indent="-292608">
              <a:buFont typeface="Arial" pitchFamily="34" charset="0"/>
              <a:buChar char="•"/>
            </a:pPr>
            <a:r>
              <a:rPr lang="en-US" sz="2000" noProof="0" dirty="0"/>
              <a:t>14-day loan of $300 might cost $35 in fees, 300% A</a:t>
            </a:r>
            <a:r>
              <a:rPr lang="en-US" sz="100" noProof="0" dirty="0"/>
              <a:t> </a:t>
            </a:r>
            <a:r>
              <a:rPr lang="en-US" sz="2000" noProof="0" dirty="0"/>
              <a:t>P</a:t>
            </a:r>
            <a:r>
              <a:rPr lang="en-US" sz="100" noProof="0" dirty="0"/>
              <a:t> </a:t>
            </a:r>
            <a:r>
              <a:rPr lang="en-US" sz="2000" noProof="0" dirty="0"/>
              <a:t>R.</a:t>
            </a:r>
          </a:p>
          <a:p>
            <a:pPr marL="292608" indent="-292608">
              <a:buFont typeface="Arial" pitchFamily="34" charset="0"/>
              <a:buChar char="•"/>
            </a:pPr>
            <a:r>
              <a:rPr lang="en-US" sz="2000" noProof="0" dirty="0"/>
              <a:t>Failing to repay requires taking a new loan for $335.</a:t>
            </a:r>
          </a:p>
        </p:txBody>
      </p:sp>
      <p:sp>
        <p:nvSpPr>
          <p:cNvPr id="4" name="Content Placeholder 3"/>
          <p:cNvSpPr>
            <a:spLocks noGrp="1"/>
          </p:cNvSpPr>
          <p:nvPr>
            <p:ph sz="quarter" idx="14"/>
          </p:nvPr>
        </p:nvSpPr>
        <p:spPr>
          <a:xfrm>
            <a:off x="342900" y="3778923"/>
            <a:ext cx="8458200" cy="2119599"/>
          </a:xfrm>
        </p:spPr>
        <p:txBody>
          <a:bodyPr>
            <a:noAutofit/>
          </a:bodyPr>
          <a:lstStyle/>
          <a:p>
            <a:r>
              <a:rPr lang="en-US" sz="2200" noProof="0" dirty="0"/>
              <a:t>Many states have regulated lenders by setting caps on fees.</a:t>
            </a:r>
          </a:p>
          <a:p>
            <a:r>
              <a:rPr lang="en-US" sz="2200" noProof="0" dirty="0"/>
              <a:t>Supporters of regulation argue that limiting fees protects vulnerable consumers.</a:t>
            </a:r>
          </a:p>
          <a:p>
            <a:r>
              <a:rPr lang="en-US" sz="2200" noProof="0" dirty="0"/>
              <a:t>Opponents argue that capping fees will drive payday lenders out of business, hurting consumers who make informed decisions.</a:t>
            </a:r>
          </a:p>
        </p:txBody>
      </p:sp>
    </p:spTree>
    <p:extLst>
      <p:ext uri="{BB962C8B-B14F-4D97-AF65-F5344CB8AC3E}">
        <p14:creationId xmlns:p14="http://schemas.microsoft.com/office/powerpoint/2010/main" val="283046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Nonbinding price ceiling</a:t>
            </a:r>
          </a:p>
        </p:txBody>
      </p:sp>
      <p:sp>
        <p:nvSpPr>
          <p:cNvPr id="3" name="Content Placeholder 2"/>
          <p:cNvSpPr>
            <a:spLocks noGrp="1"/>
          </p:cNvSpPr>
          <p:nvPr>
            <p:ph sz="quarter" idx="11"/>
          </p:nvPr>
        </p:nvSpPr>
        <p:spPr>
          <a:xfrm>
            <a:off x="342900" y="1276710"/>
            <a:ext cx="8458200" cy="783910"/>
          </a:xfrm>
        </p:spPr>
        <p:txBody>
          <a:bodyPr>
            <a:noAutofit/>
          </a:bodyPr>
          <a:lstStyle/>
          <a:p>
            <a:r>
              <a:rPr lang="en-US" sz="2200" noProof="0" dirty="0"/>
              <a:t>Suppose the Mexican government imposes a price ceiling on tortillas. What effect does this have on the market?</a:t>
            </a:r>
          </a:p>
        </p:txBody>
      </p:sp>
      <p:pic>
        <p:nvPicPr>
          <p:cNvPr id="10" name="Picture 2" descr="Supply shifts right to a new equilibrium, intersecting demand below the price ceil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94" y="2394276"/>
            <a:ext cx="4053985" cy="2949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218317"/>
            <a:ext cx="4262862" cy="1503677"/>
          </a:xfrm>
        </p:spPr>
        <p:txBody>
          <a:bodyPr>
            <a:noAutofit/>
          </a:bodyPr>
          <a:lstStyle/>
          <a:p>
            <a:r>
              <a:rPr lang="en-US" sz="2200" noProof="0" dirty="0"/>
              <a:t>Suppose the government sets the price at $25.</a:t>
            </a:r>
          </a:p>
          <a:p>
            <a:pPr marL="292608" indent="-292608">
              <a:buFont typeface="Arial" pitchFamily="34" charset="0"/>
              <a:buChar char="•"/>
            </a:pPr>
            <a:r>
              <a:rPr lang="en-US" sz="2000" noProof="0" dirty="0"/>
              <a:t>Reduction in tortillas sold by 25 million.</a:t>
            </a:r>
          </a:p>
        </p:txBody>
      </p:sp>
      <p:sp>
        <p:nvSpPr>
          <p:cNvPr id="5" name="Content Placeholder 4"/>
          <p:cNvSpPr>
            <a:spLocks noGrp="1"/>
          </p:cNvSpPr>
          <p:nvPr>
            <p:ph sz="quarter" idx="15"/>
          </p:nvPr>
        </p:nvSpPr>
        <p:spPr>
          <a:xfrm>
            <a:off x="4560888" y="3812146"/>
            <a:ext cx="4262437" cy="1918953"/>
          </a:xfrm>
        </p:spPr>
        <p:txBody>
          <a:bodyPr>
            <a:noAutofit/>
          </a:bodyPr>
          <a:lstStyle/>
          <a:p>
            <a:r>
              <a:rPr lang="en-US" sz="2200" noProof="0" dirty="0">
                <a:solidFill>
                  <a:schemeClr val="tx1"/>
                </a:solidFill>
              </a:rPr>
              <a:t>Over time, if the supply increases sufficiently, the price ceiling may become </a:t>
            </a:r>
            <a:r>
              <a:rPr lang="en-US" sz="2200" i="1" noProof="0" dirty="0">
                <a:solidFill>
                  <a:srgbClr val="9D0505"/>
                </a:solidFill>
              </a:rPr>
              <a:t>nonbinding</a:t>
            </a:r>
            <a:r>
              <a:rPr lang="en-US" sz="2200" noProof="0" dirty="0">
                <a:solidFill>
                  <a:schemeClr val="tx1"/>
                </a:solidFill>
              </a:rPr>
              <a:t>.</a:t>
            </a:r>
          </a:p>
          <a:p>
            <a:pPr marL="292608" indent="-292608">
              <a:buFont typeface="Arial" pitchFamily="34" charset="0"/>
              <a:buChar char="•"/>
            </a:pPr>
            <a:r>
              <a:rPr lang="en-US" sz="2000" noProof="0" dirty="0">
                <a:solidFill>
                  <a:schemeClr val="tx1"/>
                </a:solidFill>
              </a:rPr>
              <a:t>No effect on new market equilibrium.</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887697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Price floors I</a:t>
            </a:r>
          </a:p>
        </p:txBody>
      </p:sp>
      <p:sp>
        <p:nvSpPr>
          <p:cNvPr id="3" name="Content Placeholder 2"/>
          <p:cNvSpPr>
            <a:spLocks noGrp="1"/>
          </p:cNvSpPr>
          <p:nvPr>
            <p:ph sz="quarter" idx="11"/>
          </p:nvPr>
        </p:nvSpPr>
        <p:spPr>
          <a:xfrm>
            <a:off x="342900" y="1276710"/>
            <a:ext cx="8458200" cy="783910"/>
          </a:xfrm>
        </p:spPr>
        <p:txBody>
          <a:bodyPr>
            <a:noAutofit/>
          </a:bodyPr>
          <a:lstStyle/>
          <a:p>
            <a:r>
              <a:rPr lang="en-US" sz="2200" noProof="0" dirty="0"/>
              <a:t>Suppose the U.S. government imposes a price floor on milk. What effect does this have on the market?</a:t>
            </a:r>
          </a:p>
        </p:txBody>
      </p:sp>
      <p:pic>
        <p:nvPicPr>
          <p:cNvPr id="4100" name="Picture 4" descr="The first graph shows the milk market in equilibrium;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56" y="2117152"/>
            <a:ext cx="3123757" cy="3014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231974"/>
            <a:ext cx="4128164" cy="937005"/>
          </a:xfrm>
        </p:spPr>
        <p:txBody>
          <a:bodyPr>
            <a:noAutofit/>
          </a:bodyPr>
          <a:lstStyle/>
          <a:p>
            <a:r>
              <a:rPr lang="en-US" sz="1800" noProof="0" dirty="0"/>
              <a:t>Efficient market with a price of $2.50 per gallon and 15 million gallons of milk being produced.</a:t>
            </a:r>
          </a:p>
        </p:txBody>
      </p:sp>
      <p:pic>
        <p:nvPicPr>
          <p:cNvPr id="4101" name="Picture 5" descr="second graph shows the excess supply from a price flo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6345" y="2150133"/>
            <a:ext cx="4189060" cy="3026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4605338" y="5229409"/>
            <a:ext cx="4217987" cy="912226"/>
          </a:xfrm>
        </p:spPr>
        <p:txBody>
          <a:bodyPr>
            <a:noAutofit/>
          </a:bodyPr>
          <a:lstStyle/>
          <a:p>
            <a:r>
              <a:rPr lang="en-US" sz="1800" noProof="0" dirty="0"/>
              <a:t>Inefficient market with a price ceiling set at $3 per gallon and 20 million gallons of milk being produced.</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5" action="ppaction://hlinksldjump"/>
              </a:rPr>
              <a:t>Access the text alternative for slide images.</a:t>
            </a:r>
          </a:p>
        </p:txBody>
      </p:sp>
    </p:spTree>
    <p:extLst>
      <p:ext uri="{BB962C8B-B14F-4D97-AF65-F5344CB8AC3E}">
        <p14:creationId xmlns:p14="http://schemas.microsoft.com/office/powerpoint/2010/main" val="1572851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Price floors II</a:t>
            </a:r>
          </a:p>
        </p:txBody>
      </p:sp>
      <p:sp>
        <p:nvSpPr>
          <p:cNvPr id="3" name="Content Placeholder 2"/>
          <p:cNvSpPr>
            <a:spLocks noGrp="1"/>
          </p:cNvSpPr>
          <p:nvPr>
            <p:ph sz="quarter" idx="11"/>
          </p:nvPr>
        </p:nvSpPr>
        <p:spPr>
          <a:xfrm>
            <a:off x="342900" y="1270824"/>
            <a:ext cx="8458200" cy="2644353"/>
          </a:xfrm>
        </p:spPr>
        <p:txBody>
          <a:bodyPr>
            <a:noAutofit/>
          </a:bodyPr>
          <a:lstStyle/>
          <a:p>
            <a:r>
              <a:rPr lang="en-US" sz="2600" noProof="0" dirty="0"/>
              <a:t>Did the price floor meet the goal of providing support to producers?</a:t>
            </a:r>
          </a:p>
          <a:p>
            <a:pPr marL="292608" indent="-292608">
              <a:buFont typeface="Arial" pitchFamily="34" charset="0"/>
              <a:buChar char="•"/>
            </a:pPr>
            <a:r>
              <a:rPr lang="en-US" sz="2400" noProof="0" dirty="0"/>
              <a:t>Yes. Producers were able to sell some milk at a higher price of $3.00 per gallon.</a:t>
            </a:r>
          </a:p>
          <a:p>
            <a:pPr marL="292608" indent="-292608">
              <a:buFont typeface="Arial" pitchFamily="34" charset="0"/>
              <a:buChar char="•"/>
            </a:pPr>
            <a:r>
              <a:rPr lang="en-US" sz="2400" noProof="0" dirty="0"/>
              <a:t>No. Some producers may not be able to sell all of their milk because demand no longer meets supply.</a:t>
            </a:r>
          </a:p>
        </p:txBody>
      </p:sp>
      <p:sp>
        <p:nvSpPr>
          <p:cNvPr id="4" name="Content Placeholder 3"/>
          <p:cNvSpPr>
            <a:spLocks noGrp="1"/>
          </p:cNvSpPr>
          <p:nvPr>
            <p:ph sz="quarter" idx="14"/>
          </p:nvPr>
        </p:nvSpPr>
        <p:spPr>
          <a:xfrm>
            <a:off x="342900" y="4023624"/>
            <a:ext cx="8458200" cy="1733235"/>
          </a:xfrm>
        </p:spPr>
        <p:txBody>
          <a:bodyPr>
            <a:noAutofit/>
          </a:bodyPr>
          <a:lstStyle/>
          <a:p>
            <a:r>
              <a:rPr lang="en-US" sz="2600" noProof="0" dirty="0"/>
              <a:t>How did the price floor affect welfare?</a:t>
            </a:r>
          </a:p>
          <a:p>
            <a:pPr marL="292608" indent="-292608">
              <a:buFont typeface="Arial" pitchFamily="34" charset="0"/>
              <a:buChar char="•"/>
            </a:pPr>
            <a:r>
              <a:rPr lang="en-US" sz="2400" noProof="0" dirty="0"/>
              <a:t>This question can be answered using the difference in consumer and producer surplus before and after government intervention.</a:t>
            </a:r>
          </a:p>
        </p:txBody>
      </p:sp>
    </p:spTree>
    <p:extLst>
      <p:ext uri="{BB962C8B-B14F-4D97-AF65-F5344CB8AC3E}">
        <p14:creationId xmlns:p14="http://schemas.microsoft.com/office/powerpoint/2010/main" val="387464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Welfare effects of a price floor I</a:t>
            </a:r>
          </a:p>
        </p:txBody>
      </p:sp>
      <p:sp>
        <p:nvSpPr>
          <p:cNvPr id="3" name="Content Placeholder 2"/>
          <p:cNvSpPr>
            <a:spLocks noGrp="1"/>
          </p:cNvSpPr>
          <p:nvPr>
            <p:ph sz="quarter" idx="11"/>
          </p:nvPr>
        </p:nvSpPr>
        <p:spPr>
          <a:xfrm>
            <a:off x="342900" y="1276710"/>
            <a:ext cx="8458200" cy="783910"/>
          </a:xfrm>
        </p:spPr>
        <p:txBody>
          <a:bodyPr>
            <a:noAutofit/>
          </a:bodyPr>
          <a:lstStyle/>
          <a:p>
            <a:r>
              <a:rPr lang="en-US" sz="2200" noProof="0" dirty="0"/>
              <a:t>A price floor causes a deadweight loss to occur as well as a transfer of welfare from consumers to producers.</a:t>
            </a:r>
          </a:p>
        </p:txBody>
      </p:sp>
      <p:pic>
        <p:nvPicPr>
          <p:cNvPr id="5122" name="Picture 2" descr="The graph shows where a price floor produces a deadweight loss from lost transactions and transfers surplus from consumers to produc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997" y="2265072"/>
            <a:ext cx="3924012" cy="356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218318"/>
            <a:ext cx="4240637" cy="3280962"/>
          </a:xfrm>
        </p:spPr>
        <p:txBody>
          <a:bodyPr>
            <a:noAutofit/>
          </a:bodyPr>
          <a:lstStyle/>
          <a:p>
            <a:pPr marL="292608" indent="-292608">
              <a:buFont typeface="Arial" pitchFamily="34" charset="0"/>
              <a:buChar char="•"/>
            </a:pPr>
            <a:r>
              <a:rPr lang="en-US" sz="2200" noProof="0" dirty="0"/>
              <a:t>Suppose the government sets the market price to $3.</a:t>
            </a:r>
          </a:p>
          <a:p>
            <a:pPr marL="292608" indent="-292608">
              <a:buFont typeface="Arial" pitchFamily="34" charset="0"/>
              <a:buChar char="•"/>
            </a:pPr>
            <a:r>
              <a:rPr lang="en-US" sz="2200" noProof="0" dirty="0"/>
              <a:t>Reduction in milk sold by 5 million gallons.</a:t>
            </a:r>
          </a:p>
          <a:p>
            <a:pPr marL="292608" indent="-292608">
              <a:buFont typeface="Arial" pitchFamily="34" charset="0"/>
              <a:buChar char="•"/>
            </a:pPr>
            <a:r>
              <a:rPr lang="en-US" sz="2200" noProof="0" dirty="0"/>
              <a:t>Deadweight loss occurs</a:t>
            </a:r>
            <a:br>
              <a:rPr lang="en-US" sz="2200" noProof="0" dirty="0"/>
            </a:br>
            <a:r>
              <a:rPr lang="en-US" sz="2200" noProof="0" dirty="0"/>
              <a:t>(Area 1).</a:t>
            </a:r>
          </a:p>
          <a:p>
            <a:pPr marL="292608" indent="-292608">
              <a:buFont typeface="Arial" pitchFamily="34" charset="0"/>
              <a:buChar char="•"/>
            </a:pPr>
            <a:r>
              <a:rPr lang="en-US" sz="2200" noProof="0" dirty="0"/>
              <a:t>Transfer of surplus (Area 2) from consumers to producers.</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2056155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Welfare effects of a price floor II</a:t>
            </a:r>
          </a:p>
        </p:txBody>
      </p:sp>
      <p:sp>
        <p:nvSpPr>
          <p:cNvPr id="3" name="Content Placeholder 2"/>
          <p:cNvSpPr>
            <a:spLocks noGrp="1"/>
          </p:cNvSpPr>
          <p:nvPr>
            <p:ph sz="quarter" idx="11"/>
          </p:nvPr>
        </p:nvSpPr>
        <p:spPr>
          <a:xfrm>
            <a:off x="342900" y="1270824"/>
            <a:ext cx="8458200" cy="1008737"/>
          </a:xfrm>
        </p:spPr>
        <p:txBody>
          <a:bodyPr>
            <a:noAutofit/>
          </a:bodyPr>
          <a:lstStyle/>
          <a:p>
            <a:r>
              <a:rPr lang="en-US" sz="2600" noProof="0" dirty="0"/>
              <a:t>Are </a:t>
            </a:r>
            <a:r>
              <a:rPr lang="en-US" sz="2600" i="1" noProof="0" dirty="0">
                <a:solidFill>
                  <a:srgbClr val="9D0505"/>
                </a:solidFill>
              </a:rPr>
              <a:t>price floors</a:t>
            </a:r>
            <a:r>
              <a:rPr lang="en-US" sz="2600" noProof="0" dirty="0"/>
              <a:t> worth the decrease in total </a:t>
            </a:r>
            <a:r>
              <a:rPr lang="en-US" sz="2600" i="1" noProof="0" dirty="0">
                <a:solidFill>
                  <a:srgbClr val="9D0505"/>
                </a:solidFill>
              </a:rPr>
              <a:t>surplus</a:t>
            </a:r>
            <a:r>
              <a:rPr lang="en-US" sz="2600" noProof="0" dirty="0"/>
              <a:t>?</a:t>
            </a:r>
          </a:p>
          <a:p>
            <a:pPr marL="292608" indent="-292608">
              <a:buFont typeface="Arial" pitchFamily="34" charset="0"/>
              <a:buChar char="•"/>
            </a:pPr>
            <a:r>
              <a:rPr lang="en-US" sz="2400" noProof="0" dirty="0"/>
              <a:t>Normative question about which people can disagree.</a:t>
            </a:r>
          </a:p>
        </p:txBody>
      </p:sp>
      <p:sp>
        <p:nvSpPr>
          <p:cNvPr id="4" name="Content Placeholder 3"/>
          <p:cNvSpPr>
            <a:spLocks noGrp="1"/>
          </p:cNvSpPr>
          <p:nvPr>
            <p:ph sz="quarter" idx="14"/>
          </p:nvPr>
        </p:nvSpPr>
        <p:spPr>
          <a:xfrm>
            <a:off x="342900" y="2387992"/>
            <a:ext cx="8458200" cy="3175682"/>
          </a:xfrm>
        </p:spPr>
        <p:txBody>
          <a:bodyPr>
            <a:noAutofit/>
          </a:bodyPr>
          <a:lstStyle/>
          <a:p>
            <a:r>
              <a:rPr lang="en-US" sz="2600" noProof="0" dirty="0"/>
              <a:t>One way to answer is through studying how much excess milk will the government have to buy.</a:t>
            </a:r>
          </a:p>
          <a:p>
            <a:pPr marL="292608" indent="-292608">
              <a:buFont typeface="Arial" pitchFamily="34" charset="0"/>
              <a:buChar char="•"/>
            </a:pPr>
            <a:r>
              <a:rPr lang="en-US" sz="2400" noProof="0" dirty="0"/>
              <a:t>The answer is the entire amount of excess supply created by the price floor.</a:t>
            </a:r>
          </a:p>
          <a:p>
            <a:pPr marL="292608" indent="-292608">
              <a:buFont typeface="Arial" pitchFamily="34" charset="0"/>
              <a:buChar char="•"/>
            </a:pPr>
            <a:r>
              <a:rPr lang="en-US" sz="2400" noProof="0" dirty="0"/>
              <a:t>In the above case, 10 billion gallons will be purchased at $3 per gallon.</a:t>
            </a:r>
          </a:p>
          <a:p>
            <a:pPr marL="292608" indent="-292608">
              <a:buFont typeface="Arial" pitchFamily="34" charset="0"/>
              <a:buChar char="•"/>
            </a:pPr>
            <a:r>
              <a:rPr lang="en-US" sz="2400" noProof="0" dirty="0"/>
              <a:t>The cost to maintain the price floor is then $30 billion.</a:t>
            </a:r>
          </a:p>
        </p:txBody>
      </p:sp>
    </p:spTree>
    <p:extLst>
      <p:ext uri="{BB962C8B-B14F-4D97-AF65-F5344CB8AC3E}">
        <p14:creationId xmlns:p14="http://schemas.microsoft.com/office/powerpoint/2010/main" val="2420818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Ineffective price floor</a:t>
            </a:r>
          </a:p>
        </p:txBody>
      </p:sp>
      <p:sp>
        <p:nvSpPr>
          <p:cNvPr id="3" name="Content Placeholder 2"/>
          <p:cNvSpPr>
            <a:spLocks noGrp="1"/>
          </p:cNvSpPr>
          <p:nvPr>
            <p:ph sz="quarter" idx="11"/>
          </p:nvPr>
        </p:nvSpPr>
        <p:spPr>
          <a:xfrm>
            <a:off x="342900" y="1276710"/>
            <a:ext cx="8458200" cy="783910"/>
          </a:xfrm>
        </p:spPr>
        <p:txBody>
          <a:bodyPr>
            <a:noAutofit/>
          </a:bodyPr>
          <a:lstStyle/>
          <a:p>
            <a:r>
              <a:rPr lang="en-US" sz="2200" noProof="0" dirty="0"/>
              <a:t>A price floor does not always affect the market outcome if the floor is set below the equilibrium price.</a:t>
            </a:r>
          </a:p>
        </p:txBody>
      </p:sp>
      <p:pic>
        <p:nvPicPr>
          <p:cNvPr id="6146" name="Picture 2" descr="Supply shifts left to a new equilibrium, intersecting demand above the price flo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533" y="2413753"/>
            <a:ext cx="4067149" cy="2912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218317"/>
            <a:ext cx="4262862" cy="1503677"/>
          </a:xfrm>
        </p:spPr>
        <p:txBody>
          <a:bodyPr>
            <a:noAutofit/>
          </a:bodyPr>
          <a:lstStyle/>
          <a:p>
            <a:r>
              <a:rPr lang="en-US" sz="2200" noProof="0" dirty="0"/>
              <a:t>Suppose the government set the price at $3.</a:t>
            </a:r>
          </a:p>
          <a:p>
            <a:pPr marL="292608" indent="-292608">
              <a:buFont typeface="Arial" pitchFamily="34" charset="0"/>
              <a:buChar char="•"/>
            </a:pPr>
            <a:r>
              <a:rPr lang="en-US" sz="2000" noProof="0" dirty="0"/>
              <a:t>Increase in milk sold by 5 million gallons.</a:t>
            </a:r>
          </a:p>
        </p:txBody>
      </p:sp>
      <p:sp>
        <p:nvSpPr>
          <p:cNvPr id="5" name="Content Placeholder 4"/>
          <p:cNvSpPr>
            <a:spLocks noGrp="1"/>
          </p:cNvSpPr>
          <p:nvPr>
            <p:ph sz="quarter" idx="15"/>
          </p:nvPr>
        </p:nvSpPr>
        <p:spPr>
          <a:xfrm>
            <a:off x="4560888" y="3812146"/>
            <a:ext cx="4262437" cy="1622739"/>
          </a:xfrm>
        </p:spPr>
        <p:txBody>
          <a:bodyPr>
            <a:noAutofit/>
          </a:bodyPr>
          <a:lstStyle/>
          <a:p>
            <a:r>
              <a:rPr lang="en-US" sz="2200" noProof="0" dirty="0">
                <a:solidFill>
                  <a:schemeClr val="tx1"/>
                </a:solidFill>
              </a:rPr>
              <a:t>Over time, if the supply decreases sufficiently, the price floor may become </a:t>
            </a:r>
            <a:r>
              <a:rPr lang="en-US" sz="2200" i="1" noProof="0" dirty="0">
                <a:solidFill>
                  <a:schemeClr val="tx1"/>
                </a:solidFill>
              </a:rPr>
              <a:t>nonbinding</a:t>
            </a:r>
            <a:r>
              <a:rPr lang="en-US" sz="2200" noProof="0" dirty="0">
                <a:solidFill>
                  <a:schemeClr val="tx1"/>
                </a:solidFill>
              </a:rPr>
              <a:t>.</a:t>
            </a:r>
          </a:p>
          <a:p>
            <a:pPr marL="292608" indent="-292608">
              <a:buFont typeface="Arial" pitchFamily="34" charset="0"/>
              <a:buChar char="•"/>
            </a:pPr>
            <a:r>
              <a:rPr lang="en-US" sz="2000" noProof="0" dirty="0">
                <a:solidFill>
                  <a:schemeClr val="tx1"/>
                </a:solidFill>
              </a:rPr>
              <a:t>No effect on market equilibrium.</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520813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Active Learning: Determining market price and quantity with price controls</a:t>
            </a:r>
          </a:p>
        </p:txBody>
      </p:sp>
      <p:sp>
        <p:nvSpPr>
          <p:cNvPr id="3" name="Content Placeholder 2"/>
          <p:cNvSpPr>
            <a:spLocks noGrp="1"/>
          </p:cNvSpPr>
          <p:nvPr>
            <p:ph sz="quarter" idx="11"/>
          </p:nvPr>
        </p:nvSpPr>
        <p:spPr>
          <a:xfrm>
            <a:off x="342900" y="1276710"/>
            <a:ext cx="8458200" cy="951335"/>
          </a:xfrm>
        </p:spPr>
        <p:txBody>
          <a:bodyPr>
            <a:noAutofit/>
          </a:bodyPr>
          <a:lstStyle/>
          <a:p>
            <a:r>
              <a:rPr lang="en-US" sz="1600" noProof="0" dirty="0"/>
              <a:t>Suppose the government has been convinced to institute a price ceiling on housing rentals for $400 per month. Demand for housing is given as P = 900 − 20Q and supply is </a:t>
            </a:r>
          </a:p>
          <a:p>
            <a:r>
              <a:rPr lang="en-US" sz="1600" noProof="0" dirty="0"/>
              <a:t>P = 40Q, where Q is measured in thousands of housing units.</a:t>
            </a:r>
          </a:p>
        </p:txBody>
      </p:sp>
      <p:sp>
        <p:nvSpPr>
          <p:cNvPr id="4" name="Content Placeholder 3"/>
          <p:cNvSpPr>
            <a:spLocks noGrp="1"/>
          </p:cNvSpPr>
          <p:nvPr>
            <p:ph sz="quarter" idx="14"/>
          </p:nvPr>
        </p:nvSpPr>
        <p:spPr>
          <a:xfrm>
            <a:off x="342900" y="2317701"/>
            <a:ext cx="8458200" cy="341242"/>
          </a:xfrm>
        </p:spPr>
        <p:txBody>
          <a:bodyPr/>
          <a:lstStyle/>
          <a:p>
            <a:pPr marL="402336" indent="-402336">
              <a:buFont typeface="+mj-lt"/>
              <a:buAutoNum type="arabicPeriod"/>
            </a:pPr>
            <a:r>
              <a:rPr lang="en-US" sz="1600" noProof="0" dirty="0"/>
              <a:t>Solve for equilibrium price and quantity without a price control.</a:t>
            </a:r>
          </a:p>
        </p:txBody>
      </p:sp>
      <p:sp>
        <p:nvSpPr>
          <p:cNvPr id="6" name="Content Placeholder 4"/>
          <p:cNvSpPr>
            <a:spLocks noGrp="1"/>
          </p:cNvSpPr>
          <p:nvPr>
            <p:ph sz="quarter" idx="16"/>
          </p:nvPr>
        </p:nvSpPr>
        <p:spPr>
          <a:xfrm>
            <a:off x="342900" y="3544987"/>
            <a:ext cx="8458200" cy="347364"/>
          </a:xfrm>
        </p:spPr>
        <p:txBody>
          <a:bodyPr/>
          <a:lstStyle/>
          <a:p>
            <a:pPr marL="402336" indent="-402336">
              <a:buFont typeface="+mj-lt"/>
              <a:buAutoNum type="arabicPeriod" startAt="2"/>
            </a:pPr>
            <a:r>
              <a:rPr lang="en-US" sz="1600" noProof="0" dirty="0"/>
              <a:t>Solve for the price and quantity with a price control.</a:t>
            </a:r>
          </a:p>
        </p:txBody>
      </p:sp>
      <p:sp>
        <p:nvSpPr>
          <p:cNvPr id="8" name="Content Placeholder 5"/>
          <p:cNvSpPr>
            <a:spLocks noGrp="1"/>
          </p:cNvSpPr>
          <p:nvPr>
            <p:ph sz="quarter" idx="18"/>
          </p:nvPr>
        </p:nvSpPr>
        <p:spPr>
          <a:xfrm>
            <a:off x="342900" y="5150043"/>
            <a:ext cx="8458200" cy="331575"/>
          </a:xfrm>
        </p:spPr>
        <p:txBody>
          <a:bodyPr/>
          <a:lstStyle/>
          <a:p>
            <a:pPr marL="402336" indent="-402336">
              <a:buFont typeface="+mj-lt"/>
              <a:buAutoNum type="arabicPeriod" startAt="3"/>
            </a:pPr>
            <a:r>
              <a:rPr lang="en-US" sz="1600" noProof="0" dirty="0"/>
              <a:t>Why might a price control may have opposite effects then intended?</a:t>
            </a:r>
          </a:p>
        </p:txBody>
      </p:sp>
    </p:spTree>
    <p:extLst>
      <p:ext uri="{BB962C8B-B14F-4D97-AF65-F5344CB8AC3E}">
        <p14:creationId xmlns:p14="http://schemas.microsoft.com/office/powerpoint/2010/main" val="2763784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Solution I</a:t>
            </a:r>
          </a:p>
        </p:txBody>
      </p:sp>
      <p:sp>
        <p:nvSpPr>
          <p:cNvPr id="3" name="Content Placeholder 2"/>
          <p:cNvSpPr>
            <a:spLocks noGrp="1"/>
          </p:cNvSpPr>
          <p:nvPr>
            <p:ph sz="quarter" idx="11"/>
          </p:nvPr>
        </p:nvSpPr>
        <p:spPr>
          <a:xfrm>
            <a:off x="342900" y="1276710"/>
            <a:ext cx="8458200" cy="951335"/>
          </a:xfrm>
        </p:spPr>
        <p:txBody>
          <a:bodyPr>
            <a:noAutofit/>
          </a:bodyPr>
          <a:lstStyle/>
          <a:p>
            <a:r>
              <a:rPr lang="en-US" sz="1600" noProof="0" dirty="0"/>
              <a:t>Suppose the government has been convinced to institute a price ceiling on housing rentals for $400 per month. Demand for housing is given as P = 900 − 20Q and supply is </a:t>
            </a:r>
          </a:p>
          <a:p>
            <a:r>
              <a:rPr lang="en-US" sz="1600" noProof="0" dirty="0"/>
              <a:t>P = 40Q, where Q is measured in thousands of housing units.</a:t>
            </a:r>
          </a:p>
        </p:txBody>
      </p:sp>
      <p:sp>
        <p:nvSpPr>
          <p:cNvPr id="4" name="Content Placeholder 3"/>
          <p:cNvSpPr>
            <a:spLocks noGrp="1"/>
          </p:cNvSpPr>
          <p:nvPr>
            <p:ph sz="quarter" idx="14"/>
          </p:nvPr>
        </p:nvSpPr>
        <p:spPr>
          <a:xfrm>
            <a:off x="342900" y="2317701"/>
            <a:ext cx="8458200" cy="341242"/>
          </a:xfrm>
        </p:spPr>
        <p:txBody>
          <a:bodyPr/>
          <a:lstStyle/>
          <a:p>
            <a:pPr marL="402336" indent="-402336">
              <a:buFont typeface="+mj-lt"/>
              <a:buAutoNum type="arabicPeriod"/>
            </a:pPr>
            <a:r>
              <a:rPr lang="en-US" sz="1600" noProof="0" dirty="0"/>
              <a:t>Solve for equilibrium price and quantity without a price control.</a:t>
            </a:r>
          </a:p>
        </p:txBody>
      </p:sp>
      <p:sp>
        <p:nvSpPr>
          <p:cNvPr id="5" name="Content Placeholder 4"/>
          <p:cNvSpPr>
            <a:spLocks noGrp="1"/>
          </p:cNvSpPr>
          <p:nvPr>
            <p:ph sz="quarter" idx="15"/>
          </p:nvPr>
        </p:nvSpPr>
        <p:spPr>
          <a:xfrm>
            <a:off x="715108" y="2743336"/>
            <a:ext cx="8085992" cy="721081"/>
          </a:xfrm>
        </p:spPr>
        <p:txBody>
          <a:bodyPr/>
          <a:lstStyle/>
          <a:p>
            <a:r>
              <a:rPr lang="en-US" sz="1600" i="1" noProof="0" dirty="0" err="1"/>
              <a:t>Q</a:t>
            </a:r>
            <a:r>
              <a:rPr lang="en-US" sz="1600" i="1" baseline="-25000" noProof="0" dirty="0" err="1"/>
              <a:t>d</a:t>
            </a:r>
            <a:r>
              <a:rPr lang="en-US" sz="1600" noProof="0" dirty="0"/>
              <a:t> = </a:t>
            </a:r>
            <a:r>
              <a:rPr lang="en-US" sz="1600" i="1" noProof="0" dirty="0"/>
              <a:t>Q</a:t>
            </a:r>
            <a:r>
              <a:rPr lang="en-US" sz="1600" i="1" baseline="-25000" noProof="0" dirty="0"/>
              <a:t>s</a:t>
            </a:r>
            <a:r>
              <a:rPr lang="en-US" sz="1600" noProof="0" dirty="0"/>
              <a:t> =&gt; 900 − 20</a:t>
            </a:r>
            <a:r>
              <a:rPr lang="en-US" sz="1600" i="1" noProof="0" dirty="0"/>
              <a:t>Q</a:t>
            </a:r>
            <a:r>
              <a:rPr lang="en-US" sz="1600" noProof="0" dirty="0"/>
              <a:t>* = 40</a:t>
            </a:r>
            <a:r>
              <a:rPr lang="en-US" sz="1600" i="1" noProof="0" dirty="0"/>
              <a:t>Q</a:t>
            </a:r>
            <a:r>
              <a:rPr lang="en-US" sz="1600" noProof="0" dirty="0"/>
              <a:t>* =&gt; </a:t>
            </a:r>
            <a:r>
              <a:rPr lang="en-US" sz="1600" i="1" noProof="0" dirty="0"/>
              <a:t>Q</a:t>
            </a:r>
            <a:r>
              <a:rPr lang="en-US" sz="1600" noProof="0" dirty="0"/>
              <a:t>* = 15,000 housing units.</a:t>
            </a:r>
          </a:p>
          <a:p>
            <a:r>
              <a:rPr lang="en-US" sz="1600" i="1" noProof="0" dirty="0"/>
              <a:t>P</a:t>
            </a:r>
            <a:r>
              <a:rPr lang="en-US" sz="1600" noProof="0" dirty="0"/>
              <a:t>* = 900 − 20(15) = $600 per housing unit per month.</a:t>
            </a:r>
          </a:p>
        </p:txBody>
      </p:sp>
      <p:sp>
        <p:nvSpPr>
          <p:cNvPr id="6" name="Content Placeholder 5"/>
          <p:cNvSpPr>
            <a:spLocks noGrp="1"/>
          </p:cNvSpPr>
          <p:nvPr>
            <p:ph sz="quarter" idx="16"/>
          </p:nvPr>
        </p:nvSpPr>
        <p:spPr>
          <a:xfrm>
            <a:off x="342900" y="3544987"/>
            <a:ext cx="8458200" cy="347364"/>
          </a:xfrm>
        </p:spPr>
        <p:txBody>
          <a:bodyPr/>
          <a:lstStyle/>
          <a:p>
            <a:pPr marL="402336" indent="-402336">
              <a:buFont typeface="+mj-lt"/>
              <a:buAutoNum type="arabicPeriod" startAt="2"/>
            </a:pPr>
            <a:r>
              <a:rPr lang="en-US" sz="1600" noProof="0" dirty="0"/>
              <a:t>Solve for the price and quantity with a price control.</a:t>
            </a:r>
          </a:p>
        </p:txBody>
      </p:sp>
      <p:sp>
        <p:nvSpPr>
          <p:cNvPr id="7" name="Content Placeholder 6"/>
          <p:cNvSpPr>
            <a:spLocks noGrp="1"/>
          </p:cNvSpPr>
          <p:nvPr>
            <p:ph sz="quarter" idx="17"/>
          </p:nvPr>
        </p:nvSpPr>
        <p:spPr>
          <a:xfrm>
            <a:off x="715108" y="3953809"/>
            <a:ext cx="8085992" cy="1107588"/>
          </a:xfrm>
        </p:spPr>
        <p:txBody>
          <a:bodyPr/>
          <a:lstStyle/>
          <a:p>
            <a:r>
              <a:rPr lang="en-US" sz="1600" noProof="0" dirty="0"/>
              <a:t>400 = 900 − 20(</a:t>
            </a:r>
            <a:r>
              <a:rPr lang="en-US" sz="1600" i="1" noProof="0" dirty="0" err="1"/>
              <a:t>Q</a:t>
            </a:r>
            <a:r>
              <a:rPr lang="en-US" sz="1600" i="1" baseline="-25000" noProof="0" dirty="0" err="1"/>
              <a:t>d</a:t>
            </a:r>
            <a:r>
              <a:rPr lang="en-US" sz="1600" noProof="0" dirty="0"/>
              <a:t>) =&gt; </a:t>
            </a:r>
            <a:r>
              <a:rPr lang="en-US" sz="1600" i="1" noProof="0" dirty="0" err="1"/>
              <a:t>Q</a:t>
            </a:r>
            <a:r>
              <a:rPr lang="en-US" sz="1600" i="1" baseline="-25000" noProof="0" dirty="0" err="1"/>
              <a:t>d</a:t>
            </a:r>
            <a:r>
              <a:rPr lang="en-US" sz="1600" noProof="0" dirty="0"/>
              <a:t> = 25,000 housing units.</a:t>
            </a:r>
          </a:p>
          <a:p>
            <a:r>
              <a:rPr lang="en-US" sz="1600" noProof="0" dirty="0"/>
              <a:t>400 = 40(</a:t>
            </a:r>
            <a:r>
              <a:rPr lang="en-US" sz="1600" i="1" noProof="0" dirty="0"/>
              <a:t>Q</a:t>
            </a:r>
            <a:r>
              <a:rPr lang="en-US" sz="1600" i="1" baseline="-25000" noProof="0" dirty="0"/>
              <a:t>s</a:t>
            </a:r>
            <a:r>
              <a:rPr lang="en-US" sz="1600" noProof="0" dirty="0"/>
              <a:t>) =&gt; </a:t>
            </a:r>
            <a:r>
              <a:rPr lang="en-US" sz="1600" i="1" noProof="0" dirty="0"/>
              <a:t>Q</a:t>
            </a:r>
            <a:r>
              <a:rPr lang="en-US" sz="1600" i="1" baseline="-25000" noProof="0" dirty="0"/>
              <a:t>s</a:t>
            </a:r>
            <a:r>
              <a:rPr lang="en-US" sz="1600" noProof="0" dirty="0"/>
              <a:t> = 10,000 housing units.</a:t>
            </a:r>
          </a:p>
          <a:p>
            <a:r>
              <a:rPr lang="en-US" sz="1600" noProof="0" dirty="0"/>
              <a:t>Since </a:t>
            </a:r>
            <a:r>
              <a:rPr lang="en-US" sz="1600" i="1" noProof="0" dirty="0" err="1"/>
              <a:t>Q</a:t>
            </a:r>
            <a:r>
              <a:rPr lang="en-US" sz="1600" i="1" baseline="-25000" noProof="0" dirty="0" err="1"/>
              <a:t>d</a:t>
            </a:r>
            <a:r>
              <a:rPr lang="en-US" sz="1600" noProof="0" dirty="0"/>
              <a:t> &gt; </a:t>
            </a:r>
            <a:r>
              <a:rPr lang="en-US" sz="1600" i="1" noProof="0" dirty="0"/>
              <a:t>Q</a:t>
            </a:r>
            <a:r>
              <a:rPr lang="en-US" sz="1600" i="1" baseline="-25000" noProof="0" dirty="0"/>
              <a:t>s</a:t>
            </a:r>
            <a:r>
              <a:rPr lang="en-US" sz="1600" noProof="0" dirty="0"/>
              <a:t>, a housing shortage occurs.</a:t>
            </a:r>
          </a:p>
        </p:txBody>
      </p:sp>
      <p:sp>
        <p:nvSpPr>
          <p:cNvPr id="8" name="Content Placeholder 7"/>
          <p:cNvSpPr>
            <a:spLocks noGrp="1"/>
          </p:cNvSpPr>
          <p:nvPr>
            <p:ph sz="quarter" idx="18"/>
          </p:nvPr>
        </p:nvSpPr>
        <p:spPr>
          <a:xfrm>
            <a:off x="342900" y="5150043"/>
            <a:ext cx="8458200" cy="331575"/>
          </a:xfrm>
        </p:spPr>
        <p:txBody>
          <a:bodyPr/>
          <a:lstStyle/>
          <a:p>
            <a:pPr marL="402336" indent="-402336">
              <a:buFont typeface="+mj-lt"/>
              <a:buAutoNum type="arabicPeriod" startAt="3"/>
            </a:pPr>
            <a:r>
              <a:rPr lang="en-US" sz="1600" noProof="0" dirty="0"/>
              <a:t>Why might a price control may have opposite effects then intended?</a:t>
            </a:r>
          </a:p>
        </p:txBody>
      </p:sp>
      <p:sp>
        <p:nvSpPr>
          <p:cNvPr id="12" name="Content Placeholder 11"/>
          <p:cNvSpPr>
            <a:spLocks noGrp="1"/>
          </p:cNvSpPr>
          <p:nvPr>
            <p:ph sz="quarter" idx="19"/>
          </p:nvPr>
        </p:nvSpPr>
        <p:spPr>
          <a:xfrm>
            <a:off x="715108" y="5563673"/>
            <a:ext cx="8085992" cy="736790"/>
          </a:xfrm>
        </p:spPr>
        <p:txBody>
          <a:bodyPr/>
          <a:lstStyle/>
          <a:p>
            <a:r>
              <a:rPr lang="en-US" sz="1600" noProof="0" dirty="0"/>
              <a:t>Lower income families may not be able to find housing. Additionally, landlords may become more selective of their tenants.</a:t>
            </a:r>
          </a:p>
        </p:txBody>
      </p:sp>
    </p:spTree>
    <p:extLst>
      <p:ext uri="{BB962C8B-B14F-4D97-AF65-F5344CB8AC3E}">
        <p14:creationId xmlns:p14="http://schemas.microsoft.com/office/powerpoint/2010/main" val="686088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Taxes and Subsidies</a:t>
            </a:r>
          </a:p>
        </p:txBody>
      </p:sp>
      <p:sp>
        <p:nvSpPr>
          <p:cNvPr id="3" name="Content Placeholder 2"/>
          <p:cNvSpPr>
            <a:spLocks noGrp="1"/>
          </p:cNvSpPr>
          <p:nvPr>
            <p:ph sz="quarter" idx="11"/>
          </p:nvPr>
        </p:nvSpPr>
        <p:spPr>
          <a:xfrm>
            <a:off x="342900" y="1270825"/>
            <a:ext cx="8458200" cy="2682989"/>
          </a:xfrm>
        </p:spPr>
        <p:txBody>
          <a:bodyPr>
            <a:noAutofit/>
          </a:bodyPr>
          <a:lstStyle/>
          <a:p>
            <a:r>
              <a:rPr lang="en-US" sz="2600" noProof="0" dirty="0"/>
              <a:t>Price incentives can be divided into categories:</a:t>
            </a:r>
          </a:p>
          <a:p>
            <a:pPr marL="292608" indent="-292608">
              <a:buClr>
                <a:schemeClr val="tx1"/>
              </a:buClr>
              <a:buFont typeface="Arial" pitchFamily="34" charset="0"/>
              <a:buChar char="•"/>
            </a:pPr>
            <a:r>
              <a:rPr lang="en-US" sz="2400" i="1" noProof="0" dirty="0">
                <a:solidFill>
                  <a:srgbClr val="9D0505"/>
                </a:solidFill>
              </a:rPr>
              <a:t>Taxes</a:t>
            </a:r>
            <a:r>
              <a:rPr lang="en-US" sz="2400" noProof="0" dirty="0"/>
              <a:t>: Either the buyer or the seller must pay some extra amount to the government on top of the sale price.</a:t>
            </a:r>
          </a:p>
          <a:p>
            <a:pPr marL="621792" indent="-320040">
              <a:buFont typeface="Arial" pitchFamily="34" charset="0"/>
              <a:buChar char="•"/>
            </a:pPr>
            <a:r>
              <a:rPr lang="en-US" sz="2200" noProof="0" dirty="0"/>
              <a:t>Typically placed on seller.</a:t>
            </a:r>
          </a:p>
          <a:p>
            <a:pPr marL="292608" indent="-292608">
              <a:buClr>
                <a:schemeClr val="tx1"/>
              </a:buClr>
              <a:buFont typeface="Arial" pitchFamily="34" charset="0"/>
              <a:buChar char="•"/>
            </a:pPr>
            <a:r>
              <a:rPr lang="en-US" sz="2400" i="1" noProof="0" dirty="0">
                <a:solidFill>
                  <a:srgbClr val="9D0505"/>
                </a:solidFill>
              </a:rPr>
              <a:t>Subsidies</a:t>
            </a:r>
            <a:r>
              <a:rPr lang="en-US" sz="2400" noProof="0" dirty="0"/>
              <a:t>: Either the buyer or the seller receives a payment from the government that lowers the sale price.</a:t>
            </a:r>
          </a:p>
        </p:txBody>
      </p:sp>
      <p:sp>
        <p:nvSpPr>
          <p:cNvPr id="4" name="Content Placeholder 3"/>
          <p:cNvSpPr>
            <a:spLocks noGrp="1"/>
          </p:cNvSpPr>
          <p:nvPr>
            <p:ph sz="quarter" idx="14"/>
          </p:nvPr>
        </p:nvSpPr>
        <p:spPr>
          <a:xfrm>
            <a:off x="342900" y="4041140"/>
            <a:ext cx="8458200" cy="1329349"/>
          </a:xfrm>
        </p:spPr>
        <p:txBody>
          <a:bodyPr>
            <a:noAutofit/>
          </a:bodyPr>
          <a:lstStyle/>
          <a:p>
            <a:r>
              <a:rPr lang="en-US" sz="2600" noProof="0" dirty="0"/>
              <a:t>Taxes and subsidies can be used to correct market failures and provide incentives or disincentives to produce more or less than the equilibrium quantity.</a:t>
            </a:r>
            <a:endParaRPr lang="en-US" sz="2400" noProof="0" dirty="0"/>
          </a:p>
        </p:txBody>
      </p:sp>
    </p:spTree>
    <p:extLst>
      <p:ext uri="{BB962C8B-B14F-4D97-AF65-F5344CB8AC3E}">
        <p14:creationId xmlns:p14="http://schemas.microsoft.com/office/powerpoint/2010/main" val="2344390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3223102"/>
          </a:xfrm>
        </p:spPr>
        <p:txBody>
          <a:bodyPr>
            <a:noAutofit/>
          </a:bodyPr>
          <a:lstStyle/>
          <a:p>
            <a:pPr marL="291600" indent="-291600">
              <a:buFont typeface="Arial" panose="020B0604020202020204" pitchFamily="34" charset="0"/>
              <a:buChar char="•"/>
            </a:pPr>
            <a:r>
              <a:rPr lang="en-US" sz="3000" noProof="0" dirty="0"/>
              <a:t>What effect a </a:t>
            </a:r>
            <a:r>
              <a:rPr lang="en-US" sz="3000" i="1" noProof="0" dirty="0">
                <a:solidFill>
                  <a:srgbClr val="9D0505"/>
                </a:solidFill>
              </a:rPr>
              <a:t>price ceiling</a:t>
            </a:r>
            <a:r>
              <a:rPr lang="en-US" sz="3000" noProof="0" dirty="0"/>
              <a:t> or a </a:t>
            </a:r>
            <a:r>
              <a:rPr lang="en-US" sz="3000" i="1" noProof="0" dirty="0">
                <a:solidFill>
                  <a:srgbClr val="9D0505"/>
                </a:solidFill>
              </a:rPr>
              <a:t>price floor</a:t>
            </a:r>
            <a:r>
              <a:rPr lang="en-US" sz="3000" noProof="0" dirty="0"/>
              <a:t> has on the equilibrium price and quantity.</a:t>
            </a:r>
          </a:p>
          <a:p>
            <a:pPr marL="291600" indent="-291600">
              <a:buFont typeface="Arial" panose="020B0604020202020204" pitchFamily="34" charset="0"/>
              <a:buChar char="•"/>
            </a:pPr>
            <a:r>
              <a:rPr lang="en-US" sz="3000" noProof="0" dirty="0"/>
              <a:t>What effect a </a:t>
            </a:r>
            <a:r>
              <a:rPr lang="en-US" sz="3000" i="1" noProof="0" dirty="0">
                <a:solidFill>
                  <a:srgbClr val="9D0505"/>
                </a:solidFill>
              </a:rPr>
              <a:t>tax</a:t>
            </a:r>
            <a:r>
              <a:rPr lang="en-US" sz="3000" noProof="0" dirty="0"/>
              <a:t> or a </a:t>
            </a:r>
            <a:r>
              <a:rPr lang="en-US" sz="3000" i="1" noProof="0" dirty="0">
                <a:solidFill>
                  <a:srgbClr val="9D0505"/>
                </a:solidFill>
              </a:rPr>
              <a:t>subsidy</a:t>
            </a:r>
            <a:r>
              <a:rPr lang="en-US" sz="3000" noProof="0" dirty="0"/>
              <a:t> has on the equilibrium price and quantity.</a:t>
            </a:r>
          </a:p>
          <a:p>
            <a:pPr marL="291600" indent="-291600">
              <a:buFont typeface="Arial" panose="020B0604020202020204" pitchFamily="34" charset="0"/>
              <a:buChar char="•"/>
            </a:pPr>
            <a:r>
              <a:rPr lang="en-US" sz="3000" noProof="0" dirty="0"/>
              <a:t>How </a:t>
            </a:r>
            <a:r>
              <a:rPr lang="en-US" sz="3000" i="1" noProof="0" dirty="0">
                <a:solidFill>
                  <a:srgbClr val="9D0505"/>
                </a:solidFill>
              </a:rPr>
              <a:t>elasticity</a:t>
            </a:r>
            <a:r>
              <a:rPr lang="en-US" sz="3000" noProof="0" dirty="0"/>
              <a:t> and time period influence the impact of a market intervention.</a:t>
            </a:r>
          </a:p>
        </p:txBody>
      </p:sp>
    </p:spTree>
    <p:extLst>
      <p:ext uri="{BB962C8B-B14F-4D97-AF65-F5344CB8AC3E}">
        <p14:creationId xmlns:p14="http://schemas.microsoft.com/office/powerpoint/2010/main" val="412912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Taxes</a:t>
            </a:r>
          </a:p>
        </p:txBody>
      </p:sp>
      <p:sp>
        <p:nvSpPr>
          <p:cNvPr id="3" name="Content Placeholder 2"/>
          <p:cNvSpPr>
            <a:spLocks noGrp="1"/>
          </p:cNvSpPr>
          <p:nvPr>
            <p:ph sz="quarter" idx="11"/>
          </p:nvPr>
        </p:nvSpPr>
        <p:spPr>
          <a:xfrm>
            <a:off x="342900" y="1270825"/>
            <a:ext cx="8458200" cy="3571631"/>
          </a:xfrm>
        </p:spPr>
        <p:txBody>
          <a:bodyPr>
            <a:noAutofit/>
          </a:bodyPr>
          <a:lstStyle/>
          <a:p>
            <a:r>
              <a:rPr lang="en-US" sz="2600" noProof="0" dirty="0"/>
              <a:t>Using the case of fatty foods in the U.S., rather than banning them, what would happen if the government taxed them?</a:t>
            </a:r>
          </a:p>
          <a:p>
            <a:r>
              <a:rPr lang="en-US" sz="2600" noProof="0" dirty="0"/>
              <a:t>Taxes have two primary effects:</a:t>
            </a:r>
          </a:p>
          <a:p>
            <a:pPr marL="292608" indent="-292608">
              <a:buFont typeface="Arial" pitchFamily="34" charset="0"/>
              <a:buChar char="•"/>
            </a:pPr>
            <a:r>
              <a:rPr lang="en-US" sz="2400" noProof="0" dirty="0">
                <a:solidFill>
                  <a:schemeClr val="tx1"/>
                </a:solidFill>
              </a:rPr>
              <a:t>Discourage production and consumption of the good that is taxed.</a:t>
            </a:r>
          </a:p>
          <a:p>
            <a:pPr marL="292608" indent="-292608">
              <a:buFont typeface="Arial" pitchFamily="34" charset="0"/>
              <a:buChar char="•"/>
            </a:pPr>
            <a:r>
              <a:rPr lang="en-US" sz="2400" noProof="0" dirty="0">
                <a:solidFill>
                  <a:schemeClr val="tx1"/>
                </a:solidFill>
              </a:rPr>
              <a:t>Raise government revenue through the fees paid by those who continue buying and selling the good.</a:t>
            </a:r>
          </a:p>
        </p:txBody>
      </p:sp>
      <p:sp>
        <p:nvSpPr>
          <p:cNvPr id="4" name="Content Placeholder 3"/>
          <p:cNvSpPr>
            <a:spLocks noGrp="1"/>
          </p:cNvSpPr>
          <p:nvPr>
            <p:ph sz="quarter" idx="14"/>
          </p:nvPr>
        </p:nvSpPr>
        <p:spPr>
          <a:xfrm>
            <a:off x="342900" y="4922459"/>
            <a:ext cx="8458200" cy="883988"/>
          </a:xfrm>
        </p:spPr>
        <p:txBody>
          <a:bodyPr>
            <a:noAutofit/>
          </a:bodyPr>
          <a:lstStyle/>
          <a:p>
            <a:r>
              <a:rPr lang="en-US" sz="2600" noProof="0" dirty="0"/>
              <a:t>A tax will reduce consumption and provide a new source of public revenue.</a:t>
            </a:r>
            <a:endParaRPr lang="en-US" sz="2400" noProof="0" dirty="0"/>
          </a:p>
        </p:txBody>
      </p:sp>
    </p:spTree>
    <p:extLst>
      <p:ext uri="{BB962C8B-B14F-4D97-AF65-F5344CB8AC3E}">
        <p14:creationId xmlns:p14="http://schemas.microsoft.com/office/powerpoint/2010/main" val="30858445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Effects of a tax paid by the seller I</a:t>
            </a:r>
          </a:p>
        </p:txBody>
      </p:sp>
      <p:sp>
        <p:nvSpPr>
          <p:cNvPr id="3" name="Content Placeholder 2"/>
          <p:cNvSpPr>
            <a:spLocks noGrp="1"/>
          </p:cNvSpPr>
          <p:nvPr>
            <p:ph sz="quarter" idx="11"/>
          </p:nvPr>
        </p:nvSpPr>
        <p:spPr>
          <a:xfrm>
            <a:off x="342900" y="1276710"/>
            <a:ext cx="8458200" cy="1080124"/>
          </a:xfrm>
        </p:spPr>
        <p:txBody>
          <a:bodyPr>
            <a:noAutofit/>
          </a:bodyPr>
          <a:lstStyle/>
          <a:p>
            <a:r>
              <a:rPr lang="en-US" sz="2200" noProof="0" dirty="0"/>
              <a:t>Suppose the government imposes a $0.20 tax on each unit sold, which the seller must pay. What effect does this have on the market?</a:t>
            </a:r>
          </a:p>
        </p:txBody>
      </p:sp>
      <p:pic>
        <p:nvPicPr>
          <p:cNvPr id="7170" name="Picture 2" descr="The supply curve shifts up after a tax is imposed, creating a tax wedge between what sellers charge and what they recei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629" y="2775062"/>
            <a:ext cx="4603869" cy="3091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177306" y="2421229"/>
            <a:ext cx="3646017" cy="3696236"/>
          </a:xfrm>
        </p:spPr>
        <p:txBody>
          <a:bodyPr>
            <a:noAutofit/>
          </a:bodyPr>
          <a:lstStyle/>
          <a:p>
            <a:pPr marL="292608" indent="-292608">
              <a:buFont typeface="Arial" pitchFamily="34" charset="0"/>
              <a:buChar char="•"/>
            </a:pPr>
            <a:r>
              <a:rPr lang="en-US" sz="2200" noProof="0" dirty="0"/>
              <a:t>The new supply curve adds $0.20 to all prices, the amount of the tax.</a:t>
            </a:r>
          </a:p>
          <a:p>
            <a:pPr marL="292608" indent="-292608">
              <a:buFont typeface="Arial" pitchFamily="34" charset="0"/>
              <a:buChar char="•"/>
            </a:pPr>
            <a:r>
              <a:rPr lang="en-US" sz="2200" noProof="0" dirty="0"/>
              <a:t>Taxes drives a wedge between the buyer’s price and the seller’s price.</a:t>
            </a:r>
          </a:p>
          <a:p>
            <a:pPr marL="292608" indent="-292608">
              <a:buFont typeface="Arial" pitchFamily="34" charset="0"/>
              <a:buChar char="•"/>
            </a:pPr>
            <a:r>
              <a:rPr lang="en-US" sz="2200" noProof="0" dirty="0"/>
              <a:t>The equilibrium quantity decreases from 30 million to 25 million.</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878903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Effects of a tax paid by the seller II</a:t>
            </a:r>
          </a:p>
        </p:txBody>
      </p:sp>
      <p:sp>
        <p:nvSpPr>
          <p:cNvPr id="3" name="Content Placeholder 2"/>
          <p:cNvSpPr>
            <a:spLocks noGrp="1"/>
          </p:cNvSpPr>
          <p:nvPr>
            <p:ph sz="quarter" idx="11"/>
          </p:nvPr>
        </p:nvSpPr>
        <p:spPr>
          <a:xfrm>
            <a:off x="342900" y="1276711"/>
            <a:ext cx="8458200" cy="732394"/>
          </a:xfrm>
        </p:spPr>
        <p:txBody>
          <a:bodyPr>
            <a:noAutofit/>
          </a:bodyPr>
          <a:lstStyle/>
          <a:p>
            <a:r>
              <a:rPr lang="en-US" sz="2200" noProof="0" dirty="0"/>
              <a:t>The tax revenue and deadweight loss from the tax on sellers can be calculated.</a:t>
            </a:r>
          </a:p>
        </p:txBody>
      </p:sp>
      <p:pic>
        <p:nvPicPr>
          <p:cNvPr id="8195" name="Picture 3" descr="Tax revenue is the area between what sellers receive and what they kee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240" y="2349079"/>
            <a:ext cx="4828099" cy="3325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179712" y="2060616"/>
            <a:ext cx="3495366" cy="3831525"/>
          </a:xfrm>
        </p:spPr>
        <p:txBody>
          <a:bodyPr>
            <a:noAutofit/>
          </a:bodyPr>
          <a:lstStyle/>
          <a:p>
            <a:pPr marL="292608" indent="-292608">
              <a:buFont typeface="Arial" pitchFamily="34" charset="0"/>
              <a:buChar char="•"/>
            </a:pPr>
            <a:r>
              <a:rPr lang="en-US" sz="2000" noProof="0" dirty="0"/>
              <a:t>The tax revenue generated is</a:t>
            </a:r>
          </a:p>
          <a:p>
            <a:pPr marL="292608"/>
            <a:r>
              <a:rPr lang="en-US" sz="2000" noProof="0" dirty="0"/>
              <a:t>T</a:t>
            </a:r>
            <a:r>
              <a:rPr lang="en-US" sz="100" noProof="0" dirty="0"/>
              <a:t> </a:t>
            </a:r>
            <a:r>
              <a:rPr lang="en-US" sz="2000" noProof="0" dirty="0"/>
              <a:t>R = Tax × </a:t>
            </a:r>
            <a:r>
              <a:rPr lang="en-US" sz="2000" noProof="0" dirty="0" err="1"/>
              <a:t>Q</a:t>
            </a:r>
            <a:r>
              <a:rPr lang="en-US" sz="2000" baseline="-25000" noProof="0" dirty="0" err="1"/>
              <a:t>post</a:t>
            </a:r>
            <a:r>
              <a:rPr lang="en-US" sz="2000" baseline="-25000" noProof="0" dirty="0"/>
              <a:t>-tax</a:t>
            </a:r>
          </a:p>
          <a:p>
            <a:pPr marL="292608" indent="-292608">
              <a:buFont typeface="Arial" pitchFamily="34" charset="0"/>
              <a:buChar char="•"/>
            </a:pPr>
            <a:r>
              <a:rPr lang="en-US" sz="2000" noProof="0" dirty="0"/>
              <a:t>Tax revenue is a transfer from consumers and producers to the government.</a:t>
            </a:r>
          </a:p>
          <a:p>
            <a:pPr marL="292608" indent="-292608">
              <a:buFont typeface="Arial" pitchFamily="34" charset="0"/>
              <a:buChar char="•"/>
            </a:pPr>
            <a:r>
              <a:rPr lang="en-US" sz="2000" noProof="0" dirty="0"/>
              <a:t>Deadweight loss occurs from loss of quantity sold.</a:t>
            </a:r>
          </a:p>
          <a:p>
            <a:pPr marL="292608" indent="-292608">
              <a:buFont typeface="Arial" pitchFamily="34" charset="0"/>
              <a:buChar char="•"/>
            </a:pPr>
            <a:r>
              <a:rPr lang="en-US" sz="2000" noProof="0" dirty="0"/>
              <a:t>C</a:t>
            </a:r>
            <a:r>
              <a:rPr lang="en-US" sz="100" noProof="0" dirty="0"/>
              <a:t> </a:t>
            </a:r>
            <a:r>
              <a:rPr lang="en-US" sz="2000" noProof="0" dirty="0"/>
              <a:t>S and P</a:t>
            </a:r>
            <a:r>
              <a:rPr lang="en-US" sz="100" noProof="0" dirty="0"/>
              <a:t> </a:t>
            </a:r>
            <a:r>
              <a:rPr lang="en-US" sz="2000" noProof="0" dirty="0"/>
              <a:t>S may shrink.</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333618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Active Learning: Tax revenue and surpluses</a:t>
            </a:r>
          </a:p>
        </p:txBody>
      </p:sp>
      <p:sp>
        <p:nvSpPr>
          <p:cNvPr id="3" name="Content Placeholder 2"/>
          <p:cNvSpPr>
            <a:spLocks noGrp="1"/>
          </p:cNvSpPr>
          <p:nvPr>
            <p:ph sz="quarter" idx="11"/>
          </p:nvPr>
        </p:nvSpPr>
        <p:spPr>
          <a:xfrm>
            <a:off x="342900" y="1276710"/>
            <a:ext cx="8458200" cy="1440731"/>
          </a:xfrm>
        </p:spPr>
        <p:txBody>
          <a:bodyPr>
            <a:noAutofit/>
          </a:bodyPr>
          <a:lstStyle/>
          <a:p>
            <a:r>
              <a:rPr lang="en-US" sz="2200" noProof="0" dirty="0"/>
              <a:t>Suppose the government imposes a $1 tax that sellers must pay. Estimate the tax revenue, deadweight loss, and differences in consumer and producer surplus if the before-tax consumer surplus is 11.25 billion and before-tax producer surplus is 11.25 billion.</a:t>
            </a:r>
          </a:p>
        </p:txBody>
      </p:sp>
      <p:pic>
        <p:nvPicPr>
          <p:cNvPr id="9218" name="Picture 2" descr="The horizontal axis of the graph represents quantity of milk in billions of gallons and the vertical axis represents price in dollars per gall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472" y="2851784"/>
            <a:ext cx="3563215" cy="32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248162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II</a:t>
            </a:r>
          </a:p>
        </p:txBody>
      </p:sp>
      <p:sp>
        <p:nvSpPr>
          <p:cNvPr id="3" name="Content Placeholder 2"/>
          <p:cNvSpPr>
            <a:spLocks noGrp="1"/>
          </p:cNvSpPr>
          <p:nvPr>
            <p:ph sz="quarter" idx="11"/>
          </p:nvPr>
        </p:nvSpPr>
        <p:spPr>
          <a:xfrm>
            <a:off x="342900" y="1276710"/>
            <a:ext cx="8458200" cy="1440731"/>
          </a:xfrm>
        </p:spPr>
        <p:txBody>
          <a:bodyPr>
            <a:noAutofit/>
          </a:bodyPr>
          <a:lstStyle/>
          <a:p>
            <a:r>
              <a:rPr lang="en-US" sz="2200" noProof="0" dirty="0"/>
              <a:t>Suppose the government imposes a $1 tax that sellers must pay. Estimate the tax revenue, deadweight loss, and differences in consumer and producer surplus if the before-tax consumer surplus is 11.25 billion and before-tax producer surplus is 11.25 billion.</a:t>
            </a:r>
          </a:p>
        </p:txBody>
      </p:sp>
      <p:pic>
        <p:nvPicPr>
          <p:cNvPr id="10242" name="Picture 2" descr="The horizontal axis of the graph represents quantity of milk in billions of gallons and the vertical axis represents price in dollars per gall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495" y="2851783"/>
            <a:ext cx="3563215" cy="32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179711" y="2781841"/>
            <a:ext cx="3643613" cy="411933"/>
          </a:xfrm>
        </p:spPr>
        <p:txBody>
          <a:bodyPr>
            <a:noAutofit/>
          </a:bodyPr>
          <a:lstStyle/>
          <a:p>
            <a:pPr marL="292608" indent="-292608">
              <a:buFont typeface="Arial" pitchFamily="34" charset="0"/>
              <a:buChar char="•"/>
            </a:pPr>
            <a:r>
              <a:rPr lang="en-US" sz="2000" noProof="0" dirty="0"/>
              <a:t>TR = $1 × 10B = $10B.</a:t>
            </a:r>
          </a:p>
        </p:txBody>
      </p:sp>
      <p:sp>
        <p:nvSpPr>
          <p:cNvPr id="7" name="Content Placeholder 6"/>
          <p:cNvSpPr>
            <a:spLocks noGrp="1"/>
          </p:cNvSpPr>
          <p:nvPr>
            <p:ph sz="quarter" idx="17"/>
          </p:nvPr>
        </p:nvSpPr>
        <p:spPr>
          <a:xfrm>
            <a:off x="5179711" y="3290128"/>
            <a:ext cx="333193" cy="460237"/>
          </a:xfrm>
        </p:spPr>
        <p:txBody>
          <a:bodyPr>
            <a:normAutofit/>
          </a:bodyPr>
          <a:lstStyle/>
          <a:p>
            <a:pPr>
              <a:buFont typeface="Arial" panose="020B0604020202020204" pitchFamily="34" charset="0"/>
              <a:buChar char="•"/>
            </a:pPr>
            <a:r>
              <a:rPr lang="en-IN" sz="2000" dirty="0"/>
              <a:t> </a:t>
            </a:r>
            <a:endParaRPr lang="en-US" sz="2000" dirty="0"/>
          </a:p>
        </p:txBody>
      </p:sp>
      <p:graphicFrame>
        <p:nvGraphicFramePr>
          <p:cNvPr id="5" name="Object 4"/>
          <p:cNvGraphicFramePr>
            <a:graphicFrameLocks noChangeAspect="1"/>
          </p:cNvGraphicFramePr>
          <p:nvPr>
            <p:extLst>
              <p:ext uri="{D42A27DB-BD31-4B8C-83A1-F6EECF244321}">
                <p14:modId xmlns:p14="http://schemas.microsoft.com/office/powerpoint/2010/main" val="2032841413"/>
              </p:ext>
            </p:extLst>
          </p:nvPr>
        </p:nvGraphicFramePr>
        <p:xfrm>
          <a:off x="5543126" y="3372518"/>
          <a:ext cx="3403691" cy="685019"/>
        </p:xfrm>
        <a:graphic>
          <a:graphicData uri="http://schemas.openxmlformats.org/presentationml/2006/ole">
            <mc:AlternateContent xmlns:mc="http://schemas.openxmlformats.org/markup-compatibility/2006">
              <mc:Choice xmlns:v="urn:schemas-microsoft-com:vml" Requires="v">
                <p:oleObj spid="_x0000_s1069" name="Equation" r:id="rId5" imgW="2019240" imgH="406080" progId="Equation.DSMT4">
                  <p:embed/>
                </p:oleObj>
              </mc:Choice>
              <mc:Fallback>
                <p:oleObj name="Equation" r:id="rId5" imgW="2019240" imgH="406080" progId="Equation.DSMT4">
                  <p:embed/>
                  <p:pic>
                    <p:nvPicPr>
                      <p:cNvPr id="0" name=""/>
                      <p:cNvPicPr/>
                      <p:nvPr/>
                    </p:nvPicPr>
                    <p:blipFill>
                      <a:blip r:embed="rId6"/>
                      <a:stretch>
                        <a:fillRect/>
                      </a:stretch>
                    </p:blipFill>
                    <p:spPr>
                      <a:xfrm>
                        <a:off x="5543126" y="3372518"/>
                        <a:ext cx="3403691" cy="685019"/>
                      </a:xfrm>
                      <a:prstGeom prst="rect">
                        <a:avLst/>
                      </a:prstGeom>
                    </p:spPr>
                  </p:pic>
                </p:oleObj>
              </mc:Fallback>
            </mc:AlternateContent>
          </a:graphicData>
        </a:graphic>
      </p:graphicFrame>
      <p:sp>
        <p:nvSpPr>
          <p:cNvPr id="8" name="Content Placeholder 7"/>
          <p:cNvSpPr>
            <a:spLocks noGrp="1"/>
          </p:cNvSpPr>
          <p:nvPr>
            <p:ph sz="quarter" idx="18"/>
          </p:nvPr>
        </p:nvSpPr>
        <p:spPr>
          <a:xfrm>
            <a:off x="5179711" y="4174995"/>
            <a:ext cx="3426147" cy="1457180"/>
          </a:xfrm>
        </p:spPr>
        <p:txBody>
          <a:bodyPr>
            <a:normAutofit/>
          </a:bodyPr>
          <a:lstStyle/>
          <a:p>
            <a:pPr marL="291600" indent="-291600">
              <a:buFont typeface="Arial" panose="020B0604020202020204" pitchFamily="34" charset="0"/>
              <a:buChar char="•"/>
            </a:pPr>
            <a:r>
              <a:rPr lang="en-US" sz="2000" dirty="0"/>
              <a:t>Diff(CS) = [($4 − $3) × 10B] − 11.25B = −1.25B.</a:t>
            </a:r>
          </a:p>
          <a:p>
            <a:pPr marL="291600" indent="-291600">
              <a:buFont typeface="Arial" panose="020B0604020202020204" pitchFamily="34" charset="0"/>
              <a:buChar char="•"/>
            </a:pPr>
            <a:r>
              <a:rPr lang="en-US" sz="2000" dirty="0"/>
              <a:t>Diff(PS) = [($2 − $1) × 10B] − 11.25B = −1.25B.</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7" action="ppaction://hlinksldjump"/>
              </a:rPr>
              <a:t>Access the text alternative for slide images.</a:t>
            </a:r>
          </a:p>
        </p:txBody>
      </p:sp>
    </p:spTree>
    <p:extLst>
      <p:ext uri="{BB962C8B-B14F-4D97-AF65-F5344CB8AC3E}">
        <p14:creationId xmlns:p14="http://schemas.microsoft.com/office/powerpoint/2010/main" val="1471011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Effects of a tax paid by the buyer</a:t>
            </a:r>
          </a:p>
        </p:txBody>
      </p:sp>
      <p:sp>
        <p:nvSpPr>
          <p:cNvPr id="3" name="Content Placeholder 2"/>
          <p:cNvSpPr>
            <a:spLocks noGrp="1"/>
          </p:cNvSpPr>
          <p:nvPr>
            <p:ph sz="quarter" idx="11"/>
          </p:nvPr>
        </p:nvSpPr>
        <p:spPr>
          <a:xfrm>
            <a:off x="342900" y="1276711"/>
            <a:ext cx="8458200" cy="1105882"/>
          </a:xfrm>
        </p:spPr>
        <p:txBody>
          <a:bodyPr>
            <a:noAutofit/>
          </a:bodyPr>
          <a:lstStyle/>
          <a:p>
            <a:r>
              <a:rPr lang="en-US" sz="2200" noProof="0" dirty="0"/>
              <a:t>Suppose the government imposes a $0.20 tax on each unit sold, which the buyer must pay. What effect does this have on the market?</a:t>
            </a:r>
          </a:p>
        </p:txBody>
      </p:sp>
      <p:pic>
        <p:nvPicPr>
          <p:cNvPr id="11266" name="Picture 2" descr="Demand shifts down after a tax is imposed, decreasing the quantity so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934" y="2719695"/>
            <a:ext cx="4856040" cy="3303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179711" y="2781840"/>
            <a:ext cx="3643613" cy="3116684"/>
          </a:xfrm>
        </p:spPr>
        <p:txBody>
          <a:bodyPr>
            <a:noAutofit/>
          </a:bodyPr>
          <a:lstStyle/>
          <a:p>
            <a:pPr marL="292608" indent="-292608">
              <a:buFont typeface="Arial" pitchFamily="34" charset="0"/>
              <a:buChar char="•"/>
            </a:pPr>
            <a:r>
              <a:rPr lang="en-US" sz="2000" noProof="0" dirty="0"/>
              <a:t>The new demand curve is $0.20 lower, the amount of the tax.</a:t>
            </a:r>
          </a:p>
          <a:p>
            <a:pPr marL="292608" indent="-292608">
              <a:buFont typeface="Arial" pitchFamily="34" charset="0"/>
              <a:buChar char="•"/>
            </a:pPr>
            <a:r>
              <a:rPr lang="en-US" sz="2000" noProof="0" dirty="0"/>
              <a:t>Taxes drives a wedge between the buyer’s price and the seller’s price.</a:t>
            </a:r>
          </a:p>
          <a:p>
            <a:pPr marL="292608" indent="-292608">
              <a:buFont typeface="Arial" pitchFamily="34" charset="0"/>
              <a:buChar char="•"/>
            </a:pPr>
            <a:r>
              <a:rPr lang="en-US" sz="2000" noProof="0" dirty="0"/>
              <a:t>The equilibrium quantity decreases from 30 million to 25 million.</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604025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Effects of a tax on buyers and sellers</a:t>
            </a:r>
          </a:p>
        </p:txBody>
      </p:sp>
      <p:sp>
        <p:nvSpPr>
          <p:cNvPr id="3" name="Content Placeholder 2"/>
          <p:cNvSpPr>
            <a:spLocks noGrp="1"/>
          </p:cNvSpPr>
          <p:nvPr>
            <p:ph sz="quarter" idx="11"/>
          </p:nvPr>
        </p:nvSpPr>
        <p:spPr>
          <a:xfrm>
            <a:off x="342900" y="1270825"/>
            <a:ext cx="8458200" cy="3120871"/>
          </a:xfrm>
        </p:spPr>
        <p:txBody>
          <a:bodyPr>
            <a:noAutofit/>
          </a:bodyPr>
          <a:lstStyle/>
          <a:p>
            <a:r>
              <a:rPr lang="en-US" sz="2600" noProof="0" dirty="0"/>
              <a:t>Regardless of whether a tax is imposed on buyers or sellers, there are four identical effects resulting from taxes:</a:t>
            </a:r>
          </a:p>
          <a:p>
            <a:r>
              <a:rPr lang="en-US" sz="2400" noProof="0" dirty="0">
                <a:solidFill>
                  <a:schemeClr val="tx1"/>
                </a:solidFill>
              </a:rPr>
              <a:t>Equilibrium quantity falls.</a:t>
            </a:r>
          </a:p>
          <a:p>
            <a:r>
              <a:rPr lang="en-US" sz="2400" noProof="0" dirty="0">
                <a:solidFill>
                  <a:schemeClr val="tx1"/>
                </a:solidFill>
              </a:rPr>
              <a:t>Buyers pay more per unit purchased and sellers receive less.</a:t>
            </a:r>
          </a:p>
          <a:p>
            <a:pPr marL="292608" indent="-292608">
              <a:buFont typeface="Arial" pitchFamily="34" charset="0"/>
              <a:buChar char="•"/>
            </a:pPr>
            <a:r>
              <a:rPr lang="en-US" sz="2200" noProof="0" dirty="0">
                <a:solidFill>
                  <a:schemeClr val="tx1"/>
                </a:solidFill>
              </a:rPr>
              <a:t>A </a:t>
            </a:r>
            <a:r>
              <a:rPr lang="en-US" sz="2200" i="1" noProof="0" dirty="0">
                <a:solidFill>
                  <a:srgbClr val="9D0505"/>
                </a:solidFill>
              </a:rPr>
              <a:t>tax wedge</a:t>
            </a:r>
            <a:r>
              <a:rPr lang="en-US" sz="2200" noProof="0" dirty="0">
                <a:solidFill>
                  <a:schemeClr val="tx1"/>
                </a:solidFill>
              </a:rPr>
              <a:t> forms, equal to the difference between the price paid by buyers and the price received by sellers.</a:t>
            </a:r>
            <a:endParaRPr lang="en-US" sz="2400" noProof="0" dirty="0">
              <a:solidFill>
                <a:schemeClr val="tx1"/>
              </a:solidFill>
            </a:endParaRPr>
          </a:p>
        </p:txBody>
      </p:sp>
      <p:sp>
        <p:nvSpPr>
          <p:cNvPr id="4" name="Content Placeholder 3"/>
          <p:cNvSpPr>
            <a:spLocks noGrp="1"/>
          </p:cNvSpPr>
          <p:nvPr>
            <p:ph sz="quarter" idx="14"/>
          </p:nvPr>
        </p:nvSpPr>
        <p:spPr>
          <a:xfrm>
            <a:off x="342900" y="4474005"/>
            <a:ext cx="8458200" cy="1360125"/>
          </a:xfrm>
        </p:spPr>
        <p:txBody>
          <a:bodyPr>
            <a:noAutofit/>
          </a:bodyPr>
          <a:lstStyle/>
          <a:p>
            <a:r>
              <a:rPr lang="en-US" sz="2400" noProof="0" dirty="0">
                <a:solidFill>
                  <a:schemeClr val="tx1"/>
                </a:solidFill>
              </a:rPr>
              <a:t>The government receives revenue equal to the amount of the tax multiplied by the new equilibrium quantity.</a:t>
            </a:r>
          </a:p>
          <a:p>
            <a:r>
              <a:rPr lang="en-US" sz="2400" noProof="0" dirty="0">
                <a:solidFill>
                  <a:schemeClr val="tx1"/>
                </a:solidFill>
              </a:rPr>
              <a:t>The tax causes a deadweight loss.</a:t>
            </a:r>
            <a:endParaRPr lang="en-US" sz="2400" noProof="0" dirty="0"/>
          </a:p>
        </p:txBody>
      </p:sp>
    </p:spTree>
    <p:extLst>
      <p:ext uri="{BB962C8B-B14F-4D97-AF65-F5344CB8AC3E}">
        <p14:creationId xmlns:p14="http://schemas.microsoft.com/office/powerpoint/2010/main" val="35142224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Tax incidence</a:t>
            </a:r>
          </a:p>
        </p:txBody>
      </p:sp>
      <p:sp>
        <p:nvSpPr>
          <p:cNvPr id="3" name="Content Placeholder 2"/>
          <p:cNvSpPr>
            <a:spLocks noGrp="1"/>
          </p:cNvSpPr>
          <p:nvPr>
            <p:ph sz="quarter" idx="11"/>
          </p:nvPr>
        </p:nvSpPr>
        <p:spPr>
          <a:xfrm>
            <a:off x="342900" y="1276710"/>
            <a:ext cx="8458200" cy="1221791"/>
          </a:xfrm>
        </p:spPr>
        <p:txBody>
          <a:bodyPr>
            <a:normAutofit/>
          </a:bodyPr>
          <a:lstStyle/>
          <a:p>
            <a:r>
              <a:rPr lang="en-US" sz="1400" noProof="0" dirty="0"/>
              <a:t>Suppose the government imposes a $0.20 tax on each unit sold, which the seller must pay. Who bears the burden, or </a:t>
            </a:r>
            <a:r>
              <a:rPr lang="en-US" sz="1400" i="1" noProof="0" dirty="0">
                <a:solidFill>
                  <a:srgbClr val="9D0505"/>
                </a:solidFill>
              </a:rPr>
              <a:t>tax incidence</a:t>
            </a:r>
            <a:r>
              <a:rPr lang="en-US" sz="1400" noProof="0" dirty="0"/>
              <a:t>, of a tax?</a:t>
            </a:r>
          </a:p>
          <a:p>
            <a:pPr marL="292608" indent="-292608">
              <a:buFont typeface="Arial" pitchFamily="34" charset="0"/>
              <a:buChar char="•"/>
            </a:pPr>
            <a:r>
              <a:rPr lang="en-US" sz="1400" noProof="0" dirty="0"/>
              <a:t>Tax incidence is equal to the loss in consumer and producer surplus going to tax revenue.</a:t>
            </a:r>
          </a:p>
          <a:p>
            <a:pPr marL="292608" indent="-292608">
              <a:buFont typeface="Arial" pitchFamily="34" charset="0"/>
              <a:buChar char="•"/>
            </a:pPr>
            <a:r>
              <a:rPr lang="en-US" sz="1400" noProof="0" dirty="0"/>
              <a:t>Whichever side of the market is more price elastic will shoulder less of the burden.</a:t>
            </a:r>
          </a:p>
        </p:txBody>
      </p:sp>
      <p:pic>
        <p:nvPicPr>
          <p:cNvPr id="2050" name="Picture 2" descr="Three graphs show how relative elasticity affects how much buyers and sellers actually pay of a ta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427" y="2555204"/>
            <a:ext cx="2267107" cy="249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descr="Sellers tax burden, buyers tax burden.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815" y="5069179"/>
            <a:ext cx="3904518" cy="353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57546" y="5503955"/>
            <a:ext cx="2668989" cy="736841"/>
          </a:xfrm>
        </p:spPr>
        <p:txBody>
          <a:bodyPr>
            <a:noAutofit/>
          </a:bodyPr>
          <a:lstStyle/>
          <a:p>
            <a:r>
              <a:rPr lang="en-US" sz="1400" b="1" u="sng" noProof="0" dirty="0"/>
              <a:t>Equal incidence</a:t>
            </a:r>
            <a:r>
              <a:rPr lang="en-US" sz="1400" noProof="0" dirty="0"/>
              <a:t> – The sellers’ tax burden is equal to the buyers’ tax burden.</a:t>
            </a:r>
          </a:p>
        </p:txBody>
      </p:sp>
      <p:pic>
        <p:nvPicPr>
          <p:cNvPr id="2051" name="Picture 3" descr="Three graphs show how relative elasticity affects how much buyers and sellers actually pay of a tax.&#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1376" y="2564289"/>
            <a:ext cx="2277604" cy="250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3129801" y="5512658"/>
            <a:ext cx="2784899" cy="730014"/>
          </a:xfrm>
        </p:spPr>
        <p:txBody>
          <a:bodyPr>
            <a:noAutofit/>
          </a:bodyPr>
          <a:lstStyle/>
          <a:p>
            <a:r>
              <a:rPr lang="en-US" sz="1400" b="1" u="sng" noProof="0" dirty="0"/>
              <a:t>Sellers pay more</a:t>
            </a:r>
            <a:r>
              <a:rPr lang="en-US" sz="1400" noProof="0" dirty="0"/>
              <a:t> – The sellers’ tax burden is greater than the buyers’ tax burden.</a:t>
            </a:r>
          </a:p>
        </p:txBody>
      </p:sp>
      <p:pic>
        <p:nvPicPr>
          <p:cNvPr id="2052" name="Picture 4" descr="Three graphs show how relative elasticity affects how much buyers and sellers actually pay of a tax.&#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91232" y="2556720"/>
            <a:ext cx="2478336" cy="2513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6"/>
          </p:nvPr>
        </p:nvSpPr>
        <p:spPr>
          <a:xfrm>
            <a:off x="6024252" y="5501358"/>
            <a:ext cx="2784899" cy="709558"/>
          </a:xfrm>
        </p:spPr>
        <p:txBody>
          <a:bodyPr>
            <a:noAutofit/>
          </a:bodyPr>
          <a:lstStyle/>
          <a:p>
            <a:r>
              <a:rPr lang="en-US" sz="1400" b="1" u="sng" noProof="0" dirty="0"/>
              <a:t>Buyers pay more</a:t>
            </a:r>
            <a:r>
              <a:rPr lang="en-US" sz="1400" noProof="0" dirty="0"/>
              <a:t> – The sellers’ tax burden is less than the buyers’ tax burden.</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7" action="ppaction://hlinksldjump"/>
              </a:rPr>
              <a:t>Access the text alternative for slide images.</a:t>
            </a:r>
          </a:p>
        </p:txBody>
      </p:sp>
    </p:spTree>
    <p:extLst>
      <p:ext uri="{BB962C8B-B14F-4D97-AF65-F5344CB8AC3E}">
        <p14:creationId xmlns:p14="http://schemas.microsoft.com/office/powerpoint/2010/main" val="24527502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Subsidies I</a:t>
            </a:r>
          </a:p>
        </p:txBody>
      </p:sp>
      <p:sp>
        <p:nvSpPr>
          <p:cNvPr id="3" name="Content Placeholder 2"/>
          <p:cNvSpPr>
            <a:spLocks noGrp="1"/>
          </p:cNvSpPr>
          <p:nvPr>
            <p:ph sz="quarter" idx="11"/>
          </p:nvPr>
        </p:nvSpPr>
        <p:spPr>
          <a:xfrm>
            <a:off x="342900" y="1270825"/>
            <a:ext cx="8458200" cy="3571631"/>
          </a:xfrm>
        </p:spPr>
        <p:txBody>
          <a:bodyPr>
            <a:noAutofit/>
          </a:bodyPr>
          <a:lstStyle/>
          <a:p>
            <a:r>
              <a:rPr lang="en-US" sz="2600" noProof="0" dirty="0"/>
              <a:t>Using the case of tortillas in Mexico, rather than using price controls, what would happen if the government subsidized them?</a:t>
            </a:r>
          </a:p>
          <a:p>
            <a:r>
              <a:rPr lang="en-US" sz="2600" noProof="0" dirty="0"/>
              <a:t>Subsidies have two primary effects.</a:t>
            </a:r>
          </a:p>
          <a:p>
            <a:pPr marL="292608" indent="-292608">
              <a:buFont typeface="Arial" pitchFamily="34" charset="0"/>
              <a:buChar char="•"/>
            </a:pPr>
            <a:r>
              <a:rPr lang="en-US" sz="2400" noProof="0" dirty="0">
                <a:solidFill>
                  <a:schemeClr val="tx1"/>
                </a:solidFill>
              </a:rPr>
              <a:t>Encourages production and consumption of the good that is subsidized.</a:t>
            </a:r>
          </a:p>
          <a:p>
            <a:pPr marL="292608" indent="-292608">
              <a:buFont typeface="Arial" pitchFamily="34" charset="0"/>
              <a:buChar char="•"/>
            </a:pPr>
            <a:r>
              <a:rPr lang="en-US" sz="2400" noProof="0" dirty="0">
                <a:solidFill>
                  <a:schemeClr val="tx1"/>
                </a:solidFill>
              </a:rPr>
              <a:t>Government provides money through the subsidy to producers who continue to sell the good.</a:t>
            </a:r>
          </a:p>
        </p:txBody>
      </p:sp>
      <p:sp>
        <p:nvSpPr>
          <p:cNvPr id="4" name="Content Placeholder 3"/>
          <p:cNvSpPr>
            <a:spLocks noGrp="1"/>
          </p:cNvSpPr>
          <p:nvPr>
            <p:ph sz="quarter" idx="14"/>
          </p:nvPr>
        </p:nvSpPr>
        <p:spPr>
          <a:xfrm>
            <a:off x="342900" y="4922459"/>
            <a:ext cx="8458200" cy="548750"/>
          </a:xfrm>
        </p:spPr>
        <p:txBody>
          <a:bodyPr>
            <a:noAutofit/>
          </a:bodyPr>
          <a:lstStyle/>
          <a:p>
            <a:r>
              <a:rPr lang="en-US" sz="2600" noProof="0" dirty="0"/>
              <a:t>A subsidy will increase consumption of the good.</a:t>
            </a:r>
            <a:endParaRPr lang="en-US" sz="2400" noProof="0" dirty="0"/>
          </a:p>
        </p:txBody>
      </p:sp>
    </p:spTree>
    <p:extLst>
      <p:ext uri="{BB962C8B-B14F-4D97-AF65-F5344CB8AC3E}">
        <p14:creationId xmlns:p14="http://schemas.microsoft.com/office/powerpoint/2010/main" val="4181915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Subsidies II</a:t>
            </a:r>
          </a:p>
        </p:txBody>
      </p:sp>
      <p:sp>
        <p:nvSpPr>
          <p:cNvPr id="3" name="Content Placeholder 2"/>
          <p:cNvSpPr>
            <a:spLocks noGrp="1"/>
          </p:cNvSpPr>
          <p:nvPr>
            <p:ph sz="quarter" idx="11"/>
          </p:nvPr>
        </p:nvSpPr>
        <p:spPr>
          <a:xfrm>
            <a:off x="342900" y="1276709"/>
            <a:ext cx="8458200" cy="1093003"/>
          </a:xfrm>
        </p:spPr>
        <p:txBody>
          <a:bodyPr>
            <a:noAutofit/>
          </a:bodyPr>
          <a:lstStyle/>
          <a:p>
            <a:r>
              <a:rPr lang="en-US" sz="2200" noProof="0" dirty="0"/>
              <a:t>Suppose the government imposes a $0.35 subsidy on each unit sold, which the seller receives. What effect does this have on the market?</a:t>
            </a:r>
          </a:p>
        </p:txBody>
      </p:sp>
      <p:pic>
        <p:nvPicPr>
          <p:cNvPr id="12290" name="Picture 2" descr="The subsidy shifts the supply curve right, increasing quantity and decreasing pr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42" y="2597565"/>
            <a:ext cx="3577779" cy="349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501655"/>
            <a:ext cx="4262862" cy="1993072"/>
          </a:xfrm>
        </p:spPr>
        <p:txBody>
          <a:bodyPr>
            <a:noAutofit/>
          </a:bodyPr>
          <a:lstStyle/>
          <a:p>
            <a:r>
              <a:rPr lang="en-US" sz="2200" noProof="0" dirty="0"/>
              <a:t>A new supply curve subtracts $0.35 from all prices, the amount of the subsidy.</a:t>
            </a:r>
          </a:p>
          <a:p>
            <a:pPr marL="292608" indent="-292608">
              <a:buFont typeface="Arial" pitchFamily="34" charset="0"/>
              <a:buChar char="•"/>
            </a:pPr>
            <a:r>
              <a:rPr lang="en-US" sz="2000" noProof="0" dirty="0"/>
              <a:t>Buyers pay $0.53.</a:t>
            </a:r>
          </a:p>
          <a:p>
            <a:pPr marL="292608" indent="-292608">
              <a:buFont typeface="Arial" pitchFamily="34" charset="0"/>
              <a:buChar char="•"/>
            </a:pPr>
            <a:r>
              <a:rPr lang="en-US" sz="2000" noProof="0" dirty="0"/>
              <a:t>Sellers receive $0.88.</a:t>
            </a:r>
          </a:p>
        </p:txBody>
      </p:sp>
      <p:sp>
        <p:nvSpPr>
          <p:cNvPr id="5" name="Content Placeholder 4"/>
          <p:cNvSpPr>
            <a:spLocks noGrp="1"/>
          </p:cNvSpPr>
          <p:nvPr>
            <p:ph sz="quarter" idx="15"/>
          </p:nvPr>
        </p:nvSpPr>
        <p:spPr>
          <a:xfrm>
            <a:off x="4560888" y="4662161"/>
            <a:ext cx="4262437" cy="837120"/>
          </a:xfrm>
        </p:spPr>
        <p:txBody>
          <a:bodyPr>
            <a:noAutofit/>
          </a:bodyPr>
          <a:lstStyle/>
          <a:p>
            <a:r>
              <a:rPr lang="en-US" sz="2200" noProof="0" dirty="0">
                <a:solidFill>
                  <a:schemeClr val="tx1"/>
                </a:solidFill>
              </a:rPr>
              <a:t>The equilibrium quantity increases by 12 million tortillas.</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877237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Why intervene?</a:t>
            </a:r>
          </a:p>
        </p:txBody>
      </p:sp>
      <p:sp>
        <p:nvSpPr>
          <p:cNvPr id="3" name="Content Placeholder 2"/>
          <p:cNvSpPr>
            <a:spLocks noGrp="1"/>
          </p:cNvSpPr>
          <p:nvPr>
            <p:ph sz="quarter" idx="11"/>
          </p:nvPr>
        </p:nvSpPr>
        <p:spPr>
          <a:xfrm>
            <a:off x="342900" y="1274473"/>
            <a:ext cx="8458200" cy="4314958"/>
          </a:xfrm>
        </p:spPr>
        <p:txBody>
          <a:bodyPr>
            <a:noAutofit/>
          </a:bodyPr>
          <a:lstStyle/>
          <a:p>
            <a:r>
              <a:rPr lang="en-US" sz="2400" noProof="0" dirty="0"/>
              <a:t>Markets gravitate toward equilibrium.</a:t>
            </a:r>
          </a:p>
          <a:p>
            <a:r>
              <a:rPr lang="en-US" sz="2400" noProof="0" dirty="0"/>
              <a:t>When markets work well, prices adjust until the quantity of the good demanded is equal to the quantity supplied.</a:t>
            </a:r>
          </a:p>
          <a:p>
            <a:r>
              <a:rPr lang="en-US" sz="2400" noProof="0" dirty="0"/>
              <a:t>There are three reasons why a government may step in and intervene in a market:</a:t>
            </a:r>
          </a:p>
          <a:p>
            <a:pPr marL="292608" indent="-292608">
              <a:buFont typeface="Arial" pitchFamily="34" charset="0"/>
              <a:buChar char="•"/>
            </a:pPr>
            <a:r>
              <a:rPr lang="en-US" sz="2400" noProof="0" dirty="0"/>
              <a:t>Changing the distribution of benefits.</a:t>
            </a:r>
          </a:p>
          <a:p>
            <a:pPr marL="292608" indent="-292608">
              <a:buFont typeface="Arial" pitchFamily="34" charset="0"/>
              <a:buChar char="•"/>
            </a:pPr>
            <a:r>
              <a:rPr lang="en-US" sz="2400" noProof="0" dirty="0"/>
              <a:t>Encouraging or discouraging consumption of certain goods.</a:t>
            </a:r>
          </a:p>
          <a:p>
            <a:pPr marL="292608" indent="-292608">
              <a:buFont typeface="Arial" pitchFamily="34" charset="0"/>
              <a:buChar char="•"/>
            </a:pPr>
            <a:r>
              <a:rPr lang="en-US" sz="2400" noProof="0" dirty="0"/>
              <a:t>Correcting </a:t>
            </a:r>
            <a:r>
              <a:rPr lang="en-US" sz="2400" i="1" noProof="0" dirty="0">
                <a:solidFill>
                  <a:srgbClr val="9D0505"/>
                </a:solidFill>
              </a:rPr>
              <a:t>market failures</a:t>
            </a:r>
            <a:r>
              <a:rPr lang="en-US" sz="2400" noProof="0" dirty="0"/>
              <a:t>.</a:t>
            </a:r>
          </a:p>
        </p:txBody>
      </p:sp>
    </p:spTree>
    <p:extLst>
      <p:ext uri="{BB962C8B-B14F-4D97-AF65-F5344CB8AC3E}">
        <p14:creationId xmlns:p14="http://schemas.microsoft.com/office/powerpoint/2010/main" val="1124827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Deadweight loss from subsidy</a:t>
            </a:r>
          </a:p>
        </p:txBody>
      </p:sp>
      <p:sp>
        <p:nvSpPr>
          <p:cNvPr id="3" name="Content Placeholder 2"/>
          <p:cNvSpPr>
            <a:spLocks noGrp="1"/>
          </p:cNvSpPr>
          <p:nvPr>
            <p:ph sz="quarter" idx="11"/>
          </p:nvPr>
        </p:nvSpPr>
        <p:spPr>
          <a:xfrm>
            <a:off x="342900" y="1276709"/>
            <a:ext cx="8458200" cy="1093003"/>
          </a:xfrm>
        </p:spPr>
        <p:txBody>
          <a:bodyPr>
            <a:noAutofit/>
          </a:bodyPr>
          <a:lstStyle/>
          <a:p>
            <a:r>
              <a:rPr lang="en-US" sz="2200" noProof="0" dirty="0"/>
              <a:t>Suppose the government imposes a $0.35 subsidy on each unit sold, which the seller receives. What effect does this have on the market?</a:t>
            </a:r>
          </a:p>
        </p:txBody>
      </p:sp>
      <p:pic>
        <p:nvPicPr>
          <p:cNvPr id="13314" name="Picture 2" descr="Two graphs explain deadweight loss from a subsidy.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768" y="2597563"/>
            <a:ext cx="3421653" cy="349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501654"/>
            <a:ext cx="4262862" cy="2147463"/>
          </a:xfrm>
        </p:spPr>
        <p:txBody>
          <a:bodyPr>
            <a:noAutofit/>
          </a:bodyPr>
          <a:lstStyle/>
          <a:p>
            <a:pPr marL="292608" indent="-292608">
              <a:buFont typeface="Arial" pitchFamily="34" charset="0"/>
              <a:buChar char="•"/>
            </a:pPr>
            <a:r>
              <a:rPr lang="en-US" sz="2200" noProof="0" dirty="0"/>
              <a:t>Subsidy causes overproduction.</a:t>
            </a:r>
          </a:p>
          <a:p>
            <a:pPr marL="292608" indent="-292608">
              <a:buFont typeface="Arial" pitchFamily="34" charset="0"/>
              <a:buChar char="•"/>
            </a:pPr>
            <a:r>
              <a:rPr lang="en-US" sz="2200" noProof="0" dirty="0"/>
              <a:t>Overproduction causes welfare loss.</a:t>
            </a:r>
          </a:p>
          <a:p>
            <a:pPr marL="292608" indent="-292608">
              <a:buFont typeface="Arial" pitchFamily="34" charset="0"/>
              <a:buChar char="•"/>
            </a:pPr>
            <a:r>
              <a:rPr lang="en-US" sz="2200" noProof="0" dirty="0"/>
              <a:t>Measured as deadweight.</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457198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Government expenditures from subsidy</a:t>
            </a:r>
          </a:p>
        </p:txBody>
      </p:sp>
      <p:sp>
        <p:nvSpPr>
          <p:cNvPr id="3" name="Content Placeholder 2"/>
          <p:cNvSpPr>
            <a:spLocks noGrp="1"/>
          </p:cNvSpPr>
          <p:nvPr>
            <p:ph sz="quarter" idx="11"/>
          </p:nvPr>
        </p:nvSpPr>
        <p:spPr>
          <a:xfrm>
            <a:off x="342900" y="1276709"/>
            <a:ext cx="8458200" cy="835426"/>
          </a:xfrm>
        </p:spPr>
        <p:txBody>
          <a:bodyPr>
            <a:noAutofit/>
          </a:bodyPr>
          <a:lstStyle/>
          <a:p>
            <a:r>
              <a:rPr lang="en-US" sz="2400" noProof="0" dirty="0"/>
              <a:t>The deadweight loss from the tax on sellers can be calculated.</a:t>
            </a:r>
          </a:p>
        </p:txBody>
      </p:sp>
      <p:pic>
        <p:nvPicPr>
          <p:cNvPr id="14338" name="Picture 2" descr="Two graphs explain deadweight loss from a subsidy.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673" y="2597569"/>
            <a:ext cx="3421653" cy="349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501655"/>
            <a:ext cx="4262862" cy="2766382"/>
          </a:xfrm>
        </p:spPr>
        <p:txBody>
          <a:bodyPr>
            <a:noAutofit/>
          </a:bodyPr>
          <a:lstStyle/>
          <a:p>
            <a:pPr marL="292608" indent="-292608">
              <a:buFont typeface="Arial" pitchFamily="34" charset="0"/>
              <a:buChar char="•"/>
            </a:pPr>
            <a:r>
              <a:rPr lang="en-US" sz="2200" noProof="0" dirty="0"/>
              <a:t>Government expenditure (G</a:t>
            </a:r>
            <a:r>
              <a:rPr lang="en-US" sz="100" noProof="0" dirty="0"/>
              <a:t> </a:t>
            </a:r>
            <a:r>
              <a:rPr lang="en-US" sz="2200" noProof="0" dirty="0"/>
              <a:t>E) on the subsidy can be calculated.</a:t>
            </a:r>
          </a:p>
          <a:p>
            <a:pPr marL="292100" indent="-4763"/>
            <a:r>
              <a:rPr lang="en-US" sz="2200" noProof="0" dirty="0"/>
              <a:t>G</a:t>
            </a:r>
            <a:r>
              <a:rPr lang="en-US" sz="100" noProof="0" dirty="0"/>
              <a:t> </a:t>
            </a:r>
            <a:r>
              <a:rPr lang="en-US" sz="2200" noProof="0" dirty="0"/>
              <a:t>E = Subsidy × </a:t>
            </a:r>
            <a:r>
              <a:rPr lang="en-US" sz="2200" noProof="0" dirty="0" err="1"/>
              <a:t>Q</a:t>
            </a:r>
            <a:r>
              <a:rPr lang="en-US" sz="2200" baseline="-25000" noProof="0" dirty="0" err="1"/>
              <a:t>post</a:t>
            </a:r>
            <a:r>
              <a:rPr lang="en-US" sz="2200" baseline="-25000" noProof="0" dirty="0"/>
              <a:t>-subsidy</a:t>
            </a:r>
          </a:p>
          <a:p>
            <a:pPr marL="292608" indent="-292608">
              <a:buFont typeface="Arial" pitchFamily="34" charset="0"/>
              <a:buChar char="•"/>
            </a:pPr>
            <a:r>
              <a:rPr lang="en-US" sz="2200" noProof="0" dirty="0"/>
              <a:t>The cost of this program is $0.35 × 62 M = $21.7 million.</a:t>
            </a:r>
            <a:endParaRPr lang="en-US" sz="2000" noProof="0" dirty="0"/>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8200755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Changes in C</a:t>
            </a:r>
            <a:r>
              <a:rPr lang="en-US" sz="100" noProof="0" dirty="0"/>
              <a:t> </a:t>
            </a:r>
            <a:r>
              <a:rPr lang="en-US" sz="3600" noProof="0" dirty="0"/>
              <a:t>S and P</a:t>
            </a:r>
            <a:r>
              <a:rPr lang="en-US" sz="100" noProof="0" dirty="0"/>
              <a:t> </a:t>
            </a:r>
            <a:r>
              <a:rPr lang="en-US" sz="3600" noProof="0" dirty="0"/>
              <a:t>S from subsidy</a:t>
            </a:r>
          </a:p>
        </p:txBody>
      </p:sp>
      <p:sp>
        <p:nvSpPr>
          <p:cNvPr id="3" name="Content Placeholder 2"/>
          <p:cNvSpPr>
            <a:spLocks noGrp="1"/>
          </p:cNvSpPr>
          <p:nvPr>
            <p:ph sz="quarter" idx="11"/>
          </p:nvPr>
        </p:nvSpPr>
        <p:spPr>
          <a:xfrm>
            <a:off x="342900" y="1276709"/>
            <a:ext cx="8458200" cy="837089"/>
          </a:xfrm>
        </p:spPr>
        <p:txBody>
          <a:bodyPr>
            <a:noAutofit/>
          </a:bodyPr>
          <a:lstStyle/>
          <a:p>
            <a:r>
              <a:rPr lang="en-US" sz="2400" noProof="0" dirty="0"/>
              <a:t>Both consumer and producer surplus increase, but not enough to offset the cost of the subsidy and deadweight loss.</a:t>
            </a:r>
          </a:p>
        </p:txBody>
      </p:sp>
      <p:pic>
        <p:nvPicPr>
          <p:cNvPr id="15363" name="Picture 3" descr="A graph for consumer surpl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884" y="2309935"/>
            <a:ext cx="3425589" cy="3748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a:extLst>
              <a:ext uri="{FF2B5EF4-FFF2-40B4-BE49-F238E27FC236}">
                <a16:creationId xmlns:a16="http://schemas.microsoft.com/office/drawing/2014/main" id="{17AC6C29-1250-4B4B-A4C7-0F0FA0754FCE}"/>
              </a:ext>
            </a:extLst>
          </p:cNvPr>
          <p:cNvSpPr>
            <a:spLocks noGrp="1"/>
          </p:cNvSpPr>
          <p:nvPr>
            <p:ph sz="quarter" idx="18"/>
          </p:nvPr>
        </p:nvSpPr>
        <p:spPr>
          <a:xfrm>
            <a:off x="443060" y="6231118"/>
            <a:ext cx="3325429" cy="235669"/>
          </a:xfrm>
        </p:spPr>
        <p:txBody>
          <a:bodyPr>
            <a:noAutofit/>
          </a:bodyPr>
          <a:lstStyle/>
          <a:p>
            <a:pPr algn="ctr"/>
            <a:r>
              <a:rPr lang="en-US" sz="1200" dirty="0">
                <a:hlinkClick r:id="rId4" action="ppaction://hlinksldjump"/>
              </a:rPr>
              <a:t>Access the text alternative for slide images.</a:t>
            </a:r>
            <a:endParaRPr lang="en-IN" sz="1200" dirty="0"/>
          </a:p>
        </p:txBody>
      </p:sp>
      <p:pic>
        <p:nvPicPr>
          <p:cNvPr id="15364" name="Picture 4" descr="A graph for producer surpl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7847" y="2313110"/>
            <a:ext cx="3425589" cy="3739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4883084" y="6298710"/>
            <a:ext cx="3733014" cy="186931"/>
          </a:xfrm>
        </p:spPr>
        <p:txBody>
          <a:bodyPr/>
          <a:lstStyle/>
          <a:p>
            <a:r>
              <a:rPr lang="en-US" sz="1200" noProof="0" dirty="0">
                <a:hlinkClick r:id="rId6" action="ppaction://hlinksldjump"/>
              </a:rPr>
              <a:t>Access the text alternative for slide images.</a:t>
            </a:r>
            <a:endParaRPr lang="en-US" sz="1200" noProof="0" dirty="0">
              <a:hlinkClick r:id="rId4" action="ppaction://hlinksldjump"/>
            </a:endParaRPr>
          </a:p>
        </p:txBody>
      </p:sp>
    </p:spTree>
    <p:extLst>
      <p:ext uri="{BB962C8B-B14F-4D97-AF65-F5344CB8AC3E}">
        <p14:creationId xmlns:p14="http://schemas.microsoft.com/office/powerpoint/2010/main" val="3876474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Unintended consequences of biofuel subsidies</a:t>
            </a:r>
          </a:p>
        </p:txBody>
      </p:sp>
      <p:sp>
        <p:nvSpPr>
          <p:cNvPr id="3" name="Content Placeholder 2"/>
          <p:cNvSpPr>
            <a:spLocks noGrp="1"/>
          </p:cNvSpPr>
          <p:nvPr>
            <p:ph sz="quarter" idx="11"/>
          </p:nvPr>
        </p:nvSpPr>
        <p:spPr>
          <a:xfrm>
            <a:off x="342900" y="1270826"/>
            <a:ext cx="8458200" cy="4254212"/>
          </a:xfrm>
        </p:spPr>
        <p:txBody>
          <a:bodyPr>
            <a:noAutofit/>
          </a:bodyPr>
          <a:lstStyle/>
          <a:p>
            <a:pPr marL="292608" indent="-292608">
              <a:buFont typeface="Arial" pitchFamily="34" charset="0"/>
              <a:buChar char="•"/>
            </a:pPr>
            <a:r>
              <a:rPr lang="en-US" sz="2600" noProof="0" dirty="0"/>
              <a:t>U.S. cars partially run on corn, called biofuel.</a:t>
            </a:r>
          </a:p>
          <a:p>
            <a:pPr marL="292608" indent="-292608">
              <a:buFont typeface="Arial" pitchFamily="34" charset="0"/>
              <a:buChar char="•"/>
            </a:pPr>
            <a:r>
              <a:rPr lang="en-US" sz="2600" noProof="0" dirty="0"/>
              <a:t>The federal government subsidizes biofuels by subsidizing production.</a:t>
            </a:r>
          </a:p>
          <a:p>
            <a:pPr marL="292608" indent="-292608">
              <a:buFont typeface="Arial" pitchFamily="34" charset="0"/>
              <a:buChar char="•"/>
            </a:pPr>
            <a:r>
              <a:rPr lang="en-US" sz="2600" noProof="0" dirty="0"/>
              <a:t>Biofuels are subsidized, in part, to reduce pollution.</a:t>
            </a:r>
          </a:p>
          <a:p>
            <a:pPr marL="292608" indent="-292608">
              <a:buFont typeface="Arial" pitchFamily="34" charset="0"/>
              <a:buChar char="•"/>
            </a:pPr>
            <a:r>
              <a:rPr lang="en-US" sz="2600" noProof="0" dirty="0"/>
              <a:t>Researchers have found that biofuels can cause huge increase in pollution due to deforestation to plant more corn and during production of biofuels.</a:t>
            </a:r>
          </a:p>
          <a:p>
            <a:pPr marL="292608" indent="-292608">
              <a:buFont typeface="Arial" pitchFamily="34" charset="0"/>
              <a:buChar char="•"/>
            </a:pPr>
            <a:r>
              <a:rPr lang="en-US" sz="2600" noProof="0" dirty="0"/>
              <a:t>International organizations have warned that biofuels could increase food prices higher.</a:t>
            </a:r>
            <a:endParaRPr lang="en-US" sz="2400" noProof="0" dirty="0">
              <a:solidFill>
                <a:schemeClr val="tx1"/>
              </a:solidFill>
            </a:endParaRPr>
          </a:p>
        </p:txBody>
      </p:sp>
    </p:spTree>
    <p:extLst>
      <p:ext uri="{BB962C8B-B14F-4D97-AF65-F5344CB8AC3E}">
        <p14:creationId xmlns:p14="http://schemas.microsoft.com/office/powerpoint/2010/main" val="759216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noProof="0" dirty="0"/>
              <a:t>Government intervention: A summary </a:t>
            </a:r>
            <a:r>
              <a:rPr lang="en-US" sz="1000" b="0" noProof="0" dirty="0"/>
              <a:t>1</a:t>
            </a:r>
          </a:p>
        </p:txBody>
      </p:sp>
      <p:sp>
        <p:nvSpPr>
          <p:cNvPr id="3" name="Content Placeholder 2"/>
          <p:cNvSpPr>
            <a:spLocks noGrp="1"/>
          </p:cNvSpPr>
          <p:nvPr>
            <p:ph sz="quarter" idx="11"/>
          </p:nvPr>
        </p:nvSpPr>
        <p:spPr>
          <a:xfrm>
            <a:off x="342900" y="1270826"/>
            <a:ext cx="8458200" cy="867067"/>
          </a:xfrm>
        </p:spPr>
        <p:txBody>
          <a:bodyPr>
            <a:noAutofit/>
          </a:bodyPr>
          <a:lstStyle/>
          <a:p>
            <a:r>
              <a:rPr lang="en-US" sz="2400" noProof="0" dirty="0"/>
              <a:t>The following table summarizes the effect of all four government policies analyzed in this chapter.</a:t>
            </a:r>
            <a:endParaRPr lang="en-US" sz="2400" noProof="0"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834507916"/>
              </p:ext>
            </p:extLst>
          </p:nvPr>
        </p:nvGraphicFramePr>
        <p:xfrm>
          <a:off x="361949" y="2247002"/>
          <a:ext cx="8461375" cy="3048000"/>
        </p:xfrm>
        <a:graphic>
          <a:graphicData uri="http://schemas.openxmlformats.org/drawingml/2006/table">
            <a:tbl>
              <a:tblPr firstRow="1" bandRow="1">
                <a:tableStyleId>{5C22544A-7EE6-4342-B048-85BDC9FD1C3A}</a:tableStyleId>
              </a:tblPr>
              <a:tblGrid>
                <a:gridCol w="1425908">
                  <a:extLst>
                    <a:ext uri="{9D8B030D-6E8A-4147-A177-3AD203B41FA5}">
                      <a16:colId xmlns:a16="http://schemas.microsoft.com/office/drawing/2014/main" val="20000"/>
                    </a:ext>
                  </a:extLst>
                </a:gridCol>
                <a:gridCol w="1473958">
                  <a:extLst>
                    <a:ext uri="{9D8B030D-6E8A-4147-A177-3AD203B41FA5}">
                      <a16:colId xmlns:a16="http://schemas.microsoft.com/office/drawing/2014/main" val="20001"/>
                    </a:ext>
                  </a:extLst>
                </a:gridCol>
                <a:gridCol w="1501254">
                  <a:extLst>
                    <a:ext uri="{9D8B030D-6E8A-4147-A177-3AD203B41FA5}">
                      <a16:colId xmlns:a16="http://schemas.microsoft.com/office/drawing/2014/main" val="20002"/>
                    </a:ext>
                  </a:extLst>
                </a:gridCol>
                <a:gridCol w="1746913">
                  <a:extLst>
                    <a:ext uri="{9D8B030D-6E8A-4147-A177-3AD203B41FA5}">
                      <a16:colId xmlns:a16="http://schemas.microsoft.com/office/drawing/2014/main" val="20003"/>
                    </a:ext>
                  </a:extLst>
                </a:gridCol>
                <a:gridCol w="2313342">
                  <a:extLst>
                    <a:ext uri="{9D8B030D-6E8A-4147-A177-3AD203B41FA5}">
                      <a16:colId xmlns:a16="http://schemas.microsoft.com/office/drawing/2014/main" val="20004"/>
                    </a:ext>
                  </a:extLst>
                </a:gridCol>
              </a:tblGrid>
              <a:tr h="373368">
                <a:tc>
                  <a:txBody>
                    <a:bodyPr/>
                    <a:lstStyle/>
                    <a:p>
                      <a:pPr algn="ctr" fontAlgn="b"/>
                      <a:r>
                        <a:rPr lang="en-US" sz="1400" b="1" i="0" u="none" strike="noStrike" baseline="0" dirty="0">
                          <a:solidFill>
                            <a:schemeClr val="bg1"/>
                          </a:solidFill>
                          <a:effectLst/>
                          <a:latin typeface="Arial"/>
                        </a:rPr>
                        <a:t>Intervention</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Reason for using</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Effect on price</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Effect on quantity</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Who gains and who loses?</a:t>
                      </a:r>
                    </a:p>
                  </a:txBody>
                  <a:tcPr anchor="ctr">
                    <a:solidFill>
                      <a:srgbClr val="C00000"/>
                    </a:solidFill>
                  </a:tcPr>
                </a:tc>
                <a:extLst>
                  <a:ext uri="{0D108BD9-81ED-4DB2-BD59-A6C34878D82A}">
                    <a16:rowId xmlns:a16="http://schemas.microsoft.com/office/drawing/2014/main" val="10000"/>
                  </a:ext>
                </a:extLst>
              </a:tr>
              <a:tr h="779244">
                <a:tc>
                  <a:txBody>
                    <a:bodyPr/>
                    <a:lstStyle/>
                    <a:p>
                      <a:pPr algn="l" fontAlgn="b"/>
                      <a:r>
                        <a:rPr lang="en-US" sz="1400" b="1" i="0" u="none" strike="noStrike" baseline="0" dirty="0">
                          <a:solidFill>
                            <a:srgbClr val="000000"/>
                          </a:solidFill>
                          <a:effectLst/>
                          <a:latin typeface="Arial"/>
                        </a:rPr>
                        <a:t>Price floor</a:t>
                      </a:r>
                    </a:p>
                  </a:txBody>
                  <a:tcPr/>
                </a:tc>
                <a:tc>
                  <a:txBody>
                    <a:bodyPr/>
                    <a:lstStyle/>
                    <a:p>
                      <a:pPr algn="l" fontAlgn="b"/>
                      <a:r>
                        <a:rPr lang="en-US" sz="1400" b="0" i="0" u="none" strike="noStrike" baseline="0" dirty="0">
                          <a:solidFill>
                            <a:srgbClr val="000000"/>
                          </a:solidFill>
                          <a:effectLst/>
                          <a:latin typeface="Arial"/>
                        </a:rPr>
                        <a:t>To protect producers' income</a:t>
                      </a:r>
                    </a:p>
                  </a:txBody>
                  <a:tcPr/>
                </a:tc>
                <a:tc>
                  <a:txBody>
                    <a:bodyPr/>
                    <a:lstStyle/>
                    <a:p>
                      <a:pPr algn="l" fontAlgn="b"/>
                      <a:r>
                        <a:rPr lang="en-US" sz="1400" b="0" i="0" u="none" strike="noStrike" baseline="0">
                          <a:solidFill>
                            <a:srgbClr val="000000"/>
                          </a:solidFill>
                          <a:effectLst/>
                          <a:latin typeface="Arial"/>
                        </a:rPr>
                        <a:t>Price cannot go below the set minimum.</a:t>
                      </a:r>
                    </a:p>
                  </a:txBody>
                  <a:tcPr/>
                </a:tc>
                <a:tc>
                  <a:txBody>
                    <a:bodyPr/>
                    <a:lstStyle/>
                    <a:p>
                      <a:pPr algn="l" fontAlgn="b"/>
                      <a:r>
                        <a:rPr lang="en-US" sz="1400" b="0" i="0" u="none" strike="noStrike" baseline="0" dirty="0">
                          <a:solidFill>
                            <a:srgbClr val="000000"/>
                          </a:solidFill>
                          <a:effectLst/>
                          <a:latin typeface="Arial"/>
                        </a:rPr>
                        <a:t>Quantity demanded decreases and quantity supplied increases, creating excess supply.</a:t>
                      </a:r>
                    </a:p>
                  </a:txBody>
                  <a:tcPr/>
                </a:tc>
                <a:tc>
                  <a:txBody>
                    <a:bodyPr/>
                    <a:lstStyle/>
                    <a:p>
                      <a:pPr algn="l" fontAlgn="b"/>
                      <a:r>
                        <a:rPr lang="en-US" sz="1400" b="0" i="0" u="none" strike="noStrike" baseline="0" dirty="0">
                          <a:solidFill>
                            <a:srgbClr val="000000"/>
                          </a:solidFill>
                          <a:effectLst/>
                          <a:latin typeface="Arial"/>
                        </a:rPr>
                        <a:t>Producers who can sell all their goods earn more revenue per item; other producers are stuck with an unwanted excess supply.</a:t>
                      </a:r>
                    </a:p>
                  </a:txBody>
                  <a:tcPr/>
                </a:tc>
                <a:extLst>
                  <a:ext uri="{0D108BD9-81ED-4DB2-BD59-A6C34878D82A}">
                    <a16:rowId xmlns:a16="http://schemas.microsoft.com/office/drawing/2014/main" val="10001"/>
                  </a:ext>
                </a:extLst>
              </a:tr>
              <a:tr h="779244">
                <a:tc>
                  <a:txBody>
                    <a:bodyPr/>
                    <a:lstStyle/>
                    <a:p>
                      <a:pPr algn="l" fontAlgn="b"/>
                      <a:r>
                        <a:rPr lang="en-US" sz="1400" b="1" i="0" u="none" strike="noStrike" baseline="0" dirty="0">
                          <a:solidFill>
                            <a:srgbClr val="000000"/>
                          </a:solidFill>
                          <a:effectLst/>
                          <a:latin typeface="Arial"/>
                        </a:rPr>
                        <a:t>Price ceiling</a:t>
                      </a:r>
                    </a:p>
                  </a:txBody>
                  <a:tcPr/>
                </a:tc>
                <a:tc>
                  <a:txBody>
                    <a:bodyPr/>
                    <a:lstStyle/>
                    <a:p>
                      <a:pPr algn="l" fontAlgn="b"/>
                      <a:r>
                        <a:rPr lang="en-US" sz="1400" b="0" i="0" u="none" strike="noStrike" baseline="0">
                          <a:solidFill>
                            <a:srgbClr val="000000"/>
                          </a:solidFill>
                          <a:effectLst/>
                          <a:latin typeface="Arial"/>
                        </a:rPr>
                        <a:t>To keep consumer costs low</a:t>
                      </a:r>
                    </a:p>
                  </a:txBody>
                  <a:tcPr/>
                </a:tc>
                <a:tc>
                  <a:txBody>
                    <a:bodyPr/>
                    <a:lstStyle/>
                    <a:p>
                      <a:pPr algn="l" fontAlgn="b"/>
                      <a:r>
                        <a:rPr lang="en-US" sz="1400" b="0" i="0" u="none" strike="noStrike" baseline="0">
                          <a:solidFill>
                            <a:srgbClr val="000000"/>
                          </a:solidFill>
                          <a:effectLst/>
                          <a:latin typeface="Arial"/>
                        </a:rPr>
                        <a:t>Price cannot go above the set maximum.</a:t>
                      </a:r>
                    </a:p>
                  </a:txBody>
                  <a:tcPr/>
                </a:tc>
                <a:tc>
                  <a:txBody>
                    <a:bodyPr/>
                    <a:lstStyle/>
                    <a:p>
                      <a:pPr algn="l" fontAlgn="b"/>
                      <a:r>
                        <a:rPr lang="en-US" sz="1400" b="0" i="0" u="none" strike="noStrike" baseline="0">
                          <a:solidFill>
                            <a:srgbClr val="000000"/>
                          </a:solidFill>
                          <a:effectLst/>
                          <a:latin typeface="Arial"/>
                        </a:rPr>
                        <a:t>Quantity demanded increases and quantity supplied decreases, creating a shortage.</a:t>
                      </a:r>
                    </a:p>
                  </a:txBody>
                  <a:tcPr/>
                </a:tc>
                <a:tc>
                  <a:txBody>
                    <a:bodyPr/>
                    <a:lstStyle/>
                    <a:p>
                      <a:pPr algn="l" fontAlgn="b"/>
                      <a:r>
                        <a:rPr lang="en-US" sz="1400" b="0" i="0" u="none" strike="noStrike" baseline="0" dirty="0">
                          <a:solidFill>
                            <a:srgbClr val="000000"/>
                          </a:solidFill>
                          <a:effectLst/>
                          <a:latin typeface="Arial"/>
                        </a:rPr>
                        <a:t>Consumers who can buy all the goods they want benefit; other consumers suffer from shortages.</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338875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noProof="0" dirty="0"/>
              <a:t>Government intervention: A summary </a:t>
            </a:r>
            <a:r>
              <a:rPr lang="en-US" sz="1000" b="0" noProof="0" dirty="0"/>
              <a:t>2</a:t>
            </a:r>
          </a:p>
        </p:txBody>
      </p:sp>
      <p:graphicFrame>
        <p:nvGraphicFramePr>
          <p:cNvPr id="4" name="Table 3"/>
          <p:cNvGraphicFramePr>
            <a:graphicFrameLocks noGrp="1"/>
          </p:cNvGraphicFramePr>
          <p:nvPr>
            <p:extLst>
              <p:ext uri="{D42A27DB-BD31-4B8C-83A1-F6EECF244321}">
                <p14:modId xmlns:p14="http://schemas.microsoft.com/office/powerpoint/2010/main" val="1930704206"/>
              </p:ext>
            </p:extLst>
          </p:nvPr>
        </p:nvGraphicFramePr>
        <p:xfrm>
          <a:off x="361949" y="1373530"/>
          <a:ext cx="8461375" cy="4754880"/>
        </p:xfrm>
        <a:graphic>
          <a:graphicData uri="http://schemas.openxmlformats.org/drawingml/2006/table">
            <a:tbl>
              <a:tblPr firstRow="1" bandRow="1">
                <a:tableStyleId>{5C22544A-7EE6-4342-B048-85BDC9FD1C3A}</a:tableStyleId>
              </a:tblPr>
              <a:tblGrid>
                <a:gridCol w="1425908">
                  <a:extLst>
                    <a:ext uri="{9D8B030D-6E8A-4147-A177-3AD203B41FA5}">
                      <a16:colId xmlns:a16="http://schemas.microsoft.com/office/drawing/2014/main" val="20000"/>
                    </a:ext>
                  </a:extLst>
                </a:gridCol>
                <a:gridCol w="1473958">
                  <a:extLst>
                    <a:ext uri="{9D8B030D-6E8A-4147-A177-3AD203B41FA5}">
                      <a16:colId xmlns:a16="http://schemas.microsoft.com/office/drawing/2014/main" val="20001"/>
                    </a:ext>
                  </a:extLst>
                </a:gridCol>
                <a:gridCol w="1501254">
                  <a:extLst>
                    <a:ext uri="{9D8B030D-6E8A-4147-A177-3AD203B41FA5}">
                      <a16:colId xmlns:a16="http://schemas.microsoft.com/office/drawing/2014/main" val="20002"/>
                    </a:ext>
                  </a:extLst>
                </a:gridCol>
                <a:gridCol w="1746913">
                  <a:extLst>
                    <a:ext uri="{9D8B030D-6E8A-4147-A177-3AD203B41FA5}">
                      <a16:colId xmlns:a16="http://schemas.microsoft.com/office/drawing/2014/main" val="20003"/>
                    </a:ext>
                  </a:extLst>
                </a:gridCol>
                <a:gridCol w="2313342">
                  <a:extLst>
                    <a:ext uri="{9D8B030D-6E8A-4147-A177-3AD203B41FA5}">
                      <a16:colId xmlns:a16="http://schemas.microsoft.com/office/drawing/2014/main" val="20004"/>
                    </a:ext>
                  </a:extLst>
                </a:gridCol>
              </a:tblGrid>
              <a:tr h="373368">
                <a:tc>
                  <a:txBody>
                    <a:bodyPr/>
                    <a:lstStyle/>
                    <a:p>
                      <a:pPr algn="ctr" fontAlgn="b"/>
                      <a:r>
                        <a:rPr lang="en-US" sz="1400" b="1" i="0" u="none" strike="noStrike" baseline="0" dirty="0">
                          <a:solidFill>
                            <a:schemeClr val="bg1"/>
                          </a:solidFill>
                          <a:effectLst/>
                          <a:latin typeface="Arial"/>
                        </a:rPr>
                        <a:t>Intervention</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Reason for using</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Effect on price</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Effect on quantity</a:t>
                      </a:r>
                    </a:p>
                  </a:txBody>
                  <a:tcPr anchor="ctr">
                    <a:solidFill>
                      <a:srgbClr val="C00000"/>
                    </a:solidFill>
                  </a:tcPr>
                </a:tc>
                <a:tc>
                  <a:txBody>
                    <a:bodyPr/>
                    <a:lstStyle/>
                    <a:p>
                      <a:pPr algn="l" fontAlgn="b"/>
                      <a:r>
                        <a:rPr lang="en-US" sz="1400" b="1" i="0" u="none" strike="noStrike" baseline="0" dirty="0">
                          <a:solidFill>
                            <a:schemeClr val="bg1"/>
                          </a:solidFill>
                          <a:effectLst/>
                          <a:latin typeface="Arial"/>
                        </a:rPr>
                        <a:t>Who gains and who loses?</a:t>
                      </a:r>
                    </a:p>
                  </a:txBody>
                  <a:tcPr anchor="ctr">
                    <a:solidFill>
                      <a:srgbClr val="C00000"/>
                    </a:solidFill>
                  </a:tcPr>
                </a:tc>
                <a:extLst>
                  <a:ext uri="{0D108BD9-81ED-4DB2-BD59-A6C34878D82A}">
                    <a16:rowId xmlns:a16="http://schemas.microsoft.com/office/drawing/2014/main" val="10000"/>
                  </a:ext>
                </a:extLst>
              </a:tr>
              <a:tr h="779244">
                <a:tc>
                  <a:txBody>
                    <a:bodyPr/>
                    <a:lstStyle/>
                    <a:p>
                      <a:pPr algn="l" fontAlgn="b"/>
                      <a:r>
                        <a:rPr lang="en-US" sz="1400" b="1" i="0" u="none" strike="noStrike" baseline="0" dirty="0">
                          <a:solidFill>
                            <a:srgbClr val="000000"/>
                          </a:solidFill>
                          <a:effectLst/>
                          <a:latin typeface="Arial"/>
                        </a:rPr>
                        <a:t>Tax</a:t>
                      </a:r>
                    </a:p>
                  </a:txBody>
                  <a:tcPr/>
                </a:tc>
                <a:tc>
                  <a:txBody>
                    <a:bodyPr/>
                    <a:lstStyle/>
                    <a:p>
                      <a:pPr algn="l" fontAlgn="b"/>
                      <a:r>
                        <a:rPr lang="en-US" sz="1400" b="0" i="0" u="none" strike="noStrike" baseline="0">
                          <a:solidFill>
                            <a:srgbClr val="000000"/>
                          </a:solidFill>
                          <a:effectLst/>
                          <a:latin typeface="Arial"/>
                        </a:rPr>
                        <a:t>To discourage an activity or collect money to pay for its consequences; to increase government revenue</a:t>
                      </a:r>
                    </a:p>
                  </a:txBody>
                  <a:tcPr/>
                </a:tc>
                <a:tc>
                  <a:txBody>
                    <a:bodyPr/>
                    <a:lstStyle/>
                    <a:p>
                      <a:pPr algn="l" fontAlgn="b"/>
                      <a:r>
                        <a:rPr lang="en-US" sz="1400" b="0" i="0" u="none" strike="noStrike" baseline="0">
                          <a:solidFill>
                            <a:srgbClr val="000000"/>
                          </a:solidFill>
                          <a:effectLst/>
                          <a:latin typeface="Arial"/>
                        </a:rPr>
                        <a:t>Price increases</a:t>
                      </a:r>
                    </a:p>
                  </a:txBody>
                  <a:tcPr/>
                </a:tc>
                <a:tc>
                  <a:txBody>
                    <a:bodyPr/>
                    <a:lstStyle/>
                    <a:p>
                      <a:pPr algn="l" fontAlgn="b"/>
                      <a:r>
                        <a:rPr lang="en-US" sz="1400" b="0" i="0" u="none" strike="noStrike" baseline="0">
                          <a:solidFill>
                            <a:srgbClr val="000000"/>
                          </a:solidFill>
                          <a:effectLst/>
                          <a:latin typeface="Arial"/>
                        </a:rPr>
                        <a:t>Equilibrium quantity decreases.</a:t>
                      </a:r>
                    </a:p>
                  </a:txBody>
                  <a:tcPr/>
                </a:tc>
                <a:tc>
                  <a:txBody>
                    <a:bodyPr/>
                    <a:lstStyle/>
                    <a:p>
                      <a:pPr algn="l" fontAlgn="b"/>
                      <a:r>
                        <a:rPr lang="en-US" sz="1400" b="0" i="0" u="none" strike="noStrike" baseline="0">
                          <a:solidFill>
                            <a:srgbClr val="000000"/>
                          </a:solidFill>
                          <a:effectLst/>
                          <a:latin typeface="Arial"/>
                        </a:rPr>
                        <a:t>Government receives increased revenue; society may gain if the tax decreases socially harmful behavior. Buyers and sellers of the good that is taxed share the cost. Which group bears more of the burden depends on the price elasticity of supply and demand.</a:t>
                      </a:r>
                    </a:p>
                  </a:txBody>
                  <a:tcPr/>
                </a:tc>
                <a:extLst>
                  <a:ext uri="{0D108BD9-81ED-4DB2-BD59-A6C34878D82A}">
                    <a16:rowId xmlns:a16="http://schemas.microsoft.com/office/drawing/2014/main" val="10001"/>
                  </a:ext>
                </a:extLst>
              </a:tr>
              <a:tr h="779244">
                <a:tc>
                  <a:txBody>
                    <a:bodyPr/>
                    <a:lstStyle/>
                    <a:p>
                      <a:pPr algn="l" fontAlgn="b"/>
                      <a:r>
                        <a:rPr lang="en-US" sz="1400" b="1" i="0" u="none" strike="noStrike" baseline="0" dirty="0">
                          <a:solidFill>
                            <a:srgbClr val="000000"/>
                          </a:solidFill>
                          <a:effectLst/>
                          <a:latin typeface="Arial"/>
                        </a:rPr>
                        <a:t>Subsidy</a:t>
                      </a:r>
                    </a:p>
                  </a:txBody>
                  <a:tcPr/>
                </a:tc>
                <a:tc>
                  <a:txBody>
                    <a:bodyPr/>
                    <a:lstStyle/>
                    <a:p>
                      <a:pPr algn="l" fontAlgn="b"/>
                      <a:r>
                        <a:rPr lang="en-US" sz="1400" b="0" i="0" u="none" strike="noStrike" baseline="0" dirty="0">
                          <a:solidFill>
                            <a:srgbClr val="000000"/>
                          </a:solidFill>
                          <a:effectLst/>
                          <a:latin typeface="Arial"/>
                        </a:rPr>
                        <a:t>To encourage an activity; to provide benefits to a certain group</a:t>
                      </a:r>
                    </a:p>
                  </a:txBody>
                  <a:tcPr/>
                </a:tc>
                <a:tc>
                  <a:txBody>
                    <a:bodyPr/>
                    <a:lstStyle/>
                    <a:p>
                      <a:pPr algn="l" fontAlgn="b"/>
                      <a:r>
                        <a:rPr lang="en-US" sz="1400" b="0" i="0" u="none" strike="noStrike" baseline="0" dirty="0">
                          <a:solidFill>
                            <a:srgbClr val="000000"/>
                          </a:solidFill>
                          <a:effectLst/>
                          <a:latin typeface="Arial"/>
                        </a:rPr>
                        <a:t>Price decreases</a:t>
                      </a:r>
                    </a:p>
                  </a:txBody>
                  <a:tcPr/>
                </a:tc>
                <a:tc>
                  <a:txBody>
                    <a:bodyPr/>
                    <a:lstStyle/>
                    <a:p>
                      <a:pPr algn="l" fontAlgn="b"/>
                      <a:r>
                        <a:rPr lang="en-US" sz="1400" b="0" i="0" u="none" strike="noStrike" baseline="0" dirty="0">
                          <a:solidFill>
                            <a:srgbClr val="000000"/>
                          </a:solidFill>
                          <a:effectLst/>
                          <a:latin typeface="Arial"/>
                        </a:rPr>
                        <a:t>Equilibrium quantity increases.</a:t>
                      </a:r>
                    </a:p>
                  </a:txBody>
                  <a:tcPr/>
                </a:tc>
                <a:tc>
                  <a:txBody>
                    <a:bodyPr/>
                    <a:lstStyle/>
                    <a:p>
                      <a:pPr algn="l" fontAlgn="b"/>
                      <a:r>
                        <a:rPr lang="en-US" sz="1400" b="0" i="0" u="none" strike="noStrike" baseline="0" dirty="0">
                          <a:solidFill>
                            <a:srgbClr val="000000"/>
                          </a:solidFill>
                          <a:effectLst/>
                          <a:latin typeface="Arial"/>
                        </a:rPr>
                        <a:t>Buyers purchase more goods at a lower price. Society may benefit if the subsidy encourages socially beneficial behavior. The government and ultimately the taxpayers bear the cost.</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347887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noProof="0" dirty="0"/>
              <a:t>How big is the effect of a tax or subsidy? </a:t>
            </a:r>
            <a:r>
              <a:rPr lang="en-US" sz="1000" b="0" noProof="0" dirty="0"/>
              <a:t>1</a:t>
            </a:r>
          </a:p>
        </p:txBody>
      </p:sp>
      <p:sp>
        <p:nvSpPr>
          <p:cNvPr id="3" name="Content Placeholder 2"/>
          <p:cNvSpPr>
            <a:spLocks noGrp="1"/>
          </p:cNvSpPr>
          <p:nvPr>
            <p:ph sz="quarter" idx="11"/>
          </p:nvPr>
        </p:nvSpPr>
        <p:spPr>
          <a:xfrm>
            <a:off x="342900" y="1279904"/>
            <a:ext cx="8458200" cy="1060857"/>
          </a:xfrm>
        </p:spPr>
        <p:txBody>
          <a:bodyPr>
            <a:noAutofit/>
          </a:bodyPr>
          <a:lstStyle/>
          <a:p>
            <a:r>
              <a:rPr lang="en-US" sz="1600" noProof="0" dirty="0"/>
              <a:t>Can the effect of a tax or subsidy on the equilibrium quantity be predicted ahead of time?</a:t>
            </a:r>
          </a:p>
          <a:p>
            <a:pPr marL="292608" indent="-292608">
              <a:buFont typeface="Arial" pitchFamily="34" charset="0"/>
              <a:buChar char="•"/>
            </a:pPr>
            <a:r>
              <a:rPr lang="en-US" sz="1600" noProof="0" dirty="0"/>
              <a:t>Yes, if the price elasticity of supply and demand are known.</a:t>
            </a:r>
          </a:p>
          <a:p>
            <a:pPr marL="292608" indent="-292608">
              <a:buFont typeface="Arial" pitchFamily="34" charset="0"/>
              <a:buChar char="•"/>
            </a:pPr>
            <a:r>
              <a:rPr lang="en-US" sz="1600" noProof="0" dirty="0"/>
              <a:t>The more elastic the supply or demand is, the greater the change in quantity.</a:t>
            </a:r>
          </a:p>
        </p:txBody>
      </p:sp>
      <p:sp>
        <p:nvSpPr>
          <p:cNvPr id="4" name="Content Placeholder 3"/>
          <p:cNvSpPr>
            <a:spLocks noGrp="1"/>
          </p:cNvSpPr>
          <p:nvPr>
            <p:ph sz="quarter" idx="14"/>
          </p:nvPr>
        </p:nvSpPr>
        <p:spPr>
          <a:xfrm>
            <a:off x="342900" y="2434439"/>
            <a:ext cx="4455343" cy="307623"/>
          </a:xfrm>
        </p:spPr>
        <p:txBody>
          <a:bodyPr>
            <a:noAutofit/>
          </a:bodyPr>
          <a:lstStyle/>
          <a:p>
            <a:r>
              <a:rPr lang="en-US" sz="1600" noProof="0" dirty="0"/>
              <a:t>Suppose there is a $0.20 tax paid by the seller.</a:t>
            </a:r>
          </a:p>
        </p:txBody>
      </p:sp>
      <p:pic>
        <p:nvPicPr>
          <p:cNvPr id="7" name="Picture 6" descr="Two graphs illustrate how the more elastic the supply and demand curves, the more a tax causes a drop in quantity demanded.">
            <a:extLst>
              <a:ext uri="{FF2B5EF4-FFF2-40B4-BE49-F238E27FC236}">
                <a16:creationId xmlns:a16="http://schemas.microsoft.com/office/drawing/2014/main" id="{690E0682-3DE3-4795-92DD-07604A8C688D}"/>
              </a:ext>
            </a:extLst>
          </p:cNvPr>
          <p:cNvPicPr>
            <a:picLocks noChangeAspect="1"/>
          </p:cNvPicPr>
          <p:nvPr/>
        </p:nvPicPr>
        <p:blipFill>
          <a:blip r:embed="rId3"/>
          <a:stretch>
            <a:fillRect/>
          </a:stretch>
        </p:blipFill>
        <p:spPr>
          <a:xfrm>
            <a:off x="546065" y="2871218"/>
            <a:ext cx="7448550" cy="2552700"/>
          </a:xfrm>
          <a:prstGeom prst="rect">
            <a:avLst/>
          </a:prstGeom>
        </p:spPr>
      </p:pic>
      <p:sp>
        <p:nvSpPr>
          <p:cNvPr id="5" name="Content Placeholder 4"/>
          <p:cNvSpPr>
            <a:spLocks noGrp="1"/>
          </p:cNvSpPr>
          <p:nvPr>
            <p:ph sz="quarter" idx="15"/>
          </p:nvPr>
        </p:nvSpPr>
        <p:spPr>
          <a:xfrm>
            <a:off x="360574" y="5515367"/>
            <a:ext cx="3883180" cy="673100"/>
          </a:xfrm>
        </p:spPr>
        <p:txBody>
          <a:bodyPr>
            <a:noAutofit/>
          </a:bodyPr>
          <a:lstStyle/>
          <a:p>
            <a:r>
              <a:rPr lang="en-US" sz="1600" b="1" u="sng" noProof="0" dirty="0"/>
              <a:t>Inelastic supply and demand:</a:t>
            </a:r>
          </a:p>
          <a:p>
            <a:r>
              <a:rPr lang="en-US" sz="1600" noProof="0" dirty="0"/>
              <a:t>Equilibrium quantity decreases by </a:t>
            </a:r>
            <a:r>
              <a:rPr lang="en-US" sz="1600" noProof="0" dirty="0">
                <a:solidFill>
                  <a:srgbClr val="9D0505"/>
                </a:solidFill>
              </a:rPr>
              <a:t>3 M.</a:t>
            </a:r>
          </a:p>
        </p:txBody>
      </p:sp>
      <p:sp>
        <p:nvSpPr>
          <p:cNvPr id="6" name="Content Placeholder 5"/>
          <p:cNvSpPr>
            <a:spLocks noGrp="1"/>
          </p:cNvSpPr>
          <p:nvPr>
            <p:ph sz="quarter" idx="16"/>
          </p:nvPr>
        </p:nvSpPr>
        <p:spPr>
          <a:xfrm>
            <a:off x="4710605" y="5532640"/>
            <a:ext cx="3883180" cy="698500"/>
          </a:xfrm>
        </p:spPr>
        <p:txBody>
          <a:bodyPr>
            <a:noAutofit/>
          </a:bodyPr>
          <a:lstStyle/>
          <a:p>
            <a:r>
              <a:rPr lang="en-US" sz="1600" b="1" u="sng" noProof="0" dirty="0"/>
              <a:t>Inelastic supply and elastic demand:</a:t>
            </a:r>
          </a:p>
          <a:p>
            <a:r>
              <a:rPr lang="en-US" sz="1600" noProof="0" dirty="0"/>
              <a:t>Equilibrium quantity decreases by </a:t>
            </a:r>
            <a:r>
              <a:rPr lang="en-US" sz="1600" noProof="0" dirty="0">
                <a:solidFill>
                  <a:srgbClr val="9D0505"/>
                </a:solidFill>
              </a:rPr>
              <a:t>7 M.</a:t>
            </a:r>
          </a:p>
        </p:txBody>
      </p:sp>
      <p:sp>
        <p:nvSpPr>
          <p:cNvPr id="9" name="Text Placeholder 8"/>
          <p:cNvSpPr>
            <a:spLocks noGrp="1"/>
          </p:cNvSpPr>
          <p:nvPr>
            <p:ph type="body" sz="quarter" idx="12"/>
          </p:nvPr>
        </p:nvSpPr>
        <p:spPr>
          <a:xfrm>
            <a:off x="2971558" y="6343454"/>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792720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noProof="0" dirty="0"/>
              <a:t>How big is the effect of a tax or subsidy? </a:t>
            </a:r>
            <a:r>
              <a:rPr lang="en-US" sz="1000" b="0" noProof="0" dirty="0"/>
              <a:t>2</a:t>
            </a:r>
          </a:p>
        </p:txBody>
      </p:sp>
      <p:pic>
        <p:nvPicPr>
          <p:cNvPr id="3" name="Picture 2" descr="These graphs illustrate how the more elastic the supply and demand curves, the more a tax causes a drop in quantity demanded.">
            <a:extLst>
              <a:ext uri="{FF2B5EF4-FFF2-40B4-BE49-F238E27FC236}">
                <a16:creationId xmlns:a16="http://schemas.microsoft.com/office/drawing/2014/main" id="{B45B628D-E115-4B41-ACC1-022C9EF14B34}"/>
              </a:ext>
            </a:extLst>
          </p:cNvPr>
          <p:cNvPicPr>
            <a:picLocks noChangeAspect="1"/>
          </p:cNvPicPr>
          <p:nvPr/>
        </p:nvPicPr>
        <p:blipFill>
          <a:blip r:embed="rId3"/>
          <a:stretch>
            <a:fillRect/>
          </a:stretch>
        </p:blipFill>
        <p:spPr>
          <a:xfrm>
            <a:off x="597864" y="1834094"/>
            <a:ext cx="7458075" cy="2724150"/>
          </a:xfrm>
          <a:prstGeom prst="rect">
            <a:avLst/>
          </a:prstGeom>
        </p:spPr>
      </p:pic>
      <p:sp>
        <p:nvSpPr>
          <p:cNvPr id="5" name="Content Placeholder 4"/>
          <p:cNvSpPr>
            <a:spLocks noGrp="1"/>
          </p:cNvSpPr>
          <p:nvPr>
            <p:ph sz="quarter" idx="15"/>
          </p:nvPr>
        </p:nvSpPr>
        <p:spPr>
          <a:xfrm>
            <a:off x="374222" y="4813719"/>
            <a:ext cx="4145770" cy="782671"/>
          </a:xfrm>
        </p:spPr>
        <p:txBody>
          <a:bodyPr>
            <a:noAutofit/>
          </a:bodyPr>
          <a:lstStyle/>
          <a:p>
            <a:r>
              <a:rPr lang="en-US" sz="1600" b="1" u="sng" noProof="0" dirty="0"/>
              <a:t>Elastic supply and inelastic demand:</a:t>
            </a:r>
          </a:p>
          <a:p>
            <a:r>
              <a:rPr lang="en-US" sz="1600" noProof="0" dirty="0"/>
              <a:t>Equilibrium quantity decreases by </a:t>
            </a:r>
            <a:r>
              <a:rPr lang="en-US" sz="1600" noProof="0" dirty="0">
                <a:solidFill>
                  <a:srgbClr val="9D0505"/>
                </a:solidFill>
              </a:rPr>
              <a:t>4 M.</a:t>
            </a:r>
          </a:p>
        </p:txBody>
      </p:sp>
      <p:sp>
        <p:nvSpPr>
          <p:cNvPr id="6" name="Content Placeholder 5"/>
          <p:cNvSpPr>
            <a:spLocks noGrp="1"/>
          </p:cNvSpPr>
          <p:nvPr>
            <p:ph sz="quarter" idx="16"/>
          </p:nvPr>
        </p:nvSpPr>
        <p:spPr>
          <a:xfrm>
            <a:off x="5015059" y="4817537"/>
            <a:ext cx="3974395" cy="698500"/>
          </a:xfrm>
        </p:spPr>
        <p:txBody>
          <a:bodyPr>
            <a:noAutofit/>
          </a:bodyPr>
          <a:lstStyle/>
          <a:p>
            <a:r>
              <a:rPr lang="en-US" sz="1600" b="1" u="sng" noProof="0" dirty="0"/>
              <a:t>Elastic supply and demand:</a:t>
            </a:r>
          </a:p>
          <a:p>
            <a:r>
              <a:rPr lang="en-US" sz="1600" noProof="0" dirty="0"/>
              <a:t>Equilibrium quantity decreases by </a:t>
            </a:r>
            <a:r>
              <a:rPr lang="en-US" sz="1600" noProof="0" dirty="0">
                <a:solidFill>
                  <a:srgbClr val="9D0505"/>
                </a:solidFill>
              </a:rPr>
              <a:t>20 M.</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0714286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Out of sight, out of mind</a:t>
            </a:r>
          </a:p>
        </p:txBody>
      </p:sp>
      <p:sp>
        <p:nvSpPr>
          <p:cNvPr id="3" name="Content Placeholder 2"/>
          <p:cNvSpPr>
            <a:spLocks noGrp="1"/>
          </p:cNvSpPr>
          <p:nvPr>
            <p:ph sz="quarter" idx="11"/>
          </p:nvPr>
        </p:nvSpPr>
        <p:spPr>
          <a:xfrm>
            <a:off x="342900" y="1270826"/>
            <a:ext cx="8458200" cy="4254212"/>
          </a:xfrm>
        </p:spPr>
        <p:txBody>
          <a:bodyPr>
            <a:noAutofit/>
          </a:bodyPr>
          <a:lstStyle/>
          <a:p>
            <a:pPr marL="292608" indent="-292608">
              <a:buFont typeface="Arial" pitchFamily="34" charset="0"/>
              <a:buChar char="•"/>
            </a:pPr>
            <a:r>
              <a:rPr lang="en-US" sz="2600" noProof="0" dirty="0"/>
              <a:t>45 states charge a sales tax on consumer goods, raising the price consumers must pay on goods.</a:t>
            </a:r>
          </a:p>
          <a:p>
            <a:pPr marL="292608" indent="-292608">
              <a:buFont typeface="Arial" pitchFamily="34" charset="0"/>
              <a:buChar char="•"/>
            </a:pPr>
            <a:r>
              <a:rPr lang="en-US" sz="2600" noProof="0" dirty="0"/>
              <a:t>Researchers studied whether consumers ignore the tax when grocery shopping.</a:t>
            </a:r>
          </a:p>
          <a:p>
            <a:pPr marL="292608" indent="-292608">
              <a:buFont typeface="Arial" pitchFamily="34" charset="0"/>
              <a:buChar char="•"/>
            </a:pPr>
            <a:r>
              <a:rPr lang="en-US" sz="2600" noProof="0" dirty="0"/>
              <a:t>They found that when two prices are displayed, pre-tax and post –tax, quantity demand falls.</a:t>
            </a:r>
          </a:p>
          <a:p>
            <a:pPr marL="292608" indent="-292608">
              <a:buFont typeface="Arial" pitchFamily="34" charset="0"/>
              <a:buChar char="•"/>
            </a:pPr>
            <a:r>
              <a:rPr lang="en-US" sz="2600" noProof="0" dirty="0"/>
              <a:t>While shoppers can calculate tax on their bill at checkout, most shoppers do not consider the tax to individual goods when shopping.</a:t>
            </a:r>
            <a:endParaRPr lang="en-US" sz="2400" noProof="0" dirty="0">
              <a:solidFill>
                <a:schemeClr val="tx1"/>
              </a:solidFill>
            </a:endParaRPr>
          </a:p>
        </p:txBody>
      </p:sp>
    </p:spTree>
    <p:extLst>
      <p:ext uri="{BB962C8B-B14F-4D97-AF65-F5344CB8AC3E}">
        <p14:creationId xmlns:p14="http://schemas.microsoft.com/office/powerpoint/2010/main" val="3161503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Long-run versus short-run impact</a:t>
            </a:r>
          </a:p>
        </p:txBody>
      </p:sp>
      <p:sp>
        <p:nvSpPr>
          <p:cNvPr id="3" name="Content Placeholder 2"/>
          <p:cNvSpPr>
            <a:spLocks noGrp="1"/>
          </p:cNvSpPr>
          <p:nvPr>
            <p:ph sz="quarter" idx="11"/>
          </p:nvPr>
        </p:nvSpPr>
        <p:spPr>
          <a:xfrm>
            <a:off x="342900" y="1276709"/>
            <a:ext cx="8458200" cy="1423077"/>
          </a:xfrm>
        </p:spPr>
        <p:txBody>
          <a:bodyPr>
            <a:noAutofit/>
          </a:bodyPr>
          <a:lstStyle/>
          <a:p>
            <a:r>
              <a:rPr lang="en-US" sz="1800" noProof="0" dirty="0"/>
              <a:t>The effect of a government intervention may be lagged.</a:t>
            </a:r>
          </a:p>
          <a:p>
            <a:pPr marL="292608" indent="-292608">
              <a:buFont typeface="Arial" pitchFamily="34" charset="0"/>
              <a:buChar char="•"/>
            </a:pPr>
            <a:r>
              <a:rPr lang="en-US" sz="1800" noProof="0" dirty="0"/>
              <a:t>One example is gasoline and price controls of gasoline.</a:t>
            </a:r>
          </a:p>
          <a:p>
            <a:pPr marL="292608" indent="-292608">
              <a:buFont typeface="Arial" pitchFamily="34" charset="0"/>
              <a:buChar char="•"/>
            </a:pPr>
            <a:r>
              <a:rPr lang="en-US" sz="1800" noProof="0" dirty="0"/>
              <a:t>Because buyers and sellers take time to respond to changes in price, sometimes the full effect of price controls becomes clear only in the long-run.</a:t>
            </a:r>
          </a:p>
        </p:txBody>
      </p:sp>
      <p:pic>
        <p:nvPicPr>
          <p:cNvPr id="1026" name="Picture 2" descr="A graph for Short-run supply and dem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027" y="2745559"/>
            <a:ext cx="2762322" cy="227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42900" y="5068218"/>
            <a:ext cx="3795467" cy="1078055"/>
          </a:xfrm>
        </p:spPr>
        <p:txBody>
          <a:bodyPr>
            <a:noAutofit/>
          </a:bodyPr>
          <a:lstStyle/>
          <a:p>
            <a:r>
              <a:rPr lang="en-US" sz="1400" noProof="0" dirty="0"/>
              <a:t>In the short run, driving habits are difficult to change and producers take time to increase production.</a:t>
            </a:r>
          </a:p>
          <a:p>
            <a:r>
              <a:rPr lang="en-US" sz="1400" u="sng" noProof="0" dirty="0"/>
              <a:t>Effect on quantity is small.</a:t>
            </a:r>
          </a:p>
        </p:txBody>
      </p:sp>
      <p:sp>
        <p:nvSpPr>
          <p:cNvPr id="10" name="Content Placeholder 9">
            <a:extLst>
              <a:ext uri="{FF2B5EF4-FFF2-40B4-BE49-F238E27FC236}">
                <a16:creationId xmlns:a16="http://schemas.microsoft.com/office/drawing/2014/main" id="{5995994E-6FB8-4872-A833-3831C71CD7EF}"/>
              </a:ext>
            </a:extLst>
          </p:cNvPr>
          <p:cNvSpPr>
            <a:spLocks noGrp="1"/>
          </p:cNvSpPr>
          <p:nvPr>
            <p:ph sz="quarter" idx="18"/>
          </p:nvPr>
        </p:nvSpPr>
        <p:spPr>
          <a:xfrm>
            <a:off x="342900" y="6255424"/>
            <a:ext cx="3342321" cy="267925"/>
          </a:xfrm>
        </p:spPr>
        <p:txBody>
          <a:bodyPr>
            <a:normAutofit lnSpcReduction="10000"/>
          </a:bodyPr>
          <a:lstStyle/>
          <a:p>
            <a:r>
              <a:rPr lang="en-US" sz="1200" dirty="0">
                <a:hlinkClick r:id="rId4" action="ppaction://hlinksldjump"/>
              </a:rPr>
              <a:t>Access the text alternative for slide images.</a:t>
            </a:r>
            <a:endParaRPr lang="en-IN" sz="1200" dirty="0">
              <a:hlinkClick r:id="rId4" action="ppaction://hlinksldjump"/>
            </a:endParaRPr>
          </a:p>
        </p:txBody>
      </p:sp>
      <p:pic>
        <p:nvPicPr>
          <p:cNvPr id="1027" name="Picture 3" descr="A graph for Long-run supply and dema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3825" y="2750327"/>
            <a:ext cx="2762322" cy="226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4753824" y="5059683"/>
            <a:ext cx="4047275" cy="935766"/>
          </a:xfrm>
        </p:spPr>
        <p:txBody>
          <a:bodyPr>
            <a:noAutofit/>
          </a:bodyPr>
          <a:lstStyle/>
          <a:p>
            <a:r>
              <a:rPr lang="en-US" sz="1400" noProof="0" dirty="0"/>
              <a:t>In the long run, driving habits can be changed and producers can increase production.</a:t>
            </a:r>
          </a:p>
          <a:p>
            <a:r>
              <a:rPr lang="en-US" sz="1400" u="sng" noProof="0" dirty="0"/>
              <a:t>Effect on quantity is large.</a:t>
            </a:r>
          </a:p>
        </p:txBody>
      </p:sp>
      <p:sp>
        <p:nvSpPr>
          <p:cNvPr id="9" name="Text Placeholder 8"/>
          <p:cNvSpPr>
            <a:spLocks noGrp="1"/>
          </p:cNvSpPr>
          <p:nvPr>
            <p:ph type="body" sz="quarter" idx="12"/>
          </p:nvPr>
        </p:nvSpPr>
        <p:spPr>
          <a:xfrm>
            <a:off x="4679885" y="6240545"/>
            <a:ext cx="3219775" cy="254523"/>
          </a:xfrm>
        </p:spPr>
        <p:txBody>
          <a:bodyPr/>
          <a:lstStyle/>
          <a:p>
            <a:r>
              <a:rPr lang="en-US" sz="1200" noProof="0" dirty="0">
                <a:hlinkClick r:id="rId6" action="ppaction://hlinksldjump"/>
              </a:rPr>
              <a:t>Access the text alternative for slide images.</a:t>
            </a:r>
            <a:endParaRPr lang="en-US" sz="1200" noProof="0" dirty="0">
              <a:hlinkClick r:id="rId4" action="ppaction://hlinksldjump"/>
            </a:endParaRPr>
          </a:p>
        </p:txBody>
      </p:sp>
    </p:spTree>
    <p:extLst>
      <p:ext uri="{BB962C8B-B14F-4D97-AF65-F5344CB8AC3E}">
        <p14:creationId xmlns:p14="http://schemas.microsoft.com/office/powerpoint/2010/main" val="1002651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Four real-world interventions</a:t>
            </a:r>
          </a:p>
        </p:txBody>
      </p:sp>
      <p:sp>
        <p:nvSpPr>
          <p:cNvPr id="3" name="Content Placeholder 2"/>
          <p:cNvSpPr>
            <a:spLocks noGrp="1"/>
          </p:cNvSpPr>
          <p:nvPr>
            <p:ph sz="quarter" idx="11"/>
          </p:nvPr>
        </p:nvSpPr>
        <p:spPr>
          <a:xfrm>
            <a:off x="342900" y="1276709"/>
            <a:ext cx="8458200" cy="3108960"/>
          </a:xfrm>
        </p:spPr>
        <p:txBody>
          <a:bodyPr>
            <a:noAutofit/>
          </a:bodyPr>
          <a:lstStyle/>
          <a:p>
            <a:r>
              <a:rPr lang="en-US" sz="2200" noProof="0" dirty="0"/>
              <a:t>In this chapter, four real-world examples of government intervention will be analyzed.</a:t>
            </a:r>
          </a:p>
          <a:p>
            <a:pPr marL="292608" indent="-292608">
              <a:buFont typeface="Arial" pitchFamily="34" charset="0"/>
              <a:buChar char="•"/>
            </a:pPr>
            <a:r>
              <a:rPr lang="en-US" sz="2000" noProof="0" dirty="0"/>
              <a:t>Mexican tortilla prices and the government setting a maximum price.</a:t>
            </a:r>
          </a:p>
          <a:p>
            <a:pPr marL="292608" indent="-292608">
              <a:buFont typeface="Arial" pitchFamily="34" charset="0"/>
              <a:buChar char="•"/>
            </a:pPr>
            <a:r>
              <a:rPr lang="en-US" sz="2000" noProof="0" dirty="0"/>
              <a:t>U.S. milk prices and the government setting a minimum price.</a:t>
            </a:r>
          </a:p>
          <a:p>
            <a:pPr marL="292608" indent="-292608">
              <a:buFont typeface="Arial" pitchFamily="34" charset="0"/>
              <a:buChar char="•"/>
            </a:pPr>
            <a:r>
              <a:rPr lang="en-US" sz="2000" noProof="0" dirty="0"/>
              <a:t>U.S. fatty foods and the government taxing high fat and high calorie foods.</a:t>
            </a:r>
          </a:p>
          <a:p>
            <a:pPr marL="292608" indent="-292608">
              <a:buFont typeface="Arial" pitchFamily="34" charset="0"/>
              <a:buChar char="•"/>
            </a:pPr>
            <a:r>
              <a:rPr lang="en-US" sz="2000" noProof="0" dirty="0"/>
              <a:t>Mexican tortilla prices and the government subsidizing tortilla producers.</a:t>
            </a:r>
          </a:p>
        </p:txBody>
      </p:sp>
      <p:sp>
        <p:nvSpPr>
          <p:cNvPr id="4" name="Content Placeholder 3"/>
          <p:cNvSpPr>
            <a:spLocks noGrp="1"/>
          </p:cNvSpPr>
          <p:nvPr>
            <p:ph sz="quarter" idx="14"/>
          </p:nvPr>
        </p:nvSpPr>
        <p:spPr>
          <a:xfrm>
            <a:off x="342900" y="4546143"/>
            <a:ext cx="8458200" cy="1220387"/>
          </a:xfrm>
        </p:spPr>
        <p:txBody>
          <a:bodyPr>
            <a:normAutofit lnSpcReduction="10000"/>
          </a:bodyPr>
          <a:lstStyle/>
          <a:p>
            <a:r>
              <a:rPr lang="en-US" sz="2200" noProof="0" dirty="0"/>
              <a:t>These examples require both positive and normative analysis.</a:t>
            </a:r>
          </a:p>
          <a:p>
            <a:pPr marL="292608" indent="-292608">
              <a:buFont typeface="Arial" pitchFamily="34" charset="0"/>
              <a:buChar char="•"/>
            </a:pPr>
            <a:r>
              <a:rPr lang="en-US" sz="2000" noProof="0" dirty="0"/>
              <a:t>What are the trade-offs?</a:t>
            </a:r>
          </a:p>
          <a:p>
            <a:pPr marL="292608" indent="-292608">
              <a:buFont typeface="Arial" pitchFamily="34" charset="0"/>
              <a:buChar char="•"/>
            </a:pPr>
            <a:r>
              <a:rPr lang="en-US" sz="2000" noProof="0" dirty="0"/>
              <a:t>Do the benefits outweigh the costs?</a:t>
            </a:r>
          </a:p>
        </p:txBody>
      </p:sp>
    </p:spTree>
    <p:extLst>
      <p:ext uri="{BB962C8B-B14F-4D97-AF65-F5344CB8AC3E}">
        <p14:creationId xmlns:p14="http://schemas.microsoft.com/office/powerpoint/2010/main" val="180962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Fight for $15</a:t>
            </a:r>
          </a:p>
        </p:txBody>
      </p:sp>
      <p:sp>
        <p:nvSpPr>
          <p:cNvPr id="3" name="Content Placeholder 2"/>
          <p:cNvSpPr>
            <a:spLocks noGrp="1"/>
          </p:cNvSpPr>
          <p:nvPr>
            <p:ph sz="quarter" idx="11"/>
          </p:nvPr>
        </p:nvSpPr>
        <p:spPr>
          <a:xfrm>
            <a:off x="342900" y="1270826"/>
            <a:ext cx="8458200" cy="4717850"/>
          </a:xfrm>
        </p:spPr>
        <p:txBody>
          <a:bodyPr>
            <a:noAutofit/>
          </a:bodyPr>
          <a:lstStyle/>
          <a:p>
            <a:pPr marL="292608" indent="-292608">
              <a:buFont typeface="Arial" pitchFamily="34" charset="0"/>
              <a:buChar char="•"/>
            </a:pPr>
            <a:r>
              <a:rPr lang="en-US" sz="2200" noProof="0" dirty="0"/>
              <a:t>The Fight for $15 Movement is a national campaign advocating a $15 dollar per hour minimum wage.</a:t>
            </a:r>
          </a:p>
          <a:p>
            <a:pPr marL="292608" indent="-292608">
              <a:buFont typeface="Arial" pitchFamily="34" charset="0"/>
              <a:buChar char="•"/>
            </a:pPr>
            <a:r>
              <a:rPr lang="en-US" sz="2200" noProof="0" dirty="0"/>
              <a:t>Advocates argue the current federal minimum wage of $7.25 is far too low. Raising wages could pull many workers and families out of poverty.</a:t>
            </a:r>
          </a:p>
          <a:p>
            <a:pPr marL="292608" indent="-292608">
              <a:buFont typeface="Arial" pitchFamily="34" charset="0"/>
              <a:buChar char="•"/>
            </a:pPr>
            <a:r>
              <a:rPr lang="en-US" sz="2200" noProof="0" dirty="0"/>
              <a:t>Critics say that raising minimum wage could hurt workers, if businesses cut hours and use more automation.</a:t>
            </a:r>
          </a:p>
          <a:p>
            <a:pPr marL="292608" indent="-292608">
              <a:buFont typeface="Arial" pitchFamily="34" charset="0"/>
              <a:buChar char="•"/>
            </a:pPr>
            <a:r>
              <a:rPr lang="en-US" sz="2200" noProof="0" dirty="0"/>
              <a:t>Critics also note that the cost of living is much different around the country. $15 an hour in one city may be substantially more than another.</a:t>
            </a:r>
          </a:p>
          <a:p>
            <a:pPr marL="292608" indent="-292608">
              <a:buFont typeface="Arial" pitchFamily="34" charset="0"/>
              <a:buChar char="•"/>
            </a:pPr>
            <a:r>
              <a:rPr lang="en-US" sz="2200" noProof="0" dirty="0"/>
              <a:t>Researchers find that workers benefit and the quantity of labor demanded tends to fall some, but not much in the short run.</a:t>
            </a:r>
            <a:endParaRPr lang="en-US" sz="2200" noProof="0" dirty="0">
              <a:solidFill>
                <a:schemeClr val="tx1"/>
              </a:solidFill>
            </a:endParaRPr>
          </a:p>
        </p:txBody>
      </p:sp>
    </p:spTree>
    <p:extLst>
      <p:ext uri="{BB962C8B-B14F-4D97-AF65-F5344CB8AC3E}">
        <p14:creationId xmlns:p14="http://schemas.microsoft.com/office/powerpoint/2010/main" val="11248034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a:t>
            </a:r>
          </a:p>
        </p:txBody>
      </p:sp>
      <p:sp>
        <p:nvSpPr>
          <p:cNvPr id="3" name="Content Placeholder 2"/>
          <p:cNvSpPr>
            <a:spLocks noGrp="1"/>
          </p:cNvSpPr>
          <p:nvPr>
            <p:ph sz="quarter" idx="11"/>
          </p:nvPr>
        </p:nvSpPr>
        <p:spPr>
          <a:xfrm>
            <a:off x="342900" y="1276709"/>
            <a:ext cx="8458200" cy="1943009"/>
          </a:xfrm>
        </p:spPr>
        <p:txBody>
          <a:bodyPr>
            <a:normAutofit/>
          </a:bodyPr>
          <a:lstStyle/>
          <a:p>
            <a:r>
              <a:rPr lang="en-US" sz="2600" noProof="0" dirty="0"/>
              <a:t>Basic tools for understanding government interventions were introduced:</a:t>
            </a:r>
          </a:p>
          <a:p>
            <a:pPr marL="292608" indent="-292608">
              <a:buFont typeface="Arial" pitchFamily="34" charset="0"/>
              <a:buChar char="•"/>
            </a:pPr>
            <a:r>
              <a:rPr lang="en-US" sz="2600" noProof="0" dirty="0"/>
              <a:t>Price controls (</a:t>
            </a:r>
            <a:r>
              <a:rPr lang="en-US" sz="2600" i="1" noProof="0" dirty="0">
                <a:solidFill>
                  <a:srgbClr val="9D0505"/>
                </a:solidFill>
              </a:rPr>
              <a:t>floors</a:t>
            </a:r>
            <a:r>
              <a:rPr lang="en-US" sz="2600" noProof="0" dirty="0"/>
              <a:t> and </a:t>
            </a:r>
            <a:r>
              <a:rPr lang="en-US" sz="2600" i="1" noProof="0" dirty="0">
                <a:solidFill>
                  <a:srgbClr val="9D0505"/>
                </a:solidFill>
              </a:rPr>
              <a:t>ceilings</a:t>
            </a:r>
            <a:r>
              <a:rPr lang="en-US" sz="2600" noProof="0" dirty="0"/>
              <a:t>).</a:t>
            </a:r>
          </a:p>
          <a:p>
            <a:pPr marL="292608" indent="-292608">
              <a:buClr>
                <a:schemeClr val="tx1"/>
              </a:buClr>
              <a:buFont typeface="Arial" pitchFamily="34" charset="0"/>
              <a:buChar char="•"/>
            </a:pPr>
            <a:r>
              <a:rPr lang="en-US" sz="2600" i="1" noProof="0" dirty="0">
                <a:solidFill>
                  <a:srgbClr val="9D0505"/>
                </a:solidFill>
              </a:rPr>
              <a:t>Taxes/subsidies</a:t>
            </a:r>
            <a:r>
              <a:rPr lang="en-US" sz="2600" noProof="0" dirty="0"/>
              <a:t>.</a:t>
            </a:r>
          </a:p>
        </p:txBody>
      </p:sp>
      <p:sp>
        <p:nvSpPr>
          <p:cNvPr id="4" name="Content Placeholder 3"/>
          <p:cNvSpPr>
            <a:spLocks noGrp="1"/>
          </p:cNvSpPr>
          <p:nvPr>
            <p:ph sz="quarter" idx="14"/>
          </p:nvPr>
        </p:nvSpPr>
        <p:spPr>
          <a:xfrm>
            <a:off x="342900" y="3302460"/>
            <a:ext cx="8458200" cy="864003"/>
          </a:xfrm>
        </p:spPr>
        <p:txBody>
          <a:bodyPr>
            <a:noAutofit/>
          </a:bodyPr>
          <a:lstStyle/>
          <a:p>
            <a:r>
              <a:rPr lang="en-US" sz="2600" noProof="0" dirty="0"/>
              <a:t>Determining whether the direct supply, demand, or both should shift.</a:t>
            </a:r>
          </a:p>
        </p:txBody>
      </p:sp>
    </p:spTree>
    <p:extLst>
      <p:ext uri="{BB962C8B-B14F-4D97-AF65-F5344CB8AC3E}">
        <p14:creationId xmlns:p14="http://schemas.microsoft.com/office/powerpoint/2010/main" val="35838638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Accessibility Content: Text Alternatives for Images</a:t>
            </a:r>
            <a:endParaRPr lang="en-US" dirty="0"/>
          </a:p>
        </p:txBody>
      </p:sp>
    </p:spTree>
    <p:extLst>
      <p:ext uri="{BB962C8B-B14F-4D97-AF65-F5344CB8AC3E}">
        <p14:creationId xmlns:p14="http://schemas.microsoft.com/office/powerpoint/2010/main" val="904303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Price ceilings I</a:t>
            </a:r>
            <a:r>
              <a:rPr lang="en-US" sz="3000" dirty="0"/>
              <a:t> – Text Alternative </a:t>
            </a:r>
            <a:r>
              <a:rPr lang="en-US" sz="1000" b="0" dirty="0"/>
              <a:t>1</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371601"/>
            <a:ext cx="8458200" cy="1475294"/>
          </a:xfrm>
        </p:spPr>
        <p:txBody>
          <a:bodyPr>
            <a:normAutofit/>
          </a:bodyPr>
          <a:lstStyle/>
          <a:p>
            <a:r>
              <a:rPr lang="en-IN" dirty="0"/>
              <a:t>The graph has price (in dollars) on the vertical axis and quantity on the horizontal. In the Graph Market without price ceiling, demand slopes down from (0, $1.00) to (100, $0). Supply slopes up from (0, $0) to (100, $1.00). Equilibrium is (50, $0.50).</a:t>
            </a:r>
            <a:endParaRPr lang="en-US" sz="24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0351084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Price ceilings I</a:t>
            </a:r>
            <a:r>
              <a:rPr lang="en-US" sz="3000" dirty="0"/>
              <a:t> – Text Alternative </a:t>
            </a:r>
            <a:r>
              <a:rPr lang="en-US" sz="1000" b="0" dirty="0"/>
              <a:t>2</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a:xfrm>
            <a:off x="342900" y="1371600"/>
            <a:ext cx="8458200" cy="2057399"/>
          </a:xfrm>
        </p:spPr>
        <p:txBody>
          <a:bodyPr>
            <a:noAutofit/>
          </a:bodyPr>
          <a:lstStyle/>
          <a:p>
            <a:r>
              <a:rPr lang="en-IN" dirty="0"/>
              <a:t>The graph has price (in dollars) on the vertical axis and quantity on the horizontal. The Graph, Market with price ceiling, modifies the first graph by adding a Price ceiling at $0.25. The horizontal distance from 25 to 75, where supply and demand cross $0.25, respectively, is </a:t>
            </a:r>
            <a:r>
              <a:rPr lang="en-IN" dirty="0" err="1"/>
              <a:t>labeled</a:t>
            </a:r>
            <a:r>
              <a:rPr lang="en-IN" dirty="0"/>
              <a:t> Shortage. One box reads: Producers supply a lower quantity. A second box reads: Consumers demand a higher quantity.</a:t>
            </a:r>
            <a:endParaRPr lang="en-US"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9102821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Welfare effects of a price ceiling 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Figure 6-1(B) is modified. Deadweight loss, area 1, is the triangle between the supply and demand lines and left from equilibrium to 25. Consumer surplus is from demand down to the price ceiling (0.25) and horizontally from the axis to 25. Area 2 is the portion of consumer surplus from 0.50 down to 0.25. Producer surplus is the triangle above the supply curve to the price ceiling (0.25). One box reads: Surplus in area 1 is deadweight loss incurred because fewer transactions happen at the lower price. Another box reads: Surplus in area 2 is transferred from producers to consumers because tortillas are sold at a lower price. [Caption: The price ceiling causes the total quantity of tortillas traded to fall by 25 million (from equilibrium at 50 million to 25 million). This results in deadweight loss. The price ceiling also causes surplus to be transferred from producers to consumers: Consumers win because they pay a lower price, and producers lose because they sell at a lower price ($0.25 instead of $0.50).] </a:t>
            </a:r>
            <a:endParaRPr lang="en-US" sz="24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7935292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Nonbinding price ceiling</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Supply, demand, and price ceiling from Figure 6-2 are shown. The supply line is relabeled as S1. An arrow indicates a right shift of the supply line to S2, which is parallel to S1, but crosses demand below the price ceiling. Boxes read: 1. Supply increases, and the supply curve shifts to the right. 2. At the new equilibrium point, the price is below the price ceiling. [Caption: A price ceiling is intended to keep prices below the equilibrium level. However, changes in the market can reduce the equilibrium price to a level below the price ceiling. When that happens, the price ceiling no longer creates a shortage because the quantity supplied equals the quantity demanded.] </a:t>
            </a:r>
            <a:endParaRPr lang="en-US" sz="24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9059174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Price floors 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Graph (A), Market without price floor shows equilibrium in the market for milk at (15, $2.50). [Caption: Without government intervention, the equilibrium point in the market for milk would be 15 billion gallons at a price of $2.50 per gallon.] Graph (B), Market with price floor, shows a Price floor as a horizontal line at $3, which intersects demand at 10 billion gallons of milk and supply at 20 billion gallons of milk. Horizontal distance between the points is labeled Excess supply. A box reads: Quantity supplied and quantity demanded move in opposite directions. [Caption: A price floor raises the price of milk above the equilibrium point. At the new price of $3 per gallon, consumers want to buy less than suppliers want to produce, resulting in a 10-billion-gallon surplus.] </a:t>
            </a:r>
            <a:endParaRPr lang="en-US" sz="24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2691483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Welfare effects of a price floor 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Figure 6-4(B) is modified. The triangle between the supply and demand curves and left from equilibrium to 10 is labeled area 1 and shaded as deadweight loss. Consumer surplus is the triangle under the demand curve down to the price floor. Producer surplus is the area above supply to the price floor and right from the axis to 10. Area 2 is the part of producer surplus from $2.50 up to $3.00. First box reads: Surplus in area 1 is deadweight loss incurred because fewer transactions happen at the higher price. Second box reads: Surplus in area 2 is transferred from consumers to producers because milk is sold at a higher price. [Caption: The price floor causes the total quantity of milk traded to fall by 5 billion gallons relative to equilibrium. This results in deadweight loss. The price floor also causes surplus to be transferred from consumers to producers: In this example, producers win because they sell at a higher price, and consumers lose because they pay a higher price.] </a:t>
            </a:r>
            <a:endParaRPr lang="en-US" sz="24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178068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Price controls</a:t>
            </a:r>
          </a:p>
        </p:txBody>
      </p:sp>
      <p:sp>
        <p:nvSpPr>
          <p:cNvPr id="3" name="Content Placeholder 2"/>
          <p:cNvSpPr>
            <a:spLocks noGrp="1"/>
          </p:cNvSpPr>
          <p:nvPr>
            <p:ph sz="quarter" idx="11"/>
          </p:nvPr>
        </p:nvSpPr>
        <p:spPr>
          <a:xfrm>
            <a:off x="342900" y="1276708"/>
            <a:ext cx="8458200" cy="3797567"/>
          </a:xfrm>
        </p:spPr>
        <p:txBody>
          <a:bodyPr>
            <a:noAutofit/>
          </a:bodyPr>
          <a:lstStyle/>
          <a:p>
            <a:r>
              <a:rPr lang="en-US" sz="2600" i="1" noProof="0" dirty="0">
                <a:solidFill>
                  <a:srgbClr val="9D0505"/>
                </a:solidFill>
              </a:rPr>
              <a:t>Price controls</a:t>
            </a:r>
            <a:r>
              <a:rPr lang="en-US" sz="2600" noProof="0" dirty="0"/>
              <a:t> can be divided into categories:</a:t>
            </a:r>
          </a:p>
          <a:p>
            <a:pPr marL="292608" indent="-292608">
              <a:buClr>
                <a:schemeClr val="tx1"/>
              </a:buClr>
              <a:buFont typeface="Arial" pitchFamily="34" charset="0"/>
              <a:buChar char="•"/>
            </a:pPr>
            <a:r>
              <a:rPr lang="en-US" sz="2400" i="1" noProof="0" dirty="0">
                <a:solidFill>
                  <a:srgbClr val="9D0505"/>
                </a:solidFill>
              </a:rPr>
              <a:t>Price ceiling</a:t>
            </a:r>
            <a:r>
              <a:rPr lang="en-US" sz="2400" noProof="0" dirty="0"/>
              <a:t>: A maximum legal price at which a good can be sold.</a:t>
            </a:r>
          </a:p>
          <a:p>
            <a:pPr marL="621792" indent="-320040">
              <a:buFont typeface="Arial" pitchFamily="34" charset="0"/>
              <a:buChar char="•"/>
            </a:pPr>
            <a:r>
              <a:rPr lang="en-US" sz="2200" noProof="0" dirty="0"/>
              <a:t>Typically placed on essential goods and services such as food, gasoline, and electricity.</a:t>
            </a:r>
          </a:p>
          <a:p>
            <a:pPr marL="292608" indent="-292608">
              <a:buClr>
                <a:schemeClr val="tx1"/>
              </a:buClr>
              <a:buFont typeface="Arial" pitchFamily="34" charset="0"/>
              <a:buChar char="•"/>
            </a:pPr>
            <a:r>
              <a:rPr lang="en-US" sz="2400" i="1" noProof="0" dirty="0">
                <a:solidFill>
                  <a:srgbClr val="9D0505"/>
                </a:solidFill>
              </a:rPr>
              <a:t>Price floor</a:t>
            </a:r>
            <a:r>
              <a:rPr lang="en-US" sz="2400" noProof="0" dirty="0"/>
              <a:t>: A minimum legal price at which a good can be sold.</a:t>
            </a:r>
          </a:p>
          <a:p>
            <a:pPr marL="621792" indent="-320040">
              <a:buFont typeface="Arial" pitchFamily="34" charset="0"/>
              <a:buChar char="•"/>
            </a:pPr>
            <a:r>
              <a:rPr lang="en-US" sz="2200" noProof="0" dirty="0"/>
              <a:t>Typically placed on agricultural goods that are risky to produce.</a:t>
            </a:r>
          </a:p>
        </p:txBody>
      </p:sp>
      <p:sp>
        <p:nvSpPr>
          <p:cNvPr id="4" name="Content Placeholder 3"/>
          <p:cNvSpPr>
            <a:spLocks noGrp="1"/>
          </p:cNvSpPr>
          <p:nvPr>
            <p:ph sz="quarter" idx="14"/>
          </p:nvPr>
        </p:nvSpPr>
        <p:spPr>
          <a:xfrm>
            <a:off x="342900" y="5204009"/>
            <a:ext cx="8458200" cy="950403"/>
          </a:xfrm>
        </p:spPr>
        <p:txBody>
          <a:bodyPr>
            <a:normAutofit fontScale="92500"/>
          </a:bodyPr>
          <a:lstStyle/>
          <a:p>
            <a:r>
              <a:rPr lang="en-US" noProof="0" dirty="0"/>
              <a:t>The price controls provide incentives or disincentives to produce more or less than the equilibrium quantity.</a:t>
            </a:r>
          </a:p>
        </p:txBody>
      </p:sp>
    </p:spTree>
    <p:extLst>
      <p:ext uri="{BB962C8B-B14F-4D97-AF65-F5344CB8AC3E}">
        <p14:creationId xmlns:p14="http://schemas.microsoft.com/office/powerpoint/2010/main" val="28753477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Ineffective price floor</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Supply, demand, and price ceiling from Figure 6-5 are shown. Supply is relabeled as S1. An arrow indicates a leftward shift of the supply curve to S2, which slopes up from (0, $3.00) and intersects demand at (5, $3.50). Boxes read: 1. Supply decreases and the supply curve shifts to the left. 2. At the new equilibrium point, the price is above the price ceiling. [Caption: Although a price floor is usually set so as to raise prices above the equilibrium level, changes in the supply can raise the equilibrium price above the price floor. When that happens, the surplus that was created by the price floor disappears and the quantity supplied equals the quantity demanded.]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6061961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Effects of a tax paid by the seller 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Demand and original supply (S1) are at equilibrium (E1) at (30, $0.50). S1 shifts up to S2 and E2 is (25, $0.60). Boxes read: 1. A new supply curve is added $0.20 above the original supply curve, the amount of the tax. 2. The tax drives a wedge between the buyers’ price and the sellers’ price. 3. The equilibrium quantity decreases from 30 million to 25 million. [Caption: A tax levied on the seller adds a new supply curve that is $0.20 higher than the original, which is the amount of the tax. As a result, the equilibrium quantity decreases and the equilibrium price increases. At the equilibrium quantity, the price paid by buyers is now different from the amount received by sellers after the tax is paid. This “tax wedge” is equal to the amount of the tax, or $0.20.]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12539327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Effects of a tax paid by the seller 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Figure 6-7 is modified. Triangle between demand and S1 and left to 25 (new equilibrium quantity) is shaded gray. Rectangle from $0.60 down to $0.40 (the $0.20 tax) and horizontally from the axis to 25 is shaded green and has the following label: Tax revenue = $5 million ($0.20 times 25 million). [Caption: The revenue from a per-unit tax is the amount of the tax multiplied by the number of units sold at the post-tax equilibrium point. The amount of tax revenue directly corresponds to the surplus lost to consumers and producers. The trades that no longer happen under the tax represent deadweight loss.]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5235546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Tax revenue and surpluses</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horizontal axis of the graph represents quantity of milk in billions of gallons and the vertical axis represents price in dollars per gallon. The line D starts at (0, 4.00) and comes down diagonally and ends at (35, 0.50). The line S starts at (0, 1.00) and goes diagonally up and to the right and ends at (35, 4.50). The intersection of both the lines is marked with a dot at (15, 2.50). The area below the line D and above the horizontal dashed line at price equals 2.50 is shaded in brown. The area above the line S and below the horizontal dashed line at price equals 200 is shaded in blue.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1313848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Solution 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horizontal axis of the graph represents quantity of milk in billions of gallons and the vertical axis represents price in dollars per gallon. The line D starts at (0, 4.00) and comes down diagonally and ends at (35, 0.50). The line S starts at (0, 1.00) and goes diagonally up and to the right and ends at (35, 4.50). The intersection of both the lines is marked with a dot at (15, 2.50). A diagonal line marked S + tax starts from a dot on the line D at (10, 3.00) and goes diagonally7 towards the top right, parallel to the line S, and ends at (27, 4.50). The area below the line D and above the horizontal dashed line at price equals 3.00 is shaded in brown. The area below the line D and above the line S and to the right of the vertical dashed line at quantity of milk equals 10 is shaded in gray. The area below the horizontal dashed line at price equals 3.00 and above the price equals 2.00 and to the left of the vertical dashed line at quantity of milk equals 10 is shaded in light green. The area above the line S and below price equals 2.00 is shaded in blue.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14860208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Effects of a tax paid by the buyer</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Supply and demand (D1) are at equilibrium (E1) at (30, $0.50). Demand shifts down to D2 and E2 is (25, $0.40). Boxes read: 1. The demand curve is added $0.20 below the original demand curve. 2. The tax drives a wedge between the buyers’ price and the sellers’ price. 3. The equilibrium quantity decreases from 30 million to 25 million. [Caption: A tax levied on the buyer adds a new demand curve $0.20 below the original curve. As a result, the equilibrium quantity decreases and the equilibrium price paid by the buyer increases. These results are the same as those of a tax levied on the seller.]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5154417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Tax incidence</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All three graphs show the supply curve shifting up from S1 to S2, but the demand and supply curves have different slopes. A box across the top reads: In all panels, the supply curve S2 lies $0.20 above the original curve. In graph (A), Equal incidence, demand has a moderate slope so the area representing tax revenue is split evenly. Box reads: Buyers pay $0.60; sellers receive $0.40. [Caption: When supply and demand have the same relative elasticity, buyers and sellers share the tax burden equally.] In graph (B), Sellers pay more, demand is flatter and tax revenue below equilibrium is larger. Box reads: Buyers pay $0.54; sellers receive $0.34. [Caption: When demand is more elastic than supply, sellers shoulder more of the tax burden than buyers.] In graph (C), Buyers pay more, demand is the same as graph (A), but supply is flatter, so the tax revenue area above equilibrium is larger. Box reads: Buyers pay $0.66; sellers receive $0.46. [Caption: When supply is more elastic than demand, buyers shoulder more of the tax burden than sellers.]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17499322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Subsidies 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Demand and supply (S1) are at equilibrium (E1) at (50, $0.70). S1 shifts down to S2 and E2 is at (62, $0.53). This quantity corresponds with (62, $0.88) on S1. Boxes read: 1. A new supply curve is added $0.35 below the original, the amount of the subsidy. 2. Buyers pay the equilibrium price, $0.53. 3. Sellers receive the equilibrium price plus the subsidy, $0.88. 4. The equilibrium quantity increases from 50 million lbs. to 62 million lbs. [Caption: A subsidy has the opposite effect of a tax. A new supply curve is added $0.35 below the original supply curve. This decreases the equilibrium price and increases the equilibrium quantity supplied and demanded.]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3623463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Deadweight loss from subsidy</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Graph from Figure 6.11 is modified. In graph (A) Deadweight loss from tortilla subsidy, the triangle between demand and S1 to the right of equilibrium to 62 is shaded gray at the deadweight loss. [Caption: For the 12 million pounds of tortillas produced due to the subsidy, supply exceeds demand. Thus, the exchange of these tortillas causes deadweight loss.]</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7989530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Government expenditures from subsidy</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In graph (B) Government spending on tortilla subsidy, Government expenditures is the green shaded area from $0.88 down to $0.53 and left horizontally from the axis to 62. [Caption: The government subsidy expenditure is the amount of the subsidy multiplied by the post-subsidy equilibrium quantity. The subsidy increases both consumer surplus and producer surplus but imposes a cost on the government, which ultimately is paid for by taxes on consumers and producers.]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4257734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3222E-7A97-48D2-B3AA-18737A61BC1B}"/>
              </a:ext>
            </a:extLst>
          </p:cNvPr>
          <p:cNvSpPr>
            <a:spLocks noGrp="1"/>
          </p:cNvSpPr>
          <p:nvPr>
            <p:ph type="title"/>
          </p:nvPr>
        </p:nvSpPr>
        <p:spPr/>
        <p:txBody>
          <a:bodyPr>
            <a:normAutofit/>
          </a:bodyPr>
          <a:lstStyle/>
          <a:p>
            <a:r>
              <a:rPr lang="en-US" sz="3600" dirty="0"/>
              <a:t>Price ceilings I</a:t>
            </a:r>
            <a:endParaRPr lang="en-IN" sz="3600" dirty="0"/>
          </a:p>
        </p:txBody>
      </p:sp>
      <p:sp>
        <p:nvSpPr>
          <p:cNvPr id="3" name="Content Placeholder 2">
            <a:extLst>
              <a:ext uri="{FF2B5EF4-FFF2-40B4-BE49-F238E27FC236}">
                <a16:creationId xmlns:a16="http://schemas.microsoft.com/office/drawing/2014/main" id="{19DF42EC-A2E5-48CF-87DE-8DEEA8983EEE}"/>
              </a:ext>
            </a:extLst>
          </p:cNvPr>
          <p:cNvSpPr>
            <a:spLocks noGrp="1"/>
          </p:cNvSpPr>
          <p:nvPr>
            <p:ph sz="quarter" idx="11"/>
          </p:nvPr>
        </p:nvSpPr>
        <p:spPr>
          <a:xfrm>
            <a:off x="342900" y="1276710"/>
            <a:ext cx="8458200" cy="793786"/>
          </a:xfrm>
        </p:spPr>
        <p:txBody>
          <a:bodyPr>
            <a:noAutofit/>
          </a:bodyPr>
          <a:lstStyle/>
          <a:p>
            <a:r>
              <a:rPr lang="en-US" sz="2200" dirty="0"/>
              <a:t>Suppose the Mexican government imposes a price ceiling on tortillas. What effect does this have on the market?</a:t>
            </a:r>
          </a:p>
        </p:txBody>
      </p:sp>
      <p:pic>
        <p:nvPicPr>
          <p:cNvPr id="12" name="Picture 4" descr="The graph shows a market at equilibrium.">
            <a:extLst>
              <a:ext uri="{FF2B5EF4-FFF2-40B4-BE49-F238E27FC236}">
                <a16:creationId xmlns:a16="http://schemas.microsoft.com/office/drawing/2014/main" id="{97B40503-5EDB-4A06-A926-A4A8891DCF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99" y="2126631"/>
            <a:ext cx="3370605" cy="3055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a:extLst>
              <a:ext uri="{FF2B5EF4-FFF2-40B4-BE49-F238E27FC236}">
                <a16:creationId xmlns:a16="http://schemas.microsoft.com/office/drawing/2014/main" id="{1C2FFA11-55B4-40A0-82A1-2FC90D02DA20}"/>
              </a:ext>
            </a:extLst>
          </p:cNvPr>
          <p:cNvSpPr>
            <a:spLocks noGrp="1"/>
          </p:cNvSpPr>
          <p:nvPr>
            <p:ph sz="quarter" idx="17"/>
          </p:nvPr>
        </p:nvSpPr>
        <p:spPr>
          <a:xfrm>
            <a:off x="342900" y="5266757"/>
            <a:ext cx="3993430" cy="698500"/>
          </a:xfrm>
        </p:spPr>
        <p:txBody>
          <a:bodyPr>
            <a:normAutofit/>
          </a:bodyPr>
          <a:lstStyle/>
          <a:p>
            <a:r>
              <a:rPr lang="en-US" sz="1800" dirty="0"/>
              <a:t>Efficient market with a price of $0.50 per lb. and 50 million lbs. of tortilla.</a:t>
            </a:r>
            <a:endParaRPr lang="en-IN" sz="1800" dirty="0"/>
          </a:p>
        </p:txBody>
      </p:sp>
      <p:sp>
        <p:nvSpPr>
          <p:cNvPr id="6" name="Content Placeholder 5">
            <a:extLst>
              <a:ext uri="{FF2B5EF4-FFF2-40B4-BE49-F238E27FC236}">
                <a16:creationId xmlns:a16="http://schemas.microsoft.com/office/drawing/2014/main" id="{BFF52283-0C14-4580-B46A-ED3CA6344219}"/>
              </a:ext>
            </a:extLst>
          </p:cNvPr>
          <p:cNvSpPr>
            <a:spLocks noGrp="1"/>
          </p:cNvSpPr>
          <p:nvPr>
            <p:ph sz="quarter" idx="16"/>
          </p:nvPr>
        </p:nvSpPr>
        <p:spPr>
          <a:xfrm>
            <a:off x="342900" y="6167914"/>
            <a:ext cx="3644638" cy="242312"/>
          </a:xfrm>
        </p:spPr>
        <p:txBody>
          <a:bodyPr>
            <a:noAutofit/>
          </a:bodyPr>
          <a:lstStyle/>
          <a:p>
            <a:pPr algn="ctr"/>
            <a:r>
              <a:rPr lang="en-US" sz="1200" dirty="0">
                <a:hlinkClick r:id="rId4" action="ppaction://hlinksldjump"/>
              </a:rPr>
              <a:t>Access the text alternative for slide images.</a:t>
            </a:r>
            <a:endParaRPr lang="en-IN" sz="1200" dirty="0"/>
          </a:p>
        </p:txBody>
      </p:sp>
      <p:pic>
        <p:nvPicPr>
          <p:cNvPr id="13" name="Picture 5" descr="The graph shows a graph with price ceiling.">
            <a:extLst>
              <a:ext uri="{FF2B5EF4-FFF2-40B4-BE49-F238E27FC236}">
                <a16:creationId xmlns:a16="http://schemas.microsoft.com/office/drawing/2014/main" id="{71E9DC54-BBBB-4F77-AF09-12C4408713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8217" y="2209400"/>
            <a:ext cx="3686674" cy="2959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7">
            <a:extLst>
              <a:ext uri="{FF2B5EF4-FFF2-40B4-BE49-F238E27FC236}">
                <a16:creationId xmlns:a16="http://schemas.microsoft.com/office/drawing/2014/main" id="{3C36ABFF-977F-4C63-A77D-16FBDC10B9F9}"/>
              </a:ext>
            </a:extLst>
          </p:cNvPr>
          <p:cNvSpPr>
            <a:spLocks noGrp="1"/>
          </p:cNvSpPr>
          <p:nvPr>
            <p:ph sz="quarter" idx="18"/>
          </p:nvPr>
        </p:nvSpPr>
        <p:spPr>
          <a:xfrm>
            <a:off x="4572000" y="5213024"/>
            <a:ext cx="4229100" cy="954890"/>
          </a:xfrm>
        </p:spPr>
        <p:txBody>
          <a:bodyPr>
            <a:normAutofit/>
          </a:bodyPr>
          <a:lstStyle/>
          <a:p>
            <a:r>
              <a:rPr lang="en-US" sz="1800" dirty="0"/>
              <a:t>Inefficient market with a price ceiling set at $0.25 per lb. and 25 million lbs. of tortilla being produced.</a:t>
            </a:r>
            <a:endParaRPr lang="en-IN" sz="1800" dirty="0"/>
          </a:p>
        </p:txBody>
      </p:sp>
      <p:sp>
        <p:nvSpPr>
          <p:cNvPr id="9" name="Text Placeholder 8">
            <a:extLst>
              <a:ext uri="{FF2B5EF4-FFF2-40B4-BE49-F238E27FC236}">
                <a16:creationId xmlns:a16="http://schemas.microsoft.com/office/drawing/2014/main" id="{BB5D2C23-084E-4C5A-8AF0-7A7CA358B630}"/>
              </a:ext>
            </a:extLst>
          </p:cNvPr>
          <p:cNvSpPr>
            <a:spLocks noGrp="1"/>
          </p:cNvSpPr>
          <p:nvPr>
            <p:ph type="body" sz="quarter" idx="12"/>
          </p:nvPr>
        </p:nvSpPr>
        <p:spPr>
          <a:xfrm>
            <a:off x="4930219" y="6196195"/>
            <a:ext cx="3163211" cy="242312"/>
          </a:xfrm>
        </p:spPr>
        <p:txBody>
          <a:bodyPr anchor="ctr"/>
          <a:lstStyle/>
          <a:p>
            <a:r>
              <a:rPr lang="en-US" sz="1200" dirty="0">
                <a:hlinkClick r:id="rId6" action="ppaction://hlinksldjump"/>
              </a:rPr>
              <a:t>Access the text alternative for slide images.</a:t>
            </a:r>
            <a:endParaRPr lang="en-IN" sz="1200" dirty="0"/>
          </a:p>
        </p:txBody>
      </p:sp>
    </p:spTree>
    <p:extLst>
      <p:ext uri="{BB962C8B-B14F-4D97-AF65-F5344CB8AC3E}">
        <p14:creationId xmlns:p14="http://schemas.microsoft.com/office/powerpoint/2010/main" val="26168486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54082"/>
            <a:ext cx="8458200" cy="780047"/>
          </a:xfrm>
        </p:spPr>
        <p:txBody>
          <a:bodyPr>
            <a:noAutofit/>
          </a:bodyPr>
          <a:lstStyle/>
          <a:p>
            <a:r>
              <a:rPr lang="en-US" sz="3200" dirty="0"/>
              <a:t>Changes in C</a:t>
            </a:r>
            <a:r>
              <a:rPr lang="en-US" sz="100" dirty="0"/>
              <a:t> </a:t>
            </a:r>
            <a:r>
              <a:rPr lang="en-US" sz="3200" dirty="0"/>
              <a:t>S and P</a:t>
            </a:r>
            <a:r>
              <a:rPr lang="en-US" sz="100" dirty="0"/>
              <a:t> </a:t>
            </a:r>
            <a:r>
              <a:rPr lang="en-US" sz="3200" dirty="0"/>
              <a:t>S from subsidy</a:t>
            </a:r>
            <a:r>
              <a:rPr lang="en-US" sz="3000" dirty="0"/>
              <a:t> – Text Alternative </a:t>
            </a:r>
            <a:r>
              <a:rPr lang="en-US" sz="1000" b="0" dirty="0"/>
              <a:t>1</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a:xfrm>
            <a:off x="342900" y="1371601"/>
            <a:ext cx="8458200" cy="1286758"/>
          </a:xfrm>
        </p:spPr>
        <p:txBody>
          <a:bodyPr>
            <a:normAutofit/>
          </a:bodyPr>
          <a:lstStyle/>
          <a:p>
            <a:r>
              <a:rPr lang="en-IN" sz="1800" dirty="0"/>
              <a:t>A graph for consumer surplus. The graph is plotted for price in $ per lb versus quantity of tortillas in millions of lbs.  In the graph, Supply (S1) and demand are at equilibrium at E1 (50, $0.70). A point E2 is plotted at (52, $0.53). The triangle under demand down to $0.53 is shaded orange.</a:t>
            </a:r>
            <a:endParaRPr lang="en-US" sz="18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9826309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54082"/>
            <a:ext cx="8458200" cy="780047"/>
          </a:xfrm>
        </p:spPr>
        <p:txBody>
          <a:bodyPr>
            <a:noAutofit/>
          </a:bodyPr>
          <a:lstStyle/>
          <a:p>
            <a:r>
              <a:rPr lang="en-US" sz="3200" dirty="0"/>
              <a:t>Changes in C</a:t>
            </a:r>
            <a:r>
              <a:rPr lang="en-US" sz="100" dirty="0"/>
              <a:t> </a:t>
            </a:r>
            <a:r>
              <a:rPr lang="en-US" sz="3200" dirty="0"/>
              <a:t>S and P</a:t>
            </a:r>
            <a:r>
              <a:rPr lang="en-US" sz="100" dirty="0"/>
              <a:t> </a:t>
            </a:r>
            <a:r>
              <a:rPr lang="en-US" sz="3200" dirty="0"/>
              <a:t>S from subsidy</a:t>
            </a:r>
            <a:r>
              <a:rPr lang="en-US" sz="3000" dirty="0"/>
              <a:t> – Text Alternative </a:t>
            </a:r>
            <a:r>
              <a:rPr lang="en-US" sz="1000" b="0" dirty="0"/>
              <a:t>2</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a:xfrm>
            <a:off x="342900" y="1371601"/>
            <a:ext cx="8458200" cy="1286758"/>
          </a:xfrm>
        </p:spPr>
        <p:txBody>
          <a:bodyPr>
            <a:normAutofit/>
          </a:bodyPr>
          <a:lstStyle/>
          <a:p>
            <a:r>
              <a:rPr lang="en-IN" sz="1800" dirty="0"/>
              <a:t>A graph for producer surplus. The graph is plotted for price in $ per lb versus quantity of tortillas in millions of lbs.  In the graph, Supply (S1) and demand are at equilibrium at E1 (50, $0.70). A point E2 is plotted at (52, $0.53). The area from $0.70 up to $0.88 and right from the axis to the demand curve is shaded.</a:t>
            </a:r>
            <a:endParaRPr lang="en-US" sz="18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41374993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How big is the effect of a tax or subsidy? </a:t>
            </a:r>
            <a:r>
              <a:rPr lang="en-US" sz="900" b="0" dirty="0"/>
              <a:t>1</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1600" dirty="0"/>
              <a:t>In graph (A) Inelastic supply and demand, S1 shifts up to S2 and equilibrium shifts from (30, $0.40) to (25, $0.60). Box reads: The equilibrium quantity decreases by 3 million. [Caption: When both supply and demand are relatively price-inelastic, the equilibrium quantity does not decrease significantly because of a tax.] In graph (B) Inelastic supply and elastic demand, S1 shifts up to S2 and equilibrium shifts from (30, $0.40) to (23, $0.50). Box reads: The equilibrium quantity decreases by 7 million. [Caption: When supply is inelastic but demand is relatively elastic, the equilibrium quantity decreases more than it does in panel A in response to a tax.]</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4022729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How big is the effect of a tax or subsidy? </a:t>
            </a:r>
            <a:r>
              <a:rPr lang="en-US" sz="900" b="0" dirty="0"/>
              <a:t>2</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1600" dirty="0"/>
              <a:t>In graph (C) Elastic supply and inelastic demand S1 shifts up to S2 and equilibrium shifts from (30, $0.40) to (26, $0.60). Box reads: The equilibrium quantity decreases by 4 million. [Caption: When supply is relatively elastic compared to inelastic demand, the equilibrium quantity decreases more than it does in panel A in response to a tax.] In graph (D) Elastic supply and demand S1 shifts up to S2 and equilibrium shifts from (30, $0.40) to (10, $0.60). Box reads: The equilibrium quantity decreases by 20 million. [Caption: The greatest decrease in the equilibrium quantity occurs when both demand and supply are relatively elastic; both buyers and sellers react strongly to the change in price that is caused by a tax.]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0646570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42264"/>
            <a:ext cx="8458200" cy="803682"/>
          </a:xfrm>
        </p:spPr>
        <p:txBody>
          <a:bodyPr>
            <a:noAutofit/>
          </a:bodyPr>
          <a:lstStyle/>
          <a:p>
            <a:r>
              <a:rPr lang="en-US" sz="3200" dirty="0"/>
              <a:t>Long-run versus short-run impact</a:t>
            </a:r>
            <a:r>
              <a:rPr lang="en-US" sz="3000" dirty="0"/>
              <a:t> – Text Alternative </a:t>
            </a:r>
            <a:r>
              <a:rPr lang="en-US" sz="1000" b="0" dirty="0"/>
              <a:t>1</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a:xfrm>
            <a:off x="342900" y="1371601"/>
            <a:ext cx="8458200" cy="1173636"/>
          </a:xfrm>
        </p:spPr>
        <p:txBody>
          <a:bodyPr>
            <a:normAutofit/>
          </a:bodyPr>
          <a:lstStyle/>
          <a:p>
            <a:r>
              <a:rPr lang="en-IN" dirty="0"/>
              <a:t>In the graph Short run, supply and demand are at equilibrium below a price floor. The distance between the two lines at the price floor is small and </a:t>
            </a:r>
            <a:r>
              <a:rPr lang="en-IN" dirty="0" err="1"/>
              <a:t>labeled</a:t>
            </a:r>
            <a:r>
              <a:rPr lang="en-IN" dirty="0"/>
              <a:t> excess supply.</a:t>
            </a:r>
            <a:endParaRPr lang="en-US" sz="16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408296972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42264"/>
            <a:ext cx="8458200" cy="803682"/>
          </a:xfrm>
        </p:spPr>
        <p:txBody>
          <a:bodyPr>
            <a:noAutofit/>
          </a:bodyPr>
          <a:lstStyle/>
          <a:p>
            <a:r>
              <a:rPr lang="en-US" sz="3200" dirty="0"/>
              <a:t>Long-run versus short-run impact</a:t>
            </a:r>
            <a:r>
              <a:rPr lang="en-US" sz="3000" dirty="0"/>
              <a:t> – Text Alternative </a:t>
            </a:r>
            <a:r>
              <a:rPr lang="en-US" sz="1000" b="0" dirty="0"/>
              <a:t>2</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a:xfrm>
            <a:off x="342900" y="1371601"/>
            <a:ext cx="8458200" cy="1522428"/>
          </a:xfrm>
        </p:spPr>
        <p:txBody>
          <a:bodyPr>
            <a:normAutofit/>
          </a:bodyPr>
          <a:lstStyle/>
          <a:p>
            <a:r>
              <a:rPr lang="en-IN" dirty="0"/>
              <a:t>In the graph Long run, the price floor is still above equilibrium, but the distance between the supply and demand curves at this price is large because both curves are flatter. The distance between the two lines at the price floor is small and </a:t>
            </a:r>
            <a:r>
              <a:rPr lang="en-IN" dirty="0" err="1"/>
              <a:t>labeled</a:t>
            </a:r>
            <a:r>
              <a:rPr lang="en-IN" dirty="0"/>
              <a:t> excess supply.</a:t>
            </a:r>
            <a:endParaRPr lang="en-US" sz="16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768457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Price ceilings II</a:t>
            </a:r>
          </a:p>
        </p:txBody>
      </p:sp>
      <p:sp>
        <p:nvSpPr>
          <p:cNvPr id="3" name="Content Placeholder 2"/>
          <p:cNvSpPr>
            <a:spLocks noGrp="1"/>
          </p:cNvSpPr>
          <p:nvPr>
            <p:ph sz="quarter" idx="11"/>
          </p:nvPr>
        </p:nvSpPr>
        <p:spPr>
          <a:xfrm>
            <a:off x="342900" y="1276709"/>
            <a:ext cx="8458200" cy="2689984"/>
          </a:xfrm>
        </p:spPr>
        <p:txBody>
          <a:bodyPr>
            <a:noAutofit/>
          </a:bodyPr>
          <a:lstStyle/>
          <a:p>
            <a:r>
              <a:rPr lang="en-US" noProof="0" dirty="0"/>
              <a:t>Did the price ceiling meet the goal of providing low-priced tortillas to consumers?</a:t>
            </a:r>
          </a:p>
          <a:p>
            <a:pPr marL="292608" indent="-292608">
              <a:buFont typeface="Arial" pitchFamily="34" charset="0"/>
              <a:buChar char="•"/>
            </a:pPr>
            <a:r>
              <a:rPr lang="en-US" sz="2400" noProof="0" dirty="0"/>
              <a:t>Yes. Consumers were able to buy some tortillas at the low price of $0.25 a pound.</a:t>
            </a:r>
          </a:p>
          <a:p>
            <a:pPr marL="292608" indent="-292608">
              <a:buFont typeface="Arial" pitchFamily="34" charset="0"/>
              <a:buChar char="•"/>
            </a:pPr>
            <a:r>
              <a:rPr lang="en-US" sz="2400" noProof="0" dirty="0"/>
              <a:t>No. Consumers wanted to buy three times as many tortillas as producers were willing to supply.</a:t>
            </a:r>
          </a:p>
        </p:txBody>
      </p:sp>
      <p:sp>
        <p:nvSpPr>
          <p:cNvPr id="4" name="Content Placeholder 3"/>
          <p:cNvSpPr>
            <a:spLocks noGrp="1"/>
          </p:cNvSpPr>
          <p:nvPr>
            <p:ph sz="quarter" idx="14"/>
          </p:nvPr>
        </p:nvSpPr>
        <p:spPr>
          <a:xfrm>
            <a:off x="342900" y="4077712"/>
            <a:ext cx="8458200" cy="1807933"/>
          </a:xfrm>
        </p:spPr>
        <p:txBody>
          <a:bodyPr>
            <a:normAutofit/>
          </a:bodyPr>
          <a:lstStyle/>
          <a:p>
            <a:r>
              <a:rPr lang="en-US" noProof="0" dirty="0"/>
              <a:t>How did the price ceiling effect welfare?</a:t>
            </a:r>
          </a:p>
          <a:p>
            <a:pPr marL="292608" indent="-292608">
              <a:buFont typeface="Arial" pitchFamily="34" charset="0"/>
              <a:buChar char="•"/>
            </a:pPr>
            <a:r>
              <a:rPr lang="en-US" sz="2400" noProof="0" dirty="0"/>
              <a:t>This question can be answered using differences in consumer surplus and producer surplus before/after government intervention.</a:t>
            </a:r>
          </a:p>
        </p:txBody>
      </p:sp>
    </p:spTree>
    <p:extLst>
      <p:ext uri="{BB962C8B-B14F-4D97-AF65-F5344CB8AC3E}">
        <p14:creationId xmlns:p14="http://schemas.microsoft.com/office/powerpoint/2010/main" val="566578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Welfare effects of a price ceiling I</a:t>
            </a:r>
          </a:p>
        </p:txBody>
      </p:sp>
      <p:sp>
        <p:nvSpPr>
          <p:cNvPr id="3" name="Content Placeholder 2"/>
          <p:cNvSpPr>
            <a:spLocks noGrp="1"/>
          </p:cNvSpPr>
          <p:nvPr>
            <p:ph sz="quarter" idx="11"/>
          </p:nvPr>
        </p:nvSpPr>
        <p:spPr>
          <a:xfrm>
            <a:off x="342900" y="1276710"/>
            <a:ext cx="8458200" cy="861184"/>
          </a:xfrm>
        </p:spPr>
        <p:txBody>
          <a:bodyPr>
            <a:normAutofit/>
          </a:bodyPr>
          <a:lstStyle/>
          <a:p>
            <a:r>
              <a:rPr lang="en-US" sz="2400" noProof="0" dirty="0"/>
              <a:t>A price ceiling causes a deadweight loss to occur as well as a transfer of welfare from producers to consumers.</a:t>
            </a:r>
          </a:p>
        </p:txBody>
      </p:sp>
      <p:pic>
        <p:nvPicPr>
          <p:cNvPr id="12" name="Picture 2" descr="A price ceiling is added to the graph, producing a deadweight loss and shifting surplus from producers to consum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70" y="2328535"/>
            <a:ext cx="3962977" cy="3469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888" y="2279561"/>
            <a:ext cx="4229100" cy="2925695"/>
          </a:xfrm>
        </p:spPr>
        <p:txBody>
          <a:bodyPr>
            <a:normAutofit/>
          </a:bodyPr>
          <a:lstStyle/>
          <a:p>
            <a:pPr marL="292608" indent="-292608">
              <a:buFont typeface="Arial" pitchFamily="34" charset="0"/>
              <a:buChar char="•"/>
            </a:pPr>
            <a:r>
              <a:rPr lang="en-US" sz="2200" noProof="0" dirty="0"/>
              <a:t>Suppose the government sets the price at $25.</a:t>
            </a:r>
          </a:p>
          <a:p>
            <a:pPr marL="292608" indent="-292608">
              <a:buFont typeface="Arial" pitchFamily="34" charset="0"/>
              <a:buChar char="•"/>
            </a:pPr>
            <a:r>
              <a:rPr lang="en-US" sz="2200" noProof="0" dirty="0"/>
              <a:t>Reduction in tortillas sold by 25 million.</a:t>
            </a:r>
          </a:p>
          <a:p>
            <a:pPr marL="292608" indent="-292608">
              <a:buFont typeface="Arial" pitchFamily="34" charset="0"/>
              <a:buChar char="•"/>
            </a:pPr>
            <a:r>
              <a:rPr lang="en-US" sz="2200" noProof="0" dirty="0"/>
              <a:t>Deadweight loss occurs.</a:t>
            </a:r>
          </a:p>
          <a:p>
            <a:pPr marL="292608" indent="-292608">
              <a:buFont typeface="Arial" pitchFamily="34" charset="0"/>
              <a:buChar char="•"/>
            </a:pPr>
            <a:r>
              <a:rPr lang="en-US" sz="2200" noProof="0" dirty="0"/>
              <a:t>Transfer of surplus from producers to consumers.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495306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Welfare effects of a price ceiling II</a:t>
            </a:r>
          </a:p>
        </p:txBody>
      </p:sp>
      <p:sp>
        <p:nvSpPr>
          <p:cNvPr id="3" name="Content Placeholder 2"/>
          <p:cNvSpPr>
            <a:spLocks noGrp="1"/>
          </p:cNvSpPr>
          <p:nvPr>
            <p:ph sz="quarter" idx="11"/>
          </p:nvPr>
        </p:nvSpPr>
        <p:spPr>
          <a:xfrm>
            <a:off x="342900" y="1269210"/>
            <a:ext cx="8458200" cy="863303"/>
          </a:xfrm>
        </p:spPr>
        <p:txBody>
          <a:bodyPr>
            <a:normAutofit/>
          </a:bodyPr>
          <a:lstStyle/>
          <a:p>
            <a:r>
              <a:rPr lang="en-US" sz="2200" noProof="0" dirty="0"/>
              <a:t>Are price ceilings worth the decrease in total surplus?</a:t>
            </a:r>
          </a:p>
          <a:p>
            <a:pPr marL="292608" indent="-292608">
              <a:buFont typeface="Arial" pitchFamily="34" charset="0"/>
              <a:buChar char="•"/>
            </a:pPr>
            <a:r>
              <a:rPr lang="en-US" sz="2000" noProof="0" dirty="0"/>
              <a:t>Normative question about which people can disagree.</a:t>
            </a:r>
          </a:p>
        </p:txBody>
      </p:sp>
      <p:sp>
        <p:nvSpPr>
          <p:cNvPr id="4" name="Content Placeholder 3"/>
          <p:cNvSpPr>
            <a:spLocks noGrp="1"/>
          </p:cNvSpPr>
          <p:nvPr>
            <p:ph sz="quarter" idx="14"/>
          </p:nvPr>
        </p:nvSpPr>
        <p:spPr>
          <a:xfrm>
            <a:off x="342900" y="2266681"/>
            <a:ext cx="8458200" cy="2871989"/>
          </a:xfrm>
        </p:spPr>
        <p:txBody>
          <a:bodyPr>
            <a:noAutofit/>
          </a:bodyPr>
          <a:lstStyle/>
          <a:p>
            <a:r>
              <a:rPr lang="en-US" sz="2200" noProof="0" dirty="0"/>
              <a:t>One way to answer is through studying the allocation of tortillas.</a:t>
            </a:r>
          </a:p>
          <a:p>
            <a:r>
              <a:rPr lang="en-US" sz="2200" noProof="0" dirty="0"/>
              <a:t>Because a price ceiling causes a shortage, goods must be rationed.</a:t>
            </a:r>
          </a:p>
          <a:p>
            <a:pPr marL="292608" indent="-292608">
              <a:buFont typeface="Arial" pitchFamily="34" charset="0"/>
              <a:buChar char="•"/>
            </a:pPr>
            <a:r>
              <a:rPr lang="en-US" sz="2000" noProof="0" dirty="0"/>
              <a:t>Rationed equally.</a:t>
            </a:r>
          </a:p>
          <a:p>
            <a:pPr marL="292608" indent="-292608">
              <a:buFont typeface="Arial" pitchFamily="34" charset="0"/>
              <a:buChar char="•"/>
            </a:pPr>
            <a:r>
              <a:rPr lang="en-US" sz="2000" noProof="0" dirty="0"/>
              <a:t>First-come, first-served basis.</a:t>
            </a:r>
          </a:p>
          <a:p>
            <a:pPr marL="292608" indent="-292608">
              <a:buFont typeface="Arial" pitchFamily="34" charset="0"/>
              <a:buChar char="•"/>
            </a:pPr>
            <a:r>
              <a:rPr lang="en-US" sz="2000" noProof="0" dirty="0"/>
              <a:t>Rationed to those who are given preference by the government, or to the friends and family of sellers.</a:t>
            </a:r>
          </a:p>
        </p:txBody>
      </p:sp>
      <p:sp>
        <p:nvSpPr>
          <p:cNvPr id="5" name="Content Placeholder 4"/>
          <p:cNvSpPr>
            <a:spLocks noGrp="1"/>
          </p:cNvSpPr>
          <p:nvPr>
            <p:ph sz="quarter" idx="15"/>
          </p:nvPr>
        </p:nvSpPr>
        <p:spPr>
          <a:xfrm>
            <a:off x="342900" y="5220858"/>
            <a:ext cx="8458200" cy="832211"/>
          </a:xfrm>
        </p:spPr>
        <p:txBody>
          <a:bodyPr>
            <a:noAutofit/>
          </a:bodyPr>
          <a:lstStyle/>
          <a:p>
            <a:r>
              <a:rPr lang="en-US" sz="2200" i="1" noProof="0" dirty="0">
                <a:solidFill>
                  <a:srgbClr val="9D0505"/>
                </a:solidFill>
              </a:rPr>
              <a:t>Shortages</a:t>
            </a:r>
            <a:r>
              <a:rPr lang="en-US" sz="2200" noProof="0" dirty="0"/>
              <a:t> cause people to engage in </a:t>
            </a:r>
            <a:r>
              <a:rPr lang="en-US" sz="2200" i="1" noProof="0" dirty="0">
                <a:solidFill>
                  <a:srgbClr val="9D0505"/>
                </a:solidFill>
              </a:rPr>
              <a:t>rent-seeking behavior</a:t>
            </a:r>
            <a:r>
              <a:rPr lang="en-US" sz="2200" noProof="0" dirty="0"/>
              <a:t>, such as bribing whoever is in charge of allocating scarce supplies.</a:t>
            </a:r>
          </a:p>
        </p:txBody>
      </p:sp>
    </p:spTree>
    <p:extLst>
      <p:ext uri="{BB962C8B-B14F-4D97-AF65-F5344CB8AC3E}">
        <p14:creationId xmlns:p14="http://schemas.microsoft.com/office/powerpoint/2010/main" val="179986130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225">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2060"/>
      </a:hlink>
      <a:folHlink>
        <a:srgbClr val="00206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226">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2060"/>
      </a:hlink>
      <a:folHlink>
        <a:srgbClr val="00206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1480</TotalTime>
  <Words>8870</Words>
  <Application>Microsoft Office PowerPoint</Application>
  <PresentationFormat>On-screen Show (4:3)</PresentationFormat>
  <Paragraphs>477</Paragraphs>
  <Slides>65</Slides>
  <Notes>42</Notes>
  <HiddenSlides>22</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65</vt:i4>
      </vt:variant>
    </vt:vector>
  </HeadingPairs>
  <TitlesOfParts>
    <vt:vector size="74" baseType="lpstr">
      <vt:lpstr>Arial</vt:lpstr>
      <vt:lpstr>ArumSans Rg</vt:lpstr>
      <vt:lpstr>Calibri</vt:lpstr>
      <vt:lpstr>Title Slides Master</vt:lpstr>
      <vt:lpstr>MainContentSlideMaster</vt:lpstr>
      <vt:lpstr>ClosingMaster</vt:lpstr>
      <vt:lpstr>DividerSlideMaster</vt:lpstr>
      <vt:lpstr>ImageDescriptionAppendixSlideMaster</vt:lpstr>
      <vt:lpstr>Equation</vt:lpstr>
      <vt:lpstr>Chapter 6</vt:lpstr>
      <vt:lpstr>What will you learn in this chapter?</vt:lpstr>
      <vt:lpstr>Why intervene?</vt:lpstr>
      <vt:lpstr>Four real-world interventions</vt:lpstr>
      <vt:lpstr>Price controls</vt:lpstr>
      <vt:lpstr>Price ceilings I</vt:lpstr>
      <vt:lpstr>Price ceilings II</vt:lpstr>
      <vt:lpstr>Welfare effects of a price ceiling I</vt:lpstr>
      <vt:lpstr>Welfare effects of a price ceiling II</vt:lpstr>
      <vt:lpstr>Put a cap on payday lending?</vt:lpstr>
      <vt:lpstr>Nonbinding price ceiling</vt:lpstr>
      <vt:lpstr>Price floors I</vt:lpstr>
      <vt:lpstr>Price floors II</vt:lpstr>
      <vt:lpstr>Welfare effects of a price floor I</vt:lpstr>
      <vt:lpstr>Welfare effects of a price floor II</vt:lpstr>
      <vt:lpstr>Ineffective price floor</vt:lpstr>
      <vt:lpstr>Active Learning: Determining market price and quantity with price controls</vt:lpstr>
      <vt:lpstr>Active Learning Solution I</vt:lpstr>
      <vt:lpstr>Taxes and Subsidies</vt:lpstr>
      <vt:lpstr>Taxes</vt:lpstr>
      <vt:lpstr>Effects of a tax paid by the seller I</vt:lpstr>
      <vt:lpstr>Effects of a tax paid by the seller II</vt:lpstr>
      <vt:lpstr>Active Learning: Tax revenue and surpluses</vt:lpstr>
      <vt:lpstr>Active Learning Solution II</vt:lpstr>
      <vt:lpstr>Effects of a tax paid by the buyer</vt:lpstr>
      <vt:lpstr>Effects of a tax on buyers and sellers</vt:lpstr>
      <vt:lpstr>Tax incidence</vt:lpstr>
      <vt:lpstr>Subsidies I</vt:lpstr>
      <vt:lpstr>Subsidies II</vt:lpstr>
      <vt:lpstr>Deadweight loss from subsidy</vt:lpstr>
      <vt:lpstr>Government expenditures from subsidy</vt:lpstr>
      <vt:lpstr>Changes in C S and P S from subsidy</vt:lpstr>
      <vt:lpstr>Unintended consequences of biofuel subsidies</vt:lpstr>
      <vt:lpstr>Government intervention: A summary 1</vt:lpstr>
      <vt:lpstr>Government intervention: A summary 2</vt:lpstr>
      <vt:lpstr>How big is the effect of a tax or subsidy? 1</vt:lpstr>
      <vt:lpstr>How big is the effect of a tax or subsidy? 2</vt:lpstr>
      <vt:lpstr>Out of sight, out of mind</vt:lpstr>
      <vt:lpstr>Long-run versus short-run impact</vt:lpstr>
      <vt:lpstr>Fight for $15</vt:lpstr>
      <vt:lpstr>Summary</vt:lpstr>
      <vt:lpstr>End of Main Content</vt:lpstr>
      <vt:lpstr>Accessibility Content: Text Alternatives for Images</vt:lpstr>
      <vt:lpstr>Price ceilings I – Text Alternative 1</vt:lpstr>
      <vt:lpstr>Price ceilings I – Text Alternative 2</vt:lpstr>
      <vt:lpstr>Welfare effects of a price ceiling I – Text Alternative</vt:lpstr>
      <vt:lpstr>Nonbinding price ceiling – Text Alternative</vt:lpstr>
      <vt:lpstr>Price floors I – Text Alternative</vt:lpstr>
      <vt:lpstr>Welfare effects of a price floor I – Text Alternative</vt:lpstr>
      <vt:lpstr>Ineffective price floor – Text Alternative</vt:lpstr>
      <vt:lpstr>Effects of a tax paid by the seller I – Text Alternative</vt:lpstr>
      <vt:lpstr>Effects of a tax paid by the seller II – Text Alternative</vt:lpstr>
      <vt:lpstr>Active Learning: Tax revenue and surpluses – Text Alternative</vt:lpstr>
      <vt:lpstr>Active Learning Solution II – Text Alternative</vt:lpstr>
      <vt:lpstr>Effects of a tax paid by the buyer – Text Alternative</vt:lpstr>
      <vt:lpstr>Tax incidence – Text Alternative</vt:lpstr>
      <vt:lpstr>Subsidies II – Text Alternative</vt:lpstr>
      <vt:lpstr>Deadweight loss from subsidy – Text Alternative</vt:lpstr>
      <vt:lpstr>Government expenditures from subsidy – Text Alternative</vt:lpstr>
      <vt:lpstr>Changes in C S and P S from subsidy – Text Alternative 1</vt:lpstr>
      <vt:lpstr>Changes in C S and P S from subsidy – Text Alternative 2</vt:lpstr>
      <vt:lpstr>How big is the effect of a tax or subsidy? 1 – Text Alternative</vt:lpstr>
      <vt:lpstr>How big is the effect of a tax or subsidy? 2 – Text Alternative</vt:lpstr>
      <vt:lpstr>Long-run versus short-run impact – Text Alternative 1</vt:lpstr>
      <vt:lpstr>Long-run versus short-run impact – Text Alternative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230</cp:revision>
  <dcterms:created xsi:type="dcterms:W3CDTF">2019-12-14T02:10:23Z</dcterms:created>
  <dcterms:modified xsi:type="dcterms:W3CDTF">2020-09-10T07:25:21Z</dcterms:modified>
</cp:coreProperties>
</file>