
<file path=[Content_Types].xml><?xml version="1.0" encoding="utf-8"?>
<Types xmlns="http://schemas.openxmlformats.org/package/2006/content-types">
  <Default Extension="bin" ContentType="application/vnd.openxmlformats-officedocument.oleObject"/>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7"/>
  </p:notesMasterIdLst>
  <p:sldIdLst>
    <p:sldId id="354" r:id="rId6"/>
    <p:sldId id="355" r:id="rId7"/>
    <p:sldId id="356" r:id="rId8"/>
    <p:sldId id="394" r:id="rId9"/>
    <p:sldId id="396" r:id="rId10"/>
    <p:sldId id="359" r:id="rId11"/>
    <p:sldId id="360" r:id="rId12"/>
    <p:sldId id="361" r:id="rId13"/>
    <p:sldId id="362" r:id="rId14"/>
    <p:sldId id="363" r:id="rId15"/>
    <p:sldId id="364" r:id="rId16"/>
    <p:sldId id="365" r:id="rId17"/>
    <p:sldId id="366" r:id="rId18"/>
    <p:sldId id="367" r:id="rId19"/>
    <p:sldId id="368" r:id="rId20"/>
    <p:sldId id="369" r:id="rId21"/>
    <p:sldId id="370" r:id="rId22"/>
    <p:sldId id="379" r:id="rId23"/>
    <p:sldId id="372" r:id="rId24"/>
    <p:sldId id="373" r:id="rId25"/>
    <p:sldId id="374" r:id="rId26"/>
    <p:sldId id="375" r:id="rId27"/>
    <p:sldId id="376" r:id="rId28"/>
    <p:sldId id="377" r:id="rId29"/>
    <p:sldId id="378" r:id="rId30"/>
    <p:sldId id="393" r:id="rId31"/>
    <p:sldId id="380" r:id="rId32"/>
    <p:sldId id="381" r:id="rId33"/>
    <p:sldId id="395" r:id="rId34"/>
    <p:sldId id="382" r:id="rId35"/>
    <p:sldId id="397" r:id="rId36"/>
    <p:sldId id="383" r:id="rId37"/>
    <p:sldId id="384" r:id="rId38"/>
    <p:sldId id="385" r:id="rId39"/>
    <p:sldId id="386" r:id="rId40"/>
    <p:sldId id="387" r:id="rId41"/>
    <p:sldId id="388" r:id="rId42"/>
    <p:sldId id="389" r:id="rId43"/>
    <p:sldId id="390" r:id="rId44"/>
    <p:sldId id="391" r:id="rId45"/>
    <p:sldId id="392"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355"/>
            <p14:sldId id="356"/>
            <p14:sldId id="394"/>
            <p14:sldId id="396"/>
            <p14:sldId id="359"/>
            <p14:sldId id="360"/>
            <p14:sldId id="361"/>
            <p14:sldId id="362"/>
            <p14:sldId id="363"/>
            <p14:sldId id="364"/>
            <p14:sldId id="365"/>
            <p14:sldId id="366"/>
            <p14:sldId id="367"/>
            <p14:sldId id="368"/>
            <p14:sldId id="369"/>
            <p14:sldId id="370"/>
            <p14:sldId id="379"/>
            <p14:sldId id="372"/>
            <p14:sldId id="373"/>
            <p14:sldId id="374"/>
            <p14:sldId id="375"/>
            <p14:sldId id="376"/>
            <p14:sldId id="377"/>
            <p14:sldId id="378"/>
            <p14:sldId id="393"/>
          </p14:sldIdLst>
        </p14:section>
        <p14:section name="Appendix: Image Descriptions for Unsighted Students" id="{36D12728-1160-4AB6-AC19-19E0E4188F75}">
          <p14:sldIdLst>
            <p14:sldId id="380"/>
            <p14:sldId id="381"/>
            <p14:sldId id="395"/>
            <p14:sldId id="382"/>
            <p14:sldId id="397"/>
            <p14:sldId id="383"/>
            <p14:sldId id="384"/>
            <p14:sldId id="385"/>
            <p14:sldId id="386"/>
            <p14:sldId id="387"/>
            <p14:sldId id="388"/>
            <p14:sldId id="389"/>
            <p14:sldId id="390"/>
            <p14:sldId id="391"/>
            <p14:sldId id="39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410" autoAdjust="0"/>
  </p:normalViewPr>
  <p:slideViewPr>
    <p:cSldViewPr snapToGrid="0" showGuides="1">
      <p:cViewPr varScale="1">
        <p:scale>
          <a:sx n="59" d="100"/>
          <a:sy n="59" d="100"/>
        </p:scale>
        <p:origin x="360" y="60"/>
      </p:cViewPr>
      <p:guideLst>
        <p:guide pos="3264"/>
        <p:guide orient="horz" pos="2256"/>
        <p:guide pos="5640"/>
      </p:guideLst>
    </p:cSldViewPr>
  </p:slideViewPr>
  <p:outlineViewPr>
    <p:cViewPr>
      <p:scale>
        <a:sx n="50" d="100"/>
        <a:sy n="50"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latin typeface="+mn-lt"/>
              </a:rPr>
              <a:t>Instructor: This chapter is motivated by the fact that consumers and producers gain when they are willing to either pay more (for consumers) or sell for less (for producers) than the market price. That is, consumers often are willing to pay more than the market price, but don’t have to, since there is a market price (and vice versa for sellers). The textbook uses eBay as an example to illustrate this motivation: that voluntary exchanges create value and can make everyone involved better off. Provide simple examples for students to help them understand how this relates to a time when they got a ‘great deal’ on something they bought, or when they sold something for more than they would have accepted. The concepts (willingness to pay and sell) are quite simple and intuitive for many students.</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2099968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Consumers with a maximum willingness to pay below $200 do not buy the good and do not receive any benefit. Likewise, producers with a minimum willingness to sell above $200 do not sell their goods and do not receive any benefit. Additionally, consumers and producers can both receive benefit (non-zero sum gain).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Consumers with a maximum willingness to pay below $200 do not buy the good and do not receive any benefit. Likewise, producers with a minimum willingness to sell above $200 do not sell their goods and do not receive any benefit. Additionally, consumers and producers can both receive benefit (non-zero sum gain).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Note to students that the area of a triangle formula is used: 1/2 * base * height. </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229313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should be noted</a:t>
            </a:r>
            <a:r>
              <a:rPr lang="en-US" baseline="0" dirty="0"/>
              <a:t> that there are two effects going on that change consumer and producer surplus:</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baseline="0" dirty="0"/>
              <a:t>A change in price. A redistribution of surplus from consumers to producers (no change in total surplus).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baseline="0" dirty="0"/>
              <a:t>- This is zero-sum. What consumers lose, producers gain.</a:t>
            </a:r>
            <a:endParaRPr lang="en-US" dirty="0"/>
          </a:p>
          <a:p>
            <a:pPr marL="228600" indent="-228600">
              <a:buAutoNum type="arabicParenR"/>
            </a:pPr>
            <a:r>
              <a:rPr lang="en-US" baseline="0" dirty="0"/>
              <a:t>A change in quantity. Net decline in total surplus.</a:t>
            </a:r>
          </a:p>
          <a:p>
            <a:pPr marL="457200" lvl="1" indent="0">
              <a:buNone/>
            </a:pPr>
            <a:r>
              <a:rPr lang="en-US" baseline="0" dirty="0"/>
              <a:t>- This is not zero-sum. Consumers and producers are worse off!</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2143733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28429478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Consumer surplus gets smaller</a:t>
            </a:r>
            <a:r>
              <a:rPr lang="en-US" baseline="0" dirty="0"/>
              <a:t> (from areas 1,2, and 4 to area 1). The area of triangle 1 is </a:t>
            </a:r>
            <a:r>
              <a:rPr lang="en-US" sz="1400" dirty="0"/>
              <a:t>CS = ½*20M*($500-$300) = $2B</a:t>
            </a:r>
            <a:r>
              <a:rPr lang="en-US" sz="1200" baseline="0" dirty="0"/>
              <a:t>. Producer surplus gets larger (from area 3 and 5 to areas 2 and 3).</a:t>
            </a:r>
            <a:endParaRPr lang="en-US" sz="1400" dirty="0"/>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1498452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slide simply labels deadweight loss. The next slide goes into more detail. When a market is efficient, there is no exchange that can make anyone better off without someone becoming worse off. Efficiency is one of the most powerful features of a market system and is achieved without centralized coordination.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2058756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While there is also a deadweight loss of areas 4 and 5, the change in distribution is isolated in this analysis. It should be clear that the above redistribution is a zero-sum game. That is, whatever consumer surplus is lost in the left figure, producers gain, and whatever producer surplus is lost in the right figure, consumers gain. The analysis of the deadweight loss is provided on the next slide.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24400887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Public policy can prevent a market from existing—for instance, when the production or sale of a particular good or service is banned. Lack of accurate information, communication, and technology between potential buyers and sellers can also cause exchanges not to occur. eBay is an example of technology that extends the idea of a garage sale to a bigger market, helping facilitate exchanges that otherwise could not have occurred.</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35859561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32</a:t>
            </a:fld>
            <a:endParaRPr lang="en-IN"/>
          </a:p>
        </p:txBody>
      </p:sp>
    </p:spTree>
    <p:extLst>
      <p:ext uri="{BB962C8B-B14F-4D97-AF65-F5344CB8AC3E}">
        <p14:creationId xmlns:p14="http://schemas.microsoft.com/office/powerpoint/2010/main" val="2767051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Above consumer’s maximum willingness to pay, the opportunity cost of purchasing the good is too great. This is the point at which the trade-off between buying the good or not is formed. Below producer’s minimum willingness to sell, the opportunity cost of selling the good is too great. This is the point at which the trade-off between selling the good or not is formed. Reservation prices (maximum willingness to pay and sell) are easily understood. On eBay, when purchasing a good, many bidders place their maximum bid (in other words, their maximum willingness to pay). Similarly, sellers sometimes have a reserve price, which is the lowest price they are willing to sell the good for.</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1902484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graph</a:t>
            </a:r>
            <a:r>
              <a:rPr lang="en-US" baseline="0" dirty="0"/>
              <a:t> starts off with five consumers and identifies each individual’s willingness to pay. The consumer with the highest willingness to pay is at the top of the demand curve (the bird watcher). Then each consumer is ranked by their willingness to pay and is the next potential buyer. Collectively, they form the demand curve. In the second graph, there are many buyers and their willingness to pay forming demand. This demand curve is much smoother, since everyone has their own unique willingness to buy. All consumers with a maximum willingness to pay above the market price will purchase the camera. The market price is determined by supply and demand.</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779529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similar</a:t>
            </a:r>
            <a:r>
              <a:rPr lang="en-US" baseline="0" dirty="0"/>
              <a:t> to the previous slide but showing supply instead of demand. The supply curve is constructed by starting with the producer with the lowest willingness to sell at the bottom of the supply curve (the camera collector). Then each producer is ranked by their willingness to sell and is the next potential seller. Collectively, they form the supply curve.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3220790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406445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active learning exercise requires students to calculate consumer surplus (similar to area 1 in the previous slide) by adding up the vertical columns. The column width is no longer one person, but instead the quantity of units being purchased.</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697326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4108058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a:t>
            </a:r>
            <a:r>
              <a:rPr lang="en-US" baseline="0" dirty="0"/>
              <a:t> graphs are similar to those of consumer surplus. Note that as the price falls, producer surplus falls (as shown in the figure to the right).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976224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360359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3935886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606158414"/>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5" r:id="rId3"/>
    <p:sldLayoutId id="2147483707" r:id="rId4"/>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slide" Target="slide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slide" Target="slide34.xml"/></Relationships>
</file>

<file path=ppt/slides/_rels/slide15.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notesSlide" Target="../notesSlides/notesSlide12.xml"/><Relationship Id="rId7" Type="http://schemas.openxmlformats.org/officeDocument/2006/relationships/oleObject" Target="../embeddings/oleObject2.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oleObject" Target="../embeddings/oleObject1.bin"/><Relationship Id="rId4" Type="http://schemas.openxmlformats.org/officeDocument/2006/relationships/image" Target="../media/image12.png"/><Relationship Id="rId9" Type="http://schemas.openxmlformats.org/officeDocument/2006/relationships/slide" Target="slide3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slide" Target="slide3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slide" Target="slide37.xml"/></Relationships>
</file>

<file path=ppt/slides/_rels/slide18.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notesSlide" Target="../notesSlides/notesSlide15.xml"/><Relationship Id="rId7" Type="http://schemas.openxmlformats.org/officeDocument/2006/relationships/oleObject" Target="../embeddings/oleObject4.bin"/><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image" Target="../media/image15.wmf"/><Relationship Id="rId5" Type="http://schemas.openxmlformats.org/officeDocument/2006/relationships/oleObject" Target="../embeddings/oleObject3.bin"/><Relationship Id="rId4" Type="http://schemas.openxmlformats.org/officeDocument/2006/relationships/image" Target="../media/image14.png"/><Relationship Id="rId9" Type="http://schemas.openxmlformats.org/officeDocument/2006/relationships/slide" Target="slide38.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slide" Target="slide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slide" Target="slide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1.xml"/><Relationship Id="rId1" Type="http://schemas.openxmlformats.org/officeDocument/2006/relationships/vmlDrawing" Target="../drawings/vmlDrawing3.vml"/><Relationship Id="rId6" Type="http://schemas.openxmlformats.org/officeDocument/2006/relationships/slide" Target="slide41.xml"/><Relationship Id="rId5" Type="http://schemas.openxmlformats.org/officeDocument/2006/relationships/image" Target="../media/image19.wmf"/><Relationship Id="rId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slide" Target="slide29.xml"/><Relationship Id="rId5" Type="http://schemas.openxmlformats.org/officeDocument/2006/relationships/image" Target="../media/image4.png"/><Relationship Id="rId4" Type="http://schemas.openxmlformats.org/officeDocument/2006/relationships/slide" Target="slide28.xml"/></Relationships>
</file>

<file path=ppt/slides/_rels/slide40.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slide" Target="slide31.xml"/><Relationship Id="rId5" Type="http://schemas.openxmlformats.org/officeDocument/2006/relationships/image" Target="../media/image6.png"/><Relationship Id="rId4" Type="http://schemas.openxmlformats.org/officeDocument/2006/relationships/slide" Target="slide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5</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dirty="0"/>
              <a:t>Efficiency</a:t>
            </a:r>
            <a:endParaRPr lang="en-US" sz="2400" dirty="0">
              <a:latin typeface="ArumSans Rg" pitchFamily="34" charset="0"/>
            </a:endParaRPr>
          </a:p>
        </p:txBody>
      </p:sp>
      <p:pic>
        <p:nvPicPr>
          <p:cNvPr id="6" name="Picture 5">
            <a:extLst>
              <a:ext uri="{FF2B5EF4-FFF2-40B4-BE49-F238E27FC236}">
                <a16:creationId xmlns:a16="http://schemas.microsoft.com/office/drawing/2014/main" id="{EFF95CA8-1866-403D-8E4B-C487A26FEF1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a:t>
            </a:r>
          </a:p>
        </p:txBody>
      </p:sp>
      <p:sp>
        <p:nvSpPr>
          <p:cNvPr id="3" name="Content Placeholder 2"/>
          <p:cNvSpPr>
            <a:spLocks noGrp="1"/>
          </p:cNvSpPr>
          <p:nvPr>
            <p:ph sz="quarter" idx="11"/>
          </p:nvPr>
        </p:nvSpPr>
        <p:spPr>
          <a:xfrm>
            <a:off x="342900" y="1276709"/>
            <a:ext cx="8458200" cy="1002851"/>
          </a:xfrm>
        </p:spPr>
        <p:txBody>
          <a:bodyPr>
            <a:noAutofit/>
          </a:bodyPr>
          <a:lstStyle/>
          <a:p>
            <a:r>
              <a:rPr lang="en-US" noProof="0" dirty="0"/>
              <a:t>Use the following demand schedule to calculate consumer surplus if the market price is $5.</a:t>
            </a:r>
          </a:p>
        </p:txBody>
      </p:sp>
      <p:graphicFrame>
        <p:nvGraphicFramePr>
          <p:cNvPr id="12" name="Table 11"/>
          <p:cNvGraphicFramePr>
            <a:graphicFrameLocks noGrp="1"/>
          </p:cNvGraphicFramePr>
          <p:nvPr>
            <p:extLst>
              <p:ext uri="{D42A27DB-BD31-4B8C-83A1-F6EECF244321}">
                <p14:modId xmlns:p14="http://schemas.microsoft.com/office/powerpoint/2010/main" val="3404306839"/>
              </p:ext>
            </p:extLst>
          </p:nvPr>
        </p:nvGraphicFramePr>
        <p:xfrm>
          <a:off x="439224" y="2504582"/>
          <a:ext cx="4742375" cy="3337560"/>
        </p:xfrm>
        <a:graphic>
          <a:graphicData uri="http://schemas.openxmlformats.org/drawingml/2006/table">
            <a:tbl>
              <a:tblPr firstRow="1" bandRow="1">
                <a:tableStyleId>{5C22544A-7EE6-4342-B048-85BDC9FD1C3A}</a:tableStyleId>
              </a:tblPr>
              <a:tblGrid>
                <a:gridCol w="1006483">
                  <a:extLst>
                    <a:ext uri="{9D8B030D-6E8A-4147-A177-3AD203B41FA5}">
                      <a16:colId xmlns:a16="http://schemas.microsoft.com/office/drawing/2014/main" val="20000"/>
                    </a:ext>
                  </a:extLst>
                </a:gridCol>
                <a:gridCol w="1343846">
                  <a:extLst>
                    <a:ext uri="{9D8B030D-6E8A-4147-A177-3AD203B41FA5}">
                      <a16:colId xmlns:a16="http://schemas.microsoft.com/office/drawing/2014/main" val="20001"/>
                    </a:ext>
                  </a:extLst>
                </a:gridCol>
                <a:gridCol w="2392046">
                  <a:extLst>
                    <a:ext uri="{9D8B030D-6E8A-4147-A177-3AD203B41FA5}">
                      <a16:colId xmlns:a16="http://schemas.microsoft.com/office/drawing/2014/main" val="20002"/>
                    </a:ext>
                  </a:extLst>
                </a:gridCol>
              </a:tblGrid>
              <a:tr h="370840">
                <a:tc>
                  <a:txBody>
                    <a:bodyPr/>
                    <a:lstStyle/>
                    <a:p>
                      <a:pPr algn="ctr"/>
                      <a:r>
                        <a:rPr lang="en-US" dirty="0">
                          <a:solidFill>
                            <a:schemeClr val="bg1"/>
                          </a:solidFill>
                          <a:latin typeface="+mn-lt"/>
                        </a:rPr>
                        <a:t>Price</a:t>
                      </a:r>
                    </a:p>
                  </a:txBody>
                  <a:tcPr>
                    <a:solidFill>
                      <a:srgbClr val="C00000"/>
                    </a:solidFill>
                  </a:tcPr>
                </a:tc>
                <a:tc>
                  <a:txBody>
                    <a:bodyPr/>
                    <a:lstStyle/>
                    <a:p>
                      <a:pPr algn="ctr"/>
                      <a:r>
                        <a:rPr lang="en-US" dirty="0">
                          <a:solidFill>
                            <a:schemeClr val="bg1"/>
                          </a:solidFill>
                          <a:latin typeface="+mn-lt"/>
                        </a:rPr>
                        <a:t>Quantity</a:t>
                      </a:r>
                    </a:p>
                  </a:txBody>
                  <a:tcPr>
                    <a:solidFill>
                      <a:srgbClr val="C00000"/>
                    </a:solidFill>
                  </a:tcPr>
                </a:tc>
                <a:tc>
                  <a:txBody>
                    <a:bodyPr/>
                    <a:lstStyle/>
                    <a:p>
                      <a:pPr algn="ctr"/>
                      <a:r>
                        <a:rPr lang="en-US" dirty="0">
                          <a:solidFill>
                            <a:schemeClr val="bg1"/>
                          </a:solidFill>
                          <a:latin typeface="+mn-lt"/>
                        </a:rPr>
                        <a:t>Consumer Surplus</a:t>
                      </a:r>
                    </a:p>
                  </a:txBody>
                  <a:tcPr>
                    <a:solidFill>
                      <a:srgbClr val="C00000"/>
                    </a:solidFill>
                  </a:tcPr>
                </a:tc>
                <a:extLst>
                  <a:ext uri="{0D108BD9-81ED-4DB2-BD59-A6C34878D82A}">
                    <a16:rowId xmlns:a16="http://schemas.microsoft.com/office/drawing/2014/main" val="10000"/>
                  </a:ext>
                </a:extLst>
              </a:tr>
              <a:tr h="370840">
                <a:tc>
                  <a:txBody>
                    <a:bodyPr/>
                    <a:lstStyle/>
                    <a:p>
                      <a:pPr algn="ctr"/>
                      <a:r>
                        <a:rPr lang="en-US" dirty="0">
                          <a:latin typeface="+mn-lt"/>
                        </a:rPr>
                        <a:t>1</a:t>
                      </a:r>
                    </a:p>
                  </a:txBody>
                  <a:tcPr/>
                </a:tc>
                <a:tc>
                  <a:txBody>
                    <a:bodyPr/>
                    <a:lstStyle/>
                    <a:p>
                      <a:pPr algn="ctr"/>
                      <a:r>
                        <a:rPr lang="en-US" dirty="0">
                          <a:latin typeface="+mn-lt"/>
                        </a:rPr>
                        <a:t>280</a:t>
                      </a:r>
                    </a:p>
                  </a:txBody>
                  <a:tcPr/>
                </a:tc>
                <a:tc>
                  <a:txBody>
                    <a:bodyPr/>
                    <a:lstStyle/>
                    <a:p>
                      <a:pPr algn="ctr"/>
                      <a:r>
                        <a:rPr lang="en-US" dirty="0">
                          <a:solidFill>
                            <a:srgbClr val="9D0505"/>
                          </a:solidFill>
                          <a:latin typeface="+mn-lt"/>
                        </a:rPr>
                        <a:t>$0</a:t>
                      </a:r>
                    </a:p>
                  </a:txBody>
                  <a:tcPr/>
                </a:tc>
                <a:extLst>
                  <a:ext uri="{0D108BD9-81ED-4DB2-BD59-A6C34878D82A}">
                    <a16:rowId xmlns:a16="http://schemas.microsoft.com/office/drawing/2014/main" val="10001"/>
                  </a:ext>
                </a:extLst>
              </a:tr>
              <a:tr h="370840">
                <a:tc>
                  <a:txBody>
                    <a:bodyPr/>
                    <a:lstStyle/>
                    <a:p>
                      <a:pPr algn="ctr"/>
                      <a:r>
                        <a:rPr lang="en-US" dirty="0">
                          <a:latin typeface="+mn-lt"/>
                        </a:rPr>
                        <a:t>2</a:t>
                      </a:r>
                    </a:p>
                  </a:txBody>
                  <a:tcPr/>
                </a:tc>
                <a:tc>
                  <a:txBody>
                    <a:bodyPr/>
                    <a:lstStyle/>
                    <a:p>
                      <a:pPr algn="ctr"/>
                      <a:r>
                        <a:rPr lang="en-US" dirty="0">
                          <a:latin typeface="+mn-lt"/>
                        </a:rPr>
                        <a:t>260</a:t>
                      </a:r>
                    </a:p>
                  </a:txBody>
                  <a:tcPr/>
                </a:tc>
                <a:tc>
                  <a:txBody>
                    <a:bodyPr/>
                    <a:lstStyle/>
                    <a:p>
                      <a:pPr algn="ctr"/>
                      <a:r>
                        <a:rPr lang="en-US" dirty="0">
                          <a:solidFill>
                            <a:srgbClr val="9D0505"/>
                          </a:solidFill>
                          <a:latin typeface="+mn-lt"/>
                        </a:rPr>
                        <a:t>$0</a:t>
                      </a:r>
                    </a:p>
                  </a:txBody>
                  <a:tcPr/>
                </a:tc>
                <a:extLst>
                  <a:ext uri="{0D108BD9-81ED-4DB2-BD59-A6C34878D82A}">
                    <a16:rowId xmlns:a16="http://schemas.microsoft.com/office/drawing/2014/main" val="10002"/>
                  </a:ext>
                </a:extLst>
              </a:tr>
              <a:tr h="370840">
                <a:tc>
                  <a:txBody>
                    <a:bodyPr/>
                    <a:lstStyle/>
                    <a:p>
                      <a:pPr algn="ctr"/>
                      <a:r>
                        <a:rPr lang="en-US" dirty="0">
                          <a:latin typeface="+mn-lt"/>
                        </a:rPr>
                        <a:t>3</a:t>
                      </a:r>
                    </a:p>
                  </a:txBody>
                  <a:tcPr/>
                </a:tc>
                <a:tc>
                  <a:txBody>
                    <a:bodyPr/>
                    <a:lstStyle/>
                    <a:p>
                      <a:pPr algn="ctr"/>
                      <a:r>
                        <a:rPr lang="en-US" dirty="0">
                          <a:latin typeface="+mn-lt"/>
                        </a:rPr>
                        <a:t>240</a:t>
                      </a:r>
                    </a:p>
                  </a:txBody>
                  <a:tcPr/>
                </a:tc>
                <a:tc>
                  <a:txBody>
                    <a:bodyPr/>
                    <a:lstStyle/>
                    <a:p>
                      <a:pPr algn="ctr"/>
                      <a:r>
                        <a:rPr lang="en-US" dirty="0">
                          <a:solidFill>
                            <a:srgbClr val="9D0505"/>
                          </a:solidFill>
                          <a:latin typeface="+mn-lt"/>
                        </a:rPr>
                        <a:t>$0</a:t>
                      </a:r>
                    </a:p>
                  </a:txBody>
                  <a:tcPr/>
                </a:tc>
                <a:extLst>
                  <a:ext uri="{0D108BD9-81ED-4DB2-BD59-A6C34878D82A}">
                    <a16:rowId xmlns:a16="http://schemas.microsoft.com/office/drawing/2014/main" val="10003"/>
                  </a:ext>
                </a:extLst>
              </a:tr>
              <a:tr h="370840">
                <a:tc>
                  <a:txBody>
                    <a:bodyPr/>
                    <a:lstStyle/>
                    <a:p>
                      <a:pPr algn="ctr"/>
                      <a:r>
                        <a:rPr lang="en-US" dirty="0">
                          <a:latin typeface="+mn-lt"/>
                        </a:rPr>
                        <a:t>4</a:t>
                      </a:r>
                    </a:p>
                  </a:txBody>
                  <a:tcPr/>
                </a:tc>
                <a:tc>
                  <a:txBody>
                    <a:bodyPr/>
                    <a:lstStyle/>
                    <a:p>
                      <a:pPr algn="ctr"/>
                      <a:r>
                        <a:rPr lang="en-US" dirty="0">
                          <a:latin typeface="+mn-lt"/>
                        </a:rPr>
                        <a:t>220</a:t>
                      </a:r>
                    </a:p>
                  </a:txBody>
                  <a:tcPr/>
                </a:tc>
                <a:tc>
                  <a:txBody>
                    <a:bodyPr/>
                    <a:lstStyle/>
                    <a:p>
                      <a:pPr algn="ctr"/>
                      <a:r>
                        <a:rPr lang="en-US" dirty="0">
                          <a:solidFill>
                            <a:srgbClr val="9D0505"/>
                          </a:solidFill>
                          <a:latin typeface="+mn-lt"/>
                        </a:rPr>
                        <a:t>$0</a:t>
                      </a:r>
                    </a:p>
                  </a:txBody>
                  <a:tcPr/>
                </a:tc>
                <a:extLst>
                  <a:ext uri="{0D108BD9-81ED-4DB2-BD59-A6C34878D82A}">
                    <a16:rowId xmlns:a16="http://schemas.microsoft.com/office/drawing/2014/main" val="10004"/>
                  </a:ext>
                </a:extLst>
              </a:tr>
              <a:tr h="370840">
                <a:tc>
                  <a:txBody>
                    <a:bodyPr/>
                    <a:lstStyle/>
                    <a:p>
                      <a:pPr algn="ctr"/>
                      <a:r>
                        <a:rPr lang="en-US" dirty="0">
                          <a:latin typeface="+mn-lt"/>
                        </a:rPr>
                        <a:t>5</a:t>
                      </a:r>
                    </a:p>
                  </a:txBody>
                  <a:tcPr/>
                </a:tc>
                <a:tc>
                  <a:txBody>
                    <a:bodyPr/>
                    <a:lstStyle/>
                    <a:p>
                      <a:pPr algn="ctr"/>
                      <a:r>
                        <a:rPr lang="en-US" dirty="0">
                          <a:latin typeface="+mn-lt"/>
                        </a:rPr>
                        <a:t>200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rgbClr val="9D0505"/>
                          </a:solidFill>
                          <a:latin typeface="+mn-lt"/>
                        </a:rPr>
                        <a:t>($5 − $5)*20 = $0</a:t>
                      </a:r>
                    </a:p>
                  </a:txBody>
                  <a:tcPr/>
                </a:tc>
                <a:extLst>
                  <a:ext uri="{0D108BD9-81ED-4DB2-BD59-A6C34878D82A}">
                    <a16:rowId xmlns:a16="http://schemas.microsoft.com/office/drawing/2014/main" val="10005"/>
                  </a:ext>
                </a:extLst>
              </a:tr>
              <a:tr h="370840">
                <a:tc>
                  <a:txBody>
                    <a:bodyPr/>
                    <a:lstStyle/>
                    <a:p>
                      <a:pPr algn="ctr"/>
                      <a:r>
                        <a:rPr lang="en-US" dirty="0">
                          <a:latin typeface="+mn-lt"/>
                        </a:rPr>
                        <a:t>6</a:t>
                      </a:r>
                    </a:p>
                  </a:txBody>
                  <a:tcPr/>
                </a:tc>
                <a:tc>
                  <a:txBody>
                    <a:bodyPr/>
                    <a:lstStyle/>
                    <a:p>
                      <a:pPr algn="ctr"/>
                      <a:r>
                        <a:rPr lang="en-US" dirty="0">
                          <a:latin typeface="+mn-lt"/>
                        </a:rPr>
                        <a:t>180</a:t>
                      </a:r>
                    </a:p>
                  </a:txBody>
                  <a:tcPr/>
                </a:tc>
                <a:tc>
                  <a:txBody>
                    <a:bodyPr/>
                    <a:lstStyle/>
                    <a:p>
                      <a:pPr algn="ctr"/>
                      <a:r>
                        <a:rPr lang="en-US" dirty="0">
                          <a:solidFill>
                            <a:srgbClr val="9D0505"/>
                          </a:solidFill>
                          <a:latin typeface="+mn-lt"/>
                        </a:rPr>
                        <a:t>($6 − $5)*20 = $20</a:t>
                      </a:r>
                    </a:p>
                  </a:txBody>
                  <a:tcPr/>
                </a:tc>
                <a:extLst>
                  <a:ext uri="{0D108BD9-81ED-4DB2-BD59-A6C34878D82A}">
                    <a16:rowId xmlns:a16="http://schemas.microsoft.com/office/drawing/2014/main" val="10006"/>
                  </a:ext>
                </a:extLst>
              </a:tr>
              <a:tr h="370840">
                <a:tc>
                  <a:txBody>
                    <a:bodyPr/>
                    <a:lstStyle/>
                    <a:p>
                      <a:pPr algn="ctr"/>
                      <a:r>
                        <a:rPr lang="en-US" dirty="0">
                          <a:latin typeface="+mn-lt"/>
                        </a:rPr>
                        <a:t>7</a:t>
                      </a:r>
                    </a:p>
                  </a:txBody>
                  <a:tcPr/>
                </a:tc>
                <a:tc>
                  <a:txBody>
                    <a:bodyPr/>
                    <a:lstStyle/>
                    <a:p>
                      <a:pPr algn="ctr"/>
                      <a:r>
                        <a:rPr lang="en-US" dirty="0">
                          <a:latin typeface="+mn-lt"/>
                        </a:rPr>
                        <a:t>160</a:t>
                      </a:r>
                    </a:p>
                  </a:txBody>
                  <a:tcPr/>
                </a:tc>
                <a:tc>
                  <a:txBody>
                    <a:bodyPr/>
                    <a:lstStyle/>
                    <a:p>
                      <a:pPr algn="ctr"/>
                      <a:r>
                        <a:rPr lang="en-US" dirty="0">
                          <a:solidFill>
                            <a:srgbClr val="9D0505"/>
                          </a:solidFill>
                          <a:latin typeface="+mn-lt"/>
                        </a:rPr>
                        <a:t>($7 − $5)*20 = $40</a:t>
                      </a:r>
                    </a:p>
                  </a:txBody>
                  <a:tcPr/>
                </a:tc>
                <a:extLst>
                  <a:ext uri="{0D108BD9-81ED-4DB2-BD59-A6C34878D82A}">
                    <a16:rowId xmlns:a16="http://schemas.microsoft.com/office/drawing/2014/main" val="10007"/>
                  </a:ext>
                </a:extLst>
              </a:tr>
              <a:tr h="370840">
                <a:tc>
                  <a:txBody>
                    <a:bodyPr/>
                    <a:lstStyle/>
                    <a:p>
                      <a:pPr algn="ctr"/>
                      <a:r>
                        <a:rPr lang="en-US" dirty="0">
                          <a:latin typeface="+mn-lt"/>
                        </a:rPr>
                        <a:t>8</a:t>
                      </a:r>
                    </a:p>
                  </a:txBody>
                  <a:tcPr/>
                </a:tc>
                <a:tc>
                  <a:txBody>
                    <a:bodyPr/>
                    <a:lstStyle/>
                    <a:p>
                      <a:pPr algn="ctr"/>
                      <a:r>
                        <a:rPr lang="en-US" dirty="0">
                          <a:latin typeface="+mn-lt"/>
                        </a:rPr>
                        <a:t>140</a:t>
                      </a:r>
                    </a:p>
                  </a:txBody>
                  <a:tcPr/>
                </a:tc>
                <a:tc>
                  <a:txBody>
                    <a:bodyPr/>
                    <a:lstStyle/>
                    <a:p>
                      <a:pPr algn="ctr"/>
                      <a:r>
                        <a:rPr lang="en-US" dirty="0">
                          <a:solidFill>
                            <a:srgbClr val="9D0505"/>
                          </a:solidFill>
                          <a:latin typeface="+mn-lt"/>
                        </a:rPr>
                        <a:t>($8 − $5)*140 = $420</a:t>
                      </a:r>
                    </a:p>
                  </a:txBody>
                  <a:tcPr/>
                </a:tc>
                <a:extLst>
                  <a:ext uri="{0D108BD9-81ED-4DB2-BD59-A6C34878D82A}">
                    <a16:rowId xmlns:a16="http://schemas.microsoft.com/office/drawing/2014/main" val="10008"/>
                  </a:ext>
                </a:extLst>
              </a:tr>
            </a:tbl>
          </a:graphicData>
        </a:graphic>
      </p:graphicFrame>
      <p:sp>
        <p:nvSpPr>
          <p:cNvPr id="4" name="Content Placeholder 3"/>
          <p:cNvSpPr>
            <a:spLocks noGrp="1"/>
          </p:cNvSpPr>
          <p:nvPr>
            <p:ph sz="quarter" idx="14"/>
          </p:nvPr>
        </p:nvSpPr>
        <p:spPr>
          <a:xfrm>
            <a:off x="5599134" y="2525918"/>
            <a:ext cx="3224191" cy="3912460"/>
          </a:xfrm>
        </p:spPr>
        <p:txBody>
          <a:bodyPr>
            <a:noAutofit/>
          </a:bodyPr>
          <a:lstStyle/>
          <a:p>
            <a:pPr marL="292608" indent="-292608">
              <a:spcBef>
                <a:spcPts val="1000"/>
              </a:spcBef>
              <a:spcAft>
                <a:spcPts val="0"/>
              </a:spcAft>
              <a:buFont typeface="Arial" pitchFamily="34" charset="0"/>
              <a:buChar char="•"/>
            </a:pPr>
            <a:r>
              <a:rPr lang="en-US" sz="1600" noProof="0" dirty="0"/>
              <a:t>Those with a maximum willingness to pay below market price do not buy the good.</a:t>
            </a:r>
          </a:p>
          <a:p>
            <a:pPr marL="292608" indent="-292608">
              <a:spcBef>
                <a:spcPts val="1000"/>
              </a:spcBef>
              <a:spcAft>
                <a:spcPts val="0"/>
              </a:spcAft>
              <a:buFont typeface="Arial" pitchFamily="34" charset="0"/>
              <a:buChar char="•"/>
            </a:pPr>
            <a:r>
              <a:rPr lang="en-US" sz="1600" noProof="0" dirty="0"/>
              <a:t>Those with a maximum willingness to pay equal to market price do not receive consumer surplus.</a:t>
            </a:r>
          </a:p>
          <a:p>
            <a:pPr marL="292608" indent="-292608">
              <a:spcBef>
                <a:spcPts val="1000"/>
              </a:spcBef>
              <a:spcAft>
                <a:spcPts val="0"/>
              </a:spcAft>
              <a:buFont typeface="Arial" pitchFamily="34" charset="0"/>
              <a:buChar char="•"/>
            </a:pPr>
            <a:r>
              <a:rPr lang="en-US" sz="1600" noProof="0" dirty="0"/>
              <a:t>Those with a maximum willingness to pay above the market price receive consumer surplus.</a:t>
            </a:r>
          </a:p>
          <a:p>
            <a:pPr marL="292608" indent="-292608">
              <a:spcBef>
                <a:spcPts val="1000"/>
              </a:spcBef>
              <a:spcAft>
                <a:spcPts val="0"/>
              </a:spcAft>
              <a:buFont typeface="Arial" pitchFamily="34" charset="0"/>
              <a:buChar char="•"/>
            </a:pPr>
            <a:r>
              <a:rPr lang="en-US" sz="1600" noProof="0" dirty="0"/>
              <a:t>Consumer surplus = $20 + $40 + $420 = $480.</a:t>
            </a:r>
          </a:p>
        </p:txBody>
      </p:sp>
    </p:spTree>
    <p:extLst>
      <p:ext uri="{BB962C8B-B14F-4D97-AF65-F5344CB8AC3E}">
        <p14:creationId xmlns:p14="http://schemas.microsoft.com/office/powerpoint/2010/main" val="1461188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Producer surplus</a:t>
            </a:r>
          </a:p>
        </p:txBody>
      </p:sp>
      <p:sp>
        <p:nvSpPr>
          <p:cNvPr id="3" name="Content Placeholder 2"/>
          <p:cNvSpPr>
            <a:spLocks noGrp="1"/>
          </p:cNvSpPr>
          <p:nvPr>
            <p:ph sz="quarter" idx="11"/>
          </p:nvPr>
        </p:nvSpPr>
        <p:spPr>
          <a:xfrm>
            <a:off x="342900" y="1276709"/>
            <a:ext cx="8458200" cy="969264"/>
          </a:xfrm>
        </p:spPr>
        <p:txBody>
          <a:bodyPr>
            <a:noAutofit/>
          </a:bodyPr>
          <a:lstStyle/>
          <a:p>
            <a:r>
              <a:rPr lang="en-US" noProof="0" dirty="0"/>
              <a:t>The producer surplus can be calculated by summing up individuals’ producer surplus.</a:t>
            </a:r>
          </a:p>
        </p:txBody>
      </p:sp>
      <p:pic>
        <p:nvPicPr>
          <p:cNvPr id="6" name="Picture 5" descr="Using stair-wise individual supply, the area from the seller’s willingness to sell up to the current price is the consumer’s surplus; as the price drops, producer surplus is lost.">
            <a:extLst>
              <a:ext uri="{FF2B5EF4-FFF2-40B4-BE49-F238E27FC236}">
                <a16:creationId xmlns:a16="http://schemas.microsoft.com/office/drawing/2014/main" id="{25225B1E-2BC9-4E3E-8F0F-5EAC19702CD1}"/>
              </a:ext>
            </a:extLst>
          </p:cNvPr>
          <p:cNvPicPr>
            <a:picLocks noChangeAspect="1"/>
          </p:cNvPicPr>
          <p:nvPr/>
        </p:nvPicPr>
        <p:blipFill>
          <a:blip r:embed="rId3"/>
          <a:stretch>
            <a:fillRect/>
          </a:stretch>
        </p:blipFill>
        <p:spPr>
          <a:xfrm>
            <a:off x="466725" y="2318779"/>
            <a:ext cx="7658100" cy="2943225"/>
          </a:xfrm>
          <a:prstGeom prst="rect">
            <a:avLst/>
          </a:prstGeom>
        </p:spPr>
      </p:pic>
      <p:sp>
        <p:nvSpPr>
          <p:cNvPr id="4" name="Content Placeholder 3"/>
          <p:cNvSpPr>
            <a:spLocks noGrp="1"/>
          </p:cNvSpPr>
          <p:nvPr>
            <p:ph sz="quarter" idx="14"/>
          </p:nvPr>
        </p:nvSpPr>
        <p:spPr>
          <a:xfrm>
            <a:off x="361948" y="5320633"/>
            <a:ext cx="4210051" cy="796831"/>
          </a:xfrm>
        </p:spPr>
        <p:txBody>
          <a:bodyPr>
            <a:noAutofit/>
          </a:bodyPr>
          <a:lstStyle/>
          <a:p>
            <a:r>
              <a:rPr lang="en-US" sz="1600" noProof="0" dirty="0"/>
              <a:t>At a price of $160, the producer surplus equals ($160 − $50) + ($160 − $100) = $170</a:t>
            </a:r>
          </a:p>
        </p:txBody>
      </p:sp>
      <p:sp>
        <p:nvSpPr>
          <p:cNvPr id="5" name="Content Placeholder 4"/>
          <p:cNvSpPr>
            <a:spLocks noGrp="1"/>
          </p:cNvSpPr>
          <p:nvPr>
            <p:ph sz="quarter" idx="15"/>
          </p:nvPr>
        </p:nvSpPr>
        <p:spPr>
          <a:xfrm>
            <a:off x="4897677" y="5334810"/>
            <a:ext cx="3914649" cy="640080"/>
          </a:xfrm>
        </p:spPr>
        <p:txBody>
          <a:bodyPr>
            <a:normAutofit/>
          </a:bodyPr>
          <a:lstStyle/>
          <a:p>
            <a:r>
              <a:rPr lang="en-US" sz="1600" noProof="0" dirty="0"/>
              <a:t>At a price of $100, the producer surplus equals $50.</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447795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noProof="0" dirty="0"/>
              <a:t>Active Learning: Calculating producer surplus</a:t>
            </a:r>
          </a:p>
        </p:txBody>
      </p:sp>
      <p:sp>
        <p:nvSpPr>
          <p:cNvPr id="3" name="Content Placeholder 2"/>
          <p:cNvSpPr>
            <a:spLocks noGrp="1"/>
          </p:cNvSpPr>
          <p:nvPr>
            <p:ph sz="quarter" idx="11"/>
          </p:nvPr>
        </p:nvSpPr>
        <p:spPr>
          <a:xfrm>
            <a:off x="342900" y="1276709"/>
            <a:ext cx="8458200" cy="1002851"/>
          </a:xfrm>
        </p:spPr>
        <p:txBody>
          <a:bodyPr>
            <a:noAutofit/>
          </a:bodyPr>
          <a:lstStyle/>
          <a:p>
            <a:r>
              <a:rPr lang="en-US" noProof="0" dirty="0"/>
              <a:t>Use the following demand schedule to calculate consumer surplus if the market price is $5.</a:t>
            </a:r>
          </a:p>
        </p:txBody>
      </p:sp>
      <p:graphicFrame>
        <p:nvGraphicFramePr>
          <p:cNvPr id="12" name="Table 11"/>
          <p:cNvGraphicFramePr>
            <a:graphicFrameLocks noGrp="1"/>
          </p:cNvGraphicFramePr>
          <p:nvPr>
            <p:extLst>
              <p:ext uri="{D42A27DB-BD31-4B8C-83A1-F6EECF244321}">
                <p14:modId xmlns:p14="http://schemas.microsoft.com/office/powerpoint/2010/main" val="3913850032"/>
              </p:ext>
            </p:extLst>
          </p:nvPr>
        </p:nvGraphicFramePr>
        <p:xfrm>
          <a:off x="439224" y="2504582"/>
          <a:ext cx="4544901" cy="3337560"/>
        </p:xfrm>
        <a:graphic>
          <a:graphicData uri="http://schemas.openxmlformats.org/drawingml/2006/table">
            <a:tbl>
              <a:tblPr firstRow="1" bandRow="1">
                <a:tableStyleId>{5C22544A-7EE6-4342-B048-85BDC9FD1C3A}</a:tableStyleId>
              </a:tblPr>
              <a:tblGrid>
                <a:gridCol w="964573">
                  <a:extLst>
                    <a:ext uri="{9D8B030D-6E8A-4147-A177-3AD203B41FA5}">
                      <a16:colId xmlns:a16="http://schemas.microsoft.com/office/drawing/2014/main" val="20000"/>
                    </a:ext>
                  </a:extLst>
                </a:gridCol>
                <a:gridCol w="1287888">
                  <a:extLst>
                    <a:ext uri="{9D8B030D-6E8A-4147-A177-3AD203B41FA5}">
                      <a16:colId xmlns:a16="http://schemas.microsoft.com/office/drawing/2014/main" val="20001"/>
                    </a:ext>
                  </a:extLst>
                </a:gridCol>
                <a:gridCol w="2292440">
                  <a:extLst>
                    <a:ext uri="{9D8B030D-6E8A-4147-A177-3AD203B41FA5}">
                      <a16:colId xmlns:a16="http://schemas.microsoft.com/office/drawing/2014/main" val="20002"/>
                    </a:ext>
                  </a:extLst>
                </a:gridCol>
              </a:tblGrid>
              <a:tr h="370840">
                <a:tc>
                  <a:txBody>
                    <a:bodyPr/>
                    <a:lstStyle/>
                    <a:p>
                      <a:pPr algn="ctr"/>
                      <a:r>
                        <a:rPr lang="en-US" baseline="0" dirty="0">
                          <a:solidFill>
                            <a:schemeClr val="bg1"/>
                          </a:solidFill>
                          <a:latin typeface="+mn-lt"/>
                        </a:rPr>
                        <a:t>Price</a:t>
                      </a:r>
                    </a:p>
                  </a:txBody>
                  <a:tcPr>
                    <a:solidFill>
                      <a:srgbClr val="C00000"/>
                    </a:solidFill>
                  </a:tcPr>
                </a:tc>
                <a:tc>
                  <a:txBody>
                    <a:bodyPr/>
                    <a:lstStyle/>
                    <a:p>
                      <a:pPr algn="ctr"/>
                      <a:r>
                        <a:rPr lang="en-US" baseline="0" dirty="0">
                          <a:solidFill>
                            <a:schemeClr val="bg1"/>
                          </a:solidFill>
                          <a:latin typeface="+mn-lt"/>
                        </a:rPr>
                        <a:t>Quantity</a:t>
                      </a:r>
                    </a:p>
                  </a:txBody>
                  <a:tcPr>
                    <a:solidFill>
                      <a:srgbClr val="C00000"/>
                    </a:solidFill>
                  </a:tcPr>
                </a:tc>
                <a:tc>
                  <a:txBody>
                    <a:bodyPr/>
                    <a:lstStyle/>
                    <a:p>
                      <a:pPr algn="ctr"/>
                      <a:r>
                        <a:rPr lang="en-US" baseline="0" dirty="0">
                          <a:solidFill>
                            <a:schemeClr val="bg1"/>
                          </a:solidFill>
                          <a:latin typeface="+mn-lt"/>
                        </a:rPr>
                        <a:t>Producer Surplus</a:t>
                      </a:r>
                    </a:p>
                  </a:txBody>
                  <a:tcPr>
                    <a:solidFill>
                      <a:srgbClr val="C00000"/>
                    </a:solidFill>
                  </a:tcPr>
                </a:tc>
                <a:extLst>
                  <a:ext uri="{0D108BD9-81ED-4DB2-BD59-A6C34878D82A}">
                    <a16:rowId xmlns:a16="http://schemas.microsoft.com/office/drawing/2014/main" val="10000"/>
                  </a:ext>
                </a:extLst>
              </a:tr>
              <a:tr h="370840">
                <a:tc>
                  <a:txBody>
                    <a:bodyPr/>
                    <a:lstStyle/>
                    <a:p>
                      <a:pPr algn="ctr"/>
                      <a:r>
                        <a:rPr lang="en-US" baseline="0" dirty="0">
                          <a:latin typeface="+mn-lt"/>
                        </a:rPr>
                        <a:t>1</a:t>
                      </a:r>
                    </a:p>
                  </a:txBody>
                  <a:tcPr/>
                </a:tc>
                <a:tc>
                  <a:txBody>
                    <a:bodyPr/>
                    <a:lstStyle/>
                    <a:p>
                      <a:pPr algn="ctr"/>
                      <a:r>
                        <a:rPr lang="en-US" dirty="0">
                          <a:latin typeface="+mn-lt"/>
                        </a:rPr>
                        <a:t>130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1"/>
                  </a:ext>
                </a:extLst>
              </a:tr>
              <a:tr h="370840">
                <a:tc>
                  <a:txBody>
                    <a:bodyPr/>
                    <a:lstStyle/>
                    <a:p>
                      <a:pPr algn="ctr"/>
                      <a:r>
                        <a:rPr lang="en-US" baseline="0" dirty="0">
                          <a:latin typeface="+mn-lt"/>
                        </a:rPr>
                        <a:t>2</a:t>
                      </a:r>
                    </a:p>
                  </a:txBody>
                  <a:tcPr/>
                </a:tc>
                <a:tc>
                  <a:txBody>
                    <a:bodyPr/>
                    <a:lstStyle/>
                    <a:p>
                      <a:pPr algn="ctr"/>
                      <a:r>
                        <a:rPr lang="en-US" dirty="0">
                          <a:latin typeface="+mn-lt"/>
                        </a:rPr>
                        <a:t>260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2"/>
                  </a:ext>
                </a:extLst>
              </a:tr>
              <a:tr h="370840">
                <a:tc>
                  <a:txBody>
                    <a:bodyPr/>
                    <a:lstStyle/>
                    <a:p>
                      <a:pPr algn="ctr"/>
                      <a:r>
                        <a:rPr lang="en-US" baseline="0" dirty="0">
                          <a:latin typeface="+mn-lt"/>
                        </a:rPr>
                        <a:t>3</a:t>
                      </a:r>
                    </a:p>
                  </a:txBody>
                  <a:tcPr/>
                </a:tc>
                <a:tc>
                  <a:txBody>
                    <a:bodyPr/>
                    <a:lstStyle/>
                    <a:p>
                      <a:pPr algn="ctr"/>
                      <a:r>
                        <a:rPr lang="en-US" dirty="0">
                          <a:latin typeface="+mn-lt"/>
                        </a:rPr>
                        <a:t>390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3"/>
                  </a:ext>
                </a:extLst>
              </a:tr>
              <a:tr h="370840">
                <a:tc>
                  <a:txBody>
                    <a:bodyPr/>
                    <a:lstStyle/>
                    <a:p>
                      <a:pPr algn="ctr"/>
                      <a:r>
                        <a:rPr lang="en-US" baseline="0" dirty="0">
                          <a:latin typeface="+mn-lt"/>
                        </a:rPr>
                        <a:t>4</a:t>
                      </a:r>
                    </a:p>
                  </a:txBody>
                  <a:tcPr/>
                </a:tc>
                <a:tc>
                  <a:txBody>
                    <a:bodyPr/>
                    <a:lstStyle/>
                    <a:p>
                      <a:pPr algn="ctr"/>
                      <a:r>
                        <a:rPr lang="en-US" dirty="0">
                          <a:latin typeface="+mn-lt"/>
                        </a:rPr>
                        <a:t>520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4"/>
                  </a:ext>
                </a:extLst>
              </a:tr>
              <a:tr h="370840">
                <a:tc>
                  <a:txBody>
                    <a:bodyPr/>
                    <a:lstStyle/>
                    <a:p>
                      <a:pPr algn="ctr"/>
                      <a:r>
                        <a:rPr lang="en-US" baseline="0" dirty="0">
                          <a:latin typeface="+mn-lt"/>
                        </a:rPr>
                        <a:t>5</a:t>
                      </a:r>
                    </a:p>
                  </a:txBody>
                  <a:tcPr/>
                </a:tc>
                <a:tc>
                  <a:txBody>
                    <a:bodyPr/>
                    <a:lstStyle/>
                    <a:p>
                      <a:pPr algn="ctr"/>
                      <a:r>
                        <a:rPr lang="en-US" dirty="0">
                          <a:latin typeface="+mn-lt"/>
                        </a:rPr>
                        <a:t>650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aseline="0" dirty="0">
                        <a:latin typeface="+mn-lt"/>
                      </a:endParaRPr>
                    </a:p>
                  </a:txBody>
                  <a:tcPr/>
                </a:tc>
                <a:extLst>
                  <a:ext uri="{0D108BD9-81ED-4DB2-BD59-A6C34878D82A}">
                    <a16:rowId xmlns:a16="http://schemas.microsoft.com/office/drawing/2014/main" val="10005"/>
                  </a:ext>
                </a:extLst>
              </a:tr>
              <a:tr h="370840">
                <a:tc>
                  <a:txBody>
                    <a:bodyPr/>
                    <a:lstStyle/>
                    <a:p>
                      <a:pPr algn="ctr"/>
                      <a:r>
                        <a:rPr lang="en-US" baseline="0" dirty="0">
                          <a:latin typeface="+mn-lt"/>
                        </a:rPr>
                        <a:t>6</a:t>
                      </a:r>
                    </a:p>
                  </a:txBody>
                  <a:tcPr/>
                </a:tc>
                <a:tc>
                  <a:txBody>
                    <a:bodyPr/>
                    <a:lstStyle/>
                    <a:p>
                      <a:pPr algn="ctr"/>
                      <a:r>
                        <a:rPr lang="en-US" dirty="0">
                          <a:latin typeface="+mn-lt"/>
                        </a:rPr>
                        <a:t>780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6"/>
                  </a:ext>
                </a:extLst>
              </a:tr>
              <a:tr h="370840">
                <a:tc>
                  <a:txBody>
                    <a:bodyPr/>
                    <a:lstStyle/>
                    <a:p>
                      <a:pPr algn="ctr"/>
                      <a:r>
                        <a:rPr lang="en-US" baseline="0" dirty="0">
                          <a:latin typeface="+mn-lt"/>
                        </a:rPr>
                        <a:t>7</a:t>
                      </a:r>
                    </a:p>
                  </a:txBody>
                  <a:tcPr/>
                </a:tc>
                <a:tc>
                  <a:txBody>
                    <a:bodyPr/>
                    <a:lstStyle/>
                    <a:p>
                      <a:pPr algn="ctr"/>
                      <a:r>
                        <a:rPr lang="en-US" dirty="0">
                          <a:latin typeface="+mn-lt"/>
                        </a:rPr>
                        <a:t>910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7"/>
                  </a:ext>
                </a:extLst>
              </a:tr>
              <a:tr h="370840">
                <a:tc>
                  <a:txBody>
                    <a:bodyPr/>
                    <a:lstStyle/>
                    <a:p>
                      <a:pPr algn="ctr"/>
                      <a:r>
                        <a:rPr lang="en-US" baseline="0" dirty="0">
                          <a:latin typeface="+mn-lt"/>
                        </a:rPr>
                        <a:t>8</a:t>
                      </a:r>
                    </a:p>
                  </a:txBody>
                  <a:tcPr/>
                </a:tc>
                <a:tc>
                  <a:txBody>
                    <a:bodyPr/>
                    <a:lstStyle/>
                    <a:p>
                      <a:pPr algn="ctr"/>
                      <a:r>
                        <a:rPr lang="en-US" dirty="0">
                          <a:latin typeface="+mn-lt"/>
                        </a:rPr>
                        <a:t>1040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048700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II</a:t>
            </a:r>
          </a:p>
        </p:txBody>
      </p:sp>
      <p:sp>
        <p:nvSpPr>
          <p:cNvPr id="3" name="Content Placeholder 2"/>
          <p:cNvSpPr>
            <a:spLocks noGrp="1"/>
          </p:cNvSpPr>
          <p:nvPr>
            <p:ph sz="quarter" idx="11"/>
          </p:nvPr>
        </p:nvSpPr>
        <p:spPr>
          <a:xfrm>
            <a:off x="342900" y="1276709"/>
            <a:ext cx="8458200" cy="1002851"/>
          </a:xfrm>
        </p:spPr>
        <p:txBody>
          <a:bodyPr>
            <a:noAutofit/>
          </a:bodyPr>
          <a:lstStyle/>
          <a:p>
            <a:r>
              <a:rPr lang="en-US" noProof="0" dirty="0"/>
              <a:t>Use the following supply schedule to calculate producer surplus if the market price is $5.</a:t>
            </a:r>
          </a:p>
        </p:txBody>
      </p:sp>
      <p:graphicFrame>
        <p:nvGraphicFramePr>
          <p:cNvPr id="12" name="Table 11"/>
          <p:cNvGraphicFramePr>
            <a:graphicFrameLocks noGrp="1"/>
          </p:cNvGraphicFramePr>
          <p:nvPr>
            <p:extLst>
              <p:ext uri="{D42A27DB-BD31-4B8C-83A1-F6EECF244321}">
                <p14:modId xmlns:p14="http://schemas.microsoft.com/office/powerpoint/2010/main" val="4140154644"/>
              </p:ext>
            </p:extLst>
          </p:nvPr>
        </p:nvGraphicFramePr>
        <p:xfrm>
          <a:off x="439224" y="2504582"/>
          <a:ext cx="4696447" cy="3337560"/>
        </p:xfrm>
        <a:graphic>
          <a:graphicData uri="http://schemas.openxmlformats.org/drawingml/2006/table">
            <a:tbl>
              <a:tblPr firstRow="1" bandRow="1">
                <a:tableStyleId>{5C22544A-7EE6-4342-B048-85BDC9FD1C3A}</a:tableStyleId>
              </a:tblPr>
              <a:tblGrid>
                <a:gridCol w="964573">
                  <a:extLst>
                    <a:ext uri="{9D8B030D-6E8A-4147-A177-3AD203B41FA5}">
                      <a16:colId xmlns:a16="http://schemas.microsoft.com/office/drawing/2014/main" val="20000"/>
                    </a:ext>
                  </a:extLst>
                </a:gridCol>
                <a:gridCol w="1287888">
                  <a:extLst>
                    <a:ext uri="{9D8B030D-6E8A-4147-A177-3AD203B41FA5}">
                      <a16:colId xmlns:a16="http://schemas.microsoft.com/office/drawing/2014/main" val="20001"/>
                    </a:ext>
                  </a:extLst>
                </a:gridCol>
                <a:gridCol w="2443986">
                  <a:extLst>
                    <a:ext uri="{9D8B030D-6E8A-4147-A177-3AD203B41FA5}">
                      <a16:colId xmlns:a16="http://schemas.microsoft.com/office/drawing/2014/main" val="20002"/>
                    </a:ext>
                  </a:extLst>
                </a:gridCol>
              </a:tblGrid>
              <a:tr h="370840">
                <a:tc>
                  <a:txBody>
                    <a:bodyPr/>
                    <a:lstStyle/>
                    <a:p>
                      <a:pPr algn="ctr"/>
                      <a:r>
                        <a:rPr lang="en-US" baseline="0" dirty="0">
                          <a:solidFill>
                            <a:schemeClr val="bg1"/>
                          </a:solidFill>
                          <a:latin typeface="+mn-lt"/>
                        </a:rPr>
                        <a:t>Price</a:t>
                      </a:r>
                    </a:p>
                  </a:txBody>
                  <a:tcPr>
                    <a:solidFill>
                      <a:srgbClr val="C00000"/>
                    </a:solidFill>
                  </a:tcPr>
                </a:tc>
                <a:tc>
                  <a:txBody>
                    <a:bodyPr/>
                    <a:lstStyle/>
                    <a:p>
                      <a:pPr algn="ctr"/>
                      <a:r>
                        <a:rPr lang="en-US" baseline="0" dirty="0">
                          <a:solidFill>
                            <a:schemeClr val="bg1"/>
                          </a:solidFill>
                          <a:latin typeface="+mn-lt"/>
                        </a:rPr>
                        <a:t>Quantity</a:t>
                      </a:r>
                    </a:p>
                  </a:txBody>
                  <a:tcPr>
                    <a:solidFill>
                      <a:srgbClr val="C00000"/>
                    </a:solidFill>
                  </a:tcPr>
                </a:tc>
                <a:tc>
                  <a:txBody>
                    <a:bodyPr/>
                    <a:lstStyle/>
                    <a:p>
                      <a:pPr algn="ctr"/>
                      <a:r>
                        <a:rPr lang="en-US" baseline="0" dirty="0">
                          <a:solidFill>
                            <a:schemeClr val="bg1"/>
                          </a:solidFill>
                          <a:latin typeface="+mn-lt"/>
                        </a:rPr>
                        <a:t>Producer Surplus</a:t>
                      </a:r>
                    </a:p>
                  </a:txBody>
                  <a:tcPr>
                    <a:solidFill>
                      <a:srgbClr val="C00000"/>
                    </a:solidFill>
                  </a:tcPr>
                </a:tc>
                <a:extLst>
                  <a:ext uri="{0D108BD9-81ED-4DB2-BD59-A6C34878D82A}">
                    <a16:rowId xmlns:a16="http://schemas.microsoft.com/office/drawing/2014/main" val="10000"/>
                  </a:ext>
                </a:extLst>
              </a:tr>
              <a:tr h="370840">
                <a:tc>
                  <a:txBody>
                    <a:bodyPr/>
                    <a:lstStyle/>
                    <a:p>
                      <a:pPr algn="ctr"/>
                      <a:r>
                        <a:rPr lang="en-US" dirty="0">
                          <a:latin typeface="+mn-lt"/>
                        </a:rPr>
                        <a:t>1</a:t>
                      </a:r>
                    </a:p>
                  </a:txBody>
                  <a:tcPr/>
                </a:tc>
                <a:tc>
                  <a:txBody>
                    <a:bodyPr/>
                    <a:lstStyle/>
                    <a:p>
                      <a:pPr algn="ctr"/>
                      <a:r>
                        <a:rPr lang="en-US" dirty="0">
                          <a:latin typeface="+mn-lt"/>
                        </a:rPr>
                        <a:t>130</a:t>
                      </a:r>
                    </a:p>
                  </a:txBody>
                  <a:tcPr/>
                </a:tc>
                <a:tc>
                  <a:txBody>
                    <a:bodyPr/>
                    <a:lstStyle/>
                    <a:p>
                      <a:pPr algn="ctr"/>
                      <a:r>
                        <a:rPr lang="en-US" dirty="0">
                          <a:solidFill>
                            <a:srgbClr val="9D0505"/>
                          </a:solidFill>
                          <a:latin typeface="+mn-lt"/>
                        </a:rPr>
                        <a:t>($5 − $1)*130 = $520</a:t>
                      </a:r>
                    </a:p>
                  </a:txBody>
                  <a:tcPr/>
                </a:tc>
                <a:extLst>
                  <a:ext uri="{0D108BD9-81ED-4DB2-BD59-A6C34878D82A}">
                    <a16:rowId xmlns:a16="http://schemas.microsoft.com/office/drawing/2014/main" val="10001"/>
                  </a:ext>
                </a:extLst>
              </a:tr>
              <a:tr h="370840">
                <a:tc>
                  <a:txBody>
                    <a:bodyPr/>
                    <a:lstStyle/>
                    <a:p>
                      <a:pPr algn="ctr"/>
                      <a:r>
                        <a:rPr lang="en-US" dirty="0">
                          <a:latin typeface="+mn-lt"/>
                        </a:rPr>
                        <a:t>2</a:t>
                      </a:r>
                    </a:p>
                  </a:txBody>
                  <a:tcPr/>
                </a:tc>
                <a:tc>
                  <a:txBody>
                    <a:bodyPr/>
                    <a:lstStyle/>
                    <a:p>
                      <a:pPr algn="ctr"/>
                      <a:r>
                        <a:rPr lang="en-US" dirty="0">
                          <a:latin typeface="+mn-lt"/>
                        </a:rPr>
                        <a:t>260</a:t>
                      </a:r>
                    </a:p>
                  </a:txBody>
                  <a:tcPr/>
                </a:tc>
                <a:tc>
                  <a:txBody>
                    <a:bodyPr/>
                    <a:lstStyle/>
                    <a:p>
                      <a:pPr algn="ctr"/>
                      <a:r>
                        <a:rPr lang="en-US" dirty="0">
                          <a:solidFill>
                            <a:srgbClr val="9D0505"/>
                          </a:solidFill>
                          <a:latin typeface="+mn-lt"/>
                        </a:rPr>
                        <a:t>($5 − $2)*130 = $390</a:t>
                      </a:r>
                    </a:p>
                  </a:txBody>
                  <a:tcPr/>
                </a:tc>
                <a:extLst>
                  <a:ext uri="{0D108BD9-81ED-4DB2-BD59-A6C34878D82A}">
                    <a16:rowId xmlns:a16="http://schemas.microsoft.com/office/drawing/2014/main" val="10002"/>
                  </a:ext>
                </a:extLst>
              </a:tr>
              <a:tr h="370840">
                <a:tc>
                  <a:txBody>
                    <a:bodyPr/>
                    <a:lstStyle/>
                    <a:p>
                      <a:pPr algn="ctr"/>
                      <a:r>
                        <a:rPr lang="en-US" dirty="0">
                          <a:latin typeface="+mn-lt"/>
                        </a:rPr>
                        <a:t>3</a:t>
                      </a:r>
                    </a:p>
                  </a:txBody>
                  <a:tcPr/>
                </a:tc>
                <a:tc>
                  <a:txBody>
                    <a:bodyPr/>
                    <a:lstStyle/>
                    <a:p>
                      <a:pPr algn="ctr"/>
                      <a:r>
                        <a:rPr lang="en-US" dirty="0">
                          <a:latin typeface="+mn-lt"/>
                        </a:rPr>
                        <a:t>390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rgbClr val="9D0505"/>
                          </a:solidFill>
                          <a:latin typeface="+mn-lt"/>
                        </a:rPr>
                        <a:t>($5 − $3)*130 = $260</a:t>
                      </a:r>
                    </a:p>
                  </a:txBody>
                  <a:tcPr/>
                </a:tc>
                <a:extLst>
                  <a:ext uri="{0D108BD9-81ED-4DB2-BD59-A6C34878D82A}">
                    <a16:rowId xmlns:a16="http://schemas.microsoft.com/office/drawing/2014/main" val="10003"/>
                  </a:ext>
                </a:extLst>
              </a:tr>
              <a:tr h="370840">
                <a:tc>
                  <a:txBody>
                    <a:bodyPr/>
                    <a:lstStyle/>
                    <a:p>
                      <a:pPr algn="ctr"/>
                      <a:r>
                        <a:rPr lang="en-US" dirty="0">
                          <a:latin typeface="+mn-lt"/>
                        </a:rPr>
                        <a:t>4</a:t>
                      </a:r>
                    </a:p>
                  </a:txBody>
                  <a:tcPr/>
                </a:tc>
                <a:tc>
                  <a:txBody>
                    <a:bodyPr/>
                    <a:lstStyle/>
                    <a:p>
                      <a:pPr algn="ctr"/>
                      <a:r>
                        <a:rPr lang="en-US" dirty="0">
                          <a:latin typeface="+mn-lt"/>
                        </a:rPr>
                        <a:t>520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rgbClr val="9D0505"/>
                          </a:solidFill>
                          <a:latin typeface="+mn-lt"/>
                        </a:rPr>
                        <a:t>($5 − $4)*130 = $130</a:t>
                      </a:r>
                    </a:p>
                  </a:txBody>
                  <a:tcPr/>
                </a:tc>
                <a:extLst>
                  <a:ext uri="{0D108BD9-81ED-4DB2-BD59-A6C34878D82A}">
                    <a16:rowId xmlns:a16="http://schemas.microsoft.com/office/drawing/2014/main" val="10004"/>
                  </a:ext>
                </a:extLst>
              </a:tr>
              <a:tr h="370840">
                <a:tc>
                  <a:txBody>
                    <a:bodyPr/>
                    <a:lstStyle/>
                    <a:p>
                      <a:pPr algn="ctr"/>
                      <a:r>
                        <a:rPr lang="en-US" dirty="0">
                          <a:latin typeface="+mn-lt"/>
                        </a:rPr>
                        <a:t>5</a:t>
                      </a:r>
                    </a:p>
                  </a:txBody>
                  <a:tcPr/>
                </a:tc>
                <a:tc>
                  <a:txBody>
                    <a:bodyPr/>
                    <a:lstStyle/>
                    <a:p>
                      <a:pPr algn="ctr"/>
                      <a:r>
                        <a:rPr lang="en-US" dirty="0">
                          <a:latin typeface="+mn-lt"/>
                        </a:rPr>
                        <a:t>650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rgbClr val="9D0505"/>
                          </a:solidFill>
                          <a:latin typeface="+mn-lt"/>
                        </a:rPr>
                        <a:t>($5 − $5)*130 = $0</a:t>
                      </a:r>
                    </a:p>
                  </a:txBody>
                  <a:tcPr/>
                </a:tc>
                <a:extLst>
                  <a:ext uri="{0D108BD9-81ED-4DB2-BD59-A6C34878D82A}">
                    <a16:rowId xmlns:a16="http://schemas.microsoft.com/office/drawing/2014/main" val="10005"/>
                  </a:ext>
                </a:extLst>
              </a:tr>
              <a:tr h="370840">
                <a:tc>
                  <a:txBody>
                    <a:bodyPr/>
                    <a:lstStyle/>
                    <a:p>
                      <a:pPr algn="ctr"/>
                      <a:r>
                        <a:rPr lang="en-US" dirty="0">
                          <a:latin typeface="+mn-lt"/>
                        </a:rPr>
                        <a:t>6</a:t>
                      </a:r>
                    </a:p>
                  </a:txBody>
                  <a:tcPr/>
                </a:tc>
                <a:tc>
                  <a:txBody>
                    <a:bodyPr/>
                    <a:lstStyle/>
                    <a:p>
                      <a:pPr algn="ctr"/>
                      <a:r>
                        <a:rPr lang="en-US" dirty="0">
                          <a:latin typeface="+mn-lt"/>
                        </a:rPr>
                        <a:t>780</a:t>
                      </a:r>
                    </a:p>
                  </a:txBody>
                  <a:tcPr/>
                </a:tc>
                <a:tc>
                  <a:txBody>
                    <a:bodyPr/>
                    <a:lstStyle/>
                    <a:p>
                      <a:pPr algn="ctr"/>
                      <a:r>
                        <a:rPr lang="en-US" dirty="0">
                          <a:solidFill>
                            <a:srgbClr val="9D0505"/>
                          </a:solidFill>
                          <a:latin typeface="+mn-lt"/>
                        </a:rPr>
                        <a:t>$0</a:t>
                      </a:r>
                    </a:p>
                  </a:txBody>
                  <a:tcPr/>
                </a:tc>
                <a:extLst>
                  <a:ext uri="{0D108BD9-81ED-4DB2-BD59-A6C34878D82A}">
                    <a16:rowId xmlns:a16="http://schemas.microsoft.com/office/drawing/2014/main" val="10006"/>
                  </a:ext>
                </a:extLst>
              </a:tr>
              <a:tr h="370840">
                <a:tc>
                  <a:txBody>
                    <a:bodyPr/>
                    <a:lstStyle/>
                    <a:p>
                      <a:pPr algn="ctr"/>
                      <a:r>
                        <a:rPr lang="en-US" dirty="0">
                          <a:latin typeface="+mn-lt"/>
                        </a:rPr>
                        <a:t>7</a:t>
                      </a:r>
                    </a:p>
                  </a:txBody>
                  <a:tcPr/>
                </a:tc>
                <a:tc>
                  <a:txBody>
                    <a:bodyPr/>
                    <a:lstStyle/>
                    <a:p>
                      <a:pPr algn="ctr"/>
                      <a:r>
                        <a:rPr lang="en-US" dirty="0">
                          <a:latin typeface="+mn-lt"/>
                        </a:rPr>
                        <a:t>910</a:t>
                      </a:r>
                    </a:p>
                  </a:txBody>
                  <a:tcPr/>
                </a:tc>
                <a:tc>
                  <a:txBody>
                    <a:bodyPr/>
                    <a:lstStyle/>
                    <a:p>
                      <a:pPr algn="ctr"/>
                      <a:r>
                        <a:rPr lang="en-US" dirty="0">
                          <a:solidFill>
                            <a:srgbClr val="9D0505"/>
                          </a:solidFill>
                          <a:latin typeface="+mn-lt"/>
                        </a:rPr>
                        <a:t>$0</a:t>
                      </a:r>
                    </a:p>
                  </a:txBody>
                  <a:tcPr/>
                </a:tc>
                <a:extLst>
                  <a:ext uri="{0D108BD9-81ED-4DB2-BD59-A6C34878D82A}">
                    <a16:rowId xmlns:a16="http://schemas.microsoft.com/office/drawing/2014/main" val="10007"/>
                  </a:ext>
                </a:extLst>
              </a:tr>
              <a:tr h="370840">
                <a:tc>
                  <a:txBody>
                    <a:bodyPr/>
                    <a:lstStyle/>
                    <a:p>
                      <a:pPr algn="ctr"/>
                      <a:r>
                        <a:rPr lang="en-US" dirty="0">
                          <a:latin typeface="+mn-lt"/>
                        </a:rPr>
                        <a:t>8</a:t>
                      </a:r>
                    </a:p>
                  </a:txBody>
                  <a:tcPr/>
                </a:tc>
                <a:tc>
                  <a:txBody>
                    <a:bodyPr/>
                    <a:lstStyle/>
                    <a:p>
                      <a:pPr algn="ctr"/>
                      <a:r>
                        <a:rPr lang="en-US" dirty="0">
                          <a:latin typeface="+mn-lt"/>
                        </a:rPr>
                        <a:t>1040</a:t>
                      </a:r>
                    </a:p>
                  </a:txBody>
                  <a:tcPr/>
                </a:tc>
                <a:tc>
                  <a:txBody>
                    <a:bodyPr/>
                    <a:lstStyle/>
                    <a:p>
                      <a:pPr algn="ctr"/>
                      <a:r>
                        <a:rPr lang="en-US" dirty="0">
                          <a:solidFill>
                            <a:srgbClr val="9D0505"/>
                          </a:solidFill>
                          <a:latin typeface="+mn-lt"/>
                        </a:rPr>
                        <a:t>$0</a:t>
                      </a:r>
                    </a:p>
                  </a:txBody>
                  <a:tcPr/>
                </a:tc>
                <a:extLst>
                  <a:ext uri="{0D108BD9-81ED-4DB2-BD59-A6C34878D82A}">
                    <a16:rowId xmlns:a16="http://schemas.microsoft.com/office/drawing/2014/main" val="10008"/>
                  </a:ext>
                </a:extLst>
              </a:tr>
            </a:tbl>
          </a:graphicData>
        </a:graphic>
      </p:graphicFrame>
      <p:sp>
        <p:nvSpPr>
          <p:cNvPr id="4" name="Content Placeholder 3"/>
          <p:cNvSpPr>
            <a:spLocks noGrp="1"/>
          </p:cNvSpPr>
          <p:nvPr>
            <p:ph sz="quarter" idx="14"/>
          </p:nvPr>
        </p:nvSpPr>
        <p:spPr>
          <a:xfrm>
            <a:off x="5191526" y="2525919"/>
            <a:ext cx="3631799" cy="3243818"/>
          </a:xfrm>
        </p:spPr>
        <p:txBody>
          <a:bodyPr>
            <a:noAutofit/>
          </a:bodyPr>
          <a:lstStyle/>
          <a:p>
            <a:pPr marL="292608" indent="-292608">
              <a:buFont typeface="Arial" pitchFamily="34" charset="0"/>
              <a:buChar char="•"/>
            </a:pPr>
            <a:r>
              <a:rPr lang="en-US" sz="1600" noProof="0" dirty="0"/>
              <a:t>Those with a minimum willingness to sell below the market price receive producer surplus.</a:t>
            </a:r>
          </a:p>
          <a:p>
            <a:pPr marL="292608" indent="-292608">
              <a:buFont typeface="Arial" pitchFamily="34" charset="0"/>
              <a:buChar char="•"/>
            </a:pPr>
            <a:r>
              <a:rPr lang="en-US" sz="1600" noProof="0" dirty="0"/>
              <a:t>Those with a minimum willingness to sell equal to market price do not receive producer surplus.</a:t>
            </a:r>
          </a:p>
          <a:p>
            <a:pPr marL="292608" indent="-292608">
              <a:buFont typeface="Arial" pitchFamily="34" charset="0"/>
              <a:buChar char="•"/>
            </a:pPr>
            <a:r>
              <a:rPr lang="en-US" sz="1600" noProof="0" dirty="0"/>
              <a:t>Those with a minimum willingness to sell above market price do not sell the good.</a:t>
            </a:r>
          </a:p>
          <a:p>
            <a:pPr marL="292608" indent="-292608">
              <a:buFont typeface="Arial" pitchFamily="34" charset="0"/>
              <a:buChar char="•"/>
            </a:pPr>
            <a:r>
              <a:rPr lang="en-US" sz="1600" noProof="0" dirty="0"/>
              <a:t>Producer surplus = $520 + $390 + $260 + $130 = $1300.</a:t>
            </a:r>
          </a:p>
        </p:txBody>
      </p:sp>
    </p:spTree>
    <p:extLst>
      <p:ext uri="{BB962C8B-B14F-4D97-AF65-F5344CB8AC3E}">
        <p14:creationId xmlns:p14="http://schemas.microsoft.com/office/powerpoint/2010/main" val="28171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Total surplus I</a:t>
            </a:r>
          </a:p>
        </p:txBody>
      </p:sp>
      <p:sp>
        <p:nvSpPr>
          <p:cNvPr id="3" name="Content Placeholder 2"/>
          <p:cNvSpPr>
            <a:spLocks noGrp="1"/>
          </p:cNvSpPr>
          <p:nvPr>
            <p:ph sz="quarter" idx="11"/>
          </p:nvPr>
        </p:nvSpPr>
        <p:spPr>
          <a:xfrm>
            <a:off x="342900" y="1276709"/>
            <a:ext cx="8458200" cy="1324823"/>
          </a:xfrm>
        </p:spPr>
        <p:txBody>
          <a:bodyPr>
            <a:noAutofit/>
          </a:bodyPr>
          <a:lstStyle/>
          <a:p>
            <a:r>
              <a:rPr lang="en-US" i="1" noProof="0" dirty="0">
                <a:solidFill>
                  <a:srgbClr val="AC0000"/>
                </a:solidFill>
              </a:rPr>
              <a:t>Total surplus</a:t>
            </a:r>
            <a:r>
              <a:rPr lang="en-US" noProof="0" dirty="0"/>
              <a:t> is the combined benefits that everyone receives from participating in an exchange of goods or services.</a:t>
            </a:r>
          </a:p>
        </p:txBody>
      </p:sp>
      <p:pic>
        <p:nvPicPr>
          <p:cNvPr id="5122" name="Picture 2" descr="Individual surplus is the stepwise area for each additional consumer/seller; for the entire market, consumer and producer surplus is the area between the supply and demand lines up to equilibrium.&#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476" y="2736670"/>
            <a:ext cx="3146425" cy="319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713668" y="2809998"/>
            <a:ext cx="4109657" cy="1561592"/>
          </a:xfrm>
        </p:spPr>
        <p:txBody>
          <a:bodyPr>
            <a:noAutofit/>
          </a:bodyPr>
          <a:lstStyle/>
          <a:p>
            <a:r>
              <a:rPr lang="en-US" sz="2000" noProof="0" dirty="0"/>
              <a:t>Supply and demand intersect at a price of $200 and quantity of 3.</a:t>
            </a:r>
          </a:p>
          <a:p>
            <a:pPr marL="292608" indent="-292608">
              <a:buFont typeface="Arial" pitchFamily="34" charset="0"/>
              <a:buChar char="•"/>
            </a:pPr>
            <a:r>
              <a:rPr lang="en-US" sz="2000" noProof="0" dirty="0"/>
              <a:t>C</a:t>
            </a:r>
            <a:r>
              <a:rPr lang="en-US" sz="100" noProof="0" dirty="0"/>
              <a:t> </a:t>
            </a:r>
            <a:r>
              <a:rPr lang="en-US" sz="2000" noProof="0" dirty="0"/>
              <a:t>S = $300 + $50 = $350.</a:t>
            </a:r>
          </a:p>
          <a:p>
            <a:pPr marL="292608" indent="-292608">
              <a:buFont typeface="Arial" pitchFamily="34" charset="0"/>
              <a:buChar char="•"/>
            </a:pPr>
            <a:r>
              <a:rPr lang="en-US" sz="2000" noProof="0" dirty="0"/>
              <a:t>P</a:t>
            </a:r>
            <a:r>
              <a:rPr lang="en-US" sz="100" noProof="0" dirty="0"/>
              <a:t> </a:t>
            </a:r>
            <a:r>
              <a:rPr lang="en-US" sz="2000" noProof="0" dirty="0"/>
              <a:t>S = $150 + $100 = $250.</a:t>
            </a:r>
          </a:p>
        </p:txBody>
      </p:sp>
      <p:sp>
        <p:nvSpPr>
          <p:cNvPr id="5" name="Content Placeholder 4"/>
          <p:cNvSpPr>
            <a:spLocks noGrp="1"/>
          </p:cNvSpPr>
          <p:nvPr>
            <p:ph sz="quarter" idx="15"/>
          </p:nvPr>
        </p:nvSpPr>
        <p:spPr>
          <a:xfrm>
            <a:off x="4705494" y="4465357"/>
            <a:ext cx="4117831" cy="386066"/>
          </a:xfrm>
        </p:spPr>
        <p:txBody>
          <a:bodyPr>
            <a:normAutofit lnSpcReduction="10000"/>
          </a:bodyPr>
          <a:lstStyle/>
          <a:p>
            <a:r>
              <a:rPr lang="en-US" sz="2000" noProof="0" dirty="0"/>
              <a:t>Total surplus = C</a:t>
            </a:r>
            <a:r>
              <a:rPr lang="en-US" sz="100" noProof="0" dirty="0"/>
              <a:t> </a:t>
            </a:r>
            <a:r>
              <a:rPr lang="en-US" sz="2000" noProof="0" dirty="0"/>
              <a:t>S + P</a:t>
            </a:r>
            <a:r>
              <a:rPr lang="en-US" sz="100" noProof="0" dirty="0"/>
              <a:t> </a:t>
            </a:r>
            <a:r>
              <a:rPr lang="en-US" sz="2000" noProof="0" dirty="0"/>
              <a:t>S = $600.</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046537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Total surplus II</a:t>
            </a:r>
          </a:p>
        </p:txBody>
      </p:sp>
      <p:sp>
        <p:nvSpPr>
          <p:cNvPr id="3" name="Content Placeholder 2"/>
          <p:cNvSpPr>
            <a:spLocks noGrp="1"/>
          </p:cNvSpPr>
          <p:nvPr>
            <p:ph sz="quarter" idx="11"/>
          </p:nvPr>
        </p:nvSpPr>
        <p:spPr>
          <a:xfrm>
            <a:off x="342900" y="1276710"/>
            <a:ext cx="8458200" cy="835425"/>
          </a:xfrm>
        </p:spPr>
        <p:txBody>
          <a:bodyPr>
            <a:noAutofit/>
          </a:bodyPr>
          <a:lstStyle/>
          <a:p>
            <a:r>
              <a:rPr lang="en-US" sz="2400" i="1" noProof="0" dirty="0">
                <a:solidFill>
                  <a:srgbClr val="AC0000"/>
                </a:solidFill>
              </a:rPr>
              <a:t>Total surplus</a:t>
            </a:r>
            <a:r>
              <a:rPr lang="en-US" sz="2400" noProof="0" dirty="0"/>
              <a:t> is the combined benefits that everyone receives from participating in an exchange of goods or services.</a:t>
            </a:r>
          </a:p>
        </p:txBody>
      </p:sp>
      <p:pic>
        <p:nvPicPr>
          <p:cNvPr id="12" name="Picture 4" descr="Individual surplus is the stepwise area for each additional consumer/seller; for the entire market, consumer and producer surplus is the area between the supply and demand lines up to equilibriu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514" y="2382265"/>
            <a:ext cx="4058800" cy="3046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495799" y="2237921"/>
            <a:ext cx="4327525" cy="1406324"/>
          </a:xfrm>
        </p:spPr>
        <p:txBody>
          <a:bodyPr>
            <a:noAutofit/>
          </a:bodyPr>
          <a:lstStyle/>
          <a:p>
            <a:r>
              <a:rPr lang="en-US" sz="1800" noProof="0" dirty="0"/>
              <a:t>Total </a:t>
            </a:r>
            <a:r>
              <a:rPr lang="en-US" sz="1800" i="1" noProof="0" dirty="0"/>
              <a:t>consumer surplus</a:t>
            </a:r>
            <a:r>
              <a:rPr lang="en-US" sz="1800" noProof="0" dirty="0"/>
              <a:t> is equal to the area underneath the demand curve and above the equilibrium price.</a:t>
            </a:r>
          </a:p>
          <a:p>
            <a:pPr>
              <a:spcBef>
                <a:spcPts val="1000"/>
              </a:spcBef>
              <a:spcAft>
                <a:spcPts val="0"/>
              </a:spcAft>
              <a:buFont typeface="Arial" pitchFamily="34" charset="0"/>
              <a:buChar char="•"/>
            </a:pPr>
            <a:r>
              <a:rPr lang="en-US" sz="1800" dirty="0"/>
              <a:t> </a:t>
            </a:r>
            <a:endParaRPr lang="en-US" sz="1800" noProof="0" dirty="0"/>
          </a:p>
        </p:txBody>
      </p:sp>
      <p:graphicFrame>
        <p:nvGraphicFramePr>
          <p:cNvPr id="7" name="Object 6"/>
          <p:cNvGraphicFramePr>
            <a:graphicFrameLocks noChangeAspect="1"/>
          </p:cNvGraphicFramePr>
          <p:nvPr>
            <p:extLst>
              <p:ext uri="{D42A27DB-BD31-4B8C-83A1-F6EECF244321}">
                <p14:modId xmlns:p14="http://schemas.microsoft.com/office/powerpoint/2010/main" val="411915737"/>
              </p:ext>
            </p:extLst>
          </p:nvPr>
        </p:nvGraphicFramePr>
        <p:xfrm>
          <a:off x="4852939" y="3225558"/>
          <a:ext cx="3583457" cy="303330"/>
        </p:xfrm>
        <a:graphic>
          <a:graphicData uri="http://schemas.openxmlformats.org/presentationml/2006/ole">
            <mc:AlternateContent xmlns:mc="http://schemas.openxmlformats.org/markup-compatibility/2006">
              <mc:Choice xmlns:v="urn:schemas-microsoft-com:vml" Requires="v">
                <p:oleObj spid="_x0000_s1082" name="Equation" r:id="rId5" imgW="2400120" imgH="203040" progId="Equation.DSMT4">
                  <p:embed/>
                </p:oleObj>
              </mc:Choice>
              <mc:Fallback>
                <p:oleObj name="Equation" r:id="rId5" imgW="2400120" imgH="203040" progId="Equation.DSMT4">
                  <p:embed/>
                  <p:pic>
                    <p:nvPicPr>
                      <p:cNvPr id="0" name=""/>
                      <p:cNvPicPr/>
                      <p:nvPr/>
                    </p:nvPicPr>
                    <p:blipFill>
                      <a:blip r:embed="rId6"/>
                      <a:stretch>
                        <a:fillRect/>
                      </a:stretch>
                    </p:blipFill>
                    <p:spPr>
                      <a:xfrm>
                        <a:off x="4852939" y="3225558"/>
                        <a:ext cx="3583457" cy="303330"/>
                      </a:xfrm>
                      <a:prstGeom prst="rect">
                        <a:avLst/>
                      </a:prstGeom>
                    </p:spPr>
                  </p:pic>
                </p:oleObj>
              </mc:Fallback>
            </mc:AlternateContent>
          </a:graphicData>
        </a:graphic>
      </p:graphicFrame>
      <p:sp>
        <p:nvSpPr>
          <p:cNvPr id="5" name="Content Placeholder 4"/>
          <p:cNvSpPr>
            <a:spLocks noGrp="1"/>
          </p:cNvSpPr>
          <p:nvPr>
            <p:ph sz="quarter" idx="15"/>
          </p:nvPr>
        </p:nvSpPr>
        <p:spPr>
          <a:xfrm>
            <a:off x="4495800" y="3818022"/>
            <a:ext cx="4305300" cy="1336209"/>
          </a:xfrm>
        </p:spPr>
        <p:txBody>
          <a:bodyPr>
            <a:noAutofit/>
          </a:bodyPr>
          <a:lstStyle/>
          <a:p>
            <a:r>
              <a:rPr lang="en-US" sz="1800" noProof="0" dirty="0"/>
              <a:t>Total </a:t>
            </a:r>
            <a:r>
              <a:rPr lang="en-US" sz="1800" i="1" noProof="0" dirty="0"/>
              <a:t>producer surplus</a:t>
            </a:r>
            <a:r>
              <a:rPr lang="en-US" sz="1800" noProof="0" dirty="0"/>
              <a:t> is equal to the area above the supply curve and below the equilibrium price.</a:t>
            </a:r>
          </a:p>
          <a:p>
            <a:pPr>
              <a:buFont typeface="Arial" pitchFamily="34" charset="0"/>
              <a:buChar char="•"/>
            </a:pPr>
            <a:r>
              <a:rPr lang="en-US" sz="1800" dirty="0"/>
              <a:t> </a:t>
            </a:r>
            <a:endParaRPr lang="en-US" sz="1800" noProof="0" dirty="0"/>
          </a:p>
        </p:txBody>
      </p:sp>
      <p:graphicFrame>
        <p:nvGraphicFramePr>
          <p:cNvPr id="10" name="Object 9"/>
          <p:cNvGraphicFramePr>
            <a:graphicFrameLocks noChangeAspect="1"/>
          </p:cNvGraphicFramePr>
          <p:nvPr>
            <p:extLst>
              <p:ext uri="{D42A27DB-BD31-4B8C-83A1-F6EECF244321}">
                <p14:modId xmlns:p14="http://schemas.microsoft.com/office/powerpoint/2010/main" val="1217741120"/>
              </p:ext>
            </p:extLst>
          </p:nvPr>
        </p:nvGraphicFramePr>
        <p:xfrm>
          <a:off x="4835295" y="4792490"/>
          <a:ext cx="3382963" cy="323850"/>
        </p:xfrm>
        <a:graphic>
          <a:graphicData uri="http://schemas.openxmlformats.org/presentationml/2006/ole">
            <mc:AlternateContent xmlns:mc="http://schemas.openxmlformats.org/markup-compatibility/2006">
              <mc:Choice xmlns:v="urn:schemas-microsoft-com:vml" Requires="v">
                <p:oleObj spid="_x0000_s1083" name="Equation" r:id="rId7" imgW="2120760" imgH="203040" progId="Equation.DSMT4">
                  <p:embed/>
                </p:oleObj>
              </mc:Choice>
              <mc:Fallback>
                <p:oleObj name="Equation" r:id="rId7" imgW="2120760" imgH="203040" progId="Equation.DSMT4">
                  <p:embed/>
                  <p:pic>
                    <p:nvPicPr>
                      <p:cNvPr id="7" name="Object 6"/>
                      <p:cNvPicPr/>
                      <p:nvPr/>
                    </p:nvPicPr>
                    <p:blipFill>
                      <a:blip r:embed="rId8"/>
                      <a:stretch>
                        <a:fillRect/>
                      </a:stretch>
                    </p:blipFill>
                    <p:spPr>
                      <a:xfrm>
                        <a:off x="4835295" y="4792490"/>
                        <a:ext cx="3382963" cy="323850"/>
                      </a:xfrm>
                      <a:prstGeom prst="rect">
                        <a:avLst/>
                      </a:prstGeom>
                    </p:spPr>
                  </p:pic>
                </p:oleObj>
              </mc:Fallback>
            </mc:AlternateContent>
          </a:graphicData>
        </a:graphic>
      </p:graphicFrame>
      <p:sp>
        <p:nvSpPr>
          <p:cNvPr id="6" name="Content Placeholder 5"/>
          <p:cNvSpPr>
            <a:spLocks noGrp="1"/>
          </p:cNvSpPr>
          <p:nvPr>
            <p:ph sz="quarter" idx="16"/>
          </p:nvPr>
        </p:nvSpPr>
        <p:spPr>
          <a:xfrm>
            <a:off x="4521200" y="5328009"/>
            <a:ext cx="4305300" cy="391642"/>
          </a:xfrm>
        </p:spPr>
        <p:txBody>
          <a:bodyPr>
            <a:normAutofit/>
          </a:bodyPr>
          <a:lstStyle/>
          <a:p>
            <a:r>
              <a:rPr lang="en-US" sz="1800" i="1" noProof="0" dirty="0"/>
              <a:t>Total surplus</a:t>
            </a:r>
            <a:r>
              <a:rPr lang="en-US" sz="1800" noProof="0" dirty="0"/>
              <a:t> = C</a:t>
            </a:r>
            <a:r>
              <a:rPr lang="en-US" sz="100" noProof="0" dirty="0"/>
              <a:t> </a:t>
            </a:r>
            <a:r>
              <a:rPr lang="en-US" sz="1800" noProof="0" dirty="0"/>
              <a:t>S + P</a:t>
            </a:r>
            <a:r>
              <a:rPr lang="en-US" sz="100" noProof="0" dirty="0"/>
              <a:t> </a:t>
            </a:r>
            <a:r>
              <a:rPr lang="en-US" sz="1800" noProof="0" dirty="0"/>
              <a:t>S = $7.5B.</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9" action="ppaction://hlinksldjump"/>
              </a:rPr>
              <a:t>Access the text alternative for slide images.</a:t>
            </a:r>
          </a:p>
        </p:txBody>
      </p:sp>
    </p:spTree>
    <p:extLst>
      <p:ext uri="{BB962C8B-B14F-4D97-AF65-F5344CB8AC3E}">
        <p14:creationId xmlns:p14="http://schemas.microsoft.com/office/powerpoint/2010/main" val="42049265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Market equilibrium and efficiency I</a:t>
            </a:r>
          </a:p>
        </p:txBody>
      </p:sp>
      <p:sp>
        <p:nvSpPr>
          <p:cNvPr id="3" name="Content Placeholder 2"/>
          <p:cNvSpPr>
            <a:spLocks noGrp="1"/>
          </p:cNvSpPr>
          <p:nvPr>
            <p:ph sz="quarter" idx="11"/>
          </p:nvPr>
        </p:nvSpPr>
        <p:spPr>
          <a:xfrm>
            <a:off x="342900" y="1276710"/>
            <a:ext cx="8458200" cy="835425"/>
          </a:xfrm>
        </p:spPr>
        <p:txBody>
          <a:bodyPr>
            <a:noAutofit/>
          </a:bodyPr>
          <a:lstStyle/>
          <a:p>
            <a:r>
              <a:rPr lang="en-US" sz="2400" noProof="0" dirty="0">
                <a:solidFill>
                  <a:schemeClr val="tx1"/>
                </a:solidFill>
              </a:rPr>
              <a:t>The market equilibrium is the point that maximizes total well-being (total surplus) of all participants in the market.</a:t>
            </a:r>
          </a:p>
        </p:txBody>
      </p:sp>
      <p:pic>
        <p:nvPicPr>
          <p:cNvPr id="9218" name="Picture 2" descr="Graph illustrates the areas of consumer and producer surplus lost when price is above equilibr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33" y="2457003"/>
            <a:ext cx="3876675" cy="279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495799" y="2317394"/>
            <a:ext cx="4327525" cy="1853163"/>
          </a:xfrm>
        </p:spPr>
        <p:txBody>
          <a:bodyPr>
            <a:noAutofit/>
          </a:bodyPr>
          <a:lstStyle/>
          <a:p>
            <a:r>
              <a:rPr lang="en-US" sz="1800" noProof="0" dirty="0"/>
              <a:t>Suppose the price increases from the equilibrium price of $200 to $300.</a:t>
            </a:r>
          </a:p>
          <a:p>
            <a:r>
              <a:rPr lang="en-US" sz="1800" noProof="0" dirty="0"/>
              <a:t>Reduction in cameras sold by 10 million.</a:t>
            </a:r>
          </a:p>
          <a:p>
            <a:pPr marL="292608" indent="-292608">
              <a:buFont typeface="Arial" pitchFamily="34" charset="0"/>
              <a:buChar char="•"/>
            </a:pPr>
            <a:r>
              <a:rPr lang="en-US" sz="1800" noProof="0" dirty="0"/>
              <a:t>Reduces consumer surplus.</a:t>
            </a:r>
          </a:p>
          <a:p>
            <a:pPr marL="292608" indent="-292608">
              <a:buFont typeface="Arial" pitchFamily="34" charset="0"/>
              <a:buChar char="•"/>
            </a:pPr>
            <a:r>
              <a:rPr lang="en-US" sz="1800" noProof="0" dirty="0"/>
              <a:t>Reduces producer surplus.</a:t>
            </a:r>
          </a:p>
        </p:txBody>
      </p:sp>
      <p:sp>
        <p:nvSpPr>
          <p:cNvPr id="5" name="Content Placeholder 4"/>
          <p:cNvSpPr>
            <a:spLocks noGrp="1"/>
          </p:cNvSpPr>
          <p:nvPr>
            <p:ph sz="quarter" idx="15"/>
          </p:nvPr>
        </p:nvSpPr>
        <p:spPr>
          <a:xfrm>
            <a:off x="4495800" y="4296063"/>
            <a:ext cx="4305300" cy="1842963"/>
          </a:xfrm>
        </p:spPr>
        <p:txBody>
          <a:bodyPr>
            <a:noAutofit/>
          </a:bodyPr>
          <a:lstStyle/>
          <a:p>
            <a:r>
              <a:rPr lang="en-US" sz="1800" noProof="0" dirty="0"/>
              <a:t>Buyers pay a higher price, decreasing consumer surplus from areas 1, 2, and 4 to area 1.</a:t>
            </a:r>
          </a:p>
          <a:p>
            <a:r>
              <a:rPr lang="en-US" sz="1800" noProof="0" dirty="0"/>
              <a:t>Sellers sell at a higher price, increasing producer surplus from areas 3 and 5 to 2 and 3.</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4100038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noProof="0" dirty="0"/>
              <a:t>Active Learning: Calculating total surplus</a:t>
            </a:r>
          </a:p>
        </p:txBody>
      </p:sp>
      <p:sp>
        <p:nvSpPr>
          <p:cNvPr id="3" name="Content Placeholder 2"/>
          <p:cNvSpPr>
            <a:spLocks noGrp="1"/>
          </p:cNvSpPr>
          <p:nvPr>
            <p:ph sz="quarter" idx="11"/>
          </p:nvPr>
        </p:nvSpPr>
        <p:spPr>
          <a:xfrm>
            <a:off x="342900" y="1276710"/>
            <a:ext cx="8458200" cy="886942"/>
          </a:xfrm>
        </p:spPr>
        <p:txBody>
          <a:bodyPr>
            <a:noAutofit/>
          </a:bodyPr>
          <a:lstStyle/>
          <a:p>
            <a:r>
              <a:rPr lang="en-US" sz="2400" noProof="0" dirty="0">
                <a:solidFill>
                  <a:schemeClr val="tx1"/>
                </a:solidFill>
              </a:rPr>
              <a:t>Use the following graph to calculate the </a:t>
            </a:r>
            <a:r>
              <a:rPr lang="en-US" sz="2400" i="1" noProof="0" dirty="0">
                <a:solidFill>
                  <a:schemeClr val="tx1"/>
                </a:solidFill>
              </a:rPr>
              <a:t>difference</a:t>
            </a:r>
            <a:r>
              <a:rPr lang="en-US" sz="2400" noProof="0" dirty="0">
                <a:solidFill>
                  <a:schemeClr val="tx1"/>
                </a:solidFill>
              </a:rPr>
              <a:t> in total surplus if the price increases from $200 to $300.</a:t>
            </a:r>
          </a:p>
        </p:txBody>
      </p:sp>
      <p:pic>
        <p:nvPicPr>
          <p:cNvPr id="8194" name="Picture 2" descr="The horizontal axis of the graph represents quantity of cameras in millions and the vertical axis of the graph represents price in dolla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933" y="2305934"/>
            <a:ext cx="5159375" cy="3719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620826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342900" y="304800"/>
            <a:ext cx="8458200" cy="678611"/>
          </a:xfrm>
        </p:spPr>
        <p:txBody>
          <a:bodyPr/>
          <a:lstStyle/>
          <a:p>
            <a:r>
              <a:rPr lang="en-US" noProof="0" dirty="0"/>
              <a:t>Active Learning Solution III</a:t>
            </a:r>
          </a:p>
        </p:txBody>
      </p:sp>
      <p:sp>
        <p:nvSpPr>
          <p:cNvPr id="13" name="Content Placeholder 2"/>
          <p:cNvSpPr>
            <a:spLocks noGrp="1"/>
          </p:cNvSpPr>
          <p:nvPr>
            <p:ph sz="quarter" idx="11"/>
          </p:nvPr>
        </p:nvSpPr>
        <p:spPr>
          <a:xfrm>
            <a:off x="342900" y="1276710"/>
            <a:ext cx="8458200" cy="835425"/>
          </a:xfrm>
        </p:spPr>
        <p:txBody>
          <a:bodyPr>
            <a:noAutofit/>
          </a:bodyPr>
          <a:lstStyle/>
          <a:p>
            <a:r>
              <a:rPr lang="en-US" sz="2400" noProof="0" dirty="0">
                <a:solidFill>
                  <a:schemeClr val="tx1"/>
                </a:solidFill>
              </a:rPr>
              <a:t>Use the following graph to calculate the </a:t>
            </a:r>
            <a:r>
              <a:rPr lang="en-US" sz="2400" i="1" noProof="0" dirty="0">
                <a:solidFill>
                  <a:schemeClr val="tx1"/>
                </a:solidFill>
              </a:rPr>
              <a:t>difference</a:t>
            </a:r>
            <a:r>
              <a:rPr lang="en-US" sz="2400" noProof="0" dirty="0">
                <a:solidFill>
                  <a:schemeClr val="tx1"/>
                </a:solidFill>
              </a:rPr>
              <a:t> in total surplus if the price increases from $200 to $300.</a:t>
            </a:r>
            <a:endParaRPr lang="en-US" sz="2400" noProof="0" dirty="0"/>
          </a:p>
        </p:txBody>
      </p:sp>
      <p:pic>
        <p:nvPicPr>
          <p:cNvPr id="14" name="Picture 2" descr="The horizontal axis of the graph represents quantity of cameras in millions and the vertical axis of the graph represents price in dolla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549" y="2354676"/>
            <a:ext cx="3876315" cy="2794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Content Placeholder 3"/>
          <p:cNvSpPr>
            <a:spLocks noGrp="1"/>
          </p:cNvSpPr>
          <p:nvPr>
            <p:ph sz="quarter" idx="14"/>
          </p:nvPr>
        </p:nvSpPr>
        <p:spPr>
          <a:xfrm>
            <a:off x="4495799" y="2171746"/>
            <a:ext cx="4327525" cy="1062623"/>
          </a:xfrm>
        </p:spPr>
        <p:txBody>
          <a:bodyPr>
            <a:noAutofit/>
          </a:bodyPr>
          <a:lstStyle/>
          <a:p>
            <a:r>
              <a:rPr lang="en-US" sz="1600" noProof="0" dirty="0"/>
              <a:t>When price is $200.</a:t>
            </a:r>
          </a:p>
          <a:p>
            <a:pPr marL="292608" indent="-292608">
              <a:buFont typeface="Arial" pitchFamily="34" charset="0"/>
              <a:buChar char="•"/>
            </a:pPr>
            <a:r>
              <a:rPr lang="en-US" sz="1600" noProof="0" dirty="0"/>
              <a:t>C</a:t>
            </a:r>
            <a:r>
              <a:rPr lang="en-US" sz="100" noProof="0" dirty="0"/>
              <a:t> </a:t>
            </a:r>
            <a:r>
              <a:rPr lang="en-US" sz="1600" noProof="0" dirty="0"/>
              <a:t>S = $4.5 B and P</a:t>
            </a:r>
            <a:r>
              <a:rPr lang="en-US" sz="100" noProof="0" dirty="0"/>
              <a:t> </a:t>
            </a:r>
            <a:r>
              <a:rPr lang="en-US" sz="1600" noProof="0" dirty="0"/>
              <a:t>S = $3B.</a:t>
            </a:r>
          </a:p>
          <a:p>
            <a:pPr marL="292608" indent="-292608">
              <a:buFont typeface="Arial" pitchFamily="34" charset="0"/>
              <a:buChar char="•"/>
            </a:pPr>
            <a:r>
              <a:rPr lang="en-US" sz="1600" noProof="0" dirty="0"/>
              <a:t>Total surplus = $7.5B.</a:t>
            </a:r>
          </a:p>
        </p:txBody>
      </p:sp>
      <p:sp>
        <p:nvSpPr>
          <p:cNvPr id="16" name="Content Placeholder 4"/>
          <p:cNvSpPr>
            <a:spLocks noGrp="1"/>
          </p:cNvSpPr>
          <p:nvPr>
            <p:ph sz="quarter" idx="15"/>
          </p:nvPr>
        </p:nvSpPr>
        <p:spPr>
          <a:xfrm>
            <a:off x="4495800" y="3367476"/>
            <a:ext cx="4305300" cy="709378"/>
          </a:xfrm>
        </p:spPr>
        <p:txBody>
          <a:bodyPr>
            <a:noAutofit/>
          </a:bodyPr>
          <a:lstStyle/>
          <a:p>
            <a:r>
              <a:rPr lang="en-US" sz="1600" noProof="0" dirty="0"/>
              <a:t>When price is $300.</a:t>
            </a:r>
          </a:p>
          <a:p>
            <a:pPr>
              <a:buFont typeface="Arial" pitchFamily="34" charset="0"/>
              <a:buChar char="•"/>
            </a:pPr>
            <a:r>
              <a:rPr lang="en-US" sz="1600" dirty="0"/>
              <a:t> </a:t>
            </a:r>
            <a:endParaRPr lang="en-US" sz="1600" noProof="0" dirty="0"/>
          </a:p>
        </p:txBody>
      </p:sp>
      <p:graphicFrame>
        <p:nvGraphicFramePr>
          <p:cNvPr id="23" name="Object 22"/>
          <p:cNvGraphicFramePr>
            <a:graphicFrameLocks noChangeAspect="1"/>
          </p:cNvGraphicFramePr>
          <p:nvPr>
            <p:extLst>
              <p:ext uri="{D42A27DB-BD31-4B8C-83A1-F6EECF244321}">
                <p14:modId xmlns:p14="http://schemas.microsoft.com/office/powerpoint/2010/main" val="1500194927"/>
              </p:ext>
            </p:extLst>
          </p:nvPr>
        </p:nvGraphicFramePr>
        <p:xfrm>
          <a:off x="4853723" y="3776419"/>
          <a:ext cx="3013075" cy="268287"/>
        </p:xfrm>
        <a:graphic>
          <a:graphicData uri="http://schemas.openxmlformats.org/presentationml/2006/ole">
            <mc:AlternateContent xmlns:mc="http://schemas.openxmlformats.org/markup-compatibility/2006">
              <mc:Choice xmlns:v="urn:schemas-microsoft-com:vml" Requires="v">
                <p:oleObj spid="_x0000_s2106" name="Equation" r:id="rId5" imgW="2286000" imgH="203040" progId="Equation.DSMT4">
                  <p:embed/>
                </p:oleObj>
              </mc:Choice>
              <mc:Fallback>
                <p:oleObj name="Equation" r:id="rId5" imgW="2286000" imgH="203040" progId="Equation.DSMT4">
                  <p:embed/>
                  <p:pic>
                    <p:nvPicPr>
                      <p:cNvPr id="7" name="Object 6"/>
                      <p:cNvPicPr/>
                      <p:nvPr/>
                    </p:nvPicPr>
                    <p:blipFill>
                      <a:blip r:embed="rId6"/>
                      <a:stretch>
                        <a:fillRect/>
                      </a:stretch>
                    </p:blipFill>
                    <p:spPr>
                      <a:xfrm>
                        <a:off x="4853723" y="3776419"/>
                        <a:ext cx="3013075" cy="268287"/>
                      </a:xfrm>
                      <a:prstGeom prst="rect">
                        <a:avLst/>
                      </a:prstGeom>
                    </p:spPr>
                  </p:pic>
                </p:oleObj>
              </mc:Fallback>
            </mc:AlternateContent>
          </a:graphicData>
        </a:graphic>
      </p:graphicFrame>
      <p:sp>
        <p:nvSpPr>
          <p:cNvPr id="6" name="Content Placeholder 5"/>
          <p:cNvSpPr>
            <a:spLocks noGrp="1"/>
          </p:cNvSpPr>
          <p:nvPr>
            <p:ph sz="quarter" idx="16"/>
          </p:nvPr>
        </p:nvSpPr>
        <p:spPr>
          <a:xfrm>
            <a:off x="4495799" y="4115828"/>
            <a:ext cx="330201" cy="360364"/>
          </a:xfrm>
        </p:spPr>
        <p:txBody>
          <a:bodyPr>
            <a:normAutofit/>
          </a:bodyPr>
          <a:lstStyle/>
          <a:p>
            <a:pPr marL="292608" indent="-292608">
              <a:buFont typeface="Arial" panose="020B0604020202020204" pitchFamily="34" charset="0"/>
              <a:buChar char="•"/>
            </a:pPr>
            <a:r>
              <a:rPr lang="en-US" sz="1600" dirty="0"/>
              <a:t> </a:t>
            </a:r>
          </a:p>
        </p:txBody>
      </p:sp>
      <p:graphicFrame>
        <p:nvGraphicFramePr>
          <p:cNvPr id="24" name="Object 23"/>
          <p:cNvGraphicFramePr>
            <a:graphicFrameLocks noChangeAspect="1"/>
          </p:cNvGraphicFramePr>
          <p:nvPr>
            <p:extLst>
              <p:ext uri="{D42A27DB-BD31-4B8C-83A1-F6EECF244321}">
                <p14:modId xmlns:p14="http://schemas.microsoft.com/office/powerpoint/2010/main" val="237240277"/>
              </p:ext>
            </p:extLst>
          </p:nvPr>
        </p:nvGraphicFramePr>
        <p:xfrm>
          <a:off x="4851400" y="4195113"/>
          <a:ext cx="3165475" cy="569913"/>
        </p:xfrm>
        <a:graphic>
          <a:graphicData uri="http://schemas.openxmlformats.org/presentationml/2006/ole">
            <mc:AlternateContent xmlns:mc="http://schemas.openxmlformats.org/markup-compatibility/2006">
              <mc:Choice xmlns:v="urn:schemas-microsoft-com:vml" Requires="v">
                <p:oleObj spid="_x0000_s2107" name="Equation" r:id="rId7" imgW="2400120" imgH="431640" progId="Equation.DSMT4">
                  <p:embed/>
                </p:oleObj>
              </mc:Choice>
              <mc:Fallback>
                <p:oleObj name="Equation" r:id="rId7" imgW="2400120" imgH="431640" progId="Equation.DSMT4">
                  <p:embed/>
                  <p:pic>
                    <p:nvPicPr>
                      <p:cNvPr id="23" name="Object 22"/>
                      <p:cNvPicPr/>
                      <p:nvPr/>
                    </p:nvPicPr>
                    <p:blipFill>
                      <a:blip r:embed="rId8"/>
                      <a:stretch>
                        <a:fillRect/>
                      </a:stretch>
                    </p:blipFill>
                    <p:spPr>
                      <a:xfrm>
                        <a:off x="4851400" y="4195113"/>
                        <a:ext cx="3165475" cy="569913"/>
                      </a:xfrm>
                      <a:prstGeom prst="rect">
                        <a:avLst/>
                      </a:prstGeom>
                    </p:spPr>
                  </p:pic>
                </p:oleObj>
              </mc:Fallback>
            </mc:AlternateContent>
          </a:graphicData>
        </a:graphic>
      </p:graphicFrame>
      <p:sp>
        <p:nvSpPr>
          <p:cNvPr id="7" name="Content Placeholder 6"/>
          <p:cNvSpPr>
            <a:spLocks noGrp="1"/>
          </p:cNvSpPr>
          <p:nvPr>
            <p:ph sz="quarter" idx="17"/>
          </p:nvPr>
        </p:nvSpPr>
        <p:spPr>
          <a:xfrm>
            <a:off x="4495799" y="4908126"/>
            <a:ext cx="4331026" cy="344453"/>
          </a:xfrm>
        </p:spPr>
        <p:txBody>
          <a:bodyPr>
            <a:normAutofit/>
          </a:bodyPr>
          <a:lstStyle/>
          <a:p>
            <a:r>
              <a:rPr lang="en-US" sz="1600" dirty="0"/>
              <a:t>Total surplus = $2B + $4.33B = $6.33B.</a:t>
            </a:r>
          </a:p>
        </p:txBody>
      </p:sp>
      <p:sp>
        <p:nvSpPr>
          <p:cNvPr id="21" name="Content Placeholder 5"/>
          <p:cNvSpPr>
            <a:spLocks noGrp="1"/>
          </p:cNvSpPr>
          <p:nvPr>
            <p:ph sz="quarter" idx="16"/>
          </p:nvPr>
        </p:nvSpPr>
        <p:spPr>
          <a:xfrm>
            <a:off x="4495800" y="5380606"/>
            <a:ext cx="4168448" cy="608899"/>
          </a:xfrm>
        </p:spPr>
        <p:txBody>
          <a:bodyPr>
            <a:noAutofit/>
          </a:bodyPr>
          <a:lstStyle/>
          <a:p>
            <a:r>
              <a:rPr lang="en-US" sz="1600" noProof="0" dirty="0"/>
              <a:t>The change in total surplus is equal to $6.33B − $7.5B = −$1.17B.</a:t>
            </a:r>
          </a:p>
        </p:txBody>
      </p:sp>
      <p:sp>
        <p:nvSpPr>
          <p:cNvPr id="9" name="Text Placeholder 8"/>
          <p:cNvSpPr>
            <a:spLocks noGrp="1"/>
          </p:cNvSpPr>
          <p:nvPr>
            <p:ph type="body" sz="quarter" idx="12"/>
          </p:nvPr>
        </p:nvSpPr>
        <p:spPr>
          <a:xfrm>
            <a:off x="2971558" y="6324600"/>
            <a:ext cx="3200885" cy="190500"/>
          </a:xfrm>
        </p:spPr>
        <p:txBody>
          <a:bodyPr/>
          <a:lstStyle/>
          <a:p>
            <a:r>
              <a:rPr lang="en-US" sz="1200" dirty="0">
                <a:hlinkClick r:id="rId9" action="ppaction://hlinksldjump"/>
              </a:rPr>
              <a:t>Access the text alternative for slide images.</a:t>
            </a:r>
          </a:p>
        </p:txBody>
      </p:sp>
    </p:spTree>
    <p:extLst>
      <p:ext uri="{BB962C8B-B14F-4D97-AF65-F5344CB8AC3E}">
        <p14:creationId xmlns:p14="http://schemas.microsoft.com/office/powerpoint/2010/main" val="2784868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92274"/>
            <a:ext cx="8458200" cy="678611"/>
          </a:xfrm>
        </p:spPr>
        <p:txBody>
          <a:bodyPr>
            <a:normAutofit fontScale="90000"/>
          </a:bodyPr>
          <a:lstStyle/>
          <a:p>
            <a:r>
              <a:rPr lang="en-US" noProof="0" dirty="0"/>
              <a:t>Market equilibrium and efficiency II</a:t>
            </a:r>
          </a:p>
        </p:txBody>
      </p:sp>
      <p:sp>
        <p:nvSpPr>
          <p:cNvPr id="3" name="Content Placeholder 2"/>
          <p:cNvSpPr>
            <a:spLocks noGrp="1"/>
          </p:cNvSpPr>
          <p:nvPr>
            <p:ph sz="quarter" idx="11"/>
          </p:nvPr>
        </p:nvSpPr>
        <p:spPr>
          <a:xfrm>
            <a:off x="342900" y="1276710"/>
            <a:ext cx="8458200" cy="835425"/>
          </a:xfrm>
        </p:spPr>
        <p:txBody>
          <a:bodyPr>
            <a:noAutofit/>
          </a:bodyPr>
          <a:lstStyle/>
          <a:p>
            <a:r>
              <a:rPr lang="en-US" sz="2400" noProof="0" dirty="0">
                <a:solidFill>
                  <a:schemeClr val="tx1"/>
                </a:solidFill>
              </a:rPr>
              <a:t>Lowering the price from the market equilibrium price decreases total surplus.</a:t>
            </a:r>
          </a:p>
        </p:txBody>
      </p:sp>
      <p:pic>
        <p:nvPicPr>
          <p:cNvPr id="11266" name="Picture 2" descr="A price below equilibrium transfers producer surplus to consumer surplus and creates deadweight lo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298" y="2596355"/>
            <a:ext cx="3984744" cy="2864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495799" y="2264415"/>
            <a:ext cx="4327525" cy="1701541"/>
          </a:xfrm>
        </p:spPr>
        <p:txBody>
          <a:bodyPr>
            <a:noAutofit/>
          </a:bodyPr>
          <a:lstStyle/>
          <a:p>
            <a:r>
              <a:rPr lang="en-US" sz="1600" noProof="0" dirty="0"/>
              <a:t>Suppose the price decreases from the equilibrium price of $200 to $100.</a:t>
            </a:r>
          </a:p>
          <a:p>
            <a:r>
              <a:rPr lang="en-US" sz="1600" noProof="0" dirty="0"/>
              <a:t>Reduction in cameras sold by 15 million.</a:t>
            </a:r>
          </a:p>
          <a:p>
            <a:pPr marL="292608" indent="-292608">
              <a:buFont typeface="Arial" pitchFamily="34" charset="0"/>
              <a:buChar char="•"/>
            </a:pPr>
            <a:r>
              <a:rPr lang="en-US" sz="1600" noProof="0" dirty="0"/>
              <a:t>Reduces consumer and producer surplus.</a:t>
            </a:r>
          </a:p>
          <a:p>
            <a:pPr marL="292608" indent="-292608">
              <a:buFont typeface="Arial" pitchFamily="34" charset="0"/>
              <a:buChar char="•"/>
            </a:pPr>
            <a:r>
              <a:rPr lang="en-US" sz="1600" noProof="0" dirty="0"/>
              <a:t>Dead weight loss is areas 4 and 5.</a:t>
            </a:r>
          </a:p>
        </p:txBody>
      </p:sp>
      <p:sp>
        <p:nvSpPr>
          <p:cNvPr id="5" name="Content Placeholder 4"/>
          <p:cNvSpPr>
            <a:spLocks noGrp="1"/>
          </p:cNvSpPr>
          <p:nvPr>
            <p:ph sz="quarter" idx="15"/>
          </p:nvPr>
        </p:nvSpPr>
        <p:spPr>
          <a:xfrm>
            <a:off x="4495800" y="4038483"/>
            <a:ext cx="4305300" cy="1842963"/>
          </a:xfrm>
        </p:spPr>
        <p:txBody>
          <a:bodyPr>
            <a:noAutofit/>
          </a:bodyPr>
          <a:lstStyle/>
          <a:p>
            <a:r>
              <a:rPr lang="en-US" sz="1600" noProof="0" dirty="0"/>
              <a:t>Buyers pay a lower price, changing consumer surplus from areas 1 and 4 to areas 1 and 2.</a:t>
            </a:r>
          </a:p>
          <a:p>
            <a:r>
              <a:rPr lang="en-US" sz="1600" noProof="0" dirty="0"/>
              <a:t>Sellers sell at a lower price, decreasing producer surplus from areas 2, 3 and 5 to area 3.</a:t>
            </a:r>
          </a:p>
          <a:p>
            <a:r>
              <a:rPr lang="en-US" sz="1600" noProof="0" dirty="0"/>
              <a:t>A market is </a:t>
            </a:r>
            <a:r>
              <a:rPr lang="en-US" sz="1600" i="1" noProof="0" dirty="0">
                <a:solidFill>
                  <a:srgbClr val="AC0000"/>
                </a:solidFill>
              </a:rPr>
              <a:t>efficient</a:t>
            </a:r>
            <a:r>
              <a:rPr lang="en-US" sz="1600" noProof="0" dirty="0"/>
              <a:t> when it is at equilibrium.</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880396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noProof="0" dirty="0"/>
              <a:t>What will you learn in this chapter?</a:t>
            </a:r>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4648102"/>
          </a:xfrm>
        </p:spPr>
        <p:txBody>
          <a:bodyPr>
            <a:noAutofit/>
          </a:bodyPr>
          <a:lstStyle/>
          <a:p>
            <a:pPr marL="291600" indent="-291600">
              <a:spcBef>
                <a:spcPts val="1000"/>
              </a:spcBef>
              <a:spcAft>
                <a:spcPts val="0"/>
              </a:spcAft>
              <a:buFont typeface="Arial" panose="020B0604020202020204" pitchFamily="34" charset="0"/>
              <a:buChar char="•"/>
            </a:pPr>
            <a:r>
              <a:rPr lang="en-US" noProof="0" dirty="0"/>
              <a:t>How to use </a:t>
            </a:r>
            <a:r>
              <a:rPr lang="en-US" i="1" noProof="0" dirty="0">
                <a:solidFill>
                  <a:srgbClr val="AC0000"/>
                </a:solidFill>
              </a:rPr>
              <a:t>willingness to pay and sell</a:t>
            </a:r>
            <a:r>
              <a:rPr lang="en-US" noProof="0" dirty="0"/>
              <a:t> to determine supply and demand at a given price.</a:t>
            </a:r>
          </a:p>
          <a:p>
            <a:pPr marL="291600" indent="-291600">
              <a:spcBef>
                <a:spcPts val="1000"/>
              </a:spcBef>
              <a:spcAft>
                <a:spcPts val="0"/>
              </a:spcAft>
              <a:buFont typeface="Arial" panose="020B0604020202020204" pitchFamily="34" charset="0"/>
              <a:buChar char="•"/>
            </a:pPr>
            <a:r>
              <a:rPr lang="en-US" noProof="0" dirty="0"/>
              <a:t>How to define and calculate </a:t>
            </a:r>
            <a:r>
              <a:rPr lang="en-US" i="1" noProof="0" dirty="0">
                <a:solidFill>
                  <a:srgbClr val="AC0000"/>
                </a:solidFill>
              </a:rPr>
              <a:t>surpluses</a:t>
            </a:r>
            <a:r>
              <a:rPr lang="en-US" noProof="0" dirty="0"/>
              <a:t>.</a:t>
            </a:r>
          </a:p>
          <a:p>
            <a:pPr marL="291600" indent="-291600">
              <a:spcBef>
                <a:spcPts val="1000"/>
              </a:spcBef>
              <a:spcAft>
                <a:spcPts val="0"/>
              </a:spcAft>
              <a:buFont typeface="Arial" panose="020B0604020202020204" pitchFamily="34" charset="0"/>
              <a:buChar char="•"/>
            </a:pPr>
            <a:r>
              <a:rPr lang="en-US" noProof="0" dirty="0"/>
              <a:t>How to define and identify </a:t>
            </a:r>
            <a:r>
              <a:rPr lang="en-US" i="1" noProof="0" dirty="0">
                <a:solidFill>
                  <a:srgbClr val="AC0000"/>
                </a:solidFill>
              </a:rPr>
              <a:t>efficiency</a:t>
            </a:r>
            <a:r>
              <a:rPr lang="en-US" noProof="0" dirty="0"/>
              <a:t>.</a:t>
            </a:r>
          </a:p>
          <a:p>
            <a:pPr marL="291600" indent="-291600">
              <a:spcBef>
                <a:spcPts val="1000"/>
              </a:spcBef>
              <a:spcAft>
                <a:spcPts val="0"/>
              </a:spcAft>
              <a:buFont typeface="Arial" panose="020B0604020202020204" pitchFamily="34" charset="0"/>
              <a:buChar char="•"/>
            </a:pPr>
            <a:r>
              <a:rPr lang="en-US" noProof="0" dirty="0"/>
              <a:t>What distribution of benefits results from a policy decision.</a:t>
            </a:r>
          </a:p>
          <a:p>
            <a:pPr marL="291600" indent="-291600">
              <a:spcBef>
                <a:spcPts val="1000"/>
              </a:spcBef>
              <a:spcAft>
                <a:spcPts val="0"/>
              </a:spcAft>
              <a:buFont typeface="Arial" panose="020B0604020202020204" pitchFamily="34" charset="0"/>
              <a:buChar char="•"/>
            </a:pPr>
            <a:r>
              <a:rPr lang="en-US" noProof="0" dirty="0"/>
              <a:t>How to define and calculate </a:t>
            </a:r>
            <a:r>
              <a:rPr lang="en-US" i="1" noProof="0" dirty="0">
                <a:solidFill>
                  <a:srgbClr val="AC0000"/>
                </a:solidFill>
              </a:rPr>
              <a:t>deadweight loss</a:t>
            </a:r>
            <a:r>
              <a:rPr lang="en-US" noProof="0" dirty="0"/>
              <a:t>.</a:t>
            </a:r>
          </a:p>
          <a:p>
            <a:pPr marL="291600" indent="-291600">
              <a:spcBef>
                <a:spcPts val="1000"/>
              </a:spcBef>
              <a:spcAft>
                <a:spcPts val="0"/>
              </a:spcAft>
              <a:buFont typeface="Arial" panose="020B0604020202020204" pitchFamily="34" charset="0"/>
              <a:buChar char="•"/>
            </a:pPr>
            <a:r>
              <a:rPr lang="en-US" noProof="0" dirty="0"/>
              <a:t>Why correcting a </a:t>
            </a:r>
            <a:r>
              <a:rPr lang="en-US" i="1" noProof="0" dirty="0">
                <a:solidFill>
                  <a:srgbClr val="AC0000"/>
                </a:solidFill>
              </a:rPr>
              <a:t>missing market</a:t>
            </a:r>
            <a:r>
              <a:rPr lang="en-US" noProof="0" dirty="0"/>
              <a:t> can make everyone better off.</a:t>
            </a:r>
          </a:p>
        </p:txBody>
      </p:sp>
    </p:spTree>
    <p:extLst>
      <p:ext uri="{BB962C8B-B14F-4D97-AF65-F5344CB8AC3E}">
        <p14:creationId xmlns:p14="http://schemas.microsoft.com/office/powerpoint/2010/main" val="6419828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Changing the distribution of total surplus</a:t>
            </a:r>
          </a:p>
        </p:txBody>
      </p:sp>
      <p:sp>
        <p:nvSpPr>
          <p:cNvPr id="3" name="Content Placeholder 2"/>
          <p:cNvSpPr>
            <a:spLocks noGrp="1"/>
          </p:cNvSpPr>
          <p:nvPr>
            <p:ph sz="quarter" idx="11"/>
          </p:nvPr>
        </p:nvSpPr>
        <p:spPr>
          <a:xfrm>
            <a:off x="342900" y="1145672"/>
            <a:ext cx="8458200" cy="823356"/>
          </a:xfrm>
        </p:spPr>
        <p:txBody>
          <a:bodyPr>
            <a:noAutofit/>
          </a:bodyPr>
          <a:lstStyle/>
          <a:p>
            <a:r>
              <a:rPr lang="en-US" sz="2400" noProof="0" dirty="0"/>
              <a:t>When an artificial price is imposed on a market, surplus is transferred between consumers and producers.</a:t>
            </a:r>
          </a:p>
        </p:txBody>
      </p:sp>
      <p:pic>
        <p:nvPicPr>
          <p:cNvPr id="6" name="Picture 5" descr="Two graphs are shown, the horizontal axis represents quantity of cameras in millions and the vertical axis represents price in dollars.">
            <a:extLst>
              <a:ext uri="{FF2B5EF4-FFF2-40B4-BE49-F238E27FC236}">
                <a16:creationId xmlns:a16="http://schemas.microsoft.com/office/drawing/2014/main" id="{0C9AE656-7A5B-444A-B672-A9B755916BA9}"/>
              </a:ext>
            </a:extLst>
          </p:cNvPr>
          <p:cNvPicPr>
            <a:picLocks noChangeAspect="1"/>
          </p:cNvPicPr>
          <p:nvPr/>
        </p:nvPicPr>
        <p:blipFill>
          <a:blip r:embed="rId3"/>
          <a:stretch>
            <a:fillRect/>
          </a:stretch>
        </p:blipFill>
        <p:spPr>
          <a:xfrm>
            <a:off x="361950" y="2181224"/>
            <a:ext cx="7734300" cy="3076575"/>
          </a:xfrm>
          <a:prstGeom prst="rect">
            <a:avLst/>
          </a:prstGeom>
        </p:spPr>
      </p:pic>
      <p:sp>
        <p:nvSpPr>
          <p:cNvPr id="4" name="Content Placeholder 3"/>
          <p:cNvSpPr>
            <a:spLocks noGrp="1"/>
          </p:cNvSpPr>
          <p:nvPr>
            <p:ph sz="quarter" idx="14"/>
          </p:nvPr>
        </p:nvSpPr>
        <p:spPr>
          <a:xfrm>
            <a:off x="361950" y="5341199"/>
            <a:ext cx="4133850" cy="806309"/>
          </a:xfrm>
        </p:spPr>
        <p:txBody>
          <a:bodyPr>
            <a:noAutofit/>
          </a:bodyPr>
          <a:lstStyle/>
          <a:p>
            <a:r>
              <a:rPr lang="en-US" sz="1600" noProof="0" dirty="0"/>
              <a:t>When the price is raised above $200, consumer surplus area 2 is transferred to producers.</a:t>
            </a:r>
          </a:p>
        </p:txBody>
      </p:sp>
      <p:sp>
        <p:nvSpPr>
          <p:cNvPr id="5" name="Content Placeholder 4"/>
          <p:cNvSpPr>
            <a:spLocks noGrp="1"/>
          </p:cNvSpPr>
          <p:nvPr>
            <p:ph sz="quarter" idx="15"/>
          </p:nvPr>
        </p:nvSpPr>
        <p:spPr>
          <a:xfrm>
            <a:off x="4636394" y="5343035"/>
            <a:ext cx="4186931" cy="787400"/>
          </a:xfrm>
        </p:spPr>
        <p:txBody>
          <a:bodyPr>
            <a:noAutofit/>
          </a:bodyPr>
          <a:lstStyle/>
          <a:p>
            <a:r>
              <a:rPr lang="en-US" sz="1600" noProof="0" dirty="0"/>
              <a:t>When the price is lowered below $200, producer surplus area 2 is transferred to consumers.</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4223371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Deadweight loss I</a:t>
            </a:r>
          </a:p>
        </p:txBody>
      </p:sp>
      <p:sp>
        <p:nvSpPr>
          <p:cNvPr id="3" name="Content Placeholder 2"/>
          <p:cNvSpPr>
            <a:spLocks noGrp="1"/>
          </p:cNvSpPr>
          <p:nvPr>
            <p:ph sz="quarter" idx="11"/>
          </p:nvPr>
        </p:nvSpPr>
        <p:spPr>
          <a:xfrm>
            <a:off x="342900" y="1276709"/>
            <a:ext cx="8458200" cy="4873570"/>
          </a:xfrm>
        </p:spPr>
        <p:txBody>
          <a:bodyPr>
            <a:noAutofit/>
          </a:bodyPr>
          <a:lstStyle/>
          <a:p>
            <a:pPr>
              <a:lnSpc>
                <a:spcPct val="110000"/>
              </a:lnSpc>
            </a:pPr>
            <a:r>
              <a:rPr lang="en-US" noProof="0" dirty="0"/>
              <a:t>When an artificial price is imposed on a market, a </a:t>
            </a:r>
            <a:r>
              <a:rPr lang="en-US" i="1" noProof="0" dirty="0">
                <a:solidFill>
                  <a:srgbClr val="AC0000"/>
                </a:solidFill>
              </a:rPr>
              <a:t>deadweight loss</a:t>
            </a:r>
            <a:r>
              <a:rPr lang="en-US" noProof="0" dirty="0"/>
              <a:t> occurs.</a:t>
            </a:r>
          </a:p>
          <a:p>
            <a:pPr marL="292608" indent="-292608">
              <a:lnSpc>
                <a:spcPct val="110000"/>
              </a:lnSpc>
              <a:buFont typeface="Arial" pitchFamily="34" charset="0"/>
              <a:buChar char="•"/>
            </a:pPr>
            <a:r>
              <a:rPr lang="en-US" noProof="0" dirty="0"/>
              <a:t>The </a:t>
            </a:r>
            <a:r>
              <a:rPr lang="en-US" i="1" noProof="0" dirty="0">
                <a:solidFill>
                  <a:srgbClr val="AC0000"/>
                </a:solidFill>
              </a:rPr>
              <a:t>deadweight loss</a:t>
            </a:r>
            <a:r>
              <a:rPr lang="en-US" noProof="0" dirty="0"/>
              <a:t> is defined as the loss of </a:t>
            </a:r>
            <a:r>
              <a:rPr lang="en-US" i="1" noProof="0" dirty="0">
                <a:solidFill>
                  <a:srgbClr val="AC0000"/>
                </a:solidFill>
              </a:rPr>
              <a:t>total surplus</a:t>
            </a:r>
            <a:r>
              <a:rPr lang="en-US" noProof="0" dirty="0"/>
              <a:t> that results when the quantity of a good that is bought and sold is below the market equilibrium quantity.</a:t>
            </a:r>
          </a:p>
          <a:p>
            <a:pPr marL="292608" indent="-292608">
              <a:lnSpc>
                <a:spcPct val="110000"/>
              </a:lnSpc>
              <a:buFont typeface="Arial" pitchFamily="34" charset="0"/>
              <a:buChar char="•"/>
            </a:pPr>
            <a:r>
              <a:rPr lang="en-US" noProof="0" dirty="0"/>
              <a:t>Any intervention that moves a market away from the equilibrium price and quantity creates deadweight loss.</a:t>
            </a:r>
          </a:p>
        </p:txBody>
      </p:sp>
    </p:spTree>
    <p:extLst>
      <p:ext uri="{BB962C8B-B14F-4D97-AF65-F5344CB8AC3E}">
        <p14:creationId xmlns:p14="http://schemas.microsoft.com/office/powerpoint/2010/main" val="3281124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Deadweight loss II</a:t>
            </a:r>
          </a:p>
        </p:txBody>
      </p:sp>
      <p:sp>
        <p:nvSpPr>
          <p:cNvPr id="3" name="Content Placeholder 2"/>
          <p:cNvSpPr>
            <a:spLocks noGrp="1"/>
          </p:cNvSpPr>
          <p:nvPr>
            <p:ph sz="quarter" idx="11"/>
          </p:nvPr>
        </p:nvSpPr>
        <p:spPr>
          <a:xfrm>
            <a:off x="342900" y="1276710"/>
            <a:ext cx="8458200" cy="590727"/>
          </a:xfrm>
        </p:spPr>
        <p:txBody>
          <a:bodyPr>
            <a:noAutofit/>
          </a:bodyPr>
          <a:lstStyle/>
          <a:p>
            <a:r>
              <a:rPr lang="en-US" noProof="0" dirty="0">
                <a:solidFill>
                  <a:schemeClr val="tx1"/>
                </a:solidFill>
              </a:rPr>
              <a:t>Suppose market price is set to $100.</a:t>
            </a:r>
          </a:p>
        </p:txBody>
      </p:sp>
      <p:pic>
        <p:nvPicPr>
          <p:cNvPr id="13314" name="Picture 2" descr="A price below equilibrium transfers producer surplus to consumer surplus and creates deadweight los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583" y="2250421"/>
            <a:ext cx="4072362" cy="3134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495799" y="2264415"/>
            <a:ext cx="4327525" cy="3015923"/>
          </a:xfrm>
        </p:spPr>
        <p:txBody>
          <a:bodyPr>
            <a:noAutofit/>
          </a:bodyPr>
          <a:lstStyle/>
          <a:p>
            <a:pPr marL="292608" indent="-292608">
              <a:buFont typeface="Arial" pitchFamily="34" charset="0"/>
              <a:buChar char="•"/>
            </a:pPr>
            <a:r>
              <a:rPr lang="en-US" sz="2200" noProof="0" dirty="0"/>
              <a:t>Reduction in cameras sold by 15 million.</a:t>
            </a:r>
          </a:p>
          <a:p>
            <a:pPr marL="292608" indent="-292608">
              <a:buFont typeface="Arial" pitchFamily="34" charset="0"/>
              <a:buChar char="•"/>
            </a:pPr>
            <a:r>
              <a:rPr lang="en-US" sz="2200" noProof="0" dirty="0"/>
              <a:t>Reduces consumer and producer surplus, referred to as the </a:t>
            </a:r>
            <a:r>
              <a:rPr lang="en-US" sz="2200" noProof="0" dirty="0">
                <a:solidFill>
                  <a:srgbClr val="AC0000"/>
                </a:solidFill>
              </a:rPr>
              <a:t>deadweight loss</a:t>
            </a:r>
            <a:r>
              <a:rPr lang="en-US" sz="2200" noProof="0" dirty="0"/>
              <a:t>.</a:t>
            </a:r>
          </a:p>
          <a:p>
            <a:pPr>
              <a:buFont typeface="Arial" pitchFamily="34" charset="0"/>
              <a:buChar char="•"/>
            </a:pPr>
            <a:r>
              <a:rPr lang="en-US" sz="2200" noProof="0" dirty="0"/>
              <a:t> </a:t>
            </a:r>
          </a:p>
        </p:txBody>
      </p:sp>
      <p:graphicFrame>
        <p:nvGraphicFramePr>
          <p:cNvPr id="7" name="Object 6"/>
          <p:cNvGraphicFramePr>
            <a:graphicFrameLocks noChangeAspect="1"/>
          </p:cNvGraphicFramePr>
          <p:nvPr>
            <p:extLst>
              <p:ext uri="{D42A27DB-BD31-4B8C-83A1-F6EECF244321}">
                <p14:modId xmlns:p14="http://schemas.microsoft.com/office/powerpoint/2010/main" val="1429532614"/>
              </p:ext>
            </p:extLst>
          </p:nvPr>
        </p:nvGraphicFramePr>
        <p:xfrm>
          <a:off x="4880952" y="4271285"/>
          <a:ext cx="4217617" cy="717594"/>
        </p:xfrm>
        <a:graphic>
          <a:graphicData uri="http://schemas.openxmlformats.org/presentationml/2006/ole">
            <mc:AlternateContent xmlns:mc="http://schemas.openxmlformats.org/markup-compatibility/2006">
              <mc:Choice xmlns:v="urn:schemas-microsoft-com:vml" Requires="v">
                <p:oleObj spid="_x0000_s3101" name="Equation" r:id="rId4" imgW="2539800" imgH="431640" progId="Equation.DSMT4">
                  <p:embed/>
                </p:oleObj>
              </mc:Choice>
              <mc:Fallback>
                <p:oleObj name="Equation" r:id="rId4" imgW="2539800" imgH="431640" progId="Equation.DSMT4">
                  <p:embed/>
                  <p:pic>
                    <p:nvPicPr>
                      <p:cNvPr id="24" name="Object 23"/>
                      <p:cNvPicPr/>
                      <p:nvPr/>
                    </p:nvPicPr>
                    <p:blipFill>
                      <a:blip r:embed="rId5"/>
                      <a:stretch>
                        <a:fillRect/>
                      </a:stretch>
                    </p:blipFill>
                    <p:spPr>
                      <a:xfrm>
                        <a:off x="4880952" y="4271285"/>
                        <a:ext cx="4217617" cy="717594"/>
                      </a:xfrm>
                      <a:prstGeom prst="rect">
                        <a:avLst/>
                      </a:prstGeom>
                    </p:spPr>
                  </p:pic>
                </p:oleObj>
              </mc:Fallback>
            </mc:AlternateContent>
          </a:graphicData>
        </a:graphic>
      </p:graphicFrame>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6" action="ppaction://hlinksldjump"/>
              </a:rPr>
              <a:t>Access the text alternative for slide images.</a:t>
            </a:r>
          </a:p>
        </p:txBody>
      </p:sp>
    </p:spTree>
    <p:extLst>
      <p:ext uri="{BB962C8B-B14F-4D97-AF65-F5344CB8AC3E}">
        <p14:creationId xmlns:p14="http://schemas.microsoft.com/office/powerpoint/2010/main" val="18302475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Missing markets</a:t>
            </a:r>
          </a:p>
        </p:txBody>
      </p:sp>
      <p:sp>
        <p:nvSpPr>
          <p:cNvPr id="3" name="Content Placeholder 2"/>
          <p:cNvSpPr>
            <a:spLocks noGrp="1"/>
          </p:cNvSpPr>
          <p:nvPr>
            <p:ph sz="quarter" idx="11"/>
          </p:nvPr>
        </p:nvSpPr>
        <p:spPr>
          <a:xfrm>
            <a:off x="342900" y="1276710"/>
            <a:ext cx="8458200" cy="4785888"/>
          </a:xfrm>
        </p:spPr>
        <p:txBody>
          <a:bodyPr>
            <a:noAutofit/>
          </a:bodyPr>
          <a:lstStyle/>
          <a:p>
            <a:pPr>
              <a:lnSpc>
                <a:spcPct val="110000"/>
              </a:lnSpc>
            </a:pPr>
            <a:r>
              <a:rPr lang="en-US" noProof="0" dirty="0"/>
              <a:t>A market is missing when some of the trades that potential buyers and sellers would like to make are not happening.</a:t>
            </a:r>
          </a:p>
          <a:p>
            <a:pPr>
              <a:lnSpc>
                <a:spcPct val="110000"/>
              </a:lnSpc>
            </a:pPr>
            <a:r>
              <a:rPr lang="en-US" noProof="0" dirty="0"/>
              <a:t>This occurs due to:</a:t>
            </a:r>
          </a:p>
          <a:p>
            <a:pPr marL="292608" indent="-292608">
              <a:lnSpc>
                <a:spcPct val="110000"/>
              </a:lnSpc>
              <a:buFont typeface="Arial" pitchFamily="34" charset="0"/>
              <a:buChar char="•"/>
            </a:pPr>
            <a:r>
              <a:rPr lang="en-US" sz="2400" noProof="0" dirty="0"/>
              <a:t>Public policy.</a:t>
            </a:r>
          </a:p>
          <a:p>
            <a:pPr marL="292608" indent="-292608">
              <a:lnSpc>
                <a:spcPct val="110000"/>
              </a:lnSpc>
              <a:buFont typeface="Arial" pitchFamily="34" charset="0"/>
              <a:buChar char="•"/>
            </a:pPr>
            <a:r>
              <a:rPr lang="en-US" sz="2400" noProof="0" dirty="0"/>
              <a:t>Tax on the good or service.</a:t>
            </a:r>
          </a:p>
          <a:p>
            <a:pPr marL="292608" indent="-292608">
              <a:lnSpc>
                <a:spcPct val="110000"/>
              </a:lnSpc>
              <a:buFont typeface="Arial" pitchFamily="34" charset="0"/>
              <a:buChar char="•"/>
            </a:pPr>
            <a:r>
              <a:rPr lang="en-US" sz="2400" noProof="0" dirty="0"/>
              <a:t>Lack of accurate information or communication.</a:t>
            </a:r>
          </a:p>
          <a:p>
            <a:pPr marL="292608" indent="-292608">
              <a:lnSpc>
                <a:spcPct val="110000"/>
              </a:lnSpc>
              <a:buFont typeface="Arial" pitchFamily="34" charset="0"/>
              <a:buChar char="•"/>
            </a:pPr>
            <a:r>
              <a:rPr lang="en-US" sz="2400" noProof="0" dirty="0"/>
              <a:t>Lack of technology to facilitate exchange.</a:t>
            </a:r>
          </a:p>
        </p:txBody>
      </p:sp>
    </p:spTree>
    <p:extLst>
      <p:ext uri="{BB962C8B-B14F-4D97-AF65-F5344CB8AC3E}">
        <p14:creationId xmlns:p14="http://schemas.microsoft.com/office/powerpoint/2010/main" val="4764788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Kidneys for sale</a:t>
            </a:r>
          </a:p>
        </p:txBody>
      </p:sp>
      <p:sp>
        <p:nvSpPr>
          <p:cNvPr id="3" name="Content Placeholder 2"/>
          <p:cNvSpPr>
            <a:spLocks noGrp="1"/>
          </p:cNvSpPr>
          <p:nvPr>
            <p:ph sz="quarter" idx="11"/>
          </p:nvPr>
        </p:nvSpPr>
        <p:spPr>
          <a:xfrm>
            <a:off x="342900" y="1274473"/>
            <a:ext cx="8458200" cy="2499037"/>
          </a:xfrm>
        </p:spPr>
        <p:txBody>
          <a:bodyPr>
            <a:noAutofit/>
          </a:bodyPr>
          <a:lstStyle/>
          <a:p>
            <a:r>
              <a:rPr lang="en-US" sz="2400" noProof="0" dirty="0"/>
              <a:t>Laws often prohibit certain types of market transactions:</a:t>
            </a:r>
          </a:p>
          <a:p>
            <a:pPr marL="292608" indent="-292608">
              <a:buFont typeface="Arial" pitchFamily="34" charset="0"/>
              <a:buChar char="•"/>
            </a:pPr>
            <a:r>
              <a:rPr lang="en-US" sz="2400" noProof="0" dirty="0"/>
              <a:t>Transplant organs.</a:t>
            </a:r>
          </a:p>
          <a:p>
            <a:pPr marL="292608" indent="-292608">
              <a:buFont typeface="Arial" pitchFamily="34" charset="0"/>
              <a:buChar char="•"/>
            </a:pPr>
            <a:r>
              <a:rPr lang="en-US" sz="2400" noProof="0" dirty="0"/>
              <a:t>Certain drugs.</a:t>
            </a:r>
          </a:p>
          <a:p>
            <a:pPr marL="292608" indent="-292608">
              <a:buFont typeface="Arial" pitchFamily="34" charset="0"/>
              <a:buChar char="•"/>
            </a:pPr>
            <a:r>
              <a:rPr lang="en-US" sz="2400" noProof="0" dirty="0"/>
              <a:t>Sell children in adoption.</a:t>
            </a:r>
          </a:p>
          <a:p>
            <a:pPr marL="292608" indent="-292608">
              <a:buFont typeface="Arial" pitchFamily="34" charset="0"/>
              <a:buChar char="•"/>
            </a:pPr>
            <a:r>
              <a:rPr lang="en-US" sz="2400" noProof="0" dirty="0"/>
              <a:t>Certain types of weapons.</a:t>
            </a:r>
          </a:p>
        </p:txBody>
      </p:sp>
      <p:sp>
        <p:nvSpPr>
          <p:cNvPr id="4" name="Content Placeholder 3"/>
          <p:cNvSpPr>
            <a:spLocks noGrp="1"/>
          </p:cNvSpPr>
          <p:nvPr>
            <p:ph sz="quarter" idx="14"/>
          </p:nvPr>
        </p:nvSpPr>
        <p:spPr>
          <a:xfrm>
            <a:off x="342900" y="3896020"/>
            <a:ext cx="8458200" cy="2092656"/>
          </a:xfrm>
        </p:spPr>
        <p:txBody>
          <a:bodyPr>
            <a:noAutofit/>
          </a:bodyPr>
          <a:lstStyle/>
          <a:p>
            <a:r>
              <a:rPr lang="en-US" sz="2400" noProof="0" dirty="0"/>
              <a:t>If maximizing surplus is our highest goal, may we should allow organs and other such goods to be traded on the market. </a:t>
            </a:r>
          </a:p>
          <a:p>
            <a:r>
              <a:rPr lang="en-US" sz="2400" noProof="0" dirty="0"/>
              <a:t>But allowing markets for organs goes against many people’s moral instincts policy.</a:t>
            </a:r>
          </a:p>
        </p:txBody>
      </p:sp>
    </p:spTree>
    <p:extLst>
      <p:ext uri="{BB962C8B-B14F-4D97-AF65-F5344CB8AC3E}">
        <p14:creationId xmlns:p14="http://schemas.microsoft.com/office/powerpoint/2010/main" val="20064794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Summary</a:t>
            </a:r>
          </a:p>
        </p:txBody>
      </p:sp>
      <p:sp>
        <p:nvSpPr>
          <p:cNvPr id="3" name="Content Placeholder 2"/>
          <p:cNvSpPr>
            <a:spLocks noGrp="1"/>
          </p:cNvSpPr>
          <p:nvPr>
            <p:ph sz="quarter" idx="11"/>
          </p:nvPr>
        </p:nvSpPr>
        <p:spPr>
          <a:xfrm>
            <a:off x="342900" y="1274474"/>
            <a:ext cx="8458200" cy="1507364"/>
          </a:xfrm>
        </p:spPr>
        <p:txBody>
          <a:bodyPr>
            <a:noAutofit/>
          </a:bodyPr>
          <a:lstStyle/>
          <a:p>
            <a:r>
              <a:rPr lang="en-US" noProof="0" dirty="0"/>
              <a:t>The concept of </a:t>
            </a:r>
            <a:r>
              <a:rPr lang="en-US" i="1" noProof="0" dirty="0">
                <a:solidFill>
                  <a:srgbClr val="AC0000"/>
                </a:solidFill>
              </a:rPr>
              <a:t>willingness to pay</a:t>
            </a:r>
            <a:r>
              <a:rPr lang="en-US" noProof="0" dirty="0"/>
              <a:t> and </a:t>
            </a:r>
            <a:r>
              <a:rPr lang="en-US" i="1" noProof="0" dirty="0">
                <a:solidFill>
                  <a:srgbClr val="AC0000"/>
                </a:solidFill>
              </a:rPr>
              <a:t>willingness to sell</a:t>
            </a:r>
            <a:r>
              <a:rPr lang="en-US" noProof="0" dirty="0"/>
              <a:t> are analyzed.</a:t>
            </a:r>
          </a:p>
          <a:p>
            <a:pPr marL="292608" indent="-292608">
              <a:buFont typeface="Arial" pitchFamily="34" charset="0"/>
              <a:buChar char="•"/>
            </a:pPr>
            <a:r>
              <a:rPr lang="en-US" sz="2600" noProof="0" dirty="0"/>
              <a:t>Relationship to demand and supply.</a:t>
            </a:r>
          </a:p>
        </p:txBody>
      </p:sp>
      <p:sp>
        <p:nvSpPr>
          <p:cNvPr id="4" name="Content Placeholder 3"/>
          <p:cNvSpPr>
            <a:spLocks noGrp="1"/>
          </p:cNvSpPr>
          <p:nvPr>
            <p:ph sz="quarter" idx="14"/>
          </p:nvPr>
        </p:nvSpPr>
        <p:spPr>
          <a:xfrm>
            <a:off x="342900" y="2891458"/>
            <a:ext cx="8458200" cy="2041149"/>
          </a:xfrm>
        </p:spPr>
        <p:txBody>
          <a:bodyPr>
            <a:noAutofit/>
          </a:bodyPr>
          <a:lstStyle/>
          <a:p>
            <a:r>
              <a:rPr lang="en-US" i="1" noProof="0" dirty="0">
                <a:solidFill>
                  <a:srgbClr val="AC0000"/>
                </a:solidFill>
              </a:rPr>
              <a:t>Consumer surplus and producer surplus</a:t>
            </a:r>
            <a:r>
              <a:rPr lang="en-US" noProof="0" dirty="0"/>
              <a:t> are introduced.</a:t>
            </a:r>
          </a:p>
          <a:p>
            <a:r>
              <a:rPr lang="en-US" i="1" noProof="0" dirty="0">
                <a:solidFill>
                  <a:srgbClr val="AC0000"/>
                </a:solidFill>
              </a:rPr>
              <a:t>Total surplus</a:t>
            </a:r>
            <a:r>
              <a:rPr lang="en-US" noProof="0" dirty="0"/>
              <a:t> is maximized at the market equilibrium price and quantity.</a:t>
            </a:r>
          </a:p>
        </p:txBody>
      </p:sp>
    </p:spTree>
    <p:extLst>
      <p:ext uri="{BB962C8B-B14F-4D97-AF65-F5344CB8AC3E}">
        <p14:creationId xmlns:p14="http://schemas.microsoft.com/office/powerpoint/2010/main" val="1994739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F760FA83-E8B6-439B-A8A8-C527C74C6540}"/>
              </a:ext>
            </a:extLst>
          </p:cNvPr>
          <p:cNvSpPr>
            <a:spLocks noGrp="1"/>
          </p:cNvSpPr>
          <p:nvPr>
            <p:ph type="title"/>
          </p:nvPr>
        </p:nvSpPr>
        <p:spPr/>
        <p:txBody>
          <a:bodyPr/>
          <a:lstStyle/>
          <a:p>
            <a:r>
              <a:rPr lang="en-US" dirty="0"/>
              <a:t>Accessibility Content: Text Alternatives for Images</a:t>
            </a:r>
          </a:p>
        </p:txBody>
      </p:sp>
    </p:spTree>
    <p:extLst>
      <p:ext uri="{BB962C8B-B14F-4D97-AF65-F5344CB8AC3E}">
        <p14:creationId xmlns:p14="http://schemas.microsoft.com/office/powerpoint/2010/main" val="21574615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Autofit/>
          </a:bodyPr>
          <a:lstStyle/>
          <a:p>
            <a:r>
              <a:rPr lang="en-US" sz="3000" dirty="0"/>
              <a:t>Willingness to pay and the demand curve – Text Alternative </a:t>
            </a:r>
            <a:r>
              <a:rPr lang="en-US" sz="1000" dirty="0"/>
              <a:t>1</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rmAutofit/>
          </a:bodyPr>
          <a:lstStyle/>
          <a:p>
            <a:r>
              <a:rPr lang="en-IN" sz="2600" dirty="0"/>
              <a:t>The graphs is plotted for Price ($) on the vertical axis and potential buyers on the horizontal axis.  Moving down the stepwise line and left to right, the steps are </a:t>
            </a:r>
            <a:r>
              <a:rPr lang="en-IN" sz="2600" dirty="0" err="1"/>
              <a:t>labeled</a:t>
            </a:r>
            <a:r>
              <a:rPr lang="en-IN" sz="2600" dirty="0"/>
              <a:t> Bird watcher, Amateur photographer, Real estate agent, Journalist, and Teacher. Box on graph reads:  Each step represents a camera bought by the additional buyer who becomes interested at that price.</a:t>
            </a:r>
            <a:endParaRPr lang="en-US" sz="2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1178309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Autofit/>
          </a:bodyPr>
          <a:lstStyle/>
          <a:p>
            <a:r>
              <a:rPr lang="en-US" sz="3000" dirty="0"/>
              <a:t>Willingness to pay and the demand curve – Text Alternative </a:t>
            </a:r>
            <a:r>
              <a:rPr lang="en-US" sz="1000" dirty="0"/>
              <a:t>2</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rmAutofit/>
          </a:bodyPr>
          <a:lstStyle/>
          <a:p>
            <a:r>
              <a:rPr lang="en-IN" sz="2600" dirty="0"/>
              <a:t>The graphs is plotted for Price ($) on the vertical axis and Quantity of cameras (millions) on the vertical axis. It shows a straight, downward-sloping demand curve that aligns with the steps in the first graph.</a:t>
            </a:r>
            <a:endParaRPr lang="en-US" sz="2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10334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Willingness to pay and sell</a:t>
            </a:r>
          </a:p>
        </p:txBody>
      </p:sp>
      <p:sp>
        <p:nvSpPr>
          <p:cNvPr id="3" name="Content Placeholder 2"/>
          <p:cNvSpPr>
            <a:spLocks noGrp="1"/>
          </p:cNvSpPr>
          <p:nvPr>
            <p:ph sz="quarter" idx="11"/>
          </p:nvPr>
        </p:nvSpPr>
        <p:spPr>
          <a:xfrm>
            <a:off x="342900" y="1274473"/>
            <a:ext cx="8458200" cy="1792935"/>
          </a:xfrm>
        </p:spPr>
        <p:txBody>
          <a:bodyPr>
            <a:noAutofit/>
          </a:bodyPr>
          <a:lstStyle/>
          <a:p>
            <a:r>
              <a:rPr lang="en-US" noProof="0" dirty="0"/>
              <a:t>Consumers many times are willing to pay more than the market price.</a:t>
            </a:r>
          </a:p>
          <a:p>
            <a:pPr marL="292608" indent="-292608">
              <a:spcBef>
                <a:spcPts val="1000"/>
              </a:spcBef>
              <a:spcAft>
                <a:spcPts val="0"/>
              </a:spcAft>
              <a:buFont typeface="Arial" pitchFamily="34" charset="0"/>
              <a:buChar char="•"/>
            </a:pPr>
            <a:r>
              <a:rPr lang="en-US" sz="2400" noProof="0" dirty="0"/>
              <a:t>A consumer is willing to purchase a good if the price is below their </a:t>
            </a:r>
            <a:r>
              <a:rPr lang="en-US" sz="2400" i="1" noProof="0" dirty="0">
                <a:solidFill>
                  <a:srgbClr val="AC0000"/>
                </a:solidFill>
              </a:rPr>
              <a:t>maximum willingness to pay</a:t>
            </a:r>
            <a:r>
              <a:rPr lang="en-US" sz="2400" noProof="0" dirty="0"/>
              <a:t>.</a:t>
            </a:r>
          </a:p>
        </p:txBody>
      </p:sp>
      <p:sp>
        <p:nvSpPr>
          <p:cNvPr id="4" name="Content Placeholder 3"/>
          <p:cNvSpPr>
            <a:spLocks noGrp="1"/>
          </p:cNvSpPr>
          <p:nvPr>
            <p:ph sz="quarter" idx="14"/>
          </p:nvPr>
        </p:nvSpPr>
        <p:spPr>
          <a:xfrm>
            <a:off x="342900" y="3269490"/>
            <a:ext cx="8458200" cy="1831091"/>
          </a:xfrm>
        </p:spPr>
        <p:txBody>
          <a:bodyPr>
            <a:noAutofit/>
          </a:bodyPr>
          <a:lstStyle/>
          <a:p>
            <a:r>
              <a:rPr lang="en-US" noProof="0" dirty="0"/>
              <a:t>Producers likewise are willing to sell for less than the market price.</a:t>
            </a:r>
          </a:p>
          <a:p>
            <a:pPr marL="292608" indent="-292608">
              <a:spcBef>
                <a:spcPts val="1000"/>
              </a:spcBef>
              <a:spcAft>
                <a:spcPts val="0"/>
              </a:spcAft>
              <a:buFont typeface="Arial" pitchFamily="34" charset="0"/>
              <a:buChar char="•"/>
            </a:pPr>
            <a:r>
              <a:rPr lang="en-US" sz="2400" noProof="0" dirty="0"/>
              <a:t>A producer is willing to sell a good if the price is above their </a:t>
            </a:r>
            <a:r>
              <a:rPr lang="en-US" sz="2400" i="1" noProof="0" dirty="0">
                <a:solidFill>
                  <a:srgbClr val="AC0000"/>
                </a:solidFill>
              </a:rPr>
              <a:t>minimum willingness to sell</a:t>
            </a:r>
            <a:r>
              <a:rPr lang="en-US" sz="2400" noProof="0" dirty="0"/>
              <a:t>.</a:t>
            </a:r>
          </a:p>
        </p:txBody>
      </p:sp>
      <p:sp>
        <p:nvSpPr>
          <p:cNvPr id="5" name="Content Placeholder 4"/>
          <p:cNvSpPr>
            <a:spLocks noGrp="1"/>
          </p:cNvSpPr>
          <p:nvPr>
            <p:ph sz="quarter" idx="15"/>
          </p:nvPr>
        </p:nvSpPr>
        <p:spPr>
          <a:xfrm>
            <a:off x="342900" y="5272741"/>
            <a:ext cx="8458200" cy="918400"/>
          </a:xfrm>
        </p:spPr>
        <p:txBody>
          <a:bodyPr>
            <a:noAutofit/>
          </a:bodyPr>
          <a:lstStyle/>
          <a:p>
            <a:r>
              <a:rPr lang="en-US" noProof="0" dirty="0"/>
              <a:t>Voluntary exchanges create value and can make everyone involved better off.</a:t>
            </a:r>
          </a:p>
        </p:txBody>
      </p:sp>
    </p:spTree>
    <p:extLst>
      <p:ext uri="{BB962C8B-B14F-4D97-AF65-F5344CB8AC3E}">
        <p14:creationId xmlns:p14="http://schemas.microsoft.com/office/powerpoint/2010/main" val="32720771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Autofit/>
          </a:bodyPr>
          <a:lstStyle/>
          <a:p>
            <a:r>
              <a:rPr lang="en-US" sz="3000" dirty="0"/>
              <a:t>Willingness to sell and the supply curve – Text Alternative </a:t>
            </a:r>
            <a:r>
              <a:rPr lang="en-US" sz="1000" dirty="0"/>
              <a:t>1</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rmAutofit/>
          </a:bodyPr>
          <a:lstStyle/>
          <a:p>
            <a:r>
              <a:rPr lang="en-IN" sz="2600" dirty="0"/>
              <a:t>The graphs is plotted for Price ($) on the vertical axis and potential sellers on the horizontal axis. Moving up the stepwise line and left to right, the steps are </a:t>
            </a:r>
            <a:r>
              <a:rPr lang="en-IN" sz="2600" dirty="0" err="1"/>
              <a:t>labeled</a:t>
            </a:r>
            <a:r>
              <a:rPr lang="en-IN" sz="2600" dirty="0"/>
              <a:t> Collector, Sales rep (big company), Nature photographer, Sales rep (small company), and Art teacher. A box on the graph reads: Each step represents the additional camera sold by a seller who becomes interested as the price increases.</a:t>
            </a:r>
            <a:endParaRPr lang="en-US" sz="2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7074077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Autofit/>
          </a:bodyPr>
          <a:lstStyle/>
          <a:p>
            <a:r>
              <a:rPr lang="en-US" sz="3000" dirty="0"/>
              <a:t>Willingness to sell and the supply curve – Text Alternative </a:t>
            </a:r>
            <a:r>
              <a:rPr lang="en-US" sz="1000" dirty="0"/>
              <a:t>2</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rmAutofit/>
          </a:bodyPr>
          <a:lstStyle/>
          <a:p>
            <a:r>
              <a:rPr lang="en-IN" sz="2600" dirty="0"/>
              <a:t>The graphs is plotted for Price ($) on the vertical axis and Quantity of cameras (millions) on the vertical axis. It shows a straight, upward-sloping supply curve that aligns with the steps in the first graph.</a:t>
            </a:r>
            <a:endParaRPr lang="en-US" sz="2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7157437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a:bodyPr>
          <a:lstStyle/>
          <a:p>
            <a:r>
              <a:rPr lang="en-US" sz="3200" dirty="0"/>
              <a:t>Consumer surplus –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Autofit/>
          </a:bodyPr>
          <a:lstStyle/>
          <a:p>
            <a:r>
              <a:rPr lang="en-US" sz="1400" dirty="0"/>
              <a:t>Graph (A), Consumer surplus at $160, and graph (B), Consumer surplus at $100, have Potential buyers on the horizontal axis and start with graph 5-1(A). In graph (A) Area 1 is the rectangle from $500 down to $160 and from the vertical axis right to 1 and is labeled 1. Bird watcher’s surplus = $340. Area 2 is the rectangle from $250 down to $160 and from 1 to 2 horizontally and is labeled 2. Amateur photographer’s surplus = $90. Area 3 is the rectangle from $200 down to $160 and from 2 to 3 horizontally and is labeled 3. Real estate agent’s surplus = $40. [Caption: This graph shows consumer surplus in the camera market when price is $160. The shaded area is the difference between willingness to pay and the market price for each buyer. The more that a buyer would have been willing to pay, the greater the surplus at a lower price. At this price, total consumer surplus is $470, the sum of the individual surpluses shown.] In graph (B) Area 1 is the sum of areas 1, 2 and 3 from graph (A) and is labeled 1. Total consumer surplus at a price of $160 = $470. Area 2 is a rectangle from $160 down to $100 and from the vertical axis right to 3 and is labeled 2. Additional surplus for buyers who would have bought at $160 = $180. Area 3 is from $160 down to $100 and from 3 to 4 horizontally and labeled 3. Consumer surplus for the new buyers = $50. [Caption: When the price of cameras falls to $100, consumer surplus increases. Area 1 is consumer surplus under the old price. Area 2 is the additional surplus received by people who were willing to buy at either price. Area 3 is the surplus received by the two new buyers who enter the market when price falls. The combination of the three areas is total consumer surplus when price is $100. When the price falls, total consumer surplus increases from $470 to $700.]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14213318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a:bodyPr>
          <a:lstStyle/>
          <a:p>
            <a:r>
              <a:rPr lang="en-US" sz="3200" dirty="0"/>
              <a:t>Producer surplus –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rmAutofit/>
          </a:bodyPr>
          <a:lstStyle/>
          <a:p>
            <a:r>
              <a:rPr lang="en-US" sz="1800" dirty="0"/>
              <a:t>Graph (A), Producer surplus at $160, and graph (B), Producer surplus at $100, have Potential sellers on the horizontal axis and start with graph 5-2(A). In graph (A), Area 1 is the rectangle from $160 down to $50 and from the vertical axis right to 1 and is labeled 1. Collector’s surplus = $110. Area 2 is the rectangle from $160 down to $100 and from 1 to 2 horizontally and is labeled 2. Big-company sales rep’s surplus = $60. [Caption: This shows the willingness to sell of all the potential sellers in our market. The shaded area (1 + 2) between the supply curve and the market prices shows total producer surplus of $170, the sum of the individual surpluses shown.] In graph (B) Area 1 is only from $100 down to $50 and from the vertical axis to 1 and is labeled 1. Collector’s new surplus = $50. Area 2 the remaining shaded area from graph (A) and is labeled 2. Surplus lost by collector and big-company sales rep = $120 ($60 + $60) [Caption: Because sellers always prefer a higher price, producer surplus goes down when the price falls to $100. At $100, two sellers are still willing to sell, but are worse off  because they receive less money for their cameras. Area 1 shows the new producer surplus: $50. Area 2 shows the reduction in surplus for the two sellers.]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2109467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a:bodyPr>
          <a:lstStyle/>
          <a:p>
            <a:r>
              <a:rPr lang="en-US" sz="3200" dirty="0"/>
              <a:t>Total surplus I–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Autofit/>
          </a:bodyPr>
          <a:lstStyle/>
          <a:p>
            <a:r>
              <a:rPr lang="en-US" sz="1800" dirty="0"/>
              <a:t>Graph (A) Surplus at market equilibrium for the five-buyer and five-seller camera market is the step-wise lines and surplus from Figure 5-3A and Figure 5-4(A) with equilibrium at (3, $200). [Caption: At the market equilibrium in our smaller market, the price of a camera is $200, and three are bought and sold. Consumer surplus is represented by the area between the demand curve and the market price, and is equal to $350. Producer surplus is represented by the area between the supply curve and the market price, and is equal to $250. Total surplus adds up to $600.]</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0790480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a:bodyPr>
          <a:lstStyle/>
          <a:p>
            <a:r>
              <a:rPr lang="en-US" sz="3200" dirty="0"/>
              <a:t>Total surplus II –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Autofit/>
          </a:bodyPr>
          <a:lstStyle/>
          <a:p>
            <a:r>
              <a:rPr lang="en-US" sz="1800" dirty="0"/>
              <a:t>Graph (B) Surplus at market equilibrium for the entire camera market combines the demand line from Figure 5-1(B) and the supply line from Figure 5-2(B) with equilibrium at (30, $200). The area under the demand curve to the price of $200 is shaded as Consumer surplus, $4.5 billion. The area above the supply line up to $200 is shaded as producer surplus, $3 billion. [Caption: At the market equilibrium in our large market, the price of cameras is $200, and 30 million are bought and sold. Consumer surplus is represented by the area between the demand curve and the market price, and is equal to $4.5 billion. Producer surplus is represented by the area between the supply curve and the market price, and is equal to $3 billion. Total surplus adds up to $7.5 billion.]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2151488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sz="3200" dirty="0"/>
              <a:t>Market equilibrium and efficiency I –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Autofit/>
          </a:bodyPr>
          <a:lstStyle/>
          <a:p>
            <a:r>
              <a:rPr lang="en-US" sz="1800" dirty="0"/>
              <a:t>Figure 5-5(B) is modified. Point (20, 300) is added to the demand curve, and point (20, 100) is added to the supply curve. A dashed line at $300 indicates a new price. Consumer and producer surplus are subdivided into five sections. Part 1 is the area under the demand curve down to $300. Area 2 is from $300 down to $200 and horizontally from the axis to 20. Area 3 is the area above the supply curve to $200 and horizontally from the axis to 20. Areas 4 and 5 are triangles under the supply and demand curves and left to 20. Area 4 is the triangle above $200 and Area 5 is the triangle below $200. The box on the graph reads: Prices above market equilibrium reduce total surplus. [Caption: When the price rises above the market equilibrium, fewer transactions take place. The surplus shown in Area 2 is transferred from consumers to producers as a result of the higher price paid for transactions that do still take place. The surplus in areas 4 and 5 is lost to both consumers and producers as a result of the reduced number of transactions.]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9451624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sz="3200" dirty="0"/>
              <a:t>Active Learning: Calculating total surplus –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Autofit/>
          </a:bodyPr>
          <a:lstStyle/>
          <a:p>
            <a:r>
              <a:rPr lang="en-US" sz="1600" dirty="0"/>
              <a:t>The horizontal axis of the graph represents quantity of cameras in millions and the vertical axis of the graph represents price in dollars. Two lines are drawn in the graph. Line D starts at (0, 500) and comes down diagonally and ends at (50, 0). Line S starts from the origin and goes diagonally up and to the right and ends at (50, 350). The intersection of both the lines is marked with a dot at (30, 200). A dot is marked on the line D at (20, 300) and another dot is marked on the line S at (20, 130). Horizontal and vertical dashed lines are drawn to these dots. The area below the line D and above the horizontal dashed line at price equals 300 is marked 1. The area to the left of the vertical dashed line at quantity of cameras equals 20 and between the horizontal dashed lines at price equals 200 and price equals 300 is marked 2. The area to the left of the vertical dashed line at quantity of cameras equals 20 and above the line S and below the horizontal dashed line at price equals 200 is marked 3. The area to the right of the vertical dashed line at quantity of cameras equals 20 and below the line D and above the horizontal dashed line at price equals 200 is marked 4. The area above the line S and to the right of the vertical dashed line at quantity of cameras equals 20 and below the horizontal dashed line a price equals 200 is marked 5. The areas 1, 2 and 4 are shaded in brown and the areas 3 and 5 are shaded in blue.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2710829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sz="3200" dirty="0"/>
              <a:t>Active Learning Solution III –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Autofit/>
          </a:bodyPr>
          <a:lstStyle/>
          <a:p>
            <a:r>
              <a:rPr lang="en-US" sz="1600" dirty="0"/>
              <a:t>The horizontal axis of the graph represents quantity of cameras in millions and the vertical axis of the graph represents price in dollars. Two lines are drawn in the graph. Line D starts at (0, 500) and comes down diagonally and ends at (50, 0). Line S starts from the origin and goes diagonally up and to the right and ends at (50, 350). The intersection of both the lines is marked with a dot at (30, 200). A dot is marked on the line D at (20, 300) and another dot is marked on the line S at (20, 130). Horizontal and vertical dashed lines are drawn to these dots. The area below the line D and above the horizontal dashed line at price equals 300 is marked 1. The area to the left of the vertical dashed line at quantity of cameras equals 20 and between the horizontal dashed lines at price equals 200 and price equals 300 is marked 2. The area to the left of the vertical dashed line at quantity of cameras equals 20 and above the line S and below the horizontal dashed line at price equals 200 is marked 3. The area to the right of the vertical dashed line at quantity of cameras equals 20 and below the line D and above the horizontal dashed line at price equals 200 is marked 4. The area above the line S and to the right of the vertical dashed line at quantity of cameras equals 20 and below the horizontal dashed line a price equals 200 is marked 5. The areas 1, 2 and 4 are shaded in brown and the areas 3 and 5 are shaded in blue.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6523768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sz="3200" dirty="0"/>
              <a:t>Market equilibrium and efficiency II –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48679"/>
          </a:xfrm>
        </p:spPr>
        <p:txBody>
          <a:bodyPr>
            <a:noAutofit/>
          </a:bodyPr>
          <a:lstStyle/>
          <a:p>
            <a:r>
              <a:rPr lang="en-US" sz="1600" dirty="0"/>
              <a:t>Figure 5-5(B) is modified. Point (15, 350) is added to the demand curve, and point (15, 100) is added to the supply curve. A dashed line at $100 indicates a new price. Consumer and producer surplus are subdivided into five sections. Part 1 is the area under the demand curve down to $200. Area 2 is from $200 down to $100 and horizontally from the axis to 15. Area 3 is a triangle above the supply curve to $100 and horizontally from the axis to 150. Areas 4 and 5 are triangles under the supply and demand curves and left to 15. Area 4 is the triangle above $200, and Area 5 is the triangle below $200. The box on the graph reads: Prices below market equilibrium reduce total surplus. [Caption: When the price of cameras drops to $100, buyers are willing to purchase 40 million, but sellers want to sell only 15 million. For those who do trade, successful buyers gain surplus of $1.5 billion (area 2) from buying at the lower price, while the sellers lose surplus of that same amount. The buyers and sellers who would have traded at equilibrium but no longer do so lose $1.875 billion of combined surplus. The surplus in areas 4 and 5 is lost to both consumers and producers as a result of the reduced number of transactions. Total surplus falls from $7.5 billion to $5.625 billion.]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309580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Willingness to pay and the demand curve</a:t>
            </a:r>
          </a:p>
        </p:txBody>
      </p:sp>
      <p:sp>
        <p:nvSpPr>
          <p:cNvPr id="3" name="Content Placeholder 2"/>
          <p:cNvSpPr>
            <a:spLocks noGrp="1"/>
          </p:cNvSpPr>
          <p:nvPr>
            <p:ph sz="quarter" idx="11"/>
          </p:nvPr>
        </p:nvSpPr>
        <p:spPr>
          <a:xfrm>
            <a:off x="342900" y="1211394"/>
            <a:ext cx="8458200" cy="612476"/>
          </a:xfrm>
        </p:spPr>
        <p:txBody>
          <a:bodyPr>
            <a:normAutofit fontScale="92500"/>
          </a:bodyPr>
          <a:lstStyle/>
          <a:p>
            <a:r>
              <a:rPr lang="en-US" noProof="0" dirty="0"/>
              <a:t>Maximum willingness to pay shapes the demand curve</a:t>
            </a:r>
          </a:p>
        </p:txBody>
      </p:sp>
      <p:pic>
        <p:nvPicPr>
          <p:cNvPr id="2050" name="Picture 2" descr="The graph plots Individual willingness to pay for a camera and forms a stair step 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466" y="1999675"/>
            <a:ext cx="3411157" cy="324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9">
            <a:extLst>
              <a:ext uri="{FF2B5EF4-FFF2-40B4-BE49-F238E27FC236}">
                <a16:creationId xmlns:a16="http://schemas.microsoft.com/office/drawing/2014/main" id="{801A1590-CCEC-4E90-8E2B-58EC127AB2C0}"/>
              </a:ext>
            </a:extLst>
          </p:cNvPr>
          <p:cNvSpPr>
            <a:spLocks noGrp="1"/>
          </p:cNvSpPr>
          <p:nvPr>
            <p:ph sz="quarter" idx="18"/>
          </p:nvPr>
        </p:nvSpPr>
        <p:spPr>
          <a:xfrm>
            <a:off x="506189" y="5383212"/>
            <a:ext cx="3249386" cy="300257"/>
          </a:xfrm>
        </p:spPr>
        <p:txBody>
          <a:bodyPr>
            <a:normAutofit/>
          </a:bodyPr>
          <a:lstStyle/>
          <a:p>
            <a:r>
              <a:rPr lang="en-US" sz="1200" dirty="0">
                <a:hlinkClick r:id="rId4" action="ppaction://hlinksldjump"/>
              </a:rPr>
              <a:t>Access the text alternative for slide images.</a:t>
            </a:r>
            <a:endParaRPr lang="en-US" sz="1200" dirty="0"/>
          </a:p>
        </p:txBody>
      </p:sp>
      <p:sp>
        <p:nvSpPr>
          <p:cNvPr id="4" name="Content Placeholder 3"/>
          <p:cNvSpPr>
            <a:spLocks noGrp="1"/>
          </p:cNvSpPr>
          <p:nvPr>
            <p:ph sz="quarter" idx="14"/>
          </p:nvPr>
        </p:nvSpPr>
        <p:spPr>
          <a:xfrm>
            <a:off x="342900" y="5842400"/>
            <a:ext cx="4278090" cy="649138"/>
          </a:xfrm>
        </p:spPr>
        <p:txBody>
          <a:bodyPr>
            <a:noAutofit/>
          </a:bodyPr>
          <a:lstStyle/>
          <a:p>
            <a:r>
              <a:rPr lang="en-US" sz="2200" noProof="0" dirty="0"/>
              <a:t>Five potential buyers’ willingness to pay forms demand curve.</a:t>
            </a:r>
          </a:p>
        </p:txBody>
      </p:sp>
      <p:pic>
        <p:nvPicPr>
          <p:cNvPr id="2051" name="Picture 3" descr="The graph plots many buyer’s willingness to pay for a camera and forms a straight downward-sloping demand cur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2007" y="1927410"/>
            <a:ext cx="3068730" cy="3265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5192498" y="5377542"/>
            <a:ext cx="3396342" cy="228600"/>
          </a:xfrm>
        </p:spPr>
        <p:txBody>
          <a:bodyPr/>
          <a:lstStyle/>
          <a:p>
            <a:r>
              <a:rPr lang="en-US" sz="1200" noProof="0" dirty="0">
                <a:hlinkClick r:id="rId6" action="ppaction://hlinksldjump"/>
              </a:rPr>
              <a:t>Access the text alternative for slide images.</a:t>
            </a:r>
          </a:p>
        </p:txBody>
      </p:sp>
      <p:sp>
        <p:nvSpPr>
          <p:cNvPr id="5" name="Content Placeholder 4"/>
          <p:cNvSpPr>
            <a:spLocks noGrp="1"/>
          </p:cNvSpPr>
          <p:nvPr>
            <p:ph sz="quarter" idx="15"/>
          </p:nvPr>
        </p:nvSpPr>
        <p:spPr>
          <a:xfrm>
            <a:off x="5235677" y="5823758"/>
            <a:ext cx="3696051" cy="673100"/>
          </a:xfrm>
        </p:spPr>
        <p:txBody>
          <a:bodyPr>
            <a:noAutofit/>
          </a:bodyPr>
          <a:lstStyle/>
          <a:p>
            <a:r>
              <a:rPr lang="en-US" sz="2200" noProof="0" dirty="0"/>
              <a:t>Many buyers’ willingness to pay forms demand curve.</a:t>
            </a:r>
          </a:p>
        </p:txBody>
      </p:sp>
    </p:spTree>
    <p:extLst>
      <p:ext uri="{BB962C8B-B14F-4D97-AF65-F5344CB8AC3E}">
        <p14:creationId xmlns:p14="http://schemas.microsoft.com/office/powerpoint/2010/main" val="9277884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fontScale="90000"/>
          </a:bodyPr>
          <a:lstStyle/>
          <a:p>
            <a:r>
              <a:rPr lang="en-US" sz="3200" dirty="0"/>
              <a:t>Changing the distribution of total surplus –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814549"/>
          </a:xfrm>
        </p:spPr>
        <p:txBody>
          <a:bodyPr>
            <a:noAutofit/>
          </a:bodyPr>
          <a:lstStyle/>
          <a:p>
            <a:r>
              <a:rPr lang="en-US" sz="1000" dirty="0"/>
              <a:t>Two graphs are shown. The horizontal axis of the graph on the left represents quantity of cameras in millions and the vertical axis of the graph represents price in dollars. Two lines are drawn in the graph. Line D starts at (0, 500) and comes down diagonally and ends at (50, 0). Line S starts from the origin and goes diagonally up and to the right and ends at (50, 350). The intersection of both the lines is marked with a dot at (30, 200). A dot is marked on the line D at (20, 300) and another dot is marked on the line S at (20, 130). Horizontal and vertical dashed lines are drawn to these dots. The area below the line D and above the horizontal dashed line at price equals 300 is marked 1. The area to the left of the vertical dashed line at quantity of cameras equals 20 and between the horizontal dashed lines at price equals 200 and price equals 300 is marked 2. The area to the left of the vertical dashed line at quantity of cameras equals 20 and above the line S and below the horizontal dashed line at price equals 200 is marked 3. The area to the right of the vertical dashed line at quantity of cameras equals 20 and below the line D and above the horizontal dashed line at price equals 200 is marked 4. The area above the line S and to the right of the vertical dashed line at quantity of cameras equals 20 and below the horizontal dashed line a price equals 200 is marked 5. The areas 1 and 2 are shaded in brown, the areas 4 and 5 are shaded in gray and the area 3 is shaded in blue. The area 2 is highlighted with a red border. The horizontal axis of the graph on the right represents quantity of cameras in millions and the vertical axis of the graph represents price in dollars. Two lines are drawn in the graph. Line D starts at (0, 500) and comes down diagonally and ends at (50, 0). Line S starts from the origin and goes diagonally up and to the right and ends at (50, 350). The intersection of both the lines is marked with a dot at (30, 200). A dot is marked on the line D at (15, 370) and another dot is marked on the line S at (15, 100). Horizontal and vertical dashed lines are drawn to these dots. The area below the line D and above the horizontal dashed line at price equals 200 and to the left of the vertical dashed line at quantity of cameras equals 15 is marked 1. The area to the left of the vertical dashed line at quantity of cameras equals 15 and between the horizontal dashed lines at price equals 100 and price equals 200 is marked 2. The area to the left of the vertical dashed line at quantity of cameras equals 15 and above the line S and below the horizontal dashed line at price equals 100 is marked 3. The area to the right of the vertical dashed line at quantity of cameras equals 15 and below the line D and above the horizontal dashed line at price equals 200 is marked 4. The area above the line S and to the right of the vertical dashed line at quantity of cameras equals 15 and below the horizontal dashed line a price equals 200 is marked 5. The areas 1 and 2 are shaded in brown, the areas 4 and 5 are shaded in gray and the area 3 is shaded in blue. The area 2 is highlighted with a red border.</a:t>
            </a:r>
            <a:br>
              <a:rPr lang="en-US" sz="1000" dirty="0"/>
            </a:br>
            <a:r>
              <a:rPr lang="en-US" sz="1000" dirty="0"/>
              <a:t>The second graph is modified, point (15, 350) is added to the demand curve, and point (15, 100) is added to the supply curve. A dashed line at $100 indicates a new price. Consumer and producer surplus are subdivided into five sections. Part 1 is the area under the demand curve down to $200. Area 2 is from $200 down to $100 and horizontally from the axis to 15. Area 3 is a triangle above the supply curve to $100 and horizontally from the axis to 150. Areas 4 and 5 are triangles under the supply and demand curves and left to 15. Area 4 is the triangle above $200, and Area 5 is the triangle below $200. The box on the graph reads: Prices below market equilibrium reduce total surplus. [Caption: When the price of cameras drops to $100, buyers are willing to purchase 40 million, but sellers want to sell only 15 million. For those who do trade, successful buyers gain surplus of $1.5 billion (area 2) from buying at the lower price, while the sellers lose surplus of that same amount. The buyers and sellers who would have traded at equilibrium but no longer do so lose $1.875 billion of combined surplus. The surplus in areas 4 and 5 is lost to both consumers and producers as a result of the reduced number of transactions. Total surplus falls from $7.5 billion to $5.625 billion.]</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7399271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rmAutofit/>
          </a:bodyPr>
          <a:lstStyle/>
          <a:p>
            <a:r>
              <a:rPr lang="en-US" sz="3600" dirty="0"/>
              <a:t>Deadweight loss II – Text Alternative</a:t>
            </a:r>
          </a:p>
        </p:txBody>
      </p:sp>
      <p:sp>
        <p:nvSpPr>
          <p:cNvPr id="3" name="Text Placeholder 2"/>
          <p:cNvSpPr>
            <a:spLocks noGrp="1"/>
          </p:cNvSpPr>
          <p:nvPr>
            <p:ph type="body" sz="quarter" idx="14"/>
          </p:nvPr>
        </p:nvSpPr>
        <p:spPr>
          <a:xfrm>
            <a:off x="3081587" y="1182534"/>
            <a:ext cx="2980826" cy="225425"/>
          </a:xfrm>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535662"/>
            <a:ext cx="8458200" cy="4502311"/>
          </a:xfrm>
        </p:spPr>
        <p:txBody>
          <a:bodyPr>
            <a:noAutofit/>
          </a:bodyPr>
          <a:lstStyle/>
          <a:p>
            <a:r>
              <a:rPr lang="en-US" dirty="0"/>
              <a:t>Figure shows price below equilibrium transfers producer surplus to consumer surplus and creates deadweight loss. It plots quantity of cameras in million from 0 to 65 with an increment of 5 on the x axis, and price from 0 to 600 in dollars on the y axis.  Point (15, 350) is added to the demand curve, and point (15, 100) is added to the supply curve. A dashed line at $100 indicates a new price. Consumer and producer surplus are subdivided into five sections. Part 1 is the area under the demand curve down to $350. Area 2 is from $350 down to $200 and part 3 is from 200 to 100 horizontally from the axis to 15. Area 4 is a triangle above the supply curve to $100 and horizontally from the axis to 15. Area 5 is triangles under the supply and demand curves and left to 15 between 350 and 100. The box on the graph reads: transactions that no longer take place at the new price which is connected to quantity of camera between 15 to 30 which right below the deadweight loss. </a:t>
            </a:r>
            <a:endParaRPr lang="en-US" sz="10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3833231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Willingness to sell and the supply curve</a:t>
            </a:r>
          </a:p>
        </p:txBody>
      </p:sp>
      <p:sp>
        <p:nvSpPr>
          <p:cNvPr id="3" name="Content Placeholder 2"/>
          <p:cNvSpPr>
            <a:spLocks noGrp="1"/>
          </p:cNvSpPr>
          <p:nvPr>
            <p:ph sz="quarter" idx="11"/>
          </p:nvPr>
        </p:nvSpPr>
        <p:spPr>
          <a:xfrm>
            <a:off x="342900" y="1178736"/>
            <a:ext cx="8458200" cy="499838"/>
          </a:xfrm>
        </p:spPr>
        <p:txBody>
          <a:bodyPr>
            <a:normAutofit fontScale="92500"/>
          </a:bodyPr>
          <a:lstStyle/>
          <a:p>
            <a:r>
              <a:rPr lang="en-US" noProof="0" dirty="0"/>
              <a:t>Minimum willingness to sell shapes the supply curve.</a:t>
            </a:r>
          </a:p>
        </p:txBody>
      </p:sp>
      <p:pic>
        <p:nvPicPr>
          <p:cNvPr id="3074" name="Picture 2" descr="The graph plots Individual willingness to sell and forms a stair step 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989" y="1840709"/>
            <a:ext cx="3531859" cy="3310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9">
            <a:extLst>
              <a:ext uri="{FF2B5EF4-FFF2-40B4-BE49-F238E27FC236}">
                <a16:creationId xmlns:a16="http://schemas.microsoft.com/office/drawing/2014/main" id="{6E7FAC95-6F24-494B-BE0A-BC6EFDBC8A3B}"/>
              </a:ext>
            </a:extLst>
          </p:cNvPr>
          <p:cNvSpPr>
            <a:spLocks noGrp="1"/>
          </p:cNvSpPr>
          <p:nvPr>
            <p:ph sz="quarter" idx="18"/>
          </p:nvPr>
        </p:nvSpPr>
        <p:spPr>
          <a:xfrm>
            <a:off x="685803" y="5253718"/>
            <a:ext cx="3259836" cy="307186"/>
          </a:xfrm>
        </p:spPr>
        <p:txBody>
          <a:bodyPr>
            <a:normAutofit/>
          </a:bodyPr>
          <a:lstStyle/>
          <a:p>
            <a:pPr algn="ctr"/>
            <a:r>
              <a:rPr lang="en-US" sz="1200" dirty="0">
                <a:hlinkClick r:id="rId4" action="ppaction://hlinksldjump"/>
              </a:rPr>
              <a:t>Access the text alternative for slide images.</a:t>
            </a:r>
            <a:endParaRPr lang="en-US" sz="1200" dirty="0"/>
          </a:p>
        </p:txBody>
      </p:sp>
      <p:sp>
        <p:nvSpPr>
          <p:cNvPr id="4" name="Content Placeholder 3"/>
          <p:cNvSpPr>
            <a:spLocks noGrp="1"/>
          </p:cNvSpPr>
          <p:nvPr>
            <p:ph sz="quarter" idx="14"/>
          </p:nvPr>
        </p:nvSpPr>
        <p:spPr>
          <a:xfrm>
            <a:off x="342900" y="5728096"/>
            <a:ext cx="4229100" cy="649138"/>
          </a:xfrm>
        </p:spPr>
        <p:txBody>
          <a:bodyPr>
            <a:noAutofit/>
          </a:bodyPr>
          <a:lstStyle/>
          <a:p>
            <a:r>
              <a:rPr lang="en-US" sz="2200" noProof="0" dirty="0"/>
              <a:t>Five potential sellers’ willingness to sell forms demand curve.</a:t>
            </a:r>
          </a:p>
        </p:txBody>
      </p:sp>
      <p:pic>
        <p:nvPicPr>
          <p:cNvPr id="3075" name="Picture 3" descr="The graph plots many seller’s willingness to sell forms a straight upward-sloping supply curv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0696" y="1943740"/>
            <a:ext cx="3673554" cy="3310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5388431" y="5300092"/>
            <a:ext cx="3259836" cy="253873"/>
          </a:xfrm>
        </p:spPr>
        <p:txBody>
          <a:bodyPr/>
          <a:lstStyle/>
          <a:p>
            <a:r>
              <a:rPr lang="en-US" sz="1200" noProof="0" dirty="0">
                <a:hlinkClick r:id="rId6" action="ppaction://hlinksldjump"/>
              </a:rPr>
              <a:t>Access the text alternative for slide images.</a:t>
            </a:r>
            <a:endParaRPr lang="en-US" sz="1200" noProof="0" dirty="0">
              <a:hlinkClick r:id="rId4" action="ppaction://hlinksldjump"/>
            </a:endParaRPr>
          </a:p>
        </p:txBody>
      </p:sp>
      <p:sp>
        <p:nvSpPr>
          <p:cNvPr id="5" name="Content Placeholder 4"/>
          <p:cNvSpPr>
            <a:spLocks noGrp="1"/>
          </p:cNvSpPr>
          <p:nvPr>
            <p:ph sz="quarter" idx="15"/>
          </p:nvPr>
        </p:nvSpPr>
        <p:spPr>
          <a:xfrm>
            <a:off x="5208816" y="5807425"/>
            <a:ext cx="3837214" cy="673100"/>
          </a:xfrm>
        </p:spPr>
        <p:txBody>
          <a:bodyPr>
            <a:normAutofit fontScale="92500" lnSpcReduction="10000"/>
          </a:bodyPr>
          <a:lstStyle/>
          <a:p>
            <a:r>
              <a:rPr lang="en-US" sz="2200" noProof="0" dirty="0"/>
              <a:t>Many sellers’ willingness to sell forms supply curve.</a:t>
            </a:r>
          </a:p>
        </p:txBody>
      </p:sp>
    </p:spTree>
    <p:extLst>
      <p:ext uri="{BB962C8B-B14F-4D97-AF65-F5344CB8AC3E}">
        <p14:creationId xmlns:p14="http://schemas.microsoft.com/office/powerpoint/2010/main" val="2735811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It pays to negotiate</a:t>
            </a:r>
          </a:p>
        </p:txBody>
      </p:sp>
      <p:sp>
        <p:nvSpPr>
          <p:cNvPr id="3" name="Content Placeholder 2"/>
          <p:cNvSpPr>
            <a:spLocks noGrp="1"/>
          </p:cNvSpPr>
          <p:nvPr>
            <p:ph sz="quarter" idx="11"/>
          </p:nvPr>
        </p:nvSpPr>
        <p:spPr>
          <a:xfrm>
            <a:off x="342900" y="1276709"/>
            <a:ext cx="8458200" cy="4679591"/>
          </a:xfrm>
        </p:spPr>
        <p:txBody>
          <a:bodyPr>
            <a:noAutofit/>
          </a:bodyPr>
          <a:lstStyle/>
          <a:p>
            <a:pPr marL="292608" indent="-292608">
              <a:lnSpc>
                <a:spcPct val="110000"/>
              </a:lnSpc>
              <a:buFont typeface="Arial" pitchFamily="34" charset="0"/>
              <a:buChar char="•"/>
            </a:pPr>
            <a:r>
              <a:rPr lang="en-US" noProof="0" dirty="0"/>
              <a:t>After controlling for job characteristics, women earn 4-7% less than men.</a:t>
            </a:r>
          </a:p>
          <a:p>
            <a:pPr marL="292608" indent="-292608">
              <a:lnSpc>
                <a:spcPct val="110000"/>
              </a:lnSpc>
              <a:buFont typeface="Arial" pitchFamily="34" charset="0"/>
              <a:buChar char="•"/>
            </a:pPr>
            <a:r>
              <a:rPr lang="en-US" noProof="0" dirty="0"/>
              <a:t>Often wages are negotiated and workers can end up with very different pay.</a:t>
            </a:r>
          </a:p>
          <a:p>
            <a:pPr marL="292608" indent="-292608">
              <a:lnSpc>
                <a:spcPct val="110000"/>
              </a:lnSpc>
              <a:buFont typeface="Arial" pitchFamily="34" charset="0"/>
              <a:buChar char="•"/>
            </a:pPr>
            <a:r>
              <a:rPr lang="en-US" noProof="0" dirty="0"/>
              <a:t>One study found men are 2-4 times more likely to negotiate for higher pay than women.</a:t>
            </a:r>
          </a:p>
          <a:p>
            <a:pPr marL="292608" indent="-292608">
              <a:lnSpc>
                <a:spcPct val="110000"/>
              </a:lnSpc>
              <a:buFont typeface="Arial" pitchFamily="34" charset="0"/>
              <a:buChar char="•"/>
            </a:pPr>
            <a:r>
              <a:rPr lang="en-US" noProof="0" dirty="0"/>
              <a:t>Another study found women and men were equally likely to try for more pay when the salary listing was “negotiable.”</a:t>
            </a:r>
          </a:p>
        </p:txBody>
      </p:sp>
    </p:spTree>
    <p:extLst>
      <p:ext uri="{BB962C8B-B14F-4D97-AF65-F5344CB8AC3E}">
        <p14:creationId xmlns:p14="http://schemas.microsoft.com/office/powerpoint/2010/main" val="833567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Measuring surplus</a:t>
            </a:r>
          </a:p>
        </p:txBody>
      </p:sp>
      <p:sp>
        <p:nvSpPr>
          <p:cNvPr id="3" name="Content Placeholder 2"/>
          <p:cNvSpPr>
            <a:spLocks noGrp="1"/>
          </p:cNvSpPr>
          <p:nvPr>
            <p:ph sz="quarter" idx="11"/>
          </p:nvPr>
        </p:nvSpPr>
        <p:spPr>
          <a:xfrm>
            <a:off x="342900" y="1276709"/>
            <a:ext cx="8458200" cy="1742261"/>
          </a:xfrm>
        </p:spPr>
        <p:txBody>
          <a:bodyPr>
            <a:noAutofit/>
          </a:bodyPr>
          <a:lstStyle/>
          <a:p>
            <a:r>
              <a:rPr lang="en-US" sz="2600" noProof="0" dirty="0"/>
              <a:t>When a consumer buys a good below the market price, this creates value.</a:t>
            </a:r>
          </a:p>
          <a:p>
            <a:pPr marL="292608" indent="-292608">
              <a:buFont typeface="Arial" pitchFamily="34" charset="0"/>
              <a:buChar char="•"/>
            </a:pPr>
            <a:r>
              <a:rPr lang="en-US" sz="2400" noProof="0" dirty="0"/>
              <a:t>Known as </a:t>
            </a:r>
            <a:r>
              <a:rPr lang="en-US" sz="2400" i="1" noProof="0" dirty="0">
                <a:solidFill>
                  <a:srgbClr val="AC0000"/>
                </a:solidFill>
              </a:rPr>
              <a:t>consumer surplus</a:t>
            </a:r>
            <a:r>
              <a:rPr lang="en-US" sz="2400" noProof="0" dirty="0"/>
              <a:t>, a measure of consumers’ benefit from the purchase.</a:t>
            </a:r>
          </a:p>
        </p:txBody>
      </p:sp>
      <p:sp>
        <p:nvSpPr>
          <p:cNvPr id="4" name="Content Placeholder 3"/>
          <p:cNvSpPr>
            <a:spLocks noGrp="1"/>
          </p:cNvSpPr>
          <p:nvPr>
            <p:ph sz="quarter" idx="14"/>
          </p:nvPr>
        </p:nvSpPr>
        <p:spPr>
          <a:xfrm>
            <a:off x="342900" y="3144815"/>
            <a:ext cx="8458200" cy="1724948"/>
          </a:xfrm>
        </p:spPr>
        <p:txBody>
          <a:bodyPr>
            <a:noAutofit/>
          </a:bodyPr>
          <a:lstStyle/>
          <a:p>
            <a:r>
              <a:rPr lang="en-US" sz="2600" noProof="0" dirty="0"/>
              <a:t>When a producer sells a good above the market price, this creates value.</a:t>
            </a:r>
          </a:p>
          <a:p>
            <a:pPr marL="292608" indent="-292608">
              <a:buFont typeface="Arial" pitchFamily="34" charset="0"/>
              <a:buChar char="•"/>
            </a:pPr>
            <a:r>
              <a:rPr lang="en-US" sz="2400" noProof="0" dirty="0"/>
              <a:t>Known as </a:t>
            </a:r>
            <a:r>
              <a:rPr lang="en-US" sz="2400" i="1" noProof="0" dirty="0">
                <a:solidFill>
                  <a:srgbClr val="AC0000"/>
                </a:solidFill>
              </a:rPr>
              <a:t>producer surplus</a:t>
            </a:r>
            <a:r>
              <a:rPr lang="en-US" sz="2400" noProof="0" dirty="0"/>
              <a:t>, a measure of producers’ benefit from the sale.</a:t>
            </a:r>
          </a:p>
        </p:txBody>
      </p:sp>
      <p:sp>
        <p:nvSpPr>
          <p:cNvPr id="5" name="Content Placeholder 4"/>
          <p:cNvSpPr>
            <a:spLocks noGrp="1"/>
          </p:cNvSpPr>
          <p:nvPr>
            <p:ph sz="quarter" idx="15"/>
          </p:nvPr>
        </p:nvSpPr>
        <p:spPr>
          <a:xfrm>
            <a:off x="342900" y="4939880"/>
            <a:ext cx="8458200" cy="1311683"/>
          </a:xfrm>
        </p:spPr>
        <p:txBody>
          <a:bodyPr>
            <a:noAutofit/>
          </a:bodyPr>
          <a:lstStyle/>
          <a:p>
            <a:r>
              <a:rPr lang="en-US" sz="2600" i="1" noProof="0" dirty="0">
                <a:solidFill>
                  <a:srgbClr val="AC0000"/>
                </a:solidFill>
              </a:rPr>
              <a:t>Surplus</a:t>
            </a:r>
            <a:r>
              <a:rPr lang="en-US" sz="2600" noProof="0" dirty="0"/>
              <a:t> is measured as the difference between the price at which at which a buyer or seller would be willing to trade and the actual price.</a:t>
            </a:r>
          </a:p>
        </p:txBody>
      </p:sp>
    </p:spTree>
    <p:extLst>
      <p:ext uri="{BB962C8B-B14F-4D97-AF65-F5344CB8AC3E}">
        <p14:creationId xmlns:p14="http://schemas.microsoft.com/office/powerpoint/2010/main" val="3239120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Consumer surplus</a:t>
            </a:r>
          </a:p>
        </p:txBody>
      </p:sp>
      <p:sp>
        <p:nvSpPr>
          <p:cNvPr id="3" name="Content Placeholder 2"/>
          <p:cNvSpPr>
            <a:spLocks noGrp="1"/>
          </p:cNvSpPr>
          <p:nvPr>
            <p:ph sz="quarter" idx="11"/>
          </p:nvPr>
        </p:nvSpPr>
        <p:spPr>
          <a:xfrm>
            <a:off x="342900" y="1276709"/>
            <a:ext cx="8458200" cy="1002851"/>
          </a:xfrm>
        </p:spPr>
        <p:txBody>
          <a:bodyPr>
            <a:noAutofit/>
          </a:bodyPr>
          <a:lstStyle/>
          <a:p>
            <a:r>
              <a:rPr lang="en-US" noProof="0" dirty="0"/>
              <a:t>The consumer surplus can be calculated by summing up individuals’ consumer surplus.</a:t>
            </a:r>
          </a:p>
        </p:txBody>
      </p:sp>
      <p:pic>
        <p:nvPicPr>
          <p:cNvPr id="6" name="Picture 5" descr="Using stair-wise individual demand, the area from the buyer’s willingness to pay down to the current price is the consumer’s surplus; as the price drops, surplus is provided to additional consumers.">
            <a:extLst>
              <a:ext uri="{FF2B5EF4-FFF2-40B4-BE49-F238E27FC236}">
                <a16:creationId xmlns:a16="http://schemas.microsoft.com/office/drawing/2014/main" id="{7C30E99D-0444-40A6-8178-3E4FA049A96C}"/>
              </a:ext>
            </a:extLst>
          </p:cNvPr>
          <p:cNvPicPr>
            <a:picLocks noChangeAspect="1"/>
          </p:cNvPicPr>
          <p:nvPr/>
        </p:nvPicPr>
        <p:blipFill>
          <a:blip r:embed="rId3"/>
          <a:stretch>
            <a:fillRect/>
          </a:stretch>
        </p:blipFill>
        <p:spPr>
          <a:xfrm>
            <a:off x="729415" y="2327361"/>
            <a:ext cx="7648575" cy="2914650"/>
          </a:xfrm>
          <a:prstGeom prst="rect">
            <a:avLst/>
          </a:prstGeom>
        </p:spPr>
      </p:pic>
      <p:sp>
        <p:nvSpPr>
          <p:cNvPr id="4" name="Content Placeholder 3"/>
          <p:cNvSpPr>
            <a:spLocks noGrp="1"/>
          </p:cNvSpPr>
          <p:nvPr>
            <p:ph sz="quarter" idx="14"/>
          </p:nvPr>
        </p:nvSpPr>
        <p:spPr>
          <a:xfrm>
            <a:off x="361949" y="5422464"/>
            <a:ext cx="4114800" cy="798326"/>
          </a:xfrm>
        </p:spPr>
        <p:txBody>
          <a:bodyPr>
            <a:noAutofit/>
          </a:bodyPr>
          <a:lstStyle/>
          <a:p>
            <a:r>
              <a:rPr lang="en-US" sz="1600" noProof="0" dirty="0"/>
              <a:t>At a price of $160, the consumer surplus equals ($500−$160) + ($250−$160) + ($200−$160) = $470.</a:t>
            </a:r>
          </a:p>
        </p:txBody>
      </p:sp>
      <p:sp>
        <p:nvSpPr>
          <p:cNvPr id="5" name="Content Placeholder 4"/>
          <p:cNvSpPr>
            <a:spLocks noGrp="1"/>
          </p:cNvSpPr>
          <p:nvPr>
            <p:ph sz="quarter" idx="15"/>
          </p:nvPr>
        </p:nvSpPr>
        <p:spPr>
          <a:xfrm>
            <a:off x="4553703" y="5424964"/>
            <a:ext cx="4258623" cy="752333"/>
          </a:xfrm>
        </p:spPr>
        <p:txBody>
          <a:bodyPr>
            <a:noAutofit/>
          </a:bodyPr>
          <a:lstStyle/>
          <a:p>
            <a:r>
              <a:rPr lang="en-US" sz="1600" noProof="0" dirty="0"/>
              <a:t>At a price of $100, the consumer surplus equals $470 + $60 × 3 + $50 × 1 = $700.</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764367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noProof="0" dirty="0"/>
              <a:t>Active Learning: Calculating consumer surplus</a:t>
            </a:r>
          </a:p>
        </p:txBody>
      </p:sp>
      <p:sp>
        <p:nvSpPr>
          <p:cNvPr id="3" name="Content Placeholder 2"/>
          <p:cNvSpPr>
            <a:spLocks noGrp="1"/>
          </p:cNvSpPr>
          <p:nvPr>
            <p:ph sz="quarter" idx="11"/>
          </p:nvPr>
        </p:nvSpPr>
        <p:spPr>
          <a:xfrm>
            <a:off x="342900" y="1276709"/>
            <a:ext cx="8458200" cy="1002851"/>
          </a:xfrm>
        </p:spPr>
        <p:txBody>
          <a:bodyPr>
            <a:noAutofit/>
          </a:bodyPr>
          <a:lstStyle/>
          <a:p>
            <a:r>
              <a:rPr lang="en-US" noProof="0" dirty="0"/>
              <a:t>Use the following demand schedule to calculate consumer surplus if the market price is $5.</a:t>
            </a:r>
          </a:p>
        </p:txBody>
      </p:sp>
      <p:graphicFrame>
        <p:nvGraphicFramePr>
          <p:cNvPr id="12" name="Table 11"/>
          <p:cNvGraphicFramePr>
            <a:graphicFrameLocks noGrp="1"/>
          </p:cNvGraphicFramePr>
          <p:nvPr>
            <p:extLst>
              <p:ext uri="{D42A27DB-BD31-4B8C-83A1-F6EECF244321}">
                <p14:modId xmlns:p14="http://schemas.microsoft.com/office/powerpoint/2010/main" val="753548810"/>
              </p:ext>
            </p:extLst>
          </p:nvPr>
        </p:nvGraphicFramePr>
        <p:xfrm>
          <a:off x="439224" y="2504582"/>
          <a:ext cx="4544901" cy="3337560"/>
        </p:xfrm>
        <a:graphic>
          <a:graphicData uri="http://schemas.openxmlformats.org/drawingml/2006/table">
            <a:tbl>
              <a:tblPr firstRow="1" bandRow="1">
                <a:tableStyleId>{5C22544A-7EE6-4342-B048-85BDC9FD1C3A}</a:tableStyleId>
              </a:tblPr>
              <a:tblGrid>
                <a:gridCol w="964573">
                  <a:extLst>
                    <a:ext uri="{9D8B030D-6E8A-4147-A177-3AD203B41FA5}">
                      <a16:colId xmlns:a16="http://schemas.microsoft.com/office/drawing/2014/main" val="20000"/>
                    </a:ext>
                  </a:extLst>
                </a:gridCol>
                <a:gridCol w="1287888">
                  <a:extLst>
                    <a:ext uri="{9D8B030D-6E8A-4147-A177-3AD203B41FA5}">
                      <a16:colId xmlns:a16="http://schemas.microsoft.com/office/drawing/2014/main" val="20001"/>
                    </a:ext>
                  </a:extLst>
                </a:gridCol>
                <a:gridCol w="2292440">
                  <a:extLst>
                    <a:ext uri="{9D8B030D-6E8A-4147-A177-3AD203B41FA5}">
                      <a16:colId xmlns:a16="http://schemas.microsoft.com/office/drawing/2014/main" val="20002"/>
                    </a:ext>
                  </a:extLst>
                </a:gridCol>
              </a:tblGrid>
              <a:tr h="370840">
                <a:tc>
                  <a:txBody>
                    <a:bodyPr/>
                    <a:lstStyle/>
                    <a:p>
                      <a:pPr algn="ctr"/>
                      <a:r>
                        <a:rPr lang="en-US" baseline="0" dirty="0">
                          <a:solidFill>
                            <a:schemeClr val="bg1"/>
                          </a:solidFill>
                          <a:latin typeface="+mn-lt"/>
                        </a:rPr>
                        <a:t>Price</a:t>
                      </a:r>
                    </a:p>
                  </a:txBody>
                  <a:tcPr>
                    <a:solidFill>
                      <a:srgbClr val="C00000"/>
                    </a:solidFill>
                  </a:tcPr>
                </a:tc>
                <a:tc>
                  <a:txBody>
                    <a:bodyPr/>
                    <a:lstStyle/>
                    <a:p>
                      <a:pPr algn="ctr"/>
                      <a:r>
                        <a:rPr lang="en-US" baseline="0" dirty="0">
                          <a:solidFill>
                            <a:schemeClr val="bg1"/>
                          </a:solidFill>
                          <a:latin typeface="+mn-lt"/>
                        </a:rPr>
                        <a:t>Quantity</a:t>
                      </a:r>
                    </a:p>
                  </a:txBody>
                  <a:tcPr>
                    <a:solidFill>
                      <a:srgbClr val="C00000"/>
                    </a:solidFill>
                  </a:tcPr>
                </a:tc>
                <a:tc>
                  <a:txBody>
                    <a:bodyPr/>
                    <a:lstStyle/>
                    <a:p>
                      <a:pPr algn="ctr"/>
                      <a:r>
                        <a:rPr lang="en-US" baseline="0" dirty="0">
                          <a:solidFill>
                            <a:schemeClr val="bg1"/>
                          </a:solidFill>
                          <a:latin typeface="+mn-lt"/>
                        </a:rPr>
                        <a:t>Consumer Surplus</a:t>
                      </a:r>
                    </a:p>
                  </a:txBody>
                  <a:tcPr>
                    <a:solidFill>
                      <a:srgbClr val="C00000"/>
                    </a:solidFill>
                  </a:tcPr>
                </a:tc>
                <a:extLst>
                  <a:ext uri="{0D108BD9-81ED-4DB2-BD59-A6C34878D82A}">
                    <a16:rowId xmlns:a16="http://schemas.microsoft.com/office/drawing/2014/main" val="10000"/>
                  </a:ext>
                </a:extLst>
              </a:tr>
              <a:tr h="370840">
                <a:tc>
                  <a:txBody>
                    <a:bodyPr/>
                    <a:lstStyle/>
                    <a:p>
                      <a:pPr algn="ctr"/>
                      <a:r>
                        <a:rPr lang="en-US" baseline="0" dirty="0">
                          <a:latin typeface="+mn-lt"/>
                        </a:rPr>
                        <a:t>1</a:t>
                      </a:r>
                    </a:p>
                  </a:txBody>
                  <a:tcPr/>
                </a:tc>
                <a:tc>
                  <a:txBody>
                    <a:bodyPr/>
                    <a:lstStyle/>
                    <a:p>
                      <a:pPr algn="ctr"/>
                      <a:r>
                        <a:rPr lang="en-US" baseline="0" dirty="0">
                          <a:latin typeface="+mn-lt"/>
                        </a:rPr>
                        <a:t>280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1"/>
                  </a:ext>
                </a:extLst>
              </a:tr>
              <a:tr h="370840">
                <a:tc>
                  <a:txBody>
                    <a:bodyPr/>
                    <a:lstStyle/>
                    <a:p>
                      <a:pPr algn="ctr"/>
                      <a:r>
                        <a:rPr lang="en-US" baseline="0" dirty="0">
                          <a:latin typeface="+mn-lt"/>
                        </a:rPr>
                        <a:t>2</a:t>
                      </a:r>
                    </a:p>
                  </a:txBody>
                  <a:tcPr/>
                </a:tc>
                <a:tc>
                  <a:txBody>
                    <a:bodyPr/>
                    <a:lstStyle/>
                    <a:p>
                      <a:pPr algn="ctr"/>
                      <a:r>
                        <a:rPr lang="en-US" baseline="0" dirty="0">
                          <a:latin typeface="+mn-lt"/>
                        </a:rPr>
                        <a:t>260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2"/>
                  </a:ext>
                </a:extLst>
              </a:tr>
              <a:tr h="370840">
                <a:tc>
                  <a:txBody>
                    <a:bodyPr/>
                    <a:lstStyle/>
                    <a:p>
                      <a:pPr algn="ctr"/>
                      <a:r>
                        <a:rPr lang="en-US" baseline="0" dirty="0">
                          <a:latin typeface="+mn-lt"/>
                        </a:rPr>
                        <a:t>3</a:t>
                      </a:r>
                    </a:p>
                  </a:txBody>
                  <a:tcPr/>
                </a:tc>
                <a:tc>
                  <a:txBody>
                    <a:bodyPr/>
                    <a:lstStyle/>
                    <a:p>
                      <a:pPr algn="ctr"/>
                      <a:r>
                        <a:rPr lang="en-US" baseline="0" dirty="0">
                          <a:latin typeface="+mn-lt"/>
                        </a:rPr>
                        <a:t>240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3"/>
                  </a:ext>
                </a:extLst>
              </a:tr>
              <a:tr h="370840">
                <a:tc>
                  <a:txBody>
                    <a:bodyPr/>
                    <a:lstStyle/>
                    <a:p>
                      <a:pPr algn="ctr"/>
                      <a:r>
                        <a:rPr lang="en-US" baseline="0" dirty="0">
                          <a:latin typeface="+mn-lt"/>
                        </a:rPr>
                        <a:t>4</a:t>
                      </a:r>
                    </a:p>
                  </a:txBody>
                  <a:tcPr/>
                </a:tc>
                <a:tc>
                  <a:txBody>
                    <a:bodyPr/>
                    <a:lstStyle/>
                    <a:p>
                      <a:pPr algn="ctr"/>
                      <a:r>
                        <a:rPr lang="en-US" baseline="0" dirty="0">
                          <a:latin typeface="+mn-lt"/>
                        </a:rPr>
                        <a:t>220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4"/>
                  </a:ext>
                </a:extLst>
              </a:tr>
              <a:tr h="370840">
                <a:tc>
                  <a:txBody>
                    <a:bodyPr/>
                    <a:lstStyle/>
                    <a:p>
                      <a:pPr algn="ctr"/>
                      <a:r>
                        <a:rPr lang="en-US" baseline="0" dirty="0">
                          <a:latin typeface="+mn-lt"/>
                        </a:rPr>
                        <a:t>5</a:t>
                      </a:r>
                    </a:p>
                  </a:txBody>
                  <a:tcPr/>
                </a:tc>
                <a:tc>
                  <a:txBody>
                    <a:bodyPr/>
                    <a:lstStyle/>
                    <a:p>
                      <a:pPr algn="ctr"/>
                      <a:r>
                        <a:rPr lang="en-US" baseline="0" dirty="0">
                          <a:latin typeface="+mn-lt"/>
                        </a:rPr>
                        <a:t>200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baseline="0" dirty="0">
                        <a:latin typeface="+mn-lt"/>
                      </a:endParaRPr>
                    </a:p>
                  </a:txBody>
                  <a:tcPr/>
                </a:tc>
                <a:extLst>
                  <a:ext uri="{0D108BD9-81ED-4DB2-BD59-A6C34878D82A}">
                    <a16:rowId xmlns:a16="http://schemas.microsoft.com/office/drawing/2014/main" val="10005"/>
                  </a:ext>
                </a:extLst>
              </a:tr>
              <a:tr h="370840">
                <a:tc>
                  <a:txBody>
                    <a:bodyPr/>
                    <a:lstStyle/>
                    <a:p>
                      <a:pPr algn="ctr"/>
                      <a:r>
                        <a:rPr lang="en-US" baseline="0" dirty="0">
                          <a:latin typeface="+mn-lt"/>
                        </a:rPr>
                        <a:t>6</a:t>
                      </a:r>
                    </a:p>
                  </a:txBody>
                  <a:tcPr/>
                </a:tc>
                <a:tc>
                  <a:txBody>
                    <a:bodyPr/>
                    <a:lstStyle/>
                    <a:p>
                      <a:pPr algn="ctr"/>
                      <a:r>
                        <a:rPr lang="en-US" baseline="0" dirty="0">
                          <a:latin typeface="+mn-lt"/>
                        </a:rPr>
                        <a:t>180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6"/>
                  </a:ext>
                </a:extLst>
              </a:tr>
              <a:tr h="370840">
                <a:tc>
                  <a:txBody>
                    <a:bodyPr/>
                    <a:lstStyle/>
                    <a:p>
                      <a:pPr algn="ctr"/>
                      <a:r>
                        <a:rPr lang="en-US" baseline="0" dirty="0">
                          <a:latin typeface="+mn-lt"/>
                        </a:rPr>
                        <a:t>7</a:t>
                      </a:r>
                    </a:p>
                  </a:txBody>
                  <a:tcPr/>
                </a:tc>
                <a:tc>
                  <a:txBody>
                    <a:bodyPr/>
                    <a:lstStyle/>
                    <a:p>
                      <a:pPr algn="ctr"/>
                      <a:r>
                        <a:rPr lang="en-US" baseline="0" dirty="0">
                          <a:latin typeface="+mn-lt"/>
                        </a:rPr>
                        <a:t>160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7"/>
                  </a:ext>
                </a:extLst>
              </a:tr>
              <a:tr h="370840">
                <a:tc>
                  <a:txBody>
                    <a:bodyPr/>
                    <a:lstStyle/>
                    <a:p>
                      <a:pPr algn="ctr"/>
                      <a:r>
                        <a:rPr lang="en-US" baseline="0" dirty="0">
                          <a:latin typeface="+mn-lt"/>
                        </a:rPr>
                        <a:t>8</a:t>
                      </a:r>
                    </a:p>
                  </a:txBody>
                  <a:tcPr/>
                </a:tc>
                <a:tc>
                  <a:txBody>
                    <a:bodyPr/>
                    <a:lstStyle/>
                    <a:p>
                      <a:pPr algn="ctr"/>
                      <a:r>
                        <a:rPr lang="en-US" baseline="0" dirty="0">
                          <a:latin typeface="+mn-lt"/>
                        </a:rPr>
                        <a:t>140</a:t>
                      </a:r>
                    </a:p>
                  </a:txBody>
                  <a:tcPr/>
                </a:tc>
                <a:tc>
                  <a:txBody>
                    <a:bodyPr/>
                    <a:lstStyle/>
                    <a:p>
                      <a:pPr algn="ctr"/>
                      <a:endParaRPr lang="en-US" baseline="0" dirty="0">
                        <a:latin typeface="+mn-lt"/>
                      </a:endParaRP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661613767"/>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229">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2060"/>
      </a:hlink>
      <a:folHlink>
        <a:srgbClr val="00206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1417</TotalTime>
  <Words>6765</Words>
  <Application>Microsoft Office PowerPoint</Application>
  <PresentationFormat>On-screen Show (4:3)</PresentationFormat>
  <Paragraphs>339</Paragraphs>
  <Slides>41</Slides>
  <Notes>19</Notes>
  <HiddenSlides>15</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41</vt:i4>
      </vt:variant>
    </vt:vector>
  </HeadingPairs>
  <TitlesOfParts>
    <vt:vector size="50" baseType="lpstr">
      <vt:lpstr>Arial</vt:lpstr>
      <vt:lpstr>ArumSans Rg</vt:lpstr>
      <vt:lpstr>Calibri</vt:lpstr>
      <vt:lpstr>Title Slides Master</vt:lpstr>
      <vt:lpstr>MainContentSlideMaster</vt:lpstr>
      <vt:lpstr>ClosingMaster</vt:lpstr>
      <vt:lpstr>DividerSlideMaster</vt:lpstr>
      <vt:lpstr>ImageDescriptionAppendixSlideMaster</vt:lpstr>
      <vt:lpstr>Equation</vt:lpstr>
      <vt:lpstr>Chapter 5</vt:lpstr>
      <vt:lpstr>What will you learn in this chapter?</vt:lpstr>
      <vt:lpstr>Willingness to pay and sell</vt:lpstr>
      <vt:lpstr>Willingness to pay and the demand curve</vt:lpstr>
      <vt:lpstr>Willingness to sell and the supply curve</vt:lpstr>
      <vt:lpstr>It pays to negotiate</vt:lpstr>
      <vt:lpstr>Measuring surplus</vt:lpstr>
      <vt:lpstr>Consumer surplus</vt:lpstr>
      <vt:lpstr>Active Learning: Calculating consumer surplus</vt:lpstr>
      <vt:lpstr>Active Learning Solution I</vt:lpstr>
      <vt:lpstr>Producer surplus</vt:lpstr>
      <vt:lpstr>Active Learning: Calculating producer surplus</vt:lpstr>
      <vt:lpstr>Active Learning Solution II</vt:lpstr>
      <vt:lpstr>Total surplus I</vt:lpstr>
      <vt:lpstr>Total surplus II</vt:lpstr>
      <vt:lpstr>Market equilibrium and efficiency I</vt:lpstr>
      <vt:lpstr>Active Learning: Calculating total surplus</vt:lpstr>
      <vt:lpstr>Active Learning Solution III</vt:lpstr>
      <vt:lpstr>Market equilibrium and efficiency II</vt:lpstr>
      <vt:lpstr>Changing the distribution of total surplus</vt:lpstr>
      <vt:lpstr>Deadweight loss I</vt:lpstr>
      <vt:lpstr>Deadweight loss II</vt:lpstr>
      <vt:lpstr>Missing markets</vt:lpstr>
      <vt:lpstr>Kidneys for sale</vt:lpstr>
      <vt:lpstr>Summary</vt:lpstr>
      <vt:lpstr>End of Main Content</vt:lpstr>
      <vt:lpstr>Accessibility Content: Text Alternatives for Images</vt:lpstr>
      <vt:lpstr>Willingness to pay and the demand curve – Text Alternative 1</vt:lpstr>
      <vt:lpstr>Willingness to pay and the demand curve – Text Alternative 2</vt:lpstr>
      <vt:lpstr>Willingness to sell and the supply curve – Text Alternative 1</vt:lpstr>
      <vt:lpstr>Willingness to sell and the supply curve – Text Alternative 2</vt:lpstr>
      <vt:lpstr>Consumer surplus – Text Alternative</vt:lpstr>
      <vt:lpstr>Producer surplus – Text Alternative</vt:lpstr>
      <vt:lpstr>Total surplus I– Text Alternative</vt:lpstr>
      <vt:lpstr>Total surplus II – Text Alternative</vt:lpstr>
      <vt:lpstr>Market equilibrium and efficiency I – Text Alternative</vt:lpstr>
      <vt:lpstr>Active Learning: Calculating total surplus – Text Alternative</vt:lpstr>
      <vt:lpstr>Active Learning Solution III – Text Alternative</vt:lpstr>
      <vt:lpstr>Market equilibrium and efficiency II – Text Alternative</vt:lpstr>
      <vt:lpstr>Changing the distribution of total surplus – Text Alternative</vt:lpstr>
      <vt:lpstr>Deadweight loss II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205</cp:revision>
  <dcterms:created xsi:type="dcterms:W3CDTF">2019-12-14T02:10:23Z</dcterms:created>
  <dcterms:modified xsi:type="dcterms:W3CDTF">2020-09-10T07:04:58Z</dcterms:modified>
</cp:coreProperties>
</file>