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43"/>
  </p:notesMasterIdLst>
  <p:sldIdLst>
    <p:sldId id="354"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325" r:id="rId30"/>
    <p:sldId id="289" r:id="rId31"/>
    <p:sldId id="290" r:id="rId32"/>
    <p:sldId id="291" r:id="rId33"/>
    <p:sldId id="292" r:id="rId34"/>
    <p:sldId id="355" r:id="rId35"/>
    <p:sldId id="332" r:id="rId36"/>
    <p:sldId id="326" r:id="rId37"/>
    <p:sldId id="327" r:id="rId38"/>
    <p:sldId id="328" r:id="rId39"/>
    <p:sldId id="329" r:id="rId40"/>
    <p:sldId id="330" r:id="rId41"/>
    <p:sldId id="331"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54"/>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325"/>
            <p14:sldId id="289"/>
            <p14:sldId id="290"/>
            <p14:sldId id="291"/>
            <p14:sldId id="292"/>
            <p14:sldId id="355"/>
          </p14:sldIdLst>
        </p14:section>
        <p14:section name="Appendix: Image Descriptions for Unsighted Students" id="{09218F43-2158-477C-82C5-B6A7EACC017F}">
          <p14:sldIdLst>
            <p14:sldId id="332"/>
            <p14:sldId id="326"/>
            <p14:sldId id="327"/>
            <p14:sldId id="328"/>
            <p14:sldId id="329"/>
            <p14:sldId id="330"/>
            <p14:sldId id="331"/>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03" autoAdjust="0"/>
    <p:restoredTop sz="86385" autoAdjust="0"/>
  </p:normalViewPr>
  <p:slideViewPr>
    <p:cSldViewPr snapToGrid="0" showGuides="1">
      <p:cViewPr varScale="1">
        <p:scale>
          <a:sx n="59" d="100"/>
          <a:sy n="59" d="100"/>
        </p:scale>
        <p:origin x="972" y="60"/>
      </p:cViewPr>
      <p:guideLst>
        <p:guide pos="3264"/>
        <p:guide orient="horz" pos="2256"/>
        <p:guide pos="5640"/>
      </p:guideLst>
    </p:cSldViewPr>
  </p:slideViewPr>
  <p:outlineViewPr>
    <p:cViewPr>
      <p:scale>
        <a:sx n="33" d="100"/>
        <a:sy n="33" d="100"/>
      </p:scale>
      <p:origin x="0" y="-17646"/>
    </p:cViewPr>
  </p:outlin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13" Type="http://schemas.openxmlformats.org/officeDocument/2006/relationships/image" Target="../media/image42.wmf"/><Relationship Id="rId18" Type="http://schemas.openxmlformats.org/officeDocument/2006/relationships/image" Target="../media/image47.wmf"/><Relationship Id="rId26" Type="http://schemas.openxmlformats.org/officeDocument/2006/relationships/image" Target="../media/image55.wmf"/><Relationship Id="rId39" Type="http://schemas.openxmlformats.org/officeDocument/2006/relationships/image" Target="../media/image68.wmf"/><Relationship Id="rId21" Type="http://schemas.openxmlformats.org/officeDocument/2006/relationships/image" Target="../media/image50.wmf"/><Relationship Id="rId34" Type="http://schemas.openxmlformats.org/officeDocument/2006/relationships/image" Target="../media/image63.wmf"/><Relationship Id="rId42" Type="http://schemas.openxmlformats.org/officeDocument/2006/relationships/image" Target="../media/image71.wmf"/><Relationship Id="rId47" Type="http://schemas.openxmlformats.org/officeDocument/2006/relationships/image" Target="../media/image76.wmf"/><Relationship Id="rId50" Type="http://schemas.openxmlformats.org/officeDocument/2006/relationships/image" Target="../media/image79.wmf"/><Relationship Id="rId7" Type="http://schemas.openxmlformats.org/officeDocument/2006/relationships/image" Target="../media/image36.wmf"/><Relationship Id="rId2" Type="http://schemas.openxmlformats.org/officeDocument/2006/relationships/image" Target="../media/image31.wmf"/><Relationship Id="rId16" Type="http://schemas.openxmlformats.org/officeDocument/2006/relationships/image" Target="../media/image45.wmf"/><Relationship Id="rId29" Type="http://schemas.openxmlformats.org/officeDocument/2006/relationships/image" Target="../media/image58.wmf"/><Relationship Id="rId11" Type="http://schemas.openxmlformats.org/officeDocument/2006/relationships/image" Target="../media/image40.wmf"/><Relationship Id="rId24" Type="http://schemas.openxmlformats.org/officeDocument/2006/relationships/image" Target="../media/image53.wmf"/><Relationship Id="rId32" Type="http://schemas.openxmlformats.org/officeDocument/2006/relationships/image" Target="../media/image61.wmf"/><Relationship Id="rId37" Type="http://schemas.openxmlformats.org/officeDocument/2006/relationships/image" Target="../media/image66.wmf"/><Relationship Id="rId40" Type="http://schemas.openxmlformats.org/officeDocument/2006/relationships/image" Target="../media/image69.wmf"/><Relationship Id="rId45" Type="http://schemas.openxmlformats.org/officeDocument/2006/relationships/image" Target="../media/image74.wmf"/><Relationship Id="rId5" Type="http://schemas.openxmlformats.org/officeDocument/2006/relationships/image" Target="../media/image34.wmf"/><Relationship Id="rId15" Type="http://schemas.openxmlformats.org/officeDocument/2006/relationships/image" Target="../media/image44.wmf"/><Relationship Id="rId23" Type="http://schemas.openxmlformats.org/officeDocument/2006/relationships/image" Target="../media/image52.wmf"/><Relationship Id="rId28" Type="http://schemas.openxmlformats.org/officeDocument/2006/relationships/image" Target="../media/image57.wmf"/><Relationship Id="rId36" Type="http://schemas.openxmlformats.org/officeDocument/2006/relationships/image" Target="../media/image65.wmf"/><Relationship Id="rId49" Type="http://schemas.openxmlformats.org/officeDocument/2006/relationships/image" Target="../media/image78.wmf"/><Relationship Id="rId10" Type="http://schemas.openxmlformats.org/officeDocument/2006/relationships/image" Target="../media/image39.wmf"/><Relationship Id="rId19" Type="http://schemas.openxmlformats.org/officeDocument/2006/relationships/image" Target="../media/image48.wmf"/><Relationship Id="rId31" Type="http://schemas.openxmlformats.org/officeDocument/2006/relationships/image" Target="../media/image60.wmf"/><Relationship Id="rId44" Type="http://schemas.openxmlformats.org/officeDocument/2006/relationships/image" Target="../media/image73.wmf"/><Relationship Id="rId4" Type="http://schemas.openxmlformats.org/officeDocument/2006/relationships/image" Target="../media/image33.wmf"/><Relationship Id="rId9" Type="http://schemas.openxmlformats.org/officeDocument/2006/relationships/image" Target="../media/image38.wmf"/><Relationship Id="rId14" Type="http://schemas.openxmlformats.org/officeDocument/2006/relationships/image" Target="../media/image43.wmf"/><Relationship Id="rId22" Type="http://schemas.openxmlformats.org/officeDocument/2006/relationships/image" Target="../media/image51.wmf"/><Relationship Id="rId27" Type="http://schemas.openxmlformats.org/officeDocument/2006/relationships/image" Target="../media/image56.wmf"/><Relationship Id="rId30" Type="http://schemas.openxmlformats.org/officeDocument/2006/relationships/image" Target="../media/image59.wmf"/><Relationship Id="rId35" Type="http://schemas.openxmlformats.org/officeDocument/2006/relationships/image" Target="../media/image64.wmf"/><Relationship Id="rId43" Type="http://schemas.openxmlformats.org/officeDocument/2006/relationships/image" Target="../media/image72.wmf"/><Relationship Id="rId48" Type="http://schemas.openxmlformats.org/officeDocument/2006/relationships/image" Target="../media/image77.wmf"/><Relationship Id="rId8" Type="http://schemas.openxmlformats.org/officeDocument/2006/relationships/image" Target="../media/image37.wmf"/><Relationship Id="rId3" Type="http://schemas.openxmlformats.org/officeDocument/2006/relationships/image" Target="../media/image32.wmf"/><Relationship Id="rId12" Type="http://schemas.openxmlformats.org/officeDocument/2006/relationships/image" Target="../media/image41.wmf"/><Relationship Id="rId17" Type="http://schemas.openxmlformats.org/officeDocument/2006/relationships/image" Target="../media/image46.wmf"/><Relationship Id="rId25" Type="http://schemas.openxmlformats.org/officeDocument/2006/relationships/image" Target="../media/image54.wmf"/><Relationship Id="rId33" Type="http://schemas.openxmlformats.org/officeDocument/2006/relationships/image" Target="../media/image62.wmf"/><Relationship Id="rId38" Type="http://schemas.openxmlformats.org/officeDocument/2006/relationships/image" Target="../media/image67.wmf"/><Relationship Id="rId46" Type="http://schemas.openxmlformats.org/officeDocument/2006/relationships/image" Target="../media/image75.wmf"/><Relationship Id="rId20" Type="http://schemas.openxmlformats.org/officeDocument/2006/relationships/image" Target="../media/image49.wmf"/><Relationship Id="rId41" Type="http://schemas.openxmlformats.org/officeDocument/2006/relationships/image" Target="../media/image70.wmf"/><Relationship Id="rId1" Type="http://schemas.openxmlformats.org/officeDocument/2006/relationships/image" Target="../media/image30.wmf"/><Relationship Id="rId6" Type="http://schemas.openxmlformats.org/officeDocument/2006/relationships/image" Target="../media/image35.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 Id="rId4" Type="http://schemas.openxmlformats.org/officeDocument/2006/relationships/image" Target="../media/image2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Notice that this is the general case and does not state price elasticity of demand. This is so that students recognize the generalizability of the interpretation of elasticities.</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10</a:t>
            </a:fld>
            <a:endParaRPr lang="en-IN"/>
          </a:p>
        </p:txBody>
      </p:sp>
    </p:spTree>
    <p:extLst>
      <p:ext uri="{BB962C8B-B14F-4D97-AF65-F5344CB8AC3E}">
        <p14:creationId xmlns:p14="http://schemas.microsoft.com/office/powerpoint/2010/main" val="17617022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Note to students that the subscript d denotes demand. Thus, </a:t>
            </a:r>
            <a:r>
              <a:rPr lang="el-GR" sz="1200" dirty="0">
                <a:latin typeface="Calibri Light" pitchFamily="34" charset="0"/>
              </a:rPr>
              <a:t>ε</a:t>
            </a:r>
            <a:r>
              <a:rPr lang="en-US" sz="1200" baseline="-25000" dirty="0">
                <a:latin typeface="Calibri Light" pitchFamily="34" charset="0"/>
              </a:rPr>
              <a:t>d</a:t>
            </a:r>
            <a:r>
              <a:rPr lang="en-US" dirty="0"/>
              <a:t> is the price elasticity of demand. For</a:t>
            </a:r>
            <a:r>
              <a:rPr lang="en-US" baseline="0" dirty="0"/>
              <a:t> simplicity of interpretation, the absolute value of the price elasticity of demand is used. </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11</a:t>
            </a:fld>
            <a:endParaRPr lang="en-IN"/>
          </a:p>
        </p:txBody>
      </p:sp>
    </p:spTree>
    <p:extLst>
      <p:ext uri="{BB962C8B-B14F-4D97-AF65-F5344CB8AC3E}">
        <p14:creationId xmlns:p14="http://schemas.microsoft.com/office/powerpoint/2010/main" val="12271365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slide has two parts:</a:t>
            </a:r>
          </a:p>
          <a:p>
            <a:pPr marL="228600" indent="-228600">
              <a:buAutoNum type="arabicParenR"/>
            </a:pPr>
            <a:r>
              <a:rPr lang="en-US" baseline="0" dirty="0"/>
              <a:t>Demonstrate the three categories of price elasticity of demand.</a:t>
            </a:r>
          </a:p>
          <a:p>
            <a:pPr marL="228600" indent="-228600">
              <a:buAutoNum type="arabicParenR"/>
            </a:pPr>
            <a:r>
              <a:rPr lang="en-US" baseline="0" dirty="0"/>
              <a:t>Demonstrate the change in price elasticity formula. Note to students that the change in the quantity demanded decreases as the good becomes more inelastic.</a:t>
            </a:r>
          </a:p>
          <a:p>
            <a:pPr marL="228600" indent="-228600">
              <a:buAutoNum type="arabicParenR"/>
            </a:pPr>
            <a:endParaRPr lang="en-US" baseline="0" dirty="0"/>
          </a:p>
          <a:p>
            <a:pPr marL="0" indent="0">
              <a:buNone/>
            </a:pPr>
            <a:r>
              <a:rPr lang="en-US" baseline="0" dirty="0"/>
              <a:t>Note that the unit-elastic and inelastic figures (middle and far right) are in a different sequence than textbook. This is to demonstrate a monotonic change in quantity demanded as the demand becomes more inelastic.</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12</a:t>
            </a:fld>
            <a:endParaRPr lang="en-IN"/>
          </a:p>
        </p:txBody>
      </p:sp>
    </p:spTree>
    <p:extLst>
      <p:ext uri="{BB962C8B-B14F-4D97-AF65-F5344CB8AC3E}">
        <p14:creationId xmlns:p14="http://schemas.microsoft.com/office/powerpoint/2010/main" val="35769402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Table 4-1 also contains the following goods and services: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Oil in the short run: -0.02</a:t>
            </a:r>
          </a:p>
          <a:p>
            <a:r>
              <a:rPr lang="en-US" sz="1200" b="0" i="0" u="none" strike="noStrike" kern="1200" baseline="0" dirty="0">
                <a:solidFill>
                  <a:schemeClr val="tx1"/>
                </a:solidFill>
                <a:latin typeface="+mn-lt"/>
                <a:ea typeface="+mn-ea"/>
                <a:cs typeface="+mn-cs"/>
              </a:rPr>
              <a:t>Business travel: -0.8</a:t>
            </a:r>
          </a:p>
        </p:txBody>
      </p:sp>
      <p:sp>
        <p:nvSpPr>
          <p:cNvPr id="4" name="Slide Number Placeholder 3"/>
          <p:cNvSpPr>
            <a:spLocks noGrp="1"/>
          </p:cNvSpPr>
          <p:nvPr>
            <p:ph type="sldNum" sz="quarter" idx="5"/>
          </p:nvPr>
        </p:nvSpPr>
        <p:spPr/>
        <p:txBody>
          <a:bodyPr/>
          <a:lstStyle/>
          <a:p>
            <a:fld id="{C10995D4-C630-4D1E-A120-C0B9FB85BAB5}" type="slidenum">
              <a:rPr lang="en-IN" smtClean="0"/>
              <a:t>13</a:t>
            </a:fld>
            <a:endParaRPr lang="en-IN"/>
          </a:p>
        </p:txBody>
      </p:sp>
    </p:spTree>
    <p:extLst>
      <p:ext uri="{BB962C8B-B14F-4D97-AF65-F5344CB8AC3E}">
        <p14:creationId xmlns:p14="http://schemas.microsoft.com/office/powerpoint/2010/main" val="25209349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14</a:t>
            </a:fld>
            <a:endParaRPr lang="en-IN"/>
          </a:p>
        </p:txBody>
      </p:sp>
    </p:spTree>
    <p:extLst>
      <p:ext uri="{BB962C8B-B14F-4D97-AF65-F5344CB8AC3E}">
        <p14:creationId xmlns:p14="http://schemas.microsoft.com/office/powerpoint/2010/main" val="39185104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colored rectangles represent total revenue. As the price increases from $250 to $350, total revenue is affected in two ways:</a:t>
            </a:r>
          </a:p>
          <a:p>
            <a:pPr marL="228600" indent="-228600">
              <a:buAutoNum type="arabicParenR"/>
            </a:pPr>
            <a:r>
              <a:rPr lang="en-US" sz="1200" b="0" i="0" u="none" strike="noStrike" kern="1200" baseline="0" dirty="0">
                <a:solidFill>
                  <a:schemeClr val="tx1"/>
                </a:solidFill>
                <a:latin typeface="+mn-lt"/>
                <a:ea typeface="+mn-ea"/>
                <a:cs typeface="+mn-cs"/>
              </a:rPr>
              <a:t>The blue rectangle represents the increase in revenue received for each unit sold as the price rises (price effect). Using TR = P × Q, an increase in P causes TR to increase.</a:t>
            </a:r>
          </a:p>
          <a:p>
            <a:pPr marL="228600" indent="-228600">
              <a:buAutoNum type="arabicParenR"/>
            </a:pPr>
            <a:r>
              <a:rPr lang="en-US" sz="1200" b="0" i="0" u="none" strike="noStrike" kern="1200" baseline="0" dirty="0">
                <a:solidFill>
                  <a:schemeClr val="tx1"/>
                </a:solidFill>
                <a:latin typeface="+mn-lt"/>
                <a:ea typeface="+mn-ea"/>
                <a:cs typeface="+mn-cs"/>
              </a:rPr>
              <a:t>The yellow rectangle represents the decrease in total revenue as the number of units sold drops (the quantity effect). Using TR = P × Q, a decrease in Q causes TR to decrease.</a:t>
            </a:r>
          </a:p>
          <a:p>
            <a:pPr marL="0" indent="0">
              <a:buNone/>
            </a:pPr>
            <a:endParaRPr lang="en-US" sz="1200" b="0" i="0" u="none" strike="noStrike" kern="1200" baseline="0" dirty="0">
              <a:solidFill>
                <a:schemeClr val="tx1"/>
              </a:solidFill>
              <a:latin typeface="+mn-lt"/>
              <a:ea typeface="+mn-ea"/>
              <a:cs typeface="+mn-cs"/>
            </a:endParaRPr>
          </a:p>
          <a:p>
            <a:pPr marL="0" indent="0">
              <a:buNone/>
            </a:pPr>
            <a:r>
              <a:rPr lang="en-US" sz="1200" b="0" i="0" u="none" strike="noStrike" kern="1200" baseline="0" dirty="0">
                <a:solidFill>
                  <a:schemeClr val="tx1"/>
                </a:solidFill>
                <a:latin typeface="+mn-lt"/>
                <a:ea typeface="+mn-ea"/>
                <a:cs typeface="+mn-cs"/>
              </a:rPr>
              <a:t>The elasticity of demand determines which effect is larger. In this case, the yellow area is larger than the blue area, meaning that the </a:t>
            </a:r>
            <a:r>
              <a:rPr lang="en-US" sz="1200" b="0" i="0" u="sng" strike="noStrike" kern="1200" baseline="0" dirty="0">
                <a:solidFill>
                  <a:schemeClr val="tx1"/>
                </a:solidFill>
                <a:latin typeface="+mn-lt"/>
                <a:ea typeface="+mn-ea"/>
                <a:cs typeface="+mn-cs"/>
              </a:rPr>
              <a:t>quantity effect</a:t>
            </a:r>
            <a:r>
              <a:rPr lang="en-US" sz="1200" b="0" i="0" u="none" strike="noStrike" kern="1200" baseline="0" dirty="0">
                <a:solidFill>
                  <a:schemeClr val="tx1"/>
                </a:solidFill>
                <a:latin typeface="+mn-lt"/>
                <a:ea typeface="+mn-ea"/>
                <a:cs typeface="+mn-cs"/>
              </a:rPr>
              <a:t> outweighs the </a:t>
            </a:r>
            <a:r>
              <a:rPr lang="en-US" sz="1200" b="0" i="0" u="sng" strike="noStrike" kern="1200" baseline="0" dirty="0">
                <a:solidFill>
                  <a:schemeClr val="tx1"/>
                </a:solidFill>
                <a:latin typeface="+mn-lt"/>
                <a:ea typeface="+mn-ea"/>
                <a:cs typeface="+mn-cs"/>
              </a:rPr>
              <a:t>price effect</a:t>
            </a:r>
            <a:r>
              <a:rPr lang="en-US" sz="1200" b="0" i="0" u="none" strike="noStrike" kern="1200" baseline="0" dirty="0">
                <a:solidFill>
                  <a:schemeClr val="tx1"/>
                </a:solidFill>
                <a:latin typeface="+mn-lt"/>
                <a:ea typeface="+mn-ea"/>
                <a:cs typeface="+mn-cs"/>
              </a:rPr>
              <a:t>, and total revenue decreases. </a:t>
            </a:r>
            <a:r>
              <a:rPr lang="en-US" dirty="0"/>
              <a:t>The total revenue before the price</a:t>
            </a:r>
            <a:r>
              <a:rPr lang="en-US" baseline="0" dirty="0"/>
              <a:t> change is the area (1+2). That is, it is equal to $250*10 = $2,500. The total revenue after the price change is the area (2 + 3 - 1). That is, it is equal to the original area ($2,500) + the price effect [($350-$250)*6=$600] - the quantity effect [$250*(10-6)= $1,000]. Thus, the post-price change in total revenue is $2,100, or a $400 loss. The math can be skipped as the area comparison may be simpler. Lastly, make it clear that the price and quantity effects go in opposite directions. One is always positive and the other is always negative.</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16</a:t>
            </a:fld>
            <a:endParaRPr lang="en-IN"/>
          </a:p>
        </p:txBody>
      </p:sp>
    </p:spTree>
    <p:extLst>
      <p:ext uri="{BB962C8B-B14F-4D97-AF65-F5344CB8AC3E}">
        <p14:creationId xmlns:p14="http://schemas.microsoft.com/office/powerpoint/2010/main" val="21719678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should be able to recognize that the graph on the</a:t>
            </a:r>
            <a:r>
              <a:rPr lang="en-US" baseline="0" dirty="0"/>
              <a:t> left has an elastic demand and the one on the right has an inelastic demand. Also, compare areas with students. They should know that when price goes up, one area is being subtracted (quantity effect) while the other is being added (price effect). This should be quite intuitive: raising the price of a good that is elastic will permit small gains in total revenue (the price effect), since consumers typically buy less of the good (thus the quantity effect on total revenue). Examples are banana prices. Consumers tend to buy less bananas when the price increases.</a:t>
            </a:r>
          </a:p>
          <a:p>
            <a:endParaRPr lang="en-US" baseline="0" dirty="0"/>
          </a:p>
          <a:p>
            <a:r>
              <a:rPr lang="en-US" baseline="0" dirty="0"/>
              <a:t>Raising the price of a good that is inelastic (either due to there being no close substitute or an effect of another determinants of demand) will permit larger gains in total revenue, since consumers typically buy the same amount (thus the negative quantity effect on total revenue is small). Use an example such as salt. If the price of salt doubles, not many consumers will change their salt purchases. This implies that salt producers can gain more total revenue by raising the price. If some customers leave, then this will be the loss in revenue as measured by the quantity effect.</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17</a:t>
            </a:fld>
            <a:endParaRPr lang="en-IN"/>
          </a:p>
        </p:txBody>
      </p:sp>
    </p:spTree>
    <p:extLst>
      <p:ext uri="{BB962C8B-B14F-4D97-AF65-F5344CB8AC3E}">
        <p14:creationId xmlns:p14="http://schemas.microsoft.com/office/powerpoint/2010/main" val="7753868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18</a:t>
            </a:fld>
            <a:endParaRPr lang="en-IN"/>
          </a:p>
        </p:txBody>
      </p:sp>
    </p:spTree>
    <p:extLst>
      <p:ext uri="{BB962C8B-B14F-4D97-AF65-F5344CB8AC3E}">
        <p14:creationId xmlns:p14="http://schemas.microsoft.com/office/powerpoint/2010/main" val="5798732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19</a:t>
            </a:fld>
            <a:endParaRPr lang="en-IN"/>
          </a:p>
        </p:txBody>
      </p:sp>
    </p:spTree>
    <p:extLst>
      <p:ext uri="{BB962C8B-B14F-4D97-AF65-F5344CB8AC3E}">
        <p14:creationId xmlns:p14="http://schemas.microsoft.com/office/powerpoint/2010/main" val="34366692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a:t>
            </a:r>
            <a:r>
              <a:rPr lang="en-US" baseline="0" dirty="0"/>
              <a:t> s</a:t>
            </a:r>
            <a:r>
              <a:rPr lang="en-US" dirty="0"/>
              <a:t>tart from the left table</a:t>
            </a:r>
            <a:r>
              <a:rPr lang="en-US" baseline="0" dirty="0"/>
              <a:t> (the demand schedule) with the point ($50, 0). This corresponds with the highest point along the demand curve. Using TR = P × Q implies that TR = 0. Second, price decreases by 5. S</a:t>
            </a:r>
            <a:r>
              <a:rPr lang="en-US" dirty="0"/>
              <a:t>tart from the left table</a:t>
            </a:r>
            <a:r>
              <a:rPr lang="en-US" baseline="0" dirty="0"/>
              <a:t> (the demand schedule) with the point ($45, 1). This corresponds with the second highest point along the demand curve. Using TR = P × Q implies that TR = $45 × 1 = $45. Explain to students that when there is a price decrease along the </a:t>
            </a:r>
            <a:r>
              <a:rPr lang="en-US" u="sng" baseline="0" dirty="0"/>
              <a:t>elastic</a:t>
            </a:r>
            <a:r>
              <a:rPr lang="en-US" baseline="0" dirty="0"/>
              <a:t> part of the demand curve, TR increases. This implies that the quantity effect is </a:t>
            </a:r>
            <a:r>
              <a:rPr lang="en-US" u="sng" baseline="0" dirty="0"/>
              <a:t>larger</a:t>
            </a:r>
            <a:r>
              <a:rPr lang="en-US" baseline="0" dirty="0"/>
              <a:t> than the price effect. </a:t>
            </a:r>
            <a:r>
              <a:rPr lang="en-US" dirty="0"/>
              <a:t>Third,</a:t>
            </a:r>
            <a:r>
              <a:rPr lang="en-US" baseline="0" dirty="0"/>
              <a:t> s</a:t>
            </a:r>
            <a:r>
              <a:rPr lang="en-US" dirty="0"/>
              <a:t>tart from the left table</a:t>
            </a:r>
            <a:r>
              <a:rPr lang="en-US" baseline="0" dirty="0"/>
              <a:t> (the demand schedule) with the point ($5, 9). This corresponds with the second lowest point along the demand curve. Using TR = P × Q implies that TR = $45. Fourth, price decreases by 5. S</a:t>
            </a:r>
            <a:r>
              <a:rPr lang="en-US" dirty="0"/>
              <a:t>tart from the left table</a:t>
            </a:r>
            <a:r>
              <a:rPr lang="en-US" baseline="0" dirty="0"/>
              <a:t> (the demand schedule) with the point ($0, 10). This corresponds with the lowest point along the demand curve. Using TR = P x Q implies that TR = $0 × 10 = $0. Explain to students that when there is a price decrease along the </a:t>
            </a:r>
            <a:r>
              <a:rPr lang="en-US" u="sng" baseline="0" dirty="0"/>
              <a:t>inelastic</a:t>
            </a:r>
            <a:r>
              <a:rPr lang="en-US" baseline="0" dirty="0"/>
              <a:t> part of the demand curve, TR decreases. This implies that the price effect is </a:t>
            </a:r>
            <a:r>
              <a:rPr lang="en-US" u="sng" baseline="0" dirty="0"/>
              <a:t>larger</a:t>
            </a:r>
            <a:r>
              <a:rPr lang="en-US" baseline="0" dirty="0"/>
              <a:t> than the quantity effect. Fifth, explain that at the unit elastic part of the demand curve, TR is at a maximum. This can be shown using the above logic.</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 1) Increasing price (going to the left of unit elastic point) implies that total revenue is going to fall because this is along the elastic part of the demand curve.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 2) Decreasing price (going to the right of the unit elastic point) implies that total revenue is going to fall because this is along the inelastic part of the demand curve.</a:t>
            </a:r>
          </a:p>
        </p:txBody>
      </p:sp>
      <p:sp>
        <p:nvSpPr>
          <p:cNvPr id="4" name="Slide Number Placeholder 3"/>
          <p:cNvSpPr>
            <a:spLocks noGrp="1"/>
          </p:cNvSpPr>
          <p:nvPr>
            <p:ph type="sldNum" sz="quarter" idx="5"/>
          </p:nvPr>
        </p:nvSpPr>
        <p:spPr/>
        <p:txBody>
          <a:bodyPr/>
          <a:lstStyle/>
          <a:p>
            <a:fld id="{C10995D4-C630-4D1E-A120-C0B9FB85BAB5}" type="slidenum">
              <a:rPr lang="en-IN" smtClean="0"/>
              <a:t>20</a:t>
            </a:fld>
            <a:endParaRPr lang="en-IN"/>
          </a:p>
        </p:txBody>
      </p:sp>
    </p:spTree>
    <p:extLst>
      <p:ext uri="{BB962C8B-B14F-4D97-AF65-F5344CB8AC3E}">
        <p14:creationId xmlns:p14="http://schemas.microsoft.com/office/powerpoint/2010/main" val="4195186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2</a:t>
            </a:fld>
            <a:endParaRPr lang="en-IN"/>
          </a:p>
        </p:txBody>
      </p:sp>
    </p:spTree>
    <p:extLst>
      <p:ext uri="{BB962C8B-B14F-4D97-AF65-F5344CB8AC3E}">
        <p14:creationId xmlns:p14="http://schemas.microsoft.com/office/powerpoint/2010/main" val="18821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21</a:t>
            </a:fld>
            <a:endParaRPr lang="en-IN"/>
          </a:p>
        </p:txBody>
      </p:sp>
    </p:spTree>
    <p:extLst>
      <p:ext uri="{BB962C8B-B14F-4D97-AF65-F5344CB8AC3E}">
        <p14:creationId xmlns:p14="http://schemas.microsoft.com/office/powerpoint/2010/main" val="38404756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a:t>
            </a:r>
            <a:r>
              <a:rPr lang="en-US" baseline="0" dirty="0"/>
              <a:t> to students that the elasticity of supply is always positive because </a:t>
            </a:r>
            <a:r>
              <a:rPr lang="en-US" dirty="0"/>
              <a:t>price and quantity supplied is positively related</a:t>
            </a:r>
            <a:r>
              <a:rPr lang="en-US" baseline="0" dirty="0"/>
              <a:t>. The text does not use a notation for price elasticity of supply. This presentation uses the standard </a:t>
            </a:r>
            <a:r>
              <a:rPr lang="el-GR" sz="1200" dirty="0">
                <a:latin typeface="Calibri Light" pitchFamily="34" charset="0"/>
              </a:rPr>
              <a:t>ε</a:t>
            </a:r>
            <a:r>
              <a:rPr lang="en-US" sz="1200" baseline="-25000" dirty="0">
                <a:latin typeface="Calibri Light" pitchFamily="34" charset="0"/>
              </a:rPr>
              <a:t>s</a:t>
            </a:r>
            <a:r>
              <a:rPr lang="en-US" baseline="0" dirty="0"/>
              <a:t> to notate the price elasticity of supply.</a:t>
            </a:r>
          </a:p>
          <a:p>
            <a:endParaRPr lang="en-US" baseline="0" dirty="0"/>
          </a:p>
          <a:p>
            <a:r>
              <a:rPr lang="en-US" dirty="0"/>
              <a:t>Note</a:t>
            </a:r>
            <a:r>
              <a:rPr lang="en-US" baseline="0" dirty="0"/>
              <a:t> that s</a:t>
            </a:r>
            <a:r>
              <a:rPr lang="en-US" dirty="0"/>
              <a:t>upply is </a:t>
            </a:r>
            <a:r>
              <a:rPr lang="en-US" i="1" dirty="0"/>
              <a:t>perfectly elastic</a:t>
            </a:r>
            <a:r>
              <a:rPr lang="en-US" dirty="0"/>
              <a:t> if the quantity supplied could be anything at a given price, and is zero at any other price. At the other extreme, supply is </a:t>
            </a:r>
            <a:r>
              <a:rPr lang="en-US" i="1" dirty="0"/>
              <a:t>perfectly inelastic</a:t>
            </a:r>
            <a:r>
              <a:rPr lang="en-US" dirty="0"/>
              <a:t> if the quantity supplied is the same, regardless of the price.</a:t>
            </a:r>
          </a:p>
        </p:txBody>
      </p:sp>
      <p:sp>
        <p:nvSpPr>
          <p:cNvPr id="4" name="Slide Number Placeholder 3"/>
          <p:cNvSpPr>
            <a:spLocks noGrp="1"/>
          </p:cNvSpPr>
          <p:nvPr>
            <p:ph type="sldNum" sz="quarter" idx="5"/>
          </p:nvPr>
        </p:nvSpPr>
        <p:spPr/>
        <p:txBody>
          <a:bodyPr/>
          <a:lstStyle/>
          <a:p>
            <a:fld id="{C10995D4-C630-4D1E-A120-C0B9FB85BAB5}" type="slidenum">
              <a:rPr lang="en-IN" smtClean="0"/>
              <a:t>22</a:t>
            </a:fld>
            <a:endParaRPr lang="en-IN"/>
          </a:p>
        </p:txBody>
      </p:sp>
    </p:spTree>
    <p:extLst>
      <p:ext uri="{BB962C8B-B14F-4D97-AF65-F5344CB8AC3E}">
        <p14:creationId xmlns:p14="http://schemas.microsoft.com/office/powerpoint/2010/main" val="41983999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Availability of inputs: </a:t>
            </a:r>
            <a:r>
              <a:rPr lang="en-US" sz="1200" b="0" i="0" u="none" strike="noStrike" kern="1200" baseline="0" dirty="0">
                <a:solidFill>
                  <a:schemeClr val="tx1"/>
                </a:solidFill>
                <a:latin typeface="+mn-lt"/>
                <a:ea typeface="+mn-ea"/>
                <a:cs typeface="+mn-cs"/>
              </a:rPr>
              <a:t>The production of some goods can be expanded easily just by adding extra inputs. For example, a bakery can easily buy extra flour and yeast to produce more bread, probably at the same cost per loaf. Increasing the supply of other goods is more difficult, however—sometimes impossible. If the price of Picasso paintings goes up, there isn’t much anyone can do to produce more of them, since we cannot bring the artist back to life. The elasticity of supply depends on the elasticity of the supply of inputs. If producing more of a good will cost a lot more than the initial quantity did, because the extra inputs will be harder to find, then the producer will be reluctant to increase the quantity supplied.</a:t>
            </a:r>
          </a:p>
          <a:p>
            <a:endParaRPr lang="en-US" sz="1200" b="1" i="1"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Flexibility of the production process: </a:t>
            </a:r>
            <a:r>
              <a:rPr lang="en-US" sz="1200" b="0" i="0" u="none" strike="noStrike" kern="1200" baseline="0" dirty="0">
                <a:solidFill>
                  <a:schemeClr val="tx1"/>
                </a:solidFill>
                <a:latin typeface="+mn-lt"/>
                <a:ea typeface="+mn-ea"/>
                <a:cs typeface="+mn-cs"/>
              </a:rPr>
              <a:t>The easiest way for producers to adjust the quantity supplied of a particular good is to draw production capacity away from other goods when prices rise, or to reassign capacity to other goods when prices fall. Farmers may find this sort of substitution relatively simple. When corn prices are high they will plant more acres with corn; when corn prices are low they will reassign acres to more profitable crops. Other producers have much less flexibility.</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Adjustment time: </a:t>
            </a:r>
            <a:r>
              <a:rPr lang="en-US" sz="1200" b="0" i="0" u="none" strike="noStrike" kern="1200" baseline="0" dirty="0">
                <a:solidFill>
                  <a:schemeClr val="tx1"/>
                </a:solidFill>
                <a:latin typeface="+mn-lt"/>
                <a:ea typeface="+mn-ea"/>
                <a:cs typeface="+mn-cs"/>
              </a:rPr>
              <a:t>Supply is more elastic over long periods than over short periods. That is, producers can make more adjustments in the long run than in the short run. In the short run, the number of goods a producer is able to produce is fixed; in the long run, producers can expand production. Production capacity can also increase or decrease over time as new firms start up or old ones shut down.</a:t>
            </a:r>
          </a:p>
        </p:txBody>
      </p:sp>
      <p:sp>
        <p:nvSpPr>
          <p:cNvPr id="4" name="Slide Number Placeholder 3"/>
          <p:cNvSpPr>
            <a:spLocks noGrp="1"/>
          </p:cNvSpPr>
          <p:nvPr>
            <p:ph type="sldNum" sz="quarter" idx="10"/>
          </p:nvPr>
        </p:nvSpPr>
        <p:spPr/>
        <p:txBody>
          <a:bodyPr/>
          <a:lstStyle/>
          <a:p>
            <a:fld id="{C10995D4-C630-4D1E-A120-C0B9FB85BAB5}" type="slidenum">
              <a:rPr lang="en-IN" smtClean="0"/>
              <a:t>23</a:t>
            </a:fld>
            <a:endParaRPr lang="en-IN"/>
          </a:p>
        </p:txBody>
      </p:sp>
    </p:spTree>
    <p:extLst>
      <p:ext uri="{BB962C8B-B14F-4D97-AF65-F5344CB8AC3E}">
        <p14:creationId xmlns:p14="http://schemas.microsoft.com/office/powerpoint/2010/main" val="19080338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a:t>
            </a:r>
            <a:r>
              <a:rPr lang="en-US" baseline="0" dirty="0"/>
              <a:t> students typically understand the midpoint formula, they often struggle with the cross-price elasticity interpretation.</a:t>
            </a:r>
          </a:p>
          <a:p>
            <a:endParaRPr lang="en-US" baseline="0" dirty="0"/>
          </a:p>
          <a:p>
            <a:r>
              <a:rPr lang="en-US" u="sng" baseline="0" dirty="0"/>
              <a:t>For substitutes</a:t>
            </a:r>
            <a:r>
              <a:rPr lang="en-US" baseline="0" dirty="0"/>
              <a:t>: A</a:t>
            </a:r>
            <a:r>
              <a:rPr lang="en-US" sz="1200" b="0" i="0" u="none" strike="noStrike" kern="1200" baseline="0" dirty="0">
                <a:solidFill>
                  <a:schemeClr val="tx1"/>
                </a:solidFill>
                <a:latin typeface="+mn-lt"/>
                <a:ea typeface="+mn-ea"/>
                <a:cs typeface="+mn-cs"/>
              </a:rPr>
              <a:t>n increase in the price of one will cause an increase in the quantity demanded of the other. An easy example is apples and oranges. If the price of oranges goes up (and the price of apples stays the same), consumers typically switch from oranges to apples.</a:t>
            </a:r>
          </a:p>
          <a:p>
            <a:endParaRPr lang="en-US" sz="1200" b="0" i="0" u="none" strike="noStrike" kern="1200" baseline="0" dirty="0">
              <a:solidFill>
                <a:schemeClr val="tx1"/>
              </a:solidFill>
              <a:latin typeface="+mn-lt"/>
              <a:ea typeface="+mn-ea"/>
              <a:cs typeface="+mn-cs"/>
            </a:endParaRPr>
          </a:p>
          <a:p>
            <a:r>
              <a:rPr lang="en-US" sz="1200" b="0" i="0" u="sng" strike="noStrike" kern="1200" baseline="0" dirty="0">
                <a:solidFill>
                  <a:schemeClr val="tx1"/>
                </a:solidFill>
                <a:latin typeface="+mn-lt"/>
                <a:ea typeface="+mn-ea"/>
                <a:cs typeface="+mn-cs"/>
              </a:rPr>
              <a:t>For complements</a:t>
            </a:r>
            <a:r>
              <a:rPr lang="en-US" sz="1200" b="0" i="0" u="none" strike="noStrike" kern="1200" baseline="0" dirty="0">
                <a:solidFill>
                  <a:schemeClr val="tx1"/>
                </a:solidFill>
                <a:latin typeface="+mn-lt"/>
                <a:ea typeface="+mn-ea"/>
                <a:cs typeface="+mn-cs"/>
              </a:rPr>
              <a:t>: </a:t>
            </a:r>
            <a:r>
              <a:rPr lang="en-US" baseline="0" dirty="0"/>
              <a:t>A</a:t>
            </a:r>
            <a:r>
              <a:rPr lang="en-US" sz="1200" b="0" i="0" u="none" strike="noStrike" kern="1200" baseline="0" dirty="0">
                <a:solidFill>
                  <a:schemeClr val="tx1"/>
                </a:solidFill>
                <a:latin typeface="+mn-lt"/>
                <a:ea typeface="+mn-ea"/>
                <a:cs typeface="+mn-cs"/>
              </a:rPr>
              <a:t>n increase in the price of one will cause a decrease in the quantity demanded of the other. An easy example is hot dogs and hot dog buns. If the price of hot dogs goes down, consumer typically buy more hot dog buns (since they are buying more hot dogs).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24</a:t>
            </a:fld>
            <a:endParaRPr lang="en-IN"/>
          </a:p>
        </p:txBody>
      </p:sp>
    </p:spTree>
    <p:extLst>
      <p:ext uri="{BB962C8B-B14F-4D97-AF65-F5344CB8AC3E}">
        <p14:creationId xmlns:p14="http://schemas.microsoft.com/office/powerpoint/2010/main" val="30614853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25</a:t>
            </a:fld>
            <a:endParaRPr lang="en-IN"/>
          </a:p>
        </p:txBody>
      </p:sp>
    </p:spTree>
    <p:extLst>
      <p:ext uri="{BB962C8B-B14F-4D97-AF65-F5344CB8AC3E}">
        <p14:creationId xmlns:p14="http://schemas.microsoft.com/office/powerpoint/2010/main" val="34524301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26</a:t>
            </a:fld>
            <a:endParaRPr lang="en-IN"/>
          </a:p>
        </p:txBody>
      </p:sp>
    </p:spTree>
    <p:extLst>
      <p:ext uri="{BB962C8B-B14F-4D97-AF65-F5344CB8AC3E}">
        <p14:creationId xmlns:p14="http://schemas.microsoft.com/office/powerpoint/2010/main" val="10643808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27</a:t>
            </a:fld>
            <a:endParaRPr lang="en-IN"/>
          </a:p>
        </p:txBody>
      </p:sp>
    </p:spTree>
    <p:extLst>
      <p:ext uri="{BB962C8B-B14F-4D97-AF65-F5344CB8AC3E}">
        <p14:creationId xmlns:p14="http://schemas.microsoft.com/office/powerpoint/2010/main" val="9271812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following table</a:t>
            </a:r>
            <a:r>
              <a:rPr lang="en-US" baseline="0" dirty="0"/>
              <a:t> summarizes the four measures of elasticity.</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28</a:t>
            </a:fld>
            <a:endParaRPr lang="en-IN"/>
          </a:p>
        </p:txBody>
      </p:sp>
    </p:spTree>
    <p:extLst>
      <p:ext uri="{BB962C8B-B14F-4D97-AF65-F5344CB8AC3E}">
        <p14:creationId xmlns:p14="http://schemas.microsoft.com/office/powerpoint/2010/main" val="5084245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It</a:t>
            </a:r>
            <a:r>
              <a:rPr lang="en-US" baseline="0" dirty="0"/>
              <a:t> is important to emphasize to students that the concept of elasticity is applicable to many determinants of supply and demand. </a:t>
            </a:r>
            <a:r>
              <a:rPr lang="en-US" sz="1200" b="0" i="0" u="none" strike="noStrike" kern="1200" baseline="0" dirty="0">
                <a:solidFill>
                  <a:schemeClr val="tx1"/>
                </a:solidFill>
                <a:latin typeface="+mn-lt"/>
                <a:ea typeface="+mn-ea"/>
                <a:cs typeface="+mn-cs"/>
              </a:rPr>
              <a:t>One of the most commonly used measures of elasticity is </a:t>
            </a:r>
            <a:r>
              <a:rPr lang="en-US" sz="1200" b="0" i="1" u="none" strike="noStrike" kern="1200" baseline="0" dirty="0">
                <a:solidFill>
                  <a:schemeClr val="tx1"/>
                </a:solidFill>
                <a:latin typeface="+mn-lt"/>
                <a:ea typeface="+mn-ea"/>
                <a:cs typeface="+mn-cs"/>
              </a:rPr>
              <a:t>price elasticity of demand:</a:t>
            </a:r>
            <a:r>
              <a:rPr lang="en-US" sz="1200" b="0" i="0" u="none" strike="noStrike" kern="1200" baseline="0" dirty="0">
                <a:solidFill>
                  <a:schemeClr val="tx1"/>
                </a:solidFill>
                <a:latin typeface="+mn-lt"/>
                <a:ea typeface="+mn-ea"/>
                <a:cs typeface="+mn-cs"/>
              </a:rPr>
              <a:t> how much the quantity demanded changes when the price of a good changes.</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3</a:t>
            </a:fld>
            <a:endParaRPr lang="en-IN"/>
          </a:p>
        </p:txBody>
      </p:sp>
    </p:spTree>
    <p:extLst>
      <p:ext uri="{BB962C8B-B14F-4D97-AF65-F5344CB8AC3E}">
        <p14:creationId xmlns:p14="http://schemas.microsoft.com/office/powerpoint/2010/main" val="23163814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price elasticity</a:t>
            </a:r>
            <a:r>
              <a:rPr lang="en-US" baseline="0" dirty="0"/>
              <a:t> of demand is easily understood as quantifying the law of demand: </a:t>
            </a:r>
            <a:r>
              <a:rPr lang="en-US" dirty="0"/>
              <a:t>the magnitude</a:t>
            </a:r>
            <a:r>
              <a:rPr lang="en-US" baseline="0" dirty="0"/>
              <a:t> of </a:t>
            </a:r>
            <a:r>
              <a:rPr lang="en-US" dirty="0"/>
              <a:t>change in the quantity demanded when the price is adjusted.</a:t>
            </a:r>
            <a:r>
              <a:rPr lang="en-US" baseline="0" dirty="0"/>
              <a:t> </a:t>
            </a:r>
            <a:r>
              <a:rPr lang="en-US" dirty="0"/>
              <a:t>The </a:t>
            </a:r>
            <a:r>
              <a:rPr lang="en-US" i="0" dirty="0">
                <a:solidFill>
                  <a:srgbClr val="C00000"/>
                </a:solidFill>
              </a:rPr>
              <a:t>price elasticity of demand </a:t>
            </a:r>
            <a:r>
              <a:rPr lang="en-US" dirty="0"/>
              <a:t>measures the </a:t>
            </a:r>
            <a:r>
              <a:rPr lang="en-US" u="none" dirty="0"/>
              <a:t>magnitude of change in the quantity demanded from a change in price</a:t>
            </a:r>
            <a:r>
              <a:rPr lang="en-US" dirty="0"/>
              <a:t>, or it measures consumers’ sensitivity to price changes. Explain</a:t>
            </a:r>
            <a:r>
              <a:rPr lang="en-US" baseline="0" dirty="0"/>
              <a:t> to students that the price elasticity of demand is always negative, as price and quantity demanded are inversely (negatively) related.</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4</a:t>
            </a:fld>
            <a:endParaRPr lang="en-IN"/>
          </a:p>
        </p:txBody>
      </p:sp>
    </p:spTree>
    <p:extLst>
      <p:ext uri="{BB962C8B-B14F-4D97-AF65-F5344CB8AC3E}">
        <p14:creationId xmlns:p14="http://schemas.microsoft.com/office/powerpoint/2010/main" val="1644475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chapter</a:t>
            </a:r>
            <a:r>
              <a:rPr lang="en-US" baseline="0" dirty="0"/>
              <a:t> goes into more detail regarding why the midpoint formula is used. This presentation simply provides the midpoint formula without going into further detail. This is to aid students to apply the midpoint formula and not get bogged down by nuances of its technicality. You may want to encourage students to review the text for further details. </a:t>
            </a:r>
          </a:p>
          <a:p>
            <a:endParaRPr lang="en-US" baseline="0" dirty="0"/>
          </a:p>
          <a:p>
            <a:r>
              <a:rPr lang="en-US" baseline="0" dirty="0"/>
              <a:t>Notice that this formula is as generic as possible and does not state price elasticity of demand. This is so that students recognize the generalizability of the formula. The text does not use a notation for elasticity. For neatness of presentation, this presentation uses the standard </a:t>
            </a:r>
            <a:r>
              <a:rPr lang="el-GR" sz="1200" dirty="0">
                <a:latin typeface="Calibri Light" pitchFamily="34" charset="0"/>
              </a:rPr>
              <a:t>ε</a:t>
            </a:r>
            <a:r>
              <a:rPr lang="en-US" baseline="0" dirty="0"/>
              <a:t> to notate elasticity.</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5</a:t>
            </a:fld>
            <a:endParaRPr lang="en-IN"/>
          </a:p>
        </p:txBody>
      </p:sp>
    </p:spTree>
    <p:extLst>
      <p:ext uri="{BB962C8B-B14F-4D97-AF65-F5344CB8AC3E}">
        <p14:creationId xmlns:p14="http://schemas.microsoft.com/office/powerpoint/2010/main" val="2787918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book does not use a notation for price elasticity of demand. For neatness of presentation, this presentation uses the standard </a:t>
            </a:r>
            <a:r>
              <a:rPr lang="el-GR" sz="1200" dirty="0">
                <a:latin typeface="Calibri Light" pitchFamily="34" charset="0"/>
              </a:rPr>
              <a:t>ε</a:t>
            </a:r>
            <a:r>
              <a:rPr lang="en-US" sz="1200" baseline="-25000" dirty="0">
                <a:latin typeface="Calibri Light" pitchFamily="34" charset="0"/>
              </a:rPr>
              <a:t>d</a:t>
            </a:r>
            <a:r>
              <a:rPr lang="en-US" baseline="0" dirty="0"/>
              <a:t> to notate the price elasticity of demand.</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6</a:t>
            </a:fld>
            <a:endParaRPr lang="en-IN"/>
          </a:p>
        </p:txBody>
      </p:sp>
    </p:spTree>
    <p:extLst>
      <p:ext uri="{BB962C8B-B14F-4D97-AF65-F5344CB8AC3E}">
        <p14:creationId xmlns:p14="http://schemas.microsoft.com/office/powerpoint/2010/main" val="12315289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elasticity being unitless means that</a:t>
            </a:r>
            <a:r>
              <a:rPr lang="en-US" baseline="0" dirty="0"/>
              <a:t> it is a number, but doesn’t have a standard unit of measure. The elasticity must be interpreted based on its sign and its magnitude.</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7</a:t>
            </a:fld>
            <a:endParaRPr lang="en-IN"/>
          </a:p>
        </p:txBody>
      </p:sp>
    </p:spTree>
    <p:extLst>
      <p:ext uri="{BB962C8B-B14F-4D97-AF65-F5344CB8AC3E}">
        <p14:creationId xmlns:p14="http://schemas.microsoft.com/office/powerpoint/2010/main" val="23941204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Alternatively, we could also say that a 1 percent </a:t>
            </a:r>
            <a:r>
              <a:rPr lang="en-US" i="1" dirty="0"/>
              <a:t>increase</a:t>
            </a:r>
            <a:r>
              <a:rPr lang="en-US" dirty="0"/>
              <a:t> in the price of coffee will lead to a 1.38 percent </a:t>
            </a:r>
            <a:r>
              <a:rPr lang="en-US" i="1" dirty="0"/>
              <a:t>decrease</a:t>
            </a:r>
            <a:r>
              <a:rPr lang="en-US" dirty="0"/>
              <a:t> in the quantity of coffee cups demanded.</a:t>
            </a:r>
          </a:p>
          <a:p>
            <a:endParaRPr lang="en-US" dirty="0"/>
          </a:p>
          <a:p>
            <a:r>
              <a:rPr lang="en-US" dirty="0"/>
              <a:t>The </a:t>
            </a:r>
            <a:r>
              <a:rPr lang="en-US" i="1" dirty="0"/>
              <a:t>price elasticity of demand will always be a</a:t>
            </a:r>
            <a:r>
              <a:rPr lang="en-US" dirty="0"/>
              <a:t> </a:t>
            </a:r>
            <a:r>
              <a:rPr lang="en-US" i="1" dirty="0"/>
              <a:t>negative number</a:t>
            </a:r>
            <a:r>
              <a:rPr lang="en-US" dirty="0"/>
              <a:t> because price and quantity demanded </a:t>
            </a:r>
            <a:r>
              <a:rPr lang="en-US" i="1" dirty="0"/>
              <a:t>move in opposite directions</a:t>
            </a:r>
            <a:r>
              <a:rPr lang="en-US" i="0" dirty="0"/>
              <a:t>.</a:t>
            </a:r>
            <a:r>
              <a:rPr lang="en-US" i="0" baseline="0" dirty="0"/>
              <a:t>  </a:t>
            </a:r>
            <a:r>
              <a:rPr lang="en-US" dirty="0"/>
              <a:t>Economists often drop the negative sign and express the price elasticity of demand as a positive number, just for the sake of convenience. </a:t>
            </a:r>
          </a:p>
        </p:txBody>
      </p:sp>
      <p:sp>
        <p:nvSpPr>
          <p:cNvPr id="4" name="Slide Number Placeholder 3"/>
          <p:cNvSpPr>
            <a:spLocks noGrp="1"/>
          </p:cNvSpPr>
          <p:nvPr>
            <p:ph type="sldNum" sz="quarter" idx="5"/>
          </p:nvPr>
        </p:nvSpPr>
        <p:spPr/>
        <p:txBody>
          <a:bodyPr/>
          <a:lstStyle/>
          <a:p>
            <a:fld id="{C10995D4-C630-4D1E-A120-C0B9FB85BAB5}" type="slidenum">
              <a:rPr lang="en-IN" smtClean="0"/>
              <a:t>8</a:t>
            </a:fld>
            <a:endParaRPr lang="en-IN"/>
          </a:p>
        </p:txBody>
      </p:sp>
    </p:spTree>
    <p:extLst>
      <p:ext uri="{BB962C8B-B14F-4D97-AF65-F5344CB8AC3E}">
        <p14:creationId xmlns:p14="http://schemas.microsoft.com/office/powerpoint/2010/main" val="1279348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Availability of substitutes: </a:t>
            </a:r>
            <a:r>
              <a:rPr lang="en-US" sz="1200" b="0" i="0" u="none" strike="noStrike" kern="1200" baseline="0" dirty="0">
                <a:solidFill>
                  <a:schemeClr val="tx1"/>
                </a:solidFill>
                <a:latin typeface="+mn-lt"/>
                <a:ea typeface="+mn-ea"/>
                <a:cs typeface="+mn-cs"/>
              </a:rPr>
              <a:t>Substitutes are goods that are distinguishable from one another, but have similar uses. When the price of a good with a close substitute increases, consumers will buy the substitute instead. If close substitutes are available for a particular good, then the demand for that good will be </a:t>
            </a:r>
            <a:r>
              <a:rPr lang="en-US" sz="1200" b="0" i="1" u="none" strike="noStrike" kern="1200" baseline="0" dirty="0">
                <a:solidFill>
                  <a:schemeClr val="tx1"/>
                </a:solidFill>
                <a:latin typeface="+mn-lt"/>
                <a:ea typeface="+mn-ea"/>
                <a:cs typeface="+mn-cs"/>
              </a:rPr>
              <a:t>more sensitive (or elastic) </a:t>
            </a:r>
            <a:r>
              <a:rPr lang="en-US" sz="1200" b="0" i="0" u="none" strike="noStrike" kern="1200" baseline="0" dirty="0">
                <a:solidFill>
                  <a:schemeClr val="tx1"/>
                </a:solidFill>
                <a:latin typeface="+mn-lt"/>
                <a:ea typeface="+mn-ea"/>
                <a:cs typeface="+mn-cs"/>
              </a:rPr>
              <a:t>than if only distant substitutes are available. The concept of elastic/inelastic will be more thoroughly discussed on the next slide. For example, the price elasticity of demand for cranberry juice is likely to be relatively elastic; if the price gets too high, many consumers may switch to grape juice.</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Degree of necessity: </a:t>
            </a:r>
            <a:r>
              <a:rPr lang="en-US" sz="1200" b="0" i="0" u="none" strike="noStrike" kern="1200" baseline="0" dirty="0">
                <a:solidFill>
                  <a:schemeClr val="tx1"/>
                </a:solidFill>
                <a:latin typeface="+mn-lt"/>
                <a:ea typeface="+mn-ea"/>
                <a:cs typeface="+mn-cs"/>
              </a:rPr>
              <a:t>When a good is a basic necessity, people will buy it even if prices rise. The demand for socks probably is not very elastic, nor is the demand for home heating during the winter. Although people may not like it when the prices of these goods rise, they will buy them to maintain a basic level of comfort. And when prices fall, they probably won’t buy vastly more socks or make their homes a lot hotter. In comparison, the demand for luxuries like vacations, expensive cars, and jewelry is likely to be much more elastic. Most people can easily do without these goods when their prices rise.</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Cost relative to income: </a:t>
            </a:r>
            <a:r>
              <a:rPr lang="en-US" sz="1200" b="0" i="0" u="none" strike="noStrike" kern="1200" baseline="0" dirty="0">
                <a:solidFill>
                  <a:schemeClr val="tx1"/>
                </a:solidFill>
                <a:latin typeface="+mn-lt"/>
                <a:ea typeface="+mn-ea"/>
                <a:cs typeface="+mn-cs"/>
              </a:rPr>
              <a:t>All else held equal, if consumers spend a very small share of their incomes on a good, their demand for the good will be less elastic than otherwise. Salt is a perfect example. Ask your students whether anyone knows the price of a pound of salt. Further inquire if anyone would purchase more salt if the price was cut in half. But if a good costs a very large proportion of a person’s income, like going on a luxury three-week vacation to the Caribbean, the demand for the good will be more elastic. If the price of rooms at high-end, beach-front hotels doubles, then a lot of people will decide to go somewhere else for a vacation.</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Adjustment time: </a:t>
            </a:r>
            <a:r>
              <a:rPr lang="en-US" sz="1200" b="0" i="0" u="none" strike="noStrike" kern="1200" baseline="0" dirty="0">
                <a:solidFill>
                  <a:schemeClr val="tx1"/>
                </a:solidFill>
                <a:latin typeface="+mn-lt"/>
                <a:ea typeface="+mn-ea"/>
                <a:cs typeface="+mn-cs"/>
              </a:rPr>
              <a:t>Goods often have much more elastic demand over the long run than over the short run. Often, adjusting to price changes takes some time. Consider how you might react to an increase in the price of gasoline. In the short run, you still have to drive approximately the same amount (to school, work, the grocery store, etc.). Over a year, however, you could consider other choices that would further reduce your consumption of gas, such as buying a bus pass or a bicycle, getting a more fuel-efficient car, or moving closer to work or school.</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Scope of the market: </a:t>
            </a:r>
            <a:r>
              <a:rPr lang="en-US" sz="1200" b="0" i="0" u="none" strike="noStrike" kern="1200" baseline="0" dirty="0">
                <a:solidFill>
                  <a:schemeClr val="tx1"/>
                </a:solidFill>
                <a:latin typeface="+mn-lt"/>
                <a:ea typeface="+mn-ea"/>
                <a:cs typeface="+mn-cs"/>
              </a:rPr>
              <a:t>Each of the above depend on how you define the market for a good or service. The price elasticity of demand for bananas might be high, but the price elasticity of demand for </a:t>
            </a:r>
            <a:r>
              <a:rPr lang="en-US" sz="1200" b="0" i="1" u="none" strike="noStrike" kern="1200" baseline="0" dirty="0">
                <a:solidFill>
                  <a:schemeClr val="tx1"/>
                </a:solidFill>
                <a:latin typeface="+mn-lt"/>
                <a:ea typeface="+mn-ea"/>
                <a:cs typeface="+mn-cs"/>
              </a:rPr>
              <a:t>fruit </a:t>
            </a:r>
            <a:r>
              <a:rPr lang="en-US" sz="1200" b="0" i="0" u="none" strike="noStrike" kern="1200" baseline="0" dirty="0">
                <a:solidFill>
                  <a:schemeClr val="tx1"/>
                </a:solidFill>
                <a:latin typeface="+mn-lt"/>
                <a:ea typeface="+mn-ea"/>
                <a:cs typeface="+mn-cs"/>
              </a:rPr>
              <a:t>could still be low, because there are more substitutes for bananas (such as apples or peaches) than for the broader category of fruit.</a:t>
            </a:r>
          </a:p>
        </p:txBody>
      </p:sp>
      <p:sp>
        <p:nvSpPr>
          <p:cNvPr id="4" name="Slide Number Placeholder 3"/>
          <p:cNvSpPr>
            <a:spLocks noGrp="1"/>
          </p:cNvSpPr>
          <p:nvPr>
            <p:ph type="sldNum" sz="quarter" idx="5"/>
          </p:nvPr>
        </p:nvSpPr>
        <p:spPr/>
        <p:txBody>
          <a:bodyPr/>
          <a:lstStyle/>
          <a:p>
            <a:fld id="{C10995D4-C630-4D1E-A120-C0B9FB85BAB5}" type="slidenum">
              <a:rPr lang="en-IN" smtClean="0"/>
              <a:t>9</a:t>
            </a:fld>
            <a:endParaRPr lang="en-IN"/>
          </a:p>
        </p:txBody>
      </p:sp>
    </p:spTree>
    <p:extLst>
      <p:ext uri="{BB962C8B-B14F-4D97-AF65-F5344CB8AC3E}">
        <p14:creationId xmlns:p14="http://schemas.microsoft.com/office/powerpoint/2010/main" val="3255694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957549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42728028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822692417"/>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sz="2800"/>
            </a:lvl1pPr>
            <a:lvl2pPr>
              <a:defRPr sz="2600"/>
            </a:lvl2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sz="2800"/>
            </a:lvl1pPr>
            <a:lvl2pPr>
              <a:defRPr sz="2600"/>
            </a:lvl2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5"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6" r:id="rId3"/>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slide" Target="slide3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slide" Target="slide3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slide" Target="slide35.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slide" Target="slide3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notesSlide" Target="../notesSlides/notesSlide18.xml"/><Relationship Id="rId7" Type="http://schemas.openxmlformats.org/officeDocument/2006/relationships/image" Target="../media/image15.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8.bin"/><Relationship Id="rId5" Type="http://schemas.openxmlformats.org/officeDocument/2006/relationships/image" Target="../media/image14.wmf"/><Relationship Id="rId4" Type="http://schemas.openxmlformats.org/officeDocument/2006/relationships/oleObject" Target="../embeddings/oleObject7.bin"/><Relationship Id="rId9" Type="http://schemas.openxmlformats.org/officeDocument/2006/relationships/image" Target="../media/image16.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slide" Target="slide37.xml"/><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18.png"/><Relationship Id="rId5" Type="http://schemas.openxmlformats.org/officeDocument/2006/relationships/image" Target="../media/image17.wmf"/><Relationship Id="rId4" Type="http://schemas.openxmlformats.org/officeDocument/2006/relationships/oleObject" Target="../embeddings/oleObject10.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13.bin"/><Relationship Id="rId3" Type="http://schemas.openxmlformats.org/officeDocument/2006/relationships/notesSlide" Target="../notesSlides/notesSlide21.xml"/><Relationship Id="rId7" Type="http://schemas.openxmlformats.org/officeDocument/2006/relationships/image" Target="../media/image20.wmf"/><Relationship Id="rId2" Type="http://schemas.openxmlformats.org/officeDocument/2006/relationships/slideLayout" Target="../slideLayouts/slideLayout11.xml"/><Relationship Id="rId1" Type="http://schemas.openxmlformats.org/officeDocument/2006/relationships/vmlDrawing" Target="../drawings/vmlDrawing6.vml"/><Relationship Id="rId6" Type="http://schemas.openxmlformats.org/officeDocument/2006/relationships/oleObject" Target="../embeddings/oleObject12.bin"/><Relationship Id="rId5" Type="http://schemas.openxmlformats.org/officeDocument/2006/relationships/image" Target="../media/image19.wmf"/><Relationship Id="rId4" Type="http://schemas.openxmlformats.org/officeDocument/2006/relationships/oleObject" Target="../embeddings/oleObject11.bin"/><Relationship Id="rId9" Type="http://schemas.openxmlformats.org/officeDocument/2006/relationships/image" Target="../media/image21.w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notesSlide" Target="../notesSlides/notesSlide23.xml"/><Relationship Id="rId7" Type="http://schemas.openxmlformats.org/officeDocument/2006/relationships/image" Target="../media/image23.wmf"/><Relationship Id="rId2" Type="http://schemas.openxmlformats.org/officeDocument/2006/relationships/slideLayout" Target="../slideLayouts/slideLayout11.xml"/><Relationship Id="rId1" Type="http://schemas.openxmlformats.org/officeDocument/2006/relationships/vmlDrawing" Target="../drawings/vmlDrawing7.vml"/><Relationship Id="rId6" Type="http://schemas.openxmlformats.org/officeDocument/2006/relationships/oleObject" Target="../embeddings/oleObject15.bin"/><Relationship Id="rId5" Type="http://schemas.openxmlformats.org/officeDocument/2006/relationships/image" Target="../media/image22.wmf"/><Relationship Id="rId4" Type="http://schemas.openxmlformats.org/officeDocument/2006/relationships/oleObject" Target="../embeddings/oleObject14.bin"/><Relationship Id="rId9" Type="http://schemas.openxmlformats.org/officeDocument/2006/relationships/image" Target="../media/image24.wmf"/></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notesSlide" Target="../notesSlides/notesSlide24.xml"/><Relationship Id="rId7" Type="http://schemas.openxmlformats.org/officeDocument/2006/relationships/image" Target="../media/image26.wmf"/><Relationship Id="rId2" Type="http://schemas.openxmlformats.org/officeDocument/2006/relationships/slideLayout" Target="../slideLayouts/slideLayout11.xml"/><Relationship Id="rId1" Type="http://schemas.openxmlformats.org/officeDocument/2006/relationships/vmlDrawing" Target="../drawings/vmlDrawing8.vml"/><Relationship Id="rId6" Type="http://schemas.openxmlformats.org/officeDocument/2006/relationships/oleObject" Target="../embeddings/oleObject18.bin"/><Relationship Id="rId11" Type="http://schemas.openxmlformats.org/officeDocument/2006/relationships/image" Target="../media/image28.wmf"/><Relationship Id="rId5" Type="http://schemas.openxmlformats.org/officeDocument/2006/relationships/image" Target="../media/image25.wmf"/><Relationship Id="rId10" Type="http://schemas.openxmlformats.org/officeDocument/2006/relationships/oleObject" Target="../embeddings/oleObject20.bin"/><Relationship Id="rId4" Type="http://schemas.openxmlformats.org/officeDocument/2006/relationships/oleObject" Target="../embeddings/oleObject17.bin"/><Relationship Id="rId9" Type="http://schemas.openxmlformats.org/officeDocument/2006/relationships/image" Target="../media/image27.w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1.xml"/><Relationship Id="rId1" Type="http://schemas.openxmlformats.org/officeDocument/2006/relationships/vmlDrawing" Target="../drawings/vmlDrawing9.vml"/><Relationship Id="rId5" Type="http://schemas.openxmlformats.org/officeDocument/2006/relationships/image" Target="../media/image29.wmf"/><Relationship Id="rId4" Type="http://schemas.openxmlformats.org/officeDocument/2006/relationships/oleObject" Target="../embeddings/oleObject21.bin"/></Relationships>
</file>

<file path=ppt/slides/_rels/slide28.xml.rels><?xml version="1.0" encoding="UTF-8" standalone="yes"?>
<Relationships xmlns="http://schemas.openxmlformats.org/package/2006/relationships"><Relationship Id="rId26" Type="http://schemas.openxmlformats.org/officeDocument/2006/relationships/oleObject" Target="../embeddings/oleObject33.bin"/><Relationship Id="rId21" Type="http://schemas.openxmlformats.org/officeDocument/2006/relationships/image" Target="../media/image38.wmf"/><Relationship Id="rId42" Type="http://schemas.openxmlformats.org/officeDocument/2006/relationships/oleObject" Target="../embeddings/oleObject41.bin"/><Relationship Id="rId47" Type="http://schemas.openxmlformats.org/officeDocument/2006/relationships/image" Target="../media/image51.wmf"/><Relationship Id="rId63" Type="http://schemas.openxmlformats.org/officeDocument/2006/relationships/image" Target="../media/image59.wmf"/><Relationship Id="rId68" Type="http://schemas.openxmlformats.org/officeDocument/2006/relationships/oleObject" Target="../embeddings/oleObject54.bin"/><Relationship Id="rId84" Type="http://schemas.openxmlformats.org/officeDocument/2006/relationships/oleObject" Target="../embeddings/oleObject62.bin"/><Relationship Id="rId89" Type="http://schemas.openxmlformats.org/officeDocument/2006/relationships/image" Target="../media/image72.wmf"/><Relationship Id="rId16" Type="http://schemas.openxmlformats.org/officeDocument/2006/relationships/oleObject" Target="../embeddings/oleObject28.bin"/><Relationship Id="rId11" Type="http://schemas.openxmlformats.org/officeDocument/2006/relationships/image" Target="../media/image33.wmf"/><Relationship Id="rId32" Type="http://schemas.openxmlformats.org/officeDocument/2006/relationships/oleObject" Target="../embeddings/oleObject36.bin"/><Relationship Id="rId37" Type="http://schemas.openxmlformats.org/officeDocument/2006/relationships/image" Target="../media/image46.wmf"/><Relationship Id="rId53" Type="http://schemas.openxmlformats.org/officeDocument/2006/relationships/image" Target="../media/image54.wmf"/><Relationship Id="rId58" Type="http://schemas.openxmlformats.org/officeDocument/2006/relationships/oleObject" Target="../embeddings/oleObject49.bin"/><Relationship Id="rId74" Type="http://schemas.openxmlformats.org/officeDocument/2006/relationships/oleObject" Target="../embeddings/oleObject57.bin"/><Relationship Id="rId79" Type="http://schemas.openxmlformats.org/officeDocument/2006/relationships/image" Target="../media/image67.wmf"/><Relationship Id="rId102" Type="http://schemas.openxmlformats.org/officeDocument/2006/relationships/oleObject" Target="../embeddings/oleObject71.bin"/><Relationship Id="rId5" Type="http://schemas.openxmlformats.org/officeDocument/2006/relationships/image" Target="../media/image30.wmf"/><Relationship Id="rId90" Type="http://schemas.openxmlformats.org/officeDocument/2006/relationships/oleObject" Target="../embeddings/oleObject65.bin"/><Relationship Id="rId95" Type="http://schemas.openxmlformats.org/officeDocument/2006/relationships/image" Target="../media/image75.wmf"/><Relationship Id="rId22" Type="http://schemas.openxmlformats.org/officeDocument/2006/relationships/oleObject" Target="../embeddings/oleObject31.bin"/><Relationship Id="rId27" Type="http://schemas.openxmlformats.org/officeDocument/2006/relationships/image" Target="../media/image41.wmf"/><Relationship Id="rId43" Type="http://schemas.openxmlformats.org/officeDocument/2006/relationships/image" Target="../media/image49.wmf"/><Relationship Id="rId48" Type="http://schemas.openxmlformats.org/officeDocument/2006/relationships/oleObject" Target="../embeddings/oleObject44.bin"/><Relationship Id="rId64" Type="http://schemas.openxmlformats.org/officeDocument/2006/relationships/oleObject" Target="../embeddings/oleObject52.bin"/><Relationship Id="rId69" Type="http://schemas.openxmlformats.org/officeDocument/2006/relationships/image" Target="../media/image62.wmf"/><Relationship Id="rId80" Type="http://schemas.openxmlformats.org/officeDocument/2006/relationships/oleObject" Target="../embeddings/oleObject60.bin"/><Relationship Id="rId85" Type="http://schemas.openxmlformats.org/officeDocument/2006/relationships/image" Target="../media/image70.wmf"/><Relationship Id="rId12" Type="http://schemas.openxmlformats.org/officeDocument/2006/relationships/oleObject" Target="../embeddings/oleObject26.bin"/><Relationship Id="rId17" Type="http://schemas.openxmlformats.org/officeDocument/2006/relationships/image" Target="../media/image36.wmf"/><Relationship Id="rId25" Type="http://schemas.openxmlformats.org/officeDocument/2006/relationships/image" Target="../media/image40.wmf"/><Relationship Id="rId33" Type="http://schemas.openxmlformats.org/officeDocument/2006/relationships/image" Target="../media/image44.wmf"/><Relationship Id="rId38" Type="http://schemas.openxmlformats.org/officeDocument/2006/relationships/oleObject" Target="../embeddings/oleObject39.bin"/><Relationship Id="rId46" Type="http://schemas.openxmlformats.org/officeDocument/2006/relationships/oleObject" Target="../embeddings/oleObject43.bin"/><Relationship Id="rId59" Type="http://schemas.openxmlformats.org/officeDocument/2006/relationships/image" Target="../media/image57.wmf"/><Relationship Id="rId67" Type="http://schemas.openxmlformats.org/officeDocument/2006/relationships/image" Target="../media/image61.wmf"/><Relationship Id="rId103" Type="http://schemas.openxmlformats.org/officeDocument/2006/relationships/image" Target="../media/image79.wmf"/><Relationship Id="rId20" Type="http://schemas.openxmlformats.org/officeDocument/2006/relationships/oleObject" Target="../embeddings/oleObject30.bin"/><Relationship Id="rId41" Type="http://schemas.openxmlformats.org/officeDocument/2006/relationships/image" Target="../media/image48.wmf"/><Relationship Id="rId54" Type="http://schemas.openxmlformats.org/officeDocument/2006/relationships/oleObject" Target="../embeddings/oleObject47.bin"/><Relationship Id="rId62" Type="http://schemas.openxmlformats.org/officeDocument/2006/relationships/oleObject" Target="../embeddings/oleObject51.bin"/><Relationship Id="rId70" Type="http://schemas.openxmlformats.org/officeDocument/2006/relationships/oleObject" Target="../embeddings/oleObject55.bin"/><Relationship Id="rId75" Type="http://schemas.openxmlformats.org/officeDocument/2006/relationships/image" Target="../media/image65.wmf"/><Relationship Id="rId83" Type="http://schemas.openxmlformats.org/officeDocument/2006/relationships/image" Target="../media/image69.wmf"/><Relationship Id="rId88" Type="http://schemas.openxmlformats.org/officeDocument/2006/relationships/oleObject" Target="../embeddings/oleObject64.bin"/><Relationship Id="rId91" Type="http://schemas.openxmlformats.org/officeDocument/2006/relationships/image" Target="../media/image73.wmf"/><Relationship Id="rId96" Type="http://schemas.openxmlformats.org/officeDocument/2006/relationships/oleObject" Target="../embeddings/oleObject68.bin"/><Relationship Id="rId1" Type="http://schemas.openxmlformats.org/officeDocument/2006/relationships/vmlDrawing" Target="../drawings/vmlDrawing10.vml"/><Relationship Id="rId6" Type="http://schemas.openxmlformats.org/officeDocument/2006/relationships/oleObject" Target="../embeddings/oleObject23.bin"/><Relationship Id="rId15" Type="http://schemas.openxmlformats.org/officeDocument/2006/relationships/image" Target="../media/image35.wmf"/><Relationship Id="rId23" Type="http://schemas.openxmlformats.org/officeDocument/2006/relationships/image" Target="../media/image39.wmf"/><Relationship Id="rId28" Type="http://schemas.openxmlformats.org/officeDocument/2006/relationships/oleObject" Target="../embeddings/oleObject34.bin"/><Relationship Id="rId36" Type="http://schemas.openxmlformats.org/officeDocument/2006/relationships/oleObject" Target="../embeddings/oleObject38.bin"/><Relationship Id="rId49" Type="http://schemas.openxmlformats.org/officeDocument/2006/relationships/image" Target="../media/image52.wmf"/><Relationship Id="rId57" Type="http://schemas.openxmlformats.org/officeDocument/2006/relationships/image" Target="../media/image56.wmf"/><Relationship Id="rId10" Type="http://schemas.openxmlformats.org/officeDocument/2006/relationships/oleObject" Target="../embeddings/oleObject25.bin"/><Relationship Id="rId31" Type="http://schemas.openxmlformats.org/officeDocument/2006/relationships/image" Target="../media/image43.wmf"/><Relationship Id="rId44" Type="http://schemas.openxmlformats.org/officeDocument/2006/relationships/oleObject" Target="../embeddings/oleObject42.bin"/><Relationship Id="rId52" Type="http://schemas.openxmlformats.org/officeDocument/2006/relationships/oleObject" Target="../embeddings/oleObject46.bin"/><Relationship Id="rId60" Type="http://schemas.openxmlformats.org/officeDocument/2006/relationships/oleObject" Target="../embeddings/oleObject50.bin"/><Relationship Id="rId65" Type="http://schemas.openxmlformats.org/officeDocument/2006/relationships/image" Target="../media/image60.wmf"/><Relationship Id="rId73" Type="http://schemas.openxmlformats.org/officeDocument/2006/relationships/image" Target="../media/image64.wmf"/><Relationship Id="rId78" Type="http://schemas.openxmlformats.org/officeDocument/2006/relationships/oleObject" Target="../embeddings/oleObject59.bin"/><Relationship Id="rId81" Type="http://schemas.openxmlformats.org/officeDocument/2006/relationships/image" Target="../media/image68.wmf"/><Relationship Id="rId86" Type="http://schemas.openxmlformats.org/officeDocument/2006/relationships/oleObject" Target="../embeddings/oleObject63.bin"/><Relationship Id="rId94" Type="http://schemas.openxmlformats.org/officeDocument/2006/relationships/oleObject" Target="../embeddings/oleObject67.bin"/><Relationship Id="rId99" Type="http://schemas.openxmlformats.org/officeDocument/2006/relationships/image" Target="../media/image77.wmf"/><Relationship Id="rId101" Type="http://schemas.openxmlformats.org/officeDocument/2006/relationships/image" Target="../media/image78.wmf"/><Relationship Id="rId4" Type="http://schemas.openxmlformats.org/officeDocument/2006/relationships/oleObject" Target="../embeddings/oleObject22.bin"/><Relationship Id="rId9" Type="http://schemas.openxmlformats.org/officeDocument/2006/relationships/image" Target="../media/image32.wmf"/><Relationship Id="rId13" Type="http://schemas.openxmlformats.org/officeDocument/2006/relationships/image" Target="../media/image34.wmf"/><Relationship Id="rId18" Type="http://schemas.openxmlformats.org/officeDocument/2006/relationships/oleObject" Target="../embeddings/oleObject29.bin"/><Relationship Id="rId39" Type="http://schemas.openxmlformats.org/officeDocument/2006/relationships/image" Target="../media/image47.wmf"/><Relationship Id="rId34" Type="http://schemas.openxmlformats.org/officeDocument/2006/relationships/oleObject" Target="../embeddings/oleObject37.bin"/><Relationship Id="rId50" Type="http://schemas.openxmlformats.org/officeDocument/2006/relationships/oleObject" Target="../embeddings/oleObject45.bin"/><Relationship Id="rId55" Type="http://schemas.openxmlformats.org/officeDocument/2006/relationships/image" Target="../media/image55.wmf"/><Relationship Id="rId76" Type="http://schemas.openxmlformats.org/officeDocument/2006/relationships/oleObject" Target="../embeddings/oleObject58.bin"/><Relationship Id="rId97" Type="http://schemas.openxmlformats.org/officeDocument/2006/relationships/image" Target="../media/image76.wmf"/><Relationship Id="rId7" Type="http://schemas.openxmlformats.org/officeDocument/2006/relationships/image" Target="../media/image31.wmf"/><Relationship Id="rId71" Type="http://schemas.openxmlformats.org/officeDocument/2006/relationships/image" Target="../media/image63.wmf"/><Relationship Id="rId92" Type="http://schemas.openxmlformats.org/officeDocument/2006/relationships/oleObject" Target="../embeddings/oleObject66.bin"/><Relationship Id="rId2" Type="http://schemas.openxmlformats.org/officeDocument/2006/relationships/slideLayout" Target="../slideLayouts/slideLayout11.xml"/><Relationship Id="rId29" Type="http://schemas.openxmlformats.org/officeDocument/2006/relationships/image" Target="../media/image42.wmf"/><Relationship Id="rId24" Type="http://schemas.openxmlformats.org/officeDocument/2006/relationships/oleObject" Target="../embeddings/oleObject32.bin"/><Relationship Id="rId40" Type="http://schemas.openxmlformats.org/officeDocument/2006/relationships/oleObject" Target="../embeddings/oleObject40.bin"/><Relationship Id="rId45" Type="http://schemas.openxmlformats.org/officeDocument/2006/relationships/image" Target="../media/image50.wmf"/><Relationship Id="rId66" Type="http://schemas.openxmlformats.org/officeDocument/2006/relationships/oleObject" Target="../embeddings/oleObject53.bin"/><Relationship Id="rId87" Type="http://schemas.openxmlformats.org/officeDocument/2006/relationships/image" Target="../media/image71.wmf"/><Relationship Id="rId61" Type="http://schemas.openxmlformats.org/officeDocument/2006/relationships/image" Target="../media/image58.wmf"/><Relationship Id="rId82" Type="http://schemas.openxmlformats.org/officeDocument/2006/relationships/oleObject" Target="../embeddings/oleObject61.bin"/><Relationship Id="rId19" Type="http://schemas.openxmlformats.org/officeDocument/2006/relationships/image" Target="../media/image37.wmf"/><Relationship Id="rId14" Type="http://schemas.openxmlformats.org/officeDocument/2006/relationships/oleObject" Target="../embeddings/oleObject27.bin"/><Relationship Id="rId30" Type="http://schemas.openxmlformats.org/officeDocument/2006/relationships/oleObject" Target="../embeddings/oleObject35.bin"/><Relationship Id="rId35" Type="http://schemas.openxmlformats.org/officeDocument/2006/relationships/image" Target="../media/image45.wmf"/><Relationship Id="rId56" Type="http://schemas.openxmlformats.org/officeDocument/2006/relationships/oleObject" Target="../embeddings/oleObject48.bin"/><Relationship Id="rId77" Type="http://schemas.openxmlformats.org/officeDocument/2006/relationships/image" Target="../media/image66.wmf"/><Relationship Id="rId100" Type="http://schemas.openxmlformats.org/officeDocument/2006/relationships/oleObject" Target="../embeddings/oleObject70.bin"/><Relationship Id="rId8" Type="http://schemas.openxmlformats.org/officeDocument/2006/relationships/oleObject" Target="../embeddings/oleObject24.bin"/><Relationship Id="rId51" Type="http://schemas.openxmlformats.org/officeDocument/2006/relationships/image" Target="../media/image53.wmf"/><Relationship Id="rId72" Type="http://schemas.openxmlformats.org/officeDocument/2006/relationships/oleObject" Target="../embeddings/oleObject56.bin"/><Relationship Id="rId93" Type="http://schemas.openxmlformats.org/officeDocument/2006/relationships/image" Target="../media/image74.wmf"/><Relationship Id="rId98" Type="http://schemas.openxmlformats.org/officeDocument/2006/relationships/oleObject" Target="../embeddings/oleObject69.bin"/><Relationship Id="rId3"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slide" Target="slide3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image" Target="../media/image4.w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6.wmf"/><Relationship Id="rId2" Type="http://schemas.openxmlformats.org/officeDocument/2006/relationships/slideLayout" Target="../slideLayouts/slideLayout11.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5.w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notesSlide" Target="../notesSlides/notesSlide8.xml"/><Relationship Id="rId7" Type="http://schemas.openxmlformats.org/officeDocument/2006/relationships/image" Target="../media/image8.wmf"/><Relationship Id="rId2" Type="http://schemas.openxmlformats.org/officeDocument/2006/relationships/slideLayout" Target="../slideLayouts/slideLayout11.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image" Target="../media/image7.wmf"/><Relationship Id="rId4" Type="http://schemas.openxmlformats.org/officeDocument/2006/relationships/oleObject" Target="../embeddings/oleObject4.bin"/><Relationship Id="rId9" Type="http://schemas.openxmlformats.org/officeDocument/2006/relationships/image" Target="../media/image9.w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sz="3000" noProof="0" dirty="0"/>
              <a:t>Chapter 4</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4304298"/>
            <a:ext cx="3035808" cy="569626"/>
          </a:xfrm>
        </p:spPr>
        <p:txBody>
          <a:bodyPr/>
          <a:lstStyle/>
          <a:p>
            <a:r>
              <a:rPr lang="en-US" sz="2400" dirty="0"/>
              <a:t>Elasticity</a:t>
            </a:r>
          </a:p>
        </p:txBody>
      </p:sp>
      <p:pic>
        <p:nvPicPr>
          <p:cNvPr id="6" name="Picture 5">
            <a:extLst>
              <a:ext uri="{FF2B5EF4-FFF2-40B4-BE49-F238E27FC236}">
                <a16:creationId xmlns:a16="http://schemas.microsoft.com/office/drawing/2014/main" id="{87D56C6D-7EED-43B7-B36E-12FD87610BA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rmAutofit/>
          </a:bodyPr>
          <a:lstStyle/>
          <a:p>
            <a:r>
              <a:rPr lang="en-US" dirty="0"/>
              <a:t>Categorizing elasticities I</a:t>
            </a:r>
            <a:endParaRPr lang="en-IN" dirty="0"/>
          </a:p>
        </p:txBody>
      </p:sp>
      <p:sp>
        <p:nvSpPr>
          <p:cNvPr id="3" name="Content Placeholder 2"/>
          <p:cNvSpPr>
            <a:spLocks noGrp="1"/>
          </p:cNvSpPr>
          <p:nvPr>
            <p:ph sz="quarter" idx="11"/>
          </p:nvPr>
        </p:nvSpPr>
        <p:spPr/>
        <p:txBody>
          <a:bodyPr/>
          <a:lstStyle/>
          <a:p>
            <a:r>
              <a:rPr lang="en-US" dirty="0"/>
              <a:t>All goods and services can be broadly categorized based on elasticity.</a:t>
            </a:r>
          </a:p>
          <a:p>
            <a:r>
              <a:rPr lang="en-US" dirty="0"/>
              <a:t>The main categories are:</a:t>
            </a:r>
          </a:p>
          <a:p>
            <a:pPr marL="292608" lvl="1" indent="-292608">
              <a:spcBef>
                <a:spcPts val="1000"/>
              </a:spcBef>
              <a:spcAft>
                <a:spcPts val="0"/>
              </a:spcAft>
              <a:buClr>
                <a:schemeClr val="tx1"/>
              </a:buClr>
            </a:pPr>
            <a:r>
              <a:rPr lang="en-US" sz="2400" i="1" dirty="0">
                <a:solidFill>
                  <a:srgbClr val="9D0505"/>
                </a:solidFill>
              </a:rPr>
              <a:t>Elastic</a:t>
            </a:r>
            <a:r>
              <a:rPr lang="en-US" sz="2400" dirty="0"/>
              <a:t>: A change in price causes a relatively </a:t>
            </a:r>
            <a:r>
              <a:rPr lang="en-US" sz="2400" i="1" dirty="0"/>
              <a:t>large</a:t>
            </a:r>
            <a:r>
              <a:rPr lang="en-US" sz="2400" dirty="0"/>
              <a:t> percentage change in quantity demanded. </a:t>
            </a:r>
          </a:p>
          <a:p>
            <a:pPr marL="292608" lvl="1" indent="-292608">
              <a:spcBef>
                <a:spcPts val="1000"/>
              </a:spcBef>
              <a:spcAft>
                <a:spcPts val="0"/>
              </a:spcAft>
              <a:buClr>
                <a:schemeClr val="tx1"/>
              </a:buClr>
            </a:pPr>
            <a:r>
              <a:rPr lang="en-US" sz="2400" i="1" dirty="0">
                <a:solidFill>
                  <a:srgbClr val="9D0505"/>
                </a:solidFill>
              </a:rPr>
              <a:t>Inelastic</a:t>
            </a:r>
            <a:r>
              <a:rPr lang="en-US" sz="2400" dirty="0"/>
              <a:t>: A change in price causes a relatively </a:t>
            </a:r>
            <a:r>
              <a:rPr lang="en-US" sz="2400" i="1" dirty="0"/>
              <a:t>small</a:t>
            </a:r>
            <a:r>
              <a:rPr lang="en-US" sz="2400" dirty="0"/>
              <a:t> percentage change in quantity demanded.</a:t>
            </a:r>
          </a:p>
        </p:txBody>
      </p:sp>
    </p:spTree>
    <p:extLst>
      <p:ext uri="{BB962C8B-B14F-4D97-AF65-F5344CB8AC3E}">
        <p14:creationId xmlns:p14="http://schemas.microsoft.com/office/powerpoint/2010/main" val="38073758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Autofit/>
          </a:bodyPr>
          <a:lstStyle/>
          <a:p>
            <a:r>
              <a:rPr lang="en-US" sz="2800" dirty="0"/>
              <a:t>Categorizing elasticities II</a:t>
            </a:r>
            <a:endParaRPr lang="en-IN" sz="2800" dirty="0"/>
          </a:p>
        </p:txBody>
      </p:sp>
      <p:sp>
        <p:nvSpPr>
          <p:cNvPr id="7" name="Content Placeholder 6">
            <a:extLst>
              <a:ext uri="{FF2B5EF4-FFF2-40B4-BE49-F238E27FC236}">
                <a16:creationId xmlns:a16="http://schemas.microsoft.com/office/drawing/2014/main" id="{51E9B2DC-932C-405B-B310-3C36E5F67DAA}"/>
              </a:ext>
            </a:extLst>
          </p:cNvPr>
          <p:cNvSpPr>
            <a:spLocks noGrp="1"/>
          </p:cNvSpPr>
          <p:nvPr>
            <p:ph sz="quarter" idx="11"/>
          </p:nvPr>
        </p:nvSpPr>
        <p:spPr>
          <a:xfrm>
            <a:off x="342900" y="1276709"/>
            <a:ext cx="8458200" cy="945283"/>
          </a:xfrm>
        </p:spPr>
        <p:txBody>
          <a:bodyPr>
            <a:noAutofit/>
          </a:bodyPr>
          <a:lstStyle/>
          <a:p>
            <a:pPr>
              <a:defRPr/>
            </a:pPr>
            <a:r>
              <a:rPr lang="en-US" sz="2600" dirty="0"/>
              <a:t>At the extremes, demand can be either </a:t>
            </a:r>
            <a:r>
              <a:rPr lang="en-US" sz="2600" i="1" dirty="0">
                <a:solidFill>
                  <a:srgbClr val="9D0505"/>
                </a:solidFill>
              </a:rPr>
              <a:t>perfectly elastic </a:t>
            </a:r>
            <a:r>
              <a:rPr lang="en-US" sz="2600" dirty="0"/>
              <a:t>or </a:t>
            </a:r>
            <a:r>
              <a:rPr lang="en-US" sz="2600" i="1" dirty="0">
                <a:solidFill>
                  <a:srgbClr val="9D0505"/>
                </a:solidFill>
              </a:rPr>
              <a:t>perfectly inelastic</a:t>
            </a:r>
            <a:r>
              <a:rPr lang="en-US" sz="2600" dirty="0"/>
              <a:t>.</a:t>
            </a:r>
          </a:p>
        </p:txBody>
      </p:sp>
      <p:pic>
        <p:nvPicPr>
          <p:cNvPr id="11" name="Picture 10" descr="A horizontal demand curve means that price is constant; a vertical demand curve means that quantity is constant."/>
          <p:cNvPicPr>
            <a:picLocks noChangeAspect="1"/>
          </p:cNvPicPr>
          <p:nvPr/>
        </p:nvPicPr>
        <p:blipFill>
          <a:blip r:embed="rId3"/>
          <a:stretch>
            <a:fillRect/>
          </a:stretch>
        </p:blipFill>
        <p:spPr>
          <a:xfrm>
            <a:off x="686234" y="2394903"/>
            <a:ext cx="7418238" cy="3333231"/>
          </a:xfrm>
          <a:prstGeom prst="rect">
            <a:avLst/>
          </a:prstGeom>
        </p:spPr>
      </p:pic>
      <p:sp>
        <p:nvSpPr>
          <p:cNvPr id="2" name="Text Placeholder 1"/>
          <p:cNvSpPr>
            <a:spLocks noGrp="1"/>
          </p:cNvSpPr>
          <p:nvPr>
            <p:ph type="body" sz="quarter" idx="12"/>
          </p:nvPr>
        </p:nvSpPr>
        <p:spPr/>
        <p:txBody>
          <a:bodyPr/>
          <a:lstStyle/>
          <a:p>
            <a:r>
              <a:rPr lang="en-IN" dirty="0">
                <a:hlinkClick r:id="rId4" action="ppaction://hlinksldjump"/>
              </a:rPr>
              <a:t>Access the text alternative for slide images.</a:t>
            </a:r>
          </a:p>
        </p:txBody>
      </p:sp>
    </p:spTree>
    <p:extLst>
      <p:ext uri="{BB962C8B-B14F-4D97-AF65-F5344CB8AC3E}">
        <p14:creationId xmlns:p14="http://schemas.microsoft.com/office/powerpoint/2010/main" val="9129159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EDDCA31-D1DE-434C-A48E-ADB2FAF3005E}"/>
              </a:ext>
            </a:extLst>
          </p:cNvPr>
          <p:cNvSpPr>
            <a:spLocks noGrp="1"/>
          </p:cNvSpPr>
          <p:nvPr>
            <p:ph type="title"/>
          </p:nvPr>
        </p:nvSpPr>
        <p:spPr/>
        <p:txBody>
          <a:bodyPr/>
          <a:lstStyle/>
          <a:p>
            <a:r>
              <a:rPr lang="en-US" dirty="0"/>
              <a:t>Categorizing elasticities III</a:t>
            </a:r>
            <a:endParaRPr lang="en-IN" dirty="0"/>
          </a:p>
        </p:txBody>
      </p:sp>
      <p:sp>
        <p:nvSpPr>
          <p:cNvPr id="9" name="Content Placeholder 8">
            <a:extLst>
              <a:ext uri="{FF2B5EF4-FFF2-40B4-BE49-F238E27FC236}">
                <a16:creationId xmlns:a16="http://schemas.microsoft.com/office/drawing/2014/main" id="{6C4F38A7-8C10-4980-8507-AB9C05A6A101}"/>
              </a:ext>
            </a:extLst>
          </p:cNvPr>
          <p:cNvSpPr>
            <a:spLocks noGrp="1"/>
          </p:cNvSpPr>
          <p:nvPr>
            <p:ph sz="quarter" idx="11"/>
          </p:nvPr>
        </p:nvSpPr>
        <p:spPr>
          <a:xfrm>
            <a:off x="342900" y="1276709"/>
            <a:ext cx="8458200" cy="692989"/>
          </a:xfrm>
        </p:spPr>
        <p:txBody>
          <a:bodyPr>
            <a:noAutofit/>
          </a:bodyPr>
          <a:lstStyle/>
          <a:p>
            <a:pPr>
              <a:defRPr/>
            </a:pPr>
            <a:r>
              <a:rPr lang="en-US" sz="2000" dirty="0"/>
              <a:t>Between these two extremes, the elasticities are divided into three categories.</a:t>
            </a:r>
          </a:p>
        </p:txBody>
      </p:sp>
      <p:pic>
        <p:nvPicPr>
          <p:cNvPr id="7" name="Picture 6" descr="Graphs illustrate how elasticity is reflected in changes along a demand curve."/>
          <p:cNvPicPr>
            <a:picLocks noChangeAspect="1"/>
          </p:cNvPicPr>
          <p:nvPr/>
        </p:nvPicPr>
        <p:blipFill>
          <a:blip r:embed="rId3"/>
          <a:stretch>
            <a:fillRect/>
          </a:stretch>
        </p:blipFill>
        <p:spPr>
          <a:xfrm>
            <a:off x="586218" y="2277546"/>
            <a:ext cx="7971564" cy="2930811"/>
          </a:xfrm>
          <a:prstGeom prst="rect">
            <a:avLst/>
          </a:prstGeom>
        </p:spPr>
      </p:pic>
      <p:sp>
        <p:nvSpPr>
          <p:cNvPr id="3" name="Content Placeholder 2"/>
          <p:cNvSpPr>
            <a:spLocks noGrp="1"/>
          </p:cNvSpPr>
          <p:nvPr>
            <p:ph sz="quarter" idx="14"/>
          </p:nvPr>
        </p:nvSpPr>
        <p:spPr>
          <a:xfrm>
            <a:off x="342900" y="5545216"/>
            <a:ext cx="8458200" cy="471536"/>
          </a:xfrm>
          <a:ln>
            <a:solidFill>
              <a:srgbClr val="AC0000"/>
            </a:solidFill>
          </a:ln>
        </p:spPr>
        <p:txBody>
          <a:bodyPr>
            <a:normAutofit/>
          </a:bodyPr>
          <a:lstStyle/>
          <a:p>
            <a:r>
              <a:rPr lang="en-US" sz="2400" dirty="0"/>
              <a:t>When price declines by the same amount (say 80%)…</a:t>
            </a:r>
          </a:p>
        </p:txBody>
      </p:sp>
      <p:sp>
        <p:nvSpPr>
          <p:cNvPr id="10" name="Text Placeholder 9">
            <a:extLst>
              <a:ext uri="{FF2B5EF4-FFF2-40B4-BE49-F238E27FC236}">
                <a16:creationId xmlns:a16="http://schemas.microsoft.com/office/drawing/2014/main" id="{4E025BF1-C3A1-4A1C-BA47-2AD3BC8D42F3}"/>
              </a:ext>
            </a:extLst>
          </p:cNvPr>
          <p:cNvSpPr>
            <a:spLocks noGrp="1"/>
          </p:cNvSpPr>
          <p:nvPr>
            <p:ph type="body" sz="quarter" idx="12"/>
          </p:nvPr>
        </p:nvSpPr>
        <p:spPr>
          <a:xfrm>
            <a:off x="2971558" y="6324600"/>
            <a:ext cx="3200885" cy="190500"/>
          </a:xfrm>
        </p:spPr>
        <p:txBody>
          <a:bodyPr/>
          <a:lstStyle/>
          <a:p>
            <a:r>
              <a:rPr lang="en-IN" sz="1200" dirty="0">
                <a:hlinkClick r:id="rId4" action="ppaction://hlinksldjump"/>
              </a:rPr>
              <a:t>Access the text alternative for slide images.</a:t>
            </a:r>
          </a:p>
        </p:txBody>
      </p:sp>
    </p:spTree>
    <p:extLst>
      <p:ext uri="{BB962C8B-B14F-4D97-AF65-F5344CB8AC3E}">
        <p14:creationId xmlns:p14="http://schemas.microsoft.com/office/powerpoint/2010/main" val="26594380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Autofit/>
          </a:bodyPr>
          <a:lstStyle/>
          <a:p>
            <a:r>
              <a:rPr lang="en-US" sz="2800" dirty="0"/>
              <a:t>Estimated price elasticity of demand</a:t>
            </a:r>
            <a:endParaRPr lang="en-IN" sz="2600" dirty="0"/>
          </a:p>
        </p:txBody>
      </p:sp>
      <p:sp>
        <p:nvSpPr>
          <p:cNvPr id="7" name="Content Placeholder 6">
            <a:extLst>
              <a:ext uri="{FF2B5EF4-FFF2-40B4-BE49-F238E27FC236}">
                <a16:creationId xmlns:a16="http://schemas.microsoft.com/office/drawing/2014/main" id="{51E9B2DC-932C-405B-B310-3C36E5F67DAA}"/>
              </a:ext>
            </a:extLst>
          </p:cNvPr>
          <p:cNvSpPr>
            <a:spLocks noGrp="1"/>
          </p:cNvSpPr>
          <p:nvPr>
            <p:ph sz="quarter" idx="11"/>
          </p:nvPr>
        </p:nvSpPr>
        <p:spPr>
          <a:xfrm>
            <a:off x="342900" y="1276709"/>
            <a:ext cx="8458200" cy="972715"/>
          </a:xfrm>
        </p:spPr>
        <p:txBody>
          <a:bodyPr>
            <a:noAutofit/>
          </a:bodyPr>
          <a:lstStyle/>
          <a:p>
            <a:r>
              <a:rPr lang="en-US" sz="2600" dirty="0"/>
              <a:t>Economists regularly estimate the price elasticities of demand for several products.</a:t>
            </a:r>
          </a:p>
        </p:txBody>
      </p:sp>
      <p:graphicFrame>
        <p:nvGraphicFramePr>
          <p:cNvPr id="4" name="Table 3"/>
          <p:cNvGraphicFramePr>
            <a:graphicFrameLocks noGrp="1"/>
          </p:cNvGraphicFramePr>
          <p:nvPr>
            <p:extLst>
              <p:ext uri="{D42A27DB-BD31-4B8C-83A1-F6EECF244321}">
                <p14:modId xmlns:p14="http://schemas.microsoft.com/office/powerpoint/2010/main" val="2403726645"/>
              </p:ext>
            </p:extLst>
          </p:nvPr>
        </p:nvGraphicFramePr>
        <p:xfrm>
          <a:off x="952500" y="2249424"/>
          <a:ext cx="7239000" cy="4191000"/>
        </p:xfrm>
        <a:graphic>
          <a:graphicData uri="http://schemas.openxmlformats.org/drawingml/2006/table">
            <a:tbl>
              <a:tblPr firstRow="1" bandRow="1">
                <a:tableStyleId>{5C22544A-7EE6-4342-B048-85BDC9FD1C3A}</a:tableStyleId>
              </a:tblPr>
              <a:tblGrid>
                <a:gridCol w="3352800">
                  <a:extLst>
                    <a:ext uri="{9D8B030D-6E8A-4147-A177-3AD203B41FA5}">
                      <a16:colId xmlns:a16="http://schemas.microsoft.com/office/drawing/2014/main" val="20000"/>
                    </a:ext>
                  </a:extLst>
                </a:gridCol>
                <a:gridCol w="3886200">
                  <a:extLst>
                    <a:ext uri="{9D8B030D-6E8A-4147-A177-3AD203B41FA5}">
                      <a16:colId xmlns:a16="http://schemas.microsoft.com/office/drawing/2014/main" val="20001"/>
                    </a:ext>
                  </a:extLst>
                </a:gridCol>
              </a:tblGrid>
              <a:tr h="381000">
                <a:tc>
                  <a:txBody>
                    <a:bodyPr/>
                    <a:lstStyle/>
                    <a:p>
                      <a:pPr algn="ctr"/>
                      <a:r>
                        <a:rPr lang="en-US" dirty="0"/>
                        <a:t>Good</a:t>
                      </a:r>
                      <a:endParaRPr lang="en-US" dirty="0">
                        <a:solidFill>
                          <a:schemeClr val="tx1"/>
                        </a:solidFill>
                        <a:latin typeface="+mj-lt"/>
                      </a:endParaRPr>
                    </a:p>
                  </a:txBody>
                  <a:tcPr>
                    <a:solidFill>
                      <a:srgbClr val="C00000"/>
                    </a:solidFill>
                  </a:tcPr>
                </a:tc>
                <a:tc>
                  <a:txBody>
                    <a:bodyPr/>
                    <a:lstStyle/>
                    <a:p>
                      <a:pPr algn="ctr"/>
                      <a:r>
                        <a:rPr lang="en-US" dirty="0"/>
                        <a:t>Estimated Elasticities</a:t>
                      </a:r>
                      <a:endParaRPr lang="en-US" dirty="0">
                        <a:solidFill>
                          <a:schemeClr val="tx1"/>
                        </a:solidFill>
                        <a:latin typeface="+mj-lt"/>
                      </a:endParaRPr>
                    </a:p>
                  </a:txBody>
                  <a:tcPr>
                    <a:solidFill>
                      <a:srgbClr val="C00000"/>
                    </a:solidFill>
                  </a:tcPr>
                </a:tc>
                <a:extLst>
                  <a:ext uri="{0D108BD9-81ED-4DB2-BD59-A6C34878D82A}">
                    <a16:rowId xmlns:a16="http://schemas.microsoft.com/office/drawing/2014/main" val="10000"/>
                  </a:ext>
                </a:extLst>
              </a:tr>
              <a:tr h="381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t>Eggs</a:t>
                      </a:r>
                      <a:endParaRPr lang="en-US" dirty="0">
                        <a:latin typeface="+mj-lt"/>
                      </a:endParaRPr>
                    </a:p>
                  </a:txBody>
                  <a:tcPr/>
                </a:tc>
                <a:tc>
                  <a:txBody>
                    <a:bodyPr/>
                    <a:lstStyle/>
                    <a:p>
                      <a:pPr algn="ctr"/>
                      <a:r>
                        <a:rPr lang="en-US" dirty="0"/>
                        <a:t>−0.27</a:t>
                      </a:r>
                      <a:endParaRPr lang="en-US" dirty="0">
                        <a:latin typeface="+mj-lt"/>
                      </a:endParaRPr>
                    </a:p>
                  </a:txBody>
                  <a:tcPr/>
                </a:tc>
                <a:extLst>
                  <a:ext uri="{0D108BD9-81ED-4DB2-BD59-A6C34878D82A}">
                    <a16:rowId xmlns:a16="http://schemas.microsoft.com/office/drawing/2014/main" val="10001"/>
                  </a:ext>
                </a:extLst>
              </a:tr>
              <a:tr h="381000">
                <a:tc>
                  <a:txBody>
                    <a:bodyPr/>
                    <a:lstStyle/>
                    <a:p>
                      <a:pPr algn="ctr"/>
                      <a:r>
                        <a:rPr lang="en-US" dirty="0"/>
                        <a:t>Gasoline</a:t>
                      </a:r>
                      <a:r>
                        <a:rPr lang="en-US" baseline="0" dirty="0"/>
                        <a:t> in short run</a:t>
                      </a:r>
                      <a:endParaRPr lang="en-US" dirty="0">
                        <a:latin typeface="+mj-lt"/>
                      </a:endParaRPr>
                    </a:p>
                  </a:txBody>
                  <a:tcPr/>
                </a:tc>
                <a:tc>
                  <a:txBody>
                    <a:bodyPr/>
                    <a:lstStyle/>
                    <a:p>
                      <a:pPr algn="ctr"/>
                      <a:r>
                        <a:rPr lang="en-US" dirty="0"/>
                        <a:t>−0.05</a:t>
                      </a:r>
                      <a:r>
                        <a:rPr lang="en-US" baseline="0" dirty="0"/>
                        <a:t> to </a:t>
                      </a:r>
                      <a:r>
                        <a:rPr lang="en-US" dirty="0"/>
                        <a:t>−</a:t>
                      </a:r>
                      <a:r>
                        <a:rPr lang="en-US" baseline="0" dirty="0"/>
                        <a:t>0.6</a:t>
                      </a:r>
                      <a:endParaRPr lang="en-US" dirty="0">
                        <a:latin typeface="+mj-lt"/>
                      </a:endParaRPr>
                    </a:p>
                  </a:txBody>
                  <a:tcPr/>
                </a:tc>
                <a:extLst>
                  <a:ext uri="{0D108BD9-81ED-4DB2-BD59-A6C34878D82A}">
                    <a16:rowId xmlns:a16="http://schemas.microsoft.com/office/drawing/2014/main" val="10002"/>
                  </a:ext>
                </a:extLst>
              </a:tr>
              <a:tr h="381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Water</a:t>
                      </a:r>
                      <a:r>
                        <a:rPr lang="en-US" baseline="0" dirty="0"/>
                        <a:t> (residential)</a:t>
                      </a:r>
                      <a:endParaRPr lang="en-US" dirty="0">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−0.41</a:t>
                      </a:r>
                      <a:endParaRPr lang="en-US" dirty="0">
                        <a:latin typeface="+mj-lt"/>
                      </a:endParaRPr>
                    </a:p>
                  </a:txBody>
                  <a:tcPr/>
                </a:tc>
                <a:extLst>
                  <a:ext uri="{0D108BD9-81ED-4DB2-BD59-A6C34878D82A}">
                    <a16:rowId xmlns:a16="http://schemas.microsoft.com/office/drawing/2014/main" val="10003"/>
                  </a:ext>
                </a:extLst>
              </a:tr>
              <a:tr h="381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Alcoholic drinks</a:t>
                      </a:r>
                      <a:endParaRPr lang="en-US" dirty="0">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−0.44</a:t>
                      </a:r>
                      <a:endParaRPr lang="en-US" dirty="0">
                        <a:latin typeface="+mj-lt"/>
                      </a:endParaRPr>
                    </a:p>
                  </a:txBody>
                  <a:tcPr/>
                </a:tc>
                <a:extLst>
                  <a:ext uri="{0D108BD9-81ED-4DB2-BD59-A6C34878D82A}">
                    <a16:rowId xmlns:a16="http://schemas.microsoft.com/office/drawing/2014/main" val="10004"/>
                  </a:ext>
                </a:extLst>
              </a:tr>
              <a:tr h="381000">
                <a:tc>
                  <a:txBody>
                    <a:bodyPr/>
                    <a:lstStyle/>
                    <a:p>
                      <a:pPr algn="ctr"/>
                      <a:r>
                        <a:rPr lang="en-US" dirty="0"/>
                        <a:t>Gasoline in the long run</a:t>
                      </a:r>
                      <a:endParaRPr lang="en-US" dirty="0">
                        <a:latin typeface="+mj-lt"/>
                      </a:endParaRPr>
                    </a:p>
                  </a:txBody>
                  <a:tcPr/>
                </a:tc>
                <a:tc>
                  <a:txBody>
                    <a:bodyPr/>
                    <a:lstStyle/>
                    <a:p>
                      <a:pPr algn="ctr"/>
                      <a:r>
                        <a:rPr lang="en-US" dirty="0"/>
                        <a:t>−0.25 to −0.7</a:t>
                      </a:r>
                      <a:endParaRPr lang="en-US" dirty="0">
                        <a:latin typeface="+mj-lt"/>
                      </a:endParaRPr>
                    </a:p>
                  </a:txBody>
                  <a:tcPr/>
                </a:tc>
                <a:extLst>
                  <a:ext uri="{0D108BD9-81ED-4DB2-BD59-A6C34878D82A}">
                    <a16:rowId xmlns:a16="http://schemas.microsoft.com/office/drawing/2014/main" val="2732823402"/>
                  </a:ext>
                </a:extLst>
              </a:tr>
              <a:tr h="381000">
                <a:tc>
                  <a:txBody>
                    <a:bodyPr/>
                    <a:lstStyle/>
                    <a:p>
                      <a:pPr algn="ctr"/>
                      <a:r>
                        <a:rPr lang="en-US" dirty="0"/>
                        <a:t>Electricity</a:t>
                      </a:r>
                      <a:endParaRPr lang="en-US" dirty="0">
                        <a:latin typeface="+mj-lt"/>
                      </a:endParaRPr>
                    </a:p>
                  </a:txBody>
                  <a:tcPr/>
                </a:tc>
                <a:tc>
                  <a:txBody>
                    <a:bodyPr/>
                    <a:lstStyle/>
                    <a:p>
                      <a:pPr algn="ctr"/>
                      <a:r>
                        <a:rPr lang="en-US" dirty="0"/>
                        <a:t>−0.38 to −0.61</a:t>
                      </a:r>
                      <a:endParaRPr lang="en-US" dirty="0">
                        <a:latin typeface="+mj-lt"/>
                      </a:endParaRPr>
                    </a:p>
                  </a:txBody>
                  <a:tcPr/>
                </a:tc>
                <a:extLst>
                  <a:ext uri="{0D108BD9-81ED-4DB2-BD59-A6C34878D82A}">
                    <a16:rowId xmlns:a16="http://schemas.microsoft.com/office/drawing/2014/main" val="3182997057"/>
                  </a:ext>
                </a:extLst>
              </a:tr>
              <a:tr h="381000">
                <a:tc>
                  <a:txBody>
                    <a:bodyPr/>
                    <a:lstStyle/>
                    <a:p>
                      <a:pPr algn="ctr"/>
                      <a:r>
                        <a:rPr lang="en-US" dirty="0"/>
                        <a:t>Soft</a:t>
                      </a:r>
                      <a:r>
                        <a:rPr lang="en-US" baseline="0" dirty="0"/>
                        <a:t> drinks</a:t>
                      </a:r>
                      <a:endParaRPr lang="en-US" dirty="0">
                        <a:latin typeface="+mj-lt"/>
                      </a:endParaRPr>
                    </a:p>
                  </a:txBody>
                  <a:tcPr/>
                </a:tc>
                <a:tc>
                  <a:txBody>
                    <a:bodyPr/>
                    <a:lstStyle/>
                    <a:p>
                      <a:pPr algn="ctr"/>
                      <a:r>
                        <a:rPr lang="en-US" dirty="0"/>
                        <a:t>−0.7</a:t>
                      </a:r>
                      <a:r>
                        <a:rPr lang="en-US" baseline="0" dirty="0"/>
                        <a:t> to </a:t>
                      </a:r>
                      <a:r>
                        <a:rPr lang="en-US" dirty="0"/>
                        <a:t>−</a:t>
                      </a:r>
                      <a:r>
                        <a:rPr lang="en-US" baseline="0" dirty="0"/>
                        <a:t>0.8</a:t>
                      </a:r>
                      <a:endParaRPr lang="en-US" dirty="0">
                        <a:latin typeface="+mj-lt"/>
                      </a:endParaRPr>
                    </a:p>
                  </a:txBody>
                  <a:tcPr/>
                </a:tc>
                <a:extLst>
                  <a:ext uri="{0D108BD9-81ED-4DB2-BD59-A6C34878D82A}">
                    <a16:rowId xmlns:a16="http://schemas.microsoft.com/office/drawing/2014/main" val="10005"/>
                  </a:ext>
                </a:extLst>
              </a:tr>
              <a:tr h="381000">
                <a:tc>
                  <a:txBody>
                    <a:bodyPr/>
                    <a:lstStyle/>
                    <a:p>
                      <a:pPr algn="ctr"/>
                      <a:r>
                        <a:rPr lang="en-US" dirty="0"/>
                        <a:t>Heroin</a:t>
                      </a:r>
                      <a:endParaRPr lang="en-US" dirty="0">
                        <a:latin typeface="+mj-lt"/>
                      </a:endParaRPr>
                    </a:p>
                  </a:txBody>
                  <a:tcPr/>
                </a:tc>
                <a:tc>
                  <a:txBody>
                    <a:bodyPr/>
                    <a:lstStyle/>
                    <a:p>
                      <a:pPr algn="ctr"/>
                      <a:r>
                        <a:rPr lang="en-US" dirty="0"/>
                        <a:t>−0.8</a:t>
                      </a:r>
                      <a:endParaRPr lang="en-US" dirty="0">
                        <a:latin typeface="+mj-lt"/>
                      </a:endParaRPr>
                    </a:p>
                  </a:txBody>
                  <a:tcPr/>
                </a:tc>
                <a:extLst>
                  <a:ext uri="{0D108BD9-81ED-4DB2-BD59-A6C34878D82A}">
                    <a16:rowId xmlns:a16="http://schemas.microsoft.com/office/drawing/2014/main" val="10006"/>
                  </a:ext>
                </a:extLst>
              </a:tr>
              <a:tr h="381000">
                <a:tc>
                  <a:txBody>
                    <a:bodyPr/>
                    <a:lstStyle/>
                    <a:p>
                      <a:pPr algn="ctr"/>
                      <a:r>
                        <a:rPr lang="en-US" dirty="0"/>
                        <a:t>Leisure</a:t>
                      </a:r>
                      <a:r>
                        <a:rPr lang="en-US" baseline="0" dirty="0"/>
                        <a:t> air travel</a:t>
                      </a:r>
                      <a:endParaRPr lang="en-US" dirty="0">
                        <a:latin typeface="+mj-lt"/>
                      </a:endParaRPr>
                    </a:p>
                  </a:txBody>
                  <a:tcPr/>
                </a:tc>
                <a:tc>
                  <a:txBody>
                    <a:bodyPr/>
                    <a:lstStyle/>
                    <a:p>
                      <a:pPr algn="ctr"/>
                      <a:r>
                        <a:rPr lang="en-US" dirty="0"/>
                        <a:t>−1.6</a:t>
                      </a:r>
                      <a:endParaRPr lang="en-US" dirty="0">
                        <a:latin typeface="+mj-lt"/>
                      </a:endParaRPr>
                    </a:p>
                  </a:txBody>
                  <a:tcPr/>
                </a:tc>
                <a:extLst>
                  <a:ext uri="{0D108BD9-81ED-4DB2-BD59-A6C34878D82A}">
                    <a16:rowId xmlns:a16="http://schemas.microsoft.com/office/drawing/2014/main" val="10007"/>
                  </a:ext>
                </a:extLst>
              </a:tr>
              <a:tr h="381000">
                <a:tc>
                  <a:txBody>
                    <a:bodyPr/>
                    <a:lstStyle/>
                    <a:p>
                      <a:pPr algn="ctr"/>
                      <a:r>
                        <a:rPr lang="en-US" dirty="0"/>
                        <a:t>NFL</a:t>
                      </a:r>
                      <a:r>
                        <a:rPr lang="en-US" baseline="0" dirty="0"/>
                        <a:t> ticket resales</a:t>
                      </a:r>
                      <a:endParaRPr lang="en-US" dirty="0">
                        <a:latin typeface="+mj-lt"/>
                      </a:endParaRPr>
                    </a:p>
                  </a:txBody>
                  <a:tcPr/>
                </a:tc>
                <a:tc>
                  <a:txBody>
                    <a:bodyPr/>
                    <a:lstStyle/>
                    <a:p>
                      <a:pPr algn="ctr"/>
                      <a:r>
                        <a:rPr lang="en-US" dirty="0"/>
                        <a:t>−2.94</a:t>
                      </a:r>
                      <a:endParaRPr lang="en-US" dirty="0">
                        <a:latin typeface="+mj-lt"/>
                      </a:endParaRP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1125429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EDDCA31-D1DE-434C-A48E-ADB2FAF3005E}"/>
              </a:ext>
            </a:extLst>
          </p:cNvPr>
          <p:cNvSpPr>
            <a:spLocks noGrp="1"/>
          </p:cNvSpPr>
          <p:nvPr>
            <p:ph type="title"/>
          </p:nvPr>
        </p:nvSpPr>
        <p:spPr/>
        <p:txBody>
          <a:bodyPr>
            <a:normAutofit fontScale="90000"/>
          </a:bodyPr>
          <a:lstStyle/>
          <a:p>
            <a:r>
              <a:rPr lang="en-US" dirty="0"/>
              <a:t>Does charging for bednets decrease malaria?</a:t>
            </a:r>
            <a:endParaRPr lang="en-IN" dirty="0"/>
          </a:p>
        </p:txBody>
      </p:sp>
      <p:sp>
        <p:nvSpPr>
          <p:cNvPr id="9" name="Content Placeholder 8">
            <a:extLst>
              <a:ext uri="{FF2B5EF4-FFF2-40B4-BE49-F238E27FC236}">
                <a16:creationId xmlns:a16="http://schemas.microsoft.com/office/drawing/2014/main" id="{6C4F38A7-8C10-4980-8507-AB9C05A6A101}"/>
              </a:ext>
            </a:extLst>
          </p:cNvPr>
          <p:cNvSpPr>
            <a:spLocks noGrp="1"/>
          </p:cNvSpPr>
          <p:nvPr>
            <p:ph sz="quarter" idx="11"/>
          </p:nvPr>
        </p:nvSpPr>
        <p:spPr>
          <a:xfrm>
            <a:off x="342900" y="1276708"/>
            <a:ext cx="8458200" cy="4868059"/>
          </a:xfrm>
        </p:spPr>
        <p:txBody>
          <a:bodyPr>
            <a:noAutofit/>
          </a:bodyPr>
          <a:lstStyle/>
          <a:p>
            <a:r>
              <a:rPr lang="en-US" dirty="0"/>
              <a:t>In some parts of the world, mosquitoes spread malaria that kill millions.</a:t>
            </a:r>
          </a:p>
          <a:p>
            <a:pPr marL="292608" indent="-292608">
              <a:spcBef>
                <a:spcPts val="1000"/>
              </a:spcBef>
              <a:spcAft>
                <a:spcPts val="0"/>
              </a:spcAft>
              <a:buFont typeface="Arial" panose="020B0604020202020204" pitchFamily="34" charset="0"/>
              <a:buChar char="•"/>
            </a:pPr>
            <a:r>
              <a:rPr lang="en-US" sz="2400" dirty="0"/>
              <a:t>Sleeping under a bednet significantly reduces risk.</a:t>
            </a:r>
          </a:p>
          <a:p>
            <a:pPr marL="292608" indent="-292608">
              <a:spcBef>
                <a:spcPts val="1000"/>
              </a:spcBef>
              <a:spcAft>
                <a:spcPts val="0"/>
              </a:spcAft>
              <a:buFont typeface="Arial" panose="020B0604020202020204" pitchFamily="34" charset="0"/>
              <a:buChar char="•"/>
            </a:pPr>
            <a:r>
              <a:rPr lang="en-US" sz="2400" dirty="0"/>
              <a:t>Should bednets be free or require payment?</a:t>
            </a:r>
          </a:p>
          <a:p>
            <a:pPr marL="292608" indent="-292608">
              <a:spcBef>
                <a:spcPts val="1000"/>
              </a:spcBef>
              <a:spcAft>
                <a:spcPts val="0"/>
              </a:spcAft>
              <a:buFont typeface="Arial" panose="020B0604020202020204" pitchFamily="34" charset="0"/>
              <a:buChar char="•"/>
            </a:pPr>
            <a:r>
              <a:rPr lang="en-US" sz="2400" dirty="0"/>
              <a:t>This question can be understood using the </a:t>
            </a:r>
            <a:r>
              <a:rPr lang="en-US" sz="2400" i="1" dirty="0">
                <a:solidFill>
                  <a:srgbClr val="9D0505"/>
                </a:solidFill>
              </a:rPr>
              <a:t>price elasticity of demand</a:t>
            </a:r>
            <a:r>
              <a:rPr lang="en-US" sz="2400" dirty="0">
                <a:solidFill>
                  <a:srgbClr val="9D0505"/>
                </a:solidFill>
              </a:rPr>
              <a:t> </a:t>
            </a:r>
            <a:r>
              <a:rPr lang="en-US" sz="2400" dirty="0"/>
              <a:t>for bednets.</a:t>
            </a:r>
          </a:p>
          <a:p>
            <a:pPr marL="292608" indent="-292608">
              <a:spcBef>
                <a:spcPts val="1000"/>
              </a:spcBef>
              <a:spcAft>
                <a:spcPts val="0"/>
              </a:spcAft>
              <a:buFont typeface="Arial" panose="020B0604020202020204" pitchFamily="34" charset="0"/>
              <a:buChar char="•"/>
            </a:pPr>
            <a:r>
              <a:rPr lang="en-US" sz="2400" dirty="0"/>
              <a:t>Researchers found that when price increased by $0.75, the number of people buying bednets fell by 75 percent.</a:t>
            </a:r>
          </a:p>
        </p:txBody>
      </p:sp>
    </p:spTree>
    <p:extLst>
      <p:ext uri="{BB962C8B-B14F-4D97-AF65-F5344CB8AC3E}">
        <p14:creationId xmlns:p14="http://schemas.microsoft.com/office/powerpoint/2010/main" val="18872567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EDDCA31-D1DE-434C-A48E-ADB2FAF3005E}"/>
              </a:ext>
            </a:extLst>
          </p:cNvPr>
          <p:cNvSpPr>
            <a:spLocks noGrp="1"/>
          </p:cNvSpPr>
          <p:nvPr>
            <p:ph type="title"/>
          </p:nvPr>
        </p:nvSpPr>
        <p:spPr/>
        <p:txBody>
          <a:bodyPr/>
          <a:lstStyle/>
          <a:p>
            <a:r>
              <a:rPr lang="en-US" dirty="0"/>
              <a:t>Using price elasticity of demand I</a:t>
            </a:r>
            <a:endParaRPr lang="en-IN" dirty="0"/>
          </a:p>
        </p:txBody>
      </p:sp>
      <p:sp>
        <p:nvSpPr>
          <p:cNvPr id="3" name="Content Placeholder 2"/>
          <p:cNvSpPr>
            <a:spLocks noGrp="1"/>
          </p:cNvSpPr>
          <p:nvPr>
            <p:ph sz="quarter" idx="11"/>
          </p:nvPr>
        </p:nvSpPr>
        <p:spPr>
          <a:xfrm>
            <a:off x="342900" y="1276710"/>
            <a:ext cx="8458200" cy="4858914"/>
          </a:xfrm>
        </p:spPr>
        <p:txBody>
          <a:bodyPr/>
          <a:lstStyle/>
          <a:p>
            <a:r>
              <a:rPr lang="en-US" dirty="0"/>
              <a:t>Knowing whether the demand for a good is elastic or inelastic is extremely useful in business.</a:t>
            </a:r>
          </a:p>
          <a:p>
            <a:pPr marL="292608" indent="-292608">
              <a:spcBef>
                <a:spcPts val="1000"/>
              </a:spcBef>
              <a:spcAft>
                <a:spcPts val="0"/>
              </a:spcAft>
              <a:buFont typeface="Arial" panose="020B0604020202020204" pitchFamily="34" charset="0"/>
              <a:buChar char="•"/>
            </a:pPr>
            <a:r>
              <a:rPr lang="en-US" dirty="0"/>
              <a:t>Allows managers to determine whether a price increase will cause </a:t>
            </a:r>
            <a:r>
              <a:rPr lang="en-US" i="1" dirty="0">
                <a:solidFill>
                  <a:srgbClr val="AC0000"/>
                </a:solidFill>
              </a:rPr>
              <a:t>total revenue</a:t>
            </a:r>
            <a:r>
              <a:rPr lang="en-US" i="1" dirty="0">
                <a:solidFill>
                  <a:srgbClr val="9D0505"/>
                </a:solidFill>
              </a:rPr>
              <a:t> </a:t>
            </a:r>
            <a:r>
              <a:rPr lang="en-US" dirty="0"/>
              <a:t>to rise or fall.</a:t>
            </a:r>
          </a:p>
          <a:p>
            <a:pPr marL="292608" indent="-292608">
              <a:spcBef>
                <a:spcPts val="1000"/>
              </a:spcBef>
              <a:spcAft>
                <a:spcPts val="0"/>
              </a:spcAft>
              <a:buClr>
                <a:schemeClr val="tx1"/>
              </a:buClr>
              <a:buFont typeface="Arial" panose="020B0604020202020204" pitchFamily="34" charset="0"/>
              <a:buChar char="•"/>
            </a:pPr>
            <a:r>
              <a:rPr lang="en-US" i="1" dirty="0">
                <a:solidFill>
                  <a:srgbClr val="AC0000"/>
                </a:solidFill>
              </a:rPr>
              <a:t>Total revenue</a:t>
            </a:r>
            <a:r>
              <a:rPr lang="en-US" i="1" dirty="0">
                <a:solidFill>
                  <a:srgbClr val="C00000"/>
                </a:solidFill>
              </a:rPr>
              <a:t> </a:t>
            </a:r>
            <a:r>
              <a:rPr lang="en-US" dirty="0"/>
              <a:t>is the amount that a firm receives from the sale of goods and services.</a:t>
            </a:r>
          </a:p>
          <a:p>
            <a:pPr marL="292608" indent="-292608">
              <a:spcBef>
                <a:spcPts val="1000"/>
              </a:spcBef>
              <a:spcAft>
                <a:spcPts val="0"/>
              </a:spcAft>
              <a:buClr>
                <a:schemeClr val="tx1"/>
              </a:buClr>
              <a:buFont typeface="Arial" panose="020B0604020202020204" pitchFamily="34" charset="0"/>
              <a:buChar char="•"/>
            </a:pPr>
            <a:r>
              <a:rPr lang="en-US" i="1" dirty="0">
                <a:solidFill>
                  <a:srgbClr val="AC0000"/>
                </a:solidFill>
              </a:rPr>
              <a:t>Total revenue</a:t>
            </a:r>
            <a:r>
              <a:rPr lang="en-US" i="1" dirty="0">
                <a:solidFill>
                  <a:srgbClr val="C00000"/>
                </a:solidFill>
              </a:rPr>
              <a:t> </a:t>
            </a:r>
            <a:r>
              <a:rPr lang="en-US" dirty="0"/>
              <a:t>(TR) equals price paid (P) multiplied by quantity sold (Q), or TR = P × Q.</a:t>
            </a:r>
          </a:p>
        </p:txBody>
      </p:sp>
    </p:spTree>
    <p:extLst>
      <p:ext uri="{BB962C8B-B14F-4D97-AF65-F5344CB8AC3E}">
        <p14:creationId xmlns:p14="http://schemas.microsoft.com/office/powerpoint/2010/main" val="20849061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EDDCA31-D1DE-434C-A48E-ADB2FAF3005E}"/>
              </a:ext>
            </a:extLst>
          </p:cNvPr>
          <p:cNvSpPr>
            <a:spLocks noGrp="1"/>
          </p:cNvSpPr>
          <p:nvPr>
            <p:ph type="title"/>
          </p:nvPr>
        </p:nvSpPr>
        <p:spPr/>
        <p:txBody>
          <a:bodyPr/>
          <a:lstStyle/>
          <a:p>
            <a:r>
              <a:rPr lang="en-US" dirty="0"/>
              <a:t>Using price elasticity of demand II</a:t>
            </a:r>
            <a:endParaRPr lang="en-IN" dirty="0"/>
          </a:p>
        </p:txBody>
      </p:sp>
      <p:sp>
        <p:nvSpPr>
          <p:cNvPr id="9" name="Content Placeholder 8">
            <a:extLst>
              <a:ext uri="{FF2B5EF4-FFF2-40B4-BE49-F238E27FC236}">
                <a16:creationId xmlns:a16="http://schemas.microsoft.com/office/drawing/2014/main" id="{6C4F38A7-8C10-4980-8507-AB9C05A6A101}"/>
              </a:ext>
            </a:extLst>
          </p:cNvPr>
          <p:cNvSpPr>
            <a:spLocks noGrp="1"/>
          </p:cNvSpPr>
          <p:nvPr>
            <p:ph sz="quarter" idx="11"/>
          </p:nvPr>
        </p:nvSpPr>
        <p:spPr>
          <a:xfrm>
            <a:off x="342900" y="1276709"/>
            <a:ext cx="8458200" cy="529230"/>
          </a:xfrm>
        </p:spPr>
        <p:txBody>
          <a:bodyPr>
            <a:noAutofit/>
          </a:bodyPr>
          <a:lstStyle/>
          <a:p>
            <a:r>
              <a:rPr lang="en-US" sz="2600" dirty="0"/>
              <a:t>An increase in price affects total revenue in two ways.</a:t>
            </a:r>
          </a:p>
        </p:txBody>
      </p:sp>
      <p:pic>
        <p:nvPicPr>
          <p:cNvPr id="6" name="Picture 5" descr="The effect on net revenue from an increase in price and a decrease in quantity is illustrat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3230" y="1973717"/>
            <a:ext cx="6097541" cy="3568935"/>
          </a:xfrm>
          <a:prstGeom prst="rect">
            <a:avLst/>
          </a:prstGeom>
        </p:spPr>
      </p:pic>
      <p:sp>
        <p:nvSpPr>
          <p:cNvPr id="10" name="Text Placeholder 9">
            <a:extLst>
              <a:ext uri="{FF2B5EF4-FFF2-40B4-BE49-F238E27FC236}">
                <a16:creationId xmlns:a16="http://schemas.microsoft.com/office/drawing/2014/main" id="{4E025BF1-C3A1-4A1C-BA47-2AD3BC8D42F3}"/>
              </a:ext>
            </a:extLst>
          </p:cNvPr>
          <p:cNvSpPr>
            <a:spLocks noGrp="1"/>
          </p:cNvSpPr>
          <p:nvPr>
            <p:ph type="body" sz="quarter" idx="12"/>
          </p:nvPr>
        </p:nvSpPr>
        <p:spPr>
          <a:xfrm>
            <a:off x="2971558" y="6324600"/>
            <a:ext cx="3200885" cy="190500"/>
          </a:xfrm>
        </p:spPr>
        <p:txBody>
          <a:bodyPr/>
          <a:lstStyle/>
          <a:p>
            <a:r>
              <a:rPr lang="en-IN" sz="1200" dirty="0">
                <a:hlinkClick r:id="rId4" action="ppaction://hlinksldjump"/>
              </a:rPr>
              <a:t>Access the text alternative for slide images.</a:t>
            </a:r>
          </a:p>
        </p:txBody>
      </p:sp>
    </p:spTree>
    <p:extLst>
      <p:ext uri="{BB962C8B-B14F-4D97-AF65-F5344CB8AC3E}">
        <p14:creationId xmlns:p14="http://schemas.microsoft.com/office/powerpoint/2010/main" val="3220360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Autofit/>
          </a:bodyPr>
          <a:lstStyle/>
          <a:p>
            <a:r>
              <a:rPr lang="en-US" sz="3600" dirty="0"/>
              <a:t>Using price elasticity of demand III</a:t>
            </a:r>
            <a:endParaRPr lang="en-IN" sz="3600" dirty="0"/>
          </a:p>
        </p:txBody>
      </p:sp>
      <p:sp>
        <p:nvSpPr>
          <p:cNvPr id="7" name="Content Placeholder 6">
            <a:extLst>
              <a:ext uri="{FF2B5EF4-FFF2-40B4-BE49-F238E27FC236}">
                <a16:creationId xmlns:a16="http://schemas.microsoft.com/office/drawing/2014/main" id="{51E9B2DC-932C-405B-B310-3C36E5F67DAA}"/>
              </a:ext>
            </a:extLst>
          </p:cNvPr>
          <p:cNvSpPr>
            <a:spLocks noGrp="1"/>
          </p:cNvSpPr>
          <p:nvPr>
            <p:ph sz="quarter" idx="11"/>
          </p:nvPr>
        </p:nvSpPr>
        <p:spPr>
          <a:xfrm>
            <a:off x="342900" y="1276709"/>
            <a:ext cx="8458200" cy="926105"/>
          </a:xfrm>
        </p:spPr>
        <p:txBody>
          <a:bodyPr>
            <a:noAutofit/>
          </a:bodyPr>
          <a:lstStyle/>
          <a:p>
            <a:r>
              <a:rPr lang="en-US" sz="2600" dirty="0"/>
              <a:t>The magnitude of the price and quantity effects are determined by the elasticity of demand.</a:t>
            </a:r>
          </a:p>
        </p:txBody>
      </p:sp>
      <p:pic>
        <p:nvPicPr>
          <p:cNvPr id="4" name="Picture 3" descr="With elastic demand, the quantity effect area is wide, and the price effect area is small. With inelastic demand, the price effect is wide, and the quantity effect narrow."/>
          <p:cNvPicPr>
            <a:picLocks noChangeAspect="1"/>
          </p:cNvPicPr>
          <p:nvPr/>
        </p:nvPicPr>
        <p:blipFill>
          <a:blip r:embed="rId3"/>
          <a:stretch>
            <a:fillRect/>
          </a:stretch>
        </p:blipFill>
        <p:spPr>
          <a:xfrm>
            <a:off x="787702" y="2496112"/>
            <a:ext cx="7568596" cy="3474473"/>
          </a:xfrm>
          <a:prstGeom prst="rect">
            <a:avLst/>
          </a:prstGeom>
        </p:spPr>
      </p:pic>
      <p:sp>
        <p:nvSpPr>
          <p:cNvPr id="2" name="Text Placeholder 1"/>
          <p:cNvSpPr>
            <a:spLocks noGrp="1"/>
          </p:cNvSpPr>
          <p:nvPr>
            <p:ph type="body" sz="quarter" idx="12"/>
          </p:nvPr>
        </p:nvSpPr>
        <p:spPr/>
        <p:txBody>
          <a:bodyPr/>
          <a:lstStyle/>
          <a:p>
            <a:r>
              <a:rPr lang="en-IN" dirty="0">
                <a:hlinkClick r:id="rId4" action="ppaction://hlinksldjump"/>
              </a:rPr>
              <a:t>Access the text alternative for slide images.</a:t>
            </a:r>
          </a:p>
        </p:txBody>
      </p:sp>
    </p:spTree>
    <p:extLst>
      <p:ext uri="{BB962C8B-B14F-4D97-AF65-F5344CB8AC3E}">
        <p14:creationId xmlns:p14="http://schemas.microsoft.com/office/powerpoint/2010/main" val="957714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rmAutofit fontScale="90000"/>
          </a:bodyPr>
          <a:lstStyle/>
          <a:p>
            <a:r>
              <a:rPr lang="en-US" dirty="0"/>
              <a:t>Active Learning: Calculating the change in total revenue</a:t>
            </a:r>
            <a:endParaRPr lang="en-IN" dirty="0"/>
          </a:p>
        </p:txBody>
      </p:sp>
      <p:sp>
        <p:nvSpPr>
          <p:cNvPr id="2" name="Content Placeholder 1"/>
          <p:cNvSpPr>
            <a:spLocks noGrp="1"/>
          </p:cNvSpPr>
          <p:nvPr>
            <p:ph sz="quarter" idx="11"/>
          </p:nvPr>
        </p:nvSpPr>
        <p:spPr>
          <a:xfrm>
            <a:off x="342900" y="1276709"/>
            <a:ext cx="8458200" cy="2563771"/>
          </a:xfrm>
        </p:spPr>
        <p:txBody>
          <a:bodyPr>
            <a:normAutofit/>
          </a:bodyPr>
          <a:lstStyle/>
          <a:p>
            <a:r>
              <a:rPr lang="en-US" sz="2600" dirty="0"/>
              <a:t>Find the change in total revenue using the following two points along a demand curve: ($20,150) and ($10,350).</a:t>
            </a:r>
          </a:p>
        </p:txBody>
      </p:sp>
    </p:spTree>
    <p:extLst>
      <p:ext uri="{BB962C8B-B14F-4D97-AF65-F5344CB8AC3E}">
        <p14:creationId xmlns:p14="http://schemas.microsoft.com/office/powerpoint/2010/main" val="19254602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rmAutofit/>
          </a:bodyPr>
          <a:lstStyle/>
          <a:p>
            <a:r>
              <a:rPr lang="en-US" dirty="0"/>
              <a:t>Active Learning Solution II</a:t>
            </a:r>
            <a:endParaRPr lang="en-IN" dirty="0"/>
          </a:p>
        </p:txBody>
      </p:sp>
      <p:sp>
        <p:nvSpPr>
          <p:cNvPr id="3" name="Content Placeholder 2"/>
          <p:cNvSpPr>
            <a:spLocks noGrp="1"/>
          </p:cNvSpPr>
          <p:nvPr>
            <p:ph sz="quarter" idx="11"/>
          </p:nvPr>
        </p:nvSpPr>
        <p:spPr>
          <a:xfrm>
            <a:off x="342900" y="1276709"/>
            <a:ext cx="8458200" cy="1009291"/>
          </a:xfrm>
        </p:spPr>
        <p:txBody>
          <a:bodyPr>
            <a:normAutofit/>
          </a:bodyPr>
          <a:lstStyle/>
          <a:p>
            <a:r>
              <a:rPr lang="en-US" sz="2600" dirty="0"/>
              <a:t>Find the change in total revenue using the following two points along a demand curve: ($20,150) and ($10,350).</a:t>
            </a:r>
          </a:p>
        </p:txBody>
      </p:sp>
      <p:graphicFrame>
        <p:nvGraphicFramePr>
          <p:cNvPr id="11" name="Object 10">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818627326"/>
              </p:ext>
            </p:extLst>
          </p:nvPr>
        </p:nvGraphicFramePr>
        <p:xfrm>
          <a:off x="2585022" y="2375408"/>
          <a:ext cx="3219450" cy="444500"/>
        </p:xfrm>
        <a:graphic>
          <a:graphicData uri="http://schemas.openxmlformats.org/presentationml/2006/ole">
            <mc:AlternateContent xmlns:mc="http://schemas.openxmlformats.org/markup-compatibility/2006">
              <mc:Choice xmlns:v="urn:schemas-microsoft-com:vml" Requires="v">
                <p:oleObj spid="_x0000_s12416" name="Equation" r:id="rId4" imgW="1650960" imgH="228600" progId="Equation.DSMT4">
                  <p:embed/>
                </p:oleObj>
              </mc:Choice>
              <mc:Fallback>
                <p:oleObj name="Equation" r:id="rId4" imgW="1650960" imgH="228600" progId="Equation.DSMT4">
                  <p:embed/>
                  <p:pic>
                    <p:nvPicPr>
                      <p:cNvPr id="8" name="Object 7">
                        <a:extLst>
                          <a:ext uri="{FF2B5EF4-FFF2-40B4-BE49-F238E27FC236}">
                            <a16:creationId xmlns:a16="http://schemas.microsoft.com/office/drawing/2014/main" id="{9C4E9A02-0360-4F50-8354-6E796F1D189F}"/>
                          </a:ext>
                        </a:extLst>
                      </p:cNvPr>
                      <p:cNvPicPr/>
                      <p:nvPr/>
                    </p:nvPicPr>
                    <p:blipFill>
                      <a:blip r:embed="rId5"/>
                      <a:stretch>
                        <a:fillRect/>
                      </a:stretch>
                    </p:blipFill>
                    <p:spPr>
                      <a:xfrm>
                        <a:off x="2585022" y="2375408"/>
                        <a:ext cx="3219450" cy="444500"/>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433290730"/>
              </p:ext>
            </p:extLst>
          </p:nvPr>
        </p:nvGraphicFramePr>
        <p:xfrm>
          <a:off x="2600262" y="2856992"/>
          <a:ext cx="3219450" cy="444500"/>
        </p:xfrm>
        <a:graphic>
          <a:graphicData uri="http://schemas.openxmlformats.org/presentationml/2006/ole">
            <mc:AlternateContent xmlns:mc="http://schemas.openxmlformats.org/markup-compatibility/2006">
              <mc:Choice xmlns:v="urn:schemas-microsoft-com:vml" Requires="v">
                <p:oleObj spid="_x0000_s12417" name="Equation" r:id="rId6" imgW="1650960" imgH="228600" progId="Equation.DSMT4">
                  <p:embed/>
                </p:oleObj>
              </mc:Choice>
              <mc:Fallback>
                <p:oleObj name="Equation" r:id="rId6" imgW="1650960" imgH="228600" progId="Equation.DSMT4">
                  <p:embed/>
                  <p:pic>
                    <p:nvPicPr>
                      <p:cNvPr id="11" name="Object 10">
                        <a:extLst>
                          <a:ext uri="{FF2B5EF4-FFF2-40B4-BE49-F238E27FC236}">
                            <a16:creationId xmlns:a16="http://schemas.microsoft.com/office/drawing/2014/main" id="{9C4E9A02-0360-4F50-8354-6E796F1D189F}"/>
                          </a:ext>
                        </a:extLst>
                      </p:cNvPr>
                      <p:cNvPicPr/>
                      <p:nvPr/>
                    </p:nvPicPr>
                    <p:blipFill>
                      <a:blip r:embed="rId7"/>
                      <a:stretch>
                        <a:fillRect/>
                      </a:stretch>
                    </p:blipFill>
                    <p:spPr>
                      <a:xfrm>
                        <a:off x="2600262" y="2856992"/>
                        <a:ext cx="3219450" cy="444500"/>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848189462"/>
              </p:ext>
            </p:extLst>
          </p:nvPr>
        </p:nvGraphicFramePr>
        <p:xfrm>
          <a:off x="2600262" y="3338576"/>
          <a:ext cx="5424488" cy="444500"/>
        </p:xfrm>
        <a:graphic>
          <a:graphicData uri="http://schemas.openxmlformats.org/presentationml/2006/ole">
            <mc:AlternateContent xmlns:mc="http://schemas.openxmlformats.org/markup-compatibility/2006">
              <mc:Choice xmlns:v="urn:schemas-microsoft-com:vml" Requires="v">
                <p:oleObj spid="_x0000_s12418" name="Equation" r:id="rId8" imgW="2781000" imgH="228600" progId="Equation.DSMT4">
                  <p:embed/>
                </p:oleObj>
              </mc:Choice>
              <mc:Fallback>
                <p:oleObj name="Equation" r:id="rId8" imgW="2781000" imgH="228600" progId="Equation.DSMT4">
                  <p:embed/>
                  <p:pic>
                    <p:nvPicPr>
                      <p:cNvPr id="12" name="Object 11">
                        <a:extLst>
                          <a:ext uri="{FF2B5EF4-FFF2-40B4-BE49-F238E27FC236}">
                            <a16:creationId xmlns:a16="http://schemas.microsoft.com/office/drawing/2014/main" id="{9C4E9A02-0360-4F50-8354-6E796F1D189F}"/>
                          </a:ext>
                        </a:extLst>
                      </p:cNvPr>
                      <p:cNvPicPr/>
                      <p:nvPr/>
                    </p:nvPicPr>
                    <p:blipFill>
                      <a:blip r:embed="rId9"/>
                      <a:stretch>
                        <a:fillRect/>
                      </a:stretch>
                    </p:blipFill>
                    <p:spPr>
                      <a:xfrm>
                        <a:off x="2600262" y="3338576"/>
                        <a:ext cx="5424488" cy="444500"/>
                      </a:xfrm>
                      <a:prstGeom prst="rect">
                        <a:avLst/>
                      </a:prstGeom>
                    </p:spPr>
                  </p:pic>
                </p:oleObj>
              </mc:Fallback>
            </mc:AlternateContent>
          </a:graphicData>
        </a:graphic>
      </p:graphicFrame>
      <p:sp>
        <p:nvSpPr>
          <p:cNvPr id="8" name="Content Placeholder 7"/>
          <p:cNvSpPr>
            <a:spLocks noGrp="1"/>
          </p:cNvSpPr>
          <p:nvPr>
            <p:ph sz="quarter" idx="14"/>
          </p:nvPr>
        </p:nvSpPr>
        <p:spPr>
          <a:xfrm>
            <a:off x="342900" y="4233672"/>
            <a:ext cx="8458200" cy="1847088"/>
          </a:xfrm>
        </p:spPr>
        <p:txBody>
          <a:bodyPr>
            <a:normAutofit/>
          </a:bodyPr>
          <a:lstStyle/>
          <a:p>
            <a:pPr marL="292608" indent="-292608">
              <a:spcBef>
                <a:spcPts val="1000"/>
              </a:spcBef>
              <a:spcAft>
                <a:spcPts val="0"/>
              </a:spcAft>
              <a:buFont typeface="Arial" panose="020B0604020202020204" pitchFamily="34" charset="0"/>
              <a:buChar char="•"/>
            </a:pPr>
            <a:r>
              <a:rPr lang="en-US" sz="2600" dirty="0"/>
              <a:t>Using our previous answer, these points correspond with an elastic demand curve.</a:t>
            </a:r>
          </a:p>
          <a:p>
            <a:pPr marL="292608" indent="-292608">
              <a:spcBef>
                <a:spcPts val="1000"/>
              </a:spcBef>
              <a:spcAft>
                <a:spcPts val="0"/>
              </a:spcAft>
              <a:buFont typeface="Arial" panose="020B0604020202020204" pitchFamily="34" charset="0"/>
              <a:buChar char="•"/>
            </a:pPr>
            <a:r>
              <a:rPr lang="en-US" sz="2600" dirty="0"/>
              <a:t>It is expected that the change in total revenue will be positive since price is falling.</a:t>
            </a:r>
          </a:p>
        </p:txBody>
      </p:sp>
      <p:sp>
        <p:nvSpPr>
          <p:cNvPr id="7" name="Text Placeholder 6"/>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487814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rmAutofit fontScale="90000"/>
          </a:bodyPr>
          <a:lstStyle/>
          <a:p>
            <a:r>
              <a:rPr lang="en-US" dirty="0"/>
              <a:t>What will you learn in this chapter?</a:t>
            </a:r>
            <a:endParaRPr lang="en-IN" dirty="0"/>
          </a:p>
        </p:txBody>
      </p:sp>
      <p:sp>
        <p:nvSpPr>
          <p:cNvPr id="7" name="Content Placeholder 6">
            <a:extLst>
              <a:ext uri="{FF2B5EF4-FFF2-40B4-BE49-F238E27FC236}">
                <a16:creationId xmlns:a16="http://schemas.microsoft.com/office/drawing/2014/main" id="{51E9B2DC-932C-405B-B310-3C36E5F67DAA}"/>
              </a:ext>
            </a:extLst>
          </p:cNvPr>
          <p:cNvSpPr>
            <a:spLocks noGrp="1"/>
          </p:cNvSpPr>
          <p:nvPr>
            <p:ph sz="quarter" idx="11"/>
          </p:nvPr>
        </p:nvSpPr>
        <p:spPr/>
        <p:txBody>
          <a:bodyPr>
            <a:noAutofit/>
          </a:bodyPr>
          <a:lstStyle/>
          <a:p>
            <a:pPr marL="292608" indent="-292608">
              <a:spcBef>
                <a:spcPts val="1000"/>
              </a:spcBef>
              <a:spcAft>
                <a:spcPts val="0"/>
              </a:spcAft>
              <a:buFont typeface="Arial" panose="020B0604020202020204" pitchFamily="34" charset="0"/>
              <a:buChar char="•"/>
            </a:pPr>
            <a:r>
              <a:rPr lang="en-US" sz="3000" dirty="0"/>
              <a:t>How to explain the concept of </a:t>
            </a:r>
            <a:r>
              <a:rPr lang="en-US" sz="3000" i="1" dirty="0">
                <a:solidFill>
                  <a:srgbClr val="AC0000"/>
                </a:solidFill>
              </a:rPr>
              <a:t>elasticity</a:t>
            </a:r>
            <a:r>
              <a:rPr lang="en-US" sz="3000" dirty="0"/>
              <a:t>.</a:t>
            </a:r>
          </a:p>
          <a:p>
            <a:pPr marL="292608" indent="-292608">
              <a:spcBef>
                <a:spcPts val="1000"/>
              </a:spcBef>
              <a:spcAft>
                <a:spcPts val="0"/>
              </a:spcAft>
              <a:buFont typeface="Arial" panose="020B0604020202020204" pitchFamily="34" charset="0"/>
              <a:buChar char="•"/>
            </a:pPr>
            <a:r>
              <a:rPr lang="en-US" sz="3000" dirty="0"/>
              <a:t>How to calculate </a:t>
            </a:r>
            <a:r>
              <a:rPr lang="en-US" sz="3000" i="1" dirty="0">
                <a:solidFill>
                  <a:srgbClr val="AC0000"/>
                </a:solidFill>
              </a:rPr>
              <a:t>price elasticity of demand and supply</a:t>
            </a:r>
            <a:r>
              <a:rPr lang="en-US" sz="3000" dirty="0">
                <a:solidFill>
                  <a:srgbClr val="AC0000"/>
                </a:solidFill>
              </a:rPr>
              <a:t> </a:t>
            </a:r>
            <a:r>
              <a:rPr lang="en-US" sz="3000" dirty="0"/>
              <a:t>using the mid-point method.</a:t>
            </a:r>
          </a:p>
          <a:p>
            <a:pPr marL="292608" indent="-292608">
              <a:spcBef>
                <a:spcPts val="1000"/>
              </a:spcBef>
              <a:spcAft>
                <a:spcPts val="0"/>
              </a:spcAft>
              <a:buFont typeface="Arial" panose="020B0604020202020204" pitchFamily="34" charset="0"/>
              <a:buChar char="•"/>
            </a:pPr>
            <a:r>
              <a:rPr lang="en-US" sz="3000" dirty="0"/>
              <a:t>How the determinants of price elasticity of demand and supply affect the degree of elasticity.</a:t>
            </a:r>
          </a:p>
          <a:p>
            <a:pPr marL="292608" indent="-292608">
              <a:spcBef>
                <a:spcPts val="1000"/>
              </a:spcBef>
              <a:spcAft>
                <a:spcPts val="0"/>
              </a:spcAft>
              <a:buFont typeface="Arial" panose="020B0604020202020204" pitchFamily="34" charset="0"/>
              <a:buChar char="•"/>
            </a:pPr>
            <a:r>
              <a:rPr lang="en-US" sz="3000" dirty="0"/>
              <a:t>How to calculate </a:t>
            </a:r>
            <a:r>
              <a:rPr lang="en-US" sz="3000" i="1" dirty="0">
                <a:solidFill>
                  <a:srgbClr val="AC0000"/>
                </a:solidFill>
              </a:rPr>
              <a:t>cross-price and income elasticities of demand</a:t>
            </a:r>
            <a:r>
              <a:rPr lang="en-US" sz="3000" dirty="0"/>
              <a:t>, and interpret the sign of the elasticities.</a:t>
            </a:r>
          </a:p>
        </p:txBody>
      </p:sp>
    </p:spTree>
    <p:extLst>
      <p:ext uri="{BB962C8B-B14F-4D97-AF65-F5344CB8AC3E}">
        <p14:creationId xmlns:p14="http://schemas.microsoft.com/office/powerpoint/2010/main" val="33973516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rmAutofit fontScale="90000"/>
          </a:bodyPr>
          <a:lstStyle/>
          <a:p>
            <a:r>
              <a:rPr lang="en-US" dirty="0"/>
              <a:t>Elasticity of demand and total revenue</a:t>
            </a:r>
            <a:endParaRPr lang="en-IN" dirty="0"/>
          </a:p>
        </p:txBody>
      </p:sp>
      <p:sp>
        <p:nvSpPr>
          <p:cNvPr id="7" name="Content Placeholder 6">
            <a:extLst>
              <a:ext uri="{FF2B5EF4-FFF2-40B4-BE49-F238E27FC236}">
                <a16:creationId xmlns:a16="http://schemas.microsoft.com/office/drawing/2014/main" id="{51E9B2DC-932C-405B-B310-3C36E5F67DAA}"/>
              </a:ext>
            </a:extLst>
          </p:cNvPr>
          <p:cNvSpPr>
            <a:spLocks noGrp="1"/>
          </p:cNvSpPr>
          <p:nvPr>
            <p:ph sz="quarter" idx="11"/>
          </p:nvPr>
        </p:nvSpPr>
        <p:spPr>
          <a:xfrm>
            <a:off x="342900" y="1276710"/>
            <a:ext cx="4634345" cy="480602"/>
          </a:xfrm>
        </p:spPr>
        <p:txBody>
          <a:bodyPr>
            <a:noAutofit/>
          </a:bodyPr>
          <a:lstStyle/>
          <a:p>
            <a:r>
              <a:rPr lang="en-US" sz="2000" dirty="0"/>
              <a:t>The relationship between P, Q, TR, and</a:t>
            </a:r>
            <a:endParaRPr lang="en-US" sz="2400" dirty="0"/>
          </a:p>
        </p:txBody>
      </p:sp>
      <p:graphicFrame>
        <p:nvGraphicFramePr>
          <p:cNvPr id="12" name="Object 11">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263101405"/>
              </p:ext>
            </p:extLst>
          </p:nvPr>
        </p:nvGraphicFramePr>
        <p:xfrm>
          <a:off x="4981575" y="1274763"/>
          <a:ext cx="333375" cy="427037"/>
        </p:xfrm>
        <a:graphic>
          <a:graphicData uri="http://schemas.openxmlformats.org/presentationml/2006/ole">
            <mc:AlternateContent xmlns:mc="http://schemas.openxmlformats.org/markup-compatibility/2006">
              <mc:Choice xmlns:v="urn:schemas-microsoft-com:vml" Requires="v">
                <p:oleObj spid="_x0000_s18474" name="Equation" r:id="rId4" imgW="177480" imgH="228600" progId="Equation.DSMT4">
                  <p:embed/>
                </p:oleObj>
              </mc:Choice>
              <mc:Fallback>
                <p:oleObj name="Equation" r:id="rId4" imgW="177480" imgH="228600" progId="Equation.DSMT4">
                  <p:embed/>
                  <p:pic>
                    <p:nvPicPr>
                      <p:cNvPr id="17" name="Object 16">
                        <a:extLst>
                          <a:ext uri="{FF2B5EF4-FFF2-40B4-BE49-F238E27FC236}">
                            <a16:creationId xmlns:a16="http://schemas.microsoft.com/office/drawing/2014/main" id="{9C4E9A02-0360-4F50-8354-6E796F1D189F}"/>
                          </a:ext>
                        </a:extLst>
                      </p:cNvPr>
                      <p:cNvPicPr/>
                      <p:nvPr/>
                    </p:nvPicPr>
                    <p:blipFill>
                      <a:blip r:embed="rId5"/>
                      <a:stretch>
                        <a:fillRect/>
                      </a:stretch>
                    </p:blipFill>
                    <p:spPr>
                      <a:xfrm>
                        <a:off x="4981575" y="1274763"/>
                        <a:ext cx="333375" cy="427037"/>
                      </a:xfrm>
                      <a:prstGeom prst="rect">
                        <a:avLst/>
                      </a:prstGeom>
                    </p:spPr>
                  </p:pic>
                </p:oleObj>
              </mc:Fallback>
            </mc:AlternateContent>
          </a:graphicData>
        </a:graphic>
      </p:graphicFrame>
      <p:sp>
        <p:nvSpPr>
          <p:cNvPr id="9" name="Content Placeholder 8"/>
          <p:cNvSpPr>
            <a:spLocks noGrp="1"/>
          </p:cNvSpPr>
          <p:nvPr>
            <p:ph sz="quarter" idx="14"/>
          </p:nvPr>
        </p:nvSpPr>
        <p:spPr>
          <a:xfrm>
            <a:off x="5323566" y="1291970"/>
            <a:ext cx="3377045" cy="436418"/>
          </a:xfrm>
        </p:spPr>
        <p:txBody>
          <a:bodyPr>
            <a:normAutofit/>
          </a:bodyPr>
          <a:lstStyle/>
          <a:p>
            <a:r>
              <a:rPr lang="en-US" sz="2000" dirty="0"/>
              <a:t>is summarized as follows.</a:t>
            </a:r>
          </a:p>
        </p:txBody>
      </p:sp>
      <p:graphicFrame>
        <p:nvGraphicFramePr>
          <p:cNvPr id="13" name="Table 12"/>
          <p:cNvGraphicFramePr>
            <a:graphicFrameLocks noGrp="1"/>
          </p:cNvGraphicFramePr>
          <p:nvPr>
            <p:extLst>
              <p:ext uri="{D42A27DB-BD31-4B8C-83A1-F6EECF244321}">
                <p14:modId xmlns:p14="http://schemas.microsoft.com/office/powerpoint/2010/main" val="3228613939"/>
              </p:ext>
            </p:extLst>
          </p:nvPr>
        </p:nvGraphicFramePr>
        <p:xfrm>
          <a:off x="491841" y="1881447"/>
          <a:ext cx="2864423" cy="4414520"/>
        </p:xfrm>
        <a:graphic>
          <a:graphicData uri="http://schemas.openxmlformats.org/drawingml/2006/table">
            <a:tbl>
              <a:tblPr firstRow="1" bandRow="1">
                <a:tableStyleId>{5C22544A-7EE6-4342-B048-85BDC9FD1C3A}</a:tableStyleId>
              </a:tblPr>
              <a:tblGrid>
                <a:gridCol w="952495">
                  <a:extLst>
                    <a:ext uri="{9D8B030D-6E8A-4147-A177-3AD203B41FA5}">
                      <a16:colId xmlns:a16="http://schemas.microsoft.com/office/drawing/2014/main" val="1055933082"/>
                    </a:ext>
                  </a:extLst>
                </a:gridCol>
                <a:gridCol w="904009">
                  <a:extLst>
                    <a:ext uri="{9D8B030D-6E8A-4147-A177-3AD203B41FA5}">
                      <a16:colId xmlns:a16="http://schemas.microsoft.com/office/drawing/2014/main" val="3303507354"/>
                    </a:ext>
                  </a:extLst>
                </a:gridCol>
                <a:gridCol w="1007919">
                  <a:extLst>
                    <a:ext uri="{9D8B030D-6E8A-4147-A177-3AD203B41FA5}">
                      <a16:colId xmlns:a16="http://schemas.microsoft.com/office/drawing/2014/main" val="32919789"/>
                    </a:ext>
                  </a:extLst>
                </a:gridCol>
              </a:tblGrid>
              <a:tr h="370840">
                <a:tc>
                  <a:txBody>
                    <a:bodyPr/>
                    <a:lstStyle/>
                    <a:p>
                      <a:pPr algn="ctr"/>
                      <a:r>
                        <a:rPr lang="en-US" dirty="0"/>
                        <a:t>P ($)</a:t>
                      </a:r>
                    </a:p>
                  </a:txBody>
                  <a:tcPr>
                    <a:solidFill>
                      <a:srgbClr val="C00000"/>
                    </a:solidFill>
                  </a:tcPr>
                </a:tc>
                <a:tc>
                  <a:txBody>
                    <a:bodyPr/>
                    <a:lstStyle/>
                    <a:p>
                      <a:pPr algn="ctr"/>
                      <a:r>
                        <a:rPr lang="en-US" dirty="0"/>
                        <a:t>Q</a:t>
                      </a:r>
                    </a:p>
                  </a:txBody>
                  <a:tcPr>
                    <a:solidFill>
                      <a:srgbClr val="C00000"/>
                    </a:solidFill>
                  </a:tcPr>
                </a:tc>
                <a:tc>
                  <a:txBody>
                    <a:bodyPr/>
                    <a:lstStyle/>
                    <a:p>
                      <a:pPr algn="ctr"/>
                      <a:r>
                        <a:rPr lang="en-US" dirty="0"/>
                        <a:t>TR ($)</a:t>
                      </a:r>
                    </a:p>
                  </a:txBody>
                  <a:tcPr>
                    <a:solidFill>
                      <a:srgbClr val="C00000"/>
                    </a:solidFill>
                  </a:tcPr>
                </a:tc>
                <a:extLst>
                  <a:ext uri="{0D108BD9-81ED-4DB2-BD59-A6C34878D82A}">
                    <a16:rowId xmlns:a16="http://schemas.microsoft.com/office/drawing/2014/main" val="3801864158"/>
                  </a:ext>
                </a:extLst>
              </a:tr>
              <a:tr h="210359">
                <a:tc>
                  <a:txBody>
                    <a:bodyPr/>
                    <a:lstStyle/>
                    <a:p>
                      <a:pPr algn="ctr"/>
                      <a:r>
                        <a:rPr lang="en-US" b="1" dirty="0">
                          <a:solidFill>
                            <a:srgbClr val="AC0000"/>
                          </a:solidFill>
                        </a:rPr>
                        <a:t>50</a:t>
                      </a:r>
                    </a:p>
                  </a:txBody>
                  <a:tcPr/>
                </a:tc>
                <a:tc>
                  <a:txBody>
                    <a:bodyPr/>
                    <a:lstStyle/>
                    <a:p>
                      <a:pPr algn="ctr"/>
                      <a:r>
                        <a:rPr lang="en-US" b="1" dirty="0">
                          <a:solidFill>
                            <a:srgbClr val="AC0000"/>
                          </a:solidFill>
                        </a:rPr>
                        <a:t>0</a:t>
                      </a:r>
                    </a:p>
                  </a:txBody>
                  <a:tcPr/>
                </a:tc>
                <a:tc>
                  <a:txBody>
                    <a:bodyPr/>
                    <a:lstStyle/>
                    <a:p>
                      <a:pPr algn="ctr"/>
                      <a:r>
                        <a:rPr lang="en-US" dirty="0"/>
                        <a:t>0</a:t>
                      </a:r>
                    </a:p>
                  </a:txBody>
                  <a:tcPr/>
                </a:tc>
                <a:extLst>
                  <a:ext uri="{0D108BD9-81ED-4DB2-BD59-A6C34878D82A}">
                    <a16:rowId xmlns:a16="http://schemas.microsoft.com/office/drawing/2014/main" val="2886955628"/>
                  </a:ext>
                </a:extLst>
              </a:tr>
              <a:tr h="208281">
                <a:tc>
                  <a:txBody>
                    <a:bodyPr/>
                    <a:lstStyle/>
                    <a:p>
                      <a:pPr algn="ctr"/>
                      <a:r>
                        <a:rPr lang="en-US" b="1" dirty="0">
                          <a:solidFill>
                            <a:srgbClr val="AC0000"/>
                          </a:solidFill>
                        </a:rPr>
                        <a:t>45</a:t>
                      </a:r>
                    </a:p>
                  </a:txBody>
                  <a:tcPr/>
                </a:tc>
                <a:tc>
                  <a:txBody>
                    <a:bodyPr/>
                    <a:lstStyle/>
                    <a:p>
                      <a:pPr algn="ctr"/>
                      <a:r>
                        <a:rPr lang="en-US" b="1" dirty="0">
                          <a:solidFill>
                            <a:srgbClr val="AC0000"/>
                          </a:solidFill>
                        </a:rPr>
                        <a:t>1</a:t>
                      </a:r>
                    </a:p>
                  </a:txBody>
                  <a:tcPr/>
                </a:tc>
                <a:tc>
                  <a:txBody>
                    <a:bodyPr/>
                    <a:lstStyle/>
                    <a:p>
                      <a:pPr algn="ctr"/>
                      <a:r>
                        <a:rPr lang="en-US" dirty="0"/>
                        <a:t>45</a:t>
                      </a:r>
                    </a:p>
                  </a:txBody>
                  <a:tcPr/>
                </a:tc>
                <a:extLst>
                  <a:ext uri="{0D108BD9-81ED-4DB2-BD59-A6C34878D82A}">
                    <a16:rowId xmlns:a16="http://schemas.microsoft.com/office/drawing/2014/main" val="3286992052"/>
                  </a:ext>
                </a:extLst>
              </a:tr>
              <a:tr h="237376">
                <a:tc>
                  <a:txBody>
                    <a:bodyPr/>
                    <a:lstStyle/>
                    <a:p>
                      <a:pPr algn="ctr"/>
                      <a:r>
                        <a:rPr lang="en-US" dirty="0"/>
                        <a:t>40</a:t>
                      </a:r>
                    </a:p>
                  </a:txBody>
                  <a:tcPr/>
                </a:tc>
                <a:tc>
                  <a:txBody>
                    <a:bodyPr/>
                    <a:lstStyle/>
                    <a:p>
                      <a:pPr algn="ctr"/>
                      <a:r>
                        <a:rPr lang="en-US" dirty="0"/>
                        <a:t>2</a:t>
                      </a:r>
                    </a:p>
                  </a:txBody>
                  <a:tcPr/>
                </a:tc>
                <a:tc>
                  <a:txBody>
                    <a:bodyPr/>
                    <a:lstStyle/>
                    <a:p>
                      <a:pPr algn="ctr"/>
                      <a:r>
                        <a:rPr lang="en-US" dirty="0"/>
                        <a:t>80</a:t>
                      </a:r>
                    </a:p>
                  </a:txBody>
                  <a:tcPr/>
                </a:tc>
                <a:extLst>
                  <a:ext uri="{0D108BD9-81ED-4DB2-BD59-A6C34878D82A}">
                    <a16:rowId xmlns:a16="http://schemas.microsoft.com/office/drawing/2014/main" val="2930926241"/>
                  </a:ext>
                </a:extLst>
              </a:tr>
              <a:tr h="172952">
                <a:tc>
                  <a:txBody>
                    <a:bodyPr/>
                    <a:lstStyle/>
                    <a:p>
                      <a:pPr algn="ctr"/>
                      <a:r>
                        <a:rPr lang="en-US" dirty="0"/>
                        <a:t>35</a:t>
                      </a:r>
                    </a:p>
                  </a:txBody>
                  <a:tcPr/>
                </a:tc>
                <a:tc>
                  <a:txBody>
                    <a:bodyPr/>
                    <a:lstStyle/>
                    <a:p>
                      <a:pPr algn="ctr"/>
                      <a:r>
                        <a:rPr lang="en-US" dirty="0"/>
                        <a:t>3</a:t>
                      </a:r>
                    </a:p>
                  </a:txBody>
                  <a:tcPr/>
                </a:tc>
                <a:tc>
                  <a:txBody>
                    <a:bodyPr/>
                    <a:lstStyle/>
                    <a:p>
                      <a:pPr algn="ctr"/>
                      <a:r>
                        <a:rPr lang="en-US" dirty="0"/>
                        <a:t>105</a:t>
                      </a:r>
                    </a:p>
                  </a:txBody>
                  <a:tcPr/>
                </a:tc>
                <a:extLst>
                  <a:ext uri="{0D108BD9-81ED-4DB2-BD59-A6C34878D82A}">
                    <a16:rowId xmlns:a16="http://schemas.microsoft.com/office/drawing/2014/main" val="714015455"/>
                  </a:ext>
                </a:extLst>
              </a:tr>
              <a:tr h="370840">
                <a:tc>
                  <a:txBody>
                    <a:bodyPr/>
                    <a:lstStyle/>
                    <a:p>
                      <a:pPr algn="ctr"/>
                      <a:r>
                        <a:rPr lang="en-US" dirty="0"/>
                        <a:t>30</a:t>
                      </a:r>
                    </a:p>
                  </a:txBody>
                  <a:tcPr/>
                </a:tc>
                <a:tc>
                  <a:txBody>
                    <a:bodyPr/>
                    <a:lstStyle/>
                    <a:p>
                      <a:pPr algn="ctr"/>
                      <a:r>
                        <a:rPr lang="en-US" dirty="0"/>
                        <a:t>4</a:t>
                      </a:r>
                    </a:p>
                  </a:txBody>
                  <a:tcPr/>
                </a:tc>
                <a:tc>
                  <a:txBody>
                    <a:bodyPr/>
                    <a:lstStyle/>
                    <a:p>
                      <a:pPr algn="ctr"/>
                      <a:r>
                        <a:rPr lang="en-US" dirty="0"/>
                        <a:t>120</a:t>
                      </a:r>
                    </a:p>
                  </a:txBody>
                  <a:tcPr/>
                </a:tc>
                <a:extLst>
                  <a:ext uri="{0D108BD9-81ED-4DB2-BD59-A6C34878D82A}">
                    <a16:rowId xmlns:a16="http://schemas.microsoft.com/office/drawing/2014/main" val="62095219"/>
                  </a:ext>
                </a:extLst>
              </a:tr>
              <a:tr h="370840">
                <a:tc>
                  <a:txBody>
                    <a:bodyPr/>
                    <a:lstStyle/>
                    <a:p>
                      <a:pPr algn="ctr"/>
                      <a:r>
                        <a:rPr lang="en-US" b="1" dirty="0">
                          <a:solidFill>
                            <a:srgbClr val="AC0000"/>
                          </a:solidFill>
                        </a:rPr>
                        <a:t>25</a:t>
                      </a:r>
                    </a:p>
                  </a:txBody>
                  <a:tcPr/>
                </a:tc>
                <a:tc>
                  <a:txBody>
                    <a:bodyPr/>
                    <a:lstStyle/>
                    <a:p>
                      <a:pPr algn="ctr"/>
                      <a:r>
                        <a:rPr lang="en-US" b="1" dirty="0">
                          <a:solidFill>
                            <a:srgbClr val="AC0000"/>
                          </a:solidFill>
                        </a:rPr>
                        <a:t>5</a:t>
                      </a:r>
                    </a:p>
                  </a:txBody>
                  <a:tcPr/>
                </a:tc>
                <a:tc>
                  <a:txBody>
                    <a:bodyPr/>
                    <a:lstStyle/>
                    <a:p>
                      <a:pPr algn="ctr"/>
                      <a:r>
                        <a:rPr lang="en-US" dirty="0"/>
                        <a:t>125</a:t>
                      </a:r>
                    </a:p>
                  </a:txBody>
                  <a:tcPr/>
                </a:tc>
                <a:extLst>
                  <a:ext uri="{0D108BD9-81ED-4DB2-BD59-A6C34878D82A}">
                    <a16:rowId xmlns:a16="http://schemas.microsoft.com/office/drawing/2014/main" val="189597304"/>
                  </a:ext>
                </a:extLst>
              </a:tr>
              <a:tr h="370840">
                <a:tc>
                  <a:txBody>
                    <a:bodyPr/>
                    <a:lstStyle/>
                    <a:p>
                      <a:pPr algn="ctr"/>
                      <a:r>
                        <a:rPr lang="en-US" dirty="0"/>
                        <a:t>20</a:t>
                      </a:r>
                    </a:p>
                  </a:txBody>
                  <a:tcPr/>
                </a:tc>
                <a:tc>
                  <a:txBody>
                    <a:bodyPr/>
                    <a:lstStyle/>
                    <a:p>
                      <a:pPr algn="ctr"/>
                      <a:r>
                        <a:rPr lang="en-US" dirty="0"/>
                        <a:t>6</a:t>
                      </a:r>
                    </a:p>
                  </a:txBody>
                  <a:tcPr/>
                </a:tc>
                <a:tc>
                  <a:txBody>
                    <a:bodyPr/>
                    <a:lstStyle/>
                    <a:p>
                      <a:pPr algn="ctr"/>
                      <a:r>
                        <a:rPr lang="en-US" dirty="0"/>
                        <a:t>120</a:t>
                      </a:r>
                    </a:p>
                  </a:txBody>
                  <a:tcPr/>
                </a:tc>
                <a:extLst>
                  <a:ext uri="{0D108BD9-81ED-4DB2-BD59-A6C34878D82A}">
                    <a16:rowId xmlns:a16="http://schemas.microsoft.com/office/drawing/2014/main" val="3322954695"/>
                  </a:ext>
                </a:extLst>
              </a:tr>
              <a:tr h="190963">
                <a:tc>
                  <a:txBody>
                    <a:bodyPr/>
                    <a:lstStyle/>
                    <a:p>
                      <a:pPr algn="ctr"/>
                      <a:r>
                        <a:rPr lang="en-US" dirty="0"/>
                        <a:t>15</a:t>
                      </a:r>
                    </a:p>
                  </a:txBody>
                  <a:tcPr/>
                </a:tc>
                <a:tc>
                  <a:txBody>
                    <a:bodyPr/>
                    <a:lstStyle/>
                    <a:p>
                      <a:pPr algn="ctr"/>
                      <a:r>
                        <a:rPr lang="en-US" dirty="0"/>
                        <a:t>7</a:t>
                      </a:r>
                    </a:p>
                  </a:txBody>
                  <a:tcPr/>
                </a:tc>
                <a:tc>
                  <a:txBody>
                    <a:bodyPr/>
                    <a:lstStyle/>
                    <a:p>
                      <a:pPr algn="ctr"/>
                      <a:r>
                        <a:rPr lang="en-US" dirty="0"/>
                        <a:t>105</a:t>
                      </a:r>
                    </a:p>
                  </a:txBody>
                  <a:tcPr/>
                </a:tc>
                <a:extLst>
                  <a:ext uri="{0D108BD9-81ED-4DB2-BD59-A6C34878D82A}">
                    <a16:rowId xmlns:a16="http://schemas.microsoft.com/office/drawing/2014/main" val="3500689288"/>
                  </a:ext>
                </a:extLst>
              </a:tr>
              <a:tr h="261621">
                <a:tc>
                  <a:txBody>
                    <a:bodyPr/>
                    <a:lstStyle/>
                    <a:p>
                      <a:pPr algn="ctr"/>
                      <a:r>
                        <a:rPr lang="en-US" dirty="0"/>
                        <a:t>10</a:t>
                      </a:r>
                    </a:p>
                  </a:txBody>
                  <a:tcPr/>
                </a:tc>
                <a:tc>
                  <a:txBody>
                    <a:bodyPr/>
                    <a:lstStyle/>
                    <a:p>
                      <a:pPr algn="ctr"/>
                      <a:r>
                        <a:rPr lang="en-US" dirty="0"/>
                        <a:t>8</a:t>
                      </a:r>
                    </a:p>
                  </a:txBody>
                  <a:tcPr/>
                </a:tc>
                <a:tc>
                  <a:txBody>
                    <a:bodyPr/>
                    <a:lstStyle/>
                    <a:p>
                      <a:pPr algn="ctr"/>
                      <a:r>
                        <a:rPr lang="en-US" dirty="0"/>
                        <a:t>80</a:t>
                      </a:r>
                    </a:p>
                  </a:txBody>
                  <a:tcPr/>
                </a:tc>
                <a:extLst>
                  <a:ext uri="{0D108BD9-81ED-4DB2-BD59-A6C34878D82A}">
                    <a16:rowId xmlns:a16="http://schemas.microsoft.com/office/drawing/2014/main" val="1223333127"/>
                  </a:ext>
                </a:extLst>
              </a:tr>
              <a:tr h="301106">
                <a:tc>
                  <a:txBody>
                    <a:bodyPr/>
                    <a:lstStyle/>
                    <a:p>
                      <a:pPr algn="ctr"/>
                      <a:r>
                        <a:rPr lang="en-US" b="1" dirty="0">
                          <a:solidFill>
                            <a:srgbClr val="AC0000"/>
                          </a:solidFill>
                        </a:rPr>
                        <a:t>5</a:t>
                      </a:r>
                    </a:p>
                  </a:txBody>
                  <a:tcPr/>
                </a:tc>
                <a:tc>
                  <a:txBody>
                    <a:bodyPr/>
                    <a:lstStyle/>
                    <a:p>
                      <a:pPr algn="ctr"/>
                      <a:r>
                        <a:rPr lang="en-US" b="1" dirty="0">
                          <a:solidFill>
                            <a:srgbClr val="AC0000"/>
                          </a:solidFill>
                        </a:rPr>
                        <a:t>9</a:t>
                      </a:r>
                    </a:p>
                  </a:txBody>
                  <a:tcPr/>
                </a:tc>
                <a:tc>
                  <a:txBody>
                    <a:bodyPr/>
                    <a:lstStyle/>
                    <a:p>
                      <a:pPr algn="ctr"/>
                      <a:r>
                        <a:rPr lang="en-US" dirty="0"/>
                        <a:t>45</a:t>
                      </a:r>
                    </a:p>
                  </a:txBody>
                  <a:tcPr/>
                </a:tc>
                <a:extLst>
                  <a:ext uri="{0D108BD9-81ED-4DB2-BD59-A6C34878D82A}">
                    <a16:rowId xmlns:a16="http://schemas.microsoft.com/office/drawing/2014/main" val="1830856398"/>
                  </a:ext>
                </a:extLst>
              </a:tr>
              <a:tr h="370840">
                <a:tc>
                  <a:txBody>
                    <a:bodyPr/>
                    <a:lstStyle/>
                    <a:p>
                      <a:pPr algn="ctr"/>
                      <a:r>
                        <a:rPr lang="en-US" b="1" dirty="0">
                          <a:solidFill>
                            <a:srgbClr val="AC0000"/>
                          </a:solidFill>
                        </a:rPr>
                        <a:t>0</a:t>
                      </a:r>
                    </a:p>
                  </a:txBody>
                  <a:tcPr/>
                </a:tc>
                <a:tc>
                  <a:txBody>
                    <a:bodyPr/>
                    <a:lstStyle/>
                    <a:p>
                      <a:pPr algn="ctr"/>
                      <a:r>
                        <a:rPr lang="en-US" b="1" dirty="0">
                          <a:solidFill>
                            <a:srgbClr val="AC0000"/>
                          </a:solidFill>
                        </a:rPr>
                        <a:t>10</a:t>
                      </a:r>
                    </a:p>
                  </a:txBody>
                  <a:tcPr/>
                </a:tc>
                <a:tc>
                  <a:txBody>
                    <a:bodyPr/>
                    <a:lstStyle/>
                    <a:p>
                      <a:pPr algn="ctr"/>
                      <a:r>
                        <a:rPr lang="en-US" dirty="0"/>
                        <a:t>0</a:t>
                      </a:r>
                    </a:p>
                  </a:txBody>
                  <a:tcPr/>
                </a:tc>
                <a:extLst>
                  <a:ext uri="{0D108BD9-81ED-4DB2-BD59-A6C34878D82A}">
                    <a16:rowId xmlns:a16="http://schemas.microsoft.com/office/drawing/2014/main" val="994298526"/>
                  </a:ext>
                </a:extLst>
              </a:tr>
            </a:tbl>
          </a:graphicData>
        </a:graphic>
      </p:graphicFrame>
      <p:pic>
        <p:nvPicPr>
          <p:cNvPr id="5" name="Picture 4" descr="Two graphs explain changes in elasticity along the demand curve. "/>
          <p:cNvPicPr>
            <a:picLocks noChangeAspect="1"/>
          </p:cNvPicPr>
          <p:nvPr/>
        </p:nvPicPr>
        <p:blipFill>
          <a:blip r:embed="rId6"/>
          <a:stretch>
            <a:fillRect/>
          </a:stretch>
        </p:blipFill>
        <p:spPr>
          <a:xfrm>
            <a:off x="3650307" y="2345310"/>
            <a:ext cx="5291409" cy="3184422"/>
          </a:xfrm>
          <a:prstGeom prst="rect">
            <a:avLst/>
          </a:prstGeom>
        </p:spPr>
      </p:pic>
      <p:sp>
        <p:nvSpPr>
          <p:cNvPr id="177" name="Text Placeholder 176">
            <a:extLst>
              <a:ext uri="{FF2B5EF4-FFF2-40B4-BE49-F238E27FC236}">
                <a16:creationId xmlns:a16="http://schemas.microsoft.com/office/drawing/2014/main" id="{F38EE8CD-FD27-485B-892D-F50FCABB326F}"/>
              </a:ext>
            </a:extLst>
          </p:cNvPr>
          <p:cNvSpPr>
            <a:spLocks noGrp="1"/>
          </p:cNvSpPr>
          <p:nvPr>
            <p:ph type="body" sz="quarter" idx="12"/>
          </p:nvPr>
        </p:nvSpPr>
        <p:spPr>
          <a:xfrm>
            <a:off x="3369563" y="6248399"/>
            <a:ext cx="3519609" cy="266701"/>
          </a:xfrm>
        </p:spPr>
        <p:txBody>
          <a:bodyPr/>
          <a:lstStyle/>
          <a:p>
            <a:r>
              <a:rPr lang="en-IN" sz="1200" dirty="0">
                <a:hlinkClick r:id="rId7" action="ppaction://hlinksldjump"/>
              </a:rPr>
              <a:t>Access the text alternative for slide images.</a:t>
            </a:r>
          </a:p>
        </p:txBody>
      </p:sp>
    </p:spTree>
    <p:extLst>
      <p:ext uri="{BB962C8B-B14F-4D97-AF65-F5344CB8AC3E}">
        <p14:creationId xmlns:p14="http://schemas.microsoft.com/office/powerpoint/2010/main" val="31052329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rmAutofit fontScale="90000"/>
          </a:bodyPr>
          <a:lstStyle/>
          <a:p>
            <a:r>
              <a:rPr lang="en-US" dirty="0"/>
              <a:t>Should entrance fees at national parks be raised?</a:t>
            </a:r>
            <a:endParaRPr lang="en-IN" dirty="0"/>
          </a:p>
        </p:txBody>
      </p:sp>
      <p:sp>
        <p:nvSpPr>
          <p:cNvPr id="2" name="Content Placeholder 1"/>
          <p:cNvSpPr>
            <a:spLocks noGrp="1"/>
          </p:cNvSpPr>
          <p:nvPr>
            <p:ph sz="quarter" idx="11"/>
          </p:nvPr>
        </p:nvSpPr>
        <p:spPr>
          <a:xfrm>
            <a:off x="342900" y="1276709"/>
            <a:ext cx="8458200" cy="5206387"/>
          </a:xfrm>
        </p:spPr>
        <p:txBody>
          <a:bodyPr>
            <a:noAutofit/>
          </a:bodyPr>
          <a:lstStyle/>
          <a:p>
            <a:pPr marL="292608" indent="-292608">
              <a:spcBef>
                <a:spcPts val="1000"/>
              </a:spcBef>
              <a:spcAft>
                <a:spcPts val="0"/>
              </a:spcAft>
              <a:buFont typeface="Arial" panose="020B0604020202020204" pitchFamily="34" charset="0"/>
              <a:buChar char="•"/>
            </a:pPr>
            <a:r>
              <a:rPr lang="en-US" sz="2400" dirty="0"/>
              <a:t>National parks continue to have record visitation.</a:t>
            </a:r>
          </a:p>
          <a:p>
            <a:pPr marL="292608" indent="-292608">
              <a:spcBef>
                <a:spcPts val="1000"/>
              </a:spcBef>
              <a:spcAft>
                <a:spcPts val="0"/>
              </a:spcAft>
              <a:buFont typeface="Arial" panose="020B0604020202020204" pitchFamily="34" charset="0"/>
              <a:buChar char="•"/>
            </a:pPr>
            <a:r>
              <a:rPr lang="en-US" sz="2400" dirty="0"/>
              <a:t>In 2017, the Interior Secretary proposed doubling entrance fees during peak season.</a:t>
            </a:r>
          </a:p>
          <a:p>
            <a:pPr marL="292608" indent="-292608">
              <a:spcBef>
                <a:spcPts val="1000"/>
              </a:spcBef>
              <a:spcAft>
                <a:spcPts val="0"/>
              </a:spcAft>
              <a:buFont typeface="Arial" panose="020B0604020202020204" pitchFamily="34" charset="0"/>
              <a:buChar char="•"/>
            </a:pPr>
            <a:r>
              <a:rPr lang="en-US" sz="2400" dirty="0"/>
              <a:t>Estimates suggested the increase with raise revenues by $70 million, a 34% increase.</a:t>
            </a:r>
          </a:p>
          <a:p>
            <a:pPr marL="292608" indent="-292608">
              <a:spcBef>
                <a:spcPts val="1000"/>
              </a:spcBef>
              <a:spcAft>
                <a:spcPts val="0"/>
              </a:spcAft>
              <a:buFont typeface="Arial" panose="020B0604020202020204" pitchFamily="34" charset="0"/>
              <a:buChar char="•"/>
            </a:pPr>
            <a:r>
              <a:rPr lang="en-US" sz="2400" dirty="0"/>
              <a:t>Opponents indicated that price hike was too much, making parks unaffordable to families.</a:t>
            </a:r>
          </a:p>
          <a:p>
            <a:pPr marL="292608" indent="-292608">
              <a:spcBef>
                <a:spcPts val="1000"/>
              </a:spcBef>
              <a:spcAft>
                <a:spcPts val="0"/>
              </a:spcAft>
              <a:buFont typeface="Arial" panose="020B0604020202020204" pitchFamily="34" charset="0"/>
              <a:buChar char="•"/>
            </a:pPr>
            <a:r>
              <a:rPr lang="en-US" sz="2400" dirty="0"/>
              <a:t>Business owners around parks expressed concern that this would impact local labor markets</a:t>
            </a:r>
          </a:p>
          <a:p>
            <a:pPr marL="292608" indent="-292608">
              <a:spcBef>
                <a:spcPts val="1000"/>
              </a:spcBef>
              <a:spcAft>
                <a:spcPts val="0"/>
              </a:spcAft>
              <a:buFont typeface="Arial" panose="020B0604020202020204" pitchFamily="34" charset="0"/>
              <a:buChar char="•"/>
            </a:pPr>
            <a:r>
              <a:rPr lang="en-US" sz="2400" dirty="0"/>
              <a:t>Proponents argued that fewer visitors would reduce stress on these ecosystems.</a:t>
            </a:r>
          </a:p>
          <a:p>
            <a:pPr marL="292608" indent="-292608">
              <a:spcBef>
                <a:spcPts val="1000"/>
              </a:spcBef>
              <a:spcAft>
                <a:spcPts val="0"/>
              </a:spcAft>
              <a:buFont typeface="Arial" panose="020B0604020202020204" pitchFamily="34" charset="0"/>
              <a:buChar char="•"/>
            </a:pPr>
            <a:r>
              <a:rPr lang="en-US" sz="2400" dirty="0"/>
              <a:t>A smaller rate increase prevailed.</a:t>
            </a:r>
          </a:p>
        </p:txBody>
      </p:sp>
    </p:spTree>
    <p:extLst>
      <p:ext uri="{BB962C8B-B14F-4D97-AF65-F5344CB8AC3E}">
        <p14:creationId xmlns:p14="http://schemas.microsoft.com/office/powerpoint/2010/main" val="37692607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9B27287-6B1F-4318-BB68-3C3702356A79}"/>
              </a:ext>
            </a:extLst>
          </p:cNvPr>
          <p:cNvSpPr>
            <a:spLocks noGrp="1"/>
          </p:cNvSpPr>
          <p:nvPr>
            <p:ph type="title"/>
          </p:nvPr>
        </p:nvSpPr>
        <p:spPr/>
        <p:txBody>
          <a:bodyPr/>
          <a:lstStyle/>
          <a:p>
            <a:r>
              <a:rPr lang="en-US" dirty="0"/>
              <a:t>Price elasticity of supply</a:t>
            </a:r>
            <a:endParaRPr lang="en-IN" dirty="0">
              <a:latin typeface="+mn-lt"/>
            </a:endParaRPr>
          </a:p>
        </p:txBody>
      </p:sp>
      <p:sp>
        <p:nvSpPr>
          <p:cNvPr id="9" name="Content Placeholder 8">
            <a:extLst>
              <a:ext uri="{FF2B5EF4-FFF2-40B4-BE49-F238E27FC236}">
                <a16:creationId xmlns:a16="http://schemas.microsoft.com/office/drawing/2014/main" id="{C3866213-B200-4A97-923C-0B1849F08DAF}"/>
              </a:ext>
            </a:extLst>
          </p:cNvPr>
          <p:cNvSpPr>
            <a:spLocks noGrp="1"/>
          </p:cNvSpPr>
          <p:nvPr>
            <p:ph sz="quarter" idx="11"/>
          </p:nvPr>
        </p:nvSpPr>
        <p:spPr>
          <a:xfrm>
            <a:off x="342900" y="1276711"/>
            <a:ext cx="8458200" cy="3352536"/>
          </a:xfrm>
        </p:spPr>
        <p:txBody>
          <a:bodyPr>
            <a:noAutofit/>
          </a:bodyPr>
          <a:lstStyle/>
          <a:p>
            <a:r>
              <a:rPr lang="en-US" sz="2000" dirty="0"/>
              <a:t>The concept of elasticity can also be applied to supply.</a:t>
            </a:r>
          </a:p>
          <a:p>
            <a:r>
              <a:rPr lang="en-US" sz="2000" dirty="0"/>
              <a:t>The </a:t>
            </a:r>
            <a:r>
              <a:rPr lang="en-US" sz="2000" i="1" dirty="0">
                <a:solidFill>
                  <a:srgbClr val="9D0505"/>
                </a:solidFill>
              </a:rPr>
              <a:t>price elasticity of supply </a:t>
            </a:r>
            <a:r>
              <a:rPr lang="en-US" sz="2000" dirty="0"/>
              <a:t>measures producers’ response (in quantity) to a change in price.</a:t>
            </a:r>
          </a:p>
          <a:p>
            <a:pPr marL="292608" lvl="1" indent="-292608">
              <a:spcBef>
                <a:spcPts val="1000"/>
              </a:spcBef>
              <a:spcAft>
                <a:spcPts val="0"/>
              </a:spcAft>
            </a:pPr>
            <a:r>
              <a:rPr lang="en-US" sz="2000" dirty="0"/>
              <a:t>Uses same midpoint formula but replaces quantity demanded with quantity supplied.</a:t>
            </a:r>
          </a:p>
          <a:p>
            <a:pPr marL="292608" lvl="1" indent="-292608">
              <a:spcBef>
                <a:spcPts val="1000"/>
              </a:spcBef>
              <a:spcAft>
                <a:spcPts val="0"/>
              </a:spcAft>
            </a:pPr>
            <a:r>
              <a:rPr lang="en-US" sz="2000" dirty="0"/>
              <a:t>Elasticity is always positive.</a:t>
            </a:r>
          </a:p>
          <a:p>
            <a:pPr marL="292608" lvl="1" indent="-292608">
              <a:spcBef>
                <a:spcPts val="1000"/>
              </a:spcBef>
              <a:spcAft>
                <a:spcPts val="0"/>
              </a:spcAft>
            </a:pPr>
            <a:r>
              <a:rPr lang="en-US" sz="2000" dirty="0"/>
              <a:t>Same interpretation:</a:t>
            </a:r>
          </a:p>
          <a:p>
            <a:pPr marL="621792" lvl="2" indent="-320040">
              <a:spcBef>
                <a:spcPts val="1000"/>
              </a:spcBef>
              <a:spcAft>
                <a:spcPts val="0"/>
              </a:spcAft>
              <a:buClr>
                <a:schemeClr val="tx1"/>
              </a:buClr>
            </a:pPr>
            <a:r>
              <a:rPr lang="en-US" sz="2000" i="1" dirty="0">
                <a:solidFill>
                  <a:srgbClr val="C00000"/>
                </a:solidFill>
              </a:rPr>
              <a:t>Elastic</a:t>
            </a:r>
            <a:r>
              <a:rPr lang="en-US" sz="2000" dirty="0"/>
              <a:t>:</a:t>
            </a:r>
          </a:p>
        </p:txBody>
      </p:sp>
      <p:graphicFrame>
        <p:nvGraphicFramePr>
          <p:cNvPr id="10" name="Object 9">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874213416"/>
              </p:ext>
            </p:extLst>
          </p:nvPr>
        </p:nvGraphicFramePr>
        <p:xfrm>
          <a:off x="1950633" y="4169180"/>
          <a:ext cx="650875" cy="354013"/>
        </p:xfrm>
        <a:graphic>
          <a:graphicData uri="http://schemas.openxmlformats.org/presentationml/2006/ole">
            <mc:AlternateContent xmlns:mc="http://schemas.openxmlformats.org/markup-compatibility/2006">
              <mc:Choice xmlns:v="urn:schemas-microsoft-com:vml" Requires="v">
                <p:oleObj spid="_x0000_s13479" name="Equation" r:id="rId4" imgW="419040" imgH="228600" progId="Equation.DSMT4">
                  <p:embed/>
                </p:oleObj>
              </mc:Choice>
              <mc:Fallback>
                <p:oleObj name="Equation" r:id="rId4" imgW="419040" imgH="228600" progId="Equation.DSMT4">
                  <p:embed/>
                  <p:pic>
                    <p:nvPicPr>
                      <p:cNvPr id="11" name="Object 10">
                        <a:extLst>
                          <a:ext uri="{FF2B5EF4-FFF2-40B4-BE49-F238E27FC236}">
                            <a16:creationId xmlns:a16="http://schemas.microsoft.com/office/drawing/2014/main" id="{9C4E9A02-0360-4F50-8354-6E796F1D189F}"/>
                          </a:ext>
                        </a:extLst>
                      </p:cNvPr>
                      <p:cNvPicPr/>
                      <p:nvPr/>
                    </p:nvPicPr>
                    <p:blipFill>
                      <a:blip r:embed="rId5"/>
                      <a:stretch>
                        <a:fillRect/>
                      </a:stretch>
                    </p:blipFill>
                    <p:spPr>
                      <a:xfrm>
                        <a:off x="1950633" y="4169180"/>
                        <a:ext cx="650875" cy="354013"/>
                      </a:xfrm>
                      <a:prstGeom prst="rect">
                        <a:avLst/>
                      </a:prstGeom>
                    </p:spPr>
                  </p:pic>
                </p:oleObj>
              </mc:Fallback>
            </mc:AlternateContent>
          </a:graphicData>
        </a:graphic>
      </p:graphicFrame>
      <p:sp>
        <p:nvSpPr>
          <p:cNvPr id="2" name="Content Placeholder 1"/>
          <p:cNvSpPr>
            <a:spLocks noGrp="1"/>
          </p:cNvSpPr>
          <p:nvPr>
            <p:ph sz="quarter" idx="14"/>
          </p:nvPr>
        </p:nvSpPr>
        <p:spPr>
          <a:xfrm>
            <a:off x="342900" y="4597978"/>
            <a:ext cx="2272284" cy="467798"/>
          </a:xfrm>
        </p:spPr>
        <p:txBody>
          <a:bodyPr>
            <a:normAutofit/>
          </a:bodyPr>
          <a:lstStyle/>
          <a:p>
            <a:pPr marL="621792" lvl="2" indent="-320040">
              <a:spcBef>
                <a:spcPts val="1000"/>
              </a:spcBef>
              <a:spcAft>
                <a:spcPts val="0"/>
              </a:spcAft>
              <a:buClr>
                <a:schemeClr val="tx1"/>
              </a:buClr>
            </a:pPr>
            <a:r>
              <a:rPr lang="en-US" sz="2000" dirty="0">
                <a:solidFill>
                  <a:srgbClr val="C00000"/>
                </a:solidFill>
              </a:rPr>
              <a:t>Unit Elastic</a:t>
            </a:r>
            <a:r>
              <a:rPr lang="en-US" sz="2000" dirty="0"/>
              <a:t>:</a:t>
            </a:r>
          </a:p>
        </p:txBody>
      </p:sp>
      <p:graphicFrame>
        <p:nvGraphicFramePr>
          <p:cNvPr id="11" name="Object 10">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1868759411"/>
              </p:ext>
            </p:extLst>
          </p:nvPr>
        </p:nvGraphicFramePr>
        <p:xfrm>
          <a:off x="2425635" y="4648605"/>
          <a:ext cx="650875" cy="354013"/>
        </p:xfrm>
        <a:graphic>
          <a:graphicData uri="http://schemas.openxmlformats.org/presentationml/2006/ole">
            <mc:AlternateContent xmlns:mc="http://schemas.openxmlformats.org/markup-compatibility/2006">
              <mc:Choice xmlns:v="urn:schemas-microsoft-com:vml" Requires="v">
                <p:oleObj spid="_x0000_s13480" name="Equation" r:id="rId6" imgW="419040" imgH="228600" progId="Equation.DSMT4">
                  <p:embed/>
                </p:oleObj>
              </mc:Choice>
              <mc:Fallback>
                <p:oleObj name="Equation" r:id="rId6" imgW="419040" imgH="228600" progId="Equation.DSMT4">
                  <p:embed/>
                  <p:pic>
                    <p:nvPicPr>
                      <p:cNvPr id="10" name="Object 9">
                        <a:extLst>
                          <a:ext uri="{FF2B5EF4-FFF2-40B4-BE49-F238E27FC236}">
                            <a16:creationId xmlns:a16="http://schemas.microsoft.com/office/drawing/2014/main" id="{9C4E9A02-0360-4F50-8354-6E796F1D189F}"/>
                          </a:ext>
                        </a:extLst>
                      </p:cNvPr>
                      <p:cNvPicPr/>
                      <p:nvPr/>
                    </p:nvPicPr>
                    <p:blipFill>
                      <a:blip r:embed="rId7"/>
                      <a:stretch>
                        <a:fillRect/>
                      </a:stretch>
                    </p:blipFill>
                    <p:spPr>
                      <a:xfrm>
                        <a:off x="2425635" y="4648605"/>
                        <a:ext cx="650875" cy="354013"/>
                      </a:xfrm>
                      <a:prstGeom prst="rect">
                        <a:avLst/>
                      </a:prstGeom>
                    </p:spPr>
                  </p:pic>
                </p:oleObj>
              </mc:Fallback>
            </mc:AlternateContent>
          </a:graphicData>
        </a:graphic>
      </p:graphicFrame>
      <p:sp>
        <p:nvSpPr>
          <p:cNvPr id="4" name="Content Placeholder 3"/>
          <p:cNvSpPr>
            <a:spLocks noGrp="1"/>
          </p:cNvSpPr>
          <p:nvPr>
            <p:ph sz="quarter" idx="15"/>
          </p:nvPr>
        </p:nvSpPr>
        <p:spPr>
          <a:xfrm>
            <a:off x="342900" y="5146811"/>
            <a:ext cx="1851660" cy="485893"/>
          </a:xfrm>
        </p:spPr>
        <p:txBody>
          <a:bodyPr/>
          <a:lstStyle/>
          <a:p>
            <a:pPr marL="621792" lvl="2" indent="-320040">
              <a:spcBef>
                <a:spcPts val="1000"/>
              </a:spcBef>
              <a:spcAft>
                <a:spcPts val="0"/>
              </a:spcAft>
              <a:buClr>
                <a:schemeClr val="tx1"/>
              </a:buClr>
            </a:pPr>
            <a:r>
              <a:rPr lang="en-US" sz="2000" dirty="0">
                <a:solidFill>
                  <a:srgbClr val="C00000"/>
                </a:solidFill>
              </a:rPr>
              <a:t>Inelastic</a:t>
            </a:r>
            <a:r>
              <a:rPr lang="en-US" sz="2000" dirty="0"/>
              <a:t>:</a:t>
            </a:r>
            <a:endParaRPr lang="en-US" sz="2000" u="sng" dirty="0"/>
          </a:p>
        </p:txBody>
      </p:sp>
      <p:graphicFrame>
        <p:nvGraphicFramePr>
          <p:cNvPr id="12" name="Object 11">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541653152"/>
              </p:ext>
            </p:extLst>
          </p:nvPr>
        </p:nvGraphicFramePr>
        <p:xfrm>
          <a:off x="2097055" y="5201055"/>
          <a:ext cx="650875" cy="354013"/>
        </p:xfrm>
        <a:graphic>
          <a:graphicData uri="http://schemas.openxmlformats.org/presentationml/2006/ole">
            <mc:AlternateContent xmlns:mc="http://schemas.openxmlformats.org/markup-compatibility/2006">
              <mc:Choice xmlns:v="urn:schemas-microsoft-com:vml" Requires="v">
                <p:oleObj spid="_x0000_s13481" name="Equation" r:id="rId8" imgW="419040" imgH="228600" progId="Equation.DSMT4">
                  <p:embed/>
                </p:oleObj>
              </mc:Choice>
              <mc:Fallback>
                <p:oleObj name="Equation" r:id="rId8" imgW="419040" imgH="228600" progId="Equation.DSMT4">
                  <p:embed/>
                  <p:pic>
                    <p:nvPicPr>
                      <p:cNvPr id="10" name="Object 9">
                        <a:extLst>
                          <a:ext uri="{FF2B5EF4-FFF2-40B4-BE49-F238E27FC236}">
                            <a16:creationId xmlns:a16="http://schemas.microsoft.com/office/drawing/2014/main" id="{9C4E9A02-0360-4F50-8354-6E796F1D189F}"/>
                          </a:ext>
                        </a:extLst>
                      </p:cNvPr>
                      <p:cNvPicPr/>
                      <p:nvPr/>
                    </p:nvPicPr>
                    <p:blipFill>
                      <a:blip r:embed="rId9"/>
                      <a:stretch>
                        <a:fillRect/>
                      </a:stretch>
                    </p:blipFill>
                    <p:spPr>
                      <a:xfrm>
                        <a:off x="2097055" y="5201055"/>
                        <a:ext cx="650875" cy="354013"/>
                      </a:xfrm>
                      <a:prstGeom prst="rect">
                        <a:avLst/>
                      </a:prstGeom>
                    </p:spPr>
                  </p:pic>
                </p:oleObj>
              </mc:Fallback>
            </mc:AlternateContent>
          </a:graphicData>
        </a:graphic>
      </p:graphicFrame>
    </p:spTree>
    <p:extLst>
      <p:ext uri="{BB962C8B-B14F-4D97-AF65-F5344CB8AC3E}">
        <p14:creationId xmlns:p14="http://schemas.microsoft.com/office/powerpoint/2010/main" val="33787608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EDDCA31-D1DE-434C-A48E-ADB2FAF3005E}"/>
              </a:ext>
            </a:extLst>
          </p:cNvPr>
          <p:cNvSpPr>
            <a:spLocks noGrp="1"/>
          </p:cNvSpPr>
          <p:nvPr>
            <p:ph type="title"/>
          </p:nvPr>
        </p:nvSpPr>
        <p:spPr/>
        <p:txBody>
          <a:bodyPr>
            <a:normAutofit fontScale="90000"/>
          </a:bodyPr>
          <a:lstStyle/>
          <a:p>
            <a:r>
              <a:rPr lang="en-US" dirty="0"/>
              <a:t>Determinants of price elasticity of supply</a:t>
            </a:r>
            <a:endParaRPr lang="en-IN" dirty="0"/>
          </a:p>
        </p:txBody>
      </p:sp>
      <p:sp>
        <p:nvSpPr>
          <p:cNvPr id="4" name="Content Placeholder 3"/>
          <p:cNvSpPr>
            <a:spLocks noGrp="1"/>
          </p:cNvSpPr>
          <p:nvPr>
            <p:ph sz="quarter" idx="11"/>
          </p:nvPr>
        </p:nvSpPr>
        <p:spPr/>
        <p:txBody>
          <a:bodyPr/>
          <a:lstStyle/>
          <a:p>
            <a:r>
              <a:rPr lang="en-US" dirty="0"/>
              <a:t>Producers are more sensitive to price changes for some goods and services than for others.</a:t>
            </a:r>
          </a:p>
          <a:p>
            <a:r>
              <a:rPr lang="en-US" dirty="0"/>
              <a:t>Many factors determine producers’ responsiveness to price changes.</a:t>
            </a:r>
          </a:p>
          <a:p>
            <a:pPr marL="292608" lvl="1" indent="-292608">
              <a:spcBef>
                <a:spcPts val="1000"/>
              </a:spcBef>
              <a:spcAft>
                <a:spcPts val="0"/>
              </a:spcAft>
              <a:buClr>
                <a:schemeClr val="tx1"/>
              </a:buClr>
            </a:pPr>
            <a:r>
              <a:rPr lang="en-US" i="1" dirty="0">
                <a:solidFill>
                  <a:srgbClr val="AC0000"/>
                </a:solidFill>
              </a:rPr>
              <a:t>Availability of inputs</a:t>
            </a:r>
          </a:p>
          <a:p>
            <a:pPr marL="292608" lvl="1" indent="-292608">
              <a:spcBef>
                <a:spcPts val="1000"/>
              </a:spcBef>
              <a:spcAft>
                <a:spcPts val="0"/>
              </a:spcAft>
              <a:buClr>
                <a:schemeClr val="tx1"/>
              </a:buClr>
            </a:pPr>
            <a:r>
              <a:rPr lang="en-US" i="1" dirty="0">
                <a:solidFill>
                  <a:srgbClr val="AC0000"/>
                </a:solidFill>
              </a:rPr>
              <a:t>Flexibility of the production process</a:t>
            </a:r>
          </a:p>
          <a:p>
            <a:pPr marL="292608" lvl="1" indent="-292608">
              <a:spcBef>
                <a:spcPts val="1000"/>
              </a:spcBef>
              <a:spcAft>
                <a:spcPts val="0"/>
              </a:spcAft>
              <a:buClr>
                <a:schemeClr val="tx1"/>
              </a:buClr>
            </a:pPr>
            <a:r>
              <a:rPr lang="en-US" i="1" dirty="0">
                <a:solidFill>
                  <a:srgbClr val="AC0000"/>
                </a:solidFill>
              </a:rPr>
              <a:t>Adjustment time</a:t>
            </a:r>
          </a:p>
        </p:txBody>
      </p:sp>
    </p:spTree>
    <p:extLst>
      <p:ext uri="{BB962C8B-B14F-4D97-AF65-F5344CB8AC3E}">
        <p14:creationId xmlns:p14="http://schemas.microsoft.com/office/powerpoint/2010/main" val="8343714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EDDCA31-D1DE-434C-A48E-ADB2FAF3005E}"/>
              </a:ext>
            </a:extLst>
          </p:cNvPr>
          <p:cNvSpPr>
            <a:spLocks noGrp="1"/>
          </p:cNvSpPr>
          <p:nvPr>
            <p:ph type="title"/>
          </p:nvPr>
        </p:nvSpPr>
        <p:spPr/>
        <p:txBody>
          <a:bodyPr/>
          <a:lstStyle/>
          <a:p>
            <a:r>
              <a:rPr lang="en-US" dirty="0"/>
              <a:t>Cross-price elasticity of demand</a:t>
            </a:r>
            <a:endParaRPr lang="en-IN" dirty="0"/>
          </a:p>
        </p:txBody>
      </p:sp>
      <p:sp>
        <p:nvSpPr>
          <p:cNvPr id="4" name="Content Placeholder 3"/>
          <p:cNvSpPr>
            <a:spLocks noGrp="1"/>
          </p:cNvSpPr>
          <p:nvPr>
            <p:ph sz="quarter" idx="11"/>
          </p:nvPr>
        </p:nvSpPr>
        <p:spPr>
          <a:xfrm>
            <a:off x="342900" y="1276710"/>
            <a:ext cx="8458200" cy="1969526"/>
          </a:xfrm>
        </p:spPr>
        <p:txBody>
          <a:bodyPr>
            <a:normAutofit/>
          </a:bodyPr>
          <a:lstStyle/>
          <a:p>
            <a:pPr>
              <a:spcAft>
                <a:spcPts val="0"/>
              </a:spcAft>
            </a:pPr>
            <a:r>
              <a:rPr lang="en-US" sz="2200" dirty="0"/>
              <a:t>The </a:t>
            </a:r>
            <a:r>
              <a:rPr lang="en-US" sz="2200" i="1" dirty="0">
                <a:solidFill>
                  <a:srgbClr val="9D0505"/>
                </a:solidFill>
              </a:rPr>
              <a:t>cross-price elasticity of demand </a:t>
            </a:r>
            <a:r>
              <a:rPr lang="en-US" sz="2200" dirty="0"/>
              <a:t>is a measure of how the quantity demanded of one good changes when the price of a different good changes.</a:t>
            </a:r>
          </a:p>
          <a:p>
            <a:pPr marL="292608" indent="-292608">
              <a:spcBef>
                <a:spcPts val="1000"/>
              </a:spcBef>
              <a:spcAft>
                <a:spcPts val="0"/>
              </a:spcAft>
              <a:buFont typeface="Arial" panose="020B0604020202020204" pitchFamily="34" charset="0"/>
              <a:buChar char="•"/>
            </a:pPr>
            <a:r>
              <a:rPr lang="en-US" sz="2200" dirty="0"/>
              <a:t>The midpoint formula calculates the elasticity between the quantity demanded of good A and the price of good B:</a:t>
            </a:r>
          </a:p>
        </p:txBody>
      </p:sp>
      <p:graphicFrame>
        <p:nvGraphicFramePr>
          <p:cNvPr id="19" name="Object 18">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168349612"/>
              </p:ext>
            </p:extLst>
          </p:nvPr>
        </p:nvGraphicFramePr>
        <p:xfrm>
          <a:off x="1734385" y="3302093"/>
          <a:ext cx="5178343" cy="1048646"/>
        </p:xfrm>
        <a:graphic>
          <a:graphicData uri="http://schemas.openxmlformats.org/presentationml/2006/ole">
            <mc:AlternateContent xmlns:mc="http://schemas.openxmlformats.org/markup-compatibility/2006">
              <mc:Choice xmlns:v="urn:schemas-microsoft-com:vml" Requires="v">
                <p:oleObj spid="_x0000_s14473" name="Equation" r:id="rId4" imgW="2501640" imgH="507960" progId="Equation.DSMT4">
                  <p:embed/>
                </p:oleObj>
              </mc:Choice>
              <mc:Fallback>
                <p:oleObj name="Equation" r:id="rId4" imgW="2501640" imgH="507960" progId="Equation.DSMT4">
                  <p:embed/>
                  <p:pic>
                    <p:nvPicPr>
                      <p:cNvPr id="18" name="Object 17">
                        <a:extLst>
                          <a:ext uri="{FF2B5EF4-FFF2-40B4-BE49-F238E27FC236}">
                            <a16:creationId xmlns:a16="http://schemas.microsoft.com/office/drawing/2014/main" id="{9C4E9A02-0360-4F50-8354-6E796F1D189F}"/>
                          </a:ext>
                        </a:extLst>
                      </p:cNvPr>
                      <p:cNvPicPr/>
                      <p:nvPr/>
                    </p:nvPicPr>
                    <p:blipFill>
                      <a:blip r:embed="rId5"/>
                      <a:stretch>
                        <a:fillRect/>
                      </a:stretch>
                    </p:blipFill>
                    <p:spPr>
                      <a:xfrm>
                        <a:off x="1734385" y="3302093"/>
                        <a:ext cx="5178343" cy="1048646"/>
                      </a:xfrm>
                      <a:prstGeom prst="rect">
                        <a:avLst/>
                      </a:prstGeom>
                    </p:spPr>
                  </p:pic>
                </p:oleObj>
              </mc:Fallback>
            </mc:AlternateContent>
          </a:graphicData>
        </a:graphic>
      </p:graphicFrame>
      <p:sp>
        <p:nvSpPr>
          <p:cNvPr id="5" name="Content Placeholder 4"/>
          <p:cNvSpPr>
            <a:spLocks noGrp="1"/>
          </p:cNvSpPr>
          <p:nvPr>
            <p:ph sz="quarter" idx="14"/>
          </p:nvPr>
        </p:nvSpPr>
        <p:spPr>
          <a:xfrm>
            <a:off x="342900" y="4456888"/>
            <a:ext cx="8458200" cy="462584"/>
          </a:xfrm>
        </p:spPr>
        <p:txBody>
          <a:bodyPr>
            <a:normAutofit/>
          </a:bodyPr>
          <a:lstStyle/>
          <a:p>
            <a:pPr>
              <a:spcBef>
                <a:spcPts val="1000"/>
              </a:spcBef>
              <a:spcAft>
                <a:spcPts val="0"/>
              </a:spcAft>
            </a:pPr>
            <a:r>
              <a:rPr lang="en-US" sz="2200" dirty="0"/>
              <a:t>The cross-price elasticity of demand can be positive or negative.</a:t>
            </a:r>
          </a:p>
        </p:txBody>
      </p:sp>
      <p:sp>
        <p:nvSpPr>
          <p:cNvPr id="6" name="Content Placeholder 5"/>
          <p:cNvSpPr>
            <a:spLocks noGrp="1"/>
          </p:cNvSpPr>
          <p:nvPr>
            <p:ph sz="quarter" idx="15"/>
          </p:nvPr>
        </p:nvSpPr>
        <p:spPr>
          <a:xfrm>
            <a:off x="342900" y="5086360"/>
            <a:ext cx="294409" cy="445760"/>
          </a:xfrm>
        </p:spPr>
        <p:txBody>
          <a:bodyPr>
            <a:normAutofit/>
          </a:bodyPr>
          <a:lstStyle/>
          <a:p>
            <a:pPr marL="457200" indent="-457200">
              <a:buFont typeface="Arial" panose="020B0604020202020204" pitchFamily="34" charset="0"/>
              <a:buChar char="•"/>
            </a:pPr>
            <a:r>
              <a:rPr lang="en-US" sz="2200" dirty="0"/>
              <a:t> </a:t>
            </a:r>
          </a:p>
        </p:txBody>
      </p:sp>
      <p:graphicFrame>
        <p:nvGraphicFramePr>
          <p:cNvPr id="17" name="Object 16">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1937881109"/>
              </p:ext>
            </p:extLst>
          </p:nvPr>
        </p:nvGraphicFramePr>
        <p:xfrm>
          <a:off x="702107" y="5078413"/>
          <a:ext cx="1009650" cy="425450"/>
        </p:xfrm>
        <a:graphic>
          <a:graphicData uri="http://schemas.openxmlformats.org/presentationml/2006/ole">
            <mc:AlternateContent xmlns:mc="http://schemas.openxmlformats.org/markup-compatibility/2006">
              <mc:Choice xmlns:v="urn:schemas-microsoft-com:vml" Requires="v">
                <p:oleObj spid="_x0000_s14474" name="Equation" r:id="rId6" imgW="571320" imgH="241200" progId="Equation.DSMT4">
                  <p:embed/>
                </p:oleObj>
              </mc:Choice>
              <mc:Fallback>
                <p:oleObj name="Equation" r:id="rId6" imgW="571320" imgH="241200" progId="Equation.DSMT4">
                  <p:embed/>
                  <p:pic>
                    <p:nvPicPr>
                      <p:cNvPr id="10" name="Object 9">
                        <a:extLst>
                          <a:ext uri="{FF2B5EF4-FFF2-40B4-BE49-F238E27FC236}">
                            <a16:creationId xmlns:a16="http://schemas.microsoft.com/office/drawing/2014/main" id="{9C4E9A02-0360-4F50-8354-6E796F1D189F}"/>
                          </a:ext>
                        </a:extLst>
                      </p:cNvPr>
                      <p:cNvPicPr/>
                      <p:nvPr/>
                    </p:nvPicPr>
                    <p:blipFill>
                      <a:blip r:embed="rId7"/>
                      <a:stretch>
                        <a:fillRect/>
                      </a:stretch>
                    </p:blipFill>
                    <p:spPr>
                      <a:xfrm>
                        <a:off x="702107" y="5078413"/>
                        <a:ext cx="1009650" cy="425450"/>
                      </a:xfrm>
                      <a:prstGeom prst="rect">
                        <a:avLst/>
                      </a:prstGeom>
                    </p:spPr>
                  </p:pic>
                </p:oleObj>
              </mc:Fallback>
            </mc:AlternateContent>
          </a:graphicData>
        </a:graphic>
      </p:graphicFrame>
      <p:sp>
        <p:nvSpPr>
          <p:cNvPr id="15" name="Content Placeholder 7"/>
          <p:cNvSpPr>
            <a:spLocks noGrp="1"/>
          </p:cNvSpPr>
          <p:nvPr>
            <p:ph sz="quarter" idx="18"/>
          </p:nvPr>
        </p:nvSpPr>
        <p:spPr>
          <a:xfrm>
            <a:off x="1843069" y="5086361"/>
            <a:ext cx="4306824" cy="445760"/>
          </a:xfrm>
        </p:spPr>
        <p:txBody>
          <a:bodyPr>
            <a:normAutofit/>
          </a:bodyPr>
          <a:lstStyle/>
          <a:p>
            <a:pPr marL="0" lvl="1" indent="0">
              <a:spcBef>
                <a:spcPts val="0"/>
              </a:spcBef>
              <a:buNone/>
            </a:pPr>
            <a:r>
              <a:rPr lang="en-US" sz="2200" dirty="0"/>
              <a:t>the two goods are </a:t>
            </a:r>
            <a:r>
              <a:rPr lang="en-US" sz="2200" i="1" dirty="0">
                <a:solidFill>
                  <a:srgbClr val="9D0505"/>
                </a:solidFill>
              </a:rPr>
              <a:t>substitutes</a:t>
            </a:r>
            <a:endParaRPr lang="en-US" sz="2200" dirty="0"/>
          </a:p>
        </p:txBody>
      </p:sp>
      <p:sp>
        <p:nvSpPr>
          <p:cNvPr id="14" name="Content Placeholder 6"/>
          <p:cNvSpPr>
            <a:spLocks noGrp="1"/>
          </p:cNvSpPr>
          <p:nvPr>
            <p:ph sz="quarter" idx="17"/>
          </p:nvPr>
        </p:nvSpPr>
        <p:spPr>
          <a:xfrm>
            <a:off x="342900" y="5616290"/>
            <a:ext cx="264842" cy="439756"/>
          </a:xfrm>
        </p:spPr>
        <p:txBody>
          <a:bodyPr>
            <a:normAutofit/>
          </a:bodyPr>
          <a:lstStyle/>
          <a:p>
            <a:pPr marL="457200" indent="-457200">
              <a:buFont typeface="Arial" panose="020B0604020202020204" pitchFamily="34" charset="0"/>
              <a:buChar char="•"/>
            </a:pPr>
            <a:r>
              <a:rPr lang="en-US" sz="2200" dirty="0"/>
              <a:t> </a:t>
            </a:r>
          </a:p>
        </p:txBody>
      </p:sp>
      <p:graphicFrame>
        <p:nvGraphicFramePr>
          <p:cNvPr id="18" name="Object 17">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283142383"/>
              </p:ext>
            </p:extLst>
          </p:nvPr>
        </p:nvGraphicFramePr>
        <p:xfrm>
          <a:off x="711344" y="5614699"/>
          <a:ext cx="1009650" cy="425450"/>
        </p:xfrm>
        <a:graphic>
          <a:graphicData uri="http://schemas.openxmlformats.org/presentationml/2006/ole">
            <mc:AlternateContent xmlns:mc="http://schemas.openxmlformats.org/markup-compatibility/2006">
              <mc:Choice xmlns:v="urn:schemas-microsoft-com:vml" Requires="v">
                <p:oleObj spid="_x0000_s14475" name="Equation" r:id="rId8" imgW="571320" imgH="241200" progId="Equation.DSMT4">
                  <p:embed/>
                </p:oleObj>
              </mc:Choice>
              <mc:Fallback>
                <p:oleObj name="Equation" r:id="rId8" imgW="571320" imgH="241200" progId="Equation.DSMT4">
                  <p:embed/>
                  <p:pic>
                    <p:nvPicPr>
                      <p:cNvPr id="17" name="Object 16">
                        <a:extLst>
                          <a:ext uri="{FF2B5EF4-FFF2-40B4-BE49-F238E27FC236}">
                            <a16:creationId xmlns:a16="http://schemas.microsoft.com/office/drawing/2014/main" id="{9C4E9A02-0360-4F50-8354-6E796F1D189F}"/>
                          </a:ext>
                        </a:extLst>
                      </p:cNvPr>
                      <p:cNvPicPr/>
                      <p:nvPr/>
                    </p:nvPicPr>
                    <p:blipFill>
                      <a:blip r:embed="rId9"/>
                      <a:stretch>
                        <a:fillRect/>
                      </a:stretch>
                    </p:blipFill>
                    <p:spPr>
                      <a:xfrm>
                        <a:off x="711344" y="5614699"/>
                        <a:ext cx="1009650" cy="425450"/>
                      </a:xfrm>
                      <a:prstGeom prst="rect">
                        <a:avLst/>
                      </a:prstGeom>
                    </p:spPr>
                  </p:pic>
                </p:oleObj>
              </mc:Fallback>
            </mc:AlternateContent>
          </a:graphicData>
        </a:graphic>
      </p:graphicFrame>
      <p:sp>
        <p:nvSpPr>
          <p:cNvPr id="16" name="Content Placeholder 5"/>
          <p:cNvSpPr>
            <a:spLocks noGrp="1"/>
          </p:cNvSpPr>
          <p:nvPr>
            <p:ph sz="quarter" idx="16"/>
          </p:nvPr>
        </p:nvSpPr>
        <p:spPr>
          <a:xfrm>
            <a:off x="1824596" y="5617353"/>
            <a:ext cx="4613148" cy="438693"/>
          </a:xfrm>
        </p:spPr>
        <p:txBody>
          <a:bodyPr>
            <a:normAutofit/>
          </a:bodyPr>
          <a:lstStyle/>
          <a:p>
            <a:pPr marL="0" lvl="1" indent="0">
              <a:spcBef>
                <a:spcPts val="0"/>
              </a:spcBef>
              <a:buNone/>
            </a:pPr>
            <a:r>
              <a:rPr lang="en-US" sz="2200" dirty="0"/>
              <a:t>the two goods are </a:t>
            </a:r>
            <a:r>
              <a:rPr lang="en-US" sz="2200" i="1" dirty="0">
                <a:solidFill>
                  <a:srgbClr val="9D0505"/>
                </a:solidFill>
              </a:rPr>
              <a:t>complements</a:t>
            </a:r>
            <a:r>
              <a:rPr lang="en-US" sz="2200" dirty="0"/>
              <a:t>.</a:t>
            </a:r>
          </a:p>
        </p:txBody>
      </p:sp>
    </p:spTree>
    <p:extLst>
      <p:ext uri="{BB962C8B-B14F-4D97-AF65-F5344CB8AC3E}">
        <p14:creationId xmlns:p14="http://schemas.microsoft.com/office/powerpoint/2010/main" val="36376850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EDDCA31-D1DE-434C-A48E-ADB2FAF3005E}"/>
              </a:ext>
            </a:extLst>
          </p:cNvPr>
          <p:cNvSpPr>
            <a:spLocks noGrp="1"/>
          </p:cNvSpPr>
          <p:nvPr>
            <p:ph type="title"/>
          </p:nvPr>
        </p:nvSpPr>
        <p:spPr/>
        <p:txBody>
          <a:bodyPr/>
          <a:lstStyle/>
          <a:p>
            <a:r>
              <a:rPr lang="en-US" dirty="0"/>
              <a:t>Income elasticity of demand</a:t>
            </a:r>
            <a:endParaRPr lang="en-IN" dirty="0"/>
          </a:p>
        </p:txBody>
      </p:sp>
      <p:sp>
        <p:nvSpPr>
          <p:cNvPr id="4" name="Content Placeholder 3"/>
          <p:cNvSpPr>
            <a:spLocks noGrp="1"/>
          </p:cNvSpPr>
          <p:nvPr>
            <p:ph sz="quarter" idx="11"/>
          </p:nvPr>
        </p:nvSpPr>
        <p:spPr>
          <a:xfrm>
            <a:off x="342900" y="1276709"/>
            <a:ext cx="8458200" cy="2136485"/>
          </a:xfrm>
        </p:spPr>
        <p:txBody>
          <a:bodyPr>
            <a:noAutofit/>
          </a:bodyPr>
          <a:lstStyle/>
          <a:p>
            <a:r>
              <a:rPr lang="en-US" sz="2400" dirty="0"/>
              <a:t>The </a:t>
            </a:r>
            <a:r>
              <a:rPr lang="en-US" sz="2400" i="1" dirty="0">
                <a:solidFill>
                  <a:srgbClr val="9D0505"/>
                </a:solidFill>
              </a:rPr>
              <a:t>income elasticity of demand </a:t>
            </a:r>
            <a:r>
              <a:rPr lang="en-US" sz="2400" dirty="0"/>
              <a:t>is a measure of how much the quantity demanded changes in response to a change in consumers’ incomes.</a:t>
            </a:r>
          </a:p>
          <a:p>
            <a:pPr marL="292608" indent="-292608">
              <a:spcBef>
                <a:spcPts val="1000"/>
              </a:spcBef>
              <a:spcAft>
                <a:spcPts val="0"/>
              </a:spcAft>
              <a:buFont typeface="Arial" panose="020B0604020202020204" pitchFamily="34" charset="0"/>
              <a:buChar char="•"/>
            </a:pPr>
            <a:r>
              <a:rPr lang="en-US" sz="2400" dirty="0"/>
              <a:t>The midpoint formula calculates the elasticity between the quantity demanded of a good and consumer’s income:</a:t>
            </a:r>
          </a:p>
        </p:txBody>
      </p:sp>
      <p:graphicFrame>
        <p:nvGraphicFramePr>
          <p:cNvPr id="19" name="Object 18">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668893100"/>
              </p:ext>
            </p:extLst>
          </p:nvPr>
        </p:nvGraphicFramePr>
        <p:xfrm>
          <a:off x="2128672" y="3485985"/>
          <a:ext cx="4389768" cy="922669"/>
        </p:xfrm>
        <a:graphic>
          <a:graphicData uri="http://schemas.openxmlformats.org/presentationml/2006/ole">
            <mc:AlternateContent xmlns:mc="http://schemas.openxmlformats.org/markup-compatibility/2006">
              <mc:Choice xmlns:v="urn:schemas-microsoft-com:vml" Requires="v">
                <p:oleObj spid="_x0000_s15534" name="Equation" r:id="rId4" imgW="2412720" imgH="507960" progId="Equation.DSMT4">
                  <p:embed/>
                </p:oleObj>
              </mc:Choice>
              <mc:Fallback>
                <p:oleObj name="Equation" r:id="rId4" imgW="2412720" imgH="507960" progId="Equation.DSMT4">
                  <p:embed/>
                  <p:pic>
                    <p:nvPicPr>
                      <p:cNvPr id="19" name="Object 18">
                        <a:extLst>
                          <a:ext uri="{FF2B5EF4-FFF2-40B4-BE49-F238E27FC236}">
                            <a16:creationId xmlns:a16="http://schemas.microsoft.com/office/drawing/2014/main" id="{9C4E9A02-0360-4F50-8354-6E796F1D189F}"/>
                          </a:ext>
                        </a:extLst>
                      </p:cNvPr>
                      <p:cNvPicPr/>
                      <p:nvPr/>
                    </p:nvPicPr>
                    <p:blipFill>
                      <a:blip r:embed="rId5"/>
                      <a:stretch>
                        <a:fillRect/>
                      </a:stretch>
                    </p:blipFill>
                    <p:spPr>
                      <a:xfrm>
                        <a:off x="2128672" y="3485985"/>
                        <a:ext cx="4389768" cy="922669"/>
                      </a:xfrm>
                      <a:prstGeom prst="rect">
                        <a:avLst/>
                      </a:prstGeom>
                    </p:spPr>
                  </p:pic>
                </p:oleObj>
              </mc:Fallback>
            </mc:AlternateContent>
          </a:graphicData>
        </a:graphic>
      </p:graphicFrame>
      <p:sp>
        <p:nvSpPr>
          <p:cNvPr id="5" name="Content Placeholder 4"/>
          <p:cNvSpPr>
            <a:spLocks noGrp="1"/>
          </p:cNvSpPr>
          <p:nvPr>
            <p:ph sz="quarter" idx="14"/>
          </p:nvPr>
        </p:nvSpPr>
        <p:spPr>
          <a:xfrm>
            <a:off x="342900" y="4456888"/>
            <a:ext cx="8458200" cy="462584"/>
          </a:xfrm>
        </p:spPr>
        <p:txBody>
          <a:bodyPr>
            <a:normAutofit/>
          </a:bodyPr>
          <a:lstStyle/>
          <a:p>
            <a:pPr>
              <a:spcBef>
                <a:spcPts val="1000"/>
              </a:spcBef>
              <a:spcAft>
                <a:spcPts val="0"/>
              </a:spcAft>
            </a:pPr>
            <a:r>
              <a:rPr lang="en-US" sz="2200" dirty="0"/>
              <a:t>The cross-price elasticity of demand can be positive or negative.</a:t>
            </a:r>
          </a:p>
        </p:txBody>
      </p:sp>
      <p:sp>
        <p:nvSpPr>
          <p:cNvPr id="6" name="Content Placeholder 5"/>
          <p:cNvSpPr>
            <a:spLocks noGrp="1"/>
          </p:cNvSpPr>
          <p:nvPr>
            <p:ph sz="quarter" idx="15"/>
          </p:nvPr>
        </p:nvSpPr>
        <p:spPr>
          <a:xfrm>
            <a:off x="342900" y="5086360"/>
            <a:ext cx="489204" cy="445760"/>
          </a:xfrm>
        </p:spPr>
        <p:txBody>
          <a:bodyPr>
            <a:normAutofit/>
          </a:bodyPr>
          <a:lstStyle/>
          <a:p>
            <a:pPr marL="457200" indent="-457200">
              <a:buFont typeface="Arial" panose="020B0604020202020204" pitchFamily="34" charset="0"/>
              <a:buChar char="•"/>
            </a:pPr>
            <a:r>
              <a:rPr lang="en-US" sz="2200" dirty="0"/>
              <a:t> </a:t>
            </a:r>
          </a:p>
        </p:txBody>
      </p:sp>
      <p:graphicFrame>
        <p:nvGraphicFramePr>
          <p:cNvPr id="17" name="Object 16">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146129759"/>
              </p:ext>
            </p:extLst>
          </p:nvPr>
        </p:nvGraphicFramePr>
        <p:xfrm>
          <a:off x="765175" y="5089525"/>
          <a:ext cx="808038" cy="403225"/>
        </p:xfrm>
        <a:graphic>
          <a:graphicData uri="http://schemas.openxmlformats.org/presentationml/2006/ole">
            <mc:AlternateContent xmlns:mc="http://schemas.openxmlformats.org/markup-compatibility/2006">
              <mc:Choice xmlns:v="urn:schemas-microsoft-com:vml" Requires="v">
                <p:oleObj spid="_x0000_s15535" name="Equation" r:id="rId6" imgW="457200" imgH="228600" progId="Equation.DSMT4">
                  <p:embed/>
                </p:oleObj>
              </mc:Choice>
              <mc:Fallback>
                <p:oleObj name="Equation" r:id="rId6" imgW="457200" imgH="228600" progId="Equation.DSMT4">
                  <p:embed/>
                  <p:pic>
                    <p:nvPicPr>
                      <p:cNvPr id="17" name="Object 16">
                        <a:extLst>
                          <a:ext uri="{FF2B5EF4-FFF2-40B4-BE49-F238E27FC236}">
                            <a16:creationId xmlns:a16="http://schemas.microsoft.com/office/drawing/2014/main" id="{9C4E9A02-0360-4F50-8354-6E796F1D189F}"/>
                          </a:ext>
                        </a:extLst>
                      </p:cNvPr>
                      <p:cNvPicPr/>
                      <p:nvPr/>
                    </p:nvPicPr>
                    <p:blipFill>
                      <a:blip r:embed="rId7"/>
                      <a:stretch>
                        <a:fillRect/>
                      </a:stretch>
                    </p:blipFill>
                    <p:spPr>
                      <a:xfrm>
                        <a:off x="765175" y="5089525"/>
                        <a:ext cx="808038" cy="403225"/>
                      </a:xfrm>
                      <a:prstGeom prst="rect">
                        <a:avLst/>
                      </a:prstGeom>
                    </p:spPr>
                  </p:pic>
                </p:oleObj>
              </mc:Fallback>
            </mc:AlternateContent>
          </a:graphicData>
        </a:graphic>
      </p:graphicFrame>
      <p:sp>
        <p:nvSpPr>
          <p:cNvPr id="15" name="Content Placeholder 7"/>
          <p:cNvSpPr>
            <a:spLocks noGrp="1"/>
          </p:cNvSpPr>
          <p:nvPr>
            <p:ph sz="quarter" idx="18"/>
          </p:nvPr>
        </p:nvSpPr>
        <p:spPr>
          <a:xfrm>
            <a:off x="1515282" y="5086361"/>
            <a:ext cx="3787578" cy="445760"/>
          </a:xfrm>
        </p:spPr>
        <p:txBody>
          <a:bodyPr>
            <a:normAutofit lnSpcReduction="10000"/>
          </a:bodyPr>
          <a:lstStyle/>
          <a:p>
            <a:pPr marL="0" lvl="1" indent="0">
              <a:spcBef>
                <a:spcPts val="0"/>
              </a:spcBef>
              <a:buNone/>
            </a:pPr>
            <a:r>
              <a:rPr lang="en-US" sz="2200" dirty="0"/>
              <a:t>the two goods are </a:t>
            </a:r>
            <a:r>
              <a:rPr lang="en-US" sz="2400" i="1" dirty="0">
                <a:solidFill>
                  <a:srgbClr val="AC0000"/>
                </a:solidFill>
              </a:rPr>
              <a:t>normal</a:t>
            </a:r>
            <a:r>
              <a:rPr lang="en-US" sz="2400" dirty="0"/>
              <a:t>. </a:t>
            </a:r>
            <a:r>
              <a:rPr lang="en-US" sz="2200" dirty="0"/>
              <a:t>If</a:t>
            </a:r>
          </a:p>
        </p:txBody>
      </p:sp>
      <p:graphicFrame>
        <p:nvGraphicFramePr>
          <p:cNvPr id="13" name="Object 12">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1726401532"/>
              </p:ext>
            </p:extLst>
          </p:nvPr>
        </p:nvGraphicFramePr>
        <p:xfrm>
          <a:off x="5282665" y="5103813"/>
          <a:ext cx="714375" cy="403225"/>
        </p:xfrm>
        <a:graphic>
          <a:graphicData uri="http://schemas.openxmlformats.org/presentationml/2006/ole">
            <mc:AlternateContent xmlns:mc="http://schemas.openxmlformats.org/markup-compatibility/2006">
              <mc:Choice xmlns:v="urn:schemas-microsoft-com:vml" Requires="v">
                <p:oleObj spid="_x0000_s15536" name="Equation" r:id="rId8" imgW="419040" imgH="228600" progId="Equation.DSMT4">
                  <p:embed/>
                </p:oleObj>
              </mc:Choice>
              <mc:Fallback>
                <p:oleObj name="Equation" r:id="rId8" imgW="419040" imgH="228600" progId="Equation.DSMT4">
                  <p:embed/>
                  <p:pic>
                    <p:nvPicPr>
                      <p:cNvPr id="18" name="Object 17">
                        <a:extLst>
                          <a:ext uri="{FF2B5EF4-FFF2-40B4-BE49-F238E27FC236}">
                            <a16:creationId xmlns:a16="http://schemas.microsoft.com/office/drawing/2014/main" id="{9C4E9A02-0360-4F50-8354-6E796F1D189F}"/>
                          </a:ext>
                        </a:extLst>
                      </p:cNvPr>
                      <p:cNvPicPr/>
                      <p:nvPr/>
                    </p:nvPicPr>
                    <p:blipFill>
                      <a:blip r:embed="rId9"/>
                      <a:stretch>
                        <a:fillRect/>
                      </a:stretch>
                    </p:blipFill>
                    <p:spPr>
                      <a:xfrm>
                        <a:off x="5282665" y="5103813"/>
                        <a:ext cx="714375" cy="403225"/>
                      </a:xfrm>
                      <a:prstGeom prst="rect">
                        <a:avLst/>
                      </a:prstGeom>
                    </p:spPr>
                  </p:pic>
                </p:oleObj>
              </mc:Fallback>
            </mc:AlternateContent>
          </a:graphicData>
        </a:graphic>
      </p:graphicFrame>
      <p:sp>
        <p:nvSpPr>
          <p:cNvPr id="12" name="Content Placeholder 9">
            <a:extLst>
              <a:ext uri="{FF2B5EF4-FFF2-40B4-BE49-F238E27FC236}">
                <a16:creationId xmlns:a16="http://schemas.microsoft.com/office/drawing/2014/main" id="{4E025BF1-C3A1-4A1C-BA47-2AD3BC8D42F3}"/>
              </a:ext>
            </a:extLst>
          </p:cNvPr>
          <p:cNvSpPr>
            <a:spLocks noGrp="1"/>
          </p:cNvSpPr>
          <p:nvPr>
            <p:ph type="body" sz="quarter" idx="12"/>
          </p:nvPr>
        </p:nvSpPr>
        <p:spPr>
          <a:xfrm>
            <a:off x="5955427" y="5133914"/>
            <a:ext cx="2414258" cy="373822"/>
          </a:xfrm>
        </p:spPr>
        <p:txBody>
          <a:bodyPr/>
          <a:lstStyle/>
          <a:p>
            <a:pPr marL="0" lvl="1" indent="0">
              <a:spcBef>
                <a:spcPts val="0"/>
              </a:spcBef>
              <a:buNone/>
            </a:pPr>
            <a:r>
              <a:rPr lang="en-US" sz="2200" dirty="0"/>
              <a:t>then it is a </a:t>
            </a:r>
            <a:r>
              <a:rPr lang="en-US" sz="2200" i="1" dirty="0">
                <a:solidFill>
                  <a:srgbClr val="C00000"/>
                </a:solidFill>
              </a:rPr>
              <a:t>luxury</a:t>
            </a:r>
            <a:r>
              <a:rPr lang="en-US" sz="2200" dirty="0"/>
              <a:t>.</a:t>
            </a:r>
          </a:p>
        </p:txBody>
      </p:sp>
      <p:sp>
        <p:nvSpPr>
          <p:cNvPr id="14" name="Content Placeholder 6"/>
          <p:cNvSpPr>
            <a:spLocks noGrp="1"/>
          </p:cNvSpPr>
          <p:nvPr>
            <p:ph sz="quarter" idx="17"/>
          </p:nvPr>
        </p:nvSpPr>
        <p:spPr>
          <a:xfrm>
            <a:off x="342900" y="5616290"/>
            <a:ext cx="489204" cy="439756"/>
          </a:xfrm>
        </p:spPr>
        <p:txBody>
          <a:bodyPr>
            <a:normAutofit/>
          </a:bodyPr>
          <a:lstStyle/>
          <a:p>
            <a:pPr marL="457200" indent="-457200">
              <a:buFont typeface="Arial" panose="020B0604020202020204" pitchFamily="34" charset="0"/>
              <a:buChar char="•"/>
            </a:pPr>
            <a:r>
              <a:rPr lang="en-US" sz="2200" dirty="0"/>
              <a:t> </a:t>
            </a:r>
          </a:p>
        </p:txBody>
      </p:sp>
      <p:graphicFrame>
        <p:nvGraphicFramePr>
          <p:cNvPr id="18" name="Object 17">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153620707"/>
              </p:ext>
            </p:extLst>
          </p:nvPr>
        </p:nvGraphicFramePr>
        <p:xfrm>
          <a:off x="765175" y="5616575"/>
          <a:ext cx="808038" cy="403225"/>
        </p:xfrm>
        <a:graphic>
          <a:graphicData uri="http://schemas.openxmlformats.org/presentationml/2006/ole">
            <mc:AlternateContent xmlns:mc="http://schemas.openxmlformats.org/markup-compatibility/2006">
              <mc:Choice xmlns:v="urn:schemas-microsoft-com:vml" Requires="v">
                <p:oleObj spid="_x0000_s15537" name="Equation" r:id="rId10" imgW="457200" imgH="228600" progId="Equation.DSMT4">
                  <p:embed/>
                </p:oleObj>
              </mc:Choice>
              <mc:Fallback>
                <p:oleObj name="Equation" r:id="rId10" imgW="457200" imgH="228600" progId="Equation.DSMT4">
                  <p:embed/>
                  <p:pic>
                    <p:nvPicPr>
                      <p:cNvPr id="18" name="Object 17">
                        <a:extLst>
                          <a:ext uri="{FF2B5EF4-FFF2-40B4-BE49-F238E27FC236}">
                            <a16:creationId xmlns:a16="http://schemas.microsoft.com/office/drawing/2014/main" id="{9C4E9A02-0360-4F50-8354-6E796F1D189F}"/>
                          </a:ext>
                        </a:extLst>
                      </p:cNvPr>
                      <p:cNvPicPr/>
                      <p:nvPr/>
                    </p:nvPicPr>
                    <p:blipFill>
                      <a:blip r:embed="rId11"/>
                      <a:stretch>
                        <a:fillRect/>
                      </a:stretch>
                    </p:blipFill>
                    <p:spPr>
                      <a:xfrm>
                        <a:off x="765175" y="5616575"/>
                        <a:ext cx="808038" cy="403225"/>
                      </a:xfrm>
                      <a:prstGeom prst="rect">
                        <a:avLst/>
                      </a:prstGeom>
                    </p:spPr>
                  </p:pic>
                </p:oleObj>
              </mc:Fallback>
            </mc:AlternateContent>
          </a:graphicData>
        </a:graphic>
      </p:graphicFrame>
      <p:sp>
        <p:nvSpPr>
          <p:cNvPr id="16" name="Content Placeholder 5"/>
          <p:cNvSpPr>
            <a:spLocks noGrp="1"/>
          </p:cNvSpPr>
          <p:nvPr>
            <p:ph sz="quarter" idx="16"/>
          </p:nvPr>
        </p:nvSpPr>
        <p:spPr>
          <a:xfrm>
            <a:off x="1515282" y="5617353"/>
            <a:ext cx="4613148" cy="438693"/>
          </a:xfrm>
        </p:spPr>
        <p:txBody>
          <a:bodyPr>
            <a:normAutofit lnSpcReduction="10000"/>
          </a:bodyPr>
          <a:lstStyle/>
          <a:p>
            <a:pPr marL="0" lvl="1" indent="0">
              <a:spcBef>
                <a:spcPts val="0"/>
              </a:spcBef>
              <a:buNone/>
            </a:pPr>
            <a:r>
              <a:rPr lang="en-US" sz="2200" dirty="0"/>
              <a:t>the two goods are </a:t>
            </a:r>
            <a:r>
              <a:rPr lang="en-US" sz="2400" i="1" dirty="0">
                <a:solidFill>
                  <a:srgbClr val="AC0000"/>
                </a:solidFill>
              </a:rPr>
              <a:t>inferior</a:t>
            </a:r>
            <a:r>
              <a:rPr lang="en-US" sz="2200" dirty="0"/>
              <a:t>.</a:t>
            </a:r>
          </a:p>
        </p:txBody>
      </p:sp>
    </p:spTree>
    <p:extLst>
      <p:ext uri="{BB962C8B-B14F-4D97-AF65-F5344CB8AC3E}">
        <p14:creationId xmlns:p14="http://schemas.microsoft.com/office/powerpoint/2010/main" val="27918663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Autofit/>
          </a:bodyPr>
          <a:lstStyle/>
          <a:p>
            <a:r>
              <a:rPr lang="en-US" sz="3600" dirty="0"/>
              <a:t>Active Learning: Calculating the income elasticity of demand</a:t>
            </a:r>
            <a:endParaRPr lang="en-IN" sz="3600" dirty="0"/>
          </a:p>
        </p:txBody>
      </p:sp>
      <p:sp>
        <p:nvSpPr>
          <p:cNvPr id="7" name="Content Placeholder 6">
            <a:extLst>
              <a:ext uri="{FF2B5EF4-FFF2-40B4-BE49-F238E27FC236}">
                <a16:creationId xmlns:a16="http://schemas.microsoft.com/office/drawing/2014/main" id="{51E9B2DC-932C-405B-B310-3C36E5F67DAA}"/>
              </a:ext>
            </a:extLst>
          </p:cNvPr>
          <p:cNvSpPr>
            <a:spLocks noGrp="1"/>
          </p:cNvSpPr>
          <p:nvPr>
            <p:ph sz="quarter" idx="11"/>
          </p:nvPr>
        </p:nvSpPr>
        <p:spPr/>
        <p:txBody>
          <a:bodyPr>
            <a:noAutofit/>
          </a:bodyPr>
          <a:lstStyle/>
          <a:p>
            <a:pPr marL="292608" indent="-292608">
              <a:spcBef>
                <a:spcPts val="1000"/>
              </a:spcBef>
              <a:spcAft>
                <a:spcPts val="0"/>
              </a:spcAft>
              <a:buFont typeface="Arial" panose="020B0604020202020204" pitchFamily="34" charset="0"/>
              <a:buChar char="•"/>
            </a:pPr>
            <a:r>
              <a:rPr lang="en-US" sz="2600" dirty="0"/>
              <a:t>When consumers’ income is $100, they buy 250 units of a good. When consumers’ income increases to $200, they buy 500. Find the income elasticity of demand using the </a:t>
            </a:r>
            <a:r>
              <a:rPr lang="en-US" sz="2600" i="1" dirty="0"/>
              <a:t>midpoint formula</a:t>
            </a:r>
            <a:r>
              <a:rPr lang="en-US" sz="2600" dirty="0"/>
              <a:t>.</a:t>
            </a:r>
          </a:p>
          <a:p>
            <a:pPr marL="292608" indent="-292608">
              <a:spcBef>
                <a:spcPts val="1000"/>
              </a:spcBef>
              <a:spcAft>
                <a:spcPts val="0"/>
              </a:spcAft>
              <a:buFont typeface="Arial" panose="020B0604020202020204" pitchFamily="34" charset="0"/>
              <a:buChar char="•"/>
            </a:pPr>
            <a:r>
              <a:rPr lang="en-US" sz="2600" dirty="0"/>
              <a:t>Is the good inferior or normal?</a:t>
            </a:r>
          </a:p>
          <a:p>
            <a:pPr marL="292608" indent="-292608">
              <a:spcBef>
                <a:spcPts val="1000"/>
              </a:spcBef>
              <a:spcAft>
                <a:spcPts val="0"/>
              </a:spcAft>
              <a:buFont typeface="Arial" panose="020B0604020202020204" pitchFamily="34" charset="0"/>
              <a:buChar char="•"/>
            </a:pPr>
            <a:r>
              <a:rPr lang="en-US" sz="2600" dirty="0"/>
              <a:t>Is it a luxury good?</a:t>
            </a:r>
          </a:p>
        </p:txBody>
      </p:sp>
    </p:spTree>
    <p:extLst>
      <p:ext uri="{BB962C8B-B14F-4D97-AF65-F5344CB8AC3E}">
        <p14:creationId xmlns:p14="http://schemas.microsoft.com/office/powerpoint/2010/main" val="7220115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EDDCA31-D1DE-434C-A48E-ADB2FAF3005E}"/>
              </a:ext>
            </a:extLst>
          </p:cNvPr>
          <p:cNvSpPr>
            <a:spLocks noGrp="1"/>
          </p:cNvSpPr>
          <p:nvPr>
            <p:ph type="title"/>
          </p:nvPr>
        </p:nvSpPr>
        <p:spPr/>
        <p:txBody>
          <a:bodyPr/>
          <a:lstStyle/>
          <a:p>
            <a:r>
              <a:rPr lang="en-US" dirty="0"/>
              <a:t>Active Learning Solution III</a:t>
            </a:r>
            <a:endParaRPr lang="en-IN" dirty="0"/>
          </a:p>
        </p:txBody>
      </p:sp>
      <p:sp>
        <p:nvSpPr>
          <p:cNvPr id="9" name="Content Placeholder 8">
            <a:extLst>
              <a:ext uri="{FF2B5EF4-FFF2-40B4-BE49-F238E27FC236}">
                <a16:creationId xmlns:a16="http://schemas.microsoft.com/office/drawing/2014/main" id="{6C4F38A7-8C10-4980-8507-AB9C05A6A101}"/>
              </a:ext>
            </a:extLst>
          </p:cNvPr>
          <p:cNvSpPr>
            <a:spLocks noGrp="1"/>
          </p:cNvSpPr>
          <p:nvPr>
            <p:ph sz="quarter" idx="11"/>
          </p:nvPr>
        </p:nvSpPr>
        <p:spPr>
          <a:xfrm>
            <a:off x="342900" y="1276708"/>
            <a:ext cx="8458200" cy="2609492"/>
          </a:xfrm>
        </p:spPr>
        <p:txBody>
          <a:bodyPr>
            <a:noAutofit/>
          </a:bodyPr>
          <a:lstStyle/>
          <a:p>
            <a:pPr marL="292608" indent="-292608">
              <a:spcBef>
                <a:spcPts val="1000"/>
              </a:spcBef>
              <a:spcAft>
                <a:spcPts val="0"/>
              </a:spcAft>
              <a:buFont typeface="Arial" panose="020B0604020202020204" pitchFamily="34" charset="0"/>
              <a:buChar char="•"/>
            </a:pPr>
            <a:r>
              <a:rPr lang="en-US" sz="2400" dirty="0"/>
              <a:t>When consumers’ income is $100, they buy 250 units of a good. When consumers’ income increases to $200, they buy 500. Find the income elasticity of demand using the </a:t>
            </a:r>
            <a:r>
              <a:rPr lang="en-US" sz="2400" i="1" dirty="0"/>
              <a:t>midpoint formula</a:t>
            </a:r>
            <a:r>
              <a:rPr lang="en-US" sz="2400" dirty="0"/>
              <a:t>.</a:t>
            </a:r>
          </a:p>
          <a:p>
            <a:pPr marL="292608" indent="-292608">
              <a:spcBef>
                <a:spcPts val="1000"/>
              </a:spcBef>
              <a:spcAft>
                <a:spcPts val="0"/>
              </a:spcAft>
              <a:buFont typeface="Arial" panose="020B0604020202020204" pitchFamily="34" charset="0"/>
              <a:buChar char="•"/>
            </a:pPr>
            <a:r>
              <a:rPr lang="en-US" sz="2400" dirty="0"/>
              <a:t>Is the good inferior or normal?</a:t>
            </a:r>
          </a:p>
          <a:p>
            <a:pPr marL="292608" indent="-292608">
              <a:spcBef>
                <a:spcPts val="1000"/>
              </a:spcBef>
              <a:spcAft>
                <a:spcPts val="0"/>
              </a:spcAft>
              <a:buFont typeface="Arial" panose="020B0604020202020204" pitchFamily="34" charset="0"/>
              <a:buChar char="•"/>
            </a:pPr>
            <a:r>
              <a:rPr lang="en-US" sz="2400" dirty="0"/>
              <a:t>Is it a luxury good?</a:t>
            </a:r>
          </a:p>
        </p:txBody>
      </p:sp>
      <p:graphicFrame>
        <p:nvGraphicFramePr>
          <p:cNvPr id="11" name="Object 10">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498570535"/>
              </p:ext>
            </p:extLst>
          </p:nvPr>
        </p:nvGraphicFramePr>
        <p:xfrm>
          <a:off x="587375" y="4037013"/>
          <a:ext cx="7967663" cy="989012"/>
        </p:xfrm>
        <a:graphic>
          <a:graphicData uri="http://schemas.openxmlformats.org/presentationml/2006/ole">
            <mc:AlternateContent xmlns:mc="http://schemas.openxmlformats.org/markup-compatibility/2006">
              <mc:Choice xmlns:v="urn:schemas-microsoft-com:vml" Requires="v">
                <p:oleObj spid="_x0000_s16428" name="Equation" r:id="rId4" imgW="4089240" imgH="507960" progId="Equation.DSMT4">
                  <p:embed/>
                </p:oleObj>
              </mc:Choice>
              <mc:Fallback>
                <p:oleObj name="Equation" r:id="rId4" imgW="4089240" imgH="507960" progId="Equation.DSMT4">
                  <p:embed/>
                  <p:pic>
                    <p:nvPicPr>
                      <p:cNvPr id="17" name="Object 16">
                        <a:extLst>
                          <a:ext uri="{FF2B5EF4-FFF2-40B4-BE49-F238E27FC236}">
                            <a16:creationId xmlns:a16="http://schemas.microsoft.com/office/drawing/2014/main" id="{9C4E9A02-0360-4F50-8354-6E796F1D189F}"/>
                          </a:ext>
                        </a:extLst>
                      </p:cNvPr>
                      <p:cNvPicPr/>
                      <p:nvPr/>
                    </p:nvPicPr>
                    <p:blipFill>
                      <a:blip r:embed="rId5"/>
                      <a:stretch>
                        <a:fillRect/>
                      </a:stretch>
                    </p:blipFill>
                    <p:spPr>
                      <a:xfrm>
                        <a:off x="587375" y="4037013"/>
                        <a:ext cx="7967663" cy="989012"/>
                      </a:xfrm>
                      <a:prstGeom prst="rect">
                        <a:avLst/>
                      </a:prstGeom>
                    </p:spPr>
                  </p:pic>
                </p:oleObj>
              </mc:Fallback>
            </mc:AlternateContent>
          </a:graphicData>
        </a:graphic>
      </p:graphicFrame>
      <p:sp>
        <p:nvSpPr>
          <p:cNvPr id="3" name="Content Placeholder 2"/>
          <p:cNvSpPr>
            <a:spLocks noGrp="1"/>
          </p:cNvSpPr>
          <p:nvPr>
            <p:ph sz="quarter" idx="14"/>
          </p:nvPr>
        </p:nvSpPr>
        <p:spPr>
          <a:xfrm>
            <a:off x="342900" y="5344048"/>
            <a:ext cx="8458200" cy="480680"/>
          </a:xfrm>
        </p:spPr>
        <p:txBody>
          <a:bodyPr>
            <a:normAutofit/>
          </a:bodyPr>
          <a:lstStyle/>
          <a:p>
            <a:pPr marL="292608" indent="-292608">
              <a:spcBef>
                <a:spcPts val="1000"/>
              </a:spcBef>
              <a:spcAft>
                <a:spcPts val="0"/>
              </a:spcAft>
              <a:buFont typeface="Arial" panose="020B0604020202020204" pitchFamily="34" charset="0"/>
              <a:buChar char="•"/>
            </a:pPr>
            <a:r>
              <a:rPr lang="en-US" sz="2400" dirty="0"/>
              <a:t>The good is normal and a luxury good.</a:t>
            </a:r>
          </a:p>
        </p:txBody>
      </p:sp>
    </p:spTree>
    <p:extLst>
      <p:ext uri="{BB962C8B-B14F-4D97-AF65-F5344CB8AC3E}">
        <p14:creationId xmlns:p14="http://schemas.microsoft.com/office/powerpoint/2010/main" val="13887906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EDDCA31-D1DE-434C-A48E-ADB2FAF3005E}"/>
              </a:ext>
            </a:extLst>
          </p:cNvPr>
          <p:cNvSpPr>
            <a:spLocks noGrp="1"/>
          </p:cNvSpPr>
          <p:nvPr>
            <p:ph type="title"/>
          </p:nvPr>
        </p:nvSpPr>
        <p:spPr/>
        <p:txBody>
          <a:bodyPr/>
          <a:lstStyle/>
          <a:p>
            <a:r>
              <a:rPr lang="en-US" dirty="0"/>
              <a:t>Four measures of elasticity</a:t>
            </a:r>
            <a:endParaRPr lang="en-IN" dirty="0"/>
          </a:p>
        </p:txBody>
      </p:sp>
      <p:graphicFrame>
        <p:nvGraphicFramePr>
          <p:cNvPr id="11" name="(Decorative)Table 10">
            <a:extLs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1113809866"/>
              </p:ext>
            </p:extLst>
          </p:nvPr>
        </p:nvGraphicFramePr>
        <p:xfrm>
          <a:off x="797052" y="1673352"/>
          <a:ext cx="7807036" cy="3985260"/>
        </p:xfrm>
        <a:graphic>
          <a:graphicData uri="http://schemas.openxmlformats.org/drawingml/2006/table">
            <a:tbl>
              <a:tblPr firstRow="1" bandRow="1">
                <a:tableStyleId>{5C22544A-7EE6-4342-B048-85BDC9FD1C3A}</a:tableStyleId>
              </a:tblPr>
              <a:tblGrid>
                <a:gridCol w="931164">
                  <a:extLst>
                    <a:ext uri="{9D8B030D-6E8A-4147-A177-3AD203B41FA5}">
                      <a16:colId xmlns:a16="http://schemas.microsoft.com/office/drawing/2014/main" val="20000"/>
                    </a:ext>
                  </a:extLst>
                </a:gridCol>
                <a:gridCol w="2157984">
                  <a:extLst>
                    <a:ext uri="{9D8B030D-6E8A-4147-A177-3AD203B41FA5}">
                      <a16:colId xmlns:a16="http://schemas.microsoft.com/office/drawing/2014/main" val="20001"/>
                    </a:ext>
                  </a:extLst>
                </a:gridCol>
                <a:gridCol w="950976">
                  <a:extLst>
                    <a:ext uri="{9D8B030D-6E8A-4147-A177-3AD203B41FA5}">
                      <a16:colId xmlns:a16="http://schemas.microsoft.com/office/drawing/2014/main" val="581282032"/>
                    </a:ext>
                  </a:extLst>
                </a:gridCol>
                <a:gridCol w="1002931">
                  <a:extLst>
                    <a:ext uri="{9D8B030D-6E8A-4147-A177-3AD203B41FA5}">
                      <a16:colId xmlns:a16="http://schemas.microsoft.com/office/drawing/2014/main" val="2623722452"/>
                    </a:ext>
                  </a:extLst>
                </a:gridCol>
                <a:gridCol w="1413163">
                  <a:extLst>
                    <a:ext uri="{9D8B030D-6E8A-4147-A177-3AD203B41FA5}">
                      <a16:colId xmlns:a16="http://schemas.microsoft.com/office/drawing/2014/main" val="2942211777"/>
                    </a:ext>
                  </a:extLst>
                </a:gridCol>
                <a:gridCol w="1350818">
                  <a:extLst>
                    <a:ext uri="{9D8B030D-6E8A-4147-A177-3AD203B41FA5}">
                      <a16:colId xmlns:a16="http://schemas.microsoft.com/office/drawing/2014/main" val="1742484572"/>
                    </a:ext>
                  </a:extLst>
                </a:gridCol>
              </a:tblGrid>
              <a:tr h="381000">
                <a:tc>
                  <a:txBody>
                    <a:bodyPr/>
                    <a:lstStyle/>
                    <a:p>
                      <a:pPr algn="ctr"/>
                      <a:endParaRPr lang="en-US" dirty="0">
                        <a:solidFill>
                          <a:schemeClr val="tx1"/>
                        </a:solidFill>
                        <a:latin typeface="+mj-lt"/>
                      </a:endParaRPr>
                    </a:p>
                  </a:txBody>
                  <a:tcPr>
                    <a:solidFill>
                      <a:srgbClr val="C00000"/>
                    </a:solidFill>
                  </a:tcPr>
                </a:tc>
                <a:tc>
                  <a:txBody>
                    <a:bodyPr/>
                    <a:lstStyle/>
                    <a:p>
                      <a:pPr algn="ctr"/>
                      <a:endParaRPr lang="en-US" dirty="0">
                        <a:solidFill>
                          <a:schemeClr val="tx1"/>
                        </a:solidFill>
                        <a:latin typeface="+mj-lt"/>
                      </a:endParaRPr>
                    </a:p>
                  </a:txBody>
                  <a:tcPr>
                    <a:solidFill>
                      <a:srgbClr val="C00000"/>
                    </a:solidFill>
                  </a:tcPr>
                </a:tc>
                <a:tc>
                  <a:txBody>
                    <a:bodyPr/>
                    <a:lstStyle/>
                    <a:p>
                      <a:pPr algn="ctr"/>
                      <a:endParaRPr lang="en-US" dirty="0">
                        <a:solidFill>
                          <a:schemeClr val="tx1"/>
                        </a:solidFill>
                        <a:latin typeface="+mj-lt"/>
                      </a:endParaRPr>
                    </a:p>
                  </a:txBody>
                  <a:tcPr>
                    <a:solidFill>
                      <a:srgbClr val="C00000"/>
                    </a:solidFill>
                  </a:tcPr>
                </a:tc>
                <a:tc>
                  <a:txBody>
                    <a:bodyPr/>
                    <a:lstStyle/>
                    <a:p>
                      <a:pPr algn="ctr"/>
                      <a:endParaRPr lang="en-US" dirty="0">
                        <a:solidFill>
                          <a:schemeClr val="tx1"/>
                        </a:solidFill>
                        <a:latin typeface="+mj-lt"/>
                      </a:endParaRPr>
                    </a:p>
                  </a:txBody>
                  <a:tcPr>
                    <a:solidFill>
                      <a:srgbClr val="C00000"/>
                    </a:solidFill>
                  </a:tcPr>
                </a:tc>
                <a:tc>
                  <a:txBody>
                    <a:bodyPr/>
                    <a:lstStyle/>
                    <a:p>
                      <a:pPr algn="ctr"/>
                      <a:endParaRPr lang="en-US" dirty="0">
                        <a:solidFill>
                          <a:schemeClr val="tx1"/>
                        </a:solidFill>
                        <a:latin typeface="+mj-lt"/>
                      </a:endParaRPr>
                    </a:p>
                  </a:txBody>
                  <a:tcPr>
                    <a:solidFill>
                      <a:srgbClr val="C00000"/>
                    </a:solidFill>
                  </a:tcPr>
                </a:tc>
                <a:tc>
                  <a:txBody>
                    <a:bodyPr/>
                    <a:lstStyle/>
                    <a:p>
                      <a:pPr algn="ctr"/>
                      <a:endParaRPr lang="en-US" dirty="0">
                        <a:solidFill>
                          <a:schemeClr val="tx1"/>
                        </a:solidFill>
                        <a:latin typeface="+mj-lt"/>
                      </a:endParaRPr>
                    </a:p>
                  </a:txBody>
                  <a:tcPr>
                    <a:solidFill>
                      <a:srgbClr val="C00000"/>
                    </a:solidFill>
                  </a:tcPr>
                </a:tc>
                <a:extLst>
                  <a:ext uri="{0D108BD9-81ED-4DB2-BD59-A6C34878D82A}">
                    <a16:rowId xmlns:a16="http://schemas.microsoft.com/office/drawing/2014/main" val="10000"/>
                  </a:ext>
                </a:extLst>
              </a:tr>
              <a:tr h="78028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a:latin typeface="+mj-lt"/>
                      </a:endParaRPr>
                    </a:p>
                  </a:txBody>
                  <a:tcPr/>
                </a:tc>
                <a:tc>
                  <a:txBody>
                    <a:bodyPr/>
                    <a:lstStyle/>
                    <a:p>
                      <a:pPr algn="ctr"/>
                      <a:endParaRPr lang="en-US" dirty="0">
                        <a:latin typeface="+mj-lt"/>
                      </a:endParaRPr>
                    </a:p>
                  </a:txBody>
                  <a:tcPr/>
                </a:tc>
                <a:tc>
                  <a:txBody>
                    <a:bodyPr/>
                    <a:lstStyle/>
                    <a:p>
                      <a:pPr algn="ctr"/>
                      <a:endParaRPr lang="en-US" dirty="0">
                        <a:latin typeface="+mj-lt"/>
                      </a:endParaRPr>
                    </a:p>
                  </a:txBody>
                  <a:tcPr/>
                </a:tc>
                <a:tc>
                  <a:txBody>
                    <a:bodyPr/>
                    <a:lstStyle/>
                    <a:p>
                      <a:pPr algn="ctr"/>
                      <a:endParaRPr lang="en-US" dirty="0">
                        <a:latin typeface="+mj-lt"/>
                      </a:endParaRPr>
                    </a:p>
                  </a:txBody>
                  <a:tcPr/>
                </a:tc>
                <a:tc>
                  <a:txBody>
                    <a:bodyPr/>
                    <a:lstStyle/>
                    <a:p>
                      <a:pPr algn="ctr"/>
                      <a:endParaRPr lang="en-US" dirty="0">
                        <a:latin typeface="+mj-lt"/>
                      </a:endParaRPr>
                    </a:p>
                  </a:txBody>
                  <a:tcPr/>
                </a:tc>
                <a:tc>
                  <a:txBody>
                    <a:bodyPr/>
                    <a:lstStyle/>
                    <a:p>
                      <a:pPr algn="ctr"/>
                      <a:endParaRPr lang="en-US" dirty="0">
                        <a:latin typeface="+mj-lt"/>
                      </a:endParaRPr>
                    </a:p>
                  </a:txBody>
                  <a:tcPr/>
                </a:tc>
                <a:extLst>
                  <a:ext uri="{0D108BD9-81ED-4DB2-BD59-A6C34878D82A}">
                    <a16:rowId xmlns:a16="http://schemas.microsoft.com/office/drawing/2014/main" val="10001"/>
                  </a:ext>
                </a:extLst>
              </a:tr>
              <a:tr h="777240">
                <a:tc>
                  <a:txBody>
                    <a:bodyPr/>
                    <a:lstStyle/>
                    <a:p>
                      <a:pPr algn="ctr"/>
                      <a:endParaRPr lang="en-US" dirty="0">
                        <a:latin typeface="+mj-lt"/>
                      </a:endParaRPr>
                    </a:p>
                  </a:txBody>
                  <a:tcPr/>
                </a:tc>
                <a:tc>
                  <a:txBody>
                    <a:bodyPr/>
                    <a:lstStyle/>
                    <a:p>
                      <a:pPr algn="ctr"/>
                      <a:endParaRPr lang="en-US" dirty="0">
                        <a:latin typeface="+mj-lt"/>
                      </a:endParaRPr>
                    </a:p>
                  </a:txBody>
                  <a:tcPr/>
                </a:tc>
                <a:tc>
                  <a:txBody>
                    <a:bodyPr/>
                    <a:lstStyle/>
                    <a:p>
                      <a:pPr algn="ctr"/>
                      <a:endParaRPr lang="en-US" dirty="0">
                        <a:latin typeface="+mj-lt"/>
                      </a:endParaRPr>
                    </a:p>
                  </a:txBody>
                  <a:tcPr/>
                </a:tc>
                <a:tc>
                  <a:txBody>
                    <a:bodyPr/>
                    <a:lstStyle/>
                    <a:p>
                      <a:pPr algn="ctr"/>
                      <a:endParaRPr lang="en-US" dirty="0">
                        <a:latin typeface="+mj-lt"/>
                      </a:endParaRPr>
                    </a:p>
                  </a:txBody>
                  <a:tcPr/>
                </a:tc>
                <a:tc>
                  <a:txBody>
                    <a:bodyPr/>
                    <a:lstStyle/>
                    <a:p>
                      <a:pPr algn="ctr"/>
                      <a:endParaRPr lang="en-US" dirty="0">
                        <a:latin typeface="+mj-lt"/>
                      </a:endParaRPr>
                    </a:p>
                  </a:txBody>
                  <a:tcPr/>
                </a:tc>
                <a:tc>
                  <a:txBody>
                    <a:bodyPr/>
                    <a:lstStyle/>
                    <a:p>
                      <a:pPr algn="ctr"/>
                      <a:endParaRPr lang="en-US" dirty="0">
                        <a:latin typeface="+mj-lt"/>
                      </a:endParaRPr>
                    </a:p>
                  </a:txBody>
                  <a:tcPr/>
                </a:tc>
                <a:extLst>
                  <a:ext uri="{0D108BD9-81ED-4DB2-BD59-A6C34878D82A}">
                    <a16:rowId xmlns:a16="http://schemas.microsoft.com/office/drawing/2014/main" val="10002"/>
                  </a:ext>
                </a:extLst>
              </a:tr>
              <a:tr h="84582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latin typeface="+mj-lt"/>
                      </a:endParaRPr>
                    </a:p>
                  </a:txBody>
                  <a:tcPr/>
                </a:tc>
                <a:extLst>
                  <a:ext uri="{0D108BD9-81ED-4DB2-BD59-A6C34878D82A}">
                    <a16:rowId xmlns:a16="http://schemas.microsoft.com/office/drawing/2014/main" val="10003"/>
                  </a:ext>
                </a:extLst>
              </a:tr>
              <a:tr h="120091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latin typeface="+mj-lt"/>
                      </a:endParaRPr>
                    </a:p>
                  </a:txBody>
                  <a:tcPr/>
                </a:tc>
                <a:extLst>
                  <a:ext uri="{0D108BD9-81ED-4DB2-BD59-A6C34878D82A}">
                    <a16:rowId xmlns:a16="http://schemas.microsoft.com/office/drawing/2014/main" val="10004"/>
                  </a:ext>
                </a:extLst>
              </a:tr>
            </a:tbl>
          </a:graphicData>
        </a:graphic>
      </p:graphicFrame>
      <p:graphicFrame>
        <p:nvGraphicFramePr>
          <p:cNvPr id="13" name="Object 12">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609263436"/>
              </p:ext>
            </p:extLst>
          </p:nvPr>
        </p:nvGraphicFramePr>
        <p:xfrm>
          <a:off x="887682" y="1767164"/>
          <a:ext cx="784004" cy="242463"/>
        </p:xfrm>
        <a:graphic>
          <a:graphicData uri="http://schemas.openxmlformats.org/presentationml/2006/ole">
            <mc:AlternateContent xmlns:mc="http://schemas.openxmlformats.org/markup-compatibility/2006">
              <mc:Choice xmlns:v="urn:schemas-microsoft-com:vml" Requires="v">
                <p:oleObj spid="_x0000_s18309" name="Equation" r:id="rId4" imgW="571320" imgH="177480" progId="Equation.DSMT4">
                  <p:embed/>
                </p:oleObj>
              </mc:Choice>
              <mc:Fallback>
                <p:oleObj name="Equation" r:id="rId4" imgW="571320" imgH="177480" progId="Equation.DSMT4">
                  <p:embed/>
                  <p:pic>
                    <p:nvPicPr>
                      <p:cNvPr id="17" name="Object 16">
                        <a:extLst>
                          <a:ext uri="{FF2B5EF4-FFF2-40B4-BE49-F238E27FC236}">
                            <a16:creationId xmlns:a16="http://schemas.microsoft.com/office/drawing/2014/main" id="{9C4E9A02-0360-4F50-8354-6E796F1D189F}"/>
                          </a:ext>
                        </a:extLst>
                      </p:cNvPr>
                      <p:cNvPicPr/>
                      <p:nvPr/>
                    </p:nvPicPr>
                    <p:blipFill>
                      <a:blip r:embed="rId5"/>
                      <a:stretch>
                        <a:fillRect/>
                      </a:stretch>
                    </p:blipFill>
                    <p:spPr>
                      <a:xfrm>
                        <a:off x="887682" y="1767164"/>
                        <a:ext cx="784004" cy="242463"/>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4018928573"/>
              </p:ext>
            </p:extLst>
          </p:nvPr>
        </p:nvGraphicFramePr>
        <p:xfrm>
          <a:off x="1956687" y="1751540"/>
          <a:ext cx="836681" cy="276186"/>
        </p:xfrm>
        <a:graphic>
          <a:graphicData uri="http://schemas.openxmlformats.org/presentationml/2006/ole">
            <mc:AlternateContent xmlns:mc="http://schemas.openxmlformats.org/markup-compatibility/2006">
              <mc:Choice xmlns:v="urn:schemas-microsoft-com:vml" Requires="v">
                <p:oleObj spid="_x0000_s18310" name="Equation" r:id="rId6" imgW="609480" imgH="203040" progId="Equation.DSMT4">
                  <p:embed/>
                </p:oleObj>
              </mc:Choice>
              <mc:Fallback>
                <p:oleObj name="Equation" r:id="rId6" imgW="609480" imgH="203040" progId="Equation.DSMT4">
                  <p:embed/>
                  <p:pic>
                    <p:nvPicPr>
                      <p:cNvPr id="13" name="Object 12">
                        <a:extLst>
                          <a:ext uri="{FF2B5EF4-FFF2-40B4-BE49-F238E27FC236}">
                            <a16:creationId xmlns:a16="http://schemas.microsoft.com/office/drawing/2014/main" id="{9C4E9A02-0360-4F50-8354-6E796F1D189F}"/>
                          </a:ext>
                        </a:extLst>
                      </p:cNvPr>
                      <p:cNvPicPr/>
                      <p:nvPr/>
                    </p:nvPicPr>
                    <p:blipFill>
                      <a:blip r:embed="rId7"/>
                      <a:stretch>
                        <a:fillRect/>
                      </a:stretch>
                    </p:blipFill>
                    <p:spPr>
                      <a:xfrm>
                        <a:off x="1956687" y="1751540"/>
                        <a:ext cx="836681" cy="276186"/>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380907448"/>
              </p:ext>
            </p:extLst>
          </p:nvPr>
        </p:nvGraphicFramePr>
        <p:xfrm>
          <a:off x="3911847" y="1726216"/>
          <a:ext cx="820437" cy="276186"/>
        </p:xfrm>
        <a:graphic>
          <a:graphicData uri="http://schemas.openxmlformats.org/presentationml/2006/ole">
            <mc:AlternateContent xmlns:mc="http://schemas.openxmlformats.org/markup-compatibility/2006">
              <mc:Choice xmlns:v="urn:schemas-microsoft-com:vml" Requires="v">
                <p:oleObj spid="_x0000_s18311" name="Equation" r:id="rId8" imgW="596880" imgH="203040" progId="Equation.DSMT4">
                  <p:embed/>
                </p:oleObj>
              </mc:Choice>
              <mc:Fallback>
                <p:oleObj name="Equation" r:id="rId8" imgW="596880" imgH="203040" progId="Equation.DSMT4">
                  <p:embed/>
                  <p:pic>
                    <p:nvPicPr>
                      <p:cNvPr id="14" name="Object 13">
                        <a:extLst>
                          <a:ext uri="{FF2B5EF4-FFF2-40B4-BE49-F238E27FC236}">
                            <a16:creationId xmlns:a16="http://schemas.microsoft.com/office/drawing/2014/main" id="{9C4E9A02-0360-4F50-8354-6E796F1D189F}"/>
                          </a:ext>
                        </a:extLst>
                      </p:cNvPr>
                      <p:cNvPicPr/>
                      <p:nvPr/>
                    </p:nvPicPr>
                    <p:blipFill>
                      <a:blip r:embed="rId9"/>
                      <a:stretch>
                        <a:fillRect/>
                      </a:stretch>
                    </p:blipFill>
                    <p:spPr>
                      <a:xfrm>
                        <a:off x="3911847" y="1726216"/>
                        <a:ext cx="820437" cy="276186"/>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66428517"/>
              </p:ext>
            </p:extLst>
          </p:nvPr>
        </p:nvGraphicFramePr>
        <p:xfrm>
          <a:off x="4877257" y="1743817"/>
          <a:ext cx="751389" cy="240984"/>
        </p:xfrm>
        <a:graphic>
          <a:graphicData uri="http://schemas.openxmlformats.org/presentationml/2006/ole">
            <mc:AlternateContent xmlns:mc="http://schemas.openxmlformats.org/markup-compatibility/2006">
              <mc:Choice xmlns:v="urn:schemas-microsoft-com:vml" Requires="v">
                <p:oleObj spid="_x0000_s18312" name="Equation" r:id="rId10" imgW="545760" imgH="177480" progId="Equation.DSMT4">
                  <p:embed/>
                </p:oleObj>
              </mc:Choice>
              <mc:Fallback>
                <p:oleObj name="Equation" r:id="rId10" imgW="545760" imgH="177480" progId="Equation.DSMT4">
                  <p:embed/>
                  <p:pic>
                    <p:nvPicPr>
                      <p:cNvPr id="15" name="Object 14">
                        <a:extLst>
                          <a:ext uri="{FF2B5EF4-FFF2-40B4-BE49-F238E27FC236}">
                            <a16:creationId xmlns:a16="http://schemas.microsoft.com/office/drawing/2014/main" id="{9C4E9A02-0360-4F50-8354-6E796F1D189F}"/>
                          </a:ext>
                        </a:extLst>
                      </p:cNvPr>
                      <p:cNvPicPr/>
                      <p:nvPr/>
                    </p:nvPicPr>
                    <p:blipFill>
                      <a:blip r:embed="rId11"/>
                      <a:stretch>
                        <a:fillRect/>
                      </a:stretch>
                    </p:blipFill>
                    <p:spPr>
                      <a:xfrm>
                        <a:off x="4877257" y="1743817"/>
                        <a:ext cx="751389" cy="240984"/>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981555040"/>
              </p:ext>
            </p:extLst>
          </p:nvPr>
        </p:nvGraphicFramePr>
        <p:xfrm>
          <a:off x="6021891" y="1751425"/>
          <a:ext cx="1083083" cy="274830"/>
        </p:xfrm>
        <a:graphic>
          <a:graphicData uri="http://schemas.openxmlformats.org/presentationml/2006/ole">
            <mc:AlternateContent xmlns:mc="http://schemas.openxmlformats.org/markup-compatibility/2006">
              <mc:Choice xmlns:v="urn:schemas-microsoft-com:vml" Requires="v">
                <p:oleObj spid="_x0000_s18313" name="Equation" r:id="rId12" imgW="787320" imgH="203040" progId="Equation.DSMT4">
                  <p:embed/>
                </p:oleObj>
              </mc:Choice>
              <mc:Fallback>
                <p:oleObj name="Equation" r:id="rId12" imgW="787320" imgH="203040" progId="Equation.DSMT4">
                  <p:embed/>
                  <p:pic>
                    <p:nvPicPr>
                      <p:cNvPr id="16" name="Object 15">
                        <a:extLst>
                          <a:ext uri="{FF2B5EF4-FFF2-40B4-BE49-F238E27FC236}">
                            <a16:creationId xmlns:a16="http://schemas.microsoft.com/office/drawing/2014/main" id="{9C4E9A02-0360-4F50-8354-6E796F1D189F}"/>
                          </a:ext>
                        </a:extLst>
                      </p:cNvPr>
                      <p:cNvPicPr/>
                      <p:nvPr/>
                    </p:nvPicPr>
                    <p:blipFill>
                      <a:blip r:embed="rId13"/>
                      <a:stretch>
                        <a:fillRect/>
                      </a:stretch>
                    </p:blipFill>
                    <p:spPr>
                      <a:xfrm>
                        <a:off x="6021891" y="1751425"/>
                        <a:ext cx="1083083" cy="27483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626317472"/>
              </p:ext>
            </p:extLst>
          </p:nvPr>
        </p:nvGraphicFramePr>
        <p:xfrm>
          <a:off x="7394919" y="1769958"/>
          <a:ext cx="1012683" cy="274830"/>
        </p:xfrm>
        <a:graphic>
          <a:graphicData uri="http://schemas.openxmlformats.org/presentationml/2006/ole">
            <mc:AlternateContent xmlns:mc="http://schemas.openxmlformats.org/markup-compatibility/2006">
              <mc:Choice xmlns:v="urn:schemas-microsoft-com:vml" Requires="v">
                <p:oleObj spid="_x0000_s18314" name="Equation" r:id="rId14" imgW="736560" imgH="203040" progId="Equation.DSMT4">
                  <p:embed/>
                </p:oleObj>
              </mc:Choice>
              <mc:Fallback>
                <p:oleObj name="Equation" r:id="rId14" imgW="736560" imgH="203040" progId="Equation.DSMT4">
                  <p:embed/>
                  <p:pic>
                    <p:nvPicPr>
                      <p:cNvPr id="17" name="Object 16">
                        <a:extLst>
                          <a:ext uri="{FF2B5EF4-FFF2-40B4-BE49-F238E27FC236}">
                            <a16:creationId xmlns:a16="http://schemas.microsoft.com/office/drawing/2014/main" id="{9C4E9A02-0360-4F50-8354-6E796F1D189F}"/>
                          </a:ext>
                        </a:extLst>
                      </p:cNvPr>
                      <p:cNvPicPr/>
                      <p:nvPr/>
                    </p:nvPicPr>
                    <p:blipFill>
                      <a:blip r:embed="rId15"/>
                      <a:stretch>
                        <a:fillRect/>
                      </a:stretch>
                    </p:blipFill>
                    <p:spPr>
                      <a:xfrm>
                        <a:off x="7394919" y="1769958"/>
                        <a:ext cx="1012683" cy="274830"/>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918368291"/>
              </p:ext>
            </p:extLst>
          </p:nvPr>
        </p:nvGraphicFramePr>
        <p:xfrm>
          <a:off x="860553" y="2115435"/>
          <a:ext cx="333935" cy="166040"/>
        </p:xfrm>
        <a:graphic>
          <a:graphicData uri="http://schemas.openxmlformats.org/presentationml/2006/ole">
            <mc:AlternateContent xmlns:mc="http://schemas.openxmlformats.org/markup-compatibility/2006">
              <mc:Choice xmlns:v="urn:schemas-microsoft-com:vml" Requires="v">
                <p:oleObj spid="_x0000_s18315" name="Equation" r:id="rId16" imgW="355320" imgH="177480" progId="Equation.DSMT4">
                  <p:embed/>
                </p:oleObj>
              </mc:Choice>
              <mc:Fallback>
                <p:oleObj name="Equation" r:id="rId16" imgW="355320" imgH="177480" progId="Equation.DSMT4">
                  <p:embed/>
                  <p:pic>
                    <p:nvPicPr>
                      <p:cNvPr id="13" name="Object 12">
                        <a:extLst>
                          <a:ext uri="{FF2B5EF4-FFF2-40B4-BE49-F238E27FC236}">
                            <a16:creationId xmlns:a16="http://schemas.microsoft.com/office/drawing/2014/main" id="{9C4E9A02-0360-4F50-8354-6E796F1D189F}"/>
                          </a:ext>
                        </a:extLst>
                      </p:cNvPr>
                      <p:cNvPicPr/>
                      <p:nvPr/>
                    </p:nvPicPr>
                    <p:blipFill>
                      <a:blip r:embed="rId17"/>
                      <a:stretch>
                        <a:fillRect/>
                      </a:stretch>
                    </p:blipFill>
                    <p:spPr>
                      <a:xfrm>
                        <a:off x="860553" y="2115435"/>
                        <a:ext cx="333935" cy="16604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336049914"/>
              </p:ext>
            </p:extLst>
          </p:nvPr>
        </p:nvGraphicFramePr>
        <p:xfrm>
          <a:off x="860553" y="2320463"/>
          <a:ext cx="739294" cy="190153"/>
        </p:xfrm>
        <a:graphic>
          <a:graphicData uri="http://schemas.openxmlformats.org/presentationml/2006/ole">
            <mc:AlternateContent xmlns:mc="http://schemas.openxmlformats.org/markup-compatibility/2006">
              <mc:Choice xmlns:v="urn:schemas-microsoft-com:vml" Requires="v">
                <p:oleObj spid="_x0000_s18316" name="Equation" r:id="rId18" imgW="787320" imgH="203040" progId="Equation.DSMT4">
                  <p:embed/>
                </p:oleObj>
              </mc:Choice>
              <mc:Fallback>
                <p:oleObj name="Equation" r:id="rId18" imgW="787320" imgH="203040" progId="Equation.DSMT4">
                  <p:embed/>
                  <p:pic>
                    <p:nvPicPr>
                      <p:cNvPr id="19" name="Object 18">
                        <a:extLst>
                          <a:ext uri="{FF2B5EF4-FFF2-40B4-BE49-F238E27FC236}">
                            <a16:creationId xmlns:a16="http://schemas.microsoft.com/office/drawing/2014/main" id="{9C4E9A02-0360-4F50-8354-6E796F1D189F}"/>
                          </a:ext>
                        </a:extLst>
                      </p:cNvPr>
                      <p:cNvPicPr/>
                      <p:nvPr/>
                    </p:nvPicPr>
                    <p:blipFill>
                      <a:blip r:embed="rId19"/>
                      <a:stretch>
                        <a:fillRect/>
                      </a:stretch>
                    </p:blipFill>
                    <p:spPr>
                      <a:xfrm>
                        <a:off x="860553" y="2320463"/>
                        <a:ext cx="739294" cy="190153"/>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505026606"/>
              </p:ext>
            </p:extLst>
          </p:nvPr>
        </p:nvGraphicFramePr>
        <p:xfrm>
          <a:off x="860553" y="2552741"/>
          <a:ext cx="500902" cy="166971"/>
        </p:xfrm>
        <a:graphic>
          <a:graphicData uri="http://schemas.openxmlformats.org/presentationml/2006/ole">
            <mc:AlternateContent xmlns:mc="http://schemas.openxmlformats.org/markup-compatibility/2006">
              <mc:Choice xmlns:v="urn:schemas-microsoft-com:vml" Requires="v">
                <p:oleObj spid="_x0000_s18317" name="Equation" r:id="rId20" imgW="533160" imgH="177480" progId="Equation.DSMT4">
                  <p:embed/>
                </p:oleObj>
              </mc:Choice>
              <mc:Fallback>
                <p:oleObj name="Equation" r:id="rId20" imgW="533160" imgH="177480" progId="Equation.DSMT4">
                  <p:embed/>
                  <p:pic>
                    <p:nvPicPr>
                      <p:cNvPr id="20" name="Object 19">
                        <a:extLst>
                          <a:ext uri="{FF2B5EF4-FFF2-40B4-BE49-F238E27FC236}">
                            <a16:creationId xmlns:a16="http://schemas.microsoft.com/office/drawing/2014/main" id="{9C4E9A02-0360-4F50-8354-6E796F1D189F}"/>
                          </a:ext>
                        </a:extLst>
                      </p:cNvPr>
                      <p:cNvPicPr/>
                      <p:nvPr/>
                    </p:nvPicPr>
                    <p:blipFill>
                      <a:blip r:embed="rId21"/>
                      <a:stretch>
                        <a:fillRect/>
                      </a:stretch>
                    </p:blipFill>
                    <p:spPr>
                      <a:xfrm>
                        <a:off x="860553" y="2552741"/>
                        <a:ext cx="500902" cy="166971"/>
                      </a:xfrm>
                      <a:prstGeom prst="rect">
                        <a:avLst/>
                      </a:prstGeom>
                    </p:spPr>
                  </p:pic>
                </p:oleObj>
              </mc:Fallback>
            </mc:AlternateContent>
          </a:graphicData>
        </a:graphic>
      </p:graphicFrame>
      <p:graphicFrame>
        <p:nvGraphicFramePr>
          <p:cNvPr id="32" name="Object 31">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800280103"/>
              </p:ext>
            </p:extLst>
          </p:nvPr>
        </p:nvGraphicFramePr>
        <p:xfrm>
          <a:off x="1752908" y="2241571"/>
          <a:ext cx="1820934" cy="404802"/>
        </p:xfrm>
        <a:graphic>
          <a:graphicData uri="http://schemas.openxmlformats.org/presentationml/2006/ole">
            <mc:AlternateContent xmlns:mc="http://schemas.openxmlformats.org/markup-compatibility/2006">
              <mc:Choice xmlns:v="urn:schemas-microsoft-com:vml" Requires="v">
                <p:oleObj spid="_x0000_s18318" name="Equation" r:id="rId22" imgW="1942920" imgH="431640" progId="Equation.DSMT4">
                  <p:embed/>
                </p:oleObj>
              </mc:Choice>
              <mc:Fallback>
                <p:oleObj name="Equation" r:id="rId22" imgW="1942920" imgH="431640" progId="Equation.DSMT4">
                  <p:embed/>
                  <p:pic>
                    <p:nvPicPr>
                      <p:cNvPr id="26" name="Object 25">
                        <a:extLst>
                          <a:ext uri="{FF2B5EF4-FFF2-40B4-BE49-F238E27FC236}">
                            <a16:creationId xmlns:a16="http://schemas.microsoft.com/office/drawing/2014/main" id="{9C4E9A02-0360-4F50-8354-6E796F1D189F}"/>
                          </a:ext>
                        </a:extLst>
                      </p:cNvPr>
                      <p:cNvPicPr/>
                      <p:nvPr/>
                    </p:nvPicPr>
                    <p:blipFill>
                      <a:blip r:embed="rId23"/>
                      <a:stretch>
                        <a:fillRect/>
                      </a:stretch>
                    </p:blipFill>
                    <p:spPr>
                      <a:xfrm>
                        <a:off x="1752908" y="2241571"/>
                        <a:ext cx="1820934" cy="404802"/>
                      </a:xfrm>
                      <a:prstGeom prst="rect">
                        <a:avLst/>
                      </a:prstGeom>
                    </p:spPr>
                  </p:pic>
                </p:oleObj>
              </mc:Fallback>
            </mc:AlternateContent>
          </a:graphicData>
        </a:graphic>
      </p:graphicFrame>
      <p:graphicFrame>
        <p:nvGraphicFramePr>
          <p:cNvPr id="36" name="Object 35">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305088068"/>
              </p:ext>
            </p:extLst>
          </p:nvPr>
        </p:nvGraphicFramePr>
        <p:xfrm>
          <a:off x="3937651" y="2264700"/>
          <a:ext cx="477911" cy="190894"/>
        </p:xfrm>
        <a:graphic>
          <a:graphicData uri="http://schemas.openxmlformats.org/presentationml/2006/ole">
            <mc:AlternateContent xmlns:mc="http://schemas.openxmlformats.org/markup-compatibility/2006">
              <mc:Choice xmlns:v="urn:schemas-microsoft-com:vml" Requires="v">
                <p:oleObj spid="_x0000_s18319" name="Equation" r:id="rId24" imgW="507960" imgH="203040" progId="Equation.DSMT4">
                  <p:embed/>
                </p:oleObj>
              </mc:Choice>
              <mc:Fallback>
                <p:oleObj name="Equation" r:id="rId24" imgW="507960" imgH="203040" progId="Equation.DSMT4">
                  <p:embed/>
                  <p:pic>
                    <p:nvPicPr>
                      <p:cNvPr id="19" name="Object 18">
                        <a:extLst>
                          <a:ext uri="{FF2B5EF4-FFF2-40B4-BE49-F238E27FC236}">
                            <a16:creationId xmlns:a16="http://schemas.microsoft.com/office/drawing/2014/main" id="{9C4E9A02-0360-4F50-8354-6E796F1D189F}"/>
                          </a:ext>
                        </a:extLst>
                      </p:cNvPr>
                      <p:cNvPicPr/>
                      <p:nvPr/>
                    </p:nvPicPr>
                    <p:blipFill>
                      <a:blip r:embed="rId25"/>
                      <a:stretch>
                        <a:fillRect/>
                      </a:stretch>
                    </p:blipFill>
                    <p:spPr>
                      <a:xfrm>
                        <a:off x="3937651" y="2264700"/>
                        <a:ext cx="477911" cy="190894"/>
                      </a:xfrm>
                      <a:prstGeom prst="rect">
                        <a:avLst/>
                      </a:prstGeom>
                    </p:spPr>
                  </p:pic>
                </p:oleObj>
              </mc:Fallback>
            </mc:AlternateContent>
          </a:graphicData>
        </a:graphic>
      </p:graphicFrame>
      <p:graphicFrame>
        <p:nvGraphicFramePr>
          <p:cNvPr id="41" name="Object 40">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053532134"/>
              </p:ext>
            </p:extLst>
          </p:nvPr>
        </p:nvGraphicFramePr>
        <p:xfrm>
          <a:off x="4912704" y="2326607"/>
          <a:ext cx="406157" cy="167876"/>
        </p:xfrm>
        <a:graphic>
          <a:graphicData uri="http://schemas.openxmlformats.org/presentationml/2006/ole">
            <mc:AlternateContent xmlns:mc="http://schemas.openxmlformats.org/markup-compatibility/2006">
              <mc:Choice xmlns:v="urn:schemas-microsoft-com:vml" Requires="v">
                <p:oleObj spid="_x0000_s18320" name="Equation" r:id="rId26" imgW="431640" imgH="177480" progId="Equation.DSMT4">
                  <p:embed/>
                </p:oleObj>
              </mc:Choice>
              <mc:Fallback>
                <p:oleObj name="Equation" r:id="rId26" imgW="431640" imgH="177480" progId="Equation.DSMT4">
                  <p:embed/>
                  <p:pic>
                    <p:nvPicPr>
                      <p:cNvPr id="37" name="Object 36">
                        <a:extLst>
                          <a:ext uri="{FF2B5EF4-FFF2-40B4-BE49-F238E27FC236}">
                            <a16:creationId xmlns:a16="http://schemas.microsoft.com/office/drawing/2014/main" id="{9C4E9A02-0360-4F50-8354-6E796F1D189F}"/>
                          </a:ext>
                        </a:extLst>
                      </p:cNvPr>
                      <p:cNvPicPr/>
                      <p:nvPr/>
                    </p:nvPicPr>
                    <p:blipFill>
                      <a:blip r:embed="rId27"/>
                      <a:stretch>
                        <a:fillRect/>
                      </a:stretch>
                    </p:blipFill>
                    <p:spPr>
                      <a:xfrm>
                        <a:off x="4912704" y="2326607"/>
                        <a:ext cx="406157" cy="167876"/>
                      </a:xfrm>
                      <a:prstGeom prst="rect">
                        <a:avLst/>
                      </a:prstGeom>
                    </p:spPr>
                  </p:pic>
                </p:oleObj>
              </mc:Fallback>
            </mc:AlternateContent>
          </a:graphicData>
        </a:graphic>
      </p:graphicFrame>
      <p:graphicFrame>
        <p:nvGraphicFramePr>
          <p:cNvPr id="47" name="Object 46">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191221519"/>
              </p:ext>
            </p:extLst>
          </p:nvPr>
        </p:nvGraphicFramePr>
        <p:xfrm>
          <a:off x="5866337" y="2157205"/>
          <a:ext cx="824496" cy="192245"/>
        </p:xfrm>
        <a:graphic>
          <a:graphicData uri="http://schemas.openxmlformats.org/presentationml/2006/ole">
            <mc:AlternateContent xmlns:mc="http://schemas.openxmlformats.org/markup-compatibility/2006">
              <mc:Choice xmlns:v="urn:schemas-microsoft-com:vml" Requires="v">
                <p:oleObj spid="_x0000_s18321" name="Equation" r:id="rId28" imgW="876240" imgH="203040" progId="Equation.DSMT4">
                  <p:embed/>
                </p:oleObj>
              </mc:Choice>
              <mc:Fallback>
                <p:oleObj name="Equation" r:id="rId28" imgW="876240" imgH="203040" progId="Equation.DSMT4">
                  <p:embed/>
                  <p:pic>
                    <p:nvPicPr>
                      <p:cNvPr id="41" name="Object 40">
                        <a:extLst>
                          <a:ext uri="{FF2B5EF4-FFF2-40B4-BE49-F238E27FC236}">
                            <a16:creationId xmlns:a16="http://schemas.microsoft.com/office/drawing/2014/main" id="{9C4E9A02-0360-4F50-8354-6E796F1D189F}"/>
                          </a:ext>
                        </a:extLst>
                      </p:cNvPr>
                      <p:cNvPicPr/>
                      <p:nvPr/>
                    </p:nvPicPr>
                    <p:blipFill>
                      <a:blip r:embed="rId29"/>
                      <a:stretch>
                        <a:fillRect/>
                      </a:stretch>
                    </p:blipFill>
                    <p:spPr>
                      <a:xfrm>
                        <a:off x="5866337" y="2157205"/>
                        <a:ext cx="824496" cy="192245"/>
                      </a:xfrm>
                      <a:prstGeom prst="rect">
                        <a:avLst/>
                      </a:prstGeom>
                    </p:spPr>
                  </p:pic>
                </p:oleObj>
              </mc:Fallback>
            </mc:AlternateContent>
          </a:graphicData>
        </a:graphic>
      </p:graphicFrame>
      <p:graphicFrame>
        <p:nvGraphicFramePr>
          <p:cNvPr id="48" name="Object 47">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428633556"/>
              </p:ext>
            </p:extLst>
          </p:nvPr>
        </p:nvGraphicFramePr>
        <p:xfrm>
          <a:off x="5922963" y="2376488"/>
          <a:ext cx="1120775" cy="192087"/>
        </p:xfrm>
        <a:graphic>
          <a:graphicData uri="http://schemas.openxmlformats.org/presentationml/2006/ole">
            <mc:AlternateContent xmlns:mc="http://schemas.openxmlformats.org/markup-compatibility/2006">
              <mc:Choice xmlns:v="urn:schemas-microsoft-com:vml" Requires="v">
                <p:oleObj spid="_x0000_s18322" name="Equation" r:id="rId30" imgW="1193760" imgH="203040" progId="Equation.DSMT4">
                  <p:embed/>
                </p:oleObj>
              </mc:Choice>
              <mc:Fallback>
                <p:oleObj name="Equation" r:id="rId30" imgW="1193760" imgH="203040" progId="Equation.DSMT4">
                  <p:embed/>
                  <p:pic>
                    <p:nvPicPr>
                      <p:cNvPr id="47" name="Object 46">
                        <a:extLst>
                          <a:ext uri="{FF2B5EF4-FFF2-40B4-BE49-F238E27FC236}">
                            <a16:creationId xmlns:a16="http://schemas.microsoft.com/office/drawing/2014/main" id="{9C4E9A02-0360-4F50-8354-6E796F1D189F}"/>
                          </a:ext>
                        </a:extLst>
                      </p:cNvPr>
                      <p:cNvPicPr/>
                      <p:nvPr/>
                    </p:nvPicPr>
                    <p:blipFill>
                      <a:blip r:embed="rId31"/>
                      <a:stretch>
                        <a:fillRect/>
                      </a:stretch>
                    </p:blipFill>
                    <p:spPr>
                      <a:xfrm>
                        <a:off x="5922963" y="2376488"/>
                        <a:ext cx="1120775" cy="192087"/>
                      </a:xfrm>
                      <a:prstGeom prst="rect">
                        <a:avLst/>
                      </a:prstGeom>
                    </p:spPr>
                  </p:pic>
                </p:oleObj>
              </mc:Fallback>
            </mc:AlternateContent>
          </a:graphicData>
        </a:graphic>
      </p:graphicFrame>
      <p:graphicFrame>
        <p:nvGraphicFramePr>
          <p:cNvPr id="49" name="Object 48">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891990860"/>
              </p:ext>
            </p:extLst>
          </p:nvPr>
        </p:nvGraphicFramePr>
        <p:xfrm>
          <a:off x="5879687" y="2579681"/>
          <a:ext cx="968004" cy="192245"/>
        </p:xfrm>
        <a:graphic>
          <a:graphicData uri="http://schemas.openxmlformats.org/presentationml/2006/ole">
            <mc:AlternateContent xmlns:mc="http://schemas.openxmlformats.org/markup-compatibility/2006">
              <mc:Choice xmlns:v="urn:schemas-microsoft-com:vml" Requires="v">
                <p:oleObj spid="_x0000_s18323" name="Equation" r:id="rId32" imgW="1028520" imgH="203040" progId="Equation.DSMT4">
                  <p:embed/>
                </p:oleObj>
              </mc:Choice>
              <mc:Fallback>
                <p:oleObj name="Equation" r:id="rId32" imgW="1028520" imgH="203040" progId="Equation.DSMT4">
                  <p:embed/>
                  <p:pic>
                    <p:nvPicPr>
                      <p:cNvPr id="48" name="Object 47">
                        <a:extLst>
                          <a:ext uri="{FF2B5EF4-FFF2-40B4-BE49-F238E27FC236}">
                            <a16:creationId xmlns:a16="http://schemas.microsoft.com/office/drawing/2014/main" id="{9C4E9A02-0360-4F50-8354-6E796F1D189F}"/>
                          </a:ext>
                        </a:extLst>
                      </p:cNvPr>
                      <p:cNvPicPr/>
                      <p:nvPr/>
                    </p:nvPicPr>
                    <p:blipFill>
                      <a:blip r:embed="rId33"/>
                      <a:stretch>
                        <a:fillRect/>
                      </a:stretch>
                    </p:blipFill>
                    <p:spPr>
                      <a:xfrm>
                        <a:off x="5879687" y="2579681"/>
                        <a:ext cx="968004" cy="192245"/>
                      </a:xfrm>
                      <a:prstGeom prst="rect">
                        <a:avLst/>
                      </a:prstGeom>
                    </p:spPr>
                  </p:pic>
                </p:oleObj>
              </mc:Fallback>
            </mc:AlternateContent>
          </a:graphicData>
        </a:graphic>
      </p:graphicFrame>
      <p:graphicFrame>
        <p:nvGraphicFramePr>
          <p:cNvPr id="57" name="Object 56">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585784318"/>
              </p:ext>
            </p:extLst>
          </p:nvPr>
        </p:nvGraphicFramePr>
        <p:xfrm>
          <a:off x="7304468" y="2133246"/>
          <a:ext cx="920621" cy="192245"/>
        </p:xfrm>
        <a:graphic>
          <a:graphicData uri="http://schemas.openxmlformats.org/presentationml/2006/ole">
            <mc:AlternateContent xmlns:mc="http://schemas.openxmlformats.org/markup-compatibility/2006">
              <mc:Choice xmlns:v="urn:schemas-microsoft-com:vml" Requires="v">
                <p:oleObj spid="_x0000_s18324" name="Equation" r:id="rId34" imgW="977760" imgH="203040" progId="Equation.DSMT4">
                  <p:embed/>
                </p:oleObj>
              </mc:Choice>
              <mc:Fallback>
                <p:oleObj name="Equation" r:id="rId34" imgW="977760" imgH="203040" progId="Equation.DSMT4">
                  <p:embed/>
                  <p:pic>
                    <p:nvPicPr>
                      <p:cNvPr id="47" name="Object 46">
                        <a:extLst>
                          <a:ext uri="{FF2B5EF4-FFF2-40B4-BE49-F238E27FC236}">
                            <a16:creationId xmlns:a16="http://schemas.microsoft.com/office/drawing/2014/main" id="{9C4E9A02-0360-4F50-8354-6E796F1D189F}"/>
                          </a:ext>
                        </a:extLst>
                      </p:cNvPr>
                      <p:cNvPicPr/>
                      <p:nvPr/>
                    </p:nvPicPr>
                    <p:blipFill>
                      <a:blip r:embed="rId35"/>
                      <a:stretch>
                        <a:fillRect/>
                      </a:stretch>
                    </p:blipFill>
                    <p:spPr>
                      <a:xfrm>
                        <a:off x="7304468" y="2133246"/>
                        <a:ext cx="920621" cy="192245"/>
                      </a:xfrm>
                      <a:prstGeom prst="rect">
                        <a:avLst/>
                      </a:prstGeom>
                    </p:spPr>
                  </p:pic>
                </p:oleObj>
              </mc:Fallback>
            </mc:AlternateContent>
          </a:graphicData>
        </a:graphic>
      </p:graphicFrame>
      <p:graphicFrame>
        <p:nvGraphicFramePr>
          <p:cNvPr id="58" name="Object 57">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335684890"/>
              </p:ext>
            </p:extLst>
          </p:nvPr>
        </p:nvGraphicFramePr>
        <p:xfrm>
          <a:off x="7301518" y="2331229"/>
          <a:ext cx="848865" cy="192245"/>
        </p:xfrm>
        <a:graphic>
          <a:graphicData uri="http://schemas.openxmlformats.org/presentationml/2006/ole">
            <mc:AlternateContent xmlns:mc="http://schemas.openxmlformats.org/markup-compatibility/2006">
              <mc:Choice xmlns:v="urn:schemas-microsoft-com:vml" Requires="v">
                <p:oleObj spid="_x0000_s18325" name="Equation" r:id="rId36" imgW="901440" imgH="203040" progId="Equation.DSMT4">
                  <p:embed/>
                </p:oleObj>
              </mc:Choice>
              <mc:Fallback>
                <p:oleObj name="Equation" r:id="rId36" imgW="901440" imgH="203040" progId="Equation.DSMT4">
                  <p:embed/>
                  <p:pic>
                    <p:nvPicPr>
                      <p:cNvPr id="57" name="Object 56">
                        <a:extLst>
                          <a:ext uri="{FF2B5EF4-FFF2-40B4-BE49-F238E27FC236}">
                            <a16:creationId xmlns:a16="http://schemas.microsoft.com/office/drawing/2014/main" id="{9C4E9A02-0360-4F50-8354-6E796F1D189F}"/>
                          </a:ext>
                        </a:extLst>
                      </p:cNvPr>
                      <p:cNvPicPr/>
                      <p:nvPr/>
                    </p:nvPicPr>
                    <p:blipFill>
                      <a:blip r:embed="rId37"/>
                      <a:stretch>
                        <a:fillRect/>
                      </a:stretch>
                    </p:blipFill>
                    <p:spPr>
                      <a:xfrm>
                        <a:off x="7301518" y="2331229"/>
                        <a:ext cx="848865" cy="192245"/>
                      </a:xfrm>
                      <a:prstGeom prst="rect">
                        <a:avLst/>
                      </a:prstGeom>
                    </p:spPr>
                  </p:pic>
                </p:oleObj>
              </mc:Fallback>
            </mc:AlternateContent>
          </a:graphicData>
        </a:graphic>
      </p:graphicFrame>
      <p:graphicFrame>
        <p:nvGraphicFramePr>
          <p:cNvPr id="59" name="Object 58">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1181802324"/>
              </p:ext>
            </p:extLst>
          </p:nvPr>
        </p:nvGraphicFramePr>
        <p:xfrm>
          <a:off x="7309360" y="2539191"/>
          <a:ext cx="920621" cy="192245"/>
        </p:xfrm>
        <a:graphic>
          <a:graphicData uri="http://schemas.openxmlformats.org/presentationml/2006/ole">
            <mc:AlternateContent xmlns:mc="http://schemas.openxmlformats.org/markup-compatibility/2006">
              <mc:Choice xmlns:v="urn:schemas-microsoft-com:vml" Requires="v">
                <p:oleObj spid="_x0000_s18326" name="Equation" r:id="rId38" imgW="977760" imgH="203040" progId="Equation.DSMT4">
                  <p:embed/>
                </p:oleObj>
              </mc:Choice>
              <mc:Fallback>
                <p:oleObj name="Equation" r:id="rId38" imgW="977760" imgH="203040" progId="Equation.DSMT4">
                  <p:embed/>
                  <p:pic>
                    <p:nvPicPr>
                      <p:cNvPr id="58" name="Object 57">
                        <a:extLst>
                          <a:ext uri="{FF2B5EF4-FFF2-40B4-BE49-F238E27FC236}">
                            <a16:creationId xmlns:a16="http://schemas.microsoft.com/office/drawing/2014/main" id="{9C4E9A02-0360-4F50-8354-6E796F1D189F}"/>
                          </a:ext>
                        </a:extLst>
                      </p:cNvPr>
                      <p:cNvPicPr/>
                      <p:nvPr/>
                    </p:nvPicPr>
                    <p:blipFill>
                      <a:blip r:embed="rId39"/>
                      <a:stretch>
                        <a:fillRect/>
                      </a:stretch>
                    </p:blipFill>
                    <p:spPr>
                      <a:xfrm>
                        <a:off x="7309360" y="2539191"/>
                        <a:ext cx="920621" cy="192245"/>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1931758937"/>
              </p:ext>
            </p:extLst>
          </p:nvPr>
        </p:nvGraphicFramePr>
        <p:xfrm>
          <a:off x="853482" y="2907943"/>
          <a:ext cx="333935" cy="166040"/>
        </p:xfrm>
        <a:graphic>
          <a:graphicData uri="http://schemas.openxmlformats.org/presentationml/2006/ole">
            <mc:AlternateContent xmlns:mc="http://schemas.openxmlformats.org/markup-compatibility/2006">
              <mc:Choice xmlns:v="urn:schemas-microsoft-com:vml" Requires="v">
                <p:oleObj spid="_x0000_s18327" name="Equation" r:id="rId40" imgW="355320" imgH="177480" progId="Equation.DSMT4">
                  <p:embed/>
                </p:oleObj>
              </mc:Choice>
              <mc:Fallback>
                <p:oleObj name="Equation" r:id="rId40" imgW="355320" imgH="177480" progId="Equation.DSMT4">
                  <p:embed/>
                  <p:pic>
                    <p:nvPicPr>
                      <p:cNvPr id="19" name="Object 18">
                        <a:extLst>
                          <a:ext uri="{FF2B5EF4-FFF2-40B4-BE49-F238E27FC236}">
                            <a16:creationId xmlns:a16="http://schemas.microsoft.com/office/drawing/2014/main" id="{9C4E9A02-0360-4F50-8354-6E796F1D189F}"/>
                          </a:ext>
                        </a:extLst>
                      </p:cNvPr>
                      <p:cNvPicPr/>
                      <p:nvPr/>
                    </p:nvPicPr>
                    <p:blipFill>
                      <a:blip r:embed="rId41"/>
                      <a:stretch>
                        <a:fillRect/>
                      </a:stretch>
                    </p:blipFill>
                    <p:spPr>
                      <a:xfrm>
                        <a:off x="853482" y="2907943"/>
                        <a:ext cx="333935" cy="166040"/>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978371367"/>
              </p:ext>
            </p:extLst>
          </p:nvPr>
        </p:nvGraphicFramePr>
        <p:xfrm>
          <a:off x="855989" y="3115819"/>
          <a:ext cx="739294" cy="190153"/>
        </p:xfrm>
        <a:graphic>
          <a:graphicData uri="http://schemas.openxmlformats.org/presentationml/2006/ole">
            <mc:AlternateContent xmlns:mc="http://schemas.openxmlformats.org/markup-compatibility/2006">
              <mc:Choice xmlns:v="urn:schemas-microsoft-com:vml" Requires="v">
                <p:oleObj spid="_x0000_s18328" name="Equation" r:id="rId42" imgW="787320" imgH="203040" progId="Equation.DSMT4">
                  <p:embed/>
                </p:oleObj>
              </mc:Choice>
              <mc:Fallback>
                <p:oleObj name="Equation" r:id="rId42" imgW="787320" imgH="203040" progId="Equation.DSMT4">
                  <p:embed/>
                  <p:pic>
                    <p:nvPicPr>
                      <p:cNvPr id="20" name="Object 19">
                        <a:extLst>
                          <a:ext uri="{FF2B5EF4-FFF2-40B4-BE49-F238E27FC236}">
                            <a16:creationId xmlns:a16="http://schemas.microsoft.com/office/drawing/2014/main" id="{9C4E9A02-0360-4F50-8354-6E796F1D189F}"/>
                          </a:ext>
                        </a:extLst>
                      </p:cNvPr>
                      <p:cNvPicPr/>
                      <p:nvPr/>
                    </p:nvPicPr>
                    <p:blipFill>
                      <a:blip r:embed="rId43"/>
                      <a:stretch>
                        <a:fillRect/>
                      </a:stretch>
                    </p:blipFill>
                    <p:spPr>
                      <a:xfrm>
                        <a:off x="855989" y="3115819"/>
                        <a:ext cx="739294" cy="190153"/>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878061635"/>
              </p:ext>
            </p:extLst>
          </p:nvPr>
        </p:nvGraphicFramePr>
        <p:xfrm>
          <a:off x="856784" y="3344960"/>
          <a:ext cx="417418" cy="190153"/>
        </p:xfrm>
        <a:graphic>
          <a:graphicData uri="http://schemas.openxmlformats.org/presentationml/2006/ole">
            <mc:AlternateContent xmlns:mc="http://schemas.openxmlformats.org/markup-compatibility/2006">
              <mc:Choice xmlns:v="urn:schemas-microsoft-com:vml" Requires="v">
                <p:oleObj spid="_x0000_s18329" name="Equation" r:id="rId44" imgW="444240" imgH="203040" progId="Equation.DSMT4">
                  <p:embed/>
                </p:oleObj>
              </mc:Choice>
              <mc:Fallback>
                <p:oleObj name="Equation" r:id="rId44" imgW="444240" imgH="203040" progId="Equation.DSMT4">
                  <p:embed/>
                  <p:pic>
                    <p:nvPicPr>
                      <p:cNvPr id="21" name="Object 20">
                        <a:extLst>
                          <a:ext uri="{FF2B5EF4-FFF2-40B4-BE49-F238E27FC236}">
                            <a16:creationId xmlns:a16="http://schemas.microsoft.com/office/drawing/2014/main" id="{9C4E9A02-0360-4F50-8354-6E796F1D189F}"/>
                          </a:ext>
                        </a:extLst>
                      </p:cNvPr>
                      <p:cNvPicPr/>
                      <p:nvPr/>
                    </p:nvPicPr>
                    <p:blipFill>
                      <a:blip r:embed="rId45"/>
                      <a:stretch>
                        <a:fillRect/>
                      </a:stretch>
                    </p:blipFill>
                    <p:spPr>
                      <a:xfrm>
                        <a:off x="856784" y="3344960"/>
                        <a:ext cx="417418" cy="190153"/>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024020319"/>
              </p:ext>
            </p:extLst>
          </p:nvPr>
        </p:nvGraphicFramePr>
        <p:xfrm>
          <a:off x="1800970" y="3016061"/>
          <a:ext cx="1724809" cy="404802"/>
        </p:xfrm>
        <a:graphic>
          <a:graphicData uri="http://schemas.openxmlformats.org/presentationml/2006/ole">
            <mc:AlternateContent xmlns:mc="http://schemas.openxmlformats.org/markup-compatibility/2006">
              <mc:Choice xmlns:v="urn:schemas-microsoft-com:vml" Requires="v">
                <p:oleObj spid="_x0000_s18330" name="Equation" r:id="rId46" imgW="1841400" imgH="431640" progId="Equation.DSMT4">
                  <p:embed/>
                </p:oleObj>
              </mc:Choice>
              <mc:Fallback>
                <p:oleObj name="Equation" r:id="rId46" imgW="1841400" imgH="431640" progId="Equation.DSMT4">
                  <p:embed/>
                  <p:pic>
                    <p:nvPicPr>
                      <p:cNvPr id="32" name="Object 31">
                        <a:extLst>
                          <a:ext uri="{FF2B5EF4-FFF2-40B4-BE49-F238E27FC236}">
                            <a16:creationId xmlns:a16="http://schemas.microsoft.com/office/drawing/2014/main" id="{9C4E9A02-0360-4F50-8354-6E796F1D189F}"/>
                          </a:ext>
                        </a:extLst>
                      </p:cNvPr>
                      <p:cNvPicPr/>
                      <p:nvPr/>
                    </p:nvPicPr>
                    <p:blipFill>
                      <a:blip r:embed="rId47"/>
                      <a:stretch>
                        <a:fillRect/>
                      </a:stretch>
                    </p:blipFill>
                    <p:spPr>
                      <a:xfrm>
                        <a:off x="1800970" y="3016061"/>
                        <a:ext cx="1724809" cy="404802"/>
                      </a:xfrm>
                      <a:prstGeom prst="rect">
                        <a:avLst/>
                      </a:prstGeom>
                    </p:spPr>
                  </p:pic>
                </p:oleObj>
              </mc:Fallback>
            </mc:AlternateContent>
          </a:graphicData>
        </a:graphic>
      </p:graphicFrame>
      <p:graphicFrame>
        <p:nvGraphicFramePr>
          <p:cNvPr id="37" name="Object 36">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818778419"/>
              </p:ext>
            </p:extLst>
          </p:nvPr>
        </p:nvGraphicFramePr>
        <p:xfrm>
          <a:off x="3976767" y="2993168"/>
          <a:ext cx="406157" cy="167876"/>
        </p:xfrm>
        <a:graphic>
          <a:graphicData uri="http://schemas.openxmlformats.org/presentationml/2006/ole">
            <mc:AlternateContent xmlns:mc="http://schemas.openxmlformats.org/markup-compatibility/2006">
              <mc:Choice xmlns:v="urn:schemas-microsoft-com:vml" Requires="v">
                <p:oleObj spid="_x0000_s18331" name="Equation" r:id="rId48" imgW="431640" imgH="177480" progId="Equation.DSMT4">
                  <p:embed/>
                </p:oleObj>
              </mc:Choice>
              <mc:Fallback>
                <p:oleObj name="Equation" r:id="rId48" imgW="431640" imgH="177480" progId="Equation.DSMT4">
                  <p:embed/>
                  <p:pic>
                    <p:nvPicPr>
                      <p:cNvPr id="36" name="Object 35">
                        <a:extLst>
                          <a:ext uri="{FF2B5EF4-FFF2-40B4-BE49-F238E27FC236}">
                            <a16:creationId xmlns:a16="http://schemas.microsoft.com/office/drawing/2014/main" id="{9C4E9A02-0360-4F50-8354-6E796F1D189F}"/>
                          </a:ext>
                        </a:extLst>
                      </p:cNvPr>
                      <p:cNvPicPr/>
                      <p:nvPr/>
                    </p:nvPicPr>
                    <p:blipFill>
                      <a:blip r:embed="rId49"/>
                      <a:stretch>
                        <a:fillRect/>
                      </a:stretch>
                    </p:blipFill>
                    <p:spPr>
                      <a:xfrm>
                        <a:off x="3976767" y="2993168"/>
                        <a:ext cx="406157" cy="167876"/>
                      </a:xfrm>
                      <a:prstGeom prst="rect">
                        <a:avLst/>
                      </a:prstGeom>
                    </p:spPr>
                  </p:pic>
                </p:oleObj>
              </mc:Fallback>
            </mc:AlternateContent>
          </a:graphicData>
        </a:graphic>
      </p:graphicFrame>
      <p:graphicFrame>
        <p:nvGraphicFramePr>
          <p:cNvPr id="42" name="Object 41">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1899954255"/>
              </p:ext>
            </p:extLst>
          </p:nvPr>
        </p:nvGraphicFramePr>
        <p:xfrm>
          <a:off x="4880505" y="2963453"/>
          <a:ext cx="477911" cy="190894"/>
        </p:xfrm>
        <a:graphic>
          <a:graphicData uri="http://schemas.openxmlformats.org/presentationml/2006/ole">
            <mc:AlternateContent xmlns:mc="http://schemas.openxmlformats.org/markup-compatibility/2006">
              <mc:Choice xmlns:v="urn:schemas-microsoft-com:vml" Requires="v">
                <p:oleObj spid="_x0000_s18332" name="Equation" r:id="rId50" imgW="507960" imgH="203040" progId="Equation.DSMT4">
                  <p:embed/>
                </p:oleObj>
              </mc:Choice>
              <mc:Fallback>
                <p:oleObj name="Equation" r:id="rId50" imgW="507960" imgH="203040" progId="Equation.DSMT4">
                  <p:embed/>
                  <p:pic>
                    <p:nvPicPr>
                      <p:cNvPr id="36" name="Object 35">
                        <a:extLst>
                          <a:ext uri="{FF2B5EF4-FFF2-40B4-BE49-F238E27FC236}">
                            <a16:creationId xmlns:a16="http://schemas.microsoft.com/office/drawing/2014/main" id="{9C4E9A02-0360-4F50-8354-6E796F1D189F}"/>
                          </a:ext>
                        </a:extLst>
                      </p:cNvPr>
                      <p:cNvPicPr/>
                      <p:nvPr/>
                    </p:nvPicPr>
                    <p:blipFill>
                      <a:blip r:embed="rId51"/>
                      <a:stretch>
                        <a:fillRect/>
                      </a:stretch>
                    </p:blipFill>
                    <p:spPr>
                      <a:xfrm>
                        <a:off x="4880505" y="2963453"/>
                        <a:ext cx="477911" cy="190894"/>
                      </a:xfrm>
                      <a:prstGeom prst="rect">
                        <a:avLst/>
                      </a:prstGeom>
                    </p:spPr>
                  </p:pic>
                </p:oleObj>
              </mc:Fallback>
            </mc:AlternateContent>
          </a:graphicData>
        </a:graphic>
      </p:graphicFrame>
      <p:graphicFrame>
        <p:nvGraphicFramePr>
          <p:cNvPr id="50" name="Object 49">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531778986"/>
              </p:ext>
            </p:extLst>
          </p:nvPr>
        </p:nvGraphicFramePr>
        <p:xfrm>
          <a:off x="5903379" y="2910205"/>
          <a:ext cx="920621" cy="192245"/>
        </p:xfrm>
        <a:graphic>
          <a:graphicData uri="http://schemas.openxmlformats.org/presentationml/2006/ole">
            <mc:AlternateContent xmlns:mc="http://schemas.openxmlformats.org/markup-compatibility/2006">
              <mc:Choice xmlns:v="urn:schemas-microsoft-com:vml" Requires="v">
                <p:oleObj spid="_x0000_s18333" name="Equation" r:id="rId52" imgW="977760" imgH="203040" progId="Equation.DSMT4">
                  <p:embed/>
                </p:oleObj>
              </mc:Choice>
              <mc:Fallback>
                <p:oleObj name="Equation" r:id="rId52" imgW="977760" imgH="203040" progId="Equation.DSMT4">
                  <p:embed/>
                  <p:pic>
                    <p:nvPicPr>
                      <p:cNvPr id="47" name="Object 46">
                        <a:extLst>
                          <a:ext uri="{FF2B5EF4-FFF2-40B4-BE49-F238E27FC236}">
                            <a16:creationId xmlns:a16="http://schemas.microsoft.com/office/drawing/2014/main" id="{9C4E9A02-0360-4F50-8354-6E796F1D189F}"/>
                          </a:ext>
                        </a:extLst>
                      </p:cNvPr>
                      <p:cNvPicPr/>
                      <p:nvPr/>
                    </p:nvPicPr>
                    <p:blipFill>
                      <a:blip r:embed="rId53"/>
                      <a:stretch>
                        <a:fillRect/>
                      </a:stretch>
                    </p:blipFill>
                    <p:spPr>
                      <a:xfrm>
                        <a:off x="5903379" y="2910205"/>
                        <a:ext cx="920621" cy="192245"/>
                      </a:xfrm>
                      <a:prstGeom prst="rect">
                        <a:avLst/>
                      </a:prstGeom>
                    </p:spPr>
                  </p:pic>
                </p:oleObj>
              </mc:Fallback>
            </mc:AlternateContent>
          </a:graphicData>
        </a:graphic>
      </p:graphicFrame>
      <p:graphicFrame>
        <p:nvGraphicFramePr>
          <p:cNvPr id="51" name="Object 50">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988953491"/>
              </p:ext>
            </p:extLst>
          </p:nvPr>
        </p:nvGraphicFramePr>
        <p:xfrm>
          <a:off x="5879687" y="3121537"/>
          <a:ext cx="1123698" cy="192245"/>
        </p:xfrm>
        <a:graphic>
          <a:graphicData uri="http://schemas.openxmlformats.org/presentationml/2006/ole">
            <mc:AlternateContent xmlns:mc="http://schemas.openxmlformats.org/markup-compatibility/2006">
              <mc:Choice xmlns:v="urn:schemas-microsoft-com:vml" Requires="v">
                <p:oleObj spid="_x0000_s18334" name="Equation" r:id="rId54" imgW="1193760" imgH="203040" progId="Equation.DSMT4">
                  <p:embed/>
                </p:oleObj>
              </mc:Choice>
              <mc:Fallback>
                <p:oleObj name="Equation" r:id="rId54" imgW="1193760" imgH="203040" progId="Equation.DSMT4">
                  <p:embed/>
                  <p:pic>
                    <p:nvPicPr>
                      <p:cNvPr id="50" name="Object 49">
                        <a:extLst>
                          <a:ext uri="{FF2B5EF4-FFF2-40B4-BE49-F238E27FC236}">
                            <a16:creationId xmlns:a16="http://schemas.microsoft.com/office/drawing/2014/main" id="{9C4E9A02-0360-4F50-8354-6E796F1D189F}"/>
                          </a:ext>
                        </a:extLst>
                      </p:cNvPr>
                      <p:cNvPicPr/>
                      <p:nvPr/>
                    </p:nvPicPr>
                    <p:blipFill>
                      <a:blip r:embed="rId55"/>
                      <a:stretch>
                        <a:fillRect/>
                      </a:stretch>
                    </p:blipFill>
                    <p:spPr>
                      <a:xfrm>
                        <a:off x="5879687" y="3121537"/>
                        <a:ext cx="1123698" cy="192245"/>
                      </a:xfrm>
                      <a:prstGeom prst="rect">
                        <a:avLst/>
                      </a:prstGeom>
                    </p:spPr>
                  </p:pic>
                </p:oleObj>
              </mc:Fallback>
            </mc:AlternateContent>
          </a:graphicData>
        </a:graphic>
      </p:graphicFrame>
      <p:graphicFrame>
        <p:nvGraphicFramePr>
          <p:cNvPr id="60" name="Object 59">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259644673"/>
              </p:ext>
            </p:extLst>
          </p:nvPr>
        </p:nvGraphicFramePr>
        <p:xfrm>
          <a:off x="7293231" y="2908825"/>
          <a:ext cx="920621" cy="192245"/>
        </p:xfrm>
        <a:graphic>
          <a:graphicData uri="http://schemas.openxmlformats.org/presentationml/2006/ole">
            <mc:AlternateContent xmlns:mc="http://schemas.openxmlformats.org/markup-compatibility/2006">
              <mc:Choice xmlns:v="urn:schemas-microsoft-com:vml" Requires="v">
                <p:oleObj spid="_x0000_s18335" name="Equation" r:id="rId56" imgW="977760" imgH="203040" progId="Equation.DSMT4">
                  <p:embed/>
                </p:oleObj>
              </mc:Choice>
              <mc:Fallback>
                <p:oleObj name="Equation" r:id="rId56" imgW="977760" imgH="203040" progId="Equation.DSMT4">
                  <p:embed/>
                  <p:pic>
                    <p:nvPicPr>
                      <p:cNvPr id="57" name="Object 56">
                        <a:extLst>
                          <a:ext uri="{FF2B5EF4-FFF2-40B4-BE49-F238E27FC236}">
                            <a16:creationId xmlns:a16="http://schemas.microsoft.com/office/drawing/2014/main" id="{9C4E9A02-0360-4F50-8354-6E796F1D189F}"/>
                          </a:ext>
                        </a:extLst>
                      </p:cNvPr>
                      <p:cNvPicPr/>
                      <p:nvPr/>
                    </p:nvPicPr>
                    <p:blipFill>
                      <a:blip r:embed="rId57"/>
                      <a:stretch>
                        <a:fillRect/>
                      </a:stretch>
                    </p:blipFill>
                    <p:spPr>
                      <a:xfrm>
                        <a:off x="7293231" y="2908825"/>
                        <a:ext cx="920621" cy="192245"/>
                      </a:xfrm>
                      <a:prstGeom prst="rect">
                        <a:avLst/>
                      </a:prstGeom>
                    </p:spPr>
                  </p:pic>
                </p:oleObj>
              </mc:Fallback>
            </mc:AlternateContent>
          </a:graphicData>
        </a:graphic>
      </p:graphicFrame>
      <p:graphicFrame>
        <p:nvGraphicFramePr>
          <p:cNvPr id="61" name="Object 60">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42093233"/>
              </p:ext>
            </p:extLst>
          </p:nvPr>
        </p:nvGraphicFramePr>
        <p:xfrm>
          <a:off x="7281743" y="3131930"/>
          <a:ext cx="955821" cy="192245"/>
        </p:xfrm>
        <a:graphic>
          <a:graphicData uri="http://schemas.openxmlformats.org/presentationml/2006/ole">
            <mc:AlternateContent xmlns:mc="http://schemas.openxmlformats.org/markup-compatibility/2006">
              <mc:Choice xmlns:v="urn:schemas-microsoft-com:vml" Requires="v">
                <p:oleObj spid="_x0000_s18336" name="Equation" r:id="rId58" imgW="1015920" imgH="203040" progId="Equation.DSMT4">
                  <p:embed/>
                </p:oleObj>
              </mc:Choice>
              <mc:Fallback>
                <p:oleObj name="Equation" r:id="rId58" imgW="1015920" imgH="203040" progId="Equation.DSMT4">
                  <p:embed/>
                  <p:pic>
                    <p:nvPicPr>
                      <p:cNvPr id="58" name="Object 57">
                        <a:extLst>
                          <a:ext uri="{FF2B5EF4-FFF2-40B4-BE49-F238E27FC236}">
                            <a16:creationId xmlns:a16="http://schemas.microsoft.com/office/drawing/2014/main" id="{9C4E9A02-0360-4F50-8354-6E796F1D189F}"/>
                          </a:ext>
                        </a:extLst>
                      </p:cNvPr>
                      <p:cNvPicPr/>
                      <p:nvPr/>
                    </p:nvPicPr>
                    <p:blipFill>
                      <a:blip r:embed="rId59"/>
                      <a:stretch>
                        <a:fillRect/>
                      </a:stretch>
                    </p:blipFill>
                    <p:spPr>
                      <a:xfrm>
                        <a:off x="7281743" y="3131930"/>
                        <a:ext cx="955821" cy="192245"/>
                      </a:xfrm>
                      <a:prstGeom prst="rect">
                        <a:avLst/>
                      </a:prstGeom>
                    </p:spPr>
                  </p:pic>
                </p:oleObj>
              </mc:Fallback>
            </mc:AlternateContent>
          </a:graphicData>
        </a:graphic>
      </p:graphicFrame>
      <p:graphicFrame>
        <p:nvGraphicFramePr>
          <p:cNvPr id="62" name="Object 61">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624334463"/>
              </p:ext>
            </p:extLst>
          </p:nvPr>
        </p:nvGraphicFramePr>
        <p:xfrm>
          <a:off x="7311306" y="3329187"/>
          <a:ext cx="670157" cy="167876"/>
        </p:xfrm>
        <a:graphic>
          <a:graphicData uri="http://schemas.openxmlformats.org/presentationml/2006/ole">
            <mc:AlternateContent xmlns:mc="http://schemas.openxmlformats.org/markup-compatibility/2006">
              <mc:Choice xmlns:v="urn:schemas-microsoft-com:vml" Requires="v">
                <p:oleObj spid="_x0000_s18337" name="Equation" r:id="rId60" imgW="711000" imgH="177480" progId="Equation.DSMT4">
                  <p:embed/>
                </p:oleObj>
              </mc:Choice>
              <mc:Fallback>
                <p:oleObj name="Equation" r:id="rId60" imgW="711000" imgH="177480" progId="Equation.DSMT4">
                  <p:embed/>
                  <p:pic>
                    <p:nvPicPr>
                      <p:cNvPr id="59" name="Object 58">
                        <a:extLst>
                          <a:ext uri="{FF2B5EF4-FFF2-40B4-BE49-F238E27FC236}">
                            <a16:creationId xmlns:a16="http://schemas.microsoft.com/office/drawing/2014/main" id="{9C4E9A02-0360-4F50-8354-6E796F1D189F}"/>
                          </a:ext>
                        </a:extLst>
                      </p:cNvPr>
                      <p:cNvPicPr/>
                      <p:nvPr/>
                    </p:nvPicPr>
                    <p:blipFill>
                      <a:blip r:embed="rId61"/>
                      <a:stretch>
                        <a:fillRect/>
                      </a:stretch>
                    </p:blipFill>
                    <p:spPr>
                      <a:xfrm>
                        <a:off x="7311306" y="3329187"/>
                        <a:ext cx="670157" cy="167876"/>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457926358"/>
              </p:ext>
            </p:extLst>
          </p:nvPr>
        </p:nvGraphicFramePr>
        <p:xfrm>
          <a:off x="843894" y="3747474"/>
          <a:ext cx="751389" cy="188183"/>
        </p:xfrm>
        <a:graphic>
          <a:graphicData uri="http://schemas.openxmlformats.org/presentationml/2006/ole">
            <mc:AlternateContent xmlns:mc="http://schemas.openxmlformats.org/markup-compatibility/2006">
              <mc:Choice xmlns:v="urn:schemas-microsoft-com:vml" Requires="v">
                <p:oleObj spid="_x0000_s18338" name="Equation" r:id="rId62" imgW="799920" imgH="203040" progId="Equation.DSMT4">
                  <p:embed/>
                </p:oleObj>
              </mc:Choice>
              <mc:Fallback>
                <p:oleObj name="Equation" r:id="rId62" imgW="799920" imgH="203040" progId="Equation.DSMT4">
                  <p:embed/>
                  <p:pic>
                    <p:nvPicPr>
                      <p:cNvPr id="22" name="Object 21">
                        <a:extLst>
                          <a:ext uri="{FF2B5EF4-FFF2-40B4-BE49-F238E27FC236}">
                            <a16:creationId xmlns:a16="http://schemas.microsoft.com/office/drawing/2014/main" id="{9C4E9A02-0360-4F50-8354-6E796F1D189F}"/>
                          </a:ext>
                        </a:extLst>
                      </p:cNvPr>
                      <p:cNvPicPr/>
                      <p:nvPr/>
                    </p:nvPicPr>
                    <p:blipFill>
                      <a:blip r:embed="rId63"/>
                      <a:stretch>
                        <a:fillRect/>
                      </a:stretch>
                    </p:blipFill>
                    <p:spPr>
                      <a:xfrm>
                        <a:off x="843894" y="3747474"/>
                        <a:ext cx="751389" cy="188183"/>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562553564"/>
              </p:ext>
            </p:extLst>
          </p:nvPr>
        </p:nvGraphicFramePr>
        <p:xfrm>
          <a:off x="840229" y="4001440"/>
          <a:ext cx="584865" cy="190893"/>
        </p:xfrm>
        <a:graphic>
          <a:graphicData uri="http://schemas.openxmlformats.org/presentationml/2006/ole">
            <mc:AlternateContent xmlns:mc="http://schemas.openxmlformats.org/markup-compatibility/2006">
              <mc:Choice xmlns:v="urn:schemas-microsoft-com:vml" Requires="v">
                <p:oleObj spid="_x0000_s18339" name="Equation" r:id="rId64" imgW="622080" imgH="203040" progId="Equation.DSMT4">
                  <p:embed/>
                </p:oleObj>
              </mc:Choice>
              <mc:Fallback>
                <p:oleObj name="Equation" r:id="rId64" imgW="622080" imgH="203040" progId="Equation.DSMT4">
                  <p:embed/>
                  <p:pic>
                    <p:nvPicPr>
                      <p:cNvPr id="25" name="Object 24">
                        <a:extLst>
                          <a:ext uri="{FF2B5EF4-FFF2-40B4-BE49-F238E27FC236}">
                            <a16:creationId xmlns:a16="http://schemas.microsoft.com/office/drawing/2014/main" id="{9C4E9A02-0360-4F50-8354-6E796F1D189F}"/>
                          </a:ext>
                        </a:extLst>
                      </p:cNvPr>
                      <p:cNvPicPr/>
                      <p:nvPr/>
                    </p:nvPicPr>
                    <p:blipFill>
                      <a:blip r:embed="rId65"/>
                      <a:stretch>
                        <a:fillRect/>
                      </a:stretch>
                    </p:blipFill>
                    <p:spPr>
                      <a:xfrm>
                        <a:off x="840229" y="4001440"/>
                        <a:ext cx="584865" cy="190893"/>
                      </a:xfrm>
                      <a:prstGeom prst="rect">
                        <a:avLst/>
                      </a:prstGeom>
                    </p:spPr>
                  </p:pic>
                </p:oleObj>
              </mc:Fallback>
            </mc:AlternateContent>
          </a:graphicData>
        </a:graphic>
      </p:graphicFrame>
      <p:graphicFrame>
        <p:nvGraphicFramePr>
          <p:cNvPr id="34" name="Object 33">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479237472"/>
              </p:ext>
            </p:extLst>
          </p:nvPr>
        </p:nvGraphicFramePr>
        <p:xfrm>
          <a:off x="1770903" y="3865462"/>
          <a:ext cx="2106595" cy="404802"/>
        </p:xfrm>
        <a:graphic>
          <a:graphicData uri="http://schemas.openxmlformats.org/presentationml/2006/ole">
            <mc:AlternateContent xmlns:mc="http://schemas.openxmlformats.org/markup-compatibility/2006">
              <mc:Choice xmlns:v="urn:schemas-microsoft-com:vml" Requires="v">
                <p:oleObj spid="_x0000_s18340" name="Equation" r:id="rId66" imgW="2247840" imgH="431640" progId="Equation.DSMT4">
                  <p:embed/>
                </p:oleObj>
              </mc:Choice>
              <mc:Fallback>
                <p:oleObj name="Equation" r:id="rId66" imgW="2247840" imgH="431640" progId="Equation.DSMT4">
                  <p:embed/>
                  <p:pic>
                    <p:nvPicPr>
                      <p:cNvPr id="32" name="Object 31">
                        <a:extLst>
                          <a:ext uri="{FF2B5EF4-FFF2-40B4-BE49-F238E27FC236}">
                            <a16:creationId xmlns:a16="http://schemas.microsoft.com/office/drawing/2014/main" id="{9C4E9A02-0360-4F50-8354-6E796F1D189F}"/>
                          </a:ext>
                        </a:extLst>
                      </p:cNvPr>
                      <p:cNvPicPr/>
                      <p:nvPr/>
                    </p:nvPicPr>
                    <p:blipFill>
                      <a:blip r:embed="rId67"/>
                      <a:stretch>
                        <a:fillRect/>
                      </a:stretch>
                    </p:blipFill>
                    <p:spPr>
                      <a:xfrm>
                        <a:off x="1770903" y="3865462"/>
                        <a:ext cx="2106595" cy="404802"/>
                      </a:xfrm>
                      <a:prstGeom prst="rect">
                        <a:avLst/>
                      </a:prstGeom>
                    </p:spPr>
                  </p:pic>
                </p:oleObj>
              </mc:Fallback>
            </mc:AlternateContent>
          </a:graphicData>
        </a:graphic>
      </p:graphicFrame>
      <p:graphicFrame>
        <p:nvGraphicFramePr>
          <p:cNvPr id="38" name="Object 37">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187217462"/>
              </p:ext>
            </p:extLst>
          </p:nvPr>
        </p:nvGraphicFramePr>
        <p:xfrm>
          <a:off x="3911696" y="3868723"/>
          <a:ext cx="939552" cy="175778"/>
        </p:xfrm>
        <a:graphic>
          <a:graphicData uri="http://schemas.openxmlformats.org/presentationml/2006/ole">
            <mc:AlternateContent xmlns:mc="http://schemas.openxmlformats.org/markup-compatibility/2006">
              <mc:Choice xmlns:v="urn:schemas-microsoft-com:vml" Requires="v">
                <p:oleObj spid="_x0000_s18341" name="Equation" r:id="rId68" imgW="1091880" imgH="203040" progId="Equation.DSMT4">
                  <p:embed/>
                </p:oleObj>
              </mc:Choice>
              <mc:Fallback>
                <p:oleObj name="Equation" r:id="rId68" imgW="1091880" imgH="203040" progId="Equation.DSMT4">
                  <p:embed/>
                  <p:pic>
                    <p:nvPicPr>
                      <p:cNvPr id="37" name="Object 36">
                        <a:extLst>
                          <a:ext uri="{FF2B5EF4-FFF2-40B4-BE49-F238E27FC236}">
                            <a16:creationId xmlns:a16="http://schemas.microsoft.com/office/drawing/2014/main" id="{9C4E9A02-0360-4F50-8354-6E796F1D189F}"/>
                          </a:ext>
                        </a:extLst>
                      </p:cNvPr>
                      <p:cNvPicPr/>
                      <p:nvPr/>
                    </p:nvPicPr>
                    <p:blipFill>
                      <a:blip r:embed="rId69"/>
                      <a:stretch>
                        <a:fillRect/>
                      </a:stretch>
                    </p:blipFill>
                    <p:spPr>
                      <a:xfrm>
                        <a:off x="3911696" y="3868723"/>
                        <a:ext cx="939552" cy="175778"/>
                      </a:xfrm>
                      <a:prstGeom prst="rect">
                        <a:avLst/>
                      </a:prstGeom>
                    </p:spPr>
                  </p:pic>
                </p:oleObj>
              </mc:Fallback>
            </mc:AlternateContent>
          </a:graphicData>
        </a:graphic>
      </p:graphicFrame>
      <p:graphicFrame>
        <p:nvGraphicFramePr>
          <p:cNvPr id="43" name="Object 42">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122752217"/>
              </p:ext>
            </p:extLst>
          </p:nvPr>
        </p:nvGraphicFramePr>
        <p:xfrm>
          <a:off x="4869419" y="3891861"/>
          <a:ext cx="796066" cy="176002"/>
        </p:xfrm>
        <a:graphic>
          <a:graphicData uri="http://schemas.openxmlformats.org/presentationml/2006/ole">
            <mc:AlternateContent xmlns:mc="http://schemas.openxmlformats.org/markup-compatibility/2006">
              <mc:Choice xmlns:v="urn:schemas-microsoft-com:vml" Requires="v">
                <p:oleObj spid="_x0000_s18342" name="Equation" r:id="rId70" imgW="927000" imgH="203040" progId="Equation.DSMT4">
                  <p:embed/>
                </p:oleObj>
              </mc:Choice>
              <mc:Fallback>
                <p:oleObj name="Equation" r:id="rId70" imgW="927000" imgH="203040" progId="Equation.DSMT4">
                  <p:embed/>
                  <p:pic>
                    <p:nvPicPr>
                      <p:cNvPr id="38" name="Object 37">
                        <a:extLst>
                          <a:ext uri="{FF2B5EF4-FFF2-40B4-BE49-F238E27FC236}">
                            <a16:creationId xmlns:a16="http://schemas.microsoft.com/office/drawing/2014/main" id="{9C4E9A02-0360-4F50-8354-6E796F1D189F}"/>
                          </a:ext>
                        </a:extLst>
                      </p:cNvPr>
                      <p:cNvPicPr/>
                      <p:nvPr/>
                    </p:nvPicPr>
                    <p:blipFill>
                      <a:blip r:embed="rId71"/>
                      <a:stretch>
                        <a:fillRect/>
                      </a:stretch>
                    </p:blipFill>
                    <p:spPr>
                      <a:xfrm>
                        <a:off x="4869419" y="3891861"/>
                        <a:ext cx="796066" cy="176002"/>
                      </a:xfrm>
                      <a:prstGeom prst="rect">
                        <a:avLst/>
                      </a:prstGeom>
                    </p:spPr>
                  </p:pic>
                </p:oleObj>
              </mc:Fallback>
            </mc:AlternateContent>
          </a:graphicData>
        </a:graphic>
      </p:graphicFrame>
      <p:graphicFrame>
        <p:nvGraphicFramePr>
          <p:cNvPr id="52" name="Object 51">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980562942"/>
              </p:ext>
            </p:extLst>
          </p:nvPr>
        </p:nvGraphicFramePr>
        <p:xfrm>
          <a:off x="5879701" y="3707547"/>
          <a:ext cx="932804" cy="192245"/>
        </p:xfrm>
        <a:graphic>
          <a:graphicData uri="http://schemas.openxmlformats.org/presentationml/2006/ole">
            <mc:AlternateContent xmlns:mc="http://schemas.openxmlformats.org/markup-compatibility/2006">
              <mc:Choice xmlns:v="urn:schemas-microsoft-com:vml" Requires="v">
                <p:oleObj spid="_x0000_s18343" name="Equation" r:id="rId72" imgW="990360" imgH="203040" progId="Equation.DSMT4">
                  <p:embed/>
                </p:oleObj>
              </mc:Choice>
              <mc:Fallback>
                <p:oleObj name="Equation" r:id="rId72" imgW="990360" imgH="203040" progId="Equation.DSMT4">
                  <p:embed/>
                  <p:pic>
                    <p:nvPicPr>
                      <p:cNvPr id="50" name="Object 49">
                        <a:extLst>
                          <a:ext uri="{FF2B5EF4-FFF2-40B4-BE49-F238E27FC236}">
                            <a16:creationId xmlns:a16="http://schemas.microsoft.com/office/drawing/2014/main" id="{9C4E9A02-0360-4F50-8354-6E796F1D189F}"/>
                          </a:ext>
                        </a:extLst>
                      </p:cNvPr>
                      <p:cNvPicPr/>
                      <p:nvPr/>
                    </p:nvPicPr>
                    <p:blipFill>
                      <a:blip r:embed="rId73"/>
                      <a:stretch>
                        <a:fillRect/>
                      </a:stretch>
                    </p:blipFill>
                    <p:spPr>
                      <a:xfrm>
                        <a:off x="5879701" y="3707547"/>
                        <a:ext cx="932804" cy="192245"/>
                      </a:xfrm>
                      <a:prstGeom prst="rect">
                        <a:avLst/>
                      </a:prstGeom>
                    </p:spPr>
                  </p:pic>
                </p:oleObj>
              </mc:Fallback>
            </mc:AlternateContent>
          </a:graphicData>
        </a:graphic>
      </p:graphicFrame>
      <p:graphicFrame>
        <p:nvGraphicFramePr>
          <p:cNvPr id="53" name="Object 52">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505695271"/>
              </p:ext>
            </p:extLst>
          </p:nvPr>
        </p:nvGraphicFramePr>
        <p:xfrm>
          <a:off x="5891166" y="3912803"/>
          <a:ext cx="1256376" cy="192245"/>
        </p:xfrm>
        <a:graphic>
          <a:graphicData uri="http://schemas.openxmlformats.org/presentationml/2006/ole">
            <mc:AlternateContent xmlns:mc="http://schemas.openxmlformats.org/markup-compatibility/2006">
              <mc:Choice xmlns:v="urn:schemas-microsoft-com:vml" Requires="v">
                <p:oleObj spid="_x0000_s18344" name="Equation" r:id="rId74" imgW="1333440" imgH="203040" progId="Equation.DSMT4">
                  <p:embed/>
                </p:oleObj>
              </mc:Choice>
              <mc:Fallback>
                <p:oleObj name="Equation" r:id="rId74" imgW="1333440" imgH="203040" progId="Equation.DSMT4">
                  <p:embed/>
                  <p:pic>
                    <p:nvPicPr>
                      <p:cNvPr id="52" name="Object 51">
                        <a:extLst>
                          <a:ext uri="{FF2B5EF4-FFF2-40B4-BE49-F238E27FC236}">
                            <a16:creationId xmlns:a16="http://schemas.microsoft.com/office/drawing/2014/main" id="{9C4E9A02-0360-4F50-8354-6E796F1D189F}"/>
                          </a:ext>
                        </a:extLst>
                      </p:cNvPr>
                      <p:cNvPicPr/>
                      <p:nvPr/>
                    </p:nvPicPr>
                    <p:blipFill>
                      <a:blip r:embed="rId75"/>
                      <a:stretch>
                        <a:fillRect/>
                      </a:stretch>
                    </p:blipFill>
                    <p:spPr>
                      <a:xfrm>
                        <a:off x="5891166" y="3912803"/>
                        <a:ext cx="1256376" cy="192245"/>
                      </a:xfrm>
                      <a:prstGeom prst="rect">
                        <a:avLst/>
                      </a:prstGeom>
                    </p:spPr>
                  </p:pic>
                </p:oleObj>
              </mc:Fallback>
            </mc:AlternateContent>
          </a:graphicData>
        </a:graphic>
      </p:graphicFrame>
      <p:graphicFrame>
        <p:nvGraphicFramePr>
          <p:cNvPr id="54" name="Object 53">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1531814662"/>
              </p:ext>
            </p:extLst>
          </p:nvPr>
        </p:nvGraphicFramePr>
        <p:xfrm>
          <a:off x="5859434" y="4140004"/>
          <a:ext cx="801480" cy="192245"/>
        </p:xfrm>
        <a:graphic>
          <a:graphicData uri="http://schemas.openxmlformats.org/presentationml/2006/ole">
            <mc:AlternateContent xmlns:mc="http://schemas.openxmlformats.org/markup-compatibility/2006">
              <mc:Choice xmlns:v="urn:schemas-microsoft-com:vml" Requires="v">
                <p:oleObj spid="_x0000_s18345" name="Equation" r:id="rId76" imgW="850680" imgH="203040" progId="Equation.DSMT4">
                  <p:embed/>
                </p:oleObj>
              </mc:Choice>
              <mc:Fallback>
                <p:oleObj name="Equation" r:id="rId76" imgW="850680" imgH="203040" progId="Equation.DSMT4">
                  <p:embed/>
                  <p:pic>
                    <p:nvPicPr>
                      <p:cNvPr id="53" name="Object 52">
                        <a:extLst>
                          <a:ext uri="{FF2B5EF4-FFF2-40B4-BE49-F238E27FC236}">
                            <a16:creationId xmlns:a16="http://schemas.microsoft.com/office/drawing/2014/main" id="{9C4E9A02-0360-4F50-8354-6E796F1D189F}"/>
                          </a:ext>
                        </a:extLst>
                      </p:cNvPr>
                      <p:cNvPicPr/>
                      <p:nvPr/>
                    </p:nvPicPr>
                    <p:blipFill>
                      <a:blip r:embed="rId77"/>
                      <a:stretch>
                        <a:fillRect/>
                      </a:stretch>
                    </p:blipFill>
                    <p:spPr>
                      <a:xfrm>
                        <a:off x="5859434" y="4140004"/>
                        <a:ext cx="801480" cy="192245"/>
                      </a:xfrm>
                      <a:prstGeom prst="rect">
                        <a:avLst/>
                      </a:prstGeom>
                    </p:spPr>
                  </p:pic>
                </p:oleObj>
              </mc:Fallback>
            </mc:AlternateContent>
          </a:graphicData>
        </a:graphic>
      </p:graphicFrame>
      <p:graphicFrame>
        <p:nvGraphicFramePr>
          <p:cNvPr id="63" name="Object 62">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4038882662"/>
              </p:ext>
            </p:extLst>
          </p:nvPr>
        </p:nvGraphicFramePr>
        <p:xfrm>
          <a:off x="7272670" y="3693427"/>
          <a:ext cx="682342" cy="192245"/>
        </p:xfrm>
        <a:graphic>
          <a:graphicData uri="http://schemas.openxmlformats.org/presentationml/2006/ole">
            <mc:AlternateContent xmlns:mc="http://schemas.openxmlformats.org/markup-compatibility/2006">
              <mc:Choice xmlns:v="urn:schemas-microsoft-com:vml" Requires="v">
                <p:oleObj spid="_x0000_s18346" name="Equation" r:id="rId78" imgW="723600" imgH="203040" progId="Equation.DSMT4">
                  <p:embed/>
                </p:oleObj>
              </mc:Choice>
              <mc:Fallback>
                <p:oleObj name="Equation" r:id="rId78" imgW="723600" imgH="203040" progId="Equation.DSMT4">
                  <p:embed/>
                  <p:pic>
                    <p:nvPicPr>
                      <p:cNvPr id="57" name="Object 56">
                        <a:extLst>
                          <a:ext uri="{FF2B5EF4-FFF2-40B4-BE49-F238E27FC236}">
                            <a16:creationId xmlns:a16="http://schemas.microsoft.com/office/drawing/2014/main" id="{9C4E9A02-0360-4F50-8354-6E796F1D189F}"/>
                          </a:ext>
                        </a:extLst>
                      </p:cNvPr>
                      <p:cNvPicPr/>
                      <p:nvPr/>
                    </p:nvPicPr>
                    <p:blipFill>
                      <a:blip r:embed="rId79"/>
                      <a:stretch>
                        <a:fillRect/>
                      </a:stretch>
                    </p:blipFill>
                    <p:spPr>
                      <a:xfrm>
                        <a:off x="7272670" y="3693427"/>
                        <a:ext cx="682342" cy="192245"/>
                      </a:xfrm>
                      <a:prstGeom prst="rect">
                        <a:avLst/>
                      </a:prstGeom>
                    </p:spPr>
                  </p:pic>
                </p:oleObj>
              </mc:Fallback>
            </mc:AlternateContent>
          </a:graphicData>
        </a:graphic>
      </p:graphicFrame>
      <p:graphicFrame>
        <p:nvGraphicFramePr>
          <p:cNvPr id="64" name="Object 63">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760071130"/>
              </p:ext>
            </p:extLst>
          </p:nvPr>
        </p:nvGraphicFramePr>
        <p:xfrm>
          <a:off x="7281743" y="3883406"/>
          <a:ext cx="801480" cy="192245"/>
        </p:xfrm>
        <a:graphic>
          <a:graphicData uri="http://schemas.openxmlformats.org/presentationml/2006/ole">
            <mc:AlternateContent xmlns:mc="http://schemas.openxmlformats.org/markup-compatibility/2006">
              <mc:Choice xmlns:v="urn:schemas-microsoft-com:vml" Requires="v">
                <p:oleObj spid="_x0000_s18347" name="Equation" r:id="rId80" imgW="850680" imgH="203040" progId="Equation.DSMT4">
                  <p:embed/>
                </p:oleObj>
              </mc:Choice>
              <mc:Fallback>
                <p:oleObj name="Equation" r:id="rId80" imgW="850680" imgH="203040" progId="Equation.DSMT4">
                  <p:embed/>
                  <p:pic>
                    <p:nvPicPr>
                      <p:cNvPr id="62" name="Object 61">
                        <a:extLst>
                          <a:ext uri="{FF2B5EF4-FFF2-40B4-BE49-F238E27FC236}">
                            <a16:creationId xmlns:a16="http://schemas.microsoft.com/office/drawing/2014/main" id="{9C4E9A02-0360-4F50-8354-6E796F1D189F}"/>
                          </a:ext>
                        </a:extLst>
                      </p:cNvPr>
                      <p:cNvPicPr/>
                      <p:nvPr/>
                    </p:nvPicPr>
                    <p:blipFill>
                      <a:blip r:embed="rId81"/>
                      <a:stretch>
                        <a:fillRect/>
                      </a:stretch>
                    </p:blipFill>
                    <p:spPr>
                      <a:xfrm>
                        <a:off x="7281743" y="3883406"/>
                        <a:ext cx="801480" cy="192245"/>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919043739"/>
              </p:ext>
            </p:extLst>
          </p:nvPr>
        </p:nvGraphicFramePr>
        <p:xfrm>
          <a:off x="859413" y="4608157"/>
          <a:ext cx="464371" cy="163814"/>
        </p:xfrm>
        <a:graphic>
          <a:graphicData uri="http://schemas.openxmlformats.org/presentationml/2006/ole">
            <mc:AlternateContent xmlns:mc="http://schemas.openxmlformats.org/markup-compatibility/2006">
              <mc:Choice xmlns:v="urn:schemas-microsoft-com:vml" Requires="v">
                <p:oleObj spid="_x0000_s18348" name="Equation" r:id="rId82" imgW="495000" imgH="177480" progId="Equation.DSMT4">
                  <p:embed/>
                </p:oleObj>
              </mc:Choice>
              <mc:Fallback>
                <p:oleObj name="Equation" r:id="rId82" imgW="495000" imgH="177480" progId="Equation.DSMT4">
                  <p:embed/>
                  <p:pic>
                    <p:nvPicPr>
                      <p:cNvPr id="27" name="Object 26">
                        <a:extLst>
                          <a:ext uri="{FF2B5EF4-FFF2-40B4-BE49-F238E27FC236}">
                            <a16:creationId xmlns:a16="http://schemas.microsoft.com/office/drawing/2014/main" id="{9C4E9A02-0360-4F50-8354-6E796F1D189F}"/>
                          </a:ext>
                        </a:extLst>
                      </p:cNvPr>
                      <p:cNvPicPr/>
                      <p:nvPr/>
                    </p:nvPicPr>
                    <p:blipFill>
                      <a:blip r:embed="rId83"/>
                      <a:stretch>
                        <a:fillRect/>
                      </a:stretch>
                    </p:blipFill>
                    <p:spPr>
                      <a:xfrm>
                        <a:off x="859413" y="4608157"/>
                        <a:ext cx="464371" cy="163814"/>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965066750"/>
              </p:ext>
            </p:extLst>
          </p:nvPr>
        </p:nvGraphicFramePr>
        <p:xfrm>
          <a:off x="863938" y="4918606"/>
          <a:ext cx="584865" cy="190893"/>
        </p:xfrm>
        <a:graphic>
          <a:graphicData uri="http://schemas.openxmlformats.org/presentationml/2006/ole">
            <mc:AlternateContent xmlns:mc="http://schemas.openxmlformats.org/markup-compatibility/2006">
              <mc:Choice xmlns:v="urn:schemas-microsoft-com:vml" Requires="v">
                <p:oleObj spid="_x0000_s18349" name="Equation" r:id="rId84" imgW="622080" imgH="203040" progId="Equation.DSMT4">
                  <p:embed/>
                </p:oleObj>
              </mc:Choice>
              <mc:Fallback>
                <p:oleObj name="Equation" r:id="rId84" imgW="622080" imgH="203040" progId="Equation.DSMT4">
                  <p:embed/>
                  <p:pic>
                    <p:nvPicPr>
                      <p:cNvPr id="29" name="Object 28">
                        <a:extLst>
                          <a:ext uri="{FF2B5EF4-FFF2-40B4-BE49-F238E27FC236}">
                            <a16:creationId xmlns:a16="http://schemas.microsoft.com/office/drawing/2014/main" id="{9C4E9A02-0360-4F50-8354-6E796F1D189F}"/>
                          </a:ext>
                        </a:extLst>
                      </p:cNvPr>
                      <p:cNvPicPr/>
                      <p:nvPr/>
                    </p:nvPicPr>
                    <p:blipFill>
                      <a:blip r:embed="rId85"/>
                      <a:stretch>
                        <a:fillRect/>
                      </a:stretch>
                    </p:blipFill>
                    <p:spPr>
                      <a:xfrm>
                        <a:off x="863938" y="4918606"/>
                        <a:ext cx="584865" cy="190893"/>
                      </a:xfrm>
                      <a:prstGeom prst="rect">
                        <a:avLst/>
                      </a:prstGeom>
                    </p:spPr>
                  </p:pic>
                </p:oleObj>
              </mc:Fallback>
            </mc:AlternateContent>
          </a:graphicData>
        </a:graphic>
      </p:graphicFrame>
      <p:graphicFrame>
        <p:nvGraphicFramePr>
          <p:cNvPr id="35" name="Object 34">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912843331"/>
              </p:ext>
            </p:extLst>
          </p:nvPr>
        </p:nvGraphicFramePr>
        <p:xfrm>
          <a:off x="1868727" y="4766093"/>
          <a:ext cx="1819580" cy="404802"/>
        </p:xfrm>
        <a:graphic>
          <a:graphicData uri="http://schemas.openxmlformats.org/presentationml/2006/ole">
            <mc:AlternateContent xmlns:mc="http://schemas.openxmlformats.org/markup-compatibility/2006">
              <mc:Choice xmlns:v="urn:schemas-microsoft-com:vml" Requires="v">
                <p:oleObj spid="_x0000_s18350" name="Equation" r:id="rId86" imgW="1942920" imgH="431640" progId="Equation.DSMT4">
                  <p:embed/>
                </p:oleObj>
              </mc:Choice>
              <mc:Fallback>
                <p:oleObj name="Equation" r:id="rId86" imgW="1942920" imgH="431640" progId="Equation.DSMT4">
                  <p:embed/>
                  <p:pic>
                    <p:nvPicPr>
                      <p:cNvPr id="33" name="Object 32">
                        <a:extLst>
                          <a:ext uri="{FF2B5EF4-FFF2-40B4-BE49-F238E27FC236}">
                            <a16:creationId xmlns:a16="http://schemas.microsoft.com/office/drawing/2014/main" id="{9C4E9A02-0360-4F50-8354-6E796F1D189F}"/>
                          </a:ext>
                        </a:extLst>
                      </p:cNvPr>
                      <p:cNvPicPr/>
                      <p:nvPr/>
                    </p:nvPicPr>
                    <p:blipFill>
                      <a:blip r:embed="rId87"/>
                      <a:stretch>
                        <a:fillRect/>
                      </a:stretch>
                    </p:blipFill>
                    <p:spPr>
                      <a:xfrm>
                        <a:off x="1868727" y="4766093"/>
                        <a:ext cx="1819580" cy="404802"/>
                      </a:xfrm>
                      <a:prstGeom prst="rect">
                        <a:avLst/>
                      </a:prstGeom>
                    </p:spPr>
                  </p:pic>
                </p:oleObj>
              </mc:Fallback>
            </mc:AlternateContent>
          </a:graphicData>
        </a:graphic>
      </p:graphicFrame>
      <p:graphicFrame>
        <p:nvGraphicFramePr>
          <p:cNvPr id="39" name="Object 38">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1088229247"/>
              </p:ext>
            </p:extLst>
          </p:nvPr>
        </p:nvGraphicFramePr>
        <p:xfrm>
          <a:off x="3911696" y="4742604"/>
          <a:ext cx="634958" cy="176002"/>
        </p:xfrm>
        <a:graphic>
          <a:graphicData uri="http://schemas.openxmlformats.org/presentationml/2006/ole">
            <mc:AlternateContent xmlns:mc="http://schemas.openxmlformats.org/markup-compatibility/2006">
              <mc:Choice xmlns:v="urn:schemas-microsoft-com:vml" Requires="v">
                <p:oleObj spid="_x0000_s18351" name="Equation" r:id="rId88" imgW="736560" imgH="203040" progId="Equation.DSMT4">
                  <p:embed/>
                </p:oleObj>
              </mc:Choice>
              <mc:Fallback>
                <p:oleObj name="Equation" r:id="rId88" imgW="736560" imgH="203040" progId="Equation.DSMT4">
                  <p:embed/>
                  <p:pic>
                    <p:nvPicPr>
                      <p:cNvPr id="38" name="Object 37">
                        <a:extLst>
                          <a:ext uri="{FF2B5EF4-FFF2-40B4-BE49-F238E27FC236}">
                            <a16:creationId xmlns:a16="http://schemas.microsoft.com/office/drawing/2014/main" id="{9C4E9A02-0360-4F50-8354-6E796F1D189F}"/>
                          </a:ext>
                        </a:extLst>
                      </p:cNvPr>
                      <p:cNvPicPr/>
                      <p:nvPr/>
                    </p:nvPicPr>
                    <p:blipFill>
                      <a:blip r:embed="rId89"/>
                      <a:stretch>
                        <a:fillRect/>
                      </a:stretch>
                    </p:blipFill>
                    <p:spPr>
                      <a:xfrm>
                        <a:off x="3911696" y="4742604"/>
                        <a:ext cx="634958" cy="176002"/>
                      </a:xfrm>
                      <a:prstGeom prst="rect">
                        <a:avLst/>
                      </a:prstGeom>
                    </p:spPr>
                  </p:pic>
                </p:oleObj>
              </mc:Fallback>
            </mc:AlternateContent>
          </a:graphicData>
        </a:graphic>
      </p:graphicFrame>
      <p:graphicFrame>
        <p:nvGraphicFramePr>
          <p:cNvPr id="45" name="Object 44">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1387762905"/>
              </p:ext>
            </p:extLst>
          </p:nvPr>
        </p:nvGraphicFramePr>
        <p:xfrm>
          <a:off x="3935578" y="5047063"/>
          <a:ext cx="350649" cy="176002"/>
        </p:xfrm>
        <a:graphic>
          <a:graphicData uri="http://schemas.openxmlformats.org/presentationml/2006/ole">
            <mc:AlternateContent xmlns:mc="http://schemas.openxmlformats.org/markup-compatibility/2006">
              <mc:Choice xmlns:v="urn:schemas-microsoft-com:vml" Requires="v">
                <p:oleObj spid="_x0000_s18352" name="Equation" r:id="rId90" imgW="406080" imgH="203040" progId="Equation.DSMT4">
                  <p:embed/>
                </p:oleObj>
              </mc:Choice>
              <mc:Fallback>
                <p:oleObj name="Equation" r:id="rId90" imgW="406080" imgH="203040" progId="Equation.DSMT4">
                  <p:embed/>
                  <p:pic>
                    <p:nvPicPr>
                      <p:cNvPr id="39" name="Object 38">
                        <a:extLst>
                          <a:ext uri="{FF2B5EF4-FFF2-40B4-BE49-F238E27FC236}">
                            <a16:creationId xmlns:a16="http://schemas.microsoft.com/office/drawing/2014/main" id="{9C4E9A02-0360-4F50-8354-6E796F1D189F}"/>
                          </a:ext>
                        </a:extLst>
                      </p:cNvPr>
                      <p:cNvPicPr/>
                      <p:nvPr/>
                    </p:nvPicPr>
                    <p:blipFill>
                      <a:blip r:embed="rId91"/>
                      <a:stretch>
                        <a:fillRect/>
                      </a:stretch>
                    </p:blipFill>
                    <p:spPr>
                      <a:xfrm>
                        <a:off x="3935578" y="5047063"/>
                        <a:ext cx="350649" cy="176002"/>
                      </a:xfrm>
                      <a:prstGeom prst="rect">
                        <a:avLst/>
                      </a:prstGeom>
                    </p:spPr>
                  </p:pic>
                </p:oleObj>
              </mc:Fallback>
            </mc:AlternateContent>
          </a:graphicData>
        </a:graphic>
      </p:graphicFrame>
      <p:graphicFrame>
        <p:nvGraphicFramePr>
          <p:cNvPr id="44" name="Object 43">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42441121"/>
              </p:ext>
            </p:extLst>
          </p:nvPr>
        </p:nvGraphicFramePr>
        <p:xfrm>
          <a:off x="4906036" y="4760224"/>
          <a:ext cx="613295" cy="176002"/>
        </p:xfrm>
        <a:graphic>
          <a:graphicData uri="http://schemas.openxmlformats.org/presentationml/2006/ole">
            <mc:AlternateContent xmlns:mc="http://schemas.openxmlformats.org/markup-compatibility/2006">
              <mc:Choice xmlns:v="urn:schemas-microsoft-com:vml" Requires="v">
                <p:oleObj spid="_x0000_s18353" name="Equation" r:id="rId92" imgW="711000" imgH="203040" progId="Equation.DSMT4">
                  <p:embed/>
                </p:oleObj>
              </mc:Choice>
              <mc:Fallback>
                <p:oleObj name="Equation" r:id="rId92" imgW="711000" imgH="203040" progId="Equation.DSMT4">
                  <p:embed/>
                  <p:pic>
                    <p:nvPicPr>
                      <p:cNvPr id="39" name="Object 38">
                        <a:extLst>
                          <a:ext uri="{FF2B5EF4-FFF2-40B4-BE49-F238E27FC236}">
                            <a16:creationId xmlns:a16="http://schemas.microsoft.com/office/drawing/2014/main" id="{9C4E9A02-0360-4F50-8354-6E796F1D189F}"/>
                          </a:ext>
                        </a:extLst>
                      </p:cNvPr>
                      <p:cNvPicPr/>
                      <p:nvPr/>
                    </p:nvPicPr>
                    <p:blipFill>
                      <a:blip r:embed="rId93"/>
                      <a:stretch>
                        <a:fillRect/>
                      </a:stretch>
                    </p:blipFill>
                    <p:spPr>
                      <a:xfrm>
                        <a:off x="4906036" y="4760224"/>
                        <a:ext cx="613295" cy="176002"/>
                      </a:xfrm>
                      <a:prstGeom prst="rect">
                        <a:avLst/>
                      </a:prstGeom>
                    </p:spPr>
                  </p:pic>
                </p:oleObj>
              </mc:Fallback>
            </mc:AlternateContent>
          </a:graphicData>
        </a:graphic>
      </p:graphicFrame>
      <p:graphicFrame>
        <p:nvGraphicFramePr>
          <p:cNvPr id="46" name="Object 45">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810664216"/>
              </p:ext>
            </p:extLst>
          </p:nvPr>
        </p:nvGraphicFramePr>
        <p:xfrm>
          <a:off x="4888135" y="5016965"/>
          <a:ext cx="350649" cy="176002"/>
        </p:xfrm>
        <a:graphic>
          <a:graphicData uri="http://schemas.openxmlformats.org/presentationml/2006/ole">
            <mc:AlternateContent xmlns:mc="http://schemas.openxmlformats.org/markup-compatibility/2006">
              <mc:Choice xmlns:v="urn:schemas-microsoft-com:vml" Requires="v">
                <p:oleObj spid="_x0000_s18354" name="Equation" r:id="rId94" imgW="406080" imgH="203040" progId="Equation.DSMT4">
                  <p:embed/>
                </p:oleObj>
              </mc:Choice>
              <mc:Fallback>
                <p:oleObj name="Equation" r:id="rId94" imgW="406080" imgH="203040" progId="Equation.DSMT4">
                  <p:embed/>
                  <p:pic>
                    <p:nvPicPr>
                      <p:cNvPr id="45" name="Object 44">
                        <a:extLst>
                          <a:ext uri="{FF2B5EF4-FFF2-40B4-BE49-F238E27FC236}">
                            <a16:creationId xmlns:a16="http://schemas.microsoft.com/office/drawing/2014/main" id="{9C4E9A02-0360-4F50-8354-6E796F1D189F}"/>
                          </a:ext>
                        </a:extLst>
                      </p:cNvPr>
                      <p:cNvPicPr/>
                      <p:nvPr/>
                    </p:nvPicPr>
                    <p:blipFill>
                      <a:blip r:embed="rId95"/>
                      <a:stretch>
                        <a:fillRect/>
                      </a:stretch>
                    </p:blipFill>
                    <p:spPr>
                      <a:xfrm>
                        <a:off x="4888135" y="5016965"/>
                        <a:ext cx="350649" cy="176002"/>
                      </a:xfrm>
                      <a:prstGeom prst="rect">
                        <a:avLst/>
                      </a:prstGeom>
                    </p:spPr>
                  </p:pic>
                </p:oleObj>
              </mc:Fallback>
            </mc:AlternateContent>
          </a:graphicData>
        </a:graphic>
      </p:graphicFrame>
      <p:graphicFrame>
        <p:nvGraphicFramePr>
          <p:cNvPr id="55" name="Object 54">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1875228679"/>
              </p:ext>
            </p:extLst>
          </p:nvPr>
        </p:nvGraphicFramePr>
        <p:xfrm>
          <a:off x="5859434" y="4507735"/>
          <a:ext cx="968004" cy="192245"/>
        </p:xfrm>
        <a:graphic>
          <a:graphicData uri="http://schemas.openxmlformats.org/presentationml/2006/ole">
            <mc:AlternateContent xmlns:mc="http://schemas.openxmlformats.org/markup-compatibility/2006">
              <mc:Choice xmlns:v="urn:schemas-microsoft-com:vml" Requires="v">
                <p:oleObj spid="_x0000_s18355" name="Equation" r:id="rId96" imgW="1028520" imgH="203040" progId="Equation.DSMT4">
                  <p:embed/>
                </p:oleObj>
              </mc:Choice>
              <mc:Fallback>
                <p:oleObj name="Equation" r:id="rId96" imgW="1028520" imgH="203040" progId="Equation.DSMT4">
                  <p:embed/>
                  <p:pic>
                    <p:nvPicPr>
                      <p:cNvPr id="52" name="Object 51">
                        <a:extLst>
                          <a:ext uri="{FF2B5EF4-FFF2-40B4-BE49-F238E27FC236}">
                            <a16:creationId xmlns:a16="http://schemas.microsoft.com/office/drawing/2014/main" id="{9C4E9A02-0360-4F50-8354-6E796F1D189F}"/>
                          </a:ext>
                        </a:extLst>
                      </p:cNvPr>
                      <p:cNvPicPr/>
                      <p:nvPr/>
                    </p:nvPicPr>
                    <p:blipFill>
                      <a:blip r:embed="rId97"/>
                      <a:stretch>
                        <a:fillRect/>
                      </a:stretch>
                    </p:blipFill>
                    <p:spPr>
                      <a:xfrm>
                        <a:off x="5859434" y="4507735"/>
                        <a:ext cx="968004" cy="192245"/>
                      </a:xfrm>
                      <a:prstGeom prst="rect">
                        <a:avLst/>
                      </a:prstGeom>
                    </p:spPr>
                  </p:pic>
                </p:oleObj>
              </mc:Fallback>
            </mc:AlternateContent>
          </a:graphicData>
        </a:graphic>
      </p:graphicFrame>
      <p:graphicFrame>
        <p:nvGraphicFramePr>
          <p:cNvPr id="56" name="Object 55">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160736561"/>
              </p:ext>
            </p:extLst>
          </p:nvPr>
        </p:nvGraphicFramePr>
        <p:xfrm>
          <a:off x="5861422" y="4726361"/>
          <a:ext cx="1242837" cy="192245"/>
        </p:xfrm>
        <a:graphic>
          <a:graphicData uri="http://schemas.openxmlformats.org/presentationml/2006/ole">
            <mc:AlternateContent xmlns:mc="http://schemas.openxmlformats.org/markup-compatibility/2006">
              <mc:Choice xmlns:v="urn:schemas-microsoft-com:vml" Requires="v">
                <p:oleObj spid="_x0000_s18356" name="Equation" r:id="rId98" imgW="1320480" imgH="203040" progId="Equation.DSMT4">
                  <p:embed/>
                </p:oleObj>
              </mc:Choice>
              <mc:Fallback>
                <p:oleObj name="Equation" r:id="rId98" imgW="1320480" imgH="203040" progId="Equation.DSMT4">
                  <p:embed/>
                  <p:pic>
                    <p:nvPicPr>
                      <p:cNvPr id="55" name="Object 54">
                        <a:extLst>
                          <a:ext uri="{FF2B5EF4-FFF2-40B4-BE49-F238E27FC236}">
                            <a16:creationId xmlns:a16="http://schemas.microsoft.com/office/drawing/2014/main" id="{9C4E9A02-0360-4F50-8354-6E796F1D189F}"/>
                          </a:ext>
                        </a:extLst>
                      </p:cNvPr>
                      <p:cNvPicPr/>
                      <p:nvPr/>
                    </p:nvPicPr>
                    <p:blipFill>
                      <a:blip r:embed="rId99"/>
                      <a:stretch>
                        <a:fillRect/>
                      </a:stretch>
                    </p:blipFill>
                    <p:spPr>
                      <a:xfrm>
                        <a:off x="5861422" y="4726361"/>
                        <a:ext cx="1242837" cy="192245"/>
                      </a:xfrm>
                      <a:prstGeom prst="rect">
                        <a:avLst/>
                      </a:prstGeom>
                    </p:spPr>
                  </p:pic>
                </p:oleObj>
              </mc:Fallback>
            </mc:AlternateContent>
          </a:graphicData>
        </a:graphic>
      </p:graphicFrame>
      <p:graphicFrame>
        <p:nvGraphicFramePr>
          <p:cNvPr id="65" name="Object 64">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872488466"/>
              </p:ext>
            </p:extLst>
          </p:nvPr>
        </p:nvGraphicFramePr>
        <p:xfrm>
          <a:off x="7283918" y="4523503"/>
          <a:ext cx="884065" cy="192245"/>
        </p:xfrm>
        <a:graphic>
          <a:graphicData uri="http://schemas.openxmlformats.org/presentationml/2006/ole">
            <mc:AlternateContent xmlns:mc="http://schemas.openxmlformats.org/markup-compatibility/2006">
              <mc:Choice xmlns:v="urn:schemas-microsoft-com:vml" Requires="v">
                <p:oleObj spid="_x0000_s18357" name="Equation" r:id="rId100" imgW="939600" imgH="203040" progId="Equation.DSMT4">
                  <p:embed/>
                </p:oleObj>
              </mc:Choice>
              <mc:Fallback>
                <p:oleObj name="Equation" r:id="rId100" imgW="939600" imgH="203040" progId="Equation.DSMT4">
                  <p:embed/>
                  <p:pic>
                    <p:nvPicPr>
                      <p:cNvPr id="58" name="Object 57">
                        <a:extLst>
                          <a:ext uri="{FF2B5EF4-FFF2-40B4-BE49-F238E27FC236}">
                            <a16:creationId xmlns:a16="http://schemas.microsoft.com/office/drawing/2014/main" id="{9C4E9A02-0360-4F50-8354-6E796F1D189F}"/>
                          </a:ext>
                        </a:extLst>
                      </p:cNvPr>
                      <p:cNvPicPr/>
                      <p:nvPr/>
                    </p:nvPicPr>
                    <p:blipFill>
                      <a:blip r:embed="rId101"/>
                      <a:stretch>
                        <a:fillRect/>
                      </a:stretch>
                    </p:blipFill>
                    <p:spPr>
                      <a:xfrm>
                        <a:off x="7283918" y="4523503"/>
                        <a:ext cx="884065" cy="192245"/>
                      </a:xfrm>
                      <a:prstGeom prst="rect">
                        <a:avLst/>
                      </a:prstGeom>
                    </p:spPr>
                  </p:pic>
                </p:oleObj>
              </mc:Fallback>
            </mc:AlternateContent>
          </a:graphicData>
        </a:graphic>
      </p:graphicFrame>
      <p:graphicFrame>
        <p:nvGraphicFramePr>
          <p:cNvPr id="66" name="Object 65">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423474901"/>
              </p:ext>
            </p:extLst>
          </p:nvPr>
        </p:nvGraphicFramePr>
        <p:xfrm>
          <a:off x="7309360" y="4731846"/>
          <a:ext cx="920621" cy="192245"/>
        </p:xfrm>
        <a:graphic>
          <a:graphicData uri="http://schemas.openxmlformats.org/presentationml/2006/ole">
            <mc:AlternateContent xmlns:mc="http://schemas.openxmlformats.org/markup-compatibility/2006">
              <mc:Choice xmlns:v="urn:schemas-microsoft-com:vml" Requires="v">
                <p:oleObj spid="_x0000_s18358" name="Equation" r:id="rId102" imgW="977760" imgH="203040" progId="Equation.DSMT4">
                  <p:embed/>
                </p:oleObj>
              </mc:Choice>
              <mc:Fallback>
                <p:oleObj name="Equation" r:id="rId102" imgW="977760" imgH="203040" progId="Equation.DSMT4">
                  <p:embed/>
                  <p:pic>
                    <p:nvPicPr>
                      <p:cNvPr id="59" name="Object 58">
                        <a:extLst>
                          <a:ext uri="{FF2B5EF4-FFF2-40B4-BE49-F238E27FC236}">
                            <a16:creationId xmlns:a16="http://schemas.microsoft.com/office/drawing/2014/main" id="{9C4E9A02-0360-4F50-8354-6E796F1D189F}"/>
                          </a:ext>
                        </a:extLst>
                      </p:cNvPr>
                      <p:cNvPicPr/>
                      <p:nvPr/>
                    </p:nvPicPr>
                    <p:blipFill>
                      <a:blip r:embed="rId103"/>
                      <a:stretch>
                        <a:fillRect/>
                      </a:stretch>
                    </p:blipFill>
                    <p:spPr>
                      <a:xfrm>
                        <a:off x="7309360" y="4731846"/>
                        <a:ext cx="920621" cy="192245"/>
                      </a:xfrm>
                      <a:prstGeom prst="rect">
                        <a:avLst/>
                      </a:prstGeom>
                    </p:spPr>
                  </p:pic>
                </p:oleObj>
              </mc:Fallback>
            </mc:AlternateContent>
          </a:graphicData>
        </a:graphic>
      </p:graphicFrame>
    </p:spTree>
    <p:extLst>
      <p:ext uri="{BB962C8B-B14F-4D97-AF65-F5344CB8AC3E}">
        <p14:creationId xmlns:p14="http://schemas.microsoft.com/office/powerpoint/2010/main" val="3262426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EDDCA31-D1DE-434C-A48E-ADB2FAF3005E}"/>
              </a:ext>
            </a:extLst>
          </p:cNvPr>
          <p:cNvSpPr>
            <a:spLocks noGrp="1"/>
          </p:cNvSpPr>
          <p:nvPr>
            <p:ph type="title"/>
          </p:nvPr>
        </p:nvSpPr>
        <p:spPr/>
        <p:txBody>
          <a:bodyPr/>
          <a:lstStyle/>
          <a:p>
            <a:r>
              <a:rPr lang="en-US" dirty="0"/>
              <a:t>Summary</a:t>
            </a:r>
            <a:endParaRPr lang="en-IN" dirty="0"/>
          </a:p>
        </p:txBody>
      </p:sp>
      <p:sp>
        <p:nvSpPr>
          <p:cNvPr id="6" name="Content Placeholder 5"/>
          <p:cNvSpPr>
            <a:spLocks noGrp="1"/>
          </p:cNvSpPr>
          <p:nvPr>
            <p:ph sz="quarter" idx="11"/>
          </p:nvPr>
        </p:nvSpPr>
        <p:spPr>
          <a:xfrm>
            <a:off x="342900" y="1276709"/>
            <a:ext cx="8458200" cy="3249571"/>
          </a:xfrm>
        </p:spPr>
        <p:txBody>
          <a:bodyPr>
            <a:normAutofit/>
          </a:bodyPr>
          <a:lstStyle/>
          <a:p>
            <a:pPr>
              <a:buClr>
                <a:schemeClr val="tx1"/>
              </a:buClr>
            </a:pPr>
            <a:r>
              <a:rPr lang="en-US" sz="2400" i="1" dirty="0">
                <a:solidFill>
                  <a:srgbClr val="9D0505"/>
                </a:solidFill>
              </a:rPr>
              <a:t>Elasticity</a:t>
            </a:r>
            <a:r>
              <a:rPr lang="en-US" sz="2400" dirty="0"/>
              <a:t> is the first of several concepts used to apply the concepts of supply and demand to business and policy questions.</a:t>
            </a:r>
          </a:p>
          <a:p>
            <a:pPr>
              <a:spcAft>
                <a:spcPts val="0"/>
              </a:spcAft>
            </a:pPr>
            <a:r>
              <a:rPr lang="en-US" sz="2400" dirty="0"/>
              <a:t>Indicates the sensitivity of quantity to a change in:</a:t>
            </a:r>
          </a:p>
          <a:p>
            <a:pPr marL="292608" lvl="1" indent="-292608">
              <a:spcBef>
                <a:spcPts val="1000"/>
              </a:spcBef>
              <a:spcAft>
                <a:spcPts val="0"/>
              </a:spcAft>
              <a:buClr>
                <a:schemeClr val="tx1"/>
              </a:buClr>
            </a:pPr>
            <a:r>
              <a:rPr lang="en-US" sz="2400" i="1" dirty="0">
                <a:solidFill>
                  <a:srgbClr val="9D0505"/>
                </a:solidFill>
              </a:rPr>
              <a:t>Price</a:t>
            </a:r>
          </a:p>
          <a:p>
            <a:pPr marL="292608" lvl="1" indent="-292608">
              <a:spcBef>
                <a:spcPts val="1000"/>
              </a:spcBef>
              <a:spcAft>
                <a:spcPts val="0"/>
              </a:spcAft>
              <a:buClr>
                <a:schemeClr val="tx1"/>
              </a:buClr>
            </a:pPr>
            <a:r>
              <a:rPr lang="en-US" sz="2400" i="1" dirty="0">
                <a:solidFill>
                  <a:srgbClr val="9D0505"/>
                </a:solidFill>
              </a:rPr>
              <a:t>Price of a related good</a:t>
            </a:r>
          </a:p>
          <a:p>
            <a:pPr marL="292608" lvl="1" indent="-292608">
              <a:spcBef>
                <a:spcPts val="1000"/>
              </a:spcBef>
              <a:spcAft>
                <a:spcPts val="0"/>
              </a:spcAft>
              <a:buClr>
                <a:schemeClr val="tx1"/>
              </a:buClr>
            </a:pPr>
            <a:r>
              <a:rPr lang="en-US" sz="2400" i="1" dirty="0">
                <a:solidFill>
                  <a:srgbClr val="9D0505"/>
                </a:solidFill>
              </a:rPr>
              <a:t>Income</a:t>
            </a:r>
          </a:p>
        </p:txBody>
      </p:sp>
      <p:sp>
        <p:nvSpPr>
          <p:cNvPr id="13" name="Content Placeholder 12"/>
          <p:cNvSpPr>
            <a:spLocks noGrp="1"/>
          </p:cNvSpPr>
          <p:nvPr>
            <p:ph sz="quarter" idx="14"/>
          </p:nvPr>
        </p:nvSpPr>
        <p:spPr>
          <a:xfrm>
            <a:off x="342900" y="4693736"/>
            <a:ext cx="8458200" cy="925068"/>
          </a:xfrm>
        </p:spPr>
        <p:txBody>
          <a:bodyPr>
            <a:normAutofit/>
          </a:bodyPr>
          <a:lstStyle/>
          <a:p>
            <a:r>
              <a:rPr lang="en-US" sz="2400" dirty="0"/>
              <a:t>The </a:t>
            </a:r>
            <a:r>
              <a:rPr lang="en-US" sz="2400" i="1" dirty="0">
                <a:solidFill>
                  <a:srgbClr val="9D0505"/>
                </a:solidFill>
              </a:rPr>
              <a:t>price elasticity of demand </a:t>
            </a:r>
            <a:r>
              <a:rPr lang="en-US" sz="2400" dirty="0"/>
              <a:t>can be used to set prices so firms can maximize revenue.</a:t>
            </a:r>
          </a:p>
        </p:txBody>
      </p:sp>
    </p:spTree>
    <p:extLst>
      <p:ext uri="{BB962C8B-B14F-4D97-AF65-F5344CB8AC3E}">
        <p14:creationId xmlns:p14="http://schemas.microsoft.com/office/powerpoint/2010/main" val="4292075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9B27287-6B1F-4318-BB68-3C3702356A79}"/>
              </a:ext>
            </a:extLst>
          </p:cNvPr>
          <p:cNvSpPr>
            <a:spLocks noGrp="1"/>
          </p:cNvSpPr>
          <p:nvPr>
            <p:ph type="title"/>
          </p:nvPr>
        </p:nvSpPr>
        <p:spPr/>
        <p:txBody>
          <a:bodyPr/>
          <a:lstStyle/>
          <a:p>
            <a:r>
              <a:rPr lang="en-US" dirty="0"/>
              <a:t>What is elasticity?</a:t>
            </a:r>
            <a:endParaRPr lang="en-IN" dirty="0"/>
          </a:p>
        </p:txBody>
      </p:sp>
      <p:sp>
        <p:nvSpPr>
          <p:cNvPr id="4" name="Content Placeholder 3"/>
          <p:cNvSpPr>
            <a:spLocks noGrp="1"/>
          </p:cNvSpPr>
          <p:nvPr>
            <p:ph sz="quarter" idx="11"/>
          </p:nvPr>
        </p:nvSpPr>
        <p:spPr>
          <a:xfrm>
            <a:off x="342900" y="1276710"/>
            <a:ext cx="8458200" cy="4767474"/>
          </a:xfrm>
        </p:spPr>
        <p:txBody>
          <a:bodyPr>
            <a:normAutofit/>
          </a:bodyPr>
          <a:lstStyle/>
          <a:p>
            <a:pPr>
              <a:buClr>
                <a:schemeClr val="tx1"/>
              </a:buClr>
            </a:pPr>
            <a:r>
              <a:rPr lang="en-US" sz="2400" i="1" dirty="0">
                <a:solidFill>
                  <a:srgbClr val="AC0000"/>
                </a:solidFill>
              </a:rPr>
              <a:t>Elasticity</a:t>
            </a:r>
            <a:r>
              <a:rPr lang="en-US" sz="2400" dirty="0">
                <a:solidFill>
                  <a:srgbClr val="9D0505"/>
                </a:solidFill>
              </a:rPr>
              <a:t> </a:t>
            </a:r>
            <a:r>
              <a:rPr lang="en-US" sz="2400" dirty="0"/>
              <a:t>is a measure of the responsiveness to a change in a market condition.</a:t>
            </a:r>
          </a:p>
          <a:p>
            <a:r>
              <a:rPr lang="en-US" sz="2400" dirty="0"/>
              <a:t>The concept applies to supply and demand.</a:t>
            </a:r>
          </a:p>
          <a:p>
            <a:r>
              <a:rPr lang="en-US" sz="2400" dirty="0"/>
              <a:t>It measures the response to a change in:</a:t>
            </a:r>
          </a:p>
          <a:p>
            <a:pPr marL="292608" lvl="1" indent="-292608">
              <a:spcBef>
                <a:spcPts val="1000"/>
              </a:spcBef>
              <a:spcAft>
                <a:spcPts val="0"/>
              </a:spcAft>
            </a:pPr>
            <a:r>
              <a:rPr lang="en-US" sz="2400" dirty="0"/>
              <a:t>The price of the good.</a:t>
            </a:r>
          </a:p>
          <a:p>
            <a:pPr marL="292608" lvl="1" indent="-292608">
              <a:spcBef>
                <a:spcPts val="1000"/>
              </a:spcBef>
              <a:spcAft>
                <a:spcPts val="0"/>
              </a:spcAft>
            </a:pPr>
            <a:r>
              <a:rPr lang="en-US" sz="2400" dirty="0"/>
              <a:t>The price of a related good.</a:t>
            </a:r>
          </a:p>
          <a:p>
            <a:pPr marL="292608" lvl="1" indent="-292608">
              <a:spcBef>
                <a:spcPts val="1000"/>
              </a:spcBef>
              <a:spcAft>
                <a:spcPts val="0"/>
              </a:spcAft>
            </a:pPr>
            <a:r>
              <a:rPr lang="en-US" sz="2400" dirty="0"/>
              <a:t>Income.</a:t>
            </a:r>
          </a:p>
        </p:txBody>
      </p:sp>
    </p:spTree>
    <p:extLst>
      <p:ext uri="{BB962C8B-B14F-4D97-AF65-F5344CB8AC3E}">
        <p14:creationId xmlns:p14="http://schemas.microsoft.com/office/powerpoint/2010/main" val="37694179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2360176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Title 23">
            <a:extLst>
              <a:ext uri="{FF2B5EF4-FFF2-40B4-BE49-F238E27FC236}">
                <a16:creationId xmlns:a16="http://schemas.microsoft.com/office/drawing/2014/main" id="{F760FA83-E8B6-439B-A8A8-C527C74C6540}"/>
              </a:ext>
            </a:extLst>
          </p:cNvPr>
          <p:cNvSpPr>
            <a:spLocks noGrp="1"/>
          </p:cNvSpPr>
          <p:nvPr>
            <p:ph type="title"/>
          </p:nvPr>
        </p:nvSpPr>
        <p:spPr/>
        <p:txBody>
          <a:bodyPr/>
          <a:lstStyle/>
          <a:p>
            <a:r>
              <a:rPr lang="en-US" noProof="0" dirty="0"/>
              <a:t>Accessibility Content: Text Alternatives for Images</a:t>
            </a:r>
          </a:p>
        </p:txBody>
      </p:sp>
    </p:spTree>
    <p:extLst>
      <p:ext uri="{BB962C8B-B14F-4D97-AF65-F5344CB8AC3E}">
        <p14:creationId xmlns:p14="http://schemas.microsoft.com/office/powerpoint/2010/main" val="4572042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678611"/>
          </a:xfrm>
        </p:spPr>
        <p:txBody>
          <a:bodyPr>
            <a:normAutofit/>
          </a:bodyPr>
          <a:lstStyle/>
          <a:p>
            <a:r>
              <a:rPr lang="en-US" sz="3000" dirty="0"/>
              <a:t>Price elasticity of demand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lstStyle/>
          <a:p>
            <a:r>
              <a:rPr lang="en-US" dirty="0"/>
              <a:t>Price ($) is on the vertical axis, and Quantity  of coffee (millions of cups) is on the horizontal. Demand (D) slopes down through point A (10, $2.00) and point B (15, $1.50). An arrow points from a dashed horizontal line at 2.00 to a dashed horizontal line at 1.50 and a box reads:  1. When price decreases by 25% .... An arrow points from a dashed vertical line at 10 to a dashed vertical line at 15 and a box reads:  2. ...quantity demanded increases by 50%. [Caption: When the price of coffee is $2 a cup, consumers demand 10 million cups. If the price falls to $1.50 per cup, the quantity demanded increases to 15 million cups.]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39485573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dirty="0"/>
              <a:t>Categorizing elasticities II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lstStyle/>
          <a:p>
            <a:r>
              <a:rPr lang="en-US" dirty="0"/>
              <a:t>The remaining graphs in this chapter have Price ($) on the vertical axis and  Quantity on the horizontal axis unless otherwise noted. In graph (A), Perfectly elastic demand (Elasticity = infinite), Demand (D) is horizontal at $5 and boxes read as follows: Consumers will buy any quantity at a price of $5. At prices higher than $5, the quantity is zero. [Caption: When demand is perfectly elastic, the demand curve is horizontal. At prices above $5, consumers will not buy any quantity of the good.] In graph (B), Perfectly inelastic demand (Elasticity = 0), demand is vertical at 5 and the box reads: At any price, the quantity demanded is the same. [Caption: When demand is perfectly inelastic, the demand curve is vertical. Consumers will always demand the same quantity of a good, regardless of the price.]</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18622128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dirty="0"/>
              <a:t>Categorizing elasticities III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lstStyle/>
          <a:p>
            <a:r>
              <a:rPr lang="en-US" dirty="0"/>
              <a:t>Three graphs demonstrate elastic (graph A), inelastic (graph B), and unit-elastic (graph C) demand curves. A box applying to all three graphs reads: 1. After price decreases by 80% under ....  In graph (A), demand (D) slopes through (3, 7) and (9, 3); the box reads: 2. … quantity demanded increases by 150%. [Caption:  With an elastic demand curve, a small change in price leads to a big change in the quantity demanded. As a result, the price elasticity of demand is greater than 1.] In graph (B), D slopes through (3, 7) and (5, 3); the box reads: 2….quantity demanded increases by 50%. [Caption: With an inelastic demand curve, even a large price change has a small effect on the quantity demanded. As a result, the price elasticity of demand is less than 1.] In graph (C), D slopes through (3, 7) and (7, 3); the box reads: ….quantity demanded increases by 80%. [Caption: When demand is unit-elastic, the percentage change in price equals the percentage change in quantity, so that the price elasticity of demand is exactly 1.]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26878092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Using price elasticity of demand II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1800" dirty="0"/>
              <a:t>Demand slopes down through (0, 500), (6, 350), and (10, 250). Three areas are noted and shaded using the two points on the line. Area 1 is from $250 down to the axis and from a quantity of 10 left to 6 and shaded yellow as Quantity effect. Area 2 is down from $250 to the axis and left of 6 to the axis. It is shaded green but no key is provided for this color. Area 3 is from $250 up to $350 and from the vertical axis right to 6; it is shaded blue as the Price effect. Two green boxes read: 1. As prices increases… 2. …quantity decreases. Two yellow boxes read: Two plus three equals total revenue after the price change. One plus two equals total revenue before the price change. [Caption: The colored rectangles represent total revenue at two different prices. As the price increases from $250 to $350, total revenue is affected in two ways. The blue rectangle represents the increase in revenue received for each unit sold (the price effect). The yellow rectangle represents the decrease in total revenue as the number of units sold drops (the quantity effect). The elasticity of demand determines which effect is larger. In this case, the yellow area is larger than the blue area, meaning that the quantity effect outweighs the price effect, and total revenue decreases.]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28992702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Using price elasticity of demand III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Graph (A), Elastic demand, uses points (1, $2) and (5, $1) on the demand curve. The quantity effect is from $1 down to the axis and from 5 left to 1; the price is effect is $2 down to $1 and from the axis right to 1. A box reads: When demand is elastic, the quantity effect outweighs the price effect. [Caption: In this market, demand is elastic. At a price of $1, 5,000 units are sold for a total revenue of $5,000. If the price increases to $2, only 1,000 units are sold for a total revenue of only $2,000. The quantity effect outweighs the price effect.] Graph (B), Inelastic demand, uses points (4, 3) and (5, 1) on the demand curve. The quantity effect is from $1 down to the axis and from 5 left to 4; the price effect $3 down to $1 and from the axis right to 4. [Caption: In this market, demand is inelastic. At a price of $1, 5,000 units are sold for a total revenue of $5,000. If the price increases to $3, the number of units sold drops by only 1,000, to 4,000 units. Because the price effect outweighs the quantity effect, total revenue climbs to $12,000, an increase of $7,000.]</a:t>
            </a:r>
            <a:r>
              <a:rPr lang="en-US" sz="1800" dirty="0"/>
              <a:t>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38807682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Elasticity of demand and total revenue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1400" dirty="0"/>
              <a:t>A. Demand and revenue schedule. A table has three columns for price in dollars, quantity and total revenue in dollars. Row 1. Price, 50; quantity, 0. Total revenue, 0. Row 2. Price, 45; quantity, 1. Total revenue, 45. Row 3. Price, 40; quantity, 2. Total revenue, 80. Row 4. Price, 35; quantity, 3. Total revenue, 105. Row 5. Price, 30; quantity, 4. Total revenue, 120. Row 6. Price, 30; quantity, 5. Total revenue, 125. Row 7. Price, 25; quantity, 5. Total revenue, 120. Row 8. Price, 15; quantity, 7. Total revenue, 105. Row 9. Price, 10; quantity, 8. Total revenue, 80. Row 10. Price, 5; quantity, 9. Total revenue, 45. Row 11. Price, 0; quantity, 10. Total revenue, 0. Text: This table lists the data shown in the graphs in panels A and B. Quantity demanded always increases as price falls. Total revenue rises until the price falls to $25, then falls at lower prices. B. Price elasticity. A line is graphed on a coordinate plane. The horizontal axis represents quantity from 1 to 10. The vertical axis represents price from 0 to 55 with increments of 5. The line goes down to the right according to the values given in the first 2 columns of the table, starting from (0, 50) and ending at (10, 0). A curly bracket from (0, 50) to (5, 25) is labeled elastic. A curly bracket from (5, 25) to (10, 0) to is labeled inelastic. The point (5, 25) is marked unit elastic. Text: Price elasticity of demand varies along the demand curve. Above a certain price, demand is elastic; below it, demand is inelastic. C. Total revenue. A curve is graphed on a coordinate plane. The horizontal axis represents quantity from 1 to 10. The vertical axis represents total revenue from 0 to 125 with increments of 25. The curve starts at (0, 0). goes up to the right according to the values given in the second and third columns of the table. It peaks at (5, 125) and goes down to the right and ends at (10, 0). Text: This graph shows total revenue along the demand curve shown above. Total revenue first rises, but then begins to fall as demand moves from elastic to inelastic.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32459984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rmAutofit/>
          </a:bodyPr>
          <a:lstStyle/>
          <a:p>
            <a:r>
              <a:rPr lang="en-US" dirty="0"/>
              <a:t>Price elasticity of demand</a:t>
            </a:r>
            <a:endParaRPr lang="en-IN" dirty="0"/>
          </a:p>
        </p:txBody>
      </p:sp>
      <p:sp>
        <p:nvSpPr>
          <p:cNvPr id="7" name="Content Placeholder 6">
            <a:extLst>
              <a:ext uri="{FF2B5EF4-FFF2-40B4-BE49-F238E27FC236}">
                <a16:creationId xmlns:a16="http://schemas.microsoft.com/office/drawing/2014/main" id="{51E9B2DC-932C-405B-B310-3C36E5F67DAA}"/>
              </a:ext>
            </a:extLst>
          </p:cNvPr>
          <p:cNvSpPr>
            <a:spLocks noGrp="1"/>
          </p:cNvSpPr>
          <p:nvPr>
            <p:ph sz="quarter" idx="11"/>
          </p:nvPr>
        </p:nvSpPr>
        <p:spPr>
          <a:xfrm>
            <a:off x="342900" y="1276709"/>
            <a:ext cx="8458200" cy="1356763"/>
          </a:xfrm>
        </p:spPr>
        <p:txBody>
          <a:bodyPr>
            <a:noAutofit/>
          </a:bodyPr>
          <a:lstStyle/>
          <a:p>
            <a:r>
              <a:rPr lang="en-US" sz="2600" dirty="0"/>
              <a:t>The </a:t>
            </a:r>
            <a:r>
              <a:rPr lang="en-US" sz="2600" i="1" dirty="0">
                <a:solidFill>
                  <a:srgbClr val="9D0505"/>
                </a:solidFill>
              </a:rPr>
              <a:t>price elasticity of demand </a:t>
            </a:r>
            <a:r>
              <a:rPr lang="en-US" sz="2600" dirty="0"/>
              <a:t>measures the magnitude of change in the quantity demanded from a change in its price. In other words, it estimates price sensitivity.</a:t>
            </a:r>
          </a:p>
        </p:txBody>
      </p:sp>
      <p:pic>
        <p:nvPicPr>
          <p:cNvPr id="4" name="Picture 3" descr="A change in price also changes quantity along a demand curv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8954" y="2926770"/>
            <a:ext cx="5362312" cy="2786179"/>
          </a:xfrm>
          <a:prstGeom prst="rect">
            <a:avLst/>
          </a:prstGeom>
        </p:spPr>
      </p:pic>
      <p:sp>
        <p:nvSpPr>
          <p:cNvPr id="2" name="Text Placeholder 1"/>
          <p:cNvSpPr>
            <a:spLocks noGrp="1"/>
          </p:cNvSpPr>
          <p:nvPr>
            <p:ph type="body" sz="quarter" idx="12"/>
          </p:nvPr>
        </p:nvSpPr>
        <p:spPr/>
        <p:txBody>
          <a:bodyPr/>
          <a:lstStyle/>
          <a:p>
            <a:r>
              <a:rPr lang="en-IN" dirty="0">
                <a:hlinkClick r:id="rId4" action="ppaction://hlinksldjump"/>
              </a:rPr>
              <a:t>Access the text alternative for slide images.</a:t>
            </a:r>
          </a:p>
        </p:txBody>
      </p:sp>
    </p:spTree>
    <p:extLst>
      <p:ext uri="{BB962C8B-B14F-4D97-AF65-F5344CB8AC3E}">
        <p14:creationId xmlns:p14="http://schemas.microsoft.com/office/powerpoint/2010/main" val="5521936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rmAutofit/>
          </a:bodyPr>
          <a:lstStyle/>
          <a:p>
            <a:r>
              <a:rPr lang="en-US" dirty="0"/>
              <a:t>Calculating price elasticity</a:t>
            </a:r>
            <a:endParaRPr lang="en-IN" dirty="0"/>
          </a:p>
        </p:txBody>
      </p:sp>
      <p:sp>
        <p:nvSpPr>
          <p:cNvPr id="3" name="Content Placeholder 2"/>
          <p:cNvSpPr>
            <a:spLocks noGrp="1"/>
          </p:cNvSpPr>
          <p:nvPr>
            <p:ph sz="quarter" idx="11"/>
          </p:nvPr>
        </p:nvSpPr>
        <p:spPr>
          <a:xfrm>
            <a:off x="342900" y="1276710"/>
            <a:ext cx="8458200" cy="925164"/>
          </a:xfrm>
        </p:spPr>
        <p:txBody>
          <a:bodyPr>
            <a:normAutofit/>
          </a:bodyPr>
          <a:lstStyle/>
          <a:p>
            <a:r>
              <a:rPr lang="en-US" sz="2600" dirty="0"/>
              <a:t>The </a:t>
            </a:r>
            <a:r>
              <a:rPr lang="en-US" sz="2600" i="1" dirty="0">
                <a:solidFill>
                  <a:srgbClr val="9D0505"/>
                </a:solidFill>
              </a:rPr>
              <a:t>midpoint method </a:t>
            </a:r>
            <a:r>
              <a:rPr lang="en-US" sz="2600" dirty="0"/>
              <a:t>calculates the elasticity at the midpoint of any two points. The formula is:</a:t>
            </a:r>
          </a:p>
        </p:txBody>
      </p:sp>
      <p:graphicFrame>
        <p:nvGraphicFramePr>
          <p:cNvPr id="18" name="Object 17">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676564588"/>
              </p:ext>
            </p:extLst>
          </p:nvPr>
        </p:nvGraphicFramePr>
        <p:xfrm>
          <a:off x="1564112" y="2458101"/>
          <a:ext cx="4918814" cy="1092487"/>
        </p:xfrm>
        <a:graphic>
          <a:graphicData uri="http://schemas.openxmlformats.org/presentationml/2006/ole">
            <mc:AlternateContent xmlns:mc="http://schemas.openxmlformats.org/markup-compatibility/2006">
              <mc:Choice xmlns:v="urn:schemas-microsoft-com:vml" Requires="v">
                <p:oleObj spid="_x0000_s7215" name="Equation" r:id="rId4" imgW="2286000" imgH="507960" progId="Equation.DSMT4">
                  <p:embed/>
                </p:oleObj>
              </mc:Choice>
              <mc:Fallback>
                <p:oleObj name="Equation" r:id="rId4" imgW="2286000" imgH="507960" progId="Equation.DSMT4">
                  <p:embed/>
                  <p:pic>
                    <p:nvPicPr>
                      <p:cNvPr id="4" name="Object 3">
                        <a:extLst>
                          <a:ext uri="{FF2B5EF4-FFF2-40B4-BE49-F238E27FC236}">
                            <a16:creationId xmlns:a16="http://schemas.microsoft.com/office/drawing/2014/main" id="{9C4E9A02-0360-4F50-8354-6E796F1D189F}"/>
                          </a:ext>
                        </a:extLst>
                      </p:cNvPr>
                      <p:cNvPicPr/>
                      <p:nvPr/>
                    </p:nvPicPr>
                    <p:blipFill>
                      <a:blip r:embed="rId5"/>
                      <a:stretch>
                        <a:fillRect/>
                      </a:stretch>
                    </p:blipFill>
                    <p:spPr>
                      <a:xfrm>
                        <a:off x="1564112" y="2458101"/>
                        <a:ext cx="4918814" cy="1092487"/>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9" name="Content Placeholder 8"/>
              <p:cNvSpPr>
                <a:spLocks noGrp="1"/>
              </p:cNvSpPr>
              <p:nvPr>
                <p:ph sz="quarter" idx="15"/>
              </p:nvPr>
            </p:nvSpPr>
            <p:spPr>
              <a:xfrm>
                <a:off x="342900" y="3961648"/>
                <a:ext cx="8458200" cy="673100"/>
              </a:xfrm>
            </p:spPr>
            <p:txBody>
              <a:bodyPr>
                <a:normAutofit/>
              </a:bodyPr>
              <a:lstStyle/>
              <a:p>
                <a:r>
                  <a:rPr lang="en-US" sz="2600" dirty="0"/>
                  <a:t>where point 1 is (</a:t>
                </a:r>
                <a:r>
                  <a:rPr lang="en-US" sz="2600" i="1" dirty="0"/>
                  <a:t>P</a:t>
                </a:r>
                <a:r>
                  <a:rPr lang="en-US" sz="2600" baseline="-25000" dirty="0"/>
                  <a:t>1</a:t>
                </a:r>
                <a:r>
                  <a:rPr lang="en-US" sz="2600" dirty="0"/>
                  <a:t>, </a:t>
                </a:r>
                <a:r>
                  <a:rPr lang="en-US" sz="2600" i="1" dirty="0"/>
                  <a:t>Q</a:t>
                </a:r>
                <a:r>
                  <a:rPr lang="en-US" sz="2600" baseline="-25000" dirty="0"/>
                  <a:t>1</a:t>
                </a:r>
                <a:r>
                  <a:rPr lang="en-US" sz="2600" dirty="0"/>
                  <a:t>)</a:t>
                </a:r>
                <a14:m>
                  <m:oMath xmlns:m="http://schemas.openxmlformats.org/officeDocument/2006/math">
                    <m:r>
                      <a:rPr lang="en-US" sz="2600" i="1" smtClean="0">
                        <a:latin typeface="Cambria Math" panose="02040503050406030204" pitchFamily="18" charset="0"/>
                      </a:rPr>
                      <m:t> </m:t>
                    </m:r>
                  </m:oMath>
                </a14:m>
                <a:r>
                  <a:rPr lang="en-US" sz="2600" dirty="0"/>
                  <a:t>and point 2 is (</a:t>
                </a:r>
                <a:r>
                  <a:rPr lang="en-US" sz="2600" i="1" dirty="0"/>
                  <a:t>P</a:t>
                </a:r>
                <a:r>
                  <a:rPr lang="en-US" sz="2600" baseline="-25000" dirty="0"/>
                  <a:t>2</a:t>
                </a:r>
                <a:r>
                  <a:rPr lang="en-US" sz="2600" dirty="0"/>
                  <a:t>, </a:t>
                </a:r>
                <a:r>
                  <a:rPr lang="en-US" sz="2600" i="1" dirty="0"/>
                  <a:t>Q</a:t>
                </a:r>
                <a:r>
                  <a:rPr lang="en-US" sz="2600" baseline="-25000" dirty="0"/>
                  <a:t>2</a:t>
                </a:r>
                <a:r>
                  <a:rPr lang="en-US" sz="2600" dirty="0"/>
                  <a:t>).</a:t>
                </a:r>
              </a:p>
            </p:txBody>
          </p:sp>
        </mc:Choice>
        <mc:Fallback xmlns="">
          <p:sp>
            <p:nvSpPr>
              <p:cNvPr id="9" name="Content Placeholder 8"/>
              <p:cNvSpPr>
                <a:spLocks noGrp="1" noRot="1" noChangeAspect="1" noMove="1" noResize="1" noEditPoints="1" noAdjustHandles="1" noChangeArrowheads="1" noChangeShapeType="1" noTextEdit="1"/>
              </p:cNvSpPr>
              <p:nvPr>
                <p:ph sz="quarter" idx="15"/>
              </p:nvPr>
            </p:nvSpPr>
            <p:spPr>
              <a:xfrm>
                <a:off x="342900" y="3961648"/>
                <a:ext cx="8458200" cy="673100"/>
              </a:xfrm>
              <a:blipFill>
                <a:blip r:embed="rId6"/>
                <a:stretch>
                  <a:fillRect l="-1297" t="-8182"/>
                </a:stretch>
              </a:blipFill>
            </p:spPr>
            <p:txBody>
              <a:bodyPr/>
              <a:lstStyle/>
              <a:p>
                <a:r>
                  <a:rPr lang="en-US">
                    <a:noFill/>
                  </a:rPr>
                  <a:t> </a:t>
                </a:r>
              </a:p>
            </p:txBody>
          </p:sp>
        </mc:Fallback>
      </mc:AlternateContent>
      <p:sp>
        <p:nvSpPr>
          <p:cNvPr id="10" name="Content Placeholder 9"/>
          <p:cNvSpPr>
            <a:spLocks noGrp="1"/>
          </p:cNvSpPr>
          <p:nvPr>
            <p:ph sz="quarter" idx="16"/>
          </p:nvPr>
        </p:nvSpPr>
        <p:spPr>
          <a:xfrm>
            <a:off x="342900" y="5081234"/>
            <a:ext cx="8458200" cy="889798"/>
          </a:xfrm>
        </p:spPr>
        <p:txBody>
          <a:bodyPr>
            <a:normAutofit/>
          </a:bodyPr>
          <a:lstStyle/>
          <a:p>
            <a:pPr marL="292608" indent="-292608">
              <a:spcBef>
                <a:spcPts val="1000"/>
              </a:spcBef>
              <a:spcAft>
                <a:spcPts val="0"/>
              </a:spcAft>
              <a:buFont typeface="Arial" panose="020B0604020202020204" pitchFamily="34" charset="0"/>
              <a:buChar char="•"/>
            </a:pPr>
            <a:r>
              <a:rPr lang="en-US" sz="2600" dirty="0"/>
              <a:t>The midpoint elasticity is the difference of any two numbers divided by their average.</a:t>
            </a:r>
          </a:p>
        </p:txBody>
      </p:sp>
    </p:spTree>
    <p:extLst>
      <p:ext uri="{BB962C8B-B14F-4D97-AF65-F5344CB8AC3E}">
        <p14:creationId xmlns:p14="http://schemas.microsoft.com/office/powerpoint/2010/main" val="31334081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rmAutofit fontScale="90000"/>
          </a:bodyPr>
          <a:lstStyle/>
          <a:p>
            <a:r>
              <a:rPr lang="en-US" dirty="0"/>
              <a:t>Active Learning: Calculating the price elasticity of demand</a:t>
            </a:r>
            <a:endParaRPr lang="en-IN" dirty="0"/>
          </a:p>
        </p:txBody>
      </p:sp>
      <p:sp>
        <p:nvSpPr>
          <p:cNvPr id="2" name="Content Placeholder 1"/>
          <p:cNvSpPr>
            <a:spLocks noGrp="1"/>
          </p:cNvSpPr>
          <p:nvPr>
            <p:ph sz="quarter" idx="11"/>
          </p:nvPr>
        </p:nvSpPr>
        <p:spPr>
          <a:xfrm>
            <a:off x="342900" y="1304141"/>
            <a:ext cx="8458200" cy="3807355"/>
          </a:xfrm>
        </p:spPr>
        <p:txBody>
          <a:bodyPr/>
          <a:lstStyle/>
          <a:p>
            <a:r>
              <a:rPr lang="en-US" dirty="0"/>
              <a:t>Find the price elasticity of demand using the midpoint formula for the points along a demand curve: ($10,350) and ($20,150).</a:t>
            </a:r>
          </a:p>
        </p:txBody>
      </p:sp>
    </p:spTree>
    <p:extLst>
      <p:ext uri="{BB962C8B-B14F-4D97-AF65-F5344CB8AC3E}">
        <p14:creationId xmlns:p14="http://schemas.microsoft.com/office/powerpoint/2010/main" val="5390416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rmAutofit/>
          </a:bodyPr>
          <a:lstStyle/>
          <a:p>
            <a:r>
              <a:rPr lang="en-US" sz="3600" dirty="0"/>
              <a:t>Active Learning Solution I</a:t>
            </a:r>
            <a:endParaRPr lang="en-IN" sz="3400" dirty="0"/>
          </a:p>
        </p:txBody>
      </p:sp>
      <p:sp>
        <p:nvSpPr>
          <p:cNvPr id="5" name="Content Placeholder 4"/>
          <p:cNvSpPr>
            <a:spLocks noGrp="1"/>
          </p:cNvSpPr>
          <p:nvPr>
            <p:ph sz="quarter" idx="11"/>
          </p:nvPr>
        </p:nvSpPr>
        <p:spPr>
          <a:xfrm>
            <a:off x="342900" y="1276710"/>
            <a:ext cx="8458200" cy="1265734"/>
          </a:xfrm>
        </p:spPr>
        <p:txBody>
          <a:bodyPr>
            <a:normAutofit/>
          </a:bodyPr>
          <a:lstStyle/>
          <a:p>
            <a:r>
              <a:rPr lang="en-US" sz="2400" dirty="0"/>
              <a:t>Find the price elasticity of demand using the midpoint formula for the points along a demand curve: ($10,350) and ($20,150).</a:t>
            </a:r>
          </a:p>
        </p:txBody>
      </p:sp>
      <p:graphicFrame>
        <p:nvGraphicFramePr>
          <p:cNvPr id="17" name="Object 16">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097729218"/>
              </p:ext>
            </p:extLst>
          </p:nvPr>
        </p:nvGraphicFramePr>
        <p:xfrm>
          <a:off x="863600" y="2682875"/>
          <a:ext cx="7472363" cy="989013"/>
        </p:xfrm>
        <a:graphic>
          <a:graphicData uri="http://schemas.openxmlformats.org/presentationml/2006/ole">
            <mc:AlternateContent xmlns:mc="http://schemas.openxmlformats.org/markup-compatibility/2006">
              <mc:Choice xmlns:v="urn:schemas-microsoft-com:vml" Requires="v">
                <p:oleObj spid="_x0000_s8286" name="Equation" r:id="rId4" imgW="3835080" imgH="507960" progId="Equation.DSMT4">
                  <p:embed/>
                </p:oleObj>
              </mc:Choice>
              <mc:Fallback>
                <p:oleObj name="Equation" r:id="rId4" imgW="3835080" imgH="507960" progId="Equation.DSMT4">
                  <p:embed/>
                  <p:pic>
                    <p:nvPicPr>
                      <p:cNvPr id="18" name="Object 17">
                        <a:extLst>
                          <a:ext uri="{FF2B5EF4-FFF2-40B4-BE49-F238E27FC236}">
                            <a16:creationId xmlns:a16="http://schemas.microsoft.com/office/drawing/2014/main" id="{9C4E9A02-0360-4F50-8354-6E796F1D189F}"/>
                          </a:ext>
                        </a:extLst>
                      </p:cNvPr>
                      <p:cNvPicPr/>
                      <p:nvPr/>
                    </p:nvPicPr>
                    <p:blipFill>
                      <a:blip r:embed="rId5"/>
                      <a:stretch>
                        <a:fillRect/>
                      </a:stretch>
                    </p:blipFill>
                    <p:spPr>
                      <a:xfrm>
                        <a:off x="863600" y="2682875"/>
                        <a:ext cx="7472363" cy="989013"/>
                      </a:xfrm>
                      <a:prstGeom prst="rect">
                        <a:avLst/>
                      </a:prstGeom>
                    </p:spPr>
                  </p:pic>
                </p:oleObj>
              </mc:Fallback>
            </mc:AlternateContent>
          </a:graphicData>
        </a:graphic>
      </p:graphicFrame>
      <p:sp>
        <p:nvSpPr>
          <p:cNvPr id="14" name="Content Placeholder 13"/>
          <p:cNvSpPr>
            <a:spLocks noGrp="1"/>
          </p:cNvSpPr>
          <p:nvPr>
            <p:ph sz="quarter" idx="17"/>
          </p:nvPr>
        </p:nvSpPr>
        <p:spPr>
          <a:xfrm>
            <a:off x="342900" y="3947859"/>
            <a:ext cx="8458200" cy="550989"/>
          </a:xfrm>
        </p:spPr>
        <p:txBody>
          <a:bodyPr>
            <a:normAutofit/>
          </a:bodyPr>
          <a:lstStyle/>
          <a:p>
            <a:pPr marL="292608" indent="-292608">
              <a:spcBef>
                <a:spcPts val="1000"/>
              </a:spcBef>
              <a:spcAft>
                <a:spcPts val="0"/>
              </a:spcAft>
              <a:buFont typeface="Arial" panose="020B0604020202020204" pitchFamily="34" charset="0"/>
              <a:buChar char="•"/>
            </a:pPr>
            <a:r>
              <a:rPr lang="en-US" sz="2400" dirty="0"/>
              <a:t>Interchanging points yields the same answer.</a:t>
            </a:r>
          </a:p>
        </p:txBody>
      </p:sp>
      <p:graphicFrame>
        <p:nvGraphicFramePr>
          <p:cNvPr id="18" name="Object 17">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2248272623"/>
              </p:ext>
            </p:extLst>
          </p:nvPr>
        </p:nvGraphicFramePr>
        <p:xfrm>
          <a:off x="862013" y="4637088"/>
          <a:ext cx="7473950" cy="989012"/>
        </p:xfrm>
        <a:graphic>
          <a:graphicData uri="http://schemas.openxmlformats.org/presentationml/2006/ole">
            <mc:AlternateContent xmlns:mc="http://schemas.openxmlformats.org/markup-compatibility/2006">
              <mc:Choice xmlns:v="urn:schemas-microsoft-com:vml" Requires="v">
                <p:oleObj spid="_x0000_s8287" name="Equation" r:id="rId6" imgW="3835080" imgH="507960" progId="Equation.DSMT4">
                  <p:embed/>
                </p:oleObj>
              </mc:Choice>
              <mc:Fallback>
                <p:oleObj name="Equation" r:id="rId6" imgW="3835080" imgH="507960" progId="Equation.DSMT4">
                  <p:embed/>
                  <p:pic>
                    <p:nvPicPr>
                      <p:cNvPr id="17" name="Object 16">
                        <a:extLst>
                          <a:ext uri="{FF2B5EF4-FFF2-40B4-BE49-F238E27FC236}">
                            <a16:creationId xmlns:a16="http://schemas.microsoft.com/office/drawing/2014/main" id="{9C4E9A02-0360-4F50-8354-6E796F1D189F}"/>
                          </a:ext>
                        </a:extLst>
                      </p:cNvPr>
                      <p:cNvPicPr/>
                      <p:nvPr/>
                    </p:nvPicPr>
                    <p:blipFill>
                      <a:blip r:embed="rId7"/>
                      <a:stretch>
                        <a:fillRect/>
                      </a:stretch>
                    </p:blipFill>
                    <p:spPr>
                      <a:xfrm>
                        <a:off x="862013" y="4637088"/>
                        <a:ext cx="7473950" cy="989012"/>
                      </a:xfrm>
                      <a:prstGeom prst="rect">
                        <a:avLst/>
                      </a:prstGeom>
                    </p:spPr>
                  </p:pic>
                </p:oleObj>
              </mc:Fallback>
            </mc:AlternateContent>
          </a:graphicData>
        </a:graphic>
      </p:graphicFrame>
      <p:sp>
        <p:nvSpPr>
          <p:cNvPr id="13" name="Content Placeholder 12"/>
          <p:cNvSpPr>
            <a:spLocks noGrp="1"/>
          </p:cNvSpPr>
          <p:nvPr>
            <p:ph sz="quarter" idx="16"/>
          </p:nvPr>
        </p:nvSpPr>
        <p:spPr>
          <a:xfrm>
            <a:off x="461772" y="5782246"/>
            <a:ext cx="8458200" cy="517970"/>
          </a:xfrm>
        </p:spPr>
        <p:txBody>
          <a:bodyPr>
            <a:normAutofit/>
          </a:bodyPr>
          <a:lstStyle/>
          <a:p>
            <a:pPr marL="292608" indent="-292608">
              <a:spcBef>
                <a:spcPts val="1000"/>
              </a:spcBef>
              <a:spcAft>
                <a:spcPts val="0"/>
              </a:spcAft>
              <a:buFont typeface="Arial" panose="020B0604020202020204" pitchFamily="34" charset="0"/>
              <a:buChar char="•"/>
            </a:pPr>
            <a:r>
              <a:rPr lang="en-US" sz="2400" dirty="0"/>
              <a:t>The elasticity is unitless.</a:t>
            </a:r>
          </a:p>
        </p:txBody>
      </p:sp>
    </p:spTree>
    <p:extLst>
      <p:ext uri="{BB962C8B-B14F-4D97-AF65-F5344CB8AC3E}">
        <p14:creationId xmlns:p14="http://schemas.microsoft.com/office/powerpoint/2010/main" val="34554553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a:xfrm>
            <a:off x="342900" y="148880"/>
            <a:ext cx="8458200" cy="990451"/>
          </a:xfrm>
        </p:spPr>
        <p:txBody>
          <a:bodyPr>
            <a:normAutofit fontScale="90000"/>
          </a:bodyPr>
          <a:lstStyle/>
          <a:p>
            <a:r>
              <a:rPr lang="en-US" dirty="0"/>
              <a:t>Interpreting the price elasticity of demand</a:t>
            </a:r>
            <a:endParaRPr lang="en-IN" dirty="0"/>
          </a:p>
        </p:txBody>
      </p:sp>
      <p:sp>
        <p:nvSpPr>
          <p:cNvPr id="5" name="Content Placeholder 4"/>
          <p:cNvSpPr>
            <a:spLocks noGrp="1"/>
          </p:cNvSpPr>
          <p:nvPr>
            <p:ph sz="quarter" idx="11"/>
          </p:nvPr>
        </p:nvSpPr>
        <p:spPr>
          <a:xfrm>
            <a:off x="342900" y="1276710"/>
            <a:ext cx="8298180" cy="1358494"/>
          </a:xfrm>
        </p:spPr>
        <p:txBody>
          <a:bodyPr>
            <a:normAutofit/>
          </a:bodyPr>
          <a:lstStyle/>
          <a:p>
            <a:pPr>
              <a:buClr>
                <a:schemeClr val="tx1"/>
              </a:buClr>
            </a:pPr>
            <a:r>
              <a:rPr lang="en-US" sz="2200" dirty="0"/>
              <a:t>The </a:t>
            </a:r>
            <a:r>
              <a:rPr lang="en-US" sz="2200" i="1" dirty="0">
                <a:solidFill>
                  <a:srgbClr val="9D0505"/>
                </a:solidFill>
              </a:rPr>
              <a:t>price elasticity of demand</a:t>
            </a:r>
            <a:r>
              <a:rPr lang="en-US" sz="2200" dirty="0">
                <a:solidFill>
                  <a:srgbClr val="9D0505"/>
                </a:solidFill>
              </a:rPr>
              <a:t> </a:t>
            </a:r>
            <a:r>
              <a:rPr lang="en-US" sz="2200" dirty="0"/>
              <a:t>describes the size of the change in the quantity demanded of a good when its price changes.</a:t>
            </a:r>
          </a:p>
          <a:p>
            <a:pPr marL="292608" indent="-292608">
              <a:spcBef>
                <a:spcPts val="1000"/>
              </a:spcBef>
              <a:spcAft>
                <a:spcPts val="0"/>
              </a:spcAft>
              <a:buFont typeface="Arial" panose="020B0604020202020204" pitchFamily="34" charset="0"/>
              <a:buChar char="•"/>
            </a:pPr>
            <a:r>
              <a:rPr lang="en-US" sz="2200" dirty="0"/>
              <a:t>A 1% </a:t>
            </a:r>
            <a:r>
              <a:rPr lang="en-US" sz="2200" i="1" dirty="0"/>
              <a:t>decrease</a:t>
            </a:r>
            <a:r>
              <a:rPr lang="en-US" sz="2200" dirty="0"/>
              <a:t> in the price of a good or service leads to a</a:t>
            </a:r>
          </a:p>
        </p:txBody>
      </p:sp>
      <p:graphicFrame>
        <p:nvGraphicFramePr>
          <p:cNvPr id="17" name="Object 16">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1828690677"/>
              </p:ext>
            </p:extLst>
          </p:nvPr>
        </p:nvGraphicFramePr>
        <p:xfrm>
          <a:off x="7939055" y="2182813"/>
          <a:ext cx="346075" cy="444500"/>
        </p:xfrm>
        <a:graphic>
          <a:graphicData uri="http://schemas.openxmlformats.org/presentationml/2006/ole">
            <mc:AlternateContent xmlns:mc="http://schemas.openxmlformats.org/markup-compatibility/2006">
              <mc:Choice xmlns:v="urn:schemas-microsoft-com:vml" Requires="v">
                <p:oleObj spid="_x0000_s9352" name="Equation" r:id="rId4" imgW="177480" imgH="228600" progId="Equation.DSMT4">
                  <p:embed/>
                </p:oleObj>
              </mc:Choice>
              <mc:Fallback>
                <p:oleObj name="Equation" r:id="rId4" imgW="177480" imgH="228600" progId="Equation.DSMT4">
                  <p:embed/>
                  <p:pic>
                    <p:nvPicPr>
                      <p:cNvPr id="19" name="Object 18">
                        <a:extLst>
                          <a:ext uri="{FF2B5EF4-FFF2-40B4-BE49-F238E27FC236}">
                            <a16:creationId xmlns:a16="http://schemas.microsoft.com/office/drawing/2014/main" id="{9C4E9A02-0360-4F50-8354-6E796F1D189F}"/>
                          </a:ext>
                        </a:extLst>
                      </p:cNvPr>
                      <p:cNvPicPr/>
                      <p:nvPr/>
                    </p:nvPicPr>
                    <p:blipFill>
                      <a:blip r:embed="rId5"/>
                      <a:stretch>
                        <a:fillRect/>
                      </a:stretch>
                    </p:blipFill>
                    <p:spPr>
                      <a:xfrm>
                        <a:off x="7939055" y="2182813"/>
                        <a:ext cx="346075" cy="444500"/>
                      </a:xfrm>
                      <a:prstGeom prst="rect">
                        <a:avLst/>
                      </a:prstGeom>
                    </p:spPr>
                  </p:pic>
                </p:oleObj>
              </mc:Fallback>
            </mc:AlternateContent>
          </a:graphicData>
        </a:graphic>
      </p:graphicFrame>
      <p:sp>
        <p:nvSpPr>
          <p:cNvPr id="13" name="Content Placeholder 12"/>
          <p:cNvSpPr>
            <a:spLocks noGrp="1"/>
          </p:cNvSpPr>
          <p:nvPr>
            <p:ph sz="quarter" idx="16"/>
          </p:nvPr>
        </p:nvSpPr>
        <p:spPr>
          <a:xfrm>
            <a:off x="626364" y="2628162"/>
            <a:ext cx="5280660" cy="444501"/>
          </a:xfrm>
        </p:spPr>
        <p:txBody>
          <a:bodyPr>
            <a:normAutofit/>
          </a:bodyPr>
          <a:lstStyle/>
          <a:p>
            <a:r>
              <a:rPr lang="en-US" sz="2200" dirty="0"/>
              <a:t>percent </a:t>
            </a:r>
            <a:r>
              <a:rPr lang="en-US" sz="2200" i="1" dirty="0"/>
              <a:t>increase</a:t>
            </a:r>
            <a:r>
              <a:rPr lang="en-US" sz="2200" dirty="0"/>
              <a:t> in quantity demanded.</a:t>
            </a:r>
          </a:p>
        </p:txBody>
      </p:sp>
      <p:sp>
        <p:nvSpPr>
          <p:cNvPr id="10" name="Content Placeholder 9"/>
          <p:cNvSpPr>
            <a:spLocks noGrp="1"/>
          </p:cNvSpPr>
          <p:nvPr>
            <p:ph sz="quarter" idx="14"/>
          </p:nvPr>
        </p:nvSpPr>
        <p:spPr>
          <a:xfrm>
            <a:off x="262890" y="3288539"/>
            <a:ext cx="7676165" cy="469645"/>
          </a:xfrm>
        </p:spPr>
        <p:txBody>
          <a:bodyPr>
            <a:normAutofit/>
          </a:bodyPr>
          <a:lstStyle/>
          <a:p>
            <a:pPr marL="292608" indent="-292608">
              <a:spcBef>
                <a:spcPts val="1000"/>
              </a:spcBef>
              <a:spcAft>
                <a:spcPts val="0"/>
              </a:spcAft>
              <a:buFont typeface="Arial" panose="020B0604020202020204" pitchFamily="34" charset="0"/>
              <a:buChar char="•"/>
            </a:pPr>
            <a:r>
              <a:rPr lang="en-US" sz="2200" dirty="0"/>
              <a:t>A 1% </a:t>
            </a:r>
            <a:r>
              <a:rPr lang="en-US" sz="2200" i="1" dirty="0"/>
              <a:t>increase</a:t>
            </a:r>
            <a:r>
              <a:rPr lang="en-US" sz="2200" dirty="0"/>
              <a:t> in the price of a good or service leads to a</a:t>
            </a:r>
          </a:p>
        </p:txBody>
      </p:sp>
      <p:graphicFrame>
        <p:nvGraphicFramePr>
          <p:cNvPr id="18" name="Object 17">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854021646"/>
              </p:ext>
            </p:extLst>
          </p:nvPr>
        </p:nvGraphicFramePr>
        <p:xfrm>
          <a:off x="7791246" y="3305319"/>
          <a:ext cx="346075" cy="444500"/>
        </p:xfrm>
        <a:graphic>
          <a:graphicData uri="http://schemas.openxmlformats.org/presentationml/2006/ole">
            <mc:AlternateContent xmlns:mc="http://schemas.openxmlformats.org/markup-compatibility/2006">
              <mc:Choice xmlns:v="urn:schemas-microsoft-com:vml" Requires="v">
                <p:oleObj spid="_x0000_s9353" name="Equation" r:id="rId6" imgW="177480" imgH="228600" progId="Equation.DSMT4">
                  <p:embed/>
                </p:oleObj>
              </mc:Choice>
              <mc:Fallback>
                <p:oleObj name="Equation" r:id="rId6" imgW="177480" imgH="228600" progId="Equation.DSMT4">
                  <p:embed/>
                  <p:pic>
                    <p:nvPicPr>
                      <p:cNvPr id="17" name="Object 16">
                        <a:extLst>
                          <a:ext uri="{FF2B5EF4-FFF2-40B4-BE49-F238E27FC236}">
                            <a16:creationId xmlns:a16="http://schemas.microsoft.com/office/drawing/2014/main" id="{9C4E9A02-0360-4F50-8354-6E796F1D189F}"/>
                          </a:ext>
                        </a:extLst>
                      </p:cNvPr>
                      <p:cNvPicPr/>
                      <p:nvPr/>
                    </p:nvPicPr>
                    <p:blipFill>
                      <a:blip r:embed="rId7"/>
                      <a:stretch>
                        <a:fillRect/>
                      </a:stretch>
                    </p:blipFill>
                    <p:spPr>
                      <a:xfrm>
                        <a:off x="7791246" y="3305319"/>
                        <a:ext cx="346075" cy="444500"/>
                      </a:xfrm>
                      <a:prstGeom prst="rect">
                        <a:avLst/>
                      </a:prstGeom>
                    </p:spPr>
                  </p:pic>
                </p:oleObj>
              </mc:Fallback>
            </mc:AlternateContent>
          </a:graphicData>
        </a:graphic>
      </p:graphicFrame>
      <p:sp>
        <p:nvSpPr>
          <p:cNvPr id="14" name="Content Placeholder 13"/>
          <p:cNvSpPr>
            <a:spLocks noGrp="1"/>
          </p:cNvSpPr>
          <p:nvPr>
            <p:ph sz="quarter" idx="17"/>
          </p:nvPr>
        </p:nvSpPr>
        <p:spPr>
          <a:xfrm>
            <a:off x="562356" y="3797808"/>
            <a:ext cx="5431536" cy="460152"/>
          </a:xfrm>
        </p:spPr>
        <p:txBody>
          <a:bodyPr>
            <a:normAutofit/>
          </a:bodyPr>
          <a:lstStyle/>
          <a:p>
            <a:r>
              <a:rPr lang="en-US" sz="2200" dirty="0"/>
              <a:t>percent </a:t>
            </a:r>
            <a:r>
              <a:rPr lang="en-US" sz="2200" i="1" dirty="0"/>
              <a:t>decrease</a:t>
            </a:r>
            <a:r>
              <a:rPr lang="en-US" sz="2200" dirty="0"/>
              <a:t> in quantity demanded.</a:t>
            </a:r>
          </a:p>
        </p:txBody>
      </p:sp>
      <p:sp>
        <p:nvSpPr>
          <p:cNvPr id="15" name="Content Placeholder 14"/>
          <p:cNvSpPr>
            <a:spLocks noGrp="1"/>
          </p:cNvSpPr>
          <p:nvPr>
            <p:ph sz="quarter" idx="18"/>
          </p:nvPr>
        </p:nvSpPr>
        <p:spPr>
          <a:xfrm>
            <a:off x="342900" y="4395313"/>
            <a:ext cx="2272284" cy="460152"/>
          </a:xfrm>
        </p:spPr>
        <p:txBody>
          <a:bodyPr>
            <a:normAutofit/>
          </a:bodyPr>
          <a:lstStyle/>
          <a:p>
            <a:pPr marL="292608" indent="-292608">
              <a:spcBef>
                <a:spcPts val="1000"/>
              </a:spcBef>
              <a:spcAft>
                <a:spcPts val="0"/>
              </a:spcAft>
              <a:buFont typeface="Arial" panose="020B0604020202020204" pitchFamily="34" charset="0"/>
              <a:buChar char="•"/>
            </a:pPr>
            <a:r>
              <a:rPr lang="en-US" sz="2200" dirty="0">
                <a:ea typeface="Cambria Math"/>
              </a:rPr>
              <a:t>If coffee has a</a:t>
            </a:r>
            <a:endParaRPr lang="en-US" sz="2200" dirty="0"/>
          </a:p>
        </p:txBody>
      </p:sp>
      <p:graphicFrame>
        <p:nvGraphicFramePr>
          <p:cNvPr id="19" name="Object 18">
            <a:extLst>
              <a:ext uri="{FF2B5EF4-FFF2-40B4-BE49-F238E27FC236}">
                <a16:creationId xmlns:a16="http://schemas.microsoft.com/office/drawing/2014/main" id="{9C4E9A02-0360-4F50-8354-6E796F1D189F}"/>
              </a:ext>
            </a:extLst>
          </p:cNvPr>
          <p:cNvGraphicFramePr>
            <a:graphicFrameLocks noChangeAspect="1"/>
          </p:cNvGraphicFramePr>
          <p:nvPr>
            <p:extLst>
              <p:ext uri="{D42A27DB-BD31-4B8C-83A1-F6EECF244321}">
                <p14:modId xmlns:p14="http://schemas.microsoft.com/office/powerpoint/2010/main" val="3918401836"/>
              </p:ext>
            </p:extLst>
          </p:nvPr>
        </p:nvGraphicFramePr>
        <p:xfrm>
          <a:off x="2595274" y="4446588"/>
          <a:ext cx="1252537" cy="393700"/>
        </p:xfrm>
        <a:graphic>
          <a:graphicData uri="http://schemas.openxmlformats.org/presentationml/2006/ole">
            <mc:AlternateContent xmlns:mc="http://schemas.openxmlformats.org/markup-compatibility/2006">
              <mc:Choice xmlns:v="urn:schemas-microsoft-com:vml" Requires="v">
                <p:oleObj spid="_x0000_s9354" name="Equation" r:id="rId8" imgW="723600" imgH="228600" progId="Equation.DSMT4">
                  <p:embed/>
                </p:oleObj>
              </mc:Choice>
              <mc:Fallback>
                <p:oleObj name="Equation" r:id="rId8" imgW="723600" imgH="228600" progId="Equation.DSMT4">
                  <p:embed/>
                  <p:pic>
                    <p:nvPicPr>
                      <p:cNvPr id="18" name="Object 17">
                        <a:extLst>
                          <a:ext uri="{FF2B5EF4-FFF2-40B4-BE49-F238E27FC236}">
                            <a16:creationId xmlns:a16="http://schemas.microsoft.com/office/drawing/2014/main" id="{9C4E9A02-0360-4F50-8354-6E796F1D189F}"/>
                          </a:ext>
                        </a:extLst>
                      </p:cNvPr>
                      <p:cNvPicPr/>
                      <p:nvPr/>
                    </p:nvPicPr>
                    <p:blipFill>
                      <a:blip r:embed="rId9"/>
                      <a:stretch>
                        <a:fillRect/>
                      </a:stretch>
                    </p:blipFill>
                    <p:spPr>
                      <a:xfrm>
                        <a:off x="2595274" y="4446588"/>
                        <a:ext cx="1252537" cy="393700"/>
                      </a:xfrm>
                      <a:prstGeom prst="rect">
                        <a:avLst/>
                      </a:prstGeom>
                    </p:spPr>
                  </p:pic>
                </p:oleObj>
              </mc:Fallback>
            </mc:AlternateContent>
          </a:graphicData>
        </a:graphic>
      </p:graphicFrame>
      <p:sp>
        <p:nvSpPr>
          <p:cNvPr id="12" name="Content Placeholder 11"/>
          <p:cNvSpPr>
            <a:spLocks noGrp="1"/>
          </p:cNvSpPr>
          <p:nvPr>
            <p:ph sz="quarter" idx="15"/>
          </p:nvPr>
        </p:nvSpPr>
        <p:spPr>
          <a:xfrm>
            <a:off x="3854657" y="4411519"/>
            <a:ext cx="5088636" cy="409574"/>
          </a:xfrm>
        </p:spPr>
        <p:txBody>
          <a:bodyPr>
            <a:noAutofit/>
          </a:bodyPr>
          <a:lstStyle/>
          <a:p>
            <a:r>
              <a:rPr lang="en-US" sz="2200" dirty="0"/>
              <a:t>then 1% </a:t>
            </a:r>
            <a:r>
              <a:rPr lang="en-US" sz="2200" i="1" dirty="0"/>
              <a:t>decrease</a:t>
            </a:r>
            <a:r>
              <a:rPr lang="en-US" sz="2200" dirty="0"/>
              <a:t> in the price of coffee</a:t>
            </a:r>
          </a:p>
        </p:txBody>
      </p:sp>
      <p:sp>
        <p:nvSpPr>
          <p:cNvPr id="8" name="Content Placeholder 7"/>
          <p:cNvSpPr>
            <a:spLocks noGrp="1"/>
          </p:cNvSpPr>
          <p:nvPr>
            <p:ph type="body" sz="quarter" idx="12"/>
          </p:nvPr>
        </p:nvSpPr>
        <p:spPr>
          <a:xfrm>
            <a:off x="626364" y="4894245"/>
            <a:ext cx="6457927" cy="476681"/>
          </a:xfrm>
        </p:spPr>
        <p:txBody>
          <a:bodyPr anchor="t"/>
          <a:lstStyle/>
          <a:p>
            <a:pPr algn="l"/>
            <a:r>
              <a:rPr lang="en-US" sz="2200" dirty="0"/>
              <a:t>leads to a 1.38% </a:t>
            </a:r>
            <a:r>
              <a:rPr lang="en-US" sz="2200" i="1" dirty="0"/>
              <a:t>increase</a:t>
            </a:r>
            <a:r>
              <a:rPr lang="en-US" sz="2200" dirty="0"/>
              <a:t> in quantity demanded.</a:t>
            </a:r>
          </a:p>
        </p:txBody>
      </p:sp>
    </p:spTree>
    <p:extLst>
      <p:ext uri="{BB962C8B-B14F-4D97-AF65-F5344CB8AC3E}">
        <p14:creationId xmlns:p14="http://schemas.microsoft.com/office/powerpoint/2010/main" val="34777398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9B27287-6B1F-4318-BB68-3C3702356A79}"/>
              </a:ext>
            </a:extLst>
          </p:cNvPr>
          <p:cNvSpPr>
            <a:spLocks noGrp="1"/>
          </p:cNvSpPr>
          <p:nvPr>
            <p:ph type="title"/>
          </p:nvPr>
        </p:nvSpPr>
        <p:spPr/>
        <p:txBody>
          <a:bodyPr>
            <a:normAutofit fontScale="90000"/>
          </a:bodyPr>
          <a:lstStyle/>
          <a:p>
            <a:r>
              <a:rPr lang="en-US" dirty="0"/>
              <a:t>Determinants of price elasticity of demand</a:t>
            </a:r>
            <a:endParaRPr lang="en-IN" dirty="0">
              <a:latin typeface="+mn-lt"/>
            </a:endParaRPr>
          </a:p>
        </p:txBody>
      </p:sp>
      <p:sp>
        <p:nvSpPr>
          <p:cNvPr id="2" name="Content Placeholder 1"/>
          <p:cNvSpPr>
            <a:spLocks noGrp="1"/>
          </p:cNvSpPr>
          <p:nvPr>
            <p:ph sz="quarter" idx="11"/>
          </p:nvPr>
        </p:nvSpPr>
        <p:spPr>
          <a:xfrm>
            <a:off x="342900" y="1276710"/>
            <a:ext cx="8458200" cy="4986930"/>
          </a:xfrm>
        </p:spPr>
        <p:txBody>
          <a:bodyPr>
            <a:normAutofit/>
          </a:bodyPr>
          <a:lstStyle/>
          <a:p>
            <a:r>
              <a:rPr lang="en-US" dirty="0"/>
              <a:t>Consumers are more sensitive to price changes for some goods and services than for others.</a:t>
            </a:r>
          </a:p>
          <a:p>
            <a:r>
              <a:rPr lang="en-US" dirty="0"/>
              <a:t>Many factors determine consumers’ responsiveness to price changes.</a:t>
            </a:r>
          </a:p>
          <a:p>
            <a:pPr marL="292608" lvl="1" indent="-292608">
              <a:spcBef>
                <a:spcPts val="1000"/>
              </a:spcBef>
              <a:spcAft>
                <a:spcPts val="0"/>
              </a:spcAft>
              <a:buClr>
                <a:schemeClr val="tx1"/>
              </a:buClr>
            </a:pPr>
            <a:r>
              <a:rPr lang="en-US" sz="2400" i="1" dirty="0">
                <a:solidFill>
                  <a:srgbClr val="AC0000"/>
                </a:solidFill>
              </a:rPr>
              <a:t>Availability of substitutes</a:t>
            </a:r>
          </a:p>
          <a:p>
            <a:pPr marL="292608" lvl="1" indent="-292608">
              <a:spcBef>
                <a:spcPts val="1000"/>
              </a:spcBef>
              <a:spcAft>
                <a:spcPts val="0"/>
              </a:spcAft>
              <a:buClr>
                <a:schemeClr val="tx1"/>
              </a:buClr>
            </a:pPr>
            <a:r>
              <a:rPr lang="en-US" sz="2400" i="1" dirty="0">
                <a:solidFill>
                  <a:srgbClr val="AC0000"/>
                </a:solidFill>
              </a:rPr>
              <a:t>Degree of necessity</a:t>
            </a:r>
          </a:p>
          <a:p>
            <a:pPr marL="292608" lvl="1" indent="-292608">
              <a:spcBef>
                <a:spcPts val="1000"/>
              </a:spcBef>
              <a:spcAft>
                <a:spcPts val="0"/>
              </a:spcAft>
              <a:buClr>
                <a:schemeClr val="tx1"/>
              </a:buClr>
            </a:pPr>
            <a:r>
              <a:rPr lang="en-US" sz="2400" i="1" dirty="0">
                <a:solidFill>
                  <a:srgbClr val="AC0000"/>
                </a:solidFill>
              </a:rPr>
              <a:t>Cost relative to income</a:t>
            </a:r>
          </a:p>
          <a:p>
            <a:pPr marL="292608" lvl="1" indent="-292608">
              <a:spcBef>
                <a:spcPts val="1000"/>
              </a:spcBef>
              <a:spcAft>
                <a:spcPts val="0"/>
              </a:spcAft>
              <a:buClr>
                <a:schemeClr val="tx1"/>
              </a:buClr>
            </a:pPr>
            <a:r>
              <a:rPr lang="en-US" sz="2400" i="1" dirty="0">
                <a:solidFill>
                  <a:srgbClr val="AC0000"/>
                </a:solidFill>
              </a:rPr>
              <a:t>Adjustment time</a:t>
            </a:r>
          </a:p>
          <a:p>
            <a:pPr marL="292608" lvl="1" indent="-292608">
              <a:spcBef>
                <a:spcPts val="1000"/>
              </a:spcBef>
              <a:spcAft>
                <a:spcPts val="0"/>
              </a:spcAft>
              <a:buClr>
                <a:schemeClr val="tx1"/>
              </a:buClr>
            </a:pPr>
            <a:r>
              <a:rPr lang="en-US" sz="2400" i="1" dirty="0">
                <a:solidFill>
                  <a:srgbClr val="AC0000"/>
                </a:solidFill>
              </a:rPr>
              <a:t>Scope of the market</a:t>
            </a:r>
          </a:p>
        </p:txBody>
      </p:sp>
    </p:spTree>
    <p:extLst>
      <p:ext uri="{BB962C8B-B14F-4D97-AF65-F5344CB8AC3E}">
        <p14:creationId xmlns:p14="http://schemas.microsoft.com/office/powerpoint/2010/main" val="477879673"/>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1651</TotalTime>
  <Words>5926</Words>
  <Application>Microsoft Office PowerPoint</Application>
  <PresentationFormat>On-screen Show (4:3)</PresentationFormat>
  <Paragraphs>312</Paragraphs>
  <Slides>37</Slides>
  <Notes>27</Notes>
  <HiddenSlides>7</HiddenSlides>
  <MMClips>0</MMClips>
  <ScaleCrop>false</ScaleCrop>
  <HeadingPairs>
    <vt:vector size="8" baseType="variant">
      <vt:variant>
        <vt:lpstr>Fonts Used</vt:lpstr>
      </vt:variant>
      <vt:variant>
        <vt:i4>4</vt:i4>
      </vt:variant>
      <vt:variant>
        <vt:lpstr>Theme</vt:lpstr>
      </vt:variant>
      <vt:variant>
        <vt:i4>5</vt:i4>
      </vt:variant>
      <vt:variant>
        <vt:lpstr>Embedded OLE Servers</vt:lpstr>
      </vt:variant>
      <vt:variant>
        <vt:i4>1</vt:i4>
      </vt:variant>
      <vt:variant>
        <vt:lpstr>Slide Titles</vt:lpstr>
      </vt:variant>
      <vt:variant>
        <vt:i4>37</vt:i4>
      </vt:variant>
    </vt:vector>
  </HeadingPairs>
  <TitlesOfParts>
    <vt:vector size="47" baseType="lpstr">
      <vt:lpstr>Arial</vt:lpstr>
      <vt:lpstr>Calibri</vt:lpstr>
      <vt:lpstr>Calibri Light</vt:lpstr>
      <vt:lpstr>Cambria Math</vt:lpstr>
      <vt:lpstr>Title Slides Master</vt:lpstr>
      <vt:lpstr>MainContentSlideMaster</vt:lpstr>
      <vt:lpstr>ClosingMaster</vt:lpstr>
      <vt:lpstr>DividerSlideMaster</vt:lpstr>
      <vt:lpstr>ImageDescriptionAppendixSlideMaster</vt:lpstr>
      <vt:lpstr>Equation</vt:lpstr>
      <vt:lpstr>Chapter 4</vt:lpstr>
      <vt:lpstr>What will you learn in this chapter?</vt:lpstr>
      <vt:lpstr>What is elasticity?</vt:lpstr>
      <vt:lpstr>Price elasticity of demand</vt:lpstr>
      <vt:lpstr>Calculating price elasticity</vt:lpstr>
      <vt:lpstr>Active Learning: Calculating the price elasticity of demand</vt:lpstr>
      <vt:lpstr>Active Learning Solution I</vt:lpstr>
      <vt:lpstr>Interpreting the price elasticity of demand</vt:lpstr>
      <vt:lpstr>Determinants of price elasticity of demand</vt:lpstr>
      <vt:lpstr>Categorizing elasticities I</vt:lpstr>
      <vt:lpstr>Categorizing elasticities II</vt:lpstr>
      <vt:lpstr>Categorizing elasticities III</vt:lpstr>
      <vt:lpstr>Estimated price elasticity of demand</vt:lpstr>
      <vt:lpstr>Does charging for bednets decrease malaria?</vt:lpstr>
      <vt:lpstr>Using price elasticity of demand I</vt:lpstr>
      <vt:lpstr>Using price elasticity of demand II</vt:lpstr>
      <vt:lpstr>Using price elasticity of demand III</vt:lpstr>
      <vt:lpstr>Active Learning: Calculating the change in total revenue</vt:lpstr>
      <vt:lpstr>Active Learning Solution II</vt:lpstr>
      <vt:lpstr>Elasticity of demand and total revenue</vt:lpstr>
      <vt:lpstr>Should entrance fees at national parks be raised?</vt:lpstr>
      <vt:lpstr>Price elasticity of supply</vt:lpstr>
      <vt:lpstr>Determinants of price elasticity of supply</vt:lpstr>
      <vt:lpstr>Cross-price elasticity of demand</vt:lpstr>
      <vt:lpstr>Income elasticity of demand</vt:lpstr>
      <vt:lpstr>Active Learning: Calculating the income elasticity of demand</vt:lpstr>
      <vt:lpstr>Active Learning Solution III</vt:lpstr>
      <vt:lpstr>Four measures of elasticity</vt:lpstr>
      <vt:lpstr>Summary</vt:lpstr>
      <vt:lpstr>End of Main Content</vt:lpstr>
      <vt:lpstr>Accessibility Content: Text Alternatives for Images</vt:lpstr>
      <vt:lpstr>Price elasticity of demand – Text Alternative</vt:lpstr>
      <vt:lpstr>Categorizing elasticities II – Text Alternative</vt:lpstr>
      <vt:lpstr>Categorizing elasticities III – Text Alternative</vt:lpstr>
      <vt:lpstr>Using price elasticity of demand II – Text Alternative</vt:lpstr>
      <vt:lpstr>Using price elasticity of demand III – Text Alternative</vt:lpstr>
      <vt:lpstr>Elasticity of demand and total revenue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184</cp:revision>
  <dcterms:created xsi:type="dcterms:W3CDTF">2019-12-14T02:10:23Z</dcterms:created>
  <dcterms:modified xsi:type="dcterms:W3CDTF">2020-09-10T07:25:50Z</dcterms:modified>
</cp:coreProperties>
</file>