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47"/>
  </p:notesMasterIdLst>
  <p:sldIdLst>
    <p:sldId id="423" r:id="rId6"/>
    <p:sldId id="354" r:id="rId7"/>
    <p:sldId id="382" r:id="rId8"/>
    <p:sldId id="355" r:id="rId9"/>
    <p:sldId id="384" r:id="rId10"/>
    <p:sldId id="385" r:id="rId11"/>
    <p:sldId id="386" r:id="rId12"/>
    <p:sldId id="387" r:id="rId13"/>
    <p:sldId id="388" r:id="rId14"/>
    <p:sldId id="389" r:id="rId15"/>
    <p:sldId id="390" r:id="rId16"/>
    <p:sldId id="391" r:id="rId17"/>
    <p:sldId id="392" r:id="rId18"/>
    <p:sldId id="393" r:id="rId19"/>
    <p:sldId id="394" r:id="rId20"/>
    <p:sldId id="395" r:id="rId21"/>
    <p:sldId id="396" r:id="rId22"/>
    <p:sldId id="397" r:id="rId23"/>
    <p:sldId id="398" r:id="rId24"/>
    <p:sldId id="399" r:id="rId25"/>
    <p:sldId id="400" r:id="rId26"/>
    <p:sldId id="401" r:id="rId27"/>
    <p:sldId id="402" r:id="rId28"/>
    <p:sldId id="403" r:id="rId29"/>
    <p:sldId id="404" r:id="rId30"/>
    <p:sldId id="405" r:id="rId31"/>
    <p:sldId id="381" r:id="rId32"/>
    <p:sldId id="424" r:id="rId33"/>
    <p:sldId id="326" r:id="rId34"/>
    <p:sldId id="418" r:id="rId35"/>
    <p:sldId id="406" r:id="rId36"/>
    <p:sldId id="419" r:id="rId37"/>
    <p:sldId id="420" r:id="rId38"/>
    <p:sldId id="407" r:id="rId39"/>
    <p:sldId id="408" r:id="rId40"/>
    <p:sldId id="409" r:id="rId41"/>
    <p:sldId id="410" r:id="rId42"/>
    <p:sldId id="411" r:id="rId43"/>
    <p:sldId id="421" r:id="rId44"/>
    <p:sldId id="422" r:id="rId45"/>
    <p:sldId id="412" r:id="rId4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423"/>
            <p14:sldId id="354"/>
            <p14:sldId id="382"/>
            <p14:sldId id="355"/>
            <p14:sldId id="384"/>
            <p14:sldId id="385"/>
            <p14:sldId id="386"/>
            <p14:sldId id="387"/>
            <p14:sldId id="388"/>
            <p14:sldId id="389"/>
            <p14:sldId id="390"/>
            <p14:sldId id="391"/>
            <p14:sldId id="392"/>
            <p14:sldId id="393"/>
            <p14:sldId id="394"/>
            <p14:sldId id="395"/>
            <p14:sldId id="396"/>
            <p14:sldId id="397"/>
            <p14:sldId id="398"/>
            <p14:sldId id="399"/>
            <p14:sldId id="400"/>
            <p14:sldId id="401"/>
            <p14:sldId id="402"/>
            <p14:sldId id="403"/>
            <p14:sldId id="404"/>
            <p14:sldId id="405"/>
            <p14:sldId id="381"/>
            <p14:sldId id="424"/>
          </p14:sldIdLst>
        </p14:section>
        <p14:section name="Appendix: Image Descriptions for Unsighted Students" id="{DABE2C4C-49EF-4CB3-BF2F-3B07187D000D}">
          <p14:sldIdLst>
            <p14:sldId id="326"/>
            <p14:sldId id="418"/>
            <p14:sldId id="406"/>
            <p14:sldId id="419"/>
            <p14:sldId id="420"/>
            <p14:sldId id="407"/>
            <p14:sldId id="408"/>
            <p14:sldId id="409"/>
            <p14:sldId id="410"/>
            <p14:sldId id="411"/>
            <p14:sldId id="421"/>
            <p14:sldId id="422"/>
            <p14:sldId id="412"/>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0000"/>
    <a:srgbClr val="774013"/>
    <a:srgbClr val="A75919"/>
    <a:srgbClr val="945018"/>
    <a:srgbClr val="82302E"/>
    <a:srgbClr val="DBF0FD"/>
    <a:srgbClr val="F1F9FE"/>
    <a:srgbClr val="E3E8C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211" autoAdjust="0"/>
    <p:restoredTop sz="90834" autoAdjust="0"/>
  </p:normalViewPr>
  <p:slideViewPr>
    <p:cSldViewPr snapToGrid="0" showGuides="1">
      <p:cViewPr varScale="1">
        <p:scale>
          <a:sx n="62" d="100"/>
          <a:sy n="62" d="100"/>
        </p:scale>
        <p:origin x="846" y="54"/>
      </p:cViewPr>
      <p:guideLst>
        <p:guide pos="3264"/>
        <p:guide orient="horz" pos="2256"/>
        <p:guide pos="5640"/>
      </p:guideLst>
    </p:cSldViewPr>
  </p:slideViewPr>
  <p:outlineViewPr>
    <p:cViewPr>
      <p:scale>
        <a:sx n="33" d="100"/>
        <a:sy n="33" d="100"/>
      </p:scale>
      <p:origin x="0" y="-18108"/>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commentAuthors" Target="commentAuthors.xml"/><Relationship Id="rId8" Type="http://schemas.openxmlformats.org/officeDocument/2006/relationships/slide" Target="slides/slide3.xml"/><Relationship Id="rId51"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slideMaster" Target="slideMasters/slideMaster1.xml"/><Relationship Id="rId6" Type="http://schemas.openxmlformats.org/officeDocument/2006/relationships/slide" Target="slides/slid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image" Target="../media/image1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DD7B4E-A931-4E48-A545-0C156347CC46}" type="datetimeFigureOut">
              <a:rPr lang="en-IN" smtClean="0"/>
              <a:t>10-09-2020</a:t>
            </a:fld>
            <a:endParaRPr lang="en-IN"/>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995D4-C630-4D1E-A120-C0B9FB85BAB5}" type="slidenum">
              <a:rPr lang="en-IN" smtClean="0"/>
              <a:t>‹#›</a:t>
            </a:fld>
            <a:endParaRPr lang="en-IN"/>
          </a:p>
        </p:txBody>
      </p:sp>
    </p:spTree>
    <p:extLst>
      <p:ext uri="{BB962C8B-B14F-4D97-AF65-F5344CB8AC3E}">
        <p14:creationId xmlns:p14="http://schemas.microsoft.com/office/powerpoint/2010/main" val="3507587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a:t>Instructors</a:t>
            </a:r>
            <a:r>
              <a:rPr lang="en-US" dirty="0"/>
              <a:t>:</a:t>
            </a:r>
            <a:r>
              <a:rPr lang="en-US" baseline="0" dirty="0"/>
              <a:t> </a:t>
            </a:r>
            <a:r>
              <a:rPr lang="en-US" sz="1200" kern="1200" dirty="0">
                <a:solidFill>
                  <a:schemeClr val="tx1"/>
                </a:solidFill>
                <a:effectLst/>
                <a:latin typeface="+mn-lt"/>
                <a:ea typeface="+mn-ea"/>
                <a:cs typeface="+mn-cs"/>
              </a:rPr>
              <a:t>Before moving to the next slide, it is important to excite students about this chapter. One effective way is to relay a story or something from the news.</a:t>
            </a:r>
            <a:r>
              <a:rPr lang="en-US" sz="1200" kern="1200" baseline="0" dirty="0">
                <a:solidFill>
                  <a:schemeClr val="tx1"/>
                </a:solidFill>
                <a:effectLst/>
                <a:latin typeface="+mn-lt"/>
                <a:ea typeface="+mn-ea"/>
                <a:cs typeface="+mn-cs"/>
              </a:rPr>
              <a:t> </a:t>
            </a:r>
            <a:r>
              <a:rPr lang="en-US" baseline="0" dirty="0"/>
              <a:t>The authors zip right into one of the fundamental concepts of macroeconomics: gains from trade. That is, the enormous gains that occur when individuals specialize in a production process instead of attempting to produce everything themselves. The authors use the example of the making of a t-shirt. They emphasize that all parts of a t-shirt are not made in one country. Rather, each production process is specialized and outsourced across many different countries based on each country’s advantages. The intriguing aspect of gains from trade is that, with trade, individuals can consume outside their PPF. That is not possible without trade and sometimes confuses students. The key point is that everyone focuses on what they are best at producing and do not produce things they inefficiently produce. Thus, with trade, resources are more efficiently used to produce goods and services than without.</a:t>
            </a:r>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1</a:t>
            </a:fld>
            <a:endParaRPr lang="en-IN"/>
          </a:p>
        </p:txBody>
      </p:sp>
    </p:spTree>
    <p:extLst>
      <p:ext uri="{BB962C8B-B14F-4D97-AF65-F5344CB8AC3E}">
        <p14:creationId xmlns:p14="http://schemas.microsoft.com/office/powerpoint/2010/main" val="13723494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is important</a:t>
            </a:r>
            <a:r>
              <a:rPr lang="en-US" baseline="0" dirty="0"/>
              <a:t> that students recognize that the opportunity cost in this case is zero. There is no trade-off because the U.S. is inefficiently using resources. To produce more, the U.S. must increase its efficiency of resources.</a:t>
            </a:r>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12</a:t>
            </a:fld>
            <a:endParaRPr lang="en-IN"/>
          </a:p>
        </p:txBody>
      </p:sp>
    </p:spTree>
    <p:extLst>
      <p:ext uri="{BB962C8B-B14F-4D97-AF65-F5344CB8AC3E}">
        <p14:creationId xmlns:p14="http://schemas.microsoft.com/office/powerpoint/2010/main" val="33190933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13</a:t>
            </a:fld>
            <a:endParaRPr lang="en-IN"/>
          </a:p>
        </p:txBody>
      </p:sp>
    </p:spTree>
    <p:extLst>
      <p:ext uri="{BB962C8B-B14F-4D97-AF65-F5344CB8AC3E}">
        <p14:creationId xmlns:p14="http://schemas.microsoft.com/office/powerpoint/2010/main" val="10745300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PPF shifts </a:t>
            </a:r>
            <a:r>
              <a:rPr lang="en-US" baseline="0" dirty="0"/>
              <a:t>when resources (including technology) are increased (or decreased). </a:t>
            </a:r>
            <a:r>
              <a:rPr lang="en-US" dirty="0"/>
              <a:t>There are two types of resource</a:t>
            </a:r>
            <a:r>
              <a:rPr lang="en-US" baseline="0" dirty="0"/>
              <a:t> changes:</a:t>
            </a:r>
          </a:p>
          <a:p>
            <a:pPr marL="228600" indent="-228600">
              <a:buAutoNum type="arabicPeriod"/>
            </a:pPr>
            <a:r>
              <a:rPr lang="en-US" baseline="0" dirty="0"/>
              <a:t>Economy-wide (shifting the whole PPF outward). Can produce more of all goods.</a:t>
            </a:r>
          </a:p>
          <a:p>
            <a:pPr marL="228600" indent="-228600">
              <a:buAutoNum type="arabicPeriod"/>
            </a:pPr>
            <a:r>
              <a:rPr lang="en-US" baseline="0" dirty="0"/>
              <a:t>Sector-specific (rotating the PPF outward on ONE axis). Can produce more shirts without transferring resources from shirts to wheat.</a:t>
            </a:r>
          </a:p>
          <a:p>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14</a:t>
            </a:fld>
            <a:endParaRPr lang="en-IN"/>
          </a:p>
        </p:txBody>
      </p:sp>
    </p:spTree>
    <p:extLst>
      <p:ext uri="{BB962C8B-B14F-4D97-AF65-F5344CB8AC3E}">
        <p14:creationId xmlns:p14="http://schemas.microsoft.com/office/powerpoint/2010/main" val="5332298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PPF can change</a:t>
            </a:r>
            <a:r>
              <a:rPr lang="en-US" baseline="0" dirty="0"/>
              <a:t> when resources (including technology) are increased (or decreased). </a:t>
            </a:r>
            <a:r>
              <a:rPr lang="en-US" dirty="0"/>
              <a:t>There are two types of resource</a:t>
            </a:r>
            <a:r>
              <a:rPr lang="en-US" baseline="0" dirty="0"/>
              <a:t> changes:</a:t>
            </a:r>
          </a:p>
          <a:p>
            <a:pPr marL="228600" indent="-228600">
              <a:buAutoNum type="arabicPeriod"/>
            </a:pPr>
            <a:r>
              <a:rPr lang="en-US" baseline="0" dirty="0"/>
              <a:t>Economy-wide (shifting the whole PPF outward). </a:t>
            </a:r>
          </a:p>
          <a:p>
            <a:pPr marL="228600" indent="-228600">
              <a:buAutoNum type="arabicPeriod"/>
            </a:pPr>
            <a:r>
              <a:rPr lang="en-US" baseline="0" dirty="0"/>
              <a:t>Sector-specific (rotating the PPF outward on ONE axis).</a:t>
            </a:r>
          </a:p>
          <a:p>
            <a:pPr marL="228600" indent="-228600">
              <a:buAutoNum type="arabicPeriod"/>
            </a:pPr>
            <a:endParaRPr lang="en-US" baseline="0" dirty="0"/>
          </a:p>
          <a:p>
            <a:pPr marL="0" indent="0">
              <a:buNone/>
            </a:pPr>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15</a:t>
            </a:fld>
            <a:endParaRPr lang="en-IN"/>
          </a:p>
        </p:txBody>
      </p:sp>
    </p:spTree>
    <p:extLst>
      <p:ext uri="{BB962C8B-B14F-4D97-AF65-F5344CB8AC3E}">
        <p14:creationId xmlns:p14="http://schemas.microsoft.com/office/powerpoint/2010/main" val="16520879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This</a:t>
            </a:r>
            <a:r>
              <a:rPr lang="en-US" baseline="0" dirty="0"/>
              <a:t> is one of the miracles of technology: the ability to produce more of all goods due to an increase in one-sector’s technology. This is possible by:</a:t>
            </a:r>
          </a:p>
          <a:p>
            <a:pPr marL="228600" indent="-228600">
              <a:buAutoNum type="arabicParenR"/>
            </a:pPr>
            <a:r>
              <a:rPr lang="en-US" baseline="0" dirty="0"/>
              <a:t>Increasing production in the sector that increased technology (zero opportunity cost).</a:t>
            </a:r>
          </a:p>
          <a:p>
            <a:pPr marL="228600" indent="-228600">
              <a:buAutoNum type="arabicParenR"/>
            </a:pPr>
            <a:r>
              <a:rPr lang="en-US" baseline="0" dirty="0"/>
              <a:t>Taking some resources away from that sector and transferring them to the other sector (opportunity cost required).</a:t>
            </a:r>
          </a:p>
          <a:p>
            <a:pPr marL="0" indent="0">
              <a:buNone/>
            </a:pPr>
            <a:endParaRPr lang="en-US" baseline="0" dirty="0"/>
          </a:p>
          <a:p>
            <a:pPr marL="0" indent="0">
              <a:buNone/>
            </a:pPr>
            <a:r>
              <a:rPr lang="en-US" baseline="0" dirty="0"/>
              <a:t>This is the story of U.S. agriculture and manufacturing. As these sectors gained substantial technological changes, the U.S. transferred resources out of these sectors and into other sectors. The rule of thumb is: sectors with substantial technological growth will have more resources transferred AWAY from them.</a:t>
            </a:r>
          </a:p>
        </p:txBody>
      </p:sp>
      <p:sp>
        <p:nvSpPr>
          <p:cNvPr id="4" name="Slide Number Placeholder 3"/>
          <p:cNvSpPr>
            <a:spLocks noGrp="1"/>
          </p:cNvSpPr>
          <p:nvPr>
            <p:ph type="sldNum" sz="quarter" idx="5"/>
          </p:nvPr>
        </p:nvSpPr>
        <p:spPr/>
        <p:txBody>
          <a:bodyPr/>
          <a:lstStyle/>
          <a:p>
            <a:fld id="{C10995D4-C630-4D1E-A120-C0B9FB85BAB5}" type="slidenum">
              <a:rPr lang="en-IN" smtClean="0"/>
              <a:t>16</a:t>
            </a:fld>
            <a:endParaRPr lang="en-IN"/>
          </a:p>
        </p:txBody>
      </p:sp>
    </p:spTree>
    <p:extLst>
      <p:ext uri="{BB962C8B-B14F-4D97-AF65-F5344CB8AC3E}">
        <p14:creationId xmlns:p14="http://schemas.microsoft.com/office/powerpoint/2010/main" val="14654882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baseline="0" dirty="0"/>
          </a:p>
        </p:txBody>
      </p:sp>
      <p:sp>
        <p:nvSpPr>
          <p:cNvPr id="4" name="Slide Number Placeholder 3"/>
          <p:cNvSpPr>
            <a:spLocks noGrp="1"/>
          </p:cNvSpPr>
          <p:nvPr>
            <p:ph type="sldNum" sz="quarter" idx="5"/>
          </p:nvPr>
        </p:nvSpPr>
        <p:spPr/>
        <p:txBody>
          <a:bodyPr/>
          <a:lstStyle/>
          <a:p>
            <a:fld id="{C10995D4-C630-4D1E-A120-C0B9FB85BAB5}" type="slidenum">
              <a:rPr lang="en-IN" smtClean="0"/>
              <a:t>17</a:t>
            </a:fld>
            <a:endParaRPr lang="en-IN"/>
          </a:p>
        </p:txBody>
      </p:sp>
    </p:spTree>
    <p:extLst>
      <p:ext uri="{BB962C8B-B14F-4D97-AF65-F5344CB8AC3E}">
        <p14:creationId xmlns:p14="http://schemas.microsoft.com/office/powerpoint/2010/main" val="14421570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18</a:t>
            </a:fld>
            <a:endParaRPr lang="en-IN"/>
          </a:p>
        </p:txBody>
      </p:sp>
    </p:spTree>
    <p:extLst>
      <p:ext uri="{BB962C8B-B14F-4D97-AF65-F5344CB8AC3E}">
        <p14:creationId xmlns:p14="http://schemas.microsoft.com/office/powerpoint/2010/main" val="23060855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opportunity cost of making 1 shirt in the United States is 4 bushels of wheat (200 bushels ÷ 50 shirts = 4 bushels per shirt).</a:t>
            </a:r>
          </a:p>
          <a:p>
            <a:r>
              <a:rPr lang="en-US" dirty="0"/>
              <a:t>The opportunity cost of making 1 shirt in Bangladesh is only 2 bushels of wheat (50 bushels ÷ 25 shirts = 2 bushels per shirt). </a:t>
            </a:r>
          </a:p>
          <a:p>
            <a:r>
              <a:rPr lang="en-US" dirty="0"/>
              <a:t>For the United States, 1/4 is the inverse of 4; for Bangladesh, 1/2 is the inverse of 2.</a:t>
            </a:r>
          </a:p>
          <a:p>
            <a:endParaRPr lang="en-US" dirty="0"/>
          </a:p>
          <a:p>
            <a:r>
              <a:rPr lang="en-US" dirty="0"/>
              <a:t>The United States has to give up more to make a shirt than Bangladesh does.</a:t>
            </a:r>
            <a:endParaRPr lang="en-US" i="1" dirty="0"/>
          </a:p>
        </p:txBody>
      </p:sp>
      <p:sp>
        <p:nvSpPr>
          <p:cNvPr id="4" name="Slide Number Placeholder 3"/>
          <p:cNvSpPr>
            <a:spLocks noGrp="1"/>
          </p:cNvSpPr>
          <p:nvPr>
            <p:ph type="sldNum" sz="quarter" idx="5"/>
          </p:nvPr>
        </p:nvSpPr>
        <p:spPr/>
        <p:txBody>
          <a:bodyPr/>
          <a:lstStyle/>
          <a:p>
            <a:fld id="{C10995D4-C630-4D1E-A120-C0B9FB85BAB5}" type="slidenum">
              <a:rPr lang="en-IN" smtClean="0"/>
              <a:t>19</a:t>
            </a:fld>
            <a:endParaRPr lang="en-IN"/>
          </a:p>
        </p:txBody>
      </p:sp>
    </p:spTree>
    <p:extLst>
      <p:ext uri="{BB962C8B-B14F-4D97-AF65-F5344CB8AC3E}">
        <p14:creationId xmlns:p14="http://schemas.microsoft.com/office/powerpoint/2010/main" val="7090024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20</a:t>
            </a:fld>
            <a:endParaRPr lang="en-IN"/>
          </a:p>
        </p:txBody>
      </p:sp>
    </p:spTree>
    <p:extLst>
      <p:ext uri="{BB962C8B-B14F-4D97-AF65-F5344CB8AC3E}">
        <p14:creationId xmlns:p14="http://schemas.microsoft.com/office/powerpoint/2010/main" val="38915611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21</a:t>
            </a:fld>
            <a:endParaRPr lang="en-IN"/>
          </a:p>
        </p:txBody>
      </p:sp>
    </p:spTree>
    <p:extLst>
      <p:ext uri="{BB962C8B-B14F-4D97-AF65-F5344CB8AC3E}">
        <p14:creationId xmlns:p14="http://schemas.microsoft.com/office/powerpoint/2010/main" val="15381458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2</a:t>
            </a:fld>
            <a:endParaRPr lang="en-IN"/>
          </a:p>
        </p:txBody>
      </p:sp>
    </p:spTree>
    <p:extLst>
      <p:ext uri="{BB962C8B-B14F-4D97-AF65-F5344CB8AC3E}">
        <p14:creationId xmlns:p14="http://schemas.microsoft.com/office/powerpoint/2010/main" val="40010921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table in the text has</a:t>
            </a:r>
            <a:r>
              <a:rPr lang="en-US" baseline="0" dirty="0"/>
              <a:t> bundled many computations. Please note the following:</a:t>
            </a:r>
          </a:p>
          <a:p>
            <a:endParaRPr lang="en-US" baseline="0" dirty="0"/>
          </a:p>
          <a:p>
            <a:pPr marL="228600" indent="-228600">
              <a:buAutoNum type="arabicParenR"/>
            </a:pPr>
            <a:r>
              <a:rPr lang="en-US" baseline="0" dirty="0"/>
              <a:t>Without specialization implies producing in isolation and ignoring comparative advantage and opportunity cost.</a:t>
            </a:r>
          </a:p>
          <a:p>
            <a:pPr marL="228600" indent="-228600">
              <a:buAutoNum type="arabicParenR"/>
            </a:pPr>
            <a:r>
              <a:rPr lang="en-US" baseline="0" dirty="0"/>
              <a:t>With specialization implies producing the good for which the country has a comparative advantage.</a:t>
            </a:r>
          </a:p>
          <a:p>
            <a:pPr marL="228600" indent="0">
              <a:buNone/>
            </a:pPr>
            <a:r>
              <a:rPr lang="en-US" baseline="0" dirty="0"/>
              <a:t>U.S.: 30 billion bushels of wheat = 200 bushels of wheat per worker × 150 million workers. 0 t-shirts.</a:t>
            </a:r>
          </a:p>
          <a:p>
            <a:pPr marL="228600" indent="0">
              <a:buNone/>
            </a:pPr>
            <a:r>
              <a:rPr lang="en-US" baseline="0" dirty="0"/>
              <a:t>Bangladesh: 2 billion t-shirts = 25 shirts per worker × 80 million workers. 0 bushels of wheat.</a:t>
            </a:r>
          </a:p>
          <a:p>
            <a:pPr marL="0" indent="0">
              <a:buNone/>
            </a:pPr>
            <a:endParaRPr lang="en-US" baseline="0" dirty="0"/>
          </a:p>
          <a:p>
            <a:pPr marL="0" indent="0">
              <a:buNone/>
            </a:pPr>
            <a:r>
              <a:rPr lang="en-US" baseline="0" dirty="0"/>
              <a:t>The gains from trade are 1 billion bu. of wheat and 0.5 billion t-shirts.</a:t>
            </a:r>
          </a:p>
          <a:p>
            <a:pPr marL="0" indent="0">
              <a:buNone/>
            </a:pPr>
            <a:endParaRPr lang="en-US" baseline="0" dirty="0"/>
          </a:p>
          <a:p>
            <a:pPr marL="0" indent="0">
              <a:buNone/>
            </a:pPr>
            <a:r>
              <a:rPr lang="en-US" baseline="0" dirty="0"/>
              <a:t>How each country receives the gain is determined by the terms of trade.</a:t>
            </a:r>
          </a:p>
          <a:p>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22</a:t>
            </a:fld>
            <a:endParaRPr lang="en-IN"/>
          </a:p>
        </p:txBody>
      </p:sp>
    </p:spTree>
    <p:extLst>
      <p:ext uri="{BB962C8B-B14F-4D97-AF65-F5344CB8AC3E}">
        <p14:creationId xmlns:p14="http://schemas.microsoft.com/office/powerpoint/2010/main" val="17819308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23</a:t>
            </a:fld>
            <a:endParaRPr lang="en-IN"/>
          </a:p>
        </p:txBody>
      </p:sp>
    </p:spTree>
    <p:extLst>
      <p:ext uri="{BB962C8B-B14F-4D97-AF65-F5344CB8AC3E}">
        <p14:creationId xmlns:p14="http://schemas.microsoft.com/office/powerpoint/2010/main" val="40714106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Gaines from trade:</a:t>
            </a:r>
          </a:p>
          <a:p>
            <a:endParaRPr lang="en-US" dirty="0"/>
          </a:p>
          <a:p>
            <a:pPr marL="228600" indent="-228600">
              <a:buAutoNum type="arabicParenR"/>
            </a:pPr>
            <a:r>
              <a:rPr lang="en-US" baseline="0" dirty="0"/>
              <a:t>U.S. and Bangladesh both gain 0.5 B. bu. of wheat.</a:t>
            </a:r>
          </a:p>
          <a:p>
            <a:pPr marL="228600" indent="-228600">
              <a:buAutoNum type="arabicParenR"/>
            </a:pPr>
            <a:r>
              <a:rPr lang="en-US" baseline="0" dirty="0"/>
              <a:t>U.S. also gains 0.5 B. T-shirts by trading 0.5 B. bu. of wheat produced in the US for 0.5 B. t-shirts produced in Bangladesh.</a:t>
            </a:r>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24</a:t>
            </a:fld>
            <a:endParaRPr lang="en-IN"/>
          </a:p>
        </p:txBody>
      </p:sp>
    </p:spTree>
    <p:extLst>
      <p:ext uri="{BB962C8B-B14F-4D97-AF65-F5344CB8AC3E}">
        <p14:creationId xmlns:p14="http://schemas.microsoft.com/office/powerpoint/2010/main" val="7181620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25</a:t>
            </a:fld>
            <a:endParaRPr lang="en-IN"/>
          </a:p>
        </p:txBody>
      </p:sp>
    </p:spTree>
    <p:extLst>
      <p:ext uri="{BB962C8B-B14F-4D97-AF65-F5344CB8AC3E}">
        <p14:creationId xmlns:p14="http://schemas.microsoft.com/office/powerpoint/2010/main" val="388265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26</a:t>
            </a:fld>
            <a:endParaRPr lang="en-IN"/>
          </a:p>
        </p:txBody>
      </p:sp>
    </p:spTree>
    <p:extLst>
      <p:ext uri="{BB962C8B-B14F-4D97-AF65-F5344CB8AC3E}">
        <p14:creationId xmlns:p14="http://schemas.microsoft.com/office/powerpoint/2010/main" val="21607040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baseline="0" dirty="0"/>
          </a:p>
        </p:txBody>
      </p:sp>
      <p:sp>
        <p:nvSpPr>
          <p:cNvPr id="4" name="Slide Number Placeholder 3"/>
          <p:cNvSpPr>
            <a:spLocks noGrp="1"/>
          </p:cNvSpPr>
          <p:nvPr>
            <p:ph type="sldNum" sz="quarter" idx="5"/>
          </p:nvPr>
        </p:nvSpPr>
        <p:spPr/>
        <p:txBody>
          <a:bodyPr/>
          <a:lstStyle/>
          <a:p>
            <a:fld id="{C10995D4-C630-4D1E-A120-C0B9FB85BAB5}" type="slidenum">
              <a:rPr lang="en-IN" smtClean="0"/>
              <a:t>27</a:t>
            </a:fld>
            <a:endParaRPr lang="en-IN"/>
          </a:p>
        </p:txBody>
      </p:sp>
    </p:spTree>
    <p:extLst>
      <p:ext uri="{BB962C8B-B14F-4D97-AF65-F5344CB8AC3E}">
        <p14:creationId xmlns:p14="http://schemas.microsoft.com/office/powerpoint/2010/main" val="3645344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30</a:t>
            </a:fld>
            <a:endParaRPr lang="en-IN"/>
          </a:p>
        </p:txBody>
      </p:sp>
    </p:spTree>
    <p:extLst>
      <p:ext uri="{BB962C8B-B14F-4D97-AF65-F5344CB8AC3E}">
        <p14:creationId xmlns:p14="http://schemas.microsoft.com/office/powerpoint/2010/main" val="30767228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31</a:t>
            </a:fld>
            <a:endParaRPr lang="en-IN"/>
          </a:p>
        </p:txBody>
      </p:sp>
    </p:spTree>
    <p:extLst>
      <p:ext uri="{BB962C8B-B14F-4D97-AF65-F5344CB8AC3E}">
        <p14:creationId xmlns:p14="http://schemas.microsoft.com/office/powerpoint/2010/main" val="23046544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32</a:t>
            </a:fld>
            <a:endParaRPr lang="en-IN"/>
          </a:p>
        </p:txBody>
      </p:sp>
    </p:spTree>
    <p:extLst>
      <p:ext uri="{BB962C8B-B14F-4D97-AF65-F5344CB8AC3E}">
        <p14:creationId xmlns:p14="http://schemas.microsoft.com/office/powerpoint/2010/main" val="124829007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33</a:t>
            </a:fld>
            <a:endParaRPr lang="en-IN"/>
          </a:p>
        </p:txBody>
      </p:sp>
    </p:spTree>
    <p:extLst>
      <p:ext uri="{BB962C8B-B14F-4D97-AF65-F5344CB8AC3E}">
        <p14:creationId xmlns:p14="http://schemas.microsoft.com/office/powerpoint/2010/main" val="38895305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several examples of gains from specialization</a:t>
            </a:r>
            <a:r>
              <a:rPr lang="en-US" baseline="0" dirty="0"/>
              <a:t> (and trade). One typical example is the bread maker. The bread maker produces large quantities of dough and keeps the oven hot. The bread maker has racks for cooling multiple loaves and sells fresh bread daily. “It is not by the benevolence of the bread maker that society receives bread. Rather, it is his/her self-interest to obtain money to buy other goods does the baker produce as much bread as possible and use his/her resources as efficiently as possible to reduce the cost of production.” Adam Smith, Wealth of Nations. If everyone is self-interested, they will produce goods and services that individuals want. They will also gain expertise in producing goods by specializing in the production of a particular good or service. By their own greed, they will desire to minimize the costs of producing these goods to obtain the largest gain from selling them. One can imagine individuals moving around producing goods for each other without expressly being told what to produce. This is the invisible hand. Production does not have to be coordinated by a central organizer (social planner) nor do goods and services accidentally get produced. They are all produced for a specific group of people in mind.</a:t>
            </a:r>
          </a:p>
        </p:txBody>
      </p:sp>
      <p:sp>
        <p:nvSpPr>
          <p:cNvPr id="4" name="Slide Number Placeholder 3"/>
          <p:cNvSpPr>
            <a:spLocks noGrp="1"/>
          </p:cNvSpPr>
          <p:nvPr>
            <p:ph type="sldNum" sz="quarter" idx="5"/>
          </p:nvPr>
        </p:nvSpPr>
        <p:spPr/>
        <p:txBody>
          <a:bodyPr/>
          <a:lstStyle/>
          <a:p>
            <a:fld id="{C10995D4-C630-4D1E-A120-C0B9FB85BAB5}" type="slidenum">
              <a:rPr lang="en-IN" smtClean="0"/>
              <a:t>3</a:t>
            </a:fld>
            <a:endParaRPr lang="en-IN"/>
          </a:p>
        </p:txBody>
      </p:sp>
    </p:spTree>
    <p:extLst>
      <p:ext uri="{BB962C8B-B14F-4D97-AF65-F5344CB8AC3E}">
        <p14:creationId xmlns:p14="http://schemas.microsoft.com/office/powerpoint/2010/main" val="11336696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34</a:t>
            </a:fld>
            <a:endParaRPr lang="en-IN"/>
          </a:p>
        </p:txBody>
      </p:sp>
    </p:spTree>
    <p:extLst>
      <p:ext uri="{BB962C8B-B14F-4D97-AF65-F5344CB8AC3E}">
        <p14:creationId xmlns:p14="http://schemas.microsoft.com/office/powerpoint/2010/main" val="33751198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35</a:t>
            </a:fld>
            <a:endParaRPr lang="en-IN"/>
          </a:p>
        </p:txBody>
      </p:sp>
    </p:spTree>
    <p:extLst>
      <p:ext uri="{BB962C8B-B14F-4D97-AF65-F5344CB8AC3E}">
        <p14:creationId xmlns:p14="http://schemas.microsoft.com/office/powerpoint/2010/main" val="24268223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36</a:t>
            </a:fld>
            <a:endParaRPr lang="en-IN"/>
          </a:p>
        </p:txBody>
      </p:sp>
    </p:spTree>
    <p:extLst>
      <p:ext uri="{BB962C8B-B14F-4D97-AF65-F5344CB8AC3E}">
        <p14:creationId xmlns:p14="http://schemas.microsoft.com/office/powerpoint/2010/main" val="251235351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37</a:t>
            </a:fld>
            <a:endParaRPr lang="en-IN"/>
          </a:p>
        </p:txBody>
      </p:sp>
    </p:spTree>
    <p:extLst>
      <p:ext uri="{BB962C8B-B14F-4D97-AF65-F5344CB8AC3E}">
        <p14:creationId xmlns:p14="http://schemas.microsoft.com/office/powerpoint/2010/main" val="253665201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38</a:t>
            </a:fld>
            <a:endParaRPr lang="en-IN"/>
          </a:p>
        </p:txBody>
      </p:sp>
    </p:spTree>
    <p:extLst>
      <p:ext uri="{BB962C8B-B14F-4D97-AF65-F5344CB8AC3E}">
        <p14:creationId xmlns:p14="http://schemas.microsoft.com/office/powerpoint/2010/main" val="190537328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39</a:t>
            </a:fld>
            <a:endParaRPr lang="en-IN"/>
          </a:p>
        </p:txBody>
      </p:sp>
    </p:spTree>
    <p:extLst>
      <p:ext uri="{BB962C8B-B14F-4D97-AF65-F5344CB8AC3E}">
        <p14:creationId xmlns:p14="http://schemas.microsoft.com/office/powerpoint/2010/main" val="204248215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40</a:t>
            </a:fld>
            <a:endParaRPr lang="en-IN"/>
          </a:p>
        </p:txBody>
      </p:sp>
    </p:spTree>
    <p:extLst>
      <p:ext uri="{BB962C8B-B14F-4D97-AF65-F5344CB8AC3E}">
        <p14:creationId xmlns:p14="http://schemas.microsoft.com/office/powerpoint/2010/main" val="71767991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41</a:t>
            </a:fld>
            <a:endParaRPr lang="en-IN"/>
          </a:p>
        </p:txBody>
      </p:sp>
    </p:spTree>
    <p:extLst>
      <p:ext uri="{BB962C8B-B14F-4D97-AF65-F5344CB8AC3E}">
        <p14:creationId xmlns:p14="http://schemas.microsoft.com/office/powerpoint/2010/main" val="22201871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 textbook uses the example of China and the United States producing t-shirts and wheat.</a:t>
            </a:r>
          </a:p>
        </p:txBody>
      </p:sp>
      <p:sp>
        <p:nvSpPr>
          <p:cNvPr id="4" name="Slide Number Placeholder 3"/>
          <p:cNvSpPr>
            <a:spLocks noGrp="1"/>
          </p:cNvSpPr>
          <p:nvPr>
            <p:ph type="sldNum" sz="quarter" idx="5"/>
          </p:nvPr>
        </p:nvSpPr>
        <p:spPr/>
        <p:txBody>
          <a:bodyPr/>
          <a:lstStyle/>
          <a:p>
            <a:fld id="{C10995D4-C630-4D1E-A120-C0B9FB85BAB5}" type="slidenum">
              <a:rPr lang="en-IN" smtClean="0"/>
              <a:t>4</a:t>
            </a:fld>
            <a:endParaRPr lang="en-IN"/>
          </a:p>
        </p:txBody>
      </p:sp>
    </p:spTree>
    <p:extLst>
      <p:ext uri="{BB962C8B-B14F-4D97-AF65-F5344CB8AC3E}">
        <p14:creationId xmlns:p14="http://schemas.microsoft.com/office/powerpoint/2010/main" val="27834296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first focus on one country’s production capabilities</a:t>
            </a:r>
            <a:r>
              <a:rPr lang="en-US" baseline="0" dirty="0"/>
              <a:t> and then analyze which country will produce which goods. Emphasize that at Point A, t-shirts are not being produced, hence 0 t-shirts. Full specialization occurs in wheat production. Emphasize that at Point E, wheat is not being produced. Full specialization occurs in t-shirt production. Emphasize that Points B-D are combinations of wheat and t-shirts that the United States can produce. Any point along the array [A,E] is a production possibility for the United States. That is, this line tells the maximum amounts of output of both t-shirts and wheat that the United States can produce. </a:t>
            </a:r>
            <a:r>
              <a:rPr lang="en-US" i="1" baseline="0" dirty="0"/>
              <a:t>More formal definition on next slide.</a:t>
            </a:r>
            <a:endParaRPr lang="en-US" i="1" dirty="0"/>
          </a:p>
        </p:txBody>
      </p:sp>
      <p:sp>
        <p:nvSpPr>
          <p:cNvPr id="4" name="Slide Number Placeholder 3"/>
          <p:cNvSpPr>
            <a:spLocks noGrp="1"/>
          </p:cNvSpPr>
          <p:nvPr>
            <p:ph type="sldNum" sz="quarter" idx="5"/>
          </p:nvPr>
        </p:nvSpPr>
        <p:spPr/>
        <p:txBody>
          <a:bodyPr/>
          <a:lstStyle/>
          <a:p>
            <a:fld id="{C10995D4-C630-4D1E-A120-C0B9FB85BAB5}" type="slidenum">
              <a:rPr lang="en-IN" smtClean="0"/>
              <a:t>5</a:t>
            </a:fld>
            <a:endParaRPr lang="en-IN"/>
          </a:p>
        </p:txBody>
      </p:sp>
    </p:spTree>
    <p:extLst>
      <p:ext uri="{BB962C8B-B14F-4D97-AF65-F5344CB8AC3E}">
        <p14:creationId xmlns:p14="http://schemas.microsoft.com/office/powerpoint/2010/main" val="36255540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to</a:t>
            </a:r>
            <a:r>
              <a:rPr lang="en-US" baseline="0" dirty="0"/>
              <a:t> students that any point along the PPF is feasible and is fully using all available resources. Any point inside the PPF is also attainable, but not efficient. Lastly, points outside the PPF are unattainable points. The concept of opportunity cost, the production trade-off between producing more of one good and less of another, should also be introduced. It is assumed that students already can calculate the slope of a linear line, (y1 - y0)/(x1 - x0). In this case, it is (4 - 0) / (0 - 2) = -2. This implies that for every one additional shirt, the country must produce one less bushel of wheat. A refresher on linear algebra is located in Appendix B, Math Essentials Working With Linear Equations.</a:t>
            </a:r>
            <a:endParaRPr lang="en-US" dirty="0"/>
          </a:p>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6</a:t>
            </a:fld>
            <a:endParaRPr lang="en-IN"/>
          </a:p>
        </p:txBody>
      </p:sp>
    </p:spTree>
    <p:extLst>
      <p:ext uri="{BB962C8B-B14F-4D97-AF65-F5344CB8AC3E}">
        <p14:creationId xmlns:p14="http://schemas.microsoft.com/office/powerpoint/2010/main" val="34435083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5"/>
          </p:nvPr>
        </p:nvSpPr>
        <p:spPr/>
        <p:txBody>
          <a:bodyPr/>
          <a:lstStyle/>
          <a:p>
            <a:fld id="{C10995D4-C630-4D1E-A120-C0B9FB85BAB5}" type="slidenum">
              <a:rPr lang="en-IN" smtClean="0"/>
              <a:t>9</a:t>
            </a:fld>
            <a:endParaRPr lang="en-IN"/>
          </a:p>
        </p:txBody>
      </p:sp>
    </p:spTree>
    <p:extLst>
      <p:ext uri="{BB962C8B-B14F-4D97-AF65-F5344CB8AC3E}">
        <p14:creationId xmlns:p14="http://schemas.microsoft.com/office/powerpoint/2010/main" val="22133366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Start with full specialization in wheat (Point C1): with wheat production pushed to the maximum, some farmers probably have to work on land that isn’t well-suited to growing wheat. When farmers who had been working on this poor land switch over to making shirts, the economy will lose only a little wheat and gain many shirts in return. This is moving from point C1 to point C2. The trade-off is 1 for 1 between shirts and wheat. As shirt production increases, the next least useful resources to wheat production are transferred. With each marginal change, the usefulness of resources in wheat production increases (causing substantial loss to wheat production). This is demonstrated going from C2 to C3. Lastly, if only a small amount of wheat is being grown using only the best, most fertile land (point C3), reallocating the last few farmers will cause a relatively large decrease in wheat production for each additional shirt. This is moving from point C3 to point C4.</a:t>
            </a:r>
            <a:endParaRPr lang="en-US" dirty="0"/>
          </a:p>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10</a:t>
            </a:fld>
            <a:endParaRPr lang="en-IN"/>
          </a:p>
        </p:txBody>
      </p:sp>
    </p:spTree>
    <p:extLst>
      <p:ext uri="{BB962C8B-B14F-4D97-AF65-F5344CB8AC3E}">
        <p14:creationId xmlns:p14="http://schemas.microsoft.com/office/powerpoint/2010/main" val="11870371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is the standard “bowed outward” PPF</a:t>
            </a:r>
            <a:r>
              <a:rPr lang="en-US" baseline="0" dirty="0"/>
              <a:t>. The slope at any one point along the PPF is equal to the opportunity cost and is constantly increasing as one moves down and to the right.</a:t>
            </a:r>
            <a:endParaRPr lang="en-US" dirty="0"/>
          </a:p>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11</a:t>
            </a:fld>
            <a:endParaRPr lang="en-IN"/>
          </a:p>
        </p:txBody>
      </p:sp>
    </p:spTree>
    <p:extLst>
      <p:ext uri="{BB962C8B-B14F-4D97-AF65-F5344CB8AC3E}">
        <p14:creationId xmlns:p14="http://schemas.microsoft.com/office/powerpoint/2010/main" val="9851952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spcBef>
                <a:spcPts val="1000"/>
              </a:spcBef>
              <a:spcAft>
                <a:spcPts val="0"/>
              </a:spcAft>
              <a:defRPr/>
            </a:lvl1pPr>
            <a:lvl2pPr marL="292608" indent="-292608">
              <a:spcBef>
                <a:spcPts val="1000"/>
              </a:spcBef>
              <a:spcAft>
                <a:spcPts val="0"/>
              </a:spcAft>
              <a:defRPr/>
            </a:lvl2pPr>
            <a:lvl3pPr marL="621792" indent="-320040">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spcBef>
                <a:spcPts val="1000"/>
              </a:spcBef>
              <a:spcAft>
                <a:spcPts val="0"/>
              </a:spcAft>
              <a:defRPr/>
            </a:lvl1pPr>
            <a:lvl2pPr marL="292608" indent="-292608">
              <a:spcBef>
                <a:spcPts val="1000"/>
              </a:spcBef>
              <a:spcAft>
                <a:spcPts val="0"/>
              </a:spcAft>
              <a:defRPr/>
            </a:lvl2pPr>
            <a:lvl3pPr marL="621792" indent="-320040">
              <a:spcBef>
                <a:spcPts val="1000"/>
              </a:spcBef>
              <a:spcAft>
                <a:spcPts val="0"/>
              </a:spcAft>
              <a:defRPr/>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spcBef>
                <a:spcPts val="1000"/>
              </a:spcBef>
              <a:spcAft>
                <a:spcPts val="0"/>
              </a:spcAft>
              <a:defRPr/>
            </a:lvl1pPr>
            <a:lvl2pPr marL="292608" indent="-292608">
              <a:spcBef>
                <a:spcPts val="1000"/>
              </a:spcBef>
              <a:spcAft>
                <a:spcPts val="0"/>
              </a:spcAft>
              <a:defRPr/>
            </a:lvl2pPr>
            <a:lvl3pPr marL="621792" indent="-320040">
              <a:spcBef>
                <a:spcPts val="1000"/>
              </a:spcBef>
              <a:spcAft>
                <a:spcPts val="0"/>
              </a:spcAft>
              <a:defRPr/>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spcBef>
                <a:spcPts val="1000"/>
              </a:spcBef>
              <a:spcAft>
                <a:spcPts val="0"/>
              </a:spcAft>
              <a:defRPr/>
            </a:lvl1pPr>
            <a:lvl2pPr marL="292608" indent="-292608">
              <a:spcBef>
                <a:spcPts val="1000"/>
              </a:spcBef>
              <a:spcAft>
                <a:spcPts val="0"/>
              </a:spcAft>
              <a:defRPr/>
            </a:lvl2pPr>
            <a:lvl3pPr marL="621792" indent="-320040">
              <a:spcBef>
                <a:spcPts val="1000"/>
              </a:spcBef>
              <a:spcAft>
                <a:spcPts val="0"/>
              </a:spcAft>
              <a:defRPr/>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spcBef>
                <a:spcPts val="1000"/>
              </a:spcBef>
              <a:spcAft>
                <a:spcPts val="0"/>
              </a:spcAft>
              <a:defRPr/>
            </a:lvl1pPr>
            <a:lvl2pPr marL="292608" indent="-292608">
              <a:spcBef>
                <a:spcPts val="1000"/>
              </a:spcBef>
              <a:spcAft>
                <a:spcPts val="0"/>
              </a:spcAft>
              <a:defRPr/>
            </a:lvl2pPr>
            <a:lvl3pPr>
              <a:spcBef>
                <a:spcPts val="1000"/>
              </a:spcBef>
              <a:spcAft>
                <a:spcPts val="0"/>
              </a:spcAft>
              <a:defRPr/>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spcBef>
                <a:spcPts val="1000"/>
              </a:spcBef>
              <a:spcAft>
                <a:spcPts val="0"/>
              </a:spcAft>
              <a:defRPr/>
            </a:lvl1pPr>
            <a:lvl2pPr marL="292608" indent="-292608">
              <a:spcBef>
                <a:spcPts val="1000"/>
              </a:spcBef>
              <a:spcAft>
                <a:spcPts val="0"/>
              </a:spcAft>
              <a:defRPr/>
            </a:lvl2pPr>
            <a:lvl3pPr>
              <a:spcBef>
                <a:spcPts val="1000"/>
              </a:spcBef>
              <a:spcAft>
                <a:spcPts val="0"/>
              </a:spcAft>
              <a:defRPr/>
            </a:lvl3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012755268"/>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7694484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Content Placeholder 5">
            <a:extLst>
              <a:ext uri="{FF2B5EF4-FFF2-40B4-BE49-F238E27FC236}">
                <a16:creationId xmlns:a16="http://schemas.microsoft.com/office/drawing/2014/main" id="{D42FD2BB-2621-4D94-8183-5A3E1787FE16}"/>
              </a:ext>
            </a:extLst>
          </p:cNvPr>
          <p:cNvSpPr>
            <a:spLocks noGrp="1"/>
          </p:cNvSpPr>
          <p:nvPr>
            <p:ph sz="quarter" idx="13"/>
          </p:nvPr>
        </p:nvSpPr>
        <p:spPr>
          <a:xfrm>
            <a:off x="60325" y="6478588"/>
            <a:ext cx="8988784" cy="281976"/>
          </a:xfrm>
          <a:prstGeom prst="rect">
            <a:avLst/>
          </a:prstGeom>
        </p:spPr>
        <p:txBody>
          <a:bodyPr/>
          <a:lstStyle>
            <a:lvl1pPr algn="ctr">
              <a:defRPr sz="800"/>
            </a:lvl1pPr>
          </a:lstStyle>
          <a:p>
            <a:pPr lvl="0"/>
            <a:endParaRPr lang="en-IN" dirty="0"/>
          </a:p>
        </p:txBody>
      </p:sp>
    </p:spTree>
    <p:extLst>
      <p:ext uri="{BB962C8B-B14F-4D97-AF65-F5344CB8AC3E}">
        <p14:creationId xmlns:p14="http://schemas.microsoft.com/office/powerpoint/2010/main" val="14311004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6" name="Content Placeholder 5">
            <a:extLst>
              <a:ext uri="{FF2B5EF4-FFF2-40B4-BE49-F238E27FC236}">
                <a16:creationId xmlns:a16="http://schemas.microsoft.com/office/drawing/2014/main" id="{07D01EC8-E363-4C8E-9A11-AF8CBA2E8465}"/>
              </a:ext>
            </a:extLst>
          </p:cNvPr>
          <p:cNvSpPr>
            <a:spLocks noGrp="1"/>
          </p:cNvSpPr>
          <p:nvPr>
            <p:ph sz="quarter" idx="13"/>
          </p:nvPr>
        </p:nvSpPr>
        <p:spPr>
          <a:xfrm>
            <a:off x="60325" y="6478588"/>
            <a:ext cx="8988784" cy="281976"/>
          </a:xfrm>
          <a:prstGeom prst="rect">
            <a:avLst/>
          </a:prstGeom>
        </p:spPr>
        <p:txBody>
          <a:bodyPr/>
          <a:lstStyle>
            <a:lvl1pPr algn="ctr">
              <a:defRPr sz="800"/>
            </a:lvl1pPr>
          </a:lstStyle>
          <a:p>
            <a:pPr lvl="0"/>
            <a:endParaRPr lang="en-IN" dirty="0"/>
          </a:p>
        </p:txBody>
      </p:sp>
    </p:spTree>
    <p:extLst>
      <p:ext uri="{BB962C8B-B14F-4D97-AF65-F5344CB8AC3E}">
        <p14:creationId xmlns:p14="http://schemas.microsoft.com/office/powerpoint/2010/main" val="2754677352"/>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spcBef>
                <a:spcPts val="1000"/>
              </a:spcBef>
              <a:spcAft>
                <a:spcPts val="0"/>
              </a:spcAft>
              <a:defRPr sz="2800"/>
            </a:lvl1pPr>
            <a:lvl2pPr>
              <a:spcBef>
                <a:spcPts val="1000"/>
              </a:spcBef>
              <a:spcAft>
                <a:spcPts val="0"/>
              </a:spcAft>
              <a:defRPr sz="2600"/>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spcBef>
                <a:spcPts val="1000"/>
              </a:spcBef>
              <a:spcAft>
                <a:spcPts val="0"/>
              </a:spcAft>
              <a:defRPr sz="2800"/>
            </a:lvl1pPr>
            <a:lvl2pPr>
              <a:spcBef>
                <a:spcPts val="1000"/>
              </a:spcBef>
              <a:spcAft>
                <a:spcPts val="0"/>
              </a:spcAft>
              <a:defRPr sz="2600"/>
            </a:lvl2pPr>
            <a:lvl3pPr>
              <a:spcBef>
                <a:spcPts val="1000"/>
              </a:spcBef>
              <a:spcAft>
                <a:spcPts val="0"/>
              </a:spcAft>
              <a:defRPr/>
            </a:lvl3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theme" Target="../theme/theme3.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706" r:id="rId5"/>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a:t>
            </a:r>
          </a:p>
        </p:txBody>
      </p:sp>
      <p:sp>
        <p:nvSpPr>
          <p:cNvPr id="7" name="TextBox 6">
            <a:extLst>
              <a:ext uri="{FF2B5EF4-FFF2-40B4-BE49-F238E27FC236}">
                <a16:creationId xmlns:a16="http://schemas.microsoft.com/office/drawing/2014/main" id="{3DE14E55-7953-4C3C-81FD-F2FC44310182}"/>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Lst>
  <p:hf hdr="0" dt="0"/>
  <p:txStyles>
    <p:title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8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6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24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 id="2147483704" r:id="rId2"/>
    <p:sldLayoutId id="2147483705" r:id="rId3"/>
    <p:sldLayoutId id="2147483707" r:id="rId4"/>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solidFill>
              </a:rPr>
              <a:t>© McGraw Hill</a:t>
            </a:r>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
        <p:nvSpPr>
          <p:cNvPr id="14" name="TextBox 13">
            <a:extLst>
              <a:ext uri="{FF2B5EF4-FFF2-40B4-BE49-F238E27FC236}">
                <a16:creationId xmlns:a16="http://schemas.microsoft.com/office/drawing/2014/main" id="{35A6DDF3-C50B-48E9-8C73-044D29A7735E}"/>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a:t>
            </a:r>
          </a:p>
        </p:txBody>
      </p:sp>
      <p:sp>
        <p:nvSpPr>
          <p:cNvPr id="7" name="TextBox 6">
            <a:extLst>
              <a:ext uri="{FF2B5EF4-FFF2-40B4-BE49-F238E27FC236}">
                <a16:creationId xmlns:a16="http://schemas.microsoft.com/office/drawing/2014/main" id="{B79CEB9B-393C-4D35-B8DE-B952B1F73083}"/>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openxmlformats.org/officeDocument/2006/relationships/slide" Target="slide34.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slide" Target="slide35.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1.xml"/><Relationship Id="rId4" Type="http://schemas.openxmlformats.org/officeDocument/2006/relationships/slide" Target="slide36.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1.xml"/><Relationship Id="rId4" Type="http://schemas.openxmlformats.org/officeDocument/2006/relationships/slide" Target="slide37.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1.xml"/><Relationship Id="rId5" Type="http://schemas.openxmlformats.org/officeDocument/2006/relationships/slide" Target="slide38.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11.xml"/><Relationship Id="rId4" Type="http://schemas.openxmlformats.org/officeDocument/2006/relationships/slide" Target="slide39.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11.xml"/><Relationship Id="rId4" Type="http://schemas.openxmlformats.org/officeDocument/2006/relationships/slide" Target="slide4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image" Target="../media/image17.wmf"/><Relationship Id="rId2" Type="http://schemas.openxmlformats.org/officeDocument/2006/relationships/slideLayout" Target="../slideLayouts/slideLayout11.xml"/><Relationship Id="rId1" Type="http://schemas.openxmlformats.org/officeDocument/2006/relationships/vmlDrawing" Target="../drawings/vmlDrawing2.vml"/><Relationship Id="rId6" Type="http://schemas.openxmlformats.org/officeDocument/2006/relationships/oleObject" Target="../embeddings/oleObject4.bin"/><Relationship Id="rId5" Type="http://schemas.openxmlformats.org/officeDocument/2006/relationships/image" Target="../media/image16.wmf"/><Relationship Id="rId4" Type="http://schemas.openxmlformats.org/officeDocument/2006/relationships/oleObject" Target="../embeddings/oleObject3.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11.xml"/><Relationship Id="rId4" Type="http://schemas.openxmlformats.org/officeDocument/2006/relationships/slide" Target="slide4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32.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33.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34.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36.xml"/><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notesSlide" Target="../notesSlides/notesSlide37.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1.xml"/><Relationship Id="rId4" Type="http://schemas.openxmlformats.org/officeDocument/2006/relationships/slide" Target="slide30.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1.xml"/><Relationship Id="rId4" Type="http://schemas.openxmlformats.org/officeDocument/2006/relationships/slide" Target="slide31.xml"/></Relationships>
</file>

<file path=ppt/slides/_rels/slide7.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image" Target="../media/image5.pn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8" Type="http://schemas.openxmlformats.org/officeDocument/2006/relationships/slide" Target="slide33.xml"/><Relationship Id="rId3" Type="http://schemas.openxmlformats.org/officeDocument/2006/relationships/image" Target="../media/image5.png"/><Relationship Id="rId7" Type="http://schemas.openxmlformats.org/officeDocument/2006/relationships/image" Target="../media/image7.wmf"/><Relationship Id="rId2" Type="http://schemas.openxmlformats.org/officeDocument/2006/relationships/slideLayout" Target="../slideLayouts/slideLayout11.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6.wmf"/><Relationship Id="rId4"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sz="3000" noProof="0" dirty="0"/>
              <a:t>Chapter 2</a:t>
            </a:r>
          </a:p>
        </p:txBody>
      </p:sp>
      <p:sp>
        <p:nvSpPr>
          <p:cNvPr id="13" name="Subtitle 12">
            <a:extLst>
              <a:ext uri="{FF2B5EF4-FFF2-40B4-BE49-F238E27FC236}">
                <a16:creationId xmlns:a16="http://schemas.microsoft.com/office/drawing/2014/main" id="{39DC5F79-D657-4B2E-8FAB-C143E5618948}"/>
              </a:ext>
            </a:extLst>
          </p:cNvPr>
          <p:cNvSpPr>
            <a:spLocks noGrp="1"/>
          </p:cNvSpPr>
          <p:nvPr>
            <p:ph type="subTitle" idx="1"/>
          </p:nvPr>
        </p:nvSpPr>
        <p:spPr>
          <a:xfrm>
            <a:off x="621792" y="4076700"/>
            <a:ext cx="3035808" cy="797224"/>
          </a:xfrm>
        </p:spPr>
        <p:txBody>
          <a:bodyPr/>
          <a:lstStyle/>
          <a:p>
            <a:r>
              <a:rPr lang="en-US" sz="2400" dirty="0"/>
              <a:t>Specialization and Exchange</a:t>
            </a:r>
          </a:p>
        </p:txBody>
      </p:sp>
      <p:pic>
        <p:nvPicPr>
          <p:cNvPr id="6" name="Picture 5">
            <a:extLst>
              <a:ext uri="{FF2B5EF4-FFF2-40B4-BE49-F238E27FC236}">
                <a16:creationId xmlns:a16="http://schemas.microsoft.com/office/drawing/2014/main" id="{98933DD7-DC3B-402F-ACC1-55E73940B11C}"/>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232512" y="2051975"/>
            <a:ext cx="3469488" cy="3900797"/>
          </a:xfrm>
          <a:prstGeom prst="rect">
            <a:avLst/>
          </a:prstGeom>
        </p:spPr>
      </p:pic>
      <p:sp>
        <p:nvSpPr>
          <p:cNvPr id="9" name="Content Placeholder 8">
            <a:extLst>
              <a:ext uri="{FF2B5EF4-FFF2-40B4-BE49-F238E27FC236}">
                <a16:creationId xmlns:a16="http://schemas.microsoft.com/office/drawing/2014/main" id="{7CBFD382-8A62-4FC6-9CA6-9426263F8BC1}"/>
              </a:ext>
            </a:extLst>
          </p:cNvPr>
          <p:cNvSpPr>
            <a:spLocks noGrp="1"/>
          </p:cNvSpPr>
          <p:nvPr>
            <p:ph sz="quarter" idx="13"/>
          </p:nvPr>
        </p:nvSpPr>
        <p:spPr>
          <a:xfrm>
            <a:off x="60325" y="6514802"/>
            <a:ext cx="8988784" cy="311511"/>
          </a:xfrm>
        </p:spPr>
        <p:txBody>
          <a:bodyPr anchor="ctr"/>
          <a:lstStyle/>
          <a:p>
            <a:pPr lvl="0">
              <a:spcBef>
                <a:spcPts val="0"/>
              </a:spcBef>
            </a:pPr>
            <a:r>
              <a:rPr lang="en-US" dirty="0">
                <a:solidFill>
                  <a:schemeClr val="tx1"/>
                </a:solidFill>
              </a:rPr>
              <a:t>© 2021 McGraw Hill. All rights reserved. Authorized only for instructor use in the classroom.</a:t>
            </a:r>
          </a:p>
          <a:p>
            <a:pPr lvl="0">
              <a:spcBef>
                <a:spcPts val="0"/>
              </a:spcBef>
            </a:pPr>
            <a:r>
              <a:rPr lang="en-US" dirty="0">
                <a:solidFill>
                  <a:schemeClr val="tx1"/>
                </a:solidFill>
              </a:rPr>
              <a:t>No reproduction or further distribution permitted without the prior written consent of McGraw Hill.</a:t>
            </a:r>
            <a:endParaRPr lang="en-IN" dirty="0"/>
          </a:p>
        </p:txBody>
      </p:sp>
    </p:spTree>
    <p:extLst>
      <p:ext uri="{BB962C8B-B14F-4D97-AF65-F5344CB8AC3E}">
        <p14:creationId xmlns:p14="http://schemas.microsoft.com/office/powerpoint/2010/main" val="10678984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D3BFF7-F0DF-4BB1-AB69-BA5F8F68E449}"/>
              </a:ext>
            </a:extLst>
          </p:cNvPr>
          <p:cNvSpPr>
            <a:spLocks noGrp="1"/>
          </p:cNvSpPr>
          <p:nvPr>
            <p:ph type="title"/>
          </p:nvPr>
        </p:nvSpPr>
        <p:spPr/>
        <p:txBody>
          <a:bodyPr>
            <a:normAutofit/>
          </a:bodyPr>
          <a:lstStyle/>
          <a:p>
            <a:r>
              <a:rPr lang="en-US" noProof="0" dirty="0"/>
              <a:t>Convex PPFs II</a:t>
            </a:r>
          </a:p>
        </p:txBody>
      </p:sp>
      <p:sp>
        <p:nvSpPr>
          <p:cNvPr id="3" name="Content Placeholder 2">
            <a:extLst>
              <a:ext uri="{FF2B5EF4-FFF2-40B4-BE49-F238E27FC236}">
                <a16:creationId xmlns:a16="http://schemas.microsoft.com/office/drawing/2014/main" id="{D6C4860B-FA14-4396-8354-F6AA96862DD0}"/>
              </a:ext>
            </a:extLst>
          </p:cNvPr>
          <p:cNvSpPr>
            <a:spLocks noGrp="1"/>
          </p:cNvSpPr>
          <p:nvPr>
            <p:ph sz="quarter" idx="11"/>
          </p:nvPr>
        </p:nvSpPr>
        <p:spPr>
          <a:xfrm>
            <a:off x="342900" y="1276710"/>
            <a:ext cx="8610600" cy="1297525"/>
          </a:xfrm>
        </p:spPr>
        <p:txBody>
          <a:bodyPr>
            <a:normAutofit/>
          </a:bodyPr>
          <a:lstStyle/>
          <a:p>
            <a:r>
              <a:rPr lang="en-US" sz="2600" noProof="0" dirty="0"/>
              <a:t>The opportunity cost of producing an additional unit of a good typically increases as more resources are allocated to its production.</a:t>
            </a:r>
          </a:p>
        </p:txBody>
      </p:sp>
      <p:pic>
        <p:nvPicPr>
          <p:cNvPr id="4" name="Picture 3" descr="Graph connects data on a production possibilities frontier with a straight line.">
            <a:extLst>
              <a:ext uri="{FF2B5EF4-FFF2-40B4-BE49-F238E27FC236}">
                <a16:creationId xmlns:a16="http://schemas.microsoft.com/office/drawing/2014/main" id="{50F8C97D-36D6-466B-8C16-7A883ED49514}"/>
              </a:ext>
            </a:extLst>
          </p:cNvPr>
          <p:cNvPicPr>
            <a:picLocks noChangeAspect="1"/>
          </p:cNvPicPr>
          <p:nvPr/>
        </p:nvPicPr>
        <p:blipFill>
          <a:blip r:embed="rId3"/>
          <a:stretch>
            <a:fillRect/>
          </a:stretch>
        </p:blipFill>
        <p:spPr>
          <a:xfrm>
            <a:off x="3047412" y="2709641"/>
            <a:ext cx="3049175" cy="3357215"/>
          </a:xfrm>
          <a:prstGeom prst="rect">
            <a:avLst/>
          </a:prstGeom>
        </p:spPr>
      </p:pic>
      <p:sp>
        <p:nvSpPr>
          <p:cNvPr id="9" name="Text Placeholder 8">
            <a:extLst>
              <a:ext uri="{FF2B5EF4-FFF2-40B4-BE49-F238E27FC236}">
                <a16:creationId xmlns:a16="http://schemas.microsoft.com/office/drawing/2014/main" id="{B01E5033-E5E2-48E2-A709-8C5335A89B8A}"/>
              </a:ext>
            </a:extLst>
          </p:cNvPr>
          <p:cNvSpPr>
            <a:spLocks noGrp="1"/>
          </p:cNvSpPr>
          <p:nvPr>
            <p:ph type="body" sz="quarter" idx="12"/>
          </p:nvPr>
        </p:nvSpPr>
        <p:spPr>
          <a:xfrm>
            <a:off x="2811513" y="6324600"/>
            <a:ext cx="3520974"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3861393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D3BFF7-F0DF-4BB1-AB69-BA5F8F68E449}"/>
              </a:ext>
            </a:extLst>
          </p:cNvPr>
          <p:cNvSpPr>
            <a:spLocks noGrp="1"/>
          </p:cNvSpPr>
          <p:nvPr>
            <p:ph type="title"/>
          </p:nvPr>
        </p:nvSpPr>
        <p:spPr/>
        <p:txBody>
          <a:bodyPr/>
          <a:lstStyle/>
          <a:p>
            <a:r>
              <a:rPr lang="en-US" noProof="0" dirty="0"/>
              <a:t>Convex PPFs III</a:t>
            </a:r>
          </a:p>
        </p:txBody>
      </p:sp>
      <p:sp>
        <p:nvSpPr>
          <p:cNvPr id="3" name="Content Placeholder 2">
            <a:extLst>
              <a:ext uri="{FF2B5EF4-FFF2-40B4-BE49-F238E27FC236}">
                <a16:creationId xmlns:a16="http://schemas.microsoft.com/office/drawing/2014/main" id="{D6C4860B-FA14-4396-8354-F6AA96862DD0}"/>
              </a:ext>
            </a:extLst>
          </p:cNvPr>
          <p:cNvSpPr>
            <a:spLocks noGrp="1"/>
          </p:cNvSpPr>
          <p:nvPr>
            <p:ph sz="quarter" idx="11"/>
          </p:nvPr>
        </p:nvSpPr>
        <p:spPr>
          <a:xfrm>
            <a:off x="342900" y="1276710"/>
            <a:ext cx="8458200" cy="1198134"/>
          </a:xfrm>
        </p:spPr>
        <p:txBody>
          <a:bodyPr>
            <a:normAutofit/>
          </a:bodyPr>
          <a:lstStyle/>
          <a:p>
            <a:r>
              <a:rPr lang="en-US" sz="2400" noProof="0" dirty="0"/>
              <a:t>At each point of the curved production possibilities frontier, the slope represents the opportunity cost of producing more t-shirts.</a:t>
            </a:r>
          </a:p>
        </p:txBody>
      </p:sp>
      <p:pic>
        <p:nvPicPr>
          <p:cNvPr id="8" name="Picture 7" descr="Graph shows a more realistic frontier where data are connected by curves.">
            <a:extLst>
              <a:ext uri="{FF2B5EF4-FFF2-40B4-BE49-F238E27FC236}">
                <a16:creationId xmlns:a16="http://schemas.microsoft.com/office/drawing/2014/main" id="{4AAFE8CB-C85B-4D2F-A129-919F770A21A3}"/>
              </a:ext>
            </a:extLst>
          </p:cNvPr>
          <p:cNvPicPr>
            <a:picLocks noChangeAspect="1"/>
          </p:cNvPicPr>
          <p:nvPr/>
        </p:nvPicPr>
        <p:blipFill>
          <a:blip r:embed="rId3"/>
          <a:stretch>
            <a:fillRect/>
          </a:stretch>
        </p:blipFill>
        <p:spPr>
          <a:xfrm>
            <a:off x="484986" y="2719863"/>
            <a:ext cx="4218254" cy="3423851"/>
          </a:xfrm>
          <a:prstGeom prst="rect">
            <a:avLst/>
          </a:prstGeom>
        </p:spPr>
      </p:pic>
      <p:sp>
        <p:nvSpPr>
          <p:cNvPr id="4" name="Content Placeholder 3">
            <a:extLst>
              <a:ext uri="{FF2B5EF4-FFF2-40B4-BE49-F238E27FC236}">
                <a16:creationId xmlns:a16="http://schemas.microsoft.com/office/drawing/2014/main" id="{1422119B-23DD-451C-8F5B-21DE6A3EC44E}"/>
              </a:ext>
            </a:extLst>
          </p:cNvPr>
          <p:cNvSpPr>
            <a:spLocks noGrp="1"/>
          </p:cNvSpPr>
          <p:nvPr>
            <p:ph sz="quarter" idx="14"/>
          </p:nvPr>
        </p:nvSpPr>
        <p:spPr>
          <a:xfrm>
            <a:off x="5432525" y="2814166"/>
            <a:ext cx="3520974" cy="2562904"/>
          </a:xfrm>
        </p:spPr>
        <p:txBody>
          <a:bodyPr>
            <a:normAutofit/>
          </a:bodyPr>
          <a:lstStyle/>
          <a:p>
            <a:r>
              <a:rPr lang="en-US" sz="2000" noProof="0" dirty="0"/>
              <a:t>The opportunity cost represents the suitability of the next input that is transferred from one production process to the another.</a:t>
            </a:r>
          </a:p>
        </p:txBody>
      </p:sp>
      <p:sp>
        <p:nvSpPr>
          <p:cNvPr id="9" name="Text Placeholder 8">
            <a:extLst>
              <a:ext uri="{FF2B5EF4-FFF2-40B4-BE49-F238E27FC236}">
                <a16:creationId xmlns:a16="http://schemas.microsoft.com/office/drawing/2014/main" id="{B01E5033-E5E2-48E2-A709-8C5335A89B8A}"/>
              </a:ext>
            </a:extLst>
          </p:cNvPr>
          <p:cNvSpPr>
            <a:spLocks noGrp="1"/>
          </p:cNvSpPr>
          <p:nvPr>
            <p:ph type="body" sz="quarter" idx="12"/>
          </p:nvPr>
        </p:nvSpPr>
        <p:spPr>
          <a:xfrm>
            <a:off x="2811513" y="6324600"/>
            <a:ext cx="3520974"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11251728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D3BFF7-F0DF-4BB1-AB69-BA5F8F68E449}"/>
              </a:ext>
            </a:extLst>
          </p:cNvPr>
          <p:cNvSpPr>
            <a:spLocks noGrp="1"/>
          </p:cNvSpPr>
          <p:nvPr>
            <p:ph type="title"/>
          </p:nvPr>
        </p:nvSpPr>
        <p:spPr/>
        <p:txBody>
          <a:bodyPr/>
          <a:lstStyle/>
          <a:p>
            <a:r>
              <a:rPr lang="en-US" noProof="0" dirty="0"/>
              <a:t>PPFs and opportunity cost</a:t>
            </a:r>
          </a:p>
        </p:txBody>
      </p:sp>
      <p:sp>
        <p:nvSpPr>
          <p:cNvPr id="3" name="Content Placeholder 2">
            <a:extLst>
              <a:ext uri="{FF2B5EF4-FFF2-40B4-BE49-F238E27FC236}">
                <a16:creationId xmlns:a16="http://schemas.microsoft.com/office/drawing/2014/main" id="{D6C4860B-FA14-4396-8354-F6AA96862DD0}"/>
              </a:ext>
            </a:extLst>
          </p:cNvPr>
          <p:cNvSpPr>
            <a:spLocks noGrp="1"/>
          </p:cNvSpPr>
          <p:nvPr>
            <p:ph sz="quarter" idx="11"/>
          </p:nvPr>
        </p:nvSpPr>
        <p:spPr>
          <a:xfrm>
            <a:off x="342900" y="1276710"/>
            <a:ext cx="8458200" cy="909899"/>
          </a:xfrm>
        </p:spPr>
        <p:txBody>
          <a:bodyPr>
            <a:normAutofit/>
          </a:bodyPr>
          <a:lstStyle/>
          <a:p>
            <a:r>
              <a:rPr lang="en-US" sz="2400" noProof="0" dirty="0"/>
              <a:t>If the country is producing inside the PPF, producing more of one good does </a:t>
            </a:r>
            <a:r>
              <a:rPr lang="en-US" sz="2400" i="1" noProof="0" dirty="0"/>
              <a:t>not</a:t>
            </a:r>
            <a:r>
              <a:rPr lang="en-US" sz="2400" noProof="0" dirty="0"/>
              <a:t> require giving up some of the other good.</a:t>
            </a:r>
          </a:p>
        </p:txBody>
      </p:sp>
      <p:pic>
        <p:nvPicPr>
          <p:cNvPr id="7" name="Picture 6" descr="A Graph has Millions of bushels of wheat on the vertical axis and Millions of shirts on the horizontal axis.&#10;">
            <a:extLst>
              <a:ext uri="{FF2B5EF4-FFF2-40B4-BE49-F238E27FC236}">
                <a16:creationId xmlns:a16="http://schemas.microsoft.com/office/drawing/2014/main" id="{AC37626B-0B7B-463C-826B-043A18CC7EFE}"/>
              </a:ext>
            </a:extLst>
          </p:cNvPr>
          <p:cNvPicPr>
            <a:picLocks noChangeAspect="1"/>
          </p:cNvPicPr>
          <p:nvPr/>
        </p:nvPicPr>
        <p:blipFill>
          <a:blip r:embed="rId3"/>
          <a:stretch>
            <a:fillRect/>
          </a:stretch>
        </p:blipFill>
        <p:spPr>
          <a:xfrm>
            <a:off x="1847568" y="2241058"/>
            <a:ext cx="5448864" cy="3873410"/>
          </a:xfrm>
          <a:prstGeom prst="rect">
            <a:avLst/>
          </a:prstGeom>
        </p:spPr>
      </p:pic>
      <p:sp>
        <p:nvSpPr>
          <p:cNvPr id="9" name="Text Placeholder 8">
            <a:extLst>
              <a:ext uri="{FF2B5EF4-FFF2-40B4-BE49-F238E27FC236}">
                <a16:creationId xmlns:a16="http://schemas.microsoft.com/office/drawing/2014/main" id="{B01E5033-E5E2-48E2-A709-8C5335A89B8A}"/>
              </a:ext>
            </a:extLst>
          </p:cNvPr>
          <p:cNvSpPr>
            <a:spLocks noGrp="1"/>
          </p:cNvSpPr>
          <p:nvPr>
            <p:ph type="body" sz="quarter" idx="12"/>
          </p:nvPr>
        </p:nvSpPr>
        <p:spPr>
          <a:xfrm>
            <a:off x="2811513" y="6324600"/>
            <a:ext cx="3520974"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24552345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D3BFF7-F0DF-4BB1-AB69-BA5F8F68E449}"/>
              </a:ext>
            </a:extLst>
          </p:cNvPr>
          <p:cNvSpPr>
            <a:spLocks noGrp="1"/>
          </p:cNvSpPr>
          <p:nvPr>
            <p:ph type="title"/>
          </p:nvPr>
        </p:nvSpPr>
        <p:spPr/>
        <p:txBody>
          <a:bodyPr/>
          <a:lstStyle/>
          <a:p>
            <a:r>
              <a:rPr lang="en-US" noProof="0" dirty="0"/>
              <a:t>PPFs and opportunity cost II</a:t>
            </a:r>
          </a:p>
        </p:txBody>
      </p:sp>
      <p:sp>
        <p:nvSpPr>
          <p:cNvPr id="3" name="Content Placeholder 2">
            <a:extLst>
              <a:ext uri="{FF2B5EF4-FFF2-40B4-BE49-F238E27FC236}">
                <a16:creationId xmlns:a16="http://schemas.microsoft.com/office/drawing/2014/main" id="{D6C4860B-FA14-4396-8354-F6AA96862DD0}"/>
              </a:ext>
            </a:extLst>
          </p:cNvPr>
          <p:cNvSpPr>
            <a:spLocks noGrp="1"/>
          </p:cNvSpPr>
          <p:nvPr>
            <p:ph sz="quarter" idx="11"/>
          </p:nvPr>
        </p:nvSpPr>
        <p:spPr>
          <a:xfrm>
            <a:off x="342900" y="1276710"/>
            <a:ext cx="8458200" cy="909899"/>
          </a:xfrm>
        </p:spPr>
        <p:txBody>
          <a:bodyPr>
            <a:normAutofit/>
          </a:bodyPr>
          <a:lstStyle/>
          <a:p>
            <a:r>
              <a:rPr lang="en-US" sz="2400" noProof="0" dirty="0"/>
              <a:t>If the country is producing on the PPF, producing more of one good requires giving up some of the other good.</a:t>
            </a:r>
          </a:p>
        </p:txBody>
      </p:sp>
      <p:pic>
        <p:nvPicPr>
          <p:cNvPr id="4" name="Picture 3" descr="Moving from a higher point on the production possibilities frontier to a lower point means giving up goods on the vertical axis for goods on the horizontal axis.&#10;">
            <a:extLst>
              <a:ext uri="{FF2B5EF4-FFF2-40B4-BE49-F238E27FC236}">
                <a16:creationId xmlns:a16="http://schemas.microsoft.com/office/drawing/2014/main" id="{50C9A0D5-05B0-4F96-99E5-8EB7409E15FB}"/>
              </a:ext>
            </a:extLst>
          </p:cNvPr>
          <p:cNvPicPr>
            <a:picLocks noChangeAspect="1"/>
          </p:cNvPicPr>
          <p:nvPr/>
        </p:nvPicPr>
        <p:blipFill>
          <a:blip r:embed="rId3"/>
          <a:stretch>
            <a:fillRect/>
          </a:stretch>
        </p:blipFill>
        <p:spPr>
          <a:xfrm>
            <a:off x="2061468" y="2280102"/>
            <a:ext cx="5021062" cy="3788665"/>
          </a:xfrm>
          <a:prstGeom prst="rect">
            <a:avLst/>
          </a:prstGeom>
        </p:spPr>
      </p:pic>
      <p:sp>
        <p:nvSpPr>
          <p:cNvPr id="9" name="Text Placeholder 8">
            <a:extLst>
              <a:ext uri="{FF2B5EF4-FFF2-40B4-BE49-F238E27FC236}">
                <a16:creationId xmlns:a16="http://schemas.microsoft.com/office/drawing/2014/main" id="{B01E5033-E5E2-48E2-A709-8C5335A89B8A}"/>
              </a:ext>
            </a:extLst>
          </p:cNvPr>
          <p:cNvSpPr>
            <a:spLocks noGrp="1"/>
          </p:cNvSpPr>
          <p:nvPr>
            <p:ph type="body" sz="quarter" idx="12"/>
          </p:nvPr>
        </p:nvSpPr>
        <p:spPr>
          <a:xfrm>
            <a:off x="2811513" y="6324600"/>
            <a:ext cx="3520974"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21419388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D3BFF7-F0DF-4BB1-AB69-BA5F8F68E449}"/>
              </a:ext>
            </a:extLst>
          </p:cNvPr>
          <p:cNvSpPr>
            <a:spLocks noGrp="1"/>
          </p:cNvSpPr>
          <p:nvPr>
            <p:ph type="title"/>
          </p:nvPr>
        </p:nvSpPr>
        <p:spPr/>
        <p:txBody>
          <a:bodyPr/>
          <a:lstStyle/>
          <a:p>
            <a:r>
              <a:rPr lang="en-US" noProof="0" dirty="0"/>
              <a:t>Shifting the PPF</a:t>
            </a:r>
          </a:p>
        </p:txBody>
      </p:sp>
      <p:sp>
        <p:nvSpPr>
          <p:cNvPr id="3" name="Content Placeholder 2">
            <a:extLst>
              <a:ext uri="{FF2B5EF4-FFF2-40B4-BE49-F238E27FC236}">
                <a16:creationId xmlns:a16="http://schemas.microsoft.com/office/drawing/2014/main" id="{D6C4860B-FA14-4396-8354-F6AA96862DD0}"/>
              </a:ext>
            </a:extLst>
          </p:cNvPr>
          <p:cNvSpPr>
            <a:spLocks noGrp="1"/>
          </p:cNvSpPr>
          <p:nvPr>
            <p:ph sz="quarter" idx="11"/>
          </p:nvPr>
        </p:nvSpPr>
        <p:spPr>
          <a:xfrm>
            <a:off x="342900" y="1276711"/>
            <a:ext cx="8458200" cy="492454"/>
          </a:xfrm>
        </p:spPr>
        <p:txBody>
          <a:bodyPr>
            <a:normAutofit/>
          </a:bodyPr>
          <a:lstStyle/>
          <a:p>
            <a:r>
              <a:rPr lang="en-US" sz="2400" noProof="0" dirty="0"/>
              <a:t>The PPF shifts when resources are adjusted. </a:t>
            </a:r>
          </a:p>
        </p:txBody>
      </p:sp>
      <p:pic>
        <p:nvPicPr>
          <p:cNvPr id="5" name="Picture 4" descr="Graph shows a rightward shift of the PPF when all resources increase;">
            <a:extLst>
              <a:ext uri="{FF2B5EF4-FFF2-40B4-BE49-F238E27FC236}">
                <a16:creationId xmlns:a16="http://schemas.microsoft.com/office/drawing/2014/main" id="{34BF07E2-83B8-4F62-A609-31959420B447}"/>
              </a:ext>
            </a:extLst>
          </p:cNvPr>
          <p:cNvPicPr>
            <a:picLocks noChangeAspect="1"/>
          </p:cNvPicPr>
          <p:nvPr/>
        </p:nvPicPr>
        <p:blipFill>
          <a:blip r:embed="rId3"/>
          <a:stretch>
            <a:fillRect/>
          </a:stretch>
        </p:blipFill>
        <p:spPr>
          <a:xfrm>
            <a:off x="641101" y="2101586"/>
            <a:ext cx="3428945" cy="3927034"/>
          </a:xfrm>
          <a:prstGeom prst="rect">
            <a:avLst/>
          </a:prstGeom>
        </p:spPr>
      </p:pic>
      <p:pic>
        <p:nvPicPr>
          <p:cNvPr id="6" name="Picture 5" descr="graph shows an outward rotation when only one of the resources increase. ">
            <a:extLst>
              <a:ext uri="{FF2B5EF4-FFF2-40B4-BE49-F238E27FC236}">
                <a16:creationId xmlns:a16="http://schemas.microsoft.com/office/drawing/2014/main" id="{C20E9472-217E-4D46-873C-DF3F17F971D7}"/>
              </a:ext>
            </a:extLst>
          </p:cNvPr>
          <p:cNvPicPr>
            <a:picLocks noChangeAspect="1"/>
          </p:cNvPicPr>
          <p:nvPr/>
        </p:nvPicPr>
        <p:blipFill>
          <a:blip r:embed="rId4"/>
          <a:stretch>
            <a:fillRect/>
          </a:stretch>
        </p:blipFill>
        <p:spPr>
          <a:xfrm>
            <a:off x="4572000" y="2088608"/>
            <a:ext cx="3748771" cy="3916548"/>
          </a:xfrm>
          <a:prstGeom prst="rect">
            <a:avLst/>
          </a:prstGeom>
        </p:spPr>
      </p:pic>
      <p:sp>
        <p:nvSpPr>
          <p:cNvPr id="9" name="Text Placeholder 8">
            <a:extLst>
              <a:ext uri="{FF2B5EF4-FFF2-40B4-BE49-F238E27FC236}">
                <a16:creationId xmlns:a16="http://schemas.microsoft.com/office/drawing/2014/main" id="{B01E5033-E5E2-48E2-A709-8C5335A89B8A}"/>
              </a:ext>
            </a:extLst>
          </p:cNvPr>
          <p:cNvSpPr>
            <a:spLocks noGrp="1"/>
          </p:cNvSpPr>
          <p:nvPr>
            <p:ph type="body" sz="quarter" idx="12"/>
          </p:nvPr>
        </p:nvSpPr>
        <p:spPr>
          <a:xfrm>
            <a:off x="2811513" y="6324600"/>
            <a:ext cx="3520974" cy="190500"/>
          </a:xfrm>
        </p:spPr>
        <p:txBody>
          <a:bodyPr/>
          <a:lstStyle/>
          <a:p>
            <a:r>
              <a:rPr lang="en-US" sz="1200" noProof="0" dirty="0">
                <a:hlinkClick r:id="rId5" action="ppaction://hlinksldjump"/>
              </a:rPr>
              <a:t>Access the text alternative for slide images.</a:t>
            </a:r>
          </a:p>
        </p:txBody>
      </p:sp>
    </p:spTree>
    <p:extLst>
      <p:ext uri="{BB962C8B-B14F-4D97-AF65-F5344CB8AC3E}">
        <p14:creationId xmlns:p14="http://schemas.microsoft.com/office/powerpoint/2010/main" val="20487764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D3BFF7-F0DF-4BB1-AB69-BA5F8F68E449}"/>
              </a:ext>
            </a:extLst>
          </p:cNvPr>
          <p:cNvSpPr>
            <a:spLocks noGrp="1"/>
          </p:cNvSpPr>
          <p:nvPr>
            <p:ph type="title"/>
          </p:nvPr>
        </p:nvSpPr>
        <p:spPr/>
        <p:txBody>
          <a:bodyPr/>
          <a:lstStyle/>
          <a:p>
            <a:r>
              <a:rPr lang="en-US" noProof="0" dirty="0"/>
              <a:t>Active Learning: Shifting the PPF</a:t>
            </a:r>
          </a:p>
        </p:txBody>
      </p:sp>
      <p:sp>
        <p:nvSpPr>
          <p:cNvPr id="3" name="Content Placeholder 2">
            <a:extLst>
              <a:ext uri="{FF2B5EF4-FFF2-40B4-BE49-F238E27FC236}">
                <a16:creationId xmlns:a16="http://schemas.microsoft.com/office/drawing/2014/main" id="{D6C4860B-FA14-4396-8354-F6AA96862DD0}"/>
              </a:ext>
            </a:extLst>
          </p:cNvPr>
          <p:cNvSpPr>
            <a:spLocks noGrp="1"/>
          </p:cNvSpPr>
          <p:nvPr>
            <p:ph sz="quarter" idx="11"/>
          </p:nvPr>
        </p:nvSpPr>
        <p:spPr>
          <a:xfrm>
            <a:off x="342900" y="1276711"/>
            <a:ext cx="8458200" cy="850264"/>
          </a:xfrm>
        </p:spPr>
        <p:txBody>
          <a:bodyPr>
            <a:normAutofit/>
          </a:bodyPr>
          <a:lstStyle/>
          <a:p>
            <a:r>
              <a:rPr lang="en-US" sz="2400" noProof="0" dirty="0"/>
              <a:t>Show that it is possible to increase both wheat and shirt production with an increase in technology to produce shirts.</a:t>
            </a:r>
          </a:p>
        </p:txBody>
      </p:sp>
      <p:pic>
        <p:nvPicPr>
          <p:cNvPr id="4" name="Picture 3" descr="The vertical axis of the graph represents millions of bushels of wheat and the horizontal axis represents millions of shirts.">
            <a:extLst>
              <a:ext uri="{FF2B5EF4-FFF2-40B4-BE49-F238E27FC236}">
                <a16:creationId xmlns:a16="http://schemas.microsoft.com/office/drawing/2014/main" id="{DBF35D09-4A6C-45F5-999A-899DC199D81A}"/>
              </a:ext>
            </a:extLst>
          </p:cNvPr>
          <p:cNvPicPr>
            <a:picLocks noChangeAspect="1"/>
          </p:cNvPicPr>
          <p:nvPr/>
        </p:nvPicPr>
        <p:blipFill>
          <a:blip r:embed="rId3"/>
          <a:stretch>
            <a:fillRect/>
          </a:stretch>
        </p:blipFill>
        <p:spPr>
          <a:xfrm>
            <a:off x="2458368" y="2246951"/>
            <a:ext cx="4227262" cy="3894724"/>
          </a:xfrm>
          <a:prstGeom prst="rect">
            <a:avLst/>
          </a:prstGeom>
        </p:spPr>
      </p:pic>
      <p:sp>
        <p:nvSpPr>
          <p:cNvPr id="9" name="Text Placeholder 8">
            <a:extLst>
              <a:ext uri="{FF2B5EF4-FFF2-40B4-BE49-F238E27FC236}">
                <a16:creationId xmlns:a16="http://schemas.microsoft.com/office/drawing/2014/main" id="{B01E5033-E5E2-48E2-A709-8C5335A89B8A}"/>
              </a:ext>
            </a:extLst>
          </p:cNvPr>
          <p:cNvSpPr>
            <a:spLocks noGrp="1"/>
          </p:cNvSpPr>
          <p:nvPr>
            <p:ph type="body" sz="quarter" idx="12"/>
          </p:nvPr>
        </p:nvSpPr>
        <p:spPr>
          <a:xfrm>
            <a:off x="2811513" y="6324600"/>
            <a:ext cx="3520974"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18561943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D3BFF7-F0DF-4BB1-AB69-BA5F8F68E449}"/>
              </a:ext>
            </a:extLst>
          </p:cNvPr>
          <p:cNvSpPr>
            <a:spLocks noGrp="1"/>
          </p:cNvSpPr>
          <p:nvPr>
            <p:ph type="title"/>
          </p:nvPr>
        </p:nvSpPr>
        <p:spPr/>
        <p:txBody>
          <a:bodyPr/>
          <a:lstStyle/>
          <a:p>
            <a:r>
              <a:rPr lang="en-US" noProof="0" dirty="0"/>
              <a:t>Active Learning Solution II</a:t>
            </a:r>
          </a:p>
        </p:txBody>
      </p:sp>
      <p:sp>
        <p:nvSpPr>
          <p:cNvPr id="3" name="Content Placeholder 2">
            <a:extLst>
              <a:ext uri="{FF2B5EF4-FFF2-40B4-BE49-F238E27FC236}">
                <a16:creationId xmlns:a16="http://schemas.microsoft.com/office/drawing/2014/main" id="{D6C4860B-FA14-4396-8354-F6AA96862DD0}"/>
              </a:ext>
            </a:extLst>
          </p:cNvPr>
          <p:cNvSpPr>
            <a:spLocks noGrp="1"/>
          </p:cNvSpPr>
          <p:nvPr>
            <p:ph sz="quarter" idx="11"/>
          </p:nvPr>
        </p:nvSpPr>
        <p:spPr>
          <a:xfrm>
            <a:off x="342900" y="1276711"/>
            <a:ext cx="8458200" cy="850264"/>
          </a:xfrm>
        </p:spPr>
        <p:txBody>
          <a:bodyPr>
            <a:normAutofit/>
          </a:bodyPr>
          <a:lstStyle/>
          <a:p>
            <a:r>
              <a:rPr lang="en-US" sz="2400" noProof="0" dirty="0"/>
              <a:t>Show that it is possible to increase both wheat and shirt production with an increase in technology to produce shirts.</a:t>
            </a:r>
          </a:p>
        </p:txBody>
      </p:sp>
      <p:pic>
        <p:nvPicPr>
          <p:cNvPr id="5" name="Picture 4" descr="The vertical axis of the graph represents millions of bushels of wheat and the horizontal axis represents millions of shirts.">
            <a:extLst>
              <a:ext uri="{FF2B5EF4-FFF2-40B4-BE49-F238E27FC236}">
                <a16:creationId xmlns:a16="http://schemas.microsoft.com/office/drawing/2014/main" id="{F3EF390B-333B-414A-8BF1-493F59A5F5EE}"/>
              </a:ext>
            </a:extLst>
          </p:cNvPr>
          <p:cNvPicPr>
            <a:picLocks noChangeAspect="1"/>
          </p:cNvPicPr>
          <p:nvPr/>
        </p:nvPicPr>
        <p:blipFill>
          <a:blip r:embed="rId3"/>
          <a:stretch>
            <a:fillRect/>
          </a:stretch>
        </p:blipFill>
        <p:spPr>
          <a:xfrm>
            <a:off x="2458368" y="2261928"/>
            <a:ext cx="4227262" cy="3884647"/>
          </a:xfrm>
          <a:prstGeom prst="rect">
            <a:avLst/>
          </a:prstGeom>
        </p:spPr>
      </p:pic>
      <p:sp>
        <p:nvSpPr>
          <p:cNvPr id="9" name="Text Placeholder 8">
            <a:extLst>
              <a:ext uri="{FF2B5EF4-FFF2-40B4-BE49-F238E27FC236}">
                <a16:creationId xmlns:a16="http://schemas.microsoft.com/office/drawing/2014/main" id="{B01E5033-E5E2-48E2-A709-8C5335A89B8A}"/>
              </a:ext>
            </a:extLst>
          </p:cNvPr>
          <p:cNvSpPr>
            <a:spLocks noGrp="1"/>
          </p:cNvSpPr>
          <p:nvPr>
            <p:ph type="body" sz="quarter" idx="12"/>
          </p:nvPr>
        </p:nvSpPr>
        <p:spPr>
          <a:xfrm>
            <a:off x="2811513" y="6324600"/>
            <a:ext cx="3520974"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12757806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D3BFF7-F0DF-4BB1-AB69-BA5F8F68E449}"/>
              </a:ext>
            </a:extLst>
          </p:cNvPr>
          <p:cNvSpPr>
            <a:spLocks noGrp="1"/>
          </p:cNvSpPr>
          <p:nvPr>
            <p:ph type="title"/>
          </p:nvPr>
        </p:nvSpPr>
        <p:spPr>
          <a:xfrm>
            <a:off x="342900" y="304800"/>
            <a:ext cx="8711648" cy="678611"/>
          </a:xfrm>
        </p:spPr>
        <p:txBody>
          <a:bodyPr>
            <a:normAutofit fontScale="90000"/>
          </a:bodyPr>
          <a:lstStyle/>
          <a:p>
            <a:r>
              <a:rPr lang="en-US" noProof="0" dirty="0"/>
              <a:t>Absolute and comparative advantage I</a:t>
            </a:r>
          </a:p>
        </p:txBody>
      </p:sp>
      <p:sp>
        <p:nvSpPr>
          <p:cNvPr id="3" name="Content Placeholder 2">
            <a:extLst>
              <a:ext uri="{FF2B5EF4-FFF2-40B4-BE49-F238E27FC236}">
                <a16:creationId xmlns:a16="http://schemas.microsoft.com/office/drawing/2014/main" id="{D6C4860B-FA14-4396-8354-F6AA96862DD0}"/>
              </a:ext>
            </a:extLst>
          </p:cNvPr>
          <p:cNvSpPr>
            <a:spLocks noGrp="1"/>
          </p:cNvSpPr>
          <p:nvPr>
            <p:ph sz="quarter" idx="11"/>
          </p:nvPr>
        </p:nvSpPr>
        <p:spPr>
          <a:xfrm>
            <a:off x="342900" y="1276711"/>
            <a:ext cx="8458200" cy="4468106"/>
          </a:xfrm>
        </p:spPr>
        <p:txBody>
          <a:bodyPr>
            <a:normAutofit/>
          </a:bodyPr>
          <a:lstStyle/>
          <a:p>
            <a:pPr marL="292608" indent="-292608">
              <a:buFont typeface="Arial" panose="020B0604020202020204" pitchFamily="34" charset="0"/>
              <a:buChar char="•"/>
            </a:pPr>
            <a:r>
              <a:rPr lang="en-US" noProof="0" dirty="0"/>
              <a:t>The PPF illustrates the key trade-offs faced by one economy.</a:t>
            </a:r>
          </a:p>
          <a:p>
            <a:pPr marL="292608" indent="-292608">
              <a:buFont typeface="Arial" panose="020B0604020202020204" pitchFamily="34" charset="0"/>
              <a:buChar char="•"/>
            </a:pPr>
            <a:r>
              <a:rPr lang="en-US" noProof="0" dirty="0"/>
              <a:t>If there is no trade between economies, then what a country produces is what it consumes.</a:t>
            </a:r>
          </a:p>
          <a:p>
            <a:pPr marL="292608" indent="-292608">
              <a:buFont typeface="Arial" panose="020B0604020202020204" pitchFamily="34" charset="0"/>
              <a:buChar char="•"/>
            </a:pPr>
            <a:r>
              <a:rPr lang="en-US" noProof="0" dirty="0"/>
              <a:t>Using the understanding of PPFs, the analysis can be extended to understand how countries decide what to produce.</a:t>
            </a:r>
          </a:p>
        </p:txBody>
      </p:sp>
    </p:spTree>
    <p:extLst>
      <p:ext uri="{BB962C8B-B14F-4D97-AF65-F5344CB8AC3E}">
        <p14:creationId xmlns:p14="http://schemas.microsoft.com/office/powerpoint/2010/main" val="34501479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39B44-FF04-4424-8638-02D4960A0F47}"/>
              </a:ext>
            </a:extLst>
          </p:cNvPr>
          <p:cNvSpPr>
            <a:spLocks noGrp="1"/>
          </p:cNvSpPr>
          <p:nvPr>
            <p:ph type="title"/>
          </p:nvPr>
        </p:nvSpPr>
        <p:spPr>
          <a:xfrm>
            <a:off x="342900" y="304800"/>
            <a:ext cx="8717972" cy="678611"/>
          </a:xfrm>
        </p:spPr>
        <p:txBody>
          <a:bodyPr>
            <a:normAutofit fontScale="90000"/>
          </a:bodyPr>
          <a:lstStyle/>
          <a:p>
            <a:r>
              <a:rPr lang="en-US" noProof="0" dirty="0"/>
              <a:t>Absolute and comparative advantage II</a:t>
            </a:r>
          </a:p>
        </p:txBody>
      </p:sp>
      <p:sp>
        <p:nvSpPr>
          <p:cNvPr id="3" name="Content Placeholder 2">
            <a:extLst>
              <a:ext uri="{FF2B5EF4-FFF2-40B4-BE49-F238E27FC236}">
                <a16:creationId xmlns:a16="http://schemas.microsoft.com/office/drawing/2014/main" id="{7DD643DC-BB04-40E4-A92F-AEFFC83CF45B}"/>
              </a:ext>
            </a:extLst>
          </p:cNvPr>
          <p:cNvSpPr>
            <a:spLocks noGrp="1"/>
          </p:cNvSpPr>
          <p:nvPr>
            <p:ph sz="quarter" idx="11"/>
          </p:nvPr>
        </p:nvSpPr>
        <p:spPr>
          <a:xfrm>
            <a:off x="342900" y="1276711"/>
            <a:ext cx="8610600" cy="2728759"/>
          </a:xfrm>
        </p:spPr>
        <p:txBody>
          <a:bodyPr>
            <a:normAutofit/>
          </a:bodyPr>
          <a:lstStyle/>
          <a:p>
            <a:r>
              <a:rPr lang="en-US" sz="2200" noProof="0" dirty="0"/>
              <a:t>Suppose that an American worker can produce 50 shirts or 200 bushels of wheat per day. A Bangladeshi worker can produce only 25 shirts or 50 bushels of wheat.</a:t>
            </a:r>
          </a:p>
          <a:p>
            <a:pPr lvl="1"/>
            <a:r>
              <a:rPr lang="en-US" sz="2200" noProof="0" dirty="0"/>
              <a:t>The U.S. has an </a:t>
            </a:r>
            <a:r>
              <a:rPr lang="en-US" sz="2200" i="1" noProof="0" dirty="0">
                <a:solidFill>
                  <a:srgbClr val="9D0505"/>
                </a:solidFill>
              </a:rPr>
              <a:t>absolute advantage</a:t>
            </a:r>
            <a:r>
              <a:rPr lang="en-US" sz="2200" noProof="0" dirty="0">
                <a:solidFill>
                  <a:srgbClr val="9D0505"/>
                </a:solidFill>
              </a:rPr>
              <a:t> </a:t>
            </a:r>
            <a:r>
              <a:rPr lang="en-US" sz="2200" noProof="0" dirty="0"/>
              <a:t>in shirt production since a U.S. worker can produce more shirts than a Bangladeshi worker.</a:t>
            </a:r>
          </a:p>
          <a:p>
            <a:pPr lvl="1"/>
            <a:r>
              <a:rPr lang="en-US" sz="2200" noProof="0" dirty="0"/>
              <a:t>The U.S. has an </a:t>
            </a:r>
            <a:r>
              <a:rPr lang="en-US" sz="2200" i="1" noProof="0" dirty="0">
                <a:solidFill>
                  <a:srgbClr val="9D0505"/>
                </a:solidFill>
              </a:rPr>
              <a:t>absolute advantage</a:t>
            </a:r>
            <a:r>
              <a:rPr lang="en-US" sz="2200" noProof="0" dirty="0">
                <a:solidFill>
                  <a:srgbClr val="9D0505"/>
                </a:solidFill>
              </a:rPr>
              <a:t> </a:t>
            </a:r>
            <a:r>
              <a:rPr lang="en-US" sz="2200" noProof="0" dirty="0"/>
              <a:t>in wheat production since a U.S. worker can produce more wheat than a Bangladeshi worker.</a:t>
            </a:r>
          </a:p>
        </p:txBody>
      </p:sp>
      <p:sp>
        <p:nvSpPr>
          <p:cNvPr id="4" name="Content Placeholder 3">
            <a:extLst>
              <a:ext uri="{FF2B5EF4-FFF2-40B4-BE49-F238E27FC236}">
                <a16:creationId xmlns:a16="http://schemas.microsoft.com/office/drawing/2014/main" id="{561B9818-F4CF-4830-8C1F-200DD9CB2156}"/>
              </a:ext>
            </a:extLst>
          </p:cNvPr>
          <p:cNvSpPr>
            <a:spLocks noGrp="1"/>
          </p:cNvSpPr>
          <p:nvPr>
            <p:ph sz="quarter" idx="14"/>
          </p:nvPr>
        </p:nvSpPr>
        <p:spPr>
          <a:xfrm>
            <a:off x="342899" y="4042227"/>
            <a:ext cx="8717973" cy="2338584"/>
          </a:xfrm>
        </p:spPr>
        <p:txBody>
          <a:bodyPr>
            <a:normAutofit/>
          </a:bodyPr>
          <a:lstStyle/>
          <a:p>
            <a:r>
              <a:rPr lang="en-US" sz="2200" noProof="0" dirty="0"/>
              <a:t>Absolute advantage does not aid in understanding how countries decide which goods to produce.</a:t>
            </a:r>
          </a:p>
          <a:p>
            <a:pPr lvl="1"/>
            <a:r>
              <a:rPr lang="en-US" sz="2200" noProof="0" dirty="0"/>
              <a:t>For every t-shirt produced, the country uses resources that could otherwise be spent growing wheat.</a:t>
            </a:r>
          </a:p>
          <a:p>
            <a:pPr lvl="1"/>
            <a:r>
              <a:rPr lang="en-US" sz="2200" noProof="0" dirty="0"/>
              <a:t>Trade is based on opportunity cost.</a:t>
            </a:r>
          </a:p>
        </p:txBody>
      </p:sp>
    </p:spTree>
    <p:extLst>
      <p:ext uri="{BB962C8B-B14F-4D97-AF65-F5344CB8AC3E}">
        <p14:creationId xmlns:p14="http://schemas.microsoft.com/office/powerpoint/2010/main" val="23212171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39B44-FF04-4424-8638-02D4960A0F47}"/>
              </a:ext>
            </a:extLst>
          </p:cNvPr>
          <p:cNvSpPr>
            <a:spLocks noGrp="1"/>
          </p:cNvSpPr>
          <p:nvPr>
            <p:ph type="title"/>
          </p:nvPr>
        </p:nvSpPr>
        <p:spPr/>
        <p:txBody>
          <a:bodyPr>
            <a:normAutofit/>
          </a:bodyPr>
          <a:lstStyle/>
          <a:p>
            <a:r>
              <a:rPr lang="en-US" sz="3400" noProof="0" dirty="0"/>
              <a:t>Absolute and comparative advantage III</a:t>
            </a:r>
          </a:p>
        </p:txBody>
      </p:sp>
      <p:sp>
        <p:nvSpPr>
          <p:cNvPr id="11" name="Content Placeholder 10">
            <a:extLst>
              <a:ext uri="{FF2B5EF4-FFF2-40B4-BE49-F238E27FC236}">
                <a16:creationId xmlns:a16="http://schemas.microsoft.com/office/drawing/2014/main" id="{B83B1061-432A-44D5-ADD1-92B9536E8240}"/>
              </a:ext>
            </a:extLst>
          </p:cNvPr>
          <p:cNvSpPr>
            <a:spLocks noGrp="1"/>
          </p:cNvSpPr>
          <p:nvPr>
            <p:ph sz="quarter" idx="11"/>
          </p:nvPr>
        </p:nvSpPr>
        <p:spPr>
          <a:xfrm>
            <a:off x="342900" y="1276710"/>
            <a:ext cx="8458200" cy="2510100"/>
          </a:xfrm>
        </p:spPr>
        <p:txBody>
          <a:bodyPr/>
          <a:lstStyle/>
          <a:p>
            <a:r>
              <a:rPr lang="en-US" noProof="0" dirty="0"/>
              <a:t>To understand how each country decides which good to produce when they interact, the opportunity costs are calculated:</a:t>
            </a:r>
          </a:p>
          <a:p>
            <a:pPr lvl="1"/>
            <a:r>
              <a:rPr lang="en-US" noProof="0" dirty="0"/>
              <a:t>U.S.: 1 shirt costs 4 bushels of wheat.</a:t>
            </a:r>
          </a:p>
          <a:p>
            <a:pPr lvl="1"/>
            <a:r>
              <a:rPr lang="en-US" noProof="0" dirty="0"/>
              <a:t>Bangladesh: 1 shirt costs 2 bushels of wheat.</a:t>
            </a:r>
          </a:p>
        </p:txBody>
      </p:sp>
      <p:sp>
        <p:nvSpPr>
          <p:cNvPr id="14" name="Content Placeholder 13">
            <a:extLst>
              <a:ext uri="{FF2B5EF4-FFF2-40B4-BE49-F238E27FC236}">
                <a16:creationId xmlns:a16="http://schemas.microsoft.com/office/drawing/2014/main" id="{926FC4FB-F6E2-42CB-9F8D-BEB16F3C697D}"/>
              </a:ext>
            </a:extLst>
          </p:cNvPr>
          <p:cNvSpPr>
            <a:spLocks noGrp="1"/>
          </p:cNvSpPr>
          <p:nvPr>
            <p:ph sz="quarter" idx="14"/>
          </p:nvPr>
        </p:nvSpPr>
        <p:spPr>
          <a:xfrm>
            <a:off x="342900" y="3846445"/>
            <a:ext cx="8458200" cy="576470"/>
          </a:xfrm>
        </p:spPr>
        <p:txBody>
          <a:bodyPr/>
          <a:lstStyle/>
          <a:p>
            <a:r>
              <a:rPr lang="en-US" noProof="0" dirty="0"/>
              <a:t>Using the reciprocal of the above opportunity costs:</a:t>
            </a:r>
          </a:p>
        </p:txBody>
      </p:sp>
      <p:sp>
        <p:nvSpPr>
          <p:cNvPr id="15" name="Content Placeholder 14">
            <a:extLst>
              <a:ext uri="{FF2B5EF4-FFF2-40B4-BE49-F238E27FC236}">
                <a16:creationId xmlns:a16="http://schemas.microsoft.com/office/drawing/2014/main" id="{9A015DBB-DAE7-4CC8-AF8D-18200A0A5BB7}"/>
              </a:ext>
            </a:extLst>
          </p:cNvPr>
          <p:cNvSpPr>
            <a:spLocks noGrp="1"/>
          </p:cNvSpPr>
          <p:nvPr>
            <p:ph sz="quarter" idx="15"/>
          </p:nvPr>
        </p:nvSpPr>
        <p:spPr>
          <a:xfrm>
            <a:off x="342900" y="4474916"/>
            <a:ext cx="4328491" cy="524467"/>
          </a:xfrm>
        </p:spPr>
        <p:txBody>
          <a:bodyPr/>
          <a:lstStyle/>
          <a:p>
            <a:pPr lvl="1"/>
            <a:r>
              <a:rPr lang="en-US" noProof="0" dirty="0"/>
              <a:t>U.S.: 1 bu. of wheat costs</a:t>
            </a:r>
          </a:p>
        </p:txBody>
      </p:sp>
      <p:graphicFrame>
        <p:nvGraphicFramePr>
          <p:cNvPr id="19" name="Object 18">
            <a:extLst>
              <a:ext uri="{FF2B5EF4-FFF2-40B4-BE49-F238E27FC236}">
                <a16:creationId xmlns:a16="http://schemas.microsoft.com/office/drawing/2014/main" id="{1D1F15B4-F98E-44BC-8716-5E9A52EC41E7}"/>
              </a:ext>
            </a:extLst>
          </p:cNvPr>
          <p:cNvGraphicFramePr>
            <a:graphicFrameLocks noChangeAspect="1"/>
          </p:cNvGraphicFramePr>
          <p:nvPr>
            <p:extLst>
              <p:ext uri="{D42A27DB-BD31-4B8C-83A1-F6EECF244321}">
                <p14:modId xmlns:p14="http://schemas.microsoft.com/office/powerpoint/2010/main" val="3997787886"/>
              </p:ext>
            </p:extLst>
          </p:nvPr>
        </p:nvGraphicFramePr>
        <p:xfrm>
          <a:off x="4598966" y="4572174"/>
          <a:ext cx="1282700" cy="304800"/>
        </p:xfrm>
        <a:graphic>
          <a:graphicData uri="http://schemas.openxmlformats.org/presentationml/2006/ole">
            <mc:AlternateContent xmlns:mc="http://schemas.openxmlformats.org/markup-compatibility/2006">
              <mc:Choice xmlns:v="urn:schemas-microsoft-com:vml" Requires="v">
                <p:oleObj spid="_x0000_s2090" name="Equation" r:id="rId4" imgW="1282680" imgH="304560" progId="Equation.DSMT4">
                  <p:embed/>
                </p:oleObj>
              </mc:Choice>
              <mc:Fallback>
                <p:oleObj name="Equation" r:id="rId4" imgW="1282680" imgH="304560" progId="Equation.DSMT4">
                  <p:embed/>
                  <p:pic>
                    <p:nvPicPr>
                      <p:cNvPr id="0" name=""/>
                      <p:cNvPicPr/>
                      <p:nvPr/>
                    </p:nvPicPr>
                    <p:blipFill>
                      <a:blip r:embed="rId5"/>
                      <a:stretch>
                        <a:fillRect/>
                      </a:stretch>
                    </p:blipFill>
                    <p:spPr>
                      <a:xfrm>
                        <a:off x="4598966" y="4572174"/>
                        <a:ext cx="1282700" cy="304800"/>
                      </a:xfrm>
                      <a:prstGeom prst="rect">
                        <a:avLst/>
                      </a:prstGeom>
                    </p:spPr>
                  </p:pic>
                </p:oleObj>
              </mc:Fallback>
            </mc:AlternateContent>
          </a:graphicData>
        </a:graphic>
      </p:graphicFrame>
      <p:sp>
        <p:nvSpPr>
          <p:cNvPr id="16" name="Content Placeholder 15">
            <a:extLst>
              <a:ext uri="{FF2B5EF4-FFF2-40B4-BE49-F238E27FC236}">
                <a16:creationId xmlns:a16="http://schemas.microsoft.com/office/drawing/2014/main" id="{D5F4E5CF-8C20-46C7-B7BF-68119CED3434}"/>
              </a:ext>
            </a:extLst>
          </p:cNvPr>
          <p:cNvSpPr>
            <a:spLocks noGrp="1"/>
          </p:cNvSpPr>
          <p:nvPr>
            <p:ph sz="quarter" idx="16"/>
          </p:nvPr>
        </p:nvSpPr>
        <p:spPr>
          <a:xfrm>
            <a:off x="342900" y="5043400"/>
            <a:ext cx="5401917" cy="522513"/>
          </a:xfrm>
        </p:spPr>
        <p:txBody>
          <a:bodyPr/>
          <a:lstStyle/>
          <a:p>
            <a:pPr lvl="1"/>
            <a:r>
              <a:rPr lang="en-US" noProof="0" dirty="0"/>
              <a:t>Bangladesh: 1 bu. of wheat costs</a:t>
            </a:r>
          </a:p>
        </p:txBody>
      </p:sp>
      <p:graphicFrame>
        <p:nvGraphicFramePr>
          <p:cNvPr id="20" name="Object 19">
            <a:extLst>
              <a:ext uri="{FF2B5EF4-FFF2-40B4-BE49-F238E27FC236}">
                <a16:creationId xmlns:a16="http://schemas.microsoft.com/office/drawing/2014/main" id="{961ECECD-565D-4DF7-8C58-ABB563835243}"/>
              </a:ext>
            </a:extLst>
          </p:cNvPr>
          <p:cNvGraphicFramePr>
            <a:graphicFrameLocks noChangeAspect="1"/>
          </p:cNvGraphicFramePr>
          <p:nvPr>
            <p:extLst>
              <p:ext uri="{D42A27DB-BD31-4B8C-83A1-F6EECF244321}">
                <p14:modId xmlns:p14="http://schemas.microsoft.com/office/powerpoint/2010/main" val="1745433671"/>
              </p:ext>
            </p:extLst>
          </p:nvPr>
        </p:nvGraphicFramePr>
        <p:xfrm>
          <a:off x="5736856" y="5132562"/>
          <a:ext cx="1282700" cy="304800"/>
        </p:xfrm>
        <a:graphic>
          <a:graphicData uri="http://schemas.openxmlformats.org/presentationml/2006/ole">
            <mc:AlternateContent xmlns:mc="http://schemas.openxmlformats.org/markup-compatibility/2006">
              <mc:Choice xmlns:v="urn:schemas-microsoft-com:vml" Requires="v">
                <p:oleObj spid="_x0000_s2091" name="Equation" r:id="rId6" imgW="1282680" imgH="304560" progId="Equation.DSMT4">
                  <p:embed/>
                </p:oleObj>
              </mc:Choice>
              <mc:Fallback>
                <p:oleObj name="Equation" r:id="rId6" imgW="1282680" imgH="304560" progId="Equation.DSMT4">
                  <p:embed/>
                  <p:pic>
                    <p:nvPicPr>
                      <p:cNvPr id="19" name="Object 18">
                        <a:extLst>
                          <a:ext uri="{FF2B5EF4-FFF2-40B4-BE49-F238E27FC236}">
                            <a16:creationId xmlns:a16="http://schemas.microsoft.com/office/drawing/2014/main" id="{1D1F15B4-F98E-44BC-8716-5E9A52EC41E7}"/>
                          </a:ext>
                        </a:extLst>
                      </p:cNvPr>
                      <p:cNvPicPr/>
                      <p:nvPr/>
                    </p:nvPicPr>
                    <p:blipFill>
                      <a:blip r:embed="rId7"/>
                      <a:stretch>
                        <a:fillRect/>
                      </a:stretch>
                    </p:blipFill>
                    <p:spPr>
                      <a:xfrm>
                        <a:off x="5736856" y="5132562"/>
                        <a:ext cx="1282700" cy="304800"/>
                      </a:xfrm>
                      <a:prstGeom prst="rect">
                        <a:avLst/>
                      </a:prstGeom>
                    </p:spPr>
                  </p:pic>
                </p:oleObj>
              </mc:Fallback>
            </mc:AlternateContent>
          </a:graphicData>
        </a:graphic>
      </p:graphicFrame>
    </p:spTree>
    <p:extLst>
      <p:ext uri="{BB962C8B-B14F-4D97-AF65-F5344CB8AC3E}">
        <p14:creationId xmlns:p14="http://schemas.microsoft.com/office/powerpoint/2010/main" val="26451456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39B44-FF04-4424-8638-02D4960A0F47}"/>
              </a:ext>
            </a:extLst>
          </p:cNvPr>
          <p:cNvSpPr>
            <a:spLocks noGrp="1"/>
          </p:cNvSpPr>
          <p:nvPr>
            <p:ph type="title"/>
          </p:nvPr>
        </p:nvSpPr>
        <p:spPr/>
        <p:txBody>
          <a:bodyPr>
            <a:normAutofit fontScale="90000"/>
          </a:bodyPr>
          <a:lstStyle/>
          <a:p>
            <a:r>
              <a:rPr lang="en-US" noProof="0" dirty="0"/>
              <a:t>What will you learn in this chapter?</a:t>
            </a:r>
          </a:p>
        </p:txBody>
      </p:sp>
      <p:sp>
        <p:nvSpPr>
          <p:cNvPr id="3" name="Content Placeholder 2">
            <a:extLst>
              <a:ext uri="{FF2B5EF4-FFF2-40B4-BE49-F238E27FC236}">
                <a16:creationId xmlns:a16="http://schemas.microsoft.com/office/drawing/2014/main" id="{7DD643DC-BB04-40E4-A92F-AEFFC83CF45B}"/>
              </a:ext>
            </a:extLst>
          </p:cNvPr>
          <p:cNvSpPr>
            <a:spLocks noGrp="1"/>
          </p:cNvSpPr>
          <p:nvPr>
            <p:ph sz="quarter" idx="11"/>
          </p:nvPr>
        </p:nvSpPr>
        <p:spPr>
          <a:xfrm>
            <a:off x="342900" y="1276710"/>
            <a:ext cx="8458200" cy="5063130"/>
          </a:xfrm>
        </p:spPr>
        <p:txBody>
          <a:bodyPr/>
          <a:lstStyle/>
          <a:p>
            <a:pPr marL="292608" indent="-292608">
              <a:buFont typeface="Arial" panose="020B0604020202020204" pitchFamily="34" charset="0"/>
              <a:buChar char="•"/>
            </a:pPr>
            <a:r>
              <a:rPr lang="en-US" noProof="0" dirty="0"/>
              <a:t>How to construct a </a:t>
            </a:r>
            <a:r>
              <a:rPr lang="en-US" i="1" noProof="0" dirty="0">
                <a:solidFill>
                  <a:srgbClr val="9D0505"/>
                </a:solidFill>
              </a:rPr>
              <a:t>production possibilities frontier</a:t>
            </a:r>
            <a:r>
              <a:rPr lang="en-US" noProof="0" dirty="0"/>
              <a:t>.</a:t>
            </a:r>
          </a:p>
          <a:p>
            <a:pPr marL="292608" indent="-292608">
              <a:buFont typeface="Arial" panose="020B0604020202020204" pitchFamily="34" charset="0"/>
              <a:buChar char="•"/>
            </a:pPr>
            <a:r>
              <a:rPr lang="en-US" noProof="0" dirty="0"/>
              <a:t>What causes shifts in </a:t>
            </a:r>
            <a:r>
              <a:rPr lang="en-US" i="1" noProof="0" dirty="0">
                <a:solidFill>
                  <a:srgbClr val="9D0505"/>
                </a:solidFill>
              </a:rPr>
              <a:t>production possibilities curves</a:t>
            </a:r>
            <a:r>
              <a:rPr lang="en-US" noProof="0" dirty="0"/>
              <a:t>.</a:t>
            </a:r>
          </a:p>
          <a:p>
            <a:pPr marL="292608" indent="-292608">
              <a:buFont typeface="Arial" panose="020B0604020202020204" pitchFamily="34" charset="0"/>
              <a:buChar char="•"/>
            </a:pPr>
            <a:r>
              <a:rPr lang="en-US" noProof="0" dirty="0"/>
              <a:t>What are </a:t>
            </a:r>
            <a:r>
              <a:rPr lang="en-US" i="1" noProof="0" dirty="0">
                <a:solidFill>
                  <a:srgbClr val="9D0505"/>
                </a:solidFill>
              </a:rPr>
              <a:t>absolute</a:t>
            </a:r>
            <a:r>
              <a:rPr lang="en-US" noProof="0" dirty="0"/>
              <a:t> and </a:t>
            </a:r>
            <a:r>
              <a:rPr lang="en-US" i="1" noProof="0" dirty="0">
                <a:solidFill>
                  <a:srgbClr val="9D0505"/>
                </a:solidFill>
              </a:rPr>
              <a:t>comparative advantages</a:t>
            </a:r>
            <a:r>
              <a:rPr lang="en-US" noProof="0" dirty="0"/>
              <a:t>.</a:t>
            </a:r>
          </a:p>
          <a:p>
            <a:pPr marL="292608" indent="-292608">
              <a:buFont typeface="Arial" panose="020B0604020202020204" pitchFamily="34" charset="0"/>
              <a:buChar char="•"/>
            </a:pPr>
            <a:r>
              <a:rPr lang="en-US" noProof="0" dirty="0"/>
              <a:t>Explain why people </a:t>
            </a:r>
            <a:r>
              <a:rPr lang="en-US" i="1" noProof="0" dirty="0">
                <a:solidFill>
                  <a:srgbClr val="9D0505"/>
                </a:solidFill>
              </a:rPr>
              <a:t>specialize</a:t>
            </a:r>
            <a:r>
              <a:rPr lang="en-US" noProof="0" dirty="0"/>
              <a:t>.</a:t>
            </a:r>
          </a:p>
          <a:p>
            <a:pPr marL="292608" indent="-292608">
              <a:buFont typeface="Arial" panose="020B0604020202020204" pitchFamily="34" charset="0"/>
              <a:buChar char="•"/>
            </a:pPr>
            <a:r>
              <a:rPr lang="en-US" noProof="0" dirty="0"/>
              <a:t>How the </a:t>
            </a:r>
            <a:r>
              <a:rPr lang="en-US" i="1" noProof="0" dirty="0">
                <a:solidFill>
                  <a:srgbClr val="9D0505"/>
                </a:solidFill>
              </a:rPr>
              <a:t>gains from trade </a:t>
            </a:r>
            <a:r>
              <a:rPr lang="en-US" noProof="0" dirty="0"/>
              <a:t>follow from comparative advantage.</a:t>
            </a:r>
          </a:p>
        </p:txBody>
      </p:sp>
    </p:spTree>
    <p:extLst>
      <p:ext uri="{BB962C8B-B14F-4D97-AF65-F5344CB8AC3E}">
        <p14:creationId xmlns:p14="http://schemas.microsoft.com/office/powerpoint/2010/main" val="37810575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39B44-FF04-4424-8638-02D4960A0F47}"/>
              </a:ext>
            </a:extLst>
          </p:cNvPr>
          <p:cNvSpPr>
            <a:spLocks noGrp="1"/>
          </p:cNvSpPr>
          <p:nvPr>
            <p:ph type="title"/>
          </p:nvPr>
        </p:nvSpPr>
        <p:spPr/>
        <p:txBody>
          <a:bodyPr>
            <a:normAutofit fontScale="90000"/>
          </a:bodyPr>
          <a:lstStyle/>
          <a:p>
            <a:r>
              <a:rPr lang="en-US" noProof="0" dirty="0"/>
              <a:t>Absolute and comparative advantage concluded</a:t>
            </a:r>
          </a:p>
        </p:txBody>
      </p:sp>
      <p:sp>
        <p:nvSpPr>
          <p:cNvPr id="3" name="Content Placeholder 2">
            <a:extLst>
              <a:ext uri="{FF2B5EF4-FFF2-40B4-BE49-F238E27FC236}">
                <a16:creationId xmlns:a16="http://schemas.microsoft.com/office/drawing/2014/main" id="{7DD643DC-BB04-40E4-A92F-AEFFC83CF45B}"/>
              </a:ext>
            </a:extLst>
          </p:cNvPr>
          <p:cNvSpPr>
            <a:spLocks noGrp="1"/>
          </p:cNvSpPr>
          <p:nvPr>
            <p:ph sz="quarter" idx="11"/>
          </p:nvPr>
        </p:nvSpPr>
        <p:spPr>
          <a:xfrm>
            <a:off x="342900" y="1276710"/>
            <a:ext cx="8610600" cy="3295290"/>
          </a:xfrm>
        </p:spPr>
        <p:txBody>
          <a:bodyPr/>
          <a:lstStyle/>
          <a:p>
            <a:r>
              <a:rPr lang="en-US" noProof="0" dirty="0"/>
              <a:t>A country has a </a:t>
            </a:r>
            <a:r>
              <a:rPr lang="en-US" i="1" noProof="0" dirty="0">
                <a:solidFill>
                  <a:srgbClr val="9D0505"/>
                </a:solidFill>
              </a:rPr>
              <a:t>comparative advantage</a:t>
            </a:r>
            <a:r>
              <a:rPr lang="en-US" noProof="0" dirty="0">
                <a:solidFill>
                  <a:srgbClr val="9D0505"/>
                </a:solidFill>
              </a:rPr>
              <a:t> </a:t>
            </a:r>
            <a:r>
              <a:rPr lang="en-US" noProof="0" dirty="0"/>
              <a:t>in a good if it can produce it at a lower opportunity cost than other countries.</a:t>
            </a:r>
          </a:p>
          <a:p>
            <a:pPr lvl="1"/>
            <a:r>
              <a:rPr lang="en-US" noProof="0" dirty="0"/>
              <a:t>U.S. has a comparative advantage in wheat production over Bangladesh.</a:t>
            </a:r>
          </a:p>
          <a:p>
            <a:pPr lvl="1"/>
            <a:r>
              <a:rPr lang="en-US" noProof="0" dirty="0"/>
              <a:t>Bangladesh has a comparative advantage in shirt production over the U.S.</a:t>
            </a:r>
          </a:p>
        </p:txBody>
      </p:sp>
      <p:sp>
        <p:nvSpPr>
          <p:cNvPr id="4" name="Content Placeholder 3">
            <a:extLst>
              <a:ext uri="{FF2B5EF4-FFF2-40B4-BE49-F238E27FC236}">
                <a16:creationId xmlns:a16="http://schemas.microsoft.com/office/drawing/2014/main" id="{561B9818-F4CF-4830-8C1F-200DD9CB2156}"/>
              </a:ext>
            </a:extLst>
          </p:cNvPr>
          <p:cNvSpPr>
            <a:spLocks noGrp="1"/>
          </p:cNvSpPr>
          <p:nvPr>
            <p:ph sz="quarter" idx="14"/>
          </p:nvPr>
        </p:nvSpPr>
        <p:spPr>
          <a:xfrm>
            <a:off x="342899" y="4609350"/>
            <a:ext cx="8717973" cy="1562852"/>
          </a:xfrm>
        </p:spPr>
        <p:txBody>
          <a:bodyPr/>
          <a:lstStyle/>
          <a:p>
            <a:r>
              <a:rPr lang="en-US" noProof="0" dirty="0"/>
              <a:t>No country has a comparative advantage in everything, and each country has a comparative advantage in producing something.</a:t>
            </a:r>
          </a:p>
        </p:txBody>
      </p:sp>
    </p:spTree>
    <p:extLst>
      <p:ext uri="{BB962C8B-B14F-4D97-AF65-F5344CB8AC3E}">
        <p14:creationId xmlns:p14="http://schemas.microsoft.com/office/powerpoint/2010/main" val="33037216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39B44-FF04-4424-8638-02D4960A0F47}"/>
              </a:ext>
            </a:extLst>
          </p:cNvPr>
          <p:cNvSpPr>
            <a:spLocks noGrp="1"/>
          </p:cNvSpPr>
          <p:nvPr>
            <p:ph type="title"/>
          </p:nvPr>
        </p:nvSpPr>
        <p:spPr/>
        <p:txBody>
          <a:bodyPr>
            <a:normAutofit/>
          </a:bodyPr>
          <a:lstStyle/>
          <a:p>
            <a:r>
              <a:rPr lang="en-US" noProof="0" dirty="0"/>
              <a:t>Babe Ruth, star pitcher</a:t>
            </a:r>
          </a:p>
        </p:txBody>
      </p:sp>
      <p:sp>
        <p:nvSpPr>
          <p:cNvPr id="3" name="Content Placeholder 2">
            <a:extLst>
              <a:ext uri="{FF2B5EF4-FFF2-40B4-BE49-F238E27FC236}">
                <a16:creationId xmlns:a16="http://schemas.microsoft.com/office/drawing/2014/main" id="{7DD643DC-BB04-40E4-A92F-AEFFC83CF45B}"/>
              </a:ext>
            </a:extLst>
          </p:cNvPr>
          <p:cNvSpPr>
            <a:spLocks noGrp="1"/>
          </p:cNvSpPr>
          <p:nvPr>
            <p:ph sz="quarter" idx="11"/>
          </p:nvPr>
        </p:nvSpPr>
        <p:spPr>
          <a:xfrm>
            <a:off x="342900" y="1276709"/>
            <a:ext cx="8610600" cy="4855733"/>
          </a:xfrm>
        </p:spPr>
        <p:txBody>
          <a:bodyPr/>
          <a:lstStyle/>
          <a:p>
            <a:r>
              <a:rPr lang="en-US" noProof="0" dirty="0"/>
              <a:t>Babe Ruth was both the best pitcher and the best hitter on the NY Yankees 19</a:t>
            </a:r>
            <a:r>
              <a:rPr lang="en-US" sz="100" noProof="0" dirty="0"/>
              <a:t> </a:t>
            </a:r>
            <a:r>
              <a:rPr lang="en-US" noProof="0" dirty="0"/>
              <a:t>20 team.</a:t>
            </a:r>
          </a:p>
          <a:p>
            <a:pPr marL="292608" indent="-292608">
              <a:buFont typeface="Arial" panose="020B0604020202020204" pitchFamily="34" charset="0"/>
              <a:buChar char="•"/>
            </a:pPr>
            <a:r>
              <a:rPr lang="en-US" noProof="0" dirty="0"/>
              <a:t>From a practical point of view, Ruth couldn’t do both.</a:t>
            </a:r>
          </a:p>
          <a:p>
            <a:pPr marL="292608" indent="-292608">
              <a:buFont typeface="Arial" panose="020B0604020202020204" pitchFamily="34" charset="0"/>
              <a:buChar char="•"/>
            </a:pPr>
            <a:r>
              <a:rPr lang="en-US" noProof="0" dirty="0"/>
              <a:t>Babe Ruth had an </a:t>
            </a:r>
            <a:r>
              <a:rPr lang="en-US" i="1" noProof="0" dirty="0">
                <a:solidFill>
                  <a:srgbClr val="9D0505"/>
                </a:solidFill>
              </a:rPr>
              <a:t>absolute advantage </a:t>
            </a:r>
            <a:r>
              <a:rPr lang="en-US" noProof="0" dirty="0"/>
              <a:t>in both activities.</a:t>
            </a:r>
          </a:p>
          <a:p>
            <a:pPr marL="292608" indent="-292608">
              <a:buFont typeface="Arial" panose="020B0604020202020204" pitchFamily="34" charset="0"/>
              <a:buChar char="•"/>
            </a:pPr>
            <a:r>
              <a:rPr lang="en-US" noProof="0" dirty="0"/>
              <a:t>Babe Ruth had a </a:t>
            </a:r>
            <a:r>
              <a:rPr lang="en-US" i="1" noProof="0" dirty="0">
                <a:solidFill>
                  <a:srgbClr val="9D0505"/>
                </a:solidFill>
              </a:rPr>
              <a:t>comparative advantage </a:t>
            </a:r>
            <a:r>
              <a:rPr lang="en-US" noProof="0" dirty="0"/>
              <a:t>in hitting, as the team would do relatively better when Ruth was hitting.</a:t>
            </a:r>
          </a:p>
        </p:txBody>
      </p:sp>
    </p:spTree>
    <p:extLst>
      <p:ext uri="{BB962C8B-B14F-4D97-AF65-F5344CB8AC3E}">
        <p14:creationId xmlns:p14="http://schemas.microsoft.com/office/powerpoint/2010/main" val="9213095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39B44-FF04-4424-8638-02D4960A0F47}"/>
              </a:ext>
            </a:extLst>
          </p:cNvPr>
          <p:cNvSpPr>
            <a:spLocks noGrp="1"/>
          </p:cNvSpPr>
          <p:nvPr>
            <p:ph type="title"/>
          </p:nvPr>
        </p:nvSpPr>
        <p:spPr/>
        <p:txBody>
          <a:bodyPr>
            <a:normAutofit/>
          </a:bodyPr>
          <a:lstStyle/>
          <a:p>
            <a:r>
              <a:rPr lang="en-US" noProof="0" dirty="0"/>
              <a:t>Why trade?</a:t>
            </a:r>
          </a:p>
        </p:txBody>
      </p:sp>
      <p:sp>
        <p:nvSpPr>
          <p:cNvPr id="3" name="Content Placeholder 2">
            <a:extLst>
              <a:ext uri="{FF2B5EF4-FFF2-40B4-BE49-F238E27FC236}">
                <a16:creationId xmlns:a16="http://schemas.microsoft.com/office/drawing/2014/main" id="{7DD643DC-BB04-40E4-A92F-AEFFC83CF45B}"/>
              </a:ext>
            </a:extLst>
          </p:cNvPr>
          <p:cNvSpPr>
            <a:spLocks noGrp="1"/>
          </p:cNvSpPr>
          <p:nvPr>
            <p:ph sz="quarter" idx="11"/>
          </p:nvPr>
        </p:nvSpPr>
        <p:spPr>
          <a:xfrm>
            <a:off x="342900" y="1276710"/>
            <a:ext cx="8610600" cy="1873994"/>
          </a:xfrm>
        </p:spPr>
        <p:txBody>
          <a:bodyPr>
            <a:normAutofit/>
          </a:bodyPr>
          <a:lstStyle/>
          <a:p>
            <a:r>
              <a:rPr lang="en-US" sz="2200" noProof="0" dirty="0"/>
              <a:t>Suppose the US has 150 M. workers and Bangladesh has 80 M.</a:t>
            </a:r>
          </a:p>
          <a:p>
            <a:r>
              <a:rPr lang="en-US" sz="2200" noProof="0" dirty="0"/>
              <a:t>In isolation, each country produces and consumes on its own.</a:t>
            </a:r>
          </a:p>
          <a:p>
            <a:pPr lvl="1"/>
            <a:r>
              <a:rPr lang="en-US" sz="2200" noProof="0" dirty="0"/>
              <a:t>U.S. produces 1 B. shirts or 26 B. bushels of wheat.</a:t>
            </a:r>
          </a:p>
          <a:p>
            <a:pPr lvl="1"/>
            <a:r>
              <a:rPr lang="en-US" sz="2200" noProof="0" dirty="0"/>
              <a:t>Bangladesh produces 0.5 B. shirts and 3 B. bushels of wheat.</a:t>
            </a:r>
          </a:p>
        </p:txBody>
      </p:sp>
      <p:sp>
        <p:nvSpPr>
          <p:cNvPr id="4" name="Content Placeholder 3">
            <a:extLst>
              <a:ext uri="{FF2B5EF4-FFF2-40B4-BE49-F238E27FC236}">
                <a16:creationId xmlns:a16="http://schemas.microsoft.com/office/drawing/2014/main" id="{561B9818-F4CF-4830-8C1F-200DD9CB2156}"/>
              </a:ext>
            </a:extLst>
          </p:cNvPr>
          <p:cNvSpPr>
            <a:spLocks noGrp="1"/>
          </p:cNvSpPr>
          <p:nvPr>
            <p:ph sz="quarter" idx="14"/>
          </p:nvPr>
        </p:nvSpPr>
        <p:spPr>
          <a:xfrm>
            <a:off x="342899" y="3168176"/>
            <a:ext cx="8717973" cy="847234"/>
          </a:xfrm>
        </p:spPr>
        <p:txBody>
          <a:bodyPr>
            <a:normAutofit/>
          </a:bodyPr>
          <a:lstStyle/>
          <a:p>
            <a:r>
              <a:rPr lang="en-US" sz="2200" noProof="0" dirty="0"/>
              <a:t>If each country </a:t>
            </a:r>
            <a:r>
              <a:rPr lang="en-US" sz="2200" i="1" noProof="0" dirty="0">
                <a:solidFill>
                  <a:srgbClr val="9D0505"/>
                </a:solidFill>
              </a:rPr>
              <a:t>specializes</a:t>
            </a:r>
            <a:r>
              <a:rPr lang="en-US" sz="2200" noProof="0" dirty="0">
                <a:solidFill>
                  <a:srgbClr val="9D0505"/>
                </a:solidFill>
              </a:rPr>
              <a:t> </a:t>
            </a:r>
            <a:r>
              <a:rPr lang="en-US" sz="2200" noProof="0" dirty="0"/>
              <a:t>by producing the good for which it has a comparative advantage, total production increases.</a:t>
            </a:r>
          </a:p>
        </p:txBody>
      </p:sp>
      <p:graphicFrame>
        <p:nvGraphicFramePr>
          <p:cNvPr id="5" name="Table 5">
            <a:extLst>
              <a:ext uri="{FF2B5EF4-FFF2-40B4-BE49-F238E27FC236}">
                <a16:creationId xmlns:a16="http://schemas.microsoft.com/office/drawing/2014/main" id="{8A32299F-FC9B-41D3-AC9C-96E3D634460D}"/>
              </a:ext>
            </a:extLst>
          </p:cNvPr>
          <p:cNvGraphicFramePr>
            <a:graphicFrameLocks noGrp="1"/>
          </p:cNvGraphicFramePr>
          <p:nvPr>
            <p:extLst>
              <p:ext uri="{D42A27DB-BD31-4B8C-83A1-F6EECF244321}">
                <p14:modId xmlns:p14="http://schemas.microsoft.com/office/powerpoint/2010/main" val="2422017218"/>
              </p:ext>
            </p:extLst>
          </p:nvPr>
        </p:nvGraphicFramePr>
        <p:xfrm>
          <a:off x="372716" y="4037469"/>
          <a:ext cx="8580784" cy="2235870"/>
        </p:xfrm>
        <a:graphic>
          <a:graphicData uri="http://schemas.openxmlformats.org/drawingml/2006/table">
            <a:tbl>
              <a:tblPr firstRow="1" bandRow="1">
                <a:tableStyleId>{5C22544A-7EE6-4342-B048-85BDC9FD1C3A}</a:tableStyleId>
              </a:tblPr>
              <a:tblGrid>
                <a:gridCol w="2192849">
                  <a:extLst>
                    <a:ext uri="{9D8B030D-6E8A-4147-A177-3AD203B41FA5}">
                      <a16:colId xmlns:a16="http://schemas.microsoft.com/office/drawing/2014/main" val="4023732319"/>
                    </a:ext>
                  </a:extLst>
                </a:gridCol>
                <a:gridCol w="1761835">
                  <a:extLst>
                    <a:ext uri="{9D8B030D-6E8A-4147-A177-3AD203B41FA5}">
                      <a16:colId xmlns:a16="http://schemas.microsoft.com/office/drawing/2014/main" val="1140427945"/>
                    </a:ext>
                  </a:extLst>
                </a:gridCol>
                <a:gridCol w="2627296">
                  <a:extLst>
                    <a:ext uri="{9D8B030D-6E8A-4147-A177-3AD203B41FA5}">
                      <a16:colId xmlns:a16="http://schemas.microsoft.com/office/drawing/2014/main" val="2920027974"/>
                    </a:ext>
                  </a:extLst>
                </a:gridCol>
                <a:gridCol w="1998804">
                  <a:extLst>
                    <a:ext uri="{9D8B030D-6E8A-4147-A177-3AD203B41FA5}">
                      <a16:colId xmlns:a16="http://schemas.microsoft.com/office/drawing/2014/main" val="3933715842"/>
                    </a:ext>
                  </a:extLst>
                </a:gridCol>
              </a:tblGrid>
              <a:tr h="306479">
                <a:tc>
                  <a:txBody>
                    <a:bodyPr/>
                    <a:lstStyle/>
                    <a:p>
                      <a:endParaRPr lang="en-IN" sz="1600" baseline="0" dirty="0">
                        <a:solidFill>
                          <a:schemeClr val="bg1"/>
                        </a:solidFill>
                        <a:latin typeface="Arial" panose="020B0604020202020204" pitchFamily="34" charset="0"/>
                      </a:endParaRPr>
                    </a:p>
                  </a:txBody>
                  <a:tcPr marL="110642" marR="110642" marT="37785" marB="37785">
                    <a:solidFill>
                      <a:srgbClr val="C000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cap="none" normalizeH="0" baseline="0" dirty="0">
                          <a:ln>
                            <a:noFill/>
                          </a:ln>
                          <a:solidFill>
                            <a:schemeClr val="bg1"/>
                          </a:solidFill>
                          <a:effectLst/>
                          <a:latin typeface="Arial" panose="020B0604020202020204" pitchFamily="34" charset="0"/>
                          <a:cs typeface="Arial" pitchFamily="34" charset="0"/>
                        </a:rPr>
                        <a:t>Country</a:t>
                      </a:r>
                      <a:endParaRPr kumimoji="0" lang="en-US" sz="1600" b="0" i="0" u="none" strike="noStrike" cap="none" normalizeH="0" baseline="0" dirty="0">
                        <a:ln>
                          <a:noFill/>
                        </a:ln>
                        <a:solidFill>
                          <a:schemeClr val="bg1"/>
                        </a:solidFill>
                        <a:effectLst/>
                        <a:latin typeface="Arial" pitchFamily="34" charset="0"/>
                        <a:cs typeface="Arial" pitchFamily="34" charset="0"/>
                      </a:endParaRPr>
                    </a:p>
                  </a:txBody>
                  <a:tcPr marL="110642" marR="110642" marT="37785" marB="37785">
                    <a:solidFill>
                      <a:srgbClr val="C000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cap="none" normalizeH="0" baseline="0" dirty="0">
                          <a:ln>
                            <a:noFill/>
                          </a:ln>
                          <a:solidFill>
                            <a:schemeClr val="bg1"/>
                          </a:solidFill>
                          <a:effectLst/>
                          <a:latin typeface="Arial" panose="020B0604020202020204" pitchFamily="34" charset="0"/>
                          <a:cs typeface="Arial" pitchFamily="34" charset="0"/>
                        </a:rPr>
                        <a:t>Wheat</a:t>
                      </a:r>
                      <a:r>
                        <a:rPr kumimoji="0" lang="en-IN" sz="1600" b="1" i="0" u="none" strike="noStrike" cap="none" normalizeH="0" baseline="0" dirty="0">
                          <a:ln>
                            <a:noFill/>
                          </a:ln>
                          <a:solidFill>
                            <a:schemeClr val="bg1"/>
                          </a:solidFill>
                          <a:effectLst/>
                          <a:latin typeface="Arial" panose="020B0604020202020204" pitchFamily="34" charset="0"/>
                          <a:cs typeface="Arial" pitchFamily="34" charset="0"/>
                        </a:rPr>
                        <a:t> </a:t>
                      </a:r>
                      <a:r>
                        <a:rPr kumimoji="0" lang="en-US" sz="1600" b="0" i="0" u="none" strike="noStrike" cap="none" normalizeH="0" baseline="0" dirty="0">
                          <a:ln>
                            <a:noFill/>
                          </a:ln>
                          <a:solidFill>
                            <a:schemeClr val="bg1"/>
                          </a:solidFill>
                          <a:effectLst/>
                          <a:latin typeface="Arial" panose="020B0604020202020204" pitchFamily="34" charset="0"/>
                          <a:cs typeface="Arial" pitchFamily="34" charset="0"/>
                        </a:rPr>
                        <a:t>(billions of bushels)</a:t>
                      </a:r>
                    </a:p>
                  </a:txBody>
                  <a:tcPr marL="110642" marR="110642" marT="37785" marB="37785">
                    <a:solidFill>
                      <a:srgbClr val="C000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cap="none" normalizeH="0" baseline="0" dirty="0">
                          <a:ln>
                            <a:noFill/>
                          </a:ln>
                          <a:solidFill>
                            <a:schemeClr val="bg1"/>
                          </a:solidFill>
                          <a:effectLst/>
                          <a:latin typeface="Arial" panose="020B0604020202020204" pitchFamily="34" charset="0"/>
                          <a:cs typeface="Arial" pitchFamily="34" charset="0"/>
                        </a:rPr>
                        <a:t>T-shirts </a:t>
                      </a:r>
                      <a:r>
                        <a:rPr kumimoji="0" lang="en-US" sz="1600" b="0" i="0" u="none" strike="noStrike" cap="none" normalizeH="0" baseline="0" dirty="0">
                          <a:ln>
                            <a:noFill/>
                          </a:ln>
                          <a:solidFill>
                            <a:schemeClr val="bg1"/>
                          </a:solidFill>
                          <a:effectLst/>
                          <a:latin typeface="Arial" panose="020B0604020202020204" pitchFamily="34" charset="0"/>
                          <a:cs typeface="Arial" pitchFamily="34" charset="0"/>
                        </a:rPr>
                        <a:t>(billions)</a:t>
                      </a:r>
                    </a:p>
                  </a:txBody>
                  <a:tcPr marL="110642" marR="110642" marT="37785" marB="37785">
                    <a:solidFill>
                      <a:srgbClr val="C00000"/>
                    </a:solidFill>
                  </a:tcPr>
                </a:tc>
                <a:extLst>
                  <a:ext uri="{0D108BD9-81ED-4DB2-BD59-A6C34878D82A}">
                    <a16:rowId xmlns:a16="http://schemas.microsoft.com/office/drawing/2014/main" val="288783461"/>
                  </a:ext>
                </a:extLst>
              </a:tr>
              <a:tr h="3064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cap="none" normalizeH="0" baseline="0" dirty="0">
                          <a:ln>
                            <a:noFill/>
                          </a:ln>
                          <a:solidFill>
                            <a:srgbClr val="000000"/>
                          </a:solidFill>
                          <a:effectLst/>
                          <a:latin typeface="Arial" panose="020B0604020202020204" pitchFamily="34" charset="0"/>
                          <a:cs typeface="Arial" pitchFamily="34" charset="0"/>
                        </a:rPr>
                        <a:t>Without specialization</a:t>
                      </a:r>
                      <a:endParaRPr kumimoji="0" lang="en-US" sz="1600" b="0" i="0" u="none" strike="noStrike" cap="none" normalizeH="0" baseline="0" dirty="0">
                        <a:ln>
                          <a:noFill/>
                        </a:ln>
                        <a:solidFill>
                          <a:schemeClr val="tx1"/>
                        </a:solidFill>
                        <a:effectLst/>
                        <a:latin typeface="Arial" pitchFamily="34" charset="0"/>
                        <a:cs typeface="Arial" pitchFamily="34" charset="0"/>
                      </a:endParaRPr>
                    </a:p>
                  </a:txBody>
                  <a:tcPr marL="110642" marR="110642" marT="37785" marB="37785"/>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cap="none" normalizeH="0" baseline="0" dirty="0">
                          <a:ln>
                            <a:noFill/>
                          </a:ln>
                          <a:solidFill>
                            <a:srgbClr val="000000"/>
                          </a:solidFill>
                          <a:effectLst/>
                          <a:latin typeface="Arial" panose="020B0604020202020204" pitchFamily="34" charset="0"/>
                          <a:cs typeface="Arial" pitchFamily="34" charset="0"/>
                        </a:rPr>
                        <a:t>United States</a:t>
                      </a:r>
                      <a:endParaRPr kumimoji="0" lang="en-US" sz="1600" b="0" i="0" u="none" strike="noStrike" cap="none" normalizeH="0" baseline="0" dirty="0">
                        <a:ln>
                          <a:noFill/>
                        </a:ln>
                        <a:solidFill>
                          <a:schemeClr val="tx1"/>
                        </a:solidFill>
                        <a:effectLst/>
                        <a:latin typeface="Arial" pitchFamily="34" charset="0"/>
                        <a:cs typeface="Arial" pitchFamily="34" charset="0"/>
                      </a:endParaRPr>
                    </a:p>
                  </a:txBody>
                  <a:tcPr marL="110642" marR="110642" marT="37785" marB="37785"/>
                </a:tc>
                <a:tc>
                  <a:txBody>
                    <a:bodyPr/>
                    <a:lstStyle/>
                    <a:p>
                      <a:pPr algn="ctr"/>
                      <a:r>
                        <a:rPr lang="en-IN" sz="1600" baseline="0" dirty="0">
                          <a:latin typeface="Arial" panose="020B0604020202020204" pitchFamily="34" charset="0"/>
                        </a:rPr>
                        <a:t>26</a:t>
                      </a:r>
                    </a:p>
                  </a:txBody>
                  <a:tcPr marL="110642" marR="110642" marT="37785" marB="37785"/>
                </a:tc>
                <a:tc>
                  <a:txBody>
                    <a:bodyPr/>
                    <a:lstStyle/>
                    <a:p>
                      <a:pPr algn="ctr"/>
                      <a:r>
                        <a:rPr lang="en-IN" sz="1600" baseline="0" dirty="0">
                          <a:latin typeface="Arial" panose="020B0604020202020204" pitchFamily="34" charset="0"/>
                        </a:rPr>
                        <a:t>1</a:t>
                      </a:r>
                    </a:p>
                  </a:txBody>
                  <a:tcPr marL="110642" marR="110642" marT="37785" marB="37785"/>
                </a:tc>
                <a:extLst>
                  <a:ext uri="{0D108BD9-81ED-4DB2-BD59-A6C34878D82A}">
                    <a16:rowId xmlns:a16="http://schemas.microsoft.com/office/drawing/2014/main" val="832979251"/>
                  </a:ext>
                </a:extLst>
              </a:tr>
              <a:tr h="306479">
                <a:tc>
                  <a:txBody>
                    <a:bodyPr/>
                    <a:lstStyle/>
                    <a:p>
                      <a:endParaRPr lang="en-IN" sz="1600" baseline="0">
                        <a:latin typeface="Arial" panose="020B0604020202020204" pitchFamily="34" charset="0"/>
                      </a:endParaRPr>
                    </a:p>
                  </a:txBody>
                  <a:tcPr marL="110642" marR="110642" marT="37785" marB="37785"/>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aseline="0" dirty="0">
                          <a:solidFill>
                            <a:srgbClr val="000000"/>
                          </a:solidFill>
                          <a:latin typeface="Arial" panose="020B0604020202020204" pitchFamily="34" charset="0"/>
                          <a:cs typeface="Arial" pitchFamily="34" charset="0"/>
                        </a:rPr>
                        <a:t>Bangladesh</a:t>
                      </a:r>
                      <a:endParaRPr kumimoji="0" lang="en-US" sz="1600" b="0" i="0" u="none" strike="noStrike" cap="none" normalizeH="0" baseline="0" dirty="0">
                        <a:ln>
                          <a:noFill/>
                        </a:ln>
                        <a:solidFill>
                          <a:schemeClr val="tx1"/>
                        </a:solidFill>
                        <a:effectLst/>
                        <a:latin typeface="Arial" pitchFamily="34" charset="0"/>
                        <a:cs typeface="Arial" pitchFamily="34" charset="0"/>
                      </a:endParaRPr>
                    </a:p>
                  </a:txBody>
                  <a:tcPr marL="110642" marR="110642" marT="37785" marB="37785"/>
                </a:tc>
                <a:tc>
                  <a:txBody>
                    <a:bodyPr/>
                    <a:lstStyle/>
                    <a:p>
                      <a:pPr algn="ctr"/>
                      <a:r>
                        <a:rPr lang="en-IN" sz="1600" baseline="0" dirty="0">
                          <a:latin typeface="Arial" panose="020B0604020202020204" pitchFamily="34" charset="0"/>
                        </a:rPr>
                        <a:t>3</a:t>
                      </a:r>
                    </a:p>
                  </a:txBody>
                  <a:tcPr marL="110642" marR="110642" marT="37785" marB="37785"/>
                </a:tc>
                <a:tc>
                  <a:txBody>
                    <a:bodyPr/>
                    <a:lstStyle/>
                    <a:p>
                      <a:pPr algn="ctr"/>
                      <a:r>
                        <a:rPr lang="en-IN" sz="1600" baseline="0" dirty="0">
                          <a:latin typeface="Arial" panose="020B0604020202020204" pitchFamily="34" charset="0"/>
                        </a:rPr>
                        <a:t>0.5</a:t>
                      </a:r>
                    </a:p>
                  </a:txBody>
                  <a:tcPr marL="110642" marR="110642" marT="37785" marB="37785"/>
                </a:tc>
                <a:extLst>
                  <a:ext uri="{0D108BD9-81ED-4DB2-BD59-A6C34878D82A}">
                    <a16:rowId xmlns:a16="http://schemas.microsoft.com/office/drawing/2014/main" val="3321786141"/>
                  </a:ext>
                </a:extLst>
              </a:tr>
              <a:tr h="306479">
                <a:tc>
                  <a:txBody>
                    <a:bodyPr/>
                    <a:lstStyle/>
                    <a:p>
                      <a:endParaRPr lang="en-IN" sz="1600" baseline="0" dirty="0">
                        <a:latin typeface="Arial" panose="020B0604020202020204" pitchFamily="34" charset="0"/>
                      </a:endParaRPr>
                    </a:p>
                  </a:txBody>
                  <a:tcPr marL="110642" marR="110642" marT="37785" marB="37785"/>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cap="none" normalizeH="0" baseline="0" dirty="0">
                          <a:ln>
                            <a:noFill/>
                          </a:ln>
                          <a:solidFill>
                            <a:srgbClr val="AC0000"/>
                          </a:solidFill>
                          <a:effectLst/>
                          <a:latin typeface="Arial" panose="020B0604020202020204" pitchFamily="34" charset="0"/>
                          <a:cs typeface="Arial" pitchFamily="34" charset="0"/>
                        </a:rPr>
                        <a:t>Total</a:t>
                      </a:r>
                    </a:p>
                  </a:txBody>
                  <a:tcPr marL="110642" marR="110642" marT="37785" marB="37785"/>
                </a:tc>
                <a:tc>
                  <a:txBody>
                    <a:bodyPr/>
                    <a:lstStyle/>
                    <a:p>
                      <a:pPr algn="ctr"/>
                      <a:r>
                        <a:rPr lang="en-IN" sz="1600" b="1" baseline="0" dirty="0">
                          <a:solidFill>
                            <a:srgbClr val="AC0000"/>
                          </a:solidFill>
                          <a:latin typeface="Arial" panose="020B0604020202020204" pitchFamily="34" charset="0"/>
                        </a:rPr>
                        <a:t>29</a:t>
                      </a:r>
                    </a:p>
                  </a:txBody>
                  <a:tcPr marL="110642" marR="110642" marT="37785" marB="37785"/>
                </a:tc>
                <a:tc>
                  <a:txBody>
                    <a:bodyPr/>
                    <a:lstStyle/>
                    <a:p>
                      <a:pPr algn="ctr"/>
                      <a:r>
                        <a:rPr lang="en-IN" sz="1600" b="1" baseline="0" dirty="0">
                          <a:solidFill>
                            <a:srgbClr val="AC0000"/>
                          </a:solidFill>
                          <a:latin typeface="Arial" panose="020B0604020202020204" pitchFamily="34" charset="0"/>
                        </a:rPr>
                        <a:t>1.5</a:t>
                      </a:r>
                    </a:p>
                  </a:txBody>
                  <a:tcPr marL="110642" marR="110642" marT="37785" marB="37785"/>
                </a:tc>
                <a:extLst>
                  <a:ext uri="{0D108BD9-81ED-4DB2-BD59-A6C34878D82A}">
                    <a16:rowId xmlns:a16="http://schemas.microsoft.com/office/drawing/2014/main" val="3939960482"/>
                  </a:ext>
                </a:extLst>
              </a:tr>
              <a:tr h="3064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cap="none" normalizeH="0" baseline="0" dirty="0">
                          <a:ln>
                            <a:noFill/>
                          </a:ln>
                          <a:solidFill>
                            <a:srgbClr val="000000"/>
                          </a:solidFill>
                          <a:effectLst/>
                          <a:latin typeface="Arial" panose="020B0604020202020204" pitchFamily="34" charset="0"/>
                          <a:cs typeface="Arial" pitchFamily="34" charset="0"/>
                        </a:rPr>
                        <a:t>With specialization</a:t>
                      </a:r>
                      <a:endParaRPr kumimoji="0" lang="en-US" sz="1600" b="0" i="0" u="none" strike="noStrike" cap="none" normalizeH="0" baseline="0" dirty="0">
                        <a:ln>
                          <a:noFill/>
                        </a:ln>
                        <a:solidFill>
                          <a:schemeClr val="tx1"/>
                        </a:solidFill>
                        <a:effectLst/>
                        <a:latin typeface="Arial" pitchFamily="34" charset="0"/>
                        <a:cs typeface="Arial" pitchFamily="34" charset="0"/>
                      </a:endParaRPr>
                    </a:p>
                  </a:txBody>
                  <a:tcPr marL="110642" marR="110642" marT="37785" marB="37785"/>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cap="none" normalizeH="0" baseline="0" dirty="0">
                          <a:ln>
                            <a:noFill/>
                          </a:ln>
                          <a:solidFill>
                            <a:srgbClr val="000000"/>
                          </a:solidFill>
                          <a:effectLst/>
                          <a:latin typeface="Arial" panose="020B0604020202020204" pitchFamily="34" charset="0"/>
                          <a:cs typeface="Arial" pitchFamily="34" charset="0"/>
                        </a:rPr>
                        <a:t>United States</a:t>
                      </a:r>
                      <a:endParaRPr kumimoji="0" lang="en-US" sz="1600" b="0" i="0" u="none" strike="noStrike" cap="none" normalizeH="0" baseline="0" dirty="0">
                        <a:ln>
                          <a:noFill/>
                        </a:ln>
                        <a:solidFill>
                          <a:schemeClr val="tx1"/>
                        </a:solidFill>
                        <a:effectLst/>
                        <a:latin typeface="Arial" pitchFamily="34" charset="0"/>
                        <a:cs typeface="Arial" pitchFamily="34" charset="0"/>
                      </a:endParaRPr>
                    </a:p>
                  </a:txBody>
                  <a:tcPr marL="110642" marR="110642" marT="37785" marB="37785"/>
                </a:tc>
                <a:tc>
                  <a:txBody>
                    <a:bodyPr/>
                    <a:lstStyle/>
                    <a:p>
                      <a:pPr algn="ctr"/>
                      <a:r>
                        <a:rPr lang="en-IN" sz="1600" baseline="0" dirty="0">
                          <a:latin typeface="Arial" panose="020B0604020202020204" pitchFamily="34" charset="0"/>
                        </a:rPr>
                        <a:t>30</a:t>
                      </a:r>
                    </a:p>
                  </a:txBody>
                  <a:tcPr marL="110642" marR="110642" marT="37785" marB="37785"/>
                </a:tc>
                <a:tc>
                  <a:txBody>
                    <a:bodyPr/>
                    <a:lstStyle/>
                    <a:p>
                      <a:pPr algn="ctr"/>
                      <a:r>
                        <a:rPr lang="en-IN" sz="1600" baseline="0" dirty="0">
                          <a:latin typeface="Arial" panose="020B0604020202020204" pitchFamily="34" charset="0"/>
                        </a:rPr>
                        <a:t>0</a:t>
                      </a:r>
                    </a:p>
                  </a:txBody>
                  <a:tcPr marL="110642" marR="110642" marT="37785" marB="37785"/>
                </a:tc>
                <a:extLst>
                  <a:ext uri="{0D108BD9-81ED-4DB2-BD59-A6C34878D82A}">
                    <a16:rowId xmlns:a16="http://schemas.microsoft.com/office/drawing/2014/main" val="2501793827"/>
                  </a:ext>
                </a:extLst>
              </a:tr>
              <a:tr h="306479">
                <a:tc>
                  <a:txBody>
                    <a:bodyPr/>
                    <a:lstStyle/>
                    <a:p>
                      <a:endParaRPr lang="en-IN" sz="1600" baseline="0">
                        <a:latin typeface="Arial" panose="020B0604020202020204" pitchFamily="34" charset="0"/>
                      </a:endParaRPr>
                    </a:p>
                  </a:txBody>
                  <a:tcPr marL="110642" marR="110642" marT="37785" marB="37785"/>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aseline="0" dirty="0">
                          <a:solidFill>
                            <a:srgbClr val="000000"/>
                          </a:solidFill>
                          <a:latin typeface="Arial" panose="020B0604020202020204" pitchFamily="34" charset="0"/>
                          <a:cs typeface="Arial" pitchFamily="34" charset="0"/>
                        </a:rPr>
                        <a:t>Bangladesh</a:t>
                      </a:r>
                      <a:endParaRPr kumimoji="0" lang="en-US" sz="1600" b="0" i="0" u="none" strike="noStrike" cap="none" normalizeH="0" baseline="0" dirty="0">
                        <a:ln>
                          <a:noFill/>
                        </a:ln>
                        <a:solidFill>
                          <a:schemeClr val="tx1"/>
                        </a:solidFill>
                        <a:effectLst/>
                        <a:latin typeface="Arial" pitchFamily="34" charset="0"/>
                        <a:cs typeface="Arial" pitchFamily="34" charset="0"/>
                      </a:endParaRPr>
                    </a:p>
                  </a:txBody>
                  <a:tcPr marL="110642" marR="110642" marT="37785" marB="37785"/>
                </a:tc>
                <a:tc>
                  <a:txBody>
                    <a:bodyPr/>
                    <a:lstStyle/>
                    <a:p>
                      <a:pPr algn="ctr"/>
                      <a:r>
                        <a:rPr lang="en-IN" sz="1600" baseline="0" dirty="0">
                          <a:latin typeface="Arial" panose="020B0604020202020204" pitchFamily="34" charset="0"/>
                        </a:rPr>
                        <a:t>0</a:t>
                      </a:r>
                    </a:p>
                  </a:txBody>
                  <a:tcPr marL="110642" marR="110642" marT="37785" marB="37785"/>
                </a:tc>
                <a:tc>
                  <a:txBody>
                    <a:bodyPr/>
                    <a:lstStyle/>
                    <a:p>
                      <a:pPr algn="ctr"/>
                      <a:r>
                        <a:rPr lang="en-IN" sz="1600" baseline="0" dirty="0">
                          <a:latin typeface="Arial" panose="020B0604020202020204" pitchFamily="34" charset="0"/>
                        </a:rPr>
                        <a:t>2</a:t>
                      </a:r>
                    </a:p>
                  </a:txBody>
                  <a:tcPr marL="110642" marR="110642" marT="37785" marB="37785"/>
                </a:tc>
                <a:extLst>
                  <a:ext uri="{0D108BD9-81ED-4DB2-BD59-A6C34878D82A}">
                    <a16:rowId xmlns:a16="http://schemas.microsoft.com/office/drawing/2014/main" val="4269959912"/>
                  </a:ext>
                </a:extLst>
              </a:tr>
              <a:tr h="306479">
                <a:tc>
                  <a:txBody>
                    <a:bodyPr/>
                    <a:lstStyle/>
                    <a:p>
                      <a:endParaRPr lang="en-IN" sz="1600" baseline="0">
                        <a:latin typeface="Arial" panose="020B0604020202020204" pitchFamily="34" charset="0"/>
                      </a:endParaRPr>
                    </a:p>
                  </a:txBody>
                  <a:tcPr marL="110642" marR="110642" marT="37785" marB="37785"/>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cap="none" normalizeH="0" baseline="0" dirty="0">
                          <a:ln>
                            <a:noFill/>
                          </a:ln>
                          <a:solidFill>
                            <a:srgbClr val="AC0000"/>
                          </a:solidFill>
                          <a:effectLst/>
                          <a:latin typeface="Arial" panose="020B0604020202020204" pitchFamily="34" charset="0"/>
                          <a:cs typeface="Arial" pitchFamily="34" charset="0"/>
                        </a:rPr>
                        <a:t>Total</a:t>
                      </a:r>
                    </a:p>
                  </a:txBody>
                  <a:tcPr marL="110642" marR="110642" marT="37785" marB="37785"/>
                </a:tc>
                <a:tc>
                  <a:txBody>
                    <a:bodyPr/>
                    <a:lstStyle/>
                    <a:p>
                      <a:pPr algn="ctr"/>
                      <a:r>
                        <a:rPr lang="en-IN" sz="1600" b="1" baseline="0" dirty="0">
                          <a:solidFill>
                            <a:srgbClr val="AC0000"/>
                          </a:solidFill>
                          <a:latin typeface="Arial" panose="020B0604020202020204" pitchFamily="34" charset="0"/>
                        </a:rPr>
                        <a:t>30</a:t>
                      </a:r>
                    </a:p>
                  </a:txBody>
                  <a:tcPr marL="110642" marR="110642" marT="37785" marB="37785"/>
                </a:tc>
                <a:tc>
                  <a:txBody>
                    <a:bodyPr/>
                    <a:lstStyle/>
                    <a:p>
                      <a:pPr algn="ctr"/>
                      <a:r>
                        <a:rPr lang="en-IN" sz="1600" b="1" baseline="0" dirty="0">
                          <a:solidFill>
                            <a:srgbClr val="AC0000"/>
                          </a:solidFill>
                          <a:latin typeface="Arial" panose="020B0604020202020204" pitchFamily="34" charset="0"/>
                        </a:rPr>
                        <a:t>2</a:t>
                      </a:r>
                    </a:p>
                  </a:txBody>
                  <a:tcPr marL="110642" marR="110642" marT="37785" marB="37785"/>
                </a:tc>
                <a:extLst>
                  <a:ext uri="{0D108BD9-81ED-4DB2-BD59-A6C34878D82A}">
                    <a16:rowId xmlns:a16="http://schemas.microsoft.com/office/drawing/2014/main" val="3504891209"/>
                  </a:ext>
                </a:extLst>
              </a:tr>
            </a:tbl>
          </a:graphicData>
        </a:graphic>
      </p:graphicFrame>
    </p:spTree>
    <p:extLst>
      <p:ext uri="{BB962C8B-B14F-4D97-AF65-F5344CB8AC3E}">
        <p14:creationId xmlns:p14="http://schemas.microsoft.com/office/powerpoint/2010/main" val="4370481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39B44-FF04-4424-8638-02D4960A0F47}"/>
              </a:ext>
            </a:extLst>
          </p:cNvPr>
          <p:cNvSpPr>
            <a:spLocks noGrp="1"/>
          </p:cNvSpPr>
          <p:nvPr>
            <p:ph type="title"/>
          </p:nvPr>
        </p:nvSpPr>
        <p:spPr/>
        <p:txBody>
          <a:bodyPr>
            <a:normAutofit/>
          </a:bodyPr>
          <a:lstStyle/>
          <a:p>
            <a:r>
              <a:rPr lang="en-US" noProof="0" dirty="0"/>
              <a:t>Specialization sauce</a:t>
            </a:r>
          </a:p>
        </p:txBody>
      </p:sp>
      <p:sp>
        <p:nvSpPr>
          <p:cNvPr id="3" name="Content Placeholder 2">
            <a:extLst>
              <a:ext uri="{FF2B5EF4-FFF2-40B4-BE49-F238E27FC236}">
                <a16:creationId xmlns:a16="http://schemas.microsoft.com/office/drawing/2014/main" id="{7DD643DC-BB04-40E4-A92F-AEFFC83CF45B}"/>
              </a:ext>
            </a:extLst>
          </p:cNvPr>
          <p:cNvSpPr>
            <a:spLocks noGrp="1"/>
          </p:cNvSpPr>
          <p:nvPr>
            <p:ph sz="quarter" idx="11"/>
          </p:nvPr>
        </p:nvSpPr>
        <p:spPr>
          <a:xfrm>
            <a:off x="342900" y="1276709"/>
            <a:ext cx="8610600" cy="4855733"/>
          </a:xfrm>
        </p:spPr>
        <p:txBody>
          <a:bodyPr/>
          <a:lstStyle/>
          <a:p>
            <a:r>
              <a:rPr lang="en-US" noProof="0" dirty="0"/>
              <a:t>McDonald’s, Pizza Hut, Wendy's, and other fast-food chains serve food that's pretty fast and pretty cheap.</a:t>
            </a:r>
          </a:p>
          <a:p>
            <a:pPr marL="292608" indent="-292608">
              <a:buFont typeface="Arial" panose="020B0604020202020204" pitchFamily="34" charset="0"/>
              <a:buChar char="•"/>
            </a:pPr>
            <a:r>
              <a:rPr lang="en-US" noProof="0" dirty="0"/>
              <a:t>The McDonald brothers were inspired by the way workers specialized on particular tasks when making cars on factory assembly lines.</a:t>
            </a:r>
          </a:p>
          <a:p>
            <a:pPr marL="292608" indent="-292608">
              <a:buFont typeface="Arial" panose="020B0604020202020204" pitchFamily="34" charset="0"/>
              <a:buChar char="•"/>
            </a:pPr>
            <a:r>
              <a:rPr lang="en-US" noProof="0" dirty="0"/>
              <a:t>The McDonalds decided to use the same idea when running a restaurant.</a:t>
            </a:r>
          </a:p>
          <a:p>
            <a:pPr marL="292608" indent="-292608">
              <a:buFont typeface="Arial" panose="020B0604020202020204" pitchFamily="34" charset="0"/>
              <a:buChar char="•"/>
            </a:pPr>
            <a:r>
              <a:rPr lang="en-US" noProof="0" dirty="0"/>
              <a:t>Assigning only one specific task to each worker increased food production and lower serving times.</a:t>
            </a:r>
          </a:p>
        </p:txBody>
      </p:sp>
    </p:spTree>
    <p:extLst>
      <p:ext uri="{BB962C8B-B14F-4D97-AF65-F5344CB8AC3E}">
        <p14:creationId xmlns:p14="http://schemas.microsoft.com/office/powerpoint/2010/main" val="32381989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D3BFF7-F0DF-4BB1-AB69-BA5F8F68E449}"/>
              </a:ext>
            </a:extLst>
          </p:cNvPr>
          <p:cNvSpPr>
            <a:spLocks noGrp="1"/>
          </p:cNvSpPr>
          <p:nvPr>
            <p:ph type="title"/>
          </p:nvPr>
        </p:nvSpPr>
        <p:spPr/>
        <p:txBody>
          <a:bodyPr/>
          <a:lstStyle/>
          <a:p>
            <a:r>
              <a:rPr lang="en-US" noProof="0" dirty="0"/>
              <a:t>Gains from trade</a:t>
            </a:r>
          </a:p>
        </p:txBody>
      </p:sp>
      <p:sp>
        <p:nvSpPr>
          <p:cNvPr id="3" name="Content Placeholder 2">
            <a:extLst>
              <a:ext uri="{FF2B5EF4-FFF2-40B4-BE49-F238E27FC236}">
                <a16:creationId xmlns:a16="http://schemas.microsoft.com/office/drawing/2014/main" id="{D6C4860B-FA14-4396-8354-F6AA96862DD0}"/>
              </a:ext>
            </a:extLst>
          </p:cNvPr>
          <p:cNvSpPr>
            <a:spLocks noGrp="1"/>
          </p:cNvSpPr>
          <p:nvPr>
            <p:ph sz="quarter" idx="11"/>
          </p:nvPr>
        </p:nvSpPr>
        <p:spPr>
          <a:xfrm>
            <a:off x="342900" y="1276710"/>
            <a:ext cx="8458200" cy="1198134"/>
          </a:xfrm>
        </p:spPr>
        <p:txBody>
          <a:bodyPr>
            <a:normAutofit/>
          </a:bodyPr>
          <a:lstStyle/>
          <a:p>
            <a:r>
              <a:rPr lang="en-US" sz="2400" noProof="0" dirty="0"/>
              <a:t>The improvement in outcomes that occurs when specialized producers exchange goods and services is called the </a:t>
            </a:r>
            <a:r>
              <a:rPr lang="en-US" sz="2400" i="1" noProof="0" dirty="0">
                <a:solidFill>
                  <a:srgbClr val="9D0505"/>
                </a:solidFill>
              </a:rPr>
              <a:t>gains from trade</a:t>
            </a:r>
            <a:r>
              <a:rPr lang="en-US" sz="2400" noProof="0" dirty="0"/>
              <a:t>.</a:t>
            </a:r>
          </a:p>
        </p:txBody>
      </p:sp>
      <p:pic>
        <p:nvPicPr>
          <p:cNvPr id="5" name="Picture 4" descr="Trade allows countries to consume at points beyond their production possibilities frontiers.&#10;">
            <a:extLst>
              <a:ext uri="{FF2B5EF4-FFF2-40B4-BE49-F238E27FC236}">
                <a16:creationId xmlns:a16="http://schemas.microsoft.com/office/drawing/2014/main" id="{2C302464-9693-4326-AB8E-4973DB89CBEE}"/>
              </a:ext>
            </a:extLst>
          </p:cNvPr>
          <p:cNvPicPr>
            <a:picLocks noChangeAspect="1"/>
          </p:cNvPicPr>
          <p:nvPr/>
        </p:nvPicPr>
        <p:blipFill>
          <a:blip r:embed="rId3"/>
          <a:stretch>
            <a:fillRect/>
          </a:stretch>
        </p:blipFill>
        <p:spPr>
          <a:xfrm>
            <a:off x="1170999" y="2596618"/>
            <a:ext cx="6802003" cy="3014062"/>
          </a:xfrm>
          <a:prstGeom prst="rect">
            <a:avLst/>
          </a:prstGeom>
        </p:spPr>
      </p:pic>
      <p:sp>
        <p:nvSpPr>
          <p:cNvPr id="4" name="Content Placeholder 3">
            <a:extLst>
              <a:ext uri="{FF2B5EF4-FFF2-40B4-BE49-F238E27FC236}">
                <a16:creationId xmlns:a16="http://schemas.microsoft.com/office/drawing/2014/main" id="{1422119B-23DD-451C-8F5B-21DE6A3EC44E}"/>
              </a:ext>
            </a:extLst>
          </p:cNvPr>
          <p:cNvSpPr>
            <a:spLocks noGrp="1"/>
          </p:cNvSpPr>
          <p:nvPr>
            <p:ph sz="quarter" idx="14"/>
          </p:nvPr>
        </p:nvSpPr>
        <p:spPr>
          <a:xfrm>
            <a:off x="342900" y="5724939"/>
            <a:ext cx="8681830" cy="539292"/>
          </a:xfrm>
        </p:spPr>
        <p:txBody>
          <a:bodyPr>
            <a:normAutofit/>
          </a:bodyPr>
          <a:lstStyle/>
          <a:p>
            <a:r>
              <a:rPr lang="en-US" sz="2200" noProof="0" dirty="0"/>
              <a:t>With specialized production, consumption is outside of the PPF.</a:t>
            </a:r>
          </a:p>
        </p:txBody>
      </p:sp>
      <p:sp>
        <p:nvSpPr>
          <p:cNvPr id="9" name="Text Placeholder 8">
            <a:extLst>
              <a:ext uri="{FF2B5EF4-FFF2-40B4-BE49-F238E27FC236}">
                <a16:creationId xmlns:a16="http://schemas.microsoft.com/office/drawing/2014/main" id="{B01E5033-E5E2-48E2-A709-8C5335A89B8A}"/>
              </a:ext>
            </a:extLst>
          </p:cNvPr>
          <p:cNvSpPr>
            <a:spLocks noGrp="1"/>
          </p:cNvSpPr>
          <p:nvPr>
            <p:ph type="body" sz="quarter" idx="12"/>
          </p:nvPr>
        </p:nvSpPr>
        <p:spPr>
          <a:xfrm>
            <a:off x="2811513" y="6324600"/>
            <a:ext cx="3520974"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2758320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39B44-FF04-4424-8638-02D4960A0F47}"/>
              </a:ext>
            </a:extLst>
          </p:cNvPr>
          <p:cNvSpPr>
            <a:spLocks noGrp="1"/>
          </p:cNvSpPr>
          <p:nvPr>
            <p:ph type="title"/>
          </p:nvPr>
        </p:nvSpPr>
        <p:spPr/>
        <p:txBody>
          <a:bodyPr>
            <a:normAutofit/>
          </a:bodyPr>
          <a:lstStyle/>
          <a:p>
            <a:r>
              <a:rPr lang="en-US" noProof="0" dirty="0"/>
              <a:t>Winners and losers</a:t>
            </a:r>
          </a:p>
        </p:txBody>
      </p:sp>
      <p:sp>
        <p:nvSpPr>
          <p:cNvPr id="3" name="Content Placeholder 2">
            <a:extLst>
              <a:ext uri="{FF2B5EF4-FFF2-40B4-BE49-F238E27FC236}">
                <a16:creationId xmlns:a16="http://schemas.microsoft.com/office/drawing/2014/main" id="{7DD643DC-BB04-40E4-A92F-AEFFC83CF45B}"/>
              </a:ext>
            </a:extLst>
          </p:cNvPr>
          <p:cNvSpPr>
            <a:spLocks noGrp="1"/>
          </p:cNvSpPr>
          <p:nvPr>
            <p:ph sz="quarter" idx="11"/>
          </p:nvPr>
        </p:nvSpPr>
        <p:spPr>
          <a:xfrm>
            <a:off x="342900" y="1276709"/>
            <a:ext cx="8610600" cy="4855733"/>
          </a:xfrm>
        </p:spPr>
        <p:txBody>
          <a:bodyPr/>
          <a:lstStyle/>
          <a:p>
            <a:r>
              <a:rPr lang="en-US" noProof="0" dirty="0"/>
              <a:t>Trade can bring big gains to economies, but that doesn’t mean that everyone wins.</a:t>
            </a:r>
          </a:p>
          <a:p>
            <a:pPr marL="292608" indent="-292608">
              <a:buFont typeface="Arial" panose="020B0604020202020204" pitchFamily="34" charset="0"/>
              <a:buChar char="•"/>
            </a:pPr>
            <a:r>
              <a:rPr lang="en-US" noProof="0" dirty="0"/>
              <a:t>Specialization does cause gains to trade for all who engage in trade.</a:t>
            </a:r>
          </a:p>
          <a:p>
            <a:pPr marL="292608" indent="-292608">
              <a:buFont typeface="Arial" panose="020B0604020202020204" pitchFamily="34" charset="0"/>
              <a:buChar char="•"/>
            </a:pPr>
            <a:r>
              <a:rPr lang="en-US" noProof="0" dirty="0"/>
              <a:t>Specialization away from non-comparative advantage activities displaces those workers.</a:t>
            </a:r>
          </a:p>
          <a:p>
            <a:pPr marL="292608" indent="-292608">
              <a:buFont typeface="Arial" panose="020B0604020202020204" pitchFamily="34" charset="0"/>
              <a:buChar char="•"/>
            </a:pPr>
            <a:r>
              <a:rPr lang="en-US" noProof="0" dirty="0"/>
              <a:t>Government programs help workers cope with job losses, but they require that workers be flexible.</a:t>
            </a:r>
          </a:p>
        </p:txBody>
      </p:sp>
    </p:spTree>
    <p:extLst>
      <p:ext uri="{BB962C8B-B14F-4D97-AF65-F5344CB8AC3E}">
        <p14:creationId xmlns:p14="http://schemas.microsoft.com/office/powerpoint/2010/main" val="9038427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39B44-FF04-4424-8638-02D4960A0F47}"/>
              </a:ext>
            </a:extLst>
          </p:cNvPr>
          <p:cNvSpPr>
            <a:spLocks noGrp="1"/>
          </p:cNvSpPr>
          <p:nvPr>
            <p:ph type="title"/>
          </p:nvPr>
        </p:nvSpPr>
        <p:spPr/>
        <p:txBody>
          <a:bodyPr>
            <a:normAutofit fontScale="90000"/>
          </a:bodyPr>
          <a:lstStyle/>
          <a:p>
            <a:r>
              <a:rPr lang="en-US" noProof="0" dirty="0"/>
              <a:t>Comparative advantage: the good, the bad, and the ugly</a:t>
            </a:r>
          </a:p>
        </p:txBody>
      </p:sp>
      <p:sp>
        <p:nvSpPr>
          <p:cNvPr id="3" name="Content Placeholder 2">
            <a:extLst>
              <a:ext uri="{FF2B5EF4-FFF2-40B4-BE49-F238E27FC236}">
                <a16:creationId xmlns:a16="http://schemas.microsoft.com/office/drawing/2014/main" id="{7DD643DC-BB04-40E4-A92F-AEFFC83CF45B}"/>
              </a:ext>
            </a:extLst>
          </p:cNvPr>
          <p:cNvSpPr>
            <a:spLocks noGrp="1"/>
          </p:cNvSpPr>
          <p:nvPr>
            <p:ph sz="quarter" idx="11"/>
          </p:nvPr>
        </p:nvSpPr>
        <p:spPr>
          <a:xfrm>
            <a:off x="342900" y="1276709"/>
            <a:ext cx="8610600" cy="4870092"/>
          </a:xfrm>
        </p:spPr>
        <p:txBody>
          <a:bodyPr/>
          <a:lstStyle/>
          <a:p>
            <a:r>
              <a:rPr lang="en-US" noProof="0" dirty="0"/>
              <a:t>Most customer service lines for large U.S companies is often outsourced to someone in India or the Philippines.</a:t>
            </a:r>
          </a:p>
          <a:p>
            <a:pPr marL="292608" indent="-292608">
              <a:buFont typeface="Arial" panose="020B0604020202020204" pitchFamily="34" charset="0"/>
              <a:buChar char="•"/>
            </a:pPr>
            <a:r>
              <a:rPr lang="en-US" sz="2600" noProof="0" dirty="0"/>
              <a:t>The U.S. likely has an </a:t>
            </a:r>
            <a:r>
              <a:rPr lang="en-US" sz="2600" noProof="0" dirty="0">
                <a:solidFill>
                  <a:srgbClr val="9D0505"/>
                </a:solidFill>
              </a:rPr>
              <a:t>absolute advantage </a:t>
            </a:r>
            <a:r>
              <a:rPr lang="en-US" sz="2600" noProof="0" dirty="0"/>
              <a:t>in customer service calls. </a:t>
            </a:r>
          </a:p>
          <a:p>
            <a:pPr marL="292608" indent="-292608">
              <a:buFont typeface="Arial" panose="020B0604020202020204" pitchFamily="34" charset="0"/>
              <a:buChar char="•"/>
            </a:pPr>
            <a:r>
              <a:rPr lang="en-US" sz="2600" noProof="0" dirty="0"/>
              <a:t>Due to communication technology, the U.S. does not have a </a:t>
            </a:r>
            <a:r>
              <a:rPr lang="en-US" sz="2600" noProof="0" dirty="0">
                <a:solidFill>
                  <a:srgbClr val="9D0505"/>
                </a:solidFill>
              </a:rPr>
              <a:t>comparative advantage </a:t>
            </a:r>
            <a:r>
              <a:rPr lang="en-US" sz="2600" noProof="0" dirty="0"/>
              <a:t>in customer service calls.</a:t>
            </a:r>
          </a:p>
          <a:p>
            <a:pPr marL="292608" indent="-292608">
              <a:buFont typeface="Arial" panose="020B0604020202020204" pitchFamily="34" charset="0"/>
              <a:buChar char="•"/>
            </a:pPr>
            <a:r>
              <a:rPr lang="en-US" sz="2600" noProof="0" dirty="0"/>
              <a:t>The U.S. has not lost its competitive edge, rather its </a:t>
            </a:r>
            <a:r>
              <a:rPr lang="en-US" sz="2600" noProof="0" dirty="0">
                <a:solidFill>
                  <a:srgbClr val="9D0505"/>
                </a:solidFill>
              </a:rPr>
              <a:t>comparative advantage </a:t>
            </a:r>
            <a:r>
              <a:rPr lang="en-US" sz="2600" noProof="0" dirty="0"/>
              <a:t>has shifted to other industries.</a:t>
            </a:r>
          </a:p>
        </p:txBody>
      </p:sp>
    </p:spTree>
    <p:extLst>
      <p:ext uri="{BB962C8B-B14F-4D97-AF65-F5344CB8AC3E}">
        <p14:creationId xmlns:p14="http://schemas.microsoft.com/office/powerpoint/2010/main" val="10564874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39B44-FF04-4424-8638-02D4960A0F47}"/>
              </a:ext>
            </a:extLst>
          </p:cNvPr>
          <p:cNvSpPr>
            <a:spLocks noGrp="1"/>
          </p:cNvSpPr>
          <p:nvPr>
            <p:ph type="title"/>
          </p:nvPr>
        </p:nvSpPr>
        <p:spPr/>
        <p:txBody>
          <a:bodyPr>
            <a:normAutofit/>
          </a:bodyPr>
          <a:lstStyle/>
          <a:p>
            <a:r>
              <a:rPr lang="en-US" noProof="0" dirty="0"/>
              <a:t>Summary</a:t>
            </a:r>
          </a:p>
        </p:txBody>
      </p:sp>
      <p:sp>
        <p:nvSpPr>
          <p:cNvPr id="3" name="Content Placeholder 2">
            <a:extLst>
              <a:ext uri="{FF2B5EF4-FFF2-40B4-BE49-F238E27FC236}">
                <a16:creationId xmlns:a16="http://schemas.microsoft.com/office/drawing/2014/main" id="{7DD643DC-BB04-40E4-A92F-AEFFC83CF45B}"/>
              </a:ext>
            </a:extLst>
          </p:cNvPr>
          <p:cNvSpPr>
            <a:spLocks noGrp="1"/>
          </p:cNvSpPr>
          <p:nvPr>
            <p:ph sz="quarter" idx="11"/>
          </p:nvPr>
        </p:nvSpPr>
        <p:spPr>
          <a:xfrm>
            <a:off x="342900" y="1276709"/>
            <a:ext cx="8458200" cy="4855733"/>
          </a:xfrm>
        </p:spPr>
        <p:txBody>
          <a:bodyPr>
            <a:normAutofit/>
          </a:bodyPr>
          <a:lstStyle/>
          <a:p>
            <a:pPr marL="292608" indent="-292608">
              <a:buClr>
                <a:schemeClr val="tx1"/>
              </a:buClr>
              <a:buFont typeface="Arial" panose="020B0604020202020204" pitchFamily="34" charset="0"/>
              <a:buChar char="•"/>
            </a:pPr>
            <a:r>
              <a:rPr lang="en-US" i="1" noProof="0" dirty="0">
                <a:solidFill>
                  <a:srgbClr val="9D0505"/>
                </a:solidFill>
              </a:rPr>
              <a:t>Specialization</a:t>
            </a:r>
            <a:r>
              <a:rPr lang="en-US" noProof="0" dirty="0"/>
              <a:t> and </a:t>
            </a:r>
            <a:r>
              <a:rPr lang="en-US" i="1" noProof="0" dirty="0">
                <a:solidFill>
                  <a:srgbClr val="9D0505"/>
                </a:solidFill>
              </a:rPr>
              <a:t>trade</a:t>
            </a:r>
            <a:r>
              <a:rPr lang="en-US" noProof="0" dirty="0"/>
              <a:t> can make everyone better off.</a:t>
            </a:r>
          </a:p>
          <a:p>
            <a:pPr marL="292608" indent="-292608">
              <a:buFont typeface="Arial" panose="020B0604020202020204" pitchFamily="34" charset="0"/>
              <a:buChar char="•"/>
            </a:pPr>
            <a:r>
              <a:rPr lang="en-US" noProof="0" dirty="0"/>
              <a:t>An economy is driven by individuals seeking to make a profit; people specialize so as to exploit their </a:t>
            </a:r>
            <a:r>
              <a:rPr lang="en-US" i="1" noProof="0" dirty="0">
                <a:solidFill>
                  <a:srgbClr val="9D0505"/>
                </a:solidFill>
              </a:rPr>
              <a:t>comparative advantages</a:t>
            </a:r>
            <a:r>
              <a:rPr lang="en-US" noProof="0" dirty="0"/>
              <a:t>.</a:t>
            </a:r>
          </a:p>
          <a:p>
            <a:pPr marL="292608" indent="-292608">
              <a:buFont typeface="Arial" panose="020B0604020202020204" pitchFamily="34" charset="0"/>
              <a:buChar char="•"/>
            </a:pPr>
            <a:r>
              <a:rPr lang="en-US" noProof="0" dirty="0"/>
              <a:t>This principle is as true for countries, like the United States and China, as it is for individuals picking their careers.</a:t>
            </a:r>
          </a:p>
        </p:txBody>
      </p:sp>
    </p:spTree>
    <p:extLst>
      <p:ext uri="{BB962C8B-B14F-4D97-AF65-F5344CB8AC3E}">
        <p14:creationId xmlns:p14="http://schemas.microsoft.com/office/powerpoint/2010/main" val="25005208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noProof="0" dirty="0"/>
              <a:t>End of Main Content</a:t>
            </a:r>
          </a:p>
        </p:txBody>
      </p:sp>
      <p:sp>
        <p:nvSpPr>
          <p:cNvPr id="4" name="Content Placeholder 3">
            <a:extLst>
              <a:ext uri="{FF2B5EF4-FFF2-40B4-BE49-F238E27FC236}">
                <a16:creationId xmlns:a16="http://schemas.microsoft.com/office/drawing/2014/main" id="{D273E325-9208-43F3-8555-36202DC09FA0}"/>
              </a:ext>
            </a:extLst>
          </p:cNvPr>
          <p:cNvSpPr>
            <a:spLocks noGrp="1"/>
          </p:cNvSpPr>
          <p:nvPr>
            <p:ph sz="quarter" idx="13"/>
          </p:nvPr>
        </p:nvSpPr>
        <p:spPr>
          <a:xfrm>
            <a:off x="60325" y="6498556"/>
            <a:ext cx="8988784" cy="296359"/>
          </a:xfrm>
        </p:spPr>
        <p:txBody>
          <a:bodyPr/>
          <a:lstStyle/>
          <a:p>
            <a:pPr lvl="0"/>
            <a:r>
              <a:rPr lang="en-US" dirty="0">
                <a:solidFill>
                  <a:schemeClr val="tx1"/>
                </a:solidFill>
              </a:rPr>
              <a:t>© 2021 McGraw Hill. All rights reserved. Authorized only for instructor use in the classroom.</a:t>
            </a:r>
          </a:p>
          <a:p>
            <a:pPr lvl="0"/>
            <a:r>
              <a:rPr lang="en-US" dirty="0">
                <a:solidFill>
                  <a:schemeClr val="tx1"/>
                </a:solidFill>
              </a:rPr>
              <a:t>No reproduction or further distribution permitted without the prior written consent of McGraw Hill.</a:t>
            </a:r>
            <a:endParaRPr lang="en-IN" dirty="0"/>
          </a:p>
        </p:txBody>
      </p:sp>
    </p:spTree>
    <p:extLst>
      <p:ext uri="{BB962C8B-B14F-4D97-AF65-F5344CB8AC3E}">
        <p14:creationId xmlns:p14="http://schemas.microsoft.com/office/powerpoint/2010/main" val="27832817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Title 23">
            <a:extLst>
              <a:ext uri="{FF2B5EF4-FFF2-40B4-BE49-F238E27FC236}">
                <a16:creationId xmlns:a16="http://schemas.microsoft.com/office/drawing/2014/main" id="{F760FA83-E8B6-439B-A8A8-C527C74C6540}"/>
              </a:ext>
            </a:extLst>
          </p:cNvPr>
          <p:cNvSpPr>
            <a:spLocks noGrp="1"/>
          </p:cNvSpPr>
          <p:nvPr>
            <p:ph type="title"/>
          </p:nvPr>
        </p:nvSpPr>
        <p:spPr/>
        <p:txBody>
          <a:bodyPr/>
          <a:lstStyle/>
          <a:p>
            <a:r>
              <a:rPr lang="en-US" noProof="0" dirty="0"/>
              <a:t>Accessibility Content: Text Alternatives for Images</a:t>
            </a:r>
          </a:p>
        </p:txBody>
      </p:sp>
    </p:spTree>
    <p:extLst>
      <p:ext uri="{BB962C8B-B14F-4D97-AF65-F5344CB8AC3E}">
        <p14:creationId xmlns:p14="http://schemas.microsoft.com/office/powerpoint/2010/main" val="39485573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39B44-FF04-4424-8638-02D4960A0F47}"/>
              </a:ext>
            </a:extLst>
          </p:cNvPr>
          <p:cNvSpPr>
            <a:spLocks noGrp="1"/>
          </p:cNvSpPr>
          <p:nvPr>
            <p:ph type="title"/>
          </p:nvPr>
        </p:nvSpPr>
        <p:spPr>
          <a:xfrm>
            <a:off x="342899" y="304800"/>
            <a:ext cx="8701709" cy="678611"/>
          </a:xfrm>
        </p:spPr>
        <p:txBody>
          <a:bodyPr>
            <a:normAutofit fontScale="90000"/>
          </a:bodyPr>
          <a:lstStyle/>
          <a:p>
            <a:r>
              <a:rPr lang="en-US" noProof="0" dirty="0"/>
              <a:t>Who produces which goods and why?</a:t>
            </a:r>
          </a:p>
        </p:txBody>
      </p:sp>
      <p:sp>
        <p:nvSpPr>
          <p:cNvPr id="3" name="Content Placeholder 2">
            <a:extLst>
              <a:ext uri="{FF2B5EF4-FFF2-40B4-BE49-F238E27FC236}">
                <a16:creationId xmlns:a16="http://schemas.microsoft.com/office/drawing/2014/main" id="{7DD643DC-BB04-40E4-A92F-AEFFC83CF45B}"/>
              </a:ext>
            </a:extLst>
          </p:cNvPr>
          <p:cNvSpPr>
            <a:spLocks noGrp="1"/>
          </p:cNvSpPr>
          <p:nvPr>
            <p:ph sz="quarter" idx="11"/>
          </p:nvPr>
        </p:nvSpPr>
        <p:spPr>
          <a:xfrm>
            <a:off x="342900" y="1276710"/>
            <a:ext cx="8458200" cy="5063130"/>
          </a:xfrm>
        </p:spPr>
        <p:txBody>
          <a:bodyPr/>
          <a:lstStyle/>
          <a:p>
            <a:pPr marL="292608" indent="-292608">
              <a:buFont typeface="Arial" panose="020B0604020202020204" pitchFamily="34" charset="0"/>
              <a:buChar char="•"/>
            </a:pPr>
            <a:r>
              <a:rPr lang="en-US" noProof="0" dirty="0"/>
              <a:t>People around the globe coordinate production activities to sell to consumers what they want.</a:t>
            </a:r>
          </a:p>
          <a:p>
            <a:pPr marL="292608" indent="-292608">
              <a:buFont typeface="Arial" panose="020B0604020202020204" pitchFamily="34" charset="0"/>
              <a:buChar char="•"/>
            </a:pPr>
            <a:r>
              <a:rPr lang="en-US" noProof="0" dirty="0"/>
              <a:t>The global production is a natural outcome of people everywhere acting in their own self-interest to improve their own lives.</a:t>
            </a:r>
          </a:p>
          <a:p>
            <a:pPr marL="292608" indent="-292608">
              <a:buFont typeface="Arial" panose="020B0604020202020204" pitchFamily="34" charset="0"/>
              <a:buChar char="•"/>
            </a:pPr>
            <a:r>
              <a:rPr lang="en-US" noProof="0" dirty="0"/>
              <a:t>Economists call this coordination mechanism the </a:t>
            </a:r>
            <a:r>
              <a:rPr lang="en-US" i="1" noProof="0" dirty="0">
                <a:solidFill>
                  <a:srgbClr val="9D0505"/>
                </a:solidFill>
              </a:rPr>
              <a:t>invisible hand</a:t>
            </a:r>
            <a:r>
              <a:rPr lang="en-US" noProof="0" dirty="0"/>
              <a:t>.</a:t>
            </a:r>
          </a:p>
        </p:txBody>
      </p:sp>
    </p:spTree>
    <p:extLst>
      <p:ext uri="{BB962C8B-B14F-4D97-AF65-F5344CB8AC3E}">
        <p14:creationId xmlns:p14="http://schemas.microsoft.com/office/powerpoint/2010/main" val="105496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233546"/>
            <a:ext cx="8458200" cy="821119"/>
          </a:xfrm>
        </p:spPr>
        <p:txBody>
          <a:bodyPr>
            <a:noAutofit/>
          </a:bodyPr>
          <a:lstStyle/>
          <a:p>
            <a:r>
              <a:rPr lang="en-US" sz="3000" noProof="0" dirty="0"/>
              <a:t>Production possibility frontier </a:t>
            </a:r>
            <a:r>
              <a:rPr lang="en-US" sz="1000" b="0" noProof="0" dirty="0"/>
              <a:t>1</a:t>
            </a:r>
            <a:r>
              <a:rPr lang="en-US" sz="3000" noProof="0" dirty="0"/>
              <a:t> – Text Alternative</a:t>
            </a:r>
          </a:p>
        </p:txBody>
      </p:sp>
      <p:sp>
        <p:nvSpPr>
          <p:cNvPr id="3" name="Text Placeholder 2"/>
          <p:cNvSpPr>
            <a:spLocks noGrp="1"/>
          </p:cNvSpPr>
          <p:nvPr>
            <p:ph type="body" sz="quarter" idx="14"/>
          </p:nvPr>
        </p:nvSpPr>
        <p:spPr>
          <a:xfrm>
            <a:off x="3081587" y="1165218"/>
            <a:ext cx="2980826" cy="225425"/>
          </a:xfrm>
        </p:spPr>
        <p:txBody>
          <a:bodyPr/>
          <a:lstStyle/>
          <a:p>
            <a:r>
              <a:rPr lang="en-US" noProof="0" dirty="0">
                <a:hlinkClick r:id="rId3" action="ppaction://hlinksldjump"/>
              </a:rPr>
              <a:t>Return to parent-slide containing images.</a:t>
            </a:r>
          </a:p>
        </p:txBody>
      </p:sp>
      <p:sp>
        <p:nvSpPr>
          <p:cNvPr id="4" name="Content Placeholder 3"/>
          <p:cNvSpPr>
            <a:spLocks noGrp="1"/>
          </p:cNvSpPr>
          <p:nvPr>
            <p:ph sz="quarter" idx="11"/>
          </p:nvPr>
        </p:nvSpPr>
        <p:spPr>
          <a:xfrm>
            <a:off x="342900" y="1551709"/>
            <a:ext cx="8458200" cy="4696692"/>
          </a:xfrm>
        </p:spPr>
        <p:txBody>
          <a:bodyPr>
            <a:normAutofit/>
          </a:bodyPr>
          <a:lstStyle/>
          <a:p>
            <a:r>
              <a:rPr lang="en-US" sz="2200" noProof="0" dirty="0"/>
              <a:t>Graph has Millions of bushels of wheat on the vertical axis and Millions of shirts on the horizontal axis. A production possibilities frontier (PPF) slopes down from (0, 4) to (2, 0) and through point R at (.5, 2) and point S at (1, 2). Point T is at (1,1) and point U is at (2, 2). Note to points R, S, and T reads as follows: Attainable points require 2 million or fewer workers. Note to point U reads: Unattainable points can’t be reached because there aren’t enough workers.</a:t>
            </a:r>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p>
        </p:txBody>
      </p:sp>
    </p:spTree>
    <p:extLst>
      <p:ext uri="{BB962C8B-B14F-4D97-AF65-F5344CB8AC3E}">
        <p14:creationId xmlns:p14="http://schemas.microsoft.com/office/powerpoint/2010/main" val="35702309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233546"/>
            <a:ext cx="8458200" cy="821119"/>
          </a:xfrm>
        </p:spPr>
        <p:txBody>
          <a:bodyPr>
            <a:noAutofit/>
          </a:bodyPr>
          <a:lstStyle/>
          <a:p>
            <a:r>
              <a:rPr lang="en-US" sz="3000" noProof="0" dirty="0"/>
              <a:t>Production possibility frontier </a:t>
            </a:r>
            <a:r>
              <a:rPr lang="en-US" sz="1000" b="0" noProof="0" dirty="0"/>
              <a:t>2</a:t>
            </a:r>
            <a:r>
              <a:rPr lang="en-US" sz="3000" noProof="0" dirty="0"/>
              <a:t> – Text Alternative</a:t>
            </a:r>
          </a:p>
        </p:txBody>
      </p:sp>
      <p:sp>
        <p:nvSpPr>
          <p:cNvPr id="3" name="Text Placeholder 2"/>
          <p:cNvSpPr>
            <a:spLocks noGrp="1"/>
          </p:cNvSpPr>
          <p:nvPr>
            <p:ph type="body" sz="quarter" idx="14"/>
          </p:nvPr>
        </p:nvSpPr>
        <p:spPr>
          <a:xfrm>
            <a:off x="3081587" y="1165218"/>
            <a:ext cx="2980826" cy="225425"/>
          </a:xfrm>
        </p:spPr>
        <p:txBody>
          <a:bodyPr/>
          <a:lstStyle/>
          <a:p>
            <a:r>
              <a:rPr lang="en-US" noProof="0" dirty="0">
                <a:hlinkClick r:id="rId3" action="ppaction://hlinksldjump"/>
              </a:rPr>
              <a:t>Return to parent-slide containing images.</a:t>
            </a:r>
          </a:p>
        </p:txBody>
      </p:sp>
      <p:sp>
        <p:nvSpPr>
          <p:cNvPr id="4" name="Content Placeholder 3"/>
          <p:cNvSpPr>
            <a:spLocks noGrp="1"/>
          </p:cNvSpPr>
          <p:nvPr>
            <p:ph sz="quarter" idx="11"/>
          </p:nvPr>
        </p:nvSpPr>
        <p:spPr>
          <a:xfrm>
            <a:off x="342900" y="1551709"/>
            <a:ext cx="8458200" cy="4350327"/>
          </a:xfrm>
        </p:spPr>
        <p:txBody>
          <a:bodyPr>
            <a:normAutofit/>
          </a:bodyPr>
          <a:lstStyle/>
          <a:p>
            <a:pPr>
              <a:spcAft>
                <a:spcPts val="2000"/>
              </a:spcAft>
            </a:pPr>
            <a:r>
              <a:rPr lang="en-US" sz="2200" noProof="0" dirty="0"/>
              <a:t>Graph has Millions of bushels of wheat on the vertical axis and Millions of shirts on the horizontal axis. A production possibilities frontier (PPF) slopes down from (0, 4) to (2, 0) and through point R at (.5, 2) and point S at (1, 2). Point T is at (1,1) and point U is at (2, 2). Note to points R, S, and T reads as follows: Attainable points require 2 million or fewer workers. Note to point U reads: Unattainable points can’t be reached because there aren’t enough workers.</a:t>
            </a:r>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p>
        </p:txBody>
      </p:sp>
    </p:spTree>
    <p:extLst>
      <p:ext uri="{BB962C8B-B14F-4D97-AF65-F5344CB8AC3E}">
        <p14:creationId xmlns:p14="http://schemas.microsoft.com/office/powerpoint/2010/main" val="26973025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233546"/>
            <a:ext cx="8458200" cy="821119"/>
          </a:xfrm>
        </p:spPr>
        <p:txBody>
          <a:bodyPr>
            <a:noAutofit/>
          </a:bodyPr>
          <a:lstStyle/>
          <a:p>
            <a:r>
              <a:rPr lang="en-US" sz="3200" dirty="0"/>
              <a:t>Active Learning: Calculating opportunity cost</a:t>
            </a:r>
            <a:r>
              <a:rPr lang="en-US" sz="3000" noProof="0" dirty="0"/>
              <a:t> – Text Alternative</a:t>
            </a:r>
          </a:p>
        </p:txBody>
      </p:sp>
      <p:sp>
        <p:nvSpPr>
          <p:cNvPr id="3" name="Text Placeholder 2"/>
          <p:cNvSpPr>
            <a:spLocks noGrp="1"/>
          </p:cNvSpPr>
          <p:nvPr>
            <p:ph type="body" sz="quarter" idx="14"/>
          </p:nvPr>
        </p:nvSpPr>
        <p:spPr>
          <a:xfrm>
            <a:off x="3081587" y="1165218"/>
            <a:ext cx="2980826" cy="225425"/>
          </a:xfrm>
        </p:spPr>
        <p:txBody>
          <a:bodyPr/>
          <a:lstStyle/>
          <a:p>
            <a:r>
              <a:rPr lang="en-US" noProof="0" dirty="0">
                <a:hlinkClick r:id="rId3" action="ppaction://hlinksldjump"/>
              </a:rPr>
              <a:t>Return to parent-slide containing images.</a:t>
            </a:r>
          </a:p>
        </p:txBody>
      </p:sp>
      <p:sp>
        <p:nvSpPr>
          <p:cNvPr id="4" name="Content Placeholder 3"/>
          <p:cNvSpPr>
            <a:spLocks noGrp="1"/>
          </p:cNvSpPr>
          <p:nvPr>
            <p:ph sz="quarter" idx="11"/>
          </p:nvPr>
        </p:nvSpPr>
        <p:spPr>
          <a:xfrm>
            <a:off x="342900" y="1551709"/>
            <a:ext cx="8458200" cy="4350327"/>
          </a:xfrm>
        </p:spPr>
        <p:txBody>
          <a:bodyPr>
            <a:normAutofit/>
          </a:bodyPr>
          <a:lstStyle/>
          <a:p>
            <a:pPr>
              <a:spcAft>
                <a:spcPts val="2000"/>
              </a:spcAft>
            </a:pPr>
            <a:r>
              <a:rPr lang="en-US" sz="2400" dirty="0"/>
              <a:t>The graph has Millions of bushels of wheat on the vertical axis and Millions of shirts on the horizontal axis. A production possibilities frontier (PPF) slopes down from (0, 4) to (3, 0). </a:t>
            </a:r>
            <a:endParaRPr lang="en-US" sz="24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p>
        </p:txBody>
      </p:sp>
    </p:spTree>
    <p:extLst>
      <p:ext uri="{BB962C8B-B14F-4D97-AF65-F5344CB8AC3E}">
        <p14:creationId xmlns:p14="http://schemas.microsoft.com/office/powerpoint/2010/main" val="228541293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233546"/>
            <a:ext cx="8458200" cy="821119"/>
          </a:xfrm>
        </p:spPr>
        <p:txBody>
          <a:bodyPr>
            <a:noAutofit/>
          </a:bodyPr>
          <a:lstStyle/>
          <a:p>
            <a:r>
              <a:rPr lang="en-US" sz="3200" dirty="0"/>
              <a:t>Active Learning Solution I</a:t>
            </a:r>
            <a:r>
              <a:rPr lang="en-US" sz="3000" noProof="0" dirty="0"/>
              <a:t> – Text Alternative</a:t>
            </a:r>
          </a:p>
        </p:txBody>
      </p:sp>
      <p:sp>
        <p:nvSpPr>
          <p:cNvPr id="3" name="Text Placeholder 2"/>
          <p:cNvSpPr>
            <a:spLocks noGrp="1"/>
          </p:cNvSpPr>
          <p:nvPr>
            <p:ph type="body" sz="quarter" idx="14"/>
          </p:nvPr>
        </p:nvSpPr>
        <p:spPr>
          <a:xfrm>
            <a:off x="3081587" y="1165218"/>
            <a:ext cx="2980826" cy="225425"/>
          </a:xfrm>
        </p:spPr>
        <p:txBody>
          <a:bodyPr/>
          <a:lstStyle/>
          <a:p>
            <a:r>
              <a:rPr lang="en-US" noProof="0" dirty="0">
                <a:hlinkClick r:id="rId3" action="ppaction://hlinksldjump"/>
              </a:rPr>
              <a:t>Return to parent-slide containing images.</a:t>
            </a:r>
          </a:p>
        </p:txBody>
      </p:sp>
      <p:sp>
        <p:nvSpPr>
          <p:cNvPr id="4" name="Content Placeholder 3"/>
          <p:cNvSpPr>
            <a:spLocks noGrp="1"/>
          </p:cNvSpPr>
          <p:nvPr>
            <p:ph sz="quarter" idx="11"/>
          </p:nvPr>
        </p:nvSpPr>
        <p:spPr>
          <a:xfrm>
            <a:off x="342900" y="1551709"/>
            <a:ext cx="8458200" cy="4350327"/>
          </a:xfrm>
        </p:spPr>
        <p:txBody>
          <a:bodyPr>
            <a:normAutofit/>
          </a:bodyPr>
          <a:lstStyle/>
          <a:p>
            <a:pPr>
              <a:spcAft>
                <a:spcPts val="2000"/>
              </a:spcAft>
            </a:pPr>
            <a:r>
              <a:rPr lang="en-US" sz="2400" dirty="0"/>
              <a:t>The graph has Millions of bushels of wheat on the vertical axis and Millions of shirts on the horizontal axis. A production possibilities frontier (PPF) slopes down from (0, 4) to (3, 0). </a:t>
            </a:r>
            <a:endParaRPr lang="en-US" sz="24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p>
        </p:txBody>
      </p:sp>
    </p:spTree>
    <p:extLst>
      <p:ext uri="{BB962C8B-B14F-4D97-AF65-F5344CB8AC3E}">
        <p14:creationId xmlns:p14="http://schemas.microsoft.com/office/powerpoint/2010/main" val="15450034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233546"/>
            <a:ext cx="8458200" cy="821119"/>
          </a:xfrm>
        </p:spPr>
        <p:txBody>
          <a:bodyPr>
            <a:noAutofit/>
          </a:bodyPr>
          <a:lstStyle/>
          <a:p>
            <a:r>
              <a:rPr lang="en-US" sz="3600" noProof="0" dirty="0"/>
              <a:t>Convex PPFs II – Text Alternative</a:t>
            </a:r>
          </a:p>
        </p:txBody>
      </p:sp>
      <p:sp>
        <p:nvSpPr>
          <p:cNvPr id="3" name="Text Placeholder 2"/>
          <p:cNvSpPr>
            <a:spLocks noGrp="1"/>
          </p:cNvSpPr>
          <p:nvPr>
            <p:ph type="body" sz="quarter" idx="14"/>
          </p:nvPr>
        </p:nvSpPr>
        <p:spPr>
          <a:xfrm>
            <a:off x="3081587" y="1165218"/>
            <a:ext cx="2980826" cy="225425"/>
          </a:xfrm>
        </p:spPr>
        <p:txBody>
          <a:bodyPr/>
          <a:lstStyle/>
          <a:p>
            <a:r>
              <a:rPr lang="en-US" noProof="0" dirty="0">
                <a:hlinkClick r:id="rId3" action="ppaction://hlinksldjump"/>
              </a:rPr>
              <a:t>Return to parent-slide containing images.</a:t>
            </a:r>
          </a:p>
        </p:txBody>
      </p:sp>
      <p:sp>
        <p:nvSpPr>
          <p:cNvPr id="4" name="Content Placeholder 3"/>
          <p:cNvSpPr>
            <a:spLocks noGrp="1"/>
          </p:cNvSpPr>
          <p:nvPr>
            <p:ph sz="quarter" idx="11"/>
          </p:nvPr>
        </p:nvSpPr>
        <p:spPr>
          <a:xfrm>
            <a:off x="342900" y="1551709"/>
            <a:ext cx="8458200" cy="4462524"/>
          </a:xfrm>
        </p:spPr>
        <p:txBody>
          <a:bodyPr>
            <a:normAutofit/>
          </a:bodyPr>
          <a:lstStyle/>
          <a:p>
            <a:r>
              <a:rPr lang="en-US" noProof="0" dirty="0"/>
              <a:t>Two graphs have Millions of bushels of wheat on the vertical axis and Millions of shirts on the horizontal axis. Graph (A), Constructing the PPF, has the following points on the production possibilities frontier, which are connected by straight lines: C1 (0, 4), C2 (2, 3), C3 (1.7, 2), C4 (2, 0). Lines between points have the following notes. From C1 to C2: 1. Giving up 1 million bushels of wheat results in a gain of 1 million shirts. Slope equals negative one. From C2 to C3: 2. Giving up 1 million bushels of wheat gains only ½ million shirts. Slope equals negative 2. From C3 to C4: 3. Giving up 1 million bushels of wheat gains only ¼ million shirts. Slope equals negative four. </a:t>
            </a:r>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p>
        </p:txBody>
      </p:sp>
    </p:spTree>
    <p:extLst>
      <p:ext uri="{BB962C8B-B14F-4D97-AF65-F5344CB8AC3E}">
        <p14:creationId xmlns:p14="http://schemas.microsoft.com/office/powerpoint/2010/main" val="9759046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233546"/>
            <a:ext cx="8458200" cy="821119"/>
          </a:xfrm>
        </p:spPr>
        <p:txBody>
          <a:bodyPr>
            <a:noAutofit/>
          </a:bodyPr>
          <a:lstStyle/>
          <a:p>
            <a:r>
              <a:rPr lang="en-US" sz="3600" noProof="0" dirty="0"/>
              <a:t>Convex PPFs III – Text Alternative</a:t>
            </a:r>
          </a:p>
        </p:txBody>
      </p:sp>
      <p:sp>
        <p:nvSpPr>
          <p:cNvPr id="3" name="Text Placeholder 2"/>
          <p:cNvSpPr>
            <a:spLocks noGrp="1"/>
          </p:cNvSpPr>
          <p:nvPr>
            <p:ph type="body" sz="quarter" idx="14"/>
          </p:nvPr>
        </p:nvSpPr>
        <p:spPr>
          <a:xfrm>
            <a:off x="3081587" y="1165218"/>
            <a:ext cx="2980826" cy="225425"/>
          </a:xfrm>
        </p:spPr>
        <p:txBody>
          <a:bodyPr/>
          <a:lstStyle/>
          <a:p>
            <a:r>
              <a:rPr lang="en-US" noProof="0" dirty="0">
                <a:hlinkClick r:id="rId3" action="ppaction://hlinksldjump"/>
              </a:rPr>
              <a:t>Return to parent-slide containing images.</a:t>
            </a:r>
          </a:p>
        </p:txBody>
      </p:sp>
      <p:sp>
        <p:nvSpPr>
          <p:cNvPr id="4" name="Content Placeholder 3"/>
          <p:cNvSpPr>
            <a:spLocks noGrp="1"/>
          </p:cNvSpPr>
          <p:nvPr>
            <p:ph sz="quarter" idx="11"/>
          </p:nvPr>
        </p:nvSpPr>
        <p:spPr>
          <a:xfrm>
            <a:off x="342900" y="1551709"/>
            <a:ext cx="8458200" cy="4599709"/>
          </a:xfrm>
        </p:spPr>
        <p:txBody>
          <a:bodyPr/>
          <a:lstStyle/>
          <a:p>
            <a:r>
              <a:rPr lang="en-US" noProof="0" dirty="0"/>
              <a:t>Two graphs have Millions of bushels of wheat on the vertical axis and Millions of shirts on the horizontal axis. Graph (A), Constructing the PPF, has the following points on the production possibilities frontier, which are connected by straight lines: C1 (0, 4), C2 (2, 3), C3 (1.7, 2), C4 (2, 0). Lines between points have the following notes. From C1 to C2: 1. Giving up 1 million bushels of wheat results in a gain of 1 million shirts. Slope equals negative one. From C2 to C3: 2. Giving up 1 million bushels of wheat gains only ½ million shirts. Slope equals negative 2. From C3 to C4: 3. Giving up 1 million bushels of wheat gains only ¼ million shirts. Slope equals negative four. </a:t>
            </a:r>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p>
        </p:txBody>
      </p:sp>
    </p:spTree>
    <p:extLst>
      <p:ext uri="{BB962C8B-B14F-4D97-AF65-F5344CB8AC3E}">
        <p14:creationId xmlns:p14="http://schemas.microsoft.com/office/powerpoint/2010/main" val="421327645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233546"/>
            <a:ext cx="8458200" cy="821119"/>
          </a:xfrm>
        </p:spPr>
        <p:txBody>
          <a:bodyPr>
            <a:noAutofit/>
          </a:bodyPr>
          <a:lstStyle/>
          <a:p>
            <a:r>
              <a:rPr lang="en-US" sz="3000" noProof="0" dirty="0"/>
              <a:t>PPFs and opportunity cost – Text Alternative</a:t>
            </a:r>
          </a:p>
        </p:txBody>
      </p:sp>
      <p:sp>
        <p:nvSpPr>
          <p:cNvPr id="3" name="Text Placeholder 2"/>
          <p:cNvSpPr>
            <a:spLocks noGrp="1"/>
          </p:cNvSpPr>
          <p:nvPr>
            <p:ph type="body" sz="quarter" idx="14"/>
          </p:nvPr>
        </p:nvSpPr>
        <p:spPr>
          <a:xfrm>
            <a:off x="3081587" y="1165218"/>
            <a:ext cx="2980826" cy="225425"/>
          </a:xfrm>
        </p:spPr>
        <p:txBody>
          <a:bodyPr/>
          <a:lstStyle/>
          <a:p>
            <a:r>
              <a:rPr lang="en-US" noProof="0" dirty="0">
                <a:hlinkClick r:id="rId3" action="ppaction://hlinksldjump"/>
              </a:rPr>
              <a:t>Return to parent-slide containing images.</a:t>
            </a:r>
          </a:p>
        </p:txBody>
      </p:sp>
      <p:sp>
        <p:nvSpPr>
          <p:cNvPr id="4" name="Content Placeholder 3"/>
          <p:cNvSpPr>
            <a:spLocks noGrp="1"/>
          </p:cNvSpPr>
          <p:nvPr>
            <p:ph sz="quarter" idx="11"/>
          </p:nvPr>
        </p:nvSpPr>
        <p:spPr>
          <a:xfrm>
            <a:off x="342900" y="1551709"/>
            <a:ext cx="8458200" cy="4696692"/>
          </a:xfrm>
        </p:spPr>
        <p:txBody>
          <a:bodyPr>
            <a:normAutofit/>
          </a:bodyPr>
          <a:lstStyle/>
          <a:p>
            <a:r>
              <a:rPr lang="en-US" sz="2200" noProof="0" dirty="0"/>
              <a:t>Graph has Millions of bushels of wheat on the vertical axis and Millions of shirts on the horizontal axis. The production possibilities frontier slopes straight down from (0, 4) and (2, 0). A dashed vertical line has three points, B1, B2, and B3. B1 is at (1, 1), B2 is at (1, 1.5), and B3 is at (1, 2). Boxes on the graph read as follows: 1. Producing at B1 requires only 1.5 million workers… 2….so the U.S. can produce more wheat without giving up any shirts by moving toward the frontier.</a:t>
            </a:r>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p>
        </p:txBody>
      </p:sp>
    </p:spTree>
    <p:extLst>
      <p:ext uri="{BB962C8B-B14F-4D97-AF65-F5344CB8AC3E}">
        <p14:creationId xmlns:p14="http://schemas.microsoft.com/office/powerpoint/2010/main" val="9659201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233546"/>
            <a:ext cx="8458200" cy="821119"/>
          </a:xfrm>
        </p:spPr>
        <p:txBody>
          <a:bodyPr>
            <a:noAutofit/>
          </a:bodyPr>
          <a:lstStyle/>
          <a:p>
            <a:r>
              <a:rPr lang="en-US" sz="3000" noProof="0" dirty="0"/>
              <a:t>PPFs and opportunity cost II – Text Alternative</a:t>
            </a:r>
          </a:p>
        </p:txBody>
      </p:sp>
      <p:sp>
        <p:nvSpPr>
          <p:cNvPr id="3" name="Text Placeholder 2"/>
          <p:cNvSpPr>
            <a:spLocks noGrp="1"/>
          </p:cNvSpPr>
          <p:nvPr>
            <p:ph type="body" sz="quarter" idx="14"/>
          </p:nvPr>
        </p:nvSpPr>
        <p:spPr>
          <a:xfrm>
            <a:off x="3081587" y="1165218"/>
            <a:ext cx="2980826" cy="225425"/>
          </a:xfrm>
        </p:spPr>
        <p:txBody>
          <a:bodyPr/>
          <a:lstStyle/>
          <a:p>
            <a:r>
              <a:rPr lang="en-US" noProof="0" dirty="0">
                <a:hlinkClick r:id="rId3" action="ppaction://hlinksldjump"/>
              </a:rPr>
              <a:t>Return to parent-slide containing images.</a:t>
            </a:r>
          </a:p>
        </p:txBody>
      </p:sp>
      <p:sp>
        <p:nvSpPr>
          <p:cNvPr id="4" name="Content Placeholder 3"/>
          <p:cNvSpPr>
            <a:spLocks noGrp="1"/>
          </p:cNvSpPr>
          <p:nvPr>
            <p:ph sz="quarter" idx="11"/>
          </p:nvPr>
        </p:nvSpPr>
        <p:spPr>
          <a:xfrm>
            <a:off x="342900" y="1551709"/>
            <a:ext cx="8458200" cy="4696692"/>
          </a:xfrm>
        </p:spPr>
        <p:txBody>
          <a:bodyPr/>
          <a:lstStyle/>
          <a:p>
            <a:r>
              <a:rPr lang="en-US" noProof="0" dirty="0"/>
              <a:t>Graph from Figure 2.4 is modified. Point F1 has been added at (.5, 3) and point F2 at (1.75, .5). A horizontal arrow from F1 to align vertically with F2 reads, 1. On the frontier producing more shirts . . . . And vertical arrow down from F1 to F2 reads, 2. . . .means producing less wheat. </a:t>
            </a:r>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p>
        </p:txBody>
      </p:sp>
    </p:spTree>
    <p:extLst>
      <p:ext uri="{BB962C8B-B14F-4D97-AF65-F5344CB8AC3E}">
        <p14:creationId xmlns:p14="http://schemas.microsoft.com/office/powerpoint/2010/main" val="144265063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233546"/>
            <a:ext cx="8458200" cy="821119"/>
          </a:xfrm>
        </p:spPr>
        <p:txBody>
          <a:bodyPr>
            <a:noAutofit/>
          </a:bodyPr>
          <a:lstStyle/>
          <a:p>
            <a:r>
              <a:rPr lang="en-US" sz="3600" noProof="0" dirty="0"/>
              <a:t>Shifting the PPF – Text Alternative</a:t>
            </a:r>
          </a:p>
        </p:txBody>
      </p:sp>
      <p:sp>
        <p:nvSpPr>
          <p:cNvPr id="3" name="Text Placeholder 2"/>
          <p:cNvSpPr>
            <a:spLocks noGrp="1"/>
          </p:cNvSpPr>
          <p:nvPr>
            <p:ph type="body" sz="quarter" idx="14"/>
          </p:nvPr>
        </p:nvSpPr>
        <p:spPr>
          <a:xfrm>
            <a:off x="3081587" y="1165218"/>
            <a:ext cx="2980826" cy="225425"/>
          </a:xfrm>
        </p:spPr>
        <p:txBody>
          <a:bodyPr/>
          <a:lstStyle/>
          <a:p>
            <a:r>
              <a:rPr lang="en-US" noProof="0" dirty="0">
                <a:hlinkClick r:id="rId3" action="ppaction://hlinksldjump"/>
              </a:rPr>
              <a:t>Return to parent-slide containing images.</a:t>
            </a:r>
          </a:p>
        </p:txBody>
      </p:sp>
      <p:sp>
        <p:nvSpPr>
          <p:cNvPr id="4" name="Content Placeholder 3"/>
          <p:cNvSpPr>
            <a:spLocks noGrp="1"/>
          </p:cNvSpPr>
          <p:nvPr>
            <p:ph sz="quarter" idx="11"/>
          </p:nvPr>
        </p:nvSpPr>
        <p:spPr>
          <a:xfrm>
            <a:off x="342900" y="1551709"/>
            <a:ext cx="8458200" cy="4696692"/>
          </a:xfrm>
        </p:spPr>
        <p:txBody>
          <a:bodyPr>
            <a:normAutofit/>
          </a:bodyPr>
          <a:lstStyle/>
          <a:p>
            <a:r>
              <a:rPr lang="en-US" sz="2200" noProof="0" dirty="0"/>
              <a:t>Graph from Figure 2-4 is modified. In graph (A), Change in resources: Population growth, the original frontier is labeled PPF1 and is shifted right to PPF2, sloping from (0, 8) to (4, 0). A box in the graph reads: An increase in available resources shifts the entire frontier outward. </a:t>
            </a:r>
          </a:p>
          <a:p>
            <a:r>
              <a:rPr lang="en-US" sz="2200" noProof="0" dirty="0"/>
              <a:t>In graph (B), Change in technology: Invention of the power loom, the original frontier is labeled PPF1 but only the horizontal intercept shifts right, so PP2 slopes from (0, 4) to (6, 0). A box in the graph reads: An improvement in technology for one good rotates the frontier outward. </a:t>
            </a:r>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p>
        </p:txBody>
      </p:sp>
    </p:spTree>
    <p:extLst>
      <p:ext uri="{BB962C8B-B14F-4D97-AF65-F5344CB8AC3E}">
        <p14:creationId xmlns:p14="http://schemas.microsoft.com/office/powerpoint/2010/main" val="266986169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233546"/>
            <a:ext cx="8458200" cy="821119"/>
          </a:xfrm>
        </p:spPr>
        <p:txBody>
          <a:bodyPr>
            <a:noAutofit/>
          </a:bodyPr>
          <a:lstStyle/>
          <a:p>
            <a:r>
              <a:rPr lang="en-US" sz="3600" dirty="0"/>
              <a:t>Active Learning: Shifting the PPF </a:t>
            </a:r>
            <a:r>
              <a:rPr lang="en-US" sz="3600" noProof="0" dirty="0"/>
              <a:t>– Text Alternative</a:t>
            </a:r>
          </a:p>
        </p:txBody>
      </p:sp>
      <p:sp>
        <p:nvSpPr>
          <p:cNvPr id="3" name="Text Placeholder 2"/>
          <p:cNvSpPr>
            <a:spLocks noGrp="1"/>
          </p:cNvSpPr>
          <p:nvPr>
            <p:ph type="body" sz="quarter" idx="14"/>
          </p:nvPr>
        </p:nvSpPr>
        <p:spPr>
          <a:xfrm>
            <a:off x="3081587" y="1165218"/>
            <a:ext cx="2980826" cy="225425"/>
          </a:xfrm>
        </p:spPr>
        <p:txBody>
          <a:bodyPr/>
          <a:lstStyle/>
          <a:p>
            <a:r>
              <a:rPr lang="en-US" noProof="0" dirty="0">
                <a:hlinkClick r:id="rId3" action="ppaction://hlinksldjump"/>
              </a:rPr>
              <a:t>Return to parent-slide containing images.</a:t>
            </a:r>
          </a:p>
        </p:txBody>
      </p:sp>
      <p:sp>
        <p:nvSpPr>
          <p:cNvPr id="4" name="Content Placeholder 3"/>
          <p:cNvSpPr>
            <a:spLocks noGrp="1"/>
          </p:cNvSpPr>
          <p:nvPr>
            <p:ph sz="quarter" idx="11"/>
          </p:nvPr>
        </p:nvSpPr>
        <p:spPr>
          <a:xfrm>
            <a:off x="342900" y="1551709"/>
            <a:ext cx="8458200" cy="4696692"/>
          </a:xfrm>
        </p:spPr>
        <p:txBody>
          <a:bodyPr>
            <a:normAutofit/>
          </a:bodyPr>
          <a:lstStyle/>
          <a:p>
            <a:r>
              <a:rPr lang="en-US" sz="2400" dirty="0"/>
              <a:t>The vertical axis of the graph represents millions of bushels of wheat and the horizontal axis represents millions of shirts. A line marked PPF 1 starts at (0, 4) and ends at (2, 0). A dot is marked on the line at (1.7, 0.8). The second line marked PPF 2 starts at (0, 4) and ends at (6, 0). </a:t>
            </a:r>
            <a:endParaRPr lang="en-US" sz="24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p>
        </p:txBody>
      </p:sp>
    </p:spTree>
    <p:extLst>
      <p:ext uri="{BB962C8B-B14F-4D97-AF65-F5344CB8AC3E}">
        <p14:creationId xmlns:p14="http://schemas.microsoft.com/office/powerpoint/2010/main" val="3243945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39B44-FF04-4424-8638-02D4960A0F47}"/>
              </a:ext>
            </a:extLst>
          </p:cNvPr>
          <p:cNvSpPr>
            <a:spLocks noGrp="1"/>
          </p:cNvSpPr>
          <p:nvPr>
            <p:ph type="title"/>
          </p:nvPr>
        </p:nvSpPr>
        <p:spPr/>
        <p:txBody>
          <a:bodyPr>
            <a:normAutofit/>
          </a:bodyPr>
          <a:lstStyle/>
          <a:p>
            <a:r>
              <a:rPr lang="en-US" noProof="0" dirty="0"/>
              <a:t>Production possibility</a:t>
            </a:r>
          </a:p>
        </p:txBody>
      </p:sp>
      <p:sp>
        <p:nvSpPr>
          <p:cNvPr id="3" name="Content Placeholder 2">
            <a:extLst>
              <a:ext uri="{FF2B5EF4-FFF2-40B4-BE49-F238E27FC236}">
                <a16:creationId xmlns:a16="http://schemas.microsoft.com/office/drawing/2014/main" id="{7DD643DC-BB04-40E4-A92F-AEFFC83CF45B}"/>
              </a:ext>
            </a:extLst>
          </p:cNvPr>
          <p:cNvSpPr>
            <a:spLocks noGrp="1"/>
          </p:cNvSpPr>
          <p:nvPr>
            <p:ph sz="quarter" idx="11"/>
          </p:nvPr>
        </p:nvSpPr>
        <p:spPr>
          <a:xfrm>
            <a:off x="342900" y="1276711"/>
            <a:ext cx="8458200" cy="3056750"/>
          </a:xfrm>
        </p:spPr>
        <p:txBody>
          <a:bodyPr/>
          <a:lstStyle/>
          <a:p>
            <a:r>
              <a:rPr lang="en-US" noProof="0" dirty="0"/>
              <a:t>One way to understand the invisible hand is the production possibility model.</a:t>
            </a:r>
          </a:p>
          <a:p>
            <a:pPr lvl="1"/>
            <a:r>
              <a:rPr lang="en-US" noProof="0" dirty="0"/>
              <a:t>Two groups: Producers and consumers.</a:t>
            </a:r>
          </a:p>
          <a:p>
            <a:pPr lvl="1"/>
            <a:r>
              <a:rPr lang="en-US" noProof="0" dirty="0"/>
              <a:t>Two goods being produced.</a:t>
            </a:r>
          </a:p>
          <a:p>
            <a:pPr lvl="1"/>
            <a:r>
              <a:rPr lang="en-US" noProof="0" dirty="0"/>
              <a:t>Each producer has their own production technology.</a:t>
            </a:r>
          </a:p>
          <a:p>
            <a:pPr lvl="2"/>
            <a:r>
              <a:rPr lang="en-US" noProof="0" dirty="0"/>
              <a:t>Technology can be proprietary.</a:t>
            </a:r>
          </a:p>
        </p:txBody>
      </p:sp>
      <p:sp>
        <p:nvSpPr>
          <p:cNvPr id="4" name="Content Placeholder 3">
            <a:extLst>
              <a:ext uri="{FF2B5EF4-FFF2-40B4-BE49-F238E27FC236}">
                <a16:creationId xmlns:a16="http://schemas.microsoft.com/office/drawing/2014/main" id="{561B9818-F4CF-4830-8C1F-200DD9CB2156}"/>
              </a:ext>
            </a:extLst>
          </p:cNvPr>
          <p:cNvSpPr>
            <a:spLocks noGrp="1"/>
          </p:cNvSpPr>
          <p:nvPr>
            <p:ph sz="quarter" idx="14"/>
          </p:nvPr>
        </p:nvSpPr>
        <p:spPr>
          <a:xfrm>
            <a:off x="342900" y="4397891"/>
            <a:ext cx="8458200" cy="634259"/>
          </a:xfrm>
        </p:spPr>
        <p:txBody>
          <a:bodyPr/>
          <a:lstStyle/>
          <a:p>
            <a:r>
              <a:rPr lang="en-US" noProof="0" dirty="0"/>
              <a:t>Model analyzes who produces which goods.</a:t>
            </a:r>
          </a:p>
        </p:txBody>
      </p:sp>
    </p:spTree>
    <p:extLst>
      <p:ext uri="{BB962C8B-B14F-4D97-AF65-F5344CB8AC3E}">
        <p14:creationId xmlns:p14="http://schemas.microsoft.com/office/powerpoint/2010/main" val="53147030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233546"/>
            <a:ext cx="8458200" cy="821119"/>
          </a:xfrm>
        </p:spPr>
        <p:txBody>
          <a:bodyPr>
            <a:noAutofit/>
          </a:bodyPr>
          <a:lstStyle/>
          <a:p>
            <a:r>
              <a:rPr lang="en-US" sz="3600" dirty="0"/>
              <a:t>Active Learning Solution II </a:t>
            </a:r>
            <a:r>
              <a:rPr lang="en-US" sz="3600" noProof="0" dirty="0"/>
              <a:t>– Text Alternative</a:t>
            </a:r>
          </a:p>
        </p:txBody>
      </p:sp>
      <p:sp>
        <p:nvSpPr>
          <p:cNvPr id="3" name="Text Placeholder 2"/>
          <p:cNvSpPr>
            <a:spLocks noGrp="1"/>
          </p:cNvSpPr>
          <p:nvPr>
            <p:ph type="body" sz="quarter" idx="14"/>
          </p:nvPr>
        </p:nvSpPr>
        <p:spPr>
          <a:xfrm>
            <a:off x="3081587" y="1165218"/>
            <a:ext cx="2980826" cy="225425"/>
          </a:xfrm>
        </p:spPr>
        <p:txBody>
          <a:bodyPr/>
          <a:lstStyle/>
          <a:p>
            <a:r>
              <a:rPr lang="en-US" noProof="0" dirty="0">
                <a:hlinkClick r:id="rId3" action="ppaction://hlinksldjump"/>
              </a:rPr>
              <a:t>Return to parent-slide containing images.</a:t>
            </a:r>
          </a:p>
        </p:txBody>
      </p:sp>
      <p:sp>
        <p:nvSpPr>
          <p:cNvPr id="4" name="Content Placeholder 3"/>
          <p:cNvSpPr>
            <a:spLocks noGrp="1"/>
          </p:cNvSpPr>
          <p:nvPr>
            <p:ph sz="quarter" idx="11"/>
          </p:nvPr>
        </p:nvSpPr>
        <p:spPr>
          <a:xfrm>
            <a:off x="342900" y="1551709"/>
            <a:ext cx="8458200" cy="4696692"/>
          </a:xfrm>
        </p:spPr>
        <p:txBody>
          <a:bodyPr>
            <a:normAutofit/>
          </a:bodyPr>
          <a:lstStyle/>
          <a:p>
            <a:r>
              <a:rPr lang="en-US" sz="2200" dirty="0"/>
              <a:t>The vertical axis of the graph represents millions of bushels of wheat and the horizontal axis represents millions of shirts. A line marked PPF 1 starts at (0, 4) and ends at (2, 0). A dot is marked on the line PPF 1 at (1.7, 0.8). The second line marked PPF 2 starts at (0, 4) and ends at (6, 0). Two dots are marked on the line PPF 2 at (3.5, 2) and (4.7, 0.8). A horizontal arrow from the point at (1.7, 0.8) on the line marked PPF 1 points towards the right to the dot at (4.7, 0.8) on the line marked PPF 2. Another arrow from the point at (4.7, 0.8) on the line marked PPF 2 points to the dot above at (3.5, 2) along the line PPF 2. </a:t>
            </a:r>
            <a:endParaRPr lang="en-US" sz="22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p>
        </p:txBody>
      </p:sp>
    </p:spTree>
    <p:extLst>
      <p:ext uri="{BB962C8B-B14F-4D97-AF65-F5344CB8AC3E}">
        <p14:creationId xmlns:p14="http://schemas.microsoft.com/office/powerpoint/2010/main" val="10166114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233546"/>
            <a:ext cx="8458200" cy="821119"/>
          </a:xfrm>
        </p:spPr>
        <p:txBody>
          <a:bodyPr>
            <a:noAutofit/>
          </a:bodyPr>
          <a:lstStyle/>
          <a:p>
            <a:r>
              <a:rPr lang="en-US" sz="3600" noProof="0" dirty="0"/>
              <a:t>Gains from trade – Text Alternative</a:t>
            </a:r>
          </a:p>
        </p:txBody>
      </p:sp>
      <p:sp>
        <p:nvSpPr>
          <p:cNvPr id="3" name="Text Placeholder 2"/>
          <p:cNvSpPr>
            <a:spLocks noGrp="1"/>
          </p:cNvSpPr>
          <p:nvPr>
            <p:ph type="body" sz="quarter" idx="14"/>
          </p:nvPr>
        </p:nvSpPr>
        <p:spPr>
          <a:xfrm>
            <a:off x="3081587" y="1165218"/>
            <a:ext cx="2980826" cy="225425"/>
          </a:xfrm>
        </p:spPr>
        <p:txBody>
          <a:bodyPr/>
          <a:lstStyle/>
          <a:p>
            <a:r>
              <a:rPr lang="en-US" noProof="0" dirty="0">
                <a:hlinkClick r:id="rId3" action="ppaction://hlinksldjump"/>
              </a:rPr>
              <a:t>Return to parent-slide containing images.</a:t>
            </a:r>
          </a:p>
        </p:txBody>
      </p:sp>
      <p:sp>
        <p:nvSpPr>
          <p:cNvPr id="4" name="Content Placeholder 3"/>
          <p:cNvSpPr>
            <a:spLocks noGrp="1"/>
          </p:cNvSpPr>
          <p:nvPr>
            <p:ph sz="quarter" idx="11"/>
          </p:nvPr>
        </p:nvSpPr>
        <p:spPr>
          <a:xfrm>
            <a:off x="342900" y="1551709"/>
            <a:ext cx="8458200" cy="4696692"/>
          </a:xfrm>
        </p:spPr>
        <p:txBody>
          <a:bodyPr/>
          <a:lstStyle/>
          <a:p>
            <a:r>
              <a:rPr lang="en-US" noProof="0" dirty="0"/>
              <a:t>Two graphs have Millions of bushels of wheat on the vertical axis and Millions of shirts on the horizontal axis. Graph (A), United States’ gains from trade, has a PPF from (0, 30) to (7.5, 0). Point (2, 26) is on the PPF and is labeled Without trade: Production = consumption. Point (1.5, 27) is right of the PPF and labeled With trade: Consumption possibilities increase. </a:t>
            </a:r>
          </a:p>
          <a:p>
            <a:r>
              <a:rPr lang="en-US" noProof="0" dirty="0"/>
              <a:t>Graph (B), Bangladesh’s gains from trade, has a PPF from (0, 4) to (2, 0). Point (0.5, 3) is on the PPF and is labeled Without trade: Production = consumption. Point (0.5, 3.5) is above the PPF and labeled With trade: Consumption possibilities increase.</a:t>
            </a:r>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p>
        </p:txBody>
      </p:sp>
    </p:spTree>
    <p:extLst>
      <p:ext uri="{BB962C8B-B14F-4D97-AF65-F5344CB8AC3E}">
        <p14:creationId xmlns:p14="http://schemas.microsoft.com/office/powerpoint/2010/main" val="42497488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370A7B-AE14-4AFF-B923-832055A66AF8}"/>
              </a:ext>
            </a:extLst>
          </p:cNvPr>
          <p:cNvSpPr>
            <a:spLocks noGrp="1"/>
          </p:cNvSpPr>
          <p:nvPr>
            <p:ph type="title"/>
          </p:nvPr>
        </p:nvSpPr>
        <p:spPr/>
        <p:txBody>
          <a:bodyPr/>
          <a:lstStyle/>
          <a:p>
            <a:r>
              <a:rPr lang="en-US" noProof="0" dirty="0"/>
              <a:t>Production possibility frontier </a:t>
            </a:r>
            <a:r>
              <a:rPr lang="en-US" sz="1000" b="0" noProof="0" dirty="0"/>
              <a:t>1</a:t>
            </a:r>
          </a:p>
        </p:txBody>
      </p:sp>
      <p:sp>
        <p:nvSpPr>
          <p:cNvPr id="3" name="Content Placeholder 2">
            <a:extLst>
              <a:ext uri="{FF2B5EF4-FFF2-40B4-BE49-F238E27FC236}">
                <a16:creationId xmlns:a16="http://schemas.microsoft.com/office/drawing/2014/main" id="{E196E9C5-CCCA-41F7-8998-D7B79E8BCA87}"/>
              </a:ext>
            </a:extLst>
          </p:cNvPr>
          <p:cNvSpPr>
            <a:spLocks noGrp="1"/>
          </p:cNvSpPr>
          <p:nvPr>
            <p:ph sz="quarter" idx="11"/>
          </p:nvPr>
        </p:nvSpPr>
        <p:spPr>
          <a:xfrm>
            <a:off x="342900" y="1276710"/>
            <a:ext cx="8458200" cy="989412"/>
          </a:xfrm>
        </p:spPr>
        <p:txBody>
          <a:bodyPr>
            <a:normAutofit/>
          </a:bodyPr>
          <a:lstStyle/>
          <a:p>
            <a:r>
              <a:rPr lang="en-US" noProof="0" dirty="0"/>
              <a:t>A country’s production capabilities can be modeled using the </a:t>
            </a:r>
            <a:r>
              <a:rPr lang="en-US" i="1" noProof="0" dirty="0">
                <a:solidFill>
                  <a:srgbClr val="9D0505"/>
                </a:solidFill>
              </a:rPr>
              <a:t>production possibilities frontier</a:t>
            </a:r>
            <a:r>
              <a:rPr lang="en-US" noProof="0" dirty="0">
                <a:solidFill>
                  <a:srgbClr val="9D0505"/>
                </a:solidFill>
              </a:rPr>
              <a:t> </a:t>
            </a:r>
            <a:r>
              <a:rPr lang="en-US" noProof="0" dirty="0"/>
              <a:t>(PPF).</a:t>
            </a:r>
          </a:p>
        </p:txBody>
      </p:sp>
      <p:pic>
        <p:nvPicPr>
          <p:cNvPr id="7" name="Picture 6" descr="Graph shows a production possibilities frontier and identifies attainable and unattainable points.&#10;">
            <a:extLst>
              <a:ext uri="{FF2B5EF4-FFF2-40B4-BE49-F238E27FC236}">
                <a16:creationId xmlns:a16="http://schemas.microsoft.com/office/drawing/2014/main" id="{BAA4F3D4-C7B1-4860-B87C-7A2BFE0B3708}"/>
              </a:ext>
            </a:extLst>
          </p:cNvPr>
          <p:cNvPicPr>
            <a:picLocks noChangeAspect="1"/>
          </p:cNvPicPr>
          <p:nvPr/>
        </p:nvPicPr>
        <p:blipFill>
          <a:blip r:embed="rId3"/>
          <a:stretch>
            <a:fillRect/>
          </a:stretch>
        </p:blipFill>
        <p:spPr>
          <a:xfrm>
            <a:off x="603340" y="2756884"/>
            <a:ext cx="3774305" cy="2920791"/>
          </a:xfrm>
          <a:prstGeom prst="rect">
            <a:avLst/>
          </a:prstGeom>
        </p:spPr>
      </p:pic>
      <p:graphicFrame>
        <p:nvGraphicFramePr>
          <p:cNvPr id="8" name="Table 9">
            <a:extLst>
              <a:ext uri="{FF2B5EF4-FFF2-40B4-BE49-F238E27FC236}">
                <a16:creationId xmlns:a16="http://schemas.microsoft.com/office/drawing/2014/main" id="{91107202-9346-44D9-B99B-8335421F612E}"/>
              </a:ext>
            </a:extLst>
          </p:cNvPr>
          <p:cNvGraphicFramePr>
            <a:graphicFrameLocks noGrp="1"/>
          </p:cNvGraphicFramePr>
          <p:nvPr>
            <p:extLst>
              <p:ext uri="{D42A27DB-BD31-4B8C-83A1-F6EECF244321}">
                <p14:modId xmlns:p14="http://schemas.microsoft.com/office/powerpoint/2010/main" val="2488299079"/>
              </p:ext>
            </p:extLst>
          </p:nvPr>
        </p:nvGraphicFramePr>
        <p:xfrm>
          <a:off x="4696662" y="2838174"/>
          <a:ext cx="4163652" cy="2677160"/>
        </p:xfrm>
        <a:graphic>
          <a:graphicData uri="http://schemas.openxmlformats.org/drawingml/2006/table">
            <a:tbl>
              <a:tblPr firstRow="1" bandRow="1">
                <a:tableStyleId>{5C22544A-7EE6-4342-B048-85BDC9FD1C3A}</a:tableStyleId>
              </a:tblPr>
              <a:tblGrid>
                <a:gridCol w="1387884">
                  <a:extLst>
                    <a:ext uri="{9D8B030D-6E8A-4147-A177-3AD203B41FA5}">
                      <a16:colId xmlns:a16="http://schemas.microsoft.com/office/drawing/2014/main" val="2535597952"/>
                    </a:ext>
                  </a:extLst>
                </a:gridCol>
                <a:gridCol w="1387884">
                  <a:extLst>
                    <a:ext uri="{9D8B030D-6E8A-4147-A177-3AD203B41FA5}">
                      <a16:colId xmlns:a16="http://schemas.microsoft.com/office/drawing/2014/main" val="3132576246"/>
                    </a:ext>
                  </a:extLst>
                </a:gridCol>
                <a:gridCol w="1387884">
                  <a:extLst>
                    <a:ext uri="{9D8B030D-6E8A-4147-A177-3AD203B41FA5}">
                      <a16:colId xmlns:a16="http://schemas.microsoft.com/office/drawing/2014/main" val="2847732845"/>
                    </a:ext>
                  </a:extLst>
                </a:gridCol>
              </a:tblGrid>
              <a:tr h="370840">
                <a:tc>
                  <a:txBody>
                    <a:bodyPr/>
                    <a:lstStyle/>
                    <a:p>
                      <a:pPr algn="ctr"/>
                      <a:r>
                        <a:rPr lang="en-US" sz="1600" dirty="0">
                          <a:solidFill>
                            <a:schemeClr val="bg1"/>
                          </a:solidFill>
                          <a:latin typeface="Arial" panose="020B0604020202020204" pitchFamily="34" charset="0"/>
                        </a:rPr>
                        <a:t>Production</a:t>
                      </a:r>
                      <a:r>
                        <a:rPr lang="en-US" sz="1600" baseline="0" dirty="0">
                          <a:solidFill>
                            <a:schemeClr val="bg1"/>
                          </a:solidFill>
                          <a:latin typeface="Arial" panose="020B0604020202020204" pitchFamily="34" charset="0"/>
                        </a:rPr>
                        <a:t> Possibilities</a:t>
                      </a:r>
                      <a:endParaRPr lang="en-US" sz="1600" dirty="0">
                        <a:solidFill>
                          <a:schemeClr val="bg1"/>
                        </a:solidFill>
                        <a:latin typeface="Arial" panose="020B0604020202020204" pitchFamily="34" charset="0"/>
                      </a:endParaRPr>
                    </a:p>
                  </a:txBody>
                  <a:tcPr>
                    <a:solidFill>
                      <a:srgbClr val="C00000"/>
                    </a:solidFill>
                  </a:tcPr>
                </a:tc>
                <a:tc>
                  <a:txBody>
                    <a:bodyPr/>
                    <a:lstStyle/>
                    <a:p>
                      <a:pPr algn="ctr"/>
                      <a:r>
                        <a:rPr lang="en-US" sz="1600" dirty="0">
                          <a:solidFill>
                            <a:schemeClr val="bg1"/>
                          </a:solidFill>
                          <a:latin typeface="Arial" panose="020B0604020202020204" pitchFamily="34" charset="0"/>
                        </a:rPr>
                        <a:t>Bushels</a:t>
                      </a:r>
                      <a:r>
                        <a:rPr lang="en-US" sz="1600" baseline="0" dirty="0">
                          <a:solidFill>
                            <a:schemeClr val="bg1"/>
                          </a:solidFill>
                          <a:latin typeface="Arial" panose="020B0604020202020204" pitchFamily="34" charset="0"/>
                        </a:rPr>
                        <a:t> of Wheat (millions)</a:t>
                      </a:r>
                      <a:endParaRPr lang="en-US" sz="1600" dirty="0">
                        <a:solidFill>
                          <a:schemeClr val="bg1"/>
                        </a:solidFill>
                        <a:latin typeface="Arial" panose="020B0604020202020204" pitchFamily="34" charset="0"/>
                      </a:endParaRPr>
                    </a:p>
                  </a:txBody>
                  <a:tcPr>
                    <a:solidFill>
                      <a:srgbClr val="C00000"/>
                    </a:solidFill>
                  </a:tcPr>
                </a:tc>
                <a:tc>
                  <a:txBody>
                    <a:bodyPr/>
                    <a:lstStyle/>
                    <a:p>
                      <a:pPr algn="ctr"/>
                      <a:r>
                        <a:rPr lang="en-US" sz="1600" dirty="0">
                          <a:solidFill>
                            <a:schemeClr val="bg1"/>
                          </a:solidFill>
                          <a:latin typeface="Arial" panose="020B0604020202020204" pitchFamily="34" charset="0"/>
                        </a:rPr>
                        <a:t>Shirts (millions)</a:t>
                      </a:r>
                    </a:p>
                  </a:txBody>
                  <a:tcPr>
                    <a:solidFill>
                      <a:srgbClr val="C00000"/>
                    </a:solidFill>
                  </a:tcPr>
                </a:tc>
                <a:extLst>
                  <a:ext uri="{0D108BD9-81ED-4DB2-BD59-A6C34878D82A}">
                    <a16:rowId xmlns:a16="http://schemas.microsoft.com/office/drawing/2014/main" val="1666021683"/>
                  </a:ext>
                </a:extLst>
              </a:tr>
              <a:tr h="370840">
                <a:tc>
                  <a:txBody>
                    <a:bodyPr/>
                    <a:lstStyle/>
                    <a:p>
                      <a:pPr algn="ctr"/>
                      <a:r>
                        <a:rPr lang="en-US" sz="1600" b="1" dirty="0">
                          <a:solidFill>
                            <a:srgbClr val="AC0000"/>
                          </a:solidFill>
                          <a:latin typeface="Arial" panose="020B0604020202020204" pitchFamily="34" charset="0"/>
                        </a:rPr>
                        <a:t>A</a:t>
                      </a:r>
                    </a:p>
                  </a:txBody>
                  <a:tcPr/>
                </a:tc>
                <a:tc>
                  <a:txBody>
                    <a:bodyPr/>
                    <a:lstStyle/>
                    <a:p>
                      <a:pPr algn="ctr"/>
                      <a:r>
                        <a:rPr lang="en-US" sz="1600" b="1" dirty="0">
                          <a:solidFill>
                            <a:srgbClr val="AC0000"/>
                          </a:solidFill>
                          <a:latin typeface="Arial" panose="020B0604020202020204" pitchFamily="34" charset="0"/>
                        </a:rPr>
                        <a:t>4</a:t>
                      </a:r>
                    </a:p>
                  </a:txBody>
                  <a:tcPr/>
                </a:tc>
                <a:tc>
                  <a:txBody>
                    <a:bodyPr/>
                    <a:lstStyle/>
                    <a:p>
                      <a:pPr algn="ctr"/>
                      <a:r>
                        <a:rPr lang="en-US" sz="1600" b="1" dirty="0">
                          <a:solidFill>
                            <a:srgbClr val="AC0000"/>
                          </a:solidFill>
                          <a:latin typeface="Arial" panose="020B0604020202020204" pitchFamily="34" charset="0"/>
                        </a:rPr>
                        <a:t>0</a:t>
                      </a:r>
                    </a:p>
                  </a:txBody>
                  <a:tcPr/>
                </a:tc>
                <a:extLst>
                  <a:ext uri="{0D108BD9-81ED-4DB2-BD59-A6C34878D82A}">
                    <a16:rowId xmlns:a16="http://schemas.microsoft.com/office/drawing/2014/main" val="2723525803"/>
                  </a:ext>
                </a:extLst>
              </a:tr>
              <a:tr h="370840">
                <a:tc>
                  <a:txBody>
                    <a:bodyPr/>
                    <a:lstStyle/>
                    <a:p>
                      <a:pPr algn="ctr"/>
                      <a:r>
                        <a:rPr lang="en-US" sz="1600" b="1" dirty="0">
                          <a:solidFill>
                            <a:srgbClr val="AC0000"/>
                          </a:solidFill>
                          <a:latin typeface="Arial" panose="020B0604020202020204" pitchFamily="34" charset="0"/>
                        </a:rPr>
                        <a:t>B</a:t>
                      </a:r>
                    </a:p>
                  </a:txBody>
                  <a:tcPr/>
                </a:tc>
                <a:tc>
                  <a:txBody>
                    <a:bodyPr/>
                    <a:lstStyle/>
                    <a:p>
                      <a:pPr algn="ctr"/>
                      <a:r>
                        <a:rPr lang="en-US" sz="1600" b="1" dirty="0">
                          <a:solidFill>
                            <a:srgbClr val="AC0000"/>
                          </a:solidFill>
                          <a:latin typeface="Arial" panose="020B0604020202020204" pitchFamily="34" charset="0"/>
                        </a:rPr>
                        <a:t>3</a:t>
                      </a:r>
                    </a:p>
                  </a:txBody>
                  <a:tcPr/>
                </a:tc>
                <a:tc>
                  <a:txBody>
                    <a:bodyPr/>
                    <a:lstStyle/>
                    <a:p>
                      <a:pPr algn="ctr"/>
                      <a:r>
                        <a:rPr lang="en-US" sz="1600" b="1" dirty="0">
                          <a:solidFill>
                            <a:srgbClr val="AC0000"/>
                          </a:solidFill>
                          <a:latin typeface="Arial" panose="020B0604020202020204" pitchFamily="34" charset="0"/>
                        </a:rPr>
                        <a:t>0.5</a:t>
                      </a:r>
                    </a:p>
                  </a:txBody>
                  <a:tcPr/>
                </a:tc>
                <a:extLst>
                  <a:ext uri="{0D108BD9-81ED-4DB2-BD59-A6C34878D82A}">
                    <a16:rowId xmlns:a16="http://schemas.microsoft.com/office/drawing/2014/main" val="2974829917"/>
                  </a:ext>
                </a:extLst>
              </a:tr>
              <a:tr h="370840">
                <a:tc>
                  <a:txBody>
                    <a:bodyPr/>
                    <a:lstStyle/>
                    <a:p>
                      <a:pPr algn="ctr"/>
                      <a:r>
                        <a:rPr lang="en-US" sz="1600" b="1" dirty="0">
                          <a:solidFill>
                            <a:srgbClr val="AC0000"/>
                          </a:solidFill>
                          <a:latin typeface="Arial" panose="020B0604020202020204" pitchFamily="34" charset="0"/>
                        </a:rPr>
                        <a:t>C</a:t>
                      </a:r>
                    </a:p>
                  </a:txBody>
                  <a:tcPr/>
                </a:tc>
                <a:tc>
                  <a:txBody>
                    <a:bodyPr/>
                    <a:lstStyle/>
                    <a:p>
                      <a:pPr algn="ctr"/>
                      <a:r>
                        <a:rPr lang="en-US" sz="1600" b="1" dirty="0">
                          <a:solidFill>
                            <a:srgbClr val="AC0000"/>
                          </a:solidFill>
                          <a:latin typeface="Arial" panose="020B0604020202020204" pitchFamily="34" charset="0"/>
                        </a:rPr>
                        <a:t>2</a:t>
                      </a:r>
                    </a:p>
                  </a:txBody>
                  <a:tcPr/>
                </a:tc>
                <a:tc>
                  <a:txBody>
                    <a:bodyPr/>
                    <a:lstStyle/>
                    <a:p>
                      <a:pPr algn="ctr"/>
                      <a:r>
                        <a:rPr lang="en-US" sz="1600" b="1" dirty="0">
                          <a:solidFill>
                            <a:srgbClr val="AC0000"/>
                          </a:solidFill>
                          <a:latin typeface="Arial" panose="020B0604020202020204" pitchFamily="34" charset="0"/>
                        </a:rPr>
                        <a:t>1.0</a:t>
                      </a:r>
                    </a:p>
                  </a:txBody>
                  <a:tcPr/>
                </a:tc>
                <a:extLst>
                  <a:ext uri="{0D108BD9-81ED-4DB2-BD59-A6C34878D82A}">
                    <a16:rowId xmlns:a16="http://schemas.microsoft.com/office/drawing/2014/main" val="766560451"/>
                  </a:ext>
                </a:extLst>
              </a:tr>
              <a:tr h="370840">
                <a:tc>
                  <a:txBody>
                    <a:bodyPr/>
                    <a:lstStyle/>
                    <a:p>
                      <a:pPr algn="ctr"/>
                      <a:r>
                        <a:rPr lang="en-US" sz="1600" b="1" dirty="0">
                          <a:solidFill>
                            <a:srgbClr val="AC0000"/>
                          </a:solidFill>
                          <a:latin typeface="Arial" panose="020B0604020202020204" pitchFamily="34" charset="0"/>
                        </a:rPr>
                        <a:t>D</a:t>
                      </a:r>
                    </a:p>
                  </a:txBody>
                  <a:tcPr/>
                </a:tc>
                <a:tc>
                  <a:txBody>
                    <a:bodyPr/>
                    <a:lstStyle/>
                    <a:p>
                      <a:pPr algn="ctr"/>
                      <a:r>
                        <a:rPr lang="en-US" sz="1600" b="1" dirty="0">
                          <a:solidFill>
                            <a:srgbClr val="AC0000"/>
                          </a:solidFill>
                          <a:latin typeface="Arial" panose="020B0604020202020204" pitchFamily="34" charset="0"/>
                        </a:rPr>
                        <a:t>1</a:t>
                      </a:r>
                    </a:p>
                  </a:txBody>
                  <a:tcPr/>
                </a:tc>
                <a:tc>
                  <a:txBody>
                    <a:bodyPr/>
                    <a:lstStyle/>
                    <a:p>
                      <a:pPr algn="ctr"/>
                      <a:r>
                        <a:rPr lang="en-US" sz="1600" b="1" dirty="0">
                          <a:solidFill>
                            <a:srgbClr val="AC0000"/>
                          </a:solidFill>
                          <a:latin typeface="Arial" panose="020B0604020202020204" pitchFamily="34" charset="0"/>
                        </a:rPr>
                        <a:t>1.5</a:t>
                      </a:r>
                    </a:p>
                  </a:txBody>
                  <a:tcPr/>
                </a:tc>
                <a:extLst>
                  <a:ext uri="{0D108BD9-81ED-4DB2-BD59-A6C34878D82A}">
                    <a16:rowId xmlns:a16="http://schemas.microsoft.com/office/drawing/2014/main" val="1794558943"/>
                  </a:ext>
                </a:extLst>
              </a:tr>
              <a:tr h="370840">
                <a:tc>
                  <a:txBody>
                    <a:bodyPr/>
                    <a:lstStyle/>
                    <a:p>
                      <a:pPr algn="ctr"/>
                      <a:r>
                        <a:rPr lang="en-US" sz="1600" b="1" dirty="0">
                          <a:solidFill>
                            <a:srgbClr val="AC0000"/>
                          </a:solidFill>
                          <a:latin typeface="Arial" panose="020B0604020202020204" pitchFamily="34" charset="0"/>
                        </a:rPr>
                        <a:t>E</a:t>
                      </a:r>
                    </a:p>
                  </a:txBody>
                  <a:tcPr/>
                </a:tc>
                <a:tc>
                  <a:txBody>
                    <a:bodyPr/>
                    <a:lstStyle/>
                    <a:p>
                      <a:pPr algn="ctr"/>
                      <a:r>
                        <a:rPr lang="en-US" sz="1600" b="1" dirty="0">
                          <a:solidFill>
                            <a:srgbClr val="AC0000"/>
                          </a:solidFill>
                          <a:latin typeface="Arial" panose="020B0604020202020204" pitchFamily="34" charset="0"/>
                        </a:rPr>
                        <a:t>0</a:t>
                      </a:r>
                    </a:p>
                  </a:txBody>
                  <a:tcPr/>
                </a:tc>
                <a:tc>
                  <a:txBody>
                    <a:bodyPr/>
                    <a:lstStyle/>
                    <a:p>
                      <a:pPr algn="ctr"/>
                      <a:r>
                        <a:rPr lang="en-US" sz="1600" b="1" dirty="0">
                          <a:solidFill>
                            <a:srgbClr val="AC0000"/>
                          </a:solidFill>
                          <a:latin typeface="Arial" panose="020B0604020202020204" pitchFamily="34" charset="0"/>
                        </a:rPr>
                        <a:t>2.0</a:t>
                      </a:r>
                    </a:p>
                  </a:txBody>
                  <a:tcPr/>
                </a:tc>
                <a:extLst>
                  <a:ext uri="{0D108BD9-81ED-4DB2-BD59-A6C34878D82A}">
                    <a16:rowId xmlns:a16="http://schemas.microsoft.com/office/drawing/2014/main" val="2157009710"/>
                  </a:ext>
                </a:extLst>
              </a:tr>
            </a:tbl>
          </a:graphicData>
        </a:graphic>
      </p:graphicFrame>
      <p:sp>
        <p:nvSpPr>
          <p:cNvPr id="9" name="Text Placeholder 8">
            <a:extLst>
              <a:ext uri="{FF2B5EF4-FFF2-40B4-BE49-F238E27FC236}">
                <a16:creationId xmlns:a16="http://schemas.microsoft.com/office/drawing/2014/main" id="{2386BE8F-AFA9-466C-92BC-16997ADFFF0C}"/>
              </a:ext>
            </a:extLst>
          </p:cNvPr>
          <p:cNvSpPr>
            <a:spLocks noGrp="1"/>
          </p:cNvSpPr>
          <p:nvPr>
            <p:ph type="body" sz="quarter" idx="12"/>
          </p:nvPr>
        </p:nvSpPr>
        <p:spPr>
          <a:xfrm>
            <a:off x="2635465" y="6315075"/>
            <a:ext cx="3873071" cy="20955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34139684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1A9841-6FF8-4CC4-ACA6-F9D0B67E34E9}"/>
              </a:ext>
            </a:extLst>
          </p:cNvPr>
          <p:cNvSpPr>
            <a:spLocks noGrp="1"/>
          </p:cNvSpPr>
          <p:nvPr>
            <p:ph type="title"/>
          </p:nvPr>
        </p:nvSpPr>
        <p:spPr/>
        <p:txBody>
          <a:bodyPr>
            <a:normAutofit/>
          </a:bodyPr>
          <a:lstStyle/>
          <a:p>
            <a:r>
              <a:rPr lang="en-US" noProof="0" dirty="0"/>
              <a:t>Production possibility frontier </a:t>
            </a:r>
            <a:r>
              <a:rPr lang="en-US" sz="1000" b="0" noProof="0" dirty="0"/>
              <a:t>2</a:t>
            </a:r>
          </a:p>
        </p:txBody>
      </p:sp>
      <p:sp>
        <p:nvSpPr>
          <p:cNvPr id="3" name="Content Placeholder 2">
            <a:extLst>
              <a:ext uri="{FF2B5EF4-FFF2-40B4-BE49-F238E27FC236}">
                <a16:creationId xmlns:a16="http://schemas.microsoft.com/office/drawing/2014/main" id="{C245565F-28BE-408D-972C-6834E7BFE51B}"/>
              </a:ext>
            </a:extLst>
          </p:cNvPr>
          <p:cNvSpPr>
            <a:spLocks noGrp="1"/>
          </p:cNvSpPr>
          <p:nvPr>
            <p:ph sz="quarter" idx="11"/>
          </p:nvPr>
        </p:nvSpPr>
        <p:spPr>
          <a:xfrm>
            <a:off x="342900" y="1276709"/>
            <a:ext cx="8458200" cy="1327343"/>
          </a:xfrm>
        </p:spPr>
        <p:txBody>
          <a:bodyPr>
            <a:normAutofit/>
          </a:bodyPr>
          <a:lstStyle/>
          <a:p>
            <a:r>
              <a:rPr lang="en-US" sz="2600" noProof="0" dirty="0"/>
              <a:t>The </a:t>
            </a:r>
            <a:r>
              <a:rPr lang="en-US" sz="2600" i="1" noProof="0" dirty="0">
                <a:solidFill>
                  <a:srgbClr val="9D0505"/>
                </a:solidFill>
              </a:rPr>
              <a:t>production possibilities frontier </a:t>
            </a:r>
            <a:r>
              <a:rPr lang="en-US" sz="2600" noProof="0" dirty="0"/>
              <a:t>is the line or curve that shows all possible combinations of two outputs that can be produced using all available resources.</a:t>
            </a:r>
          </a:p>
        </p:txBody>
      </p:sp>
      <p:pic>
        <p:nvPicPr>
          <p:cNvPr id="12" name="Picture 11" descr="Graph shows a production possibilities frontier and identifies attainable and unattainable points.&#10;">
            <a:extLst>
              <a:ext uri="{FF2B5EF4-FFF2-40B4-BE49-F238E27FC236}">
                <a16:creationId xmlns:a16="http://schemas.microsoft.com/office/drawing/2014/main" id="{BFB02ABE-6D9B-45F3-A600-CC5F59979484}"/>
              </a:ext>
            </a:extLst>
          </p:cNvPr>
          <p:cNvPicPr>
            <a:picLocks noChangeAspect="1"/>
          </p:cNvPicPr>
          <p:nvPr/>
        </p:nvPicPr>
        <p:blipFill>
          <a:blip r:embed="rId3"/>
          <a:stretch>
            <a:fillRect/>
          </a:stretch>
        </p:blipFill>
        <p:spPr>
          <a:xfrm>
            <a:off x="698859" y="2897350"/>
            <a:ext cx="3604785" cy="3091778"/>
          </a:xfrm>
          <a:prstGeom prst="rect">
            <a:avLst/>
          </a:prstGeom>
        </p:spPr>
      </p:pic>
      <p:sp>
        <p:nvSpPr>
          <p:cNvPr id="4" name="Content Placeholder 3">
            <a:extLst>
              <a:ext uri="{FF2B5EF4-FFF2-40B4-BE49-F238E27FC236}">
                <a16:creationId xmlns:a16="http://schemas.microsoft.com/office/drawing/2014/main" id="{6E25D2F8-9B96-4A7F-8422-9DF277B403D2}"/>
              </a:ext>
            </a:extLst>
          </p:cNvPr>
          <p:cNvSpPr>
            <a:spLocks noGrp="1"/>
          </p:cNvSpPr>
          <p:nvPr>
            <p:ph sz="quarter" idx="14"/>
          </p:nvPr>
        </p:nvSpPr>
        <p:spPr>
          <a:xfrm>
            <a:off x="4840357" y="2723324"/>
            <a:ext cx="3960742" cy="2435086"/>
          </a:xfrm>
        </p:spPr>
        <p:txBody>
          <a:bodyPr>
            <a:normAutofit/>
          </a:bodyPr>
          <a:lstStyle/>
          <a:p>
            <a:r>
              <a:rPr lang="en-US" sz="2400" noProof="0" dirty="0"/>
              <a:t>The trade-off between producing more of one good </a:t>
            </a:r>
            <a:r>
              <a:rPr lang="en-US" sz="2400" noProof="0" dirty="0" err="1"/>
              <a:t>anad</a:t>
            </a:r>
            <a:r>
              <a:rPr lang="en-US" sz="2400" noProof="0" dirty="0"/>
              <a:t> less of another is the </a:t>
            </a:r>
            <a:r>
              <a:rPr lang="en-US" sz="2400" i="1" noProof="0" dirty="0">
                <a:solidFill>
                  <a:srgbClr val="9D0505"/>
                </a:solidFill>
              </a:rPr>
              <a:t>opportunity cost</a:t>
            </a:r>
            <a:r>
              <a:rPr lang="en-US" sz="2400" noProof="0" dirty="0"/>
              <a:t>.</a:t>
            </a:r>
          </a:p>
          <a:p>
            <a:pPr marL="292608" indent="-292608">
              <a:buFont typeface="Arial" panose="020B0604020202020204" pitchFamily="34" charset="0"/>
              <a:buChar char="•"/>
            </a:pPr>
            <a:r>
              <a:rPr lang="en-US" sz="2400" noProof="0" dirty="0"/>
              <a:t>Equal to the slope of PPF, −2.</a:t>
            </a:r>
          </a:p>
        </p:txBody>
      </p:sp>
      <p:sp>
        <p:nvSpPr>
          <p:cNvPr id="5" name="Content Placeholder 4">
            <a:extLst>
              <a:ext uri="{FF2B5EF4-FFF2-40B4-BE49-F238E27FC236}">
                <a16:creationId xmlns:a16="http://schemas.microsoft.com/office/drawing/2014/main" id="{55EABD88-E41C-4DF1-AFAF-B609AC268FE1}"/>
              </a:ext>
            </a:extLst>
          </p:cNvPr>
          <p:cNvSpPr>
            <a:spLocks noGrp="1"/>
          </p:cNvSpPr>
          <p:nvPr>
            <p:ph sz="quarter" idx="15"/>
          </p:nvPr>
        </p:nvSpPr>
        <p:spPr>
          <a:xfrm>
            <a:off x="4840356" y="5188227"/>
            <a:ext cx="3960743" cy="914400"/>
          </a:xfrm>
        </p:spPr>
        <p:txBody>
          <a:bodyPr>
            <a:normAutofit/>
          </a:bodyPr>
          <a:lstStyle/>
          <a:p>
            <a:r>
              <a:rPr lang="en-US" sz="2400" noProof="0" dirty="0"/>
              <a:t>The opportunity cost of 1 shirt is 2 bushels of wheat.</a:t>
            </a:r>
          </a:p>
        </p:txBody>
      </p:sp>
      <p:sp>
        <p:nvSpPr>
          <p:cNvPr id="9" name="Text Placeholder 8">
            <a:extLst>
              <a:ext uri="{FF2B5EF4-FFF2-40B4-BE49-F238E27FC236}">
                <a16:creationId xmlns:a16="http://schemas.microsoft.com/office/drawing/2014/main" id="{6CEA6047-49D2-4409-B886-A0E34A0499B7}"/>
              </a:ext>
            </a:extLst>
          </p:cNvPr>
          <p:cNvSpPr>
            <a:spLocks noGrp="1"/>
          </p:cNvSpPr>
          <p:nvPr>
            <p:ph type="body" sz="quarter" idx="12"/>
          </p:nvPr>
        </p:nvSpPr>
        <p:spPr>
          <a:xfrm>
            <a:off x="2811513" y="6324600"/>
            <a:ext cx="3520974"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4485281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D3BFF7-F0DF-4BB1-AB69-BA5F8F68E449}"/>
              </a:ext>
            </a:extLst>
          </p:cNvPr>
          <p:cNvSpPr>
            <a:spLocks noGrp="1"/>
          </p:cNvSpPr>
          <p:nvPr>
            <p:ph type="title"/>
          </p:nvPr>
        </p:nvSpPr>
        <p:spPr>
          <a:xfrm>
            <a:off x="342900" y="97651"/>
            <a:ext cx="8458200" cy="1092909"/>
          </a:xfrm>
        </p:spPr>
        <p:txBody>
          <a:bodyPr>
            <a:normAutofit fontScale="90000"/>
          </a:bodyPr>
          <a:lstStyle/>
          <a:p>
            <a:r>
              <a:rPr lang="en-US" noProof="0" dirty="0"/>
              <a:t>Active Learning: Calculating opportunity cost</a:t>
            </a:r>
          </a:p>
        </p:txBody>
      </p:sp>
      <p:sp>
        <p:nvSpPr>
          <p:cNvPr id="3" name="Content Placeholder 2">
            <a:extLst>
              <a:ext uri="{FF2B5EF4-FFF2-40B4-BE49-F238E27FC236}">
                <a16:creationId xmlns:a16="http://schemas.microsoft.com/office/drawing/2014/main" id="{D6C4860B-FA14-4396-8354-F6AA96862DD0}"/>
              </a:ext>
            </a:extLst>
          </p:cNvPr>
          <p:cNvSpPr>
            <a:spLocks noGrp="1"/>
          </p:cNvSpPr>
          <p:nvPr>
            <p:ph sz="quarter" idx="11"/>
          </p:nvPr>
        </p:nvSpPr>
        <p:spPr>
          <a:xfrm>
            <a:off x="342900" y="1276710"/>
            <a:ext cx="8458200" cy="959594"/>
          </a:xfrm>
        </p:spPr>
        <p:txBody>
          <a:bodyPr>
            <a:normAutofit/>
          </a:bodyPr>
          <a:lstStyle/>
          <a:p>
            <a:r>
              <a:rPr lang="en-US" sz="2600" noProof="0" dirty="0"/>
              <a:t>Use the following PPF to calculate the opportunity cost of wheat.</a:t>
            </a:r>
          </a:p>
        </p:txBody>
      </p:sp>
      <p:pic>
        <p:nvPicPr>
          <p:cNvPr id="6" name="Picture 5" descr="The graph shows an downward slope line with millions of shirts on the horizontal axis and millions of bushels of wheat on the vertical axis. ">
            <a:extLst>
              <a:ext uri="{FF2B5EF4-FFF2-40B4-BE49-F238E27FC236}">
                <a16:creationId xmlns:a16="http://schemas.microsoft.com/office/drawing/2014/main" id="{539E5308-B83F-496F-AD4C-46A2985B5F8D}"/>
              </a:ext>
            </a:extLst>
          </p:cNvPr>
          <p:cNvPicPr>
            <a:picLocks noChangeAspect="1"/>
          </p:cNvPicPr>
          <p:nvPr/>
        </p:nvPicPr>
        <p:blipFill>
          <a:blip r:embed="rId2"/>
          <a:stretch>
            <a:fillRect/>
          </a:stretch>
        </p:blipFill>
        <p:spPr>
          <a:xfrm>
            <a:off x="419100" y="2529603"/>
            <a:ext cx="3380803" cy="3400956"/>
          </a:xfrm>
          <a:prstGeom prst="rect">
            <a:avLst/>
          </a:prstGeom>
        </p:spPr>
      </p:pic>
      <p:sp>
        <p:nvSpPr>
          <p:cNvPr id="9" name="Text Placeholder 8">
            <a:extLst>
              <a:ext uri="{FF2B5EF4-FFF2-40B4-BE49-F238E27FC236}">
                <a16:creationId xmlns:a16="http://schemas.microsoft.com/office/drawing/2014/main" id="{B01E5033-E5E2-48E2-A709-8C5335A89B8A}"/>
              </a:ext>
            </a:extLst>
          </p:cNvPr>
          <p:cNvSpPr>
            <a:spLocks noGrp="1"/>
          </p:cNvSpPr>
          <p:nvPr>
            <p:ph type="body" sz="quarter" idx="12"/>
          </p:nvPr>
        </p:nvSpPr>
        <p:spPr>
          <a:xfrm>
            <a:off x="2811513" y="6324600"/>
            <a:ext cx="3520974" cy="190500"/>
          </a:xfrm>
        </p:spPr>
        <p:txBody>
          <a:bodyPr/>
          <a:lstStyle/>
          <a:p>
            <a:r>
              <a:rPr lang="en-US" sz="1200" noProof="0" dirty="0">
                <a:hlinkClick r:id="rId3" action="ppaction://hlinksldjump"/>
              </a:rPr>
              <a:t>Access the text alternative for slide images.</a:t>
            </a:r>
          </a:p>
        </p:txBody>
      </p:sp>
    </p:spTree>
    <p:extLst>
      <p:ext uri="{BB962C8B-B14F-4D97-AF65-F5344CB8AC3E}">
        <p14:creationId xmlns:p14="http://schemas.microsoft.com/office/powerpoint/2010/main" val="8479384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D3BFF7-F0DF-4BB1-AB69-BA5F8F68E449}"/>
              </a:ext>
            </a:extLst>
          </p:cNvPr>
          <p:cNvSpPr>
            <a:spLocks noGrp="1"/>
          </p:cNvSpPr>
          <p:nvPr>
            <p:ph type="title"/>
          </p:nvPr>
        </p:nvSpPr>
        <p:spPr/>
        <p:txBody>
          <a:bodyPr/>
          <a:lstStyle/>
          <a:p>
            <a:r>
              <a:rPr lang="en-US" noProof="0" dirty="0"/>
              <a:t>Active Learning Solution I</a:t>
            </a:r>
          </a:p>
        </p:txBody>
      </p:sp>
      <p:sp>
        <p:nvSpPr>
          <p:cNvPr id="3" name="Content Placeholder 2">
            <a:extLst>
              <a:ext uri="{FF2B5EF4-FFF2-40B4-BE49-F238E27FC236}">
                <a16:creationId xmlns:a16="http://schemas.microsoft.com/office/drawing/2014/main" id="{D6C4860B-FA14-4396-8354-F6AA96862DD0}"/>
              </a:ext>
            </a:extLst>
          </p:cNvPr>
          <p:cNvSpPr>
            <a:spLocks noGrp="1"/>
          </p:cNvSpPr>
          <p:nvPr>
            <p:ph sz="quarter" idx="11"/>
          </p:nvPr>
        </p:nvSpPr>
        <p:spPr>
          <a:xfrm>
            <a:off x="342900" y="1276710"/>
            <a:ext cx="8458200" cy="959594"/>
          </a:xfrm>
        </p:spPr>
        <p:txBody>
          <a:bodyPr>
            <a:normAutofit/>
          </a:bodyPr>
          <a:lstStyle/>
          <a:p>
            <a:r>
              <a:rPr lang="en-US" sz="2600" noProof="0" dirty="0"/>
              <a:t>Use the following PPF to calculate the opportunity cost of wheat.</a:t>
            </a:r>
          </a:p>
        </p:txBody>
      </p:sp>
      <p:pic>
        <p:nvPicPr>
          <p:cNvPr id="14" name="Picture 13" descr="The graph shows an downward slope line with millions of shirts on the horizontal axis and millions of bushels of wheat on the vertical axis. ">
            <a:extLst>
              <a:ext uri="{FF2B5EF4-FFF2-40B4-BE49-F238E27FC236}">
                <a16:creationId xmlns:a16="http://schemas.microsoft.com/office/drawing/2014/main" id="{6FF2AD46-BD09-49B4-8F59-D782460C46C6}"/>
              </a:ext>
            </a:extLst>
          </p:cNvPr>
          <p:cNvPicPr>
            <a:picLocks noChangeAspect="1"/>
          </p:cNvPicPr>
          <p:nvPr/>
        </p:nvPicPr>
        <p:blipFill>
          <a:blip r:embed="rId3"/>
          <a:stretch>
            <a:fillRect/>
          </a:stretch>
        </p:blipFill>
        <p:spPr>
          <a:xfrm>
            <a:off x="419100" y="2529603"/>
            <a:ext cx="3380803" cy="3400956"/>
          </a:xfrm>
          <a:prstGeom prst="rect">
            <a:avLst/>
          </a:prstGeom>
        </p:spPr>
      </p:pic>
      <p:sp>
        <p:nvSpPr>
          <p:cNvPr id="4" name="Content Placeholder 3">
            <a:extLst>
              <a:ext uri="{FF2B5EF4-FFF2-40B4-BE49-F238E27FC236}">
                <a16:creationId xmlns:a16="http://schemas.microsoft.com/office/drawing/2014/main" id="{1422119B-23DD-451C-8F5B-21DE6A3EC44E}"/>
              </a:ext>
            </a:extLst>
          </p:cNvPr>
          <p:cNvSpPr>
            <a:spLocks noGrp="1"/>
          </p:cNvSpPr>
          <p:nvPr>
            <p:ph sz="quarter" idx="14"/>
          </p:nvPr>
        </p:nvSpPr>
        <p:spPr>
          <a:xfrm>
            <a:off x="3916016" y="2236305"/>
            <a:ext cx="5037483" cy="1142999"/>
          </a:xfrm>
        </p:spPr>
        <p:txBody>
          <a:bodyPr>
            <a:normAutofit/>
          </a:bodyPr>
          <a:lstStyle/>
          <a:p>
            <a:r>
              <a:rPr lang="en-US" sz="2000" noProof="0" dirty="0"/>
              <a:t>The opportunity cost of producing shirts is equal to the slope of the PPF.</a:t>
            </a:r>
          </a:p>
          <a:p>
            <a:pPr marL="292608" indent="-292608">
              <a:buFont typeface="Arial" panose="020B0604020202020204" pitchFamily="34" charset="0"/>
              <a:buChar char="•"/>
            </a:pPr>
            <a:r>
              <a:rPr lang="en-US" sz="2000" noProof="0" dirty="0"/>
              <a:t>The opportunity cost of one shirt is</a:t>
            </a:r>
          </a:p>
        </p:txBody>
      </p:sp>
      <p:graphicFrame>
        <p:nvGraphicFramePr>
          <p:cNvPr id="12" name="Object 11">
            <a:extLst>
              <a:ext uri="{FF2B5EF4-FFF2-40B4-BE49-F238E27FC236}">
                <a16:creationId xmlns:a16="http://schemas.microsoft.com/office/drawing/2014/main" id="{80DA81AF-91FD-4532-BD9C-01F7AB51DF7F}"/>
              </a:ext>
            </a:extLst>
          </p:cNvPr>
          <p:cNvGraphicFramePr>
            <a:graphicFrameLocks noChangeAspect="1"/>
          </p:cNvGraphicFramePr>
          <p:nvPr>
            <p:extLst>
              <p:ext uri="{D42A27DB-BD31-4B8C-83A1-F6EECF244321}">
                <p14:modId xmlns:p14="http://schemas.microsoft.com/office/powerpoint/2010/main" val="228887068"/>
              </p:ext>
            </p:extLst>
          </p:nvPr>
        </p:nvGraphicFramePr>
        <p:xfrm>
          <a:off x="4271259" y="3387440"/>
          <a:ext cx="4122277" cy="378397"/>
        </p:xfrm>
        <a:graphic>
          <a:graphicData uri="http://schemas.openxmlformats.org/presentationml/2006/ole">
            <mc:AlternateContent xmlns:mc="http://schemas.openxmlformats.org/markup-compatibility/2006">
              <mc:Choice xmlns:v="urn:schemas-microsoft-com:vml" Requires="v">
                <p:oleObj spid="_x0000_s1072" name="Equation" r:id="rId4" imgW="4165560" imgH="380880" progId="Equation.DSMT4">
                  <p:embed/>
                </p:oleObj>
              </mc:Choice>
              <mc:Fallback>
                <p:oleObj name="Equation" r:id="rId4" imgW="4165560" imgH="380880" progId="Equation.DSMT4">
                  <p:embed/>
                  <p:pic>
                    <p:nvPicPr>
                      <p:cNvPr id="12" name="Object 11">
                        <a:extLst>
                          <a:ext uri="{FF2B5EF4-FFF2-40B4-BE49-F238E27FC236}">
                            <a16:creationId xmlns:a16="http://schemas.microsoft.com/office/drawing/2014/main" id="{80DA81AF-91FD-4532-BD9C-01F7AB51DF7F}"/>
                          </a:ext>
                        </a:extLst>
                      </p:cNvPr>
                      <p:cNvPicPr/>
                      <p:nvPr/>
                    </p:nvPicPr>
                    <p:blipFill>
                      <a:blip r:embed="rId5"/>
                      <a:stretch>
                        <a:fillRect/>
                      </a:stretch>
                    </p:blipFill>
                    <p:spPr>
                      <a:xfrm>
                        <a:off x="4271259" y="3387440"/>
                        <a:ext cx="4122277" cy="378397"/>
                      </a:xfrm>
                      <a:prstGeom prst="rect">
                        <a:avLst/>
                      </a:prstGeom>
                    </p:spPr>
                  </p:pic>
                </p:oleObj>
              </mc:Fallback>
            </mc:AlternateContent>
          </a:graphicData>
        </a:graphic>
      </p:graphicFrame>
      <p:sp>
        <p:nvSpPr>
          <p:cNvPr id="5" name="Content Placeholder 4">
            <a:extLst>
              <a:ext uri="{FF2B5EF4-FFF2-40B4-BE49-F238E27FC236}">
                <a16:creationId xmlns:a16="http://schemas.microsoft.com/office/drawing/2014/main" id="{50ED37FF-1170-43CE-B170-810BA2FFAB86}"/>
              </a:ext>
            </a:extLst>
          </p:cNvPr>
          <p:cNvSpPr>
            <a:spLocks noGrp="1"/>
          </p:cNvSpPr>
          <p:nvPr>
            <p:ph sz="quarter" idx="15"/>
          </p:nvPr>
        </p:nvSpPr>
        <p:spPr>
          <a:xfrm>
            <a:off x="3916016" y="3879255"/>
            <a:ext cx="5037482" cy="1580322"/>
          </a:xfrm>
        </p:spPr>
        <p:txBody>
          <a:bodyPr>
            <a:normAutofit/>
          </a:bodyPr>
          <a:lstStyle/>
          <a:p>
            <a:r>
              <a:rPr lang="en-US" sz="2000" noProof="0" dirty="0"/>
              <a:t>The opportunity cost of wheat is the reciprocal of the opportunity cost of shirts.</a:t>
            </a:r>
          </a:p>
          <a:p>
            <a:pPr marL="292608" indent="-292608">
              <a:buFont typeface="Arial" panose="020B0604020202020204" pitchFamily="34" charset="0"/>
              <a:buChar char="•"/>
            </a:pPr>
            <a:r>
              <a:rPr lang="en-US" sz="2000" noProof="0" dirty="0"/>
              <a:t>The opportunity cost of one bushel of wheat is</a:t>
            </a:r>
          </a:p>
        </p:txBody>
      </p:sp>
      <p:graphicFrame>
        <p:nvGraphicFramePr>
          <p:cNvPr id="13" name="Object 12">
            <a:extLst>
              <a:ext uri="{FF2B5EF4-FFF2-40B4-BE49-F238E27FC236}">
                <a16:creationId xmlns:a16="http://schemas.microsoft.com/office/drawing/2014/main" id="{6ECF872E-3386-4B2E-9E00-E1F3EED76E79}"/>
              </a:ext>
            </a:extLst>
          </p:cNvPr>
          <p:cNvGraphicFramePr>
            <a:graphicFrameLocks noChangeAspect="1"/>
          </p:cNvGraphicFramePr>
          <p:nvPr>
            <p:extLst>
              <p:ext uri="{D42A27DB-BD31-4B8C-83A1-F6EECF244321}">
                <p14:modId xmlns:p14="http://schemas.microsoft.com/office/powerpoint/2010/main" val="1734004447"/>
              </p:ext>
            </p:extLst>
          </p:nvPr>
        </p:nvGraphicFramePr>
        <p:xfrm>
          <a:off x="5296367" y="4953522"/>
          <a:ext cx="2527300" cy="381000"/>
        </p:xfrm>
        <a:graphic>
          <a:graphicData uri="http://schemas.openxmlformats.org/presentationml/2006/ole">
            <mc:AlternateContent xmlns:mc="http://schemas.openxmlformats.org/markup-compatibility/2006">
              <mc:Choice xmlns:v="urn:schemas-microsoft-com:vml" Requires="v">
                <p:oleObj spid="_x0000_s1073" name="Equation" r:id="rId6" imgW="2527200" imgH="380880" progId="Equation.DSMT4">
                  <p:embed/>
                </p:oleObj>
              </mc:Choice>
              <mc:Fallback>
                <p:oleObj name="Equation" r:id="rId6" imgW="2527200" imgH="380880" progId="Equation.DSMT4">
                  <p:embed/>
                  <p:pic>
                    <p:nvPicPr>
                      <p:cNvPr id="13" name="Object 12">
                        <a:extLst>
                          <a:ext uri="{FF2B5EF4-FFF2-40B4-BE49-F238E27FC236}">
                            <a16:creationId xmlns:a16="http://schemas.microsoft.com/office/drawing/2014/main" id="{6ECF872E-3386-4B2E-9E00-E1F3EED76E79}"/>
                          </a:ext>
                        </a:extLst>
                      </p:cNvPr>
                      <p:cNvPicPr/>
                      <p:nvPr/>
                    </p:nvPicPr>
                    <p:blipFill>
                      <a:blip r:embed="rId7"/>
                      <a:stretch>
                        <a:fillRect/>
                      </a:stretch>
                    </p:blipFill>
                    <p:spPr>
                      <a:xfrm>
                        <a:off x="5296367" y="4953522"/>
                        <a:ext cx="2527300" cy="381000"/>
                      </a:xfrm>
                      <a:prstGeom prst="rect">
                        <a:avLst/>
                      </a:prstGeom>
                    </p:spPr>
                  </p:pic>
                </p:oleObj>
              </mc:Fallback>
            </mc:AlternateContent>
          </a:graphicData>
        </a:graphic>
      </p:graphicFrame>
      <p:sp>
        <p:nvSpPr>
          <p:cNvPr id="9" name="Text Placeholder 8">
            <a:extLst>
              <a:ext uri="{FF2B5EF4-FFF2-40B4-BE49-F238E27FC236}">
                <a16:creationId xmlns:a16="http://schemas.microsoft.com/office/drawing/2014/main" id="{B01E5033-E5E2-48E2-A709-8C5335A89B8A}"/>
              </a:ext>
            </a:extLst>
          </p:cNvPr>
          <p:cNvSpPr>
            <a:spLocks noGrp="1"/>
          </p:cNvSpPr>
          <p:nvPr>
            <p:ph type="body" sz="quarter" idx="12"/>
          </p:nvPr>
        </p:nvSpPr>
        <p:spPr>
          <a:xfrm>
            <a:off x="2811513" y="6324600"/>
            <a:ext cx="3520974" cy="190500"/>
          </a:xfrm>
        </p:spPr>
        <p:txBody>
          <a:bodyPr/>
          <a:lstStyle/>
          <a:p>
            <a:r>
              <a:rPr lang="en-US" sz="1200" noProof="0" dirty="0">
                <a:hlinkClick r:id="rId8" action="ppaction://hlinksldjump"/>
              </a:rPr>
              <a:t>Access the text alternative for slide images.</a:t>
            </a:r>
          </a:p>
        </p:txBody>
      </p:sp>
    </p:spTree>
    <p:extLst>
      <p:ext uri="{BB962C8B-B14F-4D97-AF65-F5344CB8AC3E}">
        <p14:creationId xmlns:p14="http://schemas.microsoft.com/office/powerpoint/2010/main" val="19286931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39B44-FF04-4424-8638-02D4960A0F47}"/>
              </a:ext>
            </a:extLst>
          </p:cNvPr>
          <p:cNvSpPr>
            <a:spLocks noGrp="1"/>
          </p:cNvSpPr>
          <p:nvPr>
            <p:ph type="title"/>
          </p:nvPr>
        </p:nvSpPr>
        <p:spPr/>
        <p:txBody>
          <a:bodyPr>
            <a:normAutofit/>
          </a:bodyPr>
          <a:lstStyle/>
          <a:p>
            <a:r>
              <a:rPr lang="en-US" noProof="0" dirty="0"/>
              <a:t>Convex PPFs</a:t>
            </a:r>
          </a:p>
        </p:txBody>
      </p:sp>
      <p:sp>
        <p:nvSpPr>
          <p:cNvPr id="3" name="Content Placeholder 2">
            <a:extLst>
              <a:ext uri="{FF2B5EF4-FFF2-40B4-BE49-F238E27FC236}">
                <a16:creationId xmlns:a16="http://schemas.microsoft.com/office/drawing/2014/main" id="{7DD643DC-BB04-40E4-A92F-AEFFC83CF45B}"/>
              </a:ext>
            </a:extLst>
          </p:cNvPr>
          <p:cNvSpPr>
            <a:spLocks noGrp="1"/>
          </p:cNvSpPr>
          <p:nvPr>
            <p:ph sz="quarter" idx="11"/>
          </p:nvPr>
        </p:nvSpPr>
        <p:spPr>
          <a:xfrm>
            <a:off x="342900" y="1276710"/>
            <a:ext cx="8458200" cy="4736463"/>
          </a:xfrm>
        </p:spPr>
        <p:txBody>
          <a:bodyPr>
            <a:normAutofit/>
          </a:bodyPr>
          <a:lstStyle/>
          <a:p>
            <a:pPr marL="292608" indent="-292608">
              <a:buFont typeface="Arial" panose="020B0604020202020204" pitchFamily="34" charset="0"/>
              <a:buChar char="•"/>
            </a:pPr>
            <a:r>
              <a:rPr lang="en-US" noProof="0" dirty="0"/>
              <a:t>The previous PPFs assumed that all inputs are able to be transferred between production processes at a constant rate.</a:t>
            </a:r>
          </a:p>
          <a:p>
            <a:pPr marL="292608" indent="-292608">
              <a:buFont typeface="Arial" panose="020B0604020202020204" pitchFamily="34" charset="0"/>
              <a:buChar char="•"/>
            </a:pPr>
            <a:r>
              <a:rPr lang="en-US" noProof="0" dirty="0"/>
              <a:t>It is likely that some inputs are better suited for making shirts, while others inputs are better suited for farming.</a:t>
            </a:r>
          </a:p>
          <a:p>
            <a:pPr marL="292608" indent="-292608">
              <a:buFont typeface="Arial" panose="020B0604020202020204" pitchFamily="34" charset="0"/>
              <a:buChar char="•"/>
            </a:pPr>
            <a:r>
              <a:rPr lang="en-US" noProof="0" dirty="0"/>
              <a:t>What happens to the shape of the PPF if transferring inputs between production processes is costly?</a:t>
            </a:r>
          </a:p>
        </p:txBody>
      </p:sp>
    </p:spTree>
    <p:extLst>
      <p:ext uri="{BB962C8B-B14F-4D97-AF65-F5344CB8AC3E}">
        <p14:creationId xmlns:p14="http://schemas.microsoft.com/office/powerpoint/2010/main" val="2940268694"/>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84F6219E-3D47-41AC-9893-1108D06AA07D}"/>
    </a:ext>
  </a:extLst>
</a:theme>
</file>

<file path=ppt/theme/theme2.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B385948E-CF34-4CE8-9AC7-28DE40FDC656}"/>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FEE61EC3-6634-45B5-BF77-FBC9B835BC79}"/>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A15A20A0-BEE6-47A5-BC6B-F87134FBF13C}"/>
    </a:ext>
  </a:extLst>
</a:theme>
</file>

<file path=ppt/theme/theme5.xml><?xml version="1.0" encoding="utf-8"?>
<a:theme xmlns:a="http://schemas.openxmlformats.org/drawingml/2006/main" name="ImageDescriptionAppendix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Template_Editorial_v9_2019</Template>
  <TotalTime>1719</TotalTime>
  <Words>4676</Words>
  <Application>Microsoft Office PowerPoint</Application>
  <PresentationFormat>On-screen Show (4:3)</PresentationFormat>
  <Paragraphs>293</Paragraphs>
  <Slides>41</Slides>
  <Notes>37</Notes>
  <HiddenSlides>13</HiddenSlides>
  <MMClips>0</MMClips>
  <ScaleCrop>false</ScaleCrop>
  <HeadingPairs>
    <vt:vector size="8" baseType="variant">
      <vt:variant>
        <vt:lpstr>Fonts Used</vt:lpstr>
      </vt:variant>
      <vt:variant>
        <vt:i4>2</vt:i4>
      </vt:variant>
      <vt:variant>
        <vt:lpstr>Theme</vt:lpstr>
      </vt:variant>
      <vt:variant>
        <vt:i4>5</vt:i4>
      </vt:variant>
      <vt:variant>
        <vt:lpstr>Embedded OLE Servers</vt:lpstr>
      </vt:variant>
      <vt:variant>
        <vt:i4>1</vt:i4>
      </vt:variant>
      <vt:variant>
        <vt:lpstr>Slide Titles</vt:lpstr>
      </vt:variant>
      <vt:variant>
        <vt:i4>41</vt:i4>
      </vt:variant>
    </vt:vector>
  </HeadingPairs>
  <TitlesOfParts>
    <vt:vector size="49" baseType="lpstr">
      <vt:lpstr>Arial</vt:lpstr>
      <vt:lpstr>Calibri</vt:lpstr>
      <vt:lpstr>Title Slides Master</vt:lpstr>
      <vt:lpstr>MainContentSlideMaster</vt:lpstr>
      <vt:lpstr>ClosingMaster</vt:lpstr>
      <vt:lpstr>DividerSlideMaster</vt:lpstr>
      <vt:lpstr>ImageDescriptionAppendixSlideMaster</vt:lpstr>
      <vt:lpstr>Equation</vt:lpstr>
      <vt:lpstr>Chapter 2</vt:lpstr>
      <vt:lpstr>What will you learn in this chapter?</vt:lpstr>
      <vt:lpstr>Who produces which goods and why?</vt:lpstr>
      <vt:lpstr>Production possibility</vt:lpstr>
      <vt:lpstr>Production possibility frontier 1</vt:lpstr>
      <vt:lpstr>Production possibility frontier 2</vt:lpstr>
      <vt:lpstr>Active Learning: Calculating opportunity cost</vt:lpstr>
      <vt:lpstr>Active Learning Solution I</vt:lpstr>
      <vt:lpstr>Convex PPFs</vt:lpstr>
      <vt:lpstr>Convex PPFs II</vt:lpstr>
      <vt:lpstr>Convex PPFs III</vt:lpstr>
      <vt:lpstr>PPFs and opportunity cost</vt:lpstr>
      <vt:lpstr>PPFs and opportunity cost II</vt:lpstr>
      <vt:lpstr>Shifting the PPF</vt:lpstr>
      <vt:lpstr>Active Learning: Shifting the PPF</vt:lpstr>
      <vt:lpstr>Active Learning Solution II</vt:lpstr>
      <vt:lpstr>Absolute and comparative advantage I</vt:lpstr>
      <vt:lpstr>Absolute and comparative advantage II</vt:lpstr>
      <vt:lpstr>Absolute and comparative advantage III</vt:lpstr>
      <vt:lpstr>Absolute and comparative advantage concluded</vt:lpstr>
      <vt:lpstr>Babe Ruth, star pitcher</vt:lpstr>
      <vt:lpstr>Why trade?</vt:lpstr>
      <vt:lpstr>Specialization sauce</vt:lpstr>
      <vt:lpstr>Gains from trade</vt:lpstr>
      <vt:lpstr>Winners and losers</vt:lpstr>
      <vt:lpstr>Comparative advantage: the good, the bad, and the ugly</vt:lpstr>
      <vt:lpstr>Summary</vt:lpstr>
      <vt:lpstr>End of Main Content</vt:lpstr>
      <vt:lpstr>Accessibility Content: Text Alternatives for Images</vt:lpstr>
      <vt:lpstr>Production possibility frontier 1 – Text Alternative</vt:lpstr>
      <vt:lpstr>Production possibility frontier 2 – Text Alternative</vt:lpstr>
      <vt:lpstr>Active Learning: Calculating opportunity cost – Text Alternative</vt:lpstr>
      <vt:lpstr>Active Learning Solution I – Text Alternative</vt:lpstr>
      <vt:lpstr>Convex PPFs II – Text Alternative</vt:lpstr>
      <vt:lpstr>Convex PPFs III – Text Alternative</vt:lpstr>
      <vt:lpstr>PPFs and opportunity cost – Text Alternative</vt:lpstr>
      <vt:lpstr>PPFs and opportunity cost II – Text Alternative</vt:lpstr>
      <vt:lpstr>Shifting the PPF – Text Alternative</vt:lpstr>
      <vt:lpstr>Active Learning: Shifting the PPF – Text Alternative</vt:lpstr>
      <vt:lpstr>Active Learning Solution II – Text Alternative</vt:lpstr>
      <vt:lpstr>Gains from trade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ENVIRONMENTAL SCIENCE A Global Concern, 15th edition</dc:title>
  <dc:creator>R, Nithiyanandhan</dc:creator>
  <cp:keywords>PPT</cp:keywords>
  <cp:lastModifiedBy>R, Nithiyanandhan</cp:lastModifiedBy>
  <cp:revision>223</cp:revision>
  <dcterms:created xsi:type="dcterms:W3CDTF">2019-12-14T02:10:23Z</dcterms:created>
  <dcterms:modified xsi:type="dcterms:W3CDTF">2020-09-10T06:58:14Z</dcterms:modified>
</cp:coreProperties>
</file>