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4.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38"/>
  </p:notesMasterIdLst>
  <p:sldIdLst>
    <p:sldId id="348" r:id="rId6"/>
    <p:sldId id="354" r:id="rId7"/>
    <p:sldId id="355" r:id="rId8"/>
    <p:sldId id="356" r:id="rId9"/>
    <p:sldId id="357" r:id="rId10"/>
    <p:sldId id="358" r:id="rId11"/>
    <p:sldId id="360" r:id="rId12"/>
    <p:sldId id="361" r:id="rId13"/>
    <p:sldId id="362" r:id="rId14"/>
    <p:sldId id="363" r:id="rId15"/>
    <p:sldId id="364" r:id="rId16"/>
    <p:sldId id="365" r:id="rId17"/>
    <p:sldId id="366" r:id="rId18"/>
    <p:sldId id="367" r:id="rId19"/>
    <p:sldId id="368" r:id="rId20"/>
    <p:sldId id="369" r:id="rId21"/>
    <p:sldId id="370" r:id="rId22"/>
    <p:sldId id="371" r:id="rId23"/>
    <p:sldId id="372" r:id="rId24"/>
    <p:sldId id="373" r:id="rId25"/>
    <p:sldId id="374" r:id="rId26"/>
    <p:sldId id="375" r:id="rId27"/>
    <p:sldId id="376" r:id="rId28"/>
    <p:sldId id="377" r:id="rId29"/>
    <p:sldId id="378" r:id="rId30"/>
    <p:sldId id="379" r:id="rId31"/>
    <p:sldId id="380" r:id="rId32"/>
    <p:sldId id="381" r:id="rId33"/>
    <p:sldId id="260" r:id="rId34"/>
    <p:sldId id="326" r:id="rId35"/>
    <p:sldId id="331" r:id="rId36"/>
    <p:sldId id="382"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348"/>
            <p14:sldId id="354"/>
            <p14:sldId id="355"/>
            <p14:sldId id="356"/>
            <p14:sldId id="357"/>
            <p14:sldId id="358"/>
            <p14:sldId id="360"/>
            <p14:sldId id="361"/>
            <p14:sldId id="362"/>
            <p14:sldId id="363"/>
            <p14:sldId id="364"/>
            <p14:sldId id="365"/>
            <p14:sldId id="366"/>
            <p14:sldId id="367"/>
            <p14:sldId id="368"/>
            <p14:sldId id="369"/>
            <p14:sldId id="370"/>
            <p14:sldId id="371"/>
            <p14:sldId id="372"/>
            <p14:sldId id="373"/>
            <p14:sldId id="374"/>
            <p14:sldId id="375"/>
            <p14:sldId id="376"/>
            <p14:sldId id="377"/>
            <p14:sldId id="378"/>
            <p14:sldId id="379"/>
            <p14:sldId id="380"/>
            <p14:sldId id="381"/>
            <p14:sldId id="260"/>
          </p14:sldIdLst>
        </p14:section>
        <p14:section name="Appendix: Image Descriptions for Unsighted Students" id="{A80FC66E-C582-4E49-935A-AAAD8A9562D6}">
          <p14:sldIdLst>
            <p14:sldId id="326"/>
            <p14:sldId id="331"/>
            <p14:sldId id="382"/>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0000"/>
    <a:srgbClr val="774013"/>
    <a:srgbClr val="A75919"/>
    <a:srgbClr val="945018"/>
    <a:srgbClr val="82302E"/>
    <a:srgbClr val="DBF0FD"/>
    <a:srgbClr val="F1F9FE"/>
    <a:srgbClr val="E3E8C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426" autoAdjust="0"/>
    <p:restoredTop sz="76067" autoAdjust="0"/>
  </p:normalViewPr>
  <p:slideViewPr>
    <p:cSldViewPr snapToGrid="0" showGuides="1">
      <p:cViewPr varScale="1">
        <p:scale>
          <a:sx n="51" d="100"/>
          <a:sy n="51" d="100"/>
        </p:scale>
        <p:origin x="2004" y="72"/>
      </p:cViewPr>
      <p:guideLst>
        <p:guide pos="3264"/>
        <p:guide orient="horz" pos="2256"/>
        <p:guide pos="5640"/>
      </p:guideLst>
    </p:cSldViewPr>
  </p:slideViewPr>
  <p:outlineViewPr>
    <p:cViewPr>
      <p:scale>
        <a:sx n="50" d="100"/>
        <a:sy n="50" d="100"/>
      </p:scale>
      <p:origin x="0" y="0"/>
    </p:cViewPr>
  </p:outlineViewPr>
  <p:notesTextViewPr>
    <p:cViewPr>
      <p:scale>
        <a:sx n="75" d="100"/>
        <a:sy n="75"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commentAuthors" Target="commentAuthors.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4DD7B4E-A931-4E48-A545-0C156347CC46}" type="datetimeFigureOut">
              <a:rPr lang="en-IN" smtClean="0"/>
              <a:t>10-09-2020</a:t>
            </a:fld>
            <a:endParaRPr lang="en-IN"/>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995D4-C630-4D1E-A120-C0B9FB85BAB5}" type="slidenum">
              <a:rPr lang="en-IN" smtClean="0"/>
              <a:t>‹#›</a:t>
            </a:fld>
            <a:endParaRPr lang="en-IN"/>
          </a:p>
        </p:txBody>
      </p:sp>
    </p:spTree>
    <p:extLst>
      <p:ext uri="{BB962C8B-B14F-4D97-AF65-F5344CB8AC3E}">
        <p14:creationId xmlns:p14="http://schemas.microsoft.com/office/powerpoint/2010/main" val="3507587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Instructors: Prior to scrolling to the next slide,</a:t>
            </a:r>
            <a:r>
              <a:rPr lang="en-US" baseline="0" dirty="0"/>
              <a:t> it is important to excite students about the chapter. One effective way is to relay a story or something from the news. The authors discuss microfinance and how Muhammad </a:t>
            </a:r>
            <a:r>
              <a:rPr lang="en-US" baseline="0" dirty="0" err="1"/>
              <a:t>Yunus</a:t>
            </a:r>
            <a:r>
              <a:rPr lang="en-US" baseline="0" dirty="0"/>
              <a:t>, the Vanderbilt University trained Economist, was convinced that even small loans could make a big difference by allowing villagers to expand their small business enterprises in developing nations. Prior to </a:t>
            </a:r>
            <a:r>
              <a:rPr lang="en-US" baseline="0" dirty="0" err="1"/>
              <a:t>Yunus</a:t>
            </a:r>
            <a:r>
              <a:rPr lang="en-US" baseline="0" dirty="0"/>
              <a:t>, banks were unwilling to work in these poor communities, assuming that they would never make a return. </a:t>
            </a:r>
            <a:r>
              <a:rPr lang="en-US" baseline="0" dirty="0" err="1"/>
              <a:t>Yunus</a:t>
            </a:r>
            <a:r>
              <a:rPr lang="en-US" baseline="0" dirty="0"/>
              <a:t> understood that economic principles could solve the market failure of the poorer individuals unable to access credit. The genius of Grameen Bank is that it is neither a traditional charity nor a traditional bank. Instead, it is a business that harnesses basic economic insights to make the world a better place.</a:t>
            </a:r>
            <a:endParaRPr lang="en-US" dirty="0"/>
          </a:p>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1</a:t>
            </a:fld>
            <a:endParaRPr lang="en-IN"/>
          </a:p>
        </p:txBody>
      </p:sp>
    </p:spTree>
    <p:extLst>
      <p:ext uri="{BB962C8B-B14F-4D97-AF65-F5344CB8AC3E}">
        <p14:creationId xmlns:p14="http://schemas.microsoft.com/office/powerpoint/2010/main" val="13723494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none" dirty="0"/>
              <a:t>The mechanic’s car</a:t>
            </a:r>
            <a:r>
              <a:rPr lang="en-US" u="none" baseline="0" dirty="0"/>
              <a:t> is the worst one of the block because if he/she is going to work on a car, the opportunity cost of working on his or her own car is the forgone earnings from working on someone else’s car.</a:t>
            </a:r>
          </a:p>
          <a:p>
            <a:endParaRPr lang="en-US" u="none" baseline="0" dirty="0"/>
          </a:p>
          <a:p>
            <a:r>
              <a:rPr lang="en-US" dirty="0"/>
              <a:t>Sunk costs should not have any bearing on your </a:t>
            </a:r>
            <a:r>
              <a:rPr lang="en-US" i="1" dirty="0"/>
              <a:t>marginal</a:t>
            </a:r>
            <a:r>
              <a:rPr lang="en-US" dirty="0"/>
              <a:t> decision about what to do next. </a:t>
            </a:r>
            <a:endParaRPr lang="en-US" u="none" dirty="0"/>
          </a:p>
        </p:txBody>
      </p:sp>
      <p:sp>
        <p:nvSpPr>
          <p:cNvPr id="4" name="Slide Number Placeholder 3"/>
          <p:cNvSpPr>
            <a:spLocks noGrp="1"/>
          </p:cNvSpPr>
          <p:nvPr>
            <p:ph type="sldNum" sz="quarter" idx="5"/>
          </p:nvPr>
        </p:nvSpPr>
        <p:spPr/>
        <p:txBody>
          <a:bodyPr/>
          <a:lstStyle/>
          <a:p>
            <a:fld id="{C10995D4-C630-4D1E-A120-C0B9FB85BAB5}" type="slidenum">
              <a:rPr lang="en-IN" smtClean="0"/>
              <a:t>10</a:t>
            </a:fld>
            <a:endParaRPr lang="en-IN"/>
          </a:p>
        </p:txBody>
      </p:sp>
    </p:spTree>
    <p:extLst>
      <p:ext uri="{BB962C8B-B14F-4D97-AF65-F5344CB8AC3E}">
        <p14:creationId xmlns:p14="http://schemas.microsoft.com/office/powerpoint/2010/main" val="14686083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Asking </a:t>
            </a:r>
            <a:r>
              <a:rPr lang="en-US" sz="1200" b="0" i="1" u="sng" strike="noStrike" kern="1200" baseline="0" dirty="0">
                <a:solidFill>
                  <a:schemeClr val="tx1"/>
                </a:solidFill>
                <a:latin typeface="+mn-lt"/>
                <a:ea typeface="+mn-ea"/>
                <a:cs typeface="+mn-cs"/>
              </a:rPr>
              <a:t>how others will respond </a:t>
            </a:r>
            <a:r>
              <a:rPr lang="en-US" sz="1200" b="0" i="0" u="none" strike="noStrike" kern="1200" baseline="0" dirty="0">
                <a:solidFill>
                  <a:schemeClr val="tx1"/>
                </a:solidFill>
                <a:latin typeface="+mn-lt"/>
                <a:ea typeface="+mn-ea"/>
                <a:cs typeface="+mn-cs"/>
              </a:rPr>
              <a:t>can help prevent bad decisions by predicting the undesirable side-effects of a change in prices or policies.</a:t>
            </a:r>
            <a:endParaRPr lang="en-US" u="none" dirty="0"/>
          </a:p>
        </p:txBody>
      </p:sp>
      <p:sp>
        <p:nvSpPr>
          <p:cNvPr id="4" name="Slide Number Placeholder 3"/>
          <p:cNvSpPr>
            <a:spLocks noGrp="1"/>
          </p:cNvSpPr>
          <p:nvPr>
            <p:ph type="sldNum" sz="quarter" idx="5"/>
          </p:nvPr>
        </p:nvSpPr>
        <p:spPr/>
        <p:txBody>
          <a:bodyPr/>
          <a:lstStyle/>
          <a:p>
            <a:fld id="{C10995D4-C630-4D1E-A120-C0B9FB85BAB5}" type="slidenum">
              <a:rPr lang="en-IN" smtClean="0"/>
              <a:t>11</a:t>
            </a:fld>
            <a:endParaRPr lang="en-IN"/>
          </a:p>
        </p:txBody>
      </p:sp>
    </p:spTree>
    <p:extLst>
      <p:ext uri="{BB962C8B-B14F-4D97-AF65-F5344CB8AC3E}">
        <p14:creationId xmlns:p14="http://schemas.microsoft.com/office/powerpoint/2010/main" val="28156201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opportunity cost of going to the movies increases. The institution has given students a disincentive to engage in non-school related activities.</a:t>
            </a:r>
          </a:p>
        </p:txBody>
      </p:sp>
      <p:sp>
        <p:nvSpPr>
          <p:cNvPr id="4" name="Slide Number Placeholder 3"/>
          <p:cNvSpPr>
            <a:spLocks noGrp="1"/>
          </p:cNvSpPr>
          <p:nvPr>
            <p:ph type="sldNum" sz="quarter" idx="5"/>
          </p:nvPr>
        </p:nvSpPr>
        <p:spPr/>
        <p:txBody>
          <a:bodyPr/>
          <a:lstStyle/>
          <a:p>
            <a:fld id="{C10995D4-C630-4D1E-A120-C0B9FB85BAB5}" type="slidenum">
              <a:rPr lang="en-IN" smtClean="0"/>
              <a:t>12</a:t>
            </a:fld>
            <a:endParaRPr lang="en-IN"/>
          </a:p>
        </p:txBody>
      </p:sp>
    </p:spTree>
    <p:extLst>
      <p:ext uri="{BB962C8B-B14F-4D97-AF65-F5344CB8AC3E}">
        <p14:creationId xmlns:p14="http://schemas.microsoft.com/office/powerpoint/2010/main" val="14254708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u="none" dirty="0"/>
          </a:p>
        </p:txBody>
      </p:sp>
      <p:sp>
        <p:nvSpPr>
          <p:cNvPr id="4" name="Slide Number Placeholder 3"/>
          <p:cNvSpPr>
            <a:spLocks noGrp="1"/>
          </p:cNvSpPr>
          <p:nvPr>
            <p:ph type="sldNum" sz="quarter" idx="5"/>
          </p:nvPr>
        </p:nvSpPr>
        <p:spPr/>
        <p:txBody>
          <a:bodyPr/>
          <a:lstStyle/>
          <a:p>
            <a:fld id="{C10995D4-C630-4D1E-A120-C0B9FB85BAB5}" type="slidenum">
              <a:rPr lang="en-IN" smtClean="0"/>
              <a:t>13</a:t>
            </a:fld>
            <a:endParaRPr lang="en-IN"/>
          </a:p>
        </p:txBody>
      </p:sp>
    </p:spTree>
    <p:extLst>
      <p:ext uri="{BB962C8B-B14F-4D97-AF65-F5344CB8AC3E}">
        <p14:creationId xmlns:p14="http://schemas.microsoft.com/office/powerpoint/2010/main" val="39365877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Increasing</a:t>
            </a:r>
            <a:r>
              <a:rPr lang="en-US" baseline="0" dirty="0"/>
              <a:t> efficiency by better utilizing resources can be extremely challenging. Not all inventions pan out and not all new technology works. There is a host of technology that never made large increases in efficiency, such as laser disc players, remote lawn mowing machines, and the Spruce Goose. There are also many innovations that have lead to substantial increases in efficiency, such as the steam engine, the combustible engine, nuclear reactors, computers, and the printing press.</a:t>
            </a:r>
          </a:p>
          <a:p>
            <a:endParaRPr lang="en-US" u="none" dirty="0"/>
          </a:p>
        </p:txBody>
      </p:sp>
      <p:sp>
        <p:nvSpPr>
          <p:cNvPr id="4" name="Slide Number Placeholder 3"/>
          <p:cNvSpPr>
            <a:spLocks noGrp="1"/>
          </p:cNvSpPr>
          <p:nvPr>
            <p:ph type="sldNum" sz="quarter" idx="5"/>
          </p:nvPr>
        </p:nvSpPr>
        <p:spPr/>
        <p:txBody>
          <a:bodyPr/>
          <a:lstStyle/>
          <a:p>
            <a:fld id="{C10995D4-C630-4D1E-A120-C0B9FB85BAB5}" type="slidenum">
              <a:rPr lang="en-IN" smtClean="0"/>
              <a:t>14</a:t>
            </a:fld>
            <a:endParaRPr lang="en-IN"/>
          </a:p>
        </p:txBody>
      </p:sp>
    </p:spTree>
    <p:extLst>
      <p:ext uri="{BB962C8B-B14F-4D97-AF65-F5344CB8AC3E}">
        <p14:creationId xmlns:p14="http://schemas.microsoft.com/office/powerpoint/2010/main" val="14335495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Innovation</a:t>
            </a:r>
            <a:r>
              <a:rPr lang="en-US" sz="1200" b="0" i="0" u="none" strike="noStrike" kern="1200" baseline="0" dirty="0">
                <a:solidFill>
                  <a:schemeClr val="tx1"/>
                </a:solidFill>
                <a:latin typeface="+mn-lt"/>
                <a:ea typeface="+mn-ea"/>
                <a:cs typeface="+mn-cs"/>
              </a:rPr>
              <a:t>:</a:t>
            </a:r>
            <a:r>
              <a:rPr lang="en-US" sz="1200" b="1"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New technology (even a new business model) people cannot have taken advantage of it yet, because it didn’t exist before. Thus, this increases efficiency.</a:t>
            </a:r>
          </a:p>
          <a:p>
            <a:endParaRPr lang="en-US" b="1" u="none" dirty="0"/>
          </a:p>
          <a:p>
            <a:r>
              <a:rPr lang="en-US" b="1" u="none" dirty="0"/>
              <a:t>Market failure</a:t>
            </a:r>
            <a:r>
              <a:rPr lang="en-US" dirty="0"/>
              <a:t>: Sometimes people and firms fail to take advantage of opportunities because something prevents them from capturing the benefits of the opportunity, or imposes additional costs on them. For instance, maybe your great new idea won’t work because it would be impossible to prevent others from quickly copying it or because a few big companies have already got the market sewn up.</a:t>
            </a:r>
          </a:p>
          <a:p>
            <a:endParaRPr lang="en-US" b="1" u="none" dirty="0"/>
          </a:p>
          <a:p>
            <a:r>
              <a:rPr lang="en-US" b="1" u="none" dirty="0"/>
              <a:t>Intervention</a:t>
            </a:r>
            <a:r>
              <a:rPr lang="en-US" dirty="0"/>
              <a:t>: If a powerful force—often the government—intervenes in the economy, transactions cannot take place the way they normally would. </a:t>
            </a:r>
          </a:p>
          <a:p>
            <a:endParaRPr lang="en-US" b="1" u="none" dirty="0"/>
          </a:p>
          <a:p>
            <a:r>
              <a:rPr lang="en-US" b="1" u="none" dirty="0"/>
              <a:t>Unprofitable idea</a:t>
            </a:r>
            <a:r>
              <a:rPr lang="en-US" dirty="0"/>
              <a:t>: Individuals and governments have goals other than profit, of course—for example, creating great art or promoting social justice.</a:t>
            </a:r>
          </a:p>
        </p:txBody>
      </p:sp>
      <p:sp>
        <p:nvSpPr>
          <p:cNvPr id="4" name="Slide Number Placeholder 3"/>
          <p:cNvSpPr>
            <a:spLocks noGrp="1"/>
          </p:cNvSpPr>
          <p:nvPr>
            <p:ph type="sldNum" sz="quarter" idx="5"/>
          </p:nvPr>
        </p:nvSpPr>
        <p:spPr/>
        <p:txBody>
          <a:bodyPr/>
          <a:lstStyle/>
          <a:p>
            <a:fld id="{C10995D4-C630-4D1E-A120-C0B9FB85BAB5}" type="slidenum">
              <a:rPr lang="en-IN" smtClean="0"/>
              <a:t>15</a:t>
            </a:fld>
            <a:endParaRPr lang="en-IN"/>
          </a:p>
        </p:txBody>
      </p:sp>
    </p:spTree>
    <p:extLst>
      <p:ext uri="{BB962C8B-B14F-4D97-AF65-F5344CB8AC3E}">
        <p14:creationId xmlns:p14="http://schemas.microsoft.com/office/powerpoint/2010/main" val="3193660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Accurately spotting the fundamental economic concepts at work in the world is sometimes difficult.</a:t>
            </a:r>
          </a:p>
          <a:p>
            <a:r>
              <a:rPr lang="en-US" dirty="0"/>
              <a:t>   1. The </a:t>
            </a:r>
            <a:r>
              <a:rPr lang="en-US" sz="1200" b="0" i="0" u="none" strike="noStrike" kern="1200" baseline="0" dirty="0">
                <a:solidFill>
                  <a:schemeClr val="tx1"/>
                </a:solidFill>
                <a:latin typeface="+mn-lt"/>
                <a:ea typeface="+mn-ea"/>
                <a:cs typeface="+mn-cs"/>
              </a:rPr>
              <a:t>sun doesn’t revolve around the earth.</a:t>
            </a:r>
          </a:p>
          <a:p>
            <a:r>
              <a:rPr lang="en-US" sz="1200" b="0" i="0" u="none" strike="noStrike" kern="1200" baseline="0" dirty="0">
                <a:solidFill>
                  <a:schemeClr val="tx1"/>
                </a:solidFill>
                <a:latin typeface="+mn-lt"/>
                <a:ea typeface="+mn-ea"/>
                <a:cs typeface="+mn-cs"/>
              </a:rPr>
              <a:t>   2. Droughts are not caused by witches giving people the evil eye.</a:t>
            </a: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16</a:t>
            </a:fld>
            <a:endParaRPr lang="en-IN"/>
          </a:p>
        </p:txBody>
      </p:sp>
    </p:spTree>
    <p:extLst>
      <p:ext uri="{BB962C8B-B14F-4D97-AF65-F5344CB8AC3E}">
        <p14:creationId xmlns:p14="http://schemas.microsoft.com/office/powerpoint/2010/main" val="39588127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17</a:t>
            </a:fld>
            <a:endParaRPr lang="en-IN"/>
          </a:p>
        </p:txBody>
      </p:sp>
    </p:spTree>
    <p:extLst>
      <p:ext uri="{BB962C8B-B14F-4D97-AF65-F5344CB8AC3E}">
        <p14:creationId xmlns:p14="http://schemas.microsoft.com/office/powerpoint/2010/main" val="6183848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18</a:t>
            </a:fld>
            <a:endParaRPr lang="en-IN"/>
          </a:p>
        </p:txBody>
      </p:sp>
    </p:spTree>
    <p:extLst>
      <p:ext uri="{BB962C8B-B14F-4D97-AF65-F5344CB8AC3E}">
        <p14:creationId xmlns:p14="http://schemas.microsoft.com/office/powerpoint/2010/main" val="5538318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When we observe a consistent relationship between two events, we can say there is a correlation</a:t>
            </a:r>
            <a:r>
              <a:rPr lang="en-US" sz="1200" b="1"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between them. When two events tend to occur together, that is a positive correlation. For example, beer consumption and watching football games. When two events tend not to occur together, that is a negative correlation. For example, coconut water consumption and watching football games. Two events can be correlated, but one may not cause the other. In the above example, watching football games typically induces adults to drink beer, but not coconut water.</a:t>
            </a:r>
          </a:p>
          <a:p>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Uncorrelated relationship exists if there is no consistent relationship between two variables.</a:t>
            </a:r>
          </a:p>
          <a:p>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19</a:t>
            </a:fld>
            <a:endParaRPr lang="en-IN"/>
          </a:p>
        </p:txBody>
      </p:sp>
    </p:spTree>
    <p:extLst>
      <p:ext uri="{BB962C8B-B14F-4D97-AF65-F5344CB8AC3E}">
        <p14:creationId xmlns:p14="http://schemas.microsoft.com/office/powerpoint/2010/main" val="9160866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chapter teaches the concepts of scarcity, opportunity cost, marginal decision making, incentives, and efficiency. Students</a:t>
            </a:r>
            <a:r>
              <a:rPr lang="en-US" baseline="0" dirty="0"/>
              <a:t> should learn how to distinguish between correlation and causation and positive and normative analysis.</a:t>
            </a:r>
            <a:endParaRPr lang="en-US" dirty="0"/>
          </a:p>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2</a:t>
            </a:fld>
            <a:endParaRPr lang="en-IN"/>
          </a:p>
        </p:txBody>
      </p:sp>
    </p:spTree>
    <p:extLst>
      <p:ext uri="{BB962C8B-B14F-4D97-AF65-F5344CB8AC3E}">
        <p14:creationId xmlns:p14="http://schemas.microsoft.com/office/powerpoint/2010/main" val="40010921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2" indent="-342900"/>
            <a:r>
              <a:rPr lang="en-US" b="1" u="none" dirty="0"/>
              <a:t>Coincidence</a:t>
            </a:r>
            <a:r>
              <a:rPr lang="en-US" dirty="0"/>
              <a:t>: Two events may be extremely correlated, making it appear that a causal relationship exists.</a:t>
            </a:r>
            <a:r>
              <a:rPr lang="en-US" baseline="0" dirty="0"/>
              <a:t> </a:t>
            </a:r>
            <a:r>
              <a:rPr lang="en-US" dirty="0"/>
              <a:t>This typically occurs if one happens</a:t>
            </a:r>
            <a:r>
              <a:rPr lang="en-US" baseline="0" dirty="0"/>
              <a:t> right before the other (a post hoc fallacy).</a:t>
            </a:r>
          </a:p>
          <a:p>
            <a:pPr marL="342900" lvl="2" indent="-342900"/>
            <a:endParaRPr lang="en-US" dirty="0"/>
          </a:p>
          <a:p>
            <a:pPr marL="342900" marR="0" lvl="2" indent="-342900" algn="l" defTabSz="914400" rtl="0" eaLnBrk="1" fontAlgn="auto" latinLnBrk="0" hangingPunct="1">
              <a:lnSpc>
                <a:spcPct val="100000"/>
              </a:lnSpc>
              <a:spcBef>
                <a:spcPts val="0"/>
              </a:spcBef>
              <a:spcAft>
                <a:spcPts val="0"/>
              </a:spcAft>
              <a:buClrTx/>
              <a:buSzTx/>
              <a:buFontTx/>
              <a:buNone/>
              <a:tabLst/>
              <a:defRPr/>
            </a:pPr>
            <a:r>
              <a:rPr lang="en-US" b="1" u="none" dirty="0"/>
              <a:t>Omitted variables</a:t>
            </a:r>
            <a:r>
              <a:rPr lang="en-US" dirty="0"/>
              <a:t>: Two events may be extremely correlated due to a third event</a:t>
            </a:r>
            <a:r>
              <a:rPr lang="en-US" baseline="0" dirty="0"/>
              <a:t> </a:t>
            </a:r>
            <a:r>
              <a:rPr lang="en-US" dirty="0"/>
              <a:t>causing both. For example, school</a:t>
            </a:r>
            <a:r>
              <a:rPr lang="en-US" baseline="0" dirty="0"/>
              <a:t> violence data indicates that schools with predominantly black students are more violent than schools with predominantly white students. However, schools with predominantly black students are located in poorer neighborhoods with gang activity (either within the school or surrounding the school). Thus, gang activity is the omitted variable.</a:t>
            </a:r>
            <a:endParaRPr lang="en-US" dirty="0"/>
          </a:p>
          <a:p>
            <a:pPr marL="342900" lvl="2" indent="-342900"/>
            <a:endParaRPr lang="en-US" dirty="0"/>
          </a:p>
          <a:p>
            <a:pPr marL="342900" lvl="2" indent="-342900"/>
            <a:r>
              <a:rPr lang="en-US" b="1" u="none" dirty="0"/>
              <a:t>Reserve causation</a:t>
            </a:r>
            <a:r>
              <a:rPr lang="en-US" dirty="0"/>
              <a:t>: Sometimes</a:t>
            </a:r>
            <a:r>
              <a:rPr lang="en-US" baseline="0" dirty="0"/>
              <a:t> it is unclear whether </a:t>
            </a:r>
            <a:r>
              <a:rPr lang="en-US" dirty="0"/>
              <a:t>Event A causes Event B or if Event B causes Event A.</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fld id="{C10995D4-C630-4D1E-A120-C0B9FB85BAB5}" type="slidenum">
              <a:rPr lang="en-IN" smtClean="0"/>
              <a:t>20</a:t>
            </a:fld>
            <a:endParaRPr lang="en-IN"/>
          </a:p>
        </p:txBody>
      </p:sp>
    </p:spTree>
    <p:extLst>
      <p:ext uri="{BB962C8B-B14F-4D97-AF65-F5344CB8AC3E}">
        <p14:creationId xmlns:p14="http://schemas.microsoft.com/office/powerpoint/2010/main" val="7509447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graph shows the relationship between X and Y. Obviously, there's no connection between X and Y, but if you took these data at face value, you might think otherwise.</a:t>
            </a:r>
            <a:endParaRPr lang="en-US" sz="1200" b="0" i="0" u="none" strike="noStrike" kern="1200" baseline="0" dirty="0">
              <a:solidFill>
                <a:schemeClr val="tx1"/>
              </a:solidFill>
              <a:latin typeface="+mn-lt"/>
              <a:ea typeface="+mn-ea"/>
              <a:cs typeface="+mn-cs"/>
            </a:endParaRPr>
          </a:p>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21</a:t>
            </a:fld>
            <a:endParaRPr lang="en-IN"/>
          </a:p>
        </p:txBody>
      </p:sp>
    </p:spTree>
    <p:extLst>
      <p:ext uri="{BB962C8B-B14F-4D97-AF65-F5344CB8AC3E}">
        <p14:creationId xmlns:p14="http://schemas.microsoft.com/office/powerpoint/2010/main" val="41708062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fld id="{C10995D4-C630-4D1E-A120-C0B9FB85BAB5}" type="slidenum">
              <a:rPr lang="en-IN" smtClean="0"/>
              <a:t>22</a:t>
            </a:fld>
            <a:endParaRPr lang="en-IN"/>
          </a:p>
        </p:txBody>
      </p:sp>
    </p:spTree>
    <p:extLst>
      <p:ext uri="{BB962C8B-B14F-4D97-AF65-F5344CB8AC3E}">
        <p14:creationId xmlns:p14="http://schemas.microsoft.com/office/powerpoint/2010/main" val="28948188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fld id="{C10995D4-C630-4D1E-A120-C0B9FB85BAB5}" type="slidenum">
              <a:rPr lang="en-IN" smtClean="0"/>
              <a:t>23</a:t>
            </a:fld>
            <a:endParaRPr lang="en-IN"/>
          </a:p>
        </p:txBody>
      </p:sp>
    </p:spTree>
    <p:extLst>
      <p:ext uri="{BB962C8B-B14F-4D97-AF65-F5344CB8AC3E}">
        <p14:creationId xmlns:p14="http://schemas.microsoft.com/office/powerpoint/2010/main" val="17897219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You will have to extend the answer by discussing each case more thoroughly. Ability is the omitted variable bias that drives individuals to obtain higher amounts of education and higher earnings in the future. Shoe size is correlated with reading comprehension scores, but there are several other ‘variables’ that can induce a positive correlation, such as whether the student has access to a computer at home or the student’s height, among many others. These all have correlations, but do not indicate anything causal. This example is from a commercial featuring Brooke Shields advocating the VW </a:t>
            </a:r>
            <a:r>
              <a:rPr lang="en-US" baseline="0" dirty="0" err="1"/>
              <a:t>Routan</a:t>
            </a:r>
            <a:r>
              <a:rPr lang="en-US" baseline="0" dirty="0"/>
              <a:t>. Higher-quality minivans should emerge as there are baby booms, as more families demand more higher-quality minivans.</a:t>
            </a:r>
          </a:p>
        </p:txBody>
      </p:sp>
      <p:sp>
        <p:nvSpPr>
          <p:cNvPr id="4" name="Slide Number Placeholder 3"/>
          <p:cNvSpPr>
            <a:spLocks noGrp="1"/>
          </p:cNvSpPr>
          <p:nvPr>
            <p:ph type="sldNum" sz="quarter" idx="5"/>
          </p:nvPr>
        </p:nvSpPr>
        <p:spPr/>
        <p:txBody>
          <a:bodyPr/>
          <a:lstStyle/>
          <a:p>
            <a:fld id="{C10995D4-C630-4D1E-A120-C0B9FB85BAB5}" type="slidenum">
              <a:rPr lang="en-IN" smtClean="0"/>
              <a:t>24</a:t>
            </a:fld>
            <a:endParaRPr lang="en-IN"/>
          </a:p>
        </p:txBody>
      </p:sp>
    </p:spTree>
    <p:extLst>
      <p:ext uri="{BB962C8B-B14F-4D97-AF65-F5344CB8AC3E}">
        <p14:creationId xmlns:p14="http://schemas.microsoft.com/office/powerpoint/2010/main" val="20614984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While not discussed in the text, the </a:t>
            </a:r>
            <a:r>
              <a:rPr lang="en-US" b="0" baseline="0" dirty="0"/>
              <a:t>principle of Ockham's razor that “e</a:t>
            </a:r>
            <a:r>
              <a:rPr lang="en-US" sz="1200" b="0" i="0" kern="1200" dirty="0">
                <a:solidFill>
                  <a:schemeClr val="tx1"/>
                </a:solidFill>
                <a:effectLst/>
                <a:latin typeface="+mn-lt"/>
                <a:ea typeface="+mn-ea"/>
                <a:cs typeface="+mn-cs"/>
              </a:rPr>
              <a:t>ntities should not be multiplied unnecessarily</a:t>
            </a:r>
            <a:r>
              <a:rPr lang="en-US" b="0" baseline="0" dirty="0"/>
              <a:t>” applies to model building and implies that models should be as simple as possible to capture the interactions. </a:t>
            </a:r>
            <a:r>
              <a:rPr lang="en-US" dirty="0"/>
              <a:t>Models may omit important interactions that may invalidate the conclusions drawn.</a:t>
            </a:r>
            <a:endParaRPr lang="en-US" b="0" baseline="0" dirty="0"/>
          </a:p>
        </p:txBody>
      </p:sp>
      <p:sp>
        <p:nvSpPr>
          <p:cNvPr id="4" name="Slide Number Placeholder 3"/>
          <p:cNvSpPr>
            <a:spLocks noGrp="1"/>
          </p:cNvSpPr>
          <p:nvPr>
            <p:ph type="sldNum" sz="quarter" idx="5"/>
          </p:nvPr>
        </p:nvSpPr>
        <p:spPr/>
        <p:txBody>
          <a:bodyPr/>
          <a:lstStyle/>
          <a:p>
            <a:fld id="{C10995D4-C630-4D1E-A120-C0B9FB85BAB5}" type="slidenum">
              <a:rPr lang="en-IN" smtClean="0"/>
              <a:t>25</a:t>
            </a:fld>
            <a:endParaRPr lang="en-IN"/>
          </a:p>
        </p:txBody>
      </p:sp>
    </p:spTree>
    <p:extLst>
      <p:ext uri="{BB962C8B-B14F-4D97-AF65-F5344CB8AC3E}">
        <p14:creationId xmlns:p14="http://schemas.microsoft.com/office/powerpoint/2010/main" val="34568703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baseline="0" dirty="0"/>
          </a:p>
        </p:txBody>
      </p:sp>
      <p:sp>
        <p:nvSpPr>
          <p:cNvPr id="4" name="Slide Number Placeholder 3"/>
          <p:cNvSpPr>
            <a:spLocks noGrp="1"/>
          </p:cNvSpPr>
          <p:nvPr>
            <p:ph type="sldNum" sz="quarter" idx="5"/>
          </p:nvPr>
        </p:nvSpPr>
        <p:spPr/>
        <p:txBody>
          <a:bodyPr/>
          <a:lstStyle/>
          <a:p>
            <a:fld id="{C10995D4-C630-4D1E-A120-C0B9FB85BAB5}" type="slidenum">
              <a:rPr lang="en-IN" smtClean="0"/>
              <a:t>26</a:t>
            </a:fld>
            <a:endParaRPr lang="en-IN"/>
          </a:p>
        </p:txBody>
      </p:sp>
    </p:spTree>
    <p:extLst>
      <p:ext uri="{BB962C8B-B14F-4D97-AF65-F5344CB8AC3E}">
        <p14:creationId xmlns:p14="http://schemas.microsoft.com/office/powerpoint/2010/main" val="28377171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economic</a:t>
            </a:r>
            <a:r>
              <a:rPr lang="en-US" baseline="0" dirty="0"/>
              <a:t> agents in the model are </a:t>
            </a:r>
            <a:r>
              <a:rPr lang="en-US" u="none" baseline="0" dirty="0"/>
              <a:t>households and firms. T</a:t>
            </a:r>
            <a:r>
              <a:rPr lang="en-US" baseline="0" dirty="0"/>
              <a:t>he markets are the </a:t>
            </a:r>
            <a:r>
              <a:rPr lang="en-US" u="none" baseline="0" dirty="0"/>
              <a:t>factors of production market </a:t>
            </a:r>
            <a:r>
              <a:rPr lang="en-US" baseline="0" dirty="0"/>
              <a:t>and the </a:t>
            </a:r>
            <a:r>
              <a:rPr lang="en-US" u="none" baseline="0" dirty="0"/>
              <a:t>goods/services market. </a:t>
            </a:r>
            <a:r>
              <a:rPr lang="en-US" sz="1200" b="0" i="0" u="none" strike="noStrike" kern="1200" baseline="0" dirty="0">
                <a:solidFill>
                  <a:schemeClr val="tx1"/>
                </a:solidFill>
                <a:latin typeface="+mn-lt"/>
                <a:ea typeface="+mn-ea"/>
                <a:cs typeface="+mn-cs"/>
              </a:rPr>
              <a:t>The market for goods and services reflects all of the activity involved in the buying and selling of goods and services. In this market, households spend their wages from labor and their income from land and capital, and firms earn revenue from selling their goods and services. The market for the factors of production reflects all of the activity involving the buying and selling of factors of production. Households supply land, labor, and capital, and firms hire and purchase or rent these inputs.</a:t>
            </a:r>
            <a:endParaRPr lang="en-US" baseline="0" dirty="0"/>
          </a:p>
          <a:p>
            <a:endParaRPr lang="en-US" baseline="0" dirty="0"/>
          </a:p>
          <a:p>
            <a:r>
              <a:rPr lang="en-US" baseline="0" dirty="0"/>
              <a:t>The circular flow model tracks the flow of physical objects (such as labor and goods/services) and money. This diagram demonstrates the interaction of economic agents in the model. One way to understand the economy is by understanding the flow of physical items through the economy:</a:t>
            </a:r>
          </a:p>
          <a:p>
            <a:pPr marL="0" indent="0">
              <a:buNone/>
            </a:pPr>
            <a:r>
              <a:rPr lang="en-US" baseline="0" dirty="0"/>
              <a:t>1. Households rent (supply) their land and capital and work for firms.</a:t>
            </a:r>
          </a:p>
          <a:p>
            <a:pPr marL="0" indent="0">
              <a:buNone/>
            </a:pPr>
            <a:r>
              <a:rPr lang="en-US" baseline="0" dirty="0"/>
              <a:t>2. Firms purchase (demand) these factors of production.</a:t>
            </a:r>
          </a:p>
          <a:p>
            <a:pPr marL="0" indent="0">
              <a:buNone/>
            </a:pPr>
            <a:r>
              <a:rPr lang="en-US" baseline="0" dirty="0"/>
              <a:t>3. Firms produce (supply) and sell goods/services.</a:t>
            </a:r>
          </a:p>
          <a:p>
            <a:pPr marL="0" indent="0">
              <a:buNone/>
            </a:pPr>
            <a:r>
              <a:rPr lang="en-US" baseline="0" dirty="0"/>
              <a:t>4. Households purchase (demand) goods/services.</a:t>
            </a:r>
          </a:p>
          <a:p>
            <a:pPr marL="0" indent="0">
              <a:buNone/>
            </a:pPr>
            <a:endParaRPr lang="en-US" baseline="0" dirty="0"/>
          </a:p>
          <a:p>
            <a:pPr marL="0" indent="0">
              <a:buNone/>
            </a:pPr>
            <a:r>
              <a:rPr lang="en-US" baseline="0" dirty="0"/>
              <a:t>The other way to understand the economy is by understanding the flow of money through the economy:</a:t>
            </a:r>
          </a:p>
          <a:p>
            <a:pPr marL="228600" indent="-228600">
              <a:buAutoNum type="arabicPeriod"/>
            </a:pPr>
            <a:r>
              <a:rPr lang="en-US" baseline="0" dirty="0"/>
              <a:t>Firms pay wages, rent, and profits for the use of factors.</a:t>
            </a:r>
          </a:p>
          <a:p>
            <a:pPr marL="228600" indent="-228600">
              <a:buAutoNum type="arabicPeriod"/>
            </a:pPr>
            <a:r>
              <a:rPr lang="en-US" baseline="0" dirty="0"/>
              <a:t>Households receive income from firms.</a:t>
            </a:r>
          </a:p>
          <a:p>
            <a:pPr marL="228600" indent="-228600">
              <a:buAutoNum type="arabicPeriod"/>
            </a:pPr>
            <a:r>
              <a:rPr lang="en-US" baseline="0" dirty="0"/>
              <a:t>Households spend income to purchase goods/services in the market for goods/services.</a:t>
            </a:r>
          </a:p>
          <a:p>
            <a:pPr marL="228600" indent="-228600">
              <a:buAutoNum type="arabicPeriod"/>
            </a:pPr>
            <a:r>
              <a:rPr lang="en-US" baseline="0" dirty="0"/>
              <a:t>Firms receive money in the form of revenue.</a:t>
            </a:r>
          </a:p>
          <a:p>
            <a:pPr marL="228600" indent="-228600">
              <a:buAutoNum type="arabicPeriod"/>
            </a:pPr>
            <a:endParaRPr lang="en-US" baseline="0" dirty="0"/>
          </a:p>
          <a:p>
            <a:pPr marL="0" indent="0">
              <a:buNone/>
            </a:pPr>
            <a:r>
              <a:rPr lang="en-US" baseline="0" dirty="0"/>
              <a:t>You may want to discuss an example using the circular flow diagram. The authors choose to discuss donuts at a bakery. At the end of the example, remind students that this flow diagram is also applicable to the macroeconomy, where there are many firms and many households all interacting.</a:t>
            </a:r>
          </a:p>
        </p:txBody>
      </p:sp>
      <p:sp>
        <p:nvSpPr>
          <p:cNvPr id="4" name="Slide Number Placeholder 3"/>
          <p:cNvSpPr>
            <a:spLocks noGrp="1"/>
          </p:cNvSpPr>
          <p:nvPr>
            <p:ph type="sldNum" sz="quarter" idx="5"/>
          </p:nvPr>
        </p:nvSpPr>
        <p:spPr/>
        <p:txBody>
          <a:bodyPr/>
          <a:lstStyle/>
          <a:p>
            <a:fld id="{C10995D4-C630-4D1E-A120-C0B9FB85BAB5}" type="slidenum">
              <a:rPr lang="en-IN" smtClean="0"/>
              <a:t>27</a:t>
            </a:fld>
            <a:endParaRPr lang="en-IN"/>
          </a:p>
        </p:txBody>
      </p:sp>
    </p:spTree>
    <p:extLst>
      <p:ext uri="{BB962C8B-B14F-4D97-AF65-F5344CB8AC3E}">
        <p14:creationId xmlns:p14="http://schemas.microsoft.com/office/powerpoint/2010/main" val="390201085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baseline="0" dirty="0"/>
          </a:p>
        </p:txBody>
      </p:sp>
      <p:sp>
        <p:nvSpPr>
          <p:cNvPr id="4" name="Slide Number Placeholder 3"/>
          <p:cNvSpPr>
            <a:spLocks noGrp="1"/>
          </p:cNvSpPr>
          <p:nvPr>
            <p:ph type="sldNum" sz="quarter" idx="5"/>
          </p:nvPr>
        </p:nvSpPr>
        <p:spPr/>
        <p:txBody>
          <a:bodyPr/>
          <a:lstStyle/>
          <a:p>
            <a:fld id="{C10995D4-C630-4D1E-A120-C0B9FB85BAB5}" type="slidenum">
              <a:rPr lang="en-IN" smtClean="0"/>
              <a:t>28</a:t>
            </a:fld>
            <a:endParaRPr lang="en-IN"/>
          </a:p>
        </p:txBody>
      </p:sp>
    </p:spTree>
    <p:extLst>
      <p:ext uri="{BB962C8B-B14F-4D97-AF65-F5344CB8AC3E}">
        <p14:creationId xmlns:p14="http://schemas.microsoft.com/office/powerpoint/2010/main" val="3645344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none" dirty="0"/>
              <a:t>Groups</a:t>
            </a:r>
            <a:r>
              <a:rPr lang="en-US" dirty="0"/>
              <a:t> include</a:t>
            </a:r>
            <a:r>
              <a:rPr lang="en-US" baseline="0" dirty="0"/>
              <a:t> </a:t>
            </a:r>
            <a:r>
              <a:rPr lang="en-US" dirty="0"/>
              <a:t>families, firms, governments, and other organizations. </a:t>
            </a:r>
            <a:r>
              <a:rPr lang="en-US" u="none" dirty="0"/>
              <a:t>Resources </a:t>
            </a:r>
            <a:r>
              <a:rPr lang="en-US" dirty="0"/>
              <a:t>include cash and gold mines, time, ideas, technology, job experience, and even personal relationships.</a:t>
            </a:r>
            <a:r>
              <a:rPr lang="en-US" baseline="0" dirty="0"/>
              <a:t> </a:t>
            </a:r>
            <a:r>
              <a:rPr lang="en-US" sz="1200" b="0" i="0" u="none" strike="noStrike" kern="1200" baseline="0" dirty="0">
                <a:solidFill>
                  <a:schemeClr val="tx1"/>
                </a:solidFill>
                <a:latin typeface="+mn-lt"/>
                <a:ea typeface="+mn-ea"/>
                <a:cs typeface="+mn-cs"/>
              </a:rPr>
              <a:t>Microeconomics and macroeconomics are highly related and interdependent; we need both to fully understand how economies work.</a:t>
            </a:r>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3</a:t>
            </a:fld>
            <a:endParaRPr lang="en-IN"/>
          </a:p>
        </p:txBody>
      </p:sp>
    </p:spTree>
    <p:extLst>
      <p:ext uri="{BB962C8B-B14F-4D97-AF65-F5344CB8AC3E}">
        <p14:creationId xmlns:p14="http://schemas.microsoft.com/office/powerpoint/2010/main" val="27834296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Rational behavior helps to explain a lot about the world</a:t>
            </a:r>
            <a:r>
              <a:rPr lang="en-US" baseline="0" dirty="0"/>
              <a:t> from </a:t>
            </a:r>
            <a:r>
              <a:rPr lang="en-US" sz="1200" b="0" i="0" u="none" strike="noStrike" kern="1200" baseline="0" dirty="0">
                <a:solidFill>
                  <a:schemeClr val="tx1"/>
                </a:solidFill>
                <a:latin typeface="+mn-lt"/>
                <a:ea typeface="+mn-ea"/>
                <a:cs typeface="+mn-cs"/>
              </a:rPr>
              <a:t>shoe shopping to baseball; from running a hospital to running for political office.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Question 1: This relates to scarcity.</a:t>
            </a:r>
          </a:p>
          <a:p>
            <a:r>
              <a:rPr lang="en-US" sz="1200" b="0" i="0" u="none" strike="noStrike" kern="1200" baseline="0" dirty="0">
                <a:solidFill>
                  <a:schemeClr val="tx1"/>
                </a:solidFill>
                <a:latin typeface="+mn-lt"/>
                <a:ea typeface="+mn-ea"/>
                <a:cs typeface="+mn-cs"/>
              </a:rPr>
              <a:t>Question 2: This relates to opportunity cost.</a:t>
            </a:r>
          </a:p>
          <a:p>
            <a:r>
              <a:rPr lang="en-US" sz="1200" b="0" i="0" u="none" strike="noStrike" kern="1200" baseline="0" dirty="0">
                <a:solidFill>
                  <a:schemeClr val="tx1"/>
                </a:solidFill>
                <a:latin typeface="+mn-lt"/>
                <a:ea typeface="+mn-ea"/>
                <a:cs typeface="+mn-cs"/>
              </a:rPr>
              <a:t>Question 3: This relates to incentives.</a:t>
            </a:r>
          </a:p>
          <a:p>
            <a:r>
              <a:rPr lang="en-US" sz="1200" b="0" i="0" u="none" strike="noStrike" kern="1200" baseline="0" dirty="0">
                <a:solidFill>
                  <a:schemeClr val="tx1"/>
                </a:solidFill>
                <a:latin typeface="+mn-lt"/>
                <a:ea typeface="+mn-ea"/>
                <a:cs typeface="+mn-cs"/>
              </a:rPr>
              <a:t>Question 4: This relates to efficiency.</a:t>
            </a: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4</a:t>
            </a:fld>
            <a:endParaRPr lang="en-IN"/>
          </a:p>
        </p:txBody>
      </p:sp>
    </p:spTree>
    <p:extLst>
      <p:ext uri="{BB962C8B-B14F-4D97-AF65-F5344CB8AC3E}">
        <p14:creationId xmlns:p14="http://schemas.microsoft.com/office/powerpoint/2010/main" val="4634018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Scarcity is a fact of life. There is no way of getting around it in a finite world. People can arrange their resources in a lot of different ways, but they have a fixed range of possibilities. </a:t>
            </a:r>
            <a:r>
              <a:rPr lang="en-US" u="none" dirty="0"/>
              <a:t>Factors of production (such as land, labor, capital,</a:t>
            </a:r>
            <a:r>
              <a:rPr lang="en-US" u="none" baseline="0" dirty="0"/>
              <a:t> technology) limit the amount of output (be it iPhones or court cases). All goods and services are finite regardless of how they are distributed across individuals. The authors choose to discuss allocation of output instead of factors of production. You may want to also forgo factors of production and simply discuss distribution of output. However, this may not be distinct in students’ minds with regard to individuals’ resources given their background with capital economies. Examples of scarcity are abundant. I prefer to discuss big ticket items such as a Ferrari or a yacht—things in very limited supply. For society, one could discuss government services and how we would all like every last government service, but they are expensive. The idea that prices reflect scarcity can also be introduced. While the water-diamond paradox is interesting, I would discourage puzzlers at this stage of the lecture.</a:t>
            </a:r>
          </a:p>
          <a:p>
            <a:endParaRPr lang="en-US" u="none" baseline="0" dirty="0"/>
          </a:p>
          <a:p>
            <a:endParaRPr lang="en-US" u="none" dirty="0"/>
          </a:p>
        </p:txBody>
      </p:sp>
      <p:sp>
        <p:nvSpPr>
          <p:cNvPr id="4" name="Slide Number Placeholder 3"/>
          <p:cNvSpPr>
            <a:spLocks noGrp="1"/>
          </p:cNvSpPr>
          <p:nvPr>
            <p:ph type="sldNum" sz="quarter" idx="5"/>
          </p:nvPr>
        </p:nvSpPr>
        <p:spPr/>
        <p:txBody>
          <a:bodyPr/>
          <a:lstStyle/>
          <a:p>
            <a:fld id="{C10995D4-C630-4D1E-A120-C0B9FB85BAB5}" type="slidenum">
              <a:rPr lang="en-IN" smtClean="0"/>
              <a:t>5</a:t>
            </a:fld>
            <a:endParaRPr lang="en-IN"/>
          </a:p>
        </p:txBody>
      </p:sp>
    </p:spTree>
    <p:extLst>
      <p:ext uri="{BB962C8B-B14F-4D97-AF65-F5344CB8AC3E}">
        <p14:creationId xmlns:p14="http://schemas.microsoft.com/office/powerpoint/2010/main" val="42069786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none" dirty="0"/>
              <a:t>While the idea of opportunity cost is straight-forward, students</a:t>
            </a:r>
            <a:r>
              <a:rPr lang="en-US" u="none" baseline="0" dirty="0"/>
              <a:t> may become easily confused. Start off with a simple example, such as why professionals (like doctors and lawyers) are less likely to mow their lawn. Answer: Because professionals have an enormous time opportunity cost. The value of the next best alternative is an additional surgery or court case. While the above example is quite concrete, opportunity cost analysis can get quite difficult to understand. This is mostly due to the fact that the direct costs are typically equalized across the ‘things’ being compared and the benefit of the activity is valued based on the associated opportunity cost. That is, a typical problem states “you can go to the movies or the bowling ally and both have the same monetary and time costs,” and then the analysis attempts to understand the valuation of each option based on opportunity cost. Thus, the opportunity cost is typically the deciding factor in the analysis as it quantifies the benefit! The opportunity cost can be calculated using a valuation of the next best alternative. Since individuals have their own valuations, everyone’s opportunity costs will be different. Additionally, the opportunity cost can be constrained by some restriction on engaging in the alternative activity. In the text, after providing the $15 gift card, the gift card is constrained to be only for spaghetti, and not pizza. This is important because it demonstrates that even though someone may prefer pizza over spaghetti (and has a lower opportunity cost for pizza than spaghetti), the constraint causes a change in the opportunity costs, and thus the valuation of pizza changes. It may also be helpful to highlight for students that o</a:t>
            </a:r>
            <a:r>
              <a:rPr lang="en-US" dirty="0"/>
              <a:t>nce the wants and constraints of people (or society) are known, then the trade-off can be assessed.</a:t>
            </a:r>
            <a:r>
              <a:rPr lang="en-US" baseline="0" dirty="0"/>
              <a:t> (That is, question 1 leads to question 2.)</a:t>
            </a:r>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6</a:t>
            </a:fld>
            <a:endParaRPr lang="en-IN"/>
          </a:p>
        </p:txBody>
      </p:sp>
    </p:spTree>
    <p:extLst>
      <p:ext uri="{BB962C8B-B14F-4D97-AF65-F5344CB8AC3E}">
        <p14:creationId xmlns:p14="http://schemas.microsoft.com/office/powerpoint/2010/main" val="20954710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opportunity cost of going to the movies is the value placed on studying. Assuming</a:t>
            </a:r>
            <a:r>
              <a:rPr lang="en-US" baseline="0" dirty="0"/>
              <a:t> </a:t>
            </a:r>
            <a:r>
              <a:rPr lang="en-US" dirty="0"/>
              <a:t>that studying leads to a higher grade</a:t>
            </a:r>
            <a:r>
              <a:rPr lang="en-US" baseline="0" dirty="0"/>
              <a:t> and a higher grade leads to higher future earnings, the cost of going to the movies is the forgone future income. If a student is in danger of failing, then obviously the cost of retaking the class is also included in the opportunity cost. The opportunity cost of studying economics is the value of going to see the movie. Given that individuals’ valuation of the movies is not equal to the ticket price, their opportunity cost is their valuation of going to the particular movie. It should be made clear that as the opportunity cost rises, the willingness to engage in this activity </a:t>
            </a:r>
            <a:r>
              <a:rPr lang="en-US" u="sng" baseline="0" dirty="0"/>
              <a:t>decreases</a:t>
            </a:r>
            <a:r>
              <a:rPr lang="en-US" baseline="0" dirty="0"/>
              <a:t>.</a:t>
            </a:r>
            <a:endParaRPr lang="en-US" dirty="0"/>
          </a:p>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7</a:t>
            </a:fld>
            <a:endParaRPr lang="en-IN"/>
          </a:p>
        </p:txBody>
      </p:sp>
    </p:spTree>
    <p:extLst>
      <p:ext uri="{BB962C8B-B14F-4D97-AF65-F5344CB8AC3E}">
        <p14:creationId xmlns:p14="http://schemas.microsoft.com/office/powerpoint/2010/main" val="37323144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opportunity cost of going to the movies is the value placed on studying. Assuming</a:t>
            </a:r>
            <a:r>
              <a:rPr lang="en-US" baseline="0" dirty="0"/>
              <a:t> </a:t>
            </a:r>
            <a:r>
              <a:rPr lang="en-US" dirty="0"/>
              <a:t>that studying leads to a higher grade</a:t>
            </a:r>
            <a:r>
              <a:rPr lang="en-US" baseline="0" dirty="0"/>
              <a:t> and a higher grade leads to higher future earnings, the cost of going to the movies is the forgone future income. If a student is in danger of failing, then obviously the costs of retaking the class are now included in the opportunity cost.</a:t>
            </a:r>
          </a:p>
        </p:txBody>
      </p:sp>
      <p:sp>
        <p:nvSpPr>
          <p:cNvPr id="4" name="Slide Number Placeholder 3"/>
          <p:cNvSpPr>
            <a:spLocks noGrp="1"/>
          </p:cNvSpPr>
          <p:nvPr>
            <p:ph type="sldNum" sz="quarter" idx="5"/>
          </p:nvPr>
        </p:nvSpPr>
        <p:spPr/>
        <p:txBody>
          <a:bodyPr/>
          <a:lstStyle/>
          <a:p>
            <a:fld id="{C10995D4-C630-4D1E-A120-C0B9FB85BAB5}" type="slidenum">
              <a:rPr lang="en-IN" smtClean="0"/>
              <a:t>8</a:t>
            </a:fld>
            <a:endParaRPr lang="en-IN"/>
          </a:p>
        </p:txBody>
      </p:sp>
    </p:spTree>
    <p:extLst>
      <p:ext uri="{BB962C8B-B14F-4D97-AF65-F5344CB8AC3E}">
        <p14:creationId xmlns:p14="http://schemas.microsoft.com/office/powerpoint/2010/main" val="431522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The opportunity cost of studying economics is the value of going to see the movie. Given that individual’s valuation of the movies may not equal the ticket price, their opportunity cost is their valuation of going to the particular movie. It should be made clear that as the opportunity cost rises, the willingness to engage in this activity </a:t>
            </a:r>
            <a:r>
              <a:rPr lang="en-US" u="sng" baseline="0" dirty="0"/>
              <a:t>decreases</a:t>
            </a:r>
            <a:r>
              <a:rPr lang="en-US" baseline="0" dirty="0"/>
              <a:t>.</a:t>
            </a:r>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9</a:t>
            </a:fld>
            <a:endParaRPr lang="en-IN"/>
          </a:p>
        </p:txBody>
      </p:sp>
    </p:spTree>
    <p:extLst>
      <p:ext uri="{BB962C8B-B14F-4D97-AF65-F5344CB8AC3E}">
        <p14:creationId xmlns:p14="http://schemas.microsoft.com/office/powerpoint/2010/main" val="36900549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spcBef>
                <a:spcPts val="1000"/>
              </a:spcBef>
              <a:spcAft>
                <a:spcPts val="0"/>
              </a:spcAft>
              <a:defRPr/>
            </a:lvl1pPr>
            <a:lvl2pPr marL="292608" indent="-292608">
              <a:spcBef>
                <a:spcPts val="1000"/>
              </a:spcBef>
              <a:spcAft>
                <a:spcPts val="0"/>
              </a:spcAft>
              <a:defRPr/>
            </a:lvl2pPr>
            <a:lvl3pPr marL="621792" indent="-320040">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spcBef>
                <a:spcPts val="1000"/>
              </a:spcBef>
              <a:spcAft>
                <a:spcPts val="0"/>
              </a:spcAft>
              <a:defRPr/>
            </a:lvl1pPr>
            <a:lvl2pPr marL="292608" indent="-292608">
              <a:spcBef>
                <a:spcPts val="1000"/>
              </a:spcBef>
              <a:spcAft>
                <a:spcPts val="0"/>
              </a:spcAft>
              <a:defRPr/>
            </a:lvl2pPr>
            <a:lvl3pPr marL="621792" indent="-320040">
              <a:spcBef>
                <a:spcPts val="1000"/>
              </a:spcBef>
              <a:spcAft>
                <a:spcPts val="0"/>
              </a:spcAft>
              <a:defRPr/>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spcBef>
                <a:spcPts val="1000"/>
              </a:spcBef>
              <a:spcAft>
                <a:spcPts val="0"/>
              </a:spcAft>
              <a:defRPr/>
            </a:lvl1pPr>
            <a:lvl2pPr marL="292608" indent="-292608">
              <a:spcBef>
                <a:spcPts val="1000"/>
              </a:spcBef>
              <a:spcAft>
                <a:spcPts val="0"/>
              </a:spcAft>
              <a:defRPr/>
            </a:lvl2pPr>
            <a:lvl3pPr marL="621792" indent="-320040">
              <a:spcBef>
                <a:spcPts val="1000"/>
              </a:spcBef>
              <a:spcAft>
                <a:spcPts val="0"/>
              </a:spcAft>
              <a:defRPr/>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spcBef>
                <a:spcPts val="1000"/>
              </a:spcBef>
              <a:spcAft>
                <a:spcPts val="0"/>
              </a:spcAft>
              <a:defRPr/>
            </a:lvl1pPr>
            <a:lvl2pPr marL="292608" indent="-292608">
              <a:spcBef>
                <a:spcPts val="1000"/>
              </a:spcBef>
              <a:spcAft>
                <a:spcPts val="0"/>
              </a:spcAft>
              <a:defRPr/>
            </a:lvl2pPr>
            <a:lvl3pPr marL="621792" indent="-320040">
              <a:spcBef>
                <a:spcPts val="1000"/>
              </a:spcBef>
              <a:spcAft>
                <a:spcPts val="0"/>
              </a:spcAft>
              <a:defRPr/>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spcBef>
                <a:spcPts val="1000"/>
              </a:spcBef>
              <a:spcAft>
                <a:spcPts val="0"/>
              </a:spcAft>
              <a:defRPr/>
            </a:lvl1pPr>
            <a:lvl2pPr marL="292608" indent="-292608">
              <a:spcBef>
                <a:spcPts val="1000"/>
              </a:spcBef>
              <a:spcAft>
                <a:spcPts val="0"/>
              </a:spcAft>
              <a:defRPr/>
            </a:lvl2pPr>
            <a:lvl3pPr>
              <a:spcBef>
                <a:spcPts val="1000"/>
              </a:spcBef>
              <a:spcAft>
                <a:spcPts val="0"/>
              </a:spcAft>
              <a:defRPr/>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spcBef>
                <a:spcPts val="1000"/>
              </a:spcBef>
              <a:spcAft>
                <a:spcPts val="0"/>
              </a:spcAft>
              <a:defRPr/>
            </a:lvl1pPr>
            <a:lvl2pPr marL="292608" indent="-292608">
              <a:spcBef>
                <a:spcPts val="1000"/>
              </a:spcBef>
              <a:spcAft>
                <a:spcPts val="0"/>
              </a:spcAft>
              <a:defRPr/>
            </a:lvl2pPr>
            <a:lvl3pPr>
              <a:spcBef>
                <a:spcPts val="1000"/>
              </a:spcBef>
              <a:spcAft>
                <a:spcPts val="0"/>
              </a:spcAft>
              <a:defRPr/>
            </a:lvl3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Content Placeholder 5">
            <a:extLst>
              <a:ext uri="{FF2B5EF4-FFF2-40B4-BE49-F238E27FC236}">
                <a16:creationId xmlns:a16="http://schemas.microsoft.com/office/drawing/2014/main" id="{D42FD2BB-2621-4D94-8183-5A3E1787FE16}"/>
              </a:ext>
            </a:extLst>
          </p:cNvPr>
          <p:cNvSpPr>
            <a:spLocks noGrp="1"/>
          </p:cNvSpPr>
          <p:nvPr>
            <p:ph sz="quarter" idx="13"/>
          </p:nvPr>
        </p:nvSpPr>
        <p:spPr>
          <a:xfrm>
            <a:off x="60325" y="6478588"/>
            <a:ext cx="8988784" cy="281976"/>
          </a:xfrm>
          <a:prstGeom prst="rect">
            <a:avLst/>
          </a:prstGeom>
        </p:spPr>
        <p:txBody>
          <a:bodyPr/>
          <a:lstStyle>
            <a:lvl1pPr algn="ctr">
              <a:defRPr sz="800"/>
            </a:lvl1pPr>
          </a:lstStyle>
          <a:p>
            <a:pPr lvl="0"/>
            <a:endParaRPr lang="en-IN" dirty="0"/>
          </a:p>
        </p:txBody>
      </p:sp>
    </p:spTree>
    <p:extLst>
      <p:ext uri="{BB962C8B-B14F-4D97-AF65-F5344CB8AC3E}">
        <p14:creationId xmlns:p14="http://schemas.microsoft.com/office/powerpoint/2010/main" val="7443668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012755268"/>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612975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a:xfrm>
            <a:off x="8637202" y="6682314"/>
            <a:ext cx="342900" cy="143831"/>
          </a:xfrm>
          <a:prstGeom prst="rect">
            <a:avLst/>
          </a:prstGeom>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6" name="Content Placeholder 5">
            <a:extLst>
              <a:ext uri="{FF2B5EF4-FFF2-40B4-BE49-F238E27FC236}">
                <a16:creationId xmlns:a16="http://schemas.microsoft.com/office/drawing/2014/main" id="{07D01EC8-E363-4C8E-9A11-AF8CBA2E8465}"/>
              </a:ext>
            </a:extLst>
          </p:cNvPr>
          <p:cNvSpPr>
            <a:spLocks noGrp="1"/>
          </p:cNvSpPr>
          <p:nvPr>
            <p:ph sz="quarter" idx="13"/>
          </p:nvPr>
        </p:nvSpPr>
        <p:spPr>
          <a:xfrm>
            <a:off x="60325" y="6478588"/>
            <a:ext cx="8988784" cy="281976"/>
          </a:xfrm>
          <a:prstGeom prst="rect">
            <a:avLst/>
          </a:prstGeom>
        </p:spPr>
        <p:txBody>
          <a:bodyPr/>
          <a:lstStyle>
            <a:lvl1pPr algn="ctr">
              <a:defRPr sz="800"/>
            </a:lvl1pPr>
          </a:lstStyle>
          <a:p>
            <a:pPr lvl="0"/>
            <a:endParaRPr lang="en-IN" dirty="0"/>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spcBef>
                <a:spcPts val="1000"/>
              </a:spcBef>
              <a:spcAft>
                <a:spcPts val="0"/>
              </a:spcAft>
              <a:defRPr sz="2800"/>
            </a:lvl1pPr>
            <a:lvl2pPr>
              <a:spcBef>
                <a:spcPts val="1000"/>
              </a:spcBef>
              <a:spcAft>
                <a:spcPts val="0"/>
              </a:spcAft>
              <a:defRPr sz="2600"/>
            </a:lvl2pPr>
            <a:lvl3pPr>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spcBef>
                <a:spcPts val="1000"/>
              </a:spcBef>
              <a:spcAft>
                <a:spcPts val="0"/>
              </a:spcAft>
              <a:defRPr sz="2800"/>
            </a:lvl1pPr>
            <a:lvl2pPr>
              <a:spcBef>
                <a:spcPts val="1000"/>
              </a:spcBef>
              <a:spcAft>
                <a:spcPts val="0"/>
              </a:spcAft>
              <a:defRPr sz="2600"/>
            </a:lvl2pPr>
            <a:lvl3pPr>
              <a:spcBef>
                <a:spcPts val="1000"/>
              </a:spcBef>
              <a:spcAft>
                <a:spcPts val="0"/>
              </a:spcAft>
              <a:defRPr/>
            </a:lvl3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a:t>
            </a:r>
          </a:p>
        </p:txBody>
      </p:sp>
      <p:sp>
        <p:nvSpPr>
          <p:cNvPr id="7" name="TextBox 6">
            <a:extLst>
              <a:ext uri="{FF2B5EF4-FFF2-40B4-BE49-F238E27FC236}">
                <a16:creationId xmlns:a16="http://schemas.microsoft.com/office/drawing/2014/main" id="{3DE14E55-7953-4C3C-81FD-F2FC44310182}"/>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Lst>
  <p:hf hdr="0" dt="0"/>
  <p:txStyles>
    <p:title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8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6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24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 id="2147483704" r:id="rId2"/>
    <p:sldLayoutId id="2147483705" r:id="rId3"/>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solidFill>
              </a:rPr>
              <a:t>© McGraw Hill</a:t>
            </a:r>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
        <p:nvSpPr>
          <p:cNvPr id="14" name="TextBox 13">
            <a:extLst>
              <a:ext uri="{FF2B5EF4-FFF2-40B4-BE49-F238E27FC236}">
                <a16:creationId xmlns:a16="http://schemas.microsoft.com/office/drawing/2014/main" id="{35A6DDF3-C50B-48E9-8C73-044D29A7735E}"/>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a:t>
            </a:r>
          </a:p>
        </p:txBody>
      </p:sp>
      <p:sp>
        <p:nvSpPr>
          <p:cNvPr id="7" name="TextBox 6">
            <a:extLst>
              <a:ext uri="{FF2B5EF4-FFF2-40B4-BE49-F238E27FC236}">
                <a16:creationId xmlns:a16="http://schemas.microsoft.com/office/drawing/2014/main" id="{B79CEB9B-393C-4D35-B8DE-B952B1F73083}"/>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10.xml"/><Relationship Id="rId4" Type="http://schemas.openxmlformats.org/officeDocument/2006/relationships/slide" Target="slide3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10.xml"/><Relationship Id="rId4" Type="http://schemas.openxmlformats.org/officeDocument/2006/relationships/slide" Target="slide3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sz="3000" noProof="0" dirty="0"/>
              <a:t>Chapter 1</a:t>
            </a:r>
          </a:p>
        </p:txBody>
      </p:sp>
      <p:sp>
        <p:nvSpPr>
          <p:cNvPr id="13" name="Subtitle 12">
            <a:extLst>
              <a:ext uri="{FF2B5EF4-FFF2-40B4-BE49-F238E27FC236}">
                <a16:creationId xmlns:a16="http://schemas.microsoft.com/office/drawing/2014/main" id="{39DC5F79-D657-4B2E-8FAB-C143E5618948}"/>
              </a:ext>
            </a:extLst>
          </p:cNvPr>
          <p:cNvSpPr>
            <a:spLocks noGrp="1"/>
          </p:cNvSpPr>
          <p:nvPr>
            <p:ph type="subTitle" idx="1"/>
          </p:nvPr>
        </p:nvSpPr>
        <p:spPr>
          <a:xfrm>
            <a:off x="621792" y="4304298"/>
            <a:ext cx="3035808" cy="569626"/>
          </a:xfrm>
        </p:spPr>
        <p:txBody>
          <a:bodyPr/>
          <a:lstStyle/>
          <a:p>
            <a:r>
              <a:rPr lang="en-US" sz="2400" noProof="0" dirty="0"/>
              <a:t>Economics and Life</a:t>
            </a:r>
          </a:p>
        </p:txBody>
      </p:sp>
      <p:pic>
        <p:nvPicPr>
          <p:cNvPr id="6" name="Picture 5">
            <a:extLst>
              <a:ext uri="{FF2B5EF4-FFF2-40B4-BE49-F238E27FC236}">
                <a16:creationId xmlns:a16="http://schemas.microsoft.com/office/drawing/2014/main" id="{83D24EB0-1052-4377-A359-A685B9B4B808}"/>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232512" y="2051975"/>
            <a:ext cx="3469488" cy="3900797"/>
          </a:xfrm>
          <a:prstGeom prst="rect">
            <a:avLst/>
          </a:prstGeom>
        </p:spPr>
      </p:pic>
      <p:sp>
        <p:nvSpPr>
          <p:cNvPr id="9" name="Content Placeholder 8">
            <a:extLst>
              <a:ext uri="{FF2B5EF4-FFF2-40B4-BE49-F238E27FC236}">
                <a16:creationId xmlns:a16="http://schemas.microsoft.com/office/drawing/2014/main" id="{7CBFD382-8A62-4FC6-9CA6-9426263F8BC1}"/>
              </a:ext>
            </a:extLst>
          </p:cNvPr>
          <p:cNvSpPr>
            <a:spLocks noGrp="1"/>
          </p:cNvSpPr>
          <p:nvPr>
            <p:ph sz="quarter" idx="13"/>
          </p:nvPr>
        </p:nvSpPr>
        <p:spPr>
          <a:xfrm>
            <a:off x="60325" y="6514802"/>
            <a:ext cx="8988784" cy="311511"/>
          </a:xfrm>
        </p:spPr>
        <p:txBody>
          <a:bodyPr anchor="ctr"/>
          <a:lstStyle/>
          <a:p>
            <a:pPr lvl="0">
              <a:spcBef>
                <a:spcPts val="0"/>
              </a:spcBef>
            </a:pPr>
            <a:r>
              <a:rPr lang="en-US" dirty="0">
                <a:solidFill>
                  <a:schemeClr val="tx1"/>
                </a:solidFill>
              </a:rPr>
              <a:t>© 2021 McGraw Hill. All rights reserved. Authorized only for instructor use in the classroom.</a:t>
            </a:r>
          </a:p>
          <a:p>
            <a:pPr lvl="0">
              <a:spcBef>
                <a:spcPts val="0"/>
              </a:spcBef>
            </a:pPr>
            <a:r>
              <a:rPr lang="en-US" dirty="0">
                <a:solidFill>
                  <a:schemeClr val="tx1"/>
                </a:solidFill>
              </a:rPr>
              <a:t>No reproduction or further distribution permitted without the prior written consent of McGraw Hill.</a:t>
            </a:r>
            <a:endParaRPr lang="en-IN" dirty="0"/>
          </a:p>
        </p:txBody>
      </p:sp>
    </p:spTree>
    <p:extLst>
      <p:ext uri="{BB962C8B-B14F-4D97-AF65-F5344CB8AC3E}">
        <p14:creationId xmlns:p14="http://schemas.microsoft.com/office/powerpoint/2010/main" val="30084623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DC5B64-1C22-4744-8014-A173924633FE}"/>
              </a:ext>
            </a:extLst>
          </p:cNvPr>
          <p:cNvSpPr>
            <a:spLocks noGrp="1"/>
          </p:cNvSpPr>
          <p:nvPr>
            <p:ph type="title"/>
          </p:nvPr>
        </p:nvSpPr>
        <p:spPr/>
        <p:txBody>
          <a:bodyPr/>
          <a:lstStyle/>
          <a:p>
            <a:r>
              <a:rPr lang="en-US" noProof="0" dirty="0"/>
              <a:t>Opportunity cost II</a:t>
            </a:r>
          </a:p>
        </p:txBody>
      </p:sp>
      <p:sp>
        <p:nvSpPr>
          <p:cNvPr id="3" name="Content Placeholder 2">
            <a:extLst>
              <a:ext uri="{FF2B5EF4-FFF2-40B4-BE49-F238E27FC236}">
                <a16:creationId xmlns:a16="http://schemas.microsoft.com/office/drawing/2014/main" id="{342F28E6-3932-4750-AB4C-C98F66022081}"/>
              </a:ext>
            </a:extLst>
          </p:cNvPr>
          <p:cNvSpPr>
            <a:spLocks noGrp="1"/>
          </p:cNvSpPr>
          <p:nvPr>
            <p:ph sz="quarter" idx="11"/>
          </p:nvPr>
        </p:nvSpPr>
        <p:spPr>
          <a:xfrm>
            <a:off x="342900" y="1276710"/>
            <a:ext cx="8458200" cy="2848250"/>
          </a:xfrm>
        </p:spPr>
        <p:txBody>
          <a:bodyPr/>
          <a:lstStyle/>
          <a:p>
            <a:r>
              <a:rPr lang="en-US" noProof="0" dirty="0"/>
              <a:t>Rational behavior suggests that people compare the additional benefits of a choice against the additional costs.</a:t>
            </a:r>
          </a:p>
          <a:p>
            <a:pPr lvl="1"/>
            <a:r>
              <a:rPr lang="en-US" noProof="0" dirty="0"/>
              <a:t>Referred to as </a:t>
            </a:r>
            <a:r>
              <a:rPr lang="en-US" i="1" noProof="0" dirty="0">
                <a:solidFill>
                  <a:srgbClr val="9D0505"/>
                </a:solidFill>
              </a:rPr>
              <a:t>marginal decision making</a:t>
            </a:r>
            <a:r>
              <a:rPr lang="en-US" noProof="0" dirty="0"/>
              <a:t>.</a:t>
            </a:r>
          </a:p>
          <a:p>
            <a:pPr lvl="1"/>
            <a:r>
              <a:rPr lang="en-US" noProof="0" dirty="0"/>
              <a:t>No consideration of past benefits or costs, both referred to as </a:t>
            </a:r>
            <a:r>
              <a:rPr lang="en-US" i="1" noProof="0" dirty="0">
                <a:solidFill>
                  <a:srgbClr val="9D0505"/>
                </a:solidFill>
              </a:rPr>
              <a:t>sunk</a:t>
            </a:r>
            <a:r>
              <a:rPr lang="en-US" noProof="0" dirty="0"/>
              <a:t>.</a:t>
            </a:r>
          </a:p>
        </p:txBody>
      </p:sp>
      <p:sp>
        <p:nvSpPr>
          <p:cNvPr id="4" name="Content Placeholder 3">
            <a:extLst>
              <a:ext uri="{FF2B5EF4-FFF2-40B4-BE49-F238E27FC236}">
                <a16:creationId xmlns:a16="http://schemas.microsoft.com/office/drawing/2014/main" id="{88180D5F-7177-4C88-A7BB-0F3FF138A07D}"/>
              </a:ext>
            </a:extLst>
          </p:cNvPr>
          <p:cNvSpPr>
            <a:spLocks noGrp="1"/>
          </p:cNvSpPr>
          <p:nvPr>
            <p:ph sz="quarter" idx="14"/>
          </p:nvPr>
        </p:nvSpPr>
        <p:spPr>
          <a:xfrm>
            <a:off x="342900" y="4185920"/>
            <a:ext cx="8458200" cy="1788160"/>
          </a:xfrm>
        </p:spPr>
        <p:txBody>
          <a:bodyPr/>
          <a:lstStyle/>
          <a:p>
            <a:r>
              <a:rPr lang="en-US" noProof="0" dirty="0"/>
              <a:t>Opportunity cost helps understand adages such as “the mechanic’s car is the worst one on the block.”</a:t>
            </a:r>
          </a:p>
        </p:txBody>
      </p:sp>
    </p:spTree>
    <p:extLst>
      <p:ext uri="{BB962C8B-B14F-4D97-AF65-F5344CB8AC3E}">
        <p14:creationId xmlns:p14="http://schemas.microsoft.com/office/powerpoint/2010/main" val="41133170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DC5B64-1C22-4744-8014-A173924633FE}"/>
              </a:ext>
            </a:extLst>
          </p:cNvPr>
          <p:cNvSpPr>
            <a:spLocks noGrp="1"/>
          </p:cNvSpPr>
          <p:nvPr>
            <p:ph type="title"/>
          </p:nvPr>
        </p:nvSpPr>
        <p:spPr/>
        <p:txBody>
          <a:bodyPr/>
          <a:lstStyle/>
          <a:p>
            <a:r>
              <a:rPr lang="en-US" noProof="0" dirty="0"/>
              <a:t>Incentives</a:t>
            </a:r>
          </a:p>
        </p:txBody>
      </p:sp>
      <p:sp>
        <p:nvSpPr>
          <p:cNvPr id="3" name="Content Placeholder 2">
            <a:extLst>
              <a:ext uri="{FF2B5EF4-FFF2-40B4-BE49-F238E27FC236}">
                <a16:creationId xmlns:a16="http://schemas.microsoft.com/office/drawing/2014/main" id="{342F28E6-3932-4750-AB4C-C98F66022081}"/>
              </a:ext>
            </a:extLst>
          </p:cNvPr>
          <p:cNvSpPr>
            <a:spLocks noGrp="1"/>
          </p:cNvSpPr>
          <p:nvPr>
            <p:ph sz="quarter" idx="11"/>
          </p:nvPr>
        </p:nvSpPr>
        <p:spPr>
          <a:xfrm>
            <a:off x="342900" y="1276710"/>
            <a:ext cx="8458200" cy="3824868"/>
          </a:xfrm>
        </p:spPr>
        <p:txBody>
          <a:bodyPr/>
          <a:lstStyle/>
          <a:p>
            <a:r>
              <a:rPr lang="en-US" noProof="0" dirty="0"/>
              <a:t>Rational behavior suggests that people respond to </a:t>
            </a:r>
            <a:r>
              <a:rPr lang="en-US" i="1" noProof="0" dirty="0">
                <a:solidFill>
                  <a:srgbClr val="9D0505"/>
                </a:solidFill>
              </a:rPr>
              <a:t>incentives</a:t>
            </a:r>
            <a:r>
              <a:rPr lang="en-US" noProof="0" dirty="0"/>
              <a:t>.</a:t>
            </a:r>
          </a:p>
          <a:p>
            <a:r>
              <a:rPr lang="en-US" noProof="0" dirty="0"/>
              <a:t>An incentive is something that causes a change in the tradeoffs that people face.</a:t>
            </a:r>
          </a:p>
          <a:p>
            <a:pPr lvl="1"/>
            <a:r>
              <a:rPr lang="en-US" noProof="0" dirty="0"/>
              <a:t>Positive incentive: Makes people more likely to do something by lowering their opportunity cost.</a:t>
            </a:r>
          </a:p>
          <a:p>
            <a:pPr lvl="1"/>
            <a:r>
              <a:rPr lang="en-US" noProof="0" dirty="0"/>
              <a:t>Negative incentive (disincentive): Makes people less likely to do something by raising their opportunity cost.</a:t>
            </a:r>
          </a:p>
        </p:txBody>
      </p:sp>
      <p:sp>
        <p:nvSpPr>
          <p:cNvPr id="4" name="Content Placeholder 3">
            <a:extLst>
              <a:ext uri="{FF2B5EF4-FFF2-40B4-BE49-F238E27FC236}">
                <a16:creationId xmlns:a16="http://schemas.microsoft.com/office/drawing/2014/main" id="{88180D5F-7177-4C88-A7BB-0F3FF138A07D}"/>
              </a:ext>
            </a:extLst>
          </p:cNvPr>
          <p:cNvSpPr>
            <a:spLocks noGrp="1"/>
          </p:cNvSpPr>
          <p:nvPr>
            <p:ph sz="quarter" idx="14"/>
          </p:nvPr>
        </p:nvSpPr>
        <p:spPr>
          <a:xfrm>
            <a:off x="342900" y="5142218"/>
            <a:ext cx="8458200" cy="1041190"/>
          </a:xfrm>
        </p:spPr>
        <p:txBody>
          <a:bodyPr/>
          <a:lstStyle/>
          <a:p>
            <a:r>
              <a:rPr lang="en-US" noProof="0" dirty="0"/>
              <a:t>When an incentive is provided on a large scale, the consequences can be extremely large.</a:t>
            </a:r>
          </a:p>
        </p:txBody>
      </p:sp>
    </p:spTree>
    <p:extLst>
      <p:ext uri="{BB962C8B-B14F-4D97-AF65-F5344CB8AC3E}">
        <p14:creationId xmlns:p14="http://schemas.microsoft.com/office/powerpoint/2010/main" val="30036055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DC5B64-1C22-4744-8014-A173924633FE}"/>
              </a:ext>
            </a:extLst>
          </p:cNvPr>
          <p:cNvSpPr>
            <a:spLocks noGrp="1"/>
          </p:cNvSpPr>
          <p:nvPr>
            <p:ph type="title"/>
          </p:nvPr>
        </p:nvSpPr>
        <p:spPr/>
        <p:txBody>
          <a:bodyPr/>
          <a:lstStyle/>
          <a:p>
            <a:r>
              <a:rPr lang="en-US" noProof="0" dirty="0"/>
              <a:t>Active Learning: Incentives</a:t>
            </a:r>
          </a:p>
        </p:txBody>
      </p:sp>
      <p:sp>
        <p:nvSpPr>
          <p:cNvPr id="3" name="Content Placeholder 2">
            <a:extLst>
              <a:ext uri="{FF2B5EF4-FFF2-40B4-BE49-F238E27FC236}">
                <a16:creationId xmlns:a16="http://schemas.microsoft.com/office/drawing/2014/main" id="{342F28E6-3932-4750-AB4C-C98F66022081}"/>
              </a:ext>
            </a:extLst>
          </p:cNvPr>
          <p:cNvSpPr>
            <a:spLocks noGrp="1"/>
          </p:cNvSpPr>
          <p:nvPr>
            <p:ph sz="quarter" idx="11"/>
          </p:nvPr>
        </p:nvSpPr>
        <p:spPr>
          <a:xfrm>
            <a:off x="342900" y="1276710"/>
            <a:ext cx="8458200" cy="3824868"/>
          </a:xfrm>
        </p:spPr>
        <p:txBody>
          <a:bodyPr/>
          <a:lstStyle/>
          <a:p>
            <a:r>
              <a:rPr lang="en-US" noProof="0" dirty="0"/>
              <a:t>Suppose your higher education institution permits your final exam score to replace a midterm exam score in a course.</a:t>
            </a:r>
          </a:p>
          <a:p>
            <a:pPr lvl="1"/>
            <a:r>
              <a:rPr lang="en-US" noProof="0" dirty="0"/>
              <a:t>How does this affect your opportunity cost of going to the movies?</a:t>
            </a:r>
          </a:p>
        </p:txBody>
      </p:sp>
    </p:spTree>
    <p:extLst>
      <p:ext uri="{BB962C8B-B14F-4D97-AF65-F5344CB8AC3E}">
        <p14:creationId xmlns:p14="http://schemas.microsoft.com/office/powerpoint/2010/main" val="33802892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DC5B64-1C22-4744-8014-A173924633FE}"/>
              </a:ext>
            </a:extLst>
          </p:cNvPr>
          <p:cNvSpPr>
            <a:spLocks noGrp="1"/>
          </p:cNvSpPr>
          <p:nvPr>
            <p:ph type="title"/>
          </p:nvPr>
        </p:nvSpPr>
        <p:spPr/>
        <p:txBody>
          <a:bodyPr/>
          <a:lstStyle/>
          <a:p>
            <a:r>
              <a:rPr lang="en-US" noProof="0" dirty="0"/>
              <a:t>Active Learning Solution III</a:t>
            </a:r>
          </a:p>
        </p:txBody>
      </p:sp>
      <p:sp>
        <p:nvSpPr>
          <p:cNvPr id="3" name="Content Placeholder 2">
            <a:extLst>
              <a:ext uri="{FF2B5EF4-FFF2-40B4-BE49-F238E27FC236}">
                <a16:creationId xmlns:a16="http://schemas.microsoft.com/office/drawing/2014/main" id="{342F28E6-3932-4750-AB4C-C98F66022081}"/>
              </a:ext>
            </a:extLst>
          </p:cNvPr>
          <p:cNvSpPr>
            <a:spLocks noGrp="1"/>
          </p:cNvSpPr>
          <p:nvPr>
            <p:ph sz="quarter" idx="11"/>
          </p:nvPr>
        </p:nvSpPr>
        <p:spPr>
          <a:xfrm>
            <a:off x="342900" y="1276710"/>
            <a:ext cx="8458200" cy="2299610"/>
          </a:xfrm>
        </p:spPr>
        <p:txBody>
          <a:bodyPr/>
          <a:lstStyle/>
          <a:p>
            <a:r>
              <a:rPr lang="en-US" noProof="0" dirty="0"/>
              <a:t>Suppose your higher education institution permits your final exam score to replace a midterm exam score in a course.</a:t>
            </a:r>
          </a:p>
          <a:p>
            <a:pPr lvl="1"/>
            <a:r>
              <a:rPr lang="en-US" noProof="0" dirty="0"/>
              <a:t>How does this affect your opportunity cost of going to the movies?</a:t>
            </a:r>
          </a:p>
        </p:txBody>
      </p:sp>
      <p:sp>
        <p:nvSpPr>
          <p:cNvPr id="4" name="Content Placeholder 3">
            <a:extLst>
              <a:ext uri="{FF2B5EF4-FFF2-40B4-BE49-F238E27FC236}">
                <a16:creationId xmlns:a16="http://schemas.microsoft.com/office/drawing/2014/main" id="{88180D5F-7177-4C88-A7BB-0F3FF138A07D}"/>
              </a:ext>
            </a:extLst>
          </p:cNvPr>
          <p:cNvSpPr>
            <a:spLocks noGrp="1"/>
          </p:cNvSpPr>
          <p:nvPr>
            <p:ph sz="quarter" idx="14"/>
          </p:nvPr>
        </p:nvSpPr>
        <p:spPr>
          <a:xfrm>
            <a:off x="342900" y="3677920"/>
            <a:ext cx="8458200" cy="2505488"/>
          </a:xfrm>
        </p:spPr>
        <p:txBody>
          <a:bodyPr/>
          <a:lstStyle/>
          <a:p>
            <a:pPr>
              <a:buClr>
                <a:schemeClr val="tx1"/>
              </a:buClr>
            </a:pPr>
            <a:r>
              <a:rPr lang="en-US" noProof="0" dirty="0">
                <a:solidFill>
                  <a:srgbClr val="9D0505"/>
                </a:solidFill>
              </a:rPr>
              <a:t>The opportunity cost of going to the movies increases. The institution has given students a disincentive to engage in non-school related activities.</a:t>
            </a:r>
          </a:p>
        </p:txBody>
      </p:sp>
    </p:spTree>
    <p:extLst>
      <p:ext uri="{BB962C8B-B14F-4D97-AF65-F5344CB8AC3E}">
        <p14:creationId xmlns:p14="http://schemas.microsoft.com/office/powerpoint/2010/main" val="26137430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DC5B64-1C22-4744-8014-A173924633FE}"/>
              </a:ext>
            </a:extLst>
          </p:cNvPr>
          <p:cNvSpPr>
            <a:spLocks noGrp="1"/>
          </p:cNvSpPr>
          <p:nvPr>
            <p:ph type="title"/>
          </p:nvPr>
        </p:nvSpPr>
        <p:spPr/>
        <p:txBody>
          <a:bodyPr/>
          <a:lstStyle/>
          <a:p>
            <a:r>
              <a:rPr lang="en-US" noProof="0" dirty="0"/>
              <a:t>Efficiency I</a:t>
            </a:r>
          </a:p>
        </p:txBody>
      </p:sp>
      <p:sp>
        <p:nvSpPr>
          <p:cNvPr id="3" name="Content Placeholder 2">
            <a:extLst>
              <a:ext uri="{FF2B5EF4-FFF2-40B4-BE49-F238E27FC236}">
                <a16:creationId xmlns:a16="http://schemas.microsoft.com/office/drawing/2014/main" id="{342F28E6-3932-4750-AB4C-C98F66022081}"/>
              </a:ext>
            </a:extLst>
          </p:cNvPr>
          <p:cNvSpPr>
            <a:spLocks noGrp="1"/>
          </p:cNvSpPr>
          <p:nvPr>
            <p:ph sz="quarter" idx="11"/>
          </p:nvPr>
        </p:nvSpPr>
        <p:spPr>
          <a:xfrm>
            <a:off x="342900" y="1276710"/>
            <a:ext cx="8458200" cy="2787290"/>
          </a:xfrm>
        </p:spPr>
        <p:txBody>
          <a:bodyPr/>
          <a:lstStyle/>
          <a:p>
            <a:r>
              <a:rPr lang="en-US" noProof="0" dirty="0"/>
              <a:t>Rational behavior suggests that people seek opportunities to get what they want.</a:t>
            </a:r>
          </a:p>
          <a:p>
            <a:pPr lvl="1"/>
            <a:r>
              <a:rPr lang="en-US" noProof="0" dirty="0"/>
              <a:t>Given this behavior, firms and individuals act to provide and obtain what is most wanted and needed.</a:t>
            </a:r>
          </a:p>
          <a:p>
            <a:pPr marL="621792" lvl="2" indent="-320040"/>
            <a:r>
              <a:rPr lang="en-US" noProof="0" dirty="0"/>
              <a:t>If a profit-making opportunity exists, someone will take advantage of it.</a:t>
            </a:r>
          </a:p>
        </p:txBody>
      </p:sp>
      <p:sp>
        <p:nvSpPr>
          <p:cNvPr id="4" name="Content Placeholder 3">
            <a:extLst>
              <a:ext uri="{FF2B5EF4-FFF2-40B4-BE49-F238E27FC236}">
                <a16:creationId xmlns:a16="http://schemas.microsoft.com/office/drawing/2014/main" id="{88180D5F-7177-4C88-A7BB-0F3FF138A07D}"/>
              </a:ext>
            </a:extLst>
          </p:cNvPr>
          <p:cNvSpPr>
            <a:spLocks noGrp="1"/>
          </p:cNvSpPr>
          <p:nvPr>
            <p:ph sz="quarter" idx="14"/>
          </p:nvPr>
        </p:nvSpPr>
        <p:spPr>
          <a:xfrm>
            <a:off x="342900" y="4217832"/>
            <a:ext cx="8458200" cy="1539024"/>
          </a:xfrm>
        </p:spPr>
        <p:txBody>
          <a:bodyPr/>
          <a:lstStyle/>
          <a:p>
            <a:pPr>
              <a:buClr>
                <a:schemeClr val="tx1"/>
              </a:buClr>
            </a:pPr>
            <a:r>
              <a:rPr lang="en-US" noProof="0" dirty="0"/>
              <a:t>This leads to </a:t>
            </a:r>
            <a:r>
              <a:rPr lang="en-US" i="1" noProof="0" dirty="0">
                <a:solidFill>
                  <a:srgbClr val="9D0505"/>
                </a:solidFill>
              </a:rPr>
              <a:t>efficiency</a:t>
            </a:r>
            <a:r>
              <a:rPr lang="en-US" noProof="0" dirty="0"/>
              <a:t>: resources are used to produce goods and services with the greatest economic value.</a:t>
            </a:r>
            <a:endParaRPr lang="en-US" noProof="0" dirty="0">
              <a:solidFill>
                <a:srgbClr val="9D0505"/>
              </a:solidFill>
            </a:endParaRPr>
          </a:p>
        </p:txBody>
      </p:sp>
    </p:spTree>
    <p:extLst>
      <p:ext uri="{BB962C8B-B14F-4D97-AF65-F5344CB8AC3E}">
        <p14:creationId xmlns:p14="http://schemas.microsoft.com/office/powerpoint/2010/main" val="9144410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DC5B64-1C22-4744-8014-A173924633FE}"/>
              </a:ext>
            </a:extLst>
          </p:cNvPr>
          <p:cNvSpPr>
            <a:spLocks noGrp="1"/>
          </p:cNvSpPr>
          <p:nvPr>
            <p:ph type="title"/>
          </p:nvPr>
        </p:nvSpPr>
        <p:spPr/>
        <p:txBody>
          <a:bodyPr/>
          <a:lstStyle/>
          <a:p>
            <a:r>
              <a:rPr lang="en-US" noProof="0" dirty="0"/>
              <a:t>Efficiency II</a:t>
            </a:r>
          </a:p>
        </p:txBody>
      </p:sp>
      <p:sp>
        <p:nvSpPr>
          <p:cNvPr id="3" name="Content Placeholder 2">
            <a:extLst>
              <a:ext uri="{FF2B5EF4-FFF2-40B4-BE49-F238E27FC236}">
                <a16:creationId xmlns:a16="http://schemas.microsoft.com/office/drawing/2014/main" id="{342F28E6-3932-4750-AB4C-C98F66022081}"/>
              </a:ext>
            </a:extLst>
          </p:cNvPr>
          <p:cNvSpPr>
            <a:spLocks noGrp="1"/>
          </p:cNvSpPr>
          <p:nvPr>
            <p:ph sz="quarter" idx="11"/>
          </p:nvPr>
        </p:nvSpPr>
        <p:spPr>
          <a:xfrm>
            <a:off x="342900" y="1276710"/>
            <a:ext cx="8689340" cy="4199530"/>
          </a:xfrm>
        </p:spPr>
        <p:txBody>
          <a:bodyPr/>
          <a:lstStyle/>
          <a:p>
            <a:r>
              <a:rPr lang="en-US" sz="2600" noProof="0" dirty="0"/>
              <a:t>Sometimes economies do not operate efficiently.</a:t>
            </a:r>
          </a:p>
          <a:p>
            <a:pPr>
              <a:buClr>
                <a:schemeClr val="tx1"/>
              </a:buClr>
            </a:pPr>
            <a:r>
              <a:rPr lang="en-US" sz="2600" i="1" noProof="0" dirty="0">
                <a:solidFill>
                  <a:srgbClr val="9D0505"/>
                </a:solidFill>
              </a:rPr>
              <a:t>Innovation</a:t>
            </a:r>
            <a:r>
              <a:rPr lang="en-US" sz="2600" noProof="0" dirty="0"/>
              <a:t>: Yet to be discovered innovations/ideas increase efficiency.</a:t>
            </a:r>
          </a:p>
          <a:p>
            <a:pPr>
              <a:buClr>
                <a:schemeClr val="tx1"/>
              </a:buClr>
            </a:pPr>
            <a:r>
              <a:rPr lang="en-US" sz="2600" i="1" noProof="0" dirty="0">
                <a:solidFill>
                  <a:srgbClr val="9D0505"/>
                </a:solidFill>
              </a:rPr>
              <a:t>Market failure</a:t>
            </a:r>
            <a:r>
              <a:rPr lang="en-US" sz="2600" noProof="0" dirty="0"/>
              <a:t>: People and firms may be prevented from capturing the benefits of the opportunity or incur additional costs.</a:t>
            </a:r>
          </a:p>
          <a:p>
            <a:pPr>
              <a:buClr>
                <a:schemeClr val="tx1"/>
              </a:buClr>
            </a:pPr>
            <a:r>
              <a:rPr lang="en-US" sz="2600" i="1" noProof="0" dirty="0">
                <a:solidFill>
                  <a:srgbClr val="9D0505"/>
                </a:solidFill>
              </a:rPr>
              <a:t>Intervention</a:t>
            </a:r>
            <a:r>
              <a:rPr lang="en-US" sz="2600" noProof="0" dirty="0"/>
              <a:t>: Interventions in the economy cause transactions to not take place.</a:t>
            </a:r>
          </a:p>
          <a:p>
            <a:pPr lvl="1"/>
            <a:r>
              <a:rPr lang="en-US" sz="2400" noProof="0" dirty="0"/>
              <a:t>Most often government policies.</a:t>
            </a:r>
          </a:p>
        </p:txBody>
      </p:sp>
      <p:sp>
        <p:nvSpPr>
          <p:cNvPr id="4" name="Content Placeholder 3">
            <a:extLst>
              <a:ext uri="{FF2B5EF4-FFF2-40B4-BE49-F238E27FC236}">
                <a16:creationId xmlns:a16="http://schemas.microsoft.com/office/drawing/2014/main" id="{88180D5F-7177-4C88-A7BB-0F3FF138A07D}"/>
              </a:ext>
            </a:extLst>
          </p:cNvPr>
          <p:cNvSpPr>
            <a:spLocks noGrp="1"/>
          </p:cNvSpPr>
          <p:nvPr>
            <p:ph sz="quarter" idx="14"/>
          </p:nvPr>
        </p:nvSpPr>
        <p:spPr>
          <a:xfrm>
            <a:off x="342900" y="5545267"/>
            <a:ext cx="8458200" cy="934875"/>
          </a:xfrm>
        </p:spPr>
        <p:txBody>
          <a:bodyPr>
            <a:normAutofit/>
          </a:bodyPr>
          <a:lstStyle/>
          <a:p>
            <a:pPr>
              <a:buClr>
                <a:schemeClr val="tx1"/>
              </a:buClr>
            </a:pPr>
            <a:r>
              <a:rPr lang="en-US" sz="2600" i="1" noProof="0" dirty="0">
                <a:solidFill>
                  <a:srgbClr val="9D0505"/>
                </a:solidFill>
              </a:rPr>
              <a:t>Unprofitable idea</a:t>
            </a:r>
            <a:r>
              <a:rPr lang="en-US" sz="2600" noProof="0" dirty="0"/>
              <a:t>: Individuals and governments have goals other than profit.</a:t>
            </a:r>
          </a:p>
        </p:txBody>
      </p:sp>
    </p:spTree>
    <p:extLst>
      <p:ext uri="{BB962C8B-B14F-4D97-AF65-F5344CB8AC3E}">
        <p14:creationId xmlns:p14="http://schemas.microsoft.com/office/powerpoint/2010/main" val="750910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DC5B64-1C22-4744-8014-A173924633FE}"/>
              </a:ext>
            </a:extLst>
          </p:cNvPr>
          <p:cNvSpPr>
            <a:spLocks noGrp="1"/>
          </p:cNvSpPr>
          <p:nvPr>
            <p:ph type="title"/>
          </p:nvPr>
        </p:nvSpPr>
        <p:spPr/>
        <p:txBody>
          <a:bodyPr/>
          <a:lstStyle/>
          <a:p>
            <a:r>
              <a:rPr lang="en-US" noProof="0" dirty="0"/>
              <a:t>Problem-solving toolbox</a:t>
            </a:r>
          </a:p>
        </p:txBody>
      </p:sp>
      <p:sp>
        <p:nvSpPr>
          <p:cNvPr id="3" name="Content Placeholder 2">
            <a:extLst>
              <a:ext uri="{FF2B5EF4-FFF2-40B4-BE49-F238E27FC236}">
                <a16:creationId xmlns:a16="http://schemas.microsoft.com/office/drawing/2014/main" id="{342F28E6-3932-4750-AB4C-C98F66022081}"/>
              </a:ext>
            </a:extLst>
          </p:cNvPr>
          <p:cNvSpPr>
            <a:spLocks noGrp="1"/>
          </p:cNvSpPr>
          <p:nvPr>
            <p:ph sz="quarter" idx="11"/>
          </p:nvPr>
        </p:nvSpPr>
        <p:spPr>
          <a:xfrm>
            <a:off x="342900" y="1276710"/>
            <a:ext cx="8689340" cy="2980330"/>
          </a:xfrm>
        </p:spPr>
        <p:txBody>
          <a:bodyPr/>
          <a:lstStyle/>
          <a:p>
            <a:r>
              <a:rPr lang="en-US" noProof="0" dirty="0"/>
              <a:t>Accurately spotting the fundamental economic concepts at work in the world is sometimes difficult.</a:t>
            </a:r>
          </a:p>
          <a:p>
            <a:r>
              <a:rPr lang="en-US" noProof="0" dirty="0"/>
              <a:t>Economic analysis requires:</a:t>
            </a:r>
          </a:p>
          <a:p>
            <a:pPr lvl="1"/>
            <a:r>
              <a:rPr lang="en-US" noProof="0" dirty="0"/>
              <a:t>Theory to be combined with observations.</a:t>
            </a:r>
          </a:p>
          <a:p>
            <a:pPr lvl="1"/>
            <a:r>
              <a:rPr lang="en-US" noProof="0" dirty="0"/>
              <a:t>Scrutiny of both theory and observations before drawing conclusions.</a:t>
            </a:r>
            <a:endParaRPr lang="en-US" sz="2400" noProof="0" dirty="0"/>
          </a:p>
        </p:txBody>
      </p:sp>
      <p:sp>
        <p:nvSpPr>
          <p:cNvPr id="4" name="Content Placeholder 3">
            <a:extLst>
              <a:ext uri="{FF2B5EF4-FFF2-40B4-BE49-F238E27FC236}">
                <a16:creationId xmlns:a16="http://schemas.microsoft.com/office/drawing/2014/main" id="{88180D5F-7177-4C88-A7BB-0F3FF138A07D}"/>
              </a:ext>
            </a:extLst>
          </p:cNvPr>
          <p:cNvSpPr>
            <a:spLocks noGrp="1"/>
          </p:cNvSpPr>
          <p:nvPr>
            <p:ph sz="quarter" idx="14"/>
          </p:nvPr>
        </p:nvSpPr>
        <p:spPr>
          <a:xfrm>
            <a:off x="342900" y="4287521"/>
            <a:ext cx="8458200" cy="1666239"/>
          </a:xfrm>
        </p:spPr>
        <p:txBody>
          <a:bodyPr>
            <a:normAutofit/>
          </a:bodyPr>
          <a:lstStyle/>
          <a:p>
            <a:r>
              <a:rPr lang="en-US" noProof="0" dirty="0"/>
              <a:t>These analyses distinguish between:</a:t>
            </a:r>
          </a:p>
          <a:p>
            <a:pPr lvl="1">
              <a:buClr>
                <a:schemeClr val="tx1"/>
              </a:buClr>
            </a:pPr>
            <a:r>
              <a:rPr lang="en-US" i="1" noProof="0" dirty="0">
                <a:solidFill>
                  <a:srgbClr val="9D0505"/>
                </a:solidFill>
              </a:rPr>
              <a:t>Positive analysis</a:t>
            </a:r>
            <a:r>
              <a:rPr lang="en-US" noProof="0" dirty="0"/>
              <a:t>: The way things </a:t>
            </a:r>
            <a:r>
              <a:rPr lang="en-US" i="1" noProof="0" dirty="0"/>
              <a:t>are</a:t>
            </a:r>
            <a:r>
              <a:rPr lang="en-US" noProof="0" dirty="0"/>
              <a:t>.</a:t>
            </a:r>
          </a:p>
          <a:p>
            <a:pPr lvl="1">
              <a:buClr>
                <a:schemeClr val="tx1"/>
              </a:buClr>
            </a:pPr>
            <a:r>
              <a:rPr lang="en-US" i="1" noProof="0" dirty="0">
                <a:solidFill>
                  <a:srgbClr val="9D0505"/>
                </a:solidFill>
              </a:rPr>
              <a:t>Normative analysis: </a:t>
            </a:r>
            <a:r>
              <a:rPr lang="en-US" noProof="0" dirty="0"/>
              <a:t>The way things </a:t>
            </a:r>
            <a:r>
              <a:rPr lang="en-US" i="1" noProof="0" dirty="0"/>
              <a:t>should be</a:t>
            </a:r>
            <a:r>
              <a:rPr lang="en-US" noProof="0" dirty="0"/>
              <a:t>.</a:t>
            </a:r>
          </a:p>
        </p:txBody>
      </p:sp>
    </p:spTree>
    <p:extLst>
      <p:ext uri="{BB962C8B-B14F-4D97-AF65-F5344CB8AC3E}">
        <p14:creationId xmlns:p14="http://schemas.microsoft.com/office/powerpoint/2010/main" val="21296125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DC5B64-1C22-4744-8014-A173924633FE}"/>
              </a:ext>
            </a:extLst>
          </p:cNvPr>
          <p:cNvSpPr>
            <a:spLocks noGrp="1"/>
          </p:cNvSpPr>
          <p:nvPr>
            <p:ph type="title"/>
          </p:nvPr>
        </p:nvSpPr>
        <p:spPr>
          <a:xfrm>
            <a:off x="342900" y="147328"/>
            <a:ext cx="8458200" cy="993554"/>
          </a:xfrm>
        </p:spPr>
        <p:txBody>
          <a:bodyPr>
            <a:normAutofit fontScale="90000"/>
          </a:bodyPr>
          <a:lstStyle/>
          <a:p>
            <a:r>
              <a:rPr lang="en-US" noProof="0" dirty="0"/>
              <a:t>Active Learning: Positive and normative statements</a:t>
            </a:r>
          </a:p>
        </p:txBody>
      </p:sp>
      <p:sp>
        <p:nvSpPr>
          <p:cNvPr id="3" name="Content Placeholder 2">
            <a:extLst>
              <a:ext uri="{FF2B5EF4-FFF2-40B4-BE49-F238E27FC236}">
                <a16:creationId xmlns:a16="http://schemas.microsoft.com/office/drawing/2014/main" id="{342F28E6-3932-4750-AB4C-C98F66022081}"/>
              </a:ext>
            </a:extLst>
          </p:cNvPr>
          <p:cNvSpPr>
            <a:spLocks noGrp="1"/>
          </p:cNvSpPr>
          <p:nvPr>
            <p:ph sz="quarter" idx="11"/>
          </p:nvPr>
        </p:nvSpPr>
        <p:spPr>
          <a:xfrm>
            <a:off x="342900" y="1276710"/>
            <a:ext cx="8689340" cy="2980330"/>
          </a:xfrm>
        </p:spPr>
        <p:txBody>
          <a:bodyPr/>
          <a:lstStyle/>
          <a:p>
            <a:r>
              <a:rPr lang="en-US" noProof="0" dirty="0"/>
              <a:t>For each of the following, categorize as either a positive or normative statement.</a:t>
            </a:r>
          </a:p>
          <a:p>
            <a:pPr lvl="1"/>
            <a:r>
              <a:rPr lang="en-US" noProof="0" dirty="0"/>
              <a:t>G</a:t>
            </a:r>
            <a:r>
              <a:rPr lang="en-US" sz="100" noProof="0" dirty="0"/>
              <a:t> </a:t>
            </a:r>
            <a:r>
              <a:rPr lang="en-US" noProof="0" dirty="0"/>
              <a:t>D</a:t>
            </a:r>
            <a:r>
              <a:rPr lang="en-US" sz="100" noProof="0" dirty="0"/>
              <a:t> </a:t>
            </a:r>
            <a:r>
              <a:rPr lang="en-US" noProof="0" dirty="0"/>
              <a:t>P fell by 0.5% during last quarter.</a:t>
            </a:r>
          </a:p>
          <a:p>
            <a:pPr lvl="1"/>
            <a:r>
              <a:rPr lang="en-US" noProof="0" dirty="0"/>
              <a:t>Given an inflation rate of 2%, no one should be concerned with higher costs of living.</a:t>
            </a:r>
          </a:p>
          <a:p>
            <a:pPr lvl="1"/>
            <a:r>
              <a:rPr lang="en-US" noProof="0" dirty="0"/>
              <a:t>The DOW rose above 18,000 on April 10, 2015.</a:t>
            </a:r>
          </a:p>
        </p:txBody>
      </p:sp>
    </p:spTree>
    <p:extLst>
      <p:ext uri="{BB962C8B-B14F-4D97-AF65-F5344CB8AC3E}">
        <p14:creationId xmlns:p14="http://schemas.microsoft.com/office/powerpoint/2010/main" val="24992195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DC5B64-1C22-4744-8014-A173924633FE}"/>
              </a:ext>
            </a:extLst>
          </p:cNvPr>
          <p:cNvSpPr>
            <a:spLocks noGrp="1"/>
          </p:cNvSpPr>
          <p:nvPr>
            <p:ph type="title"/>
          </p:nvPr>
        </p:nvSpPr>
        <p:spPr/>
        <p:txBody>
          <a:bodyPr>
            <a:normAutofit/>
          </a:bodyPr>
          <a:lstStyle/>
          <a:p>
            <a:r>
              <a:rPr lang="en-US" noProof="0" dirty="0"/>
              <a:t>Active Learning Solution IV</a:t>
            </a:r>
          </a:p>
        </p:txBody>
      </p:sp>
      <p:sp>
        <p:nvSpPr>
          <p:cNvPr id="3" name="Content Placeholder 2">
            <a:extLst>
              <a:ext uri="{FF2B5EF4-FFF2-40B4-BE49-F238E27FC236}">
                <a16:creationId xmlns:a16="http://schemas.microsoft.com/office/drawing/2014/main" id="{342F28E6-3932-4750-AB4C-C98F66022081}"/>
              </a:ext>
            </a:extLst>
          </p:cNvPr>
          <p:cNvSpPr>
            <a:spLocks noGrp="1"/>
          </p:cNvSpPr>
          <p:nvPr>
            <p:ph sz="quarter" idx="11"/>
          </p:nvPr>
        </p:nvSpPr>
        <p:spPr>
          <a:xfrm>
            <a:off x="342900" y="1276710"/>
            <a:ext cx="8458200" cy="2007404"/>
          </a:xfrm>
        </p:spPr>
        <p:txBody>
          <a:bodyPr>
            <a:normAutofit/>
          </a:bodyPr>
          <a:lstStyle/>
          <a:p>
            <a:r>
              <a:rPr lang="en-US" noProof="0" dirty="0"/>
              <a:t>For each of the following, categorize as either a positive or normative statement.</a:t>
            </a:r>
          </a:p>
          <a:p>
            <a:pPr marL="1588" lvl="1" indent="0">
              <a:buClr>
                <a:schemeClr val="tx1"/>
              </a:buClr>
              <a:buNone/>
            </a:pPr>
            <a:r>
              <a:rPr lang="en-US" noProof="0" dirty="0"/>
              <a:t>GDP fell by 0.5% during last quarter.</a:t>
            </a:r>
          </a:p>
          <a:p>
            <a:pPr lvl="2">
              <a:buClr>
                <a:schemeClr val="tx1"/>
              </a:buClr>
            </a:pPr>
            <a:r>
              <a:rPr lang="en-US" noProof="0" dirty="0">
                <a:solidFill>
                  <a:srgbClr val="9D0505"/>
                </a:solidFill>
              </a:rPr>
              <a:t>Positive statement.</a:t>
            </a:r>
          </a:p>
        </p:txBody>
      </p:sp>
      <p:sp>
        <p:nvSpPr>
          <p:cNvPr id="6" name="Content Placeholder 5">
            <a:extLst>
              <a:ext uri="{FF2B5EF4-FFF2-40B4-BE49-F238E27FC236}">
                <a16:creationId xmlns:a16="http://schemas.microsoft.com/office/drawing/2014/main" id="{210A8B3D-2A10-4CEA-8DE2-27AEEC37AEC1}"/>
              </a:ext>
            </a:extLst>
          </p:cNvPr>
          <p:cNvSpPr>
            <a:spLocks noGrp="1"/>
          </p:cNvSpPr>
          <p:nvPr>
            <p:ph sz="quarter" idx="14"/>
          </p:nvPr>
        </p:nvSpPr>
        <p:spPr>
          <a:xfrm>
            <a:off x="342900" y="3387146"/>
            <a:ext cx="8458200" cy="1403796"/>
          </a:xfrm>
        </p:spPr>
        <p:txBody>
          <a:bodyPr/>
          <a:lstStyle/>
          <a:p>
            <a:pPr marL="1588" lvl="1" indent="0">
              <a:buClr>
                <a:schemeClr val="tx1"/>
              </a:buClr>
              <a:buNone/>
            </a:pPr>
            <a:r>
              <a:rPr lang="en-US" noProof="0" dirty="0"/>
              <a:t>Given an inflation rate of 2%, no one should be concerned with higher costs of living.</a:t>
            </a:r>
          </a:p>
          <a:p>
            <a:pPr lvl="2">
              <a:buClr>
                <a:schemeClr val="tx1"/>
              </a:buClr>
            </a:pPr>
            <a:r>
              <a:rPr lang="en-US" noProof="0" dirty="0">
                <a:solidFill>
                  <a:srgbClr val="9D0505"/>
                </a:solidFill>
              </a:rPr>
              <a:t>Normative statement.</a:t>
            </a:r>
            <a:endParaRPr lang="en-US" noProof="0" dirty="0"/>
          </a:p>
        </p:txBody>
      </p:sp>
      <p:sp>
        <p:nvSpPr>
          <p:cNvPr id="7" name="Content Placeholder 6">
            <a:extLst>
              <a:ext uri="{FF2B5EF4-FFF2-40B4-BE49-F238E27FC236}">
                <a16:creationId xmlns:a16="http://schemas.microsoft.com/office/drawing/2014/main" id="{C0D11967-A404-4191-9990-F79751CCAE16}"/>
              </a:ext>
            </a:extLst>
          </p:cNvPr>
          <p:cNvSpPr>
            <a:spLocks noGrp="1"/>
          </p:cNvSpPr>
          <p:nvPr>
            <p:ph sz="quarter" idx="15"/>
          </p:nvPr>
        </p:nvSpPr>
        <p:spPr>
          <a:xfrm>
            <a:off x="342900" y="4893974"/>
            <a:ext cx="8458200" cy="1354426"/>
          </a:xfrm>
        </p:spPr>
        <p:txBody>
          <a:bodyPr>
            <a:normAutofit/>
          </a:bodyPr>
          <a:lstStyle/>
          <a:p>
            <a:pPr marL="1588" lvl="1" indent="0">
              <a:buClr>
                <a:schemeClr val="tx1"/>
              </a:buClr>
              <a:buNone/>
            </a:pPr>
            <a:r>
              <a:rPr lang="en-US" noProof="0" dirty="0"/>
              <a:t>The DOW rose above 18,000 on April 10, 2015.</a:t>
            </a:r>
          </a:p>
          <a:p>
            <a:pPr lvl="2">
              <a:buClr>
                <a:schemeClr val="tx1"/>
              </a:buClr>
            </a:pPr>
            <a:r>
              <a:rPr lang="en-US" noProof="0" dirty="0">
                <a:solidFill>
                  <a:srgbClr val="9D0505"/>
                </a:solidFill>
              </a:rPr>
              <a:t>Positive statement.</a:t>
            </a:r>
          </a:p>
        </p:txBody>
      </p:sp>
    </p:spTree>
    <p:extLst>
      <p:ext uri="{BB962C8B-B14F-4D97-AF65-F5344CB8AC3E}">
        <p14:creationId xmlns:p14="http://schemas.microsoft.com/office/powerpoint/2010/main" val="26884285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DC5B64-1C22-4744-8014-A173924633FE}"/>
              </a:ext>
            </a:extLst>
          </p:cNvPr>
          <p:cNvSpPr>
            <a:spLocks noGrp="1"/>
          </p:cNvSpPr>
          <p:nvPr>
            <p:ph type="title"/>
          </p:nvPr>
        </p:nvSpPr>
        <p:spPr/>
        <p:txBody>
          <a:bodyPr>
            <a:normAutofit/>
          </a:bodyPr>
          <a:lstStyle/>
          <a:p>
            <a:r>
              <a:rPr lang="en-US" noProof="0" dirty="0"/>
              <a:t>Correlation and causation</a:t>
            </a:r>
          </a:p>
        </p:txBody>
      </p:sp>
      <p:sp>
        <p:nvSpPr>
          <p:cNvPr id="3" name="Content Placeholder 2">
            <a:extLst>
              <a:ext uri="{FF2B5EF4-FFF2-40B4-BE49-F238E27FC236}">
                <a16:creationId xmlns:a16="http://schemas.microsoft.com/office/drawing/2014/main" id="{342F28E6-3932-4750-AB4C-C98F66022081}"/>
              </a:ext>
            </a:extLst>
          </p:cNvPr>
          <p:cNvSpPr>
            <a:spLocks noGrp="1"/>
          </p:cNvSpPr>
          <p:nvPr>
            <p:ph sz="quarter" idx="11"/>
          </p:nvPr>
        </p:nvSpPr>
        <p:spPr>
          <a:xfrm>
            <a:off x="342900" y="1276710"/>
            <a:ext cx="8689340" cy="4971690"/>
          </a:xfrm>
        </p:spPr>
        <p:txBody>
          <a:bodyPr/>
          <a:lstStyle/>
          <a:p>
            <a:r>
              <a:rPr lang="en-US" noProof="0" dirty="0"/>
              <a:t>When two events occur together, there is a tendency to assume that one causes the other.</a:t>
            </a:r>
          </a:p>
          <a:p>
            <a:r>
              <a:rPr lang="en-US" noProof="0" dirty="0"/>
              <a:t>Economists differentiate between two relationships.</a:t>
            </a:r>
          </a:p>
          <a:p>
            <a:pPr lvl="1">
              <a:buClr>
                <a:schemeClr val="tx1"/>
              </a:buClr>
            </a:pPr>
            <a:r>
              <a:rPr lang="en-US" i="1" noProof="0" dirty="0">
                <a:solidFill>
                  <a:srgbClr val="9D0505"/>
                </a:solidFill>
              </a:rPr>
              <a:t>Correlation</a:t>
            </a:r>
            <a:r>
              <a:rPr lang="en-US" noProof="0" dirty="0"/>
              <a:t>: A consistently-observed relationship between two events.</a:t>
            </a:r>
          </a:p>
          <a:p>
            <a:pPr lvl="2"/>
            <a:r>
              <a:rPr lang="en-US" noProof="0" dirty="0"/>
              <a:t>Positive correlation: Increase in A and B.</a:t>
            </a:r>
          </a:p>
          <a:p>
            <a:pPr lvl="2"/>
            <a:r>
              <a:rPr lang="en-US" noProof="0" dirty="0"/>
              <a:t>Negative correlation: Increase in A and a decrease in B.</a:t>
            </a:r>
          </a:p>
          <a:p>
            <a:pPr lvl="1">
              <a:buClr>
                <a:schemeClr val="tx1"/>
              </a:buClr>
            </a:pPr>
            <a:r>
              <a:rPr lang="en-US" i="1" noProof="0" dirty="0">
                <a:solidFill>
                  <a:srgbClr val="9D0505"/>
                </a:solidFill>
              </a:rPr>
              <a:t>Causation</a:t>
            </a:r>
            <a:r>
              <a:rPr lang="en-US" noProof="0" dirty="0"/>
              <a:t>: A relationship between two events in which one brings about the other.</a:t>
            </a:r>
          </a:p>
          <a:p>
            <a:pPr lvl="2"/>
            <a:r>
              <a:rPr lang="en-US" noProof="0" dirty="0"/>
              <a:t>A causes B.</a:t>
            </a:r>
          </a:p>
        </p:txBody>
      </p:sp>
    </p:spTree>
    <p:extLst>
      <p:ext uri="{BB962C8B-B14F-4D97-AF65-F5344CB8AC3E}">
        <p14:creationId xmlns:p14="http://schemas.microsoft.com/office/powerpoint/2010/main" val="39731645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39B44-FF04-4424-8638-02D4960A0F47}"/>
              </a:ext>
            </a:extLst>
          </p:cNvPr>
          <p:cNvSpPr>
            <a:spLocks noGrp="1"/>
          </p:cNvSpPr>
          <p:nvPr>
            <p:ph type="title"/>
          </p:nvPr>
        </p:nvSpPr>
        <p:spPr/>
        <p:txBody>
          <a:bodyPr>
            <a:normAutofit fontScale="90000"/>
          </a:bodyPr>
          <a:lstStyle/>
          <a:p>
            <a:r>
              <a:rPr lang="en-US" noProof="0" dirty="0"/>
              <a:t>What will you learn in this chapter?</a:t>
            </a:r>
          </a:p>
        </p:txBody>
      </p:sp>
      <p:sp>
        <p:nvSpPr>
          <p:cNvPr id="3" name="Content Placeholder 2">
            <a:extLst>
              <a:ext uri="{FF2B5EF4-FFF2-40B4-BE49-F238E27FC236}">
                <a16:creationId xmlns:a16="http://schemas.microsoft.com/office/drawing/2014/main" id="{7DD643DC-BB04-40E4-A92F-AEFFC83CF45B}"/>
              </a:ext>
            </a:extLst>
          </p:cNvPr>
          <p:cNvSpPr>
            <a:spLocks noGrp="1"/>
          </p:cNvSpPr>
          <p:nvPr>
            <p:ph sz="quarter" idx="11"/>
          </p:nvPr>
        </p:nvSpPr>
        <p:spPr>
          <a:xfrm>
            <a:off x="342900" y="1276710"/>
            <a:ext cx="8458200" cy="2778054"/>
          </a:xfrm>
        </p:spPr>
        <p:txBody>
          <a:bodyPr/>
          <a:lstStyle/>
          <a:p>
            <a:r>
              <a:rPr lang="en-US" noProof="0" dirty="0"/>
              <a:t>How to explain the concepts of:</a:t>
            </a:r>
          </a:p>
          <a:p>
            <a:pPr marL="292608" lvl="1" indent="-292608">
              <a:buClr>
                <a:schemeClr val="tx1"/>
              </a:buClr>
            </a:pPr>
            <a:r>
              <a:rPr lang="en-US" i="1" noProof="0" dirty="0">
                <a:solidFill>
                  <a:srgbClr val="9D0505"/>
                </a:solidFill>
              </a:rPr>
              <a:t>Scarcity.</a:t>
            </a:r>
          </a:p>
          <a:p>
            <a:pPr marL="292608" lvl="1" indent="-292608">
              <a:buClr>
                <a:schemeClr val="tx1"/>
              </a:buClr>
            </a:pPr>
            <a:r>
              <a:rPr lang="en-US" i="1" noProof="0" dirty="0">
                <a:solidFill>
                  <a:srgbClr val="9D0505"/>
                </a:solidFill>
              </a:rPr>
              <a:t>Opportunity cost </a:t>
            </a:r>
            <a:r>
              <a:rPr lang="en-US" noProof="0" dirty="0"/>
              <a:t>and </a:t>
            </a:r>
            <a:r>
              <a:rPr lang="en-US" i="1" noProof="0" dirty="0">
                <a:solidFill>
                  <a:srgbClr val="9D0505"/>
                </a:solidFill>
              </a:rPr>
              <a:t>marginal decision making</a:t>
            </a:r>
            <a:r>
              <a:rPr lang="en-US" noProof="0" dirty="0"/>
              <a:t>.</a:t>
            </a:r>
          </a:p>
          <a:p>
            <a:pPr marL="292608" lvl="1" indent="-292608">
              <a:buClr>
                <a:schemeClr val="tx1"/>
              </a:buClr>
            </a:pPr>
            <a:r>
              <a:rPr lang="en-US" i="1" noProof="0" dirty="0">
                <a:solidFill>
                  <a:srgbClr val="9D0505"/>
                </a:solidFill>
              </a:rPr>
              <a:t>Incentives</a:t>
            </a:r>
            <a:r>
              <a:rPr lang="en-US" noProof="0" dirty="0"/>
              <a:t>.</a:t>
            </a:r>
          </a:p>
          <a:p>
            <a:pPr marL="292608" lvl="1" indent="-292608">
              <a:buClr>
                <a:schemeClr val="tx1"/>
              </a:buClr>
            </a:pPr>
            <a:r>
              <a:rPr lang="en-US" i="1" noProof="0" dirty="0">
                <a:solidFill>
                  <a:srgbClr val="9D0505"/>
                </a:solidFill>
              </a:rPr>
              <a:t>Efficiency</a:t>
            </a:r>
            <a:r>
              <a:rPr lang="en-US" noProof="0" dirty="0"/>
              <a:t>.</a:t>
            </a:r>
          </a:p>
        </p:txBody>
      </p:sp>
      <p:sp>
        <p:nvSpPr>
          <p:cNvPr id="4" name="Content Placeholder 3">
            <a:extLst>
              <a:ext uri="{FF2B5EF4-FFF2-40B4-BE49-F238E27FC236}">
                <a16:creationId xmlns:a16="http://schemas.microsoft.com/office/drawing/2014/main" id="{561B9818-F4CF-4830-8C1F-200DD9CB2156}"/>
              </a:ext>
            </a:extLst>
          </p:cNvPr>
          <p:cNvSpPr>
            <a:spLocks noGrp="1"/>
          </p:cNvSpPr>
          <p:nvPr>
            <p:ph sz="quarter" idx="14"/>
          </p:nvPr>
        </p:nvSpPr>
        <p:spPr>
          <a:xfrm>
            <a:off x="342900" y="4051514"/>
            <a:ext cx="8458200" cy="1574006"/>
          </a:xfrm>
        </p:spPr>
        <p:txBody>
          <a:bodyPr/>
          <a:lstStyle/>
          <a:p>
            <a:r>
              <a:rPr lang="en-US" noProof="0" dirty="0"/>
              <a:t>How to distinguish between:</a:t>
            </a:r>
          </a:p>
          <a:p>
            <a:pPr marL="292608" lvl="1" indent="-292608">
              <a:buClr>
                <a:schemeClr val="tx1"/>
              </a:buClr>
            </a:pPr>
            <a:r>
              <a:rPr lang="en-US" i="1" noProof="0" dirty="0">
                <a:solidFill>
                  <a:srgbClr val="9D0505"/>
                </a:solidFill>
              </a:rPr>
              <a:t>Correlation</a:t>
            </a:r>
            <a:r>
              <a:rPr lang="en-US" noProof="0" dirty="0"/>
              <a:t> and </a:t>
            </a:r>
            <a:r>
              <a:rPr lang="en-US" i="1" noProof="0" dirty="0">
                <a:solidFill>
                  <a:srgbClr val="9D0505"/>
                </a:solidFill>
              </a:rPr>
              <a:t>causation</a:t>
            </a:r>
            <a:r>
              <a:rPr lang="en-US" noProof="0" dirty="0"/>
              <a:t>.</a:t>
            </a:r>
          </a:p>
          <a:p>
            <a:pPr marL="292608" lvl="1" indent="-292608">
              <a:buClr>
                <a:schemeClr val="tx1"/>
              </a:buClr>
            </a:pPr>
            <a:r>
              <a:rPr lang="en-US" i="1" noProof="0" dirty="0">
                <a:solidFill>
                  <a:srgbClr val="9D0505"/>
                </a:solidFill>
              </a:rPr>
              <a:t>Positive</a:t>
            </a:r>
            <a:r>
              <a:rPr lang="en-US" noProof="0" dirty="0"/>
              <a:t> and </a:t>
            </a:r>
            <a:r>
              <a:rPr lang="en-US" i="1" noProof="0" dirty="0">
                <a:solidFill>
                  <a:srgbClr val="9D0505"/>
                </a:solidFill>
              </a:rPr>
              <a:t>normative</a:t>
            </a:r>
            <a:r>
              <a:rPr lang="en-US" noProof="0" dirty="0"/>
              <a:t> analysis.</a:t>
            </a:r>
          </a:p>
        </p:txBody>
      </p:sp>
      <p:sp>
        <p:nvSpPr>
          <p:cNvPr id="5" name="Content Placeholder 4">
            <a:extLst>
              <a:ext uri="{FF2B5EF4-FFF2-40B4-BE49-F238E27FC236}">
                <a16:creationId xmlns:a16="http://schemas.microsoft.com/office/drawing/2014/main" id="{8B78E285-D2F9-4622-BFA0-B9C0665C8F2F}"/>
              </a:ext>
            </a:extLst>
          </p:cNvPr>
          <p:cNvSpPr>
            <a:spLocks noGrp="1"/>
          </p:cNvSpPr>
          <p:nvPr>
            <p:ph sz="quarter" idx="15"/>
          </p:nvPr>
        </p:nvSpPr>
        <p:spPr>
          <a:xfrm>
            <a:off x="342900" y="5804289"/>
            <a:ext cx="8699500" cy="557875"/>
          </a:xfrm>
        </p:spPr>
        <p:txBody>
          <a:bodyPr>
            <a:normAutofit fontScale="92500"/>
          </a:bodyPr>
          <a:lstStyle/>
          <a:p>
            <a:r>
              <a:rPr lang="en-US" noProof="0" dirty="0"/>
              <a:t>What the characteristics of good economic modeling are.</a:t>
            </a:r>
          </a:p>
        </p:txBody>
      </p:sp>
    </p:spTree>
    <p:extLst>
      <p:ext uri="{BB962C8B-B14F-4D97-AF65-F5344CB8AC3E}">
        <p14:creationId xmlns:p14="http://schemas.microsoft.com/office/powerpoint/2010/main" val="37810575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DC5B64-1C22-4744-8014-A173924633FE}"/>
              </a:ext>
            </a:extLst>
          </p:cNvPr>
          <p:cNvSpPr>
            <a:spLocks noGrp="1"/>
          </p:cNvSpPr>
          <p:nvPr>
            <p:ph type="title"/>
          </p:nvPr>
        </p:nvSpPr>
        <p:spPr/>
        <p:txBody>
          <a:bodyPr>
            <a:normAutofit/>
          </a:bodyPr>
          <a:lstStyle/>
          <a:p>
            <a:r>
              <a:rPr lang="en-US" noProof="0" dirty="0"/>
              <a:t>Correlation and causation II</a:t>
            </a:r>
          </a:p>
        </p:txBody>
      </p:sp>
      <p:sp>
        <p:nvSpPr>
          <p:cNvPr id="3" name="Content Placeholder 2">
            <a:extLst>
              <a:ext uri="{FF2B5EF4-FFF2-40B4-BE49-F238E27FC236}">
                <a16:creationId xmlns:a16="http://schemas.microsoft.com/office/drawing/2014/main" id="{342F28E6-3932-4750-AB4C-C98F66022081}"/>
              </a:ext>
            </a:extLst>
          </p:cNvPr>
          <p:cNvSpPr>
            <a:spLocks noGrp="1"/>
          </p:cNvSpPr>
          <p:nvPr>
            <p:ph sz="quarter" idx="11"/>
          </p:nvPr>
        </p:nvSpPr>
        <p:spPr>
          <a:xfrm>
            <a:off x="342900" y="1276710"/>
            <a:ext cx="8458200" cy="4971690"/>
          </a:xfrm>
        </p:spPr>
        <p:txBody>
          <a:bodyPr/>
          <a:lstStyle/>
          <a:p>
            <a:pPr marL="0" lvl="2" indent="0">
              <a:buNone/>
            </a:pPr>
            <a:r>
              <a:rPr lang="en-US" sz="2800" noProof="0" dirty="0"/>
              <a:t>There are three reasons why an assumed causal relationship may be false:</a:t>
            </a:r>
          </a:p>
          <a:p>
            <a:pPr marL="292608" lvl="2" indent="-292608">
              <a:buClr>
                <a:schemeClr val="tx1"/>
              </a:buClr>
            </a:pPr>
            <a:r>
              <a:rPr lang="en-US" sz="2600" i="1" noProof="0" dirty="0">
                <a:solidFill>
                  <a:srgbClr val="9D0505"/>
                </a:solidFill>
              </a:rPr>
              <a:t>Coincidence</a:t>
            </a:r>
            <a:r>
              <a:rPr lang="en-US" sz="2600" noProof="0" dirty="0"/>
              <a:t>: Two events may be extremely correlated, making it appear that a causal relationship exists.</a:t>
            </a:r>
          </a:p>
          <a:p>
            <a:pPr marL="292608" lvl="2" indent="-292608">
              <a:buClr>
                <a:schemeClr val="tx1"/>
              </a:buClr>
            </a:pPr>
            <a:r>
              <a:rPr lang="en-US" sz="2600" i="1" noProof="0" dirty="0">
                <a:solidFill>
                  <a:srgbClr val="9D0505"/>
                </a:solidFill>
              </a:rPr>
              <a:t>Omitted variables</a:t>
            </a:r>
            <a:r>
              <a:rPr lang="en-US" sz="2600" noProof="0" dirty="0"/>
              <a:t>: Two events may be extremely correlated due to a third event causing the two.</a:t>
            </a:r>
          </a:p>
          <a:p>
            <a:pPr marL="292608" lvl="2" indent="-292608">
              <a:buClr>
                <a:schemeClr val="tx1"/>
              </a:buClr>
            </a:pPr>
            <a:r>
              <a:rPr lang="en-US" sz="2600" i="1" noProof="0" dirty="0">
                <a:solidFill>
                  <a:srgbClr val="9D0505"/>
                </a:solidFill>
              </a:rPr>
              <a:t>Reverse causation</a:t>
            </a:r>
            <a:r>
              <a:rPr lang="en-US" sz="2600" noProof="0" dirty="0"/>
              <a:t>: Sometimes it is unclear whether Event A causes Event B or if Event B causes Event A.</a:t>
            </a:r>
          </a:p>
        </p:txBody>
      </p:sp>
    </p:spTree>
    <p:extLst>
      <p:ext uri="{BB962C8B-B14F-4D97-AF65-F5344CB8AC3E}">
        <p14:creationId xmlns:p14="http://schemas.microsoft.com/office/powerpoint/2010/main" val="6669684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370A7B-AE14-4AFF-B923-832055A66AF8}"/>
              </a:ext>
            </a:extLst>
          </p:cNvPr>
          <p:cNvSpPr>
            <a:spLocks noGrp="1"/>
          </p:cNvSpPr>
          <p:nvPr>
            <p:ph type="title"/>
          </p:nvPr>
        </p:nvSpPr>
        <p:spPr/>
        <p:txBody>
          <a:bodyPr/>
          <a:lstStyle/>
          <a:p>
            <a:r>
              <a:rPr lang="en-US" noProof="0" dirty="0"/>
              <a:t>Coincidence</a:t>
            </a:r>
          </a:p>
        </p:txBody>
      </p:sp>
      <p:sp>
        <p:nvSpPr>
          <p:cNvPr id="3" name="Content Placeholder 2">
            <a:extLst>
              <a:ext uri="{FF2B5EF4-FFF2-40B4-BE49-F238E27FC236}">
                <a16:creationId xmlns:a16="http://schemas.microsoft.com/office/drawing/2014/main" id="{E196E9C5-CCCA-41F7-8998-D7B79E8BCA87}"/>
              </a:ext>
            </a:extLst>
          </p:cNvPr>
          <p:cNvSpPr>
            <a:spLocks noGrp="1"/>
          </p:cNvSpPr>
          <p:nvPr>
            <p:ph sz="quarter" idx="11"/>
          </p:nvPr>
        </p:nvSpPr>
        <p:spPr>
          <a:xfrm>
            <a:off x="342900" y="1276710"/>
            <a:ext cx="8458200" cy="1019450"/>
          </a:xfrm>
        </p:spPr>
        <p:txBody>
          <a:bodyPr>
            <a:normAutofit/>
          </a:bodyPr>
          <a:lstStyle/>
          <a:p>
            <a:r>
              <a:rPr lang="en-US" noProof="0" dirty="0"/>
              <a:t>Sometimes events appear to have a relationship, but do not go together.</a:t>
            </a:r>
            <a:endParaRPr lang="en-US" sz="2400" noProof="0" dirty="0"/>
          </a:p>
        </p:txBody>
      </p:sp>
      <p:pic>
        <p:nvPicPr>
          <p:cNvPr id="13" name="Picture 12" descr="Two curves representing revenue generated by bowling alleys and consumption of sour cream are plotted. ">
            <a:extLst>
              <a:ext uri="{FF2B5EF4-FFF2-40B4-BE49-F238E27FC236}">
                <a16:creationId xmlns:a16="http://schemas.microsoft.com/office/drawing/2014/main" id="{C8F9CB9E-C084-42C5-8A5D-476EFA92E60D}"/>
              </a:ext>
            </a:extLst>
          </p:cNvPr>
          <p:cNvPicPr>
            <a:picLocks noChangeAspect="1"/>
          </p:cNvPicPr>
          <p:nvPr/>
        </p:nvPicPr>
        <p:blipFill>
          <a:blip r:embed="rId3"/>
          <a:stretch>
            <a:fillRect/>
          </a:stretch>
        </p:blipFill>
        <p:spPr>
          <a:xfrm>
            <a:off x="1315899" y="2531942"/>
            <a:ext cx="6512201" cy="2854284"/>
          </a:xfrm>
          <a:prstGeom prst="rect">
            <a:avLst/>
          </a:prstGeom>
        </p:spPr>
      </p:pic>
      <p:sp>
        <p:nvSpPr>
          <p:cNvPr id="4" name="Content Placeholder 3">
            <a:extLst>
              <a:ext uri="{FF2B5EF4-FFF2-40B4-BE49-F238E27FC236}">
                <a16:creationId xmlns:a16="http://schemas.microsoft.com/office/drawing/2014/main" id="{4F6E926C-7B12-492C-8FDA-0FE179DC78F2}"/>
              </a:ext>
            </a:extLst>
          </p:cNvPr>
          <p:cNvSpPr>
            <a:spLocks noGrp="1"/>
          </p:cNvSpPr>
          <p:nvPr>
            <p:ph sz="quarter" idx="14"/>
          </p:nvPr>
        </p:nvSpPr>
        <p:spPr>
          <a:xfrm>
            <a:off x="342900" y="5645931"/>
            <a:ext cx="8458200" cy="403063"/>
          </a:xfrm>
        </p:spPr>
        <p:txBody>
          <a:bodyPr>
            <a:normAutofit/>
          </a:bodyPr>
          <a:lstStyle/>
          <a:p>
            <a:r>
              <a:rPr lang="en-US" sz="1400" noProof="0" dirty="0"/>
              <a:t>Source: www.tylervigen.com/view_correlation?id=28797</a:t>
            </a:r>
          </a:p>
        </p:txBody>
      </p:sp>
      <p:sp>
        <p:nvSpPr>
          <p:cNvPr id="9" name="Text Placeholder 8">
            <a:extLst>
              <a:ext uri="{FF2B5EF4-FFF2-40B4-BE49-F238E27FC236}">
                <a16:creationId xmlns:a16="http://schemas.microsoft.com/office/drawing/2014/main" id="{2386BE8F-AFA9-466C-92BC-16997ADFFF0C}"/>
              </a:ext>
            </a:extLst>
          </p:cNvPr>
          <p:cNvSpPr>
            <a:spLocks noGrp="1"/>
          </p:cNvSpPr>
          <p:nvPr>
            <p:ph type="body" sz="quarter" idx="12"/>
          </p:nvPr>
        </p:nvSpPr>
        <p:spPr>
          <a:xfrm>
            <a:off x="2635465" y="6315075"/>
            <a:ext cx="3873071" cy="20955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19917478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DC5B64-1C22-4744-8014-A173924633FE}"/>
              </a:ext>
            </a:extLst>
          </p:cNvPr>
          <p:cNvSpPr>
            <a:spLocks noGrp="1"/>
          </p:cNvSpPr>
          <p:nvPr>
            <p:ph type="title"/>
          </p:nvPr>
        </p:nvSpPr>
        <p:spPr>
          <a:xfrm>
            <a:off x="342900" y="304800"/>
            <a:ext cx="8458200" cy="678611"/>
          </a:xfrm>
        </p:spPr>
        <p:txBody>
          <a:bodyPr>
            <a:normAutofit/>
          </a:bodyPr>
          <a:lstStyle/>
          <a:p>
            <a:r>
              <a:rPr lang="en-US" noProof="0" dirty="0"/>
              <a:t>Does ice cream cause polio?</a:t>
            </a:r>
          </a:p>
        </p:txBody>
      </p:sp>
      <p:sp>
        <p:nvSpPr>
          <p:cNvPr id="3" name="Content Placeholder 2">
            <a:extLst>
              <a:ext uri="{FF2B5EF4-FFF2-40B4-BE49-F238E27FC236}">
                <a16:creationId xmlns:a16="http://schemas.microsoft.com/office/drawing/2014/main" id="{342F28E6-3932-4750-AB4C-C98F66022081}"/>
              </a:ext>
            </a:extLst>
          </p:cNvPr>
          <p:cNvSpPr>
            <a:spLocks noGrp="1"/>
          </p:cNvSpPr>
          <p:nvPr>
            <p:ph sz="quarter" idx="11"/>
          </p:nvPr>
        </p:nvSpPr>
        <p:spPr>
          <a:xfrm>
            <a:off x="342900" y="1276710"/>
            <a:ext cx="8689340" cy="4552590"/>
          </a:xfrm>
        </p:spPr>
        <p:txBody>
          <a:bodyPr/>
          <a:lstStyle/>
          <a:p>
            <a:pPr marL="0" lvl="2" indent="0">
              <a:buNone/>
            </a:pPr>
            <a:r>
              <a:rPr lang="en-US" sz="2800" noProof="0" dirty="0"/>
              <a:t>Before the cause of polio was known, doctors noticed that polio infections seemed to be more common in children who eat lots of ice cream.</a:t>
            </a:r>
          </a:p>
          <a:p>
            <a:pPr marL="342900" lvl="2" indent="-342900"/>
            <a:r>
              <a:rPr lang="en-US" sz="2600" noProof="0" dirty="0"/>
              <a:t>Some assumed the relationship was causal.</a:t>
            </a:r>
          </a:p>
          <a:p>
            <a:pPr marL="342900" lvl="2" indent="-342900"/>
            <a:r>
              <a:rPr lang="en-US" sz="2600" noProof="0" dirty="0"/>
              <a:t>Polio is transmitted through contaminated food and water. </a:t>
            </a:r>
          </a:p>
          <a:p>
            <a:pPr marL="342900" lvl="2" indent="-342900"/>
            <a:r>
              <a:rPr lang="en-US" sz="2600" noProof="0" dirty="0"/>
              <a:t>Children are more likely to use swimming pools and eat ice cream in warm weather.</a:t>
            </a:r>
          </a:p>
          <a:p>
            <a:pPr marL="342900" lvl="2" indent="-342900"/>
            <a:r>
              <a:rPr lang="en-US" sz="2600" noProof="0" dirty="0"/>
              <a:t>Ice cream is correlated with polio, but not causal.</a:t>
            </a:r>
          </a:p>
        </p:txBody>
      </p:sp>
    </p:spTree>
    <p:extLst>
      <p:ext uri="{BB962C8B-B14F-4D97-AF65-F5344CB8AC3E}">
        <p14:creationId xmlns:p14="http://schemas.microsoft.com/office/powerpoint/2010/main" val="17504374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DC5B64-1C22-4744-8014-A173924633FE}"/>
              </a:ext>
            </a:extLst>
          </p:cNvPr>
          <p:cNvSpPr>
            <a:spLocks noGrp="1"/>
          </p:cNvSpPr>
          <p:nvPr>
            <p:ph type="title"/>
          </p:nvPr>
        </p:nvSpPr>
        <p:spPr/>
        <p:txBody>
          <a:bodyPr>
            <a:normAutofit fontScale="90000"/>
          </a:bodyPr>
          <a:lstStyle/>
          <a:p>
            <a:r>
              <a:rPr lang="en-US" noProof="0" dirty="0"/>
              <a:t>Active Learning: Correlation and causation</a:t>
            </a:r>
          </a:p>
        </p:txBody>
      </p:sp>
      <p:sp>
        <p:nvSpPr>
          <p:cNvPr id="3" name="Content Placeholder 2">
            <a:extLst>
              <a:ext uri="{FF2B5EF4-FFF2-40B4-BE49-F238E27FC236}">
                <a16:creationId xmlns:a16="http://schemas.microsoft.com/office/drawing/2014/main" id="{342F28E6-3932-4750-AB4C-C98F66022081}"/>
              </a:ext>
            </a:extLst>
          </p:cNvPr>
          <p:cNvSpPr>
            <a:spLocks noGrp="1"/>
          </p:cNvSpPr>
          <p:nvPr>
            <p:ph sz="quarter" idx="11"/>
          </p:nvPr>
        </p:nvSpPr>
        <p:spPr>
          <a:xfrm>
            <a:off x="342900" y="1276710"/>
            <a:ext cx="8458200" cy="4806590"/>
          </a:xfrm>
        </p:spPr>
        <p:txBody>
          <a:bodyPr/>
          <a:lstStyle/>
          <a:p>
            <a:r>
              <a:rPr lang="en-US" noProof="0" dirty="0"/>
              <a:t>For each of the following statements, classify whether it is false due to </a:t>
            </a:r>
            <a:r>
              <a:rPr lang="en-US" i="1" noProof="0" dirty="0">
                <a:solidFill>
                  <a:srgbClr val="9D0505"/>
                </a:solidFill>
              </a:rPr>
              <a:t>correlation without causation</a:t>
            </a:r>
            <a:r>
              <a:rPr lang="en-US" noProof="0" dirty="0"/>
              <a:t>, </a:t>
            </a:r>
            <a:r>
              <a:rPr lang="en-US" i="1" noProof="0" dirty="0"/>
              <a:t>an </a:t>
            </a:r>
            <a:r>
              <a:rPr lang="en-US" i="1" noProof="0" dirty="0">
                <a:solidFill>
                  <a:srgbClr val="9D0505"/>
                </a:solidFill>
              </a:rPr>
              <a:t>omitted variable</a:t>
            </a:r>
            <a:r>
              <a:rPr lang="en-US" noProof="0" dirty="0"/>
              <a:t>, or </a:t>
            </a:r>
            <a:r>
              <a:rPr lang="en-US" i="1" noProof="0" dirty="0">
                <a:solidFill>
                  <a:srgbClr val="9D0505"/>
                </a:solidFill>
              </a:rPr>
              <a:t>reverse causation</a:t>
            </a:r>
            <a:r>
              <a:rPr lang="en-US" noProof="0" dirty="0"/>
              <a:t>.</a:t>
            </a:r>
          </a:p>
          <a:p>
            <a:pPr marL="292608" indent="-292608">
              <a:buFont typeface="Arial" panose="020B0604020202020204" pitchFamily="34" charset="0"/>
              <a:buChar char="•"/>
            </a:pPr>
            <a:r>
              <a:rPr lang="en-US" noProof="0" dirty="0"/>
              <a:t>Education and future earnings is positively correlated.</a:t>
            </a:r>
          </a:p>
          <a:p>
            <a:pPr marL="292608" indent="-292608">
              <a:buFont typeface="Arial" panose="020B0604020202020204" pitchFamily="34" charset="0"/>
              <a:buChar char="•"/>
            </a:pPr>
            <a:r>
              <a:rPr lang="en-US" noProof="0" dirty="0"/>
              <a:t>Shoe size and reading comprehension scores are positively correlated.</a:t>
            </a:r>
          </a:p>
          <a:p>
            <a:pPr marL="292608" indent="-292608">
              <a:buFont typeface="Arial" panose="020B0604020202020204" pitchFamily="34" charset="0"/>
              <a:buChar char="•"/>
            </a:pPr>
            <a:r>
              <a:rPr lang="en-US" noProof="0" dirty="0"/>
              <a:t>Baby booms are caused by higher quality minivans.</a:t>
            </a:r>
          </a:p>
        </p:txBody>
      </p:sp>
    </p:spTree>
    <p:extLst>
      <p:ext uri="{BB962C8B-B14F-4D97-AF65-F5344CB8AC3E}">
        <p14:creationId xmlns:p14="http://schemas.microsoft.com/office/powerpoint/2010/main" val="14509946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39B44-FF04-4424-8638-02D4960A0F47}"/>
              </a:ext>
            </a:extLst>
          </p:cNvPr>
          <p:cNvSpPr>
            <a:spLocks noGrp="1"/>
          </p:cNvSpPr>
          <p:nvPr>
            <p:ph type="title"/>
          </p:nvPr>
        </p:nvSpPr>
        <p:spPr/>
        <p:txBody>
          <a:bodyPr>
            <a:normAutofit/>
          </a:bodyPr>
          <a:lstStyle/>
          <a:p>
            <a:r>
              <a:rPr lang="en-US" noProof="0" dirty="0"/>
              <a:t>Active Learning Solution V</a:t>
            </a:r>
          </a:p>
        </p:txBody>
      </p:sp>
      <p:sp>
        <p:nvSpPr>
          <p:cNvPr id="3" name="Content Placeholder 2">
            <a:extLst>
              <a:ext uri="{FF2B5EF4-FFF2-40B4-BE49-F238E27FC236}">
                <a16:creationId xmlns:a16="http://schemas.microsoft.com/office/drawing/2014/main" id="{7DD643DC-BB04-40E4-A92F-AEFFC83CF45B}"/>
              </a:ext>
            </a:extLst>
          </p:cNvPr>
          <p:cNvSpPr>
            <a:spLocks noGrp="1"/>
          </p:cNvSpPr>
          <p:nvPr>
            <p:ph sz="quarter" idx="11"/>
          </p:nvPr>
        </p:nvSpPr>
        <p:spPr>
          <a:xfrm>
            <a:off x="342900" y="1276710"/>
            <a:ext cx="8458200" cy="2371366"/>
          </a:xfrm>
        </p:spPr>
        <p:txBody>
          <a:bodyPr/>
          <a:lstStyle/>
          <a:p>
            <a:r>
              <a:rPr lang="en-US" sz="2600" noProof="0" dirty="0"/>
              <a:t>For each of the following statements, classify whether it is false due to </a:t>
            </a:r>
            <a:r>
              <a:rPr lang="en-US" sz="2600" i="1" noProof="0" dirty="0">
                <a:solidFill>
                  <a:srgbClr val="9D0505"/>
                </a:solidFill>
              </a:rPr>
              <a:t>correlation without causation</a:t>
            </a:r>
            <a:r>
              <a:rPr lang="en-US" sz="2600" noProof="0" dirty="0"/>
              <a:t>, </a:t>
            </a:r>
            <a:r>
              <a:rPr lang="en-US" sz="2600" i="1" noProof="0" dirty="0"/>
              <a:t>an </a:t>
            </a:r>
            <a:r>
              <a:rPr lang="en-US" sz="2600" i="1" noProof="0" dirty="0">
                <a:solidFill>
                  <a:srgbClr val="9D0505"/>
                </a:solidFill>
              </a:rPr>
              <a:t>omitted variable</a:t>
            </a:r>
            <a:r>
              <a:rPr lang="en-US" sz="2600" noProof="0" dirty="0"/>
              <a:t>, or </a:t>
            </a:r>
            <a:r>
              <a:rPr lang="en-US" sz="2600" i="1" noProof="0" dirty="0">
                <a:solidFill>
                  <a:srgbClr val="9D0505"/>
                </a:solidFill>
              </a:rPr>
              <a:t>reverse causation</a:t>
            </a:r>
            <a:r>
              <a:rPr lang="en-US" sz="2600" noProof="0" dirty="0"/>
              <a:t>.</a:t>
            </a:r>
          </a:p>
          <a:p>
            <a:r>
              <a:rPr lang="en-US" sz="2600" noProof="0" dirty="0"/>
              <a:t>Education and future earnings is positively correlated.</a:t>
            </a:r>
          </a:p>
          <a:p>
            <a:pPr lvl="1">
              <a:buClr>
                <a:schemeClr val="tx1"/>
              </a:buClr>
            </a:pPr>
            <a:r>
              <a:rPr lang="en-US" sz="2400" noProof="0" dirty="0">
                <a:solidFill>
                  <a:srgbClr val="9D0505"/>
                </a:solidFill>
              </a:rPr>
              <a:t>Omitted variable bias: ability.</a:t>
            </a:r>
            <a:endParaRPr lang="en-US" sz="2400" noProof="0" dirty="0"/>
          </a:p>
        </p:txBody>
      </p:sp>
      <p:sp>
        <p:nvSpPr>
          <p:cNvPr id="4" name="Content Placeholder 3">
            <a:extLst>
              <a:ext uri="{FF2B5EF4-FFF2-40B4-BE49-F238E27FC236}">
                <a16:creationId xmlns:a16="http://schemas.microsoft.com/office/drawing/2014/main" id="{561B9818-F4CF-4830-8C1F-200DD9CB2156}"/>
              </a:ext>
            </a:extLst>
          </p:cNvPr>
          <p:cNvSpPr>
            <a:spLocks noGrp="1"/>
          </p:cNvSpPr>
          <p:nvPr>
            <p:ph sz="quarter" idx="14"/>
          </p:nvPr>
        </p:nvSpPr>
        <p:spPr>
          <a:xfrm>
            <a:off x="342900" y="3641939"/>
            <a:ext cx="8458200" cy="1403494"/>
          </a:xfrm>
        </p:spPr>
        <p:txBody>
          <a:bodyPr/>
          <a:lstStyle/>
          <a:p>
            <a:r>
              <a:rPr lang="en-US" sz="2600" noProof="0" dirty="0"/>
              <a:t>Shoe size and reading comprehension scores are positively correlated.</a:t>
            </a:r>
          </a:p>
          <a:p>
            <a:pPr lvl="1">
              <a:buClr>
                <a:schemeClr val="tx1"/>
              </a:buClr>
            </a:pPr>
            <a:r>
              <a:rPr lang="en-US" sz="2400" noProof="0" dirty="0">
                <a:solidFill>
                  <a:srgbClr val="9D0505"/>
                </a:solidFill>
              </a:rPr>
              <a:t>Correlation without causation.</a:t>
            </a:r>
            <a:endParaRPr lang="en-US" sz="2400" noProof="0" dirty="0"/>
          </a:p>
        </p:txBody>
      </p:sp>
      <p:sp>
        <p:nvSpPr>
          <p:cNvPr id="5" name="Content Placeholder 4">
            <a:extLst>
              <a:ext uri="{FF2B5EF4-FFF2-40B4-BE49-F238E27FC236}">
                <a16:creationId xmlns:a16="http://schemas.microsoft.com/office/drawing/2014/main" id="{8B78E285-D2F9-4622-BFA0-B9C0665C8F2F}"/>
              </a:ext>
            </a:extLst>
          </p:cNvPr>
          <p:cNvSpPr>
            <a:spLocks noGrp="1"/>
          </p:cNvSpPr>
          <p:nvPr>
            <p:ph sz="quarter" idx="15"/>
          </p:nvPr>
        </p:nvSpPr>
        <p:spPr>
          <a:xfrm>
            <a:off x="342900" y="5124987"/>
            <a:ext cx="8699500" cy="1114425"/>
          </a:xfrm>
        </p:spPr>
        <p:txBody>
          <a:bodyPr>
            <a:normAutofit/>
          </a:bodyPr>
          <a:lstStyle/>
          <a:p>
            <a:r>
              <a:rPr lang="en-US" sz="2600" noProof="0" dirty="0"/>
              <a:t>Baby booms are caused by higher-quality minivans.</a:t>
            </a:r>
          </a:p>
          <a:p>
            <a:pPr lvl="1">
              <a:buClr>
                <a:schemeClr val="tx1"/>
              </a:buClr>
            </a:pPr>
            <a:r>
              <a:rPr lang="en-US" sz="2400" noProof="0" dirty="0">
                <a:solidFill>
                  <a:srgbClr val="9D0505"/>
                </a:solidFill>
              </a:rPr>
              <a:t>Reverse causation.</a:t>
            </a:r>
          </a:p>
        </p:txBody>
      </p:sp>
    </p:spTree>
    <p:extLst>
      <p:ext uri="{BB962C8B-B14F-4D97-AF65-F5344CB8AC3E}">
        <p14:creationId xmlns:p14="http://schemas.microsoft.com/office/powerpoint/2010/main" val="27082797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39B44-FF04-4424-8638-02D4960A0F47}"/>
              </a:ext>
            </a:extLst>
          </p:cNvPr>
          <p:cNvSpPr>
            <a:spLocks noGrp="1"/>
          </p:cNvSpPr>
          <p:nvPr>
            <p:ph type="title"/>
          </p:nvPr>
        </p:nvSpPr>
        <p:spPr/>
        <p:txBody>
          <a:bodyPr>
            <a:normAutofit/>
          </a:bodyPr>
          <a:lstStyle/>
          <a:p>
            <a:r>
              <a:rPr lang="en-US" noProof="0" dirty="0"/>
              <a:t>Models</a:t>
            </a:r>
          </a:p>
        </p:txBody>
      </p:sp>
      <p:sp>
        <p:nvSpPr>
          <p:cNvPr id="3" name="Content Placeholder 2">
            <a:extLst>
              <a:ext uri="{FF2B5EF4-FFF2-40B4-BE49-F238E27FC236}">
                <a16:creationId xmlns:a16="http://schemas.microsoft.com/office/drawing/2014/main" id="{7DD643DC-BB04-40E4-A92F-AEFFC83CF45B}"/>
              </a:ext>
            </a:extLst>
          </p:cNvPr>
          <p:cNvSpPr>
            <a:spLocks noGrp="1"/>
          </p:cNvSpPr>
          <p:nvPr>
            <p:ph sz="quarter" idx="11"/>
          </p:nvPr>
        </p:nvSpPr>
        <p:spPr>
          <a:xfrm>
            <a:off x="342900" y="1276710"/>
            <a:ext cx="8458200" cy="3228616"/>
          </a:xfrm>
        </p:spPr>
        <p:txBody>
          <a:bodyPr>
            <a:normAutofit/>
          </a:bodyPr>
          <a:lstStyle/>
          <a:p>
            <a:r>
              <a:rPr lang="en-US" sz="2400" noProof="0" dirty="0"/>
              <a:t>Economic </a:t>
            </a:r>
            <a:r>
              <a:rPr lang="en-US" sz="2400" i="1" noProof="0" dirty="0">
                <a:solidFill>
                  <a:srgbClr val="9D0505"/>
                </a:solidFill>
              </a:rPr>
              <a:t>models</a:t>
            </a:r>
            <a:r>
              <a:rPr lang="en-US" sz="2400" noProof="0" dirty="0"/>
              <a:t> show how people, firms, and governments make decisions about managing resources, and how their decisions interact.</a:t>
            </a:r>
          </a:p>
          <a:p>
            <a:r>
              <a:rPr lang="en-US" sz="2400" noProof="0" dirty="0"/>
              <a:t>Models are a simplification of complex problems.</a:t>
            </a:r>
          </a:p>
          <a:p>
            <a:r>
              <a:rPr lang="en-US" sz="2400" noProof="0" dirty="0"/>
              <a:t>Models include:</a:t>
            </a:r>
          </a:p>
          <a:p>
            <a:pPr lvl="1"/>
            <a:r>
              <a:rPr lang="en-US" sz="2400" noProof="0" dirty="0"/>
              <a:t>Groups of individuals and their choices.</a:t>
            </a:r>
          </a:p>
          <a:p>
            <a:pPr lvl="1"/>
            <a:r>
              <a:rPr lang="en-US" sz="2400" noProof="0" dirty="0"/>
              <a:t>Markets to study.</a:t>
            </a:r>
          </a:p>
        </p:txBody>
      </p:sp>
      <p:sp>
        <p:nvSpPr>
          <p:cNvPr id="4" name="Content Placeholder 3">
            <a:extLst>
              <a:ext uri="{FF2B5EF4-FFF2-40B4-BE49-F238E27FC236}">
                <a16:creationId xmlns:a16="http://schemas.microsoft.com/office/drawing/2014/main" id="{561B9818-F4CF-4830-8C1F-200DD9CB2156}"/>
              </a:ext>
            </a:extLst>
          </p:cNvPr>
          <p:cNvSpPr>
            <a:spLocks noGrp="1"/>
          </p:cNvSpPr>
          <p:nvPr>
            <p:ph sz="quarter" idx="14"/>
          </p:nvPr>
        </p:nvSpPr>
        <p:spPr>
          <a:xfrm>
            <a:off x="342900" y="4564080"/>
            <a:ext cx="8458200" cy="1951109"/>
          </a:xfrm>
        </p:spPr>
        <p:txBody>
          <a:bodyPr>
            <a:normAutofit/>
          </a:bodyPr>
          <a:lstStyle/>
          <a:p>
            <a:r>
              <a:rPr lang="en-US" sz="2400" noProof="0" dirty="0"/>
              <a:t>What makes a model useful?</a:t>
            </a:r>
          </a:p>
          <a:p>
            <a:pPr lvl="1"/>
            <a:r>
              <a:rPr lang="en-US" sz="2400" noProof="0" dirty="0"/>
              <a:t>States its assumptions clearly.</a:t>
            </a:r>
          </a:p>
          <a:p>
            <a:pPr lvl="1"/>
            <a:r>
              <a:rPr lang="en-US" sz="2400" noProof="0" dirty="0"/>
              <a:t>Describes the real world accurately.</a:t>
            </a:r>
          </a:p>
          <a:p>
            <a:pPr lvl="1"/>
            <a:r>
              <a:rPr lang="en-US" sz="2400" noProof="0" dirty="0"/>
              <a:t>Predicts cause and effect.</a:t>
            </a:r>
          </a:p>
        </p:txBody>
      </p:sp>
    </p:spTree>
    <p:extLst>
      <p:ext uri="{BB962C8B-B14F-4D97-AF65-F5344CB8AC3E}">
        <p14:creationId xmlns:p14="http://schemas.microsoft.com/office/powerpoint/2010/main" val="42808767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39B44-FF04-4424-8638-02D4960A0F47}"/>
              </a:ext>
            </a:extLst>
          </p:cNvPr>
          <p:cNvSpPr>
            <a:spLocks noGrp="1"/>
          </p:cNvSpPr>
          <p:nvPr>
            <p:ph type="title"/>
          </p:nvPr>
        </p:nvSpPr>
        <p:spPr/>
        <p:txBody>
          <a:bodyPr>
            <a:normAutofit fontScale="90000"/>
          </a:bodyPr>
          <a:lstStyle/>
          <a:p>
            <a:r>
              <a:rPr lang="en-US" noProof="0" dirty="0"/>
              <a:t>Economics in action: Why go to college?</a:t>
            </a:r>
          </a:p>
        </p:txBody>
      </p:sp>
      <p:sp>
        <p:nvSpPr>
          <p:cNvPr id="3" name="Content Placeholder 2">
            <a:extLst>
              <a:ext uri="{FF2B5EF4-FFF2-40B4-BE49-F238E27FC236}">
                <a16:creationId xmlns:a16="http://schemas.microsoft.com/office/drawing/2014/main" id="{7DD643DC-BB04-40E4-A92F-AEFFC83CF45B}"/>
              </a:ext>
            </a:extLst>
          </p:cNvPr>
          <p:cNvSpPr>
            <a:spLocks noGrp="1"/>
          </p:cNvSpPr>
          <p:nvPr>
            <p:ph sz="quarter" idx="11"/>
          </p:nvPr>
        </p:nvSpPr>
        <p:spPr>
          <a:xfrm>
            <a:off x="342900" y="1276709"/>
            <a:ext cx="8458200" cy="4847865"/>
          </a:xfrm>
        </p:spPr>
        <p:txBody>
          <a:bodyPr>
            <a:normAutofit/>
          </a:bodyPr>
          <a:lstStyle/>
          <a:p>
            <a:r>
              <a:rPr lang="en-US" noProof="0" dirty="0"/>
              <a:t>Completing college doubles lifetime earnings compared to earnings without a degree.</a:t>
            </a:r>
          </a:p>
          <a:p>
            <a:r>
              <a:rPr lang="en-US" noProof="0" dirty="0"/>
              <a:t>What drives those gains to education?</a:t>
            </a:r>
          </a:p>
          <a:p>
            <a:r>
              <a:rPr lang="en-US" noProof="0" dirty="0"/>
              <a:t>Two models help explain.</a:t>
            </a:r>
          </a:p>
          <a:p>
            <a:pPr lvl="1"/>
            <a:r>
              <a:rPr lang="en-US" noProof="0" dirty="0"/>
              <a:t>Workers take advantage of technical innovations that increase productivity.</a:t>
            </a:r>
          </a:p>
          <a:p>
            <a:pPr lvl="1"/>
            <a:r>
              <a:rPr lang="en-US" noProof="0" dirty="0"/>
              <a:t>When opportunities created by new technology increase faster than education rates, educated workers are in more demand.</a:t>
            </a:r>
          </a:p>
        </p:txBody>
      </p:sp>
    </p:spTree>
    <p:extLst>
      <p:ext uri="{BB962C8B-B14F-4D97-AF65-F5344CB8AC3E}">
        <p14:creationId xmlns:p14="http://schemas.microsoft.com/office/powerpoint/2010/main" val="17405828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370A7B-AE14-4AFF-B923-832055A66AF8}"/>
              </a:ext>
            </a:extLst>
          </p:cNvPr>
          <p:cNvSpPr>
            <a:spLocks noGrp="1"/>
          </p:cNvSpPr>
          <p:nvPr>
            <p:ph type="title"/>
          </p:nvPr>
        </p:nvSpPr>
        <p:spPr/>
        <p:txBody>
          <a:bodyPr/>
          <a:lstStyle/>
          <a:p>
            <a:r>
              <a:rPr lang="en-US" noProof="0" dirty="0"/>
              <a:t>The circular flow diagram</a:t>
            </a:r>
          </a:p>
        </p:txBody>
      </p:sp>
      <p:sp>
        <p:nvSpPr>
          <p:cNvPr id="3" name="Content Placeholder 2">
            <a:extLst>
              <a:ext uri="{FF2B5EF4-FFF2-40B4-BE49-F238E27FC236}">
                <a16:creationId xmlns:a16="http://schemas.microsoft.com/office/drawing/2014/main" id="{E196E9C5-CCCA-41F7-8998-D7B79E8BCA87}"/>
              </a:ext>
            </a:extLst>
          </p:cNvPr>
          <p:cNvSpPr>
            <a:spLocks noGrp="1"/>
          </p:cNvSpPr>
          <p:nvPr>
            <p:ph sz="quarter" idx="11"/>
          </p:nvPr>
        </p:nvSpPr>
        <p:spPr>
          <a:xfrm>
            <a:off x="342900" y="1276710"/>
            <a:ext cx="8620796" cy="532635"/>
          </a:xfrm>
        </p:spPr>
        <p:txBody>
          <a:bodyPr>
            <a:normAutofit/>
          </a:bodyPr>
          <a:lstStyle/>
          <a:p>
            <a:r>
              <a:rPr lang="en-US" noProof="0" dirty="0"/>
              <a:t>The </a:t>
            </a:r>
            <a:r>
              <a:rPr lang="en-US" i="1" noProof="0" dirty="0">
                <a:solidFill>
                  <a:srgbClr val="C00000"/>
                </a:solidFill>
              </a:rPr>
              <a:t>circular flow model </a:t>
            </a:r>
            <a:r>
              <a:rPr lang="en-US" noProof="0" dirty="0"/>
              <a:t>represents a basic economy.</a:t>
            </a:r>
          </a:p>
        </p:txBody>
      </p:sp>
      <p:pic>
        <p:nvPicPr>
          <p:cNvPr id="4" name="Picture 3" descr="Circular diagram shows flow of dollars as a clockwise motion between households and firms through markets, and the flow of goods and services as counterclockwise through the same markets.">
            <a:extLst>
              <a:ext uri="{FF2B5EF4-FFF2-40B4-BE49-F238E27FC236}">
                <a16:creationId xmlns:a16="http://schemas.microsoft.com/office/drawing/2014/main" id="{F91B9D8A-1DB1-42BE-8C98-6F12A43ADCE4}"/>
              </a:ext>
            </a:extLst>
          </p:cNvPr>
          <p:cNvPicPr>
            <a:picLocks noChangeAspect="1"/>
          </p:cNvPicPr>
          <p:nvPr/>
        </p:nvPicPr>
        <p:blipFill>
          <a:blip r:embed="rId3"/>
          <a:stretch>
            <a:fillRect/>
          </a:stretch>
        </p:blipFill>
        <p:spPr>
          <a:xfrm>
            <a:off x="1845170" y="1976715"/>
            <a:ext cx="5616255" cy="4170989"/>
          </a:xfrm>
          <a:prstGeom prst="rect">
            <a:avLst/>
          </a:prstGeom>
        </p:spPr>
      </p:pic>
      <p:sp>
        <p:nvSpPr>
          <p:cNvPr id="9" name="Text Placeholder 8">
            <a:extLst>
              <a:ext uri="{FF2B5EF4-FFF2-40B4-BE49-F238E27FC236}">
                <a16:creationId xmlns:a16="http://schemas.microsoft.com/office/drawing/2014/main" id="{2386BE8F-AFA9-466C-92BC-16997ADFFF0C}"/>
              </a:ext>
            </a:extLst>
          </p:cNvPr>
          <p:cNvSpPr>
            <a:spLocks noGrp="1"/>
          </p:cNvSpPr>
          <p:nvPr>
            <p:ph type="body" sz="quarter" idx="12"/>
          </p:nvPr>
        </p:nvSpPr>
        <p:spPr>
          <a:xfrm>
            <a:off x="2635465" y="6315075"/>
            <a:ext cx="3873071" cy="20955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34690631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39B44-FF04-4424-8638-02D4960A0F47}"/>
              </a:ext>
            </a:extLst>
          </p:cNvPr>
          <p:cNvSpPr>
            <a:spLocks noGrp="1"/>
          </p:cNvSpPr>
          <p:nvPr>
            <p:ph type="title"/>
          </p:nvPr>
        </p:nvSpPr>
        <p:spPr/>
        <p:txBody>
          <a:bodyPr>
            <a:normAutofit/>
          </a:bodyPr>
          <a:lstStyle/>
          <a:p>
            <a:r>
              <a:rPr lang="en-US" noProof="0" dirty="0"/>
              <a:t>Summary</a:t>
            </a:r>
          </a:p>
        </p:txBody>
      </p:sp>
      <p:sp>
        <p:nvSpPr>
          <p:cNvPr id="3" name="Content Placeholder 2">
            <a:extLst>
              <a:ext uri="{FF2B5EF4-FFF2-40B4-BE49-F238E27FC236}">
                <a16:creationId xmlns:a16="http://schemas.microsoft.com/office/drawing/2014/main" id="{7DD643DC-BB04-40E4-A92F-AEFFC83CF45B}"/>
              </a:ext>
            </a:extLst>
          </p:cNvPr>
          <p:cNvSpPr>
            <a:spLocks noGrp="1"/>
          </p:cNvSpPr>
          <p:nvPr>
            <p:ph sz="quarter" idx="11"/>
          </p:nvPr>
        </p:nvSpPr>
        <p:spPr>
          <a:xfrm>
            <a:off x="342900" y="1276710"/>
            <a:ext cx="8458200" cy="3285766"/>
          </a:xfrm>
        </p:spPr>
        <p:txBody>
          <a:bodyPr>
            <a:normAutofit/>
          </a:bodyPr>
          <a:lstStyle/>
          <a:p>
            <a:r>
              <a:rPr lang="en-US" sz="2600" noProof="0" dirty="0"/>
              <a:t>Four concepts of economics are discussed</a:t>
            </a:r>
          </a:p>
          <a:p>
            <a:pPr lvl="1">
              <a:buClr>
                <a:schemeClr val="tx1"/>
              </a:buClr>
            </a:pPr>
            <a:r>
              <a:rPr lang="en-US" sz="2400" i="1" noProof="0" dirty="0">
                <a:solidFill>
                  <a:srgbClr val="9D0505"/>
                </a:solidFill>
              </a:rPr>
              <a:t>Scarcity</a:t>
            </a:r>
            <a:r>
              <a:rPr lang="en-US" sz="2400" noProof="0" dirty="0"/>
              <a:t>: Constraints on obtaining everything wanted.</a:t>
            </a:r>
          </a:p>
          <a:p>
            <a:pPr lvl="1">
              <a:buClr>
                <a:schemeClr val="tx1"/>
              </a:buClr>
            </a:pPr>
            <a:r>
              <a:rPr lang="en-US" sz="2400" i="1" noProof="0" dirty="0">
                <a:solidFill>
                  <a:srgbClr val="9D0505"/>
                </a:solidFill>
              </a:rPr>
              <a:t>Opportunity cost</a:t>
            </a:r>
            <a:r>
              <a:rPr lang="en-US" sz="2400" noProof="0" dirty="0"/>
              <a:t>: Given scarcity, people face trade-offs.</a:t>
            </a:r>
          </a:p>
          <a:p>
            <a:pPr lvl="1">
              <a:buClr>
                <a:schemeClr val="tx1"/>
              </a:buClr>
            </a:pPr>
            <a:r>
              <a:rPr lang="en-US" sz="2400" i="1" noProof="0" dirty="0">
                <a:solidFill>
                  <a:srgbClr val="9D0505"/>
                </a:solidFill>
              </a:rPr>
              <a:t>Incentives</a:t>
            </a:r>
            <a:r>
              <a:rPr lang="en-US" sz="2400" noProof="0" dirty="0"/>
              <a:t>: Economic agents can alter people’s trade-offs by providing incentives/disincentives.</a:t>
            </a:r>
          </a:p>
          <a:p>
            <a:pPr lvl="1">
              <a:buClr>
                <a:schemeClr val="tx1"/>
              </a:buClr>
            </a:pPr>
            <a:r>
              <a:rPr lang="en-US" sz="2400" i="1" noProof="0" dirty="0">
                <a:solidFill>
                  <a:srgbClr val="9D0505"/>
                </a:solidFill>
              </a:rPr>
              <a:t>Efficiency</a:t>
            </a:r>
            <a:r>
              <a:rPr lang="en-US" sz="2400" noProof="0" dirty="0"/>
              <a:t>: Markets typically provide the highest value of goods/services.</a:t>
            </a:r>
          </a:p>
        </p:txBody>
      </p:sp>
      <p:sp>
        <p:nvSpPr>
          <p:cNvPr id="4" name="Content Placeholder 3">
            <a:extLst>
              <a:ext uri="{FF2B5EF4-FFF2-40B4-BE49-F238E27FC236}">
                <a16:creationId xmlns:a16="http://schemas.microsoft.com/office/drawing/2014/main" id="{561B9818-F4CF-4830-8C1F-200DD9CB2156}"/>
              </a:ext>
            </a:extLst>
          </p:cNvPr>
          <p:cNvSpPr>
            <a:spLocks noGrp="1"/>
          </p:cNvSpPr>
          <p:nvPr>
            <p:ph sz="quarter" idx="14"/>
          </p:nvPr>
        </p:nvSpPr>
        <p:spPr>
          <a:xfrm>
            <a:off x="342900" y="4829578"/>
            <a:ext cx="8458200" cy="1432776"/>
          </a:xfrm>
        </p:spPr>
        <p:txBody>
          <a:bodyPr>
            <a:normAutofit/>
          </a:bodyPr>
          <a:lstStyle/>
          <a:p>
            <a:r>
              <a:rPr lang="en-US" sz="2400" noProof="0" dirty="0"/>
              <a:t>The differences between </a:t>
            </a:r>
            <a:r>
              <a:rPr lang="en-US" sz="2400" i="1" noProof="0" dirty="0">
                <a:solidFill>
                  <a:srgbClr val="9D0505"/>
                </a:solidFill>
              </a:rPr>
              <a:t>correlation</a:t>
            </a:r>
            <a:r>
              <a:rPr lang="en-US" sz="2400" noProof="0" dirty="0"/>
              <a:t> and </a:t>
            </a:r>
            <a:r>
              <a:rPr lang="en-US" sz="2400" i="1" noProof="0" dirty="0">
                <a:solidFill>
                  <a:srgbClr val="9D0505"/>
                </a:solidFill>
              </a:rPr>
              <a:t>causation</a:t>
            </a:r>
            <a:r>
              <a:rPr lang="en-US" sz="2400" noProof="0" dirty="0"/>
              <a:t> are analyzed.</a:t>
            </a:r>
          </a:p>
          <a:p>
            <a:r>
              <a:rPr lang="en-US" sz="2400" noProof="0" dirty="0"/>
              <a:t>Economists utilize models to understand decision making.</a:t>
            </a:r>
          </a:p>
        </p:txBody>
      </p:sp>
    </p:spTree>
    <p:extLst>
      <p:ext uri="{BB962C8B-B14F-4D97-AF65-F5344CB8AC3E}">
        <p14:creationId xmlns:p14="http://schemas.microsoft.com/office/powerpoint/2010/main" val="25005208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noProof="0" dirty="0"/>
              <a:t>End of Main Content</a:t>
            </a:r>
          </a:p>
        </p:txBody>
      </p:sp>
      <p:sp>
        <p:nvSpPr>
          <p:cNvPr id="4" name="Content Placeholder 3">
            <a:extLst>
              <a:ext uri="{FF2B5EF4-FFF2-40B4-BE49-F238E27FC236}">
                <a16:creationId xmlns:a16="http://schemas.microsoft.com/office/drawing/2014/main" id="{D273E325-9208-43F3-8555-36202DC09FA0}"/>
              </a:ext>
            </a:extLst>
          </p:cNvPr>
          <p:cNvSpPr>
            <a:spLocks noGrp="1"/>
          </p:cNvSpPr>
          <p:nvPr>
            <p:ph sz="quarter" idx="13"/>
          </p:nvPr>
        </p:nvSpPr>
        <p:spPr>
          <a:xfrm>
            <a:off x="60325" y="6498556"/>
            <a:ext cx="8988784" cy="296359"/>
          </a:xfrm>
        </p:spPr>
        <p:txBody>
          <a:bodyPr/>
          <a:lstStyle/>
          <a:p>
            <a:pPr lvl="0"/>
            <a:r>
              <a:rPr lang="en-US" dirty="0">
                <a:solidFill>
                  <a:schemeClr val="tx1"/>
                </a:solidFill>
              </a:rPr>
              <a:t>© 2021 McGraw Hill. All rights reserved. Authorized only for instructor use in the classroom.</a:t>
            </a:r>
          </a:p>
          <a:p>
            <a:pPr lvl="0"/>
            <a:r>
              <a:rPr lang="en-US" dirty="0">
                <a:solidFill>
                  <a:schemeClr val="tx1"/>
                </a:solidFill>
              </a:rPr>
              <a:t>No reproduction or further distribution permitted without the prior written consent of McGraw Hill.</a:t>
            </a:r>
            <a:endParaRPr lang="en-IN" dirty="0"/>
          </a:p>
        </p:txBody>
      </p:sp>
    </p:spTree>
    <p:extLst>
      <p:ext uri="{BB962C8B-B14F-4D97-AF65-F5344CB8AC3E}">
        <p14:creationId xmlns:p14="http://schemas.microsoft.com/office/powerpoint/2010/main" val="10804844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39B44-FF04-4424-8638-02D4960A0F47}"/>
              </a:ext>
            </a:extLst>
          </p:cNvPr>
          <p:cNvSpPr>
            <a:spLocks noGrp="1"/>
          </p:cNvSpPr>
          <p:nvPr>
            <p:ph type="title"/>
          </p:nvPr>
        </p:nvSpPr>
        <p:spPr/>
        <p:txBody>
          <a:bodyPr>
            <a:normAutofit/>
          </a:bodyPr>
          <a:lstStyle/>
          <a:p>
            <a:r>
              <a:rPr lang="en-US" noProof="0" dirty="0"/>
              <a:t>What is economics?</a:t>
            </a:r>
          </a:p>
        </p:txBody>
      </p:sp>
      <p:sp>
        <p:nvSpPr>
          <p:cNvPr id="3" name="Content Placeholder 2">
            <a:extLst>
              <a:ext uri="{FF2B5EF4-FFF2-40B4-BE49-F238E27FC236}">
                <a16:creationId xmlns:a16="http://schemas.microsoft.com/office/drawing/2014/main" id="{7DD643DC-BB04-40E4-A92F-AEFFC83CF45B}"/>
              </a:ext>
            </a:extLst>
          </p:cNvPr>
          <p:cNvSpPr>
            <a:spLocks noGrp="1"/>
          </p:cNvSpPr>
          <p:nvPr>
            <p:ph sz="quarter" idx="11"/>
          </p:nvPr>
        </p:nvSpPr>
        <p:spPr>
          <a:xfrm>
            <a:off x="342900" y="1276710"/>
            <a:ext cx="8458200" cy="2408599"/>
          </a:xfrm>
        </p:spPr>
        <p:txBody>
          <a:bodyPr/>
          <a:lstStyle/>
          <a:p>
            <a:pPr>
              <a:buClr>
                <a:schemeClr val="tx1"/>
              </a:buClr>
            </a:pPr>
            <a:r>
              <a:rPr lang="en-US" i="1" noProof="0" dirty="0">
                <a:solidFill>
                  <a:srgbClr val="9D0505"/>
                </a:solidFill>
              </a:rPr>
              <a:t>Economics</a:t>
            </a:r>
            <a:r>
              <a:rPr lang="en-US" noProof="0" dirty="0">
                <a:solidFill>
                  <a:srgbClr val="9D0505"/>
                </a:solidFill>
              </a:rPr>
              <a:t> </a:t>
            </a:r>
            <a:r>
              <a:rPr lang="en-US" noProof="0" dirty="0"/>
              <a:t>is the study of how people manage resources.</a:t>
            </a:r>
          </a:p>
          <a:p>
            <a:pPr lvl="1"/>
            <a:r>
              <a:rPr lang="en-US" noProof="0" dirty="0"/>
              <a:t>Decisions made by individuals and also by groups.</a:t>
            </a:r>
          </a:p>
          <a:p>
            <a:pPr lvl="1"/>
            <a:r>
              <a:rPr lang="en-US" noProof="0" dirty="0"/>
              <a:t>Resources are both physical objects and intangibles such as time.</a:t>
            </a:r>
          </a:p>
        </p:txBody>
      </p:sp>
      <p:sp>
        <p:nvSpPr>
          <p:cNvPr id="4" name="Content Placeholder 3">
            <a:extLst>
              <a:ext uri="{FF2B5EF4-FFF2-40B4-BE49-F238E27FC236}">
                <a16:creationId xmlns:a16="http://schemas.microsoft.com/office/drawing/2014/main" id="{561B9818-F4CF-4830-8C1F-200DD9CB2156}"/>
              </a:ext>
            </a:extLst>
          </p:cNvPr>
          <p:cNvSpPr>
            <a:spLocks noGrp="1"/>
          </p:cNvSpPr>
          <p:nvPr>
            <p:ph sz="quarter" idx="14"/>
          </p:nvPr>
        </p:nvSpPr>
        <p:spPr>
          <a:xfrm>
            <a:off x="342900" y="4031087"/>
            <a:ext cx="8458200" cy="2098074"/>
          </a:xfrm>
        </p:spPr>
        <p:txBody>
          <a:bodyPr/>
          <a:lstStyle/>
          <a:p>
            <a:r>
              <a:rPr lang="en-US" noProof="0" dirty="0"/>
              <a:t>Economics is divided into two broad fields:</a:t>
            </a:r>
          </a:p>
          <a:p>
            <a:pPr lvl="1">
              <a:buClr>
                <a:schemeClr val="tx1"/>
              </a:buClr>
            </a:pPr>
            <a:r>
              <a:rPr lang="en-US" i="1" noProof="0" dirty="0">
                <a:solidFill>
                  <a:srgbClr val="9D0505"/>
                </a:solidFill>
              </a:rPr>
              <a:t>Microeconomics</a:t>
            </a:r>
            <a:r>
              <a:rPr lang="en-US" noProof="0" dirty="0"/>
              <a:t>: Study of individuals and firms.</a:t>
            </a:r>
          </a:p>
          <a:p>
            <a:pPr lvl="1">
              <a:buClr>
                <a:schemeClr val="tx1"/>
              </a:buClr>
            </a:pPr>
            <a:r>
              <a:rPr lang="en-US" i="1" noProof="0" dirty="0">
                <a:solidFill>
                  <a:srgbClr val="9D0505"/>
                </a:solidFill>
              </a:rPr>
              <a:t>Macroeconomics</a:t>
            </a:r>
            <a:r>
              <a:rPr lang="en-US" noProof="0" dirty="0"/>
              <a:t>: Study of the economy on a regional, national, or international scale.</a:t>
            </a:r>
          </a:p>
        </p:txBody>
      </p:sp>
    </p:spTree>
    <p:extLst>
      <p:ext uri="{BB962C8B-B14F-4D97-AF65-F5344CB8AC3E}">
        <p14:creationId xmlns:p14="http://schemas.microsoft.com/office/powerpoint/2010/main" val="5314703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Title 23">
            <a:extLst>
              <a:ext uri="{FF2B5EF4-FFF2-40B4-BE49-F238E27FC236}">
                <a16:creationId xmlns:a16="http://schemas.microsoft.com/office/drawing/2014/main" id="{F760FA83-E8B6-439B-A8A8-C527C74C6540}"/>
              </a:ext>
            </a:extLst>
          </p:cNvPr>
          <p:cNvSpPr>
            <a:spLocks noGrp="1"/>
          </p:cNvSpPr>
          <p:nvPr>
            <p:ph type="title"/>
          </p:nvPr>
        </p:nvSpPr>
        <p:spPr/>
        <p:txBody>
          <a:bodyPr/>
          <a:lstStyle/>
          <a:p>
            <a:r>
              <a:rPr lang="en-US" noProof="0" dirty="0"/>
              <a:t>Accessibility Content: Text Alternatives for Images</a:t>
            </a:r>
          </a:p>
        </p:txBody>
      </p:sp>
    </p:spTree>
    <p:extLst>
      <p:ext uri="{BB962C8B-B14F-4D97-AF65-F5344CB8AC3E}">
        <p14:creationId xmlns:p14="http://schemas.microsoft.com/office/powerpoint/2010/main" val="39485573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192490"/>
            <a:ext cx="8458200" cy="903231"/>
          </a:xfrm>
        </p:spPr>
        <p:txBody>
          <a:bodyPr>
            <a:normAutofit/>
          </a:bodyPr>
          <a:lstStyle/>
          <a:p>
            <a:r>
              <a:rPr lang="en-US" sz="3200" noProof="0" dirty="0"/>
              <a:t>Coincidence – Text Alternative</a:t>
            </a:r>
          </a:p>
        </p:txBody>
      </p:sp>
      <p:sp>
        <p:nvSpPr>
          <p:cNvPr id="3" name="Text Placeholder 2"/>
          <p:cNvSpPr>
            <a:spLocks noGrp="1"/>
          </p:cNvSpPr>
          <p:nvPr>
            <p:ph type="body" sz="quarter" idx="14"/>
          </p:nvPr>
        </p:nvSpPr>
        <p:spPr>
          <a:xfrm>
            <a:off x="3081587" y="1218709"/>
            <a:ext cx="2980826" cy="225425"/>
          </a:xfrm>
        </p:spPr>
        <p:txBody>
          <a:bodyPr/>
          <a:lstStyle/>
          <a:p>
            <a:r>
              <a:rPr lang="en-US" noProof="0" dirty="0">
                <a:hlinkClick r:id="rId2" action="ppaction://hlinksldjump"/>
              </a:rPr>
              <a:t>Return to parent-slide containing images.</a:t>
            </a:r>
          </a:p>
        </p:txBody>
      </p:sp>
      <p:sp>
        <p:nvSpPr>
          <p:cNvPr id="4" name="Content Placeholder 3"/>
          <p:cNvSpPr>
            <a:spLocks noGrp="1"/>
          </p:cNvSpPr>
          <p:nvPr>
            <p:ph sz="quarter" idx="11"/>
          </p:nvPr>
        </p:nvSpPr>
        <p:spPr>
          <a:xfrm>
            <a:off x="342900" y="1593274"/>
            <a:ext cx="8458200" cy="4578926"/>
          </a:xfrm>
        </p:spPr>
        <p:txBody>
          <a:bodyPr>
            <a:noAutofit/>
          </a:bodyPr>
          <a:lstStyle/>
          <a:p>
            <a:r>
              <a:rPr lang="en-US" sz="1800" noProof="0" dirty="0"/>
              <a:t>Two curves are plotted on a coordinate plane. The horizontal axis represents years from 2000 to 2009. The vertical axis on the left represents dollars in millions from 2600 to 3600 with increments of 200. The vertical axis on the right represents half-pints from 6 to 9. The first curve represents total revenue generated by bowling alleys in the U S. The curve passes through the following approximated values. It starts at (2000, 2750), goes up to the right through (2001, 2850), (2002, 3050), (2003, 3200) and peaks at (2004, 3400). It goes down to the right through (2005, 3200) and dips at (2006, 3100). Then it goes up to the right through (2007, 3400) and falls again through (2008, 3100) and ends at (2009, 3100) at a value of 7.5 half-pints. The second curve represents per capita consumption of sour cream. The curve passes through the following approximated values. It starts at (2000, 2600), goes up to the right through (2001, 2750), (2002, 2800), (2003, 3050), (2004, 3200) and peaks at (2005, 3300), goes down to the right through (2006, 3200) rises again to (2007, 3300) and drops through (2008, 3250) and ends at (2009, 3200) at a value just above 7.5 half-pints. </a:t>
            </a:r>
          </a:p>
        </p:txBody>
      </p:sp>
      <p:sp>
        <p:nvSpPr>
          <p:cNvPr id="5" name="Text Placeholder 4"/>
          <p:cNvSpPr>
            <a:spLocks noGrp="1"/>
          </p:cNvSpPr>
          <p:nvPr>
            <p:ph type="body" sz="quarter" idx="15"/>
          </p:nvPr>
        </p:nvSpPr>
        <p:spPr/>
        <p:txBody>
          <a:bodyPr/>
          <a:lstStyle/>
          <a:p>
            <a:r>
              <a:rPr lang="en-US" noProof="0" dirty="0">
                <a:hlinkClick r:id="rId2" action="ppaction://hlinksldjump"/>
              </a:rPr>
              <a:t>Return to parent-slide containing images.</a:t>
            </a:r>
          </a:p>
        </p:txBody>
      </p:sp>
    </p:spTree>
    <p:extLst>
      <p:ext uri="{BB962C8B-B14F-4D97-AF65-F5344CB8AC3E}">
        <p14:creationId xmlns:p14="http://schemas.microsoft.com/office/powerpoint/2010/main" val="181043451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192490"/>
            <a:ext cx="8458200" cy="903231"/>
          </a:xfrm>
        </p:spPr>
        <p:txBody>
          <a:bodyPr>
            <a:noAutofit/>
          </a:bodyPr>
          <a:lstStyle/>
          <a:p>
            <a:r>
              <a:rPr lang="en-US" sz="3600" noProof="0" dirty="0"/>
              <a:t>The circular flow diagram – Text Alternative</a:t>
            </a:r>
          </a:p>
        </p:txBody>
      </p:sp>
      <p:sp>
        <p:nvSpPr>
          <p:cNvPr id="3" name="Text Placeholder 2"/>
          <p:cNvSpPr>
            <a:spLocks noGrp="1"/>
          </p:cNvSpPr>
          <p:nvPr>
            <p:ph type="body" sz="quarter" idx="14"/>
          </p:nvPr>
        </p:nvSpPr>
        <p:spPr>
          <a:xfrm>
            <a:off x="3081587" y="1218709"/>
            <a:ext cx="2980826" cy="225425"/>
          </a:xfrm>
        </p:spPr>
        <p:txBody>
          <a:bodyPr/>
          <a:lstStyle/>
          <a:p>
            <a:r>
              <a:rPr lang="en-US" noProof="0" dirty="0">
                <a:hlinkClick r:id="rId2" action="ppaction://hlinksldjump"/>
              </a:rPr>
              <a:t>Return to parent-slide containing images.</a:t>
            </a:r>
          </a:p>
        </p:txBody>
      </p:sp>
      <p:sp>
        <p:nvSpPr>
          <p:cNvPr id="4" name="Content Placeholder 3"/>
          <p:cNvSpPr>
            <a:spLocks noGrp="1"/>
          </p:cNvSpPr>
          <p:nvPr>
            <p:ph sz="quarter" idx="11"/>
          </p:nvPr>
        </p:nvSpPr>
        <p:spPr>
          <a:xfrm>
            <a:off x="342900" y="1593274"/>
            <a:ext cx="8458200" cy="4433455"/>
          </a:xfrm>
        </p:spPr>
        <p:txBody>
          <a:bodyPr>
            <a:normAutofit/>
          </a:bodyPr>
          <a:lstStyle/>
          <a:p>
            <a:r>
              <a:rPr lang="en-US" sz="2400" noProof="0" dirty="0"/>
              <a:t>Flow of dollars: Households [arrow: Spending]  Markets for goods and services [arrow: Revenue ] Firms [arrow: Wages, rent, and profit]  Markets for the factors of production [arrow: Income] Households.</a:t>
            </a:r>
            <a:endParaRPr lang="en-US" sz="2400" dirty="0"/>
          </a:p>
          <a:p>
            <a:r>
              <a:rPr lang="en-US" sz="2400" noProof="0" dirty="0"/>
              <a:t>Flow of goods and services: Households [arrow: Land, labor, and capital ] Markets for the factors of production [arrow: Purchased land, labor, and capital ] Firms [arrow: Goods and services to be sold] Markets for goods and services [arrow: Goods and services bought] Households.</a:t>
            </a:r>
          </a:p>
        </p:txBody>
      </p:sp>
      <p:sp>
        <p:nvSpPr>
          <p:cNvPr id="5" name="Text Placeholder 4"/>
          <p:cNvSpPr>
            <a:spLocks noGrp="1"/>
          </p:cNvSpPr>
          <p:nvPr>
            <p:ph type="body" sz="quarter" idx="15"/>
          </p:nvPr>
        </p:nvSpPr>
        <p:spPr/>
        <p:txBody>
          <a:bodyPr/>
          <a:lstStyle/>
          <a:p>
            <a:r>
              <a:rPr lang="en-US" noProof="0" dirty="0">
                <a:hlinkClick r:id="rId2" action="ppaction://hlinksldjump"/>
              </a:rPr>
              <a:t>Return to parent-slide containing images.</a:t>
            </a:r>
          </a:p>
        </p:txBody>
      </p:sp>
    </p:spTree>
    <p:extLst>
      <p:ext uri="{BB962C8B-B14F-4D97-AF65-F5344CB8AC3E}">
        <p14:creationId xmlns:p14="http://schemas.microsoft.com/office/powerpoint/2010/main" val="32576623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39B44-FF04-4424-8638-02D4960A0F47}"/>
              </a:ext>
            </a:extLst>
          </p:cNvPr>
          <p:cNvSpPr>
            <a:spLocks noGrp="1"/>
          </p:cNvSpPr>
          <p:nvPr>
            <p:ph type="title"/>
          </p:nvPr>
        </p:nvSpPr>
        <p:spPr/>
        <p:txBody>
          <a:bodyPr>
            <a:normAutofit/>
          </a:bodyPr>
          <a:lstStyle/>
          <a:p>
            <a:r>
              <a:rPr lang="en-US" noProof="0" dirty="0"/>
              <a:t>Choices and rational behavior</a:t>
            </a:r>
          </a:p>
        </p:txBody>
      </p:sp>
      <p:sp>
        <p:nvSpPr>
          <p:cNvPr id="3" name="Content Placeholder 2">
            <a:extLst>
              <a:ext uri="{FF2B5EF4-FFF2-40B4-BE49-F238E27FC236}">
                <a16:creationId xmlns:a16="http://schemas.microsoft.com/office/drawing/2014/main" id="{7DD643DC-BB04-40E4-A92F-AEFFC83CF45B}"/>
              </a:ext>
            </a:extLst>
          </p:cNvPr>
          <p:cNvSpPr>
            <a:spLocks noGrp="1"/>
          </p:cNvSpPr>
          <p:nvPr>
            <p:ph sz="quarter" idx="11"/>
          </p:nvPr>
        </p:nvSpPr>
        <p:spPr>
          <a:xfrm>
            <a:off x="342900" y="1276711"/>
            <a:ext cx="8458200" cy="2085326"/>
          </a:xfrm>
        </p:spPr>
        <p:txBody>
          <a:bodyPr/>
          <a:lstStyle/>
          <a:p>
            <a:r>
              <a:rPr lang="en-US" noProof="0" dirty="0"/>
              <a:t>Economists assume that people.</a:t>
            </a:r>
          </a:p>
          <a:p>
            <a:pPr lvl="1"/>
            <a:r>
              <a:rPr lang="en-US" noProof="0" dirty="0"/>
              <a:t>Compare all available choices</a:t>
            </a:r>
            <a:r>
              <a:rPr lang="en-US" i="1" noProof="0" dirty="0">
                <a:solidFill>
                  <a:srgbClr val="C00000"/>
                </a:solidFill>
              </a:rPr>
              <a:t>.</a:t>
            </a:r>
          </a:p>
          <a:p>
            <a:pPr lvl="1"/>
            <a:r>
              <a:rPr lang="en-US" noProof="0" dirty="0"/>
              <a:t>Purposefully behave in the way that will best achieve their goals, called </a:t>
            </a:r>
            <a:r>
              <a:rPr lang="en-US" i="1" noProof="0" dirty="0">
                <a:solidFill>
                  <a:srgbClr val="9D0505"/>
                </a:solidFill>
              </a:rPr>
              <a:t>rational behavior</a:t>
            </a:r>
            <a:r>
              <a:rPr lang="en-US" noProof="0" dirty="0"/>
              <a:t>.</a:t>
            </a:r>
          </a:p>
        </p:txBody>
      </p:sp>
      <p:sp>
        <p:nvSpPr>
          <p:cNvPr id="4" name="Content Placeholder 3">
            <a:extLst>
              <a:ext uri="{FF2B5EF4-FFF2-40B4-BE49-F238E27FC236}">
                <a16:creationId xmlns:a16="http://schemas.microsoft.com/office/drawing/2014/main" id="{561B9818-F4CF-4830-8C1F-200DD9CB2156}"/>
              </a:ext>
            </a:extLst>
          </p:cNvPr>
          <p:cNvSpPr>
            <a:spLocks noGrp="1"/>
          </p:cNvSpPr>
          <p:nvPr>
            <p:ph sz="quarter" idx="14"/>
          </p:nvPr>
        </p:nvSpPr>
        <p:spPr>
          <a:xfrm>
            <a:off x="342899" y="3297383"/>
            <a:ext cx="8717973" cy="3112654"/>
          </a:xfrm>
        </p:spPr>
        <p:txBody>
          <a:bodyPr/>
          <a:lstStyle/>
          <a:p>
            <a:r>
              <a:rPr lang="en-US" noProof="0" dirty="0"/>
              <a:t>Economists tend to approach problems by asking four main questions:</a:t>
            </a:r>
          </a:p>
          <a:p>
            <a:pPr marL="402336" lvl="1" indent="-402336">
              <a:buFont typeface="+mj-lt"/>
              <a:buAutoNum type="arabicPeriod"/>
            </a:pPr>
            <a:r>
              <a:rPr lang="en-US" noProof="0" dirty="0"/>
              <a:t>What are their wants and constraints?</a:t>
            </a:r>
          </a:p>
          <a:p>
            <a:pPr marL="402336" lvl="1" indent="-402336">
              <a:buFont typeface="+mj-lt"/>
              <a:buAutoNum type="arabicPeriod"/>
            </a:pPr>
            <a:r>
              <a:rPr lang="en-US" noProof="0" dirty="0"/>
              <a:t>What are their trade-offs?</a:t>
            </a:r>
          </a:p>
          <a:p>
            <a:pPr marL="402336" lvl="1" indent="-402336">
              <a:buFont typeface="+mj-lt"/>
              <a:buAutoNum type="arabicPeriod"/>
            </a:pPr>
            <a:r>
              <a:rPr lang="en-US" noProof="0" dirty="0"/>
              <a:t>How will others respond?</a:t>
            </a:r>
          </a:p>
          <a:p>
            <a:pPr marL="402336" lvl="1" indent="-402336">
              <a:buFont typeface="+mj-lt"/>
              <a:buAutoNum type="arabicPeriod"/>
            </a:pPr>
            <a:r>
              <a:rPr lang="en-US" noProof="0" dirty="0"/>
              <a:t>Are resources being allotted in the best possible way?</a:t>
            </a:r>
          </a:p>
        </p:txBody>
      </p:sp>
    </p:spTree>
    <p:extLst>
      <p:ext uri="{BB962C8B-B14F-4D97-AF65-F5344CB8AC3E}">
        <p14:creationId xmlns:p14="http://schemas.microsoft.com/office/powerpoint/2010/main" val="34883765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39B44-FF04-4424-8638-02D4960A0F47}"/>
              </a:ext>
            </a:extLst>
          </p:cNvPr>
          <p:cNvSpPr>
            <a:spLocks noGrp="1"/>
          </p:cNvSpPr>
          <p:nvPr>
            <p:ph type="title"/>
          </p:nvPr>
        </p:nvSpPr>
        <p:spPr/>
        <p:txBody>
          <a:bodyPr>
            <a:normAutofit/>
          </a:bodyPr>
          <a:lstStyle/>
          <a:p>
            <a:r>
              <a:rPr lang="en-US" noProof="0" dirty="0"/>
              <a:t>Scarcity</a:t>
            </a:r>
          </a:p>
        </p:txBody>
      </p:sp>
      <p:sp>
        <p:nvSpPr>
          <p:cNvPr id="3" name="Content Placeholder 2">
            <a:extLst>
              <a:ext uri="{FF2B5EF4-FFF2-40B4-BE49-F238E27FC236}">
                <a16:creationId xmlns:a16="http://schemas.microsoft.com/office/drawing/2014/main" id="{7DD643DC-BB04-40E4-A92F-AEFFC83CF45B}"/>
              </a:ext>
            </a:extLst>
          </p:cNvPr>
          <p:cNvSpPr>
            <a:spLocks noGrp="1"/>
          </p:cNvSpPr>
          <p:nvPr>
            <p:ph sz="quarter" idx="11"/>
          </p:nvPr>
        </p:nvSpPr>
        <p:spPr>
          <a:xfrm>
            <a:off x="342900" y="1276710"/>
            <a:ext cx="8458200" cy="4605929"/>
          </a:xfrm>
        </p:spPr>
        <p:txBody>
          <a:bodyPr/>
          <a:lstStyle/>
          <a:p>
            <a:r>
              <a:rPr lang="en-US" noProof="0" dirty="0"/>
              <a:t>People make decisions aimed at getting the things they want.</a:t>
            </a:r>
          </a:p>
          <a:p>
            <a:r>
              <a:rPr lang="en-US" noProof="0" dirty="0"/>
              <a:t>People want a lot of things, but they are </a:t>
            </a:r>
            <a:r>
              <a:rPr lang="en-US" i="1" noProof="0" dirty="0">
                <a:solidFill>
                  <a:srgbClr val="9D0505"/>
                </a:solidFill>
              </a:rPr>
              <a:t>constrained</a:t>
            </a:r>
            <a:r>
              <a:rPr lang="en-US" noProof="0" dirty="0"/>
              <a:t> by limited resources.</a:t>
            </a:r>
          </a:p>
          <a:p>
            <a:pPr>
              <a:buClr>
                <a:schemeClr val="tx1"/>
              </a:buClr>
            </a:pPr>
            <a:r>
              <a:rPr lang="en-US" i="1" noProof="0" dirty="0">
                <a:solidFill>
                  <a:srgbClr val="9D0505"/>
                </a:solidFill>
              </a:rPr>
              <a:t>Scarcity</a:t>
            </a:r>
            <a:r>
              <a:rPr lang="en-US" noProof="0" dirty="0">
                <a:solidFill>
                  <a:srgbClr val="9D0505"/>
                </a:solidFill>
              </a:rPr>
              <a:t> </a:t>
            </a:r>
            <a:r>
              <a:rPr lang="en-US" noProof="0" dirty="0"/>
              <a:t>is the condition of peoples’ wants being greater than available resources.</a:t>
            </a:r>
          </a:p>
          <a:p>
            <a:pPr lvl="1"/>
            <a:r>
              <a:rPr lang="en-US" noProof="0" dirty="0"/>
              <a:t>Individuals’ resources: time and money.</a:t>
            </a:r>
          </a:p>
          <a:p>
            <a:pPr lvl="1"/>
            <a:r>
              <a:rPr lang="en-US" noProof="0" dirty="0"/>
              <a:t>Societies’ resources: factors of production, such as labor and technology.</a:t>
            </a:r>
          </a:p>
        </p:txBody>
      </p:sp>
    </p:spTree>
    <p:extLst>
      <p:ext uri="{BB962C8B-B14F-4D97-AF65-F5344CB8AC3E}">
        <p14:creationId xmlns:p14="http://schemas.microsoft.com/office/powerpoint/2010/main" val="39728760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39B44-FF04-4424-8638-02D4960A0F47}"/>
              </a:ext>
            </a:extLst>
          </p:cNvPr>
          <p:cNvSpPr>
            <a:spLocks noGrp="1"/>
          </p:cNvSpPr>
          <p:nvPr>
            <p:ph type="title"/>
          </p:nvPr>
        </p:nvSpPr>
        <p:spPr/>
        <p:txBody>
          <a:bodyPr>
            <a:normAutofit/>
          </a:bodyPr>
          <a:lstStyle/>
          <a:p>
            <a:r>
              <a:rPr lang="en-US" noProof="0" dirty="0"/>
              <a:t>Opportunity cost I</a:t>
            </a:r>
          </a:p>
        </p:txBody>
      </p:sp>
      <p:sp>
        <p:nvSpPr>
          <p:cNvPr id="3" name="Content Placeholder 2">
            <a:extLst>
              <a:ext uri="{FF2B5EF4-FFF2-40B4-BE49-F238E27FC236}">
                <a16:creationId xmlns:a16="http://schemas.microsoft.com/office/drawing/2014/main" id="{7DD643DC-BB04-40E4-A92F-AEFFC83CF45B}"/>
              </a:ext>
            </a:extLst>
          </p:cNvPr>
          <p:cNvSpPr>
            <a:spLocks noGrp="1"/>
          </p:cNvSpPr>
          <p:nvPr>
            <p:ph sz="quarter" idx="11"/>
          </p:nvPr>
        </p:nvSpPr>
        <p:spPr>
          <a:xfrm>
            <a:off x="342900" y="1276711"/>
            <a:ext cx="8638540" cy="2076089"/>
          </a:xfrm>
        </p:spPr>
        <p:txBody>
          <a:bodyPr>
            <a:normAutofit/>
          </a:bodyPr>
          <a:lstStyle/>
          <a:p>
            <a:r>
              <a:rPr lang="en-US" sz="2400" noProof="0" dirty="0"/>
              <a:t>Every decision in life involves weighing the trade-off between costs and benefits.</a:t>
            </a:r>
          </a:p>
          <a:p>
            <a:pPr lvl="1"/>
            <a:r>
              <a:rPr lang="en-US" sz="2400" noProof="0" dirty="0"/>
              <a:t>Rational behavior dictates that when people choose between two things, the one with the greatest net benefit (benefits minus costs) is chosen.</a:t>
            </a:r>
          </a:p>
        </p:txBody>
      </p:sp>
      <p:sp>
        <p:nvSpPr>
          <p:cNvPr id="4" name="Content Placeholder 3">
            <a:extLst>
              <a:ext uri="{FF2B5EF4-FFF2-40B4-BE49-F238E27FC236}">
                <a16:creationId xmlns:a16="http://schemas.microsoft.com/office/drawing/2014/main" id="{561B9818-F4CF-4830-8C1F-200DD9CB2156}"/>
              </a:ext>
            </a:extLst>
          </p:cNvPr>
          <p:cNvSpPr>
            <a:spLocks noGrp="1"/>
          </p:cNvSpPr>
          <p:nvPr>
            <p:ph sz="quarter" idx="14"/>
          </p:nvPr>
        </p:nvSpPr>
        <p:spPr>
          <a:xfrm>
            <a:off x="342899" y="3348183"/>
            <a:ext cx="8717973" cy="3217718"/>
          </a:xfrm>
        </p:spPr>
        <p:txBody>
          <a:bodyPr>
            <a:normAutofit/>
          </a:bodyPr>
          <a:lstStyle/>
          <a:p>
            <a:r>
              <a:rPr lang="en-US" sz="2400" noProof="0" dirty="0"/>
              <a:t>The benefits are often easily calculated.</a:t>
            </a:r>
          </a:p>
          <a:p>
            <a:r>
              <a:rPr lang="en-US" sz="2400" noProof="0" dirty="0"/>
              <a:t>The costs include both the direct cost and </a:t>
            </a:r>
            <a:r>
              <a:rPr lang="en-US" sz="2400" i="1" noProof="0" dirty="0">
                <a:solidFill>
                  <a:srgbClr val="9D0505"/>
                </a:solidFill>
              </a:rPr>
              <a:t>opportunity cost</a:t>
            </a:r>
            <a:r>
              <a:rPr lang="en-US" sz="2400" noProof="0" dirty="0"/>
              <a:t>.</a:t>
            </a:r>
          </a:p>
          <a:p>
            <a:pPr lvl="1"/>
            <a:r>
              <a:rPr lang="en-US" sz="2400" noProof="0" dirty="0"/>
              <a:t>The direct cost includes all associated costs.</a:t>
            </a:r>
          </a:p>
          <a:p>
            <a:pPr lvl="1"/>
            <a:r>
              <a:rPr lang="en-US" sz="2400" noProof="0" dirty="0"/>
              <a:t>The opportunity cost includes the value of the next best alternative.</a:t>
            </a:r>
          </a:p>
          <a:p>
            <a:pPr lvl="1"/>
            <a:r>
              <a:rPr lang="en-US" sz="2400" noProof="0" dirty="0"/>
              <a:t>Opportunity cost is based on people’s valuation of the best alternative.</a:t>
            </a:r>
          </a:p>
        </p:txBody>
      </p:sp>
    </p:spTree>
    <p:extLst>
      <p:ext uri="{BB962C8B-B14F-4D97-AF65-F5344CB8AC3E}">
        <p14:creationId xmlns:p14="http://schemas.microsoft.com/office/powerpoint/2010/main" val="22995992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DC5B64-1C22-4744-8014-A173924633FE}"/>
              </a:ext>
            </a:extLst>
          </p:cNvPr>
          <p:cNvSpPr>
            <a:spLocks noGrp="1"/>
          </p:cNvSpPr>
          <p:nvPr>
            <p:ph type="title"/>
          </p:nvPr>
        </p:nvSpPr>
        <p:spPr/>
        <p:txBody>
          <a:bodyPr/>
          <a:lstStyle/>
          <a:p>
            <a:r>
              <a:rPr lang="en-US" noProof="0" dirty="0"/>
              <a:t>Active Learning: Opportunity cost</a:t>
            </a:r>
          </a:p>
        </p:txBody>
      </p:sp>
      <p:sp>
        <p:nvSpPr>
          <p:cNvPr id="3" name="Content Placeholder 2">
            <a:extLst>
              <a:ext uri="{FF2B5EF4-FFF2-40B4-BE49-F238E27FC236}">
                <a16:creationId xmlns:a16="http://schemas.microsoft.com/office/drawing/2014/main" id="{342F28E6-3932-4750-AB4C-C98F66022081}"/>
              </a:ext>
            </a:extLst>
          </p:cNvPr>
          <p:cNvSpPr>
            <a:spLocks noGrp="1"/>
          </p:cNvSpPr>
          <p:nvPr>
            <p:ph sz="quarter" idx="11"/>
          </p:nvPr>
        </p:nvSpPr>
        <p:spPr>
          <a:xfrm>
            <a:off x="342900" y="1276710"/>
            <a:ext cx="8458200" cy="2543450"/>
          </a:xfrm>
        </p:spPr>
        <p:txBody>
          <a:bodyPr/>
          <a:lstStyle/>
          <a:p>
            <a:r>
              <a:rPr lang="en-US" noProof="0" dirty="0"/>
              <a:t>Suppose that you are studying for your economics final and you are confronted with the choice to go to the movies with your friends.</a:t>
            </a:r>
          </a:p>
          <a:p>
            <a:r>
              <a:rPr lang="en-US" noProof="0" dirty="0"/>
              <a:t>What is the opportunity cost of going to the movies?</a:t>
            </a:r>
          </a:p>
          <a:p>
            <a:pPr lvl="1"/>
            <a:r>
              <a:rPr lang="en-US" noProof="0" dirty="0"/>
              <a:t>How does this change if you are borderline failing?</a:t>
            </a:r>
          </a:p>
        </p:txBody>
      </p:sp>
      <p:sp>
        <p:nvSpPr>
          <p:cNvPr id="4" name="Content Placeholder 3">
            <a:extLst>
              <a:ext uri="{FF2B5EF4-FFF2-40B4-BE49-F238E27FC236}">
                <a16:creationId xmlns:a16="http://schemas.microsoft.com/office/drawing/2014/main" id="{88180D5F-7177-4C88-A7BB-0F3FF138A07D}"/>
              </a:ext>
            </a:extLst>
          </p:cNvPr>
          <p:cNvSpPr>
            <a:spLocks noGrp="1"/>
          </p:cNvSpPr>
          <p:nvPr>
            <p:ph sz="quarter" idx="14"/>
          </p:nvPr>
        </p:nvSpPr>
        <p:spPr>
          <a:xfrm>
            <a:off x="342900" y="3893821"/>
            <a:ext cx="8458200" cy="1132866"/>
          </a:xfrm>
        </p:spPr>
        <p:txBody>
          <a:bodyPr/>
          <a:lstStyle/>
          <a:p>
            <a:r>
              <a:rPr lang="en-US" noProof="0" dirty="0"/>
              <a:t>What is the opportunity cost of studying economics?</a:t>
            </a:r>
          </a:p>
          <a:p>
            <a:pPr lvl="1"/>
            <a:r>
              <a:rPr lang="en-US" noProof="0" dirty="0"/>
              <a:t>How does this change depending on the movie?</a:t>
            </a:r>
          </a:p>
        </p:txBody>
      </p:sp>
      <p:sp>
        <p:nvSpPr>
          <p:cNvPr id="5" name="Content Placeholder 4">
            <a:extLst>
              <a:ext uri="{FF2B5EF4-FFF2-40B4-BE49-F238E27FC236}">
                <a16:creationId xmlns:a16="http://schemas.microsoft.com/office/drawing/2014/main" id="{F4C64F61-ABB1-4C91-B279-B8B003EE9747}"/>
              </a:ext>
            </a:extLst>
          </p:cNvPr>
          <p:cNvSpPr>
            <a:spLocks noGrp="1"/>
          </p:cNvSpPr>
          <p:nvPr>
            <p:ph sz="quarter" idx="15"/>
          </p:nvPr>
        </p:nvSpPr>
        <p:spPr>
          <a:xfrm>
            <a:off x="342900" y="5141011"/>
            <a:ext cx="8458200" cy="970016"/>
          </a:xfrm>
        </p:spPr>
        <p:txBody>
          <a:bodyPr/>
          <a:lstStyle/>
          <a:p>
            <a:r>
              <a:rPr lang="en-US" noProof="0" dirty="0"/>
              <a:t>What is the rule of thumb in deciding which activity to chose?</a:t>
            </a:r>
          </a:p>
        </p:txBody>
      </p:sp>
    </p:spTree>
    <p:extLst>
      <p:ext uri="{BB962C8B-B14F-4D97-AF65-F5344CB8AC3E}">
        <p14:creationId xmlns:p14="http://schemas.microsoft.com/office/powerpoint/2010/main" val="31207962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DC5B64-1C22-4744-8014-A173924633FE}"/>
              </a:ext>
            </a:extLst>
          </p:cNvPr>
          <p:cNvSpPr>
            <a:spLocks noGrp="1"/>
          </p:cNvSpPr>
          <p:nvPr>
            <p:ph type="title"/>
          </p:nvPr>
        </p:nvSpPr>
        <p:spPr/>
        <p:txBody>
          <a:bodyPr/>
          <a:lstStyle/>
          <a:p>
            <a:r>
              <a:rPr lang="en-US" noProof="0" dirty="0"/>
              <a:t>Active Learning Solution I</a:t>
            </a:r>
          </a:p>
        </p:txBody>
      </p:sp>
      <p:sp>
        <p:nvSpPr>
          <p:cNvPr id="3" name="Content Placeholder 2">
            <a:extLst>
              <a:ext uri="{FF2B5EF4-FFF2-40B4-BE49-F238E27FC236}">
                <a16:creationId xmlns:a16="http://schemas.microsoft.com/office/drawing/2014/main" id="{342F28E6-3932-4750-AB4C-C98F66022081}"/>
              </a:ext>
            </a:extLst>
          </p:cNvPr>
          <p:cNvSpPr>
            <a:spLocks noGrp="1"/>
          </p:cNvSpPr>
          <p:nvPr>
            <p:ph sz="quarter" idx="11"/>
          </p:nvPr>
        </p:nvSpPr>
        <p:spPr>
          <a:xfrm>
            <a:off x="342900" y="1276710"/>
            <a:ext cx="8458200" cy="2248810"/>
          </a:xfrm>
        </p:spPr>
        <p:txBody>
          <a:bodyPr/>
          <a:lstStyle/>
          <a:p>
            <a:r>
              <a:rPr lang="en-US" noProof="0" dirty="0"/>
              <a:t>What is the opportunity cost of going to the movies?</a:t>
            </a:r>
          </a:p>
          <a:p>
            <a:pPr lvl="1">
              <a:buClr>
                <a:schemeClr val="tx1"/>
              </a:buClr>
            </a:pPr>
            <a:r>
              <a:rPr lang="en-US" noProof="0" dirty="0">
                <a:solidFill>
                  <a:srgbClr val="9D0505"/>
                </a:solidFill>
              </a:rPr>
              <a:t>The opportunity cost of going to the movies is the value placed on studying. This could be valued at the change in grade from study or forgone future earnings.</a:t>
            </a:r>
            <a:endParaRPr lang="en-US" noProof="0" dirty="0"/>
          </a:p>
        </p:txBody>
      </p:sp>
      <p:sp>
        <p:nvSpPr>
          <p:cNvPr id="4" name="Content Placeholder 3">
            <a:extLst>
              <a:ext uri="{FF2B5EF4-FFF2-40B4-BE49-F238E27FC236}">
                <a16:creationId xmlns:a16="http://schemas.microsoft.com/office/drawing/2014/main" id="{88180D5F-7177-4C88-A7BB-0F3FF138A07D}"/>
              </a:ext>
            </a:extLst>
          </p:cNvPr>
          <p:cNvSpPr>
            <a:spLocks noGrp="1"/>
          </p:cNvSpPr>
          <p:nvPr>
            <p:ph sz="quarter" idx="14"/>
          </p:nvPr>
        </p:nvSpPr>
        <p:spPr>
          <a:xfrm>
            <a:off x="342900" y="3818818"/>
            <a:ext cx="8458200" cy="2429581"/>
          </a:xfrm>
        </p:spPr>
        <p:txBody>
          <a:bodyPr/>
          <a:lstStyle/>
          <a:p>
            <a:r>
              <a:rPr lang="en-US" noProof="0" dirty="0"/>
              <a:t>How does this change if you are borderline failing?</a:t>
            </a:r>
          </a:p>
          <a:p>
            <a:pPr lvl="1">
              <a:buClr>
                <a:schemeClr val="tx1"/>
              </a:buClr>
            </a:pPr>
            <a:r>
              <a:rPr lang="en-US" noProof="0" dirty="0">
                <a:solidFill>
                  <a:srgbClr val="9D0505"/>
                </a:solidFill>
              </a:rPr>
              <a:t>The costs of possibly retaking the class are now considered.</a:t>
            </a:r>
          </a:p>
        </p:txBody>
      </p:sp>
    </p:spTree>
    <p:extLst>
      <p:ext uri="{BB962C8B-B14F-4D97-AF65-F5344CB8AC3E}">
        <p14:creationId xmlns:p14="http://schemas.microsoft.com/office/powerpoint/2010/main" val="39674610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DC5B64-1C22-4744-8014-A173924633FE}"/>
              </a:ext>
            </a:extLst>
          </p:cNvPr>
          <p:cNvSpPr>
            <a:spLocks noGrp="1"/>
          </p:cNvSpPr>
          <p:nvPr>
            <p:ph type="title"/>
          </p:nvPr>
        </p:nvSpPr>
        <p:spPr/>
        <p:txBody>
          <a:bodyPr/>
          <a:lstStyle/>
          <a:p>
            <a:r>
              <a:rPr lang="en-US" noProof="0" dirty="0"/>
              <a:t>Active Learning Solution II</a:t>
            </a:r>
          </a:p>
        </p:txBody>
      </p:sp>
      <p:sp>
        <p:nvSpPr>
          <p:cNvPr id="3" name="Content Placeholder 2">
            <a:extLst>
              <a:ext uri="{FF2B5EF4-FFF2-40B4-BE49-F238E27FC236}">
                <a16:creationId xmlns:a16="http://schemas.microsoft.com/office/drawing/2014/main" id="{342F28E6-3932-4750-AB4C-C98F66022081}"/>
              </a:ext>
            </a:extLst>
          </p:cNvPr>
          <p:cNvSpPr>
            <a:spLocks noGrp="1"/>
          </p:cNvSpPr>
          <p:nvPr>
            <p:ph sz="quarter" idx="11"/>
          </p:nvPr>
        </p:nvSpPr>
        <p:spPr>
          <a:xfrm>
            <a:off x="342900" y="1276710"/>
            <a:ext cx="8458200" cy="1872890"/>
          </a:xfrm>
        </p:spPr>
        <p:txBody>
          <a:bodyPr/>
          <a:lstStyle/>
          <a:p>
            <a:r>
              <a:rPr lang="en-US" noProof="0" dirty="0"/>
              <a:t>What is the opportunity cost of studying economics?</a:t>
            </a:r>
          </a:p>
          <a:p>
            <a:pPr lvl="1">
              <a:buClr>
                <a:schemeClr val="tx1"/>
              </a:buClr>
            </a:pPr>
            <a:r>
              <a:rPr lang="en-US" noProof="0" dirty="0">
                <a:solidFill>
                  <a:srgbClr val="9D0505"/>
                </a:solidFill>
              </a:rPr>
              <a:t>The opportunity cost of studying economics is the value of going to see the movie. It could be valued at the ticket price.</a:t>
            </a:r>
            <a:endParaRPr lang="en-US" noProof="0" dirty="0"/>
          </a:p>
        </p:txBody>
      </p:sp>
      <p:sp>
        <p:nvSpPr>
          <p:cNvPr id="4" name="Content Placeholder 3">
            <a:extLst>
              <a:ext uri="{FF2B5EF4-FFF2-40B4-BE49-F238E27FC236}">
                <a16:creationId xmlns:a16="http://schemas.microsoft.com/office/drawing/2014/main" id="{88180D5F-7177-4C88-A7BB-0F3FF138A07D}"/>
              </a:ext>
            </a:extLst>
          </p:cNvPr>
          <p:cNvSpPr>
            <a:spLocks noGrp="1"/>
          </p:cNvSpPr>
          <p:nvPr>
            <p:ph sz="quarter" idx="14"/>
          </p:nvPr>
        </p:nvSpPr>
        <p:spPr>
          <a:xfrm>
            <a:off x="342900" y="3170636"/>
            <a:ext cx="8458200" cy="1503680"/>
          </a:xfrm>
        </p:spPr>
        <p:txBody>
          <a:bodyPr/>
          <a:lstStyle/>
          <a:p>
            <a:r>
              <a:rPr lang="en-US" noProof="0" dirty="0"/>
              <a:t>How does this change depending on the movie?</a:t>
            </a:r>
          </a:p>
          <a:p>
            <a:pPr lvl="1">
              <a:buClr>
                <a:schemeClr val="tx1"/>
              </a:buClr>
            </a:pPr>
            <a:r>
              <a:rPr lang="en-US" noProof="0" dirty="0">
                <a:solidFill>
                  <a:srgbClr val="9D0505"/>
                </a:solidFill>
              </a:rPr>
              <a:t>If the individual has a big desire to see the movie, this will increase the opportunity cost.</a:t>
            </a:r>
            <a:endParaRPr lang="en-US" noProof="0" dirty="0"/>
          </a:p>
        </p:txBody>
      </p:sp>
      <p:sp>
        <p:nvSpPr>
          <p:cNvPr id="5" name="Content Placeholder 4">
            <a:extLst>
              <a:ext uri="{FF2B5EF4-FFF2-40B4-BE49-F238E27FC236}">
                <a16:creationId xmlns:a16="http://schemas.microsoft.com/office/drawing/2014/main" id="{F4C64F61-ABB1-4C91-B279-B8B003EE9747}"/>
              </a:ext>
            </a:extLst>
          </p:cNvPr>
          <p:cNvSpPr>
            <a:spLocks noGrp="1"/>
          </p:cNvSpPr>
          <p:nvPr>
            <p:ph sz="quarter" idx="15"/>
          </p:nvPr>
        </p:nvSpPr>
        <p:spPr>
          <a:xfrm>
            <a:off x="342900" y="4769191"/>
            <a:ext cx="8458200" cy="1635760"/>
          </a:xfrm>
        </p:spPr>
        <p:txBody>
          <a:bodyPr/>
          <a:lstStyle/>
          <a:p>
            <a:r>
              <a:rPr lang="en-US" noProof="0" dirty="0"/>
              <a:t>What is the rule of thumb in deciding which activity to choose?</a:t>
            </a:r>
          </a:p>
          <a:p>
            <a:pPr lvl="1">
              <a:buClr>
                <a:schemeClr val="tx1"/>
              </a:buClr>
            </a:pPr>
            <a:r>
              <a:rPr lang="en-US" noProof="0" dirty="0">
                <a:solidFill>
                  <a:srgbClr val="9D0505"/>
                </a:solidFill>
              </a:rPr>
              <a:t>Choose the activity with the lowest opportunity cost.</a:t>
            </a:r>
          </a:p>
        </p:txBody>
      </p:sp>
    </p:spTree>
    <p:extLst>
      <p:ext uri="{BB962C8B-B14F-4D97-AF65-F5344CB8AC3E}">
        <p14:creationId xmlns:p14="http://schemas.microsoft.com/office/powerpoint/2010/main" val="456240130"/>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84F6219E-3D47-41AC-9893-1108D06AA07D}"/>
    </a:ext>
  </a:extLst>
</a:theme>
</file>

<file path=ppt/theme/theme2.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B385948E-CF34-4CE8-9AC7-28DE40FDC656}"/>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FEE61EC3-6634-45B5-BF77-FBC9B835BC79}"/>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A15A20A0-BEE6-47A5-BC6B-F87134FBF13C}"/>
    </a:ext>
  </a:extLst>
</a:theme>
</file>

<file path=ppt/theme/theme5.xml><?xml version="1.0" encoding="utf-8"?>
<a:theme xmlns:a="http://schemas.openxmlformats.org/drawingml/2006/main" name="ImageDescriptionAppendix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Template_Editorial_v9_2019</Template>
  <TotalTime>1500</TotalTime>
  <Words>4590</Words>
  <Application>Microsoft Office PowerPoint</Application>
  <PresentationFormat>On-screen Show (4:3)</PresentationFormat>
  <Paragraphs>274</Paragraphs>
  <Slides>32</Slides>
  <Notes>28</Notes>
  <HiddenSlides>3</HiddenSlides>
  <MMClips>0</MMClips>
  <ScaleCrop>false</ScaleCrop>
  <HeadingPairs>
    <vt:vector size="6" baseType="variant">
      <vt:variant>
        <vt:lpstr>Fonts Used</vt:lpstr>
      </vt:variant>
      <vt:variant>
        <vt:i4>2</vt:i4>
      </vt:variant>
      <vt:variant>
        <vt:lpstr>Theme</vt:lpstr>
      </vt:variant>
      <vt:variant>
        <vt:i4>5</vt:i4>
      </vt:variant>
      <vt:variant>
        <vt:lpstr>Slide Titles</vt:lpstr>
      </vt:variant>
      <vt:variant>
        <vt:i4>32</vt:i4>
      </vt:variant>
    </vt:vector>
  </HeadingPairs>
  <TitlesOfParts>
    <vt:vector size="39" baseType="lpstr">
      <vt:lpstr>Arial</vt:lpstr>
      <vt:lpstr>Calibri</vt:lpstr>
      <vt:lpstr>Title Slides Master</vt:lpstr>
      <vt:lpstr>MainContentSlideMaster</vt:lpstr>
      <vt:lpstr>ClosingMaster</vt:lpstr>
      <vt:lpstr>DividerSlideMaster</vt:lpstr>
      <vt:lpstr>ImageDescriptionAppendixSlideMaster</vt:lpstr>
      <vt:lpstr>Chapter 1</vt:lpstr>
      <vt:lpstr>What will you learn in this chapter?</vt:lpstr>
      <vt:lpstr>What is economics?</vt:lpstr>
      <vt:lpstr>Choices and rational behavior</vt:lpstr>
      <vt:lpstr>Scarcity</vt:lpstr>
      <vt:lpstr>Opportunity cost I</vt:lpstr>
      <vt:lpstr>Active Learning: Opportunity cost</vt:lpstr>
      <vt:lpstr>Active Learning Solution I</vt:lpstr>
      <vt:lpstr>Active Learning Solution II</vt:lpstr>
      <vt:lpstr>Opportunity cost II</vt:lpstr>
      <vt:lpstr>Incentives</vt:lpstr>
      <vt:lpstr>Active Learning: Incentives</vt:lpstr>
      <vt:lpstr>Active Learning Solution III</vt:lpstr>
      <vt:lpstr>Efficiency I</vt:lpstr>
      <vt:lpstr>Efficiency II</vt:lpstr>
      <vt:lpstr>Problem-solving toolbox</vt:lpstr>
      <vt:lpstr>Active Learning: Positive and normative statements</vt:lpstr>
      <vt:lpstr>Active Learning Solution IV</vt:lpstr>
      <vt:lpstr>Correlation and causation</vt:lpstr>
      <vt:lpstr>Correlation and causation II</vt:lpstr>
      <vt:lpstr>Coincidence</vt:lpstr>
      <vt:lpstr>Does ice cream cause polio?</vt:lpstr>
      <vt:lpstr>Active Learning: Correlation and causation</vt:lpstr>
      <vt:lpstr>Active Learning Solution V</vt:lpstr>
      <vt:lpstr>Models</vt:lpstr>
      <vt:lpstr>Economics in action: Why go to college?</vt:lpstr>
      <vt:lpstr>The circular flow diagram</vt:lpstr>
      <vt:lpstr>Summary</vt:lpstr>
      <vt:lpstr>End of Main Content</vt:lpstr>
      <vt:lpstr>Accessibility Content: Text Alternatives for Images</vt:lpstr>
      <vt:lpstr>Coincidence – Text Alternative</vt:lpstr>
      <vt:lpstr>The circular flow diagram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ENVIRONMENTAL SCIENCE A Global Concern, 15th edition</dc:title>
  <dc:creator>R, Nithiyanandhan</dc:creator>
  <cp:keywords>PPT</cp:keywords>
  <cp:lastModifiedBy>R, Nithiyanandhan</cp:lastModifiedBy>
  <cp:revision>198</cp:revision>
  <dcterms:created xsi:type="dcterms:W3CDTF">2019-12-14T02:10:23Z</dcterms:created>
  <dcterms:modified xsi:type="dcterms:W3CDTF">2020-09-10T06:57:26Z</dcterms:modified>
</cp:coreProperties>
</file>