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319" r:id="rId3"/>
    <p:sldId id="329" r:id="rId4"/>
    <p:sldId id="330" r:id="rId5"/>
    <p:sldId id="320" r:id="rId6"/>
    <p:sldId id="321" r:id="rId7"/>
    <p:sldId id="333" r:id="rId8"/>
    <p:sldId id="334" r:id="rId9"/>
    <p:sldId id="331" r:id="rId10"/>
    <p:sldId id="322" r:id="rId11"/>
    <p:sldId id="332" r:id="rId12"/>
    <p:sldId id="323" r:id="rId13"/>
    <p:sldId id="324" r:id="rId14"/>
    <p:sldId id="325" r:id="rId15"/>
    <p:sldId id="335" r:id="rId16"/>
    <p:sldId id="336" r:id="rId17"/>
    <p:sldId id="338" r:id="rId18"/>
    <p:sldId id="339" r:id="rId19"/>
    <p:sldId id="340" r:id="rId20"/>
    <p:sldId id="341" r:id="rId21"/>
    <p:sldId id="342" r:id="rId22"/>
    <p:sldId id="327" r:id="rId23"/>
    <p:sldId id="343" r:id="rId24"/>
    <p:sldId id="326" r:id="rId25"/>
    <p:sldId id="344" r:id="rId26"/>
    <p:sldId id="345" r:id="rId27"/>
    <p:sldId id="32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1"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8EB4E3"/>
    <a:srgbClr val="558ED5"/>
    <a:srgbClr val="E46C0A"/>
    <a:srgbClr val="ECB88C"/>
    <a:srgbClr val="DAF0FD"/>
    <a:srgbClr val="F1F9FE"/>
    <a:srgbClr val="E4E8D0"/>
    <a:srgbClr val="DBF0FD"/>
    <a:srgbClr val="EDED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46" autoAdjust="0"/>
    <p:restoredTop sz="75424" autoAdjust="0"/>
  </p:normalViewPr>
  <p:slideViewPr>
    <p:cSldViewPr>
      <p:cViewPr varScale="1">
        <p:scale>
          <a:sx n="64" d="100"/>
          <a:sy n="64" d="100"/>
        </p:scale>
        <p:origin x="413" y="38"/>
      </p:cViewPr>
      <p:guideLst>
        <p:guide orient="horz" pos="2160"/>
        <p:guide pos="2880"/>
      </p:guideLst>
    </p:cSldViewPr>
  </p:slideViewPr>
  <p:outlineViewPr>
    <p:cViewPr>
      <p:scale>
        <a:sx n="33" d="100"/>
        <a:sy n="33" d="100"/>
      </p:scale>
      <p:origin x="0" y="-927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6/30/2020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Instructors</a:t>
            </a:r>
            <a:r>
              <a:rPr lang="en-US" dirty="0"/>
              <a:t>:</a:t>
            </a:r>
            <a:r>
              <a:rPr lang="en-US" baseline="0" dirty="0"/>
              <a:t> </a:t>
            </a:r>
            <a:r>
              <a:rPr lang="en-US" sz="1200" kern="1200" dirty="0">
                <a:solidFill>
                  <a:schemeClr val="tx1"/>
                </a:solidFill>
                <a:effectLst/>
                <a:latin typeface="+mn-lt"/>
                <a:ea typeface="+mn-ea"/>
                <a:cs typeface="+mn-cs"/>
              </a:rPr>
              <a:t>Before moving to the next slide, it is important to excite students about this chapter. One effective way is to relay a story or something from the news.</a:t>
            </a:r>
            <a:r>
              <a:rPr lang="en-US" sz="1200" kern="1200" baseline="0" dirty="0">
                <a:solidFill>
                  <a:schemeClr val="tx1"/>
                </a:solidFill>
                <a:effectLst/>
                <a:latin typeface="+mn-lt"/>
                <a:ea typeface="+mn-ea"/>
                <a:cs typeface="+mn-cs"/>
              </a:rPr>
              <a:t> </a:t>
            </a:r>
            <a:r>
              <a:rPr lang="en-US" baseline="0" dirty="0"/>
              <a:t>The authors zip right into one of the fundamental concepts of macroeconomics: gains from trade. That is, the enormous gains that occur when individuals specialize in a production process instead of attempting to produce everything themselves. The authors use the example of the making of a t-shirt. They emphasize that all parts of a t-shirt are not made in one country. Rather, each production process is specialized and outsourced across many different countries based on each country’s advantages. The intriguing aspect of gains from trade is that, with trade, individuals can consume outside their PPF. That is not possible without trade and sometimes confuses students. The key point is that everyone focuses on what they are best at producing and do not produce things they inefficiently produce. Thus, with trade, resources are more efficiently used to produce goods and services than without.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Start with full specialization in wheat (Point C1): with wheat production pushed to the maximum, some farmers probably have to work on land that isn’t well-suited to growing wheat. When farmers who had been working on this poor land switch over to making shirts, the economy will lose only a little wheat and gain many shirts in return. This is moving from point C1 to point C2. The trade-off is 1 for 1 between shirts and wheat. As shirt production increases, the next least useful resources to wheat production are transferred. With each marginal change, the usefulness of resources in wheat production increases (causing substantial loss to wheat production). This is demonstrated going from C2 to C3. Lastly, if only a small amount of wheat is being grown using only the best, most fertile land (point C3), reallocating the last few farmers will cause a relatively large decrease in wheat production for each additional shirt. This is moving from point C3 to point C4.</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2546710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standard “bowed outward” PPF</a:t>
            </a:r>
            <a:r>
              <a:rPr lang="en-US" baseline="0" dirty="0"/>
              <a:t>. The slope at any one point along the PPF is equal to the opportunity cost and is constantly increasing as one moves down and to the right.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2654460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a:t>
            </a:r>
            <a:r>
              <a:rPr lang="en-US" baseline="0" dirty="0"/>
              <a:t> that students recognize that the opportunity cost in this case is zero. There is no trade-off because the U.S. is inefficiently using resources. To produce more, the U.S. must increase its efficiency of resources.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3274253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PPF shifts </a:t>
            </a:r>
            <a:r>
              <a:rPr lang="en-US" baseline="0" dirty="0"/>
              <a:t>when resources (including technology) are increased (or decreased). </a:t>
            </a:r>
            <a:r>
              <a:rPr lang="en-US" dirty="0"/>
              <a:t>There are two types of resource</a:t>
            </a:r>
            <a:r>
              <a:rPr lang="en-US" baseline="0" dirty="0"/>
              <a:t> changes:</a:t>
            </a:r>
          </a:p>
          <a:p>
            <a:pPr marL="228600" indent="-228600">
              <a:buAutoNum type="arabicPeriod"/>
            </a:pPr>
            <a:r>
              <a:rPr lang="en-US" baseline="0" dirty="0"/>
              <a:t>Economy-wide (shifting the whole PPF outward). Can produce more of all goods.</a:t>
            </a:r>
          </a:p>
          <a:p>
            <a:pPr marL="228600" indent="-228600">
              <a:buAutoNum type="arabicPeriod"/>
            </a:pPr>
            <a:r>
              <a:rPr lang="en-US" baseline="0" dirty="0"/>
              <a:t>Sector-specific (rotating the PPF outward on ONE axis). Can produce more shirts without transferring resources from shirts to wheat.</a:t>
            </a:r>
          </a:p>
        </p:txBody>
      </p:sp>
      <p:sp>
        <p:nvSpPr>
          <p:cNvPr id="4" name="Slide Number Placeholder 3"/>
          <p:cNvSpPr>
            <a:spLocks noGrp="1"/>
          </p:cNvSpPr>
          <p:nvPr>
            <p:ph type="sldNum" sz="quarter" idx="10"/>
          </p:nvPr>
        </p:nvSpPr>
        <p:spPr/>
        <p:txBody>
          <a:bodyPr/>
          <a:lstStyle/>
          <a:p>
            <a:fld id="{478E65CC-922C-9B4B-957B-C8CAA820D5AB}" type="slidenum">
              <a:rPr lang="en-US" smtClean="0"/>
              <a:t>14</a:t>
            </a:fld>
            <a:endParaRPr lang="en-US" dirty="0"/>
          </a:p>
        </p:txBody>
      </p:sp>
    </p:spTree>
    <p:extLst>
      <p:ext uri="{BB962C8B-B14F-4D97-AF65-F5344CB8AC3E}">
        <p14:creationId xmlns:p14="http://schemas.microsoft.com/office/powerpoint/2010/main" val="3648168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PPF can change</a:t>
            </a:r>
            <a:r>
              <a:rPr lang="en-US" baseline="0" dirty="0"/>
              <a:t> when resources (including technology) are increased (or decreased). </a:t>
            </a:r>
            <a:r>
              <a:rPr lang="en-US" dirty="0"/>
              <a:t>There are two types of resource</a:t>
            </a:r>
            <a:r>
              <a:rPr lang="en-US" baseline="0" dirty="0"/>
              <a:t> changes:</a:t>
            </a:r>
          </a:p>
          <a:p>
            <a:pPr marL="228600" indent="-228600">
              <a:buAutoNum type="arabicPeriod"/>
            </a:pPr>
            <a:r>
              <a:rPr lang="en-US" baseline="0" dirty="0"/>
              <a:t>Economy-wide (shifting the whole PPF outward). </a:t>
            </a:r>
          </a:p>
          <a:p>
            <a:pPr marL="228600" indent="-228600">
              <a:buAutoNum type="arabicPeriod"/>
            </a:pPr>
            <a:r>
              <a:rPr lang="en-US" baseline="0" dirty="0"/>
              <a:t>Sector-specific (rotating the PPF outward on ONE axis).</a:t>
            </a:r>
          </a:p>
          <a:p>
            <a:pPr marL="228600" indent="-228600">
              <a:buAutoNum type="arabicPeriod"/>
            </a:pPr>
            <a:endParaRPr lang="en-US" baseline="0" dirty="0"/>
          </a:p>
          <a:p>
            <a:pPr marL="0" indent="0">
              <a:buNone/>
            </a:pPr>
            <a:endParaRPr lang="en-US" dirty="0"/>
          </a:p>
        </p:txBody>
      </p:sp>
      <p:sp>
        <p:nvSpPr>
          <p:cNvPr id="4" name="Slide Number Placeholder 3"/>
          <p:cNvSpPr>
            <a:spLocks noGrp="1"/>
          </p:cNvSpPr>
          <p:nvPr>
            <p:ph type="sldNum" sz="quarter" idx="10"/>
          </p:nvPr>
        </p:nvSpPr>
        <p:spPr/>
        <p:txBody>
          <a:bodyPr/>
          <a:lstStyle/>
          <a:p>
            <a:fld id="{478E65CC-922C-9B4B-957B-C8CAA820D5AB}" type="slidenum">
              <a:rPr lang="en-US" smtClean="0"/>
              <a:t>15</a:t>
            </a:fld>
            <a:endParaRPr lang="en-US" dirty="0"/>
          </a:p>
        </p:txBody>
      </p:sp>
    </p:spTree>
    <p:extLst>
      <p:ext uri="{BB962C8B-B14F-4D97-AF65-F5344CB8AC3E}">
        <p14:creationId xmlns:p14="http://schemas.microsoft.com/office/powerpoint/2010/main" val="3648168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This</a:t>
            </a:r>
            <a:r>
              <a:rPr lang="en-US" baseline="0" dirty="0"/>
              <a:t> is one of the miracles of technology: the ability to produce more of all goods due to an increase in one-sector’s technology. This is possible by:</a:t>
            </a:r>
          </a:p>
          <a:p>
            <a:pPr marL="228600" indent="-228600">
              <a:buAutoNum type="arabicParenR"/>
            </a:pPr>
            <a:r>
              <a:rPr lang="en-US" baseline="0" dirty="0"/>
              <a:t>Increasing production in the sector that increased technology (zero opportunity cost).</a:t>
            </a:r>
          </a:p>
          <a:p>
            <a:pPr marL="228600" indent="-228600">
              <a:buAutoNum type="arabicParenR"/>
            </a:pPr>
            <a:r>
              <a:rPr lang="en-US" baseline="0" dirty="0"/>
              <a:t>Taking some resources away from that sector and transferring them to the other sector (opportunity cost required).</a:t>
            </a:r>
          </a:p>
          <a:p>
            <a:pPr marL="0" indent="0">
              <a:buNone/>
            </a:pPr>
            <a:endParaRPr lang="en-US" baseline="0" dirty="0"/>
          </a:p>
          <a:p>
            <a:pPr marL="0" indent="0">
              <a:buNone/>
            </a:pPr>
            <a:r>
              <a:rPr lang="en-US" baseline="0" dirty="0"/>
              <a:t>This is the story of U.S. agriculture and manufacturing. As these sectors gained substantial technological changes, the U.S. transferred resources out of these sectors and into other sectors. The rule of thumb is: sectors with substantial technological growth will have more resources transferred AWAY from them.</a:t>
            </a:r>
          </a:p>
        </p:txBody>
      </p:sp>
      <p:sp>
        <p:nvSpPr>
          <p:cNvPr id="4" name="Slide Number Placeholder 3"/>
          <p:cNvSpPr>
            <a:spLocks noGrp="1"/>
          </p:cNvSpPr>
          <p:nvPr>
            <p:ph type="sldNum" sz="quarter" idx="10"/>
          </p:nvPr>
        </p:nvSpPr>
        <p:spPr/>
        <p:txBody>
          <a:bodyPr/>
          <a:lstStyle/>
          <a:p>
            <a:fld id="{478E65CC-922C-9B4B-957B-C8CAA820D5AB}" type="slidenum">
              <a:rPr lang="en-US" smtClean="0"/>
              <a:t>16</a:t>
            </a:fld>
            <a:endParaRPr lang="en-US" dirty="0"/>
          </a:p>
        </p:txBody>
      </p:sp>
    </p:spTree>
    <p:extLst>
      <p:ext uri="{BB962C8B-B14F-4D97-AF65-F5344CB8AC3E}">
        <p14:creationId xmlns:p14="http://schemas.microsoft.com/office/powerpoint/2010/main" val="3648168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2639582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3019465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making 1 shirt in the United States is 4 bushels of wheat (200 bushels ÷ 50 shirts = 4 bushels per shirt).</a:t>
            </a:r>
          </a:p>
          <a:p>
            <a:r>
              <a:rPr lang="en-US" dirty="0"/>
              <a:t>The opportunity cost of making 1 shirt in Bangladesh is only 2 bushels of wheat (50 bushels ÷ 25 shirts = 2 bushels per shirt). </a:t>
            </a:r>
          </a:p>
          <a:p>
            <a:r>
              <a:rPr lang="en-US" dirty="0"/>
              <a:t>For the United States, 1/4 is the inverse of 4; for Bangladesh, 1/2 is the inverse of 2.</a:t>
            </a:r>
          </a:p>
          <a:p>
            <a:endParaRPr lang="en-US" dirty="0"/>
          </a:p>
          <a:p>
            <a:r>
              <a:rPr lang="en-US" dirty="0"/>
              <a:t>The United States has to give up more to make a shirt than Bangladesh does.</a:t>
            </a:r>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30194655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3019465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3429151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1150852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table in the text has</a:t>
            </a:r>
            <a:r>
              <a:rPr lang="en-US" baseline="0" dirty="0"/>
              <a:t> bundled many computations. Please note the following:</a:t>
            </a:r>
          </a:p>
          <a:p>
            <a:endParaRPr lang="en-US" baseline="0" dirty="0"/>
          </a:p>
          <a:p>
            <a:pPr marL="228600" indent="-228600">
              <a:buAutoNum type="arabicParenR"/>
            </a:pPr>
            <a:r>
              <a:rPr lang="en-US" baseline="0" dirty="0"/>
              <a:t>Without specialization implies producing in isolation and ignoring comparative advantage and opportunity cost.</a:t>
            </a:r>
          </a:p>
          <a:p>
            <a:pPr marL="228600" indent="-228600">
              <a:buAutoNum type="arabicParenR"/>
            </a:pPr>
            <a:r>
              <a:rPr lang="en-US" baseline="0" dirty="0"/>
              <a:t>With specialization implies producing the good for which the country has a comparative advantage.</a:t>
            </a:r>
          </a:p>
          <a:p>
            <a:pPr marL="228600" indent="0">
              <a:buNone/>
            </a:pPr>
            <a:r>
              <a:rPr lang="en-US" baseline="0" dirty="0"/>
              <a:t>U.S.: 30 billion bushels of wheat = 200 bushels of wheat per worker × 150 million workers. 0 t-shirts.</a:t>
            </a:r>
          </a:p>
          <a:p>
            <a:pPr marL="228600" indent="0">
              <a:buNone/>
            </a:pPr>
            <a:r>
              <a:rPr lang="en-US" baseline="0" dirty="0"/>
              <a:t>Bangladesh: 2 billion t-shirts = 25 shirts per worker × 80 million workers. 0 bushels of wheat.</a:t>
            </a:r>
          </a:p>
          <a:p>
            <a:pPr marL="0" indent="0">
              <a:buNone/>
            </a:pPr>
            <a:endParaRPr lang="en-US" baseline="0" dirty="0"/>
          </a:p>
          <a:p>
            <a:pPr marL="0" indent="0">
              <a:buNone/>
            </a:pPr>
            <a:r>
              <a:rPr lang="en-US" baseline="0" dirty="0"/>
              <a:t>The gains from trade are 1 billion bu. of wheat and 0.5 billion t-shirts.</a:t>
            </a:r>
          </a:p>
          <a:p>
            <a:pPr marL="0" indent="0">
              <a:buNone/>
            </a:pPr>
            <a:endParaRPr lang="en-US" baseline="0" dirty="0"/>
          </a:p>
          <a:p>
            <a:pPr marL="0" indent="0">
              <a:buNone/>
            </a:pPr>
            <a:r>
              <a:rPr lang="en-US" baseline="0" dirty="0"/>
              <a:t>How each country receives the gain is determined by the terms of trade.</a:t>
            </a:r>
          </a:p>
        </p:txBody>
      </p:sp>
      <p:sp>
        <p:nvSpPr>
          <p:cNvPr id="4" name="Slide Number Placeholder 3"/>
          <p:cNvSpPr>
            <a:spLocks noGrp="1"/>
          </p:cNvSpPr>
          <p:nvPr>
            <p:ph type="sldNum" sz="quarter" idx="10"/>
          </p:nvPr>
        </p:nvSpPr>
        <p:spPr/>
        <p:txBody>
          <a:bodyPr/>
          <a:lstStyle/>
          <a:p>
            <a:fld id="{478E65CC-922C-9B4B-957B-C8CAA820D5AB}" type="slidenum">
              <a:rPr lang="en-US" smtClean="0"/>
              <a:t>22</a:t>
            </a:fld>
            <a:endParaRPr lang="en-US" dirty="0"/>
          </a:p>
        </p:txBody>
      </p:sp>
    </p:spTree>
    <p:extLst>
      <p:ext uri="{BB962C8B-B14F-4D97-AF65-F5344CB8AC3E}">
        <p14:creationId xmlns:p14="http://schemas.microsoft.com/office/powerpoint/2010/main" val="612732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3193334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Gaines from trade:</a:t>
            </a:r>
          </a:p>
          <a:p>
            <a:endParaRPr lang="en-US" dirty="0"/>
          </a:p>
          <a:p>
            <a:pPr marL="228600" indent="-228600">
              <a:buAutoNum type="arabicParenR"/>
            </a:pPr>
            <a:r>
              <a:rPr lang="en-US" baseline="0" dirty="0"/>
              <a:t>U.S. and Bangladesh both gain 0.5 B. bu. of wheat.</a:t>
            </a:r>
          </a:p>
          <a:p>
            <a:pPr marL="228600" indent="-228600">
              <a:buAutoNum type="arabicParenR"/>
            </a:pPr>
            <a:r>
              <a:rPr lang="en-US" baseline="0" dirty="0"/>
              <a:t>U.S. also gains 0.5 B. T-shirts by trading 0.5 B. bu. of wheat produced in the US for 0.5 B. t-shirts produced in Bangladesh.</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3698954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1768202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3563087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193035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examples of gains from specialization</a:t>
            </a:r>
            <a:r>
              <a:rPr lang="en-US" baseline="0" dirty="0"/>
              <a:t> (and trade). One typical example is the bread maker. The bread maker produces large quantities of dough and keeps the oven hot. The bread maker has racks for cooling multiple loaves and sells fresh bread daily. “It is not by the benevolence of the bread maker that society receives bread. Rather, it is his/her self-interest to obtain money to buy other goods does the baker produce as much bread as possible and use his/her resources as efficiently as possible to reduce the cost of production.” Adam Smith, Wealth of Nations. If everyone is self-interested, they will produce goods and services that individuals want. They will also gain expertise in producing goods by specializing in the production of a particular good or service. By their own greed, they will desire to minimize the costs of producing these goods to obtain the largest gain from selling them. One can imagine individuals moving around producing goods for each other without expressly being told what to produce. This is the invisible hand. Production does not have to be coordinated by a central organizer (social planner) nor do goods and services accidentally get produced. They are all produced for a specific group of people in mind.</a:t>
            </a:r>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2639582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textbook uses the example of China and the United States producing t-shirts and wheat.</a:t>
            </a:r>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2639582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first focus on one country’s production capabilities</a:t>
            </a:r>
            <a:r>
              <a:rPr lang="en-US" baseline="0" dirty="0"/>
              <a:t> and then analyze which country will produce which goods. Emphasize that at Point A, t-shirts are not being produced, hence 0 t-shirts. Full specialization occurs in wheat production. Emphasize that at Point E, wheat is not being produced. Full specialization occurs in t-shirt production. Emphasize that Points B-D are combinations of wheat and t-shirts that the United States can produce. Any point along the array [A,E] is a production possibility for the United States. That is, this line tells the maximum amounts of output of both t-shirts and wheat that the United States can produce. </a:t>
            </a:r>
            <a:r>
              <a:rPr lang="en-US" i="1" baseline="0" dirty="0"/>
              <a:t>More formal definition on next slide.</a:t>
            </a:r>
            <a:endParaRPr lang="en-US" i="1"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3019465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a:t>
            </a:r>
            <a:r>
              <a:rPr lang="en-US" baseline="0" dirty="0"/>
              <a:t> students that any point along the PPF is feasible and is fully using all available resources. Any point inside the PPF is also attainable, but not efficient. Lastly, points outside the PPF are unattainable points. The concept of opportunity cost, the production trade-off between producing more of one good and less of another, should also be introduced. It is assumed that students already can calculate the slope of a linear line, (y1 - y0)/(x1 - x0). In this case, it is (4 - 0) / (0 - 2) = -2. This implies that for every one additional shirt, the country must produce one less bushel of wheat. A refresher on linear algebra is located in Appendix B, Math Essentials Working With Linear Equations.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2940690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7</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8</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9</a:t>
            </a:fld>
            <a:endParaRPr lang="en-US" dirty="0"/>
          </a:p>
        </p:txBody>
      </p:sp>
    </p:spTree>
    <p:extLst>
      <p:ext uri="{BB962C8B-B14F-4D97-AF65-F5344CB8AC3E}">
        <p14:creationId xmlns:p14="http://schemas.microsoft.com/office/powerpoint/2010/main" val="26395828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5" name="Picture 4">
            <a:extLst>
              <a:ext uri="{FF2B5EF4-FFF2-40B4-BE49-F238E27FC236}">
                <a16:creationId xmlns:a16="http://schemas.microsoft.com/office/drawing/2014/main" id="{C73F84F2-103D-4325-B402-8FE36A52BA2A}"/>
              </a:ext>
            </a:extLst>
          </p:cNvPr>
          <p:cNvPicPr>
            <a:picLocks noChangeAspect="1"/>
          </p:cNvPicPr>
          <p:nvPr userDrawn="1"/>
        </p:nvPicPr>
        <p:blipFill>
          <a:blip r:embed="rId2"/>
          <a:stretch>
            <a:fillRect/>
          </a:stretch>
        </p:blipFill>
        <p:spPr>
          <a:xfrm>
            <a:off x="3267974" y="1407977"/>
            <a:ext cx="2590800" cy="3255107"/>
          </a:xfrm>
          <a:prstGeom prst="rect">
            <a:avLst/>
          </a:prstGeom>
        </p:spPr>
      </p:pic>
    </p:spTree>
    <p:extLst>
      <p:ext uri="{BB962C8B-B14F-4D97-AF65-F5344CB8AC3E}">
        <p14:creationId xmlns:p14="http://schemas.microsoft.com/office/powerpoint/2010/main" val="1614229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tx2">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621012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691884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1">
    <p:bg>
      <p:bgPr>
        <a:gradFill flip="none" rotWithShape="1">
          <a:gsLst>
            <a:gs pos="0">
              <a:schemeClr val="bg1">
                <a:lumMod val="65000"/>
              </a:schemeClr>
            </a:gs>
            <a:gs pos="16000">
              <a:schemeClr val="bg1">
                <a:lumMod val="85000"/>
              </a:schemeClr>
            </a:gs>
            <a:gs pos="33000">
              <a:schemeClr val="bg1"/>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796"/>
            <a:ext cx="9144000" cy="1470025"/>
          </a:xfrm>
        </p:spPr>
        <p:txBody>
          <a:bodyPr>
            <a:normAutofit/>
          </a:bodyPr>
          <a:lstStyle>
            <a:lvl1pPr>
              <a:defRPr sz="6000"/>
            </a:lvl1pPr>
          </a:lstStyle>
          <a:p>
            <a:r>
              <a:rPr lang="en-US" dirty="0"/>
              <a:t>Chapter 3</a:t>
            </a:r>
          </a:p>
        </p:txBody>
      </p:sp>
      <p:sp>
        <p:nvSpPr>
          <p:cNvPr id="3" name="Subtitle 2"/>
          <p:cNvSpPr>
            <a:spLocks noGrp="1"/>
          </p:cNvSpPr>
          <p:nvPr>
            <p:ph type="subTitle" idx="1" hasCustomPrompt="1"/>
          </p:nvPr>
        </p:nvSpPr>
        <p:spPr>
          <a:xfrm>
            <a:off x="0" y="4705524"/>
            <a:ext cx="9144000" cy="1542875"/>
          </a:xfrm>
        </p:spPr>
        <p:txBody>
          <a:bodyPr>
            <a:normAutofit/>
          </a:bodyPr>
          <a:lstStyle>
            <a:lvl1pPr marL="0" indent="0" algn="ctr">
              <a:buNone/>
              <a:defRPr sz="4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Markets</a:t>
            </a:r>
          </a:p>
        </p:txBody>
      </p:sp>
      <p:pic>
        <p:nvPicPr>
          <p:cNvPr id="1026" name="Picture 2" descr="\\il02fil005.mhf.mhc\Commons\ECON\BR ECON TEAM\Alyssa\Karlan\Design\Karlan_globes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04744" y="1277112"/>
            <a:ext cx="3419856" cy="32186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p:cNvSpPr>
            <a:spLocks noChangeArrowheads="1"/>
          </p:cNvSpPr>
          <p:nvPr userDrawn="1"/>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latin typeface="Times New Roman" charset="0"/>
                <a:cs typeface="Times New Roman" charset="0"/>
              </a:rPr>
              <a:t>Copyright © 2018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9114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rgbClr val="9D0505"/>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rgbClr val="9D0505"/>
                </a:solidFill>
              </a:defRPr>
            </a:lvl1pPr>
          </a:lstStyle>
          <a:p>
            <a:r>
              <a:rPr lang="en-US"/>
              <a:t>Click to edit Master title style</a:t>
            </a: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1063200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3820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49" r:id="rId4"/>
    <p:sldLayoutId id="2147483650" r:id="rId5"/>
    <p:sldLayoutId id="2147483653" r:id="rId6"/>
    <p:sldLayoutId id="2147483654" r:id="rId7"/>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2</a:t>
            </a:r>
          </a:p>
        </p:txBody>
      </p:sp>
      <p:sp>
        <p:nvSpPr>
          <p:cNvPr id="3" name="Subtitle 2"/>
          <p:cNvSpPr>
            <a:spLocks noGrp="1"/>
          </p:cNvSpPr>
          <p:nvPr>
            <p:ph type="body" sz="quarter" idx="10"/>
          </p:nvPr>
        </p:nvSpPr>
        <p:spPr/>
        <p:txBody>
          <a:bodyPr/>
          <a:lstStyle/>
          <a:p>
            <a:r>
              <a:rPr lang="en-US" dirty="0"/>
              <a:t>Specialization and Exchange</a:t>
            </a:r>
          </a:p>
        </p:txBody>
      </p:sp>
      <p:pic>
        <p:nvPicPr>
          <p:cNvPr id="5" name="Picture 4" descr="A screenshot of a cell phone&#10;&#10;Description automatically generated">
            <a:extLst>
              <a:ext uri="{FF2B5EF4-FFF2-40B4-BE49-F238E27FC236}">
                <a16:creationId xmlns:a16="http://schemas.microsoft.com/office/drawing/2014/main" id="{10BB2480-4B9E-4D28-92E6-0BAF1819FE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3430" y="1371600"/>
            <a:ext cx="2597139" cy="3429000"/>
          </a:xfrm>
          <a:prstGeom prst="rect">
            <a:avLst/>
          </a:prstGeom>
        </p:spPr>
      </p:pic>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Rectangle 7"/>
          <p:cNvSpPr>
            <a:spLocks noChangeArrowheads="1"/>
          </p:cNvSpPr>
          <p:nvPr/>
        </p:nvSpPr>
        <p:spPr bwMode="auto">
          <a:xfrm>
            <a:off x="4648200" y="3518356"/>
            <a:ext cx="1828800" cy="9144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19" name="TextBox 418"/>
          <p:cNvSpPr txBox="1"/>
          <p:nvPr/>
        </p:nvSpPr>
        <p:spPr>
          <a:xfrm>
            <a:off x="4648200" y="3518356"/>
            <a:ext cx="1828800" cy="954107"/>
          </a:xfrm>
          <a:prstGeom prst="rect">
            <a:avLst/>
          </a:prstGeom>
          <a:noFill/>
        </p:spPr>
        <p:txBody>
          <a:bodyPr wrap="square" rtlCol="0">
            <a:spAutoFit/>
          </a:bodyPr>
          <a:lstStyle/>
          <a:p>
            <a:r>
              <a:rPr lang="en-US" sz="1400" dirty="0"/>
              <a:t>2. Giving up 1 million bushels of wheat gains only ½ million shirts.</a:t>
            </a:r>
          </a:p>
          <a:p>
            <a:r>
              <a:rPr lang="en-US" sz="1400" dirty="0"/>
              <a:t>Slope = -2</a:t>
            </a:r>
          </a:p>
        </p:txBody>
      </p:sp>
      <p:sp>
        <p:nvSpPr>
          <p:cNvPr id="3" name="Title 2"/>
          <p:cNvSpPr>
            <a:spLocks noGrp="1"/>
          </p:cNvSpPr>
          <p:nvPr>
            <p:ph type="title"/>
          </p:nvPr>
        </p:nvSpPr>
        <p:spPr/>
        <p:txBody>
          <a:bodyPr>
            <a:normAutofit/>
          </a:bodyPr>
          <a:lstStyle/>
          <a:p>
            <a:r>
              <a:rPr lang="en-US" dirty="0">
                <a:latin typeface="+mn-lt"/>
              </a:rPr>
              <a:t>Convex PPFs II</a:t>
            </a:r>
          </a:p>
        </p:txBody>
      </p:sp>
      <p:sp>
        <p:nvSpPr>
          <p:cNvPr id="86" name="Content Placeholder 2"/>
          <p:cNvSpPr>
            <a:spLocks noGrp="1"/>
          </p:cNvSpPr>
          <p:nvPr>
            <p:ph idx="1"/>
          </p:nvPr>
        </p:nvSpPr>
        <p:spPr/>
        <p:txBody>
          <a:bodyPr>
            <a:normAutofit/>
          </a:bodyPr>
          <a:lstStyle/>
          <a:p>
            <a:pPr marL="0" indent="0">
              <a:buNone/>
            </a:pPr>
            <a:r>
              <a:rPr lang="en-US" sz="2400" dirty="0"/>
              <a:t>The opportunity cost of producing an additional unit of a good typically increases as more resources are allocated to its production.</a:t>
            </a:r>
          </a:p>
        </p:txBody>
      </p:sp>
      <p:sp>
        <p:nvSpPr>
          <p:cNvPr id="211" name="Rectangle 6"/>
          <p:cNvSpPr>
            <a:spLocks noChangeArrowheads="1"/>
          </p:cNvSpPr>
          <p:nvPr/>
        </p:nvSpPr>
        <p:spPr bwMode="auto">
          <a:xfrm>
            <a:off x="3962400" y="2603956"/>
            <a:ext cx="2362200" cy="7620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Rectangle 8"/>
          <p:cNvSpPr>
            <a:spLocks noChangeArrowheads="1"/>
          </p:cNvSpPr>
          <p:nvPr/>
        </p:nvSpPr>
        <p:spPr bwMode="auto">
          <a:xfrm>
            <a:off x="4953000" y="4585156"/>
            <a:ext cx="1905000" cy="9144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3" name="Freeform 78"/>
          <p:cNvSpPr>
            <a:spLocks/>
          </p:cNvSpPr>
          <p:nvPr/>
        </p:nvSpPr>
        <p:spPr bwMode="auto">
          <a:xfrm>
            <a:off x="3124200" y="2680156"/>
            <a:ext cx="3352800" cy="3505200"/>
          </a:xfrm>
          <a:custGeom>
            <a:avLst/>
            <a:gdLst>
              <a:gd name="T0" fmla="*/ 1154 w 1154"/>
              <a:gd name="T1" fmla="*/ 1254 h 1254"/>
              <a:gd name="T2" fmla="*/ 0 w 1154"/>
              <a:gd name="T3" fmla="*/ 1254 h 1254"/>
              <a:gd name="T4" fmla="*/ 0 w 1154"/>
              <a:gd name="T5" fmla="*/ 0 h 1254"/>
            </a:gdLst>
            <a:ahLst/>
            <a:cxnLst>
              <a:cxn ang="0">
                <a:pos x="T0" y="T1"/>
              </a:cxn>
              <a:cxn ang="0">
                <a:pos x="T2" y="T3"/>
              </a:cxn>
              <a:cxn ang="0">
                <a:pos x="T4" y="T5"/>
              </a:cxn>
            </a:cxnLst>
            <a:rect l="0" t="0" r="r" b="b"/>
            <a:pathLst>
              <a:path w="1154" h="1254">
                <a:moveTo>
                  <a:pt x="1154" y="1254"/>
                </a:moveTo>
                <a:lnTo>
                  <a:pt x="0" y="1254"/>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4" name="Freeform 79"/>
          <p:cNvSpPr>
            <a:spLocks/>
          </p:cNvSpPr>
          <p:nvPr/>
        </p:nvSpPr>
        <p:spPr bwMode="auto">
          <a:xfrm>
            <a:off x="3124200" y="3289756"/>
            <a:ext cx="1676400" cy="2895599"/>
          </a:xfrm>
          <a:custGeom>
            <a:avLst/>
            <a:gdLst>
              <a:gd name="T0" fmla="*/ 0 w 770"/>
              <a:gd name="T1" fmla="*/ 0 h 1004"/>
              <a:gd name="T2" fmla="*/ 386 w 770"/>
              <a:gd name="T3" fmla="*/ 252 h 1004"/>
              <a:gd name="T4" fmla="*/ 608 w 770"/>
              <a:gd name="T5" fmla="*/ 502 h 1004"/>
              <a:gd name="T6" fmla="*/ 770 w 770"/>
              <a:gd name="T7" fmla="*/ 1004 h 1004"/>
            </a:gdLst>
            <a:ahLst/>
            <a:cxnLst>
              <a:cxn ang="0">
                <a:pos x="T0" y="T1"/>
              </a:cxn>
              <a:cxn ang="0">
                <a:pos x="T2" y="T3"/>
              </a:cxn>
              <a:cxn ang="0">
                <a:pos x="T4" y="T5"/>
              </a:cxn>
              <a:cxn ang="0">
                <a:pos x="T6" y="T7"/>
              </a:cxn>
            </a:cxnLst>
            <a:rect l="0" t="0" r="r" b="b"/>
            <a:pathLst>
              <a:path w="770" h="1004">
                <a:moveTo>
                  <a:pt x="0" y="0"/>
                </a:moveTo>
                <a:lnTo>
                  <a:pt x="386" y="252"/>
                </a:lnTo>
                <a:lnTo>
                  <a:pt x="608" y="502"/>
                </a:lnTo>
                <a:lnTo>
                  <a:pt x="770" y="1004"/>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9" name="Line 104"/>
          <p:cNvSpPr>
            <a:spLocks noChangeShapeType="1"/>
          </p:cNvSpPr>
          <p:nvPr/>
        </p:nvSpPr>
        <p:spPr bwMode="auto">
          <a:xfrm>
            <a:off x="3098800" y="4051756"/>
            <a:ext cx="508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3" name="Rectangle 128"/>
          <p:cNvSpPr>
            <a:spLocks noChangeArrowheads="1"/>
          </p:cNvSpPr>
          <p:nvPr/>
        </p:nvSpPr>
        <p:spPr bwMode="auto">
          <a:xfrm>
            <a:off x="2895600" y="26039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4" name="Rectangle 129"/>
          <p:cNvSpPr>
            <a:spLocks noChangeArrowheads="1"/>
          </p:cNvSpPr>
          <p:nvPr/>
        </p:nvSpPr>
        <p:spPr bwMode="auto">
          <a:xfrm>
            <a:off x="3200400" y="31373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6" name="Rectangle 131"/>
          <p:cNvSpPr>
            <a:spLocks noChangeArrowheads="1"/>
          </p:cNvSpPr>
          <p:nvPr/>
        </p:nvSpPr>
        <p:spPr bwMode="auto">
          <a:xfrm>
            <a:off x="4038600" y="38993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8" name="Rectangle 133"/>
          <p:cNvSpPr>
            <a:spLocks noChangeArrowheads="1"/>
          </p:cNvSpPr>
          <p:nvPr/>
        </p:nvSpPr>
        <p:spPr bwMode="auto">
          <a:xfrm>
            <a:off x="4572000" y="4674512"/>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0" name="Rectangle 135"/>
          <p:cNvSpPr>
            <a:spLocks noChangeArrowheads="1"/>
          </p:cNvSpPr>
          <p:nvPr/>
        </p:nvSpPr>
        <p:spPr bwMode="auto">
          <a:xfrm>
            <a:off x="4832978" y="58805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266"/>
          <p:cNvSpPr>
            <a:spLocks noChangeArrowheads="1"/>
          </p:cNvSpPr>
          <p:nvPr/>
        </p:nvSpPr>
        <p:spPr bwMode="auto">
          <a:xfrm>
            <a:off x="4724400" y="5575756"/>
            <a:ext cx="3491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267"/>
          <p:cNvSpPr>
            <a:spLocks noChangeArrowheads="1"/>
          </p:cNvSpPr>
          <p:nvPr/>
        </p:nvSpPr>
        <p:spPr bwMode="auto">
          <a:xfrm>
            <a:off x="5272067" y="6490156"/>
            <a:ext cx="15859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268"/>
          <p:cNvSpPr>
            <a:spLocks noChangeArrowheads="1"/>
          </p:cNvSpPr>
          <p:nvPr/>
        </p:nvSpPr>
        <p:spPr bwMode="auto">
          <a:xfrm>
            <a:off x="2895600" y="32135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269"/>
          <p:cNvSpPr>
            <a:spLocks noChangeArrowheads="1"/>
          </p:cNvSpPr>
          <p:nvPr/>
        </p:nvSpPr>
        <p:spPr bwMode="auto">
          <a:xfrm>
            <a:off x="2948150" y="39755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270"/>
          <p:cNvSpPr>
            <a:spLocks noChangeArrowheads="1"/>
          </p:cNvSpPr>
          <p:nvPr/>
        </p:nvSpPr>
        <p:spPr bwMode="auto">
          <a:xfrm>
            <a:off x="2948150" y="4585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271"/>
          <p:cNvSpPr>
            <a:spLocks noChangeArrowheads="1"/>
          </p:cNvSpPr>
          <p:nvPr/>
        </p:nvSpPr>
        <p:spPr bwMode="auto">
          <a:xfrm>
            <a:off x="2971800" y="54365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272"/>
          <p:cNvSpPr>
            <a:spLocks noChangeArrowheads="1"/>
          </p:cNvSpPr>
          <p:nvPr/>
        </p:nvSpPr>
        <p:spPr bwMode="auto">
          <a:xfrm>
            <a:off x="2971800" y="61985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79"/>
          <p:cNvSpPr>
            <a:spLocks noChangeArrowheads="1"/>
          </p:cNvSpPr>
          <p:nvPr/>
        </p:nvSpPr>
        <p:spPr bwMode="auto">
          <a:xfrm>
            <a:off x="3886200" y="61985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280"/>
          <p:cNvSpPr>
            <a:spLocks noChangeArrowheads="1"/>
          </p:cNvSpPr>
          <p:nvPr/>
        </p:nvSpPr>
        <p:spPr bwMode="auto">
          <a:xfrm>
            <a:off x="4724400" y="61853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281"/>
          <p:cNvSpPr>
            <a:spLocks noChangeArrowheads="1"/>
          </p:cNvSpPr>
          <p:nvPr/>
        </p:nvSpPr>
        <p:spPr bwMode="auto">
          <a:xfrm>
            <a:off x="5538950" y="61985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1" name="Freeform 307"/>
          <p:cNvSpPr>
            <a:spLocks/>
          </p:cNvSpPr>
          <p:nvPr/>
        </p:nvSpPr>
        <p:spPr bwMode="auto">
          <a:xfrm>
            <a:off x="3124200" y="3299281"/>
            <a:ext cx="50800" cy="50800"/>
          </a:xfrm>
          <a:custGeom>
            <a:avLst/>
            <a:gdLst>
              <a:gd name="T0" fmla="*/ 16 w 32"/>
              <a:gd name="T1" fmla="*/ 32 h 32"/>
              <a:gd name="T2" fmla="*/ 16 w 32"/>
              <a:gd name="T3" fmla="*/ 32 h 32"/>
              <a:gd name="T4" fmla="*/ 24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4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2"/>
                </a:lnTo>
                <a:lnTo>
                  <a:pt x="28" y="28"/>
                </a:lnTo>
                <a:lnTo>
                  <a:pt x="32" y="24"/>
                </a:lnTo>
                <a:lnTo>
                  <a:pt x="32" y="16"/>
                </a:lnTo>
                <a:lnTo>
                  <a:pt x="32" y="16"/>
                </a:lnTo>
                <a:lnTo>
                  <a:pt x="32" y="10"/>
                </a:lnTo>
                <a:lnTo>
                  <a:pt x="28" y="6"/>
                </a:lnTo>
                <a:lnTo>
                  <a:pt x="24" y="2"/>
                </a:lnTo>
                <a:lnTo>
                  <a:pt x="16" y="0"/>
                </a:lnTo>
                <a:lnTo>
                  <a:pt x="16" y="0"/>
                </a:lnTo>
                <a:lnTo>
                  <a:pt x="10" y="2"/>
                </a:lnTo>
                <a:lnTo>
                  <a:pt x="6" y="6"/>
                </a:lnTo>
                <a:lnTo>
                  <a:pt x="2" y="10"/>
                </a:lnTo>
                <a:lnTo>
                  <a:pt x="0" y="16"/>
                </a:lnTo>
                <a:lnTo>
                  <a:pt x="0" y="16"/>
                </a:lnTo>
                <a:lnTo>
                  <a:pt x="2" y="24"/>
                </a:lnTo>
                <a:lnTo>
                  <a:pt x="6" y="28"/>
                </a:lnTo>
                <a:lnTo>
                  <a:pt x="10" y="32"/>
                </a:lnTo>
                <a:lnTo>
                  <a:pt x="16" y="32"/>
                </a:lnTo>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2" name="Freeform 308"/>
          <p:cNvSpPr>
            <a:spLocks/>
          </p:cNvSpPr>
          <p:nvPr/>
        </p:nvSpPr>
        <p:spPr bwMode="auto">
          <a:xfrm>
            <a:off x="4419600" y="4737556"/>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4"/>
                </a:lnTo>
                <a:lnTo>
                  <a:pt x="4"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3" name="Freeform 309"/>
          <p:cNvSpPr>
            <a:spLocks/>
          </p:cNvSpPr>
          <p:nvPr/>
        </p:nvSpPr>
        <p:spPr bwMode="auto">
          <a:xfrm>
            <a:off x="4368800" y="4127956"/>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4"/>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Freeform 310"/>
          <p:cNvSpPr>
            <a:spLocks/>
          </p:cNvSpPr>
          <p:nvPr/>
        </p:nvSpPr>
        <p:spPr bwMode="auto">
          <a:xfrm>
            <a:off x="4749800" y="6134556"/>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2"/>
                </a:lnTo>
                <a:lnTo>
                  <a:pt x="32" y="16"/>
                </a:lnTo>
                <a:lnTo>
                  <a:pt x="32" y="16"/>
                </a:lnTo>
                <a:lnTo>
                  <a:pt x="32"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6" name="Freeform 312"/>
          <p:cNvSpPr>
            <a:spLocks/>
          </p:cNvSpPr>
          <p:nvPr/>
        </p:nvSpPr>
        <p:spPr bwMode="auto">
          <a:xfrm>
            <a:off x="3911600" y="4000956"/>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7" name="Freeform 313"/>
          <p:cNvSpPr>
            <a:spLocks/>
          </p:cNvSpPr>
          <p:nvPr/>
        </p:nvSpPr>
        <p:spPr bwMode="auto">
          <a:xfrm>
            <a:off x="3886200" y="4000956"/>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8" name="Line 324"/>
          <p:cNvSpPr>
            <a:spLocks noChangeShapeType="1"/>
          </p:cNvSpPr>
          <p:nvPr/>
        </p:nvSpPr>
        <p:spPr bwMode="auto">
          <a:xfrm>
            <a:off x="3098800" y="26801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325"/>
          <p:cNvSpPr>
            <a:spLocks noChangeShapeType="1"/>
          </p:cNvSpPr>
          <p:nvPr/>
        </p:nvSpPr>
        <p:spPr bwMode="auto">
          <a:xfrm>
            <a:off x="3098800" y="47375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326"/>
          <p:cNvSpPr>
            <a:spLocks noChangeShapeType="1"/>
          </p:cNvSpPr>
          <p:nvPr/>
        </p:nvSpPr>
        <p:spPr bwMode="auto">
          <a:xfrm>
            <a:off x="3098800" y="55757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2" name="Line 328"/>
          <p:cNvSpPr>
            <a:spLocks noChangeShapeType="1"/>
          </p:cNvSpPr>
          <p:nvPr/>
        </p:nvSpPr>
        <p:spPr bwMode="auto">
          <a:xfrm>
            <a:off x="4800600" y="6147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3" name="Line 329"/>
          <p:cNvSpPr>
            <a:spLocks noChangeShapeType="1"/>
          </p:cNvSpPr>
          <p:nvPr/>
        </p:nvSpPr>
        <p:spPr bwMode="auto">
          <a:xfrm>
            <a:off x="5562600" y="6147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 name="TextBox 1"/>
          <p:cNvSpPr txBox="1"/>
          <p:nvPr/>
        </p:nvSpPr>
        <p:spPr>
          <a:xfrm>
            <a:off x="4953000" y="4585156"/>
            <a:ext cx="1905000" cy="954107"/>
          </a:xfrm>
          <a:prstGeom prst="rect">
            <a:avLst/>
          </a:prstGeom>
          <a:noFill/>
        </p:spPr>
        <p:txBody>
          <a:bodyPr wrap="square" rtlCol="0">
            <a:spAutoFit/>
          </a:bodyPr>
          <a:lstStyle/>
          <a:p>
            <a:r>
              <a:rPr lang="en-US" sz="1400" dirty="0"/>
              <a:t>3. Giving up 1 million bushels of wheat gains only ¼ million shirts.</a:t>
            </a:r>
          </a:p>
          <a:p>
            <a:r>
              <a:rPr lang="en-US" sz="1400" dirty="0"/>
              <a:t>Slope = -4</a:t>
            </a:r>
          </a:p>
        </p:txBody>
      </p:sp>
      <p:sp>
        <p:nvSpPr>
          <p:cNvPr id="420" name="TextBox 419"/>
          <p:cNvSpPr txBox="1"/>
          <p:nvPr/>
        </p:nvSpPr>
        <p:spPr>
          <a:xfrm>
            <a:off x="3962400" y="2603956"/>
            <a:ext cx="2362200" cy="738664"/>
          </a:xfrm>
          <a:prstGeom prst="rect">
            <a:avLst/>
          </a:prstGeom>
          <a:noFill/>
        </p:spPr>
        <p:txBody>
          <a:bodyPr wrap="square" rtlCol="0">
            <a:spAutoFit/>
          </a:bodyPr>
          <a:lstStyle/>
          <a:p>
            <a:r>
              <a:rPr lang="en-US" sz="1400" dirty="0"/>
              <a:t>1. Giving up 1 million bushels of wheat gains 1 million shirts</a:t>
            </a:r>
          </a:p>
          <a:p>
            <a:r>
              <a:rPr lang="en-US" sz="1400" dirty="0"/>
              <a:t>Slope = -1</a:t>
            </a:r>
          </a:p>
        </p:txBody>
      </p:sp>
      <p:sp>
        <p:nvSpPr>
          <p:cNvPr id="421" name="Line 329"/>
          <p:cNvSpPr>
            <a:spLocks noChangeShapeType="1"/>
          </p:cNvSpPr>
          <p:nvPr/>
        </p:nvSpPr>
        <p:spPr bwMode="auto">
          <a:xfrm>
            <a:off x="3962400" y="6147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cxnSp>
        <p:nvCxnSpPr>
          <p:cNvPr id="422" name="Straight Connector 421"/>
          <p:cNvCxnSpPr/>
          <p:nvPr/>
        </p:nvCxnSpPr>
        <p:spPr>
          <a:xfrm flipH="1">
            <a:off x="3581400" y="2908756"/>
            <a:ext cx="381000" cy="609600"/>
          </a:xfrm>
          <a:prstGeom prst="line">
            <a:avLst/>
          </a:prstGeom>
          <a:ln w="127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423" name="Straight Connector 422"/>
          <p:cNvCxnSpPr/>
          <p:nvPr/>
        </p:nvCxnSpPr>
        <p:spPr>
          <a:xfrm flipH="1">
            <a:off x="4267200" y="3746956"/>
            <a:ext cx="381000" cy="229836"/>
          </a:xfrm>
          <a:prstGeom prst="line">
            <a:avLst/>
          </a:prstGeom>
          <a:ln w="127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424" name="Straight Connector 423"/>
          <p:cNvCxnSpPr>
            <a:stCxn id="2" idx="1"/>
          </p:cNvCxnSpPr>
          <p:nvPr/>
        </p:nvCxnSpPr>
        <p:spPr>
          <a:xfrm flipH="1" flipV="1">
            <a:off x="4648200" y="4967392"/>
            <a:ext cx="304800" cy="94818"/>
          </a:xfrm>
          <a:prstGeom prst="line">
            <a:avLst/>
          </a:prstGeom>
          <a:ln w="127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sp>
        <p:nvSpPr>
          <p:cNvPr id="437" name="Line 319"/>
          <p:cNvSpPr>
            <a:spLocks noChangeShapeType="1"/>
          </p:cNvSpPr>
          <p:nvPr/>
        </p:nvSpPr>
        <p:spPr bwMode="auto">
          <a:xfrm>
            <a:off x="3124200" y="4038600"/>
            <a:ext cx="838200" cy="1"/>
          </a:xfrm>
          <a:prstGeom prst="line">
            <a:avLst/>
          </a:prstGeom>
          <a:noFill/>
          <a:ln w="38100">
            <a:solidFill>
              <a:srgbClr val="000000"/>
            </a:solidFill>
            <a:prstDash val="sys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8" name="Line 319"/>
          <p:cNvSpPr>
            <a:spLocks noChangeShapeType="1"/>
          </p:cNvSpPr>
          <p:nvPr/>
        </p:nvSpPr>
        <p:spPr bwMode="auto">
          <a:xfrm>
            <a:off x="3962400" y="4038600"/>
            <a:ext cx="0" cy="2133600"/>
          </a:xfrm>
          <a:prstGeom prst="line">
            <a:avLst/>
          </a:prstGeom>
          <a:noFill/>
          <a:ln w="38100">
            <a:solidFill>
              <a:srgbClr val="000000"/>
            </a:solidFill>
            <a:prstDash val="sys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9" name="Line 319"/>
          <p:cNvSpPr>
            <a:spLocks noChangeShapeType="1"/>
          </p:cNvSpPr>
          <p:nvPr/>
        </p:nvSpPr>
        <p:spPr bwMode="auto">
          <a:xfrm>
            <a:off x="4419600" y="4724400"/>
            <a:ext cx="0" cy="1447800"/>
          </a:xfrm>
          <a:prstGeom prst="line">
            <a:avLst/>
          </a:prstGeom>
          <a:noFill/>
          <a:ln w="38100">
            <a:solidFill>
              <a:srgbClr val="000000"/>
            </a:solidFill>
            <a:prstDash val="sys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0" name="Line 319"/>
          <p:cNvSpPr>
            <a:spLocks noChangeShapeType="1"/>
          </p:cNvSpPr>
          <p:nvPr/>
        </p:nvSpPr>
        <p:spPr bwMode="auto">
          <a:xfrm flipH="1">
            <a:off x="3048000" y="4737556"/>
            <a:ext cx="1371600" cy="0"/>
          </a:xfrm>
          <a:prstGeom prst="line">
            <a:avLst/>
          </a:prstGeom>
          <a:noFill/>
          <a:ln w="38100">
            <a:solidFill>
              <a:srgbClr val="000000"/>
            </a:solidFill>
            <a:prstDash val="sys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1" name="Rectangle 440"/>
          <p:cNvSpPr>
            <a:spLocks noChangeArrowheads="1"/>
          </p:cNvSpPr>
          <p:nvPr/>
        </p:nvSpPr>
        <p:spPr bwMode="auto">
          <a:xfrm>
            <a:off x="3124200" y="228600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27098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22"/>
                                        </p:tgtEl>
                                        <p:attrNameLst>
                                          <p:attrName>style.visibility</p:attrName>
                                        </p:attrNameLst>
                                      </p:cBhvr>
                                      <p:to>
                                        <p:strVal val="visible"/>
                                      </p:to>
                                    </p:set>
                                  </p:childTnLst>
                                  <p:subTnLst>
                                    <p:set>
                                      <p:cBhvr override="childStyle">
                                        <p:cTn dur="1" fill="hold" display="0" masterRel="nextClick" afterEffect="1"/>
                                        <p:tgtEl>
                                          <p:spTgt spid="422"/>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211"/>
                                        </p:tgtEl>
                                        <p:attrNameLst>
                                          <p:attrName>style.visibility</p:attrName>
                                        </p:attrNameLst>
                                      </p:cBhvr>
                                      <p:to>
                                        <p:strVal val="visible"/>
                                      </p:to>
                                    </p:set>
                                  </p:childTnLst>
                                  <p:subTnLst>
                                    <p:set>
                                      <p:cBhvr override="childStyle">
                                        <p:cTn dur="1" fill="hold" display="0" masterRel="nextClick" afterEffect="1"/>
                                        <p:tgtEl>
                                          <p:spTgt spid="211"/>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420"/>
                                        </p:tgtEl>
                                        <p:attrNameLst>
                                          <p:attrName>style.visibility</p:attrName>
                                        </p:attrNameLst>
                                      </p:cBhvr>
                                      <p:to>
                                        <p:strVal val="visible"/>
                                      </p:to>
                                    </p:set>
                                  </p:childTnLst>
                                  <p:subTnLst>
                                    <p:set>
                                      <p:cBhvr override="childStyle">
                                        <p:cTn dur="1" fill="hold" display="0" masterRel="nextClick" afterEffect="1"/>
                                        <p:tgtEl>
                                          <p:spTgt spid="420"/>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3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3"/>
                                        </p:tgtEl>
                                        <p:attrNameLst>
                                          <p:attrName>style.visibility</p:attrName>
                                        </p:attrNameLst>
                                      </p:cBhvr>
                                      <p:to>
                                        <p:strVal val="visible"/>
                                      </p:to>
                                    </p:set>
                                  </p:childTnLst>
                                  <p:subTnLst>
                                    <p:set>
                                      <p:cBhvr override="childStyle">
                                        <p:cTn dur="1" fill="hold" display="0" masterRel="nextClick" afterEffect="1"/>
                                        <p:tgtEl>
                                          <p:spTgt spid="423"/>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419"/>
                                        </p:tgtEl>
                                        <p:attrNameLst>
                                          <p:attrName>style.visibility</p:attrName>
                                        </p:attrNameLst>
                                      </p:cBhvr>
                                      <p:to>
                                        <p:strVal val="visible"/>
                                      </p:to>
                                    </p:set>
                                  </p:childTnLst>
                                  <p:subTnLst>
                                    <p:set>
                                      <p:cBhvr override="childStyle">
                                        <p:cTn dur="1" fill="hold" display="0" masterRel="nextClick" afterEffect="1"/>
                                        <p:tgtEl>
                                          <p:spTgt spid="419"/>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212"/>
                                        </p:tgtEl>
                                        <p:attrNameLst>
                                          <p:attrName>style.visibility</p:attrName>
                                        </p:attrNameLst>
                                      </p:cBhvr>
                                      <p:to>
                                        <p:strVal val="visible"/>
                                      </p:to>
                                    </p:set>
                                  </p:childTnLst>
                                  <p:subTnLst>
                                    <p:set>
                                      <p:cBhvr override="childStyle">
                                        <p:cTn dur="1" fill="hold" display="0" masterRel="nextClick" afterEffect="1"/>
                                        <p:tgtEl>
                                          <p:spTgt spid="212"/>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3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4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animBg="1"/>
      <p:bldP spid="419" grpId="0"/>
      <p:bldP spid="211" grpId="0" animBg="1"/>
      <p:bldP spid="213" grpId="0" animBg="1"/>
      <p:bldP spid="334" grpId="0"/>
      <p:bldP spid="336" grpId="0"/>
      <p:bldP spid="338" grpId="0"/>
      <p:bldP spid="340" grpId="0"/>
      <p:bldP spid="111" grpId="0" animBg="1"/>
      <p:bldP spid="2" grpId="0"/>
      <p:bldP spid="420" grpId="0"/>
      <p:bldP spid="437" grpId="0" animBg="1"/>
      <p:bldP spid="438" grpId="0" animBg="1"/>
      <p:bldP spid="439" grpId="0" animBg="1"/>
      <p:bldP spid="4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Convex PPFs III</a:t>
            </a:r>
          </a:p>
        </p:txBody>
      </p:sp>
      <p:sp>
        <p:nvSpPr>
          <p:cNvPr id="86" name="Content Placeholder 2"/>
          <p:cNvSpPr>
            <a:spLocks noGrp="1"/>
          </p:cNvSpPr>
          <p:nvPr>
            <p:ph idx="1"/>
          </p:nvPr>
        </p:nvSpPr>
        <p:spPr/>
        <p:txBody>
          <a:bodyPr>
            <a:normAutofit/>
          </a:bodyPr>
          <a:lstStyle/>
          <a:p>
            <a:pPr marL="0" indent="0">
              <a:buNone/>
            </a:pPr>
            <a:r>
              <a:rPr lang="en-US" sz="2400" dirty="0"/>
              <a:t>At each point of the curved production possibilities frontier, the slope represents the opportunity cost of producing more t-shirts.</a:t>
            </a:r>
          </a:p>
        </p:txBody>
      </p:sp>
      <p:sp>
        <p:nvSpPr>
          <p:cNvPr id="210" name="Freeform 5"/>
          <p:cNvSpPr>
            <a:spLocks/>
          </p:cNvSpPr>
          <p:nvPr/>
        </p:nvSpPr>
        <p:spPr bwMode="auto">
          <a:xfrm>
            <a:off x="1539875" y="3248480"/>
            <a:ext cx="2041525" cy="2860675"/>
          </a:xfrm>
          <a:custGeom>
            <a:avLst/>
            <a:gdLst>
              <a:gd name="T0" fmla="*/ 770 w 770"/>
              <a:gd name="T1" fmla="*/ 1004 h 1004"/>
              <a:gd name="T2" fmla="*/ 770 w 770"/>
              <a:gd name="T3" fmla="*/ 1004 h 1004"/>
              <a:gd name="T4" fmla="*/ 766 w 770"/>
              <a:gd name="T5" fmla="*/ 984 h 1004"/>
              <a:gd name="T6" fmla="*/ 754 w 770"/>
              <a:gd name="T7" fmla="*/ 932 h 1004"/>
              <a:gd name="T8" fmla="*/ 736 w 770"/>
              <a:gd name="T9" fmla="*/ 852 h 1004"/>
              <a:gd name="T10" fmla="*/ 708 w 770"/>
              <a:gd name="T11" fmla="*/ 754 h 1004"/>
              <a:gd name="T12" fmla="*/ 690 w 770"/>
              <a:gd name="T13" fmla="*/ 702 h 1004"/>
              <a:gd name="T14" fmla="*/ 672 w 770"/>
              <a:gd name="T15" fmla="*/ 648 h 1004"/>
              <a:gd name="T16" fmla="*/ 650 w 770"/>
              <a:gd name="T17" fmla="*/ 594 h 1004"/>
              <a:gd name="T18" fmla="*/ 626 w 770"/>
              <a:gd name="T19" fmla="*/ 542 h 1004"/>
              <a:gd name="T20" fmla="*/ 600 w 770"/>
              <a:gd name="T21" fmla="*/ 490 h 1004"/>
              <a:gd name="T22" fmla="*/ 572 w 770"/>
              <a:gd name="T23" fmla="*/ 442 h 1004"/>
              <a:gd name="T24" fmla="*/ 542 w 770"/>
              <a:gd name="T25" fmla="*/ 398 h 1004"/>
              <a:gd name="T26" fmla="*/ 526 w 770"/>
              <a:gd name="T27" fmla="*/ 378 h 1004"/>
              <a:gd name="T28" fmla="*/ 510 w 770"/>
              <a:gd name="T29" fmla="*/ 358 h 1004"/>
              <a:gd name="T30" fmla="*/ 510 w 770"/>
              <a:gd name="T31" fmla="*/ 358 h 1004"/>
              <a:gd name="T32" fmla="*/ 490 w 770"/>
              <a:gd name="T33" fmla="*/ 338 h 1004"/>
              <a:gd name="T34" fmla="*/ 466 w 770"/>
              <a:gd name="T35" fmla="*/ 316 h 1004"/>
              <a:gd name="T36" fmla="*/ 410 w 770"/>
              <a:gd name="T37" fmla="*/ 268 h 1004"/>
              <a:gd name="T38" fmla="*/ 344 w 770"/>
              <a:gd name="T39" fmla="*/ 218 h 1004"/>
              <a:gd name="T40" fmla="*/ 272 w 770"/>
              <a:gd name="T41" fmla="*/ 166 h 1004"/>
              <a:gd name="T42" fmla="*/ 198 w 770"/>
              <a:gd name="T43" fmla="*/ 116 h 1004"/>
              <a:gd name="T44" fmla="*/ 126 w 770"/>
              <a:gd name="T45" fmla="*/ 70 h 1004"/>
              <a:gd name="T46" fmla="*/ 58 w 770"/>
              <a:gd name="T47" fmla="*/ 30 h 1004"/>
              <a:gd name="T48" fmla="*/ 0 w 770"/>
              <a:gd name="T49" fmla="*/ 0 h 1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0" h="1004">
                <a:moveTo>
                  <a:pt x="770" y="1004"/>
                </a:moveTo>
                <a:lnTo>
                  <a:pt x="770" y="1004"/>
                </a:lnTo>
                <a:lnTo>
                  <a:pt x="766" y="984"/>
                </a:lnTo>
                <a:lnTo>
                  <a:pt x="754" y="932"/>
                </a:lnTo>
                <a:lnTo>
                  <a:pt x="736" y="852"/>
                </a:lnTo>
                <a:lnTo>
                  <a:pt x="708" y="754"/>
                </a:lnTo>
                <a:lnTo>
                  <a:pt x="690" y="702"/>
                </a:lnTo>
                <a:lnTo>
                  <a:pt x="672" y="648"/>
                </a:lnTo>
                <a:lnTo>
                  <a:pt x="650" y="594"/>
                </a:lnTo>
                <a:lnTo>
                  <a:pt x="626" y="542"/>
                </a:lnTo>
                <a:lnTo>
                  <a:pt x="600" y="490"/>
                </a:lnTo>
                <a:lnTo>
                  <a:pt x="572" y="442"/>
                </a:lnTo>
                <a:lnTo>
                  <a:pt x="542" y="398"/>
                </a:lnTo>
                <a:lnTo>
                  <a:pt x="526" y="378"/>
                </a:lnTo>
                <a:lnTo>
                  <a:pt x="510" y="358"/>
                </a:lnTo>
                <a:lnTo>
                  <a:pt x="510" y="358"/>
                </a:lnTo>
                <a:lnTo>
                  <a:pt x="490" y="338"/>
                </a:lnTo>
                <a:lnTo>
                  <a:pt x="466" y="316"/>
                </a:lnTo>
                <a:lnTo>
                  <a:pt x="410" y="268"/>
                </a:lnTo>
                <a:lnTo>
                  <a:pt x="344" y="218"/>
                </a:lnTo>
                <a:lnTo>
                  <a:pt x="272" y="166"/>
                </a:lnTo>
                <a:lnTo>
                  <a:pt x="198" y="116"/>
                </a:lnTo>
                <a:lnTo>
                  <a:pt x="126" y="70"/>
                </a:lnTo>
                <a:lnTo>
                  <a:pt x="58" y="30"/>
                </a:lnTo>
                <a:lnTo>
                  <a:pt x="0" y="0"/>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Rectangle 273"/>
          <p:cNvSpPr>
            <a:spLocks noChangeArrowheads="1"/>
          </p:cNvSpPr>
          <p:nvPr/>
        </p:nvSpPr>
        <p:spPr bwMode="auto">
          <a:xfrm>
            <a:off x="1295400" y="2527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274"/>
          <p:cNvSpPr>
            <a:spLocks noChangeArrowheads="1"/>
          </p:cNvSpPr>
          <p:nvPr/>
        </p:nvSpPr>
        <p:spPr bwMode="auto">
          <a:xfrm>
            <a:off x="1295400" y="31373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275"/>
          <p:cNvSpPr>
            <a:spLocks noChangeArrowheads="1"/>
          </p:cNvSpPr>
          <p:nvPr/>
        </p:nvSpPr>
        <p:spPr bwMode="auto">
          <a:xfrm>
            <a:off x="1295400" y="37469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276"/>
          <p:cNvSpPr>
            <a:spLocks noChangeArrowheads="1"/>
          </p:cNvSpPr>
          <p:nvPr/>
        </p:nvSpPr>
        <p:spPr bwMode="auto">
          <a:xfrm>
            <a:off x="1295400" y="4445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277"/>
          <p:cNvSpPr>
            <a:spLocks noChangeArrowheads="1"/>
          </p:cNvSpPr>
          <p:nvPr/>
        </p:nvSpPr>
        <p:spPr bwMode="auto">
          <a:xfrm>
            <a:off x="1295400" y="5347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278"/>
          <p:cNvSpPr>
            <a:spLocks noChangeArrowheads="1"/>
          </p:cNvSpPr>
          <p:nvPr/>
        </p:nvSpPr>
        <p:spPr bwMode="auto">
          <a:xfrm>
            <a:off x="1347950" y="6122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4" name="Freeform 330"/>
          <p:cNvSpPr>
            <a:spLocks/>
          </p:cNvSpPr>
          <p:nvPr/>
        </p:nvSpPr>
        <p:spPr bwMode="auto">
          <a:xfrm>
            <a:off x="1524000" y="2603957"/>
            <a:ext cx="3124200" cy="3505199"/>
          </a:xfrm>
          <a:custGeom>
            <a:avLst/>
            <a:gdLst>
              <a:gd name="T0" fmla="*/ 1154 w 1154"/>
              <a:gd name="T1" fmla="*/ 1254 h 1254"/>
              <a:gd name="T2" fmla="*/ 0 w 1154"/>
              <a:gd name="T3" fmla="*/ 1254 h 1254"/>
              <a:gd name="T4" fmla="*/ 0 w 1154"/>
              <a:gd name="T5" fmla="*/ 0 h 1254"/>
            </a:gdLst>
            <a:ahLst/>
            <a:cxnLst>
              <a:cxn ang="0">
                <a:pos x="T0" y="T1"/>
              </a:cxn>
              <a:cxn ang="0">
                <a:pos x="T2" y="T3"/>
              </a:cxn>
              <a:cxn ang="0">
                <a:pos x="T4" y="T5"/>
              </a:cxn>
            </a:cxnLst>
            <a:rect l="0" t="0" r="r" b="b"/>
            <a:pathLst>
              <a:path w="1154" h="1254">
                <a:moveTo>
                  <a:pt x="1154" y="1254"/>
                </a:moveTo>
                <a:lnTo>
                  <a:pt x="0" y="1254"/>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Rectangle 331"/>
          <p:cNvSpPr>
            <a:spLocks noChangeArrowheads="1"/>
          </p:cNvSpPr>
          <p:nvPr/>
        </p:nvSpPr>
        <p:spPr bwMode="auto">
          <a:xfrm>
            <a:off x="1676400" y="30611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333"/>
          <p:cNvSpPr>
            <a:spLocks noChangeArrowheads="1"/>
          </p:cNvSpPr>
          <p:nvPr/>
        </p:nvSpPr>
        <p:spPr bwMode="auto">
          <a:xfrm>
            <a:off x="2743200" y="38231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335"/>
          <p:cNvSpPr>
            <a:spLocks noChangeArrowheads="1"/>
          </p:cNvSpPr>
          <p:nvPr/>
        </p:nvSpPr>
        <p:spPr bwMode="auto">
          <a:xfrm>
            <a:off x="3429000" y="48899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337"/>
          <p:cNvSpPr>
            <a:spLocks noChangeArrowheads="1"/>
          </p:cNvSpPr>
          <p:nvPr/>
        </p:nvSpPr>
        <p:spPr bwMode="auto">
          <a:xfrm>
            <a:off x="3657600" y="5804356"/>
            <a:ext cx="1962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r>
              <a:rPr kumimoji="0" lang="en-US" sz="1400" b="1" i="0" u="none" strike="noStrike" cap="none" normalizeH="0" baseline="-25000" dirty="0">
                <a:ln>
                  <a:noFill/>
                </a:ln>
                <a:solidFill>
                  <a:srgbClr val="000000"/>
                </a:solidFill>
                <a:effectLst/>
                <a:latin typeface="Univers LT Std 47 Cn Lt"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339"/>
          <p:cNvSpPr>
            <a:spLocks noChangeArrowheads="1"/>
          </p:cNvSpPr>
          <p:nvPr/>
        </p:nvSpPr>
        <p:spPr bwMode="auto">
          <a:xfrm>
            <a:off x="3581400" y="5499556"/>
            <a:ext cx="3491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340"/>
          <p:cNvSpPr>
            <a:spLocks noChangeArrowheads="1"/>
          </p:cNvSpPr>
          <p:nvPr/>
        </p:nvSpPr>
        <p:spPr bwMode="auto">
          <a:xfrm>
            <a:off x="4205267" y="6324600"/>
            <a:ext cx="15859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341"/>
          <p:cNvSpPr>
            <a:spLocks noChangeArrowheads="1"/>
          </p:cNvSpPr>
          <p:nvPr/>
        </p:nvSpPr>
        <p:spPr bwMode="auto">
          <a:xfrm>
            <a:off x="2490950" y="6122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342"/>
          <p:cNvSpPr>
            <a:spLocks noChangeArrowheads="1"/>
          </p:cNvSpPr>
          <p:nvPr/>
        </p:nvSpPr>
        <p:spPr bwMode="auto">
          <a:xfrm>
            <a:off x="3557750" y="6122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343"/>
          <p:cNvSpPr>
            <a:spLocks noChangeArrowheads="1"/>
          </p:cNvSpPr>
          <p:nvPr/>
        </p:nvSpPr>
        <p:spPr bwMode="auto">
          <a:xfrm>
            <a:off x="4572000" y="6122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8" name="Freeform 344"/>
          <p:cNvSpPr>
            <a:spLocks/>
          </p:cNvSpPr>
          <p:nvPr/>
        </p:nvSpPr>
        <p:spPr bwMode="auto">
          <a:xfrm>
            <a:off x="1514475" y="3223081"/>
            <a:ext cx="50800" cy="50800"/>
          </a:xfrm>
          <a:custGeom>
            <a:avLst/>
            <a:gdLst>
              <a:gd name="T0" fmla="*/ 16 w 32"/>
              <a:gd name="T1" fmla="*/ 32 h 32"/>
              <a:gd name="T2" fmla="*/ 16 w 32"/>
              <a:gd name="T3" fmla="*/ 32 h 32"/>
              <a:gd name="T4" fmla="*/ 24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4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2"/>
                </a:lnTo>
                <a:lnTo>
                  <a:pt x="28" y="28"/>
                </a:lnTo>
                <a:lnTo>
                  <a:pt x="32" y="24"/>
                </a:lnTo>
                <a:lnTo>
                  <a:pt x="32" y="16"/>
                </a:lnTo>
                <a:lnTo>
                  <a:pt x="32" y="16"/>
                </a:lnTo>
                <a:lnTo>
                  <a:pt x="32" y="10"/>
                </a:lnTo>
                <a:lnTo>
                  <a:pt x="28" y="6"/>
                </a:lnTo>
                <a:lnTo>
                  <a:pt x="24" y="2"/>
                </a:lnTo>
                <a:lnTo>
                  <a:pt x="16" y="0"/>
                </a:lnTo>
                <a:lnTo>
                  <a:pt x="16" y="0"/>
                </a:lnTo>
                <a:lnTo>
                  <a:pt x="10" y="2"/>
                </a:lnTo>
                <a:lnTo>
                  <a:pt x="6" y="6"/>
                </a:lnTo>
                <a:lnTo>
                  <a:pt x="2" y="10"/>
                </a:lnTo>
                <a:lnTo>
                  <a:pt x="0" y="16"/>
                </a:lnTo>
                <a:lnTo>
                  <a:pt x="0" y="16"/>
                </a:lnTo>
                <a:lnTo>
                  <a:pt x="2" y="24"/>
                </a:lnTo>
                <a:lnTo>
                  <a:pt x="6"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Freeform 345"/>
          <p:cNvSpPr>
            <a:spLocks/>
          </p:cNvSpPr>
          <p:nvPr/>
        </p:nvSpPr>
        <p:spPr bwMode="auto">
          <a:xfrm>
            <a:off x="1514475" y="3223081"/>
            <a:ext cx="50800" cy="50800"/>
          </a:xfrm>
          <a:custGeom>
            <a:avLst/>
            <a:gdLst>
              <a:gd name="T0" fmla="*/ 16 w 32"/>
              <a:gd name="T1" fmla="*/ 32 h 32"/>
              <a:gd name="T2" fmla="*/ 16 w 32"/>
              <a:gd name="T3" fmla="*/ 32 h 32"/>
              <a:gd name="T4" fmla="*/ 24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4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2"/>
                </a:lnTo>
                <a:lnTo>
                  <a:pt x="28" y="28"/>
                </a:lnTo>
                <a:lnTo>
                  <a:pt x="32" y="24"/>
                </a:lnTo>
                <a:lnTo>
                  <a:pt x="32" y="16"/>
                </a:lnTo>
                <a:lnTo>
                  <a:pt x="32" y="16"/>
                </a:lnTo>
                <a:lnTo>
                  <a:pt x="32" y="10"/>
                </a:lnTo>
                <a:lnTo>
                  <a:pt x="28" y="6"/>
                </a:lnTo>
                <a:lnTo>
                  <a:pt x="24" y="2"/>
                </a:lnTo>
                <a:lnTo>
                  <a:pt x="16" y="0"/>
                </a:lnTo>
                <a:lnTo>
                  <a:pt x="16" y="0"/>
                </a:lnTo>
                <a:lnTo>
                  <a:pt x="10" y="2"/>
                </a:lnTo>
                <a:lnTo>
                  <a:pt x="6" y="6"/>
                </a:lnTo>
                <a:lnTo>
                  <a:pt x="2" y="10"/>
                </a:lnTo>
                <a:lnTo>
                  <a:pt x="0" y="16"/>
                </a:lnTo>
                <a:lnTo>
                  <a:pt x="0" y="16"/>
                </a:lnTo>
                <a:lnTo>
                  <a:pt x="2" y="24"/>
                </a:lnTo>
                <a:lnTo>
                  <a:pt x="6" y="28"/>
                </a:lnTo>
                <a:lnTo>
                  <a:pt x="10" y="32"/>
                </a:lnTo>
                <a:lnTo>
                  <a:pt x="16" y="32"/>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Freeform 346"/>
          <p:cNvSpPr>
            <a:spLocks/>
          </p:cNvSpPr>
          <p:nvPr/>
        </p:nvSpPr>
        <p:spPr bwMode="auto">
          <a:xfrm>
            <a:off x="3276600" y="4966156"/>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4"/>
                </a:lnTo>
                <a:lnTo>
                  <a:pt x="4"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Freeform 347"/>
          <p:cNvSpPr>
            <a:spLocks/>
          </p:cNvSpPr>
          <p:nvPr/>
        </p:nvSpPr>
        <p:spPr bwMode="auto">
          <a:xfrm>
            <a:off x="3276600" y="4991556"/>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4"/>
                </a:lnTo>
                <a:lnTo>
                  <a:pt x="4" y="28"/>
                </a:lnTo>
                <a:lnTo>
                  <a:pt x="10" y="32"/>
                </a:lnTo>
                <a:lnTo>
                  <a:pt x="16" y="32"/>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Freeform 348"/>
          <p:cNvSpPr>
            <a:spLocks/>
          </p:cNvSpPr>
          <p:nvPr/>
        </p:nvSpPr>
        <p:spPr bwMode="auto">
          <a:xfrm>
            <a:off x="3581400" y="6058356"/>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2"/>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2"/>
                </a:lnTo>
                <a:lnTo>
                  <a:pt x="6"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53" name="Freeform 349"/>
          <p:cNvSpPr>
            <a:spLocks/>
          </p:cNvSpPr>
          <p:nvPr/>
        </p:nvSpPr>
        <p:spPr bwMode="auto">
          <a:xfrm>
            <a:off x="2736850" y="4816931"/>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2"/>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2"/>
                </a:lnTo>
                <a:lnTo>
                  <a:pt x="6"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Freeform 350"/>
          <p:cNvSpPr>
            <a:spLocks/>
          </p:cNvSpPr>
          <p:nvPr/>
        </p:nvSpPr>
        <p:spPr bwMode="auto">
          <a:xfrm>
            <a:off x="2616200" y="4000956"/>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56" name="Line 352"/>
          <p:cNvSpPr>
            <a:spLocks noChangeShapeType="1"/>
          </p:cNvSpPr>
          <p:nvPr/>
        </p:nvSpPr>
        <p:spPr bwMode="auto">
          <a:xfrm>
            <a:off x="1524000" y="26039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Line 353"/>
          <p:cNvSpPr>
            <a:spLocks noChangeShapeType="1"/>
          </p:cNvSpPr>
          <p:nvPr/>
        </p:nvSpPr>
        <p:spPr bwMode="auto">
          <a:xfrm>
            <a:off x="1539875" y="32766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Line 354"/>
          <p:cNvSpPr>
            <a:spLocks noChangeShapeType="1"/>
          </p:cNvSpPr>
          <p:nvPr/>
        </p:nvSpPr>
        <p:spPr bwMode="auto">
          <a:xfrm>
            <a:off x="1539875" y="38993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Line 355"/>
          <p:cNvSpPr>
            <a:spLocks noChangeShapeType="1"/>
          </p:cNvSpPr>
          <p:nvPr/>
        </p:nvSpPr>
        <p:spPr bwMode="auto">
          <a:xfrm>
            <a:off x="1539875" y="45851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Line 356"/>
          <p:cNvSpPr>
            <a:spLocks noChangeShapeType="1"/>
          </p:cNvSpPr>
          <p:nvPr/>
        </p:nvSpPr>
        <p:spPr bwMode="auto">
          <a:xfrm>
            <a:off x="1539875" y="54995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Line 357"/>
          <p:cNvSpPr>
            <a:spLocks noChangeShapeType="1"/>
          </p:cNvSpPr>
          <p:nvPr/>
        </p:nvSpPr>
        <p:spPr bwMode="auto">
          <a:xfrm>
            <a:off x="2514600" y="60710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Line 359"/>
          <p:cNvSpPr>
            <a:spLocks noChangeShapeType="1"/>
          </p:cNvSpPr>
          <p:nvPr/>
        </p:nvSpPr>
        <p:spPr bwMode="auto">
          <a:xfrm>
            <a:off x="4648200" y="60710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2" name="Rectangle 441"/>
          <p:cNvSpPr>
            <a:spLocks noChangeArrowheads="1"/>
          </p:cNvSpPr>
          <p:nvPr/>
        </p:nvSpPr>
        <p:spPr bwMode="auto">
          <a:xfrm>
            <a:off x="457200" y="220980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 name="Content Placeholder 2"/>
          <p:cNvSpPr txBox="1">
            <a:spLocks/>
          </p:cNvSpPr>
          <p:nvPr/>
        </p:nvSpPr>
        <p:spPr>
          <a:xfrm>
            <a:off x="4876800" y="2286001"/>
            <a:ext cx="3635684" cy="1714955"/>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opportunity cost represents the suitability of the next input that is transferred from one production process to the another.</a:t>
            </a:r>
          </a:p>
        </p:txBody>
      </p:sp>
    </p:spTree>
    <p:extLst>
      <p:ext uri="{BB962C8B-B14F-4D97-AF65-F5344CB8AC3E}">
        <p14:creationId xmlns:p14="http://schemas.microsoft.com/office/powerpoint/2010/main" val="425695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PPFs and opportunity cost</a:t>
            </a:r>
          </a:p>
        </p:txBody>
      </p:sp>
      <p:sp>
        <p:nvSpPr>
          <p:cNvPr id="38" name="Content Placeholder 2"/>
          <p:cNvSpPr>
            <a:spLocks noGrp="1"/>
          </p:cNvSpPr>
          <p:nvPr>
            <p:ph idx="1"/>
          </p:nvPr>
        </p:nvSpPr>
        <p:spPr/>
        <p:txBody>
          <a:bodyPr>
            <a:normAutofit/>
          </a:bodyPr>
          <a:lstStyle/>
          <a:p>
            <a:pPr marL="0" indent="0">
              <a:buNone/>
            </a:pPr>
            <a:r>
              <a:rPr lang="en-US" sz="2400" dirty="0"/>
              <a:t>If the country is producing inside the PPF, producing more of one good does </a:t>
            </a:r>
            <a:r>
              <a:rPr lang="en-US" sz="2400" i="1" dirty="0"/>
              <a:t>not</a:t>
            </a:r>
            <a:r>
              <a:rPr lang="en-US" sz="2400" dirty="0"/>
              <a:t> require giving up some of the other good.</a:t>
            </a:r>
          </a:p>
        </p:txBody>
      </p:sp>
      <p:sp>
        <p:nvSpPr>
          <p:cNvPr id="6" name="Rectangle 5"/>
          <p:cNvSpPr>
            <a:spLocks noChangeArrowheads="1"/>
          </p:cNvSpPr>
          <p:nvPr/>
        </p:nvSpPr>
        <p:spPr bwMode="auto">
          <a:xfrm>
            <a:off x="3487468" y="6382417"/>
            <a:ext cx="1951975"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6"/>
          <p:cNvSpPr>
            <a:spLocks noChangeArrowheads="1"/>
          </p:cNvSpPr>
          <p:nvPr/>
        </p:nvSpPr>
        <p:spPr bwMode="auto">
          <a:xfrm>
            <a:off x="4528014" y="4198541"/>
            <a:ext cx="3508270" cy="754459"/>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Rectangle 9"/>
          <p:cNvSpPr>
            <a:spLocks noChangeArrowheads="1"/>
          </p:cNvSpPr>
          <p:nvPr/>
        </p:nvSpPr>
        <p:spPr bwMode="auto">
          <a:xfrm>
            <a:off x="4572000" y="4267200"/>
            <a:ext cx="34642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…so the U.S. can produce</a:t>
            </a:r>
            <a:r>
              <a:rPr kumimoji="0" lang="en-US" sz="1400" b="0" i="1" u="none" strike="noStrike" cap="none" normalizeH="0" dirty="0">
                <a:ln>
                  <a:noFill/>
                </a:ln>
                <a:solidFill>
                  <a:srgbClr val="000000"/>
                </a:solidFill>
                <a:effectLst/>
                <a:latin typeface="Univers LT Std 57 Cn" charset="0"/>
                <a:cs typeface="Arial" pitchFamily="34" charset="0"/>
              </a:rPr>
              <a:t> more wheat </a:t>
            </a:r>
            <a:r>
              <a:rPr lang="en-US" sz="1400" i="1" dirty="0">
                <a:solidFill>
                  <a:srgbClr val="000000"/>
                </a:solidFill>
                <a:latin typeface="Univers LT Std 57 Cn" charset="0"/>
                <a:cs typeface="Arial" pitchFamily="34" charset="0"/>
              </a:rPr>
              <a:t>w</a:t>
            </a:r>
            <a:r>
              <a:rPr lang="en-US" sz="1400" i="1" baseline="0" dirty="0">
                <a:solidFill>
                  <a:srgbClr val="000000"/>
                </a:solidFill>
                <a:latin typeface="Univers LT Std 57 Cn" charset="0"/>
                <a:cs typeface="Arial" pitchFamily="34" charset="0"/>
              </a:rPr>
              <a:t>ithout</a:t>
            </a:r>
            <a:r>
              <a:rPr lang="en-US" sz="1400" i="1" dirty="0">
                <a:solidFill>
                  <a:srgbClr val="000000"/>
                </a:solidFill>
                <a:latin typeface="Univers LT Std 57 Cn" charset="0"/>
                <a:cs typeface="Arial" pitchFamily="34" charset="0"/>
              </a:rPr>
              <a:t> giving up any shirts by moving toward the frontier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4"/>
          <p:cNvSpPr>
            <a:spLocks noChangeArrowheads="1"/>
          </p:cNvSpPr>
          <p:nvPr/>
        </p:nvSpPr>
        <p:spPr bwMode="auto">
          <a:xfrm>
            <a:off x="3032742" y="2800860"/>
            <a:ext cx="2799411" cy="61148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Rectangle 21"/>
          <p:cNvSpPr>
            <a:spLocks noChangeArrowheads="1"/>
          </p:cNvSpPr>
          <p:nvPr/>
        </p:nvSpPr>
        <p:spPr bwMode="auto">
          <a:xfrm>
            <a:off x="4706704" y="5508866"/>
            <a:ext cx="429757"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1807110" y="6022077"/>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1705507" y="4547961"/>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1705507" y="5334156"/>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1705507" y="3776848"/>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676399" y="2975570"/>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1676399" y="2379167"/>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270784" y="6022077"/>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4771383" y="6022077"/>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5896831" y="6022077"/>
            <a:ext cx="122896"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523999" y="2057400"/>
            <a:ext cx="2951585"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1" name="Freeform 40"/>
          <p:cNvSpPr>
            <a:spLocks/>
          </p:cNvSpPr>
          <p:nvPr/>
        </p:nvSpPr>
        <p:spPr bwMode="auto">
          <a:xfrm>
            <a:off x="2940537" y="4658615"/>
            <a:ext cx="62525" cy="58237"/>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10" y="30"/>
                </a:lnTo>
                <a:lnTo>
                  <a:pt x="4" y="28"/>
                </a:lnTo>
                <a:lnTo>
                  <a:pt x="0" y="22"/>
                </a:lnTo>
                <a:lnTo>
                  <a:pt x="0" y="16"/>
                </a:lnTo>
                <a:lnTo>
                  <a:pt x="0" y="16"/>
                </a:lnTo>
                <a:lnTo>
                  <a:pt x="0" y="10"/>
                </a:lnTo>
                <a:lnTo>
                  <a:pt x="4" y="4"/>
                </a:lnTo>
                <a:lnTo>
                  <a:pt x="10" y="2"/>
                </a:lnTo>
                <a:lnTo>
                  <a:pt x="16" y="0"/>
                </a:lnTo>
                <a:lnTo>
                  <a:pt x="16" y="0"/>
                </a:lnTo>
                <a:lnTo>
                  <a:pt x="22" y="2"/>
                </a:lnTo>
                <a:lnTo>
                  <a:pt x="26" y="4"/>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43" name="Freeform 42"/>
          <p:cNvSpPr>
            <a:spLocks/>
          </p:cNvSpPr>
          <p:nvPr/>
        </p:nvSpPr>
        <p:spPr bwMode="auto">
          <a:xfrm>
            <a:off x="1908713" y="2451440"/>
            <a:ext cx="4861313" cy="3545159"/>
          </a:xfrm>
          <a:custGeom>
            <a:avLst/>
            <a:gdLst>
              <a:gd name="T0" fmla="*/ 1486 w 1486"/>
              <a:gd name="T1" fmla="*/ 1280 h 1280"/>
              <a:gd name="T2" fmla="*/ 0 w 1486"/>
              <a:gd name="T3" fmla="*/ 1280 h 1280"/>
              <a:gd name="T4" fmla="*/ 0 w 1486"/>
              <a:gd name="T5" fmla="*/ 0 h 1280"/>
            </a:gdLst>
            <a:ahLst/>
            <a:cxnLst>
              <a:cxn ang="0">
                <a:pos x="T0" y="T1"/>
              </a:cxn>
              <a:cxn ang="0">
                <a:pos x="T2" y="T3"/>
              </a:cxn>
              <a:cxn ang="0">
                <a:pos x="T4" y="T5"/>
              </a:cxn>
            </a:cxnLst>
            <a:rect l="0" t="0" r="r" b="b"/>
            <a:pathLst>
              <a:path w="1486" h="1280">
                <a:moveTo>
                  <a:pt x="1486" y="1280"/>
                </a:moveTo>
                <a:lnTo>
                  <a:pt x="0" y="1280"/>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Line 43"/>
          <p:cNvSpPr>
            <a:spLocks noChangeShapeType="1"/>
          </p:cNvSpPr>
          <p:nvPr/>
        </p:nvSpPr>
        <p:spPr bwMode="auto">
          <a:xfrm>
            <a:off x="1904999" y="2451440"/>
            <a:ext cx="4689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Line 44"/>
          <p:cNvSpPr>
            <a:spLocks noChangeShapeType="1"/>
          </p:cNvSpPr>
          <p:nvPr/>
        </p:nvSpPr>
        <p:spPr bwMode="auto">
          <a:xfrm>
            <a:off x="1908713" y="3150280"/>
            <a:ext cx="4689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5"/>
          <p:cNvSpPr>
            <a:spLocks noChangeShapeType="1"/>
          </p:cNvSpPr>
          <p:nvPr/>
        </p:nvSpPr>
        <p:spPr bwMode="auto">
          <a:xfrm>
            <a:off x="1908713" y="3849121"/>
            <a:ext cx="4689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46"/>
          <p:cNvSpPr>
            <a:spLocks noChangeShapeType="1"/>
          </p:cNvSpPr>
          <p:nvPr/>
        </p:nvSpPr>
        <p:spPr bwMode="auto">
          <a:xfrm>
            <a:off x="1908713" y="4722671"/>
            <a:ext cx="4689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7"/>
          <p:cNvSpPr>
            <a:spLocks noChangeShapeType="1"/>
          </p:cNvSpPr>
          <p:nvPr/>
        </p:nvSpPr>
        <p:spPr bwMode="auto">
          <a:xfrm>
            <a:off x="1908713" y="5421511"/>
            <a:ext cx="4689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8"/>
          <p:cNvSpPr>
            <a:spLocks noChangeShapeType="1"/>
          </p:cNvSpPr>
          <p:nvPr/>
        </p:nvSpPr>
        <p:spPr bwMode="auto">
          <a:xfrm flipV="1">
            <a:off x="3299893" y="5952921"/>
            <a:ext cx="0" cy="4367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9"/>
          <p:cNvSpPr>
            <a:spLocks noChangeShapeType="1"/>
          </p:cNvSpPr>
          <p:nvPr/>
        </p:nvSpPr>
        <p:spPr bwMode="auto">
          <a:xfrm flipV="1">
            <a:off x="5925940" y="5952921"/>
            <a:ext cx="0" cy="4367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50"/>
          <p:cNvSpPr>
            <a:spLocks noChangeShapeType="1"/>
          </p:cNvSpPr>
          <p:nvPr/>
        </p:nvSpPr>
        <p:spPr bwMode="auto">
          <a:xfrm flipV="1">
            <a:off x="4812215" y="5952921"/>
            <a:ext cx="0" cy="4367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Rectangle 51"/>
          <p:cNvSpPr>
            <a:spLocks noChangeArrowheads="1"/>
          </p:cNvSpPr>
          <p:nvPr/>
        </p:nvSpPr>
        <p:spPr bwMode="auto">
          <a:xfrm>
            <a:off x="3018531" y="3936476"/>
            <a:ext cx="241511"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r>
              <a:rPr kumimoji="0" lang="en-US" sz="1400" b="1" i="0" u="none" strike="noStrike" cap="none" normalizeH="0" baseline="-25000" dirty="0">
                <a:ln>
                  <a:noFill/>
                </a:ln>
                <a:solidFill>
                  <a:srgbClr val="000000"/>
                </a:solidFill>
                <a:effectLst/>
                <a:latin typeface="Univers LT Std 47 Cn Lt"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2667000" y="4581493"/>
            <a:ext cx="241511"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r>
              <a:rPr kumimoji="0" lang="en-US" sz="1400" b="1" i="0" u="none" strike="noStrike" cap="none" normalizeH="0" baseline="-2500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2654089" y="5421511"/>
            <a:ext cx="241511" cy="24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r>
              <a:rPr kumimoji="0" lang="en-US" sz="1400" b="1" i="0" u="none" strike="noStrike" cap="none" normalizeH="0" baseline="-25000" dirty="0">
                <a:ln>
                  <a:noFill/>
                </a:ln>
                <a:solidFill>
                  <a:srgbClr val="000000"/>
                </a:solidFill>
                <a:effectLst/>
                <a:latin typeface="Univers LT Std 47 Cn Lt"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Line 73"/>
          <p:cNvSpPr>
            <a:spLocks noChangeShapeType="1"/>
          </p:cNvSpPr>
          <p:nvPr/>
        </p:nvSpPr>
        <p:spPr bwMode="auto">
          <a:xfrm>
            <a:off x="1893082" y="3150280"/>
            <a:ext cx="2907409" cy="2795361"/>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Freeform 74"/>
          <p:cNvSpPr>
            <a:spLocks/>
          </p:cNvSpPr>
          <p:nvPr/>
        </p:nvSpPr>
        <p:spPr bwMode="auto">
          <a:xfrm>
            <a:off x="2924743" y="4132763"/>
            <a:ext cx="62525" cy="58237"/>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10" y="30"/>
                </a:lnTo>
                <a:lnTo>
                  <a:pt x="4" y="28"/>
                </a:lnTo>
                <a:lnTo>
                  <a:pt x="0" y="22"/>
                </a:lnTo>
                <a:lnTo>
                  <a:pt x="0" y="16"/>
                </a:lnTo>
                <a:lnTo>
                  <a:pt x="0" y="16"/>
                </a:lnTo>
                <a:lnTo>
                  <a:pt x="0" y="10"/>
                </a:lnTo>
                <a:lnTo>
                  <a:pt x="4" y="4"/>
                </a:lnTo>
                <a:lnTo>
                  <a:pt x="10" y="2"/>
                </a:lnTo>
                <a:lnTo>
                  <a:pt x="16" y="0"/>
                </a:lnTo>
                <a:lnTo>
                  <a:pt x="16" y="0"/>
                </a:lnTo>
                <a:lnTo>
                  <a:pt x="22" y="2"/>
                </a:lnTo>
                <a:lnTo>
                  <a:pt x="26" y="4"/>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cxnSp>
        <p:nvCxnSpPr>
          <p:cNvPr id="78" name="Straight Connector 77"/>
          <p:cNvCxnSpPr/>
          <p:nvPr/>
        </p:nvCxnSpPr>
        <p:spPr>
          <a:xfrm flipV="1">
            <a:off x="2971800" y="4198541"/>
            <a:ext cx="0" cy="450440"/>
          </a:xfrm>
          <a:prstGeom prst="line">
            <a:avLst/>
          </a:prstGeom>
          <a:ln w="38100" cmpd="sng">
            <a:solidFill>
              <a:srgbClr val="000000"/>
            </a:solidFill>
            <a:prstDash val="sysDash"/>
            <a:tailEnd type="triangle" w="med" len="sm"/>
          </a:ln>
        </p:spPr>
        <p:style>
          <a:lnRef idx="2">
            <a:schemeClr val="accent1"/>
          </a:lnRef>
          <a:fillRef idx="0">
            <a:schemeClr val="accent1"/>
          </a:fillRef>
          <a:effectRef idx="1">
            <a:schemeClr val="accent1"/>
          </a:effectRef>
          <a:fontRef idx="minor">
            <a:schemeClr val="tx1"/>
          </a:fontRef>
        </p:style>
      </p:cxnSp>
      <p:sp>
        <p:nvSpPr>
          <p:cNvPr id="84" name="Rectangle 83"/>
          <p:cNvSpPr>
            <a:spLocks noChangeArrowheads="1"/>
          </p:cNvSpPr>
          <p:nvPr/>
        </p:nvSpPr>
        <p:spPr bwMode="auto">
          <a:xfrm>
            <a:off x="3112318" y="2888215"/>
            <a:ext cx="262604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Producing at B</a:t>
            </a:r>
            <a:r>
              <a:rPr lang="en-US" sz="1400" i="1" baseline="-25000" dirty="0">
                <a:solidFill>
                  <a:srgbClr val="000000"/>
                </a:solidFill>
                <a:latin typeface="Univers LT Std 57 Cn" charset="0"/>
                <a:cs typeface="Arial" pitchFamily="34" charset="0"/>
              </a:rPr>
              <a:t>1</a:t>
            </a:r>
            <a:r>
              <a:rPr lang="en-US" sz="1400" i="1" dirty="0">
                <a:solidFill>
                  <a:srgbClr val="000000"/>
                </a:solidFill>
                <a:latin typeface="Univers LT Std 57 Cn" charset="0"/>
                <a:cs typeface="Arial" pitchFamily="34" charset="0"/>
              </a:rPr>
              <a:t> requires only 1.5 million workers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cxnSp>
        <p:nvCxnSpPr>
          <p:cNvPr id="85" name="Straight Connector 84"/>
          <p:cNvCxnSpPr/>
          <p:nvPr/>
        </p:nvCxnSpPr>
        <p:spPr>
          <a:xfrm flipV="1">
            <a:off x="2962856" y="4722672"/>
            <a:ext cx="8944" cy="734975"/>
          </a:xfrm>
          <a:prstGeom prst="line">
            <a:avLst/>
          </a:prstGeom>
          <a:ln w="38100" cmpd="sng">
            <a:solidFill>
              <a:srgbClr val="000000"/>
            </a:solidFill>
            <a:prstDash val="sysDash"/>
            <a:tailEnd type="triangle" w="med" len="sm"/>
          </a:ln>
        </p:spPr>
        <p:style>
          <a:lnRef idx="2">
            <a:schemeClr val="accent1"/>
          </a:lnRef>
          <a:fillRef idx="0">
            <a:schemeClr val="accent1"/>
          </a:fillRef>
          <a:effectRef idx="1">
            <a:schemeClr val="accent1"/>
          </a:effectRef>
          <a:fontRef idx="minor">
            <a:schemeClr val="tx1"/>
          </a:fontRef>
        </p:style>
      </p:cxnSp>
      <p:sp>
        <p:nvSpPr>
          <p:cNvPr id="40" name="Freeform 39"/>
          <p:cNvSpPr>
            <a:spLocks/>
          </p:cNvSpPr>
          <p:nvPr/>
        </p:nvSpPr>
        <p:spPr bwMode="auto">
          <a:xfrm>
            <a:off x="2931593" y="5487800"/>
            <a:ext cx="62525" cy="58237"/>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10" y="30"/>
                </a:lnTo>
                <a:lnTo>
                  <a:pt x="4" y="28"/>
                </a:lnTo>
                <a:lnTo>
                  <a:pt x="0" y="22"/>
                </a:lnTo>
                <a:lnTo>
                  <a:pt x="0" y="16"/>
                </a:lnTo>
                <a:lnTo>
                  <a:pt x="0" y="16"/>
                </a:lnTo>
                <a:lnTo>
                  <a:pt x="0" y="10"/>
                </a:lnTo>
                <a:lnTo>
                  <a:pt x="4" y="4"/>
                </a:lnTo>
                <a:lnTo>
                  <a:pt x="10" y="2"/>
                </a:lnTo>
                <a:lnTo>
                  <a:pt x="16" y="0"/>
                </a:lnTo>
                <a:lnTo>
                  <a:pt x="16" y="0"/>
                </a:lnTo>
                <a:lnTo>
                  <a:pt x="22" y="2"/>
                </a:lnTo>
                <a:lnTo>
                  <a:pt x="26" y="4"/>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Tree>
    <p:extLst>
      <p:ext uri="{BB962C8B-B14F-4D97-AF65-F5344CB8AC3E}">
        <p14:creationId xmlns:p14="http://schemas.microsoft.com/office/powerpoint/2010/main" val="309976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5" grpId="0" animBg="1"/>
      <p:bldP spid="41" grpId="0" animBg="1"/>
      <p:bldP spid="52" grpId="0"/>
      <p:bldP spid="54" grpId="0"/>
      <p:bldP spid="56" grpId="0"/>
      <p:bldP spid="75" grpId="0" animBg="1"/>
      <p:bldP spid="84" grpId="0"/>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400" dirty="0">
                <a:latin typeface="+mj-lt"/>
              </a:rPr>
              <a:t>PPFs and opportunity cost II</a:t>
            </a:r>
          </a:p>
        </p:txBody>
      </p:sp>
      <p:sp>
        <p:nvSpPr>
          <p:cNvPr id="39" name="Content Placeholder 2"/>
          <p:cNvSpPr>
            <a:spLocks noGrp="1"/>
          </p:cNvSpPr>
          <p:nvPr>
            <p:ph idx="1"/>
          </p:nvPr>
        </p:nvSpPr>
        <p:spPr/>
        <p:txBody>
          <a:bodyPr>
            <a:normAutofit/>
          </a:bodyPr>
          <a:lstStyle/>
          <a:p>
            <a:pPr marL="0" indent="0">
              <a:buNone/>
            </a:pPr>
            <a:r>
              <a:rPr lang="en-US" sz="2400" dirty="0"/>
              <a:t>If the country is producing on the PPF, producing more of one good requires giving up some of the other good.</a:t>
            </a:r>
          </a:p>
        </p:txBody>
      </p:sp>
      <p:sp>
        <p:nvSpPr>
          <p:cNvPr id="28" name="Rectangle 27"/>
          <p:cNvSpPr>
            <a:spLocks noChangeArrowheads="1"/>
          </p:cNvSpPr>
          <p:nvPr/>
        </p:nvSpPr>
        <p:spPr bwMode="auto">
          <a:xfrm>
            <a:off x="2514600" y="2127607"/>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 name="Rectangle 5"/>
          <p:cNvSpPr>
            <a:spLocks noChangeArrowheads="1"/>
          </p:cNvSpPr>
          <p:nvPr/>
        </p:nvSpPr>
        <p:spPr bwMode="auto">
          <a:xfrm>
            <a:off x="6632591" y="6457851"/>
            <a:ext cx="2206609"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6"/>
          <p:cNvSpPr>
            <a:spLocks noChangeArrowheads="1"/>
          </p:cNvSpPr>
          <p:nvPr/>
        </p:nvSpPr>
        <p:spPr bwMode="auto">
          <a:xfrm>
            <a:off x="4876800" y="4095652"/>
            <a:ext cx="1709409" cy="55131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Rectangle 9"/>
          <p:cNvSpPr>
            <a:spLocks noChangeArrowheads="1"/>
          </p:cNvSpPr>
          <p:nvPr/>
        </p:nvSpPr>
        <p:spPr bwMode="auto">
          <a:xfrm>
            <a:off x="4953000" y="4171852"/>
            <a:ext cx="13721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means producing</a:t>
            </a:r>
          </a:p>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less wheat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3200399" y="3257451"/>
            <a:ext cx="1973647" cy="525756"/>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Rectangle 12"/>
          <p:cNvSpPr>
            <a:spLocks noChangeArrowheads="1"/>
          </p:cNvSpPr>
          <p:nvPr/>
        </p:nvSpPr>
        <p:spPr bwMode="auto">
          <a:xfrm>
            <a:off x="3329663" y="3337513"/>
            <a:ext cx="18519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lang="en-US" sz="1400" i="1" dirty="0">
                <a:solidFill>
                  <a:srgbClr val="000000"/>
                </a:solidFill>
                <a:latin typeface="Univers LT Std 57 Cn" charset="0"/>
                <a:cs typeface="Arial" pitchFamily="34" charset="0"/>
              </a:rPr>
              <a:t>Producing more shirts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7"/>
          <p:cNvSpPr>
            <a:spLocks noChangeArrowheads="1"/>
          </p:cNvSpPr>
          <p:nvPr/>
        </p:nvSpPr>
        <p:spPr bwMode="auto">
          <a:xfrm>
            <a:off x="5344078" y="5615789"/>
            <a:ext cx="48581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2205163" y="6218218"/>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2057400" y="4564277"/>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2090306" y="5352911"/>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2090306" y="3775643"/>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2090306" y="2899383"/>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2090306" y="2038251"/>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859772" y="6218218"/>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5483006" y="6218218"/>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7252472" y="6218218"/>
            <a:ext cx="138928"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Freeform 28"/>
          <p:cNvSpPr>
            <a:spLocks/>
          </p:cNvSpPr>
          <p:nvPr/>
        </p:nvSpPr>
        <p:spPr bwMode="auto">
          <a:xfrm>
            <a:off x="2320020" y="2110748"/>
            <a:ext cx="4965358" cy="4081913"/>
          </a:xfrm>
          <a:custGeom>
            <a:avLst/>
            <a:gdLst>
              <a:gd name="T0" fmla="*/ 1486 w 1486"/>
              <a:gd name="T1" fmla="*/ 1280 h 1280"/>
              <a:gd name="T2" fmla="*/ 0 w 1486"/>
              <a:gd name="T3" fmla="*/ 1280 h 1280"/>
              <a:gd name="T4" fmla="*/ 0 w 1486"/>
              <a:gd name="T5" fmla="*/ 0 h 1280"/>
            </a:gdLst>
            <a:ahLst/>
            <a:cxnLst>
              <a:cxn ang="0">
                <a:pos x="T0" y="T1"/>
              </a:cxn>
              <a:cxn ang="0">
                <a:pos x="T2" y="T3"/>
              </a:cxn>
              <a:cxn ang="0">
                <a:pos x="T4" y="T5"/>
              </a:cxn>
            </a:cxnLst>
            <a:rect l="0" t="0" r="r" b="b"/>
            <a:pathLst>
              <a:path w="1486" h="1280">
                <a:moveTo>
                  <a:pt x="1486" y="1280"/>
                </a:moveTo>
                <a:lnTo>
                  <a:pt x="0" y="1280"/>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2320020" y="2110748"/>
            <a:ext cx="5301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30"/>
          <p:cNvSpPr>
            <a:spLocks noChangeShapeType="1"/>
          </p:cNvSpPr>
          <p:nvPr/>
        </p:nvSpPr>
        <p:spPr bwMode="auto">
          <a:xfrm>
            <a:off x="2320020" y="3074635"/>
            <a:ext cx="5301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31"/>
          <p:cNvSpPr>
            <a:spLocks noChangeShapeType="1"/>
          </p:cNvSpPr>
          <p:nvPr/>
        </p:nvSpPr>
        <p:spPr bwMode="auto">
          <a:xfrm>
            <a:off x="2320020" y="3950895"/>
            <a:ext cx="5301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32"/>
          <p:cNvSpPr>
            <a:spLocks noChangeShapeType="1"/>
          </p:cNvSpPr>
          <p:nvPr/>
        </p:nvSpPr>
        <p:spPr bwMode="auto">
          <a:xfrm>
            <a:off x="2320020" y="4651903"/>
            <a:ext cx="5301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3"/>
          <p:cNvSpPr>
            <a:spLocks noChangeShapeType="1"/>
          </p:cNvSpPr>
          <p:nvPr/>
        </p:nvSpPr>
        <p:spPr bwMode="auto">
          <a:xfrm>
            <a:off x="2320020" y="5528163"/>
            <a:ext cx="5301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4"/>
          <p:cNvSpPr>
            <a:spLocks noChangeShapeType="1"/>
          </p:cNvSpPr>
          <p:nvPr/>
        </p:nvSpPr>
        <p:spPr bwMode="auto">
          <a:xfrm flipV="1">
            <a:off x="3892678" y="6148848"/>
            <a:ext cx="0" cy="4381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5"/>
          <p:cNvSpPr>
            <a:spLocks noChangeShapeType="1"/>
          </p:cNvSpPr>
          <p:nvPr/>
        </p:nvSpPr>
        <p:spPr bwMode="auto">
          <a:xfrm flipV="1">
            <a:off x="5589028" y="6148848"/>
            <a:ext cx="0" cy="4381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6"/>
          <p:cNvSpPr>
            <a:spLocks noChangeShapeType="1"/>
          </p:cNvSpPr>
          <p:nvPr/>
        </p:nvSpPr>
        <p:spPr bwMode="auto">
          <a:xfrm flipV="1">
            <a:off x="7285378" y="6148848"/>
            <a:ext cx="0" cy="4381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Rectangle 37"/>
          <p:cNvSpPr>
            <a:spLocks noChangeArrowheads="1"/>
          </p:cNvSpPr>
          <p:nvPr/>
        </p:nvSpPr>
        <p:spPr bwMode="auto">
          <a:xfrm>
            <a:off x="2905575" y="3863269"/>
            <a:ext cx="245206"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F</a:t>
            </a:r>
            <a:r>
              <a:rPr kumimoji="0" lang="en-US" sz="1400" b="1" i="0" u="none" strike="noStrike" cap="none" normalizeH="0" baseline="-25000" dirty="0">
                <a:ln>
                  <a:noFill/>
                </a:ln>
                <a:solidFill>
                  <a:srgbClr val="000000"/>
                </a:solidFill>
                <a:effectLst/>
                <a:latin typeface="Univers LT Std 47 Cn Lt"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919991" y="5177659"/>
            <a:ext cx="245206" cy="24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F</a:t>
            </a:r>
            <a:r>
              <a:rPr kumimoji="0" lang="en-US" sz="1400" b="1" i="0" u="none" strike="noStrike" cap="none" normalizeH="0" baseline="-2500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Line 51"/>
          <p:cNvSpPr>
            <a:spLocks noChangeShapeType="1"/>
          </p:cNvSpPr>
          <p:nvPr/>
        </p:nvSpPr>
        <p:spPr bwMode="auto">
          <a:xfrm>
            <a:off x="2302350" y="3074635"/>
            <a:ext cx="3286678" cy="3154537"/>
          </a:xfrm>
          <a:prstGeom prst="line">
            <a:avLst/>
          </a:prstGeom>
          <a:noFill/>
          <a:ln w="38100" cmpd="sng">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Freeform 52"/>
          <p:cNvSpPr>
            <a:spLocks/>
          </p:cNvSpPr>
          <p:nvPr/>
        </p:nvSpPr>
        <p:spPr bwMode="auto">
          <a:xfrm>
            <a:off x="3223641" y="3950895"/>
            <a:ext cx="70681" cy="58417"/>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54" name="Freeform 53"/>
          <p:cNvSpPr>
            <a:spLocks/>
          </p:cNvSpPr>
          <p:nvPr/>
        </p:nvSpPr>
        <p:spPr bwMode="auto">
          <a:xfrm>
            <a:off x="4707947" y="5352911"/>
            <a:ext cx="70681" cy="58417"/>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59" name="Freeform 58"/>
          <p:cNvSpPr>
            <a:spLocks/>
          </p:cNvSpPr>
          <p:nvPr/>
        </p:nvSpPr>
        <p:spPr bwMode="auto">
          <a:xfrm>
            <a:off x="5142853" y="4856364"/>
            <a:ext cx="79516" cy="91277"/>
          </a:xfrm>
          <a:custGeom>
            <a:avLst/>
            <a:gdLst>
              <a:gd name="T0" fmla="*/ 18 w 36"/>
              <a:gd name="T1" fmla="*/ 50 h 50"/>
              <a:gd name="T2" fmla="*/ 36 w 36"/>
              <a:gd name="T3" fmla="*/ 0 h 50"/>
              <a:gd name="T4" fmla="*/ 36 w 36"/>
              <a:gd name="T5" fmla="*/ 0 h 50"/>
              <a:gd name="T6" fmla="*/ 34 w 36"/>
              <a:gd name="T7" fmla="*/ 2 h 50"/>
              <a:gd name="T8" fmla="*/ 24 w 36"/>
              <a:gd name="T9" fmla="*/ 6 h 50"/>
              <a:gd name="T10" fmla="*/ 20 w 36"/>
              <a:gd name="T11" fmla="*/ 6 h 50"/>
              <a:gd name="T12" fmla="*/ 14 w 36"/>
              <a:gd name="T13" fmla="*/ 6 h 50"/>
              <a:gd name="T14" fmla="*/ 6 w 36"/>
              <a:gd name="T15" fmla="*/ 4 h 50"/>
              <a:gd name="T16" fmla="*/ 0 w 36"/>
              <a:gd name="T17" fmla="*/ 0 h 50"/>
              <a:gd name="T18" fmla="*/ 18 w 36"/>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0">
                <a:moveTo>
                  <a:pt x="18" y="50"/>
                </a:moveTo>
                <a:lnTo>
                  <a:pt x="36" y="0"/>
                </a:lnTo>
                <a:lnTo>
                  <a:pt x="36" y="0"/>
                </a:lnTo>
                <a:lnTo>
                  <a:pt x="34" y="2"/>
                </a:lnTo>
                <a:lnTo>
                  <a:pt x="24" y="6"/>
                </a:lnTo>
                <a:lnTo>
                  <a:pt x="20" y="6"/>
                </a:lnTo>
                <a:lnTo>
                  <a:pt x="14" y="6"/>
                </a:lnTo>
                <a:lnTo>
                  <a:pt x="6" y="4"/>
                </a:lnTo>
                <a:lnTo>
                  <a:pt x="0" y="0"/>
                </a:lnTo>
                <a:lnTo>
                  <a:pt x="18"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cxnSp>
        <p:nvCxnSpPr>
          <p:cNvPr id="61" name="Straight Connector 60"/>
          <p:cNvCxnSpPr/>
          <p:nvPr/>
        </p:nvCxnSpPr>
        <p:spPr>
          <a:xfrm>
            <a:off x="4707947" y="4038521"/>
            <a:ext cx="0" cy="1300683"/>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3329663" y="3950895"/>
            <a:ext cx="1378285" cy="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6372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2" grpId="0" animBg="1"/>
      <p:bldP spid="13" grpId="0"/>
      <p:bldP spid="40" grpId="0"/>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Shifting the PPF</a:t>
            </a:r>
          </a:p>
        </p:txBody>
      </p:sp>
      <p:sp>
        <p:nvSpPr>
          <p:cNvPr id="69" name="Content Placeholder 2"/>
          <p:cNvSpPr>
            <a:spLocks noGrp="1"/>
          </p:cNvSpPr>
          <p:nvPr>
            <p:ph idx="1"/>
          </p:nvPr>
        </p:nvSpPr>
        <p:spPr>
          <a:xfrm>
            <a:off x="457200" y="1066800"/>
            <a:ext cx="8229600" cy="5254751"/>
          </a:xfrm>
        </p:spPr>
        <p:txBody>
          <a:bodyPr>
            <a:normAutofit/>
          </a:bodyPr>
          <a:lstStyle/>
          <a:p>
            <a:pPr marL="0" indent="0">
              <a:buNone/>
            </a:pPr>
            <a:r>
              <a:rPr lang="en-US" dirty="0"/>
              <a:t>The PPF shifts when resources are adjusted. </a:t>
            </a:r>
          </a:p>
        </p:txBody>
      </p:sp>
      <p:sp>
        <p:nvSpPr>
          <p:cNvPr id="6" name="Rectangle 5"/>
          <p:cNvSpPr>
            <a:spLocks noChangeArrowheads="1"/>
          </p:cNvSpPr>
          <p:nvPr/>
        </p:nvSpPr>
        <p:spPr bwMode="auto">
          <a:xfrm>
            <a:off x="589415" y="18551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6"/>
          <p:cNvSpPr>
            <a:spLocks noChangeArrowheads="1"/>
          </p:cNvSpPr>
          <p:nvPr/>
        </p:nvSpPr>
        <p:spPr bwMode="auto">
          <a:xfrm>
            <a:off x="589415" y="2299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7"/>
          <p:cNvSpPr>
            <a:spLocks noChangeArrowheads="1"/>
          </p:cNvSpPr>
          <p:nvPr/>
        </p:nvSpPr>
        <p:spPr bwMode="auto">
          <a:xfrm>
            <a:off x="2189615" y="5194756"/>
            <a:ext cx="4988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 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3866015" y="5194756"/>
            <a:ext cx="4988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 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2895600" y="6019800"/>
            <a:ext cx="14263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589415" y="3670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3"/>
          <p:cNvSpPr>
            <a:spLocks noChangeArrowheads="1"/>
          </p:cNvSpPr>
          <p:nvPr/>
        </p:nvSpPr>
        <p:spPr bwMode="auto">
          <a:xfrm>
            <a:off x="589415" y="27563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4"/>
          <p:cNvSpPr>
            <a:spLocks noChangeArrowheads="1"/>
          </p:cNvSpPr>
          <p:nvPr/>
        </p:nvSpPr>
        <p:spPr bwMode="auto">
          <a:xfrm>
            <a:off x="589415" y="32135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5"/>
          <p:cNvSpPr>
            <a:spLocks noChangeArrowheads="1"/>
          </p:cNvSpPr>
          <p:nvPr/>
        </p:nvSpPr>
        <p:spPr bwMode="auto">
          <a:xfrm>
            <a:off x="589415" y="41279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6"/>
          <p:cNvSpPr>
            <a:spLocks noChangeArrowheads="1"/>
          </p:cNvSpPr>
          <p:nvPr/>
        </p:nvSpPr>
        <p:spPr bwMode="auto">
          <a:xfrm>
            <a:off x="589415" y="4585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7"/>
          <p:cNvSpPr>
            <a:spLocks noChangeArrowheads="1"/>
          </p:cNvSpPr>
          <p:nvPr/>
        </p:nvSpPr>
        <p:spPr bwMode="auto">
          <a:xfrm>
            <a:off x="589415" y="50423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665615" y="5661481"/>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142761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308036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399476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Line 45"/>
          <p:cNvSpPr>
            <a:spLocks noChangeShapeType="1"/>
          </p:cNvSpPr>
          <p:nvPr/>
        </p:nvSpPr>
        <p:spPr bwMode="auto">
          <a:xfrm>
            <a:off x="748165" y="24515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46"/>
          <p:cNvSpPr>
            <a:spLocks noChangeShapeType="1"/>
          </p:cNvSpPr>
          <p:nvPr/>
        </p:nvSpPr>
        <p:spPr bwMode="auto">
          <a:xfrm>
            <a:off x="748165" y="37469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7"/>
          <p:cNvSpPr>
            <a:spLocks noChangeShapeType="1"/>
          </p:cNvSpPr>
          <p:nvPr/>
        </p:nvSpPr>
        <p:spPr bwMode="auto">
          <a:xfrm>
            <a:off x="748165" y="42041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8"/>
          <p:cNvSpPr>
            <a:spLocks noChangeShapeType="1"/>
          </p:cNvSpPr>
          <p:nvPr/>
        </p:nvSpPr>
        <p:spPr bwMode="auto">
          <a:xfrm>
            <a:off x="748165" y="32897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9"/>
          <p:cNvSpPr>
            <a:spLocks noChangeShapeType="1"/>
          </p:cNvSpPr>
          <p:nvPr/>
        </p:nvSpPr>
        <p:spPr bwMode="auto">
          <a:xfrm>
            <a:off x="748165" y="513760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50"/>
          <p:cNvSpPr>
            <a:spLocks noChangeShapeType="1"/>
          </p:cNvSpPr>
          <p:nvPr/>
        </p:nvSpPr>
        <p:spPr bwMode="auto">
          <a:xfrm>
            <a:off x="748165" y="29087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51"/>
          <p:cNvSpPr>
            <a:spLocks noChangeShapeType="1"/>
          </p:cNvSpPr>
          <p:nvPr/>
        </p:nvSpPr>
        <p:spPr bwMode="auto">
          <a:xfrm>
            <a:off x="1503815" y="5597981"/>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Rectangle 52"/>
          <p:cNvSpPr>
            <a:spLocks noChangeArrowheads="1"/>
          </p:cNvSpPr>
          <p:nvPr/>
        </p:nvSpPr>
        <p:spPr bwMode="auto">
          <a:xfrm>
            <a:off x="224216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Line 53"/>
          <p:cNvSpPr>
            <a:spLocks noChangeShapeType="1"/>
          </p:cNvSpPr>
          <p:nvPr/>
        </p:nvSpPr>
        <p:spPr bwMode="auto">
          <a:xfrm>
            <a:off x="4018415" y="5597981"/>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4"/>
          <p:cNvSpPr>
            <a:spLocks noChangeShapeType="1"/>
          </p:cNvSpPr>
          <p:nvPr/>
        </p:nvSpPr>
        <p:spPr bwMode="auto">
          <a:xfrm>
            <a:off x="2243590" y="5597981"/>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55"/>
          <p:cNvSpPr>
            <a:spLocks noChangeShapeType="1"/>
          </p:cNvSpPr>
          <p:nvPr/>
        </p:nvSpPr>
        <p:spPr bwMode="auto">
          <a:xfrm>
            <a:off x="3104015" y="5597981"/>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Rectangle 56"/>
          <p:cNvSpPr>
            <a:spLocks noChangeArrowheads="1"/>
          </p:cNvSpPr>
          <p:nvPr/>
        </p:nvSpPr>
        <p:spPr bwMode="auto">
          <a:xfrm>
            <a:off x="7010400" y="6019800"/>
            <a:ext cx="14263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Line 74"/>
          <p:cNvSpPr>
            <a:spLocks noChangeShapeType="1"/>
          </p:cNvSpPr>
          <p:nvPr/>
        </p:nvSpPr>
        <p:spPr bwMode="auto">
          <a:xfrm>
            <a:off x="741815" y="1918156"/>
            <a:ext cx="3276600" cy="3733800"/>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75"/>
          <p:cNvSpPr>
            <a:spLocks noChangeShapeType="1"/>
          </p:cNvSpPr>
          <p:nvPr/>
        </p:nvSpPr>
        <p:spPr bwMode="auto">
          <a:xfrm>
            <a:off x="741815" y="3746956"/>
            <a:ext cx="1524000" cy="190500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Rectangle 76"/>
          <p:cNvSpPr>
            <a:spLocks noChangeArrowheads="1"/>
          </p:cNvSpPr>
          <p:nvPr/>
        </p:nvSpPr>
        <p:spPr bwMode="auto">
          <a:xfrm>
            <a:off x="4604365" y="1918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5923415" y="5194756"/>
            <a:ext cx="4988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r>
              <a:rPr kumimoji="0" lang="en-US" sz="1400" b="1" i="0" u="none" strike="noStrike" cap="none" normalizeH="0" dirty="0">
                <a:ln>
                  <a:noFill/>
                </a:ln>
                <a:solidFill>
                  <a:srgbClr val="000000"/>
                </a:solidFill>
                <a:effectLst/>
                <a:latin typeface="Univers LT Std 47 Cn Lt" charset="0"/>
                <a:cs typeface="Arial" pitchFamily="34" charset="0"/>
              </a:rPr>
              <a:t> 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7760399" y="4813756"/>
            <a:ext cx="4490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4604365" y="28325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4551815" y="37469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4551815" y="4585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470421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529016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638061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699021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759981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8209415" y="5728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Line 113"/>
          <p:cNvSpPr>
            <a:spLocks noChangeShapeType="1"/>
          </p:cNvSpPr>
          <p:nvPr/>
        </p:nvSpPr>
        <p:spPr bwMode="auto">
          <a:xfrm>
            <a:off x="4780415" y="29087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114"/>
          <p:cNvSpPr>
            <a:spLocks noChangeShapeType="1"/>
          </p:cNvSpPr>
          <p:nvPr/>
        </p:nvSpPr>
        <p:spPr bwMode="auto">
          <a:xfrm>
            <a:off x="4780415" y="38993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115"/>
          <p:cNvSpPr>
            <a:spLocks noChangeShapeType="1"/>
          </p:cNvSpPr>
          <p:nvPr/>
        </p:nvSpPr>
        <p:spPr bwMode="auto">
          <a:xfrm>
            <a:off x="4780415" y="47375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116"/>
          <p:cNvSpPr>
            <a:spLocks noChangeShapeType="1"/>
          </p:cNvSpPr>
          <p:nvPr/>
        </p:nvSpPr>
        <p:spPr bwMode="auto">
          <a:xfrm>
            <a:off x="53138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Rectangle 117"/>
          <p:cNvSpPr>
            <a:spLocks noChangeArrowheads="1"/>
          </p:cNvSpPr>
          <p:nvPr/>
        </p:nvSpPr>
        <p:spPr bwMode="auto">
          <a:xfrm>
            <a:off x="5823565" y="57413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Line 118"/>
          <p:cNvSpPr>
            <a:spLocks noChangeShapeType="1"/>
          </p:cNvSpPr>
          <p:nvPr/>
        </p:nvSpPr>
        <p:spPr bwMode="auto">
          <a:xfrm>
            <a:off x="76760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119"/>
          <p:cNvSpPr>
            <a:spLocks noChangeShapeType="1"/>
          </p:cNvSpPr>
          <p:nvPr/>
        </p:nvSpPr>
        <p:spPr bwMode="auto">
          <a:xfrm>
            <a:off x="70664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120"/>
          <p:cNvSpPr>
            <a:spLocks noChangeShapeType="1"/>
          </p:cNvSpPr>
          <p:nvPr/>
        </p:nvSpPr>
        <p:spPr bwMode="auto">
          <a:xfrm>
            <a:off x="4780415" y="1994356"/>
            <a:ext cx="3429000" cy="3657600"/>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121"/>
          <p:cNvSpPr>
            <a:spLocks noChangeShapeType="1"/>
          </p:cNvSpPr>
          <p:nvPr/>
        </p:nvSpPr>
        <p:spPr bwMode="auto">
          <a:xfrm>
            <a:off x="4780415" y="1994356"/>
            <a:ext cx="1066800" cy="365760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Rectangle 128"/>
          <p:cNvSpPr>
            <a:spLocks noChangeArrowheads="1"/>
          </p:cNvSpPr>
          <p:nvPr/>
        </p:nvSpPr>
        <p:spPr bwMode="auto">
          <a:xfrm>
            <a:off x="2037215" y="2451556"/>
            <a:ext cx="2286000" cy="6096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Rectangle 129"/>
          <p:cNvSpPr>
            <a:spLocks noChangeArrowheads="1"/>
          </p:cNvSpPr>
          <p:nvPr/>
        </p:nvSpPr>
        <p:spPr bwMode="auto">
          <a:xfrm>
            <a:off x="2189615" y="2527756"/>
            <a:ext cx="2158949" cy="524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An increase in available</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resources </a:t>
            </a:r>
            <a:r>
              <a:rPr lang="en-US" sz="1400" b="1" i="1" dirty="0">
                <a:solidFill>
                  <a:srgbClr val="000000"/>
                </a:solidFill>
                <a:latin typeface="Univers LT Std 57 Cn" charset="0"/>
                <a:cs typeface="Arial" pitchFamily="34" charset="0"/>
              </a:rPr>
              <a:t>shifts</a:t>
            </a:r>
            <a:r>
              <a:rPr lang="en-US" sz="1400" i="1" dirty="0">
                <a:solidFill>
                  <a:srgbClr val="000000"/>
                </a:solidFill>
                <a:latin typeface="Univers LT Std 57 Cn" charset="0"/>
                <a:cs typeface="Arial" pitchFamily="34" charset="0"/>
              </a:rPr>
              <a:t> the entire</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f</a:t>
            </a:r>
            <a:r>
              <a:rPr kumimoji="0" lang="en-US" sz="1400" b="0" i="1" u="none" strike="noStrike" cap="none" normalizeH="0" baseline="0" dirty="0">
                <a:ln>
                  <a:noFill/>
                </a:ln>
                <a:solidFill>
                  <a:srgbClr val="000000"/>
                </a:solidFill>
                <a:effectLst/>
                <a:latin typeface="Univers LT Std 57 Cn" charset="0"/>
                <a:cs typeface="Arial" pitchFamily="34" charset="0"/>
              </a:rPr>
              <a:t>rontier</a:t>
            </a:r>
            <a:r>
              <a:rPr kumimoji="0" lang="en-US" sz="1400" b="0" i="1" u="none" strike="noStrike" cap="none" normalizeH="0" dirty="0">
                <a:ln>
                  <a:noFill/>
                </a:ln>
                <a:solidFill>
                  <a:srgbClr val="000000"/>
                </a:solidFill>
                <a:effectLst/>
                <a:latin typeface="Univers LT Std 57 Cn" charset="0"/>
                <a:cs typeface="Arial" pitchFamily="34" charset="0"/>
              </a:rPr>
              <a:t> outward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34"/>
          <p:cNvSpPr>
            <a:spLocks noChangeArrowheads="1"/>
          </p:cNvSpPr>
          <p:nvPr/>
        </p:nvSpPr>
        <p:spPr bwMode="auto">
          <a:xfrm>
            <a:off x="6220377" y="2527756"/>
            <a:ext cx="2522438" cy="6858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Rectangle 135"/>
          <p:cNvSpPr>
            <a:spLocks noChangeArrowheads="1"/>
          </p:cNvSpPr>
          <p:nvPr/>
        </p:nvSpPr>
        <p:spPr bwMode="auto">
          <a:xfrm>
            <a:off x="6304415" y="2603956"/>
            <a:ext cx="2458585" cy="524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An improvement in technology</a:t>
            </a:r>
            <a:r>
              <a:rPr kumimoji="0" lang="en-US" sz="1400" b="0" i="1" u="none" strike="noStrike" cap="none" normalizeH="0" dirty="0">
                <a:ln>
                  <a:noFill/>
                </a:ln>
                <a:solidFill>
                  <a:srgbClr val="000000"/>
                </a:solidFill>
                <a:effectLst/>
                <a:latin typeface="Univers LT Std 57 Cn" charset="0"/>
                <a:cs typeface="Arial" pitchFamily="34" charset="0"/>
              </a:rPr>
              <a:t> </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baseline="0" dirty="0">
                <a:solidFill>
                  <a:srgbClr val="000000"/>
                </a:solidFill>
                <a:latin typeface="Univers LT Std 57 Cn" charset="0"/>
                <a:cs typeface="Arial" pitchFamily="34" charset="0"/>
              </a:rPr>
              <a:t>for</a:t>
            </a:r>
            <a:r>
              <a:rPr lang="en-US" sz="1400" i="1" dirty="0">
                <a:solidFill>
                  <a:srgbClr val="000000"/>
                </a:solidFill>
                <a:latin typeface="Univers LT Std 57 Cn" charset="0"/>
                <a:cs typeface="Arial" pitchFamily="34" charset="0"/>
              </a:rPr>
              <a:t> one good </a:t>
            </a:r>
            <a:r>
              <a:rPr lang="en-US" sz="1400" b="1" i="1" dirty="0">
                <a:solidFill>
                  <a:srgbClr val="000000"/>
                </a:solidFill>
                <a:latin typeface="Univers LT Std 57 Cn" charset="0"/>
                <a:cs typeface="Arial" pitchFamily="34" charset="0"/>
              </a:rPr>
              <a:t>rotates</a:t>
            </a:r>
            <a:r>
              <a:rPr lang="en-US" sz="1400" i="1" dirty="0">
                <a:solidFill>
                  <a:srgbClr val="000000"/>
                </a:solidFill>
                <a:latin typeface="Univers LT Std 57 Cn" charset="0"/>
                <a:cs typeface="Arial" pitchFamily="34" charset="0"/>
              </a:rPr>
              <a:t> the </a:t>
            </a:r>
          </a:p>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frontier</a:t>
            </a:r>
            <a:r>
              <a:rPr kumimoji="0" lang="en-US" sz="1400" b="0" i="1" u="none" strike="noStrike" cap="none" normalizeH="0" dirty="0">
                <a:ln>
                  <a:noFill/>
                </a:ln>
                <a:solidFill>
                  <a:srgbClr val="000000"/>
                </a:solidFill>
                <a:effectLst/>
                <a:latin typeface="Univers LT Std 57 Cn" charset="0"/>
                <a:cs typeface="Arial" pitchFamily="34" charset="0"/>
              </a:rPr>
              <a:t> outward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0" name="Line 139"/>
          <p:cNvSpPr>
            <a:spLocks noChangeShapeType="1"/>
          </p:cNvSpPr>
          <p:nvPr/>
        </p:nvSpPr>
        <p:spPr bwMode="auto">
          <a:xfrm>
            <a:off x="64568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40"/>
          <p:cNvSpPr>
            <a:spLocks noChangeShapeType="1"/>
          </p:cNvSpPr>
          <p:nvPr/>
        </p:nvSpPr>
        <p:spPr bwMode="auto">
          <a:xfrm>
            <a:off x="82856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141"/>
          <p:cNvSpPr>
            <a:spLocks noChangeShapeType="1"/>
          </p:cNvSpPr>
          <p:nvPr/>
        </p:nvSpPr>
        <p:spPr bwMode="auto">
          <a:xfrm>
            <a:off x="4780415" y="19943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142"/>
          <p:cNvSpPr>
            <a:spLocks noChangeShapeType="1"/>
          </p:cNvSpPr>
          <p:nvPr/>
        </p:nvSpPr>
        <p:spPr bwMode="auto">
          <a:xfrm>
            <a:off x="748165" y="19181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143"/>
          <p:cNvSpPr>
            <a:spLocks noChangeShapeType="1"/>
          </p:cNvSpPr>
          <p:nvPr/>
        </p:nvSpPr>
        <p:spPr bwMode="auto">
          <a:xfrm>
            <a:off x="748165" y="464230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Freeform 144"/>
          <p:cNvSpPr>
            <a:spLocks/>
          </p:cNvSpPr>
          <p:nvPr/>
        </p:nvSpPr>
        <p:spPr bwMode="auto">
          <a:xfrm>
            <a:off x="741815" y="1841956"/>
            <a:ext cx="3581400" cy="3810000"/>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147"/>
          <p:cNvSpPr>
            <a:spLocks noChangeShapeType="1"/>
          </p:cNvSpPr>
          <p:nvPr/>
        </p:nvSpPr>
        <p:spPr bwMode="auto">
          <a:xfrm>
            <a:off x="5847215" y="56138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cxnSp>
        <p:nvCxnSpPr>
          <p:cNvPr id="150" name="Straight Connector 149"/>
          <p:cNvCxnSpPr/>
          <p:nvPr/>
        </p:nvCxnSpPr>
        <p:spPr>
          <a:xfrm>
            <a:off x="838200" y="3746956"/>
            <a:ext cx="1371600" cy="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151" name="Freeform 150"/>
          <p:cNvSpPr>
            <a:spLocks/>
          </p:cNvSpPr>
          <p:nvPr/>
        </p:nvSpPr>
        <p:spPr bwMode="auto">
          <a:xfrm>
            <a:off x="4780415" y="1994356"/>
            <a:ext cx="3505200" cy="3657600"/>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cxnSp>
        <p:nvCxnSpPr>
          <p:cNvPr id="152" name="Straight Connector 151"/>
          <p:cNvCxnSpPr/>
          <p:nvPr/>
        </p:nvCxnSpPr>
        <p:spPr>
          <a:xfrm>
            <a:off x="5771015" y="4737556"/>
            <a:ext cx="1467985" cy="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73" name="Rectangle 72"/>
          <p:cNvSpPr>
            <a:spLocks noChangeArrowheads="1"/>
          </p:cNvSpPr>
          <p:nvPr/>
        </p:nvSpPr>
        <p:spPr bwMode="auto">
          <a:xfrm>
            <a:off x="990600" y="182880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5069508" y="1841956"/>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9577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5" grpId="0" animBg="1"/>
      <p:bldP spid="80" grpId="0"/>
      <p:bldP spid="121" grpId="0" animBg="1"/>
      <p:bldP spid="129" grpId="0" animBg="1"/>
      <p:bldP spid="130" grpId="0"/>
      <p:bldP spid="135" grpId="0" animBg="1"/>
      <p:bldP spid="1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Shifting the PPF</a:t>
            </a:r>
          </a:p>
        </p:txBody>
      </p:sp>
      <p:sp>
        <p:nvSpPr>
          <p:cNvPr id="69" name="Content Placeholder 2"/>
          <p:cNvSpPr>
            <a:spLocks noGrp="1"/>
          </p:cNvSpPr>
          <p:nvPr>
            <p:ph idx="1"/>
          </p:nvPr>
        </p:nvSpPr>
        <p:spPr>
          <a:xfrm>
            <a:off x="457200" y="1066800"/>
            <a:ext cx="8229600" cy="5254751"/>
          </a:xfrm>
        </p:spPr>
        <p:txBody>
          <a:bodyPr>
            <a:normAutofit/>
          </a:bodyPr>
          <a:lstStyle/>
          <a:p>
            <a:pPr marL="0" indent="0">
              <a:buNone/>
            </a:pPr>
            <a:r>
              <a:rPr lang="en-US" sz="2400" dirty="0"/>
              <a:t>Show that it is possible to increase both wheat and shirt production with an increase in technology to produce shirts.</a:t>
            </a:r>
          </a:p>
        </p:txBody>
      </p:sp>
      <p:sp>
        <p:nvSpPr>
          <p:cNvPr id="57" name="Rectangle 56"/>
          <p:cNvSpPr>
            <a:spLocks noChangeArrowheads="1"/>
          </p:cNvSpPr>
          <p:nvPr/>
        </p:nvSpPr>
        <p:spPr bwMode="auto">
          <a:xfrm>
            <a:off x="3505200" y="6248400"/>
            <a:ext cx="14263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2153785" y="214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3505200" y="5423356"/>
            <a:ext cx="4988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r>
              <a:rPr kumimoji="0" lang="en-US" sz="1400" b="1" i="0" u="none" strike="noStrike" cap="none" normalizeH="0" dirty="0">
                <a:ln>
                  <a:noFill/>
                </a:ln>
                <a:solidFill>
                  <a:srgbClr val="000000"/>
                </a:solidFill>
                <a:effectLst/>
                <a:latin typeface="Univers LT Std 47 Cn Lt" charset="0"/>
                <a:cs typeface="Arial" pitchFamily="34" charset="0"/>
              </a:rPr>
              <a:t> 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5342184" y="5042356"/>
            <a:ext cx="4490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2186150" y="30611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2133600" y="39755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2133600" y="4813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228600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287195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396240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457200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518160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579120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Line 113"/>
          <p:cNvSpPr>
            <a:spLocks noChangeShapeType="1"/>
          </p:cNvSpPr>
          <p:nvPr/>
        </p:nvSpPr>
        <p:spPr bwMode="auto">
          <a:xfrm>
            <a:off x="2362200" y="31373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114"/>
          <p:cNvSpPr>
            <a:spLocks noChangeShapeType="1"/>
          </p:cNvSpPr>
          <p:nvPr/>
        </p:nvSpPr>
        <p:spPr bwMode="auto">
          <a:xfrm>
            <a:off x="2362200" y="41279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115"/>
          <p:cNvSpPr>
            <a:spLocks noChangeShapeType="1"/>
          </p:cNvSpPr>
          <p:nvPr/>
        </p:nvSpPr>
        <p:spPr bwMode="auto">
          <a:xfrm>
            <a:off x="2362200" y="49661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116"/>
          <p:cNvSpPr>
            <a:spLocks noChangeShapeType="1"/>
          </p:cNvSpPr>
          <p:nvPr/>
        </p:nvSpPr>
        <p:spPr bwMode="auto">
          <a:xfrm>
            <a:off x="28956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Rectangle 117"/>
          <p:cNvSpPr>
            <a:spLocks noChangeArrowheads="1"/>
          </p:cNvSpPr>
          <p:nvPr/>
        </p:nvSpPr>
        <p:spPr bwMode="auto">
          <a:xfrm>
            <a:off x="3405350" y="5969912"/>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Line 118"/>
          <p:cNvSpPr>
            <a:spLocks noChangeShapeType="1"/>
          </p:cNvSpPr>
          <p:nvPr/>
        </p:nvSpPr>
        <p:spPr bwMode="auto">
          <a:xfrm>
            <a:off x="52578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119"/>
          <p:cNvSpPr>
            <a:spLocks noChangeShapeType="1"/>
          </p:cNvSpPr>
          <p:nvPr/>
        </p:nvSpPr>
        <p:spPr bwMode="auto">
          <a:xfrm>
            <a:off x="46482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120"/>
          <p:cNvSpPr>
            <a:spLocks noChangeShapeType="1"/>
          </p:cNvSpPr>
          <p:nvPr/>
        </p:nvSpPr>
        <p:spPr bwMode="auto">
          <a:xfrm>
            <a:off x="2362200" y="2222956"/>
            <a:ext cx="3429000" cy="3657600"/>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121"/>
          <p:cNvSpPr>
            <a:spLocks noChangeShapeType="1"/>
          </p:cNvSpPr>
          <p:nvPr/>
        </p:nvSpPr>
        <p:spPr bwMode="auto">
          <a:xfrm>
            <a:off x="2362200" y="2222956"/>
            <a:ext cx="1066800" cy="365760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39"/>
          <p:cNvSpPr>
            <a:spLocks noChangeShapeType="1"/>
          </p:cNvSpPr>
          <p:nvPr/>
        </p:nvSpPr>
        <p:spPr bwMode="auto">
          <a:xfrm>
            <a:off x="40386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40"/>
          <p:cNvSpPr>
            <a:spLocks noChangeShapeType="1"/>
          </p:cNvSpPr>
          <p:nvPr/>
        </p:nvSpPr>
        <p:spPr bwMode="auto">
          <a:xfrm>
            <a:off x="58674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141"/>
          <p:cNvSpPr>
            <a:spLocks noChangeShapeType="1"/>
          </p:cNvSpPr>
          <p:nvPr/>
        </p:nvSpPr>
        <p:spPr bwMode="auto">
          <a:xfrm>
            <a:off x="2362200" y="22229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147"/>
          <p:cNvSpPr>
            <a:spLocks noChangeShapeType="1"/>
          </p:cNvSpPr>
          <p:nvPr/>
        </p:nvSpPr>
        <p:spPr bwMode="auto">
          <a:xfrm>
            <a:off x="3429000" y="58424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Freeform 150"/>
          <p:cNvSpPr>
            <a:spLocks/>
          </p:cNvSpPr>
          <p:nvPr/>
        </p:nvSpPr>
        <p:spPr bwMode="auto">
          <a:xfrm>
            <a:off x="2362200" y="2222956"/>
            <a:ext cx="3505200" cy="3657600"/>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Freeform 67"/>
          <p:cNvSpPr>
            <a:spLocks/>
          </p:cNvSpPr>
          <p:nvPr/>
        </p:nvSpPr>
        <p:spPr bwMode="auto">
          <a:xfrm>
            <a:off x="3144385" y="5029200"/>
            <a:ext cx="70681" cy="58417"/>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2" name="Rectangle 31"/>
          <p:cNvSpPr>
            <a:spLocks noChangeArrowheads="1"/>
          </p:cNvSpPr>
          <p:nvPr/>
        </p:nvSpPr>
        <p:spPr bwMode="auto">
          <a:xfrm>
            <a:off x="990600" y="1918156"/>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829742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Solution II</a:t>
            </a:r>
          </a:p>
        </p:txBody>
      </p:sp>
      <p:sp>
        <p:nvSpPr>
          <p:cNvPr id="69" name="Content Placeholder 2"/>
          <p:cNvSpPr>
            <a:spLocks noGrp="1"/>
          </p:cNvSpPr>
          <p:nvPr>
            <p:ph idx="1"/>
          </p:nvPr>
        </p:nvSpPr>
        <p:spPr>
          <a:xfrm>
            <a:off x="457200" y="1066800"/>
            <a:ext cx="8229600" cy="5254751"/>
          </a:xfrm>
        </p:spPr>
        <p:txBody>
          <a:bodyPr>
            <a:normAutofit/>
          </a:bodyPr>
          <a:lstStyle/>
          <a:p>
            <a:pPr marL="0" indent="0">
              <a:buNone/>
            </a:pPr>
            <a:r>
              <a:rPr lang="en-US" sz="2400" dirty="0"/>
              <a:t>Show that it is possible to increase both wheat and shirt production with an increase in technology to produce shirts.</a:t>
            </a:r>
          </a:p>
        </p:txBody>
      </p:sp>
      <p:sp>
        <p:nvSpPr>
          <p:cNvPr id="57" name="Rectangle 56"/>
          <p:cNvSpPr>
            <a:spLocks noChangeArrowheads="1"/>
          </p:cNvSpPr>
          <p:nvPr/>
        </p:nvSpPr>
        <p:spPr bwMode="auto">
          <a:xfrm>
            <a:off x="3505200" y="6235244"/>
            <a:ext cx="14263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2153785" y="2133600"/>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3505200" y="5410200"/>
            <a:ext cx="4988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r>
              <a:rPr kumimoji="0" lang="en-US" sz="1400" b="1" i="0" u="none" strike="noStrike" cap="none" normalizeH="0" dirty="0">
                <a:ln>
                  <a:noFill/>
                </a:ln>
                <a:solidFill>
                  <a:srgbClr val="000000"/>
                </a:solidFill>
                <a:effectLst/>
                <a:latin typeface="Univers LT Std 47 Cn Lt" charset="0"/>
                <a:cs typeface="Arial" pitchFamily="34" charset="0"/>
              </a:rPr>
              <a:t> 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5342184" y="5029200"/>
            <a:ext cx="4490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2186150" y="3048000"/>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2133600" y="3962400"/>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2133600" y="4800600"/>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228600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287195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396240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457200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518160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5791200" y="5943600"/>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Line 113"/>
          <p:cNvSpPr>
            <a:spLocks noChangeShapeType="1"/>
          </p:cNvSpPr>
          <p:nvPr/>
        </p:nvSpPr>
        <p:spPr bwMode="auto">
          <a:xfrm>
            <a:off x="2362200" y="31242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114"/>
          <p:cNvSpPr>
            <a:spLocks noChangeShapeType="1"/>
          </p:cNvSpPr>
          <p:nvPr/>
        </p:nvSpPr>
        <p:spPr bwMode="auto">
          <a:xfrm>
            <a:off x="2362200" y="4114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115"/>
          <p:cNvSpPr>
            <a:spLocks noChangeShapeType="1"/>
          </p:cNvSpPr>
          <p:nvPr/>
        </p:nvSpPr>
        <p:spPr bwMode="auto">
          <a:xfrm>
            <a:off x="2362200" y="49530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116"/>
          <p:cNvSpPr>
            <a:spLocks noChangeShapeType="1"/>
          </p:cNvSpPr>
          <p:nvPr/>
        </p:nvSpPr>
        <p:spPr bwMode="auto">
          <a:xfrm>
            <a:off x="28956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Rectangle 117"/>
          <p:cNvSpPr>
            <a:spLocks noChangeArrowheads="1"/>
          </p:cNvSpPr>
          <p:nvPr/>
        </p:nvSpPr>
        <p:spPr bwMode="auto">
          <a:xfrm>
            <a:off x="3405350" y="5956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Line 118"/>
          <p:cNvSpPr>
            <a:spLocks noChangeShapeType="1"/>
          </p:cNvSpPr>
          <p:nvPr/>
        </p:nvSpPr>
        <p:spPr bwMode="auto">
          <a:xfrm>
            <a:off x="52578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119"/>
          <p:cNvSpPr>
            <a:spLocks noChangeShapeType="1"/>
          </p:cNvSpPr>
          <p:nvPr/>
        </p:nvSpPr>
        <p:spPr bwMode="auto">
          <a:xfrm>
            <a:off x="46482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120"/>
          <p:cNvSpPr>
            <a:spLocks noChangeShapeType="1"/>
          </p:cNvSpPr>
          <p:nvPr/>
        </p:nvSpPr>
        <p:spPr bwMode="auto">
          <a:xfrm>
            <a:off x="2362200" y="2209800"/>
            <a:ext cx="3429000" cy="3657600"/>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121"/>
          <p:cNvSpPr>
            <a:spLocks noChangeShapeType="1"/>
          </p:cNvSpPr>
          <p:nvPr/>
        </p:nvSpPr>
        <p:spPr bwMode="auto">
          <a:xfrm>
            <a:off x="2362200" y="2209800"/>
            <a:ext cx="1066800" cy="365760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39"/>
          <p:cNvSpPr>
            <a:spLocks noChangeShapeType="1"/>
          </p:cNvSpPr>
          <p:nvPr/>
        </p:nvSpPr>
        <p:spPr bwMode="auto">
          <a:xfrm>
            <a:off x="40386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40"/>
          <p:cNvSpPr>
            <a:spLocks noChangeShapeType="1"/>
          </p:cNvSpPr>
          <p:nvPr/>
        </p:nvSpPr>
        <p:spPr bwMode="auto">
          <a:xfrm>
            <a:off x="58674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141"/>
          <p:cNvSpPr>
            <a:spLocks noChangeShapeType="1"/>
          </p:cNvSpPr>
          <p:nvPr/>
        </p:nvSpPr>
        <p:spPr bwMode="auto">
          <a:xfrm>
            <a:off x="2362200" y="2209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147"/>
          <p:cNvSpPr>
            <a:spLocks noChangeShapeType="1"/>
          </p:cNvSpPr>
          <p:nvPr/>
        </p:nvSpPr>
        <p:spPr bwMode="auto">
          <a:xfrm>
            <a:off x="3429000" y="58293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Freeform 150"/>
          <p:cNvSpPr>
            <a:spLocks/>
          </p:cNvSpPr>
          <p:nvPr/>
        </p:nvSpPr>
        <p:spPr bwMode="auto">
          <a:xfrm>
            <a:off x="2362200" y="2209800"/>
            <a:ext cx="3505200" cy="3657600"/>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cxnSp>
        <p:nvCxnSpPr>
          <p:cNvPr id="152" name="Straight Connector 151"/>
          <p:cNvCxnSpPr/>
          <p:nvPr/>
        </p:nvCxnSpPr>
        <p:spPr>
          <a:xfrm flipH="1" flipV="1">
            <a:off x="4218392" y="4177844"/>
            <a:ext cx="754794" cy="83820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68" name="Freeform 67"/>
          <p:cNvSpPr>
            <a:spLocks/>
          </p:cNvSpPr>
          <p:nvPr/>
        </p:nvSpPr>
        <p:spPr bwMode="auto">
          <a:xfrm>
            <a:off x="3144385" y="5016044"/>
            <a:ext cx="70681" cy="58417"/>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5" name="Freeform 34"/>
          <p:cNvSpPr>
            <a:spLocks/>
          </p:cNvSpPr>
          <p:nvPr/>
        </p:nvSpPr>
        <p:spPr bwMode="auto">
          <a:xfrm>
            <a:off x="4140504" y="4119427"/>
            <a:ext cx="70681" cy="58417"/>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cxnSp>
        <p:nvCxnSpPr>
          <p:cNvPr id="37" name="Straight Connector 36"/>
          <p:cNvCxnSpPr/>
          <p:nvPr/>
        </p:nvCxnSpPr>
        <p:spPr>
          <a:xfrm>
            <a:off x="3296785" y="5016044"/>
            <a:ext cx="1600200" cy="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38" name="Freeform 37"/>
          <p:cNvSpPr>
            <a:spLocks/>
          </p:cNvSpPr>
          <p:nvPr/>
        </p:nvSpPr>
        <p:spPr bwMode="auto">
          <a:xfrm>
            <a:off x="4973185" y="5016044"/>
            <a:ext cx="70681" cy="58417"/>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6" name="Rectangle 35"/>
          <p:cNvSpPr>
            <a:spLocks noChangeArrowheads="1"/>
          </p:cNvSpPr>
          <p:nvPr/>
        </p:nvSpPr>
        <p:spPr bwMode="auto">
          <a:xfrm>
            <a:off x="990600" y="1918156"/>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8784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Absolute and comparative advantage I</a:t>
            </a:r>
          </a:p>
        </p:txBody>
      </p:sp>
      <p:sp>
        <p:nvSpPr>
          <p:cNvPr id="3" name="Content Placeholder 2"/>
          <p:cNvSpPr>
            <a:spLocks noGrp="1"/>
          </p:cNvSpPr>
          <p:nvPr>
            <p:ph idx="1"/>
          </p:nvPr>
        </p:nvSpPr>
        <p:spPr/>
        <p:txBody>
          <a:bodyPr>
            <a:normAutofit/>
          </a:bodyPr>
          <a:lstStyle/>
          <a:p>
            <a:r>
              <a:rPr lang="en-US" dirty="0"/>
              <a:t>The PPF illustrates the key trade-offs faced by one economy.</a:t>
            </a:r>
          </a:p>
          <a:p>
            <a:r>
              <a:rPr lang="en-US" dirty="0"/>
              <a:t>If there is no trade between economies, then what a country produces is what it consumes.</a:t>
            </a:r>
          </a:p>
          <a:p>
            <a:r>
              <a:rPr lang="en-US" dirty="0"/>
              <a:t>Using the understanding of PPFs, the analysis can be extended to understand how countries decide what to produce.</a:t>
            </a:r>
          </a:p>
        </p:txBody>
      </p:sp>
    </p:spTree>
    <p:extLst>
      <p:ext uri="{BB962C8B-B14F-4D97-AF65-F5344CB8AC3E}">
        <p14:creationId xmlns:p14="http://schemas.microsoft.com/office/powerpoint/2010/main" val="226495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Absolute and comparative advantage II</a:t>
            </a:r>
          </a:p>
        </p:txBody>
      </p:sp>
      <p:sp>
        <p:nvSpPr>
          <p:cNvPr id="94" name="Content Placeholder 2"/>
          <p:cNvSpPr>
            <a:spLocks noGrp="1"/>
          </p:cNvSpPr>
          <p:nvPr>
            <p:ph idx="1"/>
          </p:nvPr>
        </p:nvSpPr>
        <p:spPr/>
        <p:txBody>
          <a:bodyPr>
            <a:normAutofit fontScale="85000" lnSpcReduction="20000"/>
          </a:bodyPr>
          <a:lstStyle/>
          <a:p>
            <a:r>
              <a:rPr lang="en-US" dirty="0"/>
              <a:t>Suppose that an American worker can produce 50 shirts or 200 bushels of wheat per day. A Bangladeshi worker can produce only 25 shirts or 50 bushels of wheat.</a:t>
            </a:r>
          </a:p>
          <a:p>
            <a:pPr lvl="1"/>
            <a:r>
              <a:rPr lang="en-US" dirty="0"/>
              <a:t>The U.S. has an </a:t>
            </a:r>
            <a:r>
              <a:rPr lang="en-US" i="1" dirty="0">
                <a:solidFill>
                  <a:srgbClr val="9D0505"/>
                </a:solidFill>
              </a:rPr>
              <a:t>absolute advantage</a:t>
            </a:r>
            <a:r>
              <a:rPr lang="en-US" dirty="0">
                <a:solidFill>
                  <a:srgbClr val="9D0505"/>
                </a:solidFill>
              </a:rPr>
              <a:t> </a:t>
            </a:r>
            <a:r>
              <a:rPr lang="en-US" dirty="0"/>
              <a:t>in shirt production since a U.S. worker can produce more shirts than a Bangladeshi worker.</a:t>
            </a:r>
          </a:p>
          <a:p>
            <a:pPr lvl="1"/>
            <a:r>
              <a:rPr lang="en-US" dirty="0"/>
              <a:t>The U.S. has an </a:t>
            </a:r>
            <a:r>
              <a:rPr lang="en-US" i="1" dirty="0">
                <a:solidFill>
                  <a:srgbClr val="9D0505"/>
                </a:solidFill>
              </a:rPr>
              <a:t>absolute advantage</a:t>
            </a:r>
            <a:r>
              <a:rPr lang="en-US" dirty="0">
                <a:solidFill>
                  <a:srgbClr val="9D0505"/>
                </a:solidFill>
              </a:rPr>
              <a:t> </a:t>
            </a:r>
            <a:r>
              <a:rPr lang="en-US" dirty="0"/>
              <a:t>in wheat production since a U.S. worker can produce more wheat than a Bangladeshi worker.</a:t>
            </a:r>
          </a:p>
          <a:p>
            <a:r>
              <a:rPr lang="en-US" dirty="0"/>
              <a:t>Absolute advantage does not aid in understanding how countries decide which goods to produce.</a:t>
            </a:r>
          </a:p>
          <a:p>
            <a:pPr lvl="1"/>
            <a:r>
              <a:rPr lang="en-US" dirty="0"/>
              <a:t>For every t-shirt produced, the country uses resources that could otherwise be spent growing wheat.</a:t>
            </a:r>
          </a:p>
          <a:p>
            <a:pPr lvl="1"/>
            <a:r>
              <a:rPr lang="en-US" dirty="0"/>
              <a:t>Trade is based on opportunity cost.</a:t>
            </a:r>
          </a:p>
        </p:txBody>
      </p:sp>
    </p:spTree>
    <p:extLst>
      <p:ext uri="{BB962C8B-B14F-4D97-AF65-F5344CB8AC3E}">
        <p14:creationId xmlns:p14="http://schemas.microsoft.com/office/powerpoint/2010/main" val="180766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Absolute and comparative advantage III</a:t>
            </a:r>
          </a:p>
        </p:txBody>
      </p:sp>
      <p:sp>
        <p:nvSpPr>
          <p:cNvPr id="94" name="Content Placeholder 2"/>
          <p:cNvSpPr>
            <a:spLocks noGrp="1"/>
          </p:cNvSpPr>
          <p:nvPr>
            <p:ph idx="1"/>
          </p:nvPr>
        </p:nvSpPr>
        <p:spPr/>
        <p:txBody>
          <a:bodyPr>
            <a:normAutofit/>
          </a:bodyPr>
          <a:lstStyle/>
          <a:p>
            <a:r>
              <a:rPr lang="en-US" dirty="0"/>
              <a:t>To understand how each country decides which good to produce when they interact, the opportunity costs are calculated:</a:t>
            </a:r>
          </a:p>
          <a:p>
            <a:pPr lvl="1"/>
            <a:r>
              <a:rPr lang="en-US" dirty="0"/>
              <a:t>U.S.: 1 shirt costs 4 bushels of wheat.</a:t>
            </a:r>
          </a:p>
          <a:p>
            <a:pPr lvl="1"/>
            <a:r>
              <a:rPr lang="en-US" dirty="0"/>
              <a:t>Bangladesh: 1 shirt costs 2 bushels of wheat.</a:t>
            </a:r>
          </a:p>
          <a:p>
            <a:r>
              <a:rPr lang="en-US" dirty="0"/>
              <a:t>Using the reciprocal of the above opportunity costs:</a:t>
            </a:r>
          </a:p>
          <a:p>
            <a:pPr lvl="1"/>
            <a:r>
              <a:rPr lang="en-US" dirty="0"/>
              <a:t>U.S.: 1 bu. of wheat costs 1/4 shirt.</a:t>
            </a:r>
          </a:p>
          <a:p>
            <a:pPr lvl="1"/>
            <a:r>
              <a:rPr lang="en-US" dirty="0"/>
              <a:t>Bangladesh: 1 bu. of wheat costs 1/2 shirt.</a:t>
            </a:r>
          </a:p>
        </p:txBody>
      </p:sp>
    </p:spTree>
    <p:extLst>
      <p:ext uri="{BB962C8B-B14F-4D97-AF65-F5344CB8AC3E}">
        <p14:creationId xmlns:p14="http://schemas.microsoft.com/office/powerpoint/2010/main" val="2081527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will you learn in this chapter?</a:t>
            </a:r>
          </a:p>
        </p:txBody>
      </p:sp>
      <p:sp>
        <p:nvSpPr>
          <p:cNvPr id="3" name="Content Placeholder 2"/>
          <p:cNvSpPr>
            <a:spLocks noGrp="1"/>
          </p:cNvSpPr>
          <p:nvPr>
            <p:ph idx="1"/>
          </p:nvPr>
        </p:nvSpPr>
        <p:spPr/>
        <p:txBody>
          <a:bodyPr>
            <a:normAutofit/>
          </a:bodyPr>
          <a:lstStyle/>
          <a:p>
            <a:r>
              <a:rPr lang="en-US" dirty="0"/>
              <a:t>How to construct a </a:t>
            </a:r>
            <a:r>
              <a:rPr lang="en-US" i="1" dirty="0">
                <a:solidFill>
                  <a:srgbClr val="9D0505"/>
                </a:solidFill>
              </a:rPr>
              <a:t>production possibilities frontier</a:t>
            </a:r>
            <a:r>
              <a:rPr lang="en-US" dirty="0"/>
              <a:t>.</a:t>
            </a:r>
          </a:p>
          <a:p>
            <a:r>
              <a:rPr lang="en-US" dirty="0"/>
              <a:t>What causes shifts in </a:t>
            </a:r>
            <a:r>
              <a:rPr lang="en-US" i="1" dirty="0">
                <a:solidFill>
                  <a:srgbClr val="9D0505"/>
                </a:solidFill>
              </a:rPr>
              <a:t>production possibilities curves</a:t>
            </a:r>
            <a:r>
              <a:rPr lang="en-US" dirty="0"/>
              <a:t>.</a:t>
            </a:r>
          </a:p>
          <a:p>
            <a:r>
              <a:rPr lang="en-US" dirty="0"/>
              <a:t>What are </a:t>
            </a:r>
            <a:r>
              <a:rPr lang="en-US" i="1" dirty="0">
                <a:solidFill>
                  <a:srgbClr val="9D0505"/>
                </a:solidFill>
              </a:rPr>
              <a:t>absolute</a:t>
            </a:r>
            <a:r>
              <a:rPr lang="en-US" dirty="0"/>
              <a:t> and </a:t>
            </a:r>
            <a:r>
              <a:rPr lang="en-US" i="1" dirty="0">
                <a:solidFill>
                  <a:srgbClr val="9D0505"/>
                </a:solidFill>
              </a:rPr>
              <a:t>comparative advantages</a:t>
            </a:r>
            <a:r>
              <a:rPr lang="en-US" dirty="0"/>
              <a:t>.</a:t>
            </a:r>
          </a:p>
          <a:p>
            <a:r>
              <a:rPr lang="en-US" dirty="0"/>
              <a:t>Explain why people </a:t>
            </a:r>
            <a:r>
              <a:rPr lang="en-US" i="1" dirty="0">
                <a:solidFill>
                  <a:srgbClr val="9D0505"/>
                </a:solidFill>
              </a:rPr>
              <a:t>specialize</a:t>
            </a:r>
            <a:r>
              <a:rPr lang="en-US" dirty="0"/>
              <a:t>.</a:t>
            </a:r>
          </a:p>
          <a:p>
            <a:r>
              <a:rPr lang="en-US" dirty="0"/>
              <a:t>How the </a:t>
            </a:r>
            <a:r>
              <a:rPr lang="en-US" i="1" dirty="0">
                <a:solidFill>
                  <a:srgbClr val="9D0505"/>
                </a:solidFill>
              </a:rPr>
              <a:t>gains from trade </a:t>
            </a:r>
            <a:r>
              <a:rPr lang="en-US" dirty="0"/>
              <a:t>follow from comparative advantage.</a:t>
            </a:r>
          </a:p>
        </p:txBody>
      </p:sp>
    </p:spTree>
    <p:extLst>
      <p:ext uri="{BB962C8B-B14F-4D97-AF65-F5344CB8AC3E}">
        <p14:creationId xmlns:p14="http://schemas.microsoft.com/office/powerpoint/2010/main" val="55161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Absolute and comparative advantage concluded</a:t>
            </a:r>
          </a:p>
        </p:txBody>
      </p:sp>
      <p:sp>
        <p:nvSpPr>
          <p:cNvPr id="94" name="Content Placeholder 2"/>
          <p:cNvSpPr>
            <a:spLocks noGrp="1"/>
          </p:cNvSpPr>
          <p:nvPr>
            <p:ph idx="1"/>
          </p:nvPr>
        </p:nvSpPr>
        <p:spPr/>
        <p:txBody>
          <a:bodyPr>
            <a:normAutofit lnSpcReduction="10000"/>
          </a:bodyPr>
          <a:lstStyle/>
          <a:p>
            <a:r>
              <a:rPr lang="en-US" dirty="0"/>
              <a:t>A country has a </a:t>
            </a:r>
            <a:r>
              <a:rPr lang="en-US" i="1" dirty="0">
                <a:solidFill>
                  <a:srgbClr val="9D0505"/>
                </a:solidFill>
              </a:rPr>
              <a:t>comparative advantage</a:t>
            </a:r>
            <a:r>
              <a:rPr lang="en-US" dirty="0">
                <a:solidFill>
                  <a:srgbClr val="9D0505"/>
                </a:solidFill>
              </a:rPr>
              <a:t> </a:t>
            </a:r>
            <a:r>
              <a:rPr lang="en-US" dirty="0"/>
              <a:t>in a good if it can produce it at a lower opportunity cost than other countries.</a:t>
            </a:r>
          </a:p>
          <a:p>
            <a:pPr lvl="1"/>
            <a:r>
              <a:rPr lang="en-US" dirty="0"/>
              <a:t>U.S. has a comparative advantage in wheat production over Bangladesh.</a:t>
            </a:r>
          </a:p>
          <a:p>
            <a:pPr lvl="1"/>
            <a:r>
              <a:rPr lang="en-US" dirty="0"/>
              <a:t>Bangladesh has a comparative advantage in shirt production over the U.S.</a:t>
            </a:r>
          </a:p>
          <a:p>
            <a:r>
              <a:rPr lang="en-US" dirty="0"/>
              <a:t>No country has a comparative advantage in everything, and each country has a comparative advantage in producing something.</a:t>
            </a:r>
          </a:p>
        </p:txBody>
      </p:sp>
    </p:spTree>
    <p:extLst>
      <p:ext uri="{BB962C8B-B14F-4D97-AF65-F5344CB8AC3E}">
        <p14:creationId xmlns:p14="http://schemas.microsoft.com/office/powerpoint/2010/main" val="2479094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Babe Ruth, star pitcher</a:t>
            </a:r>
          </a:p>
        </p:txBody>
      </p:sp>
      <p:sp>
        <p:nvSpPr>
          <p:cNvPr id="94" name="Content Placeholder 2"/>
          <p:cNvSpPr>
            <a:spLocks noGrp="1"/>
          </p:cNvSpPr>
          <p:nvPr>
            <p:ph idx="1"/>
          </p:nvPr>
        </p:nvSpPr>
        <p:spPr/>
        <p:txBody>
          <a:bodyPr>
            <a:normAutofit/>
          </a:bodyPr>
          <a:lstStyle/>
          <a:p>
            <a:pPr marL="0" indent="0">
              <a:buNone/>
            </a:pPr>
            <a:r>
              <a:rPr lang="en-US" dirty="0"/>
              <a:t>Babe Ruth was both the best pitcher and the best hitter on the NY Yankees 1920 team.</a:t>
            </a:r>
          </a:p>
          <a:p>
            <a:r>
              <a:rPr lang="en-US" dirty="0"/>
              <a:t>From a practical point of view, Ruth couldn’t do both.</a:t>
            </a:r>
          </a:p>
          <a:p>
            <a:r>
              <a:rPr lang="en-US" dirty="0"/>
              <a:t>Babe Ruth had an </a:t>
            </a:r>
            <a:r>
              <a:rPr lang="en-US" i="1" dirty="0">
                <a:solidFill>
                  <a:srgbClr val="9D0505"/>
                </a:solidFill>
              </a:rPr>
              <a:t>absolute advantage </a:t>
            </a:r>
            <a:r>
              <a:rPr lang="en-US" dirty="0"/>
              <a:t>in both activities.</a:t>
            </a:r>
          </a:p>
          <a:p>
            <a:r>
              <a:rPr lang="en-US" dirty="0"/>
              <a:t>Babe Ruth had a </a:t>
            </a:r>
            <a:r>
              <a:rPr lang="en-US" i="1" dirty="0">
                <a:solidFill>
                  <a:srgbClr val="9D0505"/>
                </a:solidFill>
              </a:rPr>
              <a:t>comparative advantage </a:t>
            </a:r>
            <a:r>
              <a:rPr lang="en-US" dirty="0"/>
              <a:t>in hitting, as the team would do relatively better when Ruth was hitting.</a:t>
            </a:r>
          </a:p>
        </p:txBody>
      </p:sp>
    </p:spTree>
    <p:extLst>
      <p:ext uri="{BB962C8B-B14F-4D97-AF65-F5344CB8AC3E}">
        <p14:creationId xmlns:p14="http://schemas.microsoft.com/office/powerpoint/2010/main" val="378495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Why trade?</a:t>
            </a:r>
          </a:p>
        </p:txBody>
      </p:sp>
      <p:sp>
        <p:nvSpPr>
          <p:cNvPr id="71" name="Content Placeholder 2"/>
          <p:cNvSpPr>
            <a:spLocks noGrp="1"/>
          </p:cNvSpPr>
          <p:nvPr>
            <p:ph idx="4294967295"/>
          </p:nvPr>
        </p:nvSpPr>
        <p:spPr>
          <a:xfrm>
            <a:off x="457200" y="1218654"/>
            <a:ext cx="8229600" cy="2343528"/>
          </a:xfrm>
          <a:prstGeom prst="rect">
            <a:avLst/>
          </a:prstGeom>
        </p:spPr>
        <p:txBody>
          <a:bodyPr>
            <a:noAutofit/>
          </a:bodyPr>
          <a:lstStyle/>
          <a:p>
            <a:pPr marL="0" indent="0">
              <a:buNone/>
            </a:pPr>
            <a:r>
              <a:rPr lang="en-US" sz="2100" dirty="0"/>
              <a:t>Suppose the US has 150 M. workers and Bangladesh has 80 M.</a:t>
            </a:r>
          </a:p>
          <a:p>
            <a:r>
              <a:rPr lang="en-US" sz="2100" dirty="0"/>
              <a:t>In isolation, each country produces and consumes on its own.</a:t>
            </a:r>
          </a:p>
          <a:p>
            <a:pPr lvl="1"/>
            <a:r>
              <a:rPr lang="en-US" sz="2100" dirty="0"/>
              <a:t>U.S. produces 1 B. shirts or 26 B. bushels of wheat.</a:t>
            </a:r>
          </a:p>
          <a:p>
            <a:pPr lvl="1"/>
            <a:r>
              <a:rPr lang="en-US" sz="2100" dirty="0"/>
              <a:t>Bangladesh produces 0.5 B. shirts and 3 B. bushels of wheat.</a:t>
            </a:r>
          </a:p>
          <a:p>
            <a:r>
              <a:rPr lang="en-US" sz="2100" dirty="0"/>
              <a:t>If each country </a:t>
            </a:r>
            <a:r>
              <a:rPr lang="en-US" sz="2100" i="1" dirty="0">
                <a:solidFill>
                  <a:srgbClr val="9D0505"/>
                </a:solidFill>
              </a:rPr>
              <a:t>specializes</a:t>
            </a:r>
            <a:r>
              <a:rPr lang="en-US" sz="2100" dirty="0">
                <a:solidFill>
                  <a:srgbClr val="9D0505"/>
                </a:solidFill>
              </a:rPr>
              <a:t> </a:t>
            </a:r>
            <a:r>
              <a:rPr lang="en-US" sz="2100" dirty="0"/>
              <a:t>by producing the good for which it has a comparative advantage, total production increases.</a:t>
            </a:r>
          </a:p>
        </p:txBody>
      </p:sp>
      <p:grpSp>
        <p:nvGrpSpPr>
          <p:cNvPr id="2" name="Group 1"/>
          <p:cNvGrpSpPr/>
          <p:nvPr/>
        </p:nvGrpSpPr>
        <p:grpSpPr>
          <a:xfrm>
            <a:off x="609600" y="3581400"/>
            <a:ext cx="7924800" cy="2971800"/>
            <a:chOff x="2139950" y="2514600"/>
            <a:chExt cx="4864100" cy="1828800"/>
          </a:xfrm>
        </p:grpSpPr>
        <p:sp>
          <p:nvSpPr>
            <p:cNvPr id="5" name="AutoShape 3"/>
            <p:cNvSpPr>
              <a:spLocks noChangeAspect="1" noChangeArrowheads="1" noTextEdit="1"/>
            </p:cNvSpPr>
            <p:nvPr/>
          </p:nvSpPr>
          <p:spPr bwMode="auto">
            <a:xfrm>
              <a:off x="2139950" y="2514600"/>
              <a:ext cx="48641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noEditPoints="1"/>
            </p:cNvSpPr>
            <p:nvPr/>
          </p:nvSpPr>
          <p:spPr bwMode="auto">
            <a:xfrm>
              <a:off x="2139950" y="2514600"/>
              <a:ext cx="4864100" cy="387350"/>
            </a:xfrm>
            <a:custGeom>
              <a:avLst/>
              <a:gdLst>
                <a:gd name="T0" fmla="*/ 2344 w 3064"/>
                <a:gd name="T1" fmla="*/ 0 h 244"/>
                <a:gd name="T2" fmla="*/ 3064 w 3064"/>
                <a:gd name="T3" fmla="*/ 0 h 244"/>
                <a:gd name="T4" fmla="*/ 3064 w 3064"/>
                <a:gd name="T5" fmla="*/ 244 h 244"/>
                <a:gd name="T6" fmla="*/ 2344 w 3064"/>
                <a:gd name="T7" fmla="*/ 244 h 244"/>
                <a:gd name="T8" fmla="*/ 2344 w 3064"/>
                <a:gd name="T9" fmla="*/ 0 h 244"/>
                <a:gd name="T10" fmla="*/ 1624 w 3064"/>
                <a:gd name="T11" fmla="*/ 0 h 244"/>
                <a:gd name="T12" fmla="*/ 2344 w 3064"/>
                <a:gd name="T13" fmla="*/ 0 h 244"/>
                <a:gd name="T14" fmla="*/ 2344 w 3064"/>
                <a:gd name="T15" fmla="*/ 244 h 244"/>
                <a:gd name="T16" fmla="*/ 1624 w 3064"/>
                <a:gd name="T17" fmla="*/ 244 h 244"/>
                <a:gd name="T18" fmla="*/ 1624 w 3064"/>
                <a:gd name="T19" fmla="*/ 0 h 244"/>
                <a:gd name="T20" fmla="*/ 904 w 3064"/>
                <a:gd name="T21" fmla="*/ 0 h 244"/>
                <a:gd name="T22" fmla="*/ 1624 w 3064"/>
                <a:gd name="T23" fmla="*/ 0 h 244"/>
                <a:gd name="T24" fmla="*/ 1624 w 3064"/>
                <a:gd name="T25" fmla="*/ 244 h 244"/>
                <a:gd name="T26" fmla="*/ 904 w 3064"/>
                <a:gd name="T27" fmla="*/ 244 h 244"/>
                <a:gd name="T28" fmla="*/ 904 w 3064"/>
                <a:gd name="T29" fmla="*/ 0 h 244"/>
                <a:gd name="T30" fmla="*/ 0 w 3064"/>
                <a:gd name="T31" fmla="*/ 0 h 244"/>
                <a:gd name="T32" fmla="*/ 904 w 3064"/>
                <a:gd name="T33" fmla="*/ 0 h 244"/>
                <a:gd name="T34" fmla="*/ 904 w 3064"/>
                <a:gd name="T35" fmla="*/ 244 h 244"/>
                <a:gd name="T36" fmla="*/ 0 w 3064"/>
                <a:gd name="T37" fmla="*/ 244 h 244"/>
                <a:gd name="T38" fmla="*/ 0 w 3064"/>
                <a:gd name="T3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4" h="244">
                  <a:moveTo>
                    <a:pt x="2344" y="0"/>
                  </a:moveTo>
                  <a:lnTo>
                    <a:pt x="3064" y="0"/>
                  </a:lnTo>
                  <a:lnTo>
                    <a:pt x="3064" y="244"/>
                  </a:lnTo>
                  <a:lnTo>
                    <a:pt x="2344" y="244"/>
                  </a:lnTo>
                  <a:lnTo>
                    <a:pt x="2344" y="0"/>
                  </a:lnTo>
                  <a:close/>
                  <a:moveTo>
                    <a:pt x="1624" y="0"/>
                  </a:moveTo>
                  <a:lnTo>
                    <a:pt x="2344" y="0"/>
                  </a:lnTo>
                  <a:lnTo>
                    <a:pt x="2344" y="244"/>
                  </a:lnTo>
                  <a:lnTo>
                    <a:pt x="1624" y="244"/>
                  </a:lnTo>
                  <a:lnTo>
                    <a:pt x="1624" y="0"/>
                  </a:lnTo>
                  <a:close/>
                  <a:moveTo>
                    <a:pt x="904" y="0"/>
                  </a:moveTo>
                  <a:lnTo>
                    <a:pt x="1624" y="0"/>
                  </a:lnTo>
                  <a:lnTo>
                    <a:pt x="1624" y="244"/>
                  </a:lnTo>
                  <a:lnTo>
                    <a:pt x="904" y="244"/>
                  </a:lnTo>
                  <a:lnTo>
                    <a:pt x="904" y="0"/>
                  </a:lnTo>
                  <a:close/>
                  <a:moveTo>
                    <a:pt x="0" y="0"/>
                  </a:moveTo>
                  <a:lnTo>
                    <a:pt x="904" y="0"/>
                  </a:lnTo>
                  <a:lnTo>
                    <a:pt x="904" y="244"/>
                  </a:lnTo>
                  <a:lnTo>
                    <a:pt x="0" y="244"/>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noEditPoints="1"/>
            </p:cNvSpPr>
            <p:nvPr/>
          </p:nvSpPr>
          <p:spPr bwMode="auto">
            <a:xfrm>
              <a:off x="2139950" y="2901950"/>
              <a:ext cx="4864100" cy="720725"/>
            </a:xfrm>
            <a:custGeom>
              <a:avLst/>
              <a:gdLst>
                <a:gd name="T0" fmla="*/ 2344 w 3064"/>
                <a:gd name="T1" fmla="*/ 294 h 454"/>
                <a:gd name="T2" fmla="*/ 3064 w 3064"/>
                <a:gd name="T3" fmla="*/ 294 h 454"/>
                <a:gd name="T4" fmla="*/ 3064 w 3064"/>
                <a:gd name="T5" fmla="*/ 454 h 454"/>
                <a:gd name="T6" fmla="*/ 2344 w 3064"/>
                <a:gd name="T7" fmla="*/ 454 h 454"/>
                <a:gd name="T8" fmla="*/ 2344 w 3064"/>
                <a:gd name="T9" fmla="*/ 294 h 454"/>
                <a:gd name="T10" fmla="*/ 1624 w 3064"/>
                <a:gd name="T11" fmla="*/ 294 h 454"/>
                <a:gd name="T12" fmla="*/ 2344 w 3064"/>
                <a:gd name="T13" fmla="*/ 294 h 454"/>
                <a:gd name="T14" fmla="*/ 2344 w 3064"/>
                <a:gd name="T15" fmla="*/ 454 h 454"/>
                <a:gd name="T16" fmla="*/ 1624 w 3064"/>
                <a:gd name="T17" fmla="*/ 454 h 454"/>
                <a:gd name="T18" fmla="*/ 1624 w 3064"/>
                <a:gd name="T19" fmla="*/ 294 h 454"/>
                <a:gd name="T20" fmla="*/ 904 w 3064"/>
                <a:gd name="T21" fmla="*/ 294 h 454"/>
                <a:gd name="T22" fmla="*/ 1624 w 3064"/>
                <a:gd name="T23" fmla="*/ 294 h 454"/>
                <a:gd name="T24" fmla="*/ 1624 w 3064"/>
                <a:gd name="T25" fmla="*/ 454 h 454"/>
                <a:gd name="T26" fmla="*/ 904 w 3064"/>
                <a:gd name="T27" fmla="*/ 454 h 454"/>
                <a:gd name="T28" fmla="*/ 904 w 3064"/>
                <a:gd name="T29" fmla="*/ 294 h 454"/>
                <a:gd name="T30" fmla="*/ 0 w 3064"/>
                <a:gd name="T31" fmla="*/ 294 h 454"/>
                <a:gd name="T32" fmla="*/ 904 w 3064"/>
                <a:gd name="T33" fmla="*/ 294 h 454"/>
                <a:gd name="T34" fmla="*/ 904 w 3064"/>
                <a:gd name="T35" fmla="*/ 454 h 454"/>
                <a:gd name="T36" fmla="*/ 0 w 3064"/>
                <a:gd name="T37" fmla="*/ 454 h 454"/>
                <a:gd name="T38" fmla="*/ 0 w 3064"/>
                <a:gd name="T39" fmla="*/ 294 h 454"/>
                <a:gd name="T40" fmla="*/ 2344 w 3064"/>
                <a:gd name="T41" fmla="*/ 160 h 454"/>
                <a:gd name="T42" fmla="*/ 3064 w 3064"/>
                <a:gd name="T43" fmla="*/ 160 h 454"/>
                <a:gd name="T44" fmla="*/ 3064 w 3064"/>
                <a:gd name="T45" fmla="*/ 294 h 454"/>
                <a:gd name="T46" fmla="*/ 2344 w 3064"/>
                <a:gd name="T47" fmla="*/ 294 h 454"/>
                <a:gd name="T48" fmla="*/ 2344 w 3064"/>
                <a:gd name="T49" fmla="*/ 160 h 454"/>
                <a:gd name="T50" fmla="*/ 1624 w 3064"/>
                <a:gd name="T51" fmla="*/ 160 h 454"/>
                <a:gd name="T52" fmla="*/ 2344 w 3064"/>
                <a:gd name="T53" fmla="*/ 160 h 454"/>
                <a:gd name="T54" fmla="*/ 2344 w 3064"/>
                <a:gd name="T55" fmla="*/ 294 h 454"/>
                <a:gd name="T56" fmla="*/ 1624 w 3064"/>
                <a:gd name="T57" fmla="*/ 294 h 454"/>
                <a:gd name="T58" fmla="*/ 1624 w 3064"/>
                <a:gd name="T59" fmla="*/ 160 h 454"/>
                <a:gd name="T60" fmla="*/ 904 w 3064"/>
                <a:gd name="T61" fmla="*/ 160 h 454"/>
                <a:gd name="T62" fmla="*/ 1624 w 3064"/>
                <a:gd name="T63" fmla="*/ 160 h 454"/>
                <a:gd name="T64" fmla="*/ 1624 w 3064"/>
                <a:gd name="T65" fmla="*/ 294 h 454"/>
                <a:gd name="T66" fmla="*/ 904 w 3064"/>
                <a:gd name="T67" fmla="*/ 294 h 454"/>
                <a:gd name="T68" fmla="*/ 904 w 3064"/>
                <a:gd name="T69" fmla="*/ 160 h 454"/>
                <a:gd name="T70" fmla="*/ 0 w 3064"/>
                <a:gd name="T71" fmla="*/ 160 h 454"/>
                <a:gd name="T72" fmla="*/ 904 w 3064"/>
                <a:gd name="T73" fmla="*/ 160 h 454"/>
                <a:gd name="T74" fmla="*/ 904 w 3064"/>
                <a:gd name="T75" fmla="*/ 294 h 454"/>
                <a:gd name="T76" fmla="*/ 0 w 3064"/>
                <a:gd name="T77" fmla="*/ 294 h 454"/>
                <a:gd name="T78" fmla="*/ 0 w 3064"/>
                <a:gd name="T79" fmla="*/ 160 h 454"/>
                <a:gd name="T80" fmla="*/ 2344 w 3064"/>
                <a:gd name="T81" fmla="*/ 0 h 454"/>
                <a:gd name="T82" fmla="*/ 3064 w 3064"/>
                <a:gd name="T83" fmla="*/ 0 h 454"/>
                <a:gd name="T84" fmla="*/ 3064 w 3064"/>
                <a:gd name="T85" fmla="*/ 160 h 454"/>
                <a:gd name="T86" fmla="*/ 2344 w 3064"/>
                <a:gd name="T87" fmla="*/ 160 h 454"/>
                <a:gd name="T88" fmla="*/ 2344 w 3064"/>
                <a:gd name="T89" fmla="*/ 0 h 454"/>
                <a:gd name="T90" fmla="*/ 1624 w 3064"/>
                <a:gd name="T91" fmla="*/ 0 h 454"/>
                <a:gd name="T92" fmla="*/ 2344 w 3064"/>
                <a:gd name="T93" fmla="*/ 0 h 454"/>
                <a:gd name="T94" fmla="*/ 2344 w 3064"/>
                <a:gd name="T95" fmla="*/ 160 h 454"/>
                <a:gd name="T96" fmla="*/ 1624 w 3064"/>
                <a:gd name="T97" fmla="*/ 160 h 454"/>
                <a:gd name="T98" fmla="*/ 1624 w 3064"/>
                <a:gd name="T99" fmla="*/ 0 h 454"/>
                <a:gd name="T100" fmla="*/ 904 w 3064"/>
                <a:gd name="T101" fmla="*/ 0 h 454"/>
                <a:gd name="T102" fmla="*/ 1624 w 3064"/>
                <a:gd name="T103" fmla="*/ 0 h 454"/>
                <a:gd name="T104" fmla="*/ 1624 w 3064"/>
                <a:gd name="T105" fmla="*/ 160 h 454"/>
                <a:gd name="T106" fmla="*/ 904 w 3064"/>
                <a:gd name="T107" fmla="*/ 160 h 454"/>
                <a:gd name="T108" fmla="*/ 904 w 3064"/>
                <a:gd name="T109" fmla="*/ 0 h 454"/>
                <a:gd name="T110" fmla="*/ 0 w 3064"/>
                <a:gd name="T111" fmla="*/ 0 h 454"/>
                <a:gd name="T112" fmla="*/ 904 w 3064"/>
                <a:gd name="T113" fmla="*/ 0 h 454"/>
                <a:gd name="T114" fmla="*/ 904 w 3064"/>
                <a:gd name="T115" fmla="*/ 160 h 454"/>
                <a:gd name="T116" fmla="*/ 0 w 3064"/>
                <a:gd name="T117" fmla="*/ 160 h 454"/>
                <a:gd name="T118" fmla="*/ 0 w 3064"/>
                <a:gd name="T11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454">
                  <a:moveTo>
                    <a:pt x="2344" y="294"/>
                  </a:moveTo>
                  <a:lnTo>
                    <a:pt x="3064" y="294"/>
                  </a:lnTo>
                  <a:lnTo>
                    <a:pt x="3064" y="454"/>
                  </a:lnTo>
                  <a:lnTo>
                    <a:pt x="2344" y="454"/>
                  </a:lnTo>
                  <a:lnTo>
                    <a:pt x="2344" y="294"/>
                  </a:lnTo>
                  <a:close/>
                  <a:moveTo>
                    <a:pt x="1624" y="294"/>
                  </a:moveTo>
                  <a:lnTo>
                    <a:pt x="2344" y="294"/>
                  </a:lnTo>
                  <a:lnTo>
                    <a:pt x="2344" y="454"/>
                  </a:lnTo>
                  <a:lnTo>
                    <a:pt x="1624" y="454"/>
                  </a:lnTo>
                  <a:lnTo>
                    <a:pt x="1624" y="294"/>
                  </a:lnTo>
                  <a:close/>
                  <a:moveTo>
                    <a:pt x="904" y="294"/>
                  </a:moveTo>
                  <a:lnTo>
                    <a:pt x="1624" y="294"/>
                  </a:lnTo>
                  <a:lnTo>
                    <a:pt x="1624" y="454"/>
                  </a:lnTo>
                  <a:lnTo>
                    <a:pt x="904" y="454"/>
                  </a:lnTo>
                  <a:lnTo>
                    <a:pt x="904" y="294"/>
                  </a:lnTo>
                  <a:close/>
                  <a:moveTo>
                    <a:pt x="0" y="294"/>
                  </a:moveTo>
                  <a:lnTo>
                    <a:pt x="904" y="294"/>
                  </a:lnTo>
                  <a:lnTo>
                    <a:pt x="904" y="454"/>
                  </a:lnTo>
                  <a:lnTo>
                    <a:pt x="0" y="454"/>
                  </a:lnTo>
                  <a:lnTo>
                    <a:pt x="0" y="294"/>
                  </a:lnTo>
                  <a:close/>
                  <a:moveTo>
                    <a:pt x="2344" y="160"/>
                  </a:moveTo>
                  <a:lnTo>
                    <a:pt x="3064" y="160"/>
                  </a:lnTo>
                  <a:lnTo>
                    <a:pt x="3064" y="294"/>
                  </a:lnTo>
                  <a:lnTo>
                    <a:pt x="2344" y="294"/>
                  </a:lnTo>
                  <a:lnTo>
                    <a:pt x="2344" y="160"/>
                  </a:lnTo>
                  <a:close/>
                  <a:moveTo>
                    <a:pt x="1624" y="160"/>
                  </a:moveTo>
                  <a:lnTo>
                    <a:pt x="2344" y="160"/>
                  </a:lnTo>
                  <a:lnTo>
                    <a:pt x="2344" y="294"/>
                  </a:lnTo>
                  <a:lnTo>
                    <a:pt x="1624" y="294"/>
                  </a:lnTo>
                  <a:lnTo>
                    <a:pt x="1624" y="160"/>
                  </a:lnTo>
                  <a:close/>
                  <a:moveTo>
                    <a:pt x="904" y="160"/>
                  </a:moveTo>
                  <a:lnTo>
                    <a:pt x="1624" y="160"/>
                  </a:lnTo>
                  <a:lnTo>
                    <a:pt x="1624" y="294"/>
                  </a:lnTo>
                  <a:lnTo>
                    <a:pt x="904" y="294"/>
                  </a:lnTo>
                  <a:lnTo>
                    <a:pt x="904" y="160"/>
                  </a:lnTo>
                  <a:close/>
                  <a:moveTo>
                    <a:pt x="0" y="160"/>
                  </a:moveTo>
                  <a:lnTo>
                    <a:pt x="904" y="160"/>
                  </a:lnTo>
                  <a:lnTo>
                    <a:pt x="904" y="294"/>
                  </a:lnTo>
                  <a:lnTo>
                    <a:pt x="0" y="294"/>
                  </a:lnTo>
                  <a:lnTo>
                    <a:pt x="0" y="160"/>
                  </a:lnTo>
                  <a:close/>
                  <a:moveTo>
                    <a:pt x="2344" y="0"/>
                  </a:moveTo>
                  <a:lnTo>
                    <a:pt x="3064" y="0"/>
                  </a:lnTo>
                  <a:lnTo>
                    <a:pt x="3064" y="160"/>
                  </a:lnTo>
                  <a:lnTo>
                    <a:pt x="2344" y="160"/>
                  </a:lnTo>
                  <a:lnTo>
                    <a:pt x="2344" y="0"/>
                  </a:lnTo>
                  <a:close/>
                  <a:moveTo>
                    <a:pt x="1624" y="0"/>
                  </a:moveTo>
                  <a:lnTo>
                    <a:pt x="2344" y="0"/>
                  </a:lnTo>
                  <a:lnTo>
                    <a:pt x="2344" y="160"/>
                  </a:lnTo>
                  <a:lnTo>
                    <a:pt x="1624" y="160"/>
                  </a:lnTo>
                  <a:lnTo>
                    <a:pt x="1624" y="0"/>
                  </a:lnTo>
                  <a:close/>
                  <a:moveTo>
                    <a:pt x="904" y="0"/>
                  </a:moveTo>
                  <a:lnTo>
                    <a:pt x="1624" y="0"/>
                  </a:lnTo>
                  <a:lnTo>
                    <a:pt x="1624" y="160"/>
                  </a:lnTo>
                  <a:lnTo>
                    <a:pt x="904" y="160"/>
                  </a:lnTo>
                  <a:lnTo>
                    <a:pt x="904" y="0"/>
                  </a:lnTo>
                  <a:close/>
                  <a:moveTo>
                    <a:pt x="0" y="0"/>
                  </a:moveTo>
                  <a:lnTo>
                    <a:pt x="904" y="0"/>
                  </a:lnTo>
                  <a:lnTo>
                    <a:pt x="904" y="160"/>
                  </a:lnTo>
                  <a:lnTo>
                    <a:pt x="0" y="160"/>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noEditPoints="1"/>
            </p:cNvSpPr>
            <p:nvPr/>
          </p:nvSpPr>
          <p:spPr bwMode="auto">
            <a:xfrm>
              <a:off x="2139950" y="3622675"/>
              <a:ext cx="4864100" cy="720725"/>
            </a:xfrm>
            <a:custGeom>
              <a:avLst/>
              <a:gdLst>
                <a:gd name="T0" fmla="*/ 2344 w 3064"/>
                <a:gd name="T1" fmla="*/ 294 h 454"/>
                <a:gd name="T2" fmla="*/ 3064 w 3064"/>
                <a:gd name="T3" fmla="*/ 294 h 454"/>
                <a:gd name="T4" fmla="*/ 3064 w 3064"/>
                <a:gd name="T5" fmla="*/ 454 h 454"/>
                <a:gd name="T6" fmla="*/ 2344 w 3064"/>
                <a:gd name="T7" fmla="*/ 454 h 454"/>
                <a:gd name="T8" fmla="*/ 2344 w 3064"/>
                <a:gd name="T9" fmla="*/ 294 h 454"/>
                <a:gd name="T10" fmla="*/ 1624 w 3064"/>
                <a:gd name="T11" fmla="*/ 294 h 454"/>
                <a:gd name="T12" fmla="*/ 2344 w 3064"/>
                <a:gd name="T13" fmla="*/ 294 h 454"/>
                <a:gd name="T14" fmla="*/ 2344 w 3064"/>
                <a:gd name="T15" fmla="*/ 454 h 454"/>
                <a:gd name="T16" fmla="*/ 1624 w 3064"/>
                <a:gd name="T17" fmla="*/ 454 h 454"/>
                <a:gd name="T18" fmla="*/ 1624 w 3064"/>
                <a:gd name="T19" fmla="*/ 294 h 454"/>
                <a:gd name="T20" fmla="*/ 904 w 3064"/>
                <a:gd name="T21" fmla="*/ 294 h 454"/>
                <a:gd name="T22" fmla="*/ 1624 w 3064"/>
                <a:gd name="T23" fmla="*/ 294 h 454"/>
                <a:gd name="T24" fmla="*/ 1624 w 3064"/>
                <a:gd name="T25" fmla="*/ 454 h 454"/>
                <a:gd name="T26" fmla="*/ 904 w 3064"/>
                <a:gd name="T27" fmla="*/ 454 h 454"/>
                <a:gd name="T28" fmla="*/ 904 w 3064"/>
                <a:gd name="T29" fmla="*/ 294 h 454"/>
                <a:gd name="T30" fmla="*/ 0 w 3064"/>
                <a:gd name="T31" fmla="*/ 294 h 454"/>
                <a:gd name="T32" fmla="*/ 904 w 3064"/>
                <a:gd name="T33" fmla="*/ 294 h 454"/>
                <a:gd name="T34" fmla="*/ 904 w 3064"/>
                <a:gd name="T35" fmla="*/ 454 h 454"/>
                <a:gd name="T36" fmla="*/ 0 w 3064"/>
                <a:gd name="T37" fmla="*/ 454 h 454"/>
                <a:gd name="T38" fmla="*/ 0 w 3064"/>
                <a:gd name="T39" fmla="*/ 294 h 454"/>
                <a:gd name="T40" fmla="*/ 2344 w 3064"/>
                <a:gd name="T41" fmla="*/ 162 h 454"/>
                <a:gd name="T42" fmla="*/ 3064 w 3064"/>
                <a:gd name="T43" fmla="*/ 162 h 454"/>
                <a:gd name="T44" fmla="*/ 3064 w 3064"/>
                <a:gd name="T45" fmla="*/ 294 h 454"/>
                <a:gd name="T46" fmla="*/ 2344 w 3064"/>
                <a:gd name="T47" fmla="*/ 294 h 454"/>
                <a:gd name="T48" fmla="*/ 2344 w 3064"/>
                <a:gd name="T49" fmla="*/ 162 h 454"/>
                <a:gd name="T50" fmla="*/ 1624 w 3064"/>
                <a:gd name="T51" fmla="*/ 162 h 454"/>
                <a:gd name="T52" fmla="*/ 2344 w 3064"/>
                <a:gd name="T53" fmla="*/ 162 h 454"/>
                <a:gd name="T54" fmla="*/ 2344 w 3064"/>
                <a:gd name="T55" fmla="*/ 294 h 454"/>
                <a:gd name="T56" fmla="*/ 1624 w 3064"/>
                <a:gd name="T57" fmla="*/ 294 h 454"/>
                <a:gd name="T58" fmla="*/ 1624 w 3064"/>
                <a:gd name="T59" fmla="*/ 162 h 454"/>
                <a:gd name="T60" fmla="*/ 904 w 3064"/>
                <a:gd name="T61" fmla="*/ 162 h 454"/>
                <a:gd name="T62" fmla="*/ 1624 w 3064"/>
                <a:gd name="T63" fmla="*/ 162 h 454"/>
                <a:gd name="T64" fmla="*/ 1624 w 3064"/>
                <a:gd name="T65" fmla="*/ 294 h 454"/>
                <a:gd name="T66" fmla="*/ 904 w 3064"/>
                <a:gd name="T67" fmla="*/ 294 h 454"/>
                <a:gd name="T68" fmla="*/ 904 w 3064"/>
                <a:gd name="T69" fmla="*/ 162 h 454"/>
                <a:gd name="T70" fmla="*/ 0 w 3064"/>
                <a:gd name="T71" fmla="*/ 162 h 454"/>
                <a:gd name="T72" fmla="*/ 904 w 3064"/>
                <a:gd name="T73" fmla="*/ 162 h 454"/>
                <a:gd name="T74" fmla="*/ 904 w 3064"/>
                <a:gd name="T75" fmla="*/ 294 h 454"/>
                <a:gd name="T76" fmla="*/ 0 w 3064"/>
                <a:gd name="T77" fmla="*/ 294 h 454"/>
                <a:gd name="T78" fmla="*/ 0 w 3064"/>
                <a:gd name="T79" fmla="*/ 162 h 454"/>
                <a:gd name="T80" fmla="*/ 2344 w 3064"/>
                <a:gd name="T81" fmla="*/ 0 h 454"/>
                <a:gd name="T82" fmla="*/ 3064 w 3064"/>
                <a:gd name="T83" fmla="*/ 0 h 454"/>
                <a:gd name="T84" fmla="*/ 3064 w 3064"/>
                <a:gd name="T85" fmla="*/ 162 h 454"/>
                <a:gd name="T86" fmla="*/ 2344 w 3064"/>
                <a:gd name="T87" fmla="*/ 162 h 454"/>
                <a:gd name="T88" fmla="*/ 2344 w 3064"/>
                <a:gd name="T89" fmla="*/ 0 h 454"/>
                <a:gd name="T90" fmla="*/ 1624 w 3064"/>
                <a:gd name="T91" fmla="*/ 0 h 454"/>
                <a:gd name="T92" fmla="*/ 2344 w 3064"/>
                <a:gd name="T93" fmla="*/ 0 h 454"/>
                <a:gd name="T94" fmla="*/ 2344 w 3064"/>
                <a:gd name="T95" fmla="*/ 162 h 454"/>
                <a:gd name="T96" fmla="*/ 1624 w 3064"/>
                <a:gd name="T97" fmla="*/ 162 h 454"/>
                <a:gd name="T98" fmla="*/ 1624 w 3064"/>
                <a:gd name="T99" fmla="*/ 0 h 454"/>
                <a:gd name="T100" fmla="*/ 904 w 3064"/>
                <a:gd name="T101" fmla="*/ 0 h 454"/>
                <a:gd name="T102" fmla="*/ 1624 w 3064"/>
                <a:gd name="T103" fmla="*/ 0 h 454"/>
                <a:gd name="T104" fmla="*/ 1624 w 3064"/>
                <a:gd name="T105" fmla="*/ 162 h 454"/>
                <a:gd name="T106" fmla="*/ 904 w 3064"/>
                <a:gd name="T107" fmla="*/ 162 h 454"/>
                <a:gd name="T108" fmla="*/ 904 w 3064"/>
                <a:gd name="T109" fmla="*/ 0 h 454"/>
                <a:gd name="T110" fmla="*/ 0 w 3064"/>
                <a:gd name="T111" fmla="*/ 0 h 454"/>
                <a:gd name="T112" fmla="*/ 904 w 3064"/>
                <a:gd name="T113" fmla="*/ 0 h 454"/>
                <a:gd name="T114" fmla="*/ 904 w 3064"/>
                <a:gd name="T115" fmla="*/ 162 h 454"/>
                <a:gd name="T116" fmla="*/ 0 w 3064"/>
                <a:gd name="T117" fmla="*/ 162 h 454"/>
                <a:gd name="T118" fmla="*/ 0 w 3064"/>
                <a:gd name="T11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454">
                  <a:moveTo>
                    <a:pt x="2344" y="294"/>
                  </a:moveTo>
                  <a:lnTo>
                    <a:pt x="3064" y="294"/>
                  </a:lnTo>
                  <a:lnTo>
                    <a:pt x="3064" y="454"/>
                  </a:lnTo>
                  <a:lnTo>
                    <a:pt x="2344" y="454"/>
                  </a:lnTo>
                  <a:lnTo>
                    <a:pt x="2344" y="294"/>
                  </a:lnTo>
                  <a:close/>
                  <a:moveTo>
                    <a:pt x="1624" y="294"/>
                  </a:moveTo>
                  <a:lnTo>
                    <a:pt x="2344" y="294"/>
                  </a:lnTo>
                  <a:lnTo>
                    <a:pt x="2344" y="454"/>
                  </a:lnTo>
                  <a:lnTo>
                    <a:pt x="1624" y="454"/>
                  </a:lnTo>
                  <a:lnTo>
                    <a:pt x="1624" y="294"/>
                  </a:lnTo>
                  <a:close/>
                  <a:moveTo>
                    <a:pt x="904" y="294"/>
                  </a:moveTo>
                  <a:lnTo>
                    <a:pt x="1624" y="294"/>
                  </a:lnTo>
                  <a:lnTo>
                    <a:pt x="1624" y="454"/>
                  </a:lnTo>
                  <a:lnTo>
                    <a:pt x="904" y="454"/>
                  </a:lnTo>
                  <a:lnTo>
                    <a:pt x="904" y="294"/>
                  </a:lnTo>
                  <a:close/>
                  <a:moveTo>
                    <a:pt x="0" y="294"/>
                  </a:moveTo>
                  <a:lnTo>
                    <a:pt x="904" y="294"/>
                  </a:lnTo>
                  <a:lnTo>
                    <a:pt x="904" y="454"/>
                  </a:lnTo>
                  <a:lnTo>
                    <a:pt x="0" y="454"/>
                  </a:lnTo>
                  <a:lnTo>
                    <a:pt x="0" y="294"/>
                  </a:lnTo>
                  <a:close/>
                  <a:moveTo>
                    <a:pt x="2344" y="162"/>
                  </a:moveTo>
                  <a:lnTo>
                    <a:pt x="3064" y="162"/>
                  </a:lnTo>
                  <a:lnTo>
                    <a:pt x="3064" y="294"/>
                  </a:lnTo>
                  <a:lnTo>
                    <a:pt x="2344" y="294"/>
                  </a:lnTo>
                  <a:lnTo>
                    <a:pt x="2344" y="162"/>
                  </a:lnTo>
                  <a:close/>
                  <a:moveTo>
                    <a:pt x="1624" y="162"/>
                  </a:moveTo>
                  <a:lnTo>
                    <a:pt x="2344" y="162"/>
                  </a:lnTo>
                  <a:lnTo>
                    <a:pt x="2344" y="294"/>
                  </a:lnTo>
                  <a:lnTo>
                    <a:pt x="1624" y="294"/>
                  </a:lnTo>
                  <a:lnTo>
                    <a:pt x="1624" y="162"/>
                  </a:lnTo>
                  <a:close/>
                  <a:moveTo>
                    <a:pt x="904" y="162"/>
                  </a:moveTo>
                  <a:lnTo>
                    <a:pt x="1624" y="162"/>
                  </a:lnTo>
                  <a:lnTo>
                    <a:pt x="1624" y="294"/>
                  </a:lnTo>
                  <a:lnTo>
                    <a:pt x="904" y="294"/>
                  </a:lnTo>
                  <a:lnTo>
                    <a:pt x="904" y="162"/>
                  </a:lnTo>
                  <a:close/>
                  <a:moveTo>
                    <a:pt x="0" y="162"/>
                  </a:moveTo>
                  <a:lnTo>
                    <a:pt x="904" y="162"/>
                  </a:lnTo>
                  <a:lnTo>
                    <a:pt x="904" y="294"/>
                  </a:lnTo>
                  <a:lnTo>
                    <a:pt x="0" y="294"/>
                  </a:lnTo>
                  <a:lnTo>
                    <a:pt x="0" y="162"/>
                  </a:lnTo>
                  <a:close/>
                  <a:moveTo>
                    <a:pt x="2344" y="0"/>
                  </a:moveTo>
                  <a:lnTo>
                    <a:pt x="3064" y="0"/>
                  </a:lnTo>
                  <a:lnTo>
                    <a:pt x="3064" y="162"/>
                  </a:lnTo>
                  <a:lnTo>
                    <a:pt x="2344" y="162"/>
                  </a:lnTo>
                  <a:lnTo>
                    <a:pt x="2344" y="0"/>
                  </a:lnTo>
                  <a:close/>
                  <a:moveTo>
                    <a:pt x="1624" y="0"/>
                  </a:moveTo>
                  <a:lnTo>
                    <a:pt x="2344" y="0"/>
                  </a:lnTo>
                  <a:lnTo>
                    <a:pt x="2344" y="162"/>
                  </a:lnTo>
                  <a:lnTo>
                    <a:pt x="1624" y="162"/>
                  </a:lnTo>
                  <a:lnTo>
                    <a:pt x="1624" y="0"/>
                  </a:lnTo>
                  <a:close/>
                  <a:moveTo>
                    <a:pt x="904" y="0"/>
                  </a:moveTo>
                  <a:lnTo>
                    <a:pt x="1624" y="0"/>
                  </a:lnTo>
                  <a:lnTo>
                    <a:pt x="1624" y="162"/>
                  </a:lnTo>
                  <a:lnTo>
                    <a:pt x="904" y="162"/>
                  </a:lnTo>
                  <a:lnTo>
                    <a:pt x="904" y="0"/>
                  </a:lnTo>
                  <a:close/>
                  <a:moveTo>
                    <a:pt x="0" y="0"/>
                  </a:moveTo>
                  <a:lnTo>
                    <a:pt x="904" y="0"/>
                  </a:lnTo>
                  <a:lnTo>
                    <a:pt x="904" y="162"/>
                  </a:lnTo>
                  <a:lnTo>
                    <a:pt x="0" y="162"/>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flipV="1">
              <a:off x="3575050" y="2514600"/>
              <a:ext cx="0" cy="3810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flipV="1">
              <a:off x="4665540" y="2514600"/>
              <a:ext cx="0" cy="3810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flipV="1">
              <a:off x="5975106" y="2514600"/>
              <a:ext cx="0" cy="3810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3575050" y="2901950"/>
              <a:ext cx="2286000" cy="0"/>
            </a:xfrm>
            <a:custGeom>
              <a:avLst/>
              <a:gdLst>
                <a:gd name="T0" fmla="*/ 0 w 1440"/>
                <a:gd name="T1" fmla="*/ 720 w 1440"/>
                <a:gd name="T2" fmla="*/ 1440 w 1440"/>
              </a:gdLst>
              <a:ahLst/>
              <a:cxnLst>
                <a:cxn ang="0">
                  <a:pos x="T0" y="0"/>
                </a:cxn>
                <a:cxn ang="0">
                  <a:pos x="T1" y="0"/>
                </a:cxn>
                <a:cxn ang="0">
                  <a:pos x="T2" y="0"/>
                </a:cxn>
              </a:cxnLst>
              <a:rect l="0" t="0" r="r" b="b"/>
              <a:pathLst>
                <a:path w="1440">
                  <a:moveTo>
                    <a:pt x="0" y="0"/>
                  </a:moveTo>
                  <a:lnTo>
                    <a:pt x="720" y="0"/>
                  </a:lnTo>
                  <a:lnTo>
                    <a:pt x="144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flipV="1">
              <a:off x="4718050" y="2905125"/>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5861050" y="2901950"/>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flipV="1">
              <a:off x="5975106" y="2889738"/>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3571875" y="3155950"/>
              <a:ext cx="2289175" cy="0"/>
            </a:xfrm>
            <a:custGeom>
              <a:avLst/>
              <a:gdLst>
                <a:gd name="T0" fmla="*/ 0 w 1442"/>
                <a:gd name="T1" fmla="*/ 722 w 1442"/>
                <a:gd name="T2" fmla="*/ 1442 w 1442"/>
              </a:gdLst>
              <a:ahLst/>
              <a:cxnLst>
                <a:cxn ang="0">
                  <a:pos x="T0" y="0"/>
                </a:cxn>
                <a:cxn ang="0">
                  <a:pos x="T1" y="0"/>
                </a:cxn>
                <a:cxn ang="0">
                  <a:pos x="T2" y="0"/>
                </a:cxn>
              </a:cxnLst>
              <a:rect l="0" t="0" r="r" b="b"/>
              <a:pathLst>
                <a:path w="1442">
                  <a:moveTo>
                    <a:pt x="0" y="0"/>
                  </a:moveTo>
                  <a:lnTo>
                    <a:pt x="722" y="0"/>
                  </a:lnTo>
                  <a:lnTo>
                    <a:pt x="144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flipV="1">
              <a:off x="4718050" y="3162300"/>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5861050" y="3155950"/>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flipV="1">
              <a:off x="5975106" y="3171092"/>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3571875" y="3368675"/>
              <a:ext cx="2289175" cy="0"/>
            </a:xfrm>
            <a:custGeom>
              <a:avLst/>
              <a:gdLst>
                <a:gd name="T0" fmla="*/ 0 w 1442"/>
                <a:gd name="T1" fmla="*/ 722 w 1442"/>
                <a:gd name="T2" fmla="*/ 1442 w 1442"/>
              </a:gdLst>
              <a:ahLst/>
              <a:cxnLst>
                <a:cxn ang="0">
                  <a:pos x="T0" y="0"/>
                </a:cxn>
                <a:cxn ang="0">
                  <a:pos x="T1" y="0"/>
                </a:cxn>
                <a:cxn ang="0">
                  <a:pos x="T2" y="0"/>
                </a:cxn>
              </a:cxnLst>
              <a:rect l="0" t="0" r="r" b="b"/>
              <a:pathLst>
                <a:path w="1442">
                  <a:moveTo>
                    <a:pt x="0" y="0"/>
                  </a:moveTo>
                  <a:lnTo>
                    <a:pt x="722" y="0"/>
                  </a:lnTo>
                  <a:lnTo>
                    <a:pt x="144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flipV="1">
              <a:off x="4718050" y="3371850"/>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a:off x="5861050" y="3368675"/>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flipV="1">
              <a:off x="5975106" y="3358662"/>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3"/>
            <p:cNvSpPr>
              <a:spLocks/>
            </p:cNvSpPr>
            <p:nvPr/>
          </p:nvSpPr>
          <p:spPr bwMode="auto">
            <a:xfrm>
              <a:off x="3575050" y="3622675"/>
              <a:ext cx="2286000" cy="0"/>
            </a:xfrm>
            <a:custGeom>
              <a:avLst/>
              <a:gdLst>
                <a:gd name="T0" fmla="*/ 0 w 1440"/>
                <a:gd name="T1" fmla="*/ 720 w 1440"/>
                <a:gd name="T2" fmla="*/ 1440 w 1440"/>
              </a:gdLst>
              <a:ahLst/>
              <a:cxnLst>
                <a:cxn ang="0">
                  <a:pos x="T0" y="0"/>
                </a:cxn>
                <a:cxn ang="0">
                  <a:pos x="T1" y="0"/>
                </a:cxn>
                <a:cxn ang="0">
                  <a:pos x="T2" y="0"/>
                </a:cxn>
              </a:cxnLst>
              <a:rect l="0" t="0" r="r" b="b"/>
              <a:pathLst>
                <a:path w="1440">
                  <a:moveTo>
                    <a:pt x="0" y="0"/>
                  </a:moveTo>
                  <a:lnTo>
                    <a:pt x="720" y="0"/>
                  </a:lnTo>
                  <a:lnTo>
                    <a:pt x="144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flipV="1">
              <a:off x="4718050" y="3629025"/>
              <a:ext cx="0" cy="2444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5861050" y="3622675"/>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flipV="1">
              <a:off x="5975106" y="3640015"/>
              <a:ext cx="0" cy="2444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7"/>
            <p:cNvSpPr>
              <a:spLocks/>
            </p:cNvSpPr>
            <p:nvPr/>
          </p:nvSpPr>
          <p:spPr bwMode="auto">
            <a:xfrm>
              <a:off x="3571875" y="3879850"/>
              <a:ext cx="2289175" cy="0"/>
            </a:xfrm>
            <a:custGeom>
              <a:avLst/>
              <a:gdLst>
                <a:gd name="T0" fmla="*/ 0 w 1442"/>
                <a:gd name="T1" fmla="*/ 722 w 1442"/>
                <a:gd name="T2" fmla="*/ 1442 w 1442"/>
              </a:gdLst>
              <a:ahLst/>
              <a:cxnLst>
                <a:cxn ang="0">
                  <a:pos x="T0" y="0"/>
                </a:cxn>
                <a:cxn ang="0">
                  <a:pos x="T1" y="0"/>
                </a:cxn>
                <a:cxn ang="0">
                  <a:pos x="T2" y="0"/>
                </a:cxn>
              </a:cxnLst>
              <a:rect l="0" t="0" r="r" b="b"/>
              <a:pathLst>
                <a:path w="1442">
                  <a:moveTo>
                    <a:pt x="0" y="0"/>
                  </a:moveTo>
                  <a:lnTo>
                    <a:pt x="722" y="0"/>
                  </a:lnTo>
                  <a:lnTo>
                    <a:pt x="144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flipV="1">
              <a:off x="4718050" y="3883025"/>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5861050" y="3879850"/>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flipV="1">
              <a:off x="5975106" y="3874477"/>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3571875" y="4089400"/>
              <a:ext cx="1146175"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flipV="1">
              <a:off x="3575050" y="4092575"/>
              <a:ext cx="0" cy="2508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a:off x="4718050" y="4089400"/>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flipV="1">
              <a:off x="4718050" y="4092575"/>
              <a:ext cx="0" cy="2508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a:off x="5861050" y="4089400"/>
              <a:ext cx="11430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flipV="1">
              <a:off x="5975106" y="4062046"/>
              <a:ext cx="0" cy="2508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7"/>
            <p:cNvSpPr>
              <a:spLocks noChangeShapeType="1"/>
            </p:cNvSpPr>
            <p:nvPr/>
          </p:nvSpPr>
          <p:spPr bwMode="auto">
            <a:xfrm>
              <a:off x="2139950" y="2901950"/>
              <a:ext cx="14351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flipV="1">
              <a:off x="3575050" y="2905125"/>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flipV="1">
              <a:off x="3575050" y="3162300"/>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flipV="1">
              <a:off x="3575050" y="3371850"/>
              <a:ext cx="0" cy="2476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flipV="1">
              <a:off x="3575050" y="3883025"/>
              <a:ext cx="0" cy="2000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2139950" y="3622675"/>
              <a:ext cx="14351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flipV="1">
              <a:off x="3575050" y="3629025"/>
              <a:ext cx="0" cy="2444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44"/>
            <p:cNvSpPr>
              <a:spLocks noChangeArrowheads="1"/>
            </p:cNvSpPr>
            <p:nvPr/>
          </p:nvSpPr>
          <p:spPr bwMode="auto">
            <a:xfrm>
              <a:off x="3729210" y="2671354"/>
              <a:ext cx="700985"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Country</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5133975" y="2565400"/>
              <a:ext cx="437667"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Wheat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4712311" y="2702169"/>
              <a:ext cx="1248748"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(billions of bushels)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6257925" y="2565400"/>
              <a:ext cx="8915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6305550" y="2565400"/>
              <a:ext cx="445859"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-shirts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6255727" y="2702169"/>
              <a:ext cx="543166"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(billions)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3784600" y="2943225"/>
              <a:ext cx="87583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United States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5270311" y="2932611"/>
              <a:ext cx="157423"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26</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6445250" y="2943225"/>
              <a:ext cx="78711"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2186720" y="3217985"/>
              <a:ext cx="1410951"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Without specialization</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3824240" y="3200400"/>
              <a:ext cx="747760"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dirty="0">
                  <a:solidFill>
                    <a:srgbClr val="000000"/>
                  </a:solidFill>
                  <a:latin typeface="Univers LT Std 57 Cn" charset="0"/>
                  <a:cs typeface="Arial" pitchFamily="34" charset="0"/>
                </a:rPr>
                <a:t>Bangladesh</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5270311" y="3193869"/>
              <a:ext cx="78711"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chemeClr val="tx1"/>
                  </a:solidFill>
                  <a:effectLst/>
                  <a:latin typeface="Arial" pitchFamily="34" charset="0"/>
                  <a:cs typeface="Arial" pitchFamily="34" charset="0"/>
                </a:rPr>
                <a:t>3</a:t>
              </a:r>
            </a:p>
          </p:txBody>
        </p:sp>
        <p:sp>
          <p:nvSpPr>
            <p:cNvPr id="63" name="Rectangle 62"/>
            <p:cNvSpPr>
              <a:spLocks noChangeArrowheads="1"/>
            </p:cNvSpPr>
            <p:nvPr/>
          </p:nvSpPr>
          <p:spPr bwMode="auto">
            <a:xfrm>
              <a:off x="6391275" y="3200400"/>
              <a:ext cx="196779"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0.5</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4032250" y="3406775"/>
              <a:ext cx="33765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Total</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6394450" y="3406775"/>
              <a:ext cx="196779"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1.5</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3776907" y="3667125"/>
              <a:ext cx="87583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United States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6445250" y="3667125"/>
              <a:ext cx="81137"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2236269" y="3921369"/>
              <a:ext cx="120814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With specialization</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3775980" y="3921126"/>
              <a:ext cx="842790"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fontAlgn="base">
                <a:spcBef>
                  <a:spcPct val="0"/>
                </a:spcBef>
                <a:spcAft>
                  <a:spcPct val="0"/>
                </a:spcAft>
              </a:pPr>
              <a:r>
                <a:rPr lang="en-US" dirty="0">
                  <a:solidFill>
                    <a:srgbClr val="000000"/>
                  </a:solidFill>
                  <a:latin typeface="Univers LT Std 57 Cn" charset="0"/>
                  <a:cs typeface="Arial" pitchFamily="34" charset="0"/>
                </a:rPr>
                <a:t>Bangladesh</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5318471" y="3874477"/>
              <a:ext cx="81137"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6391275" y="3921125"/>
              <a:ext cx="78711"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a:ln>
                    <a:noFill/>
                  </a:ln>
                  <a:solidFill>
                    <a:srgbClr val="000000"/>
                  </a:solidFill>
                  <a:effectLst/>
                  <a:latin typeface="Univers LT Std 57 Cn" charset="0"/>
                  <a:cs typeface="Arial" pitchFamily="34" charset="0"/>
                </a:rPr>
                <a:t>2</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0"/>
            <p:cNvSpPr>
              <a:spLocks noChangeArrowheads="1"/>
            </p:cNvSpPr>
            <p:nvPr/>
          </p:nvSpPr>
          <p:spPr bwMode="auto">
            <a:xfrm>
              <a:off x="4032250" y="4127500"/>
              <a:ext cx="337654" cy="189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Total</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6394450" y="4127500"/>
              <a:ext cx="78711" cy="17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Univers LT Std 47 Cn Lt" charset="0"/>
                  <a:cs typeface="Arial" pitchFamily="34" charset="0"/>
                </a:rPr>
                <a:t>2</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grpSp>
      <p:sp>
        <p:nvSpPr>
          <p:cNvPr id="76" name="Rectangle 75"/>
          <p:cNvSpPr>
            <a:spLocks noChangeArrowheads="1"/>
          </p:cNvSpPr>
          <p:nvPr/>
        </p:nvSpPr>
        <p:spPr bwMode="auto">
          <a:xfrm>
            <a:off x="5715000" y="5029200"/>
            <a:ext cx="2564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b="1" dirty="0">
                <a:solidFill>
                  <a:srgbClr val="000000"/>
                </a:solidFill>
                <a:latin typeface="Univers LT Std 57 Cn" charset="0"/>
                <a:cs typeface="Arial" pitchFamily="34" charset="0"/>
              </a:rPr>
              <a:t>29</a:t>
            </a:r>
            <a:endParaRPr kumimoji="0" lang="en-US" b="1"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5715000" y="5458599"/>
            <a:ext cx="2567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a:solidFill>
                  <a:srgbClr val="000000"/>
                </a:solidFill>
                <a:latin typeface="Univers LT Std 57 Cn" charset="0"/>
                <a:cs typeface="Arial" pitchFamily="34" charset="0"/>
              </a:rPr>
              <a:t>3</a:t>
            </a:r>
            <a:r>
              <a:rPr kumimoji="0" lang="en-US" i="0" u="none" strike="noStrike" cap="none" normalizeH="0" baseline="0" dirty="0">
                <a:ln>
                  <a:noFill/>
                </a:ln>
                <a:solidFill>
                  <a:srgbClr val="000000"/>
                </a:solidFill>
                <a:effectLst/>
                <a:latin typeface="Univers LT Std 57 Cn" charset="0"/>
                <a:cs typeface="Arial" pitchFamily="34" charset="0"/>
              </a:rPr>
              <a:t>0</a:t>
            </a:r>
            <a:endParaRPr kumimoji="0" lang="en-US"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5715000" y="6220599"/>
            <a:ext cx="2567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b="1" dirty="0">
                <a:solidFill>
                  <a:srgbClr val="000000"/>
                </a:solidFill>
                <a:latin typeface="Univers LT Std 57 Cn" charset="0"/>
                <a:cs typeface="Arial" pitchFamily="34" charset="0"/>
              </a:rPr>
              <a:t>3</a:t>
            </a:r>
            <a:r>
              <a:rPr kumimoji="0" lang="en-US" b="1" i="0" u="none" strike="noStrike" cap="none" normalizeH="0" baseline="0" dirty="0">
                <a:ln>
                  <a:noFill/>
                </a:ln>
                <a:solidFill>
                  <a:srgbClr val="000000"/>
                </a:solidFill>
                <a:effectLst/>
                <a:latin typeface="Univers LT Std 57 Cn" charset="0"/>
                <a:cs typeface="Arial" pitchFamily="34" charset="0"/>
              </a:rPr>
              <a:t>0</a:t>
            </a:r>
            <a:endParaRPr kumimoji="0" lang="en-US" b="1"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p:nvPr/>
        </p:nvSpPr>
        <p:spPr>
          <a:xfrm>
            <a:off x="2984582" y="4216003"/>
            <a:ext cx="5549818" cy="4075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2984582" y="4623594"/>
            <a:ext cx="5549818" cy="41064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609600" y="4239399"/>
            <a:ext cx="2374982" cy="11529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2993547" y="5034239"/>
            <a:ext cx="5549818" cy="3759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p:nvPr/>
        </p:nvSpPr>
        <p:spPr>
          <a:xfrm>
            <a:off x="2942554" y="6175659"/>
            <a:ext cx="5586674" cy="37754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6910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
                                        </p:tgtEl>
                                        <p:attrNameLst>
                                          <p:attrName>style.visibility</p:attrName>
                                        </p:attrNameLst>
                                      </p:cBhvr>
                                      <p:to>
                                        <p:strVal val="visible"/>
                                      </p:to>
                                    </p:set>
                                  </p:childTnLst>
                                  <p:subTnLst>
                                    <p:set>
                                      <p:cBhvr override="childStyle">
                                        <p:cTn dur="1" fill="hold" display="0" masterRel="nextClick" afterEffect="1"/>
                                        <p:tgtEl>
                                          <p:spTgt spid="83"/>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2"/>
                                        </p:tgtEl>
                                        <p:attrNameLst>
                                          <p:attrName>style.visibility</p:attrName>
                                        </p:attrNameLst>
                                      </p:cBhvr>
                                      <p:to>
                                        <p:strVal val="visible"/>
                                      </p:to>
                                    </p:set>
                                  </p:childTnLst>
                                  <p:subTnLst>
                                    <p:set>
                                      <p:cBhvr override="childStyle">
                                        <p:cTn dur="1" fill="hold" display="0" masterRel="nextClick" afterEffect="1"/>
                                        <p:tgtEl>
                                          <p:spTgt spid="7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1">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subTnLst>
                                    <p:set>
                                      <p:cBhvr override="childStyle">
                                        <p:cTn dur="1" fill="hold" display="0" masterRel="nextClick" afterEffect="1"/>
                                        <p:tgtEl>
                                          <p:spTgt spid="85"/>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87"/>
                                        </p:tgtEl>
                                        <p:attrNameLst>
                                          <p:attrName>style.visibility</p:attrName>
                                        </p:attrNameLst>
                                      </p:cBhvr>
                                      <p:to>
                                        <p:strVal val="visible"/>
                                      </p:to>
                                    </p:set>
                                  </p:childTnLst>
                                  <p:subTnLst>
                                    <p:set>
                                      <p:cBhvr override="childStyle">
                                        <p:cTn dur="1" fill="hold" display="0" masterRel="nextClick" afterEffect="1"/>
                                        <p:tgtEl>
                                          <p:spTgt spid="8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83" grpId="0" animBg="1"/>
      <p:bldP spid="85" grpId="0" animBg="1"/>
      <p:bldP spid="8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Specialization sauce</a:t>
            </a:r>
          </a:p>
        </p:txBody>
      </p:sp>
      <p:sp>
        <p:nvSpPr>
          <p:cNvPr id="94" name="Content Placeholder 2"/>
          <p:cNvSpPr>
            <a:spLocks noGrp="1"/>
          </p:cNvSpPr>
          <p:nvPr>
            <p:ph idx="1"/>
          </p:nvPr>
        </p:nvSpPr>
        <p:spPr/>
        <p:txBody>
          <a:bodyPr>
            <a:normAutofit fontScale="92500"/>
          </a:bodyPr>
          <a:lstStyle/>
          <a:p>
            <a:pPr marL="0" indent="0">
              <a:buNone/>
            </a:pPr>
            <a:r>
              <a:rPr lang="en-US" dirty="0"/>
              <a:t>McDonald’s, Pizza Hut, Wendy's, and other fast-food chains serve food that's pretty fast and pretty cheap.</a:t>
            </a:r>
          </a:p>
          <a:p>
            <a:r>
              <a:rPr lang="en-US" dirty="0"/>
              <a:t>The McDonald brothers were inspired by the way workers specialized on particular tasks when making cars on factory assembly lines.</a:t>
            </a:r>
          </a:p>
          <a:p>
            <a:r>
              <a:rPr lang="en-US" dirty="0"/>
              <a:t>The McDonalds decided to use the same idea when running a restaurant.</a:t>
            </a:r>
          </a:p>
          <a:p>
            <a:r>
              <a:rPr lang="en-US" dirty="0"/>
              <a:t>Assigning only one specific task to each worker increased food production and lower serving times.</a:t>
            </a:r>
          </a:p>
        </p:txBody>
      </p:sp>
    </p:spTree>
    <p:extLst>
      <p:ext uri="{BB962C8B-B14F-4D97-AF65-F5344CB8AC3E}">
        <p14:creationId xmlns:p14="http://schemas.microsoft.com/office/powerpoint/2010/main" val="377793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Gains from trade</a:t>
            </a:r>
          </a:p>
        </p:txBody>
      </p:sp>
      <p:sp>
        <p:nvSpPr>
          <p:cNvPr id="176" name="Content Placeholder 2"/>
          <p:cNvSpPr>
            <a:spLocks noGrp="1"/>
          </p:cNvSpPr>
          <p:nvPr>
            <p:ph idx="1"/>
          </p:nvPr>
        </p:nvSpPr>
        <p:spPr>
          <a:xfrm>
            <a:off x="457200" y="914400"/>
            <a:ext cx="8229600" cy="5407151"/>
          </a:xfrm>
        </p:spPr>
        <p:txBody>
          <a:bodyPr>
            <a:normAutofit/>
          </a:bodyPr>
          <a:lstStyle/>
          <a:p>
            <a:pPr marL="0" indent="0">
              <a:buNone/>
            </a:pPr>
            <a:r>
              <a:rPr lang="en-US" sz="2400" dirty="0"/>
              <a:t>The improvement in outcomes that occurs when specialized producers exchange goods and services is called the </a:t>
            </a:r>
            <a:r>
              <a:rPr lang="en-US" sz="2400" i="1" dirty="0">
                <a:solidFill>
                  <a:srgbClr val="9D0505"/>
                </a:solidFill>
              </a:rPr>
              <a:t>gains from trade</a:t>
            </a:r>
            <a:r>
              <a:rPr lang="en-US" sz="2400" dirty="0"/>
              <a:t>.</a:t>
            </a:r>
          </a:p>
        </p:txBody>
      </p:sp>
      <p:sp>
        <p:nvSpPr>
          <p:cNvPr id="7" name="Rectangle 5"/>
          <p:cNvSpPr>
            <a:spLocks noChangeArrowheads="1"/>
          </p:cNvSpPr>
          <p:nvPr/>
        </p:nvSpPr>
        <p:spPr bwMode="auto">
          <a:xfrm>
            <a:off x="1524000" y="5701844"/>
            <a:ext cx="1676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Billions of T-shirts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1"/>
          <p:cNvSpPr>
            <a:spLocks noChangeArrowheads="1"/>
          </p:cNvSpPr>
          <p:nvPr/>
        </p:nvSpPr>
        <p:spPr bwMode="auto">
          <a:xfrm>
            <a:off x="1115608" y="2209800"/>
            <a:ext cx="26943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United States’ gains from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2"/>
          <p:cNvSpPr>
            <a:spLocks noChangeArrowheads="1"/>
          </p:cNvSpPr>
          <p:nvPr/>
        </p:nvSpPr>
        <p:spPr bwMode="auto">
          <a:xfrm>
            <a:off x="5545227" y="2209800"/>
            <a:ext cx="26078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b="1" dirty="0">
                <a:solidFill>
                  <a:srgbClr val="000000"/>
                </a:solidFill>
                <a:latin typeface="Univers LT Std 47 Cn Lt" charset="0"/>
                <a:cs typeface="Arial" pitchFamily="34" charset="0"/>
              </a:rPr>
              <a:t>Bangladesh’s gains </a:t>
            </a:r>
            <a:r>
              <a:rPr kumimoji="0" lang="en-US" sz="1400" b="1" i="0" u="none" strike="noStrike" cap="none" normalizeH="0" baseline="0" dirty="0">
                <a:ln>
                  <a:noFill/>
                </a:ln>
                <a:solidFill>
                  <a:srgbClr val="000000"/>
                </a:solidFill>
                <a:effectLst/>
                <a:latin typeface="Univers LT Std 47 Cn Lt" charset="0"/>
                <a:cs typeface="Arial" pitchFamily="34" charset="0"/>
              </a:rPr>
              <a:t>from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Freeform 41"/>
          <p:cNvSpPr>
            <a:spLocks/>
          </p:cNvSpPr>
          <p:nvPr/>
        </p:nvSpPr>
        <p:spPr bwMode="auto">
          <a:xfrm>
            <a:off x="4953000" y="2438400"/>
            <a:ext cx="2913909" cy="2971800"/>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Rectangle 42"/>
          <p:cNvSpPr>
            <a:spLocks noChangeArrowheads="1"/>
          </p:cNvSpPr>
          <p:nvPr/>
        </p:nvSpPr>
        <p:spPr bwMode="auto">
          <a:xfrm>
            <a:off x="4777414" y="243840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3"/>
          <p:cNvSpPr>
            <a:spLocks noChangeArrowheads="1"/>
          </p:cNvSpPr>
          <p:nvPr/>
        </p:nvSpPr>
        <p:spPr bwMode="auto">
          <a:xfrm>
            <a:off x="7707115" y="5128688"/>
            <a:ext cx="445634"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4"/>
          <p:cNvSpPr>
            <a:spLocks noChangeArrowheads="1"/>
          </p:cNvSpPr>
          <p:nvPr/>
        </p:nvSpPr>
        <p:spPr bwMode="auto">
          <a:xfrm>
            <a:off x="4777414" y="388620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5"/>
          <p:cNvSpPr>
            <a:spLocks noChangeArrowheads="1"/>
          </p:cNvSpPr>
          <p:nvPr/>
        </p:nvSpPr>
        <p:spPr bwMode="auto">
          <a:xfrm>
            <a:off x="4811083" y="5448179"/>
            <a:ext cx="127436"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6"/>
          <p:cNvSpPr>
            <a:spLocks noChangeArrowheads="1"/>
          </p:cNvSpPr>
          <p:nvPr/>
        </p:nvSpPr>
        <p:spPr bwMode="auto">
          <a:xfrm>
            <a:off x="7666892" y="5448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3" name="Line 71"/>
          <p:cNvSpPr>
            <a:spLocks noChangeShapeType="1"/>
          </p:cNvSpPr>
          <p:nvPr/>
        </p:nvSpPr>
        <p:spPr bwMode="auto">
          <a:xfrm>
            <a:off x="4927282" y="2549937"/>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72"/>
          <p:cNvSpPr>
            <a:spLocks noChangeShapeType="1"/>
          </p:cNvSpPr>
          <p:nvPr/>
        </p:nvSpPr>
        <p:spPr bwMode="auto">
          <a:xfrm>
            <a:off x="4953000" y="3983083"/>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Rectangle 73"/>
          <p:cNvSpPr>
            <a:spLocks noChangeArrowheads="1"/>
          </p:cNvSpPr>
          <p:nvPr/>
        </p:nvSpPr>
        <p:spPr bwMode="auto">
          <a:xfrm>
            <a:off x="6263567" y="5448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6" name="Line 74"/>
          <p:cNvSpPr>
            <a:spLocks noChangeShapeType="1"/>
          </p:cNvSpPr>
          <p:nvPr/>
        </p:nvSpPr>
        <p:spPr bwMode="auto">
          <a:xfrm>
            <a:off x="6330605" y="5356896"/>
            <a:ext cx="0" cy="5477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77"/>
          <p:cNvSpPr>
            <a:spLocks noChangeShapeType="1"/>
          </p:cNvSpPr>
          <p:nvPr/>
        </p:nvSpPr>
        <p:spPr bwMode="auto">
          <a:xfrm>
            <a:off x="7733930" y="5356896"/>
            <a:ext cx="0" cy="5477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78"/>
          <p:cNvSpPr>
            <a:spLocks noChangeShapeType="1"/>
          </p:cNvSpPr>
          <p:nvPr/>
        </p:nvSpPr>
        <p:spPr bwMode="auto">
          <a:xfrm>
            <a:off x="4927282" y="2549937"/>
            <a:ext cx="2806648" cy="2861728"/>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Freeform 79"/>
          <p:cNvSpPr>
            <a:spLocks/>
          </p:cNvSpPr>
          <p:nvPr/>
        </p:nvSpPr>
        <p:spPr bwMode="auto">
          <a:xfrm>
            <a:off x="5607272" y="3205358"/>
            <a:ext cx="71507" cy="73026"/>
          </a:xfrm>
          <a:custGeom>
            <a:avLst/>
            <a:gdLst>
              <a:gd name="T0" fmla="*/ 16 w 32"/>
              <a:gd name="T1" fmla="*/ 32 h 32"/>
              <a:gd name="T2" fmla="*/ 16 w 32"/>
              <a:gd name="T3" fmla="*/ 32 h 32"/>
              <a:gd name="T4" fmla="*/ 22 w 32"/>
              <a:gd name="T5" fmla="*/ 30 h 32"/>
              <a:gd name="T6" fmla="*/ 26 w 32"/>
              <a:gd name="T7" fmla="*/ 26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6"/>
                </a:lnTo>
                <a:lnTo>
                  <a:pt x="30" y="22"/>
                </a:lnTo>
                <a:lnTo>
                  <a:pt x="32" y="16"/>
                </a:lnTo>
                <a:lnTo>
                  <a:pt x="32" y="16"/>
                </a:lnTo>
                <a:lnTo>
                  <a:pt x="30" y="10"/>
                </a:lnTo>
                <a:lnTo>
                  <a:pt x="26" y="4"/>
                </a:lnTo>
                <a:lnTo>
                  <a:pt x="22" y="0"/>
                </a:lnTo>
                <a:lnTo>
                  <a:pt x="16" y="0"/>
                </a:lnTo>
                <a:lnTo>
                  <a:pt x="16" y="0"/>
                </a:lnTo>
                <a:lnTo>
                  <a:pt x="10" y="0"/>
                </a:lnTo>
                <a:lnTo>
                  <a:pt x="4" y="4"/>
                </a:lnTo>
                <a:lnTo>
                  <a:pt x="0" y="10"/>
                </a:lnTo>
                <a:lnTo>
                  <a:pt x="0" y="16"/>
                </a:lnTo>
                <a:lnTo>
                  <a:pt x="0" y="16"/>
                </a:lnTo>
                <a:lnTo>
                  <a:pt x="0" y="22"/>
                </a:lnTo>
                <a:lnTo>
                  <a:pt x="4" y="26"/>
                </a:lnTo>
                <a:lnTo>
                  <a:pt x="10" y="30"/>
                </a:lnTo>
                <a:lnTo>
                  <a:pt x="16" y="32"/>
                </a:lnTo>
                <a:close/>
              </a:path>
            </a:pathLst>
          </a:custGeom>
          <a:solidFill>
            <a:srgbClr val="000000"/>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83" name="Freeform 81"/>
          <p:cNvSpPr>
            <a:spLocks/>
          </p:cNvSpPr>
          <p:nvPr/>
        </p:nvSpPr>
        <p:spPr bwMode="auto">
          <a:xfrm>
            <a:off x="5603046" y="2868397"/>
            <a:ext cx="71507" cy="73026"/>
          </a:xfrm>
          <a:custGeom>
            <a:avLst/>
            <a:gdLst>
              <a:gd name="T0" fmla="*/ 16 w 32"/>
              <a:gd name="T1" fmla="*/ 32 h 32"/>
              <a:gd name="T2" fmla="*/ 16 w 32"/>
              <a:gd name="T3" fmla="*/ 32 h 32"/>
              <a:gd name="T4" fmla="*/ 22 w 32"/>
              <a:gd name="T5" fmla="*/ 30 h 32"/>
              <a:gd name="T6" fmla="*/ 28 w 32"/>
              <a:gd name="T7" fmla="*/ 26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0 h 32"/>
              <a:gd name="T20" fmla="*/ 16 w 32"/>
              <a:gd name="T21" fmla="*/ 0 h 32"/>
              <a:gd name="T22" fmla="*/ 16 w 32"/>
              <a:gd name="T23" fmla="*/ 0 h 32"/>
              <a:gd name="T24" fmla="*/ 10 w 32"/>
              <a:gd name="T25" fmla="*/ 0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2" y="22"/>
                </a:lnTo>
                <a:lnTo>
                  <a:pt x="32" y="16"/>
                </a:lnTo>
                <a:lnTo>
                  <a:pt x="32" y="16"/>
                </a:lnTo>
                <a:lnTo>
                  <a:pt x="32" y="10"/>
                </a:lnTo>
                <a:lnTo>
                  <a:pt x="28" y="4"/>
                </a:lnTo>
                <a:lnTo>
                  <a:pt x="22" y="0"/>
                </a:lnTo>
                <a:lnTo>
                  <a:pt x="16" y="0"/>
                </a:lnTo>
                <a:lnTo>
                  <a:pt x="16" y="0"/>
                </a:lnTo>
                <a:lnTo>
                  <a:pt x="10" y="0"/>
                </a:lnTo>
                <a:lnTo>
                  <a:pt x="6" y="4"/>
                </a:lnTo>
                <a:lnTo>
                  <a:pt x="2" y="10"/>
                </a:lnTo>
                <a:lnTo>
                  <a:pt x="0" y="16"/>
                </a:lnTo>
                <a:lnTo>
                  <a:pt x="0" y="16"/>
                </a:lnTo>
                <a:lnTo>
                  <a:pt x="2" y="22"/>
                </a:lnTo>
                <a:lnTo>
                  <a:pt x="6" y="26"/>
                </a:lnTo>
                <a:lnTo>
                  <a:pt x="10" y="30"/>
                </a:lnTo>
                <a:lnTo>
                  <a:pt x="16" y="32"/>
                </a:lnTo>
                <a:close/>
              </a:path>
            </a:pathLst>
          </a:custGeom>
          <a:solidFill>
            <a:srgbClr val="000000"/>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85" name="Line 83"/>
          <p:cNvSpPr>
            <a:spLocks noChangeShapeType="1"/>
          </p:cNvSpPr>
          <p:nvPr/>
        </p:nvSpPr>
        <p:spPr bwMode="auto">
          <a:xfrm flipV="1">
            <a:off x="5635280" y="5323129"/>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84"/>
          <p:cNvSpPr>
            <a:spLocks noChangeShapeType="1"/>
          </p:cNvSpPr>
          <p:nvPr/>
        </p:nvSpPr>
        <p:spPr bwMode="auto">
          <a:xfrm flipV="1">
            <a:off x="5635280" y="5213589"/>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Line 85"/>
          <p:cNvSpPr>
            <a:spLocks noChangeShapeType="1"/>
          </p:cNvSpPr>
          <p:nvPr/>
        </p:nvSpPr>
        <p:spPr bwMode="auto">
          <a:xfrm flipV="1">
            <a:off x="5635280" y="5104049"/>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Line 86"/>
          <p:cNvSpPr>
            <a:spLocks noChangeShapeType="1"/>
          </p:cNvSpPr>
          <p:nvPr/>
        </p:nvSpPr>
        <p:spPr bwMode="auto">
          <a:xfrm flipV="1">
            <a:off x="5635280" y="499451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Line 87"/>
          <p:cNvSpPr>
            <a:spLocks noChangeShapeType="1"/>
          </p:cNvSpPr>
          <p:nvPr/>
        </p:nvSpPr>
        <p:spPr bwMode="auto">
          <a:xfrm flipV="1">
            <a:off x="5635280" y="488497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Line 88"/>
          <p:cNvSpPr>
            <a:spLocks noChangeShapeType="1"/>
          </p:cNvSpPr>
          <p:nvPr/>
        </p:nvSpPr>
        <p:spPr bwMode="auto">
          <a:xfrm flipV="1">
            <a:off x="5635280" y="4775429"/>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Line 89"/>
          <p:cNvSpPr>
            <a:spLocks noChangeShapeType="1"/>
          </p:cNvSpPr>
          <p:nvPr/>
        </p:nvSpPr>
        <p:spPr bwMode="auto">
          <a:xfrm flipV="1">
            <a:off x="5635280" y="466589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2" name="Line 90"/>
          <p:cNvSpPr>
            <a:spLocks noChangeShapeType="1"/>
          </p:cNvSpPr>
          <p:nvPr/>
        </p:nvSpPr>
        <p:spPr bwMode="auto">
          <a:xfrm flipV="1">
            <a:off x="5635280" y="455635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3" name="Line 91"/>
          <p:cNvSpPr>
            <a:spLocks noChangeShapeType="1"/>
          </p:cNvSpPr>
          <p:nvPr/>
        </p:nvSpPr>
        <p:spPr bwMode="auto">
          <a:xfrm flipV="1">
            <a:off x="5635280" y="444681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Line 92"/>
          <p:cNvSpPr>
            <a:spLocks noChangeShapeType="1"/>
          </p:cNvSpPr>
          <p:nvPr/>
        </p:nvSpPr>
        <p:spPr bwMode="auto">
          <a:xfrm flipV="1">
            <a:off x="5635280" y="433727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5" name="Line 93"/>
          <p:cNvSpPr>
            <a:spLocks noChangeShapeType="1"/>
          </p:cNvSpPr>
          <p:nvPr/>
        </p:nvSpPr>
        <p:spPr bwMode="auto">
          <a:xfrm flipV="1">
            <a:off x="5635280" y="4227730"/>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Line 94"/>
          <p:cNvSpPr>
            <a:spLocks noChangeShapeType="1"/>
          </p:cNvSpPr>
          <p:nvPr/>
        </p:nvSpPr>
        <p:spPr bwMode="auto">
          <a:xfrm flipV="1">
            <a:off x="5635280" y="411819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7" name="Line 95"/>
          <p:cNvSpPr>
            <a:spLocks noChangeShapeType="1"/>
          </p:cNvSpPr>
          <p:nvPr/>
        </p:nvSpPr>
        <p:spPr bwMode="auto">
          <a:xfrm flipV="1">
            <a:off x="5635280" y="400865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112"/>
          <p:cNvSpPr>
            <a:spLocks noChangeShapeType="1"/>
          </p:cNvSpPr>
          <p:nvPr/>
        </p:nvSpPr>
        <p:spPr bwMode="auto">
          <a:xfrm>
            <a:off x="4973485"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113"/>
          <p:cNvSpPr>
            <a:spLocks noChangeShapeType="1"/>
          </p:cNvSpPr>
          <p:nvPr/>
        </p:nvSpPr>
        <p:spPr bwMode="auto">
          <a:xfrm>
            <a:off x="5080746"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114"/>
          <p:cNvSpPr>
            <a:spLocks noChangeShapeType="1"/>
          </p:cNvSpPr>
          <p:nvPr/>
        </p:nvSpPr>
        <p:spPr bwMode="auto">
          <a:xfrm>
            <a:off x="5188006"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115"/>
          <p:cNvSpPr>
            <a:spLocks noChangeShapeType="1"/>
          </p:cNvSpPr>
          <p:nvPr/>
        </p:nvSpPr>
        <p:spPr bwMode="auto">
          <a:xfrm>
            <a:off x="5295267"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Line 116"/>
          <p:cNvSpPr>
            <a:spLocks noChangeShapeType="1"/>
          </p:cNvSpPr>
          <p:nvPr/>
        </p:nvSpPr>
        <p:spPr bwMode="auto">
          <a:xfrm>
            <a:off x="5402528"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117"/>
          <p:cNvSpPr>
            <a:spLocks noChangeShapeType="1"/>
          </p:cNvSpPr>
          <p:nvPr/>
        </p:nvSpPr>
        <p:spPr bwMode="auto">
          <a:xfrm>
            <a:off x="5509788" y="323874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Freeform 128"/>
          <p:cNvSpPr>
            <a:spLocks/>
          </p:cNvSpPr>
          <p:nvPr/>
        </p:nvSpPr>
        <p:spPr bwMode="auto">
          <a:xfrm>
            <a:off x="940767" y="2440398"/>
            <a:ext cx="2913909" cy="2971268"/>
          </a:xfrm>
          <a:custGeom>
            <a:avLst/>
            <a:gdLst>
              <a:gd name="T0" fmla="*/ 1304 w 1304"/>
              <a:gd name="T1" fmla="*/ 1302 h 1302"/>
              <a:gd name="T2" fmla="*/ 0 w 1304"/>
              <a:gd name="T3" fmla="*/ 1302 h 1302"/>
              <a:gd name="T4" fmla="*/ 0 w 1304"/>
              <a:gd name="T5" fmla="*/ 0 h 1302"/>
            </a:gdLst>
            <a:ahLst/>
            <a:cxnLst>
              <a:cxn ang="0">
                <a:pos x="T0" y="T1"/>
              </a:cxn>
              <a:cxn ang="0">
                <a:pos x="T2" y="T3"/>
              </a:cxn>
              <a:cxn ang="0">
                <a:pos x="T4" y="T5"/>
              </a:cxn>
            </a:cxnLst>
            <a:rect l="0" t="0" r="r" b="b"/>
            <a:pathLst>
              <a:path w="1304" h="1302">
                <a:moveTo>
                  <a:pt x="1304" y="1302"/>
                </a:moveTo>
                <a:lnTo>
                  <a:pt x="0" y="130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1" name="Rectangle 129"/>
          <p:cNvSpPr>
            <a:spLocks noChangeArrowheads="1"/>
          </p:cNvSpPr>
          <p:nvPr/>
        </p:nvSpPr>
        <p:spPr bwMode="auto">
          <a:xfrm>
            <a:off x="685800" y="3179791"/>
            <a:ext cx="254872"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30"/>
          <p:cNvSpPr>
            <a:spLocks noChangeArrowheads="1"/>
          </p:cNvSpPr>
          <p:nvPr/>
        </p:nvSpPr>
        <p:spPr bwMode="auto">
          <a:xfrm>
            <a:off x="2116164" y="5128688"/>
            <a:ext cx="445634"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1"/>
          <p:cNvSpPr>
            <a:spLocks noChangeArrowheads="1"/>
          </p:cNvSpPr>
          <p:nvPr/>
        </p:nvSpPr>
        <p:spPr bwMode="auto">
          <a:xfrm>
            <a:off x="685800" y="4612938"/>
            <a:ext cx="254872"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32"/>
          <p:cNvSpPr>
            <a:spLocks noChangeArrowheads="1"/>
          </p:cNvSpPr>
          <p:nvPr/>
        </p:nvSpPr>
        <p:spPr bwMode="auto">
          <a:xfrm>
            <a:off x="685800" y="3896364"/>
            <a:ext cx="254872"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33"/>
          <p:cNvSpPr>
            <a:spLocks noChangeArrowheads="1"/>
          </p:cNvSpPr>
          <p:nvPr/>
        </p:nvSpPr>
        <p:spPr bwMode="auto">
          <a:xfrm>
            <a:off x="824568" y="5448179"/>
            <a:ext cx="127436"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34"/>
          <p:cNvSpPr>
            <a:spLocks noChangeArrowheads="1"/>
          </p:cNvSpPr>
          <p:nvPr/>
        </p:nvSpPr>
        <p:spPr bwMode="auto">
          <a:xfrm>
            <a:off x="3680379" y="5448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7" name="Line 135"/>
          <p:cNvSpPr>
            <a:spLocks noChangeShapeType="1"/>
          </p:cNvSpPr>
          <p:nvPr/>
        </p:nvSpPr>
        <p:spPr bwMode="auto">
          <a:xfrm>
            <a:off x="940767" y="3266510"/>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136"/>
          <p:cNvSpPr>
            <a:spLocks noChangeShapeType="1"/>
          </p:cNvSpPr>
          <p:nvPr/>
        </p:nvSpPr>
        <p:spPr bwMode="auto">
          <a:xfrm>
            <a:off x="940767" y="3983083"/>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38"/>
          <p:cNvSpPr>
            <a:spLocks noChangeShapeType="1"/>
          </p:cNvSpPr>
          <p:nvPr/>
        </p:nvSpPr>
        <p:spPr bwMode="auto">
          <a:xfrm>
            <a:off x="940767" y="2549937"/>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39"/>
          <p:cNvSpPr>
            <a:spLocks noChangeShapeType="1"/>
          </p:cNvSpPr>
          <p:nvPr/>
        </p:nvSpPr>
        <p:spPr bwMode="auto">
          <a:xfrm>
            <a:off x="940767" y="4695093"/>
            <a:ext cx="5363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Rectangle 140"/>
          <p:cNvSpPr>
            <a:spLocks noChangeArrowheads="1"/>
          </p:cNvSpPr>
          <p:nvPr/>
        </p:nvSpPr>
        <p:spPr bwMode="auto">
          <a:xfrm>
            <a:off x="1196014" y="5448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41"/>
          <p:cNvSpPr>
            <a:spLocks noChangeArrowheads="1"/>
          </p:cNvSpPr>
          <p:nvPr/>
        </p:nvSpPr>
        <p:spPr bwMode="auto">
          <a:xfrm>
            <a:off x="3124200" y="5448179"/>
            <a:ext cx="318534"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4" name="Line 142"/>
          <p:cNvSpPr>
            <a:spLocks noChangeShapeType="1"/>
          </p:cNvSpPr>
          <p:nvPr/>
        </p:nvSpPr>
        <p:spPr bwMode="auto">
          <a:xfrm>
            <a:off x="1445599" y="5352804"/>
            <a:ext cx="0" cy="5477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143"/>
          <p:cNvSpPr>
            <a:spLocks noChangeShapeType="1"/>
          </p:cNvSpPr>
          <p:nvPr/>
        </p:nvSpPr>
        <p:spPr bwMode="auto">
          <a:xfrm>
            <a:off x="1246027" y="5352804"/>
            <a:ext cx="0" cy="5477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144"/>
          <p:cNvSpPr>
            <a:spLocks noChangeShapeType="1"/>
          </p:cNvSpPr>
          <p:nvPr/>
        </p:nvSpPr>
        <p:spPr bwMode="auto">
          <a:xfrm>
            <a:off x="3747417" y="5356896"/>
            <a:ext cx="0" cy="5477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Line 145"/>
          <p:cNvSpPr>
            <a:spLocks noChangeShapeType="1"/>
          </p:cNvSpPr>
          <p:nvPr/>
        </p:nvSpPr>
        <p:spPr bwMode="auto">
          <a:xfrm>
            <a:off x="940766" y="3266510"/>
            <a:ext cx="2259633" cy="2129645"/>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Freeform 146"/>
          <p:cNvSpPr>
            <a:spLocks/>
          </p:cNvSpPr>
          <p:nvPr/>
        </p:nvSpPr>
        <p:spPr bwMode="auto">
          <a:xfrm>
            <a:off x="1201939" y="3527803"/>
            <a:ext cx="71507" cy="73026"/>
          </a:xfrm>
          <a:custGeom>
            <a:avLst/>
            <a:gdLst>
              <a:gd name="T0" fmla="*/ 16 w 32"/>
              <a:gd name="T1" fmla="*/ 32 h 32"/>
              <a:gd name="T2" fmla="*/ 16 w 32"/>
              <a:gd name="T3" fmla="*/ 32 h 32"/>
              <a:gd name="T4" fmla="*/ 22 w 32"/>
              <a:gd name="T5" fmla="*/ 32 h 32"/>
              <a:gd name="T6" fmla="*/ 28 w 32"/>
              <a:gd name="T7" fmla="*/ 28 h 32"/>
              <a:gd name="T8" fmla="*/ 32 w 32"/>
              <a:gd name="T9" fmla="*/ 24 h 32"/>
              <a:gd name="T10" fmla="*/ 32 w 32"/>
              <a:gd name="T11" fmla="*/ 18 h 32"/>
              <a:gd name="T12" fmla="*/ 32 w 32"/>
              <a:gd name="T13" fmla="*/ 18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8 h 32"/>
              <a:gd name="T32" fmla="*/ 0 w 32"/>
              <a:gd name="T33" fmla="*/ 18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4"/>
                </a:lnTo>
                <a:lnTo>
                  <a:pt x="32" y="18"/>
                </a:lnTo>
                <a:lnTo>
                  <a:pt x="32" y="18"/>
                </a:lnTo>
                <a:lnTo>
                  <a:pt x="32" y="10"/>
                </a:lnTo>
                <a:lnTo>
                  <a:pt x="28" y="6"/>
                </a:lnTo>
                <a:lnTo>
                  <a:pt x="22" y="2"/>
                </a:lnTo>
                <a:lnTo>
                  <a:pt x="16" y="0"/>
                </a:lnTo>
                <a:lnTo>
                  <a:pt x="16" y="0"/>
                </a:lnTo>
                <a:lnTo>
                  <a:pt x="10" y="2"/>
                </a:lnTo>
                <a:lnTo>
                  <a:pt x="6" y="6"/>
                </a:lnTo>
                <a:lnTo>
                  <a:pt x="2" y="10"/>
                </a:lnTo>
                <a:lnTo>
                  <a:pt x="0" y="18"/>
                </a:lnTo>
                <a:lnTo>
                  <a:pt x="0" y="18"/>
                </a:lnTo>
                <a:lnTo>
                  <a:pt x="2" y="24"/>
                </a:lnTo>
                <a:lnTo>
                  <a:pt x="6"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50" name="Freeform 148"/>
          <p:cNvSpPr>
            <a:spLocks/>
          </p:cNvSpPr>
          <p:nvPr/>
        </p:nvSpPr>
        <p:spPr bwMode="auto">
          <a:xfrm>
            <a:off x="1409756" y="3431670"/>
            <a:ext cx="71507" cy="73026"/>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8 h 32"/>
              <a:gd name="T12" fmla="*/ 32 w 32"/>
              <a:gd name="T13" fmla="*/ 18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8 h 32"/>
              <a:gd name="T32" fmla="*/ 0 w 32"/>
              <a:gd name="T33" fmla="*/ 18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8"/>
                </a:lnTo>
                <a:lnTo>
                  <a:pt x="32" y="18"/>
                </a:lnTo>
                <a:lnTo>
                  <a:pt x="30" y="10"/>
                </a:lnTo>
                <a:lnTo>
                  <a:pt x="26" y="6"/>
                </a:lnTo>
                <a:lnTo>
                  <a:pt x="22" y="2"/>
                </a:lnTo>
                <a:lnTo>
                  <a:pt x="16" y="0"/>
                </a:lnTo>
                <a:lnTo>
                  <a:pt x="16" y="0"/>
                </a:lnTo>
                <a:lnTo>
                  <a:pt x="10" y="2"/>
                </a:lnTo>
                <a:lnTo>
                  <a:pt x="4" y="6"/>
                </a:lnTo>
                <a:lnTo>
                  <a:pt x="0" y="10"/>
                </a:lnTo>
                <a:lnTo>
                  <a:pt x="0" y="18"/>
                </a:lnTo>
                <a:lnTo>
                  <a:pt x="0" y="18"/>
                </a:lnTo>
                <a:lnTo>
                  <a:pt x="0" y="24"/>
                </a:lnTo>
                <a:lnTo>
                  <a:pt x="4"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51" name="Freeform 149"/>
          <p:cNvSpPr>
            <a:spLocks/>
          </p:cNvSpPr>
          <p:nvPr/>
        </p:nvSpPr>
        <p:spPr bwMode="auto">
          <a:xfrm>
            <a:off x="1409756" y="3431670"/>
            <a:ext cx="71507" cy="73026"/>
          </a:xfrm>
          <a:custGeom>
            <a:avLst/>
            <a:gdLst>
              <a:gd name="T0" fmla="*/ 16 w 32"/>
              <a:gd name="T1" fmla="*/ 32 h 32"/>
              <a:gd name="T2" fmla="*/ 16 w 32"/>
              <a:gd name="T3" fmla="*/ 32 h 32"/>
              <a:gd name="T4" fmla="*/ 22 w 32"/>
              <a:gd name="T5" fmla="*/ 32 h 32"/>
              <a:gd name="T6" fmla="*/ 26 w 32"/>
              <a:gd name="T7" fmla="*/ 28 h 32"/>
              <a:gd name="T8" fmla="*/ 30 w 32"/>
              <a:gd name="T9" fmla="*/ 24 h 32"/>
              <a:gd name="T10" fmla="*/ 32 w 32"/>
              <a:gd name="T11" fmla="*/ 18 h 32"/>
              <a:gd name="T12" fmla="*/ 32 w 32"/>
              <a:gd name="T13" fmla="*/ 18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8 h 32"/>
              <a:gd name="T32" fmla="*/ 0 w 32"/>
              <a:gd name="T33" fmla="*/ 18 h 32"/>
              <a:gd name="T34" fmla="*/ 0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4"/>
                </a:lnTo>
                <a:lnTo>
                  <a:pt x="32" y="18"/>
                </a:lnTo>
                <a:lnTo>
                  <a:pt x="32" y="18"/>
                </a:lnTo>
                <a:lnTo>
                  <a:pt x="30" y="10"/>
                </a:lnTo>
                <a:lnTo>
                  <a:pt x="26" y="6"/>
                </a:lnTo>
                <a:lnTo>
                  <a:pt x="22" y="2"/>
                </a:lnTo>
                <a:lnTo>
                  <a:pt x="16" y="0"/>
                </a:lnTo>
                <a:lnTo>
                  <a:pt x="16" y="0"/>
                </a:lnTo>
                <a:lnTo>
                  <a:pt x="10" y="2"/>
                </a:lnTo>
                <a:lnTo>
                  <a:pt x="4" y="6"/>
                </a:lnTo>
                <a:lnTo>
                  <a:pt x="0" y="10"/>
                </a:lnTo>
                <a:lnTo>
                  <a:pt x="0" y="18"/>
                </a:lnTo>
                <a:lnTo>
                  <a:pt x="0" y="18"/>
                </a:lnTo>
                <a:lnTo>
                  <a:pt x="0" y="24"/>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Line 150"/>
          <p:cNvSpPr>
            <a:spLocks noChangeShapeType="1"/>
          </p:cNvSpPr>
          <p:nvPr/>
        </p:nvSpPr>
        <p:spPr bwMode="auto">
          <a:xfrm flipV="1">
            <a:off x="1241898" y="420968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151"/>
          <p:cNvSpPr>
            <a:spLocks noChangeShapeType="1"/>
          </p:cNvSpPr>
          <p:nvPr/>
        </p:nvSpPr>
        <p:spPr bwMode="auto">
          <a:xfrm flipV="1">
            <a:off x="1241898" y="410014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Line 152"/>
          <p:cNvSpPr>
            <a:spLocks noChangeShapeType="1"/>
          </p:cNvSpPr>
          <p:nvPr/>
        </p:nvSpPr>
        <p:spPr bwMode="auto">
          <a:xfrm flipV="1">
            <a:off x="1241898" y="399060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Line 153"/>
          <p:cNvSpPr>
            <a:spLocks noChangeShapeType="1"/>
          </p:cNvSpPr>
          <p:nvPr/>
        </p:nvSpPr>
        <p:spPr bwMode="auto">
          <a:xfrm flipV="1">
            <a:off x="1241898" y="388106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Line 154"/>
          <p:cNvSpPr>
            <a:spLocks noChangeShapeType="1"/>
          </p:cNvSpPr>
          <p:nvPr/>
        </p:nvSpPr>
        <p:spPr bwMode="auto">
          <a:xfrm flipV="1">
            <a:off x="1241898" y="377152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Line 158"/>
          <p:cNvSpPr>
            <a:spLocks noChangeShapeType="1"/>
          </p:cNvSpPr>
          <p:nvPr/>
        </p:nvSpPr>
        <p:spPr bwMode="auto">
          <a:xfrm flipV="1">
            <a:off x="1445509" y="399285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Line 159"/>
          <p:cNvSpPr>
            <a:spLocks noChangeShapeType="1"/>
          </p:cNvSpPr>
          <p:nvPr/>
        </p:nvSpPr>
        <p:spPr bwMode="auto">
          <a:xfrm flipV="1">
            <a:off x="1445509" y="388331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160"/>
          <p:cNvSpPr>
            <a:spLocks noChangeShapeType="1"/>
          </p:cNvSpPr>
          <p:nvPr/>
        </p:nvSpPr>
        <p:spPr bwMode="auto">
          <a:xfrm flipV="1">
            <a:off x="1445509" y="377377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Line 161"/>
          <p:cNvSpPr>
            <a:spLocks noChangeShapeType="1"/>
          </p:cNvSpPr>
          <p:nvPr/>
        </p:nvSpPr>
        <p:spPr bwMode="auto">
          <a:xfrm flipV="1">
            <a:off x="1445509" y="366423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Line 162"/>
          <p:cNvSpPr>
            <a:spLocks noChangeShapeType="1"/>
          </p:cNvSpPr>
          <p:nvPr/>
        </p:nvSpPr>
        <p:spPr bwMode="auto">
          <a:xfrm flipV="1">
            <a:off x="1445509" y="355469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5" name="Line 163"/>
          <p:cNvSpPr>
            <a:spLocks noChangeShapeType="1"/>
          </p:cNvSpPr>
          <p:nvPr/>
        </p:nvSpPr>
        <p:spPr bwMode="auto">
          <a:xfrm flipV="1">
            <a:off x="1445509" y="3468184"/>
            <a:ext cx="0" cy="59334"/>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Line 164"/>
          <p:cNvSpPr>
            <a:spLocks noChangeShapeType="1"/>
          </p:cNvSpPr>
          <p:nvPr/>
        </p:nvSpPr>
        <p:spPr bwMode="auto">
          <a:xfrm>
            <a:off x="940767" y="4695093"/>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7" name="Line 165"/>
          <p:cNvSpPr>
            <a:spLocks noChangeShapeType="1"/>
          </p:cNvSpPr>
          <p:nvPr/>
        </p:nvSpPr>
        <p:spPr bwMode="auto">
          <a:xfrm>
            <a:off x="951665" y="3567850"/>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8" name="Line 166"/>
          <p:cNvSpPr>
            <a:spLocks noChangeShapeType="1"/>
          </p:cNvSpPr>
          <p:nvPr/>
        </p:nvSpPr>
        <p:spPr bwMode="auto">
          <a:xfrm>
            <a:off x="1058925" y="3567850"/>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9" name="Line 167"/>
          <p:cNvSpPr>
            <a:spLocks noChangeShapeType="1"/>
          </p:cNvSpPr>
          <p:nvPr/>
        </p:nvSpPr>
        <p:spPr bwMode="auto">
          <a:xfrm>
            <a:off x="1166186" y="3567850"/>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3" name="Line 171"/>
          <p:cNvSpPr>
            <a:spLocks noChangeShapeType="1"/>
          </p:cNvSpPr>
          <p:nvPr/>
        </p:nvSpPr>
        <p:spPr bwMode="auto">
          <a:xfrm>
            <a:off x="1165062" y="346818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4" name="Line 172"/>
          <p:cNvSpPr>
            <a:spLocks noChangeShapeType="1"/>
          </p:cNvSpPr>
          <p:nvPr/>
        </p:nvSpPr>
        <p:spPr bwMode="auto">
          <a:xfrm>
            <a:off x="1272323" y="346818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5" name="Line 173"/>
          <p:cNvSpPr>
            <a:spLocks noChangeShapeType="1"/>
          </p:cNvSpPr>
          <p:nvPr/>
        </p:nvSpPr>
        <p:spPr bwMode="auto">
          <a:xfrm>
            <a:off x="1379583" y="346818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4" name="Group 13"/>
          <p:cNvGrpSpPr/>
          <p:nvPr/>
        </p:nvGrpSpPr>
        <p:grpSpPr>
          <a:xfrm>
            <a:off x="2060955" y="3544534"/>
            <a:ext cx="2663445" cy="631955"/>
            <a:chOff x="2527327" y="4215855"/>
            <a:chExt cx="2663445" cy="631955"/>
          </a:xfrm>
        </p:grpSpPr>
        <p:sp>
          <p:nvSpPr>
            <p:cNvPr id="181" name="Rectangle 179"/>
            <p:cNvSpPr>
              <a:spLocks noChangeArrowheads="1"/>
            </p:cNvSpPr>
            <p:nvPr/>
          </p:nvSpPr>
          <p:spPr bwMode="auto">
            <a:xfrm>
              <a:off x="2527327" y="4215855"/>
              <a:ext cx="2120873" cy="552263"/>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Rectangle 180"/>
            <p:cNvSpPr>
              <a:spLocks noChangeArrowheads="1"/>
            </p:cNvSpPr>
            <p:nvPr/>
          </p:nvSpPr>
          <p:spPr bwMode="auto">
            <a:xfrm>
              <a:off x="2594366" y="4266062"/>
              <a:ext cx="9329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With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81"/>
            <p:cNvSpPr>
              <a:spLocks noChangeArrowheads="1"/>
            </p:cNvSpPr>
            <p:nvPr/>
          </p:nvSpPr>
          <p:spPr bwMode="auto">
            <a:xfrm>
              <a:off x="2594366" y="4425807"/>
              <a:ext cx="2596406"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Consumption possibilities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2"/>
            <p:cNvSpPr>
              <a:spLocks noChangeArrowheads="1"/>
            </p:cNvSpPr>
            <p:nvPr/>
          </p:nvSpPr>
          <p:spPr bwMode="auto">
            <a:xfrm>
              <a:off x="2594366" y="4580989"/>
              <a:ext cx="877868" cy="266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86" name="Freeform 184"/>
          <p:cNvSpPr>
            <a:spLocks/>
          </p:cNvSpPr>
          <p:nvPr/>
        </p:nvSpPr>
        <p:spPr bwMode="auto">
          <a:xfrm>
            <a:off x="1655837" y="4526219"/>
            <a:ext cx="80445" cy="123233"/>
          </a:xfrm>
          <a:custGeom>
            <a:avLst/>
            <a:gdLst>
              <a:gd name="T0" fmla="*/ 4 w 36"/>
              <a:gd name="T1" fmla="*/ 54 h 54"/>
              <a:gd name="T2" fmla="*/ 36 w 36"/>
              <a:gd name="T3" fmla="*/ 10 h 54"/>
              <a:gd name="T4" fmla="*/ 36 w 36"/>
              <a:gd name="T5" fmla="*/ 10 h 54"/>
              <a:gd name="T6" fmla="*/ 32 w 36"/>
              <a:gd name="T7" fmla="*/ 12 h 54"/>
              <a:gd name="T8" fmla="*/ 24 w 36"/>
              <a:gd name="T9" fmla="*/ 12 h 54"/>
              <a:gd name="T10" fmla="*/ 18 w 36"/>
              <a:gd name="T11" fmla="*/ 10 h 54"/>
              <a:gd name="T12" fmla="*/ 12 w 36"/>
              <a:gd name="T13" fmla="*/ 10 h 54"/>
              <a:gd name="T14" fmla="*/ 6 w 36"/>
              <a:gd name="T15" fmla="*/ 6 h 54"/>
              <a:gd name="T16" fmla="*/ 0 w 36"/>
              <a:gd name="T17" fmla="*/ 0 h 54"/>
              <a:gd name="T18" fmla="*/ 4 w 36"/>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4">
                <a:moveTo>
                  <a:pt x="4" y="54"/>
                </a:moveTo>
                <a:lnTo>
                  <a:pt x="36" y="10"/>
                </a:lnTo>
                <a:lnTo>
                  <a:pt x="36" y="10"/>
                </a:lnTo>
                <a:lnTo>
                  <a:pt x="32" y="12"/>
                </a:lnTo>
                <a:lnTo>
                  <a:pt x="24" y="12"/>
                </a:lnTo>
                <a:lnTo>
                  <a:pt x="18" y="10"/>
                </a:lnTo>
                <a:lnTo>
                  <a:pt x="12" y="10"/>
                </a:lnTo>
                <a:lnTo>
                  <a:pt x="6" y="6"/>
                </a:lnTo>
                <a:lnTo>
                  <a:pt x="0" y="0"/>
                </a:lnTo>
                <a:lnTo>
                  <a:pt x="4"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Rectangle 189"/>
          <p:cNvSpPr>
            <a:spLocks noChangeArrowheads="1"/>
          </p:cNvSpPr>
          <p:nvPr/>
        </p:nvSpPr>
        <p:spPr bwMode="auto">
          <a:xfrm>
            <a:off x="6356622" y="3339250"/>
            <a:ext cx="2286001" cy="4572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Rectangle 190"/>
          <p:cNvSpPr>
            <a:spLocks noChangeArrowheads="1"/>
          </p:cNvSpPr>
          <p:nvPr/>
        </p:nvSpPr>
        <p:spPr bwMode="auto">
          <a:xfrm>
            <a:off x="6432823" y="3339249"/>
            <a:ext cx="2209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Without trade:</a:t>
            </a:r>
          </a:p>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47 Cn Lt" charset="0"/>
                <a:cs typeface="Arial" pitchFamily="34" charset="0"/>
              </a:rPr>
              <a:t>Production and consumption</a:t>
            </a:r>
            <a:endParaRPr kumimoji="0" lang="en-US" sz="1400" i="1" u="none" strike="noStrike" cap="none" normalizeH="0" baseline="0" dirty="0">
              <a:ln>
                <a:noFill/>
              </a:ln>
              <a:solidFill>
                <a:schemeClr val="tx1"/>
              </a:solidFill>
              <a:effectLst/>
              <a:latin typeface="Arial" pitchFamily="34" charset="0"/>
              <a:cs typeface="Arial" pitchFamily="34" charset="0"/>
            </a:endParaRPr>
          </a:p>
        </p:txBody>
      </p:sp>
      <p:sp>
        <p:nvSpPr>
          <p:cNvPr id="196" name="Rectangle 194"/>
          <p:cNvSpPr>
            <a:spLocks noChangeArrowheads="1"/>
          </p:cNvSpPr>
          <p:nvPr/>
        </p:nvSpPr>
        <p:spPr bwMode="auto">
          <a:xfrm>
            <a:off x="6142899" y="2667000"/>
            <a:ext cx="2924901" cy="49788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7" name="Rectangle 195"/>
          <p:cNvSpPr>
            <a:spLocks noChangeArrowheads="1"/>
          </p:cNvSpPr>
          <p:nvPr/>
        </p:nvSpPr>
        <p:spPr bwMode="auto">
          <a:xfrm>
            <a:off x="6208702" y="2716886"/>
            <a:ext cx="9329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With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196"/>
          <p:cNvSpPr>
            <a:spLocks noChangeArrowheads="1"/>
          </p:cNvSpPr>
          <p:nvPr/>
        </p:nvSpPr>
        <p:spPr bwMode="auto">
          <a:xfrm>
            <a:off x="6156881" y="2926674"/>
            <a:ext cx="29579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Consumption </a:t>
            </a:r>
            <a:r>
              <a:rPr lang="en-US" sz="1400" i="1" dirty="0">
                <a:solidFill>
                  <a:srgbClr val="000000"/>
                </a:solidFill>
                <a:latin typeface="Univers LT Std 57 Cn" charset="0"/>
                <a:cs typeface="Arial" pitchFamily="34" charset="0"/>
              </a:rPr>
              <a:t>possibilities increases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cxnSp>
        <p:nvCxnSpPr>
          <p:cNvPr id="207" name="Straight Connector 206"/>
          <p:cNvCxnSpPr/>
          <p:nvPr/>
        </p:nvCxnSpPr>
        <p:spPr>
          <a:xfrm flipH="1">
            <a:off x="1272324" y="2941423"/>
            <a:ext cx="788631" cy="554008"/>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a:off x="2060955" y="2850367"/>
            <a:ext cx="2209801" cy="477809"/>
            <a:chOff x="2057400" y="3179790"/>
            <a:chExt cx="2209801" cy="477809"/>
          </a:xfrm>
        </p:grpSpPr>
        <p:sp>
          <p:nvSpPr>
            <p:cNvPr id="209" name="Rectangle 189"/>
            <p:cNvSpPr>
              <a:spLocks noChangeArrowheads="1"/>
            </p:cNvSpPr>
            <p:nvPr/>
          </p:nvSpPr>
          <p:spPr bwMode="auto">
            <a:xfrm>
              <a:off x="2057401" y="3179790"/>
              <a:ext cx="2209800" cy="477809"/>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Rectangle 190"/>
            <p:cNvSpPr>
              <a:spLocks noChangeArrowheads="1"/>
            </p:cNvSpPr>
            <p:nvPr/>
          </p:nvSpPr>
          <p:spPr bwMode="auto">
            <a:xfrm>
              <a:off x="2057400" y="3200400"/>
              <a:ext cx="2209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Without trade:</a:t>
              </a:r>
            </a:p>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47 Cn Lt" charset="0"/>
                  <a:cs typeface="Arial" pitchFamily="34" charset="0"/>
                </a:rPr>
                <a:t>Production and consumption</a:t>
              </a:r>
              <a:endParaRPr kumimoji="0" lang="en-US" sz="1400" i="1" u="none" strike="noStrike" cap="none" normalizeH="0" baseline="0" dirty="0">
                <a:ln>
                  <a:noFill/>
                </a:ln>
                <a:solidFill>
                  <a:schemeClr val="tx1"/>
                </a:solidFill>
                <a:effectLst/>
                <a:latin typeface="Arial" pitchFamily="34" charset="0"/>
                <a:cs typeface="Arial" pitchFamily="34" charset="0"/>
              </a:endParaRPr>
            </a:p>
          </p:txBody>
        </p:sp>
      </p:grpSp>
      <p:cxnSp>
        <p:nvCxnSpPr>
          <p:cNvPr id="213" name="Straight Connector 212"/>
          <p:cNvCxnSpPr/>
          <p:nvPr/>
        </p:nvCxnSpPr>
        <p:spPr>
          <a:xfrm flipH="1" flipV="1">
            <a:off x="1501140" y="3497465"/>
            <a:ext cx="569442" cy="31057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215" name="Rectangle 5"/>
          <p:cNvSpPr>
            <a:spLocks noChangeArrowheads="1"/>
          </p:cNvSpPr>
          <p:nvPr/>
        </p:nvSpPr>
        <p:spPr bwMode="auto">
          <a:xfrm>
            <a:off x="5638800" y="5701844"/>
            <a:ext cx="1676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Billions of T-shirts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cxnSp>
        <p:nvCxnSpPr>
          <p:cNvPr id="216" name="Straight Connector 215"/>
          <p:cNvCxnSpPr/>
          <p:nvPr/>
        </p:nvCxnSpPr>
        <p:spPr>
          <a:xfrm flipH="1">
            <a:off x="5715000" y="2900362"/>
            <a:ext cx="379859" cy="0"/>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cxnSp>
        <p:nvCxnSpPr>
          <p:cNvPr id="218" name="Straight Connector 217"/>
          <p:cNvCxnSpPr/>
          <p:nvPr/>
        </p:nvCxnSpPr>
        <p:spPr>
          <a:xfrm flipH="1" flipV="1">
            <a:off x="5763034" y="3241874"/>
            <a:ext cx="567571" cy="284062"/>
          </a:xfrm>
          <a:prstGeom prst="line">
            <a:avLst/>
          </a:prstGeom>
          <a:ln w="38100" cmpd="sng">
            <a:solidFill>
              <a:srgbClr val="00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177" name="Content Placeholder 2"/>
          <p:cNvSpPr txBox="1">
            <a:spLocks/>
          </p:cNvSpPr>
          <p:nvPr/>
        </p:nvSpPr>
        <p:spPr>
          <a:xfrm>
            <a:off x="609600" y="6095999"/>
            <a:ext cx="8229600" cy="508455"/>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With specialized production, consumption is outside of the PPF.</a:t>
            </a:r>
          </a:p>
        </p:txBody>
      </p:sp>
      <p:sp>
        <p:nvSpPr>
          <p:cNvPr id="178" name="Rectangle 177"/>
          <p:cNvSpPr>
            <a:spLocks noChangeArrowheads="1"/>
          </p:cNvSpPr>
          <p:nvPr/>
        </p:nvSpPr>
        <p:spPr bwMode="auto">
          <a:xfrm>
            <a:off x="9618" y="2057400"/>
            <a:ext cx="8832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Wheat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 (B. of</a:t>
            </a:r>
            <a:r>
              <a:rPr kumimoji="0" lang="en-US" sz="1400" b="1" i="0" u="none" strike="noStrike" cap="none" normalizeH="0" dirty="0">
                <a:ln>
                  <a:noFill/>
                </a:ln>
                <a:solidFill>
                  <a:srgbClr val="000000"/>
                </a:solidFill>
                <a:effectLst/>
                <a:latin typeface="Univers LT Std 47 Cn Lt" charset="0"/>
                <a:cs typeface="Arial" pitchFamily="34" charset="0"/>
              </a:rPr>
              <a:t> bu.)</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178"/>
          <p:cNvSpPr>
            <a:spLocks noChangeArrowheads="1"/>
          </p:cNvSpPr>
          <p:nvPr/>
        </p:nvSpPr>
        <p:spPr bwMode="auto">
          <a:xfrm>
            <a:off x="4106798" y="2018510"/>
            <a:ext cx="88325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Wheat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 (B. of</a:t>
            </a:r>
            <a:r>
              <a:rPr kumimoji="0" lang="en-US" sz="1400" b="1" i="0" u="none" strike="noStrike" cap="none" normalizeH="0" dirty="0">
                <a:ln>
                  <a:noFill/>
                </a:ln>
                <a:solidFill>
                  <a:srgbClr val="000000"/>
                </a:solidFill>
                <a:effectLst/>
                <a:latin typeface="Univers LT Std 47 Cn Lt" charset="0"/>
                <a:cs typeface="Arial" pitchFamily="34" charset="0"/>
              </a:rPr>
              <a:t> bu.)</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7" name="Line 112"/>
          <p:cNvSpPr>
            <a:spLocks noChangeShapeType="1"/>
          </p:cNvSpPr>
          <p:nvPr/>
        </p:nvSpPr>
        <p:spPr bwMode="auto">
          <a:xfrm>
            <a:off x="4973485"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Line 113"/>
          <p:cNvSpPr>
            <a:spLocks noChangeShapeType="1"/>
          </p:cNvSpPr>
          <p:nvPr/>
        </p:nvSpPr>
        <p:spPr bwMode="auto">
          <a:xfrm>
            <a:off x="5080746"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Line 114"/>
          <p:cNvSpPr>
            <a:spLocks noChangeShapeType="1"/>
          </p:cNvSpPr>
          <p:nvPr/>
        </p:nvSpPr>
        <p:spPr bwMode="auto">
          <a:xfrm>
            <a:off x="5188006"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Line 115"/>
          <p:cNvSpPr>
            <a:spLocks noChangeShapeType="1"/>
          </p:cNvSpPr>
          <p:nvPr/>
        </p:nvSpPr>
        <p:spPr bwMode="auto">
          <a:xfrm>
            <a:off x="5295267"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Line 116"/>
          <p:cNvSpPr>
            <a:spLocks noChangeShapeType="1"/>
          </p:cNvSpPr>
          <p:nvPr/>
        </p:nvSpPr>
        <p:spPr bwMode="auto">
          <a:xfrm>
            <a:off x="5402528"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4" name="Line 117"/>
          <p:cNvSpPr>
            <a:spLocks noChangeShapeType="1"/>
          </p:cNvSpPr>
          <p:nvPr/>
        </p:nvSpPr>
        <p:spPr bwMode="auto">
          <a:xfrm>
            <a:off x="5509788" y="2900362"/>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5" name="Rectangle 73"/>
          <p:cNvSpPr>
            <a:spLocks noChangeArrowheads="1"/>
          </p:cNvSpPr>
          <p:nvPr/>
        </p:nvSpPr>
        <p:spPr bwMode="auto">
          <a:xfrm>
            <a:off x="5514567" y="5441035"/>
            <a:ext cx="2484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1" name="Line 86"/>
          <p:cNvSpPr>
            <a:spLocks noChangeShapeType="1"/>
          </p:cNvSpPr>
          <p:nvPr/>
        </p:nvSpPr>
        <p:spPr bwMode="auto">
          <a:xfrm flipV="1">
            <a:off x="5638800" y="389911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87"/>
          <p:cNvSpPr>
            <a:spLocks noChangeShapeType="1"/>
          </p:cNvSpPr>
          <p:nvPr/>
        </p:nvSpPr>
        <p:spPr bwMode="auto">
          <a:xfrm flipV="1">
            <a:off x="5638800" y="378957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Line 88"/>
          <p:cNvSpPr>
            <a:spLocks noChangeShapeType="1"/>
          </p:cNvSpPr>
          <p:nvPr/>
        </p:nvSpPr>
        <p:spPr bwMode="auto">
          <a:xfrm flipV="1">
            <a:off x="5638800" y="3680031"/>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7" name="Line 89"/>
          <p:cNvSpPr>
            <a:spLocks noChangeShapeType="1"/>
          </p:cNvSpPr>
          <p:nvPr/>
        </p:nvSpPr>
        <p:spPr bwMode="auto">
          <a:xfrm flipV="1">
            <a:off x="5638800" y="357049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9" name="Line 90"/>
          <p:cNvSpPr>
            <a:spLocks noChangeShapeType="1"/>
          </p:cNvSpPr>
          <p:nvPr/>
        </p:nvSpPr>
        <p:spPr bwMode="auto">
          <a:xfrm flipV="1">
            <a:off x="5638800" y="346095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0" name="Line 91"/>
          <p:cNvSpPr>
            <a:spLocks noChangeShapeType="1"/>
          </p:cNvSpPr>
          <p:nvPr/>
        </p:nvSpPr>
        <p:spPr bwMode="auto">
          <a:xfrm flipV="1">
            <a:off x="5638800" y="335141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1" name="Line 92"/>
          <p:cNvSpPr>
            <a:spLocks noChangeShapeType="1"/>
          </p:cNvSpPr>
          <p:nvPr/>
        </p:nvSpPr>
        <p:spPr bwMode="auto">
          <a:xfrm flipV="1">
            <a:off x="5638800" y="324187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2" name="Line 93"/>
          <p:cNvSpPr>
            <a:spLocks noChangeShapeType="1"/>
          </p:cNvSpPr>
          <p:nvPr/>
        </p:nvSpPr>
        <p:spPr bwMode="auto">
          <a:xfrm flipV="1">
            <a:off x="5638800" y="313233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3" name="Line 94"/>
          <p:cNvSpPr>
            <a:spLocks noChangeShapeType="1"/>
          </p:cNvSpPr>
          <p:nvPr/>
        </p:nvSpPr>
        <p:spPr bwMode="auto">
          <a:xfrm flipV="1">
            <a:off x="5638800" y="302279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4" name="Line 95"/>
          <p:cNvSpPr>
            <a:spLocks noChangeShapeType="1"/>
          </p:cNvSpPr>
          <p:nvPr/>
        </p:nvSpPr>
        <p:spPr bwMode="auto">
          <a:xfrm flipV="1">
            <a:off x="5638800" y="291325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5" name="Line 111"/>
          <p:cNvSpPr>
            <a:spLocks noChangeShapeType="1"/>
          </p:cNvSpPr>
          <p:nvPr/>
        </p:nvSpPr>
        <p:spPr bwMode="auto">
          <a:xfrm>
            <a:off x="4953000" y="3238744"/>
            <a:ext cx="7150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6" name="Line 111"/>
          <p:cNvSpPr>
            <a:spLocks noChangeShapeType="1"/>
          </p:cNvSpPr>
          <p:nvPr/>
        </p:nvSpPr>
        <p:spPr bwMode="auto">
          <a:xfrm>
            <a:off x="4952999" y="2900362"/>
            <a:ext cx="7150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7" name="Rectangle 42"/>
          <p:cNvSpPr>
            <a:spLocks noChangeArrowheads="1"/>
          </p:cNvSpPr>
          <p:nvPr/>
        </p:nvSpPr>
        <p:spPr bwMode="auto">
          <a:xfrm>
            <a:off x="4648200" y="2774348"/>
            <a:ext cx="2484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42"/>
          <p:cNvSpPr>
            <a:spLocks noChangeArrowheads="1"/>
          </p:cNvSpPr>
          <p:nvPr/>
        </p:nvSpPr>
        <p:spPr bwMode="auto">
          <a:xfrm>
            <a:off x="4780271" y="313709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9" name="Line 150"/>
          <p:cNvSpPr>
            <a:spLocks noChangeShapeType="1"/>
          </p:cNvSpPr>
          <p:nvPr/>
        </p:nvSpPr>
        <p:spPr bwMode="auto">
          <a:xfrm flipV="1">
            <a:off x="1241898" y="476093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0" name="Line 151"/>
          <p:cNvSpPr>
            <a:spLocks noChangeShapeType="1"/>
          </p:cNvSpPr>
          <p:nvPr/>
        </p:nvSpPr>
        <p:spPr bwMode="auto">
          <a:xfrm flipV="1">
            <a:off x="1241898" y="465139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1" name="Line 152"/>
          <p:cNvSpPr>
            <a:spLocks noChangeShapeType="1"/>
          </p:cNvSpPr>
          <p:nvPr/>
        </p:nvSpPr>
        <p:spPr bwMode="auto">
          <a:xfrm flipV="1">
            <a:off x="1241898" y="454185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2" name="Line 153"/>
          <p:cNvSpPr>
            <a:spLocks noChangeShapeType="1"/>
          </p:cNvSpPr>
          <p:nvPr/>
        </p:nvSpPr>
        <p:spPr bwMode="auto">
          <a:xfrm flipV="1">
            <a:off x="1241898" y="4432316"/>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3" name="Line 154"/>
          <p:cNvSpPr>
            <a:spLocks noChangeShapeType="1"/>
          </p:cNvSpPr>
          <p:nvPr/>
        </p:nvSpPr>
        <p:spPr bwMode="auto">
          <a:xfrm flipV="1">
            <a:off x="1241898" y="4322776"/>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5" name="Line 150"/>
          <p:cNvSpPr>
            <a:spLocks noChangeShapeType="1"/>
          </p:cNvSpPr>
          <p:nvPr/>
        </p:nvSpPr>
        <p:spPr bwMode="auto">
          <a:xfrm flipV="1">
            <a:off x="1243722" y="531125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6" name="Line 151"/>
          <p:cNvSpPr>
            <a:spLocks noChangeShapeType="1"/>
          </p:cNvSpPr>
          <p:nvPr/>
        </p:nvSpPr>
        <p:spPr bwMode="auto">
          <a:xfrm flipV="1">
            <a:off x="1243722" y="520171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7" name="Line 152"/>
          <p:cNvSpPr>
            <a:spLocks noChangeShapeType="1"/>
          </p:cNvSpPr>
          <p:nvPr/>
        </p:nvSpPr>
        <p:spPr bwMode="auto">
          <a:xfrm flipV="1">
            <a:off x="1243722" y="5092175"/>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8" name="Line 153"/>
          <p:cNvSpPr>
            <a:spLocks noChangeShapeType="1"/>
          </p:cNvSpPr>
          <p:nvPr/>
        </p:nvSpPr>
        <p:spPr bwMode="auto">
          <a:xfrm flipV="1">
            <a:off x="1243722" y="4982636"/>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9" name="Line 154"/>
          <p:cNvSpPr>
            <a:spLocks noChangeShapeType="1"/>
          </p:cNvSpPr>
          <p:nvPr/>
        </p:nvSpPr>
        <p:spPr bwMode="auto">
          <a:xfrm flipV="1">
            <a:off x="1243722" y="4873096"/>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1" name="Rectangle 132"/>
          <p:cNvSpPr>
            <a:spLocks noChangeArrowheads="1"/>
          </p:cNvSpPr>
          <p:nvPr/>
        </p:nvSpPr>
        <p:spPr bwMode="auto">
          <a:xfrm>
            <a:off x="685800" y="345896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0" name="Line 158"/>
          <p:cNvSpPr>
            <a:spLocks noChangeShapeType="1"/>
          </p:cNvSpPr>
          <p:nvPr/>
        </p:nvSpPr>
        <p:spPr bwMode="auto">
          <a:xfrm flipV="1">
            <a:off x="1445509" y="443208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1" name="Line 159"/>
          <p:cNvSpPr>
            <a:spLocks noChangeShapeType="1"/>
          </p:cNvSpPr>
          <p:nvPr/>
        </p:nvSpPr>
        <p:spPr bwMode="auto">
          <a:xfrm flipV="1">
            <a:off x="1445509" y="4322542"/>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2" name="Line 160"/>
          <p:cNvSpPr>
            <a:spLocks noChangeShapeType="1"/>
          </p:cNvSpPr>
          <p:nvPr/>
        </p:nvSpPr>
        <p:spPr bwMode="auto">
          <a:xfrm flipV="1">
            <a:off x="1445509" y="421300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3" name="Line 161"/>
          <p:cNvSpPr>
            <a:spLocks noChangeShapeType="1"/>
          </p:cNvSpPr>
          <p:nvPr/>
        </p:nvSpPr>
        <p:spPr bwMode="auto">
          <a:xfrm flipV="1">
            <a:off x="1445509" y="410346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5" name="Line 158"/>
          <p:cNvSpPr>
            <a:spLocks noChangeShapeType="1"/>
          </p:cNvSpPr>
          <p:nvPr/>
        </p:nvSpPr>
        <p:spPr bwMode="auto">
          <a:xfrm flipV="1">
            <a:off x="1445509" y="4535347"/>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7" name="Line 158"/>
          <p:cNvSpPr>
            <a:spLocks noChangeShapeType="1"/>
          </p:cNvSpPr>
          <p:nvPr/>
        </p:nvSpPr>
        <p:spPr bwMode="auto">
          <a:xfrm flipV="1">
            <a:off x="1445509" y="4974577"/>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8" name="Line 159"/>
          <p:cNvSpPr>
            <a:spLocks noChangeShapeType="1"/>
          </p:cNvSpPr>
          <p:nvPr/>
        </p:nvSpPr>
        <p:spPr bwMode="auto">
          <a:xfrm flipV="1">
            <a:off x="1445509" y="4865037"/>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9" name="Line 160"/>
          <p:cNvSpPr>
            <a:spLocks noChangeShapeType="1"/>
          </p:cNvSpPr>
          <p:nvPr/>
        </p:nvSpPr>
        <p:spPr bwMode="auto">
          <a:xfrm flipV="1">
            <a:off x="1445509" y="4755498"/>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0" name="Line 161"/>
          <p:cNvSpPr>
            <a:spLocks noChangeShapeType="1"/>
          </p:cNvSpPr>
          <p:nvPr/>
        </p:nvSpPr>
        <p:spPr bwMode="auto">
          <a:xfrm flipV="1">
            <a:off x="1445509" y="4645958"/>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1" name="Line 158"/>
          <p:cNvSpPr>
            <a:spLocks noChangeShapeType="1"/>
          </p:cNvSpPr>
          <p:nvPr/>
        </p:nvSpPr>
        <p:spPr bwMode="auto">
          <a:xfrm flipV="1">
            <a:off x="1445509" y="5086786"/>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5" name="Line 160"/>
          <p:cNvSpPr>
            <a:spLocks noChangeShapeType="1"/>
          </p:cNvSpPr>
          <p:nvPr/>
        </p:nvSpPr>
        <p:spPr bwMode="auto">
          <a:xfrm flipV="1">
            <a:off x="1445509" y="5306937"/>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6" name="Line 161"/>
          <p:cNvSpPr>
            <a:spLocks noChangeShapeType="1"/>
          </p:cNvSpPr>
          <p:nvPr/>
        </p:nvSpPr>
        <p:spPr bwMode="auto">
          <a:xfrm flipV="1">
            <a:off x="1445509" y="5197397"/>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0" name="Line 154"/>
          <p:cNvSpPr>
            <a:spLocks noChangeShapeType="1"/>
          </p:cNvSpPr>
          <p:nvPr/>
        </p:nvSpPr>
        <p:spPr bwMode="auto">
          <a:xfrm flipV="1">
            <a:off x="1241898" y="366423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2" name="Line 154"/>
          <p:cNvSpPr>
            <a:spLocks noChangeShapeType="1"/>
          </p:cNvSpPr>
          <p:nvPr/>
        </p:nvSpPr>
        <p:spPr bwMode="auto">
          <a:xfrm flipV="1">
            <a:off x="1243722" y="3554693"/>
            <a:ext cx="0" cy="7302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3" name="Line 171"/>
          <p:cNvSpPr>
            <a:spLocks noChangeShapeType="1"/>
          </p:cNvSpPr>
          <p:nvPr/>
        </p:nvSpPr>
        <p:spPr bwMode="auto">
          <a:xfrm>
            <a:off x="1057801" y="346818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5" name="Line 171"/>
          <p:cNvSpPr>
            <a:spLocks noChangeShapeType="1"/>
          </p:cNvSpPr>
          <p:nvPr/>
        </p:nvSpPr>
        <p:spPr bwMode="auto">
          <a:xfrm>
            <a:off x="951664" y="3468184"/>
            <a:ext cx="715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Tree>
    <p:extLst>
      <p:ext uri="{BB962C8B-B14F-4D97-AF65-F5344CB8AC3E}">
        <p14:creationId xmlns:p14="http://schemas.microsoft.com/office/powerpoint/2010/main" val="56601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0"/>
                                        </p:tgtEl>
                                        <p:attrNameLst>
                                          <p:attrName>style.visibility</p:attrName>
                                        </p:attrNameLst>
                                      </p:cBhvr>
                                      <p:to>
                                        <p:strVal val="visible"/>
                                      </p:to>
                                    </p:set>
                                  </p:childTnLst>
                                </p:cTn>
                              </p:par>
                              <p:par>
                                <p:cTn id="9" presetID="1" presetClass="entr" presetSubtype="0" fill="hold" grpId="0" nodeType="withEffect" nodePh="1">
                                  <p:stCondLst>
                                    <p:cond delay="0"/>
                                  </p:stCondLst>
                                  <p:endCondLst>
                                    <p:cond evt="begin" delay="0">
                                      <p:tn val="9"/>
                                    </p:cond>
                                  </p:endCondLst>
                                  <p:childTnLst>
                                    <p:set>
                                      <p:cBhvr>
                                        <p:cTn id="10" dur="1" fill="hold">
                                          <p:stCondLst>
                                            <p:cond delay="0"/>
                                          </p:stCondLst>
                                        </p:cTn>
                                        <p:tgtEl>
                                          <p:spTgt spid="1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5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6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8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8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9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9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1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9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9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9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8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8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2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2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24"/>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44" grpId="0" animBg="1"/>
      <p:bldP spid="150" grpId="0" animBg="1"/>
      <p:bldP spid="151" grpId="0"/>
      <p:bldP spid="160" grpId="0" animBg="1"/>
      <p:bldP spid="161" grpId="0" animBg="1"/>
      <p:bldP spid="162" grpId="0" animBg="1"/>
      <p:bldP spid="163" grpId="0" animBg="1"/>
      <p:bldP spid="164" grpId="0" animBg="1"/>
      <p:bldP spid="165" grpId="0" animBg="1"/>
      <p:bldP spid="173" grpId="0" animBg="1"/>
      <p:bldP spid="174" grpId="0" animBg="1"/>
      <p:bldP spid="175" grpId="0" animBg="1"/>
      <p:bldP spid="196" grpId="0" animBg="1"/>
      <p:bldP spid="197" grpId="0"/>
      <p:bldP spid="198" grpId="0"/>
      <p:bldP spid="177" grpId="0"/>
      <p:bldP spid="187" grpId="0" animBg="1"/>
      <p:bldP spid="188" grpId="0" animBg="1"/>
      <p:bldP spid="189" grpId="0" animBg="1"/>
      <p:bldP spid="190" grpId="0" animBg="1"/>
      <p:bldP spid="193" grpId="0" animBg="1"/>
      <p:bldP spid="194" grpId="0" animBg="1"/>
      <p:bldP spid="222" grpId="0" animBg="1"/>
      <p:bldP spid="223" grpId="0" animBg="1"/>
      <p:bldP spid="224" grpId="0" animBg="1"/>
      <p:bldP spid="250" grpId="0" animBg="1"/>
      <p:bldP spid="251" grpId="0" animBg="1"/>
      <p:bldP spid="252" grpId="0" animBg="1"/>
      <p:bldP spid="253" grpId="0" animBg="1"/>
      <p:bldP spid="255" grpId="0" animBg="1"/>
      <p:bldP spid="257" grpId="0" animBg="1"/>
      <p:bldP spid="258" grpId="0" animBg="1"/>
      <p:bldP spid="259" grpId="0" animBg="1"/>
      <p:bldP spid="260" grpId="0" animBg="1"/>
      <p:bldP spid="261" grpId="0" animBg="1"/>
      <p:bldP spid="265" grpId="0" animBg="1"/>
      <p:bldP spid="266" grpId="0" animBg="1"/>
      <p:bldP spid="283" grpId="0" animBg="1"/>
      <p:bldP spid="28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Winners and losers</a:t>
            </a:r>
          </a:p>
        </p:txBody>
      </p:sp>
      <p:sp>
        <p:nvSpPr>
          <p:cNvPr id="94" name="Content Placeholder 2"/>
          <p:cNvSpPr>
            <a:spLocks noGrp="1"/>
          </p:cNvSpPr>
          <p:nvPr>
            <p:ph idx="1"/>
          </p:nvPr>
        </p:nvSpPr>
        <p:spPr/>
        <p:txBody>
          <a:bodyPr>
            <a:normAutofit/>
          </a:bodyPr>
          <a:lstStyle/>
          <a:p>
            <a:pPr marL="0" indent="0">
              <a:buNone/>
            </a:pPr>
            <a:r>
              <a:rPr lang="en-US" dirty="0"/>
              <a:t>Trade can bring big gains to economies, but that doesn’t mean that everyone wins.</a:t>
            </a:r>
          </a:p>
          <a:p>
            <a:r>
              <a:rPr lang="en-US" dirty="0"/>
              <a:t>Specialization does cause gains to trade for all who engage in trade. </a:t>
            </a:r>
          </a:p>
          <a:p>
            <a:r>
              <a:rPr lang="en-US" dirty="0"/>
              <a:t>Specialization away from non-comparative advantage activities displaces those workers.</a:t>
            </a:r>
          </a:p>
          <a:p>
            <a:r>
              <a:rPr lang="en-US" dirty="0"/>
              <a:t>Government programs help workers cope with job losses, but they require that workers be flexible.</a:t>
            </a:r>
          </a:p>
        </p:txBody>
      </p:sp>
    </p:spTree>
    <p:extLst>
      <p:ext uri="{BB962C8B-B14F-4D97-AF65-F5344CB8AC3E}">
        <p14:creationId xmlns:p14="http://schemas.microsoft.com/office/powerpoint/2010/main" val="171466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Comparative advantage: the good, the bad, and the ugly</a:t>
            </a:r>
          </a:p>
        </p:txBody>
      </p:sp>
      <p:sp>
        <p:nvSpPr>
          <p:cNvPr id="94" name="Content Placeholder 2"/>
          <p:cNvSpPr>
            <a:spLocks noGrp="1"/>
          </p:cNvSpPr>
          <p:nvPr>
            <p:ph idx="1"/>
          </p:nvPr>
        </p:nvSpPr>
        <p:spPr/>
        <p:txBody>
          <a:bodyPr>
            <a:normAutofit fontScale="92500" lnSpcReduction="10000"/>
          </a:bodyPr>
          <a:lstStyle/>
          <a:p>
            <a:pPr marL="0" indent="0">
              <a:buNone/>
            </a:pPr>
            <a:r>
              <a:rPr lang="en-US" dirty="0"/>
              <a:t>Most customer service lines for large U.S companies is often outsourced to someone in India or the Philippines.</a:t>
            </a:r>
          </a:p>
          <a:p>
            <a:r>
              <a:rPr lang="en-US" dirty="0"/>
              <a:t>The U.S. likely has an </a:t>
            </a:r>
            <a:r>
              <a:rPr lang="en-US" dirty="0">
                <a:solidFill>
                  <a:srgbClr val="9D0505"/>
                </a:solidFill>
              </a:rPr>
              <a:t>absolute advantage </a:t>
            </a:r>
            <a:r>
              <a:rPr lang="en-US" dirty="0"/>
              <a:t>in customer service calls. </a:t>
            </a:r>
          </a:p>
          <a:p>
            <a:r>
              <a:rPr lang="en-US" dirty="0"/>
              <a:t>Due to communication technology, the U.S. does not have a </a:t>
            </a:r>
            <a:r>
              <a:rPr lang="en-US" dirty="0">
                <a:solidFill>
                  <a:srgbClr val="9D0505"/>
                </a:solidFill>
              </a:rPr>
              <a:t>comparative advantage </a:t>
            </a:r>
            <a:r>
              <a:rPr lang="en-US" dirty="0"/>
              <a:t>in customer service calls.</a:t>
            </a:r>
          </a:p>
          <a:p>
            <a:r>
              <a:rPr lang="en-US" dirty="0"/>
              <a:t>The U.S. has not lost its competitive edge, rather its </a:t>
            </a:r>
            <a:r>
              <a:rPr lang="en-US" dirty="0">
                <a:solidFill>
                  <a:srgbClr val="9D0505"/>
                </a:solidFill>
              </a:rPr>
              <a:t>comparative advantage </a:t>
            </a:r>
            <a:r>
              <a:rPr lang="en-US" dirty="0"/>
              <a:t>has shifted to other industries.</a:t>
            </a:r>
          </a:p>
        </p:txBody>
      </p:sp>
    </p:spTree>
    <p:extLst>
      <p:ext uri="{BB962C8B-B14F-4D97-AF65-F5344CB8AC3E}">
        <p14:creationId xmlns:p14="http://schemas.microsoft.com/office/powerpoint/2010/main" val="6758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Specialization</a:t>
            </a:r>
            <a:r>
              <a:rPr lang="en-US" dirty="0"/>
              <a:t> and </a:t>
            </a:r>
            <a:r>
              <a:rPr lang="en-US" i="1" dirty="0">
                <a:solidFill>
                  <a:srgbClr val="9D0505"/>
                </a:solidFill>
              </a:rPr>
              <a:t>trade</a:t>
            </a:r>
            <a:r>
              <a:rPr lang="en-US" dirty="0"/>
              <a:t> can make everyone better off.</a:t>
            </a:r>
          </a:p>
          <a:p>
            <a:r>
              <a:rPr lang="en-US" dirty="0"/>
              <a:t>An economy is driven by individuals seeking to make a profit; people specialize so as to exploit their </a:t>
            </a:r>
            <a:r>
              <a:rPr lang="en-US" i="1" dirty="0">
                <a:solidFill>
                  <a:srgbClr val="9D0505"/>
                </a:solidFill>
              </a:rPr>
              <a:t>comparative advantages</a:t>
            </a:r>
            <a:r>
              <a:rPr lang="en-US" dirty="0"/>
              <a:t>.</a:t>
            </a:r>
          </a:p>
          <a:p>
            <a:r>
              <a:rPr lang="en-US" dirty="0"/>
              <a:t>This principle is as true for countries, like the United States and China, as it is for individuals picking their careers.</a:t>
            </a:r>
          </a:p>
        </p:txBody>
      </p:sp>
    </p:spTree>
    <p:extLst>
      <p:ext uri="{BB962C8B-B14F-4D97-AF65-F5344CB8AC3E}">
        <p14:creationId xmlns:p14="http://schemas.microsoft.com/office/powerpoint/2010/main" val="3386827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Who produces which goods and why?</a:t>
            </a:r>
          </a:p>
        </p:txBody>
      </p:sp>
      <p:sp>
        <p:nvSpPr>
          <p:cNvPr id="3" name="Content Placeholder 2"/>
          <p:cNvSpPr>
            <a:spLocks noGrp="1"/>
          </p:cNvSpPr>
          <p:nvPr>
            <p:ph idx="1"/>
          </p:nvPr>
        </p:nvSpPr>
        <p:spPr/>
        <p:txBody>
          <a:bodyPr>
            <a:normAutofit/>
          </a:bodyPr>
          <a:lstStyle/>
          <a:p>
            <a:r>
              <a:rPr lang="en-US" dirty="0"/>
              <a:t>People around the globe coordinate production activities to sell to consumers what they want.</a:t>
            </a:r>
          </a:p>
          <a:p>
            <a:r>
              <a:rPr lang="en-US" dirty="0"/>
              <a:t>The global production is a natural outcome of people everywhere acting in their own self-interest to improve their own lives.</a:t>
            </a:r>
          </a:p>
          <a:p>
            <a:r>
              <a:rPr lang="en-US" dirty="0"/>
              <a:t>Economists call this coordination mechanism the </a:t>
            </a:r>
            <a:r>
              <a:rPr lang="en-US" i="1" dirty="0">
                <a:solidFill>
                  <a:srgbClr val="9D0505"/>
                </a:solidFill>
              </a:rPr>
              <a:t>invisible hand</a:t>
            </a:r>
            <a:r>
              <a:rPr lang="en-US" dirty="0"/>
              <a:t>.</a:t>
            </a:r>
          </a:p>
        </p:txBody>
      </p:sp>
    </p:spTree>
    <p:extLst>
      <p:ext uri="{BB962C8B-B14F-4D97-AF65-F5344CB8AC3E}">
        <p14:creationId xmlns:p14="http://schemas.microsoft.com/office/powerpoint/2010/main" val="221031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Production possibility</a:t>
            </a:r>
          </a:p>
        </p:txBody>
      </p:sp>
      <p:sp>
        <p:nvSpPr>
          <p:cNvPr id="3" name="Content Placeholder 2"/>
          <p:cNvSpPr>
            <a:spLocks noGrp="1"/>
          </p:cNvSpPr>
          <p:nvPr>
            <p:ph idx="1"/>
          </p:nvPr>
        </p:nvSpPr>
        <p:spPr/>
        <p:txBody>
          <a:bodyPr>
            <a:normAutofit/>
          </a:bodyPr>
          <a:lstStyle/>
          <a:p>
            <a:r>
              <a:rPr lang="en-US" dirty="0"/>
              <a:t>One way to understand the invisible hand is the production possibility model.</a:t>
            </a:r>
          </a:p>
          <a:p>
            <a:pPr lvl="1"/>
            <a:r>
              <a:rPr lang="en-US" dirty="0"/>
              <a:t>Two groups: Producers and consumers.</a:t>
            </a:r>
          </a:p>
          <a:p>
            <a:pPr lvl="1"/>
            <a:r>
              <a:rPr lang="en-US" dirty="0"/>
              <a:t>Two goods being produced.</a:t>
            </a:r>
          </a:p>
          <a:p>
            <a:pPr lvl="1"/>
            <a:r>
              <a:rPr lang="en-US" dirty="0"/>
              <a:t>Each producer has their own production technology.</a:t>
            </a:r>
          </a:p>
          <a:p>
            <a:pPr lvl="2"/>
            <a:r>
              <a:rPr lang="en-US" dirty="0"/>
              <a:t>Technology can be proprietary.</a:t>
            </a:r>
          </a:p>
          <a:p>
            <a:r>
              <a:rPr lang="en-US" dirty="0"/>
              <a:t>Model analyzes who produces which goods.</a:t>
            </a:r>
          </a:p>
        </p:txBody>
      </p:sp>
    </p:spTree>
    <p:extLst>
      <p:ext uri="{BB962C8B-B14F-4D97-AF65-F5344CB8AC3E}">
        <p14:creationId xmlns:p14="http://schemas.microsoft.com/office/powerpoint/2010/main" val="282031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Line 5"/>
          <p:cNvSpPr>
            <a:spLocks noChangeShapeType="1"/>
          </p:cNvSpPr>
          <p:nvPr/>
        </p:nvSpPr>
        <p:spPr bwMode="auto">
          <a:xfrm>
            <a:off x="793589" y="3933825"/>
            <a:ext cx="1568612" cy="1616531"/>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 name="Title 2"/>
          <p:cNvSpPr>
            <a:spLocks noGrp="1"/>
          </p:cNvSpPr>
          <p:nvPr>
            <p:ph type="title"/>
          </p:nvPr>
        </p:nvSpPr>
        <p:spPr/>
        <p:txBody>
          <a:bodyPr>
            <a:noAutofit/>
          </a:bodyPr>
          <a:lstStyle/>
          <a:p>
            <a:r>
              <a:rPr lang="en-US" dirty="0">
                <a:latin typeface="+mj-lt"/>
              </a:rPr>
              <a:t>Production possibility frontier</a:t>
            </a:r>
          </a:p>
        </p:txBody>
      </p:sp>
      <p:sp>
        <p:nvSpPr>
          <p:cNvPr id="94" name="Content Placeholder 2"/>
          <p:cNvSpPr>
            <a:spLocks noGrp="1"/>
          </p:cNvSpPr>
          <p:nvPr>
            <p:ph idx="1"/>
          </p:nvPr>
        </p:nvSpPr>
        <p:spPr/>
        <p:txBody>
          <a:bodyPr>
            <a:normAutofit/>
          </a:bodyPr>
          <a:lstStyle/>
          <a:p>
            <a:pPr marL="0" indent="0">
              <a:buNone/>
            </a:pPr>
            <a:r>
              <a:rPr lang="en-US" dirty="0"/>
              <a:t>A country’s production capabilities can be modeled using the </a:t>
            </a:r>
            <a:r>
              <a:rPr lang="en-US" i="1" dirty="0">
                <a:solidFill>
                  <a:srgbClr val="9D0505"/>
                </a:solidFill>
              </a:rPr>
              <a:t>production possibilities frontier</a:t>
            </a:r>
            <a:r>
              <a:rPr lang="en-US" dirty="0">
                <a:solidFill>
                  <a:srgbClr val="9D0505"/>
                </a:solidFill>
              </a:rPr>
              <a:t> </a:t>
            </a:r>
            <a:r>
              <a:rPr lang="en-US" dirty="0"/>
              <a:t>(PPF).</a:t>
            </a:r>
          </a:p>
        </p:txBody>
      </p:sp>
      <p:sp>
        <p:nvSpPr>
          <p:cNvPr id="15" name="Freeform 14"/>
          <p:cNvSpPr>
            <a:spLocks/>
          </p:cNvSpPr>
          <p:nvPr/>
        </p:nvSpPr>
        <p:spPr bwMode="auto">
          <a:xfrm>
            <a:off x="779463" y="3473906"/>
            <a:ext cx="2725737" cy="2088694"/>
          </a:xfrm>
          <a:custGeom>
            <a:avLst/>
            <a:gdLst>
              <a:gd name="T0" fmla="*/ 1486 w 1486"/>
              <a:gd name="T1" fmla="*/ 1308 h 1308"/>
              <a:gd name="T2" fmla="*/ 0 w 1486"/>
              <a:gd name="T3" fmla="*/ 1308 h 1308"/>
              <a:gd name="T4" fmla="*/ 0 w 1486"/>
              <a:gd name="T5" fmla="*/ 0 h 1308"/>
            </a:gdLst>
            <a:ahLst/>
            <a:cxnLst>
              <a:cxn ang="0">
                <a:pos x="T0" y="T1"/>
              </a:cxn>
              <a:cxn ang="0">
                <a:pos x="T2" y="T3"/>
              </a:cxn>
              <a:cxn ang="0">
                <a:pos x="T4" y="T5"/>
              </a:cxn>
            </a:cxnLst>
            <a:rect l="0" t="0" r="r" b="b"/>
            <a:pathLst>
              <a:path w="1486" h="1308">
                <a:moveTo>
                  <a:pt x="1486" y="1308"/>
                </a:moveTo>
                <a:lnTo>
                  <a:pt x="0" y="130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5"/>
          <p:cNvSpPr>
            <a:spLocks noChangeShapeType="1"/>
          </p:cNvSpPr>
          <p:nvPr/>
        </p:nvSpPr>
        <p:spPr bwMode="auto">
          <a:xfrm>
            <a:off x="779463" y="347390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6"/>
          <p:cNvSpPr>
            <a:spLocks noChangeShapeType="1"/>
          </p:cNvSpPr>
          <p:nvPr/>
        </p:nvSpPr>
        <p:spPr bwMode="auto">
          <a:xfrm>
            <a:off x="779463" y="3915231"/>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779463" y="4315281"/>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779463" y="471850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779463" y="5118556"/>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1563688" y="5512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2347913" y="5512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2"/>
          <p:cNvSpPr>
            <a:spLocks noChangeShapeType="1"/>
          </p:cNvSpPr>
          <p:nvPr/>
        </p:nvSpPr>
        <p:spPr bwMode="auto">
          <a:xfrm>
            <a:off x="3135313" y="5512256"/>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Freeform 41"/>
          <p:cNvSpPr>
            <a:spLocks/>
          </p:cNvSpPr>
          <p:nvPr/>
        </p:nvSpPr>
        <p:spPr bwMode="auto">
          <a:xfrm>
            <a:off x="1116013" y="4277181"/>
            <a:ext cx="57150" cy="57150"/>
          </a:xfrm>
          <a:custGeom>
            <a:avLst/>
            <a:gdLst>
              <a:gd name="T0" fmla="*/ 18 w 36"/>
              <a:gd name="T1" fmla="*/ 36 h 36"/>
              <a:gd name="T2" fmla="*/ 18 w 36"/>
              <a:gd name="T3" fmla="*/ 36 h 36"/>
              <a:gd name="T4" fmla="*/ 24 w 36"/>
              <a:gd name="T5" fmla="*/ 34 h 36"/>
              <a:gd name="T6" fmla="*/ 30 w 36"/>
              <a:gd name="T7" fmla="*/ 30 h 36"/>
              <a:gd name="T8" fmla="*/ 34 w 36"/>
              <a:gd name="T9" fmla="*/ 24 h 36"/>
              <a:gd name="T10" fmla="*/ 36 w 36"/>
              <a:gd name="T11" fmla="*/ 18 h 36"/>
              <a:gd name="T12" fmla="*/ 36 w 36"/>
              <a:gd name="T13" fmla="*/ 18 h 36"/>
              <a:gd name="T14" fmla="*/ 34 w 36"/>
              <a:gd name="T15" fmla="*/ 10 h 36"/>
              <a:gd name="T16" fmla="*/ 30 w 36"/>
              <a:gd name="T17" fmla="*/ 4 h 36"/>
              <a:gd name="T18" fmla="*/ 24 w 36"/>
              <a:gd name="T19" fmla="*/ 2 h 36"/>
              <a:gd name="T20" fmla="*/ 18 w 36"/>
              <a:gd name="T21" fmla="*/ 0 h 36"/>
              <a:gd name="T22" fmla="*/ 18 w 36"/>
              <a:gd name="T23" fmla="*/ 0 h 36"/>
              <a:gd name="T24" fmla="*/ 10 w 36"/>
              <a:gd name="T25" fmla="*/ 2 h 36"/>
              <a:gd name="T26" fmla="*/ 6 w 36"/>
              <a:gd name="T27" fmla="*/ 4 h 36"/>
              <a:gd name="T28" fmla="*/ 2 w 36"/>
              <a:gd name="T29" fmla="*/ 10 h 36"/>
              <a:gd name="T30" fmla="*/ 0 w 36"/>
              <a:gd name="T31" fmla="*/ 18 h 36"/>
              <a:gd name="T32" fmla="*/ 0 w 36"/>
              <a:gd name="T33" fmla="*/ 18 h 36"/>
              <a:gd name="T34" fmla="*/ 2 w 36"/>
              <a:gd name="T35" fmla="*/ 24 h 36"/>
              <a:gd name="T36" fmla="*/ 6 w 36"/>
              <a:gd name="T37" fmla="*/ 30 h 36"/>
              <a:gd name="T38" fmla="*/ 10 w 36"/>
              <a:gd name="T39" fmla="*/ 34 h 36"/>
              <a:gd name="T40" fmla="*/ 18 w 36"/>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18" y="36"/>
                </a:moveTo>
                <a:lnTo>
                  <a:pt x="18" y="36"/>
                </a:lnTo>
                <a:lnTo>
                  <a:pt x="24" y="34"/>
                </a:lnTo>
                <a:lnTo>
                  <a:pt x="30" y="30"/>
                </a:lnTo>
                <a:lnTo>
                  <a:pt x="34" y="24"/>
                </a:lnTo>
                <a:lnTo>
                  <a:pt x="36" y="18"/>
                </a:lnTo>
                <a:lnTo>
                  <a:pt x="36" y="18"/>
                </a:lnTo>
                <a:lnTo>
                  <a:pt x="34" y="10"/>
                </a:lnTo>
                <a:lnTo>
                  <a:pt x="30" y="4"/>
                </a:lnTo>
                <a:lnTo>
                  <a:pt x="24" y="2"/>
                </a:lnTo>
                <a:lnTo>
                  <a:pt x="18" y="0"/>
                </a:lnTo>
                <a:lnTo>
                  <a:pt x="18" y="0"/>
                </a:lnTo>
                <a:lnTo>
                  <a:pt x="10" y="2"/>
                </a:lnTo>
                <a:lnTo>
                  <a:pt x="6" y="4"/>
                </a:lnTo>
                <a:lnTo>
                  <a:pt x="2" y="10"/>
                </a:lnTo>
                <a:lnTo>
                  <a:pt x="0" y="18"/>
                </a:lnTo>
                <a:lnTo>
                  <a:pt x="0" y="18"/>
                </a:lnTo>
                <a:lnTo>
                  <a:pt x="2" y="24"/>
                </a:lnTo>
                <a:lnTo>
                  <a:pt x="6" y="30"/>
                </a:lnTo>
                <a:lnTo>
                  <a:pt x="10" y="34"/>
                </a:lnTo>
                <a:lnTo>
                  <a:pt x="18"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Freeform 42"/>
          <p:cNvSpPr>
            <a:spLocks/>
          </p:cNvSpPr>
          <p:nvPr/>
        </p:nvSpPr>
        <p:spPr bwMode="auto">
          <a:xfrm>
            <a:off x="1116013" y="4277181"/>
            <a:ext cx="57150" cy="57150"/>
          </a:xfrm>
          <a:custGeom>
            <a:avLst/>
            <a:gdLst>
              <a:gd name="T0" fmla="*/ 18 w 36"/>
              <a:gd name="T1" fmla="*/ 36 h 36"/>
              <a:gd name="T2" fmla="*/ 18 w 36"/>
              <a:gd name="T3" fmla="*/ 36 h 36"/>
              <a:gd name="T4" fmla="*/ 24 w 36"/>
              <a:gd name="T5" fmla="*/ 34 h 36"/>
              <a:gd name="T6" fmla="*/ 30 w 36"/>
              <a:gd name="T7" fmla="*/ 30 h 36"/>
              <a:gd name="T8" fmla="*/ 34 w 36"/>
              <a:gd name="T9" fmla="*/ 24 h 36"/>
              <a:gd name="T10" fmla="*/ 36 w 36"/>
              <a:gd name="T11" fmla="*/ 18 h 36"/>
              <a:gd name="T12" fmla="*/ 36 w 36"/>
              <a:gd name="T13" fmla="*/ 18 h 36"/>
              <a:gd name="T14" fmla="*/ 34 w 36"/>
              <a:gd name="T15" fmla="*/ 10 h 36"/>
              <a:gd name="T16" fmla="*/ 30 w 36"/>
              <a:gd name="T17" fmla="*/ 4 h 36"/>
              <a:gd name="T18" fmla="*/ 24 w 36"/>
              <a:gd name="T19" fmla="*/ 2 h 36"/>
              <a:gd name="T20" fmla="*/ 18 w 36"/>
              <a:gd name="T21" fmla="*/ 0 h 36"/>
              <a:gd name="T22" fmla="*/ 18 w 36"/>
              <a:gd name="T23" fmla="*/ 0 h 36"/>
              <a:gd name="T24" fmla="*/ 10 w 36"/>
              <a:gd name="T25" fmla="*/ 2 h 36"/>
              <a:gd name="T26" fmla="*/ 6 w 36"/>
              <a:gd name="T27" fmla="*/ 4 h 36"/>
              <a:gd name="T28" fmla="*/ 2 w 36"/>
              <a:gd name="T29" fmla="*/ 10 h 36"/>
              <a:gd name="T30" fmla="*/ 0 w 36"/>
              <a:gd name="T31" fmla="*/ 18 h 36"/>
              <a:gd name="T32" fmla="*/ 0 w 36"/>
              <a:gd name="T33" fmla="*/ 18 h 36"/>
              <a:gd name="T34" fmla="*/ 2 w 36"/>
              <a:gd name="T35" fmla="*/ 24 h 36"/>
              <a:gd name="T36" fmla="*/ 6 w 36"/>
              <a:gd name="T37" fmla="*/ 30 h 36"/>
              <a:gd name="T38" fmla="*/ 10 w 36"/>
              <a:gd name="T39" fmla="*/ 34 h 36"/>
              <a:gd name="T40" fmla="*/ 18 w 36"/>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18" y="36"/>
                </a:moveTo>
                <a:lnTo>
                  <a:pt x="18" y="36"/>
                </a:lnTo>
                <a:lnTo>
                  <a:pt x="24" y="34"/>
                </a:lnTo>
                <a:lnTo>
                  <a:pt x="30" y="30"/>
                </a:lnTo>
                <a:lnTo>
                  <a:pt x="34" y="24"/>
                </a:lnTo>
                <a:lnTo>
                  <a:pt x="36" y="18"/>
                </a:lnTo>
                <a:lnTo>
                  <a:pt x="36" y="18"/>
                </a:lnTo>
                <a:lnTo>
                  <a:pt x="34" y="10"/>
                </a:lnTo>
                <a:lnTo>
                  <a:pt x="30" y="4"/>
                </a:lnTo>
                <a:lnTo>
                  <a:pt x="24" y="2"/>
                </a:lnTo>
                <a:lnTo>
                  <a:pt x="18" y="0"/>
                </a:lnTo>
                <a:lnTo>
                  <a:pt x="18" y="0"/>
                </a:lnTo>
                <a:lnTo>
                  <a:pt x="10" y="2"/>
                </a:lnTo>
                <a:lnTo>
                  <a:pt x="6" y="4"/>
                </a:lnTo>
                <a:lnTo>
                  <a:pt x="2" y="10"/>
                </a:lnTo>
                <a:lnTo>
                  <a:pt x="0" y="18"/>
                </a:lnTo>
                <a:lnTo>
                  <a:pt x="0" y="18"/>
                </a:lnTo>
                <a:lnTo>
                  <a:pt x="2" y="24"/>
                </a:lnTo>
                <a:lnTo>
                  <a:pt x="6" y="30"/>
                </a:lnTo>
                <a:lnTo>
                  <a:pt x="10" y="34"/>
                </a:lnTo>
                <a:lnTo>
                  <a:pt x="18"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3"/>
          <p:cNvSpPr>
            <a:spLocks/>
          </p:cNvSpPr>
          <p:nvPr/>
        </p:nvSpPr>
        <p:spPr bwMode="auto">
          <a:xfrm>
            <a:off x="1516063" y="4693106"/>
            <a:ext cx="57150" cy="53975"/>
          </a:xfrm>
          <a:custGeom>
            <a:avLst/>
            <a:gdLst>
              <a:gd name="T0" fmla="*/ 18 w 36"/>
              <a:gd name="T1" fmla="*/ 34 h 34"/>
              <a:gd name="T2" fmla="*/ 18 w 36"/>
              <a:gd name="T3" fmla="*/ 34 h 34"/>
              <a:gd name="T4" fmla="*/ 26 w 36"/>
              <a:gd name="T5" fmla="*/ 34 h 34"/>
              <a:gd name="T6" fmla="*/ 32 w 36"/>
              <a:gd name="T7" fmla="*/ 30 h 34"/>
              <a:gd name="T8" fmla="*/ 36 w 36"/>
              <a:gd name="T9" fmla="*/ 24 h 34"/>
              <a:gd name="T10" fmla="*/ 36 w 36"/>
              <a:gd name="T11" fmla="*/ 16 h 34"/>
              <a:gd name="T12" fmla="*/ 36 w 36"/>
              <a:gd name="T13" fmla="*/ 16 h 34"/>
              <a:gd name="T14" fmla="*/ 36 w 36"/>
              <a:gd name="T15" fmla="*/ 10 h 34"/>
              <a:gd name="T16" fmla="*/ 32 w 36"/>
              <a:gd name="T17" fmla="*/ 4 h 34"/>
              <a:gd name="T18" fmla="*/ 26 w 36"/>
              <a:gd name="T19" fmla="*/ 0 h 34"/>
              <a:gd name="T20" fmla="*/ 18 w 36"/>
              <a:gd name="T21" fmla="*/ 0 h 34"/>
              <a:gd name="T22" fmla="*/ 18 w 36"/>
              <a:gd name="T23" fmla="*/ 0 h 34"/>
              <a:gd name="T24" fmla="*/ 12 w 36"/>
              <a:gd name="T25" fmla="*/ 0 h 34"/>
              <a:gd name="T26" fmla="*/ 6 w 36"/>
              <a:gd name="T27" fmla="*/ 4 h 34"/>
              <a:gd name="T28" fmla="*/ 2 w 36"/>
              <a:gd name="T29" fmla="*/ 10 h 34"/>
              <a:gd name="T30" fmla="*/ 0 w 36"/>
              <a:gd name="T31" fmla="*/ 16 h 34"/>
              <a:gd name="T32" fmla="*/ 0 w 36"/>
              <a:gd name="T33" fmla="*/ 16 h 34"/>
              <a:gd name="T34" fmla="*/ 2 w 36"/>
              <a:gd name="T35" fmla="*/ 24 h 34"/>
              <a:gd name="T36" fmla="*/ 6 w 36"/>
              <a:gd name="T37" fmla="*/ 30 h 34"/>
              <a:gd name="T38" fmla="*/ 12 w 36"/>
              <a:gd name="T39" fmla="*/ 34 h 34"/>
              <a:gd name="T40" fmla="*/ 18 w 36"/>
              <a:gd name="T4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4">
                <a:moveTo>
                  <a:pt x="18" y="34"/>
                </a:moveTo>
                <a:lnTo>
                  <a:pt x="18" y="34"/>
                </a:lnTo>
                <a:lnTo>
                  <a:pt x="26" y="34"/>
                </a:lnTo>
                <a:lnTo>
                  <a:pt x="32" y="30"/>
                </a:lnTo>
                <a:lnTo>
                  <a:pt x="36" y="24"/>
                </a:lnTo>
                <a:lnTo>
                  <a:pt x="36" y="16"/>
                </a:lnTo>
                <a:lnTo>
                  <a:pt x="36" y="16"/>
                </a:lnTo>
                <a:lnTo>
                  <a:pt x="36" y="10"/>
                </a:lnTo>
                <a:lnTo>
                  <a:pt x="32" y="4"/>
                </a:lnTo>
                <a:lnTo>
                  <a:pt x="26" y="0"/>
                </a:lnTo>
                <a:lnTo>
                  <a:pt x="18" y="0"/>
                </a:lnTo>
                <a:lnTo>
                  <a:pt x="18" y="0"/>
                </a:lnTo>
                <a:lnTo>
                  <a:pt x="12" y="0"/>
                </a:lnTo>
                <a:lnTo>
                  <a:pt x="6" y="4"/>
                </a:lnTo>
                <a:lnTo>
                  <a:pt x="2" y="10"/>
                </a:lnTo>
                <a:lnTo>
                  <a:pt x="0" y="16"/>
                </a:lnTo>
                <a:lnTo>
                  <a:pt x="0" y="16"/>
                </a:lnTo>
                <a:lnTo>
                  <a:pt x="2" y="24"/>
                </a:lnTo>
                <a:lnTo>
                  <a:pt x="6" y="30"/>
                </a:lnTo>
                <a:lnTo>
                  <a:pt x="12" y="34"/>
                </a:lnTo>
                <a:lnTo>
                  <a:pt x="1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Freeform 44"/>
          <p:cNvSpPr>
            <a:spLocks/>
          </p:cNvSpPr>
          <p:nvPr/>
        </p:nvSpPr>
        <p:spPr bwMode="auto">
          <a:xfrm>
            <a:off x="1516063" y="4693106"/>
            <a:ext cx="57150" cy="53975"/>
          </a:xfrm>
          <a:custGeom>
            <a:avLst/>
            <a:gdLst>
              <a:gd name="T0" fmla="*/ 18 w 36"/>
              <a:gd name="T1" fmla="*/ 34 h 34"/>
              <a:gd name="T2" fmla="*/ 18 w 36"/>
              <a:gd name="T3" fmla="*/ 34 h 34"/>
              <a:gd name="T4" fmla="*/ 26 w 36"/>
              <a:gd name="T5" fmla="*/ 34 h 34"/>
              <a:gd name="T6" fmla="*/ 32 w 36"/>
              <a:gd name="T7" fmla="*/ 30 h 34"/>
              <a:gd name="T8" fmla="*/ 36 w 36"/>
              <a:gd name="T9" fmla="*/ 24 h 34"/>
              <a:gd name="T10" fmla="*/ 36 w 36"/>
              <a:gd name="T11" fmla="*/ 16 h 34"/>
              <a:gd name="T12" fmla="*/ 36 w 36"/>
              <a:gd name="T13" fmla="*/ 16 h 34"/>
              <a:gd name="T14" fmla="*/ 36 w 36"/>
              <a:gd name="T15" fmla="*/ 10 h 34"/>
              <a:gd name="T16" fmla="*/ 32 w 36"/>
              <a:gd name="T17" fmla="*/ 4 h 34"/>
              <a:gd name="T18" fmla="*/ 26 w 36"/>
              <a:gd name="T19" fmla="*/ 0 h 34"/>
              <a:gd name="T20" fmla="*/ 18 w 36"/>
              <a:gd name="T21" fmla="*/ 0 h 34"/>
              <a:gd name="T22" fmla="*/ 18 w 36"/>
              <a:gd name="T23" fmla="*/ 0 h 34"/>
              <a:gd name="T24" fmla="*/ 12 w 36"/>
              <a:gd name="T25" fmla="*/ 0 h 34"/>
              <a:gd name="T26" fmla="*/ 6 w 36"/>
              <a:gd name="T27" fmla="*/ 4 h 34"/>
              <a:gd name="T28" fmla="*/ 2 w 36"/>
              <a:gd name="T29" fmla="*/ 10 h 34"/>
              <a:gd name="T30" fmla="*/ 0 w 36"/>
              <a:gd name="T31" fmla="*/ 16 h 34"/>
              <a:gd name="T32" fmla="*/ 0 w 36"/>
              <a:gd name="T33" fmla="*/ 16 h 34"/>
              <a:gd name="T34" fmla="*/ 2 w 36"/>
              <a:gd name="T35" fmla="*/ 24 h 34"/>
              <a:gd name="T36" fmla="*/ 6 w 36"/>
              <a:gd name="T37" fmla="*/ 30 h 34"/>
              <a:gd name="T38" fmla="*/ 12 w 36"/>
              <a:gd name="T39" fmla="*/ 34 h 34"/>
              <a:gd name="T40" fmla="*/ 18 w 36"/>
              <a:gd name="T4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4">
                <a:moveTo>
                  <a:pt x="18" y="34"/>
                </a:moveTo>
                <a:lnTo>
                  <a:pt x="18" y="34"/>
                </a:lnTo>
                <a:lnTo>
                  <a:pt x="26" y="34"/>
                </a:lnTo>
                <a:lnTo>
                  <a:pt x="32" y="30"/>
                </a:lnTo>
                <a:lnTo>
                  <a:pt x="36" y="24"/>
                </a:lnTo>
                <a:lnTo>
                  <a:pt x="36" y="16"/>
                </a:lnTo>
                <a:lnTo>
                  <a:pt x="36" y="16"/>
                </a:lnTo>
                <a:lnTo>
                  <a:pt x="36" y="10"/>
                </a:lnTo>
                <a:lnTo>
                  <a:pt x="32" y="4"/>
                </a:lnTo>
                <a:lnTo>
                  <a:pt x="26" y="0"/>
                </a:lnTo>
                <a:lnTo>
                  <a:pt x="18" y="0"/>
                </a:lnTo>
                <a:lnTo>
                  <a:pt x="18" y="0"/>
                </a:lnTo>
                <a:lnTo>
                  <a:pt x="12" y="0"/>
                </a:lnTo>
                <a:lnTo>
                  <a:pt x="6" y="4"/>
                </a:lnTo>
                <a:lnTo>
                  <a:pt x="2" y="10"/>
                </a:lnTo>
                <a:lnTo>
                  <a:pt x="0" y="16"/>
                </a:lnTo>
                <a:lnTo>
                  <a:pt x="0" y="16"/>
                </a:lnTo>
                <a:lnTo>
                  <a:pt x="2" y="24"/>
                </a:lnTo>
                <a:lnTo>
                  <a:pt x="6" y="30"/>
                </a:lnTo>
                <a:lnTo>
                  <a:pt x="12" y="34"/>
                </a:lnTo>
                <a:lnTo>
                  <a:pt x="18"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Freeform 45"/>
          <p:cNvSpPr>
            <a:spLocks/>
          </p:cNvSpPr>
          <p:nvPr/>
        </p:nvSpPr>
        <p:spPr bwMode="auto">
          <a:xfrm>
            <a:off x="1893888" y="5086806"/>
            <a:ext cx="57150" cy="53975"/>
          </a:xfrm>
          <a:custGeom>
            <a:avLst/>
            <a:gdLst>
              <a:gd name="T0" fmla="*/ 18 w 36"/>
              <a:gd name="T1" fmla="*/ 34 h 34"/>
              <a:gd name="T2" fmla="*/ 18 w 36"/>
              <a:gd name="T3" fmla="*/ 34 h 34"/>
              <a:gd name="T4" fmla="*/ 26 w 36"/>
              <a:gd name="T5" fmla="*/ 34 h 34"/>
              <a:gd name="T6" fmla="*/ 32 w 36"/>
              <a:gd name="T7" fmla="*/ 30 h 34"/>
              <a:gd name="T8" fmla="*/ 34 w 36"/>
              <a:gd name="T9" fmla="*/ 24 h 34"/>
              <a:gd name="T10" fmla="*/ 36 w 36"/>
              <a:gd name="T11" fmla="*/ 16 h 34"/>
              <a:gd name="T12" fmla="*/ 36 w 36"/>
              <a:gd name="T13" fmla="*/ 16 h 34"/>
              <a:gd name="T14" fmla="*/ 34 w 36"/>
              <a:gd name="T15" fmla="*/ 10 h 34"/>
              <a:gd name="T16" fmla="*/ 32 w 36"/>
              <a:gd name="T17" fmla="*/ 4 h 34"/>
              <a:gd name="T18" fmla="*/ 26 w 36"/>
              <a:gd name="T19" fmla="*/ 0 h 34"/>
              <a:gd name="T20" fmla="*/ 18 w 36"/>
              <a:gd name="T21" fmla="*/ 0 h 34"/>
              <a:gd name="T22" fmla="*/ 18 w 36"/>
              <a:gd name="T23" fmla="*/ 0 h 34"/>
              <a:gd name="T24" fmla="*/ 12 w 36"/>
              <a:gd name="T25" fmla="*/ 0 h 34"/>
              <a:gd name="T26" fmla="*/ 6 w 36"/>
              <a:gd name="T27" fmla="*/ 4 h 34"/>
              <a:gd name="T28" fmla="*/ 2 w 36"/>
              <a:gd name="T29" fmla="*/ 10 h 34"/>
              <a:gd name="T30" fmla="*/ 0 w 36"/>
              <a:gd name="T31" fmla="*/ 16 h 34"/>
              <a:gd name="T32" fmla="*/ 0 w 36"/>
              <a:gd name="T33" fmla="*/ 16 h 34"/>
              <a:gd name="T34" fmla="*/ 2 w 36"/>
              <a:gd name="T35" fmla="*/ 24 h 34"/>
              <a:gd name="T36" fmla="*/ 6 w 36"/>
              <a:gd name="T37" fmla="*/ 30 h 34"/>
              <a:gd name="T38" fmla="*/ 12 w 36"/>
              <a:gd name="T39" fmla="*/ 34 h 34"/>
              <a:gd name="T40" fmla="*/ 18 w 36"/>
              <a:gd name="T4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4">
                <a:moveTo>
                  <a:pt x="18" y="34"/>
                </a:moveTo>
                <a:lnTo>
                  <a:pt x="18" y="34"/>
                </a:lnTo>
                <a:lnTo>
                  <a:pt x="26" y="34"/>
                </a:lnTo>
                <a:lnTo>
                  <a:pt x="32" y="30"/>
                </a:lnTo>
                <a:lnTo>
                  <a:pt x="34" y="24"/>
                </a:lnTo>
                <a:lnTo>
                  <a:pt x="36" y="16"/>
                </a:lnTo>
                <a:lnTo>
                  <a:pt x="36" y="16"/>
                </a:lnTo>
                <a:lnTo>
                  <a:pt x="34" y="10"/>
                </a:lnTo>
                <a:lnTo>
                  <a:pt x="32" y="4"/>
                </a:lnTo>
                <a:lnTo>
                  <a:pt x="26" y="0"/>
                </a:lnTo>
                <a:lnTo>
                  <a:pt x="18" y="0"/>
                </a:lnTo>
                <a:lnTo>
                  <a:pt x="18" y="0"/>
                </a:lnTo>
                <a:lnTo>
                  <a:pt x="12" y="0"/>
                </a:lnTo>
                <a:lnTo>
                  <a:pt x="6" y="4"/>
                </a:lnTo>
                <a:lnTo>
                  <a:pt x="2" y="10"/>
                </a:lnTo>
                <a:lnTo>
                  <a:pt x="0" y="16"/>
                </a:lnTo>
                <a:lnTo>
                  <a:pt x="0" y="16"/>
                </a:lnTo>
                <a:lnTo>
                  <a:pt x="2" y="24"/>
                </a:lnTo>
                <a:lnTo>
                  <a:pt x="6" y="30"/>
                </a:lnTo>
                <a:lnTo>
                  <a:pt x="12" y="34"/>
                </a:lnTo>
                <a:lnTo>
                  <a:pt x="1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Freeform 46"/>
          <p:cNvSpPr>
            <a:spLocks/>
          </p:cNvSpPr>
          <p:nvPr/>
        </p:nvSpPr>
        <p:spPr bwMode="auto">
          <a:xfrm>
            <a:off x="1893888" y="5086806"/>
            <a:ext cx="57150" cy="53975"/>
          </a:xfrm>
          <a:custGeom>
            <a:avLst/>
            <a:gdLst>
              <a:gd name="T0" fmla="*/ 18 w 36"/>
              <a:gd name="T1" fmla="*/ 34 h 34"/>
              <a:gd name="T2" fmla="*/ 18 w 36"/>
              <a:gd name="T3" fmla="*/ 34 h 34"/>
              <a:gd name="T4" fmla="*/ 26 w 36"/>
              <a:gd name="T5" fmla="*/ 34 h 34"/>
              <a:gd name="T6" fmla="*/ 32 w 36"/>
              <a:gd name="T7" fmla="*/ 30 h 34"/>
              <a:gd name="T8" fmla="*/ 34 w 36"/>
              <a:gd name="T9" fmla="*/ 24 h 34"/>
              <a:gd name="T10" fmla="*/ 36 w 36"/>
              <a:gd name="T11" fmla="*/ 16 h 34"/>
              <a:gd name="T12" fmla="*/ 36 w 36"/>
              <a:gd name="T13" fmla="*/ 16 h 34"/>
              <a:gd name="T14" fmla="*/ 34 w 36"/>
              <a:gd name="T15" fmla="*/ 10 h 34"/>
              <a:gd name="T16" fmla="*/ 32 w 36"/>
              <a:gd name="T17" fmla="*/ 4 h 34"/>
              <a:gd name="T18" fmla="*/ 26 w 36"/>
              <a:gd name="T19" fmla="*/ 0 h 34"/>
              <a:gd name="T20" fmla="*/ 18 w 36"/>
              <a:gd name="T21" fmla="*/ 0 h 34"/>
              <a:gd name="T22" fmla="*/ 18 w 36"/>
              <a:gd name="T23" fmla="*/ 0 h 34"/>
              <a:gd name="T24" fmla="*/ 12 w 36"/>
              <a:gd name="T25" fmla="*/ 0 h 34"/>
              <a:gd name="T26" fmla="*/ 6 w 36"/>
              <a:gd name="T27" fmla="*/ 4 h 34"/>
              <a:gd name="T28" fmla="*/ 2 w 36"/>
              <a:gd name="T29" fmla="*/ 10 h 34"/>
              <a:gd name="T30" fmla="*/ 0 w 36"/>
              <a:gd name="T31" fmla="*/ 16 h 34"/>
              <a:gd name="T32" fmla="*/ 0 w 36"/>
              <a:gd name="T33" fmla="*/ 16 h 34"/>
              <a:gd name="T34" fmla="*/ 2 w 36"/>
              <a:gd name="T35" fmla="*/ 24 h 34"/>
              <a:gd name="T36" fmla="*/ 6 w 36"/>
              <a:gd name="T37" fmla="*/ 30 h 34"/>
              <a:gd name="T38" fmla="*/ 12 w 36"/>
              <a:gd name="T39" fmla="*/ 34 h 34"/>
              <a:gd name="T40" fmla="*/ 18 w 36"/>
              <a:gd name="T4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4">
                <a:moveTo>
                  <a:pt x="18" y="34"/>
                </a:moveTo>
                <a:lnTo>
                  <a:pt x="18" y="34"/>
                </a:lnTo>
                <a:lnTo>
                  <a:pt x="26" y="34"/>
                </a:lnTo>
                <a:lnTo>
                  <a:pt x="32" y="30"/>
                </a:lnTo>
                <a:lnTo>
                  <a:pt x="34" y="24"/>
                </a:lnTo>
                <a:lnTo>
                  <a:pt x="36" y="16"/>
                </a:lnTo>
                <a:lnTo>
                  <a:pt x="36" y="16"/>
                </a:lnTo>
                <a:lnTo>
                  <a:pt x="34" y="10"/>
                </a:lnTo>
                <a:lnTo>
                  <a:pt x="32" y="4"/>
                </a:lnTo>
                <a:lnTo>
                  <a:pt x="26" y="0"/>
                </a:lnTo>
                <a:lnTo>
                  <a:pt x="18" y="0"/>
                </a:lnTo>
                <a:lnTo>
                  <a:pt x="18" y="0"/>
                </a:lnTo>
                <a:lnTo>
                  <a:pt x="12" y="0"/>
                </a:lnTo>
                <a:lnTo>
                  <a:pt x="6" y="4"/>
                </a:lnTo>
                <a:lnTo>
                  <a:pt x="2" y="10"/>
                </a:lnTo>
                <a:lnTo>
                  <a:pt x="0" y="16"/>
                </a:lnTo>
                <a:lnTo>
                  <a:pt x="0" y="16"/>
                </a:lnTo>
                <a:lnTo>
                  <a:pt x="2" y="24"/>
                </a:lnTo>
                <a:lnTo>
                  <a:pt x="6" y="30"/>
                </a:lnTo>
                <a:lnTo>
                  <a:pt x="12" y="34"/>
                </a:lnTo>
                <a:lnTo>
                  <a:pt x="18"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Freeform 52"/>
          <p:cNvSpPr>
            <a:spLocks/>
          </p:cNvSpPr>
          <p:nvPr/>
        </p:nvSpPr>
        <p:spPr bwMode="auto">
          <a:xfrm>
            <a:off x="1209675" y="4226381"/>
            <a:ext cx="85725" cy="57150"/>
          </a:xfrm>
          <a:custGeom>
            <a:avLst/>
            <a:gdLst>
              <a:gd name="T0" fmla="*/ 0 w 54"/>
              <a:gd name="T1" fmla="*/ 36 h 36"/>
              <a:gd name="T2" fmla="*/ 54 w 54"/>
              <a:gd name="T3" fmla="*/ 34 h 36"/>
              <a:gd name="T4" fmla="*/ 54 w 54"/>
              <a:gd name="T5" fmla="*/ 34 h 36"/>
              <a:gd name="T6" fmla="*/ 50 w 54"/>
              <a:gd name="T7" fmla="*/ 32 h 36"/>
              <a:gd name="T8" fmla="*/ 44 w 54"/>
              <a:gd name="T9" fmla="*/ 26 h 36"/>
              <a:gd name="T10" fmla="*/ 42 w 54"/>
              <a:gd name="T11" fmla="*/ 20 h 36"/>
              <a:gd name="T12" fmla="*/ 40 w 54"/>
              <a:gd name="T13" fmla="*/ 14 h 36"/>
              <a:gd name="T14" fmla="*/ 38 w 54"/>
              <a:gd name="T15" fmla="*/ 8 h 36"/>
              <a:gd name="T16" fmla="*/ 40 w 54"/>
              <a:gd name="T17" fmla="*/ 0 h 36"/>
              <a:gd name="T18" fmla="*/ 0 w 54"/>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6">
                <a:moveTo>
                  <a:pt x="0" y="36"/>
                </a:moveTo>
                <a:lnTo>
                  <a:pt x="54" y="34"/>
                </a:lnTo>
                <a:lnTo>
                  <a:pt x="54" y="34"/>
                </a:lnTo>
                <a:lnTo>
                  <a:pt x="50" y="32"/>
                </a:lnTo>
                <a:lnTo>
                  <a:pt x="44" y="26"/>
                </a:lnTo>
                <a:lnTo>
                  <a:pt x="42" y="20"/>
                </a:lnTo>
                <a:lnTo>
                  <a:pt x="40" y="14"/>
                </a:lnTo>
                <a:lnTo>
                  <a:pt x="38" y="8"/>
                </a:lnTo>
                <a:lnTo>
                  <a:pt x="40" y="0"/>
                </a:lnTo>
                <a:lnTo>
                  <a:pt x="0"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Freeform 54"/>
          <p:cNvSpPr>
            <a:spLocks/>
          </p:cNvSpPr>
          <p:nvPr/>
        </p:nvSpPr>
        <p:spPr bwMode="auto">
          <a:xfrm>
            <a:off x="1592263" y="4607381"/>
            <a:ext cx="79375" cy="73025"/>
          </a:xfrm>
          <a:custGeom>
            <a:avLst/>
            <a:gdLst>
              <a:gd name="T0" fmla="*/ 0 w 50"/>
              <a:gd name="T1" fmla="*/ 46 h 46"/>
              <a:gd name="T2" fmla="*/ 50 w 50"/>
              <a:gd name="T3" fmla="*/ 28 h 46"/>
              <a:gd name="T4" fmla="*/ 50 w 50"/>
              <a:gd name="T5" fmla="*/ 28 h 46"/>
              <a:gd name="T6" fmla="*/ 46 w 50"/>
              <a:gd name="T7" fmla="*/ 26 h 46"/>
              <a:gd name="T8" fmla="*/ 38 w 50"/>
              <a:gd name="T9" fmla="*/ 22 h 46"/>
              <a:gd name="T10" fmla="*/ 34 w 50"/>
              <a:gd name="T11" fmla="*/ 18 h 46"/>
              <a:gd name="T12" fmla="*/ 30 w 50"/>
              <a:gd name="T13" fmla="*/ 12 h 46"/>
              <a:gd name="T14" fmla="*/ 28 w 50"/>
              <a:gd name="T15" fmla="*/ 6 h 46"/>
              <a:gd name="T16" fmla="*/ 26 w 50"/>
              <a:gd name="T17" fmla="*/ 0 h 46"/>
              <a:gd name="T18" fmla="*/ 0 w 50"/>
              <a:gd name="T1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6">
                <a:moveTo>
                  <a:pt x="0" y="46"/>
                </a:moveTo>
                <a:lnTo>
                  <a:pt x="50" y="28"/>
                </a:lnTo>
                <a:lnTo>
                  <a:pt x="50" y="28"/>
                </a:lnTo>
                <a:lnTo>
                  <a:pt x="46" y="26"/>
                </a:lnTo>
                <a:lnTo>
                  <a:pt x="38" y="22"/>
                </a:lnTo>
                <a:lnTo>
                  <a:pt x="34" y="18"/>
                </a:lnTo>
                <a:lnTo>
                  <a:pt x="30" y="12"/>
                </a:lnTo>
                <a:lnTo>
                  <a:pt x="28" y="6"/>
                </a:lnTo>
                <a:lnTo>
                  <a:pt x="26" y="0"/>
                </a:lnTo>
                <a:lnTo>
                  <a:pt x="0"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Freeform 56"/>
          <p:cNvSpPr>
            <a:spLocks/>
          </p:cNvSpPr>
          <p:nvPr/>
        </p:nvSpPr>
        <p:spPr bwMode="auto">
          <a:xfrm>
            <a:off x="1966913" y="4985206"/>
            <a:ext cx="57150" cy="85725"/>
          </a:xfrm>
          <a:custGeom>
            <a:avLst/>
            <a:gdLst>
              <a:gd name="T0" fmla="*/ 0 w 36"/>
              <a:gd name="T1" fmla="*/ 54 h 54"/>
              <a:gd name="T2" fmla="*/ 36 w 36"/>
              <a:gd name="T3" fmla="*/ 16 h 54"/>
              <a:gd name="T4" fmla="*/ 36 w 36"/>
              <a:gd name="T5" fmla="*/ 16 h 54"/>
              <a:gd name="T6" fmla="*/ 32 w 36"/>
              <a:gd name="T7" fmla="*/ 16 h 54"/>
              <a:gd name="T8" fmla="*/ 24 w 36"/>
              <a:gd name="T9" fmla="*/ 14 h 54"/>
              <a:gd name="T10" fmla="*/ 18 w 36"/>
              <a:gd name="T11" fmla="*/ 14 h 54"/>
              <a:gd name="T12" fmla="*/ 12 w 36"/>
              <a:gd name="T13" fmla="*/ 10 h 54"/>
              <a:gd name="T14" fmla="*/ 8 w 36"/>
              <a:gd name="T15" fmla="*/ 6 h 54"/>
              <a:gd name="T16" fmla="*/ 2 w 36"/>
              <a:gd name="T17" fmla="*/ 0 h 54"/>
              <a:gd name="T18" fmla="*/ 0 w 36"/>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4">
                <a:moveTo>
                  <a:pt x="0" y="54"/>
                </a:moveTo>
                <a:lnTo>
                  <a:pt x="36" y="16"/>
                </a:lnTo>
                <a:lnTo>
                  <a:pt x="36" y="16"/>
                </a:lnTo>
                <a:lnTo>
                  <a:pt x="32" y="16"/>
                </a:lnTo>
                <a:lnTo>
                  <a:pt x="24" y="14"/>
                </a:lnTo>
                <a:lnTo>
                  <a:pt x="18" y="14"/>
                </a:lnTo>
                <a:lnTo>
                  <a:pt x="12" y="10"/>
                </a:lnTo>
                <a:lnTo>
                  <a:pt x="8" y="6"/>
                </a:lnTo>
                <a:lnTo>
                  <a:pt x="2" y="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Freeform 61"/>
          <p:cNvSpPr>
            <a:spLocks/>
          </p:cNvSpPr>
          <p:nvPr/>
        </p:nvSpPr>
        <p:spPr bwMode="auto">
          <a:xfrm>
            <a:off x="750888" y="3905250"/>
            <a:ext cx="57150" cy="57150"/>
          </a:xfrm>
          <a:custGeom>
            <a:avLst/>
            <a:gdLst>
              <a:gd name="T0" fmla="*/ 18 w 36"/>
              <a:gd name="T1" fmla="*/ 36 h 36"/>
              <a:gd name="T2" fmla="*/ 18 w 36"/>
              <a:gd name="T3" fmla="*/ 36 h 36"/>
              <a:gd name="T4" fmla="*/ 24 w 36"/>
              <a:gd name="T5" fmla="*/ 34 h 36"/>
              <a:gd name="T6" fmla="*/ 30 w 36"/>
              <a:gd name="T7" fmla="*/ 30 h 36"/>
              <a:gd name="T8" fmla="*/ 34 w 36"/>
              <a:gd name="T9" fmla="*/ 24 h 36"/>
              <a:gd name="T10" fmla="*/ 36 w 36"/>
              <a:gd name="T11" fmla="*/ 18 h 36"/>
              <a:gd name="T12" fmla="*/ 36 w 36"/>
              <a:gd name="T13" fmla="*/ 18 h 36"/>
              <a:gd name="T14" fmla="*/ 34 w 36"/>
              <a:gd name="T15" fmla="*/ 10 h 36"/>
              <a:gd name="T16" fmla="*/ 30 w 36"/>
              <a:gd name="T17" fmla="*/ 4 h 36"/>
              <a:gd name="T18" fmla="*/ 24 w 36"/>
              <a:gd name="T19" fmla="*/ 2 h 36"/>
              <a:gd name="T20" fmla="*/ 18 w 36"/>
              <a:gd name="T21" fmla="*/ 0 h 36"/>
              <a:gd name="T22" fmla="*/ 18 w 36"/>
              <a:gd name="T23" fmla="*/ 0 h 36"/>
              <a:gd name="T24" fmla="*/ 10 w 36"/>
              <a:gd name="T25" fmla="*/ 2 h 36"/>
              <a:gd name="T26" fmla="*/ 6 w 36"/>
              <a:gd name="T27" fmla="*/ 4 h 36"/>
              <a:gd name="T28" fmla="*/ 2 w 36"/>
              <a:gd name="T29" fmla="*/ 10 h 36"/>
              <a:gd name="T30" fmla="*/ 0 w 36"/>
              <a:gd name="T31" fmla="*/ 18 h 36"/>
              <a:gd name="T32" fmla="*/ 0 w 36"/>
              <a:gd name="T33" fmla="*/ 18 h 36"/>
              <a:gd name="T34" fmla="*/ 2 w 36"/>
              <a:gd name="T35" fmla="*/ 24 h 36"/>
              <a:gd name="T36" fmla="*/ 6 w 36"/>
              <a:gd name="T37" fmla="*/ 30 h 36"/>
              <a:gd name="T38" fmla="*/ 10 w 36"/>
              <a:gd name="T39" fmla="*/ 34 h 36"/>
              <a:gd name="T40" fmla="*/ 18 w 36"/>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18" y="36"/>
                </a:moveTo>
                <a:lnTo>
                  <a:pt x="18" y="36"/>
                </a:lnTo>
                <a:lnTo>
                  <a:pt x="24" y="34"/>
                </a:lnTo>
                <a:lnTo>
                  <a:pt x="30" y="30"/>
                </a:lnTo>
                <a:lnTo>
                  <a:pt x="34" y="24"/>
                </a:lnTo>
                <a:lnTo>
                  <a:pt x="36" y="18"/>
                </a:lnTo>
                <a:lnTo>
                  <a:pt x="36" y="18"/>
                </a:lnTo>
                <a:lnTo>
                  <a:pt x="34" y="10"/>
                </a:lnTo>
                <a:lnTo>
                  <a:pt x="30" y="4"/>
                </a:lnTo>
                <a:lnTo>
                  <a:pt x="24" y="2"/>
                </a:lnTo>
                <a:lnTo>
                  <a:pt x="18" y="0"/>
                </a:lnTo>
                <a:lnTo>
                  <a:pt x="18" y="0"/>
                </a:lnTo>
                <a:lnTo>
                  <a:pt x="10" y="2"/>
                </a:lnTo>
                <a:lnTo>
                  <a:pt x="6" y="4"/>
                </a:lnTo>
                <a:lnTo>
                  <a:pt x="2" y="10"/>
                </a:lnTo>
                <a:lnTo>
                  <a:pt x="0" y="18"/>
                </a:lnTo>
                <a:lnTo>
                  <a:pt x="0" y="18"/>
                </a:lnTo>
                <a:lnTo>
                  <a:pt x="2" y="24"/>
                </a:lnTo>
                <a:lnTo>
                  <a:pt x="6" y="30"/>
                </a:lnTo>
                <a:lnTo>
                  <a:pt x="10" y="34"/>
                </a:lnTo>
                <a:lnTo>
                  <a:pt x="18"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Freeform 62"/>
          <p:cNvSpPr>
            <a:spLocks/>
          </p:cNvSpPr>
          <p:nvPr/>
        </p:nvSpPr>
        <p:spPr bwMode="auto">
          <a:xfrm>
            <a:off x="750888" y="3886656"/>
            <a:ext cx="57150" cy="57150"/>
          </a:xfrm>
          <a:custGeom>
            <a:avLst/>
            <a:gdLst>
              <a:gd name="T0" fmla="*/ 18 w 36"/>
              <a:gd name="T1" fmla="*/ 36 h 36"/>
              <a:gd name="T2" fmla="*/ 18 w 36"/>
              <a:gd name="T3" fmla="*/ 36 h 36"/>
              <a:gd name="T4" fmla="*/ 24 w 36"/>
              <a:gd name="T5" fmla="*/ 34 h 36"/>
              <a:gd name="T6" fmla="*/ 30 w 36"/>
              <a:gd name="T7" fmla="*/ 30 h 36"/>
              <a:gd name="T8" fmla="*/ 34 w 36"/>
              <a:gd name="T9" fmla="*/ 24 h 36"/>
              <a:gd name="T10" fmla="*/ 36 w 36"/>
              <a:gd name="T11" fmla="*/ 18 h 36"/>
              <a:gd name="T12" fmla="*/ 36 w 36"/>
              <a:gd name="T13" fmla="*/ 18 h 36"/>
              <a:gd name="T14" fmla="*/ 34 w 36"/>
              <a:gd name="T15" fmla="*/ 10 h 36"/>
              <a:gd name="T16" fmla="*/ 30 w 36"/>
              <a:gd name="T17" fmla="*/ 4 h 36"/>
              <a:gd name="T18" fmla="*/ 24 w 36"/>
              <a:gd name="T19" fmla="*/ 2 h 36"/>
              <a:gd name="T20" fmla="*/ 18 w 36"/>
              <a:gd name="T21" fmla="*/ 0 h 36"/>
              <a:gd name="T22" fmla="*/ 18 w 36"/>
              <a:gd name="T23" fmla="*/ 0 h 36"/>
              <a:gd name="T24" fmla="*/ 10 w 36"/>
              <a:gd name="T25" fmla="*/ 2 h 36"/>
              <a:gd name="T26" fmla="*/ 6 w 36"/>
              <a:gd name="T27" fmla="*/ 4 h 36"/>
              <a:gd name="T28" fmla="*/ 2 w 36"/>
              <a:gd name="T29" fmla="*/ 10 h 36"/>
              <a:gd name="T30" fmla="*/ 0 w 36"/>
              <a:gd name="T31" fmla="*/ 18 h 36"/>
              <a:gd name="T32" fmla="*/ 0 w 36"/>
              <a:gd name="T33" fmla="*/ 18 h 36"/>
              <a:gd name="T34" fmla="*/ 2 w 36"/>
              <a:gd name="T35" fmla="*/ 24 h 36"/>
              <a:gd name="T36" fmla="*/ 6 w 36"/>
              <a:gd name="T37" fmla="*/ 30 h 36"/>
              <a:gd name="T38" fmla="*/ 10 w 36"/>
              <a:gd name="T39" fmla="*/ 34 h 36"/>
              <a:gd name="T40" fmla="*/ 18 w 36"/>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6">
                <a:moveTo>
                  <a:pt x="18" y="36"/>
                </a:moveTo>
                <a:lnTo>
                  <a:pt x="18" y="36"/>
                </a:lnTo>
                <a:lnTo>
                  <a:pt x="24" y="34"/>
                </a:lnTo>
                <a:lnTo>
                  <a:pt x="30" y="30"/>
                </a:lnTo>
                <a:lnTo>
                  <a:pt x="34" y="24"/>
                </a:lnTo>
                <a:lnTo>
                  <a:pt x="36" y="18"/>
                </a:lnTo>
                <a:lnTo>
                  <a:pt x="36" y="18"/>
                </a:lnTo>
                <a:lnTo>
                  <a:pt x="34" y="10"/>
                </a:lnTo>
                <a:lnTo>
                  <a:pt x="30" y="4"/>
                </a:lnTo>
                <a:lnTo>
                  <a:pt x="24" y="2"/>
                </a:lnTo>
                <a:lnTo>
                  <a:pt x="18" y="0"/>
                </a:lnTo>
                <a:lnTo>
                  <a:pt x="18" y="0"/>
                </a:lnTo>
                <a:lnTo>
                  <a:pt x="10" y="2"/>
                </a:lnTo>
                <a:lnTo>
                  <a:pt x="6" y="4"/>
                </a:lnTo>
                <a:lnTo>
                  <a:pt x="2" y="10"/>
                </a:lnTo>
                <a:lnTo>
                  <a:pt x="0" y="18"/>
                </a:lnTo>
                <a:lnTo>
                  <a:pt x="0" y="18"/>
                </a:lnTo>
                <a:lnTo>
                  <a:pt x="2" y="24"/>
                </a:lnTo>
                <a:lnTo>
                  <a:pt x="6" y="30"/>
                </a:lnTo>
                <a:lnTo>
                  <a:pt x="10" y="34"/>
                </a:lnTo>
                <a:lnTo>
                  <a:pt x="18"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Freeform 63"/>
          <p:cNvSpPr>
            <a:spLocks/>
          </p:cNvSpPr>
          <p:nvPr/>
        </p:nvSpPr>
        <p:spPr bwMode="auto">
          <a:xfrm>
            <a:off x="2322513" y="5521781"/>
            <a:ext cx="53975" cy="57150"/>
          </a:xfrm>
          <a:custGeom>
            <a:avLst/>
            <a:gdLst>
              <a:gd name="T0" fmla="*/ 16 w 34"/>
              <a:gd name="T1" fmla="*/ 36 h 36"/>
              <a:gd name="T2" fmla="*/ 16 w 34"/>
              <a:gd name="T3" fmla="*/ 36 h 36"/>
              <a:gd name="T4" fmla="*/ 24 w 34"/>
              <a:gd name="T5" fmla="*/ 34 h 36"/>
              <a:gd name="T6" fmla="*/ 30 w 34"/>
              <a:gd name="T7" fmla="*/ 30 h 36"/>
              <a:gd name="T8" fmla="*/ 34 w 34"/>
              <a:gd name="T9" fmla="*/ 24 h 36"/>
              <a:gd name="T10" fmla="*/ 34 w 34"/>
              <a:gd name="T11" fmla="*/ 18 h 36"/>
              <a:gd name="T12" fmla="*/ 34 w 34"/>
              <a:gd name="T13" fmla="*/ 18 h 36"/>
              <a:gd name="T14" fmla="*/ 34 w 34"/>
              <a:gd name="T15" fmla="*/ 10 h 36"/>
              <a:gd name="T16" fmla="*/ 30 w 34"/>
              <a:gd name="T17" fmla="*/ 4 h 36"/>
              <a:gd name="T18" fmla="*/ 24 w 34"/>
              <a:gd name="T19" fmla="*/ 2 h 36"/>
              <a:gd name="T20" fmla="*/ 16 w 34"/>
              <a:gd name="T21" fmla="*/ 0 h 36"/>
              <a:gd name="T22" fmla="*/ 16 w 34"/>
              <a:gd name="T23" fmla="*/ 0 h 36"/>
              <a:gd name="T24" fmla="*/ 10 w 34"/>
              <a:gd name="T25" fmla="*/ 2 h 36"/>
              <a:gd name="T26" fmla="*/ 4 w 34"/>
              <a:gd name="T27" fmla="*/ 4 h 36"/>
              <a:gd name="T28" fmla="*/ 0 w 34"/>
              <a:gd name="T29" fmla="*/ 10 h 36"/>
              <a:gd name="T30" fmla="*/ 0 w 34"/>
              <a:gd name="T31" fmla="*/ 18 h 36"/>
              <a:gd name="T32" fmla="*/ 0 w 34"/>
              <a:gd name="T33" fmla="*/ 18 h 36"/>
              <a:gd name="T34" fmla="*/ 0 w 34"/>
              <a:gd name="T35" fmla="*/ 24 h 36"/>
              <a:gd name="T36" fmla="*/ 4 w 34"/>
              <a:gd name="T37" fmla="*/ 30 h 36"/>
              <a:gd name="T38" fmla="*/ 10 w 34"/>
              <a:gd name="T39" fmla="*/ 34 h 36"/>
              <a:gd name="T40" fmla="*/ 16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16" y="36"/>
                </a:moveTo>
                <a:lnTo>
                  <a:pt x="16" y="36"/>
                </a:lnTo>
                <a:lnTo>
                  <a:pt x="24" y="34"/>
                </a:lnTo>
                <a:lnTo>
                  <a:pt x="30" y="30"/>
                </a:lnTo>
                <a:lnTo>
                  <a:pt x="34" y="24"/>
                </a:lnTo>
                <a:lnTo>
                  <a:pt x="34" y="18"/>
                </a:lnTo>
                <a:lnTo>
                  <a:pt x="34" y="18"/>
                </a:lnTo>
                <a:lnTo>
                  <a:pt x="34" y="10"/>
                </a:lnTo>
                <a:lnTo>
                  <a:pt x="30" y="4"/>
                </a:lnTo>
                <a:lnTo>
                  <a:pt x="24" y="2"/>
                </a:lnTo>
                <a:lnTo>
                  <a:pt x="16" y="0"/>
                </a:lnTo>
                <a:lnTo>
                  <a:pt x="16" y="0"/>
                </a:lnTo>
                <a:lnTo>
                  <a:pt x="10" y="2"/>
                </a:lnTo>
                <a:lnTo>
                  <a:pt x="4" y="4"/>
                </a:lnTo>
                <a:lnTo>
                  <a:pt x="0" y="10"/>
                </a:lnTo>
                <a:lnTo>
                  <a:pt x="0" y="18"/>
                </a:lnTo>
                <a:lnTo>
                  <a:pt x="0" y="18"/>
                </a:lnTo>
                <a:lnTo>
                  <a:pt x="0" y="24"/>
                </a:lnTo>
                <a:lnTo>
                  <a:pt x="4" y="30"/>
                </a:lnTo>
                <a:lnTo>
                  <a:pt x="10" y="34"/>
                </a:lnTo>
                <a:lnTo>
                  <a:pt x="1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Freeform 64"/>
          <p:cNvSpPr>
            <a:spLocks/>
          </p:cNvSpPr>
          <p:nvPr/>
        </p:nvSpPr>
        <p:spPr bwMode="auto">
          <a:xfrm>
            <a:off x="2322513" y="5521781"/>
            <a:ext cx="53975" cy="57150"/>
          </a:xfrm>
          <a:custGeom>
            <a:avLst/>
            <a:gdLst>
              <a:gd name="T0" fmla="*/ 16 w 34"/>
              <a:gd name="T1" fmla="*/ 36 h 36"/>
              <a:gd name="T2" fmla="*/ 16 w 34"/>
              <a:gd name="T3" fmla="*/ 36 h 36"/>
              <a:gd name="T4" fmla="*/ 24 w 34"/>
              <a:gd name="T5" fmla="*/ 34 h 36"/>
              <a:gd name="T6" fmla="*/ 30 w 34"/>
              <a:gd name="T7" fmla="*/ 30 h 36"/>
              <a:gd name="T8" fmla="*/ 34 w 34"/>
              <a:gd name="T9" fmla="*/ 24 h 36"/>
              <a:gd name="T10" fmla="*/ 34 w 34"/>
              <a:gd name="T11" fmla="*/ 18 h 36"/>
              <a:gd name="T12" fmla="*/ 34 w 34"/>
              <a:gd name="T13" fmla="*/ 18 h 36"/>
              <a:gd name="T14" fmla="*/ 34 w 34"/>
              <a:gd name="T15" fmla="*/ 10 h 36"/>
              <a:gd name="T16" fmla="*/ 30 w 34"/>
              <a:gd name="T17" fmla="*/ 4 h 36"/>
              <a:gd name="T18" fmla="*/ 24 w 34"/>
              <a:gd name="T19" fmla="*/ 2 h 36"/>
              <a:gd name="T20" fmla="*/ 16 w 34"/>
              <a:gd name="T21" fmla="*/ 0 h 36"/>
              <a:gd name="T22" fmla="*/ 16 w 34"/>
              <a:gd name="T23" fmla="*/ 0 h 36"/>
              <a:gd name="T24" fmla="*/ 10 w 34"/>
              <a:gd name="T25" fmla="*/ 2 h 36"/>
              <a:gd name="T26" fmla="*/ 4 w 34"/>
              <a:gd name="T27" fmla="*/ 4 h 36"/>
              <a:gd name="T28" fmla="*/ 0 w 34"/>
              <a:gd name="T29" fmla="*/ 10 h 36"/>
              <a:gd name="T30" fmla="*/ 0 w 34"/>
              <a:gd name="T31" fmla="*/ 18 h 36"/>
              <a:gd name="T32" fmla="*/ 0 w 34"/>
              <a:gd name="T33" fmla="*/ 18 h 36"/>
              <a:gd name="T34" fmla="*/ 0 w 34"/>
              <a:gd name="T35" fmla="*/ 24 h 36"/>
              <a:gd name="T36" fmla="*/ 4 w 34"/>
              <a:gd name="T37" fmla="*/ 30 h 36"/>
              <a:gd name="T38" fmla="*/ 10 w 34"/>
              <a:gd name="T39" fmla="*/ 34 h 36"/>
              <a:gd name="T40" fmla="*/ 16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16" y="36"/>
                </a:moveTo>
                <a:lnTo>
                  <a:pt x="16" y="36"/>
                </a:lnTo>
                <a:lnTo>
                  <a:pt x="24" y="34"/>
                </a:lnTo>
                <a:lnTo>
                  <a:pt x="30" y="30"/>
                </a:lnTo>
                <a:lnTo>
                  <a:pt x="34" y="24"/>
                </a:lnTo>
                <a:lnTo>
                  <a:pt x="34" y="18"/>
                </a:lnTo>
                <a:lnTo>
                  <a:pt x="34" y="18"/>
                </a:lnTo>
                <a:lnTo>
                  <a:pt x="34" y="10"/>
                </a:lnTo>
                <a:lnTo>
                  <a:pt x="30" y="4"/>
                </a:lnTo>
                <a:lnTo>
                  <a:pt x="24" y="2"/>
                </a:lnTo>
                <a:lnTo>
                  <a:pt x="16" y="0"/>
                </a:lnTo>
                <a:lnTo>
                  <a:pt x="16" y="0"/>
                </a:lnTo>
                <a:lnTo>
                  <a:pt x="10" y="2"/>
                </a:lnTo>
                <a:lnTo>
                  <a:pt x="4" y="4"/>
                </a:lnTo>
                <a:lnTo>
                  <a:pt x="0" y="10"/>
                </a:lnTo>
                <a:lnTo>
                  <a:pt x="0" y="18"/>
                </a:lnTo>
                <a:lnTo>
                  <a:pt x="0" y="18"/>
                </a:lnTo>
                <a:lnTo>
                  <a:pt x="0" y="24"/>
                </a:lnTo>
                <a:lnTo>
                  <a:pt x="4" y="30"/>
                </a:lnTo>
                <a:lnTo>
                  <a:pt x="10" y="34"/>
                </a:lnTo>
                <a:lnTo>
                  <a:pt x="16"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Rectangle 70"/>
          <p:cNvSpPr>
            <a:spLocks noChangeArrowheads="1"/>
          </p:cNvSpPr>
          <p:nvPr/>
        </p:nvSpPr>
        <p:spPr bwMode="auto">
          <a:xfrm>
            <a:off x="2814638" y="3581400"/>
            <a:ext cx="1681162" cy="860881"/>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Rectangle 71"/>
          <p:cNvSpPr>
            <a:spLocks noChangeArrowheads="1"/>
          </p:cNvSpPr>
          <p:nvPr/>
        </p:nvSpPr>
        <p:spPr bwMode="auto">
          <a:xfrm>
            <a:off x="2667000" y="4763078"/>
            <a:ext cx="1143000" cy="4572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Rectangle 72"/>
          <p:cNvSpPr>
            <a:spLocks noChangeArrowheads="1"/>
          </p:cNvSpPr>
          <p:nvPr/>
        </p:nvSpPr>
        <p:spPr bwMode="auto">
          <a:xfrm>
            <a:off x="1447800" y="3352800"/>
            <a:ext cx="1295400" cy="6858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Rectangle 77"/>
          <p:cNvSpPr>
            <a:spLocks noChangeArrowheads="1"/>
          </p:cNvSpPr>
          <p:nvPr/>
        </p:nvSpPr>
        <p:spPr bwMode="auto">
          <a:xfrm>
            <a:off x="1524000" y="3391478"/>
            <a:ext cx="1219200" cy="69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a:t>
            </a:r>
            <a:r>
              <a:rPr lang="en-US" sz="1400" i="1" dirty="0">
                <a:solidFill>
                  <a:srgbClr val="000000"/>
                </a:solidFill>
                <a:latin typeface="Univers LT Std 57 Cn" charset="0"/>
                <a:cs typeface="Arial" pitchFamily="34" charset="0"/>
              </a:rPr>
              <a:t>U.S. can</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m</a:t>
            </a:r>
            <a:r>
              <a:rPr kumimoji="0" lang="en-US" sz="1400" b="0" i="1" u="none" strike="noStrike" cap="none" normalizeH="0" baseline="0" dirty="0">
                <a:ln>
                  <a:noFill/>
                </a:ln>
                <a:solidFill>
                  <a:srgbClr val="000000"/>
                </a:solidFill>
                <a:effectLst/>
                <a:latin typeface="Univers LT Std 57 Cn" charset="0"/>
                <a:cs typeface="Arial" pitchFamily="34" charset="0"/>
              </a:rPr>
              <a:t>ake</a:t>
            </a:r>
            <a:r>
              <a:rPr kumimoji="0" lang="en-US" sz="1400" b="0" i="1" u="none" strike="noStrike" cap="none" normalizeH="0" dirty="0">
                <a:ln>
                  <a:noFill/>
                </a:ln>
                <a:solidFill>
                  <a:srgbClr val="000000"/>
                </a:solidFill>
                <a:effectLst/>
                <a:latin typeface="Univers LT Std 57 Cn" charset="0"/>
                <a:cs typeface="Arial" pitchFamily="34" charset="0"/>
              </a:rPr>
              <a:t> 4 million </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b</a:t>
            </a:r>
            <a:r>
              <a:rPr lang="en-US" sz="1400" i="1" baseline="0" dirty="0">
                <a:solidFill>
                  <a:srgbClr val="000000"/>
                </a:solidFill>
                <a:latin typeface="Univers LT Std 57 Cn" charset="0"/>
                <a:cs typeface="Arial" pitchFamily="34" charset="0"/>
              </a:rPr>
              <a:t>ushels of </a:t>
            </a:r>
            <a:r>
              <a:rPr lang="en-US" sz="1400" i="1" dirty="0">
                <a:solidFill>
                  <a:srgbClr val="000000"/>
                </a:solidFill>
                <a:latin typeface="Univers LT Std 57 Cn" charset="0"/>
                <a:cs typeface="Arial" pitchFamily="34" charset="0"/>
              </a:rPr>
              <a:t>w</a:t>
            </a:r>
            <a:r>
              <a:rPr kumimoji="0" lang="en-US" sz="1400" b="0" i="1" u="none" strike="noStrike" cap="none" normalizeH="0" baseline="0" dirty="0">
                <a:ln>
                  <a:noFill/>
                </a:ln>
                <a:solidFill>
                  <a:srgbClr val="000000"/>
                </a:solidFill>
                <a:effectLst/>
                <a:latin typeface="Univers LT Std 57 Cn" charset="0"/>
                <a:cs typeface="Arial" pitchFamily="34" charset="0"/>
              </a:rPr>
              <a:t>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6"/>
          <p:cNvSpPr>
            <a:spLocks noChangeArrowheads="1"/>
          </p:cNvSpPr>
          <p:nvPr/>
        </p:nvSpPr>
        <p:spPr bwMode="auto">
          <a:xfrm>
            <a:off x="1752600" y="5105400"/>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7"/>
          <p:cNvSpPr>
            <a:spLocks noChangeArrowheads="1"/>
          </p:cNvSpPr>
          <p:nvPr/>
        </p:nvSpPr>
        <p:spPr bwMode="auto">
          <a:xfrm>
            <a:off x="1371600" y="4724400"/>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990600" y="4267200"/>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2895600" y="3657600"/>
            <a:ext cx="1447800" cy="69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U.S. can also</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produce these </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combinations o</a:t>
            </a:r>
            <a:r>
              <a:rPr kumimoji="0" lang="en-US" sz="1400" b="0" i="1" u="none" strike="noStrike" cap="none" normalizeH="0" baseline="0" dirty="0">
                <a:ln>
                  <a:noFill/>
                </a:ln>
                <a:solidFill>
                  <a:srgbClr val="000000"/>
                </a:solidFill>
                <a:effectLst/>
                <a:latin typeface="Univers LT Std 57 Cn" charset="0"/>
                <a:cs typeface="Arial" pitchFamily="34" charset="0"/>
              </a:rPr>
              <a:t>f</a:t>
            </a:r>
            <a:r>
              <a:rPr kumimoji="0" lang="en-US" sz="1400" b="0" i="1" u="none" strike="noStrike" cap="none" normalizeH="0" dirty="0">
                <a:ln>
                  <a:noFill/>
                </a:ln>
                <a:solidFill>
                  <a:srgbClr val="000000"/>
                </a:solidFill>
                <a:effectLst/>
                <a:latin typeface="Univers LT Std 57 Cn" charset="0"/>
                <a:cs typeface="Arial" pitchFamily="34" charset="0"/>
              </a:rPr>
              <a:t> </a:t>
            </a:r>
          </a:p>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dirty="0">
                <a:ln>
                  <a:noFill/>
                </a:ln>
                <a:solidFill>
                  <a:srgbClr val="000000"/>
                </a:solidFill>
                <a:effectLst/>
                <a:latin typeface="Univers LT Std 57 Cn" charset="0"/>
                <a:cs typeface="Arial" pitchFamily="34" charset="0"/>
              </a:rPr>
              <a:t>wheat and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3"/>
          <p:cNvSpPr>
            <a:spLocks noChangeArrowheads="1"/>
          </p:cNvSpPr>
          <p:nvPr/>
        </p:nvSpPr>
        <p:spPr bwMode="auto">
          <a:xfrm>
            <a:off x="784745" y="4038600"/>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4"/>
          <p:cNvSpPr>
            <a:spLocks noChangeArrowheads="1"/>
          </p:cNvSpPr>
          <p:nvPr/>
        </p:nvSpPr>
        <p:spPr bwMode="auto">
          <a:xfrm>
            <a:off x="2013851" y="5347156"/>
            <a:ext cx="1197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p:cNvSpPr>
            <a:spLocks noChangeArrowheads="1"/>
          </p:cNvSpPr>
          <p:nvPr/>
        </p:nvSpPr>
        <p:spPr bwMode="auto">
          <a:xfrm>
            <a:off x="2743200" y="4800600"/>
            <a:ext cx="1143000" cy="351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OR 2 million</a:t>
            </a:r>
          </a:p>
          <a:p>
            <a:pPr marL="0" marR="0" lvl="0" indent="0" algn="l" defTabSz="914400" rtl="0" eaLnBrk="1" fontAlgn="base" latinLnBrk="0" hangingPunct="1">
              <a:lnSpc>
                <a:spcPct val="8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693738" y="5575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609600" y="5058231"/>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609600" y="465500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609600" y="42549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609600" y="385490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6"/>
          <p:cNvSpPr>
            <a:spLocks noChangeArrowheads="1"/>
          </p:cNvSpPr>
          <p:nvPr/>
        </p:nvSpPr>
        <p:spPr bwMode="auto">
          <a:xfrm>
            <a:off x="609600" y="3413581"/>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7"/>
          <p:cNvSpPr>
            <a:spLocks noChangeArrowheads="1"/>
          </p:cNvSpPr>
          <p:nvPr/>
        </p:nvSpPr>
        <p:spPr bwMode="auto">
          <a:xfrm>
            <a:off x="1541463" y="5575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2325688" y="5575756"/>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3109913" y="5572581"/>
            <a:ext cx="998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457200" y="304800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21"/>
          <p:cNvSpPr>
            <a:spLocks noChangeArrowheads="1"/>
          </p:cNvSpPr>
          <p:nvPr/>
        </p:nvSpPr>
        <p:spPr bwMode="auto">
          <a:xfrm>
            <a:off x="2231215" y="5880556"/>
            <a:ext cx="14263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153" name="Table 152"/>
          <p:cNvGraphicFramePr>
            <a:graphicFrameLocks noGrp="1"/>
          </p:cNvGraphicFramePr>
          <p:nvPr>
            <p:extLst>
              <p:ext uri="{D42A27DB-BD31-4B8C-83A1-F6EECF244321}">
                <p14:modId xmlns:p14="http://schemas.microsoft.com/office/powerpoint/2010/main" val="3526494771"/>
              </p:ext>
            </p:extLst>
          </p:nvPr>
        </p:nvGraphicFramePr>
        <p:xfrm>
          <a:off x="4648200" y="3200400"/>
          <a:ext cx="4114800" cy="274320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872067">
                <a:tc>
                  <a:txBody>
                    <a:bodyPr/>
                    <a:lstStyle/>
                    <a:p>
                      <a:pPr algn="ctr"/>
                      <a:r>
                        <a:rPr lang="en-US" dirty="0">
                          <a:solidFill>
                            <a:schemeClr val="tx1"/>
                          </a:solidFill>
                          <a:latin typeface="Calibri Light" pitchFamily="34" charset="0"/>
                        </a:rPr>
                        <a:t>Production</a:t>
                      </a:r>
                      <a:r>
                        <a:rPr lang="en-US" baseline="0" dirty="0">
                          <a:solidFill>
                            <a:schemeClr val="tx1"/>
                          </a:solidFill>
                          <a:latin typeface="Calibri Light" pitchFamily="34" charset="0"/>
                        </a:rPr>
                        <a:t> Possibilities</a:t>
                      </a:r>
                      <a:endParaRPr lang="en-US" dirty="0">
                        <a:solidFill>
                          <a:schemeClr val="tx1"/>
                        </a:solidFill>
                        <a:latin typeface="Calibri Light" pitchFamily="34" charset="0"/>
                      </a:endParaRPr>
                    </a:p>
                  </a:txBody>
                  <a:tcPr>
                    <a:solidFill>
                      <a:srgbClr val="E4E8D0"/>
                    </a:solidFill>
                  </a:tcPr>
                </a:tc>
                <a:tc>
                  <a:txBody>
                    <a:bodyPr/>
                    <a:lstStyle/>
                    <a:p>
                      <a:pPr algn="ctr"/>
                      <a:r>
                        <a:rPr lang="en-US" dirty="0">
                          <a:solidFill>
                            <a:schemeClr val="tx1"/>
                          </a:solidFill>
                          <a:latin typeface="Calibri Light" pitchFamily="34" charset="0"/>
                        </a:rPr>
                        <a:t>Bushels</a:t>
                      </a:r>
                      <a:r>
                        <a:rPr lang="en-US" baseline="0" dirty="0">
                          <a:solidFill>
                            <a:schemeClr val="tx1"/>
                          </a:solidFill>
                          <a:latin typeface="Calibri Light" pitchFamily="34" charset="0"/>
                        </a:rPr>
                        <a:t> of Wheat (millions)</a:t>
                      </a:r>
                      <a:endParaRPr lang="en-US" dirty="0">
                        <a:solidFill>
                          <a:schemeClr val="tx1"/>
                        </a:solidFill>
                        <a:latin typeface="Calibri Light" pitchFamily="34" charset="0"/>
                      </a:endParaRPr>
                    </a:p>
                  </a:txBody>
                  <a:tcPr>
                    <a:solidFill>
                      <a:srgbClr val="E4E8D0"/>
                    </a:solidFill>
                  </a:tcPr>
                </a:tc>
                <a:tc>
                  <a:txBody>
                    <a:bodyPr/>
                    <a:lstStyle/>
                    <a:p>
                      <a:pPr algn="ctr"/>
                      <a:r>
                        <a:rPr lang="en-US" dirty="0">
                          <a:solidFill>
                            <a:schemeClr val="tx1"/>
                          </a:solidFill>
                          <a:latin typeface="Calibri Light" pitchFamily="34" charset="0"/>
                        </a:rPr>
                        <a:t>Shirts (millions)</a:t>
                      </a:r>
                    </a:p>
                  </a:txBody>
                  <a:tcPr>
                    <a:solidFill>
                      <a:srgbClr val="E4E8D0"/>
                    </a:solidFill>
                  </a:tcPr>
                </a:tc>
                <a:extLst>
                  <a:ext uri="{0D108BD9-81ED-4DB2-BD59-A6C34878D82A}">
                    <a16:rowId xmlns:a16="http://schemas.microsoft.com/office/drawing/2014/main" val="10000"/>
                  </a:ext>
                </a:extLst>
              </a:tr>
              <a:tr h="348827">
                <a:tc>
                  <a:txBody>
                    <a:bodyPr/>
                    <a:lstStyle/>
                    <a:p>
                      <a:pPr algn="ctr"/>
                      <a:r>
                        <a:rPr lang="en-US" dirty="0">
                          <a:solidFill>
                            <a:schemeClr val="tx1"/>
                          </a:solidFill>
                          <a:latin typeface="Calibri Light" pitchFamily="34" charset="0"/>
                        </a:rPr>
                        <a:t>A</a:t>
                      </a:r>
                    </a:p>
                  </a:txBody>
                  <a:tcPr>
                    <a:solidFill>
                      <a:srgbClr val="F1F9FE"/>
                    </a:solidFill>
                  </a:tcPr>
                </a:tc>
                <a:tc>
                  <a:txBody>
                    <a:bodyPr/>
                    <a:lstStyle/>
                    <a:p>
                      <a:pPr algn="ctr"/>
                      <a:r>
                        <a:rPr lang="en-US" dirty="0">
                          <a:solidFill>
                            <a:schemeClr val="tx1"/>
                          </a:solidFill>
                          <a:latin typeface="Calibri Light" pitchFamily="34" charset="0"/>
                        </a:rPr>
                        <a:t>4</a:t>
                      </a:r>
                    </a:p>
                  </a:txBody>
                  <a:tcPr>
                    <a:solidFill>
                      <a:srgbClr val="F1F9FE"/>
                    </a:solidFill>
                  </a:tcPr>
                </a:tc>
                <a:tc>
                  <a:txBody>
                    <a:bodyPr/>
                    <a:lstStyle/>
                    <a:p>
                      <a:pPr algn="ctr"/>
                      <a:r>
                        <a:rPr lang="en-US" dirty="0">
                          <a:solidFill>
                            <a:schemeClr val="tx1"/>
                          </a:solidFill>
                          <a:latin typeface="Calibri Light" pitchFamily="34" charset="0"/>
                        </a:rPr>
                        <a:t>0</a:t>
                      </a:r>
                    </a:p>
                  </a:txBody>
                  <a:tcPr>
                    <a:solidFill>
                      <a:srgbClr val="F1F9FE"/>
                    </a:solidFill>
                  </a:tcPr>
                </a:tc>
                <a:extLst>
                  <a:ext uri="{0D108BD9-81ED-4DB2-BD59-A6C34878D82A}">
                    <a16:rowId xmlns:a16="http://schemas.microsoft.com/office/drawing/2014/main" val="10001"/>
                  </a:ext>
                </a:extLst>
              </a:tr>
              <a:tr h="348827">
                <a:tc>
                  <a:txBody>
                    <a:bodyPr/>
                    <a:lstStyle/>
                    <a:p>
                      <a:pPr algn="ctr"/>
                      <a:r>
                        <a:rPr lang="en-US" dirty="0">
                          <a:solidFill>
                            <a:schemeClr val="tx1"/>
                          </a:solidFill>
                          <a:latin typeface="Calibri Light" pitchFamily="34" charset="0"/>
                        </a:rPr>
                        <a:t>B</a:t>
                      </a:r>
                    </a:p>
                  </a:txBody>
                  <a:tcPr>
                    <a:solidFill>
                      <a:srgbClr val="DBF0FD"/>
                    </a:solidFill>
                  </a:tcPr>
                </a:tc>
                <a:tc>
                  <a:txBody>
                    <a:bodyPr/>
                    <a:lstStyle/>
                    <a:p>
                      <a:pPr algn="ctr"/>
                      <a:r>
                        <a:rPr lang="en-US" dirty="0">
                          <a:solidFill>
                            <a:schemeClr val="tx1"/>
                          </a:solidFill>
                          <a:latin typeface="Calibri Light" pitchFamily="34" charset="0"/>
                        </a:rPr>
                        <a:t>3</a:t>
                      </a:r>
                    </a:p>
                  </a:txBody>
                  <a:tcPr>
                    <a:solidFill>
                      <a:srgbClr val="DBF0FD"/>
                    </a:solidFill>
                  </a:tcPr>
                </a:tc>
                <a:tc>
                  <a:txBody>
                    <a:bodyPr/>
                    <a:lstStyle/>
                    <a:p>
                      <a:pPr algn="ctr"/>
                      <a:r>
                        <a:rPr lang="en-US" dirty="0">
                          <a:solidFill>
                            <a:schemeClr val="tx1"/>
                          </a:solidFill>
                          <a:latin typeface="Calibri Light" pitchFamily="34" charset="0"/>
                        </a:rPr>
                        <a:t>0.5</a:t>
                      </a:r>
                    </a:p>
                  </a:txBody>
                  <a:tcPr>
                    <a:solidFill>
                      <a:srgbClr val="DBF0FD"/>
                    </a:solidFill>
                  </a:tcPr>
                </a:tc>
                <a:extLst>
                  <a:ext uri="{0D108BD9-81ED-4DB2-BD59-A6C34878D82A}">
                    <a16:rowId xmlns:a16="http://schemas.microsoft.com/office/drawing/2014/main" val="10002"/>
                  </a:ext>
                </a:extLst>
              </a:tr>
              <a:tr h="348827">
                <a:tc>
                  <a:txBody>
                    <a:bodyPr/>
                    <a:lstStyle/>
                    <a:p>
                      <a:pPr algn="ctr"/>
                      <a:r>
                        <a:rPr lang="en-US" dirty="0">
                          <a:solidFill>
                            <a:schemeClr val="tx1"/>
                          </a:solidFill>
                          <a:latin typeface="Calibri Light" pitchFamily="34" charset="0"/>
                        </a:rPr>
                        <a:t>C</a:t>
                      </a:r>
                    </a:p>
                  </a:txBody>
                  <a:tcPr>
                    <a:solidFill>
                      <a:srgbClr val="DBF0FD"/>
                    </a:solidFill>
                  </a:tcPr>
                </a:tc>
                <a:tc>
                  <a:txBody>
                    <a:bodyPr/>
                    <a:lstStyle/>
                    <a:p>
                      <a:pPr algn="ctr"/>
                      <a:r>
                        <a:rPr lang="en-US" dirty="0">
                          <a:solidFill>
                            <a:schemeClr val="tx1"/>
                          </a:solidFill>
                          <a:latin typeface="Calibri Light" pitchFamily="34" charset="0"/>
                        </a:rPr>
                        <a:t>2</a:t>
                      </a:r>
                    </a:p>
                  </a:txBody>
                  <a:tcPr>
                    <a:solidFill>
                      <a:srgbClr val="DBF0FD"/>
                    </a:solidFill>
                  </a:tcPr>
                </a:tc>
                <a:tc>
                  <a:txBody>
                    <a:bodyPr/>
                    <a:lstStyle/>
                    <a:p>
                      <a:pPr algn="ctr"/>
                      <a:r>
                        <a:rPr lang="en-US" dirty="0">
                          <a:solidFill>
                            <a:schemeClr val="tx1"/>
                          </a:solidFill>
                          <a:latin typeface="Calibri Light" pitchFamily="34" charset="0"/>
                        </a:rPr>
                        <a:t>1.0</a:t>
                      </a:r>
                    </a:p>
                  </a:txBody>
                  <a:tcPr>
                    <a:solidFill>
                      <a:srgbClr val="DBF0FD"/>
                    </a:solidFill>
                  </a:tcPr>
                </a:tc>
                <a:extLst>
                  <a:ext uri="{0D108BD9-81ED-4DB2-BD59-A6C34878D82A}">
                    <a16:rowId xmlns:a16="http://schemas.microsoft.com/office/drawing/2014/main" val="10003"/>
                  </a:ext>
                </a:extLst>
              </a:tr>
              <a:tr h="348827">
                <a:tc>
                  <a:txBody>
                    <a:bodyPr/>
                    <a:lstStyle/>
                    <a:p>
                      <a:pPr algn="ctr"/>
                      <a:r>
                        <a:rPr lang="en-US" dirty="0">
                          <a:solidFill>
                            <a:schemeClr val="tx1"/>
                          </a:solidFill>
                          <a:latin typeface="Calibri Light" pitchFamily="34" charset="0"/>
                        </a:rPr>
                        <a:t>D</a:t>
                      </a:r>
                    </a:p>
                  </a:txBody>
                  <a:tcPr>
                    <a:solidFill>
                      <a:srgbClr val="DBF0FD"/>
                    </a:solidFill>
                  </a:tcPr>
                </a:tc>
                <a:tc>
                  <a:txBody>
                    <a:bodyPr/>
                    <a:lstStyle/>
                    <a:p>
                      <a:pPr algn="ctr"/>
                      <a:r>
                        <a:rPr lang="en-US" dirty="0">
                          <a:solidFill>
                            <a:schemeClr val="tx1"/>
                          </a:solidFill>
                          <a:latin typeface="Calibri Light" pitchFamily="34" charset="0"/>
                        </a:rPr>
                        <a:t>1</a:t>
                      </a:r>
                    </a:p>
                  </a:txBody>
                  <a:tcPr>
                    <a:solidFill>
                      <a:srgbClr val="DBF0FD"/>
                    </a:solidFill>
                  </a:tcPr>
                </a:tc>
                <a:tc>
                  <a:txBody>
                    <a:bodyPr/>
                    <a:lstStyle/>
                    <a:p>
                      <a:pPr algn="ctr"/>
                      <a:r>
                        <a:rPr lang="en-US" dirty="0">
                          <a:solidFill>
                            <a:schemeClr val="tx1"/>
                          </a:solidFill>
                          <a:latin typeface="Calibri Light" pitchFamily="34" charset="0"/>
                        </a:rPr>
                        <a:t>1.5</a:t>
                      </a:r>
                    </a:p>
                  </a:txBody>
                  <a:tcPr>
                    <a:solidFill>
                      <a:srgbClr val="DBF0FD"/>
                    </a:solidFill>
                  </a:tcPr>
                </a:tc>
                <a:extLst>
                  <a:ext uri="{0D108BD9-81ED-4DB2-BD59-A6C34878D82A}">
                    <a16:rowId xmlns:a16="http://schemas.microsoft.com/office/drawing/2014/main" val="10004"/>
                  </a:ext>
                </a:extLst>
              </a:tr>
              <a:tr h="348827">
                <a:tc>
                  <a:txBody>
                    <a:bodyPr/>
                    <a:lstStyle/>
                    <a:p>
                      <a:pPr algn="ctr"/>
                      <a:r>
                        <a:rPr lang="en-US" dirty="0">
                          <a:solidFill>
                            <a:schemeClr val="tx1"/>
                          </a:solidFill>
                          <a:latin typeface="Calibri Light" pitchFamily="34" charset="0"/>
                        </a:rPr>
                        <a:t>E</a:t>
                      </a:r>
                    </a:p>
                  </a:txBody>
                  <a:tcPr>
                    <a:solidFill>
                      <a:srgbClr val="DBF0FD"/>
                    </a:solidFill>
                  </a:tcPr>
                </a:tc>
                <a:tc>
                  <a:txBody>
                    <a:bodyPr/>
                    <a:lstStyle/>
                    <a:p>
                      <a:pPr algn="ctr"/>
                      <a:r>
                        <a:rPr lang="en-US" dirty="0">
                          <a:solidFill>
                            <a:schemeClr val="tx1"/>
                          </a:solidFill>
                          <a:latin typeface="Calibri Light" pitchFamily="34" charset="0"/>
                        </a:rPr>
                        <a:t>0</a:t>
                      </a:r>
                    </a:p>
                  </a:txBody>
                  <a:tcPr>
                    <a:solidFill>
                      <a:srgbClr val="DBF0FD"/>
                    </a:solidFill>
                  </a:tcPr>
                </a:tc>
                <a:tc>
                  <a:txBody>
                    <a:bodyPr/>
                    <a:lstStyle/>
                    <a:p>
                      <a:pPr algn="ctr"/>
                      <a:r>
                        <a:rPr lang="en-US" dirty="0">
                          <a:solidFill>
                            <a:schemeClr val="tx1"/>
                          </a:solidFill>
                          <a:latin typeface="Calibri Light" pitchFamily="34" charset="0"/>
                        </a:rPr>
                        <a:t>2.0</a:t>
                      </a:r>
                    </a:p>
                  </a:txBody>
                  <a:tcPr>
                    <a:solidFill>
                      <a:srgbClr val="DBF0FD"/>
                    </a:solidFill>
                  </a:tcPr>
                </a:tc>
                <a:extLst>
                  <a:ext uri="{0D108BD9-81ED-4DB2-BD59-A6C34878D82A}">
                    <a16:rowId xmlns:a16="http://schemas.microsoft.com/office/drawing/2014/main" val="10005"/>
                  </a:ext>
                </a:extLst>
              </a:tr>
            </a:tbl>
          </a:graphicData>
        </a:graphic>
      </p:graphicFrame>
      <p:cxnSp>
        <p:nvCxnSpPr>
          <p:cNvPr id="169" name="Straight Connector 168"/>
          <p:cNvCxnSpPr/>
          <p:nvPr/>
        </p:nvCxnSpPr>
        <p:spPr>
          <a:xfrm flipH="1">
            <a:off x="2438400" y="5144079"/>
            <a:ext cx="228600" cy="189921"/>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flipH="1">
            <a:off x="1066800" y="3772478"/>
            <a:ext cx="304800" cy="37522"/>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179" name="Straight Connector 178"/>
          <p:cNvCxnSpPr>
            <a:endCxn id="53" idx="0"/>
          </p:cNvCxnSpPr>
          <p:nvPr/>
        </p:nvCxnSpPr>
        <p:spPr>
          <a:xfrm flipH="1">
            <a:off x="1209675" y="4226381"/>
            <a:ext cx="1533525" cy="57150"/>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181" name="Straight Connector 180"/>
          <p:cNvCxnSpPr>
            <a:endCxn id="55" idx="0"/>
          </p:cNvCxnSpPr>
          <p:nvPr/>
        </p:nvCxnSpPr>
        <p:spPr>
          <a:xfrm flipH="1">
            <a:off x="1592263" y="4334331"/>
            <a:ext cx="1150937" cy="346075"/>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183" name="Straight Connector 182"/>
          <p:cNvCxnSpPr/>
          <p:nvPr/>
        </p:nvCxnSpPr>
        <p:spPr>
          <a:xfrm flipH="1">
            <a:off x="1981200" y="4374922"/>
            <a:ext cx="762000" cy="642358"/>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sp>
        <p:nvSpPr>
          <p:cNvPr id="95" name="Rectangle 94"/>
          <p:cNvSpPr/>
          <p:nvPr/>
        </p:nvSpPr>
        <p:spPr>
          <a:xfrm>
            <a:off x="4648200" y="4114799"/>
            <a:ext cx="4114800" cy="4034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4648200" y="5591185"/>
            <a:ext cx="4114800" cy="36874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4648200" y="4518253"/>
            <a:ext cx="4114800" cy="3583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4648200" y="4876800"/>
            <a:ext cx="4114800" cy="3583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4648200" y="5232866"/>
            <a:ext cx="4114800" cy="3583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782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5"/>
                                        </p:tgtEl>
                                        <p:attrNameLst>
                                          <p:attrName>style.visibility</p:attrName>
                                        </p:attrNameLst>
                                      </p:cBhvr>
                                      <p:to>
                                        <p:strVal val="visible"/>
                                      </p:to>
                                    </p:set>
                                  </p:childTnLst>
                                  <p:subTnLst>
                                    <p:set>
                                      <p:cBhvr override="childStyle">
                                        <p:cTn dur="1" fill="hold" display="0" masterRel="nextClick" afterEffect="1"/>
                                        <p:tgtEl>
                                          <p:spTgt spid="17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subTnLst>
                                    <p:set>
                                      <p:cBhvr override="childStyle">
                                        <p:cTn dur="1" fill="hold" display="0" masterRel="nextClick" afterEffect="1"/>
                                        <p:tgtEl>
                                          <p:spTgt spid="78"/>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95"/>
                                        </p:tgtEl>
                                        <p:attrNameLst>
                                          <p:attrName>style.visibility</p:attrName>
                                        </p:attrNameLst>
                                      </p:cBhvr>
                                      <p:to>
                                        <p:strVal val="visible"/>
                                      </p:to>
                                    </p:set>
                                  </p:childTnLst>
                                  <p:subTnLst>
                                    <p:set>
                                      <p:cBhvr override="childStyle">
                                        <p:cTn dur="1" fill="hold" display="0" masterRel="nextClick" afterEffect="1"/>
                                        <p:tgtEl>
                                          <p:spTgt spid="95"/>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nodePh="1">
                                  <p:stCondLst>
                                    <p:cond delay="0"/>
                                  </p:stCondLst>
                                  <p:endCondLst>
                                    <p:cond evt="begin" delay="0">
                                      <p:tn val="21"/>
                                    </p:cond>
                                  </p:end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9"/>
                                        </p:tgtEl>
                                        <p:attrNameLst>
                                          <p:attrName>style.visibility</p:attrName>
                                        </p:attrNameLst>
                                      </p:cBhvr>
                                      <p:to>
                                        <p:strVal val="visible"/>
                                      </p:to>
                                    </p:set>
                                  </p:childTnLst>
                                  <p:subTnLst>
                                    <p:set>
                                      <p:cBhvr override="childStyle">
                                        <p:cTn dur="1" fill="hold" display="0" masterRel="nextClick" afterEffect="1"/>
                                        <p:tgtEl>
                                          <p:spTgt spid="169"/>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subTnLst>
                                    <p:set>
                                      <p:cBhvr override="childStyle">
                                        <p:cTn dur="1" fill="hold" display="0" masterRel="nextClick" afterEffect="1"/>
                                        <p:tgtEl>
                                          <p:spTgt spid="107"/>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72"/>
                                        </p:tgtEl>
                                        <p:attrNameLst>
                                          <p:attrName>style.visibility</p:attrName>
                                        </p:attrNameLst>
                                      </p:cBhvr>
                                      <p:to>
                                        <p:strVal val="visible"/>
                                      </p:to>
                                    </p:set>
                                  </p:childTnLst>
                                  <p:subTnLst>
                                    <p:set>
                                      <p:cBhvr override="childStyle">
                                        <p:cTn dur="1" fill="hold" display="0" masterRel="nextClick" afterEffect="1"/>
                                        <p:tgtEl>
                                          <p:spTgt spid="72"/>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101"/>
                                        </p:tgtEl>
                                        <p:attrNameLst>
                                          <p:attrName>style.visibility</p:attrName>
                                        </p:attrNameLst>
                                      </p:cBhvr>
                                      <p:to>
                                        <p:strVal val="visible"/>
                                      </p:to>
                                    </p:set>
                                  </p:childTnLst>
                                  <p:subTnLst>
                                    <p:set>
                                      <p:cBhvr override="childStyle">
                                        <p:cTn dur="1" fill="hold" display="0" masterRel="nextClick" afterEffect="1"/>
                                        <p:tgtEl>
                                          <p:spTgt spid="101"/>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nodePh="1">
                                  <p:stCondLst>
                                    <p:cond delay="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childTnLst>
                                  <p:subTnLst>
                                    <p:set>
                                      <p:cBhvr override="childStyle">
                                        <p:cTn dur="1" fill="hold" display="0" masterRel="nextClick" afterEffect="1"/>
                                        <p:tgtEl>
                                          <p:spTgt spid="43"/>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childTnLst>
                                </p:cTn>
                              </p:par>
                              <p:par>
                                <p:cTn id="41" presetID="1" presetClass="entr" presetSubtype="0" fill="hold" grpId="0" nodeType="withEffect" nodePh="1">
                                  <p:stCondLst>
                                    <p:cond delay="0"/>
                                  </p:stCondLst>
                                  <p:endCondLst>
                                    <p:cond evt="begin" delay="0">
                                      <p:tn val="41"/>
                                    </p:cond>
                                  </p:endCondLst>
                                  <p:childTnLst>
                                    <p:set>
                                      <p:cBhvr>
                                        <p:cTn id="42" dur="1" fill="hold">
                                          <p:stCondLst>
                                            <p:cond delay="0"/>
                                          </p:stCondLst>
                                        </p:cTn>
                                        <p:tgtEl>
                                          <p:spTgt spid="45"/>
                                        </p:tgtEl>
                                        <p:attrNameLst>
                                          <p:attrName>style.visibility</p:attrName>
                                        </p:attrNameLst>
                                      </p:cBhvr>
                                      <p:to>
                                        <p:strVal val="visible"/>
                                      </p:to>
                                    </p:set>
                                  </p:childTnLst>
                                  <p:subTnLst>
                                    <p:set>
                                      <p:cBhvr override="childStyle">
                                        <p:cTn dur="1" fill="hold" display="0" masterRel="nextClick" afterEffect="1"/>
                                        <p:tgtEl>
                                          <p:spTgt spid="45"/>
                                        </p:tgtEl>
                                        <p:attrNameLst>
                                          <p:attrName>style.visibility</p:attrName>
                                        </p:attrNameLst>
                                      </p:cBhvr>
                                      <p:to>
                                        <p:strVal val="hidden"/>
                                      </p:to>
                                    </p:set>
                                  </p:subTnLst>
                                </p:cTn>
                              </p:par>
                              <p:par>
                                <p:cTn id="43" presetID="1" presetClass="entr" presetSubtype="0"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childTnLst>
                                </p:cTn>
                              </p:par>
                              <p:par>
                                <p:cTn id="45" presetID="1" presetClass="entr" presetSubtype="0" fill="hold" grpId="0" nodeType="withEffect" nodePh="1">
                                  <p:stCondLst>
                                    <p:cond delay="0"/>
                                  </p:stCondLst>
                                  <p:endCondLst>
                                    <p:cond evt="begin" delay="0">
                                      <p:tn val="45"/>
                                    </p:cond>
                                  </p:endCondLst>
                                  <p:childTnLst>
                                    <p:set>
                                      <p:cBhvr>
                                        <p:cTn id="46" dur="1" fill="hold">
                                          <p:stCondLst>
                                            <p:cond delay="0"/>
                                          </p:stCondLst>
                                        </p:cTn>
                                        <p:tgtEl>
                                          <p:spTgt spid="47"/>
                                        </p:tgtEl>
                                        <p:attrNameLst>
                                          <p:attrName>style.visibility</p:attrName>
                                        </p:attrNameLst>
                                      </p:cBhvr>
                                      <p:to>
                                        <p:strVal val="visible"/>
                                      </p:to>
                                    </p:set>
                                  </p:childTnLst>
                                  <p:subTnLst>
                                    <p:set>
                                      <p:cBhvr override="childStyle">
                                        <p:cTn dur="1" fill="hold" display="0" masterRel="nextClick" afterEffect="1"/>
                                        <p:tgtEl>
                                          <p:spTgt spid="47"/>
                                        </p:tgtEl>
                                        <p:attrNameLst>
                                          <p:attrName>style.visibility</p:attrName>
                                        </p:attrNameLst>
                                      </p:cBhvr>
                                      <p:to>
                                        <p:strVal val="hidden"/>
                                      </p:to>
                                    </p:set>
                                  </p:subTnLst>
                                </p:cTn>
                              </p:par>
                              <p:par>
                                <p:cTn id="47" presetID="1" presetClass="entr" presetSubtype="0" fill="hold" grpId="0" nodeType="withEffect">
                                  <p:stCondLst>
                                    <p:cond delay="0"/>
                                  </p:stCondLst>
                                  <p:childTnLst>
                                    <p:set>
                                      <p:cBhvr>
                                        <p:cTn id="48" dur="1" fill="hold">
                                          <p:stCondLst>
                                            <p:cond delay="0"/>
                                          </p:stCondLst>
                                        </p:cTn>
                                        <p:tgtEl>
                                          <p:spTgt spid="9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83"/>
                                        </p:tgtEl>
                                        <p:attrNameLst>
                                          <p:attrName>style.visibility</p:attrName>
                                        </p:attrNameLst>
                                      </p:cBhvr>
                                      <p:to>
                                        <p:strVal val="visible"/>
                                      </p:to>
                                    </p:set>
                                  </p:childTnLst>
                                  <p:subTnLst>
                                    <p:set>
                                      <p:cBhvr override="childStyle">
                                        <p:cTn dur="1" fill="hold" display="0" masterRel="nextClick" afterEffect="1"/>
                                        <p:tgtEl>
                                          <p:spTgt spid="183"/>
                                        </p:tgtEl>
                                        <p:attrNameLst>
                                          <p:attrName>style.visibility</p:attrName>
                                        </p:attrNameLst>
                                      </p:cBhvr>
                                      <p:to>
                                        <p:strVal val="hidden"/>
                                      </p:to>
                                    </p:set>
                                  </p:subTnLst>
                                </p:cTn>
                              </p:par>
                              <p:par>
                                <p:cTn id="51" presetID="1" presetClass="entr" presetSubtype="0" fill="hold" nodeType="withEffect">
                                  <p:stCondLst>
                                    <p:cond delay="0"/>
                                  </p:stCondLst>
                                  <p:childTnLst>
                                    <p:set>
                                      <p:cBhvr>
                                        <p:cTn id="52" dur="1" fill="hold">
                                          <p:stCondLst>
                                            <p:cond delay="0"/>
                                          </p:stCondLst>
                                        </p:cTn>
                                        <p:tgtEl>
                                          <p:spTgt spid="181"/>
                                        </p:tgtEl>
                                        <p:attrNameLst>
                                          <p:attrName>style.visibility</p:attrName>
                                        </p:attrNameLst>
                                      </p:cBhvr>
                                      <p:to>
                                        <p:strVal val="visible"/>
                                      </p:to>
                                    </p:set>
                                  </p:childTnLst>
                                  <p:subTnLst>
                                    <p:set>
                                      <p:cBhvr override="childStyle">
                                        <p:cTn dur="1" fill="hold" display="0" masterRel="nextClick" afterEffect="1"/>
                                        <p:tgtEl>
                                          <p:spTgt spid="181"/>
                                        </p:tgtEl>
                                        <p:attrNameLst>
                                          <p:attrName>style.visibility</p:attrName>
                                        </p:attrNameLst>
                                      </p:cBhvr>
                                      <p:to>
                                        <p:strVal val="hidden"/>
                                      </p:to>
                                    </p:set>
                                  </p:subTnLst>
                                </p:cTn>
                              </p:par>
                              <p:par>
                                <p:cTn id="53" presetID="1" presetClass="entr" presetSubtype="0" fill="hold" nodeType="withEffect">
                                  <p:stCondLst>
                                    <p:cond delay="0"/>
                                  </p:stCondLst>
                                  <p:childTnLst>
                                    <p:set>
                                      <p:cBhvr>
                                        <p:cTn id="54" dur="1" fill="hold">
                                          <p:stCondLst>
                                            <p:cond delay="0"/>
                                          </p:stCondLst>
                                        </p:cTn>
                                        <p:tgtEl>
                                          <p:spTgt spid="179"/>
                                        </p:tgtEl>
                                        <p:attrNameLst>
                                          <p:attrName>style.visibility</p:attrName>
                                        </p:attrNameLst>
                                      </p:cBhvr>
                                      <p:to>
                                        <p:strVal val="visible"/>
                                      </p:to>
                                    </p:set>
                                  </p:childTnLst>
                                  <p:subTnLst>
                                    <p:set>
                                      <p:cBhvr override="childStyle">
                                        <p:cTn dur="1" fill="hold" display="0" masterRel="nextClick" afterEffect="1"/>
                                        <p:tgtEl>
                                          <p:spTgt spid="179"/>
                                        </p:tgtEl>
                                        <p:attrNameLst>
                                          <p:attrName>style.visibility</p:attrName>
                                        </p:attrNameLst>
                                      </p:cBhvr>
                                      <p:to>
                                        <p:strVal val="hidden"/>
                                      </p:to>
                                    </p:set>
                                  </p:subTnLst>
                                </p:cTn>
                              </p:par>
                              <p:par>
                                <p:cTn id="55" presetID="1" presetClass="entr" presetSubtype="0"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childTnLst>
                                  <p:subTnLst>
                                    <p:set>
                                      <p:cBhvr override="childStyle">
                                        <p:cTn dur="1" fill="hold" display="0" masterRel="nextClick" afterEffect="1"/>
                                        <p:tgtEl>
                                          <p:spTgt spid="100"/>
                                        </p:tgtEl>
                                        <p:attrNameLst>
                                          <p:attrName>style.visibility</p:attrName>
                                        </p:attrNameLst>
                                      </p:cBhvr>
                                      <p:to>
                                        <p:strVal val="hidden"/>
                                      </p:to>
                                    </p:set>
                                  </p:subTnLst>
                                </p:cTn>
                              </p:par>
                              <p:par>
                                <p:cTn id="57" presetID="1"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childTnLst>
                                  <p:subTnLst>
                                    <p:set>
                                      <p:cBhvr override="childStyle">
                                        <p:cTn dur="1" fill="hold" display="0" masterRel="nextClick" afterEffect="1"/>
                                        <p:tgtEl>
                                          <p:spTgt spid="71"/>
                                        </p:tgtEl>
                                        <p:attrNameLst>
                                          <p:attrName>style.visibility</p:attrName>
                                        </p:attrNameLst>
                                      </p:cBhvr>
                                      <p:to>
                                        <p:strVal val="hidden"/>
                                      </p:to>
                                    </p:set>
                                  </p:subTnLst>
                                </p:cTn>
                              </p:par>
                              <p:par>
                                <p:cTn id="59" presetID="1" presetClass="entr" presetSubtype="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childTnLst>
                                  <p:subTnLst>
                                    <p:set>
                                      <p:cBhvr override="childStyle">
                                        <p:cTn dur="1" fill="hold" display="0" masterRel="nextClick" afterEffect="1"/>
                                        <p:tgtEl>
                                          <p:spTgt spid="106"/>
                                        </p:tgtEl>
                                        <p:attrNameLst>
                                          <p:attrName>style.visibility</p:attrName>
                                        </p:attrNameLst>
                                      </p:cBhvr>
                                      <p:to>
                                        <p:strVal val="hidden"/>
                                      </p:to>
                                    </p:set>
                                  </p:subTnLst>
                                </p:cTn>
                              </p:par>
                              <p:par>
                                <p:cTn id="61" presetID="1" presetClass="entr" presetSubtype="0" fill="hold" grpId="0" nodeType="withEffect">
                                  <p:stCondLst>
                                    <p:cond delay="0"/>
                                  </p:stCondLst>
                                  <p:childTnLst>
                                    <p:set>
                                      <p:cBhvr>
                                        <p:cTn id="62" dur="1" fill="hold">
                                          <p:stCondLst>
                                            <p:cond delay="0"/>
                                          </p:stCondLst>
                                        </p:cTn>
                                        <p:tgtEl>
                                          <p:spTgt spid="108"/>
                                        </p:tgtEl>
                                        <p:attrNameLst>
                                          <p:attrName>style.visibility</p:attrName>
                                        </p:attrNameLst>
                                      </p:cBhvr>
                                      <p:to>
                                        <p:strVal val="visible"/>
                                      </p:to>
                                    </p:set>
                                  </p:childTnLst>
                                  <p:subTnLst>
                                    <p:set>
                                      <p:cBhvr override="childStyle">
                                        <p:cTn dur="1" fill="hold" display="0" masterRel="nextClick" afterEffect="1"/>
                                        <p:tgtEl>
                                          <p:spTgt spid="108"/>
                                        </p:tgtEl>
                                        <p:attrNameLst>
                                          <p:attrName>style.visibility</p:attrName>
                                        </p:attrNameLst>
                                      </p:cBhvr>
                                      <p:to>
                                        <p:strVal val="hidden"/>
                                      </p:to>
                                    </p:set>
                                  </p:subTnLst>
                                </p:cTn>
                              </p:par>
                              <p:par>
                                <p:cTn id="63" presetID="1" presetClass="entr" presetSubtype="0"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childTnLst>
                                  <p:subTnLst>
                                    <p:set>
                                      <p:cBhvr override="childStyle">
                                        <p:cTn dur="1" fill="hold" display="0" masterRel="nextClick" afterEffect="1"/>
                                        <p:tgtEl>
                                          <p:spTgt spid="109"/>
                                        </p:tgtEl>
                                        <p:attrNameLst>
                                          <p:attrName>style.visibility</p:attrName>
                                        </p:attrNameLst>
                                      </p:cBhvr>
                                      <p:to>
                                        <p:strVal val="hidden"/>
                                      </p:to>
                                    </p:set>
                                  </p:subTnLst>
                                </p:cTn>
                              </p:par>
                              <p:par>
                                <p:cTn id="65" presetID="1" presetClass="entr" presetSubtype="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42" grpId="0" animBg="1"/>
      <p:bldP spid="43" grpId="0"/>
      <p:bldP spid="44" grpId="0" animBg="1"/>
      <p:bldP spid="45" grpId="0"/>
      <p:bldP spid="46" grpId="0" animBg="1"/>
      <p:bldP spid="47" grpId="0"/>
      <p:bldP spid="62" grpId="0" animBg="1"/>
      <p:bldP spid="63" grpId="0"/>
      <p:bldP spid="64" grpId="0" animBg="1"/>
      <p:bldP spid="65" grpId="0"/>
      <p:bldP spid="71" grpId="0" animBg="1"/>
      <p:bldP spid="72" grpId="0" animBg="1"/>
      <p:bldP spid="73" grpId="0" animBg="1"/>
      <p:bldP spid="78" grpId="0"/>
      <p:bldP spid="97" grpId="0"/>
      <p:bldP spid="98" grpId="0"/>
      <p:bldP spid="99" grpId="0"/>
      <p:bldP spid="100" grpId="0"/>
      <p:bldP spid="104" grpId="0"/>
      <p:bldP spid="105" grpId="0"/>
      <p:bldP spid="107" grpId="0"/>
      <p:bldP spid="95" grpId="0" animBg="1"/>
      <p:bldP spid="101" grpId="0" animBg="1"/>
      <p:bldP spid="106" grpId="0" animBg="1"/>
      <p:bldP spid="108" grpId="0" animBg="1"/>
      <p:bldP spid="10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4400" dirty="0">
                <a:latin typeface="+mj-lt"/>
              </a:rPr>
              <a:t>Production possibility frontier cont’d</a:t>
            </a:r>
          </a:p>
        </p:txBody>
      </p:sp>
      <p:sp>
        <p:nvSpPr>
          <p:cNvPr id="62" name="Content Placeholder 2"/>
          <p:cNvSpPr>
            <a:spLocks noGrp="1"/>
          </p:cNvSpPr>
          <p:nvPr>
            <p:ph idx="1"/>
          </p:nvPr>
        </p:nvSpPr>
        <p:spPr>
          <a:xfrm>
            <a:off x="457200" y="1167063"/>
            <a:ext cx="8229600" cy="5154488"/>
          </a:xfrm>
        </p:spPr>
        <p:txBody>
          <a:bodyPr>
            <a:normAutofit/>
          </a:bodyPr>
          <a:lstStyle/>
          <a:p>
            <a:pPr marL="0" indent="0">
              <a:buNone/>
            </a:pPr>
            <a:r>
              <a:rPr lang="en-US" sz="2600" dirty="0"/>
              <a:t>The </a:t>
            </a:r>
            <a:r>
              <a:rPr lang="en-US" sz="2600" i="1" dirty="0">
                <a:solidFill>
                  <a:srgbClr val="9D0505"/>
                </a:solidFill>
              </a:rPr>
              <a:t>production possibilities frontier </a:t>
            </a:r>
            <a:r>
              <a:rPr lang="en-US" sz="2600" dirty="0"/>
              <a:t>is the line or curve that shows all possible combinations of two outputs that can be produced using all available resources.</a:t>
            </a:r>
          </a:p>
        </p:txBody>
      </p:sp>
      <p:sp>
        <p:nvSpPr>
          <p:cNvPr id="6" name="Line 5"/>
          <p:cNvSpPr>
            <a:spLocks noChangeShapeType="1"/>
          </p:cNvSpPr>
          <p:nvPr/>
        </p:nvSpPr>
        <p:spPr bwMode="auto">
          <a:xfrm>
            <a:off x="1045243" y="3393910"/>
            <a:ext cx="1340110" cy="2395495"/>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Rectangle 6"/>
          <p:cNvSpPr>
            <a:spLocks noChangeArrowheads="1"/>
          </p:cNvSpPr>
          <p:nvPr/>
        </p:nvSpPr>
        <p:spPr bwMode="auto">
          <a:xfrm>
            <a:off x="703373" y="2438400"/>
            <a:ext cx="2368945"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 name="Freeform 7"/>
          <p:cNvSpPr>
            <a:spLocks/>
          </p:cNvSpPr>
          <p:nvPr/>
        </p:nvSpPr>
        <p:spPr bwMode="auto">
          <a:xfrm>
            <a:off x="1045242" y="2760613"/>
            <a:ext cx="3497098" cy="3028793"/>
          </a:xfrm>
          <a:custGeom>
            <a:avLst/>
            <a:gdLst>
              <a:gd name="T0" fmla="*/ 0 w 1170"/>
              <a:gd name="T1" fmla="*/ 0 h 1358"/>
              <a:gd name="T2" fmla="*/ 0 w 1170"/>
              <a:gd name="T3" fmla="*/ 1358 h 1358"/>
              <a:gd name="T4" fmla="*/ 1170 w 1170"/>
              <a:gd name="T5" fmla="*/ 1358 h 1358"/>
            </a:gdLst>
            <a:ahLst/>
            <a:cxnLst>
              <a:cxn ang="0">
                <a:pos x="T0" y="T1"/>
              </a:cxn>
              <a:cxn ang="0">
                <a:pos x="T2" y="T3"/>
              </a:cxn>
              <a:cxn ang="0">
                <a:pos x="T4" y="T5"/>
              </a:cxn>
            </a:cxnLst>
            <a:rect l="0" t="0" r="r" b="b"/>
            <a:pathLst>
              <a:path w="1170" h="1358">
                <a:moveTo>
                  <a:pt x="0" y="0"/>
                </a:moveTo>
                <a:lnTo>
                  <a:pt x="0" y="1358"/>
                </a:lnTo>
                <a:lnTo>
                  <a:pt x="1170" y="135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Line 8"/>
          <p:cNvSpPr>
            <a:spLocks noChangeShapeType="1"/>
          </p:cNvSpPr>
          <p:nvPr/>
        </p:nvSpPr>
        <p:spPr bwMode="auto">
          <a:xfrm>
            <a:off x="1045243" y="282505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Line 9"/>
          <p:cNvSpPr>
            <a:spLocks noChangeShapeType="1"/>
          </p:cNvSpPr>
          <p:nvPr/>
        </p:nvSpPr>
        <p:spPr bwMode="auto">
          <a:xfrm>
            <a:off x="1045243" y="339391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10"/>
          <p:cNvSpPr>
            <a:spLocks noChangeShapeType="1"/>
          </p:cNvSpPr>
          <p:nvPr/>
        </p:nvSpPr>
        <p:spPr bwMode="auto">
          <a:xfrm>
            <a:off x="1045243" y="404946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11"/>
          <p:cNvSpPr>
            <a:spLocks noChangeShapeType="1"/>
          </p:cNvSpPr>
          <p:nvPr/>
        </p:nvSpPr>
        <p:spPr bwMode="auto">
          <a:xfrm>
            <a:off x="1045243" y="4629442"/>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2"/>
          <p:cNvSpPr>
            <a:spLocks noChangeShapeType="1"/>
          </p:cNvSpPr>
          <p:nvPr/>
        </p:nvSpPr>
        <p:spPr bwMode="auto">
          <a:xfrm>
            <a:off x="1045243" y="520942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13"/>
          <p:cNvSpPr>
            <a:spLocks noChangeShapeType="1"/>
          </p:cNvSpPr>
          <p:nvPr/>
        </p:nvSpPr>
        <p:spPr bwMode="auto">
          <a:xfrm>
            <a:off x="1619205"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Line 14"/>
          <p:cNvSpPr>
            <a:spLocks noChangeShapeType="1"/>
          </p:cNvSpPr>
          <p:nvPr/>
        </p:nvSpPr>
        <p:spPr bwMode="auto">
          <a:xfrm>
            <a:off x="235939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5"/>
          <p:cNvSpPr>
            <a:spLocks noChangeShapeType="1"/>
          </p:cNvSpPr>
          <p:nvPr/>
        </p:nvSpPr>
        <p:spPr bwMode="auto">
          <a:xfrm>
            <a:off x="3002363"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Freeform 16"/>
          <p:cNvSpPr>
            <a:spLocks/>
          </p:cNvSpPr>
          <p:nvPr/>
        </p:nvSpPr>
        <p:spPr bwMode="auto">
          <a:xfrm>
            <a:off x="1245217" y="3767038"/>
            <a:ext cx="50183" cy="42962"/>
          </a:xfrm>
          <a:custGeom>
            <a:avLst/>
            <a:gdLst>
              <a:gd name="T0" fmla="*/ 16 w 32"/>
              <a:gd name="T1" fmla="*/ 32 h 32"/>
              <a:gd name="T2" fmla="*/ 16 w 32"/>
              <a:gd name="T3" fmla="*/ 32 h 32"/>
              <a:gd name="T4" fmla="*/ 22 w 32"/>
              <a:gd name="T5" fmla="*/ 30 h 32"/>
              <a:gd name="T6" fmla="*/ 26 w 32"/>
              <a:gd name="T7" fmla="*/ 26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6"/>
                </a:lnTo>
                <a:lnTo>
                  <a:pt x="30" y="22"/>
                </a:lnTo>
                <a:lnTo>
                  <a:pt x="32" y="16"/>
                </a:lnTo>
                <a:lnTo>
                  <a:pt x="32" y="16"/>
                </a:lnTo>
                <a:lnTo>
                  <a:pt x="30" y="10"/>
                </a:lnTo>
                <a:lnTo>
                  <a:pt x="26" y="4"/>
                </a:lnTo>
                <a:lnTo>
                  <a:pt x="22" y="0"/>
                </a:lnTo>
                <a:lnTo>
                  <a:pt x="16" y="0"/>
                </a:lnTo>
                <a:lnTo>
                  <a:pt x="16" y="0"/>
                </a:lnTo>
                <a:lnTo>
                  <a:pt x="10" y="0"/>
                </a:lnTo>
                <a:lnTo>
                  <a:pt x="4" y="4"/>
                </a:lnTo>
                <a:lnTo>
                  <a:pt x="0" y="10"/>
                </a:lnTo>
                <a:lnTo>
                  <a:pt x="0" y="16"/>
                </a:lnTo>
                <a:lnTo>
                  <a:pt x="0" y="16"/>
                </a:lnTo>
                <a:lnTo>
                  <a:pt x="0" y="22"/>
                </a:lnTo>
                <a:lnTo>
                  <a:pt x="4" y="26"/>
                </a:lnTo>
                <a:lnTo>
                  <a:pt x="10" y="30"/>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8" name="Freeform 17"/>
          <p:cNvSpPr>
            <a:spLocks/>
          </p:cNvSpPr>
          <p:nvPr/>
        </p:nvSpPr>
        <p:spPr bwMode="auto">
          <a:xfrm>
            <a:off x="1245217" y="3767038"/>
            <a:ext cx="50183" cy="42962"/>
          </a:xfrm>
          <a:custGeom>
            <a:avLst/>
            <a:gdLst>
              <a:gd name="T0" fmla="*/ 16 w 32"/>
              <a:gd name="T1" fmla="*/ 32 h 32"/>
              <a:gd name="T2" fmla="*/ 16 w 32"/>
              <a:gd name="T3" fmla="*/ 32 h 32"/>
              <a:gd name="T4" fmla="*/ 22 w 32"/>
              <a:gd name="T5" fmla="*/ 30 h 32"/>
              <a:gd name="T6" fmla="*/ 26 w 32"/>
              <a:gd name="T7" fmla="*/ 26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6"/>
                </a:lnTo>
                <a:lnTo>
                  <a:pt x="30" y="22"/>
                </a:lnTo>
                <a:lnTo>
                  <a:pt x="32" y="16"/>
                </a:lnTo>
                <a:lnTo>
                  <a:pt x="32" y="16"/>
                </a:lnTo>
                <a:lnTo>
                  <a:pt x="30" y="10"/>
                </a:lnTo>
                <a:lnTo>
                  <a:pt x="26" y="4"/>
                </a:lnTo>
                <a:lnTo>
                  <a:pt x="22" y="0"/>
                </a:lnTo>
                <a:lnTo>
                  <a:pt x="16" y="0"/>
                </a:lnTo>
                <a:lnTo>
                  <a:pt x="16" y="0"/>
                </a:lnTo>
                <a:lnTo>
                  <a:pt x="10" y="0"/>
                </a:lnTo>
                <a:lnTo>
                  <a:pt x="4" y="4"/>
                </a:lnTo>
                <a:lnTo>
                  <a:pt x="0" y="10"/>
                </a:lnTo>
                <a:lnTo>
                  <a:pt x="0" y="16"/>
                </a:lnTo>
                <a:lnTo>
                  <a:pt x="0" y="16"/>
                </a:lnTo>
                <a:lnTo>
                  <a:pt x="0"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Freeform 18"/>
          <p:cNvSpPr>
            <a:spLocks/>
          </p:cNvSpPr>
          <p:nvPr/>
        </p:nvSpPr>
        <p:spPr bwMode="auto">
          <a:xfrm>
            <a:off x="1467902" y="4179669"/>
            <a:ext cx="50183" cy="42962"/>
          </a:xfrm>
          <a:custGeom>
            <a:avLst/>
            <a:gdLst>
              <a:gd name="T0" fmla="*/ 16 w 32"/>
              <a:gd name="T1" fmla="*/ 32 h 32"/>
              <a:gd name="T2" fmla="*/ 16 w 32"/>
              <a:gd name="T3" fmla="*/ 32 h 32"/>
              <a:gd name="T4" fmla="*/ 24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4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2"/>
                </a:lnTo>
                <a:lnTo>
                  <a:pt x="28" y="28"/>
                </a:lnTo>
                <a:lnTo>
                  <a:pt x="32" y="24"/>
                </a:lnTo>
                <a:lnTo>
                  <a:pt x="32" y="16"/>
                </a:lnTo>
                <a:lnTo>
                  <a:pt x="32" y="16"/>
                </a:lnTo>
                <a:lnTo>
                  <a:pt x="32" y="10"/>
                </a:lnTo>
                <a:lnTo>
                  <a:pt x="28" y="6"/>
                </a:lnTo>
                <a:lnTo>
                  <a:pt x="24" y="2"/>
                </a:lnTo>
                <a:lnTo>
                  <a:pt x="16" y="0"/>
                </a:lnTo>
                <a:lnTo>
                  <a:pt x="16" y="0"/>
                </a:lnTo>
                <a:lnTo>
                  <a:pt x="10" y="2"/>
                </a:lnTo>
                <a:lnTo>
                  <a:pt x="6" y="6"/>
                </a:lnTo>
                <a:lnTo>
                  <a:pt x="2" y="10"/>
                </a:lnTo>
                <a:lnTo>
                  <a:pt x="0" y="16"/>
                </a:lnTo>
                <a:lnTo>
                  <a:pt x="0" y="16"/>
                </a:lnTo>
                <a:lnTo>
                  <a:pt x="2" y="24"/>
                </a:lnTo>
                <a:lnTo>
                  <a:pt x="6"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Freeform 20"/>
          <p:cNvSpPr>
            <a:spLocks/>
          </p:cNvSpPr>
          <p:nvPr/>
        </p:nvSpPr>
        <p:spPr bwMode="auto">
          <a:xfrm>
            <a:off x="1596699" y="5169154"/>
            <a:ext cx="50183" cy="42962"/>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2" name="Freeform 21"/>
          <p:cNvSpPr>
            <a:spLocks/>
          </p:cNvSpPr>
          <p:nvPr/>
        </p:nvSpPr>
        <p:spPr bwMode="auto">
          <a:xfrm>
            <a:off x="1707024" y="4800600"/>
            <a:ext cx="50183" cy="42962"/>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Freeform 22"/>
          <p:cNvSpPr>
            <a:spLocks/>
          </p:cNvSpPr>
          <p:nvPr/>
        </p:nvSpPr>
        <p:spPr bwMode="auto">
          <a:xfrm>
            <a:off x="2459763" y="4006499"/>
            <a:ext cx="50183" cy="42962"/>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10"/>
                </a:lnTo>
                <a:lnTo>
                  <a:pt x="28" y="4"/>
                </a:lnTo>
                <a:lnTo>
                  <a:pt x="22" y="0"/>
                </a:lnTo>
                <a:lnTo>
                  <a:pt x="16" y="0"/>
                </a:lnTo>
                <a:lnTo>
                  <a:pt x="16" y="0"/>
                </a:lnTo>
                <a:lnTo>
                  <a:pt x="10" y="0"/>
                </a:lnTo>
                <a:lnTo>
                  <a:pt x="4" y="4"/>
                </a:lnTo>
                <a:lnTo>
                  <a:pt x="2" y="10"/>
                </a:lnTo>
                <a:lnTo>
                  <a:pt x="0" y="16"/>
                </a:lnTo>
                <a:lnTo>
                  <a:pt x="0" y="16"/>
                </a:lnTo>
                <a:lnTo>
                  <a:pt x="2" y="22"/>
                </a:lnTo>
                <a:lnTo>
                  <a:pt x="4" y="26"/>
                </a:lnTo>
                <a:lnTo>
                  <a:pt x="10" y="30"/>
                </a:lnTo>
                <a:lnTo>
                  <a:pt x="16" y="3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4" name="Freeform 23"/>
          <p:cNvSpPr>
            <a:spLocks/>
          </p:cNvSpPr>
          <p:nvPr/>
        </p:nvSpPr>
        <p:spPr bwMode="auto">
          <a:xfrm>
            <a:off x="2211986" y="3943399"/>
            <a:ext cx="50183" cy="42962"/>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10"/>
                </a:lnTo>
                <a:lnTo>
                  <a:pt x="28" y="4"/>
                </a:lnTo>
                <a:lnTo>
                  <a:pt x="22" y="0"/>
                </a:lnTo>
                <a:lnTo>
                  <a:pt x="16" y="0"/>
                </a:lnTo>
                <a:lnTo>
                  <a:pt x="16" y="0"/>
                </a:lnTo>
                <a:lnTo>
                  <a:pt x="10" y="0"/>
                </a:lnTo>
                <a:lnTo>
                  <a:pt x="4" y="4"/>
                </a:lnTo>
                <a:lnTo>
                  <a:pt x="2" y="10"/>
                </a:lnTo>
                <a:lnTo>
                  <a:pt x="0" y="16"/>
                </a:lnTo>
                <a:lnTo>
                  <a:pt x="0" y="16"/>
                </a:lnTo>
                <a:lnTo>
                  <a:pt x="2"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Freeform 26"/>
          <p:cNvSpPr>
            <a:spLocks/>
          </p:cNvSpPr>
          <p:nvPr/>
        </p:nvSpPr>
        <p:spPr bwMode="auto">
          <a:xfrm>
            <a:off x="2277851" y="3980991"/>
            <a:ext cx="81547" cy="53702"/>
          </a:xfrm>
          <a:custGeom>
            <a:avLst/>
            <a:gdLst>
              <a:gd name="T0" fmla="*/ 0 w 52"/>
              <a:gd name="T1" fmla="*/ 0 h 40"/>
              <a:gd name="T2" fmla="*/ 34 w 52"/>
              <a:gd name="T3" fmla="*/ 40 h 40"/>
              <a:gd name="T4" fmla="*/ 34 w 52"/>
              <a:gd name="T5" fmla="*/ 40 h 40"/>
              <a:gd name="T6" fmla="*/ 34 w 52"/>
              <a:gd name="T7" fmla="*/ 38 h 40"/>
              <a:gd name="T8" fmla="*/ 36 w 52"/>
              <a:gd name="T9" fmla="*/ 28 h 40"/>
              <a:gd name="T10" fmla="*/ 38 w 52"/>
              <a:gd name="T11" fmla="*/ 24 h 40"/>
              <a:gd name="T12" fmla="*/ 42 w 52"/>
              <a:gd name="T13" fmla="*/ 18 h 40"/>
              <a:gd name="T14" fmla="*/ 46 w 52"/>
              <a:gd name="T15" fmla="*/ 12 h 40"/>
              <a:gd name="T16" fmla="*/ 52 w 52"/>
              <a:gd name="T17" fmla="*/ 8 h 40"/>
              <a:gd name="T18" fmla="*/ 0 w 52"/>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0">
                <a:moveTo>
                  <a:pt x="0" y="0"/>
                </a:moveTo>
                <a:lnTo>
                  <a:pt x="34" y="40"/>
                </a:lnTo>
                <a:lnTo>
                  <a:pt x="34" y="40"/>
                </a:lnTo>
                <a:lnTo>
                  <a:pt x="34" y="38"/>
                </a:lnTo>
                <a:lnTo>
                  <a:pt x="36" y="28"/>
                </a:lnTo>
                <a:lnTo>
                  <a:pt x="38" y="24"/>
                </a:lnTo>
                <a:lnTo>
                  <a:pt x="42" y="18"/>
                </a:lnTo>
                <a:lnTo>
                  <a:pt x="46" y="12"/>
                </a:lnTo>
                <a:lnTo>
                  <a:pt x="52"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Freeform 29"/>
          <p:cNvSpPr>
            <a:spLocks/>
          </p:cNvSpPr>
          <p:nvPr/>
        </p:nvSpPr>
        <p:spPr bwMode="auto">
          <a:xfrm>
            <a:off x="1757207" y="4324683"/>
            <a:ext cx="69001" cy="69813"/>
          </a:xfrm>
          <a:custGeom>
            <a:avLst/>
            <a:gdLst>
              <a:gd name="T0" fmla="*/ 0 w 44"/>
              <a:gd name="T1" fmla="*/ 52 h 52"/>
              <a:gd name="T2" fmla="*/ 44 w 44"/>
              <a:gd name="T3" fmla="*/ 20 h 52"/>
              <a:gd name="T4" fmla="*/ 44 w 44"/>
              <a:gd name="T5" fmla="*/ 20 h 52"/>
              <a:gd name="T6" fmla="*/ 40 w 44"/>
              <a:gd name="T7" fmla="*/ 20 h 52"/>
              <a:gd name="T8" fmla="*/ 32 w 44"/>
              <a:gd name="T9" fmla="*/ 18 h 52"/>
              <a:gd name="T10" fmla="*/ 26 w 44"/>
              <a:gd name="T11" fmla="*/ 16 h 52"/>
              <a:gd name="T12" fmla="*/ 22 w 44"/>
              <a:gd name="T13" fmla="*/ 12 h 52"/>
              <a:gd name="T14" fmla="*/ 18 w 44"/>
              <a:gd name="T15" fmla="*/ 8 h 52"/>
              <a:gd name="T16" fmla="*/ 14 w 44"/>
              <a:gd name="T17" fmla="*/ 0 h 52"/>
              <a:gd name="T18" fmla="*/ 0 w 44"/>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2">
                <a:moveTo>
                  <a:pt x="0" y="52"/>
                </a:moveTo>
                <a:lnTo>
                  <a:pt x="44" y="20"/>
                </a:lnTo>
                <a:lnTo>
                  <a:pt x="44" y="20"/>
                </a:lnTo>
                <a:lnTo>
                  <a:pt x="40" y="20"/>
                </a:lnTo>
                <a:lnTo>
                  <a:pt x="32" y="18"/>
                </a:lnTo>
                <a:lnTo>
                  <a:pt x="26" y="16"/>
                </a:lnTo>
                <a:lnTo>
                  <a:pt x="22" y="12"/>
                </a:lnTo>
                <a:lnTo>
                  <a:pt x="18" y="8"/>
                </a:lnTo>
                <a:lnTo>
                  <a:pt x="14" y="0"/>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Freeform 32"/>
          <p:cNvSpPr>
            <a:spLocks/>
          </p:cNvSpPr>
          <p:nvPr/>
        </p:nvSpPr>
        <p:spPr bwMode="auto">
          <a:xfrm>
            <a:off x="1653705" y="3986361"/>
            <a:ext cx="75274" cy="64442"/>
          </a:xfrm>
          <a:custGeom>
            <a:avLst/>
            <a:gdLst>
              <a:gd name="T0" fmla="*/ 0 w 48"/>
              <a:gd name="T1" fmla="*/ 48 h 48"/>
              <a:gd name="T2" fmla="*/ 48 w 48"/>
              <a:gd name="T3" fmla="*/ 26 h 48"/>
              <a:gd name="T4" fmla="*/ 48 w 48"/>
              <a:gd name="T5" fmla="*/ 26 h 48"/>
              <a:gd name="T6" fmla="*/ 46 w 48"/>
              <a:gd name="T7" fmla="*/ 26 h 48"/>
              <a:gd name="T8" fmla="*/ 38 w 48"/>
              <a:gd name="T9" fmla="*/ 22 h 48"/>
              <a:gd name="T10" fmla="*/ 32 w 48"/>
              <a:gd name="T11" fmla="*/ 18 h 48"/>
              <a:gd name="T12" fmla="*/ 28 w 48"/>
              <a:gd name="T13" fmla="*/ 14 h 48"/>
              <a:gd name="T14" fmla="*/ 26 w 48"/>
              <a:gd name="T15" fmla="*/ 8 h 48"/>
              <a:gd name="T16" fmla="*/ 24 w 48"/>
              <a:gd name="T17" fmla="*/ 0 h 48"/>
              <a:gd name="T18" fmla="*/ 0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0" y="48"/>
                </a:moveTo>
                <a:lnTo>
                  <a:pt x="48" y="26"/>
                </a:lnTo>
                <a:lnTo>
                  <a:pt x="48" y="26"/>
                </a:lnTo>
                <a:lnTo>
                  <a:pt x="46" y="26"/>
                </a:lnTo>
                <a:lnTo>
                  <a:pt x="38" y="22"/>
                </a:lnTo>
                <a:lnTo>
                  <a:pt x="32" y="18"/>
                </a:lnTo>
                <a:lnTo>
                  <a:pt x="28" y="14"/>
                </a:lnTo>
                <a:lnTo>
                  <a:pt x="26" y="8"/>
                </a:lnTo>
                <a:lnTo>
                  <a:pt x="24" y="0"/>
                </a:lnTo>
                <a:lnTo>
                  <a:pt x="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Rectangle 36"/>
          <p:cNvSpPr>
            <a:spLocks noChangeArrowheads="1"/>
          </p:cNvSpPr>
          <p:nvPr/>
        </p:nvSpPr>
        <p:spPr bwMode="auto">
          <a:xfrm>
            <a:off x="3036862" y="3915818"/>
            <a:ext cx="2242854" cy="579982"/>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Rectangle 37"/>
          <p:cNvSpPr>
            <a:spLocks noChangeArrowheads="1"/>
          </p:cNvSpPr>
          <p:nvPr/>
        </p:nvSpPr>
        <p:spPr bwMode="auto">
          <a:xfrm>
            <a:off x="2359398" y="2953939"/>
            <a:ext cx="1580751" cy="644424"/>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Rectangle 44"/>
          <p:cNvSpPr>
            <a:spLocks noChangeArrowheads="1"/>
          </p:cNvSpPr>
          <p:nvPr/>
        </p:nvSpPr>
        <p:spPr bwMode="auto">
          <a:xfrm>
            <a:off x="853921" y="276061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853921" y="329897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853921" y="3931701"/>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853921" y="4511683"/>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853921" y="509166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853921" y="5736089"/>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1583297"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2336035"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2979000" y="584272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1091121" y="3780199"/>
            <a:ext cx="128079"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1295400" y="4237399"/>
            <a:ext cx="118294"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447800" y="5105400"/>
            <a:ext cx="108335"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3162952" y="6176060"/>
            <a:ext cx="1409048"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2851815" y="5069413"/>
            <a:ext cx="2010217"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Production possibilities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3679828" y="5262740"/>
            <a:ext cx="1133058"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frontier (PPF)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359398" y="4049460"/>
            <a:ext cx="128079"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U</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071362" y="3920575"/>
            <a:ext cx="1654922"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Unattainable points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3071362" y="4113903"/>
            <a:ext cx="2208354" cy="29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can’t be reached because</a:t>
            </a:r>
          </a:p>
          <a:p>
            <a:pPr marL="0" marR="0" lvl="0" indent="0" algn="l" defTabSz="914400" rtl="0" eaLnBrk="1" fontAlgn="base" latinLnBrk="0" hangingPunct="1">
              <a:lnSpc>
                <a:spcPct val="8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there aren’t enough workers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66"/>
          <p:cNvSpPr>
            <a:spLocks noChangeArrowheads="1"/>
          </p:cNvSpPr>
          <p:nvPr/>
        </p:nvSpPr>
        <p:spPr bwMode="auto">
          <a:xfrm>
            <a:off x="2434672" y="2953939"/>
            <a:ext cx="1456838"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Attainable points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2499241" y="3147267"/>
            <a:ext cx="1310759" cy="364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require 2 million</a:t>
            </a:r>
          </a:p>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or fewer workers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cxnSp>
        <p:nvCxnSpPr>
          <p:cNvPr id="72" name="Straight Connector 71"/>
          <p:cNvCxnSpPr/>
          <p:nvPr/>
        </p:nvCxnSpPr>
        <p:spPr>
          <a:xfrm flipH="1">
            <a:off x="1354547" y="3276151"/>
            <a:ext cx="854303" cy="478278"/>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a:off x="1556135" y="3469479"/>
            <a:ext cx="652716" cy="710190"/>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1681933" y="3662806"/>
            <a:ext cx="752740" cy="1442594"/>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flipH="1" flipV="1">
            <a:off x="2585219" y="4049460"/>
            <a:ext cx="376369" cy="10081"/>
          </a:xfrm>
          <a:prstGeom prst="line">
            <a:avLst/>
          </a:prstGeom>
          <a:ln w="127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sp>
        <p:nvSpPr>
          <p:cNvPr id="79" name="Rectangle 78"/>
          <p:cNvSpPr>
            <a:spLocks noChangeArrowheads="1"/>
          </p:cNvSpPr>
          <p:nvPr/>
        </p:nvSpPr>
        <p:spPr bwMode="auto">
          <a:xfrm>
            <a:off x="3639053"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Line 15"/>
          <p:cNvSpPr>
            <a:spLocks noChangeShapeType="1"/>
          </p:cNvSpPr>
          <p:nvPr/>
        </p:nvSpPr>
        <p:spPr bwMode="auto">
          <a:xfrm>
            <a:off x="3714327"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15"/>
          <p:cNvSpPr>
            <a:spLocks noChangeShapeType="1"/>
          </p:cNvSpPr>
          <p:nvPr/>
        </p:nvSpPr>
        <p:spPr bwMode="auto">
          <a:xfrm>
            <a:off x="431651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Rectangle 81"/>
          <p:cNvSpPr>
            <a:spLocks noChangeArrowheads="1"/>
          </p:cNvSpPr>
          <p:nvPr/>
        </p:nvSpPr>
        <p:spPr bwMode="auto">
          <a:xfrm>
            <a:off x="4241244"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Content Placeholder 2"/>
          <p:cNvSpPr txBox="1">
            <a:spLocks/>
          </p:cNvSpPr>
          <p:nvPr/>
        </p:nvSpPr>
        <p:spPr>
          <a:xfrm>
            <a:off x="5279716" y="2529500"/>
            <a:ext cx="3635684" cy="3871300"/>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trade-off between producing more of one good and less of another is the </a:t>
            </a:r>
            <a:r>
              <a:rPr lang="en-US" i="1" dirty="0">
                <a:solidFill>
                  <a:srgbClr val="9D0505"/>
                </a:solidFill>
              </a:rPr>
              <a:t>opportunity cost</a:t>
            </a:r>
            <a:r>
              <a:rPr lang="en-US" dirty="0"/>
              <a:t>.</a:t>
            </a:r>
          </a:p>
          <a:p>
            <a:r>
              <a:rPr lang="en-US" dirty="0"/>
              <a:t>Equal to the slope of PPF, -2.</a:t>
            </a:r>
          </a:p>
          <a:p>
            <a:pPr marL="0" indent="0">
              <a:buNone/>
            </a:pPr>
            <a:r>
              <a:rPr lang="en-US" dirty="0"/>
              <a:t>The opportunity cost of 1 shirt is 2 bushels of wheat.</a:t>
            </a:r>
          </a:p>
        </p:txBody>
      </p:sp>
      <p:cxnSp>
        <p:nvCxnSpPr>
          <p:cNvPr id="84" name="Straight Connector 83"/>
          <p:cNvCxnSpPr>
            <a:stCxn id="10" idx="0"/>
            <a:endCxn id="15" idx="0"/>
          </p:cNvCxnSpPr>
          <p:nvPr/>
        </p:nvCxnSpPr>
        <p:spPr>
          <a:xfrm>
            <a:off x="1045243" y="3393910"/>
            <a:ext cx="1314155" cy="2363274"/>
          </a:xfrm>
          <a:prstGeom prst="line">
            <a:avLst/>
          </a:prstGeom>
          <a:ln w="38100">
            <a:solidFill>
              <a:srgbClr val="000000"/>
            </a:solidFill>
            <a:tailEnd type="triangle" w="med" len="sm"/>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696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childTnLst>
                                  <p:subTnLst>
                                    <p:set>
                                      <p:cBhvr override="childStyle">
                                        <p:cTn dur="1" fill="hold" display="0" masterRel="nextClick" afterEffect="1"/>
                                        <p:tgtEl>
                                          <p:spTgt spid="58"/>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par>
                                <p:cTn id="13" presetID="1" presetClass="entr" presetSubtype="0" fill="hold" grpId="0" nodeType="withEffect" nodePh="1">
                                  <p:stCondLst>
                                    <p:cond delay="0"/>
                                  </p:stCondLst>
                                  <p:endCondLst>
                                    <p:cond evt="begin" delay="0">
                                      <p:tn val="13"/>
                                    </p:cond>
                                  </p:endCondLst>
                                  <p:childTnLst>
                                    <p:set>
                                      <p:cBhvr>
                                        <p:cTn id="14"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subTnLst>
                                    <p:set>
                                      <p:cBhvr override="childStyle">
                                        <p:cTn dur="1" fill="hold" display="0" masterRel="nextClick" afterEffect="1"/>
                                        <p:tgtEl>
                                          <p:spTgt spid="55"/>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subTnLst>
                                    <p:set>
                                      <p:cBhvr override="childStyle">
                                        <p:cTn dur="1" fill="hold" display="0" masterRel="nextClick" afterEffect="1"/>
                                        <p:tgtEl>
                                          <p:spTgt spid="56"/>
                                        </p:tgtEl>
                                        <p:attrNameLst>
                                          <p:attrName>style.visibility</p:attrName>
                                        </p:attrNameLst>
                                      </p:cBhvr>
                                      <p:to>
                                        <p:strVal val="hidden"/>
                                      </p:to>
                                    </p:set>
                                  </p:subTnLst>
                                </p:cTn>
                              </p:par>
                              <p:par>
                                <p:cTn id="21" presetID="1"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childTnLst>
                                  <p:subTnLst>
                                    <p:set>
                                      <p:cBhvr override="childStyle">
                                        <p:cTn dur="1" fill="hold" display="0" masterRel="nextClick" afterEffect="1"/>
                                        <p:tgtEl>
                                          <p:spTgt spid="74"/>
                                        </p:tgtEl>
                                        <p:attrNameLst>
                                          <p:attrName>style.visibility</p:attrName>
                                        </p:attrNameLst>
                                      </p:cBhvr>
                                      <p:to>
                                        <p:strVal val="hidden"/>
                                      </p:to>
                                    </p:set>
                                  </p:subTnLst>
                                </p:cTn>
                              </p:par>
                              <p:par>
                                <p:cTn id="23" presetID="1" presetClass="entr" presetSubtype="0"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childTnLst>
                                  <p:subTnLst>
                                    <p:set>
                                      <p:cBhvr override="childStyle">
                                        <p:cTn dur="1" fill="hold" display="0" masterRel="nextClick" afterEffect="1"/>
                                        <p:tgtEl>
                                          <p:spTgt spid="72"/>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69"/>
                                        </p:tgtEl>
                                        <p:attrNameLst>
                                          <p:attrName>style.visibility</p:attrName>
                                        </p:attrNameLst>
                                      </p:cBhvr>
                                      <p:to>
                                        <p:strVal val="visible"/>
                                      </p:to>
                                    </p:set>
                                  </p:childTnLst>
                                  <p:subTnLst>
                                    <p:set>
                                      <p:cBhvr override="childStyle">
                                        <p:cTn dur="1" fill="hold" display="0" masterRel="nextClick" afterEffect="1"/>
                                        <p:tgtEl>
                                          <p:spTgt spid="69"/>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childTnLst>
                                  <p:subTnLst>
                                    <p:set>
                                      <p:cBhvr override="childStyle">
                                        <p:cTn dur="1" fill="hold" display="0" masterRel="nextClick" afterEffect="1"/>
                                        <p:tgtEl>
                                          <p:spTgt spid="67"/>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childTnLst>
                                  <p:subTnLst>
                                    <p:set>
                                      <p:cBhvr override="childStyle">
                                        <p:cTn dur="1" fill="hold" display="0" masterRel="nextClick" afterEffect="1"/>
                                        <p:tgtEl>
                                          <p:spTgt spid="37"/>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par>
                                <p:cTn id="43" presetID="1" presetClass="entr" presetSubtype="0"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subTnLst>
                                    <p:set>
                                      <p:cBhvr override="childStyle">
                                        <p:cTn dur="1" fill="hold" display="0" masterRel="nextClick" afterEffect="1"/>
                                        <p:tgtEl>
                                          <p:spTgt spid="60"/>
                                        </p:tgtEl>
                                        <p:attrNameLst>
                                          <p:attrName>style.visibility</p:attrName>
                                        </p:attrNameLst>
                                      </p:cBhvr>
                                      <p:to>
                                        <p:strVal val="hidden"/>
                                      </p:to>
                                    </p:set>
                                  </p:subTnLst>
                                </p:cTn>
                              </p:par>
                              <p:par>
                                <p:cTn id="45" presetID="1" presetClass="entr" presetSubtype="0"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childTnLst>
                                  <p:subTnLst>
                                    <p:set>
                                      <p:cBhvr override="childStyle">
                                        <p:cTn dur="1" fill="hold" display="0" masterRel="nextClick" afterEffect="1"/>
                                        <p:tgtEl>
                                          <p:spTgt spid="63"/>
                                        </p:tgtEl>
                                        <p:attrNameLst>
                                          <p:attrName>style.visibility</p:attrName>
                                        </p:attrNameLst>
                                      </p:cBhvr>
                                      <p:to>
                                        <p:strVal val="hidden"/>
                                      </p:to>
                                    </p:set>
                                  </p:sub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subTnLst>
                                    <p:set>
                                      <p:cBhvr override="childStyle">
                                        <p:cTn dur="1" fill="hold" display="0" masterRel="nextClick" afterEffect="1"/>
                                        <p:tgtEl>
                                          <p:spTgt spid="61"/>
                                        </p:tgtEl>
                                        <p:attrNameLst>
                                          <p:attrName>style.visibility</p:attrName>
                                        </p:attrNameLst>
                                      </p:cBhvr>
                                      <p:to>
                                        <p:strVal val="hidden"/>
                                      </p:to>
                                    </p:set>
                                  </p:subTnLst>
                                </p:cTn>
                              </p:par>
                              <p:par>
                                <p:cTn id="49" presetID="1" presetClass="entr" presetSubtype="0" fill="hold" nodeType="withEffect">
                                  <p:stCondLst>
                                    <p:cond delay="0"/>
                                  </p:stCondLst>
                                  <p:childTnLst>
                                    <p:set>
                                      <p:cBhvr>
                                        <p:cTn id="50" dur="1" fill="hold">
                                          <p:stCondLst>
                                            <p:cond delay="0"/>
                                          </p:stCondLst>
                                        </p:cTn>
                                        <p:tgtEl>
                                          <p:spTgt spid="77"/>
                                        </p:tgtEl>
                                        <p:attrNameLst>
                                          <p:attrName>style.visibility</p:attrName>
                                        </p:attrNameLst>
                                      </p:cBhvr>
                                      <p:to>
                                        <p:strVal val="visible"/>
                                      </p:to>
                                    </p:set>
                                  </p:childTnLst>
                                  <p:subTnLst>
                                    <p:set>
                                      <p:cBhvr override="childStyle">
                                        <p:cTn dur="1" fill="hold" display="0" masterRel="nextClick" afterEffect="1"/>
                                        <p:tgtEl>
                                          <p:spTgt spid="77"/>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8">
                                            <p:txEl>
                                              <p:pRg st="0" end="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8">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1" grpId="0" animBg="1"/>
      <p:bldP spid="23" grpId="0" animBg="1"/>
      <p:bldP spid="37" grpId="0" animBg="1"/>
      <p:bldP spid="38" grpId="0" animBg="1"/>
      <p:bldP spid="54" grpId="0"/>
      <p:bldP spid="55" grpId="0"/>
      <p:bldP spid="56" grpId="0"/>
      <p:bldP spid="58" grpId="0"/>
      <p:bldP spid="59" grpId="0"/>
      <p:bldP spid="60" grpId="0"/>
      <p:bldP spid="61" grpId="0"/>
      <p:bldP spid="63" grpId="0"/>
      <p:bldP spid="67"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opportunity cost</a:t>
            </a:r>
          </a:p>
        </p:txBody>
      </p:sp>
      <p:sp>
        <p:nvSpPr>
          <p:cNvPr id="3" name="Content Placeholder 2"/>
          <p:cNvSpPr>
            <a:spLocks noGrp="1"/>
          </p:cNvSpPr>
          <p:nvPr>
            <p:ph idx="1"/>
          </p:nvPr>
        </p:nvSpPr>
        <p:spPr/>
        <p:txBody>
          <a:bodyPr>
            <a:normAutofit/>
          </a:bodyPr>
          <a:lstStyle/>
          <a:p>
            <a:pPr marL="0" indent="0">
              <a:buNone/>
            </a:pPr>
            <a:r>
              <a:rPr lang="en-US" sz="2400" dirty="0"/>
              <a:t>Use the following PPF to calculate the opportunity cost of wheat.</a:t>
            </a:r>
          </a:p>
        </p:txBody>
      </p:sp>
      <p:sp>
        <p:nvSpPr>
          <p:cNvPr id="27" name="Line 5"/>
          <p:cNvSpPr>
            <a:spLocks noChangeShapeType="1"/>
          </p:cNvSpPr>
          <p:nvPr/>
        </p:nvSpPr>
        <p:spPr bwMode="auto">
          <a:xfrm>
            <a:off x="1045243" y="3393910"/>
            <a:ext cx="1957120" cy="2395496"/>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Rectangle 27"/>
          <p:cNvSpPr>
            <a:spLocks noChangeArrowheads="1"/>
          </p:cNvSpPr>
          <p:nvPr/>
        </p:nvSpPr>
        <p:spPr bwMode="auto">
          <a:xfrm>
            <a:off x="703373" y="2438400"/>
            <a:ext cx="2368945"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Freeform 28"/>
          <p:cNvSpPr>
            <a:spLocks/>
          </p:cNvSpPr>
          <p:nvPr/>
        </p:nvSpPr>
        <p:spPr bwMode="auto">
          <a:xfrm>
            <a:off x="1045242" y="2760613"/>
            <a:ext cx="3497098" cy="3028793"/>
          </a:xfrm>
          <a:custGeom>
            <a:avLst/>
            <a:gdLst>
              <a:gd name="T0" fmla="*/ 0 w 1170"/>
              <a:gd name="T1" fmla="*/ 0 h 1358"/>
              <a:gd name="T2" fmla="*/ 0 w 1170"/>
              <a:gd name="T3" fmla="*/ 1358 h 1358"/>
              <a:gd name="T4" fmla="*/ 1170 w 1170"/>
              <a:gd name="T5" fmla="*/ 1358 h 1358"/>
            </a:gdLst>
            <a:ahLst/>
            <a:cxnLst>
              <a:cxn ang="0">
                <a:pos x="T0" y="T1"/>
              </a:cxn>
              <a:cxn ang="0">
                <a:pos x="T2" y="T3"/>
              </a:cxn>
              <a:cxn ang="0">
                <a:pos x="T4" y="T5"/>
              </a:cxn>
            </a:cxnLst>
            <a:rect l="0" t="0" r="r" b="b"/>
            <a:pathLst>
              <a:path w="1170" h="1358">
                <a:moveTo>
                  <a:pt x="0" y="0"/>
                </a:moveTo>
                <a:lnTo>
                  <a:pt x="0" y="1358"/>
                </a:lnTo>
                <a:lnTo>
                  <a:pt x="1170" y="135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8"/>
          <p:cNvSpPr>
            <a:spLocks noChangeShapeType="1"/>
          </p:cNvSpPr>
          <p:nvPr/>
        </p:nvSpPr>
        <p:spPr bwMode="auto">
          <a:xfrm>
            <a:off x="1045243" y="282505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9"/>
          <p:cNvSpPr>
            <a:spLocks noChangeShapeType="1"/>
          </p:cNvSpPr>
          <p:nvPr/>
        </p:nvSpPr>
        <p:spPr bwMode="auto">
          <a:xfrm>
            <a:off x="1045243" y="339391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10"/>
          <p:cNvSpPr>
            <a:spLocks noChangeShapeType="1"/>
          </p:cNvSpPr>
          <p:nvPr/>
        </p:nvSpPr>
        <p:spPr bwMode="auto">
          <a:xfrm>
            <a:off x="1045243" y="404946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11"/>
          <p:cNvSpPr>
            <a:spLocks noChangeShapeType="1"/>
          </p:cNvSpPr>
          <p:nvPr/>
        </p:nvSpPr>
        <p:spPr bwMode="auto">
          <a:xfrm>
            <a:off x="1045243" y="4629442"/>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12"/>
          <p:cNvSpPr>
            <a:spLocks noChangeShapeType="1"/>
          </p:cNvSpPr>
          <p:nvPr/>
        </p:nvSpPr>
        <p:spPr bwMode="auto">
          <a:xfrm>
            <a:off x="1045243" y="520942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13"/>
          <p:cNvSpPr>
            <a:spLocks noChangeShapeType="1"/>
          </p:cNvSpPr>
          <p:nvPr/>
        </p:nvSpPr>
        <p:spPr bwMode="auto">
          <a:xfrm>
            <a:off x="1619205"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14"/>
          <p:cNvSpPr>
            <a:spLocks noChangeShapeType="1"/>
          </p:cNvSpPr>
          <p:nvPr/>
        </p:nvSpPr>
        <p:spPr bwMode="auto">
          <a:xfrm>
            <a:off x="235939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15"/>
          <p:cNvSpPr>
            <a:spLocks noChangeShapeType="1"/>
          </p:cNvSpPr>
          <p:nvPr/>
        </p:nvSpPr>
        <p:spPr bwMode="auto">
          <a:xfrm>
            <a:off x="3002363"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Freeform 38"/>
          <p:cNvSpPr>
            <a:spLocks/>
          </p:cNvSpPr>
          <p:nvPr/>
        </p:nvSpPr>
        <p:spPr bwMode="auto">
          <a:xfrm>
            <a:off x="1245217" y="3767038"/>
            <a:ext cx="50183" cy="42962"/>
          </a:xfrm>
          <a:custGeom>
            <a:avLst/>
            <a:gdLst>
              <a:gd name="T0" fmla="*/ 16 w 32"/>
              <a:gd name="T1" fmla="*/ 32 h 32"/>
              <a:gd name="T2" fmla="*/ 16 w 32"/>
              <a:gd name="T3" fmla="*/ 32 h 32"/>
              <a:gd name="T4" fmla="*/ 22 w 32"/>
              <a:gd name="T5" fmla="*/ 30 h 32"/>
              <a:gd name="T6" fmla="*/ 26 w 32"/>
              <a:gd name="T7" fmla="*/ 26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6"/>
                </a:lnTo>
                <a:lnTo>
                  <a:pt x="30" y="22"/>
                </a:lnTo>
                <a:lnTo>
                  <a:pt x="32" y="16"/>
                </a:lnTo>
                <a:lnTo>
                  <a:pt x="32" y="16"/>
                </a:lnTo>
                <a:lnTo>
                  <a:pt x="30" y="10"/>
                </a:lnTo>
                <a:lnTo>
                  <a:pt x="26" y="4"/>
                </a:lnTo>
                <a:lnTo>
                  <a:pt x="22" y="0"/>
                </a:lnTo>
                <a:lnTo>
                  <a:pt x="16" y="0"/>
                </a:lnTo>
                <a:lnTo>
                  <a:pt x="16" y="0"/>
                </a:lnTo>
                <a:lnTo>
                  <a:pt x="10" y="0"/>
                </a:lnTo>
                <a:lnTo>
                  <a:pt x="4" y="4"/>
                </a:lnTo>
                <a:lnTo>
                  <a:pt x="0" y="10"/>
                </a:lnTo>
                <a:lnTo>
                  <a:pt x="0" y="16"/>
                </a:lnTo>
                <a:lnTo>
                  <a:pt x="0" y="16"/>
                </a:lnTo>
                <a:lnTo>
                  <a:pt x="0"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Freeform 41"/>
          <p:cNvSpPr>
            <a:spLocks/>
          </p:cNvSpPr>
          <p:nvPr/>
        </p:nvSpPr>
        <p:spPr bwMode="auto">
          <a:xfrm>
            <a:off x="1707024" y="4800600"/>
            <a:ext cx="50183" cy="42962"/>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3"/>
          <p:cNvSpPr>
            <a:spLocks/>
          </p:cNvSpPr>
          <p:nvPr/>
        </p:nvSpPr>
        <p:spPr bwMode="auto">
          <a:xfrm>
            <a:off x="2211986" y="3943399"/>
            <a:ext cx="50183" cy="42962"/>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10"/>
                </a:lnTo>
                <a:lnTo>
                  <a:pt x="28" y="4"/>
                </a:lnTo>
                <a:lnTo>
                  <a:pt x="22" y="0"/>
                </a:lnTo>
                <a:lnTo>
                  <a:pt x="16" y="0"/>
                </a:lnTo>
                <a:lnTo>
                  <a:pt x="16" y="0"/>
                </a:lnTo>
                <a:lnTo>
                  <a:pt x="10" y="0"/>
                </a:lnTo>
                <a:lnTo>
                  <a:pt x="4" y="4"/>
                </a:lnTo>
                <a:lnTo>
                  <a:pt x="2" y="10"/>
                </a:lnTo>
                <a:lnTo>
                  <a:pt x="0" y="16"/>
                </a:lnTo>
                <a:lnTo>
                  <a:pt x="0" y="16"/>
                </a:lnTo>
                <a:lnTo>
                  <a:pt x="2"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Freeform 44"/>
          <p:cNvSpPr>
            <a:spLocks/>
          </p:cNvSpPr>
          <p:nvPr/>
        </p:nvSpPr>
        <p:spPr bwMode="auto">
          <a:xfrm>
            <a:off x="2277851" y="3980991"/>
            <a:ext cx="81547" cy="53702"/>
          </a:xfrm>
          <a:custGeom>
            <a:avLst/>
            <a:gdLst>
              <a:gd name="T0" fmla="*/ 0 w 52"/>
              <a:gd name="T1" fmla="*/ 0 h 40"/>
              <a:gd name="T2" fmla="*/ 34 w 52"/>
              <a:gd name="T3" fmla="*/ 40 h 40"/>
              <a:gd name="T4" fmla="*/ 34 w 52"/>
              <a:gd name="T5" fmla="*/ 40 h 40"/>
              <a:gd name="T6" fmla="*/ 34 w 52"/>
              <a:gd name="T7" fmla="*/ 38 h 40"/>
              <a:gd name="T8" fmla="*/ 36 w 52"/>
              <a:gd name="T9" fmla="*/ 28 h 40"/>
              <a:gd name="T10" fmla="*/ 38 w 52"/>
              <a:gd name="T11" fmla="*/ 24 h 40"/>
              <a:gd name="T12" fmla="*/ 42 w 52"/>
              <a:gd name="T13" fmla="*/ 18 h 40"/>
              <a:gd name="T14" fmla="*/ 46 w 52"/>
              <a:gd name="T15" fmla="*/ 12 h 40"/>
              <a:gd name="T16" fmla="*/ 52 w 52"/>
              <a:gd name="T17" fmla="*/ 8 h 40"/>
              <a:gd name="T18" fmla="*/ 0 w 52"/>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0">
                <a:moveTo>
                  <a:pt x="0" y="0"/>
                </a:moveTo>
                <a:lnTo>
                  <a:pt x="34" y="40"/>
                </a:lnTo>
                <a:lnTo>
                  <a:pt x="34" y="40"/>
                </a:lnTo>
                <a:lnTo>
                  <a:pt x="34" y="38"/>
                </a:lnTo>
                <a:lnTo>
                  <a:pt x="36" y="28"/>
                </a:lnTo>
                <a:lnTo>
                  <a:pt x="38" y="24"/>
                </a:lnTo>
                <a:lnTo>
                  <a:pt x="42" y="18"/>
                </a:lnTo>
                <a:lnTo>
                  <a:pt x="46" y="12"/>
                </a:lnTo>
                <a:lnTo>
                  <a:pt x="52"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Freeform 45"/>
          <p:cNvSpPr>
            <a:spLocks/>
          </p:cNvSpPr>
          <p:nvPr/>
        </p:nvSpPr>
        <p:spPr bwMode="auto">
          <a:xfrm>
            <a:off x="1757207" y="4324683"/>
            <a:ext cx="69001" cy="69813"/>
          </a:xfrm>
          <a:custGeom>
            <a:avLst/>
            <a:gdLst>
              <a:gd name="T0" fmla="*/ 0 w 44"/>
              <a:gd name="T1" fmla="*/ 52 h 52"/>
              <a:gd name="T2" fmla="*/ 44 w 44"/>
              <a:gd name="T3" fmla="*/ 20 h 52"/>
              <a:gd name="T4" fmla="*/ 44 w 44"/>
              <a:gd name="T5" fmla="*/ 20 h 52"/>
              <a:gd name="T6" fmla="*/ 40 w 44"/>
              <a:gd name="T7" fmla="*/ 20 h 52"/>
              <a:gd name="T8" fmla="*/ 32 w 44"/>
              <a:gd name="T9" fmla="*/ 18 h 52"/>
              <a:gd name="T10" fmla="*/ 26 w 44"/>
              <a:gd name="T11" fmla="*/ 16 h 52"/>
              <a:gd name="T12" fmla="*/ 22 w 44"/>
              <a:gd name="T13" fmla="*/ 12 h 52"/>
              <a:gd name="T14" fmla="*/ 18 w 44"/>
              <a:gd name="T15" fmla="*/ 8 h 52"/>
              <a:gd name="T16" fmla="*/ 14 w 44"/>
              <a:gd name="T17" fmla="*/ 0 h 52"/>
              <a:gd name="T18" fmla="*/ 0 w 44"/>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2">
                <a:moveTo>
                  <a:pt x="0" y="52"/>
                </a:moveTo>
                <a:lnTo>
                  <a:pt x="44" y="20"/>
                </a:lnTo>
                <a:lnTo>
                  <a:pt x="44" y="20"/>
                </a:lnTo>
                <a:lnTo>
                  <a:pt x="40" y="20"/>
                </a:lnTo>
                <a:lnTo>
                  <a:pt x="32" y="18"/>
                </a:lnTo>
                <a:lnTo>
                  <a:pt x="26" y="16"/>
                </a:lnTo>
                <a:lnTo>
                  <a:pt x="22" y="12"/>
                </a:lnTo>
                <a:lnTo>
                  <a:pt x="18" y="8"/>
                </a:lnTo>
                <a:lnTo>
                  <a:pt x="14" y="0"/>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Freeform 46"/>
          <p:cNvSpPr>
            <a:spLocks/>
          </p:cNvSpPr>
          <p:nvPr/>
        </p:nvSpPr>
        <p:spPr bwMode="auto">
          <a:xfrm>
            <a:off x="1653705" y="3986361"/>
            <a:ext cx="75274" cy="64442"/>
          </a:xfrm>
          <a:custGeom>
            <a:avLst/>
            <a:gdLst>
              <a:gd name="T0" fmla="*/ 0 w 48"/>
              <a:gd name="T1" fmla="*/ 48 h 48"/>
              <a:gd name="T2" fmla="*/ 48 w 48"/>
              <a:gd name="T3" fmla="*/ 26 h 48"/>
              <a:gd name="T4" fmla="*/ 48 w 48"/>
              <a:gd name="T5" fmla="*/ 26 h 48"/>
              <a:gd name="T6" fmla="*/ 46 w 48"/>
              <a:gd name="T7" fmla="*/ 26 h 48"/>
              <a:gd name="T8" fmla="*/ 38 w 48"/>
              <a:gd name="T9" fmla="*/ 22 h 48"/>
              <a:gd name="T10" fmla="*/ 32 w 48"/>
              <a:gd name="T11" fmla="*/ 18 h 48"/>
              <a:gd name="T12" fmla="*/ 28 w 48"/>
              <a:gd name="T13" fmla="*/ 14 h 48"/>
              <a:gd name="T14" fmla="*/ 26 w 48"/>
              <a:gd name="T15" fmla="*/ 8 h 48"/>
              <a:gd name="T16" fmla="*/ 24 w 48"/>
              <a:gd name="T17" fmla="*/ 0 h 48"/>
              <a:gd name="T18" fmla="*/ 0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0" y="48"/>
                </a:moveTo>
                <a:lnTo>
                  <a:pt x="48" y="26"/>
                </a:lnTo>
                <a:lnTo>
                  <a:pt x="48" y="26"/>
                </a:lnTo>
                <a:lnTo>
                  <a:pt x="46" y="26"/>
                </a:lnTo>
                <a:lnTo>
                  <a:pt x="38" y="22"/>
                </a:lnTo>
                <a:lnTo>
                  <a:pt x="32" y="18"/>
                </a:lnTo>
                <a:lnTo>
                  <a:pt x="28" y="14"/>
                </a:lnTo>
                <a:lnTo>
                  <a:pt x="26" y="8"/>
                </a:lnTo>
                <a:lnTo>
                  <a:pt x="24" y="0"/>
                </a:lnTo>
                <a:lnTo>
                  <a:pt x="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Rectangle 49"/>
          <p:cNvSpPr>
            <a:spLocks noChangeArrowheads="1"/>
          </p:cNvSpPr>
          <p:nvPr/>
        </p:nvSpPr>
        <p:spPr bwMode="auto">
          <a:xfrm>
            <a:off x="853921" y="276061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853921" y="329897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853921" y="3931701"/>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853921" y="4511683"/>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853921" y="509166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853921" y="5736089"/>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583297"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2336035"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2979000" y="584272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162952" y="6176060"/>
            <a:ext cx="1409048"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3639053"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Line 15"/>
          <p:cNvSpPr>
            <a:spLocks noChangeShapeType="1"/>
          </p:cNvSpPr>
          <p:nvPr/>
        </p:nvSpPr>
        <p:spPr bwMode="auto">
          <a:xfrm>
            <a:off x="3714327"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15"/>
          <p:cNvSpPr>
            <a:spLocks noChangeShapeType="1"/>
          </p:cNvSpPr>
          <p:nvPr/>
        </p:nvSpPr>
        <p:spPr bwMode="auto">
          <a:xfrm>
            <a:off x="431651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Rectangle 76"/>
          <p:cNvSpPr>
            <a:spLocks noChangeArrowheads="1"/>
          </p:cNvSpPr>
          <p:nvPr/>
        </p:nvSpPr>
        <p:spPr bwMode="auto">
          <a:xfrm>
            <a:off x="4241244"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20064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sz="2400" dirty="0"/>
              <a:t>Use the following PPF to calculate the opportunity cost of wheat.</a:t>
            </a:r>
          </a:p>
        </p:txBody>
      </p:sp>
      <p:sp>
        <p:nvSpPr>
          <p:cNvPr id="27" name="Line 5"/>
          <p:cNvSpPr>
            <a:spLocks noChangeShapeType="1"/>
          </p:cNvSpPr>
          <p:nvPr/>
        </p:nvSpPr>
        <p:spPr bwMode="auto">
          <a:xfrm>
            <a:off x="1045243" y="3393910"/>
            <a:ext cx="1957120" cy="2395496"/>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Rectangle 27"/>
          <p:cNvSpPr>
            <a:spLocks noChangeArrowheads="1"/>
          </p:cNvSpPr>
          <p:nvPr/>
        </p:nvSpPr>
        <p:spPr bwMode="auto">
          <a:xfrm>
            <a:off x="703373" y="2438400"/>
            <a:ext cx="2368945"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bushels of 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Freeform 28"/>
          <p:cNvSpPr>
            <a:spLocks/>
          </p:cNvSpPr>
          <p:nvPr/>
        </p:nvSpPr>
        <p:spPr bwMode="auto">
          <a:xfrm>
            <a:off x="1045242" y="2760613"/>
            <a:ext cx="3497098" cy="3028793"/>
          </a:xfrm>
          <a:custGeom>
            <a:avLst/>
            <a:gdLst>
              <a:gd name="T0" fmla="*/ 0 w 1170"/>
              <a:gd name="T1" fmla="*/ 0 h 1358"/>
              <a:gd name="T2" fmla="*/ 0 w 1170"/>
              <a:gd name="T3" fmla="*/ 1358 h 1358"/>
              <a:gd name="T4" fmla="*/ 1170 w 1170"/>
              <a:gd name="T5" fmla="*/ 1358 h 1358"/>
            </a:gdLst>
            <a:ahLst/>
            <a:cxnLst>
              <a:cxn ang="0">
                <a:pos x="T0" y="T1"/>
              </a:cxn>
              <a:cxn ang="0">
                <a:pos x="T2" y="T3"/>
              </a:cxn>
              <a:cxn ang="0">
                <a:pos x="T4" y="T5"/>
              </a:cxn>
            </a:cxnLst>
            <a:rect l="0" t="0" r="r" b="b"/>
            <a:pathLst>
              <a:path w="1170" h="1358">
                <a:moveTo>
                  <a:pt x="0" y="0"/>
                </a:moveTo>
                <a:lnTo>
                  <a:pt x="0" y="1358"/>
                </a:lnTo>
                <a:lnTo>
                  <a:pt x="1170" y="135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8"/>
          <p:cNvSpPr>
            <a:spLocks noChangeShapeType="1"/>
          </p:cNvSpPr>
          <p:nvPr/>
        </p:nvSpPr>
        <p:spPr bwMode="auto">
          <a:xfrm>
            <a:off x="1045243" y="282505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9"/>
          <p:cNvSpPr>
            <a:spLocks noChangeShapeType="1"/>
          </p:cNvSpPr>
          <p:nvPr/>
        </p:nvSpPr>
        <p:spPr bwMode="auto">
          <a:xfrm>
            <a:off x="1045243" y="339391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10"/>
          <p:cNvSpPr>
            <a:spLocks noChangeShapeType="1"/>
          </p:cNvSpPr>
          <p:nvPr/>
        </p:nvSpPr>
        <p:spPr bwMode="auto">
          <a:xfrm>
            <a:off x="1045243" y="4049460"/>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11"/>
          <p:cNvSpPr>
            <a:spLocks noChangeShapeType="1"/>
          </p:cNvSpPr>
          <p:nvPr/>
        </p:nvSpPr>
        <p:spPr bwMode="auto">
          <a:xfrm>
            <a:off x="1045243" y="4629442"/>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12"/>
          <p:cNvSpPr>
            <a:spLocks noChangeShapeType="1"/>
          </p:cNvSpPr>
          <p:nvPr/>
        </p:nvSpPr>
        <p:spPr bwMode="auto">
          <a:xfrm>
            <a:off x="1045243" y="5209424"/>
            <a:ext cx="376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13"/>
          <p:cNvSpPr>
            <a:spLocks noChangeShapeType="1"/>
          </p:cNvSpPr>
          <p:nvPr/>
        </p:nvSpPr>
        <p:spPr bwMode="auto">
          <a:xfrm>
            <a:off x="1619205"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14"/>
          <p:cNvSpPr>
            <a:spLocks noChangeShapeType="1"/>
          </p:cNvSpPr>
          <p:nvPr/>
        </p:nvSpPr>
        <p:spPr bwMode="auto">
          <a:xfrm>
            <a:off x="235939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15"/>
          <p:cNvSpPr>
            <a:spLocks noChangeShapeType="1"/>
          </p:cNvSpPr>
          <p:nvPr/>
        </p:nvSpPr>
        <p:spPr bwMode="auto">
          <a:xfrm>
            <a:off x="3002363"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Freeform 38"/>
          <p:cNvSpPr>
            <a:spLocks/>
          </p:cNvSpPr>
          <p:nvPr/>
        </p:nvSpPr>
        <p:spPr bwMode="auto">
          <a:xfrm>
            <a:off x="1245217" y="3767038"/>
            <a:ext cx="50183" cy="42962"/>
          </a:xfrm>
          <a:custGeom>
            <a:avLst/>
            <a:gdLst>
              <a:gd name="T0" fmla="*/ 16 w 32"/>
              <a:gd name="T1" fmla="*/ 32 h 32"/>
              <a:gd name="T2" fmla="*/ 16 w 32"/>
              <a:gd name="T3" fmla="*/ 32 h 32"/>
              <a:gd name="T4" fmla="*/ 22 w 32"/>
              <a:gd name="T5" fmla="*/ 30 h 32"/>
              <a:gd name="T6" fmla="*/ 26 w 32"/>
              <a:gd name="T7" fmla="*/ 26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6"/>
                </a:lnTo>
                <a:lnTo>
                  <a:pt x="30" y="22"/>
                </a:lnTo>
                <a:lnTo>
                  <a:pt x="32" y="16"/>
                </a:lnTo>
                <a:lnTo>
                  <a:pt x="32" y="16"/>
                </a:lnTo>
                <a:lnTo>
                  <a:pt x="30" y="10"/>
                </a:lnTo>
                <a:lnTo>
                  <a:pt x="26" y="4"/>
                </a:lnTo>
                <a:lnTo>
                  <a:pt x="22" y="0"/>
                </a:lnTo>
                <a:lnTo>
                  <a:pt x="16" y="0"/>
                </a:lnTo>
                <a:lnTo>
                  <a:pt x="16" y="0"/>
                </a:lnTo>
                <a:lnTo>
                  <a:pt x="10" y="0"/>
                </a:lnTo>
                <a:lnTo>
                  <a:pt x="4" y="4"/>
                </a:lnTo>
                <a:lnTo>
                  <a:pt x="0" y="10"/>
                </a:lnTo>
                <a:lnTo>
                  <a:pt x="0" y="16"/>
                </a:lnTo>
                <a:lnTo>
                  <a:pt x="0" y="16"/>
                </a:lnTo>
                <a:lnTo>
                  <a:pt x="0"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Freeform 41"/>
          <p:cNvSpPr>
            <a:spLocks/>
          </p:cNvSpPr>
          <p:nvPr/>
        </p:nvSpPr>
        <p:spPr bwMode="auto">
          <a:xfrm>
            <a:off x="1707024" y="4800600"/>
            <a:ext cx="50183" cy="42962"/>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3"/>
          <p:cNvSpPr>
            <a:spLocks/>
          </p:cNvSpPr>
          <p:nvPr/>
        </p:nvSpPr>
        <p:spPr bwMode="auto">
          <a:xfrm>
            <a:off x="2211986" y="3943399"/>
            <a:ext cx="50183" cy="42962"/>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10"/>
                </a:lnTo>
                <a:lnTo>
                  <a:pt x="28" y="4"/>
                </a:lnTo>
                <a:lnTo>
                  <a:pt x="22" y="0"/>
                </a:lnTo>
                <a:lnTo>
                  <a:pt x="16" y="0"/>
                </a:lnTo>
                <a:lnTo>
                  <a:pt x="16" y="0"/>
                </a:lnTo>
                <a:lnTo>
                  <a:pt x="10" y="0"/>
                </a:lnTo>
                <a:lnTo>
                  <a:pt x="4" y="4"/>
                </a:lnTo>
                <a:lnTo>
                  <a:pt x="2" y="10"/>
                </a:lnTo>
                <a:lnTo>
                  <a:pt x="0" y="16"/>
                </a:lnTo>
                <a:lnTo>
                  <a:pt x="0" y="16"/>
                </a:lnTo>
                <a:lnTo>
                  <a:pt x="2"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Freeform 44"/>
          <p:cNvSpPr>
            <a:spLocks/>
          </p:cNvSpPr>
          <p:nvPr/>
        </p:nvSpPr>
        <p:spPr bwMode="auto">
          <a:xfrm>
            <a:off x="2277851" y="3980991"/>
            <a:ext cx="81547" cy="53702"/>
          </a:xfrm>
          <a:custGeom>
            <a:avLst/>
            <a:gdLst>
              <a:gd name="T0" fmla="*/ 0 w 52"/>
              <a:gd name="T1" fmla="*/ 0 h 40"/>
              <a:gd name="T2" fmla="*/ 34 w 52"/>
              <a:gd name="T3" fmla="*/ 40 h 40"/>
              <a:gd name="T4" fmla="*/ 34 w 52"/>
              <a:gd name="T5" fmla="*/ 40 h 40"/>
              <a:gd name="T6" fmla="*/ 34 w 52"/>
              <a:gd name="T7" fmla="*/ 38 h 40"/>
              <a:gd name="T8" fmla="*/ 36 w 52"/>
              <a:gd name="T9" fmla="*/ 28 h 40"/>
              <a:gd name="T10" fmla="*/ 38 w 52"/>
              <a:gd name="T11" fmla="*/ 24 h 40"/>
              <a:gd name="T12" fmla="*/ 42 w 52"/>
              <a:gd name="T13" fmla="*/ 18 h 40"/>
              <a:gd name="T14" fmla="*/ 46 w 52"/>
              <a:gd name="T15" fmla="*/ 12 h 40"/>
              <a:gd name="T16" fmla="*/ 52 w 52"/>
              <a:gd name="T17" fmla="*/ 8 h 40"/>
              <a:gd name="T18" fmla="*/ 0 w 52"/>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0">
                <a:moveTo>
                  <a:pt x="0" y="0"/>
                </a:moveTo>
                <a:lnTo>
                  <a:pt x="34" y="40"/>
                </a:lnTo>
                <a:lnTo>
                  <a:pt x="34" y="40"/>
                </a:lnTo>
                <a:lnTo>
                  <a:pt x="34" y="38"/>
                </a:lnTo>
                <a:lnTo>
                  <a:pt x="36" y="28"/>
                </a:lnTo>
                <a:lnTo>
                  <a:pt x="38" y="24"/>
                </a:lnTo>
                <a:lnTo>
                  <a:pt x="42" y="18"/>
                </a:lnTo>
                <a:lnTo>
                  <a:pt x="46" y="12"/>
                </a:lnTo>
                <a:lnTo>
                  <a:pt x="52"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Freeform 45"/>
          <p:cNvSpPr>
            <a:spLocks/>
          </p:cNvSpPr>
          <p:nvPr/>
        </p:nvSpPr>
        <p:spPr bwMode="auto">
          <a:xfrm>
            <a:off x="1757207" y="4324683"/>
            <a:ext cx="69001" cy="69813"/>
          </a:xfrm>
          <a:custGeom>
            <a:avLst/>
            <a:gdLst>
              <a:gd name="T0" fmla="*/ 0 w 44"/>
              <a:gd name="T1" fmla="*/ 52 h 52"/>
              <a:gd name="T2" fmla="*/ 44 w 44"/>
              <a:gd name="T3" fmla="*/ 20 h 52"/>
              <a:gd name="T4" fmla="*/ 44 w 44"/>
              <a:gd name="T5" fmla="*/ 20 h 52"/>
              <a:gd name="T6" fmla="*/ 40 w 44"/>
              <a:gd name="T7" fmla="*/ 20 h 52"/>
              <a:gd name="T8" fmla="*/ 32 w 44"/>
              <a:gd name="T9" fmla="*/ 18 h 52"/>
              <a:gd name="T10" fmla="*/ 26 w 44"/>
              <a:gd name="T11" fmla="*/ 16 h 52"/>
              <a:gd name="T12" fmla="*/ 22 w 44"/>
              <a:gd name="T13" fmla="*/ 12 h 52"/>
              <a:gd name="T14" fmla="*/ 18 w 44"/>
              <a:gd name="T15" fmla="*/ 8 h 52"/>
              <a:gd name="T16" fmla="*/ 14 w 44"/>
              <a:gd name="T17" fmla="*/ 0 h 52"/>
              <a:gd name="T18" fmla="*/ 0 w 44"/>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2">
                <a:moveTo>
                  <a:pt x="0" y="52"/>
                </a:moveTo>
                <a:lnTo>
                  <a:pt x="44" y="20"/>
                </a:lnTo>
                <a:lnTo>
                  <a:pt x="44" y="20"/>
                </a:lnTo>
                <a:lnTo>
                  <a:pt x="40" y="20"/>
                </a:lnTo>
                <a:lnTo>
                  <a:pt x="32" y="18"/>
                </a:lnTo>
                <a:lnTo>
                  <a:pt x="26" y="16"/>
                </a:lnTo>
                <a:lnTo>
                  <a:pt x="22" y="12"/>
                </a:lnTo>
                <a:lnTo>
                  <a:pt x="18" y="8"/>
                </a:lnTo>
                <a:lnTo>
                  <a:pt x="14" y="0"/>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Freeform 46"/>
          <p:cNvSpPr>
            <a:spLocks/>
          </p:cNvSpPr>
          <p:nvPr/>
        </p:nvSpPr>
        <p:spPr bwMode="auto">
          <a:xfrm>
            <a:off x="1653705" y="3986361"/>
            <a:ext cx="75274" cy="64442"/>
          </a:xfrm>
          <a:custGeom>
            <a:avLst/>
            <a:gdLst>
              <a:gd name="T0" fmla="*/ 0 w 48"/>
              <a:gd name="T1" fmla="*/ 48 h 48"/>
              <a:gd name="T2" fmla="*/ 48 w 48"/>
              <a:gd name="T3" fmla="*/ 26 h 48"/>
              <a:gd name="T4" fmla="*/ 48 w 48"/>
              <a:gd name="T5" fmla="*/ 26 h 48"/>
              <a:gd name="T6" fmla="*/ 46 w 48"/>
              <a:gd name="T7" fmla="*/ 26 h 48"/>
              <a:gd name="T8" fmla="*/ 38 w 48"/>
              <a:gd name="T9" fmla="*/ 22 h 48"/>
              <a:gd name="T10" fmla="*/ 32 w 48"/>
              <a:gd name="T11" fmla="*/ 18 h 48"/>
              <a:gd name="T12" fmla="*/ 28 w 48"/>
              <a:gd name="T13" fmla="*/ 14 h 48"/>
              <a:gd name="T14" fmla="*/ 26 w 48"/>
              <a:gd name="T15" fmla="*/ 8 h 48"/>
              <a:gd name="T16" fmla="*/ 24 w 48"/>
              <a:gd name="T17" fmla="*/ 0 h 48"/>
              <a:gd name="T18" fmla="*/ 0 w 48"/>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0" y="48"/>
                </a:moveTo>
                <a:lnTo>
                  <a:pt x="48" y="26"/>
                </a:lnTo>
                <a:lnTo>
                  <a:pt x="48" y="26"/>
                </a:lnTo>
                <a:lnTo>
                  <a:pt x="46" y="26"/>
                </a:lnTo>
                <a:lnTo>
                  <a:pt x="38" y="22"/>
                </a:lnTo>
                <a:lnTo>
                  <a:pt x="32" y="18"/>
                </a:lnTo>
                <a:lnTo>
                  <a:pt x="28" y="14"/>
                </a:lnTo>
                <a:lnTo>
                  <a:pt x="26" y="8"/>
                </a:lnTo>
                <a:lnTo>
                  <a:pt x="24" y="0"/>
                </a:lnTo>
                <a:lnTo>
                  <a:pt x="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Rectangle 49"/>
          <p:cNvSpPr>
            <a:spLocks noChangeArrowheads="1"/>
          </p:cNvSpPr>
          <p:nvPr/>
        </p:nvSpPr>
        <p:spPr bwMode="auto">
          <a:xfrm>
            <a:off x="853921" y="276061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853921" y="329897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853921" y="3931701"/>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853921" y="4511683"/>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853921" y="5091665"/>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853921" y="5736089"/>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583297"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2336035"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2979000" y="5842722"/>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162952" y="6176060"/>
            <a:ext cx="1409048"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Millions of 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3639053"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Line 15"/>
          <p:cNvSpPr>
            <a:spLocks noChangeShapeType="1"/>
          </p:cNvSpPr>
          <p:nvPr/>
        </p:nvSpPr>
        <p:spPr bwMode="auto">
          <a:xfrm>
            <a:off x="3714327"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15"/>
          <p:cNvSpPr>
            <a:spLocks noChangeShapeType="1"/>
          </p:cNvSpPr>
          <p:nvPr/>
        </p:nvSpPr>
        <p:spPr bwMode="auto">
          <a:xfrm>
            <a:off x="4316518" y="5757184"/>
            <a:ext cx="0" cy="322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Rectangle 76"/>
          <p:cNvSpPr>
            <a:spLocks noChangeArrowheads="1"/>
          </p:cNvSpPr>
          <p:nvPr/>
        </p:nvSpPr>
        <p:spPr bwMode="auto">
          <a:xfrm>
            <a:off x="4241244" y="5864974"/>
            <a:ext cx="98636" cy="18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 name="Content Placeholder 2"/>
          <p:cNvSpPr txBox="1">
            <a:spLocks/>
          </p:cNvSpPr>
          <p:nvPr/>
        </p:nvSpPr>
        <p:spPr>
          <a:xfrm>
            <a:off x="4843435" y="2286000"/>
            <a:ext cx="3843365" cy="38713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opportunity cost of producing shirts is equal to the slope of the PPF.</a:t>
            </a:r>
          </a:p>
          <a:p>
            <a:r>
              <a:rPr lang="en-US" dirty="0"/>
              <a:t>The opportunity cost of one shirt is (4 - 0)/(0 - 3) = -4/3 bushels of wheat.</a:t>
            </a:r>
          </a:p>
          <a:p>
            <a:pPr marL="0" indent="0">
              <a:buNone/>
            </a:pPr>
            <a:r>
              <a:rPr lang="en-US" dirty="0"/>
              <a:t>The opportunity cost of wheat is the reciprocal of the opportunity cost of shirts.</a:t>
            </a:r>
          </a:p>
          <a:p>
            <a:r>
              <a:rPr lang="en-US" dirty="0"/>
              <a:t>The opportunity cost of one bushel of wheat is 1/(-4/3) = -3/4 shirts. </a:t>
            </a:r>
          </a:p>
        </p:txBody>
      </p:sp>
    </p:spTree>
    <p:extLst>
      <p:ext uri="{BB962C8B-B14F-4D97-AF65-F5344CB8AC3E}">
        <p14:creationId xmlns:p14="http://schemas.microsoft.com/office/powerpoint/2010/main" val="199064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Convex PPFs</a:t>
            </a:r>
          </a:p>
        </p:txBody>
      </p:sp>
      <p:sp>
        <p:nvSpPr>
          <p:cNvPr id="3" name="Content Placeholder 2"/>
          <p:cNvSpPr>
            <a:spLocks noGrp="1"/>
          </p:cNvSpPr>
          <p:nvPr>
            <p:ph idx="1"/>
          </p:nvPr>
        </p:nvSpPr>
        <p:spPr/>
        <p:txBody>
          <a:bodyPr>
            <a:normAutofit/>
          </a:bodyPr>
          <a:lstStyle/>
          <a:p>
            <a:r>
              <a:rPr lang="en-US" dirty="0"/>
              <a:t>The previous PPFs assumed that all inputs are able to be transferred between production processes at a constant rate.</a:t>
            </a:r>
          </a:p>
          <a:p>
            <a:r>
              <a:rPr lang="en-US" dirty="0"/>
              <a:t>It is likely that some inputs are better suited for making shirts, while others inputs are better suited for farming.</a:t>
            </a:r>
          </a:p>
          <a:p>
            <a:r>
              <a:rPr lang="en-US" dirty="0"/>
              <a:t>What happens to the shape of the PPF if transferring inputs between production processes is costly?</a:t>
            </a:r>
          </a:p>
        </p:txBody>
      </p:sp>
    </p:spTree>
    <p:extLst>
      <p:ext uri="{BB962C8B-B14F-4D97-AF65-F5344CB8AC3E}">
        <p14:creationId xmlns:p14="http://schemas.microsoft.com/office/powerpoint/2010/main" val="73163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3254</TotalTime>
  <Words>3453</Words>
  <Application>Microsoft Office PowerPoint</Application>
  <PresentationFormat>On-screen Show (4:3)</PresentationFormat>
  <Paragraphs>468</Paragraphs>
  <Slides>27</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Times New Roman</vt:lpstr>
      <vt:lpstr>Univers LT Std 47 Cn Lt</vt:lpstr>
      <vt:lpstr>Univers LT Std 57 Cn</vt:lpstr>
      <vt:lpstr>Chapter 3 - Gilpin - With Template</vt:lpstr>
      <vt:lpstr>Chapter 2</vt:lpstr>
      <vt:lpstr>What will you learn in this chapter?</vt:lpstr>
      <vt:lpstr>Who produces which goods and why?</vt:lpstr>
      <vt:lpstr>Production possibility</vt:lpstr>
      <vt:lpstr>Production possibility frontier</vt:lpstr>
      <vt:lpstr>Production possibility frontier cont’d</vt:lpstr>
      <vt:lpstr>Active Learning: Calculating opportunity cost</vt:lpstr>
      <vt:lpstr>Active Learning Solution I</vt:lpstr>
      <vt:lpstr>Convex PPFs</vt:lpstr>
      <vt:lpstr>Convex PPFs II</vt:lpstr>
      <vt:lpstr>Convex PPFs III</vt:lpstr>
      <vt:lpstr>PPFs and opportunity cost</vt:lpstr>
      <vt:lpstr>PPFs and opportunity cost II</vt:lpstr>
      <vt:lpstr>Shifting the PPF</vt:lpstr>
      <vt:lpstr>Active Learning: Shifting the PPF</vt:lpstr>
      <vt:lpstr>Active Learning Solution II</vt:lpstr>
      <vt:lpstr>Absolute and comparative advantage I</vt:lpstr>
      <vt:lpstr>Absolute and comparative advantage II</vt:lpstr>
      <vt:lpstr>Absolute and comparative advantage III</vt:lpstr>
      <vt:lpstr>Absolute and comparative advantage concluded</vt:lpstr>
      <vt:lpstr>Babe Ruth, star pitcher</vt:lpstr>
      <vt:lpstr>Why trade?</vt:lpstr>
      <vt:lpstr>Specialization sauce</vt:lpstr>
      <vt:lpstr>Gains from trade</vt:lpstr>
      <vt:lpstr>Winners and losers</vt:lpstr>
      <vt:lpstr>Comparative advantage: the good, the bad, and the ugly</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Janicek, Michele</cp:lastModifiedBy>
  <cp:revision>203</cp:revision>
  <dcterms:created xsi:type="dcterms:W3CDTF">2013-04-05T16:26:37Z</dcterms:created>
  <dcterms:modified xsi:type="dcterms:W3CDTF">2020-06-30T17:05:01Z</dcterms:modified>
</cp:coreProperties>
</file>