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1"/>
  </p:notesMasterIdLst>
  <p:sldIdLst>
    <p:sldId id="256" r:id="rId2"/>
    <p:sldId id="258" r:id="rId3"/>
    <p:sldId id="259" r:id="rId4"/>
    <p:sldId id="260" r:id="rId5"/>
    <p:sldId id="261" r:id="rId6"/>
    <p:sldId id="262" r:id="rId7"/>
    <p:sldId id="263" r:id="rId8"/>
    <p:sldId id="264" r:id="rId9"/>
    <p:sldId id="265" r:id="rId10"/>
    <p:sldId id="273" r:id="rId11"/>
    <p:sldId id="266" r:id="rId12"/>
    <p:sldId id="267" r:id="rId13"/>
    <p:sldId id="274" r:id="rId14"/>
    <p:sldId id="275" r:id="rId15"/>
    <p:sldId id="272" r:id="rId16"/>
    <p:sldId id="268" r:id="rId17"/>
    <p:sldId id="269" r:id="rId18"/>
    <p:sldId id="270" r:id="rId19"/>
    <p:sldId id="27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74" autoAdjust="0"/>
    <p:restoredTop sz="75587" autoAdjust="0"/>
  </p:normalViewPr>
  <p:slideViewPr>
    <p:cSldViewPr>
      <p:cViewPr varScale="1">
        <p:scale>
          <a:sx n="54" d="100"/>
          <a:sy n="54" d="100"/>
        </p:scale>
        <p:origin x="170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E2D5A4-13C6-46D6-89D7-98579355F3ED}"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F7E22-FB2C-4408-A536-7E8BA998FA3B}" type="slidenum">
              <a:rPr lang="en-US" smtClean="0"/>
              <a:t>‹#›</a:t>
            </a:fld>
            <a:endParaRPr lang="en-US" dirty="0"/>
          </a:p>
        </p:txBody>
      </p:sp>
    </p:spTree>
    <p:extLst>
      <p:ext uri="{BB962C8B-B14F-4D97-AF65-F5344CB8AC3E}">
        <p14:creationId xmlns:p14="http://schemas.microsoft.com/office/powerpoint/2010/main" val="1824328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Most</a:t>
            </a:r>
            <a:r>
              <a:rPr lang="en-US" baseline="0" dirty="0"/>
              <a:t> Americans say they</a:t>
            </a:r>
            <a:r>
              <a:rPr lang="en-US" b="0" baseline="0" dirty="0"/>
              <a:t> want to save more than they actually do. </a:t>
            </a:r>
            <a:r>
              <a:rPr lang="en-US" sz="1200" b="0" i="0" u="none" strike="noStrike" kern="1200" baseline="0" dirty="0">
                <a:solidFill>
                  <a:schemeClr val="tx1"/>
                </a:solidFill>
                <a:latin typeface="+mn-lt"/>
                <a:ea typeface="+mn-ea"/>
                <a:cs typeface="+mn-cs"/>
              </a:rPr>
              <a:t>SMarT™ offers employees the option to commit a fraction of future pay raises to a tax-free retirement savings account. By tying increases in saving to </a:t>
            </a:r>
            <a:r>
              <a:rPr lang="en-US" sz="1200" b="0" i="1" u="none" strike="noStrike" kern="1200" baseline="0" dirty="0">
                <a:solidFill>
                  <a:schemeClr val="tx1"/>
                </a:solidFill>
                <a:latin typeface="+mn-lt"/>
                <a:ea typeface="+mn-ea"/>
                <a:cs typeface="+mn-cs"/>
              </a:rPr>
              <a:t>future </a:t>
            </a:r>
            <a:r>
              <a:rPr lang="en-US" sz="1200" b="0" i="0" u="none" strike="noStrike" kern="1200" baseline="0" dirty="0">
                <a:solidFill>
                  <a:schemeClr val="tx1"/>
                </a:solidFill>
                <a:latin typeface="+mn-lt"/>
                <a:ea typeface="+mn-ea"/>
                <a:cs typeface="+mn-cs"/>
              </a:rPr>
              <a:t>pay raises, SMarT helps people save without feeling they are “giving up” something in order to save more. The SMarT program shows that simply changing the way we present options can affect people’s behavior, help them overcome mental biases, and avoid regret.</a:t>
            </a: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9CAF7E22-FB2C-4408-A536-7E8BA998FA3B}" type="slidenum">
              <a:rPr lang="en-US" smtClean="0"/>
              <a:t>1</a:t>
            </a:fld>
            <a:endParaRPr lang="en-US" dirty="0"/>
          </a:p>
        </p:txBody>
      </p:sp>
    </p:spTree>
    <p:extLst>
      <p:ext uri="{BB962C8B-B14F-4D97-AF65-F5344CB8AC3E}">
        <p14:creationId xmlns:p14="http://schemas.microsoft.com/office/powerpoint/2010/main" val="3651940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10</a:t>
            </a:fld>
            <a:endParaRPr lang="en-US" dirty="0"/>
          </a:p>
        </p:txBody>
      </p:sp>
    </p:spTree>
    <p:extLst>
      <p:ext uri="{BB962C8B-B14F-4D97-AF65-F5344CB8AC3E}">
        <p14:creationId xmlns:p14="http://schemas.microsoft.com/office/powerpoint/2010/main" val="3639209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donation amounts are</a:t>
            </a:r>
            <a:r>
              <a:rPr lang="en-US" baseline="0" dirty="0"/>
              <a:t> the anchors underlying the decision to donate to charity.</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11</a:t>
            </a:fld>
            <a:endParaRPr lang="en-US" dirty="0"/>
          </a:p>
        </p:txBody>
      </p:sp>
    </p:spTree>
    <p:extLst>
      <p:ext uri="{BB962C8B-B14F-4D97-AF65-F5344CB8AC3E}">
        <p14:creationId xmlns:p14="http://schemas.microsoft.com/office/powerpoint/2010/main" val="450057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Disclosure rules</a:t>
            </a:r>
            <a:r>
              <a:rPr lang="en-US" sz="1200" b="0" i="0" u="none" strike="noStrike" kern="1200" baseline="0" dirty="0">
                <a:solidFill>
                  <a:schemeClr val="tx1"/>
                </a:solidFill>
                <a:latin typeface="+mn-lt"/>
                <a:ea typeface="+mn-ea"/>
                <a:cs typeface="+mn-cs"/>
              </a:rPr>
              <a:t>: Congress passed the Credit Card Accountability, Responsibility, and Disclosure Act (CARD Act), which went into effect in 2010. It requires credit-card bills to state the interest rate and other terms of the card, and also to translate that information in ways that customers will understand.</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Default rules</a:t>
            </a:r>
            <a:r>
              <a:rPr lang="en-US" sz="1200" b="0" i="0" u="none" strike="noStrike" kern="1200" baseline="0" dirty="0">
                <a:solidFill>
                  <a:schemeClr val="tx1"/>
                </a:solidFill>
                <a:latin typeface="+mn-lt"/>
                <a:ea typeface="+mn-ea"/>
                <a:cs typeface="+mn-cs"/>
              </a:rPr>
              <a:t>: Choice architects suggest changing the default option of 401k accounts so that all new employees are automatically enrolled. Those who don’t want to put money into a 401k account can still opt out, and those who do want to put money in won’t have to bother filling out forms.</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12</a:t>
            </a:fld>
            <a:endParaRPr lang="en-US" dirty="0"/>
          </a:p>
        </p:txBody>
      </p:sp>
    </p:spTree>
    <p:extLst>
      <p:ext uri="{BB962C8B-B14F-4D97-AF65-F5344CB8AC3E}">
        <p14:creationId xmlns:p14="http://schemas.microsoft.com/office/powerpoint/2010/main" val="450057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sng"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13</a:t>
            </a:fld>
            <a:endParaRPr lang="en-US" dirty="0"/>
          </a:p>
        </p:txBody>
      </p:sp>
    </p:spTree>
    <p:extLst>
      <p:ext uri="{BB962C8B-B14F-4D97-AF65-F5344CB8AC3E}">
        <p14:creationId xmlns:p14="http://schemas.microsoft.com/office/powerpoint/2010/main" val="3225161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result is that about 54 percent of adults are registered donors, in contrast with the 95 percent who say they support organ donation.</a:t>
            </a:r>
            <a:endParaRPr lang="en-US" sz="1200" b="0" i="0" u="sng"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14</a:t>
            </a:fld>
            <a:endParaRPr lang="en-US" dirty="0"/>
          </a:p>
        </p:txBody>
      </p:sp>
    </p:spTree>
    <p:extLst>
      <p:ext uri="{BB962C8B-B14F-4D97-AF65-F5344CB8AC3E}">
        <p14:creationId xmlns:p14="http://schemas.microsoft.com/office/powerpoint/2010/main" val="2959171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15</a:t>
            </a:fld>
            <a:endParaRPr lang="en-US" dirty="0"/>
          </a:p>
        </p:txBody>
      </p:sp>
    </p:spTree>
    <p:extLst>
      <p:ext uri="{BB962C8B-B14F-4D97-AF65-F5344CB8AC3E}">
        <p14:creationId xmlns:p14="http://schemas.microsoft.com/office/powerpoint/2010/main" val="450057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16</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17</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18</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19</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Western Kenya, many people make a living by growing crops. By applying small amounts of fertilizer to the top of the soil, farmers can increase their harvest by 48 percent. Still, 55 percent of farmers in this region have never used fertilizer. A nudge was set in place by offering farmers the chance to pay for the fertilizer shortly after harvests, when farmers had the most money. Fertilizer purchases increased by 60 percent. </a:t>
            </a:r>
            <a:r>
              <a:rPr lang="en-US" b="0" dirty="0"/>
              <a:t>Nudges can sometimes accomplish public policy goals in a less expensive and more coercive way than more traditional methods.</a:t>
            </a:r>
            <a:endParaRPr lang="en-US" sz="1200" b="0" i="0" u="sng" strike="noStrike"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9B4CBF-F1B4-4533-8DD5-69BE671403BF}" type="slidenum">
              <a:rPr lang="en-US" smtClean="0"/>
              <a:t>3</a:t>
            </a:fld>
            <a:endParaRPr lang="en-US" dirty="0"/>
          </a:p>
        </p:txBody>
      </p:sp>
    </p:spTree>
    <p:extLst>
      <p:ext uri="{BB962C8B-B14F-4D97-AF65-F5344CB8AC3E}">
        <p14:creationId xmlns:p14="http://schemas.microsoft.com/office/powerpoint/2010/main" val="2794513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Temptation</a:t>
            </a:r>
            <a:r>
              <a:rPr lang="en-US" sz="1200" b="0" i="0" u="none" strike="noStrike" kern="1200" baseline="0" dirty="0">
                <a:solidFill>
                  <a:schemeClr val="tx1"/>
                </a:solidFill>
                <a:latin typeface="+mn-lt"/>
                <a:ea typeface="+mn-ea"/>
                <a:cs typeface="+mn-cs"/>
              </a:rPr>
              <a:t>: If you want to eat junk food now because you’re on vacation and you will start a diet next week when the vacation is over, that’s not inconsistent. Time inconsistency is when you want to start your diet one week from today, but when that time comes, you want to start it in another week, and so on.</a:t>
            </a:r>
            <a:endParaRPr lang="en-US" b="0" dirty="0"/>
          </a:p>
        </p:txBody>
      </p:sp>
      <p:sp>
        <p:nvSpPr>
          <p:cNvPr id="4" name="Slide Number Placeholder 3"/>
          <p:cNvSpPr>
            <a:spLocks noGrp="1"/>
          </p:cNvSpPr>
          <p:nvPr>
            <p:ph type="sldNum" sz="quarter" idx="10"/>
          </p:nvPr>
        </p:nvSpPr>
        <p:spPr/>
        <p:txBody>
          <a:bodyPr/>
          <a:lstStyle/>
          <a:p>
            <a:fld id="{E852A893-E331-4A6D-A2D6-E2BE74705F2E}" type="slidenum">
              <a:rPr lang="en-US" smtClean="0"/>
              <a:t>4</a:t>
            </a:fld>
            <a:endParaRPr lang="en-US" dirty="0"/>
          </a:p>
        </p:txBody>
      </p:sp>
    </p:spTree>
    <p:extLst>
      <p:ext uri="{BB962C8B-B14F-4D97-AF65-F5344CB8AC3E}">
        <p14:creationId xmlns:p14="http://schemas.microsoft.com/office/powerpoint/2010/main" val="1215414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en-US" b="1" dirty="0">
                <a:sym typeface="Wingdings" pitchFamily="2" charset="2"/>
              </a:rPr>
              <a:t>Limited processing power</a:t>
            </a:r>
            <a:r>
              <a:rPr lang="en-US" b="0" dirty="0">
                <a:sym typeface="Wingdings" pitchFamily="2" charset="2"/>
              </a:rPr>
              <a:t>: For example, it is difficult for many people to figure out h</a:t>
            </a:r>
            <a:r>
              <a:rPr lang="en-US" dirty="0"/>
              <a:t>ow much to save at any given time in life to achieve a comfortable retirement.</a:t>
            </a:r>
          </a:p>
          <a:p>
            <a:pPr marL="0" marR="0" lvl="0" indent="0" algn="l" defTabSz="914400" rtl="0" eaLnBrk="1" fontAlgn="auto" latinLnBrk="0" hangingPunct="1">
              <a:lnSpc>
                <a:spcPct val="100000"/>
              </a:lnSpc>
              <a:spcBef>
                <a:spcPts val="0"/>
              </a:spcBef>
              <a:spcAft>
                <a:spcPts val="0"/>
              </a:spcAft>
              <a:buClrTx/>
              <a:buSzTx/>
              <a:buFont typeface="Wingdings"/>
              <a:buNone/>
              <a:tabLst/>
              <a:defRPr/>
            </a:pPr>
            <a:r>
              <a:rPr lang="en-US" b="1" dirty="0"/>
              <a:t>E</a:t>
            </a:r>
            <a:r>
              <a:rPr lang="en-US" b="1" baseline="0" dirty="0"/>
              <a:t>ndowment effect: </a:t>
            </a:r>
            <a:r>
              <a:rPr lang="en-US" dirty="0">
                <a:sym typeface="Wingdings" pitchFamily="2" charset="2"/>
              </a:rPr>
              <a:t>I</a:t>
            </a:r>
            <a:r>
              <a:rPr lang="en-US" dirty="0"/>
              <a:t>n an experiment, students who had initially been given mugs placed more than twice as much value on them than students who hadn’t.</a:t>
            </a:r>
          </a:p>
          <a:p>
            <a:r>
              <a:rPr lang="en-US" b="1" dirty="0"/>
              <a:t>Loss aversion: </a:t>
            </a:r>
            <a:r>
              <a:rPr lang="en-US" sz="1200" b="0" i="0" u="none" strike="noStrike" kern="1200" baseline="0" dirty="0">
                <a:solidFill>
                  <a:schemeClr val="tx1"/>
                </a:solidFill>
                <a:latin typeface="+mn-lt"/>
                <a:ea typeface="+mn-ea"/>
                <a:cs typeface="+mn-cs"/>
              </a:rPr>
              <a:t>People will typically make more of an effort to avoid losing $100 than they would to gain $100.</a:t>
            </a:r>
            <a:endParaRPr lang="en-US" b="1" dirty="0"/>
          </a:p>
        </p:txBody>
      </p:sp>
      <p:sp>
        <p:nvSpPr>
          <p:cNvPr id="4" name="Slide Number Placeholder 3"/>
          <p:cNvSpPr>
            <a:spLocks noGrp="1"/>
          </p:cNvSpPr>
          <p:nvPr>
            <p:ph type="sldNum" sz="quarter" idx="10"/>
          </p:nvPr>
        </p:nvSpPr>
        <p:spPr/>
        <p:txBody>
          <a:bodyPr/>
          <a:lstStyle/>
          <a:p>
            <a:fld id="{E852A893-E331-4A6D-A2D6-E2BE74705F2E}" type="slidenum">
              <a:rPr lang="en-US" smtClean="0"/>
              <a:t>5</a:t>
            </a:fld>
            <a:endParaRPr lang="en-US" dirty="0"/>
          </a:p>
        </p:txBody>
      </p:sp>
    </p:spTree>
    <p:extLst>
      <p:ext uri="{BB962C8B-B14F-4D97-AF65-F5344CB8AC3E}">
        <p14:creationId xmlns:p14="http://schemas.microsoft.com/office/powerpoint/2010/main" val="2698851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Consider two universities that have identical job-placement rates. University A sends a brochure saying, “Within three months after graduation, 80 percent of our students have found jobs!” University B’s brochure says, “Three months after graduation, 20 percent of our students have failed to find jobs.” Students are going to be more responsive to University A.</a:t>
            </a:r>
            <a:endParaRPr lang="en-US" b="1" dirty="0">
              <a:sym typeface="Wingdings" pitchFamily="2" charset="2"/>
            </a:endParaRPr>
          </a:p>
        </p:txBody>
      </p:sp>
      <p:sp>
        <p:nvSpPr>
          <p:cNvPr id="4" name="Slide Number Placeholder 3"/>
          <p:cNvSpPr>
            <a:spLocks noGrp="1"/>
          </p:cNvSpPr>
          <p:nvPr>
            <p:ph type="sldNum" sz="quarter" idx="10"/>
          </p:nvPr>
        </p:nvSpPr>
        <p:spPr/>
        <p:txBody>
          <a:bodyPr/>
          <a:lstStyle/>
          <a:p>
            <a:fld id="{E852A893-E331-4A6D-A2D6-E2BE74705F2E}" type="slidenum">
              <a:rPr lang="en-US" smtClean="0"/>
              <a:t>6</a:t>
            </a:fld>
            <a:endParaRPr lang="en-US" dirty="0"/>
          </a:p>
        </p:txBody>
      </p:sp>
    </p:spTree>
    <p:extLst>
      <p:ext uri="{BB962C8B-B14F-4D97-AF65-F5344CB8AC3E}">
        <p14:creationId xmlns:p14="http://schemas.microsoft.com/office/powerpoint/2010/main" val="2698851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7</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8</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An example of a commitment device is </a:t>
            </a:r>
            <a:r>
              <a:rPr lang="en-US" dirty="0"/>
              <a:t>not purchasing junk food for the week when grocery shopping; our future selves will not have access to it</a:t>
            </a:r>
            <a:r>
              <a:rPr lang="en-US" baseline="0" dirty="0"/>
              <a:t> as easily, and are more likely to stay on the diet.</a:t>
            </a:r>
            <a:endParaRPr lang="en-US" dirty="0"/>
          </a:p>
        </p:txBody>
      </p:sp>
      <p:sp>
        <p:nvSpPr>
          <p:cNvPr id="4" name="Slide Number Placeholder 3"/>
          <p:cNvSpPr>
            <a:spLocks noGrp="1"/>
          </p:cNvSpPr>
          <p:nvPr>
            <p:ph type="sldNum" sz="quarter" idx="10"/>
          </p:nvPr>
        </p:nvSpPr>
        <p:spPr/>
        <p:txBody>
          <a:bodyPr/>
          <a:lstStyle/>
          <a:p>
            <a:fld id="{E852A893-E331-4A6D-A2D6-E2BE74705F2E}" type="slidenum">
              <a:rPr lang="en-US" smtClean="0"/>
              <a:t>9</a:t>
            </a:fld>
            <a:endParaRPr lang="en-US" dirty="0"/>
          </a:p>
        </p:txBody>
      </p:sp>
    </p:spTree>
    <p:extLst>
      <p:ext uri="{BB962C8B-B14F-4D97-AF65-F5344CB8AC3E}">
        <p14:creationId xmlns:p14="http://schemas.microsoft.com/office/powerpoint/2010/main" val="24681970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17009046-3E7D-49EC-A556-804AE920B19A}"/>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883299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rgbClr val="9D0505"/>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23-</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973106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23-</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13884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rgbClr val="9D0505"/>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53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8" r:id="rId6"/>
    <p:sldLayoutId id="2147483659" r:id="rId7"/>
    <p:sldLayoutId id="2147483660" r:id="rId8"/>
    <p:sldLayoutId id="2147483661" r:id="rId9"/>
    <p:sldLayoutId id="2147483662" r:id="rId10"/>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23</a:t>
            </a:r>
          </a:p>
        </p:txBody>
      </p:sp>
      <p:sp>
        <p:nvSpPr>
          <p:cNvPr id="3" name="Text Placeholder 2"/>
          <p:cNvSpPr>
            <a:spLocks noGrp="1"/>
          </p:cNvSpPr>
          <p:nvPr>
            <p:ph type="body" sz="quarter" idx="10"/>
          </p:nvPr>
        </p:nvSpPr>
        <p:spPr/>
        <p:txBody>
          <a:bodyPr/>
          <a:lstStyle/>
          <a:p>
            <a:r>
              <a:rPr lang="en-US" dirty="0"/>
              <a:t>Public Policy and Choice Architecture</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Tools of choice architecture II</a:t>
            </a:r>
          </a:p>
        </p:txBody>
      </p:sp>
      <p:sp>
        <p:nvSpPr>
          <p:cNvPr id="5" name="Content Placeholder 4"/>
          <p:cNvSpPr>
            <a:spLocks noGrp="1"/>
          </p:cNvSpPr>
          <p:nvPr>
            <p:ph idx="1"/>
          </p:nvPr>
        </p:nvSpPr>
        <p:spPr/>
        <p:txBody>
          <a:bodyPr>
            <a:normAutofit/>
          </a:bodyPr>
          <a:lstStyle/>
          <a:p>
            <a:pPr marL="0" indent="0">
              <a:buNone/>
            </a:pPr>
            <a:r>
              <a:rPr lang="en-US" dirty="0"/>
              <a:t>Three important rules help create good commitment devices:</a:t>
            </a:r>
          </a:p>
          <a:p>
            <a:pPr marL="514350" indent="-514350">
              <a:buAutoNum type="arabicPeriod"/>
            </a:pPr>
            <a:r>
              <a:rPr lang="en-US" dirty="0"/>
              <a:t>Make goals realistic.</a:t>
            </a:r>
          </a:p>
          <a:p>
            <a:pPr marL="514350" indent="-514350">
              <a:buAutoNum type="arabicPeriod"/>
            </a:pPr>
            <a:r>
              <a:rPr lang="en-US" dirty="0"/>
              <a:t>Be specific about what you will do and how you will do it.</a:t>
            </a:r>
          </a:p>
          <a:p>
            <a:pPr marL="514350" indent="-514350">
              <a:buAutoNum type="arabicPeriod"/>
            </a:pPr>
            <a:r>
              <a:rPr lang="en-US" dirty="0"/>
              <a:t>Set the right stakes, whether financial or peer pressure, that will keep you on track to fulfill your goal. </a:t>
            </a:r>
          </a:p>
        </p:txBody>
      </p:sp>
    </p:spTree>
    <p:extLst>
      <p:ext uri="{BB962C8B-B14F-4D97-AF65-F5344CB8AC3E}">
        <p14:creationId xmlns:p14="http://schemas.microsoft.com/office/powerpoint/2010/main" val="12869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Tools of choice architecture III</a:t>
            </a:r>
          </a:p>
        </p:txBody>
      </p:sp>
      <p:sp>
        <p:nvSpPr>
          <p:cNvPr id="3" name="Content Placeholder 2"/>
          <p:cNvSpPr>
            <a:spLocks noGrp="1"/>
          </p:cNvSpPr>
          <p:nvPr>
            <p:ph idx="1"/>
          </p:nvPr>
        </p:nvSpPr>
        <p:spPr/>
        <p:txBody>
          <a:bodyPr>
            <a:normAutofit/>
          </a:bodyPr>
          <a:lstStyle/>
          <a:p>
            <a:pPr marL="514350" indent="-514350">
              <a:buClr>
                <a:schemeClr val="tx1"/>
              </a:buClr>
              <a:buFont typeface="+mj-lt"/>
              <a:buAutoNum type="arabicPeriod" startAt="2"/>
            </a:pPr>
            <a:r>
              <a:rPr lang="en-US" i="1" dirty="0">
                <a:solidFill>
                  <a:srgbClr val="9D0505"/>
                </a:solidFill>
              </a:rPr>
              <a:t>Information campaigns </a:t>
            </a:r>
            <a:r>
              <a:rPr lang="en-US" dirty="0"/>
              <a:t>and </a:t>
            </a:r>
            <a:r>
              <a:rPr lang="en-US" i="1" dirty="0">
                <a:solidFill>
                  <a:srgbClr val="9D0505"/>
                </a:solidFill>
              </a:rPr>
              <a:t>disclosure rules</a:t>
            </a:r>
            <a:r>
              <a:rPr lang="en-US" dirty="0"/>
              <a:t>.</a:t>
            </a:r>
          </a:p>
          <a:p>
            <a:pPr marL="895350" lvl="1" indent="-361950"/>
            <a:r>
              <a:rPr lang="en-US" dirty="0"/>
              <a:t>Because people have limited processing capacity, people rely on rules of thumb.</a:t>
            </a:r>
          </a:p>
          <a:p>
            <a:pPr marL="895350" lvl="1" indent="-361950"/>
            <a:r>
              <a:rPr lang="en-US" dirty="0"/>
              <a:t>A rule of thumb is an example of a </a:t>
            </a:r>
            <a:r>
              <a:rPr lang="en-US" i="1" dirty="0">
                <a:solidFill>
                  <a:srgbClr val="9D0505"/>
                </a:solidFill>
              </a:rPr>
              <a:t>heuristic</a:t>
            </a:r>
            <a:r>
              <a:rPr lang="en-US" dirty="0"/>
              <a:t>, a mental short-cut that helps make decisions.</a:t>
            </a:r>
          </a:p>
          <a:p>
            <a:pPr marL="895350" lvl="1" indent="-361950"/>
            <a:r>
              <a:rPr lang="en-US" dirty="0"/>
              <a:t>The </a:t>
            </a:r>
            <a:r>
              <a:rPr lang="en-US" i="1" dirty="0">
                <a:solidFill>
                  <a:srgbClr val="9D0505"/>
                </a:solidFill>
              </a:rPr>
              <a:t>anchors</a:t>
            </a:r>
            <a:r>
              <a:rPr lang="en-US" dirty="0"/>
              <a:t> that underlie these short-cuts can be manipulated to change people’s decisions.</a:t>
            </a:r>
          </a:p>
          <a:p>
            <a:pPr lvl="2"/>
            <a:r>
              <a:rPr lang="en-US" dirty="0"/>
              <a:t>For example, charities that suggest donations of $50, $100, or $500 tend to receive more money than those suggesting $1, $5, or $10.</a:t>
            </a:r>
          </a:p>
        </p:txBody>
      </p:sp>
    </p:spTree>
    <p:extLst>
      <p:ext uri="{BB962C8B-B14F-4D97-AF65-F5344CB8AC3E}">
        <p14:creationId xmlns:p14="http://schemas.microsoft.com/office/powerpoint/2010/main" val="248873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Tools of choice architecture IV</a:t>
            </a:r>
          </a:p>
        </p:txBody>
      </p:sp>
      <p:sp>
        <p:nvSpPr>
          <p:cNvPr id="3" name="Content Placeholder 2"/>
          <p:cNvSpPr>
            <a:spLocks noGrp="1"/>
          </p:cNvSpPr>
          <p:nvPr>
            <p:ph idx="1"/>
          </p:nvPr>
        </p:nvSpPr>
        <p:spPr/>
        <p:txBody>
          <a:bodyPr>
            <a:normAutofit/>
          </a:bodyPr>
          <a:lstStyle/>
          <a:p>
            <a:pPr marL="800100" lvl="1" indent="-266700"/>
            <a:r>
              <a:rPr lang="en-US" dirty="0"/>
              <a:t>Similarly, by changing disclosure information, people can be nudged towards a specific choice.</a:t>
            </a:r>
          </a:p>
          <a:p>
            <a:pPr lvl="2"/>
            <a:r>
              <a:rPr lang="en-US" dirty="0"/>
              <a:t>The EPA now requires gas mileage information to include the MPG and the average annual fuel costs.</a:t>
            </a:r>
          </a:p>
          <a:p>
            <a:pPr marL="514350" indent="-514350">
              <a:buClr>
                <a:schemeClr val="tx1"/>
              </a:buClr>
              <a:buFont typeface="+mj-lt"/>
              <a:buAutoNum type="arabicPeriod" startAt="3"/>
            </a:pPr>
            <a:r>
              <a:rPr lang="en-US" i="1" dirty="0">
                <a:solidFill>
                  <a:srgbClr val="9D0505"/>
                </a:solidFill>
              </a:rPr>
              <a:t>Default rules </a:t>
            </a:r>
            <a:r>
              <a:rPr lang="en-US" dirty="0"/>
              <a:t>defining what will automatically occur if a chooser fails to make an active decision.</a:t>
            </a:r>
          </a:p>
          <a:p>
            <a:pPr marL="800100" lvl="1" indent="-266700"/>
            <a:r>
              <a:rPr lang="en-US" dirty="0"/>
              <a:t>By changing the default rules, individuals can be nudged towards specific choices.</a:t>
            </a:r>
          </a:p>
          <a:p>
            <a:pPr marL="990600" lvl="2" indent="-190500"/>
            <a:r>
              <a:rPr lang="en-US" dirty="0"/>
              <a:t>If the default is to opt-in to organ donation, people are more likely to donate organs.</a:t>
            </a:r>
          </a:p>
        </p:txBody>
      </p:sp>
    </p:spTree>
    <p:extLst>
      <p:ext uri="{BB962C8B-B14F-4D97-AF65-F5344CB8AC3E}">
        <p14:creationId xmlns:p14="http://schemas.microsoft.com/office/powerpoint/2010/main" val="144124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payday lending predatory?</a:t>
            </a:r>
          </a:p>
        </p:txBody>
      </p:sp>
      <p:sp>
        <p:nvSpPr>
          <p:cNvPr id="3" name="Content Placeholder 2"/>
          <p:cNvSpPr>
            <a:spLocks noGrp="1"/>
          </p:cNvSpPr>
          <p:nvPr>
            <p:ph idx="1"/>
          </p:nvPr>
        </p:nvSpPr>
        <p:spPr/>
        <p:txBody>
          <a:bodyPr>
            <a:normAutofit/>
          </a:bodyPr>
          <a:lstStyle/>
          <a:p>
            <a:r>
              <a:rPr lang="en-US" sz="2800" dirty="0"/>
              <a:t>Payday lenders provide cash loans that must be repaid within a couple of weeks</a:t>
            </a:r>
          </a:p>
          <a:p>
            <a:pPr>
              <a:buClr>
                <a:schemeClr val="tx1"/>
              </a:buClr>
            </a:pPr>
            <a:r>
              <a:rPr lang="en-US" sz="2800" dirty="0"/>
              <a:t>Researchers found that payday borrowers underestimated the cost of borrowing and how quickly they could pay off their loans.</a:t>
            </a:r>
          </a:p>
          <a:p>
            <a:pPr>
              <a:buClr>
                <a:schemeClr val="tx1"/>
              </a:buClr>
            </a:pPr>
            <a:r>
              <a:rPr lang="en-US" sz="2800" dirty="0"/>
              <a:t>One experiment studied different borrowing information disclosures and the rate of borrowing.</a:t>
            </a:r>
          </a:p>
          <a:p>
            <a:pPr marL="228600" indent="-266700"/>
            <a:r>
              <a:rPr lang="en-US" sz="2800" dirty="0"/>
              <a:t>Results indicated that 11% fewer customers took out loans. Those who did take out loans borrowed 12-23 percent less money.</a:t>
            </a:r>
          </a:p>
        </p:txBody>
      </p:sp>
    </p:spTree>
    <p:extLst>
      <p:ext uri="{BB962C8B-B14F-4D97-AF65-F5344CB8AC3E}">
        <p14:creationId xmlns:p14="http://schemas.microsoft.com/office/powerpoint/2010/main" val="384487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Who doesn’t want to be an organ donor?</a:t>
            </a:r>
          </a:p>
        </p:txBody>
      </p:sp>
      <p:sp>
        <p:nvSpPr>
          <p:cNvPr id="3" name="Content Placeholder 2"/>
          <p:cNvSpPr>
            <a:spLocks noGrp="1"/>
          </p:cNvSpPr>
          <p:nvPr>
            <p:ph idx="1"/>
          </p:nvPr>
        </p:nvSpPr>
        <p:spPr>
          <a:xfrm>
            <a:off x="457200" y="1219198"/>
            <a:ext cx="8229600" cy="5334001"/>
          </a:xfrm>
        </p:spPr>
        <p:txBody>
          <a:bodyPr>
            <a:normAutofit/>
          </a:bodyPr>
          <a:lstStyle/>
          <a:p>
            <a:r>
              <a:rPr lang="en-US" sz="2800" dirty="0"/>
              <a:t>Over 114,000 people in the United States are currently waiting to receive a donated organ, like a healthy kidney or lung. </a:t>
            </a:r>
          </a:p>
          <a:p>
            <a:pPr lvl="1"/>
            <a:r>
              <a:rPr lang="en-US" sz="2400" dirty="0"/>
              <a:t>Approximately 2/3 of those waiting die each year.</a:t>
            </a:r>
          </a:p>
          <a:p>
            <a:pPr>
              <a:buClr>
                <a:schemeClr val="tx1"/>
              </a:buClr>
            </a:pPr>
            <a:r>
              <a:rPr lang="en-US" sz="2800" dirty="0"/>
              <a:t>The vast majority of Americans say they support organ donation.</a:t>
            </a:r>
          </a:p>
          <a:p>
            <a:pPr marL="228600" indent="-266700"/>
            <a:r>
              <a:rPr lang="en-US" sz="2800" dirty="0"/>
              <a:t>People have to actively </a:t>
            </a:r>
            <a:r>
              <a:rPr lang="en-US" sz="2800" i="1" dirty="0">
                <a:solidFill>
                  <a:srgbClr val="9D0505"/>
                </a:solidFill>
              </a:rPr>
              <a:t>opt in</a:t>
            </a:r>
            <a:r>
              <a:rPr lang="en-US" sz="2800" dirty="0"/>
              <a:t> to being an organ donor; the </a:t>
            </a:r>
            <a:r>
              <a:rPr lang="en-US" sz="2800" i="1" dirty="0">
                <a:solidFill>
                  <a:srgbClr val="9D0505"/>
                </a:solidFill>
              </a:rPr>
              <a:t>default</a:t>
            </a:r>
            <a:r>
              <a:rPr lang="en-US" sz="2800" dirty="0"/>
              <a:t> is to not be a donor.</a:t>
            </a:r>
          </a:p>
          <a:p>
            <a:pPr marL="228600" indent="-266700"/>
            <a:r>
              <a:rPr lang="en-US" sz="2800" dirty="0"/>
              <a:t>Policymakers propose an </a:t>
            </a:r>
            <a:r>
              <a:rPr lang="en-US" sz="2800" i="1" dirty="0">
                <a:solidFill>
                  <a:srgbClr val="9D0505"/>
                </a:solidFill>
              </a:rPr>
              <a:t>opt out </a:t>
            </a:r>
            <a:r>
              <a:rPr lang="en-US" sz="2800" dirty="0"/>
              <a:t>default.</a:t>
            </a:r>
          </a:p>
          <a:p>
            <a:pPr marL="228600" indent="-266700"/>
            <a:r>
              <a:rPr lang="en-US" sz="2800" dirty="0"/>
              <a:t>Donor rates increase in states where an individual is asked whether they would like to be a donor.</a:t>
            </a:r>
          </a:p>
        </p:txBody>
      </p:sp>
    </p:spTree>
    <p:extLst>
      <p:ext uri="{BB962C8B-B14F-4D97-AF65-F5344CB8AC3E}">
        <p14:creationId xmlns:p14="http://schemas.microsoft.com/office/powerpoint/2010/main" val="371800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Tools of choice architecture V</a:t>
            </a:r>
          </a:p>
        </p:txBody>
      </p:sp>
      <p:sp>
        <p:nvSpPr>
          <p:cNvPr id="3" name="Content Placeholder 2"/>
          <p:cNvSpPr>
            <a:spLocks noGrp="1"/>
          </p:cNvSpPr>
          <p:nvPr>
            <p:ph idx="1"/>
          </p:nvPr>
        </p:nvSpPr>
        <p:spPr/>
        <p:txBody>
          <a:bodyPr>
            <a:normAutofit lnSpcReduction="10000"/>
          </a:bodyPr>
          <a:lstStyle/>
          <a:p>
            <a:pPr marL="514350" indent="-514350">
              <a:buClr>
                <a:schemeClr val="tx1"/>
              </a:buClr>
              <a:buFont typeface="+mj-lt"/>
              <a:buAutoNum type="arabicPeriod" startAt="4"/>
            </a:pPr>
            <a:r>
              <a:rPr lang="en-US" i="1" dirty="0">
                <a:solidFill>
                  <a:srgbClr val="9D0505"/>
                </a:solidFill>
              </a:rPr>
              <a:t>Framing</a:t>
            </a:r>
            <a:r>
              <a:rPr lang="en-US" dirty="0"/>
              <a:t> can be used to influence people’s choices in many different ways. Two of particular importance are:</a:t>
            </a:r>
          </a:p>
          <a:p>
            <a:pPr marL="800100" lvl="1" indent="-266700"/>
            <a:r>
              <a:rPr lang="en-US" dirty="0"/>
              <a:t>Knowing that people tend to go along with the majority, social norms that raise awareness of what others do can nudge individuals into a specific choice.</a:t>
            </a:r>
          </a:p>
          <a:p>
            <a:pPr marL="990600" lvl="2" indent="-190500"/>
            <a:r>
              <a:rPr lang="en-US" dirty="0"/>
              <a:t>Everyone else pays their taxes, so I will.</a:t>
            </a:r>
          </a:p>
          <a:p>
            <a:pPr marL="800100" lvl="1" indent="-266700"/>
            <a:r>
              <a:rPr lang="en-US" dirty="0"/>
              <a:t>Loss aversion, which uses individuals’ aversion to loss to nudge them into a specific choice.</a:t>
            </a:r>
          </a:p>
          <a:p>
            <a:pPr marL="990600" lvl="2" indent="-190500"/>
            <a:r>
              <a:rPr lang="en-US" dirty="0"/>
              <a:t>Stores can use credit-card fees rather than cash discounts to push consumers into a specific choice.</a:t>
            </a:r>
          </a:p>
        </p:txBody>
      </p:sp>
    </p:spTree>
    <p:extLst>
      <p:ext uri="{BB962C8B-B14F-4D97-AF65-F5344CB8AC3E}">
        <p14:creationId xmlns:p14="http://schemas.microsoft.com/office/powerpoint/2010/main" val="153613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Active Learning: Tools of choice architecture</a:t>
            </a:r>
          </a:p>
        </p:txBody>
      </p:sp>
      <p:sp>
        <p:nvSpPr>
          <p:cNvPr id="3" name="Content Placeholder 2"/>
          <p:cNvSpPr>
            <a:spLocks noGrp="1"/>
          </p:cNvSpPr>
          <p:nvPr>
            <p:ph idx="1"/>
          </p:nvPr>
        </p:nvSpPr>
        <p:spPr>
          <a:xfrm>
            <a:off x="457200" y="1374648"/>
            <a:ext cx="8229600" cy="5102352"/>
          </a:xfrm>
        </p:spPr>
        <p:txBody>
          <a:bodyPr>
            <a:normAutofit fontScale="70000" lnSpcReduction="20000"/>
          </a:bodyPr>
          <a:lstStyle/>
          <a:p>
            <a:pPr marL="0" indent="0">
              <a:buNone/>
            </a:pPr>
            <a:r>
              <a:rPr lang="en-US" dirty="0"/>
              <a:t>For each of the following situations, determine whether the default option affects the decision.</a:t>
            </a:r>
          </a:p>
          <a:p>
            <a:pPr marL="0" indent="0">
              <a:buNone/>
            </a:pPr>
            <a:endParaRPr lang="en-US" dirty="0"/>
          </a:p>
          <a:p>
            <a:pPr marL="514350" indent="-514350">
              <a:buAutoNum type="arabicPeriod"/>
            </a:pPr>
            <a:r>
              <a:rPr lang="en-US" dirty="0"/>
              <a:t>A doctor recommends continuing treatment; the ultimate decision is left up to the patient.</a:t>
            </a:r>
          </a:p>
          <a:p>
            <a:pPr marL="0" indent="0">
              <a:buNone/>
            </a:pPr>
            <a:endParaRPr lang="en-US" dirty="0"/>
          </a:p>
          <a:p>
            <a:pPr marL="514350" indent="-514350">
              <a:buFont typeface="+mj-lt"/>
              <a:buAutoNum type="arabicPeriod" startAt="2"/>
            </a:pPr>
            <a:r>
              <a:rPr lang="en-US" dirty="0"/>
              <a:t>A website automatically checks the option “share activity with my friends on Facebook” at sign up.</a:t>
            </a:r>
          </a:p>
          <a:p>
            <a:pPr marL="0" indent="0">
              <a:buNone/>
            </a:pPr>
            <a:endParaRPr lang="en-US" dirty="0"/>
          </a:p>
          <a:p>
            <a:pPr marL="514350" indent="-514350">
              <a:buFont typeface="+mj-lt"/>
              <a:buAutoNum type="arabicPeriod" startAt="3"/>
            </a:pPr>
            <a:r>
              <a:rPr lang="en-US" dirty="0"/>
              <a:t>Pets from a shelter are automatically spayed/neutered unless the owner prefers them not to be.</a:t>
            </a:r>
          </a:p>
          <a:p>
            <a:pPr marL="0" indent="0">
              <a:buNone/>
            </a:pPr>
            <a:endParaRPr lang="en-US" dirty="0"/>
          </a:p>
          <a:p>
            <a:pPr marL="514350" indent="-514350">
              <a:buFont typeface="+mj-lt"/>
              <a:buAutoNum type="arabicPeriod" startAt="4"/>
            </a:pPr>
            <a:r>
              <a:rPr lang="en-US" dirty="0"/>
              <a:t>A phone user has to enter a choice at start-up between installing a special feature or not. The user is informed that most people install the special feature.</a:t>
            </a:r>
          </a:p>
        </p:txBody>
      </p:sp>
    </p:spTree>
    <p:extLst>
      <p:ext uri="{BB962C8B-B14F-4D97-AF65-F5344CB8AC3E}">
        <p14:creationId xmlns:p14="http://schemas.microsoft.com/office/powerpoint/2010/main" val="2473069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For each of the following situations, determine whether the default option affects the decision.</a:t>
            </a:r>
          </a:p>
          <a:p>
            <a:pPr marL="0" indent="0">
              <a:buNone/>
            </a:pPr>
            <a:endParaRPr lang="en-US" dirty="0"/>
          </a:p>
          <a:p>
            <a:pPr marL="514350" indent="-514350">
              <a:buAutoNum type="arabicPeriod"/>
            </a:pPr>
            <a:r>
              <a:rPr lang="en-US" dirty="0"/>
              <a:t>A doctor recommends continuing treatment; the ultimate decision is left up to the patient.</a:t>
            </a:r>
          </a:p>
          <a:p>
            <a:pPr marL="533400" indent="-533400">
              <a:buNone/>
            </a:pPr>
            <a:r>
              <a:rPr lang="en-US" dirty="0">
                <a:solidFill>
                  <a:srgbClr val="9D0505"/>
                </a:solidFill>
              </a:rPr>
              <a:t>	No.</a:t>
            </a:r>
          </a:p>
          <a:p>
            <a:pPr marL="514350" indent="-514350">
              <a:buFont typeface="+mj-lt"/>
              <a:buAutoNum type="arabicPeriod" startAt="2"/>
            </a:pPr>
            <a:r>
              <a:rPr lang="en-US" dirty="0"/>
              <a:t>A website automatically checks the option “share activity with my friends on Facebook” at sign up.</a:t>
            </a:r>
          </a:p>
          <a:p>
            <a:pPr marL="533400" indent="-533400">
              <a:buNone/>
            </a:pPr>
            <a:r>
              <a:rPr lang="en-US" dirty="0">
                <a:solidFill>
                  <a:srgbClr val="9D0505"/>
                </a:solidFill>
              </a:rPr>
              <a:t>	Yes.</a:t>
            </a:r>
          </a:p>
          <a:p>
            <a:pPr marL="514350" indent="-514350">
              <a:buFont typeface="+mj-lt"/>
              <a:buAutoNum type="arabicPeriod" startAt="3"/>
            </a:pPr>
            <a:r>
              <a:rPr lang="en-US" dirty="0"/>
              <a:t>Pets from a shelter are automatically spayed/neutered unless the owner prefers them not to be.</a:t>
            </a:r>
          </a:p>
          <a:p>
            <a:pPr marL="533400" indent="-533400">
              <a:buNone/>
            </a:pPr>
            <a:r>
              <a:rPr lang="en-US" dirty="0">
                <a:solidFill>
                  <a:srgbClr val="9D0505"/>
                </a:solidFill>
              </a:rPr>
              <a:t>	Yes.</a:t>
            </a:r>
          </a:p>
          <a:p>
            <a:pPr marL="514350" indent="-514350">
              <a:buFont typeface="+mj-lt"/>
              <a:buAutoNum type="arabicPeriod" startAt="4"/>
            </a:pPr>
            <a:r>
              <a:rPr lang="en-US" dirty="0"/>
              <a:t>A phone user has to enter a choice at start-up between installing a special feature or not. The user is informed that most people install the special feature.</a:t>
            </a:r>
          </a:p>
          <a:p>
            <a:pPr marL="533400" indent="-533400">
              <a:buNone/>
            </a:pPr>
            <a:r>
              <a:rPr lang="en-US" dirty="0">
                <a:solidFill>
                  <a:srgbClr val="9D0505"/>
                </a:solidFill>
              </a:rPr>
              <a:t>	No.</a:t>
            </a:r>
          </a:p>
        </p:txBody>
      </p:sp>
    </p:spTree>
    <p:extLst>
      <p:ext uri="{BB962C8B-B14F-4D97-AF65-F5344CB8AC3E}">
        <p14:creationId xmlns:p14="http://schemas.microsoft.com/office/powerpoint/2010/main" val="392153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lnSpcReduction="10000"/>
          </a:bodyPr>
          <a:lstStyle/>
          <a:p>
            <a:pPr>
              <a:buClr>
                <a:schemeClr val="tx1"/>
              </a:buClr>
            </a:pPr>
            <a:r>
              <a:rPr lang="en-US" i="1" dirty="0">
                <a:solidFill>
                  <a:srgbClr val="9D0505"/>
                </a:solidFill>
              </a:rPr>
              <a:t>Choice architecture </a:t>
            </a:r>
            <a:r>
              <a:rPr lang="en-US" dirty="0"/>
              <a:t>is the study of the environment in which people make decisions.</a:t>
            </a:r>
          </a:p>
          <a:p>
            <a:pPr marL="342900" lvl="1" indent="-342900">
              <a:buClr>
                <a:schemeClr val="tx1"/>
              </a:buClr>
              <a:buFont typeface="Arial" pitchFamily="34" charset="0"/>
              <a:buChar char="•"/>
            </a:pPr>
            <a:r>
              <a:rPr lang="en-US" sz="3200" dirty="0"/>
              <a:t>A </a:t>
            </a:r>
            <a:r>
              <a:rPr lang="en-US" sz="3200" i="1" dirty="0">
                <a:solidFill>
                  <a:srgbClr val="9D0505"/>
                </a:solidFill>
              </a:rPr>
              <a:t>mistake</a:t>
            </a:r>
            <a:r>
              <a:rPr lang="en-US" sz="3200" dirty="0"/>
              <a:t> is a choice the chooser later regrets.</a:t>
            </a:r>
          </a:p>
          <a:p>
            <a:pPr>
              <a:buClr>
                <a:schemeClr val="tx1"/>
              </a:buClr>
            </a:pPr>
            <a:r>
              <a:rPr lang="en-US" dirty="0"/>
              <a:t>A </a:t>
            </a:r>
            <a:r>
              <a:rPr lang="en-US" i="1" dirty="0">
                <a:solidFill>
                  <a:srgbClr val="9D0505"/>
                </a:solidFill>
              </a:rPr>
              <a:t>nudge</a:t>
            </a:r>
            <a:r>
              <a:rPr lang="en-US" dirty="0"/>
              <a:t> affects people’s behavior without coercing them or fundamentally changing the economic incentives they face.</a:t>
            </a:r>
          </a:p>
          <a:p>
            <a:pPr>
              <a:buClr>
                <a:schemeClr val="tx1"/>
              </a:buClr>
            </a:pPr>
            <a:r>
              <a:rPr lang="en-US" i="1" dirty="0">
                <a:solidFill>
                  <a:srgbClr val="9D0505"/>
                </a:solidFill>
              </a:rPr>
              <a:t>Time inconsistency </a:t>
            </a:r>
            <a:r>
              <a:rPr lang="en-US" dirty="0"/>
              <a:t>helps explain procrastination and temptation.</a:t>
            </a:r>
          </a:p>
          <a:p>
            <a:pPr>
              <a:buClr>
                <a:schemeClr val="tx1"/>
              </a:buClr>
            </a:pPr>
            <a:r>
              <a:rPr lang="en-US" dirty="0"/>
              <a:t>People have limited abilities to process information.</a:t>
            </a:r>
          </a:p>
        </p:txBody>
      </p:sp>
    </p:spTree>
    <p:extLst>
      <p:ext uri="{BB962C8B-B14F-4D97-AF65-F5344CB8AC3E}">
        <p14:creationId xmlns:p14="http://schemas.microsoft.com/office/powerpoint/2010/main" val="74853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20000"/>
          </a:bodyPr>
          <a:lstStyle/>
          <a:p>
            <a:r>
              <a:rPr lang="en-US" dirty="0"/>
              <a:t>People have trouble with change:</a:t>
            </a:r>
          </a:p>
          <a:p>
            <a:pPr marL="628650" lvl="1" indent="-266700"/>
            <a:r>
              <a:rPr lang="en-US" dirty="0"/>
              <a:t>Tend to prefer the status quo.</a:t>
            </a:r>
          </a:p>
          <a:p>
            <a:pPr marL="628650" lvl="1" indent="-266700"/>
            <a:r>
              <a:rPr lang="en-US" dirty="0"/>
              <a:t>Avoid losses.</a:t>
            </a:r>
          </a:p>
          <a:p>
            <a:pPr marL="628650" lvl="1" indent="-266700"/>
            <a:r>
              <a:rPr lang="en-US" dirty="0"/>
              <a:t>Give more value to things they own than things they don’t.</a:t>
            </a:r>
          </a:p>
          <a:p>
            <a:r>
              <a:rPr lang="en-US" dirty="0"/>
              <a:t>Decisions are influenced by the way in which options are presented.</a:t>
            </a:r>
          </a:p>
          <a:p>
            <a:pPr marL="628650" lvl="1" indent="-266700">
              <a:buClr>
                <a:schemeClr val="tx1"/>
              </a:buClr>
            </a:pPr>
            <a:r>
              <a:rPr lang="en-US" i="1" dirty="0">
                <a:solidFill>
                  <a:srgbClr val="9D0505"/>
                </a:solidFill>
              </a:rPr>
              <a:t>Social norms </a:t>
            </a:r>
            <a:r>
              <a:rPr lang="en-US" dirty="0"/>
              <a:t>and </a:t>
            </a:r>
            <a:r>
              <a:rPr lang="en-US" i="1" dirty="0">
                <a:solidFill>
                  <a:srgbClr val="9D0505"/>
                </a:solidFill>
              </a:rPr>
              <a:t>loss aversion </a:t>
            </a:r>
            <a:r>
              <a:rPr lang="en-US" dirty="0"/>
              <a:t>are used by </a:t>
            </a:r>
            <a:r>
              <a:rPr lang="en-US" i="1" dirty="0">
                <a:solidFill>
                  <a:srgbClr val="9D0505"/>
                </a:solidFill>
              </a:rPr>
              <a:t>architects</a:t>
            </a:r>
            <a:r>
              <a:rPr lang="en-US" dirty="0"/>
              <a:t>.</a:t>
            </a:r>
          </a:p>
          <a:p>
            <a:pPr>
              <a:buClr>
                <a:schemeClr val="tx1"/>
              </a:buClr>
            </a:pPr>
            <a:r>
              <a:rPr lang="en-US" i="1" dirty="0">
                <a:solidFill>
                  <a:srgbClr val="9D0505"/>
                </a:solidFill>
              </a:rPr>
              <a:t>Commitment devices </a:t>
            </a:r>
            <a:r>
              <a:rPr lang="en-US" dirty="0"/>
              <a:t>are strategies and tools that allow people to commit to making good choices in the future by voluntarily restricting their own options.</a:t>
            </a:r>
          </a:p>
        </p:txBody>
      </p:sp>
    </p:spTree>
    <p:extLst>
      <p:ext uri="{BB962C8B-B14F-4D97-AF65-F5344CB8AC3E}">
        <p14:creationId xmlns:p14="http://schemas.microsoft.com/office/powerpoint/2010/main" val="384035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92500" lnSpcReduction="20000"/>
          </a:bodyPr>
          <a:lstStyle/>
          <a:p>
            <a:r>
              <a:rPr lang="en-US" dirty="0"/>
              <a:t>How to define </a:t>
            </a:r>
            <a:r>
              <a:rPr lang="en-US" i="1" dirty="0">
                <a:solidFill>
                  <a:srgbClr val="9D0505"/>
                </a:solidFill>
              </a:rPr>
              <a:t>choice architecture</a:t>
            </a:r>
            <a:r>
              <a:rPr lang="en-US" dirty="0"/>
              <a:t>, and how nudges influence individual decision making.</a:t>
            </a:r>
          </a:p>
          <a:p>
            <a:r>
              <a:rPr lang="en-US" dirty="0"/>
              <a:t>In what ways human decision-making does not conform to the model of </a:t>
            </a:r>
            <a:r>
              <a:rPr lang="en-US" i="1" dirty="0">
                <a:solidFill>
                  <a:srgbClr val="9D0505"/>
                </a:solidFill>
              </a:rPr>
              <a:t>full information </a:t>
            </a:r>
            <a:r>
              <a:rPr lang="en-US" dirty="0"/>
              <a:t>and </a:t>
            </a:r>
            <a:r>
              <a:rPr lang="en-US" i="1" dirty="0">
                <a:solidFill>
                  <a:srgbClr val="9D0505"/>
                </a:solidFill>
              </a:rPr>
              <a:t>rational choices</a:t>
            </a:r>
            <a:r>
              <a:rPr lang="en-US" dirty="0"/>
              <a:t>.</a:t>
            </a:r>
          </a:p>
          <a:p>
            <a:r>
              <a:rPr lang="en-US" dirty="0"/>
              <a:t>How demand for </a:t>
            </a:r>
            <a:r>
              <a:rPr lang="en-US" i="1" dirty="0">
                <a:solidFill>
                  <a:srgbClr val="9D0505"/>
                </a:solidFill>
              </a:rPr>
              <a:t>commitment devices </a:t>
            </a:r>
            <a:r>
              <a:rPr lang="en-US" dirty="0"/>
              <a:t>can be </a:t>
            </a:r>
            <a:r>
              <a:rPr lang="en-US" i="1" dirty="0">
                <a:solidFill>
                  <a:srgbClr val="9D0505"/>
                </a:solidFill>
              </a:rPr>
              <a:t>rational</a:t>
            </a:r>
            <a:r>
              <a:rPr lang="en-US" dirty="0"/>
              <a:t>.</a:t>
            </a:r>
          </a:p>
          <a:p>
            <a:r>
              <a:rPr lang="en-US" dirty="0"/>
              <a:t>How information can help people make decisions.</a:t>
            </a:r>
          </a:p>
          <a:p>
            <a:r>
              <a:rPr lang="en-US" dirty="0"/>
              <a:t>How default rules affect people’s choices and the implications for policy.</a:t>
            </a:r>
          </a:p>
          <a:p>
            <a:r>
              <a:rPr lang="en-US" dirty="0"/>
              <a:t>How </a:t>
            </a:r>
            <a:r>
              <a:rPr lang="en-US" i="1" dirty="0">
                <a:solidFill>
                  <a:srgbClr val="9D0505"/>
                </a:solidFill>
              </a:rPr>
              <a:t>framing</a:t>
            </a:r>
            <a:r>
              <a:rPr lang="en-US" dirty="0"/>
              <a:t> affects the way people process information and its implications for policy.</a:t>
            </a:r>
          </a:p>
        </p:txBody>
      </p:sp>
    </p:spTree>
    <p:extLst>
      <p:ext uri="{BB962C8B-B14F-4D97-AF65-F5344CB8AC3E}">
        <p14:creationId xmlns:p14="http://schemas.microsoft.com/office/powerpoint/2010/main" val="1035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Choice architecture and nudges</a:t>
            </a:r>
          </a:p>
        </p:txBody>
      </p:sp>
      <p:sp>
        <p:nvSpPr>
          <p:cNvPr id="3" name="Content Placeholder 2"/>
          <p:cNvSpPr>
            <a:spLocks noGrp="1"/>
          </p:cNvSpPr>
          <p:nvPr>
            <p:ph idx="1"/>
          </p:nvPr>
        </p:nvSpPr>
        <p:spPr/>
        <p:txBody>
          <a:bodyPr>
            <a:normAutofit fontScale="92500" lnSpcReduction="20000"/>
          </a:bodyPr>
          <a:lstStyle/>
          <a:p>
            <a:r>
              <a:rPr lang="en-US" sz="2800" dirty="0"/>
              <a:t>Evidence suggests that people’s decisions can be influenced by how options are presented to them.</a:t>
            </a:r>
          </a:p>
          <a:p>
            <a:pPr>
              <a:buClr>
                <a:schemeClr val="tx1"/>
              </a:buClr>
            </a:pPr>
            <a:r>
              <a:rPr lang="en-US" sz="2800" i="1" dirty="0">
                <a:solidFill>
                  <a:srgbClr val="9D0505"/>
                </a:solidFill>
              </a:rPr>
              <a:t>Choice architecture</a:t>
            </a:r>
            <a:r>
              <a:rPr lang="en-US" sz="2800" dirty="0"/>
              <a:t> is the organization of the context and process in which people make decisions.</a:t>
            </a:r>
          </a:p>
          <a:p>
            <a:pPr>
              <a:buClr>
                <a:schemeClr val="tx1"/>
              </a:buClr>
            </a:pPr>
            <a:r>
              <a:rPr lang="en-US" sz="2800" dirty="0"/>
              <a:t>It focuses on factors that alter decisions and thus outcomes. Factors include:</a:t>
            </a:r>
          </a:p>
          <a:p>
            <a:pPr marL="628650" lvl="1" indent="-266700">
              <a:buClr>
                <a:schemeClr val="tx1"/>
              </a:buClr>
            </a:pPr>
            <a:r>
              <a:rPr lang="en-US" sz="2400" dirty="0"/>
              <a:t>Timing of choices. </a:t>
            </a:r>
          </a:p>
          <a:p>
            <a:pPr marL="628650" lvl="1" indent="-266700">
              <a:buClr>
                <a:schemeClr val="tx1"/>
              </a:buClr>
            </a:pPr>
            <a:r>
              <a:rPr lang="en-US" sz="2400" dirty="0"/>
              <a:t>How different options are described.</a:t>
            </a:r>
          </a:p>
          <a:p>
            <a:pPr>
              <a:buClr>
                <a:schemeClr val="tx1"/>
              </a:buClr>
            </a:pPr>
            <a:r>
              <a:rPr lang="en-US" sz="2800" dirty="0"/>
              <a:t>Implementing choice architecture into practice uses a </a:t>
            </a:r>
            <a:r>
              <a:rPr lang="en-US" sz="2800" i="1" dirty="0">
                <a:solidFill>
                  <a:srgbClr val="9D0505"/>
                </a:solidFill>
              </a:rPr>
              <a:t>nudge</a:t>
            </a:r>
            <a:r>
              <a:rPr lang="en-US" sz="2800" dirty="0"/>
              <a:t> to alter people’s behavior in a deliberate and predictable way without changing economic incentives much.</a:t>
            </a:r>
          </a:p>
          <a:p>
            <a:pPr marL="628650" lvl="1" indent="-266700"/>
            <a:r>
              <a:rPr lang="en-US" sz="2400" dirty="0"/>
              <a:t>Kenyan farmers were nudged into using fertilizer by allowing farmers to pay for fertilizer after harvests.</a:t>
            </a:r>
          </a:p>
        </p:txBody>
      </p:sp>
    </p:spTree>
    <p:extLst>
      <p:ext uri="{BB962C8B-B14F-4D97-AF65-F5344CB8AC3E}">
        <p14:creationId xmlns:p14="http://schemas.microsoft.com/office/powerpoint/2010/main" val="186596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Mistakes people make I</a:t>
            </a:r>
          </a:p>
        </p:txBody>
      </p:sp>
      <p:sp>
        <p:nvSpPr>
          <p:cNvPr id="3" name="Content Placeholder 2"/>
          <p:cNvSpPr>
            <a:spLocks noGrp="1"/>
          </p:cNvSpPr>
          <p:nvPr>
            <p:ph idx="1"/>
          </p:nvPr>
        </p:nvSpPr>
        <p:spPr/>
        <p:txBody>
          <a:bodyPr>
            <a:normAutofit fontScale="92500" lnSpcReduction="20000"/>
          </a:bodyPr>
          <a:lstStyle/>
          <a:p>
            <a:r>
              <a:rPr lang="en-US" dirty="0"/>
              <a:t>A mistake is a choice that a decision maker later regrets, even though they were trying to act in their own self-interest.</a:t>
            </a:r>
          </a:p>
          <a:p>
            <a:r>
              <a:rPr lang="en-US" dirty="0"/>
              <a:t>Often, mistakes happen in common and predictable ways.</a:t>
            </a:r>
          </a:p>
          <a:p>
            <a:r>
              <a:rPr lang="en-US" dirty="0"/>
              <a:t>Mistakes often occur due to biases in human decision making.</a:t>
            </a:r>
          </a:p>
          <a:p>
            <a:pPr marL="514350" indent="-514350">
              <a:buClr>
                <a:schemeClr val="tx1"/>
              </a:buClr>
              <a:buFont typeface="+mj-lt"/>
              <a:buAutoNum type="arabicPeriod"/>
            </a:pPr>
            <a:r>
              <a:rPr lang="en-US" i="1" dirty="0">
                <a:solidFill>
                  <a:srgbClr val="9D0505"/>
                </a:solidFill>
              </a:rPr>
              <a:t>Temptation</a:t>
            </a:r>
            <a:r>
              <a:rPr lang="en-US" dirty="0"/>
              <a:t>: </a:t>
            </a:r>
            <a:r>
              <a:rPr lang="en-US" i="1" dirty="0">
                <a:solidFill>
                  <a:srgbClr val="9D0505"/>
                </a:solidFill>
              </a:rPr>
              <a:t>Time inconsistency</a:t>
            </a:r>
            <a:r>
              <a:rPr lang="en-US" dirty="0"/>
              <a:t> is a situation in which we change our minds about what we want simply because of the timing of the decision.</a:t>
            </a:r>
          </a:p>
          <a:p>
            <a:pPr marL="895350" lvl="1" indent="-361950"/>
            <a:r>
              <a:rPr lang="en-US" dirty="0"/>
              <a:t>Preferences about the present are inconsistent with future ones, because future choices are more distant.</a:t>
            </a:r>
          </a:p>
        </p:txBody>
      </p:sp>
    </p:spTree>
    <p:extLst>
      <p:ext uri="{BB962C8B-B14F-4D97-AF65-F5344CB8AC3E}">
        <p14:creationId xmlns:p14="http://schemas.microsoft.com/office/powerpoint/2010/main" val="282497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Mistakes people make II</a:t>
            </a:r>
          </a:p>
        </p:txBody>
      </p:sp>
      <p:sp>
        <p:nvSpPr>
          <p:cNvPr id="3" name="Content Placeholder 2"/>
          <p:cNvSpPr>
            <a:spLocks noGrp="1"/>
          </p:cNvSpPr>
          <p:nvPr>
            <p:ph idx="1"/>
          </p:nvPr>
        </p:nvSpPr>
        <p:spPr/>
        <p:txBody>
          <a:bodyPr>
            <a:normAutofit fontScale="92500" lnSpcReduction="20000"/>
          </a:bodyPr>
          <a:lstStyle/>
          <a:p>
            <a:pPr marL="514350" indent="-514350">
              <a:buClr>
                <a:schemeClr val="tx1"/>
              </a:buClr>
              <a:buFont typeface="+mj-lt"/>
              <a:buAutoNum type="arabicPeriod" startAt="2"/>
            </a:pPr>
            <a:r>
              <a:rPr lang="en-US" i="1" dirty="0">
                <a:solidFill>
                  <a:srgbClr val="9D0505"/>
                </a:solidFill>
              </a:rPr>
              <a:t>Limited processing power</a:t>
            </a:r>
            <a:r>
              <a:rPr lang="en-US" dirty="0"/>
              <a:t>: The opportunity cost of time spent researching choices may be too great to make the correct choice.</a:t>
            </a:r>
          </a:p>
          <a:p>
            <a:pPr marL="800100" lvl="1" indent="-266700" defTabSz="800100"/>
            <a:r>
              <a:rPr lang="en-US" dirty="0"/>
              <a:t>More complicated choices are harder to process.</a:t>
            </a:r>
          </a:p>
          <a:p>
            <a:pPr marL="800100" lvl="1" indent="-266700" defTabSz="800100"/>
            <a:r>
              <a:rPr lang="en-US" dirty="0"/>
              <a:t>More likely to make an error on infrequent decisions.</a:t>
            </a:r>
          </a:p>
          <a:p>
            <a:pPr marL="514350" indent="-514350">
              <a:buClr>
                <a:schemeClr val="tx1"/>
              </a:buClr>
              <a:buFont typeface="+mj-lt"/>
              <a:buAutoNum type="arabicPeriod" startAt="3"/>
            </a:pPr>
            <a:r>
              <a:rPr lang="en-US" i="1" dirty="0">
                <a:solidFill>
                  <a:srgbClr val="9D0505"/>
                </a:solidFill>
              </a:rPr>
              <a:t>Reluctance to change</a:t>
            </a:r>
            <a:r>
              <a:rPr lang="en-US" dirty="0"/>
              <a:t>: People tend to choose the default option or current situation even when it is in their best interest to switch, known as the </a:t>
            </a:r>
            <a:r>
              <a:rPr lang="en-US" i="1" dirty="0">
                <a:solidFill>
                  <a:srgbClr val="9D0505"/>
                </a:solidFill>
              </a:rPr>
              <a:t>status-quo bias</a:t>
            </a:r>
            <a:r>
              <a:rPr lang="en-US" dirty="0"/>
              <a:t>.</a:t>
            </a:r>
          </a:p>
          <a:p>
            <a:pPr marL="800100" lvl="1" indent="-266700" defTabSz="800100"/>
            <a:r>
              <a:rPr lang="en-US" dirty="0"/>
              <a:t>People tend to place more value on something they own, known as the </a:t>
            </a:r>
            <a:r>
              <a:rPr lang="en-US" i="1" dirty="0">
                <a:solidFill>
                  <a:srgbClr val="9D0505"/>
                </a:solidFill>
              </a:rPr>
              <a:t>endowment effect</a:t>
            </a:r>
            <a:r>
              <a:rPr lang="en-US" dirty="0"/>
              <a:t>.</a:t>
            </a:r>
          </a:p>
          <a:p>
            <a:pPr marL="800100" lvl="1" indent="-266700" defTabSz="800100"/>
            <a:r>
              <a:rPr lang="en-US" dirty="0"/>
              <a:t>People tend to put more effort into avoiding losses than achieving gains, known as </a:t>
            </a:r>
            <a:r>
              <a:rPr lang="en-US" i="1" dirty="0">
                <a:solidFill>
                  <a:srgbClr val="9D0505"/>
                </a:solidFill>
              </a:rPr>
              <a:t>loss aversion</a:t>
            </a:r>
            <a:r>
              <a:rPr lang="en-US" dirty="0"/>
              <a:t>.</a:t>
            </a:r>
          </a:p>
        </p:txBody>
      </p:sp>
    </p:spTree>
    <p:extLst>
      <p:ext uri="{BB962C8B-B14F-4D97-AF65-F5344CB8AC3E}">
        <p14:creationId xmlns:p14="http://schemas.microsoft.com/office/powerpoint/2010/main" val="3581021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Mistakes people make III</a:t>
            </a:r>
          </a:p>
        </p:txBody>
      </p:sp>
      <p:sp>
        <p:nvSpPr>
          <p:cNvPr id="3" name="Content Placeholder 2"/>
          <p:cNvSpPr>
            <a:spLocks noGrp="1"/>
          </p:cNvSpPr>
          <p:nvPr>
            <p:ph idx="1"/>
          </p:nvPr>
        </p:nvSpPr>
        <p:spPr/>
        <p:txBody>
          <a:bodyPr>
            <a:normAutofit/>
          </a:bodyPr>
          <a:lstStyle/>
          <a:p>
            <a:pPr marL="514350" indent="-514350">
              <a:buClr>
                <a:schemeClr val="tx1"/>
              </a:buClr>
              <a:buFont typeface="+mj-lt"/>
              <a:buAutoNum type="arabicPeriod" startAt="4"/>
            </a:pPr>
            <a:r>
              <a:rPr lang="en-US" i="1" dirty="0">
                <a:solidFill>
                  <a:srgbClr val="9D0505"/>
                </a:solidFill>
              </a:rPr>
              <a:t>Framing matters</a:t>
            </a:r>
            <a:r>
              <a:rPr lang="en-US" dirty="0"/>
              <a:t>: Individuals can be nudged into a decision by how the choices are framed. </a:t>
            </a:r>
            <a:endParaRPr lang="en-US" i="1" dirty="0"/>
          </a:p>
          <a:p>
            <a:pPr marL="895350" lvl="1" indent="-361950"/>
            <a:r>
              <a:rPr lang="en-US" dirty="0"/>
              <a:t>Choices can be framed to </a:t>
            </a:r>
            <a:r>
              <a:rPr lang="en-US" i="1" dirty="0"/>
              <a:t>feel </a:t>
            </a:r>
            <a:r>
              <a:rPr lang="en-US" dirty="0"/>
              <a:t>like a loss or a gain.</a:t>
            </a:r>
          </a:p>
          <a:p>
            <a:pPr marL="895350" lvl="1" indent="-361950"/>
            <a:r>
              <a:rPr lang="en-US" dirty="0"/>
              <a:t>People respond better to positive framing than to negative framing.</a:t>
            </a:r>
          </a:p>
        </p:txBody>
      </p:sp>
    </p:spTree>
    <p:extLst>
      <p:ext uri="{BB962C8B-B14F-4D97-AF65-F5344CB8AC3E}">
        <p14:creationId xmlns:p14="http://schemas.microsoft.com/office/powerpoint/2010/main" val="2863093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Mistakes people make</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For each of the following, identify the most fitting category of biases in decision making:</a:t>
            </a:r>
          </a:p>
          <a:p>
            <a:pPr marL="0" indent="0">
              <a:buNone/>
            </a:pPr>
            <a:endParaRPr lang="en-US" dirty="0"/>
          </a:p>
          <a:p>
            <a:pPr marL="514350" indent="-514350">
              <a:buAutoNum type="arabicPeriod"/>
            </a:pPr>
            <a:r>
              <a:rPr lang="en-US" dirty="0"/>
              <a:t>You age a bottle of wine for 20 years, increasing its value to $250. You would never buy a bottle of wine for $250, but you drink it anyways rather than sell it.</a:t>
            </a:r>
          </a:p>
          <a:p>
            <a:pPr marL="0" indent="0">
              <a:buNone/>
            </a:pPr>
            <a:r>
              <a:rPr lang="en-US" dirty="0"/>
              <a:t>	</a:t>
            </a:r>
          </a:p>
          <a:p>
            <a:pPr marL="514350" indent="-514350">
              <a:buFont typeface="+mj-lt"/>
              <a:buAutoNum type="arabicPeriod" startAt="2"/>
            </a:pPr>
            <a:r>
              <a:rPr lang="en-US" dirty="0"/>
              <a:t>Every night, you set your alarm for 7 a.m., and every morning you hit the snooze button at least four times.</a:t>
            </a:r>
          </a:p>
          <a:p>
            <a:pPr marL="0" indent="0">
              <a:buNone/>
            </a:pPr>
            <a:r>
              <a:rPr lang="en-US" dirty="0"/>
              <a:t> </a:t>
            </a:r>
          </a:p>
          <a:p>
            <a:pPr marL="514350" indent="-514350">
              <a:buFont typeface="+mj-lt"/>
              <a:buAutoNum type="arabicPeriod" startAt="3"/>
            </a:pPr>
            <a:r>
              <a:rPr lang="en-US" dirty="0"/>
              <a:t>People are more likely to undergo a surgical procedure when told the survival rate rather than the death rate.</a:t>
            </a:r>
          </a:p>
          <a:p>
            <a:pPr marL="0" indent="0">
              <a:buNone/>
            </a:pPr>
            <a:r>
              <a:rPr lang="en-US" dirty="0"/>
              <a:t>	</a:t>
            </a:r>
          </a:p>
        </p:txBody>
      </p:sp>
    </p:spTree>
    <p:extLst>
      <p:ext uri="{BB962C8B-B14F-4D97-AF65-F5344CB8AC3E}">
        <p14:creationId xmlns:p14="http://schemas.microsoft.com/office/powerpoint/2010/main" val="815597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For each of the following, identify the most fitting category of biases in decision making:</a:t>
            </a:r>
          </a:p>
          <a:p>
            <a:pPr marL="0" indent="0">
              <a:buNone/>
            </a:pPr>
            <a:endParaRPr lang="en-US" dirty="0"/>
          </a:p>
          <a:p>
            <a:pPr marL="514350" indent="-514350">
              <a:buAutoNum type="arabicPeriod"/>
            </a:pPr>
            <a:r>
              <a:rPr lang="en-US" dirty="0"/>
              <a:t>You age a bottle of wine for 20 years, increasing its value to $250. You would never buy a bottle of wine for $250, but you drink it anyways rather than sell it.</a:t>
            </a:r>
          </a:p>
          <a:p>
            <a:pPr marL="533400" indent="-533400">
              <a:buNone/>
            </a:pPr>
            <a:r>
              <a:rPr lang="en-US" dirty="0"/>
              <a:t>	</a:t>
            </a:r>
            <a:r>
              <a:rPr lang="en-US" dirty="0">
                <a:solidFill>
                  <a:srgbClr val="9D0505"/>
                </a:solidFill>
              </a:rPr>
              <a:t>Status-quo bias.</a:t>
            </a:r>
          </a:p>
          <a:p>
            <a:pPr marL="514350" indent="-514350">
              <a:buFont typeface="+mj-lt"/>
              <a:buAutoNum type="arabicPeriod" startAt="2"/>
            </a:pPr>
            <a:r>
              <a:rPr lang="en-US" dirty="0"/>
              <a:t>Every night, you set your alarm for 7 a.m., and every morning you hit the snooze button at least four times.</a:t>
            </a:r>
          </a:p>
          <a:p>
            <a:pPr marL="533400" indent="-533400">
              <a:buNone/>
            </a:pPr>
            <a:r>
              <a:rPr lang="en-US" dirty="0"/>
              <a:t> 	</a:t>
            </a:r>
            <a:r>
              <a:rPr lang="en-US" dirty="0">
                <a:solidFill>
                  <a:srgbClr val="9D0505"/>
                </a:solidFill>
              </a:rPr>
              <a:t>Time inconsistency.</a:t>
            </a:r>
          </a:p>
          <a:p>
            <a:pPr marL="514350" indent="-514350">
              <a:buFont typeface="+mj-lt"/>
              <a:buAutoNum type="arabicPeriod" startAt="3"/>
            </a:pPr>
            <a:r>
              <a:rPr lang="en-US" dirty="0"/>
              <a:t>People are more likely to undergo a surgical procedure when told the survival rate rather than the death rate.</a:t>
            </a:r>
          </a:p>
          <a:p>
            <a:pPr marL="533400" indent="-533400">
              <a:buNone/>
            </a:pPr>
            <a:r>
              <a:rPr lang="en-US" dirty="0"/>
              <a:t>	</a:t>
            </a:r>
            <a:r>
              <a:rPr lang="en-US" dirty="0">
                <a:solidFill>
                  <a:srgbClr val="9D0505"/>
                </a:solidFill>
              </a:rPr>
              <a:t>Framing</a:t>
            </a:r>
            <a:r>
              <a:rPr lang="en-US" dirty="0"/>
              <a:t>.</a:t>
            </a:r>
          </a:p>
        </p:txBody>
      </p:sp>
    </p:spTree>
    <p:extLst>
      <p:ext uri="{BB962C8B-B14F-4D97-AF65-F5344CB8AC3E}">
        <p14:creationId xmlns:p14="http://schemas.microsoft.com/office/powerpoint/2010/main" val="410891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Tools of choice architecture I</a:t>
            </a:r>
          </a:p>
        </p:txBody>
      </p:sp>
      <p:sp>
        <p:nvSpPr>
          <p:cNvPr id="5" name="Content Placeholder 4"/>
          <p:cNvSpPr>
            <a:spLocks noGrp="1"/>
          </p:cNvSpPr>
          <p:nvPr>
            <p:ph idx="1"/>
          </p:nvPr>
        </p:nvSpPr>
        <p:spPr/>
        <p:txBody>
          <a:bodyPr>
            <a:normAutofit/>
          </a:bodyPr>
          <a:lstStyle/>
          <a:p>
            <a:r>
              <a:rPr lang="en-US" dirty="0"/>
              <a:t>There are several techniques that choice architects use to structure the decisions that people face.</a:t>
            </a:r>
          </a:p>
          <a:p>
            <a:pPr marL="514350" indent="-514350">
              <a:buClr>
                <a:schemeClr val="tx1"/>
              </a:buClr>
              <a:buFont typeface="+mj-lt"/>
              <a:buAutoNum type="arabicPeriod"/>
            </a:pPr>
            <a:r>
              <a:rPr lang="en-US" i="1" dirty="0">
                <a:solidFill>
                  <a:srgbClr val="9D0505"/>
                </a:solidFill>
              </a:rPr>
              <a:t>Commitment devices</a:t>
            </a:r>
            <a:r>
              <a:rPr lang="en-US" dirty="0"/>
              <a:t>: Allow people to voluntarily restrict their choices in order to make it easier to stick to plans.</a:t>
            </a:r>
          </a:p>
          <a:p>
            <a:pPr marL="895350" lvl="1" indent="-361950"/>
            <a:r>
              <a:rPr lang="en-US" dirty="0"/>
              <a:t>Removes the regret of having taken an option by removing the option.</a:t>
            </a:r>
          </a:p>
          <a:p>
            <a:pPr marL="895350" lvl="1" indent="-361950"/>
            <a:r>
              <a:rPr lang="en-US" dirty="0"/>
              <a:t>Increases the price of choosing a vice and lowers the price of choosing a virtue.</a:t>
            </a:r>
          </a:p>
        </p:txBody>
      </p:sp>
    </p:spTree>
    <p:extLst>
      <p:ext uri="{BB962C8B-B14F-4D97-AF65-F5344CB8AC3E}">
        <p14:creationId xmlns:p14="http://schemas.microsoft.com/office/powerpoint/2010/main" val="405699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259</TotalTime>
  <Words>2034</Words>
  <Application>Microsoft Office PowerPoint</Application>
  <PresentationFormat>On-screen Show (4:3)</PresentationFormat>
  <Paragraphs>159</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Times New Roman</vt:lpstr>
      <vt:lpstr>Wingdings</vt:lpstr>
      <vt:lpstr>revised_KM1e_template</vt:lpstr>
      <vt:lpstr>Chapter 23</vt:lpstr>
      <vt:lpstr>What will you learn in this chapter?</vt:lpstr>
      <vt:lpstr>Choice architecture and nudges</vt:lpstr>
      <vt:lpstr>Mistakes people make I</vt:lpstr>
      <vt:lpstr>Mistakes people make II</vt:lpstr>
      <vt:lpstr>Mistakes people make III</vt:lpstr>
      <vt:lpstr>Active Learning: Mistakes people make</vt:lpstr>
      <vt:lpstr>Active Learning Solution I</vt:lpstr>
      <vt:lpstr>Tools of choice architecture I</vt:lpstr>
      <vt:lpstr>Tools of choice architecture II</vt:lpstr>
      <vt:lpstr>Tools of choice architecture III</vt:lpstr>
      <vt:lpstr>Tools of choice architecture IV</vt:lpstr>
      <vt:lpstr>Is payday lending predatory?</vt:lpstr>
      <vt:lpstr>Who doesn’t want to be an organ donor?</vt:lpstr>
      <vt:lpstr>Tools of choice architecture V</vt:lpstr>
      <vt:lpstr>Active Learning: Tools of choice architecture</vt:lpstr>
      <vt:lpstr>Active Learning Solution II</vt:lpstr>
      <vt:lpstr>Summary I</vt:lpstr>
      <vt:lpstr>Summary 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39</cp:revision>
  <dcterms:created xsi:type="dcterms:W3CDTF">2013-06-24T17:41:55Z</dcterms:created>
  <dcterms:modified xsi:type="dcterms:W3CDTF">2020-04-14T03:44:19Z</dcterms:modified>
</cp:coreProperties>
</file>