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8"/>
  </p:notesMasterIdLst>
  <p:sldIdLst>
    <p:sldId id="256" r:id="rId2"/>
    <p:sldId id="258" r:id="rId3"/>
    <p:sldId id="280" r:id="rId4"/>
    <p:sldId id="259" r:id="rId5"/>
    <p:sldId id="281" r:id="rId6"/>
    <p:sldId id="260" r:id="rId7"/>
    <p:sldId id="284" r:id="rId8"/>
    <p:sldId id="262" r:id="rId9"/>
    <p:sldId id="263" r:id="rId10"/>
    <p:sldId id="264" r:id="rId11"/>
    <p:sldId id="265" r:id="rId12"/>
    <p:sldId id="266" r:id="rId13"/>
    <p:sldId id="267" r:id="rId14"/>
    <p:sldId id="268" r:id="rId15"/>
    <p:sldId id="283" r:id="rId16"/>
    <p:sldId id="269" r:id="rId17"/>
    <p:sldId id="270" r:id="rId18"/>
    <p:sldId id="271" r:id="rId19"/>
    <p:sldId id="274" r:id="rId20"/>
    <p:sldId id="272" r:id="rId21"/>
    <p:sldId id="273" r:id="rId22"/>
    <p:sldId id="275" r:id="rId23"/>
    <p:sldId id="276" r:id="rId24"/>
    <p:sldId id="277" r:id="rId25"/>
    <p:sldId id="278" r:id="rId26"/>
    <p:sldId id="27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11" autoAdjust="0"/>
    <p:restoredTop sz="64884" autoAdjust="0"/>
  </p:normalViewPr>
  <p:slideViewPr>
    <p:cSldViewPr>
      <p:cViewPr varScale="1">
        <p:scale>
          <a:sx n="47" d="100"/>
          <a:sy n="47" d="100"/>
        </p:scale>
        <p:origin x="1686" y="3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15147A-EF3A-40F6-A603-B538C7E703EF}"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A9B6C6-8CC4-4872-95A4-F56C3C6E52B8}" type="slidenum">
              <a:rPr lang="en-US" smtClean="0"/>
              <a:t>‹#›</a:t>
            </a:fld>
            <a:endParaRPr lang="en-US" dirty="0"/>
          </a:p>
        </p:txBody>
      </p:sp>
    </p:spTree>
    <p:extLst>
      <p:ext uri="{BB962C8B-B14F-4D97-AF65-F5344CB8AC3E}">
        <p14:creationId xmlns:p14="http://schemas.microsoft.com/office/powerpoint/2010/main" val="165768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a:t>
            </a:r>
            <a:r>
              <a:rPr lang="en-US" sz="1200" b="0" i="0" u="none" strike="noStrike" kern="1200" baseline="0" dirty="0">
                <a:solidFill>
                  <a:schemeClr val="tx1"/>
                </a:solidFill>
                <a:latin typeface="+mn-lt"/>
                <a:ea typeface="+mn-ea"/>
                <a:cs typeface="+mn-cs"/>
              </a:rPr>
              <a:t>Since the turn of the 21st century, debate over climate change has been a fixture of American politics. The question of how to tackle negative externalities is a familiar economic problem. </a:t>
            </a:r>
            <a:r>
              <a:rPr lang="en-US" b="0" dirty="0"/>
              <a:t>Carbon taxes and</a:t>
            </a:r>
            <a:r>
              <a:rPr lang="en-US" b="0" baseline="0" dirty="0"/>
              <a:t> cap-and-trade policies have both died in Congress for political reasons. </a:t>
            </a:r>
            <a:r>
              <a:rPr lang="en-US" sz="1200" b="0" i="0" u="none" strike="noStrike" kern="1200" baseline="0" dirty="0">
                <a:solidFill>
                  <a:schemeClr val="tx1"/>
                </a:solidFill>
                <a:latin typeface="+mn-lt"/>
                <a:ea typeface="+mn-ea"/>
                <a:cs typeface="+mn-cs"/>
              </a:rPr>
              <a:t>The most basic economic model for understanding electoral politics starts from standard assumptions of economics—that people are rational and fully informed. But the real world is more complicated: Voters are not necessarily well-informed, politicians often pursue their own interests rather than those of voters, and small groups with large stakes in a policy proposal can have a big influence on the outcome.</a:t>
            </a:r>
          </a:p>
        </p:txBody>
      </p:sp>
      <p:sp>
        <p:nvSpPr>
          <p:cNvPr id="4" name="Slide Number Placeholder 3"/>
          <p:cNvSpPr>
            <a:spLocks noGrp="1"/>
          </p:cNvSpPr>
          <p:nvPr>
            <p:ph type="sldNum" sz="quarter" idx="10"/>
          </p:nvPr>
        </p:nvSpPr>
        <p:spPr/>
        <p:txBody>
          <a:bodyPr/>
          <a:lstStyle/>
          <a:p>
            <a:fld id="{6DA9B6C6-8CC4-4872-95A4-F56C3C6E52B8}" type="slidenum">
              <a:rPr lang="en-US" smtClean="0"/>
              <a:t>1</a:t>
            </a:fld>
            <a:endParaRPr lang="en-US" dirty="0"/>
          </a:p>
        </p:txBody>
      </p:sp>
    </p:spTree>
    <p:extLst>
      <p:ext uri="{BB962C8B-B14F-4D97-AF65-F5344CB8AC3E}">
        <p14:creationId xmlns:p14="http://schemas.microsoft.com/office/powerpoint/2010/main" val="2059222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10</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the 2000 presidential election between George W. Bush and Al Gore. It turned out that the election hinged on the workings of the Electoral College system, and Florida was the deciding state in that election: Whoever won the popular vote in Florida won the presidency. Plurality voting fails one of the ideal voting-system criteria: Independence of irrelevant alternatives.</a:t>
            </a:r>
            <a:endParaRPr lang="en-US" b="0" dirty="0"/>
          </a:p>
        </p:txBody>
      </p:sp>
      <p:sp>
        <p:nvSpPr>
          <p:cNvPr id="4" name="Slide Number Placeholder 3"/>
          <p:cNvSpPr>
            <a:spLocks noGrp="1"/>
          </p:cNvSpPr>
          <p:nvPr>
            <p:ph type="sldNum" sz="quarter" idx="10"/>
          </p:nvPr>
        </p:nvSpPr>
        <p:spPr/>
        <p:txBody>
          <a:bodyPr/>
          <a:lstStyle/>
          <a:p>
            <a:fld id="{E852A893-E331-4A6D-A2D6-E2BE74705F2E}" type="slidenum">
              <a:rPr lang="en-US" smtClean="0"/>
              <a:t>12</a:t>
            </a:fld>
            <a:endParaRPr lang="en-US" dirty="0"/>
          </a:p>
        </p:txBody>
      </p:sp>
    </p:spTree>
    <p:extLst>
      <p:ext uri="{BB962C8B-B14F-4D97-AF65-F5344CB8AC3E}">
        <p14:creationId xmlns:p14="http://schemas.microsoft.com/office/powerpoint/2010/main" val="3498801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might expect the best tennis player to win a tournament consisting of a series of head-to-head matches.</a:t>
            </a:r>
            <a:endParaRPr lang="en-US" dirty="0"/>
          </a:p>
        </p:txBody>
      </p:sp>
      <p:sp>
        <p:nvSpPr>
          <p:cNvPr id="4" name="Slide Number Placeholder 3"/>
          <p:cNvSpPr>
            <a:spLocks noGrp="1"/>
          </p:cNvSpPr>
          <p:nvPr>
            <p:ph type="sldNum" sz="quarter" idx="10"/>
          </p:nvPr>
        </p:nvSpPr>
        <p:spPr/>
        <p:txBody>
          <a:bodyPr/>
          <a:lstStyle/>
          <a:p>
            <a:fld id="{6DA9B6C6-8CC4-4872-95A4-F56C3C6E52B8}" type="slidenum">
              <a:rPr lang="en-US" smtClean="0"/>
              <a:t>13</a:t>
            </a:fld>
            <a:endParaRPr lang="en-US" dirty="0"/>
          </a:p>
        </p:txBody>
      </p:sp>
    </p:spTree>
    <p:extLst>
      <p:ext uri="{BB962C8B-B14F-4D97-AF65-F5344CB8AC3E}">
        <p14:creationId xmlns:p14="http://schemas.microsoft.com/office/powerpoint/2010/main" val="3455631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14</a:t>
            </a:fld>
            <a:endParaRPr lang="en-US" dirty="0"/>
          </a:p>
        </p:txBody>
      </p:sp>
    </p:spTree>
    <p:extLst>
      <p:ext uri="{BB962C8B-B14F-4D97-AF65-F5344CB8AC3E}">
        <p14:creationId xmlns:p14="http://schemas.microsoft.com/office/powerpoint/2010/main" val="2588309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15</a:t>
            </a:fld>
            <a:endParaRPr lang="en-US" dirty="0"/>
          </a:p>
        </p:txBody>
      </p:sp>
    </p:spTree>
    <p:extLst>
      <p:ext uri="{BB962C8B-B14F-4D97-AF65-F5344CB8AC3E}">
        <p14:creationId xmlns:p14="http://schemas.microsoft.com/office/powerpoint/2010/main" val="2588309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Maine switched to “ranked-choice voting” in which the candidate with the most votes wins. This change meant that on the November 2018 ballot in Maine, all voters were asked to vote for their first choice </a:t>
            </a:r>
            <a:r>
              <a:rPr lang="en-US" i="1" dirty="0"/>
              <a:t>and their second choice</a:t>
            </a:r>
            <a:r>
              <a:rPr lang="en-US" dirty="0"/>
              <a:t> in the elections.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a candidate doesn’t win 50% of the votes, then the last place candidate’s votes are redistributed</a:t>
            </a:r>
            <a:r>
              <a:rPr lang="en-US" baseline="0" dirty="0"/>
              <a:t> among the remaining candidates. </a:t>
            </a:r>
            <a:r>
              <a:rPr lang="en-US" dirty="0"/>
              <a:t>If a candidate doesn’t win 50% of the votes, this repeats with</a:t>
            </a:r>
            <a:r>
              <a:rPr lang="en-US" baseline="0" dirty="0"/>
              <a:t> the second </a:t>
            </a:r>
            <a:r>
              <a:rPr lang="en-US" dirty="0"/>
              <a:t>last candidate’s votes redistributed</a:t>
            </a:r>
            <a:r>
              <a:rPr lang="en-US" baseline="0" dirty="0"/>
              <a:t> among the remaining candidates. This continues until one candidate has 50% or more of the votes.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6DA9B6C6-8CC4-4872-95A4-F56C3C6E52B8}" type="slidenum">
              <a:rPr lang="en-US" smtClean="0"/>
              <a:t>16</a:t>
            </a:fld>
            <a:endParaRPr lang="en-US" dirty="0"/>
          </a:p>
        </p:txBody>
      </p:sp>
    </p:spTree>
    <p:extLst>
      <p:ext uri="{BB962C8B-B14F-4D97-AF65-F5344CB8AC3E}">
        <p14:creationId xmlns:p14="http://schemas.microsoft.com/office/powerpoint/2010/main" val="3411601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a:buNone/>
              <a:tabLst/>
              <a:defRPr/>
            </a:pPr>
            <a:r>
              <a:rPr lang="en-US" sz="1200" b="0" i="0" u="none" strike="noStrike" kern="1200" baseline="0" dirty="0">
                <a:solidFill>
                  <a:schemeClr val="tx1"/>
                </a:solidFill>
                <a:latin typeface="+mn-lt"/>
                <a:ea typeface="+mn-ea"/>
                <a:cs typeface="+mn-cs"/>
              </a:rPr>
              <a:t>Physical appearance can influence voters. One explanation is the </a:t>
            </a:r>
            <a:r>
              <a:rPr lang="en-US" sz="1200" b="0" i="1" u="none" strike="noStrike" kern="1200" baseline="0" dirty="0">
                <a:solidFill>
                  <a:schemeClr val="tx1"/>
                </a:solidFill>
                <a:latin typeface="+mn-lt"/>
                <a:ea typeface="+mn-ea"/>
                <a:cs typeface="+mn-cs"/>
              </a:rPr>
              <a:t>halo effect</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 psychological bias in which the perception of one trait in a person is influenced by the perception of their other traits. For instance, voters might assume that more-attractive candidates are also more intelligent or more competent; consider the first televised presidential election debate between Nixon and Kennedy.</a:t>
            </a:r>
          </a:p>
          <a:p>
            <a:pPr marL="0" indent="0">
              <a:buFont typeface="Wingdings"/>
              <a:buNone/>
            </a:pPr>
            <a:endParaRPr lang="en-US" dirty="0"/>
          </a:p>
          <a:p>
            <a:pPr marL="0" indent="0">
              <a:buFont typeface="Wingdings"/>
              <a:buNone/>
            </a:pPr>
            <a:r>
              <a:rPr lang="en-US" dirty="0"/>
              <a:t>Recall that</a:t>
            </a:r>
            <a:r>
              <a:rPr lang="en-US" baseline="0" dirty="0"/>
              <a:t> </a:t>
            </a:r>
            <a:r>
              <a:rPr lang="en-US" sz="1200" b="0" i="0" u="none" strike="noStrike" kern="1200" baseline="0" dirty="0">
                <a:solidFill>
                  <a:schemeClr val="tx1"/>
                </a:solidFill>
                <a:latin typeface="+mn-lt"/>
                <a:ea typeface="+mn-ea"/>
                <a:cs typeface="+mn-cs"/>
              </a:rPr>
              <a:t>what is individually rational is not necessarily socially optimal. If we think of good governance as a public good created by well-informed voters, we can predict that it will be undersupplied.</a:t>
            </a:r>
          </a:p>
          <a:p>
            <a:pPr marL="171450" indent="-171450">
              <a:buFont typeface="Wingdings"/>
              <a:buChar char="è"/>
            </a:pPr>
            <a:endParaRPr lang="en-US" sz="1200" b="0" i="0" u="none" strike="noStrike" kern="1200" baseline="0" dirty="0">
              <a:solidFill>
                <a:schemeClr val="tx1"/>
              </a:solidFill>
              <a:latin typeface="+mn-lt"/>
              <a:ea typeface="+mn-ea"/>
              <a:cs typeface="+mn-cs"/>
            </a:endParaRPr>
          </a:p>
          <a:p>
            <a:pPr marL="0" indent="0">
              <a:buFont typeface="Wingdings"/>
              <a:buNone/>
            </a:pPr>
            <a:r>
              <a:rPr lang="en-US" sz="1200" b="0" i="0" u="none" strike="noStrike" kern="1200" baseline="0" dirty="0">
                <a:solidFill>
                  <a:schemeClr val="tx1"/>
                </a:solidFill>
                <a:latin typeface="+mn-lt"/>
                <a:ea typeface="+mn-ea"/>
                <a:cs typeface="+mn-cs"/>
              </a:rPr>
              <a:t>Only 1 out of 100,000 votes cast in U.S. elections was pivotal in changing the outcome of an election. In other words, your vote has a 99.999 percent chance of being pointless.</a:t>
            </a:r>
          </a:p>
        </p:txBody>
      </p:sp>
      <p:sp>
        <p:nvSpPr>
          <p:cNvPr id="4" name="Slide Number Placeholder 3"/>
          <p:cNvSpPr>
            <a:spLocks noGrp="1"/>
          </p:cNvSpPr>
          <p:nvPr>
            <p:ph type="sldNum" sz="quarter" idx="10"/>
          </p:nvPr>
        </p:nvSpPr>
        <p:spPr/>
        <p:txBody>
          <a:bodyPr/>
          <a:lstStyle/>
          <a:p>
            <a:fld id="{E852A893-E331-4A6D-A2D6-E2BE74705F2E}" type="slidenum">
              <a:rPr lang="en-US" smtClean="0"/>
              <a:t>17</a:t>
            </a:fld>
            <a:endParaRPr lang="en-US" dirty="0"/>
          </a:p>
        </p:txBody>
      </p:sp>
    </p:spTree>
    <p:extLst>
      <p:ext uri="{BB962C8B-B14F-4D97-AF65-F5344CB8AC3E}">
        <p14:creationId xmlns:p14="http://schemas.microsoft.com/office/powerpoint/2010/main" val="3869912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imagine there is a national park that private companies run tour buses through. Many people who visit the park find the tour buses to be disruptive and harmful to the wildlife. Some people organize a campaign to tighten regulations on bus tours through the park. Tour bus companies work together to contest the proposed new regulations. Because there are only a few owners of tour bus companies, each one gains a lot from unrestricted use of the park. Even if restricting bus use would deliver higher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benefits to the many people who visit the park occasionally, those benefits are much lower per person. Park visitors may be willing to sign a petition or write an e-mail, but most will not feel strongly enough to fight as determinedly as the tour-bus operators. The benefits of pro-bus policy are </a:t>
            </a:r>
            <a:r>
              <a:rPr lang="en-US" sz="1200" b="0" i="1" u="none" strike="noStrike" kern="1200" baseline="0" dirty="0">
                <a:solidFill>
                  <a:schemeClr val="tx1"/>
                </a:solidFill>
                <a:latin typeface="+mn-lt"/>
                <a:ea typeface="+mn-ea"/>
                <a:cs typeface="+mn-cs"/>
              </a:rPr>
              <a:t>concentrated </a:t>
            </a:r>
            <a:r>
              <a:rPr lang="en-US" sz="1200" b="0" i="0" u="none" strike="noStrike" kern="1200" baseline="0" dirty="0">
                <a:solidFill>
                  <a:schemeClr val="tx1"/>
                </a:solidFill>
                <a:latin typeface="+mn-lt"/>
                <a:ea typeface="+mn-ea"/>
                <a:cs typeface="+mn-cs"/>
              </a:rPr>
              <a:t>for tour-bus company owners. The costs of anti-bus policy are </a:t>
            </a:r>
            <a:r>
              <a:rPr lang="en-US" sz="1200" b="0" i="1" u="none" strike="noStrike" kern="1200" baseline="0" dirty="0">
                <a:solidFill>
                  <a:schemeClr val="tx1"/>
                </a:solidFill>
                <a:latin typeface="+mn-lt"/>
                <a:ea typeface="+mn-ea"/>
                <a:cs typeface="+mn-cs"/>
              </a:rPr>
              <a:t>diffuse </a:t>
            </a:r>
            <a:r>
              <a:rPr lang="en-US" sz="1200" b="0" i="0" u="none" strike="noStrike" kern="1200" baseline="0" dirty="0">
                <a:solidFill>
                  <a:schemeClr val="tx1"/>
                </a:solidFill>
                <a:latin typeface="+mn-lt"/>
                <a:ea typeface="+mn-ea"/>
                <a:cs typeface="+mn-cs"/>
              </a:rPr>
              <a:t>for private park users. We can predict that the tour bus owners will likely get their way.</a:t>
            </a:r>
            <a:endParaRPr lang="en-US" b="0" dirty="0"/>
          </a:p>
        </p:txBody>
      </p:sp>
      <p:sp>
        <p:nvSpPr>
          <p:cNvPr id="4" name="Slide Number Placeholder 3"/>
          <p:cNvSpPr>
            <a:spLocks noGrp="1"/>
          </p:cNvSpPr>
          <p:nvPr>
            <p:ph type="sldNum" sz="quarter" idx="10"/>
          </p:nvPr>
        </p:nvSpPr>
        <p:spPr/>
        <p:txBody>
          <a:bodyPr/>
          <a:lstStyle/>
          <a:p>
            <a:fld id="{E852A893-E331-4A6D-A2D6-E2BE74705F2E}" type="slidenum">
              <a:rPr lang="en-US" smtClean="0"/>
              <a:t>18</a:t>
            </a:fld>
            <a:endParaRPr lang="en-US" dirty="0"/>
          </a:p>
        </p:txBody>
      </p:sp>
    </p:spTree>
    <p:extLst>
      <p:ext uri="{BB962C8B-B14F-4D97-AF65-F5344CB8AC3E}">
        <p14:creationId xmlns:p14="http://schemas.microsoft.com/office/powerpoint/2010/main" val="4040674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Bureaucratic capture</a:t>
            </a:r>
            <a:r>
              <a:rPr lang="en-US" b="1" dirty="0"/>
              <a:t>: </a:t>
            </a:r>
            <a:r>
              <a:rPr lang="en-US" sz="1200" b="0" i="0" u="none" strike="noStrike" kern="1200" baseline="0" dirty="0">
                <a:solidFill>
                  <a:schemeClr val="tx1"/>
                </a:solidFill>
                <a:latin typeface="+mn-lt"/>
                <a:ea typeface="+mn-ea"/>
                <a:cs typeface="+mn-cs"/>
              </a:rPr>
              <a:t>In the aftermath of the 2008 financial crisis, some questioned the effectiveness of the Securities and Exchange Commission’s supervision of capital markets. Critics accused the SEC of failing to enforce regulations that might have mitigated the crisis. They say this was because the SEC was staffed by people with close ties to the financial industry.</a:t>
            </a:r>
            <a:endParaRPr lang="en-US" b="0" dirty="0"/>
          </a:p>
        </p:txBody>
      </p:sp>
      <p:sp>
        <p:nvSpPr>
          <p:cNvPr id="4" name="Slide Number Placeholder 3"/>
          <p:cNvSpPr>
            <a:spLocks noGrp="1"/>
          </p:cNvSpPr>
          <p:nvPr>
            <p:ph type="sldNum" sz="quarter" idx="10"/>
          </p:nvPr>
        </p:nvSpPr>
        <p:spPr/>
        <p:txBody>
          <a:bodyPr/>
          <a:lstStyle/>
          <a:p>
            <a:fld id="{E852A893-E331-4A6D-A2D6-E2BE74705F2E}" type="slidenum">
              <a:rPr lang="en-US" smtClean="0"/>
              <a:t>19</a:t>
            </a:fld>
            <a:endParaRPr lang="en-US" dirty="0"/>
          </a:p>
        </p:txBody>
      </p:sp>
    </p:spTree>
    <p:extLst>
      <p:ext uri="{BB962C8B-B14F-4D97-AF65-F5344CB8AC3E}">
        <p14:creationId xmlns:p14="http://schemas.microsoft.com/office/powerpoint/2010/main" val="2120175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20</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21</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During the eighteenth century, the Polish legislature used the liberum veto (Latin for “I freely forbid”). At any time, a member of parliament had the right to shout Nie pozwala! (“I do not allow!”) This move forced an end to the current session and voided any legislation that had been passed. The intent was to make sure that there was complete consensus about new laws. As you might expect, the system instead often led to chaos. Eventually, foreign powers took advantage of this system and bribed Polish legislators to oppose unwanted legislation with a cry of Nie pozwala, grinding the Polish political system to a halt. Not surprisingly, the liberum veto went out of fashion. Still, the lesson remains relevant: The rules of the game can have a big effect on outcomes.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u="sng"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none" dirty="0"/>
              <a:t>Number of political</a:t>
            </a:r>
            <a:r>
              <a:rPr lang="en-US" b="1" u="none" baseline="0" dirty="0"/>
              <a:t> parties</a:t>
            </a:r>
            <a:r>
              <a:rPr lang="en-US" b="0" u="none" baseline="0" dirty="0"/>
              <a:t>: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Two party systems lead to f</a:t>
            </a:r>
            <a:r>
              <a:rPr lang="en-US" u="none" dirty="0"/>
              <a:t>irst-past-the-post voting (</a:t>
            </a:r>
            <a:r>
              <a:rPr lang="en-US" sz="1200" b="0" i="0" u="none" strike="noStrike" kern="1200" baseline="0" dirty="0">
                <a:solidFill>
                  <a:schemeClr val="tx1"/>
                </a:solidFill>
                <a:latin typeface="+mn-lt"/>
                <a:ea typeface="+mn-ea"/>
                <a:cs typeface="+mn-cs"/>
              </a:rPr>
              <a:t>median-voter theorem). They can also sometimes lead to unwieldy combinations of policies within one platform. For instance, supporters of lower government spending often vote Republican, but these voters may have a wide range of opinions about social issues. As a result, people with different policy preferences may have to make compromises when voting.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u="none" dirty="0"/>
              <a:t>A proportional representation </a:t>
            </a:r>
            <a:r>
              <a:rPr lang="en-US" dirty="0"/>
              <a:t>system assigns percentages of legislature seats </a:t>
            </a:r>
            <a:r>
              <a:rPr lang="en-US" u="none" dirty="0"/>
              <a:t>proportional to the distribution of the nationwide votes. This allows small parties a chance to influence policy. This</a:t>
            </a:r>
            <a:r>
              <a:rPr lang="en-US" u="none" baseline="0" dirty="0"/>
              <a:t> m</a:t>
            </a:r>
            <a:r>
              <a:rPr lang="en-US" u="none" dirty="0"/>
              <a:t>ay give small extremist parties disproportionate power.</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Compared to proportional-representation systems, two-party systems are thought to lead to more centrist politics. </a:t>
            </a:r>
            <a:endParaRPr lang="en-US" b="1" dirty="0"/>
          </a:p>
        </p:txBody>
      </p:sp>
      <p:sp>
        <p:nvSpPr>
          <p:cNvPr id="4" name="Slide Number Placeholder 3"/>
          <p:cNvSpPr>
            <a:spLocks noGrp="1"/>
          </p:cNvSpPr>
          <p:nvPr>
            <p:ph type="sldNum" sz="quarter" idx="10"/>
          </p:nvPr>
        </p:nvSpPr>
        <p:spPr/>
        <p:txBody>
          <a:bodyPr/>
          <a:lstStyle/>
          <a:p>
            <a:fld id="{E852A893-E331-4A6D-A2D6-E2BE74705F2E}" type="slidenum">
              <a:rPr lang="en-US" smtClean="0"/>
              <a:t>22</a:t>
            </a:fld>
            <a:endParaRPr lang="en-US" dirty="0"/>
          </a:p>
        </p:txBody>
      </p:sp>
    </p:spTree>
    <p:extLst>
      <p:ext uri="{BB962C8B-B14F-4D97-AF65-F5344CB8AC3E}">
        <p14:creationId xmlns:p14="http://schemas.microsoft.com/office/powerpoint/2010/main" val="3223632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Politicians who know they will be out of office at the end of their term, regardless of their behavior, have less of an incentive for good behavior. </a:t>
            </a:r>
            <a:r>
              <a:rPr lang="en-US" sz="1200" b="0" i="0" u="none" strike="noStrike" kern="1200" baseline="0" dirty="0">
                <a:solidFill>
                  <a:schemeClr val="tx1"/>
                </a:solidFill>
                <a:latin typeface="+mn-lt"/>
                <a:ea typeface="+mn-ea"/>
                <a:cs typeface="+mn-cs"/>
              </a:rPr>
              <a:t>A recent study by two economists found that misappropriation of funds was 27 percent lower among mayors who had to face reelection than among second-termers. If this is right, then getting rid of term limits could reduce losses due to corruption by $160 million, equal to about half of the amount spent on </a:t>
            </a:r>
            <a:r>
              <a:rPr lang="en-US" sz="1200" b="0" i="1" u="none" strike="noStrike" kern="1200" baseline="0" dirty="0">
                <a:solidFill>
                  <a:schemeClr val="tx1"/>
                </a:solidFill>
                <a:latin typeface="+mn-lt"/>
                <a:ea typeface="+mn-ea"/>
                <a:cs typeface="+mn-cs"/>
              </a:rPr>
              <a:t>Bolsa Familia, </a:t>
            </a:r>
            <a:r>
              <a:rPr lang="en-US" sz="1200" b="0" i="0" u="none" strike="noStrike" kern="1200" baseline="0" dirty="0">
                <a:solidFill>
                  <a:schemeClr val="tx1"/>
                </a:solidFill>
                <a:latin typeface="+mn-lt"/>
                <a:ea typeface="+mn-ea"/>
                <a:cs typeface="+mn-cs"/>
              </a:rPr>
              <a:t>Brazil’s largest social program to help poor families.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Historically, controlling who was able to vote was an important tool for those wanted to keep other groups out of power, especially women, ethnic and religious minorities, and the poor. Even when the right to vote is universal, poll taxes, literacy requirements, or other such obstacles to voting can keep the poor or uneducated from being able to vote.</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23</a:t>
            </a:fld>
            <a:endParaRPr lang="en-US" dirty="0"/>
          </a:p>
        </p:txBody>
      </p:sp>
    </p:spTree>
    <p:extLst>
      <p:ext uri="{BB962C8B-B14F-4D97-AF65-F5344CB8AC3E}">
        <p14:creationId xmlns:p14="http://schemas.microsoft.com/office/powerpoint/2010/main" val="3223632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24</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real world is much more complicated. Voters are not necessarily well informed; politicians often pursue their own interests rather than those of voters; and small groups with large stakes in a policy proposal (such as electric companies in the case of a carbon tax) can have a big influence on the outcome.</a:t>
            </a:r>
          </a:p>
        </p:txBody>
      </p:sp>
      <p:sp>
        <p:nvSpPr>
          <p:cNvPr id="4" name="Slide Number Placeholder 3"/>
          <p:cNvSpPr>
            <a:spLocks noGrp="1"/>
          </p:cNvSpPr>
          <p:nvPr>
            <p:ph type="sldNum" sz="quarter" idx="10"/>
          </p:nvPr>
        </p:nvSpPr>
        <p:spPr/>
        <p:txBody>
          <a:bodyPr/>
          <a:lstStyle/>
          <a:p>
            <a:fld id="{6DA9B6C6-8CC4-4872-95A4-F56C3C6E52B8}" type="slidenum">
              <a:rPr lang="en-US" smtClean="0"/>
              <a:t>3</a:t>
            </a:fld>
            <a:endParaRPr lang="en-US" dirty="0"/>
          </a:p>
        </p:txBody>
      </p:sp>
    </p:spTree>
    <p:extLst>
      <p:ext uri="{BB962C8B-B14F-4D97-AF65-F5344CB8AC3E}">
        <p14:creationId xmlns:p14="http://schemas.microsoft.com/office/powerpoint/2010/main" val="1586195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4</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5</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6</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students that the median-voter</a:t>
            </a:r>
            <a:r>
              <a:rPr lang="en-US" baseline="0" dirty="0"/>
              <a:t> theorem concludes that </a:t>
            </a:r>
            <a:r>
              <a:rPr lang="en-US" u="none" dirty="0"/>
              <a:t>politicians maximize their votes by</a:t>
            </a:r>
            <a:r>
              <a:rPr lang="en-US" dirty="0"/>
              <a:t> taking the policy position </a:t>
            </a:r>
            <a:r>
              <a:rPr lang="en-US" u="none" dirty="0"/>
              <a:t>preferred by the median voter. </a:t>
            </a:r>
            <a:r>
              <a:rPr lang="en-US" dirty="0"/>
              <a:t>In </a:t>
            </a:r>
            <a:r>
              <a:rPr lang="en-US" u="none" dirty="0"/>
              <a:t>reality</a:t>
            </a:r>
            <a:r>
              <a:rPr lang="en-US" dirty="0"/>
              <a:t>, many policy issues are not one-dimensional, and voters usually care about more than just one policy issue. Once voting becomes more complicated, the </a:t>
            </a:r>
            <a:r>
              <a:rPr lang="en-US" u="none" dirty="0"/>
              <a:t>way in which voters cast</a:t>
            </a:r>
            <a:r>
              <a:rPr lang="en-US" dirty="0"/>
              <a:t> their ballots becomes important.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median-voter theorem also casts light on why we often see presidential candidates change their positions over the course of a campaign. They may advocate relatively extreme positions during party primary elections because the goal is to appeal to the median </a:t>
            </a:r>
            <a:r>
              <a:rPr lang="en-US" i="1" dirty="0"/>
              <a:t>of voters in their own party.</a:t>
            </a:r>
            <a:r>
              <a:rPr lang="en-US" dirty="0"/>
              <a:t> In the general election, they want to appeal to the median </a:t>
            </a:r>
            <a:r>
              <a:rPr lang="en-US" i="1" dirty="0"/>
              <a:t>of all voters, </a:t>
            </a:r>
            <a:r>
              <a:rPr lang="en-US" dirty="0"/>
              <a:t>so they adopt positions closer to the center. </a:t>
            </a:r>
            <a:endParaRPr lang="en-US" sz="1200" b="0" i="0" u="none"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7</a:t>
            </a:fld>
            <a:endParaRPr lang="en-US" dirty="0"/>
          </a:p>
        </p:txBody>
      </p:sp>
    </p:spTree>
    <p:extLst>
      <p:ext uri="{BB962C8B-B14F-4D97-AF65-F5344CB8AC3E}">
        <p14:creationId xmlns:p14="http://schemas.microsoft.com/office/powerpoint/2010/main" val="2462461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Unanimity</a:t>
            </a:r>
            <a:r>
              <a:rPr lang="en-US" sz="1200" b="0" i="0" u="none" strike="noStrike" kern="1200" baseline="0" dirty="0">
                <a:solidFill>
                  <a:schemeClr val="tx1"/>
                </a:solidFill>
                <a:latin typeface="+mn-lt"/>
                <a:ea typeface="+mn-ea"/>
                <a:cs typeface="+mn-cs"/>
              </a:rPr>
              <a:t>. If everyone in the group prefers option X to option Y, then X beats Y. In other words, if every voter would rather spend more on education than on national parks, then the ideal voting system would be structured so that education spending wins.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 dictator</a:t>
            </a:r>
            <a:r>
              <a:rPr lang="en-US" sz="1200" b="0" i="0" u="none" strike="noStrike" kern="1200" baseline="0" dirty="0">
                <a:solidFill>
                  <a:schemeClr val="tx1"/>
                </a:solidFill>
                <a:latin typeface="+mn-lt"/>
                <a:ea typeface="+mn-ea"/>
                <a:cs typeface="+mn-cs"/>
              </a:rPr>
              <a:t>. There is no person who has the power to single-handedly enact his or her own preferences. A voting system would not be ideal if someone has the power to put all funds into national parks, even if most would rather spend the money on schools.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Transitivity</a:t>
            </a:r>
            <a:r>
              <a:rPr lang="en-US" sz="1200" b="0" i="0" u="none" strike="noStrike" kern="1200" baseline="0" dirty="0">
                <a:solidFill>
                  <a:schemeClr val="tx1"/>
                </a:solidFill>
                <a:latin typeface="+mn-lt"/>
                <a:ea typeface="+mn-ea"/>
                <a:cs typeface="+mn-cs"/>
              </a:rPr>
              <a:t>. If option X beats Y, and Y beats Z, then transitivity says that X also beats Z. In other words, if voters would rather spend on schools than parks, and they would rather spend on parks than alternative energy, then any voting system that could result in alternative energy winning out over schools would not be considered ideal.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Independence of irrelevant alternatives</a:t>
            </a:r>
            <a:r>
              <a:rPr lang="en-US" sz="1200" b="0" i="0" u="none" strike="noStrike" kern="1200" baseline="0" dirty="0">
                <a:solidFill>
                  <a:schemeClr val="tx1"/>
                </a:solidFill>
                <a:latin typeface="+mn-lt"/>
                <a:ea typeface="+mn-ea"/>
                <a:cs typeface="+mn-cs"/>
              </a:rPr>
              <a:t>. If a group is voting on option X versus option Y, this decision should not depend on any information or preference about another unconnected option, Z. In other words, whether or not spending on alternative energy also happens to be an option shouldn’t affect whether voters prefer spending on schools versus parks.</a:t>
            </a:r>
            <a:endParaRPr lang="en-US" b="0" dirty="0"/>
          </a:p>
        </p:txBody>
      </p:sp>
      <p:sp>
        <p:nvSpPr>
          <p:cNvPr id="4" name="Slide Number Placeholder 3"/>
          <p:cNvSpPr>
            <a:spLocks noGrp="1"/>
          </p:cNvSpPr>
          <p:nvPr>
            <p:ph type="sldNum" sz="quarter" idx="10"/>
          </p:nvPr>
        </p:nvSpPr>
        <p:spPr/>
        <p:txBody>
          <a:bodyPr/>
          <a:lstStyle/>
          <a:p>
            <a:fld id="{DE039F57-2E1C-4FC2-AABC-E2D3D29B83B2}" type="slidenum">
              <a:rPr lang="en-US" smtClean="0"/>
              <a:t>8</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9</a:t>
            </a:fld>
            <a:endParaRPr lang="en-US" dirty="0"/>
          </a:p>
        </p:txBody>
      </p:sp>
    </p:spTree>
    <p:extLst>
      <p:ext uri="{BB962C8B-B14F-4D97-AF65-F5344CB8AC3E}">
        <p14:creationId xmlns:p14="http://schemas.microsoft.com/office/powerpoint/2010/main" val="3441942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0A42A578-9F34-4CCB-997C-98F8DCB6E2C4}"/>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49484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rgbClr val="9D0505"/>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rgbClr val="9D0505"/>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562572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4266751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gradFill>
          <a:gsLst>
            <a:gs pos="0">
              <a:schemeClr val="bg1">
                <a:lumMod val="65000"/>
              </a:schemeClr>
            </a:gs>
            <a:gs pos="16000">
              <a:schemeClr val="bg1">
                <a:lumMod val="85000"/>
              </a:schemeClr>
            </a:gs>
            <a:gs pos="33000">
              <a:schemeClr val="bg1"/>
            </a:gs>
          </a:gsLst>
          <a:lin ang="16200000" scaled="1"/>
        </a:gradFill>
        <a:effectLst/>
      </p:bgPr>
    </p:bg>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8626" y="152400"/>
            <a:ext cx="9144000" cy="1143000"/>
          </a:xfrm>
          <a:prstGeom prst="rect">
            <a:avLst/>
          </a:prstGeom>
        </p:spPr>
        <p:txBody>
          <a:bodyPr/>
          <a:lstStyle>
            <a:lvl1pPr>
              <a:defRPr sz="6000">
                <a:latin typeface="Calibri Light" pitchFamily="34" charset="0"/>
              </a:defRPr>
            </a:lvl1pPr>
          </a:lstStyle>
          <a:p>
            <a:r>
              <a:rPr lang="en-US" dirty="0"/>
              <a:t>Chapter 3</a:t>
            </a:r>
          </a:p>
        </p:txBody>
      </p:sp>
      <p:sp>
        <p:nvSpPr>
          <p:cNvPr id="13" name="Text Placeholder 12"/>
          <p:cNvSpPr>
            <a:spLocks noGrp="1"/>
          </p:cNvSpPr>
          <p:nvPr>
            <p:ph type="body" sz="quarter" idx="10" hasCustomPrompt="1"/>
          </p:nvPr>
        </p:nvSpPr>
        <p:spPr>
          <a:xfrm>
            <a:off x="0" y="4800600"/>
            <a:ext cx="9144000" cy="762000"/>
          </a:xfrm>
          <a:prstGeom prst="rect">
            <a:avLst/>
          </a:prstGeom>
        </p:spPr>
        <p:txBody>
          <a:bodyPr/>
          <a:lstStyle>
            <a:lvl1pPr marL="0" indent="0">
              <a:buFontTx/>
              <a:buNone/>
              <a:defRPr/>
            </a:lvl1pPr>
            <a:lvl4pPr marL="0" indent="0" algn="ctr">
              <a:buNone/>
              <a:defRPr sz="4000">
                <a:latin typeface="Calibri Light" pitchFamily="34" charset="0"/>
              </a:defRPr>
            </a:lvl4pPr>
          </a:lstStyle>
          <a:p>
            <a:pPr lvl="3"/>
            <a:r>
              <a:rPr lang="en-US" dirty="0"/>
              <a:t>Markets</a:t>
            </a:r>
          </a:p>
        </p:txBody>
      </p:sp>
      <p:pic>
        <p:nvPicPr>
          <p:cNvPr id="1026" name="Picture 2" descr="\\il02fil005.mhf.mhc\Commons\ECON\BR ECON TEAM\Alyssa\Karlan\Design\Karlan_globes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62072" y="1295400"/>
            <a:ext cx="3419856" cy="321868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
          <p:cNvSpPr>
            <a:spLocks noChangeArrowheads="1"/>
          </p:cNvSpPr>
          <p:nvPr userDrawn="1"/>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latin typeface="Times New Roman" charset="0"/>
                <a:cs typeface="Times New Roman" charset="0"/>
              </a:rPr>
              <a:t>Copyright © 2014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9114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382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49" r:id="rId4"/>
    <p:sldLayoutId id="2147483650" r:id="rId5"/>
    <p:sldLayoutId id="2147483655" r:id="rId6"/>
    <p:sldLayoutId id="2147483656" r:id="rId7"/>
    <p:sldLayoutId id="2147483658" r:id="rId8"/>
    <p:sldLayoutId id="2147483659" r:id="rId9"/>
    <p:sldLayoutId id="2147483660" r:id="rId10"/>
    <p:sldLayoutId id="2147483661" r:id="rId11"/>
    <p:sldLayoutId id="2147483662" r:id="rId12"/>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22</a:t>
            </a:r>
          </a:p>
        </p:txBody>
      </p:sp>
      <p:sp>
        <p:nvSpPr>
          <p:cNvPr id="3" name="Text Placeholder 2"/>
          <p:cNvSpPr>
            <a:spLocks noGrp="1"/>
          </p:cNvSpPr>
          <p:nvPr>
            <p:ph type="body" sz="quarter" idx="10"/>
          </p:nvPr>
        </p:nvSpPr>
        <p:spPr/>
        <p:txBody>
          <a:bodyPr/>
          <a:lstStyle/>
          <a:p>
            <a:r>
              <a:rPr lang="en-US" dirty="0"/>
              <a:t>Political Choices</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For each of the following, identify which criterion for an ideal voting system is most likely violated:</a:t>
            </a:r>
          </a:p>
          <a:p>
            <a:r>
              <a:rPr lang="en-US" dirty="0"/>
              <a:t>Voters would rather spend on schools than parks, and would rather spend on parks than alternative energy, yet alternative energy wins over schools.</a:t>
            </a:r>
          </a:p>
          <a:p>
            <a:pPr marL="0" indent="0">
              <a:buNone/>
            </a:pPr>
            <a:r>
              <a:rPr lang="en-US" dirty="0">
                <a:solidFill>
                  <a:srgbClr val="C00000"/>
                </a:solidFill>
              </a:rPr>
              <a:t>	</a:t>
            </a:r>
            <a:r>
              <a:rPr lang="en-US" dirty="0">
                <a:solidFill>
                  <a:srgbClr val="9D0505"/>
                </a:solidFill>
              </a:rPr>
              <a:t>Transitivity</a:t>
            </a:r>
          </a:p>
          <a:p>
            <a:r>
              <a:rPr lang="en-US" dirty="0"/>
              <a:t>Someone has the power to put all funds into national parks, even if most would rather spend the money on schools.</a:t>
            </a:r>
          </a:p>
          <a:p>
            <a:pPr marL="0" indent="0">
              <a:buNone/>
            </a:pPr>
            <a:r>
              <a:rPr lang="en-US" dirty="0">
                <a:solidFill>
                  <a:srgbClr val="C00000"/>
                </a:solidFill>
              </a:rPr>
              <a:t>	</a:t>
            </a:r>
            <a:r>
              <a:rPr lang="en-US" dirty="0">
                <a:solidFill>
                  <a:srgbClr val="9D0505"/>
                </a:solidFill>
              </a:rPr>
              <a:t>No dictator</a:t>
            </a:r>
          </a:p>
          <a:p>
            <a:r>
              <a:rPr lang="en-US" dirty="0"/>
              <a:t>The option of spending on alternative energy affects whether voters prefer spending on schools versus parks.</a:t>
            </a:r>
          </a:p>
          <a:p>
            <a:pPr marL="0" indent="0">
              <a:buNone/>
            </a:pPr>
            <a:r>
              <a:rPr lang="en-US" dirty="0">
                <a:solidFill>
                  <a:srgbClr val="C00000"/>
                </a:solidFill>
              </a:rPr>
              <a:t>	</a:t>
            </a:r>
            <a:r>
              <a:rPr lang="en-US" dirty="0">
                <a:solidFill>
                  <a:srgbClr val="9D0505"/>
                </a:solidFill>
              </a:rPr>
              <a:t>Independence of irrelevant alternatives</a:t>
            </a:r>
          </a:p>
          <a:p>
            <a:r>
              <a:rPr lang="en-US" dirty="0"/>
              <a:t>Every voter would rather spend more on education than on national parks, yet national parks spending wins.</a:t>
            </a:r>
          </a:p>
          <a:p>
            <a:pPr marL="0" indent="0">
              <a:buNone/>
            </a:pPr>
            <a:r>
              <a:rPr lang="en-US" dirty="0">
                <a:solidFill>
                  <a:srgbClr val="C00000"/>
                </a:solidFill>
              </a:rPr>
              <a:t>	</a:t>
            </a:r>
            <a:r>
              <a:rPr lang="en-US" dirty="0">
                <a:solidFill>
                  <a:srgbClr val="9D0505"/>
                </a:solidFill>
              </a:rPr>
              <a:t>Unanimity</a:t>
            </a:r>
          </a:p>
        </p:txBody>
      </p:sp>
    </p:spTree>
    <p:extLst>
      <p:ext uri="{BB962C8B-B14F-4D97-AF65-F5344CB8AC3E}">
        <p14:creationId xmlns:p14="http://schemas.microsoft.com/office/powerpoint/2010/main" val="2061211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elusive perfect voting system II</a:t>
            </a:r>
          </a:p>
        </p:txBody>
      </p:sp>
      <p:sp>
        <p:nvSpPr>
          <p:cNvPr id="3" name="Content Placeholder 2"/>
          <p:cNvSpPr>
            <a:spLocks noGrp="1"/>
          </p:cNvSpPr>
          <p:nvPr>
            <p:ph idx="1"/>
          </p:nvPr>
        </p:nvSpPr>
        <p:spPr>
          <a:xfrm>
            <a:off x="457200" y="1298448"/>
            <a:ext cx="8229600" cy="5102352"/>
          </a:xfrm>
        </p:spPr>
        <p:txBody>
          <a:bodyPr>
            <a:normAutofit fontScale="92500" lnSpcReduction="20000"/>
          </a:bodyPr>
          <a:lstStyle/>
          <a:p>
            <a:r>
              <a:rPr lang="en-US" dirty="0"/>
              <a:t>In most elections the voting system is </a:t>
            </a:r>
            <a:r>
              <a:rPr lang="en-US" i="1" dirty="0">
                <a:solidFill>
                  <a:srgbClr val="9D0505"/>
                </a:solidFill>
              </a:rPr>
              <a:t>first-past-the-post</a:t>
            </a:r>
            <a:r>
              <a:rPr lang="en-US" dirty="0"/>
              <a:t>, or plurality voting:</a:t>
            </a:r>
          </a:p>
          <a:p>
            <a:pPr marL="628650" lvl="1" indent="-266700"/>
            <a:r>
              <a:rPr lang="en-US" dirty="0"/>
              <a:t>All candidates go up against each other at once.</a:t>
            </a:r>
          </a:p>
          <a:p>
            <a:pPr marL="628650" lvl="1" indent="-266700"/>
            <a:r>
              <a:rPr lang="en-US" dirty="0"/>
              <a:t>Each voter can choose one of the candidates.</a:t>
            </a:r>
          </a:p>
          <a:p>
            <a:pPr marL="628650" lvl="1" indent="-266700"/>
            <a:r>
              <a:rPr lang="en-US" dirty="0"/>
              <a:t>The candidate who receives the most votes wins.</a:t>
            </a:r>
          </a:p>
          <a:p>
            <a:r>
              <a:rPr lang="en-US" dirty="0"/>
              <a:t>The merit of this voting system is simplicity.</a:t>
            </a:r>
          </a:p>
          <a:p>
            <a:r>
              <a:rPr lang="en-US" dirty="0"/>
              <a:t>It violates the </a:t>
            </a:r>
            <a:r>
              <a:rPr lang="en-US" i="1" dirty="0">
                <a:solidFill>
                  <a:srgbClr val="9D0505"/>
                </a:solidFill>
              </a:rPr>
              <a:t>independence of irrelevant alternatives</a:t>
            </a:r>
            <a:r>
              <a:rPr lang="en-US" dirty="0"/>
              <a:t> criterion, also called the </a:t>
            </a:r>
            <a:r>
              <a:rPr lang="en-US" i="1" dirty="0">
                <a:solidFill>
                  <a:srgbClr val="9D0505"/>
                </a:solidFill>
              </a:rPr>
              <a:t>third-party problem</a:t>
            </a:r>
            <a:r>
              <a:rPr lang="en-US" dirty="0"/>
              <a:t>.</a:t>
            </a:r>
          </a:p>
          <a:p>
            <a:r>
              <a:rPr lang="en-US" dirty="0"/>
              <a:t>Instead of the median voter being decisive, winning depends on whether an additional third party candidate is on the ballot.</a:t>
            </a:r>
          </a:p>
        </p:txBody>
      </p:sp>
    </p:spTree>
    <p:extLst>
      <p:ext uri="{BB962C8B-B14F-4D97-AF65-F5344CB8AC3E}">
        <p14:creationId xmlns:p14="http://schemas.microsoft.com/office/powerpoint/2010/main" val="8076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elusive perfect voting system III</a:t>
            </a:r>
          </a:p>
        </p:txBody>
      </p:sp>
      <p:sp>
        <p:nvSpPr>
          <p:cNvPr id="58" name="Content Placeholder 57"/>
          <p:cNvSpPr>
            <a:spLocks noGrp="1"/>
          </p:cNvSpPr>
          <p:nvPr>
            <p:ph idx="1"/>
          </p:nvPr>
        </p:nvSpPr>
        <p:spPr>
          <a:xfrm>
            <a:off x="457200" y="1298448"/>
            <a:ext cx="8229600" cy="5102352"/>
          </a:xfrm>
        </p:spPr>
        <p:txBody>
          <a:bodyPr>
            <a:normAutofit/>
          </a:bodyPr>
          <a:lstStyle/>
          <a:p>
            <a:pPr marL="0" indent="0">
              <a:buNone/>
            </a:pPr>
            <a:r>
              <a:rPr lang="en-US" sz="2600" dirty="0"/>
              <a:t>Consider the 2000 presidential election between George W. Bush, Al Gore, and third party candidate Ralph Nader.</a:t>
            </a:r>
          </a:p>
        </p:txBody>
      </p:sp>
      <p:sp>
        <p:nvSpPr>
          <p:cNvPr id="83" name="Rectangle 19"/>
          <p:cNvSpPr>
            <a:spLocks noChangeArrowheads="1"/>
          </p:cNvSpPr>
          <p:nvPr/>
        </p:nvSpPr>
        <p:spPr bwMode="auto">
          <a:xfrm>
            <a:off x="1130300" y="5191125"/>
            <a:ext cx="7453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 wins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20"/>
          <p:cNvSpPr>
            <a:spLocks noChangeArrowheads="1"/>
          </p:cNvSpPr>
          <p:nvPr/>
        </p:nvSpPr>
        <p:spPr bwMode="auto">
          <a:xfrm>
            <a:off x="3521075" y="5191125"/>
            <a:ext cx="771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 wins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32" name="Group 131"/>
          <p:cNvGrpSpPr/>
          <p:nvPr/>
        </p:nvGrpSpPr>
        <p:grpSpPr>
          <a:xfrm>
            <a:off x="381000" y="2419350"/>
            <a:ext cx="1924050" cy="2762250"/>
            <a:chOff x="381000" y="2362200"/>
            <a:chExt cx="1924050" cy="2762250"/>
          </a:xfrm>
        </p:grpSpPr>
        <p:sp>
          <p:nvSpPr>
            <p:cNvPr id="59" name="Rectangle 5"/>
            <p:cNvSpPr>
              <a:spLocks noChangeArrowheads="1"/>
            </p:cNvSpPr>
            <p:nvPr/>
          </p:nvSpPr>
          <p:spPr bwMode="auto">
            <a:xfrm>
              <a:off x="1466850" y="2851150"/>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Percent of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
            <p:cNvSpPr>
              <a:spLocks noChangeArrowheads="1"/>
            </p:cNvSpPr>
            <p:nvPr/>
          </p:nvSpPr>
          <p:spPr bwMode="auto">
            <a:xfrm>
              <a:off x="1549400" y="2971800"/>
              <a:ext cx="460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voters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7"/>
            <p:cNvSpPr>
              <a:spLocks noChangeArrowheads="1"/>
            </p:cNvSpPr>
            <p:nvPr/>
          </p:nvSpPr>
          <p:spPr bwMode="auto">
            <a:xfrm>
              <a:off x="682625" y="346392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8"/>
            <p:cNvSpPr>
              <a:spLocks noChangeArrowheads="1"/>
            </p:cNvSpPr>
            <p:nvPr/>
          </p:nvSpPr>
          <p:spPr bwMode="auto">
            <a:xfrm>
              <a:off x="834479" y="3463925"/>
              <a:ext cx="3590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9"/>
            <p:cNvSpPr>
              <a:spLocks noChangeArrowheads="1"/>
            </p:cNvSpPr>
            <p:nvPr/>
          </p:nvSpPr>
          <p:spPr bwMode="auto">
            <a:xfrm>
              <a:off x="682625" y="36385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10"/>
            <p:cNvSpPr>
              <a:spLocks noChangeArrowheads="1"/>
            </p:cNvSpPr>
            <p:nvPr/>
          </p:nvSpPr>
          <p:spPr bwMode="auto">
            <a:xfrm>
              <a:off x="834479" y="3638550"/>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11"/>
            <p:cNvSpPr>
              <a:spLocks noChangeArrowheads="1"/>
            </p:cNvSpPr>
            <p:nvPr/>
          </p:nvSpPr>
          <p:spPr bwMode="auto">
            <a:xfrm>
              <a:off x="1746250" y="3552825"/>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51%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2"/>
            <p:cNvSpPr>
              <a:spLocks noChangeArrowheads="1"/>
            </p:cNvSpPr>
            <p:nvPr/>
          </p:nvSpPr>
          <p:spPr bwMode="auto">
            <a:xfrm>
              <a:off x="682625" y="44767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13"/>
            <p:cNvSpPr>
              <a:spLocks noChangeArrowheads="1"/>
            </p:cNvSpPr>
            <p:nvPr/>
          </p:nvSpPr>
          <p:spPr bwMode="auto">
            <a:xfrm>
              <a:off x="834479" y="4476750"/>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14"/>
            <p:cNvSpPr>
              <a:spLocks noChangeArrowheads="1"/>
            </p:cNvSpPr>
            <p:nvPr/>
          </p:nvSpPr>
          <p:spPr bwMode="auto">
            <a:xfrm>
              <a:off x="682625" y="465137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15"/>
            <p:cNvSpPr>
              <a:spLocks noChangeArrowheads="1"/>
            </p:cNvSpPr>
            <p:nvPr/>
          </p:nvSpPr>
          <p:spPr bwMode="auto">
            <a:xfrm>
              <a:off x="834479" y="4651375"/>
              <a:ext cx="3590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16"/>
            <p:cNvSpPr>
              <a:spLocks noChangeArrowheads="1"/>
            </p:cNvSpPr>
            <p:nvPr/>
          </p:nvSpPr>
          <p:spPr bwMode="auto">
            <a:xfrm>
              <a:off x="1746250" y="4562475"/>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49%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17"/>
            <p:cNvSpPr>
              <a:spLocks noChangeArrowheads="1"/>
            </p:cNvSpPr>
            <p:nvPr/>
          </p:nvSpPr>
          <p:spPr bwMode="auto">
            <a:xfrm>
              <a:off x="457200" y="2921000"/>
              <a:ext cx="79188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Preference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Line 18"/>
            <p:cNvSpPr>
              <a:spLocks noChangeShapeType="1"/>
            </p:cNvSpPr>
            <p:nvPr/>
          </p:nvSpPr>
          <p:spPr bwMode="auto">
            <a:xfrm>
              <a:off x="1343025" y="2749550"/>
              <a:ext cx="0" cy="23749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Rectangle 21"/>
            <p:cNvSpPr>
              <a:spLocks noChangeArrowheads="1"/>
            </p:cNvSpPr>
            <p:nvPr/>
          </p:nvSpPr>
          <p:spPr bwMode="auto">
            <a:xfrm>
              <a:off x="533400" y="2362200"/>
              <a:ext cx="16270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2000 election with two</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22"/>
            <p:cNvSpPr>
              <a:spLocks noChangeArrowheads="1"/>
            </p:cNvSpPr>
            <p:nvPr/>
          </p:nvSpPr>
          <p:spPr bwMode="auto">
            <a:xfrm>
              <a:off x="974725" y="2498725"/>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parties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3" name="Line 29"/>
            <p:cNvSpPr>
              <a:spLocks noChangeShapeType="1"/>
            </p:cNvSpPr>
            <p:nvPr/>
          </p:nvSpPr>
          <p:spPr bwMode="auto">
            <a:xfrm flipH="1">
              <a:off x="381000" y="3213100"/>
              <a:ext cx="1924050"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33" name="Group 132"/>
          <p:cNvGrpSpPr/>
          <p:nvPr/>
        </p:nvGrpSpPr>
        <p:grpSpPr>
          <a:xfrm>
            <a:off x="2778125" y="2399784"/>
            <a:ext cx="1927225" cy="2781816"/>
            <a:chOff x="2778125" y="2362200"/>
            <a:chExt cx="1927225" cy="2781816"/>
          </a:xfrm>
        </p:grpSpPr>
        <p:sp>
          <p:nvSpPr>
            <p:cNvPr id="87" name="Rectangle 23"/>
            <p:cNvSpPr>
              <a:spLocks noChangeArrowheads="1"/>
            </p:cNvSpPr>
            <p:nvPr/>
          </p:nvSpPr>
          <p:spPr bwMode="auto">
            <a:xfrm>
              <a:off x="2895600" y="2362200"/>
              <a:ext cx="15764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 third party changes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24"/>
            <p:cNvSpPr>
              <a:spLocks noChangeArrowheads="1"/>
            </p:cNvSpPr>
            <p:nvPr/>
          </p:nvSpPr>
          <p:spPr bwMode="auto">
            <a:xfrm>
              <a:off x="2971800" y="2568059"/>
              <a:ext cx="15404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the election outcome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25"/>
            <p:cNvSpPr>
              <a:spLocks noChangeArrowheads="1"/>
            </p:cNvSpPr>
            <p:nvPr/>
          </p:nvSpPr>
          <p:spPr bwMode="auto">
            <a:xfrm>
              <a:off x="3206750" y="334010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69784A"/>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26"/>
            <p:cNvSpPr>
              <a:spLocks noChangeArrowheads="1"/>
            </p:cNvSpPr>
            <p:nvPr/>
          </p:nvSpPr>
          <p:spPr bwMode="auto">
            <a:xfrm>
              <a:off x="3155950" y="3971925"/>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48%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27"/>
            <p:cNvSpPr>
              <a:spLocks noChangeArrowheads="1"/>
            </p:cNvSpPr>
            <p:nvPr/>
          </p:nvSpPr>
          <p:spPr bwMode="auto">
            <a:xfrm>
              <a:off x="3155950" y="4606925"/>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49%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2" name="Line 28"/>
            <p:cNvSpPr>
              <a:spLocks noChangeShapeType="1"/>
            </p:cNvSpPr>
            <p:nvPr/>
          </p:nvSpPr>
          <p:spPr bwMode="auto">
            <a:xfrm flipH="1">
              <a:off x="2778125" y="3213100"/>
              <a:ext cx="1927225" cy="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30"/>
            <p:cNvSpPr>
              <a:spLocks noChangeShapeType="1"/>
            </p:cNvSpPr>
            <p:nvPr/>
          </p:nvSpPr>
          <p:spPr bwMode="auto">
            <a:xfrm>
              <a:off x="3740150" y="2749550"/>
              <a:ext cx="0" cy="23749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Rectangle 31"/>
            <p:cNvSpPr>
              <a:spLocks noChangeArrowheads="1"/>
            </p:cNvSpPr>
            <p:nvPr/>
          </p:nvSpPr>
          <p:spPr bwMode="auto">
            <a:xfrm>
              <a:off x="3813175" y="2917825"/>
              <a:ext cx="79188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Preference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32"/>
            <p:cNvSpPr>
              <a:spLocks noChangeArrowheads="1"/>
            </p:cNvSpPr>
            <p:nvPr/>
          </p:nvSpPr>
          <p:spPr bwMode="auto">
            <a:xfrm>
              <a:off x="4016375" y="334010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33"/>
            <p:cNvSpPr>
              <a:spLocks noChangeArrowheads="1"/>
            </p:cNvSpPr>
            <p:nvPr/>
          </p:nvSpPr>
          <p:spPr bwMode="auto">
            <a:xfrm>
              <a:off x="4137586" y="3340100"/>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69784A"/>
                  </a:solidFill>
                  <a:effectLst/>
                  <a:latin typeface="Univers LT Std 47 Cn Lt" charset="0"/>
                  <a:cs typeface="Arial" pitchFamily="34" charset="0"/>
                </a:rPr>
                <a:t>Nader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34"/>
            <p:cNvSpPr>
              <a:spLocks noChangeArrowheads="1"/>
            </p:cNvSpPr>
            <p:nvPr/>
          </p:nvSpPr>
          <p:spPr bwMode="auto">
            <a:xfrm>
              <a:off x="4016375" y="351472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35"/>
            <p:cNvSpPr>
              <a:spLocks noChangeArrowheads="1"/>
            </p:cNvSpPr>
            <p:nvPr/>
          </p:nvSpPr>
          <p:spPr bwMode="auto">
            <a:xfrm>
              <a:off x="4137586" y="3514725"/>
              <a:ext cx="3590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36"/>
            <p:cNvSpPr>
              <a:spLocks noChangeArrowheads="1"/>
            </p:cNvSpPr>
            <p:nvPr/>
          </p:nvSpPr>
          <p:spPr bwMode="auto">
            <a:xfrm>
              <a:off x="4016375" y="36893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37"/>
            <p:cNvSpPr>
              <a:spLocks noChangeArrowheads="1"/>
            </p:cNvSpPr>
            <p:nvPr/>
          </p:nvSpPr>
          <p:spPr bwMode="auto">
            <a:xfrm>
              <a:off x="4137586" y="3689350"/>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38"/>
            <p:cNvSpPr>
              <a:spLocks noChangeArrowheads="1"/>
            </p:cNvSpPr>
            <p:nvPr/>
          </p:nvSpPr>
          <p:spPr bwMode="auto">
            <a:xfrm>
              <a:off x="4016375" y="397192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39"/>
            <p:cNvSpPr>
              <a:spLocks noChangeArrowheads="1"/>
            </p:cNvSpPr>
            <p:nvPr/>
          </p:nvSpPr>
          <p:spPr bwMode="auto">
            <a:xfrm>
              <a:off x="4137586" y="3971925"/>
              <a:ext cx="3590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40"/>
            <p:cNvSpPr>
              <a:spLocks noChangeArrowheads="1"/>
            </p:cNvSpPr>
            <p:nvPr/>
          </p:nvSpPr>
          <p:spPr bwMode="auto">
            <a:xfrm>
              <a:off x="4016375" y="414972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41"/>
            <p:cNvSpPr>
              <a:spLocks noChangeArrowheads="1"/>
            </p:cNvSpPr>
            <p:nvPr/>
          </p:nvSpPr>
          <p:spPr bwMode="auto">
            <a:xfrm>
              <a:off x="4137586" y="4149725"/>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69784A"/>
                  </a:solidFill>
                  <a:effectLst/>
                  <a:latin typeface="Univers LT Std 47 Cn Lt" charset="0"/>
                  <a:cs typeface="Arial" pitchFamily="34" charset="0"/>
                </a:rPr>
                <a:t>Nader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42"/>
            <p:cNvSpPr>
              <a:spLocks noChangeArrowheads="1"/>
            </p:cNvSpPr>
            <p:nvPr/>
          </p:nvSpPr>
          <p:spPr bwMode="auto">
            <a:xfrm>
              <a:off x="4016375" y="43243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43"/>
            <p:cNvSpPr>
              <a:spLocks noChangeArrowheads="1"/>
            </p:cNvSpPr>
            <p:nvPr/>
          </p:nvSpPr>
          <p:spPr bwMode="auto">
            <a:xfrm>
              <a:off x="4137586" y="4324350"/>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44"/>
            <p:cNvSpPr>
              <a:spLocks noChangeArrowheads="1"/>
            </p:cNvSpPr>
            <p:nvPr/>
          </p:nvSpPr>
          <p:spPr bwMode="auto">
            <a:xfrm>
              <a:off x="4016375" y="4606925"/>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45"/>
            <p:cNvSpPr>
              <a:spLocks noChangeArrowheads="1"/>
            </p:cNvSpPr>
            <p:nvPr/>
          </p:nvSpPr>
          <p:spPr bwMode="auto">
            <a:xfrm>
              <a:off x="4137586" y="4606925"/>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D1C24"/>
                  </a:solidFill>
                  <a:effectLst/>
                  <a:latin typeface="Univers LT Std 47 Cn Lt" charset="0"/>
                  <a:cs typeface="Arial" pitchFamily="34" charset="0"/>
                </a:rPr>
                <a:t>Bush</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46"/>
            <p:cNvSpPr>
              <a:spLocks noChangeArrowheads="1"/>
            </p:cNvSpPr>
            <p:nvPr/>
          </p:nvSpPr>
          <p:spPr bwMode="auto">
            <a:xfrm>
              <a:off x="4016375" y="47815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47"/>
            <p:cNvSpPr>
              <a:spLocks noChangeArrowheads="1"/>
            </p:cNvSpPr>
            <p:nvPr/>
          </p:nvSpPr>
          <p:spPr bwMode="auto">
            <a:xfrm>
              <a:off x="4137586" y="4781550"/>
              <a:ext cx="3590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1D819E"/>
                  </a:solidFill>
                  <a:effectLst/>
                  <a:latin typeface="Univers LT Std 47 Cn Lt" charset="0"/>
                  <a:cs typeface="Arial" pitchFamily="34" charset="0"/>
                </a:rPr>
                <a:t>Gore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48"/>
            <p:cNvSpPr>
              <a:spLocks noChangeArrowheads="1"/>
            </p:cNvSpPr>
            <p:nvPr/>
          </p:nvSpPr>
          <p:spPr bwMode="auto">
            <a:xfrm>
              <a:off x="4016375" y="4959350"/>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49"/>
            <p:cNvSpPr>
              <a:spLocks noChangeArrowheads="1"/>
            </p:cNvSpPr>
            <p:nvPr/>
          </p:nvSpPr>
          <p:spPr bwMode="auto">
            <a:xfrm>
              <a:off x="4137586" y="4959350"/>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69784A"/>
                  </a:solidFill>
                  <a:effectLst/>
                  <a:latin typeface="Univers LT Std 47 Cn Lt" charset="0"/>
                  <a:cs typeface="Arial" pitchFamily="34" charset="0"/>
                </a:rPr>
                <a:t>Nader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50"/>
            <p:cNvSpPr>
              <a:spLocks noChangeArrowheads="1"/>
            </p:cNvSpPr>
            <p:nvPr/>
          </p:nvSpPr>
          <p:spPr bwMode="auto">
            <a:xfrm>
              <a:off x="2895600" y="2851150"/>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Percent of</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51"/>
            <p:cNvSpPr>
              <a:spLocks noChangeArrowheads="1"/>
            </p:cNvSpPr>
            <p:nvPr/>
          </p:nvSpPr>
          <p:spPr bwMode="auto">
            <a:xfrm>
              <a:off x="2978150" y="2971800"/>
              <a:ext cx="460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voters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26" name="Freeform 62"/>
          <p:cNvSpPr>
            <a:spLocks/>
          </p:cNvSpPr>
          <p:nvPr/>
        </p:nvSpPr>
        <p:spPr bwMode="auto">
          <a:xfrm>
            <a:off x="2025650" y="3514725"/>
            <a:ext cx="200025" cy="196850"/>
          </a:xfrm>
          <a:custGeom>
            <a:avLst/>
            <a:gdLst>
              <a:gd name="T0" fmla="*/ 0 w 126"/>
              <a:gd name="T1" fmla="*/ 48 h 124"/>
              <a:gd name="T2" fmla="*/ 48 w 126"/>
              <a:gd name="T3" fmla="*/ 48 h 124"/>
              <a:gd name="T4" fmla="*/ 64 w 126"/>
              <a:gd name="T5" fmla="*/ 0 h 124"/>
              <a:gd name="T6" fmla="*/ 78 w 126"/>
              <a:gd name="T7" fmla="*/ 48 h 124"/>
              <a:gd name="T8" fmla="*/ 126 w 126"/>
              <a:gd name="T9" fmla="*/ 48 h 124"/>
              <a:gd name="T10" fmla="*/ 88 w 126"/>
              <a:gd name="T11" fmla="*/ 76 h 124"/>
              <a:gd name="T12" fmla="*/ 102 w 126"/>
              <a:gd name="T13" fmla="*/ 124 h 124"/>
              <a:gd name="T14" fmla="*/ 64 w 126"/>
              <a:gd name="T15" fmla="*/ 94 h 124"/>
              <a:gd name="T16" fmla="*/ 24 w 126"/>
              <a:gd name="T17" fmla="*/ 124 h 124"/>
              <a:gd name="T18" fmla="*/ 40 w 126"/>
              <a:gd name="T19" fmla="*/ 76 h 124"/>
              <a:gd name="T20" fmla="*/ 0 w 126"/>
              <a:gd name="T21" fmla="*/ 4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124">
                <a:moveTo>
                  <a:pt x="0" y="48"/>
                </a:moveTo>
                <a:lnTo>
                  <a:pt x="48" y="48"/>
                </a:lnTo>
                <a:lnTo>
                  <a:pt x="64" y="0"/>
                </a:lnTo>
                <a:lnTo>
                  <a:pt x="78" y="48"/>
                </a:lnTo>
                <a:lnTo>
                  <a:pt x="126" y="48"/>
                </a:lnTo>
                <a:lnTo>
                  <a:pt x="88" y="76"/>
                </a:lnTo>
                <a:lnTo>
                  <a:pt x="102" y="124"/>
                </a:lnTo>
                <a:lnTo>
                  <a:pt x="64" y="94"/>
                </a:lnTo>
                <a:lnTo>
                  <a:pt x="24" y="124"/>
                </a:lnTo>
                <a:lnTo>
                  <a:pt x="40" y="76"/>
                </a:lnTo>
                <a:lnTo>
                  <a:pt x="0" y="48"/>
                </a:lnTo>
                <a:close/>
              </a:path>
            </a:pathLst>
          </a:custGeom>
          <a:solidFill>
            <a:srgbClr val="FFCF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Freeform 64"/>
          <p:cNvSpPr>
            <a:spLocks/>
          </p:cNvSpPr>
          <p:nvPr/>
        </p:nvSpPr>
        <p:spPr bwMode="auto">
          <a:xfrm>
            <a:off x="2882900" y="4530725"/>
            <a:ext cx="196850" cy="196850"/>
          </a:xfrm>
          <a:custGeom>
            <a:avLst/>
            <a:gdLst>
              <a:gd name="T0" fmla="*/ 0 w 124"/>
              <a:gd name="T1" fmla="*/ 48 h 124"/>
              <a:gd name="T2" fmla="*/ 46 w 124"/>
              <a:gd name="T3" fmla="*/ 48 h 124"/>
              <a:gd name="T4" fmla="*/ 62 w 124"/>
              <a:gd name="T5" fmla="*/ 0 h 124"/>
              <a:gd name="T6" fmla="*/ 76 w 124"/>
              <a:gd name="T7" fmla="*/ 48 h 124"/>
              <a:gd name="T8" fmla="*/ 124 w 124"/>
              <a:gd name="T9" fmla="*/ 48 h 124"/>
              <a:gd name="T10" fmla="*/ 86 w 124"/>
              <a:gd name="T11" fmla="*/ 76 h 124"/>
              <a:gd name="T12" fmla="*/ 100 w 124"/>
              <a:gd name="T13" fmla="*/ 124 h 124"/>
              <a:gd name="T14" fmla="*/ 62 w 124"/>
              <a:gd name="T15" fmla="*/ 96 h 124"/>
              <a:gd name="T16" fmla="*/ 22 w 124"/>
              <a:gd name="T17" fmla="*/ 124 h 124"/>
              <a:gd name="T18" fmla="*/ 38 w 124"/>
              <a:gd name="T19" fmla="*/ 76 h 124"/>
              <a:gd name="T20" fmla="*/ 0 w 124"/>
              <a:gd name="T21" fmla="*/ 4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124">
                <a:moveTo>
                  <a:pt x="0" y="48"/>
                </a:moveTo>
                <a:lnTo>
                  <a:pt x="46" y="48"/>
                </a:lnTo>
                <a:lnTo>
                  <a:pt x="62" y="0"/>
                </a:lnTo>
                <a:lnTo>
                  <a:pt x="76" y="48"/>
                </a:lnTo>
                <a:lnTo>
                  <a:pt x="124" y="48"/>
                </a:lnTo>
                <a:lnTo>
                  <a:pt x="86" y="76"/>
                </a:lnTo>
                <a:lnTo>
                  <a:pt x="100" y="124"/>
                </a:lnTo>
                <a:lnTo>
                  <a:pt x="62" y="96"/>
                </a:lnTo>
                <a:lnTo>
                  <a:pt x="22" y="124"/>
                </a:lnTo>
                <a:lnTo>
                  <a:pt x="38" y="76"/>
                </a:lnTo>
                <a:lnTo>
                  <a:pt x="0" y="48"/>
                </a:lnTo>
                <a:close/>
              </a:path>
            </a:pathLst>
          </a:custGeom>
          <a:solidFill>
            <a:srgbClr val="FFCF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Freeform 66"/>
          <p:cNvSpPr>
            <a:spLocks/>
          </p:cNvSpPr>
          <p:nvPr/>
        </p:nvSpPr>
        <p:spPr bwMode="auto">
          <a:xfrm>
            <a:off x="2292350" y="3413125"/>
            <a:ext cx="809625" cy="622300"/>
          </a:xfrm>
          <a:custGeom>
            <a:avLst/>
            <a:gdLst>
              <a:gd name="T0" fmla="*/ 508 w 510"/>
              <a:gd name="T1" fmla="*/ 0 h 392"/>
              <a:gd name="T2" fmla="*/ 0 w 510"/>
              <a:gd name="T3" fmla="*/ 144 h 392"/>
              <a:gd name="T4" fmla="*/ 510 w 510"/>
              <a:gd name="T5" fmla="*/ 392 h 392"/>
            </a:gdLst>
            <a:ahLst/>
            <a:cxnLst>
              <a:cxn ang="0">
                <a:pos x="T0" y="T1"/>
              </a:cxn>
              <a:cxn ang="0">
                <a:pos x="T2" y="T3"/>
              </a:cxn>
              <a:cxn ang="0">
                <a:pos x="T4" y="T5"/>
              </a:cxn>
            </a:cxnLst>
            <a:rect l="0" t="0" r="r" b="b"/>
            <a:pathLst>
              <a:path w="510" h="392">
                <a:moveTo>
                  <a:pt x="508" y="0"/>
                </a:moveTo>
                <a:lnTo>
                  <a:pt x="0" y="144"/>
                </a:lnTo>
                <a:lnTo>
                  <a:pt x="510" y="392"/>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Content Placeholder 57"/>
          <p:cNvSpPr txBox="1">
            <a:spLocks/>
          </p:cNvSpPr>
          <p:nvPr/>
        </p:nvSpPr>
        <p:spPr>
          <a:xfrm>
            <a:off x="4873625" y="2428875"/>
            <a:ext cx="4114800" cy="4124325"/>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If only two main candidates:</a:t>
            </a:r>
          </a:p>
          <a:p>
            <a:pPr marL="628650" lvl="1" indent="-266700"/>
            <a:r>
              <a:rPr lang="en-US" dirty="0"/>
              <a:t>Gore is the first preference for a larger share of voters.</a:t>
            </a:r>
          </a:p>
          <a:p>
            <a:pPr marL="628650" lvl="1" indent="-266700"/>
            <a:r>
              <a:rPr lang="en-US" dirty="0"/>
              <a:t>Gore wins.</a:t>
            </a:r>
          </a:p>
          <a:p>
            <a:r>
              <a:rPr lang="en-US" dirty="0"/>
              <a:t>If Nader also is a candidate:</a:t>
            </a:r>
          </a:p>
          <a:p>
            <a:pPr marL="628650" lvl="1" indent="-266700"/>
            <a:r>
              <a:rPr lang="en-US" dirty="0"/>
              <a:t>Some who previously voted for Gore switch their votes to Nader.</a:t>
            </a:r>
          </a:p>
          <a:p>
            <a:pPr marL="628650" lvl="1" indent="-266700"/>
            <a:r>
              <a:rPr lang="en-US" dirty="0"/>
              <a:t>Preferences between Gore and Bush remain.</a:t>
            </a:r>
          </a:p>
          <a:p>
            <a:pPr marL="628650" lvl="1" indent="-266700"/>
            <a:r>
              <a:rPr lang="en-US" dirty="0"/>
              <a:t>Bush now is the first preference of the largest share of voters, and wins.</a:t>
            </a:r>
          </a:p>
        </p:txBody>
      </p:sp>
    </p:spTree>
    <p:extLst>
      <p:ext uri="{BB962C8B-B14F-4D97-AF65-F5344CB8AC3E}">
        <p14:creationId xmlns:p14="http://schemas.microsoft.com/office/powerpoint/2010/main" val="261965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1">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1">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1">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1">
                                            <p:txEl>
                                              <p:pRg st="4" end="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31">
                                            <p:txEl>
                                              <p:pRg st="5" end="5"/>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1">
                                            <p:txEl>
                                              <p:pRg st="6" end="6"/>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83" grpId="0"/>
      <p:bldP spid="84" grpId="0"/>
      <p:bldP spid="126" grpId="0" animBg="1"/>
      <p:bldP spid="128" grpId="0" animBg="1"/>
      <p:bldP spid="130" grpId="0" animBg="1"/>
      <p:bldP spid="131"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elusive perfect voting system IV</a:t>
            </a:r>
          </a:p>
        </p:txBody>
      </p:sp>
      <p:sp>
        <p:nvSpPr>
          <p:cNvPr id="3" name="Content Placeholder 2"/>
          <p:cNvSpPr>
            <a:spLocks noGrp="1"/>
          </p:cNvSpPr>
          <p:nvPr>
            <p:ph idx="1"/>
          </p:nvPr>
        </p:nvSpPr>
        <p:spPr>
          <a:xfrm>
            <a:off x="457200" y="1298448"/>
            <a:ext cx="8229600" cy="5102352"/>
          </a:xfrm>
        </p:spPr>
        <p:txBody>
          <a:bodyPr>
            <a:normAutofit fontScale="92500" lnSpcReduction="10000"/>
          </a:bodyPr>
          <a:lstStyle/>
          <a:p>
            <a:r>
              <a:rPr lang="en-US" dirty="0"/>
              <a:t>To avoid the </a:t>
            </a:r>
            <a:r>
              <a:rPr lang="en-US" i="1" dirty="0">
                <a:solidFill>
                  <a:srgbClr val="9D0505"/>
                </a:solidFill>
              </a:rPr>
              <a:t>third-party problem</a:t>
            </a:r>
            <a:r>
              <a:rPr lang="en-US" dirty="0"/>
              <a:t>, one suggestion would be to use </a:t>
            </a:r>
            <a:r>
              <a:rPr lang="en-US" i="1" dirty="0">
                <a:solidFill>
                  <a:srgbClr val="9D0505"/>
                </a:solidFill>
              </a:rPr>
              <a:t>pair-wise majority voting</a:t>
            </a:r>
            <a:r>
              <a:rPr lang="en-US" dirty="0"/>
              <a:t>.</a:t>
            </a:r>
          </a:p>
          <a:p>
            <a:pPr marL="628650" lvl="1" indent="-266700"/>
            <a:r>
              <a:rPr lang="en-US" dirty="0"/>
              <a:t>Election options are taken in pairs, and the majority vote wins.</a:t>
            </a:r>
          </a:p>
          <a:p>
            <a:pPr marL="628650" lvl="1" indent="-266700"/>
            <a:r>
              <a:rPr lang="en-US" dirty="0"/>
              <a:t>When all options have been put to a “head-to-head” match between a pair of opponents, one might expect the most popular option to win.</a:t>
            </a:r>
          </a:p>
          <a:p>
            <a:r>
              <a:rPr lang="en-US" dirty="0"/>
              <a:t>This system fails another criteria, transitivity, giving rise to the </a:t>
            </a:r>
            <a:r>
              <a:rPr lang="en-US" i="1" dirty="0">
                <a:solidFill>
                  <a:srgbClr val="9D0505"/>
                </a:solidFill>
              </a:rPr>
              <a:t>Condorcet paradox</a:t>
            </a:r>
            <a:r>
              <a:rPr lang="en-US" dirty="0"/>
              <a:t>.</a:t>
            </a:r>
          </a:p>
          <a:p>
            <a:pPr marL="628650" lvl="1" indent="-266700"/>
            <a:r>
              <a:rPr lang="en-US" dirty="0"/>
              <a:t>Preferences of each individual member of a group are transitive, but the collective preferences of the group are not.</a:t>
            </a:r>
          </a:p>
        </p:txBody>
      </p:sp>
    </p:spTree>
    <p:extLst>
      <p:ext uri="{BB962C8B-B14F-4D97-AF65-F5344CB8AC3E}">
        <p14:creationId xmlns:p14="http://schemas.microsoft.com/office/powerpoint/2010/main" val="132858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elusive perfect voting system IV</a:t>
            </a:r>
          </a:p>
        </p:txBody>
      </p:sp>
      <p:sp>
        <p:nvSpPr>
          <p:cNvPr id="3" name="Content Placeholder 2"/>
          <p:cNvSpPr>
            <a:spLocks noGrp="1"/>
          </p:cNvSpPr>
          <p:nvPr>
            <p:ph idx="1"/>
          </p:nvPr>
        </p:nvSpPr>
        <p:spPr>
          <a:xfrm>
            <a:off x="457200" y="1298448"/>
            <a:ext cx="8229600" cy="5102352"/>
          </a:xfrm>
        </p:spPr>
        <p:txBody>
          <a:bodyPr>
            <a:noAutofit/>
          </a:bodyPr>
          <a:lstStyle/>
          <a:p>
            <a:r>
              <a:rPr lang="en-US" sz="2400" dirty="0"/>
              <a:t>Consider a simple vote of three city council members to construct either a new jail, a new city hall, or a new library.</a:t>
            </a:r>
          </a:p>
          <a:p>
            <a:r>
              <a:rPr lang="en-US" sz="2400" dirty="0"/>
              <a:t>Each council member has ordered preferences.</a:t>
            </a:r>
          </a:p>
        </p:txBody>
      </p:sp>
      <p:grpSp>
        <p:nvGrpSpPr>
          <p:cNvPr id="199" name="Group 198"/>
          <p:cNvGrpSpPr/>
          <p:nvPr/>
        </p:nvGrpSpPr>
        <p:grpSpPr>
          <a:xfrm>
            <a:off x="2325687" y="2743200"/>
            <a:ext cx="3922713" cy="1068387"/>
            <a:chOff x="2167839" y="2436813"/>
            <a:chExt cx="3922713" cy="1068387"/>
          </a:xfrm>
        </p:grpSpPr>
        <p:sp>
          <p:nvSpPr>
            <p:cNvPr id="103" name="Rectangle 5"/>
            <p:cNvSpPr>
              <a:spLocks noChangeArrowheads="1"/>
            </p:cNvSpPr>
            <p:nvPr/>
          </p:nvSpPr>
          <p:spPr bwMode="auto">
            <a:xfrm>
              <a:off x="5053914" y="2706688"/>
              <a:ext cx="1036638" cy="266700"/>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Rectangle 6"/>
            <p:cNvSpPr>
              <a:spLocks noChangeArrowheads="1"/>
            </p:cNvSpPr>
            <p:nvPr/>
          </p:nvSpPr>
          <p:spPr bwMode="auto">
            <a:xfrm>
              <a:off x="5053914" y="2973388"/>
              <a:ext cx="1036638" cy="261938"/>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Rectangle 7"/>
            <p:cNvSpPr>
              <a:spLocks noChangeArrowheads="1"/>
            </p:cNvSpPr>
            <p:nvPr/>
          </p:nvSpPr>
          <p:spPr bwMode="auto">
            <a:xfrm>
              <a:off x="5053914" y="3235325"/>
              <a:ext cx="1036638" cy="266700"/>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Rectangle 8"/>
            <p:cNvSpPr>
              <a:spLocks noChangeArrowheads="1"/>
            </p:cNvSpPr>
            <p:nvPr/>
          </p:nvSpPr>
          <p:spPr bwMode="auto">
            <a:xfrm>
              <a:off x="3158439" y="2436813"/>
              <a:ext cx="28613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Preferences of 3 city council members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9"/>
            <p:cNvSpPr>
              <a:spLocks noChangeArrowheads="1"/>
            </p:cNvSpPr>
            <p:nvPr/>
          </p:nvSpPr>
          <p:spPr bwMode="auto">
            <a:xfrm>
              <a:off x="4018864" y="2973388"/>
              <a:ext cx="1035050" cy="261938"/>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Rectangle 14"/>
            <p:cNvSpPr>
              <a:spLocks noChangeArrowheads="1"/>
            </p:cNvSpPr>
            <p:nvPr/>
          </p:nvSpPr>
          <p:spPr bwMode="auto">
            <a:xfrm>
              <a:off x="2998102" y="2706688"/>
              <a:ext cx="1020763" cy="266700"/>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Rectangle 15"/>
            <p:cNvSpPr>
              <a:spLocks noChangeArrowheads="1"/>
            </p:cNvSpPr>
            <p:nvPr/>
          </p:nvSpPr>
          <p:spPr bwMode="auto">
            <a:xfrm>
              <a:off x="3342589" y="2771775"/>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6"/>
            <p:cNvSpPr>
              <a:spLocks noChangeArrowheads="1"/>
            </p:cNvSpPr>
            <p:nvPr/>
          </p:nvSpPr>
          <p:spPr bwMode="auto">
            <a:xfrm>
              <a:off x="4018864" y="2706688"/>
              <a:ext cx="1035050" cy="266700"/>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Rectangle 17"/>
            <p:cNvSpPr>
              <a:spLocks noChangeArrowheads="1"/>
            </p:cNvSpPr>
            <p:nvPr/>
          </p:nvSpPr>
          <p:spPr bwMode="auto">
            <a:xfrm>
              <a:off x="4334777" y="2771775"/>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8"/>
            <p:cNvSpPr>
              <a:spLocks noChangeArrowheads="1"/>
            </p:cNvSpPr>
            <p:nvPr/>
          </p:nvSpPr>
          <p:spPr bwMode="auto">
            <a:xfrm>
              <a:off x="5406339" y="2771775"/>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9"/>
            <p:cNvSpPr>
              <a:spLocks noChangeArrowheads="1"/>
            </p:cNvSpPr>
            <p:nvPr/>
          </p:nvSpPr>
          <p:spPr bwMode="auto">
            <a:xfrm>
              <a:off x="5022164" y="2771775"/>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0"/>
            <p:cNvSpPr>
              <a:spLocks noChangeArrowheads="1"/>
            </p:cNvSpPr>
            <p:nvPr/>
          </p:nvSpPr>
          <p:spPr bwMode="auto">
            <a:xfrm>
              <a:off x="3987114" y="2771775"/>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21"/>
            <p:cNvSpPr>
              <a:spLocks noChangeArrowheads="1"/>
            </p:cNvSpPr>
            <p:nvPr/>
          </p:nvSpPr>
          <p:spPr bwMode="auto">
            <a:xfrm>
              <a:off x="2998102" y="2973388"/>
              <a:ext cx="1020763" cy="265113"/>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Rectangle 22"/>
            <p:cNvSpPr>
              <a:spLocks noChangeArrowheads="1"/>
            </p:cNvSpPr>
            <p:nvPr/>
          </p:nvSpPr>
          <p:spPr bwMode="auto">
            <a:xfrm>
              <a:off x="3234639" y="3036888"/>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23"/>
            <p:cNvSpPr>
              <a:spLocks noChangeArrowheads="1"/>
            </p:cNvSpPr>
            <p:nvPr/>
          </p:nvSpPr>
          <p:spPr bwMode="auto">
            <a:xfrm>
              <a:off x="4385577" y="3033713"/>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24"/>
            <p:cNvSpPr>
              <a:spLocks noChangeArrowheads="1"/>
            </p:cNvSpPr>
            <p:nvPr/>
          </p:nvSpPr>
          <p:spPr bwMode="auto">
            <a:xfrm>
              <a:off x="5482539" y="3033713"/>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25"/>
            <p:cNvSpPr>
              <a:spLocks noChangeArrowheads="1"/>
            </p:cNvSpPr>
            <p:nvPr/>
          </p:nvSpPr>
          <p:spPr bwMode="auto">
            <a:xfrm>
              <a:off x="2998102" y="3238500"/>
              <a:ext cx="1020763" cy="266700"/>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Rectangle 26"/>
            <p:cNvSpPr>
              <a:spLocks noChangeArrowheads="1"/>
            </p:cNvSpPr>
            <p:nvPr/>
          </p:nvSpPr>
          <p:spPr bwMode="auto">
            <a:xfrm>
              <a:off x="3267977" y="3303588"/>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27"/>
            <p:cNvSpPr>
              <a:spLocks noChangeArrowheads="1"/>
            </p:cNvSpPr>
            <p:nvPr/>
          </p:nvSpPr>
          <p:spPr bwMode="auto">
            <a:xfrm>
              <a:off x="5371414" y="3300413"/>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28"/>
            <p:cNvSpPr>
              <a:spLocks noChangeArrowheads="1"/>
            </p:cNvSpPr>
            <p:nvPr/>
          </p:nvSpPr>
          <p:spPr bwMode="auto">
            <a:xfrm>
              <a:off x="4018864" y="3235325"/>
              <a:ext cx="1035050" cy="266700"/>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Rectangle 29"/>
            <p:cNvSpPr>
              <a:spLocks noChangeArrowheads="1"/>
            </p:cNvSpPr>
            <p:nvPr/>
          </p:nvSpPr>
          <p:spPr bwMode="auto">
            <a:xfrm>
              <a:off x="4461777" y="3300413"/>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30"/>
            <p:cNvSpPr>
              <a:spLocks noChangeArrowheads="1"/>
            </p:cNvSpPr>
            <p:nvPr/>
          </p:nvSpPr>
          <p:spPr bwMode="auto">
            <a:xfrm>
              <a:off x="5022164" y="3036888"/>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31"/>
            <p:cNvSpPr>
              <a:spLocks noChangeArrowheads="1"/>
            </p:cNvSpPr>
            <p:nvPr/>
          </p:nvSpPr>
          <p:spPr bwMode="auto">
            <a:xfrm>
              <a:off x="3987114" y="3036888"/>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32"/>
            <p:cNvSpPr>
              <a:spLocks noChangeArrowheads="1"/>
            </p:cNvSpPr>
            <p:nvPr/>
          </p:nvSpPr>
          <p:spPr bwMode="auto">
            <a:xfrm>
              <a:off x="5022164" y="3300413"/>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33"/>
            <p:cNvSpPr>
              <a:spLocks noChangeArrowheads="1"/>
            </p:cNvSpPr>
            <p:nvPr/>
          </p:nvSpPr>
          <p:spPr bwMode="auto">
            <a:xfrm>
              <a:off x="3987114" y="3300413"/>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34"/>
            <p:cNvSpPr>
              <a:spLocks noChangeArrowheads="1"/>
            </p:cNvSpPr>
            <p:nvPr/>
          </p:nvSpPr>
          <p:spPr bwMode="auto">
            <a:xfrm>
              <a:off x="2167839" y="2771775"/>
              <a:ext cx="7678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Member 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35"/>
            <p:cNvSpPr>
              <a:spLocks noChangeArrowheads="1"/>
            </p:cNvSpPr>
            <p:nvPr/>
          </p:nvSpPr>
          <p:spPr bwMode="auto">
            <a:xfrm>
              <a:off x="2167839" y="3036888"/>
              <a:ext cx="7678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Member 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36"/>
            <p:cNvSpPr>
              <a:spLocks noChangeArrowheads="1"/>
            </p:cNvSpPr>
            <p:nvPr/>
          </p:nvSpPr>
          <p:spPr bwMode="auto">
            <a:xfrm>
              <a:off x="2167839" y="3303588"/>
              <a:ext cx="7678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Member 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31" name="Content Placeholder 2"/>
          <p:cNvSpPr txBox="1">
            <a:spLocks/>
          </p:cNvSpPr>
          <p:nvPr/>
        </p:nvSpPr>
        <p:spPr>
          <a:xfrm>
            <a:off x="457200" y="4038600"/>
            <a:ext cx="8229600" cy="2895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Member 1 prefers the jail, followed by the city hall, and then the library.</a:t>
            </a:r>
          </a:p>
          <a:p>
            <a:r>
              <a:rPr lang="en-US" sz="2000" dirty="0"/>
              <a:t>Member 2 prefers the city hall, followed by the library, and then the jail.</a:t>
            </a:r>
          </a:p>
          <a:p>
            <a:r>
              <a:rPr lang="en-US" sz="2000" dirty="0"/>
              <a:t>Member 3 prefers the library, followed by the jail, and then the city hall.</a:t>
            </a:r>
          </a:p>
          <a:p>
            <a:r>
              <a:rPr lang="en-US" sz="2000" dirty="0"/>
              <a:t>If the council members took a simple vote, the result would be a three-way tie.</a:t>
            </a:r>
          </a:p>
        </p:txBody>
      </p:sp>
      <p:sp>
        <p:nvSpPr>
          <p:cNvPr id="132" name="TextBox 131"/>
          <p:cNvSpPr txBox="1"/>
          <p:nvPr/>
        </p:nvSpPr>
        <p:spPr>
          <a:xfrm>
            <a:off x="2206915" y="3025537"/>
            <a:ext cx="4055630" cy="246221"/>
          </a:xfrm>
          <a:prstGeom prst="rect">
            <a:avLst/>
          </a:prstGeom>
          <a:noFill/>
          <a:ln w="38100">
            <a:solidFill>
              <a:srgbClr val="FF0000"/>
            </a:solidFill>
          </a:ln>
        </p:spPr>
        <p:txBody>
          <a:bodyPr wrap="square" rtlCol="0">
            <a:spAutoFit/>
          </a:bodyPr>
          <a:lstStyle/>
          <a:p>
            <a:endParaRPr lang="en-US" sz="1000" dirty="0"/>
          </a:p>
        </p:txBody>
      </p:sp>
      <p:sp>
        <p:nvSpPr>
          <p:cNvPr id="196" name="TextBox 195"/>
          <p:cNvSpPr txBox="1"/>
          <p:nvPr/>
        </p:nvSpPr>
        <p:spPr>
          <a:xfrm>
            <a:off x="2206915" y="3277155"/>
            <a:ext cx="4055630" cy="246221"/>
          </a:xfrm>
          <a:prstGeom prst="rect">
            <a:avLst/>
          </a:prstGeom>
          <a:noFill/>
          <a:ln w="38100">
            <a:solidFill>
              <a:srgbClr val="FF0000"/>
            </a:solidFill>
          </a:ln>
        </p:spPr>
        <p:txBody>
          <a:bodyPr wrap="square" rtlCol="0">
            <a:spAutoFit/>
          </a:bodyPr>
          <a:lstStyle/>
          <a:p>
            <a:endParaRPr lang="en-US" sz="1000" b="1" dirty="0"/>
          </a:p>
        </p:txBody>
      </p:sp>
      <p:sp>
        <p:nvSpPr>
          <p:cNvPr id="215" name="TextBox 214"/>
          <p:cNvSpPr txBox="1"/>
          <p:nvPr/>
        </p:nvSpPr>
        <p:spPr>
          <a:xfrm>
            <a:off x="2206915" y="3544213"/>
            <a:ext cx="4055630" cy="246221"/>
          </a:xfrm>
          <a:prstGeom prst="rect">
            <a:avLst/>
          </a:prstGeom>
          <a:noFill/>
          <a:ln w="38100">
            <a:solidFill>
              <a:srgbClr val="FF0000"/>
            </a:solidFill>
          </a:ln>
        </p:spPr>
        <p:txBody>
          <a:bodyPr wrap="square" rtlCol="0">
            <a:spAutoFit/>
          </a:bodyPr>
          <a:lstStyle/>
          <a:p>
            <a:endParaRPr lang="en-US" sz="1000" dirty="0"/>
          </a:p>
        </p:txBody>
      </p:sp>
    </p:spTree>
    <p:extLst>
      <p:ext uri="{BB962C8B-B14F-4D97-AF65-F5344CB8AC3E}">
        <p14:creationId xmlns:p14="http://schemas.microsoft.com/office/powerpoint/2010/main" val="181011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1">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
                                          </p:stCondLst>
                                        </p:cTn>
                                        <p:tgtEl>
                                          <p:spTgt spid="132"/>
                                        </p:tgtEl>
                                        <p:attrNameLst>
                                          <p:attrName>style.visibility</p:attrName>
                                        </p:attrNameLst>
                                      </p:cBhvr>
                                      <p:to>
                                        <p:strVal val="visible"/>
                                      </p:to>
                                    </p:set>
                                  </p:childTnLst>
                                  <p:subTnLst>
                                    <p:set>
                                      <p:cBhvr override="childStyle">
                                        <p:cTn dur="1" fill="hold" display="0" masterRel="nextClick" afterEffect="1"/>
                                        <p:tgtEl>
                                          <p:spTgt spid="13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1">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196"/>
                                        </p:tgtEl>
                                        <p:attrNameLst>
                                          <p:attrName>style.visibility</p:attrName>
                                        </p:attrNameLst>
                                      </p:cBhvr>
                                      <p:to>
                                        <p:strVal val="visible"/>
                                      </p:to>
                                    </p:set>
                                  </p:childTnLst>
                                  <p:subTnLst>
                                    <p:set>
                                      <p:cBhvr override="childStyle">
                                        <p:cTn dur="1" fill="hold" display="0" masterRel="nextClick" afterEffect="1"/>
                                        <p:tgtEl>
                                          <p:spTgt spid="196"/>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1">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9"/>
                                          </p:stCondLst>
                                        </p:cTn>
                                        <p:tgtEl>
                                          <p:spTgt spid="215"/>
                                        </p:tgtEl>
                                        <p:attrNameLst>
                                          <p:attrName>style.visibility</p:attrName>
                                        </p:attrNameLst>
                                      </p:cBhvr>
                                      <p:to>
                                        <p:strVal val="visible"/>
                                      </p:to>
                                    </p:set>
                                  </p:childTnLst>
                                  <p:subTnLst>
                                    <p:set>
                                      <p:cBhvr override="childStyle">
                                        <p:cTn dur="1" fill="hold" display="0" masterRel="nextClick" afterEffect="1"/>
                                        <p:tgtEl>
                                          <p:spTgt spid="21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96" grpId="0" animBg="1"/>
      <p:bldP spid="2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 name="Group 210"/>
          <p:cNvGrpSpPr/>
          <p:nvPr/>
        </p:nvGrpSpPr>
        <p:grpSpPr>
          <a:xfrm>
            <a:off x="5638800" y="3076575"/>
            <a:ext cx="1084263" cy="531812"/>
            <a:chOff x="5867400" y="5065713"/>
            <a:chExt cx="1084263" cy="531812"/>
          </a:xfrm>
        </p:grpSpPr>
        <p:sp>
          <p:nvSpPr>
            <p:cNvPr id="176" name="Rectangle 89"/>
            <p:cNvSpPr>
              <a:spLocks noChangeArrowheads="1"/>
            </p:cNvSpPr>
            <p:nvPr/>
          </p:nvSpPr>
          <p:spPr bwMode="auto">
            <a:xfrm>
              <a:off x="5929313" y="5327650"/>
              <a:ext cx="1022350" cy="269875"/>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92"/>
            <p:cNvSpPr>
              <a:spLocks noChangeShapeType="1"/>
            </p:cNvSpPr>
            <p:nvPr/>
          </p:nvSpPr>
          <p:spPr bwMode="auto">
            <a:xfrm>
              <a:off x="6437313" y="5065713"/>
              <a:ext cx="0" cy="219075"/>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Freeform 93"/>
            <p:cNvSpPr>
              <a:spLocks/>
            </p:cNvSpPr>
            <p:nvPr/>
          </p:nvSpPr>
          <p:spPr bwMode="auto">
            <a:xfrm>
              <a:off x="6403975" y="5237163"/>
              <a:ext cx="68263" cy="90488"/>
            </a:xfrm>
            <a:custGeom>
              <a:avLst/>
              <a:gdLst>
                <a:gd name="T0" fmla="*/ 23 w 43"/>
                <a:gd name="T1" fmla="*/ 57 h 57"/>
                <a:gd name="T2" fmla="*/ 43 w 43"/>
                <a:gd name="T3" fmla="*/ 0 h 57"/>
                <a:gd name="T4" fmla="*/ 43 w 43"/>
                <a:gd name="T5" fmla="*/ 0 h 57"/>
                <a:gd name="T6" fmla="*/ 39 w 43"/>
                <a:gd name="T7" fmla="*/ 3 h 57"/>
                <a:gd name="T8" fmla="*/ 30 w 43"/>
                <a:gd name="T9" fmla="*/ 5 h 57"/>
                <a:gd name="T10" fmla="*/ 23 w 43"/>
                <a:gd name="T11" fmla="*/ 7 h 57"/>
                <a:gd name="T12" fmla="*/ 16 w 43"/>
                <a:gd name="T13" fmla="*/ 5 h 57"/>
                <a:gd name="T14" fmla="*/ 9 w 43"/>
                <a:gd name="T15" fmla="*/ 5 h 57"/>
                <a:gd name="T16" fmla="*/ 0 w 43"/>
                <a:gd name="T17" fmla="*/ 0 h 57"/>
                <a:gd name="T18" fmla="*/ 23 w 43"/>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7">
                  <a:moveTo>
                    <a:pt x="23" y="57"/>
                  </a:moveTo>
                  <a:lnTo>
                    <a:pt x="43" y="0"/>
                  </a:lnTo>
                  <a:lnTo>
                    <a:pt x="43" y="0"/>
                  </a:lnTo>
                  <a:lnTo>
                    <a:pt x="39" y="3"/>
                  </a:lnTo>
                  <a:lnTo>
                    <a:pt x="30" y="5"/>
                  </a:lnTo>
                  <a:lnTo>
                    <a:pt x="23" y="7"/>
                  </a:lnTo>
                  <a:lnTo>
                    <a:pt x="16" y="5"/>
                  </a:lnTo>
                  <a:lnTo>
                    <a:pt x="9" y="5"/>
                  </a:lnTo>
                  <a:lnTo>
                    <a:pt x="0" y="0"/>
                  </a:lnTo>
                  <a:lnTo>
                    <a:pt x="23" y="57"/>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5" name="Rectangle 100"/>
            <p:cNvSpPr>
              <a:spLocks noChangeArrowheads="1"/>
            </p:cNvSpPr>
            <p:nvPr/>
          </p:nvSpPr>
          <p:spPr bwMode="auto">
            <a:xfrm>
              <a:off x="6275388" y="5392738"/>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09"/>
            <p:cNvSpPr>
              <a:spLocks noChangeArrowheads="1"/>
            </p:cNvSpPr>
            <p:nvPr/>
          </p:nvSpPr>
          <p:spPr bwMode="auto">
            <a:xfrm>
              <a:off x="5867400" y="512603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7" name="Group 206"/>
          <p:cNvGrpSpPr/>
          <p:nvPr/>
        </p:nvGrpSpPr>
        <p:grpSpPr>
          <a:xfrm>
            <a:off x="3281009" y="3076575"/>
            <a:ext cx="1086204" cy="531812"/>
            <a:chOff x="3509609" y="5065713"/>
            <a:chExt cx="1086204" cy="531812"/>
          </a:xfrm>
        </p:grpSpPr>
        <p:sp>
          <p:nvSpPr>
            <p:cNvPr id="155" name="Rectangle 66"/>
            <p:cNvSpPr>
              <a:spLocks noChangeArrowheads="1"/>
            </p:cNvSpPr>
            <p:nvPr/>
          </p:nvSpPr>
          <p:spPr bwMode="auto">
            <a:xfrm>
              <a:off x="3575050" y="5327650"/>
              <a:ext cx="1020763" cy="269875"/>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69"/>
            <p:cNvSpPr>
              <a:spLocks noChangeShapeType="1"/>
            </p:cNvSpPr>
            <p:nvPr/>
          </p:nvSpPr>
          <p:spPr bwMode="auto">
            <a:xfrm>
              <a:off x="4084638" y="5065713"/>
              <a:ext cx="0" cy="219075"/>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Freeform 70"/>
            <p:cNvSpPr>
              <a:spLocks/>
            </p:cNvSpPr>
            <p:nvPr/>
          </p:nvSpPr>
          <p:spPr bwMode="auto">
            <a:xfrm>
              <a:off x="4052888" y="5237163"/>
              <a:ext cx="65088" cy="90488"/>
            </a:xfrm>
            <a:custGeom>
              <a:avLst/>
              <a:gdLst>
                <a:gd name="T0" fmla="*/ 20 w 41"/>
                <a:gd name="T1" fmla="*/ 57 h 57"/>
                <a:gd name="T2" fmla="*/ 41 w 41"/>
                <a:gd name="T3" fmla="*/ 0 h 57"/>
                <a:gd name="T4" fmla="*/ 41 w 41"/>
                <a:gd name="T5" fmla="*/ 0 h 57"/>
                <a:gd name="T6" fmla="*/ 38 w 41"/>
                <a:gd name="T7" fmla="*/ 3 h 57"/>
                <a:gd name="T8" fmla="*/ 27 w 41"/>
                <a:gd name="T9" fmla="*/ 5 h 57"/>
                <a:gd name="T10" fmla="*/ 23 w 41"/>
                <a:gd name="T11" fmla="*/ 7 h 57"/>
                <a:gd name="T12" fmla="*/ 13 w 41"/>
                <a:gd name="T13" fmla="*/ 5 h 57"/>
                <a:gd name="T14" fmla="*/ 7 w 41"/>
                <a:gd name="T15" fmla="*/ 5 h 57"/>
                <a:gd name="T16" fmla="*/ 0 w 41"/>
                <a:gd name="T17" fmla="*/ 0 h 57"/>
                <a:gd name="T18" fmla="*/ 20 w 41"/>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7">
                  <a:moveTo>
                    <a:pt x="20" y="57"/>
                  </a:moveTo>
                  <a:lnTo>
                    <a:pt x="41" y="0"/>
                  </a:lnTo>
                  <a:lnTo>
                    <a:pt x="41" y="0"/>
                  </a:lnTo>
                  <a:lnTo>
                    <a:pt x="38" y="3"/>
                  </a:lnTo>
                  <a:lnTo>
                    <a:pt x="27" y="5"/>
                  </a:lnTo>
                  <a:lnTo>
                    <a:pt x="23" y="7"/>
                  </a:lnTo>
                  <a:lnTo>
                    <a:pt x="13" y="5"/>
                  </a:lnTo>
                  <a:lnTo>
                    <a:pt x="7" y="5"/>
                  </a:lnTo>
                  <a:lnTo>
                    <a:pt x="0" y="0"/>
                  </a:lnTo>
                  <a:lnTo>
                    <a:pt x="20" y="57"/>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66" name="Rectangle 79"/>
            <p:cNvSpPr>
              <a:spLocks noChangeArrowheads="1"/>
            </p:cNvSpPr>
            <p:nvPr/>
          </p:nvSpPr>
          <p:spPr bwMode="auto">
            <a:xfrm>
              <a:off x="3762143" y="5392738"/>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86"/>
            <p:cNvSpPr>
              <a:spLocks noChangeArrowheads="1"/>
            </p:cNvSpPr>
            <p:nvPr/>
          </p:nvSpPr>
          <p:spPr bwMode="auto">
            <a:xfrm>
              <a:off x="3509609" y="512603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6" name="Group 205"/>
          <p:cNvGrpSpPr/>
          <p:nvPr/>
        </p:nvGrpSpPr>
        <p:grpSpPr>
          <a:xfrm>
            <a:off x="3187700" y="2582862"/>
            <a:ext cx="2214563" cy="1684338"/>
            <a:chOff x="3416300" y="4572000"/>
            <a:chExt cx="2214563" cy="1684338"/>
          </a:xfrm>
        </p:grpSpPr>
        <p:sp>
          <p:nvSpPr>
            <p:cNvPr id="156" name="Rectangle 67"/>
            <p:cNvSpPr>
              <a:spLocks noChangeArrowheads="1"/>
            </p:cNvSpPr>
            <p:nvPr/>
          </p:nvSpPr>
          <p:spPr bwMode="auto">
            <a:xfrm>
              <a:off x="3575050" y="4795838"/>
              <a:ext cx="1020763" cy="269875"/>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Rectangle 68"/>
            <p:cNvSpPr>
              <a:spLocks noChangeArrowheads="1"/>
            </p:cNvSpPr>
            <p:nvPr/>
          </p:nvSpPr>
          <p:spPr bwMode="auto">
            <a:xfrm>
              <a:off x="4595813" y="4795838"/>
              <a:ext cx="1035050" cy="269875"/>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Rectangle 76"/>
            <p:cNvSpPr>
              <a:spLocks noChangeArrowheads="1"/>
            </p:cNvSpPr>
            <p:nvPr/>
          </p:nvSpPr>
          <p:spPr bwMode="auto">
            <a:xfrm>
              <a:off x="3762143" y="4864100"/>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77"/>
            <p:cNvSpPr>
              <a:spLocks noChangeArrowheads="1"/>
            </p:cNvSpPr>
            <p:nvPr/>
          </p:nvSpPr>
          <p:spPr bwMode="auto">
            <a:xfrm>
              <a:off x="4948238" y="4864100"/>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83"/>
            <p:cNvSpPr>
              <a:spLocks noChangeArrowheads="1"/>
            </p:cNvSpPr>
            <p:nvPr/>
          </p:nvSpPr>
          <p:spPr bwMode="auto">
            <a:xfrm>
              <a:off x="4538663" y="486410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85"/>
            <p:cNvSpPr>
              <a:spLocks noChangeArrowheads="1"/>
            </p:cNvSpPr>
            <p:nvPr/>
          </p:nvSpPr>
          <p:spPr bwMode="auto">
            <a:xfrm>
              <a:off x="4206875" y="4600575"/>
              <a:ext cx="12487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Election order #2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7" name="Line 112"/>
            <p:cNvSpPr>
              <a:spLocks noChangeShapeType="1"/>
            </p:cNvSpPr>
            <p:nvPr/>
          </p:nvSpPr>
          <p:spPr bwMode="auto">
            <a:xfrm>
              <a:off x="3416300" y="4572000"/>
              <a:ext cx="0" cy="1684338"/>
            </a:xfrm>
            <a:prstGeom prst="line">
              <a:avLst/>
            </a:prstGeom>
            <a:noFill/>
            <a:ln w="9">
              <a:solidFill>
                <a:srgbClr val="4D4D4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203" name="Group 202"/>
          <p:cNvGrpSpPr/>
          <p:nvPr/>
        </p:nvGrpSpPr>
        <p:grpSpPr>
          <a:xfrm>
            <a:off x="838200" y="3076575"/>
            <a:ext cx="1173163" cy="531812"/>
            <a:chOff x="1066800" y="5065713"/>
            <a:chExt cx="1173163" cy="531812"/>
          </a:xfrm>
        </p:grpSpPr>
        <p:sp>
          <p:nvSpPr>
            <p:cNvPr id="134" name="Rectangle 43"/>
            <p:cNvSpPr>
              <a:spLocks noChangeArrowheads="1"/>
            </p:cNvSpPr>
            <p:nvPr/>
          </p:nvSpPr>
          <p:spPr bwMode="auto">
            <a:xfrm>
              <a:off x="1219200" y="5327650"/>
              <a:ext cx="1020763" cy="269875"/>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46"/>
            <p:cNvSpPr>
              <a:spLocks noChangeShapeType="1"/>
            </p:cNvSpPr>
            <p:nvPr/>
          </p:nvSpPr>
          <p:spPr bwMode="auto">
            <a:xfrm>
              <a:off x="1730375" y="5065713"/>
              <a:ext cx="0" cy="219075"/>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Freeform 47"/>
            <p:cNvSpPr>
              <a:spLocks/>
            </p:cNvSpPr>
            <p:nvPr/>
          </p:nvSpPr>
          <p:spPr bwMode="auto">
            <a:xfrm>
              <a:off x="1697038" y="5237163"/>
              <a:ext cx="65088" cy="90488"/>
            </a:xfrm>
            <a:custGeom>
              <a:avLst/>
              <a:gdLst>
                <a:gd name="T0" fmla="*/ 21 w 41"/>
                <a:gd name="T1" fmla="*/ 57 h 57"/>
                <a:gd name="T2" fmla="*/ 41 w 41"/>
                <a:gd name="T3" fmla="*/ 0 h 57"/>
                <a:gd name="T4" fmla="*/ 41 w 41"/>
                <a:gd name="T5" fmla="*/ 0 h 57"/>
                <a:gd name="T6" fmla="*/ 39 w 41"/>
                <a:gd name="T7" fmla="*/ 3 h 57"/>
                <a:gd name="T8" fmla="*/ 30 w 41"/>
                <a:gd name="T9" fmla="*/ 5 h 57"/>
                <a:gd name="T10" fmla="*/ 23 w 41"/>
                <a:gd name="T11" fmla="*/ 7 h 57"/>
                <a:gd name="T12" fmla="*/ 16 w 41"/>
                <a:gd name="T13" fmla="*/ 5 h 57"/>
                <a:gd name="T14" fmla="*/ 7 w 41"/>
                <a:gd name="T15" fmla="*/ 5 h 57"/>
                <a:gd name="T16" fmla="*/ 0 w 41"/>
                <a:gd name="T17" fmla="*/ 0 h 57"/>
                <a:gd name="T18" fmla="*/ 21 w 41"/>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7">
                  <a:moveTo>
                    <a:pt x="21" y="57"/>
                  </a:moveTo>
                  <a:lnTo>
                    <a:pt x="41" y="0"/>
                  </a:lnTo>
                  <a:lnTo>
                    <a:pt x="41" y="0"/>
                  </a:lnTo>
                  <a:lnTo>
                    <a:pt x="39" y="3"/>
                  </a:lnTo>
                  <a:lnTo>
                    <a:pt x="30" y="5"/>
                  </a:lnTo>
                  <a:lnTo>
                    <a:pt x="23" y="7"/>
                  </a:lnTo>
                  <a:lnTo>
                    <a:pt x="16" y="5"/>
                  </a:lnTo>
                  <a:lnTo>
                    <a:pt x="7" y="5"/>
                  </a:lnTo>
                  <a:lnTo>
                    <a:pt x="0" y="0"/>
                  </a:lnTo>
                  <a:lnTo>
                    <a:pt x="21" y="57"/>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55"/>
            <p:cNvSpPr>
              <a:spLocks noChangeArrowheads="1"/>
            </p:cNvSpPr>
            <p:nvPr/>
          </p:nvSpPr>
          <p:spPr bwMode="auto">
            <a:xfrm>
              <a:off x="1639888" y="5392738"/>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63"/>
            <p:cNvSpPr>
              <a:spLocks noChangeArrowheads="1"/>
            </p:cNvSpPr>
            <p:nvPr/>
          </p:nvSpPr>
          <p:spPr bwMode="auto">
            <a:xfrm>
              <a:off x="1066800" y="512603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 name="Title 1"/>
          <p:cNvSpPr>
            <a:spLocks noGrp="1"/>
          </p:cNvSpPr>
          <p:nvPr>
            <p:ph type="title"/>
          </p:nvPr>
        </p:nvSpPr>
        <p:spPr/>
        <p:txBody>
          <a:bodyPr>
            <a:normAutofit fontScale="90000"/>
          </a:bodyPr>
          <a:lstStyle/>
          <a:p>
            <a:r>
              <a:rPr lang="en-US" dirty="0"/>
              <a:t>The elusive perfect voting system continued V</a:t>
            </a:r>
          </a:p>
        </p:txBody>
      </p:sp>
      <p:sp>
        <p:nvSpPr>
          <p:cNvPr id="3" name="Content Placeholder 2"/>
          <p:cNvSpPr>
            <a:spLocks noGrp="1"/>
          </p:cNvSpPr>
          <p:nvPr>
            <p:ph idx="1"/>
          </p:nvPr>
        </p:nvSpPr>
        <p:spPr>
          <a:xfrm>
            <a:off x="457200" y="1298448"/>
            <a:ext cx="8229600" cy="5102352"/>
          </a:xfrm>
        </p:spPr>
        <p:txBody>
          <a:bodyPr>
            <a:normAutofit/>
          </a:bodyPr>
          <a:lstStyle/>
          <a:p>
            <a:r>
              <a:rPr lang="en-US" sz="2200" dirty="0"/>
              <a:t>Suppose the council decides to use pair-wise majority voting.</a:t>
            </a:r>
          </a:p>
          <a:p>
            <a:r>
              <a:rPr lang="en-US" sz="2200" dirty="0">
                <a:latin typeface="Calibri Light"/>
              </a:rPr>
              <a:t>The ordering of the pairwise elections determines which project is funded.</a:t>
            </a:r>
            <a:endParaRPr lang="en-US" sz="2200" dirty="0"/>
          </a:p>
        </p:txBody>
      </p:sp>
      <p:grpSp>
        <p:nvGrpSpPr>
          <p:cNvPr id="204" name="Group 203"/>
          <p:cNvGrpSpPr/>
          <p:nvPr/>
        </p:nvGrpSpPr>
        <p:grpSpPr>
          <a:xfrm>
            <a:off x="1954213" y="3338512"/>
            <a:ext cx="1093788" cy="269875"/>
            <a:chOff x="2182813" y="5327650"/>
            <a:chExt cx="1093788" cy="269875"/>
          </a:xfrm>
        </p:grpSpPr>
        <p:sp>
          <p:nvSpPr>
            <p:cNvPr id="133" name="Rectangle 42"/>
            <p:cNvSpPr>
              <a:spLocks noChangeArrowheads="1"/>
            </p:cNvSpPr>
            <p:nvPr/>
          </p:nvSpPr>
          <p:spPr bwMode="auto">
            <a:xfrm>
              <a:off x="2239963" y="5327650"/>
              <a:ext cx="1036638" cy="269875"/>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Rectangle 54"/>
            <p:cNvSpPr>
              <a:spLocks noChangeArrowheads="1"/>
            </p:cNvSpPr>
            <p:nvPr/>
          </p:nvSpPr>
          <p:spPr bwMode="auto">
            <a:xfrm>
              <a:off x="2592388" y="5392738"/>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61"/>
            <p:cNvSpPr>
              <a:spLocks noChangeArrowheads="1"/>
            </p:cNvSpPr>
            <p:nvPr/>
          </p:nvSpPr>
          <p:spPr bwMode="auto">
            <a:xfrm>
              <a:off x="2182813" y="53927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2" name="Group 201"/>
          <p:cNvGrpSpPr/>
          <p:nvPr/>
        </p:nvGrpSpPr>
        <p:grpSpPr>
          <a:xfrm>
            <a:off x="990600" y="2611437"/>
            <a:ext cx="2057401" cy="465138"/>
            <a:chOff x="1219200" y="4600575"/>
            <a:chExt cx="2057401" cy="465138"/>
          </a:xfrm>
        </p:grpSpPr>
        <p:sp>
          <p:nvSpPr>
            <p:cNvPr id="135" name="Rectangle 44"/>
            <p:cNvSpPr>
              <a:spLocks noChangeArrowheads="1"/>
            </p:cNvSpPr>
            <p:nvPr/>
          </p:nvSpPr>
          <p:spPr bwMode="auto">
            <a:xfrm>
              <a:off x="1219200" y="4795838"/>
              <a:ext cx="1020763" cy="269875"/>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Rectangle 45"/>
            <p:cNvSpPr>
              <a:spLocks noChangeArrowheads="1"/>
            </p:cNvSpPr>
            <p:nvPr/>
          </p:nvSpPr>
          <p:spPr bwMode="auto">
            <a:xfrm>
              <a:off x="2239963" y="4795838"/>
              <a:ext cx="1036638" cy="269875"/>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Rectangle 52"/>
            <p:cNvSpPr>
              <a:spLocks noChangeArrowheads="1"/>
            </p:cNvSpPr>
            <p:nvPr/>
          </p:nvSpPr>
          <p:spPr bwMode="auto">
            <a:xfrm>
              <a:off x="1639888" y="4864100"/>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53"/>
            <p:cNvSpPr>
              <a:spLocks noChangeArrowheads="1"/>
            </p:cNvSpPr>
            <p:nvPr/>
          </p:nvSpPr>
          <p:spPr bwMode="auto">
            <a:xfrm>
              <a:off x="2557463" y="4864100"/>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60"/>
            <p:cNvSpPr>
              <a:spLocks noChangeArrowheads="1"/>
            </p:cNvSpPr>
            <p:nvPr/>
          </p:nvSpPr>
          <p:spPr bwMode="auto">
            <a:xfrm>
              <a:off x="2182813" y="486410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62"/>
            <p:cNvSpPr>
              <a:spLocks noChangeArrowheads="1"/>
            </p:cNvSpPr>
            <p:nvPr/>
          </p:nvSpPr>
          <p:spPr bwMode="auto">
            <a:xfrm>
              <a:off x="1852613" y="4600575"/>
              <a:ext cx="12487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Election order #1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5" name="Group 204"/>
          <p:cNvGrpSpPr/>
          <p:nvPr/>
        </p:nvGrpSpPr>
        <p:grpSpPr>
          <a:xfrm>
            <a:off x="1250718" y="3608387"/>
            <a:ext cx="1900823" cy="525463"/>
            <a:chOff x="1479318" y="5597525"/>
            <a:chExt cx="1900823" cy="525463"/>
          </a:xfrm>
        </p:grpSpPr>
        <p:sp>
          <p:nvSpPr>
            <p:cNvPr id="139" name="Line 49"/>
            <p:cNvSpPr>
              <a:spLocks noChangeShapeType="1"/>
            </p:cNvSpPr>
            <p:nvPr/>
          </p:nvSpPr>
          <p:spPr bwMode="auto">
            <a:xfrm>
              <a:off x="2757488" y="5597525"/>
              <a:ext cx="0" cy="179388"/>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Freeform 50"/>
            <p:cNvSpPr>
              <a:spLocks/>
            </p:cNvSpPr>
            <p:nvPr/>
          </p:nvSpPr>
          <p:spPr bwMode="auto">
            <a:xfrm>
              <a:off x="2725738" y="5730875"/>
              <a:ext cx="65088" cy="88900"/>
            </a:xfrm>
            <a:custGeom>
              <a:avLst/>
              <a:gdLst>
                <a:gd name="T0" fmla="*/ 20 w 41"/>
                <a:gd name="T1" fmla="*/ 56 h 56"/>
                <a:gd name="T2" fmla="*/ 41 w 41"/>
                <a:gd name="T3" fmla="*/ 0 h 56"/>
                <a:gd name="T4" fmla="*/ 41 w 41"/>
                <a:gd name="T5" fmla="*/ 0 h 56"/>
                <a:gd name="T6" fmla="*/ 39 w 41"/>
                <a:gd name="T7" fmla="*/ 2 h 56"/>
                <a:gd name="T8" fmla="*/ 27 w 41"/>
                <a:gd name="T9" fmla="*/ 4 h 56"/>
                <a:gd name="T10" fmla="*/ 23 w 41"/>
                <a:gd name="T11" fmla="*/ 7 h 56"/>
                <a:gd name="T12" fmla="*/ 16 w 41"/>
                <a:gd name="T13" fmla="*/ 7 h 56"/>
                <a:gd name="T14" fmla="*/ 7 w 41"/>
                <a:gd name="T15" fmla="*/ 4 h 56"/>
                <a:gd name="T16" fmla="*/ 0 w 41"/>
                <a:gd name="T17" fmla="*/ 0 h 56"/>
                <a:gd name="T18" fmla="*/ 20 w 41"/>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6">
                  <a:moveTo>
                    <a:pt x="20" y="56"/>
                  </a:moveTo>
                  <a:lnTo>
                    <a:pt x="41" y="0"/>
                  </a:lnTo>
                  <a:lnTo>
                    <a:pt x="41" y="0"/>
                  </a:lnTo>
                  <a:lnTo>
                    <a:pt x="39" y="2"/>
                  </a:lnTo>
                  <a:lnTo>
                    <a:pt x="27" y="4"/>
                  </a:lnTo>
                  <a:lnTo>
                    <a:pt x="23" y="7"/>
                  </a:lnTo>
                  <a:lnTo>
                    <a:pt x="16" y="7"/>
                  </a:lnTo>
                  <a:lnTo>
                    <a:pt x="7" y="4"/>
                  </a:lnTo>
                  <a:lnTo>
                    <a:pt x="0" y="0"/>
                  </a:lnTo>
                  <a:lnTo>
                    <a:pt x="20" y="56"/>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45" name="Rectangle 56"/>
            <p:cNvSpPr>
              <a:spLocks noChangeArrowheads="1"/>
            </p:cNvSpPr>
            <p:nvPr/>
          </p:nvSpPr>
          <p:spPr bwMode="auto">
            <a:xfrm>
              <a:off x="2239963" y="5856288"/>
              <a:ext cx="1036638" cy="266700"/>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Rectangle 57"/>
            <p:cNvSpPr>
              <a:spLocks noChangeArrowheads="1"/>
            </p:cNvSpPr>
            <p:nvPr/>
          </p:nvSpPr>
          <p:spPr bwMode="auto">
            <a:xfrm>
              <a:off x="2239963" y="5856288"/>
              <a:ext cx="1036638" cy="266700"/>
            </a:xfrm>
            <a:prstGeom prst="rect">
              <a:avLst/>
            </a:prstGeom>
            <a:noFill/>
            <a:ln w="19050">
              <a:solidFill>
                <a:srgbClr val="ED1C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Rectangle 58"/>
            <p:cNvSpPr>
              <a:spLocks noChangeArrowheads="1"/>
            </p:cNvSpPr>
            <p:nvPr/>
          </p:nvSpPr>
          <p:spPr bwMode="auto">
            <a:xfrm>
              <a:off x="2592388" y="5921375"/>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59"/>
            <p:cNvSpPr>
              <a:spLocks noChangeArrowheads="1"/>
            </p:cNvSpPr>
            <p:nvPr/>
          </p:nvSpPr>
          <p:spPr bwMode="auto">
            <a:xfrm>
              <a:off x="1479318" y="5921375"/>
              <a:ext cx="6542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Winner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64"/>
            <p:cNvSpPr>
              <a:spLocks noChangeArrowheads="1"/>
            </p:cNvSpPr>
            <p:nvPr/>
          </p:nvSpPr>
          <p:spPr bwMode="auto">
            <a:xfrm>
              <a:off x="2851150" y="564038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8" name="Group 207"/>
          <p:cNvGrpSpPr/>
          <p:nvPr/>
        </p:nvGrpSpPr>
        <p:grpSpPr>
          <a:xfrm>
            <a:off x="4310063" y="3338512"/>
            <a:ext cx="1092200" cy="269875"/>
            <a:chOff x="4538663" y="5327650"/>
            <a:chExt cx="1092200" cy="269875"/>
          </a:xfrm>
        </p:grpSpPr>
        <p:sp>
          <p:nvSpPr>
            <p:cNvPr id="154" name="Rectangle 65"/>
            <p:cNvSpPr>
              <a:spLocks noChangeArrowheads="1"/>
            </p:cNvSpPr>
            <p:nvPr/>
          </p:nvSpPr>
          <p:spPr bwMode="auto">
            <a:xfrm>
              <a:off x="4595813" y="5327650"/>
              <a:ext cx="1035050" cy="269875"/>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Rectangle 75"/>
            <p:cNvSpPr>
              <a:spLocks noChangeArrowheads="1"/>
            </p:cNvSpPr>
            <p:nvPr/>
          </p:nvSpPr>
          <p:spPr bwMode="auto">
            <a:xfrm>
              <a:off x="5019675" y="5392738"/>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84"/>
            <p:cNvSpPr>
              <a:spLocks noChangeArrowheads="1"/>
            </p:cNvSpPr>
            <p:nvPr/>
          </p:nvSpPr>
          <p:spPr bwMode="auto">
            <a:xfrm>
              <a:off x="4538663" y="53927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9" name="Group 208"/>
          <p:cNvGrpSpPr/>
          <p:nvPr/>
        </p:nvGrpSpPr>
        <p:grpSpPr>
          <a:xfrm>
            <a:off x="3657600" y="3608387"/>
            <a:ext cx="1849791" cy="528638"/>
            <a:chOff x="3886200" y="5597525"/>
            <a:chExt cx="1849791" cy="528638"/>
          </a:xfrm>
        </p:grpSpPr>
        <p:sp>
          <p:nvSpPr>
            <p:cNvPr id="160" name="Line 72"/>
            <p:cNvSpPr>
              <a:spLocks noChangeShapeType="1"/>
            </p:cNvSpPr>
            <p:nvPr/>
          </p:nvSpPr>
          <p:spPr bwMode="auto">
            <a:xfrm>
              <a:off x="5113338" y="5597525"/>
              <a:ext cx="0" cy="179388"/>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Freeform 73"/>
            <p:cNvSpPr>
              <a:spLocks/>
            </p:cNvSpPr>
            <p:nvPr/>
          </p:nvSpPr>
          <p:spPr bwMode="auto">
            <a:xfrm>
              <a:off x="5081588" y="5730875"/>
              <a:ext cx="65088" cy="88900"/>
            </a:xfrm>
            <a:custGeom>
              <a:avLst/>
              <a:gdLst>
                <a:gd name="T0" fmla="*/ 20 w 41"/>
                <a:gd name="T1" fmla="*/ 56 h 56"/>
                <a:gd name="T2" fmla="*/ 41 w 41"/>
                <a:gd name="T3" fmla="*/ 0 h 56"/>
                <a:gd name="T4" fmla="*/ 41 w 41"/>
                <a:gd name="T5" fmla="*/ 0 h 56"/>
                <a:gd name="T6" fmla="*/ 36 w 41"/>
                <a:gd name="T7" fmla="*/ 2 h 56"/>
                <a:gd name="T8" fmla="*/ 27 w 41"/>
                <a:gd name="T9" fmla="*/ 4 h 56"/>
                <a:gd name="T10" fmla="*/ 20 w 41"/>
                <a:gd name="T11" fmla="*/ 7 h 56"/>
                <a:gd name="T12" fmla="*/ 13 w 41"/>
                <a:gd name="T13" fmla="*/ 7 h 56"/>
                <a:gd name="T14" fmla="*/ 7 w 41"/>
                <a:gd name="T15" fmla="*/ 4 h 56"/>
                <a:gd name="T16" fmla="*/ 0 w 41"/>
                <a:gd name="T17" fmla="*/ 0 h 56"/>
                <a:gd name="T18" fmla="*/ 20 w 41"/>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6">
                  <a:moveTo>
                    <a:pt x="20" y="56"/>
                  </a:moveTo>
                  <a:lnTo>
                    <a:pt x="41" y="0"/>
                  </a:lnTo>
                  <a:lnTo>
                    <a:pt x="41" y="0"/>
                  </a:lnTo>
                  <a:lnTo>
                    <a:pt x="36" y="2"/>
                  </a:lnTo>
                  <a:lnTo>
                    <a:pt x="27" y="4"/>
                  </a:lnTo>
                  <a:lnTo>
                    <a:pt x="20" y="7"/>
                  </a:lnTo>
                  <a:lnTo>
                    <a:pt x="13" y="7"/>
                  </a:lnTo>
                  <a:lnTo>
                    <a:pt x="7" y="4"/>
                  </a:lnTo>
                  <a:lnTo>
                    <a:pt x="0" y="0"/>
                  </a:lnTo>
                  <a:lnTo>
                    <a:pt x="20" y="56"/>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65" name="Rectangle 78"/>
            <p:cNvSpPr>
              <a:spLocks noChangeArrowheads="1"/>
            </p:cNvSpPr>
            <p:nvPr/>
          </p:nvSpPr>
          <p:spPr bwMode="auto">
            <a:xfrm>
              <a:off x="3886200" y="5924550"/>
              <a:ext cx="6542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Winner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80"/>
            <p:cNvSpPr>
              <a:spLocks noChangeArrowheads="1"/>
            </p:cNvSpPr>
            <p:nvPr/>
          </p:nvSpPr>
          <p:spPr bwMode="auto">
            <a:xfrm>
              <a:off x="4595813" y="5859463"/>
              <a:ext cx="1035050" cy="266700"/>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Rectangle 81"/>
            <p:cNvSpPr>
              <a:spLocks noChangeArrowheads="1"/>
            </p:cNvSpPr>
            <p:nvPr/>
          </p:nvSpPr>
          <p:spPr bwMode="auto">
            <a:xfrm>
              <a:off x="4595813" y="5859463"/>
              <a:ext cx="1035050" cy="266700"/>
            </a:xfrm>
            <a:prstGeom prst="rect">
              <a:avLst/>
            </a:prstGeom>
            <a:noFill/>
            <a:ln w="18">
              <a:solidFill>
                <a:srgbClr val="ED1C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Rectangle 82"/>
            <p:cNvSpPr>
              <a:spLocks noChangeArrowheads="1"/>
            </p:cNvSpPr>
            <p:nvPr/>
          </p:nvSpPr>
          <p:spPr bwMode="auto">
            <a:xfrm>
              <a:off x="5019675" y="5924550"/>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87"/>
            <p:cNvSpPr>
              <a:spLocks noChangeArrowheads="1"/>
            </p:cNvSpPr>
            <p:nvPr/>
          </p:nvSpPr>
          <p:spPr bwMode="auto">
            <a:xfrm>
              <a:off x="5207000" y="564038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12" name="Group 211"/>
          <p:cNvGrpSpPr/>
          <p:nvPr/>
        </p:nvGrpSpPr>
        <p:grpSpPr>
          <a:xfrm>
            <a:off x="6661150" y="3338512"/>
            <a:ext cx="1096963" cy="269875"/>
            <a:chOff x="6889750" y="5327650"/>
            <a:chExt cx="1096963" cy="269875"/>
          </a:xfrm>
        </p:grpSpPr>
        <p:sp>
          <p:nvSpPr>
            <p:cNvPr id="175" name="Rectangle 88"/>
            <p:cNvSpPr>
              <a:spLocks noChangeArrowheads="1"/>
            </p:cNvSpPr>
            <p:nvPr/>
          </p:nvSpPr>
          <p:spPr bwMode="auto">
            <a:xfrm>
              <a:off x="6951663" y="5327650"/>
              <a:ext cx="1035050" cy="269875"/>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Rectangle 99"/>
            <p:cNvSpPr>
              <a:spLocks noChangeArrowheads="1"/>
            </p:cNvSpPr>
            <p:nvPr/>
          </p:nvSpPr>
          <p:spPr bwMode="auto">
            <a:xfrm>
              <a:off x="7267575" y="5392738"/>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107"/>
            <p:cNvSpPr>
              <a:spLocks noChangeArrowheads="1"/>
            </p:cNvSpPr>
            <p:nvPr/>
          </p:nvSpPr>
          <p:spPr bwMode="auto">
            <a:xfrm>
              <a:off x="6889750" y="53927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13" name="Group 212"/>
          <p:cNvGrpSpPr/>
          <p:nvPr/>
        </p:nvGrpSpPr>
        <p:grpSpPr>
          <a:xfrm>
            <a:off x="5898918" y="3608387"/>
            <a:ext cx="1959561" cy="528638"/>
            <a:chOff x="6127518" y="5597525"/>
            <a:chExt cx="1959561" cy="528638"/>
          </a:xfrm>
        </p:grpSpPr>
        <p:sp>
          <p:nvSpPr>
            <p:cNvPr id="181" name="Line 95"/>
            <p:cNvSpPr>
              <a:spLocks noChangeShapeType="1"/>
            </p:cNvSpPr>
            <p:nvPr/>
          </p:nvSpPr>
          <p:spPr bwMode="auto">
            <a:xfrm>
              <a:off x="7464425" y="5597525"/>
              <a:ext cx="0" cy="179388"/>
            </a:xfrm>
            <a:prstGeom prst="line">
              <a:avLst/>
            </a:prstGeom>
            <a:noFill/>
            <a:ln w="19050">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Freeform 96"/>
            <p:cNvSpPr>
              <a:spLocks/>
            </p:cNvSpPr>
            <p:nvPr/>
          </p:nvSpPr>
          <p:spPr bwMode="auto">
            <a:xfrm>
              <a:off x="7432675" y="5730875"/>
              <a:ext cx="68263" cy="88900"/>
            </a:xfrm>
            <a:custGeom>
              <a:avLst/>
              <a:gdLst>
                <a:gd name="T0" fmla="*/ 23 w 43"/>
                <a:gd name="T1" fmla="*/ 56 h 56"/>
                <a:gd name="T2" fmla="*/ 43 w 43"/>
                <a:gd name="T3" fmla="*/ 0 h 56"/>
                <a:gd name="T4" fmla="*/ 43 w 43"/>
                <a:gd name="T5" fmla="*/ 0 h 56"/>
                <a:gd name="T6" fmla="*/ 39 w 43"/>
                <a:gd name="T7" fmla="*/ 2 h 56"/>
                <a:gd name="T8" fmla="*/ 30 w 43"/>
                <a:gd name="T9" fmla="*/ 4 h 56"/>
                <a:gd name="T10" fmla="*/ 23 w 43"/>
                <a:gd name="T11" fmla="*/ 7 h 56"/>
                <a:gd name="T12" fmla="*/ 16 w 43"/>
                <a:gd name="T13" fmla="*/ 7 h 56"/>
                <a:gd name="T14" fmla="*/ 9 w 43"/>
                <a:gd name="T15" fmla="*/ 4 h 56"/>
                <a:gd name="T16" fmla="*/ 0 w 43"/>
                <a:gd name="T17" fmla="*/ 0 h 56"/>
                <a:gd name="T18" fmla="*/ 23 w 43"/>
                <a:gd name="T19"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6">
                  <a:moveTo>
                    <a:pt x="23" y="56"/>
                  </a:moveTo>
                  <a:lnTo>
                    <a:pt x="43" y="0"/>
                  </a:lnTo>
                  <a:lnTo>
                    <a:pt x="43" y="0"/>
                  </a:lnTo>
                  <a:lnTo>
                    <a:pt x="39" y="2"/>
                  </a:lnTo>
                  <a:lnTo>
                    <a:pt x="30" y="4"/>
                  </a:lnTo>
                  <a:lnTo>
                    <a:pt x="23" y="7"/>
                  </a:lnTo>
                  <a:lnTo>
                    <a:pt x="16" y="7"/>
                  </a:lnTo>
                  <a:lnTo>
                    <a:pt x="9" y="4"/>
                  </a:lnTo>
                  <a:lnTo>
                    <a:pt x="0" y="0"/>
                  </a:lnTo>
                  <a:lnTo>
                    <a:pt x="23" y="56"/>
                  </a:lnTo>
                  <a:close/>
                </a:path>
              </a:pathLst>
            </a:custGeom>
            <a:solidFill>
              <a:srgbClr val="ED1C24"/>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6" name="Rectangle 101"/>
            <p:cNvSpPr>
              <a:spLocks noChangeArrowheads="1"/>
            </p:cNvSpPr>
            <p:nvPr/>
          </p:nvSpPr>
          <p:spPr bwMode="auto">
            <a:xfrm>
              <a:off x="6127518" y="5924550"/>
              <a:ext cx="6542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Winner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103"/>
            <p:cNvSpPr>
              <a:spLocks noChangeArrowheads="1"/>
            </p:cNvSpPr>
            <p:nvPr/>
          </p:nvSpPr>
          <p:spPr bwMode="auto">
            <a:xfrm>
              <a:off x="6951663" y="5859463"/>
              <a:ext cx="1035050" cy="266700"/>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Rectangle 104"/>
            <p:cNvSpPr>
              <a:spLocks noChangeArrowheads="1"/>
            </p:cNvSpPr>
            <p:nvPr/>
          </p:nvSpPr>
          <p:spPr bwMode="auto">
            <a:xfrm>
              <a:off x="6951663" y="5859463"/>
              <a:ext cx="1035050" cy="266700"/>
            </a:xfrm>
            <a:prstGeom prst="rect">
              <a:avLst/>
            </a:prstGeom>
            <a:noFill/>
            <a:ln w="18">
              <a:solidFill>
                <a:srgbClr val="ED1C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Rectangle 105"/>
            <p:cNvSpPr>
              <a:spLocks noChangeArrowheads="1"/>
            </p:cNvSpPr>
            <p:nvPr/>
          </p:nvSpPr>
          <p:spPr bwMode="auto">
            <a:xfrm>
              <a:off x="7267575" y="5924550"/>
              <a:ext cx="6155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City Hall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10"/>
            <p:cNvSpPr>
              <a:spLocks noChangeArrowheads="1"/>
            </p:cNvSpPr>
            <p:nvPr/>
          </p:nvSpPr>
          <p:spPr bwMode="auto">
            <a:xfrm>
              <a:off x="7558088" y="5640388"/>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10" name="Group 209"/>
          <p:cNvGrpSpPr/>
          <p:nvPr/>
        </p:nvGrpSpPr>
        <p:grpSpPr>
          <a:xfrm>
            <a:off x="5546725" y="2582862"/>
            <a:ext cx="2211388" cy="1684338"/>
            <a:chOff x="5775325" y="4572000"/>
            <a:chExt cx="2211388" cy="1684338"/>
          </a:xfrm>
        </p:grpSpPr>
        <p:sp>
          <p:nvSpPr>
            <p:cNvPr id="177" name="Rectangle 90"/>
            <p:cNvSpPr>
              <a:spLocks noChangeArrowheads="1"/>
            </p:cNvSpPr>
            <p:nvPr/>
          </p:nvSpPr>
          <p:spPr bwMode="auto">
            <a:xfrm>
              <a:off x="6951663" y="4795838"/>
              <a:ext cx="1035050" cy="269875"/>
            </a:xfrm>
            <a:prstGeom prst="rect">
              <a:avLst/>
            </a:prstGeom>
            <a:solidFill>
              <a:srgbClr val="A58E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Rectangle 91"/>
            <p:cNvSpPr>
              <a:spLocks noChangeArrowheads="1"/>
            </p:cNvSpPr>
            <p:nvPr/>
          </p:nvSpPr>
          <p:spPr bwMode="auto">
            <a:xfrm>
              <a:off x="5929313" y="4795838"/>
              <a:ext cx="1022350" cy="269875"/>
            </a:xfrm>
            <a:prstGeom prst="rect">
              <a:avLst/>
            </a:prstGeom>
            <a:solidFill>
              <a:srgbClr val="D6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Rectangle 98"/>
            <p:cNvSpPr>
              <a:spLocks noChangeArrowheads="1"/>
            </p:cNvSpPr>
            <p:nvPr/>
          </p:nvSpPr>
          <p:spPr bwMode="auto">
            <a:xfrm>
              <a:off x="7375525" y="4864100"/>
              <a:ext cx="2564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Jail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102"/>
            <p:cNvSpPr>
              <a:spLocks noChangeArrowheads="1"/>
            </p:cNvSpPr>
            <p:nvPr/>
          </p:nvSpPr>
          <p:spPr bwMode="auto">
            <a:xfrm>
              <a:off x="6275388" y="4864100"/>
              <a:ext cx="5209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Library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06"/>
            <p:cNvSpPr>
              <a:spLocks noChangeArrowheads="1"/>
            </p:cNvSpPr>
            <p:nvPr/>
          </p:nvSpPr>
          <p:spPr bwMode="auto">
            <a:xfrm>
              <a:off x="6889750" y="486410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08"/>
            <p:cNvSpPr>
              <a:spLocks noChangeArrowheads="1"/>
            </p:cNvSpPr>
            <p:nvPr/>
          </p:nvSpPr>
          <p:spPr bwMode="auto">
            <a:xfrm>
              <a:off x="6562725" y="4600575"/>
              <a:ext cx="12487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Election order #3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8" name="Line 113"/>
            <p:cNvSpPr>
              <a:spLocks noChangeShapeType="1"/>
            </p:cNvSpPr>
            <p:nvPr/>
          </p:nvSpPr>
          <p:spPr bwMode="auto">
            <a:xfrm>
              <a:off x="5775325" y="4572000"/>
              <a:ext cx="0" cy="1684338"/>
            </a:xfrm>
            <a:prstGeom prst="line">
              <a:avLst/>
            </a:prstGeom>
            <a:noFill/>
            <a:ln w="9">
              <a:solidFill>
                <a:srgbClr val="4D4D4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14" name="TextBox 213"/>
          <p:cNvSpPr txBox="1"/>
          <p:nvPr/>
        </p:nvSpPr>
        <p:spPr>
          <a:xfrm>
            <a:off x="533400" y="4693384"/>
            <a:ext cx="8001000" cy="1323439"/>
          </a:xfrm>
          <a:prstGeom prst="rect">
            <a:avLst/>
          </a:prstGeom>
          <a:noFill/>
        </p:spPr>
        <p:txBody>
          <a:bodyPr wrap="square" rtlCol="0">
            <a:spAutoFit/>
          </a:bodyPr>
          <a:lstStyle/>
          <a:p>
            <a:pPr marL="285750" indent="-285750">
              <a:buFont typeface="Arial" pitchFamily="34" charset="0"/>
              <a:buChar char="•"/>
            </a:pPr>
            <a:r>
              <a:rPr lang="en-US" sz="2000" dirty="0">
                <a:latin typeface="Calibri Light"/>
              </a:rPr>
              <a:t>When the </a:t>
            </a:r>
            <a:r>
              <a:rPr lang="en-US" sz="2000" i="1" dirty="0">
                <a:solidFill>
                  <a:srgbClr val="9D0505"/>
                </a:solidFill>
                <a:latin typeface="Calibri Light"/>
              </a:rPr>
              <a:t>principle of transitivity</a:t>
            </a:r>
            <a:r>
              <a:rPr lang="en-US" sz="2000" dirty="0">
                <a:latin typeface="Calibri Light"/>
              </a:rPr>
              <a:t> is violated, the power to </a:t>
            </a:r>
            <a:r>
              <a:rPr lang="en-US" sz="2000" i="1" dirty="0">
                <a:solidFill>
                  <a:srgbClr val="9D0505"/>
                </a:solidFill>
                <a:latin typeface="Calibri Light"/>
              </a:rPr>
              <a:t>set the agenda </a:t>
            </a:r>
            <a:r>
              <a:rPr lang="en-US" sz="2000" dirty="0">
                <a:latin typeface="Calibri Light"/>
              </a:rPr>
              <a:t>is sometimes crucial in shaping the final outcomes.</a:t>
            </a:r>
          </a:p>
          <a:p>
            <a:pPr marL="285750" indent="-285750">
              <a:buFont typeface="Arial" pitchFamily="34" charset="0"/>
              <a:buChar char="•"/>
            </a:pPr>
            <a:r>
              <a:rPr lang="en-US" sz="2000" dirty="0">
                <a:latin typeface="Calibri Light"/>
              </a:rPr>
              <a:t>The person who decides on the order in which issues are brought to a vote for the city council wields considerable power.</a:t>
            </a:r>
          </a:p>
        </p:txBody>
      </p:sp>
    </p:spTree>
    <p:extLst>
      <p:ext uri="{BB962C8B-B14F-4D97-AF65-F5344CB8AC3E}">
        <p14:creationId xmlns:p14="http://schemas.microsoft.com/office/powerpoint/2010/main" val="294995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14">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elusive perfect voting system VI</a:t>
            </a:r>
          </a:p>
        </p:txBody>
      </p:sp>
      <p:sp>
        <p:nvSpPr>
          <p:cNvPr id="3" name="Content Placeholder 2"/>
          <p:cNvSpPr>
            <a:spLocks noGrp="1"/>
          </p:cNvSpPr>
          <p:nvPr>
            <p:ph idx="1"/>
          </p:nvPr>
        </p:nvSpPr>
        <p:spPr>
          <a:xfrm>
            <a:off x="457200" y="1374648"/>
            <a:ext cx="8229600" cy="5102352"/>
          </a:xfrm>
        </p:spPr>
        <p:txBody>
          <a:bodyPr>
            <a:normAutofit fontScale="85000" lnSpcReduction="20000"/>
          </a:bodyPr>
          <a:lstStyle/>
          <a:p>
            <a:r>
              <a:rPr lang="en-US" dirty="0"/>
              <a:t>There are many more possible voting systems.</a:t>
            </a:r>
          </a:p>
          <a:p>
            <a:pPr marL="628650" lvl="1" indent="-266700"/>
            <a:r>
              <a:rPr lang="en-US" dirty="0"/>
              <a:t>Variations on </a:t>
            </a:r>
            <a:r>
              <a:rPr lang="en-US" i="1" dirty="0">
                <a:solidFill>
                  <a:srgbClr val="9D0505"/>
                </a:solidFill>
              </a:rPr>
              <a:t>first-past-the-post</a:t>
            </a:r>
            <a:r>
              <a:rPr lang="en-US" dirty="0"/>
              <a:t>, such as holding a run-off between the top two candidates.</a:t>
            </a:r>
          </a:p>
          <a:p>
            <a:pPr marL="628650" lvl="1" indent="-266700">
              <a:buClr>
                <a:schemeClr val="tx1"/>
              </a:buClr>
            </a:pPr>
            <a:r>
              <a:rPr lang="en-US" i="1" dirty="0">
                <a:solidFill>
                  <a:srgbClr val="9D0505"/>
                </a:solidFill>
              </a:rPr>
              <a:t>Instant-runoff</a:t>
            </a:r>
            <a:r>
              <a:rPr lang="en-US" dirty="0"/>
              <a:t> systems, in which voters rank all candidates by </a:t>
            </a:r>
            <a:r>
              <a:rPr lang="en-US" i="1" dirty="0"/>
              <a:t>order </a:t>
            </a:r>
            <a:r>
              <a:rPr lang="en-US" dirty="0"/>
              <a:t>of preference.</a:t>
            </a:r>
          </a:p>
          <a:p>
            <a:pPr marL="628650" lvl="1" indent="-266700">
              <a:buClr>
                <a:schemeClr val="tx1"/>
              </a:buClr>
            </a:pPr>
            <a:r>
              <a:rPr lang="en-US" i="1" dirty="0">
                <a:solidFill>
                  <a:srgbClr val="9D0505"/>
                </a:solidFill>
              </a:rPr>
              <a:t>Approval voting</a:t>
            </a:r>
            <a:r>
              <a:rPr lang="en-US" dirty="0"/>
              <a:t>, in which voters can vote for multiple candidates.</a:t>
            </a:r>
          </a:p>
          <a:p>
            <a:pPr marL="628650" lvl="1" indent="-266700"/>
            <a:r>
              <a:rPr lang="en-US" dirty="0"/>
              <a:t>The </a:t>
            </a:r>
            <a:r>
              <a:rPr lang="en-US" i="1" dirty="0">
                <a:solidFill>
                  <a:srgbClr val="9D0505"/>
                </a:solidFill>
              </a:rPr>
              <a:t>Borda count</a:t>
            </a:r>
            <a:r>
              <a:rPr lang="en-US" dirty="0"/>
              <a:t>, commonly used to rank sports teams in national polls.</a:t>
            </a:r>
          </a:p>
          <a:p>
            <a:pPr>
              <a:buClr>
                <a:schemeClr val="tx1"/>
              </a:buClr>
            </a:pPr>
            <a:r>
              <a:rPr lang="en-US" i="1" dirty="0">
                <a:solidFill>
                  <a:srgbClr val="9D0505"/>
                </a:solidFill>
              </a:rPr>
              <a:t>Arrow’s impossibility theorem </a:t>
            </a:r>
            <a:r>
              <a:rPr lang="en-US" dirty="0"/>
              <a:t>states that no voting system can aggregate the preferences of voters over three or more options while meeting all of the criteria for an ideal voting system.</a:t>
            </a:r>
          </a:p>
          <a:p>
            <a:pPr lvl="1"/>
            <a:r>
              <a:rPr lang="en-US" dirty="0"/>
              <a:t>No voting process is perfect.</a:t>
            </a:r>
          </a:p>
        </p:txBody>
      </p:sp>
    </p:spTree>
    <p:extLst>
      <p:ext uri="{BB962C8B-B14F-4D97-AF65-F5344CB8AC3E}">
        <p14:creationId xmlns:p14="http://schemas.microsoft.com/office/powerpoint/2010/main" val="60046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Political participation and the myth</a:t>
            </a:r>
            <a:br>
              <a:rPr lang="en-US" dirty="0"/>
            </a:br>
            <a:r>
              <a:rPr lang="en-US" dirty="0"/>
              <a:t>of the “rational voter”</a:t>
            </a:r>
          </a:p>
        </p:txBody>
      </p:sp>
      <p:sp>
        <p:nvSpPr>
          <p:cNvPr id="3" name="Content Placeholder 2"/>
          <p:cNvSpPr>
            <a:spLocks noGrp="1"/>
          </p:cNvSpPr>
          <p:nvPr>
            <p:ph idx="1"/>
          </p:nvPr>
        </p:nvSpPr>
        <p:spPr>
          <a:xfrm>
            <a:off x="457200" y="1374648"/>
            <a:ext cx="8229600" cy="5102352"/>
          </a:xfrm>
        </p:spPr>
        <p:txBody>
          <a:bodyPr>
            <a:normAutofit fontScale="85000" lnSpcReduction="20000"/>
          </a:bodyPr>
          <a:lstStyle/>
          <a:p>
            <a:r>
              <a:rPr lang="en-US" dirty="0"/>
              <a:t>All voting systems have assumed voters are </a:t>
            </a:r>
            <a:r>
              <a:rPr lang="en-US" i="1" dirty="0">
                <a:solidFill>
                  <a:srgbClr val="9D0505"/>
                </a:solidFill>
              </a:rPr>
              <a:t>rational</a:t>
            </a:r>
            <a:r>
              <a:rPr lang="en-US" dirty="0"/>
              <a:t> and </a:t>
            </a:r>
            <a:r>
              <a:rPr lang="en-US" i="1" dirty="0">
                <a:solidFill>
                  <a:srgbClr val="9D0505"/>
                </a:solidFill>
              </a:rPr>
              <a:t>fully informed</a:t>
            </a:r>
            <a:r>
              <a:rPr lang="en-US" dirty="0"/>
              <a:t>.</a:t>
            </a:r>
          </a:p>
          <a:p>
            <a:pPr marL="628650" lvl="1" indent="-266700"/>
            <a:r>
              <a:rPr lang="en-US" dirty="0"/>
              <a:t>Elections can be swayed by more than rational policy considerations of well-informed voters.</a:t>
            </a:r>
          </a:p>
          <a:p>
            <a:r>
              <a:rPr lang="en-US" dirty="0"/>
              <a:t>There are costs associated with being informed.</a:t>
            </a:r>
          </a:p>
          <a:p>
            <a:pPr marL="628650" lvl="1" indent="-266700"/>
            <a:r>
              <a:rPr lang="en-US" dirty="0"/>
              <a:t>Some voters may find the opportunity cost of gathering information outweighs the benefits and choose to remain ignorant, known as </a:t>
            </a:r>
            <a:r>
              <a:rPr lang="en-US" i="1" dirty="0">
                <a:solidFill>
                  <a:srgbClr val="9D0505"/>
                </a:solidFill>
              </a:rPr>
              <a:t>rational ignorance</a:t>
            </a:r>
            <a:r>
              <a:rPr lang="en-US" dirty="0"/>
              <a:t>.</a:t>
            </a:r>
          </a:p>
          <a:p>
            <a:r>
              <a:rPr lang="en-US" dirty="0"/>
              <a:t>Even though the benefit of one vote is quite small, people still vote.</a:t>
            </a:r>
          </a:p>
          <a:p>
            <a:pPr marL="628650" lvl="1" indent="-266700"/>
            <a:r>
              <a:rPr lang="en-US" dirty="0"/>
              <a:t>The likelihood of casting a pivotal vote.</a:t>
            </a:r>
          </a:p>
          <a:p>
            <a:pPr marL="628650" lvl="1" indent="-266700"/>
            <a:r>
              <a:rPr lang="en-US" dirty="0"/>
              <a:t>Utility from participating in a civic event.</a:t>
            </a:r>
          </a:p>
          <a:p>
            <a:pPr marL="628650" lvl="1" indent="-266700"/>
            <a:r>
              <a:rPr lang="en-US" dirty="0"/>
              <a:t>Altruism to contribute to the democratic process.</a:t>
            </a:r>
          </a:p>
          <a:p>
            <a:pPr marL="628650" lvl="1" indent="-266700"/>
            <a:r>
              <a:rPr lang="en-US" dirty="0"/>
              <a:t>Social pressure to do one’s duty.</a:t>
            </a:r>
          </a:p>
        </p:txBody>
      </p:sp>
    </p:spTree>
    <p:extLst>
      <p:ext uri="{BB962C8B-B14F-4D97-AF65-F5344CB8AC3E}">
        <p14:creationId xmlns:p14="http://schemas.microsoft.com/office/powerpoint/2010/main" val="1814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economics of policy-making</a:t>
            </a:r>
          </a:p>
        </p:txBody>
      </p:sp>
      <p:sp>
        <p:nvSpPr>
          <p:cNvPr id="3" name="Content Placeholder 2"/>
          <p:cNvSpPr>
            <a:spLocks noGrp="1"/>
          </p:cNvSpPr>
          <p:nvPr>
            <p:ph idx="1"/>
          </p:nvPr>
        </p:nvSpPr>
        <p:spPr/>
        <p:txBody>
          <a:bodyPr>
            <a:normAutofit fontScale="92500" lnSpcReduction="10000"/>
          </a:bodyPr>
          <a:lstStyle/>
          <a:p>
            <a:r>
              <a:rPr lang="en-US" dirty="0"/>
              <a:t>Political advocacy and engagement suffer from the </a:t>
            </a:r>
            <a:r>
              <a:rPr lang="en-US" i="1" dirty="0">
                <a:solidFill>
                  <a:srgbClr val="9D0505"/>
                </a:solidFill>
              </a:rPr>
              <a:t>free-rider problem</a:t>
            </a:r>
            <a:r>
              <a:rPr lang="en-US" dirty="0"/>
              <a:t>, similar to public goods.</a:t>
            </a:r>
          </a:p>
          <a:p>
            <a:pPr marL="628650" lvl="1" indent="-266700"/>
            <a:r>
              <a:rPr lang="en-US" dirty="0"/>
              <a:t>Best ideas might not win if people fail to lend support.</a:t>
            </a:r>
          </a:p>
          <a:p>
            <a:pPr marL="628650" lvl="1" indent="-266700"/>
            <a:r>
              <a:rPr lang="en-US" dirty="0"/>
              <a:t>The </a:t>
            </a:r>
            <a:r>
              <a:rPr lang="en-US" i="1" dirty="0">
                <a:solidFill>
                  <a:srgbClr val="9D0505"/>
                </a:solidFill>
              </a:rPr>
              <a:t>collective-action problem</a:t>
            </a:r>
            <a:r>
              <a:rPr lang="en-US" dirty="0">
                <a:solidFill>
                  <a:srgbClr val="9D0505"/>
                </a:solidFill>
              </a:rPr>
              <a:t> </a:t>
            </a:r>
            <a:r>
              <a:rPr lang="en-US" dirty="0"/>
              <a:t>may occur if individuals need to act collectively to reach solutions that will make everyone better off, and fail to do so.</a:t>
            </a:r>
          </a:p>
          <a:p>
            <a:r>
              <a:rPr lang="en-US" dirty="0"/>
              <a:t>It is costly to engage in collective action.</a:t>
            </a:r>
          </a:p>
          <a:p>
            <a:pPr marL="628650" lvl="1" indent="-266700"/>
            <a:r>
              <a:rPr lang="en-US" dirty="0"/>
              <a:t>Large groups have relatively more diffuse costs and benefits than smaller groups.</a:t>
            </a:r>
          </a:p>
          <a:p>
            <a:pPr marL="628650" lvl="1" indent="-266700"/>
            <a:r>
              <a:rPr lang="en-US" dirty="0"/>
              <a:t>The concentrated benefits of small groups compared to the diffuse costs of large groups allow for policies such as farm subsidies to persist.</a:t>
            </a:r>
          </a:p>
        </p:txBody>
      </p:sp>
    </p:spTree>
    <p:extLst>
      <p:ext uri="{BB962C8B-B14F-4D97-AF65-F5344CB8AC3E}">
        <p14:creationId xmlns:p14="http://schemas.microsoft.com/office/powerpoint/2010/main" val="414344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Corruption and rent-seeking</a:t>
            </a:r>
          </a:p>
        </p:txBody>
      </p:sp>
      <p:sp>
        <p:nvSpPr>
          <p:cNvPr id="3" name="Content Placeholder 2"/>
          <p:cNvSpPr>
            <a:spLocks noGrp="1"/>
          </p:cNvSpPr>
          <p:nvPr>
            <p:ph idx="1"/>
          </p:nvPr>
        </p:nvSpPr>
        <p:spPr/>
        <p:txBody>
          <a:bodyPr>
            <a:normAutofit fontScale="85000" lnSpcReduction="20000"/>
          </a:bodyPr>
          <a:lstStyle/>
          <a:p>
            <a:r>
              <a:rPr lang="en-US" dirty="0"/>
              <a:t>Government create waste and inefficiency by contributing to </a:t>
            </a:r>
            <a:r>
              <a:rPr lang="en-US" i="1" dirty="0">
                <a:solidFill>
                  <a:srgbClr val="C00000"/>
                </a:solidFill>
              </a:rPr>
              <a:t>rent-seeking</a:t>
            </a:r>
            <a:r>
              <a:rPr lang="en-US" dirty="0"/>
              <a:t>, the act of pursuing privileges that increase the surplus of a person or group without increasing total surplus.</a:t>
            </a:r>
          </a:p>
          <a:p>
            <a:pPr marL="628650" lvl="1" indent="-266700"/>
            <a:r>
              <a:rPr lang="en-US" dirty="0"/>
              <a:t>Often involves lobbying.</a:t>
            </a:r>
          </a:p>
          <a:p>
            <a:pPr marL="628650" lvl="1" indent="-266700"/>
            <a:r>
              <a:rPr lang="en-US" dirty="0"/>
              <a:t>Legal, but wasteful.</a:t>
            </a:r>
          </a:p>
          <a:p>
            <a:pPr marL="628650" lvl="1" indent="-266700"/>
            <a:r>
              <a:rPr lang="en-US" dirty="0"/>
              <a:t>At its extreme, corruption occurs, which is illegal.</a:t>
            </a:r>
          </a:p>
          <a:p>
            <a:pPr marL="628650" lvl="1" indent="-266700">
              <a:buClr>
                <a:schemeClr val="tx1"/>
              </a:buClr>
            </a:pPr>
            <a:r>
              <a:rPr lang="en-US" dirty="0"/>
              <a:t>Bureaucratic capture may occur when government positions are filled with people who have close ties to the group they are supposed to regulate.</a:t>
            </a:r>
            <a:endParaRPr lang="en-US" i="1" dirty="0"/>
          </a:p>
          <a:p>
            <a:r>
              <a:rPr lang="en-US" dirty="0"/>
              <a:t>It is costly to acquire information about what public officials are doing and what they should be doing.</a:t>
            </a:r>
          </a:p>
          <a:p>
            <a:pPr marL="628650" lvl="1" indent="-266700"/>
            <a:r>
              <a:rPr lang="en-US" dirty="0"/>
              <a:t>Political opponents have incentives, but are not trusted.</a:t>
            </a:r>
          </a:p>
          <a:p>
            <a:pPr marL="628650" lvl="1" indent="-266700"/>
            <a:r>
              <a:rPr lang="en-US" dirty="0"/>
              <a:t>Media has mixed incentives, like a desire to keep sources.</a:t>
            </a:r>
          </a:p>
        </p:txBody>
      </p:sp>
    </p:spTree>
    <p:extLst>
      <p:ext uri="{BB962C8B-B14F-4D97-AF65-F5344CB8AC3E}">
        <p14:creationId xmlns:p14="http://schemas.microsoft.com/office/powerpoint/2010/main" val="226115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85000" lnSpcReduction="20000"/>
          </a:bodyPr>
          <a:lstStyle/>
          <a:p>
            <a:r>
              <a:rPr lang="en-US" dirty="0"/>
              <a:t>What the predictions and assumptions of the </a:t>
            </a:r>
            <a:r>
              <a:rPr lang="en-US" i="1" dirty="0">
                <a:solidFill>
                  <a:srgbClr val="9D0505"/>
                </a:solidFill>
              </a:rPr>
              <a:t>median-voter theorem</a:t>
            </a:r>
            <a:r>
              <a:rPr lang="en-US" dirty="0"/>
              <a:t> are.</a:t>
            </a:r>
          </a:p>
          <a:p>
            <a:r>
              <a:rPr lang="en-US" dirty="0"/>
              <a:t>What the characteristics of ideal versus real voting systems are.</a:t>
            </a:r>
          </a:p>
          <a:p>
            <a:r>
              <a:rPr lang="en-US" dirty="0"/>
              <a:t>How to explain the idea of a </a:t>
            </a:r>
            <a:r>
              <a:rPr lang="en-US" i="1" dirty="0">
                <a:solidFill>
                  <a:srgbClr val="9D0505"/>
                </a:solidFill>
              </a:rPr>
              <a:t>rational voter </a:t>
            </a:r>
            <a:r>
              <a:rPr lang="en-US" dirty="0"/>
              <a:t>and </a:t>
            </a:r>
            <a:r>
              <a:rPr lang="en-US" i="1" dirty="0">
                <a:solidFill>
                  <a:srgbClr val="9D0505"/>
                </a:solidFill>
              </a:rPr>
              <a:t>rational ignorance</a:t>
            </a:r>
            <a:r>
              <a:rPr lang="en-US" dirty="0"/>
              <a:t>.</a:t>
            </a:r>
          </a:p>
          <a:p>
            <a:r>
              <a:rPr lang="en-US" dirty="0"/>
              <a:t>Why policies that provide concentrated benefits to a few while imposing diffuse costs on the majority persist.</a:t>
            </a:r>
          </a:p>
          <a:p>
            <a:r>
              <a:rPr lang="en-US" dirty="0"/>
              <a:t>Why corruption and </a:t>
            </a:r>
            <a:r>
              <a:rPr lang="en-US" i="1" dirty="0">
                <a:solidFill>
                  <a:srgbClr val="9D0505"/>
                </a:solidFill>
              </a:rPr>
              <a:t>rent-seeking</a:t>
            </a:r>
            <a:r>
              <a:rPr lang="en-US" dirty="0"/>
              <a:t> can persist in a democratic system.</a:t>
            </a:r>
          </a:p>
          <a:p>
            <a:r>
              <a:rPr lang="en-US" dirty="0"/>
              <a:t>What are the three major features of political structure and how they affect policy choices.</a:t>
            </a:r>
          </a:p>
        </p:txBody>
      </p:sp>
    </p:spTree>
    <p:extLst>
      <p:ext uri="{BB962C8B-B14F-4D97-AF65-F5344CB8AC3E}">
        <p14:creationId xmlns:p14="http://schemas.microsoft.com/office/powerpoint/2010/main" val="292963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Rent-seeking, corruption, and bureaucratic capture</a:t>
            </a:r>
          </a:p>
        </p:txBody>
      </p:sp>
      <p:sp>
        <p:nvSpPr>
          <p:cNvPr id="3" name="Content Placeholder 2"/>
          <p:cNvSpPr>
            <a:spLocks noGrp="1"/>
          </p:cNvSpPr>
          <p:nvPr>
            <p:ph idx="1"/>
          </p:nvPr>
        </p:nvSpPr>
        <p:spPr>
          <a:xfrm>
            <a:off x="457200" y="1374648"/>
            <a:ext cx="8229600" cy="5102352"/>
          </a:xfrm>
        </p:spPr>
        <p:txBody>
          <a:bodyPr>
            <a:normAutofit fontScale="85000" lnSpcReduction="20000"/>
          </a:bodyPr>
          <a:lstStyle/>
          <a:p>
            <a:pPr marL="0" indent="0">
              <a:buNone/>
            </a:pPr>
            <a:r>
              <a:rPr lang="en-US" dirty="0"/>
              <a:t>Decide whether rent-seeking, corruption, or bureaucratic capture applies.</a:t>
            </a:r>
          </a:p>
          <a:p>
            <a:pPr marL="361950" lvl="1" indent="-361950">
              <a:buFont typeface="+mj-lt"/>
              <a:buAutoNum type="arabicPeriod"/>
            </a:pPr>
            <a:r>
              <a:rPr lang="en-US" dirty="0"/>
              <a:t>A government official is bribed in exchange for a contract.</a:t>
            </a:r>
          </a:p>
          <a:p>
            <a:pPr marL="361950" lvl="1" indent="-361950">
              <a:buNone/>
            </a:pPr>
            <a:endParaRPr lang="en-US" dirty="0">
              <a:solidFill>
                <a:srgbClr val="C00000"/>
              </a:solidFill>
            </a:endParaRPr>
          </a:p>
          <a:p>
            <a:pPr marL="361950" lvl="1" indent="-361950">
              <a:buFont typeface="+mj-lt"/>
              <a:buAutoNum type="arabicPeriod" startAt="2"/>
            </a:pPr>
            <a:r>
              <a:rPr lang="en-US" dirty="0"/>
              <a:t>Senior-citizens lobby the city to spend more on public transit for the elderly.</a:t>
            </a:r>
          </a:p>
          <a:p>
            <a:pPr marL="361950" lvl="1" indent="-361950">
              <a:buNone/>
            </a:pPr>
            <a:endParaRPr lang="en-US" dirty="0"/>
          </a:p>
          <a:p>
            <a:pPr marL="361950" lvl="1" indent="-361950">
              <a:buFont typeface="+mj-lt"/>
              <a:buAutoNum type="arabicPeriod" startAt="3"/>
            </a:pPr>
            <a:r>
              <a:rPr lang="en-US" dirty="0"/>
              <a:t>The President appoints the former head of J.P. Morgan to the SEC.</a:t>
            </a:r>
          </a:p>
          <a:p>
            <a:pPr marL="361950" lvl="1" indent="-361950">
              <a:buNone/>
            </a:pPr>
            <a:endParaRPr lang="en-US" dirty="0"/>
          </a:p>
          <a:p>
            <a:pPr marL="361950" lvl="1" indent="-361950">
              <a:buFont typeface="+mj-lt"/>
              <a:buAutoNum type="arabicPeriod" startAt="4"/>
            </a:pPr>
            <a:r>
              <a:rPr lang="en-US" dirty="0"/>
              <a:t>The head of the teachers’ union offers support to a candidate in exchange for her promise to spend more on teacher salaries.</a:t>
            </a:r>
          </a:p>
          <a:p>
            <a:pPr marL="457200" lvl="1" indent="0">
              <a:buNone/>
            </a:pPr>
            <a:r>
              <a:rPr lang="en-US" dirty="0"/>
              <a:t> </a:t>
            </a:r>
          </a:p>
        </p:txBody>
      </p:sp>
    </p:spTree>
    <p:extLst>
      <p:ext uri="{BB962C8B-B14F-4D97-AF65-F5344CB8AC3E}">
        <p14:creationId xmlns:p14="http://schemas.microsoft.com/office/powerpoint/2010/main" val="869141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Decide whether rent-seeking, corruption, or bureaucratic capture applies.</a:t>
            </a:r>
          </a:p>
          <a:p>
            <a:pPr marL="361950" lvl="1" indent="-361950">
              <a:buFont typeface="+mj-lt"/>
              <a:buAutoNum type="arabicPeriod"/>
            </a:pPr>
            <a:r>
              <a:rPr lang="en-US" dirty="0"/>
              <a:t>A government official is bribed in exchange for a contract.</a:t>
            </a:r>
          </a:p>
          <a:p>
            <a:pPr marL="457200" lvl="1" indent="-95250">
              <a:buNone/>
            </a:pPr>
            <a:r>
              <a:rPr lang="en-US" dirty="0">
                <a:solidFill>
                  <a:srgbClr val="C00000"/>
                </a:solidFill>
              </a:rPr>
              <a:t>Corruption</a:t>
            </a:r>
            <a:r>
              <a:rPr lang="en-US" dirty="0"/>
              <a:t>.</a:t>
            </a:r>
            <a:endParaRPr lang="en-US" dirty="0">
              <a:solidFill>
                <a:srgbClr val="C00000"/>
              </a:solidFill>
            </a:endParaRPr>
          </a:p>
          <a:p>
            <a:pPr marL="361950" lvl="1" indent="-361950">
              <a:buFont typeface="+mj-lt"/>
              <a:buAutoNum type="arabicPeriod" startAt="2"/>
            </a:pPr>
            <a:r>
              <a:rPr lang="en-US" dirty="0"/>
              <a:t>Senior-citizens lobby the city to spend more on public transit for the elderly.</a:t>
            </a:r>
          </a:p>
          <a:p>
            <a:pPr marL="457200" lvl="1" indent="-95250">
              <a:buNone/>
            </a:pPr>
            <a:r>
              <a:rPr lang="en-US" dirty="0">
                <a:solidFill>
                  <a:srgbClr val="C00000"/>
                </a:solidFill>
              </a:rPr>
              <a:t>Rent-seeking</a:t>
            </a:r>
            <a:r>
              <a:rPr lang="en-US" dirty="0"/>
              <a:t>.</a:t>
            </a:r>
          </a:p>
          <a:p>
            <a:pPr marL="361950" lvl="1" indent="-361950">
              <a:buFont typeface="+mj-lt"/>
              <a:buAutoNum type="arabicPeriod" startAt="3"/>
            </a:pPr>
            <a:r>
              <a:rPr lang="en-US" dirty="0"/>
              <a:t>The President appoints the former head of J.P. Morgan to the SEC.</a:t>
            </a:r>
          </a:p>
          <a:p>
            <a:pPr marL="457200" lvl="1" indent="-95250">
              <a:buNone/>
            </a:pPr>
            <a:r>
              <a:rPr lang="en-US" dirty="0">
                <a:solidFill>
                  <a:srgbClr val="C00000"/>
                </a:solidFill>
              </a:rPr>
              <a:t>Bureaucratic capture</a:t>
            </a:r>
            <a:r>
              <a:rPr lang="en-US" dirty="0"/>
              <a:t>.</a:t>
            </a:r>
          </a:p>
          <a:p>
            <a:pPr marL="361950" lvl="1" indent="-361950">
              <a:buFont typeface="+mj-lt"/>
              <a:buAutoNum type="arabicPeriod" startAt="4"/>
            </a:pPr>
            <a:r>
              <a:rPr lang="en-US" dirty="0"/>
              <a:t>The head of the teachers’ union offers support to a candidate in exchange for her promise to spend more on teacher salaries.</a:t>
            </a:r>
          </a:p>
          <a:p>
            <a:pPr marL="457200" lvl="1" indent="-95250">
              <a:buNone/>
            </a:pPr>
            <a:r>
              <a:rPr lang="en-US" dirty="0">
                <a:solidFill>
                  <a:srgbClr val="C00000"/>
                </a:solidFill>
              </a:rPr>
              <a:t>Rent-seeking</a:t>
            </a:r>
            <a:r>
              <a:rPr lang="en-US" dirty="0"/>
              <a:t>.</a:t>
            </a:r>
          </a:p>
        </p:txBody>
      </p:sp>
    </p:spTree>
    <p:extLst>
      <p:ext uri="{BB962C8B-B14F-4D97-AF65-F5344CB8AC3E}">
        <p14:creationId xmlns:p14="http://schemas.microsoft.com/office/powerpoint/2010/main" val="348629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political structure affects outcomes</a:t>
            </a:r>
          </a:p>
        </p:txBody>
      </p:sp>
      <p:sp>
        <p:nvSpPr>
          <p:cNvPr id="3" name="Content Placeholder 2"/>
          <p:cNvSpPr>
            <a:spLocks noGrp="1"/>
          </p:cNvSpPr>
          <p:nvPr>
            <p:ph idx="1"/>
          </p:nvPr>
        </p:nvSpPr>
        <p:spPr/>
        <p:txBody>
          <a:bodyPr>
            <a:normAutofit/>
          </a:bodyPr>
          <a:lstStyle/>
          <a:p>
            <a:r>
              <a:rPr lang="en-US" dirty="0"/>
              <a:t>The rules that make up political structures can have a big effect on outcomes.</a:t>
            </a:r>
          </a:p>
          <a:p>
            <a:r>
              <a:rPr lang="en-US" dirty="0"/>
              <a:t>There are three that have a particularly big impact on how voters’ preferences are translated into policy choices.</a:t>
            </a:r>
          </a:p>
          <a:p>
            <a:pPr marL="914400" lvl="1" indent="-514350">
              <a:buClr>
                <a:schemeClr val="tx1"/>
              </a:buClr>
              <a:buFont typeface="+mj-lt"/>
              <a:buAutoNum type="arabicPeriod"/>
            </a:pPr>
            <a:r>
              <a:rPr lang="en-US" i="1" dirty="0">
                <a:solidFill>
                  <a:srgbClr val="9D0505"/>
                </a:solidFill>
              </a:rPr>
              <a:t>Number of political parties</a:t>
            </a:r>
            <a:r>
              <a:rPr lang="en-US" dirty="0"/>
              <a:t>.</a:t>
            </a:r>
          </a:p>
          <a:p>
            <a:pPr lvl="2"/>
            <a:r>
              <a:rPr lang="en-US" dirty="0"/>
              <a:t>Two party systems use first-past-the-post voting.</a:t>
            </a:r>
          </a:p>
          <a:p>
            <a:pPr lvl="2"/>
            <a:r>
              <a:rPr lang="en-US" dirty="0"/>
              <a:t>Proportional representation system assigns percentages of legislature seats proportional to the distribution of the nationwide votes.</a:t>
            </a:r>
          </a:p>
        </p:txBody>
      </p:sp>
    </p:spTree>
    <p:extLst>
      <p:ext uri="{BB962C8B-B14F-4D97-AF65-F5344CB8AC3E}">
        <p14:creationId xmlns:p14="http://schemas.microsoft.com/office/powerpoint/2010/main" val="386408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How political structure affects outcomes continued</a:t>
            </a:r>
          </a:p>
        </p:txBody>
      </p:sp>
      <p:sp>
        <p:nvSpPr>
          <p:cNvPr id="3" name="Content Placeholder 2"/>
          <p:cNvSpPr>
            <a:spLocks noGrp="1"/>
          </p:cNvSpPr>
          <p:nvPr>
            <p:ph idx="1"/>
          </p:nvPr>
        </p:nvSpPr>
        <p:spPr>
          <a:xfrm>
            <a:off x="457200" y="1298448"/>
            <a:ext cx="8229600" cy="5102352"/>
          </a:xfrm>
        </p:spPr>
        <p:txBody>
          <a:bodyPr>
            <a:normAutofit fontScale="92500" lnSpcReduction="20000"/>
          </a:bodyPr>
          <a:lstStyle/>
          <a:p>
            <a:pPr marL="514350" indent="-514350">
              <a:buClr>
                <a:schemeClr val="tx1"/>
              </a:buClr>
              <a:buFont typeface="+mj-lt"/>
              <a:buAutoNum type="arabicPeriod" startAt="2"/>
            </a:pPr>
            <a:r>
              <a:rPr lang="en-US" i="1" dirty="0">
                <a:solidFill>
                  <a:srgbClr val="9D0505"/>
                </a:solidFill>
              </a:rPr>
              <a:t>Term limits</a:t>
            </a:r>
            <a:r>
              <a:rPr lang="en-US" dirty="0"/>
              <a:t>.</a:t>
            </a:r>
          </a:p>
          <a:p>
            <a:pPr marL="800100" lvl="1" indent="-266700"/>
            <a:r>
              <a:rPr lang="en-US" dirty="0"/>
              <a:t>Prevent officials from holding office for longer than a certain amount of time.</a:t>
            </a:r>
          </a:p>
          <a:p>
            <a:pPr marL="800100" lvl="1" indent="-266700"/>
            <a:r>
              <a:rPr lang="en-US" dirty="0"/>
              <a:t>May discourage corruption by ensuring that one person isn’t allowed to hold onto power for too long.</a:t>
            </a:r>
          </a:p>
          <a:p>
            <a:pPr marL="800100" lvl="1" indent="-266700"/>
            <a:r>
              <a:rPr lang="en-US" dirty="0"/>
              <a:t>The opposite might be true under certain circumstances.</a:t>
            </a:r>
          </a:p>
          <a:p>
            <a:pPr marL="514350" indent="-514350">
              <a:buClr>
                <a:schemeClr val="tx1"/>
              </a:buClr>
              <a:buFont typeface="+mj-lt"/>
              <a:buAutoNum type="arabicPeriod" startAt="3"/>
            </a:pPr>
            <a:r>
              <a:rPr lang="en-US" i="1" dirty="0">
                <a:solidFill>
                  <a:srgbClr val="9D0505"/>
                </a:solidFill>
              </a:rPr>
              <a:t>Increased enfranchisement</a:t>
            </a:r>
            <a:r>
              <a:rPr lang="en-US" dirty="0"/>
              <a:t>.</a:t>
            </a:r>
          </a:p>
          <a:p>
            <a:pPr marL="800100" lvl="1" indent="-266700"/>
            <a:r>
              <a:rPr lang="en-US" dirty="0"/>
              <a:t>Who has the right to vote can change the composition of voters and the viability of various policies.</a:t>
            </a:r>
          </a:p>
          <a:p>
            <a:pPr marL="800100" lvl="1" indent="-266700"/>
            <a:r>
              <a:rPr lang="en-US" dirty="0"/>
              <a:t>Even when the right to vote is universal, poll taxes, literacy requirements, or other such obstacles can keep the poor or uneducated from being able to vote.</a:t>
            </a:r>
          </a:p>
        </p:txBody>
      </p:sp>
    </p:spTree>
    <p:extLst>
      <p:ext uri="{BB962C8B-B14F-4D97-AF65-F5344CB8AC3E}">
        <p14:creationId xmlns:p14="http://schemas.microsoft.com/office/powerpoint/2010/main" val="428517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a:bodyPr>
          <a:lstStyle/>
          <a:p>
            <a:r>
              <a:rPr lang="en-US" dirty="0"/>
              <a:t>The </a:t>
            </a:r>
            <a:r>
              <a:rPr lang="en-US" i="1" dirty="0">
                <a:solidFill>
                  <a:srgbClr val="9D0505"/>
                </a:solidFill>
              </a:rPr>
              <a:t>median-voter theorem </a:t>
            </a:r>
            <a:r>
              <a:rPr lang="en-US" dirty="0"/>
              <a:t>suggests that politicians maximize their votes by taking the policy position preferred by the median voter.</a:t>
            </a:r>
          </a:p>
          <a:p>
            <a:r>
              <a:rPr lang="en-US" dirty="0"/>
              <a:t>It assumes:</a:t>
            </a:r>
          </a:p>
          <a:p>
            <a:pPr marL="628650" lvl="1" indent="-266700"/>
            <a:r>
              <a:rPr lang="en-US" dirty="0"/>
              <a:t>There is a single, one-dimensional policy question.</a:t>
            </a:r>
          </a:p>
          <a:p>
            <a:pPr marL="628650" lvl="1" indent="-266700"/>
            <a:r>
              <a:rPr lang="en-US" dirty="0"/>
              <a:t>Voters always vote for the candidate whose position is closest to their own.</a:t>
            </a:r>
          </a:p>
          <a:p>
            <a:pPr marL="628650" lvl="1" indent="-266700"/>
            <a:r>
              <a:rPr lang="en-US" dirty="0"/>
              <a:t>There are only two candidates.</a:t>
            </a:r>
          </a:p>
          <a:p>
            <a:pPr marL="628650" lvl="1" indent="-266700"/>
            <a:r>
              <a:rPr lang="en-US" dirty="0"/>
              <a:t>The winner is determined by majority vote.</a:t>
            </a:r>
          </a:p>
        </p:txBody>
      </p:sp>
    </p:spTree>
    <p:extLst>
      <p:ext uri="{BB962C8B-B14F-4D97-AF65-F5344CB8AC3E}">
        <p14:creationId xmlns:p14="http://schemas.microsoft.com/office/powerpoint/2010/main" val="5497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20000"/>
          </a:bodyPr>
          <a:lstStyle/>
          <a:p>
            <a:pPr>
              <a:buClr>
                <a:schemeClr val="tx1"/>
              </a:buClr>
            </a:pPr>
            <a:r>
              <a:rPr lang="en-US" i="1" dirty="0">
                <a:solidFill>
                  <a:srgbClr val="9D0505"/>
                </a:solidFill>
              </a:rPr>
              <a:t>Arrow’s impossibility theorem </a:t>
            </a:r>
            <a:r>
              <a:rPr lang="en-US" dirty="0"/>
              <a:t>states that no system can aggregate the preferences of voters among three or more discrete options while satisfying the four basic criteria for an ideal voting system:</a:t>
            </a:r>
          </a:p>
          <a:p>
            <a:pPr marL="628650" lvl="1" indent="-266700">
              <a:buClr>
                <a:schemeClr val="tx1"/>
              </a:buClr>
            </a:pPr>
            <a:r>
              <a:rPr lang="en-US" i="1" dirty="0">
                <a:solidFill>
                  <a:srgbClr val="9D0505"/>
                </a:solidFill>
              </a:rPr>
              <a:t>Unanimity.</a:t>
            </a:r>
          </a:p>
          <a:p>
            <a:pPr marL="628650" lvl="1" indent="-266700">
              <a:buClr>
                <a:schemeClr val="tx1"/>
              </a:buClr>
            </a:pPr>
            <a:r>
              <a:rPr lang="en-US" i="1" dirty="0">
                <a:solidFill>
                  <a:srgbClr val="9D0505"/>
                </a:solidFill>
              </a:rPr>
              <a:t>Transitivity.</a:t>
            </a:r>
          </a:p>
          <a:p>
            <a:pPr marL="628650" lvl="1" indent="-266700">
              <a:buClr>
                <a:schemeClr val="tx1"/>
              </a:buClr>
            </a:pPr>
            <a:r>
              <a:rPr lang="en-US" i="1" dirty="0">
                <a:solidFill>
                  <a:srgbClr val="9D0505"/>
                </a:solidFill>
              </a:rPr>
              <a:t>Irrelevance of independent alternatives.</a:t>
            </a:r>
          </a:p>
          <a:p>
            <a:pPr marL="628650" lvl="1" indent="-266700">
              <a:buClr>
                <a:schemeClr val="tx1"/>
              </a:buClr>
            </a:pPr>
            <a:r>
              <a:rPr lang="en-US" i="1" dirty="0">
                <a:solidFill>
                  <a:srgbClr val="9D0505"/>
                </a:solidFill>
              </a:rPr>
              <a:t>No dictators</a:t>
            </a:r>
            <a:r>
              <a:rPr lang="en-US" dirty="0"/>
              <a:t>.</a:t>
            </a:r>
          </a:p>
          <a:p>
            <a:r>
              <a:rPr lang="en-US" dirty="0"/>
              <a:t>Uninformed voting is an example of rational ignorance, when the costs of gathering information outweigh the benefits.</a:t>
            </a:r>
          </a:p>
        </p:txBody>
      </p:sp>
    </p:spTree>
    <p:extLst>
      <p:ext uri="{BB962C8B-B14F-4D97-AF65-F5344CB8AC3E}">
        <p14:creationId xmlns:p14="http://schemas.microsoft.com/office/powerpoint/2010/main" val="368280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fontScale="92500" lnSpcReduction="20000"/>
          </a:bodyPr>
          <a:lstStyle/>
          <a:p>
            <a:r>
              <a:rPr lang="en-US" dirty="0"/>
              <a:t>In collective-action problems, a group of people stands to gain from an action that it is not rational for any of the group members to undertake individually.</a:t>
            </a:r>
          </a:p>
          <a:p>
            <a:pPr marL="628650" lvl="1" indent="-266700"/>
            <a:r>
              <a:rPr lang="en-US" dirty="0"/>
              <a:t>The theory that groups experiencing concentrated benefits tend to win over those with diffuse costs is used to explain the persistence of policies that don’t appear to be in the interest of the majority of voters.</a:t>
            </a:r>
          </a:p>
          <a:p>
            <a:pPr>
              <a:buClr>
                <a:schemeClr val="tx1"/>
              </a:buClr>
            </a:pPr>
            <a:r>
              <a:rPr lang="en-US" i="1" dirty="0">
                <a:solidFill>
                  <a:srgbClr val="9D0505"/>
                </a:solidFill>
              </a:rPr>
              <a:t>Rent-seeking</a:t>
            </a:r>
            <a:r>
              <a:rPr lang="en-US" dirty="0"/>
              <a:t> is the act of pursuing arrangements that increase one’s own surplus without increasing total surplus.</a:t>
            </a:r>
          </a:p>
          <a:p>
            <a:pPr>
              <a:buClr>
                <a:schemeClr val="tx1"/>
              </a:buClr>
            </a:pPr>
            <a:r>
              <a:rPr lang="en-US" i="1" dirty="0">
                <a:solidFill>
                  <a:srgbClr val="9D0505"/>
                </a:solidFill>
              </a:rPr>
              <a:t>Corruption</a:t>
            </a:r>
            <a:r>
              <a:rPr lang="en-US" dirty="0"/>
              <a:t> is when public officials use the powers of their position to achieve personal gains.</a:t>
            </a:r>
          </a:p>
        </p:txBody>
      </p:sp>
    </p:spTree>
    <p:extLst>
      <p:ext uri="{BB962C8B-B14F-4D97-AF65-F5344CB8AC3E}">
        <p14:creationId xmlns:p14="http://schemas.microsoft.com/office/powerpoint/2010/main" val="270606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economics of elections I</a:t>
            </a:r>
          </a:p>
        </p:txBody>
      </p:sp>
      <p:sp>
        <p:nvSpPr>
          <p:cNvPr id="2" name="Content Placeholder 1"/>
          <p:cNvSpPr>
            <a:spLocks noGrp="1"/>
          </p:cNvSpPr>
          <p:nvPr>
            <p:ph idx="1"/>
          </p:nvPr>
        </p:nvSpPr>
        <p:spPr/>
        <p:txBody>
          <a:bodyPr>
            <a:normAutofit fontScale="92500" lnSpcReduction="20000"/>
          </a:bodyPr>
          <a:lstStyle/>
          <a:p>
            <a:r>
              <a:rPr lang="en-US" dirty="0"/>
              <a:t>Electoral political economic models assume voters:</a:t>
            </a:r>
          </a:p>
          <a:p>
            <a:pPr marL="628650" lvl="1" indent="-266700"/>
            <a:r>
              <a:rPr lang="en-US" dirty="0"/>
              <a:t>Are rational and do what is in their best interest.</a:t>
            </a:r>
          </a:p>
          <a:p>
            <a:pPr marL="628650" lvl="1" indent="-266700"/>
            <a:r>
              <a:rPr lang="en-US" dirty="0"/>
              <a:t>Have preferences regarding policy.</a:t>
            </a:r>
          </a:p>
          <a:p>
            <a:pPr marL="628650" lvl="1" indent="-266700"/>
            <a:r>
              <a:rPr lang="en-US" dirty="0"/>
              <a:t>Have full information about candidates.</a:t>
            </a:r>
          </a:p>
          <a:p>
            <a:pPr marL="628650" lvl="1" indent="-266700"/>
            <a:r>
              <a:rPr lang="en-US" dirty="0"/>
              <a:t>Vote for the candidate whose policy platform most nearly resembles their preferences.</a:t>
            </a:r>
          </a:p>
          <a:p>
            <a:r>
              <a:rPr lang="en-US" dirty="0"/>
              <a:t>Once candidates are elected into office, they simply implement the platforms on which they were elected.</a:t>
            </a:r>
          </a:p>
          <a:p>
            <a:r>
              <a:rPr lang="en-US" dirty="0"/>
              <a:t>In this way, </a:t>
            </a:r>
            <a:r>
              <a:rPr lang="en-US" i="1" dirty="0">
                <a:solidFill>
                  <a:srgbClr val="9D0505"/>
                </a:solidFill>
              </a:rPr>
              <a:t>rational voters </a:t>
            </a:r>
            <a:r>
              <a:rPr lang="en-US" dirty="0"/>
              <a:t>directly determine the shape of public policy.</a:t>
            </a:r>
          </a:p>
        </p:txBody>
      </p:sp>
    </p:spTree>
    <p:extLst>
      <p:ext uri="{BB962C8B-B14F-4D97-AF65-F5344CB8AC3E}">
        <p14:creationId xmlns:p14="http://schemas.microsoft.com/office/powerpoint/2010/main" val="223875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economics of elections II</a:t>
            </a:r>
          </a:p>
        </p:txBody>
      </p:sp>
      <p:sp>
        <p:nvSpPr>
          <p:cNvPr id="87" name="Content Placeholder 86"/>
          <p:cNvSpPr>
            <a:spLocks noGrp="1"/>
          </p:cNvSpPr>
          <p:nvPr>
            <p:ph idx="1"/>
          </p:nvPr>
        </p:nvSpPr>
        <p:spPr/>
        <p:txBody>
          <a:bodyPr>
            <a:normAutofit/>
          </a:bodyPr>
          <a:lstStyle/>
          <a:p>
            <a:r>
              <a:rPr lang="en-US" dirty="0"/>
              <a:t>Elections are often modeled based on the </a:t>
            </a:r>
            <a:r>
              <a:rPr lang="en-US" i="1" dirty="0">
                <a:solidFill>
                  <a:srgbClr val="9D0505"/>
                </a:solidFill>
              </a:rPr>
              <a:t>median-voter theorem</a:t>
            </a:r>
            <a:r>
              <a:rPr lang="en-US" dirty="0"/>
              <a:t>.</a:t>
            </a:r>
          </a:p>
          <a:p>
            <a:pPr marL="723900" lvl="1" indent="-361950"/>
            <a:r>
              <a:rPr lang="en-US" dirty="0"/>
              <a:t>Politicians maximize their votes by taking the policy position preferred by the median voter.</a:t>
            </a:r>
          </a:p>
          <a:p>
            <a:r>
              <a:rPr lang="en-US" dirty="0"/>
              <a:t>The conditions to assure this outcome are:</a:t>
            </a:r>
          </a:p>
          <a:p>
            <a:pPr marL="723900" lvl="1" indent="-361950"/>
            <a:r>
              <a:rPr lang="en-US" dirty="0"/>
              <a:t>Only two candidates.</a:t>
            </a:r>
          </a:p>
          <a:p>
            <a:pPr marL="723900" lvl="1" indent="-361950"/>
            <a:r>
              <a:rPr lang="en-US" dirty="0"/>
              <a:t>People vote for the candidate whose position is closest to their own.</a:t>
            </a:r>
          </a:p>
          <a:p>
            <a:pPr marL="723900" lvl="1" indent="-361950"/>
            <a:r>
              <a:rPr lang="en-US" dirty="0"/>
              <a:t>Single, one-dimensional policy question.</a:t>
            </a:r>
          </a:p>
          <a:p>
            <a:pPr marL="723900" lvl="1" indent="-361950"/>
            <a:r>
              <a:rPr lang="en-US" dirty="0"/>
              <a:t>Candidate wins by majority vote.</a:t>
            </a:r>
            <a:endParaRPr lang="en-US" b="1" dirty="0"/>
          </a:p>
        </p:txBody>
      </p:sp>
    </p:spTree>
    <p:extLst>
      <p:ext uri="{BB962C8B-B14F-4D97-AF65-F5344CB8AC3E}">
        <p14:creationId xmlns:p14="http://schemas.microsoft.com/office/powerpoint/2010/main" val="2439777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economics of elections III</a:t>
            </a:r>
          </a:p>
        </p:txBody>
      </p:sp>
      <p:sp>
        <p:nvSpPr>
          <p:cNvPr id="87" name="Content Placeholder 86"/>
          <p:cNvSpPr>
            <a:spLocks noGrp="1"/>
          </p:cNvSpPr>
          <p:nvPr>
            <p:ph idx="1"/>
          </p:nvPr>
        </p:nvSpPr>
        <p:spPr>
          <a:xfrm>
            <a:off x="457200" y="1219199"/>
            <a:ext cx="8229600" cy="2113857"/>
          </a:xfrm>
        </p:spPr>
        <p:txBody>
          <a:bodyPr>
            <a:normAutofit/>
          </a:bodyPr>
          <a:lstStyle/>
          <a:p>
            <a:pPr>
              <a:lnSpc>
                <a:spcPct val="90000"/>
              </a:lnSpc>
              <a:spcBef>
                <a:spcPts val="400"/>
              </a:spcBef>
            </a:pPr>
            <a:r>
              <a:rPr lang="en-US" sz="2800" dirty="0"/>
              <a:t>To illustrate the theorem, consider an election with seven voters with the following preferred spending levels.</a:t>
            </a:r>
          </a:p>
          <a:p>
            <a:pPr>
              <a:lnSpc>
                <a:spcPct val="90000"/>
              </a:lnSpc>
              <a:spcBef>
                <a:spcPts val="400"/>
              </a:spcBef>
            </a:pPr>
            <a:r>
              <a:rPr lang="en-US" sz="2800" dirty="0"/>
              <a:t>Mr. Dove advocates relatively low spending, while Mr. Hawk advocates very high spending.</a:t>
            </a:r>
          </a:p>
        </p:txBody>
      </p:sp>
      <p:grpSp>
        <p:nvGrpSpPr>
          <p:cNvPr id="10" name="Group 9"/>
          <p:cNvGrpSpPr/>
          <p:nvPr/>
        </p:nvGrpSpPr>
        <p:grpSpPr>
          <a:xfrm>
            <a:off x="720872" y="3804772"/>
            <a:ext cx="7228272" cy="464312"/>
            <a:chOff x="580644" y="3345688"/>
            <a:chExt cx="7228272" cy="464312"/>
          </a:xfrm>
        </p:grpSpPr>
        <p:sp>
          <p:nvSpPr>
            <p:cNvPr id="170" name="Line 63"/>
            <p:cNvSpPr>
              <a:spLocks noChangeShapeType="1"/>
            </p:cNvSpPr>
            <p:nvPr/>
          </p:nvSpPr>
          <p:spPr bwMode="auto">
            <a:xfrm flipH="1">
              <a:off x="1157000" y="3674566"/>
              <a:ext cx="5849741"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Freeform 64"/>
            <p:cNvSpPr>
              <a:spLocks/>
            </p:cNvSpPr>
            <p:nvPr/>
          </p:nvSpPr>
          <p:spPr bwMode="auto">
            <a:xfrm>
              <a:off x="6955487" y="3636367"/>
              <a:ext cx="102507" cy="76398"/>
            </a:xfrm>
            <a:custGeom>
              <a:avLst/>
              <a:gdLst>
                <a:gd name="T0" fmla="*/ 0 w 60"/>
                <a:gd name="T1" fmla="*/ 44 h 44"/>
                <a:gd name="T2" fmla="*/ 60 w 60"/>
                <a:gd name="T3" fmla="*/ 22 h 44"/>
                <a:gd name="T4" fmla="*/ 0 w 60"/>
                <a:gd name="T5" fmla="*/ 0 h 44"/>
                <a:gd name="T6" fmla="*/ 0 w 60"/>
                <a:gd name="T7" fmla="*/ 0 h 44"/>
                <a:gd name="T8" fmla="*/ 2 w 60"/>
                <a:gd name="T9" fmla="*/ 4 h 44"/>
                <a:gd name="T10" fmla="*/ 6 w 60"/>
                <a:gd name="T11" fmla="*/ 14 h 44"/>
                <a:gd name="T12" fmla="*/ 6 w 60"/>
                <a:gd name="T13" fmla="*/ 20 h 44"/>
                <a:gd name="T14" fmla="*/ 6 w 60"/>
                <a:gd name="T15" fmla="*/ 28 h 44"/>
                <a:gd name="T16" fmla="*/ 4 w 60"/>
                <a:gd name="T17" fmla="*/ 36 h 44"/>
                <a:gd name="T18" fmla="*/ 0 w 60"/>
                <a:gd name="T19" fmla="*/ 44 h 44"/>
                <a:gd name="T20" fmla="*/ 0 w 60"/>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0" y="44"/>
                  </a:moveTo>
                  <a:lnTo>
                    <a:pt x="60" y="22"/>
                  </a:lnTo>
                  <a:lnTo>
                    <a:pt x="0" y="0"/>
                  </a:lnTo>
                  <a:lnTo>
                    <a:pt x="0" y="0"/>
                  </a:lnTo>
                  <a:lnTo>
                    <a:pt x="2" y="4"/>
                  </a:lnTo>
                  <a:lnTo>
                    <a:pt x="6" y="14"/>
                  </a:lnTo>
                  <a:lnTo>
                    <a:pt x="6" y="20"/>
                  </a:lnTo>
                  <a:lnTo>
                    <a:pt x="6" y="28"/>
                  </a:lnTo>
                  <a:lnTo>
                    <a:pt x="4" y="36"/>
                  </a:lnTo>
                  <a:lnTo>
                    <a:pt x="0" y="44"/>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Freeform 65"/>
            <p:cNvSpPr>
              <a:spLocks/>
            </p:cNvSpPr>
            <p:nvPr/>
          </p:nvSpPr>
          <p:spPr bwMode="auto">
            <a:xfrm>
              <a:off x="1143332" y="3636367"/>
              <a:ext cx="102507" cy="76398"/>
            </a:xfrm>
            <a:custGeom>
              <a:avLst/>
              <a:gdLst>
                <a:gd name="T0" fmla="*/ 60 w 60"/>
                <a:gd name="T1" fmla="*/ 0 h 44"/>
                <a:gd name="T2" fmla="*/ 0 w 60"/>
                <a:gd name="T3" fmla="*/ 22 h 44"/>
                <a:gd name="T4" fmla="*/ 60 w 60"/>
                <a:gd name="T5" fmla="*/ 44 h 44"/>
                <a:gd name="T6" fmla="*/ 60 w 60"/>
                <a:gd name="T7" fmla="*/ 44 h 44"/>
                <a:gd name="T8" fmla="*/ 58 w 60"/>
                <a:gd name="T9" fmla="*/ 40 h 44"/>
                <a:gd name="T10" fmla="*/ 54 w 60"/>
                <a:gd name="T11" fmla="*/ 30 h 44"/>
                <a:gd name="T12" fmla="*/ 54 w 60"/>
                <a:gd name="T13" fmla="*/ 24 h 44"/>
                <a:gd name="T14" fmla="*/ 54 w 60"/>
                <a:gd name="T15" fmla="*/ 16 h 44"/>
                <a:gd name="T16" fmla="*/ 56 w 60"/>
                <a:gd name="T17" fmla="*/ 8 h 44"/>
                <a:gd name="T18" fmla="*/ 60 w 60"/>
                <a:gd name="T19" fmla="*/ 0 h 44"/>
                <a:gd name="T20" fmla="*/ 60 w 6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60" y="0"/>
                  </a:moveTo>
                  <a:lnTo>
                    <a:pt x="0" y="22"/>
                  </a:lnTo>
                  <a:lnTo>
                    <a:pt x="60" y="44"/>
                  </a:lnTo>
                  <a:lnTo>
                    <a:pt x="60" y="44"/>
                  </a:lnTo>
                  <a:lnTo>
                    <a:pt x="58" y="40"/>
                  </a:lnTo>
                  <a:lnTo>
                    <a:pt x="54" y="30"/>
                  </a:lnTo>
                  <a:lnTo>
                    <a:pt x="54" y="24"/>
                  </a:lnTo>
                  <a:lnTo>
                    <a:pt x="54" y="16"/>
                  </a:lnTo>
                  <a:lnTo>
                    <a:pt x="56" y="8"/>
                  </a:lnTo>
                  <a:lnTo>
                    <a:pt x="60" y="0"/>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66"/>
            <p:cNvSpPr>
              <a:spLocks noChangeShapeType="1"/>
            </p:cNvSpPr>
            <p:nvPr/>
          </p:nvSpPr>
          <p:spPr bwMode="auto">
            <a:xfrm>
              <a:off x="1884801" y="3549551"/>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67"/>
            <p:cNvSpPr>
              <a:spLocks noChangeShapeType="1"/>
            </p:cNvSpPr>
            <p:nvPr/>
          </p:nvSpPr>
          <p:spPr bwMode="auto">
            <a:xfrm>
              <a:off x="2766362" y="3549551"/>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68"/>
            <p:cNvSpPr>
              <a:spLocks noChangeShapeType="1"/>
            </p:cNvSpPr>
            <p:nvPr/>
          </p:nvSpPr>
          <p:spPr bwMode="auto">
            <a:xfrm>
              <a:off x="3207143" y="3549551"/>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69"/>
            <p:cNvSpPr>
              <a:spLocks noChangeShapeType="1"/>
            </p:cNvSpPr>
            <p:nvPr/>
          </p:nvSpPr>
          <p:spPr bwMode="auto">
            <a:xfrm>
              <a:off x="4235631" y="3559969"/>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70"/>
            <p:cNvSpPr>
              <a:spLocks noChangeShapeType="1"/>
            </p:cNvSpPr>
            <p:nvPr/>
          </p:nvSpPr>
          <p:spPr bwMode="auto">
            <a:xfrm>
              <a:off x="4676412" y="3559969"/>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75"/>
            <p:cNvSpPr>
              <a:spLocks noChangeShapeType="1"/>
            </p:cNvSpPr>
            <p:nvPr/>
          </p:nvSpPr>
          <p:spPr bwMode="auto">
            <a:xfrm>
              <a:off x="5096691" y="3563441"/>
              <a:ext cx="0" cy="232668"/>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Rectangle 76"/>
            <p:cNvSpPr>
              <a:spLocks noChangeArrowheads="1"/>
            </p:cNvSpPr>
            <p:nvPr/>
          </p:nvSpPr>
          <p:spPr bwMode="auto">
            <a:xfrm>
              <a:off x="580644" y="3345688"/>
              <a:ext cx="1117889"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Low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77"/>
            <p:cNvSpPr>
              <a:spLocks noChangeArrowheads="1"/>
            </p:cNvSpPr>
            <p:nvPr/>
          </p:nvSpPr>
          <p:spPr bwMode="auto">
            <a:xfrm>
              <a:off x="6654800" y="3382863"/>
              <a:ext cx="1154116"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High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9" name="Line 86"/>
            <p:cNvSpPr>
              <a:spLocks noChangeShapeType="1"/>
            </p:cNvSpPr>
            <p:nvPr/>
          </p:nvSpPr>
          <p:spPr bwMode="auto">
            <a:xfrm>
              <a:off x="5821075" y="3563441"/>
              <a:ext cx="0" cy="232668"/>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79" name="Rectangle 72"/>
          <p:cNvSpPr>
            <a:spLocks noChangeArrowheads="1"/>
          </p:cNvSpPr>
          <p:nvPr/>
        </p:nvSpPr>
        <p:spPr bwMode="auto">
          <a:xfrm>
            <a:off x="3392393" y="3562251"/>
            <a:ext cx="1095462"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5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1" name="Group 10"/>
          <p:cNvGrpSpPr/>
          <p:nvPr/>
        </p:nvGrpSpPr>
        <p:grpSpPr>
          <a:xfrm>
            <a:off x="3392393" y="3426817"/>
            <a:ext cx="640753" cy="777875"/>
            <a:chOff x="3392393" y="3045817"/>
            <a:chExt cx="640753" cy="777875"/>
          </a:xfrm>
        </p:grpSpPr>
        <p:sp>
          <p:nvSpPr>
            <p:cNvPr id="178" name="Rectangle 71"/>
            <p:cNvSpPr>
              <a:spLocks noChangeArrowheads="1"/>
            </p:cNvSpPr>
            <p:nvPr/>
          </p:nvSpPr>
          <p:spPr bwMode="auto">
            <a:xfrm>
              <a:off x="3392393" y="3045817"/>
              <a:ext cx="6407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Dove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5" name="Freeform 78"/>
            <p:cNvSpPr>
              <a:spLocks/>
            </p:cNvSpPr>
            <p:nvPr/>
          </p:nvSpPr>
          <p:spPr bwMode="auto">
            <a:xfrm>
              <a:off x="3628160" y="3674368"/>
              <a:ext cx="146927" cy="149324"/>
            </a:xfrm>
            <a:custGeom>
              <a:avLst/>
              <a:gdLst>
                <a:gd name="T0" fmla="*/ 0 w 86"/>
                <a:gd name="T1" fmla="*/ 44 h 86"/>
                <a:gd name="T2" fmla="*/ 0 w 86"/>
                <a:gd name="T3" fmla="*/ 44 h 86"/>
                <a:gd name="T4" fmla="*/ 0 w 86"/>
                <a:gd name="T5" fmla="*/ 34 h 86"/>
                <a:gd name="T6" fmla="*/ 2 w 86"/>
                <a:gd name="T7" fmla="*/ 26 h 86"/>
                <a:gd name="T8" fmla="*/ 6 w 86"/>
                <a:gd name="T9" fmla="*/ 20 h 86"/>
                <a:gd name="T10" fmla="*/ 12 w 86"/>
                <a:gd name="T11" fmla="*/ 14 h 86"/>
                <a:gd name="T12" fmla="*/ 18 w 86"/>
                <a:gd name="T13" fmla="*/ 8 h 86"/>
                <a:gd name="T14" fmla="*/ 26 w 86"/>
                <a:gd name="T15" fmla="*/ 4 h 86"/>
                <a:gd name="T16" fmla="*/ 34 w 86"/>
                <a:gd name="T17" fmla="*/ 2 h 86"/>
                <a:gd name="T18" fmla="*/ 42 w 86"/>
                <a:gd name="T19" fmla="*/ 0 h 86"/>
                <a:gd name="T20" fmla="*/ 42 w 86"/>
                <a:gd name="T21" fmla="*/ 0 h 86"/>
                <a:gd name="T22" fmla="*/ 50 w 86"/>
                <a:gd name="T23" fmla="*/ 2 h 86"/>
                <a:gd name="T24" fmla="*/ 58 w 86"/>
                <a:gd name="T25" fmla="*/ 4 h 86"/>
                <a:gd name="T26" fmla="*/ 66 w 86"/>
                <a:gd name="T27" fmla="*/ 8 h 86"/>
                <a:gd name="T28" fmla="*/ 72 w 86"/>
                <a:gd name="T29" fmla="*/ 14 h 86"/>
                <a:gd name="T30" fmla="*/ 78 w 86"/>
                <a:gd name="T31" fmla="*/ 20 h 86"/>
                <a:gd name="T32" fmla="*/ 82 w 86"/>
                <a:gd name="T33" fmla="*/ 26 h 86"/>
                <a:gd name="T34" fmla="*/ 84 w 86"/>
                <a:gd name="T35" fmla="*/ 34 h 86"/>
                <a:gd name="T36" fmla="*/ 86 w 86"/>
                <a:gd name="T37" fmla="*/ 44 h 86"/>
                <a:gd name="T38" fmla="*/ 86 w 86"/>
                <a:gd name="T39" fmla="*/ 44 h 86"/>
                <a:gd name="T40" fmla="*/ 84 w 86"/>
                <a:gd name="T41" fmla="*/ 52 h 86"/>
                <a:gd name="T42" fmla="*/ 82 w 86"/>
                <a:gd name="T43" fmla="*/ 60 h 86"/>
                <a:gd name="T44" fmla="*/ 78 w 86"/>
                <a:gd name="T45" fmla="*/ 68 h 86"/>
                <a:gd name="T46" fmla="*/ 72 w 86"/>
                <a:gd name="T47" fmla="*/ 74 h 86"/>
                <a:gd name="T48" fmla="*/ 66 w 86"/>
                <a:gd name="T49" fmla="*/ 80 h 86"/>
                <a:gd name="T50" fmla="*/ 58 w 86"/>
                <a:gd name="T51" fmla="*/ 84 h 86"/>
                <a:gd name="T52" fmla="*/ 50 w 86"/>
                <a:gd name="T53" fmla="*/ 86 h 86"/>
                <a:gd name="T54" fmla="*/ 42 w 86"/>
                <a:gd name="T55" fmla="*/ 86 h 86"/>
                <a:gd name="T56" fmla="*/ 42 w 86"/>
                <a:gd name="T57" fmla="*/ 86 h 86"/>
                <a:gd name="T58" fmla="*/ 34 w 86"/>
                <a:gd name="T59" fmla="*/ 86 h 86"/>
                <a:gd name="T60" fmla="*/ 26 w 86"/>
                <a:gd name="T61" fmla="*/ 84 h 86"/>
                <a:gd name="T62" fmla="*/ 18 w 86"/>
                <a:gd name="T63" fmla="*/ 80 h 86"/>
                <a:gd name="T64" fmla="*/ 12 w 86"/>
                <a:gd name="T65" fmla="*/ 74 h 86"/>
                <a:gd name="T66" fmla="*/ 6 w 86"/>
                <a:gd name="T67" fmla="*/ 68 h 86"/>
                <a:gd name="T68" fmla="*/ 2 w 86"/>
                <a:gd name="T69" fmla="*/ 60 h 86"/>
                <a:gd name="T70" fmla="*/ 0 w 86"/>
                <a:gd name="T71" fmla="*/ 52 h 86"/>
                <a:gd name="T72" fmla="*/ 0 w 86"/>
                <a:gd name="T73" fmla="*/ 44 h 86"/>
                <a:gd name="T74" fmla="*/ 0 w 86"/>
                <a:gd name="T75"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4"/>
                  </a:moveTo>
                  <a:lnTo>
                    <a:pt x="0" y="44"/>
                  </a:lnTo>
                  <a:lnTo>
                    <a:pt x="0" y="34"/>
                  </a:lnTo>
                  <a:lnTo>
                    <a:pt x="2" y="26"/>
                  </a:lnTo>
                  <a:lnTo>
                    <a:pt x="6" y="20"/>
                  </a:lnTo>
                  <a:lnTo>
                    <a:pt x="12" y="14"/>
                  </a:lnTo>
                  <a:lnTo>
                    <a:pt x="18" y="8"/>
                  </a:lnTo>
                  <a:lnTo>
                    <a:pt x="26" y="4"/>
                  </a:lnTo>
                  <a:lnTo>
                    <a:pt x="34" y="2"/>
                  </a:lnTo>
                  <a:lnTo>
                    <a:pt x="42" y="0"/>
                  </a:lnTo>
                  <a:lnTo>
                    <a:pt x="42" y="0"/>
                  </a:lnTo>
                  <a:lnTo>
                    <a:pt x="50" y="2"/>
                  </a:lnTo>
                  <a:lnTo>
                    <a:pt x="58" y="4"/>
                  </a:lnTo>
                  <a:lnTo>
                    <a:pt x="66" y="8"/>
                  </a:lnTo>
                  <a:lnTo>
                    <a:pt x="72" y="14"/>
                  </a:lnTo>
                  <a:lnTo>
                    <a:pt x="78" y="20"/>
                  </a:lnTo>
                  <a:lnTo>
                    <a:pt x="82" y="26"/>
                  </a:lnTo>
                  <a:lnTo>
                    <a:pt x="84" y="34"/>
                  </a:lnTo>
                  <a:lnTo>
                    <a:pt x="86" y="44"/>
                  </a:lnTo>
                  <a:lnTo>
                    <a:pt x="86" y="44"/>
                  </a:lnTo>
                  <a:lnTo>
                    <a:pt x="84" y="52"/>
                  </a:lnTo>
                  <a:lnTo>
                    <a:pt x="82" y="60"/>
                  </a:lnTo>
                  <a:lnTo>
                    <a:pt x="78" y="68"/>
                  </a:lnTo>
                  <a:lnTo>
                    <a:pt x="72" y="74"/>
                  </a:lnTo>
                  <a:lnTo>
                    <a:pt x="66" y="80"/>
                  </a:lnTo>
                  <a:lnTo>
                    <a:pt x="58" y="84"/>
                  </a:lnTo>
                  <a:lnTo>
                    <a:pt x="50" y="86"/>
                  </a:lnTo>
                  <a:lnTo>
                    <a:pt x="42" y="86"/>
                  </a:lnTo>
                  <a:lnTo>
                    <a:pt x="42" y="86"/>
                  </a:lnTo>
                  <a:lnTo>
                    <a:pt x="34" y="86"/>
                  </a:lnTo>
                  <a:lnTo>
                    <a:pt x="26" y="84"/>
                  </a:lnTo>
                  <a:lnTo>
                    <a:pt x="18" y="80"/>
                  </a:lnTo>
                  <a:lnTo>
                    <a:pt x="12" y="74"/>
                  </a:lnTo>
                  <a:lnTo>
                    <a:pt x="6" y="68"/>
                  </a:lnTo>
                  <a:lnTo>
                    <a:pt x="2" y="60"/>
                  </a:lnTo>
                  <a:lnTo>
                    <a:pt x="0" y="52"/>
                  </a:lnTo>
                  <a:lnTo>
                    <a:pt x="0" y="44"/>
                  </a:lnTo>
                  <a:lnTo>
                    <a:pt x="0" y="44"/>
                  </a:lnTo>
                  <a:close/>
                </a:path>
              </a:pathLst>
            </a:custGeom>
            <a:solidFill>
              <a:srgbClr val="BFCF9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86" name="Freeform 79"/>
            <p:cNvSpPr>
              <a:spLocks/>
            </p:cNvSpPr>
            <p:nvPr/>
          </p:nvSpPr>
          <p:spPr bwMode="auto">
            <a:xfrm>
              <a:off x="3628160" y="3674368"/>
              <a:ext cx="146927" cy="149324"/>
            </a:xfrm>
            <a:custGeom>
              <a:avLst/>
              <a:gdLst>
                <a:gd name="T0" fmla="*/ 0 w 86"/>
                <a:gd name="T1" fmla="*/ 44 h 86"/>
                <a:gd name="T2" fmla="*/ 0 w 86"/>
                <a:gd name="T3" fmla="*/ 44 h 86"/>
                <a:gd name="T4" fmla="*/ 0 w 86"/>
                <a:gd name="T5" fmla="*/ 34 h 86"/>
                <a:gd name="T6" fmla="*/ 2 w 86"/>
                <a:gd name="T7" fmla="*/ 26 h 86"/>
                <a:gd name="T8" fmla="*/ 6 w 86"/>
                <a:gd name="T9" fmla="*/ 20 h 86"/>
                <a:gd name="T10" fmla="*/ 12 w 86"/>
                <a:gd name="T11" fmla="*/ 14 h 86"/>
                <a:gd name="T12" fmla="*/ 18 w 86"/>
                <a:gd name="T13" fmla="*/ 8 h 86"/>
                <a:gd name="T14" fmla="*/ 26 w 86"/>
                <a:gd name="T15" fmla="*/ 4 h 86"/>
                <a:gd name="T16" fmla="*/ 34 w 86"/>
                <a:gd name="T17" fmla="*/ 2 h 86"/>
                <a:gd name="T18" fmla="*/ 42 w 86"/>
                <a:gd name="T19" fmla="*/ 0 h 86"/>
                <a:gd name="T20" fmla="*/ 42 w 86"/>
                <a:gd name="T21" fmla="*/ 0 h 86"/>
                <a:gd name="T22" fmla="*/ 50 w 86"/>
                <a:gd name="T23" fmla="*/ 2 h 86"/>
                <a:gd name="T24" fmla="*/ 58 w 86"/>
                <a:gd name="T25" fmla="*/ 4 h 86"/>
                <a:gd name="T26" fmla="*/ 66 w 86"/>
                <a:gd name="T27" fmla="*/ 8 h 86"/>
                <a:gd name="T28" fmla="*/ 72 w 86"/>
                <a:gd name="T29" fmla="*/ 14 h 86"/>
                <a:gd name="T30" fmla="*/ 78 w 86"/>
                <a:gd name="T31" fmla="*/ 20 h 86"/>
                <a:gd name="T32" fmla="*/ 82 w 86"/>
                <a:gd name="T33" fmla="*/ 26 h 86"/>
                <a:gd name="T34" fmla="*/ 84 w 86"/>
                <a:gd name="T35" fmla="*/ 34 h 86"/>
                <a:gd name="T36" fmla="*/ 86 w 86"/>
                <a:gd name="T37" fmla="*/ 44 h 86"/>
                <a:gd name="T38" fmla="*/ 86 w 86"/>
                <a:gd name="T39" fmla="*/ 44 h 86"/>
                <a:gd name="T40" fmla="*/ 84 w 86"/>
                <a:gd name="T41" fmla="*/ 52 h 86"/>
                <a:gd name="T42" fmla="*/ 82 w 86"/>
                <a:gd name="T43" fmla="*/ 60 h 86"/>
                <a:gd name="T44" fmla="*/ 78 w 86"/>
                <a:gd name="T45" fmla="*/ 68 h 86"/>
                <a:gd name="T46" fmla="*/ 72 w 86"/>
                <a:gd name="T47" fmla="*/ 74 h 86"/>
                <a:gd name="T48" fmla="*/ 66 w 86"/>
                <a:gd name="T49" fmla="*/ 80 h 86"/>
                <a:gd name="T50" fmla="*/ 58 w 86"/>
                <a:gd name="T51" fmla="*/ 84 h 86"/>
                <a:gd name="T52" fmla="*/ 50 w 86"/>
                <a:gd name="T53" fmla="*/ 86 h 86"/>
                <a:gd name="T54" fmla="*/ 42 w 86"/>
                <a:gd name="T55" fmla="*/ 86 h 86"/>
                <a:gd name="T56" fmla="*/ 42 w 86"/>
                <a:gd name="T57" fmla="*/ 86 h 86"/>
                <a:gd name="T58" fmla="*/ 34 w 86"/>
                <a:gd name="T59" fmla="*/ 86 h 86"/>
                <a:gd name="T60" fmla="*/ 26 w 86"/>
                <a:gd name="T61" fmla="*/ 84 h 86"/>
                <a:gd name="T62" fmla="*/ 18 w 86"/>
                <a:gd name="T63" fmla="*/ 80 h 86"/>
                <a:gd name="T64" fmla="*/ 12 w 86"/>
                <a:gd name="T65" fmla="*/ 74 h 86"/>
                <a:gd name="T66" fmla="*/ 6 w 86"/>
                <a:gd name="T67" fmla="*/ 68 h 86"/>
                <a:gd name="T68" fmla="*/ 2 w 86"/>
                <a:gd name="T69" fmla="*/ 60 h 86"/>
                <a:gd name="T70" fmla="*/ 0 w 86"/>
                <a:gd name="T71" fmla="*/ 52 h 86"/>
                <a:gd name="T72" fmla="*/ 0 w 86"/>
                <a:gd name="T73" fmla="*/ 44 h 86"/>
                <a:gd name="T74" fmla="*/ 0 w 86"/>
                <a:gd name="T75"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4"/>
                  </a:moveTo>
                  <a:lnTo>
                    <a:pt x="0" y="44"/>
                  </a:lnTo>
                  <a:lnTo>
                    <a:pt x="0" y="34"/>
                  </a:lnTo>
                  <a:lnTo>
                    <a:pt x="2" y="26"/>
                  </a:lnTo>
                  <a:lnTo>
                    <a:pt x="6" y="20"/>
                  </a:lnTo>
                  <a:lnTo>
                    <a:pt x="12" y="14"/>
                  </a:lnTo>
                  <a:lnTo>
                    <a:pt x="18" y="8"/>
                  </a:lnTo>
                  <a:lnTo>
                    <a:pt x="26" y="4"/>
                  </a:lnTo>
                  <a:lnTo>
                    <a:pt x="34" y="2"/>
                  </a:lnTo>
                  <a:lnTo>
                    <a:pt x="42" y="0"/>
                  </a:lnTo>
                  <a:lnTo>
                    <a:pt x="42" y="0"/>
                  </a:lnTo>
                  <a:lnTo>
                    <a:pt x="50" y="2"/>
                  </a:lnTo>
                  <a:lnTo>
                    <a:pt x="58" y="4"/>
                  </a:lnTo>
                  <a:lnTo>
                    <a:pt x="66" y="8"/>
                  </a:lnTo>
                  <a:lnTo>
                    <a:pt x="72" y="14"/>
                  </a:lnTo>
                  <a:lnTo>
                    <a:pt x="78" y="20"/>
                  </a:lnTo>
                  <a:lnTo>
                    <a:pt x="82" y="26"/>
                  </a:lnTo>
                  <a:lnTo>
                    <a:pt x="84" y="34"/>
                  </a:lnTo>
                  <a:lnTo>
                    <a:pt x="86" y="44"/>
                  </a:lnTo>
                  <a:lnTo>
                    <a:pt x="86" y="44"/>
                  </a:lnTo>
                  <a:lnTo>
                    <a:pt x="84" y="52"/>
                  </a:lnTo>
                  <a:lnTo>
                    <a:pt x="82" y="60"/>
                  </a:lnTo>
                  <a:lnTo>
                    <a:pt x="78" y="68"/>
                  </a:lnTo>
                  <a:lnTo>
                    <a:pt x="72" y="74"/>
                  </a:lnTo>
                  <a:lnTo>
                    <a:pt x="66" y="80"/>
                  </a:lnTo>
                  <a:lnTo>
                    <a:pt x="58" y="84"/>
                  </a:lnTo>
                  <a:lnTo>
                    <a:pt x="50" y="86"/>
                  </a:lnTo>
                  <a:lnTo>
                    <a:pt x="42" y="86"/>
                  </a:lnTo>
                  <a:lnTo>
                    <a:pt x="42" y="86"/>
                  </a:lnTo>
                  <a:lnTo>
                    <a:pt x="34" y="86"/>
                  </a:lnTo>
                  <a:lnTo>
                    <a:pt x="26" y="84"/>
                  </a:lnTo>
                  <a:lnTo>
                    <a:pt x="18" y="80"/>
                  </a:lnTo>
                  <a:lnTo>
                    <a:pt x="12" y="74"/>
                  </a:lnTo>
                  <a:lnTo>
                    <a:pt x="6" y="68"/>
                  </a:lnTo>
                  <a:lnTo>
                    <a:pt x="2" y="60"/>
                  </a:lnTo>
                  <a:lnTo>
                    <a:pt x="0" y="52"/>
                  </a:lnTo>
                  <a:lnTo>
                    <a:pt x="0" y="44"/>
                  </a:lnTo>
                  <a:lnTo>
                    <a:pt x="0" y="44"/>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87"/>
            <p:cNvSpPr>
              <a:spLocks noChangeShapeType="1"/>
            </p:cNvSpPr>
            <p:nvPr/>
          </p:nvSpPr>
          <p:spPr bwMode="auto">
            <a:xfrm flipV="1">
              <a:off x="3699915" y="3361829"/>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Freeform 88"/>
            <p:cNvSpPr>
              <a:spLocks/>
            </p:cNvSpPr>
            <p:nvPr/>
          </p:nvSpPr>
          <p:spPr bwMode="auto">
            <a:xfrm>
              <a:off x="3662329" y="3476427"/>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4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4"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1" name="Rectangle 74"/>
          <p:cNvSpPr>
            <a:spLocks noChangeArrowheads="1"/>
          </p:cNvSpPr>
          <p:nvPr/>
        </p:nvSpPr>
        <p:spPr bwMode="auto">
          <a:xfrm>
            <a:off x="5961906" y="3562251"/>
            <a:ext cx="1095462"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2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2" name="Group 11"/>
          <p:cNvGrpSpPr/>
          <p:nvPr/>
        </p:nvGrpSpPr>
        <p:grpSpPr>
          <a:xfrm>
            <a:off x="5961906" y="3426817"/>
            <a:ext cx="666401" cy="777875"/>
            <a:chOff x="5961906" y="3045817"/>
            <a:chExt cx="666401" cy="777875"/>
          </a:xfrm>
        </p:grpSpPr>
        <p:sp>
          <p:nvSpPr>
            <p:cNvPr id="180" name="Rectangle 73"/>
            <p:cNvSpPr>
              <a:spLocks noChangeArrowheads="1"/>
            </p:cNvSpPr>
            <p:nvPr/>
          </p:nvSpPr>
          <p:spPr bwMode="auto">
            <a:xfrm>
              <a:off x="5961906" y="3045817"/>
              <a:ext cx="66640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Hawk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7" name="Freeform 80"/>
            <p:cNvSpPr>
              <a:spLocks/>
            </p:cNvSpPr>
            <p:nvPr/>
          </p:nvSpPr>
          <p:spPr bwMode="auto">
            <a:xfrm>
              <a:off x="6197672" y="3674368"/>
              <a:ext cx="146927" cy="149324"/>
            </a:xfrm>
            <a:custGeom>
              <a:avLst/>
              <a:gdLst>
                <a:gd name="T0" fmla="*/ 0 w 86"/>
                <a:gd name="T1" fmla="*/ 44 h 86"/>
                <a:gd name="T2" fmla="*/ 0 w 86"/>
                <a:gd name="T3" fmla="*/ 44 h 86"/>
                <a:gd name="T4" fmla="*/ 0 w 86"/>
                <a:gd name="T5" fmla="*/ 34 h 86"/>
                <a:gd name="T6" fmla="*/ 2 w 86"/>
                <a:gd name="T7" fmla="*/ 26 h 86"/>
                <a:gd name="T8" fmla="*/ 6 w 86"/>
                <a:gd name="T9" fmla="*/ 20 h 86"/>
                <a:gd name="T10" fmla="*/ 12 w 86"/>
                <a:gd name="T11" fmla="*/ 14 h 86"/>
                <a:gd name="T12" fmla="*/ 18 w 86"/>
                <a:gd name="T13" fmla="*/ 8 h 86"/>
                <a:gd name="T14" fmla="*/ 26 w 86"/>
                <a:gd name="T15" fmla="*/ 4 h 86"/>
                <a:gd name="T16" fmla="*/ 34 w 86"/>
                <a:gd name="T17" fmla="*/ 2 h 86"/>
                <a:gd name="T18" fmla="*/ 42 w 86"/>
                <a:gd name="T19" fmla="*/ 0 h 86"/>
                <a:gd name="T20" fmla="*/ 42 w 86"/>
                <a:gd name="T21" fmla="*/ 0 h 86"/>
                <a:gd name="T22" fmla="*/ 50 w 86"/>
                <a:gd name="T23" fmla="*/ 2 h 86"/>
                <a:gd name="T24" fmla="*/ 60 w 86"/>
                <a:gd name="T25" fmla="*/ 4 h 86"/>
                <a:gd name="T26" fmla="*/ 66 w 86"/>
                <a:gd name="T27" fmla="*/ 8 h 86"/>
                <a:gd name="T28" fmla="*/ 72 w 86"/>
                <a:gd name="T29" fmla="*/ 14 h 86"/>
                <a:gd name="T30" fmla="*/ 78 w 86"/>
                <a:gd name="T31" fmla="*/ 20 h 86"/>
                <a:gd name="T32" fmla="*/ 82 w 86"/>
                <a:gd name="T33" fmla="*/ 26 h 86"/>
                <a:gd name="T34" fmla="*/ 84 w 86"/>
                <a:gd name="T35" fmla="*/ 34 h 86"/>
                <a:gd name="T36" fmla="*/ 86 w 86"/>
                <a:gd name="T37" fmla="*/ 44 h 86"/>
                <a:gd name="T38" fmla="*/ 86 w 86"/>
                <a:gd name="T39" fmla="*/ 44 h 86"/>
                <a:gd name="T40" fmla="*/ 84 w 86"/>
                <a:gd name="T41" fmla="*/ 52 h 86"/>
                <a:gd name="T42" fmla="*/ 82 w 86"/>
                <a:gd name="T43" fmla="*/ 60 h 86"/>
                <a:gd name="T44" fmla="*/ 78 w 86"/>
                <a:gd name="T45" fmla="*/ 68 h 86"/>
                <a:gd name="T46" fmla="*/ 72 w 86"/>
                <a:gd name="T47" fmla="*/ 74 h 86"/>
                <a:gd name="T48" fmla="*/ 66 w 86"/>
                <a:gd name="T49" fmla="*/ 80 h 86"/>
                <a:gd name="T50" fmla="*/ 60 w 86"/>
                <a:gd name="T51" fmla="*/ 84 h 86"/>
                <a:gd name="T52" fmla="*/ 50 w 86"/>
                <a:gd name="T53" fmla="*/ 86 h 86"/>
                <a:gd name="T54" fmla="*/ 42 w 86"/>
                <a:gd name="T55" fmla="*/ 86 h 86"/>
                <a:gd name="T56" fmla="*/ 42 w 86"/>
                <a:gd name="T57" fmla="*/ 86 h 86"/>
                <a:gd name="T58" fmla="*/ 34 w 86"/>
                <a:gd name="T59" fmla="*/ 86 h 86"/>
                <a:gd name="T60" fmla="*/ 26 w 86"/>
                <a:gd name="T61" fmla="*/ 84 h 86"/>
                <a:gd name="T62" fmla="*/ 18 w 86"/>
                <a:gd name="T63" fmla="*/ 80 h 86"/>
                <a:gd name="T64" fmla="*/ 12 w 86"/>
                <a:gd name="T65" fmla="*/ 74 h 86"/>
                <a:gd name="T66" fmla="*/ 6 w 86"/>
                <a:gd name="T67" fmla="*/ 68 h 86"/>
                <a:gd name="T68" fmla="*/ 2 w 86"/>
                <a:gd name="T69" fmla="*/ 60 h 86"/>
                <a:gd name="T70" fmla="*/ 0 w 86"/>
                <a:gd name="T71" fmla="*/ 52 h 86"/>
                <a:gd name="T72" fmla="*/ 0 w 86"/>
                <a:gd name="T73" fmla="*/ 44 h 86"/>
                <a:gd name="T74" fmla="*/ 0 w 86"/>
                <a:gd name="T75"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4"/>
                  </a:moveTo>
                  <a:lnTo>
                    <a:pt x="0" y="44"/>
                  </a:lnTo>
                  <a:lnTo>
                    <a:pt x="0" y="34"/>
                  </a:lnTo>
                  <a:lnTo>
                    <a:pt x="2" y="26"/>
                  </a:lnTo>
                  <a:lnTo>
                    <a:pt x="6" y="20"/>
                  </a:lnTo>
                  <a:lnTo>
                    <a:pt x="12" y="14"/>
                  </a:lnTo>
                  <a:lnTo>
                    <a:pt x="18" y="8"/>
                  </a:lnTo>
                  <a:lnTo>
                    <a:pt x="26" y="4"/>
                  </a:lnTo>
                  <a:lnTo>
                    <a:pt x="34" y="2"/>
                  </a:lnTo>
                  <a:lnTo>
                    <a:pt x="42" y="0"/>
                  </a:lnTo>
                  <a:lnTo>
                    <a:pt x="42" y="0"/>
                  </a:lnTo>
                  <a:lnTo>
                    <a:pt x="50" y="2"/>
                  </a:lnTo>
                  <a:lnTo>
                    <a:pt x="60" y="4"/>
                  </a:lnTo>
                  <a:lnTo>
                    <a:pt x="66" y="8"/>
                  </a:lnTo>
                  <a:lnTo>
                    <a:pt x="72" y="14"/>
                  </a:lnTo>
                  <a:lnTo>
                    <a:pt x="78" y="20"/>
                  </a:lnTo>
                  <a:lnTo>
                    <a:pt x="82" y="26"/>
                  </a:lnTo>
                  <a:lnTo>
                    <a:pt x="84" y="34"/>
                  </a:lnTo>
                  <a:lnTo>
                    <a:pt x="86" y="44"/>
                  </a:lnTo>
                  <a:lnTo>
                    <a:pt x="86" y="44"/>
                  </a:lnTo>
                  <a:lnTo>
                    <a:pt x="84" y="52"/>
                  </a:lnTo>
                  <a:lnTo>
                    <a:pt x="82" y="60"/>
                  </a:lnTo>
                  <a:lnTo>
                    <a:pt x="78" y="68"/>
                  </a:lnTo>
                  <a:lnTo>
                    <a:pt x="72" y="74"/>
                  </a:lnTo>
                  <a:lnTo>
                    <a:pt x="66" y="80"/>
                  </a:lnTo>
                  <a:lnTo>
                    <a:pt x="60" y="84"/>
                  </a:lnTo>
                  <a:lnTo>
                    <a:pt x="50" y="86"/>
                  </a:lnTo>
                  <a:lnTo>
                    <a:pt x="42" y="86"/>
                  </a:lnTo>
                  <a:lnTo>
                    <a:pt x="42" y="86"/>
                  </a:lnTo>
                  <a:lnTo>
                    <a:pt x="34" y="86"/>
                  </a:lnTo>
                  <a:lnTo>
                    <a:pt x="26" y="84"/>
                  </a:lnTo>
                  <a:lnTo>
                    <a:pt x="18" y="80"/>
                  </a:lnTo>
                  <a:lnTo>
                    <a:pt x="12" y="74"/>
                  </a:lnTo>
                  <a:lnTo>
                    <a:pt x="6" y="68"/>
                  </a:lnTo>
                  <a:lnTo>
                    <a:pt x="2" y="60"/>
                  </a:lnTo>
                  <a:lnTo>
                    <a:pt x="0" y="52"/>
                  </a:lnTo>
                  <a:lnTo>
                    <a:pt x="0" y="44"/>
                  </a:lnTo>
                  <a:lnTo>
                    <a:pt x="0" y="44"/>
                  </a:lnTo>
                  <a:close/>
                </a:path>
              </a:pathLst>
            </a:custGeom>
            <a:solidFill>
              <a:srgbClr val="EAB1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Freeform 81"/>
            <p:cNvSpPr>
              <a:spLocks/>
            </p:cNvSpPr>
            <p:nvPr/>
          </p:nvSpPr>
          <p:spPr bwMode="auto">
            <a:xfrm>
              <a:off x="6197672" y="3674368"/>
              <a:ext cx="146927" cy="149324"/>
            </a:xfrm>
            <a:custGeom>
              <a:avLst/>
              <a:gdLst>
                <a:gd name="T0" fmla="*/ 0 w 86"/>
                <a:gd name="T1" fmla="*/ 44 h 86"/>
                <a:gd name="T2" fmla="*/ 0 w 86"/>
                <a:gd name="T3" fmla="*/ 44 h 86"/>
                <a:gd name="T4" fmla="*/ 0 w 86"/>
                <a:gd name="T5" fmla="*/ 34 h 86"/>
                <a:gd name="T6" fmla="*/ 2 w 86"/>
                <a:gd name="T7" fmla="*/ 26 h 86"/>
                <a:gd name="T8" fmla="*/ 6 w 86"/>
                <a:gd name="T9" fmla="*/ 20 h 86"/>
                <a:gd name="T10" fmla="*/ 12 w 86"/>
                <a:gd name="T11" fmla="*/ 14 h 86"/>
                <a:gd name="T12" fmla="*/ 18 w 86"/>
                <a:gd name="T13" fmla="*/ 8 h 86"/>
                <a:gd name="T14" fmla="*/ 26 w 86"/>
                <a:gd name="T15" fmla="*/ 4 h 86"/>
                <a:gd name="T16" fmla="*/ 34 w 86"/>
                <a:gd name="T17" fmla="*/ 2 h 86"/>
                <a:gd name="T18" fmla="*/ 42 w 86"/>
                <a:gd name="T19" fmla="*/ 0 h 86"/>
                <a:gd name="T20" fmla="*/ 42 w 86"/>
                <a:gd name="T21" fmla="*/ 0 h 86"/>
                <a:gd name="T22" fmla="*/ 50 w 86"/>
                <a:gd name="T23" fmla="*/ 2 h 86"/>
                <a:gd name="T24" fmla="*/ 60 w 86"/>
                <a:gd name="T25" fmla="*/ 4 h 86"/>
                <a:gd name="T26" fmla="*/ 66 w 86"/>
                <a:gd name="T27" fmla="*/ 8 h 86"/>
                <a:gd name="T28" fmla="*/ 72 w 86"/>
                <a:gd name="T29" fmla="*/ 14 h 86"/>
                <a:gd name="T30" fmla="*/ 78 w 86"/>
                <a:gd name="T31" fmla="*/ 20 h 86"/>
                <a:gd name="T32" fmla="*/ 82 w 86"/>
                <a:gd name="T33" fmla="*/ 26 h 86"/>
                <a:gd name="T34" fmla="*/ 84 w 86"/>
                <a:gd name="T35" fmla="*/ 34 h 86"/>
                <a:gd name="T36" fmla="*/ 86 w 86"/>
                <a:gd name="T37" fmla="*/ 44 h 86"/>
                <a:gd name="T38" fmla="*/ 86 w 86"/>
                <a:gd name="T39" fmla="*/ 44 h 86"/>
                <a:gd name="T40" fmla="*/ 84 w 86"/>
                <a:gd name="T41" fmla="*/ 52 h 86"/>
                <a:gd name="T42" fmla="*/ 82 w 86"/>
                <a:gd name="T43" fmla="*/ 60 h 86"/>
                <a:gd name="T44" fmla="*/ 78 w 86"/>
                <a:gd name="T45" fmla="*/ 68 h 86"/>
                <a:gd name="T46" fmla="*/ 72 w 86"/>
                <a:gd name="T47" fmla="*/ 74 h 86"/>
                <a:gd name="T48" fmla="*/ 66 w 86"/>
                <a:gd name="T49" fmla="*/ 80 h 86"/>
                <a:gd name="T50" fmla="*/ 60 w 86"/>
                <a:gd name="T51" fmla="*/ 84 h 86"/>
                <a:gd name="T52" fmla="*/ 50 w 86"/>
                <a:gd name="T53" fmla="*/ 86 h 86"/>
                <a:gd name="T54" fmla="*/ 42 w 86"/>
                <a:gd name="T55" fmla="*/ 86 h 86"/>
                <a:gd name="T56" fmla="*/ 42 w 86"/>
                <a:gd name="T57" fmla="*/ 86 h 86"/>
                <a:gd name="T58" fmla="*/ 34 w 86"/>
                <a:gd name="T59" fmla="*/ 86 h 86"/>
                <a:gd name="T60" fmla="*/ 26 w 86"/>
                <a:gd name="T61" fmla="*/ 84 h 86"/>
                <a:gd name="T62" fmla="*/ 18 w 86"/>
                <a:gd name="T63" fmla="*/ 80 h 86"/>
                <a:gd name="T64" fmla="*/ 12 w 86"/>
                <a:gd name="T65" fmla="*/ 74 h 86"/>
                <a:gd name="T66" fmla="*/ 6 w 86"/>
                <a:gd name="T67" fmla="*/ 68 h 86"/>
                <a:gd name="T68" fmla="*/ 2 w 86"/>
                <a:gd name="T69" fmla="*/ 60 h 86"/>
                <a:gd name="T70" fmla="*/ 0 w 86"/>
                <a:gd name="T71" fmla="*/ 52 h 86"/>
                <a:gd name="T72" fmla="*/ 0 w 86"/>
                <a:gd name="T73" fmla="*/ 44 h 86"/>
                <a:gd name="T74" fmla="*/ 0 w 86"/>
                <a:gd name="T75" fmla="*/ 4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4"/>
                  </a:moveTo>
                  <a:lnTo>
                    <a:pt x="0" y="44"/>
                  </a:lnTo>
                  <a:lnTo>
                    <a:pt x="0" y="34"/>
                  </a:lnTo>
                  <a:lnTo>
                    <a:pt x="2" y="26"/>
                  </a:lnTo>
                  <a:lnTo>
                    <a:pt x="6" y="20"/>
                  </a:lnTo>
                  <a:lnTo>
                    <a:pt x="12" y="14"/>
                  </a:lnTo>
                  <a:lnTo>
                    <a:pt x="18" y="8"/>
                  </a:lnTo>
                  <a:lnTo>
                    <a:pt x="26" y="4"/>
                  </a:lnTo>
                  <a:lnTo>
                    <a:pt x="34" y="2"/>
                  </a:lnTo>
                  <a:lnTo>
                    <a:pt x="42" y="0"/>
                  </a:lnTo>
                  <a:lnTo>
                    <a:pt x="42" y="0"/>
                  </a:lnTo>
                  <a:lnTo>
                    <a:pt x="50" y="2"/>
                  </a:lnTo>
                  <a:lnTo>
                    <a:pt x="60" y="4"/>
                  </a:lnTo>
                  <a:lnTo>
                    <a:pt x="66" y="8"/>
                  </a:lnTo>
                  <a:lnTo>
                    <a:pt x="72" y="14"/>
                  </a:lnTo>
                  <a:lnTo>
                    <a:pt x="78" y="20"/>
                  </a:lnTo>
                  <a:lnTo>
                    <a:pt x="82" y="26"/>
                  </a:lnTo>
                  <a:lnTo>
                    <a:pt x="84" y="34"/>
                  </a:lnTo>
                  <a:lnTo>
                    <a:pt x="86" y="44"/>
                  </a:lnTo>
                  <a:lnTo>
                    <a:pt x="86" y="44"/>
                  </a:lnTo>
                  <a:lnTo>
                    <a:pt x="84" y="52"/>
                  </a:lnTo>
                  <a:lnTo>
                    <a:pt x="82" y="60"/>
                  </a:lnTo>
                  <a:lnTo>
                    <a:pt x="78" y="68"/>
                  </a:lnTo>
                  <a:lnTo>
                    <a:pt x="72" y="74"/>
                  </a:lnTo>
                  <a:lnTo>
                    <a:pt x="66" y="80"/>
                  </a:lnTo>
                  <a:lnTo>
                    <a:pt x="60" y="84"/>
                  </a:lnTo>
                  <a:lnTo>
                    <a:pt x="50" y="86"/>
                  </a:lnTo>
                  <a:lnTo>
                    <a:pt x="42" y="86"/>
                  </a:lnTo>
                  <a:lnTo>
                    <a:pt x="42" y="86"/>
                  </a:lnTo>
                  <a:lnTo>
                    <a:pt x="34" y="86"/>
                  </a:lnTo>
                  <a:lnTo>
                    <a:pt x="26" y="84"/>
                  </a:lnTo>
                  <a:lnTo>
                    <a:pt x="18" y="80"/>
                  </a:lnTo>
                  <a:lnTo>
                    <a:pt x="12" y="74"/>
                  </a:lnTo>
                  <a:lnTo>
                    <a:pt x="6" y="68"/>
                  </a:lnTo>
                  <a:lnTo>
                    <a:pt x="2" y="60"/>
                  </a:lnTo>
                  <a:lnTo>
                    <a:pt x="0" y="52"/>
                  </a:lnTo>
                  <a:lnTo>
                    <a:pt x="0" y="44"/>
                  </a:lnTo>
                  <a:lnTo>
                    <a:pt x="0" y="44"/>
                  </a:lnTo>
                  <a:close/>
                </a:path>
              </a:pathLst>
            </a:custGeom>
            <a:noFill/>
            <a:ln w="190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89"/>
            <p:cNvSpPr>
              <a:spLocks noChangeShapeType="1"/>
            </p:cNvSpPr>
            <p:nvPr/>
          </p:nvSpPr>
          <p:spPr bwMode="auto">
            <a:xfrm flipV="1">
              <a:off x="6269427" y="3361829"/>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Freeform 90"/>
            <p:cNvSpPr>
              <a:spLocks/>
            </p:cNvSpPr>
            <p:nvPr/>
          </p:nvSpPr>
          <p:spPr bwMode="auto">
            <a:xfrm>
              <a:off x="6231841" y="3476427"/>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4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4"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35" name="Content Placeholder 86"/>
          <p:cNvSpPr txBox="1">
            <a:spLocks/>
          </p:cNvSpPr>
          <p:nvPr/>
        </p:nvSpPr>
        <p:spPr>
          <a:xfrm>
            <a:off x="457200" y="4800600"/>
            <a:ext cx="82296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spcBef>
                <a:spcPts val="400"/>
              </a:spcBef>
            </a:pPr>
            <a:r>
              <a:rPr lang="en-US" sz="2800" dirty="0"/>
              <a:t>Voters vote for the candidate that has a spending level policy closest to their preferred spending level.</a:t>
            </a:r>
          </a:p>
          <a:p>
            <a:pPr>
              <a:lnSpc>
                <a:spcPct val="90000"/>
              </a:lnSpc>
              <a:spcBef>
                <a:spcPts val="400"/>
              </a:spcBef>
            </a:pPr>
            <a:r>
              <a:rPr lang="en-US" sz="2800" dirty="0"/>
              <a:t>Mr. Dove wins 5 votes, while Mr. Hawk wins 2 votes.</a:t>
            </a:r>
          </a:p>
        </p:txBody>
      </p:sp>
      <p:sp>
        <p:nvSpPr>
          <p:cNvPr id="39" name="TextBox 38"/>
          <p:cNvSpPr txBox="1"/>
          <p:nvPr/>
        </p:nvSpPr>
        <p:spPr>
          <a:xfrm>
            <a:off x="2865739" y="3942242"/>
            <a:ext cx="185414" cy="369332"/>
          </a:xfrm>
          <a:prstGeom prst="rect">
            <a:avLst/>
          </a:prstGeom>
          <a:solidFill>
            <a:srgbClr val="92D050"/>
          </a:solidFill>
          <a:ln w="38100">
            <a:solidFill>
              <a:srgbClr val="FF0000"/>
            </a:solidFill>
          </a:ln>
        </p:spPr>
        <p:txBody>
          <a:bodyPr wrap="square" rtlCol="0">
            <a:spAutoFit/>
          </a:bodyPr>
          <a:lstStyle/>
          <a:p>
            <a:pPr algn="ctr"/>
            <a:r>
              <a:rPr lang="en-US" dirty="0"/>
              <a:t>2</a:t>
            </a:r>
          </a:p>
        </p:txBody>
      </p:sp>
      <p:sp>
        <p:nvSpPr>
          <p:cNvPr id="40" name="TextBox 39"/>
          <p:cNvSpPr txBox="1"/>
          <p:nvPr/>
        </p:nvSpPr>
        <p:spPr>
          <a:xfrm>
            <a:off x="3306520" y="3942242"/>
            <a:ext cx="185414" cy="369332"/>
          </a:xfrm>
          <a:prstGeom prst="rect">
            <a:avLst/>
          </a:prstGeom>
          <a:solidFill>
            <a:srgbClr val="92D050"/>
          </a:solidFill>
          <a:ln w="38100">
            <a:solidFill>
              <a:srgbClr val="FF0000"/>
            </a:solidFill>
          </a:ln>
        </p:spPr>
        <p:txBody>
          <a:bodyPr wrap="square" rtlCol="0">
            <a:spAutoFit/>
          </a:bodyPr>
          <a:lstStyle/>
          <a:p>
            <a:pPr algn="ctr"/>
            <a:r>
              <a:rPr lang="en-US" dirty="0"/>
              <a:t>3</a:t>
            </a:r>
          </a:p>
        </p:txBody>
      </p:sp>
      <p:sp>
        <p:nvSpPr>
          <p:cNvPr id="41" name="TextBox 40"/>
          <p:cNvSpPr txBox="1"/>
          <p:nvPr/>
        </p:nvSpPr>
        <p:spPr>
          <a:xfrm>
            <a:off x="4335008" y="3957518"/>
            <a:ext cx="185414" cy="369332"/>
          </a:xfrm>
          <a:prstGeom prst="rect">
            <a:avLst/>
          </a:prstGeom>
          <a:solidFill>
            <a:srgbClr val="92D050"/>
          </a:solidFill>
          <a:ln w="38100">
            <a:solidFill>
              <a:srgbClr val="FF0000"/>
            </a:solidFill>
          </a:ln>
        </p:spPr>
        <p:txBody>
          <a:bodyPr wrap="square" rtlCol="0">
            <a:spAutoFit/>
          </a:bodyPr>
          <a:lstStyle/>
          <a:p>
            <a:pPr algn="ctr"/>
            <a:r>
              <a:rPr lang="en-US" dirty="0"/>
              <a:t>4</a:t>
            </a:r>
          </a:p>
        </p:txBody>
      </p:sp>
      <p:sp>
        <p:nvSpPr>
          <p:cNvPr id="42" name="TextBox 41"/>
          <p:cNvSpPr txBox="1"/>
          <p:nvPr/>
        </p:nvSpPr>
        <p:spPr>
          <a:xfrm>
            <a:off x="4775789" y="3954363"/>
            <a:ext cx="185414" cy="369332"/>
          </a:xfrm>
          <a:prstGeom prst="rect">
            <a:avLst/>
          </a:prstGeom>
          <a:solidFill>
            <a:srgbClr val="92D050"/>
          </a:solidFill>
          <a:ln w="38100">
            <a:solidFill>
              <a:srgbClr val="FF0000"/>
            </a:solidFill>
          </a:ln>
        </p:spPr>
        <p:txBody>
          <a:bodyPr wrap="square" rtlCol="0">
            <a:spAutoFit/>
          </a:bodyPr>
          <a:lstStyle/>
          <a:p>
            <a:pPr algn="ctr"/>
            <a:r>
              <a:rPr lang="en-US" dirty="0"/>
              <a:t>5</a:t>
            </a:r>
          </a:p>
        </p:txBody>
      </p:sp>
      <p:sp>
        <p:nvSpPr>
          <p:cNvPr id="43" name="TextBox 42"/>
          <p:cNvSpPr txBox="1"/>
          <p:nvPr/>
        </p:nvSpPr>
        <p:spPr>
          <a:xfrm>
            <a:off x="5196068" y="3948837"/>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6</a:t>
            </a:r>
          </a:p>
        </p:txBody>
      </p:sp>
      <p:sp>
        <p:nvSpPr>
          <p:cNvPr id="44" name="TextBox 43"/>
          <p:cNvSpPr txBox="1"/>
          <p:nvPr/>
        </p:nvSpPr>
        <p:spPr>
          <a:xfrm>
            <a:off x="5920452" y="3942242"/>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7</a:t>
            </a:r>
          </a:p>
        </p:txBody>
      </p:sp>
      <p:sp>
        <p:nvSpPr>
          <p:cNvPr id="45" name="TextBox 44"/>
          <p:cNvSpPr txBox="1"/>
          <p:nvPr/>
        </p:nvSpPr>
        <p:spPr>
          <a:xfrm>
            <a:off x="1984178" y="3951426"/>
            <a:ext cx="185414" cy="369332"/>
          </a:xfrm>
          <a:prstGeom prst="rect">
            <a:avLst/>
          </a:prstGeom>
          <a:solidFill>
            <a:srgbClr val="92D050"/>
          </a:solidFill>
          <a:ln w="38100">
            <a:solidFill>
              <a:srgbClr val="FF0000"/>
            </a:solidFill>
          </a:ln>
        </p:spPr>
        <p:txBody>
          <a:bodyPr wrap="square" rtlCol="0">
            <a:spAutoFit/>
          </a:bodyPr>
          <a:lstStyle/>
          <a:p>
            <a:pPr algn="ctr"/>
            <a:r>
              <a:rPr lang="en-US" dirty="0"/>
              <a:t>1</a:t>
            </a:r>
          </a:p>
        </p:txBody>
      </p:sp>
      <p:sp>
        <p:nvSpPr>
          <p:cNvPr id="48" name="TextBox 47"/>
          <p:cNvSpPr txBox="1"/>
          <p:nvPr/>
        </p:nvSpPr>
        <p:spPr>
          <a:xfrm>
            <a:off x="3555002" y="3940791"/>
            <a:ext cx="289825" cy="369332"/>
          </a:xfrm>
          <a:prstGeom prst="rect">
            <a:avLst/>
          </a:prstGeom>
          <a:noFill/>
          <a:ln w="38100">
            <a:solidFill>
              <a:srgbClr val="FF0000"/>
            </a:solidFill>
          </a:ln>
        </p:spPr>
        <p:txBody>
          <a:bodyPr wrap="square" rtlCol="0">
            <a:spAutoFit/>
          </a:bodyPr>
          <a:lstStyle/>
          <a:p>
            <a:endParaRPr lang="en-US" dirty="0"/>
          </a:p>
        </p:txBody>
      </p:sp>
      <p:sp>
        <p:nvSpPr>
          <p:cNvPr id="49" name="TextBox 48"/>
          <p:cNvSpPr txBox="1"/>
          <p:nvPr/>
        </p:nvSpPr>
        <p:spPr>
          <a:xfrm>
            <a:off x="6124514" y="3948837"/>
            <a:ext cx="289825" cy="369332"/>
          </a:xfrm>
          <a:prstGeom prst="rect">
            <a:avLst/>
          </a:prstGeom>
          <a:noFill/>
          <a:ln w="38100">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266203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48"/>
                                        </p:tgtEl>
                                        <p:attrNameLst>
                                          <p:attrName>style.visibility</p:attrName>
                                        </p:attrNameLst>
                                      </p:cBhvr>
                                      <p:to>
                                        <p:strVal val="visible"/>
                                      </p:to>
                                    </p:set>
                                  </p:childTnLst>
                                  <p:subTnLst>
                                    <p:set>
                                      <p:cBhvr override="childStyle">
                                        <p:cTn dur="1" fill="hold" display="0" masterRel="nextClick" afterEffect="1"/>
                                        <p:tgtEl>
                                          <p:spTgt spid="48"/>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9"/>
                                          </p:stCondLst>
                                        </p:cTn>
                                        <p:tgtEl>
                                          <p:spTgt spid="49"/>
                                        </p:tgtEl>
                                        <p:attrNameLst>
                                          <p:attrName>style.visibility</p:attrName>
                                        </p:attrNameLst>
                                      </p:cBhvr>
                                      <p:to>
                                        <p:strVal val="visible"/>
                                      </p:to>
                                    </p:se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9"/>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9"/>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9"/>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9"/>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9"/>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9"/>
                                          </p:stCondLst>
                                        </p:cTn>
                                        <p:tgtEl>
                                          <p:spTgt spid="4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5">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1" grpId="0"/>
      <p:bldP spid="39" grpId="0" animBg="1"/>
      <p:bldP spid="40" grpId="0" animBg="1"/>
      <p:bldP spid="41" grpId="0" animBg="1"/>
      <p:bldP spid="42" grpId="0" animBg="1"/>
      <p:bldP spid="43" grpId="0" animBg="1"/>
      <p:bldP spid="44" grpId="0" animBg="1"/>
      <p:bldP spid="45"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economics of elections IV</a:t>
            </a:r>
          </a:p>
        </p:txBody>
      </p:sp>
      <p:sp>
        <p:nvSpPr>
          <p:cNvPr id="87" name="Content Placeholder 86"/>
          <p:cNvSpPr>
            <a:spLocks noGrp="1"/>
          </p:cNvSpPr>
          <p:nvPr>
            <p:ph idx="1"/>
          </p:nvPr>
        </p:nvSpPr>
        <p:spPr>
          <a:xfrm>
            <a:off x="457200" y="1219199"/>
            <a:ext cx="8229600" cy="1168400"/>
          </a:xfrm>
        </p:spPr>
        <p:txBody>
          <a:bodyPr>
            <a:normAutofit/>
          </a:bodyPr>
          <a:lstStyle/>
          <a:p>
            <a:pPr marL="0" indent="0">
              <a:buNone/>
            </a:pPr>
            <a:r>
              <a:rPr lang="en-US" dirty="0"/>
              <a:t>Mr. Hawk realizes that moving his spending policy towards the middle will win more votes.</a:t>
            </a:r>
          </a:p>
        </p:txBody>
      </p:sp>
      <p:sp>
        <p:nvSpPr>
          <p:cNvPr id="209" name="Rectangle 49"/>
          <p:cNvSpPr>
            <a:spLocks noChangeArrowheads="1"/>
          </p:cNvSpPr>
          <p:nvPr/>
        </p:nvSpPr>
        <p:spPr bwMode="auto">
          <a:xfrm>
            <a:off x="3300095" y="3122414"/>
            <a:ext cx="1095462"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3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51"/>
          <p:cNvSpPr>
            <a:spLocks noChangeArrowheads="1"/>
          </p:cNvSpPr>
          <p:nvPr/>
        </p:nvSpPr>
        <p:spPr bwMode="auto">
          <a:xfrm>
            <a:off x="4567767" y="3122414"/>
            <a:ext cx="1095462"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4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6" name="Line 36"/>
          <p:cNvSpPr>
            <a:spLocks noChangeShapeType="1"/>
          </p:cNvSpPr>
          <p:nvPr/>
        </p:nvSpPr>
        <p:spPr bwMode="auto">
          <a:xfrm flipH="1">
            <a:off x="1461800" y="3667621"/>
            <a:ext cx="5849741"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Rectangle 48"/>
          <p:cNvSpPr>
            <a:spLocks noChangeArrowheads="1"/>
          </p:cNvSpPr>
          <p:nvPr/>
        </p:nvSpPr>
        <p:spPr bwMode="auto">
          <a:xfrm>
            <a:off x="3300095" y="2990453"/>
            <a:ext cx="6407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Dove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4567767" y="2990453"/>
            <a:ext cx="666401" cy="750094"/>
            <a:chOff x="4567767" y="2990453"/>
            <a:chExt cx="666401" cy="750094"/>
          </a:xfrm>
        </p:grpSpPr>
        <p:sp>
          <p:nvSpPr>
            <p:cNvPr id="204" name="Freeform 44"/>
            <p:cNvSpPr>
              <a:spLocks/>
            </p:cNvSpPr>
            <p:nvPr/>
          </p:nvSpPr>
          <p:spPr bwMode="auto">
            <a:xfrm>
              <a:off x="4622437" y="3598168"/>
              <a:ext cx="140093" cy="142379"/>
            </a:xfrm>
            <a:custGeom>
              <a:avLst/>
              <a:gdLst>
                <a:gd name="T0" fmla="*/ 0 w 82"/>
                <a:gd name="T1" fmla="*/ 40 h 82"/>
                <a:gd name="T2" fmla="*/ 0 w 82"/>
                <a:gd name="T3" fmla="*/ 40 h 82"/>
                <a:gd name="T4" fmla="*/ 2 w 82"/>
                <a:gd name="T5" fmla="*/ 32 h 82"/>
                <a:gd name="T6" fmla="*/ 4 w 82"/>
                <a:gd name="T7" fmla="*/ 24 h 82"/>
                <a:gd name="T8" fmla="*/ 8 w 82"/>
                <a:gd name="T9" fmla="*/ 18 h 82"/>
                <a:gd name="T10" fmla="*/ 12 w 82"/>
                <a:gd name="T11" fmla="*/ 12 h 82"/>
                <a:gd name="T12" fmla="*/ 18 w 82"/>
                <a:gd name="T13" fmla="*/ 6 h 82"/>
                <a:gd name="T14" fmla="*/ 26 w 82"/>
                <a:gd name="T15" fmla="*/ 2 h 82"/>
                <a:gd name="T16" fmla="*/ 34 w 82"/>
                <a:gd name="T17" fmla="*/ 0 h 82"/>
                <a:gd name="T18" fmla="*/ 42 w 82"/>
                <a:gd name="T19" fmla="*/ 0 h 82"/>
                <a:gd name="T20" fmla="*/ 42 w 82"/>
                <a:gd name="T21" fmla="*/ 0 h 82"/>
                <a:gd name="T22" fmla="*/ 50 w 82"/>
                <a:gd name="T23" fmla="*/ 0 h 82"/>
                <a:gd name="T24" fmla="*/ 58 w 82"/>
                <a:gd name="T25" fmla="*/ 2 h 82"/>
                <a:gd name="T26" fmla="*/ 64 w 82"/>
                <a:gd name="T27" fmla="*/ 6 h 82"/>
                <a:gd name="T28" fmla="*/ 70 w 82"/>
                <a:gd name="T29" fmla="*/ 12 h 82"/>
                <a:gd name="T30" fmla="*/ 76 w 82"/>
                <a:gd name="T31" fmla="*/ 18 h 82"/>
                <a:gd name="T32" fmla="*/ 78 w 82"/>
                <a:gd name="T33" fmla="*/ 24 h 82"/>
                <a:gd name="T34" fmla="*/ 82 w 82"/>
                <a:gd name="T35" fmla="*/ 32 h 82"/>
                <a:gd name="T36" fmla="*/ 82 w 82"/>
                <a:gd name="T37" fmla="*/ 40 h 82"/>
                <a:gd name="T38" fmla="*/ 82 w 82"/>
                <a:gd name="T39" fmla="*/ 40 h 82"/>
                <a:gd name="T40" fmla="*/ 82 w 82"/>
                <a:gd name="T41" fmla="*/ 50 h 82"/>
                <a:gd name="T42" fmla="*/ 78 w 82"/>
                <a:gd name="T43" fmla="*/ 56 h 82"/>
                <a:gd name="T44" fmla="*/ 76 w 82"/>
                <a:gd name="T45" fmla="*/ 64 h 82"/>
                <a:gd name="T46" fmla="*/ 70 w 82"/>
                <a:gd name="T47" fmla="*/ 70 h 82"/>
                <a:gd name="T48" fmla="*/ 64 w 82"/>
                <a:gd name="T49" fmla="*/ 74 h 82"/>
                <a:gd name="T50" fmla="*/ 58 w 82"/>
                <a:gd name="T51" fmla="*/ 78 h 82"/>
                <a:gd name="T52" fmla="*/ 50 w 82"/>
                <a:gd name="T53" fmla="*/ 82 h 82"/>
                <a:gd name="T54" fmla="*/ 42 w 82"/>
                <a:gd name="T55" fmla="*/ 82 h 82"/>
                <a:gd name="T56" fmla="*/ 42 w 82"/>
                <a:gd name="T57" fmla="*/ 82 h 82"/>
                <a:gd name="T58" fmla="*/ 34 w 82"/>
                <a:gd name="T59" fmla="*/ 82 h 82"/>
                <a:gd name="T60" fmla="*/ 26 w 82"/>
                <a:gd name="T61" fmla="*/ 78 h 82"/>
                <a:gd name="T62" fmla="*/ 18 w 82"/>
                <a:gd name="T63" fmla="*/ 74 h 82"/>
                <a:gd name="T64" fmla="*/ 12 w 82"/>
                <a:gd name="T65" fmla="*/ 70 h 82"/>
                <a:gd name="T66" fmla="*/ 8 w 82"/>
                <a:gd name="T67" fmla="*/ 64 h 82"/>
                <a:gd name="T68" fmla="*/ 4 w 82"/>
                <a:gd name="T69" fmla="*/ 56 h 82"/>
                <a:gd name="T70" fmla="*/ 2 w 82"/>
                <a:gd name="T71" fmla="*/ 50 h 82"/>
                <a:gd name="T72" fmla="*/ 0 w 82"/>
                <a:gd name="T73" fmla="*/ 40 h 82"/>
                <a:gd name="T74" fmla="*/ 0 w 82"/>
                <a:gd name="T7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82">
                  <a:moveTo>
                    <a:pt x="0" y="40"/>
                  </a:moveTo>
                  <a:lnTo>
                    <a:pt x="0" y="40"/>
                  </a:lnTo>
                  <a:lnTo>
                    <a:pt x="2" y="32"/>
                  </a:lnTo>
                  <a:lnTo>
                    <a:pt x="4" y="24"/>
                  </a:lnTo>
                  <a:lnTo>
                    <a:pt x="8" y="18"/>
                  </a:lnTo>
                  <a:lnTo>
                    <a:pt x="12" y="12"/>
                  </a:lnTo>
                  <a:lnTo>
                    <a:pt x="18" y="6"/>
                  </a:lnTo>
                  <a:lnTo>
                    <a:pt x="26" y="2"/>
                  </a:lnTo>
                  <a:lnTo>
                    <a:pt x="34" y="0"/>
                  </a:lnTo>
                  <a:lnTo>
                    <a:pt x="42" y="0"/>
                  </a:lnTo>
                  <a:lnTo>
                    <a:pt x="42" y="0"/>
                  </a:lnTo>
                  <a:lnTo>
                    <a:pt x="50" y="0"/>
                  </a:lnTo>
                  <a:lnTo>
                    <a:pt x="58" y="2"/>
                  </a:lnTo>
                  <a:lnTo>
                    <a:pt x="64" y="6"/>
                  </a:lnTo>
                  <a:lnTo>
                    <a:pt x="70" y="12"/>
                  </a:lnTo>
                  <a:lnTo>
                    <a:pt x="76" y="18"/>
                  </a:lnTo>
                  <a:lnTo>
                    <a:pt x="78" y="24"/>
                  </a:lnTo>
                  <a:lnTo>
                    <a:pt x="82" y="32"/>
                  </a:lnTo>
                  <a:lnTo>
                    <a:pt x="82" y="40"/>
                  </a:lnTo>
                  <a:lnTo>
                    <a:pt x="82" y="40"/>
                  </a:lnTo>
                  <a:lnTo>
                    <a:pt x="82" y="50"/>
                  </a:lnTo>
                  <a:lnTo>
                    <a:pt x="78" y="56"/>
                  </a:lnTo>
                  <a:lnTo>
                    <a:pt x="76" y="64"/>
                  </a:lnTo>
                  <a:lnTo>
                    <a:pt x="70" y="70"/>
                  </a:lnTo>
                  <a:lnTo>
                    <a:pt x="64" y="74"/>
                  </a:lnTo>
                  <a:lnTo>
                    <a:pt x="58" y="78"/>
                  </a:lnTo>
                  <a:lnTo>
                    <a:pt x="50" y="82"/>
                  </a:lnTo>
                  <a:lnTo>
                    <a:pt x="42" y="82"/>
                  </a:lnTo>
                  <a:lnTo>
                    <a:pt x="42" y="82"/>
                  </a:lnTo>
                  <a:lnTo>
                    <a:pt x="34" y="82"/>
                  </a:lnTo>
                  <a:lnTo>
                    <a:pt x="26" y="78"/>
                  </a:lnTo>
                  <a:lnTo>
                    <a:pt x="18" y="74"/>
                  </a:lnTo>
                  <a:lnTo>
                    <a:pt x="12" y="70"/>
                  </a:lnTo>
                  <a:lnTo>
                    <a:pt x="8" y="64"/>
                  </a:lnTo>
                  <a:lnTo>
                    <a:pt x="4" y="56"/>
                  </a:lnTo>
                  <a:lnTo>
                    <a:pt x="2" y="50"/>
                  </a:lnTo>
                  <a:lnTo>
                    <a:pt x="0" y="40"/>
                  </a:lnTo>
                  <a:lnTo>
                    <a:pt x="0" y="40"/>
                  </a:lnTo>
                  <a:close/>
                </a:path>
              </a:pathLst>
            </a:custGeom>
            <a:solidFill>
              <a:srgbClr val="EAB185"/>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5" name="Freeform 45"/>
            <p:cNvSpPr>
              <a:spLocks/>
            </p:cNvSpPr>
            <p:nvPr/>
          </p:nvSpPr>
          <p:spPr bwMode="auto">
            <a:xfrm>
              <a:off x="4622437" y="3598168"/>
              <a:ext cx="140093" cy="142379"/>
            </a:xfrm>
            <a:custGeom>
              <a:avLst/>
              <a:gdLst>
                <a:gd name="T0" fmla="*/ 0 w 82"/>
                <a:gd name="T1" fmla="*/ 40 h 82"/>
                <a:gd name="T2" fmla="*/ 0 w 82"/>
                <a:gd name="T3" fmla="*/ 40 h 82"/>
                <a:gd name="T4" fmla="*/ 2 w 82"/>
                <a:gd name="T5" fmla="*/ 32 h 82"/>
                <a:gd name="T6" fmla="*/ 4 w 82"/>
                <a:gd name="T7" fmla="*/ 24 h 82"/>
                <a:gd name="T8" fmla="*/ 8 w 82"/>
                <a:gd name="T9" fmla="*/ 18 h 82"/>
                <a:gd name="T10" fmla="*/ 12 w 82"/>
                <a:gd name="T11" fmla="*/ 12 h 82"/>
                <a:gd name="T12" fmla="*/ 18 w 82"/>
                <a:gd name="T13" fmla="*/ 6 h 82"/>
                <a:gd name="T14" fmla="*/ 26 w 82"/>
                <a:gd name="T15" fmla="*/ 2 h 82"/>
                <a:gd name="T16" fmla="*/ 34 w 82"/>
                <a:gd name="T17" fmla="*/ 0 h 82"/>
                <a:gd name="T18" fmla="*/ 42 w 82"/>
                <a:gd name="T19" fmla="*/ 0 h 82"/>
                <a:gd name="T20" fmla="*/ 42 w 82"/>
                <a:gd name="T21" fmla="*/ 0 h 82"/>
                <a:gd name="T22" fmla="*/ 50 w 82"/>
                <a:gd name="T23" fmla="*/ 0 h 82"/>
                <a:gd name="T24" fmla="*/ 58 w 82"/>
                <a:gd name="T25" fmla="*/ 2 h 82"/>
                <a:gd name="T26" fmla="*/ 64 w 82"/>
                <a:gd name="T27" fmla="*/ 6 h 82"/>
                <a:gd name="T28" fmla="*/ 70 w 82"/>
                <a:gd name="T29" fmla="*/ 12 h 82"/>
                <a:gd name="T30" fmla="*/ 76 w 82"/>
                <a:gd name="T31" fmla="*/ 18 h 82"/>
                <a:gd name="T32" fmla="*/ 78 w 82"/>
                <a:gd name="T33" fmla="*/ 24 h 82"/>
                <a:gd name="T34" fmla="*/ 82 w 82"/>
                <a:gd name="T35" fmla="*/ 32 h 82"/>
                <a:gd name="T36" fmla="*/ 82 w 82"/>
                <a:gd name="T37" fmla="*/ 40 h 82"/>
                <a:gd name="T38" fmla="*/ 82 w 82"/>
                <a:gd name="T39" fmla="*/ 40 h 82"/>
                <a:gd name="T40" fmla="*/ 82 w 82"/>
                <a:gd name="T41" fmla="*/ 50 h 82"/>
                <a:gd name="T42" fmla="*/ 78 w 82"/>
                <a:gd name="T43" fmla="*/ 56 h 82"/>
                <a:gd name="T44" fmla="*/ 76 w 82"/>
                <a:gd name="T45" fmla="*/ 64 h 82"/>
                <a:gd name="T46" fmla="*/ 70 w 82"/>
                <a:gd name="T47" fmla="*/ 70 h 82"/>
                <a:gd name="T48" fmla="*/ 64 w 82"/>
                <a:gd name="T49" fmla="*/ 74 h 82"/>
                <a:gd name="T50" fmla="*/ 58 w 82"/>
                <a:gd name="T51" fmla="*/ 78 h 82"/>
                <a:gd name="T52" fmla="*/ 50 w 82"/>
                <a:gd name="T53" fmla="*/ 82 h 82"/>
                <a:gd name="T54" fmla="*/ 42 w 82"/>
                <a:gd name="T55" fmla="*/ 82 h 82"/>
                <a:gd name="T56" fmla="*/ 42 w 82"/>
                <a:gd name="T57" fmla="*/ 82 h 82"/>
                <a:gd name="T58" fmla="*/ 34 w 82"/>
                <a:gd name="T59" fmla="*/ 82 h 82"/>
                <a:gd name="T60" fmla="*/ 26 w 82"/>
                <a:gd name="T61" fmla="*/ 78 h 82"/>
                <a:gd name="T62" fmla="*/ 18 w 82"/>
                <a:gd name="T63" fmla="*/ 74 h 82"/>
                <a:gd name="T64" fmla="*/ 12 w 82"/>
                <a:gd name="T65" fmla="*/ 70 h 82"/>
                <a:gd name="T66" fmla="*/ 8 w 82"/>
                <a:gd name="T67" fmla="*/ 64 h 82"/>
                <a:gd name="T68" fmla="*/ 4 w 82"/>
                <a:gd name="T69" fmla="*/ 56 h 82"/>
                <a:gd name="T70" fmla="*/ 2 w 82"/>
                <a:gd name="T71" fmla="*/ 50 h 82"/>
                <a:gd name="T72" fmla="*/ 0 w 82"/>
                <a:gd name="T73" fmla="*/ 40 h 82"/>
                <a:gd name="T74" fmla="*/ 0 w 82"/>
                <a:gd name="T7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82">
                  <a:moveTo>
                    <a:pt x="0" y="40"/>
                  </a:moveTo>
                  <a:lnTo>
                    <a:pt x="0" y="40"/>
                  </a:lnTo>
                  <a:lnTo>
                    <a:pt x="2" y="32"/>
                  </a:lnTo>
                  <a:lnTo>
                    <a:pt x="4" y="24"/>
                  </a:lnTo>
                  <a:lnTo>
                    <a:pt x="8" y="18"/>
                  </a:lnTo>
                  <a:lnTo>
                    <a:pt x="12" y="12"/>
                  </a:lnTo>
                  <a:lnTo>
                    <a:pt x="18" y="6"/>
                  </a:lnTo>
                  <a:lnTo>
                    <a:pt x="26" y="2"/>
                  </a:lnTo>
                  <a:lnTo>
                    <a:pt x="34" y="0"/>
                  </a:lnTo>
                  <a:lnTo>
                    <a:pt x="42" y="0"/>
                  </a:lnTo>
                  <a:lnTo>
                    <a:pt x="42" y="0"/>
                  </a:lnTo>
                  <a:lnTo>
                    <a:pt x="50" y="0"/>
                  </a:lnTo>
                  <a:lnTo>
                    <a:pt x="58" y="2"/>
                  </a:lnTo>
                  <a:lnTo>
                    <a:pt x="64" y="6"/>
                  </a:lnTo>
                  <a:lnTo>
                    <a:pt x="70" y="12"/>
                  </a:lnTo>
                  <a:lnTo>
                    <a:pt x="76" y="18"/>
                  </a:lnTo>
                  <a:lnTo>
                    <a:pt x="78" y="24"/>
                  </a:lnTo>
                  <a:lnTo>
                    <a:pt x="82" y="32"/>
                  </a:lnTo>
                  <a:lnTo>
                    <a:pt x="82" y="40"/>
                  </a:lnTo>
                  <a:lnTo>
                    <a:pt x="82" y="40"/>
                  </a:lnTo>
                  <a:lnTo>
                    <a:pt x="82" y="50"/>
                  </a:lnTo>
                  <a:lnTo>
                    <a:pt x="78" y="56"/>
                  </a:lnTo>
                  <a:lnTo>
                    <a:pt x="76" y="64"/>
                  </a:lnTo>
                  <a:lnTo>
                    <a:pt x="70" y="70"/>
                  </a:lnTo>
                  <a:lnTo>
                    <a:pt x="64" y="74"/>
                  </a:lnTo>
                  <a:lnTo>
                    <a:pt x="58" y="78"/>
                  </a:lnTo>
                  <a:lnTo>
                    <a:pt x="50" y="82"/>
                  </a:lnTo>
                  <a:lnTo>
                    <a:pt x="42" y="82"/>
                  </a:lnTo>
                  <a:lnTo>
                    <a:pt x="42" y="82"/>
                  </a:lnTo>
                  <a:lnTo>
                    <a:pt x="34" y="82"/>
                  </a:lnTo>
                  <a:lnTo>
                    <a:pt x="26" y="78"/>
                  </a:lnTo>
                  <a:lnTo>
                    <a:pt x="18" y="74"/>
                  </a:lnTo>
                  <a:lnTo>
                    <a:pt x="12" y="70"/>
                  </a:lnTo>
                  <a:lnTo>
                    <a:pt x="8" y="64"/>
                  </a:lnTo>
                  <a:lnTo>
                    <a:pt x="4" y="56"/>
                  </a:lnTo>
                  <a:lnTo>
                    <a:pt x="2" y="50"/>
                  </a:lnTo>
                  <a:lnTo>
                    <a:pt x="0" y="40"/>
                  </a:lnTo>
                  <a:lnTo>
                    <a:pt x="0" y="4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50"/>
            <p:cNvSpPr>
              <a:spLocks noChangeArrowheads="1"/>
            </p:cNvSpPr>
            <p:nvPr/>
          </p:nvSpPr>
          <p:spPr bwMode="auto">
            <a:xfrm>
              <a:off x="4567767" y="2990453"/>
              <a:ext cx="66640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Hawk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6" name="Line 59"/>
            <p:cNvSpPr>
              <a:spLocks noChangeShapeType="1"/>
            </p:cNvSpPr>
            <p:nvPr/>
          </p:nvSpPr>
          <p:spPr bwMode="auto">
            <a:xfrm flipV="1">
              <a:off x="4690775" y="3299519"/>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Freeform 60"/>
            <p:cNvSpPr>
              <a:spLocks/>
            </p:cNvSpPr>
            <p:nvPr/>
          </p:nvSpPr>
          <p:spPr bwMode="auto">
            <a:xfrm>
              <a:off x="4653189" y="3414117"/>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2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2"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 name="Group 2"/>
          <p:cNvGrpSpPr/>
          <p:nvPr/>
        </p:nvGrpSpPr>
        <p:grpSpPr>
          <a:xfrm>
            <a:off x="896476" y="3299519"/>
            <a:ext cx="7217240" cy="510481"/>
            <a:chOff x="896476" y="3299519"/>
            <a:chExt cx="7217240" cy="510481"/>
          </a:xfrm>
        </p:grpSpPr>
        <p:sp>
          <p:nvSpPr>
            <p:cNvPr id="197" name="Freeform 37"/>
            <p:cNvSpPr>
              <a:spLocks/>
            </p:cNvSpPr>
            <p:nvPr/>
          </p:nvSpPr>
          <p:spPr bwMode="auto">
            <a:xfrm>
              <a:off x="7260287" y="3629421"/>
              <a:ext cx="102507" cy="76398"/>
            </a:xfrm>
            <a:custGeom>
              <a:avLst/>
              <a:gdLst>
                <a:gd name="T0" fmla="*/ 0 w 60"/>
                <a:gd name="T1" fmla="*/ 44 h 44"/>
                <a:gd name="T2" fmla="*/ 60 w 60"/>
                <a:gd name="T3" fmla="*/ 22 h 44"/>
                <a:gd name="T4" fmla="*/ 0 w 60"/>
                <a:gd name="T5" fmla="*/ 0 h 44"/>
                <a:gd name="T6" fmla="*/ 0 w 60"/>
                <a:gd name="T7" fmla="*/ 0 h 44"/>
                <a:gd name="T8" fmla="*/ 2 w 60"/>
                <a:gd name="T9" fmla="*/ 4 h 44"/>
                <a:gd name="T10" fmla="*/ 6 w 60"/>
                <a:gd name="T11" fmla="*/ 14 h 44"/>
                <a:gd name="T12" fmla="*/ 6 w 60"/>
                <a:gd name="T13" fmla="*/ 22 h 44"/>
                <a:gd name="T14" fmla="*/ 6 w 60"/>
                <a:gd name="T15" fmla="*/ 28 h 44"/>
                <a:gd name="T16" fmla="*/ 4 w 60"/>
                <a:gd name="T17" fmla="*/ 36 h 44"/>
                <a:gd name="T18" fmla="*/ 0 w 60"/>
                <a:gd name="T19" fmla="*/ 44 h 44"/>
                <a:gd name="T20" fmla="*/ 0 w 60"/>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0" y="44"/>
                  </a:moveTo>
                  <a:lnTo>
                    <a:pt x="60" y="22"/>
                  </a:lnTo>
                  <a:lnTo>
                    <a:pt x="0" y="0"/>
                  </a:lnTo>
                  <a:lnTo>
                    <a:pt x="0" y="0"/>
                  </a:lnTo>
                  <a:lnTo>
                    <a:pt x="2" y="4"/>
                  </a:lnTo>
                  <a:lnTo>
                    <a:pt x="6" y="14"/>
                  </a:lnTo>
                  <a:lnTo>
                    <a:pt x="6" y="22"/>
                  </a:lnTo>
                  <a:lnTo>
                    <a:pt x="6" y="28"/>
                  </a:lnTo>
                  <a:lnTo>
                    <a:pt x="4" y="36"/>
                  </a:lnTo>
                  <a:lnTo>
                    <a:pt x="0" y="44"/>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Freeform 38"/>
            <p:cNvSpPr>
              <a:spLocks/>
            </p:cNvSpPr>
            <p:nvPr/>
          </p:nvSpPr>
          <p:spPr bwMode="auto">
            <a:xfrm>
              <a:off x="1448132" y="3629421"/>
              <a:ext cx="102507" cy="76398"/>
            </a:xfrm>
            <a:custGeom>
              <a:avLst/>
              <a:gdLst>
                <a:gd name="T0" fmla="*/ 60 w 60"/>
                <a:gd name="T1" fmla="*/ 0 h 44"/>
                <a:gd name="T2" fmla="*/ 0 w 60"/>
                <a:gd name="T3" fmla="*/ 22 h 44"/>
                <a:gd name="T4" fmla="*/ 60 w 60"/>
                <a:gd name="T5" fmla="*/ 44 h 44"/>
                <a:gd name="T6" fmla="*/ 60 w 60"/>
                <a:gd name="T7" fmla="*/ 44 h 44"/>
                <a:gd name="T8" fmla="*/ 58 w 60"/>
                <a:gd name="T9" fmla="*/ 42 h 44"/>
                <a:gd name="T10" fmla="*/ 54 w 60"/>
                <a:gd name="T11" fmla="*/ 30 h 44"/>
                <a:gd name="T12" fmla="*/ 54 w 60"/>
                <a:gd name="T13" fmla="*/ 24 h 44"/>
                <a:gd name="T14" fmla="*/ 54 w 60"/>
                <a:gd name="T15" fmla="*/ 16 h 44"/>
                <a:gd name="T16" fmla="*/ 56 w 60"/>
                <a:gd name="T17" fmla="*/ 8 h 44"/>
                <a:gd name="T18" fmla="*/ 60 w 60"/>
                <a:gd name="T19" fmla="*/ 0 h 44"/>
                <a:gd name="T20" fmla="*/ 60 w 6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60" y="0"/>
                  </a:moveTo>
                  <a:lnTo>
                    <a:pt x="0" y="22"/>
                  </a:lnTo>
                  <a:lnTo>
                    <a:pt x="60" y="44"/>
                  </a:lnTo>
                  <a:lnTo>
                    <a:pt x="60" y="44"/>
                  </a:lnTo>
                  <a:lnTo>
                    <a:pt x="58" y="42"/>
                  </a:lnTo>
                  <a:lnTo>
                    <a:pt x="54" y="30"/>
                  </a:lnTo>
                  <a:lnTo>
                    <a:pt x="54" y="24"/>
                  </a:lnTo>
                  <a:lnTo>
                    <a:pt x="54" y="16"/>
                  </a:lnTo>
                  <a:lnTo>
                    <a:pt x="56" y="8"/>
                  </a:lnTo>
                  <a:lnTo>
                    <a:pt x="60" y="0"/>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39"/>
            <p:cNvSpPr>
              <a:spLocks noChangeShapeType="1"/>
            </p:cNvSpPr>
            <p:nvPr/>
          </p:nvSpPr>
          <p:spPr bwMode="auto">
            <a:xfrm>
              <a:off x="3515360" y="3556496"/>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40"/>
            <p:cNvSpPr>
              <a:spLocks noChangeShapeType="1"/>
            </p:cNvSpPr>
            <p:nvPr/>
          </p:nvSpPr>
          <p:spPr bwMode="auto">
            <a:xfrm>
              <a:off x="2991391" y="3549551"/>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41"/>
            <p:cNvSpPr>
              <a:spLocks noChangeShapeType="1"/>
            </p:cNvSpPr>
            <p:nvPr/>
          </p:nvSpPr>
          <p:spPr bwMode="auto">
            <a:xfrm>
              <a:off x="2165682" y="3556496"/>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Freeform 42"/>
            <p:cNvSpPr>
              <a:spLocks/>
            </p:cNvSpPr>
            <p:nvPr/>
          </p:nvSpPr>
          <p:spPr bwMode="auto">
            <a:xfrm>
              <a:off x="3734042" y="3594695"/>
              <a:ext cx="146927" cy="149324"/>
            </a:xfrm>
            <a:custGeom>
              <a:avLst/>
              <a:gdLst>
                <a:gd name="T0" fmla="*/ 0 w 86"/>
                <a:gd name="T1" fmla="*/ 42 h 86"/>
                <a:gd name="T2" fmla="*/ 0 w 86"/>
                <a:gd name="T3" fmla="*/ 42 h 86"/>
                <a:gd name="T4" fmla="*/ 2 w 86"/>
                <a:gd name="T5" fmla="*/ 34 h 86"/>
                <a:gd name="T6" fmla="*/ 4 w 86"/>
                <a:gd name="T7" fmla="*/ 26 h 86"/>
                <a:gd name="T8" fmla="*/ 8 w 86"/>
                <a:gd name="T9" fmla="*/ 18 h 86"/>
                <a:gd name="T10" fmla="*/ 14 w 86"/>
                <a:gd name="T11" fmla="*/ 12 h 86"/>
                <a:gd name="T12" fmla="*/ 20 w 86"/>
                <a:gd name="T13" fmla="*/ 8 h 86"/>
                <a:gd name="T14" fmla="*/ 26 w 86"/>
                <a:gd name="T15" fmla="*/ 4 h 86"/>
                <a:gd name="T16" fmla="*/ 34 w 86"/>
                <a:gd name="T17" fmla="*/ 0 h 86"/>
                <a:gd name="T18" fmla="*/ 44 w 86"/>
                <a:gd name="T19" fmla="*/ 0 h 86"/>
                <a:gd name="T20" fmla="*/ 44 w 86"/>
                <a:gd name="T21" fmla="*/ 0 h 86"/>
                <a:gd name="T22" fmla="*/ 52 w 86"/>
                <a:gd name="T23" fmla="*/ 0 h 86"/>
                <a:gd name="T24" fmla="*/ 60 w 86"/>
                <a:gd name="T25" fmla="*/ 4 h 86"/>
                <a:gd name="T26" fmla="*/ 68 w 86"/>
                <a:gd name="T27" fmla="*/ 8 h 86"/>
                <a:gd name="T28" fmla="*/ 74 w 86"/>
                <a:gd name="T29" fmla="*/ 12 h 86"/>
                <a:gd name="T30" fmla="*/ 80 w 86"/>
                <a:gd name="T31" fmla="*/ 18 h 86"/>
                <a:gd name="T32" fmla="*/ 84 w 86"/>
                <a:gd name="T33" fmla="*/ 26 h 86"/>
                <a:gd name="T34" fmla="*/ 86 w 86"/>
                <a:gd name="T35" fmla="*/ 34 h 86"/>
                <a:gd name="T36" fmla="*/ 86 w 86"/>
                <a:gd name="T37" fmla="*/ 42 h 86"/>
                <a:gd name="T38" fmla="*/ 86 w 86"/>
                <a:gd name="T39" fmla="*/ 42 h 86"/>
                <a:gd name="T40" fmla="*/ 86 w 86"/>
                <a:gd name="T41" fmla="*/ 52 h 86"/>
                <a:gd name="T42" fmla="*/ 84 w 86"/>
                <a:gd name="T43" fmla="*/ 60 h 86"/>
                <a:gd name="T44" fmla="*/ 80 w 86"/>
                <a:gd name="T45" fmla="*/ 66 h 86"/>
                <a:gd name="T46" fmla="*/ 74 w 86"/>
                <a:gd name="T47" fmla="*/ 74 h 86"/>
                <a:gd name="T48" fmla="*/ 68 w 86"/>
                <a:gd name="T49" fmla="*/ 78 h 86"/>
                <a:gd name="T50" fmla="*/ 60 w 86"/>
                <a:gd name="T51" fmla="*/ 82 h 86"/>
                <a:gd name="T52" fmla="*/ 52 w 86"/>
                <a:gd name="T53" fmla="*/ 84 h 86"/>
                <a:gd name="T54" fmla="*/ 44 w 86"/>
                <a:gd name="T55" fmla="*/ 86 h 86"/>
                <a:gd name="T56" fmla="*/ 44 w 86"/>
                <a:gd name="T57" fmla="*/ 86 h 86"/>
                <a:gd name="T58" fmla="*/ 34 w 86"/>
                <a:gd name="T59" fmla="*/ 84 h 86"/>
                <a:gd name="T60" fmla="*/ 26 w 86"/>
                <a:gd name="T61" fmla="*/ 82 h 86"/>
                <a:gd name="T62" fmla="*/ 20 w 86"/>
                <a:gd name="T63" fmla="*/ 78 h 86"/>
                <a:gd name="T64" fmla="*/ 14 w 86"/>
                <a:gd name="T65" fmla="*/ 74 h 86"/>
                <a:gd name="T66" fmla="*/ 8 w 86"/>
                <a:gd name="T67" fmla="*/ 66 h 86"/>
                <a:gd name="T68" fmla="*/ 4 w 86"/>
                <a:gd name="T69" fmla="*/ 60 h 86"/>
                <a:gd name="T70" fmla="*/ 2 w 86"/>
                <a:gd name="T71" fmla="*/ 52 h 86"/>
                <a:gd name="T72" fmla="*/ 0 w 86"/>
                <a:gd name="T73" fmla="*/ 42 h 86"/>
                <a:gd name="T74" fmla="*/ 0 w 86"/>
                <a:gd name="T75" fmla="*/ 4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2"/>
                  </a:moveTo>
                  <a:lnTo>
                    <a:pt x="0" y="42"/>
                  </a:lnTo>
                  <a:lnTo>
                    <a:pt x="2" y="34"/>
                  </a:lnTo>
                  <a:lnTo>
                    <a:pt x="4" y="26"/>
                  </a:lnTo>
                  <a:lnTo>
                    <a:pt x="8" y="18"/>
                  </a:lnTo>
                  <a:lnTo>
                    <a:pt x="14" y="12"/>
                  </a:lnTo>
                  <a:lnTo>
                    <a:pt x="20" y="8"/>
                  </a:lnTo>
                  <a:lnTo>
                    <a:pt x="26" y="4"/>
                  </a:lnTo>
                  <a:lnTo>
                    <a:pt x="34" y="0"/>
                  </a:lnTo>
                  <a:lnTo>
                    <a:pt x="44" y="0"/>
                  </a:lnTo>
                  <a:lnTo>
                    <a:pt x="44" y="0"/>
                  </a:lnTo>
                  <a:lnTo>
                    <a:pt x="52" y="0"/>
                  </a:lnTo>
                  <a:lnTo>
                    <a:pt x="60" y="4"/>
                  </a:lnTo>
                  <a:lnTo>
                    <a:pt x="68" y="8"/>
                  </a:lnTo>
                  <a:lnTo>
                    <a:pt x="74" y="12"/>
                  </a:lnTo>
                  <a:lnTo>
                    <a:pt x="80" y="18"/>
                  </a:lnTo>
                  <a:lnTo>
                    <a:pt x="84" y="26"/>
                  </a:lnTo>
                  <a:lnTo>
                    <a:pt x="86" y="34"/>
                  </a:lnTo>
                  <a:lnTo>
                    <a:pt x="86" y="42"/>
                  </a:lnTo>
                  <a:lnTo>
                    <a:pt x="86" y="42"/>
                  </a:lnTo>
                  <a:lnTo>
                    <a:pt x="86" y="52"/>
                  </a:lnTo>
                  <a:lnTo>
                    <a:pt x="84" y="60"/>
                  </a:lnTo>
                  <a:lnTo>
                    <a:pt x="80" y="66"/>
                  </a:lnTo>
                  <a:lnTo>
                    <a:pt x="74" y="74"/>
                  </a:lnTo>
                  <a:lnTo>
                    <a:pt x="68" y="78"/>
                  </a:lnTo>
                  <a:lnTo>
                    <a:pt x="60" y="82"/>
                  </a:lnTo>
                  <a:lnTo>
                    <a:pt x="52" y="84"/>
                  </a:lnTo>
                  <a:lnTo>
                    <a:pt x="44" y="86"/>
                  </a:lnTo>
                  <a:lnTo>
                    <a:pt x="44" y="86"/>
                  </a:lnTo>
                  <a:lnTo>
                    <a:pt x="34" y="84"/>
                  </a:lnTo>
                  <a:lnTo>
                    <a:pt x="26" y="82"/>
                  </a:lnTo>
                  <a:lnTo>
                    <a:pt x="20" y="78"/>
                  </a:lnTo>
                  <a:lnTo>
                    <a:pt x="14" y="74"/>
                  </a:lnTo>
                  <a:lnTo>
                    <a:pt x="8" y="66"/>
                  </a:lnTo>
                  <a:lnTo>
                    <a:pt x="4" y="60"/>
                  </a:lnTo>
                  <a:lnTo>
                    <a:pt x="2" y="52"/>
                  </a:lnTo>
                  <a:lnTo>
                    <a:pt x="0" y="42"/>
                  </a:lnTo>
                  <a:lnTo>
                    <a:pt x="0" y="42"/>
                  </a:lnTo>
                  <a:close/>
                </a:path>
              </a:pathLst>
            </a:custGeom>
            <a:solidFill>
              <a:srgbClr val="BFCF9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3" name="Freeform 43"/>
            <p:cNvSpPr>
              <a:spLocks/>
            </p:cNvSpPr>
            <p:nvPr/>
          </p:nvSpPr>
          <p:spPr bwMode="auto">
            <a:xfrm>
              <a:off x="3734042" y="3594695"/>
              <a:ext cx="146927" cy="149324"/>
            </a:xfrm>
            <a:custGeom>
              <a:avLst/>
              <a:gdLst>
                <a:gd name="T0" fmla="*/ 0 w 86"/>
                <a:gd name="T1" fmla="*/ 42 h 86"/>
                <a:gd name="T2" fmla="*/ 0 w 86"/>
                <a:gd name="T3" fmla="*/ 42 h 86"/>
                <a:gd name="T4" fmla="*/ 2 w 86"/>
                <a:gd name="T5" fmla="*/ 34 h 86"/>
                <a:gd name="T6" fmla="*/ 4 w 86"/>
                <a:gd name="T7" fmla="*/ 26 h 86"/>
                <a:gd name="T8" fmla="*/ 8 w 86"/>
                <a:gd name="T9" fmla="*/ 18 h 86"/>
                <a:gd name="T10" fmla="*/ 14 w 86"/>
                <a:gd name="T11" fmla="*/ 12 h 86"/>
                <a:gd name="T12" fmla="*/ 20 w 86"/>
                <a:gd name="T13" fmla="*/ 8 h 86"/>
                <a:gd name="T14" fmla="*/ 26 w 86"/>
                <a:gd name="T15" fmla="*/ 4 h 86"/>
                <a:gd name="T16" fmla="*/ 34 w 86"/>
                <a:gd name="T17" fmla="*/ 0 h 86"/>
                <a:gd name="T18" fmla="*/ 44 w 86"/>
                <a:gd name="T19" fmla="*/ 0 h 86"/>
                <a:gd name="T20" fmla="*/ 44 w 86"/>
                <a:gd name="T21" fmla="*/ 0 h 86"/>
                <a:gd name="T22" fmla="*/ 52 w 86"/>
                <a:gd name="T23" fmla="*/ 0 h 86"/>
                <a:gd name="T24" fmla="*/ 60 w 86"/>
                <a:gd name="T25" fmla="*/ 4 h 86"/>
                <a:gd name="T26" fmla="*/ 68 w 86"/>
                <a:gd name="T27" fmla="*/ 8 h 86"/>
                <a:gd name="T28" fmla="*/ 74 w 86"/>
                <a:gd name="T29" fmla="*/ 12 h 86"/>
                <a:gd name="T30" fmla="*/ 80 w 86"/>
                <a:gd name="T31" fmla="*/ 18 h 86"/>
                <a:gd name="T32" fmla="*/ 84 w 86"/>
                <a:gd name="T33" fmla="*/ 26 h 86"/>
                <a:gd name="T34" fmla="*/ 86 w 86"/>
                <a:gd name="T35" fmla="*/ 34 h 86"/>
                <a:gd name="T36" fmla="*/ 86 w 86"/>
                <a:gd name="T37" fmla="*/ 42 h 86"/>
                <a:gd name="T38" fmla="*/ 86 w 86"/>
                <a:gd name="T39" fmla="*/ 42 h 86"/>
                <a:gd name="T40" fmla="*/ 86 w 86"/>
                <a:gd name="T41" fmla="*/ 52 h 86"/>
                <a:gd name="T42" fmla="*/ 84 w 86"/>
                <a:gd name="T43" fmla="*/ 60 h 86"/>
                <a:gd name="T44" fmla="*/ 80 w 86"/>
                <a:gd name="T45" fmla="*/ 66 h 86"/>
                <a:gd name="T46" fmla="*/ 74 w 86"/>
                <a:gd name="T47" fmla="*/ 74 h 86"/>
                <a:gd name="T48" fmla="*/ 68 w 86"/>
                <a:gd name="T49" fmla="*/ 78 h 86"/>
                <a:gd name="T50" fmla="*/ 60 w 86"/>
                <a:gd name="T51" fmla="*/ 82 h 86"/>
                <a:gd name="T52" fmla="*/ 52 w 86"/>
                <a:gd name="T53" fmla="*/ 84 h 86"/>
                <a:gd name="T54" fmla="*/ 44 w 86"/>
                <a:gd name="T55" fmla="*/ 86 h 86"/>
                <a:gd name="T56" fmla="*/ 44 w 86"/>
                <a:gd name="T57" fmla="*/ 86 h 86"/>
                <a:gd name="T58" fmla="*/ 34 w 86"/>
                <a:gd name="T59" fmla="*/ 84 h 86"/>
                <a:gd name="T60" fmla="*/ 26 w 86"/>
                <a:gd name="T61" fmla="*/ 82 h 86"/>
                <a:gd name="T62" fmla="*/ 20 w 86"/>
                <a:gd name="T63" fmla="*/ 78 h 86"/>
                <a:gd name="T64" fmla="*/ 14 w 86"/>
                <a:gd name="T65" fmla="*/ 74 h 86"/>
                <a:gd name="T66" fmla="*/ 8 w 86"/>
                <a:gd name="T67" fmla="*/ 66 h 86"/>
                <a:gd name="T68" fmla="*/ 4 w 86"/>
                <a:gd name="T69" fmla="*/ 60 h 86"/>
                <a:gd name="T70" fmla="*/ 2 w 86"/>
                <a:gd name="T71" fmla="*/ 52 h 86"/>
                <a:gd name="T72" fmla="*/ 0 w 86"/>
                <a:gd name="T73" fmla="*/ 42 h 86"/>
                <a:gd name="T74" fmla="*/ 0 w 86"/>
                <a:gd name="T75" fmla="*/ 4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2"/>
                  </a:moveTo>
                  <a:lnTo>
                    <a:pt x="0" y="42"/>
                  </a:lnTo>
                  <a:lnTo>
                    <a:pt x="2" y="34"/>
                  </a:lnTo>
                  <a:lnTo>
                    <a:pt x="4" y="26"/>
                  </a:lnTo>
                  <a:lnTo>
                    <a:pt x="8" y="18"/>
                  </a:lnTo>
                  <a:lnTo>
                    <a:pt x="14" y="12"/>
                  </a:lnTo>
                  <a:lnTo>
                    <a:pt x="20" y="8"/>
                  </a:lnTo>
                  <a:lnTo>
                    <a:pt x="26" y="4"/>
                  </a:lnTo>
                  <a:lnTo>
                    <a:pt x="34" y="0"/>
                  </a:lnTo>
                  <a:lnTo>
                    <a:pt x="44" y="0"/>
                  </a:lnTo>
                  <a:lnTo>
                    <a:pt x="44" y="0"/>
                  </a:lnTo>
                  <a:lnTo>
                    <a:pt x="52" y="0"/>
                  </a:lnTo>
                  <a:lnTo>
                    <a:pt x="60" y="4"/>
                  </a:lnTo>
                  <a:lnTo>
                    <a:pt x="68" y="8"/>
                  </a:lnTo>
                  <a:lnTo>
                    <a:pt x="74" y="12"/>
                  </a:lnTo>
                  <a:lnTo>
                    <a:pt x="80" y="18"/>
                  </a:lnTo>
                  <a:lnTo>
                    <a:pt x="84" y="26"/>
                  </a:lnTo>
                  <a:lnTo>
                    <a:pt x="86" y="34"/>
                  </a:lnTo>
                  <a:lnTo>
                    <a:pt x="86" y="42"/>
                  </a:lnTo>
                  <a:lnTo>
                    <a:pt x="86" y="42"/>
                  </a:lnTo>
                  <a:lnTo>
                    <a:pt x="86" y="52"/>
                  </a:lnTo>
                  <a:lnTo>
                    <a:pt x="84" y="60"/>
                  </a:lnTo>
                  <a:lnTo>
                    <a:pt x="80" y="66"/>
                  </a:lnTo>
                  <a:lnTo>
                    <a:pt x="74" y="74"/>
                  </a:lnTo>
                  <a:lnTo>
                    <a:pt x="68" y="78"/>
                  </a:lnTo>
                  <a:lnTo>
                    <a:pt x="60" y="82"/>
                  </a:lnTo>
                  <a:lnTo>
                    <a:pt x="52" y="84"/>
                  </a:lnTo>
                  <a:lnTo>
                    <a:pt x="44" y="86"/>
                  </a:lnTo>
                  <a:lnTo>
                    <a:pt x="44" y="86"/>
                  </a:lnTo>
                  <a:lnTo>
                    <a:pt x="34" y="84"/>
                  </a:lnTo>
                  <a:lnTo>
                    <a:pt x="26" y="82"/>
                  </a:lnTo>
                  <a:lnTo>
                    <a:pt x="20" y="78"/>
                  </a:lnTo>
                  <a:lnTo>
                    <a:pt x="14" y="74"/>
                  </a:lnTo>
                  <a:lnTo>
                    <a:pt x="8" y="66"/>
                  </a:lnTo>
                  <a:lnTo>
                    <a:pt x="4" y="60"/>
                  </a:lnTo>
                  <a:lnTo>
                    <a:pt x="2" y="52"/>
                  </a:lnTo>
                  <a:lnTo>
                    <a:pt x="0" y="42"/>
                  </a:lnTo>
                  <a:lnTo>
                    <a:pt x="0" y="42"/>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46"/>
            <p:cNvSpPr>
              <a:spLocks noChangeShapeType="1"/>
            </p:cNvSpPr>
            <p:nvPr/>
          </p:nvSpPr>
          <p:spPr bwMode="auto">
            <a:xfrm>
              <a:off x="4468676" y="3556496"/>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47"/>
            <p:cNvSpPr>
              <a:spLocks noChangeShapeType="1"/>
            </p:cNvSpPr>
            <p:nvPr/>
          </p:nvSpPr>
          <p:spPr bwMode="auto">
            <a:xfrm>
              <a:off x="4909457" y="3546078"/>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52"/>
            <p:cNvSpPr>
              <a:spLocks noChangeShapeType="1"/>
            </p:cNvSpPr>
            <p:nvPr/>
          </p:nvSpPr>
          <p:spPr bwMode="auto">
            <a:xfrm>
              <a:off x="5408325" y="3546078"/>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53"/>
            <p:cNvSpPr>
              <a:spLocks noChangeShapeType="1"/>
            </p:cNvSpPr>
            <p:nvPr/>
          </p:nvSpPr>
          <p:spPr bwMode="auto">
            <a:xfrm>
              <a:off x="6019800" y="3553023"/>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Rectangle 54"/>
            <p:cNvSpPr>
              <a:spLocks noChangeArrowheads="1"/>
            </p:cNvSpPr>
            <p:nvPr/>
          </p:nvSpPr>
          <p:spPr bwMode="auto">
            <a:xfrm>
              <a:off x="896476" y="3356818"/>
              <a:ext cx="1117889"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Low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55"/>
            <p:cNvSpPr>
              <a:spLocks noChangeArrowheads="1"/>
            </p:cNvSpPr>
            <p:nvPr/>
          </p:nvSpPr>
          <p:spPr bwMode="auto">
            <a:xfrm>
              <a:off x="6959600" y="3382863"/>
              <a:ext cx="1154116"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High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Line 61"/>
            <p:cNvSpPr>
              <a:spLocks noChangeShapeType="1"/>
            </p:cNvSpPr>
            <p:nvPr/>
          </p:nvSpPr>
          <p:spPr bwMode="auto">
            <a:xfrm flipV="1">
              <a:off x="3812631" y="3299519"/>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Freeform 62"/>
            <p:cNvSpPr>
              <a:spLocks/>
            </p:cNvSpPr>
            <p:nvPr/>
          </p:nvSpPr>
          <p:spPr bwMode="auto">
            <a:xfrm>
              <a:off x="3775045" y="3414117"/>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4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4"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45" name="Content Placeholder 86"/>
          <p:cNvSpPr txBox="1">
            <a:spLocks/>
          </p:cNvSpPr>
          <p:nvPr/>
        </p:nvSpPr>
        <p:spPr>
          <a:xfrm>
            <a:off x="457200" y="4343401"/>
            <a:ext cx="8229600" cy="1066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Calibri Light"/>
              </a:rPr>
              <a:t>Mr. Dove wins 3 votes.</a:t>
            </a:r>
          </a:p>
          <a:p>
            <a:r>
              <a:rPr lang="en-US" dirty="0">
                <a:latin typeface="Calibri Light"/>
              </a:rPr>
              <a:t>Mr. Hawk now wins 4 votes.</a:t>
            </a:r>
          </a:p>
        </p:txBody>
      </p:sp>
      <p:sp>
        <p:nvSpPr>
          <p:cNvPr id="31" name="TextBox 30"/>
          <p:cNvSpPr txBox="1"/>
          <p:nvPr/>
        </p:nvSpPr>
        <p:spPr>
          <a:xfrm>
            <a:off x="2909594" y="3480338"/>
            <a:ext cx="185414" cy="369332"/>
          </a:xfrm>
          <a:prstGeom prst="rect">
            <a:avLst/>
          </a:prstGeom>
          <a:solidFill>
            <a:srgbClr val="92D050"/>
          </a:solidFill>
          <a:ln w="38100">
            <a:solidFill>
              <a:srgbClr val="FF0000"/>
            </a:solidFill>
          </a:ln>
        </p:spPr>
        <p:txBody>
          <a:bodyPr wrap="square" rtlCol="0">
            <a:spAutoFit/>
          </a:bodyPr>
          <a:lstStyle/>
          <a:p>
            <a:pPr algn="ctr"/>
            <a:r>
              <a:rPr lang="en-US" dirty="0"/>
              <a:t>2</a:t>
            </a:r>
          </a:p>
        </p:txBody>
      </p:sp>
      <p:sp>
        <p:nvSpPr>
          <p:cNvPr id="32" name="TextBox 31"/>
          <p:cNvSpPr txBox="1"/>
          <p:nvPr/>
        </p:nvSpPr>
        <p:spPr>
          <a:xfrm>
            <a:off x="3350375" y="3480338"/>
            <a:ext cx="185414" cy="369332"/>
          </a:xfrm>
          <a:prstGeom prst="rect">
            <a:avLst/>
          </a:prstGeom>
          <a:solidFill>
            <a:srgbClr val="92D050"/>
          </a:solidFill>
          <a:ln w="38100">
            <a:solidFill>
              <a:srgbClr val="FF0000"/>
            </a:solidFill>
          </a:ln>
        </p:spPr>
        <p:txBody>
          <a:bodyPr wrap="square" rtlCol="0">
            <a:spAutoFit/>
          </a:bodyPr>
          <a:lstStyle/>
          <a:p>
            <a:pPr algn="ctr"/>
            <a:r>
              <a:rPr lang="en-US" dirty="0"/>
              <a:t>3</a:t>
            </a:r>
          </a:p>
        </p:txBody>
      </p:sp>
      <p:sp>
        <p:nvSpPr>
          <p:cNvPr id="33" name="TextBox 32"/>
          <p:cNvSpPr txBox="1"/>
          <p:nvPr/>
        </p:nvSpPr>
        <p:spPr>
          <a:xfrm>
            <a:off x="4378863" y="3495614"/>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4</a:t>
            </a:r>
          </a:p>
        </p:txBody>
      </p:sp>
      <p:sp>
        <p:nvSpPr>
          <p:cNvPr id="34" name="TextBox 33"/>
          <p:cNvSpPr txBox="1"/>
          <p:nvPr/>
        </p:nvSpPr>
        <p:spPr>
          <a:xfrm>
            <a:off x="4819644" y="3492459"/>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5</a:t>
            </a:r>
          </a:p>
        </p:txBody>
      </p:sp>
      <p:sp>
        <p:nvSpPr>
          <p:cNvPr id="35" name="TextBox 34"/>
          <p:cNvSpPr txBox="1"/>
          <p:nvPr/>
        </p:nvSpPr>
        <p:spPr>
          <a:xfrm>
            <a:off x="5239923" y="3486933"/>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6</a:t>
            </a:r>
          </a:p>
        </p:txBody>
      </p:sp>
      <p:sp>
        <p:nvSpPr>
          <p:cNvPr id="36" name="TextBox 35"/>
          <p:cNvSpPr txBox="1"/>
          <p:nvPr/>
        </p:nvSpPr>
        <p:spPr>
          <a:xfrm>
            <a:off x="5964307" y="3480338"/>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7</a:t>
            </a:r>
          </a:p>
        </p:txBody>
      </p:sp>
      <p:sp>
        <p:nvSpPr>
          <p:cNvPr id="37" name="TextBox 36"/>
          <p:cNvSpPr txBox="1"/>
          <p:nvPr/>
        </p:nvSpPr>
        <p:spPr>
          <a:xfrm>
            <a:off x="2028033" y="3489522"/>
            <a:ext cx="185414" cy="369332"/>
          </a:xfrm>
          <a:prstGeom prst="rect">
            <a:avLst/>
          </a:prstGeom>
          <a:solidFill>
            <a:srgbClr val="92D050"/>
          </a:solidFill>
          <a:ln w="38100">
            <a:solidFill>
              <a:srgbClr val="FF0000"/>
            </a:solidFill>
          </a:ln>
        </p:spPr>
        <p:txBody>
          <a:bodyPr wrap="square" rtlCol="0">
            <a:spAutoFit/>
          </a:bodyPr>
          <a:lstStyle/>
          <a:p>
            <a:pPr algn="ctr"/>
            <a:r>
              <a:rPr lang="en-US" dirty="0"/>
              <a:t>1</a:t>
            </a:r>
          </a:p>
        </p:txBody>
      </p:sp>
    </p:spTree>
    <p:extLst>
      <p:ext uri="{BB962C8B-B14F-4D97-AF65-F5344CB8AC3E}">
        <p14:creationId xmlns:p14="http://schemas.microsoft.com/office/powerpoint/2010/main" val="306545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9"/>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9"/>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9"/>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9"/>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9"/>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1" grpId="0"/>
      <p:bldP spid="31" grpId="0" animBg="1"/>
      <p:bldP spid="32" grpId="0" animBg="1"/>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economics of elections V</a:t>
            </a:r>
          </a:p>
        </p:txBody>
      </p:sp>
      <p:sp>
        <p:nvSpPr>
          <p:cNvPr id="87" name="Content Placeholder 86"/>
          <p:cNvSpPr>
            <a:spLocks noGrp="1"/>
          </p:cNvSpPr>
          <p:nvPr>
            <p:ph idx="1"/>
          </p:nvPr>
        </p:nvSpPr>
        <p:spPr>
          <a:xfrm>
            <a:off x="457200" y="1219199"/>
            <a:ext cx="8229600" cy="1168400"/>
          </a:xfrm>
        </p:spPr>
        <p:txBody>
          <a:bodyPr>
            <a:normAutofit/>
          </a:bodyPr>
          <a:lstStyle/>
          <a:p>
            <a:pPr marL="0" indent="0">
              <a:buNone/>
            </a:pPr>
            <a:r>
              <a:rPr lang="en-US" dirty="0"/>
              <a:t>Mr. Dove also realizes that moving his spending policy towards the middle will win more votes.</a:t>
            </a:r>
          </a:p>
        </p:txBody>
      </p:sp>
      <p:sp>
        <p:nvSpPr>
          <p:cNvPr id="209" name="Rectangle 49"/>
          <p:cNvSpPr>
            <a:spLocks noChangeArrowheads="1"/>
          </p:cNvSpPr>
          <p:nvPr/>
        </p:nvSpPr>
        <p:spPr bwMode="auto">
          <a:xfrm>
            <a:off x="3557727" y="3147760"/>
            <a:ext cx="10179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4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51"/>
          <p:cNvSpPr>
            <a:spLocks noChangeArrowheads="1"/>
          </p:cNvSpPr>
          <p:nvPr/>
        </p:nvSpPr>
        <p:spPr bwMode="auto">
          <a:xfrm>
            <a:off x="4567767" y="3122414"/>
            <a:ext cx="10179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(wins 3 votes)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6" name="Line 36"/>
          <p:cNvSpPr>
            <a:spLocks noChangeShapeType="1"/>
          </p:cNvSpPr>
          <p:nvPr/>
        </p:nvSpPr>
        <p:spPr bwMode="auto">
          <a:xfrm flipH="1">
            <a:off x="1461800" y="3667621"/>
            <a:ext cx="5849741"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Rectangle 48"/>
          <p:cNvSpPr>
            <a:spLocks noChangeArrowheads="1"/>
          </p:cNvSpPr>
          <p:nvPr/>
        </p:nvSpPr>
        <p:spPr bwMode="auto">
          <a:xfrm>
            <a:off x="3827615" y="2985435"/>
            <a:ext cx="64075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Dove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4567767" y="2990453"/>
            <a:ext cx="666401" cy="750094"/>
            <a:chOff x="4567767" y="2990453"/>
            <a:chExt cx="666401" cy="750094"/>
          </a:xfrm>
        </p:grpSpPr>
        <p:sp>
          <p:nvSpPr>
            <p:cNvPr id="204" name="Freeform 44"/>
            <p:cNvSpPr>
              <a:spLocks/>
            </p:cNvSpPr>
            <p:nvPr/>
          </p:nvSpPr>
          <p:spPr bwMode="auto">
            <a:xfrm>
              <a:off x="4622437" y="3598168"/>
              <a:ext cx="140093" cy="142379"/>
            </a:xfrm>
            <a:custGeom>
              <a:avLst/>
              <a:gdLst>
                <a:gd name="T0" fmla="*/ 0 w 82"/>
                <a:gd name="T1" fmla="*/ 40 h 82"/>
                <a:gd name="T2" fmla="*/ 0 w 82"/>
                <a:gd name="T3" fmla="*/ 40 h 82"/>
                <a:gd name="T4" fmla="*/ 2 w 82"/>
                <a:gd name="T5" fmla="*/ 32 h 82"/>
                <a:gd name="T6" fmla="*/ 4 w 82"/>
                <a:gd name="T7" fmla="*/ 24 h 82"/>
                <a:gd name="T8" fmla="*/ 8 w 82"/>
                <a:gd name="T9" fmla="*/ 18 h 82"/>
                <a:gd name="T10" fmla="*/ 12 w 82"/>
                <a:gd name="T11" fmla="*/ 12 h 82"/>
                <a:gd name="T12" fmla="*/ 18 w 82"/>
                <a:gd name="T13" fmla="*/ 6 h 82"/>
                <a:gd name="T14" fmla="*/ 26 w 82"/>
                <a:gd name="T15" fmla="*/ 2 h 82"/>
                <a:gd name="T16" fmla="*/ 34 w 82"/>
                <a:gd name="T17" fmla="*/ 0 h 82"/>
                <a:gd name="T18" fmla="*/ 42 w 82"/>
                <a:gd name="T19" fmla="*/ 0 h 82"/>
                <a:gd name="T20" fmla="*/ 42 w 82"/>
                <a:gd name="T21" fmla="*/ 0 h 82"/>
                <a:gd name="T22" fmla="*/ 50 w 82"/>
                <a:gd name="T23" fmla="*/ 0 h 82"/>
                <a:gd name="T24" fmla="*/ 58 w 82"/>
                <a:gd name="T25" fmla="*/ 2 h 82"/>
                <a:gd name="T26" fmla="*/ 64 w 82"/>
                <a:gd name="T27" fmla="*/ 6 h 82"/>
                <a:gd name="T28" fmla="*/ 70 w 82"/>
                <a:gd name="T29" fmla="*/ 12 h 82"/>
                <a:gd name="T30" fmla="*/ 76 w 82"/>
                <a:gd name="T31" fmla="*/ 18 h 82"/>
                <a:gd name="T32" fmla="*/ 78 w 82"/>
                <a:gd name="T33" fmla="*/ 24 h 82"/>
                <a:gd name="T34" fmla="*/ 82 w 82"/>
                <a:gd name="T35" fmla="*/ 32 h 82"/>
                <a:gd name="T36" fmla="*/ 82 w 82"/>
                <a:gd name="T37" fmla="*/ 40 h 82"/>
                <a:gd name="T38" fmla="*/ 82 w 82"/>
                <a:gd name="T39" fmla="*/ 40 h 82"/>
                <a:gd name="T40" fmla="*/ 82 w 82"/>
                <a:gd name="T41" fmla="*/ 50 h 82"/>
                <a:gd name="T42" fmla="*/ 78 w 82"/>
                <a:gd name="T43" fmla="*/ 56 h 82"/>
                <a:gd name="T44" fmla="*/ 76 w 82"/>
                <a:gd name="T45" fmla="*/ 64 h 82"/>
                <a:gd name="T46" fmla="*/ 70 w 82"/>
                <a:gd name="T47" fmla="*/ 70 h 82"/>
                <a:gd name="T48" fmla="*/ 64 w 82"/>
                <a:gd name="T49" fmla="*/ 74 h 82"/>
                <a:gd name="T50" fmla="*/ 58 w 82"/>
                <a:gd name="T51" fmla="*/ 78 h 82"/>
                <a:gd name="T52" fmla="*/ 50 w 82"/>
                <a:gd name="T53" fmla="*/ 82 h 82"/>
                <a:gd name="T54" fmla="*/ 42 w 82"/>
                <a:gd name="T55" fmla="*/ 82 h 82"/>
                <a:gd name="T56" fmla="*/ 42 w 82"/>
                <a:gd name="T57" fmla="*/ 82 h 82"/>
                <a:gd name="T58" fmla="*/ 34 w 82"/>
                <a:gd name="T59" fmla="*/ 82 h 82"/>
                <a:gd name="T60" fmla="*/ 26 w 82"/>
                <a:gd name="T61" fmla="*/ 78 h 82"/>
                <a:gd name="T62" fmla="*/ 18 w 82"/>
                <a:gd name="T63" fmla="*/ 74 h 82"/>
                <a:gd name="T64" fmla="*/ 12 w 82"/>
                <a:gd name="T65" fmla="*/ 70 h 82"/>
                <a:gd name="T66" fmla="*/ 8 w 82"/>
                <a:gd name="T67" fmla="*/ 64 h 82"/>
                <a:gd name="T68" fmla="*/ 4 w 82"/>
                <a:gd name="T69" fmla="*/ 56 h 82"/>
                <a:gd name="T70" fmla="*/ 2 w 82"/>
                <a:gd name="T71" fmla="*/ 50 h 82"/>
                <a:gd name="T72" fmla="*/ 0 w 82"/>
                <a:gd name="T73" fmla="*/ 40 h 82"/>
                <a:gd name="T74" fmla="*/ 0 w 82"/>
                <a:gd name="T7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82">
                  <a:moveTo>
                    <a:pt x="0" y="40"/>
                  </a:moveTo>
                  <a:lnTo>
                    <a:pt x="0" y="40"/>
                  </a:lnTo>
                  <a:lnTo>
                    <a:pt x="2" y="32"/>
                  </a:lnTo>
                  <a:lnTo>
                    <a:pt x="4" y="24"/>
                  </a:lnTo>
                  <a:lnTo>
                    <a:pt x="8" y="18"/>
                  </a:lnTo>
                  <a:lnTo>
                    <a:pt x="12" y="12"/>
                  </a:lnTo>
                  <a:lnTo>
                    <a:pt x="18" y="6"/>
                  </a:lnTo>
                  <a:lnTo>
                    <a:pt x="26" y="2"/>
                  </a:lnTo>
                  <a:lnTo>
                    <a:pt x="34" y="0"/>
                  </a:lnTo>
                  <a:lnTo>
                    <a:pt x="42" y="0"/>
                  </a:lnTo>
                  <a:lnTo>
                    <a:pt x="42" y="0"/>
                  </a:lnTo>
                  <a:lnTo>
                    <a:pt x="50" y="0"/>
                  </a:lnTo>
                  <a:lnTo>
                    <a:pt x="58" y="2"/>
                  </a:lnTo>
                  <a:lnTo>
                    <a:pt x="64" y="6"/>
                  </a:lnTo>
                  <a:lnTo>
                    <a:pt x="70" y="12"/>
                  </a:lnTo>
                  <a:lnTo>
                    <a:pt x="76" y="18"/>
                  </a:lnTo>
                  <a:lnTo>
                    <a:pt x="78" y="24"/>
                  </a:lnTo>
                  <a:lnTo>
                    <a:pt x="82" y="32"/>
                  </a:lnTo>
                  <a:lnTo>
                    <a:pt x="82" y="40"/>
                  </a:lnTo>
                  <a:lnTo>
                    <a:pt x="82" y="40"/>
                  </a:lnTo>
                  <a:lnTo>
                    <a:pt x="82" y="50"/>
                  </a:lnTo>
                  <a:lnTo>
                    <a:pt x="78" y="56"/>
                  </a:lnTo>
                  <a:lnTo>
                    <a:pt x="76" y="64"/>
                  </a:lnTo>
                  <a:lnTo>
                    <a:pt x="70" y="70"/>
                  </a:lnTo>
                  <a:lnTo>
                    <a:pt x="64" y="74"/>
                  </a:lnTo>
                  <a:lnTo>
                    <a:pt x="58" y="78"/>
                  </a:lnTo>
                  <a:lnTo>
                    <a:pt x="50" y="82"/>
                  </a:lnTo>
                  <a:lnTo>
                    <a:pt x="42" y="82"/>
                  </a:lnTo>
                  <a:lnTo>
                    <a:pt x="42" y="82"/>
                  </a:lnTo>
                  <a:lnTo>
                    <a:pt x="34" y="82"/>
                  </a:lnTo>
                  <a:lnTo>
                    <a:pt x="26" y="78"/>
                  </a:lnTo>
                  <a:lnTo>
                    <a:pt x="18" y="74"/>
                  </a:lnTo>
                  <a:lnTo>
                    <a:pt x="12" y="70"/>
                  </a:lnTo>
                  <a:lnTo>
                    <a:pt x="8" y="64"/>
                  </a:lnTo>
                  <a:lnTo>
                    <a:pt x="4" y="56"/>
                  </a:lnTo>
                  <a:lnTo>
                    <a:pt x="2" y="50"/>
                  </a:lnTo>
                  <a:lnTo>
                    <a:pt x="0" y="40"/>
                  </a:lnTo>
                  <a:lnTo>
                    <a:pt x="0" y="40"/>
                  </a:lnTo>
                  <a:close/>
                </a:path>
              </a:pathLst>
            </a:custGeom>
            <a:solidFill>
              <a:srgbClr val="EAB185"/>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5" name="Freeform 45"/>
            <p:cNvSpPr>
              <a:spLocks/>
            </p:cNvSpPr>
            <p:nvPr/>
          </p:nvSpPr>
          <p:spPr bwMode="auto">
            <a:xfrm>
              <a:off x="4622437" y="3598168"/>
              <a:ext cx="140093" cy="142379"/>
            </a:xfrm>
            <a:custGeom>
              <a:avLst/>
              <a:gdLst>
                <a:gd name="T0" fmla="*/ 0 w 82"/>
                <a:gd name="T1" fmla="*/ 40 h 82"/>
                <a:gd name="T2" fmla="*/ 0 w 82"/>
                <a:gd name="T3" fmla="*/ 40 h 82"/>
                <a:gd name="T4" fmla="*/ 2 w 82"/>
                <a:gd name="T5" fmla="*/ 32 h 82"/>
                <a:gd name="T6" fmla="*/ 4 w 82"/>
                <a:gd name="T7" fmla="*/ 24 h 82"/>
                <a:gd name="T8" fmla="*/ 8 w 82"/>
                <a:gd name="T9" fmla="*/ 18 h 82"/>
                <a:gd name="T10" fmla="*/ 12 w 82"/>
                <a:gd name="T11" fmla="*/ 12 h 82"/>
                <a:gd name="T12" fmla="*/ 18 w 82"/>
                <a:gd name="T13" fmla="*/ 6 h 82"/>
                <a:gd name="T14" fmla="*/ 26 w 82"/>
                <a:gd name="T15" fmla="*/ 2 h 82"/>
                <a:gd name="T16" fmla="*/ 34 w 82"/>
                <a:gd name="T17" fmla="*/ 0 h 82"/>
                <a:gd name="T18" fmla="*/ 42 w 82"/>
                <a:gd name="T19" fmla="*/ 0 h 82"/>
                <a:gd name="T20" fmla="*/ 42 w 82"/>
                <a:gd name="T21" fmla="*/ 0 h 82"/>
                <a:gd name="T22" fmla="*/ 50 w 82"/>
                <a:gd name="T23" fmla="*/ 0 h 82"/>
                <a:gd name="T24" fmla="*/ 58 w 82"/>
                <a:gd name="T25" fmla="*/ 2 h 82"/>
                <a:gd name="T26" fmla="*/ 64 w 82"/>
                <a:gd name="T27" fmla="*/ 6 h 82"/>
                <a:gd name="T28" fmla="*/ 70 w 82"/>
                <a:gd name="T29" fmla="*/ 12 h 82"/>
                <a:gd name="T30" fmla="*/ 76 w 82"/>
                <a:gd name="T31" fmla="*/ 18 h 82"/>
                <a:gd name="T32" fmla="*/ 78 w 82"/>
                <a:gd name="T33" fmla="*/ 24 h 82"/>
                <a:gd name="T34" fmla="*/ 82 w 82"/>
                <a:gd name="T35" fmla="*/ 32 h 82"/>
                <a:gd name="T36" fmla="*/ 82 w 82"/>
                <a:gd name="T37" fmla="*/ 40 h 82"/>
                <a:gd name="T38" fmla="*/ 82 w 82"/>
                <a:gd name="T39" fmla="*/ 40 h 82"/>
                <a:gd name="T40" fmla="*/ 82 w 82"/>
                <a:gd name="T41" fmla="*/ 50 h 82"/>
                <a:gd name="T42" fmla="*/ 78 w 82"/>
                <a:gd name="T43" fmla="*/ 56 h 82"/>
                <a:gd name="T44" fmla="*/ 76 w 82"/>
                <a:gd name="T45" fmla="*/ 64 h 82"/>
                <a:gd name="T46" fmla="*/ 70 w 82"/>
                <a:gd name="T47" fmla="*/ 70 h 82"/>
                <a:gd name="T48" fmla="*/ 64 w 82"/>
                <a:gd name="T49" fmla="*/ 74 h 82"/>
                <a:gd name="T50" fmla="*/ 58 w 82"/>
                <a:gd name="T51" fmla="*/ 78 h 82"/>
                <a:gd name="T52" fmla="*/ 50 w 82"/>
                <a:gd name="T53" fmla="*/ 82 h 82"/>
                <a:gd name="T54" fmla="*/ 42 w 82"/>
                <a:gd name="T55" fmla="*/ 82 h 82"/>
                <a:gd name="T56" fmla="*/ 42 w 82"/>
                <a:gd name="T57" fmla="*/ 82 h 82"/>
                <a:gd name="T58" fmla="*/ 34 w 82"/>
                <a:gd name="T59" fmla="*/ 82 h 82"/>
                <a:gd name="T60" fmla="*/ 26 w 82"/>
                <a:gd name="T61" fmla="*/ 78 h 82"/>
                <a:gd name="T62" fmla="*/ 18 w 82"/>
                <a:gd name="T63" fmla="*/ 74 h 82"/>
                <a:gd name="T64" fmla="*/ 12 w 82"/>
                <a:gd name="T65" fmla="*/ 70 h 82"/>
                <a:gd name="T66" fmla="*/ 8 w 82"/>
                <a:gd name="T67" fmla="*/ 64 h 82"/>
                <a:gd name="T68" fmla="*/ 4 w 82"/>
                <a:gd name="T69" fmla="*/ 56 h 82"/>
                <a:gd name="T70" fmla="*/ 2 w 82"/>
                <a:gd name="T71" fmla="*/ 50 h 82"/>
                <a:gd name="T72" fmla="*/ 0 w 82"/>
                <a:gd name="T73" fmla="*/ 40 h 82"/>
                <a:gd name="T74" fmla="*/ 0 w 82"/>
                <a:gd name="T75" fmla="*/ 4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82">
                  <a:moveTo>
                    <a:pt x="0" y="40"/>
                  </a:moveTo>
                  <a:lnTo>
                    <a:pt x="0" y="40"/>
                  </a:lnTo>
                  <a:lnTo>
                    <a:pt x="2" y="32"/>
                  </a:lnTo>
                  <a:lnTo>
                    <a:pt x="4" y="24"/>
                  </a:lnTo>
                  <a:lnTo>
                    <a:pt x="8" y="18"/>
                  </a:lnTo>
                  <a:lnTo>
                    <a:pt x="12" y="12"/>
                  </a:lnTo>
                  <a:lnTo>
                    <a:pt x="18" y="6"/>
                  </a:lnTo>
                  <a:lnTo>
                    <a:pt x="26" y="2"/>
                  </a:lnTo>
                  <a:lnTo>
                    <a:pt x="34" y="0"/>
                  </a:lnTo>
                  <a:lnTo>
                    <a:pt x="42" y="0"/>
                  </a:lnTo>
                  <a:lnTo>
                    <a:pt x="42" y="0"/>
                  </a:lnTo>
                  <a:lnTo>
                    <a:pt x="50" y="0"/>
                  </a:lnTo>
                  <a:lnTo>
                    <a:pt x="58" y="2"/>
                  </a:lnTo>
                  <a:lnTo>
                    <a:pt x="64" y="6"/>
                  </a:lnTo>
                  <a:lnTo>
                    <a:pt x="70" y="12"/>
                  </a:lnTo>
                  <a:lnTo>
                    <a:pt x="76" y="18"/>
                  </a:lnTo>
                  <a:lnTo>
                    <a:pt x="78" y="24"/>
                  </a:lnTo>
                  <a:lnTo>
                    <a:pt x="82" y="32"/>
                  </a:lnTo>
                  <a:lnTo>
                    <a:pt x="82" y="40"/>
                  </a:lnTo>
                  <a:lnTo>
                    <a:pt x="82" y="40"/>
                  </a:lnTo>
                  <a:lnTo>
                    <a:pt x="82" y="50"/>
                  </a:lnTo>
                  <a:lnTo>
                    <a:pt x="78" y="56"/>
                  </a:lnTo>
                  <a:lnTo>
                    <a:pt x="76" y="64"/>
                  </a:lnTo>
                  <a:lnTo>
                    <a:pt x="70" y="70"/>
                  </a:lnTo>
                  <a:lnTo>
                    <a:pt x="64" y="74"/>
                  </a:lnTo>
                  <a:lnTo>
                    <a:pt x="58" y="78"/>
                  </a:lnTo>
                  <a:lnTo>
                    <a:pt x="50" y="82"/>
                  </a:lnTo>
                  <a:lnTo>
                    <a:pt x="42" y="82"/>
                  </a:lnTo>
                  <a:lnTo>
                    <a:pt x="42" y="82"/>
                  </a:lnTo>
                  <a:lnTo>
                    <a:pt x="34" y="82"/>
                  </a:lnTo>
                  <a:lnTo>
                    <a:pt x="26" y="78"/>
                  </a:lnTo>
                  <a:lnTo>
                    <a:pt x="18" y="74"/>
                  </a:lnTo>
                  <a:lnTo>
                    <a:pt x="12" y="70"/>
                  </a:lnTo>
                  <a:lnTo>
                    <a:pt x="8" y="64"/>
                  </a:lnTo>
                  <a:lnTo>
                    <a:pt x="4" y="56"/>
                  </a:lnTo>
                  <a:lnTo>
                    <a:pt x="2" y="50"/>
                  </a:lnTo>
                  <a:lnTo>
                    <a:pt x="0" y="40"/>
                  </a:lnTo>
                  <a:lnTo>
                    <a:pt x="0" y="40"/>
                  </a:lnTo>
                  <a:close/>
                </a:path>
              </a:pathLst>
            </a:custGeom>
            <a:noFill/>
            <a:ln w="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50"/>
            <p:cNvSpPr>
              <a:spLocks noChangeArrowheads="1"/>
            </p:cNvSpPr>
            <p:nvPr/>
          </p:nvSpPr>
          <p:spPr bwMode="auto">
            <a:xfrm>
              <a:off x="4567767" y="2990453"/>
              <a:ext cx="66640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 Hawk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6" name="Line 59"/>
            <p:cNvSpPr>
              <a:spLocks noChangeShapeType="1"/>
            </p:cNvSpPr>
            <p:nvPr/>
          </p:nvSpPr>
          <p:spPr bwMode="auto">
            <a:xfrm flipV="1">
              <a:off x="4690775" y="3299519"/>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Freeform 60"/>
            <p:cNvSpPr>
              <a:spLocks/>
            </p:cNvSpPr>
            <p:nvPr/>
          </p:nvSpPr>
          <p:spPr bwMode="auto">
            <a:xfrm>
              <a:off x="4653189" y="3414117"/>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2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2"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97" name="Freeform 37"/>
          <p:cNvSpPr>
            <a:spLocks/>
          </p:cNvSpPr>
          <p:nvPr/>
        </p:nvSpPr>
        <p:spPr bwMode="auto">
          <a:xfrm>
            <a:off x="7260287" y="3629421"/>
            <a:ext cx="102507" cy="76398"/>
          </a:xfrm>
          <a:custGeom>
            <a:avLst/>
            <a:gdLst>
              <a:gd name="T0" fmla="*/ 0 w 60"/>
              <a:gd name="T1" fmla="*/ 44 h 44"/>
              <a:gd name="T2" fmla="*/ 60 w 60"/>
              <a:gd name="T3" fmla="*/ 22 h 44"/>
              <a:gd name="T4" fmla="*/ 0 w 60"/>
              <a:gd name="T5" fmla="*/ 0 h 44"/>
              <a:gd name="T6" fmla="*/ 0 w 60"/>
              <a:gd name="T7" fmla="*/ 0 h 44"/>
              <a:gd name="T8" fmla="*/ 2 w 60"/>
              <a:gd name="T9" fmla="*/ 4 h 44"/>
              <a:gd name="T10" fmla="*/ 6 w 60"/>
              <a:gd name="T11" fmla="*/ 14 h 44"/>
              <a:gd name="T12" fmla="*/ 6 w 60"/>
              <a:gd name="T13" fmla="*/ 22 h 44"/>
              <a:gd name="T14" fmla="*/ 6 w 60"/>
              <a:gd name="T15" fmla="*/ 28 h 44"/>
              <a:gd name="T16" fmla="*/ 4 w 60"/>
              <a:gd name="T17" fmla="*/ 36 h 44"/>
              <a:gd name="T18" fmla="*/ 0 w 60"/>
              <a:gd name="T19" fmla="*/ 44 h 44"/>
              <a:gd name="T20" fmla="*/ 0 w 60"/>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0" y="44"/>
                </a:moveTo>
                <a:lnTo>
                  <a:pt x="60" y="22"/>
                </a:lnTo>
                <a:lnTo>
                  <a:pt x="0" y="0"/>
                </a:lnTo>
                <a:lnTo>
                  <a:pt x="0" y="0"/>
                </a:lnTo>
                <a:lnTo>
                  <a:pt x="2" y="4"/>
                </a:lnTo>
                <a:lnTo>
                  <a:pt x="6" y="14"/>
                </a:lnTo>
                <a:lnTo>
                  <a:pt x="6" y="22"/>
                </a:lnTo>
                <a:lnTo>
                  <a:pt x="6" y="28"/>
                </a:lnTo>
                <a:lnTo>
                  <a:pt x="4" y="36"/>
                </a:lnTo>
                <a:lnTo>
                  <a:pt x="0" y="44"/>
                </a:lnTo>
                <a:lnTo>
                  <a:pt x="0"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Freeform 38"/>
          <p:cNvSpPr>
            <a:spLocks/>
          </p:cNvSpPr>
          <p:nvPr/>
        </p:nvSpPr>
        <p:spPr bwMode="auto">
          <a:xfrm>
            <a:off x="1448132" y="3629421"/>
            <a:ext cx="102507" cy="76398"/>
          </a:xfrm>
          <a:custGeom>
            <a:avLst/>
            <a:gdLst>
              <a:gd name="T0" fmla="*/ 60 w 60"/>
              <a:gd name="T1" fmla="*/ 0 h 44"/>
              <a:gd name="T2" fmla="*/ 0 w 60"/>
              <a:gd name="T3" fmla="*/ 22 h 44"/>
              <a:gd name="T4" fmla="*/ 60 w 60"/>
              <a:gd name="T5" fmla="*/ 44 h 44"/>
              <a:gd name="T6" fmla="*/ 60 w 60"/>
              <a:gd name="T7" fmla="*/ 44 h 44"/>
              <a:gd name="T8" fmla="*/ 58 w 60"/>
              <a:gd name="T9" fmla="*/ 42 h 44"/>
              <a:gd name="T10" fmla="*/ 54 w 60"/>
              <a:gd name="T11" fmla="*/ 30 h 44"/>
              <a:gd name="T12" fmla="*/ 54 w 60"/>
              <a:gd name="T13" fmla="*/ 24 h 44"/>
              <a:gd name="T14" fmla="*/ 54 w 60"/>
              <a:gd name="T15" fmla="*/ 16 h 44"/>
              <a:gd name="T16" fmla="*/ 56 w 60"/>
              <a:gd name="T17" fmla="*/ 8 h 44"/>
              <a:gd name="T18" fmla="*/ 60 w 60"/>
              <a:gd name="T19" fmla="*/ 0 h 44"/>
              <a:gd name="T20" fmla="*/ 60 w 6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44">
                <a:moveTo>
                  <a:pt x="60" y="0"/>
                </a:moveTo>
                <a:lnTo>
                  <a:pt x="0" y="22"/>
                </a:lnTo>
                <a:lnTo>
                  <a:pt x="60" y="44"/>
                </a:lnTo>
                <a:lnTo>
                  <a:pt x="60" y="44"/>
                </a:lnTo>
                <a:lnTo>
                  <a:pt x="58" y="42"/>
                </a:lnTo>
                <a:lnTo>
                  <a:pt x="54" y="30"/>
                </a:lnTo>
                <a:lnTo>
                  <a:pt x="54" y="24"/>
                </a:lnTo>
                <a:lnTo>
                  <a:pt x="54" y="16"/>
                </a:lnTo>
                <a:lnTo>
                  <a:pt x="56" y="8"/>
                </a:lnTo>
                <a:lnTo>
                  <a:pt x="60" y="0"/>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39"/>
          <p:cNvSpPr>
            <a:spLocks noChangeShapeType="1"/>
          </p:cNvSpPr>
          <p:nvPr/>
        </p:nvSpPr>
        <p:spPr bwMode="auto">
          <a:xfrm>
            <a:off x="3515360" y="3556496"/>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Line 40"/>
          <p:cNvSpPr>
            <a:spLocks noChangeShapeType="1"/>
          </p:cNvSpPr>
          <p:nvPr/>
        </p:nvSpPr>
        <p:spPr bwMode="auto">
          <a:xfrm>
            <a:off x="2991391" y="3549551"/>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41"/>
          <p:cNvSpPr>
            <a:spLocks noChangeShapeType="1"/>
          </p:cNvSpPr>
          <p:nvPr/>
        </p:nvSpPr>
        <p:spPr bwMode="auto">
          <a:xfrm>
            <a:off x="2165682" y="3556496"/>
            <a:ext cx="0" cy="25003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Freeform 42"/>
          <p:cNvSpPr>
            <a:spLocks/>
          </p:cNvSpPr>
          <p:nvPr/>
        </p:nvSpPr>
        <p:spPr bwMode="auto">
          <a:xfrm>
            <a:off x="4199373" y="3594695"/>
            <a:ext cx="146927" cy="149324"/>
          </a:xfrm>
          <a:custGeom>
            <a:avLst/>
            <a:gdLst>
              <a:gd name="T0" fmla="*/ 0 w 86"/>
              <a:gd name="T1" fmla="*/ 42 h 86"/>
              <a:gd name="T2" fmla="*/ 0 w 86"/>
              <a:gd name="T3" fmla="*/ 42 h 86"/>
              <a:gd name="T4" fmla="*/ 2 w 86"/>
              <a:gd name="T5" fmla="*/ 34 h 86"/>
              <a:gd name="T6" fmla="*/ 4 w 86"/>
              <a:gd name="T7" fmla="*/ 26 h 86"/>
              <a:gd name="T8" fmla="*/ 8 w 86"/>
              <a:gd name="T9" fmla="*/ 18 h 86"/>
              <a:gd name="T10" fmla="*/ 14 w 86"/>
              <a:gd name="T11" fmla="*/ 12 h 86"/>
              <a:gd name="T12" fmla="*/ 20 w 86"/>
              <a:gd name="T13" fmla="*/ 8 h 86"/>
              <a:gd name="T14" fmla="*/ 26 w 86"/>
              <a:gd name="T15" fmla="*/ 4 h 86"/>
              <a:gd name="T16" fmla="*/ 34 w 86"/>
              <a:gd name="T17" fmla="*/ 0 h 86"/>
              <a:gd name="T18" fmla="*/ 44 w 86"/>
              <a:gd name="T19" fmla="*/ 0 h 86"/>
              <a:gd name="T20" fmla="*/ 44 w 86"/>
              <a:gd name="T21" fmla="*/ 0 h 86"/>
              <a:gd name="T22" fmla="*/ 52 w 86"/>
              <a:gd name="T23" fmla="*/ 0 h 86"/>
              <a:gd name="T24" fmla="*/ 60 w 86"/>
              <a:gd name="T25" fmla="*/ 4 h 86"/>
              <a:gd name="T26" fmla="*/ 68 w 86"/>
              <a:gd name="T27" fmla="*/ 8 h 86"/>
              <a:gd name="T28" fmla="*/ 74 w 86"/>
              <a:gd name="T29" fmla="*/ 12 h 86"/>
              <a:gd name="T30" fmla="*/ 80 w 86"/>
              <a:gd name="T31" fmla="*/ 18 h 86"/>
              <a:gd name="T32" fmla="*/ 84 w 86"/>
              <a:gd name="T33" fmla="*/ 26 h 86"/>
              <a:gd name="T34" fmla="*/ 86 w 86"/>
              <a:gd name="T35" fmla="*/ 34 h 86"/>
              <a:gd name="T36" fmla="*/ 86 w 86"/>
              <a:gd name="T37" fmla="*/ 42 h 86"/>
              <a:gd name="T38" fmla="*/ 86 w 86"/>
              <a:gd name="T39" fmla="*/ 42 h 86"/>
              <a:gd name="T40" fmla="*/ 86 w 86"/>
              <a:gd name="T41" fmla="*/ 52 h 86"/>
              <a:gd name="T42" fmla="*/ 84 w 86"/>
              <a:gd name="T43" fmla="*/ 60 h 86"/>
              <a:gd name="T44" fmla="*/ 80 w 86"/>
              <a:gd name="T45" fmla="*/ 66 h 86"/>
              <a:gd name="T46" fmla="*/ 74 w 86"/>
              <a:gd name="T47" fmla="*/ 74 h 86"/>
              <a:gd name="T48" fmla="*/ 68 w 86"/>
              <a:gd name="T49" fmla="*/ 78 h 86"/>
              <a:gd name="T50" fmla="*/ 60 w 86"/>
              <a:gd name="T51" fmla="*/ 82 h 86"/>
              <a:gd name="T52" fmla="*/ 52 w 86"/>
              <a:gd name="T53" fmla="*/ 84 h 86"/>
              <a:gd name="T54" fmla="*/ 44 w 86"/>
              <a:gd name="T55" fmla="*/ 86 h 86"/>
              <a:gd name="T56" fmla="*/ 44 w 86"/>
              <a:gd name="T57" fmla="*/ 86 h 86"/>
              <a:gd name="T58" fmla="*/ 34 w 86"/>
              <a:gd name="T59" fmla="*/ 84 h 86"/>
              <a:gd name="T60" fmla="*/ 26 w 86"/>
              <a:gd name="T61" fmla="*/ 82 h 86"/>
              <a:gd name="T62" fmla="*/ 20 w 86"/>
              <a:gd name="T63" fmla="*/ 78 h 86"/>
              <a:gd name="T64" fmla="*/ 14 w 86"/>
              <a:gd name="T65" fmla="*/ 74 h 86"/>
              <a:gd name="T66" fmla="*/ 8 w 86"/>
              <a:gd name="T67" fmla="*/ 66 h 86"/>
              <a:gd name="T68" fmla="*/ 4 w 86"/>
              <a:gd name="T69" fmla="*/ 60 h 86"/>
              <a:gd name="T70" fmla="*/ 2 w 86"/>
              <a:gd name="T71" fmla="*/ 52 h 86"/>
              <a:gd name="T72" fmla="*/ 0 w 86"/>
              <a:gd name="T73" fmla="*/ 42 h 86"/>
              <a:gd name="T74" fmla="*/ 0 w 86"/>
              <a:gd name="T75" fmla="*/ 4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86">
                <a:moveTo>
                  <a:pt x="0" y="42"/>
                </a:moveTo>
                <a:lnTo>
                  <a:pt x="0" y="42"/>
                </a:lnTo>
                <a:lnTo>
                  <a:pt x="2" y="34"/>
                </a:lnTo>
                <a:lnTo>
                  <a:pt x="4" y="26"/>
                </a:lnTo>
                <a:lnTo>
                  <a:pt x="8" y="18"/>
                </a:lnTo>
                <a:lnTo>
                  <a:pt x="14" y="12"/>
                </a:lnTo>
                <a:lnTo>
                  <a:pt x="20" y="8"/>
                </a:lnTo>
                <a:lnTo>
                  <a:pt x="26" y="4"/>
                </a:lnTo>
                <a:lnTo>
                  <a:pt x="34" y="0"/>
                </a:lnTo>
                <a:lnTo>
                  <a:pt x="44" y="0"/>
                </a:lnTo>
                <a:lnTo>
                  <a:pt x="44" y="0"/>
                </a:lnTo>
                <a:lnTo>
                  <a:pt x="52" y="0"/>
                </a:lnTo>
                <a:lnTo>
                  <a:pt x="60" y="4"/>
                </a:lnTo>
                <a:lnTo>
                  <a:pt x="68" y="8"/>
                </a:lnTo>
                <a:lnTo>
                  <a:pt x="74" y="12"/>
                </a:lnTo>
                <a:lnTo>
                  <a:pt x="80" y="18"/>
                </a:lnTo>
                <a:lnTo>
                  <a:pt x="84" y="26"/>
                </a:lnTo>
                <a:lnTo>
                  <a:pt x="86" y="34"/>
                </a:lnTo>
                <a:lnTo>
                  <a:pt x="86" y="42"/>
                </a:lnTo>
                <a:lnTo>
                  <a:pt x="86" y="42"/>
                </a:lnTo>
                <a:lnTo>
                  <a:pt x="86" y="52"/>
                </a:lnTo>
                <a:lnTo>
                  <a:pt x="84" y="60"/>
                </a:lnTo>
                <a:lnTo>
                  <a:pt x="80" y="66"/>
                </a:lnTo>
                <a:lnTo>
                  <a:pt x="74" y="74"/>
                </a:lnTo>
                <a:lnTo>
                  <a:pt x="68" y="78"/>
                </a:lnTo>
                <a:lnTo>
                  <a:pt x="60" y="82"/>
                </a:lnTo>
                <a:lnTo>
                  <a:pt x="52" y="84"/>
                </a:lnTo>
                <a:lnTo>
                  <a:pt x="44" y="86"/>
                </a:lnTo>
                <a:lnTo>
                  <a:pt x="44" y="86"/>
                </a:lnTo>
                <a:lnTo>
                  <a:pt x="34" y="84"/>
                </a:lnTo>
                <a:lnTo>
                  <a:pt x="26" y="82"/>
                </a:lnTo>
                <a:lnTo>
                  <a:pt x="20" y="78"/>
                </a:lnTo>
                <a:lnTo>
                  <a:pt x="14" y="74"/>
                </a:lnTo>
                <a:lnTo>
                  <a:pt x="8" y="66"/>
                </a:lnTo>
                <a:lnTo>
                  <a:pt x="4" y="60"/>
                </a:lnTo>
                <a:lnTo>
                  <a:pt x="2" y="52"/>
                </a:lnTo>
                <a:lnTo>
                  <a:pt x="0" y="42"/>
                </a:lnTo>
                <a:lnTo>
                  <a:pt x="0" y="42"/>
                </a:lnTo>
                <a:close/>
              </a:path>
            </a:pathLst>
          </a:custGeom>
          <a:solidFill>
            <a:srgbClr val="BFCF9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6" name="Line 46"/>
          <p:cNvSpPr>
            <a:spLocks noChangeShapeType="1"/>
          </p:cNvSpPr>
          <p:nvPr/>
        </p:nvSpPr>
        <p:spPr bwMode="auto">
          <a:xfrm>
            <a:off x="4468676" y="3556496"/>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47"/>
          <p:cNvSpPr>
            <a:spLocks noChangeShapeType="1"/>
          </p:cNvSpPr>
          <p:nvPr/>
        </p:nvSpPr>
        <p:spPr bwMode="auto">
          <a:xfrm>
            <a:off x="4909457" y="3546078"/>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52"/>
          <p:cNvSpPr>
            <a:spLocks noChangeShapeType="1"/>
          </p:cNvSpPr>
          <p:nvPr/>
        </p:nvSpPr>
        <p:spPr bwMode="auto">
          <a:xfrm>
            <a:off x="5408325" y="3546078"/>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53"/>
          <p:cNvSpPr>
            <a:spLocks noChangeShapeType="1"/>
          </p:cNvSpPr>
          <p:nvPr/>
        </p:nvSpPr>
        <p:spPr bwMode="auto">
          <a:xfrm>
            <a:off x="6019800" y="3553023"/>
            <a:ext cx="0" cy="253504"/>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Rectangle 54"/>
          <p:cNvSpPr>
            <a:spLocks noChangeArrowheads="1"/>
          </p:cNvSpPr>
          <p:nvPr/>
        </p:nvSpPr>
        <p:spPr bwMode="auto">
          <a:xfrm>
            <a:off x="896476" y="3356818"/>
            <a:ext cx="1117889"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Low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55"/>
          <p:cNvSpPr>
            <a:spLocks noChangeArrowheads="1"/>
          </p:cNvSpPr>
          <p:nvPr/>
        </p:nvSpPr>
        <p:spPr bwMode="auto">
          <a:xfrm>
            <a:off x="6959600" y="3382863"/>
            <a:ext cx="1154116" cy="20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High spending</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Line 61"/>
          <p:cNvSpPr>
            <a:spLocks noChangeShapeType="1"/>
          </p:cNvSpPr>
          <p:nvPr/>
        </p:nvSpPr>
        <p:spPr bwMode="auto">
          <a:xfrm flipV="1">
            <a:off x="4272639" y="3320135"/>
            <a:ext cx="0" cy="170160"/>
          </a:xfrm>
          <a:prstGeom prst="line">
            <a:avLst/>
          </a:prstGeom>
          <a:noFill/>
          <a:ln w="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Freeform 62"/>
          <p:cNvSpPr>
            <a:spLocks/>
          </p:cNvSpPr>
          <p:nvPr/>
        </p:nvSpPr>
        <p:spPr bwMode="auto">
          <a:xfrm>
            <a:off x="4235053" y="3434733"/>
            <a:ext cx="75172" cy="104180"/>
          </a:xfrm>
          <a:custGeom>
            <a:avLst/>
            <a:gdLst>
              <a:gd name="T0" fmla="*/ 0 w 44"/>
              <a:gd name="T1" fmla="*/ 0 h 60"/>
              <a:gd name="T2" fmla="*/ 22 w 44"/>
              <a:gd name="T3" fmla="*/ 60 h 60"/>
              <a:gd name="T4" fmla="*/ 44 w 44"/>
              <a:gd name="T5" fmla="*/ 0 h 60"/>
              <a:gd name="T6" fmla="*/ 44 w 44"/>
              <a:gd name="T7" fmla="*/ 0 h 60"/>
              <a:gd name="T8" fmla="*/ 40 w 44"/>
              <a:gd name="T9" fmla="*/ 2 h 60"/>
              <a:gd name="T10" fmla="*/ 30 w 44"/>
              <a:gd name="T11" fmla="*/ 6 h 60"/>
              <a:gd name="T12" fmla="*/ 24 w 44"/>
              <a:gd name="T13" fmla="*/ 6 h 60"/>
              <a:gd name="T14" fmla="*/ 16 w 44"/>
              <a:gd name="T15" fmla="*/ 6 h 60"/>
              <a:gd name="T16" fmla="*/ 8 w 44"/>
              <a:gd name="T17" fmla="*/ 4 h 60"/>
              <a:gd name="T18" fmla="*/ 0 w 44"/>
              <a:gd name="T19" fmla="*/ 0 h 60"/>
              <a:gd name="T20" fmla="*/ 0 w 44"/>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60">
                <a:moveTo>
                  <a:pt x="0" y="0"/>
                </a:moveTo>
                <a:lnTo>
                  <a:pt x="22" y="60"/>
                </a:lnTo>
                <a:lnTo>
                  <a:pt x="44" y="0"/>
                </a:lnTo>
                <a:lnTo>
                  <a:pt x="44" y="0"/>
                </a:lnTo>
                <a:lnTo>
                  <a:pt x="40" y="2"/>
                </a:lnTo>
                <a:lnTo>
                  <a:pt x="30" y="6"/>
                </a:lnTo>
                <a:lnTo>
                  <a:pt x="24" y="6"/>
                </a:lnTo>
                <a:lnTo>
                  <a:pt x="16" y="6"/>
                </a:lnTo>
                <a:lnTo>
                  <a:pt x="8" y="4"/>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5" name="Content Placeholder 86"/>
          <p:cNvSpPr txBox="1">
            <a:spLocks/>
          </p:cNvSpPr>
          <p:nvPr/>
        </p:nvSpPr>
        <p:spPr>
          <a:xfrm>
            <a:off x="457200" y="4343401"/>
            <a:ext cx="8229600" cy="1066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Calibri Light"/>
              </a:rPr>
              <a:t>Both have similar spending policies.</a:t>
            </a:r>
          </a:p>
          <a:p>
            <a:r>
              <a:rPr lang="en-US" dirty="0">
                <a:latin typeface="Calibri Light"/>
              </a:rPr>
              <a:t>The candidate with the spending policy closet to the median voter wins the election.</a:t>
            </a:r>
          </a:p>
          <a:p>
            <a:r>
              <a:rPr lang="en-US" dirty="0">
                <a:latin typeface="Calibri Light"/>
              </a:rPr>
              <a:t>The median voter’s vote is the decisive vote.</a:t>
            </a:r>
          </a:p>
        </p:txBody>
      </p:sp>
      <p:sp>
        <p:nvSpPr>
          <p:cNvPr id="31" name="TextBox 30"/>
          <p:cNvSpPr txBox="1"/>
          <p:nvPr/>
        </p:nvSpPr>
        <p:spPr>
          <a:xfrm>
            <a:off x="2909594" y="3480338"/>
            <a:ext cx="185414" cy="369332"/>
          </a:xfrm>
          <a:prstGeom prst="rect">
            <a:avLst/>
          </a:prstGeom>
          <a:solidFill>
            <a:srgbClr val="92D050"/>
          </a:solidFill>
          <a:ln w="38100">
            <a:solidFill>
              <a:srgbClr val="FF0000"/>
            </a:solidFill>
          </a:ln>
        </p:spPr>
        <p:txBody>
          <a:bodyPr wrap="square" rtlCol="0">
            <a:spAutoFit/>
          </a:bodyPr>
          <a:lstStyle/>
          <a:p>
            <a:pPr algn="ctr"/>
            <a:r>
              <a:rPr lang="en-US" dirty="0"/>
              <a:t>2</a:t>
            </a:r>
          </a:p>
        </p:txBody>
      </p:sp>
      <p:sp>
        <p:nvSpPr>
          <p:cNvPr id="32" name="TextBox 31"/>
          <p:cNvSpPr txBox="1"/>
          <p:nvPr/>
        </p:nvSpPr>
        <p:spPr>
          <a:xfrm>
            <a:off x="3350375" y="3480338"/>
            <a:ext cx="185414" cy="369332"/>
          </a:xfrm>
          <a:prstGeom prst="rect">
            <a:avLst/>
          </a:prstGeom>
          <a:solidFill>
            <a:srgbClr val="92D050"/>
          </a:solidFill>
          <a:ln w="38100">
            <a:solidFill>
              <a:srgbClr val="FF0000"/>
            </a:solidFill>
          </a:ln>
        </p:spPr>
        <p:txBody>
          <a:bodyPr wrap="square" rtlCol="0">
            <a:spAutoFit/>
          </a:bodyPr>
          <a:lstStyle/>
          <a:p>
            <a:pPr algn="ctr"/>
            <a:r>
              <a:rPr lang="en-US" dirty="0"/>
              <a:t>3</a:t>
            </a:r>
          </a:p>
        </p:txBody>
      </p:sp>
      <p:sp>
        <p:nvSpPr>
          <p:cNvPr id="33" name="TextBox 32"/>
          <p:cNvSpPr txBox="1"/>
          <p:nvPr/>
        </p:nvSpPr>
        <p:spPr>
          <a:xfrm>
            <a:off x="4378863" y="3495614"/>
            <a:ext cx="185414" cy="369332"/>
          </a:xfrm>
          <a:prstGeom prst="rect">
            <a:avLst/>
          </a:prstGeom>
          <a:solidFill>
            <a:srgbClr val="92D050"/>
          </a:solidFill>
          <a:ln w="38100">
            <a:solidFill>
              <a:srgbClr val="FF0000"/>
            </a:solidFill>
          </a:ln>
        </p:spPr>
        <p:txBody>
          <a:bodyPr wrap="square" rtlCol="0">
            <a:spAutoFit/>
          </a:bodyPr>
          <a:lstStyle/>
          <a:p>
            <a:pPr algn="ctr"/>
            <a:r>
              <a:rPr lang="en-US" dirty="0"/>
              <a:t>4</a:t>
            </a:r>
          </a:p>
        </p:txBody>
      </p:sp>
      <p:sp>
        <p:nvSpPr>
          <p:cNvPr id="34" name="TextBox 33"/>
          <p:cNvSpPr txBox="1"/>
          <p:nvPr/>
        </p:nvSpPr>
        <p:spPr>
          <a:xfrm>
            <a:off x="4819644" y="3492459"/>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5</a:t>
            </a:r>
          </a:p>
        </p:txBody>
      </p:sp>
      <p:sp>
        <p:nvSpPr>
          <p:cNvPr id="35" name="TextBox 34"/>
          <p:cNvSpPr txBox="1"/>
          <p:nvPr/>
        </p:nvSpPr>
        <p:spPr>
          <a:xfrm>
            <a:off x="5239923" y="3486933"/>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6</a:t>
            </a:r>
          </a:p>
        </p:txBody>
      </p:sp>
      <p:sp>
        <p:nvSpPr>
          <p:cNvPr id="36" name="TextBox 35"/>
          <p:cNvSpPr txBox="1"/>
          <p:nvPr/>
        </p:nvSpPr>
        <p:spPr>
          <a:xfrm>
            <a:off x="5964307" y="3480338"/>
            <a:ext cx="185414" cy="369332"/>
          </a:xfrm>
          <a:prstGeom prst="rect">
            <a:avLst/>
          </a:prstGeom>
          <a:solidFill>
            <a:schemeClr val="accent6">
              <a:lumMod val="75000"/>
            </a:schemeClr>
          </a:solidFill>
          <a:ln w="38100">
            <a:solidFill>
              <a:srgbClr val="FF0000"/>
            </a:solidFill>
          </a:ln>
        </p:spPr>
        <p:txBody>
          <a:bodyPr wrap="square" rtlCol="0">
            <a:spAutoFit/>
          </a:bodyPr>
          <a:lstStyle/>
          <a:p>
            <a:pPr algn="ctr"/>
            <a:r>
              <a:rPr lang="en-US" dirty="0"/>
              <a:t>7</a:t>
            </a:r>
          </a:p>
        </p:txBody>
      </p:sp>
      <p:sp>
        <p:nvSpPr>
          <p:cNvPr id="37" name="TextBox 36"/>
          <p:cNvSpPr txBox="1"/>
          <p:nvPr/>
        </p:nvSpPr>
        <p:spPr>
          <a:xfrm>
            <a:off x="2028033" y="3489522"/>
            <a:ext cx="185414" cy="369332"/>
          </a:xfrm>
          <a:prstGeom prst="rect">
            <a:avLst/>
          </a:prstGeom>
          <a:solidFill>
            <a:srgbClr val="92D050"/>
          </a:solidFill>
          <a:ln w="38100">
            <a:solidFill>
              <a:srgbClr val="FF0000"/>
            </a:solidFill>
          </a:ln>
        </p:spPr>
        <p:txBody>
          <a:bodyPr wrap="square" rtlCol="0">
            <a:spAutoFit/>
          </a:bodyPr>
          <a:lstStyle/>
          <a:p>
            <a:pPr algn="ctr"/>
            <a:r>
              <a:rPr lang="en-US" dirty="0"/>
              <a:t>1</a:t>
            </a:r>
          </a:p>
        </p:txBody>
      </p:sp>
    </p:spTree>
    <p:extLst>
      <p:ext uri="{BB962C8B-B14F-4D97-AF65-F5344CB8AC3E}">
        <p14:creationId xmlns:p14="http://schemas.microsoft.com/office/powerpoint/2010/main" val="89857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9"/>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9"/>
                                          </p:stCondLst>
                                        </p:cTn>
                                        <p:tgtEl>
                                          <p:spTgt spid="3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9"/>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9"/>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9"/>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9"/>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45">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5">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4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1" grpId="0"/>
      <p:bldP spid="208" grpId="0"/>
      <p:bldP spid="202" grpId="0" animBg="1"/>
      <p:bldP spid="218" grpId="0" animBg="1"/>
      <p:bldP spid="219" grpId="0" animBg="1"/>
      <p:bldP spid="31" grpId="0" animBg="1"/>
      <p:bldP spid="32" grpId="0" animBg="1"/>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elusive perfect voting system I</a:t>
            </a:r>
          </a:p>
        </p:txBody>
      </p:sp>
      <p:sp>
        <p:nvSpPr>
          <p:cNvPr id="3" name="Content Placeholder 2"/>
          <p:cNvSpPr>
            <a:spLocks noGrp="1"/>
          </p:cNvSpPr>
          <p:nvPr>
            <p:ph idx="1"/>
          </p:nvPr>
        </p:nvSpPr>
        <p:spPr/>
        <p:txBody>
          <a:bodyPr>
            <a:normAutofit fontScale="92500" lnSpcReduction="10000"/>
          </a:bodyPr>
          <a:lstStyle/>
          <a:p>
            <a:r>
              <a:rPr lang="en-US" dirty="0"/>
              <a:t>There are four conditions for an ideal voting system:</a:t>
            </a:r>
          </a:p>
          <a:p>
            <a:pPr marL="628650" lvl="1" indent="-266700">
              <a:tabLst>
                <a:tab pos="628650" algn="l"/>
              </a:tabLst>
            </a:pPr>
            <a:r>
              <a:rPr lang="en-US" dirty="0"/>
              <a:t> </a:t>
            </a:r>
            <a:r>
              <a:rPr lang="en-US" i="1" dirty="0">
                <a:solidFill>
                  <a:srgbClr val="9D0505"/>
                </a:solidFill>
              </a:rPr>
              <a:t>Unanimity</a:t>
            </a:r>
            <a:r>
              <a:rPr lang="en-US" dirty="0"/>
              <a:t>: If everyone in the group prefers option X to option Y, then X beats Y.</a:t>
            </a:r>
          </a:p>
          <a:p>
            <a:pPr marL="628650" lvl="1" indent="-266700">
              <a:tabLst>
                <a:tab pos="628650" algn="l"/>
              </a:tabLst>
            </a:pPr>
            <a:r>
              <a:rPr lang="en-US" dirty="0"/>
              <a:t> </a:t>
            </a:r>
            <a:r>
              <a:rPr lang="en-US" i="1" dirty="0">
                <a:solidFill>
                  <a:srgbClr val="9D0505"/>
                </a:solidFill>
              </a:rPr>
              <a:t>No dictator</a:t>
            </a:r>
            <a:r>
              <a:rPr lang="en-US" dirty="0"/>
              <a:t>: There is no person who has the power to single-handedly enact his or her own preferences.</a:t>
            </a:r>
          </a:p>
          <a:p>
            <a:pPr marL="628650" lvl="1" indent="-266700">
              <a:tabLst>
                <a:tab pos="628650" algn="l"/>
              </a:tabLst>
            </a:pPr>
            <a:r>
              <a:rPr lang="en-US" dirty="0"/>
              <a:t> </a:t>
            </a:r>
            <a:r>
              <a:rPr lang="en-US" i="1" dirty="0">
                <a:solidFill>
                  <a:srgbClr val="9D0505"/>
                </a:solidFill>
              </a:rPr>
              <a:t>Transitivity</a:t>
            </a:r>
            <a:r>
              <a:rPr lang="en-US" dirty="0"/>
              <a:t>: If option X beats Y, and Y beats Z, then transitivity says that X also beats Z.</a:t>
            </a:r>
          </a:p>
          <a:p>
            <a:pPr marL="628650" lvl="1" indent="-266700">
              <a:tabLst>
                <a:tab pos="628650" algn="l"/>
              </a:tabLst>
            </a:pPr>
            <a:r>
              <a:rPr lang="en-US" dirty="0"/>
              <a:t> </a:t>
            </a:r>
            <a:r>
              <a:rPr lang="en-US" i="1" dirty="0">
                <a:solidFill>
                  <a:srgbClr val="9D0505"/>
                </a:solidFill>
              </a:rPr>
              <a:t>Independence of irrelevant alternatives</a:t>
            </a:r>
            <a:r>
              <a:rPr lang="en-US" dirty="0"/>
              <a:t>: If a group is voting on option X versus option Y, this decision should not depend on any information or preference about another unconnected option, Z.</a:t>
            </a:r>
          </a:p>
        </p:txBody>
      </p:sp>
    </p:spTree>
    <p:extLst>
      <p:ext uri="{BB962C8B-B14F-4D97-AF65-F5344CB8AC3E}">
        <p14:creationId xmlns:p14="http://schemas.microsoft.com/office/powerpoint/2010/main" val="10492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Ideal voting system</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For each of the following, identify which criterion for an ideal voting system is most likely violated:</a:t>
            </a:r>
          </a:p>
          <a:p>
            <a:r>
              <a:rPr lang="en-US" dirty="0"/>
              <a:t>Voters would rather spend on schools than parks, and would rather spend on parks than alternative energy, yet alternative energy wins over schools.</a:t>
            </a:r>
          </a:p>
          <a:p>
            <a:pPr marL="0" indent="0">
              <a:buNone/>
            </a:pPr>
            <a:r>
              <a:rPr lang="en-US" dirty="0">
                <a:solidFill>
                  <a:srgbClr val="C00000"/>
                </a:solidFill>
              </a:rPr>
              <a:t>	</a:t>
            </a:r>
            <a:endParaRPr lang="en-US" dirty="0">
              <a:solidFill>
                <a:srgbClr val="9D0505"/>
              </a:solidFill>
            </a:endParaRPr>
          </a:p>
          <a:p>
            <a:r>
              <a:rPr lang="en-US" dirty="0"/>
              <a:t>Someone has the power to put all funds into national parks, even if most would rather spend the money on schools.</a:t>
            </a:r>
          </a:p>
          <a:p>
            <a:pPr marL="0" indent="0">
              <a:buNone/>
            </a:pPr>
            <a:r>
              <a:rPr lang="en-US" dirty="0">
                <a:solidFill>
                  <a:srgbClr val="C00000"/>
                </a:solidFill>
              </a:rPr>
              <a:t>	</a:t>
            </a:r>
            <a:endParaRPr lang="en-US" dirty="0">
              <a:solidFill>
                <a:srgbClr val="9D0505"/>
              </a:solidFill>
            </a:endParaRPr>
          </a:p>
          <a:p>
            <a:r>
              <a:rPr lang="en-US" dirty="0"/>
              <a:t>The option of spending on alternative energy affects whether voters prefer spending on schools versus parks.</a:t>
            </a:r>
          </a:p>
          <a:p>
            <a:pPr marL="0" indent="0">
              <a:buNone/>
            </a:pPr>
            <a:r>
              <a:rPr lang="en-US" dirty="0">
                <a:solidFill>
                  <a:srgbClr val="C00000"/>
                </a:solidFill>
              </a:rPr>
              <a:t>	</a:t>
            </a:r>
            <a:endParaRPr lang="en-US" dirty="0">
              <a:solidFill>
                <a:srgbClr val="9D0505"/>
              </a:solidFill>
            </a:endParaRPr>
          </a:p>
          <a:p>
            <a:r>
              <a:rPr lang="en-US" dirty="0"/>
              <a:t>Every voter would rather spend more on education than on national parks, yet national parks spending wins.</a:t>
            </a:r>
          </a:p>
          <a:p>
            <a:pPr marL="0" indent="0">
              <a:buNone/>
            </a:pPr>
            <a:r>
              <a:rPr lang="en-US" dirty="0">
                <a:solidFill>
                  <a:srgbClr val="C00000"/>
                </a:solidFill>
              </a:rPr>
              <a:t>	</a:t>
            </a:r>
            <a:endParaRPr lang="en-US" dirty="0">
              <a:solidFill>
                <a:srgbClr val="9D0505"/>
              </a:solidFill>
            </a:endParaRPr>
          </a:p>
        </p:txBody>
      </p:sp>
    </p:spTree>
    <p:extLst>
      <p:ext uri="{BB962C8B-B14F-4D97-AF65-F5344CB8AC3E}">
        <p14:creationId xmlns:p14="http://schemas.microsoft.com/office/powerpoint/2010/main" val="1388896812"/>
      </p:ext>
    </p:extLst>
  </p:cSld>
  <p:clrMapOvr>
    <a:masterClrMapping/>
  </p:clrMapOvr>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1391</TotalTime>
  <Words>3841</Words>
  <Application>Microsoft Office PowerPoint</Application>
  <PresentationFormat>On-screen Show (4:3)</PresentationFormat>
  <Paragraphs>379</Paragraphs>
  <Slides>26</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Calibri</vt:lpstr>
      <vt:lpstr>Calibri Light</vt:lpstr>
      <vt:lpstr>Times New Roman</vt:lpstr>
      <vt:lpstr>Univers LT Std 47 Cn Lt</vt:lpstr>
      <vt:lpstr>Wingdings</vt:lpstr>
      <vt:lpstr>revised_KM1e_template</vt:lpstr>
      <vt:lpstr>Chapter 22</vt:lpstr>
      <vt:lpstr>What will you learn in this chapter?</vt:lpstr>
      <vt:lpstr>The economics of elections I</vt:lpstr>
      <vt:lpstr>The economics of elections II</vt:lpstr>
      <vt:lpstr>The economics of elections III</vt:lpstr>
      <vt:lpstr>The economics of elections IV</vt:lpstr>
      <vt:lpstr>The economics of elections V</vt:lpstr>
      <vt:lpstr>The elusive perfect voting system I</vt:lpstr>
      <vt:lpstr>Active Learning: Ideal voting system</vt:lpstr>
      <vt:lpstr>Active Learning Solution I</vt:lpstr>
      <vt:lpstr>The elusive perfect voting system II</vt:lpstr>
      <vt:lpstr>The elusive perfect voting system III</vt:lpstr>
      <vt:lpstr>The elusive perfect voting system IV</vt:lpstr>
      <vt:lpstr>The elusive perfect voting system IV</vt:lpstr>
      <vt:lpstr>The elusive perfect voting system continued V</vt:lpstr>
      <vt:lpstr>The elusive perfect voting system VI</vt:lpstr>
      <vt:lpstr>Political participation and the myth of the “rational voter”</vt:lpstr>
      <vt:lpstr>The economics of policy-making</vt:lpstr>
      <vt:lpstr>Corruption and rent-seeking</vt:lpstr>
      <vt:lpstr>Active Learning: Rent-seeking, corruption, and bureaucratic capture</vt:lpstr>
      <vt:lpstr>Active Learning Solution II</vt:lpstr>
      <vt:lpstr>How political structure affects outcomes</vt:lpstr>
      <vt:lpstr>How political structure affects outcomes continued</vt:lpstr>
      <vt:lpstr>Summary I</vt:lpstr>
      <vt:lpstr>Summary II</vt:lpstr>
      <vt:lpstr>Summary III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48</cp:revision>
  <dcterms:created xsi:type="dcterms:W3CDTF">2013-06-24T17:41:55Z</dcterms:created>
  <dcterms:modified xsi:type="dcterms:W3CDTF">2020-04-14T03:42:52Z</dcterms:modified>
</cp:coreProperties>
</file>