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8"/>
  </p:notesMasterIdLst>
  <p:sldIdLst>
    <p:sldId id="256" r:id="rId2"/>
    <p:sldId id="258" r:id="rId3"/>
    <p:sldId id="292" r:id="rId4"/>
    <p:sldId id="260" r:id="rId5"/>
    <p:sldId id="261" r:id="rId6"/>
    <p:sldId id="262" r:id="rId7"/>
    <p:sldId id="263" r:id="rId8"/>
    <p:sldId id="264" r:id="rId9"/>
    <p:sldId id="265" r:id="rId10"/>
    <p:sldId id="266" r:id="rId11"/>
    <p:sldId id="267" r:id="rId12"/>
    <p:sldId id="286" r:id="rId13"/>
    <p:sldId id="285" r:id="rId14"/>
    <p:sldId id="270" r:id="rId15"/>
    <p:sldId id="288" r:id="rId16"/>
    <p:sldId id="289" r:id="rId17"/>
    <p:sldId id="271" r:id="rId18"/>
    <p:sldId id="272" r:id="rId19"/>
    <p:sldId id="273" r:id="rId20"/>
    <p:sldId id="295" r:id="rId21"/>
    <p:sldId id="274" r:id="rId22"/>
    <p:sldId id="275" r:id="rId23"/>
    <p:sldId id="276" r:id="rId24"/>
    <p:sldId id="277" r:id="rId25"/>
    <p:sldId id="278" r:id="rId26"/>
    <p:sldId id="296" r:id="rId27"/>
    <p:sldId id="294" r:id="rId28"/>
    <p:sldId id="279" r:id="rId29"/>
    <p:sldId id="293" r:id="rId30"/>
    <p:sldId id="280" r:id="rId31"/>
    <p:sldId id="281" r:id="rId32"/>
    <p:sldId id="290" r:id="rId33"/>
    <p:sldId id="291" r:id="rId34"/>
    <p:sldId id="282" r:id="rId35"/>
    <p:sldId id="283" r:id="rId36"/>
    <p:sldId id="28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W" initials="AW" lastIdx="2" clrIdx="0">
    <p:extLst>
      <p:ext uri="{19B8F6BF-5375-455C-9EA6-DF929625EA0E}">
        <p15:presenceInfo xmlns:p15="http://schemas.microsoft.com/office/powerpoint/2012/main" userId="A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0505"/>
    <a:srgbClr val="C0D9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2" autoAdjust="0"/>
    <p:restoredTop sz="77674" autoAdjust="0"/>
  </p:normalViewPr>
  <p:slideViewPr>
    <p:cSldViewPr>
      <p:cViewPr varScale="1">
        <p:scale>
          <a:sx n="56" d="100"/>
          <a:sy n="56" d="100"/>
        </p:scale>
        <p:origin x="1746"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v>Lorenz Curve</c:v>
          </c:tx>
          <c:spPr>
            <a:ln>
              <a:noFill/>
            </a:ln>
          </c:spPr>
          <c:marker>
            <c:spPr>
              <a:solidFill>
                <a:schemeClr val="bg1"/>
              </a:solidFill>
              <a:ln>
                <a:noFill/>
              </a:ln>
            </c:spPr>
          </c:marker>
          <c:cat>
            <c:numRef>
              <c:f>Sheet1!$H$6:$H$10</c:f>
              <c:numCache>
                <c:formatCode>General</c:formatCode>
                <c:ptCount val="5"/>
                <c:pt idx="0">
                  <c:v>20</c:v>
                </c:pt>
                <c:pt idx="1">
                  <c:v>40</c:v>
                </c:pt>
                <c:pt idx="2">
                  <c:v>60</c:v>
                </c:pt>
                <c:pt idx="3">
                  <c:v>80</c:v>
                </c:pt>
                <c:pt idx="4">
                  <c:v>100</c:v>
                </c:pt>
              </c:numCache>
            </c:numRef>
          </c:cat>
          <c:val>
            <c:numRef>
              <c:f>Sheet1!$J$6:$J$10</c:f>
              <c:numCache>
                <c:formatCode>General</c:formatCode>
                <c:ptCount val="5"/>
                <c:pt idx="0">
                  <c:v>4</c:v>
                </c:pt>
                <c:pt idx="1">
                  <c:v>12.4</c:v>
                </c:pt>
                <c:pt idx="2">
                  <c:v>25.5</c:v>
                </c:pt>
                <c:pt idx="3">
                  <c:v>44.8</c:v>
                </c:pt>
                <c:pt idx="4">
                  <c:v>100.69999999999999</c:v>
                </c:pt>
              </c:numCache>
            </c:numRef>
          </c:val>
          <c:smooth val="0"/>
          <c:extLst>
            <c:ext xmlns:c16="http://schemas.microsoft.com/office/drawing/2014/chart" uri="{C3380CC4-5D6E-409C-BE32-E72D297353CC}">
              <c16:uniqueId val="{00000000-7ED6-45BB-9BD1-75A46F2DFC5F}"/>
            </c:ext>
          </c:extLst>
        </c:ser>
        <c:dLbls>
          <c:showLegendKey val="0"/>
          <c:showVal val="0"/>
          <c:showCatName val="0"/>
          <c:showSerName val="0"/>
          <c:showPercent val="0"/>
          <c:showBubbleSize val="0"/>
        </c:dLbls>
        <c:marker val="1"/>
        <c:smooth val="0"/>
        <c:axId val="375778464"/>
        <c:axId val="375773760"/>
      </c:lineChart>
      <c:catAx>
        <c:axId val="375778464"/>
        <c:scaling>
          <c:orientation val="minMax"/>
        </c:scaling>
        <c:delete val="0"/>
        <c:axPos val="b"/>
        <c:title>
          <c:tx>
            <c:rich>
              <a:bodyPr/>
              <a:lstStyle/>
              <a:p>
                <a:pPr>
                  <a:defRPr/>
                </a:pPr>
                <a:r>
                  <a:rPr lang="en-US" sz="1600" b="0" dirty="0"/>
                  <a:t>Cumulative share of</a:t>
                </a:r>
                <a:r>
                  <a:rPr lang="en-US" sz="1600" b="0" baseline="0" dirty="0"/>
                  <a:t> people (%)</a:t>
                </a:r>
                <a:endParaRPr lang="en-US" sz="1600" b="0" dirty="0"/>
              </a:p>
            </c:rich>
          </c:tx>
          <c:overlay val="0"/>
        </c:title>
        <c:numFmt formatCode="General" sourceLinked="1"/>
        <c:majorTickMark val="out"/>
        <c:minorTickMark val="none"/>
        <c:tickLblPos val="nextTo"/>
        <c:crossAx val="375773760"/>
        <c:crosses val="autoZero"/>
        <c:auto val="1"/>
        <c:lblAlgn val="ctr"/>
        <c:lblOffset val="100"/>
        <c:noMultiLvlLbl val="0"/>
      </c:catAx>
      <c:valAx>
        <c:axId val="375773760"/>
        <c:scaling>
          <c:orientation val="minMax"/>
        </c:scaling>
        <c:delete val="0"/>
        <c:axPos val="l"/>
        <c:majorGridlines/>
        <c:title>
          <c:tx>
            <c:rich>
              <a:bodyPr rot="-5400000" vert="horz"/>
              <a:lstStyle/>
              <a:p>
                <a:pPr>
                  <a:defRPr/>
                </a:pPr>
                <a:r>
                  <a:rPr lang="en-US" sz="1600" b="0" dirty="0"/>
                  <a:t>Cumulative share of income (%)</a:t>
                </a:r>
              </a:p>
            </c:rich>
          </c:tx>
          <c:overlay val="0"/>
        </c:title>
        <c:numFmt formatCode="General" sourceLinked="1"/>
        <c:majorTickMark val="out"/>
        <c:minorTickMark val="none"/>
        <c:tickLblPos val="nextTo"/>
        <c:crossAx val="375778464"/>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v>Lorenz Curve</c:v>
          </c:tx>
          <c:cat>
            <c:numRef>
              <c:f>Sheet1!$H$6:$H$10</c:f>
              <c:numCache>
                <c:formatCode>General</c:formatCode>
                <c:ptCount val="5"/>
                <c:pt idx="0">
                  <c:v>20</c:v>
                </c:pt>
                <c:pt idx="1">
                  <c:v>40</c:v>
                </c:pt>
                <c:pt idx="2">
                  <c:v>60</c:v>
                </c:pt>
                <c:pt idx="3">
                  <c:v>80</c:v>
                </c:pt>
                <c:pt idx="4">
                  <c:v>100</c:v>
                </c:pt>
              </c:numCache>
            </c:numRef>
          </c:cat>
          <c:val>
            <c:numRef>
              <c:f>Sheet1!$J$6:$J$10</c:f>
              <c:numCache>
                <c:formatCode>General</c:formatCode>
                <c:ptCount val="5"/>
                <c:pt idx="0">
                  <c:v>4</c:v>
                </c:pt>
                <c:pt idx="1">
                  <c:v>12.4</c:v>
                </c:pt>
                <c:pt idx="2">
                  <c:v>25.5</c:v>
                </c:pt>
                <c:pt idx="3">
                  <c:v>44.8</c:v>
                </c:pt>
                <c:pt idx="4">
                  <c:v>100.69999999999999</c:v>
                </c:pt>
              </c:numCache>
            </c:numRef>
          </c:val>
          <c:smooth val="0"/>
          <c:extLst>
            <c:ext xmlns:c16="http://schemas.microsoft.com/office/drawing/2014/chart" uri="{C3380CC4-5D6E-409C-BE32-E72D297353CC}">
              <c16:uniqueId val="{00000000-4479-4076-8957-B8F4FF51BA5F}"/>
            </c:ext>
          </c:extLst>
        </c:ser>
        <c:dLbls>
          <c:showLegendKey val="0"/>
          <c:showVal val="0"/>
          <c:showCatName val="0"/>
          <c:showSerName val="0"/>
          <c:showPercent val="0"/>
          <c:showBubbleSize val="0"/>
        </c:dLbls>
        <c:marker val="1"/>
        <c:smooth val="0"/>
        <c:axId val="375778072"/>
        <c:axId val="375779640"/>
      </c:lineChart>
      <c:catAx>
        <c:axId val="375778072"/>
        <c:scaling>
          <c:orientation val="minMax"/>
        </c:scaling>
        <c:delete val="0"/>
        <c:axPos val="b"/>
        <c:title>
          <c:tx>
            <c:rich>
              <a:bodyPr/>
              <a:lstStyle/>
              <a:p>
                <a:pPr>
                  <a:defRPr/>
                </a:pPr>
                <a:r>
                  <a:rPr lang="en-US" sz="1600" b="0" dirty="0"/>
                  <a:t>Cumulative share of</a:t>
                </a:r>
                <a:r>
                  <a:rPr lang="en-US" sz="1600" b="0" baseline="0" dirty="0"/>
                  <a:t> people (%)</a:t>
                </a:r>
                <a:endParaRPr lang="en-US" sz="1600" b="0" dirty="0"/>
              </a:p>
            </c:rich>
          </c:tx>
          <c:overlay val="0"/>
        </c:title>
        <c:numFmt formatCode="General" sourceLinked="1"/>
        <c:majorTickMark val="out"/>
        <c:minorTickMark val="none"/>
        <c:tickLblPos val="nextTo"/>
        <c:crossAx val="375779640"/>
        <c:crosses val="autoZero"/>
        <c:auto val="1"/>
        <c:lblAlgn val="ctr"/>
        <c:lblOffset val="100"/>
        <c:noMultiLvlLbl val="0"/>
      </c:catAx>
      <c:valAx>
        <c:axId val="375779640"/>
        <c:scaling>
          <c:orientation val="minMax"/>
        </c:scaling>
        <c:delete val="0"/>
        <c:axPos val="l"/>
        <c:majorGridlines/>
        <c:title>
          <c:tx>
            <c:rich>
              <a:bodyPr rot="-5400000" vert="horz"/>
              <a:lstStyle/>
              <a:p>
                <a:pPr>
                  <a:defRPr/>
                </a:pPr>
                <a:r>
                  <a:rPr lang="en-US" sz="1600" b="0" dirty="0"/>
                  <a:t>Cumulative share of income (%)</a:t>
                </a:r>
              </a:p>
            </c:rich>
          </c:tx>
          <c:overlay val="0"/>
        </c:title>
        <c:numFmt formatCode="General" sourceLinked="1"/>
        <c:majorTickMark val="out"/>
        <c:minorTickMark val="none"/>
        <c:tickLblPos val="nextTo"/>
        <c:crossAx val="375778072"/>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FBE08A-674B-4857-AF3E-D15E062C0117}" type="datetimeFigureOut">
              <a:rPr lang="en-US" smtClean="0"/>
              <a:t>4/13/2020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3F55AD-FC16-4709-8F54-AA3637AA4E5C}" type="slidenum">
              <a:rPr lang="en-US" smtClean="0"/>
              <a:t>‹#›</a:t>
            </a:fld>
            <a:endParaRPr lang="en-US" dirty="0"/>
          </a:p>
        </p:txBody>
      </p:sp>
    </p:spTree>
    <p:extLst>
      <p:ext uri="{BB962C8B-B14F-4D97-AF65-F5344CB8AC3E}">
        <p14:creationId xmlns:p14="http://schemas.microsoft.com/office/powerpoint/2010/main" val="338987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dirty="0"/>
              <a:t>Instructors</a:t>
            </a:r>
            <a:r>
              <a:rPr lang="en-US" sz="1200" dirty="0"/>
              <a:t>: </a:t>
            </a:r>
            <a:r>
              <a:rPr lang="en-US" sz="1200" b="0" dirty="0"/>
              <a:t>In 1915, p</a:t>
            </a:r>
            <a:r>
              <a:rPr lang="en-US" sz="1200" b="0" i="0" u="none" strike="noStrike" kern="1200" baseline="0" dirty="0">
                <a:solidFill>
                  <a:schemeClr val="tx1"/>
                </a:solidFill>
                <a:latin typeface="+mn-lt"/>
                <a:ea typeface="+mn-ea"/>
                <a:cs typeface="+mn-cs"/>
              </a:rPr>
              <a:t>eople were concerned about the fact that the wealthiest 1 percent of the population held 15 percent of the nation’s income. Today, the richest 1 percent holds </a:t>
            </a:r>
            <a:r>
              <a:rPr lang="en-US" sz="1200" b="0" i="1" u="none" strike="noStrike" kern="1200" baseline="0" dirty="0">
                <a:solidFill>
                  <a:schemeClr val="tx1"/>
                </a:solidFill>
                <a:latin typeface="+mn-lt"/>
                <a:ea typeface="+mn-ea"/>
                <a:cs typeface="+mn-cs"/>
              </a:rPr>
              <a:t>22 percent </a:t>
            </a:r>
            <a:r>
              <a:rPr lang="en-US" sz="1200" b="0" i="0" u="none" strike="noStrike" kern="1200" baseline="0" dirty="0">
                <a:solidFill>
                  <a:schemeClr val="tx1"/>
                </a:solidFill>
                <a:latin typeface="+mn-lt"/>
                <a:ea typeface="+mn-ea"/>
                <a:cs typeface="+mn-cs"/>
              </a:rPr>
              <a:t>of the nation’s income—and, the richest 10 percent earn nearly half (48 percent) of the nation’s income. However, while the rich have gotten richer, the poor have gotten richer too. Fifty years ago, almost a quarter of Americans lived in poverty. Over just a few decades, the national poverty rate fell by half. The poor have gotten richer, but the rich have gotten richer at an even faster rate. Internationally, the picture looks similar. One view is that inequality gives people an incentive to work hard and take risks. In that view, work and risk-taking creates jobs and contributes to economic growth that can benefit everyone, including the poorest.</a:t>
            </a:r>
            <a:endParaRPr lang="en-US" sz="1200" b="0" dirty="0"/>
          </a:p>
        </p:txBody>
      </p:sp>
      <p:sp>
        <p:nvSpPr>
          <p:cNvPr id="4" name="Slide Number Placeholder 3"/>
          <p:cNvSpPr>
            <a:spLocks noGrp="1"/>
          </p:cNvSpPr>
          <p:nvPr>
            <p:ph type="sldNum" sz="quarter" idx="10"/>
          </p:nvPr>
        </p:nvSpPr>
        <p:spPr/>
        <p:txBody>
          <a:bodyPr/>
          <a:lstStyle/>
          <a:p>
            <a:fld id="{F33F55AD-FC16-4709-8F54-AA3637AA4E5C}" type="slidenum">
              <a:rPr lang="en-US" smtClean="0"/>
              <a:t>1</a:t>
            </a:fld>
            <a:endParaRPr lang="en-US" dirty="0"/>
          </a:p>
        </p:txBody>
      </p:sp>
    </p:spTree>
    <p:extLst>
      <p:ext uri="{BB962C8B-B14F-4D97-AF65-F5344CB8AC3E}">
        <p14:creationId xmlns:p14="http://schemas.microsoft.com/office/powerpoint/2010/main" val="2204798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Poverty in the United States has decreased over the last few decades. However, income inequality has increased, mostly as a result of gains by the rich. Does inequality matter, especially if the poor are getting richer as well?</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10</a:t>
            </a:fld>
            <a:endParaRPr lang="en-US" dirty="0"/>
          </a:p>
        </p:txBody>
      </p:sp>
    </p:spTree>
    <p:extLst>
      <p:ext uri="{BB962C8B-B14F-4D97-AF65-F5344CB8AC3E}">
        <p14:creationId xmlns:p14="http://schemas.microsoft.com/office/powerpoint/2010/main" val="3776860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every person earned the exact same amount, the curve would be a straight line with a slope of 1. If income is unequally distributed, it will be bowed out in a U-shape: The poorest 1 percent of people will earn less than 1 percent of income, and the richest 1 percent will earn more than 1 percent of the income.</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11</a:t>
            </a:fld>
            <a:endParaRPr lang="en-US" dirty="0"/>
          </a:p>
        </p:txBody>
      </p:sp>
    </p:spTree>
    <p:extLst>
      <p:ext uri="{BB962C8B-B14F-4D97-AF65-F5344CB8AC3E}">
        <p14:creationId xmlns:p14="http://schemas.microsoft.com/office/powerpoint/2010/main" val="409359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12</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(Cumulative share of people, cumulative share of income):</a:t>
            </a:r>
          </a:p>
          <a:p>
            <a:r>
              <a:rPr lang="en-US" dirty="0"/>
              <a:t>Point</a:t>
            </a:r>
            <a:r>
              <a:rPr lang="en-US" baseline="0" dirty="0"/>
              <a:t> 1: (20%, 4%)</a:t>
            </a:r>
          </a:p>
          <a:p>
            <a:r>
              <a:rPr lang="en-US" baseline="0" dirty="0"/>
              <a:t>Point 2: (40%, 12.4%)</a:t>
            </a:r>
          </a:p>
          <a:p>
            <a:r>
              <a:rPr lang="en-US" baseline="0" dirty="0"/>
              <a:t>Point 3: (60%, 25.5%)</a:t>
            </a:r>
          </a:p>
          <a:p>
            <a:r>
              <a:rPr lang="en-US" baseline="0" dirty="0"/>
              <a:t>Point 4: (80%, 44.8)</a:t>
            </a:r>
          </a:p>
          <a:p>
            <a:r>
              <a:rPr lang="en-US" baseline="0" dirty="0"/>
              <a:t>Point 5: (100%, 100%)</a:t>
            </a:r>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13</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Lorenz curve equals a line of perfect equality,</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and so the 0. If one person earned all of the income and no one else earned anything, </a:t>
            </a:r>
            <a:r>
              <a:rPr lang="en-US" sz="1200" b="0" i="0" u="none" strike="noStrike" kern="1200" baseline="0" dirty="0">
                <a:solidFill>
                  <a:schemeClr val="tx1"/>
                </a:solidFill>
                <a:latin typeface="+mn-lt"/>
                <a:ea typeface="+mn-ea"/>
                <a:cs typeface="+mn-cs"/>
                <a:sym typeface="Wingdings" pitchFamily="2" charset="2"/>
              </a:rPr>
              <a:t> Area B = 0  A / (A + 0) = 1 </a:t>
            </a:r>
            <a:r>
              <a:rPr lang="en-US" sz="1200" b="0" i="0" u="none" strike="noStrike" kern="1200" baseline="0" dirty="0">
                <a:solidFill>
                  <a:schemeClr val="tx1"/>
                </a:solidFill>
                <a:latin typeface="+mn-lt"/>
                <a:ea typeface="+mn-ea"/>
                <a:cs typeface="+mn-cs"/>
              </a:rPr>
              <a:t>= Gini coefficient.</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14</a:t>
            </a:fld>
            <a:endParaRPr lang="en-US" dirty="0"/>
          </a:p>
        </p:txBody>
      </p:sp>
    </p:spTree>
    <p:extLst>
      <p:ext uri="{BB962C8B-B14F-4D97-AF65-F5344CB8AC3E}">
        <p14:creationId xmlns:p14="http://schemas.microsoft.com/office/powerpoint/2010/main" val="2617372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3F55AD-FC16-4709-8F54-AA3637AA4E5C}" type="slidenum">
              <a:rPr lang="en-US" smtClean="0"/>
              <a:t>15</a:t>
            </a:fld>
            <a:endParaRPr lang="en-US" dirty="0"/>
          </a:p>
        </p:txBody>
      </p:sp>
    </p:spTree>
    <p:extLst>
      <p:ext uri="{BB962C8B-B14F-4D97-AF65-F5344CB8AC3E}">
        <p14:creationId xmlns:p14="http://schemas.microsoft.com/office/powerpoint/2010/main" val="31200294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0 / (0 + 5000) = 0.</a:t>
            </a:r>
          </a:p>
          <a:p>
            <a:r>
              <a:rPr lang="en-US" dirty="0"/>
              <a:t>2: 1500</a:t>
            </a:r>
            <a:r>
              <a:rPr lang="en-US" baseline="0" dirty="0"/>
              <a:t> / (1500 + Area B) = 0.3. Solving for Area B yields 3500.</a:t>
            </a:r>
          </a:p>
          <a:p>
            <a:r>
              <a:rPr lang="en-US" baseline="0" dirty="0"/>
              <a:t>3: Area A / (Area A + Area B) = 0.5. Solving for Area A yields 4500.</a:t>
            </a:r>
            <a:endParaRPr lang="en-US" dirty="0"/>
          </a:p>
        </p:txBody>
      </p:sp>
      <p:sp>
        <p:nvSpPr>
          <p:cNvPr id="4" name="Slide Number Placeholder 3"/>
          <p:cNvSpPr>
            <a:spLocks noGrp="1"/>
          </p:cNvSpPr>
          <p:nvPr>
            <p:ph type="sldNum" sz="quarter" idx="10"/>
          </p:nvPr>
        </p:nvSpPr>
        <p:spPr/>
        <p:txBody>
          <a:bodyPr/>
          <a:lstStyle/>
          <a:p>
            <a:fld id="{F33F55AD-FC16-4709-8F54-AA3637AA4E5C}" type="slidenum">
              <a:rPr lang="en-US" smtClean="0"/>
              <a:t>16</a:t>
            </a:fld>
            <a:endParaRPr lang="en-US" dirty="0"/>
          </a:p>
        </p:txBody>
      </p:sp>
    </p:spTree>
    <p:extLst>
      <p:ext uri="{BB962C8B-B14F-4D97-AF65-F5344CB8AC3E}">
        <p14:creationId xmlns:p14="http://schemas.microsoft.com/office/powerpoint/2010/main" val="3120029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Economic growth has lifted billions of people out of poverty, especially in China and India. Nonetheless, the poorest 5 percent of people in the United States are still richer on average than 70 percent of the rest of the world.</a:t>
            </a:r>
            <a:endParaRPr lang="en-US" dirty="0"/>
          </a:p>
        </p:txBody>
      </p:sp>
      <p:sp>
        <p:nvSpPr>
          <p:cNvPr id="4" name="Slide Number Placeholder 3"/>
          <p:cNvSpPr>
            <a:spLocks noGrp="1"/>
          </p:cNvSpPr>
          <p:nvPr>
            <p:ph type="sldNum" sz="quarter" idx="10"/>
          </p:nvPr>
        </p:nvSpPr>
        <p:spPr/>
        <p:txBody>
          <a:bodyPr/>
          <a:lstStyle/>
          <a:p>
            <a:fld id="{F33F55AD-FC16-4709-8F54-AA3637AA4E5C}" type="slidenum">
              <a:rPr lang="en-US" smtClean="0"/>
              <a:t>17</a:t>
            </a:fld>
            <a:endParaRPr lang="en-US" dirty="0"/>
          </a:p>
        </p:txBody>
      </p:sp>
    </p:spTree>
    <p:extLst>
      <p:ext uri="{BB962C8B-B14F-4D97-AF65-F5344CB8AC3E}">
        <p14:creationId xmlns:p14="http://schemas.microsoft.com/office/powerpoint/2010/main" val="3576022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Uganda’s income distribution is the most similar to the income distribution of the United States, although of course the total amount of income being distributed is much lower.</a:t>
            </a:r>
            <a:r>
              <a:rPr lang="en-US" baseline="0" dirty="0"/>
              <a:t> </a:t>
            </a:r>
            <a:r>
              <a:rPr lang="en-US" dirty="0"/>
              <a:t>Average income in Sweden is much closer to the average income in the United States,</a:t>
            </a:r>
            <a:r>
              <a:rPr lang="en-US" baseline="0" dirty="0"/>
              <a:t> b</a:t>
            </a:r>
            <a:r>
              <a:rPr lang="en-US" dirty="0"/>
              <a:t>ut the distribution of that income is very different, with nearly three times as much held by those in the bottom quintile in Sweden.</a:t>
            </a:r>
          </a:p>
        </p:txBody>
      </p:sp>
      <p:sp>
        <p:nvSpPr>
          <p:cNvPr id="4" name="Slide Number Placeholder 3"/>
          <p:cNvSpPr>
            <a:spLocks noGrp="1"/>
          </p:cNvSpPr>
          <p:nvPr>
            <p:ph type="sldNum" sz="quarter" idx="10"/>
          </p:nvPr>
        </p:nvSpPr>
        <p:spPr/>
        <p:txBody>
          <a:bodyPr/>
          <a:lstStyle/>
          <a:p>
            <a:fld id="{F33F55AD-FC16-4709-8F54-AA3637AA4E5C}" type="slidenum">
              <a:rPr lang="en-US" smtClean="0"/>
              <a:t>18</a:t>
            </a:fld>
            <a:endParaRPr lang="en-US" dirty="0"/>
          </a:p>
        </p:txBody>
      </p:sp>
    </p:spTree>
    <p:extLst>
      <p:ext uri="{BB962C8B-B14F-4D97-AF65-F5344CB8AC3E}">
        <p14:creationId xmlns:p14="http://schemas.microsoft.com/office/powerpoint/2010/main" val="1979700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If opportunities are truly equal, it should not matter much if your parents are rich or poor.</a:t>
            </a:r>
            <a:r>
              <a:rPr lang="en-US" baseline="0" dirty="0"/>
              <a:t> </a:t>
            </a:r>
            <a:r>
              <a:rPr lang="en-US" sz="1200" b="0" i="0" u="none" strike="noStrike" kern="1200" baseline="0" dirty="0">
                <a:solidFill>
                  <a:schemeClr val="tx1"/>
                </a:solidFill>
                <a:latin typeface="+mn-lt"/>
                <a:ea typeface="+mn-ea"/>
                <a:cs typeface="+mn-cs"/>
              </a:rPr>
              <a:t>In absolute terms, we can look at whether a person’s income is higher than her parents’. In relative terms, we can look at whether a person’s income places her higher up in the income distribution than her parents. </a:t>
            </a:r>
            <a:r>
              <a:rPr lang="en-US" dirty="0"/>
              <a:t>The U.S. has had high absolute mobility in the last century. Until recently, every generation has, on average, earned more and lived longer than their parents. In relative terms, however, the United States has much less income mobility. Almost half of those whose fathers were in the lowest income bracket end up in the lowest bracket themselves, and fewer than 1 in 10 make the “rags to riches” jump to the highest quintile. (In contrast, “perfect” income mobility would imply that 1 in 5 people with fathers in the lowest bracket should end up in each quintile.)</a:t>
            </a:r>
          </a:p>
          <a:p>
            <a:endParaRPr lang="en-US" dirty="0"/>
          </a:p>
          <a:p>
            <a:endParaRPr lang="en-US" dirty="0"/>
          </a:p>
          <a:p>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19</a:t>
            </a:fld>
            <a:endParaRPr lang="en-US" dirty="0"/>
          </a:p>
        </p:txBody>
      </p:sp>
    </p:spTree>
    <p:extLst>
      <p:ext uri="{BB962C8B-B14F-4D97-AF65-F5344CB8AC3E}">
        <p14:creationId xmlns:p14="http://schemas.microsoft.com/office/powerpoint/2010/main" val="43025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a:t>
            </a:fld>
            <a:endParaRPr lang="en-US" dirty="0"/>
          </a:p>
        </p:txBody>
      </p:sp>
    </p:spTree>
    <p:extLst>
      <p:ext uri="{BB962C8B-B14F-4D97-AF65-F5344CB8AC3E}">
        <p14:creationId xmlns:p14="http://schemas.microsoft.com/office/powerpoint/2010/main" val="3944520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20</a:t>
            </a:fld>
            <a:endParaRPr lang="en-US" dirty="0"/>
          </a:p>
        </p:txBody>
      </p:sp>
    </p:spTree>
    <p:extLst>
      <p:ext uri="{BB962C8B-B14F-4D97-AF65-F5344CB8AC3E}">
        <p14:creationId xmlns:p14="http://schemas.microsoft.com/office/powerpoint/2010/main" val="3272763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dirty="0"/>
              <a:t>Economic development: </a:t>
            </a:r>
            <a:r>
              <a:rPr lang="en-US" dirty="0"/>
              <a:t>Examples include education, job training, and infrastructure.</a:t>
            </a:r>
          </a:p>
          <a:p>
            <a:r>
              <a:rPr lang="en-US" b="1" u="none" dirty="0"/>
              <a:t>Safety nets: </a:t>
            </a:r>
            <a:r>
              <a:rPr lang="en-US" sz="1200" b="0" i="0" u="none" strike="noStrike" kern="1200" baseline="0" dirty="0">
                <a:solidFill>
                  <a:schemeClr val="tx1"/>
                </a:solidFill>
                <a:latin typeface="+mn-lt"/>
                <a:ea typeface="+mn-ea"/>
                <a:cs typeface="+mn-cs"/>
              </a:rPr>
              <a:t>Important examples of social insurance in the United States include unemployment insurance, Social Security, and Medicare.</a:t>
            </a:r>
          </a:p>
          <a:p>
            <a:r>
              <a:rPr lang="en-US" b="1" u="none" dirty="0"/>
              <a:t>Redistribution: </a:t>
            </a:r>
            <a:r>
              <a:rPr lang="en-US" dirty="0"/>
              <a:t>Examples include homeless shelters and food banks.</a:t>
            </a:r>
          </a:p>
          <a:p>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21</a:t>
            </a:fld>
            <a:endParaRPr lang="en-US" dirty="0"/>
          </a:p>
        </p:txBody>
      </p:sp>
    </p:spTree>
    <p:extLst>
      <p:ext uri="{BB962C8B-B14F-4D97-AF65-F5344CB8AC3E}">
        <p14:creationId xmlns:p14="http://schemas.microsoft.com/office/powerpoint/2010/main" val="2532888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22</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23</a:t>
            </a:fld>
            <a:endParaRPr lang="en-US" dirty="0"/>
          </a:p>
        </p:txBody>
      </p:sp>
    </p:spTree>
    <p:extLst>
      <p:ext uri="{BB962C8B-B14F-4D97-AF65-F5344CB8AC3E}">
        <p14:creationId xmlns:p14="http://schemas.microsoft.com/office/powerpoint/2010/main" val="34419424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basics of welfare state in the U.S. started as part of the New Deal legislation, which responded to the Great Depression in the 1930s. Examples include food stamps (to help the poor buy food) and Head Start (an early childhood education program). With progressive taxation, the tax rate becomes steeper as the income bracket grows higher. EITC is a way to encourage work while still providing income support to families with very low income (see next slide on income support).</a:t>
            </a:r>
          </a:p>
        </p:txBody>
      </p:sp>
      <p:sp>
        <p:nvSpPr>
          <p:cNvPr id="4" name="Slide Number Placeholder 3"/>
          <p:cNvSpPr>
            <a:spLocks noGrp="1"/>
          </p:cNvSpPr>
          <p:nvPr>
            <p:ph type="sldNum" sz="quarter" idx="10"/>
          </p:nvPr>
        </p:nvSpPr>
        <p:spPr/>
        <p:txBody>
          <a:bodyPr/>
          <a:lstStyle/>
          <a:p>
            <a:fld id="{384AAD89-1103-423B-BA6F-61A81871F46B}" type="slidenum">
              <a:rPr lang="en-US" smtClean="0"/>
              <a:t>24</a:t>
            </a:fld>
            <a:endParaRPr lang="en-US" dirty="0"/>
          </a:p>
        </p:txBody>
      </p:sp>
    </p:spTree>
    <p:extLst>
      <p:ext uri="{BB962C8B-B14F-4D97-AF65-F5344CB8AC3E}">
        <p14:creationId xmlns:p14="http://schemas.microsoft.com/office/powerpoint/2010/main" val="25994743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Income support</a:t>
            </a:r>
            <a:r>
              <a:rPr lang="en-US" sz="1200" b="0" i="0" u="none" strike="noStrike" kern="1200" baseline="0" dirty="0">
                <a:solidFill>
                  <a:schemeClr val="tx1"/>
                </a:solidFill>
                <a:latin typeface="+mn-lt"/>
                <a:ea typeface="+mn-ea"/>
                <a:cs typeface="+mn-cs"/>
              </a:rPr>
              <a:t>: Conditional cash transfer programs are designed to help people through temporary hard times rather than provide long-term income support. Such conditional cash transfer programs combine redistributive goals with economic development goals; for instance, they may require recipients to invest in health and education for their children. Such conditional cash transfer programs combine redistributive goals with economic development goals.</a:t>
            </a:r>
          </a:p>
          <a:p>
            <a:endParaRPr lang="en-US" sz="1200" b="1"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In-kind transfers</a:t>
            </a:r>
            <a:r>
              <a:rPr lang="en-US" sz="1200" b="0" i="0" u="none" strike="noStrike" kern="1200" baseline="0" dirty="0">
                <a:solidFill>
                  <a:schemeClr val="tx1"/>
                </a:solidFill>
                <a:latin typeface="+mn-lt"/>
                <a:ea typeface="+mn-ea"/>
                <a:cs typeface="+mn-cs"/>
              </a:rPr>
              <a:t>: Examples include p</a:t>
            </a:r>
            <a:r>
              <a:rPr lang="en-US" dirty="0"/>
              <a:t>ublic housing, free school lunches, and</a:t>
            </a:r>
            <a:r>
              <a:rPr lang="en-US" baseline="0" dirty="0"/>
              <a:t> </a:t>
            </a:r>
            <a:r>
              <a:rPr lang="en-US" dirty="0"/>
              <a:t>food stamps.</a:t>
            </a:r>
            <a:r>
              <a:rPr lang="en-US" baseline="0" dirty="0"/>
              <a:t> </a:t>
            </a:r>
            <a:r>
              <a:rPr lang="en-US" sz="1200" b="0" i="0" u="none" strike="noStrike" kern="1200" baseline="0" dirty="0">
                <a:solidFill>
                  <a:schemeClr val="tx1"/>
                </a:solidFill>
                <a:latin typeface="+mn-lt"/>
                <a:ea typeface="+mn-ea"/>
                <a:cs typeface="+mn-cs"/>
              </a:rPr>
              <a:t>Prevents recipients from spending cash on luxury items or on socially disapproved goods, such as alcohol or drugs.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Social insurance: </a:t>
            </a:r>
            <a:r>
              <a:rPr lang="en-US" sz="1200" b="0" i="0" u="none" strike="noStrike" kern="1200" baseline="0" dirty="0">
                <a:solidFill>
                  <a:schemeClr val="tx1"/>
                </a:solidFill>
                <a:latin typeface="+mn-lt"/>
                <a:ea typeface="+mn-ea"/>
                <a:cs typeface="+mn-cs"/>
              </a:rPr>
              <a:t>For all of these programs, the government plays a role similar to that of a private insurance company or forced savings program: It collects contributions from working people in a common pool, defines the circumstances under which people are eligible to draw benefits, and administers and monitors the allocation of those benefits. Examples include </a:t>
            </a:r>
            <a:r>
              <a:rPr lang="en-US" b="0" dirty="0"/>
              <a:t>Social Security, Medicare, and unemployment insurance. </a:t>
            </a:r>
            <a:r>
              <a:rPr lang="en-US" sz="1200" kern="1200" dirty="0">
                <a:solidFill>
                  <a:schemeClr val="tx1"/>
                </a:solidFill>
                <a:effectLst/>
                <a:latin typeface="+mn-lt"/>
                <a:ea typeface="+mn-ea"/>
                <a:cs typeface="+mn-cs"/>
              </a:rPr>
              <a:t>For Social Security and Medicare, risk is spread over generations, with younger workers supporting older people</a:t>
            </a:r>
            <a:r>
              <a:rPr lang="en-US" sz="1200" kern="1200" baseline="0" dirty="0">
                <a:solidFill>
                  <a:schemeClr val="tx1"/>
                </a:solidFill>
                <a:effectLst/>
                <a:latin typeface="+mn-lt"/>
                <a:ea typeface="+mn-ea"/>
                <a:cs typeface="+mn-cs"/>
              </a:rPr>
              <a:t> under </a:t>
            </a:r>
            <a:r>
              <a:rPr lang="en-US" sz="1200" kern="1200" dirty="0">
                <a:solidFill>
                  <a:schemeClr val="tx1"/>
                </a:solidFill>
                <a:effectLst/>
                <a:latin typeface="+mn-lt"/>
                <a:ea typeface="+mn-ea"/>
                <a:cs typeface="+mn-cs"/>
              </a:rPr>
              <a:t>the promise that when they themselves become old they will get the same benefits. For most other insurance, risk is spread among people of</a:t>
            </a:r>
            <a:r>
              <a:rPr lang="en-US" sz="1200" kern="1200" baseline="0" dirty="0">
                <a:solidFill>
                  <a:schemeClr val="tx1"/>
                </a:solidFill>
                <a:effectLst/>
                <a:latin typeface="+mn-lt"/>
                <a:ea typeface="+mn-ea"/>
                <a:cs typeface="+mn-cs"/>
              </a:rPr>
              <a:t> the same generation.</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25</a:t>
            </a:fld>
            <a:endParaRPr lang="en-US" dirty="0"/>
          </a:p>
        </p:txBody>
      </p:sp>
    </p:spTree>
    <p:extLst>
      <p:ext uri="{BB962C8B-B14F-4D97-AF65-F5344CB8AC3E}">
        <p14:creationId xmlns:p14="http://schemas.microsoft.com/office/powerpoint/2010/main" val="3770762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26</a:t>
            </a:fld>
            <a:endParaRPr lang="en-US" dirty="0"/>
          </a:p>
        </p:txBody>
      </p:sp>
    </p:spTree>
    <p:extLst>
      <p:ext uri="{BB962C8B-B14F-4D97-AF65-F5344CB8AC3E}">
        <p14:creationId xmlns:p14="http://schemas.microsoft.com/office/powerpoint/2010/main" val="2377794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definitions for these programs is as follows:</a:t>
            </a:r>
          </a:p>
          <a:p>
            <a:r>
              <a:rPr lang="en-US" sz="1200" b="0" i="0" u="none" strike="noStrike" kern="1200" baseline="0" dirty="0">
                <a:solidFill>
                  <a:schemeClr val="tx1"/>
                </a:solidFill>
                <a:latin typeface="+mn-lt"/>
                <a:ea typeface="+mn-ea"/>
                <a:cs typeface="+mn-cs"/>
              </a:rPr>
              <a:t>TANF: Temporary Assistance for Needy Families.</a:t>
            </a:r>
          </a:p>
          <a:p>
            <a:r>
              <a:rPr lang="en-US" sz="1200" b="0" i="0" u="none" strike="noStrike" kern="1200" baseline="0" dirty="0">
                <a:solidFill>
                  <a:schemeClr val="tx1"/>
                </a:solidFill>
                <a:latin typeface="+mn-lt"/>
                <a:ea typeface="+mn-ea"/>
                <a:cs typeface="+mn-cs"/>
              </a:rPr>
              <a:t>EITC: Earned Income Tax Credit is a refundable tax credit for low- to moderate-income working individuals and couples, particularly those with children.</a:t>
            </a:r>
          </a:p>
          <a:p>
            <a:r>
              <a:rPr lang="en-US" sz="1200" b="0" i="0" u="none" strike="noStrike" kern="1200" baseline="0" dirty="0">
                <a:solidFill>
                  <a:schemeClr val="tx1"/>
                </a:solidFill>
                <a:latin typeface="+mn-lt"/>
                <a:ea typeface="+mn-ea"/>
                <a:cs typeface="+mn-cs"/>
              </a:rPr>
              <a:t>SNAP: Supplemental Nutrition Assistance Program offers nutrition assistance to millions of eligible, low-income individuals and families and provides economic benefits to communities.</a:t>
            </a:r>
          </a:p>
          <a:p>
            <a:r>
              <a:rPr lang="en-US" sz="1200" b="0" i="0" u="none" strike="noStrike" kern="1200" baseline="0" dirty="0">
                <a:solidFill>
                  <a:schemeClr val="tx1"/>
                </a:solidFill>
                <a:latin typeface="+mn-lt"/>
                <a:ea typeface="+mn-ea"/>
                <a:cs typeface="+mn-cs"/>
              </a:rPr>
              <a:t>Medicaid: Medicaid and the Children's Health Insurance Program (CHIP) provide free or low-cost health coverage to millions of Americans.</a:t>
            </a:r>
          </a:p>
        </p:txBody>
      </p:sp>
      <p:sp>
        <p:nvSpPr>
          <p:cNvPr id="4" name="Slide Number Placeholder 3"/>
          <p:cNvSpPr>
            <a:spLocks noGrp="1"/>
          </p:cNvSpPr>
          <p:nvPr>
            <p:ph type="sldNum" sz="quarter" idx="10"/>
          </p:nvPr>
        </p:nvSpPr>
        <p:spPr/>
        <p:txBody>
          <a:bodyPr/>
          <a:lstStyle/>
          <a:p>
            <a:fld id="{384AAD89-1103-423B-BA6F-61A81871F46B}" type="slidenum">
              <a:rPr lang="en-US" smtClean="0"/>
              <a:t>27</a:t>
            </a:fld>
            <a:endParaRPr lang="en-US" dirty="0"/>
          </a:p>
        </p:txBody>
      </p:sp>
    </p:spTree>
    <p:extLst>
      <p:ext uri="{BB962C8B-B14F-4D97-AF65-F5344CB8AC3E}">
        <p14:creationId xmlns:p14="http://schemas.microsoft.com/office/powerpoint/2010/main" val="4028822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public welfare</a:t>
            </a:r>
            <a:r>
              <a:rPr lang="en-US" baseline="0" dirty="0"/>
              <a:t> programs</a:t>
            </a:r>
            <a:r>
              <a:rPr lang="en-US" dirty="0"/>
              <a:t> are financed through tax revenue, a deadweight loss is incurred.</a:t>
            </a:r>
            <a:r>
              <a:rPr lang="en-US" sz="1200" b="0" i="0" u="none" strike="noStrike" kern="1200" baseline="0" dirty="0">
                <a:solidFill>
                  <a:schemeClr val="tx1"/>
                </a:solidFill>
                <a:latin typeface="+mn-lt"/>
                <a:ea typeface="+mn-ea"/>
                <a:cs typeface="+mn-cs"/>
              </a:rPr>
              <a:t> It is possible to fix this sort of perverse incentive by designing more nuanced means-tests. For instance, a program could phase out benefits as income increases rather than use a strict cut-off.</a:t>
            </a:r>
          </a:p>
        </p:txBody>
      </p:sp>
      <p:sp>
        <p:nvSpPr>
          <p:cNvPr id="4" name="Slide Number Placeholder 3"/>
          <p:cNvSpPr>
            <a:spLocks noGrp="1"/>
          </p:cNvSpPr>
          <p:nvPr>
            <p:ph type="sldNum" sz="quarter" idx="10"/>
          </p:nvPr>
        </p:nvSpPr>
        <p:spPr/>
        <p:txBody>
          <a:bodyPr/>
          <a:lstStyle/>
          <a:p>
            <a:fld id="{384AAD89-1103-423B-BA6F-61A81871F46B}" type="slidenum">
              <a:rPr lang="en-US" smtClean="0"/>
              <a:t>28</a:t>
            </a:fld>
            <a:endParaRPr lang="en-US" dirty="0"/>
          </a:p>
        </p:txBody>
      </p:sp>
    </p:spTree>
    <p:extLst>
      <p:ext uri="{BB962C8B-B14F-4D97-AF65-F5344CB8AC3E}">
        <p14:creationId xmlns:p14="http://schemas.microsoft.com/office/powerpoint/2010/main" val="48153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Statistical discrimination</a:t>
            </a:r>
            <a:r>
              <a:rPr lang="en-US" dirty="0"/>
              <a:t>: Imagine that an employer has to make a quick decision on which of two candidates to employ, a younger candidate versus an older one. She decides to hire the younger one as she believes that the younger candidate would be healthier and miss work less frequently.</a:t>
            </a:r>
          </a:p>
        </p:txBody>
      </p:sp>
      <p:sp>
        <p:nvSpPr>
          <p:cNvPr id="4" name="Slide Number Placeholder 3"/>
          <p:cNvSpPr>
            <a:spLocks noGrp="1"/>
          </p:cNvSpPr>
          <p:nvPr>
            <p:ph type="sldNum" sz="quarter" idx="10"/>
          </p:nvPr>
        </p:nvSpPr>
        <p:spPr/>
        <p:txBody>
          <a:bodyPr/>
          <a:lstStyle/>
          <a:p>
            <a:fld id="{F33F55AD-FC16-4709-8F54-AA3637AA4E5C}" type="slidenum">
              <a:rPr lang="en-US" smtClean="0"/>
              <a:t>30</a:t>
            </a:fld>
            <a:endParaRPr lang="en-US" dirty="0"/>
          </a:p>
        </p:txBody>
      </p:sp>
    </p:spTree>
    <p:extLst>
      <p:ext uri="{BB962C8B-B14F-4D97-AF65-F5344CB8AC3E}">
        <p14:creationId xmlns:p14="http://schemas.microsoft.com/office/powerpoint/2010/main" val="3120303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Some of the effects on individuals’ lives are the choices and consequences of being poor. </a:t>
            </a:r>
            <a:r>
              <a:rPr lang="en-US" sz="1200" kern="1200" dirty="0">
                <a:solidFill>
                  <a:schemeClr val="tx1"/>
                </a:solidFill>
                <a:effectLst/>
                <a:latin typeface="+mn-lt"/>
                <a:ea typeface="+mn-ea"/>
                <a:cs typeface="+mn-cs"/>
              </a:rPr>
              <a:t>Do people with few resources make different decisions from the wealthy? Why are they poor in the first place? </a:t>
            </a:r>
            <a:r>
              <a:rPr lang="en-US" sz="1200" b="0" i="0" u="none" strike="noStrike" kern="1200" baseline="0" dirty="0">
                <a:solidFill>
                  <a:schemeClr val="tx1"/>
                </a:solidFill>
                <a:latin typeface="+mn-lt"/>
                <a:ea typeface="+mn-ea"/>
                <a:cs typeface="+mn-cs"/>
              </a:rPr>
              <a:t>Imagine two families. One is a family of four living in the U.S. with a household income of $15,000 per year. This family lives in an apartment with running water, electricity, heat, and four rooms. The other is a family of six living in India with a household income of $1,500 per year. This family of six lives in a one-room house with no water or electricity. Both families earn less money than the majority of the people living in their respective countries. One, however, makes ten times as much money as the other. Which family is “poor”?</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3</a:t>
            </a:fld>
            <a:endParaRPr lang="en-US" dirty="0"/>
          </a:p>
        </p:txBody>
      </p:sp>
    </p:spTree>
    <p:extLst>
      <p:ext uri="{BB962C8B-B14F-4D97-AF65-F5344CB8AC3E}">
        <p14:creationId xmlns:p14="http://schemas.microsoft.com/office/powerpoint/2010/main" val="38011275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a:buNone/>
            </a:pPr>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O</a:t>
            </a:r>
            <a:r>
              <a:rPr lang="en-US" sz="1200" b="0" i="0" u="none" strike="noStrike" kern="1200" baseline="0" dirty="0">
                <a:solidFill>
                  <a:schemeClr val="tx1"/>
                </a:solidFill>
                <a:latin typeface="+mn-lt"/>
                <a:ea typeface="+mn-ea"/>
                <a:cs typeface="+mn-cs"/>
              </a:rPr>
              <a:t>n average, white men have higher educational qualifications than people in other groups (except for Asians). To the extent that being more educated is a signal or a cause of higher productivity as a worker, this could explain higher wages. Income differences between men and women may be explained, in part, by occupational choice. Women are more likely than men to choose to leave the labor force when they have children, and therefore have less work experience on average. </a:t>
            </a:r>
            <a:r>
              <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rPr>
              <a:t>An example of an omitted variable is educational qualifications. Blacks have, on average, lower education attainment. This causes them to have lower earnings. Thus, it may be that blacks are not discriminated against, but rather they have lower rates of education. One way to research this is to compare the incomes of college-educated blacks against a reference group (such as college-educated whites). An example of discrimination in the omitted variable factor is social pressure that may push women to be nurses instead of doctors.</a:t>
            </a:r>
          </a:p>
        </p:txBody>
      </p:sp>
      <p:sp>
        <p:nvSpPr>
          <p:cNvPr id="4" name="Slide Number Placeholder 3"/>
          <p:cNvSpPr>
            <a:spLocks noGrp="1"/>
          </p:cNvSpPr>
          <p:nvPr>
            <p:ph type="sldNum" sz="quarter" idx="10"/>
          </p:nvPr>
        </p:nvSpPr>
        <p:spPr/>
        <p:txBody>
          <a:bodyPr/>
          <a:lstStyle/>
          <a:p>
            <a:fld id="{384AAD89-1103-423B-BA6F-61A81871F46B}" type="slidenum">
              <a:rPr lang="en-US" smtClean="0"/>
              <a:t>31</a:t>
            </a:fld>
            <a:endParaRPr lang="en-US" dirty="0"/>
          </a:p>
        </p:txBody>
      </p:sp>
    </p:spTree>
    <p:extLst>
      <p:ext uri="{BB962C8B-B14F-4D97-AF65-F5344CB8AC3E}">
        <p14:creationId xmlns:p14="http://schemas.microsoft.com/office/powerpoint/2010/main" val="29357033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For example,</a:t>
            </a:r>
            <a:r>
              <a:rPr lang="en-US" u="none" baseline="0" dirty="0"/>
              <a:t> for </a:t>
            </a:r>
            <a:r>
              <a:rPr lang="en-US" u="none" dirty="0"/>
              <a:t>much of the twentieth century</a:t>
            </a:r>
            <a:r>
              <a:rPr lang="en-US" u="none" baseline="0" dirty="0"/>
              <a:t> </a:t>
            </a:r>
            <a:r>
              <a:rPr lang="en-US" u="none" dirty="0"/>
              <a:t>shopkeepers who discriminated against black customers were the norm rather than the exception.</a:t>
            </a:r>
          </a:p>
        </p:txBody>
      </p:sp>
      <p:sp>
        <p:nvSpPr>
          <p:cNvPr id="4" name="Slide Number Placeholder 3"/>
          <p:cNvSpPr>
            <a:spLocks noGrp="1"/>
          </p:cNvSpPr>
          <p:nvPr>
            <p:ph type="sldNum" sz="quarter" idx="10"/>
          </p:nvPr>
        </p:nvSpPr>
        <p:spPr/>
        <p:txBody>
          <a:bodyPr/>
          <a:lstStyle/>
          <a:p>
            <a:fld id="{384AAD89-1103-423B-BA6F-61A81871F46B}" type="slidenum">
              <a:rPr lang="en-US" smtClean="0"/>
              <a:t>32</a:t>
            </a:fld>
            <a:endParaRPr lang="en-US" dirty="0"/>
          </a:p>
        </p:txBody>
      </p:sp>
    </p:spTree>
    <p:extLst>
      <p:ext uri="{BB962C8B-B14F-4D97-AF65-F5344CB8AC3E}">
        <p14:creationId xmlns:p14="http://schemas.microsoft.com/office/powerpoint/2010/main" val="29357033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a:buNone/>
            </a:pPr>
            <a:r>
              <a:rPr lang="en-US" sz="1200" b="0" i="0" u="none" strike="noStrike" kern="1200" baseline="0" dirty="0">
                <a:solidFill>
                  <a:schemeClr val="tx1"/>
                </a:solidFill>
                <a:latin typeface="+mn-lt"/>
                <a:ea typeface="+mn-ea"/>
                <a:cs typeface="+mn-cs"/>
              </a:rPr>
              <a:t>Children who grow up in segregated communities may be surrounded by adults who have low education or job experience, affecting the development of the kids’ human capital.</a:t>
            </a:r>
            <a:endParaRPr lang="en-US" b="0" dirty="0">
              <a:effectLst>
                <a:outerShdw blurRad="38100" dist="38100" dir="2700000" algn="tl">
                  <a:srgbClr val="000000">
                    <a:alpha val="43137"/>
                  </a:srgbClr>
                </a:outerShdw>
              </a:effectLst>
            </a:endParaRPr>
          </a:p>
          <a:p>
            <a:pPr marL="0" indent="0">
              <a:buFont typeface="Wingdings"/>
              <a:buNone/>
            </a:pPr>
            <a:endParaRPr lang="en-US" sz="1200" b="0" i="0" u="none" strike="noStrike" kern="1200" baseline="0" dirty="0">
              <a:solidFill>
                <a:schemeClr val="tx1"/>
              </a:solidFill>
              <a:effectLst>
                <a:outerShdw blurRad="38100" dist="38100" dir="2700000" algn="tl">
                  <a:srgbClr val="000000">
                    <a:alpha val="43137"/>
                  </a:srgbClr>
                </a:outerShdw>
              </a:effectLst>
              <a:latin typeface="+mn-lt"/>
              <a:ea typeface="+mn-ea"/>
              <a:cs typeface="+mn-cs"/>
              <a:sym typeface="Wingdings" pitchFamily="2" charset="2"/>
            </a:endParaRPr>
          </a:p>
        </p:txBody>
      </p:sp>
      <p:sp>
        <p:nvSpPr>
          <p:cNvPr id="4" name="Slide Number Placeholder 3"/>
          <p:cNvSpPr>
            <a:spLocks noGrp="1"/>
          </p:cNvSpPr>
          <p:nvPr>
            <p:ph type="sldNum" sz="quarter" idx="10"/>
          </p:nvPr>
        </p:nvSpPr>
        <p:spPr/>
        <p:txBody>
          <a:bodyPr/>
          <a:lstStyle/>
          <a:p>
            <a:fld id="{384AAD89-1103-423B-BA6F-61A81871F46B}" type="slidenum">
              <a:rPr lang="en-US" smtClean="0"/>
              <a:t>33</a:t>
            </a:fld>
            <a:endParaRPr lang="en-US" dirty="0"/>
          </a:p>
        </p:txBody>
      </p:sp>
    </p:spTree>
    <p:extLst>
      <p:ext uri="{BB962C8B-B14F-4D97-AF65-F5344CB8AC3E}">
        <p14:creationId xmlns:p14="http://schemas.microsoft.com/office/powerpoint/2010/main" val="29357033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34</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35</a:t>
            </a:fld>
            <a:endParaRPr lang="en-US" dirty="0"/>
          </a:p>
        </p:txBody>
      </p:sp>
    </p:spTree>
    <p:extLst>
      <p:ext uri="{BB962C8B-B14F-4D97-AF65-F5344CB8AC3E}">
        <p14:creationId xmlns:p14="http://schemas.microsoft.com/office/powerpoint/2010/main" val="20754140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039F57-2E1C-4FC2-AABC-E2D3D29B83B2}" type="slidenum">
              <a:rPr lang="en-US" smtClean="0"/>
              <a:t>36</a:t>
            </a:fld>
            <a:endParaRPr lang="en-US" dirty="0"/>
          </a:p>
        </p:txBody>
      </p:sp>
    </p:spTree>
    <p:extLst>
      <p:ext uri="{BB962C8B-B14F-4D97-AF65-F5344CB8AC3E}">
        <p14:creationId xmlns:p14="http://schemas.microsoft.com/office/powerpoint/2010/main" val="1229504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tx1"/>
              </a:buClr>
            </a:pPr>
            <a:r>
              <a:rPr lang="en-US" i="0" u="none" dirty="0">
                <a:solidFill>
                  <a:srgbClr val="9D0505"/>
                </a:solidFill>
              </a:rPr>
              <a:t>An</a:t>
            </a:r>
            <a:r>
              <a:rPr lang="en-US" i="0" u="none" baseline="0" dirty="0">
                <a:solidFill>
                  <a:srgbClr val="9D0505"/>
                </a:solidFill>
              </a:rPr>
              <a:t> a</a:t>
            </a:r>
            <a:r>
              <a:rPr lang="en-US" i="0" u="none" dirty="0">
                <a:solidFill>
                  <a:srgbClr val="9D0505"/>
                </a:solidFill>
              </a:rPr>
              <a:t>bsolute poverty line</a:t>
            </a:r>
            <a:r>
              <a:rPr lang="en-US" i="0" u="none" dirty="0"/>
              <a:t> </a:t>
            </a:r>
            <a:r>
              <a:rPr lang="en-US" dirty="0"/>
              <a:t>captures a family’s </a:t>
            </a:r>
            <a:r>
              <a:rPr lang="en-US" u="none" dirty="0"/>
              <a:t>ability to consume essential goods.</a:t>
            </a:r>
            <a:r>
              <a:rPr lang="en-US" u="none" baseline="0" dirty="0"/>
              <a:t> </a:t>
            </a:r>
            <a:r>
              <a:rPr lang="en-US" i="0" dirty="0">
                <a:solidFill>
                  <a:srgbClr val="9D0505"/>
                </a:solidFill>
              </a:rPr>
              <a:t>A</a:t>
            </a:r>
            <a:r>
              <a:rPr lang="en-US" i="0" baseline="0" dirty="0">
                <a:solidFill>
                  <a:srgbClr val="9D0505"/>
                </a:solidFill>
              </a:rPr>
              <a:t> re</a:t>
            </a:r>
            <a:r>
              <a:rPr lang="en-US" i="0" dirty="0">
                <a:solidFill>
                  <a:srgbClr val="9D0505"/>
                </a:solidFill>
              </a:rPr>
              <a:t>lative poverty line </a:t>
            </a:r>
            <a:r>
              <a:rPr lang="en-US" dirty="0"/>
              <a:t>captures the fact that </a:t>
            </a:r>
            <a:r>
              <a:rPr lang="en-US" u="none" dirty="0"/>
              <a:t>people tend to measure themselves against the people around them.</a:t>
            </a:r>
            <a:r>
              <a:rPr lang="en-US" u="none" baseline="0" dirty="0"/>
              <a:t> </a:t>
            </a:r>
            <a:r>
              <a:rPr lang="en-US" dirty="0"/>
              <a:t>Critics of the U.S. definition of poverty note that it fails to account accurately for expenditures other than food. This is a real worry, since most families devote a smaller share of their income to food than they did in the 1960s. </a:t>
            </a:r>
          </a:p>
          <a:p>
            <a:pPr>
              <a:buClr>
                <a:schemeClr val="tx1"/>
              </a:buClr>
            </a:pPr>
            <a:endParaRPr lang="en-US" dirty="0"/>
          </a:p>
          <a:p>
            <a:pPr>
              <a:buClr>
                <a:schemeClr val="tx1"/>
              </a:buClr>
            </a:pPr>
            <a:r>
              <a:rPr lang="en-US" dirty="0"/>
              <a:t>Accounting for this change, a reasonable standard of living may now cost more than three times the price of food. Critics also point out that the U.S. poverty definition does not account for regional differences in the cost of living. The federal government currently has only one “official” poverty line.</a:t>
            </a:r>
          </a:p>
          <a:p>
            <a:pPr>
              <a:buClr>
                <a:schemeClr val="tx1"/>
              </a:buClr>
            </a:pPr>
            <a:endParaRPr lang="en-US" dirty="0"/>
          </a:p>
          <a:p>
            <a:pPr>
              <a:buClr>
                <a:schemeClr val="tx1"/>
              </a:buClr>
            </a:pPr>
            <a:r>
              <a:rPr lang="en-US" dirty="0"/>
              <a:t>In 2011, the Census Bureau introduced an “alternate” poverty measure., called the </a:t>
            </a:r>
            <a:r>
              <a:rPr lang="en-US" i="1" dirty="0"/>
              <a:t>Supplemental Poverty Measure (SPM).</a:t>
            </a:r>
            <a:r>
              <a:rPr lang="en-US" dirty="0"/>
              <a:t> This alternate measure bases the poverty line on the prices of food, clothing, shelter, and utilities, and it adjusts for geographic differences in the cost of living.</a:t>
            </a:r>
          </a:p>
        </p:txBody>
      </p:sp>
      <p:sp>
        <p:nvSpPr>
          <p:cNvPr id="4" name="Slide Number Placeholder 3"/>
          <p:cNvSpPr>
            <a:spLocks noGrp="1"/>
          </p:cNvSpPr>
          <p:nvPr>
            <p:ph type="sldNum" sz="quarter" idx="10"/>
          </p:nvPr>
        </p:nvSpPr>
        <p:spPr/>
        <p:txBody>
          <a:bodyPr/>
          <a:lstStyle/>
          <a:p>
            <a:fld id="{384AAD89-1103-423B-BA6F-61A81871F46B}" type="slidenum">
              <a:rPr lang="en-US" smtClean="0"/>
              <a:t>4</a:t>
            </a:fld>
            <a:endParaRPr lang="en-US" dirty="0"/>
          </a:p>
        </p:txBody>
      </p:sp>
    </p:spTree>
    <p:extLst>
      <p:ext uri="{BB962C8B-B14F-4D97-AF65-F5344CB8AC3E}">
        <p14:creationId xmlns:p14="http://schemas.microsoft.com/office/powerpoint/2010/main" val="3801127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2014, 46.7 million people—14.8 percent of the population—lived under the official poverty line in the United States. This number was up from a near all-time low of 11.3 percent in 2000.</a:t>
            </a:r>
          </a:p>
          <a:p>
            <a:endParaRPr lang="en-US" dirty="0"/>
          </a:p>
          <a:p>
            <a:endParaRPr lang="en-US" dirty="0"/>
          </a:p>
        </p:txBody>
      </p:sp>
      <p:sp>
        <p:nvSpPr>
          <p:cNvPr id="4" name="Slide Number Placeholder 3"/>
          <p:cNvSpPr>
            <a:spLocks noGrp="1"/>
          </p:cNvSpPr>
          <p:nvPr>
            <p:ph type="sldNum" sz="quarter" idx="10"/>
          </p:nvPr>
        </p:nvSpPr>
        <p:spPr/>
        <p:txBody>
          <a:bodyPr/>
          <a:lstStyle/>
          <a:p>
            <a:fld id="{F33F55AD-FC16-4709-8F54-AA3637AA4E5C}" type="slidenum">
              <a:rPr lang="en-US" smtClean="0"/>
              <a:t>5</a:t>
            </a:fld>
            <a:endParaRPr lang="en-US" dirty="0"/>
          </a:p>
        </p:txBody>
      </p:sp>
    </p:spTree>
    <p:extLst>
      <p:ext uri="{BB962C8B-B14F-4D97-AF65-F5344CB8AC3E}">
        <p14:creationId xmlns:p14="http://schemas.microsoft.com/office/powerpoint/2010/main" val="959299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Black and Hispanic Americans have poverty rates twice as high as white Americans—roughly 20 percent versus 8.7 percent. Note, however, that there are roughly an equal number of white people living in poverty to black and Hispanic people in the United States.</a:t>
            </a:r>
          </a:p>
        </p:txBody>
      </p:sp>
      <p:sp>
        <p:nvSpPr>
          <p:cNvPr id="4" name="Slide Number Placeholder 3"/>
          <p:cNvSpPr>
            <a:spLocks noGrp="1"/>
          </p:cNvSpPr>
          <p:nvPr>
            <p:ph type="sldNum" sz="quarter" idx="10"/>
          </p:nvPr>
        </p:nvSpPr>
        <p:spPr/>
        <p:txBody>
          <a:bodyPr/>
          <a:lstStyle/>
          <a:p>
            <a:fld id="{384AAD89-1103-423B-BA6F-61A81871F46B}" type="slidenum">
              <a:rPr lang="en-US" smtClean="0"/>
              <a:t>6</a:t>
            </a:fld>
            <a:endParaRPr lang="en-US" dirty="0"/>
          </a:p>
        </p:txBody>
      </p:sp>
    </p:spTree>
    <p:extLst>
      <p:ext uri="{BB962C8B-B14F-4D97-AF65-F5344CB8AC3E}">
        <p14:creationId xmlns:p14="http://schemas.microsoft.com/office/powerpoint/2010/main" val="575913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aim of the PPP is to capture the fact that most goods are cheaper in India than they are in the U.S., or Sweden, and so on. This map shows the percentage of people living on less than $1.90 per day, adjusted for purchasing power in each country. That level of income is the World Bank’s measurement of extreme poverty. Most extreme poverty is clustered in sub-Saharan Africa. The majority of countries in the Northern Hemisphere have very low levels of poverty. </a:t>
            </a:r>
            <a:r>
              <a:rPr lang="en-US" sz="1200" kern="1200" dirty="0">
                <a:solidFill>
                  <a:schemeClr val="tx1"/>
                </a:solidFill>
                <a:effectLst/>
                <a:latin typeface="+mn-lt"/>
                <a:ea typeface="+mn-ea"/>
                <a:cs typeface="+mn-cs"/>
              </a:rPr>
              <a:t>Global poverty rates have decreased from 44% in 1981</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below 12.7% in</a:t>
            </a:r>
            <a:r>
              <a:rPr lang="en-US" sz="1200" kern="1200" baseline="0" dirty="0">
                <a:solidFill>
                  <a:schemeClr val="tx1"/>
                </a:solidFill>
                <a:effectLst/>
                <a:latin typeface="+mn-lt"/>
                <a:ea typeface="+mn-ea"/>
                <a:cs typeface="+mn-cs"/>
              </a:rPr>
              <a:t> 2012</a:t>
            </a:r>
            <a:r>
              <a:rPr lang="en-US" sz="1200" kern="1200" dirty="0">
                <a:solidFill>
                  <a:schemeClr val="tx1"/>
                </a:solidFill>
                <a:effectLst/>
                <a:latin typeface="+mn-lt"/>
                <a:ea typeface="+mn-ea"/>
                <a:cs typeface="+mn-cs"/>
              </a:rPr>
              <a:t>. </a:t>
            </a:r>
            <a:endParaRPr lang="en-US" b="0" dirty="0"/>
          </a:p>
        </p:txBody>
      </p:sp>
      <p:sp>
        <p:nvSpPr>
          <p:cNvPr id="4" name="Slide Number Placeholder 3"/>
          <p:cNvSpPr>
            <a:spLocks noGrp="1"/>
          </p:cNvSpPr>
          <p:nvPr>
            <p:ph type="sldNum" sz="quarter" idx="10"/>
          </p:nvPr>
        </p:nvSpPr>
        <p:spPr/>
        <p:txBody>
          <a:bodyPr/>
          <a:lstStyle/>
          <a:p>
            <a:fld id="{384AAD89-1103-423B-BA6F-61A81871F46B}" type="slidenum">
              <a:rPr lang="en-US" smtClean="0"/>
              <a:t>7</a:t>
            </a:fld>
            <a:endParaRPr lang="en-US" dirty="0"/>
          </a:p>
        </p:txBody>
      </p:sp>
    </p:spTree>
    <p:extLst>
      <p:ext uri="{BB962C8B-B14F-4D97-AF65-F5344CB8AC3E}">
        <p14:creationId xmlns:p14="http://schemas.microsoft.com/office/powerpoint/2010/main" val="783873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i="0" dirty="0">
                <a:solidFill>
                  <a:srgbClr val="9D0505"/>
                </a:solidFill>
              </a:rPr>
              <a:t>Human capital </a:t>
            </a:r>
            <a:r>
              <a:rPr lang="en-US" sz="2400" dirty="0"/>
              <a:t>is the set of </a:t>
            </a:r>
            <a:r>
              <a:rPr lang="en-US" sz="2400" u="none" dirty="0"/>
              <a:t>skills, knowledge, experience, and talent that determine the productivity of workers.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u="none" dirty="0"/>
          </a:p>
        </p:txBody>
      </p:sp>
      <p:sp>
        <p:nvSpPr>
          <p:cNvPr id="4" name="Slide Number Placeholder 3"/>
          <p:cNvSpPr>
            <a:spLocks noGrp="1"/>
          </p:cNvSpPr>
          <p:nvPr>
            <p:ph type="sldNum" sz="quarter" idx="10"/>
          </p:nvPr>
        </p:nvSpPr>
        <p:spPr/>
        <p:txBody>
          <a:bodyPr/>
          <a:lstStyle/>
          <a:p>
            <a:fld id="{F33F55AD-FC16-4709-8F54-AA3637AA4E5C}" type="slidenum">
              <a:rPr lang="en-US" smtClean="0"/>
              <a:t>8</a:t>
            </a:fld>
            <a:endParaRPr lang="en-US" dirty="0"/>
          </a:p>
        </p:txBody>
      </p:sp>
    </p:spTree>
    <p:extLst>
      <p:ext uri="{BB962C8B-B14F-4D97-AF65-F5344CB8AC3E}">
        <p14:creationId xmlns:p14="http://schemas.microsoft.com/office/powerpoint/2010/main" val="328865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a:t>One</a:t>
            </a:r>
            <a:r>
              <a:rPr lang="en-US" baseline="0" dirty="0"/>
              <a:t> example of a poverty trap is th</a:t>
            </a:r>
            <a:r>
              <a:rPr lang="en-US" dirty="0"/>
              <a:t>e cycle where </a:t>
            </a:r>
            <a:r>
              <a:rPr lang="en-US" u="none" dirty="0"/>
              <a:t>something causing a person to fall into poverty leads to an inability to buy food, causing </a:t>
            </a:r>
            <a:r>
              <a:rPr lang="en-US" u="none" dirty="0">
                <a:sym typeface="Wingdings" pitchFamily="2" charset="2"/>
              </a:rPr>
              <a:t>malnutrition and illness. This in turn decreases ability to earn income, </a:t>
            </a:r>
            <a:r>
              <a:rPr lang="en-US" dirty="0">
                <a:sym typeface="Wingdings" pitchFamily="2" charset="2"/>
              </a:rPr>
              <a:t>which causes more </a:t>
            </a:r>
            <a:r>
              <a:rPr lang="en-US" u="none" dirty="0">
                <a:sym typeface="Wingdings" pitchFamily="2" charset="2"/>
              </a:rPr>
              <a:t>poverty</a:t>
            </a:r>
            <a:r>
              <a:rPr lang="en-US" dirty="0">
                <a:sym typeface="Wingdings" pitchFamily="2" charset="2"/>
              </a:rPr>
              <a:t>.</a:t>
            </a:r>
            <a:r>
              <a:rPr lang="en-US" baseline="0" dirty="0">
                <a:sym typeface="Wingdings" pitchFamily="2" charset="2"/>
              </a:rPr>
              <a:t> </a:t>
            </a:r>
            <a:r>
              <a:rPr lang="en-US" dirty="0">
                <a:sym typeface="Wingdings" pitchFamily="2" charset="2"/>
              </a:rPr>
              <a:t>In developed nations, a poverty trap may be caused by </a:t>
            </a:r>
            <a:r>
              <a:rPr lang="en-US" i="0" u="none" dirty="0">
                <a:solidFill>
                  <a:srgbClr val="9D0505"/>
                </a:solidFill>
                <a:sym typeface="Wingdings" pitchFamily="2" charset="2"/>
              </a:rPr>
              <a:t>credit constraints</a:t>
            </a:r>
            <a:r>
              <a:rPr lang="en-US" i="0" u="none" dirty="0">
                <a:sym typeface="Wingdings" pitchFamily="2" charset="2"/>
              </a:rPr>
              <a:t>. </a:t>
            </a:r>
            <a:r>
              <a:rPr lang="en-US" dirty="0">
                <a:sym typeface="Wingdings" pitchFamily="2" charset="2"/>
              </a:rPr>
              <a:t>Individuals lack sufficient credit to get over a financial hurdle, causing them to remain in poverty.</a:t>
            </a:r>
            <a:r>
              <a:rPr lang="en-US" sz="1200" b="0" i="0" u="none" strike="noStrike" kern="1200" baseline="0" dirty="0">
                <a:solidFill>
                  <a:schemeClr val="tx1"/>
                </a:solidFill>
                <a:latin typeface="+mn-lt"/>
                <a:ea typeface="+mn-ea"/>
                <a:cs typeface="+mn-cs"/>
                <a:sym typeface="Wingdings" pitchFamily="2" charset="2"/>
              </a:rPr>
              <a:t> </a:t>
            </a:r>
            <a:r>
              <a:rPr lang="en-US" sz="1200" b="0" i="0" u="none" strike="noStrike" kern="1200" baseline="0" dirty="0">
                <a:solidFill>
                  <a:schemeClr val="tx1"/>
                </a:solidFill>
                <a:latin typeface="+mn-lt"/>
                <a:ea typeface="+mn-ea"/>
                <a:cs typeface="+mn-cs"/>
              </a:rPr>
              <a:t>Credit constraints can limit the ability of talented but poor individuals to make profitable investments that will help them climb up the income ladder. Credit constraints are one reason why a lack of human capital isn’t a simple problem to fix. A talented kid may not be able to borrow money to invest in education or internships, even if those opportunities would more than pay for themselves later in life in the form of better jobs and higher wages. </a:t>
            </a:r>
            <a:r>
              <a:rPr lang="en-US" dirty="0"/>
              <a:t>Another cause may be a person’s community,</a:t>
            </a:r>
            <a:r>
              <a:rPr lang="en-US" baseline="0" dirty="0"/>
              <a:t> which could have limited t</a:t>
            </a:r>
            <a:r>
              <a:rPr lang="en-US" dirty="0"/>
              <a:t>ransportation, scarce jobs, and below-average schools. Tax revenue for public spending is difficult to raise.</a:t>
            </a:r>
            <a:endParaRPr lang="en-US" b="1" dirty="0"/>
          </a:p>
        </p:txBody>
      </p:sp>
      <p:sp>
        <p:nvSpPr>
          <p:cNvPr id="4" name="Slide Number Placeholder 3"/>
          <p:cNvSpPr>
            <a:spLocks noGrp="1"/>
          </p:cNvSpPr>
          <p:nvPr>
            <p:ph type="sldNum" sz="quarter" idx="10"/>
          </p:nvPr>
        </p:nvSpPr>
        <p:spPr/>
        <p:txBody>
          <a:bodyPr/>
          <a:lstStyle/>
          <a:p>
            <a:fld id="{F33F55AD-FC16-4709-8F54-AA3637AA4E5C}" type="slidenum">
              <a:rPr lang="en-US" smtClean="0"/>
              <a:t>9</a:t>
            </a:fld>
            <a:endParaRPr lang="en-US" dirty="0"/>
          </a:p>
        </p:txBody>
      </p:sp>
    </p:spTree>
    <p:extLst>
      <p:ext uri="{BB962C8B-B14F-4D97-AF65-F5344CB8AC3E}">
        <p14:creationId xmlns:p14="http://schemas.microsoft.com/office/powerpoint/2010/main" val="15969876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8626" y="152400"/>
            <a:ext cx="9144000" cy="1143000"/>
          </a:xfrm>
          <a:prstGeom prst="rect">
            <a:avLst/>
          </a:prstGeom>
        </p:spPr>
        <p:txBody>
          <a:bodyPr/>
          <a:lstStyle>
            <a:lvl1pPr>
              <a:defRPr sz="6000">
                <a:latin typeface="Calibri Light" pitchFamily="34" charset="0"/>
              </a:defRPr>
            </a:lvl1pPr>
          </a:lstStyle>
          <a:p>
            <a:endParaRPr lang="en-US" dirty="0"/>
          </a:p>
        </p:txBody>
      </p:sp>
      <p:sp>
        <p:nvSpPr>
          <p:cNvPr id="16" name="Text Placeholder 15"/>
          <p:cNvSpPr>
            <a:spLocks noGrp="1"/>
          </p:cNvSpPr>
          <p:nvPr>
            <p:ph type="body" sz="quarter" idx="10" hasCustomPrompt="1"/>
          </p:nvPr>
        </p:nvSpPr>
        <p:spPr>
          <a:xfrm>
            <a:off x="-8626" y="4800600"/>
            <a:ext cx="9144000" cy="762000"/>
          </a:xfrm>
        </p:spPr>
        <p:txBody>
          <a:bodyPr anchor="ctr" anchorCtr="1">
            <a:normAutofit/>
          </a:bodyPr>
          <a:lstStyle>
            <a:lvl1pPr marL="0" indent="0" algn="ctr">
              <a:buNone/>
              <a:defRPr sz="4000"/>
            </a:lvl1pPr>
          </a:lstStyle>
          <a:p>
            <a:pPr lvl="0"/>
            <a:r>
              <a:rPr lang="en-US" dirty="0"/>
              <a:t>Click to add text</a:t>
            </a:r>
          </a:p>
        </p:txBody>
      </p:sp>
      <p:pic>
        <p:nvPicPr>
          <p:cNvPr id="6" name="Picture 5">
            <a:extLst>
              <a:ext uri="{FF2B5EF4-FFF2-40B4-BE49-F238E27FC236}">
                <a16:creationId xmlns:a16="http://schemas.microsoft.com/office/drawing/2014/main" id="{FB5D33A5-AB86-48D3-A5DD-ECD411E6EAD3}"/>
              </a:ext>
            </a:extLst>
          </p:cNvPr>
          <p:cNvPicPr>
            <a:picLocks noChangeAspect="1"/>
          </p:cNvPicPr>
          <p:nvPr userDrawn="1"/>
        </p:nvPicPr>
        <p:blipFill>
          <a:blip r:embed="rId2"/>
          <a:stretch>
            <a:fillRect/>
          </a:stretch>
        </p:blipFill>
        <p:spPr>
          <a:xfrm>
            <a:off x="3077474" y="1377381"/>
            <a:ext cx="2971800" cy="3341238"/>
          </a:xfrm>
          <a:prstGeom prst="rect">
            <a:avLst/>
          </a:prstGeom>
        </p:spPr>
      </p:pic>
    </p:spTree>
    <p:extLst>
      <p:ext uri="{BB962C8B-B14F-4D97-AF65-F5344CB8AC3E}">
        <p14:creationId xmlns:p14="http://schemas.microsoft.com/office/powerpoint/2010/main" val="3200639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110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558516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219200"/>
            <a:ext cx="8229600" cy="5105400"/>
          </a:xfrm>
          <a:prstGeom prst="rect">
            <a:avLst/>
          </a:prstGeo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0"/>
          <p:cNvSpPr>
            <a:spLocks noGrp="1"/>
          </p:cNvSpPr>
          <p:nvPr>
            <p:ph type="title"/>
          </p:nvPr>
        </p:nvSpPr>
        <p:spPr>
          <a:xfrm>
            <a:off x="457200" y="274638"/>
            <a:ext cx="8229600" cy="792162"/>
          </a:xfrm>
          <a:prstGeom prst="rect">
            <a:avLst/>
          </a:prstGeom>
        </p:spPr>
        <p:txBody>
          <a:bodyPr/>
          <a:lstStyle>
            <a:lvl1pPr>
              <a:defRPr sz="4000">
                <a:solidFill>
                  <a:srgbClr val="9D0505"/>
                </a:solidFill>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579078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049962"/>
          </a:xfrm>
          <a:prstGeom prst="rect">
            <a:avLst/>
          </a:prstGeom>
        </p:spPr>
        <p:txBody>
          <a:bodyPr vert="eaVert"/>
          <a:lstStyle>
            <a:lvl1pPr>
              <a:defRPr sz="4000">
                <a:solidFill>
                  <a:srgbClr val="9D0505"/>
                </a:solidFill>
                <a:latin typeface="+mn-lt"/>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6049962"/>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4238840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792162"/>
          </a:xfrm>
        </p:spPr>
        <p:txBody>
          <a:bodyPr/>
          <a:lstStyle>
            <a:lvl1pPr>
              <a:defRPr sz="4000" b="0" baseline="0">
                <a:solidFill>
                  <a:schemeClr val="accent1">
                    <a:lumMod val="75000"/>
                  </a:schemeClr>
                </a:solidFill>
                <a:latin typeface="+mn-lt"/>
              </a:defRPr>
            </a:lvl1pPr>
          </a:lstStyle>
          <a:p>
            <a:r>
              <a:rPr lang="en-US" dirty="0"/>
              <a:t>Slide title</a:t>
            </a:r>
          </a:p>
        </p:txBody>
      </p:sp>
      <p:sp>
        <p:nvSpPr>
          <p:cNvPr id="3" name="Content Placeholder 2"/>
          <p:cNvSpPr>
            <a:spLocks noGrp="1"/>
          </p:cNvSpPr>
          <p:nvPr>
            <p:ph idx="1"/>
          </p:nvPr>
        </p:nvSpPr>
        <p:spPr>
          <a:xfrm>
            <a:off x="457200" y="1219199"/>
            <a:ext cx="8229600" cy="5102352"/>
          </a:xfr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3352387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0" y="76200"/>
            <a:ext cx="8915400" cy="76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p:cNvSpPr>
            <a:spLocks noGrp="1"/>
          </p:cNvSpPr>
          <p:nvPr>
            <p:ph type="title"/>
          </p:nvPr>
        </p:nvSpPr>
        <p:spPr>
          <a:xfrm>
            <a:off x="457200" y="274638"/>
            <a:ext cx="8229600" cy="792162"/>
          </a:xfrm>
          <a:prstGeom prst="rect">
            <a:avLst/>
          </a:prstGeom>
        </p:spPr>
        <p:txBody>
          <a:bodyPr/>
          <a:lstStyle>
            <a:lvl1pPr>
              <a:defRPr sz="4000">
                <a:solidFill>
                  <a:schemeClr val="accent1">
                    <a:lumMod val="75000"/>
                  </a:schemeClr>
                </a:solidFill>
                <a:latin typeface="+mn-lt"/>
              </a:defRPr>
            </a:lvl1pPr>
          </a:lstStyle>
          <a:p>
            <a:r>
              <a:rPr lang="en-US" dirty="0"/>
              <a:t>Click to edit Master title style</a:t>
            </a:r>
          </a:p>
        </p:txBody>
      </p:sp>
      <p:sp>
        <p:nvSpPr>
          <p:cNvPr id="5" name="Slide Number Placeholder 2"/>
          <p:cNvSpPr txBox="1">
            <a:spLocks noGrp="1"/>
          </p:cNvSpPr>
          <p:nvPr userDrawn="1"/>
        </p:nvSpPr>
        <p:spPr bwMode="auto">
          <a:xfrm>
            <a:off x="7924800" y="6629400"/>
            <a:ext cx="762000" cy="228600"/>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200" dirty="0">
                <a:latin typeface="+mn-lt"/>
                <a:ea typeface="宋体" charset="-122"/>
              </a:rPr>
              <a:t>21-</a:t>
            </a:r>
            <a:fld id="{451DBA47-D638-4758-BB63-B9BD378BEACE}" type="slidenum">
              <a:rPr lang="en-US" altLang="zh-CN" sz="1200" smtClean="0">
                <a:latin typeface="+mn-lt"/>
                <a:ea typeface="宋体" charset="-122"/>
              </a:rPr>
              <a:pPr algn="r" eaLnBrk="1" hangingPunct="1">
                <a:defRPr/>
              </a:pPr>
              <a:t>‹#›</a:t>
            </a:fld>
            <a:endParaRPr lang="en-US" altLang="zh-CN" sz="1200" dirty="0">
              <a:latin typeface="+mn-lt"/>
              <a:ea typeface="宋体" charset="-122"/>
            </a:endParaRPr>
          </a:p>
        </p:txBody>
      </p:sp>
    </p:spTree>
    <p:extLst>
      <p:ext uri="{BB962C8B-B14F-4D97-AF65-F5344CB8AC3E}">
        <p14:creationId xmlns:p14="http://schemas.microsoft.com/office/powerpoint/2010/main" val="1566467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gradFill>
          <a:gsLst>
            <a:gs pos="0">
              <a:schemeClr val="bg1">
                <a:lumMod val="65000"/>
              </a:schemeClr>
            </a:gs>
            <a:gs pos="16000">
              <a:schemeClr val="bg1">
                <a:lumMod val="85000"/>
              </a:schemeClr>
            </a:gs>
            <a:gs pos="33000">
              <a:schemeClr val="bg1"/>
            </a:gs>
          </a:gsLst>
          <a:lin ang="16200000" scaled="1"/>
        </a:gradFill>
        <a:effectLst/>
      </p:bgPr>
    </p:bg>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8626" y="152400"/>
            <a:ext cx="9144000" cy="1143000"/>
          </a:xfrm>
          <a:prstGeom prst="rect">
            <a:avLst/>
          </a:prstGeom>
        </p:spPr>
        <p:txBody>
          <a:bodyPr/>
          <a:lstStyle>
            <a:lvl1pPr>
              <a:defRPr sz="6000">
                <a:latin typeface="Calibri Light" pitchFamily="34" charset="0"/>
              </a:defRPr>
            </a:lvl1pPr>
          </a:lstStyle>
          <a:p>
            <a:r>
              <a:rPr lang="en-US" dirty="0"/>
              <a:t>Chapter 3</a:t>
            </a:r>
          </a:p>
        </p:txBody>
      </p:sp>
      <p:sp>
        <p:nvSpPr>
          <p:cNvPr id="13" name="Text Placeholder 12"/>
          <p:cNvSpPr>
            <a:spLocks noGrp="1"/>
          </p:cNvSpPr>
          <p:nvPr>
            <p:ph type="body" sz="quarter" idx="10" hasCustomPrompt="1"/>
          </p:nvPr>
        </p:nvSpPr>
        <p:spPr>
          <a:xfrm>
            <a:off x="0" y="4800600"/>
            <a:ext cx="9144000" cy="762000"/>
          </a:xfrm>
          <a:prstGeom prst="rect">
            <a:avLst/>
          </a:prstGeom>
        </p:spPr>
        <p:txBody>
          <a:bodyPr/>
          <a:lstStyle>
            <a:lvl1pPr marL="0" indent="0">
              <a:buFontTx/>
              <a:buNone/>
              <a:defRPr/>
            </a:lvl1pPr>
            <a:lvl4pPr marL="0" indent="0" algn="ctr">
              <a:buNone/>
              <a:defRPr sz="4000">
                <a:latin typeface="Calibri Light" pitchFamily="34" charset="0"/>
              </a:defRPr>
            </a:lvl4pPr>
          </a:lstStyle>
          <a:p>
            <a:pPr lvl="3"/>
            <a:r>
              <a:rPr lang="en-US" dirty="0"/>
              <a:t>Markets</a:t>
            </a:r>
          </a:p>
        </p:txBody>
      </p:sp>
      <p:pic>
        <p:nvPicPr>
          <p:cNvPr id="1026" name="Picture 2" descr="\\il02fil005.mhf.mhc\Commons\ECON\BR ECON TEAM\Alyssa\Karlan\Design\Karlan_globes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62072" y="1295400"/>
            <a:ext cx="3419856" cy="321868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
          <p:cNvSpPr>
            <a:spLocks noChangeArrowheads="1"/>
          </p:cNvSpPr>
          <p:nvPr userDrawn="1"/>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latin typeface="Times New Roman" charset="0"/>
                <a:cs typeface="Times New Roman" charset="0"/>
              </a:rPr>
              <a:t>Copyright © 2014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91145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a:prstGeom prst="rect">
            <a:avLst/>
          </a:prstGeom>
        </p:spPr>
        <p:txBody>
          <a:bodyPr/>
          <a:lstStyle>
            <a:lvl1pPr>
              <a:defRPr>
                <a:latin typeface="Calibri Light" pitchFamily="34" charset="0"/>
              </a:defRPr>
            </a:lvl1pPr>
            <a:lvl2pPr>
              <a:defRPr>
                <a:latin typeface="Calibri Light" pitchFamily="34" charset="0"/>
              </a:defRPr>
            </a:lvl2pPr>
            <a:lvl3pPr>
              <a:defRPr>
                <a:latin typeface="Calibri Light" pitchFamily="34" charset="0"/>
              </a:defRPr>
            </a:lvl3pPr>
            <a:lvl4pPr>
              <a:defRPr>
                <a:latin typeface="Calibri Light" pitchFamily="34" charset="0"/>
              </a:defRPr>
            </a:lvl4pPr>
            <a:lvl5pPr>
              <a:defRPr>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1"/>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6"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971215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219200"/>
            <a:ext cx="4038600" cy="51054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2"/>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615401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19200"/>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28800"/>
            <a:ext cx="4040188"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8200" y="1219200"/>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28800"/>
            <a:ext cx="4041775" cy="44958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3"/>
          <p:cNvSpPr>
            <a:spLocks noGrp="1"/>
          </p:cNvSpPr>
          <p:nvPr>
            <p:ph type="title"/>
          </p:nvPr>
        </p:nvSpPr>
        <p:spPr>
          <a:xfrm>
            <a:off x="457200" y="274638"/>
            <a:ext cx="8229600" cy="792162"/>
          </a:xfrm>
          <a:prstGeom prst="rect">
            <a:avLst/>
          </a:prstGeom>
        </p:spPr>
        <p:txBody>
          <a:bodyPr/>
          <a:lstStyle>
            <a:lvl1pPr>
              <a:defRPr sz="4000">
                <a:solidFill>
                  <a:srgbClr val="9D0505"/>
                </a:solidFill>
                <a:latin typeface="+mn-lt"/>
              </a:defRPr>
            </a:lvl1pPr>
          </a:lstStyle>
          <a:p>
            <a:r>
              <a:rPr lang="en-US" dirty="0"/>
              <a:t>Click to edit Master title style</a:t>
            </a: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772966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2388289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605155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8895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Rectangle 7"/>
          <p:cNvSpPr/>
          <p:nvPr userDrawn="1"/>
        </p:nvSpPr>
        <p:spPr>
          <a:xfrm rot="5400000">
            <a:off x="8534398" y="419101"/>
            <a:ext cx="762001" cy="7619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0" y="76200"/>
            <a:ext cx="8915400" cy="762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a:latin typeface="Times New Roman" charset="0"/>
                <a:ea typeface="宋体" charset="-122"/>
              </a:rPr>
              <a:t>21-</a:t>
            </a:r>
            <a:fld id="{451DBA47-D638-4758-BB63-B9BD378BEACE}" type="slidenum">
              <a:rPr lang="en-US" altLang="zh-CN" sz="1000" smtClean="0">
                <a:latin typeface="Times New Roman" charset="0"/>
                <a:ea typeface="宋体" charset="-122"/>
              </a:rPr>
              <a:pPr algn="r" eaLnBrk="1" hangingPunct="1">
                <a:defRPr/>
              </a:pPr>
              <a:t>‹#›</a:t>
            </a:fld>
            <a:endParaRPr lang="en-US" altLang="zh-CN" sz="1000" dirty="0">
              <a:latin typeface="Times New Roman" charset="0"/>
              <a:ea typeface="宋体" charset="-122"/>
            </a:endParaRPr>
          </a:p>
        </p:txBody>
      </p:sp>
    </p:spTree>
    <p:extLst>
      <p:ext uri="{BB962C8B-B14F-4D97-AF65-F5344CB8AC3E}">
        <p14:creationId xmlns:p14="http://schemas.microsoft.com/office/powerpoint/2010/main" val="1281201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457200" y="274638"/>
            <a:ext cx="8229600" cy="792162"/>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457200" y="6396335"/>
            <a:ext cx="84582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©2021 McGraw Hill. All rights reserved. Authorized only for instructor use in the classroom. No reproduction or further distribution permitted without the prior written consent of McGraw Hill.</a:t>
            </a:r>
            <a:endParaRPr lang="en-US" sz="1200" dirty="0">
              <a:solidFill>
                <a:schemeClr val="tx1">
                  <a:lumMod val="75000"/>
                  <a:lumOff val="25000"/>
                </a:schemeClr>
              </a:solidFill>
            </a:endParaRPr>
          </a:p>
        </p:txBody>
      </p:sp>
    </p:spTree>
    <p:extLst>
      <p:ext uri="{BB962C8B-B14F-4D97-AF65-F5344CB8AC3E}">
        <p14:creationId xmlns:p14="http://schemas.microsoft.com/office/powerpoint/2010/main" val="31460517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49" r:id="rId4"/>
    <p:sldLayoutId id="2147483650" r:id="rId5"/>
    <p:sldLayoutId id="2147483655" r:id="rId6"/>
    <p:sldLayoutId id="2147483656" r:id="rId7"/>
    <p:sldLayoutId id="2147483658" r:id="rId8"/>
    <p:sldLayoutId id="2147483659" r:id="rId9"/>
    <p:sldLayoutId id="2147483660" r:id="rId10"/>
    <p:sldLayoutId id="2147483661" r:id="rId11"/>
    <p:sldLayoutId id="2147483662" r:id="rId12"/>
  </p:sldLayoutIdLst>
  <p:txStyles>
    <p:titleStyle>
      <a:lvl1pPr algn="ctr" defTabSz="914400" rtl="0" eaLnBrk="1" latinLnBrk="0" hangingPunct="1">
        <a:spcBef>
          <a:spcPct val="0"/>
        </a:spcBef>
        <a:buNone/>
        <a:defRPr sz="4400" kern="1200">
          <a:solidFill>
            <a:schemeClr val="tx1"/>
          </a:solidFill>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Chapter 21</a:t>
            </a:r>
          </a:p>
        </p:txBody>
      </p:sp>
      <p:sp>
        <p:nvSpPr>
          <p:cNvPr id="3" name="Text Placeholder 2"/>
          <p:cNvSpPr>
            <a:spLocks noGrp="1"/>
          </p:cNvSpPr>
          <p:nvPr>
            <p:ph type="body" sz="quarter" idx="10"/>
          </p:nvPr>
        </p:nvSpPr>
        <p:spPr/>
        <p:txBody>
          <a:bodyPr/>
          <a:lstStyle/>
          <a:p>
            <a:r>
              <a:rPr lang="en-US" dirty="0"/>
              <a:t>Poverty, Inequality, and Discrimination</a:t>
            </a:r>
          </a:p>
        </p:txBody>
      </p:sp>
    </p:spTree>
    <p:extLst>
      <p:ext uri="{BB962C8B-B14F-4D97-AF65-F5344CB8AC3E}">
        <p14:creationId xmlns:p14="http://schemas.microsoft.com/office/powerpoint/2010/main" val="2558468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inequality I</a:t>
            </a:r>
          </a:p>
        </p:txBody>
      </p:sp>
      <p:sp>
        <p:nvSpPr>
          <p:cNvPr id="3" name="Content Placeholder 2"/>
          <p:cNvSpPr>
            <a:spLocks noGrp="1"/>
          </p:cNvSpPr>
          <p:nvPr>
            <p:ph idx="1"/>
          </p:nvPr>
        </p:nvSpPr>
        <p:spPr>
          <a:xfrm>
            <a:off x="457200" y="1219199"/>
            <a:ext cx="8229600" cy="1395414"/>
          </a:xfrm>
        </p:spPr>
        <p:txBody>
          <a:bodyPr>
            <a:normAutofit lnSpcReduction="10000"/>
          </a:bodyPr>
          <a:lstStyle/>
          <a:p>
            <a:pPr marL="0" indent="0">
              <a:lnSpc>
                <a:spcPct val="90000"/>
              </a:lnSpc>
              <a:buNone/>
            </a:pPr>
            <a:r>
              <a:rPr lang="en-US" dirty="0"/>
              <a:t>The simplest method to measure </a:t>
            </a:r>
            <a:r>
              <a:rPr lang="en-US" i="1" dirty="0">
                <a:solidFill>
                  <a:srgbClr val="9D0505"/>
                </a:solidFill>
              </a:rPr>
              <a:t>inequality</a:t>
            </a:r>
            <a:r>
              <a:rPr lang="en-US" dirty="0"/>
              <a:t> is to divide the population into five groups, called quintiles, and determine their share of income.</a:t>
            </a:r>
          </a:p>
        </p:txBody>
      </p:sp>
      <p:grpSp>
        <p:nvGrpSpPr>
          <p:cNvPr id="4" name="Group 3"/>
          <p:cNvGrpSpPr/>
          <p:nvPr/>
        </p:nvGrpSpPr>
        <p:grpSpPr>
          <a:xfrm>
            <a:off x="1589768" y="2682875"/>
            <a:ext cx="5827713" cy="1965325"/>
            <a:chOff x="1447800" y="2133600"/>
            <a:chExt cx="5827713" cy="1965325"/>
          </a:xfrm>
        </p:grpSpPr>
        <p:sp>
          <p:nvSpPr>
            <p:cNvPr id="5" name="AutoShape 290"/>
            <p:cNvSpPr>
              <a:spLocks noChangeAspect="1" noChangeArrowheads="1" noTextEdit="1"/>
            </p:cNvSpPr>
            <p:nvPr/>
          </p:nvSpPr>
          <p:spPr bwMode="auto">
            <a:xfrm>
              <a:off x="1447800" y="2133600"/>
              <a:ext cx="5827713" cy="196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292"/>
            <p:cNvSpPr>
              <a:spLocks noEditPoints="1"/>
            </p:cNvSpPr>
            <p:nvPr/>
          </p:nvSpPr>
          <p:spPr bwMode="auto">
            <a:xfrm>
              <a:off x="1447800" y="2133600"/>
              <a:ext cx="5827713" cy="280988"/>
            </a:xfrm>
            <a:custGeom>
              <a:avLst/>
              <a:gdLst>
                <a:gd name="T0" fmla="*/ 2270 w 3671"/>
                <a:gd name="T1" fmla="*/ 0 h 177"/>
                <a:gd name="T2" fmla="*/ 3671 w 3671"/>
                <a:gd name="T3" fmla="*/ 0 h 177"/>
                <a:gd name="T4" fmla="*/ 3671 w 3671"/>
                <a:gd name="T5" fmla="*/ 177 h 177"/>
                <a:gd name="T6" fmla="*/ 2270 w 3671"/>
                <a:gd name="T7" fmla="*/ 177 h 177"/>
                <a:gd name="T8" fmla="*/ 2270 w 3671"/>
                <a:gd name="T9" fmla="*/ 0 h 177"/>
                <a:gd name="T10" fmla="*/ 911 w 3671"/>
                <a:gd name="T11" fmla="*/ 0 h 177"/>
                <a:gd name="T12" fmla="*/ 2270 w 3671"/>
                <a:gd name="T13" fmla="*/ 0 h 177"/>
                <a:gd name="T14" fmla="*/ 2270 w 3671"/>
                <a:gd name="T15" fmla="*/ 177 h 177"/>
                <a:gd name="T16" fmla="*/ 911 w 3671"/>
                <a:gd name="T17" fmla="*/ 177 h 177"/>
                <a:gd name="T18" fmla="*/ 911 w 3671"/>
                <a:gd name="T19" fmla="*/ 0 h 177"/>
                <a:gd name="T20" fmla="*/ 0 w 3671"/>
                <a:gd name="T21" fmla="*/ 0 h 177"/>
                <a:gd name="T22" fmla="*/ 911 w 3671"/>
                <a:gd name="T23" fmla="*/ 0 h 177"/>
                <a:gd name="T24" fmla="*/ 911 w 3671"/>
                <a:gd name="T25" fmla="*/ 177 h 177"/>
                <a:gd name="T26" fmla="*/ 0 w 3671"/>
                <a:gd name="T27" fmla="*/ 177 h 177"/>
                <a:gd name="T28" fmla="*/ 0 w 3671"/>
                <a:gd name="T2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71" h="177">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293"/>
            <p:cNvSpPr>
              <a:spLocks noEditPoints="1"/>
            </p:cNvSpPr>
            <p:nvPr/>
          </p:nvSpPr>
          <p:spPr bwMode="auto">
            <a:xfrm>
              <a:off x="1447800" y="2414588"/>
              <a:ext cx="5827713" cy="1403350"/>
            </a:xfrm>
            <a:custGeom>
              <a:avLst/>
              <a:gdLst>
                <a:gd name="T0" fmla="*/ 2270 w 3671"/>
                <a:gd name="T1" fmla="*/ 707 h 884"/>
                <a:gd name="T2" fmla="*/ 3671 w 3671"/>
                <a:gd name="T3" fmla="*/ 707 h 884"/>
                <a:gd name="T4" fmla="*/ 3671 w 3671"/>
                <a:gd name="T5" fmla="*/ 884 h 884"/>
                <a:gd name="T6" fmla="*/ 2270 w 3671"/>
                <a:gd name="T7" fmla="*/ 884 h 884"/>
                <a:gd name="T8" fmla="*/ 2270 w 3671"/>
                <a:gd name="T9" fmla="*/ 707 h 884"/>
                <a:gd name="T10" fmla="*/ 911 w 3671"/>
                <a:gd name="T11" fmla="*/ 707 h 884"/>
                <a:gd name="T12" fmla="*/ 2270 w 3671"/>
                <a:gd name="T13" fmla="*/ 707 h 884"/>
                <a:gd name="T14" fmla="*/ 2270 w 3671"/>
                <a:gd name="T15" fmla="*/ 884 h 884"/>
                <a:gd name="T16" fmla="*/ 911 w 3671"/>
                <a:gd name="T17" fmla="*/ 884 h 884"/>
                <a:gd name="T18" fmla="*/ 911 w 3671"/>
                <a:gd name="T19" fmla="*/ 707 h 884"/>
                <a:gd name="T20" fmla="*/ 0 w 3671"/>
                <a:gd name="T21" fmla="*/ 707 h 884"/>
                <a:gd name="T22" fmla="*/ 911 w 3671"/>
                <a:gd name="T23" fmla="*/ 707 h 884"/>
                <a:gd name="T24" fmla="*/ 911 w 3671"/>
                <a:gd name="T25" fmla="*/ 884 h 884"/>
                <a:gd name="T26" fmla="*/ 0 w 3671"/>
                <a:gd name="T27" fmla="*/ 884 h 884"/>
                <a:gd name="T28" fmla="*/ 0 w 3671"/>
                <a:gd name="T29" fmla="*/ 707 h 884"/>
                <a:gd name="T30" fmla="*/ 2270 w 3671"/>
                <a:gd name="T31" fmla="*/ 354 h 884"/>
                <a:gd name="T32" fmla="*/ 3671 w 3671"/>
                <a:gd name="T33" fmla="*/ 354 h 884"/>
                <a:gd name="T34" fmla="*/ 3671 w 3671"/>
                <a:gd name="T35" fmla="*/ 530 h 884"/>
                <a:gd name="T36" fmla="*/ 2270 w 3671"/>
                <a:gd name="T37" fmla="*/ 530 h 884"/>
                <a:gd name="T38" fmla="*/ 2270 w 3671"/>
                <a:gd name="T39" fmla="*/ 354 h 884"/>
                <a:gd name="T40" fmla="*/ 911 w 3671"/>
                <a:gd name="T41" fmla="*/ 354 h 884"/>
                <a:gd name="T42" fmla="*/ 2270 w 3671"/>
                <a:gd name="T43" fmla="*/ 354 h 884"/>
                <a:gd name="T44" fmla="*/ 2270 w 3671"/>
                <a:gd name="T45" fmla="*/ 530 h 884"/>
                <a:gd name="T46" fmla="*/ 911 w 3671"/>
                <a:gd name="T47" fmla="*/ 530 h 884"/>
                <a:gd name="T48" fmla="*/ 911 w 3671"/>
                <a:gd name="T49" fmla="*/ 354 h 884"/>
                <a:gd name="T50" fmla="*/ 0 w 3671"/>
                <a:gd name="T51" fmla="*/ 354 h 884"/>
                <a:gd name="T52" fmla="*/ 911 w 3671"/>
                <a:gd name="T53" fmla="*/ 354 h 884"/>
                <a:gd name="T54" fmla="*/ 911 w 3671"/>
                <a:gd name="T55" fmla="*/ 530 h 884"/>
                <a:gd name="T56" fmla="*/ 0 w 3671"/>
                <a:gd name="T57" fmla="*/ 530 h 884"/>
                <a:gd name="T58" fmla="*/ 0 w 3671"/>
                <a:gd name="T59" fmla="*/ 354 h 884"/>
                <a:gd name="T60" fmla="*/ 2270 w 3671"/>
                <a:gd name="T61" fmla="*/ 0 h 884"/>
                <a:gd name="T62" fmla="*/ 3671 w 3671"/>
                <a:gd name="T63" fmla="*/ 0 h 884"/>
                <a:gd name="T64" fmla="*/ 3671 w 3671"/>
                <a:gd name="T65" fmla="*/ 177 h 884"/>
                <a:gd name="T66" fmla="*/ 2270 w 3671"/>
                <a:gd name="T67" fmla="*/ 177 h 884"/>
                <a:gd name="T68" fmla="*/ 2270 w 3671"/>
                <a:gd name="T69" fmla="*/ 0 h 884"/>
                <a:gd name="T70" fmla="*/ 911 w 3671"/>
                <a:gd name="T71" fmla="*/ 0 h 884"/>
                <a:gd name="T72" fmla="*/ 2270 w 3671"/>
                <a:gd name="T73" fmla="*/ 0 h 884"/>
                <a:gd name="T74" fmla="*/ 2270 w 3671"/>
                <a:gd name="T75" fmla="*/ 177 h 884"/>
                <a:gd name="T76" fmla="*/ 911 w 3671"/>
                <a:gd name="T77" fmla="*/ 177 h 884"/>
                <a:gd name="T78" fmla="*/ 911 w 3671"/>
                <a:gd name="T79" fmla="*/ 0 h 884"/>
                <a:gd name="T80" fmla="*/ 0 w 3671"/>
                <a:gd name="T81" fmla="*/ 0 h 884"/>
                <a:gd name="T82" fmla="*/ 911 w 3671"/>
                <a:gd name="T83" fmla="*/ 0 h 884"/>
                <a:gd name="T84" fmla="*/ 911 w 3671"/>
                <a:gd name="T85" fmla="*/ 177 h 884"/>
                <a:gd name="T86" fmla="*/ 0 w 3671"/>
                <a:gd name="T87" fmla="*/ 177 h 884"/>
                <a:gd name="T88" fmla="*/ 0 w 3671"/>
                <a:gd name="T89"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1" h="884">
                  <a:moveTo>
                    <a:pt x="2270" y="707"/>
                  </a:moveTo>
                  <a:lnTo>
                    <a:pt x="3671" y="707"/>
                  </a:lnTo>
                  <a:lnTo>
                    <a:pt x="3671" y="884"/>
                  </a:lnTo>
                  <a:lnTo>
                    <a:pt x="2270" y="884"/>
                  </a:lnTo>
                  <a:lnTo>
                    <a:pt x="2270" y="707"/>
                  </a:lnTo>
                  <a:close/>
                  <a:moveTo>
                    <a:pt x="911" y="707"/>
                  </a:moveTo>
                  <a:lnTo>
                    <a:pt x="2270" y="707"/>
                  </a:lnTo>
                  <a:lnTo>
                    <a:pt x="2270" y="884"/>
                  </a:lnTo>
                  <a:lnTo>
                    <a:pt x="911" y="884"/>
                  </a:lnTo>
                  <a:lnTo>
                    <a:pt x="911" y="707"/>
                  </a:lnTo>
                  <a:close/>
                  <a:moveTo>
                    <a:pt x="0" y="707"/>
                  </a:moveTo>
                  <a:lnTo>
                    <a:pt x="911" y="707"/>
                  </a:lnTo>
                  <a:lnTo>
                    <a:pt x="911" y="884"/>
                  </a:lnTo>
                  <a:lnTo>
                    <a:pt x="0" y="884"/>
                  </a:lnTo>
                  <a:lnTo>
                    <a:pt x="0" y="707"/>
                  </a:lnTo>
                  <a:close/>
                  <a:moveTo>
                    <a:pt x="2270" y="354"/>
                  </a:moveTo>
                  <a:lnTo>
                    <a:pt x="3671" y="354"/>
                  </a:lnTo>
                  <a:lnTo>
                    <a:pt x="3671" y="530"/>
                  </a:lnTo>
                  <a:lnTo>
                    <a:pt x="2270" y="530"/>
                  </a:lnTo>
                  <a:lnTo>
                    <a:pt x="2270" y="354"/>
                  </a:lnTo>
                  <a:close/>
                  <a:moveTo>
                    <a:pt x="911" y="354"/>
                  </a:moveTo>
                  <a:lnTo>
                    <a:pt x="2270" y="354"/>
                  </a:lnTo>
                  <a:lnTo>
                    <a:pt x="2270" y="530"/>
                  </a:lnTo>
                  <a:lnTo>
                    <a:pt x="911" y="530"/>
                  </a:lnTo>
                  <a:lnTo>
                    <a:pt x="911" y="354"/>
                  </a:lnTo>
                  <a:close/>
                  <a:moveTo>
                    <a:pt x="0" y="354"/>
                  </a:moveTo>
                  <a:lnTo>
                    <a:pt x="911" y="354"/>
                  </a:lnTo>
                  <a:lnTo>
                    <a:pt x="911" y="530"/>
                  </a:lnTo>
                  <a:lnTo>
                    <a:pt x="0" y="530"/>
                  </a:lnTo>
                  <a:lnTo>
                    <a:pt x="0" y="354"/>
                  </a:lnTo>
                  <a:close/>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294"/>
            <p:cNvSpPr>
              <a:spLocks noEditPoints="1"/>
            </p:cNvSpPr>
            <p:nvPr/>
          </p:nvSpPr>
          <p:spPr bwMode="auto">
            <a:xfrm>
              <a:off x="1447800" y="2695575"/>
              <a:ext cx="5827713" cy="1403350"/>
            </a:xfrm>
            <a:custGeom>
              <a:avLst/>
              <a:gdLst>
                <a:gd name="T0" fmla="*/ 2270 w 3671"/>
                <a:gd name="T1" fmla="*/ 707 h 884"/>
                <a:gd name="T2" fmla="*/ 3671 w 3671"/>
                <a:gd name="T3" fmla="*/ 707 h 884"/>
                <a:gd name="T4" fmla="*/ 3671 w 3671"/>
                <a:gd name="T5" fmla="*/ 884 h 884"/>
                <a:gd name="T6" fmla="*/ 2270 w 3671"/>
                <a:gd name="T7" fmla="*/ 884 h 884"/>
                <a:gd name="T8" fmla="*/ 2270 w 3671"/>
                <a:gd name="T9" fmla="*/ 707 h 884"/>
                <a:gd name="T10" fmla="*/ 911 w 3671"/>
                <a:gd name="T11" fmla="*/ 707 h 884"/>
                <a:gd name="T12" fmla="*/ 2270 w 3671"/>
                <a:gd name="T13" fmla="*/ 707 h 884"/>
                <a:gd name="T14" fmla="*/ 2270 w 3671"/>
                <a:gd name="T15" fmla="*/ 884 h 884"/>
                <a:gd name="T16" fmla="*/ 911 w 3671"/>
                <a:gd name="T17" fmla="*/ 884 h 884"/>
                <a:gd name="T18" fmla="*/ 911 w 3671"/>
                <a:gd name="T19" fmla="*/ 707 h 884"/>
                <a:gd name="T20" fmla="*/ 0 w 3671"/>
                <a:gd name="T21" fmla="*/ 707 h 884"/>
                <a:gd name="T22" fmla="*/ 911 w 3671"/>
                <a:gd name="T23" fmla="*/ 707 h 884"/>
                <a:gd name="T24" fmla="*/ 911 w 3671"/>
                <a:gd name="T25" fmla="*/ 884 h 884"/>
                <a:gd name="T26" fmla="*/ 0 w 3671"/>
                <a:gd name="T27" fmla="*/ 884 h 884"/>
                <a:gd name="T28" fmla="*/ 0 w 3671"/>
                <a:gd name="T29" fmla="*/ 707 h 884"/>
                <a:gd name="T30" fmla="*/ 2270 w 3671"/>
                <a:gd name="T31" fmla="*/ 353 h 884"/>
                <a:gd name="T32" fmla="*/ 3671 w 3671"/>
                <a:gd name="T33" fmla="*/ 353 h 884"/>
                <a:gd name="T34" fmla="*/ 3671 w 3671"/>
                <a:gd name="T35" fmla="*/ 530 h 884"/>
                <a:gd name="T36" fmla="*/ 2270 w 3671"/>
                <a:gd name="T37" fmla="*/ 530 h 884"/>
                <a:gd name="T38" fmla="*/ 2270 w 3671"/>
                <a:gd name="T39" fmla="*/ 353 h 884"/>
                <a:gd name="T40" fmla="*/ 911 w 3671"/>
                <a:gd name="T41" fmla="*/ 353 h 884"/>
                <a:gd name="T42" fmla="*/ 2270 w 3671"/>
                <a:gd name="T43" fmla="*/ 353 h 884"/>
                <a:gd name="T44" fmla="*/ 2270 w 3671"/>
                <a:gd name="T45" fmla="*/ 530 h 884"/>
                <a:gd name="T46" fmla="*/ 911 w 3671"/>
                <a:gd name="T47" fmla="*/ 530 h 884"/>
                <a:gd name="T48" fmla="*/ 911 w 3671"/>
                <a:gd name="T49" fmla="*/ 353 h 884"/>
                <a:gd name="T50" fmla="*/ 0 w 3671"/>
                <a:gd name="T51" fmla="*/ 353 h 884"/>
                <a:gd name="T52" fmla="*/ 911 w 3671"/>
                <a:gd name="T53" fmla="*/ 353 h 884"/>
                <a:gd name="T54" fmla="*/ 911 w 3671"/>
                <a:gd name="T55" fmla="*/ 530 h 884"/>
                <a:gd name="T56" fmla="*/ 0 w 3671"/>
                <a:gd name="T57" fmla="*/ 530 h 884"/>
                <a:gd name="T58" fmla="*/ 0 w 3671"/>
                <a:gd name="T59" fmla="*/ 353 h 884"/>
                <a:gd name="T60" fmla="*/ 2270 w 3671"/>
                <a:gd name="T61" fmla="*/ 0 h 884"/>
                <a:gd name="T62" fmla="*/ 3671 w 3671"/>
                <a:gd name="T63" fmla="*/ 0 h 884"/>
                <a:gd name="T64" fmla="*/ 3671 w 3671"/>
                <a:gd name="T65" fmla="*/ 177 h 884"/>
                <a:gd name="T66" fmla="*/ 2270 w 3671"/>
                <a:gd name="T67" fmla="*/ 177 h 884"/>
                <a:gd name="T68" fmla="*/ 2270 w 3671"/>
                <a:gd name="T69" fmla="*/ 0 h 884"/>
                <a:gd name="T70" fmla="*/ 911 w 3671"/>
                <a:gd name="T71" fmla="*/ 0 h 884"/>
                <a:gd name="T72" fmla="*/ 2270 w 3671"/>
                <a:gd name="T73" fmla="*/ 0 h 884"/>
                <a:gd name="T74" fmla="*/ 2270 w 3671"/>
                <a:gd name="T75" fmla="*/ 177 h 884"/>
                <a:gd name="T76" fmla="*/ 911 w 3671"/>
                <a:gd name="T77" fmla="*/ 177 h 884"/>
                <a:gd name="T78" fmla="*/ 911 w 3671"/>
                <a:gd name="T79" fmla="*/ 0 h 884"/>
                <a:gd name="T80" fmla="*/ 0 w 3671"/>
                <a:gd name="T81" fmla="*/ 0 h 884"/>
                <a:gd name="T82" fmla="*/ 911 w 3671"/>
                <a:gd name="T83" fmla="*/ 0 h 884"/>
                <a:gd name="T84" fmla="*/ 911 w 3671"/>
                <a:gd name="T85" fmla="*/ 177 h 884"/>
                <a:gd name="T86" fmla="*/ 0 w 3671"/>
                <a:gd name="T87" fmla="*/ 177 h 884"/>
                <a:gd name="T88" fmla="*/ 0 w 3671"/>
                <a:gd name="T89"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1" h="884">
                  <a:moveTo>
                    <a:pt x="2270" y="707"/>
                  </a:moveTo>
                  <a:lnTo>
                    <a:pt x="3671" y="707"/>
                  </a:lnTo>
                  <a:lnTo>
                    <a:pt x="3671" y="884"/>
                  </a:lnTo>
                  <a:lnTo>
                    <a:pt x="2270" y="884"/>
                  </a:lnTo>
                  <a:lnTo>
                    <a:pt x="2270" y="707"/>
                  </a:lnTo>
                  <a:close/>
                  <a:moveTo>
                    <a:pt x="911" y="707"/>
                  </a:moveTo>
                  <a:lnTo>
                    <a:pt x="2270" y="707"/>
                  </a:lnTo>
                  <a:lnTo>
                    <a:pt x="2270" y="884"/>
                  </a:lnTo>
                  <a:lnTo>
                    <a:pt x="911" y="884"/>
                  </a:lnTo>
                  <a:lnTo>
                    <a:pt x="911" y="707"/>
                  </a:lnTo>
                  <a:close/>
                  <a:moveTo>
                    <a:pt x="0" y="707"/>
                  </a:moveTo>
                  <a:lnTo>
                    <a:pt x="911" y="707"/>
                  </a:lnTo>
                  <a:lnTo>
                    <a:pt x="911" y="884"/>
                  </a:lnTo>
                  <a:lnTo>
                    <a:pt x="0" y="884"/>
                  </a:lnTo>
                  <a:lnTo>
                    <a:pt x="0" y="707"/>
                  </a:lnTo>
                  <a:close/>
                  <a:moveTo>
                    <a:pt x="2270" y="353"/>
                  </a:moveTo>
                  <a:lnTo>
                    <a:pt x="3671" y="353"/>
                  </a:lnTo>
                  <a:lnTo>
                    <a:pt x="3671" y="530"/>
                  </a:lnTo>
                  <a:lnTo>
                    <a:pt x="2270" y="530"/>
                  </a:lnTo>
                  <a:lnTo>
                    <a:pt x="2270" y="353"/>
                  </a:lnTo>
                  <a:close/>
                  <a:moveTo>
                    <a:pt x="911" y="353"/>
                  </a:moveTo>
                  <a:lnTo>
                    <a:pt x="2270" y="353"/>
                  </a:lnTo>
                  <a:lnTo>
                    <a:pt x="2270" y="530"/>
                  </a:lnTo>
                  <a:lnTo>
                    <a:pt x="911" y="530"/>
                  </a:lnTo>
                  <a:lnTo>
                    <a:pt x="911" y="353"/>
                  </a:lnTo>
                  <a:close/>
                  <a:moveTo>
                    <a:pt x="0" y="353"/>
                  </a:moveTo>
                  <a:lnTo>
                    <a:pt x="911" y="353"/>
                  </a:lnTo>
                  <a:lnTo>
                    <a:pt x="911" y="530"/>
                  </a:lnTo>
                  <a:lnTo>
                    <a:pt x="0" y="530"/>
                  </a:lnTo>
                  <a:lnTo>
                    <a:pt x="0" y="353"/>
                  </a:lnTo>
                  <a:close/>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Line 295"/>
            <p:cNvSpPr>
              <a:spLocks noChangeShapeType="1"/>
            </p:cNvSpPr>
            <p:nvPr/>
          </p:nvSpPr>
          <p:spPr bwMode="auto">
            <a:xfrm flipV="1">
              <a:off x="2894013" y="2133600"/>
              <a:ext cx="0" cy="27622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Line 296"/>
            <p:cNvSpPr>
              <a:spLocks noChangeShapeType="1"/>
            </p:cNvSpPr>
            <p:nvPr/>
          </p:nvSpPr>
          <p:spPr bwMode="auto">
            <a:xfrm flipV="1">
              <a:off x="5051425" y="2133600"/>
              <a:ext cx="0" cy="27622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297"/>
            <p:cNvSpPr>
              <a:spLocks/>
            </p:cNvSpPr>
            <p:nvPr/>
          </p:nvSpPr>
          <p:spPr bwMode="auto">
            <a:xfrm>
              <a:off x="1447800" y="2414588"/>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298"/>
            <p:cNvSpPr>
              <a:spLocks noChangeShapeType="1"/>
            </p:cNvSpPr>
            <p:nvPr/>
          </p:nvSpPr>
          <p:spPr bwMode="auto">
            <a:xfrm flipV="1">
              <a:off x="2894013" y="2422525"/>
              <a:ext cx="0" cy="26828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99"/>
            <p:cNvSpPr>
              <a:spLocks noChangeShapeType="1"/>
            </p:cNvSpPr>
            <p:nvPr/>
          </p:nvSpPr>
          <p:spPr bwMode="auto">
            <a:xfrm>
              <a:off x="5051425" y="2414588"/>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300"/>
            <p:cNvSpPr>
              <a:spLocks noChangeShapeType="1"/>
            </p:cNvSpPr>
            <p:nvPr/>
          </p:nvSpPr>
          <p:spPr bwMode="auto">
            <a:xfrm flipV="1">
              <a:off x="5051425" y="2422525"/>
              <a:ext cx="0" cy="26828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301"/>
            <p:cNvSpPr>
              <a:spLocks/>
            </p:cNvSpPr>
            <p:nvPr/>
          </p:nvSpPr>
          <p:spPr bwMode="auto">
            <a:xfrm>
              <a:off x="1447800" y="2695575"/>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302"/>
            <p:cNvSpPr>
              <a:spLocks noChangeShapeType="1"/>
            </p:cNvSpPr>
            <p:nvPr/>
          </p:nvSpPr>
          <p:spPr bwMode="auto">
            <a:xfrm flipV="1">
              <a:off x="2894013" y="2701925"/>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03"/>
            <p:cNvSpPr>
              <a:spLocks noChangeShapeType="1"/>
            </p:cNvSpPr>
            <p:nvPr/>
          </p:nvSpPr>
          <p:spPr bwMode="auto">
            <a:xfrm>
              <a:off x="5051425" y="2695575"/>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304"/>
            <p:cNvSpPr>
              <a:spLocks noChangeShapeType="1"/>
            </p:cNvSpPr>
            <p:nvPr/>
          </p:nvSpPr>
          <p:spPr bwMode="auto">
            <a:xfrm flipV="1">
              <a:off x="5051425" y="2701925"/>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305"/>
            <p:cNvSpPr>
              <a:spLocks/>
            </p:cNvSpPr>
            <p:nvPr/>
          </p:nvSpPr>
          <p:spPr bwMode="auto">
            <a:xfrm>
              <a:off x="1447800" y="2976563"/>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306"/>
            <p:cNvSpPr>
              <a:spLocks noChangeShapeType="1"/>
            </p:cNvSpPr>
            <p:nvPr/>
          </p:nvSpPr>
          <p:spPr bwMode="auto">
            <a:xfrm flipV="1">
              <a:off x="2894013" y="2982913"/>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307"/>
            <p:cNvSpPr>
              <a:spLocks noChangeShapeType="1"/>
            </p:cNvSpPr>
            <p:nvPr/>
          </p:nvSpPr>
          <p:spPr bwMode="auto">
            <a:xfrm>
              <a:off x="5051425" y="2976563"/>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308"/>
            <p:cNvSpPr>
              <a:spLocks noChangeShapeType="1"/>
            </p:cNvSpPr>
            <p:nvPr/>
          </p:nvSpPr>
          <p:spPr bwMode="auto">
            <a:xfrm flipV="1">
              <a:off x="5051425" y="2982913"/>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Freeform 309"/>
            <p:cNvSpPr>
              <a:spLocks/>
            </p:cNvSpPr>
            <p:nvPr/>
          </p:nvSpPr>
          <p:spPr bwMode="auto">
            <a:xfrm>
              <a:off x="1447800" y="3255963"/>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310"/>
            <p:cNvSpPr>
              <a:spLocks noChangeShapeType="1"/>
            </p:cNvSpPr>
            <p:nvPr/>
          </p:nvSpPr>
          <p:spPr bwMode="auto">
            <a:xfrm flipV="1">
              <a:off x="2894013" y="3263900"/>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311"/>
            <p:cNvSpPr>
              <a:spLocks noChangeShapeType="1"/>
            </p:cNvSpPr>
            <p:nvPr/>
          </p:nvSpPr>
          <p:spPr bwMode="auto">
            <a:xfrm>
              <a:off x="5051425" y="3255963"/>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312"/>
            <p:cNvSpPr>
              <a:spLocks noChangeShapeType="1"/>
            </p:cNvSpPr>
            <p:nvPr/>
          </p:nvSpPr>
          <p:spPr bwMode="auto">
            <a:xfrm flipV="1">
              <a:off x="5051425" y="3263900"/>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313"/>
            <p:cNvSpPr>
              <a:spLocks/>
            </p:cNvSpPr>
            <p:nvPr/>
          </p:nvSpPr>
          <p:spPr bwMode="auto">
            <a:xfrm>
              <a:off x="1447800" y="3536950"/>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314"/>
            <p:cNvSpPr>
              <a:spLocks noChangeShapeType="1"/>
            </p:cNvSpPr>
            <p:nvPr/>
          </p:nvSpPr>
          <p:spPr bwMode="auto">
            <a:xfrm flipV="1">
              <a:off x="2894013" y="3544888"/>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15"/>
            <p:cNvSpPr>
              <a:spLocks noChangeShapeType="1"/>
            </p:cNvSpPr>
            <p:nvPr/>
          </p:nvSpPr>
          <p:spPr bwMode="auto">
            <a:xfrm>
              <a:off x="5051425" y="3536950"/>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16"/>
            <p:cNvSpPr>
              <a:spLocks noChangeShapeType="1"/>
            </p:cNvSpPr>
            <p:nvPr/>
          </p:nvSpPr>
          <p:spPr bwMode="auto">
            <a:xfrm flipV="1">
              <a:off x="5051425" y="3544888"/>
              <a:ext cx="0" cy="2698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Freeform 317"/>
            <p:cNvSpPr>
              <a:spLocks/>
            </p:cNvSpPr>
            <p:nvPr/>
          </p:nvSpPr>
          <p:spPr bwMode="auto">
            <a:xfrm>
              <a:off x="1447800" y="3817938"/>
              <a:ext cx="3603625"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2" name="Line 318"/>
            <p:cNvSpPr>
              <a:spLocks noChangeShapeType="1"/>
            </p:cNvSpPr>
            <p:nvPr/>
          </p:nvSpPr>
          <p:spPr bwMode="auto">
            <a:xfrm flipV="1">
              <a:off x="2894013" y="3825875"/>
              <a:ext cx="0" cy="2730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19"/>
            <p:cNvSpPr>
              <a:spLocks noChangeShapeType="1"/>
            </p:cNvSpPr>
            <p:nvPr/>
          </p:nvSpPr>
          <p:spPr bwMode="auto">
            <a:xfrm>
              <a:off x="5051425" y="3817938"/>
              <a:ext cx="2224088"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20"/>
            <p:cNvSpPr>
              <a:spLocks noChangeShapeType="1"/>
            </p:cNvSpPr>
            <p:nvPr/>
          </p:nvSpPr>
          <p:spPr bwMode="auto">
            <a:xfrm flipV="1">
              <a:off x="5051425" y="3825875"/>
              <a:ext cx="0" cy="2730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328"/>
            <p:cNvSpPr>
              <a:spLocks noChangeArrowheads="1"/>
            </p:cNvSpPr>
            <p:nvPr/>
          </p:nvSpPr>
          <p:spPr bwMode="auto">
            <a:xfrm>
              <a:off x="1947863" y="2198688"/>
              <a:ext cx="5754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48"/>
            <p:cNvSpPr>
              <a:spLocks noChangeArrowheads="1"/>
            </p:cNvSpPr>
            <p:nvPr/>
          </p:nvSpPr>
          <p:spPr bwMode="auto">
            <a:xfrm>
              <a:off x="3048000" y="2198688"/>
              <a:ext cx="19659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Average pre-tax income </a:t>
              </a:r>
              <a:r>
                <a:rPr lang="en-US" sz="1200" dirty="0">
                  <a:solidFill>
                    <a:srgbClr val="000000"/>
                  </a:solidFill>
                  <a:latin typeface="Univers LT Std 47 Cn Lt" charset="0"/>
                  <a:cs typeface="Arial" pitchFamily="34" charset="0"/>
                </a:rPr>
                <a:t>($)</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71"/>
            <p:cNvSpPr>
              <a:spLocks noChangeArrowheads="1"/>
            </p:cNvSpPr>
            <p:nvPr/>
          </p:nvSpPr>
          <p:spPr bwMode="auto">
            <a:xfrm>
              <a:off x="5128589" y="2198688"/>
              <a:ext cx="20342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Share of pre-tax</a:t>
              </a:r>
              <a:r>
                <a:rPr kumimoji="0" lang="en-US" sz="1200" b="1" i="0" u="none" strike="noStrike" cap="none" normalizeH="0" dirty="0">
                  <a:ln>
                    <a:noFill/>
                  </a:ln>
                  <a:solidFill>
                    <a:srgbClr val="000000"/>
                  </a:solidFill>
                  <a:effectLst/>
                  <a:latin typeface="Univers LT Std 47 Cn Lt" charset="0"/>
                  <a:cs typeface="Arial" pitchFamily="34" charset="0"/>
                </a:rPr>
                <a:t> income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89"/>
            <p:cNvSpPr>
              <a:spLocks noChangeArrowheads="1"/>
            </p:cNvSpPr>
            <p:nvPr/>
          </p:nvSpPr>
          <p:spPr bwMode="auto">
            <a:xfrm>
              <a:off x="1611313" y="2482850"/>
              <a:ext cx="12535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Lowest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395"/>
            <p:cNvSpPr>
              <a:spLocks noChangeArrowheads="1"/>
            </p:cNvSpPr>
            <p:nvPr/>
          </p:nvSpPr>
          <p:spPr bwMode="auto">
            <a:xfrm>
              <a:off x="3838575" y="2482850"/>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13,258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8"/>
            <p:cNvSpPr>
              <a:spLocks noChangeArrowheads="1"/>
            </p:cNvSpPr>
            <p:nvPr/>
          </p:nvSpPr>
          <p:spPr bwMode="auto">
            <a:xfrm>
              <a:off x="6118225" y="248285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413"/>
            <p:cNvSpPr>
              <a:spLocks noChangeArrowheads="1"/>
            </p:cNvSpPr>
            <p:nvPr/>
          </p:nvSpPr>
          <p:spPr bwMode="auto">
            <a:xfrm>
              <a:off x="1600200" y="2763838"/>
              <a:ext cx="128721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Second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19"/>
            <p:cNvSpPr>
              <a:spLocks noChangeArrowheads="1"/>
            </p:cNvSpPr>
            <p:nvPr/>
          </p:nvSpPr>
          <p:spPr bwMode="auto">
            <a:xfrm>
              <a:off x="3838575" y="2763838"/>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35,401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2"/>
            <p:cNvSpPr>
              <a:spLocks noChangeArrowheads="1"/>
            </p:cNvSpPr>
            <p:nvPr/>
          </p:nvSpPr>
          <p:spPr bwMode="auto">
            <a:xfrm>
              <a:off x="6118225" y="27638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436"/>
            <p:cNvSpPr>
              <a:spLocks noChangeArrowheads="1"/>
            </p:cNvSpPr>
            <p:nvPr/>
          </p:nvSpPr>
          <p:spPr bwMode="auto">
            <a:xfrm>
              <a:off x="1676400" y="3043238"/>
              <a:ext cx="11172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Third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42"/>
            <p:cNvSpPr>
              <a:spLocks noChangeArrowheads="1"/>
            </p:cNvSpPr>
            <p:nvPr/>
          </p:nvSpPr>
          <p:spPr bwMode="auto">
            <a:xfrm>
              <a:off x="3838575" y="3043238"/>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61,564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46"/>
            <p:cNvSpPr>
              <a:spLocks noChangeArrowheads="1"/>
            </p:cNvSpPr>
            <p:nvPr/>
          </p:nvSpPr>
          <p:spPr bwMode="auto">
            <a:xfrm>
              <a:off x="6057900" y="30432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461"/>
            <p:cNvSpPr>
              <a:spLocks noChangeArrowheads="1"/>
            </p:cNvSpPr>
            <p:nvPr/>
          </p:nvSpPr>
          <p:spPr bwMode="auto">
            <a:xfrm>
              <a:off x="1635125" y="3324225"/>
              <a:ext cx="12118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Fourth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67"/>
            <p:cNvSpPr>
              <a:spLocks noChangeArrowheads="1"/>
            </p:cNvSpPr>
            <p:nvPr/>
          </p:nvSpPr>
          <p:spPr bwMode="auto">
            <a:xfrm>
              <a:off x="3838575" y="3324225"/>
              <a:ext cx="468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99,030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71"/>
            <p:cNvSpPr>
              <a:spLocks noChangeArrowheads="1"/>
            </p:cNvSpPr>
            <p:nvPr/>
          </p:nvSpPr>
          <p:spPr bwMode="auto">
            <a:xfrm>
              <a:off x="6057900" y="3324225"/>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0" name="Rectangle 487"/>
            <p:cNvSpPr>
              <a:spLocks noChangeArrowheads="1"/>
            </p:cNvSpPr>
            <p:nvPr/>
          </p:nvSpPr>
          <p:spPr bwMode="auto">
            <a:xfrm>
              <a:off x="1600200" y="3605213"/>
              <a:ext cx="128721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Highest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1" name="Rectangle 495"/>
            <p:cNvSpPr>
              <a:spLocks noChangeArrowheads="1"/>
            </p:cNvSpPr>
            <p:nvPr/>
          </p:nvSpPr>
          <p:spPr bwMode="auto">
            <a:xfrm>
              <a:off x="3776663" y="3605213"/>
              <a:ext cx="5530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221,846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499"/>
            <p:cNvSpPr>
              <a:spLocks noChangeArrowheads="1"/>
            </p:cNvSpPr>
            <p:nvPr/>
          </p:nvSpPr>
          <p:spPr bwMode="auto">
            <a:xfrm>
              <a:off x="6057900" y="3605213"/>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510"/>
            <p:cNvSpPr>
              <a:spLocks noChangeArrowheads="1"/>
            </p:cNvSpPr>
            <p:nvPr/>
          </p:nvSpPr>
          <p:spPr bwMode="auto">
            <a:xfrm>
              <a:off x="1752600" y="3886200"/>
              <a:ext cx="93031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Top 1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519"/>
            <p:cNvSpPr>
              <a:spLocks noChangeArrowheads="1"/>
            </p:cNvSpPr>
            <p:nvPr/>
          </p:nvSpPr>
          <p:spPr bwMode="auto">
            <a:xfrm>
              <a:off x="3761112" y="3877290"/>
              <a:ext cx="55303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385,289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523"/>
            <p:cNvSpPr>
              <a:spLocks noChangeArrowheads="1"/>
            </p:cNvSpPr>
            <p:nvPr/>
          </p:nvSpPr>
          <p:spPr bwMode="auto">
            <a:xfrm>
              <a:off x="6057900" y="3886200"/>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56" name="Content Placeholder 2"/>
          <p:cNvSpPr txBox="1">
            <a:spLocks/>
          </p:cNvSpPr>
          <p:nvPr/>
        </p:nvSpPr>
        <p:spPr>
          <a:xfrm>
            <a:off x="457200" y="4953000"/>
            <a:ext cx="8229600" cy="11430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In the U.S., the richest 20% hold over half of the income.</a:t>
            </a:r>
          </a:p>
          <a:p>
            <a:r>
              <a:rPr lang="en-US" dirty="0"/>
              <a:t>The top 5% earns nearly a fifth of pre-tax income.</a:t>
            </a:r>
          </a:p>
        </p:txBody>
      </p:sp>
    </p:spTree>
    <p:extLst>
      <p:ext uri="{BB962C8B-B14F-4D97-AF65-F5344CB8AC3E}">
        <p14:creationId xmlns:p14="http://schemas.microsoft.com/office/powerpoint/2010/main" val="109963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inequality II</a:t>
            </a:r>
          </a:p>
        </p:txBody>
      </p:sp>
      <p:sp>
        <p:nvSpPr>
          <p:cNvPr id="3" name="Content Placeholder 2"/>
          <p:cNvSpPr>
            <a:spLocks noGrp="1"/>
          </p:cNvSpPr>
          <p:nvPr>
            <p:ph idx="1"/>
          </p:nvPr>
        </p:nvSpPr>
        <p:spPr/>
        <p:txBody>
          <a:bodyPr>
            <a:noAutofit/>
          </a:bodyPr>
          <a:lstStyle/>
          <a:p>
            <a:pPr marL="0" indent="0">
              <a:lnSpc>
                <a:spcPct val="90000"/>
              </a:lnSpc>
              <a:buNone/>
            </a:pPr>
            <a:r>
              <a:rPr lang="en-US" sz="2400" dirty="0"/>
              <a:t>Inequality can also be measured using a </a:t>
            </a:r>
            <a:r>
              <a:rPr lang="en-US" sz="2400" i="1" dirty="0">
                <a:solidFill>
                  <a:srgbClr val="9D0505"/>
                </a:solidFill>
              </a:rPr>
              <a:t>Lorenz curve</a:t>
            </a:r>
            <a:r>
              <a:rPr lang="en-US" sz="2400" dirty="0"/>
              <a:t>, a graphic representation of income distribution that maps percentage of the population against cumulative percentage of income earned by those people.</a:t>
            </a:r>
          </a:p>
        </p:txBody>
      </p:sp>
      <p:sp>
        <p:nvSpPr>
          <p:cNvPr id="4" name="Line 5"/>
          <p:cNvSpPr>
            <a:spLocks noChangeShapeType="1"/>
          </p:cNvSpPr>
          <p:nvPr/>
        </p:nvSpPr>
        <p:spPr bwMode="auto">
          <a:xfrm flipV="1">
            <a:off x="3063875" y="2889767"/>
            <a:ext cx="0" cy="21478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Line 6"/>
          <p:cNvSpPr>
            <a:spLocks noChangeShapeType="1"/>
          </p:cNvSpPr>
          <p:nvPr/>
        </p:nvSpPr>
        <p:spPr bwMode="auto">
          <a:xfrm flipH="1">
            <a:off x="912813" y="5037654"/>
            <a:ext cx="2151063"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Rectangle 7"/>
          <p:cNvSpPr>
            <a:spLocks noChangeArrowheads="1"/>
          </p:cNvSpPr>
          <p:nvPr/>
        </p:nvSpPr>
        <p:spPr bwMode="auto">
          <a:xfrm>
            <a:off x="2133600" y="2678629"/>
            <a:ext cx="20518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income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8"/>
          <p:cNvSpPr>
            <a:spLocks noChangeArrowheads="1"/>
          </p:cNvSpPr>
          <p:nvPr/>
        </p:nvSpPr>
        <p:spPr bwMode="auto">
          <a:xfrm>
            <a:off x="941388" y="2438400"/>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3130550" y="2892942"/>
            <a:ext cx="3911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11"/>
          <p:cNvSpPr>
            <a:spLocks noChangeArrowheads="1"/>
          </p:cNvSpPr>
          <p:nvPr/>
        </p:nvSpPr>
        <p:spPr bwMode="auto">
          <a:xfrm>
            <a:off x="838200" y="5070992"/>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2"/>
          <p:cNvSpPr>
            <a:spLocks noChangeArrowheads="1"/>
          </p:cNvSpPr>
          <p:nvPr/>
        </p:nvSpPr>
        <p:spPr bwMode="auto">
          <a:xfrm>
            <a:off x="2935288" y="5070992"/>
            <a:ext cx="3911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3130550" y="4934467"/>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4"/>
          <p:cNvSpPr>
            <a:spLocks noChangeArrowheads="1"/>
          </p:cNvSpPr>
          <p:nvPr/>
        </p:nvSpPr>
        <p:spPr bwMode="auto">
          <a:xfrm>
            <a:off x="1330325" y="5248792"/>
            <a:ext cx="20101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people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9"/>
          <p:cNvSpPr>
            <a:spLocks noChangeArrowheads="1"/>
          </p:cNvSpPr>
          <p:nvPr/>
        </p:nvSpPr>
        <p:spPr bwMode="auto">
          <a:xfrm>
            <a:off x="5238750" y="2438400"/>
            <a:ext cx="6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44" name="Group 43"/>
          <p:cNvGrpSpPr/>
          <p:nvPr/>
        </p:nvGrpSpPr>
        <p:grpSpPr>
          <a:xfrm>
            <a:off x="4949825" y="2678629"/>
            <a:ext cx="3232944" cy="2754829"/>
            <a:chOff x="4949825" y="2960171"/>
            <a:chExt cx="3232944" cy="2754829"/>
          </a:xfrm>
        </p:grpSpPr>
        <p:sp>
          <p:nvSpPr>
            <p:cNvPr id="21" name="Line 32"/>
            <p:cNvSpPr>
              <a:spLocks noChangeShapeType="1"/>
            </p:cNvSpPr>
            <p:nvPr/>
          </p:nvSpPr>
          <p:spPr bwMode="auto">
            <a:xfrm flipV="1">
              <a:off x="7175500" y="3171309"/>
              <a:ext cx="0" cy="2147888"/>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33"/>
            <p:cNvSpPr>
              <a:spLocks noChangeShapeType="1"/>
            </p:cNvSpPr>
            <p:nvPr/>
          </p:nvSpPr>
          <p:spPr bwMode="auto">
            <a:xfrm flipH="1">
              <a:off x="5022850" y="5319196"/>
              <a:ext cx="2152650"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Rectangle 34"/>
            <p:cNvSpPr>
              <a:spLocks noChangeArrowheads="1"/>
            </p:cNvSpPr>
            <p:nvPr/>
          </p:nvSpPr>
          <p:spPr bwMode="auto">
            <a:xfrm>
              <a:off x="6130925" y="2960171"/>
              <a:ext cx="20518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income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35"/>
            <p:cNvSpPr>
              <a:spLocks noChangeArrowheads="1"/>
            </p:cNvSpPr>
            <p:nvPr/>
          </p:nvSpPr>
          <p:spPr bwMode="auto">
            <a:xfrm>
              <a:off x="7216775" y="3174484"/>
              <a:ext cx="3911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36"/>
            <p:cNvSpPr>
              <a:spLocks noChangeArrowheads="1"/>
            </p:cNvSpPr>
            <p:nvPr/>
          </p:nvSpPr>
          <p:spPr bwMode="auto">
            <a:xfrm>
              <a:off x="4949825" y="5352534"/>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37"/>
            <p:cNvSpPr>
              <a:spLocks noChangeArrowheads="1"/>
            </p:cNvSpPr>
            <p:nvPr/>
          </p:nvSpPr>
          <p:spPr bwMode="auto">
            <a:xfrm>
              <a:off x="7045325" y="5352534"/>
              <a:ext cx="39113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38"/>
            <p:cNvSpPr>
              <a:spLocks noChangeArrowheads="1"/>
            </p:cNvSpPr>
            <p:nvPr/>
          </p:nvSpPr>
          <p:spPr bwMode="auto">
            <a:xfrm>
              <a:off x="7216775" y="5216009"/>
              <a:ext cx="2212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39"/>
            <p:cNvSpPr>
              <a:spLocks noChangeArrowheads="1"/>
            </p:cNvSpPr>
            <p:nvPr/>
          </p:nvSpPr>
          <p:spPr bwMode="auto">
            <a:xfrm>
              <a:off x="5441950" y="5530334"/>
              <a:ext cx="20101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people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40" name="Group 39"/>
          <p:cNvGrpSpPr/>
          <p:nvPr/>
        </p:nvGrpSpPr>
        <p:grpSpPr>
          <a:xfrm>
            <a:off x="388101" y="3171309"/>
            <a:ext cx="4107699" cy="3238421"/>
            <a:chOff x="388101" y="3171309"/>
            <a:chExt cx="4107699" cy="3238421"/>
          </a:xfrm>
        </p:grpSpPr>
        <p:sp>
          <p:nvSpPr>
            <p:cNvPr id="14" name="Rectangle 26"/>
            <p:cNvSpPr>
              <a:spLocks noChangeArrowheads="1"/>
            </p:cNvSpPr>
            <p:nvPr/>
          </p:nvSpPr>
          <p:spPr bwMode="auto">
            <a:xfrm rot="18900000">
              <a:off x="1483654" y="3975913"/>
              <a:ext cx="95699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Lorenz curve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15" name="Group 14"/>
            <p:cNvGrpSpPr/>
            <p:nvPr/>
          </p:nvGrpSpPr>
          <p:grpSpPr>
            <a:xfrm>
              <a:off x="613157" y="3322791"/>
              <a:ext cx="1387475" cy="457101"/>
              <a:chOff x="994157" y="3105820"/>
              <a:chExt cx="1387475" cy="457101"/>
            </a:xfrm>
          </p:grpSpPr>
          <p:sp>
            <p:nvSpPr>
              <p:cNvPr id="16" name="Rectangle 27"/>
              <p:cNvSpPr>
                <a:spLocks noChangeArrowheads="1"/>
              </p:cNvSpPr>
              <p:nvPr/>
            </p:nvSpPr>
            <p:spPr bwMode="auto">
              <a:xfrm>
                <a:off x="994157" y="3105820"/>
                <a:ext cx="1387475" cy="457101"/>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Rectangle 28"/>
              <p:cNvSpPr>
                <a:spLocks noChangeArrowheads="1"/>
              </p:cNvSpPr>
              <p:nvPr/>
            </p:nvSpPr>
            <p:spPr bwMode="auto">
              <a:xfrm>
                <a:off x="1070358" y="3161383"/>
                <a:ext cx="123110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Each person holds an</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9"/>
              <p:cNvSpPr>
                <a:spLocks noChangeArrowheads="1"/>
              </p:cNvSpPr>
              <p:nvPr/>
            </p:nvSpPr>
            <p:spPr bwMode="auto">
              <a:xfrm>
                <a:off x="1070358" y="3286795"/>
                <a:ext cx="108202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equal share of total</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30"/>
              <p:cNvSpPr>
                <a:spLocks noChangeArrowheads="1"/>
              </p:cNvSpPr>
              <p:nvPr/>
            </p:nvSpPr>
            <p:spPr bwMode="auto">
              <a:xfrm>
                <a:off x="1070358" y="3409033"/>
                <a:ext cx="44723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income.</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grpSp>
        <p:sp>
          <p:nvSpPr>
            <p:cNvPr id="20" name="Line 31"/>
            <p:cNvSpPr>
              <a:spLocks noChangeShapeType="1"/>
            </p:cNvSpPr>
            <p:nvPr/>
          </p:nvSpPr>
          <p:spPr bwMode="auto">
            <a:xfrm flipH="1">
              <a:off x="912813" y="3171309"/>
              <a:ext cx="2151063" cy="2147888"/>
            </a:xfrm>
            <a:prstGeom prst="line">
              <a:avLst/>
            </a:prstGeom>
            <a:noFill/>
            <a:ln w="38100">
              <a:solidFill>
                <a:srgbClr val="A2B1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Rectangle 35"/>
            <p:cNvSpPr/>
            <p:nvPr/>
          </p:nvSpPr>
          <p:spPr>
            <a:xfrm>
              <a:off x="388101" y="5486400"/>
              <a:ext cx="4107699" cy="923330"/>
            </a:xfrm>
            <a:prstGeom prst="rect">
              <a:avLst/>
            </a:prstGeom>
          </p:spPr>
          <p:txBody>
            <a:bodyPr wrap="square">
              <a:spAutoFit/>
            </a:bodyPr>
            <a:lstStyle/>
            <a:p>
              <a:pPr lvl="0" fontAlgn="base">
                <a:spcBef>
                  <a:spcPct val="0"/>
                </a:spcBef>
                <a:spcAft>
                  <a:spcPct val="0"/>
                </a:spcAft>
              </a:pPr>
              <a:r>
                <a:rPr lang="en-US" dirty="0">
                  <a:solidFill>
                    <a:srgbClr val="000000"/>
                  </a:solidFill>
                  <a:latin typeface="Calibri Light" pitchFamily="34" charset="0"/>
                  <a:cs typeface="Arial" pitchFamily="34" charset="0"/>
                </a:rPr>
                <a:t>If everyone earns the same income, the Lorenz curve is straight and a perfectly equal income distribution occurs.</a:t>
              </a:r>
              <a:endParaRPr lang="en-US" dirty="0">
                <a:latin typeface="Calibri Light" pitchFamily="34" charset="0"/>
                <a:cs typeface="Arial" pitchFamily="34" charset="0"/>
              </a:endParaRPr>
            </a:p>
          </p:txBody>
        </p:sp>
      </p:grpSp>
      <p:sp>
        <p:nvSpPr>
          <p:cNvPr id="29" name="Rectangle 40"/>
          <p:cNvSpPr>
            <a:spLocks noChangeArrowheads="1"/>
          </p:cNvSpPr>
          <p:nvPr/>
        </p:nvSpPr>
        <p:spPr bwMode="auto">
          <a:xfrm rot="18900000">
            <a:off x="6060417" y="4142046"/>
            <a:ext cx="95699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Lorenz curve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30" name="Group 29"/>
          <p:cNvGrpSpPr/>
          <p:nvPr/>
        </p:nvGrpSpPr>
        <p:grpSpPr>
          <a:xfrm>
            <a:off x="5500688" y="3564454"/>
            <a:ext cx="1038225" cy="477838"/>
            <a:chOff x="5881688" y="3629025"/>
            <a:chExt cx="1038225" cy="477838"/>
          </a:xfrm>
        </p:grpSpPr>
        <p:sp>
          <p:nvSpPr>
            <p:cNvPr id="31" name="Rectangle 41"/>
            <p:cNvSpPr>
              <a:spLocks noChangeArrowheads="1"/>
            </p:cNvSpPr>
            <p:nvPr/>
          </p:nvSpPr>
          <p:spPr bwMode="auto">
            <a:xfrm>
              <a:off x="5881688" y="3629025"/>
              <a:ext cx="1038225" cy="477838"/>
            </a:xfrm>
            <a:prstGeom prst="rect">
              <a:avLst/>
            </a:prstGeom>
            <a:solidFill>
              <a:srgbClr val="C0D9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Rectangle 42"/>
            <p:cNvSpPr>
              <a:spLocks noChangeArrowheads="1"/>
            </p:cNvSpPr>
            <p:nvPr/>
          </p:nvSpPr>
          <p:spPr bwMode="auto">
            <a:xfrm>
              <a:off x="5937250" y="3681413"/>
              <a:ext cx="928139"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Share of income</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43"/>
            <p:cNvSpPr>
              <a:spLocks noChangeArrowheads="1"/>
            </p:cNvSpPr>
            <p:nvPr/>
          </p:nvSpPr>
          <p:spPr bwMode="auto">
            <a:xfrm>
              <a:off x="5937250" y="3806825"/>
              <a:ext cx="83837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increases from</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44"/>
            <p:cNvSpPr>
              <a:spLocks noChangeArrowheads="1"/>
            </p:cNvSpPr>
            <p:nvPr/>
          </p:nvSpPr>
          <p:spPr bwMode="auto">
            <a:xfrm>
              <a:off x="5937250" y="3929063"/>
              <a:ext cx="67326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1" u="none" strike="noStrike" cap="none" normalizeH="0" baseline="0" dirty="0">
                  <a:ln>
                    <a:noFill/>
                  </a:ln>
                  <a:solidFill>
                    <a:srgbClr val="000000"/>
                  </a:solidFill>
                  <a:effectLst/>
                  <a:latin typeface="Univers LT Std 57 Cn" charset="0"/>
                  <a:cs typeface="Arial" pitchFamily="34" charset="0"/>
                </a:rPr>
                <a:t>poor to rich.</a:t>
              </a:r>
              <a:endParaRPr kumimoji="0" lang="en-US" sz="1000" b="0" i="0" u="none" strike="noStrike" cap="none" normalizeH="0" baseline="0" dirty="0">
                <a:ln>
                  <a:noFill/>
                </a:ln>
                <a:solidFill>
                  <a:schemeClr val="tx1"/>
                </a:solidFill>
                <a:effectLst/>
                <a:latin typeface="Arial" pitchFamily="34" charset="0"/>
                <a:cs typeface="Arial" pitchFamily="34" charset="0"/>
              </a:endParaRPr>
            </a:p>
          </p:txBody>
        </p:sp>
      </p:grpSp>
      <p:sp>
        <p:nvSpPr>
          <p:cNvPr id="35" name="Freeform 45"/>
          <p:cNvSpPr>
            <a:spLocks/>
          </p:cNvSpPr>
          <p:nvPr/>
        </p:nvSpPr>
        <p:spPr bwMode="auto">
          <a:xfrm>
            <a:off x="5022850" y="2889767"/>
            <a:ext cx="2152650" cy="2147888"/>
          </a:xfrm>
          <a:custGeom>
            <a:avLst/>
            <a:gdLst>
              <a:gd name="T0" fmla="*/ 1356 w 1356"/>
              <a:gd name="T1" fmla="*/ 0 h 1353"/>
              <a:gd name="T2" fmla="*/ 1356 w 1356"/>
              <a:gd name="T3" fmla="*/ 0 h 1353"/>
              <a:gd name="T4" fmla="*/ 1351 w 1356"/>
              <a:gd name="T5" fmla="*/ 30 h 1353"/>
              <a:gd name="T6" fmla="*/ 1342 w 1356"/>
              <a:gd name="T7" fmla="*/ 112 h 1353"/>
              <a:gd name="T8" fmla="*/ 1335 w 1356"/>
              <a:gd name="T9" fmla="*/ 170 h 1353"/>
              <a:gd name="T10" fmla="*/ 1323 w 1356"/>
              <a:gd name="T11" fmla="*/ 236 h 1353"/>
              <a:gd name="T12" fmla="*/ 1309 w 1356"/>
              <a:gd name="T13" fmla="*/ 308 h 1353"/>
              <a:gd name="T14" fmla="*/ 1291 w 1356"/>
              <a:gd name="T15" fmla="*/ 385 h 1353"/>
              <a:gd name="T16" fmla="*/ 1272 w 1356"/>
              <a:gd name="T17" fmla="*/ 467 h 1353"/>
              <a:gd name="T18" fmla="*/ 1246 w 1356"/>
              <a:gd name="T19" fmla="*/ 548 h 1353"/>
              <a:gd name="T20" fmla="*/ 1218 w 1356"/>
              <a:gd name="T21" fmla="*/ 630 h 1353"/>
              <a:gd name="T22" fmla="*/ 1186 w 1356"/>
              <a:gd name="T23" fmla="*/ 712 h 1353"/>
              <a:gd name="T24" fmla="*/ 1167 w 1356"/>
              <a:gd name="T25" fmla="*/ 751 h 1353"/>
              <a:gd name="T26" fmla="*/ 1146 w 1356"/>
              <a:gd name="T27" fmla="*/ 789 h 1353"/>
              <a:gd name="T28" fmla="*/ 1125 w 1356"/>
              <a:gd name="T29" fmla="*/ 826 h 1353"/>
              <a:gd name="T30" fmla="*/ 1104 w 1356"/>
              <a:gd name="T31" fmla="*/ 861 h 1353"/>
              <a:gd name="T32" fmla="*/ 1081 w 1356"/>
              <a:gd name="T33" fmla="*/ 896 h 1353"/>
              <a:gd name="T34" fmla="*/ 1055 w 1356"/>
              <a:gd name="T35" fmla="*/ 929 h 1353"/>
              <a:gd name="T36" fmla="*/ 1029 w 1356"/>
              <a:gd name="T37" fmla="*/ 959 h 1353"/>
              <a:gd name="T38" fmla="*/ 1001 w 1356"/>
              <a:gd name="T39" fmla="*/ 987 h 1353"/>
              <a:gd name="T40" fmla="*/ 1001 w 1356"/>
              <a:gd name="T41" fmla="*/ 987 h 1353"/>
              <a:gd name="T42" fmla="*/ 973 w 1356"/>
              <a:gd name="T43" fmla="*/ 1015 h 1353"/>
              <a:gd name="T44" fmla="*/ 941 w 1356"/>
              <a:gd name="T45" fmla="*/ 1038 h 1353"/>
              <a:gd name="T46" fmla="*/ 908 w 1356"/>
              <a:gd name="T47" fmla="*/ 1064 h 1353"/>
              <a:gd name="T48" fmla="*/ 873 w 1356"/>
              <a:gd name="T49" fmla="*/ 1087 h 1353"/>
              <a:gd name="T50" fmla="*/ 836 w 1356"/>
              <a:gd name="T51" fmla="*/ 1108 h 1353"/>
              <a:gd name="T52" fmla="*/ 798 w 1356"/>
              <a:gd name="T53" fmla="*/ 1129 h 1353"/>
              <a:gd name="T54" fmla="*/ 717 w 1356"/>
              <a:gd name="T55" fmla="*/ 1167 h 1353"/>
              <a:gd name="T56" fmla="*/ 635 w 1356"/>
              <a:gd name="T57" fmla="*/ 1202 h 1353"/>
              <a:gd name="T58" fmla="*/ 551 w 1356"/>
              <a:gd name="T59" fmla="*/ 1230 h 1353"/>
              <a:gd name="T60" fmla="*/ 469 w 1356"/>
              <a:gd name="T61" fmla="*/ 1258 h 1353"/>
              <a:gd name="T62" fmla="*/ 388 w 1356"/>
              <a:gd name="T63" fmla="*/ 1279 h 1353"/>
              <a:gd name="T64" fmla="*/ 311 w 1356"/>
              <a:gd name="T65" fmla="*/ 1300 h 1353"/>
              <a:gd name="T66" fmla="*/ 238 w 1356"/>
              <a:gd name="T67" fmla="*/ 1314 h 1353"/>
              <a:gd name="T68" fmla="*/ 115 w 1356"/>
              <a:gd name="T69" fmla="*/ 1337 h 1353"/>
              <a:gd name="T70" fmla="*/ 31 w 1356"/>
              <a:gd name="T71" fmla="*/ 1351 h 1353"/>
              <a:gd name="T72" fmla="*/ 0 w 1356"/>
              <a:gd name="T73" fmla="*/ 1353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6" h="1353">
                <a:moveTo>
                  <a:pt x="1356" y="0"/>
                </a:moveTo>
                <a:lnTo>
                  <a:pt x="1356" y="0"/>
                </a:lnTo>
                <a:lnTo>
                  <a:pt x="1351" y="30"/>
                </a:lnTo>
                <a:lnTo>
                  <a:pt x="1342" y="112"/>
                </a:lnTo>
                <a:lnTo>
                  <a:pt x="1335" y="170"/>
                </a:lnTo>
                <a:lnTo>
                  <a:pt x="1323" y="236"/>
                </a:lnTo>
                <a:lnTo>
                  <a:pt x="1309" y="308"/>
                </a:lnTo>
                <a:lnTo>
                  <a:pt x="1291" y="385"/>
                </a:lnTo>
                <a:lnTo>
                  <a:pt x="1272" y="467"/>
                </a:lnTo>
                <a:lnTo>
                  <a:pt x="1246" y="548"/>
                </a:lnTo>
                <a:lnTo>
                  <a:pt x="1218" y="630"/>
                </a:lnTo>
                <a:lnTo>
                  <a:pt x="1186" y="712"/>
                </a:lnTo>
                <a:lnTo>
                  <a:pt x="1167" y="751"/>
                </a:lnTo>
                <a:lnTo>
                  <a:pt x="1146" y="789"/>
                </a:lnTo>
                <a:lnTo>
                  <a:pt x="1125" y="826"/>
                </a:lnTo>
                <a:lnTo>
                  <a:pt x="1104" y="861"/>
                </a:lnTo>
                <a:lnTo>
                  <a:pt x="1081" y="896"/>
                </a:lnTo>
                <a:lnTo>
                  <a:pt x="1055" y="929"/>
                </a:lnTo>
                <a:lnTo>
                  <a:pt x="1029" y="959"/>
                </a:lnTo>
                <a:lnTo>
                  <a:pt x="1001" y="987"/>
                </a:lnTo>
                <a:lnTo>
                  <a:pt x="1001" y="987"/>
                </a:lnTo>
                <a:lnTo>
                  <a:pt x="973" y="1015"/>
                </a:lnTo>
                <a:lnTo>
                  <a:pt x="941" y="1038"/>
                </a:lnTo>
                <a:lnTo>
                  <a:pt x="908" y="1064"/>
                </a:lnTo>
                <a:lnTo>
                  <a:pt x="873" y="1087"/>
                </a:lnTo>
                <a:lnTo>
                  <a:pt x="836" y="1108"/>
                </a:lnTo>
                <a:lnTo>
                  <a:pt x="798" y="1129"/>
                </a:lnTo>
                <a:lnTo>
                  <a:pt x="717" y="1167"/>
                </a:lnTo>
                <a:lnTo>
                  <a:pt x="635" y="1202"/>
                </a:lnTo>
                <a:lnTo>
                  <a:pt x="551" y="1230"/>
                </a:lnTo>
                <a:lnTo>
                  <a:pt x="469" y="1258"/>
                </a:lnTo>
                <a:lnTo>
                  <a:pt x="388" y="1279"/>
                </a:lnTo>
                <a:lnTo>
                  <a:pt x="311" y="1300"/>
                </a:lnTo>
                <a:lnTo>
                  <a:pt x="238" y="1314"/>
                </a:lnTo>
                <a:lnTo>
                  <a:pt x="115" y="1337"/>
                </a:lnTo>
                <a:lnTo>
                  <a:pt x="31" y="1351"/>
                </a:lnTo>
                <a:lnTo>
                  <a:pt x="0" y="1353"/>
                </a:lnTo>
              </a:path>
            </a:pathLst>
          </a:custGeom>
          <a:noFill/>
          <a:ln w="38100">
            <a:solidFill>
              <a:srgbClr val="FFCF84"/>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Rectangle 38"/>
          <p:cNvSpPr/>
          <p:nvPr/>
        </p:nvSpPr>
        <p:spPr>
          <a:xfrm>
            <a:off x="4876801" y="5486400"/>
            <a:ext cx="4114800" cy="923330"/>
          </a:xfrm>
          <a:prstGeom prst="rect">
            <a:avLst/>
          </a:prstGeom>
        </p:spPr>
        <p:txBody>
          <a:bodyPr wrap="square">
            <a:spAutoFit/>
          </a:bodyPr>
          <a:lstStyle/>
          <a:p>
            <a:pPr lvl="0" fontAlgn="base">
              <a:spcBef>
                <a:spcPct val="0"/>
              </a:spcBef>
              <a:spcAft>
                <a:spcPct val="0"/>
              </a:spcAft>
            </a:pPr>
            <a:r>
              <a:rPr lang="en-US" dirty="0">
                <a:solidFill>
                  <a:srgbClr val="000000"/>
                </a:solidFill>
                <a:latin typeface="Calibri Light" pitchFamily="34" charset="0"/>
                <a:cs typeface="Arial" pitchFamily="34" charset="0"/>
              </a:rPr>
              <a:t>If there are rich and poor, the Lorenz curve bows in and an unequal income distribution occurs.</a:t>
            </a:r>
            <a:endParaRPr lang="en-US" dirty="0">
              <a:latin typeface="Calibri Light" pitchFamily="34" charset="0"/>
              <a:cs typeface="Arial" pitchFamily="34" charset="0"/>
            </a:endParaRPr>
          </a:p>
        </p:txBody>
      </p:sp>
    </p:spTree>
    <p:extLst>
      <p:ext uri="{BB962C8B-B14F-4D97-AF65-F5344CB8AC3E}">
        <p14:creationId xmlns:p14="http://schemas.microsoft.com/office/powerpoint/2010/main" val="191562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Measuring inequality</a:t>
            </a:r>
          </a:p>
        </p:txBody>
      </p:sp>
      <p:sp>
        <p:nvSpPr>
          <p:cNvPr id="3" name="Content Placeholder 2"/>
          <p:cNvSpPr>
            <a:spLocks noGrp="1"/>
          </p:cNvSpPr>
          <p:nvPr>
            <p:ph idx="1"/>
          </p:nvPr>
        </p:nvSpPr>
        <p:spPr/>
        <p:txBody>
          <a:bodyPr>
            <a:normAutofit/>
          </a:bodyPr>
          <a:lstStyle/>
          <a:p>
            <a:pPr marL="0" indent="0">
              <a:buNone/>
            </a:pPr>
            <a:r>
              <a:rPr lang="en-US" dirty="0"/>
              <a:t>Draw the Lorenz curve for the following U.S. income quintile data.</a:t>
            </a:r>
          </a:p>
        </p:txBody>
      </p:sp>
      <p:sp>
        <p:nvSpPr>
          <p:cNvPr id="5" name="AutoShape 290"/>
          <p:cNvSpPr>
            <a:spLocks noChangeAspect="1" noChangeArrowheads="1" noTextEdit="1"/>
          </p:cNvSpPr>
          <p:nvPr/>
        </p:nvSpPr>
        <p:spPr bwMode="auto">
          <a:xfrm>
            <a:off x="1042801" y="2494380"/>
            <a:ext cx="5928519" cy="219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292"/>
          <p:cNvSpPr>
            <a:spLocks noEditPoints="1"/>
          </p:cNvSpPr>
          <p:nvPr/>
        </p:nvSpPr>
        <p:spPr bwMode="auto">
          <a:xfrm>
            <a:off x="585601" y="3200400"/>
            <a:ext cx="3757799" cy="313832"/>
          </a:xfrm>
          <a:custGeom>
            <a:avLst/>
            <a:gdLst>
              <a:gd name="T0" fmla="*/ 2270 w 3671"/>
              <a:gd name="T1" fmla="*/ 0 h 177"/>
              <a:gd name="T2" fmla="*/ 3671 w 3671"/>
              <a:gd name="T3" fmla="*/ 0 h 177"/>
              <a:gd name="T4" fmla="*/ 3671 w 3671"/>
              <a:gd name="T5" fmla="*/ 177 h 177"/>
              <a:gd name="T6" fmla="*/ 2270 w 3671"/>
              <a:gd name="T7" fmla="*/ 177 h 177"/>
              <a:gd name="T8" fmla="*/ 2270 w 3671"/>
              <a:gd name="T9" fmla="*/ 0 h 177"/>
              <a:gd name="T10" fmla="*/ 911 w 3671"/>
              <a:gd name="T11" fmla="*/ 0 h 177"/>
              <a:gd name="T12" fmla="*/ 2270 w 3671"/>
              <a:gd name="T13" fmla="*/ 0 h 177"/>
              <a:gd name="T14" fmla="*/ 2270 w 3671"/>
              <a:gd name="T15" fmla="*/ 177 h 177"/>
              <a:gd name="T16" fmla="*/ 911 w 3671"/>
              <a:gd name="T17" fmla="*/ 177 h 177"/>
              <a:gd name="T18" fmla="*/ 911 w 3671"/>
              <a:gd name="T19" fmla="*/ 0 h 177"/>
              <a:gd name="T20" fmla="*/ 0 w 3671"/>
              <a:gd name="T21" fmla="*/ 0 h 177"/>
              <a:gd name="T22" fmla="*/ 911 w 3671"/>
              <a:gd name="T23" fmla="*/ 0 h 177"/>
              <a:gd name="T24" fmla="*/ 911 w 3671"/>
              <a:gd name="T25" fmla="*/ 177 h 177"/>
              <a:gd name="T26" fmla="*/ 0 w 3671"/>
              <a:gd name="T27" fmla="*/ 177 h 177"/>
              <a:gd name="T28" fmla="*/ 0 w 3671"/>
              <a:gd name="T2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71" h="177">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293"/>
          <p:cNvSpPr>
            <a:spLocks noEditPoints="1"/>
          </p:cNvSpPr>
          <p:nvPr/>
        </p:nvSpPr>
        <p:spPr bwMode="auto">
          <a:xfrm>
            <a:off x="585602" y="3514232"/>
            <a:ext cx="3757798" cy="1567382"/>
          </a:xfrm>
          <a:custGeom>
            <a:avLst/>
            <a:gdLst>
              <a:gd name="T0" fmla="*/ 2270 w 3671"/>
              <a:gd name="T1" fmla="*/ 707 h 884"/>
              <a:gd name="T2" fmla="*/ 3671 w 3671"/>
              <a:gd name="T3" fmla="*/ 707 h 884"/>
              <a:gd name="T4" fmla="*/ 3671 w 3671"/>
              <a:gd name="T5" fmla="*/ 884 h 884"/>
              <a:gd name="T6" fmla="*/ 2270 w 3671"/>
              <a:gd name="T7" fmla="*/ 884 h 884"/>
              <a:gd name="T8" fmla="*/ 2270 w 3671"/>
              <a:gd name="T9" fmla="*/ 707 h 884"/>
              <a:gd name="T10" fmla="*/ 911 w 3671"/>
              <a:gd name="T11" fmla="*/ 707 h 884"/>
              <a:gd name="T12" fmla="*/ 2270 w 3671"/>
              <a:gd name="T13" fmla="*/ 707 h 884"/>
              <a:gd name="T14" fmla="*/ 2270 w 3671"/>
              <a:gd name="T15" fmla="*/ 884 h 884"/>
              <a:gd name="T16" fmla="*/ 911 w 3671"/>
              <a:gd name="T17" fmla="*/ 884 h 884"/>
              <a:gd name="T18" fmla="*/ 911 w 3671"/>
              <a:gd name="T19" fmla="*/ 707 h 884"/>
              <a:gd name="T20" fmla="*/ 0 w 3671"/>
              <a:gd name="T21" fmla="*/ 707 h 884"/>
              <a:gd name="T22" fmla="*/ 911 w 3671"/>
              <a:gd name="T23" fmla="*/ 707 h 884"/>
              <a:gd name="T24" fmla="*/ 911 w 3671"/>
              <a:gd name="T25" fmla="*/ 884 h 884"/>
              <a:gd name="T26" fmla="*/ 0 w 3671"/>
              <a:gd name="T27" fmla="*/ 884 h 884"/>
              <a:gd name="T28" fmla="*/ 0 w 3671"/>
              <a:gd name="T29" fmla="*/ 707 h 884"/>
              <a:gd name="T30" fmla="*/ 2270 w 3671"/>
              <a:gd name="T31" fmla="*/ 354 h 884"/>
              <a:gd name="T32" fmla="*/ 3671 w 3671"/>
              <a:gd name="T33" fmla="*/ 354 h 884"/>
              <a:gd name="T34" fmla="*/ 3671 w 3671"/>
              <a:gd name="T35" fmla="*/ 530 h 884"/>
              <a:gd name="T36" fmla="*/ 2270 w 3671"/>
              <a:gd name="T37" fmla="*/ 530 h 884"/>
              <a:gd name="T38" fmla="*/ 2270 w 3671"/>
              <a:gd name="T39" fmla="*/ 354 h 884"/>
              <a:gd name="T40" fmla="*/ 911 w 3671"/>
              <a:gd name="T41" fmla="*/ 354 h 884"/>
              <a:gd name="T42" fmla="*/ 2270 w 3671"/>
              <a:gd name="T43" fmla="*/ 354 h 884"/>
              <a:gd name="T44" fmla="*/ 2270 w 3671"/>
              <a:gd name="T45" fmla="*/ 530 h 884"/>
              <a:gd name="T46" fmla="*/ 911 w 3671"/>
              <a:gd name="T47" fmla="*/ 530 h 884"/>
              <a:gd name="T48" fmla="*/ 911 w 3671"/>
              <a:gd name="T49" fmla="*/ 354 h 884"/>
              <a:gd name="T50" fmla="*/ 0 w 3671"/>
              <a:gd name="T51" fmla="*/ 354 h 884"/>
              <a:gd name="T52" fmla="*/ 911 w 3671"/>
              <a:gd name="T53" fmla="*/ 354 h 884"/>
              <a:gd name="T54" fmla="*/ 911 w 3671"/>
              <a:gd name="T55" fmla="*/ 530 h 884"/>
              <a:gd name="T56" fmla="*/ 0 w 3671"/>
              <a:gd name="T57" fmla="*/ 530 h 884"/>
              <a:gd name="T58" fmla="*/ 0 w 3671"/>
              <a:gd name="T59" fmla="*/ 354 h 884"/>
              <a:gd name="T60" fmla="*/ 2270 w 3671"/>
              <a:gd name="T61" fmla="*/ 0 h 884"/>
              <a:gd name="T62" fmla="*/ 3671 w 3671"/>
              <a:gd name="T63" fmla="*/ 0 h 884"/>
              <a:gd name="T64" fmla="*/ 3671 w 3671"/>
              <a:gd name="T65" fmla="*/ 177 h 884"/>
              <a:gd name="T66" fmla="*/ 2270 w 3671"/>
              <a:gd name="T67" fmla="*/ 177 h 884"/>
              <a:gd name="T68" fmla="*/ 2270 w 3671"/>
              <a:gd name="T69" fmla="*/ 0 h 884"/>
              <a:gd name="T70" fmla="*/ 911 w 3671"/>
              <a:gd name="T71" fmla="*/ 0 h 884"/>
              <a:gd name="T72" fmla="*/ 2270 w 3671"/>
              <a:gd name="T73" fmla="*/ 0 h 884"/>
              <a:gd name="T74" fmla="*/ 2270 w 3671"/>
              <a:gd name="T75" fmla="*/ 177 h 884"/>
              <a:gd name="T76" fmla="*/ 911 w 3671"/>
              <a:gd name="T77" fmla="*/ 177 h 884"/>
              <a:gd name="T78" fmla="*/ 911 w 3671"/>
              <a:gd name="T79" fmla="*/ 0 h 884"/>
              <a:gd name="T80" fmla="*/ 0 w 3671"/>
              <a:gd name="T81" fmla="*/ 0 h 884"/>
              <a:gd name="T82" fmla="*/ 911 w 3671"/>
              <a:gd name="T83" fmla="*/ 0 h 884"/>
              <a:gd name="T84" fmla="*/ 911 w 3671"/>
              <a:gd name="T85" fmla="*/ 177 h 884"/>
              <a:gd name="T86" fmla="*/ 0 w 3671"/>
              <a:gd name="T87" fmla="*/ 177 h 884"/>
              <a:gd name="T88" fmla="*/ 0 w 3671"/>
              <a:gd name="T89"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1" h="884">
                <a:moveTo>
                  <a:pt x="2270" y="707"/>
                </a:moveTo>
                <a:lnTo>
                  <a:pt x="3671" y="707"/>
                </a:lnTo>
                <a:lnTo>
                  <a:pt x="3671" y="884"/>
                </a:lnTo>
                <a:lnTo>
                  <a:pt x="2270" y="884"/>
                </a:lnTo>
                <a:lnTo>
                  <a:pt x="2270" y="707"/>
                </a:lnTo>
                <a:close/>
                <a:moveTo>
                  <a:pt x="911" y="707"/>
                </a:moveTo>
                <a:lnTo>
                  <a:pt x="2270" y="707"/>
                </a:lnTo>
                <a:lnTo>
                  <a:pt x="2270" y="884"/>
                </a:lnTo>
                <a:lnTo>
                  <a:pt x="911" y="884"/>
                </a:lnTo>
                <a:lnTo>
                  <a:pt x="911" y="707"/>
                </a:lnTo>
                <a:close/>
                <a:moveTo>
                  <a:pt x="0" y="707"/>
                </a:moveTo>
                <a:lnTo>
                  <a:pt x="911" y="707"/>
                </a:lnTo>
                <a:lnTo>
                  <a:pt x="911" y="884"/>
                </a:lnTo>
                <a:lnTo>
                  <a:pt x="0" y="884"/>
                </a:lnTo>
                <a:lnTo>
                  <a:pt x="0" y="707"/>
                </a:lnTo>
                <a:close/>
                <a:moveTo>
                  <a:pt x="2270" y="354"/>
                </a:moveTo>
                <a:lnTo>
                  <a:pt x="3671" y="354"/>
                </a:lnTo>
                <a:lnTo>
                  <a:pt x="3671" y="530"/>
                </a:lnTo>
                <a:lnTo>
                  <a:pt x="2270" y="530"/>
                </a:lnTo>
                <a:lnTo>
                  <a:pt x="2270" y="354"/>
                </a:lnTo>
                <a:close/>
                <a:moveTo>
                  <a:pt x="911" y="354"/>
                </a:moveTo>
                <a:lnTo>
                  <a:pt x="2270" y="354"/>
                </a:lnTo>
                <a:lnTo>
                  <a:pt x="2270" y="530"/>
                </a:lnTo>
                <a:lnTo>
                  <a:pt x="911" y="530"/>
                </a:lnTo>
                <a:lnTo>
                  <a:pt x="911" y="354"/>
                </a:lnTo>
                <a:close/>
                <a:moveTo>
                  <a:pt x="0" y="354"/>
                </a:moveTo>
                <a:lnTo>
                  <a:pt x="911" y="354"/>
                </a:lnTo>
                <a:lnTo>
                  <a:pt x="911" y="530"/>
                </a:lnTo>
                <a:lnTo>
                  <a:pt x="0" y="530"/>
                </a:lnTo>
                <a:lnTo>
                  <a:pt x="0" y="354"/>
                </a:lnTo>
                <a:close/>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Line 295"/>
          <p:cNvSpPr>
            <a:spLocks noChangeShapeType="1"/>
          </p:cNvSpPr>
          <p:nvPr/>
        </p:nvSpPr>
        <p:spPr bwMode="auto">
          <a:xfrm flipV="1">
            <a:off x="2056831" y="3200400"/>
            <a:ext cx="0" cy="30851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297"/>
          <p:cNvSpPr>
            <a:spLocks/>
          </p:cNvSpPr>
          <p:nvPr/>
        </p:nvSpPr>
        <p:spPr bwMode="auto">
          <a:xfrm>
            <a:off x="585602" y="351423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299"/>
          <p:cNvSpPr>
            <a:spLocks noChangeShapeType="1"/>
          </p:cNvSpPr>
          <p:nvPr/>
        </p:nvSpPr>
        <p:spPr bwMode="auto">
          <a:xfrm>
            <a:off x="4708760" y="280821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301"/>
          <p:cNvSpPr>
            <a:spLocks/>
          </p:cNvSpPr>
          <p:nvPr/>
        </p:nvSpPr>
        <p:spPr bwMode="auto">
          <a:xfrm>
            <a:off x="585602" y="382806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303"/>
          <p:cNvSpPr>
            <a:spLocks noChangeShapeType="1"/>
          </p:cNvSpPr>
          <p:nvPr/>
        </p:nvSpPr>
        <p:spPr bwMode="auto">
          <a:xfrm>
            <a:off x="4708760" y="312204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305"/>
          <p:cNvSpPr>
            <a:spLocks/>
          </p:cNvSpPr>
          <p:nvPr/>
        </p:nvSpPr>
        <p:spPr bwMode="auto">
          <a:xfrm>
            <a:off x="585602" y="4141894"/>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307"/>
          <p:cNvSpPr>
            <a:spLocks noChangeShapeType="1"/>
          </p:cNvSpPr>
          <p:nvPr/>
        </p:nvSpPr>
        <p:spPr bwMode="auto">
          <a:xfrm>
            <a:off x="4708760" y="3435874"/>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Freeform 309"/>
          <p:cNvSpPr>
            <a:spLocks/>
          </p:cNvSpPr>
          <p:nvPr/>
        </p:nvSpPr>
        <p:spPr bwMode="auto">
          <a:xfrm>
            <a:off x="585602" y="445395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313"/>
          <p:cNvSpPr>
            <a:spLocks/>
          </p:cNvSpPr>
          <p:nvPr/>
        </p:nvSpPr>
        <p:spPr bwMode="auto">
          <a:xfrm>
            <a:off x="585602" y="476778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315"/>
          <p:cNvSpPr>
            <a:spLocks noChangeShapeType="1"/>
          </p:cNvSpPr>
          <p:nvPr/>
        </p:nvSpPr>
        <p:spPr bwMode="auto">
          <a:xfrm>
            <a:off x="4708760" y="406176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328"/>
          <p:cNvSpPr>
            <a:spLocks noChangeArrowheads="1"/>
          </p:cNvSpPr>
          <p:nvPr/>
        </p:nvSpPr>
        <p:spPr bwMode="auto">
          <a:xfrm>
            <a:off x="1094315" y="3273096"/>
            <a:ext cx="585433"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71"/>
          <p:cNvSpPr>
            <a:spLocks noChangeArrowheads="1"/>
          </p:cNvSpPr>
          <p:nvPr/>
        </p:nvSpPr>
        <p:spPr bwMode="auto">
          <a:xfrm>
            <a:off x="2182163" y="3273095"/>
            <a:ext cx="206939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Share of pre-tax</a:t>
            </a:r>
            <a:r>
              <a:rPr kumimoji="0" lang="en-US" sz="1200" b="1" i="0" u="none" strike="noStrike" cap="none" normalizeH="0" dirty="0">
                <a:ln>
                  <a:noFill/>
                </a:ln>
                <a:solidFill>
                  <a:srgbClr val="000000"/>
                </a:solidFill>
                <a:effectLst/>
                <a:latin typeface="Univers LT Std 47 Cn Lt" charset="0"/>
                <a:cs typeface="Arial" pitchFamily="34" charset="0"/>
              </a:rPr>
              <a:t> income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8"/>
          <p:cNvSpPr>
            <a:spLocks noChangeArrowheads="1"/>
          </p:cNvSpPr>
          <p:nvPr/>
        </p:nvSpPr>
        <p:spPr bwMode="auto">
          <a:xfrm>
            <a:off x="2880770" y="3590472"/>
            <a:ext cx="21688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2"/>
          <p:cNvSpPr>
            <a:spLocks noChangeArrowheads="1"/>
          </p:cNvSpPr>
          <p:nvPr/>
        </p:nvSpPr>
        <p:spPr bwMode="auto">
          <a:xfrm>
            <a:off x="2880770" y="3904304"/>
            <a:ext cx="21688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46"/>
          <p:cNvSpPr>
            <a:spLocks noChangeArrowheads="1"/>
          </p:cNvSpPr>
          <p:nvPr/>
        </p:nvSpPr>
        <p:spPr bwMode="auto">
          <a:xfrm>
            <a:off x="2819401" y="4216362"/>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71"/>
          <p:cNvSpPr>
            <a:spLocks noChangeArrowheads="1"/>
          </p:cNvSpPr>
          <p:nvPr/>
        </p:nvSpPr>
        <p:spPr bwMode="auto">
          <a:xfrm>
            <a:off x="2819401" y="4530192"/>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499"/>
          <p:cNvSpPr>
            <a:spLocks noChangeArrowheads="1"/>
          </p:cNvSpPr>
          <p:nvPr/>
        </p:nvSpPr>
        <p:spPr bwMode="auto">
          <a:xfrm>
            <a:off x="2819401" y="4844024"/>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55.9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72" name="Chart 71"/>
          <p:cNvGraphicFramePr>
            <a:graphicFrameLocks/>
          </p:cNvGraphicFramePr>
          <p:nvPr>
            <p:extLst>
              <p:ext uri="{D42A27DB-BD31-4B8C-83A1-F6EECF244321}">
                <p14:modId xmlns:p14="http://schemas.microsoft.com/office/powerpoint/2010/main" val="4093213104"/>
              </p:ext>
            </p:extLst>
          </p:nvPr>
        </p:nvGraphicFramePr>
        <p:xfrm>
          <a:off x="4484914" y="2729466"/>
          <a:ext cx="4648200" cy="2824856"/>
        </p:xfrm>
        <a:graphic>
          <a:graphicData uri="http://schemas.openxmlformats.org/drawingml/2006/chart">
            <c:chart xmlns:c="http://schemas.openxmlformats.org/drawingml/2006/chart" xmlns:r="http://schemas.openxmlformats.org/officeDocument/2006/relationships" r:id="rId3"/>
          </a:graphicData>
        </a:graphic>
      </p:graphicFrame>
      <p:sp>
        <p:nvSpPr>
          <p:cNvPr id="36" name="Rectangle 389"/>
          <p:cNvSpPr>
            <a:spLocks noChangeArrowheads="1"/>
          </p:cNvSpPr>
          <p:nvPr/>
        </p:nvSpPr>
        <p:spPr bwMode="auto">
          <a:xfrm>
            <a:off x="662422" y="3590251"/>
            <a:ext cx="1275231"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Lowest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413"/>
          <p:cNvSpPr>
            <a:spLocks noChangeArrowheads="1"/>
          </p:cNvSpPr>
          <p:nvPr/>
        </p:nvSpPr>
        <p:spPr bwMode="auto">
          <a:xfrm>
            <a:off x="662422" y="3882738"/>
            <a:ext cx="130947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Second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436"/>
          <p:cNvSpPr>
            <a:spLocks noChangeArrowheads="1"/>
          </p:cNvSpPr>
          <p:nvPr/>
        </p:nvSpPr>
        <p:spPr bwMode="auto">
          <a:xfrm>
            <a:off x="662422" y="4194797"/>
            <a:ext cx="1136621"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Third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461"/>
          <p:cNvSpPr>
            <a:spLocks noChangeArrowheads="1"/>
          </p:cNvSpPr>
          <p:nvPr/>
        </p:nvSpPr>
        <p:spPr bwMode="auto">
          <a:xfrm>
            <a:off x="662422" y="4510400"/>
            <a:ext cx="1232833"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Fourth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8" name="Rectangle 487"/>
          <p:cNvSpPr>
            <a:spLocks noChangeArrowheads="1"/>
          </p:cNvSpPr>
          <p:nvPr/>
        </p:nvSpPr>
        <p:spPr bwMode="auto">
          <a:xfrm>
            <a:off x="662422" y="4824232"/>
            <a:ext cx="130947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Highest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51311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a:t>
            </a:r>
          </a:p>
        </p:txBody>
      </p:sp>
      <p:sp>
        <p:nvSpPr>
          <p:cNvPr id="3" name="Content Placeholder 2"/>
          <p:cNvSpPr>
            <a:spLocks noGrp="1"/>
          </p:cNvSpPr>
          <p:nvPr>
            <p:ph idx="1"/>
          </p:nvPr>
        </p:nvSpPr>
        <p:spPr/>
        <p:txBody>
          <a:bodyPr>
            <a:normAutofit/>
          </a:bodyPr>
          <a:lstStyle/>
          <a:p>
            <a:pPr marL="0" indent="0">
              <a:buNone/>
            </a:pPr>
            <a:r>
              <a:rPr lang="en-US" dirty="0"/>
              <a:t>Draw the Lorenz curve for the following U.S. income quintile data.</a:t>
            </a:r>
          </a:p>
        </p:txBody>
      </p:sp>
      <p:sp>
        <p:nvSpPr>
          <p:cNvPr id="5" name="AutoShape 290"/>
          <p:cNvSpPr>
            <a:spLocks noChangeAspect="1" noChangeArrowheads="1" noTextEdit="1"/>
          </p:cNvSpPr>
          <p:nvPr/>
        </p:nvSpPr>
        <p:spPr bwMode="auto">
          <a:xfrm>
            <a:off x="1042801" y="2494380"/>
            <a:ext cx="5928519" cy="219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292"/>
          <p:cNvSpPr>
            <a:spLocks noEditPoints="1"/>
          </p:cNvSpPr>
          <p:nvPr/>
        </p:nvSpPr>
        <p:spPr bwMode="auto">
          <a:xfrm>
            <a:off x="585601" y="3200400"/>
            <a:ext cx="3757799" cy="313832"/>
          </a:xfrm>
          <a:custGeom>
            <a:avLst/>
            <a:gdLst>
              <a:gd name="T0" fmla="*/ 2270 w 3671"/>
              <a:gd name="T1" fmla="*/ 0 h 177"/>
              <a:gd name="T2" fmla="*/ 3671 w 3671"/>
              <a:gd name="T3" fmla="*/ 0 h 177"/>
              <a:gd name="T4" fmla="*/ 3671 w 3671"/>
              <a:gd name="T5" fmla="*/ 177 h 177"/>
              <a:gd name="T6" fmla="*/ 2270 w 3671"/>
              <a:gd name="T7" fmla="*/ 177 h 177"/>
              <a:gd name="T8" fmla="*/ 2270 w 3671"/>
              <a:gd name="T9" fmla="*/ 0 h 177"/>
              <a:gd name="T10" fmla="*/ 911 w 3671"/>
              <a:gd name="T11" fmla="*/ 0 h 177"/>
              <a:gd name="T12" fmla="*/ 2270 w 3671"/>
              <a:gd name="T13" fmla="*/ 0 h 177"/>
              <a:gd name="T14" fmla="*/ 2270 w 3671"/>
              <a:gd name="T15" fmla="*/ 177 h 177"/>
              <a:gd name="T16" fmla="*/ 911 w 3671"/>
              <a:gd name="T17" fmla="*/ 177 h 177"/>
              <a:gd name="T18" fmla="*/ 911 w 3671"/>
              <a:gd name="T19" fmla="*/ 0 h 177"/>
              <a:gd name="T20" fmla="*/ 0 w 3671"/>
              <a:gd name="T21" fmla="*/ 0 h 177"/>
              <a:gd name="T22" fmla="*/ 911 w 3671"/>
              <a:gd name="T23" fmla="*/ 0 h 177"/>
              <a:gd name="T24" fmla="*/ 911 w 3671"/>
              <a:gd name="T25" fmla="*/ 177 h 177"/>
              <a:gd name="T26" fmla="*/ 0 w 3671"/>
              <a:gd name="T27" fmla="*/ 177 h 177"/>
              <a:gd name="T28" fmla="*/ 0 w 3671"/>
              <a:gd name="T29"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71" h="177">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293"/>
          <p:cNvSpPr>
            <a:spLocks noEditPoints="1"/>
          </p:cNvSpPr>
          <p:nvPr/>
        </p:nvSpPr>
        <p:spPr bwMode="auto">
          <a:xfrm>
            <a:off x="585602" y="3514232"/>
            <a:ext cx="3757798" cy="1567382"/>
          </a:xfrm>
          <a:custGeom>
            <a:avLst/>
            <a:gdLst>
              <a:gd name="T0" fmla="*/ 2270 w 3671"/>
              <a:gd name="T1" fmla="*/ 707 h 884"/>
              <a:gd name="T2" fmla="*/ 3671 w 3671"/>
              <a:gd name="T3" fmla="*/ 707 h 884"/>
              <a:gd name="T4" fmla="*/ 3671 w 3671"/>
              <a:gd name="T5" fmla="*/ 884 h 884"/>
              <a:gd name="T6" fmla="*/ 2270 w 3671"/>
              <a:gd name="T7" fmla="*/ 884 h 884"/>
              <a:gd name="T8" fmla="*/ 2270 w 3671"/>
              <a:gd name="T9" fmla="*/ 707 h 884"/>
              <a:gd name="T10" fmla="*/ 911 w 3671"/>
              <a:gd name="T11" fmla="*/ 707 h 884"/>
              <a:gd name="T12" fmla="*/ 2270 w 3671"/>
              <a:gd name="T13" fmla="*/ 707 h 884"/>
              <a:gd name="T14" fmla="*/ 2270 w 3671"/>
              <a:gd name="T15" fmla="*/ 884 h 884"/>
              <a:gd name="T16" fmla="*/ 911 w 3671"/>
              <a:gd name="T17" fmla="*/ 884 h 884"/>
              <a:gd name="T18" fmla="*/ 911 w 3671"/>
              <a:gd name="T19" fmla="*/ 707 h 884"/>
              <a:gd name="T20" fmla="*/ 0 w 3671"/>
              <a:gd name="T21" fmla="*/ 707 h 884"/>
              <a:gd name="T22" fmla="*/ 911 w 3671"/>
              <a:gd name="T23" fmla="*/ 707 h 884"/>
              <a:gd name="T24" fmla="*/ 911 w 3671"/>
              <a:gd name="T25" fmla="*/ 884 h 884"/>
              <a:gd name="T26" fmla="*/ 0 w 3671"/>
              <a:gd name="T27" fmla="*/ 884 h 884"/>
              <a:gd name="T28" fmla="*/ 0 w 3671"/>
              <a:gd name="T29" fmla="*/ 707 h 884"/>
              <a:gd name="T30" fmla="*/ 2270 w 3671"/>
              <a:gd name="T31" fmla="*/ 354 h 884"/>
              <a:gd name="T32" fmla="*/ 3671 w 3671"/>
              <a:gd name="T33" fmla="*/ 354 h 884"/>
              <a:gd name="T34" fmla="*/ 3671 w 3671"/>
              <a:gd name="T35" fmla="*/ 530 h 884"/>
              <a:gd name="T36" fmla="*/ 2270 w 3671"/>
              <a:gd name="T37" fmla="*/ 530 h 884"/>
              <a:gd name="T38" fmla="*/ 2270 w 3671"/>
              <a:gd name="T39" fmla="*/ 354 h 884"/>
              <a:gd name="T40" fmla="*/ 911 w 3671"/>
              <a:gd name="T41" fmla="*/ 354 h 884"/>
              <a:gd name="T42" fmla="*/ 2270 w 3671"/>
              <a:gd name="T43" fmla="*/ 354 h 884"/>
              <a:gd name="T44" fmla="*/ 2270 w 3671"/>
              <a:gd name="T45" fmla="*/ 530 h 884"/>
              <a:gd name="T46" fmla="*/ 911 w 3671"/>
              <a:gd name="T47" fmla="*/ 530 h 884"/>
              <a:gd name="T48" fmla="*/ 911 w 3671"/>
              <a:gd name="T49" fmla="*/ 354 h 884"/>
              <a:gd name="T50" fmla="*/ 0 w 3671"/>
              <a:gd name="T51" fmla="*/ 354 h 884"/>
              <a:gd name="T52" fmla="*/ 911 w 3671"/>
              <a:gd name="T53" fmla="*/ 354 h 884"/>
              <a:gd name="T54" fmla="*/ 911 w 3671"/>
              <a:gd name="T55" fmla="*/ 530 h 884"/>
              <a:gd name="T56" fmla="*/ 0 w 3671"/>
              <a:gd name="T57" fmla="*/ 530 h 884"/>
              <a:gd name="T58" fmla="*/ 0 w 3671"/>
              <a:gd name="T59" fmla="*/ 354 h 884"/>
              <a:gd name="T60" fmla="*/ 2270 w 3671"/>
              <a:gd name="T61" fmla="*/ 0 h 884"/>
              <a:gd name="T62" fmla="*/ 3671 w 3671"/>
              <a:gd name="T63" fmla="*/ 0 h 884"/>
              <a:gd name="T64" fmla="*/ 3671 w 3671"/>
              <a:gd name="T65" fmla="*/ 177 h 884"/>
              <a:gd name="T66" fmla="*/ 2270 w 3671"/>
              <a:gd name="T67" fmla="*/ 177 h 884"/>
              <a:gd name="T68" fmla="*/ 2270 w 3671"/>
              <a:gd name="T69" fmla="*/ 0 h 884"/>
              <a:gd name="T70" fmla="*/ 911 w 3671"/>
              <a:gd name="T71" fmla="*/ 0 h 884"/>
              <a:gd name="T72" fmla="*/ 2270 w 3671"/>
              <a:gd name="T73" fmla="*/ 0 h 884"/>
              <a:gd name="T74" fmla="*/ 2270 w 3671"/>
              <a:gd name="T75" fmla="*/ 177 h 884"/>
              <a:gd name="T76" fmla="*/ 911 w 3671"/>
              <a:gd name="T77" fmla="*/ 177 h 884"/>
              <a:gd name="T78" fmla="*/ 911 w 3671"/>
              <a:gd name="T79" fmla="*/ 0 h 884"/>
              <a:gd name="T80" fmla="*/ 0 w 3671"/>
              <a:gd name="T81" fmla="*/ 0 h 884"/>
              <a:gd name="T82" fmla="*/ 911 w 3671"/>
              <a:gd name="T83" fmla="*/ 0 h 884"/>
              <a:gd name="T84" fmla="*/ 911 w 3671"/>
              <a:gd name="T85" fmla="*/ 177 h 884"/>
              <a:gd name="T86" fmla="*/ 0 w 3671"/>
              <a:gd name="T87" fmla="*/ 177 h 884"/>
              <a:gd name="T88" fmla="*/ 0 w 3671"/>
              <a:gd name="T89"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71" h="884">
                <a:moveTo>
                  <a:pt x="2270" y="707"/>
                </a:moveTo>
                <a:lnTo>
                  <a:pt x="3671" y="707"/>
                </a:lnTo>
                <a:lnTo>
                  <a:pt x="3671" y="884"/>
                </a:lnTo>
                <a:lnTo>
                  <a:pt x="2270" y="884"/>
                </a:lnTo>
                <a:lnTo>
                  <a:pt x="2270" y="707"/>
                </a:lnTo>
                <a:close/>
                <a:moveTo>
                  <a:pt x="911" y="707"/>
                </a:moveTo>
                <a:lnTo>
                  <a:pt x="2270" y="707"/>
                </a:lnTo>
                <a:lnTo>
                  <a:pt x="2270" y="884"/>
                </a:lnTo>
                <a:lnTo>
                  <a:pt x="911" y="884"/>
                </a:lnTo>
                <a:lnTo>
                  <a:pt x="911" y="707"/>
                </a:lnTo>
                <a:close/>
                <a:moveTo>
                  <a:pt x="0" y="707"/>
                </a:moveTo>
                <a:lnTo>
                  <a:pt x="911" y="707"/>
                </a:lnTo>
                <a:lnTo>
                  <a:pt x="911" y="884"/>
                </a:lnTo>
                <a:lnTo>
                  <a:pt x="0" y="884"/>
                </a:lnTo>
                <a:lnTo>
                  <a:pt x="0" y="707"/>
                </a:lnTo>
                <a:close/>
                <a:moveTo>
                  <a:pt x="2270" y="354"/>
                </a:moveTo>
                <a:lnTo>
                  <a:pt x="3671" y="354"/>
                </a:lnTo>
                <a:lnTo>
                  <a:pt x="3671" y="530"/>
                </a:lnTo>
                <a:lnTo>
                  <a:pt x="2270" y="530"/>
                </a:lnTo>
                <a:lnTo>
                  <a:pt x="2270" y="354"/>
                </a:lnTo>
                <a:close/>
                <a:moveTo>
                  <a:pt x="911" y="354"/>
                </a:moveTo>
                <a:lnTo>
                  <a:pt x="2270" y="354"/>
                </a:lnTo>
                <a:lnTo>
                  <a:pt x="2270" y="530"/>
                </a:lnTo>
                <a:lnTo>
                  <a:pt x="911" y="530"/>
                </a:lnTo>
                <a:lnTo>
                  <a:pt x="911" y="354"/>
                </a:lnTo>
                <a:close/>
                <a:moveTo>
                  <a:pt x="0" y="354"/>
                </a:moveTo>
                <a:lnTo>
                  <a:pt x="911" y="354"/>
                </a:lnTo>
                <a:lnTo>
                  <a:pt x="911" y="530"/>
                </a:lnTo>
                <a:lnTo>
                  <a:pt x="0" y="530"/>
                </a:lnTo>
                <a:lnTo>
                  <a:pt x="0" y="354"/>
                </a:lnTo>
                <a:close/>
                <a:moveTo>
                  <a:pt x="2270" y="0"/>
                </a:moveTo>
                <a:lnTo>
                  <a:pt x="3671" y="0"/>
                </a:lnTo>
                <a:lnTo>
                  <a:pt x="3671" y="177"/>
                </a:lnTo>
                <a:lnTo>
                  <a:pt x="2270" y="177"/>
                </a:lnTo>
                <a:lnTo>
                  <a:pt x="2270" y="0"/>
                </a:lnTo>
                <a:close/>
                <a:moveTo>
                  <a:pt x="911" y="0"/>
                </a:moveTo>
                <a:lnTo>
                  <a:pt x="2270" y="0"/>
                </a:lnTo>
                <a:lnTo>
                  <a:pt x="2270" y="177"/>
                </a:lnTo>
                <a:lnTo>
                  <a:pt x="911" y="177"/>
                </a:lnTo>
                <a:lnTo>
                  <a:pt x="911" y="0"/>
                </a:lnTo>
                <a:close/>
                <a:moveTo>
                  <a:pt x="0" y="0"/>
                </a:moveTo>
                <a:lnTo>
                  <a:pt x="911" y="0"/>
                </a:lnTo>
                <a:lnTo>
                  <a:pt x="911" y="177"/>
                </a:lnTo>
                <a:lnTo>
                  <a:pt x="0" y="177"/>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Line 295"/>
          <p:cNvSpPr>
            <a:spLocks noChangeShapeType="1"/>
          </p:cNvSpPr>
          <p:nvPr/>
        </p:nvSpPr>
        <p:spPr bwMode="auto">
          <a:xfrm flipV="1">
            <a:off x="2056831" y="3200400"/>
            <a:ext cx="0" cy="30851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297"/>
          <p:cNvSpPr>
            <a:spLocks/>
          </p:cNvSpPr>
          <p:nvPr/>
        </p:nvSpPr>
        <p:spPr bwMode="auto">
          <a:xfrm>
            <a:off x="585602" y="351423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298"/>
          <p:cNvSpPr>
            <a:spLocks noChangeShapeType="1"/>
          </p:cNvSpPr>
          <p:nvPr/>
        </p:nvSpPr>
        <p:spPr bwMode="auto">
          <a:xfrm flipV="1">
            <a:off x="2056831" y="3523096"/>
            <a:ext cx="0" cy="299647"/>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299"/>
          <p:cNvSpPr>
            <a:spLocks noChangeShapeType="1"/>
          </p:cNvSpPr>
          <p:nvPr/>
        </p:nvSpPr>
        <p:spPr bwMode="auto">
          <a:xfrm>
            <a:off x="4708760" y="280821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Freeform 301"/>
          <p:cNvSpPr>
            <a:spLocks/>
          </p:cNvSpPr>
          <p:nvPr/>
        </p:nvSpPr>
        <p:spPr bwMode="auto">
          <a:xfrm>
            <a:off x="585602" y="382806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302"/>
          <p:cNvSpPr>
            <a:spLocks noChangeShapeType="1"/>
          </p:cNvSpPr>
          <p:nvPr/>
        </p:nvSpPr>
        <p:spPr bwMode="auto">
          <a:xfrm flipV="1">
            <a:off x="2056831" y="3835154"/>
            <a:ext cx="0" cy="30142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303"/>
          <p:cNvSpPr>
            <a:spLocks noChangeShapeType="1"/>
          </p:cNvSpPr>
          <p:nvPr/>
        </p:nvSpPr>
        <p:spPr bwMode="auto">
          <a:xfrm>
            <a:off x="4708760" y="312204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Freeform 305"/>
          <p:cNvSpPr>
            <a:spLocks/>
          </p:cNvSpPr>
          <p:nvPr/>
        </p:nvSpPr>
        <p:spPr bwMode="auto">
          <a:xfrm>
            <a:off x="585602" y="4141894"/>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306"/>
          <p:cNvSpPr>
            <a:spLocks noChangeShapeType="1"/>
          </p:cNvSpPr>
          <p:nvPr/>
        </p:nvSpPr>
        <p:spPr bwMode="auto">
          <a:xfrm flipV="1">
            <a:off x="2056831" y="4148986"/>
            <a:ext cx="0" cy="30142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307"/>
          <p:cNvSpPr>
            <a:spLocks noChangeShapeType="1"/>
          </p:cNvSpPr>
          <p:nvPr/>
        </p:nvSpPr>
        <p:spPr bwMode="auto">
          <a:xfrm>
            <a:off x="4708760" y="3435874"/>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Freeform 309"/>
          <p:cNvSpPr>
            <a:spLocks/>
          </p:cNvSpPr>
          <p:nvPr/>
        </p:nvSpPr>
        <p:spPr bwMode="auto">
          <a:xfrm>
            <a:off x="585602" y="445395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310"/>
          <p:cNvSpPr>
            <a:spLocks noChangeShapeType="1"/>
          </p:cNvSpPr>
          <p:nvPr/>
        </p:nvSpPr>
        <p:spPr bwMode="auto">
          <a:xfrm flipV="1">
            <a:off x="2056831" y="4462816"/>
            <a:ext cx="0" cy="30142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Freeform 313"/>
          <p:cNvSpPr>
            <a:spLocks/>
          </p:cNvSpPr>
          <p:nvPr/>
        </p:nvSpPr>
        <p:spPr bwMode="auto">
          <a:xfrm>
            <a:off x="585602" y="4767782"/>
            <a:ext cx="3665959" cy="0"/>
          </a:xfrm>
          <a:custGeom>
            <a:avLst/>
            <a:gdLst>
              <a:gd name="T0" fmla="*/ 0 w 2270"/>
              <a:gd name="T1" fmla="*/ 911 w 2270"/>
              <a:gd name="T2" fmla="*/ 2270 w 2270"/>
            </a:gdLst>
            <a:ahLst/>
            <a:cxnLst>
              <a:cxn ang="0">
                <a:pos x="T0" y="0"/>
              </a:cxn>
              <a:cxn ang="0">
                <a:pos x="T1" y="0"/>
              </a:cxn>
              <a:cxn ang="0">
                <a:pos x="T2" y="0"/>
              </a:cxn>
            </a:cxnLst>
            <a:rect l="0" t="0" r="r" b="b"/>
            <a:pathLst>
              <a:path w="2270">
                <a:moveTo>
                  <a:pt x="0" y="0"/>
                </a:moveTo>
                <a:lnTo>
                  <a:pt x="911" y="0"/>
                </a:lnTo>
                <a:lnTo>
                  <a:pt x="2270"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314"/>
          <p:cNvSpPr>
            <a:spLocks noChangeShapeType="1"/>
          </p:cNvSpPr>
          <p:nvPr/>
        </p:nvSpPr>
        <p:spPr bwMode="auto">
          <a:xfrm flipV="1">
            <a:off x="2056831" y="4776648"/>
            <a:ext cx="0" cy="30142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315"/>
          <p:cNvSpPr>
            <a:spLocks noChangeShapeType="1"/>
          </p:cNvSpPr>
          <p:nvPr/>
        </p:nvSpPr>
        <p:spPr bwMode="auto">
          <a:xfrm>
            <a:off x="4708760" y="4061762"/>
            <a:ext cx="226256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Rectangle 328"/>
          <p:cNvSpPr>
            <a:spLocks noChangeArrowheads="1"/>
          </p:cNvSpPr>
          <p:nvPr/>
        </p:nvSpPr>
        <p:spPr bwMode="auto">
          <a:xfrm>
            <a:off x="1094315" y="3273096"/>
            <a:ext cx="585433"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71"/>
          <p:cNvSpPr>
            <a:spLocks noChangeArrowheads="1"/>
          </p:cNvSpPr>
          <p:nvPr/>
        </p:nvSpPr>
        <p:spPr bwMode="auto">
          <a:xfrm>
            <a:off x="2182163" y="3273095"/>
            <a:ext cx="206939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Share of pre-tax</a:t>
            </a:r>
            <a:r>
              <a:rPr kumimoji="0" lang="en-US" sz="1200" b="1" i="0" u="none" strike="noStrike" cap="none" normalizeH="0" dirty="0">
                <a:ln>
                  <a:noFill/>
                </a:ln>
                <a:solidFill>
                  <a:srgbClr val="000000"/>
                </a:solidFill>
                <a:effectLst/>
                <a:latin typeface="Univers LT Std 47 Cn Lt" charset="0"/>
                <a:cs typeface="Arial" pitchFamily="34" charset="0"/>
              </a:rPr>
              <a:t> income (%)</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398"/>
          <p:cNvSpPr>
            <a:spLocks noChangeArrowheads="1"/>
          </p:cNvSpPr>
          <p:nvPr/>
        </p:nvSpPr>
        <p:spPr bwMode="auto">
          <a:xfrm>
            <a:off x="2880770" y="3590472"/>
            <a:ext cx="21688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422"/>
          <p:cNvSpPr>
            <a:spLocks noChangeArrowheads="1"/>
          </p:cNvSpPr>
          <p:nvPr/>
        </p:nvSpPr>
        <p:spPr bwMode="auto">
          <a:xfrm>
            <a:off x="2880770" y="3904304"/>
            <a:ext cx="21688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446"/>
          <p:cNvSpPr>
            <a:spLocks noChangeArrowheads="1"/>
          </p:cNvSpPr>
          <p:nvPr/>
        </p:nvSpPr>
        <p:spPr bwMode="auto">
          <a:xfrm>
            <a:off x="2819401" y="4216362"/>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49" name="Rectangle 471"/>
          <p:cNvSpPr>
            <a:spLocks noChangeArrowheads="1"/>
          </p:cNvSpPr>
          <p:nvPr/>
        </p:nvSpPr>
        <p:spPr bwMode="auto">
          <a:xfrm>
            <a:off x="2819401" y="4530192"/>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2" name="Rectangle 499"/>
          <p:cNvSpPr>
            <a:spLocks noChangeArrowheads="1"/>
          </p:cNvSpPr>
          <p:nvPr/>
        </p:nvSpPr>
        <p:spPr bwMode="auto">
          <a:xfrm>
            <a:off x="2819401" y="4844024"/>
            <a:ext cx="303316"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55.9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72" name="Chart 71"/>
          <p:cNvGraphicFramePr>
            <a:graphicFrameLocks/>
          </p:cNvGraphicFramePr>
          <p:nvPr>
            <p:extLst>
              <p:ext uri="{D42A27DB-BD31-4B8C-83A1-F6EECF244321}">
                <p14:modId xmlns:p14="http://schemas.microsoft.com/office/powerpoint/2010/main" val="666848720"/>
              </p:ext>
            </p:extLst>
          </p:nvPr>
        </p:nvGraphicFramePr>
        <p:xfrm>
          <a:off x="4484914" y="2729466"/>
          <a:ext cx="4648200" cy="2824856"/>
        </p:xfrm>
        <a:graphic>
          <a:graphicData uri="http://schemas.openxmlformats.org/drawingml/2006/chart">
            <c:chart xmlns:c="http://schemas.openxmlformats.org/drawingml/2006/chart" xmlns:r="http://schemas.openxmlformats.org/officeDocument/2006/relationships" r:id="rId3"/>
          </a:graphicData>
        </a:graphic>
      </p:graphicFrame>
      <p:sp>
        <p:nvSpPr>
          <p:cNvPr id="51" name="Rectangle 389"/>
          <p:cNvSpPr>
            <a:spLocks noChangeArrowheads="1"/>
          </p:cNvSpPr>
          <p:nvPr/>
        </p:nvSpPr>
        <p:spPr bwMode="auto">
          <a:xfrm>
            <a:off x="662422" y="3590251"/>
            <a:ext cx="1275231"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Lowest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3" name="Rectangle 413"/>
          <p:cNvSpPr>
            <a:spLocks noChangeArrowheads="1"/>
          </p:cNvSpPr>
          <p:nvPr/>
        </p:nvSpPr>
        <p:spPr bwMode="auto">
          <a:xfrm>
            <a:off x="662422" y="3882738"/>
            <a:ext cx="130947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Second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4" name="Rectangle 436"/>
          <p:cNvSpPr>
            <a:spLocks noChangeArrowheads="1"/>
          </p:cNvSpPr>
          <p:nvPr/>
        </p:nvSpPr>
        <p:spPr bwMode="auto">
          <a:xfrm>
            <a:off x="662422" y="4194797"/>
            <a:ext cx="1136621"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Third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5" name="Rectangle 461"/>
          <p:cNvSpPr>
            <a:spLocks noChangeArrowheads="1"/>
          </p:cNvSpPr>
          <p:nvPr/>
        </p:nvSpPr>
        <p:spPr bwMode="auto">
          <a:xfrm>
            <a:off x="662422" y="4510400"/>
            <a:ext cx="1232833"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Fourth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56" name="Rectangle 487"/>
          <p:cNvSpPr>
            <a:spLocks noChangeArrowheads="1"/>
          </p:cNvSpPr>
          <p:nvPr/>
        </p:nvSpPr>
        <p:spPr bwMode="auto">
          <a:xfrm>
            <a:off x="662422" y="4824232"/>
            <a:ext cx="1309478" cy="20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Highest 20 percent</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613007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inequality III</a:t>
            </a:r>
          </a:p>
        </p:txBody>
      </p:sp>
      <p:sp>
        <p:nvSpPr>
          <p:cNvPr id="3" name="Content Placeholder 2"/>
          <p:cNvSpPr>
            <a:spLocks noGrp="1"/>
          </p:cNvSpPr>
          <p:nvPr>
            <p:ph idx="1"/>
          </p:nvPr>
        </p:nvSpPr>
        <p:spPr/>
        <p:txBody>
          <a:bodyPr>
            <a:normAutofit/>
          </a:bodyPr>
          <a:lstStyle/>
          <a:p>
            <a:pPr marL="0" indent="0">
              <a:lnSpc>
                <a:spcPct val="90000"/>
              </a:lnSpc>
              <a:spcBef>
                <a:spcPts val="300"/>
              </a:spcBef>
              <a:buNone/>
            </a:pPr>
            <a:r>
              <a:rPr lang="en-US" sz="2400" dirty="0"/>
              <a:t>Using the Lorenz curve, the </a:t>
            </a:r>
            <a:r>
              <a:rPr lang="en-US" sz="2400" i="1" dirty="0">
                <a:solidFill>
                  <a:srgbClr val="9D0505"/>
                </a:solidFill>
              </a:rPr>
              <a:t>Gini coefficient</a:t>
            </a:r>
            <a:r>
              <a:rPr lang="en-US" sz="2400" dirty="0"/>
              <a:t> can be derived, which is a single number measuring inequality and ranges from 0 to 1.</a:t>
            </a:r>
          </a:p>
          <a:p>
            <a:pPr>
              <a:lnSpc>
                <a:spcPct val="90000"/>
              </a:lnSpc>
              <a:spcBef>
                <a:spcPts val="300"/>
              </a:spcBef>
            </a:pPr>
            <a:r>
              <a:rPr lang="en-US" sz="2400" dirty="0"/>
              <a:t>Gini coefficient = Area A / Area A + B.</a:t>
            </a:r>
          </a:p>
          <a:p>
            <a:pPr>
              <a:lnSpc>
                <a:spcPct val="90000"/>
              </a:lnSpc>
              <a:spcBef>
                <a:spcPts val="300"/>
              </a:spcBef>
            </a:pPr>
            <a:r>
              <a:rPr lang="en-US" sz="2400" dirty="0"/>
              <a:t>Higher number is interpreted as greater inequality.</a:t>
            </a:r>
          </a:p>
          <a:p>
            <a:pPr lvl="1">
              <a:lnSpc>
                <a:spcPct val="90000"/>
              </a:lnSpc>
              <a:spcBef>
                <a:spcPts val="300"/>
              </a:spcBef>
            </a:pPr>
            <a:endParaRPr lang="en-US" sz="2000" dirty="0"/>
          </a:p>
        </p:txBody>
      </p:sp>
      <p:sp>
        <p:nvSpPr>
          <p:cNvPr id="7" name="Rectangle 8"/>
          <p:cNvSpPr>
            <a:spLocks noChangeArrowheads="1"/>
          </p:cNvSpPr>
          <p:nvPr/>
        </p:nvSpPr>
        <p:spPr bwMode="auto">
          <a:xfrm>
            <a:off x="2609117" y="5160146"/>
            <a:ext cx="101633"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nvGrpSpPr>
          <p:cNvPr id="22" name="Group 21"/>
          <p:cNvGrpSpPr/>
          <p:nvPr/>
        </p:nvGrpSpPr>
        <p:grpSpPr>
          <a:xfrm>
            <a:off x="533400" y="2971800"/>
            <a:ext cx="3352800" cy="3073916"/>
            <a:chOff x="533400" y="3276600"/>
            <a:chExt cx="3352800" cy="3073916"/>
          </a:xfrm>
        </p:grpSpPr>
        <p:sp>
          <p:nvSpPr>
            <p:cNvPr id="4" name="Freeform 5"/>
            <p:cNvSpPr>
              <a:spLocks/>
            </p:cNvSpPr>
            <p:nvPr/>
          </p:nvSpPr>
          <p:spPr bwMode="auto">
            <a:xfrm>
              <a:off x="614904" y="3499971"/>
              <a:ext cx="2433096" cy="2464659"/>
            </a:xfrm>
            <a:custGeom>
              <a:avLst/>
              <a:gdLst>
                <a:gd name="T0" fmla="*/ 0 w 1668"/>
                <a:gd name="T1" fmla="*/ 1668 h 1668"/>
                <a:gd name="T2" fmla="*/ 0 w 1668"/>
                <a:gd name="T3" fmla="*/ 1668 h 1668"/>
                <a:gd name="T4" fmla="*/ 37 w 1668"/>
                <a:gd name="T5" fmla="*/ 1663 h 1668"/>
                <a:gd name="T6" fmla="*/ 139 w 1668"/>
                <a:gd name="T7" fmla="*/ 1648 h 1668"/>
                <a:gd name="T8" fmla="*/ 209 w 1668"/>
                <a:gd name="T9" fmla="*/ 1635 h 1668"/>
                <a:gd name="T10" fmla="*/ 290 w 1668"/>
                <a:gd name="T11" fmla="*/ 1617 h 1668"/>
                <a:gd name="T12" fmla="*/ 381 w 1668"/>
                <a:gd name="T13" fmla="*/ 1600 h 1668"/>
                <a:gd name="T14" fmla="*/ 477 w 1668"/>
                <a:gd name="T15" fmla="*/ 1574 h 1668"/>
                <a:gd name="T16" fmla="*/ 576 w 1668"/>
                <a:gd name="T17" fmla="*/ 1547 h 1668"/>
                <a:gd name="T18" fmla="*/ 679 w 1668"/>
                <a:gd name="T19" fmla="*/ 1514 h 1668"/>
                <a:gd name="T20" fmla="*/ 780 w 1668"/>
                <a:gd name="T21" fmla="*/ 1478 h 1668"/>
                <a:gd name="T22" fmla="*/ 882 w 1668"/>
                <a:gd name="T23" fmla="*/ 1435 h 1668"/>
                <a:gd name="T24" fmla="*/ 932 w 1668"/>
                <a:gd name="T25" fmla="*/ 1413 h 1668"/>
                <a:gd name="T26" fmla="*/ 980 w 1668"/>
                <a:gd name="T27" fmla="*/ 1390 h 1668"/>
                <a:gd name="T28" fmla="*/ 1028 w 1668"/>
                <a:gd name="T29" fmla="*/ 1365 h 1668"/>
                <a:gd name="T30" fmla="*/ 1074 w 1668"/>
                <a:gd name="T31" fmla="*/ 1337 h 1668"/>
                <a:gd name="T32" fmla="*/ 1117 w 1668"/>
                <a:gd name="T33" fmla="*/ 1309 h 1668"/>
                <a:gd name="T34" fmla="*/ 1157 w 1668"/>
                <a:gd name="T35" fmla="*/ 1279 h 1668"/>
                <a:gd name="T36" fmla="*/ 1195 w 1668"/>
                <a:gd name="T37" fmla="*/ 1248 h 1668"/>
                <a:gd name="T38" fmla="*/ 1233 w 1668"/>
                <a:gd name="T39" fmla="*/ 1215 h 1668"/>
                <a:gd name="T40" fmla="*/ 1233 w 1668"/>
                <a:gd name="T41" fmla="*/ 1215 h 1668"/>
                <a:gd name="T42" fmla="*/ 1266 w 1668"/>
                <a:gd name="T43" fmla="*/ 1180 h 1668"/>
                <a:gd name="T44" fmla="*/ 1299 w 1668"/>
                <a:gd name="T45" fmla="*/ 1145 h 1668"/>
                <a:gd name="T46" fmla="*/ 1329 w 1668"/>
                <a:gd name="T47" fmla="*/ 1104 h 1668"/>
                <a:gd name="T48" fmla="*/ 1357 w 1668"/>
                <a:gd name="T49" fmla="*/ 1061 h 1668"/>
                <a:gd name="T50" fmla="*/ 1384 w 1668"/>
                <a:gd name="T51" fmla="*/ 1018 h 1668"/>
                <a:gd name="T52" fmla="*/ 1410 w 1668"/>
                <a:gd name="T53" fmla="*/ 970 h 1668"/>
                <a:gd name="T54" fmla="*/ 1435 w 1668"/>
                <a:gd name="T55" fmla="*/ 925 h 1668"/>
                <a:gd name="T56" fmla="*/ 1458 w 1668"/>
                <a:gd name="T57" fmla="*/ 877 h 1668"/>
                <a:gd name="T58" fmla="*/ 1478 w 1668"/>
                <a:gd name="T59" fmla="*/ 826 h 1668"/>
                <a:gd name="T60" fmla="*/ 1498 w 1668"/>
                <a:gd name="T61" fmla="*/ 776 h 1668"/>
                <a:gd name="T62" fmla="*/ 1534 w 1668"/>
                <a:gd name="T63" fmla="*/ 674 h 1668"/>
                <a:gd name="T64" fmla="*/ 1564 w 1668"/>
                <a:gd name="T65" fmla="*/ 573 h 1668"/>
                <a:gd name="T66" fmla="*/ 1589 w 1668"/>
                <a:gd name="T67" fmla="*/ 475 h 1668"/>
                <a:gd name="T68" fmla="*/ 1609 w 1668"/>
                <a:gd name="T69" fmla="*/ 379 h 1668"/>
                <a:gd name="T70" fmla="*/ 1627 w 1668"/>
                <a:gd name="T71" fmla="*/ 290 h 1668"/>
                <a:gd name="T72" fmla="*/ 1640 w 1668"/>
                <a:gd name="T73" fmla="*/ 209 h 1668"/>
                <a:gd name="T74" fmla="*/ 1652 w 1668"/>
                <a:gd name="T75" fmla="*/ 139 h 1668"/>
                <a:gd name="T76" fmla="*/ 1662 w 1668"/>
                <a:gd name="T77" fmla="*/ 38 h 1668"/>
                <a:gd name="T78" fmla="*/ 1668 w 1668"/>
                <a:gd name="T79" fmla="*/ 0 h 1668"/>
                <a:gd name="T80" fmla="*/ 1668 w 1668"/>
                <a:gd name="T81" fmla="*/ 0 h 1668"/>
                <a:gd name="T82" fmla="*/ 0 w 1668"/>
                <a:gd name="T83" fmla="*/ 1668 h 1668"/>
                <a:gd name="T84" fmla="*/ 0 w 1668"/>
                <a:gd name="T85"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8" h="1668">
                  <a:moveTo>
                    <a:pt x="0" y="1668"/>
                  </a:moveTo>
                  <a:lnTo>
                    <a:pt x="0" y="1668"/>
                  </a:lnTo>
                  <a:lnTo>
                    <a:pt x="37" y="1663"/>
                  </a:lnTo>
                  <a:lnTo>
                    <a:pt x="139" y="1648"/>
                  </a:lnTo>
                  <a:lnTo>
                    <a:pt x="209" y="1635"/>
                  </a:lnTo>
                  <a:lnTo>
                    <a:pt x="290" y="1617"/>
                  </a:lnTo>
                  <a:lnTo>
                    <a:pt x="381" y="1600"/>
                  </a:lnTo>
                  <a:lnTo>
                    <a:pt x="477" y="1574"/>
                  </a:lnTo>
                  <a:lnTo>
                    <a:pt x="576" y="1547"/>
                  </a:lnTo>
                  <a:lnTo>
                    <a:pt x="679" y="1514"/>
                  </a:lnTo>
                  <a:lnTo>
                    <a:pt x="780" y="1478"/>
                  </a:lnTo>
                  <a:lnTo>
                    <a:pt x="882" y="1435"/>
                  </a:lnTo>
                  <a:lnTo>
                    <a:pt x="932" y="1413"/>
                  </a:lnTo>
                  <a:lnTo>
                    <a:pt x="980" y="1390"/>
                  </a:lnTo>
                  <a:lnTo>
                    <a:pt x="1028" y="1365"/>
                  </a:lnTo>
                  <a:lnTo>
                    <a:pt x="1074" y="1337"/>
                  </a:lnTo>
                  <a:lnTo>
                    <a:pt x="1117" y="1309"/>
                  </a:lnTo>
                  <a:lnTo>
                    <a:pt x="1157" y="1279"/>
                  </a:lnTo>
                  <a:lnTo>
                    <a:pt x="1195" y="1248"/>
                  </a:lnTo>
                  <a:lnTo>
                    <a:pt x="1233" y="1215"/>
                  </a:lnTo>
                  <a:lnTo>
                    <a:pt x="1233" y="1215"/>
                  </a:lnTo>
                  <a:lnTo>
                    <a:pt x="1266" y="1180"/>
                  </a:lnTo>
                  <a:lnTo>
                    <a:pt x="1299" y="1145"/>
                  </a:lnTo>
                  <a:lnTo>
                    <a:pt x="1329" y="1104"/>
                  </a:lnTo>
                  <a:lnTo>
                    <a:pt x="1357" y="1061"/>
                  </a:lnTo>
                  <a:lnTo>
                    <a:pt x="1384" y="1018"/>
                  </a:lnTo>
                  <a:lnTo>
                    <a:pt x="1410" y="970"/>
                  </a:lnTo>
                  <a:lnTo>
                    <a:pt x="1435" y="925"/>
                  </a:lnTo>
                  <a:lnTo>
                    <a:pt x="1458" y="877"/>
                  </a:lnTo>
                  <a:lnTo>
                    <a:pt x="1478" y="826"/>
                  </a:lnTo>
                  <a:lnTo>
                    <a:pt x="1498" y="776"/>
                  </a:lnTo>
                  <a:lnTo>
                    <a:pt x="1534" y="674"/>
                  </a:lnTo>
                  <a:lnTo>
                    <a:pt x="1564" y="573"/>
                  </a:lnTo>
                  <a:lnTo>
                    <a:pt x="1589" y="475"/>
                  </a:lnTo>
                  <a:lnTo>
                    <a:pt x="1609" y="379"/>
                  </a:lnTo>
                  <a:lnTo>
                    <a:pt x="1627" y="290"/>
                  </a:lnTo>
                  <a:lnTo>
                    <a:pt x="1640" y="209"/>
                  </a:lnTo>
                  <a:lnTo>
                    <a:pt x="1652" y="139"/>
                  </a:lnTo>
                  <a:lnTo>
                    <a:pt x="1662" y="38"/>
                  </a:lnTo>
                  <a:lnTo>
                    <a:pt x="1668" y="0"/>
                  </a:lnTo>
                  <a:lnTo>
                    <a:pt x="1668" y="0"/>
                  </a:lnTo>
                  <a:lnTo>
                    <a:pt x="0" y="1668"/>
                  </a:lnTo>
                  <a:lnTo>
                    <a:pt x="0" y="1668"/>
                  </a:lnTo>
                  <a:close/>
                </a:path>
              </a:pathLst>
            </a:custGeom>
            <a:solidFill>
              <a:srgbClr val="E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5" name="Rectangle 6"/>
            <p:cNvSpPr>
              <a:spLocks noChangeArrowheads="1"/>
            </p:cNvSpPr>
            <p:nvPr/>
          </p:nvSpPr>
          <p:spPr bwMode="auto">
            <a:xfrm>
              <a:off x="2000842" y="3276600"/>
              <a:ext cx="1885358"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income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 name="Rectangle 9"/>
            <p:cNvSpPr>
              <a:spLocks noChangeArrowheads="1"/>
            </p:cNvSpPr>
            <p:nvPr/>
          </p:nvSpPr>
          <p:spPr bwMode="auto">
            <a:xfrm>
              <a:off x="533400" y="5992453"/>
              <a:ext cx="203265"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2911065" y="5992453"/>
              <a:ext cx="359396"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0" name="Rectangle 11"/>
            <p:cNvSpPr>
              <a:spLocks noChangeArrowheads="1"/>
            </p:cNvSpPr>
            <p:nvPr/>
          </p:nvSpPr>
          <p:spPr bwMode="auto">
            <a:xfrm>
              <a:off x="3080273" y="5862423"/>
              <a:ext cx="203265"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2"/>
            <p:cNvSpPr>
              <a:spLocks noChangeArrowheads="1"/>
            </p:cNvSpPr>
            <p:nvPr/>
          </p:nvSpPr>
          <p:spPr bwMode="auto">
            <a:xfrm>
              <a:off x="3080273" y="3468690"/>
              <a:ext cx="359396"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1310882" y="6178633"/>
              <a:ext cx="1847061"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Cumulative share of people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4" name="Line 26"/>
            <p:cNvSpPr>
              <a:spLocks noChangeShapeType="1"/>
            </p:cNvSpPr>
            <p:nvPr/>
          </p:nvSpPr>
          <p:spPr bwMode="auto">
            <a:xfrm flipV="1">
              <a:off x="3040889" y="3505631"/>
              <a:ext cx="0" cy="2464659"/>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27"/>
            <p:cNvSpPr>
              <a:spLocks noChangeShapeType="1"/>
            </p:cNvSpPr>
            <p:nvPr/>
          </p:nvSpPr>
          <p:spPr bwMode="auto">
            <a:xfrm flipH="1">
              <a:off x="607794" y="5970290"/>
              <a:ext cx="2433096" cy="0"/>
            </a:xfrm>
            <a:prstGeom prst="line">
              <a:avLst/>
            </a:prstGeom>
            <a:noFill/>
            <a:ln w="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28"/>
            <p:cNvSpPr>
              <a:spLocks noChangeShapeType="1"/>
            </p:cNvSpPr>
            <p:nvPr/>
          </p:nvSpPr>
          <p:spPr bwMode="auto">
            <a:xfrm flipH="1">
              <a:off x="607794" y="3505631"/>
              <a:ext cx="2433096" cy="2464659"/>
            </a:xfrm>
            <a:prstGeom prst="line">
              <a:avLst/>
            </a:prstGeom>
            <a:noFill/>
            <a:ln w="38100">
              <a:solidFill>
                <a:srgbClr val="ABB47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29"/>
            <p:cNvSpPr>
              <a:spLocks/>
            </p:cNvSpPr>
            <p:nvPr/>
          </p:nvSpPr>
          <p:spPr bwMode="auto">
            <a:xfrm>
              <a:off x="607794" y="3505631"/>
              <a:ext cx="2433096" cy="2464659"/>
            </a:xfrm>
            <a:custGeom>
              <a:avLst/>
              <a:gdLst>
                <a:gd name="T0" fmla="*/ 1668 w 1668"/>
                <a:gd name="T1" fmla="*/ 0 h 1668"/>
                <a:gd name="T2" fmla="*/ 1668 w 1668"/>
                <a:gd name="T3" fmla="*/ 0 h 1668"/>
                <a:gd name="T4" fmla="*/ 1662 w 1668"/>
                <a:gd name="T5" fmla="*/ 38 h 1668"/>
                <a:gd name="T6" fmla="*/ 1652 w 1668"/>
                <a:gd name="T7" fmla="*/ 139 h 1668"/>
                <a:gd name="T8" fmla="*/ 1640 w 1668"/>
                <a:gd name="T9" fmla="*/ 209 h 1668"/>
                <a:gd name="T10" fmla="*/ 1627 w 1668"/>
                <a:gd name="T11" fmla="*/ 290 h 1668"/>
                <a:gd name="T12" fmla="*/ 1609 w 1668"/>
                <a:gd name="T13" fmla="*/ 379 h 1668"/>
                <a:gd name="T14" fmla="*/ 1589 w 1668"/>
                <a:gd name="T15" fmla="*/ 475 h 1668"/>
                <a:gd name="T16" fmla="*/ 1564 w 1668"/>
                <a:gd name="T17" fmla="*/ 573 h 1668"/>
                <a:gd name="T18" fmla="*/ 1534 w 1668"/>
                <a:gd name="T19" fmla="*/ 674 h 1668"/>
                <a:gd name="T20" fmla="*/ 1498 w 1668"/>
                <a:gd name="T21" fmla="*/ 776 h 1668"/>
                <a:gd name="T22" fmla="*/ 1478 w 1668"/>
                <a:gd name="T23" fmla="*/ 826 h 1668"/>
                <a:gd name="T24" fmla="*/ 1458 w 1668"/>
                <a:gd name="T25" fmla="*/ 877 h 1668"/>
                <a:gd name="T26" fmla="*/ 1435 w 1668"/>
                <a:gd name="T27" fmla="*/ 925 h 1668"/>
                <a:gd name="T28" fmla="*/ 1410 w 1668"/>
                <a:gd name="T29" fmla="*/ 970 h 1668"/>
                <a:gd name="T30" fmla="*/ 1384 w 1668"/>
                <a:gd name="T31" fmla="*/ 1018 h 1668"/>
                <a:gd name="T32" fmla="*/ 1357 w 1668"/>
                <a:gd name="T33" fmla="*/ 1061 h 1668"/>
                <a:gd name="T34" fmla="*/ 1329 w 1668"/>
                <a:gd name="T35" fmla="*/ 1104 h 1668"/>
                <a:gd name="T36" fmla="*/ 1299 w 1668"/>
                <a:gd name="T37" fmla="*/ 1145 h 1668"/>
                <a:gd name="T38" fmla="*/ 1266 w 1668"/>
                <a:gd name="T39" fmla="*/ 1180 h 1668"/>
                <a:gd name="T40" fmla="*/ 1233 w 1668"/>
                <a:gd name="T41" fmla="*/ 1215 h 1668"/>
                <a:gd name="T42" fmla="*/ 1233 w 1668"/>
                <a:gd name="T43" fmla="*/ 1215 h 1668"/>
                <a:gd name="T44" fmla="*/ 1195 w 1668"/>
                <a:gd name="T45" fmla="*/ 1248 h 1668"/>
                <a:gd name="T46" fmla="*/ 1157 w 1668"/>
                <a:gd name="T47" fmla="*/ 1279 h 1668"/>
                <a:gd name="T48" fmla="*/ 1117 w 1668"/>
                <a:gd name="T49" fmla="*/ 1309 h 1668"/>
                <a:gd name="T50" fmla="*/ 1074 w 1668"/>
                <a:gd name="T51" fmla="*/ 1337 h 1668"/>
                <a:gd name="T52" fmla="*/ 1028 w 1668"/>
                <a:gd name="T53" fmla="*/ 1365 h 1668"/>
                <a:gd name="T54" fmla="*/ 980 w 1668"/>
                <a:gd name="T55" fmla="*/ 1390 h 1668"/>
                <a:gd name="T56" fmla="*/ 932 w 1668"/>
                <a:gd name="T57" fmla="*/ 1413 h 1668"/>
                <a:gd name="T58" fmla="*/ 882 w 1668"/>
                <a:gd name="T59" fmla="*/ 1435 h 1668"/>
                <a:gd name="T60" fmla="*/ 780 w 1668"/>
                <a:gd name="T61" fmla="*/ 1478 h 1668"/>
                <a:gd name="T62" fmla="*/ 679 w 1668"/>
                <a:gd name="T63" fmla="*/ 1514 h 1668"/>
                <a:gd name="T64" fmla="*/ 576 w 1668"/>
                <a:gd name="T65" fmla="*/ 1547 h 1668"/>
                <a:gd name="T66" fmla="*/ 477 w 1668"/>
                <a:gd name="T67" fmla="*/ 1574 h 1668"/>
                <a:gd name="T68" fmla="*/ 381 w 1668"/>
                <a:gd name="T69" fmla="*/ 1600 h 1668"/>
                <a:gd name="T70" fmla="*/ 290 w 1668"/>
                <a:gd name="T71" fmla="*/ 1617 h 1668"/>
                <a:gd name="T72" fmla="*/ 209 w 1668"/>
                <a:gd name="T73" fmla="*/ 1635 h 1668"/>
                <a:gd name="T74" fmla="*/ 139 w 1668"/>
                <a:gd name="T75" fmla="*/ 1648 h 1668"/>
                <a:gd name="T76" fmla="*/ 37 w 1668"/>
                <a:gd name="T77" fmla="*/ 1663 h 1668"/>
                <a:gd name="T78" fmla="*/ 0 w 1668"/>
                <a:gd name="T79"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8" h="1668">
                  <a:moveTo>
                    <a:pt x="1668" y="0"/>
                  </a:moveTo>
                  <a:lnTo>
                    <a:pt x="1668" y="0"/>
                  </a:lnTo>
                  <a:lnTo>
                    <a:pt x="1662" y="38"/>
                  </a:lnTo>
                  <a:lnTo>
                    <a:pt x="1652" y="139"/>
                  </a:lnTo>
                  <a:lnTo>
                    <a:pt x="1640" y="209"/>
                  </a:lnTo>
                  <a:lnTo>
                    <a:pt x="1627" y="290"/>
                  </a:lnTo>
                  <a:lnTo>
                    <a:pt x="1609" y="379"/>
                  </a:lnTo>
                  <a:lnTo>
                    <a:pt x="1589" y="475"/>
                  </a:lnTo>
                  <a:lnTo>
                    <a:pt x="1564" y="573"/>
                  </a:lnTo>
                  <a:lnTo>
                    <a:pt x="1534" y="674"/>
                  </a:lnTo>
                  <a:lnTo>
                    <a:pt x="1498" y="776"/>
                  </a:lnTo>
                  <a:lnTo>
                    <a:pt x="1478" y="826"/>
                  </a:lnTo>
                  <a:lnTo>
                    <a:pt x="1458" y="877"/>
                  </a:lnTo>
                  <a:lnTo>
                    <a:pt x="1435" y="925"/>
                  </a:lnTo>
                  <a:lnTo>
                    <a:pt x="1410" y="970"/>
                  </a:lnTo>
                  <a:lnTo>
                    <a:pt x="1384" y="1018"/>
                  </a:lnTo>
                  <a:lnTo>
                    <a:pt x="1357" y="1061"/>
                  </a:lnTo>
                  <a:lnTo>
                    <a:pt x="1329" y="1104"/>
                  </a:lnTo>
                  <a:lnTo>
                    <a:pt x="1299" y="1145"/>
                  </a:lnTo>
                  <a:lnTo>
                    <a:pt x="1266" y="1180"/>
                  </a:lnTo>
                  <a:lnTo>
                    <a:pt x="1233" y="1215"/>
                  </a:lnTo>
                  <a:lnTo>
                    <a:pt x="1233" y="1215"/>
                  </a:lnTo>
                  <a:lnTo>
                    <a:pt x="1195" y="1248"/>
                  </a:lnTo>
                  <a:lnTo>
                    <a:pt x="1157" y="1279"/>
                  </a:lnTo>
                  <a:lnTo>
                    <a:pt x="1117" y="1309"/>
                  </a:lnTo>
                  <a:lnTo>
                    <a:pt x="1074" y="1337"/>
                  </a:lnTo>
                  <a:lnTo>
                    <a:pt x="1028" y="1365"/>
                  </a:lnTo>
                  <a:lnTo>
                    <a:pt x="980" y="1390"/>
                  </a:lnTo>
                  <a:lnTo>
                    <a:pt x="932" y="1413"/>
                  </a:lnTo>
                  <a:lnTo>
                    <a:pt x="882" y="1435"/>
                  </a:lnTo>
                  <a:lnTo>
                    <a:pt x="780" y="1478"/>
                  </a:lnTo>
                  <a:lnTo>
                    <a:pt x="679" y="1514"/>
                  </a:lnTo>
                  <a:lnTo>
                    <a:pt x="576" y="1547"/>
                  </a:lnTo>
                  <a:lnTo>
                    <a:pt x="477" y="1574"/>
                  </a:lnTo>
                  <a:lnTo>
                    <a:pt x="381" y="1600"/>
                  </a:lnTo>
                  <a:lnTo>
                    <a:pt x="290" y="1617"/>
                  </a:lnTo>
                  <a:lnTo>
                    <a:pt x="209" y="1635"/>
                  </a:lnTo>
                  <a:lnTo>
                    <a:pt x="139" y="1648"/>
                  </a:lnTo>
                  <a:lnTo>
                    <a:pt x="37" y="1663"/>
                  </a:lnTo>
                  <a:lnTo>
                    <a:pt x="0" y="1668"/>
                  </a:lnTo>
                </a:path>
              </a:pathLst>
            </a:custGeom>
            <a:noFill/>
            <a:ln w="38100">
              <a:solidFill>
                <a:srgbClr val="FED38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grpSp>
      <p:sp>
        <p:nvSpPr>
          <p:cNvPr id="18" name="Rectangle 31"/>
          <p:cNvSpPr>
            <a:spLocks noChangeArrowheads="1"/>
          </p:cNvSpPr>
          <p:nvPr/>
        </p:nvSpPr>
        <p:spPr bwMode="auto">
          <a:xfrm>
            <a:off x="609600" y="3886200"/>
            <a:ext cx="1194079" cy="369332"/>
          </a:xfrm>
          <a:prstGeom prst="rect">
            <a:avLst/>
          </a:prstGeom>
          <a:solidFill>
            <a:srgbClr val="C0D9C7"/>
          </a:solid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a:ln>
                  <a:noFill/>
                </a:ln>
                <a:solidFill>
                  <a:srgbClr val="000000"/>
                </a:solidFill>
                <a:effectLst/>
                <a:latin typeface="Univers LT Std 57 Cn" charset="0"/>
                <a:cs typeface="Arial" pitchFamily="34" charset="0"/>
              </a:rPr>
              <a:t>Gini coefficient =</a:t>
            </a:r>
          </a:p>
          <a:p>
            <a:pPr marL="0" marR="0" lvl="0" indent="0" algn="ctr" defTabSz="914400" rtl="0" eaLnBrk="1" fontAlgn="base" latinLnBrk="0" hangingPunct="1">
              <a:lnSpc>
                <a:spcPct val="100000"/>
              </a:lnSpc>
              <a:spcBef>
                <a:spcPct val="0"/>
              </a:spcBef>
              <a:spcAft>
                <a:spcPct val="0"/>
              </a:spcAft>
              <a:buClrTx/>
              <a:buSzTx/>
              <a:buFontTx/>
              <a:buNone/>
              <a:tabLst/>
            </a:pPr>
            <a:r>
              <a:rPr lang="en-US" sz="1200" b="1" i="1" dirty="0">
                <a:solidFill>
                  <a:srgbClr val="000000"/>
                </a:solidFill>
                <a:latin typeface="Univers LT Std 57 Cn" charset="0"/>
                <a:cs typeface="Arial" pitchFamily="34" charset="0"/>
              </a:rPr>
              <a:t>A/(A + B)</a:t>
            </a:r>
            <a:endParaRPr kumimoji="0" lang="en-US" sz="1200" b="1" i="0" u="none" strike="noStrike" cap="none" normalizeH="0" baseline="0" dirty="0">
              <a:ln>
                <a:noFill/>
              </a:ln>
              <a:solidFill>
                <a:schemeClr val="tx1"/>
              </a:solidFill>
              <a:effectLst/>
              <a:latin typeface="Arial" pitchFamily="34" charset="0"/>
              <a:cs typeface="Arial" pitchFamily="34" charset="0"/>
            </a:endParaRPr>
          </a:p>
        </p:txBody>
      </p:sp>
      <p:sp>
        <p:nvSpPr>
          <p:cNvPr id="21" name="Content Placeholder 2"/>
          <p:cNvSpPr txBox="1">
            <a:spLocks/>
          </p:cNvSpPr>
          <p:nvPr/>
        </p:nvSpPr>
        <p:spPr>
          <a:xfrm>
            <a:off x="4419600" y="2895600"/>
            <a:ext cx="4114800" cy="3276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If everyone earned the same income, the Gini coefficient would be zero.</a:t>
            </a:r>
          </a:p>
          <a:p>
            <a:pPr lvl="1"/>
            <a:r>
              <a:rPr lang="en-US" sz="2000" dirty="0"/>
              <a:t>Area A = 0.</a:t>
            </a:r>
          </a:p>
          <a:p>
            <a:r>
              <a:rPr lang="en-US" sz="2400" dirty="0"/>
              <a:t>As income inequality grows, Area A gets larger while Area B shrinks.</a:t>
            </a:r>
          </a:p>
          <a:p>
            <a:pPr lvl="1"/>
            <a:r>
              <a:rPr lang="en-US" sz="2000" dirty="0"/>
              <a:t>Gini coefficient increases.</a:t>
            </a:r>
          </a:p>
        </p:txBody>
      </p:sp>
      <p:sp>
        <p:nvSpPr>
          <p:cNvPr id="6" name="Rectangle 7"/>
          <p:cNvSpPr>
            <a:spLocks noChangeArrowheads="1"/>
          </p:cNvSpPr>
          <p:nvPr/>
        </p:nvSpPr>
        <p:spPr bwMode="auto">
          <a:xfrm>
            <a:off x="1967293" y="4511473"/>
            <a:ext cx="101633"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25"/>
          <p:cNvSpPr>
            <a:spLocks noChangeArrowheads="1"/>
          </p:cNvSpPr>
          <p:nvPr/>
        </p:nvSpPr>
        <p:spPr bwMode="auto">
          <a:xfrm rot="18900000">
            <a:off x="1882084" y="4682636"/>
            <a:ext cx="879343" cy="17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Lorenz curve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17183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P spid="18" grpId="0" animBg="1"/>
      <p:bldP spid="21" grpId="0" build="p"/>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792162"/>
          </a:xfrm>
        </p:spPr>
        <p:txBody>
          <a:bodyPr>
            <a:normAutofit fontScale="90000"/>
          </a:bodyPr>
          <a:lstStyle/>
          <a:p>
            <a:r>
              <a:rPr lang="en-US" dirty="0"/>
              <a:t>Active Learning: Calculating the Gini coefficient</a:t>
            </a:r>
          </a:p>
        </p:txBody>
      </p:sp>
      <p:sp>
        <p:nvSpPr>
          <p:cNvPr id="3" name="Content Placeholder 2"/>
          <p:cNvSpPr>
            <a:spLocks noGrp="1"/>
          </p:cNvSpPr>
          <p:nvPr>
            <p:ph idx="1"/>
          </p:nvPr>
        </p:nvSpPr>
        <p:spPr>
          <a:xfrm>
            <a:off x="457200" y="1298448"/>
            <a:ext cx="8229600" cy="5102352"/>
          </a:xfrm>
        </p:spPr>
        <p:txBody>
          <a:bodyPr>
            <a:normAutofit/>
          </a:bodyPr>
          <a:lstStyle/>
          <a:p>
            <a:pPr marL="0" indent="0">
              <a:buNone/>
            </a:pPr>
            <a:r>
              <a:rPr lang="en-US" dirty="0"/>
              <a:t>Use the Gini coefficient equation to fill in the blanks in the table below.</a:t>
            </a:r>
          </a:p>
        </p:txBody>
      </p:sp>
      <p:graphicFrame>
        <p:nvGraphicFramePr>
          <p:cNvPr id="4" name="Table 3"/>
          <p:cNvGraphicFramePr>
            <a:graphicFrameLocks noGrp="1"/>
          </p:cNvGraphicFramePr>
          <p:nvPr>
            <p:extLst>
              <p:ext uri="{D42A27DB-BD31-4B8C-83A1-F6EECF244321}">
                <p14:modId xmlns:p14="http://schemas.microsoft.com/office/powerpoint/2010/main" val="451938542"/>
              </p:ext>
            </p:extLst>
          </p:nvPr>
        </p:nvGraphicFramePr>
        <p:xfrm>
          <a:off x="1143000" y="2432679"/>
          <a:ext cx="6934200" cy="2977521"/>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681771">
                <a:tc>
                  <a:txBody>
                    <a:bodyPr/>
                    <a:lstStyle/>
                    <a:p>
                      <a:pPr algn="ctr"/>
                      <a:r>
                        <a:rPr lang="en-US" sz="2400" dirty="0">
                          <a:solidFill>
                            <a:schemeClr val="tx1"/>
                          </a:solidFill>
                          <a:latin typeface="Calibri Light" pitchFamily="34" charset="0"/>
                        </a:rPr>
                        <a:t>Situation</a:t>
                      </a:r>
                    </a:p>
                  </a:txBody>
                  <a:tcPr anchor="b">
                    <a:solidFill>
                      <a:srgbClr val="E4E8D0"/>
                    </a:solidFill>
                  </a:tcPr>
                </a:tc>
                <a:tc>
                  <a:txBody>
                    <a:bodyPr/>
                    <a:lstStyle/>
                    <a:p>
                      <a:pPr algn="ctr"/>
                      <a:r>
                        <a:rPr lang="en-US" sz="2400" b="1" dirty="0">
                          <a:solidFill>
                            <a:schemeClr val="tx1"/>
                          </a:solidFill>
                          <a:latin typeface="Calibri Light" pitchFamily="34" charset="0"/>
                        </a:rPr>
                        <a:t>Area A</a:t>
                      </a:r>
                      <a:endParaRPr lang="en-US" sz="2400" b="0" dirty="0">
                        <a:solidFill>
                          <a:schemeClr val="tx1"/>
                        </a:solidFill>
                        <a:latin typeface="Calibri Light" pitchFamily="34" charset="0"/>
                      </a:endParaRPr>
                    </a:p>
                  </a:txBody>
                  <a:tcPr anchor="b">
                    <a:solidFill>
                      <a:srgbClr val="E4E8D0"/>
                    </a:solidFill>
                  </a:tcPr>
                </a:tc>
                <a:tc>
                  <a:txBody>
                    <a:bodyPr/>
                    <a:lstStyle/>
                    <a:p>
                      <a:pPr algn="ctr"/>
                      <a:r>
                        <a:rPr lang="en-US" sz="2400" b="1" kern="1200" dirty="0">
                          <a:solidFill>
                            <a:schemeClr val="tx1"/>
                          </a:solidFill>
                          <a:latin typeface="Calibri Light" pitchFamily="34" charset="0"/>
                          <a:ea typeface="+mn-ea"/>
                          <a:cs typeface="+mn-cs"/>
                        </a:rPr>
                        <a:t>Area B</a:t>
                      </a:r>
                    </a:p>
                  </a:txBody>
                  <a:tcPr anchor="b">
                    <a:solidFill>
                      <a:srgbClr val="E4E8D0"/>
                    </a:solidFill>
                  </a:tcPr>
                </a:tc>
                <a:tc>
                  <a:txBody>
                    <a:bodyPr/>
                    <a:lstStyle/>
                    <a:p>
                      <a:pPr algn="ctr"/>
                      <a:r>
                        <a:rPr lang="en-US" sz="2400" b="1" kern="1200" dirty="0">
                          <a:solidFill>
                            <a:schemeClr val="tx1"/>
                          </a:solidFill>
                          <a:latin typeface="Calibri Light" pitchFamily="34" charset="0"/>
                          <a:ea typeface="+mn-ea"/>
                          <a:cs typeface="+mn-cs"/>
                        </a:rPr>
                        <a:t>Gini </a:t>
                      </a:r>
                    </a:p>
                    <a:p>
                      <a:pPr algn="ctr"/>
                      <a:r>
                        <a:rPr lang="en-US" sz="2400" b="1" kern="1200" dirty="0">
                          <a:solidFill>
                            <a:schemeClr val="tx1"/>
                          </a:solidFill>
                          <a:latin typeface="Calibri Light" pitchFamily="34" charset="0"/>
                          <a:ea typeface="+mn-ea"/>
                          <a:cs typeface="+mn-cs"/>
                        </a:rPr>
                        <a:t>Coefficient</a:t>
                      </a:r>
                    </a:p>
                  </a:txBody>
                  <a:tcPr anchor="b">
                    <a:solidFill>
                      <a:srgbClr val="E4E8D0"/>
                    </a:solidFill>
                  </a:tcPr>
                </a:tc>
                <a:extLst>
                  <a:ext uri="{0D108BD9-81ED-4DB2-BD59-A6C34878D82A}">
                    <a16:rowId xmlns:a16="http://schemas.microsoft.com/office/drawing/2014/main" val="10000"/>
                  </a:ext>
                </a:extLst>
              </a:tr>
              <a:tr h="611291">
                <a:tc>
                  <a:txBody>
                    <a:bodyPr/>
                    <a:lstStyle/>
                    <a:p>
                      <a:pPr algn="ctr"/>
                      <a:r>
                        <a:rPr lang="en-US" sz="2800" dirty="0">
                          <a:latin typeface="Calibri Light" pitchFamily="34" charset="0"/>
                        </a:rPr>
                        <a:t>1</a:t>
                      </a:r>
                    </a:p>
                  </a:txBody>
                  <a:tcPr anchor="ctr">
                    <a:solidFill>
                      <a:srgbClr val="F1F9FE"/>
                    </a:solidFill>
                  </a:tcPr>
                </a:tc>
                <a:tc>
                  <a:txBody>
                    <a:bodyPr/>
                    <a:lstStyle/>
                    <a:p>
                      <a:pPr marL="0" indent="0" algn="ctr">
                        <a:buFont typeface="Arial" pitchFamily="34" charset="0"/>
                        <a:buNone/>
                      </a:pPr>
                      <a:r>
                        <a:rPr lang="en-US" sz="2800" dirty="0">
                          <a:latin typeface="Calibri Light" pitchFamily="34" charset="0"/>
                        </a:rPr>
                        <a:t>0</a:t>
                      </a:r>
                    </a:p>
                  </a:txBody>
                  <a:tcPr anchor="ctr">
                    <a:solidFill>
                      <a:srgbClr val="F1F9FE"/>
                    </a:solidFill>
                  </a:tcPr>
                </a:tc>
                <a:tc>
                  <a:txBody>
                    <a:bodyPr/>
                    <a:lstStyle/>
                    <a:p>
                      <a:pPr marL="0" indent="0" algn="ctr">
                        <a:buFont typeface="Arial" pitchFamily="34" charset="0"/>
                        <a:buNone/>
                      </a:pPr>
                      <a:r>
                        <a:rPr lang="en-US" sz="2800" b="0" dirty="0">
                          <a:solidFill>
                            <a:schemeClr val="tx1"/>
                          </a:solidFill>
                          <a:latin typeface="Calibri Light" pitchFamily="34" charset="0"/>
                        </a:rPr>
                        <a:t>5000</a:t>
                      </a:r>
                    </a:p>
                  </a:txBody>
                  <a:tcPr anchor="ctr">
                    <a:solidFill>
                      <a:srgbClr val="F1F9FE"/>
                    </a:solidFill>
                  </a:tcPr>
                </a:tc>
                <a:tc>
                  <a:txBody>
                    <a:bodyPr/>
                    <a:lstStyle/>
                    <a:p>
                      <a:pPr marL="0" indent="0" algn="ctr">
                        <a:buFont typeface="Arial" pitchFamily="34" charset="0"/>
                        <a:buNone/>
                      </a:pPr>
                      <a:endParaRPr lang="en-US" sz="2800" b="1" dirty="0">
                        <a:solidFill>
                          <a:srgbClr val="9D0505"/>
                        </a:solidFill>
                        <a:latin typeface="Calibri Light" pitchFamily="34" charset="0"/>
                      </a:endParaRPr>
                    </a:p>
                  </a:txBody>
                  <a:tcPr anchor="ctr">
                    <a:solidFill>
                      <a:srgbClr val="F1F9FE"/>
                    </a:solidFill>
                  </a:tcPr>
                </a:tc>
                <a:extLst>
                  <a:ext uri="{0D108BD9-81ED-4DB2-BD59-A6C34878D82A}">
                    <a16:rowId xmlns:a16="http://schemas.microsoft.com/office/drawing/2014/main" val="10001"/>
                  </a:ext>
                </a:extLst>
              </a:tr>
              <a:tr h="771635">
                <a:tc>
                  <a:txBody>
                    <a:bodyPr/>
                    <a:lstStyle/>
                    <a:p>
                      <a:pPr algn="ctr"/>
                      <a:r>
                        <a:rPr lang="en-US" sz="2800" dirty="0">
                          <a:latin typeface="Calibri Light" pitchFamily="34" charset="0"/>
                        </a:rPr>
                        <a:t>2</a:t>
                      </a:r>
                    </a:p>
                  </a:txBody>
                  <a:tcPr anchor="ctr">
                    <a:solidFill>
                      <a:srgbClr val="DBF0FD"/>
                    </a:solidFill>
                  </a:tcPr>
                </a:tc>
                <a:tc>
                  <a:txBody>
                    <a:bodyPr/>
                    <a:lstStyle/>
                    <a:p>
                      <a:pPr marL="0" indent="0" algn="ctr">
                        <a:buFont typeface="Arial" pitchFamily="34" charset="0"/>
                        <a:buNone/>
                      </a:pPr>
                      <a:r>
                        <a:rPr lang="en-US" sz="2800" b="0" dirty="0">
                          <a:solidFill>
                            <a:schemeClr val="tx1"/>
                          </a:solidFill>
                          <a:latin typeface="Calibri Light" pitchFamily="34" charset="0"/>
                        </a:rPr>
                        <a:t>1500</a:t>
                      </a:r>
                    </a:p>
                  </a:txBody>
                  <a:tcPr anchor="ctr">
                    <a:solidFill>
                      <a:srgbClr val="DBF0FD"/>
                    </a:solidFill>
                  </a:tcPr>
                </a:tc>
                <a:tc>
                  <a:txBody>
                    <a:bodyPr/>
                    <a:lstStyle/>
                    <a:p>
                      <a:pPr marL="0" indent="0" algn="ctr">
                        <a:buFont typeface="Arial" pitchFamily="34" charset="0"/>
                        <a:buNone/>
                      </a:pPr>
                      <a:endParaRPr lang="en-US" sz="2800" b="1" dirty="0">
                        <a:solidFill>
                          <a:srgbClr val="9D0505"/>
                        </a:solidFill>
                        <a:latin typeface="Calibri Light" pitchFamily="34" charset="0"/>
                      </a:endParaRPr>
                    </a:p>
                  </a:txBody>
                  <a:tcPr anchor="ctr">
                    <a:solidFill>
                      <a:srgbClr val="DBF0FD"/>
                    </a:solidFill>
                  </a:tcPr>
                </a:tc>
                <a:tc>
                  <a:txBody>
                    <a:bodyPr/>
                    <a:lstStyle/>
                    <a:p>
                      <a:pPr marL="0" indent="0" algn="ctr">
                        <a:buFont typeface="Arial" pitchFamily="34" charset="0"/>
                        <a:buNone/>
                      </a:pPr>
                      <a:r>
                        <a:rPr lang="en-US" sz="2800" b="0" dirty="0">
                          <a:solidFill>
                            <a:schemeClr val="tx1"/>
                          </a:solidFill>
                          <a:latin typeface="Calibri Light" pitchFamily="34" charset="0"/>
                        </a:rPr>
                        <a:t>0.3</a:t>
                      </a:r>
                    </a:p>
                  </a:txBody>
                  <a:tcPr anchor="ctr">
                    <a:solidFill>
                      <a:srgbClr val="DBF0FD"/>
                    </a:solidFill>
                  </a:tcPr>
                </a:tc>
                <a:extLst>
                  <a:ext uri="{0D108BD9-81ED-4DB2-BD59-A6C34878D82A}">
                    <a16:rowId xmlns:a16="http://schemas.microsoft.com/office/drawing/2014/main" val="10002"/>
                  </a:ext>
                </a:extLst>
              </a:tr>
              <a:tr h="771635">
                <a:tc>
                  <a:txBody>
                    <a:bodyPr/>
                    <a:lstStyle/>
                    <a:p>
                      <a:pPr algn="ctr"/>
                      <a:r>
                        <a:rPr lang="en-US" sz="2800" dirty="0">
                          <a:latin typeface="Calibri Light" pitchFamily="34" charset="0"/>
                        </a:rPr>
                        <a:t>3</a:t>
                      </a:r>
                    </a:p>
                  </a:txBody>
                  <a:tcPr anchor="ctr">
                    <a:solidFill>
                      <a:srgbClr val="DBF0FD"/>
                    </a:solidFill>
                  </a:tcPr>
                </a:tc>
                <a:tc>
                  <a:txBody>
                    <a:bodyPr/>
                    <a:lstStyle/>
                    <a:p>
                      <a:pPr marL="0" indent="0" algn="ctr">
                        <a:buFont typeface="Arial" pitchFamily="34" charset="0"/>
                        <a:buNone/>
                      </a:pPr>
                      <a:endParaRPr lang="en-US" sz="2800" b="1" dirty="0">
                        <a:solidFill>
                          <a:srgbClr val="9D0505"/>
                        </a:solidFill>
                        <a:latin typeface="Calibri Light" pitchFamily="34" charset="0"/>
                      </a:endParaRPr>
                    </a:p>
                  </a:txBody>
                  <a:tcPr anchor="ctr">
                    <a:solidFill>
                      <a:srgbClr val="DBF0FD"/>
                    </a:solidFill>
                  </a:tcPr>
                </a:tc>
                <a:tc>
                  <a:txBody>
                    <a:bodyPr/>
                    <a:lstStyle/>
                    <a:p>
                      <a:pPr marL="0" indent="0" algn="ctr">
                        <a:buFont typeface="Arial" pitchFamily="34" charset="0"/>
                        <a:buNone/>
                      </a:pPr>
                      <a:r>
                        <a:rPr lang="en-US" sz="2800" b="0" kern="1200" dirty="0">
                          <a:solidFill>
                            <a:schemeClr val="tx1"/>
                          </a:solidFill>
                          <a:latin typeface="Calibri Light" pitchFamily="34" charset="0"/>
                          <a:ea typeface="+mn-ea"/>
                          <a:cs typeface="+mn-cs"/>
                        </a:rPr>
                        <a:t>500</a:t>
                      </a:r>
                    </a:p>
                  </a:txBody>
                  <a:tcPr anchor="ctr">
                    <a:solidFill>
                      <a:srgbClr val="DBF0FD"/>
                    </a:solidFill>
                  </a:tcPr>
                </a:tc>
                <a:tc>
                  <a:txBody>
                    <a:bodyPr/>
                    <a:lstStyle/>
                    <a:p>
                      <a:pPr marL="0" indent="0" algn="ctr">
                        <a:buFont typeface="Arial" pitchFamily="34" charset="0"/>
                        <a:buNone/>
                      </a:pPr>
                      <a:r>
                        <a:rPr lang="en-US" sz="2800" b="0" kern="1200" dirty="0">
                          <a:solidFill>
                            <a:schemeClr val="tx1"/>
                          </a:solidFill>
                          <a:latin typeface="Calibri Light" pitchFamily="34" charset="0"/>
                          <a:ea typeface="+mn-ea"/>
                          <a:cs typeface="+mn-cs"/>
                        </a:rPr>
                        <a:t>0.9</a:t>
                      </a:r>
                    </a:p>
                  </a:txBody>
                  <a:tcPr anchor="ctr">
                    <a:solidFill>
                      <a:srgbClr val="DBF0FD"/>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16166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a:t>
            </a:r>
          </a:p>
        </p:txBody>
      </p:sp>
      <p:sp>
        <p:nvSpPr>
          <p:cNvPr id="3" name="Content Placeholder 2"/>
          <p:cNvSpPr>
            <a:spLocks noGrp="1"/>
          </p:cNvSpPr>
          <p:nvPr>
            <p:ph idx="1"/>
          </p:nvPr>
        </p:nvSpPr>
        <p:spPr>
          <a:xfrm>
            <a:off x="457200" y="1219199"/>
            <a:ext cx="8229600" cy="1066801"/>
          </a:xfrm>
        </p:spPr>
        <p:txBody>
          <a:bodyPr>
            <a:noAutofit/>
          </a:bodyPr>
          <a:lstStyle/>
          <a:p>
            <a:pPr marL="0" indent="0">
              <a:buNone/>
            </a:pPr>
            <a:r>
              <a:rPr lang="en-US" dirty="0"/>
              <a:t>Use the Gini coefficient equation to fill in the blanks in the table below.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sz="800" dirty="0"/>
          </a:p>
        </p:txBody>
      </p:sp>
      <p:graphicFrame>
        <p:nvGraphicFramePr>
          <p:cNvPr id="4" name="Table 3"/>
          <p:cNvGraphicFramePr>
            <a:graphicFrameLocks noGrp="1"/>
          </p:cNvGraphicFramePr>
          <p:nvPr>
            <p:extLst>
              <p:ext uri="{D42A27DB-BD31-4B8C-83A1-F6EECF244321}">
                <p14:modId xmlns:p14="http://schemas.microsoft.com/office/powerpoint/2010/main" val="423433861"/>
              </p:ext>
            </p:extLst>
          </p:nvPr>
        </p:nvGraphicFramePr>
        <p:xfrm>
          <a:off x="1143000" y="2362200"/>
          <a:ext cx="6934200" cy="2977521"/>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tblGrid>
              <a:tr h="681771">
                <a:tc>
                  <a:txBody>
                    <a:bodyPr/>
                    <a:lstStyle/>
                    <a:p>
                      <a:pPr algn="ctr"/>
                      <a:r>
                        <a:rPr lang="en-US" sz="2400" dirty="0">
                          <a:solidFill>
                            <a:schemeClr val="tx1"/>
                          </a:solidFill>
                          <a:latin typeface="Calibri Light" pitchFamily="34" charset="0"/>
                        </a:rPr>
                        <a:t>Situation</a:t>
                      </a:r>
                    </a:p>
                  </a:txBody>
                  <a:tcPr anchor="b">
                    <a:solidFill>
                      <a:srgbClr val="E4E8D0"/>
                    </a:solidFill>
                  </a:tcPr>
                </a:tc>
                <a:tc>
                  <a:txBody>
                    <a:bodyPr/>
                    <a:lstStyle/>
                    <a:p>
                      <a:pPr algn="ctr"/>
                      <a:r>
                        <a:rPr lang="en-US" sz="2400" b="1" dirty="0">
                          <a:solidFill>
                            <a:schemeClr val="tx1"/>
                          </a:solidFill>
                          <a:latin typeface="Calibri Light" pitchFamily="34" charset="0"/>
                        </a:rPr>
                        <a:t>Area A</a:t>
                      </a:r>
                      <a:endParaRPr lang="en-US" sz="2400" b="0" dirty="0">
                        <a:solidFill>
                          <a:schemeClr val="tx1"/>
                        </a:solidFill>
                        <a:latin typeface="Calibri Light" pitchFamily="34" charset="0"/>
                      </a:endParaRPr>
                    </a:p>
                  </a:txBody>
                  <a:tcPr anchor="b">
                    <a:solidFill>
                      <a:srgbClr val="E4E8D0"/>
                    </a:solidFill>
                  </a:tcPr>
                </a:tc>
                <a:tc>
                  <a:txBody>
                    <a:bodyPr/>
                    <a:lstStyle/>
                    <a:p>
                      <a:pPr algn="ctr"/>
                      <a:r>
                        <a:rPr lang="en-US" sz="2400" b="1" kern="1200" dirty="0">
                          <a:solidFill>
                            <a:schemeClr val="tx1"/>
                          </a:solidFill>
                          <a:latin typeface="Calibri Light" pitchFamily="34" charset="0"/>
                          <a:ea typeface="+mn-ea"/>
                          <a:cs typeface="+mn-cs"/>
                        </a:rPr>
                        <a:t>Area B</a:t>
                      </a:r>
                    </a:p>
                  </a:txBody>
                  <a:tcPr anchor="b">
                    <a:solidFill>
                      <a:srgbClr val="E4E8D0"/>
                    </a:solidFill>
                  </a:tcPr>
                </a:tc>
                <a:tc>
                  <a:txBody>
                    <a:bodyPr/>
                    <a:lstStyle/>
                    <a:p>
                      <a:pPr algn="ctr"/>
                      <a:r>
                        <a:rPr lang="en-US" sz="2400" b="1" kern="1200" dirty="0">
                          <a:solidFill>
                            <a:schemeClr val="tx1"/>
                          </a:solidFill>
                          <a:latin typeface="Calibri Light" pitchFamily="34" charset="0"/>
                          <a:ea typeface="+mn-ea"/>
                          <a:cs typeface="+mn-cs"/>
                        </a:rPr>
                        <a:t>Gini Coefficient</a:t>
                      </a:r>
                    </a:p>
                  </a:txBody>
                  <a:tcPr anchor="b">
                    <a:solidFill>
                      <a:srgbClr val="E4E8D0"/>
                    </a:solidFill>
                  </a:tcPr>
                </a:tc>
                <a:extLst>
                  <a:ext uri="{0D108BD9-81ED-4DB2-BD59-A6C34878D82A}">
                    <a16:rowId xmlns:a16="http://schemas.microsoft.com/office/drawing/2014/main" val="10000"/>
                  </a:ext>
                </a:extLst>
              </a:tr>
              <a:tr h="611291">
                <a:tc>
                  <a:txBody>
                    <a:bodyPr/>
                    <a:lstStyle/>
                    <a:p>
                      <a:pPr algn="ctr"/>
                      <a:r>
                        <a:rPr lang="en-US" sz="2800" dirty="0">
                          <a:latin typeface="Calibri Light" pitchFamily="34" charset="0"/>
                        </a:rPr>
                        <a:t>1</a:t>
                      </a:r>
                    </a:p>
                  </a:txBody>
                  <a:tcPr anchor="ctr">
                    <a:solidFill>
                      <a:srgbClr val="F1F9FE"/>
                    </a:solidFill>
                  </a:tcPr>
                </a:tc>
                <a:tc>
                  <a:txBody>
                    <a:bodyPr/>
                    <a:lstStyle/>
                    <a:p>
                      <a:pPr marL="0" indent="0" algn="ctr">
                        <a:buFont typeface="Arial" pitchFamily="34" charset="0"/>
                        <a:buNone/>
                      </a:pPr>
                      <a:r>
                        <a:rPr lang="en-US" sz="2800" dirty="0">
                          <a:latin typeface="Calibri Light" pitchFamily="34" charset="0"/>
                        </a:rPr>
                        <a:t>0</a:t>
                      </a:r>
                    </a:p>
                  </a:txBody>
                  <a:tcPr anchor="ctr">
                    <a:solidFill>
                      <a:srgbClr val="F1F9FE"/>
                    </a:solidFill>
                  </a:tcPr>
                </a:tc>
                <a:tc>
                  <a:txBody>
                    <a:bodyPr/>
                    <a:lstStyle/>
                    <a:p>
                      <a:pPr marL="0" indent="0" algn="ctr">
                        <a:buFont typeface="Arial" pitchFamily="34" charset="0"/>
                        <a:buNone/>
                      </a:pPr>
                      <a:r>
                        <a:rPr lang="en-US" sz="2800" b="0" dirty="0">
                          <a:solidFill>
                            <a:schemeClr val="tx1"/>
                          </a:solidFill>
                          <a:latin typeface="Calibri Light" pitchFamily="34" charset="0"/>
                        </a:rPr>
                        <a:t>5000</a:t>
                      </a:r>
                    </a:p>
                  </a:txBody>
                  <a:tcPr anchor="ctr">
                    <a:solidFill>
                      <a:srgbClr val="F1F9FE"/>
                    </a:solidFill>
                  </a:tcPr>
                </a:tc>
                <a:tc>
                  <a:txBody>
                    <a:bodyPr/>
                    <a:lstStyle/>
                    <a:p>
                      <a:pPr marL="0" indent="0" algn="ctr">
                        <a:buFont typeface="Arial" pitchFamily="34" charset="0"/>
                        <a:buNone/>
                      </a:pPr>
                      <a:r>
                        <a:rPr lang="en-US" sz="2800" b="1" dirty="0">
                          <a:solidFill>
                            <a:srgbClr val="9D0505"/>
                          </a:solidFill>
                          <a:latin typeface="Calibri Light" pitchFamily="34" charset="0"/>
                        </a:rPr>
                        <a:t>0.0</a:t>
                      </a:r>
                    </a:p>
                  </a:txBody>
                  <a:tcPr anchor="ctr">
                    <a:solidFill>
                      <a:srgbClr val="F1F9FE"/>
                    </a:solidFill>
                  </a:tcPr>
                </a:tc>
                <a:extLst>
                  <a:ext uri="{0D108BD9-81ED-4DB2-BD59-A6C34878D82A}">
                    <a16:rowId xmlns:a16="http://schemas.microsoft.com/office/drawing/2014/main" val="10001"/>
                  </a:ext>
                </a:extLst>
              </a:tr>
              <a:tr h="771635">
                <a:tc>
                  <a:txBody>
                    <a:bodyPr/>
                    <a:lstStyle/>
                    <a:p>
                      <a:pPr algn="ctr"/>
                      <a:r>
                        <a:rPr lang="en-US" sz="2800" dirty="0">
                          <a:latin typeface="Calibri Light" pitchFamily="34" charset="0"/>
                        </a:rPr>
                        <a:t>2</a:t>
                      </a:r>
                    </a:p>
                  </a:txBody>
                  <a:tcPr anchor="ctr">
                    <a:solidFill>
                      <a:srgbClr val="DBF0FD"/>
                    </a:solidFill>
                  </a:tcPr>
                </a:tc>
                <a:tc>
                  <a:txBody>
                    <a:bodyPr/>
                    <a:lstStyle/>
                    <a:p>
                      <a:pPr marL="0" indent="0" algn="ctr">
                        <a:buFont typeface="Arial" pitchFamily="34" charset="0"/>
                        <a:buNone/>
                      </a:pPr>
                      <a:r>
                        <a:rPr lang="en-US" sz="2800" b="0" dirty="0">
                          <a:solidFill>
                            <a:schemeClr val="tx1"/>
                          </a:solidFill>
                          <a:latin typeface="Calibri Light" pitchFamily="34" charset="0"/>
                        </a:rPr>
                        <a:t>1500</a:t>
                      </a:r>
                    </a:p>
                  </a:txBody>
                  <a:tcPr anchor="ctr">
                    <a:solidFill>
                      <a:srgbClr val="DBF0FD"/>
                    </a:solidFill>
                  </a:tcPr>
                </a:tc>
                <a:tc>
                  <a:txBody>
                    <a:bodyPr/>
                    <a:lstStyle/>
                    <a:p>
                      <a:pPr marL="0" indent="0" algn="ctr">
                        <a:buFont typeface="Arial" pitchFamily="34" charset="0"/>
                        <a:buNone/>
                      </a:pPr>
                      <a:r>
                        <a:rPr lang="en-US" sz="2800" b="1" dirty="0">
                          <a:solidFill>
                            <a:srgbClr val="9D0505"/>
                          </a:solidFill>
                          <a:latin typeface="Calibri Light" pitchFamily="34" charset="0"/>
                        </a:rPr>
                        <a:t>3500</a:t>
                      </a:r>
                    </a:p>
                  </a:txBody>
                  <a:tcPr anchor="ctr">
                    <a:solidFill>
                      <a:srgbClr val="DBF0FD"/>
                    </a:solidFill>
                  </a:tcPr>
                </a:tc>
                <a:tc>
                  <a:txBody>
                    <a:bodyPr/>
                    <a:lstStyle/>
                    <a:p>
                      <a:pPr marL="0" indent="0" algn="ctr">
                        <a:buFont typeface="Arial" pitchFamily="34" charset="0"/>
                        <a:buNone/>
                      </a:pPr>
                      <a:r>
                        <a:rPr lang="en-US" sz="2800" b="0" dirty="0">
                          <a:solidFill>
                            <a:schemeClr val="tx1"/>
                          </a:solidFill>
                          <a:latin typeface="Calibri Light" pitchFamily="34" charset="0"/>
                        </a:rPr>
                        <a:t>0.3</a:t>
                      </a:r>
                    </a:p>
                  </a:txBody>
                  <a:tcPr anchor="ctr">
                    <a:solidFill>
                      <a:srgbClr val="DBF0FD"/>
                    </a:solidFill>
                  </a:tcPr>
                </a:tc>
                <a:extLst>
                  <a:ext uri="{0D108BD9-81ED-4DB2-BD59-A6C34878D82A}">
                    <a16:rowId xmlns:a16="http://schemas.microsoft.com/office/drawing/2014/main" val="10002"/>
                  </a:ext>
                </a:extLst>
              </a:tr>
              <a:tr h="771635">
                <a:tc>
                  <a:txBody>
                    <a:bodyPr/>
                    <a:lstStyle/>
                    <a:p>
                      <a:pPr algn="ctr"/>
                      <a:r>
                        <a:rPr lang="en-US" sz="2800" dirty="0">
                          <a:latin typeface="Calibri Light" pitchFamily="34" charset="0"/>
                        </a:rPr>
                        <a:t>3</a:t>
                      </a:r>
                    </a:p>
                  </a:txBody>
                  <a:tcPr anchor="ctr">
                    <a:solidFill>
                      <a:srgbClr val="DBF0FD"/>
                    </a:solidFill>
                  </a:tcPr>
                </a:tc>
                <a:tc>
                  <a:txBody>
                    <a:bodyPr/>
                    <a:lstStyle/>
                    <a:p>
                      <a:pPr marL="0" indent="0" algn="ctr">
                        <a:buFont typeface="Arial" pitchFamily="34" charset="0"/>
                        <a:buNone/>
                      </a:pPr>
                      <a:r>
                        <a:rPr lang="en-US" sz="2800" b="1" dirty="0">
                          <a:solidFill>
                            <a:srgbClr val="9D0505"/>
                          </a:solidFill>
                          <a:latin typeface="Calibri Light" pitchFamily="34" charset="0"/>
                        </a:rPr>
                        <a:t>4500</a:t>
                      </a:r>
                    </a:p>
                  </a:txBody>
                  <a:tcPr anchor="ctr">
                    <a:solidFill>
                      <a:srgbClr val="DBF0FD"/>
                    </a:solidFill>
                  </a:tcPr>
                </a:tc>
                <a:tc>
                  <a:txBody>
                    <a:bodyPr/>
                    <a:lstStyle/>
                    <a:p>
                      <a:pPr marL="0" indent="0" algn="ctr">
                        <a:buFont typeface="Arial" pitchFamily="34" charset="0"/>
                        <a:buNone/>
                      </a:pPr>
                      <a:r>
                        <a:rPr lang="en-US" sz="2800" b="0" kern="1200" dirty="0">
                          <a:solidFill>
                            <a:schemeClr val="tx1"/>
                          </a:solidFill>
                          <a:latin typeface="Calibri Light" pitchFamily="34" charset="0"/>
                          <a:ea typeface="+mn-ea"/>
                          <a:cs typeface="+mn-cs"/>
                        </a:rPr>
                        <a:t>500</a:t>
                      </a:r>
                    </a:p>
                  </a:txBody>
                  <a:tcPr anchor="ctr">
                    <a:solidFill>
                      <a:srgbClr val="DBF0FD"/>
                    </a:solidFill>
                  </a:tcPr>
                </a:tc>
                <a:tc>
                  <a:txBody>
                    <a:bodyPr/>
                    <a:lstStyle/>
                    <a:p>
                      <a:pPr marL="0" indent="0" algn="ctr">
                        <a:buFont typeface="Arial" pitchFamily="34" charset="0"/>
                        <a:buNone/>
                      </a:pPr>
                      <a:r>
                        <a:rPr lang="en-US" sz="2800" b="0" kern="1200" dirty="0">
                          <a:solidFill>
                            <a:schemeClr val="tx1"/>
                          </a:solidFill>
                          <a:latin typeface="Calibri Light" pitchFamily="34" charset="0"/>
                          <a:ea typeface="+mn-ea"/>
                          <a:cs typeface="+mn-cs"/>
                        </a:rPr>
                        <a:t>0.9</a:t>
                      </a:r>
                    </a:p>
                  </a:txBody>
                  <a:tcPr anchor="ctr">
                    <a:solidFill>
                      <a:srgbClr val="DBF0FD"/>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35600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2"/>
          </a:xfrm>
        </p:spPr>
        <p:txBody>
          <a:bodyPr>
            <a:normAutofit fontScale="90000"/>
          </a:bodyPr>
          <a:lstStyle/>
          <a:p>
            <a:r>
              <a:rPr lang="en-US" dirty="0"/>
              <a:t>Inequality in the U.S. and around the world</a:t>
            </a:r>
          </a:p>
        </p:txBody>
      </p:sp>
      <p:sp>
        <p:nvSpPr>
          <p:cNvPr id="3" name="Content Placeholder 2"/>
          <p:cNvSpPr>
            <a:spLocks noGrp="1"/>
          </p:cNvSpPr>
          <p:nvPr>
            <p:ph idx="1"/>
          </p:nvPr>
        </p:nvSpPr>
        <p:spPr>
          <a:xfrm>
            <a:off x="304800" y="1219200"/>
            <a:ext cx="8229600" cy="1143000"/>
          </a:xfrm>
        </p:spPr>
        <p:txBody>
          <a:bodyPr>
            <a:normAutofit fontScale="92500"/>
          </a:bodyPr>
          <a:lstStyle/>
          <a:p>
            <a:r>
              <a:rPr lang="en-US" dirty="0"/>
              <a:t>Inequality between countries has decreased.</a:t>
            </a:r>
          </a:p>
          <a:p>
            <a:r>
              <a:rPr lang="en-US" dirty="0"/>
              <a:t>Inequality within countries has mostly increased.</a:t>
            </a:r>
          </a:p>
          <a:p>
            <a:endParaRPr lang="en-US" dirty="0"/>
          </a:p>
        </p:txBody>
      </p:sp>
      <p:sp>
        <p:nvSpPr>
          <p:cNvPr id="7" name="Content Placeholder 2"/>
          <p:cNvSpPr txBox="1">
            <a:spLocks/>
          </p:cNvSpPr>
          <p:nvPr/>
        </p:nvSpPr>
        <p:spPr>
          <a:xfrm>
            <a:off x="6477000" y="2362200"/>
            <a:ext cx="2667000" cy="4191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l="28220" t="44417" r="9984" b="13518"/>
          <a:stretch>
            <a:fillRect/>
          </a:stretch>
        </p:blipFill>
        <p:spPr bwMode="auto">
          <a:xfrm>
            <a:off x="0" y="2559698"/>
            <a:ext cx="9124761" cy="37338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07731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Inequality in the U.S. and around the world II</a:t>
            </a:r>
          </a:p>
        </p:txBody>
      </p:sp>
      <p:sp>
        <p:nvSpPr>
          <p:cNvPr id="3" name="Content Placeholder 2"/>
          <p:cNvSpPr>
            <a:spLocks noGrp="1"/>
          </p:cNvSpPr>
          <p:nvPr>
            <p:ph idx="1"/>
          </p:nvPr>
        </p:nvSpPr>
        <p:spPr>
          <a:xfrm>
            <a:off x="457200" y="1161017"/>
            <a:ext cx="8229600" cy="5160534"/>
          </a:xfrm>
        </p:spPr>
        <p:txBody>
          <a:bodyPr>
            <a:normAutofit/>
          </a:bodyPr>
          <a:lstStyle/>
          <a:p>
            <a:pPr marL="0" indent="0">
              <a:buNone/>
            </a:pPr>
            <a:r>
              <a:rPr lang="en-US" sz="2800" dirty="0"/>
              <a:t>Income distributions can be compared across countries.</a:t>
            </a:r>
          </a:p>
        </p:txBody>
      </p:sp>
      <p:grpSp>
        <p:nvGrpSpPr>
          <p:cNvPr id="91" name="Group 90"/>
          <p:cNvGrpSpPr/>
          <p:nvPr/>
        </p:nvGrpSpPr>
        <p:grpSpPr>
          <a:xfrm>
            <a:off x="1317624" y="1676400"/>
            <a:ext cx="6454776" cy="2572783"/>
            <a:chOff x="1219200" y="3974068"/>
            <a:chExt cx="6454776" cy="2572783"/>
          </a:xfrm>
        </p:grpSpPr>
        <p:grpSp>
          <p:nvGrpSpPr>
            <p:cNvPr id="7" name="Group 6"/>
            <p:cNvGrpSpPr/>
            <p:nvPr/>
          </p:nvGrpSpPr>
          <p:grpSpPr>
            <a:xfrm>
              <a:off x="1219200" y="4343400"/>
              <a:ext cx="6454776" cy="2203451"/>
              <a:chOff x="1219200" y="2209800"/>
              <a:chExt cx="6454776" cy="2203451"/>
            </a:xfrm>
          </p:grpSpPr>
          <p:sp>
            <p:nvSpPr>
              <p:cNvPr id="8" name="AutoShape 3"/>
              <p:cNvSpPr>
                <a:spLocks noChangeAspect="1" noChangeArrowheads="1" noTextEdit="1"/>
              </p:cNvSpPr>
              <p:nvPr/>
            </p:nvSpPr>
            <p:spPr bwMode="auto">
              <a:xfrm>
                <a:off x="1219200" y="2209800"/>
                <a:ext cx="6454775"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5"/>
              <p:cNvSpPr>
                <a:spLocks noEditPoints="1"/>
              </p:cNvSpPr>
              <p:nvPr/>
            </p:nvSpPr>
            <p:spPr bwMode="auto">
              <a:xfrm>
                <a:off x="1219200" y="2209800"/>
                <a:ext cx="6454775" cy="642938"/>
              </a:xfrm>
              <a:custGeom>
                <a:avLst/>
                <a:gdLst>
                  <a:gd name="T0" fmla="*/ 3303 w 4066"/>
                  <a:gd name="T1" fmla="*/ 196 h 405"/>
                  <a:gd name="T2" fmla="*/ 4066 w 4066"/>
                  <a:gd name="T3" fmla="*/ 196 h 405"/>
                  <a:gd name="T4" fmla="*/ 4066 w 4066"/>
                  <a:gd name="T5" fmla="*/ 405 h 405"/>
                  <a:gd name="T6" fmla="*/ 3303 w 4066"/>
                  <a:gd name="T7" fmla="*/ 405 h 405"/>
                  <a:gd name="T8" fmla="*/ 3303 w 4066"/>
                  <a:gd name="T9" fmla="*/ 196 h 405"/>
                  <a:gd name="T10" fmla="*/ 2540 w 4066"/>
                  <a:gd name="T11" fmla="*/ 196 h 405"/>
                  <a:gd name="T12" fmla="*/ 3303 w 4066"/>
                  <a:gd name="T13" fmla="*/ 196 h 405"/>
                  <a:gd name="T14" fmla="*/ 3303 w 4066"/>
                  <a:gd name="T15" fmla="*/ 405 h 405"/>
                  <a:gd name="T16" fmla="*/ 2540 w 4066"/>
                  <a:gd name="T17" fmla="*/ 405 h 405"/>
                  <a:gd name="T18" fmla="*/ 2540 w 4066"/>
                  <a:gd name="T19" fmla="*/ 196 h 405"/>
                  <a:gd name="T20" fmla="*/ 1777 w 4066"/>
                  <a:gd name="T21" fmla="*/ 196 h 405"/>
                  <a:gd name="T22" fmla="*/ 2540 w 4066"/>
                  <a:gd name="T23" fmla="*/ 196 h 405"/>
                  <a:gd name="T24" fmla="*/ 2540 w 4066"/>
                  <a:gd name="T25" fmla="*/ 405 h 405"/>
                  <a:gd name="T26" fmla="*/ 1777 w 4066"/>
                  <a:gd name="T27" fmla="*/ 405 h 405"/>
                  <a:gd name="T28" fmla="*/ 1777 w 4066"/>
                  <a:gd name="T29" fmla="*/ 196 h 405"/>
                  <a:gd name="T30" fmla="*/ 1015 w 4066"/>
                  <a:gd name="T31" fmla="*/ 196 h 405"/>
                  <a:gd name="T32" fmla="*/ 1777 w 4066"/>
                  <a:gd name="T33" fmla="*/ 196 h 405"/>
                  <a:gd name="T34" fmla="*/ 1777 w 4066"/>
                  <a:gd name="T35" fmla="*/ 405 h 405"/>
                  <a:gd name="T36" fmla="*/ 1015 w 4066"/>
                  <a:gd name="T37" fmla="*/ 405 h 405"/>
                  <a:gd name="T38" fmla="*/ 1015 w 4066"/>
                  <a:gd name="T39" fmla="*/ 196 h 405"/>
                  <a:gd name="T40" fmla="*/ 0 w 4066"/>
                  <a:gd name="T41" fmla="*/ 196 h 405"/>
                  <a:gd name="T42" fmla="*/ 1015 w 4066"/>
                  <a:gd name="T43" fmla="*/ 196 h 405"/>
                  <a:gd name="T44" fmla="*/ 1015 w 4066"/>
                  <a:gd name="T45" fmla="*/ 405 h 405"/>
                  <a:gd name="T46" fmla="*/ 0 w 4066"/>
                  <a:gd name="T47" fmla="*/ 405 h 405"/>
                  <a:gd name="T48" fmla="*/ 0 w 4066"/>
                  <a:gd name="T49" fmla="*/ 196 h 405"/>
                  <a:gd name="T50" fmla="*/ 0 w 4066"/>
                  <a:gd name="T51" fmla="*/ 0 h 405"/>
                  <a:gd name="T52" fmla="*/ 4066 w 4066"/>
                  <a:gd name="T53" fmla="*/ 0 h 405"/>
                  <a:gd name="T54" fmla="*/ 4066 w 4066"/>
                  <a:gd name="T55" fmla="*/ 196 h 405"/>
                  <a:gd name="T56" fmla="*/ 0 w 4066"/>
                  <a:gd name="T57" fmla="*/ 196 h 405"/>
                  <a:gd name="T58" fmla="*/ 0 w 4066"/>
                  <a:gd name="T5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66" h="405">
                    <a:moveTo>
                      <a:pt x="3303" y="196"/>
                    </a:moveTo>
                    <a:lnTo>
                      <a:pt x="4066" y="196"/>
                    </a:lnTo>
                    <a:lnTo>
                      <a:pt x="4066" y="405"/>
                    </a:lnTo>
                    <a:lnTo>
                      <a:pt x="3303" y="405"/>
                    </a:lnTo>
                    <a:lnTo>
                      <a:pt x="3303" y="196"/>
                    </a:lnTo>
                    <a:close/>
                    <a:moveTo>
                      <a:pt x="2540" y="196"/>
                    </a:moveTo>
                    <a:lnTo>
                      <a:pt x="3303" y="196"/>
                    </a:lnTo>
                    <a:lnTo>
                      <a:pt x="3303" y="405"/>
                    </a:lnTo>
                    <a:lnTo>
                      <a:pt x="2540" y="405"/>
                    </a:lnTo>
                    <a:lnTo>
                      <a:pt x="2540" y="196"/>
                    </a:lnTo>
                    <a:close/>
                    <a:moveTo>
                      <a:pt x="1777" y="196"/>
                    </a:moveTo>
                    <a:lnTo>
                      <a:pt x="2540" y="196"/>
                    </a:lnTo>
                    <a:lnTo>
                      <a:pt x="2540" y="405"/>
                    </a:lnTo>
                    <a:lnTo>
                      <a:pt x="1777" y="405"/>
                    </a:lnTo>
                    <a:lnTo>
                      <a:pt x="1777" y="196"/>
                    </a:lnTo>
                    <a:close/>
                    <a:moveTo>
                      <a:pt x="1015" y="196"/>
                    </a:moveTo>
                    <a:lnTo>
                      <a:pt x="1777" y="196"/>
                    </a:lnTo>
                    <a:lnTo>
                      <a:pt x="1777" y="405"/>
                    </a:lnTo>
                    <a:lnTo>
                      <a:pt x="1015" y="405"/>
                    </a:lnTo>
                    <a:lnTo>
                      <a:pt x="1015" y="196"/>
                    </a:lnTo>
                    <a:close/>
                    <a:moveTo>
                      <a:pt x="0" y="196"/>
                    </a:moveTo>
                    <a:lnTo>
                      <a:pt x="1015" y="196"/>
                    </a:lnTo>
                    <a:lnTo>
                      <a:pt x="1015" y="405"/>
                    </a:lnTo>
                    <a:lnTo>
                      <a:pt x="0" y="405"/>
                    </a:lnTo>
                    <a:lnTo>
                      <a:pt x="0" y="196"/>
                    </a:lnTo>
                    <a:close/>
                    <a:moveTo>
                      <a:pt x="0" y="0"/>
                    </a:moveTo>
                    <a:lnTo>
                      <a:pt x="4066" y="0"/>
                    </a:lnTo>
                    <a:lnTo>
                      <a:pt x="4066" y="196"/>
                    </a:lnTo>
                    <a:lnTo>
                      <a:pt x="0" y="196"/>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Freeform 6"/>
              <p:cNvSpPr>
                <a:spLocks noEditPoints="1"/>
              </p:cNvSpPr>
              <p:nvPr/>
            </p:nvSpPr>
            <p:spPr bwMode="auto">
              <a:xfrm>
                <a:off x="1219200" y="2852738"/>
                <a:ext cx="6454775" cy="1560513"/>
              </a:xfrm>
              <a:custGeom>
                <a:avLst/>
                <a:gdLst>
                  <a:gd name="T0" fmla="*/ 4066 w 4066"/>
                  <a:gd name="T1" fmla="*/ 787 h 983"/>
                  <a:gd name="T2" fmla="*/ 3303 w 4066"/>
                  <a:gd name="T3" fmla="*/ 983 h 983"/>
                  <a:gd name="T4" fmla="*/ 2540 w 4066"/>
                  <a:gd name="T5" fmla="*/ 787 h 983"/>
                  <a:gd name="T6" fmla="*/ 3303 w 4066"/>
                  <a:gd name="T7" fmla="*/ 983 h 983"/>
                  <a:gd name="T8" fmla="*/ 2540 w 4066"/>
                  <a:gd name="T9" fmla="*/ 787 h 983"/>
                  <a:gd name="T10" fmla="*/ 2540 w 4066"/>
                  <a:gd name="T11" fmla="*/ 787 h 983"/>
                  <a:gd name="T12" fmla="*/ 1777 w 4066"/>
                  <a:gd name="T13" fmla="*/ 983 h 983"/>
                  <a:gd name="T14" fmla="*/ 1015 w 4066"/>
                  <a:gd name="T15" fmla="*/ 787 h 983"/>
                  <a:gd name="T16" fmla="*/ 1777 w 4066"/>
                  <a:gd name="T17" fmla="*/ 983 h 983"/>
                  <a:gd name="T18" fmla="*/ 1015 w 4066"/>
                  <a:gd name="T19" fmla="*/ 787 h 983"/>
                  <a:gd name="T20" fmla="*/ 1015 w 4066"/>
                  <a:gd name="T21" fmla="*/ 787 h 983"/>
                  <a:gd name="T22" fmla="*/ 0 w 4066"/>
                  <a:gd name="T23" fmla="*/ 983 h 983"/>
                  <a:gd name="T24" fmla="*/ 3303 w 4066"/>
                  <a:gd name="T25" fmla="*/ 395 h 983"/>
                  <a:gd name="T26" fmla="*/ 4066 w 4066"/>
                  <a:gd name="T27" fmla="*/ 591 h 983"/>
                  <a:gd name="T28" fmla="*/ 3303 w 4066"/>
                  <a:gd name="T29" fmla="*/ 395 h 983"/>
                  <a:gd name="T30" fmla="*/ 3303 w 4066"/>
                  <a:gd name="T31" fmla="*/ 395 h 983"/>
                  <a:gd name="T32" fmla="*/ 2540 w 4066"/>
                  <a:gd name="T33" fmla="*/ 591 h 983"/>
                  <a:gd name="T34" fmla="*/ 1777 w 4066"/>
                  <a:gd name="T35" fmla="*/ 395 h 983"/>
                  <a:gd name="T36" fmla="*/ 2540 w 4066"/>
                  <a:gd name="T37" fmla="*/ 591 h 983"/>
                  <a:gd name="T38" fmla="*/ 1777 w 4066"/>
                  <a:gd name="T39" fmla="*/ 395 h 983"/>
                  <a:gd name="T40" fmla="*/ 1777 w 4066"/>
                  <a:gd name="T41" fmla="*/ 395 h 983"/>
                  <a:gd name="T42" fmla="*/ 1015 w 4066"/>
                  <a:gd name="T43" fmla="*/ 591 h 983"/>
                  <a:gd name="T44" fmla="*/ 0 w 4066"/>
                  <a:gd name="T45" fmla="*/ 395 h 983"/>
                  <a:gd name="T46" fmla="*/ 1015 w 4066"/>
                  <a:gd name="T47" fmla="*/ 591 h 983"/>
                  <a:gd name="T48" fmla="*/ 0 w 4066"/>
                  <a:gd name="T49" fmla="*/ 395 h 983"/>
                  <a:gd name="T50" fmla="*/ 4066 w 4066"/>
                  <a:gd name="T51" fmla="*/ 0 h 983"/>
                  <a:gd name="T52" fmla="*/ 3303 w 4066"/>
                  <a:gd name="T53" fmla="*/ 199 h 983"/>
                  <a:gd name="T54" fmla="*/ 2540 w 4066"/>
                  <a:gd name="T55" fmla="*/ 0 h 983"/>
                  <a:gd name="T56" fmla="*/ 3303 w 4066"/>
                  <a:gd name="T57" fmla="*/ 199 h 983"/>
                  <a:gd name="T58" fmla="*/ 2540 w 4066"/>
                  <a:gd name="T59" fmla="*/ 0 h 983"/>
                  <a:gd name="T60" fmla="*/ 2540 w 4066"/>
                  <a:gd name="T61" fmla="*/ 0 h 983"/>
                  <a:gd name="T62" fmla="*/ 1777 w 4066"/>
                  <a:gd name="T63" fmla="*/ 199 h 983"/>
                  <a:gd name="T64" fmla="*/ 1015 w 4066"/>
                  <a:gd name="T65" fmla="*/ 0 h 983"/>
                  <a:gd name="T66" fmla="*/ 1777 w 4066"/>
                  <a:gd name="T67" fmla="*/ 199 h 983"/>
                  <a:gd name="T68" fmla="*/ 1015 w 4066"/>
                  <a:gd name="T69" fmla="*/ 0 h 983"/>
                  <a:gd name="T70" fmla="*/ 1015 w 4066"/>
                  <a:gd name="T71" fmla="*/ 0 h 983"/>
                  <a:gd name="T72" fmla="*/ 0 w 4066"/>
                  <a:gd name="T73" fmla="*/ 199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66" h="983">
                    <a:moveTo>
                      <a:pt x="3303" y="787"/>
                    </a:moveTo>
                    <a:lnTo>
                      <a:pt x="4066" y="787"/>
                    </a:lnTo>
                    <a:lnTo>
                      <a:pt x="4066" y="983"/>
                    </a:lnTo>
                    <a:lnTo>
                      <a:pt x="3303" y="983"/>
                    </a:lnTo>
                    <a:lnTo>
                      <a:pt x="3303" y="787"/>
                    </a:lnTo>
                    <a:close/>
                    <a:moveTo>
                      <a:pt x="2540" y="787"/>
                    </a:moveTo>
                    <a:lnTo>
                      <a:pt x="3303" y="787"/>
                    </a:lnTo>
                    <a:lnTo>
                      <a:pt x="3303" y="983"/>
                    </a:lnTo>
                    <a:lnTo>
                      <a:pt x="2540" y="983"/>
                    </a:lnTo>
                    <a:lnTo>
                      <a:pt x="2540" y="787"/>
                    </a:lnTo>
                    <a:close/>
                    <a:moveTo>
                      <a:pt x="1777" y="787"/>
                    </a:moveTo>
                    <a:lnTo>
                      <a:pt x="2540" y="787"/>
                    </a:lnTo>
                    <a:lnTo>
                      <a:pt x="2540" y="983"/>
                    </a:lnTo>
                    <a:lnTo>
                      <a:pt x="1777" y="983"/>
                    </a:lnTo>
                    <a:lnTo>
                      <a:pt x="1777" y="787"/>
                    </a:lnTo>
                    <a:close/>
                    <a:moveTo>
                      <a:pt x="1015" y="787"/>
                    </a:moveTo>
                    <a:lnTo>
                      <a:pt x="1777" y="787"/>
                    </a:lnTo>
                    <a:lnTo>
                      <a:pt x="1777" y="983"/>
                    </a:lnTo>
                    <a:lnTo>
                      <a:pt x="1015" y="983"/>
                    </a:lnTo>
                    <a:lnTo>
                      <a:pt x="1015" y="787"/>
                    </a:lnTo>
                    <a:close/>
                    <a:moveTo>
                      <a:pt x="0" y="787"/>
                    </a:moveTo>
                    <a:lnTo>
                      <a:pt x="1015" y="787"/>
                    </a:lnTo>
                    <a:lnTo>
                      <a:pt x="1015" y="983"/>
                    </a:lnTo>
                    <a:lnTo>
                      <a:pt x="0" y="983"/>
                    </a:lnTo>
                    <a:lnTo>
                      <a:pt x="0" y="787"/>
                    </a:lnTo>
                    <a:close/>
                    <a:moveTo>
                      <a:pt x="3303" y="395"/>
                    </a:moveTo>
                    <a:lnTo>
                      <a:pt x="4066" y="395"/>
                    </a:lnTo>
                    <a:lnTo>
                      <a:pt x="4066" y="591"/>
                    </a:lnTo>
                    <a:lnTo>
                      <a:pt x="3303" y="591"/>
                    </a:lnTo>
                    <a:lnTo>
                      <a:pt x="3303" y="395"/>
                    </a:lnTo>
                    <a:close/>
                    <a:moveTo>
                      <a:pt x="2540" y="395"/>
                    </a:moveTo>
                    <a:lnTo>
                      <a:pt x="3303" y="395"/>
                    </a:lnTo>
                    <a:lnTo>
                      <a:pt x="3303" y="591"/>
                    </a:lnTo>
                    <a:lnTo>
                      <a:pt x="2540" y="591"/>
                    </a:lnTo>
                    <a:lnTo>
                      <a:pt x="2540" y="395"/>
                    </a:lnTo>
                    <a:close/>
                    <a:moveTo>
                      <a:pt x="1777" y="395"/>
                    </a:moveTo>
                    <a:lnTo>
                      <a:pt x="2540" y="395"/>
                    </a:lnTo>
                    <a:lnTo>
                      <a:pt x="2540" y="591"/>
                    </a:lnTo>
                    <a:lnTo>
                      <a:pt x="1777" y="591"/>
                    </a:lnTo>
                    <a:lnTo>
                      <a:pt x="1777" y="395"/>
                    </a:lnTo>
                    <a:close/>
                    <a:moveTo>
                      <a:pt x="1015" y="395"/>
                    </a:moveTo>
                    <a:lnTo>
                      <a:pt x="1777" y="395"/>
                    </a:lnTo>
                    <a:lnTo>
                      <a:pt x="1777" y="591"/>
                    </a:lnTo>
                    <a:lnTo>
                      <a:pt x="1015" y="591"/>
                    </a:lnTo>
                    <a:lnTo>
                      <a:pt x="1015" y="395"/>
                    </a:lnTo>
                    <a:close/>
                    <a:moveTo>
                      <a:pt x="0" y="395"/>
                    </a:moveTo>
                    <a:lnTo>
                      <a:pt x="1015" y="395"/>
                    </a:lnTo>
                    <a:lnTo>
                      <a:pt x="1015" y="591"/>
                    </a:lnTo>
                    <a:lnTo>
                      <a:pt x="0" y="591"/>
                    </a:lnTo>
                    <a:lnTo>
                      <a:pt x="0" y="395"/>
                    </a:lnTo>
                    <a:close/>
                    <a:moveTo>
                      <a:pt x="3303" y="0"/>
                    </a:moveTo>
                    <a:lnTo>
                      <a:pt x="4066" y="0"/>
                    </a:lnTo>
                    <a:lnTo>
                      <a:pt x="4066" y="199"/>
                    </a:lnTo>
                    <a:lnTo>
                      <a:pt x="3303" y="199"/>
                    </a:lnTo>
                    <a:lnTo>
                      <a:pt x="3303" y="0"/>
                    </a:lnTo>
                    <a:close/>
                    <a:moveTo>
                      <a:pt x="2540" y="0"/>
                    </a:moveTo>
                    <a:lnTo>
                      <a:pt x="3303" y="0"/>
                    </a:lnTo>
                    <a:lnTo>
                      <a:pt x="3303" y="199"/>
                    </a:lnTo>
                    <a:lnTo>
                      <a:pt x="2540" y="199"/>
                    </a:lnTo>
                    <a:lnTo>
                      <a:pt x="2540" y="0"/>
                    </a:lnTo>
                    <a:close/>
                    <a:moveTo>
                      <a:pt x="1777" y="0"/>
                    </a:moveTo>
                    <a:lnTo>
                      <a:pt x="2540" y="0"/>
                    </a:lnTo>
                    <a:lnTo>
                      <a:pt x="2540" y="199"/>
                    </a:lnTo>
                    <a:lnTo>
                      <a:pt x="1777" y="199"/>
                    </a:lnTo>
                    <a:lnTo>
                      <a:pt x="1777" y="0"/>
                    </a:lnTo>
                    <a:close/>
                    <a:moveTo>
                      <a:pt x="1015" y="0"/>
                    </a:moveTo>
                    <a:lnTo>
                      <a:pt x="1777" y="0"/>
                    </a:lnTo>
                    <a:lnTo>
                      <a:pt x="1777" y="199"/>
                    </a:lnTo>
                    <a:lnTo>
                      <a:pt x="1015" y="199"/>
                    </a:lnTo>
                    <a:lnTo>
                      <a:pt x="1015" y="0"/>
                    </a:lnTo>
                    <a:close/>
                    <a:moveTo>
                      <a:pt x="0" y="0"/>
                    </a:moveTo>
                    <a:lnTo>
                      <a:pt x="1015" y="0"/>
                    </a:lnTo>
                    <a:lnTo>
                      <a:pt x="1015" y="199"/>
                    </a:lnTo>
                    <a:lnTo>
                      <a:pt x="0" y="199"/>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Freeform 7"/>
              <p:cNvSpPr>
                <a:spLocks noEditPoints="1"/>
              </p:cNvSpPr>
              <p:nvPr/>
            </p:nvSpPr>
            <p:spPr bwMode="auto">
              <a:xfrm>
                <a:off x="1219200" y="3168650"/>
                <a:ext cx="6454775" cy="933450"/>
              </a:xfrm>
              <a:custGeom>
                <a:avLst/>
                <a:gdLst>
                  <a:gd name="T0" fmla="*/ 3303 w 4066"/>
                  <a:gd name="T1" fmla="*/ 392 h 588"/>
                  <a:gd name="T2" fmla="*/ 4066 w 4066"/>
                  <a:gd name="T3" fmla="*/ 392 h 588"/>
                  <a:gd name="T4" fmla="*/ 4066 w 4066"/>
                  <a:gd name="T5" fmla="*/ 588 h 588"/>
                  <a:gd name="T6" fmla="*/ 3303 w 4066"/>
                  <a:gd name="T7" fmla="*/ 588 h 588"/>
                  <a:gd name="T8" fmla="*/ 3303 w 4066"/>
                  <a:gd name="T9" fmla="*/ 392 h 588"/>
                  <a:gd name="T10" fmla="*/ 2540 w 4066"/>
                  <a:gd name="T11" fmla="*/ 392 h 588"/>
                  <a:gd name="T12" fmla="*/ 3303 w 4066"/>
                  <a:gd name="T13" fmla="*/ 392 h 588"/>
                  <a:gd name="T14" fmla="*/ 3303 w 4066"/>
                  <a:gd name="T15" fmla="*/ 588 h 588"/>
                  <a:gd name="T16" fmla="*/ 2540 w 4066"/>
                  <a:gd name="T17" fmla="*/ 588 h 588"/>
                  <a:gd name="T18" fmla="*/ 2540 w 4066"/>
                  <a:gd name="T19" fmla="*/ 392 h 588"/>
                  <a:gd name="T20" fmla="*/ 1777 w 4066"/>
                  <a:gd name="T21" fmla="*/ 392 h 588"/>
                  <a:gd name="T22" fmla="*/ 2540 w 4066"/>
                  <a:gd name="T23" fmla="*/ 392 h 588"/>
                  <a:gd name="T24" fmla="*/ 2540 w 4066"/>
                  <a:gd name="T25" fmla="*/ 588 h 588"/>
                  <a:gd name="T26" fmla="*/ 1777 w 4066"/>
                  <a:gd name="T27" fmla="*/ 588 h 588"/>
                  <a:gd name="T28" fmla="*/ 1777 w 4066"/>
                  <a:gd name="T29" fmla="*/ 392 h 588"/>
                  <a:gd name="T30" fmla="*/ 1015 w 4066"/>
                  <a:gd name="T31" fmla="*/ 392 h 588"/>
                  <a:gd name="T32" fmla="*/ 1777 w 4066"/>
                  <a:gd name="T33" fmla="*/ 392 h 588"/>
                  <a:gd name="T34" fmla="*/ 1777 w 4066"/>
                  <a:gd name="T35" fmla="*/ 588 h 588"/>
                  <a:gd name="T36" fmla="*/ 1015 w 4066"/>
                  <a:gd name="T37" fmla="*/ 588 h 588"/>
                  <a:gd name="T38" fmla="*/ 1015 w 4066"/>
                  <a:gd name="T39" fmla="*/ 392 h 588"/>
                  <a:gd name="T40" fmla="*/ 0 w 4066"/>
                  <a:gd name="T41" fmla="*/ 392 h 588"/>
                  <a:gd name="T42" fmla="*/ 1015 w 4066"/>
                  <a:gd name="T43" fmla="*/ 392 h 588"/>
                  <a:gd name="T44" fmla="*/ 1015 w 4066"/>
                  <a:gd name="T45" fmla="*/ 588 h 588"/>
                  <a:gd name="T46" fmla="*/ 0 w 4066"/>
                  <a:gd name="T47" fmla="*/ 588 h 588"/>
                  <a:gd name="T48" fmla="*/ 0 w 4066"/>
                  <a:gd name="T49" fmla="*/ 392 h 588"/>
                  <a:gd name="T50" fmla="*/ 3303 w 4066"/>
                  <a:gd name="T51" fmla="*/ 0 h 588"/>
                  <a:gd name="T52" fmla="*/ 4066 w 4066"/>
                  <a:gd name="T53" fmla="*/ 0 h 588"/>
                  <a:gd name="T54" fmla="*/ 4066 w 4066"/>
                  <a:gd name="T55" fmla="*/ 196 h 588"/>
                  <a:gd name="T56" fmla="*/ 3303 w 4066"/>
                  <a:gd name="T57" fmla="*/ 196 h 588"/>
                  <a:gd name="T58" fmla="*/ 3303 w 4066"/>
                  <a:gd name="T59" fmla="*/ 0 h 588"/>
                  <a:gd name="T60" fmla="*/ 2540 w 4066"/>
                  <a:gd name="T61" fmla="*/ 0 h 588"/>
                  <a:gd name="T62" fmla="*/ 3303 w 4066"/>
                  <a:gd name="T63" fmla="*/ 0 h 588"/>
                  <a:gd name="T64" fmla="*/ 3303 w 4066"/>
                  <a:gd name="T65" fmla="*/ 196 h 588"/>
                  <a:gd name="T66" fmla="*/ 2540 w 4066"/>
                  <a:gd name="T67" fmla="*/ 196 h 588"/>
                  <a:gd name="T68" fmla="*/ 2540 w 4066"/>
                  <a:gd name="T69" fmla="*/ 0 h 588"/>
                  <a:gd name="T70" fmla="*/ 1777 w 4066"/>
                  <a:gd name="T71" fmla="*/ 0 h 588"/>
                  <a:gd name="T72" fmla="*/ 2540 w 4066"/>
                  <a:gd name="T73" fmla="*/ 0 h 588"/>
                  <a:gd name="T74" fmla="*/ 2540 w 4066"/>
                  <a:gd name="T75" fmla="*/ 196 h 588"/>
                  <a:gd name="T76" fmla="*/ 1777 w 4066"/>
                  <a:gd name="T77" fmla="*/ 196 h 588"/>
                  <a:gd name="T78" fmla="*/ 1777 w 4066"/>
                  <a:gd name="T79" fmla="*/ 0 h 588"/>
                  <a:gd name="T80" fmla="*/ 1015 w 4066"/>
                  <a:gd name="T81" fmla="*/ 0 h 588"/>
                  <a:gd name="T82" fmla="*/ 1777 w 4066"/>
                  <a:gd name="T83" fmla="*/ 0 h 588"/>
                  <a:gd name="T84" fmla="*/ 1777 w 4066"/>
                  <a:gd name="T85" fmla="*/ 196 h 588"/>
                  <a:gd name="T86" fmla="*/ 1015 w 4066"/>
                  <a:gd name="T87" fmla="*/ 196 h 588"/>
                  <a:gd name="T88" fmla="*/ 1015 w 4066"/>
                  <a:gd name="T89" fmla="*/ 0 h 588"/>
                  <a:gd name="T90" fmla="*/ 0 w 4066"/>
                  <a:gd name="T91" fmla="*/ 0 h 588"/>
                  <a:gd name="T92" fmla="*/ 1015 w 4066"/>
                  <a:gd name="T93" fmla="*/ 0 h 588"/>
                  <a:gd name="T94" fmla="*/ 1015 w 4066"/>
                  <a:gd name="T95" fmla="*/ 196 h 588"/>
                  <a:gd name="T96" fmla="*/ 0 w 4066"/>
                  <a:gd name="T97" fmla="*/ 196 h 588"/>
                  <a:gd name="T98" fmla="*/ 0 w 4066"/>
                  <a:gd name="T99" fmla="*/ 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66" h="588">
                    <a:moveTo>
                      <a:pt x="3303" y="392"/>
                    </a:moveTo>
                    <a:lnTo>
                      <a:pt x="4066" y="392"/>
                    </a:lnTo>
                    <a:lnTo>
                      <a:pt x="4066" y="588"/>
                    </a:lnTo>
                    <a:lnTo>
                      <a:pt x="3303" y="588"/>
                    </a:lnTo>
                    <a:lnTo>
                      <a:pt x="3303" y="392"/>
                    </a:lnTo>
                    <a:close/>
                    <a:moveTo>
                      <a:pt x="2540" y="392"/>
                    </a:moveTo>
                    <a:lnTo>
                      <a:pt x="3303" y="392"/>
                    </a:lnTo>
                    <a:lnTo>
                      <a:pt x="3303" y="588"/>
                    </a:lnTo>
                    <a:lnTo>
                      <a:pt x="2540" y="588"/>
                    </a:lnTo>
                    <a:lnTo>
                      <a:pt x="2540" y="392"/>
                    </a:lnTo>
                    <a:close/>
                    <a:moveTo>
                      <a:pt x="1777" y="392"/>
                    </a:moveTo>
                    <a:lnTo>
                      <a:pt x="2540" y="392"/>
                    </a:lnTo>
                    <a:lnTo>
                      <a:pt x="2540" y="588"/>
                    </a:lnTo>
                    <a:lnTo>
                      <a:pt x="1777" y="588"/>
                    </a:lnTo>
                    <a:lnTo>
                      <a:pt x="1777" y="392"/>
                    </a:lnTo>
                    <a:close/>
                    <a:moveTo>
                      <a:pt x="1015" y="392"/>
                    </a:moveTo>
                    <a:lnTo>
                      <a:pt x="1777" y="392"/>
                    </a:lnTo>
                    <a:lnTo>
                      <a:pt x="1777" y="588"/>
                    </a:lnTo>
                    <a:lnTo>
                      <a:pt x="1015" y="588"/>
                    </a:lnTo>
                    <a:lnTo>
                      <a:pt x="1015" y="392"/>
                    </a:lnTo>
                    <a:close/>
                    <a:moveTo>
                      <a:pt x="0" y="392"/>
                    </a:moveTo>
                    <a:lnTo>
                      <a:pt x="1015" y="392"/>
                    </a:lnTo>
                    <a:lnTo>
                      <a:pt x="1015" y="588"/>
                    </a:lnTo>
                    <a:lnTo>
                      <a:pt x="0" y="588"/>
                    </a:lnTo>
                    <a:lnTo>
                      <a:pt x="0" y="392"/>
                    </a:lnTo>
                    <a:close/>
                    <a:moveTo>
                      <a:pt x="3303" y="0"/>
                    </a:moveTo>
                    <a:lnTo>
                      <a:pt x="4066" y="0"/>
                    </a:lnTo>
                    <a:lnTo>
                      <a:pt x="4066" y="196"/>
                    </a:lnTo>
                    <a:lnTo>
                      <a:pt x="3303" y="196"/>
                    </a:lnTo>
                    <a:lnTo>
                      <a:pt x="3303" y="0"/>
                    </a:lnTo>
                    <a:close/>
                    <a:moveTo>
                      <a:pt x="2540" y="0"/>
                    </a:moveTo>
                    <a:lnTo>
                      <a:pt x="3303" y="0"/>
                    </a:lnTo>
                    <a:lnTo>
                      <a:pt x="3303" y="196"/>
                    </a:lnTo>
                    <a:lnTo>
                      <a:pt x="2540" y="196"/>
                    </a:lnTo>
                    <a:lnTo>
                      <a:pt x="2540" y="0"/>
                    </a:lnTo>
                    <a:close/>
                    <a:moveTo>
                      <a:pt x="1777" y="0"/>
                    </a:moveTo>
                    <a:lnTo>
                      <a:pt x="2540" y="0"/>
                    </a:lnTo>
                    <a:lnTo>
                      <a:pt x="2540" y="196"/>
                    </a:lnTo>
                    <a:lnTo>
                      <a:pt x="1777" y="196"/>
                    </a:lnTo>
                    <a:lnTo>
                      <a:pt x="1777" y="0"/>
                    </a:lnTo>
                    <a:close/>
                    <a:moveTo>
                      <a:pt x="1015" y="0"/>
                    </a:moveTo>
                    <a:lnTo>
                      <a:pt x="1777" y="0"/>
                    </a:lnTo>
                    <a:lnTo>
                      <a:pt x="1777" y="196"/>
                    </a:lnTo>
                    <a:lnTo>
                      <a:pt x="1015" y="196"/>
                    </a:lnTo>
                    <a:lnTo>
                      <a:pt x="1015" y="0"/>
                    </a:lnTo>
                    <a:close/>
                    <a:moveTo>
                      <a:pt x="0" y="0"/>
                    </a:moveTo>
                    <a:lnTo>
                      <a:pt x="1015" y="0"/>
                    </a:lnTo>
                    <a:lnTo>
                      <a:pt x="1015" y="196"/>
                    </a:lnTo>
                    <a:lnTo>
                      <a:pt x="0" y="196"/>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Freeform 8"/>
              <p:cNvSpPr>
                <a:spLocks/>
              </p:cNvSpPr>
              <p:nvPr/>
            </p:nvSpPr>
            <p:spPr bwMode="auto">
              <a:xfrm>
                <a:off x="1219200" y="2520950"/>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Line 9"/>
              <p:cNvSpPr>
                <a:spLocks noChangeShapeType="1"/>
              </p:cNvSpPr>
              <p:nvPr/>
            </p:nvSpPr>
            <p:spPr bwMode="auto">
              <a:xfrm flipV="1">
                <a:off x="2830513" y="2525713"/>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0"/>
              <p:cNvSpPr>
                <a:spLocks noChangeShapeType="1"/>
              </p:cNvSpPr>
              <p:nvPr/>
            </p:nvSpPr>
            <p:spPr bwMode="auto">
              <a:xfrm>
                <a:off x="4040188" y="252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1"/>
              <p:cNvSpPr>
                <a:spLocks noChangeShapeType="1"/>
              </p:cNvSpPr>
              <p:nvPr/>
            </p:nvSpPr>
            <p:spPr bwMode="auto">
              <a:xfrm flipV="1">
                <a:off x="4040188" y="2525713"/>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2"/>
              <p:cNvSpPr>
                <a:spLocks noChangeShapeType="1"/>
              </p:cNvSpPr>
              <p:nvPr/>
            </p:nvSpPr>
            <p:spPr bwMode="auto">
              <a:xfrm>
                <a:off x="5251450" y="252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Line 13"/>
              <p:cNvSpPr>
                <a:spLocks noChangeShapeType="1"/>
              </p:cNvSpPr>
              <p:nvPr/>
            </p:nvSpPr>
            <p:spPr bwMode="auto">
              <a:xfrm flipV="1">
                <a:off x="5251450" y="2525713"/>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4"/>
              <p:cNvSpPr>
                <a:spLocks noChangeShapeType="1"/>
              </p:cNvSpPr>
              <p:nvPr/>
            </p:nvSpPr>
            <p:spPr bwMode="auto">
              <a:xfrm>
                <a:off x="6462713" y="252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5"/>
              <p:cNvSpPr>
                <a:spLocks noChangeShapeType="1"/>
              </p:cNvSpPr>
              <p:nvPr/>
            </p:nvSpPr>
            <p:spPr bwMode="auto">
              <a:xfrm flipV="1">
                <a:off x="6462713" y="2525713"/>
                <a:ext cx="0" cy="3238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Freeform 16"/>
              <p:cNvSpPr>
                <a:spLocks/>
              </p:cNvSpPr>
              <p:nvPr/>
            </p:nvSpPr>
            <p:spPr bwMode="auto">
              <a:xfrm>
                <a:off x="1219200" y="2852738"/>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Line 17"/>
              <p:cNvSpPr>
                <a:spLocks noChangeShapeType="1"/>
              </p:cNvSpPr>
              <p:nvPr/>
            </p:nvSpPr>
            <p:spPr bwMode="auto">
              <a:xfrm flipV="1">
                <a:off x="2830513" y="28622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18"/>
              <p:cNvSpPr>
                <a:spLocks noChangeShapeType="1"/>
              </p:cNvSpPr>
              <p:nvPr/>
            </p:nvSpPr>
            <p:spPr bwMode="auto">
              <a:xfrm>
                <a:off x="4040188" y="2852738"/>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19"/>
              <p:cNvSpPr>
                <a:spLocks noChangeShapeType="1"/>
              </p:cNvSpPr>
              <p:nvPr/>
            </p:nvSpPr>
            <p:spPr bwMode="auto">
              <a:xfrm flipV="1">
                <a:off x="4040188" y="28622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0"/>
              <p:cNvSpPr>
                <a:spLocks noChangeShapeType="1"/>
              </p:cNvSpPr>
              <p:nvPr/>
            </p:nvSpPr>
            <p:spPr bwMode="auto">
              <a:xfrm>
                <a:off x="5251450" y="2852738"/>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Line 21"/>
              <p:cNvSpPr>
                <a:spLocks noChangeShapeType="1"/>
              </p:cNvSpPr>
              <p:nvPr/>
            </p:nvSpPr>
            <p:spPr bwMode="auto">
              <a:xfrm flipV="1">
                <a:off x="5251450" y="28622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2"/>
              <p:cNvSpPr>
                <a:spLocks noChangeShapeType="1"/>
              </p:cNvSpPr>
              <p:nvPr/>
            </p:nvSpPr>
            <p:spPr bwMode="auto">
              <a:xfrm>
                <a:off x="6462713" y="2852738"/>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3"/>
              <p:cNvSpPr>
                <a:spLocks noChangeShapeType="1"/>
              </p:cNvSpPr>
              <p:nvPr/>
            </p:nvSpPr>
            <p:spPr bwMode="auto">
              <a:xfrm flipV="1">
                <a:off x="6462713" y="28622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Freeform 24"/>
              <p:cNvSpPr>
                <a:spLocks/>
              </p:cNvSpPr>
              <p:nvPr/>
            </p:nvSpPr>
            <p:spPr bwMode="auto">
              <a:xfrm>
                <a:off x="1219200" y="3168650"/>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5"/>
              <p:cNvSpPr>
                <a:spLocks noChangeShapeType="1"/>
              </p:cNvSpPr>
              <p:nvPr/>
            </p:nvSpPr>
            <p:spPr bwMode="auto">
              <a:xfrm flipV="1">
                <a:off x="2830513" y="31734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26"/>
              <p:cNvSpPr>
                <a:spLocks noChangeShapeType="1"/>
              </p:cNvSpPr>
              <p:nvPr/>
            </p:nvSpPr>
            <p:spPr bwMode="auto">
              <a:xfrm>
                <a:off x="4040188" y="31686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Line 27"/>
              <p:cNvSpPr>
                <a:spLocks noChangeShapeType="1"/>
              </p:cNvSpPr>
              <p:nvPr/>
            </p:nvSpPr>
            <p:spPr bwMode="auto">
              <a:xfrm flipV="1">
                <a:off x="4040188" y="31734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28"/>
              <p:cNvSpPr>
                <a:spLocks noChangeShapeType="1"/>
              </p:cNvSpPr>
              <p:nvPr/>
            </p:nvSpPr>
            <p:spPr bwMode="auto">
              <a:xfrm>
                <a:off x="5251450" y="31686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29"/>
              <p:cNvSpPr>
                <a:spLocks noChangeShapeType="1"/>
              </p:cNvSpPr>
              <p:nvPr/>
            </p:nvSpPr>
            <p:spPr bwMode="auto">
              <a:xfrm flipV="1">
                <a:off x="5251450" y="31734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0"/>
              <p:cNvSpPr>
                <a:spLocks noChangeShapeType="1"/>
              </p:cNvSpPr>
              <p:nvPr/>
            </p:nvSpPr>
            <p:spPr bwMode="auto">
              <a:xfrm>
                <a:off x="6462713" y="31686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1"/>
              <p:cNvSpPr>
                <a:spLocks noChangeShapeType="1"/>
              </p:cNvSpPr>
              <p:nvPr/>
            </p:nvSpPr>
            <p:spPr bwMode="auto">
              <a:xfrm flipV="1">
                <a:off x="6462713" y="31734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Freeform 32"/>
              <p:cNvSpPr>
                <a:spLocks/>
              </p:cNvSpPr>
              <p:nvPr/>
            </p:nvSpPr>
            <p:spPr bwMode="auto">
              <a:xfrm>
                <a:off x="1219200" y="3479800"/>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Line 33"/>
              <p:cNvSpPr>
                <a:spLocks noChangeShapeType="1"/>
              </p:cNvSpPr>
              <p:nvPr/>
            </p:nvSpPr>
            <p:spPr bwMode="auto">
              <a:xfrm flipV="1">
                <a:off x="2830513" y="34845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4"/>
              <p:cNvSpPr>
                <a:spLocks noChangeShapeType="1"/>
              </p:cNvSpPr>
              <p:nvPr/>
            </p:nvSpPr>
            <p:spPr bwMode="auto">
              <a:xfrm>
                <a:off x="4040188" y="34798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5"/>
              <p:cNvSpPr>
                <a:spLocks noChangeShapeType="1"/>
              </p:cNvSpPr>
              <p:nvPr/>
            </p:nvSpPr>
            <p:spPr bwMode="auto">
              <a:xfrm flipV="1">
                <a:off x="4040188" y="34845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36"/>
              <p:cNvSpPr>
                <a:spLocks noChangeShapeType="1"/>
              </p:cNvSpPr>
              <p:nvPr/>
            </p:nvSpPr>
            <p:spPr bwMode="auto">
              <a:xfrm>
                <a:off x="5251450" y="34798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Line 37"/>
              <p:cNvSpPr>
                <a:spLocks noChangeShapeType="1"/>
              </p:cNvSpPr>
              <p:nvPr/>
            </p:nvSpPr>
            <p:spPr bwMode="auto">
              <a:xfrm flipV="1">
                <a:off x="5251450" y="34845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38"/>
              <p:cNvSpPr>
                <a:spLocks noChangeShapeType="1"/>
              </p:cNvSpPr>
              <p:nvPr/>
            </p:nvSpPr>
            <p:spPr bwMode="auto">
              <a:xfrm>
                <a:off x="6462713" y="34798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39"/>
              <p:cNvSpPr>
                <a:spLocks noChangeShapeType="1"/>
              </p:cNvSpPr>
              <p:nvPr/>
            </p:nvSpPr>
            <p:spPr bwMode="auto">
              <a:xfrm flipV="1">
                <a:off x="6462713" y="348456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Freeform 40"/>
              <p:cNvSpPr>
                <a:spLocks/>
              </p:cNvSpPr>
              <p:nvPr/>
            </p:nvSpPr>
            <p:spPr bwMode="auto">
              <a:xfrm>
                <a:off x="1219200" y="3790950"/>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1"/>
              <p:cNvSpPr>
                <a:spLocks noChangeShapeType="1"/>
              </p:cNvSpPr>
              <p:nvPr/>
            </p:nvSpPr>
            <p:spPr bwMode="auto">
              <a:xfrm flipV="1">
                <a:off x="2830513" y="37957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2"/>
              <p:cNvSpPr>
                <a:spLocks noChangeShapeType="1"/>
              </p:cNvSpPr>
              <p:nvPr/>
            </p:nvSpPr>
            <p:spPr bwMode="auto">
              <a:xfrm>
                <a:off x="4040188" y="379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Line 43"/>
              <p:cNvSpPr>
                <a:spLocks noChangeShapeType="1"/>
              </p:cNvSpPr>
              <p:nvPr/>
            </p:nvSpPr>
            <p:spPr bwMode="auto">
              <a:xfrm flipV="1">
                <a:off x="4040188" y="37957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4"/>
              <p:cNvSpPr>
                <a:spLocks noChangeShapeType="1"/>
              </p:cNvSpPr>
              <p:nvPr/>
            </p:nvSpPr>
            <p:spPr bwMode="auto">
              <a:xfrm>
                <a:off x="5251450" y="379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5"/>
              <p:cNvSpPr>
                <a:spLocks noChangeShapeType="1"/>
              </p:cNvSpPr>
              <p:nvPr/>
            </p:nvSpPr>
            <p:spPr bwMode="auto">
              <a:xfrm flipV="1">
                <a:off x="5251450" y="37957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46"/>
              <p:cNvSpPr>
                <a:spLocks noChangeShapeType="1"/>
              </p:cNvSpPr>
              <p:nvPr/>
            </p:nvSpPr>
            <p:spPr bwMode="auto">
              <a:xfrm>
                <a:off x="6462713" y="379095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Line 47"/>
              <p:cNvSpPr>
                <a:spLocks noChangeShapeType="1"/>
              </p:cNvSpPr>
              <p:nvPr/>
            </p:nvSpPr>
            <p:spPr bwMode="auto">
              <a:xfrm flipV="1">
                <a:off x="6462713" y="3795713"/>
                <a:ext cx="0" cy="29845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Freeform 48"/>
              <p:cNvSpPr>
                <a:spLocks/>
              </p:cNvSpPr>
              <p:nvPr/>
            </p:nvSpPr>
            <p:spPr bwMode="auto">
              <a:xfrm>
                <a:off x="1219200" y="4102100"/>
                <a:ext cx="2820988" cy="0"/>
              </a:xfrm>
              <a:custGeom>
                <a:avLst/>
                <a:gdLst>
                  <a:gd name="T0" fmla="*/ 0 w 1777"/>
                  <a:gd name="T1" fmla="*/ 1015 w 1777"/>
                  <a:gd name="T2" fmla="*/ 1777 w 1777"/>
                </a:gdLst>
                <a:ahLst/>
                <a:cxnLst>
                  <a:cxn ang="0">
                    <a:pos x="T0" y="0"/>
                  </a:cxn>
                  <a:cxn ang="0">
                    <a:pos x="T1" y="0"/>
                  </a:cxn>
                  <a:cxn ang="0">
                    <a:pos x="T2" y="0"/>
                  </a:cxn>
                </a:cxnLst>
                <a:rect l="0" t="0" r="r" b="b"/>
                <a:pathLst>
                  <a:path w="1777">
                    <a:moveTo>
                      <a:pt x="0" y="0"/>
                    </a:moveTo>
                    <a:lnTo>
                      <a:pt x="1015" y="0"/>
                    </a:lnTo>
                    <a:lnTo>
                      <a:pt x="1777" y="0"/>
                    </a:lnTo>
                  </a:path>
                </a:pathLst>
              </a:custGeom>
              <a:noFill/>
              <a:ln w="8">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49"/>
              <p:cNvSpPr>
                <a:spLocks noChangeShapeType="1"/>
              </p:cNvSpPr>
              <p:nvPr/>
            </p:nvSpPr>
            <p:spPr bwMode="auto">
              <a:xfrm flipV="1">
                <a:off x="2830513" y="4106863"/>
                <a:ext cx="0" cy="3063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0"/>
              <p:cNvSpPr>
                <a:spLocks noChangeShapeType="1"/>
              </p:cNvSpPr>
              <p:nvPr/>
            </p:nvSpPr>
            <p:spPr bwMode="auto">
              <a:xfrm>
                <a:off x="4040188" y="41021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Line 51"/>
              <p:cNvSpPr>
                <a:spLocks noChangeShapeType="1"/>
              </p:cNvSpPr>
              <p:nvPr/>
            </p:nvSpPr>
            <p:spPr bwMode="auto">
              <a:xfrm flipV="1">
                <a:off x="4040188" y="4106863"/>
                <a:ext cx="0" cy="3063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Line 52"/>
              <p:cNvSpPr>
                <a:spLocks noChangeShapeType="1"/>
              </p:cNvSpPr>
              <p:nvPr/>
            </p:nvSpPr>
            <p:spPr bwMode="auto">
              <a:xfrm>
                <a:off x="5251450" y="41021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Line 53"/>
              <p:cNvSpPr>
                <a:spLocks noChangeShapeType="1"/>
              </p:cNvSpPr>
              <p:nvPr/>
            </p:nvSpPr>
            <p:spPr bwMode="auto">
              <a:xfrm flipV="1">
                <a:off x="5251450" y="4106863"/>
                <a:ext cx="0" cy="3063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Line 54"/>
              <p:cNvSpPr>
                <a:spLocks noChangeShapeType="1"/>
              </p:cNvSpPr>
              <p:nvPr/>
            </p:nvSpPr>
            <p:spPr bwMode="auto">
              <a:xfrm>
                <a:off x="6462713" y="4102100"/>
                <a:ext cx="1211263" cy="0"/>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9" name="Line 55"/>
              <p:cNvSpPr>
                <a:spLocks noChangeShapeType="1"/>
              </p:cNvSpPr>
              <p:nvPr/>
            </p:nvSpPr>
            <p:spPr bwMode="auto">
              <a:xfrm flipV="1">
                <a:off x="6462713" y="4106863"/>
                <a:ext cx="0" cy="306388"/>
              </a:xfrm>
              <a:prstGeom prst="line">
                <a:avLst/>
              </a:prstGeom>
              <a:noFill/>
              <a:ln w="8">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60" name="Rectangle 77"/>
              <p:cNvSpPr>
                <a:spLocks noChangeArrowheads="1"/>
              </p:cNvSpPr>
              <p:nvPr/>
            </p:nvSpPr>
            <p:spPr bwMode="auto">
              <a:xfrm>
                <a:off x="3641725" y="2276475"/>
                <a:ext cx="19107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 of total national income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1" name="Rectangle 83"/>
              <p:cNvSpPr>
                <a:spLocks noChangeArrowheads="1"/>
              </p:cNvSpPr>
              <p:nvPr/>
            </p:nvSpPr>
            <p:spPr bwMode="auto">
              <a:xfrm>
                <a:off x="6883400" y="2600325"/>
                <a:ext cx="4183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Brazil</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89"/>
              <p:cNvSpPr>
                <a:spLocks noChangeArrowheads="1"/>
              </p:cNvSpPr>
              <p:nvPr/>
            </p:nvSpPr>
            <p:spPr bwMode="auto">
              <a:xfrm>
                <a:off x="5618163" y="2600325"/>
                <a:ext cx="56425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Uganda</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95"/>
              <p:cNvSpPr>
                <a:spLocks noChangeArrowheads="1"/>
              </p:cNvSpPr>
              <p:nvPr/>
            </p:nvSpPr>
            <p:spPr bwMode="auto">
              <a:xfrm>
                <a:off x="4389438" y="2600325"/>
                <a:ext cx="58189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Sweden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107"/>
              <p:cNvSpPr>
                <a:spLocks noChangeArrowheads="1"/>
              </p:cNvSpPr>
              <p:nvPr/>
            </p:nvSpPr>
            <p:spPr bwMode="auto">
              <a:xfrm>
                <a:off x="3019425" y="2600325"/>
                <a:ext cx="9826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United States</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111"/>
              <p:cNvSpPr>
                <a:spLocks noChangeArrowheads="1"/>
              </p:cNvSpPr>
              <p:nvPr/>
            </p:nvSpPr>
            <p:spPr bwMode="auto">
              <a:xfrm>
                <a:off x="6962775" y="2928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56.1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115"/>
              <p:cNvSpPr>
                <a:spLocks noChangeArrowheads="1"/>
              </p:cNvSpPr>
              <p:nvPr/>
            </p:nvSpPr>
            <p:spPr bwMode="auto">
              <a:xfrm>
                <a:off x="5751513" y="2928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49.8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119"/>
              <p:cNvSpPr>
                <a:spLocks noChangeArrowheads="1"/>
              </p:cNvSpPr>
              <p:nvPr/>
            </p:nvSpPr>
            <p:spPr bwMode="auto">
              <a:xfrm>
                <a:off x="4541838" y="2928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37.6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123"/>
              <p:cNvSpPr>
                <a:spLocks noChangeArrowheads="1"/>
              </p:cNvSpPr>
              <p:nvPr/>
            </p:nvSpPr>
            <p:spPr bwMode="auto">
              <a:xfrm>
                <a:off x="3330575" y="2928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51.5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134"/>
              <p:cNvSpPr>
                <a:spLocks noChangeArrowheads="1"/>
              </p:cNvSpPr>
              <p:nvPr/>
            </p:nvSpPr>
            <p:spPr bwMode="auto">
              <a:xfrm>
                <a:off x="1724025" y="2928938"/>
                <a:ext cx="77482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Top 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138"/>
              <p:cNvSpPr>
                <a:spLocks noChangeArrowheads="1"/>
              </p:cNvSpPr>
              <p:nvPr/>
            </p:nvSpPr>
            <p:spPr bwMode="auto">
              <a:xfrm>
                <a:off x="6962775" y="32400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19.7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142"/>
              <p:cNvSpPr>
                <a:spLocks noChangeArrowheads="1"/>
              </p:cNvSpPr>
              <p:nvPr/>
            </p:nvSpPr>
            <p:spPr bwMode="auto">
              <a:xfrm>
                <a:off x="5751513" y="32400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146"/>
              <p:cNvSpPr>
                <a:spLocks noChangeArrowheads="1"/>
              </p:cNvSpPr>
              <p:nvPr/>
            </p:nvSpPr>
            <p:spPr bwMode="auto">
              <a:xfrm>
                <a:off x="4541838" y="32400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3" name="Rectangle 150"/>
              <p:cNvSpPr>
                <a:spLocks noChangeArrowheads="1"/>
              </p:cNvSpPr>
              <p:nvPr/>
            </p:nvSpPr>
            <p:spPr bwMode="auto">
              <a:xfrm>
                <a:off x="3330575" y="32400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164"/>
              <p:cNvSpPr>
                <a:spLocks noChangeArrowheads="1"/>
              </p:cNvSpPr>
              <p:nvPr/>
            </p:nvSpPr>
            <p:spPr bwMode="auto">
              <a:xfrm>
                <a:off x="1639888" y="3240088"/>
                <a:ext cx="9714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Fourth 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168"/>
              <p:cNvSpPr>
                <a:spLocks noChangeArrowheads="1"/>
              </p:cNvSpPr>
              <p:nvPr/>
            </p:nvSpPr>
            <p:spPr bwMode="auto">
              <a:xfrm>
                <a:off x="6962775" y="35512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72"/>
              <p:cNvSpPr>
                <a:spLocks noChangeArrowheads="1"/>
              </p:cNvSpPr>
              <p:nvPr/>
            </p:nvSpPr>
            <p:spPr bwMode="auto">
              <a:xfrm>
                <a:off x="5751513" y="35512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176"/>
              <p:cNvSpPr>
                <a:spLocks noChangeArrowheads="1"/>
              </p:cNvSpPr>
              <p:nvPr/>
            </p:nvSpPr>
            <p:spPr bwMode="auto">
              <a:xfrm>
                <a:off x="4541838" y="35512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180"/>
              <p:cNvSpPr>
                <a:spLocks noChangeArrowheads="1"/>
              </p:cNvSpPr>
              <p:nvPr/>
            </p:nvSpPr>
            <p:spPr bwMode="auto">
              <a:xfrm>
                <a:off x="3330575" y="35512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14.3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9" name="Rectangle 194"/>
              <p:cNvSpPr>
                <a:spLocks noChangeArrowheads="1"/>
              </p:cNvSpPr>
              <p:nvPr/>
            </p:nvSpPr>
            <p:spPr bwMode="auto">
              <a:xfrm>
                <a:off x="1622425" y="3551238"/>
                <a:ext cx="9778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Middle 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198"/>
              <p:cNvSpPr>
                <a:spLocks noChangeArrowheads="1"/>
              </p:cNvSpPr>
              <p:nvPr/>
            </p:nvSpPr>
            <p:spPr bwMode="auto">
              <a:xfrm>
                <a:off x="7031038" y="386238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7.9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202"/>
              <p:cNvSpPr>
                <a:spLocks noChangeArrowheads="1"/>
              </p:cNvSpPr>
              <p:nvPr/>
            </p:nvSpPr>
            <p:spPr bwMode="auto">
              <a:xfrm>
                <a:off x="5819775" y="386238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207"/>
              <p:cNvSpPr>
                <a:spLocks noChangeArrowheads="1"/>
              </p:cNvSpPr>
              <p:nvPr/>
            </p:nvSpPr>
            <p:spPr bwMode="auto">
              <a:xfrm>
                <a:off x="4541838" y="38623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10"/>
              <p:cNvSpPr>
                <a:spLocks noChangeArrowheads="1"/>
              </p:cNvSpPr>
              <p:nvPr/>
            </p:nvSpPr>
            <p:spPr bwMode="auto">
              <a:xfrm>
                <a:off x="3397250" y="386238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224"/>
              <p:cNvSpPr>
                <a:spLocks noChangeArrowheads="1"/>
              </p:cNvSpPr>
              <p:nvPr/>
            </p:nvSpPr>
            <p:spPr bwMode="auto">
              <a:xfrm>
                <a:off x="1601788" y="3862388"/>
                <a:ext cx="104676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Second 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228"/>
              <p:cNvSpPr>
                <a:spLocks noChangeArrowheads="1"/>
              </p:cNvSpPr>
              <p:nvPr/>
            </p:nvSpPr>
            <p:spPr bwMode="auto">
              <a:xfrm>
                <a:off x="7031038" y="41735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232"/>
              <p:cNvSpPr>
                <a:spLocks noChangeArrowheads="1"/>
              </p:cNvSpPr>
              <p:nvPr/>
            </p:nvSpPr>
            <p:spPr bwMode="auto">
              <a:xfrm>
                <a:off x="5819775" y="4173538"/>
                <a:ext cx="26449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-6.1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235"/>
              <p:cNvSpPr>
                <a:spLocks noChangeArrowheads="1"/>
              </p:cNvSpPr>
              <p:nvPr/>
            </p:nvSpPr>
            <p:spPr bwMode="auto">
              <a:xfrm>
                <a:off x="4608513" y="41735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8" name="Rectangle 238"/>
              <p:cNvSpPr>
                <a:spLocks noChangeArrowheads="1"/>
              </p:cNvSpPr>
              <p:nvPr/>
            </p:nvSpPr>
            <p:spPr bwMode="auto">
              <a:xfrm>
                <a:off x="3397250" y="417353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3.1</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252"/>
              <p:cNvSpPr>
                <a:spLocks noChangeArrowheads="1"/>
              </p:cNvSpPr>
              <p:nvPr/>
            </p:nvSpPr>
            <p:spPr bwMode="auto">
              <a:xfrm>
                <a:off x="1614488" y="4173538"/>
                <a:ext cx="101470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Bottom quintile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90" name="TextBox 89"/>
            <p:cNvSpPr txBox="1"/>
            <p:nvPr/>
          </p:nvSpPr>
          <p:spPr>
            <a:xfrm>
              <a:off x="2977803" y="3974068"/>
              <a:ext cx="3270597" cy="369332"/>
            </a:xfrm>
            <a:prstGeom prst="rect">
              <a:avLst/>
            </a:prstGeom>
            <a:noFill/>
          </p:spPr>
          <p:txBody>
            <a:bodyPr wrap="square" rtlCol="0">
              <a:spAutoFit/>
            </a:bodyPr>
            <a:lstStyle/>
            <a:p>
              <a:r>
                <a:rPr lang="en-US" b="1" dirty="0"/>
                <a:t>Income distribution comparison</a:t>
              </a:r>
              <a:endParaRPr lang="en-US" dirty="0"/>
            </a:p>
          </p:txBody>
        </p:sp>
      </p:grpSp>
      <p:sp>
        <p:nvSpPr>
          <p:cNvPr id="92" name="Content Placeholder 2"/>
          <p:cNvSpPr txBox="1">
            <a:spLocks/>
          </p:cNvSpPr>
          <p:nvPr/>
        </p:nvSpPr>
        <p:spPr>
          <a:xfrm>
            <a:off x="457200" y="4343400"/>
            <a:ext cx="8229600" cy="2057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t>Public policy and economic growth can change a country’s income distribution.</a:t>
            </a:r>
          </a:p>
          <a:p>
            <a:r>
              <a:rPr lang="en-US" sz="2000" dirty="0"/>
              <a:t>Income redistribution: Public services and income support to the poor.</a:t>
            </a:r>
          </a:p>
          <a:p>
            <a:r>
              <a:rPr lang="en-US" sz="2000" dirty="0"/>
              <a:t>Skill-biased technical change: The benefits of economic growth have increasingly been going to the highly-skilled workers, and low-skilled laborers lose out.</a:t>
            </a:r>
          </a:p>
        </p:txBody>
      </p:sp>
    </p:spTree>
    <p:extLst>
      <p:ext uri="{BB962C8B-B14F-4D97-AF65-F5344CB8AC3E}">
        <p14:creationId xmlns:p14="http://schemas.microsoft.com/office/powerpoint/2010/main" val="172008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Income Inequality versus income mobility I</a:t>
            </a:r>
          </a:p>
        </p:txBody>
      </p:sp>
      <p:sp>
        <p:nvSpPr>
          <p:cNvPr id="3" name="Content Placeholder 2"/>
          <p:cNvSpPr>
            <a:spLocks noGrp="1"/>
          </p:cNvSpPr>
          <p:nvPr>
            <p:ph idx="1"/>
          </p:nvPr>
        </p:nvSpPr>
        <p:spPr/>
        <p:txBody>
          <a:bodyPr>
            <a:normAutofit/>
          </a:bodyPr>
          <a:lstStyle/>
          <a:p>
            <a:pPr>
              <a:lnSpc>
                <a:spcPct val="80000"/>
              </a:lnSpc>
              <a:spcBef>
                <a:spcPts val="200"/>
              </a:spcBef>
              <a:buClr>
                <a:schemeClr val="tx1"/>
              </a:buClr>
            </a:pPr>
            <a:r>
              <a:rPr lang="en-US" i="1" dirty="0">
                <a:solidFill>
                  <a:srgbClr val="9D0505"/>
                </a:solidFill>
              </a:rPr>
              <a:t>Income inequality </a:t>
            </a:r>
            <a:r>
              <a:rPr lang="en-US" dirty="0"/>
              <a:t>is often tied to equality of opportunity.</a:t>
            </a:r>
          </a:p>
          <a:p>
            <a:pPr lvl="1">
              <a:lnSpc>
                <a:spcPct val="80000"/>
              </a:lnSpc>
              <a:spcBef>
                <a:spcPts val="200"/>
              </a:spcBef>
            </a:pPr>
            <a:r>
              <a:rPr lang="en-US" dirty="0"/>
              <a:t>If everyone has a fair chance to get ahead, then the income distribution matters less.</a:t>
            </a:r>
          </a:p>
          <a:p>
            <a:pPr>
              <a:lnSpc>
                <a:spcPct val="80000"/>
              </a:lnSpc>
              <a:spcBef>
                <a:spcPts val="200"/>
              </a:spcBef>
              <a:buClr>
                <a:schemeClr val="tx1"/>
              </a:buClr>
            </a:pPr>
            <a:r>
              <a:rPr lang="en-US" i="1" dirty="0">
                <a:solidFill>
                  <a:srgbClr val="9D0505"/>
                </a:solidFill>
              </a:rPr>
              <a:t>Income mobility </a:t>
            </a:r>
            <a:r>
              <a:rPr lang="en-US" dirty="0"/>
              <a:t>is a way to consider the relationship between inequality and opportunities, or the ability to improve one’s economic circumstances over time.</a:t>
            </a:r>
          </a:p>
          <a:p>
            <a:pPr>
              <a:lnSpc>
                <a:spcPct val="80000"/>
              </a:lnSpc>
              <a:spcBef>
                <a:spcPts val="200"/>
              </a:spcBef>
              <a:buClr>
                <a:schemeClr val="tx1"/>
              </a:buClr>
            </a:pPr>
            <a:r>
              <a:rPr lang="en-US" dirty="0"/>
              <a:t>A standard measure of income mobility is </a:t>
            </a:r>
            <a:r>
              <a:rPr lang="en-US" i="1" dirty="0">
                <a:solidFill>
                  <a:srgbClr val="9D0505"/>
                </a:solidFill>
              </a:rPr>
              <a:t>intergenerational income elasticity</a:t>
            </a:r>
            <a:r>
              <a:rPr lang="en-US" dirty="0"/>
              <a:t> that compares peoples’ income to their parents’ income.</a:t>
            </a:r>
          </a:p>
          <a:p>
            <a:pPr>
              <a:lnSpc>
                <a:spcPct val="80000"/>
              </a:lnSpc>
              <a:spcBef>
                <a:spcPts val="200"/>
              </a:spcBef>
              <a:buClr>
                <a:schemeClr val="tx1"/>
              </a:buClr>
            </a:pPr>
            <a:endParaRPr lang="en-US" dirty="0"/>
          </a:p>
        </p:txBody>
      </p:sp>
    </p:spTree>
    <p:extLst>
      <p:ext uri="{BB962C8B-B14F-4D97-AF65-F5344CB8AC3E}">
        <p14:creationId xmlns:p14="http://schemas.microsoft.com/office/powerpoint/2010/main" val="373744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you learn in this chapter?</a:t>
            </a:r>
          </a:p>
        </p:txBody>
      </p:sp>
      <p:sp>
        <p:nvSpPr>
          <p:cNvPr id="3" name="Content Placeholder 2"/>
          <p:cNvSpPr>
            <a:spLocks noGrp="1"/>
          </p:cNvSpPr>
          <p:nvPr>
            <p:ph idx="1"/>
          </p:nvPr>
        </p:nvSpPr>
        <p:spPr/>
        <p:txBody>
          <a:bodyPr>
            <a:normAutofit fontScale="92500" lnSpcReduction="10000"/>
          </a:bodyPr>
          <a:lstStyle/>
          <a:p>
            <a:r>
              <a:rPr lang="en-US" dirty="0"/>
              <a:t>What the difference is between </a:t>
            </a:r>
            <a:r>
              <a:rPr lang="en-US" i="1" dirty="0">
                <a:solidFill>
                  <a:srgbClr val="9D0505"/>
                </a:solidFill>
              </a:rPr>
              <a:t>relative</a:t>
            </a:r>
            <a:r>
              <a:rPr lang="en-US" dirty="0"/>
              <a:t> and </a:t>
            </a:r>
            <a:r>
              <a:rPr lang="en-US" i="1" dirty="0">
                <a:solidFill>
                  <a:srgbClr val="9D0505"/>
                </a:solidFill>
              </a:rPr>
              <a:t>absolute measures </a:t>
            </a:r>
            <a:r>
              <a:rPr lang="en-US" dirty="0"/>
              <a:t>of poverty.</a:t>
            </a:r>
          </a:p>
          <a:p>
            <a:r>
              <a:rPr lang="en-US" dirty="0"/>
              <a:t>Why poverty persists.</a:t>
            </a:r>
          </a:p>
          <a:p>
            <a:r>
              <a:rPr lang="en-US" dirty="0"/>
              <a:t>How to explain different methods of measuring </a:t>
            </a:r>
            <a:r>
              <a:rPr lang="en-US" i="1" dirty="0">
                <a:solidFill>
                  <a:srgbClr val="9D0505"/>
                </a:solidFill>
              </a:rPr>
              <a:t>income inequality</a:t>
            </a:r>
            <a:r>
              <a:rPr lang="en-US" dirty="0"/>
              <a:t>.</a:t>
            </a:r>
          </a:p>
          <a:p>
            <a:r>
              <a:rPr lang="en-US" dirty="0"/>
              <a:t>How </a:t>
            </a:r>
            <a:r>
              <a:rPr lang="en-US" i="1" dirty="0">
                <a:solidFill>
                  <a:srgbClr val="9D0505"/>
                </a:solidFill>
              </a:rPr>
              <a:t>income mobility </a:t>
            </a:r>
            <a:r>
              <a:rPr lang="en-US" dirty="0"/>
              <a:t>differs from income equality.</a:t>
            </a:r>
          </a:p>
          <a:p>
            <a:r>
              <a:rPr lang="en-US" dirty="0"/>
              <a:t>What public policies reduce poverty and inequality and what the trade-off is between </a:t>
            </a:r>
            <a:r>
              <a:rPr lang="en-US" i="1" dirty="0">
                <a:solidFill>
                  <a:srgbClr val="9D0505"/>
                </a:solidFill>
              </a:rPr>
              <a:t>equity</a:t>
            </a:r>
            <a:r>
              <a:rPr lang="en-US" dirty="0"/>
              <a:t> and </a:t>
            </a:r>
            <a:r>
              <a:rPr lang="en-US" i="1" dirty="0">
                <a:solidFill>
                  <a:srgbClr val="9D0505"/>
                </a:solidFill>
              </a:rPr>
              <a:t>efficiency</a:t>
            </a:r>
            <a:r>
              <a:rPr lang="en-US" dirty="0"/>
              <a:t>.</a:t>
            </a:r>
          </a:p>
          <a:p>
            <a:r>
              <a:rPr lang="en-US" dirty="0"/>
              <a:t>Why economists differentiate between </a:t>
            </a:r>
            <a:r>
              <a:rPr lang="en-US" i="1" dirty="0">
                <a:solidFill>
                  <a:srgbClr val="9D0505"/>
                </a:solidFill>
              </a:rPr>
              <a:t>correlation</a:t>
            </a:r>
            <a:r>
              <a:rPr lang="en-US" dirty="0"/>
              <a:t> and </a:t>
            </a:r>
            <a:r>
              <a:rPr lang="en-US" i="1" dirty="0">
                <a:solidFill>
                  <a:srgbClr val="9D0505"/>
                </a:solidFill>
              </a:rPr>
              <a:t>causation</a:t>
            </a:r>
            <a:r>
              <a:rPr lang="en-US" dirty="0"/>
              <a:t> when studying discrimination.</a:t>
            </a:r>
          </a:p>
        </p:txBody>
      </p:sp>
    </p:spTree>
    <p:extLst>
      <p:ext uri="{BB962C8B-B14F-4D97-AF65-F5344CB8AC3E}">
        <p14:creationId xmlns:p14="http://schemas.microsoft.com/office/powerpoint/2010/main" val="208368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Income Inequality versus income mobility II</a:t>
            </a:r>
          </a:p>
        </p:txBody>
      </p:sp>
      <p:sp>
        <p:nvSpPr>
          <p:cNvPr id="3" name="Content Placeholder 2"/>
          <p:cNvSpPr>
            <a:spLocks noGrp="1"/>
          </p:cNvSpPr>
          <p:nvPr>
            <p:ph idx="1"/>
          </p:nvPr>
        </p:nvSpPr>
        <p:spPr>
          <a:xfrm>
            <a:off x="457200" y="1219199"/>
            <a:ext cx="8229600" cy="838201"/>
          </a:xfrm>
        </p:spPr>
        <p:txBody>
          <a:bodyPr>
            <a:noAutofit/>
          </a:bodyPr>
          <a:lstStyle/>
          <a:p>
            <a:pPr marL="0" indent="0">
              <a:lnSpc>
                <a:spcPct val="80000"/>
              </a:lnSpc>
              <a:spcBef>
                <a:spcPts val="200"/>
              </a:spcBef>
              <a:buClr>
                <a:schemeClr val="tx1"/>
              </a:buClr>
              <a:buNone/>
            </a:pPr>
            <a:r>
              <a:rPr lang="en-US" sz="2800" dirty="0"/>
              <a:t>Income mobility vary greatly across countries.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l="39127" t="24446" r="18924" b="9656"/>
          <a:stretch>
            <a:fillRect/>
          </a:stretch>
        </p:blipFill>
        <p:spPr bwMode="auto">
          <a:xfrm>
            <a:off x="2057400" y="1676400"/>
            <a:ext cx="5410200" cy="510938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094183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Policies to reduce poverty and inequality</a:t>
            </a:r>
          </a:p>
        </p:txBody>
      </p:sp>
      <p:sp>
        <p:nvSpPr>
          <p:cNvPr id="3" name="Content Placeholder 2"/>
          <p:cNvSpPr>
            <a:spLocks noGrp="1"/>
          </p:cNvSpPr>
          <p:nvPr>
            <p:ph idx="1"/>
          </p:nvPr>
        </p:nvSpPr>
        <p:spPr/>
        <p:txBody>
          <a:bodyPr>
            <a:normAutofit lnSpcReduction="10000"/>
          </a:bodyPr>
          <a:lstStyle/>
          <a:p>
            <a:r>
              <a:rPr lang="en-US" dirty="0"/>
              <a:t>Most governments enact policies aimed at limiting poverty and inequality.</a:t>
            </a:r>
          </a:p>
          <a:p>
            <a:r>
              <a:rPr lang="en-US" dirty="0"/>
              <a:t>There are three main types of public policy approaches related to poverty and inequality reduction.</a:t>
            </a:r>
          </a:p>
          <a:p>
            <a:pPr marL="914400" lvl="1" indent="-514350">
              <a:buClr>
                <a:schemeClr val="tx1"/>
              </a:buClr>
              <a:buFont typeface="+mj-lt"/>
              <a:buAutoNum type="arabicPeriod"/>
            </a:pPr>
            <a:r>
              <a:rPr lang="en-US" i="1" dirty="0">
                <a:solidFill>
                  <a:srgbClr val="9D0505"/>
                </a:solidFill>
              </a:rPr>
              <a:t>Economic development</a:t>
            </a:r>
            <a:r>
              <a:rPr lang="en-US" dirty="0"/>
              <a:t>: Investments that will spur future economic growth.</a:t>
            </a:r>
          </a:p>
          <a:p>
            <a:pPr marL="914400" lvl="1" indent="-514350">
              <a:buClr>
                <a:schemeClr val="tx1"/>
              </a:buClr>
              <a:buFont typeface="+mj-lt"/>
              <a:buAutoNum type="arabicPeriod" startAt="2"/>
            </a:pPr>
            <a:r>
              <a:rPr lang="en-US" i="1" dirty="0">
                <a:solidFill>
                  <a:srgbClr val="9D0505"/>
                </a:solidFill>
              </a:rPr>
              <a:t>Safety nets</a:t>
            </a:r>
            <a:r>
              <a:rPr lang="en-US" dirty="0"/>
              <a:t>: Protection against the temporary hard times that can lead to transient poverty.</a:t>
            </a:r>
          </a:p>
          <a:p>
            <a:pPr marL="914400" lvl="1" indent="-514350">
              <a:buClr>
                <a:schemeClr val="tx1"/>
              </a:buClr>
              <a:buFont typeface="+mj-lt"/>
              <a:buAutoNum type="arabicPeriod" startAt="3"/>
            </a:pPr>
            <a:r>
              <a:rPr lang="en-US" i="1" dirty="0">
                <a:solidFill>
                  <a:srgbClr val="9D0505"/>
                </a:solidFill>
              </a:rPr>
              <a:t>Redistribution</a:t>
            </a:r>
            <a:r>
              <a:rPr lang="en-US" dirty="0"/>
              <a:t>: Alleviating the effects of poverty or income inequality.</a:t>
            </a:r>
          </a:p>
        </p:txBody>
      </p:sp>
    </p:spTree>
    <p:extLst>
      <p:ext uri="{BB962C8B-B14F-4D97-AF65-F5344CB8AC3E}">
        <p14:creationId xmlns:p14="http://schemas.microsoft.com/office/powerpoint/2010/main" val="283158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Active Learning: Policies to reduce poverty and inequality</a:t>
            </a:r>
          </a:p>
        </p:txBody>
      </p:sp>
      <p:sp>
        <p:nvSpPr>
          <p:cNvPr id="4" name="Content Placeholder 3"/>
          <p:cNvSpPr>
            <a:spLocks noGrp="1"/>
          </p:cNvSpPr>
          <p:nvPr>
            <p:ph idx="1"/>
          </p:nvPr>
        </p:nvSpPr>
        <p:spPr/>
        <p:txBody>
          <a:bodyPr>
            <a:normAutofit fontScale="85000" lnSpcReduction="20000"/>
          </a:bodyPr>
          <a:lstStyle/>
          <a:p>
            <a:pPr marL="0" indent="0">
              <a:buNone/>
            </a:pPr>
            <a:r>
              <a:rPr lang="en-US" dirty="0"/>
              <a:t>Classify the following public policies based on the approach taken to alleviating poverty as economic development, safety nets, or redistribution.</a:t>
            </a:r>
          </a:p>
          <a:p>
            <a:pPr marL="0" indent="0">
              <a:buNone/>
            </a:pPr>
            <a:endParaRPr lang="en-US" dirty="0"/>
          </a:p>
          <a:p>
            <a:pPr marL="514350" indent="-514350">
              <a:buAutoNum type="arabicPeriod"/>
            </a:pPr>
            <a:r>
              <a:rPr lang="en-US" dirty="0"/>
              <a:t>Transferring land to marginalized native Brazilians owned by white Brazilians.</a:t>
            </a:r>
          </a:p>
          <a:p>
            <a:pPr marL="0" indent="0">
              <a:buNone/>
            </a:pPr>
            <a:r>
              <a:rPr lang="en-US" dirty="0">
                <a:solidFill>
                  <a:srgbClr val="9D0505"/>
                </a:solidFill>
              </a:rPr>
              <a:t>					</a:t>
            </a:r>
            <a:endParaRPr lang="en-US" dirty="0"/>
          </a:p>
          <a:p>
            <a:pPr marL="514350" indent="-514350">
              <a:buFont typeface="+mj-lt"/>
              <a:buAutoNum type="arabicPeriod" startAt="2"/>
            </a:pPr>
            <a:r>
              <a:rPr lang="en-US" dirty="0"/>
              <a:t>A program that gives short-term income support to war veterans who come home and are looking for work.</a:t>
            </a:r>
          </a:p>
          <a:p>
            <a:pPr marL="0" indent="0">
              <a:buNone/>
            </a:pPr>
            <a:r>
              <a:rPr lang="en-US" dirty="0"/>
              <a:t>	 				</a:t>
            </a:r>
          </a:p>
          <a:p>
            <a:pPr marL="514350" indent="-514350">
              <a:buFont typeface="+mj-lt"/>
              <a:buAutoNum type="arabicPeriod" startAt="3"/>
            </a:pPr>
            <a:r>
              <a:rPr lang="en-US" dirty="0"/>
              <a:t>A plan to revitalize the downtown area of Detroit, MI.</a:t>
            </a:r>
            <a:r>
              <a:rPr lang="en-US" dirty="0">
                <a:solidFill>
                  <a:srgbClr val="9D0505"/>
                </a:solidFill>
              </a:rPr>
              <a:t>			</a:t>
            </a:r>
            <a:endParaRPr lang="en-US" dirty="0"/>
          </a:p>
        </p:txBody>
      </p:sp>
    </p:spTree>
    <p:extLst>
      <p:ext uri="{BB962C8B-B14F-4D97-AF65-F5344CB8AC3E}">
        <p14:creationId xmlns:p14="http://schemas.microsoft.com/office/powerpoint/2010/main" val="66728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Active Learning Solution III</a:t>
            </a:r>
          </a:p>
        </p:txBody>
      </p:sp>
      <p:sp>
        <p:nvSpPr>
          <p:cNvPr id="4" name="Content Placeholder 3"/>
          <p:cNvSpPr>
            <a:spLocks noGrp="1"/>
          </p:cNvSpPr>
          <p:nvPr>
            <p:ph idx="1"/>
          </p:nvPr>
        </p:nvSpPr>
        <p:spPr/>
        <p:txBody>
          <a:bodyPr>
            <a:normAutofit fontScale="85000" lnSpcReduction="20000"/>
          </a:bodyPr>
          <a:lstStyle/>
          <a:p>
            <a:pPr marL="0" indent="0">
              <a:buNone/>
            </a:pPr>
            <a:r>
              <a:rPr lang="en-US" dirty="0"/>
              <a:t>Classify the following public policies based on the approach taken to alleviating poverty as economic development, safety nets, or redistribution.</a:t>
            </a:r>
          </a:p>
          <a:p>
            <a:pPr marL="0" indent="0">
              <a:buNone/>
            </a:pPr>
            <a:endParaRPr lang="en-US" dirty="0"/>
          </a:p>
          <a:p>
            <a:pPr marL="514350" indent="-514350">
              <a:buAutoNum type="arabicPeriod"/>
            </a:pPr>
            <a:r>
              <a:rPr lang="en-US" dirty="0"/>
              <a:t>Transferring land to marginalized native Brazilians owned by white Brazilians.</a:t>
            </a:r>
          </a:p>
          <a:p>
            <a:pPr marL="0" indent="0">
              <a:buNone/>
            </a:pPr>
            <a:r>
              <a:rPr lang="en-US" dirty="0">
                <a:solidFill>
                  <a:srgbClr val="9D0505"/>
                </a:solidFill>
              </a:rPr>
              <a:t>					Redistribution</a:t>
            </a:r>
            <a:endParaRPr lang="en-US" dirty="0"/>
          </a:p>
          <a:p>
            <a:pPr marL="514350" indent="-514350">
              <a:buFont typeface="+mj-lt"/>
              <a:buAutoNum type="arabicPeriod" startAt="2"/>
            </a:pPr>
            <a:r>
              <a:rPr lang="en-US" dirty="0"/>
              <a:t>A program that gives short-term income support to war veterans who come home and are looking for work.</a:t>
            </a:r>
          </a:p>
          <a:p>
            <a:pPr marL="0" indent="0">
              <a:buNone/>
            </a:pPr>
            <a:r>
              <a:rPr lang="en-US" dirty="0"/>
              <a:t>	 				</a:t>
            </a:r>
            <a:r>
              <a:rPr lang="en-US" dirty="0">
                <a:solidFill>
                  <a:srgbClr val="9D0505"/>
                </a:solidFill>
              </a:rPr>
              <a:t>Safety net</a:t>
            </a:r>
            <a:endParaRPr lang="en-US" dirty="0"/>
          </a:p>
          <a:p>
            <a:pPr marL="514350" indent="-514350">
              <a:buFont typeface="+mj-lt"/>
              <a:buAutoNum type="arabicPeriod" startAt="3"/>
            </a:pPr>
            <a:r>
              <a:rPr lang="en-US" dirty="0"/>
              <a:t>A plan to revitalize the downtown area of Detroit, MI.</a:t>
            </a:r>
          </a:p>
          <a:p>
            <a:pPr marL="0" indent="0">
              <a:buNone/>
            </a:pPr>
            <a:r>
              <a:rPr lang="en-US" dirty="0">
                <a:solidFill>
                  <a:srgbClr val="9D0505"/>
                </a:solidFill>
              </a:rPr>
              <a:t>					Economic development</a:t>
            </a:r>
            <a:endParaRPr lang="en-US" dirty="0"/>
          </a:p>
        </p:txBody>
      </p:sp>
    </p:spTree>
    <p:extLst>
      <p:ext uri="{BB962C8B-B14F-4D97-AF65-F5344CB8AC3E}">
        <p14:creationId xmlns:p14="http://schemas.microsoft.com/office/powerpoint/2010/main" val="181224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welfare state I</a:t>
            </a:r>
          </a:p>
        </p:txBody>
      </p:sp>
      <p:sp>
        <p:nvSpPr>
          <p:cNvPr id="3" name="Content Placeholder 2"/>
          <p:cNvSpPr>
            <a:spLocks noGrp="1"/>
          </p:cNvSpPr>
          <p:nvPr>
            <p:ph idx="1"/>
          </p:nvPr>
        </p:nvSpPr>
        <p:spPr/>
        <p:txBody>
          <a:bodyPr>
            <a:normAutofit fontScale="92500" lnSpcReduction="20000"/>
          </a:bodyPr>
          <a:lstStyle/>
          <a:p>
            <a:r>
              <a:rPr lang="en-US" dirty="0"/>
              <a:t>Some people suggest that governments have the responsibility to promote the economic well-being of their citizens.</a:t>
            </a:r>
          </a:p>
          <a:p>
            <a:pPr lvl="1"/>
            <a:r>
              <a:rPr lang="en-US" dirty="0"/>
              <a:t>Sometimes referred to as the </a:t>
            </a:r>
            <a:r>
              <a:rPr lang="en-US" i="1" dirty="0">
                <a:solidFill>
                  <a:srgbClr val="9D0505"/>
                </a:solidFill>
              </a:rPr>
              <a:t>welfare state</a:t>
            </a:r>
            <a:r>
              <a:rPr lang="en-US" dirty="0"/>
              <a:t>.</a:t>
            </a:r>
          </a:p>
          <a:p>
            <a:pPr lvl="1"/>
            <a:r>
              <a:rPr lang="en-US" dirty="0"/>
              <a:t>Create a variety of programs to help guarantee a minimum standard of living for all.</a:t>
            </a:r>
          </a:p>
          <a:p>
            <a:r>
              <a:rPr lang="en-US" dirty="0"/>
              <a:t>There are some important U.S. welfare policies that promote economic development, social insurance, or redistribution goals.</a:t>
            </a:r>
          </a:p>
          <a:p>
            <a:pPr marL="914400" lvl="1" indent="-514350">
              <a:buFont typeface="+mj-lt"/>
              <a:buAutoNum type="arabicPeriod"/>
            </a:pPr>
            <a:r>
              <a:rPr lang="en-US" dirty="0"/>
              <a:t> </a:t>
            </a:r>
            <a:r>
              <a:rPr lang="en-US" i="1" dirty="0">
                <a:solidFill>
                  <a:srgbClr val="9D0505"/>
                </a:solidFill>
              </a:rPr>
              <a:t>Progressive taxation</a:t>
            </a:r>
            <a:r>
              <a:rPr lang="en-US" dirty="0"/>
              <a:t>: Government charges lower tax rates to those with lower income. Earned Income Tax Credit (EITC) permits poor individuals to owe negative taxes if they work a sufficient amount.</a:t>
            </a:r>
          </a:p>
        </p:txBody>
      </p:sp>
    </p:spTree>
    <p:extLst>
      <p:ext uri="{BB962C8B-B14F-4D97-AF65-F5344CB8AC3E}">
        <p14:creationId xmlns:p14="http://schemas.microsoft.com/office/powerpoint/2010/main" val="113934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welfare state II</a:t>
            </a:r>
          </a:p>
        </p:txBody>
      </p:sp>
      <p:sp>
        <p:nvSpPr>
          <p:cNvPr id="3" name="Content Placeholder 2"/>
          <p:cNvSpPr>
            <a:spLocks noGrp="1"/>
          </p:cNvSpPr>
          <p:nvPr>
            <p:ph idx="1"/>
          </p:nvPr>
        </p:nvSpPr>
        <p:spPr/>
        <p:txBody>
          <a:bodyPr>
            <a:normAutofit/>
          </a:bodyPr>
          <a:lstStyle/>
          <a:p>
            <a:pPr marL="858838" lvl="1" indent="-458788">
              <a:buClr>
                <a:schemeClr val="tx1"/>
              </a:buClr>
              <a:buFont typeface="+mj-lt"/>
              <a:buAutoNum type="arabicPeriod" startAt="2"/>
              <a:tabLst>
                <a:tab pos="914400" algn="l"/>
              </a:tabLst>
            </a:pPr>
            <a:r>
              <a:rPr lang="en-US" dirty="0">
                <a:solidFill>
                  <a:srgbClr val="9D0505"/>
                </a:solidFill>
              </a:rPr>
              <a:t> </a:t>
            </a:r>
            <a:r>
              <a:rPr lang="en-US" i="1" dirty="0">
                <a:solidFill>
                  <a:srgbClr val="9D0505"/>
                </a:solidFill>
              </a:rPr>
              <a:t>Income support</a:t>
            </a:r>
            <a:r>
              <a:rPr lang="en-US" dirty="0"/>
              <a:t>: Programs that provide	income support only to recipients engaging in 	certain actions.</a:t>
            </a:r>
          </a:p>
          <a:p>
            <a:pPr marL="858838" lvl="1" indent="-458788">
              <a:buClr>
                <a:schemeClr val="tx1"/>
              </a:buClr>
              <a:buFont typeface="+mj-lt"/>
              <a:buAutoNum type="arabicPeriod" startAt="2"/>
              <a:tabLst>
                <a:tab pos="914400" algn="l"/>
              </a:tabLst>
            </a:pPr>
            <a:r>
              <a:rPr lang="en-US" dirty="0">
                <a:solidFill>
                  <a:srgbClr val="9D0505"/>
                </a:solidFill>
              </a:rPr>
              <a:t> </a:t>
            </a:r>
            <a:r>
              <a:rPr lang="en-US" i="1" dirty="0">
                <a:solidFill>
                  <a:srgbClr val="9D0505"/>
                </a:solidFill>
              </a:rPr>
              <a:t>In-kind transfers</a:t>
            </a:r>
            <a:r>
              <a:rPr lang="en-US" dirty="0"/>
              <a:t>: Programs that provide specific 	goods or services directly to needy individuals or 	households.</a:t>
            </a:r>
          </a:p>
          <a:p>
            <a:pPr marL="858838" lvl="1" indent="-458788">
              <a:buClr>
                <a:schemeClr val="tx1"/>
              </a:buClr>
              <a:buFont typeface="+mj-lt"/>
              <a:buAutoNum type="arabicPeriod" startAt="2"/>
              <a:tabLst>
                <a:tab pos="914400" algn="l"/>
              </a:tabLst>
            </a:pPr>
            <a:r>
              <a:rPr lang="en-US" dirty="0">
                <a:solidFill>
                  <a:srgbClr val="9D0505"/>
                </a:solidFill>
              </a:rPr>
              <a:t> </a:t>
            </a:r>
            <a:r>
              <a:rPr lang="en-US" i="1" dirty="0">
                <a:solidFill>
                  <a:srgbClr val="9D0505"/>
                </a:solidFill>
              </a:rPr>
              <a:t>Social insurance</a:t>
            </a:r>
            <a:r>
              <a:rPr lang="en-US" dirty="0"/>
              <a:t>: Programs that provide help for 	people weathering temporary bad periods and 	surviving old age, disability, or other long-term 	conditions.</a:t>
            </a:r>
          </a:p>
        </p:txBody>
      </p:sp>
    </p:spTree>
    <p:extLst>
      <p:ext uri="{BB962C8B-B14F-4D97-AF65-F5344CB8AC3E}">
        <p14:creationId xmlns:p14="http://schemas.microsoft.com/office/powerpoint/2010/main" val="115491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Just give money</a:t>
            </a:r>
          </a:p>
        </p:txBody>
      </p:sp>
      <p:sp>
        <p:nvSpPr>
          <p:cNvPr id="3" name="Content Placeholder 2"/>
          <p:cNvSpPr>
            <a:spLocks noGrp="1"/>
          </p:cNvSpPr>
          <p:nvPr>
            <p:ph idx="1"/>
          </p:nvPr>
        </p:nvSpPr>
        <p:spPr/>
        <p:txBody>
          <a:bodyPr>
            <a:normAutofit fontScale="92500" lnSpcReduction="20000"/>
          </a:bodyPr>
          <a:lstStyle/>
          <a:p>
            <a:pPr>
              <a:buClr>
                <a:schemeClr val="tx1"/>
              </a:buClr>
            </a:pPr>
            <a:r>
              <a:rPr lang="en-US" i="1" dirty="0">
                <a:solidFill>
                  <a:srgbClr val="9D0505"/>
                </a:solidFill>
              </a:rPr>
              <a:t>Universal basic income (UBI) </a:t>
            </a:r>
            <a:r>
              <a:rPr lang="en-US" dirty="0"/>
              <a:t>is an idea to pay a large group of people a set amount that lets them afford the essential requirements of life.</a:t>
            </a:r>
          </a:p>
          <a:p>
            <a:r>
              <a:rPr lang="en-US" dirty="0"/>
              <a:t>UBI is a way to provide people with steady financial flows.</a:t>
            </a:r>
          </a:p>
          <a:p>
            <a:r>
              <a:rPr lang="en-US" dirty="0"/>
              <a:t>Could replace 83 government programs.</a:t>
            </a:r>
          </a:p>
          <a:p>
            <a:r>
              <a:rPr lang="en-US" dirty="0"/>
              <a:t>Opponents argue UBI takes away incentives to work, and could be used for job training.</a:t>
            </a:r>
          </a:p>
          <a:p>
            <a:r>
              <a:rPr lang="en-US" dirty="0"/>
              <a:t>Evaluations of different UBI programs found improvements in various metrics of well-being, with little negative effect on labor force participation.</a:t>
            </a:r>
          </a:p>
          <a:p>
            <a:endParaRPr lang="en-US" dirty="0"/>
          </a:p>
        </p:txBody>
      </p:sp>
    </p:spTree>
    <p:extLst>
      <p:ext uri="{BB962C8B-B14F-4D97-AF65-F5344CB8AC3E}">
        <p14:creationId xmlns:p14="http://schemas.microsoft.com/office/powerpoint/2010/main" val="398619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Trade-offs between equity and efficiency I</a:t>
            </a: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sz="2800" dirty="0"/>
              <a:t>Annual spending on different welfare programs can vary dramatically.</a:t>
            </a:r>
          </a:p>
        </p:txBody>
      </p:sp>
      <p:sp>
        <p:nvSpPr>
          <p:cNvPr id="6" name="AutoShape 3"/>
          <p:cNvSpPr>
            <a:spLocks noChangeAspect="1" noChangeArrowheads="1" noTextEdit="1"/>
          </p:cNvSpPr>
          <p:nvPr/>
        </p:nvSpPr>
        <p:spPr bwMode="auto">
          <a:xfrm>
            <a:off x="2209800" y="2133600"/>
            <a:ext cx="5181600" cy="453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Rectangle 5"/>
          <p:cNvSpPr>
            <a:spLocks noChangeArrowheads="1"/>
          </p:cNvSpPr>
          <p:nvPr/>
        </p:nvSpPr>
        <p:spPr bwMode="auto">
          <a:xfrm>
            <a:off x="2651125" y="6015038"/>
            <a:ext cx="592138" cy="204788"/>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Rectangle 6"/>
          <p:cNvSpPr>
            <a:spLocks noChangeArrowheads="1"/>
          </p:cNvSpPr>
          <p:nvPr/>
        </p:nvSpPr>
        <p:spPr bwMode="auto">
          <a:xfrm>
            <a:off x="3592513" y="5935788"/>
            <a:ext cx="590550" cy="284038"/>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Rectangle 7"/>
          <p:cNvSpPr>
            <a:spLocks noChangeArrowheads="1"/>
          </p:cNvSpPr>
          <p:nvPr/>
        </p:nvSpPr>
        <p:spPr bwMode="auto">
          <a:xfrm>
            <a:off x="4533900" y="5705475"/>
            <a:ext cx="595313" cy="514350"/>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Rectangle 8"/>
          <p:cNvSpPr>
            <a:spLocks noChangeArrowheads="1"/>
          </p:cNvSpPr>
          <p:nvPr/>
        </p:nvSpPr>
        <p:spPr bwMode="auto">
          <a:xfrm>
            <a:off x="5478463" y="5443538"/>
            <a:ext cx="592138" cy="776288"/>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Rectangle 9"/>
          <p:cNvSpPr>
            <a:spLocks noChangeArrowheads="1"/>
          </p:cNvSpPr>
          <p:nvPr/>
        </p:nvSpPr>
        <p:spPr bwMode="auto">
          <a:xfrm>
            <a:off x="6419850" y="2374122"/>
            <a:ext cx="590550" cy="3845704"/>
          </a:xfrm>
          <a:prstGeom prst="rect">
            <a:avLst/>
          </a:prstGeom>
          <a:solidFill>
            <a:srgbClr val="004D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0"/>
          <p:cNvSpPr>
            <a:spLocks noChangeShapeType="1"/>
          </p:cNvSpPr>
          <p:nvPr/>
        </p:nvSpPr>
        <p:spPr bwMode="auto">
          <a:xfrm flipH="1">
            <a:off x="2517775" y="6219825"/>
            <a:ext cx="4873625"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1"/>
          <p:cNvSpPr>
            <a:spLocks noChangeShapeType="1"/>
          </p:cNvSpPr>
          <p:nvPr/>
        </p:nvSpPr>
        <p:spPr bwMode="auto">
          <a:xfrm flipV="1">
            <a:off x="2517775" y="2519363"/>
            <a:ext cx="0" cy="3700463"/>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Line 12"/>
          <p:cNvSpPr>
            <a:spLocks noChangeShapeType="1"/>
          </p:cNvSpPr>
          <p:nvPr/>
        </p:nvSpPr>
        <p:spPr bwMode="auto">
          <a:xfrm>
            <a:off x="2517775" y="5705475"/>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3"/>
          <p:cNvSpPr>
            <a:spLocks noChangeShapeType="1"/>
          </p:cNvSpPr>
          <p:nvPr/>
        </p:nvSpPr>
        <p:spPr bwMode="auto">
          <a:xfrm>
            <a:off x="2517775" y="4683125"/>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4"/>
          <p:cNvSpPr>
            <a:spLocks noChangeShapeType="1"/>
          </p:cNvSpPr>
          <p:nvPr/>
        </p:nvSpPr>
        <p:spPr bwMode="auto">
          <a:xfrm>
            <a:off x="2517775" y="5197475"/>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5"/>
          <p:cNvSpPr>
            <a:spLocks noChangeShapeType="1"/>
          </p:cNvSpPr>
          <p:nvPr/>
        </p:nvSpPr>
        <p:spPr bwMode="auto">
          <a:xfrm>
            <a:off x="2517775" y="3665538"/>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Line 16"/>
          <p:cNvSpPr>
            <a:spLocks noChangeShapeType="1"/>
          </p:cNvSpPr>
          <p:nvPr/>
        </p:nvSpPr>
        <p:spPr bwMode="auto">
          <a:xfrm>
            <a:off x="2517775" y="4173538"/>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7"/>
          <p:cNvSpPr>
            <a:spLocks noChangeShapeType="1"/>
          </p:cNvSpPr>
          <p:nvPr/>
        </p:nvSpPr>
        <p:spPr bwMode="auto">
          <a:xfrm>
            <a:off x="2517775" y="2643188"/>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18"/>
          <p:cNvSpPr>
            <a:spLocks noChangeShapeType="1"/>
          </p:cNvSpPr>
          <p:nvPr/>
        </p:nvSpPr>
        <p:spPr bwMode="auto">
          <a:xfrm>
            <a:off x="2517775" y="3151188"/>
            <a:ext cx="61913" cy="0"/>
          </a:xfrm>
          <a:prstGeom prst="line">
            <a:avLst/>
          </a:prstGeom>
          <a:noFill/>
          <a:ln w="95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Rectangle 19"/>
          <p:cNvSpPr>
            <a:spLocks noChangeArrowheads="1"/>
          </p:cNvSpPr>
          <p:nvPr/>
        </p:nvSpPr>
        <p:spPr bwMode="auto">
          <a:xfrm>
            <a:off x="2209800" y="3562350"/>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250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 name="Rectangle 20"/>
          <p:cNvSpPr>
            <a:spLocks noChangeArrowheads="1"/>
          </p:cNvSpPr>
          <p:nvPr/>
        </p:nvSpPr>
        <p:spPr bwMode="auto">
          <a:xfrm>
            <a:off x="2205038" y="4076700"/>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200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21"/>
          <p:cNvSpPr>
            <a:spLocks noChangeArrowheads="1"/>
          </p:cNvSpPr>
          <p:nvPr/>
        </p:nvSpPr>
        <p:spPr bwMode="auto">
          <a:xfrm>
            <a:off x="2239963" y="4584700"/>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150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 name="Rectangle 22"/>
          <p:cNvSpPr>
            <a:spLocks noChangeArrowheads="1"/>
          </p:cNvSpPr>
          <p:nvPr/>
        </p:nvSpPr>
        <p:spPr bwMode="auto">
          <a:xfrm>
            <a:off x="2235200" y="5099050"/>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100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Rectangle 23"/>
          <p:cNvSpPr>
            <a:spLocks noChangeArrowheads="1"/>
          </p:cNvSpPr>
          <p:nvPr/>
        </p:nvSpPr>
        <p:spPr bwMode="auto">
          <a:xfrm>
            <a:off x="2292350" y="5618163"/>
            <a:ext cx="25717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6" name="Rectangle 24"/>
          <p:cNvSpPr>
            <a:spLocks noChangeArrowheads="1"/>
          </p:cNvSpPr>
          <p:nvPr/>
        </p:nvSpPr>
        <p:spPr bwMode="auto">
          <a:xfrm>
            <a:off x="2740025" y="5808663"/>
            <a:ext cx="38953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$16B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7" name="Rectangle 25"/>
          <p:cNvSpPr>
            <a:spLocks noChangeArrowheads="1"/>
          </p:cNvSpPr>
          <p:nvPr/>
        </p:nvSpPr>
        <p:spPr bwMode="auto">
          <a:xfrm>
            <a:off x="3680323" y="5694569"/>
            <a:ext cx="38953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$22B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Rectangle 26"/>
          <p:cNvSpPr>
            <a:spLocks noChangeArrowheads="1"/>
          </p:cNvSpPr>
          <p:nvPr/>
        </p:nvSpPr>
        <p:spPr bwMode="auto">
          <a:xfrm>
            <a:off x="4632823" y="5462559"/>
            <a:ext cx="38953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$50B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Rectangle 27"/>
          <p:cNvSpPr>
            <a:spLocks noChangeArrowheads="1"/>
          </p:cNvSpPr>
          <p:nvPr/>
        </p:nvSpPr>
        <p:spPr bwMode="auto">
          <a:xfrm>
            <a:off x="5572125" y="5253038"/>
            <a:ext cx="38953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$79B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0" name="Rectangle 28"/>
          <p:cNvSpPr>
            <a:spLocks noChangeArrowheads="1"/>
          </p:cNvSpPr>
          <p:nvPr/>
        </p:nvSpPr>
        <p:spPr bwMode="auto">
          <a:xfrm>
            <a:off x="6450013" y="2174067"/>
            <a:ext cx="48250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$375B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1" name="Rectangle 29"/>
          <p:cNvSpPr>
            <a:spLocks noChangeArrowheads="1"/>
          </p:cNvSpPr>
          <p:nvPr/>
        </p:nvSpPr>
        <p:spPr bwMode="auto">
          <a:xfrm>
            <a:off x="2374900" y="6286500"/>
            <a:ext cx="16510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2" name="Rectangle 30"/>
          <p:cNvSpPr>
            <a:spLocks noChangeArrowheads="1"/>
          </p:cNvSpPr>
          <p:nvPr/>
        </p:nvSpPr>
        <p:spPr bwMode="auto">
          <a:xfrm>
            <a:off x="2779713" y="6286500"/>
            <a:ext cx="49847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TANF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3" name="Rectangle 31"/>
          <p:cNvSpPr>
            <a:spLocks noChangeArrowheads="1"/>
          </p:cNvSpPr>
          <p:nvPr/>
        </p:nvSpPr>
        <p:spPr bwMode="auto">
          <a:xfrm>
            <a:off x="3617913" y="6286500"/>
            <a:ext cx="668338"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Housing</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 name="Rectangle 32"/>
          <p:cNvSpPr>
            <a:spLocks noChangeArrowheads="1"/>
          </p:cNvSpPr>
          <p:nvPr/>
        </p:nvSpPr>
        <p:spPr bwMode="auto">
          <a:xfrm>
            <a:off x="3567113" y="6481763"/>
            <a:ext cx="83820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assistance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5" name="Rectangle 33"/>
          <p:cNvSpPr>
            <a:spLocks noChangeArrowheads="1"/>
          </p:cNvSpPr>
          <p:nvPr/>
        </p:nvSpPr>
        <p:spPr bwMode="auto">
          <a:xfrm>
            <a:off x="4692650" y="6286500"/>
            <a:ext cx="28995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EITC</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6" name="Rectangle 34"/>
          <p:cNvSpPr>
            <a:spLocks noChangeArrowheads="1"/>
          </p:cNvSpPr>
          <p:nvPr/>
        </p:nvSpPr>
        <p:spPr bwMode="auto">
          <a:xfrm>
            <a:off x="5602288" y="6286500"/>
            <a:ext cx="5143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SNAP</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7" name="Rectangle 35"/>
          <p:cNvSpPr>
            <a:spLocks noChangeArrowheads="1"/>
          </p:cNvSpPr>
          <p:nvPr/>
        </p:nvSpPr>
        <p:spPr bwMode="auto">
          <a:xfrm>
            <a:off x="6219825" y="6286500"/>
            <a:ext cx="12128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Medicaid grants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8" name="Rectangle 36"/>
          <p:cNvSpPr>
            <a:spLocks noChangeArrowheads="1"/>
          </p:cNvSpPr>
          <p:nvPr/>
        </p:nvSpPr>
        <p:spPr bwMode="auto">
          <a:xfrm>
            <a:off x="6450013" y="6481763"/>
            <a:ext cx="6842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to states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9" name="Rectangle 37"/>
          <p:cNvSpPr>
            <a:spLocks noChangeArrowheads="1"/>
          </p:cNvSpPr>
          <p:nvPr/>
        </p:nvSpPr>
        <p:spPr bwMode="auto">
          <a:xfrm>
            <a:off x="2214563" y="2540000"/>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350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0" name="Rectangle 38"/>
          <p:cNvSpPr>
            <a:spLocks noChangeArrowheads="1"/>
          </p:cNvSpPr>
          <p:nvPr/>
        </p:nvSpPr>
        <p:spPr bwMode="auto">
          <a:xfrm>
            <a:off x="2209800" y="3052763"/>
            <a:ext cx="349250"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a:ln>
                  <a:noFill/>
                </a:ln>
                <a:solidFill>
                  <a:srgbClr val="000000"/>
                </a:solidFill>
                <a:effectLst/>
                <a:latin typeface="Proxima Nova Cn Rg" charset="0"/>
              </a:rPr>
              <a:t>300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1" name="Rectangle 39"/>
          <p:cNvSpPr>
            <a:spLocks noChangeArrowheads="1"/>
          </p:cNvSpPr>
          <p:nvPr/>
        </p:nvSpPr>
        <p:spPr bwMode="auto">
          <a:xfrm>
            <a:off x="2214563" y="2117725"/>
            <a:ext cx="935038"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1" i="0" u="none" strike="noStrike" cap="none" normalizeH="0" baseline="0" dirty="0">
                <a:ln>
                  <a:noFill/>
                </a:ln>
                <a:solidFill>
                  <a:srgbClr val="000000"/>
                </a:solidFill>
                <a:effectLst/>
                <a:latin typeface="Proxima Nova Cn Rg" charset="0"/>
              </a:rPr>
              <a:t>Billions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7337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Trade-offs between equity and efficiency II</a:t>
            </a:r>
          </a:p>
        </p:txBody>
      </p:sp>
      <p:sp>
        <p:nvSpPr>
          <p:cNvPr id="3" name="Content Placeholder 2"/>
          <p:cNvSpPr>
            <a:spLocks noGrp="1"/>
          </p:cNvSpPr>
          <p:nvPr>
            <p:ph idx="1"/>
          </p:nvPr>
        </p:nvSpPr>
        <p:spPr/>
        <p:txBody>
          <a:bodyPr>
            <a:normAutofit fontScale="92500"/>
          </a:bodyPr>
          <a:lstStyle/>
          <a:p>
            <a:r>
              <a:rPr lang="en-US" dirty="0"/>
              <a:t>Welfare programs create distortions.</a:t>
            </a:r>
          </a:p>
          <a:p>
            <a:r>
              <a:rPr lang="en-US" dirty="0"/>
              <a:t>Pursuing greater income equity implies accepting some inefficiency due to increased taxation to finance public welfare programs.</a:t>
            </a:r>
          </a:p>
          <a:p>
            <a:r>
              <a:rPr lang="en-US" dirty="0"/>
              <a:t>Welfare programs with a sharp cut-off eligibility can distort individuals’ behavior.</a:t>
            </a:r>
          </a:p>
          <a:p>
            <a:pPr lvl="1"/>
            <a:r>
              <a:rPr lang="en-US" dirty="0"/>
              <a:t>Imagine a program that offers a $5,000 cash transfer for those under the poverty line. Your income is $500 below the poverty line and you are offered employment that increases your income by $3,000. Do you accept the employment and lose the transfer?</a:t>
            </a:r>
          </a:p>
        </p:txBody>
      </p:sp>
    </p:spTree>
    <p:extLst>
      <p:ext uri="{BB962C8B-B14F-4D97-AF65-F5344CB8AC3E}">
        <p14:creationId xmlns:p14="http://schemas.microsoft.com/office/powerpoint/2010/main" val="399689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a:t>Trade-offs between equity and efficiency III</a:t>
            </a:r>
          </a:p>
        </p:txBody>
      </p:sp>
      <p:sp>
        <p:nvSpPr>
          <p:cNvPr id="2" name="Content Placeholder 1"/>
          <p:cNvSpPr>
            <a:spLocks noGrp="1"/>
          </p:cNvSpPr>
          <p:nvPr>
            <p:ph idx="1"/>
          </p:nvPr>
        </p:nvSpPr>
        <p:spPr/>
        <p:txBody>
          <a:bodyPr>
            <a:normAutofit lnSpcReduction="10000"/>
          </a:bodyPr>
          <a:lstStyle/>
          <a:p>
            <a:pPr>
              <a:buClr>
                <a:schemeClr val="tx1"/>
              </a:buClr>
            </a:pPr>
            <a:r>
              <a:rPr lang="en-US" i="1" dirty="0">
                <a:solidFill>
                  <a:srgbClr val="9D0505"/>
                </a:solidFill>
              </a:rPr>
              <a:t>Means-tested</a:t>
            </a:r>
            <a:r>
              <a:rPr lang="en-US" dirty="0"/>
              <a:t> eligibility targets resources based on a recipient’s income and attempts to eliminate sharp eligibility cut-offs.</a:t>
            </a:r>
          </a:p>
          <a:p>
            <a:r>
              <a:rPr lang="en-US" dirty="0"/>
              <a:t>Some poverty policies can actually improve both equity and efficiency.</a:t>
            </a:r>
          </a:p>
          <a:p>
            <a:pPr lvl="1"/>
            <a:r>
              <a:rPr lang="en-US" dirty="0"/>
              <a:t>Improved access to credit markets typically improves efficiency and equity.</a:t>
            </a:r>
          </a:p>
          <a:p>
            <a:r>
              <a:rPr lang="en-US" dirty="0"/>
              <a:t>When designing public policies, policymakers must understand the potential for trade-offs and unintended consequences.</a:t>
            </a:r>
          </a:p>
        </p:txBody>
      </p:sp>
    </p:spTree>
    <p:extLst>
      <p:ext uri="{BB962C8B-B14F-4D97-AF65-F5344CB8AC3E}">
        <p14:creationId xmlns:p14="http://schemas.microsoft.com/office/powerpoint/2010/main" val="4208339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Poverty</a:t>
            </a:r>
          </a:p>
        </p:txBody>
      </p:sp>
      <p:sp>
        <p:nvSpPr>
          <p:cNvPr id="3" name="Content Placeholder 2"/>
          <p:cNvSpPr>
            <a:spLocks noGrp="1"/>
          </p:cNvSpPr>
          <p:nvPr>
            <p:ph idx="1"/>
          </p:nvPr>
        </p:nvSpPr>
        <p:spPr/>
        <p:txBody>
          <a:bodyPr>
            <a:normAutofit/>
          </a:bodyPr>
          <a:lstStyle/>
          <a:p>
            <a:pPr>
              <a:buClr>
                <a:schemeClr val="tx1"/>
              </a:buClr>
            </a:pPr>
            <a:r>
              <a:rPr lang="en-US" i="1" dirty="0">
                <a:solidFill>
                  <a:srgbClr val="9D0505"/>
                </a:solidFill>
              </a:rPr>
              <a:t>Poverty</a:t>
            </a:r>
            <a:r>
              <a:rPr lang="en-US" dirty="0"/>
              <a:t> is a lack of material resources.</a:t>
            </a:r>
          </a:p>
          <a:p>
            <a:pPr lvl="1"/>
            <a:r>
              <a:rPr lang="en-US" dirty="0"/>
              <a:t>This is an important topic to economists as poverty has real effects on individuals lives.</a:t>
            </a:r>
          </a:p>
          <a:p>
            <a:r>
              <a:rPr lang="en-US" dirty="0"/>
              <a:t>Causes of poverty are not always obvious.</a:t>
            </a:r>
          </a:p>
          <a:p>
            <a:pPr lvl="1"/>
            <a:r>
              <a:rPr lang="en-US" dirty="0"/>
              <a:t>Does a lack of education make people poor? Are the poor less able or willing to access education?</a:t>
            </a:r>
          </a:p>
          <a:p>
            <a:pPr lvl="1"/>
            <a:r>
              <a:rPr lang="en-US" dirty="0"/>
              <a:t>Is it hard to become rich if you start out poor, or vice versa? If your parents were poor, how does this affect your chances in life?</a:t>
            </a:r>
          </a:p>
          <a:p>
            <a:r>
              <a:rPr lang="en-US" dirty="0"/>
              <a:t>Defining poverty is also difficult.</a:t>
            </a:r>
          </a:p>
        </p:txBody>
      </p:sp>
    </p:spTree>
    <p:extLst>
      <p:ext uri="{BB962C8B-B14F-4D97-AF65-F5344CB8AC3E}">
        <p14:creationId xmlns:p14="http://schemas.microsoft.com/office/powerpoint/2010/main" val="144147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Discrimination I</a:t>
            </a:r>
          </a:p>
        </p:txBody>
      </p:sp>
      <p:sp>
        <p:nvSpPr>
          <p:cNvPr id="3" name="Content Placeholder 2"/>
          <p:cNvSpPr>
            <a:spLocks noGrp="1"/>
          </p:cNvSpPr>
          <p:nvPr>
            <p:ph idx="1"/>
          </p:nvPr>
        </p:nvSpPr>
        <p:spPr/>
        <p:txBody>
          <a:bodyPr>
            <a:normAutofit fontScale="85000" lnSpcReduction="20000"/>
          </a:bodyPr>
          <a:lstStyle/>
          <a:p>
            <a:r>
              <a:rPr lang="en-US" dirty="0"/>
              <a:t>Historically, poverty and discrimination have often gone hand-in-hand.</a:t>
            </a:r>
          </a:p>
          <a:p>
            <a:pPr lvl="1">
              <a:buClr>
                <a:schemeClr val="tx1"/>
              </a:buClr>
            </a:pPr>
            <a:r>
              <a:rPr lang="en-US" i="1" dirty="0">
                <a:solidFill>
                  <a:srgbClr val="9D0505"/>
                </a:solidFill>
              </a:rPr>
              <a:t>Discrimination</a:t>
            </a:r>
            <a:r>
              <a:rPr lang="en-US" dirty="0">
                <a:solidFill>
                  <a:srgbClr val="9D0505"/>
                </a:solidFill>
              </a:rPr>
              <a:t> </a:t>
            </a:r>
            <a:r>
              <a:rPr lang="en-US" dirty="0"/>
              <a:t>is the practice of making choices by using generalizations based on people’s observable characteristics like race, gender, and age.</a:t>
            </a:r>
          </a:p>
          <a:p>
            <a:r>
              <a:rPr lang="en-US" dirty="0"/>
              <a:t>Making choices based on differences in the average characteristics between two groups, statistical discrimination, can sometimes be rational.</a:t>
            </a:r>
          </a:p>
          <a:p>
            <a:r>
              <a:rPr lang="en-US" dirty="0"/>
              <a:t>Society loses when talented individuals who face discrimination are discouraged from acquiring skills, education, and positions they might otherwise get.</a:t>
            </a:r>
          </a:p>
          <a:p>
            <a:r>
              <a:rPr lang="en-US" dirty="0"/>
              <a:t>Statistical discrimination can be rational for an individual employer, but that doesn’t necessarily make it right, socially efficient, or even legal.</a:t>
            </a:r>
          </a:p>
        </p:txBody>
      </p:sp>
    </p:spTree>
    <p:extLst>
      <p:ext uri="{BB962C8B-B14F-4D97-AF65-F5344CB8AC3E}">
        <p14:creationId xmlns:p14="http://schemas.microsoft.com/office/powerpoint/2010/main" val="118638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Discrimination II</a:t>
            </a:r>
          </a:p>
        </p:txBody>
      </p:sp>
      <p:sp>
        <p:nvSpPr>
          <p:cNvPr id="3" name="Content Placeholder 2"/>
          <p:cNvSpPr>
            <a:spLocks noGrp="1"/>
          </p:cNvSpPr>
          <p:nvPr>
            <p:ph idx="1"/>
          </p:nvPr>
        </p:nvSpPr>
        <p:spPr/>
        <p:txBody>
          <a:bodyPr>
            <a:normAutofit/>
          </a:bodyPr>
          <a:lstStyle/>
          <a:p>
            <a:pPr>
              <a:spcBef>
                <a:spcPts val="300"/>
              </a:spcBef>
            </a:pPr>
            <a:r>
              <a:rPr lang="en-US" sz="2000" dirty="0"/>
              <a:t>It’s difficult to determine how big of an effect discrimination has on people’s economic opportunities and success.</a:t>
            </a:r>
          </a:p>
          <a:p>
            <a:pPr>
              <a:spcBef>
                <a:spcPts val="300"/>
              </a:spcBef>
            </a:pPr>
            <a:r>
              <a:rPr lang="en-US" sz="2000" dirty="0"/>
              <a:t>Income by various demographic categories can reveal disparities.</a:t>
            </a:r>
          </a:p>
        </p:txBody>
      </p:sp>
      <p:grpSp>
        <p:nvGrpSpPr>
          <p:cNvPr id="50" name="Group 49"/>
          <p:cNvGrpSpPr/>
          <p:nvPr/>
        </p:nvGrpSpPr>
        <p:grpSpPr>
          <a:xfrm>
            <a:off x="914399" y="2209800"/>
            <a:ext cx="7172325" cy="2456340"/>
            <a:chOff x="914399" y="4173060"/>
            <a:chExt cx="7172325" cy="2456340"/>
          </a:xfrm>
        </p:grpSpPr>
        <p:grpSp>
          <p:nvGrpSpPr>
            <p:cNvPr id="48" name="Group 47"/>
            <p:cNvGrpSpPr/>
            <p:nvPr/>
          </p:nvGrpSpPr>
          <p:grpSpPr>
            <a:xfrm>
              <a:off x="914399" y="4551362"/>
              <a:ext cx="7172325" cy="2078038"/>
              <a:chOff x="914400" y="2362200"/>
              <a:chExt cx="7172325" cy="2078038"/>
            </a:xfrm>
          </p:grpSpPr>
          <p:sp>
            <p:nvSpPr>
              <p:cNvPr id="4" name="AutoShape 3"/>
              <p:cNvSpPr>
                <a:spLocks noChangeAspect="1" noChangeArrowheads="1" noTextEdit="1"/>
              </p:cNvSpPr>
              <p:nvPr/>
            </p:nvSpPr>
            <p:spPr bwMode="auto">
              <a:xfrm>
                <a:off x="914400" y="2362200"/>
                <a:ext cx="7172325"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5"/>
              <p:cNvSpPr>
                <a:spLocks noEditPoints="1"/>
              </p:cNvSpPr>
              <p:nvPr/>
            </p:nvSpPr>
            <p:spPr bwMode="auto">
              <a:xfrm>
                <a:off x="914400" y="2362200"/>
                <a:ext cx="7172325" cy="350838"/>
              </a:xfrm>
              <a:custGeom>
                <a:avLst/>
                <a:gdLst>
                  <a:gd name="T0" fmla="*/ 3024 w 4518"/>
                  <a:gd name="T1" fmla="*/ 0 h 221"/>
                  <a:gd name="T2" fmla="*/ 4518 w 4518"/>
                  <a:gd name="T3" fmla="*/ 0 h 221"/>
                  <a:gd name="T4" fmla="*/ 4518 w 4518"/>
                  <a:gd name="T5" fmla="*/ 221 h 221"/>
                  <a:gd name="T6" fmla="*/ 3024 w 4518"/>
                  <a:gd name="T7" fmla="*/ 221 h 221"/>
                  <a:gd name="T8" fmla="*/ 3024 w 4518"/>
                  <a:gd name="T9" fmla="*/ 0 h 221"/>
                  <a:gd name="T10" fmla="*/ 1518 w 4518"/>
                  <a:gd name="T11" fmla="*/ 0 h 221"/>
                  <a:gd name="T12" fmla="*/ 3024 w 4518"/>
                  <a:gd name="T13" fmla="*/ 0 h 221"/>
                  <a:gd name="T14" fmla="*/ 3024 w 4518"/>
                  <a:gd name="T15" fmla="*/ 221 h 221"/>
                  <a:gd name="T16" fmla="*/ 1518 w 4518"/>
                  <a:gd name="T17" fmla="*/ 221 h 221"/>
                  <a:gd name="T18" fmla="*/ 1518 w 4518"/>
                  <a:gd name="T19" fmla="*/ 0 h 221"/>
                  <a:gd name="T20" fmla="*/ 0 w 4518"/>
                  <a:gd name="T21" fmla="*/ 0 h 221"/>
                  <a:gd name="T22" fmla="*/ 1518 w 4518"/>
                  <a:gd name="T23" fmla="*/ 0 h 221"/>
                  <a:gd name="T24" fmla="*/ 1518 w 4518"/>
                  <a:gd name="T25" fmla="*/ 221 h 221"/>
                  <a:gd name="T26" fmla="*/ 0 w 4518"/>
                  <a:gd name="T27" fmla="*/ 221 h 221"/>
                  <a:gd name="T28" fmla="*/ 0 w 4518"/>
                  <a:gd name="T29"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18" h="221">
                    <a:moveTo>
                      <a:pt x="3024" y="0"/>
                    </a:moveTo>
                    <a:lnTo>
                      <a:pt x="4518" y="0"/>
                    </a:lnTo>
                    <a:lnTo>
                      <a:pt x="4518" y="221"/>
                    </a:lnTo>
                    <a:lnTo>
                      <a:pt x="3024" y="221"/>
                    </a:lnTo>
                    <a:lnTo>
                      <a:pt x="3024" y="0"/>
                    </a:lnTo>
                    <a:close/>
                    <a:moveTo>
                      <a:pt x="1518" y="0"/>
                    </a:moveTo>
                    <a:lnTo>
                      <a:pt x="3024" y="0"/>
                    </a:lnTo>
                    <a:lnTo>
                      <a:pt x="3024" y="221"/>
                    </a:lnTo>
                    <a:lnTo>
                      <a:pt x="1518" y="221"/>
                    </a:lnTo>
                    <a:lnTo>
                      <a:pt x="1518" y="0"/>
                    </a:lnTo>
                    <a:close/>
                    <a:moveTo>
                      <a:pt x="0" y="0"/>
                    </a:moveTo>
                    <a:lnTo>
                      <a:pt x="1518" y="0"/>
                    </a:lnTo>
                    <a:lnTo>
                      <a:pt x="1518" y="221"/>
                    </a:lnTo>
                    <a:lnTo>
                      <a:pt x="0" y="221"/>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noEditPoints="1"/>
              </p:cNvSpPr>
              <p:nvPr/>
            </p:nvSpPr>
            <p:spPr bwMode="auto">
              <a:xfrm>
                <a:off x="914400" y="2713038"/>
                <a:ext cx="7172325" cy="1727200"/>
              </a:xfrm>
              <a:custGeom>
                <a:avLst/>
                <a:gdLst>
                  <a:gd name="T0" fmla="*/ 3024 w 4518"/>
                  <a:gd name="T1" fmla="*/ 870 h 1088"/>
                  <a:gd name="T2" fmla="*/ 4518 w 4518"/>
                  <a:gd name="T3" fmla="*/ 870 h 1088"/>
                  <a:gd name="T4" fmla="*/ 4518 w 4518"/>
                  <a:gd name="T5" fmla="*/ 1088 h 1088"/>
                  <a:gd name="T6" fmla="*/ 3024 w 4518"/>
                  <a:gd name="T7" fmla="*/ 1088 h 1088"/>
                  <a:gd name="T8" fmla="*/ 3024 w 4518"/>
                  <a:gd name="T9" fmla="*/ 870 h 1088"/>
                  <a:gd name="T10" fmla="*/ 1518 w 4518"/>
                  <a:gd name="T11" fmla="*/ 870 h 1088"/>
                  <a:gd name="T12" fmla="*/ 3024 w 4518"/>
                  <a:gd name="T13" fmla="*/ 870 h 1088"/>
                  <a:gd name="T14" fmla="*/ 3024 w 4518"/>
                  <a:gd name="T15" fmla="*/ 1088 h 1088"/>
                  <a:gd name="T16" fmla="*/ 1518 w 4518"/>
                  <a:gd name="T17" fmla="*/ 1088 h 1088"/>
                  <a:gd name="T18" fmla="*/ 1518 w 4518"/>
                  <a:gd name="T19" fmla="*/ 870 h 1088"/>
                  <a:gd name="T20" fmla="*/ 0 w 4518"/>
                  <a:gd name="T21" fmla="*/ 870 h 1088"/>
                  <a:gd name="T22" fmla="*/ 1518 w 4518"/>
                  <a:gd name="T23" fmla="*/ 870 h 1088"/>
                  <a:gd name="T24" fmla="*/ 1518 w 4518"/>
                  <a:gd name="T25" fmla="*/ 1088 h 1088"/>
                  <a:gd name="T26" fmla="*/ 0 w 4518"/>
                  <a:gd name="T27" fmla="*/ 1088 h 1088"/>
                  <a:gd name="T28" fmla="*/ 0 w 4518"/>
                  <a:gd name="T29" fmla="*/ 870 h 1088"/>
                  <a:gd name="T30" fmla="*/ 3024 w 4518"/>
                  <a:gd name="T31" fmla="*/ 435 h 1088"/>
                  <a:gd name="T32" fmla="*/ 4518 w 4518"/>
                  <a:gd name="T33" fmla="*/ 435 h 1088"/>
                  <a:gd name="T34" fmla="*/ 4518 w 4518"/>
                  <a:gd name="T35" fmla="*/ 653 h 1088"/>
                  <a:gd name="T36" fmla="*/ 3024 w 4518"/>
                  <a:gd name="T37" fmla="*/ 653 h 1088"/>
                  <a:gd name="T38" fmla="*/ 3024 w 4518"/>
                  <a:gd name="T39" fmla="*/ 435 h 1088"/>
                  <a:gd name="T40" fmla="*/ 1518 w 4518"/>
                  <a:gd name="T41" fmla="*/ 435 h 1088"/>
                  <a:gd name="T42" fmla="*/ 3024 w 4518"/>
                  <a:gd name="T43" fmla="*/ 435 h 1088"/>
                  <a:gd name="T44" fmla="*/ 3024 w 4518"/>
                  <a:gd name="T45" fmla="*/ 653 h 1088"/>
                  <a:gd name="T46" fmla="*/ 1518 w 4518"/>
                  <a:gd name="T47" fmla="*/ 653 h 1088"/>
                  <a:gd name="T48" fmla="*/ 1518 w 4518"/>
                  <a:gd name="T49" fmla="*/ 435 h 1088"/>
                  <a:gd name="T50" fmla="*/ 0 w 4518"/>
                  <a:gd name="T51" fmla="*/ 435 h 1088"/>
                  <a:gd name="T52" fmla="*/ 1518 w 4518"/>
                  <a:gd name="T53" fmla="*/ 435 h 1088"/>
                  <a:gd name="T54" fmla="*/ 1518 w 4518"/>
                  <a:gd name="T55" fmla="*/ 653 h 1088"/>
                  <a:gd name="T56" fmla="*/ 0 w 4518"/>
                  <a:gd name="T57" fmla="*/ 653 h 1088"/>
                  <a:gd name="T58" fmla="*/ 0 w 4518"/>
                  <a:gd name="T59" fmla="*/ 435 h 1088"/>
                  <a:gd name="T60" fmla="*/ 3024 w 4518"/>
                  <a:gd name="T61" fmla="*/ 0 h 1088"/>
                  <a:gd name="T62" fmla="*/ 4518 w 4518"/>
                  <a:gd name="T63" fmla="*/ 0 h 1088"/>
                  <a:gd name="T64" fmla="*/ 4518 w 4518"/>
                  <a:gd name="T65" fmla="*/ 217 h 1088"/>
                  <a:gd name="T66" fmla="*/ 3024 w 4518"/>
                  <a:gd name="T67" fmla="*/ 217 h 1088"/>
                  <a:gd name="T68" fmla="*/ 3024 w 4518"/>
                  <a:gd name="T69" fmla="*/ 0 h 1088"/>
                  <a:gd name="T70" fmla="*/ 1518 w 4518"/>
                  <a:gd name="T71" fmla="*/ 0 h 1088"/>
                  <a:gd name="T72" fmla="*/ 3024 w 4518"/>
                  <a:gd name="T73" fmla="*/ 0 h 1088"/>
                  <a:gd name="T74" fmla="*/ 3024 w 4518"/>
                  <a:gd name="T75" fmla="*/ 217 h 1088"/>
                  <a:gd name="T76" fmla="*/ 1518 w 4518"/>
                  <a:gd name="T77" fmla="*/ 217 h 1088"/>
                  <a:gd name="T78" fmla="*/ 1518 w 4518"/>
                  <a:gd name="T79" fmla="*/ 0 h 1088"/>
                  <a:gd name="T80" fmla="*/ 0 w 4518"/>
                  <a:gd name="T81" fmla="*/ 0 h 1088"/>
                  <a:gd name="T82" fmla="*/ 1518 w 4518"/>
                  <a:gd name="T83" fmla="*/ 0 h 1088"/>
                  <a:gd name="T84" fmla="*/ 1518 w 4518"/>
                  <a:gd name="T85" fmla="*/ 217 h 1088"/>
                  <a:gd name="T86" fmla="*/ 0 w 4518"/>
                  <a:gd name="T87" fmla="*/ 217 h 1088"/>
                  <a:gd name="T88" fmla="*/ 0 w 4518"/>
                  <a:gd name="T89" fmla="*/ 0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18" h="1088">
                    <a:moveTo>
                      <a:pt x="3024" y="870"/>
                    </a:moveTo>
                    <a:lnTo>
                      <a:pt x="4518" y="870"/>
                    </a:lnTo>
                    <a:lnTo>
                      <a:pt x="4518" y="1088"/>
                    </a:lnTo>
                    <a:lnTo>
                      <a:pt x="3024" y="1088"/>
                    </a:lnTo>
                    <a:lnTo>
                      <a:pt x="3024" y="870"/>
                    </a:lnTo>
                    <a:close/>
                    <a:moveTo>
                      <a:pt x="1518" y="870"/>
                    </a:moveTo>
                    <a:lnTo>
                      <a:pt x="3024" y="870"/>
                    </a:lnTo>
                    <a:lnTo>
                      <a:pt x="3024" y="1088"/>
                    </a:lnTo>
                    <a:lnTo>
                      <a:pt x="1518" y="1088"/>
                    </a:lnTo>
                    <a:lnTo>
                      <a:pt x="1518" y="870"/>
                    </a:lnTo>
                    <a:close/>
                    <a:moveTo>
                      <a:pt x="0" y="870"/>
                    </a:moveTo>
                    <a:lnTo>
                      <a:pt x="1518" y="870"/>
                    </a:lnTo>
                    <a:lnTo>
                      <a:pt x="1518" y="1088"/>
                    </a:lnTo>
                    <a:lnTo>
                      <a:pt x="0" y="1088"/>
                    </a:lnTo>
                    <a:lnTo>
                      <a:pt x="0" y="870"/>
                    </a:lnTo>
                    <a:close/>
                    <a:moveTo>
                      <a:pt x="3024" y="435"/>
                    </a:moveTo>
                    <a:lnTo>
                      <a:pt x="4518" y="435"/>
                    </a:lnTo>
                    <a:lnTo>
                      <a:pt x="4518" y="653"/>
                    </a:lnTo>
                    <a:lnTo>
                      <a:pt x="3024" y="653"/>
                    </a:lnTo>
                    <a:lnTo>
                      <a:pt x="3024" y="435"/>
                    </a:lnTo>
                    <a:close/>
                    <a:moveTo>
                      <a:pt x="1518" y="435"/>
                    </a:moveTo>
                    <a:lnTo>
                      <a:pt x="3024" y="435"/>
                    </a:lnTo>
                    <a:lnTo>
                      <a:pt x="3024" y="653"/>
                    </a:lnTo>
                    <a:lnTo>
                      <a:pt x="1518" y="653"/>
                    </a:lnTo>
                    <a:lnTo>
                      <a:pt x="1518" y="435"/>
                    </a:lnTo>
                    <a:close/>
                    <a:moveTo>
                      <a:pt x="0" y="435"/>
                    </a:moveTo>
                    <a:lnTo>
                      <a:pt x="1518" y="435"/>
                    </a:lnTo>
                    <a:lnTo>
                      <a:pt x="1518" y="653"/>
                    </a:lnTo>
                    <a:lnTo>
                      <a:pt x="0" y="653"/>
                    </a:lnTo>
                    <a:lnTo>
                      <a:pt x="0" y="435"/>
                    </a:lnTo>
                    <a:close/>
                    <a:moveTo>
                      <a:pt x="3024" y="0"/>
                    </a:moveTo>
                    <a:lnTo>
                      <a:pt x="4518" y="0"/>
                    </a:lnTo>
                    <a:lnTo>
                      <a:pt x="4518" y="217"/>
                    </a:lnTo>
                    <a:lnTo>
                      <a:pt x="3024" y="217"/>
                    </a:lnTo>
                    <a:lnTo>
                      <a:pt x="3024" y="0"/>
                    </a:lnTo>
                    <a:close/>
                    <a:moveTo>
                      <a:pt x="1518" y="0"/>
                    </a:moveTo>
                    <a:lnTo>
                      <a:pt x="3024" y="0"/>
                    </a:lnTo>
                    <a:lnTo>
                      <a:pt x="3024" y="217"/>
                    </a:lnTo>
                    <a:lnTo>
                      <a:pt x="1518" y="217"/>
                    </a:lnTo>
                    <a:lnTo>
                      <a:pt x="1518" y="0"/>
                    </a:lnTo>
                    <a:close/>
                    <a:moveTo>
                      <a:pt x="0" y="0"/>
                    </a:moveTo>
                    <a:lnTo>
                      <a:pt x="1518" y="0"/>
                    </a:lnTo>
                    <a:lnTo>
                      <a:pt x="1518" y="217"/>
                    </a:lnTo>
                    <a:lnTo>
                      <a:pt x="0" y="217"/>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noEditPoints="1"/>
              </p:cNvSpPr>
              <p:nvPr/>
            </p:nvSpPr>
            <p:spPr bwMode="auto">
              <a:xfrm>
                <a:off x="914400" y="3057525"/>
                <a:ext cx="7172325" cy="1036638"/>
              </a:xfrm>
              <a:custGeom>
                <a:avLst/>
                <a:gdLst>
                  <a:gd name="T0" fmla="*/ 3024 w 4518"/>
                  <a:gd name="T1" fmla="*/ 436 h 653"/>
                  <a:gd name="T2" fmla="*/ 4518 w 4518"/>
                  <a:gd name="T3" fmla="*/ 436 h 653"/>
                  <a:gd name="T4" fmla="*/ 4518 w 4518"/>
                  <a:gd name="T5" fmla="*/ 653 h 653"/>
                  <a:gd name="T6" fmla="*/ 3024 w 4518"/>
                  <a:gd name="T7" fmla="*/ 653 h 653"/>
                  <a:gd name="T8" fmla="*/ 3024 w 4518"/>
                  <a:gd name="T9" fmla="*/ 436 h 653"/>
                  <a:gd name="T10" fmla="*/ 1518 w 4518"/>
                  <a:gd name="T11" fmla="*/ 436 h 653"/>
                  <a:gd name="T12" fmla="*/ 3024 w 4518"/>
                  <a:gd name="T13" fmla="*/ 436 h 653"/>
                  <a:gd name="T14" fmla="*/ 3024 w 4518"/>
                  <a:gd name="T15" fmla="*/ 653 h 653"/>
                  <a:gd name="T16" fmla="*/ 1518 w 4518"/>
                  <a:gd name="T17" fmla="*/ 653 h 653"/>
                  <a:gd name="T18" fmla="*/ 1518 w 4518"/>
                  <a:gd name="T19" fmla="*/ 436 h 653"/>
                  <a:gd name="T20" fmla="*/ 0 w 4518"/>
                  <a:gd name="T21" fmla="*/ 436 h 653"/>
                  <a:gd name="T22" fmla="*/ 1518 w 4518"/>
                  <a:gd name="T23" fmla="*/ 436 h 653"/>
                  <a:gd name="T24" fmla="*/ 1518 w 4518"/>
                  <a:gd name="T25" fmla="*/ 653 h 653"/>
                  <a:gd name="T26" fmla="*/ 0 w 4518"/>
                  <a:gd name="T27" fmla="*/ 653 h 653"/>
                  <a:gd name="T28" fmla="*/ 0 w 4518"/>
                  <a:gd name="T29" fmla="*/ 436 h 653"/>
                  <a:gd name="T30" fmla="*/ 3024 w 4518"/>
                  <a:gd name="T31" fmla="*/ 0 h 653"/>
                  <a:gd name="T32" fmla="*/ 4518 w 4518"/>
                  <a:gd name="T33" fmla="*/ 0 h 653"/>
                  <a:gd name="T34" fmla="*/ 4518 w 4518"/>
                  <a:gd name="T35" fmla="*/ 218 h 653"/>
                  <a:gd name="T36" fmla="*/ 3024 w 4518"/>
                  <a:gd name="T37" fmla="*/ 218 h 653"/>
                  <a:gd name="T38" fmla="*/ 3024 w 4518"/>
                  <a:gd name="T39" fmla="*/ 0 h 653"/>
                  <a:gd name="T40" fmla="*/ 1518 w 4518"/>
                  <a:gd name="T41" fmla="*/ 0 h 653"/>
                  <a:gd name="T42" fmla="*/ 3024 w 4518"/>
                  <a:gd name="T43" fmla="*/ 0 h 653"/>
                  <a:gd name="T44" fmla="*/ 3024 w 4518"/>
                  <a:gd name="T45" fmla="*/ 218 h 653"/>
                  <a:gd name="T46" fmla="*/ 1518 w 4518"/>
                  <a:gd name="T47" fmla="*/ 218 h 653"/>
                  <a:gd name="T48" fmla="*/ 1518 w 4518"/>
                  <a:gd name="T49" fmla="*/ 0 h 653"/>
                  <a:gd name="T50" fmla="*/ 0 w 4518"/>
                  <a:gd name="T51" fmla="*/ 0 h 653"/>
                  <a:gd name="T52" fmla="*/ 1518 w 4518"/>
                  <a:gd name="T53" fmla="*/ 0 h 653"/>
                  <a:gd name="T54" fmla="*/ 1518 w 4518"/>
                  <a:gd name="T55" fmla="*/ 218 h 653"/>
                  <a:gd name="T56" fmla="*/ 0 w 4518"/>
                  <a:gd name="T57" fmla="*/ 218 h 653"/>
                  <a:gd name="T58" fmla="*/ 0 w 4518"/>
                  <a:gd name="T59"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18" h="653">
                    <a:moveTo>
                      <a:pt x="3024" y="436"/>
                    </a:moveTo>
                    <a:lnTo>
                      <a:pt x="4518" y="436"/>
                    </a:lnTo>
                    <a:lnTo>
                      <a:pt x="4518" y="653"/>
                    </a:lnTo>
                    <a:lnTo>
                      <a:pt x="3024" y="653"/>
                    </a:lnTo>
                    <a:lnTo>
                      <a:pt x="3024" y="436"/>
                    </a:lnTo>
                    <a:close/>
                    <a:moveTo>
                      <a:pt x="1518" y="436"/>
                    </a:moveTo>
                    <a:lnTo>
                      <a:pt x="3024" y="436"/>
                    </a:lnTo>
                    <a:lnTo>
                      <a:pt x="3024" y="653"/>
                    </a:lnTo>
                    <a:lnTo>
                      <a:pt x="1518" y="653"/>
                    </a:lnTo>
                    <a:lnTo>
                      <a:pt x="1518" y="436"/>
                    </a:lnTo>
                    <a:close/>
                    <a:moveTo>
                      <a:pt x="0" y="436"/>
                    </a:moveTo>
                    <a:lnTo>
                      <a:pt x="1518" y="436"/>
                    </a:lnTo>
                    <a:lnTo>
                      <a:pt x="1518" y="653"/>
                    </a:lnTo>
                    <a:lnTo>
                      <a:pt x="0" y="653"/>
                    </a:lnTo>
                    <a:lnTo>
                      <a:pt x="0" y="436"/>
                    </a:lnTo>
                    <a:close/>
                    <a:moveTo>
                      <a:pt x="3024" y="0"/>
                    </a:moveTo>
                    <a:lnTo>
                      <a:pt x="4518" y="0"/>
                    </a:lnTo>
                    <a:lnTo>
                      <a:pt x="4518" y="218"/>
                    </a:lnTo>
                    <a:lnTo>
                      <a:pt x="3024" y="218"/>
                    </a:lnTo>
                    <a:lnTo>
                      <a:pt x="3024" y="0"/>
                    </a:lnTo>
                    <a:close/>
                    <a:moveTo>
                      <a:pt x="1518" y="0"/>
                    </a:moveTo>
                    <a:lnTo>
                      <a:pt x="3024" y="0"/>
                    </a:lnTo>
                    <a:lnTo>
                      <a:pt x="3024" y="218"/>
                    </a:lnTo>
                    <a:lnTo>
                      <a:pt x="1518" y="218"/>
                    </a:lnTo>
                    <a:lnTo>
                      <a:pt x="1518" y="0"/>
                    </a:lnTo>
                    <a:close/>
                    <a:moveTo>
                      <a:pt x="0" y="0"/>
                    </a:moveTo>
                    <a:lnTo>
                      <a:pt x="1518" y="0"/>
                    </a:lnTo>
                    <a:lnTo>
                      <a:pt x="1518" y="218"/>
                    </a:lnTo>
                    <a:lnTo>
                      <a:pt x="0" y="218"/>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Line 8"/>
              <p:cNvSpPr>
                <a:spLocks noChangeShapeType="1"/>
              </p:cNvSpPr>
              <p:nvPr/>
            </p:nvSpPr>
            <p:spPr bwMode="auto">
              <a:xfrm flipV="1">
                <a:off x="3324225" y="2362200"/>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Line 9"/>
              <p:cNvSpPr>
                <a:spLocks noChangeShapeType="1"/>
              </p:cNvSpPr>
              <p:nvPr/>
            </p:nvSpPr>
            <p:spPr bwMode="auto">
              <a:xfrm flipV="1">
                <a:off x="5715000" y="2362200"/>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914400" y="2713038"/>
                <a:ext cx="4800600" cy="0"/>
              </a:xfrm>
              <a:custGeom>
                <a:avLst/>
                <a:gdLst>
                  <a:gd name="T0" fmla="*/ 0 w 3024"/>
                  <a:gd name="T1" fmla="*/ 1518 w 3024"/>
                  <a:gd name="T2" fmla="*/ 3024 w 3024"/>
                </a:gdLst>
                <a:ahLst/>
                <a:cxnLst>
                  <a:cxn ang="0">
                    <a:pos x="T0" y="0"/>
                  </a:cxn>
                  <a:cxn ang="0">
                    <a:pos x="T1" y="0"/>
                  </a:cxn>
                  <a:cxn ang="0">
                    <a:pos x="T2" y="0"/>
                  </a:cxn>
                </a:cxnLst>
                <a:rect l="0" t="0" r="r" b="b"/>
                <a:pathLst>
                  <a:path w="3024">
                    <a:moveTo>
                      <a:pt x="0" y="0"/>
                    </a:moveTo>
                    <a:lnTo>
                      <a:pt x="1518" y="0"/>
                    </a:lnTo>
                    <a:lnTo>
                      <a:pt x="3024"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Line 11"/>
              <p:cNvSpPr>
                <a:spLocks noChangeShapeType="1"/>
              </p:cNvSpPr>
              <p:nvPr/>
            </p:nvSpPr>
            <p:spPr bwMode="auto">
              <a:xfrm flipV="1">
                <a:off x="3324225" y="2717800"/>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2" name="Line 12"/>
              <p:cNvSpPr>
                <a:spLocks noChangeShapeType="1"/>
              </p:cNvSpPr>
              <p:nvPr/>
            </p:nvSpPr>
            <p:spPr bwMode="auto">
              <a:xfrm>
                <a:off x="5715000" y="2713038"/>
                <a:ext cx="2371725"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Line 13"/>
              <p:cNvSpPr>
                <a:spLocks noChangeShapeType="1"/>
              </p:cNvSpPr>
              <p:nvPr/>
            </p:nvSpPr>
            <p:spPr bwMode="auto">
              <a:xfrm flipV="1">
                <a:off x="5715000" y="2717800"/>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p:nvSpPr>
            <p:spPr bwMode="auto">
              <a:xfrm>
                <a:off x="914400" y="3057525"/>
                <a:ext cx="4800600" cy="0"/>
              </a:xfrm>
              <a:custGeom>
                <a:avLst/>
                <a:gdLst>
                  <a:gd name="T0" fmla="*/ 0 w 3024"/>
                  <a:gd name="T1" fmla="*/ 1518 w 3024"/>
                  <a:gd name="T2" fmla="*/ 3024 w 3024"/>
                </a:gdLst>
                <a:ahLst/>
                <a:cxnLst>
                  <a:cxn ang="0">
                    <a:pos x="T0" y="0"/>
                  </a:cxn>
                  <a:cxn ang="0">
                    <a:pos x="T1" y="0"/>
                  </a:cxn>
                  <a:cxn ang="0">
                    <a:pos x="T2" y="0"/>
                  </a:cxn>
                </a:cxnLst>
                <a:rect l="0" t="0" r="r" b="b"/>
                <a:pathLst>
                  <a:path w="3024">
                    <a:moveTo>
                      <a:pt x="0" y="0"/>
                    </a:moveTo>
                    <a:lnTo>
                      <a:pt x="1518" y="0"/>
                    </a:lnTo>
                    <a:lnTo>
                      <a:pt x="3024"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Line 15"/>
              <p:cNvSpPr>
                <a:spLocks noChangeShapeType="1"/>
              </p:cNvSpPr>
              <p:nvPr/>
            </p:nvSpPr>
            <p:spPr bwMode="auto">
              <a:xfrm flipV="1">
                <a:off x="3324225" y="3062288"/>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Line 16"/>
              <p:cNvSpPr>
                <a:spLocks noChangeShapeType="1"/>
              </p:cNvSpPr>
              <p:nvPr/>
            </p:nvSpPr>
            <p:spPr bwMode="auto">
              <a:xfrm>
                <a:off x="5715000" y="3057525"/>
                <a:ext cx="2371725"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7" name="Line 17"/>
              <p:cNvSpPr>
                <a:spLocks noChangeShapeType="1"/>
              </p:cNvSpPr>
              <p:nvPr/>
            </p:nvSpPr>
            <p:spPr bwMode="auto">
              <a:xfrm flipV="1">
                <a:off x="5715000" y="3062288"/>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auto">
              <a:xfrm>
                <a:off x="914400" y="3403600"/>
                <a:ext cx="4800600" cy="0"/>
              </a:xfrm>
              <a:custGeom>
                <a:avLst/>
                <a:gdLst>
                  <a:gd name="T0" fmla="*/ 0 w 3024"/>
                  <a:gd name="T1" fmla="*/ 1518 w 3024"/>
                  <a:gd name="T2" fmla="*/ 3024 w 3024"/>
                </a:gdLst>
                <a:ahLst/>
                <a:cxnLst>
                  <a:cxn ang="0">
                    <a:pos x="T0" y="0"/>
                  </a:cxn>
                  <a:cxn ang="0">
                    <a:pos x="T1" y="0"/>
                  </a:cxn>
                  <a:cxn ang="0">
                    <a:pos x="T2" y="0"/>
                  </a:cxn>
                </a:cxnLst>
                <a:rect l="0" t="0" r="r" b="b"/>
                <a:pathLst>
                  <a:path w="3024">
                    <a:moveTo>
                      <a:pt x="0" y="0"/>
                    </a:moveTo>
                    <a:lnTo>
                      <a:pt x="1518" y="0"/>
                    </a:lnTo>
                    <a:lnTo>
                      <a:pt x="3024"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 name="Line 19"/>
              <p:cNvSpPr>
                <a:spLocks noChangeShapeType="1"/>
              </p:cNvSpPr>
              <p:nvPr/>
            </p:nvSpPr>
            <p:spPr bwMode="auto">
              <a:xfrm flipV="1">
                <a:off x="3324225" y="3408363"/>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 name="Line 20"/>
              <p:cNvSpPr>
                <a:spLocks noChangeShapeType="1"/>
              </p:cNvSpPr>
              <p:nvPr/>
            </p:nvSpPr>
            <p:spPr bwMode="auto">
              <a:xfrm>
                <a:off x="5715000" y="3403600"/>
                <a:ext cx="2371725"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1" name="Line 21"/>
              <p:cNvSpPr>
                <a:spLocks noChangeShapeType="1"/>
              </p:cNvSpPr>
              <p:nvPr/>
            </p:nvSpPr>
            <p:spPr bwMode="auto">
              <a:xfrm flipV="1">
                <a:off x="5715000" y="3408363"/>
                <a:ext cx="0" cy="331788"/>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2"/>
              <p:cNvSpPr>
                <a:spLocks/>
              </p:cNvSpPr>
              <p:nvPr/>
            </p:nvSpPr>
            <p:spPr bwMode="auto">
              <a:xfrm>
                <a:off x="914400" y="3749675"/>
                <a:ext cx="4800600" cy="0"/>
              </a:xfrm>
              <a:custGeom>
                <a:avLst/>
                <a:gdLst>
                  <a:gd name="T0" fmla="*/ 0 w 3024"/>
                  <a:gd name="T1" fmla="*/ 1518 w 3024"/>
                  <a:gd name="T2" fmla="*/ 3024 w 3024"/>
                </a:gdLst>
                <a:ahLst/>
                <a:cxnLst>
                  <a:cxn ang="0">
                    <a:pos x="T0" y="0"/>
                  </a:cxn>
                  <a:cxn ang="0">
                    <a:pos x="T1" y="0"/>
                  </a:cxn>
                  <a:cxn ang="0">
                    <a:pos x="T2" y="0"/>
                  </a:cxn>
                </a:cxnLst>
                <a:rect l="0" t="0" r="r" b="b"/>
                <a:pathLst>
                  <a:path w="3024">
                    <a:moveTo>
                      <a:pt x="0" y="0"/>
                    </a:moveTo>
                    <a:lnTo>
                      <a:pt x="1518" y="0"/>
                    </a:lnTo>
                    <a:lnTo>
                      <a:pt x="3024"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3" name="Line 23"/>
              <p:cNvSpPr>
                <a:spLocks noChangeShapeType="1"/>
              </p:cNvSpPr>
              <p:nvPr/>
            </p:nvSpPr>
            <p:spPr bwMode="auto">
              <a:xfrm flipV="1">
                <a:off x="3324225" y="3754438"/>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4" name="Line 24"/>
              <p:cNvSpPr>
                <a:spLocks noChangeShapeType="1"/>
              </p:cNvSpPr>
              <p:nvPr/>
            </p:nvSpPr>
            <p:spPr bwMode="auto">
              <a:xfrm>
                <a:off x="5715000" y="3749675"/>
                <a:ext cx="2371725"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5" name="Line 25"/>
              <p:cNvSpPr>
                <a:spLocks noChangeShapeType="1"/>
              </p:cNvSpPr>
              <p:nvPr/>
            </p:nvSpPr>
            <p:spPr bwMode="auto">
              <a:xfrm flipV="1">
                <a:off x="5715000" y="3754438"/>
                <a:ext cx="0" cy="33020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6"/>
              <p:cNvSpPr>
                <a:spLocks/>
              </p:cNvSpPr>
              <p:nvPr/>
            </p:nvSpPr>
            <p:spPr bwMode="auto">
              <a:xfrm>
                <a:off x="914400" y="4094163"/>
                <a:ext cx="4800600" cy="0"/>
              </a:xfrm>
              <a:custGeom>
                <a:avLst/>
                <a:gdLst>
                  <a:gd name="T0" fmla="*/ 0 w 3024"/>
                  <a:gd name="T1" fmla="*/ 1518 w 3024"/>
                  <a:gd name="T2" fmla="*/ 3024 w 3024"/>
                </a:gdLst>
                <a:ahLst/>
                <a:cxnLst>
                  <a:cxn ang="0">
                    <a:pos x="T0" y="0"/>
                  </a:cxn>
                  <a:cxn ang="0">
                    <a:pos x="T1" y="0"/>
                  </a:cxn>
                  <a:cxn ang="0">
                    <a:pos x="T2" y="0"/>
                  </a:cxn>
                </a:cxnLst>
                <a:rect l="0" t="0" r="r" b="b"/>
                <a:pathLst>
                  <a:path w="3024">
                    <a:moveTo>
                      <a:pt x="0" y="0"/>
                    </a:moveTo>
                    <a:lnTo>
                      <a:pt x="1518" y="0"/>
                    </a:lnTo>
                    <a:lnTo>
                      <a:pt x="3024" y="0"/>
                    </a:lnTo>
                  </a:path>
                </a:pathLst>
              </a:custGeom>
              <a:noFill/>
              <a:ln w="9">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Line 27"/>
              <p:cNvSpPr>
                <a:spLocks noChangeShapeType="1"/>
              </p:cNvSpPr>
              <p:nvPr/>
            </p:nvSpPr>
            <p:spPr bwMode="auto">
              <a:xfrm flipV="1">
                <a:off x="3324225" y="4098925"/>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Line 28"/>
              <p:cNvSpPr>
                <a:spLocks noChangeShapeType="1"/>
              </p:cNvSpPr>
              <p:nvPr/>
            </p:nvSpPr>
            <p:spPr bwMode="auto">
              <a:xfrm>
                <a:off x="5715000" y="4094163"/>
                <a:ext cx="2371725" cy="0"/>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Line 29"/>
              <p:cNvSpPr>
                <a:spLocks noChangeShapeType="1"/>
              </p:cNvSpPr>
              <p:nvPr/>
            </p:nvSpPr>
            <p:spPr bwMode="auto">
              <a:xfrm flipV="1">
                <a:off x="5715000" y="4098925"/>
                <a:ext cx="0" cy="341313"/>
              </a:xfrm>
              <a:prstGeom prst="line">
                <a:avLst/>
              </a:prstGeom>
              <a:noFill/>
              <a:ln w="9">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30" name="Rectangle 34"/>
              <p:cNvSpPr>
                <a:spLocks noChangeArrowheads="1"/>
              </p:cNvSpPr>
              <p:nvPr/>
            </p:nvSpPr>
            <p:spPr bwMode="auto">
              <a:xfrm>
                <a:off x="1912938" y="2441575"/>
                <a:ext cx="50174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Group</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40"/>
              <p:cNvSpPr>
                <a:spLocks noChangeArrowheads="1"/>
              </p:cNvSpPr>
              <p:nvPr/>
            </p:nvSpPr>
            <p:spPr bwMode="auto">
              <a:xfrm>
                <a:off x="4187825" y="2441575"/>
                <a:ext cx="62356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Male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47"/>
              <p:cNvSpPr>
                <a:spLocks noChangeArrowheads="1"/>
              </p:cNvSpPr>
              <p:nvPr/>
            </p:nvSpPr>
            <p:spPr bwMode="auto">
              <a:xfrm>
                <a:off x="6638925" y="2441575"/>
                <a:ext cx="8271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rgbClr val="000000"/>
                    </a:solidFill>
                    <a:effectLst/>
                    <a:latin typeface="Univers LT Std 47 Cn Lt" charset="0"/>
                    <a:cs typeface="Arial" pitchFamily="34" charset="0"/>
                  </a:rPr>
                  <a:t>Female ($)</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55"/>
              <p:cNvSpPr>
                <a:spLocks noChangeArrowheads="1"/>
              </p:cNvSpPr>
              <p:nvPr/>
            </p:nvSpPr>
            <p:spPr bwMode="auto">
              <a:xfrm>
                <a:off x="1927225" y="2792413"/>
                <a:ext cx="4167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Asian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61"/>
              <p:cNvSpPr>
                <a:spLocks noChangeArrowheads="1"/>
              </p:cNvSpPr>
              <p:nvPr/>
            </p:nvSpPr>
            <p:spPr bwMode="auto">
              <a:xfrm>
                <a:off x="4313238" y="2792413"/>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47,213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67"/>
              <p:cNvSpPr>
                <a:spLocks noChangeArrowheads="1"/>
              </p:cNvSpPr>
              <p:nvPr/>
            </p:nvSpPr>
            <p:spPr bwMode="auto">
              <a:xfrm>
                <a:off x="6694488" y="2792413"/>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28,324</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72"/>
              <p:cNvSpPr>
                <a:spLocks noChangeArrowheads="1"/>
              </p:cNvSpPr>
              <p:nvPr/>
            </p:nvSpPr>
            <p:spPr bwMode="auto">
              <a:xfrm>
                <a:off x="1917700" y="3136900"/>
                <a:ext cx="42639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White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78"/>
              <p:cNvSpPr>
                <a:spLocks noChangeArrowheads="1"/>
              </p:cNvSpPr>
              <p:nvPr/>
            </p:nvSpPr>
            <p:spPr bwMode="auto">
              <a:xfrm>
                <a:off x="4313238" y="3136900"/>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41,578</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84"/>
              <p:cNvSpPr>
                <a:spLocks noChangeArrowheads="1"/>
              </p:cNvSpPr>
              <p:nvPr/>
            </p:nvSpPr>
            <p:spPr bwMode="auto">
              <a:xfrm>
                <a:off x="6694488" y="3136900"/>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25,793</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39" name="Rectangle 87"/>
              <p:cNvSpPr>
                <a:spLocks noChangeArrowheads="1"/>
              </p:cNvSpPr>
              <p:nvPr/>
            </p:nvSpPr>
            <p:spPr bwMode="auto">
              <a:xfrm>
                <a:off x="2030413" y="3482975"/>
                <a:ext cx="18434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All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0" name="Rectangle 93"/>
              <p:cNvSpPr>
                <a:spLocks noChangeArrowheads="1"/>
              </p:cNvSpPr>
              <p:nvPr/>
            </p:nvSpPr>
            <p:spPr bwMode="auto">
              <a:xfrm>
                <a:off x="4313238" y="3482975"/>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40,396</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1" name="Rectangle 99"/>
              <p:cNvSpPr>
                <a:spLocks noChangeArrowheads="1"/>
              </p:cNvSpPr>
              <p:nvPr/>
            </p:nvSpPr>
            <p:spPr bwMode="auto">
              <a:xfrm>
                <a:off x="6694488" y="3482975"/>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25,486</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2" name="Rectangle 104"/>
              <p:cNvSpPr>
                <a:spLocks noChangeArrowheads="1"/>
              </p:cNvSpPr>
              <p:nvPr/>
            </p:nvSpPr>
            <p:spPr bwMode="auto">
              <a:xfrm>
                <a:off x="1927225" y="3829050"/>
                <a:ext cx="40716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Black</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3" name="Rectangle 110"/>
              <p:cNvSpPr>
                <a:spLocks noChangeArrowheads="1"/>
              </p:cNvSpPr>
              <p:nvPr/>
            </p:nvSpPr>
            <p:spPr bwMode="auto">
              <a:xfrm>
                <a:off x="4313238" y="3829050"/>
                <a:ext cx="49898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30,112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4" name="Rectangle 116"/>
              <p:cNvSpPr>
                <a:spLocks noChangeArrowheads="1"/>
              </p:cNvSpPr>
              <p:nvPr/>
            </p:nvSpPr>
            <p:spPr bwMode="auto">
              <a:xfrm>
                <a:off x="6694488" y="3829050"/>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23,639</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5" name="Rectangle 124"/>
              <p:cNvSpPr>
                <a:spLocks noChangeArrowheads="1"/>
              </p:cNvSpPr>
              <p:nvPr/>
            </p:nvSpPr>
            <p:spPr bwMode="auto">
              <a:xfrm>
                <a:off x="1825625" y="4173538"/>
                <a:ext cx="63959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Hispanic</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6" name="Rectangle 130"/>
              <p:cNvSpPr>
                <a:spLocks noChangeArrowheads="1"/>
              </p:cNvSpPr>
              <p:nvPr/>
            </p:nvSpPr>
            <p:spPr bwMode="auto">
              <a:xfrm>
                <a:off x="4313238" y="4173538"/>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30,691</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47" name="Rectangle 136"/>
              <p:cNvSpPr>
                <a:spLocks noChangeArrowheads="1"/>
              </p:cNvSpPr>
              <p:nvPr/>
            </p:nvSpPr>
            <p:spPr bwMode="auto">
              <a:xfrm>
                <a:off x="6694488" y="4173538"/>
                <a:ext cx="51135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Univers LT Std 57 Cn" charset="0"/>
                    <a:cs typeface="Arial" pitchFamily="34" charset="0"/>
                  </a:rPr>
                  <a:t>20,312</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grpSp>
        <p:sp>
          <p:nvSpPr>
            <p:cNvPr id="49" name="TextBox 48"/>
            <p:cNvSpPr txBox="1"/>
            <p:nvPr/>
          </p:nvSpPr>
          <p:spPr>
            <a:xfrm>
              <a:off x="2209800" y="4173060"/>
              <a:ext cx="4701223" cy="369332"/>
            </a:xfrm>
            <a:prstGeom prst="rect">
              <a:avLst/>
            </a:prstGeom>
            <a:noFill/>
          </p:spPr>
          <p:txBody>
            <a:bodyPr wrap="none" rtlCol="0">
              <a:spAutoFit/>
            </a:bodyPr>
            <a:lstStyle/>
            <a:p>
              <a:r>
                <a:rPr lang="en-US" b="1" dirty="0"/>
                <a:t>Income by race and gender in the United States</a:t>
              </a:r>
              <a:endParaRPr lang="en-US" dirty="0"/>
            </a:p>
          </p:txBody>
        </p:sp>
      </p:grpSp>
      <p:sp>
        <p:nvSpPr>
          <p:cNvPr id="51" name="Content Placeholder 2"/>
          <p:cNvSpPr txBox="1">
            <a:spLocks/>
          </p:cNvSpPr>
          <p:nvPr/>
        </p:nvSpPr>
        <p:spPr>
          <a:xfrm>
            <a:off x="457200" y="4800600"/>
            <a:ext cx="8229600" cy="1676400"/>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The challenge is distinguishing between what causes poverty and what is correlated with poverty.</a:t>
            </a:r>
            <a:endParaRPr lang="en-US" u="sng" dirty="0"/>
          </a:p>
          <a:p>
            <a:r>
              <a:rPr lang="en-US" dirty="0"/>
              <a:t>It is possible that omitted variables are causing the correlation, such as educational qualifications, work experience, or occupational choice (social).</a:t>
            </a:r>
          </a:p>
          <a:p>
            <a:pPr lvl="1"/>
            <a:r>
              <a:rPr lang="en-US" dirty="0"/>
              <a:t>It may be that discrimination is the omitted variable factor. Then, income would be an outcome of that discrimination.</a:t>
            </a:r>
          </a:p>
          <a:p>
            <a:pPr lvl="1"/>
            <a:endParaRPr lang="en-US" dirty="0"/>
          </a:p>
        </p:txBody>
      </p:sp>
    </p:spTree>
    <p:extLst>
      <p:ext uri="{BB962C8B-B14F-4D97-AF65-F5344CB8AC3E}">
        <p14:creationId xmlns:p14="http://schemas.microsoft.com/office/powerpoint/2010/main" val="512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1">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Discrimination III</a:t>
            </a:r>
          </a:p>
        </p:txBody>
      </p:sp>
      <p:sp>
        <p:nvSpPr>
          <p:cNvPr id="3" name="Content Placeholder 2"/>
          <p:cNvSpPr>
            <a:spLocks noGrp="1"/>
          </p:cNvSpPr>
          <p:nvPr>
            <p:ph idx="1"/>
          </p:nvPr>
        </p:nvSpPr>
        <p:spPr/>
        <p:txBody>
          <a:bodyPr>
            <a:normAutofit fontScale="85000" lnSpcReduction="20000"/>
          </a:bodyPr>
          <a:lstStyle/>
          <a:p>
            <a:r>
              <a:rPr lang="en-US" dirty="0"/>
              <a:t>Under some conditions, markets may help to eliminate discrimination.</a:t>
            </a:r>
          </a:p>
          <a:p>
            <a:pPr lvl="1"/>
            <a:r>
              <a:rPr lang="en-US" dirty="0"/>
              <a:t>Sellers that discriminate decrease their pool of potential buyers and may be pushed out of the market by sellers who do not discriminate.</a:t>
            </a:r>
          </a:p>
          <a:p>
            <a:pPr lvl="1"/>
            <a:r>
              <a:rPr lang="en-US" dirty="0"/>
              <a:t>If laws decree discrimination, then markets cannot function properly to eliminate it.</a:t>
            </a:r>
          </a:p>
          <a:p>
            <a:r>
              <a:rPr lang="en-US" dirty="0"/>
              <a:t>In response to the preferences of consumers, discrimination is consistent with efficient markets.</a:t>
            </a:r>
          </a:p>
          <a:p>
            <a:pPr lvl="1"/>
            <a:r>
              <a:rPr lang="en-US" dirty="0"/>
              <a:t>As long as sellers and buyers agree with and support the discrimination.</a:t>
            </a:r>
          </a:p>
          <a:p>
            <a:pPr lvl="1"/>
            <a:r>
              <a:rPr lang="en-US" dirty="0"/>
              <a:t>Sellers may lose customers if they go against the norm and sell to those that are discriminated against.</a:t>
            </a:r>
          </a:p>
          <a:p>
            <a:pPr lvl="1"/>
            <a:r>
              <a:rPr lang="en-US" dirty="0"/>
              <a:t>Doesn’t make it morally right or acceptable.</a:t>
            </a:r>
          </a:p>
        </p:txBody>
      </p:sp>
    </p:spTree>
    <p:extLst>
      <p:ext uri="{BB962C8B-B14F-4D97-AF65-F5344CB8AC3E}">
        <p14:creationId xmlns:p14="http://schemas.microsoft.com/office/powerpoint/2010/main" val="116489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Discrimination IV</a:t>
            </a:r>
          </a:p>
        </p:txBody>
      </p:sp>
      <p:sp>
        <p:nvSpPr>
          <p:cNvPr id="3" name="Content Placeholder 2"/>
          <p:cNvSpPr>
            <a:spLocks noGrp="1"/>
          </p:cNvSpPr>
          <p:nvPr>
            <p:ph idx="1"/>
          </p:nvPr>
        </p:nvSpPr>
        <p:spPr/>
        <p:txBody>
          <a:bodyPr>
            <a:normAutofit lnSpcReduction="10000"/>
          </a:bodyPr>
          <a:lstStyle/>
          <a:p>
            <a:r>
              <a:rPr lang="en-US" dirty="0"/>
              <a:t>Even though the passage of the Civil Rights Act in 1964 made many forms of discrimination illegal, it couldn’t undo the effects of discrimination that took place in earlier decades.</a:t>
            </a:r>
          </a:p>
          <a:p>
            <a:r>
              <a:rPr lang="en-US" dirty="0"/>
              <a:t>Discrimination can have long-lasting effects on people and markets, even after the active discrimination itself ends.</a:t>
            </a:r>
          </a:p>
          <a:p>
            <a:pPr lvl="1"/>
            <a:r>
              <a:rPr lang="en-US" dirty="0"/>
              <a:t>Policies such as affirmative action attempt to ensure that people of other races gain access to college admissions or hiring decisions.</a:t>
            </a:r>
            <a:endParaRPr lang="en-US" b="1" dirty="0">
              <a:effectLst>
                <a:outerShdw blurRad="38100" dist="38100" dir="2700000" algn="tl">
                  <a:srgbClr val="000000">
                    <a:alpha val="43137"/>
                  </a:srgbClr>
                </a:outerShdw>
              </a:effectLst>
              <a:sym typeface="Wingdings" pitchFamily="2" charset="2"/>
            </a:endParaRPr>
          </a:p>
        </p:txBody>
      </p:sp>
    </p:spTree>
    <p:extLst>
      <p:ext uri="{BB962C8B-B14F-4D97-AF65-F5344CB8AC3E}">
        <p14:creationId xmlns:p14="http://schemas.microsoft.com/office/powerpoint/2010/main" val="4314661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a:t>
            </a:r>
          </a:p>
        </p:txBody>
      </p:sp>
      <p:sp>
        <p:nvSpPr>
          <p:cNvPr id="3" name="Content Placeholder 2"/>
          <p:cNvSpPr>
            <a:spLocks noGrp="1"/>
          </p:cNvSpPr>
          <p:nvPr>
            <p:ph idx="1"/>
          </p:nvPr>
        </p:nvSpPr>
        <p:spPr/>
        <p:txBody>
          <a:bodyPr>
            <a:normAutofit fontScale="92500" lnSpcReduction="10000"/>
          </a:bodyPr>
          <a:lstStyle/>
          <a:p>
            <a:pPr>
              <a:buClr>
                <a:schemeClr val="tx1"/>
              </a:buClr>
            </a:pPr>
            <a:r>
              <a:rPr lang="en-US" i="1" dirty="0">
                <a:solidFill>
                  <a:srgbClr val="9D0505"/>
                </a:solidFill>
              </a:rPr>
              <a:t>Poverty</a:t>
            </a:r>
            <a:r>
              <a:rPr lang="en-US" dirty="0"/>
              <a:t> is a lack of material resources.</a:t>
            </a:r>
          </a:p>
          <a:p>
            <a:pPr>
              <a:buClr>
                <a:schemeClr val="tx1"/>
              </a:buClr>
            </a:pPr>
            <a:r>
              <a:rPr lang="en-US" dirty="0"/>
              <a:t>Causes of poverty are not always obvious.</a:t>
            </a:r>
          </a:p>
          <a:p>
            <a:pPr>
              <a:buClr>
                <a:schemeClr val="tx1"/>
              </a:buClr>
            </a:pPr>
            <a:r>
              <a:rPr lang="en-US" dirty="0"/>
              <a:t>An </a:t>
            </a:r>
            <a:r>
              <a:rPr lang="en-US" i="1" dirty="0">
                <a:solidFill>
                  <a:srgbClr val="9D0505"/>
                </a:solidFill>
              </a:rPr>
              <a:t>absolute poverty line </a:t>
            </a:r>
            <a:r>
              <a:rPr lang="en-US" dirty="0"/>
              <a:t>defines poverty as income below a certain amount.</a:t>
            </a:r>
          </a:p>
          <a:p>
            <a:pPr>
              <a:buClr>
                <a:schemeClr val="tx1"/>
              </a:buClr>
            </a:pPr>
            <a:r>
              <a:rPr lang="en-US" dirty="0"/>
              <a:t>A </a:t>
            </a:r>
            <a:r>
              <a:rPr lang="en-US" i="1" dirty="0">
                <a:solidFill>
                  <a:srgbClr val="9D0505"/>
                </a:solidFill>
              </a:rPr>
              <a:t>relative poverty line </a:t>
            </a:r>
            <a:r>
              <a:rPr lang="en-US" dirty="0"/>
              <a:t>defines poverty in terms of the income of the rest of the population.</a:t>
            </a:r>
          </a:p>
          <a:p>
            <a:pPr>
              <a:buClr>
                <a:schemeClr val="tx1"/>
              </a:buClr>
            </a:pPr>
            <a:r>
              <a:rPr lang="en-US" dirty="0"/>
              <a:t>The most commonly used international poverty measure is also an absolute poverty line, $1.90 per person per day at purchasing power parity.</a:t>
            </a:r>
          </a:p>
          <a:p>
            <a:pPr>
              <a:buClr>
                <a:schemeClr val="tx1"/>
              </a:buClr>
            </a:pPr>
            <a:r>
              <a:rPr lang="en-US" i="1" dirty="0">
                <a:solidFill>
                  <a:srgbClr val="9D0505"/>
                </a:solidFill>
              </a:rPr>
              <a:t>Income inequality </a:t>
            </a:r>
            <a:r>
              <a:rPr lang="en-US" dirty="0"/>
              <a:t>is commonly summarized by income brackets called quintiles.</a:t>
            </a:r>
          </a:p>
        </p:txBody>
      </p:sp>
    </p:spTree>
    <p:extLst>
      <p:ext uri="{BB962C8B-B14F-4D97-AF65-F5344CB8AC3E}">
        <p14:creationId xmlns:p14="http://schemas.microsoft.com/office/powerpoint/2010/main" val="3217511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a:t>
            </a:r>
          </a:p>
        </p:txBody>
      </p:sp>
      <p:sp>
        <p:nvSpPr>
          <p:cNvPr id="3" name="Content Placeholder 2"/>
          <p:cNvSpPr>
            <a:spLocks noGrp="1"/>
          </p:cNvSpPr>
          <p:nvPr>
            <p:ph idx="1"/>
          </p:nvPr>
        </p:nvSpPr>
        <p:spPr/>
        <p:txBody>
          <a:bodyPr>
            <a:normAutofit fontScale="92500"/>
          </a:bodyPr>
          <a:lstStyle/>
          <a:p>
            <a:r>
              <a:rPr lang="en-US" dirty="0"/>
              <a:t>The </a:t>
            </a:r>
            <a:r>
              <a:rPr lang="en-US" i="1" dirty="0">
                <a:solidFill>
                  <a:srgbClr val="9D0505"/>
                </a:solidFill>
              </a:rPr>
              <a:t>Lorenz curve </a:t>
            </a:r>
            <a:r>
              <a:rPr lang="en-US" dirty="0"/>
              <a:t>maps the cumulative percent of the population against the cumulative percent of income those people earn.</a:t>
            </a:r>
          </a:p>
          <a:p>
            <a:r>
              <a:rPr lang="en-US" dirty="0"/>
              <a:t>The </a:t>
            </a:r>
            <a:r>
              <a:rPr lang="en-US" i="1" dirty="0">
                <a:solidFill>
                  <a:srgbClr val="9D0505"/>
                </a:solidFill>
              </a:rPr>
              <a:t>Gini coefficient </a:t>
            </a:r>
            <a:r>
              <a:rPr lang="en-US" dirty="0"/>
              <a:t>summarizes inequality in a single number and is based on the Lorenz curve.</a:t>
            </a:r>
          </a:p>
          <a:p>
            <a:pPr>
              <a:buClr>
                <a:schemeClr val="tx1"/>
              </a:buClr>
            </a:pPr>
            <a:r>
              <a:rPr lang="en-US" i="1" dirty="0">
                <a:solidFill>
                  <a:srgbClr val="9D0505"/>
                </a:solidFill>
              </a:rPr>
              <a:t>Income mobility </a:t>
            </a:r>
            <a:r>
              <a:rPr lang="en-US" dirty="0"/>
              <a:t>is the ability to improve one’s economic circumstance over time.</a:t>
            </a:r>
          </a:p>
          <a:p>
            <a:r>
              <a:rPr lang="en-US" dirty="0"/>
              <a:t>The three main methods of addressing poverty are </a:t>
            </a:r>
            <a:r>
              <a:rPr lang="en-US" i="1" dirty="0">
                <a:solidFill>
                  <a:srgbClr val="9D0505"/>
                </a:solidFill>
              </a:rPr>
              <a:t>economic development</a:t>
            </a:r>
            <a:r>
              <a:rPr lang="en-US" dirty="0"/>
              <a:t>, </a:t>
            </a:r>
            <a:r>
              <a:rPr lang="en-US" i="1" dirty="0">
                <a:solidFill>
                  <a:srgbClr val="9D0505"/>
                </a:solidFill>
              </a:rPr>
              <a:t>safety nets</a:t>
            </a:r>
            <a:r>
              <a:rPr lang="en-US" dirty="0"/>
              <a:t>, and </a:t>
            </a:r>
            <a:r>
              <a:rPr lang="en-US" i="1" dirty="0">
                <a:solidFill>
                  <a:srgbClr val="9D0505"/>
                </a:solidFill>
              </a:rPr>
              <a:t>wealth redistribution</a:t>
            </a:r>
            <a:r>
              <a:rPr lang="en-US" dirty="0"/>
              <a:t>.</a:t>
            </a:r>
          </a:p>
        </p:txBody>
      </p:sp>
    </p:spTree>
    <p:extLst>
      <p:ext uri="{BB962C8B-B14F-4D97-AF65-F5344CB8AC3E}">
        <p14:creationId xmlns:p14="http://schemas.microsoft.com/office/powerpoint/2010/main" val="920604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III</a:t>
            </a:r>
          </a:p>
        </p:txBody>
      </p:sp>
      <p:sp>
        <p:nvSpPr>
          <p:cNvPr id="3" name="Content Placeholder 2"/>
          <p:cNvSpPr>
            <a:spLocks noGrp="1"/>
          </p:cNvSpPr>
          <p:nvPr>
            <p:ph idx="1"/>
          </p:nvPr>
        </p:nvSpPr>
        <p:spPr/>
        <p:txBody>
          <a:bodyPr>
            <a:normAutofit fontScale="92500" lnSpcReduction="10000"/>
          </a:bodyPr>
          <a:lstStyle/>
          <a:p>
            <a:r>
              <a:rPr lang="en-US" dirty="0"/>
              <a:t>Four main policies are used to reduce poverty and inequality: </a:t>
            </a:r>
            <a:r>
              <a:rPr lang="en-US" i="1" dirty="0">
                <a:solidFill>
                  <a:srgbClr val="9D0505"/>
                </a:solidFill>
              </a:rPr>
              <a:t>progressive taxation</a:t>
            </a:r>
            <a:r>
              <a:rPr lang="en-US" dirty="0"/>
              <a:t>, </a:t>
            </a:r>
            <a:r>
              <a:rPr lang="en-US" i="1" dirty="0">
                <a:solidFill>
                  <a:srgbClr val="9D0505"/>
                </a:solidFill>
              </a:rPr>
              <a:t>income support</a:t>
            </a:r>
            <a:r>
              <a:rPr lang="en-US" dirty="0"/>
              <a:t>, </a:t>
            </a:r>
            <a:r>
              <a:rPr lang="en-US" i="1" dirty="0">
                <a:solidFill>
                  <a:srgbClr val="9D0505"/>
                </a:solidFill>
              </a:rPr>
              <a:t>in-kind transfers</a:t>
            </a:r>
            <a:r>
              <a:rPr lang="en-US" dirty="0"/>
              <a:t>, and </a:t>
            </a:r>
            <a:r>
              <a:rPr lang="en-US" i="1" dirty="0">
                <a:solidFill>
                  <a:srgbClr val="9D0505"/>
                </a:solidFill>
              </a:rPr>
              <a:t>social insurance</a:t>
            </a:r>
            <a:r>
              <a:rPr lang="en-US" dirty="0"/>
              <a:t>.</a:t>
            </a:r>
          </a:p>
          <a:p>
            <a:pPr>
              <a:buClr>
                <a:schemeClr val="tx1"/>
              </a:buClr>
            </a:pPr>
            <a:r>
              <a:rPr lang="en-US" i="1" dirty="0">
                <a:solidFill>
                  <a:srgbClr val="9D0505"/>
                </a:solidFill>
              </a:rPr>
              <a:t>Means-tested programs </a:t>
            </a:r>
            <a:r>
              <a:rPr lang="en-US" dirty="0"/>
              <a:t>define eligibility for benefits based on recipients’ income.</a:t>
            </a:r>
          </a:p>
          <a:p>
            <a:r>
              <a:rPr lang="en-US" dirty="0"/>
              <a:t>Income for adults varies widely by race and gender in the U.S.</a:t>
            </a:r>
          </a:p>
          <a:p>
            <a:r>
              <a:rPr lang="en-US" dirty="0"/>
              <a:t>Determining whether </a:t>
            </a:r>
            <a:r>
              <a:rPr lang="en-US" i="1" dirty="0">
                <a:solidFill>
                  <a:srgbClr val="9D0505"/>
                </a:solidFill>
              </a:rPr>
              <a:t>discrimination</a:t>
            </a:r>
            <a:r>
              <a:rPr lang="en-US" dirty="0"/>
              <a:t> occurred is often difficult due to omitted variables.</a:t>
            </a:r>
          </a:p>
          <a:p>
            <a:r>
              <a:rPr lang="en-US" dirty="0"/>
              <a:t>Under some conditions, markets may help to eliminate discrimination.</a:t>
            </a:r>
          </a:p>
        </p:txBody>
      </p:sp>
    </p:spTree>
    <p:extLst>
      <p:ext uri="{BB962C8B-B14F-4D97-AF65-F5344CB8AC3E}">
        <p14:creationId xmlns:p14="http://schemas.microsoft.com/office/powerpoint/2010/main" val="882653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poverty I</a:t>
            </a:r>
          </a:p>
        </p:txBody>
      </p:sp>
      <p:sp>
        <p:nvSpPr>
          <p:cNvPr id="40" name="Content Placeholder 2"/>
          <p:cNvSpPr>
            <a:spLocks noGrp="1"/>
          </p:cNvSpPr>
          <p:nvPr>
            <p:ph idx="1"/>
          </p:nvPr>
        </p:nvSpPr>
        <p:spPr>
          <a:xfrm>
            <a:off x="457200" y="1219199"/>
            <a:ext cx="8229600" cy="1962534"/>
          </a:xfrm>
        </p:spPr>
        <p:txBody>
          <a:bodyPr>
            <a:normAutofit lnSpcReduction="10000"/>
          </a:bodyPr>
          <a:lstStyle/>
          <a:p>
            <a:pPr marL="0" indent="0">
              <a:lnSpc>
                <a:spcPct val="80000"/>
              </a:lnSpc>
              <a:spcBef>
                <a:spcPts val="200"/>
              </a:spcBef>
              <a:buNone/>
            </a:pPr>
            <a:r>
              <a:rPr lang="en-US" sz="2800" dirty="0"/>
              <a:t>There are two main ways to measure poverty:</a:t>
            </a:r>
          </a:p>
          <a:p>
            <a:pPr>
              <a:lnSpc>
                <a:spcPct val="80000"/>
              </a:lnSpc>
              <a:spcBef>
                <a:spcPts val="200"/>
              </a:spcBef>
              <a:buClr>
                <a:schemeClr val="tx1"/>
              </a:buClr>
            </a:pPr>
            <a:r>
              <a:rPr lang="en-US" sz="2800" i="1" dirty="0">
                <a:solidFill>
                  <a:srgbClr val="9D0505"/>
                </a:solidFill>
              </a:rPr>
              <a:t>Absolute poverty line</a:t>
            </a:r>
            <a:r>
              <a:rPr lang="en-US" sz="2800" dirty="0">
                <a:solidFill>
                  <a:srgbClr val="9D0505"/>
                </a:solidFill>
              </a:rPr>
              <a:t> </a:t>
            </a:r>
            <a:r>
              <a:rPr lang="en-US" sz="2800" dirty="0"/>
              <a:t>is a measure that defines poverty as income below a certain amount, fixed at a given point in time.</a:t>
            </a:r>
          </a:p>
          <a:p>
            <a:pPr>
              <a:lnSpc>
                <a:spcPct val="80000"/>
              </a:lnSpc>
              <a:spcBef>
                <a:spcPts val="200"/>
              </a:spcBef>
              <a:buClr>
                <a:schemeClr val="tx1"/>
              </a:buClr>
            </a:pPr>
            <a:r>
              <a:rPr lang="en-US" sz="2800" i="1" dirty="0">
                <a:solidFill>
                  <a:srgbClr val="9D0505"/>
                </a:solidFill>
              </a:rPr>
              <a:t>Relative poverty line</a:t>
            </a:r>
            <a:r>
              <a:rPr lang="en-US" sz="2800" dirty="0">
                <a:solidFill>
                  <a:srgbClr val="9D0505"/>
                </a:solidFill>
              </a:rPr>
              <a:t> </a:t>
            </a:r>
            <a:r>
              <a:rPr lang="en-US" sz="2800" dirty="0"/>
              <a:t>is</a:t>
            </a:r>
            <a:r>
              <a:rPr lang="en-US" sz="2800" b="1" dirty="0"/>
              <a:t> </a:t>
            </a:r>
            <a:r>
              <a:rPr lang="en-US" sz="2800" dirty="0"/>
              <a:t>a measure that defines poverty in terms of the income of the rest of the population.</a:t>
            </a:r>
          </a:p>
        </p:txBody>
      </p:sp>
      <p:sp>
        <p:nvSpPr>
          <p:cNvPr id="146" name="Content Placeholder 145"/>
          <p:cNvSpPr>
            <a:spLocks noGrp="1"/>
          </p:cNvSpPr>
          <p:nvPr>
            <p:ph sz="half" idx="4294967295"/>
          </p:nvPr>
        </p:nvSpPr>
        <p:spPr>
          <a:xfrm>
            <a:off x="4495800" y="3512118"/>
            <a:ext cx="4114800" cy="2789238"/>
          </a:xfrm>
        </p:spPr>
        <p:txBody>
          <a:bodyPr>
            <a:noAutofit/>
          </a:bodyPr>
          <a:lstStyle/>
          <a:p>
            <a:r>
              <a:rPr lang="en-US" sz="2400" dirty="0"/>
              <a:t>The </a:t>
            </a:r>
            <a:r>
              <a:rPr lang="en-US" sz="2400" i="1" dirty="0">
                <a:solidFill>
                  <a:srgbClr val="9D0505"/>
                </a:solidFill>
              </a:rPr>
              <a:t>absolute poverty line </a:t>
            </a:r>
            <a:r>
              <a:rPr lang="en-US" sz="2400" dirty="0"/>
              <a:t>in the U.S. is based on the price of food for different family sizes.</a:t>
            </a:r>
          </a:p>
          <a:p>
            <a:r>
              <a:rPr lang="en-US" sz="2400" dirty="0"/>
              <a:t>The poverty lines are determined annually by the U.S. Census Bureau.</a:t>
            </a:r>
          </a:p>
        </p:txBody>
      </p:sp>
      <p:grpSp>
        <p:nvGrpSpPr>
          <p:cNvPr id="147" name="Group 146"/>
          <p:cNvGrpSpPr/>
          <p:nvPr/>
        </p:nvGrpSpPr>
        <p:grpSpPr>
          <a:xfrm>
            <a:off x="228600" y="3194045"/>
            <a:ext cx="3657600" cy="3587755"/>
            <a:chOff x="685800" y="1853219"/>
            <a:chExt cx="3657600" cy="3587755"/>
          </a:xfrm>
        </p:grpSpPr>
        <p:sp>
          <p:nvSpPr>
            <p:cNvPr id="4" name="AutoShape 3"/>
            <p:cNvSpPr>
              <a:spLocks noChangeAspect="1" noChangeArrowheads="1" noTextEdit="1"/>
            </p:cNvSpPr>
            <p:nvPr/>
          </p:nvSpPr>
          <p:spPr bwMode="auto">
            <a:xfrm>
              <a:off x="685800" y="1853219"/>
              <a:ext cx="3657600" cy="358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5" name="Freeform 4"/>
            <p:cNvSpPr>
              <a:spLocks noEditPoints="1"/>
            </p:cNvSpPr>
            <p:nvPr/>
          </p:nvSpPr>
          <p:spPr bwMode="auto">
            <a:xfrm>
              <a:off x="685800" y="1853219"/>
              <a:ext cx="3657600" cy="448161"/>
            </a:xfrm>
            <a:custGeom>
              <a:avLst/>
              <a:gdLst>
                <a:gd name="T0" fmla="*/ 1887 w 3774"/>
                <a:gd name="T1" fmla="*/ 0 h 182"/>
                <a:gd name="T2" fmla="*/ 3774 w 3774"/>
                <a:gd name="T3" fmla="*/ 0 h 182"/>
                <a:gd name="T4" fmla="*/ 3774 w 3774"/>
                <a:gd name="T5" fmla="*/ 182 h 182"/>
                <a:gd name="T6" fmla="*/ 1887 w 3774"/>
                <a:gd name="T7" fmla="*/ 182 h 182"/>
                <a:gd name="T8" fmla="*/ 1887 w 3774"/>
                <a:gd name="T9" fmla="*/ 0 h 182"/>
                <a:gd name="T10" fmla="*/ 0 w 3774"/>
                <a:gd name="T11" fmla="*/ 0 h 182"/>
                <a:gd name="T12" fmla="*/ 1887 w 3774"/>
                <a:gd name="T13" fmla="*/ 0 h 182"/>
                <a:gd name="T14" fmla="*/ 1887 w 3774"/>
                <a:gd name="T15" fmla="*/ 182 h 182"/>
                <a:gd name="T16" fmla="*/ 0 w 3774"/>
                <a:gd name="T17" fmla="*/ 182 h 182"/>
                <a:gd name="T18" fmla="*/ 0 w 3774"/>
                <a:gd name="T19"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4" h="182">
                  <a:moveTo>
                    <a:pt x="1887" y="0"/>
                  </a:moveTo>
                  <a:lnTo>
                    <a:pt x="3774" y="0"/>
                  </a:lnTo>
                  <a:lnTo>
                    <a:pt x="3774" y="182"/>
                  </a:lnTo>
                  <a:lnTo>
                    <a:pt x="1887" y="182"/>
                  </a:lnTo>
                  <a:lnTo>
                    <a:pt x="1887" y="0"/>
                  </a:lnTo>
                  <a:close/>
                  <a:moveTo>
                    <a:pt x="0" y="0"/>
                  </a:moveTo>
                  <a:lnTo>
                    <a:pt x="1887" y="0"/>
                  </a:lnTo>
                  <a:lnTo>
                    <a:pt x="1887" y="182"/>
                  </a:lnTo>
                  <a:lnTo>
                    <a:pt x="0" y="182"/>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6" name="Freeform 5"/>
            <p:cNvSpPr>
              <a:spLocks noEditPoints="1"/>
            </p:cNvSpPr>
            <p:nvPr/>
          </p:nvSpPr>
          <p:spPr bwMode="auto">
            <a:xfrm>
              <a:off x="685800" y="2301380"/>
              <a:ext cx="3657600" cy="3139594"/>
            </a:xfrm>
            <a:custGeom>
              <a:avLst/>
              <a:gdLst>
                <a:gd name="T0" fmla="*/ 1887 w 3774"/>
                <a:gd name="T1" fmla="*/ 1091 h 1275"/>
                <a:gd name="T2" fmla="*/ 3774 w 3774"/>
                <a:gd name="T3" fmla="*/ 1091 h 1275"/>
                <a:gd name="T4" fmla="*/ 3774 w 3774"/>
                <a:gd name="T5" fmla="*/ 1275 h 1275"/>
                <a:gd name="T6" fmla="*/ 1887 w 3774"/>
                <a:gd name="T7" fmla="*/ 1275 h 1275"/>
                <a:gd name="T8" fmla="*/ 1887 w 3774"/>
                <a:gd name="T9" fmla="*/ 1091 h 1275"/>
                <a:gd name="T10" fmla="*/ 0 w 3774"/>
                <a:gd name="T11" fmla="*/ 1091 h 1275"/>
                <a:gd name="T12" fmla="*/ 1887 w 3774"/>
                <a:gd name="T13" fmla="*/ 1091 h 1275"/>
                <a:gd name="T14" fmla="*/ 1887 w 3774"/>
                <a:gd name="T15" fmla="*/ 1275 h 1275"/>
                <a:gd name="T16" fmla="*/ 0 w 3774"/>
                <a:gd name="T17" fmla="*/ 1275 h 1275"/>
                <a:gd name="T18" fmla="*/ 0 w 3774"/>
                <a:gd name="T19" fmla="*/ 1091 h 1275"/>
                <a:gd name="T20" fmla="*/ 1887 w 3774"/>
                <a:gd name="T21" fmla="*/ 727 h 1275"/>
                <a:gd name="T22" fmla="*/ 3774 w 3774"/>
                <a:gd name="T23" fmla="*/ 727 h 1275"/>
                <a:gd name="T24" fmla="*/ 3774 w 3774"/>
                <a:gd name="T25" fmla="*/ 909 h 1275"/>
                <a:gd name="T26" fmla="*/ 1887 w 3774"/>
                <a:gd name="T27" fmla="*/ 909 h 1275"/>
                <a:gd name="T28" fmla="*/ 1887 w 3774"/>
                <a:gd name="T29" fmla="*/ 727 h 1275"/>
                <a:gd name="T30" fmla="*/ 0 w 3774"/>
                <a:gd name="T31" fmla="*/ 727 h 1275"/>
                <a:gd name="T32" fmla="*/ 1887 w 3774"/>
                <a:gd name="T33" fmla="*/ 727 h 1275"/>
                <a:gd name="T34" fmla="*/ 1887 w 3774"/>
                <a:gd name="T35" fmla="*/ 909 h 1275"/>
                <a:gd name="T36" fmla="*/ 0 w 3774"/>
                <a:gd name="T37" fmla="*/ 909 h 1275"/>
                <a:gd name="T38" fmla="*/ 0 w 3774"/>
                <a:gd name="T39" fmla="*/ 727 h 1275"/>
                <a:gd name="T40" fmla="*/ 1887 w 3774"/>
                <a:gd name="T41" fmla="*/ 363 h 1275"/>
                <a:gd name="T42" fmla="*/ 3774 w 3774"/>
                <a:gd name="T43" fmla="*/ 363 h 1275"/>
                <a:gd name="T44" fmla="*/ 3774 w 3774"/>
                <a:gd name="T45" fmla="*/ 545 h 1275"/>
                <a:gd name="T46" fmla="*/ 1887 w 3774"/>
                <a:gd name="T47" fmla="*/ 545 h 1275"/>
                <a:gd name="T48" fmla="*/ 1887 w 3774"/>
                <a:gd name="T49" fmla="*/ 363 h 1275"/>
                <a:gd name="T50" fmla="*/ 0 w 3774"/>
                <a:gd name="T51" fmla="*/ 363 h 1275"/>
                <a:gd name="T52" fmla="*/ 1887 w 3774"/>
                <a:gd name="T53" fmla="*/ 363 h 1275"/>
                <a:gd name="T54" fmla="*/ 1887 w 3774"/>
                <a:gd name="T55" fmla="*/ 545 h 1275"/>
                <a:gd name="T56" fmla="*/ 0 w 3774"/>
                <a:gd name="T57" fmla="*/ 545 h 1275"/>
                <a:gd name="T58" fmla="*/ 0 w 3774"/>
                <a:gd name="T59" fmla="*/ 363 h 1275"/>
                <a:gd name="T60" fmla="*/ 1887 w 3774"/>
                <a:gd name="T61" fmla="*/ 0 h 1275"/>
                <a:gd name="T62" fmla="*/ 3774 w 3774"/>
                <a:gd name="T63" fmla="*/ 0 h 1275"/>
                <a:gd name="T64" fmla="*/ 3774 w 3774"/>
                <a:gd name="T65" fmla="*/ 182 h 1275"/>
                <a:gd name="T66" fmla="*/ 1887 w 3774"/>
                <a:gd name="T67" fmla="*/ 182 h 1275"/>
                <a:gd name="T68" fmla="*/ 1887 w 3774"/>
                <a:gd name="T69" fmla="*/ 0 h 1275"/>
                <a:gd name="T70" fmla="*/ 0 w 3774"/>
                <a:gd name="T71" fmla="*/ 0 h 1275"/>
                <a:gd name="T72" fmla="*/ 1887 w 3774"/>
                <a:gd name="T73" fmla="*/ 0 h 1275"/>
                <a:gd name="T74" fmla="*/ 1887 w 3774"/>
                <a:gd name="T75" fmla="*/ 182 h 1275"/>
                <a:gd name="T76" fmla="*/ 0 w 3774"/>
                <a:gd name="T77" fmla="*/ 182 h 1275"/>
                <a:gd name="T78" fmla="*/ 0 w 3774"/>
                <a:gd name="T79"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74" h="1275">
                  <a:moveTo>
                    <a:pt x="1887" y="1091"/>
                  </a:moveTo>
                  <a:lnTo>
                    <a:pt x="3774" y="1091"/>
                  </a:lnTo>
                  <a:lnTo>
                    <a:pt x="3774" y="1275"/>
                  </a:lnTo>
                  <a:lnTo>
                    <a:pt x="1887" y="1275"/>
                  </a:lnTo>
                  <a:lnTo>
                    <a:pt x="1887" y="1091"/>
                  </a:lnTo>
                  <a:close/>
                  <a:moveTo>
                    <a:pt x="0" y="1091"/>
                  </a:moveTo>
                  <a:lnTo>
                    <a:pt x="1887" y="1091"/>
                  </a:lnTo>
                  <a:lnTo>
                    <a:pt x="1887" y="1275"/>
                  </a:lnTo>
                  <a:lnTo>
                    <a:pt x="0" y="1275"/>
                  </a:lnTo>
                  <a:lnTo>
                    <a:pt x="0" y="1091"/>
                  </a:lnTo>
                  <a:close/>
                  <a:moveTo>
                    <a:pt x="1887" y="727"/>
                  </a:moveTo>
                  <a:lnTo>
                    <a:pt x="3774" y="727"/>
                  </a:lnTo>
                  <a:lnTo>
                    <a:pt x="3774" y="909"/>
                  </a:lnTo>
                  <a:lnTo>
                    <a:pt x="1887" y="909"/>
                  </a:lnTo>
                  <a:lnTo>
                    <a:pt x="1887" y="727"/>
                  </a:lnTo>
                  <a:close/>
                  <a:moveTo>
                    <a:pt x="0" y="727"/>
                  </a:moveTo>
                  <a:lnTo>
                    <a:pt x="1887" y="727"/>
                  </a:lnTo>
                  <a:lnTo>
                    <a:pt x="1887" y="909"/>
                  </a:lnTo>
                  <a:lnTo>
                    <a:pt x="0" y="909"/>
                  </a:lnTo>
                  <a:lnTo>
                    <a:pt x="0" y="727"/>
                  </a:lnTo>
                  <a:close/>
                  <a:moveTo>
                    <a:pt x="1887" y="363"/>
                  </a:moveTo>
                  <a:lnTo>
                    <a:pt x="3774" y="363"/>
                  </a:lnTo>
                  <a:lnTo>
                    <a:pt x="3774" y="545"/>
                  </a:lnTo>
                  <a:lnTo>
                    <a:pt x="1887" y="545"/>
                  </a:lnTo>
                  <a:lnTo>
                    <a:pt x="1887" y="363"/>
                  </a:lnTo>
                  <a:close/>
                  <a:moveTo>
                    <a:pt x="0" y="363"/>
                  </a:moveTo>
                  <a:lnTo>
                    <a:pt x="1887" y="363"/>
                  </a:lnTo>
                  <a:lnTo>
                    <a:pt x="1887" y="545"/>
                  </a:lnTo>
                  <a:lnTo>
                    <a:pt x="0" y="545"/>
                  </a:lnTo>
                  <a:lnTo>
                    <a:pt x="0" y="363"/>
                  </a:lnTo>
                  <a:close/>
                  <a:moveTo>
                    <a:pt x="1887" y="0"/>
                  </a:moveTo>
                  <a:lnTo>
                    <a:pt x="3774" y="0"/>
                  </a:lnTo>
                  <a:lnTo>
                    <a:pt x="3774" y="182"/>
                  </a:lnTo>
                  <a:lnTo>
                    <a:pt x="1887" y="182"/>
                  </a:lnTo>
                  <a:lnTo>
                    <a:pt x="1887" y="0"/>
                  </a:lnTo>
                  <a:close/>
                  <a:moveTo>
                    <a:pt x="0" y="0"/>
                  </a:moveTo>
                  <a:lnTo>
                    <a:pt x="1887" y="0"/>
                  </a:lnTo>
                  <a:lnTo>
                    <a:pt x="1887" y="182"/>
                  </a:lnTo>
                  <a:lnTo>
                    <a:pt x="0" y="182"/>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7" name="Freeform 6"/>
            <p:cNvSpPr>
              <a:spLocks noEditPoints="1"/>
            </p:cNvSpPr>
            <p:nvPr/>
          </p:nvSpPr>
          <p:spPr bwMode="auto">
            <a:xfrm>
              <a:off x="685800" y="2749542"/>
              <a:ext cx="3657600" cy="2238346"/>
            </a:xfrm>
            <a:custGeom>
              <a:avLst/>
              <a:gdLst>
                <a:gd name="T0" fmla="*/ 1887 w 3774"/>
                <a:gd name="T1" fmla="*/ 727 h 909"/>
                <a:gd name="T2" fmla="*/ 3774 w 3774"/>
                <a:gd name="T3" fmla="*/ 727 h 909"/>
                <a:gd name="T4" fmla="*/ 3774 w 3774"/>
                <a:gd name="T5" fmla="*/ 909 h 909"/>
                <a:gd name="T6" fmla="*/ 1887 w 3774"/>
                <a:gd name="T7" fmla="*/ 909 h 909"/>
                <a:gd name="T8" fmla="*/ 1887 w 3774"/>
                <a:gd name="T9" fmla="*/ 727 h 909"/>
                <a:gd name="T10" fmla="*/ 0 w 3774"/>
                <a:gd name="T11" fmla="*/ 727 h 909"/>
                <a:gd name="T12" fmla="*/ 1887 w 3774"/>
                <a:gd name="T13" fmla="*/ 727 h 909"/>
                <a:gd name="T14" fmla="*/ 1887 w 3774"/>
                <a:gd name="T15" fmla="*/ 909 h 909"/>
                <a:gd name="T16" fmla="*/ 0 w 3774"/>
                <a:gd name="T17" fmla="*/ 909 h 909"/>
                <a:gd name="T18" fmla="*/ 0 w 3774"/>
                <a:gd name="T19" fmla="*/ 727 h 909"/>
                <a:gd name="T20" fmla="*/ 1887 w 3774"/>
                <a:gd name="T21" fmla="*/ 363 h 909"/>
                <a:gd name="T22" fmla="*/ 3774 w 3774"/>
                <a:gd name="T23" fmla="*/ 363 h 909"/>
                <a:gd name="T24" fmla="*/ 3774 w 3774"/>
                <a:gd name="T25" fmla="*/ 545 h 909"/>
                <a:gd name="T26" fmla="*/ 1887 w 3774"/>
                <a:gd name="T27" fmla="*/ 545 h 909"/>
                <a:gd name="T28" fmla="*/ 1887 w 3774"/>
                <a:gd name="T29" fmla="*/ 363 h 909"/>
                <a:gd name="T30" fmla="*/ 0 w 3774"/>
                <a:gd name="T31" fmla="*/ 363 h 909"/>
                <a:gd name="T32" fmla="*/ 1887 w 3774"/>
                <a:gd name="T33" fmla="*/ 363 h 909"/>
                <a:gd name="T34" fmla="*/ 1887 w 3774"/>
                <a:gd name="T35" fmla="*/ 545 h 909"/>
                <a:gd name="T36" fmla="*/ 0 w 3774"/>
                <a:gd name="T37" fmla="*/ 545 h 909"/>
                <a:gd name="T38" fmla="*/ 0 w 3774"/>
                <a:gd name="T39" fmla="*/ 363 h 909"/>
                <a:gd name="T40" fmla="*/ 1887 w 3774"/>
                <a:gd name="T41" fmla="*/ 0 h 909"/>
                <a:gd name="T42" fmla="*/ 3774 w 3774"/>
                <a:gd name="T43" fmla="*/ 0 h 909"/>
                <a:gd name="T44" fmla="*/ 3774 w 3774"/>
                <a:gd name="T45" fmla="*/ 181 h 909"/>
                <a:gd name="T46" fmla="*/ 1887 w 3774"/>
                <a:gd name="T47" fmla="*/ 181 h 909"/>
                <a:gd name="T48" fmla="*/ 1887 w 3774"/>
                <a:gd name="T49" fmla="*/ 0 h 909"/>
                <a:gd name="T50" fmla="*/ 0 w 3774"/>
                <a:gd name="T51" fmla="*/ 0 h 909"/>
                <a:gd name="T52" fmla="*/ 1887 w 3774"/>
                <a:gd name="T53" fmla="*/ 0 h 909"/>
                <a:gd name="T54" fmla="*/ 1887 w 3774"/>
                <a:gd name="T55" fmla="*/ 181 h 909"/>
                <a:gd name="T56" fmla="*/ 0 w 3774"/>
                <a:gd name="T57" fmla="*/ 181 h 909"/>
                <a:gd name="T58" fmla="*/ 0 w 3774"/>
                <a:gd name="T59" fmla="*/ 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74" h="909">
                  <a:moveTo>
                    <a:pt x="1887" y="727"/>
                  </a:moveTo>
                  <a:lnTo>
                    <a:pt x="3774" y="727"/>
                  </a:lnTo>
                  <a:lnTo>
                    <a:pt x="3774" y="909"/>
                  </a:lnTo>
                  <a:lnTo>
                    <a:pt x="1887" y="909"/>
                  </a:lnTo>
                  <a:lnTo>
                    <a:pt x="1887" y="727"/>
                  </a:lnTo>
                  <a:close/>
                  <a:moveTo>
                    <a:pt x="0" y="727"/>
                  </a:moveTo>
                  <a:lnTo>
                    <a:pt x="1887" y="727"/>
                  </a:lnTo>
                  <a:lnTo>
                    <a:pt x="1887" y="909"/>
                  </a:lnTo>
                  <a:lnTo>
                    <a:pt x="0" y="909"/>
                  </a:lnTo>
                  <a:lnTo>
                    <a:pt x="0" y="727"/>
                  </a:lnTo>
                  <a:close/>
                  <a:moveTo>
                    <a:pt x="1887" y="363"/>
                  </a:moveTo>
                  <a:lnTo>
                    <a:pt x="3774" y="363"/>
                  </a:lnTo>
                  <a:lnTo>
                    <a:pt x="3774" y="545"/>
                  </a:lnTo>
                  <a:lnTo>
                    <a:pt x="1887" y="545"/>
                  </a:lnTo>
                  <a:lnTo>
                    <a:pt x="1887" y="363"/>
                  </a:lnTo>
                  <a:close/>
                  <a:moveTo>
                    <a:pt x="0" y="363"/>
                  </a:moveTo>
                  <a:lnTo>
                    <a:pt x="1887" y="363"/>
                  </a:lnTo>
                  <a:lnTo>
                    <a:pt x="1887" y="545"/>
                  </a:lnTo>
                  <a:lnTo>
                    <a:pt x="0" y="545"/>
                  </a:lnTo>
                  <a:lnTo>
                    <a:pt x="0" y="363"/>
                  </a:lnTo>
                  <a:close/>
                  <a:moveTo>
                    <a:pt x="1887" y="0"/>
                  </a:moveTo>
                  <a:lnTo>
                    <a:pt x="3774" y="0"/>
                  </a:lnTo>
                  <a:lnTo>
                    <a:pt x="3774" y="181"/>
                  </a:lnTo>
                  <a:lnTo>
                    <a:pt x="1887" y="181"/>
                  </a:lnTo>
                  <a:lnTo>
                    <a:pt x="1887" y="0"/>
                  </a:lnTo>
                  <a:close/>
                  <a:moveTo>
                    <a:pt x="0" y="0"/>
                  </a:moveTo>
                  <a:lnTo>
                    <a:pt x="1887" y="0"/>
                  </a:lnTo>
                  <a:lnTo>
                    <a:pt x="1887" y="181"/>
                  </a:lnTo>
                  <a:lnTo>
                    <a:pt x="0" y="181"/>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8" name="Line 8"/>
            <p:cNvSpPr>
              <a:spLocks noChangeShapeType="1"/>
            </p:cNvSpPr>
            <p:nvPr/>
          </p:nvSpPr>
          <p:spPr bwMode="auto">
            <a:xfrm flipV="1">
              <a:off x="2514600" y="1853219"/>
              <a:ext cx="0" cy="4407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9" name="Freeform 8"/>
            <p:cNvSpPr>
              <a:spLocks/>
            </p:cNvSpPr>
            <p:nvPr/>
          </p:nvSpPr>
          <p:spPr bwMode="auto">
            <a:xfrm>
              <a:off x="685800" y="2301380"/>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0" name="Line 10"/>
            <p:cNvSpPr>
              <a:spLocks noChangeShapeType="1"/>
            </p:cNvSpPr>
            <p:nvPr/>
          </p:nvSpPr>
          <p:spPr bwMode="auto">
            <a:xfrm flipV="1">
              <a:off x="2514600" y="2313693"/>
              <a:ext cx="0" cy="42846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1" name="Freeform 10"/>
            <p:cNvSpPr>
              <a:spLocks/>
            </p:cNvSpPr>
            <p:nvPr/>
          </p:nvSpPr>
          <p:spPr bwMode="auto">
            <a:xfrm>
              <a:off x="685800" y="2749542"/>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2" name="Line 12"/>
            <p:cNvSpPr>
              <a:spLocks noChangeShapeType="1"/>
            </p:cNvSpPr>
            <p:nvPr/>
          </p:nvSpPr>
          <p:spPr bwMode="auto">
            <a:xfrm flipV="1">
              <a:off x="2514600" y="2761855"/>
              <a:ext cx="0" cy="42846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3" name="Freeform 12"/>
            <p:cNvSpPr>
              <a:spLocks/>
            </p:cNvSpPr>
            <p:nvPr/>
          </p:nvSpPr>
          <p:spPr bwMode="auto">
            <a:xfrm>
              <a:off x="685800" y="3195242"/>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4" name="Line 14"/>
            <p:cNvSpPr>
              <a:spLocks noChangeShapeType="1"/>
            </p:cNvSpPr>
            <p:nvPr/>
          </p:nvSpPr>
          <p:spPr bwMode="auto">
            <a:xfrm flipV="1">
              <a:off x="2514600" y="3207553"/>
              <a:ext cx="0" cy="43092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5" name="Freeform 14"/>
            <p:cNvSpPr>
              <a:spLocks/>
            </p:cNvSpPr>
            <p:nvPr/>
          </p:nvSpPr>
          <p:spPr bwMode="auto">
            <a:xfrm>
              <a:off x="685800" y="3643403"/>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6" name="Line 16"/>
            <p:cNvSpPr>
              <a:spLocks noChangeShapeType="1"/>
            </p:cNvSpPr>
            <p:nvPr/>
          </p:nvSpPr>
          <p:spPr bwMode="auto">
            <a:xfrm flipV="1">
              <a:off x="2514600" y="3655715"/>
              <a:ext cx="0" cy="43092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7" name="Freeform 16"/>
            <p:cNvSpPr>
              <a:spLocks/>
            </p:cNvSpPr>
            <p:nvPr/>
          </p:nvSpPr>
          <p:spPr bwMode="auto">
            <a:xfrm>
              <a:off x="685800" y="4091565"/>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18" name="Line 18"/>
            <p:cNvSpPr>
              <a:spLocks noChangeShapeType="1"/>
            </p:cNvSpPr>
            <p:nvPr/>
          </p:nvSpPr>
          <p:spPr bwMode="auto">
            <a:xfrm flipV="1">
              <a:off x="2514600" y="4103876"/>
              <a:ext cx="0" cy="42846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19" name="Freeform 18"/>
            <p:cNvSpPr>
              <a:spLocks/>
            </p:cNvSpPr>
            <p:nvPr/>
          </p:nvSpPr>
          <p:spPr bwMode="auto">
            <a:xfrm>
              <a:off x="685800" y="4539726"/>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Line 20"/>
            <p:cNvSpPr>
              <a:spLocks noChangeShapeType="1"/>
            </p:cNvSpPr>
            <p:nvPr/>
          </p:nvSpPr>
          <p:spPr bwMode="auto">
            <a:xfrm flipV="1">
              <a:off x="2514600" y="4552038"/>
              <a:ext cx="0" cy="428462"/>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1" name="Freeform 20"/>
            <p:cNvSpPr>
              <a:spLocks/>
            </p:cNvSpPr>
            <p:nvPr/>
          </p:nvSpPr>
          <p:spPr bwMode="auto">
            <a:xfrm>
              <a:off x="685800" y="4987888"/>
              <a:ext cx="3657600" cy="0"/>
            </a:xfrm>
            <a:custGeom>
              <a:avLst/>
              <a:gdLst>
                <a:gd name="T0" fmla="*/ 0 w 3774"/>
                <a:gd name="T1" fmla="*/ 1887 w 3774"/>
                <a:gd name="T2" fmla="*/ 3774 w 3774"/>
              </a:gdLst>
              <a:ahLst/>
              <a:cxnLst>
                <a:cxn ang="0">
                  <a:pos x="T0" y="0"/>
                </a:cxn>
                <a:cxn ang="0">
                  <a:pos x="T1" y="0"/>
                </a:cxn>
                <a:cxn ang="0">
                  <a:pos x="T2" y="0"/>
                </a:cxn>
              </a:cxnLst>
              <a:rect l="0" t="0" r="r" b="b"/>
              <a:pathLst>
                <a:path w="3774">
                  <a:moveTo>
                    <a:pt x="0" y="0"/>
                  </a:moveTo>
                  <a:lnTo>
                    <a:pt x="1887" y="0"/>
                  </a:lnTo>
                  <a:lnTo>
                    <a:pt x="3774"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Line 22"/>
            <p:cNvSpPr>
              <a:spLocks noChangeShapeType="1"/>
            </p:cNvSpPr>
            <p:nvPr/>
          </p:nvSpPr>
          <p:spPr bwMode="auto">
            <a:xfrm flipV="1">
              <a:off x="2514600" y="5000199"/>
              <a:ext cx="0" cy="440775"/>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dirty="0"/>
            </a:p>
          </p:txBody>
        </p:sp>
        <p:sp>
          <p:nvSpPr>
            <p:cNvPr id="23" name="Rectangle 22"/>
            <p:cNvSpPr>
              <a:spLocks noChangeArrowheads="1"/>
            </p:cNvSpPr>
            <p:nvPr/>
          </p:nvSpPr>
          <p:spPr bwMode="auto">
            <a:xfrm>
              <a:off x="1143000" y="1954179"/>
              <a:ext cx="14731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Poverty line ($)</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4" name="Rectangle 23"/>
            <p:cNvSpPr>
              <a:spLocks noChangeArrowheads="1"/>
            </p:cNvSpPr>
            <p:nvPr/>
          </p:nvSpPr>
          <p:spPr bwMode="auto">
            <a:xfrm>
              <a:off x="3080345" y="1954179"/>
              <a:ext cx="10964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000000"/>
                  </a:solidFill>
                  <a:effectLst/>
                  <a:latin typeface="Univers LT Std 47 Cn Lt" charset="0"/>
                  <a:cs typeface="Arial" pitchFamily="34" charset="0"/>
                </a:rPr>
                <a:t>Family size</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4"/>
            <p:cNvSpPr>
              <a:spLocks noChangeArrowheads="1"/>
            </p:cNvSpPr>
            <p:nvPr/>
          </p:nvSpPr>
          <p:spPr bwMode="auto">
            <a:xfrm>
              <a:off x="1390642" y="2409727"/>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12,752</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5"/>
            <p:cNvSpPr>
              <a:spLocks noChangeArrowheads="1"/>
            </p:cNvSpPr>
            <p:nvPr/>
          </p:nvSpPr>
          <p:spPr bwMode="auto">
            <a:xfrm>
              <a:off x="3407194" y="2409727"/>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6"/>
            <p:cNvSpPr>
              <a:spLocks noChangeArrowheads="1"/>
            </p:cNvSpPr>
            <p:nvPr/>
          </p:nvSpPr>
          <p:spPr bwMode="auto">
            <a:xfrm>
              <a:off x="1390642" y="2857889"/>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16,414</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8" name="Rectangle 27"/>
            <p:cNvSpPr>
              <a:spLocks noChangeArrowheads="1"/>
            </p:cNvSpPr>
            <p:nvPr/>
          </p:nvSpPr>
          <p:spPr bwMode="auto">
            <a:xfrm>
              <a:off x="3407194" y="2857889"/>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2</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29" name="Rectangle 28"/>
            <p:cNvSpPr>
              <a:spLocks noChangeArrowheads="1"/>
            </p:cNvSpPr>
            <p:nvPr/>
          </p:nvSpPr>
          <p:spPr bwMode="auto">
            <a:xfrm>
              <a:off x="1390642" y="3306050"/>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19,730</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29"/>
            <p:cNvSpPr>
              <a:spLocks noChangeArrowheads="1"/>
            </p:cNvSpPr>
            <p:nvPr/>
          </p:nvSpPr>
          <p:spPr bwMode="auto">
            <a:xfrm>
              <a:off x="3407194" y="3306050"/>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3</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1" name="Rectangle 30"/>
            <p:cNvSpPr>
              <a:spLocks noChangeArrowheads="1"/>
            </p:cNvSpPr>
            <p:nvPr/>
          </p:nvSpPr>
          <p:spPr bwMode="auto">
            <a:xfrm>
              <a:off x="1390642" y="3754212"/>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24,858</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2" name="Rectangle 31"/>
            <p:cNvSpPr>
              <a:spLocks noChangeArrowheads="1"/>
            </p:cNvSpPr>
            <p:nvPr/>
          </p:nvSpPr>
          <p:spPr bwMode="auto">
            <a:xfrm>
              <a:off x="3407194" y="3754212"/>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4</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3" name="Rectangle 32"/>
            <p:cNvSpPr>
              <a:spLocks noChangeArrowheads="1"/>
            </p:cNvSpPr>
            <p:nvPr/>
          </p:nvSpPr>
          <p:spPr bwMode="auto">
            <a:xfrm>
              <a:off x="1390642" y="4199911"/>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dirty="0">
                  <a:solidFill>
                    <a:srgbClr val="000000"/>
                  </a:solidFill>
                  <a:latin typeface="Univers LT Std 57 Cn" charset="0"/>
                  <a:cs typeface="Arial" pitchFamily="34" charset="0"/>
                </a:rPr>
                <a:t>29,253</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4" name="Rectangle 33"/>
            <p:cNvSpPr>
              <a:spLocks noChangeArrowheads="1"/>
            </p:cNvSpPr>
            <p:nvPr/>
          </p:nvSpPr>
          <p:spPr bwMode="auto">
            <a:xfrm>
              <a:off x="3407194" y="4199911"/>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5</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5" name="Rectangle 34"/>
            <p:cNvSpPr>
              <a:spLocks noChangeArrowheads="1"/>
            </p:cNvSpPr>
            <p:nvPr/>
          </p:nvSpPr>
          <p:spPr bwMode="auto">
            <a:xfrm>
              <a:off x="1390642" y="4648073"/>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33,753</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6" name="Rectangle 35"/>
            <p:cNvSpPr>
              <a:spLocks noChangeArrowheads="1"/>
            </p:cNvSpPr>
            <p:nvPr/>
          </p:nvSpPr>
          <p:spPr bwMode="auto">
            <a:xfrm>
              <a:off x="3407194" y="4648073"/>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6</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7" name="Rectangle 36"/>
            <p:cNvSpPr>
              <a:spLocks noChangeArrowheads="1"/>
            </p:cNvSpPr>
            <p:nvPr/>
          </p:nvSpPr>
          <p:spPr bwMode="auto">
            <a:xfrm>
              <a:off x="1390642" y="5096234"/>
              <a:ext cx="6267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36,685</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sp>
          <p:nvSpPr>
            <p:cNvPr id="38" name="Rectangle 37"/>
            <p:cNvSpPr>
              <a:spLocks noChangeArrowheads="1"/>
            </p:cNvSpPr>
            <p:nvPr/>
          </p:nvSpPr>
          <p:spPr bwMode="auto">
            <a:xfrm>
              <a:off x="3407194" y="5096234"/>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effectLst/>
                  <a:latin typeface="Univers LT Std 57 Cn" charset="0"/>
                  <a:cs typeface="Arial" pitchFamily="34" charset="0"/>
                </a:rPr>
                <a:t>7</a:t>
              </a:r>
              <a:endParaRPr kumimoji="0" lang="en-US" sz="1600" b="0" i="0" u="none" strike="noStrike" cap="none" normalizeH="0" baseline="0" dirty="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414519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uiExpand="1" build="p"/>
      <p:bldP spid="14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poverty II</a:t>
            </a:r>
          </a:p>
        </p:txBody>
      </p:sp>
      <p:sp>
        <p:nvSpPr>
          <p:cNvPr id="3" name="Content Placeholder 2"/>
          <p:cNvSpPr>
            <a:spLocks noGrp="1"/>
          </p:cNvSpPr>
          <p:nvPr>
            <p:ph idx="1"/>
          </p:nvPr>
        </p:nvSpPr>
        <p:spPr>
          <a:xfrm>
            <a:off x="457200" y="1219199"/>
            <a:ext cx="8229600" cy="866777"/>
          </a:xfrm>
        </p:spPr>
        <p:txBody>
          <a:bodyPr>
            <a:normAutofit lnSpcReduction="10000"/>
          </a:bodyPr>
          <a:lstStyle/>
          <a:p>
            <a:pPr marL="0" indent="0">
              <a:buNone/>
            </a:pPr>
            <a:r>
              <a:rPr lang="en-US" sz="2600" dirty="0"/>
              <a:t>The </a:t>
            </a:r>
            <a:r>
              <a:rPr lang="en-US" sz="2600" i="1" dirty="0">
                <a:solidFill>
                  <a:srgbClr val="9D0505"/>
                </a:solidFill>
              </a:rPr>
              <a:t>poverty rate</a:t>
            </a:r>
            <a:r>
              <a:rPr lang="en-US" sz="2600" i="1" dirty="0"/>
              <a:t> </a:t>
            </a:r>
            <a:r>
              <a:rPr lang="en-US" sz="2600" dirty="0"/>
              <a:t>defines the percentage of the population that have incomes below the poverty line.</a:t>
            </a:r>
          </a:p>
        </p:txBody>
      </p:sp>
      <p:sp>
        <p:nvSpPr>
          <p:cNvPr id="110" name="Content Placeholder 2"/>
          <p:cNvSpPr txBox="1">
            <a:spLocks/>
          </p:cNvSpPr>
          <p:nvPr/>
        </p:nvSpPr>
        <p:spPr>
          <a:xfrm>
            <a:off x="457200" y="5867400"/>
            <a:ext cx="8229600" cy="7619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0000"/>
              </a:lnSpc>
              <a:spcBef>
                <a:spcPts val="0"/>
              </a:spcBef>
              <a:buNone/>
            </a:pPr>
            <a:r>
              <a:rPr lang="en-US" sz="2400" dirty="0"/>
              <a:t>Since the 1960s, the poverty rate in the U.S. has decreased through </a:t>
            </a:r>
            <a:r>
              <a:rPr lang="en-US" sz="2400" i="1" dirty="0">
                <a:solidFill>
                  <a:srgbClr val="9D0505"/>
                </a:solidFill>
              </a:rPr>
              <a:t>economic growth </a:t>
            </a:r>
            <a:r>
              <a:rPr lang="en-US" sz="2400" dirty="0"/>
              <a:t>and </a:t>
            </a:r>
            <a:r>
              <a:rPr lang="en-US" sz="2400" i="1" dirty="0">
                <a:solidFill>
                  <a:srgbClr val="9D0505"/>
                </a:solidFill>
              </a:rPr>
              <a:t>government assistance</a:t>
            </a:r>
            <a:r>
              <a:rPr lang="en-US" sz="2400" dirty="0"/>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l="34134" t="20969" r="3134" b="24333"/>
          <a:stretch>
            <a:fillRect/>
          </a:stretch>
        </p:blipFill>
        <p:spPr bwMode="auto">
          <a:xfrm>
            <a:off x="609600" y="1981200"/>
            <a:ext cx="7415904" cy="38862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43090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poverty III</a:t>
            </a:r>
          </a:p>
        </p:txBody>
      </p:sp>
      <p:sp>
        <p:nvSpPr>
          <p:cNvPr id="3" name="Content Placeholder 2"/>
          <p:cNvSpPr>
            <a:spLocks noGrp="1"/>
          </p:cNvSpPr>
          <p:nvPr>
            <p:ph idx="1"/>
          </p:nvPr>
        </p:nvSpPr>
        <p:spPr>
          <a:xfrm>
            <a:off x="457200" y="1066800"/>
            <a:ext cx="8229600" cy="5254751"/>
          </a:xfrm>
        </p:spPr>
        <p:txBody>
          <a:bodyPr>
            <a:normAutofit/>
          </a:bodyPr>
          <a:lstStyle/>
          <a:p>
            <a:pPr marL="0" indent="0">
              <a:buNone/>
            </a:pPr>
            <a:r>
              <a:rPr lang="en-US" dirty="0"/>
              <a:t>The poverty rate differs by demographics.</a:t>
            </a:r>
          </a:p>
        </p:txBody>
      </p:sp>
      <p:sp>
        <p:nvSpPr>
          <p:cNvPr id="5" name="AutoShape 3"/>
          <p:cNvSpPr>
            <a:spLocks noChangeAspect="1" noChangeArrowheads="1" noTextEdit="1"/>
          </p:cNvSpPr>
          <p:nvPr/>
        </p:nvSpPr>
        <p:spPr bwMode="auto">
          <a:xfrm>
            <a:off x="1905000" y="1600200"/>
            <a:ext cx="534828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6" name="Freeform 6"/>
          <p:cNvSpPr>
            <a:spLocks noEditPoints="1"/>
          </p:cNvSpPr>
          <p:nvPr/>
        </p:nvSpPr>
        <p:spPr bwMode="auto">
          <a:xfrm>
            <a:off x="1905000" y="1763713"/>
            <a:ext cx="5348288" cy="382588"/>
          </a:xfrm>
          <a:custGeom>
            <a:avLst/>
            <a:gdLst>
              <a:gd name="T0" fmla="*/ 2033 w 3369"/>
              <a:gd name="T1" fmla="*/ 0 h 241"/>
              <a:gd name="T2" fmla="*/ 3369 w 3369"/>
              <a:gd name="T3" fmla="*/ 0 h 241"/>
              <a:gd name="T4" fmla="*/ 3369 w 3369"/>
              <a:gd name="T5" fmla="*/ 241 h 241"/>
              <a:gd name="T6" fmla="*/ 2033 w 3369"/>
              <a:gd name="T7" fmla="*/ 241 h 241"/>
              <a:gd name="T8" fmla="*/ 2033 w 3369"/>
              <a:gd name="T9" fmla="*/ 0 h 241"/>
              <a:gd name="T10" fmla="*/ 693 w 3369"/>
              <a:gd name="T11" fmla="*/ 0 h 241"/>
              <a:gd name="T12" fmla="*/ 2033 w 3369"/>
              <a:gd name="T13" fmla="*/ 0 h 241"/>
              <a:gd name="T14" fmla="*/ 2033 w 3369"/>
              <a:gd name="T15" fmla="*/ 241 h 241"/>
              <a:gd name="T16" fmla="*/ 693 w 3369"/>
              <a:gd name="T17" fmla="*/ 241 h 241"/>
              <a:gd name="T18" fmla="*/ 693 w 3369"/>
              <a:gd name="T19" fmla="*/ 0 h 241"/>
              <a:gd name="T20" fmla="*/ 0 w 3369"/>
              <a:gd name="T21" fmla="*/ 0 h 241"/>
              <a:gd name="T22" fmla="*/ 693 w 3369"/>
              <a:gd name="T23" fmla="*/ 0 h 241"/>
              <a:gd name="T24" fmla="*/ 693 w 3369"/>
              <a:gd name="T25" fmla="*/ 241 h 241"/>
              <a:gd name="T26" fmla="*/ 0 w 3369"/>
              <a:gd name="T27" fmla="*/ 241 h 241"/>
              <a:gd name="T28" fmla="*/ 0 w 3369"/>
              <a:gd name="T29"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9" h="241">
                <a:moveTo>
                  <a:pt x="2033" y="0"/>
                </a:moveTo>
                <a:lnTo>
                  <a:pt x="3369" y="0"/>
                </a:lnTo>
                <a:lnTo>
                  <a:pt x="3369" y="241"/>
                </a:lnTo>
                <a:lnTo>
                  <a:pt x="2033" y="241"/>
                </a:lnTo>
                <a:lnTo>
                  <a:pt x="2033" y="0"/>
                </a:lnTo>
                <a:close/>
                <a:moveTo>
                  <a:pt x="693" y="0"/>
                </a:moveTo>
                <a:lnTo>
                  <a:pt x="2033" y="0"/>
                </a:lnTo>
                <a:lnTo>
                  <a:pt x="2033" y="241"/>
                </a:lnTo>
                <a:lnTo>
                  <a:pt x="693" y="241"/>
                </a:lnTo>
                <a:lnTo>
                  <a:pt x="693" y="0"/>
                </a:lnTo>
                <a:close/>
                <a:moveTo>
                  <a:pt x="0" y="0"/>
                </a:moveTo>
                <a:lnTo>
                  <a:pt x="693" y="0"/>
                </a:lnTo>
                <a:lnTo>
                  <a:pt x="693" y="241"/>
                </a:lnTo>
                <a:lnTo>
                  <a:pt x="0" y="241"/>
                </a:lnTo>
                <a:lnTo>
                  <a:pt x="0" y="0"/>
                </a:lnTo>
                <a:close/>
              </a:path>
            </a:pathLst>
          </a:custGeom>
          <a:solidFill>
            <a:srgbClr val="DAE2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7" name="Freeform 7"/>
          <p:cNvSpPr>
            <a:spLocks noEditPoints="1"/>
          </p:cNvSpPr>
          <p:nvPr/>
        </p:nvSpPr>
        <p:spPr bwMode="auto">
          <a:xfrm>
            <a:off x="1905000" y="2146300"/>
            <a:ext cx="5348288" cy="1030288"/>
          </a:xfrm>
          <a:custGeom>
            <a:avLst/>
            <a:gdLst>
              <a:gd name="T0" fmla="*/ 2033 w 3369"/>
              <a:gd name="T1" fmla="*/ 487 h 649"/>
              <a:gd name="T2" fmla="*/ 3369 w 3369"/>
              <a:gd name="T3" fmla="*/ 487 h 649"/>
              <a:gd name="T4" fmla="*/ 3369 w 3369"/>
              <a:gd name="T5" fmla="*/ 649 h 649"/>
              <a:gd name="T6" fmla="*/ 2033 w 3369"/>
              <a:gd name="T7" fmla="*/ 649 h 649"/>
              <a:gd name="T8" fmla="*/ 2033 w 3369"/>
              <a:gd name="T9" fmla="*/ 487 h 649"/>
              <a:gd name="T10" fmla="*/ 693 w 3369"/>
              <a:gd name="T11" fmla="*/ 487 h 649"/>
              <a:gd name="T12" fmla="*/ 2033 w 3369"/>
              <a:gd name="T13" fmla="*/ 487 h 649"/>
              <a:gd name="T14" fmla="*/ 2033 w 3369"/>
              <a:gd name="T15" fmla="*/ 649 h 649"/>
              <a:gd name="T16" fmla="*/ 693 w 3369"/>
              <a:gd name="T17" fmla="*/ 649 h 649"/>
              <a:gd name="T18" fmla="*/ 693 w 3369"/>
              <a:gd name="T19" fmla="*/ 487 h 649"/>
              <a:gd name="T20" fmla="*/ 0 w 3369"/>
              <a:gd name="T21" fmla="*/ 487 h 649"/>
              <a:gd name="T22" fmla="*/ 693 w 3369"/>
              <a:gd name="T23" fmla="*/ 487 h 649"/>
              <a:gd name="T24" fmla="*/ 693 w 3369"/>
              <a:gd name="T25" fmla="*/ 649 h 649"/>
              <a:gd name="T26" fmla="*/ 0 w 3369"/>
              <a:gd name="T27" fmla="*/ 649 h 649"/>
              <a:gd name="T28" fmla="*/ 0 w 3369"/>
              <a:gd name="T29" fmla="*/ 487 h 649"/>
              <a:gd name="T30" fmla="*/ 2033 w 3369"/>
              <a:gd name="T31" fmla="*/ 325 h 649"/>
              <a:gd name="T32" fmla="*/ 3369 w 3369"/>
              <a:gd name="T33" fmla="*/ 325 h 649"/>
              <a:gd name="T34" fmla="*/ 3369 w 3369"/>
              <a:gd name="T35" fmla="*/ 487 h 649"/>
              <a:gd name="T36" fmla="*/ 2033 w 3369"/>
              <a:gd name="T37" fmla="*/ 487 h 649"/>
              <a:gd name="T38" fmla="*/ 2033 w 3369"/>
              <a:gd name="T39" fmla="*/ 325 h 649"/>
              <a:gd name="T40" fmla="*/ 693 w 3369"/>
              <a:gd name="T41" fmla="*/ 325 h 649"/>
              <a:gd name="T42" fmla="*/ 2033 w 3369"/>
              <a:gd name="T43" fmla="*/ 325 h 649"/>
              <a:gd name="T44" fmla="*/ 2033 w 3369"/>
              <a:gd name="T45" fmla="*/ 487 h 649"/>
              <a:gd name="T46" fmla="*/ 693 w 3369"/>
              <a:gd name="T47" fmla="*/ 487 h 649"/>
              <a:gd name="T48" fmla="*/ 693 w 3369"/>
              <a:gd name="T49" fmla="*/ 325 h 649"/>
              <a:gd name="T50" fmla="*/ 0 w 3369"/>
              <a:gd name="T51" fmla="*/ 325 h 649"/>
              <a:gd name="T52" fmla="*/ 693 w 3369"/>
              <a:gd name="T53" fmla="*/ 325 h 649"/>
              <a:gd name="T54" fmla="*/ 693 w 3369"/>
              <a:gd name="T55" fmla="*/ 487 h 649"/>
              <a:gd name="T56" fmla="*/ 0 w 3369"/>
              <a:gd name="T57" fmla="*/ 487 h 649"/>
              <a:gd name="T58" fmla="*/ 0 w 3369"/>
              <a:gd name="T59" fmla="*/ 325 h 649"/>
              <a:gd name="T60" fmla="*/ 2033 w 3369"/>
              <a:gd name="T61" fmla="*/ 163 h 649"/>
              <a:gd name="T62" fmla="*/ 3369 w 3369"/>
              <a:gd name="T63" fmla="*/ 163 h 649"/>
              <a:gd name="T64" fmla="*/ 3369 w 3369"/>
              <a:gd name="T65" fmla="*/ 325 h 649"/>
              <a:gd name="T66" fmla="*/ 2033 w 3369"/>
              <a:gd name="T67" fmla="*/ 325 h 649"/>
              <a:gd name="T68" fmla="*/ 2033 w 3369"/>
              <a:gd name="T69" fmla="*/ 163 h 649"/>
              <a:gd name="T70" fmla="*/ 693 w 3369"/>
              <a:gd name="T71" fmla="*/ 163 h 649"/>
              <a:gd name="T72" fmla="*/ 2033 w 3369"/>
              <a:gd name="T73" fmla="*/ 163 h 649"/>
              <a:gd name="T74" fmla="*/ 2033 w 3369"/>
              <a:gd name="T75" fmla="*/ 325 h 649"/>
              <a:gd name="T76" fmla="*/ 693 w 3369"/>
              <a:gd name="T77" fmla="*/ 325 h 649"/>
              <a:gd name="T78" fmla="*/ 693 w 3369"/>
              <a:gd name="T79" fmla="*/ 163 h 649"/>
              <a:gd name="T80" fmla="*/ 0 w 3369"/>
              <a:gd name="T81" fmla="*/ 163 h 649"/>
              <a:gd name="T82" fmla="*/ 693 w 3369"/>
              <a:gd name="T83" fmla="*/ 163 h 649"/>
              <a:gd name="T84" fmla="*/ 693 w 3369"/>
              <a:gd name="T85" fmla="*/ 325 h 649"/>
              <a:gd name="T86" fmla="*/ 0 w 3369"/>
              <a:gd name="T87" fmla="*/ 325 h 649"/>
              <a:gd name="T88" fmla="*/ 0 w 3369"/>
              <a:gd name="T89" fmla="*/ 163 h 649"/>
              <a:gd name="T90" fmla="*/ 2033 w 3369"/>
              <a:gd name="T91" fmla="*/ 0 h 649"/>
              <a:gd name="T92" fmla="*/ 3369 w 3369"/>
              <a:gd name="T93" fmla="*/ 0 h 649"/>
              <a:gd name="T94" fmla="*/ 3369 w 3369"/>
              <a:gd name="T95" fmla="*/ 163 h 649"/>
              <a:gd name="T96" fmla="*/ 2033 w 3369"/>
              <a:gd name="T97" fmla="*/ 163 h 649"/>
              <a:gd name="T98" fmla="*/ 2033 w 3369"/>
              <a:gd name="T99" fmla="*/ 0 h 649"/>
              <a:gd name="T100" fmla="*/ 693 w 3369"/>
              <a:gd name="T101" fmla="*/ 0 h 649"/>
              <a:gd name="T102" fmla="*/ 2033 w 3369"/>
              <a:gd name="T103" fmla="*/ 0 h 649"/>
              <a:gd name="T104" fmla="*/ 2033 w 3369"/>
              <a:gd name="T105" fmla="*/ 163 h 649"/>
              <a:gd name="T106" fmla="*/ 693 w 3369"/>
              <a:gd name="T107" fmla="*/ 163 h 649"/>
              <a:gd name="T108" fmla="*/ 693 w 3369"/>
              <a:gd name="T109" fmla="*/ 0 h 649"/>
              <a:gd name="T110" fmla="*/ 0 w 3369"/>
              <a:gd name="T111" fmla="*/ 0 h 649"/>
              <a:gd name="T112" fmla="*/ 693 w 3369"/>
              <a:gd name="T113" fmla="*/ 0 h 649"/>
              <a:gd name="T114" fmla="*/ 693 w 3369"/>
              <a:gd name="T115" fmla="*/ 163 h 649"/>
              <a:gd name="T116" fmla="*/ 0 w 3369"/>
              <a:gd name="T117" fmla="*/ 163 h 649"/>
              <a:gd name="T118" fmla="*/ 0 w 3369"/>
              <a:gd name="T119"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69" h="649">
                <a:moveTo>
                  <a:pt x="2033" y="487"/>
                </a:moveTo>
                <a:lnTo>
                  <a:pt x="3369" y="487"/>
                </a:lnTo>
                <a:lnTo>
                  <a:pt x="3369" y="649"/>
                </a:lnTo>
                <a:lnTo>
                  <a:pt x="2033" y="649"/>
                </a:lnTo>
                <a:lnTo>
                  <a:pt x="2033" y="487"/>
                </a:lnTo>
                <a:close/>
                <a:moveTo>
                  <a:pt x="693" y="487"/>
                </a:moveTo>
                <a:lnTo>
                  <a:pt x="2033" y="487"/>
                </a:lnTo>
                <a:lnTo>
                  <a:pt x="2033" y="649"/>
                </a:lnTo>
                <a:lnTo>
                  <a:pt x="693" y="649"/>
                </a:lnTo>
                <a:lnTo>
                  <a:pt x="693" y="487"/>
                </a:lnTo>
                <a:close/>
                <a:moveTo>
                  <a:pt x="0" y="487"/>
                </a:moveTo>
                <a:lnTo>
                  <a:pt x="693" y="487"/>
                </a:lnTo>
                <a:lnTo>
                  <a:pt x="693" y="649"/>
                </a:lnTo>
                <a:lnTo>
                  <a:pt x="0" y="649"/>
                </a:lnTo>
                <a:lnTo>
                  <a:pt x="0" y="487"/>
                </a:lnTo>
                <a:close/>
                <a:moveTo>
                  <a:pt x="2033" y="325"/>
                </a:moveTo>
                <a:lnTo>
                  <a:pt x="3369" y="325"/>
                </a:lnTo>
                <a:lnTo>
                  <a:pt x="3369" y="487"/>
                </a:lnTo>
                <a:lnTo>
                  <a:pt x="2033" y="487"/>
                </a:lnTo>
                <a:lnTo>
                  <a:pt x="2033" y="325"/>
                </a:lnTo>
                <a:close/>
                <a:moveTo>
                  <a:pt x="693" y="325"/>
                </a:moveTo>
                <a:lnTo>
                  <a:pt x="2033" y="325"/>
                </a:lnTo>
                <a:lnTo>
                  <a:pt x="2033" y="487"/>
                </a:lnTo>
                <a:lnTo>
                  <a:pt x="693" y="487"/>
                </a:lnTo>
                <a:lnTo>
                  <a:pt x="693" y="325"/>
                </a:lnTo>
                <a:close/>
                <a:moveTo>
                  <a:pt x="0" y="325"/>
                </a:moveTo>
                <a:lnTo>
                  <a:pt x="693" y="325"/>
                </a:lnTo>
                <a:lnTo>
                  <a:pt x="693" y="487"/>
                </a:lnTo>
                <a:lnTo>
                  <a:pt x="0" y="487"/>
                </a:lnTo>
                <a:lnTo>
                  <a:pt x="0" y="325"/>
                </a:lnTo>
                <a:close/>
                <a:moveTo>
                  <a:pt x="2033" y="163"/>
                </a:moveTo>
                <a:lnTo>
                  <a:pt x="3369" y="163"/>
                </a:lnTo>
                <a:lnTo>
                  <a:pt x="3369" y="325"/>
                </a:lnTo>
                <a:lnTo>
                  <a:pt x="2033" y="325"/>
                </a:lnTo>
                <a:lnTo>
                  <a:pt x="2033" y="163"/>
                </a:lnTo>
                <a:close/>
                <a:moveTo>
                  <a:pt x="693" y="163"/>
                </a:moveTo>
                <a:lnTo>
                  <a:pt x="2033" y="163"/>
                </a:lnTo>
                <a:lnTo>
                  <a:pt x="2033" y="325"/>
                </a:lnTo>
                <a:lnTo>
                  <a:pt x="693" y="325"/>
                </a:lnTo>
                <a:lnTo>
                  <a:pt x="693" y="163"/>
                </a:lnTo>
                <a:close/>
                <a:moveTo>
                  <a:pt x="0" y="163"/>
                </a:moveTo>
                <a:lnTo>
                  <a:pt x="693" y="163"/>
                </a:lnTo>
                <a:lnTo>
                  <a:pt x="693" y="325"/>
                </a:lnTo>
                <a:lnTo>
                  <a:pt x="0" y="325"/>
                </a:lnTo>
                <a:lnTo>
                  <a:pt x="0" y="163"/>
                </a:lnTo>
                <a:close/>
                <a:moveTo>
                  <a:pt x="2033" y="0"/>
                </a:moveTo>
                <a:lnTo>
                  <a:pt x="3369" y="0"/>
                </a:lnTo>
                <a:lnTo>
                  <a:pt x="3369" y="163"/>
                </a:lnTo>
                <a:lnTo>
                  <a:pt x="2033" y="163"/>
                </a:lnTo>
                <a:lnTo>
                  <a:pt x="2033" y="0"/>
                </a:lnTo>
                <a:close/>
                <a:moveTo>
                  <a:pt x="693" y="0"/>
                </a:moveTo>
                <a:lnTo>
                  <a:pt x="2033" y="0"/>
                </a:lnTo>
                <a:lnTo>
                  <a:pt x="2033" y="163"/>
                </a:lnTo>
                <a:lnTo>
                  <a:pt x="693" y="163"/>
                </a:lnTo>
                <a:lnTo>
                  <a:pt x="693" y="0"/>
                </a:lnTo>
                <a:close/>
                <a:moveTo>
                  <a:pt x="0" y="0"/>
                </a:moveTo>
                <a:lnTo>
                  <a:pt x="693" y="0"/>
                </a:lnTo>
                <a:lnTo>
                  <a:pt x="693" y="163"/>
                </a:lnTo>
                <a:lnTo>
                  <a:pt x="0" y="163"/>
                </a:lnTo>
                <a:lnTo>
                  <a:pt x="0" y="0"/>
                </a:lnTo>
                <a:close/>
              </a:path>
            </a:pathLst>
          </a:custGeom>
          <a:solidFill>
            <a:srgbClr val="E9F7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8" name="Freeform 8"/>
          <p:cNvSpPr>
            <a:spLocks noEditPoints="1"/>
          </p:cNvSpPr>
          <p:nvPr/>
        </p:nvSpPr>
        <p:spPr bwMode="auto">
          <a:xfrm>
            <a:off x="1905000" y="3176588"/>
            <a:ext cx="5348288" cy="515938"/>
          </a:xfrm>
          <a:custGeom>
            <a:avLst/>
            <a:gdLst>
              <a:gd name="T0" fmla="*/ 2033 w 3369"/>
              <a:gd name="T1" fmla="*/ 163 h 325"/>
              <a:gd name="T2" fmla="*/ 3369 w 3369"/>
              <a:gd name="T3" fmla="*/ 163 h 325"/>
              <a:gd name="T4" fmla="*/ 3369 w 3369"/>
              <a:gd name="T5" fmla="*/ 325 h 325"/>
              <a:gd name="T6" fmla="*/ 2033 w 3369"/>
              <a:gd name="T7" fmla="*/ 325 h 325"/>
              <a:gd name="T8" fmla="*/ 2033 w 3369"/>
              <a:gd name="T9" fmla="*/ 163 h 325"/>
              <a:gd name="T10" fmla="*/ 693 w 3369"/>
              <a:gd name="T11" fmla="*/ 163 h 325"/>
              <a:gd name="T12" fmla="*/ 2033 w 3369"/>
              <a:gd name="T13" fmla="*/ 163 h 325"/>
              <a:gd name="T14" fmla="*/ 2033 w 3369"/>
              <a:gd name="T15" fmla="*/ 325 h 325"/>
              <a:gd name="T16" fmla="*/ 693 w 3369"/>
              <a:gd name="T17" fmla="*/ 325 h 325"/>
              <a:gd name="T18" fmla="*/ 693 w 3369"/>
              <a:gd name="T19" fmla="*/ 163 h 325"/>
              <a:gd name="T20" fmla="*/ 0 w 3369"/>
              <a:gd name="T21" fmla="*/ 163 h 325"/>
              <a:gd name="T22" fmla="*/ 693 w 3369"/>
              <a:gd name="T23" fmla="*/ 163 h 325"/>
              <a:gd name="T24" fmla="*/ 693 w 3369"/>
              <a:gd name="T25" fmla="*/ 325 h 325"/>
              <a:gd name="T26" fmla="*/ 0 w 3369"/>
              <a:gd name="T27" fmla="*/ 325 h 325"/>
              <a:gd name="T28" fmla="*/ 0 w 3369"/>
              <a:gd name="T29" fmla="*/ 163 h 325"/>
              <a:gd name="T30" fmla="*/ 2033 w 3369"/>
              <a:gd name="T31" fmla="*/ 0 h 325"/>
              <a:gd name="T32" fmla="*/ 3369 w 3369"/>
              <a:gd name="T33" fmla="*/ 0 h 325"/>
              <a:gd name="T34" fmla="*/ 3369 w 3369"/>
              <a:gd name="T35" fmla="*/ 163 h 325"/>
              <a:gd name="T36" fmla="*/ 2033 w 3369"/>
              <a:gd name="T37" fmla="*/ 163 h 325"/>
              <a:gd name="T38" fmla="*/ 2033 w 3369"/>
              <a:gd name="T39" fmla="*/ 0 h 325"/>
              <a:gd name="T40" fmla="*/ 693 w 3369"/>
              <a:gd name="T41" fmla="*/ 0 h 325"/>
              <a:gd name="T42" fmla="*/ 2033 w 3369"/>
              <a:gd name="T43" fmla="*/ 0 h 325"/>
              <a:gd name="T44" fmla="*/ 2033 w 3369"/>
              <a:gd name="T45" fmla="*/ 163 h 325"/>
              <a:gd name="T46" fmla="*/ 693 w 3369"/>
              <a:gd name="T47" fmla="*/ 163 h 325"/>
              <a:gd name="T48" fmla="*/ 693 w 3369"/>
              <a:gd name="T49" fmla="*/ 0 h 325"/>
              <a:gd name="T50" fmla="*/ 0 w 3369"/>
              <a:gd name="T51" fmla="*/ 0 h 325"/>
              <a:gd name="T52" fmla="*/ 693 w 3369"/>
              <a:gd name="T53" fmla="*/ 0 h 325"/>
              <a:gd name="T54" fmla="*/ 693 w 3369"/>
              <a:gd name="T55" fmla="*/ 163 h 325"/>
              <a:gd name="T56" fmla="*/ 0 w 3369"/>
              <a:gd name="T57" fmla="*/ 163 h 325"/>
              <a:gd name="T58" fmla="*/ 0 w 3369"/>
              <a:gd name="T59"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9" h="325">
                <a:moveTo>
                  <a:pt x="2033" y="163"/>
                </a:moveTo>
                <a:lnTo>
                  <a:pt x="3369" y="163"/>
                </a:lnTo>
                <a:lnTo>
                  <a:pt x="3369" y="325"/>
                </a:lnTo>
                <a:lnTo>
                  <a:pt x="2033" y="325"/>
                </a:lnTo>
                <a:lnTo>
                  <a:pt x="2033" y="163"/>
                </a:lnTo>
                <a:close/>
                <a:moveTo>
                  <a:pt x="693" y="163"/>
                </a:moveTo>
                <a:lnTo>
                  <a:pt x="2033" y="163"/>
                </a:lnTo>
                <a:lnTo>
                  <a:pt x="2033" y="325"/>
                </a:lnTo>
                <a:lnTo>
                  <a:pt x="693" y="325"/>
                </a:lnTo>
                <a:lnTo>
                  <a:pt x="693" y="163"/>
                </a:lnTo>
                <a:close/>
                <a:moveTo>
                  <a:pt x="0" y="163"/>
                </a:moveTo>
                <a:lnTo>
                  <a:pt x="693" y="163"/>
                </a:lnTo>
                <a:lnTo>
                  <a:pt x="693" y="325"/>
                </a:lnTo>
                <a:lnTo>
                  <a:pt x="0" y="325"/>
                </a:lnTo>
                <a:lnTo>
                  <a:pt x="0" y="163"/>
                </a:lnTo>
                <a:close/>
                <a:moveTo>
                  <a:pt x="2033" y="0"/>
                </a:moveTo>
                <a:lnTo>
                  <a:pt x="3369" y="0"/>
                </a:lnTo>
                <a:lnTo>
                  <a:pt x="3369" y="163"/>
                </a:lnTo>
                <a:lnTo>
                  <a:pt x="2033" y="163"/>
                </a:lnTo>
                <a:lnTo>
                  <a:pt x="2033" y="0"/>
                </a:lnTo>
                <a:close/>
                <a:moveTo>
                  <a:pt x="693" y="0"/>
                </a:moveTo>
                <a:lnTo>
                  <a:pt x="2033" y="0"/>
                </a:lnTo>
                <a:lnTo>
                  <a:pt x="2033" y="163"/>
                </a:lnTo>
                <a:lnTo>
                  <a:pt x="693" y="163"/>
                </a:lnTo>
                <a:lnTo>
                  <a:pt x="693" y="0"/>
                </a:lnTo>
                <a:close/>
                <a:moveTo>
                  <a:pt x="0" y="0"/>
                </a:moveTo>
                <a:lnTo>
                  <a:pt x="693" y="0"/>
                </a:lnTo>
                <a:lnTo>
                  <a:pt x="693" y="163"/>
                </a:lnTo>
                <a:lnTo>
                  <a:pt x="0" y="163"/>
                </a:lnTo>
                <a:lnTo>
                  <a:pt x="0" y="0"/>
                </a:lnTo>
                <a:close/>
              </a:path>
            </a:pathLst>
          </a:custGeom>
          <a:solidFill>
            <a:srgbClr val="CFE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9" name="Freeform 9"/>
          <p:cNvSpPr>
            <a:spLocks noEditPoints="1"/>
          </p:cNvSpPr>
          <p:nvPr/>
        </p:nvSpPr>
        <p:spPr bwMode="auto">
          <a:xfrm>
            <a:off x="1905000" y="3692525"/>
            <a:ext cx="5348288" cy="776288"/>
          </a:xfrm>
          <a:custGeom>
            <a:avLst/>
            <a:gdLst>
              <a:gd name="T0" fmla="*/ 2033 w 3369"/>
              <a:gd name="T1" fmla="*/ 325 h 489"/>
              <a:gd name="T2" fmla="*/ 3369 w 3369"/>
              <a:gd name="T3" fmla="*/ 325 h 489"/>
              <a:gd name="T4" fmla="*/ 3369 w 3369"/>
              <a:gd name="T5" fmla="*/ 489 h 489"/>
              <a:gd name="T6" fmla="*/ 2033 w 3369"/>
              <a:gd name="T7" fmla="*/ 489 h 489"/>
              <a:gd name="T8" fmla="*/ 2033 w 3369"/>
              <a:gd name="T9" fmla="*/ 325 h 489"/>
              <a:gd name="T10" fmla="*/ 693 w 3369"/>
              <a:gd name="T11" fmla="*/ 325 h 489"/>
              <a:gd name="T12" fmla="*/ 2033 w 3369"/>
              <a:gd name="T13" fmla="*/ 325 h 489"/>
              <a:gd name="T14" fmla="*/ 2033 w 3369"/>
              <a:gd name="T15" fmla="*/ 489 h 489"/>
              <a:gd name="T16" fmla="*/ 693 w 3369"/>
              <a:gd name="T17" fmla="*/ 489 h 489"/>
              <a:gd name="T18" fmla="*/ 693 w 3369"/>
              <a:gd name="T19" fmla="*/ 325 h 489"/>
              <a:gd name="T20" fmla="*/ 0 w 3369"/>
              <a:gd name="T21" fmla="*/ 325 h 489"/>
              <a:gd name="T22" fmla="*/ 693 w 3369"/>
              <a:gd name="T23" fmla="*/ 325 h 489"/>
              <a:gd name="T24" fmla="*/ 693 w 3369"/>
              <a:gd name="T25" fmla="*/ 489 h 489"/>
              <a:gd name="T26" fmla="*/ 0 w 3369"/>
              <a:gd name="T27" fmla="*/ 489 h 489"/>
              <a:gd name="T28" fmla="*/ 0 w 3369"/>
              <a:gd name="T29" fmla="*/ 325 h 489"/>
              <a:gd name="T30" fmla="*/ 2033 w 3369"/>
              <a:gd name="T31" fmla="*/ 162 h 489"/>
              <a:gd name="T32" fmla="*/ 3369 w 3369"/>
              <a:gd name="T33" fmla="*/ 162 h 489"/>
              <a:gd name="T34" fmla="*/ 3369 w 3369"/>
              <a:gd name="T35" fmla="*/ 325 h 489"/>
              <a:gd name="T36" fmla="*/ 2033 w 3369"/>
              <a:gd name="T37" fmla="*/ 325 h 489"/>
              <a:gd name="T38" fmla="*/ 2033 w 3369"/>
              <a:gd name="T39" fmla="*/ 162 h 489"/>
              <a:gd name="T40" fmla="*/ 693 w 3369"/>
              <a:gd name="T41" fmla="*/ 162 h 489"/>
              <a:gd name="T42" fmla="*/ 2033 w 3369"/>
              <a:gd name="T43" fmla="*/ 162 h 489"/>
              <a:gd name="T44" fmla="*/ 2033 w 3369"/>
              <a:gd name="T45" fmla="*/ 325 h 489"/>
              <a:gd name="T46" fmla="*/ 693 w 3369"/>
              <a:gd name="T47" fmla="*/ 325 h 489"/>
              <a:gd name="T48" fmla="*/ 693 w 3369"/>
              <a:gd name="T49" fmla="*/ 162 h 489"/>
              <a:gd name="T50" fmla="*/ 0 w 3369"/>
              <a:gd name="T51" fmla="*/ 162 h 489"/>
              <a:gd name="T52" fmla="*/ 693 w 3369"/>
              <a:gd name="T53" fmla="*/ 162 h 489"/>
              <a:gd name="T54" fmla="*/ 693 w 3369"/>
              <a:gd name="T55" fmla="*/ 325 h 489"/>
              <a:gd name="T56" fmla="*/ 0 w 3369"/>
              <a:gd name="T57" fmla="*/ 325 h 489"/>
              <a:gd name="T58" fmla="*/ 0 w 3369"/>
              <a:gd name="T59" fmla="*/ 162 h 489"/>
              <a:gd name="T60" fmla="*/ 2033 w 3369"/>
              <a:gd name="T61" fmla="*/ 0 h 489"/>
              <a:gd name="T62" fmla="*/ 3369 w 3369"/>
              <a:gd name="T63" fmla="*/ 0 h 489"/>
              <a:gd name="T64" fmla="*/ 3369 w 3369"/>
              <a:gd name="T65" fmla="*/ 162 h 489"/>
              <a:gd name="T66" fmla="*/ 2033 w 3369"/>
              <a:gd name="T67" fmla="*/ 162 h 489"/>
              <a:gd name="T68" fmla="*/ 2033 w 3369"/>
              <a:gd name="T69" fmla="*/ 0 h 489"/>
              <a:gd name="T70" fmla="*/ 693 w 3369"/>
              <a:gd name="T71" fmla="*/ 0 h 489"/>
              <a:gd name="T72" fmla="*/ 2033 w 3369"/>
              <a:gd name="T73" fmla="*/ 0 h 489"/>
              <a:gd name="T74" fmla="*/ 2033 w 3369"/>
              <a:gd name="T75" fmla="*/ 162 h 489"/>
              <a:gd name="T76" fmla="*/ 693 w 3369"/>
              <a:gd name="T77" fmla="*/ 162 h 489"/>
              <a:gd name="T78" fmla="*/ 693 w 3369"/>
              <a:gd name="T79" fmla="*/ 0 h 489"/>
              <a:gd name="T80" fmla="*/ 0 w 3369"/>
              <a:gd name="T81" fmla="*/ 0 h 489"/>
              <a:gd name="T82" fmla="*/ 693 w 3369"/>
              <a:gd name="T83" fmla="*/ 0 h 489"/>
              <a:gd name="T84" fmla="*/ 693 w 3369"/>
              <a:gd name="T85" fmla="*/ 162 h 489"/>
              <a:gd name="T86" fmla="*/ 0 w 3369"/>
              <a:gd name="T87" fmla="*/ 162 h 489"/>
              <a:gd name="T88" fmla="*/ 0 w 3369"/>
              <a:gd name="T89"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69" h="489">
                <a:moveTo>
                  <a:pt x="2033" y="325"/>
                </a:moveTo>
                <a:lnTo>
                  <a:pt x="3369" y="325"/>
                </a:lnTo>
                <a:lnTo>
                  <a:pt x="3369" y="489"/>
                </a:lnTo>
                <a:lnTo>
                  <a:pt x="2033" y="489"/>
                </a:lnTo>
                <a:lnTo>
                  <a:pt x="2033" y="325"/>
                </a:lnTo>
                <a:close/>
                <a:moveTo>
                  <a:pt x="693" y="325"/>
                </a:moveTo>
                <a:lnTo>
                  <a:pt x="2033" y="325"/>
                </a:lnTo>
                <a:lnTo>
                  <a:pt x="2033" y="489"/>
                </a:lnTo>
                <a:lnTo>
                  <a:pt x="693" y="489"/>
                </a:lnTo>
                <a:lnTo>
                  <a:pt x="693" y="325"/>
                </a:lnTo>
                <a:close/>
                <a:moveTo>
                  <a:pt x="0" y="325"/>
                </a:moveTo>
                <a:lnTo>
                  <a:pt x="693" y="325"/>
                </a:lnTo>
                <a:lnTo>
                  <a:pt x="693" y="489"/>
                </a:lnTo>
                <a:lnTo>
                  <a:pt x="0" y="489"/>
                </a:lnTo>
                <a:lnTo>
                  <a:pt x="0" y="325"/>
                </a:lnTo>
                <a:close/>
                <a:moveTo>
                  <a:pt x="2033" y="162"/>
                </a:moveTo>
                <a:lnTo>
                  <a:pt x="3369" y="162"/>
                </a:lnTo>
                <a:lnTo>
                  <a:pt x="3369" y="325"/>
                </a:lnTo>
                <a:lnTo>
                  <a:pt x="2033" y="325"/>
                </a:lnTo>
                <a:lnTo>
                  <a:pt x="2033" y="162"/>
                </a:lnTo>
                <a:close/>
                <a:moveTo>
                  <a:pt x="693" y="162"/>
                </a:moveTo>
                <a:lnTo>
                  <a:pt x="2033" y="162"/>
                </a:lnTo>
                <a:lnTo>
                  <a:pt x="2033" y="325"/>
                </a:lnTo>
                <a:lnTo>
                  <a:pt x="693" y="325"/>
                </a:lnTo>
                <a:lnTo>
                  <a:pt x="693" y="162"/>
                </a:lnTo>
                <a:close/>
                <a:moveTo>
                  <a:pt x="0" y="162"/>
                </a:moveTo>
                <a:lnTo>
                  <a:pt x="693" y="162"/>
                </a:lnTo>
                <a:lnTo>
                  <a:pt x="693" y="325"/>
                </a:lnTo>
                <a:lnTo>
                  <a:pt x="0" y="325"/>
                </a:lnTo>
                <a:lnTo>
                  <a:pt x="0" y="162"/>
                </a:lnTo>
                <a:close/>
                <a:moveTo>
                  <a:pt x="2033" y="0"/>
                </a:moveTo>
                <a:lnTo>
                  <a:pt x="3369" y="0"/>
                </a:lnTo>
                <a:lnTo>
                  <a:pt x="3369" y="162"/>
                </a:lnTo>
                <a:lnTo>
                  <a:pt x="2033" y="162"/>
                </a:lnTo>
                <a:lnTo>
                  <a:pt x="2033" y="0"/>
                </a:lnTo>
                <a:close/>
                <a:moveTo>
                  <a:pt x="693" y="0"/>
                </a:moveTo>
                <a:lnTo>
                  <a:pt x="2033" y="0"/>
                </a:lnTo>
                <a:lnTo>
                  <a:pt x="2033" y="162"/>
                </a:lnTo>
                <a:lnTo>
                  <a:pt x="693" y="162"/>
                </a:lnTo>
                <a:lnTo>
                  <a:pt x="693" y="0"/>
                </a:lnTo>
                <a:close/>
                <a:moveTo>
                  <a:pt x="0" y="0"/>
                </a:moveTo>
                <a:lnTo>
                  <a:pt x="693" y="0"/>
                </a:lnTo>
                <a:lnTo>
                  <a:pt x="693" y="162"/>
                </a:lnTo>
                <a:lnTo>
                  <a:pt x="0" y="162"/>
                </a:lnTo>
                <a:lnTo>
                  <a:pt x="0" y="0"/>
                </a:lnTo>
                <a:close/>
              </a:path>
            </a:pathLst>
          </a:custGeom>
          <a:solidFill>
            <a:srgbClr val="FAE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0" name="Freeform 10"/>
          <p:cNvSpPr>
            <a:spLocks noEditPoints="1"/>
          </p:cNvSpPr>
          <p:nvPr/>
        </p:nvSpPr>
        <p:spPr bwMode="auto">
          <a:xfrm>
            <a:off x="1905000" y="4468813"/>
            <a:ext cx="5348288" cy="773113"/>
          </a:xfrm>
          <a:custGeom>
            <a:avLst/>
            <a:gdLst>
              <a:gd name="T0" fmla="*/ 2033 w 3369"/>
              <a:gd name="T1" fmla="*/ 325 h 487"/>
              <a:gd name="T2" fmla="*/ 3369 w 3369"/>
              <a:gd name="T3" fmla="*/ 325 h 487"/>
              <a:gd name="T4" fmla="*/ 3369 w 3369"/>
              <a:gd name="T5" fmla="*/ 487 h 487"/>
              <a:gd name="T6" fmla="*/ 2033 w 3369"/>
              <a:gd name="T7" fmla="*/ 487 h 487"/>
              <a:gd name="T8" fmla="*/ 2033 w 3369"/>
              <a:gd name="T9" fmla="*/ 325 h 487"/>
              <a:gd name="T10" fmla="*/ 693 w 3369"/>
              <a:gd name="T11" fmla="*/ 325 h 487"/>
              <a:gd name="T12" fmla="*/ 2033 w 3369"/>
              <a:gd name="T13" fmla="*/ 325 h 487"/>
              <a:gd name="T14" fmla="*/ 2033 w 3369"/>
              <a:gd name="T15" fmla="*/ 487 h 487"/>
              <a:gd name="T16" fmla="*/ 693 w 3369"/>
              <a:gd name="T17" fmla="*/ 487 h 487"/>
              <a:gd name="T18" fmla="*/ 693 w 3369"/>
              <a:gd name="T19" fmla="*/ 325 h 487"/>
              <a:gd name="T20" fmla="*/ 0 w 3369"/>
              <a:gd name="T21" fmla="*/ 325 h 487"/>
              <a:gd name="T22" fmla="*/ 693 w 3369"/>
              <a:gd name="T23" fmla="*/ 325 h 487"/>
              <a:gd name="T24" fmla="*/ 693 w 3369"/>
              <a:gd name="T25" fmla="*/ 487 h 487"/>
              <a:gd name="T26" fmla="*/ 0 w 3369"/>
              <a:gd name="T27" fmla="*/ 487 h 487"/>
              <a:gd name="T28" fmla="*/ 0 w 3369"/>
              <a:gd name="T29" fmla="*/ 325 h 487"/>
              <a:gd name="T30" fmla="*/ 2033 w 3369"/>
              <a:gd name="T31" fmla="*/ 162 h 487"/>
              <a:gd name="T32" fmla="*/ 3369 w 3369"/>
              <a:gd name="T33" fmla="*/ 162 h 487"/>
              <a:gd name="T34" fmla="*/ 3369 w 3369"/>
              <a:gd name="T35" fmla="*/ 325 h 487"/>
              <a:gd name="T36" fmla="*/ 2033 w 3369"/>
              <a:gd name="T37" fmla="*/ 325 h 487"/>
              <a:gd name="T38" fmla="*/ 2033 w 3369"/>
              <a:gd name="T39" fmla="*/ 162 h 487"/>
              <a:gd name="T40" fmla="*/ 693 w 3369"/>
              <a:gd name="T41" fmla="*/ 162 h 487"/>
              <a:gd name="T42" fmla="*/ 2033 w 3369"/>
              <a:gd name="T43" fmla="*/ 162 h 487"/>
              <a:gd name="T44" fmla="*/ 2033 w 3369"/>
              <a:gd name="T45" fmla="*/ 325 h 487"/>
              <a:gd name="T46" fmla="*/ 693 w 3369"/>
              <a:gd name="T47" fmla="*/ 325 h 487"/>
              <a:gd name="T48" fmla="*/ 693 w 3369"/>
              <a:gd name="T49" fmla="*/ 162 h 487"/>
              <a:gd name="T50" fmla="*/ 0 w 3369"/>
              <a:gd name="T51" fmla="*/ 162 h 487"/>
              <a:gd name="T52" fmla="*/ 693 w 3369"/>
              <a:gd name="T53" fmla="*/ 162 h 487"/>
              <a:gd name="T54" fmla="*/ 693 w 3369"/>
              <a:gd name="T55" fmla="*/ 325 h 487"/>
              <a:gd name="T56" fmla="*/ 0 w 3369"/>
              <a:gd name="T57" fmla="*/ 325 h 487"/>
              <a:gd name="T58" fmla="*/ 0 w 3369"/>
              <a:gd name="T59" fmla="*/ 162 h 487"/>
              <a:gd name="T60" fmla="*/ 2033 w 3369"/>
              <a:gd name="T61" fmla="*/ 0 h 487"/>
              <a:gd name="T62" fmla="*/ 3369 w 3369"/>
              <a:gd name="T63" fmla="*/ 0 h 487"/>
              <a:gd name="T64" fmla="*/ 3369 w 3369"/>
              <a:gd name="T65" fmla="*/ 162 h 487"/>
              <a:gd name="T66" fmla="*/ 2033 w 3369"/>
              <a:gd name="T67" fmla="*/ 162 h 487"/>
              <a:gd name="T68" fmla="*/ 2033 w 3369"/>
              <a:gd name="T69" fmla="*/ 0 h 487"/>
              <a:gd name="T70" fmla="*/ 693 w 3369"/>
              <a:gd name="T71" fmla="*/ 0 h 487"/>
              <a:gd name="T72" fmla="*/ 2033 w 3369"/>
              <a:gd name="T73" fmla="*/ 0 h 487"/>
              <a:gd name="T74" fmla="*/ 2033 w 3369"/>
              <a:gd name="T75" fmla="*/ 162 h 487"/>
              <a:gd name="T76" fmla="*/ 693 w 3369"/>
              <a:gd name="T77" fmla="*/ 162 h 487"/>
              <a:gd name="T78" fmla="*/ 693 w 3369"/>
              <a:gd name="T79" fmla="*/ 0 h 487"/>
              <a:gd name="T80" fmla="*/ 0 w 3369"/>
              <a:gd name="T81" fmla="*/ 0 h 487"/>
              <a:gd name="T82" fmla="*/ 693 w 3369"/>
              <a:gd name="T83" fmla="*/ 0 h 487"/>
              <a:gd name="T84" fmla="*/ 693 w 3369"/>
              <a:gd name="T85" fmla="*/ 162 h 487"/>
              <a:gd name="T86" fmla="*/ 0 w 3369"/>
              <a:gd name="T87" fmla="*/ 162 h 487"/>
              <a:gd name="T88" fmla="*/ 0 w 3369"/>
              <a:gd name="T89"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69" h="487">
                <a:moveTo>
                  <a:pt x="2033" y="325"/>
                </a:moveTo>
                <a:lnTo>
                  <a:pt x="3369" y="325"/>
                </a:lnTo>
                <a:lnTo>
                  <a:pt x="3369" y="487"/>
                </a:lnTo>
                <a:lnTo>
                  <a:pt x="2033" y="487"/>
                </a:lnTo>
                <a:lnTo>
                  <a:pt x="2033" y="325"/>
                </a:lnTo>
                <a:close/>
                <a:moveTo>
                  <a:pt x="693" y="325"/>
                </a:moveTo>
                <a:lnTo>
                  <a:pt x="2033" y="325"/>
                </a:lnTo>
                <a:lnTo>
                  <a:pt x="2033" y="487"/>
                </a:lnTo>
                <a:lnTo>
                  <a:pt x="693" y="487"/>
                </a:lnTo>
                <a:lnTo>
                  <a:pt x="693" y="325"/>
                </a:lnTo>
                <a:close/>
                <a:moveTo>
                  <a:pt x="0" y="325"/>
                </a:moveTo>
                <a:lnTo>
                  <a:pt x="693" y="325"/>
                </a:lnTo>
                <a:lnTo>
                  <a:pt x="693" y="487"/>
                </a:lnTo>
                <a:lnTo>
                  <a:pt x="0" y="487"/>
                </a:lnTo>
                <a:lnTo>
                  <a:pt x="0" y="325"/>
                </a:lnTo>
                <a:close/>
                <a:moveTo>
                  <a:pt x="2033" y="162"/>
                </a:moveTo>
                <a:lnTo>
                  <a:pt x="3369" y="162"/>
                </a:lnTo>
                <a:lnTo>
                  <a:pt x="3369" y="325"/>
                </a:lnTo>
                <a:lnTo>
                  <a:pt x="2033" y="325"/>
                </a:lnTo>
                <a:lnTo>
                  <a:pt x="2033" y="162"/>
                </a:lnTo>
                <a:close/>
                <a:moveTo>
                  <a:pt x="693" y="162"/>
                </a:moveTo>
                <a:lnTo>
                  <a:pt x="2033" y="162"/>
                </a:lnTo>
                <a:lnTo>
                  <a:pt x="2033" y="325"/>
                </a:lnTo>
                <a:lnTo>
                  <a:pt x="693" y="325"/>
                </a:lnTo>
                <a:lnTo>
                  <a:pt x="693" y="162"/>
                </a:lnTo>
                <a:close/>
                <a:moveTo>
                  <a:pt x="0" y="162"/>
                </a:moveTo>
                <a:lnTo>
                  <a:pt x="693" y="162"/>
                </a:lnTo>
                <a:lnTo>
                  <a:pt x="693" y="325"/>
                </a:lnTo>
                <a:lnTo>
                  <a:pt x="0" y="325"/>
                </a:lnTo>
                <a:lnTo>
                  <a:pt x="0" y="162"/>
                </a:lnTo>
                <a:close/>
                <a:moveTo>
                  <a:pt x="2033" y="0"/>
                </a:moveTo>
                <a:lnTo>
                  <a:pt x="3369" y="0"/>
                </a:lnTo>
                <a:lnTo>
                  <a:pt x="3369" y="162"/>
                </a:lnTo>
                <a:lnTo>
                  <a:pt x="2033" y="162"/>
                </a:lnTo>
                <a:lnTo>
                  <a:pt x="2033" y="0"/>
                </a:lnTo>
                <a:close/>
                <a:moveTo>
                  <a:pt x="693" y="0"/>
                </a:moveTo>
                <a:lnTo>
                  <a:pt x="2033" y="0"/>
                </a:lnTo>
                <a:lnTo>
                  <a:pt x="2033" y="162"/>
                </a:lnTo>
                <a:lnTo>
                  <a:pt x="693" y="162"/>
                </a:lnTo>
                <a:lnTo>
                  <a:pt x="693" y="0"/>
                </a:lnTo>
                <a:close/>
                <a:moveTo>
                  <a:pt x="0" y="0"/>
                </a:moveTo>
                <a:lnTo>
                  <a:pt x="693" y="0"/>
                </a:lnTo>
                <a:lnTo>
                  <a:pt x="693" y="162"/>
                </a:lnTo>
                <a:lnTo>
                  <a:pt x="0" y="162"/>
                </a:lnTo>
                <a:lnTo>
                  <a:pt x="0" y="0"/>
                </a:lnTo>
                <a:close/>
              </a:path>
            </a:pathLst>
          </a:custGeom>
          <a:solidFill>
            <a:srgbClr val="F5F1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p>
        </p:txBody>
      </p:sp>
      <p:sp>
        <p:nvSpPr>
          <p:cNvPr id="11" name="Line 11"/>
          <p:cNvSpPr>
            <a:spLocks noChangeShapeType="1"/>
          </p:cNvSpPr>
          <p:nvPr/>
        </p:nvSpPr>
        <p:spPr bwMode="auto">
          <a:xfrm flipV="1">
            <a:off x="3005138" y="1763713"/>
            <a:ext cx="0" cy="3762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2" name="Line 12"/>
          <p:cNvSpPr>
            <a:spLocks noChangeShapeType="1"/>
          </p:cNvSpPr>
          <p:nvPr/>
        </p:nvSpPr>
        <p:spPr bwMode="auto">
          <a:xfrm flipV="1">
            <a:off x="5132388" y="1763713"/>
            <a:ext cx="0" cy="3762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3" name="Freeform 13"/>
          <p:cNvSpPr>
            <a:spLocks/>
          </p:cNvSpPr>
          <p:nvPr/>
        </p:nvSpPr>
        <p:spPr bwMode="auto">
          <a:xfrm>
            <a:off x="1905000" y="2146300"/>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4" name="Line 14"/>
          <p:cNvSpPr>
            <a:spLocks noChangeShapeType="1"/>
          </p:cNvSpPr>
          <p:nvPr/>
        </p:nvSpPr>
        <p:spPr bwMode="auto">
          <a:xfrm flipV="1">
            <a:off x="3005138" y="2151063"/>
            <a:ext cx="0" cy="2492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5" name="Line 15"/>
          <p:cNvSpPr>
            <a:spLocks noChangeShapeType="1"/>
          </p:cNvSpPr>
          <p:nvPr/>
        </p:nvSpPr>
        <p:spPr bwMode="auto">
          <a:xfrm>
            <a:off x="5132388" y="2146300"/>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6" name="Line 16"/>
          <p:cNvSpPr>
            <a:spLocks noChangeShapeType="1"/>
          </p:cNvSpPr>
          <p:nvPr/>
        </p:nvSpPr>
        <p:spPr bwMode="auto">
          <a:xfrm flipV="1">
            <a:off x="5132388" y="2151063"/>
            <a:ext cx="0" cy="249238"/>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7" name="Freeform 17"/>
          <p:cNvSpPr>
            <a:spLocks/>
          </p:cNvSpPr>
          <p:nvPr/>
        </p:nvSpPr>
        <p:spPr bwMode="auto">
          <a:xfrm>
            <a:off x="1905000" y="2405063"/>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8" name="Line 18"/>
          <p:cNvSpPr>
            <a:spLocks noChangeShapeType="1"/>
          </p:cNvSpPr>
          <p:nvPr/>
        </p:nvSpPr>
        <p:spPr bwMode="auto">
          <a:xfrm flipV="1">
            <a:off x="3005138" y="2411413"/>
            <a:ext cx="0" cy="247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19" name="Line 19"/>
          <p:cNvSpPr>
            <a:spLocks noChangeShapeType="1"/>
          </p:cNvSpPr>
          <p:nvPr/>
        </p:nvSpPr>
        <p:spPr bwMode="auto">
          <a:xfrm>
            <a:off x="5132388" y="2405063"/>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0" name="Line 20"/>
          <p:cNvSpPr>
            <a:spLocks noChangeShapeType="1"/>
          </p:cNvSpPr>
          <p:nvPr/>
        </p:nvSpPr>
        <p:spPr bwMode="auto">
          <a:xfrm flipV="1">
            <a:off x="5132388" y="2411413"/>
            <a:ext cx="0" cy="247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1" name="Freeform 21"/>
          <p:cNvSpPr>
            <a:spLocks/>
          </p:cNvSpPr>
          <p:nvPr/>
        </p:nvSpPr>
        <p:spPr bwMode="auto">
          <a:xfrm>
            <a:off x="1905000" y="2662238"/>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2" name="Line 22"/>
          <p:cNvSpPr>
            <a:spLocks noChangeShapeType="1"/>
          </p:cNvSpPr>
          <p:nvPr/>
        </p:nvSpPr>
        <p:spPr bwMode="auto">
          <a:xfrm flipV="1">
            <a:off x="3005138" y="2668588"/>
            <a:ext cx="0" cy="247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3" name="Line 23"/>
          <p:cNvSpPr>
            <a:spLocks noChangeShapeType="1"/>
          </p:cNvSpPr>
          <p:nvPr/>
        </p:nvSpPr>
        <p:spPr bwMode="auto">
          <a:xfrm>
            <a:off x="5132388" y="2662238"/>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4" name="Line 24"/>
          <p:cNvSpPr>
            <a:spLocks noChangeShapeType="1"/>
          </p:cNvSpPr>
          <p:nvPr/>
        </p:nvSpPr>
        <p:spPr bwMode="auto">
          <a:xfrm flipV="1">
            <a:off x="5132388" y="2668588"/>
            <a:ext cx="0" cy="24765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5" name="Freeform 25"/>
          <p:cNvSpPr>
            <a:spLocks/>
          </p:cNvSpPr>
          <p:nvPr/>
        </p:nvSpPr>
        <p:spPr bwMode="auto">
          <a:xfrm>
            <a:off x="1905000" y="2919413"/>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6" name="Line 26"/>
          <p:cNvSpPr>
            <a:spLocks noChangeShapeType="1"/>
          </p:cNvSpPr>
          <p:nvPr/>
        </p:nvSpPr>
        <p:spPr bwMode="auto">
          <a:xfrm flipV="1">
            <a:off x="3005138" y="2927350"/>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7" name="Line 27"/>
          <p:cNvSpPr>
            <a:spLocks noChangeShapeType="1"/>
          </p:cNvSpPr>
          <p:nvPr/>
        </p:nvSpPr>
        <p:spPr bwMode="auto">
          <a:xfrm>
            <a:off x="5132388" y="2919413"/>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8" name="Line 28"/>
          <p:cNvSpPr>
            <a:spLocks noChangeShapeType="1"/>
          </p:cNvSpPr>
          <p:nvPr/>
        </p:nvSpPr>
        <p:spPr bwMode="auto">
          <a:xfrm flipV="1">
            <a:off x="5132388" y="2927350"/>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29" name="Line 29"/>
          <p:cNvSpPr>
            <a:spLocks noChangeShapeType="1"/>
          </p:cNvSpPr>
          <p:nvPr/>
        </p:nvSpPr>
        <p:spPr bwMode="auto">
          <a:xfrm flipV="1">
            <a:off x="3005138" y="319881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0" name="Line 30"/>
          <p:cNvSpPr>
            <a:spLocks noChangeShapeType="1"/>
          </p:cNvSpPr>
          <p:nvPr/>
        </p:nvSpPr>
        <p:spPr bwMode="auto">
          <a:xfrm flipV="1">
            <a:off x="5132388" y="319881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1" name="Freeform 31"/>
          <p:cNvSpPr>
            <a:spLocks/>
          </p:cNvSpPr>
          <p:nvPr/>
        </p:nvSpPr>
        <p:spPr bwMode="auto">
          <a:xfrm>
            <a:off x="1905000" y="3435350"/>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2" name="Line 32"/>
          <p:cNvSpPr>
            <a:spLocks noChangeShapeType="1"/>
          </p:cNvSpPr>
          <p:nvPr/>
        </p:nvSpPr>
        <p:spPr bwMode="auto">
          <a:xfrm flipV="1">
            <a:off x="3005138" y="3441700"/>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3" name="Line 33"/>
          <p:cNvSpPr>
            <a:spLocks noChangeShapeType="1"/>
          </p:cNvSpPr>
          <p:nvPr/>
        </p:nvSpPr>
        <p:spPr bwMode="auto">
          <a:xfrm>
            <a:off x="5132388" y="3435350"/>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4" name="Line 34"/>
          <p:cNvSpPr>
            <a:spLocks noChangeShapeType="1"/>
          </p:cNvSpPr>
          <p:nvPr/>
        </p:nvSpPr>
        <p:spPr bwMode="auto">
          <a:xfrm flipV="1">
            <a:off x="5132388" y="3441700"/>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5" name="Line 35"/>
          <p:cNvSpPr>
            <a:spLocks noChangeShapeType="1"/>
          </p:cNvSpPr>
          <p:nvPr/>
        </p:nvSpPr>
        <p:spPr bwMode="auto">
          <a:xfrm flipV="1">
            <a:off x="3005138" y="371316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6" name="Line 36"/>
          <p:cNvSpPr>
            <a:spLocks noChangeShapeType="1"/>
          </p:cNvSpPr>
          <p:nvPr/>
        </p:nvSpPr>
        <p:spPr bwMode="auto">
          <a:xfrm flipV="1">
            <a:off x="5132388" y="371316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7" name="Freeform 37"/>
          <p:cNvSpPr>
            <a:spLocks/>
          </p:cNvSpPr>
          <p:nvPr/>
        </p:nvSpPr>
        <p:spPr bwMode="auto">
          <a:xfrm>
            <a:off x="1905000" y="3949700"/>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8" name="Line 38"/>
          <p:cNvSpPr>
            <a:spLocks noChangeShapeType="1"/>
          </p:cNvSpPr>
          <p:nvPr/>
        </p:nvSpPr>
        <p:spPr bwMode="auto">
          <a:xfrm flipV="1">
            <a:off x="3005138" y="3957638"/>
            <a:ext cx="0" cy="2460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39" name="Line 39"/>
          <p:cNvSpPr>
            <a:spLocks noChangeShapeType="1"/>
          </p:cNvSpPr>
          <p:nvPr/>
        </p:nvSpPr>
        <p:spPr bwMode="auto">
          <a:xfrm>
            <a:off x="5132388" y="3949700"/>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0" name="Line 40"/>
          <p:cNvSpPr>
            <a:spLocks noChangeShapeType="1"/>
          </p:cNvSpPr>
          <p:nvPr/>
        </p:nvSpPr>
        <p:spPr bwMode="auto">
          <a:xfrm flipV="1">
            <a:off x="5132388" y="3957638"/>
            <a:ext cx="0" cy="2460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1" name="Freeform 41"/>
          <p:cNvSpPr>
            <a:spLocks/>
          </p:cNvSpPr>
          <p:nvPr/>
        </p:nvSpPr>
        <p:spPr bwMode="auto">
          <a:xfrm>
            <a:off x="1905000" y="4208463"/>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2" name="Line 42"/>
          <p:cNvSpPr>
            <a:spLocks noChangeShapeType="1"/>
          </p:cNvSpPr>
          <p:nvPr/>
        </p:nvSpPr>
        <p:spPr bwMode="auto">
          <a:xfrm flipV="1">
            <a:off x="3005138" y="421481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3" name="Line 43"/>
          <p:cNvSpPr>
            <a:spLocks noChangeShapeType="1"/>
          </p:cNvSpPr>
          <p:nvPr/>
        </p:nvSpPr>
        <p:spPr bwMode="auto">
          <a:xfrm>
            <a:off x="5132388" y="4208463"/>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4" name="Line 44"/>
          <p:cNvSpPr>
            <a:spLocks noChangeShapeType="1"/>
          </p:cNvSpPr>
          <p:nvPr/>
        </p:nvSpPr>
        <p:spPr bwMode="auto">
          <a:xfrm flipV="1">
            <a:off x="5132388" y="4214813"/>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5" name="Line 45"/>
          <p:cNvSpPr>
            <a:spLocks noChangeShapeType="1"/>
          </p:cNvSpPr>
          <p:nvPr/>
        </p:nvSpPr>
        <p:spPr bwMode="auto">
          <a:xfrm flipV="1">
            <a:off x="3005138" y="4486275"/>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6" name="Line 46"/>
          <p:cNvSpPr>
            <a:spLocks noChangeShapeType="1"/>
          </p:cNvSpPr>
          <p:nvPr/>
        </p:nvSpPr>
        <p:spPr bwMode="auto">
          <a:xfrm flipV="1">
            <a:off x="5132388" y="4486275"/>
            <a:ext cx="0" cy="2333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7" name="Freeform 47"/>
          <p:cNvSpPr>
            <a:spLocks/>
          </p:cNvSpPr>
          <p:nvPr/>
        </p:nvSpPr>
        <p:spPr bwMode="auto">
          <a:xfrm>
            <a:off x="1905000" y="4725988"/>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8" name="Line 48"/>
          <p:cNvSpPr>
            <a:spLocks noChangeShapeType="1"/>
          </p:cNvSpPr>
          <p:nvPr/>
        </p:nvSpPr>
        <p:spPr bwMode="auto">
          <a:xfrm flipV="1">
            <a:off x="3005138" y="4730750"/>
            <a:ext cx="0" cy="2460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49" name="Line 49"/>
          <p:cNvSpPr>
            <a:spLocks noChangeShapeType="1"/>
          </p:cNvSpPr>
          <p:nvPr/>
        </p:nvSpPr>
        <p:spPr bwMode="auto">
          <a:xfrm>
            <a:off x="5132388" y="4725988"/>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0" name="Line 50"/>
          <p:cNvSpPr>
            <a:spLocks noChangeShapeType="1"/>
          </p:cNvSpPr>
          <p:nvPr/>
        </p:nvSpPr>
        <p:spPr bwMode="auto">
          <a:xfrm flipV="1">
            <a:off x="5132388" y="4730750"/>
            <a:ext cx="0" cy="246063"/>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1" name="Freeform 51"/>
          <p:cNvSpPr>
            <a:spLocks/>
          </p:cNvSpPr>
          <p:nvPr/>
        </p:nvSpPr>
        <p:spPr bwMode="auto">
          <a:xfrm>
            <a:off x="1905000" y="4984750"/>
            <a:ext cx="3227388" cy="0"/>
          </a:xfrm>
          <a:custGeom>
            <a:avLst/>
            <a:gdLst>
              <a:gd name="T0" fmla="*/ 0 w 2033"/>
              <a:gd name="T1" fmla="*/ 693 w 2033"/>
              <a:gd name="T2" fmla="*/ 2033 w 2033"/>
            </a:gdLst>
            <a:ahLst/>
            <a:cxnLst>
              <a:cxn ang="0">
                <a:pos x="T0" y="0"/>
              </a:cxn>
              <a:cxn ang="0">
                <a:pos x="T1" y="0"/>
              </a:cxn>
              <a:cxn ang="0">
                <a:pos x="T2" y="0"/>
              </a:cxn>
            </a:cxnLst>
            <a:rect l="0" t="0" r="r" b="b"/>
            <a:pathLst>
              <a:path w="2033">
                <a:moveTo>
                  <a:pt x="0" y="0"/>
                </a:moveTo>
                <a:lnTo>
                  <a:pt x="693" y="0"/>
                </a:lnTo>
                <a:lnTo>
                  <a:pt x="2033" y="0"/>
                </a:lnTo>
              </a:path>
            </a:pathLst>
          </a:custGeom>
          <a:noFill/>
          <a:ln w="7">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2" name="Line 52"/>
          <p:cNvSpPr>
            <a:spLocks noChangeShapeType="1"/>
          </p:cNvSpPr>
          <p:nvPr/>
        </p:nvSpPr>
        <p:spPr bwMode="auto">
          <a:xfrm flipV="1">
            <a:off x="3005138" y="4987925"/>
            <a:ext cx="0" cy="2540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3" name="Line 53"/>
          <p:cNvSpPr>
            <a:spLocks noChangeShapeType="1"/>
          </p:cNvSpPr>
          <p:nvPr/>
        </p:nvSpPr>
        <p:spPr bwMode="auto">
          <a:xfrm>
            <a:off x="5132388" y="4984750"/>
            <a:ext cx="2120900" cy="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4" name="Line 54"/>
          <p:cNvSpPr>
            <a:spLocks noChangeShapeType="1"/>
          </p:cNvSpPr>
          <p:nvPr/>
        </p:nvSpPr>
        <p:spPr bwMode="auto">
          <a:xfrm flipV="1">
            <a:off x="5132388" y="4987925"/>
            <a:ext cx="0" cy="254000"/>
          </a:xfrm>
          <a:prstGeom prst="line">
            <a:avLst/>
          </a:prstGeom>
          <a:noFill/>
          <a:ln w="7">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5" name="Freeform 55"/>
          <p:cNvSpPr>
            <a:spLocks/>
          </p:cNvSpPr>
          <p:nvPr/>
        </p:nvSpPr>
        <p:spPr bwMode="auto">
          <a:xfrm>
            <a:off x="1905000" y="3176588"/>
            <a:ext cx="5348288" cy="0"/>
          </a:xfrm>
          <a:custGeom>
            <a:avLst/>
            <a:gdLst>
              <a:gd name="T0" fmla="*/ 0 w 3369"/>
              <a:gd name="T1" fmla="*/ 693 w 3369"/>
              <a:gd name="T2" fmla="*/ 2033 w 3369"/>
              <a:gd name="T3" fmla="*/ 3369 w 3369"/>
            </a:gdLst>
            <a:ahLst/>
            <a:cxnLst>
              <a:cxn ang="0">
                <a:pos x="T0" y="0"/>
              </a:cxn>
              <a:cxn ang="0">
                <a:pos x="T1" y="0"/>
              </a:cxn>
              <a:cxn ang="0">
                <a:pos x="T2" y="0"/>
              </a:cxn>
              <a:cxn ang="0">
                <a:pos x="T3" y="0"/>
              </a:cxn>
            </a:cxnLst>
            <a:rect l="0" t="0" r="r" b="b"/>
            <a:pathLst>
              <a:path w="3369">
                <a:moveTo>
                  <a:pt x="0" y="0"/>
                </a:moveTo>
                <a:lnTo>
                  <a:pt x="693" y="0"/>
                </a:lnTo>
                <a:lnTo>
                  <a:pt x="2033" y="0"/>
                </a:lnTo>
                <a:lnTo>
                  <a:pt x="3369" y="0"/>
                </a:lnTo>
              </a:path>
            </a:pathLst>
          </a:custGeom>
          <a:noFill/>
          <a:ln w="2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6" name="Freeform 56"/>
          <p:cNvSpPr>
            <a:spLocks/>
          </p:cNvSpPr>
          <p:nvPr/>
        </p:nvSpPr>
        <p:spPr bwMode="auto">
          <a:xfrm>
            <a:off x="1905000" y="3692525"/>
            <a:ext cx="5348288" cy="0"/>
          </a:xfrm>
          <a:custGeom>
            <a:avLst/>
            <a:gdLst>
              <a:gd name="T0" fmla="*/ 0 w 3369"/>
              <a:gd name="T1" fmla="*/ 693 w 3369"/>
              <a:gd name="T2" fmla="*/ 2033 w 3369"/>
              <a:gd name="T3" fmla="*/ 3369 w 3369"/>
            </a:gdLst>
            <a:ahLst/>
            <a:cxnLst>
              <a:cxn ang="0">
                <a:pos x="T0" y="0"/>
              </a:cxn>
              <a:cxn ang="0">
                <a:pos x="T1" y="0"/>
              </a:cxn>
              <a:cxn ang="0">
                <a:pos x="T2" y="0"/>
              </a:cxn>
              <a:cxn ang="0">
                <a:pos x="T3" y="0"/>
              </a:cxn>
            </a:cxnLst>
            <a:rect l="0" t="0" r="r" b="b"/>
            <a:pathLst>
              <a:path w="3369">
                <a:moveTo>
                  <a:pt x="0" y="0"/>
                </a:moveTo>
                <a:lnTo>
                  <a:pt x="693" y="0"/>
                </a:lnTo>
                <a:lnTo>
                  <a:pt x="2033" y="0"/>
                </a:lnTo>
                <a:lnTo>
                  <a:pt x="3369" y="0"/>
                </a:lnTo>
              </a:path>
            </a:pathLst>
          </a:custGeom>
          <a:noFill/>
          <a:ln w="2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7" name="Freeform 57"/>
          <p:cNvSpPr>
            <a:spLocks/>
          </p:cNvSpPr>
          <p:nvPr/>
        </p:nvSpPr>
        <p:spPr bwMode="auto">
          <a:xfrm>
            <a:off x="1905000" y="4468813"/>
            <a:ext cx="5348288" cy="0"/>
          </a:xfrm>
          <a:custGeom>
            <a:avLst/>
            <a:gdLst>
              <a:gd name="T0" fmla="*/ 0 w 3369"/>
              <a:gd name="T1" fmla="*/ 693 w 3369"/>
              <a:gd name="T2" fmla="*/ 2033 w 3369"/>
              <a:gd name="T3" fmla="*/ 3369 w 3369"/>
            </a:gdLst>
            <a:ahLst/>
            <a:cxnLst>
              <a:cxn ang="0">
                <a:pos x="T0" y="0"/>
              </a:cxn>
              <a:cxn ang="0">
                <a:pos x="T1" y="0"/>
              </a:cxn>
              <a:cxn ang="0">
                <a:pos x="T2" y="0"/>
              </a:cxn>
              <a:cxn ang="0">
                <a:pos x="T3" y="0"/>
              </a:cxn>
            </a:cxnLst>
            <a:rect l="0" t="0" r="r" b="b"/>
            <a:pathLst>
              <a:path w="3369">
                <a:moveTo>
                  <a:pt x="0" y="0"/>
                </a:moveTo>
                <a:lnTo>
                  <a:pt x="693" y="0"/>
                </a:lnTo>
                <a:lnTo>
                  <a:pt x="2033" y="0"/>
                </a:lnTo>
                <a:lnTo>
                  <a:pt x="3369" y="0"/>
                </a:lnTo>
              </a:path>
            </a:pathLst>
          </a:custGeom>
          <a:noFill/>
          <a:ln w="24">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dirty="0"/>
          </a:p>
        </p:txBody>
      </p:sp>
      <p:sp>
        <p:nvSpPr>
          <p:cNvPr id="58" name="Rectangle 73"/>
          <p:cNvSpPr>
            <a:spLocks noChangeArrowheads="1"/>
          </p:cNvSpPr>
          <p:nvPr/>
        </p:nvSpPr>
        <p:spPr bwMode="auto">
          <a:xfrm>
            <a:off x="3048000" y="1881188"/>
            <a:ext cx="201497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Number in poverty</a:t>
            </a:r>
            <a:r>
              <a:rPr kumimoji="0" lang="en-US" sz="1200" i="0" u="none" strike="noStrike" cap="none" normalizeH="0" baseline="0" dirty="0">
                <a:ln>
                  <a:noFill/>
                </a:ln>
                <a:solidFill>
                  <a:srgbClr val="000000"/>
                </a:solidFill>
                <a:effectLst/>
                <a:latin typeface="Univers LT Std 47 Cn Lt" charset="0"/>
                <a:cs typeface="Arial" pitchFamily="34" charset="0"/>
              </a:rPr>
              <a:t> (millions)</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sp>
        <p:nvSpPr>
          <p:cNvPr id="59" name="Rectangle 84"/>
          <p:cNvSpPr>
            <a:spLocks noChangeArrowheads="1"/>
          </p:cNvSpPr>
          <p:nvPr/>
        </p:nvSpPr>
        <p:spPr bwMode="auto">
          <a:xfrm>
            <a:off x="1981200" y="1881188"/>
            <a:ext cx="98264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Demographic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0" name="Rectangle 117"/>
          <p:cNvSpPr>
            <a:spLocks noChangeArrowheads="1"/>
          </p:cNvSpPr>
          <p:nvPr/>
        </p:nvSpPr>
        <p:spPr bwMode="auto">
          <a:xfrm>
            <a:off x="5181600" y="1752600"/>
            <a:ext cx="17372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rgbClr val="000000"/>
                </a:solidFill>
                <a:effectLst/>
                <a:latin typeface="Univers LT Std 47 Cn Lt" charset="0"/>
                <a:cs typeface="Arial" pitchFamily="34" charset="0"/>
              </a:rPr>
              <a:t>Proportion of demographic</a:t>
            </a:r>
          </a:p>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a:solidFill>
                  <a:srgbClr val="000000"/>
                </a:solidFill>
                <a:latin typeface="Univers LT Std 47 Cn Lt" charset="0"/>
                <a:cs typeface="Arial" pitchFamily="34" charset="0"/>
              </a:rPr>
              <a:t>in poverty </a:t>
            </a:r>
            <a:r>
              <a:rPr lang="en-US" sz="1200" dirty="0">
                <a:solidFill>
                  <a:srgbClr val="000000"/>
                </a:solidFill>
                <a:latin typeface="Univers LT Std 47 Cn Lt" charset="0"/>
                <a:cs typeface="Arial" pitchFamily="34" charset="0"/>
              </a:rPr>
              <a:t>(%)</a:t>
            </a:r>
            <a:endParaRPr kumimoji="0" lang="en-US" sz="1200" i="0" u="none" strike="noStrike" cap="none" normalizeH="0" baseline="0" dirty="0">
              <a:ln>
                <a:noFill/>
              </a:ln>
              <a:solidFill>
                <a:schemeClr val="tx1"/>
              </a:solidFill>
              <a:effectLst/>
              <a:latin typeface="Arial" pitchFamily="34" charset="0"/>
              <a:cs typeface="Arial" pitchFamily="34" charset="0"/>
            </a:endParaRPr>
          </a:p>
        </p:txBody>
      </p:sp>
      <p:grpSp>
        <p:nvGrpSpPr>
          <p:cNvPr id="98" name="Group 97"/>
          <p:cNvGrpSpPr/>
          <p:nvPr/>
        </p:nvGrpSpPr>
        <p:grpSpPr>
          <a:xfrm>
            <a:off x="2305050" y="2209800"/>
            <a:ext cx="4087522" cy="957779"/>
            <a:chOff x="2305050" y="2286000"/>
            <a:chExt cx="4087522" cy="957779"/>
          </a:xfrm>
        </p:grpSpPr>
        <p:sp>
          <p:nvSpPr>
            <p:cNvPr id="61" name="Rectangle 123"/>
            <p:cNvSpPr>
              <a:spLocks noChangeArrowheads="1"/>
            </p:cNvSpPr>
            <p:nvPr/>
          </p:nvSpPr>
          <p:spPr bwMode="auto">
            <a:xfrm>
              <a:off x="2305050" y="2286000"/>
              <a:ext cx="39273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White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2" name="Rectangle 127"/>
            <p:cNvSpPr>
              <a:spLocks noChangeArrowheads="1"/>
            </p:cNvSpPr>
            <p:nvPr/>
          </p:nvSpPr>
          <p:spPr bwMode="auto">
            <a:xfrm>
              <a:off x="3970338" y="2286000"/>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17.0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3" name="Rectangle 131"/>
            <p:cNvSpPr>
              <a:spLocks noChangeArrowheads="1"/>
            </p:cNvSpPr>
            <p:nvPr/>
          </p:nvSpPr>
          <p:spPr bwMode="auto">
            <a:xfrm>
              <a:off x="6094413" y="228600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8.7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4" name="Rectangle 136"/>
            <p:cNvSpPr>
              <a:spLocks noChangeArrowheads="1"/>
            </p:cNvSpPr>
            <p:nvPr/>
          </p:nvSpPr>
          <p:spPr bwMode="auto">
            <a:xfrm>
              <a:off x="2312988" y="2543175"/>
              <a:ext cx="37510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Black</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5" name="Rectangle 140"/>
            <p:cNvSpPr>
              <a:spLocks noChangeArrowheads="1"/>
            </p:cNvSpPr>
            <p:nvPr/>
          </p:nvSpPr>
          <p:spPr bwMode="auto">
            <a:xfrm>
              <a:off x="3970338" y="254317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9.0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6" name="Rectangle 144"/>
            <p:cNvSpPr>
              <a:spLocks noChangeArrowheads="1"/>
            </p:cNvSpPr>
            <p:nvPr/>
          </p:nvSpPr>
          <p:spPr bwMode="auto">
            <a:xfrm>
              <a:off x="6094413" y="2543175"/>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7" name="Rectangle 151"/>
            <p:cNvSpPr>
              <a:spLocks noChangeArrowheads="1"/>
            </p:cNvSpPr>
            <p:nvPr/>
          </p:nvSpPr>
          <p:spPr bwMode="auto">
            <a:xfrm>
              <a:off x="2312988" y="2801938"/>
              <a:ext cx="5866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Hispanic</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8" name="Rectangle 156"/>
            <p:cNvSpPr>
              <a:spLocks noChangeArrowheads="1"/>
            </p:cNvSpPr>
            <p:nvPr/>
          </p:nvSpPr>
          <p:spPr bwMode="auto">
            <a:xfrm>
              <a:off x="3970338" y="2801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69" name="Rectangle 160"/>
            <p:cNvSpPr>
              <a:spLocks noChangeArrowheads="1"/>
            </p:cNvSpPr>
            <p:nvPr/>
          </p:nvSpPr>
          <p:spPr bwMode="auto">
            <a:xfrm>
              <a:off x="6094413" y="28019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0" name="Rectangle 165"/>
            <p:cNvSpPr>
              <a:spLocks noChangeArrowheads="1"/>
            </p:cNvSpPr>
            <p:nvPr/>
          </p:nvSpPr>
          <p:spPr bwMode="auto">
            <a:xfrm>
              <a:off x="2312988" y="3059113"/>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Asian</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1" name="Rectangle 168"/>
            <p:cNvSpPr>
              <a:spLocks noChangeArrowheads="1"/>
            </p:cNvSpPr>
            <p:nvPr/>
          </p:nvSpPr>
          <p:spPr bwMode="auto">
            <a:xfrm>
              <a:off x="4029075" y="3059113"/>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2" name="Rectangle 172"/>
            <p:cNvSpPr>
              <a:spLocks noChangeArrowheads="1"/>
            </p:cNvSpPr>
            <p:nvPr/>
          </p:nvSpPr>
          <p:spPr bwMode="auto">
            <a:xfrm>
              <a:off x="6094413" y="3059113"/>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10.0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99" name="Group 98"/>
          <p:cNvGrpSpPr/>
          <p:nvPr/>
        </p:nvGrpSpPr>
        <p:grpSpPr>
          <a:xfrm>
            <a:off x="2273300" y="3240088"/>
            <a:ext cx="4119272" cy="443428"/>
            <a:chOff x="2273300" y="3316288"/>
            <a:chExt cx="4119272" cy="443428"/>
          </a:xfrm>
        </p:grpSpPr>
        <p:sp>
          <p:nvSpPr>
            <p:cNvPr id="73" name="Rectangle 176"/>
            <p:cNvSpPr>
              <a:spLocks noChangeArrowheads="1"/>
            </p:cNvSpPr>
            <p:nvPr/>
          </p:nvSpPr>
          <p:spPr bwMode="auto">
            <a:xfrm>
              <a:off x="2325688" y="3316288"/>
              <a:ext cx="33182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Male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4" name="Rectangle 180"/>
            <p:cNvSpPr>
              <a:spLocks noChangeArrowheads="1"/>
            </p:cNvSpPr>
            <p:nvPr/>
          </p:nvSpPr>
          <p:spPr bwMode="auto">
            <a:xfrm>
              <a:off x="3970338" y="33162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5" name="Rectangle 184"/>
            <p:cNvSpPr>
              <a:spLocks noChangeArrowheads="1"/>
            </p:cNvSpPr>
            <p:nvPr/>
          </p:nvSpPr>
          <p:spPr bwMode="auto">
            <a:xfrm>
              <a:off x="6094413" y="3316288"/>
              <a:ext cx="2867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11.0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6" name="Rectangle 190"/>
            <p:cNvSpPr>
              <a:spLocks noChangeArrowheads="1"/>
            </p:cNvSpPr>
            <p:nvPr/>
          </p:nvSpPr>
          <p:spPr bwMode="auto">
            <a:xfrm>
              <a:off x="2273300" y="3575050"/>
              <a:ext cx="51135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Female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7" name="Rectangle 194"/>
            <p:cNvSpPr>
              <a:spLocks noChangeArrowheads="1"/>
            </p:cNvSpPr>
            <p:nvPr/>
          </p:nvSpPr>
          <p:spPr bwMode="auto">
            <a:xfrm>
              <a:off x="3970338" y="3575050"/>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78" name="Rectangle 198"/>
            <p:cNvSpPr>
              <a:spLocks noChangeArrowheads="1"/>
            </p:cNvSpPr>
            <p:nvPr/>
          </p:nvSpPr>
          <p:spPr bwMode="auto">
            <a:xfrm>
              <a:off x="6094413" y="3575050"/>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13.6</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0" name="Group 99"/>
          <p:cNvGrpSpPr/>
          <p:nvPr/>
        </p:nvGrpSpPr>
        <p:grpSpPr>
          <a:xfrm>
            <a:off x="1981200" y="3756025"/>
            <a:ext cx="4411372" cy="699016"/>
            <a:chOff x="1981200" y="3832225"/>
            <a:chExt cx="4411372" cy="699016"/>
          </a:xfrm>
        </p:grpSpPr>
        <p:sp>
          <p:nvSpPr>
            <p:cNvPr id="79" name="Rectangle 206"/>
            <p:cNvSpPr>
              <a:spLocks noChangeArrowheads="1"/>
            </p:cNvSpPr>
            <p:nvPr/>
          </p:nvSpPr>
          <p:spPr bwMode="auto">
            <a:xfrm>
              <a:off x="2252663" y="3832225"/>
              <a:ext cx="51937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Married</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0" name="Rectangle 209"/>
            <p:cNvSpPr>
              <a:spLocks noChangeArrowheads="1"/>
            </p:cNvSpPr>
            <p:nvPr/>
          </p:nvSpPr>
          <p:spPr bwMode="auto">
            <a:xfrm>
              <a:off x="4029075" y="38322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3.0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1" name="Rectangle 212"/>
            <p:cNvSpPr>
              <a:spLocks noChangeArrowheads="1"/>
            </p:cNvSpPr>
            <p:nvPr/>
          </p:nvSpPr>
          <p:spPr bwMode="auto">
            <a:xfrm>
              <a:off x="6153150" y="383222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4.9</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2" name="Rectangle 224"/>
            <p:cNvSpPr>
              <a:spLocks noChangeArrowheads="1"/>
            </p:cNvSpPr>
            <p:nvPr/>
          </p:nvSpPr>
          <p:spPr bwMode="auto">
            <a:xfrm>
              <a:off x="1981200" y="4089400"/>
              <a:ext cx="92813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Single female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3" name="Rectangle 227"/>
            <p:cNvSpPr>
              <a:spLocks noChangeArrowheads="1"/>
            </p:cNvSpPr>
            <p:nvPr/>
          </p:nvSpPr>
          <p:spPr bwMode="auto">
            <a:xfrm>
              <a:off x="4029075" y="4089400"/>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4.0</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4" name="Rectangle 231"/>
            <p:cNvSpPr>
              <a:spLocks noChangeArrowheads="1"/>
            </p:cNvSpPr>
            <p:nvPr/>
          </p:nvSpPr>
          <p:spPr bwMode="auto">
            <a:xfrm>
              <a:off x="6094413" y="4089400"/>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25.7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5" name="Rectangle 241"/>
            <p:cNvSpPr>
              <a:spLocks noChangeArrowheads="1"/>
            </p:cNvSpPr>
            <p:nvPr/>
          </p:nvSpPr>
          <p:spPr bwMode="auto">
            <a:xfrm>
              <a:off x="2028825" y="4346575"/>
              <a:ext cx="79989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Single male</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6" name="Rectangle 244"/>
            <p:cNvSpPr>
              <a:spLocks noChangeArrowheads="1"/>
            </p:cNvSpPr>
            <p:nvPr/>
          </p:nvSpPr>
          <p:spPr bwMode="auto">
            <a:xfrm>
              <a:off x="4029075" y="4346575"/>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0.8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7" name="Rectangle 248"/>
            <p:cNvSpPr>
              <a:spLocks noChangeArrowheads="1"/>
            </p:cNvSpPr>
            <p:nvPr/>
          </p:nvSpPr>
          <p:spPr bwMode="auto">
            <a:xfrm>
              <a:off x="6094413" y="4346575"/>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grpSp>
        <p:nvGrpSpPr>
          <p:cNvPr id="101" name="Group 100"/>
          <p:cNvGrpSpPr/>
          <p:nvPr/>
        </p:nvGrpSpPr>
        <p:grpSpPr>
          <a:xfrm>
            <a:off x="2232025" y="4529138"/>
            <a:ext cx="4162134" cy="699016"/>
            <a:chOff x="2232025" y="4605338"/>
            <a:chExt cx="4162134" cy="699016"/>
          </a:xfrm>
        </p:grpSpPr>
        <p:sp>
          <p:nvSpPr>
            <p:cNvPr id="88" name="Rectangle 255"/>
            <p:cNvSpPr>
              <a:spLocks noChangeArrowheads="1"/>
            </p:cNvSpPr>
            <p:nvPr/>
          </p:nvSpPr>
          <p:spPr bwMode="auto">
            <a:xfrm>
              <a:off x="2232025" y="4605338"/>
              <a:ext cx="62998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Under 18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89" name="Rectangle 259"/>
            <p:cNvSpPr>
              <a:spLocks noChangeArrowheads="1"/>
            </p:cNvSpPr>
            <p:nvPr/>
          </p:nvSpPr>
          <p:spPr bwMode="auto">
            <a:xfrm>
              <a:off x="3970338" y="46053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dirty="0">
                  <a:solidFill>
                    <a:srgbClr val="000000"/>
                  </a:solidFill>
                  <a:latin typeface="Univers LT Std 57 Cn" charset="0"/>
                  <a:cs typeface="Arial" pitchFamily="34" charset="0"/>
                </a:rPr>
                <a:t>12.8</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0" name="Rectangle 263"/>
            <p:cNvSpPr>
              <a:spLocks noChangeArrowheads="1"/>
            </p:cNvSpPr>
            <p:nvPr/>
          </p:nvSpPr>
          <p:spPr bwMode="auto">
            <a:xfrm>
              <a:off x="6094413" y="460533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17.5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1" name="Rectangle 268"/>
            <p:cNvSpPr>
              <a:spLocks noChangeArrowheads="1"/>
            </p:cNvSpPr>
            <p:nvPr/>
          </p:nvSpPr>
          <p:spPr bwMode="auto">
            <a:xfrm>
              <a:off x="2312988" y="4862513"/>
              <a:ext cx="43441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18 -64</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2" name="Rectangle 272"/>
            <p:cNvSpPr>
              <a:spLocks noChangeArrowheads="1"/>
            </p:cNvSpPr>
            <p:nvPr/>
          </p:nvSpPr>
          <p:spPr bwMode="auto">
            <a:xfrm>
              <a:off x="3970338" y="4862513"/>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22.2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3" name="Rectangle 276"/>
            <p:cNvSpPr>
              <a:spLocks noChangeArrowheads="1"/>
            </p:cNvSpPr>
            <p:nvPr/>
          </p:nvSpPr>
          <p:spPr bwMode="auto">
            <a:xfrm>
              <a:off x="6094413" y="4862513"/>
              <a:ext cx="28674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11.2</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4" name="Rectangle 282"/>
            <p:cNvSpPr>
              <a:spLocks noChangeArrowheads="1"/>
            </p:cNvSpPr>
            <p:nvPr/>
          </p:nvSpPr>
          <p:spPr bwMode="auto">
            <a:xfrm>
              <a:off x="2266950" y="5119688"/>
              <a:ext cx="5466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Over</a:t>
              </a:r>
              <a:r>
                <a:rPr kumimoji="0" lang="en-US" sz="1200" b="0" i="0" u="none" strike="noStrike" cap="none" normalizeH="0" dirty="0">
                  <a:ln>
                    <a:noFill/>
                  </a:ln>
                  <a:solidFill>
                    <a:srgbClr val="000000"/>
                  </a:solidFill>
                  <a:effectLst/>
                  <a:latin typeface="Univers LT Std 57 Cn" charset="0"/>
                  <a:cs typeface="Arial" pitchFamily="34" charset="0"/>
                </a:rPr>
                <a:t> 65</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5" name="Rectangle 285"/>
            <p:cNvSpPr>
              <a:spLocks noChangeArrowheads="1"/>
            </p:cNvSpPr>
            <p:nvPr/>
          </p:nvSpPr>
          <p:spPr bwMode="auto">
            <a:xfrm>
              <a:off x="4029075" y="5119688"/>
              <a:ext cx="2132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4.7</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sp>
          <p:nvSpPr>
            <p:cNvPr id="96" name="Rectangle 288"/>
            <p:cNvSpPr>
              <a:spLocks noChangeArrowheads="1"/>
            </p:cNvSpPr>
            <p:nvPr/>
          </p:nvSpPr>
          <p:spPr bwMode="auto">
            <a:xfrm>
              <a:off x="6096000" y="5119688"/>
              <a:ext cx="29815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Univers LT Std 57 Cn" charset="0"/>
                  <a:cs typeface="Arial" pitchFamily="34" charset="0"/>
                </a:rPr>
                <a:t>12.3</a:t>
              </a:r>
              <a:endParaRPr kumimoji="0" lang="en-US" sz="1200" b="0" i="0" u="none" strike="noStrike" cap="none" normalizeH="0" baseline="0" dirty="0">
                <a:ln>
                  <a:noFill/>
                </a:ln>
                <a:solidFill>
                  <a:schemeClr val="tx1"/>
                </a:solidFill>
                <a:effectLst/>
                <a:latin typeface="Arial" pitchFamily="34" charset="0"/>
                <a:cs typeface="Arial" pitchFamily="34" charset="0"/>
              </a:endParaRPr>
            </a:p>
          </p:txBody>
        </p:sp>
      </p:grpSp>
      <p:sp>
        <p:nvSpPr>
          <p:cNvPr id="97" name="Content Placeholder 2"/>
          <p:cNvSpPr txBox="1">
            <a:spLocks/>
          </p:cNvSpPr>
          <p:nvPr/>
        </p:nvSpPr>
        <p:spPr>
          <a:xfrm>
            <a:off x="457200" y="5334000"/>
            <a:ext cx="8229600" cy="1143000"/>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Calibri Light"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alibri Light"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alibri Light"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alibri Ligh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Married families have the lowest rate of poverty.</a:t>
            </a:r>
          </a:p>
          <a:p>
            <a:r>
              <a:rPr lang="en-US" dirty="0"/>
              <a:t>Single mothers have the highest rate of poverty.</a:t>
            </a:r>
          </a:p>
          <a:p>
            <a:pPr lvl="1"/>
            <a:r>
              <a:rPr lang="en-US" dirty="0"/>
              <a:t>Nearly one-third of single mothers live in poverty.</a:t>
            </a:r>
          </a:p>
        </p:txBody>
      </p:sp>
    </p:spTree>
    <p:extLst>
      <p:ext uri="{BB962C8B-B14F-4D97-AF65-F5344CB8AC3E}">
        <p14:creationId xmlns:p14="http://schemas.microsoft.com/office/powerpoint/2010/main" val="302574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7">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7">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poverty IV</a:t>
            </a:r>
          </a:p>
        </p:txBody>
      </p:sp>
      <p:sp>
        <p:nvSpPr>
          <p:cNvPr id="3" name="Content Placeholder 2"/>
          <p:cNvSpPr>
            <a:spLocks noGrp="1"/>
          </p:cNvSpPr>
          <p:nvPr>
            <p:ph idx="1"/>
          </p:nvPr>
        </p:nvSpPr>
        <p:spPr/>
        <p:txBody>
          <a:bodyPr>
            <a:normAutofit/>
          </a:bodyPr>
          <a:lstStyle/>
          <a:p>
            <a:r>
              <a:rPr lang="en-US" sz="2400" dirty="0"/>
              <a:t>The most common international poverty measure is the number of people living on less than $1.90 per day.</a:t>
            </a:r>
          </a:p>
          <a:p>
            <a:r>
              <a:rPr lang="en-US" sz="2400" dirty="0"/>
              <a:t>Must adjust for differences in prices across countries using the </a:t>
            </a:r>
            <a:r>
              <a:rPr lang="en-US" sz="2400" i="1" dirty="0">
                <a:solidFill>
                  <a:srgbClr val="C00000"/>
                </a:solidFill>
              </a:rPr>
              <a:t>purchasing power parity (PPP) index</a:t>
            </a:r>
            <a:r>
              <a:rPr lang="en-US" sz="2400" dirty="0"/>
              <a:t>.</a:t>
            </a:r>
          </a:p>
        </p:txBody>
      </p:sp>
      <p:sp>
        <p:nvSpPr>
          <p:cNvPr id="6" name="TextBox 5"/>
          <p:cNvSpPr txBox="1"/>
          <p:nvPr/>
        </p:nvSpPr>
        <p:spPr>
          <a:xfrm>
            <a:off x="923581" y="2819400"/>
            <a:ext cx="1105064" cy="1754326"/>
          </a:xfrm>
          <a:prstGeom prst="rect">
            <a:avLst/>
          </a:prstGeom>
          <a:noFill/>
        </p:spPr>
        <p:txBody>
          <a:bodyPr wrap="square" rtlCol="0">
            <a:spAutoFit/>
          </a:bodyPr>
          <a:lstStyle/>
          <a:p>
            <a:r>
              <a:rPr lang="en-US" b="1" dirty="0"/>
              <a:t>People living on less than $1.90 per day, by country </a:t>
            </a:r>
            <a:endParaRPr lang="en-US" dirty="0"/>
          </a:p>
        </p:txBody>
      </p:sp>
      <p:pic>
        <p:nvPicPr>
          <p:cNvPr id="4" name="Picture 3"/>
          <p:cNvPicPr>
            <a:picLocks noChangeAspect="1"/>
          </p:cNvPicPr>
          <p:nvPr/>
        </p:nvPicPr>
        <p:blipFill>
          <a:blip r:embed="rId3"/>
          <a:stretch>
            <a:fillRect/>
          </a:stretch>
        </p:blipFill>
        <p:spPr>
          <a:xfrm>
            <a:off x="2362200" y="2847278"/>
            <a:ext cx="5943600" cy="3673913"/>
          </a:xfrm>
          <a:prstGeom prst="rect">
            <a:avLst/>
          </a:prstGeom>
        </p:spPr>
      </p:pic>
    </p:spTree>
    <p:extLst>
      <p:ext uri="{BB962C8B-B14F-4D97-AF65-F5344CB8AC3E}">
        <p14:creationId xmlns:p14="http://schemas.microsoft.com/office/powerpoint/2010/main" val="331737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are people poor? I</a:t>
            </a:r>
          </a:p>
        </p:txBody>
      </p:sp>
      <p:sp>
        <p:nvSpPr>
          <p:cNvPr id="3" name="Content Placeholder 2"/>
          <p:cNvSpPr>
            <a:spLocks noGrp="1"/>
          </p:cNvSpPr>
          <p:nvPr>
            <p:ph idx="1"/>
          </p:nvPr>
        </p:nvSpPr>
        <p:spPr/>
        <p:txBody>
          <a:bodyPr>
            <a:normAutofit lnSpcReduction="10000"/>
          </a:bodyPr>
          <a:lstStyle/>
          <a:p>
            <a:r>
              <a:rPr lang="en-US" sz="2600" dirty="0"/>
              <a:t>Most individuals in poverty are only poor temporarily, called </a:t>
            </a:r>
            <a:r>
              <a:rPr lang="en-US" sz="2600" i="1" dirty="0">
                <a:solidFill>
                  <a:srgbClr val="9D0505"/>
                </a:solidFill>
              </a:rPr>
              <a:t>transient poverty</a:t>
            </a:r>
            <a:r>
              <a:rPr lang="en-US" sz="2600" dirty="0"/>
              <a:t>.</a:t>
            </a:r>
          </a:p>
          <a:p>
            <a:pPr lvl="1"/>
            <a:r>
              <a:rPr lang="en-US" sz="2400" dirty="0"/>
              <a:t>This is compared to 3% of the poor who are in chronic poverty—being poor for 3 or more years.</a:t>
            </a:r>
          </a:p>
          <a:p>
            <a:r>
              <a:rPr lang="en-US" sz="2600" dirty="0"/>
              <a:t>Poverty-alleviating policies require knowing who is poor and why.</a:t>
            </a:r>
          </a:p>
          <a:p>
            <a:r>
              <a:rPr lang="en-US" sz="2600" dirty="0"/>
              <a:t>Poverty may be inter-generational: Those who grow up in poor families are more likely to be poor themselves.</a:t>
            </a:r>
          </a:p>
          <a:p>
            <a:pPr lvl="1">
              <a:buClr>
                <a:schemeClr val="tx1"/>
              </a:buClr>
            </a:pPr>
            <a:r>
              <a:rPr lang="en-US" sz="2400" dirty="0"/>
              <a:t>Children in poor communities typically have reduced opportunities to acquire </a:t>
            </a:r>
            <a:r>
              <a:rPr lang="en-US" sz="2400" i="1" dirty="0">
                <a:solidFill>
                  <a:srgbClr val="9D0505"/>
                </a:solidFill>
              </a:rPr>
              <a:t>human capital</a:t>
            </a:r>
            <a:r>
              <a:rPr lang="en-US" sz="2400" dirty="0"/>
              <a:t>.</a:t>
            </a:r>
            <a:endParaRPr lang="en-US" sz="2400" i="1" dirty="0">
              <a:solidFill>
                <a:srgbClr val="9D0505"/>
              </a:solidFill>
            </a:endParaRPr>
          </a:p>
          <a:p>
            <a:pPr lvl="1"/>
            <a:r>
              <a:rPr lang="en-US" sz="2400" dirty="0"/>
              <a:t>Determining causality is difficult, as low human capital causes poverty and poverty causes low human capital.</a:t>
            </a:r>
          </a:p>
          <a:p>
            <a:pPr lvl="1"/>
            <a:r>
              <a:rPr lang="en-US" sz="2400" dirty="0"/>
              <a:t>Creates a negative cycle of poverty and low human capital.</a:t>
            </a:r>
          </a:p>
        </p:txBody>
      </p:sp>
    </p:spTree>
    <p:extLst>
      <p:ext uri="{BB962C8B-B14F-4D97-AF65-F5344CB8AC3E}">
        <p14:creationId xmlns:p14="http://schemas.microsoft.com/office/powerpoint/2010/main" val="91954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are people poor? II</a:t>
            </a:r>
          </a:p>
        </p:txBody>
      </p:sp>
      <p:sp>
        <p:nvSpPr>
          <p:cNvPr id="3" name="Content Placeholder 2"/>
          <p:cNvSpPr>
            <a:spLocks noGrp="1"/>
          </p:cNvSpPr>
          <p:nvPr>
            <p:ph idx="1"/>
          </p:nvPr>
        </p:nvSpPr>
        <p:spPr/>
        <p:txBody>
          <a:bodyPr>
            <a:normAutofit/>
          </a:bodyPr>
          <a:lstStyle/>
          <a:p>
            <a:r>
              <a:rPr lang="en-US" dirty="0"/>
              <a:t>Poverty may be caused by poor social networks.</a:t>
            </a:r>
          </a:p>
          <a:p>
            <a:r>
              <a:rPr lang="en-US" dirty="0"/>
              <a:t>Poverty may also be caused by </a:t>
            </a:r>
            <a:r>
              <a:rPr lang="en-US" i="1" dirty="0">
                <a:solidFill>
                  <a:srgbClr val="9D0505"/>
                </a:solidFill>
              </a:rPr>
              <a:t>poverty traps</a:t>
            </a:r>
            <a:r>
              <a:rPr lang="en-US" dirty="0"/>
              <a:t>. These are self-reinforcing mechanisms that cause the poor to stay poor.</a:t>
            </a:r>
          </a:p>
          <a:p>
            <a:pPr lvl="1">
              <a:buClr>
                <a:schemeClr val="tx1"/>
              </a:buClr>
            </a:pPr>
            <a:r>
              <a:rPr lang="en-US" i="1" dirty="0">
                <a:solidFill>
                  <a:srgbClr val="9D0505"/>
                </a:solidFill>
                <a:sym typeface="Wingdings" pitchFamily="2" charset="2"/>
              </a:rPr>
              <a:t>Health and economic prosperity</a:t>
            </a:r>
            <a:r>
              <a:rPr lang="en-US" dirty="0">
                <a:sym typeface="Wingdings" pitchFamily="2" charset="2"/>
              </a:rPr>
              <a:t>.</a:t>
            </a:r>
          </a:p>
          <a:p>
            <a:pPr lvl="1">
              <a:buClr>
                <a:schemeClr val="tx1"/>
              </a:buClr>
            </a:pPr>
            <a:r>
              <a:rPr lang="en-US" i="1" dirty="0">
                <a:solidFill>
                  <a:srgbClr val="9D0505"/>
                </a:solidFill>
                <a:sym typeface="Wingdings" pitchFamily="2" charset="2"/>
              </a:rPr>
              <a:t>Credit constraints</a:t>
            </a:r>
            <a:r>
              <a:rPr lang="en-US" dirty="0">
                <a:sym typeface="Wingdings" pitchFamily="2" charset="2"/>
              </a:rPr>
              <a:t>.</a:t>
            </a:r>
          </a:p>
          <a:p>
            <a:pPr lvl="1">
              <a:buClr>
                <a:schemeClr val="tx1"/>
              </a:buClr>
            </a:pPr>
            <a:r>
              <a:rPr lang="en-US" i="1" dirty="0">
                <a:solidFill>
                  <a:srgbClr val="9D0505"/>
                </a:solidFill>
                <a:sym typeface="Wingdings" pitchFamily="2" charset="2"/>
              </a:rPr>
              <a:t>Community composition</a:t>
            </a:r>
            <a:r>
              <a:rPr lang="en-US" dirty="0">
                <a:sym typeface="Wingdings" pitchFamily="2" charset="2"/>
              </a:rPr>
              <a:t>.</a:t>
            </a:r>
            <a:endParaRPr lang="en-US" dirty="0"/>
          </a:p>
        </p:txBody>
      </p:sp>
    </p:spTree>
    <p:extLst>
      <p:ext uri="{BB962C8B-B14F-4D97-AF65-F5344CB8AC3E}">
        <p14:creationId xmlns:p14="http://schemas.microsoft.com/office/powerpoint/2010/main" val="2770544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revised_KM1e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revised_KM1e_template</Template>
  <TotalTime>2700</TotalTime>
  <Words>4884</Words>
  <Application>Microsoft Office PowerPoint</Application>
  <PresentationFormat>On-screen Show (4:3)</PresentationFormat>
  <Paragraphs>505</Paragraphs>
  <Slides>36</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Calibri Light</vt:lpstr>
      <vt:lpstr>Proxima Nova Cn Rg</vt:lpstr>
      <vt:lpstr>Times New Roman</vt:lpstr>
      <vt:lpstr>Univers LT Std 47 Cn Lt</vt:lpstr>
      <vt:lpstr>Univers LT Std 57 Cn</vt:lpstr>
      <vt:lpstr>Wingdings</vt:lpstr>
      <vt:lpstr>revised_KM1e_template</vt:lpstr>
      <vt:lpstr>Chapter 21</vt:lpstr>
      <vt:lpstr>What will you learn in this chapter?</vt:lpstr>
      <vt:lpstr>Poverty</vt:lpstr>
      <vt:lpstr>Measuring poverty I</vt:lpstr>
      <vt:lpstr>Measuring poverty II</vt:lpstr>
      <vt:lpstr>Measuring poverty III</vt:lpstr>
      <vt:lpstr>Measuring poverty IV</vt:lpstr>
      <vt:lpstr>Why are people poor? I</vt:lpstr>
      <vt:lpstr>Why are people poor? II</vt:lpstr>
      <vt:lpstr>Measuring inequality I</vt:lpstr>
      <vt:lpstr>Measuring inequality II</vt:lpstr>
      <vt:lpstr>Active Learning: Measuring inequality</vt:lpstr>
      <vt:lpstr>Active Learning Solution I</vt:lpstr>
      <vt:lpstr>Measuring inequality III</vt:lpstr>
      <vt:lpstr>Active Learning: Calculating the Gini coefficient</vt:lpstr>
      <vt:lpstr>Active Learning Solution II</vt:lpstr>
      <vt:lpstr>Inequality in the U.S. and around the world</vt:lpstr>
      <vt:lpstr>Inequality in the U.S. and around the world II</vt:lpstr>
      <vt:lpstr>Income Inequality versus income mobility I</vt:lpstr>
      <vt:lpstr>Income Inequality versus income mobility II</vt:lpstr>
      <vt:lpstr>Policies to reduce poverty and inequality</vt:lpstr>
      <vt:lpstr>Active Learning: Policies to reduce poverty and inequality</vt:lpstr>
      <vt:lpstr>Active Learning Solution III</vt:lpstr>
      <vt:lpstr>The welfare state I</vt:lpstr>
      <vt:lpstr>The welfare state II</vt:lpstr>
      <vt:lpstr>Just give money</vt:lpstr>
      <vt:lpstr>Trade-offs between equity and efficiency I</vt:lpstr>
      <vt:lpstr>Trade-offs between equity and efficiency II</vt:lpstr>
      <vt:lpstr>Trade-offs between equity and efficiency III</vt:lpstr>
      <vt:lpstr>Discrimination I</vt:lpstr>
      <vt:lpstr>Discrimination II</vt:lpstr>
      <vt:lpstr>Discrimination III</vt:lpstr>
      <vt:lpstr>Discrimination IV</vt:lpstr>
      <vt:lpstr>Summary I</vt:lpstr>
      <vt:lpstr>Summary II</vt:lpstr>
      <vt:lpstr>Summary III</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Alyssa Lincoln</dc:creator>
  <cp:lastModifiedBy>Higgason, Jackie</cp:lastModifiedBy>
  <cp:revision>78</cp:revision>
  <dcterms:created xsi:type="dcterms:W3CDTF">2013-06-24T17:41:55Z</dcterms:created>
  <dcterms:modified xsi:type="dcterms:W3CDTF">2020-04-14T03:41:44Z</dcterms:modified>
</cp:coreProperties>
</file>