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1"/>
  </p:notesMasterIdLst>
  <p:sldIdLst>
    <p:sldId id="256" r:id="rId2"/>
    <p:sldId id="258" r:id="rId3"/>
    <p:sldId id="259" r:id="rId4"/>
    <p:sldId id="297" r:id="rId5"/>
    <p:sldId id="298" r:id="rId6"/>
    <p:sldId id="260" r:id="rId7"/>
    <p:sldId id="261" r:id="rId8"/>
    <p:sldId id="262" r:id="rId9"/>
    <p:sldId id="287" r:id="rId10"/>
    <p:sldId id="294" r:id="rId11"/>
    <p:sldId id="263" r:id="rId12"/>
    <p:sldId id="264" r:id="rId13"/>
    <p:sldId id="265" r:id="rId14"/>
    <p:sldId id="288" r:id="rId15"/>
    <p:sldId id="289" r:id="rId16"/>
    <p:sldId id="290" r:id="rId17"/>
    <p:sldId id="269" r:id="rId18"/>
    <p:sldId id="278" r:id="rId19"/>
    <p:sldId id="291" r:id="rId20"/>
    <p:sldId id="270" r:id="rId21"/>
    <p:sldId id="295" r:id="rId22"/>
    <p:sldId id="300" r:id="rId23"/>
    <p:sldId id="299" r:id="rId24"/>
    <p:sldId id="296" r:id="rId25"/>
    <p:sldId id="273" r:id="rId26"/>
    <p:sldId id="274" r:id="rId27"/>
    <p:sldId id="275" r:id="rId28"/>
    <p:sldId id="276" r:id="rId29"/>
    <p:sldId id="293" r:id="rId30"/>
    <p:sldId id="301" r:id="rId31"/>
    <p:sldId id="279" r:id="rId32"/>
    <p:sldId id="302" r:id="rId33"/>
    <p:sldId id="280" r:id="rId34"/>
    <p:sldId id="281" r:id="rId35"/>
    <p:sldId id="282" r:id="rId36"/>
    <p:sldId id="283" r:id="rId37"/>
    <p:sldId id="284" r:id="rId38"/>
    <p:sldId id="285" r:id="rId39"/>
    <p:sldId id="286"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1"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BED9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85" autoAdjust="0"/>
    <p:restoredTop sz="82082" autoAdjust="0"/>
  </p:normalViewPr>
  <p:slideViewPr>
    <p:cSldViewPr>
      <p:cViewPr varScale="1">
        <p:scale>
          <a:sx n="59" d="100"/>
          <a:sy n="59" d="100"/>
        </p:scale>
        <p:origin x="1218"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7BBA2-F3C5-466C-AC39-D8B93D919996}"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370C9E-D876-4F70-8581-70360B704CC5}" type="slidenum">
              <a:rPr lang="en-US" smtClean="0"/>
              <a:t>‹#›</a:t>
            </a:fld>
            <a:endParaRPr lang="en-US" dirty="0"/>
          </a:p>
        </p:txBody>
      </p:sp>
    </p:spTree>
    <p:extLst>
      <p:ext uri="{BB962C8B-B14F-4D97-AF65-F5344CB8AC3E}">
        <p14:creationId xmlns:p14="http://schemas.microsoft.com/office/powerpoint/2010/main" val="2720852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Instructors: In each election</a:t>
            </a:r>
            <a:r>
              <a:rPr lang="en-US" sz="1200" b="0" i="0" u="none" strike="noStrike" kern="1200" baseline="0" dirty="0">
                <a:solidFill>
                  <a:schemeClr val="tx1"/>
                </a:solidFill>
                <a:latin typeface="+mn-lt"/>
                <a:ea typeface="+mn-ea"/>
                <a:cs typeface="+mn-cs"/>
              </a:rPr>
              <a:t>, constituents likely face choices between candidates with different views on taxes. In this chapter, the general principles of taxation and spending are described. This chapter also investigates the effects of a variety of taxes: how much money they raise, how much inefficiency they cause, and who bears the burden. The arguments for and against each kind of taxation is reviewed and tools to weigh the issues are provided.</a:t>
            </a:r>
            <a:endParaRPr lang="en-US" dirty="0"/>
          </a:p>
          <a:p>
            <a:endParaRPr lang="en-US" dirty="0"/>
          </a:p>
        </p:txBody>
      </p:sp>
      <p:sp>
        <p:nvSpPr>
          <p:cNvPr id="4" name="Slide Number Placeholder 3"/>
          <p:cNvSpPr>
            <a:spLocks noGrp="1"/>
          </p:cNvSpPr>
          <p:nvPr>
            <p:ph type="sldNum" sz="quarter" idx="10"/>
          </p:nvPr>
        </p:nvSpPr>
        <p:spPr/>
        <p:txBody>
          <a:bodyPr/>
          <a:lstStyle/>
          <a:p>
            <a:fld id="{D4370C9E-D876-4F70-8581-70360B704CC5}" type="slidenum">
              <a:rPr lang="en-US" smtClean="0"/>
              <a:t>1</a:t>
            </a:fld>
            <a:endParaRPr lang="en-US" dirty="0"/>
          </a:p>
        </p:txBody>
      </p:sp>
    </p:spTree>
    <p:extLst>
      <p:ext uri="{BB962C8B-B14F-4D97-AF65-F5344CB8AC3E}">
        <p14:creationId xmlns:p14="http://schemas.microsoft.com/office/powerpoint/2010/main" val="3525434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10</a:t>
            </a:fld>
            <a:endParaRPr lang="en-US" dirty="0"/>
          </a:p>
        </p:txBody>
      </p:sp>
    </p:spTree>
    <p:extLst>
      <p:ext uri="{BB962C8B-B14F-4D97-AF65-F5344CB8AC3E}">
        <p14:creationId xmlns:p14="http://schemas.microsoft.com/office/powerpoint/2010/main" val="2128436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idea of opposing effects is parallel to the discussion in the Elasticity chapter on the relationship between price elasticity and revenue for a private firm.</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11</a:t>
            </a:fld>
            <a:endParaRPr lang="en-US" dirty="0"/>
          </a:p>
        </p:txBody>
      </p:sp>
    </p:spTree>
    <p:extLst>
      <p:ext uri="{BB962C8B-B14F-4D97-AF65-F5344CB8AC3E}">
        <p14:creationId xmlns:p14="http://schemas.microsoft.com/office/powerpoint/2010/main" val="2128436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that research suggests that the elasticity of the labor supply with respect to taxes is very low for most people. In contrast to Laffer’s prediction, people hardly increase the amount they work when tax rates fall. However, research shows that people do rearrange their income from different sources to reduce their tax burden, especially higher-income people who face the highest tax rates. In the end, we can’t say for sure at what point the Laffer curve reaches its maximum. Estimates range from 40 percent to near 80 percent.</a:t>
            </a:r>
          </a:p>
        </p:txBody>
      </p:sp>
      <p:sp>
        <p:nvSpPr>
          <p:cNvPr id="4" name="Slide Number Placeholder 3"/>
          <p:cNvSpPr>
            <a:spLocks noGrp="1"/>
          </p:cNvSpPr>
          <p:nvPr>
            <p:ph type="sldNum" sz="quarter" idx="10"/>
          </p:nvPr>
        </p:nvSpPr>
        <p:spPr/>
        <p:txBody>
          <a:bodyPr/>
          <a:lstStyle/>
          <a:p>
            <a:fld id="{384AAD89-1103-423B-BA6F-61A81871F46B}" type="slidenum">
              <a:rPr lang="en-US" smtClean="0"/>
              <a:t>12</a:t>
            </a:fld>
            <a:endParaRPr lang="en-US" dirty="0"/>
          </a:p>
        </p:txBody>
      </p:sp>
    </p:spTree>
    <p:extLst>
      <p:ext uri="{BB962C8B-B14F-4D97-AF65-F5344CB8AC3E}">
        <p14:creationId xmlns:p14="http://schemas.microsoft.com/office/powerpoint/2010/main" val="3294117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if the goal is to raise $3.33 trillion in taxes,</a:t>
            </a:r>
            <a:r>
              <a:rPr lang="en-US" baseline="0" dirty="0"/>
              <a:t> </a:t>
            </a:r>
            <a:r>
              <a:rPr lang="en-US" dirty="0"/>
              <a:t>with 181 million taxpayers in the country, a head tax would have to be about $18,500 per taxpayer. Given that roughly two in five American households earns less than $25,000, any head tax would be a very big percentage of many people’s income.</a:t>
            </a:r>
          </a:p>
          <a:p>
            <a:endParaRPr lang="en-US" b="0" dirty="0"/>
          </a:p>
          <a:p>
            <a:r>
              <a:rPr lang="en-US" sz="1200" b="0" i="0" u="none" strike="noStrike" kern="1200" baseline="0" dirty="0">
                <a:solidFill>
                  <a:schemeClr val="tx1"/>
                </a:solidFill>
                <a:latin typeface="+mn-lt"/>
                <a:ea typeface="+mn-ea"/>
                <a:cs typeface="+mn-cs"/>
              </a:rPr>
              <a:t>Statutory incidence of a sales tax may fall entirely on consumers, since they’re the ones actually paying the tax at the cash register. But if consumers respond by buying less, the tax will also affect the stores where they shop. If the stores respond by reducing prices, the stores are effectively sharing part of the tax burden.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income tax that employees are legally obliged to pay will also affect the corporations that employ them: If the tax reduces employees’ willingness to supply labor at any given price level, corporations may choose to raise wages in response. The higher wages could lead corporations to reduce the dividends they pay to shareholders or to increase the prices charged to customers.</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13</a:t>
            </a:fld>
            <a:endParaRPr lang="en-US" dirty="0"/>
          </a:p>
        </p:txBody>
      </p:sp>
    </p:spTree>
    <p:extLst>
      <p:ext uri="{BB962C8B-B14F-4D97-AF65-F5344CB8AC3E}">
        <p14:creationId xmlns:p14="http://schemas.microsoft.com/office/powerpoint/2010/main" val="3088612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370C9E-D876-4F70-8581-70360B704CC5}" type="slidenum">
              <a:rPr lang="en-US" smtClean="0"/>
              <a:t>15</a:t>
            </a:fld>
            <a:endParaRPr lang="en-US" dirty="0"/>
          </a:p>
        </p:txBody>
      </p:sp>
    </p:spTree>
    <p:extLst>
      <p:ext uri="{BB962C8B-B14F-4D97-AF65-F5344CB8AC3E}">
        <p14:creationId xmlns:p14="http://schemas.microsoft.com/office/powerpoint/2010/main" val="3629966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i="0" dirty="0">
                <a:solidFill>
                  <a:srgbClr val="9D0505"/>
                </a:solidFill>
              </a:rPr>
              <a:t>Proportional/flat tax: </a:t>
            </a:r>
          </a:p>
          <a:p>
            <a:pPr marL="171450" indent="-171450">
              <a:buFontTx/>
              <a:buChar char="-"/>
            </a:pPr>
            <a:r>
              <a:rPr lang="en-US" sz="1200" i="0" baseline="0" dirty="0">
                <a:solidFill>
                  <a:srgbClr val="9D0505"/>
                </a:solidFill>
              </a:rPr>
              <a:t>S</a:t>
            </a:r>
            <a:r>
              <a:rPr lang="en-US" sz="1200" i="0" dirty="0"/>
              <a:t>ame </a:t>
            </a:r>
            <a:r>
              <a:rPr lang="en-US" sz="1200" dirty="0"/>
              <a:t>tax rate</a:t>
            </a:r>
            <a:r>
              <a:rPr lang="en-US" sz="1200" baseline="0" dirty="0"/>
              <a:t>: 25%</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dirty="0"/>
              <a:t>Different amounts of taxes: $5,000 vs. $50,000</a:t>
            </a:r>
          </a:p>
          <a:p>
            <a:pPr marL="171450" indent="-171450">
              <a:buFontTx/>
              <a:buChar char="-"/>
            </a:pPr>
            <a:endParaRPr lang="en-US" sz="1200" baseline="0" dirty="0"/>
          </a:p>
          <a:p>
            <a:pPr marL="0" indent="0">
              <a:buNone/>
            </a:pPr>
            <a:r>
              <a:rPr lang="en-US" sz="1200" b="1" i="0" u="none" dirty="0">
                <a:solidFill>
                  <a:srgbClr val="9D0505"/>
                </a:solidFill>
              </a:rPr>
              <a:t>Progressive tax:</a:t>
            </a:r>
          </a:p>
          <a:p>
            <a:pPr marL="171450" indent="-171450">
              <a:buFontTx/>
              <a:buChar char="-"/>
            </a:pPr>
            <a:r>
              <a:rPr lang="en-US" sz="1200" dirty="0"/>
              <a:t>Low-income pay lower rate than high-income:</a:t>
            </a:r>
            <a:r>
              <a:rPr lang="en-US" sz="1200" baseline="0" dirty="0"/>
              <a:t> 20% vs. 30%</a:t>
            </a:r>
          </a:p>
          <a:p>
            <a:pPr marL="171450" indent="-171450">
              <a:buFontTx/>
              <a:buChar char="-"/>
            </a:pPr>
            <a:r>
              <a:rPr lang="en-US" sz="1200" baseline="0" dirty="0"/>
              <a:t>High</a:t>
            </a:r>
            <a:r>
              <a:rPr lang="en-US" sz="1200" dirty="0"/>
              <a:t>-income pay more taxes</a:t>
            </a:r>
            <a:r>
              <a:rPr lang="en-US" sz="1200" baseline="0" dirty="0"/>
              <a:t>: $60,000 instead of $50,000</a:t>
            </a:r>
          </a:p>
          <a:p>
            <a:pPr marL="171450" indent="-171450">
              <a:buFontTx/>
              <a:buChar char="-"/>
            </a:pPr>
            <a:r>
              <a:rPr lang="en-US" sz="1200" dirty="0"/>
              <a:t>Low-income pay less taxes:</a:t>
            </a:r>
            <a:r>
              <a:rPr lang="en-US" sz="1200" baseline="0" dirty="0"/>
              <a:t> $4,000 vs. $5,000</a:t>
            </a:r>
          </a:p>
          <a:p>
            <a:pPr marL="171450" indent="-171450">
              <a:buFontTx/>
              <a:buChar char="-"/>
            </a:pPr>
            <a:endParaRPr lang="en-US" sz="1200" dirty="0"/>
          </a:p>
          <a:p>
            <a:pPr marL="0" indent="0">
              <a:buNone/>
            </a:pPr>
            <a:r>
              <a:rPr lang="en-US" sz="1200" b="1" i="0" dirty="0">
                <a:solidFill>
                  <a:srgbClr val="9D0505"/>
                </a:solidFill>
              </a:rPr>
              <a:t>Regressive tax:</a:t>
            </a:r>
          </a:p>
          <a:p>
            <a:pPr marL="171450" indent="-171450">
              <a:buFontTx/>
              <a:buChar char="-"/>
            </a:pPr>
            <a:r>
              <a:rPr lang="en-US" sz="1200" dirty="0"/>
              <a:t>Low-income pay higher rate than high-income:</a:t>
            </a:r>
            <a:r>
              <a:rPr lang="en-US" sz="1200" baseline="0" dirty="0"/>
              <a:t> 65% vs. 6.5%</a:t>
            </a:r>
          </a:p>
          <a:p>
            <a:pPr marL="171450" indent="-171450">
              <a:buFontTx/>
              <a:buChar char="-"/>
            </a:pPr>
            <a:r>
              <a:rPr lang="en-US" sz="1200" dirty="0"/>
              <a:t>High-income pay less taxes</a:t>
            </a:r>
            <a:r>
              <a:rPr lang="en-US" sz="1200" baseline="0" dirty="0"/>
              <a:t>: $13,000 vs. $50,000</a:t>
            </a:r>
          </a:p>
          <a:p>
            <a:pPr marL="171450" indent="-171450">
              <a:buFontTx/>
              <a:buChar char="-"/>
            </a:pPr>
            <a:r>
              <a:rPr lang="en-US" sz="1200" dirty="0"/>
              <a:t>Low-income pay more taxes:</a:t>
            </a:r>
            <a:r>
              <a:rPr lang="en-US" sz="1200" baseline="0" dirty="0"/>
              <a:t> $13,000 vs. $5,000</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Light" pitchFamily="34" charset="0"/>
              </a:rPr>
              <a:t>A</a:t>
            </a:r>
            <a:r>
              <a:rPr lang="en-US" sz="1200" baseline="0" dirty="0">
                <a:latin typeface="Calibri Light" pitchFamily="34" charset="0"/>
              </a:rPr>
              <a:t> t</a:t>
            </a:r>
            <a:r>
              <a:rPr lang="en-US" sz="1200" dirty="0">
                <a:latin typeface="Calibri Light" pitchFamily="34" charset="0"/>
              </a:rPr>
              <a:t>ax structure must be regressive for all to pay the same </a:t>
            </a:r>
            <a:r>
              <a:rPr lang="en-US" sz="1200" i="1" u="none" dirty="0">
                <a:latin typeface="Calibri Light" pitchFamily="34" charset="0"/>
              </a:rPr>
              <a:t>amount</a:t>
            </a:r>
            <a:r>
              <a:rPr lang="en-US" sz="1200" dirty="0">
                <a:latin typeface="Calibri Light" pitchFamily="34" charset="0"/>
              </a:rPr>
              <a:t> of taxes. </a:t>
            </a:r>
            <a:r>
              <a:rPr lang="en-US" sz="1200" b="0" i="0" u="none" strike="noStrike" kern="1200" baseline="0" dirty="0">
                <a:solidFill>
                  <a:schemeClr val="tx1"/>
                </a:solidFill>
                <a:latin typeface="+mn-lt"/>
                <a:ea typeface="+mn-ea"/>
                <a:cs typeface="+mn-cs"/>
              </a:rPr>
              <a:t>Most countries avoid explicitly regressive income taxes. That is, they structure their tax systems so that people in lower brackets do not pay a higher percentage of income in taxes. However, other taxes can still be regressive; the lump-sum tax is an example. Some politicians propose replacing all income taxes with a single sales tax. It would be much simpler and more efficient than the current system. But it would be regressive: On average, people with lower incomes spend a higher proportion of their income, rather than saving or investing it. Thus, a higher proportion of their income is affected by a sales tax.</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16</a:t>
            </a:fld>
            <a:endParaRPr lang="en-US" dirty="0"/>
          </a:p>
        </p:txBody>
      </p:sp>
    </p:spTree>
    <p:extLst>
      <p:ext uri="{BB962C8B-B14F-4D97-AF65-F5344CB8AC3E}">
        <p14:creationId xmlns:p14="http://schemas.microsoft.com/office/powerpoint/2010/main" val="2240826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federal government calculates taxes by </a:t>
            </a:r>
            <a:r>
              <a:rPr lang="en-US" i="1" dirty="0"/>
              <a:t>fiscal year </a:t>
            </a:r>
            <a:r>
              <a:rPr lang="en-US" dirty="0"/>
              <a:t>(October-September). </a:t>
            </a:r>
            <a:r>
              <a:rPr lang="en-US" sz="1200" b="0" i="0" u="none" strike="noStrike" kern="1200" baseline="0" dirty="0">
                <a:solidFill>
                  <a:schemeClr val="tx1"/>
                </a:solidFill>
                <a:latin typeface="+mn-lt"/>
                <a:ea typeface="+mn-ea"/>
                <a:cs typeface="+mn-cs"/>
              </a:rPr>
              <a:t>In fiscal year 2018</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federal government collected $3.33 trillion in revenue.</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17</a:t>
            </a:fld>
            <a:endParaRPr lang="en-US" dirty="0"/>
          </a:p>
        </p:txBody>
      </p:sp>
    </p:spTree>
    <p:extLst>
      <p:ext uri="{BB962C8B-B14F-4D97-AF65-F5344CB8AC3E}">
        <p14:creationId xmlns:p14="http://schemas.microsoft.com/office/powerpoint/2010/main" val="1842257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U.S. government earns most of its revenue from individual income taxes and social insurance and retirement contributions. The vast majority of social insurance and retirement contributions come from Medicare and Social Security payments.</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18</a:t>
            </a:fld>
            <a:endParaRPr lang="en-US" dirty="0"/>
          </a:p>
        </p:txBody>
      </p:sp>
    </p:spTree>
    <p:extLst>
      <p:ext uri="{BB962C8B-B14F-4D97-AF65-F5344CB8AC3E}">
        <p14:creationId xmlns:p14="http://schemas.microsoft.com/office/powerpoint/2010/main" val="3297518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19</a:t>
            </a:fld>
            <a:endParaRPr lang="en-US" dirty="0"/>
          </a:p>
        </p:txBody>
      </p:sp>
    </p:spTree>
    <p:extLst>
      <p:ext uri="{BB962C8B-B14F-4D97-AF65-F5344CB8AC3E}">
        <p14:creationId xmlns:p14="http://schemas.microsoft.com/office/powerpoint/2010/main" val="1842257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amount you owe in income taxes can be different from what would be suggested by your tax bracket alone. People who live in a household with a spouse, dependent children, or disabled relatives will be charged less for the same level of income. Some expenses—such as charitable donations, college tuition, and business expenses—can be “deducted” from your taxable income.</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20</a:t>
            </a:fld>
            <a:endParaRPr lang="en-US" dirty="0"/>
          </a:p>
        </p:txBody>
      </p:sp>
    </p:spTree>
    <p:extLst>
      <p:ext uri="{BB962C8B-B14F-4D97-AF65-F5344CB8AC3E}">
        <p14:creationId xmlns:p14="http://schemas.microsoft.com/office/powerpoint/2010/main" val="1842257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Note that if you earn any amount less than $9,525, your average tax rate is 10 percent. Once you earn above that amount, the more you earn, the higher your average tax rate will be. Hence, the American individual income tax is progressive. </a:t>
            </a:r>
          </a:p>
          <a:p>
            <a:endParaRPr lang="en-US" sz="1200" b="0" i="0" u="none" strike="noStrike" kern="1200" baseline="0" dirty="0">
              <a:solidFill>
                <a:schemeClr val="tx1"/>
              </a:solidFill>
              <a:latin typeface="+mn-lt"/>
              <a:ea typeface="+mn-ea"/>
              <a:cs typeface="+mn-cs"/>
            </a:endParaRPr>
          </a:p>
          <a:p>
            <a:r>
              <a:rPr lang="en-US" dirty="0"/>
              <a:t>Suppose a </a:t>
            </a:r>
            <a:r>
              <a:rPr lang="en-US" baseline="0" dirty="0"/>
              <a:t>person is </a:t>
            </a:r>
            <a:r>
              <a:rPr lang="en-US" dirty="0"/>
              <a:t>single and earned $50,000 in 2017. On the first $9,325, 10 percent is required</a:t>
            </a:r>
            <a:r>
              <a:rPr lang="en-US" baseline="0" dirty="0"/>
              <a:t> to be paid.</a:t>
            </a:r>
            <a:r>
              <a:rPr lang="en-US" dirty="0"/>
              <a:t> On the next $28,625</a:t>
            </a:r>
            <a:r>
              <a:rPr lang="en-US" baseline="0" dirty="0"/>
              <a:t> above </a:t>
            </a:r>
            <a:r>
              <a:rPr lang="en-US" dirty="0"/>
              <a:t>$9,275 (to $37,950), 15 percent is required to be paid. The last $12,050 (to $50,000), 25</a:t>
            </a:r>
            <a:r>
              <a:rPr lang="en-US" baseline="0" dirty="0"/>
              <a:t> percent is required to be paid. </a:t>
            </a:r>
            <a:r>
              <a:rPr lang="en-US" dirty="0"/>
              <a:t>The total tax bill is $9,325</a:t>
            </a:r>
            <a:r>
              <a:rPr lang="en-US" baseline="0" dirty="0"/>
              <a:t> × 0</a:t>
            </a:r>
            <a:r>
              <a:rPr lang="en-US" dirty="0"/>
              <a:t>.1 + $28,625</a:t>
            </a:r>
            <a:r>
              <a:rPr lang="en-US" baseline="0" dirty="0"/>
              <a:t> × 0.</a:t>
            </a:r>
            <a:r>
              <a:rPr lang="en-US" dirty="0"/>
              <a:t>15 + $12,050 x</a:t>
            </a:r>
            <a:r>
              <a:rPr lang="en-US" baseline="0" dirty="0"/>
              <a:t> 0.25 </a:t>
            </a:r>
            <a:r>
              <a:rPr lang="en-US" dirty="0"/>
              <a:t>= $932.50 + $4,293.75 + $3,012.50 = $</a:t>
            </a:r>
            <a:r>
              <a:rPr lang="en-US" sz="1200" b="0" i="0" u="none" strike="noStrike" kern="1200" dirty="0">
                <a:solidFill>
                  <a:schemeClr val="tx1"/>
                </a:solidFill>
                <a:effectLst/>
                <a:latin typeface="+mn-lt"/>
                <a:ea typeface="+mn-ea"/>
                <a:cs typeface="+mn-cs"/>
              </a:rPr>
              <a:t>8239 (rounded to the nearest whole number).</a:t>
            </a:r>
            <a:r>
              <a:rPr lang="en-US" dirty="0"/>
              <a:t> This person’s average tax rate is $8,239/$50,000</a:t>
            </a:r>
            <a:r>
              <a:rPr lang="en-US" baseline="0" dirty="0"/>
              <a:t> × 100 = </a:t>
            </a:r>
            <a:r>
              <a:rPr lang="en-US" dirty="0"/>
              <a:t>16.5%.</a:t>
            </a:r>
            <a:r>
              <a:rPr lang="en-US" baseline="0" dirty="0"/>
              <a:t> </a:t>
            </a:r>
          </a:p>
        </p:txBody>
      </p:sp>
      <p:sp>
        <p:nvSpPr>
          <p:cNvPr id="4" name="Slide Number Placeholder 3"/>
          <p:cNvSpPr>
            <a:spLocks noGrp="1"/>
          </p:cNvSpPr>
          <p:nvPr>
            <p:ph type="sldNum" sz="quarter" idx="10"/>
          </p:nvPr>
        </p:nvSpPr>
        <p:spPr/>
        <p:txBody>
          <a:bodyPr/>
          <a:lstStyle/>
          <a:p>
            <a:fld id="{384AAD89-1103-423B-BA6F-61A81871F46B}" type="slidenum">
              <a:rPr lang="en-US" smtClean="0"/>
              <a:t>21</a:t>
            </a:fld>
            <a:endParaRPr lang="en-US" dirty="0"/>
          </a:p>
        </p:txBody>
      </p:sp>
    </p:spTree>
    <p:extLst>
      <p:ext uri="{BB962C8B-B14F-4D97-AF65-F5344CB8AC3E}">
        <p14:creationId xmlns:p14="http://schemas.microsoft.com/office/powerpoint/2010/main" val="3263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22</a:t>
            </a:fld>
            <a:endParaRPr lang="en-US" dirty="0"/>
          </a:p>
        </p:txBody>
      </p:sp>
    </p:spTree>
    <p:extLst>
      <p:ext uri="{BB962C8B-B14F-4D97-AF65-F5344CB8AC3E}">
        <p14:creationId xmlns:p14="http://schemas.microsoft.com/office/powerpoint/2010/main" val="772411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23</a:t>
            </a:fld>
            <a:endParaRPr lang="en-US" dirty="0"/>
          </a:p>
        </p:txBody>
      </p:sp>
    </p:spTree>
    <p:extLst>
      <p:ext uri="{BB962C8B-B14F-4D97-AF65-F5344CB8AC3E}">
        <p14:creationId xmlns:p14="http://schemas.microsoft.com/office/powerpoint/2010/main" val="3709911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24</a:t>
            </a:fld>
            <a:endParaRPr lang="en-US" dirty="0"/>
          </a:p>
        </p:txBody>
      </p:sp>
    </p:spTree>
    <p:extLst>
      <p:ext uri="{BB962C8B-B14F-4D97-AF65-F5344CB8AC3E}">
        <p14:creationId xmlns:p14="http://schemas.microsoft.com/office/powerpoint/2010/main" val="3913998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FICA is a pay-as-you-go model: People who are currently working pay taxes, which are then spent to provide benefits for people who are currently retired. The U.S. payroll tax is tied directly to specific government programs; income taxes go into general government revenue, to be allocated through the public budget. Since people who pay FICA during their working years are eligible for Social Security and Medicare benefits when they retire, the payroll tax is sort of like forced saving for retirement. Because people with higher overall income also tend to receive a higher percentage of it from these other sources, they end up paying less in payroll taxes as a percentage of their total income. (Although payroll taxes are charged in equal parts to employees and employers, if you are self-employed you pay both parts of the tax.)</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26</a:t>
            </a:fld>
            <a:endParaRPr lang="en-US" dirty="0"/>
          </a:p>
        </p:txBody>
      </p:sp>
    </p:spTree>
    <p:extLst>
      <p:ext uri="{BB962C8B-B14F-4D97-AF65-F5344CB8AC3E}">
        <p14:creationId xmlns:p14="http://schemas.microsoft.com/office/powerpoint/2010/main" val="26314387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states also charge a corporate income tax. Many states have a general sales tax, but exempt certain classes of items considered to be necessities, such as food or clothing. There are many minor taxes which make up a small part of the federal budget but sometimes pack an outsized political punch. These include taxes on certain types of imports, taxes on large financial gifts (unless they are donations to a recognized nonprofit group), and taxes on money and assets that are left to heirs when you die. Property taxes often fund </a:t>
            </a:r>
            <a:r>
              <a:rPr lang="en-US" b="0" dirty="0"/>
              <a:t>public schools.</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27</a:t>
            </a:fld>
            <a:endParaRPr lang="en-US" dirty="0"/>
          </a:p>
        </p:txBody>
      </p:sp>
    </p:spTree>
    <p:extLst>
      <p:ext uri="{BB962C8B-B14F-4D97-AF65-F5344CB8AC3E}">
        <p14:creationId xmlns:p14="http://schemas.microsoft.com/office/powerpoint/2010/main" val="26314387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28</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29</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Referred to as the death tax. 1,700 estates were subject to the tax in 2018.</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30</a:t>
            </a:fld>
            <a:endParaRPr lang="en-US" dirty="0"/>
          </a:p>
        </p:txBody>
      </p:sp>
    </p:spTree>
    <p:extLst>
      <p:ext uri="{BB962C8B-B14F-4D97-AF65-F5344CB8AC3E}">
        <p14:creationId xmlns:p14="http://schemas.microsoft.com/office/powerpoint/2010/main" val="2193262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31</a:t>
            </a:fld>
            <a:endParaRPr lang="en-US" dirty="0"/>
          </a:p>
        </p:txBody>
      </p:sp>
    </p:spTree>
    <p:extLst>
      <p:ext uri="{BB962C8B-B14F-4D97-AF65-F5344CB8AC3E}">
        <p14:creationId xmlns:p14="http://schemas.microsoft.com/office/powerpoint/2010/main" val="1206109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introduces </a:t>
            </a:r>
            <a:r>
              <a:rPr lang="en-US" sz="1200" kern="1200" dirty="0">
                <a:solidFill>
                  <a:schemeClr val="tx1"/>
                </a:solidFill>
                <a:effectLst/>
                <a:latin typeface="+mn-lt"/>
                <a:ea typeface="+mn-ea"/>
                <a:cs typeface="+mn-cs"/>
              </a:rPr>
              <a:t>the mindset</a:t>
            </a:r>
            <a:r>
              <a:rPr lang="en-US" sz="1200" kern="1200" baseline="0" dirty="0">
                <a:solidFill>
                  <a:schemeClr val="tx1"/>
                </a:solidFill>
                <a:effectLst/>
                <a:latin typeface="+mn-lt"/>
                <a:ea typeface="+mn-ea"/>
                <a:cs typeface="+mn-cs"/>
              </a:rPr>
              <a:t> that </a:t>
            </a:r>
            <a:r>
              <a:rPr lang="en-US" sz="1200" kern="1200" dirty="0">
                <a:solidFill>
                  <a:schemeClr val="tx1"/>
                </a:solidFill>
                <a:effectLst/>
                <a:latin typeface="+mn-lt"/>
                <a:ea typeface="+mn-ea"/>
                <a:cs typeface="+mn-cs"/>
              </a:rPr>
              <a:t>when analyzing types of taxes, efficiency, revenue, and incidence must be considered. </a:t>
            </a:r>
            <a:endParaRPr lang="en-US" b="1" dirty="0"/>
          </a:p>
          <a:p>
            <a:endParaRPr lang="en-US" b="1" dirty="0"/>
          </a:p>
          <a:p>
            <a:r>
              <a:rPr lang="en-US" b="1" dirty="0"/>
              <a:t>Raising revenue:</a:t>
            </a:r>
            <a:r>
              <a:rPr lang="en-US" baseline="0" dirty="0"/>
              <a:t> Many tax-funded programs, such as public schools and roads, are intended to increase surplus and stimulate economic growth. Others are intended to provide basic human needs to those in need (such as food, health care, or housing). People may disagree about which services should be funded through tax dollars, but most agree that at least some services are necessary.</a:t>
            </a:r>
          </a:p>
          <a:p>
            <a:endParaRPr lang="en-US" baseline="0" dirty="0"/>
          </a:p>
          <a:p>
            <a:r>
              <a:rPr lang="en-US" b="1" dirty="0"/>
              <a:t>Changing behavior</a:t>
            </a:r>
            <a:r>
              <a:rPr lang="en-US" b="0" dirty="0"/>
              <a:t>:</a:t>
            </a:r>
            <a:r>
              <a:rPr lang="en-US" dirty="0"/>
              <a:t> Taxes change behavior because they alter the incentives faced by market participants. Taxes drive a wedge between the price paid by buyers and the price received by sellers, resulting in a lower equilibrium quantity of the good or service being consumed.</a:t>
            </a:r>
            <a:r>
              <a:rPr lang="en-US" baseline="0" dirty="0"/>
              <a:t> T</a:t>
            </a:r>
            <a:r>
              <a:rPr lang="en-US" dirty="0"/>
              <a:t>axes on alcohol, tobacco, and gasoline are examples of policies designed partly to reduce demand.</a:t>
            </a:r>
          </a:p>
        </p:txBody>
      </p:sp>
      <p:sp>
        <p:nvSpPr>
          <p:cNvPr id="4" name="Slide Number Placeholder 3"/>
          <p:cNvSpPr>
            <a:spLocks noGrp="1"/>
          </p:cNvSpPr>
          <p:nvPr>
            <p:ph type="sldNum" sz="quarter" idx="10"/>
          </p:nvPr>
        </p:nvSpPr>
        <p:spPr/>
        <p:txBody>
          <a:bodyPr/>
          <a:lstStyle/>
          <a:p>
            <a:fld id="{D4370C9E-D876-4F70-8581-70360B704CC5}" type="slidenum">
              <a:rPr lang="en-US" smtClean="0"/>
              <a:t>3</a:t>
            </a:fld>
            <a:endParaRPr lang="en-US" dirty="0"/>
          </a:p>
        </p:txBody>
      </p:sp>
    </p:spTree>
    <p:extLst>
      <p:ext uri="{BB962C8B-B14F-4D97-AF65-F5344CB8AC3E}">
        <p14:creationId xmlns:p14="http://schemas.microsoft.com/office/powerpoint/2010/main" val="18069943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High-income countries, especially those with extensive government-provided social benefits, tend to collect taxes that represent a greater share of their GDP.</a:t>
            </a:r>
          </a:p>
          <a:p>
            <a:endParaRPr lang="en-US" dirty="0"/>
          </a:p>
          <a:p>
            <a:pPr marL="285750" indent="-285750">
              <a:buFont typeface="Arial" pitchFamily="34" charset="0"/>
              <a:buChar char="•"/>
            </a:pPr>
            <a:r>
              <a:rPr lang="en-US" sz="1200" dirty="0">
                <a:latin typeface="Calibri Light" pitchFamily="34" charset="0"/>
              </a:rPr>
              <a:t>Low-income countries tend to collect less in taxes as a percentage of GDP</a:t>
            </a:r>
          </a:p>
          <a:p>
            <a:pPr marL="285750" indent="-285750">
              <a:buFont typeface="Arial" pitchFamily="34" charset="0"/>
              <a:buChar char="•"/>
            </a:pPr>
            <a:r>
              <a:rPr lang="en-US" sz="1200" dirty="0">
                <a:latin typeface="Calibri Light" pitchFamily="34" charset="0"/>
              </a:rPr>
              <a:t>High-income countries tend to collect more.</a:t>
            </a:r>
          </a:p>
          <a:p>
            <a:pPr marL="285750" indent="-285750">
              <a:buFont typeface="Arial" pitchFamily="34" charset="0"/>
              <a:buChar char="•"/>
            </a:pPr>
            <a:r>
              <a:rPr lang="en-US" sz="1200" dirty="0">
                <a:latin typeface="Calibri Light" pitchFamily="34" charset="0"/>
              </a:rPr>
              <a:t>The U.S. is an extreme exception.</a:t>
            </a:r>
          </a:p>
          <a:p>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32</a:t>
            </a:fld>
            <a:endParaRPr lang="en-US" dirty="0"/>
          </a:p>
        </p:txBody>
      </p:sp>
    </p:spTree>
    <p:extLst>
      <p:ext uri="{BB962C8B-B14F-4D97-AF65-F5344CB8AC3E}">
        <p14:creationId xmlns:p14="http://schemas.microsoft.com/office/powerpoint/2010/main" val="30716146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Entitlement spending cannot be decreased without changing the eligibility requirements and benefits set in the laws on which the programs are based.</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33</a:t>
            </a:fld>
            <a:endParaRPr lang="en-US" dirty="0"/>
          </a:p>
        </p:txBody>
      </p:sp>
    </p:spTree>
    <p:extLst>
      <p:ext uri="{BB962C8B-B14F-4D97-AF65-F5344CB8AC3E}">
        <p14:creationId xmlns:p14="http://schemas.microsoft.com/office/powerpoint/2010/main" val="837669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of the public services that touch people’s daily lives in the most noticeable ways are funded by state and local budgets:</a:t>
            </a:r>
          </a:p>
          <a:p>
            <a:pPr marL="171450" indent="-171450">
              <a:buFontTx/>
              <a:buChar char="-"/>
            </a:pPr>
            <a:r>
              <a:rPr lang="en-US" sz="1200" b="0" i="0" u="none" strike="noStrike" kern="1200" baseline="0" dirty="0">
                <a:solidFill>
                  <a:schemeClr val="tx1"/>
                </a:solidFill>
                <a:latin typeface="+mn-lt"/>
                <a:ea typeface="+mn-ea"/>
                <a:cs typeface="+mn-cs"/>
              </a:rPr>
              <a:t>Public education (although not entirely).</a:t>
            </a:r>
          </a:p>
          <a:p>
            <a:pPr marL="171450" indent="-171450">
              <a:buFontTx/>
              <a:buChar char="-"/>
            </a:pPr>
            <a:r>
              <a:rPr lang="en-US" sz="1200" b="0" i="0" u="none" strike="noStrike" kern="1200" baseline="0" dirty="0">
                <a:solidFill>
                  <a:schemeClr val="tx1"/>
                </a:solidFill>
                <a:latin typeface="+mn-lt"/>
                <a:ea typeface="+mn-ea"/>
                <a:cs typeface="+mn-cs"/>
              </a:rPr>
              <a:t>Police and fire protection, motor vehicle registration, and garbage collection.</a:t>
            </a:r>
          </a:p>
          <a:p>
            <a:pPr marL="171450" indent="-171450">
              <a:buFontTx/>
              <a:buChar char="-"/>
            </a:pPr>
            <a:r>
              <a:rPr lang="en-US" sz="1200" b="0" i="0" u="none" strike="noStrike" kern="1200" baseline="0" dirty="0">
                <a:solidFill>
                  <a:schemeClr val="tx1"/>
                </a:solidFill>
                <a:latin typeface="+mn-lt"/>
                <a:ea typeface="+mn-ea"/>
                <a:cs typeface="+mn-cs"/>
              </a:rPr>
              <a:t>Many of the most visible federally funded services—such as subsidized student loans and national parks—actually make up a very small proportion of the federal budget.</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34</a:t>
            </a:fld>
            <a:endParaRPr lang="en-US" dirty="0"/>
          </a:p>
        </p:txBody>
      </p:sp>
    </p:spTree>
    <p:extLst>
      <p:ext uri="{BB962C8B-B14F-4D97-AF65-F5344CB8AC3E}">
        <p14:creationId xmlns:p14="http://schemas.microsoft.com/office/powerpoint/2010/main" val="7850397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Even with the best planning, it is unlikely that revenues will exactly equal planned expenditures in any given year. For instance, think about what happens during an unexpected economic downturn. If people lose their jobs and companies earn lower profits, the government gets less individual and corporate income tax revenue than it was expecting. It also may collect less sales tax revenue as people cut back on purchases. At the same time, the government has to increase its spending on entitlement programs, as people’s incomes decrease and more people qualify for unemployment benefits or food stamps. This means that balancing the budget in a year when the economy is doing poorly would require deep cuts in discretionary spending.</a:t>
            </a:r>
            <a:r>
              <a:rPr lang="en-US" b="0" baseline="0" dirty="0"/>
              <a:t> </a:t>
            </a:r>
            <a:r>
              <a:rPr lang="en-US" b="0" dirty="0"/>
              <a:t>The idea of a </a:t>
            </a:r>
            <a:r>
              <a:rPr lang="en-US" b="0" u="none" dirty="0"/>
              <a:t>balanced budget</a:t>
            </a:r>
            <a:r>
              <a:rPr lang="en-US" b="0" u="none" baseline="0" dirty="0"/>
              <a:t> over the business cycle </a:t>
            </a:r>
            <a:r>
              <a:rPr lang="en-US" b="0" dirty="0"/>
              <a:t>is that governments should run surpluses when the economy is doing well, and deficits when the economy is doing poorly— striking a balance in the long run. In other words, they should behave like a responsible family that saves up when times are good so they can spend down their savings when times are bad.</a:t>
            </a:r>
            <a:r>
              <a:rPr lang="en-US" b="0" baseline="0" dirty="0"/>
              <a:t> </a:t>
            </a:r>
            <a:r>
              <a:rPr lang="en-US" dirty="0"/>
              <a:t>Policymakers are under pressure from voters and lobbyists to spend regardless of how the economy is doing. Sometimes policymakers gets stuck in </a:t>
            </a:r>
            <a:r>
              <a:rPr lang="en-US" u="none" dirty="0"/>
              <a:t>patterns of unsustainable spending.</a:t>
            </a:r>
            <a:r>
              <a:rPr lang="en-US" u="none" baseline="0" dirty="0"/>
              <a:t> </a:t>
            </a:r>
            <a:r>
              <a:rPr lang="en-US" b="0" dirty="0"/>
              <a:t>Most state governments have a balanced budget requirement of some sort.</a:t>
            </a:r>
          </a:p>
        </p:txBody>
      </p:sp>
      <p:sp>
        <p:nvSpPr>
          <p:cNvPr id="4" name="Slide Number Placeholder 3"/>
          <p:cNvSpPr>
            <a:spLocks noGrp="1"/>
          </p:cNvSpPr>
          <p:nvPr>
            <p:ph type="sldNum" sz="quarter" idx="10"/>
          </p:nvPr>
        </p:nvSpPr>
        <p:spPr/>
        <p:txBody>
          <a:bodyPr/>
          <a:lstStyle/>
          <a:p>
            <a:fld id="{384AAD89-1103-423B-BA6F-61A81871F46B}" type="slidenum">
              <a:rPr lang="en-US" smtClean="0"/>
              <a:t>35</a:t>
            </a:fld>
            <a:endParaRPr lang="en-US" dirty="0"/>
          </a:p>
        </p:txBody>
      </p:sp>
    </p:spTree>
    <p:extLst>
      <p:ext uri="{BB962C8B-B14F-4D97-AF65-F5344CB8AC3E}">
        <p14:creationId xmlns:p14="http://schemas.microsoft.com/office/powerpoint/2010/main" val="4050631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Because Social Security is an entitlement program, with benefits defined and mandated by law, making changes requires action by Congress. Neither raising taxes nor dropping benefits is popular with constituents, so legislators have been slow to act,</a:t>
            </a:r>
            <a:r>
              <a:rPr lang="en-US" baseline="0" dirty="0"/>
              <a:t> although m</a:t>
            </a:r>
            <a:r>
              <a:rPr lang="en-US" dirty="0"/>
              <a:t>any proposals have been floated to fix the Social Security problem.</a:t>
            </a:r>
            <a:r>
              <a:rPr lang="en-US" baseline="0" dirty="0"/>
              <a:t> </a:t>
            </a:r>
            <a:r>
              <a:rPr lang="en-US" dirty="0"/>
              <a:t>Solutions include: </a:t>
            </a:r>
          </a:p>
          <a:p>
            <a:pPr marL="171450" indent="-171450">
              <a:buFontTx/>
              <a:buChar char="-"/>
            </a:pPr>
            <a:r>
              <a:rPr lang="en-US" dirty="0"/>
              <a:t>Reining in spending by making retirement benefits less generous</a:t>
            </a:r>
            <a:r>
              <a:rPr lang="en-US" baseline="0" dirty="0"/>
              <a:t> or r</a:t>
            </a:r>
            <a:r>
              <a:rPr lang="en-US" dirty="0"/>
              <a:t>aising the retirement age. This </a:t>
            </a:r>
            <a:r>
              <a:rPr lang="en-US" baseline="0" dirty="0"/>
              <a:t>would mean that </a:t>
            </a:r>
            <a:r>
              <a:rPr lang="en-US" dirty="0"/>
              <a:t>people would work and pay into the system for longer. Raising the retirement age by two years, as was done by Congress in 2011, is projected to save the system an average of $30,000 per worker.</a:t>
            </a:r>
          </a:p>
          <a:p>
            <a:pPr marL="171450" indent="-171450">
              <a:buFontTx/>
              <a:buChar char="-"/>
            </a:pPr>
            <a:r>
              <a:rPr lang="en-US" dirty="0"/>
              <a:t>Increasing tax revenues:</a:t>
            </a:r>
          </a:p>
          <a:p>
            <a:pPr marL="628650" lvl="1" indent="-171450">
              <a:buFontTx/>
              <a:buChar char="-"/>
            </a:pPr>
            <a:r>
              <a:rPr lang="en-US" dirty="0"/>
              <a:t>The</a:t>
            </a:r>
            <a:r>
              <a:rPr lang="en-US" baseline="0" dirty="0"/>
              <a:t> </a:t>
            </a:r>
            <a:r>
              <a:rPr lang="en-US" dirty="0"/>
              <a:t>Social Security payroll tax only applies to earnings up to $118,500. Anything you earn beyond that cap isn’t taxed. Eliminating the cap would effectively increase the payroll taxes paid by high-income workers.</a:t>
            </a:r>
          </a:p>
          <a:p>
            <a:pPr marL="628650" lvl="1" indent="-171450">
              <a:buFontTx/>
              <a:buChar char="-"/>
            </a:pPr>
            <a:r>
              <a:rPr lang="en-US" dirty="0"/>
              <a:t>The government could also increase the rate of payroll taxes that fund Social Security for all workers. It</a:t>
            </a:r>
            <a:r>
              <a:rPr lang="en-US" baseline="0" dirty="0"/>
              <a:t> is </a:t>
            </a:r>
            <a:r>
              <a:rPr lang="en-US" dirty="0"/>
              <a:t>currently 12.4 percent of earnings, split between employers and employees.</a:t>
            </a:r>
          </a:p>
          <a:p>
            <a:pPr marL="457200" lvl="1" indent="0">
              <a:buNone/>
            </a:pP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36</a:t>
            </a:fld>
            <a:endParaRPr lang="en-US" dirty="0"/>
          </a:p>
        </p:txBody>
      </p:sp>
    </p:spTree>
    <p:extLst>
      <p:ext uri="{BB962C8B-B14F-4D97-AF65-F5344CB8AC3E}">
        <p14:creationId xmlns:p14="http://schemas.microsoft.com/office/powerpoint/2010/main" val="3005060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37</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38</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39</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Smoking-related disease kills 480,000 people per year in the U.S. and costs $230 billion in health care costs and lost productivity per year. Excessive drinking costs an extra $250 billion.</a:t>
            </a:r>
          </a:p>
        </p:txBody>
      </p:sp>
      <p:sp>
        <p:nvSpPr>
          <p:cNvPr id="4" name="Slide Number Placeholder 3"/>
          <p:cNvSpPr>
            <a:spLocks noGrp="1"/>
          </p:cNvSpPr>
          <p:nvPr>
            <p:ph type="sldNum" sz="quarter" idx="10"/>
          </p:nvPr>
        </p:nvSpPr>
        <p:spPr/>
        <p:txBody>
          <a:bodyPr/>
          <a:lstStyle/>
          <a:p>
            <a:fld id="{384AAD89-1103-423B-BA6F-61A81871F46B}" type="slidenum">
              <a:rPr lang="en-US" smtClean="0"/>
              <a:t>4</a:t>
            </a:fld>
            <a:endParaRPr lang="en-US" dirty="0"/>
          </a:p>
        </p:txBody>
      </p:sp>
    </p:spTree>
    <p:extLst>
      <p:ext uri="{BB962C8B-B14F-4D97-AF65-F5344CB8AC3E}">
        <p14:creationId xmlns:p14="http://schemas.microsoft.com/office/powerpoint/2010/main" val="2823841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5</a:t>
            </a:fld>
            <a:endParaRPr lang="en-US" dirty="0"/>
          </a:p>
        </p:txBody>
      </p:sp>
    </p:spTree>
    <p:extLst>
      <p:ext uri="{BB962C8B-B14F-4D97-AF65-F5344CB8AC3E}">
        <p14:creationId xmlns:p14="http://schemas.microsoft.com/office/powerpoint/2010/main" val="504484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$20 tax </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new demand curve </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equilibrium point from 4 to 3 million pairs </a:t>
            </a:r>
            <a:r>
              <a:rPr lang="en-US" sz="1200" b="0" i="0" u="none" strike="noStrike" kern="1200" baseline="0" dirty="0">
                <a:solidFill>
                  <a:schemeClr val="tx1"/>
                </a:solidFill>
                <a:latin typeface="+mn-lt"/>
                <a:ea typeface="+mn-ea"/>
                <a:cs typeface="+mn-cs"/>
                <a:sym typeface="Wingdings" pitchFamily="2" charset="2"/>
              </a:rPr>
              <a:t></a:t>
            </a:r>
            <a:r>
              <a:rPr lang="en-US" sz="1200" b="0" i="0" u="none" strike="noStrike" kern="1200" baseline="0" dirty="0">
                <a:solidFill>
                  <a:schemeClr val="tx1"/>
                </a:solidFill>
                <a:latin typeface="+mn-lt"/>
                <a:ea typeface="+mn-ea"/>
                <a:cs typeface="+mn-cs"/>
              </a:rPr>
              <a:t> DWL: surplus lost to who would have bought and sold those 1 million pairs of jeans but no longer do so.</a:t>
            </a:r>
            <a:endParaRPr lang="en-US" dirty="0"/>
          </a:p>
        </p:txBody>
      </p:sp>
      <p:sp>
        <p:nvSpPr>
          <p:cNvPr id="4" name="Slide Number Placeholder 3"/>
          <p:cNvSpPr>
            <a:spLocks noGrp="1"/>
          </p:cNvSpPr>
          <p:nvPr>
            <p:ph type="sldNum" sz="quarter" idx="10"/>
          </p:nvPr>
        </p:nvSpPr>
        <p:spPr/>
        <p:txBody>
          <a:bodyPr/>
          <a:lstStyle/>
          <a:p>
            <a:fld id="{384AAD89-1103-423B-BA6F-61A81871F46B}" type="slidenum">
              <a:rPr lang="en-US" smtClean="0"/>
              <a:t>6</a:t>
            </a:fld>
            <a:endParaRPr lang="en-US" dirty="0"/>
          </a:p>
        </p:txBody>
      </p:sp>
    </p:spTree>
    <p:extLst>
      <p:ext uri="{BB962C8B-B14F-4D97-AF65-F5344CB8AC3E}">
        <p14:creationId xmlns:p14="http://schemas.microsoft.com/office/powerpoint/2010/main" val="4007595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size of the DWL reflects the change in quantity that occurs from the tax.</a:t>
            </a:r>
          </a:p>
          <a:p>
            <a:endParaRPr lang="en-US" sz="1200" b="0" i="0" u="sng"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Less-price-elastic demand: </a:t>
            </a:r>
            <a:r>
              <a:rPr lang="en-US" sz="1200" b="0" i="0" u="none" strike="noStrike" kern="1200" baseline="0" dirty="0">
                <a:solidFill>
                  <a:schemeClr val="tx1"/>
                </a:solidFill>
                <a:latin typeface="+mn-lt"/>
                <a:ea typeface="+mn-ea"/>
                <a:cs typeface="+mn-cs"/>
              </a:rPr>
              <a:t>Quantity falls from 30 to </a:t>
            </a:r>
            <a:r>
              <a:rPr lang="en-US" sz="1200" b="0" i="0" u="none" strike="noStrike" kern="1200" baseline="0" dirty="0">
                <a:solidFill>
                  <a:schemeClr val="tx1"/>
                </a:solidFill>
                <a:latin typeface="+mn-lt"/>
                <a:ea typeface="+mn-ea"/>
                <a:cs typeface="+mn-cs"/>
                <a:sym typeface="Wingdings" pitchFamily="2" charset="2"/>
              </a:rPr>
              <a:t>26; DWL = .5 × 20 × (30 - 26) = </a:t>
            </a:r>
            <a:r>
              <a:rPr lang="en-US" sz="1200" b="0" i="0" u="none" strike="noStrike" kern="1200" baseline="0" dirty="0">
                <a:solidFill>
                  <a:schemeClr val="tx1"/>
                </a:solidFill>
                <a:latin typeface="+mn-lt"/>
                <a:ea typeface="+mn-ea"/>
                <a:cs typeface="+mn-cs"/>
              </a:rPr>
              <a:t>$40.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Regular-price-elastic demand: </a:t>
            </a:r>
            <a:r>
              <a:rPr lang="en-US" sz="1200" b="0" i="0" u="none" strike="noStrike" kern="1200" baseline="0" dirty="0">
                <a:solidFill>
                  <a:schemeClr val="tx1"/>
                </a:solidFill>
                <a:latin typeface="+mn-lt"/>
                <a:ea typeface="+mn-ea"/>
                <a:cs typeface="+mn-cs"/>
              </a:rPr>
              <a:t>Quantity falls from 30 to</a:t>
            </a:r>
            <a:r>
              <a:rPr lang="en-US" sz="1200" b="0" i="0" u="none" strike="noStrike" kern="1200" baseline="0" dirty="0">
                <a:solidFill>
                  <a:schemeClr val="tx1"/>
                </a:solidFill>
                <a:latin typeface="+mn-lt"/>
                <a:ea typeface="+mn-ea"/>
                <a:cs typeface="+mn-cs"/>
                <a:sym typeface="Wingdings" pitchFamily="2" charset="2"/>
              </a:rPr>
              <a:t> 24; DWL = .5 × 20 × (30 - 24) = </a:t>
            </a:r>
            <a:r>
              <a:rPr lang="en-US" sz="1200" b="0" i="0" u="none" strike="noStrike" kern="1200" baseline="0" dirty="0">
                <a:solidFill>
                  <a:schemeClr val="tx1"/>
                </a:solidFill>
                <a:latin typeface="+mn-lt"/>
                <a:ea typeface="+mn-ea"/>
                <a:cs typeface="+mn-cs"/>
              </a:rPr>
              <a:t>$60.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More-price-elastic demand: </a:t>
            </a:r>
            <a:r>
              <a:rPr lang="en-US" sz="1200" b="0" i="0" u="none" strike="noStrike" kern="1200" baseline="0" dirty="0">
                <a:solidFill>
                  <a:schemeClr val="tx1"/>
                </a:solidFill>
                <a:latin typeface="+mn-lt"/>
                <a:ea typeface="+mn-ea"/>
                <a:cs typeface="+mn-cs"/>
              </a:rPr>
              <a:t>Quantity falls from 30 to</a:t>
            </a:r>
            <a:r>
              <a:rPr lang="en-US" sz="1200" b="0" i="0" u="none" strike="noStrike" kern="1200" baseline="0" dirty="0">
                <a:solidFill>
                  <a:schemeClr val="tx1"/>
                </a:solidFill>
                <a:latin typeface="+mn-lt"/>
                <a:ea typeface="+mn-ea"/>
                <a:cs typeface="+mn-cs"/>
                <a:sym typeface="Wingdings" pitchFamily="2" charset="2"/>
              </a:rPr>
              <a:t> 22; DWL = .5 × 20 × (30 - 22) = </a:t>
            </a:r>
            <a:r>
              <a:rPr lang="en-US" sz="1200" b="0" i="0" u="none" strike="noStrike" kern="1200" baseline="0" dirty="0">
                <a:solidFill>
                  <a:schemeClr val="tx1"/>
                </a:solidFill>
                <a:latin typeface="+mn-lt"/>
                <a:ea typeface="+mn-ea"/>
                <a:cs typeface="+mn-cs"/>
              </a:rPr>
              <a:t>$80.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worth bearing in mind that this discussion also applies to the markets for factors of production. In general, a tax discourages people from engaging in whatever behavior is taxed. For example, a tax on income discourages people from working extra hours. How much inefficiency is caused by income tax, and how much revenue is raised by it, depends on how price-sensitive people are.</a:t>
            </a:r>
          </a:p>
        </p:txBody>
      </p:sp>
      <p:sp>
        <p:nvSpPr>
          <p:cNvPr id="4" name="Slide Number Placeholder 3"/>
          <p:cNvSpPr>
            <a:spLocks noGrp="1"/>
          </p:cNvSpPr>
          <p:nvPr>
            <p:ph type="sldNum" sz="quarter" idx="10"/>
          </p:nvPr>
        </p:nvSpPr>
        <p:spPr/>
        <p:txBody>
          <a:bodyPr/>
          <a:lstStyle/>
          <a:p>
            <a:fld id="{384AAD89-1103-423B-BA6F-61A81871F46B}" type="slidenum">
              <a:rPr lang="en-US" smtClean="0"/>
              <a:t>7</a:t>
            </a:fld>
            <a:endParaRPr lang="en-US" dirty="0"/>
          </a:p>
        </p:txBody>
      </p:sp>
    </p:spTree>
    <p:extLst>
      <p:ext uri="{BB962C8B-B14F-4D97-AF65-F5344CB8AC3E}">
        <p14:creationId xmlns:p14="http://schemas.microsoft.com/office/powerpoint/2010/main" val="1953682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everyone is required to pay $1,000 to the government each year—no matter what they do, how much they earn, or what they buy—there is no incentive to change behavior.</a:t>
            </a:r>
          </a:p>
        </p:txBody>
      </p:sp>
      <p:sp>
        <p:nvSpPr>
          <p:cNvPr id="4" name="Slide Number Placeholder 3"/>
          <p:cNvSpPr>
            <a:spLocks noGrp="1"/>
          </p:cNvSpPr>
          <p:nvPr>
            <p:ph type="sldNum" sz="quarter" idx="10"/>
          </p:nvPr>
        </p:nvSpPr>
        <p:spPr/>
        <p:txBody>
          <a:bodyPr/>
          <a:lstStyle/>
          <a:p>
            <a:fld id="{384AAD89-1103-423B-BA6F-61A81871F46B}" type="slidenum">
              <a:rPr lang="en-US" smtClean="0"/>
              <a:t>8</a:t>
            </a:fld>
            <a:endParaRPr lang="en-US" dirty="0"/>
          </a:p>
        </p:txBody>
      </p:sp>
    </p:spTree>
    <p:extLst>
      <p:ext uri="{BB962C8B-B14F-4D97-AF65-F5344CB8AC3E}">
        <p14:creationId xmlns:p14="http://schemas.microsoft.com/office/powerpoint/2010/main" val="3801127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sales tax doesn’t require as much extra time or effort to process. If maximizing efficiency was the only goal, simpler taxes would trump complicated ones.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9</a:t>
            </a:fld>
            <a:endParaRPr lang="en-US" dirty="0"/>
          </a:p>
        </p:txBody>
      </p:sp>
    </p:spTree>
    <p:extLst>
      <p:ext uri="{BB962C8B-B14F-4D97-AF65-F5344CB8AC3E}">
        <p14:creationId xmlns:p14="http://schemas.microsoft.com/office/powerpoint/2010/main" val="38011275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F1D4BCEF-3AF8-4E45-9C1F-2BF296F37EBA}"/>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483319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chemeClr val="accent1">
                    <a:lumMod val="75000"/>
                  </a:schemeClr>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20-</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232685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20-</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074402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20-</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53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56" r:id="rId5"/>
    <p:sldLayoutId id="2147483658" r:id="rId6"/>
    <p:sldLayoutId id="2147483659" r:id="rId7"/>
    <p:sldLayoutId id="2147483660" r:id="rId8"/>
    <p:sldLayoutId id="2147483661" r:id="rId9"/>
    <p:sldLayoutId id="2147483662" r:id="rId10"/>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20</a:t>
            </a:r>
          </a:p>
        </p:txBody>
      </p:sp>
      <p:sp>
        <p:nvSpPr>
          <p:cNvPr id="3" name="Text Placeholder 2"/>
          <p:cNvSpPr>
            <a:spLocks noGrp="1"/>
          </p:cNvSpPr>
          <p:nvPr>
            <p:ph type="body" sz="quarter" idx="10"/>
          </p:nvPr>
        </p:nvSpPr>
        <p:spPr/>
        <p:txBody>
          <a:bodyPr/>
          <a:lstStyle/>
          <a:p>
            <a:r>
              <a:rPr lang="en-US" dirty="0"/>
              <a:t>Taxation and the Public Budget</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 effects I</a:t>
            </a:r>
          </a:p>
        </p:txBody>
      </p:sp>
      <p:sp>
        <p:nvSpPr>
          <p:cNvPr id="351" name="Content Placeholder 5"/>
          <p:cNvSpPr>
            <a:spLocks noGrp="1"/>
          </p:cNvSpPr>
          <p:nvPr>
            <p:ph idx="1"/>
          </p:nvPr>
        </p:nvSpPr>
        <p:spPr/>
        <p:txBody>
          <a:bodyPr>
            <a:normAutofit fontScale="92500" lnSpcReduction="20000"/>
          </a:bodyPr>
          <a:lstStyle/>
          <a:p>
            <a:r>
              <a:rPr lang="en-US" dirty="0"/>
              <a:t>There are two opposing effects when a tax increases:</a:t>
            </a:r>
          </a:p>
          <a:p>
            <a:pPr lvl="1"/>
            <a:r>
              <a:rPr lang="en-US" dirty="0"/>
              <a:t>The </a:t>
            </a:r>
            <a:r>
              <a:rPr lang="en-US" i="1" dirty="0">
                <a:solidFill>
                  <a:srgbClr val="9D0505"/>
                </a:solidFill>
              </a:rPr>
              <a:t>price effect </a:t>
            </a:r>
            <a:r>
              <a:rPr lang="en-US" dirty="0"/>
              <a:t>increases tax revenue.</a:t>
            </a:r>
          </a:p>
          <a:p>
            <a:pPr lvl="1"/>
            <a:r>
              <a:rPr lang="en-US" dirty="0"/>
              <a:t>The </a:t>
            </a:r>
            <a:r>
              <a:rPr lang="en-US" i="1" dirty="0">
                <a:solidFill>
                  <a:srgbClr val="9D0505"/>
                </a:solidFill>
              </a:rPr>
              <a:t>quantity effect </a:t>
            </a:r>
            <a:r>
              <a:rPr lang="en-US" dirty="0"/>
              <a:t>decreases</a:t>
            </a:r>
            <a:r>
              <a:rPr lang="en-US" i="1" dirty="0"/>
              <a:t> </a:t>
            </a:r>
            <a:r>
              <a:rPr lang="en-US" dirty="0"/>
              <a:t>tax revenue.</a:t>
            </a:r>
          </a:p>
          <a:p>
            <a:r>
              <a:rPr lang="en-US" dirty="0"/>
              <a:t>The tax revenue raised is equal to:</a:t>
            </a:r>
          </a:p>
          <a:p>
            <a:pPr marL="0" indent="0">
              <a:buNone/>
            </a:pPr>
            <a:endParaRPr lang="en-US" sz="1100" dirty="0"/>
          </a:p>
          <a:p>
            <a:pPr marL="0" indent="0" algn="ctr">
              <a:buNone/>
            </a:pPr>
            <a:r>
              <a:rPr lang="en-US" dirty="0"/>
              <a:t>Tax revenue = Tax per unit × Number of units sold</a:t>
            </a:r>
          </a:p>
          <a:p>
            <a:pPr marL="0" indent="0">
              <a:buNone/>
            </a:pPr>
            <a:endParaRPr lang="en-US" sz="1100" dirty="0"/>
          </a:p>
          <a:p>
            <a:r>
              <a:rPr lang="en-US" dirty="0"/>
              <a:t>The tax revenue calculation is an after-the-fact analysis.</a:t>
            </a:r>
          </a:p>
          <a:p>
            <a:r>
              <a:rPr lang="en-US" dirty="0"/>
              <a:t>Taking the number of units sold without a tax and multiplying by the tax rate is incorrect.</a:t>
            </a:r>
          </a:p>
          <a:p>
            <a:pPr lvl="1"/>
            <a:r>
              <a:rPr lang="en-US" dirty="0"/>
              <a:t>It doesn’t account for individuals’ </a:t>
            </a:r>
            <a:r>
              <a:rPr lang="en-US" dirty="0" err="1"/>
              <a:t>behavorial</a:t>
            </a:r>
            <a:r>
              <a:rPr lang="en-US" dirty="0"/>
              <a:t> changes.</a:t>
            </a:r>
          </a:p>
        </p:txBody>
      </p:sp>
    </p:spTree>
    <p:extLst>
      <p:ext uri="{BB962C8B-B14F-4D97-AF65-F5344CB8AC3E}">
        <p14:creationId xmlns:p14="http://schemas.microsoft.com/office/powerpoint/2010/main" val="370336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1">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Freeform 5">
            <a:extLst>
              <a:ext uri="{FF2B5EF4-FFF2-40B4-BE49-F238E27FC236}">
                <a16:creationId xmlns:a16="http://schemas.microsoft.com/office/drawing/2014/main" id="{B1398F6B-3F3C-4F0E-9380-CCF0CBAEF6DB}"/>
              </a:ext>
            </a:extLst>
          </p:cNvPr>
          <p:cNvSpPr>
            <a:spLocks/>
          </p:cNvSpPr>
          <p:nvPr/>
        </p:nvSpPr>
        <p:spPr bwMode="auto">
          <a:xfrm>
            <a:off x="898990" y="3866500"/>
            <a:ext cx="998109" cy="449486"/>
          </a:xfrm>
          <a:custGeom>
            <a:avLst/>
            <a:gdLst>
              <a:gd name="T0" fmla="*/ 0 w 1078"/>
              <a:gd name="T1" fmla="*/ 2 h 246"/>
              <a:gd name="T2" fmla="*/ 1078 w 1078"/>
              <a:gd name="T3" fmla="*/ 0 h 246"/>
              <a:gd name="T4" fmla="*/ 1078 w 1078"/>
              <a:gd name="T5" fmla="*/ 246 h 246"/>
              <a:gd name="T6" fmla="*/ 0 w 1078"/>
              <a:gd name="T7" fmla="*/ 246 h 246"/>
              <a:gd name="T8" fmla="*/ 0 w 1078"/>
              <a:gd name="T9" fmla="*/ 2 h 246"/>
            </a:gdLst>
            <a:ahLst/>
            <a:cxnLst>
              <a:cxn ang="0">
                <a:pos x="T0" y="T1"/>
              </a:cxn>
              <a:cxn ang="0">
                <a:pos x="T2" y="T3"/>
              </a:cxn>
              <a:cxn ang="0">
                <a:pos x="T4" y="T5"/>
              </a:cxn>
              <a:cxn ang="0">
                <a:pos x="T6" y="T7"/>
              </a:cxn>
              <a:cxn ang="0">
                <a:pos x="T8" y="T9"/>
              </a:cxn>
            </a:cxnLst>
            <a:rect l="0" t="0" r="r" b="b"/>
            <a:pathLst>
              <a:path w="1078" h="246">
                <a:moveTo>
                  <a:pt x="0" y="2"/>
                </a:moveTo>
                <a:lnTo>
                  <a:pt x="1078" y="0"/>
                </a:lnTo>
                <a:lnTo>
                  <a:pt x="1078" y="246"/>
                </a:lnTo>
                <a:lnTo>
                  <a:pt x="0" y="246"/>
                </a:lnTo>
                <a:lnTo>
                  <a:pt x="0" y="2"/>
                </a:lnTo>
                <a:close/>
              </a:path>
            </a:pathLst>
          </a:custGeom>
          <a:solidFill>
            <a:srgbClr val="ADC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54" name="Rectangle 7">
            <a:extLst>
              <a:ext uri="{FF2B5EF4-FFF2-40B4-BE49-F238E27FC236}">
                <a16:creationId xmlns:a16="http://schemas.microsoft.com/office/drawing/2014/main" id="{D0E8EFEA-538F-47B5-9C1E-99660D3AC82D}"/>
              </a:ext>
            </a:extLst>
          </p:cNvPr>
          <p:cNvSpPr>
            <a:spLocks noChangeArrowheads="1"/>
          </p:cNvSpPr>
          <p:nvPr/>
        </p:nvSpPr>
        <p:spPr bwMode="auto">
          <a:xfrm>
            <a:off x="1898139" y="4314769"/>
            <a:ext cx="430375" cy="659590"/>
          </a:xfrm>
          <a:prstGeom prst="rect">
            <a:avLst/>
          </a:prstGeom>
          <a:solidFill>
            <a:srgbClr val="FFE5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lstStyle/>
          <a:p>
            <a:r>
              <a:rPr lang="en-US" dirty="0"/>
              <a:t>Tax effects II</a:t>
            </a:r>
          </a:p>
        </p:txBody>
      </p:sp>
      <p:sp>
        <p:nvSpPr>
          <p:cNvPr id="351" name="Content Placeholder 5"/>
          <p:cNvSpPr>
            <a:spLocks noGrp="1"/>
          </p:cNvSpPr>
          <p:nvPr>
            <p:ph idx="1"/>
          </p:nvPr>
        </p:nvSpPr>
        <p:spPr/>
        <p:txBody>
          <a:bodyPr>
            <a:normAutofit/>
          </a:bodyPr>
          <a:lstStyle/>
          <a:p>
            <a:pPr marL="0" indent="0">
              <a:buNone/>
            </a:pPr>
            <a:r>
              <a:rPr lang="en-US" dirty="0"/>
              <a:t>As the </a:t>
            </a:r>
            <a:r>
              <a:rPr lang="en-US" i="1" dirty="0">
                <a:solidFill>
                  <a:srgbClr val="9D0505"/>
                </a:solidFill>
              </a:rPr>
              <a:t>tax rate increases</a:t>
            </a:r>
            <a:r>
              <a:rPr lang="en-US" dirty="0"/>
              <a:t>, </a:t>
            </a:r>
            <a:r>
              <a:rPr lang="en-US" i="1" dirty="0">
                <a:solidFill>
                  <a:srgbClr val="9D0505"/>
                </a:solidFill>
              </a:rPr>
              <a:t>revenue</a:t>
            </a:r>
            <a:r>
              <a:rPr lang="en-US" dirty="0"/>
              <a:t> will:</a:t>
            </a:r>
          </a:p>
        </p:txBody>
      </p:sp>
      <p:sp>
        <p:nvSpPr>
          <p:cNvPr id="343" name="Content Placeholder 342"/>
          <p:cNvSpPr>
            <a:spLocks noGrp="1"/>
          </p:cNvSpPr>
          <p:nvPr>
            <p:ph sz="half" idx="4294967295"/>
          </p:nvPr>
        </p:nvSpPr>
        <p:spPr>
          <a:xfrm>
            <a:off x="4928759" y="2674067"/>
            <a:ext cx="3956176" cy="3799881"/>
          </a:xfrm>
        </p:spPr>
        <p:txBody>
          <a:bodyPr>
            <a:noAutofit/>
          </a:bodyPr>
          <a:lstStyle/>
          <a:p>
            <a:pPr marL="514350" indent="-514350">
              <a:lnSpc>
                <a:spcPct val="90000"/>
              </a:lnSpc>
              <a:spcBef>
                <a:spcPts val="300"/>
              </a:spcBef>
              <a:buClr>
                <a:schemeClr val="tx1"/>
              </a:buClr>
              <a:buFont typeface="+mj-lt"/>
              <a:buAutoNum type="arabicPeriod"/>
            </a:pPr>
            <a:r>
              <a:rPr lang="en-US" sz="2600" i="1" dirty="0">
                <a:solidFill>
                  <a:srgbClr val="9D0505"/>
                </a:solidFill>
              </a:rPr>
              <a:t>Increase</a:t>
            </a:r>
            <a:r>
              <a:rPr lang="en-US" sz="2600" dirty="0"/>
              <a:t>, as the government gets more revenue per units sold.</a:t>
            </a:r>
          </a:p>
          <a:p>
            <a:pPr marL="514350" indent="-514350">
              <a:lnSpc>
                <a:spcPct val="90000"/>
              </a:lnSpc>
              <a:spcBef>
                <a:spcPts val="300"/>
              </a:spcBef>
              <a:buClr>
                <a:schemeClr val="tx1"/>
              </a:buClr>
              <a:buFont typeface="+mj-lt"/>
              <a:buAutoNum type="arabicPeriod"/>
            </a:pPr>
            <a:r>
              <a:rPr lang="en-US" sz="2600" i="1" dirty="0">
                <a:solidFill>
                  <a:srgbClr val="9D0505"/>
                </a:solidFill>
              </a:rPr>
              <a:t>Decrease</a:t>
            </a:r>
            <a:r>
              <a:rPr lang="en-US" sz="2600" dirty="0"/>
              <a:t>, as fewer units are sold.</a:t>
            </a:r>
          </a:p>
          <a:p>
            <a:pPr marL="514350" indent="-514350">
              <a:lnSpc>
                <a:spcPct val="90000"/>
              </a:lnSpc>
              <a:spcBef>
                <a:spcPts val="300"/>
              </a:spcBef>
              <a:buClr>
                <a:schemeClr val="tx1"/>
              </a:buClr>
              <a:buFont typeface="+mj-lt"/>
              <a:buAutoNum type="arabicPeriod"/>
            </a:pPr>
            <a:r>
              <a:rPr lang="en-US" sz="2600" i="1" dirty="0">
                <a:solidFill>
                  <a:srgbClr val="9D0505"/>
                </a:solidFill>
              </a:rPr>
              <a:t>Net effect</a:t>
            </a:r>
            <a:r>
              <a:rPr lang="en-US" sz="2600" i="1" dirty="0"/>
              <a:t> </a:t>
            </a:r>
            <a:r>
              <a:rPr lang="en-US" sz="2600" dirty="0"/>
              <a:t>on revenue depends on whether the </a:t>
            </a:r>
            <a:r>
              <a:rPr lang="en-US" sz="2600" i="1" dirty="0">
                <a:solidFill>
                  <a:srgbClr val="9D0505"/>
                </a:solidFill>
              </a:rPr>
              <a:t>quantity effect </a:t>
            </a:r>
            <a:r>
              <a:rPr lang="en-US" sz="2600" dirty="0"/>
              <a:t>outweighs the </a:t>
            </a:r>
            <a:r>
              <a:rPr lang="en-US" sz="2600" i="1" dirty="0">
                <a:solidFill>
                  <a:srgbClr val="9D0505"/>
                </a:solidFill>
              </a:rPr>
              <a:t>price effect</a:t>
            </a:r>
            <a:r>
              <a:rPr lang="en-US" sz="2600" dirty="0"/>
              <a:t>.</a:t>
            </a:r>
          </a:p>
        </p:txBody>
      </p:sp>
      <p:grpSp>
        <p:nvGrpSpPr>
          <p:cNvPr id="344" name="Group 343"/>
          <p:cNvGrpSpPr/>
          <p:nvPr/>
        </p:nvGrpSpPr>
        <p:grpSpPr>
          <a:xfrm>
            <a:off x="1797983" y="2133600"/>
            <a:ext cx="1020247" cy="289721"/>
            <a:chOff x="502493" y="5730078"/>
            <a:chExt cx="1020247" cy="289721"/>
          </a:xfrm>
        </p:grpSpPr>
        <p:sp>
          <p:nvSpPr>
            <p:cNvPr id="181" name="Rectangle 14"/>
            <p:cNvSpPr>
              <a:spLocks noChangeArrowheads="1"/>
            </p:cNvSpPr>
            <p:nvPr/>
          </p:nvSpPr>
          <p:spPr bwMode="auto">
            <a:xfrm>
              <a:off x="502493" y="5742532"/>
              <a:ext cx="132532" cy="221666"/>
            </a:xfrm>
            <a:prstGeom prst="rect">
              <a:avLst/>
            </a:prstGeom>
            <a:solidFill>
              <a:srgbClr val="ADCC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5"/>
            <p:cNvSpPr>
              <a:spLocks noChangeShapeType="1"/>
            </p:cNvSpPr>
            <p:nvPr/>
          </p:nvSpPr>
          <p:spPr bwMode="auto">
            <a:xfrm>
              <a:off x="502493" y="5964196"/>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Freeform 16"/>
            <p:cNvSpPr>
              <a:spLocks/>
            </p:cNvSpPr>
            <p:nvPr/>
          </p:nvSpPr>
          <p:spPr bwMode="auto">
            <a:xfrm>
              <a:off x="621156" y="5867063"/>
              <a:ext cx="13870" cy="97135"/>
            </a:xfrm>
            <a:custGeom>
              <a:avLst/>
              <a:gdLst>
                <a:gd name="T0" fmla="*/ 0 w 9"/>
                <a:gd name="T1" fmla="*/ 39 h 39"/>
                <a:gd name="T2" fmla="*/ 9 w 9"/>
                <a:gd name="T3" fmla="*/ 39 h 39"/>
                <a:gd name="T4" fmla="*/ 9 w 9"/>
                <a:gd name="T5" fmla="*/ 0 h 39"/>
              </a:gdLst>
              <a:ahLst/>
              <a:cxnLst>
                <a:cxn ang="0">
                  <a:pos x="T0" y="T1"/>
                </a:cxn>
                <a:cxn ang="0">
                  <a:pos x="T2" y="T3"/>
                </a:cxn>
                <a:cxn ang="0">
                  <a:pos x="T4" y="T5"/>
                </a:cxn>
              </a:cxnLst>
              <a:rect l="0" t="0" r="r" b="b"/>
              <a:pathLst>
                <a:path w="9" h="39">
                  <a:moveTo>
                    <a:pt x="0" y="39"/>
                  </a:moveTo>
                  <a:lnTo>
                    <a:pt x="9" y="39"/>
                  </a:lnTo>
                  <a:lnTo>
                    <a:pt x="9"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Freeform 17"/>
            <p:cNvSpPr>
              <a:spLocks/>
            </p:cNvSpPr>
            <p:nvPr/>
          </p:nvSpPr>
          <p:spPr bwMode="auto">
            <a:xfrm>
              <a:off x="594957" y="5742532"/>
              <a:ext cx="40068" cy="54794"/>
            </a:xfrm>
            <a:custGeom>
              <a:avLst/>
              <a:gdLst>
                <a:gd name="T0" fmla="*/ 26 w 26"/>
                <a:gd name="T1" fmla="*/ 22 h 22"/>
                <a:gd name="T2" fmla="*/ 26 w 26"/>
                <a:gd name="T3" fmla="*/ 0 h 22"/>
                <a:gd name="T4" fmla="*/ 0 w 26"/>
                <a:gd name="T5" fmla="*/ 0 h 22"/>
              </a:gdLst>
              <a:ahLst/>
              <a:cxnLst>
                <a:cxn ang="0">
                  <a:pos x="T0" y="T1"/>
                </a:cxn>
                <a:cxn ang="0">
                  <a:pos x="T2" y="T3"/>
                </a:cxn>
                <a:cxn ang="0">
                  <a:pos x="T4" y="T5"/>
                </a:cxn>
              </a:cxnLst>
              <a:rect l="0" t="0" r="r" b="b"/>
              <a:pathLst>
                <a:path w="26" h="22">
                  <a:moveTo>
                    <a:pt x="26" y="22"/>
                  </a:moveTo>
                  <a:lnTo>
                    <a:pt x="26"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Freeform 18"/>
            <p:cNvSpPr>
              <a:spLocks/>
            </p:cNvSpPr>
            <p:nvPr/>
          </p:nvSpPr>
          <p:spPr bwMode="auto">
            <a:xfrm>
              <a:off x="502493" y="5742532"/>
              <a:ext cx="47774" cy="47323"/>
            </a:xfrm>
            <a:custGeom>
              <a:avLst/>
              <a:gdLst>
                <a:gd name="T0" fmla="*/ 31 w 31"/>
                <a:gd name="T1" fmla="*/ 0 h 19"/>
                <a:gd name="T2" fmla="*/ 0 w 31"/>
                <a:gd name="T3" fmla="*/ 0 h 19"/>
                <a:gd name="T4" fmla="*/ 0 w 31"/>
                <a:gd name="T5" fmla="*/ 19 h 19"/>
              </a:gdLst>
              <a:ahLst/>
              <a:cxnLst>
                <a:cxn ang="0">
                  <a:pos x="T0" y="T1"/>
                </a:cxn>
                <a:cxn ang="0">
                  <a:pos x="T2" y="T3"/>
                </a:cxn>
                <a:cxn ang="0">
                  <a:pos x="T4" y="T5"/>
                </a:cxn>
              </a:cxnLst>
              <a:rect l="0" t="0" r="r" b="b"/>
              <a:pathLst>
                <a:path w="31" h="19">
                  <a:moveTo>
                    <a:pt x="31" y="0"/>
                  </a:moveTo>
                  <a:lnTo>
                    <a:pt x="0" y="0"/>
                  </a:lnTo>
                  <a:lnTo>
                    <a:pt x="0" y="19"/>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9"/>
            <p:cNvSpPr>
              <a:spLocks noChangeShapeType="1"/>
            </p:cNvSpPr>
            <p:nvPr/>
          </p:nvSpPr>
          <p:spPr bwMode="auto">
            <a:xfrm>
              <a:off x="502493" y="5862082"/>
              <a:ext cx="0" cy="1021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3" name="Rectangle 26"/>
            <p:cNvSpPr>
              <a:spLocks noChangeArrowheads="1"/>
            </p:cNvSpPr>
            <p:nvPr/>
          </p:nvSpPr>
          <p:spPr bwMode="auto">
            <a:xfrm>
              <a:off x="719784" y="5730078"/>
              <a:ext cx="802956" cy="28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effect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9" name="Group 8"/>
          <p:cNvGrpSpPr/>
          <p:nvPr/>
        </p:nvGrpSpPr>
        <p:grpSpPr>
          <a:xfrm>
            <a:off x="2299924" y="2542066"/>
            <a:ext cx="2622408" cy="289721"/>
            <a:chOff x="1670683" y="2915080"/>
            <a:chExt cx="2622408" cy="289721"/>
          </a:xfrm>
        </p:grpSpPr>
        <p:sp>
          <p:nvSpPr>
            <p:cNvPr id="204" name="Rectangle 41"/>
            <p:cNvSpPr>
              <a:spLocks noChangeArrowheads="1"/>
            </p:cNvSpPr>
            <p:nvPr/>
          </p:nvSpPr>
          <p:spPr bwMode="auto">
            <a:xfrm>
              <a:off x="1670683" y="2920061"/>
              <a:ext cx="132532" cy="221666"/>
            </a:xfrm>
            <a:prstGeom prst="rect">
              <a:avLst/>
            </a:prstGeom>
            <a:solidFill>
              <a:srgbClr val="BFCF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5" name="Line 42"/>
            <p:cNvSpPr>
              <a:spLocks noChangeShapeType="1"/>
            </p:cNvSpPr>
            <p:nvPr/>
          </p:nvSpPr>
          <p:spPr bwMode="auto">
            <a:xfrm>
              <a:off x="1670683" y="3141725"/>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Freeform 43"/>
            <p:cNvSpPr>
              <a:spLocks/>
            </p:cNvSpPr>
            <p:nvPr/>
          </p:nvSpPr>
          <p:spPr bwMode="auto">
            <a:xfrm>
              <a:off x="1789344" y="3047082"/>
              <a:ext cx="13870" cy="94643"/>
            </a:xfrm>
            <a:custGeom>
              <a:avLst/>
              <a:gdLst>
                <a:gd name="T0" fmla="*/ 0 w 9"/>
                <a:gd name="T1" fmla="*/ 38 h 38"/>
                <a:gd name="T2" fmla="*/ 9 w 9"/>
                <a:gd name="T3" fmla="*/ 38 h 38"/>
                <a:gd name="T4" fmla="*/ 9 w 9"/>
                <a:gd name="T5" fmla="*/ 0 h 38"/>
              </a:gdLst>
              <a:ahLst/>
              <a:cxnLst>
                <a:cxn ang="0">
                  <a:pos x="T0" y="T1"/>
                </a:cxn>
                <a:cxn ang="0">
                  <a:pos x="T2" y="T3"/>
                </a:cxn>
                <a:cxn ang="0">
                  <a:pos x="T4" y="T5"/>
                </a:cxn>
              </a:cxnLst>
              <a:rect l="0" t="0" r="r" b="b"/>
              <a:pathLst>
                <a:path w="9" h="38">
                  <a:moveTo>
                    <a:pt x="0" y="38"/>
                  </a:moveTo>
                  <a:lnTo>
                    <a:pt x="9" y="38"/>
                  </a:lnTo>
                  <a:lnTo>
                    <a:pt x="9"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7" name="Freeform 44"/>
            <p:cNvSpPr>
              <a:spLocks/>
            </p:cNvSpPr>
            <p:nvPr/>
          </p:nvSpPr>
          <p:spPr bwMode="auto">
            <a:xfrm>
              <a:off x="1760064" y="2920061"/>
              <a:ext cx="43150" cy="54794"/>
            </a:xfrm>
            <a:custGeom>
              <a:avLst/>
              <a:gdLst>
                <a:gd name="T0" fmla="*/ 28 w 28"/>
                <a:gd name="T1" fmla="*/ 22 h 22"/>
                <a:gd name="T2" fmla="*/ 28 w 28"/>
                <a:gd name="T3" fmla="*/ 0 h 22"/>
                <a:gd name="T4" fmla="*/ 0 w 28"/>
                <a:gd name="T5" fmla="*/ 0 h 22"/>
              </a:gdLst>
              <a:ahLst/>
              <a:cxnLst>
                <a:cxn ang="0">
                  <a:pos x="T0" y="T1"/>
                </a:cxn>
                <a:cxn ang="0">
                  <a:pos x="T2" y="T3"/>
                </a:cxn>
                <a:cxn ang="0">
                  <a:pos x="T4" y="T5"/>
                </a:cxn>
              </a:cxnLst>
              <a:rect l="0" t="0" r="r" b="b"/>
              <a:pathLst>
                <a:path w="28" h="22">
                  <a:moveTo>
                    <a:pt x="28" y="22"/>
                  </a:moveTo>
                  <a:lnTo>
                    <a:pt x="28"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Freeform 45"/>
            <p:cNvSpPr>
              <a:spLocks/>
            </p:cNvSpPr>
            <p:nvPr/>
          </p:nvSpPr>
          <p:spPr bwMode="auto">
            <a:xfrm>
              <a:off x="1670683" y="2920061"/>
              <a:ext cx="44691" cy="49812"/>
            </a:xfrm>
            <a:custGeom>
              <a:avLst/>
              <a:gdLst>
                <a:gd name="T0" fmla="*/ 29 w 29"/>
                <a:gd name="T1" fmla="*/ 0 h 20"/>
                <a:gd name="T2" fmla="*/ 0 w 29"/>
                <a:gd name="T3" fmla="*/ 0 h 20"/>
                <a:gd name="T4" fmla="*/ 0 w 29"/>
                <a:gd name="T5" fmla="*/ 20 h 20"/>
              </a:gdLst>
              <a:ahLst/>
              <a:cxnLst>
                <a:cxn ang="0">
                  <a:pos x="T0" y="T1"/>
                </a:cxn>
                <a:cxn ang="0">
                  <a:pos x="T2" y="T3"/>
                </a:cxn>
                <a:cxn ang="0">
                  <a:pos x="T4" y="T5"/>
                </a:cxn>
              </a:cxnLst>
              <a:rect l="0" t="0" r="r" b="b"/>
              <a:pathLst>
                <a:path w="29" h="20">
                  <a:moveTo>
                    <a:pt x="29" y="0"/>
                  </a:moveTo>
                  <a:lnTo>
                    <a:pt x="0" y="0"/>
                  </a:lnTo>
                  <a:lnTo>
                    <a:pt x="0" y="2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9" name="Line 46"/>
            <p:cNvSpPr>
              <a:spLocks noChangeShapeType="1"/>
            </p:cNvSpPr>
            <p:nvPr/>
          </p:nvSpPr>
          <p:spPr bwMode="auto">
            <a:xfrm>
              <a:off x="1670683" y="3039611"/>
              <a:ext cx="0" cy="1021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47"/>
            <p:cNvSpPr>
              <a:spLocks noChangeArrowheads="1"/>
            </p:cNvSpPr>
            <p:nvPr/>
          </p:nvSpPr>
          <p:spPr bwMode="auto">
            <a:xfrm>
              <a:off x="1969649" y="2920061"/>
              <a:ext cx="132532" cy="221666"/>
            </a:xfrm>
            <a:prstGeom prst="rect">
              <a:avLst/>
            </a:prstGeom>
            <a:solidFill>
              <a:srgbClr val="FFE5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11" name="Line 48"/>
            <p:cNvSpPr>
              <a:spLocks noChangeShapeType="1"/>
            </p:cNvSpPr>
            <p:nvPr/>
          </p:nvSpPr>
          <p:spPr bwMode="auto">
            <a:xfrm>
              <a:off x="1969649" y="3141725"/>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2" name="Freeform 49"/>
            <p:cNvSpPr>
              <a:spLocks/>
            </p:cNvSpPr>
            <p:nvPr/>
          </p:nvSpPr>
          <p:spPr bwMode="auto">
            <a:xfrm>
              <a:off x="2086770" y="3047082"/>
              <a:ext cx="15411" cy="94643"/>
            </a:xfrm>
            <a:custGeom>
              <a:avLst/>
              <a:gdLst>
                <a:gd name="T0" fmla="*/ 0 w 10"/>
                <a:gd name="T1" fmla="*/ 38 h 38"/>
                <a:gd name="T2" fmla="*/ 10 w 10"/>
                <a:gd name="T3" fmla="*/ 38 h 38"/>
                <a:gd name="T4" fmla="*/ 10 w 10"/>
                <a:gd name="T5" fmla="*/ 0 h 38"/>
              </a:gdLst>
              <a:ahLst/>
              <a:cxnLst>
                <a:cxn ang="0">
                  <a:pos x="T0" y="T1"/>
                </a:cxn>
                <a:cxn ang="0">
                  <a:pos x="T2" y="T3"/>
                </a:cxn>
                <a:cxn ang="0">
                  <a:pos x="T4" y="T5"/>
                </a:cxn>
              </a:cxnLst>
              <a:rect l="0" t="0" r="r" b="b"/>
              <a:pathLst>
                <a:path w="10" h="38">
                  <a:moveTo>
                    <a:pt x="0" y="38"/>
                  </a:moveTo>
                  <a:lnTo>
                    <a:pt x="10" y="38"/>
                  </a:lnTo>
                  <a:lnTo>
                    <a:pt x="1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3" name="Freeform 50"/>
            <p:cNvSpPr>
              <a:spLocks/>
            </p:cNvSpPr>
            <p:nvPr/>
          </p:nvSpPr>
          <p:spPr bwMode="auto">
            <a:xfrm>
              <a:off x="2057490" y="2920061"/>
              <a:ext cx="44691" cy="54794"/>
            </a:xfrm>
            <a:custGeom>
              <a:avLst/>
              <a:gdLst>
                <a:gd name="T0" fmla="*/ 29 w 29"/>
                <a:gd name="T1" fmla="*/ 22 h 22"/>
                <a:gd name="T2" fmla="*/ 29 w 29"/>
                <a:gd name="T3" fmla="*/ 0 h 22"/>
                <a:gd name="T4" fmla="*/ 0 w 29"/>
                <a:gd name="T5" fmla="*/ 0 h 22"/>
              </a:gdLst>
              <a:ahLst/>
              <a:cxnLst>
                <a:cxn ang="0">
                  <a:pos x="T0" y="T1"/>
                </a:cxn>
                <a:cxn ang="0">
                  <a:pos x="T2" y="T3"/>
                </a:cxn>
                <a:cxn ang="0">
                  <a:pos x="T4" y="T5"/>
                </a:cxn>
              </a:cxnLst>
              <a:rect l="0" t="0" r="r" b="b"/>
              <a:pathLst>
                <a:path w="29" h="22">
                  <a:moveTo>
                    <a:pt x="29" y="22"/>
                  </a:moveTo>
                  <a:lnTo>
                    <a:pt x="29"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4" name="Freeform 51"/>
            <p:cNvSpPr>
              <a:spLocks/>
            </p:cNvSpPr>
            <p:nvPr/>
          </p:nvSpPr>
          <p:spPr bwMode="auto">
            <a:xfrm>
              <a:off x="1969649" y="2920061"/>
              <a:ext cx="43150" cy="49812"/>
            </a:xfrm>
            <a:custGeom>
              <a:avLst/>
              <a:gdLst>
                <a:gd name="T0" fmla="*/ 28 w 28"/>
                <a:gd name="T1" fmla="*/ 0 h 20"/>
                <a:gd name="T2" fmla="*/ 0 w 28"/>
                <a:gd name="T3" fmla="*/ 0 h 20"/>
                <a:gd name="T4" fmla="*/ 0 w 28"/>
                <a:gd name="T5" fmla="*/ 20 h 20"/>
              </a:gdLst>
              <a:ahLst/>
              <a:cxnLst>
                <a:cxn ang="0">
                  <a:pos x="T0" y="T1"/>
                </a:cxn>
                <a:cxn ang="0">
                  <a:pos x="T2" y="T3"/>
                </a:cxn>
                <a:cxn ang="0">
                  <a:pos x="T4" y="T5"/>
                </a:cxn>
              </a:cxnLst>
              <a:rect l="0" t="0" r="r" b="b"/>
              <a:pathLst>
                <a:path w="28" h="20">
                  <a:moveTo>
                    <a:pt x="28" y="0"/>
                  </a:moveTo>
                  <a:lnTo>
                    <a:pt x="0" y="0"/>
                  </a:lnTo>
                  <a:lnTo>
                    <a:pt x="0" y="2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5" name="Line 52"/>
            <p:cNvSpPr>
              <a:spLocks noChangeShapeType="1"/>
            </p:cNvSpPr>
            <p:nvPr/>
          </p:nvSpPr>
          <p:spPr bwMode="auto">
            <a:xfrm>
              <a:off x="1969649" y="3039611"/>
              <a:ext cx="0" cy="10211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6" name="Rectangle 53"/>
            <p:cNvSpPr>
              <a:spLocks noChangeArrowheads="1"/>
            </p:cNvSpPr>
            <p:nvPr/>
          </p:nvSpPr>
          <p:spPr bwMode="auto">
            <a:xfrm>
              <a:off x="1837118" y="2915080"/>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Mathematical Pi LT Std 4"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55"/>
            <p:cNvSpPr>
              <a:spLocks noChangeArrowheads="1"/>
            </p:cNvSpPr>
            <p:nvPr/>
          </p:nvSpPr>
          <p:spPr bwMode="auto">
            <a:xfrm>
              <a:off x="2142249" y="2922551"/>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athematical Pi LT Std 4"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9" name="Rectangle 56"/>
            <p:cNvSpPr>
              <a:spLocks noChangeArrowheads="1"/>
            </p:cNvSpPr>
            <p:nvPr/>
          </p:nvSpPr>
          <p:spPr bwMode="auto">
            <a:xfrm>
              <a:off x="2271698" y="2915080"/>
              <a:ext cx="2021393" cy="28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Revenue before tax increase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 name="Group 9"/>
          <p:cNvGrpSpPr/>
          <p:nvPr/>
        </p:nvGrpSpPr>
        <p:grpSpPr>
          <a:xfrm>
            <a:off x="2294129" y="2919535"/>
            <a:ext cx="2488582" cy="289721"/>
            <a:chOff x="1670683" y="3201500"/>
            <a:chExt cx="2488582" cy="289721"/>
          </a:xfrm>
        </p:grpSpPr>
        <p:sp>
          <p:nvSpPr>
            <p:cNvPr id="196" name="Rectangle 33"/>
            <p:cNvSpPr>
              <a:spLocks noChangeArrowheads="1"/>
            </p:cNvSpPr>
            <p:nvPr/>
          </p:nvSpPr>
          <p:spPr bwMode="auto">
            <a:xfrm>
              <a:off x="1670683" y="3213954"/>
              <a:ext cx="132532" cy="214193"/>
            </a:xfrm>
            <a:prstGeom prst="rect">
              <a:avLst/>
            </a:prstGeom>
            <a:solidFill>
              <a:srgbClr val="BFCF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34"/>
            <p:cNvSpPr>
              <a:spLocks noChangeShapeType="1"/>
            </p:cNvSpPr>
            <p:nvPr/>
          </p:nvSpPr>
          <p:spPr bwMode="auto">
            <a:xfrm>
              <a:off x="1670683" y="3428147"/>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Freeform 35"/>
            <p:cNvSpPr>
              <a:spLocks/>
            </p:cNvSpPr>
            <p:nvPr/>
          </p:nvSpPr>
          <p:spPr bwMode="auto">
            <a:xfrm>
              <a:off x="1789344" y="3331012"/>
              <a:ext cx="13870" cy="97135"/>
            </a:xfrm>
            <a:custGeom>
              <a:avLst/>
              <a:gdLst>
                <a:gd name="T0" fmla="*/ 0 w 9"/>
                <a:gd name="T1" fmla="*/ 39 h 39"/>
                <a:gd name="T2" fmla="*/ 9 w 9"/>
                <a:gd name="T3" fmla="*/ 39 h 39"/>
                <a:gd name="T4" fmla="*/ 9 w 9"/>
                <a:gd name="T5" fmla="*/ 0 h 39"/>
              </a:gdLst>
              <a:ahLst/>
              <a:cxnLst>
                <a:cxn ang="0">
                  <a:pos x="T0" y="T1"/>
                </a:cxn>
                <a:cxn ang="0">
                  <a:pos x="T2" y="T3"/>
                </a:cxn>
                <a:cxn ang="0">
                  <a:pos x="T4" y="T5"/>
                </a:cxn>
              </a:cxnLst>
              <a:rect l="0" t="0" r="r" b="b"/>
              <a:pathLst>
                <a:path w="9" h="39">
                  <a:moveTo>
                    <a:pt x="0" y="39"/>
                  </a:moveTo>
                  <a:lnTo>
                    <a:pt x="9" y="39"/>
                  </a:lnTo>
                  <a:lnTo>
                    <a:pt x="9"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Freeform 36"/>
            <p:cNvSpPr>
              <a:spLocks/>
            </p:cNvSpPr>
            <p:nvPr/>
          </p:nvSpPr>
          <p:spPr bwMode="auto">
            <a:xfrm>
              <a:off x="1760064" y="3213954"/>
              <a:ext cx="43150" cy="47323"/>
            </a:xfrm>
            <a:custGeom>
              <a:avLst/>
              <a:gdLst>
                <a:gd name="T0" fmla="*/ 28 w 28"/>
                <a:gd name="T1" fmla="*/ 19 h 19"/>
                <a:gd name="T2" fmla="*/ 28 w 28"/>
                <a:gd name="T3" fmla="*/ 0 h 19"/>
                <a:gd name="T4" fmla="*/ 0 w 28"/>
                <a:gd name="T5" fmla="*/ 0 h 19"/>
              </a:gdLst>
              <a:ahLst/>
              <a:cxnLst>
                <a:cxn ang="0">
                  <a:pos x="T0" y="T1"/>
                </a:cxn>
                <a:cxn ang="0">
                  <a:pos x="T2" y="T3"/>
                </a:cxn>
                <a:cxn ang="0">
                  <a:pos x="T4" y="T5"/>
                </a:cxn>
              </a:cxnLst>
              <a:rect l="0" t="0" r="r" b="b"/>
              <a:pathLst>
                <a:path w="28" h="19">
                  <a:moveTo>
                    <a:pt x="28" y="19"/>
                  </a:moveTo>
                  <a:lnTo>
                    <a:pt x="28"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Freeform 37"/>
            <p:cNvSpPr>
              <a:spLocks/>
            </p:cNvSpPr>
            <p:nvPr/>
          </p:nvSpPr>
          <p:spPr bwMode="auto">
            <a:xfrm>
              <a:off x="1670683" y="3213954"/>
              <a:ext cx="44691" cy="47323"/>
            </a:xfrm>
            <a:custGeom>
              <a:avLst/>
              <a:gdLst>
                <a:gd name="T0" fmla="*/ 29 w 29"/>
                <a:gd name="T1" fmla="*/ 0 h 19"/>
                <a:gd name="T2" fmla="*/ 0 w 29"/>
                <a:gd name="T3" fmla="*/ 0 h 19"/>
                <a:gd name="T4" fmla="*/ 0 w 29"/>
                <a:gd name="T5" fmla="*/ 19 h 19"/>
              </a:gdLst>
              <a:ahLst/>
              <a:cxnLst>
                <a:cxn ang="0">
                  <a:pos x="T0" y="T1"/>
                </a:cxn>
                <a:cxn ang="0">
                  <a:pos x="T2" y="T3"/>
                </a:cxn>
                <a:cxn ang="0">
                  <a:pos x="T4" y="T5"/>
                </a:cxn>
              </a:cxnLst>
              <a:rect l="0" t="0" r="r" b="b"/>
              <a:pathLst>
                <a:path w="29" h="19">
                  <a:moveTo>
                    <a:pt x="29" y="0"/>
                  </a:moveTo>
                  <a:lnTo>
                    <a:pt x="0" y="0"/>
                  </a:lnTo>
                  <a:lnTo>
                    <a:pt x="0" y="19"/>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38"/>
            <p:cNvSpPr>
              <a:spLocks noChangeShapeType="1"/>
            </p:cNvSpPr>
            <p:nvPr/>
          </p:nvSpPr>
          <p:spPr bwMode="auto">
            <a:xfrm>
              <a:off x="1670683" y="3331012"/>
              <a:ext cx="0" cy="971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Rectangle 39"/>
            <p:cNvSpPr>
              <a:spLocks noChangeArrowheads="1"/>
            </p:cNvSpPr>
            <p:nvPr/>
          </p:nvSpPr>
          <p:spPr bwMode="auto">
            <a:xfrm>
              <a:off x="2142249" y="3208973"/>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Mathematical Pi LT Std 4" charset="0"/>
                  <a:cs typeface="Arial" pitchFamily="34" charset="0"/>
                </a:rPr>
                <a: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3" name="Rectangle 40"/>
            <p:cNvSpPr>
              <a:spLocks noChangeArrowheads="1"/>
            </p:cNvSpPr>
            <p:nvPr/>
          </p:nvSpPr>
          <p:spPr bwMode="auto">
            <a:xfrm>
              <a:off x="2271698" y="3201500"/>
              <a:ext cx="1887567" cy="28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Revenue after tax increase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54"/>
            <p:cNvSpPr>
              <a:spLocks noChangeArrowheads="1"/>
            </p:cNvSpPr>
            <p:nvPr/>
          </p:nvSpPr>
          <p:spPr bwMode="auto">
            <a:xfrm>
              <a:off x="1837118" y="3213954"/>
              <a:ext cx="897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cs typeface="Arial" pitchFamily="34" charset="0"/>
                </a:rPr>
                <a:t>+</a:t>
              </a:r>
            </a:p>
          </p:txBody>
        </p:sp>
        <p:sp>
          <p:nvSpPr>
            <p:cNvPr id="220" name="Rectangle 57"/>
            <p:cNvSpPr>
              <a:spLocks noChangeArrowheads="1"/>
            </p:cNvSpPr>
            <p:nvPr/>
          </p:nvSpPr>
          <p:spPr bwMode="auto">
            <a:xfrm>
              <a:off x="1969649" y="3213954"/>
              <a:ext cx="132532" cy="214193"/>
            </a:xfrm>
            <a:prstGeom prst="rect">
              <a:avLst/>
            </a:prstGeom>
            <a:solidFill>
              <a:srgbClr val="ADCC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1" name="Line 58"/>
            <p:cNvSpPr>
              <a:spLocks noChangeShapeType="1"/>
            </p:cNvSpPr>
            <p:nvPr/>
          </p:nvSpPr>
          <p:spPr bwMode="auto">
            <a:xfrm>
              <a:off x="1969649" y="3428147"/>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2" name="Freeform 59"/>
            <p:cNvSpPr>
              <a:spLocks/>
            </p:cNvSpPr>
            <p:nvPr/>
          </p:nvSpPr>
          <p:spPr bwMode="auto">
            <a:xfrm>
              <a:off x="2086770" y="3331012"/>
              <a:ext cx="15411" cy="97135"/>
            </a:xfrm>
            <a:custGeom>
              <a:avLst/>
              <a:gdLst>
                <a:gd name="T0" fmla="*/ 0 w 10"/>
                <a:gd name="T1" fmla="*/ 39 h 39"/>
                <a:gd name="T2" fmla="*/ 10 w 10"/>
                <a:gd name="T3" fmla="*/ 39 h 39"/>
                <a:gd name="T4" fmla="*/ 10 w 10"/>
                <a:gd name="T5" fmla="*/ 0 h 39"/>
              </a:gdLst>
              <a:ahLst/>
              <a:cxnLst>
                <a:cxn ang="0">
                  <a:pos x="T0" y="T1"/>
                </a:cxn>
                <a:cxn ang="0">
                  <a:pos x="T2" y="T3"/>
                </a:cxn>
                <a:cxn ang="0">
                  <a:pos x="T4" y="T5"/>
                </a:cxn>
              </a:cxnLst>
              <a:rect l="0" t="0" r="r" b="b"/>
              <a:pathLst>
                <a:path w="10" h="39">
                  <a:moveTo>
                    <a:pt x="0" y="39"/>
                  </a:moveTo>
                  <a:lnTo>
                    <a:pt x="10" y="39"/>
                  </a:lnTo>
                  <a:lnTo>
                    <a:pt x="1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3" name="Freeform 60"/>
            <p:cNvSpPr>
              <a:spLocks/>
            </p:cNvSpPr>
            <p:nvPr/>
          </p:nvSpPr>
          <p:spPr bwMode="auto">
            <a:xfrm>
              <a:off x="2057490" y="3213954"/>
              <a:ext cx="44691" cy="47323"/>
            </a:xfrm>
            <a:custGeom>
              <a:avLst/>
              <a:gdLst>
                <a:gd name="T0" fmla="*/ 29 w 29"/>
                <a:gd name="T1" fmla="*/ 19 h 19"/>
                <a:gd name="T2" fmla="*/ 29 w 29"/>
                <a:gd name="T3" fmla="*/ 0 h 19"/>
                <a:gd name="T4" fmla="*/ 0 w 29"/>
                <a:gd name="T5" fmla="*/ 0 h 19"/>
              </a:gdLst>
              <a:ahLst/>
              <a:cxnLst>
                <a:cxn ang="0">
                  <a:pos x="T0" y="T1"/>
                </a:cxn>
                <a:cxn ang="0">
                  <a:pos x="T2" y="T3"/>
                </a:cxn>
                <a:cxn ang="0">
                  <a:pos x="T4" y="T5"/>
                </a:cxn>
              </a:cxnLst>
              <a:rect l="0" t="0" r="r" b="b"/>
              <a:pathLst>
                <a:path w="29" h="19">
                  <a:moveTo>
                    <a:pt x="29" y="19"/>
                  </a:moveTo>
                  <a:lnTo>
                    <a:pt x="29"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4" name="Freeform 61"/>
            <p:cNvSpPr>
              <a:spLocks/>
            </p:cNvSpPr>
            <p:nvPr/>
          </p:nvSpPr>
          <p:spPr bwMode="auto">
            <a:xfrm>
              <a:off x="1969649" y="3213954"/>
              <a:ext cx="43150" cy="47323"/>
            </a:xfrm>
            <a:custGeom>
              <a:avLst/>
              <a:gdLst>
                <a:gd name="T0" fmla="*/ 28 w 28"/>
                <a:gd name="T1" fmla="*/ 0 h 19"/>
                <a:gd name="T2" fmla="*/ 0 w 28"/>
                <a:gd name="T3" fmla="*/ 0 h 19"/>
                <a:gd name="T4" fmla="*/ 0 w 28"/>
                <a:gd name="T5" fmla="*/ 19 h 19"/>
              </a:gdLst>
              <a:ahLst/>
              <a:cxnLst>
                <a:cxn ang="0">
                  <a:pos x="T0" y="T1"/>
                </a:cxn>
                <a:cxn ang="0">
                  <a:pos x="T2" y="T3"/>
                </a:cxn>
                <a:cxn ang="0">
                  <a:pos x="T4" y="T5"/>
                </a:cxn>
              </a:cxnLst>
              <a:rect l="0" t="0" r="r" b="b"/>
              <a:pathLst>
                <a:path w="28" h="19">
                  <a:moveTo>
                    <a:pt x="28" y="0"/>
                  </a:moveTo>
                  <a:lnTo>
                    <a:pt x="0" y="0"/>
                  </a:lnTo>
                  <a:lnTo>
                    <a:pt x="0" y="19"/>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5" name="Line 62"/>
            <p:cNvSpPr>
              <a:spLocks noChangeShapeType="1"/>
            </p:cNvSpPr>
            <p:nvPr/>
          </p:nvSpPr>
          <p:spPr bwMode="auto">
            <a:xfrm>
              <a:off x="1969649" y="3331012"/>
              <a:ext cx="0" cy="9713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45" name="Group 344"/>
          <p:cNvGrpSpPr/>
          <p:nvPr/>
        </p:nvGrpSpPr>
        <p:grpSpPr>
          <a:xfrm>
            <a:off x="3004200" y="2133600"/>
            <a:ext cx="1263000" cy="289721"/>
            <a:chOff x="502493" y="6016500"/>
            <a:chExt cx="1263000" cy="289721"/>
          </a:xfrm>
        </p:grpSpPr>
        <p:sp>
          <p:nvSpPr>
            <p:cNvPr id="187" name="Rectangle 20"/>
            <p:cNvSpPr>
              <a:spLocks noChangeArrowheads="1"/>
            </p:cNvSpPr>
            <p:nvPr/>
          </p:nvSpPr>
          <p:spPr bwMode="auto">
            <a:xfrm>
              <a:off x="502493" y="6033933"/>
              <a:ext cx="132532" cy="214193"/>
            </a:xfrm>
            <a:prstGeom prst="rect">
              <a:avLst/>
            </a:prstGeom>
            <a:solidFill>
              <a:srgbClr val="FFE5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21"/>
            <p:cNvSpPr>
              <a:spLocks noChangeShapeType="1"/>
            </p:cNvSpPr>
            <p:nvPr/>
          </p:nvSpPr>
          <p:spPr bwMode="auto">
            <a:xfrm>
              <a:off x="502493" y="6248127"/>
              <a:ext cx="73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Freeform 22"/>
            <p:cNvSpPr>
              <a:spLocks/>
            </p:cNvSpPr>
            <p:nvPr/>
          </p:nvSpPr>
          <p:spPr bwMode="auto">
            <a:xfrm>
              <a:off x="621156" y="6153483"/>
              <a:ext cx="13870" cy="94643"/>
            </a:xfrm>
            <a:custGeom>
              <a:avLst/>
              <a:gdLst>
                <a:gd name="T0" fmla="*/ 0 w 9"/>
                <a:gd name="T1" fmla="*/ 38 h 38"/>
                <a:gd name="T2" fmla="*/ 9 w 9"/>
                <a:gd name="T3" fmla="*/ 38 h 38"/>
                <a:gd name="T4" fmla="*/ 9 w 9"/>
                <a:gd name="T5" fmla="*/ 0 h 38"/>
              </a:gdLst>
              <a:ahLst/>
              <a:cxnLst>
                <a:cxn ang="0">
                  <a:pos x="T0" y="T1"/>
                </a:cxn>
                <a:cxn ang="0">
                  <a:pos x="T2" y="T3"/>
                </a:cxn>
                <a:cxn ang="0">
                  <a:pos x="T4" y="T5"/>
                </a:cxn>
              </a:cxnLst>
              <a:rect l="0" t="0" r="r" b="b"/>
              <a:pathLst>
                <a:path w="9" h="38">
                  <a:moveTo>
                    <a:pt x="0" y="38"/>
                  </a:moveTo>
                  <a:lnTo>
                    <a:pt x="9" y="38"/>
                  </a:lnTo>
                  <a:lnTo>
                    <a:pt x="9"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Freeform 23"/>
            <p:cNvSpPr>
              <a:spLocks/>
            </p:cNvSpPr>
            <p:nvPr/>
          </p:nvSpPr>
          <p:spPr bwMode="auto">
            <a:xfrm>
              <a:off x="594957" y="6033933"/>
              <a:ext cx="40068" cy="47323"/>
            </a:xfrm>
            <a:custGeom>
              <a:avLst/>
              <a:gdLst>
                <a:gd name="T0" fmla="*/ 26 w 26"/>
                <a:gd name="T1" fmla="*/ 19 h 19"/>
                <a:gd name="T2" fmla="*/ 26 w 26"/>
                <a:gd name="T3" fmla="*/ 0 h 19"/>
                <a:gd name="T4" fmla="*/ 0 w 26"/>
                <a:gd name="T5" fmla="*/ 0 h 19"/>
              </a:gdLst>
              <a:ahLst/>
              <a:cxnLst>
                <a:cxn ang="0">
                  <a:pos x="T0" y="T1"/>
                </a:cxn>
                <a:cxn ang="0">
                  <a:pos x="T2" y="T3"/>
                </a:cxn>
                <a:cxn ang="0">
                  <a:pos x="T4" y="T5"/>
                </a:cxn>
              </a:cxnLst>
              <a:rect l="0" t="0" r="r" b="b"/>
              <a:pathLst>
                <a:path w="26" h="19">
                  <a:moveTo>
                    <a:pt x="26" y="19"/>
                  </a:moveTo>
                  <a:lnTo>
                    <a:pt x="26"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Freeform 24"/>
            <p:cNvSpPr>
              <a:spLocks/>
            </p:cNvSpPr>
            <p:nvPr/>
          </p:nvSpPr>
          <p:spPr bwMode="auto">
            <a:xfrm>
              <a:off x="502493" y="6033933"/>
              <a:ext cx="47774" cy="42341"/>
            </a:xfrm>
            <a:custGeom>
              <a:avLst/>
              <a:gdLst>
                <a:gd name="T0" fmla="*/ 31 w 31"/>
                <a:gd name="T1" fmla="*/ 0 h 17"/>
                <a:gd name="T2" fmla="*/ 0 w 31"/>
                <a:gd name="T3" fmla="*/ 0 h 17"/>
                <a:gd name="T4" fmla="*/ 0 w 31"/>
                <a:gd name="T5" fmla="*/ 17 h 17"/>
              </a:gdLst>
              <a:ahLst/>
              <a:cxnLst>
                <a:cxn ang="0">
                  <a:pos x="T0" y="T1"/>
                </a:cxn>
                <a:cxn ang="0">
                  <a:pos x="T2" y="T3"/>
                </a:cxn>
                <a:cxn ang="0">
                  <a:pos x="T4" y="T5"/>
                </a:cxn>
              </a:cxnLst>
              <a:rect l="0" t="0" r="r" b="b"/>
              <a:pathLst>
                <a:path w="31" h="17">
                  <a:moveTo>
                    <a:pt x="31" y="0"/>
                  </a:moveTo>
                  <a:lnTo>
                    <a:pt x="0" y="0"/>
                  </a:lnTo>
                  <a:lnTo>
                    <a:pt x="0" y="17"/>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25"/>
            <p:cNvSpPr>
              <a:spLocks noChangeShapeType="1"/>
            </p:cNvSpPr>
            <p:nvPr/>
          </p:nvSpPr>
          <p:spPr bwMode="auto">
            <a:xfrm>
              <a:off x="502493" y="6148502"/>
              <a:ext cx="0" cy="9962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4" name="Rectangle 27"/>
            <p:cNvSpPr>
              <a:spLocks noChangeArrowheads="1"/>
            </p:cNvSpPr>
            <p:nvPr/>
          </p:nvSpPr>
          <p:spPr bwMode="auto">
            <a:xfrm>
              <a:off x="719784" y="6016500"/>
              <a:ext cx="1045709" cy="28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effect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75" name="Group 274">
            <a:extLst>
              <a:ext uri="{FF2B5EF4-FFF2-40B4-BE49-F238E27FC236}">
                <a16:creationId xmlns:a16="http://schemas.microsoft.com/office/drawing/2014/main" id="{3D51F603-5C17-41A9-A2B3-0D7288789E9C}"/>
              </a:ext>
            </a:extLst>
          </p:cNvPr>
          <p:cNvGrpSpPr/>
          <p:nvPr/>
        </p:nvGrpSpPr>
        <p:grpSpPr>
          <a:xfrm>
            <a:off x="902855" y="4620095"/>
            <a:ext cx="1593522" cy="889"/>
            <a:chOff x="1506511" y="4348105"/>
            <a:chExt cx="1593522" cy="889"/>
          </a:xfrm>
        </p:grpSpPr>
        <p:sp>
          <p:nvSpPr>
            <p:cNvPr id="339" name="Line 6">
              <a:extLst>
                <a:ext uri="{FF2B5EF4-FFF2-40B4-BE49-F238E27FC236}">
                  <a16:creationId xmlns:a16="http://schemas.microsoft.com/office/drawing/2014/main" id="{DCF2BE04-6442-4469-B950-C5D63CF8C3AD}"/>
                </a:ext>
              </a:extLst>
            </p:cNvPr>
            <p:cNvSpPr>
              <a:spLocks noChangeShapeType="1"/>
            </p:cNvSpPr>
            <p:nvPr/>
          </p:nvSpPr>
          <p:spPr bwMode="auto">
            <a:xfrm>
              <a:off x="1506511"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0" name="Line 7">
              <a:extLst>
                <a:ext uri="{FF2B5EF4-FFF2-40B4-BE49-F238E27FC236}">
                  <a16:creationId xmlns:a16="http://schemas.microsoft.com/office/drawing/2014/main" id="{C327EC5E-69D0-4560-87AF-1BFD2F701E0F}"/>
                </a:ext>
              </a:extLst>
            </p:cNvPr>
            <p:cNvSpPr>
              <a:spLocks noChangeShapeType="1"/>
            </p:cNvSpPr>
            <p:nvPr/>
          </p:nvSpPr>
          <p:spPr bwMode="auto">
            <a:xfrm>
              <a:off x="1656739"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3" name="Line 8">
              <a:extLst>
                <a:ext uri="{FF2B5EF4-FFF2-40B4-BE49-F238E27FC236}">
                  <a16:creationId xmlns:a16="http://schemas.microsoft.com/office/drawing/2014/main" id="{93E03D7B-15CD-403F-A561-5257E5A3F3B2}"/>
                </a:ext>
              </a:extLst>
            </p:cNvPr>
            <p:cNvSpPr>
              <a:spLocks noChangeShapeType="1"/>
            </p:cNvSpPr>
            <p:nvPr/>
          </p:nvSpPr>
          <p:spPr bwMode="auto">
            <a:xfrm>
              <a:off x="1806967"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4" name="Line 9">
              <a:extLst>
                <a:ext uri="{FF2B5EF4-FFF2-40B4-BE49-F238E27FC236}">
                  <a16:creationId xmlns:a16="http://schemas.microsoft.com/office/drawing/2014/main" id="{6F25B3EE-FB31-4EA8-8C85-D3390301703D}"/>
                </a:ext>
              </a:extLst>
            </p:cNvPr>
            <p:cNvSpPr>
              <a:spLocks noChangeShapeType="1"/>
            </p:cNvSpPr>
            <p:nvPr/>
          </p:nvSpPr>
          <p:spPr bwMode="auto">
            <a:xfrm>
              <a:off x="1957195"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5" name="Line 10">
              <a:extLst>
                <a:ext uri="{FF2B5EF4-FFF2-40B4-BE49-F238E27FC236}">
                  <a16:creationId xmlns:a16="http://schemas.microsoft.com/office/drawing/2014/main" id="{1993DABB-6889-4712-888A-EDB000F3B7A0}"/>
                </a:ext>
              </a:extLst>
            </p:cNvPr>
            <p:cNvSpPr>
              <a:spLocks noChangeShapeType="1"/>
            </p:cNvSpPr>
            <p:nvPr/>
          </p:nvSpPr>
          <p:spPr bwMode="auto">
            <a:xfrm>
              <a:off x="2109351"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6" name="Line 11">
              <a:extLst>
                <a:ext uri="{FF2B5EF4-FFF2-40B4-BE49-F238E27FC236}">
                  <a16:creationId xmlns:a16="http://schemas.microsoft.com/office/drawing/2014/main" id="{AFB0E463-2A05-48D2-8F97-20B80FE0E9CC}"/>
                </a:ext>
              </a:extLst>
            </p:cNvPr>
            <p:cNvSpPr>
              <a:spLocks noChangeShapeType="1"/>
            </p:cNvSpPr>
            <p:nvPr/>
          </p:nvSpPr>
          <p:spPr bwMode="auto">
            <a:xfrm>
              <a:off x="2259579"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7" name="Line 12">
              <a:extLst>
                <a:ext uri="{FF2B5EF4-FFF2-40B4-BE49-F238E27FC236}">
                  <a16:creationId xmlns:a16="http://schemas.microsoft.com/office/drawing/2014/main" id="{D8053362-E7D9-43A5-9678-7C8ADFD65B3B}"/>
                </a:ext>
              </a:extLst>
            </p:cNvPr>
            <p:cNvSpPr>
              <a:spLocks noChangeShapeType="1"/>
            </p:cNvSpPr>
            <p:nvPr/>
          </p:nvSpPr>
          <p:spPr bwMode="auto">
            <a:xfrm>
              <a:off x="2409807"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0" name="Line 13">
              <a:extLst>
                <a:ext uri="{FF2B5EF4-FFF2-40B4-BE49-F238E27FC236}">
                  <a16:creationId xmlns:a16="http://schemas.microsoft.com/office/drawing/2014/main" id="{D1CA4493-9ACF-40D4-BAD5-6CA8CC95FD61}"/>
                </a:ext>
              </a:extLst>
            </p:cNvPr>
            <p:cNvSpPr>
              <a:spLocks noChangeShapeType="1"/>
            </p:cNvSpPr>
            <p:nvPr/>
          </p:nvSpPr>
          <p:spPr bwMode="auto">
            <a:xfrm>
              <a:off x="2560035"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1" name="Line 14">
              <a:extLst>
                <a:ext uri="{FF2B5EF4-FFF2-40B4-BE49-F238E27FC236}">
                  <a16:creationId xmlns:a16="http://schemas.microsoft.com/office/drawing/2014/main" id="{411D7201-35F5-4C14-8FC2-867CC230116D}"/>
                </a:ext>
              </a:extLst>
            </p:cNvPr>
            <p:cNvSpPr>
              <a:spLocks noChangeShapeType="1"/>
            </p:cNvSpPr>
            <p:nvPr/>
          </p:nvSpPr>
          <p:spPr bwMode="auto">
            <a:xfrm>
              <a:off x="2710264"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2" name="Line 13">
              <a:extLst>
                <a:ext uri="{FF2B5EF4-FFF2-40B4-BE49-F238E27FC236}">
                  <a16:creationId xmlns:a16="http://schemas.microsoft.com/office/drawing/2014/main" id="{4F687A95-ACA0-436F-A00F-3431151E1317}"/>
                </a:ext>
              </a:extLst>
            </p:cNvPr>
            <p:cNvSpPr>
              <a:spLocks noChangeShapeType="1"/>
            </p:cNvSpPr>
            <p:nvPr/>
          </p:nvSpPr>
          <p:spPr bwMode="auto">
            <a:xfrm>
              <a:off x="2857356" y="4348105"/>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3" name="Line 14">
              <a:extLst>
                <a:ext uri="{FF2B5EF4-FFF2-40B4-BE49-F238E27FC236}">
                  <a16:creationId xmlns:a16="http://schemas.microsoft.com/office/drawing/2014/main" id="{E311A7B3-9CC2-44C5-8E89-E970F3C4C193}"/>
                </a:ext>
              </a:extLst>
            </p:cNvPr>
            <p:cNvSpPr>
              <a:spLocks noChangeShapeType="1"/>
            </p:cNvSpPr>
            <p:nvPr/>
          </p:nvSpPr>
          <p:spPr bwMode="auto">
            <a:xfrm>
              <a:off x="3007585" y="4348105"/>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364" name="Group 363">
            <a:extLst>
              <a:ext uri="{FF2B5EF4-FFF2-40B4-BE49-F238E27FC236}">
                <a16:creationId xmlns:a16="http://schemas.microsoft.com/office/drawing/2014/main" id="{6E06093F-B6FE-40DA-9641-D00FF673693A}"/>
              </a:ext>
            </a:extLst>
          </p:cNvPr>
          <p:cNvGrpSpPr/>
          <p:nvPr/>
        </p:nvGrpSpPr>
        <p:grpSpPr>
          <a:xfrm>
            <a:off x="530891" y="3013865"/>
            <a:ext cx="3628589" cy="3615535"/>
            <a:chOff x="1076882" y="2025912"/>
            <a:chExt cx="3628589" cy="3615535"/>
          </a:xfrm>
        </p:grpSpPr>
        <p:grpSp>
          <p:nvGrpSpPr>
            <p:cNvPr id="365" name="Group 364">
              <a:extLst>
                <a:ext uri="{FF2B5EF4-FFF2-40B4-BE49-F238E27FC236}">
                  <a16:creationId xmlns:a16="http://schemas.microsoft.com/office/drawing/2014/main" id="{AE55E66F-9FB5-4157-BB79-988ED5E39EAB}"/>
                </a:ext>
              </a:extLst>
            </p:cNvPr>
            <p:cNvGrpSpPr/>
            <p:nvPr/>
          </p:nvGrpSpPr>
          <p:grpSpPr>
            <a:xfrm>
              <a:off x="1076882" y="2025912"/>
              <a:ext cx="3628589" cy="3615535"/>
              <a:chOff x="1076882" y="2025912"/>
              <a:chExt cx="3628589" cy="3615535"/>
            </a:xfrm>
          </p:grpSpPr>
          <p:sp>
            <p:nvSpPr>
              <p:cNvPr id="375" name="Line 26">
                <a:extLst>
                  <a:ext uri="{FF2B5EF4-FFF2-40B4-BE49-F238E27FC236}">
                    <a16:creationId xmlns:a16="http://schemas.microsoft.com/office/drawing/2014/main" id="{877DB201-B3C9-4D98-8A01-EDCC3BF2507F}"/>
                  </a:ext>
                </a:extLst>
              </p:cNvPr>
              <p:cNvSpPr>
                <a:spLocks noChangeShapeType="1"/>
              </p:cNvSpPr>
              <p:nvPr/>
            </p:nvSpPr>
            <p:spPr bwMode="auto">
              <a:xfrm flipV="1">
                <a:off x="1442822" y="2269757"/>
                <a:ext cx="0" cy="3067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6" name="Line 27">
                <a:extLst>
                  <a:ext uri="{FF2B5EF4-FFF2-40B4-BE49-F238E27FC236}">
                    <a16:creationId xmlns:a16="http://schemas.microsoft.com/office/drawing/2014/main" id="{E6C251F3-1ED3-4DAC-BC4A-740F6ADE32E7}"/>
                  </a:ext>
                </a:extLst>
              </p:cNvPr>
              <p:cNvSpPr>
                <a:spLocks noChangeShapeType="1"/>
              </p:cNvSpPr>
              <p:nvPr/>
            </p:nvSpPr>
            <p:spPr bwMode="auto">
              <a:xfrm>
                <a:off x="1442822" y="5337300"/>
                <a:ext cx="326264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7" name="Freeform 28">
                <a:extLst>
                  <a:ext uri="{FF2B5EF4-FFF2-40B4-BE49-F238E27FC236}">
                    <a16:creationId xmlns:a16="http://schemas.microsoft.com/office/drawing/2014/main" id="{E75A6166-DA5B-4FF7-B910-2C84CA5F02E7}"/>
                  </a:ext>
                </a:extLst>
              </p:cNvPr>
              <p:cNvSpPr>
                <a:spLocks/>
              </p:cNvSpPr>
              <p:nvPr/>
            </p:nvSpPr>
            <p:spPr bwMode="auto">
              <a:xfrm>
                <a:off x="2109659" y="2479079"/>
                <a:ext cx="1818147" cy="2038527"/>
              </a:xfrm>
              <a:custGeom>
                <a:avLst/>
                <a:gdLst>
                  <a:gd name="T0" fmla="*/ 0 w 944"/>
                  <a:gd name="T1" fmla="*/ 0 h 836"/>
                  <a:gd name="T2" fmla="*/ 0 w 944"/>
                  <a:gd name="T3" fmla="*/ 0 h 836"/>
                  <a:gd name="T4" fmla="*/ 32 w 944"/>
                  <a:gd name="T5" fmla="*/ 26 h 836"/>
                  <a:gd name="T6" fmla="*/ 32 w 944"/>
                  <a:gd name="T7" fmla="*/ 26 h 836"/>
                  <a:gd name="T8" fmla="*/ 61 w 944"/>
                  <a:gd name="T9" fmla="*/ 56 h 836"/>
                  <a:gd name="T10" fmla="*/ 61 w 944"/>
                  <a:gd name="T11" fmla="*/ 56 h 836"/>
                  <a:gd name="T12" fmla="*/ 93 w 944"/>
                  <a:gd name="T13" fmla="*/ 83 h 836"/>
                  <a:gd name="T14" fmla="*/ 93 w 944"/>
                  <a:gd name="T15" fmla="*/ 83 h 836"/>
                  <a:gd name="T16" fmla="*/ 122 w 944"/>
                  <a:gd name="T17" fmla="*/ 109 h 836"/>
                  <a:gd name="T18" fmla="*/ 122 w 944"/>
                  <a:gd name="T19" fmla="*/ 109 h 836"/>
                  <a:gd name="T20" fmla="*/ 154 w 944"/>
                  <a:gd name="T21" fmla="*/ 136 h 836"/>
                  <a:gd name="T22" fmla="*/ 154 w 944"/>
                  <a:gd name="T23" fmla="*/ 136 h 836"/>
                  <a:gd name="T24" fmla="*/ 183 w 944"/>
                  <a:gd name="T25" fmla="*/ 163 h 836"/>
                  <a:gd name="T26" fmla="*/ 183 w 944"/>
                  <a:gd name="T27" fmla="*/ 163 h 836"/>
                  <a:gd name="T28" fmla="*/ 215 w 944"/>
                  <a:gd name="T29" fmla="*/ 190 h 836"/>
                  <a:gd name="T30" fmla="*/ 215 w 944"/>
                  <a:gd name="T31" fmla="*/ 190 h 836"/>
                  <a:gd name="T32" fmla="*/ 244 w 944"/>
                  <a:gd name="T33" fmla="*/ 217 h 836"/>
                  <a:gd name="T34" fmla="*/ 244 w 944"/>
                  <a:gd name="T35" fmla="*/ 217 h 836"/>
                  <a:gd name="T36" fmla="*/ 276 w 944"/>
                  <a:gd name="T37" fmla="*/ 243 h 836"/>
                  <a:gd name="T38" fmla="*/ 276 w 944"/>
                  <a:gd name="T39" fmla="*/ 243 h 836"/>
                  <a:gd name="T40" fmla="*/ 305 w 944"/>
                  <a:gd name="T41" fmla="*/ 270 h 836"/>
                  <a:gd name="T42" fmla="*/ 305 w 944"/>
                  <a:gd name="T43" fmla="*/ 270 h 836"/>
                  <a:gd name="T44" fmla="*/ 337 w 944"/>
                  <a:gd name="T45" fmla="*/ 297 h 836"/>
                  <a:gd name="T46" fmla="*/ 337 w 944"/>
                  <a:gd name="T47" fmla="*/ 297 h 836"/>
                  <a:gd name="T48" fmla="*/ 366 w 944"/>
                  <a:gd name="T49" fmla="*/ 324 h 836"/>
                  <a:gd name="T50" fmla="*/ 366 w 944"/>
                  <a:gd name="T51" fmla="*/ 324 h 836"/>
                  <a:gd name="T52" fmla="*/ 398 w 944"/>
                  <a:gd name="T53" fmla="*/ 351 h 836"/>
                  <a:gd name="T54" fmla="*/ 398 w 944"/>
                  <a:gd name="T55" fmla="*/ 351 h 836"/>
                  <a:gd name="T56" fmla="*/ 427 w 944"/>
                  <a:gd name="T57" fmla="*/ 378 h 836"/>
                  <a:gd name="T58" fmla="*/ 427 w 944"/>
                  <a:gd name="T59" fmla="*/ 378 h 836"/>
                  <a:gd name="T60" fmla="*/ 458 w 944"/>
                  <a:gd name="T61" fmla="*/ 404 h 836"/>
                  <a:gd name="T62" fmla="*/ 458 w 944"/>
                  <a:gd name="T63" fmla="*/ 404 h 836"/>
                  <a:gd name="T64" fmla="*/ 488 w 944"/>
                  <a:gd name="T65" fmla="*/ 431 h 836"/>
                  <a:gd name="T66" fmla="*/ 488 w 944"/>
                  <a:gd name="T67" fmla="*/ 431 h 836"/>
                  <a:gd name="T68" fmla="*/ 519 w 944"/>
                  <a:gd name="T69" fmla="*/ 458 h 836"/>
                  <a:gd name="T70" fmla="*/ 519 w 944"/>
                  <a:gd name="T71" fmla="*/ 458 h 836"/>
                  <a:gd name="T72" fmla="*/ 549 w 944"/>
                  <a:gd name="T73" fmla="*/ 485 h 836"/>
                  <a:gd name="T74" fmla="*/ 549 w 944"/>
                  <a:gd name="T75" fmla="*/ 485 h 836"/>
                  <a:gd name="T76" fmla="*/ 580 w 944"/>
                  <a:gd name="T77" fmla="*/ 512 h 836"/>
                  <a:gd name="T78" fmla="*/ 580 w 944"/>
                  <a:gd name="T79" fmla="*/ 512 h 836"/>
                  <a:gd name="T80" fmla="*/ 610 w 944"/>
                  <a:gd name="T81" fmla="*/ 539 h 836"/>
                  <a:gd name="T82" fmla="*/ 610 w 944"/>
                  <a:gd name="T83" fmla="*/ 539 h 836"/>
                  <a:gd name="T84" fmla="*/ 641 w 944"/>
                  <a:gd name="T85" fmla="*/ 565 h 836"/>
                  <a:gd name="T86" fmla="*/ 641 w 944"/>
                  <a:gd name="T87" fmla="*/ 565 h 836"/>
                  <a:gd name="T88" fmla="*/ 671 w 944"/>
                  <a:gd name="T89" fmla="*/ 592 h 836"/>
                  <a:gd name="T90" fmla="*/ 671 w 944"/>
                  <a:gd name="T91" fmla="*/ 592 h 836"/>
                  <a:gd name="T92" fmla="*/ 702 w 944"/>
                  <a:gd name="T93" fmla="*/ 619 h 836"/>
                  <a:gd name="T94" fmla="*/ 702 w 944"/>
                  <a:gd name="T95" fmla="*/ 619 h 836"/>
                  <a:gd name="T96" fmla="*/ 732 w 944"/>
                  <a:gd name="T97" fmla="*/ 646 h 836"/>
                  <a:gd name="T98" fmla="*/ 732 w 944"/>
                  <a:gd name="T99" fmla="*/ 646 h 836"/>
                  <a:gd name="T100" fmla="*/ 761 w 944"/>
                  <a:gd name="T101" fmla="*/ 673 h 836"/>
                  <a:gd name="T102" fmla="*/ 761 w 944"/>
                  <a:gd name="T103" fmla="*/ 673 h 836"/>
                  <a:gd name="T104" fmla="*/ 792 w 944"/>
                  <a:gd name="T105" fmla="*/ 699 h 836"/>
                  <a:gd name="T106" fmla="*/ 792 w 944"/>
                  <a:gd name="T107" fmla="*/ 699 h 836"/>
                  <a:gd name="T108" fmla="*/ 822 w 944"/>
                  <a:gd name="T109" fmla="*/ 726 h 836"/>
                  <a:gd name="T110" fmla="*/ 822 w 944"/>
                  <a:gd name="T111" fmla="*/ 726 h 836"/>
                  <a:gd name="T112" fmla="*/ 853 w 944"/>
                  <a:gd name="T113" fmla="*/ 753 h 836"/>
                  <a:gd name="T114" fmla="*/ 853 w 944"/>
                  <a:gd name="T115" fmla="*/ 753 h 836"/>
                  <a:gd name="T116" fmla="*/ 883 w 944"/>
                  <a:gd name="T117" fmla="*/ 782 h 836"/>
                  <a:gd name="T118" fmla="*/ 883 w 944"/>
                  <a:gd name="T119" fmla="*/ 782 h 836"/>
                  <a:gd name="T120" fmla="*/ 914 w 944"/>
                  <a:gd name="T121" fmla="*/ 809 h 836"/>
                  <a:gd name="T122" fmla="*/ 914 w 944"/>
                  <a:gd name="T123" fmla="*/ 809 h 836"/>
                  <a:gd name="T124" fmla="*/ 944 w 944"/>
                  <a:gd name="T125" fmla="*/ 836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4" h="836">
                    <a:moveTo>
                      <a:pt x="0" y="0"/>
                    </a:moveTo>
                    <a:lnTo>
                      <a:pt x="0" y="0"/>
                    </a:lnTo>
                    <a:lnTo>
                      <a:pt x="32" y="26"/>
                    </a:lnTo>
                    <a:lnTo>
                      <a:pt x="32" y="26"/>
                    </a:lnTo>
                    <a:lnTo>
                      <a:pt x="61" y="56"/>
                    </a:lnTo>
                    <a:lnTo>
                      <a:pt x="61" y="56"/>
                    </a:lnTo>
                    <a:lnTo>
                      <a:pt x="93" y="83"/>
                    </a:lnTo>
                    <a:lnTo>
                      <a:pt x="93" y="83"/>
                    </a:lnTo>
                    <a:lnTo>
                      <a:pt x="122" y="109"/>
                    </a:lnTo>
                    <a:lnTo>
                      <a:pt x="122" y="109"/>
                    </a:lnTo>
                    <a:lnTo>
                      <a:pt x="154" y="136"/>
                    </a:lnTo>
                    <a:lnTo>
                      <a:pt x="154" y="136"/>
                    </a:lnTo>
                    <a:lnTo>
                      <a:pt x="183" y="163"/>
                    </a:lnTo>
                    <a:lnTo>
                      <a:pt x="183" y="163"/>
                    </a:lnTo>
                    <a:lnTo>
                      <a:pt x="215" y="190"/>
                    </a:lnTo>
                    <a:lnTo>
                      <a:pt x="215" y="190"/>
                    </a:lnTo>
                    <a:lnTo>
                      <a:pt x="244" y="217"/>
                    </a:lnTo>
                    <a:lnTo>
                      <a:pt x="244" y="217"/>
                    </a:lnTo>
                    <a:lnTo>
                      <a:pt x="276" y="243"/>
                    </a:lnTo>
                    <a:lnTo>
                      <a:pt x="276" y="243"/>
                    </a:lnTo>
                    <a:lnTo>
                      <a:pt x="305" y="270"/>
                    </a:lnTo>
                    <a:lnTo>
                      <a:pt x="305" y="270"/>
                    </a:lnTo>
                    <a:lnTo>
                      <a:pt x="337" y="297"/>
                    </a:lnTo>
                    <a:lnTo>
                      <a:pt x="337" y="297"/>
                    </a:lnTo>
                    <a:lnTo>
                      <a:pt x="366" y="324"/>
                    </a:lnTo>
                    <a:lnTo>
                      <a:pt x="366" y="324"/>
                    </a:lnTo>
                    <a:lnTo>
                      <a:pt x="398" y="351"/>
                    </a:lnTo>
                    <a:lnTo>
                      <a:pt x="398" y="351"/>
                    </a:lnTo>
                    <a:lnTo>
                      <a:pt x="427" y="378"/>
                    </a:lnTo>
                    <a:lnTo>
                      <a:pt x="427" y="378"/>
                    </a:lnTo>
                    <a:lnTo>
                      <a:pt x="458" y="404"/>
                    </a:lnTo>
                    <a:lnTo>
                      <a:pt x="458" y="404"/>
                    </a:lnTo>
                    <a:lnTo>
                      <a:pt x="488" y="431"/>
                    </a:lnTo>
                    <a:lnTo>
                      <a:pt x="488" y="431"/>
                    </a:lnTo>
                    <a:lnTo>
                      <a:pt x="519" y="458"/>
                    </a:lnTo>
                    <a:lnTo>
                      <a:pt x="519" y="458"/>
                    </a:lnTo>
                    <a:lnTo>
                      <a:pt x="549" y="485"/>
                    </a:lnTo>
                    <a:lnTo>
                      <a:pt x="549" y="485"/>
                    </a:lnTo>
                    <a:lnTo>
                      <a:pt x="580" y="512"/>
                    </a:lnTo>
                    <a:lnTo>
                      <a:pt x="580" y="512"/>
                    </a:lnTo>
                    <a:lnTo>
                      <a:pt x="610" y="539"/>
                    </a:lnTo>
                    <a:lnTo>
                      <a:pt x="610" y="539"/>
                    </a:lnTo>
                    <a:lnTo>
                      <a:pt x="641" y="565"/>
                    </a:lnTo>
                    <a:lnTo>
                      <a:pt x="641" y="565"/>
                    </a:lnTo>
                    <a:lnTo>
                      <a:pt x="671" y="592"/>
                    </a:lnTo>
                    <a:lnTo>
                      <a:pt x="671" y="592"/>
                    </a:lnTo>
                    <a:lnTo>
                      <a:pt x="702" y="619"/>
                    </a:lnTo>
                    <a:lnTo>
                      <a:pt x="702" y="619"/>
                    </a:lnTo>
                    <a:lnTo>
                      <a:pt x="732" y="646"/>
                    </a:lnTo>
                    <a:lnTo>
                      <a:pt x="732" y="646"/>
                    </a:lnTo>
                    <a:lnTo>
                      <a:pt x="761" y="673"/>
                    </a:lnTo>
                    <a:lnTo>
                      <a:pt x="761" y="673"/>
                    </a:lnTo>
                    <a:lnTo>
                      <a:pt x="792" y="699"/>
                    </a:lnTo>
                    <a:lnTo>
                      <a:pt x="792" y="699"/>
                    </a:lnTo>
                    <a:lnTo>
                      <a:pt x="822" y="726"/>
                    </a:lnTo>
                    <a:lnTo>
                      <a:pt x="822" y="726"/>
                    </a:lnTo>
                    <a:lnTo>
                      <a:pt x="853" y="753"/>
                    </a:lnTo>
                    <a:lnTo>
                      <a:pt x="853" y="753"/>
                    </a:lnTo>
                    <a:lnTo>
                      <a:pt x="883" y="782"/>
                    </a:lnTo>
                    <a:lnTo>
                      <a:pt x="883" y="782"/>
                    </a:lnTo>
                    <a:lnTo>
                      <a:pt x="914" y="809"/>
                    </a:lnTo>
                    <a:lnTo>
                      <a:pt x="914" y="809"/>
                    </a:lnTo>
                    <a:lnTo>
                      <a:pt x="944" y="836"/>
                    </a:lnTo>
                  </a:path>
                </a:pathLst>
              </a:custGeom>
              <a:noFill/>
              <a:ln w="38100">
                <a:solidFill>
                  <a:srgbClr val="D4722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8" name="Freeform 30">
                <a:extLst>
                  <a:ext uri="{FF2B5EF4-FFF2-40B4-BE49-F238E27FC236}">
                    <a16:creationId xmlns:a16="http://schemas.microsoft.com/office/drawing/2014/main" id="{E3FCD5B9-3586-4233-AD57-AEC20BF7101F}"/>
                  </a:ext>
                </a:extLst>
              </p:cNvPr>
              <p:cNvSpPr>
                <a:spLocks/>
              </p:cNvSpPr>
              <p:nvPr/>
            </p:nvSpPr>
            <p:spPr bwMode="auto">
              <a:xfrm>
                <a:off x="1903137" y="2976901"/>
                <a:ext cx="1825851" cy="2158011"/>
              </a:xfrm>
              <a:custGeom>
                <a:avLst/>
                <a:gdLst>
                  <a:gd name="T0" fmla="*/ 0 w 948"/>
                  <a:gd name="T1" fmla="*/ 885 h 885"/>
                  <a:gd name="T2" fmla="*/ 29 w 948"/>
                  <a:gd name="T3" fmla="*/ 858 h 885"/>
                  <a:gd name="T4" fmla="*/ 58 w 948"/>
                  <a:gd name="T5" fmla="*/ 831 h 885"/>
                  <a:gd name="T6" fmla="*/ 88 w 948"/>
                  <a:gd name="T7" fmla="*/ 802 h 885"/>
                  <a:gd name="T8" fmla="*/ 117 w 948"/>
                  <a:gd name="T9" fmla="*/ 775 h 885"/>
                  <a:gd name="T10" fmla="*/ 149 w 948"/>
                  <a:gd name="T11" fmla="*/ 748 h 885"/>
                  <a:gd name="T12" fmla="*/ 178 w 948"/>
                  <a:gd name="T13" fmla="*/ 719 h 885"/>
                  <a:gd name="T14" fmla="*/ 207 w 948"/>
                  <a:gd name="T15" fmla="*/ 692 h 885"/>
                  <a:gd name="T16" fmla="*/ 236 w 948"/>
                  <a:gd name="T17" fmla="*/ 663 h 885"/>
                  <a:gd name="T18" fmla="*/ 266 w 948"/>
                  <a:gd name="T19" fmla="*/ 636 h 885"/>
                  <a:gd name="T20" fmla="*/ 295 w 948"/>
                  <a:gd name="T21" fmla="*/ 609 h 885"/>
                  <a:gd name="T22" fmla="*/ 327 w 948"/>
                  <a:gd name="T23" fmla="*/ 580 h 885"/>
                  <a:gd name="T24" fmla="*/ 356 w 948"/>
                  <a:gd name="T25" fmla="*/ 553 h 885"/>
                  <a:gd name="T26" fmla="*/ 385 w 948"/>
                  <a:gd name="T27" fmla="*/ 527 h 885"/>
                  <a:gd name="T28" fmla="*/ 414 w 948"/>
                  <a:gd name="T29" fmla="*/ 497 h 885"/>
                  <a:gd name="T30" fmla="*/ 444 w 948"/>
                  <a:gd name="T31" fmla="*/ 470 h 885"/>
                  <a:gd name="T32" fmla="*/ 475 w 948"/>
                  <a:gd name="T33" fmla="*/ 441 h 885"/>
                  <a:gd name="T34" fmla="*/ 505 w 948"/>
                  <a:gd name="T35" fmla="*/ 414 h 885"/>
                  <a:gd name="T36" fmla="*/ 534 w 948"/>
                  <a:gd name="T37" fmla="*/ 388 h 885"/>
                  <a:gd name="T38" fmla="*/ 563 w 948"/>
                  <a:gd name="T39" fmla="*/ 358 h 885"/>
                  <a:gd name="T40" fmla="*/ 592 w 948"/>
                  <a:gd name="T41" fmla="*/ 331 h 885"/>
                  <a:gd name="T42" fmla="*/ 622 w 948"/>
                  <a:gd name="T43" fmla="*/ 305 h 885"/>
                  <a:gd name="T44" fmla="*/ 653 w 948"/>
                  <a:gd name="T45" fmla="*/ 275 h 885"/>
                  <a:gd name="T46" fmla="*/ 683 w 948"/>
                  <a:gd name="T47" fmla="*/ 249 h 885"/>
                  <a:gd name="T48" fmla="*/ 712 w 948"/>
                  <a:gd name="T49" fmla="*/ 219 h 885"/>
                  <a:gd name="T50" fmla="*/ 741 w 948"/>
                  <a:gd name="T51" fmla="*/ 192 h 885"/>
                  <a:gd name="T52" fmla="*/ 770 w 948"/>
                  <a:gd name="T53" fmla="*/ 166 h 885"/>
                  <a:gd name="T54" fmla="*/ 800 w 948"/>
                  <a:gd name="T55" fmla="*/ 136 h 885"/>
                  <a:gd name="T56" fmla="*/ 831 w 948"/>
                  <a:gd name="T57" fmla="*/ 110 h 885"/>
                  <a:gd name="T58" fmla="*/ 861 w 948"/>
                  <a:gd name="T59" fmla="*/ 83 h 885"/>
                  <a:gd name="T60" fmla="*/ 890 w 948"/>
                  <a:gd name="T61" fmla="*/ 53 h 885"/>
                  <a:gd name="T62" fmla="*/ 919 w 948"/>
                  <a:gd name="T63" fmla="*/ 27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8" h="885">
                    <a:moveTo>
                      <a:pt x="0" y="885"/>
                    </a:moveTo>
                    <a:lnTo>
                      <a:pt x="0" y="885"/>
                    </a:lnTo>
                    <a:lnTo>
                      <a:pt x="29" y="858"/>
                    </a:lnTo>
                    <a:lnTo>
                      <a:pt x="29" y="858"/>
                    </a:lnTo>
                    <a:lnTo>
                      <a:pt x="58" y="831"/>
                    </a:lnTo>
                    <a:lnTo>
                      <a:pt x="58" y="831"/>
                    </a:lnTo>
                    <a:lnTo>
                      <a:pt x="88" y="802"/>
                    </a:lnTo>
                    <a:lnTo>
                      <a:pt x="88" y="802"/>
                    </a:lnTo>
                    <a:lnTo>
                      <a:pt x="117" y="775"/>
                    </a:lnTo>
                    <a:lnTo>
                      <a:pt x="117" y="775"/>
                    </a:lnTo>
                    <a:lnTo>
                      <a:pt x="149" y="748"/>
                    </a:lnTo>
                    <a:lnTo>
                      <a:pt x="149" y="748"/>
                    </a:lnTo>
                    <a:lnTo>
                      <a:pt x="178" y="719"/>
                    </a:lnTo>
                    <a:lnTo>
                      <a:pt x="178" y="719"/>
                    </a:lnTo>
                    <a:lnTo>
                      <a:pt x="207" y="692"/>
                    </a:lnTo>
                    <a:lnTo>
                      <a:pt x="207" y="692"/>
                    </a:lnTo>
                    <a:lnTo>
                      <a:pt x="236" y="663"/>
                    </a:lnTo>
                    <a:lnTo>
                      <a:pt x="236" y="663"/>
                    </a:lnTo>
                    <a:lnTo>
                      <a:pt x="266" y="636"/>
                    </a:lnTo>
                    <a:lnTo>
                      <a:pt x="266" y="636"/>
                    </a:lnTo>
                    <a:lnTo>
                      <a:pt x="295" y="609"/>
                    </a:lnTo>
                    <a:lnTo>
                      <a:pt x="295" y="609"/>
                    </a:lnTo>
                    <a:lnTo>
                      <a:pt x="327" y="580"/>
                    </a:lnTo>
                    <a:lnTo>
                      <a:pt x="327" y="580"/>
                    </a:lnTo>
                    <a:lnTo>
                      <a:pt x="356" y="553"/>
                    </a:lnTo>
                    <a:lnTo>
                      <a:pt x="356" y="553"/>
                    </a:lnTo>
                    <a:lnTo>
                      <a:pt x="385" y="527"/>
                    </a:lnTo>
                    <a:lnTo>
                      <a:pt x="385" y="527"/>
                    </a:lnTo>
                    <a:lnTo>
                      <a:pt x="414" y="497"/>
                    </a:lnTo>
                    <a:lnTo>
                      <a:pt x="414" y="497"/>
                    </a:lnTo>
                    <a:lnTo>
                      <a:pt x="444" y="470"/>
                    </a:lnTo>
                    <a:lnTo>
                      <a:pt x="444" y="470"/>
                    </a:lnTo>
                    <a:lnTo>
                      <a:pt x="475" y="441"/>
                    </a:lnTo>
                    <a:lnTo>
                      <a:pt x="475" y="441"/>
                    </a:lnTo>
                    <a:lnTo>
                      <a:pt x="505" y="414"/>
                    </a:lnTo>
                    <a:lnTo>
                      <a:pt x="505" y="414"/>
                    </a:lnTo>
                    <a:lnTo>
                      <a:pt x="534" y="388"/>
                    </a:lnTo>
                    <a:lnTo>
                      <a:pt x="534" y="388"/>
                    </a:lnTo>
                    <a:lnTo>
                      <a:pt x="563" y="358"/>
                    </a:lnTo>
                    <a:lnTo>
                      <a:pt x="563" y="358"/>
                    </a:lnTo>
                    <a:lnTo>
                      <a:pt x="592" y="331"/>
                    </a:lnTo>
                    <a:lnTo>
                      <a:pt x="592" y="331"/>
                    </a:lnTo>
                    <a:lnTo>
                      <a:pt x="622" y="305"/>
                    </a:lnTo>
                    <a:lnTo>
                      <a:pt x="622" y="305"/>
                    </a:lnTo>
                    <a:lnTo>
                      <a:pt x="653" y="275"/>
                    </a:lnTo>
                    <a:lnTo>
                      <a:pt x="653" y="275"/>
                    </a:lnTo>
                    <a:lnTo>
                      <a:pt x="683" y="249"/>
                    </a:lnTo>
                    <a:lnTo>
                      <a:pt x="683" y="249"/>
                    </a:lnTo>
                    <a:lnTo>
                      <a:pt x="712" y="219"/>
                    </a:lnTo>
                    <a:lnTo>
                      <a:pt x="712" y="219"/>
                    </a:lnTo>
                    <a:lnTo>
                      <a:pt x="741" y="192"/>
                    </a:lnTo>
                    <a:lnTo>
                      <a:pt x="741" y="192"/>
                    </a:lnTo>
                    <a:lnTo>
                      <a:pt x="770" y="166"/>
                    </a:lnTo>
                    <a:lnTo>
                      <a:pt x="770" y="166"/>
                    </a:lnTo>
                    <a:lnTo>
                      <a:pt x="800" y="136"/>
                    </a:lnTo>
                    <a:lnTo>
                      <a:pt x="800" y="136"/>
                    </a:lnTo>
                    <a:lnTo>
                      <a:pt x="831" y="110"/>
                    </a:lnTo>
                    <a:lnTo>
                      <a:pt x="831" y="110"/>
                    </a:lnTo>
                    <a:lnTo>
                      <a:pt x="861" y="83"/>
                    </a:lnTo>
                    <a:lnTo>
                      <a:pt x="861" y="83"/>
                    </a:lnTo>
                    <a:lnTo>
                      <a:pt x="890" y="53"/>
                    </a:lnTo>
                    <a:lnTo>
                      <a:pt x="890" y="53"/>
                    </a:lnTo>
                    <a:lnTo>
                      <a:pt x="919" y="27"/>
                    </a:lnTo>
                    <a:lnTo>
                      <a:pt x="919" y="27"/>
                    </a:lnTo>
                    <a:lnTo>
                      <a:pt x="948" y="0"/>
                    </a:lnTo>
                  </a:path>
                </a:pathLst>
              </a:custGeom>
              <a:noFill/>
              <a:ln w="38100">
                <a:solidFill>
                  <a:srgbClr val="1F819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9" name="Rectangle 31">
                <a:extLst>
                  <a:ext uri="{FF2B5EF4-FFF2-40B4-BE49-F238E27FC236}">
                    <a16:creationId xmlns:a16="http://schemas.microsoft.com/office/drawing/2014/main" id="{7E000820-C938-447E-80F3-2B079E2F8165}"/>
                  </a:ext>
                </a:extLst>
              </p:cNvPr>
              <p:cNvSpPr>
                <a:spLocks noChangeArrowheads="1"/>
              </p:cNvSpPr>
              <p:nvPr/>
            </p:nvSpPr>
            <p:spPr bwMode="auto">
              <a:xfrm>
                <a:off x="1076882" y="2025912"/>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0" name="Rectangle 32">
                <a:extLst>
                  <a:ext uri="{FF2B5EF4-FFF2-40B4-BE49-F238E27FC236}">
                    <a16:creationId xmlns:a16="http://schemas.microsoft.com/office/drawing/2014/main" id="{AA471ADE-CB39-439E-8537-EA28D3B42D85}"/>
                  </a:ext>
                </a:extLst>
              </p:cNvPr>
              <p:cNvSpPr>
                <a:spLocks noChangeArrowheads="1"/>
              </p:cNvSpPr>
              <p:nvPr/>
            </p:nvSpPr>
            <p:spPr bwMode="auto">
              <a:xfrm>
                <a:off x="2794876" y="5456781"/>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1" name="Rectangle 39">
                <a:extLst>
                  <a:ext uri="{FF2B5EF4-FFF2-40B4-BE49-F238E27FC236}">
                    <a16:creationId xmlns:a16="http://schemas.microsoft.com/office/drawing/2014/main" id="{A8F224E3-853D-48B2-AD64-BE992068E589}"/>
                  </a:ext>
                </a:extLst>
              </p:cNvPr>
              <p:cNvSpPr>
                <a:spLocks noChangeArrowheads="1"/>
              </p:cNvSpPr>
              <p:nvPr/>
            </p:nvSpPr>
            <p:spPr bwMode="auto">
              <a:xfrm>
                <a:off x="3767508" y="2769634"/>
                <a:ext cx="705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S</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382" name="Rectangle 40">
                <a:extLst>
                  <a:ext uri="{FF2B5EF4-FFF2-40B4-BE49-F238E27FC236}">
                    <a16:creationId xmlns:a16="http://schemas.microsoft.com/office/drawing/2014/main" id="{54153A2A-80D9-4514-A755-C568D3A3C096}"/>
                  </a:ext>
                </a:extLst>
              </p:cNvPr>
              <p:cNvSpPr>
                <a:spLocks noChangeArrowheads="1"/>
              </p:cNvSpPr>
              <p:nvPr/>
            </p:nvSpPr>
            <p:spPr bwMode="auto">
              <a:xfrm>
                <a:off x="3709268" y="4775179"/>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D</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383" name="Rectangle 41">
                <a:extLst>
                  <a:ext uri="{FF2B5EF4-FFF2-40B4-BE49-F238E27FC236}">
                    <a16:creationId xmlns:a16="http://schemas.microsoft.com/office/drawing/2014/main" id="{52DFE347-1BAD-4DE0-BA73-A806D3AECEAA}"/>
                  </a:ext>
                </a:extLst>
              </p:cNvPr>
              <p:cNvSpPr>
                <a:spLocks noChangeArrowheads="1"/>
              </p:cNvSpPr>
              <p:nvPr/>
            </p:nvSpPr>
            <p:spPr bwMode="auto">
              <a:xfrm>
                <a:off x="3803642" y="4862963"/>
                <a:ext cx="785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2</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384" name="Freeform 84">
                <a:extLst>
                  <a:ext uri="{FF2B5EF4-FFF2-40B4-BE49-F238E27FC236}">
                    <a16:creationId xmlns:a16="http://schemas.microsoft.com/office/drawing/2014/main" id="{0AEE4F25-6667-4020-B007-64C60A5064A7}"/>
                  </a:ext>
                </a:extLst>
              </p:cNvPr>
              <p:cNvSpPr>
                <a:spLocks/>
              </p:cNvSpPr>
              <p:nvPr/>
            </p:nvSpPr>
            <p:spPr bwMode="auto">
              <a:xfrm>
                <a:off x="3124223" y="3601139"/>
                <a:ext cx="75115" cy="95100"/>
              </a:xfrm>
              <a:custGeom>
                <a:avLst/>
                <a:gdLst>
                  <a:gd name="T0" fmla="*/ 39 w 39"/>
                  <a:gd name="T1" fmla="*/ 19 h 39"/>
                  <a:gd name="T2" fmla="*/ 39 w 39"/>
                  <a:gd name="T3" fmla="*/ 19 h 39"/>
                  <a:gd name="T4" fmla="*/ 36 w 39"/>
                  <a:gd name="T5" fmla="*/ 27 h 39"/>
                  <a:gd name="T6" fmla="*/ 31 w 39"/>
                  <a:gd name="T7" fmla="*/ 34 h 39"/>
                  <a:gd name="T8" fmla="*/ 27 w 39"/>
                  <a:gd name="T9" fmla="*/ 39 h 39"/>
                  <a:gd name="T10" fmla="*/ 19 w 39"/>
                  <a:gd name="T11" fmla="*/ 39 h 39"/>
                  <a:gd name="T12" fmla="*/ 19 w 39"/>
                  <a:gd name="T13" fmla="*/ 39 h 39"/>
                  <a:gd name="T14" fmla="*/ 10 w 39"/>
                  <a:gd name="T15" fmla="*/ 39 h 39"/>
                  <a:gd name="T16" fmla="*/ 5 w 39"/>
                  <a:gd name="T17" fmla="*/ 34 h 39"/>
                  <a:gd name="T18" fmla="*/ 0 w 39"/>
                  <a:gd name="T19" fmla="*/ 27 h 39"/>
                  <a:gd name="T20" fmla="*/ 0 w 39"/>
                  <a:gd name="T21" fmla="*/ 19 h 39"/>
                  <a:gd name="T22" fmla="*/ 0 w 39"/>
                  <a:gd name="T23" fmla="*/ 19 h 39"/>
                  <a:gd name="T24" fmla="*/ 0 w 39"/>
                  <a:gd name="T25" fmla="*/ 12 h 39"/>
                  <a:gd name="T26" fmla="*/ 5 w 39"/>
                  <a:gd name="T27" fmla="*/ 7 h 39"/>
                  <a:gd name="T28" fmla="*/ 10 w 39"/>
                  <a:gd name="T29" fmla="*/ 2 h 39"/>
                  <a:gd name="T30" fmla="*/ 19 w 39"/>
                  <a:gd name="T31" fmla="*/ 0 h 39"/>
                  <a:gd name="T32" fmla="*/ 19 w 39"/>
                  <a:gd name="T33" fmla="*/ 0 h 39"/>
                  <a:gd name="T34" fmla="*/ 27 w 39"/>
                  <a:gd name="T35" fmla="*/ 2 h 39"/>
                  <a:gd name="T36" fmla="*/ 31 w 39"/>
                  <a:gd name="T37" fmla="*/ 7 h 39"/>
                  <a:gd name="T38" fmla="*/ 36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6" y="27"/>
                    </a:lnTo>
                    <a:lnTo>
                      <a:pt x="31" y="34"/>
                    </a:lnTo>
                    <a:lnTo>
                      <a:pt x="27" y="39"/>
                    </a:lnTo>
                    <a:lnTo>
                      <a:pt x="19" y="39"/>
                    </a:lnTo>
                    <a:lnTo>
                      <a:pt x="19" y="39"/>
                    </a:lnTo>
                    <a:lnTo>
                      <a:pt x="10" y="39"/>
                    </a:lnTo>
                    <a:lnTo>
                      <a:pt x="5" y="34"/>
                    </a:lnTo>
                    <a:lnTo>
                      <a:pt x="0" y="27"/>
                    </a:lnTo>
                    <a:lnTo>
                      <a:pt x="0" y="19"/>
                    </a:lnTo>
                    <a:lnTo>
                      <a:pt x="0" y="19"/>
                    </a:lnTo>
                    <a:lnTo>
                      <a:pt x="0" y="12"/>
                    </a:lnTo>
                    <a:lnTo>
                      <a:pt x="5" y="7"/>
                    </a:lnTo>
                    <a:lnTo>
                      <a:pt x="10" y="2"/>
                    </a:lnTo>
                    <a:lnTo>
                      <a:pt x="19" y="0"/>
                    </a:lnTo>
                    <a:lnTo>
                      <a:pt x="19" y="0"/>
                    </a:lnTo>
                    <a:lnTo>
                      <a:pt x="27" y="2"/>
                    </a:lnTo>
                    <a:lnTo>
                      <a:pt x="31" y="7"/>
                    </a:lnTo>
                    <a:lnTo>
                      <a:pt x="36"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grpSp>
        <p:sp>
          <p:nvSpPr>
            <p:cNvPr id="366" name="Line 50">
              <a:extLst>
                <a:ext uri="{FF2B5EF4-FFF2-40B4-BE49-F238E27FC236}">
                  <a16:creationId xmlns:a16="http://schemas.microsoft.com/office/drawing/2014/main" id="{61B3559A-7F61-4328-999C-DE833B86BF8F}"/>
                </a:ext>
              </a:extLst>
            </p:cNvPr>
            <p:cNvSpPr>
              <a:spLocks noChangeShapeType="1"/>
            </p:cNvSpPr>
            <p:nvPr/>
          </p:nvSpPr>
          <p:spPr bwMode="auto">
            <a:xfrm flipV="1">
              <a:off x="3160817" y="521781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7" name="Line 51">
              <a:extLst>
                <a:ext uri="{FF2B5EF4-FFF2-40B4-BE49-F238E27FC236}">
                  <a16:creationId xmlns:a16="http://schemas.microsoft.com/office/drawing/2014/main" id="{25DDB5B9-10B1-465F-A160-023E6224AADF}"/>
                </a:ext>
              </a:extLst>
            </p:cNvPr>
            <p:cNvSpPr>
              <a:spLocks noChangeShapeType="1"/>
            </p:cNvSpPr>
            <p:nvPr/>
          </p:nvSpPr>
          <p:spPr bwMode="auto">
            <a:xfrm flipV="1">
              <a:off x="3160817" y="5027618"/>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8" name="Line 52">
              <a:extLst>
                <a:ext uri="{FF2B5EF4-FFF2-40B4-BE49-F238E27FC236}">
                  <a16:creationId xmlns:a16="http://schemas.microsoft.com/office/drawing/2014/main" id="{CEDB899B-D903-443E-BD53-533B7CD876D8}"/>
                </a:ext>
              </a:extLst>
            </p:cNvPr>
            <p:cNvSpPr>
              <a:spLocks noChangeShapeType="1"/>
            </p:cNvSpPr>
            <p:nvPr/>
          </p:nvSpPr>
          <p:spPr bwMode="auto">
            <a:xfrm flipV="1">
              <a:off x="3160817" y="4837420"/>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9" name="Line 53">
              <a:extLst>
                <a:ext uri="{FF2B5EF4-FFF2-40B4-BE49-F238E27FC236}">
                  <a16:creationId xmlns:a16="http://schemas.microsoft.com/office/drawing/2014/main" id="{18F3C564-6B00-4C0E-BDA9-227FE9CCC831}"/>
                </a:ext>
              </a:extLst>
            </p:cNvPr>
            <p:cNvSpPr>
              <a:spLocks noChangeShapeType="1"/>
            </p:cNvSpPr>
            <p:nvPr/>
          </p:nvSpPr>
          <p:spPr bwMode="auto">
            <a:xfrm flipV="1">
              <a:off x="3160817" y="4647224"/>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0" name="Line 54">
              <a:extLst>
                <a:ext uri="{FF2B5EF4-FFF2-40B4-BE49-F238E27FC236}">
                  <a16:creationId xmlns:a16="http://schemas.microsoft.com/office/drawing/2014/main" id="{1A2F5AF5-6551-467E-A359-F301DEB7FA60}"/>
                </a:ext>
              </a:extLst>
            </p:cNvPr>
            <p:cNvSpPr>
              <a:spLocks noChangeShapeType="1"/>
            </p:cNvSpPr>
            <p:nvPr/>
          </p:nvSpPr>
          <p:spPr bwMode="auto">
            <a:xfrm flipV="1">
              <a:off x="3160817" y="445702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1" name="Line 55">
              <a:extLst>
                <a:ext uri="{FF2B5EF4-FFF2-40B4-BE49-F238E27FC236}">
                  <a16:creationId xmlns:a16="http://schemas.microsoft.com/office/drawing/2014/main" id="{278EC7EF-3829-4E11-A2A2-C311108CF3F8}"/>
                </a:ext>
              </a:extLst>
            </p:cNvPr>
            <p:cNvSpPr>
              <a:spLocks noChangeShapeType="1"/>
            </p:cNvSpPr>
            <p:nvPr/>
          </p:nvSpPr>
          <p:spPr bwMode="auto">
            <a:xfrm flipV="1">
              <a:off x="3160817" y="4266828"/>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2" name="Line 56">
              <a:extLst>
                <a:ext uri="{FF2B5EF4-FFF2-40B4-BE49-F238E27FC236}">
                  <a16:creationId xmlns:a16="http://schemas.microsoft.com/office/drawing/2014/main" id="{C6090DA4-0A91-427A-B0FE-7B02A7BCB693}"/>
                </a:ext>
              </a:extLst>
            </p:cNvPr>
            <p:cNvSpPr>
              <a:spLocks noChangeShapeType="1"/>
            </p:cNvSpPr>
            <p:nvPr/>
          </p:nvSpPr>
          <p:spPr bwMode="auto">
            <a:xfrm flipV="1">
              <a:off x="3160817" y="4076632"/>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3" name="Line 57">
              <a:extLst>
                <a:ext uri="{FF2B5EF4-FFF2-40B4-BE49-F238E27FC236}">
                  <a16:creationId xmlns:a16="http://schemas.microsoft.com/office/drawing/2014/main" id="{8294C306-C2C3-432E-841E-ED3D5E5C21AC}"/>
                </a:ext>
              </a:extLst>
            </p:cNvPr>
            <p:cNvSpPr>
              <a:spLocks noChangeShapeType="1"/>
            </p:cNvSpPr>
            <p:nvPr/>
          </p:nvSpPr>
          <p:spPr bwMode="auto">
            <a:xfrm flipV="1">
              <a:off x="3160817" y="3886434"/>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4" name="Line 58">
              <a:extLst>
                <a:ext uri="{FF2B5EF4-FFF2-40B4-BE49-F238E27FC236}">
                  <a16:creationId xmlns:a16="http://schemas.microsoft.com/office/drawing/2014/main" id="{56890536-CC35-418E-A1F5-90FD563AA4D9}"/>
                </a:ext>
              </a:extLst>
            </p:cNvPr>
            <p:cNvSpPr>
              <a:spLocks noChangeShapeType="1"/>
            </p:cNvSpPr>
            <p:nvPr/>
          </p:nvSpPr>
          <p:spPr bwMode="auto">
            <a:xfrm flipV="1">
              <a:off x="3160817" y="369623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385" name="Rectangle 49">
            <a:extLst>
              <a:ext uri="{FF2B5EF4-FFF2-40B4-BE49-F238E27FC236}">
                <a16:creationId xmlns:a16="http://schemas.microsoft.com/office/drawing/2014/main" id="{F605D0F7-4B26-4331-B519-E8AE984573C8}"/>
              </a:ext>
            </a:extLst>
          </p:cNvPr>
          <p:cNvSpPr>
            <a:spLocks noChangeArrowheads="1"/>
          </p:cNvSpPr>
          <p:nvPr/>
        </p:nvSpPr>
        <p:spPr bwMode="auto">
          <a:xfrm>
            <a:off x="530891" y="4523254"/>
            <a:ext cx="239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Tax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6" name="Freeform 86">
            <a:extLst>
              <a:ext uri="{FF2B5EF4-FFF2-40B4-BE49-F238E27FC236}">
                <a16:creationId xmlns:a16="http://schemas.microsoft.com/office/drawing/2014/main" id="{5F77EEC1-AD6F-4865-BB6B-B85C916C72BD}"/>
              </a:ext>
            </a:extLst>
          </p:cNvPr>
          <p:cNvSpPr>
            <a:spLocks/>
          </p:cNvSpPr>
          <p:nvPr/>
        </p:nvSpPr>
        <p:spPr bwMode="auto">
          <a:xfrm>
            <a:off x="802457" y="4308671"/>
            <a:ext cx="94375" cy="665692"/>
          </a:xfrm>
          <a:custGeom>
            <a:avLst/>
            <a:gdLst>
              <a:gd name="T0" fmla="*/ 27 w 49"/>
              <a:gd name="T1" fmla="*/ 105 h 273"/>
              <a:gd name="T2" fmla="*/ 27 w 49"/>
              <a:gd name="T3" fmla="*/ 105 h 273"/>
              <a:gd name="T4" fmla="*/ 27 w 49"/>
              <a:gd name="T5" fmla="*/ 117 h 273"/>
              <a:gd name="T6" fmla="*/ 22 w 49"/>
              <a:gd name="T7" fmla="*/ 125 h 273"/>
              <a:gd name="T8" fmla="*/ 17 w 49"/>
              <a:gd name="T9" fmla="*/ 132 h 273"/>
              <a:gd name="T10" fmla="*/ 10 w 49"/>
              <a:gd name="T11" fmla="*/ 137 h 273"/>
              <a:gd name="T12" fmla="*/ 10 w 49"/>
              <a:gd name="T13" fmla="*/ 137 h 273"/>
              <a:gd name="T14" fmla="*/ 10 w 49"/>
              <a:gd name="T15" fmla="*/ 137 h 273"/>
              <a:gd name="T16" fmla="*/ 17 w 49"/>
              <a:gd name="T17" fmla="*/ 142 h 273"/>
              <a:gd name="T18" fmla="*/ 22 w 49"/>
              <a:gd name="T19" fmla="*/ 147 h 273"/>
              <a:gd name="T20" fmla="*/ 27 w 49"/>
              <a:gd name="T21" fmla="*/ 156 h 273"/>
              <a:gd name="T22" fmla="*/ 27 w 49"/>
              <a:gd name="T23" fmla="*/ 166 h 273"/>
              <a:gd name="T24" fmla="*/ 27 w 49"/>
              <a:gd name="T25" fmla="*/ 244 h 273"/>
              <a:gd name="T26" fmla="*/ 27 w 49"/>
              <a:gd name="T27" fmla="*/ 244 h 273"/>
              <a:gd name="T28" fmla="*/ 30 w 49"/>
              <a:gd name="T29" fmla="*/ 254 h 273"/>
              <a:gd name="T30" fmla="*/ 32 w 49"/>
              <a:gd name="T31" fmla="*/ 261 h 273"/>
              <a:gd name="T32" fmla="*/ 39 w 49"/>
              <a:gd name="T33" fmla="*/ 266 h 273"/>
              <a:gd name="T34" fmla="*/ 49 w 49"/>
              <a:gd name="T35" fmla="*/ 268 h 273"/>
              <a:gd name="T36" fmla="*/ 49 w 49"/>
              <a:gd name="T37" fmla="*/ 273 h 273"/>
              <a:gd name="T38" fmla="*/ 49 w 49"/>
              <a:gd name="T39" fmla="*/ 273 h 273"/>
              <a:gd name="T40" fmla="*/ 39 w 49"/>
              <a:gd name="T41" fmla="*/ 271 h 273"/>
              <a:gd name="T42" fmla="*/ 30 w 49"/>
              <a:gd name="T43" fmla="*/ 266 h 273"/>
              <a:gd name="T44" fmla="*/ 22 w 49"/>
              <a:gd name="T45" fmla="*/ 256 h 273"/>
              <a:gd name="T46" fmla="*/ 20 w 49"/>
              <a:gd name="T47" fmla="*/ 251 h 273"/>
              <a:gd name="T48" fmla="*/ 17 w 49"/>
              <a:gd name="T49" fmla="*/ 244 h 273"/>
              <a:gd name="T50" fmla="*/ 17 w 49"/>
              <a:gd name="T51" fmla="*/ 161 h 273"/>
              <a:gd name="T52" fmla="*/ 17 w 49"/>
              <a:gd name="T53" fmla="*/ 161 h 273"/>
              <a:gd name="T54" fmla="*/ 17 w 49"/>
              <a:gd name="T55" fmla="*/ 154 h 273"/>
              <a:gd name="T56" fmla="*/ 15 w 49"/>
              <a:gd name="T57" fmla="*/ 147 h 273"/>
              <a:gd name="T58" fmla="*/ 10 w 49"/>
              <a:gd name="T59" fmla="*/ 142 h 273"/>
              <a:gd name="T60" fmla="*/ 0 w 49"/>
              <a:gd name="T61" fmla="*/ 139 h 273"/>
              <a:gd name="T62" fmla="*/ 0 w 49"/>
              <a:gd name="T63" fmla="*/ 134 h 273"/>
              <a:gd name="T64" fmla="*/ 0 w 49"/>
              <a:gd name="T65" fmla="*/ 134 h 273"/>
              <a:gd name="T66" fmla="*/ 10 w 49"/>
              <a:gd name="T67" fmla="*/ 132 h 273"/>
              <a:gd name="T68" fmla="*/ 15 w 49"/>
              <a:gd name="T69" fmla="*/ 127 h 273"/>
              <a:gd name="T70" fmla="*/ 17 w 49"/>
              <a:gd name="T71" fmla="*/ 120 h 273"/>
              <a:gd name="T72" fmla="*/ 17 w 49"/>
              <a:gd name="T73" fmla="*/ 112 h 273"/>
              <a:gd name="T74" fmla="*/ 17 w 49"/>
              <a:gd name="T75" fmla="*/ 30 h 273"/>
              <a:gd name="T76" fmla="*/ 17 w 49"/>
              <a:gd name="T77" fmla="*/ 30 h 273"/>
              <a:gd name="T78" fmla="*/ 20 w 49"/>
              <a:gd name="T79" fmla="*/ 20 h 273"/>
              <a:gd name="T80" fmla="*/ 22 w 49"/>
              <a:gd name="T81" fmla="*/ 15 h 273"/>
              <a:gd name="T82" fmla="*/ 30 w 49"/>
              <a:gd name="T83" fmla="*/ 5 h 273"/>
              <a:gd name="T84" fmla="*/ 39 w 49"/>
              <a:gd name="T85" fmla="*/ 0 h 273"/>
              <a:gd name="T86" fmla="*/ 49 w 49"/>
              <a:gd name="T87" fmla="*/ 0 h 273"/>
              <a:gd name="T88" fmla="*/ 49 w 49"/>
              <a:gd name="T89" fmla="*/ 3 h 273"/>
              <a:gd name="T90" fmla="*/ 49 w 49"/>
              <a:gd name="T91" fmla="*/ 3 h 273"/>
              <a:gd name="T92" fmla="*/ 39 w 49"/>
              <a:gd name="T93" fmla="*/ 5 h 273"/>
              <a:gd name="T94" fmla="*/ 32 w 49"/>
              <a:gd name="T95" fmla="*/ 10 h 273"/>
              <a:gd name="T96" fmla="*/ 30 w 49"/>
              <a:gd name="T97" fmla="*/ 17 h 273"/>
              <a:gd name="T98" fmla="*/ 27 w 49"/>
              <a:gd name="T99" fmla="*/ 27 h 273"/>
              <a:gd name="T100" fmla="*/ 27 w 49"/>
              <a:gd name="T101"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 h="273">
                <a:moveTo>
                  <a:pt x="27" y="105"/>
                </a:moveTo>
                <a:lnTo>
                  <a:pt x="27" y="105"/>
                </a:lnTo>
                <a:lnTo>
                  <a:pt x="27" y="117"/>
                </a:lnTo>
                <a:lnTo>
                  <a:pt x="22" y="125"/>
                </a:lnTo>
                <a:lnTo>
                  <a:pt x="17" y="132"/>
                </a:lnTo>
                <a:lnTo>
                  <a:pt x="10" y="137"/>
                </a:lnTo>
                <a:lnTo>
                  <a:pt x="10" y="137"/>
                </a:lnTo>
                <a:lnTo>
                  <a:pt x="10" y="137"/>
                </a:lnTo>
                <a:lnTo>
                  <a:pt x="17" y="142"/>
                </a:lnTo>
                <a:lnTo>
                  <a:pt x="22" y="147"/>
                </a:lnTo>
                <a:lnTo>
                  <a:pt x="27" y="156"/>
                </a:lnTo>
                <a:lnTo>
                  <a:pt x="27" y="166"/>
                </a:lnTo>
                <a:lnTo>
                  <a:pt x="27" y="244"/>
                </a:lnTo>
                <a:lnTo>
                  <a:pt x="27" y="244"/>
                </a:lnTo>
                <a:lnTo>
                  <a:pt x="30" y="254"/>
                </a:lnTo>
                <a:lnTo>
                  <a:pt x="32" y="261"/>
                </a:lnTo>
                <a:lnTo>
                  <a:pt x="39" y="266"/>
                </a:lnTo>
                <a:lnTo>
                  <a:pt x="49" y="268"/>
                </a:lnTo>
                <a:lnTo>
                  <a:pt x="49" y="273"/>
                </a:lnTo>
                <a:lnTo>
                  <a:pt x="49" y="273"/>
                </a:lnTo>
                <a:lnTo>
                  <a:pt x="39" y="271"/>
                </a:lnTo>
                <a:lnTo>
                  <a:pt x="30" y="266"/>
                </a:lnTo>
                <a:lnTo>
                  <a:pt x="22" y="256"/>
                </a:lnTo>
                <a:lnTo>
                  <a:pt x="20" y="251"/>
                </a:lnTo>
                <a:lnTo>
                  <a:pt x="17" y="244"/>
                </a:lnTo>
                <a:lnTo>
                  <a:pt x="17" y="161"/>
                </a:lnTo>
                <a:lnTo>
                  <a:pt x="17" y="161"/>
                </a:lnTo>
                <a:lnTo>
                  <a:pt x="17" y="154"/>
                </a:lnTo>
                <a:lnTo>
                  <a:pt x="15" y="147"/>
                </a:lnTo>
                <a:lnTo>
                  <a:pt x="10" y="142"/>
                </a:lnTo>
                <a:lnTo>
                  <a:pt x="0" y="139"/>
                </a:lnTo>
                <a:lnTo>
                  <a:pt x="0" y="134"/>
                </a:lnTo>
                <a:lnTo>
                  <a:pt x="0" y="134"/>
                </a:lnTo>
                <a:lnTo>
                  <a:pt x="10" y="132"/>
                </a:lnTo>
                <a:lnTo>
                  <a:pt x="15" y="127"/>
                </a:lnTo>
                <a:lnTo>
                  <a:pt x="17" y="120"/>
                </a:lnTo>
                <a:lnTo>
                  <a:pt x="17" y="112"/>
                </a:lnTo>
                <a:lnTo>
                  <a:pt x="17" y="30"/>
                </a:lnTo>
                <a:lnTo>
                  <a:pt x="17" y="30"/>
                </a:lnTo>
                <a:lnTo>
                  <a:pt x="20" y="20"/>
                </a:lnTo>
                <a:lnTo>
                  <a:pt x="22" y="15"/>
                </a:lnTo>
                <a:lnTo>
                  <a:pt x="30" y="5"/>
                </a:lnTo>
                <a:lnTo>
                  <a:pt x="39" y="0"/>
                </a:lnTo>
                <a:lnTo>
                  <a:pt x="49" y="0"/>
                </a:lnTo>
                <a:lnTo>
                  <a:pt x="49" y="3"/>
                </a:lnTo>
                <a:lnTo>
                  <a:pt x="49" y="3"/>
                </a:lnTo>
                <a:lnTo>
                  <a:pt x="39" y="5"/>
                </a:lnTo>
                <a:lnTo>
                  <a:pt x="32" y="10"/>
                </a:lnTo>
                <a:lnTo>
                  <a:pt x="30" y="17"/>
                </a:lnTo>
                <a:lnTo>
                  <a:pt x="27" y="27"/>
                </a:lnTo>
                <a:lnTo>
                  <a:pt x="27"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87" name="Rectangle 5">
            <a:extLst>
              <a:ext uri="{FF2B5EF4-FFF2-40B4-BE49-F238E27FC236}">
                <a16:creationId xmlns:a16="http://schemas.microsoft.com/office/drawing/2014/main" id="{64F7E74A-8526-413B-B2AC-6370EDE86679}"/>
              </a:ext>
            </a:extLst>
          </p:cNvPr>
          <p:cNvSpPr>
            <a:spLocks noChangeArrowheads="1"/>
          </p:cNvSpPr>
          <p:nvPr/>
        </p:nvSpPr>
        <p:spPr bwMode="auto">
          <a:xfrm>
            <a:off x="900682" y="4315987"/>
            <a:ext cx="991891" cy="658376"/>
          </a:xfrm>
          <a:prstGeom prst="rect">
            <a:avLst/>
          </a:prstGeom>
          <a:solidFill>
            <a:srgbClr val="A2B1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88" name="Group 387">
            <a:extLst>
              <a:ext uri="{FF2B5EF4-FFF2-40B4-BE49-F238E27FC236}">
                <a16:creationId xmlns:a16="http://schemas.microsoft.com/office/drawing/2014/main" id="{419566E8-91C4-4E7C-8C53-CDDA54D9FF24}"/>
              </a:ext>
            </a:extLst>
          </p:cNvPr>
          <p:cNvGrpSpPr/>
          <p:nvPr/>
        </p:nvGrpSpPr>
        <p:grpSpPr>
          <a:xfrm>
            <a:off x="896831" y="4315987"/>
            <a:ext cx="1432948" cy="677883"/>
            <a:chOff x="1500487" y="4043997"/>
            <a:chExt cx="1432948" cy="677883"/>
          </a:xfrm>
        </p:grpSpPr>
        <p:sp>
          <p:nvSpPr>
            <p:cNvPr id="389" name="Line 6">
              <a:extLst>
                <a:ext uri="{FF2B5EF4-FFF2-40B4-BE49-F238E27FC236}">
                  <a16:creationId xmlns:a16="http://schemas.microsoft.com/office/drawing/2014/main" id="{A9175C55-A05E-4054-B1C8-FB2B0E3B693D}"/>
                </a:ext>
              </a:extLst>
            </p:cNvPr>
            <p:cNvSpPr>
              <a:spLocks noChangeShapeType="1"/>
            </p:cNvSpPr>
            <p:nvPr/>
          </p:nvSpPr>
          <p:spPr bwMode="auto">
            <a:xfrm>
              <a:off x="1504339"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0" name="Line 7">
              <a:extLst>
                <a:ext uri="{FF2B5EF4-FFF2-40B4-BE49-F238E27FC236}">
                  <a16:creationId xmlns:a16="http://schemas.microsoft.com/office/drawing/2014/main" id="{18765D0C-6F16-40FA-85DC-B038B6BF291E}"/>
                </a:ext>
              </a:extLst>
            </p:cNvPr>
            <p:cNvSpPr>
              <a:spLocks noChangeShapeType="1"/>
            </p:cNvSpPr>
            <p:nvPr/>
          </p:nvSpPr>
          <p:spPr bwMode="auto">
            <a:xfrm>
              <a:off x="1654567"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1" name="Line 8">
              <a:extLst>
                <a:ext uri="{FF2B5EF4-FFF2-40B4-BE49-F238E27FC236}">
                  <a16:creationId xmlns:a16="http://schemas.microsoft.com/office/drawing/2014/main" id="{93FFA75F-254C-4E4A-81BF-CD528DDCE340}"/>
                </a:ext>
              </a:extLst>
            </p:cNvPr>
            <p:cNvSpPr>
              <a:spLocks noChangeShapeType="1"/>
            </p:cNvSpPr>
            <p:nvPr/>
          </p:nvSpPr>
          <p:spPr bwMode="auto">
            <a:xfrm>
              <a:off x="1804795"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2" name="Line 9">
              <a:extLst>
                <a:ext uri="{FF2B5EF4-FFF2-40B4-BE49-F238E27FC236}">
                  <a16:creationId xmlns:a16="http://schemas.microsoft.com/office/drawing/2014/main" id="{1E3DB7A4-3877-4748-85E8-BAE48605DFC6}"/>
                </a:ext>
              </a:extLst>
            </p:cNvPr>
            <p:cNvSpPr>
              <a:spLocks noChangeShapeType="1"/>
            </p:cNvSpPr>
            <p:nvPr/>
          </p:nvSpPr>
          <p:spPr bwMode="auto">
            <a:xfrm>
              <a:off x="1955023"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3" name="Line 10">
              <a:extLst>
                <a:ext uri="{FF2B5EF4-FFF2-40B4-BE49-F238E27FC236}">
                  <a16:creationId xmlns:a16="http://schemas.microsoft.com/office/drawing/2014/main" id="{3A3BDB78-739B-4BF0-8A45-A70DE4E73A90}"/>
                </a:ext>
              </a:extLst>
            </p:cNvPr>
            <p:cNvSpPr>
              <a:spLocks noChangeShapeType="1"/>
            </p:cNvSpPr>
            <p:nvPr/>
          </p:nvSpPr>
          <p:spPr bwMode="auto">
            <a:xfrm>
              <a:off x="2107179"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4" name="Line 11">
              <a:extLst>
                <a:ext uri="{FF2B5EF4-FFF2-40B4-BE49-F238E27FC236}">
                  <a16:creationId xmlns:a16="http://schemas.microsoft.com/office/drawing/2014/main" id="{99A2C3E3-C66B-4F7D-8F1A-E4C7F32F4EF0}"/>
                </a:ext>
              </a:extLst>
            </p:cNvPr>
            <p:cNvSpPr>
              <a:spLocks noChangeShapeType="1"/>
            </p:cNvSpPr>
            <p:nvPr/>
          </p:nvSpPr>
          <p:spPr bwMode="auto">
            <a:xfrm>
              <a:off x="2257407"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5" name="Line 12">
              <a:extLst>
                <a:ext uri="{FF2B5EF4-FFF2-40B4-BE49-F238E27FC236}">
                  <a16:creationId xmlns:a16="http://schemas.microsoft.com/office/drawing/2014/main" id="{421A9D67-8925-4995-B5E4-32BBF1034936}"/>
                </a:ext>
              </a:extLst>
            </p:cNvPr>
            <p:cNvSpPr>
              <a:spLocks noChangeShapeType="1"/>
            </p:cNvSpPr>
            <p:nvPr/>
          </p:nvSpPr>
          <p:spPr bwMode="auto">
            <a:xfrm>
              <a:off x="2407635"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6" name="Line 13">
              <a:extLst>
                <a:ext uri="{FF2B5EF4-FFF2-40B4-BE49-F238E27FC236}">
                  <a16:creationId xmlns:a16="http://schemas.microsoft.com/office/drawing/2014/main" id="{73208547-B9D1-4199-B804-00380D00A674}"/>
                </a:ext>
              </a:extLst>
            </p:cNvPr>
            <p:cNvSpPr>
              <a:spLocks noChangeShapeType="1"/>
            </p:cNvSpPr>
            <p:nvPr/>
          </p:nvSpPr>
          <p:spPr bwMode="auto">
            <a:xfrm>
              <a:off x="2557863"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7" name="Line 14">
              <a:extLst>
                <a:ext uri="{FF2B5EF4-FFF2-40B4-BE49-F238E27FC236}">
                  <a16:creationId xmlns:a16="http://schemas.microsoft.com/office/drawing/2014/main" id="{9FCF6177-0652-4645-9453-9F38ABA4C90B}"/>
                </a:ext>
              </a:extLst>
            </p:cNvPr>
            <p:cNvSpPr>
              <a:spLocks noChangeShapeType="1"/>
            </p:cNvSpPr>
            <p:nvPr/>
          </p:nvSpPr>
          <p:spPr bwMode="auto">
            <a:xfrm>
              <a:off x="2708092"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8" name="Line 15">
              <a:extLst>
                <a:ext uri="{FF2B5EF4-FFF2-40B4-BE49-F238E27FC236}">
                  <a16:creationId xmlns:a16="http://schemas.microsoft.com/office/drawing/2014/main" id="{01197FD1-33C0-4F0F-8486-8293AAA5AA99}"/>
                </a:ext>
              </a:extLst>
            </p:cNvPr>
            <p:cNvSpPr>
              <a:spLocks noChangeShapeType="1"/>
            </p:cNvSpPr>
            <p:nvPr/>
          </p:nvSpPr>
          <p:spPr bwMode="auto">
            <a:xfrm>
              <a:off x="2858320" y="4043997"/>
              <a:ext cx="7511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9" name="Line 16">
              <a:extLst>
                <a:ext uri="{FF2B5EF4-FFF2-40B4-BE49-F238E27FC236}">
                  <a16:creationId xmlns:a16="http://schemas.microsoft.com/office/drawing/2014/main" id="{9FE47F82-1E39-4498-B708-50D1772CA993}"/>
                </a:ext>
              </a:extLst>
            </p:cNvPr>
            <p:cNvSpPr>
              <a:spLocks noChangeShapeType="1"/>
            </p:cNvSpPr>
            <p:nvPr/>
          </p:nvSpPr>
          <p:spPr bwMode="auto">
            <a:xfrm>
              <a:off x="1500487"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0" name="Line 17">
              <a:extLst>
                <a:ext uri="{FF2B5EF4-FFF2-40B4-BE49-F238E27FC236}">
                  <a16:creationId xmlns:a16="http://schemas.microsoft.com/office/drawing/2014/main" id="{478E52B6-FE1B-43CC-BE93-B7B723A34195}"/>
                </a:ext>
              </a:extLst>
            </p:cNvPr>
            <p:cNvSpPr>
              <a:spLocks noChangeShapeType="1"/>
            </p:cNvSpPr>
            <p:nvPr/>
          </p:nvSpPr>
          <p:spPr bwMode="auto">
            <a:xfrm>
              <a:off x="1650715"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1" name="Line 18">
              <a:extLst>
                <a:ext uri="{FF2B5EF4-FFF2-40B4-BE49-F238E27FC236}">
                  <a16:creationId xmlns:a16="http://schemas.microsoft.com/office/drawing/2014/main" id="{B88BAF33-D6B9-4CB3-99ED-3C712C777EE1}"/>
                </a:ext>
              </a:extLst>
            </p:cNvPr>
            <p:cNvSpPr>
              <a:spLocks noChangeShapeType="1"/>
            </p:cNvSpPr>
            <p:nvPr/>
          </p:nvSpPr>
          <p:spPr bwMode="auto">
            <a:xfrm>
              <a:off x="1800943"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2" name="Line 19">
              <a:extLst>
                <a:ext uri="{FF2B5EF4-FFF2-40B4-BE49-F238E27FC236}">
                  <a16:creationId xmlns:a16="http://schemas.microsoft.com/office/drawing/2014/main" id="{3A931882-F162-47A6-A3B9-964F384166D1}"/>
                </a:ext>
              </a:extLst>
            </p:cNvPr>
            <p:cNvSpPr>
              <a:spLocks noChangeShapeType="1"/>
            </p:cNvSpPr>
            <p:nvPr/>
          </p:nvSpPr>
          <p:spPr bwMode="auto">
            <a:xfrm>
              <a:off x="1951172"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3" name="Line 20">
              <a:extLst>
                <a:ext uri="{FF2B5EF4-FFF2-40B4-BE49-F238E27FC236}">
                  <a16:creationId xmlns:a16="http://schemas.microsoft.com/office/drawing/2014/main" id="{B887E879-5BF3-4250-958A-386F9BAB9323}"/>
                </a:ext>
              </a:extLst>
            </p:cNvPr>
            <p:cNvSpPr>
              <a:spLocks noChangeShapeType="1"/>
            </p:cNvSpPr>
            <p:nvPr/>
          </p:nvSpPr>
          <p:spPr bwMode="auto">
            <a:xfrm>
              <a:off x="2101400"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4" name="Line 21">
              <a:extLst>
                <a:ext uri="{FF2B5EF4-FFF2-40B4-BE49-F238E27FC236}">
                  <a16:creationId xmlns:a16="http://schemas.microsoft.com/office/drawing/2014/main" id="{858BB2BC-5EAD-4C2F-A19E-A83E2CADD37B}"/>
                </a:ext>
              </a:extLst>
            </p:cNvPr>
            <p:cNvSpPr>
              <a:spLocks noChangeShapeType="1"/>
            </p:cNvSpPr>
            <p:nvPr/>
          </p:nvSpPr>
          <p:spPr bwMode="auto">
            <a:xfrm>
              <a:off x="2251628"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5" name="Line 22">
              <a:extLst>
                <a:ext uri="{FF2B5EF4-FFF2-40B4-BE49-F238E27FC236}">
                  <a16:creationId xmlns:a16="http://schemas.microsoft.com/office/drawing/2014/main" id="{B053915C-7C76-4342-BC53-93B383500AC6}"/>
                </a:ext>
              </a:extLst>
            </p:cNvPr>
            <p:cNvSpPr>
              <a:spLocks noChangeShapeType="1"/>
            </p:cNvSpPr>
            <p:nvPr/>
          </p:nvSpPr>
          <p:spPr bwMode="auto">
            <a:xfrm>
              <a:off x="2401856"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6" name="Line 23">
              <a:extLst>
                <a:ext uri="{FF2B5EF4-FFF2-40B4-BE49-F238E27FC236}">
                  <a16:creationId xmlns:a16="http://schemas.microsoft.com/office/drawing/2014/main" id="{381B9CA2-6348-4C90-8093-666961648556}"/>
                </a:ext>
              </a:extLst>
            </p:cNvPr>
            <p:cNvSpPr>
              <a:spLocks noChangeShapeType="1"/>
            </p:cNvSpPr>
            <p:nvPr/>
          </p:nvSpPr>
          <p:spPr bwMode="auto">
            <a:xfrm>
              <a:off x="2552084"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7" name="Line 24">
              <a:extLst>
                <a:ext uri="{FF2B5EF4-FFF2-40B4-BE49-F238E27FC236}">
                  <a16:creationId xmlns:a16="http://schemas.microsoft.com/office/drawing/2014/main" id="{6E57D25B-55F8-453F-9946-9C2D527B5D17}"/>
                </a:ext>
              </a:extLst>
            </p:cNvPr>
            <p:cNvSpPr>
              <a:spLocks noChangeShapeType="1"/>
            </p:cNvSpPr>
            <p:nvPr/>
          </p:nvSpPr>
          <p:spPr bwMode="auto">
            <a:xfrm>
              <a:off x="2702312"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8" name="Line 25">
              <a:extLst>
                <a:ext uri="{FF2B5EF4-FFF2-40B4-BE49-F238E27FC236}">
                  <a16:creationId xmlns:a16="http://schemas.microsoft.com/office/drawing/2014/main" id="{CCDD03F3-C795-43F7-B3DF-BC4E5384BED6}"/>
                </a:ext>
              </a:extLst>
            </p:cNvPr>
            <p:cNvSpPr>
              <a:spLocks noChangeShapeType="1"/>
            </p:cNvSpPr>
            <p:nvPr/>
          </p:nvSpPr>
          <p:spPr bwMode="auto">
            <a:xfrm>
              <a:off x="2852541" y="4702373"/>
              <a:ext cx="808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9" name="Line 66">
              <a:extLst>
                <a:ext uri="{FF2B5EF4-FFF2-40B4-BE49-F238E27FC236}">
                  <a16:creationId xmlns:a16="http://schemas.microsoft.com/office/drawing/2014/main" id="{F508BE96-F2FC-4D7F-A132-ED6E8AF06427}"/>
                </a:ext>
              </a:extLst>
            </p:cNvPr>
            <p:cNvSpPr>
              <a:spLocks noChangeShapeType="1"/>
            </p:cNvSpPr>
            <p:nvPr/>
          </p:nvSpPr>
          <p:spPr bwMode="auto">
            <a:xfrm flipV="1">
              <a:off x="2933433" y="4702373"/>
              <a:ext cx="0" cy="195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410" name="Group 409">
            <a:extLst>
              <a:ext uri="{FF2B5EF4-FFF2-40B4-BE49-F238E27FC236}">
                <a16:creationId xmlns:a16="http://schemas.microsoft.com/office/drawing/2014/main" id="{B4D2E206-5D70-4D2E-B35D-D92E72B54221}"/>
              </a:ext>
            </a:extLst>
          </p:cNvPr>
          <p:cNvGrpSpPr/>
          <p:nvPr/>
        </p:nvGrpSpPr>
        <p:grpSpPr>
          <a:xfrm>
            <a:off x="2329777" y="5064585"/>
            <a:ext cx="258086" cy="1260668"/>
            <a:chOff x="2933433" y="4792595"/>
            <a:chExt cx="258086" cy="1260668"/>
          </a:xfrm>
        </p:grpSpPr>
        <p:sp>
          <p:nvSpPr>
            <p:cNvPr id="411" name="Line 65">
              <a:extLst>
                <a:ext uri="{FF2B5EF4-FFF2-40B4-BE49-F238E27FC236}">
                  <a16:creationId xmlns:a16="http://schemas.microsoft.com/office/drawing/2014/main" id="{F642F90A-81A4-4395-BDE1-1D70DA8E1616}"/>
                </a:ext>
              </a:extLst>
            </p:cNvPr>
            <p:cNvSpPr>
              <a:spLocks noChangeShapeType="1"/>
            </p:cNvSpPr>
            <p:nvPr/>
          </p:nvSpPr>
          <p:spPr bwMode="auto">
            <a:xfrm flipV="1">
              <a:off x="2933433" y="4792595"/>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2" name="Line 59">
              <a:extLst>
                <a:ext uri="{FF2B5EF4-FFF2-40B4-BE49-F238E27FC236}">
                  <a16:creationId xmlns:a16="http://schemas.microsoft.com/office/drawing/2014/main" id="{67A772C5-22B6-4EDD-8045-7AB728042E44}"/>
                </a:ext>
              </a:extLst>
            </p:cNvPr>
            <p:cNvSpPr>
              <a:spLocks noChangeShapeType="1"/>
            </p:cNvSpPr>
            <p:nvPr/>
          </p:nvSpPr>
          <p:spPr bwMode="auto">
            <a:xfrm flipV="1">
              <a:off x="2933433" y="593377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3" name="Line 60">
              <a:extLst>
                <a:ext uri="{FF2B5EF4-FFF2-40B4-BE49-F238E27FC236}">
                  <a16:creationId xmlns:a16="http://schemas.microsoft.com/office/drawing/2014/main" id="{FD01C130-B8D1-4583-89D8-82645309CAC1}"/>
                </a:ext>
              </a:extLst>
            </p:cNvPr>
            <p:cNvSpPr>
              <a:spLocks noChangeShapeType="1"/>
            </p:cNvSpPr>
            <p:nvPr/>
          </p:nvSpPr>
          <p:spPr bwMode="auto">
            <a:xfrm flipV="1">
              <a:off x="2933433" y="574358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4" name="Line 61">
              <a:extLst>
                <a:ext uri="{FF2B5EF4-FFF2-40B4-BE49-F238E27FC236}">
                  <a16:creationId xmlns:a16="http://schemas.microsoft.com/office/drawing/2014/main" id="{77199364-025A-4818-99DE-D988D48E62C9}"/>
                </a:ext>
              </a:extLst>
            </p:cNvPr>
            <p:cNvSpPr>
              <a:spLocks noChangeShapeType="1"/>
            </p:cNvSpPr>
            <p:nvPr/>
          </p:nvSpPr>
          <p:spPr bwMode="auto">
            <a:xfrm flipV="1">
              <a:off x="2933433" y="5553383"/>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5" name="Line 62">
              <a:extLst>
                <a:ext uri="{FF2B5EF4-FFF2-40B4-BE49-F238E27FC236}">
                  <a16:creationId xmlns:a16="http://schemas.microsoft.com/office/drawing/2014/main" id="{819CCAD7-CD00-4DCA-82B9-4EB139407DE8}"/>
                </a:ext>
              </a:extLst>
            </p:cNvPr>
            <p:cNvSpPr>
              <a:spLocks noChangeShapeType="1"/>
            </p:cNvSpPr>
            <p:nvPr/>
          </p:nvSpPr>
          <p:spPr bwMode="auto">
            <a:xfrm flipV="1">
              <a:off x="2933433" y="5363187"/>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6" name="Line 63">
              <a:extLst>
                <a:ext uri="{FF2B5EF4-FFF2-40B4-BE49-F238E27FC236}">
                  <a16:creationId xmlns:a16="http://schemas.microsoft.com/office/drawing/2014/main" id="{D0BEAE50-0D9A-4B73-A2B7-B2CFF8019A9E}"/>
                </a:ext>
              </a:extLst>
            </p:cNvPr>
            <p:cNvSpPr>
              <a:spLocks noChangeShapeType="1"/>
            </p:cNvSpPr>
            <p:nvPr/>
          </p:nvSpPr>
          <p:spPr bwMode="auto">
            <a:xfrm flipV="1">
              <a:off x="2933433" y="517298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7" name="Line 64">
              <a:extLst>
                <a:ext uri="{FF2B5EF4-FFF2-40B4-BE49-F238E27FC236}">
                  <a16:creationId xmlns:a16="http://schemas.microsoft.com/office/drawing/2014/main" id="{CDC1983F-4B14-4112-8F5E-739CABF54E62}"/>
                </a:ext>
              </a:extLst>
            </p:cNvPr>
            <p:cNvSpPr>
              <a:spLocks noChangeShapeType="1"/>
            </p:cNvSpPr>
            <p:nvPr/>
          </p:nvSpPr>
          <p:spPr bwMode="auto">
            <a:xfrm flipV="1">
              <a:off x="2933433" y="498279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18" name="Group 417">
              <a:extLst>
                <a:ext uri="{FF2B5EF4-FFF2-40B4-BE49-F238E27FC236}">
                  <a16:creationId xmlns:a16="http://schemas.microsoft.com/office/drawing/2014/main" id="{E9906F8D-B930-4497-8640-5DDCDC78CE28}"/>
                </a:ext>
              </a:extLst>
            </p:cNvPr>
            <p:cNvGrpSpPr/>
            <p:nvPr/>
          </p:nvGrpSpPr>
          <p:grpSpPr>
            <a:xfrm>
              <a:off x="2960397" y="5855749"/>
              <a:ext cx="231122" cy="102414"/>
              <a:chOff x="2902732" y="5139786"/>
              <a:chExt cx="231122" cy="102414"/>
            </a:xfrm>
          </p:grpSpPr>
          <p:sp>
            <p:nvSpPr>
              <p:cNvPr id="419" name="Line 80">
                <a:extLst>
                  <a:ext uri="{FF2B5EF4-FFF2-40B4-BE49-F238E27FC236}">
                    <a16:creationId xmlns:a16="http://schemas.microsoft.com/office/drawing/2014/main" id="{45057FFE-4969-42A8-8530-400C50FDE919}"/>
                  </a:ext>
                </a:extLst>
              </p:cNvPr>
              <p:cNvSpPr>
                <a:spLocks noChangeShapeType="1"/>
              </p:cNvSpPr>
              <p:nvPr/>
            </p:nvSpPr>
            <p:spPr bwMode="auto">
              <a:xfrm>
                <a:off x="2950883" y="5188555"/>
                <a:ext cx="182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420" name="Freeform 81">
                <a:extLst>
                  <a:ext uri="{FF2B5EF4-FFF2-40B4-BE49-F238E27FC236}">
                    <a16:creationId xmlns:a16="http://schemas.microsoft.com/office/drawing/2014/main" id="{96028F86-10DB-4D86-88C5-67A9EE4CE7BE}"/>
                  </a:ext>
                </a:extLst>
              </p:cNvPr>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21" name="Freeform 82">
                <a:extLst>
                  <a:ext uri="{FF2B5EF4-FFF2-40B4-BE49-F238E27FC236}">
                    <a16:creationId xmlns:a16="http://schemas.microsoft.com/office/drawing/2014/main" id="{C7D716B3-2C9B-4FF0-BF14-B126D2E6E8A8}"/>
                  </a:ext>
                </a:extLst>
              </p:cNvPr>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422" name="Group 421">
            <a:extLst>
              <a:ext uri="{FF2B5EF4-FFF2-40B4-BE49-F238E27FC236}">
                <a16:creationId xmlns:a16="http://schemas.microsoft.com/office/drawing/2014/main" id="{43A22FC2-2E79-4840-A3A7-BFB836FB5334}"/>
              </a:ext>
            </a:extLst>
          </p:cNvPr>
          <p:cNvGrpSpPr/>
          <p:nvPr/>
        </p:nvGrpSpPr>
        <p:grpSpPr>
          <a:xfrm>
            <a:off x="2721307" y="6076117"/>
            <a:ext cx="170997" cy="274886"/>
            <a:chOff x="3711653" y="4795969"/>
            <a:chExt cx="170997" cy="274886"/>
          </a:xfrm>
        </p:grpSpPr>
        <p:sp>
          <p:nvSpPr>
            <p:cNvPr id="423" name="Rectangle 42">
              <a:extLst>
                <a:ext uri="{FF2B5EF4-FFF2-40B4-BE49-F238E27FC236}">
                  <a16:creationId xmlns:a16="http://schemas.microsoft.com/office/drawing/2014/main" id="{8F334043-4200-40FF-8BE8-049CC128257C}"/>
                </a:ext>
              </a:extLst>
            </p:cNvPr>
            <p:cNvSpPr>
              <a:spLocks noChangeArrowheads="1"/>
            </p:cNvSpPr>
            <p:nvPr/>
          </p:nvSpPr>
          <p:spPr bwMode="auto">
            <a:xfrm>
              <a:off x="3711653" y="4795969"/>
              <a:ext cx="945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D</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424" name="Rectangle 43">
              <a:extLst>
                <a:ext uri="{FF2B5EF4-FFF2-40B4-BE49-F238E27FC236}">
                  <a16:creationId xmlns:a16="http://schemas.microsoft.com/office/drawing/2014/main" id="{9235509D-E677-4C98-8430-4489FF6F7815}"/>
                </a:ext>
              </a:extLst>
            </p:cNvPr>
            <p:cNvSpPr>
              <a:spLocks noChangeArrowheads="1"/>
            </p:cNvSpPr>
            <p:nvPr/>
          </p:nvSpPr>
          <p:spPr bwMode="auto">
            <a:xfrm>
              <a:off x="3804102" y="4886189"/>
              <a:ext cx="785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3</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grpSp>
      <p:grpSp>
        <p:nvGrpSpPr>
          <p:cNvPr id="425" name="Group 424">
            <a:extLst>
              <a:ext uri="{FF2B5EF4-FFF2-40B4-BE49-F238E27FC236}">
                <a16:creationId xmlns:a16="http://schemas.microsoft.com/office/drawing/2014/main" id="{D5B899BE-3968-4F4E-AE9A-4917B99439EB}"/>
              </a:ext>
            </a:extLst>
          </p:cNvPr>
          <p:cNvGrpSpPr/>
          <p:nvPr/>
        </p:nvGrpSpPr>
        <p:grpSpPr>
          <a:xfrm>
            <a:off x="2123704" y="5239785"/>
            <a:ext cx="163711" cy="202389"/>
            <a:chOff x="2983624" y="3815720"/>
            <a:chExt cx="163711" cy="202389"/>
          </a:xfrm>
        </p:grpSpPr>
        <p:sp>
          <p:nvSpPr>
            <p:cNvPr id="426" name="Line 77">
              <a:extLst>
                <a:ext uri="{FF2B5EF4-FFF2-40B4-BE49-F238E27FC236}">
                  <a16:creationId xmlns:a16="http://schemas.microsoft.com/office/drawing/2014/main" id="{2857C127-7166-4A33-8ADD-C49C2C574406}"/>
                </a:ext>
              </a:extLst>
            </p:cNvPr>
            <p:cNvSpPr>
              <a:spLocks noChangeShapeType="1"/>
            </p:cNvSpPr>
            <p:nvPr/>
          </p:nvSpPr>
          <p:spPr bwMode="auto">
            <a:xfrm flipV="1">
              <a:off x="3016367" y="3815720"/>
              <a:ext cx="130968" cy="1536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427" name="Freeform 78">
              <a:extLst>
                <a:ext uri="{FF2B5EF4-FFF2-40B4-BE49-F238E27FC236}">
                  <a16:creationId xmlns:a16="http://schemas.microsoft.com/office/drawing/2014/main" id="{55997749-7DE1-4A7D-9E11-97A0EB46EACD}"/>
                </a:ext>
              </a:extLst>
            </p:cNvPr>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28" name="Freeform 79">
              <a:extLst>
                <a:ext uri="{FF2B5EF4-FFF2-40B4-BE49-F238E27FC236}">
                  <a16:creationId xmlns:a16="http://schemas.microsoft.com/office/drawing/2014/main" id="{484C8A51-F495-4DF6-8B4A-92DDCC21BF53}"/>
                </a:ext>
              </a:extLst>
            </p:cNvPr>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29" name="Freeform 28">
            <a:extLst>
              <a:ext uri="{FF2B5EF4-FFF2-40B4-BE49-F238E27FC236}">
                <a16:creationId xmlns:a16="http://schemas.microsoft.com/office/drawing/2014/main" id="{262D9D86-609D-41EC-AD8B-86E8E1B48E1A}"/>
              </a:ext>
            </a:extLst>
          </p:cNvPr>
          <p:cNvSpPr>
            <a:spLocks/>
          </p:cNvSpPr>
          <p:nvPr/>
        </p:nvSpPr>
        <p:spPr bwMode="auto">
          <a:xfrm>
            <a:off x="1304113" y="3822390"/>
            <a:ext cx="1818147" cy="2038527"/>
          </a:xfrm>
          <a:custGeom>
            <a:avLst/>
            <a:gdLst>
              <a:gd name="T0" fmla="*/ 0 w 944"/>
              <a:gd name="T1" fmla="*/ 0 h 836"/>
              <a:gd name="T2" fmla="*/ 0 w 944"/>
              <a:gd name="T3" fmla="*/ 0 h 836"/>
              <a:gd name="T4" fmla="*/ 32 w 944"/>
              <a:gd name="T5" fmla="*/ 26 h 836"/>
              <a:gd name="T6" fmla="*/ 32 w 944"/>
              <a:gd name="T7" fmla="*/ 26 h 836"/>
              <a:gd name="T8" fmla="*/ 61 w 944"/>
              <a:gd name="T9" fmla="*/ 56 h 836"/>
              <a:gd name="T10" fmla="*/ 61 w 944"/>
              <a:gd name="T11" fmla="*/ 56 h 836"/>
              <a:gd name="T12" fmla="*/ 93 w 944"/>
              <a:gd name="T13" fmla="*/ 83 h 836"/>
              <a:gd name="T14" fmla="*/ 93 w 944"/>
              <a:gd name="T15" fmla="*/ 83 h 836"/>
              <a:gd name="T16" fmla="*/ 122 w 944"/>
              <a:gd name="T17" fmla="*/ 109 h 836"/>
              <a:gd name="T18" fmla="*/ 122 w 944"/>
              <a:gd name="T19" fmla="*/ 109 h 836"/>
              <a:gd name="T20" fmla="*/ 154 w 944"/>
              <a:gd name="T21" fmla="*/ 136 h 836"/>
              <a:gd name="T22" fmla="*/ 154 w 944"/>
              <a:gd name="T23" fmla="*/ 136 h 836"/>
              <a:gd name="T24" fmla="*/ 183 w 944"/>
              <a:gd name="T25" fmla="*/ 163 h 836"/>
              <a:gd name="T26" fmla="*/ 183 w 944"/>
              <a:gd name="T27" fmla="*/ 163 h 836"/>
              <a:gd name="T28" fmla="*/ 215 w 944"/>
              <a:gd name="T29" fmla="*/ 190 h 836"/>
              <a:gd name="T30" fmla="*/ 215 w 944"/>
              <a:gd name="T31" fmla="*/ 190 h 836"/>
              <a:gd name="T32" fmla="*/ 244 w 944"/>
              <a:gd name="T33" fmla="*/ 217 h 836"/>
              <a:gd name="T34" fmla="*/ 244 w 944"/>
              <a:gd name="T35" fmla="*/ 217 h 836"/>
              <a:gd name="T36" fmla="*/ 276 w 944"/>
              <a:gd name="T37" fmla="*/ 243 h 836"/>
              <a:gd name="T38" fmla="*/ 276 w 944"/>
              <a:gd name="T39" fmla="*/ 243 h 836"/>
              <a:gd name="T40" fmla="*/ 305 w 944"/>
              <a:gd name="T41" fmla="*/ 270 h 836"/>
              <a:gd name="T42" fmla="*/ 305 w 944"/>
              <a:gd name="T43" fmla="*/ 270 h 836"/>
              <a:gd name="T44" fmla="*/ 337 w 944"/>
              <a:gd name="T45" fmla="*/ 297 h 836"/>
              <a:gd name="T46" fmla="*/ 337 w 944"/>
              <a:gd name="T47" fmla="*/ 297 h 836"/>
              <a:gd name="T48" fmla="*/ 366 w 944"/>
              <a:gd name="T49" fmla="*/ 324 h 836"/>
              <a:gd name="T50" fmla="*/ 366 w 944"/>
              <a:gd name="T51" fmla="*/ 324 h 836"/>
              <a:gd name="T52" fmla="*/ 398 w 944"/>
              <a:gd name="T53" fmla="*/ 351 h 836"/>
              <a:gd name="T54" fmla="*/ 398 w 944"/>
              <a:gd name="T55" fmla="*/ 351 h 836"/>
              <a:gd name="T56" fmla="*/ 427 w 944"/>
              <a:gd name="T57" fmla="*/ 378 h 836"/>
              <a:gd name="T58" fmla="*/ 427 w 944"/>
              <a:gd name="T59" fmla="*/ 378 h 836"/>
              <a:gd name="T60" fmla="*/ 458 w 944"/>
              <a:gd name="T61" fmla="*/ 404 h 836"/>
              <a:gd name="T62" fmla="*/ 458 w 944"/>
              <a:gd name="T63" fmla="*/ 404 h 836"/>
              <a:gd name="T64" fmla="*/ 488 w 944"/>
              <a:gd name="T65" fmla="*/ 431 h 836"/>
              <a:gd name="T66" fmla="*/ 488 w 944"/>
              <a:gd name="T67" fmla="*/ 431 h 836"/>
              <a:gd name="T68" fmla="*/ 519 w 944"/>
              <a:gd name="T69" fmla="*/ 458 h 836"/>
              <a:gd name="T70" fmla="*/ 519 w 944"/>
              <a:gd name="T71" fmla="*/ 458 h 836"/>
              <a:gd name="T72" fmla="*/ 549 w 944"/>
              <a:gd name="T73" fmla="*/ 485 h 836"/>
              <a:gd name="T74" fmla="*/ 549 w 944"/>
              <a:gd name="T75" fmla="*/ 485 h 836"/>
              <a:gd name="T76" fmla="*/ 580 w 944"/>
              <a:gd name="T77" fmla="*/ 512 h 836"/>
              <a:gd name="T78" fmla="*/ 580 w 944"/>
              <a:gd name="T79" fmla="*/ 512 h 836"/>
              <a:gd name="T80" fmla="*/ 610 w 944"/>
              <a:gd name="T81" fmla="*/ 539 h 836"/>
              <a:gd name="T82" fmla="*/ 610 w 944"/>
              <a:gd name="T83" fmla="*/ 539 h 836"/>
              <a:gd name="T84" fmla="*/ 641 w 944"/>
              <a:gd name="T85" fmla="*/ 565 h 836"/>
              <a:gd name="T86" fmla="*/ 641 w 944"/>
              <a:gd name="T87" fmla="*/ 565 h 836"/>
              <a:gd name="T88" fmla="*/ 671 w 944"/>
              <a:gd name="T89" fmla="*/ 592 h 836"/>
              <a:gd name="T90" fmla="*/ 671 w 944"/>
              <a:gd name="T91" fmla="*/ 592 h 836"/>
              <a:gd name="T92" fmla="*/ 702 w 944"/>
              <a:gd name="T93" fmla="*/ 619 h 836"/>
              <a:gd name="T94" fmla="*/ 702 w 944"/>
              <a:gd name="T95" fmla="*/ 619 h 836"/>
              <a:gd name="T96" fmla="*/ 732 w 944"/>
              <a:gd name="T97" fmla="*/ 646 h 836"/>
              <a:gd name="T98" fmla="*/ 732 w 944"/>
              <a:gd name="T99" fmla="*/ 646 h 836"/>
              <a:gd name="T100" fmla="*/ 761 w 944"/>
              <a:gd name="T101" fmla="*/ 673 h 836"/>
              <a:gd name="T102" fmla="*/ 761 w 944"/>
              <a:gd name="T103" fmla="*/ 673 h 836"/>
              <a:gd name="T104" fmla="*/ 792 w 944"/>
              <a:gd name="T105" fmla="*/ 699 h 836"/>
              <a:gd name="T106" fmla="*/ 792 w 944"/>
              <a:gd name="T107" fmla="*/ 699 h 836"/>
              <a:gd name="T108" fmla="*/ 822 w 944"/>
              <a:gd name="T109" fmla="*/ 726 h 836"/>
              <a:gd name="T110" fmla="*/ 822 w 944"/>
              <a:gd name="T111" fmla="*/ 726 h 836"/>
              <a:gd name="T112" fmla="*/ 853 w 944"/>
              <a:gd name="T113" fmla="*/ 753 h 836"/>
              <a:gd name="T114" fmla="*/ 853 w 944"/>
              <a:gd name="T115" fmla="*/ 753 h 836"/>
              <a:gd name="T116" fmla="*/ 883 w 944"/>
              <a:gd name="T117" fmla="*/ 782 h 836"/>
              <a:gd name="T118" fmla="*/ 883 w 944"/>
              <a:gd name="T119" fmla="*/ 782 h 836"/>
              <a:gd name="T120" fmla="*/ 914 w 944"/>
              <a:gd name="T121" fmla="*/ 809 h 836"/>
              <a:gd name="T122" fmla="*/ 914 w 944"/>
              <a:gd name="T123" fmla="*/ 809 h 836"/>
              <a:gd name="T124" fmla="*/ 944 w 944"/>
              <a:gd name="T125" fmla="*/ 836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4" h="836">
                <a:moveTo>
                  <a:pt x="0" y="0"/>
                </a:moveTo>
                <a:lnTo>
                  <a:pt x="0" y="0"/>
                </a:lnTo>
                <a:lnTo>
                  <a:pt x="32" y="26"/>
                </a:lnTo>
                <a:lnTo>
                  <a:pt x="32" y="26"/>
                </a:lnTo>
                <a:lnTo>
                  <a:pt x="61" y="56"/>
                </a:lnTo>
                <a:lnTo>
                  <a:pt x="61" y="56"/>
                </a:lnTo>
                <a:lnTo>
                  <a:pt x="93" y="83"/>
                </a:lnTo>
                <a:lnTo>
                  <a:pt x="93" y="83"/>
                </a:lnTo>
                <a:lnTo>
                  <a:pt x="122" y="109"/>
                </a:lnTo>
                <a:lnTo>
                  <a:pt x="122" y="109"/>
                </a:lnTo>
                <a:lnTo>
                  <a:pt x="154" y="136"/>
                </a:lnTo>
                <a:lnTo>
                  <a:pt x="154" y="136"/>
                </a:lnTo>
                <a:lnTo>
                  <a:pt x="183" y="163"/>
                </a:lnTo>
                <a:lnTo>
                  <a:pt x="183" y="163"/>
                </a:lnTo>
                <a:lnTo>
                  <a:pt x="215" y="190"/>
                </a:lnTo>
                <a:lnTo>
                  <a:pt x="215" y="190"/>
                </a:lnTo>
                <a:lnTo>
                  <a:pt x="244" y="217"/>
                </a:lnTo>
                <a:lnTo>
                  <a:pt x="244" y="217"/>
                </a:lnTo>
                <a:lnTo>
                  <a:pt x="276" y="243"/>
                </a:lnTo>
                <a:lnTo>
                  <a:pt x="276" y="243"/>
                </a:lnTo>
                <a:lnTo>
                  <a:pt x="305" y="270"/>
                </a:lnTo>
                <a:lnTo>
                  <a:pt x="305" y="270"/>
                </a:lnTo>
                <a:lnTo>
                  <a:pt x="337" y="297"/>
                </a:lnTo>
                <a:lnTo>
                  <a:pt x="337" y="297"/>
                </a:lnTo>
                <a:lnTo>
                  <a:pt x="366" y="324"/>
                </a:lnTo>
                <a:lnTo>
                  <a:pt x="366" y="324"/>
                </a:lnTo>
                <a:lnTo>
                  <a:pt x="398" y="351"/>
                </a:lnTo>
                <a:lnTo>
                  <a:pt x="398" y="351"/>
                </a:lnTo>
                <a:lnTo>
                  <a:pt x="427" y="378"/>
                </a:lnTo>
                <a:lnTo>
                  <a:pt x="427" y="378"/>
                </a:lnTo>
                <a:lnTo>
                  <a:pt x="458" y="404"/>
                </a:lnTo>
                <a:lnTo>
                  <a:pt x="458" y="404"/>
                </a:lnTo>
                <a:lnTo>
                  <a:pt x="488" y="431"/>
                </a:lnTo>
                <a:lnTo>
                  <a:pt x="488" y="431"/>
                </a:lnTo>
                <a:lnTo>
                  <a:pt x="519" y="458"/>
                </a:lnTo>
                <a:lnTo>
                  <a:pt x="519" y="458"/>
                </a:lnTo>
                <a:lnTo>
                  <a:pt x="549" y="485"/>
                </a:lnTo>
                <a:lnTo>
                  <a:pt x="549" y="485"/>
                </a:lnTo>
                <a:lnTo>
                  <a:pt x="580" y="512"/>
                </a:lnTo>
                <a:lnTo>
                  <a:pt x="580" y="512"/>
                </a:lnTo>
                <a:lnTo>
                  <a:pt x="610" y="539"/>
                </a:lnTo>
                <a:lnTo>
                  <a:pt x="610" y="539"/>
                </a:lnTo>
                <a:lnTo>
                  <a:pt x="641" y="565"/>
                </a:lnTo>
                <a:lnTo>
                  <a:pt x="641" y="565"/>
                </a:lnTo>
                <a:lnTo>
                  <a:pt x="671" y="592"/>
                </a:lnTo>
                <a:lnTo>
                  <a:pt x="671" y="592"/>
                </a:lnTo>
                <a:lnTo>
                  <a:pt x="702" y="619"/>
                </a:lnTo>
                <a:lnTo>
                  <a:pt x="702" y="619"/>
                </a:lnTo>
                <a:lnTo>
                  <a:pt x="732" y="646"/>
                </a:lnTo>
                <a:lnTo>
                  <a:pt x="732" y="646"/>
                </a:lnTo>
                <a:lnTo>
                  <a:pt x="761" y="673"/>
                </a:lnTo>
                <a:lnTo>
                  <a:pt x="761" y="673"/>
                </a:lnTo>
                <a:lnTo>
                  <a:pt x="792" y="699"/>
                </a:lnTo>
                <a:lnTo>
                  <a:pt x="792" y="699"/>
                </a:lnTo>
                <a:lnTo>
                  <a:pt x="822" y="726"/>
                </a:lnTo>
                <a:lnTo>
                  <a:pt x="822" y="726"/>
                </a:lnTo>
                <a:lnTo>
                  <a:pt x="853" y="753"/>
                </a:lnTo>
                <a:lnTo>
                  <a:pt x="853" y="753"/>
                </a:lnTo>
                <a:lnTo>
                  <a:pt x="883" y="782"/>
                </a:lnTo>
                <a:lnTo>
                  <a:pt x="883" y="782"/>
                </a:lnTo>
                <a:lnTo>
                  <a:pt x="914" y="809"/>
                </a:lnTo>
                <a:lnTo>
                  <a:pt x="914" y="809"/>
                </a:lnTo>
                <a:lnTo>
                  <a:pt x="944" y="836"/>
                </a:lnTo>
              </a:path>
            </a:pathLst>
          </a:custGeom>
          <a:noFill/>
          <a:ln w="38100">
            <a:solidFill>
              <a:srgbClr val="D4722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0" name="Rectangle 40">
            <a:extLst>
              <a:ext uri="{FF2B5EF4-FFF2-40B4-BE49-F238E27FC236}">
                <a16:creationId xmlns:a16="http://schemas.microsoft.com/office/drawing/2014/main" id="{EB5C656B-236A-493F-84ED-933E1834DB05}"/>
              </a:ext>
            </a:extLst>
          </p:cNvPr>
          <p:cNvSpPr>
            <a:spLocks noChangeArrowheads="1"/>
          </p:cNvSpPr>
          <p:nvPr/>
        </p:nvSpPr>
        <p:spPr bwMode="auto">
          <a:xfrm>
            <a:off x="3443072" y="5381191"/>
            <a:ext cx="74310" cy="19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D</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431" name="Rectangle 41">
            <a:extLst>
              <a:ext uri="{FF2B5EF4-FFF2-40B4-BE49-F238E27FC236}">
                <a16:creationId xmlns:a16="http://schemas.microsoft.com/office/drawing/2014/main" id="{D555A0AE-9F54-460E-B547-FE881AD9116F}"/>
              </a:ext>
            </a:extLst>
          </p:cNvPr>
          <p:cNvSpPr>
            <a:spLocks noChangeArrowheads="1"/>
          </p:cNvSpPr>
          <p:nvPr/>
        </p:nvSpPr>
        <p:spPr bwMode="auto">
          <a:xfrm>
            <a:off x="3537446" y="5468975"/>
            <a:ext cx="57079" cy="19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1</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433" name="Freeform 5">
            <a:extLst>
              <a:ext uri="{FF2B5EF4-FFF2-40B4-BE49-F238E27FC236}">
                <a16:creationId xmlns:a16="http://schemas.microsoft.com/office/drawing/2014/main" id="{3199754A-D4FC-4CCF-854E-BE75F2762996}"/>
              </a:ext>
            </a:extLst>
          </p:cNvPr>
          <p:cNvSpPr>
            <a:spLocks/>
          </p:cNvSpPr>
          <p:nvPr/>
        </p:nvSpPr>
        <p:spPr bwMode="auto">
          <a:xfrm>
            <a:off x="900439" y="4972084"/>
            <a:ext cx="1007816" cy="458326"/>
          </a:xfrm>
          <a:custGeom>
            <a:avLst/>
            <a:gdLst>
              <a:gd name="T0" fmla="*/ 0 w 1078"/>
              <a:gd name="T1" fmla="*/ 2 h 246"/>
              <a:gd name="T2" fmla="*/ 1078 w 1078"/>
              <a:gd name="T3" fmla="*/ 0 h 246"/>
              <a:gd name="T4" fmla="*/ 1078 w 1078"/>
              <a:gd name="T5" fmla="*/ 246 h 246"/>
              <a:gd name="T6" fmla="*/ 0 w 1078"/>
              <a:gd name="T7" fmla="*/ 246 h 246"/>
              <a:gd name="T8" fmla="*/ 0 w 1078"/>
              <a:gd name="T9" fmla="*/ 2 h 246"/>
            </a:gdLst>
            <a:ahLst/>
            <a:cxnLst>
              <a:cxn ang="0">
                <a:pos x="T0" y="T1"/>
              </a:cxn>
              <a:cxn ang="0">
                <a:pos x="T2" y="T3"/>
              </a:cxn>
              <a:cxn ang="0">
                <a:pos x="T4" y="T5"/>
              </a:cxn>
              <a:cxn ang="0">
                <a:pos x="T6" y="T7"/>
              </a:cxn>
              <a:cxn ang="0">
                <a:pos x="T8" y="T9"/>
              </a:cxn>
            </a:cxnLst>
            <a:rect l="0" t="0" r="r" b="b"/>
            <a:pathLst>
              <a:path w="1078" h="246">
                <a:moveTo>
                  <a:pt x="0" y="2"/>
                </a:moveTo>
                <a:lnTo>
                  <a:pt x="1078" y="0"/>
                </a:lnTo>
                <a:lnTo>
                  <a:pt x="1078" y="246"/>
                </a:lnTo>
                <a:lnTo>
                  <a:pt x="0" y="246"/>
                </a:lnTo>
                <a:lnTo>
                  <a:pt x="0" y="2"/>
                </a:lnTo>
                <a:close/>
              </a:path>
            </a:pathLst>
          </a:custGeom>
          <a:solidFill>
            <a:srgbClr val="ADC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34" name="Group 433">
            <a:extLst>
              <a:ext uri="{FF2B5EF4-FFF2-40B4-BE49-F238E27FC236}">
                <a16:creationId xmlns:a16="http://schemas.microsoft.com/office/drawing/2014/main" id="{5676600E-5364-40C9-9B4B-7A21F55DA5E8}"/>
              </a:ext>
            </a:extLst>
          </p:cNvPr>
          <p:cNvGrpSpPr/>
          <p:nvPr/>
        </p:nvGrpSpPr>
        <p:grpSpPr>
          <a:xfrm>
            <a:off x="1907363" y="5064585"/>
            <a:ext cx="258086" cy="1260668"/>
            <a:chOff x="2933433" y="4792595"/>
            <a:chExt cx="258086" cy="1260668"/>
          </a:xfrm>
        </p:grpSpPr>
        <p:sp>
          <p:nvSpPr>
            <p:cNvPr id="435" name="Line 65">
              <a:extLst>
                <a:ext uri="{FF2B5EF4-FFF2-40B4-BE49-F238E27FC236}">
                  <a16:creationId xmlns:a16="http://schemas.microsoft.com/office/drawing/2014/main" id="{AE412780-DAB5-48C6-9772-BEDA97D5E203}"/>
                </a:ext>
              </a:extLst>
            </p:cNvPr>
            <p:cNvSpPr>
              <a:spLocks noChangeShapeType="1"/>
            </p:cNvSpPr>
            <p:nvPr/>
          </p:nvSpPr>
          <p:spPr bwMode="auto">
            <a:xfrm flipV="1">
              <a:off x="2933433" y="4792595"/>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6" name="Line 59">
              <a:extLst>
                <a:ext uri="{FF2B5EF4-FFF2-40B4-BE49-F238E27FC236}">
                  <a16:creationId xmlns:a16="http://schemas.microsoft.com/office/drawing/2014/main" id="{45B0EF0A-E436-4793-8922-9003C54140E4}"/>
                </a:ext>
              </a:extLst>
            </p:cNvPr>
            <p:cNvSpPr>
              <a:spLocks noChangeShapeType="1"/>
            </p:cNvSpPr>
            <p:nvPr/>
          </p:nvSpPr>
          <p:spPr bwMode="auto">
            <a:xfrm flipV="1">
              <a:off x="2933433" y="593377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7" name="Line 60">
              <a:extLst>
                <a:ext uri="{FF2B5EF4-FFF2-40B4-BE49-F238E27FC236}">
                  <a16:creationId xmlns:a16="http://schemas.microsoft.com/office/drawing/2014/main" id="{B3C60AFC-5AA6-4984-85D4-E9D54AFD8563}"/>
                </a:ext>
              </a:extLst>
            </p:cNvPr>
            <p:cNvSpPr>
              <a:spLocks noChangeShapeType="1"/>
            </p:cNvSpPr>
            <p:nvPr/>
          </p:nvSpPr>
          <p:spPr bwMode="auto">
            <a:xfrm flipV="1">
              <a:off x="2933433" y="574358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8" name="Line 61">
              <a:extLst>
                <a:ext uri="{FF2B5EF4-FFF2-40B4-BE49-F238E27FC236}">
                  <a16:creationId xmlns:a16="http://schemas.microsoft.com/office/drawing/2014/main" id="{EBA9D1EC-D6D5-4F95-A896-BA9A13AC62DA}"/>
                </a:ext>
              </a:extLst>
            </p:cNvPr>
            <p:cNvSpPr>
              <a:spLocks noChangeShapeType="1"/>
            </p:cNvSpPr>
            <p:nvPr/>
          </p:nvSpPr>
          <p:spPr bwMode="auto">
            <a:xfrm flipV="1">
              <a:off x="2933433" y="5553383"/>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9" name="Line 62">
              <a:extLst>
                <a:ext uri="{FF2B5EF4-FFF2-40B4-BE49-F238E27FC236}">
                  <a16:creationId xmlns:a16="http://schemas.microsoft.com/office/drawing/2014/main" id="{3BA0279A-87F1-4FE5-9C19-38D67266801D}"/>
                </a:ext>
              </a:extLst>
            </p:cNvPr>
            <p:cNvSpPr>
              <a:spLocks noChangeShapeType="1"/>
            </p:cNvSpPr>
            <p:nvPr/>
          </p:nvSpPr>
          <p:spPr bwMode="auto">
            <a:xfrm flipV="1">
              <a:off x="2933433" y="5363187"/>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0" name="Line 63">
              <a:extLst>
                <a:ext uri="{FF2B5EF4-FFF2-40B4-BE49-F238E27FC236}">
                  <a16:creationId xmlns:a16="http://schemas.microsoft.com/office/drawing/2014/main" id="{370FAB84-D5BF-4CC8-8957-71BF653EA198}"/>
                </a:ext>
              </a:extLst>
            </p:cNvPr>
            <p:cNvSpPr>
              <a:spLocks noChangeShapeType="1"/>
            </p:cNvSpPr>
            <p:nvPr/>
          </p:nvSpPr>
          <p:spPr bwMode="auto">
            <a:xfrm flipV="1">
              <a:off x="2933433" y="517298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1" name="Line 64">
              <a:extLst>
                <a:ext uri="{FF2B5EF4-FFF2-40B4-BE49-F238E27FC236}">
                  <a16:creationId xmlns:a16="http://schemas.microsoft.com/office/drawing/2014/main" id="{279C4051-AA28-48F5-8142-47D41050452A}"/>
                </a:ext>
              </a:extLst>
            </p:cNvPr>
            <p:cNvSpPr>
              <a:spLocks noChangeShapeType="1"/>
            </p:cNvSpPr>
            <p:nvPr/>
          </p:nvSpPr>
          <p:spPr bwMode="auto">
            <a:xfrm flipV="1">
              <a:off x="2933433" y="498279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42" name="Group 441">
              <a:extLst>
                <a:ext uri="{FF2B5EF4-FFF2-40B4-BE49-F238E27FC236}">
                  <a16:creationId xmlns:a16="http://schemas.microsoft.com/office/drawing/2014/main" id="{48AEFC29-9764-4A68-A9C5-04BBF40086D2}"/>
                </a:ext>
              </a:extLst>
            </p:cNvPr>
            <p:cNvGrpSpPr/>
            <p:nvPr/>
          </p:nvGrpSpPr>
          <p:grpSpPr>
            <a:xfrm>
              <a:off x="2960397" y="5855749"/>
              <a:ext cx="231122" cy="102414"/>
              <a:chOff x="2902732" y="5139786"/>
              <a:chExt cx="231122" cy="102414"/>
            </a:xfrm>
          </p:grpSpPr>
          <p:sp>
            <p:nvSpPr>
              <p:cNvPr id="443" name="Line 80">
                <a:extLst>
                  <a:ext uri="{FF2B5EF4-FFF2-40B4-BE49-F238E27FC236}">
                    <a16:creationId xmlns:a16="http://schemas.microsoft.com/office/drawing/2014/main" id="{AA4B545D-045E-4468-AE0D-462726C3494C}"/>
                  </a:ext>
                </a:extLst>
              </p:cNvPr>
              <p:cNvSpPr>
                <a:spLocks noChangeShapeType="1"/>
              </p:cNvSpPr>
              <p:nvPr/>
            </p:nvSpPr>
            <p:spPr bwMode="auto">
              <a:xfrm>
                <a:off x="2950883" y="5188555"/>
                <a:ext cx="182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444" name="Freeform 81">
                <a:extLst>
                  <a:ext uri="{FF2B5EF4-FFF2-40B4-BE49-F238E27FC236}">
                    <a16:creationId xmlns:a16="http://schemas.microsoft.com/office/drawing/2014/main" id="{44C72193-18F7-489A-8108-879079641124}"/>
                  </a:ext>
                </a:extLst>
              </p:cNvPr>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45" name="Freeform 82">
                <a:extLst>
                  <a:ext uri="{FF2B5EF4-FFF2-40B4-BE49-F238E27FC236}">
                    <a16:creationId xmlns:a16="http://schemas.microsoft.com/office/drawing/2014/main" id="{CAB961A7-B4BA-4AE3-AD68-5E9DC43B25A0}"/>
                  </a:ext>
                </a:extLst>
              </p:cNvPr>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sp>
        <p:nvSpPr>
          <p:cNvPr id="446" name="Rectangle 43">
            <a:extLst>
              <a:ext uri="{FF2B5EF4-FFF2-40B4-BE49-F238E27FC236}">
                <a16:creationId xmlns:a16="http://schemas.microsoft.com/office/drawing/2014/main" id="{E684BAF1-A261-42BF-AF39-E850F1741A26}"/>
              </a:ext>
            </a:extLst>
          </p:cNvPr>
          <p:cNvSpPr>
            <a:spLocks noChangeArrowheads="1"/>
          </p:cNvSpPr>
          <p:nvPr/>
        </p:nvSpPr>
        <p:spPr bwMode="auto">
          <a:xfrm>
            <a:off x="723700" y="4589092"/>
            <a:ext cx="785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1</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447" name="Rectangle 49">
            <a:extLst>
              <a:ext uri="{FF2B5EF4-FFF2-40B4-BE49-F238E27FC236}">
                <a16:creationId xmlns:a16="http://schemas.microsoft.com/office/drawing/2014/main" id="{3E816CC5-78B8-43FC-B47C-4CC70ED7B2EA}"/>
              </a:ext>
            </a:extLst>
          </p:cNvPr>
          <p:cNvSpPr>
            <a:spLocks noChangeArrowheads="1"/>
          </p:cNvSpPr>
          <p:nvPr/>
        </p:nvSpPr>
        <p:spPr bwMode="auto">
          <a:xfrm>
            <a:off x="76200" y="4537166"/>
            <a:ext cx="239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Tax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8" name="Freeform 86">
            <a:extLst>
              <a:ext uri="{FF2B5EF4-FFF2-40B4-BE49-F238E27FC236}">
                <a16:creationId xmlns:a16="http://schemas.microsoft.com/office/drawing/2014/main" id="{9E99977C-B85E-49D2-8E61-7B2C9DD0C896}"/>
              </a:ext>
            </a:extLst>
          </p:cNvPr>
          <p:cNvSpPr>
            <a:spLocks/>
          </p:cNvSpPr>
          <p:nvPr/>
        </p:nvSpPr>
        <p:spPr bwMode="auto">
          <a:xfrm>
            <a:off x="393937" y="3852074"/>
            <a:ext cx="94375" cy="1578336"/>
          </a:xfrm>
          <a:custGeom>
            <a:avLst/>
            <a:gdLst>
              <a:gd name="T0" fmla="*/ 27 w 49"/>
              <a:gd name="T1" fmla="*/ 105 h 273"/>
              <a:gd name="T2" fmla="*/ 27 w 49"/>
              <a:gd name="T3" fmla="*/ 105 h 273"/>
              <a:gd name="T4" fmla="*/ 27 w 49"/>
              <a:gd name="T5" fmla="*/ 117 h 273"/>
              <a:gd name="T6" fmla="*/ 22 w 49"/>
              <a:gd name="T7" fmla="*/ 125 h 273"/>
              <a:gd name="T8" fmla="*/ 17 w 49"/>
              <a:gd name="T9" fmla="*/ 132 h 273"/>
              <a:gd name="T10" fmla="*/ 10 w 49"/>
              <a:gd name="T11" fmla="*/ 137 h 273"/>
              <a:gd name="T12" fmla="*/ 10 w 49"/>
              <a:gd name="T13" fmla="*/ 137 h 273"/>
              <a:gd name="T14" fmla="*/ 10 w 49"/>
              <a:gd name="T15" fmla="*/ 137 h 273"/>
              <a:gd name="T16" fmla="*/ 17 w 49"/>
              <a:gd name="T17" fmla="*/ 142 h 273"/>
              <a:gd name="T18" fmla="*/ 22 w 49"/>
              <a:gd name="T19" fmla="*/ 147 h 273"/>
              <a:gd name="T20" fmla="*/ 27 w 49"/>
              <a:gd name="T21" fmla="*/ 156 h 273"/>
              <a:gd name="T22" fmla="*/ 27 w 49"/>
              <a:gd name="T23" fmla="*/ 166 h 273"/>
              <a:gd name="T24" fmla="*/ 27 w 49"/>
              <a:gd name="T25" fmla="*/ 244 h 273"/>
              <a:gd name="T26" fmla="*/ 27 w 49"/>
              <a:gd name="T27" fmla="*/ 244 h 273"/>
              <a:gd name="T28" fmla="*/ 30 w 49"/>
              <a:gd name="T29" fmla="*/ 254 h 273"/>
              <a:gd name="T30" fmla="*/ 32 w 49"/>
              <a:gd name="T31" fmla="*/ 261 h 273"/>
              <a:gd name="T32" fmla="*/ 39 w 49"/>
              <a:gd name="T33" fmla="*/ 266 h 273"/>
              <a:gd name="T34" fmla="*/ 49 w 49"/>
              <a:gd name="T35" fmla="*/ 268 h 273"/>
              <a:gd name="T36" fmla="*/ 49 w 49"/>
              <a:gd name="T37" fmla="*/ 273 h 273"/>
              <a:gd name="T38" fmla="*/ 49 w 49"/>
              <a:gd name="T39" fmla="*/ 273 h 273"/>
              <a:gd name="T40" fmla="*/ 39 w 49"/>
              <a:gd name="T41" fmla="*/ 271 h 273"/>
              <a:gd name="T42" fmla="*/ 30 w 49"/>
              <a:gd name="T43" fmla="*/ 266 h 273"/>
              <a:gd name="T44" fmla="*/ 22 w 49"/>
              <a:gd name="T45" fmla="*/ 256 h 273"/>
              <a:gd name="T46" fmla="*/ 20 w 49"/>
              <a:gd name="T47" fmla="*/ 251 h 273"/>
              <a:gd name="T48" fmla="*/ 17 w 49"/>
              <a:gd name="T49" fmla="*/ 244 h 273"/>
              <a:gd name="T50" fmla="*/ 17 w 49"/>
              <a:gd name="T51" fmla="*/ 161 h 273"/>
              <a:gd name="T52" fmla="*/ 17 w 49"/>
              <a:gd name="T53" fmla="*/ 161 h 273"/>
              <a:gd name="T54" fmla="*/ 17 w 49"/>
              <a:gd name="T55" fmla="*/ 154 h 273"/>
              <a:gd name="T56" fmla="*/ 15 w 49"/>
              <a:gd name="T57" fmla="*/ 147 h 273"/>
              <a:gd name="T58" fmla="*/ 10 w 49"/>
              <a:gd name="T59" fmla="*/ 142 h 273"/>
              <a:gd name="T60" fmla="*/ 0 w 49"/>
              <a:gd name="T61" fmla="*/ 139 h 273"/>
              <a:gd name="T62" fmla="*/ 0 w 49"/>
              <a:gd name="T63" fmla="*/ 134 h 273"/>
              <a:gd name="T64" fmla="*/ 0 w 49"/>
              <a:gd name="T65" fmla="*/ 134 h 273"/>
              <a:gd name="T66" fmla="*/ 10 w 49"/>
              <a:gd name="T67" fmla="*/ 132 h 273"/>
              <a:gd name="T68" fmla="*/ 15 w 49"/>
              <a:gd name="T69" fmla="*/ 127 h 273"/>
              <a:gd name="T70" fmla="*/ 17 w 49"/>
              <a:gd name="T71" fmla="*/ 120 h 273"/>
              <a:gd name="T72" fmla="*/ 17 w 49"/>
              <a:gd name="T73" fmla="*/ 112 h 273"/>
              <a:gd name="T74" fmla="*/ 17 w 49"/>
              <a:gd name="T75" fmla="*/ 30 h 273"/>
              <a:gd name="T76" fmla="*/ 17 w 49"/>
              <a:gd name="T77" fmla="*/ 30 h 273"/>
              <a:gd name="T78" fmla="*/ 20 w 49"/>
              <a:gd name="T79" fmla="*/ 20 h 273"/>
              <a:gd name="T80" fmla="*/ 22 w 49"/>
              <a:gd name="T81" fmla="*/ 15 h 273"/>
              <a:gd name="T82" fmla="*/ 30 w 49"/>
              <a:gd name="T83" fmla="*/ 5 h 273"/>
              <a:gd name="T84" fmla="*/ 39 w 49"/>
              <a:gd name="T85" fmla="*/ 0 h 273"/>
              <a:gd name="T86" fmla="*/ 49 w 49"/>
              <a:gd name="T87" fmla="*/ 0 h 273"/>
              <a:gd name="T88" fmla="*/ 49 w 49"/>
              <a:gd name="T89" fmla="*/ 3 h 273"/>
              <a:gd name="T90" fmla="*/ 49 w 49"/>
              <a:gd name="T91" fmla="*/ 3 h 273"/>
              <a:gd name="T92" fmla="*/ 39 w 49"/>
              <a:gd name="T93" fmla="*/ 5 h 273"/>
              <a:gd name="T94" fmla="*/ 32 w 49"/>
              <a:gd name="T95" fmla="*/ 10 h 273"/>
              <a:gd name="T96" fmla="*/ 30 w 49"/>
              <a:gd name="T97" fmla="*/ 17 h 273"/>
              <a:gd name="T98" fmla="*/ 27 w 49"/>
              <a:gd name="T99" fmla="*/ 27 h 273"/>
              <a:gd name="T100" fmla="*/ 27 w 49"/>
              <a:gd name="T101"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 h="273">
                <a:moveTo>
                  <a:pt x="27" y="105"/>
                </a:moveTo>
                <a:lnTo>
                  <a:pt x="27" y="105"/>
                </a:lnTo>
                <a:lnTo>
                  <a:pt x="27" y="117"/>
                </a:lnTo>
                <a:lnTo>
                  <a:pt x="22" y="125"/>
                </a:lnTo>
                <a:lnTo>
                  <a:pt x="17" y="132"/>
                </a:lnTo>
                <a:lnTo>
                  <a:pt x="10" y="137"/>
                </a:lnTo>
                <a:lnTo>
                  <a:pt x="10" y="137"/>
                </a:lnTo>
                <a:lnTo>
                  <a:pt x="10" y="137"/>
                </a:lnTo>
                <a:lnTo>
                  <a:pt x="17" y="142"/>
                </a:lnTo>
                <a:lnTo>
                  <a:pt x="22" y="147"/>
                </a:lnTo>
                <a:lnTo>
                  <a:pt x="27" y="156"/>
                </a:lnTo>
                <a:lnTo>
                  <a:pt x="27" y="166"/>
                </a:lnTo>
                <a:lnTo>
                  <a:pt x="27" y="244"/>
                </a:lnTo>
                <a:lnTo>
                  <a:pt x="27" y="244"/>
                </a:lnTo>
                <a:lnTo>
                  <a:pt x="30" y="254"/>
                </a:lnTo>
                <a:lnTo>
                  <a:pt x="32" y="261"/>
                </a:lnTo>
                <a:lnTo>
                  <a:pt x="39" y="266"/>
                </a:lnTo>
                <a:lnTo>
                  <a:pt x="49" y="268"/>
                </a:lnTo>
                <a:lnTo>
                  <a:pt x="49" y="273"/>
                </a:lnTo>
                <a:lnTo>
                  <a:pt x="49" y="273"/>
                </a:lnTo>
                <a:lnTo>
                  <a:pt x="39" y="271"/>
                </a:lnTo>
                <a:lnTo>
                  <a:pt x="30" y="266"/>
                </a:lnTo>
                <a:lnTo>
                  <a:pt x="22" y="256"/>
                </a:lnTo>
                <a:lnTo>
                  <a:pt x="20" y="251"/>
                </a:lnTo>
                <a:lnTo>
                  <a:pt x="17" y="244"/>
                </a:lnTo>
                <a:lnTo>
                  <a:pt x="17" y="161"/>
                </a:lnTo>
                <a:lnTo>
                  <a:pt x="17" y="161"/>
                </a:lnTo>
                <a:lnTo>
                  <a:pt x="17" y="154"/>
                </a:lnTo>
                <a:lnTo>
                  <a:pt x="15" y="147"/>
                </a:lnTo>
                <a:lnTo>
                  <a:pt x="10" y="142"/>
                </a:lnTo>
                <a:lnTo>
                  <a:pt x="0" y="139"/>
                </a:lnTo>
                <a:lnTo>
                  <a:pt x="0" y="134"/>
                </a:lnTo>
                <a:lnTo>
                  <a:pt x="0" y="134"/>
                </a:lnTo>
                <a:lnTo>
                  <a:pt x="10" y="132"/>
                </a:lnTo>
                <a:lnTo>
                  <a:pt x="15" y="127"/>
                </a:lnTo>
                <a:lnTo>
                  <a:pt x="17" y="120"/>
                </a:lnTo>
                <a:lnTo>
                  <a:pt x="17" y="112"/>
                </a:lnTo>
                <a:lnTo>
                  <a:pt x="17" y="30"/>
                </a:lnTo>
                <a:lnTo>
                  <a:pt x="17" y="30"/>
                </a:lnTo>
                <a:lnTo>
                  <a:pt x="20" y="20"/>
                </a:lnTo>
                <a:lnTo>
                  <a:pt x="22" y="15"/>
                </a:lnTo>
                <a:lnTo>
                  <a:pt x="30" y="5"/>
                </a:lnTo>
                <a:lnTo>
                  <a:pt x="39" y="0"/>
                </a:lnTo>
                <a:lnTo>
                  <a:pt x="49" y="0"/>
                </a:lnTo>
                <a:lnTo>
                  <a:pt x="49" y="3"/>
                </a:lnTo>
                <a:lnTo>
                  <a:pt x="49" y="3"/>
                </a:lnTo>
                <a:lnTo>
                  <a:pt x="39" y="5"/>
                </a:lnTo>
                <a:lnTo>
                  <a:pt x="32" y="10"/>
                </a:lnTo>
                <a:lnTo>
                  <a:pt x="30" y="17"/>
                </a:lnTo>
                <a:lnTo>
                  <a:pt x="27" y="27"/>
                </a:lnTo>
                <a:lnTo>
                  <a:pt x="27"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49" name="Rectangle 43">
            <a:extLst>
              <a:ext uri="{FF2B5EF4-FFF2-40B4-BE49-F238E27FC236}">
                <a16:creationId xmlns:a16="http://schemas.microsoft.com/office/drawing/2014/main" id="{9BAD6B6C-A4F5-47B7-BAA1-E6DDB3753E38}"/>
              </a:ext>
            </a:extLst>
          </p:cNvPr>
          <p:cNvSpPr>
            <a:spLocks noChangeArrowheads="1"/>
          </p:cNvSpPr>
          <p:nvPr/>
        </p:nvSpPr>
        <p:spPr bwMode="auto">
          <a:xfrm>
            <a:off x="269009" y="4603004"/>
            <a:ext cx="785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0" u="none" strike="noStrike" cap="none" normalizeH="0" baseline="0" dirty="0">
                <a:ln>
                  <a:noFill/>
                </a:ln>
                <a:solidFill>
                  <a:srgbClr val="000000"/>
                </a:solidFill>
                <a:effectLst/>
                <a:latin typeface="Univers LT Std 47 Cn Lt" charset="0"/>
                <a:cs typeface="Arial" pitchFamily="34" charset="0"/>
              </a:rPr>
              <a:t>2</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grpSp>
        <p:nvGrpSpPr>
          <p:cNvPr id="450" name="Group 449">
            <a:extLst>
              <a:ext uri="{FF2B5EF4-FFF2-40B4-BE49-F238E27FC236}">
                <a16:creationId xmlns:a16="http://schemas.microsoft.com/office/drawing/2014/main" id="{EB0AE9E0-78E1-467C-AE74-27A6F092BD5A}"/>
              </a:ext>
            </a:extLst>
          </p:cNvPr>
          <p:cNvGrpSpPr/>
          <p:nvPr/>
        </p:nvGrpSpPr>
        <p:grpSpPr>
          <a:xfrm>
            <a:off x="2508263" y="4869278"/>
            <a:ext cx="163711" cy="202389"/>
            <a:chOff x="2983624" y="3815720"/>
            <a:chExt cx="163711" cy="202389"/>
          </a:xfrm>
        </p:grpSpPr>
        <p:sp>
          <p:nvSpPr>
            <p:cNvPr id="451" name="Line 77">
              <a:extLst>
                <a:ext uri="{FF2B5EF4-FFF2-40B4-BE49-F238E27FC236}">
                  <a16:creationId xmlns:a16="http://schemas.microsoft.com/office/drawing/2014/main" id="{548589ED-1E95-46FE-8E57-FA6385CEF3C2}"/>
                </a:ext>
              </a:extLst>
            </p:cNvPr>
            <p:cNvSpPr>
              <a:spLocks noChangeShapeType="1"/>
            </p:cNvSpPr>
            <p:nvPr/>
          </p:nvSpPr>
          <p:spPr bwMode="auto">
            <a:xfrm flipV="1">
              <a:off x="3016367" y="3815720"/>
              <a:ext cx="130968" cy="1536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452" name="Freeform 78">
              <a:extLst>
                <a:ext uri="{FF2B5EF4-FFF2-40B4-BE49-F238E27FC236}">
                  <a16:creationId xmlns:a16="http://schemas.microsoft.com/office/drawing/2014/main" id="{98C4173D-5F54-4595-BCBB-24470CADF64F}"/>
                </a:ext>
              </a:extLst>
            </p:cNvPr>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53" name="Freeform 79">
              <a:extLst>
                <a:ext uri="{FF2B5EF4-FFF2-40B4-BE49-F238E27FC236}">
                  <a16:creationId xmlns:a16="http://schemas.microsoft.com/office/drawing/2014/main" id="{6B012E09-D27B-4FFC-9373-73D02DA76F66}"/>
                </a:ext>
              </a:extLst>
            </p:cNvPr>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56" name="Freeform 29">
            <a:extLst>
              <a:ext uri="{FF2B5EF4-FFF2-40B4-BE49-F238E27FC236}">
                <a16:creationId xmlns:a16="http://schemas.microsoft.com/office/drawing/2014/main" id="{519253AE-4D18-41A1-827E-682637688395}"/>
              </a:ext>
            </a:extLst>
          </p:cNvPr>
          <p:cNvSpPr>
            <a:spLocks/>
          </p:cNvSpPr>
          <p:nvPr/>
        </p:nvSpPr>
        <p:spPr bwMode="auto">
          <a:xfrm>
            <a:off x="1047462" y="4470567"/>
            <a:ext cx="1618287" cy="1804687"/>
          </a:xfrm>
          <a:custGeom>
            <a:avLst/>
            <a:gdLst>
              <a:gd name="T0" fmla="*/ 0 w 943"/>
              <a:gd name="T1" fmla="*/ 0 h 834"/>
              <a:gd name="T2" fmla="*/ 0 w 943"/>
              <a:gd name="T3" fmla="*/ 0 h 834"/>
              <a:gd name="T4" fmla="*/ 31 w 943"/>
              <a:gd name="T5" fmla="*/ 26 h 834"/>
              <a:gd name="T6" fmla="*/ 31 w 943"/>
              <a:gd name="T7" fmla="*/ 26 h 834"/>
              <a:gd name="T8" fmla="*/ 61 w 943"/>
              <a:gd name="T9" fmla="*/ 53 h 834"/>
              <a:gd name="T10" fmla="*/ 61 w 943"/>
              <a:gd name="T11" fmla="*/ 53 h 834"/>
              <a:gd name="T12" fmla="*/ 92 w 943"/>
              <a:gd name="T13" fmla="*/ 80 h 834"/>
              <a:gd name="T14" fmla="*/ 92 w 943"/>
              <a:gd name="T15" fmla="*/ 80 h 834"/>
              <a:gd name="T16" fmla="*/ 122 w 943"/>
              <a:gd name="T17" fmla="*/ 107 h 834"/>
              <a:gd name="T18" fmla="*/ 122 w 943"/>
              <a:gd name="T19" fmla="*/ 107 h 834"/>
              <a:gd name="T20" fmla="*/ 153 w 943"/>
              <a:gd name="T21" fmla="*/ 134 h 834"/>
              <a:gd name="T22" fmla="*/ 153 w 943"/>
              <a:gd name="T23" fmla="*/ 134 h 834"/>
              <a:gd name="T24" fmla="*/ 183 w 943"/>
              <a:gd name="T25" fmla="*/ 161 h 834"/>
              <a:gd name="T26" fmla="*/ 183 w 943"/>
              <a:gd name="T27" fmla="*/ 161 h 834"/>
              <a:gd name="T28" fmla="*/ 214 w 943"/>
              <a:gd name="T29" fmla="*/ 187 h 834"/>
              <a:gd name="T30" fmla="*/ 214 w 943"/>
              <a:gd name="T31" fmla="*/ 187 h 834"/>
              <a:gd name="T32" fmla="*/ 244 w 943"/>
              <a:gd name="T33" fmla="*/ 214 h 834"/>
              <a:gd name="T34" fmla="*/ 244 w 943"/>
              <a:gd name="T35" fmla="*/ 214 h 834"/>
              <a:gd name="T36" fmla="*/ 275 w 943"/>
              <a:gd name="T37" fmla="*/ 241 h 834"/>
              <a:gd name="T38" fmla="*/ 275 w 943"/>
              <a:gd name="T39" fmla="*/ 241 h 834"/>
              <a:gd name="T40" fmla="*/ 304 w 943"/>
              <a:gd name="T41" fmla="*/ 268 h 834"/>
              <a:gd name="T42" fmla="*/ 304 w 943"/>
              <a:gd name="T43" fmla="*/ 268 h 834"/>
              <a:gd name="T44" fmla="*/ 336 w 943"/>
              <a:gd name="T45" fmla="*/ 295 h 834"/>
              <a:gd name="T46" fmla="*/ 336 w 943"/>
              <a:gd name="T47" fmla="*/ 295 h 834"/>
              <a:gd name="T48" fmla="*/ 365 w 943"/>
              <a:gd name="T49" fmla="*/ 322 h 834"/>
              <a:gd name="T50" fmla="*/ 365 w 943"/>
              <a:gd name="T51" fmla="*/ 322 h 834"/>
              <a:gd name="T52" fmla="*/ 397 w 943"/>
              <a:gd name="T53" fmla="*/ 348 h 834"/>
              <a:gd name="T54" fmla="*/ 397 w 943"/>
              <a:gd name="T55" fmla="*/ 348 h 834"/>
              <a:gd name="T56" fmla="*/ 426 w 943"/>
              <a:gd name="T57" fmla="*/ 375 h 834"/>
              <a:gd name="T58" fmla="*/ 426 w 943"/>
              <a:gd name="T59" fmla="*/ 375 h 834"/>
              <a:gd name="T60" fmla="*/ 458 w 943"/>
              <a:gd name="T61" fmla="*/ 402 h 834"/>
              <a:gd name="T62" fmla="*/ 458 w 943"/>
              <a:gd name="T63" fmla="*/ 402 h 834"/>
              <a:gd name="T64" fmla="*/ 487 w 943"/>
              <a:gd name="T65" fmla="*/ 429 h 834"/>
              <a:gd name="T66" fmla="*/ 487 w 943"/>
              <a:gd name="T67" fmla="*/ 429 h 834"/>
              <a:gd name="T68" fmla="*/ 519 w 943"/>
              <a:gd name="T69" fmla="*/ 456 h 834"/>
              <a:gd name="T70" fmla="*/ 519 w 943"/>
              <a:gd name="T71" fmla="*/ 456 h 834"/>
              <a:gd name="T72" fmla="*/ 548 w 943"/>
              <a:gd name="T73" fmla="*/ 482 h 834"/>
              <a:gd name="T74" fmla="*/ 548 w 943"/>
              <a:gd name="T75" fmla="*/ 482 h 834"/>
              <a:gd name="T76" fmla="*/ 580 w 943"/>
              <a:gd name="T77" fmla="*/ 509 h 834"/>
              <a:gd name="T78" fmla="*/ 580 w 943"/>
              <a:gd name="T79" fmla="*/ 509 h 834"/>
              <a:gd name="T80" fmla="*/ 609 w 943"/>
              <a:gd name="T81" fmla="*/ 536 h 834"/>
              <a:gd name="T82" fmla="*/ 609 w 943"/>
              <a:gd name="T83" fmla="*/ 536 h 834"/>
              <a:gd name="T84" fmla="*/ 638 w 943"/>
              <a:gd name="T85" fmla="*/ 563 h 834"/>
              <a:gd name="T86" fmla="*/ 638 w 943"/>
              <a:gd name="T87" fmla="*/ 563 h 834"/>
              <a:gd name="T88" fmla="*/ 670 w 943"/>
              <a:gd name="T89" fmla="*/ 590 h 834"/>
              <a:gd name="T90" fmla="*/ 670 w 943"/>
              <a:gd name="T91" fmla="*/ 590 h 834"/>
              <a:gd name="T92" fmla="*/ 699 w 943"/>
              <a:gd name="T93" fmla="*/ 617 h 834"/>
              <a:gd name="T94" fmla="*/ 699 w 943"/>
              <a:gd name="T95" fmla="*/ 617 h 834"/>
              <a:gd name="T96" fmla="*/ 731 w 943"/>
              <a:gd name="T97" fmla="*/ 646 h 834"/>
              <a:gd name="T98" fmla="*/ 731 w 943"/>
              <a:gd name="T99" fmla="*/ 646 h 834"/>
              <a:gd name="T100" fmla="*/ 760 w 943"/>
              <a:gd name="T101" fmla="*/ 673 h 834"/>
              <a:gd name="T102" fmla="*/ 760 w 943"/>
              <a:gd name="T103" fmla="*/ 673 h 834"/>
              <a:gd name="T104" fmla="*/ 792 w 943"/>
              <a:gd name="T105" fmla="*/ 699 h 834"/>
              <a:gd name="T106" fmla="*/ 792 w 943"/>
              <a:gd name="T107" fmla="*/ 699 h 834"/>
              <a:gd name="T108" fmla="*/ 821 w 943"/>
              <a:gd name="T109" fmla="*/ 726 h 834"/>
              <a:gd name="T110" fmla="*/ 821 w 943"/>
              <a:gd name="T111" fmla="*/ 726 h 834"/>
              <a:gd name="T112" fmla="*/ 853 w 943"/>
              <a:gd name="T113" fmla="*/ 753 h 834"/>
              <a:gd name="T114" fmla="*/ 853 w 943"/>
              <a:gd name="T115" fmla="*/ 753 h 834"/>
              <a:gd name="T116" fmla="*/ 882 w 943"/>
              <a:gd name="T117" fmla="*/ 780 h 834"/>
              <a:gd name="T118" fmla="*/ 882 w 943"/>
              <a:gd name="T119" fmla="*/ 780 h 834"/>
              <a:gd name="T120" fmla="*/ 914 w 943"/>
              <a:gd name="T121" fmla="*/ 807 h 834"/>
              <a:gd name="T122" fmla="*/ 914 w 943"/>
              <a:gd name="T123" fmla="*/ 807 h 834"/>
              <a:gd name="T124" fmla="*/ 943 w 943"/>
              <a:gd name="T125" fmla="*/ 834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3" h="834">
                <a:moveTo>
                  <a:pt x="0" y="0"/>
                </a:moveTo>
                <a:lnTo>
                  <a:pt x="0" y="0"/>
                </a:lnTo>
                <a:lnTo>
                  <a:pt x="31" y="26"/>
                </a:lnTo>
                <a:lnTo>
                  <a:pt x="31" y="26"/>
                </a:lnTo>
                <a:lnTo>
                  <a:pt x="61" y="53"/>
                </a:lnTo>
                <a:lnTo>
                  <a:pt x="61" y="53"/>
                </a:lnTo>
                <a:lnTo>
                  <a:pt x="92" y="80"/>
                </a:lnTo>
                <a:lnTo>
                  <a:pt x="92" y="80"/>
                </a:lnTo>
                <a:lnTo>
                  <a:pt x="122" y="107"/>
                </a:lnTo>
                <a:lnTo>
                  <a:pt x="122" y="107"/>
                </a:lnTo>
                <a:lnTo>
                  <a:pt x="153" y="134"/>
                </a:lnTo>
                <a:lnTo>
                  <a:pt x="153" y="134"/>
                </a:lnTo>
                <a:lnTo>
                  <a:pt x="183" y="161"/>
                </a:lnTo>
                <a:lnTo>
                  <a:pt x="183" y="161"/>
                </a:lnTo>
                <a:lnTo>
                  <a:pt x="214" y="187"/>
                </a:lnTo>
                <a:lnTo>
                  <a:pt x="214" y="187"/>
                </a:lnTo>
                <a:lnTo>
                  <a:pt x="244" y="214"/>
                </a:lnTo>
                <a:lnTo>
                  <a:pt x="244" y="214"/>
                </a:lnTo>
                <a:lnTo>
                  <a:pt x="275" y="241"/>
                </a:lnTo>
                <a:lnTo>
                  <a:pt x="275" y="241"/>
                </a:lnTo>
                <a:lnTo>
                  <a:pt x="304" y="268"/>
                </a:lnTo>
                <a:lnTo>
                  <a:pt x="304" y="268"/>
                </a:lnTo>
                <a:lnTo>
                  <a:pt x="336" y="295"/>
                </a:lnTo>
                <a:lnTo>
                  <a:pt x="336" y="295"/>
                </a:lnTo>
                <a:lnTo>
                  <a:pt x="365" y="322"/>
                </a:lnTo>
                <a:lnTo>
                  <a:pt x="365" y="322"/>
                </a:lnTo>
                <a:lnTo>
                  <a:pt x="397" y="348"/>
                </a:lnTo>
                <a:lnTo>
                  <a:pt x="397" y="348"/>
                </a:lnTo>
                <a:lnTo>
                  <a:pt x="426" y="375"/>
                </a:lnTo>
                <a:lnTo>
                  <a:pt x="426" y="375"/>
                </a:lnTo>
                <a:lnTo>
                  <a:pt x="458" y="402"/>
                </a:lnTo>
                <a:lnTo>
                  <a:pt x="458" y="402"/>
                </a:lnTo>
                <a:lnTo>
                  <a:pt x="487" y="429"/>
                </a:lnTo>
                <a:lnTo>
                  <a:pt x="487" y="429"/>
                </a:lnTo>
                <a:lnTo>
                  <a:pt x="519" y="456"/>
                </a:lnTo>
                <a:lnTo>
                  <a:pt x="519" y="456"/>
                </a:lnTo>
                <a:lnTo>
                  <a:pt x="548" y="482"/>
                </a:lnTo>
                <a:lnTo>
                  <a:pt x="548" y="482"/>
                </a:lnTo>
                <a:lnTo>
                  <a:pt x="580" y="509"/>
                </a:lnTo>
                <a:lnTo>
                  <a:pt x="580" y="509"/>
                </a:lnTo>
                <a:lnTo>
                  <a:pt x="609" y="536"/>
                </a:lnTo>
                <a:lnTo>
                  <a:pt x="609" y="536"/>
                </a:lnTo>
                <a:lnTo>
                  <a:pt x="638" y="563"/>
                </a:lnTo>
                <a:lnTo>
                  <a:pt x="638" y="563"/>
                </a:lnTo>
                <a:lnTo>
                  <a:pt x="670" y="590"/>
                </a:lnTo>
                <a:lnTo>
                  <a:pt x="670" y="590"/>
                </a:lnTo>
                <a:lnTo>
                  <a:pt x="699" y="617"/>
                </a:lnTo>
                <a:lnTo>
                  <a:pt x="699" y="617"/>
                </a:lnTo>
                <a:lnTo>
                  <a:pt x="731" y="646"/>
                </a:lnTo>
                <a:lnTo>
                  <a:pt x="731" y="646"/>
                </a:lnTo>
                <a:lnTo>
                  <a:pt x="760" y="673"/>
                </a:lnTo>
                <a:lnTo>
                  <a:pt x="760" y="673"/>
                </a:lnTo>
                <a:lnTo>
                  <a:pt x="792" y="699"/>
                </a:lnTo>
                <a:lnTo>
                  <a:pt x="792" y="699"/>
                </a:lnTo>
                <a:lnTo>
                  <a:pt x="821" y="726"/>
                </a:lnTo>
                <a:lnTo>
                  <a:pt x="821" y="726"/>
                </a:lnTo>
                <a:lnTo>
                  <a:pt x="853" y="753"/>
                </a:lnTo>
                <a:lnTo>
                  <a:pt x="853" y="753"/>
                </a:lnTo>
                <a:lnTo>
                  <a:pt x="882" y="780"/>
                </a:lnTo>
                <a:lnTo>
                  <a:pt x="882" y="780"/>
                </a:lnTo>
                <a:lnTo>
                  <a:pt x="914" y="807"/>
                </a:lnTo>
                <a:lnTo>
                  <a:pt x="914" y="807"/>
                </a:lnTo>
                <a:lnTo>
                  <a:pt x="943" y="834"/>
                </a:lnTo>
              </a:path>
            </a:pathLst>
          </a:custGeom>
          <a:noFill/>
          <a:ln w="38100">
            <a:solidFill>
              <a:srgbClr val="E7B08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457" name="Group 456">
            <a:extLst>
              <a:ext uri="{FF2B5EF4-FFF2-40B4-BE49-F238E27FC236}">
                <a16:creationId xmlns:a16="http://schemas.microsoft.com/office/drawing/2014/main" id="{C1B4E57B-351F-48CD-BE4E-533C18FE8CBA}"/>
              </a:ext>
            </a:extLst>
          </p:cNvPr>
          <p:cNvGrpSpPr/>
          <p:nvPr/>
        </p:nvGrpSpPr>
        <p:grpSpPr>
          <a:xfrm>
            <a:off x="2291257" y="4267219"/>
            <a:ext cx="75115" cy="755913"/>
            <a:chOff x="2837248" y="3279266"/>
            <a:chExt cx="75115" cy="755913"/>
          </a:xfrm>
        </p:grpSpPr>
        <p:sp>
          <p:nvSpPr>
            <p:cNvPr id="458" name="Freeform 83">
              <a:extLst>
                <a:ext uri="{FF2B5EF4-FFF2-40B4-BE49-F238E27FC236}">
                  <a16:creationId xmlns:a16="http://schemas.microsoft.com/office/drawing/2014/main" id="{B733676D-C41D-49B3-B36D-45EE4BC95504}"/>
                </a:ext>
              </a:extLst>
            </p:cNvPr>
            <p:cNvSpPr>
              <a:spLocks/>
            </p:cNvSpPr>
            <p:nvPr/>
          </p:nvSpPr>
          <p:spPr bwMode="auto">
            <a:xfrm>
              <a:off x="2837248" y="3279266"/>
              <a:ext cx="75115" cy="95100"/>
            </a:xfrm>
            <a:custGeom>
              <a:avLst/>
              <a:gdLst>
                <a:gd name="T0" fmla="*/ 39 w 39"/>
                <a:gd name="T1" fmla="*/ 20 h 39"/>
                <a:gd name="T2" fmla="*/ 39 w 39"/>
                <a:gd name="T3" fmla="*/ 20 h 39"/>
                <a:gd name="T4" fmla="*/ 37 w 39"/>
                <a:gd name="T5" fmla="*/ 27 h 39"/>
                <a:gd name="T6" fmla="*/ 32 w 39"/>
                <a:gd name="T7" fmla="*/ 34 h 39"/>
                <a:gd name="T8" fmla="*/ 27 w 39"/>
                <a:gd name="T9" fmla="*/ 39 h 39"/>
                <a:gd name="T10" fmla="*/ 20 w 39"/>
                <a:gd name="T11" fmla="*/ 39 h 39"/>
                <a:gd name="T12" fmla="*/ 20 w 39"/>
                <a:gd name="T13" fmla="*/ 39 h 39"/>
                <a:gd name="T14" fmla="*/ 12 w 39"/>
                <a:gd name="T15" fmla="*/ 39 h 39"/>
                <a:gd name="T16" fmla="*/ 5 w 39"/>
                <a:gd name="T17" fmla="*/ 34 h 39"/>
                <a:gd name="T18" fmla="*/ 0 w 39"/>
                <a:gd name="T19" fmla="*/ 27 h 39"/>
                <a:gd name="T20" fmla="*/ 0 w 39"/>
                <a:gd name="T21" fmla="*/ 20 h 39"/>
                <a:gd name="T22" fmla="*/ 0 w 39"/>
                <a:gd name="T23" fmla="*/ 20 h 39"/>
                <a:gd name="T24" fmla="*/ 0 w 39"/>
                <a:gd name="T25" fmla="*/ 12 h 39"/>
                <a:gd name="T26" fmla="*/ 5 w 39"/>
                <a:gd name="T27" fmla="*/ 5 h 39"/>
                <a:gd name="T28" fmla="*/ 12 w 39"/>
                <a:gd name="T29" fmla="*/ 3 h 39"/>
                <a:gd name="T30" fmla="*/ 20 w 39"/>
                <a:gd name="T31" fmla="*/ 0 h 39"/>
                <a:gd name="T32" fmla="*/ 20 w 39"/>
                <a:gd name="T33" fmla="*/ 0 h 39"/>
                <a:gd name="T34" fmla="*/ 27 w 39"/>
                <a:gd name="T35" fmla="*/ 3 h 39"/>
                <a:gd name="T36" fmla="*/ 32 w 39"/>
                <a:gd name="T37" fmla="*/ 5 h 39"/>
                <a:gd name="T38" fmla="*/ 37 w 39"/>
                <a:gd name="T39" fmla="*/ 12 h 39"/>
                <a:gd name="T40" fmla="*/ 39 w 39"/>
                <a:gd name="T41" fmla="*/ 20 h 39"/>
                <a:gd name="T42" fmla="*/ 39 w 39"/>
                <a:gd name="T4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20"/>
                  </a:moveTo>
                  <a:lnTo>
                    <a:pt x="39" y="20"/>
                  </a:lnTo>
                  <a:lnTo>
                    <a:pt x="37" y="27"/>
                  </a:lnTo>
                  <a:lnTo>
                    <a:pt x="32" y="34"/>
                  </a:lnTo>
                  <a:lnTo>
                    <a:pt x="27" y="39"/>
                  </a:lnTo>
                  <a:lnTo>
                    <a:pt x="20" y="39"/>
                  </a:lnTo>
                  <a:lnTo>
                    <a:pt x="20" y="39"/>
                  </a:lnTo>
                  <a:lnTo>
                    <a:pt x="12" y="39"/>
                  </a:lnTo>
                  <a:lnTo>
                    <a:pt x="5" y="34"/>
                  </a:lnTo>
                  <a:lnTo>
                    <a:pt x="0" y="27"/>
                  </a:lnTo>
                  <a:lnTo>
                    <a:pt x="0" y="20"/>
                  </a:lnTo>
                  <a:lnTo>
                    <a:pt x="0" y="20"/>
                  </a:lnTo>
                  <a:lnTo>
                    <a:pt x="0" y="12"/>
                  </a:lnTo>
                  <a:lnTo>
                    <a:pt x="5" y="5"/>
                  </a:lnTo>
                  <a:lnTo>
                    <a:pt x="12" y="3"/>
                  </a:lnTo>
                  <a:lnTo>
                    <a:pt x="20" y="0"/>
                  </a:lnTo>
                  <a:lnTo>
                    <a:pt x="20" y="0"/>
                  </a:lnTo>
                  <a:lnTo>
                    <a:pt x="27" y="3"/>
                  </a:lnTo>
                  <a:lnTo>
                    <a:pt x="32" y="5"/>
                  </a:lnTo>
                  <a:lnTo>
                    <a:pt x="37" y="12"/>
                  </a:lnTo>
                  <a:lnTo>
                    <a:pt x="39" y="20"/>
                  </a:lnTo>
                  <a:lnTo>
                    <a:pt x="3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459" name="Freeform 85">
              <a:extLst>
                <a:ext uri="{FF2B5EF4-FFF2-40B4-BE49-F238E27FC236}">
                  <a16:creationId xmlns:a16="http://schemas.microsoft.com/office/drawing/2014/main" id="{1946996D-7D4A-4649-87C6-6F4B2ADA7953}"/>
                </a:ext>
              </a:extLst>
            </p:cNvPr>
            <p:cNvSpPr>
              <a:spLocks/>
            </p:cNvSpPr>
            <p:nvPr/>
          </p:nvSpPr>
          <p:spPr bwMode="auto">
            <a:xfrm>
              <a:off x="2837248" y="3940079"/>
              <a:ext cx="75115" cy="95100"/>
            </a:xfrm>
            <a:custGeom>
              <a:avLst/>
              <a:gdLst>
                <a:gd name="T0" fmla="*/ 39 w 39"/>
                <a:gd name="T1" fmla="*/ 19 h 39"/>
                <a:gd name="T2" fmla="*/ 39 w 39"/>
                <a:gd name="T3" fmla="*/ 19 h 39"/>
                <a:gd name="T4" fmla="*/ 37 w 39"/>
                <a:gd name="T5" fmla="*/ 27 h 39"/>
                <a:gd name="T6" fmla="*/ 32 w 39"/>
                <a:gd name="T7" fmla="*/ 34 h 39"/>
                <a:gd name="T8" fmla="*/ 27 w 39"/>
                <a:gd name="T9" fmla="*/ 36 h 39"/>
                <a:gd name="T10" fmla="*/ 20 w 39"/>
                <a:gd name="T11" fmla="*/ 39 h 39"/>
                <a:gd name="T12" fmla="*/ 20 w 39"/>
                <a:gd name="T13" fmla="*/ 39 h 39"/>
                <a:gd name="T14" fmla="*/ 12 w 39"/>
                <a:gd name="T15" fmla="*/ 36 h 39"/>
                <a:gd name="T16" fmla="*/ 5 w 39"/>
                <a:gd name="T17" fmla="*/ 34 h 39"/>
                <a:gd name="T18" fmla="*/ 0 w 39"/>
                <a:gd name="T19" fmla="*/ 27 h 39"/>
                <a:gd name="T20" fmla="*/ 0 w 39"/>
                <a:gd name="T21" fmla="*/ 19 h 39"/>
                <a:gd name="T22" fmla="*/ 0 w 39"/>
                <a:gd name="T23" fmla="*/ 19 h 39"/>
                <a:gd name="T24" fmla="*/ 0 w 39"/>
                <a:gd name="T25" fmla="*/ 12 h 39"/>
                <a:gd name="T26" fmla="*/ 5 w 39"/>
                <a:gd name="T27" fmla="*/ 5 h 39"/>
                <a:gd name="T28" fmla="*/ 12 w 39"/>
                <a:gd name="T29" fmla="*/ 2 h 39"/>
                <a:gd name="T30" fmla="*/ 20 w 39"/>
                <a:gd name="T31" fmla="*/ 0 h 39"/>
                <a:gd name="T32" fmla="*/ 20 w 39"/>
                <a:gd name="T33" fmla="*/ 0 h 39"/>
                <a:gd name="T34" fmla="*/ 27 w 39"/>
                <a:gd name="T35" fmla="*/ 2 h 39"/>
                <a:gd name="T36" fmla="*/ 32 w 39"/>
                <a:gd name="T37" fmla="*/ 5 h 39"/>
                <a:gd name="T38" fmla="*/ 37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7" y="27"/>
                  </a:lnTo>
                  <a:lnTo>
                    <a:pt x="32" y="34"/>
                  </a:lnTo>
                  <a:lnTo>
                    <a:pt x="27" y="36"/>
                  </a:lnTo>
                  <a:lnTo>
                    <a:pt x="20" y="39"/>
                  </a:lnTo>
                  <a:lnTo>
                    <a:pt x="20" y="39"/>
                  </a:lnTo>
                  <a:lnTo>
                    <a:pt x="12" y="36"/>
                  </a:lnTo>
                  <a:lnTo>
                    <a:pt x="5" y="34"/>
                  </a:lnTo>
                  <a:lnTo>
                    <a:pt x="0" y="27"/>
                  </a:lnTo>
                  <a:lnTo>
                    <a:pt x="0" y="19"/>
                  </a:lnTo>
                  <a:lnTo>
                    <a:pt x="0" y="19"/>
                  </a:lnTo>
                  <a:lnTo>
                    <a:pt x="0" y="12"/>
                  </a:lnTo>
                  <a:lnTo>
                    <a:pt x="5" y="5"/>
                  </a:lnTo>
                  <a:lnTo>
                    <a:pt x="12" y="2"/>
                  </a:lnTo>
                  <a:lnTo>
                    <a:pt x="20" y="0"/>
                  </a:lnTo>
                  <a:lnTo>
                    <a:pt x="20" y="0"/>
                  </a:lnTo>
                  <a:lnTo>
                    <a:pt x="27" y="2"/>
                  </a:lnTo>
                  <a:lnTo>
                    <a:pt x="32" y="5"/>
                  </a:lnTo>
                  <a:lnTo>
                    <a:pt x="37"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grpSp>
      <p:sp>
        <p:nvSpPr>
          <p:cNvPr id="455" name="Freeform 84">
            <a:extLst>
              <a:ext uri="{FF2B5EF4-FFF2-40B4-BE49-F238E27FC236}">
                <a16:creationId xmlns:a16="http://schemas.microsoft.com/office/drawing/2014/main" id="{2AC55FBA-7188-4F9C-BE63-5EBF6F25716B}"/>
              </a:ext>
            </a:extLst>
          </p:cNvPr>
          <p:cNvSpPr>
            <a:spLocks/>
          </p:cNvSpPr>
          <p:nvPr/>
        </p:nvSpPr>
        <p:spPr bwMode="auto">
          <a:xfrm>
            <a:off x="1881093" y="5394624"/>
            <a:ext cx="75115" cy="95100"/>
          </a:xfrm>
          <a:custGeom>
            <a:avLst/>
            <a:gdLst>
              <a:gd name="T0" fmla="*/ 39 w 39"/>
              <a:gd name="T1" fmla="*/ 19 h 39"/>
              <a:gd name="T2" fmla="*/ 39 w 39"/>
              <a:gd name="T3" fmla="*/ 19 h 39"/>
              <a:gd name="T4" fmla="*/ 36 w 39"/>
              <a:gd name="T5" fmla="*/ 27 h 39"/>
              <a:gd name="T6" fmla="*/ 31 w 39"/>
              <a:gd name="T7" fmla="*/ 34 h 39"/>
              <a:gd name="T8" fmla="*/ 27 w 39"/>
              <a:gd name="T9" fmla="*/ 39 h 39"/>
              <a:gd name="T10" fmla="*/ 19 w 39"/>
              <a:gd name="T11" fmla="*/ 39 h 39"/>
              <a:gd name="T12" fmla="*/ 19 w 39"/>
              <a:gd name="T13" fmla="*/ 39 h 39"/>
              <a:gd name="T14" fmla="*/ 10 w 39"/>
              <a:gd name="T15" fmla="*/ 39 h 39"/>
              <a:gd name="T16" fmla="*/ 5 w 39"/>
              <a:gd name="T17" fmla="*/ 34 h 39"/>
              <a:gd name="T18" fmla="*/ 0 w 39"/>
              <a:gd name="T19" fmla="*/ 27 h 39"/>
              <a:gd name="T20" fmla="*/ 0 w 39"/>
              <a:gd name="T21" fmla="*/ 19 h 39"/>
              <a:gd name="T22" fmla="*/ 0 w 39"/>
              <a:gd name="T23" fmla="*/ 19 h 39"/>
              <a:gd name="T24" fmla="*/ 0 w 39"/>
              <a:gd name="T25" fmla="*/ 12 h 39"/>
              <a:gd name="T26" fmla="*/ 5 w 39"/>
              <a:gd name="T27" fmla="*/ 7 h 39"/>
              <a:gd name="T28" fmla="*/ 10 w 39"/>
              <a:gd name="T29" fmla="*/ 2 h 39"/>
              <a:gd name="T30" fmla="*/ 19 w 39"/>
              <a:gd name="T31" fmla="*/ 0 h 39"/>
              <a:gd name="T32" fmla="*/ 19 w 39"/>
              <a:gd name="T33" fmla="*/ 0 h 39"/>
              <a:gd name="T34" fmla="*/ 27 w 39"/>
              <a:gd name="T35" fmla="*/ 2 h 39"/>
              <a:gd name="T36" fmla="*/ 31 w 39"/>
              <a:gd name="T37" fmla="*/ 7 h 39"/>
              <a:gd name="T38" fmla="*/ 36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6" y="27"/>
                </a:lnTo>
                <a:lnTo>
                  <a:pt x="31" y="34"/>
                </a:lnTo>
                <a:lnTo>
                  <a:pt x="27" y="39"/>
                </a:lnTo>
                <a:lnTo>
                  <a:pt x="19" y="39"/>
                </a:lnTo>
                <a:lnTo>
                  <a:pt x="19" y="39"/>
                </a:lnTo>
                <a:lnTo>
                  <a:pt x="10" y="39"/>
                </a:lnTo>
                <a:lnTo>
                  <a:pt x="5" y="34"/>
                </a:lnTo>
                <a:lnTo>
                  <a:pt x="0" y="27"/>
                </a:lnTo>
                <a:lnTo>
                  <a:pt x="0" y="19"/>
                </a:lnTo>
                <a:lnTo>
                  <a:pt x="0" y="19"/>
                </a:lnTo>
                <a:lnTo>
                  <a:pt x="0" y="12"/>
                </a:lnTo>
                <a:lnTo>
                  <a:pt x="5" y="7"/>
                </a:lnTo>
                <a:lnTo>
                  <a:pt x="10" y="2"/>
                </a:lnTo>
                <a:lnTo>
                  <a:pt x="19" y="0"/>
                </a:lnTo>
                <a:lnTo>
                  <a:pt x="19" y="0"/>
                </a:lnTo>
                <a:lnTo>
                  <a:pt x="27" y="2"/>
                </a:lnTo>
                <a:lnTo>
                  <a:pt x="31" y="7"/>
                </a:lnTo>
                <a:lnTo>
                  <a:pt x="36"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grpSp>
        <p:nvGrpSpPr>
          <p:cNvPr id="5" name="Group 4">
            <a:extLst>
              <a:ext uri="{FF2B5EF4-FFF2-40B4-BE49-F238E27FC236}">
                <a16:creationId xmlns:a16="http://schemas.microsoft.com/office/drawing/2014/main" id="{2C15E277-57BE-44F7-871B-E13A992AEFF6}"/>
              </a:ext>
            </a:extLst>
          </p:cNvPr>
          <p:cNvGrpSpPr/>
          <p:nvPr/>
        </p:nvGrpSpPr>
        <p:grpSpPr>
          <a:xfrm>
            <a:off x="2328514" y="4403770"/>
            <a:ext cx="0" cy="499878"/>
            <a:chOff x="2328514" y="4403770"/>
            <a:chExt cx="0" cy="499878"/>
          </a:xfrm>
        </p:grpSpPr>
        <p:sp>
          <p:nvSpPr>
            <p:cNvPr id="460" name="Line 65">
              <a:extLst>
                <a:ext uri="{FF2B5EF4-FFF2-40B4-BE49-F238E27FC236}">
                  <a16:creationId xmlns:a16="http://schemas.microsoft.com/office/drawing/2014/main" id="{99D15A48-66DB-42C7-9A5C-A2F13F9F7343}"/>
                </a:ext>
              </a:extLst>
            </p:cNvPr>
            <p:cNvSpPr>
              <a:spLocks noChangeShapeType="1"/>
            </p:cNvSpPr>
            <p:nvPr/>
          </p:nvSpPr>
          <p:spPr bwMode="auto">
            <a:xfrm flipV="1">
              <a:off x="2328514" y="4403770"/>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1" name="Line 63">
              <a:extLst>
                <a:ext uri="{FF2B5EF4-FFF2-40B4-BE49-F238E27FC236}">
                  <a16:creationId xmlns:a16="http://schemas.microsoft.com/office/drawing/2014/main" id="{D5A27EEE-A1DB-4E10-AB42-1AD0730D2B25}"/>
                </a:ext>
              </a:extLst>
            </p:cNvPr>
            <p:cNvSpPr>
              <a:spLocks noChangeShapeType="1"/>
            </p:cNvSpPr>
            <p:nvPr/>
          </p:nvSpPr>
          <p:spPr bwMode="auto">
            <a:xfrm flipV="1">
              <a:off x="2328514" y="4784164"/>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2" name="Line 64">
              <a:extLst>
                <a:ext uri="{FF2B5EF4-FFF2-40B4-BE49-F238E27FC236}">
                  <a16:creationId xmlns:a16="http://schemas.microsoft.com/office/drawing/2014/main" id="{F1F37EF6-5B83-40C8-AF67-F262C7A71884}"/>
                </a:ext>
              </a:extLst>
            </p:cNvPr>
            <p:cNvSpPr>
              <a:spLocks noChangeShapeType="1"/>
            </p:cNvSpPr>
            <p:nvPr/>
          </p:nvSpPr>
          <p:spPr bwMode="auto">
            <a:xfrm flipV="1">
              <a:off x="2328514" y="459396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7028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2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3">
                                            <p:txEl>
                                              <p:pRg st="1" end="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45"/>
                                        </p:tgtEl>
                                        <p:attrNameLst>
                                          <p:attrName>style.visibility</p:attrName>
                                        </p:attrNameLst>
                                      </p:cBhvr>
                                      <p:to>
                                        <p:strVal val="visible"/>
                                      </p:to>
                                    </p:set>
                                  </p:childTnLst>
                                </p:cTn>
                              </p:par>
                              <p:par>
                                <p:cTn id="37" presetID="1" presetClass="exit" presetSubtype="0" fill="hold" grpId="0" nodeType="withEffect">
                                  <p:stCondLst>
                                    <p:cond delay="0"/>
                                  </p:stCondLst>
                                  <p:childTnLst>
                                    <p:set>
                                      <p:cBhvr>
                                        <p:cTn id="38" dur="1" fill="hold">
                                          <p:stCondLst>
                                            <p:cond delay="0"/>
                                          </p:stCondLst>
                                        </p:cTn>
                                        <p:tgtEl>
                                          <p:spTgt spid="45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3">
                                            <p:txEl>
                                              <p:pRg st="2" end="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animBg="1"/>
      <p:bldP spid="454" grpId="0" animBg="1"/>
      <p:bldP spid="343" grpId="0" uiExpand="1" build="p"/>
      <p:bldP spid="433" grpId="0" animBg="1"/>
      <p:bldP spid="447" grpId="0"/>
      <p:bldP spid="448" grpId="0" animBg="1"/>
      <p:bldP spid="449" grpId="0"/>
      <p:bldP spid="456" grpId="0" animBg="1"/>
      <p:bldP spid="45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Diminishing returns to revenue</a:t>
            </a:r>
          </a:p>
        </p:txBody>
      </p:sp>
      <p:sp>
        <p:nvSpPr>
          <p:cNvPr id="33" name="Content Placeholder 5"/>
          <p:cNvSpPr>
            <a:spLocks noGrp="1"/>
          </p:cNvSpPr>
          <p:nvPr>
            <p:ph idx="1"/>
          </p:nvPr>
        </p:nvSpPr>
        <p:spPr/>
        <p:txBody>
          <a:bodyPr>
            <a:normAutofit/>
          </a:bodyPr>
          <a:lstStyle/>
          <a:p>
            <a:pPr marL="0" indent="0">
              <a:buNone/>
            </a:pPr>
            <a:r>
              <a:rPr lang="en-US" sz="2800" dirty="0"/>
              <a:t>Given these two opposing effects, there is a maximum </a:t>
            </a:r>
            <a:r>
              <a:rPr lang="en-US" sz="2800" i="1" dirty="0">
                <a:solidFill>
                  <a:srgbClr val="9D0505"/>
                </a:solidFill>
              </a:rPr>
              <a:t>tax revenue </a:t>
            </a:r>
            <a:r>
              <a:rPr lang="en-US" sz="2800" dirty="0"/>
              <a:t>generated for a given tax.</a:t>
            </a:r>
          </a:p>
        </p:txBody>
      </p:sp>
      <p:sp>
        <p:nvSpPr>
          <p:cNvPr id="4" name="Content Placeholder 3"/>
          <p:cNvSpPr>
            <a:spLocks noGrp="1"/>
          </p:cNvSpPr>
          <p:nvPr>
            <p:ph sz="half" idx="4294967295"/>
          </p:nvPr>
        </p:nvSpPr>
        <p:spPr>
          <a:xfrm>
            <a:off x="4603518" y="2267466"/>
            <a:ext cx="4343400" cy="4343400"/>
          </a:xfrm>
          <a:prstGeom prst="rect">
            <a:avLst/>
          </a:prstGeom>
        </p:spPr>
        <p:txBody>
          <a:bodyPr>
            <a:normAutofit fontScale="92500" lnSpcReduction="20000"/>
          </a:bodyPr>
          <a:lstStyle/>
          <a:p>
            <a:r>
              <a:rPr lang="en-US" sz="2400" dirty="0"/>
              <a:t>As the tax rate increases from 0, the </a:t>
            </a:r>
            <a:r>
              <a:rPr lang="en-US" sz="2400" i="1" dirty="0">
                <a:solidFill>
                  <a:srgbClr val="9D0505"/>
                </a:solidFill>
              </a:rPr>
              <a:t>price effect </a:t>
            </a:r>
            <a:r>
              <a:rPr lang="en-US" sz="2400" dirty="0"/>
              <a:t>dominates the </a:t>
            </a:r>
            <a:r>
              <a:rPr lang="en-US" sz="2400" i="1" dirty="0">
                <a:solidFill>
                  <a:srgbClr val="9D0505"/>
                </a:solidFill>
              </a:rPr>
              <a:t>quantity effect </a:t>
            </a:r>
            <a:r>
              <a:rPr lang="en-US" sz="2400" dirty="0"/>
              <a:t>and </a:t>
            </a:r>
            <a:r>
              <a:rPr lang="en-US" sz="2400" i="1" dirty="0">
                <a:solidFill>
                  <a:srgbClr val="9D0505"/>
                </a:solidFill>
              </a:rPr>
              <a:t>revenue</a:t>
            </a:r>
            <a:r>
              <a:rPr lang="en-US" sz="2400" dirty="0"/>
              <a:t> rises.</a:t>
            </a:r>
          </a:p>
          <a:p>
            <a:r>
              <a:rPr lang="en-US" sz="2400" dirty="0"/>
              <a:t>After the maximum, the tax rate is so high that the </a:t>
            </a:r>
            <a:r>
              <a:rPr lang="en-US" sz="2400" i="1" dirty="0">
                <a:solidFill>
                  <a:srgbClr val="9D0505"/>
                </a:solidFill>
              </a:rPr>
              <a:t>quantity effect </a:t>
            </a:r>
            <a:r>
              <a:rPr lang="en-US" sz="2400" dirty="0"/>
              <a:t>dominates the </a:t>
            </a:r>
            <a:r>
              <a:rPr lang="en-US" sz="2400" i="1" dirty="0">
                <a:solidFill>
                  <a:srgbClr val="9D0505"/>
                </a:solidFill>
              </a:rPr>
              <a:t>price effect </a:t>
            </a:r>
            <a:r>
              <a:rPr lang="en-US" sz="2400" dirty="0"/>
              <a:t>and </a:t>
            </a:r>
            <a:r>
              <a:rPr lang="en-US" sz="2400" i="1" dirty="0">
                <a:solidFill>
                  <a:srgbClr val="9D0505"/>
                </a:solidFill>
              </a:rPr>
              <a:t>revenue</a:t>
            </a:r>
            <a:r>
              <a:rPr lang="en-US" sz="2400" dirty="0"/>
              <a:t> falls.</a:t>
            </a:r>
          </a:p>
          <a:p>
            <a:r>
              <a:rPr lang="en-US" sz="2400" dirty="0"/>
              <a:t>The revenue-maximizing tax rate depends on the elasticity of supply and demand:</a:t>
            </a:r>
          </a:p>
          <a:p>
            <a:pPr lvl="1"/>
            <a:r>
              <a:rPr lang="en-US" sz="1800" dirty="0"/>
              <a:t>The more inelastic supply and demand are, the larger the tax rate required to reach the revenue-maximizing point is.</a:t>
            </a:r>
          </a:p>
          <a:p>
            <a:r>
              <a:rPr lang="en-US" sz="2400" dirty="0"/>
              <a:t>This curve is sometimes referred to as the </a:t>
            </a:r>
            <a:r>
              <a:rPr lang="en-US" sz="2400" i="1" dirty="0">
                <a:solidFill>
                  <a:srgbClr val="9D0505"/>
                </a:solidFill>
              </a:rPr>
              <a:t>Laffer curve</a:t>
            </a:r>
            <a:r>
              <a:rPr lang="en-US" sz="2400" dirty="0"/>
              <a:t>.</a:t>
            </a:r>
          </a:p>
        </p:txBody>
      </p:sp>
      <p:sp>
        <p:nvSpPr>
          <p:cNvPr id="6" name="Rectangle 5"/>
          <p:cNvSpPr>
            <a:spLocks noChangeArrowheads="1"/>
          </p:cNvSpPr>
          <p:nvPr/>
        </p:nvSpPr>
        <p:spPr bwMode="auto">
          <a:xfrm>
            <a:off x="2362200" y="2267466"/>
            <a:ext cx="1960136" cy="3587893"/>
          </a:xfrm>
          <a:prstGeom prst="rect">
            <a:avLst/>
          </a:prstGeom>
          <a:solidFill>
            <a:srgbClr val="F69788"/>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7" name="Rectangle 6"/>
          <p:cNvSpPr>
            <a:spLocks noChangeArrowheads="1"/>
          </p:cNvSpPr>
          <p:nvPr/>
        </p:nvSpPr>
        <p:spPr bwMode="auto">
          <a:xfrm>
            <a:off x="504891" y="2267466"/>
            <a:ext cx="1857309" cy="3587893"/>
          </a:xfrm>
          <a:prstGeom prst="rect">
            <a:avLst/>
          </a:prstGeom>
          <a:solidFill>
            <a:srgbClr val="BFCF9C"/>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8" name="Freeform 7"/>
          <p:cNvSpPr>
            <a:spLocks/>
          </p:cNvSpPr>
          <p:nvPr/>
        </p:nvSpPr>
        <p:spPr bwMode="auto">
          <a:xfrm>
            <a:off x="517761" y="2305060"/>
            <a:ext cx="3753178" cy="3493908"/>
          </a:xfrm>
          <a:custGeom>
            <a:avLst/>
            <a:gdLst>
              <a:gd name="T0" fmla="*/ 0 w 2336"/>
              <a:gd name="T1" fmla="*/ 1487 h 1487"/>
              <a:gd name="T2" fmla="*/ 0 w 2336"/>
              <a:gd name="T3" fmla="*/ 1487 h 1487"/>
              <a:gd name="T4" fmla="*/ 117 w 2336"/>
              <a:gd name="T5" fmla="*/ 1212 h 1487"/>
              <a:gd name="T6" fmla="*/ 176 w 2336"/>
              <a:gd name="T7" fmla="*/ 1079 h 1487"/>
              <a:gd name="T8" fmla="*/ 235 w 2336"/>
              <a:gd name="T9" fmla="*/ 951 h 1487"/>
              <a:gd name="T10" fmla="*/ 235 w 2336"/>
              <a:gd name="T11" fmla="*/ 951 h 1487"/>
              <a:gd name="T12" fmla="*/ 294 w 2336"/>
              <a:gd name="T13" fmla="*/ 836 h 1487"/>
              <a:gd name="T14" fmla="*/ 350 w 2336"/>
              <a:gd name="T15" fmla="*/ 729 h 1487"/>
              <a:gd name="T16" fmla="*/ 408 w 2336"/>
              <a:gd name="T17" fmla="*/ 628 h 1487"/>
              <a:gd name="T18" fmla="*/ 467 w 2336"/>
              <a:gd name="T19" fmla="*/ 534 h 1487"/>
              <a:gd name="T20" fmla="*/ 467 w 2336"/>
              <a:gd name="T21" fmla="*/ 534 h 1487"/>
              <a:gd name="T22" fmla="*/ 526 w 2336"/>
              <a:gd name="T23" fmla="*/ 449 h 1487"/>
              <a:gd name="T24" fmla="*/ 585 w 2336"/>
              <a:gd name="T25" fmla="*/ 371 h 1487"/>
              <a:gd name="T26" fmla="*/ 643 w 2336"/>
              <a:gd name="T27" fmla="*/ 302 h 1487"/>
              <a:gd name="T28" fmla="*/ 702 w 2336"/>
              <a:gd name="T29" fmla="*/ 238 h 1487"/>
              <a:gd name="T30" fmla="*/ 702 w 2336"/>
              <a:gd name="T31" fmla="*/ 238 h 1487"/>
              <a:gd name="T32" fmla="*/ 761 w 2336"/>
              <a:gd name="T33" fmla="*/ 182 h 1487"/>
              <a:gd name="T34" fmla="*/ 817 w 2336"/>
              <a:gd name="T35" fmla="*/ 134 h 1487"/>
              <a:gd name="T36" fmla="*/ 876 w 2336"/>
              <a:gd name="T37" fmla="*/ 91 h 1487"/>
              <a:gd name="T38" fmla="*/ 905 w 2336"/>
              <a:gd name="T39" fmla="*/ 75 h 1487"/>
              <a:gd name="T40" fmla="*/ 934 w 2336"/>
              <a:gd name="T41" fmla="*/ 59 h 1487"/>
              <a:gd name="T42" fmla="*/ 934 w 2336"/>
              <a:gd name="T43" fmla="*/ 59 h 1487"/>
              <a:gd name="T44" fmla="*/ 964 w 2336"/>
              <a:gd name="T45" fmla="*/ 45 h 1487"/>
              <a:gd name="T46" fmla="*/ 993 w 2336"/>
              <a:gd name="T47" fmla="*/ 32 h 1487"/>
              <a:gd name="T48" fmla="*/ 1023 w 2336"/>
              <a:gd name="T49" fmla="*/ 21 h 1487"/>
              <a:gd name="T50" fmla="*/ 1052 w 2336"/>
              <a:gd name="T51" fmla="*/ 13 h 1487"/>
              <a:gd name="T52" fmla="*/ 1081 w 2336"/>
              <a:gd name="T53" fmla="*/ 8 h 1487"/>
              <a:gd name="T54" fmla="*/ 1111 w 2336"/>
              <a:gd name="T55" fmla="*/ 3 h 1487"/>
              <a:gd name="T56" fmla="*/ 1140 w 2336"/>
              <a:gd name="T57" fmla="*/ 0 h 1487"/>
              <a:gd name="T58" fmla="*/ 1169 w 2336"/>
              <a:gd name="T59" fmla="*/ 0 h 1487"/>
              <a:gd name="T60" fmla="*/ 1169 w 2336"/>
              <a:gd name="T61" fmla="*/ 0 h 1487"/>
              <a:gd name="T62" fmla="*/ 1199 w 2336"/>
              <a:gd name="T63" fmla="*/ 0 h 1487"/>
              <a:gd name="T64" fmla="*/ 1228 w 2336"/>
              <a:gd name="T65" fmla="*/ 3 h 1487"/>
              <a:gd name="T66" fmla="*/ 1257 w 2336"/>
              <a:gd name="T67" fmla="*/ 8 h 1487"/>
              <a:gd name="T68" fmla="*/ 1287 w 2336"/>
              <a:gd name="T69" fmla="*/ 13 h 1487"/>
              <a:gd name="T70" fmla="*/ 1314 w 2336"/>
              <a:gd name="T71" fmla="*/ 21 h 1487"/>
              <a:gd name="T72" fmla="*/ 1343 w 2336"/>
              <a:gd name="T73" fmla="*/ 32 h 1487"/>
              <a:gd name="T74" fmla="*/ 1372 w 2336"/>
              <a:gd name="T75" fmla="*/ 45 h 1487"/>
              <a:gd name="T76" fmla="*/ 1402 w 2336"/>
              <a:gd name="T77" fmla="*/ 59 h 1487"/>
              <a:gd name="T78" fmla="*/ 1402 w 2336"/>
              <a:gd name="T79" fmla="*/ 59 h 1487"/>
              <a:gd name="T80" fmla="*/ 1431 w 2336"/>
              <a:gd name="T81" fmla="*/ 75 h 1487"/>
              <a:gd name="T82" fmla="*/ 1460 w 2336"/>
              <a:gd name="T83" fmla="*/ 91 h 1487"/>
              <a:gd name="T84" fmla="*/ 1519 w 2336"/>
              <a:gd name="T85" fmla="*/ 134 h 1487"/>
              <a:gd name="T86" fmla="*/ 1578 w 2336"/>
              <a:gd name="T87" fmla="*/ 182 h 1487"/>
              <a:gd name="T88" fmla="*/ 1637 w 2336"/>
              <a:gd name="T89" fmla="*/ 238 h 1487"/>
              <a:gd name="T90" fmla="*/ 1637 w 2336"/>
              <a:gd name="T91" fmla="*/ 238 h 1487"/>
              <a:gd name="T92" fmla="*/ 1695 w 2336"/>
              <a:gd name="T93" fmla="*/ 302 h 1487"/>
              <a:gd name="T94" fmla="*/ 1754 w 2336"/>
              <a:gd name="T95" fmla="*/ 371 h 1487"/>
              <a:gd name="T96" fmla="*/ 1813 w 2336"/>
              <a:gd name="T97" fmla="*/ 449 h 1487"/>
              <a:gd name="T98" fmla="*/ 1869 w 2336"/>
              <a:gd name="T99" fmla="*/ 534 h 1487"/>
              <a:gd name="T100" fmla="*/ 1869 w 2336"/>
              <a:gd name="T101" fmla="*/ 534 h 1487"/>
              <a:gd name="T102" fmla="*/ 1928 w 2336"/>
              <a:gd name="T103" fmla="*/ 628 h 1487"/>
              <a:gd name="T104" fmla="*/ 1986 w 2336"/>
              <a:gd name="T105" fmla="*/ 729 h 1487"/>
              <a:gd name="T106" fmla="*/ 2045 w 2336"/>
              <a:gd name="T107" fmla="*/ 836 h 1487"/>
              <a:gd name="T108" fmla="*/ 2104 w 2336"/>
              <a:gd name="T109" fmla="*/ 951 h 1487"/>
              <a:gd name="T110" fmla="*/ 2104 w 2336"/>
              <a:gd name="T111" fmla="*/ 951 h 1487"/>
              <a:gd name="T112" fmla="*/ 2163 w 2336"/>
              <a:gd name="T113" fmla="*/ 1079 h 1487"/>
              <a:gd name="T114" fmla="*/ 2221 w 2336"/>
              <a:gd name="T115" fmla="*/ 1212 h 1487"/>
              <a:gd name="T116" fmla="*/ 2336 w 2336"/>
              <a:gd name="T117"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36" h="1487">
                <a:moveTo>
                  <a:pt x="0" y="1487"/>
                </a:moveTo>
                <a:lnTo>
                  <a:pt x="0" y="1487"/>
                </a:lnTo>
                <a:lnTo>
                  <a:pt x="117" y="1212"/>
                </a:lnTo>
                <a:lnTo>
                  <a:pt x="176" y="1079"/>
                </a:lnTo>
                <a:lnTo>
                  <a:pt x="235" y="951"/>
                </a:lnTo>
                <a:lnTo>
                  <a:pt x="235" y="951"/>
                </a:lnTo>
                <a:lnTo>
                  <a:pt x="294" y="836"/>
                </a:lnTo>
                <a:lnTo>
                  <a:pt x="350" y="729"/>
                </a:lnTo>
                <a:lnTo>
                  <a:pt x="408" y="628"/>
                </a:lnTo>
                <a:lnTo>
                  <a:pt x="467" y="534"/>
                </a:lnTo>
                <a:lnTo>
                  <a:pt x="467" y="534"/>
                </a:lnTo>
                <a:lnTo>
                  <a:pt x="526" y="449"/>
                </a:lnTo>
                <a:lnTo>
                  <a:pt x="585" y="371"/>
                </a:lnTo>
                <a:lnTo>
                  <a:pt x="643" y="302"/>
                </a:lnTo>
                <a:lnTo>
                  <a:pt x="702" y="238"/>
                </a:lnTo>
                <a:lnTo>
                  <a:pt x="702" y="238"/>
                </a:lnTo>
                <a:lnTo>
                  <a:pt x="761" y="182"/>
                </a:lnTo>
                <a:lnTo>
                  <a:pt x="817" y="134"/>
                </a:lnTo>
                <a:lnTo>
                  <a:pt x="876" y="91"/>
                </a:lnTo>
                <a:lnTo>
                  <a:pt x="905" y="75"/>
                </a:lnTo>
                <a:lnTo>
                  <a:pt x="934" y="59"/>
                </a:lnTo>
                <a:lnTo>
                  <a:pt x="934" y="59"/>
                </a:lnTo>
                <a:lnTo>
                  <a:pt x="964" y="45"/>
                </a:lnTo>
                <a:lnTo>
                  <a:pt x="993" y="32"/>
                </a:lnTo>
                <a:lnTo>
                  <a:pt x="1023" y="21"/>
                </a:lnTo>
                <a:lnTo>
                  <a:pt x="1052" y="13"/>
                </a:lnTo>
                <a:lnTo>
                  <a:pt x="1081" y="8"/>
                </a:lnTo>
                <a:lnTo>
                  <a:pt x="1111" y="3"/>
                </a:lnTo>
                <a:lnTo>
                  <a:pt x="1140" y="0"/>
                </a:lnTo>
                <a:lnTo>
                  <a:pt x="1169" y="0"/>
                </a:lnTo>
                <a:lnTo>
                  <a:pt x="1169" y="0"/>
                </a:lnTo>
                <a:lnTo>
                  <a:pt x="1199" y="0"/>
                </a:lnTo>
                <a:lnTo>
                  <a:pt x="1228" y="3"/>
                </a:lnTo>
                <a:lnTo>
                  <a:pt x="1257" y="8"/>
                </a:lnTo>
                <a:lnTo>
                  <a:pt x="1287" y="13"/>
                </a:lnTo>
                <a:lnTo>
                  <a:pt x="1314" y="21"/>
                </a:lnTo>
                <a:lnTo>
                  <a:pt x="1343" y="32"/>
                </a:lnTo>
                <a:lnTo>
                  <a:pt x="1372" y="45"/>
                </a:lnTo>
                <a:lnTo>
                  <a:pt x="1402" y="59"/>
                </a:lnTo>
                <a:lnTo>
                  <a:pt x="1402" y="59"/>
                </a:lnTo>
                <a:lnTo>
                  <a:pt x="1431" y="75"/>
                </a:lnTo>
                <a:lnTo>
                  <a:pt x="1460" y="91"/>
                </a:lnTo>
                <a:lnTo>
                  <a:pt x="1519" y="134"/>
                </a:lnTo>
                <a:lnTo>
                  <a:pt x="1578" y="182"/>
                </a:lnTo>
                <a:lnTo>
                  <a:pt x="1637" y="238"/>
                </a:lnTo>
                <a:lnTo>
                  <a:pt x="1637" y="238"/>
                </a:lnTo>
                <a:lnTo>
                  <a:pt x="1695" y="302"/>
                </a:lnTo>
                <a:lnTo>
                  <a:pt x="1754" y="371"/>
                </a:lnTo>
                <a:lnTo>
                  <a:pt x="1813" y="449"/>
                </a:lnTo>
                <a:lnTo>
                  <a:pt x="1869" y="534"/>
                </a:lnTo>
                <a:lnTo>
                  <a:pt x="1869" y="534"/>
                </a:lnTo>
                <a:lnTo>
                  <a:pt x="1928" y="628"/>
                </a:lnTo>
                <a:lnTo>
                  <a:pt x="1986" y="729"/>
                </a:lnTo>
                <a:lnTo>
                  <a:pt x="2045" y="836"/>
                </a:lnTo>
                <a:lnTo>
                  <a:pt x="2104" y="951"/>
                </a:lnTo>
                <a:lnTo>
                  <a:pt x="2104" y="951"/>
                </a:lnTo>
                <a:lnTo>
                  <a:pt x="2163" y="1079"/>
                </a:lnTo>
                <a:lnTo>
                  <a:pt x="2221" y="1212"/>
                </a:lnTo>
                <a:lnTo>
                  <a:pt x="2336" y="1487"/>
                </a:lnTo>
              </a:path>
            </a:pathLst>
          </a:custGeom>
          <a:noFill/>
          <a:ln w="381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ln>
                <a:solidFill>
                  <a:sysClr val="windowText" lastClr="000000"/>
                </a:solidFill>
              </a:ln>
            </a:endParaRPr>
          </a:p>
        </p:txBody>
      </p:sp>
      <p:sp>
        <p:nvSpPr>
          <p:cNvPr id="9" name="Line 8"/>
          <p:cNvSpPr>
            <a:spLocks noChangeShapeType="1"/>
          </p:cNvSpPr>
          <p:nvPr/>
        </p:nvSpPr>
        <p:spPr bwMode="auto">
          <a:xfrm>
            <a:off x="2375069" y="2298012"/>
            <a:ext cx="0" cy="3557347"/>
          </a:xfrm>
          <a:prstGeom prst="line">
            <a:avLst/>
          </a:prstGeom>
          <a:noFill/>
          <a:ln w="3810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9"/>
          <p:cNvSpPr>
            <a:spLocks noChangeShapeType="1"/>
          </p:cNvSpPr>
          <p:nvPr/>
        </p:nvSpPr>
        <p:spPr bwMode="auto">
          <a:xfrm>
            <a:off x="517761" y="2267466"/>
            <a:ext cx="0" cy="358789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Rectangle 10"/>
          <p:cNvSpPr>
            <a:spLocks noChangeArrowheads="1"/>
          </p:cNvSpPr>
          <p:nvPr/>
        </p:nvSpPr>
        <p:spPr bwMode="auto">
          <a:xfrm>
            <a:off x="2126035" y="6279879"/>
            <a:ext cx="5796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Tax rate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grpSp>
        <p:nvGrpSpPr>
          <p:cNvPr id="31" name="Group 30"/>
          <p:cNvGrpSpPr/>
          <p:nvPr/>
        </p:nvGrpSpPr>
        <p:grpSpPr>
          <a:xfrm>
            <a:off x="1002975" y="4725184"/>
            <a:ext cx="1289776" cy="907722"/>
            <a:chOff x="1002975" y="4267984"/>
            <a:chExt cx="1289776" cy="907722"/>
          </a:xfrm>
        </p:grpSpPr>
        <p:sp>
          <p:nvSpPr>
            <p:cNvPr id="12" name="Rectangle 11"/>
            <p:cNvSpPr>
              <a:spLocks noChangeArrowheads="1"/>
            </p:cNvSpPr>
            <p:nvPr/>
          </p:nvSpPr>
          <p:spPr bwMode="auto">
            <a:xfrm>
              <a:off x="1121868" y="4267984"/>
              <a:ext cx="924745"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Up to a point,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2"/>
            <p:cNvSpPr>
              <a:spLocks noChangeArrowheads="1"/>
            </p:cNvSpPr>
            <p:nvPr/>
          </p:nvSpPr>
          <p:spPr bwMode="auto">
            <a:xfrm>
              <a:off x="1002975" y="4477102"/>
              <a:ext cx="1289776"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Increasing</a:t>
              </a:r>
              <a:r>
                <a:rPr kumimoji="0" lang="en-US" sz="1200" i="1" u="none" strike="noStrike" cap="none" normalizeH="0" baseline="0" dirty="0">
                  <a:ln>
                    <a:noFill/>
                  </a:ln>
                  <a:solidFill>
                    <a:srgbClr val="000000"/>
                  </a:solidFill>
                  <a:effectLst/>
                  <a:latin typeface="Univers LT Std 47 Cn Lt" charset="0"/>
                  <a:cs typeface="Arial" pitchFamily="34" charset="0"/>
                </a:rPr>
                <a:t> the tax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Rectangle 15"/>
            <p:cNvSpPr>
              <a:spLocks noChangeArrowheads="1"/>
            </p:cNvSpPr>
            <p:nvPr/>
          </p:nvSpPr>
          <p:spPr bwMode="auto">
            <a:xfrm>
              <a:off x="1125972" y="4683870"/>
              <a:ext cx="1070757"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1" u="none" strike="noStrike" cap="none" normalizeH="0" baseline="0" dirty="0">
                  <a:ln>
                    <a:noFill/>
                  </a:ln>
                  <a:solidFill>
                    <a:srgbClr val="000000"/>
                  </a:solidFill>
                  <a:effectLst/>
                  <a:latin typeface="Univers LT Std 47 Cn Lt" charset="0"/>
                  <a:cs typeface="Arial" pitchFamily="34" charset="0"/>
                </a:rPr>
                <a:t> </a:t>
              </a:r>
              <a:r>
                <a:rPr lang="en-US" sz="1200" i="1" dirty="0">
                  <a:solidFill>
                    <a:srgbClr val="000000"/>
                  </a:solidFill>
                  <a:latin typeface="Univers LT Std 47 Cn Lt" charset="0"/>
                  <a:cs typeface="Arial" pitchFamily="34" charset="0"/>
                </a:rPr>
                <a:t>rate </a:t>
              </a:r>
              <a:r>
                <a:rPr kumimoji="0" lang="en-US" sz="1200" b="1" i="1" u="none" strike="noStrike" cap="none" normalizeH="0" baseline="0" dirty="0">
                  <a:ln>
                    <a:noFill/>
                  </a:ln>
                  <a:solidFill>
                    <a:srgbClr val="000000"/>
                  </a:solidFill>
                  <a:effectLst/>
                  <a:latin typeface="Univers LT Std 47 Cn Lt" charset="0"/>
                  <a:cs typeface="Arial" pitchFamily="34" charset="0"/>
                </a:rPr>
                <a:t>increases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16"/>
            <p:cNvSpPr>
              <a:spLocks noChangeArrowheads="1"/>
            </p:cNvSpPr>
            <p:nvPr/>
          </p:nvSpPr>
          <p:spPr bwMode="auto">
            <a:xfrm>
              <a:off x="1109015" y="4902385"/>
              <a:ext cx="940968"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total 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32" name="Group 31"/>
          <p:cNvGrpSpPr/>
          <p:nvPr/>
        </p:nvGrpSpPr>
        <p:grpSpPr>
          <a:xfrm>
            <a:off x="2659449" y="4725184"/>
            <a:ext cx="1333578" cy="907722"/>
            <a:chOff x="2659449" y="4267984"/>
            <a:chExt cx="1333578" cy="907722"/>
          </a:xfrm>
        </p:grpSpPr>
        <p:sp>
          <p:nvSpPr>
            <p:cNvPr id="16" name="Rectangle 17"/>
            <p:cNvSpPr>
              <a:spLocks noChangeArrowheads="1"/>
            </p:cNvSpPr>
            <p:nvPr/>
          </p:nvSpPr>
          <p:spPr bwMode="auto">
            <a:xfrm>
              <a:off x="2736569" y="4267984"/>
              <a:ext cx="1038310"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Past that point,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18"/>
            <p:cNvSpPr>
              <a:spLocks noChangeArrowheads="1"/>
            </p:cNvSpPr>
            <p:nvPr/>
          </p:nvSpPr>
          <p:spPr bwMode="auto">
            <a:xfrm>
              <a:off x="2659449" y="4477102"/>
              <a:ext cx="1333578"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increasing</a:t>
              </a:r>
              <a:r>
                <a:rPr kumimoji="0" lang="en-US" sz="1200" i="1" u="none" strike="noStrike" cap="none" normalizeH="0" baseline="0" dirty="0">
                  <a:ln>
                    <a:noFill/>
                  </a:ln>
                  <a:solidFill>
                    <a:srgbClr val="000000"/>
                  </a:solidFill>
                  <a:effectLst/>
                  <a:latin typeface="Univers LT Std 47 Cn Lt" charset="0"/>
                  <a:cs typeface="Arial" pitchFamily="34" charset="0"/>
                </a:rPr>
                <a:t> the tax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0"/>
            <p:cNvSpPr>
              <a:spLocks noChangeArrowheads="1"/>
            </p:cNvSpPr>
            <p:nvPr/>
          </p:nvSpPr>
          <p:spPr bwMode="auto">
            <a:xfrm>
              <a:off x="2731749" y="4688569"/>
              <a:ext cx="1069134"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rate </a:t>
              </a:r>
              <a:r>
                <a:rPr kumimoji="0" lang="en-US" sz="1200" b="1" i="1" u="none" strike="noStrike" cap="none" normalizeH="0" baseline="0" dirty="0">
                  <a:ln>
                    <a:noFill/>
                  </a:ln>
                  <a:solidFill>
                    <a:srgbClr val="000000"/>
                  </a:solidFill>
                  <a:effectLst/>
                  <a:latin typeface="Univers LT Std 57 Cn" charset="0"/>
                  <a:cs typeface="Arial" pitchFamily="34" charset="0"/>
                </a:rPr>
                <a:t>decreases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2"/>
            <p:cNvSpPr>
              <a:spLocks noChangeArrowheads="1"/>
            </p:cNvSpPr>
            <p:nvPr/>
          </p:nvSpPr>
          <p:spPr bwMode="auto">
            <a:xfrm>
              <a:off x="2767095" y="4902385"/>
              <a:ext cx="940968" cy="27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total 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20" name="Line 23"/>
          <p:cNvSpPr>
            <a:spLocks noChangeShapeType="1"/>
          </p:cNvSpPr>
          <p:nvPr/>
        </p:nvSpPr>
        <p:spPr bwMode="auto">
          <a:xfrm>
            <a:off x="517761" y="5855359"/>
            <a:ext cx="380137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Rectangle 24"/>
          <p:cNvSpPr>
            <a:spLocks noChangeArrowheads="1"/>
          </p:cNvSpPr>
          <p:nvPr/>
        </p:nvSpPr>
        <p:spPr bwMode="auto">
          <a:xfrm rot="16200000">
            <a:off x="-51681" y="3860880"/>
            <a:ext cx="6424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00"/>
                </a:solidFill>
                <a:effectLst/>
                <a:latin typeface="Univers LT Std 47 Cn Lt" charset="0"/>
                <a:cs typeface="Arial" pitchFamily="34" charset="0"/>
              </a:rPr>
              <a:t>Revenue</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5"/>
          <p:cNvSpPr>
            <a:spLocks noChangeArrowheads="1"/>
          </p:cNvSpPr>
          <p:nvPr/>
        </p:nvSpPr>
        <p:spPr bwMode="auto">
          <a:xfrm>
            <a:off x="2280275" y="5914099"/>
            <a:ext cx="2212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X%</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6"/>
          <p:cNvSpPr>
            <a:spLocks noChangeArrowheads="1"/>
          </p:cNvSpPr>
          <p:nvPr/>
        </p:nvSpPr>
        <p:spPr bwMode="auto">
          <a:xfrm>
            <a:off x="191606" y="6102070"/>
            <a:ext cx="21961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7"/>
          <p:cNvSpPr>
            <a:spLocks noChangeArrowheads="1"/>
          </p:cNvSpPr>
          <p:nvPr/>
        </p:nvSpPr>
        <p:spPr bwMode="auto">
          <a:xfrm>
            <a:off x="4176144" y="6117755"/>
            <a:ext cx="4023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Univers LT Std 57 Cn" charset="0"/>
                <a:cs typeface="Arial" pitchFamily="34" charset="0"/>
              </a:rPr>
              <a:t>100%</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5" name="Line 28"/>
          <p:cNvSpPr>
            <a:spLocks noChangeShapeType="1"/>
          </p:cNvSpPr>
          <p:nvPr/>
        </p:nvSpPr>
        <p:spPr bwMode="auto">
          <a:xfrm>
            <a:off x="363520" y="2342654"/>
            <a:ext cx="0" cy="354560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Freeform 29"/>
          <p:cNvSpPr>
            <a:spLocks/>
          </p:cNvSpPr>
          <p:nvPr/>
        </p:nvSpPr>
        <p:spPr bwMode="auto">
          <a:xfrm>
            <a:off x="320140" y="2267466"/>
            <a:ext cx="86760" cy="169174"/>
          </a:xfrm>
          <a:custGeom>
            <a:avLst/>
            <a:gdLst>
              <a:gd name="T0" fmla="*/ 27 w 54"/>
              <a:gd name="T1" fmla="*/ 0 h 72"/>
              <a:gd name="T2" fmla="*/ 0 w 54"/>
              <a:gd name="T3" fmla="*/ 72 h 72"/>
              <a:gd name="T4" fmla="*/ 0 w 54"/>
              <a:gd name="T5" fmla="*/ 72 h 72"/>
              <a:gd name="T6" fmla="*/ 5 w 54"/>
              <a:gd name="T7" fmla="*/ 69 h 72"/>
              <a:gd name="T8" fmla="*/ 16 w 54"/>
              <a:gd name="T9" fmla="*/ 64 h 72"/>
              <a:gd name="T10" fmla="*/ 24 w 54"/>
              <a:gd name="T11" fmla="*/ 64 h 72"/>
              <a:gd name="T12" fmla="*/ 35 w 54"/>
              <a:gd name="T13" fmla="*/ 64 h 72"/>
              <a:gd name="T14" fmla="*/ 43 w 54"/>
              <a:gd name="T15" fmla="*/ 67 h 72"/>
              <a:gd name="T16" fmla="*/ 54 w 54"/>
              <a:gd name="T17" fmla="*/ 72 h 72"/>
              <a:gd name="T18" fmla="*/ 27 w 54"/>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2">
                <a:moveTo>
                  <a:pt x="27" y="0"/>
                </a:moveTo>
                <a:lnTo>
                  <a:pt x="0" y="72"/>
                </a:lnTo>
                <a:lnTo>
                  <a:pt x="0" y="72"/>
                </a:lnTo>
                <a:lnTo>
                  <a:pt x="5" y="69"/>
                </a:lnTo>
                <a:lnTo>
                  <a:pt x="16" y="64"/>
                </a:lnTo>
                <a:lnTo>
                  <a:pt x="24" y="64"/>
                </a:lnTo>
                <a:lnTo>
                  <a:pt x="35" y="64"/>
                </a:lnTo>
                <a:lnTo>
                  <a:pt x="43" y="67"/>
                </a:lnTo>
                <a:lnTo>
                  <a:pt x="54" y="72"/>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30"/>
          <p:cNvSpPr>
            <a:spLocks/>
          </p:cNvSpPr>
          <p:nvPr/>
        </p:nvSpPr>
        <p:spPr bwMode="auto">
          <a:xfrm>
            <a:off x="320140" y="2267466"/>
            <a:ext cx="86760" cy="169174"/>
          </a:xfrm>
          <a:custGeom>
            <a:avLst/>
            <a:gdLst>
              <a:gd name="T0" fmla="*/ 27 w 54"/>
              <a:gd name="T1" fmla="*/ 0 h 72"/>
              <a:gd name="T2" fmla="*/ 0 w 54"/>
              <a:gd name="T3" fmla="*/ 72 h 72"/>
              <a:gd name="T4" fmla="*/ 0 w 54"/>
              <a:gd name="T5" fmla="*/ 72 h 72"/>
              <a:gd name="T6" fmla="*/ 5 w 54"/>
              <a:gd name="T7" fmla="*/ 69 h 72"/>
              <a:gd name="T8" fmla="*/ 16 w 54"/>
              <a:gd name="T9" fmla="*/ 64 h 72"/>
              <a:gd name="T10" fmla="*/ 24 w 54"/>
              <a:gd name="T11" fmla="*/ 64 h 72"/>
              <a:gd name="T12" fmla="*/ 35 w 54"/>
              <a:gd name="T13" fmla="*/ 64 h 72"/>
              <a:gd name="T14" fmla="*/ 43 w 54"/>
              <a:gd name="T15" fmla="*/ 67 h 72"/>
              <a:gd name="T16" fmla="*/ 54 w 54"/>
              <a:gd name="T17" fmla="*/ 72 h 72"/>
              <a:gd name="T18" fmla="*/ 27 w 54"/>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2">
                <a:moveTo>
                  <a:pt x="27" y="0"/>
                </a:moveTo>
                <a:lnTo>
                  <a:pt x="0" y="72"/>
                </a:lnTo>
                <a:lnTo>
                  <a:pt x="0" y="72"/>
                </a:lnTo>
                <a:lnTo>
                  <a:pt x="5" y="69"/>
                </a:lnTo>
                <a:lnTo>
                  <a:pt x="16" y="64"/>
                </a:lnTo>
                <a:lnTo>
                  <a:pt x="24" y="64"/>
                </a:lnTo>
                <a:lnTo>
                  <a:pt x="35" y="64"/>
                </a:lnTo>
                <a:lnTo>
                  <a:pt x="43" y="67"/>
                </a:lnTo>
                <a:lnTo>
                  <a:pt x="54" y="7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31"/>
          <p:cNvSpPr>
            <a:spLocks noChangeShapeType="1"/>
          </p:cNvSpPr>
          <p:nvPr/>
        </p:nvSpPr>
        <p:spPr bwMode="auto">
          <a:xfrm flipH="1">
            <a:off x="487233" y="6237585"/>
            <a:ext cx="359090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Freeform 32"/>
          <p:cNvSpPr>
            <a:spLocks/>
          </p:cNvSpPr>
          <p:nvPr/>
        </p:nvSpPr>
        <p:spPr bwMode="auto">
          <a:xfrm>
            <a:off x="4013871" y="6174146"/>
            <a:ext cx="115680" cy="119832"/>
          </a:xfrm>
          <a:custGeom>
            <a:avLst/>
            <a:gdLst>
              <a:gd name="T0" fmla="*/ 72 w 72"/>
              <a:gd name="T1" fmla="*/ 24 h 51"/>
              <a:gd name="T2" fmla="*/ 0 w 72"/>
              <a:gd name="T3" fmla="*/ 0 h 51"/>
              <a:gd name="T4" fmla="*/ 0 w 72"/>
              <a:gd name="T5" fmla="*/ 0 h 51"/>
              <a:gd name="T6" fmla="*/ 3 w 72"/>
              <a:gd name="T7" fmla="*/ 2 h 51"/>
              <a:gd name="T8" fmla="*/ 8 w 72"/>
              <a:gd name="T9" fmla="*/ 16 h 51"/>
              <a:gd name="T10" fmla="*/ 8 w 72"/>
              <a:gd name="T11" fmla="*/ 24 h 51"/>
              <a:gd name="T12" fmla="*/ 8 w 72"/>
              <a:gd name="T13" fmla="*/ 32 h 51"/>
              <a:gd name="T14" fmla="*/ 5 w 72"/>
              <a:gd name="T15" fmla="*/ 43 h 51"/>
              <a:gd name="T16" fmla="*/ 0 w 72"/>
              <a:gd name="T17" fmla="*/ 51 h 51"/>
              <a:gd name="T18" fmla="*/ 72 w 72"/>
              <a:gd name="T1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51">
                <a:moveTo>
                  <a:pt x="72" y="24"/>
                </a:moveTo>
                <a:lnTo>
                  <a:pt x="0" y="0"/>
                </a:lnTo>
                <a:lnTo>
                  <a:pt x="0" y="0"/>
                </a:lnTo>
                <a:lnTo>
                  <a:pt x="3" y="2"/>
                </a:lnTo>
                <a:lnTo>
                  <a:pt x="8" y="16"/>
                </a:lnTo>
                <a:lnTo>
                  <a:pt x="8" y="24"/>
                </a:lnTo>
                <a:lnTo>
                  <a:pt x="8" y="32"/>
                </a:lnTo>
                <a:lnTo>
                  <a:pt x="5" y="43"/>
                </a:lnTo>
                <a:lnTo>
                  <a:pt x="0" y="51"/>
                </a:lnTo>
                <a:lnTo>
                  <a:pt x="72"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Freeform 33"/>
          <p:cNvSpPr>
            <a:spLocks/>
          </p:cNvSpPr>
          <p:nvPr/>
        </p:nvSpPr>
        <p:spPr bwMode="auto">
          <a:xfrm>
            <a:off x="4013871" y="6174146"/>
            <a:ext cx="115680" cy="119832"/>
          </a:xfrm>
          <a:custGeom>
            <a:avLst/>
            <a:gdLst>
              <a:gd name="T0" fmla="*/ 72 w 72"/>
              <a:gd name="T1" fmla="*/ 24 h 51"/>
              <a:gd name="T2" fmla="*/ 0 w 72"/>
              <a:gd name="T3" fmla="*/ 0 h 51"/>
              <a:gd name="T4" fmla="*/ 0 w 72"/>
              <a:gd name="T5" fmla="*/ 0 h 51"/>
              <a:gd name="T6" fmla="*/ 3 w 72"/>
              <a:gd name="T7" fmla="*/ 2 h 51"/>
              <a:gd name="T8" fmla="*/ 8 w 72"/>
              <a:gd name="T9" fmla="*/ 16 h 51"/>
              <a:gd name="T10" fmla="*/ 8 w 72"/>
              <a:gd name="T11" fmla="*/ 24 h 51"/>
              <a:gd name="T12" fmla="*/ 8 w 72"/>
              <a:gd name="T13" fmla="*/ 32 h 51"/>
              <a:gd name="T14" fmla="*/ 5 w 72"/>
              <a:gd name="T15" fmla="*/ 43 h 51"/>
              <a:gd name="T16" fmla="*/ 0 w 72"/>
              <a:gd name="T17" fmla="*/ 51 h 51"/>
              <a:gd name="T18" fmla="*/ 72 w 72"/>
              <a:gd name="T19"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51">
                <a:moveTo>
                  <a:pt x="72" y="24"/>
                </a:moveTo>
                <a:lnTo>
                  <a:pt x="0" y="0"/>
                </a:lnTo>
                <a:lnTo>
                  <a:pt x="0" y="0"/>
                </a:lnTo>
                <a:lnTo>
                  <a:pt x="3" y="2"/>
                </a:lnTo>
                <a:lnTo>
                  <a:pt x="8" y="16"/>
                </a:lnTo>
                <a:lnTo>
                  <a:pt x="8" y="24"/>
                </a:lnTo>
                <a:lnTo>
                  <a:pt x="8" y="32"/>
                </a:lnTo>
                <a:lnTo>
                  <a:pt x="5" y="43"/>
                </a:lnTo>
                <a:lnTo>
                  <a:pt x="0" y="51"/>
                </a:lnTo>
                <a:lnTo>
                  <a:pt x="72"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Tree>
    <p:extLst>
      <p:ext uri="{BB962C8B-B14F-4D97-AF65-F5344CB8AC3E}">
        <p14:creationId xmlns:p14="http://schemas.microsoft.com/office/powerpoint/2010/main" val="176526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Incidence: Who ultimately pays the tax?</a:t>
            </a:r>
          </a:p>
        </p:txBody>
      </p:sp>
      <p:sp>
        <p:nvSpPr>
          <p:cNvPr id="5" name="Content Placeholder 4"/>
          <p:cNvSpPr>
            <a:spLocks noGrp="1"/>
          </p:cNvSpPr>
          <p:nvPr>
            <p:ph idx="1"/>
          </p:nvPr>
        </p:nvSpPr>
        <p:spPr/>
        <p:txBody>
          <a:bodyPr>
            <a:normAutofit fontScale="92500"/>
          </a:bodyPr>
          <a:lstStyle/>
          <a:p>
            <a:r>
              <a:rPr lang="en-US" sz="2800" dirty="0"/>
              <a:t>Policy-makers and taxpayers are concerned not only with what a tax does, but also with who pays it.</a:t>
            </a:r>
          </a:p>
          <a:p>
            <a:r>
              <a:rPr lang="en-US" sz="2800" dirty="0"/>
              <a:t>The </a:t>
            </a:r>
            <a:r>
              <a:rPr lang="en-US" sz="2800" i="1" dirty="0">
                <a:solidFill>
                  <a:srgbClr val="9D0505"/>
                </a:solidFill>
              </a:rPr>
              <a:t>incidence</a:t>
            </a:r>
            <a:r>
              <a:rPr lang="en-US" sz="2800" dirty="0"/>
              <a:t> of a tax tells who bears the burden of a tax.</a:t>
            </a:r>
          </a:p>
          <a:p>
            <a:pPr lvl="1"/>
            <a:r>
              <a:rPr lang="en-US" sz="2400" dirty="0"/>
              <a:t>The statutory incidence tells who is legally obligated to pay the tax to the government.</a:t>
            </a:r>
          </a:p>
          <a:p>
            <a:pPr lvl="1"/>
            <a:r>
              <a:rPr lang="en-US" sz="2400" dirty="0"/>
              <a:t>The economic incidence tells who loses surplus as a result of the tax.</a:t>
            </a:r>
          </a:p>
          <a:p>
            <a:pPr lvl="1"/>
            <a:r>
              <a:rPr lang="en-US" sz="2400" dirty="0"/>
              <a:t>The statutory incidence has no effect on the economic incidence.</a:t>
            </a:r>
          </a:p>
          <a:p>
            <a:r>
              <a:rPr lang="en-US" sz="2800" dirty="0"/>
              <a:t>The side of the market that is more price-inelastic bears more of the tax burden.</a:t>
            </a:r>
          </a:p>
          <a:p>
            <a:r>
              <a:rPr lang="en-US" sz="2800" dirty="0"/>
              <a:t>Policy-makers can levy a tax, but have little power in shifting the tax burden between buyers and sellers.</a:t>
            </a:r>
          </a:p>
        </p:txBody>
      </p:sp>
    </p:spTree>
    <p:extLst>
      <p:ext uri="{BB962C8B-B14F-4D97-AF65-F5344CB8AC3E}">
        <p14:creationId xmlns:p14="http://schemas.microsoft.com/office/powerpoint/2010/main" val="2851895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Who pays the tax?</a:t>
            </a:r>
          </a:p>
        </p:txBody>
      </p:sp>
      <p:sp>
        <p:nvSpPr>
          <p:cNvPr id="3" name="Content Placeholder 2"/>
          <p:cNvSpPr>
            <a:spLocks noGrp="1"/>
          </p:cNvSpPr>
          <p:nvPr>
            <p:ph idx="1"/>
          </p:nvPr>
        </p:nvSpPr>
        <p:spPr/>
        <p:txBody>
          <a:bodyPr>
            <a:normAutofit/>
          </a:bodyPr>
          <a:lstStyle/>
          <a:p>
            <a:pPr marL="0" indent="0">
              <a:buNone/>
            </a:pPr>
            <a:r>
              <a:rPr lang="en-US" dirty="0"/>
              <a:t>For each of the following goods, identify whether the tax burden would mostly fall on buyers or sellers.</a:t>
            </a:r>
          </a:p>
        </p:txBody>
      </p:sp>
      <p:sp>
        <p:nvSpPr>
          <p:cNvPr id="4" name="Rectangle 3"/>
          <p:cNvSpPr/>
          <p:nvPr/>
        </p:nvSpPr>
        <p:spPr>
          <a:xfrm>
            <a:off x="457200" y="2743200"/>
            <a:ext cx="6477000" cy="3108543"/>
          </a:xfrm>
          <a:prstGeom prst="rect">
            <a:avLst/>
          </a:prstGeom>
        </p:spPr>
        <p:txBody>
          <a:bodyPr wrap="square">
            <a:spAutoFit/>
          </a:bodyPr>
          <a:lstStyle/>
          <a:p>
            <a:pPr marL="514350" indent="-514350">
              <a:buAutoNum type="arabicPeriod"/>
            </a:pPr>
            <a:r>
              <a:rPr lang="en-US" sz="2800" dirty="0">
                <a:latin typeface="Calibri Light" pitchFamily="34" charset="0"/>
              </a:rPr>
              <a:t>Mountain bikes with an elasticity of supply of 1.32 and an elasticity of demand of -3.5.</a:t>
            </a:r>
          </a:p>
          <a:p>
            <a:pPr marL="514350" indent="-514350">
              <a:buAutoNum type="arabicPeriod"/>
            </a:pPr>
            <a:r>
              <a:rPr lang="en-US" sz="2800" dirty="0">
                <a:latin typeface="Calibri Light" pitchFamily="34" charset="0"/>
              </a:rPr>
              <a:t>Cigarettes with an elasticity of supply of 2.5 and an elasticity of demand of -.24.</a:t>
            </a:r>
          </a:p>
          <a:p>
            <a:pPr marL="514350" indent="-514350">
              <a:buAutoNum type="arabicPeriod"/>
            </a:pPr>
            <a:r>
              <a:rPr lang="en-US" sz="2800" dirty="0">
                <a:latin typeface="Calibri Light" pitchFamily="34" charset="0"/>
              </a:rPr>
              <a:t>Soft drinks with an elasticity of supply of 1 and an elasticity of demand of -2.5.</a:t>
            </a:r>
          </a:p>
        </p:txBody>
      </p:sp>
    </p:spTree>
    <p:extLst>
      <p:ext uri="{BB962C8B-B14F-4D97-AF65-F5344CB8AC3E}">
        <p14:creationId xmlns:p14="http://schemas.microsoft.com/office/powerpoint/2010/main" val="2736832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dirty="0"/>
              <a:t>For each of the following goods, identify whether the tax burden would mostly fall on buyers or sellers.</a:t>
            </a:r>
          </a:p>
        </p:txBody>
      </p:sp>
      <p:sp>
        <p:nvSpPr>
          <p:cNvPr id="4" name="Rectangle 3"/>
          <p:cNvSpPr/>
          <p:nvPr/>
        </p:nvSpPr>
        <p:spPr>
          <a:xfrm>
            <a:off x="457200" y="2743200"/>
            <a:ext cx="6477000" cy="3108543"/>
          </a:xfrm>
          <a:prstGeom prst="rect">
            <a:avLst/>
          </a:prstGeom>
        </p:spPr>
        <p:txBody>
          <a:bodyPr wrap="square">
            <a:spAutoFit/>
          </a:bodyPr>
          <a:lstStyle/>
          <a:p>
            <a:pPr marL="514350" indent="-514350">
              <a:buAutoNum type="arabicPeriod"/>
            </a:pPr>
            <a:r>
              <a:rPr lang="en-US" sz="2800" dirty="0">
                <a:latin typeface="Calibri Light" pitchFamily="34" charset="0"/>
              </a:rPr>
              <a:t>Mountain bikes with an elasticity of supply of 1.32 and an elasticity of demand of -3.5.</a:t>
            </a:r>
          </a:p>
          <a:p>
            <a:pPr marL="514350" indent="-514350">
              <a:buAutoNum type="arabicPeriod"/>
            </a:pPr>
            <a:r>
              <a:rPr lang="en-US" sz="2800" dirty="0">
                <a:latin typeface="Calibri Light" pitchFamily="34" charset="0"/>
              </a:rPr>
              <a:t>Cigarettes with an elasticity of supply of 2.5 and an elasticity of demand of -.24.</a:t>
            </a:r>
          </a:p>
          <a:p>
            <a:pPr marL="514350" indent="-514350">
              <a:buAutoNum type="arabicPeriod"/>
            </a:pPr>
            <a:r>
              <a:rPr lang="en-US" sz="2800" dirty="0">
                <a:latin typeface="Calibri Light" pitchFamily="34" charset="0"/>
              </a:rPr>
              <a:t>Soft drinks with an elasticity of supply of 1 and an elasticity of demand of -2.5.</a:t>
            </a:r>
          </a:p>
        </p:txBody>
      </p:sp>
      <p:sp>
        <p:nvSpPr>
          <p:cNvPr id="40" name="Rectangle 39"/>
          <p:cNvSpPr/>
          <p:nvPr/>
        </p:nvSpPr>
        <p:spPr>
          <a:xfrm>
            <a:off x="7407001" y="2748320"/>
            <a:ext cx="1203599" cy="523220"/>
          </a:xfrm>
          <a:prstGeom prst="rect">
            <a:avLst/>
          </a:prstGeom>
        </p:spPr>
        <p:txBody>
          <a:bodyPr wrap="none">
            <a:spAutoFit/>
          </a:bodyPr>
          <a:lstStyle/>
          <a:p>
            <a:r>
              <a:rPr lang="en-US" sz="2800" dirty="0">
                <a:solidFill>
                  <a:srgbClr val="9D0505"/>
                </a:solidFill>
                <a:latin typeface="Calibri Light" pitchFamily="34" charset="0"/>
              </a:rPr>
              <a:t>Sellers.</a:t>
            </a:r>
            <a:endParaRPr lang="en-US" sz="2800" dirty="0">
              <a:latin typeface="Calibri Light" pitchFamily="34" charset="0"/>
            </a:endParaRPr>
          </a:p>
        </p:txBody>
      </p:sp>
      <p:sp>
        <p:nvSpPr>
          <p:cNvPr id="43" name="Rectangle 42"/>
          <p:cNvSpPr/>
          <p:nvPr/>
        </p:nvSpPr>
        <p:spPr>
          <a:xfrm>
            <a:off x="7407001" y="4035861"/>
            <a:ext cx="1239314" cy="523220"/>
          </a:xfrm>
          <a:prstGeom prst="rect">
            <a:avLst/>
          </a:prstGeom>
        </p:spPr>
        <p:txBody>
          <a:bodyPr wrap="none">
            <a:spAutoFit/>
          </a:bodyPr>
          <a:lstStyle/>
          <a:p>
            <a:r>
              <a:rPr lang="en-US" sz="2800" dirty="0">
                <a:solidFill>
                  <a:srgbClr val="9D0505"/>
                </a:solidFill>
                <a:latin typeface="Calibri Light" pitchFamily="34" charset="0"/>
              </a:rPr>
              <a:t>Buyers.</a:t>
            </a:r>
            <a:endParaRPr lang="en-US" sz="2800" dirty="0">
              <a:latin typeface="Calibri Light" pitchFamily="34" charset="0"/>
            </a:endParaRPr>
          </a:p>
        </p:txBody>
      </p:sp>
      <p:sp>
        <p:nvSpPr>
          <p:cNvPr id="44" name="Rectangle 43"/>
          <p:cNvSpPr/>
          <p:nvPr/>
        </p:nvSpPr>
        <p:spPr>
          <a:xfrm>
            <a:off x="7442716" y="4876800"/>
            <a:ext cx="1203599" cy="523220"/>
          </a:xfrm>
          <a:prstGeom prst="rect">
            <a:avLst/>
          </a:prstGeom>
        </p:spPr>
        <p:txBody>
          <a:bodyPr wrap="none">
            <a:spAutoFit/>
          </a:bodyPr>
          <a:lstStyle/>
          <a:p>
            <a:r>
              <a:rPr lang="en-US" sz="2800" dirty="0">
                <a:solidFill>
                  <a:srgbClr val="9D0505"/>
                </a:solidFill>
                <a:latin typeface="Calibri Light" pitchFamily="34" charset="0"/>
              </a:rPr>
              <a:t>Sellers.</a:t>
            </a:r>
            <a:endParaRPr lang="en-US" sz="2800" dirty="0">
              <a:latin typeface="Calibri Light" pitchFamily="34" charset="0"/>
            </a:endParaRPr>
          </a:p>
        </p:txBody>
      </p:sp>
    </p:spTree>
    <p:extLst>
      <p:ext uri="{BB962C8B-B14F-4D97-AF65-F5344CB8AC3E}">
        <p14:creationId xmlns:p14="http://schemas.microsoft.com/office/powerpoint/2010/main" val="151654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Incidence: Who ultimately pays the tax? continued</a:t>
            </a:r>
          </a:p>
        </p:txBody>
      </p:sp>
      <p:sp>
        <p:nvSpPr>
          <p:cNvPr id="3" name="Content Placeholder 2"/>
          <p:cNvSpPr>
            <a:spLocks noGrp="1"/>
          </p:cNvSpPr>
          <p:nvPr>
            <p:ph idx="1"/>
          </p:nvPr>
        </p:nvSpPr>
        <p:spPr>
          <a:xfrm>
            <a:off x="457200" y="1143000"/>
            <a:ext cx="8229600" cy="5178551"/>
          </a:xfrm>
        </p:spPr>
        <p:txBody>
          <a:bodyPr>
            <a:normAutofit/>
          </a:bodyPr>
          <a:lstStyle/>
          <a:p>
            <a:pPr marL="0" indent="0">
              <a:lnSpc>
                <a:spcPct val="90000"/>
              </a:lnSpc>
              <a:spcBef>
                <a:spcPts val="300"/>
              </a:spcBef>
              <a:buNone/>
            </a:pPr>
            <a:r>
              <a:rPr lang="en-US" sz="2400" dirty="0"/>
              <a:t>Policy-makers can affect the relative economic incidence of a tax burden by varying the tax rates between rich and the poor.</a:t>
            </a:r>
          </a:p>
          <a:p>
            <a:pPr>
              <a:lnSpc>
                <a:spcPct val="90000"/>
              </a:lnSpc>
              <a:spcBef>
                <a:spcPts val="300"/>
              </a:spcBef>
            </a:pPr>
            <a:r>
              <a:rPr lang="en-US" sz="2400" dirty="0"/>
              <a:t>Suppose two people earn $20,000 and $200,000, respectively.</a:t>
            </a:r>
          </a:p>
        </p:txBody>
      </p:sp>
      <p:grpSp>
        <p:nvGrpSpPr>
          <p:cNvPr id="43" name="Group 42"/>
          <p:cNvGrpSpPr/>
          <p:nvPr/>
        </p:nvGrpSpPr>
        <p:grpSpPr>
          <a:xfrm>
            <a:off x="2209799" y="2438974"/>
            <a:ext cx="1288573" cy="3415214"/>
            <a:chOff x="3575211" y="2110697"/>
            <a:chExt cx="1288573" cy="3415214"/>
          </a:xfrm>
        </p:grpSpPr>
        <p:sp>
          <p:nvSpPr>
            <p:cNvPr id="5" name="Rectangle 84"/>
            <p:cNvSpPr>
              <a:spLocks noChangeArrowheads="1"/>
            </p:cNvSpPr>
            <p:nvPr/>
          </p:nvSpPr>
          <p:spPr bwMode="auto">
            <a:xfrm>
              <a:off x="3985338" y="2110697"/>
              <a:ext cx="87844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Progressive</a:t>
              </a:r>
              <a:endParaRPr kumimoji="0" lang="en-US" sz="1200" b="0" i="0" u="none" strike="noStrike" cap="none" normalizeH="0" baseline="0" dirty="0">
                <a:ln>
                  <a:noFill/>
                </a:ln>
                <a:effectLst/>
                <a:latin typeface="Arial" pitchFamily="34" charset="0"/>
                <a:cs typeface="Arial" pitchFamily="34" charset="0"/>
              </a:endParaRPr>
            </a:p>
          </p:txBody>
        </p:sp>
        <p:sp>
          <p:nvSpPr>
            <p:cNvPr id="9" name="Rectangle 88"/>
            <p:cNvSpPr>
              <a:spLocks noChangeArrowheads="1"/>
            </p:cNvSpPr>
            <p:nvPr/>
          </p:nvSpPr>
          <p:spPr bwMode="auto">
            <a:xfrm>
              <a:off x="3867645" y="5267077"/>
              <a:ext cx="335105"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Rate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96"/>
            <p:cNvSpPr>
              <a:spLocks noChangeArrowheads="1"/>
            </p:cNvSpPr>
            <p:nvPr/>
          </p:nvSpPr>
          <p:spPr bwMode="auto">
            <a:xfrm>
              <a:off x="3575211" y="4377041"/>
              <a:ext cx="443580" cy="841085"/>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Rectangle 97"/>
            <p:cNvSpPr>
              <a:spLocks noChangeArrowheads="1"/>
            </p:cNvSpPr>
            <p:nvPr/>
          </p:nvSpPr>
          <p:spPr bwMode="auto">
            <a:xfrm>
              <a:off x="4018791" y="3960948"/>
              <a:ext cx="445223" cy="1257177"/>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Rectangle 105"/>
            <p:cNvSpPr>
              <a:spLocks noChangeArrowheads="1"/>
            </p:cNvSpPr>
            <p:nvPr/>
          </p:nvSpPr>
          <p:spPr bwMode="auto">
            <a:xfrm>
              <a:off x="3660641" y="4190166"/>
              <a:ext cx="316856"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108"/>
            <p:cNvSpPr>
              <a:spLocks noChangeArrowheads="1"/>
            </p:cNvSpPr>
            <p:nvPr/>
          </p:nvSpPr>
          <p:spPr bwMode="auto">
            <a:xfrm>
              <a:off x="4105863" y="3774073"/>
              <a:ext cx="316856"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9" name="Group 48"/>
          <p:cNvGrpSpPr/>
          <p:nvPr/>
        </p:nvGrpSpPr>
        <p:grpSpPr>
          <a:xfrm>
            <a:off x="4267199" y="2391702"/>
            <a:ext cx="1277517" cy="3462486"/>
            <a:chOff x="5837466" y="2063425"/>
            <a:chExt cx="1277517" cy="3462486"/>
          </a:xfrm>
        </p:grpSpPr>
        <p:sp>
          <p:nvSpPr>
            <p:cNvPr id="6" name="Rectangle 85"/>
            <p:cNvSpPr>
              <a:spLocks noChangeArrowheads="1"/>
            </p:cNvSpPr>
            <p:nvPr/>
          </p:nvSpPr>
          <p:spPr bwMode="auto">
            <a:xfrm>
              <a:off x="6297452" y="2063425"/>
              <a:ext cx="81753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Regressive</a:t>
              </a:r>
              <a:endParaRPr kumimoji="0" lang="en-US" sz="1200" b="0" i="0" u="none" strike="noStrike" cap="none" normalizeH="0" baseline="0" dirty="0">
                <a:ln>
                  <a:noFill/>
                </a:ln>
                <a:effectLst/>
                <a:latin typeface="Arial" pitchFamily="34" charset="0"/>
                <a:cs typeface="Arial" pitchFamily="34" charset="0"/>
              </a:endParaRPr>
            </a:p>
          </p:txBody>
        </p:sp>
        <p:sp>
          <p:nvSpPr>
            <p:cNvPr id="11" name="Rectangle 90"/>
            <p:cNvSpPr>
              <a:spLocks noChangeArrowheads="1"/>
            </p:cNvSpPr>
            <p:nvPr/>
          </p:nvSpPr>
          <p:spPr bwMode="auto">
            <a:xfrm>
              <a:off x="6129900" y="5267077"/>
              <a:ext cx="335105"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Rate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92"/>
            <p:cNvSpPr>
              <a:spLocks noChangeArrowheads="1"/>
            </p:cNvSpPr>
            <p:nvPr/>
          </p:nvSpPr>
          <p:spPr bwMode="auto">
            <a:xfrm>
              <a:off x="5837466" y="2496838"/>
              <a:ext cx="445223" cy="2721287"/>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Rectangle 93"/>
            <p:cNvSpPr>
              <a:spLocks noChangeArrowheads="1"/>
            </p:cNvSpPr>
            <p:nvPr/>
          </p:nvSpPr>
          <p:spPr bwMode="auto">
            <a:xfrm>
              <a:off x="6282689" y="4944438"/>
              <a:ext cx="443580" cy="273687"/>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Rectangle 106"/>
            <p:cNvSpPr>
              <a:spLocks noChangeArrowheads="1"/>
            </p:cNvSpPr>
            <p:nvPr/>
          </p:nvSpPr>
          <p:spPr bwMode="auto">
            <a:xfrm>
              <a:off x="5922896" y="2316637"/>
              <a:ext cx="316856"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109"/>
            <p:cNvSpPr>
              <a:spLocks noChangeArrowheads="1"/>
            </p:cNvSpPr>
            <p:nvPr/>
          </p:nvSpPr>
          <p:spPr bwMode="auto">
            <a:xfrm>
              <a:off x="6348405" y="4764239"/>
              <a:ext cx="36164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2" name="Group 41"/>
          <p:cNvGrpSpPr/>
          <p:nvPr/>
        </p:nvGrpSpPr>
        <p:grpSpPr>
          <a:xfrm>
            <a:off x="1077345" y="3254591"/>
            <a:ext cx="893731" cy="2599597"/>
            <a:chOff x="2201757" y="2926314"/>
            <a:chExt cx="893731" cy="2599597"/>
          </a:xfrm>
        </p:grpSpPr>
        <p:sp>
          <p:nvSpPr>
            <p:cNvPr id="8" name="Rectangle 87"/>
            <p:cNvSpPr>
              <a:spLocks noChangeArrowheads="1"/>
            </p:cNvSpPr>
            <p:nvPr/>
          </p:nvSpPr>
          <p:spPr bwMode="auto">
            <a:xfrm>
              <a:off x="2393975" y="5267077"/>
              <a:ext cx="54744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Amount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102"/>
            <p:cNvSpPr>
              <a:spLocks noChangeArrowheads="1"/>
            </p:cNvSpPr>
            <p:nvPr/>
          </p:nvSpPr>
          <p:spPr bwMode="auto">
            <a:xfrm>
              <a:off x="2201757" y="5006741"/>
              <a:ext cx="448509" cy="211385"/>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Rectangle 103"/>
            <p:cNvSpPr>
              <a:spLocks noChangeArrowheads="1"/>
            </p:cNvSpPr>
            <p:nvPr/>
          </p:nvSpPr>
          <p:spPr bwMode="auto">
            <a:xfrm>
              <a:off x="2650265" y="3119863"/>
              <a:ext cx="445223" cy="2098262"/>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Rectangle 110"/>
            <p:cNvSpPr>
              <a:spLocks noChangeArrowheads="1"/>
            </p:cNvSpPr>
            <p:nvPr/>
          </p:nvSpPr>
          <p:spPr bwMode="auto">
            <a:xfrm>
              <a:off x="2306902" y="4806515"/>
              <a:ext cx="290313"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$5K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112"/>
            <p:cNvSpPr>
              <a:spLocks noChangeArrowheads="1"/>
            </p:cNvSpPr>
            <p:nvPr/>
          </p:nvSpPr>
          <p:spPr bwMode="auto">
            <a:xfrm>
              <a:off x="2665388" y="2926314"/>
              <a:ext cx="37823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$50K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8" name="Group 47"/>
          <p:cNvGrpSpPr/>
          <p:nvPr/>
        </p:nvGrpSpPr>
        <p:grpSpPr>
          <a:xfrm>
            <a:off x="3098601" y="2836274"/>
            <a:ext cx="894103" cy="3017914"/>
            <a:chOff x="4464013" y="2507997"/>
            <a:chExt cx="894103" cy="3017914"/>
          </a:xfrm>
        </p:grpSpPr>
        <p:sp>
          <p:nvSpPr>
            <p:cNvPr id="10" name="Rectangle 89"/>
            <p:cNvSpPr>
              <a:spLocks noChangeArrowheads="1"/>
            </p:cNvSpPr>
            <p:nvPr/>
          </p:nvSpPr>
          <p:spPr bwMode="auto">
            <a:xfrm>
              <a:off x="4656231" y="5267077"/>
              <a:ext cx="54744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Amount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98"/>
            <p:cNvSpPr>
              <a:spLocks noChangeArrowheads="1"/>
            </p:cNvSpPr>
            <p:nvPr/>
          </p:nvSpPr>
          <p:spPr bwMode="auto">
            <a:xfrm>
              <a:off x="4464013" y="5046792"/>
              <a:ext cx="450151" cy="17133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Rectangle 99"/>
            <p:cNvSpPr>
              <a:spLocks noChangeArrowheads="1"/>
            </p:cNvSpPr>
            <p:nvPr/>
          </p:nvSpPr>
          <p:spPr bwMode="auto">
            <a:xfrm>
              <a:off x="4914164" y="2701546"/>
              <a:ext cx="443580" cy="2516579"/>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Rectangle 111"/>
            <p:cNvSpPr>
              <a:spLocks noChangeArrowheads="1"/>
            </p:cNvSpPr>
            <p:nvPr/>
          </p:nvSpPr>
          <p:spPr bwMode="auto">
            <a:xfrm>
              <a:off x="4570801" y="4846566"/>
              <a:ext cx="290313"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$4K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113"/>
            <p:cNvSpPr>
              <a:spLocks noChangeArrowheads="1"/>
            </p:cNvSpPr>
            <p:nvPr/>
          </p:nvSpPr>
          <p:spPr bwMode="auto">
            <a:xfrm>
              <a:off x="4979879" y="2507997"/>
              <a:ext cx="37823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$60K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50" name="Group 49"/>
          <p:cNvGrpSpPr/>
          <p:nvPr/>
        </p:nvGrpSpPr>
        <p:grpSpPr>
          <a:xfrm>
            <a:off x="5156002" y="4798804"/>
            <a:ext cx="893731" cy="1055384"/>
            <a:chOff x="6726269" y="4470527"/>
            <a:chExt cx="893731" cy="1055384"/>
          </a:xfrm>
        </p:grpSpPr>
        <p:sp>
          <p:nvSpPr>
            <p:cNvPr id="12" name="Rectangle 91"/>
            <p:cNvSpPr>
              <a:spLocks noChangeArrowheads="1"/>
            </p:cNvSpPr>
            <p:nvPr/>
          </p:nvSpPr>
          <p:spPr bwMode="auto">
            <a:xfrm>
              <a:off x="6918486" y="5267077"/>
              <a:ext cx="54744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Amount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 name="Rectangle 94"/>
            <p:cNvSpPr>
              <a:spLocks noChangeArrowheads="1"/>
            </p:cNvSpPr>
            <p:nvPr/>
          </p:nvSpPr>
          <p:spPr bwMode="auto">
            <a:xfrm>
              <a:off x="6726269" y="4670752"/>
              <a:ext cx="450151" cy="54737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Rectangle 95"/>
            <p:cNvSpPr>
              <a:spLocks noChangeArrowheads="1"/>
            </p:cNvSpPr>
            <p:nvPr/>
          </p:nvSpPr>
          <p:spPr bwMode="auto">
            <a:xfrm>
              <a:off x="7176420" y="4670752"/>
              <a:ext cx="443580" cy="547373"/>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Rectangle 114"/>
            <p:cNvSpPr>
              <a:spLocks noChangeArrowheads="1"/>
            </p:cNvSpPr>
            <p:nvPr/>
          </p:nvSpPr>
          <p:spPr bwMode="auto">
            <a:xfrm>
              <a:off x="7018703" y="4470527"/>
              <a:ext cx="37823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$13K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4" name="Group 43"/>
          <p:cNvGrpSpPr/>
          <p:nvPr/>
        </p:nvGrpSpPr>
        <p:grpSpPr>
          <a:xfrm>
            <a:off x="188543" y="2470060"/>
            <a:ext cx="1354378" cy="3384128"/>
            <a:chOff x="188543" y="2263546"/>
            <a:chExt cx="1354378" cy="3384128"/>
          </a:xfrm>
        </p:grpSpPr>
        <p:sp>
          <p:nvSpPr>
            <p:cNvPr id="4" name="Rectangle 83"/>
            <p:cNvSpPr>
              <a:spLocks noChangeArrowheads="1"/>
            </p:cNvSpPr>
            <p:nvPr/>
          </p:nvSpPr>
          <p:spPr bwMode="auto">
            <a:xfrm>
              <a:off x="626003" y="2263546"/>
              <a:ext cx="916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effectLst/>
                  <a:latin typeface="Univers LT Std 47 Cn Lt" charset="0"/>
                  <a:cs typeface="Arial" pitchFamily="34" charset="0"/>
                </a:rPr>
                <a:t>Proportional</a:t>
              </a:r>
              <a:endParaRPr kumimoji="0" lang="en-US" sz="1200" b="0" i="0" u="none" strike="noStrike" cap="none" normalizeH="0" baseline="0" dirty="0">
                <a:ln>
                  <a:noFill/>
                </a:ln>
                <a:effectLst/>
                <a:latin typeface="Arial" pitchFamily="34" charset="0"/>
                <a:cs typeface="Arial" pitchFamily="34" charset="0"/>
              </a:endParaRPr>
            </a:p>
          </p:txBody>
        </p:sp>
        <p:sp>
          <p:nvSpPr>
            <p:cNvPr id="7" name="Rectangle 86"/>
            <p:cNvSpPr>
              <a:spLocks noChangeArrowheads="1"/>
            </p:cNvSpPr>
            <p:nvPr/>
          </p:nvSpPr>
          <p:spPr bwMode="auto">
            <a:xfrm>
              <a:off x="480977" y="5388840"/>
              <a:ext cx="335105"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Rate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100"/>
            <p:cNvSpPr>
              <a:spLocks noChangeArrowheads="1"/>
            </p:cNvSpPr>
            <p:nvPr/>
          </p:nvSpPr>
          <p:spPr bwMode="auto">
            <a:xfrm>
              <a:off x="188543" y="4287419"/>
              <a:ext cx="443580" cy="105246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Rectangle 101"/>
            <p:cNvSpPr>
              <a:spLocks noChangeArrowheads="1"/>
            </p:cNvSpPr>
            <p:nvPr/>
          </p:nvSpPr>
          <p:spPr bwMode="auto">
            <a:xfrm>
              <a:off x="632122" y="4287419"/>
              <a:ext cx="445223" cy="1052469"/>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Rectangle 107"/>
            <p:cNvSpPr>
              <a:spLocks noChangeArrowheads="1"/>
            </p:cNvSpPr>
            <p:nvPr/>
          </p:nvSpPr>
          <p:spPr bwMode="auto">
            <a:xfrm>
              <a:off x="495763" y="4107220"/>
              <a:ext cx="316856"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5" name="Group 44"/>
          <p:cNvGrpSpPr/>
          <p:nvPr/>
        </p:nvGrpSpPr>
        <p:grpSpPr>
          <a:xfrm>
            <a:off x="5315567" y="2980014"/>
            <a:ext cx="483694" cy="854427"/>
            <a:chOff x="119071" y="2672035"/>
            <a:chExt cx="483694" cy="854427"/>
          </a:xfrm>
        </p:grpSpPr>
        <p:sp>
          <p:nvSpPr>
            <p:cNvPr id="35" name="Rectangle 115"/>
            <p:cNvSpPr>
              <a:spLocks noChangeArrowheads="1"/>
            </p:cNvSpPr>
            <p:nvPr/>
          </p:nvSpPr>
          <p:spPr bwMode="auto">
            <a:xfrm>
              <a:off x="172451" y="2672035"/>
              <a:ext cx="351694"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116"/>
            <p:cNvSpPr>
              <a:spLocks noChangeArrowheads="1"/>
            </p:cNvSpPr>
            <p:nvPr/>
          </p:nvSpPr>
          <p:spPr bwMode="auto">
            <a:xfrm>
              <a:off x="152399" y="2850010"/>
              <a:ext cx="445223" cy="171333"/>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Rectangle 117"/>
            <p:cNvSpPr>
              <a:spLocks noChangeArrowheads="1"/>
            </p:cNvSpPr>
            <p:nvPr/>
          </p:nvSpPr>
          <p:spPr bwMode="auto">
            <a:xfrm>
              <a:off x="119071" y="3133010"/>
              <a:ext cx="439617" cy="258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$200k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118"/>
            <p:cNvSpPr>
              <a:spLocks noChangeArrowheads="1"/>
            </p:cNvSpPr>
            <p:nvPr/>
          </p:nvSpPr>
          <p:spPr bwMode="auto">
            <a:xfrm>
              <a:off x="159185" y="3355129"/>
              <a:ext cx="443580" cy="171333"/>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0" name="Content Placeholder 2"/>
          <p:cNvSpPr txBox="1">
            <a:spLocks/>
          </p:cNvSpPr>
          <p:nvPr/>
        </p:nvSpPr>
        <p:spPr>
          <a:xfrm>
            <a:off x="6049733" y="2446054"/>
            <a:ext cx="3018067" cy="3421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i="1" dirty="0">
                <a:solidFill>
                  <a:srgbClr val="9D0505"/>
                </a:solidFill>
              </a:rPr>
              <a:t>Proportional /flat tax </a:t>
            </a:r>
          </a:p>
          <a:p>
            <a:r>
              <a:rPr lang="en-US" sz="1400" dirty="0"/>
              <a:t>Same tax rate.</a:t>
            </a:r>
          </a:p>
          <a:p>
            <a:r>
              <a:rPr lang="en-US" sz="1400" dirty="0"/>
              <a:t>Differing amounts of taxes paid.</a:t>
            </a:r>
          </a:p>
          <a:p>
            <a:pPr marL="0" indent="0">
              <a:buNone/>
            </a:pPr>
            <a:r>
              <a:rPr lang="en-US" sz="1400" i="1" dirty="0">
                <a:solidFill>
                  <a:srgbClr val="9D0505"/>
                </a:solidFill>
              </a:rPr>
              <a:t>Progressive tax</a:t>
            </a:r>
          </a:p>
          <a:p>
            <a:r>
              <a:rPr lang="en-US" sz="1400" dirty="0"/>
              <a:t>Low-income pay lower rate than high-income.</a:t>
            </a:r>
          </a:p>
          <a:p>
            <a:r>
              <a:rPr lang="en-US" sz="1400" dirty="0"/>
              <a:t>High-income pay more taxes.</a:t>
            </a:r>
          </a:p>
          <a:p>
            <a:r>
              <a:rPr lang="en-US" sz="1400" dirty="0"/>
              <a:t>Low-income pay less taxes.</a:t>
            </a:r>
          </a:p>
          <a:p>
            <a:pPr marL="0" indent="0">
              <a:buNone/>
            </a:pPr>
            <a:r>
              <a:rPr lang="en-US" sz="1400" i="1" dirty="0">
                <a:solidFill>
                  <a:srgbClr val="9D0505"/>
                </a:solidFill>
              </a:rPr>
              <a:t>Regressive tax</a:t>
            </a:r>
          </a:p>
          <a:p>
            <a:r>
              <a:rPr lang="en-US" sz="1400" dirty="0"/>
              <a:t>Low-income pay higher rate than high-income.</a:t>
            </a:r>
          </a:p>
          <a:p>
            <a:r>
              <a:rPr lang="en-US" sz="1400" dirty="0"/>
              <a:t>High-income pay less taxes.</a:t>
            </a:r>
          </a:p>
          <a:p>
            <a:r>
              <a:rPr lang="en-US" sz="1400" dirty="0"/>
              <a:t>Low-income pay more taxes.</a:t>
            </a:r>
          </a:p>
        </p:txBody>
      </p:sp>
      <p:sp>
        <p:nvSpPr>
          <p:cNvPr id="39" name="Rectangle 38"/>
          <p:cNvSpPr/>
          <p:nvPr/>
        </p:nvSpPr>
        <p:spPr>
          <a:xfrm>
            <a:off x="619906" y="5852305"/>
            <a:ext cx="8060798" cy="769441"/>
          </a:xfrm>
          <a:prstGeom prst="rect">
            <a:avLst/>
          </a:prstGeom>
        </p:spPr>
        <p:txBody>
          <a:bodyPr wrap="square">
            <a:spAutoFit/>
          </a:bodyPr>
          <a:lstStyle/>
          <a:p>
            <a:r>
              <a:rPr lang="en-US" sz="2200" dirty="0">
                <a:latin typeface="Calibri Light" pitchFamily="34" charset="0"/>
              </a:rPr>
              <a:t>Must weigh positive judgments about the efficiency of the proposed tax and normative judgments about the “fairness” of its incidence.</a:t>
            </a:r>
          </a:p>
        </p:txBody>
      </p:sp>
    </p:spTree>
    <p:extLst>
      <p:ext uri="{BB962C8B-B14F-4D97-AF65-F5344CB8AC3E}">
        <p14:creationId xmlns:p14="http://schemas.microsoft.com/office/powerpoint/2010/main" val="3513080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0">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0">
                                            <p:txEl>
                                              <p:pRg st="6" end="6"/>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0">
                                            <p:txEl>
                                              <p:pRg st="7" end="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0">
                                            <p:txEl>
                                              <p:pRg st="8" end="8"/>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0">
                                            <p:txEl>
                                              <p:pRg st="9" end="9"/>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0">
                                            <p:txEl>
                                              <p:pRg st="10" end="1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taxonomy of taxes I</a:t>
            </a:r>
          </a:p>
        </p:txBody>
      </p:sp>
      <p:sp>
        <p:nvSpPr>
          <p:cNvPr id="3" name="Content Placeholder 2"/>
          <p:cNvSpPr>
            <a:spLocks noGrp="1"/>
          </p:cNvSpPr>
          <p:nvPr>
            <p:ph idx="1"/>
          </p:nvPr>
        </p:nvSpPr>
        <p:spPr/>
        <p:txBody>
          <a:bodyPr>
            <a:normAutofit/>
          </a:bodyPr>
          <a:lstStyle/>
          <a:p>
            <a:r>
              <a:rPr lang="en-US" dirty="0"/>
              <a:t>The U.S. government has several sources of tax revenue.</a:t>
            </a:r>
          </a:p>
          <a:p>
            <a:r>
              <a:rPr lang="en-US" dirty="0"/>
              <a:t>Over 90% of tax revenue comes from three sources:</a:t>
            </a:r>
          </a:p>
          <a:p>
            <a:pPr lvl="1"/>
            <a:r>
              <a:rPr lang="en-US" dirty="0"/>
              <a:t>Personal income tax: 50% of all tax revenue.</a:t>
            </a:r>
          </a:p>
          <a:p>
            <a:pPr lvl="1"/>
            <a:r>
              <a:rPr lang="en-US" dirty="0"/>
              <a:t>Payroll tax: 35% of all tax revenue.</a:t>
            </a:r>
          </a:p>
          <a:p>
            <a:pPr lvl="1"/>
            <a:r>
              <a:rPr lang="en-US" dirty="0"/>
              <a:t>Corporate income tax: 6% of all tax revenue.</a:t>
            </a:r>
          </a:p>
        </p:txBody>
      </p:sp>
    </p:spTree>
    <p:extLst>
      <p:ext uri="{BB962C8B-B14F-4D97-AF65-F5344CB8AC3E}">
        <p14:creationId xmlns:p14="http://schemas.microsoft.com/office/powerpoint/2010/main" val="17034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 taxonomy of taxes II</a:t>
            </a: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dirty="0"/>
              <a:t>The Federal tax receipts differ over time.</a:t>
            </a:r>
          </a:p>
        </p:txBody>
      </p:sp>
      <p:pic>
        <p:nvPicPr>
          <p:cNvPr id="1027" name="Picture 3">
            <a:extLst>
              <a:ext uri="{FF2B5EF4-FFF2-40B4-BE49-F238E27FC236}">
                <a16:creationId xmlns:a16="http://schemas.microsoft.com/office/drawing/2014/main" id="{86E98C02-44C2-42A3-8285-FA293A4E6F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0881" t="23363" r="13235" b="17360"/>
          <a:stretch>
            <a:fillRect/>
          </a:stretch>
        </p:blipFill>
        <p:spPr bwMode="auto">
          <a:xfrm>
            <a:off x="261456" y="1630362"/>
            <a:ext cx="8621087" cy="4953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8084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taxonomy of taxes III</a:t>
            </a:r>
          </a:p>
        </p:txBody>
      </p:sp>
      <p:sp>
        <p:nvSpPr>
          <p:cNvPr id="3" name="Content Placeholder 2"/>
          <p:cNvSpPr>
            <a:spLocks noGrp="1"/>
          </p:cNvSpPr>
          <p:nvPr>
            <p:ph idx="1"/>
          </p:nvPr>
        </p:nvSpPr>
        <p:spPr/>
        <p:txBody>
          <a:bodyPr>
            <a:normAutofit fontScale="92500" lnSpcReduction="10000"/>
          </a:bodyPr>
          <a:lstStyle/>
          <a:p>
            <a:r>
              <a:rPr lang="en-US" dirty="0"/>
              <a:t>The </a:t>
            </a:r>
            <a:r>
              <a:rPr lang="en-US" i="1" dirty="0">
                <a:solidFill>
                  <a:srgbClr val="9D0505"/>
                </a:solidFill>
              </a:rPr>
              <a:t>income tax</a:t>
            </a:r>
            <a:r>
              <a:rPr lang="en-US" dirty="0">
                <a:solidFill>
                  <a:srgbClr val="9D0505"/>
                </a:solidFill>
              </a:rPr>
              <a:t> </a:t>
            </a:r>
            <a:r>
              <a:rPr lang="en-US" dirty="0"/>
              <a:t>is charged on the earnings of individuals and corporations.</a:t>
            </a:r>
          </a:p>
          <a:p>
            <a:r>
              <a:rPr lang="en-US" dirty="0"/>
              <a:t>The U.S. income tax is based on expected annual income.</a:t>
            </a:r>
          </a:p>
          <a:p>
            <a:pPr lvl="1"/>
            <a:r>
              <a:rPr lang="en-US" dirty="0"/>
              <a:t>If actual earnings are less than expected earnings, individuals receive a tax refund.</a:t>
            </a:r>
          </a:p>
          <a:p>
            <a:pPr lvl="1"/>
            <a:r>
              <a:rPr lang="en-US" dirty="0"/>
              <a:t>If actual earnings are greater than expected earnings, individuals must pay the difference to the government.</a:t>
            </a:r>
          </a:p>
          <a:p>
            <a:r>
              <a:rPr lang="en-US" dirty="0"/>
              <a:t>The U.S. income tax is progressive.</a:t>
            </a:r>
          </a:p>
          <a:p>
            <a:pPr lvl="1"/>
            <a:r>
              <a:rPr lang="en-US" dirty="0"/>
              <a:t>Higher income earners pay taxes at higher rates.</a:t>
            </a:r>
          </a:p>
          <a:p>
            <a:pPr lvl="1"/>
            <a:r>
              <a:rPr lang="en-US" dirty="0"/>
              <a:t>Defined by income tax “bracket.”</a:t>
            </a:r>
          </a:p>
        </p:txBody>
      </p:sp>
    </p:spTree>
    <p:extLst>
      <p:ext uri="{BB962C8B-B14F-4D97-AF65-F5344CB8AC3E}">
        <p14:creationId xmlns:p14="http://schemas.microsoft.com/office/powerpoint/2010/main" val="298579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92500" lnSpcReduction="10000"/>
          </a:bodyPr>
          <a:lstStyle/>
          <a:p>
            <a:r>
              <a:rPr lang="en-US" dirty="0"/>
              <a:t>What the major public policy goals of taxation are.</a:t>
            </a:r>
          </a:p>
          <a:p>
            <a:r>
              <a:rPr lang="en-US" dirty="0"/>
              <a:t>How </a:t>
            </a:r>
            <a:r>
              <a:rPr lang="en-US" i="1" dirty="0">
                <a:solidFill>
                  <a:srgbClr val="9D0505"/>
                </a:solidFill>
              </a:rPr>
              <a:t>deadweight loss </a:t>
            </a:r>
            <a:r>
              <a:rPr lang="en-US" dirty="0"/>
              <a:t>and </a:t>
            </a:r>
            <a:r>
              <a:rPr lang="en-US" i="1" dirty="0">
                <a:solidFill>
                  <a:srgbClr val="9D0505"/>
                </a:solidFill>
              </a:rPr>
              <a:t>administrative costs </a:t>
            </a:r>
            <a:r>
              <a:rPr lang="en-US" dirty="0"/>
              <a:t>contribute to the inefficiency of a tax.</a:t>
            </a:r>
          </a:p>
          <a:p>
            <a:r>
              <a:rPr lang="en-US" dirty="0"/>
              <a:t>How taxes effect </a:t>
            </a:r>
            <a:r>
              <a:rPr lang="en-US" i="1" dirty="0">
                <a:solidFill>
                  <a:srgbClr val="9D0505"/>
                </a:solidFill>
              </a:rPr>
              <a:t>business revenue</a:t>
            </a:r>
            <a:r>
              <a:rPr lang="en-US" dirty="0"/>
              <a:t>.</a:t>
            </a:r>
          </a:p>
          <a:p>
            <a:r>
              <a:rPr lang="en-US" dirty="0"/>
              <a:t>What differences exist between </a:t>
            </a:r>
            <a:r>
              <a:rPr lang="en-US" i="1" dirty="0">
                <a:solidFill>
                  <a:srgbClr val="9D0505"/>
                </a:solidFill>
              </a:rPr>
              <a:t>proportional</a:t>
            </a:r>
            <a:r>
              <a:rPr lang="en-US" dirty="0"/>
              <a:t>, </a:t>
            </a:r>
            <a:r>
              <a:rPr lang="en-US" i="1" dirty="0">
                <a:solidFill>
                  <a:srgbClr val="9D0505"/>
                </a:solidFill>
              </a:rPr>
              <a:t>progressive</a:t>
            </a:r>
            <a:r>
              <a:rPr lang="en-US" dirty="0"/>
              <a:t>, and </a:t>
            </a:r>
            <a:r>
              <a:rPr lang="en-US" i="1" dirty="0">
                <a:solidFill>
                  <a:srgbClr val="9D0505"/>
                </a:solidFill>
              </a:rPr>
              <a:t>regressive</a:t>
            </a:r>
            <a:r>
              <a:rPr lang="en-US" dirty="0"/>
              <a:t> taxes.</a:t>
            </a:r>
          </a:p>
          <a:p>
            <a:r>
              <a:rPr lang="en-US" dirty="0"/>
              <a:t>What sources of </a:t>
            </a:r>
            <a:r>
              <a:rPr lang="en-US" i="1" dirty="0">
                <a:solidFill>
                  <a:srgbClr val="9D0505"/>
                </a:solidFill>
              </a:rPr>
              <a:t>tax revenue </a:t>
            </a:r>
            <a:r>
              <a:rPr lang="en-US" dirty="0"/>
              <a:t>exist in the United States.</a:t>
            </a:r>
          </a:p>
          <a:p>
            <a:r>
              <a:rPr lang="en-US" dirty="0"/>
              <a:t>What the </a:t>
            </a:r>
            <a:r>
              <a:rPr lang="en-US" i="1" dirty="0">
                <a:solidFill>
                  <a:srgbClr val="9D0505"/>
                </a:solidFill>
              </a:rPr>
              <a:t>public budget </a:t>
            </a:r>
            <a:r>
              <a:rPr lang="en-US" dirty="0"/>
              <a:t>is and what relationship exists between </a:t>
            </a:r>
            <a:r>
              <a:rPr lang="en-US" i="1" dirty="0">
                <a:solidFill>
                  <a:srgbClr val="9D0505"/>
                </a:solidFill>
              </a:rPr>
              <a:t>revenues</a:t>
            </a:r>
            <a:r>
              <a:rPr lang="en-US" dirty="0"/>
              <a:t> and </a:t>
            </a:r>
            <a:r>
              <a:rPr lang="en-US" i="1" dirty="0">
                <a:solidFill>
                  <a:srgbClr val="9D0505"/>
                </a:solidFill>
              </a:rPr>
              <a:t>expenditures</a:t>
            </a:r>
            <a:r>
              <a:rPr lang="en-US" dirty="0"/>
              <a:t>.</a:t>
            </a:r>
          </a:p>
        </p:txBody>
      </p:sp>
    </p:spTree>
    <p:extLst>
      <p:ext uri="{BB962C8B-B14F-4D97-AF65-F5344CB8AC3E}">
        <p14:creationId xmlns:p14="http://schemas.microsoft.com/office/powerpoint/2010/main" val="383084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7"/>
          <p:cNvSpPr>
            <a:spLocks noEditPoints="1"/>
          </p:cNvSpPr>
          <p:nvPr/>
        </p:nvSpPr>
        <p:spPr bwMode="auto">
          <a:xfrm>
            <a:off x="1611630" y="4618085"/>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 name="Title 1"/>
          <p:cNvSpPr>
            <a:spLocks noGrp="1"/>
          </p:cNvSpPr>
          <p:nvPr>
            <p:ph type="title"/>
          </p:nvPr>
        </p:nvSpPr>
        <p:spPr/>
        <p:txBody>
          <a:bodyPr/>
          <a:lstStyle/>
          <a:p>
            <a:r>
              <a:rPr lang="en-US" dirty="0"/>
              <a:t>A taxonomy of taxes IV</a:t>
            </a:r>
          </a:p>
        </p:txBody>
      </p:sp>
      <p:sp>
        <p:nvSpPr>
          <p:cNvPr id="3" name="Content Placeholder 2"/>
          <p:cNvSpPr>
            <a:spLocks noGrp="1"/>
          </p:cNvSpPr>
          <p:nvPr>
            <p:ph idx="1"/>
          </p:nvPr>
        </p:nvSpPr>
        <p:spPr>
          <a:xfrm>
            <a:off x="457200" y="1219198"/>
            <a:ext cx="8229600" cy="5486401"/>
          </a:xfrm>
        </p:spPr>
        <p:txBody>
          <a:bodyPr>
            <a:normAutofit/>
          </a:bodyPr>
          <a:lstStyle/>
          <a:p>
            <a:r>
              <a:rPr lang="en-US" dirty="0"/>
              <a:t>Each tax bracket has its own tax rate, called the </a:t>
            </a:r>
            <a:r>
              <a:rPr lang="en-US" i="1" dirty="0">
                <a:solidFill>
                  <a:srgbClr val="9D0505"/>
                </a:solidFill>
              </a:rPr>
              <a:t>marginal tax rate</a:t>
            </a:r>
            <a:r>
              <a:rPr lang="en-US" dirty="0"/>
              <a:t>.</a:t>
            </a:r>
          </a:p>
          <a:p>
            <a:pPr lvl="1"/>
            <a:r>
              <a:rPr lang="en-US" dirty="0"/>
              <a:t>Individuals pay different amounts of taxes on each bracket of income earned.</a:t>
            </a:r>
          </a:p>
          <a:p>
            <a:r>
              <a:rPr lang="en-US" dirty="0"/>
              <a:t>The U.S. personal income tax bracket provides the means to calculate one’s tax bill.</a:t>
            </a:r>
          </a:p>
        </p:txBody>
      </p:sp>
      <p:grpSp>
        <p:nvGrpSpPr>
          <p:cNvPr id="39" name="Group 38">
            <a:extLst>
              <a:ext uri="{FF2B5EF4-FFF2-40B4-BE49-F238E27FC236}">
                <a16:creationId xmlns:a16="http://schemas.microsoft.com/office/drawing/2014/main" id="{0A75A27B-23E5-4966-889C-D2C5B4973778}"/>
              </a:ext>
            </a:extLst>
          </p:cNvPr>
          <p:cNvGrpSpPr/>
          <p:nvPr/>
        </p:nvGrpSpPr>
        <p:grpSpPr>
          <a:xfrm>
            <a:off x="1600200" y="4292601"/>
            <a:ext cx="6051868" cy="2336799"/>
            <a:chOff x="1600200" y="4292601"/>
            <a:chExt cx="6051868" cy="2336799"/>
          </a:xfrm>
        </p:grpSpPr>
        <p:grpSp>
          <p:nvGrpSpPr>
            <p:cNvPr id="36" name="Group 35"/>
            <p:cNvGrpSpPr/>
            <p:nvPr/>
          </p:nvGrpSpPr>
          <p:grpSpPr>
            <a:xfrm>
              <a:off x="1600200" y="4292601"/>
              <a:ext cx="6051868" cy="2336799"/>
              <a:chOff x="1828800" y="2557463"/>
              <a:chExt cx="6051868" cy="2336799"/>
            </a:xfrm>
          </p:grpSpPr>
          <p:sp>
            <p:nvSpPr>
              <p:cNvPr id="4" name="AutoShape 3"/>
              <p:cNvSpPr>
                <a:spLocks noChangeAspect="1" noChangeArrowheads="1" noTextEdit="1"/>
              </p:cNvSpPr>
              <p:nvPr/>
            </p:nvSpPr>
            <p:spPr bwMode="auto">
              <a:xfrm>
                <a:off x="1828800" y="2557463"/>
                <a:ext cx="6040438"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Freeform 5"/>
              <p:cNvSpPr>
                <a:spLocks noEditPoints="1"/>
              </p:cNvSpPr>
              <p:nvPr/>
            </p:nvSpPr>
            <p:spPr bwMode="auto">
              <a:xfrm>
                <a:off x="1828800" y="2557463"/>
                <a:ext cx="6040438" cy="290513"/>
              </a:xfrm>
              <a:custGeom>
                <a:avLst/>
                <a:gdLst>
                  <a:gd name="T0" fmla="*/ 1903 w 3805"/>
                  <a:gd name="T1" fmla="*/ 0 h 183"/>
                  <a:gd name="T2" fmla="*/ 3805 w 3805"/>
                  <a:gd name="T3" fmla="*/ 0 h 183"/>
                  <a:gd name="T4" fmla="*/ 3805 w 3805"/>
                  <a:gd name="T5" fmla="*/ 183 h 183"/>
                  <a:gd name="T6" fmla="*/ 1903 w 3805"/>
                  <a:gd name="T7" fmla="*/ 183 h 183"/>
                  <a:gd name="T8" fmla="*/ 1903 w 3805"/>
                  <a:gd name="T9" fmla="*/ 0 h 183"/>
                  <a:gd name="T10" fmla="*/ 0 w 3805"/>
                  <a:gd name="T11" fmla="*/ 0 h 183"/>
                  <a:gd name="T12" fmla="*/ 1903 w 3805"/>
                  <a:gd name="T13" fmla="*/ 0 h 183"/>
                  <a:gd name="T14" fmla="*/ 1903 w 3805"/>
                  <a:gd name="T15" fmla="*/ 183 h 183"/>
                  <a:gd name="T16" fmla="*/ 0 w 3805"/>
                  <a:gd name="T17" fmla="*/ 183 h 183"/>
                  <a:gd name="T18" fmla="*/ 0 w 380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5" h="183">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Freeform 6"/>
              <p:cNvSpPr>
                <a:spLocks noEditPoints="1"/>
              </p:cNvSpPr>
              <p:nvPr/>
            </p:nvSpPr>
            <p:spPr bwMode="auto">
              <a:xfrm>
                <a:off x="1828800" y="3144840"/>
                <a:ext cx="6040438" cy="1458913"/>
              </a:xfrm>
              <a:custGeom>
                <a:avLst/>
                <a:gdLst>
                  <a:gd name="T0" fmla="*/ 1903 w 3805"/>
                  <a:gd name="T1" fmla="*/ 736 h 919"/>
                  <a:gd name="T2" fmla="*/ 3805 w 3805"/>
                  <a:gd name="T3" fmla="*/ 736 h 919"/>
                  <a:gd name="T4" fmla="*/ 3805 w 3805"/>
                  <a:gd name="T5" fmla="*/ 919 h 919"/>
                  <a:gd name="T6" fmla="*/ 1903 w 3805"/>
                  <a:gd name="T7" fmla="*/ 919 h 919"/>
                  <a:gd name="T8" fmla="*/ 1903 w 3805"/>
                  <a:gd name="T9" fmla="*/ 736 h 919"/>
                  <a:gd name="T10" fmla="*/ 0 w 3805"/>
                  <a:gd name="T11" fmla="*/ 736 h 919"/>
                  <a:gd name="T12" fmla="*/ 1903 w 3805"/>
                  <a:gd name="T13" fmla="*/ 736 h 919"/>
                  <a:gd name="T14" fmla="*/ 1903 w 3805"/>
                  <a:gd name="T15" fmla="*/ 919 h 919"/>
                  <a:gd name="T16" fmla="*/ 0 w 3805"/>
                  <a:gd name="T17" fmla="*/ 919 h 919"/>
                  <a:gd name="T18" fmla="*/ 0 w 3805"/>
                  <a:gd name="T19" fmla="*/ 736 h 919"/>
                  <a:gd name="T20" fmla="*/ 1903 w 3805"/>
                  <a:gd name="T21" fmla="*/ 367 h 919"/>
                  <a:gd name="T22" fmla="*/ 3805 w 3805"/>
                  <a:gd name="T23" fmla="*/ 367 h 919"/>
                  <a:gd name="T24" fmla="*/ 3805 w 3805"/>
                  <a:gd name="T25" fmla="*/ 553 h 919"/>
                  <a:gd name="T26" fmla="*/ 1903 w 3805"/>
                  <a:gd name="T27" fmla="*/ 553 h 919"/>
                  <a:gd name="T28" fmla="*/ 1903 w 3805"/>
                  <a:gd name="T29" fmla="*/ 367 h 919"/>
                  <a:gd name="T30" fmla="*/ 0 w 3805"/>
                  <a:gd name="T31" fmla="*/ 367 h 919"/>
                  <a:gd name="T32" fmla="*/ 1903 w 3805"/>
                  <a:gd name="T33" fmla="*/ 367 h 919"/>
                  <a:gd name="T34" fmla="*/ 1903 w 3805"/>
                  <a:gd name="T35" fmla="*/ 553 h 919"/>
                  <a:gd name="T36" fmla="*/ 0 w 3805"/>
                  <a:gd name="T37" fmla="*/ 553 h 919"/>
                  <a:gd name="T38" fmla="*/ 0 w 3805"/>
                  <a:gd name="T39" fmla="*/ 367 h 919"/>
                  <a:gd name="T40" fmla="*/ 1903 w 3805"/>
                  <a:gd name="T41" fmla="*/ 0 h 919"/>
                  <a:gd name="T42" fmla="*/ 3805 w 3805"/>
                  <a:gd name="T43" fmla="*/ 0 h 919"/>
                  <a:gd name="T44" fmla="*/ 3805 w 3805"/>
                  <a:gd name="T45" fmla="*/ 184 h 919"/>
                  <a:gd name="T46" fmla="*/ 1903 w 3805"/>
                  <a:gd name="T47" fmla="*/ 184 h 919"/>
                  <a:gd name="T48" fmla="*/ 1903 w 3805"/>
                  <a:gd name="T49" fmla="*/ 0 h 919"/>
                  <a:gd name="T50" fmla="*/ 0 w 3805"/>
                  <a:gd name="T51" fmla="*/ 0 h 919"/>
                  <a:gd name="T52" fmla="*/ 1903 w 3805"/>
                  <a:gd name="T53" fmla="*/ 0 h 919"/>
                  <a:gd name="T54" fmla="*/ 1903 w 3805"/>
                  <a:gd name="T55" fmla="*/ 184 h 919"/>
                  <a:gd name="T56" fmla="*/ 0 w 3805"/>
                  <a:gd name="T57" fmla="*/ 184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6"/>
                    </a:moveTo>
                    <a:lnTo>
                      <a:pt x="3805" y="736"/>
                    </a:lnTo>
                    <a:lnTo>
                      <a:pt x="3805" y="919"/>
                    </a:lnTo>
                    <a:lnTo>
                      <a:pt x="1903" y="919"/>
                    </a:lnTo>
                    <a:lnTo>
                      <a:pt x="1903" y="736"/>
                    </a:lnTo>
                    <a:close/>
                    <a:moveTo>
                      <a:pt x="0" y="736"/>
                    </a:moveTo>
                    <a:lnTo>
                      <a:pt x="1903" y="736"/>
                    </a:lnTo>
                    <a:lnTo>
                      <a:pt x="1903" y="919"/>
                    </a:lnTo>
                    <a:lnTo>
                      <a:pt x="0" y="919"/>
                    </a:lnTo>
                    <a:lnTo>
                      <a:pt x="0" y="736"/>
                    </a:lnTo>
                    <a:close/>
                    <a:moveTo>
                      <a:pt x="1903" y="367"/>
                    </a:moveTo>
                    <a:lnTo>
                      <a:pt x="3805" y="367"/>
                    </a:lnTo>
                    <a:lnTo>
                      <a:pt x="3805" y="553"/>
                    </a:lnTo>
                    <a:lnTo>
                      <a:pt x="1903" y="553"/>
                    </a:lnTo>
                    <a:lnTo>
                      <a:pt x="1903" y="367"/>
                    </a:lnTo>
                    <a:close/>
                    <a:moveTo>
                      <a:pt x="0" y="367"/>
                    </a:moveTo>
                    <a:lnTo>
                      <a:pt x="1903" y="367"/>
                    </a:lnTo>
                    <a:lnTo>
                      <a:pt x="1903" y="553"/>
                    </a:lnTo>
                    <a:lnTo>
                      <a:pt x="0" y="553"/>
                    </a:lnTo>
                    <a:lnTo>
                      <a:pt x="0" y="367"/>
                    </a:lnTo>
                    <a:close/>
                    <a:moveTo>
                      <a:pt x="1903" y="0"/>
                    </a:moveTo>
                    <a:lnTo>
                      <a:pt x="3805" y="0"/>
                    </a:lnTo>
                    <a:lnTo>
                      <a:pt x="3805" y="184"/>
                    </a:lnTo>
                    <a:lnTo>
                      <a:pt x="1903" y="184"/>
                    </a:lnTo>
                    <a:lnTo>
                      <a:pt x="1903" y="0"/>
                    </a:lnTo>
                    <a:close/>
                    <a:moveTo>
                      <a:pt x="0" y="0"/>
                    </a:moveTo>
                    <a:lnTo>
                      <a:pt x="1903" y="0"/>
                    </a:lnTo>
                    <a:lnTo>
                      <a:pt x="1903" y="184"/>
                    </a:lnTo>
                    <a:lnTo>
                      <a:pt x="0" y="184"/>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7"/>
              <p:cNvSpPr>
                <a:spLocks noEditPoints="1"/>
              </p:cNvSpPr>
              <p:nvPr/>
            </p:nvSpPr>
            <p:spPr bwMode="auto">
              <a:xfrm>
                <a:off x="1840230" y="3435349"/>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8"/>
              <p:cNvSpPr>
                <a:spLocks noChangeShapeType="1"/>
              </p:cNvSpPr>
              <p:nvPr/>
            </p:nvSpPr>
            <p:spPr bwMode="auto">
              <a:xfrm flipV="1">
                <a:off x="4849813" y="2557463"/>
                <a:ext cx="0" cy="2873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9"/>
              <p:cNvSpPr>
                <a:spLocks/>
              </p:cNvSpPr>
              <p:nvPr/>
            </p:nvSpPr>
            <p:spPr bwMode="auto">
              <a:xfrm>
                <a:off x="1828800" y="28479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10"/>
              <p:cNvSpPr>
                <a:spLocks noChangeShapeType="1"/>
              </p:cNvSpPr>
              <p:nvPr/>
            </p:nvSpPr>
            <p:spPr bwMode="auto">
              <a:xfrm flipV="1">
                <a:off x="4849813" y="2855913"/>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11"/>
              <p:cNvSpPr>
                <a:spLocks/>
              </p:cNvSpPr>
              <p:nvPr/>
            </p:nvSpPr>
            <p:spPr bwMode="auto">
              <a:xfrm>
                <a:off x="1828800" y="31400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flipV="1">
                <a:off x="4849813" y="3148013"/>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3"/>
              <p:cNvSpPr>
                <a:spLocks/>
              </p:cNvSpPr>
              <p:nvPr/>
            </p:nvSpPr>
            <p:spPr bwMode="auto">
              <a:xfrm>
                <a:off x="1828800" y="34305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flipV="1">
                <a:off x="4849813" y="3438526"/>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15"/>
              <p:cNvSpPr>
                <a:spLocks/>
              </p:cNvSpPr>
              <p:nvPr/>
            </p:nvSpPr>
            <p:spPr bwMode="auto">
              <a:xfrm>
                <a:off x="1828800" y="3725863"/>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flipV="1">
                <a:off x="4849813" y="372903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17"/>
              <p:cNvSpPr>
                <a:spLocks/>
              </p:cNvSpPr>
              <p:nvPr/>
            </p:nvSpPr>
            <p:spPr bwMode="auto">
              <a:xfrm>
                <a:off x="1828800" y="40163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flipV="1">
                <a:off x="4849813" y="40195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19"/>
              <p:cNvSpPr>
                <a:spLocks/>
              </p:cNvSpPr>
              <p:nvPr/>
            </p:nvSpPr>
            <p:spPr bwMode="auto">
              <a:xfrm>
                <a:off x="1828800" y="43068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flipV="1">
                <a:off x="4849813" y="43116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Freeform 21"/>
              <p:cNvSpPr>
                <a:spLocks/>
              </p:cNvSpPr>
              <p:nvPr/>
            </p:nvSpPr>
            <p:spPr bwMode="auto">
              <a:xfrm>
                <a:off x="1828800" y="45989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Rectangle 37"/>
              <p:cNvSpPr>
                <a:spLocks noChangeArrowheads="1"/>
              </p:cNvSpPr>
              <p:nvPr/>
            </p:nvSpPr>
            <p:spPr bwMode="auto">
              <a:xfrm>
                <a:off x="2720975" y="2624138"/>
                <a:ext cx="15947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Single Tax Bracket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53"/>
              <p:cNvSpPr>
                <a:spLocks noChangeArrowheads="1"/>
              </p:cNvSpPr>
              <p:nvPr/>
            </p:nvSpPr>
            <p:spPr bwMode="auto">
              <a:xfrm>
                <a:off x="5741988" y="2624138"/>
                <a:ext cx="158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Tax Rate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61"/>
              <p:cNvSpPr>
                <a:spLocks noChangeArrowheads="1"/>
              </p:cNvSpPr>
              <p:nvPr/>
            </p:nvSpPr>
            <p:spPr bwMode="auto">
              <a:xfrm>
                <a:off x="3130550" y="2919413"/>
                <a:ext cx="5786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200" b="0" i="0" u="none" strike="noStrike" cap="none" normalizeH="0" baseline="0" dirty="0">
                    <a:ln>
                      <a:noFill/>
                    </a:ln>
                    <a:solidFill>
                      <a:srgbClr val="000000"/>
                    </a:solidFill>
                    <a:effectLst/>
                    <a:latin typeface="Univers LT Std 57 Cn" charset="0"/>
                    <a:cs typeface="Arial" pitchFamily="34" charset="0"/>
                  </a:rPr>
                  <a:t>0</a:t>
                </a:r>
                <a:r>
                  <a:rPr kumimoji="0" lang="en-US" sz="1200" b="0" i="0" u="none" strike="noStrike" cap="none" normalizeH="0" dirty="0">
                    <a:ln>
                      <a:noFill/>
                    </a:ln>
                    <a:solidFill>
                      <a:srgbClr val="000000"/>
                    </a:solidFill>
                    <a:effectLst/>
                    <a:latin typeface="Univers LT Std 57 Cn" charset="0"/>
                    <a:cs typeface="Arial" pitchFamily="34" charset="0"/>
                  </a:rPr>
                  <a:t> </a:t>
                </a:r>
                <a:r>
                  <a:rPr lang="en-US" sz="1200" dirty="0">
                    <a:solidFill>
                      <a:srgbClr val="000000"/>
                    </a:solidFill>
                    <a:latin typeface="Univers LT Std 57 Cn" charset="0"/>
                    <a:cs typeface="Arial" pitchFamily="34" charset="0"/>
                  </a:rPr>
                  <a:t>–</a:t>
                </a:r>
                <a:r>
                  <a:rPr kumimoji="0" lang="en-US" sz="1200" b="0" i="0" u="none" strike="noStrike" cap="none" normalizeH="0" dirty="0">
                    <a:ln>
                      <a:noFill/>
                    </a:ln>
                    <a:solidFill>
                      <a:srgbClr val="000000"/>
                    </a:solidFill>
                    <a:effectLst/>
                    <a:latin typeface="Univers LT Std 57 Cn" charset="0"/>
                    <a:cs typeface="Arial" pitchFamily="34" charset="0"/>
                  </a:rPr>
                  <a:t> 9</a:t>
                </a:r>
                <a:r>
                  <a:rPr kumimoji="0" lang="en-US" sz="1200" b="0" i="0" u="none" strike="noStrike" cap="none" normalizeH="0" baseline="0" dirty="0">
                    <a:ln>
                      <a:noFill/>
                    </a:ln>
                    <a:solidFill>
                      <a:srgbClr val="000000"/>
                    </a:solidFill>
                    <a:effectLst/>
                    <a:latin typeface="Univers LT Std 57 Cn" charset="0"/>
                    <a:cs typeface="Arial" pitchFamily="34" charset="0"/>
                  </a:rPr>
                  <a:t>,525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63"/>
              <p:cNvSpPr>
                <a:spLocks noChangeArrowheads="1"/>
              </p:cNvSpPr>
              <p:nvPr/>
            </p:nvSpPr>
            <p:spPr bwMode="auto">
              <a:xfrm>
                <a:off x="6296025" y="2919413"/>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75"/>
              <p:cNvSpPr>
                <a:spLocks noChangeArrowheads="1"/>
              </p:cNvSpPr>
              <p:nvPr/>
            </p:nvSpPr>
            <p:spPr bwMode="auto">
              <a:xfrm>
                <a:off x="2989263" y="3209926"/>
                <a:ext cx="9313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9,525 – 38,700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77"/>
              <p:cNvSpPr>
                <a:spLocks noChangeArrowheads="1"/>
              </p:cNvSpPr>
              <p:nvPr/>
            </p:nvSpPr>
            <p:spPr bwMode="auto">
              <a:xfrm>
                <a:off x="6296025" y="3209926"/>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90"/>
              <p:cNvSpPr>
                <a:spLocks noChangeArrowheads="1"/>
              </p:cNvSpPr>
              <p:nvPr/>
            </p:nvSpPr>
            <p:spPr bwMode="auto">
              <a:xfrm>
                <a:off x="2957513" y="3500438"/>
                <a:ext cx="10098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38,701 – </a:t>
                </a:r>
                <a:r>
                  <a:rPr lang="en-US" sz="1200" dirty="0">
                    <a:solidFill>
                      <a:srgbClr val="000000"/>
                    </a:solidFill>
                    <a:latin typeface="Univers LT Std 57 Cn" charset="0"/>
                    <a:cs typeface="Arial" pitchFamily="34" charset="0"/>
                  </a:rPr>
                  <a:t>82,500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92"/>
              <p:cNvSpPr>
                <a:spLocks noChangeArrowheads="1"/>
              </p:cNvSpPr>
              <p:nvPr/>
            </p:nvSpPr>
            <p:spPr bwMode="auto">
              <a:xfrm>
                <a:off x="6296025" y="3500438"/>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106"/>
              <p:cNvSpPr>
                <a:spLocks noChangeArrowheads="1"/>
              </p:cNvSpPr>
              <p:nvPr/>
            </p:nvSpPr>
            <p:spPr bwMode="auto">
              <a:xfrm>
                <a:off x="2925763" y="3790951"/>
                <a:ext cx="10884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82,501 – 157,500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108"/>
              <p:cNvSpPr>
                <a:spLocks noChangeArrowheads="1"/>
              </p:cNvSpPr>
              <p:nvPr/>
            </p:nvSpPr>
            <p:spPr bwMode="auto">
              <a:xfrm>
                <a:off x="6296025" y="37909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123"/>
              <p:cNvSpPr>
                <a:spLocks noChangeArrowheads="1"/>
              </p:cNvSpPr>
              <p:nvPr/>
            </p:nvSpPr>
            <p:spPr bwMode="auto">
              <a:xfrm>
                <a:off x="2894013" y="4083051"/>
                <a:ext cx="11669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157,501 – </a:t>
                </a:r>
                <a:r>
                  <a:rPr lang="en-US" sz="1200" dirty="0">
                    <a:solidFill>
                      <a:srgbClr val="000000"/>
                    </a:solidFill>
                    <a:latin typeface="Univers LT Std 57 Cn" charset="0"/>
                    <a:cs typeface="Arial" pitchFamily="34" charset="0"/>
                  </a:rPr>
                  <a:t>200,000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125"/>
              <p:cNvSpPr>
                <a:spLocks noChangeArrowheads="1"/>
              </p:cNvSpPr>
              <p:nvPr/>
            </p:nvSpPr>
            <p:spPr bwMode="auto">
              <a:xfrm>
                <a:off x="6296025" y="40830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132"/>
              <p:cNvSpPr>
                <a:spLocks noChangeArrowheads="1"/>
              </p:cNvSpPr>
              <p:nvPr/>
            </p:nvSpPr>
            <p:spPr bwMode="auto">
              <a:xfrm>
                <a:off x="3141056" y="4645999"/>
                <a:ext cx="5866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135"/>
              <p:cNvSpPr>
                <a:spLocks noChangeArrowheads="1"/>
              </p:cNvSpPr>
              <p:nvPr/>
            </p:nvSpPr>
            <p:spPr bwMode="auto">
              <a:xfrm>
                <a:off x="6296025" y="4645999"/>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8" name="Rectangle 123"/>
            <p:cNvSpPr>
              <a:spLocks noChangeArrowheads="1"/>
            </p:cNvSpPr>
            <p:nvPr/>
          </p:nvSpPr>
          <p:spPr bwMode="auto">
            <a:xfrm>
              <a:off x="2657889" y="6139934"/>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  – </a:t>
              </a:r>
              <a:r>
                <a:rPr lang="en-US" sz="1200" dirty="0">
                  <a:solidFill>
                    <a:srgbClr val="000000"/>
                  </a:solidFill>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125"/>
            <p:cNvSpPr>
              <a:spLocks noChangeArrowheads="1"/>
            </p:cNvSpPr>
            <p:nvPr/>
          </p:nvSpPr>
          <p:spPr bwMode="auto">
            <a:xfrm>
              <a:off x="6067425" y="6139580"/>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185824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taxonomy of taxes V</a:t>
            </a:r>
          </a:p>
        </p:txBody>
      </p:sp>
      <p:sp>
        <p:nvSpPr>
          <p:cNvPr id="3" name="Content Placeholder 2"/>
          <p:cNvSpPr>
            <a:spLocks noGrp="1"/>
          </p:cNvSpPr>
          <p:nvPr>
            <p:ph idx="1"/>
          </p:nvPr>
        </p:nvSpPr>
        <p:spPr/>
        <p:txBody>
          <a:bodyPr>
            <a:normAutofit fontScale="92500"/>
          </a:bodyPr>
          <a:lstStyle/>
          <a:p>
            <a:r>
              <a:rPr lang="en-US" dirty="0"/>
              <a:t>Suppose that a single individual earned $50,000 in 2018.</a:t>
            </a:r>
          </a:p>
          <a:p>
            <a:r>
              <a:rPr lang="en-US" dirty="0"/>
              <a:t>Using the previous slide’s table, this individual’s tax bill is:</a:t>
            </a:r>
          </a:p>
          <a:p>
            <a:pPr lvl="1"/>
            <a:r>
              <a:rPr lang="en-US" dirty="0"/>
              <a:t>On the first $9,525, taxes are $9,525 × 0.1 = $952.50</a:t>
            </a:r>
          </a:p>
          <a:p>
            <a:pPr lvl="1"/>
            <a:r>
              <a:rPr lang="en-US" dirty="0"/>
              <a:t>On the next $29,175, taxes are $29,175× 0.12 = $3,501</a:t>
            </a:r>
          </a:p>
          <a:p>
            <a:pPr lvl="1"/>
            <a:r>
              <a:rPr lang="en-US" dirty="0"/>
              <a:t>On the last $11,300, taxes are $11,300 × 0.22 = $2,486</a:t>
            </a:r>
          </a:p>
          <a:p>
            <a:r>
              <a:rPr lang="en-US" dirty="0"/>
              <a:t>The total tax bill is $6,940. </a:t>
            </a:r>
          </a:p>
          <a:p>
            <a:r>
              <a:rPr lang="en-US" dirty="0"/>
              <a:t>This person’s average tax rate is </a:t>
            </a:r>
          </a:p>
          <a:p>
            <a:pPr marL="0" indent="0" algn="ctr">
              <a:buNone/>
            </a:pPr>
            <a:r>
              <a:rPr lang="en-US" dirty="0"/>
              <a:t>$6,940 ÷ $50,000 × 100 = 13.9%.</a:t>
            </a:r>
          </a:p>
        </p:txBody>
      </p:sp>
    </p:spTree>
    <p:extLst>
      <p:ext uri="{BB962C8B-B14F-4D97-AF65-F5344CB8AC3E}">
        <p14:creationId xmlns:p14="http://schemas.microsoft.com/office/powerpoint/2010/main" val="372270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Calculating tax bills</a:t>
            </a:r>
          </a:p>
        </p:txBody>
      </p:sp>
      <p:sp>
        <p:nvSpPr>
          <p:cNvPr id="3" name="Content Placeholder 2"/>
          <p:cNvSpPr>
            <a:spLocks noGrp="1"/>
          </p:cNvSpPr>
          <p:nvPr>
            <p:ph idx="1"/>
          </p:nvPr>
        </p:nvSpPr>
        <p:spPr/>
        <p:txBody>
          <a:bodyPr>
            <a:normAutofit/>
          </a:bodyPr>
          <a:lstStyle/>
          <a:p>
            <a:pPr marL="0" indent="0">
              <a:buNone/>
            </a:pPr>
            <a:r>
              <a:rPr lang="en-US" sz="3000" dirty="0"/>
              <a:t>Suppose an individual earned $40,000.</a:t>
            </a:r>
          </a:p>
          <a:p>
            <a:r>
              <a:rPr lang="en-US" sz="3000" dirty="0"/>
              <a:t>Calculate the tax bill using the following table.</a:t>
            </a:r>
          </a:p>
          <a:p>
            <a:r>
              <a:rPr lang="en-US" sz="3000" dirty="0"/>
              <a:t>What would be the average tax rate?</a:t>
            </a:r>
          </a:p>
        </p:txBody>
      </p:sp>
      <p:grpSp>
        <p:nvGrpSpPr>
          <p:cNvPr id="5" name="Group 4">
            <a:extLst>
              <a:ext uri="{FF2B5EF4-FFF2-40B4-BE49-F238E27FC236}">
                <a16:creationId xmlns:a16="http://schemas.microsoft.com/office/drawing/2014/main" id="{7FA64723-0A2B-4961-BAB4-4C109885B04A}"/>
              </a:ext>
            </a:extLst>
          </p:cNvPr>
          <p:cNvGrpSpPr/>
          <p:nvPr/>
        </p:nvGrpSpPr>
        <p:grpSpPr>
          <a:xfrm>
            <a:off x="1219200" y="2971800"/>
            <a:ext cx="6051868" cy="2336799"/>
            <a:chOff x="1219200" y="2971800"/>
            <a:chExt cx="6051868" cy="2336799"/>
          </a:xfrm>
        </p:grpSpPr>
        <p:grpSp>
          <p:nvGrpSpPr>
            <p:cNvPr id="4" name="Group 3">
              <a:extLst>
                <a:ext uri="{FF2B5EF4-FFF2-40B4-BE49-F238E27FC236}">
                  <a16:creationId xmlns:a16="http://schemas.microsoft.com/office/drawing/2014/main" id="{E950E9F5-F300-4898-8FD9-83D86B18DAB2}"/>
                </a:ext>
              </a:extLst>
            </p:cNvPr>
            <p:cNvGrpSpPr/>
            <p:nvPr/>
          </p:nvGrpSpPr>
          <p:grpSpPr>
            <a:xfrm>
              <a:off x="1219200" y="2971800"/>
              <a:ext cx="6051868" cy="2336799"/>
              <a:chOff x="1219200" y="2971800"/>
              <a:chExt cx="6051868" cy="2336799"/>
            </a:xfrm>
          </p:grpSpPr>
          <p:sp>
            <p:nvSpPr>
              <p:cNvPr id="76" name="Freeform 7">
                <a:extLst>
                  <a:ext uri="{FF2B5EF4-FFF2-40B4-BE49-F238E27FC236}">
                    <a16:creationId xmlns:a16="http://schemas.microsoft.com/office/drawing/2014/main" id="{B09202F8-AFC6-4BD5-BB3A-3610290136E5}"/>
                  </a:ext>
                </a:extLst>
              </p:cNvPr>
              <p:cNvSpPr>
                <a:spLocks noEditPoints="1"/>
              </p:cNvSpPr>
              <p:nvPr/>
            </p:nvSpPr>
            <p:spPr bwMode="auto">
              <a:xfrm>
                <a:off x="1230630" y="3259137"/>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41" name="Group 140">
                <a:extLst>
                  <a:ext uri="{FF2B5EF4-FFF2-40B4-BE49-F238E27FC236}">
                    <a16:creationId xmlns:a16="http://schemas.microsoft.com/office/drawing/2014/main" id="{E6B91166-AE91-4304-9959-94046491B10B}"/>
                  </a:ext>
                </a:extLst>
              </p:cNvPr>
              <p:cNvGrpSpPr/>
              <p:nvPr/>
            </p:nvGrpSpPr>
            <p:grpSpPr>
              <a:xfrm>
                <a:off x="1219200" y="2971800"/>
                <a:ext cx="6051868" cy="2336799"/>
                <a:chOff x="1828800" y="2557463"/>
                <a:chExt cx="6051868" cy="2336799"/>
              </a:xfrm>
            </p:grpSpPr>
            <p:sp>
              <p:nvSpPr>
                <p:cNvPr id="142" name="AutoShape 3">
                  <a:extLst>
                    <a:ext uri="{FF2B5EF4-FFF2-40B4-BE49-F238E27FC236}">
                      <a16:creationId xmlns:a16="http://schemas.microsoft.com/office/drawing/2014/main" id="{7D67B9E6-26E2-4F96-9073-32573260E01C}"/>
                    </a:ext>
                  </a:extLst>
                </p:cNvPr>
                <p:cNvSpPr>
                  <a:spLocks noChangeAspect="1" noChangeArrowheads="1" noTextEdit="1"/>
                </p:cNvSpPr>
                <p:nvPr/>
              </p:nvSpPr>
              <p:spPr bwMode="auto">
                <a:xfrm>
                  <a:off x="1828800" y="2557463"/>
                  <a:ext cx="6040438"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Freeform 5">
                  <a:extLst>
                    <a:ext uri="{FF2B5EF4-FFF2-40B4-BE49-F238E27FC236}">
                      <a16:creationId xmlns:a16="http://schemas.microsoft.com/office/drawing/2014/main" id="{4B9563F6-2E47-4FE8-995A-0A3E8420E254}"/>
                    </a:ext>
                  </a:extLst>
                </p:cNvPr>
                <p:cNvSpPr>
                  <a:spLocks noEditPoints="1"/>
                </p:cNvSpPr>
                <p:nvPr/>
              </p:nvSpPr>
              <p:spPr bwMode="auto">
                <a:xfrm>
                  <a:off x="1828800" y="2557463"/>
                  <a:ext cx="6040438" cy="290513"/>
                </a:xfrm>
                <a:custGeom>
                  <a:avLst/>
                  <a:gdLst>
                    <a:gd name="T0" fmla="*/ 1903 w 3805"/>
                    <a:gd name="T1" fmla="*/ 0 h 183"/>
                    <a:gd name="T2" fmla="*/ 3805 w 3805"/>
                    <a:gd name="T3" fmla="*/ 0 h 183"/>
                    <a:gd name="T4" fmla="*/ 3805 w 3805"/>
                    <a:gd name="T5" fmla="*/ 183 h 183"/>
                    <a:gd name="T6" fmla="*/ 1903 w 3805"/>
                    <a:gd name="T7" fmla="*/ 183 h 183"/>
                    <a:gd name="T8" fmla="*/ 1903 w 3805"/>
                    <a:gd name="T9" fmla="*/ 0 h 183"/>
                    <a:gd name="T10" fmla="*/ 0 w 3805"/>
                    <a:gd name="T11" fmla="*/ 0 h 183"/>
                    <a:gd name="T12" fmla="*/ 1903 w 3805"/>
                    <a:gd name="T13" fmla="*/ 0 h 183"/>
                    <a:gd name="T14" fmla="*/ 1903 w 3805"/>
                    <a:gd name="T15" fmla="*/ 183 h 183"/>
                    <a:gd name="T16" fmla="*/ 0 w 3805"/>
                    <a:gd name="T17" fmla="*/ 183 h 183"/>
                    <a:gd name="T18" fmla="*/ 0 w 380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5" h="183">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Freeform 6">
                  <a:extLst>
                    <a:ext uri="{FF2B5EF4-FFF2-40B4-BE49-F238E27FC236}">
                      <a16:creationId xmlns:a16="http://schemas.microsoft.com/office/drawing/2014/main" id="{B6958EA7-9ED3-4FC2-9F2A-38F6785EBF22}"/>
                    </a:ext>
                  </a:extLst>
                </p:cNvPr>
                <p:cNvSpPr>
                  <a:spLocks noEditPoints="1"/>
                </p:cNvSpPr>
                <p:nvPr/>
              </p:nvSpPr>
              <p:spPr bwMode="auto">
                <a:xfrm>
                  <a:off x="1828800" y="3144840"/>
                  <a:ext cx="6040438" cy="1458913"/>
                </a:xfrm>
                <a:custGeom>
                  <a:avLst/>
                  <a:gdLst>
                    <a:gd name="T0" fmla="*/ 1903 w 3805"/>
                    <a:gd name="T1" fmla="*/ 736 h 919"/>
                    <a:gd name="T2" fmla="*/ 3805 w 3805"/>
                    <a:gd name="T3" fmla="*/ 736 h 919"/>
                    <a:gd name="T4" fmla="*/ 3805 w 3805"/>
                    <a:gd name="T5" fmla="*/ 919 h 919"/>
                    <a:gd name="T6" fmla="*/ 1903 w 3805"/>
                    <a:gd name="T7" fmla="*/ 919 h 919"/>
                    <a:gd name="T8" fmla="*/ 1903 w 3805"/>
                    <a:gd name="T9" fmla="*/ 736 h 919"/>
                    <a:gd name="T10" fmla="*/ 0 w 3805"/>
                    <a:gd name="T11" fmla="*/ 736 h 919"/>
                    <a:gd name="T12" fmla="*/ 1903 w 3805"/>
                    <a:gd name="T13" fmla="*/ 736 h 919"/>
                    <a:gd name="T14" fmla="*/ 1903 w 3805"/>
                    <a:gd name="T15" fmla="*/ 919 h 919"/>
                    <a:gd name="T16" fmla="*/ 0 w 3805"/>
                    <a:gd name="T17" fmla="*/ 919 h 919"/>
                    <a:gd name="T18" fmla="*/ 0 w 3805"/>
                    <a:gd name="T19" fmla="*/ 736 h 919"/>
                    <a:gd name="T20" fmla="*/ 1903 w 3805"/>
                    <a:gd name="T21" fmla="*/ 367 h 919"/>
                    <a:gd name="T22" fmla="*/ 3805 w 3805"/>
                    <a:gd name="T23" fmla="*/ 367 h 919"/>
                    <a:gd name="T24" fmla="*/ 3805 w 3805"/>
                    <a:gd name="T25" fmla="*/ 553 h 919"/>
                    <a:gd name="T26" fmla="*/ 1903 w 3805"/>
                    <a:gd name="T27" fmla="*/ 553 h 919"/>
                    <a:gd name="T28" fmla="*/ 1903 w 3805"/>
                    <a:gd name="T29" fmla="*/ 367 h 919"/>
                    <a:gd name="T30" fmla="*/ 0 w 3805"/>
                    <a:gd name="T31" fmla="*/ 367 h 919"/>
                    <a:gd name="T32" fmla="*/ 1903 w 3805"/>
                    <a:gd name="T33" fmla="*/ 367 h 919"/>
                    <a:gd name="T34" fmla="*/ 1903 w 3805"/>
                    <a:gd name="T35" fmla="*/ 553 h 919"/>
                    <a:gd name="T36" fmla="*/ 0 w 3805"/>
                    <a:gd name="T37" fmla="*/ 553 h 919"/>
                    <a:gd name="T38" fmla="*/ 0 w 3805"/>
                    <a:gd name="T39" fmla="*/ 367 h 919"/>
                    <a:gd name="T40" fmla="*/ 1903 w 3805"/>
                    <a:gd name="T41" fmla="*/ 0 h 919"/>
                    <a:gd name="T42" fmla="*/ 3805 w 3805"/>
                    <a:gd name="T43" fmla="*/ 0 h 919"/>
                    <a:gd name="T44" fmla="*/ 3805 w 3805"/>
                    <a:gd name="T45" fmla="*/ 184 h 919"/>
                    <a:gd name="T46" fmla="*/ 1903 w 3805"/>
                    <a:gd name="T47" fmla="*/ 184 h 919"/>
                    <a:gd name="T48" fmla="*/ 1903 w 3805"/>
                    <a:gd name="T49" fmla="*/ 0 h 919"/>
                    <a:gd name="T50" fmla="*/ 0 w 3805"/>
                    <a:gd name="T51" fmla="*/ 0 h 919"/>
                    <a:gd name="T52" fmla="*/ 1903 w 3805"/>
                    <a:gd name="T53" fmla="*/ 0 h 919"/>
                    <a:gd name="T54" fmla="*/ 1903 w 3805"/>
                    <a:gd name="T55" fmla="*/ 184 h 919"/>
                    <a:gd name="T56" fmla="*/ 0 w 3805"/>
                    <a:gd name="T57" fmla="*/ 184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6"/>
                      </a:moveTo>
                      <a:lnTo>
                        <a:pt x="3805" y="736"/>
                      </a:lnTo>
                      <a:lnTo>
                        <a:pt x="3805" y="919"/>
                      </a:lnTo>
                      <a:lnTo>
                        <a:pt x="1903" y="919"/>
                      </a:lnTo>
                      <a:lnTo>
                        <a:pt x="1903" y="736"/>
                      </a:lnTo>
                      <a:close/>
                      <a:moveTo>
                        <a:pt x="0" y="736"/>
                      </a:moveTo>
                      <a:lnTo>
                        <a:pt x="1903" y="736"/>
                      </a:lnTo>
                      <a:lnTo>
                        <a:pt x="1903" y="919"/>
                      </a:lnTo>
                      <a:lnTo>
                        <a:pt x="0" y="919"/>
                      </a:lnTo>
                      <a:lnTo>
                        <a:pt x="0" y="736"/>
                      </a:lnTo>
                      <a:close/>
                      <a:moveTo>
                        <a:pt x="1903" y="367"/>
                      </a:moveTo>
                      <a:lnTo>
                        <a:pt x="3805" y="367"/>
                      </a:lnTo>
                      <a:lnTo>
                        <a:pt x="3805" y="553"/>
                      </a:lnTo>
                      <a:lnTo>
                        <a:pt x="1903" y="553"/>
                      </a:lnTo>
                      <a:lnTo>
                        <a:pt x="1903" y="367"/>
                      </a:lnTo>
                      <a:close/>
                      <a:moveTo>
                        <a:pt x="0" y="367"/>
                      </a:moveTo>
                      <a:lnTo>
                        <a:pt x="1903" y="367"/>
                      </a:lnTo>
                      <a:lnTo>
                        <a:pt x="1903" y="553"/>
                      </a:lnTo>
                      <a:lnTo>
                        <a:pt x="0" y="553"/>
                      </a:lnTo>
                      <a:lnTo>
                        <a:pt x="0" y="367"/>
                      </a:lnTo>
                      <a:close/>
                      <a:moveTo>
                        <a:pt x="1903" y="0"/>
                      </a:moveTo>
                      <a:lnTo>
                        <a:pt x="3805" y="0"/>
                      </a:lnTo>
                      <a:lnTo>
                        <a:pt x="3805" y="184"/>
                      </a:lnTo>
                      <a:lnTo>
                        <a:pt x="1903" y="184"/>
                      </a:lnTo>
                      <a:lnTo>
                        <a:pt x="1903" y="0"/>
                      </a:lnTo>
                      <a:close/>
                      <a:moveTo>
                        <a:pt x="0" y="0"/>
                      </a:moveTo>
                      <a:lnTo>
                        <a:pt x="1903" y="0"/>
                      </a:lnTo>
                      <a:lnTo>
                        <a:pt x="1903" y="184"/>
                      </a:lnTo>
                      <a:lnTo>
                        <a:pt x="0" y="184"/>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Freeform 7">
                  <a:extLst>
                    <a:ext uri="{FF2B5EF4-FFF2-40B4-BE49-F238E27FC236}">
                      <a16:creationId xmlns:a16="http://schemas.microsoft.com/office/drawing/2014/main" id="{F209509D-0D37-47BA-B077-4CAAB0176FDA}"/>
                    </a:ext>
                  </a:extLst>
                </p:cNvPr>
                <p:cNvSpPr>
                  <a:spLocks noEditPoints="1"/>
                </p:cNvSpPr>
                <p:nvPr/>
              </p:nvSpPr>
              <p:spPr bwMode="auto">
                <a:xfrm>
                  <a:off x="1840230" y="3435349"/>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8">
                  <a:extLst>
                    <a:ext uri="{FF2B5EF4-FFF2-40B4-BE49-F238E27FC236}">
                      <a16:creationId xmlns:a16="http://schemas.microsoft.com/office/drawing/2014/main" id="{280452F4-0313-45F3-A91F-9931E72D6407}"/>
                    </a:ext>
                  </a:extLst>
                </p:cNvPr>
                <p:cNvSpPr>
                  <a:spLocks noChangeShapeType="1"/>
                </p:cNvSpPr>
                <p:nvPr/>
              </p:nvSpPr>
              <p:spPr bwMode="auto">
                <a:xfrm flipV="1">
                  <a:off x="4849813" y="2557463"/>
                  <a:ext cx="0" cy="2873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Freeform 9">
                  <a:extLst>
                    <a:ext uri="{FF2B5EF4-FFF2-40B4-BE49-F238E27FC236}">
                      <a16:creationId xmlns:a16="http://schemas.microsoft.com/office/drawing/2014/main" id="{18BCF793-AB5C-48C9-9D98-F304BA9194A8}"/>
                    </a:ext>
                  </a:extLst>
                </p:cNvPr>
                <p:cNvSpPr>
                  <a:spLocks/>
                </p:cNvSpPr>
                <p:nvPr/>
              </p:nvSpPr>
              <p:spPr bwMode="auto">
                <a:xfrm>
                  <a:off x="1828800" y="28479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0">
                  <a:extLst>
                    <a:ext uri="{FF2B5EF4-FFF2-40B4-BE49-F238E27FC236}">
                      <a16:creationId xmlns:a16="http://schemas.microsoft.com/office/drawing/2014/main" id="{8A8B2394-7CD9-4E63-8512-D920685296C9}"/>
                    </a:ext>
                  </a:extLst>
                </p:cNvPr>
                <p:cNvSpPr>
                  <a:spLocks noChangeShapeType="1"/>
                </p:cNvSpPr>
                <p:nvPr/>
              </p:nvSpPr>
              <p:spPr bwMode="auto">
                <a:xfrm flipV="1">
                  <a:off x="4849813" y="2855913"/>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Freeform 11">
                  <a:extLst>
                    <a:ext uri="{FF2B5EF4-FFF2-40B4-BE49-F238E27FC236}">
                      <a16:creationId xmlns:a16="http://schemas.microsoft.com/office/drawing/2014/main" id="{E527E875-F8F0-4D9A-9B32-E9A67F58956C}"/>
                    </a:ext>
                  </a:extLst>
                </p:cNvPr>
                <p:cNvSpPr>
                  <a:spLocks/>
                </p:cNvSpPr>
                <p:nvPr/>
              </p:nvSpPr>
              <p:spPr bwMode="auto">
                <a:xfrm>
                  <a:off x="1828800" y="31400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2">
                  <a:extLst>
                    <a:ext uri="{FF2B5EF4-FFF2-40B4-BE49-F238E27FC236}">
                      <a16:creationId xmlns:a16="http://schemas.microsoft.com/office/drawing/2014/main" id="{6AE3D442-3C5E-4960-9E76-A626A928FAB5}"/>
                    </a:ext>
                  </a:extLst>
                </p:cNvPr>
                <p:cNvSpPr>
                  <a:spLocks noChangeShapeType="1"/>
                </p:cNvSpPr>
                <p:nvPr/>
              </p:nvSpPr>
              <p:spPr bwMode="auto">
                <a:xfrm flipV="1">
                  <a:off x="4849813" y="3148013"/>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Freeform 13">
                  <a:extLst>
                    <a:ext uri="{FF2B5EF4-FFF2-40B4-BE49-F238E27FC236}">
                      <a16:creationId xmlns:a16="http://schemas.microsoft.com/office/drawing/2014/main" id="{4F87AC21-6992-4D3A-A53A-E6BC97042AA8}"/>
                    </a:ext>
                  </a:extLst>
                </p:cNvPr>
                <p:cNvSpPr>
                  <a:spLocks/>
                </p:cNvSpPr>
                <p:nvPr/>
              </p:nvSpPr>
              <p:spPr bwMode="auto">
                <a:xfrm>
                  <a:off x="1828800" y="34305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4">
                  <a:extLst>
                    <a:ext uri="{FF2B5EF4-FFF2-40B4-BE49-F238E27FC236}">
                      <a16:creationId xmlns:a16="http://schemas.microsoft.com/office/drawing/2014/main" id="{8B1D3A80-A31E-4A35-9E76-1946C3DFFC99}"/>
                    </a:ext>
                  </a:extLst>
                </p:cNvPr>
                <p:cNvSpPr>
                  <a:spLocks noChangeShapeType="1"/>
                </p:cNvSpPr>
                <p:nvPr/>
              </p:nvSpPr>
              <p:spPr bwMode="auto">
                <a:xfrm flipV="1">
                  <a:off x="4849813" y="3438526"/>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Freeform 15">
                  <a:extLst>
                    <a:ext uri="{FF2B5EF4-FFF2-40B4-BE49-F238E27FC236}">
                      <a16:creationId xmlns:a16="http://schemas.microsoft.com/office/drawing/2014/main" id="{5A91C247-249B-4820-B703-A53F84B23727}"/>
                    </a:ext>
                  </a:extLst>
                </p:cNvPr>
                <p:cNvSpPr>
                  <a:spLocks/>
                </p:cNvSpPr>
                <p:nvPr/>
              </p:nvSpPr>
              <p:spPr bwMode="auto">
                <a:xfrm>
                  <a:off x="1828800" y="3725863"/>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16">
                  <a:extLst>
                    <a:ext uri="{FF2B5EF4-FFF2-40B4-BE49-F238E27FC236}">
                      <a16:creationId xmlns:a16="http://schemas.microsoft.com/office/drawing/2014/main" id="{BCF6BCDA-1B18-4D3B-8B34-A045567EC764}"/>
                    </a:ext>
                  </a:extLst>
                </p:cNvPr>
                <p:cNvSpPr>
                  <a:spLocks noChangeShapeType="1"/>
                </p:cNvSpPr>
                <p:nvPr/>
              </p:nvSpPr>
              <p:spPr bwMode="auto">
                <a:xfrm flipV="1">
                  <a:off x="4849813" y="372903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Freeform 17">
                  <a:extLst>
                    <a:ext uri="{FF2B5EF4-FFF2-40B4-BE49-F238E27FC236}">
                      <a16:creationId xmlns:a16="http://schemas.microsoft.com/office/drawing/2014/main" id="{B5EBBAC8-43F1-42C3-91BE-A4A76E1E3011}"/>
                    </a:ext>
                  </a:extLst>
                </p:cNvPr>
                <p:cNvSpPr>
                  <a:spLocks/>
                </p:cNvSpPr>
                <p:nvPr/>
              </p:nvSpPr>
              <p:spPr bwMode="auto">
                <a:xfrm>
                  <a:off x="1828800" y="40163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8">
                  <a:extLst>
                    <a:ext uri="{FF2B5EF4-FFF2-40B4-BE49-F238E27FC236}">
                      <a16:creationId xmlns:a16="http://schemas.microsoft.com/office/drawing/2014/main" id="{2F3569D4-F8EB-4939-8B73-F7167D3B88B2}"/>
                    </a:ext>
                  </a:extLst>
                </p:cNvPr>
                <p:cNvSpPr>
                  <a:spLocks noChangeShapeType="1"/>
                </p:cNvSpPr>
                <p:nvPr/>
              </p:nvSpPr>
              <p:spPr bwMode="auto">
                <a:xfrm flipV="1">
                  <a:off x="4849813" y="40195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Freeform 19">
                  <a:extLst>
                    <a:ext uri="{FF2B5EF4-FFF2-40B4-BE49-F238E27FC236}">
                      <a16:creationId xmlns:a16="http://schemas.microsoft.com/office/drawing/2014/main" id="{645D8ED7-B551-4CD1-A40F-BEC69295904D}"/>
                    </a:ext>
                  </a:extLst>
                </p:cNvPr>
                <p:cNvSpPr>
                  <a:spLocks/>
                </p:cNvSpPr>
                <p:nvPr/>
              </p:nvSpPr>
              <p:spPr bwMode="auto">
                <a:xfrm>
                  <a:off x="1828800" y="43068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20">
                  <a:extLst>
                    <a:ext uri="{FF2B5EF4-FFF2-40B4-BE49-F238E27FC236}">
                      <a16:creationId xmlns:a16="http://schemas.microsoft.com/office/drawing/2014/main" id="{4F048E7D-97C0-40C4-A522-20817046AF67}"/>
                    </a:ext>
                  </a:extLst>
                </p:cNvPr>
                <p:cNvSpPr>
                  <a:spLocks noChangeShapeType="1"/>
                </p:cNvSpPr>
                <p:nvPr/>
              </p:nvSpPr>
              <p:spPr bwMode="auto">
                <a:xfrm flipV="1">
                  <a:off x="4849813" y="43116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Freeform 21">
                  <a:extLst>
                    <a:ext uri="{FF2B5EF4-FFF2-40B4-BE49-F238E27FC236}">
                      <a16:creationId xmlns:a16="http://schemas.microsoft.com/office/drawing/2014/main" id="{7712A6EA-2AC0-41CC-BABC-02B71565E713}"/>
                    </a:ext>
                  </a:extLst>
                </p:cNvPr>
                <p:cNvSpPr>
                  <a:spLocks/>
                </p:cNvSpPr>
                <p:nvPr/>
              </p:nvSpPr>
              <p:spPr bwMode="auto">
                <a:xfrm>
                  <a:off x="1828800" y="45989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Rectangle 37">
                  <a:extLst>
                    <a:ext uri="{FF2B5EF4-FFF2-40B4-BE49-F238E27FC236}">
                      <a16:creationId xmlns:a16="http://schemas.microsoft.com/office/drawing/2014/main" id="{9D652CF4-160A-475C-968D-0B799D0BAE6E}"/>
                    </a:ext>
                  </a:extLst>
                </p:cNvPr>
                <p:cNvSpPr>
                  <a:spLocks noChangeArrowheads="1"/>
                </p:cNvSpPr>
                <p:nvPr/>
              </p:nvSpPr>
              <p:spPr bwMode="auto">
                <a:xfrm>
                  <a:off x="2720975" y="2624138"/>
                  <a:ext cx="15947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Single Tax Bracket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1" name="Rectangle 53">
                  <a:extLst>
                    <a:ext uri="{FF2B5EF4-FFF2-40B4-BE49-F238E27FC236}">
                      <a16:creationId xmlns:a16="http://schemas.microsoft.com/office/drawing/2014/main" id="{741A8E8E-08AE-4791-896B-7FD26C59A9A6}"/>
                    </a:ext>
                  </a:extLst>
                </p:cNvPr>
                <p:cNvSpPr>
                  <a:spLocks noChangeArrowheads="1"/>
                </p:cNvSpPr>
                <p:nvPr/>
              </p:nvSpPr>
              <p:spPr bwMode="auto">
                <a:xfrm>
                  <a:off x="5741988" y="2624138"/>
                  <a:ext cx="158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Tax Rate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2" name="Rectangle 61">
                  <a:extLst>
                    <a:ext uri="{FF2B5EF4-FFF2-40B4-BE49-F238E27FC236}">
                      <a16:creationId xmlns:a16="http://schemas.microsoft.com/office/drawing/2014/main" id="{D938B8ED-8227-426F-8872-AB62EB6C2C70}"/>
                    </a:ext>
                  </a:extLst>
                </p:cNvPr>
                <p:cNvSpPr>
                  <a:spLocks noChangeArrowheads="1"/>
                </p:cNvSpPr>
                <p:nvPr/>
              </p:nvSpPr>
              <p:spPr bwMode="auto">
                <a:xfrm>
                  <a:off x="3130550" y="2919413"/>
                  <a:ext cx="5786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200" b="0" i="0" u="none" strike="noStrike" cap="none" normalizeH="0" baseline="0" dirty="0">
                      <a:ln>
                        <a:noFill/>
                      </a:ln>
                      <a:solidFill>
                        <a:srgbClr val="000000"/>
                      </a:solidFill>
                      <a:effectLst/>
                      <a:latin typeface="Univers LT Std 57 Cn" charset="0"/>
                      <a:cs typeface="Arial" pitchFamily="34" charset="0"/>
                    </a:rPr>
                    <a:t>0</a:t>
                  </a:r>
                  <a:r>
                    <a:rPr kumimoji="0" lang="en-US" sz="1200" b="0" i="0" u="none" strike="noStrike" cap="none" normalizeH="0" dirty="0">
                      <a:ln>
                        <a:noFill/>
                      </a:ln>
                      <a:solidFill>
                        <a:srgbClr val="000000"/>
                      </a:solidFill>
                      <a:effectLst/>
                      <a:latin typeface="Univers LT Std 57 Cn" charset="0"/>
                      <a:cs typeface="Arial" pitchFamily="34" charset="0"/>
                    </a:rPr>
                    <a:t> </a:t>
                  </a:r>
                  <a:r>
                    <a:rPr lang="en-US" sz="1200" dirty="0">
                      <a:solidFill>
                        <a:srgbClr val="000000"/>
                      </a:solidFill>
                      <a:latin typeface="Univers LT Std 57 Cn" charset="0"/>
                      <a:cs typeface="Arial" pitchFamily="34" charset="0"/>
                    </a:rPr>
                    <a:t>–</a:t>
                  </a:r>
                  <a:r>
                    <a:rPr kumimoji="0" lang="en-US" sz="1200" b="0" i="0" u="none" strike="noStrike" cap="none" normalizeH="0" dirty="0">
                      <a:ln>
                        <a:noFill/>
                      </a:ln>
                      <a:solidFill>
                        <a:srgbClr val="000000"/>
                      </a:solidFill>
                      <a:effectLst/>
                      <a:latin typeface="Univers LT Std 57 Cn" charset="0"/>
                      <a:cs typeface="Arial" pitchFamily="34" charset="0"/>
                    </a:rPr>
                    <a:t> 9</a:t>
                  </a:r>
                  <a:r>
                    <a:rPr kumimoji="0" lang="en-US" sz="1200" b="0" i="0" u="none" strike="noStrike" cap="none" normalizeH="0" baseline="0" dirty="0">
                      <a:ln>
                        <a:noFill/>
                      </a:ln>
                      <a:solidFill>
                        <a:srgbClr val="000000"/>
                      </a:solidFill>
                      <a:effectLst/>
                      <a:latin typeface="Univers LT Std 57 Cn" charset="0"/>
                      <a:cs typeface="Arial" pitchFamily="34" charset="0"/>
                    </a:rPr>
                    <a:t>,525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3" name="Rectangle 63">
                  <a:extLst>
                    <a:ext uri="{FF2B5EF4-FFF2-40B4-BE49-F238E27FC236}">
                      <a16:creationId xmlns:a16="http://schemas.microsoft.com/office/drawing/2014/main" id="{615E21DC-2861-4DEF-B3AB-10DCDB6311B2}"/>
                    </a:ext>
                  </a:extLst>
                </p:cNvPr>
                <p:cNvSpPr>
                  <a:spLocks noChangeArrowheads="1"/>
                </p:cNvSpPr>
                <p:nvPr/>
              </p:nvSpPr>
              <p:spPr bwMode="auto">
                <a:xfrm>
                  <a:off x="6296025" y="2919413"/>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4" name="Rectangle 75">
                  <a:extLst>
                    <a:ext uri="{FF2B5EF4-FFF2-40B4-BE49-F238E27FC236}">
                      <a16:creationId xmlns:a16="http://schemas.microsoft.com/office/drawing/2014/main" id="{0C9954CB-36FB-4791-B9F8-21196D4E59D0}"/>
                    </a:ext>
                  </a:extLst>
                </p:cNvPr>
                <p:cNvSpPr>
                  <a:spLocks noChangeArrowheads="1"/>
                </p:cNvSpPr>
                <p:nvPr/>
              </p:nvSpPr>
              <p:spPr bwMode="auto">
                <a:xfrm>
                  <a:off x="2989263" y="3209926"/>
                  <a:ext cx="9313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9,525 – 38,700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77">
                  <a:extLst>
                    <a:ext uri="{FF2B5EF4-FFF2-40B4-BE49-F238E27FC236}">
                      <a16:creationId xmlns:a16="http://schemas.microsoft.com/office/drawing/2014/main" id="{1735BA2E-DEEC-4672-9592-E7EF00CF46DF}"/>
                    </a:ext>
                  </a:extLst>
                </p:cNvPr>
                <p:cNvSpPr>
                  <a:spLocks noChangeArrowheads="1"/>
                </p:cNvSpPr>
                <p:nvPr/>
              </p:nvSpPr>
              <p:spPr bwMode="auto">
                <a:xfrm>
                  <a:off x="6296025" y="3209926"/>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6" name="Rectangle 90">
                  <a:extLst>
                    <a:ext uri="{FF2B5EF4-FFF2-40B4-BE49-F238E27FC236}">
                      <a16:creationId xmlns:a16="http://schemas.microsoft.com/office/drawing/2014/main" id="{FD6DA2AF-FF25-41EF-B9C2-11EE083FA966}"/>
                    </a:ext>
                  </a:extLst>
                </p:cNvPr>
                <p:cNvSpPr>
                  <a:spLocks noChangeArrowheads="1"/>
                </p:cNvSpPr>
                <p:nvPr/>
              </p:nvSpPr>
              <p:spPr bwMode="auto">
                <a:xfrm>
                  <a:off x="2957513" y="3500438"/>
                  <a:ext cx="10098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38,701 – </a:t>
                  </a:r>
                  <a:r>
                    <a:rPr lang="en-US" sz="1200" dirty="0">
                      <a:solidFill>
                        <a:srgbClr val="000000"/>
                      </a:solidFill>
                      <a:latin typeface="Univers LT Std 57 Cn" charset="0"/>
                      <a:cs typeface="Arial" pitchFamily="34" charset="0"/>
                    </a:rPr>
                    <a:t>82,500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7" name="Rectangle 92">
                  <a:extLst>
                    <a:ext uri="{FF2B5EF4-FFF2-40B4-BE49-F238E27FC236}">
                      <a16:creationId xmlns:a16="http://schemas.microsoft.com/office/drawing/2014/main" id="{C0CE7561-974B-43C1-B73A-224E6F822122}"/>
                    </a:ext>
                  </a:extLst>
                </p:cNvPr>
                <p:cNvSpPr>
                  <a:spLocks noChangeArrowheads="1"/>
                </p:cNvSpPr>
                <p:nvPr/>
              </p:nvSpPr>
              <p:spPr bwMode="auto">
                <a:xfrm>
                  <a:off x="6296025" y="3500438"/>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8" name="Rectangle 106">
                  <a:extLst>
                    <a:ext uri="{FF2B5EF4-FFF2-40B4-BE49-F238E27FC236}">
                      <a16:creationId xmlns:a16="http://schemas.microsoft.com/office/drawing/2014/main" id="{4DA13F41-70FF-46F9-A6A1-5621082AB969}"/>
                    </a:ext>
                  </a:extLst>
                </p:cNvPr>
                <p:cNvSpPr>
                  <a:spLocks noChangeArrowheads="1"/>
                </p:cNvSpPr>
                <p:nvPr/>
              </p:nvSpPr>
              <p:spPr bwMode="auto">
                <a:xfrm>
                  <a:off x="2925763" y="3790951"/>
                  <a:ext cx="10884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82,501 – 157,500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9" name="Rectangle 108">
                  <a:extLst>
                    <a:ext uri="{FF2B5EF4-FFF2-40B4-BE49-F238E27FC236}">
                      <a16:creationId xmlns:a16="http://schemas.microsoft.com/office/drawing/2014/main" id="{D5D6C4EB-BAB5-427A-83E2-EC6A1809A5B8}"/>
                    </a:ext>
                  </a:extLst>
                </p:cNvPr>
                <p:cNvSpPr>
                  <a:spLocks noChangeArrowheads="1"/>
                </p:cNvSpPr>
                <p:nvPr/>
              </p:nvSpPr>
              <p:spPr bwMode="auto">
                <a:xfrm>
                  <a:off x="6296025" y="37909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0" name="Rectangle 123">
                  <a:extLst>
                    <a:ext uri="{FF2B5EF4-FFF2-40B4-BE49-F238E27FC236}">
                      <a16:creationId xmlns:a16="http://schemas.microsoft.com/office/drawing/2014/main" id="{E5AE48B1-24AC-43CA-94EF-1EC67606702F}"/>
                    </a:ext>
                  </a:extLst>
                </p:cNvPr>
                <p:cNvSpPr>
                  <a:spLocks noChangeArrowheads="1"/>
                </p:cNvSpPr>
                <p:nvPr/>
              </p:nvSpPr>
              <p:spPr bwMode="auto">
                <a:xfrm>
                  <a:off x="2894013" y="4083051"/>
                  <a:ext cx="11669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157,501 – </a:t>
                  </a:r>
                  <a:r>
                    <a:rPr lang="en-US" sz="1200" dirty="0">
                      <a:solidFill>
                        <a:srgbClr val="000000"/>
                      </a:solidFill>
                      <a:latin typeface="Univers LT Std 57 Cn" charset="0"/>
                      <a:cs typeface="Arial" pitchFamily="34" charset="0"/>
                    </a:rPr>
                    <a:t>200,000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1" name="Rectangle 125">
                  <a:extLst>
                    <a:ext uri="{FF2B5EF4-FFF2-40B4-BE49-F238E27FC236}">
                      <a16:creationId xmlns:a16="http://schemas.microsoft.com/office/drawing/2014/main" id="{7664A2BA-73F3-4287-A701-E52CA6070C11}"/>
                    </a:ext>
                  </a:extLst>
                </p:cNvPr>
                <p:cNvSpPr>
                  <a:spLocks noChangeArrowheads="1"/>
                </p:cNvSpPr>
                <p:nvPr/>
              </p:nvSpPr>
              <p:spPr bwMode="auto">
                <a:xfrm>
                  <a:off x="6296025" y="40830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2" name="Rectangle 132">
                  <a:extLst>
                    <a:ext uri="{FF2B5EF4-FFF2-40B4-BE49-F238E27FC236}">
                      <a16:creationId xmlns:a16="http://schemas.microsoft.com/office/drawing/2014/main" id="{FE4BB8FC-1A28-4516-9B71-A4262B165FBE}"/>
                    </a:ext>
                  </a:extLst>
                </p:cNvPr>
                <p:cNvSpPr>
                  <a:spLocks noChangeArrowheads="1"/>
                </p:cNvSpPr>
                <p:nvPr/>
              </p:nvSpPr>
              <p:spPr bwMode="auto">
                <a:xfrm>
                  <a:off x="3141056" y="4645999"/>
                  <a:ext cx="5866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3" name="Rectangle 135">
                  <a:extLst>
                    <a:ext uri="{FF2B5EF4-FFF2-40B4-BE49-F238E27FC236}">
                      <a16:creationId xmlns:a16="http://schemas.microsoft.com/office/drawing/2014/main" id="{AD8C6963-D251-40E4-8814-048EFEB70EB3}"/>
                    </a:ext>
                  </a:extLst>
                </p:cNvPr>
                <p:cNvSpPr>
                  <a:spLocks noChangeArrowheads="1"/>
                </p:cNvSpPr>
                <p:nvPr/>
              </p:nvSpPr>
              <p:spPr bwMode="auto">
                <a:xfrm>
                  <a:off x="6296025" y="4645999"/>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174" name="Rectangle 123">
              <a:extLst>
                <a:ext uri="{FF2B5EF4-FFF2-40B4-BE49-F238E27FC236}">
                  <a16:creationId xmlns:a16="http://schemas.microsoft.com/office/drawing/2014/main" id="{AF6AF9A0-28E8-4DF5-9E96-E2EAB12E3A2A}"/>
                </a:ext>
              </a:extLst>
            </p:cNvPr>
            <p:cNvSpPr>
              <a:spLocks noChangeArrowheads="1"/>
            </p:cNvSpPr>
            <p:nvPr/>
          </p:nvSpPr>
          <p:spPr bwMode="auto">
            <a:xfrm>
              <a:off x="2276889" y="4819133"/>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  – </a:t>
              </a:r>
              <a:r>
                <a:rPr lang="en-US" sz="1200" dirty="0">
                  <a:solidFill>
                    <a:srgbClr val="000000"/>
                  </a:solidFill>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75" name="Rectangle 125">
              <a:extLst>
                <a:ext uri="{FF2B5EF4-FFF2-40B4-BE49-F238E27FC236}">
                  <a16:creationId xmlns:a16="http://schemas.microsoft.com/office/drawing/2014/main" id="{7756B216-D884-4B05-8BA6-34CD20167172}"/>
                </a:ext>
              </a:extLst>
            </p:cNvPr>
            <p:cNvSpPr>
              <a:spLocks noChangeArrowheads="1"/>
            </p:cNvSpPr>
            <p:nvPr/>
          </p:nvSpPr>
          <p:spPr bwMode="auto">
            <a:xfrm>
              <a:off x="5686425" y="4794314"/>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2519944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Calculating tax bills</a:t>
            </a:r>
          </a:p>
        </p:txBody>
      </p:sp>
      <p:sp>
        <p:nvSpPr>
          <p:cNvPr id="3" name="Content Placeholder 2"/>
          <p:cNvSpPr>
            <a:spLocks noGrp="1"/>
          </p:cNvSpPr>
          <p:nvPr>
            <p:ph idx="1"/>
          </p:nvPr>
        </p:nvSpPr>
        <p:spPr/>
        <p:txBody>
          <a:bodyPr>
            <a:normAutofit/>
          </a:bodyPr>
          <a:lstStyle/>
          <a:p>
            <a:pPr marL="0" indent="0">
              <a:buNone/>
            </a:pPr>
            <a:r>
              <a:rPr lang="en-US" sz="3000" dirty="0"/>
              <a:t>Suppose an individual earned $40,000.</a:t>
            </a:r>
          </a:p>
          <a:p>
            <a:r>
              <a:rPr lang="en-US" sz="3000" dirty="0"/>
              <a:t>Calculate the tax bill using the following table.</a:t>
            </a:r>
          </a:p>
          <a:p>
            <a:r>
              <a:rPr lang="en-US" sz="3000" dirty="0"/>
              <a:t>What would be the average tax rate?</a:t>
            </a:r>
          </a:p>
        </p:txBody>
      </p:sp>
      <p:sp>
        <p:nvSpPr>
          <p:cNvPr id="39" name="TextBox 38">
            <a:extLst>
              <a:ext uri="{FF2B5EF4-FFF2-40B4-BE49-F238E27FC236}">
                <a16:creationId xmlns:a16="http://schemas.microsoft.com/office/drawing/2014/main" id="{E9752F09-2DC1-4597-A599-B841B55576F6}"/>
              </a:ext>
            </a:extLst>
          </p:cNvPr>
          <p:cNvSpPr txBox="1"/>
          <p:nvPr/>
        </p:nvSpPr>
        <p:spPr>
          <a:xfrm>
            <a:off x="404055" y="5352871"/>
            <a:ext cx="8663745" cy="1200329"/>
          </a:xfrm>
          <a:prstGeom prst="rect">
            <a:avLst/>
          </a:prstGeom>
          <a:noFill/>
        </p:spPr>
        <p:txBody>
          <a:bodyPr wrap="square" rtlCol="0">
            <a:spAutoFit/>
          </a:bodyPr>
          <a:lstStyle/>
          <a:p>
            <a:pPr marL="342900" indent="-342900">
              <a:buFont typeface="Arial" pitchFamily="34" charset="0"/>
              <a:buChar char="•"/>
            </a:pPr>
            <a:r>
              <a:rPr lang="en-US" sz="2400" dirty="0">
                <a:latin typeface="Calibri Light" panose="020F0302020204030204" pitchFamily="34" charset="0"/>
                <a:cs typeface="Calibri Light" panose="020F0302020204030204" pitchFamily="34" charset="0"/>
              </a:rPr>
              <a:t>The tax bill is $9,525 × 0.1 = $952.50 + (38,700 - 9,525) × 0.12 + (40,000 - 38,700) × 0.22 = </a:t>
            </a:r>
            <a:r>
              <a:rPr lang="en-US" sz="2400" dirty="0">
                <a:solidFill>
                  <a:srgbClr val="9D0505"/>
                </a:solidFill>
                <a:latin typeface="Calibri Light" panose="020F0302020204030204" pitchFamily="34" charset="0"/>
                <a:cs typeface="Calibri Light" panose="020F0302020204030204" pitchFamily="34" charset="0"/>
              </a:rPr>
              <a:t>$4,739.50</a:t>
            </a:r>
            <a:r>
              <a:rPr lang="en-US" sz="2400" dirty="0">
                <a:latin typeface="Calibri Light" panose="020F0302020204030204" pitchFamily="34" charset="0"/>
                <a:cs typeface="Calibri Light" panose="020F0302020204030204" pitchFamily="34" charset="0"/>
              </a:rPr>
              <a:t>.</a:t>
            </a:r>
          </a:p>
          <a:p>
            <a:pPr marL="342900" indent="-342900">
              <a:buFont typeface="Arial" pitchFamily="34" charset="0"/>
              <a:buChar char="•"/>
            </a:pPr>
            <a:r>
              <a:rPr lang="en-US" sz="2400" dirty="0">
                <a:latin typeface="Calibri Light" panose="020F0302020204030204" pitchFamily="34" charset="0"/>
                <a:cs typeface="Calibri Light" panose="020F0302020204030204" pitchFamily="34" charset="0"/>
              </a:rPr>
              <a:t>The average tax rate is $4,739 ÷ $40,000 × 100 = </a:t>
            </a:r>
            <a:r>
              <a:rPr lang="en-US" sz="2400" dirty="0">
                <a:solidFill>
                  <a:srgbClr val="9D0505"/>
                </a:solidFill>
                <a:latin typeface="Calibri Light" panose="020F0302020204030204" pitchFamily="34" charset="0"/>
                <a:cs typeface="Calibri Light" panose="020F0302020204030204" pitchFamily="34" charset="0"/>
              </a:rPr>
              <a:t>11.8%</a:t>
            </a:r>
            <a:r>
              <a:rPr lang="en-US" sz="2400" dirty="0">
                <a:latin typeface="Calibri Light" panose="020F0302020204030204" pitchFamily="34" charset="0"/>
                <a:cs typeface="Calibri Light" panose="020F0302020204030204" pitchFamily="34" charset="0"/>
              </a:rPr>
              <a:t>.</a:t>
            </a:r>
          </a:p>
        </p:txBody>
      </p:sp>
      <p:grpSp>
        <p:nvGrpSpPr>
          <p:cNvPr id="75" name="Group 74">
            <a:extLst>
              <a:ext uri="{FF2B5EF4-FFF2-40B4-BE49-F238E27FC236}">
                <a16:creationId xmlns:a16="http://schemas.microsoft.com/office/drawing/2014/main" id="{599AF8BB-6419-4731-AB4C-97802DC807CC}"/>
              </a:ext>
            </a:extLst>
          </p:cNvPr>
          <p:cNvGrpSpPr/>
          <p:nvPr/>
        </p:nvGrpSpPr>
        <p:grpSpPr>
          <a:xfrm>
            <a:off x="1219200" y="2971800"/>
            <a:ext cx="6051868" cy="2336799"/>
            <a:chOff x="1219200" y="2971800"/>
            <a:chExt cx="6051868" cy="2336799"/>
          </a:xfrm>
        </p:grpSpPr>
        <p:grpSp>
          <p:nvGrpSpPr>
            <p:cNvPr id="76" name="Group 75">
              <a:extLst>
                <a:ext uri="{FF2B5EF4-FFF2-40B4-BE49-F238E27FC236}">
                  <a16:creationId xmlns:a16="http://schemas.microsoft.com/office/drawing/2014/main" id="{3BEF9427-191C-45FA-8BE9-EED565AFC618}"/>
                </a:ext>
              </a:extLst>
            </p:cNvPr>
            <p:cNvGrpSpPr/>
            <p:nvPr/>
          </p:nvGrpSpPr>
          <p:grpSpPr>
            <a:xfrm>
              <a:off x="1219200" y="2971800"/>
              <a:ext cx="6051868" cy="2336799"/>
              <a:chOff x="1219200" y="2971800"/>
              <a:chExt cx="6051868" cy="2336799"/>
            </a:xfrm>
          </p:grpSpPr>
          <p:sp>
            <p:nvSpPr>
              <p:cNvPr id="79" name="Freeform 7">
                <a:extLst>
                  <a:ext uri="{FF2B5EF4-FFF2-40B4-BE49-F238E27FC236}">
                    <a16:creationId xmlns:a16="http://schemas.microsoft.com/office/drawing/2014/main" id="{0A3A260D-A8B1-43E2-A54A-C80DEC8840AC}"/>
                  </a:ext>
                </a:extLst>
              </p:cNvPr>
              <p:cNvSpPr>
                <a:spLocks noEditPoints="1"/>
              </p:cNvSpPr>
              <p:nvPr/>
            </p:nvSpPr>
            <p:spPr bwMode="auto">
              <a:xfrm>
                <a:off x="1230630" y="3259137"/>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80" name="Group 79">
                <a:extLst>
                  <a:ext uri="{FF2B5EF4-FFF2-40B4-BE49-F238E27FC236}">
                    <a16:creationId xmlns:a16="http://schemas.microsoft.com/office/drawing/2014/main" id="{26364E92-4DFF-4702-B465-7B5C5FFDD83A}"/>
                  </a:ext>
                </a:extLst>
              </p:cNvPr>
              <p:cNvGrpSpPr/>
              <p:nvPr/>
            </p:nvGrpSpPr>
            <p:grpSpPr>
              <a:xfrm>
                <a:off x="1219200" y="2971800"/>
                <a:ext cx="6051868" cy="2336799"/>
                <a:chOff x="1828800" y="2557463"/>
                <a:chExt cx="6051868" cy="2336799"/>
              </a:xfrm>
            </p:grpSpPr>
            <p:sp>
              <p:nvSpPr>
                <p:cNvPr id="81" name="AutoShape 3">
                  <a:extLst>
                    <a:ext uri="{FF2B5EF4-FFF2-40B4-BE49-F238E27FC236}">
                      <a16:creationId xmlns:a16="http://schemas.microsoft.com/office/drawing/2014/main" id="{F4F44305-2272-4734-B646-B11A4CFBD7D2}"/>
                    </a:ext>
                  </a:extLst>
                </p:cNvPr>
                <p:cNvSpPr>
                  <a:spLocks noChangeAspect="1" noChangeArrowheads="1" noTextEdit="1"/>
                </p:cNvSpPr>
                <p:nvPr/>
              </p:nvSpPr>
              <p:spPr bwMode="auto">
                <a:xfrm>
                  <a:off x="1828800" y="2557463"/>
                  <a:ext cx="6040438"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Freeform 5">
                  <a:extLst>
                    <a:ext uri="{FF2B5EF4-FFF2-40B4-BE49-F238E27FC236}">
                      <a16:creationId xmlns:a16="http://schemas.microsoft.com/office/drawing/2014/main" id="{76B8A013-F8E0-47A6-8FC1-630FCECC5A90}"/>
                    </a:ext>
                  </a:extLst>
                </p:cNvPr>
                <p:cNvSpPr>
                  <a:spLocks noEditPoints="1"/>
                </p:cNvSpPr>
                <p:nvPr/>
              </p:nvSpPr>
              <p:spPr bwMode="auto">
                <a:xfrm>
                  <a:off x="1828800" y="2557463"/>
                  <a:ext cx="6040438" cy="290513"/>
                </a:xfrm>
                <a:custGeom>
                  <a:avLst/>
                  <a:gdLst>
                    <a:gd name="T0" fmla="*/ 1903 w 3805"/>
                    <a:gd name="T1" fmla="*/ 0 h 183"/>
                    <a:gd name="T2" fmla="*/ 3805 w 3805"/>
                    <a:gd name="T3" fmla="*/ 0 h 183"/>
                    <a:gd name="T4" fmla="*/ 3805 w 3805"/>
                    <a:gd name="T5" fmla="*/ 183 h 183"/>
                    <a:gd name="T6" fmla="*/ 1903 w 3805"/>
                    <a:gd name="T7" fmla="*/ 183 h 183"/>
                    <a:gd name="T8" fmla="*/ 1903 w 3805"/>
                    <a:gd name="T9" fmla="*/ 0 h 183"/>
                    <a:gd name="T10" fmla="*/ 0 w 3805"/>
                    <a:gd name="T11" fmla="*/ 0 h 183"/>
                    <a:gd name="T12" fmla="*/ 1903 w 3805"/>
                    <a:gd name="T13" fmla="*/ 0 h 183"/>
                    <a:gd name="T14" fmla="*/ 1903 w 3805"/>
                    <a:gd name="T15" fmla="*/ 183 h 183"/>
                    <a:gd name="T16" fmla="*/ 0 w 3805"/>
                    <a:gd name="T17" fmla="*/ 183 h 183"/>
                    <a:gd name="T18" fmla="*/ 0 w 380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5" h="183">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Freeform 6">
                  <a:extLst>
                    <a:ext uri="{FF2B5EF4-FFF2-40B4-BE49-F238E27FC236}">
                      <a16:creationId xmlns:a16="http://schemas.microsoft.com/office/drawing/2014/main" id="{E5FD75CA-8773-473D-9ABF-B6CC98E339CD}"/>
                    </a:ext>
                  </a:extLst>
                </p:cNvPr>
                <p:cNvSpPr>
                  <a:spLocks noEditPoints="1"/>
                </p:cNvSpPr>
                <p:nvPr/>
              </p:nvSpPr>
              <p:spPr bwMode="auto">
                <a:xfrm>
                  <a:off x="1828800" y="3144840"/>
                  <a:ext cx="6040438" cy="1458913"/>
                </a:xfrm>
                <a:custGeom>
                  <a:avLst/>
                  <a:gdLst>
                    <a:gd name="T0" fmla="*/ 1903 w 3805"/>
                    <a:gd name="T1" fmla="*/ 736 h 919"/>
                    <a:gd name="T2" fmla="*/ 3805 w 3805"/>
                    <a:gd name="T3" fmla="*/ 736 h 919"/>
                    <a:gd name="T4" fmla="*/ 3805 w 3805"/>
                    <a:gd name="T5" fmla="*/ 919 h 919"/>
                    <a:gd name="T6" fmla="*/ 1903 w 3805"/>
                    <a:gd name="T7" fmla="*/ 919 h 919"/>
                    <a:gd name="T8" fmla="*/ 1903 w 3805"/>
                    <a:gd name="T9" fmla="*/ 736 h 919"/>
                    <a:gd name="T10" fmla="*/ 0 w 3805"/>
                    <a:gd name="T11" fmla="*/ 736 h 919"/>
                    <a:gd name="T12" fmla="*/ 1903 w 3805"/>
                    <a:gd name="T13" fmla="*/ 736 h 919"/>
                    <a:gd name="T14" fmla="*/ 1903 w 3805"/>
                    <a:gd name="T15" fmla="*/ 919 h 919"/>
                    <a:gd name="T16" fmla="*/ 0 w 3805"/>
                    <a:gd name="T17" fmla="*/ 919 h 919"/>
                    <a:gd name="T18" fmla="*/ 0 w 3805"/>
                    <a:gd name="T19" fmla="*/ 736 h 919"/>
                    <a:gd name="T20" fmla="*/ 1903 w 3805"/>
                    <a:gd name="T21" fmla="*/ 367 h 919"/>
                    <a:gd name="T22" fmla="*/ 3805 w 3805"/>
                    <a:gd name="T23" fmla="*/ 367 h 919"/>
                    <a:gd name="T24" fmla="*/ 3805 w 3805"/>
                    <a:gd name="T25" fmla="*/ 553 h 919"/>
                    <a:gd name="T26" fmla="*/ 1903 w 3805"/>
                    <a:gd name="T27" fmla="*/ 553 h 919"/>
                    <a:gd name="T28" fmla="*/ 1903 w 3805"/>
                    <a:gd name="T29" fmla="*/ 367 h 919"/>
                    <a:gd name="T30" fmla="*/ 0 w 3805"/>
                    <a:gd name="T31" fmla="*/ 367 h 919"/>
                    <a:gd name="T32" fmla="*/ 1903 w 3805"/>
                    <a:gd name="T33" fmla="*/ 367 h 919"/>
                    <a:gd name="T34" fmla="*/ 1903 w 3805"/>
                    <a:gd name="T35" fmla="*/ 553 h 919"/>
                    <a:gd name="T36" fmla="*/ 0 w 3805"/>
                    <a:gd name="T37" fmla="*/ 553 h 919"/>
                    <a:gd name="T38" fmla="*/ 0 w 3805"/>
                    <a:gd name="T39" fmla="*/ 367 h 919"/>
                    <a:gd name="T40" fmla="*/ 1903 w 3805"/>
                    <a:gd name="T41" fmla="*/ 0 h 919"/>
                    <a:gd name="T42" fmla="*/ 3805 w 3805"/>
                    <a:gd name="T43" fmla="*/ 0 h 919"/>
                    <a:gd name="T44" fmla="*/ 3805 w 3805"/>
                    <a:gd name="T45" fmla="*/ 184 h 919"/>
                    <a:gd name="T46" fmla="*/ 1903 w 3805"/>
                    <a:gd name="T47" fmla="*/ 184 h 919"/>
                    <a:gd name="T48" fmla="*/ 1903 w 3805"/>
                    <a:gd name="T49" fmla="*/ 0 h 919"/>
                    <a:gd name="T50" fmla="*/ 0 w 3805"/>
                    <a:gd name="T51" fmla="*/ 0 h 919"/>
                    <a:gd name="T52" fmla="*/ 1903 w 3805"/>
                    <a:gd name="T53" fmla="*/ 0 h 919"/>
                    <a:gd name="T54" fmla="*/ 1903 w 3805"/>
                    <a:gd name="T55" fmla="*/ 184 h 919"/>
                    <a:gd name="T56" fmla="*/ 0 w 3805"/>
                    <a:gd name="T57" fmla="*/ 184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6"/>
                      </a:moveTo>
                      <a:lnTo>
                        <a:pt x="3805" y="736"/>
                      </a:lnTo>
                      <a:lnTo>
                        <a:pt x="3805" y="919"/>
                      </a:lnTo>
                      <a:lnTo>
                        <a:pt x="1903" y="919"/>
                      </a:lnTo>
                      <a:lnTo>
                        <a:pt x="1903" y="736"/>
                      </a:lnTo>
                      <a:close/>
                      <a:moveTo>
                        <a:pt x="0" y="736"/>
                      </a:moveTo>
                      <a:lnTo>
                        <a:pt x="1903" y="736"/>
                      </a:lnTo>
                      <a:lnTo>
                        <a:pt x="1903" y="919"/>
                      </a:lnTo>
                      <a:lnTo>
                        <a:pt x="0" y="919"/>
                      </a:lnTo>
                      <a:lnTo>
                        <a:pt x="0" y="736"/>
                      </a:lnTo>
                      <a:close/>
                      <a:moveTo>
                        <a:pt x="1903" y="367"/>
                      </a:moveTo>
                      <a:lnTo>
                        <a:pt x="3805" y="367"/>
                      </a:lnTo>
                      <a:lnTo>
                        <a:pt x="3805" y="553"/>
                      </a:lnTo>
                      <a:lnTo>
                        <a:pt x="1903" y="553"/>
                      </a:lnTo>
                      <a:lnTo>
                        <a:pt x="1903" y="367"/>
                      </a:lnTo>
                      <a:close/>
                      <a:moveTo>
                        <a:pt x="0" y="367"/>
                      </a:moveTo>
                      <a:lnTo>
                        <a:pt x="1903" y="367"/>
                      </a:lnTo>
                      <a:lnTo>
                        <a:pt x="1903" y="553"/>
                      </a:lnTo>
                      <a:lnTo>
                        <a:pt x="0" y="553"/>
                      </a:lnTo>
                      <a:lnTo>
                        <a:pt x="0" y="367"/>
                      </a:lnTo>
                      <a:close/>
                      <a:moveTo>
                        <a:pt x="1903" y="0"/>
                      </a:moveTo>
                      <a:lnTo>
                        <a:pt x="3805" y="0"/>
                      </a:lnTo>
                      <a:lnTo>
                        <a:pt x="3805" y="184"/>
                      </a:lnTo>
                      <a:lnTo>
                        <a:pt x="1903" y="184"/>
                      </a:lnTo>
                      <a:lnTo>
                        <a:pt x="1903" y="0"/>
                      </a:lnTo>
                      <a:close/>
                      <a:moveTo>
                        <a:pt x="0" y="0"/>
                      </a:moveTo>
                      <a:lnTo>
                        <a:pt x="1903" y="0"/>
                      </a:lnTo>
                      <a:lnTo>
                        <a:pt x="1903" y="184"/>
                      </a:lnTo>
                      <a:lnTo>
                        <a:pt x="0" y="184"/>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Freeform 7">
                  <a:extLst>
                    <a:ext uri="{FF2B5EF4-FFF2-40B4-BE49-F238E27FC236}">
                      <a16:creationId xmlns:a16="http://schemas.microsoft.com/office/drawing/2014/main" id="{A492815B-E865-4971-AE72-8A98EF72C1E2}"/>
                    </a:ext>
                  </a:extLst>
                </p:cNvPr>
                <p:cNvSpPr>
                  <a:spLocks noEditPoints="1"/>
                </p:cNvSpPr>
                <p:nvPr/>
              </p:nvSpPr>
              <p:spPr bwMode="auto">
                <a:xfrm>
                  <a:off x="1840230" y="3435349"/>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8">
                  <a:extLst>
                    <a:ext uri="{FF2B5EF4-FFF2-40B4-BE49-F238E27FC236}">
                      <a16:creationId xmlns:a16="http://schemas.microsoft.com/office/drawing/2014/main" id="{6F2A363E-1E45-4E85-AA55-409763F13B49}"/>
                    </a:ext>
                  </a:extLst>
                </p:cNvPr>
                <p:cNvSpPr>
                  <a:spLocks noChangeShapeType="1"/>
                </p:cNvSpPr>
                <p:nvPr/>
              </p:nvSpPr>
              <p:spPr bwMode="auto">
                <a:xfrm flipV="1">
                  <a:off x="4849813" y="2557463"/>
                  <a:ext cx="0" cy="2873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Freeform 9">
                  <a:extLst>
                    <a:ext uri="{FF2B5EF4-FFF2-40B4-BE49-F238E27FC236}">
                      <a16:creationId xmlns:a16="http://schemas.microsoft.com/office/drawing/2014/main" id="{20B7EA9F-7A28-4063-BBD0-EDC0C00ABB26}"/>
                    </a:ext>
                  </a:extLst>
                </p:cNvPr>
                <p:cNvSpPr>
                  <a:spLocks/>
                </p:cNvSpPr>
                <p:nvPr/>
              </p:nvSpPr>
              <p:spPr bwMode="auto">
                <a:xfrm>
                  <a:off x="1828800" y="28479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0">
                  <a:extLst>
                    <a:ext uri="{FF2B5EF4-FFF2-40B4-BE49-F238E27FC236}">
                      <a16:creationId xmlns:a16="http://schemas.microsoft.com/office/drawing/2014/main" id="{85F23622-A21B-43F4-A53D-D6245EB4B859}"/>
                    </a:ext>
                  </a:extLst>
                </p:cNvPr>
                <p:cNvSpPr>
                  <a:spLocks noChangeShapeType="1"/>
                </p:cNvSpPr>
                <p:nvPr/>
              </p:nvSpPr>
              <p:spPr bwMode="auto">
                <a:xfrm flipV="1">
                  <a:off x="4849813" y="2855913"/>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Freeform 11">
                  <a:extLst>
                    <a:ext uri="{FF2B5EF4-FFF2-40B4-BE49-F238E27FC236}">
                      <a16:creationId xmlns:a16="http://schemas.microsoft.com/office/drawing/2014/main" id="{196FE1CC-6106-4D97-A926-14C38B95B7E9}"/>
                    </a:ext>
                  </a:extLst>
                </p:cNvPr>
                <p:cNvSpPr>
                  <a:spLocks/>
                </p:cNvSpPr>
                <p:nvPr/>
              </p:nvSpPr>
              <p:spPr bwMode="auto">
                <a:xfrm>
                  <a:off x="1828800" y="31400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12">
                  <a:extLst>
                    <a:ext uri="{FF2B5EF4-FFF2-40B4-BE49-F238E27FC236}">
                      <a16:creationId xmlns:a16="http://schemas.microsoft.com/office/drawing/2014/main" id="{D33E9AD5-BC79-498E-8073-A03CC986802C}"/>
                    </a:ext>
                  </a:extLst>
                </p:cNvPr>
                <p:cNvSpPr>
                  <a:spLocks noChangeShapeType="1"/>
                </p:cNvSpPr>
                <p:nvPr/>
              </p:nvSpPr>
              <p:spPr bwMode="auto">
                <a:xfrm flipV="1">
                  <a:off x="4849813" y="3148013"/>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Freeform 13">
                  <a:extLst>
                    <a:ext uri="{FF2B5EF4-FFF2-40B4-BE49-F238E27FC236}">
                      <a16:creationId xmlns:a16="http://schemas.microsoft.com/office/drawing/2014/main" id="{313F5D74-C02F-4C28-B5C5-214EE768B817}"/>
                    </a:ext>
                  </a:extLst>
                </p:cNvPr>
                <p:cNvSpPr>
                  <a:spLocks/>
                </p:cNvSpPr>
                <p:nvPr/>
              </p:nvSpPr>
              <p:spPr bwMode="auto">
                <a:xfrm>
                  <a:off x="1828800" y="34305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14">
                  <a:extLst>
                    <a:ext uri="{FF2B5EF4-FFF2-40B4-BE49-F238E27FC236}">
                      <a16:creationId xmlns:a16="http://schemas.microsoft.com/office/drawing/2014/main" id="{2F17A496-B546-47C3-94A4-FD8E44CC3091}"/>
                    </a:ext>
                  </a:extLst>
                </p:cNvPr>
                <p:cNvSpPr>
                  <a:spLocks noChangeShapeType="1"/>
                </p:cNvSpPr>
                <p:nvPr/>
              </p:nvSpPr>
              <p:spPr bwMode="auto">
                <a:xfrm flipV="1">
                  <a:off x="4849813" y="3438526"/>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Freeform 15">
                  <a:extLst>
                    <a:ext uri="{FF2B5EF4-FFF2-40B4-BE49-F238E27FC236}">
                      <a16:creationId xmlns:a16="http://schemas.microsoft.com/office/drawing/2014/main" id="{89E45DFF-449B-462B-95A9-8EA36D2AFC67}"/>
                    </a:ext>
                  </a:extLst>
                </p:cNvPr>
                <p:cNvSpPr>
                  <a:spLocks/>
                </p:cNvSpPr>
                <p:nvPr/>
              </p:nvSpPr>
              <p:spPr bwMode="auto">
                <a:xfrm>
                  <a:off x="1828800" y="3725863"/>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16">
                  <a:extLst>
                    <a:ext uri="{FF2B5EF4-FFF2-40B4-BE49-F238E27FC236}">
                      <a16:creationId xmlns:a16="http://schemas.microsoft.com/office/drawing/2014/main" id="{B8C12450-F562-405E-864E-16F03C9E630E}"/>
                    </a:ext>
                  </a:extLst>
                </p:cNvPr>
                <p:cNvSpPr>
                  <a:spLocks noChangeShapeType="1"/>
                </p:cNvSpPr>
                <p:nvPr/>
              </p:nvSpPr>
              <p:spPr bwMode="auto">
                <a:xfrm flipV="1">
                  <a:off x="4849813" y="372903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Freeform 17">
                  <a:extLst>
                    <a:ext uri="{FF2B5EF4-FFF2-40B4-BE49-F238E27FC236}">
                      <a16:creationId xmlns:a16="http://schemas.microsoft.com/office/drawing/2014/main" id="{0D9F2C7A-F8B1-4A3A-8F99-B96A8822743C}"/>
                    </a:ext>
                  </a:extLst>
                </p:cNvPr>
                <p:cNvSpPr>
                  <a:spLocks/>
                </p:cNvSpPr>
                <p:nvPr/>
              </p:nvSpPr>
              <p:spPr bwMode="auto">
                <a:xfrm>
                  <a:off x="1828800" y="40163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18">
                  <a:extLst>
                    <a:ext uri="{FF2B5EF4-FFF2-40B4-BE49-F238E27FC236}">
                      <a16:creationId xmlns:a16="http://schemas.microsoft.com/office/drawing/2014/main" id="{54D9ABC6-4086-4003-85C8-9CFE219ED22D}"/>
                    </a:ext>
                  </a:extLst>
                </p:cNvPr>
                <p:cNvSpPr>
                  <a:spLocks noChangeShapeType="1"/>
                </p:cNvSpPr>
                <p:nvPr/>
              </p:nvSpPr>
              <p:spPr bwMode="auto">
                <a:xfrm flipV="1">
                  <a:off x="4849813" y="40195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Freeform 19">
                  <a:extLst>
                    <a:ext uri="{FF2B5EF4-FFF2-40B4-BE49-F238E27FC236}">
                      <a16:creationId xmlns:a16="http://schemas.microsoft.com/office/drawing/2014/main" id="{D69FC477-9B65-456D-8698-100713586E37}"/>
                    </a:ext>
                  </a:extLst>
                </p:cNvPr>
                <p:cNvSpPr>
                  <a:spLocks/>
                </p:cNvSpPr>
                <p:nvPr/>
              </p:nvSpPr>
              <p:spPr bwMode="auto">
                <a:xfrm>
                  <a:off x="1828800" y="43068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20">
                  <a:extLst>
                    <a:ext uri="{FF2B5EF4-FFF2-40B4-BE49-F238E27FC236}">
                      <a16:creationId xmlns:a16="http://schemas.microsoft.com/office/drawing/2014/main" id="{6C20DF2A-8D43-4ED1-A719-0250B1D409F3}"/>
                    </a:ext>
                  </a:extLst>
                </p:cNvPr>
                <p:cNvSpPr>
                  <a:spLocks noChangeShapeType="1"/>
                </p:cNvSpPr>
                <p:nvPr/>
              </p:nvSpPr>
              <p:spPr bwMode="auto">
                <a:xfrm flipV="1">
                  <a:off x="4849813" y="43116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Freeform 21">
                  <a:extLst>
                    <a:ext uri="{FF2B5EF4-FFF2-40B4-BE49-F238E27FC236}">
                      <a16:creationId xmlns:a16="http://schemas.microsoft.com/office/drawing/2014/main" id="{3704ED41-CD93-43E3-BBBF-B093973E6792}"/>
                    </a:ext>
                  </a:extLst>
                </p:cNvPr>
                <p:cNvSpPr>
                  <a:spLocks/>
                </p:cNvSpPr>
                <p:nvPr/>
              </p:nvSpPr>
              <p:spPr bwMode="auto">
                <a:xfrm>
                  <a:off x="1828800" y="45989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Rectangle 37">
                  <a:extLst>
                    <a:ext uri="{FF2B5EF4-FFF2-40B4-BE49-F238E27FC236}">
                      <a16:creationId xmlns:a16="http://schemas.microsoft.com/office/drawing/2014/main" id="{83358CED-CA91-4F80-A660-ACA99EDECF36}"/>
                    </a:ext>
                  </a:extLst>
                </p:cNvPr>
                <p:cNvSpPr>
                  <a:spLocks noChangeArrowheads="1"/>
                </p:cNvSpPr>
                <p:nvPr/>
              </p:nvSpPr>
              <p:spPr bwMode="auto">
                <a:xfrm>
                  <a:off x="2720975" y="2624138"/>
                  <a:ext cx="15947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Single Tax Bracket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0" name="Rectangle 53">
                  <a:extLst>
                    <a:ext uri="{FF2B5EF4-FFF2-40B4-BE49-F238E27FC236}">
                      <a16:creationId xmlns:a16="http://schemas.microsoft.com/office/drawing/2014/main" id="{616567A8-4FDB-45BC-9C2A-EB774100BCF7}"/>
                    </a:ext>
                  </a:extLst>
                </p:cNvPr>
                <p:cNvSpPr>
                  <a:spLocks noChangeArrowheads="1"/>
                </p:cNvSpPr>
                <p:nvPr/>
              </p:nvSpPr>
              <p:spPr bwMode="auto">
                <a:xfrm>
                  <a:off x="5741988" y="2624138"/>
                  <a:ext cx="158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Marginal Tax Rate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Rectangle 61">
                  <a:extLst>
                    <a:ext uri="{FF2B5EF4-FFF2-40B4-BE49-F238E27FC236}">
                      <a16:creationId xmlns:a16="http://schemas.microsoft.com/office/drawing/2014/main" id="{324F0CDE-6481-485A-9868-0C0FA5043317}"/>
                    </a:ext>
                  </a:extLst>
                </p:cNvPr>
                <p:cNvSpPr>
                  <a:spLocks noChangeArrowheads="1"/>
                </p:cNvSpPr>
                <p:nvPr/>
              </p:nvSpPr>
              <p:spPr bwMode="auto">
                <a:xfrm>
                  <a:off x="3130550" y="2919413"/>
                  <a:ext cx="5786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kumimoji="0" lang="en-US" sz="1200" b="0" i="0" u="none" strike="noStrike" cap="none" normalizeH="0" baseline="0" dirty="0">
                      <a:ln>
                        <a:noFill/>
                      </a:ln>
                      <a:solidFill>
                        <a:srgbClr val="000000"/>
                      </a:solidFill>
                      <a:effectLst/>
                      <a:latin typeface="Univers LT Std 57 Cn" charset="0"/>
                      <a:cs typeface="Arial" pitchFamily="34" charset="0"/>
                    </a:rPr>
                    <a:t>0</a:t>
                  </a:r>
                  <a:r>
                    <a:rPr kumimoji="0" lang="en-US" sz="1200" b="0" i="0" u="none" strike="noStrike" cap="none" normalizeH="0" dirty="0">
                      <a:ln>
                        <a:noFill/>
                      </a:ln>
                      <a:solidFill>
                        <a:srgbClr val="000000"/>
                      </a:solidFill>
                      <a:effectLst/>
                      <a:latin typeface="Univers LT Std 57 Cn" charset="0"/>
                      <a:cs typeface="Arial" pitchFamily="34" charset="0"/>
                    </a:rPr>
                    <a:t> </a:t>
                  </a:r>
                  <a:r>
                    <a:rPr lang="en-US" sz="1200" dirty="0">
                      <a:solidFill>
                        <a:srgbClr val="000000"/>
                      </a:solidFill>
                      <a:latin typeface="Univers LT Std 57 Cn" charset="0"/>
                      <a:cs typeface="Arial" pitchFamily="34" charset="0"/>
                    </a:rPr>
                    <a:t>–</a:t>
                  </a:r>
                  <a:r>
                    <a:rPr kumimoji="0" lang="en-US" sz="1200" b="0" i="0" u="none" strike="noStrike" cap="none" normalizeH="0" dirty="0">
                      <a:ln>
                        <a:noFill/>
                      </a:ln>
                      <a:solidFill>
                        <a:srgbClr val="000000"/>
                      </a:solidFill>
                      <a:effectLst/>
                      <a:latin typeface="Univers LT Std 57 Cn" charset="0"/>
                      <a:cs typeface="Arial" pitchFamily="34" charset="0"/>
                    </a:rPr>
                    <a:t> 9</a:t>
                  </a:r>
                  <a:r>
                    <a:rPr kumimoji="0" lang="en-US" sz="1200" b="0" i="0" u="none" strike="noStrike" cap="none" normalizeH="0" baseline="0" dirty="0">
                      <a:ln>
                        <a:noFill/>
                      </a:ln>
                      <a:solidFill>
                        <a:srgbClr val="000000"/>
                      </a:solidFill>
                      <a:effectLst/>
                      <a:latin typeface="Univers LT Std 57 Cn" charset="0"/>
                      <a:cs typeface="Arial" pitchFamily="34" charset="0"/>
                    </a:rPr>
                    <a:t>,525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2" name="Rectangle 63">
                  <a:extLst>
                    <a:ext uri="{FF2B5EF4-FFF2-40B4-BE49-F238E27FC236}">
                      <a16:creationId xmlns:a16="http://schemas.microsoft.com/office/drawing/2014/main" id="{D848F632-5A7A-4AD3-BB0B-251DA710E5FC}"/>
                    </a:ext>
                  </a:extLst>
                </p:cNvPr>
                <p:cNvSpPr>
                  <a:spLocks noChangeArrowheads="1"/>
                </p:cNvSpPr>
                <p:nvPr/>
              </p:nvSpPr>
              <p:spPr bwMode="auto">
                <a:xfrm>
                  <a:off x="6296025" y="2919413"/>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3" name="Rectangle 75">
                  <a:extLst>
                    <a:ext uri="{FF2B5EF4-FFF2-40B4-BE49-F238E27FC236}">
                      <a16:creationId xmlns:a16="http://schemas.microsoft.com/office/drawing/2014/main" id="{E6923AAE-C931-4976-9DE9-81EA72554061}"/>
                    </a:ext>
                  </a:extLst>
                </p:cNvPr>
                <p:cNvSpPr>
                  <a:spLocks noChangeArrowheads="1"/>
                </p:cNvSpPr>
                <p:nvPr/>
              </p:nvSpPr>
              <p:spPr bwMode="auto">
                <a:xfrm>
                  <a:off x="2989263" y="3209926"/>
                  <a:ext cx="9313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9,525 – 38,700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4" name="Rectangle 77">
                  <a:extLst>
                    <a:ext uri="{FF2B5EF4-FFF2-40B4-BE49-F238E27FC236}">
                      <a16:creationId xmlns:a16="http://schemas.microsoft.com/office/drawing/2014/main" id="{7361E19C-28FC-4104-88A3-520F1303DAAE}"/>
                    </a:ext>
                  </a:extLst>
                </p:cNvPr>
                <p:cNvSpPr>
                  <a:spLocks noChangeArrowheads="1"/>
                </p:cNvSpPr>
                <p:nvPr/>
              </p:nvSpPr>
              <p:spPr bwMode="auto">
                <a:xfrm>
                  <a:off x="6296025" y="3209926"/>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5" name="Rectangle 90">
                  <a:extLst>
                    <a:ext uri="{FF2B5EF4-FFF2-40B4-BE49-F238E27FC236}">
                      <a16:creationId xmlns:a16="http://schemas.microsoft.com/office/drawing/2014/main" id="{F3313D48-286E-4431-82CA-AC7235C461C4}"/>
                    </a:ext>
                  </a:extLst>
                </p:cNvPr>
                <p:cNvSpPr>
                  <a:spLocks noChangeArrowheads="1"/>
                </p:cNvSpPr>
                <p:nvPr/>
              </p:nvSpPr>
              <p:spPr bwMode="auto">
                <a:xfrm>
                  <a:off x="2957513" y="3500438"/>
                  <a:ext cx="10098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38,701 – </a:t>
                  </a:r>
                  <a:r>
                    <a:rPr lang="en-US" sz="1200" dirty="0">
                      <a:solidFill>
                        <a:srgbClr val="000000"/>
                      </a:solidFill>
                      <a:latin typeface="Univers LT Std 57 Cn" charset="0"/>
                      <a:cs typeface="Arial" pitchFamily="34" charset="0"/>
                    </a:rPr>
                    <a:t>82,500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6" name="Rectangle 92">
                  <a:extLst>
                    <a:ext uri="{FF2B5EF4-FFF2-40B4-BE49-F238E27FC236}">
                      <a16:creationId xmlns:a16="http://schemas.microsoft.com/office/drawing/2014/main" id="{E4CC0884-B973-4F77-A902-91FAEEF6EF51}"/>
                    </a:ext>
                  </a:extLst>
                </p:cNvPr>
                <p:cNvSpPr>
                  <a:spLocks noChangeArrowheads="1"/>
                </p:cNvSpPr>
                <p:nvPr/>
              </p:nvSpPr>
              <p:spPr bwMode="auto">
                <a:xfrm>
                  <a:off x="6296025" y="3500438"/>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7" name="Rectangle 106">
                  <a:extLst>
                    <a:ext uri="{FF2B5EF4-FFF2-40B4-BE49-F238E27FC236}">
                      <a16:creationId xmlns:a16="http://schemas.microsoft.com/office/drawing/2014/main" id="{A2FD17EE-5B72-4F3C-9D82-40F8D91A2016}"/>
                    </a:ext>
                  </a:extLst>
                </p:cNvPr>
                <p:cNvSpPr>
                  <a:spLocks noChangeArrowheads="1"/>
                </p:cNvSpPr>
                <p:nvPr/>
              </p:nvSpPr>
              <p:spPr bwMode="auto">
                <a:xfrm>
                  <a:off x="2925763" y="3790951"/>
                  <a:ext cx="10884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82,501 – 157,500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108">
                  <a:extLst>
                    <a:ext uri="{FF2B5EF4-FFF2-40B4-BE49-F238E27FC236}">
                      <a16:creationId xmlns:a16="http://schemas.microsoft.com/office/drawing/2014/main" id="{EA48F66F-6691-4EC2-9067-17B3EE853C59}"/>
                    </a:ext>
                  </a:extLst>
                </p:cNvPr>
                <p:cNvSpPr>
                  <a:spLocks noChangeArrowheads="1"/>
                </p:cNvSpPr>
                <p:nvPr/>
              </p:nvSpPr>
              <p:spPr bwMode="auto">
                <a:xfrm>
                  <a:off x="6296025" y="37909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123">
                  <a:extLst>
                    <a:ext uri="{FF2B5EF4-FFF2-40B4-BE49-F238E27FC236}">
                      <a16:creationId xmlns:a16="http://schemas.microsoft.com/office/drawing/2014/main" id="{5B65A940-603F-409A-95E8-A2DD6189823E}"/>
                    </a:ext>
                  </a:extLst>
                </p:cNvPr>
                <p:cNvSpPr>
                  <a:spLocks noChangeArrowheads="1"/>
                </p:cNvSpPr>
                <p:nvPr/>
              </p:nvSpPr>
              <p:spPr bwMode="auto">
                <a:xfrm>
                  <a:off x="2894013" y="4083051"/>
                  <a:ext cx="11669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157,501 – </a:t>
                  </a:r>
                  <a:r>
                    <a:rPr lang="en-US" sz="1200" dirty="0">
                      <a:solidFill>
                        <a:srgbClr val="000000"/>
                      </a:solidFill>
                      <a:latin typeface="Univers LT Std 57 Cn" charset="0"/>
                      <a:cs typeface="Arial" pitchFamily="34" charset="0"/>
                    </a:rPr>
                    <a:t>200,000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125">
                  <a:extLst>
                    <a:ext uri="{FF2B5EF4-FFF2-40B4-BE49-F238E27FC236}">
                      <a16:creationId xmlns:a16="http://schemas.microsoft.com/office/drawing/2014/main" id="{46732FB3-7AD1-487B-92D6-DBF986A3BA03}"/>
                    </a:ext>
                  </a:extLst>
                </p:cNvPr>
                <p:cNvSpPr>
                  <a:spLocks noChangeArrowheads="1"/>
                </p:cNvSpPr>
                <p:nvPr/>
              </p:nvSpPr>
              <p:spPr bwMode="auto">
                <a:xfrm>
                  <a:off x="6296025" y="4083051"/>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132">
                  <a:extLst>
                    <a:ext uri="{FF2B5EF4-FFF2-40B4-BE49-F238E27FC236}">
                      <a16:creationId xmlns:a16="http://schemas.microsoft.com/office/drawing/2014/main" id="{9EED5857-C880-4A12-BF31-1C27589A29EE}"/>
                    </a:ext>
                  </a:extLst>
                </p:cNvPr>
                <p:cNvSpPr>
                  <a:spLocks noChangeArrowheads="1"/>
                </p:cNvSpPr>
                <p:nvPr/>
              </p:nvSpPr>
              <p:spPr bwMode="auto">
                <a:xfrm>
                  <a:off x="3141056" y="4645999"/>
                  <a:ext cx="5866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135">
                  <a:extLst>
                    <a:ext uri="{FF2B5EF4-FFF2-40B4-BE49-F238E27FC236}">
                      <a16:creationId xmlns:a16="http://schemas.microsoft.com/office/drawing/2014/main" id="{767E9AED-BD5F-43D4-8320-CDD1A87BE2C4}"/>
                    </a:ext>
                  </a:extLst>
                </p:cNvPr>
                <p:cNvSpPr>
                  <a:spLocks noChangeArrowheads="1"/>
                </p:cNvSpPr>
                <p:nvPr/>
              </p:nvSpPr>
              <p:spPr bwMode="auto">
                <a:xfrm>
                  <a:off x="6296025" y="4645999"/>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77" name="Rectangle 123">
              <a:extLst>
                <a:ext uri="{FF2B5EF4-FFF2-40B4-BE49-F238E27FC236}">
                  <a16:creationId xmlns:a16="http://schemas.microsoft.com/office/drawing/2014/main" id="{97E7E056-C7BE-479E-A478-7A1F482A6AD0}"/>
                </a:ext>
              </a:extLst>
            </p:cNvPr>
            <p:cNvSpPr>
              <a:spLocks noChangeArrowheads="1"/>
            </p:cNvSpPr>
            <p:nvPr/>
          </p:nvSpPr>
          <p:spPr bwMode="auto">
            <a:xfrm>
              <a:off x="2276889" y="4819133"/>
              <a:ext cx="11237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200,00  – </a:t>
              </a:r>
              <a:r>
                <a:rPr lang="en-US" sz="1200" dirty="0">
                  <a:solidFill>
                    <a:srgbClr val="000000"/>
                  </a:solidFill>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125">
              <a:extLst>
                <a:ext uri="{FF2B5EF4-FFF2-40B4-BE49-F238E27FC236}">
                  <a16:creationId xmlns:a16="http://schemas.microsoft.com/office/drawing/2014/main" id="{228095D2-EC9F-4B59-986A-299808ECDF39}"/>
                </a:ext>
              </a:extLst>
            </p:cNvPr>
            <p:cNvSpPr>
              <a:spLocks noChangeArrowheads="1"/>
            </p:cNvSpPr>
            <p:nvPr/>
          </p:nvSpPr>
          <p:spPr bwMode="auto">
            <a:xfrm>
              <a:off x="5686425" y="4794314"/>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228381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taxonomy of taxes VI</a:t>
            </a:r>
          </a:p>
        </p:txBody>
      </p:sp>
      <p:sp>
        <p:nvSpPr>
          <p:cNvPr id="3" name="Content Placeholder 2"/>
          <p:cNvSpPr>
            <a:spLocks noGrp="1"/>
          </p:cNvSpPr>
          <p:nvPr>
            <p:ph idx="1"/>
          </p:nvPr>
        </p:nvSpPr>
        <p:spPr/>
        <p:txBody>
          <a:bodyPr>
            <a:normAutofit/>
          </a:bodyPr>
          <a:lstStyle/>
          <a:p>
            <a:r>
              <a:rPr lang="en-US" dirty="0"/>
              <a:t>Many countries use a progressive income tax system. </a:t>
            </a:r>
          </a:p>
          <a:p>
            <a:pPr lvl="1"/>
            <a:r>
              <a:rPr lang="en-US" dirty="0"/>
              <a:t>The marginal tax rates differ greatly.</a:t>
            </a:r>
          </a:p>
        </p:txBody>
      </p:sp>
      <p:grpSp>
        <p:nvGrpSpPr>
          <p:cNvPr id="24" name="Group 23">
            <a:extLst>
              <a:ext uri="{FF2B5EF4-FFF2-40B4-BE49-F238E27FC236}">
                <a16:creationId xmlns:a16="http://schemas.microsoft.com/office/drawing/2014/main" id="{D0E07B23-C833-47FE-BCE5-D45A4B1D6FC5}"/>
              </a:ext>
            </a:extLst>
          </p:cNvPr>
          <p:cNvGrpSpPr/>
          <p:nvPr/>
        </p:nvGrpSpPr>
        <p:grpSpPr>
          <a:xfrm>
            <a:off x="1551781" y="2921000"/>
            <a:ext cx="6040438" cy="2324100"/>
            <a:chOff x="1551781" y="2921000"/>
            <a:chExt cx="6040438" cy="2324100"/>
          </a:xfrm>
        </p:grpSpPr>
        <p:sp>
          <p:nvSpPr>
            <p:cNvPr id="37" name="Freeform 5"/>
            <p:cNvSpPr>
              <a:spLocks noEditPoints="1"/>
            </p:cNvSpPr>
            <p:nvPr/>
          </p:nvSpPr>
          <p:spPr bwMode="auto">
            <a:xfrm>
              <a:off x="1551781" y="2942431"/>
              <a:ext cx="6040438" cy="290513"/>
            </a:xfrm>
            <a:custGeom>
              <a:avLst/>
              <a:gdLst>
                <a:gd name="T0" fmla="*/ 1903 w 3805"/>
                <a:gd name="T1" fmla="*/ 0 h 183"/>
                <a:gd name="T2" fmla="*/ 3805 w 3805"/>
                <a:gd name="T3" fmla="*/ 0 h 183"/>
                <a:gd name="T4" fmla="*/ 3805 w 3805"/>
                <a:gd name="T5" fmla="*/ 183 h 183"/>
                <a:gd name="T6" fmla="*/ 1903 w 3805"/>
                <a:gd name="T7" fmla="*/ 183 h 183"/>
                <a:gd name="T8" fmla="*/ 1903 w 3805"/>
                <a:gd name="T9" fmla="*/ 0 h 183"/>
                <a:gd name="T10" fmla="*/ 0 w 3805"/>
                <a:gd name="T11" fmla="*/ 0 h 183"/>
                <a:gd name="T12" fmla="*/ 1903 w 3805"/>
                <a:gd name="T13" fmla="*/ 0 h 183"/>
                <a:gd name="T14" fmla="*/ 1903 w 3805"/>
                <a:gd name="T15" fmla="*/ 183 h 183"/>
                <a:gd name="T16" fmla="*/ 0 w 3805"/>
                <a:gd name="T17" fmla="*/ 183 h 183"/>
                <a:gd name="T18" fmla="*/ 0 w 380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5" h="183">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36" name="Group 35"/>
            <p:cNvGrpSpPr/>
            <p:nvPr/>
          </p:nvGrpSpPr>
          <p:grpSpPr>
            <a:xfrm>
              <a:off x="1551781" y="2988489"/>
              <a:ext cx="6040438" cy="2256611"/>
              <a:chOff x="1828800" y="2345552"/>
              <a:chExt cx="6040438" cy="2256611"/>
            </a:xfrm>
          </p:grpSpPr>
          <p:sp>
            <p:nvSpPr>
              <p:cNvPr id="4" name="AutoShape 3"/>
              <p:cNvSpPr>
                <a:spLocks noChangeAspect="1" noChangeArrowheads="1" noTextEdit="1"/>
              </p:cNvSpPr>
              <p:nvPr/>
            </p:nvSpPr>
            <p:spPr bwMode="auto">
              <a:xfrm>
                <a:off x="1828800" y="2557463"/>
                <a:ext cx="6040438"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Freeform 5"/>
              <p:cNvSpPr>
                <a:spLocks noEditPoints="1"/>
              </p:cNvSpPr>
              <p:nvPr/>
            </p:nvSpPr>
            <p:spPr bwMode="auto">
              <a:xfrm>
                <a:off x="1828800" y="2557463"/>
                <a:ext cx="6040438" cy="290513"/>
              </a:xfrm>
              <a:custGeom>
                <a:avLst/>
                <a:gdLst>
                  <a:gd name="T0" fmla="*/ 1903 w 3805"/>
                  <a:gd name="T1" fmla="*/ 0 h 183"/>
                  <a:gd name="T2" fmla="*/ 3805 w 3805"/>
                  <a:gd name="T3" fmla="*/ 0 h 183"/>
                  <a:gd name="T4" fmla="*/ 3805 w 3805"/>
                  <a:gd name="T5" fmla="*/ 183 h 183"/>
                  <a:gd name="T6" fmla="*/ 1903 w 3805"/>
                  <a:gd name="T7" fmla="*/ 183 h 183"/>
                  <a:gd name="T8" fmla="*/ 1903 w 3805"/>
                  <a:gd name="T9" fmla="*/ 0 h 183"/>
                  <a:gd name="T10" fmla="*/ 0 w 3805"/>
                  <a:gd name="T11" fmla="*/ 0 h 183"/>
                  <a:gd name="T12" fmla="*/ 1903 w 3805"/>
                  <a:gd name="T13" fmla="*/ 0 h 183"/>
                  <a:gd name="T14" fmla="*/ 1903 w 3805"/>
                  <a:gd name="T15" fmla="*/ 183 h 183"/>
                  <a:gd name="T16" fmla="*/ 0 w 3805"/>
                  <a:gd name="T17" fmla="*/ 183 h 183"/>
                  <a:gd name="T18" fmla="*/ 0 w 380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5" h="183">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Freeform 6"/>
              <p:cNvSpPr>
                <a:spLocks noEditPoints="1"/>
              </p:cNvSpPr>
              <p:nvPr/>
            </p:nvSpPr>
            <p:spPr bwMode="auto">
              <a:xfrm>
                <a:off x="1828800" y="2847976"/>
                <a:ext cx="6040438" cy="1458913"/>
              </a:xfrm>
              <a:custGeom>
                <a:avLst/>
                <a:gdLst>
                  <a:gd name="T0" fmla="*/ 1903 w 3805"/>
                  <a:gd name="T1" fmla="*/ 736 h 919"/>
                  <a:gd name="T2" fmla="*/ 3805 w 3805"/>
                  <a:gd name="T3" fmla="*/ 736 h 919"/>
                  <a:gd name="T4" fmla="*/ 3805 w 3805"/>
                  <a:gd name="T5" fmla="*/ 919 h 919"/>
                  <a:gd name="T6" fmla="*/ 1903 w 3805"/>
                  <a:gd name="T7" fmla="*/ 919 h 919"/>
                  <a:gd name="T8" fmla="*/ 1903 w 3805"/>
                  <a:gd name="T9" fmla="*/ 736 h 919"/>
                  <a:gd name="T10" fmla="*/ 0 w 3805"/>
                  <a:gd name="T11" fmla="*/ 736 h 919"/>
                  <a:gd name="T12" fmla="*/ 1903 w 3805"/>
                  <a:gd name="T13" fmla="*/ 736 h 919"/>
                  <a:gd name="T14" fmla="*/ 1903 w 3805"/>
                  <a:gd name="T15" fmla="*/ 919 h 919"/>
                  <a:gd name="T16" fmla="*/ 0 w 3805"/>
                  <a:gd name="T17" fmla="*/ 919 h 919"/>
                  <a:gd name="T18" fmla="*/ 0 w 3805"/>
                  <a:gd name="T19" fmla="*/ 736 h 919"/>
                  <a:gd name="T20" fmla="*/ 1903 w 3805"/>
                  <a:gd name="T21" fmla="*/ 367 h 919"/>
                  <a:gd name="T22" fmla="*/ 3805 w 3805"/>
                  <a:gd name="T23" fmla="*/ 367 h 919"/>
                  <a:gd name="T24" fmla="*/ 3805 w 3805"/>
                  <a:gd name="T25" fmla="*/ 553 h 919"/>
                  <a:gd name="T26" fmla="*/ 1903 w 3805"/>
                  <a:gd name="T27" fmla="*/ 553 h 919"/>
                  <a:gd name="T28" fmla="*/ 1903 w 3805"/>
                  <a:gd name="T29" fmla="*/ 367 h 919"/>
                  <a:gd name="T30" fmla="*/ 0 w 3805"/>
                  <a:gd name="T31" fmla="*/ 367 h 919"/>
                  <a:gd name="T32" fmla="*/ 1903 w 3805"/>
                  <a:gd name="T33" fmla="*/ 367 h 919"/>
                  <a:gd name="T34" fmla="*/ 1903 w 3805"/>
                  <a:gd name="T35" fmla="*/ 553 h 919"/>
                  <a:gd name="T36" fmla="*/ 0 w 3805"/>
                  <a:gd name="T37" fmla="*/ 553 h 919"/>
                  <a:gd name="T38" fmla="*/ 0 w 3805"/>
                  <a:gd name="T39" fmla="*/ 367 h 919"/>
                  <a:gd name="T40" fmla="*/ 1903 w 3805"/>
                  <a:gd name="T41" fmla="*/ 0 h 919"/>
                  <a:gd name="T42" fmla="*/ 3805 w 3805"/>
                  <a:gd name="T43" fmla="*/ 0 h 919"/>
                  <a:gd name="T44" fmla="*/ 3805 w 3805"/>
                  <a:gd name="T45" fmla="*/ 184 h 919"/>
                  <a:gd name="T46" fmla="*/ 1903 w 3805"/>
                  <a:gd name="T47" fmla="*/ 184 h 919"/>
                  <a:gd name="T48" fmla="*/ 1903 w 3805"/>
                  <a:gd name="T49" fmla="*/ 0 h 919"/>
                  <a:gd name="T50" fmla="*/ 0 w 3805"/>
                  <a:gd name="T51" fmla="*/ 0 h 919"/>
                  <a:gd name="T52" fmla="*/ 1903 w 3805"/>
                  <a:gd name="T53" fmla="*/ 0 h 919"/>
                  <a:gd name="T54" fmla="*/ 1903 w 3805"/>
                  <a:gd name="T55" fmla="*/ 184 h 919"/>
                  <a:gd name="T56" fmla="*/ 0 w 3805"/>
                  <a:gd name="T57" fmla="*/ 184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6"/>
                    </a:moveTo>
                    <a:lnTo>
                      <a:pt x="3805" y="736"/>
                    </a:lnTo>
                    <a:lnTo>
                      <a:pt x="3805" y="919"/>
                    </a:lnTo>
                    <a:lnTo>
                      <a:pt x="1903" y="919"/>
                    </a:lnTo>
                    <a:lnTo>
                      <a:pt x="1903" y="736"/>
                    </a:lnTo>
                    <a:close/>
                    <a:moveTo>
                      <a:pt x="0" y="736"/>
                    </a:moveTo>
                    <a:lnTo>
                      <a:pt x="1903" y="736"/>
                    </a:lnTo>
                    <a:lnTo>
                      <a:pt x="1903" y="919"/>
                    </a:lnTo>
                    <a:lnTo>
                      <a:pt x="0" y="919"/>
                    </a:lnTo>
                    <a:lnTo>
                      <a:pt x="0" y="736"/>
                    </a:lnTo>
                    <a:close/>
                    <a:moveTo>
                      <a:pt x="1903" y="367"/>
                    </a:moveTo>
                    <a:lnTo>
                      <a:pt x="3805" y="367"/>
                    </a:lnTo>
                    <a:lnTo>
                      <a:pt x="3805" y="553"/>
                    </a:lnTo>
                    <a:lnTo>
                      <a:pt x="1903" y="553"/>
                    </a:lnTo>
                    <a:lnTo>
                      <a:pt x="1903" y="367"/>
                    </a:lnTo>
                    <a:close/>
                    <a:moveTo>
                      <a:pt x="0" y="367"/>
                    </a:moveTo>
                    <a:lnTo>
                      <a:pt x="1903" y="367"/>
                    </a:lnTo>
                    <a:lnTo>
                      <a:pt x="1903" y="553"/>
                    </a:lnTo>
                    <a:lnTo>
                      <a:pt x="0" y="553"/>
                    </a:lnTo>
                    <a:lnTo>
                      <a:pt x="0" y="367"/>
                    </a:lnTo>
                    <a:close/>
                    <a:moveTo>
                      <a:pt x="1903" y="0"/>
                    </a:moveTo>
                    <a:lnTo>
                      <a:pt x="3805" y="0"/>
                    </a:lnTo>
                    <a:lnTo>
                      <a:pt x="3805" y="184"/>
                    </a:lnTo>
                    <a:lnTo>
                      <a:pt x="1903" y="184"/>
                    </a:lnTo>
                    <a:lnTo>
                      <a:pt x="1903" y="0"/>
                    </a:lnTo>
                    <a:close/>
                    <a:moveTo>
                      <a:pt x="0" y="0"/>
                    </a:moveTo>
                    <a:lnTo>
                      <a:pt x="1903" y="0"/>
                    </a:lnTo>
                    <a:lnTo>
                      <a:pt x="1903" y="184"/>
                    </a:lnTo>
                    <a:lnTo>
                      <a:pt x="0" y="184"/>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7"/>
              <p:cNvSpPr>
                <a:spLocks noEditPoints="1"/>
              </p:cNvSpPr>
              <p:nvPr/>
            </p:nvSpPr>
            <p:spPr bwMode="auto">
              <a:xfrm>
                <a:off x="1828800" y="3140076"/>
                <a:ext cx="6040438" cy="1458913"/>
              </a:xfrm>
              <a:custGeom>
                <a:avLst/>
                <a:gdLst>
                  <a:gd name="T0" fmla="*/ 1903 w 3805"/>
                  <a:gd name="T1" fmla="*/ 735 h 919"/>
                  <a:gd name="T2" fmla="*/ 3805 w 3805"/>
                  <a:gd name="T3" fmla="*/ 735 h 919"/>
                  <a:gd name="T4" fmla="*/ 3805 w 3805"/>
                  <a:gd name="T5" fmla="*/ 919 h 919"/>
                  <a:gd name="T6" fmla="*/ 1903 w 3805"/>
                  <a:gd name="T7" fmla="*/ 919 h 919"/>
                  <a:gd name="T8" fmla="*/ 1903 w 3805"/>
                  <a:gd name="T9" fmla="*/ 735 h 919"/>
                  <a:gd name="T10" fmla="*/ 0 w 3805"/>
                  <a:gd name="T11" fmla="*/ 735 h 919"/>
                  <a:gd name="T12" fmla="*/ 1903 w 3805"/>
                  <a:gd name="T13" fmla="*/ 735 h 919"/>
                  <a:gd name="T14" fmla="*/ 1903 w 3805"/>
                  <a:gd name="T15" fmla="*/ 919 h 919"/>
                  <a:gd name="T16" fmla="*/ 0 w 3805"/>
                  <a:gd name="T17" fmla="*/ 919 h 919"/>
                  <a:gd name="T18" fmla="*/ 0 w 3805"/>
                  <a:gd name="T19" fmla="*/ 735 h 919"/>
                  <a:gd name="T20" fmla="*/ 1903 w 3805"/>
                  <a:gd name="T21" fmla="*/ 369 h 919"/>
                  <a:gd name="T22" fmla="*/ 3805 w 3805"/>
                  <a:gd name="T23" fmla="*/ 369 h 919"/>
                  <a:gd name="T24" fmla="*/ 3805 w 3805"/>
                  <a:gd name="T25" fmla="*/ 552 h 919"/>
                  <a:gd name="T26" fmla="*/ 1903 w 3805"/>
                  <a:gd name="T27" fmla="*/ 552 h 919"/>
                  <a:gd name="T28" fmla="*/ 1903 w 3805"/>
                  <a:gd name="T29" fmla="*/ 369 h 919"/>
                  <a:gd name="T30" fmla="*/ 0 w 3805"/>
                  <a:gd name="T31" fmla="*/ 369 h 919"/>
                  <a:gd name="T32" fmla="*/ 1903 w 3805"/>
                  <a:gd name="T33" fmla="*/ 369 h 919"/>
                  <a:gd name="T34" fmla="*/ 1903 w 3805"/>
                  <a:gd name="T35" fmla="*/ 552 h 919"/>
                  <a:gd name="T36" fmla="*/ 0 w 3805"/>
                  <a:gd name="T37" fmla="*/ 552 h 919"/>
                  <a:gd name="T38" fmla="*/ 0 w 3805"/>
                  <a:gd name="T39" fmla="*/ 369 h 919"/>
                  <a:gd name="T40" fmla="*/ 1903 w 3805"/>
                  <a:gd name="T41" fmla="*/ 0 h 919"/>
                  <a:gd name="T42" fmla="*/ 3805 w 3805"/>
                  <a:gd name="T43" fmla="*/ 0 h 919"/>
                  <a:gd name="T44" fmla="*/ 3805 w 3805"/>
                  <a:gd name="T45" fmla="*/ 183 h 919"/>
                  <a:gd name="T46" fmla="*/ 1903 w 3805"/>
                  <a:gd name="T47" fmla="*/ 183 h 919"/>
                  <a:gd name="T48" fmla="*/ 1903 w 3805"/>
                  <a:gd name="T49" fmla="*/ 0 h 919"/>
                  <a:gd name="T50" fmla="*/ 0 w 3805"/>
                  <a:gd name="T51" fmla="*/ 0 h 919"/>
                  <a:gd name="T52" fmla="*/ 1903 w 3805"/>
                  <a:gd name="T53" fmla="*/ 0 h 919"/>
                  <a:gd name="T54" fmla="*/ 1903 w 3805"/>
                  <a:gd name="T55" fmla="*/ 183 h 919"/>
                  <a:gd name="T56" fmla="*/ 0 w 3805"/>
                  <a:gd name="T57" fmla="*/ 183 h 919"/>
                  <a:gd name="T58" fmla="*/ 0 w 3805"/>
                  <a:gd name="T59"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05" h="919">
                    <a:moveTo>
                      <a:pt x="1903" y="735"/>
                    </a:moveTo>
                    <a:lnTo>
                      <a:pt x="3805" y="735"/>
                    </a:lnTo>
                    <a:lnTo>
                      <a:pt x="3805" y="919"/>
                    </a:lnTo>
                    <a:lnTo>
                      <a:pt x="1903" y="919"/>
                    </a:lnTo>
                    <a:lnTo>
                      <a:pt x="1903" y="735"/>
                    </a:lnTo>
                    <a:close/>
                    <a:moveTo>
                      <a:pt x="0" y="735"/>
                    </a:moveTo>
                    <a:lnTo>
                      <a:pt x="1903" y="735"/>
                    </a:lnTo>
                    <a:lnTo>
                      <a:pt x="1903" y="919"/>
                    </a:lnTo>
                    <a:lnTo>
                      <a:pt x="0" y="919"/>
                    </a:lnTo>
                    <a:lnTo>
                      <a:pt x="0" y="735"/>
                    </a:lnTo>
                    <a:close/>
                    <a:moveTo>
                      <a:pt x="1903" y="369"/>
                    </a:moveTo>
                    <a:lnTo>
                      <a:pt x="3805" y="369"/>
                    </a:lnTo>
                    <a:lnTo>
                      <a:pt x="3805" y="552"/>
                    </a:lnTo>
                    <a:lnTo>
                      <a:pt x="1903" y="552"/>
                    </a:lnTo>
                    <a:lnTo>
                      <a:pt x="1903" y="369"/>
                    </a:lnTo>
                    <a:close/>
                    <a:moveTo>
                      <a:pt x="0" y="369"/>
                    </a:moveTo>
                    <a:lnTo>
                      <a:pt x="1903" y="369"/>
                    </a:lnTo>
                    <a:lnTo>
                      <a:pt x="1903" y="552"/>
                    </a:lnTo>
                    <a:lnTo>
                      <a:pt x="0" y="552"/>
                    </a:lnTo>
                    <a:lnTo>
                      <a:pt x="0" y="369"/>
                    </a:lnTo>
                    <a:close/>
                    <a:moveTo>
                      <a:pt x="1903" y="0"/>
                    </a:moveTo>
                    <a:lnTo>
                      <a:pt x="3805" y="0"/>
                    </a:lnTo>
                    <a:lnTo>
                      <a:pt x="3805" y="183"/>
                    </a:lnTo>
                    <a:lnTo>
                      <a:pt x="1903" y="183"/>
                    </a:lnTo>
                    <a:lnTo>
                      <a:pt x="1903" y="0"/>
                    </a:lnTo>
                    <a:close/>
                    <a:moveTo>
                      <a:pt x="0" y="0"/>
                    </a:moveTo>
                    <a:lnTo>
                      <a:pt x="1903" y="0"/>
                    </a:lnTo>
                    <a:lnTo>
                      <a:pt x="1903" y="183"/>
                    </a:lnTo>
                    <a:lnTo>
                      <a:pt x="0" y="18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Line 8"/>
              <p:cNvSpPr>
                <a:spLocks noChangeShapeType="1"/>
              </p:cNvSpPr>
              <p:nvPr/>
            </p:nvSpPr>
            <p:spPr bwMode="auto">
              <a:xfrm flipV="1">
                <a:off x="5687219" y="2565400"/>
                <a:ext cx="0" cy="2873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9"/>
              <p:cNvSpPr>
                <a:spLocks/>
              </p:cNvSpPr>
              <p:nvPr/>
            </p:nvSpPr>
            <p:spPr bwMode="auto">
              <a:xfrm>
                <a:off x="1828800" y="28479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10"/>
              <p:cNvSpPr>
                <a:spLocks noChangeShapeType="1"/>
              </p:cNvSpPr>
              <p:nvPr/>
            </p:nvSpPr>
            <p:spPr bwMode="auto">
              <a:xfrm flipV="1">
                <a:off x="5687219" y="2863850"/>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11"/>
              <p:cNvSpPr>
                <a:spLocks/>
              </p:cNvSpPr>
              <p:nvPr/>
            </p:nvSpPr>
            <p:spPr bwMode="auto">
              <a:xfrm>
                <a:off x="1828800" y="31400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flipV="1">
                <a:off x="5687219" y="3155950"/>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3"/>
              <p:cNvSpPr>
                <a:spLocks/>
              </p:cNvSpPr>
              <p:nvPr/>
            </p:nvSpPr>
            <p:spPr bwMode="auto">
              <a:xfrm>
                <a:off x="1828800" y="34305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flipV="1">
                <a:off x="5687219" y="3446463"/>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15"/>
              <p:cNvSpPr>
                <a:spLocks/>
              </p:cNvSpPr>
              <p:nvPr/>
            </p:nvSpPr>
            <p:spPr bwMode="auto">
              <a:xfrm>
                <a:off x="1828800" y="3725863"/>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flipV="1">
                <a:off x="5687219" y="3736975"/>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17"/>
              <p:cNvSpPr>
                <a:spLocks/>
              </p:cNvSpPr>
              <p:nvPr/>
            </p:nvSpPr>
            <p:spPr bwMode="auto">
              <a:xfrm>
                <a:off x="1828800" y="4016376"/>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flipV="1">
                <a:off x="5687219" y="402748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19"/>
              <p:cNvSpPr>
                <a:spLocks/>
              </p:cNvSpPr>
              <p:nvPr/>
            </p:nvSpPr>
            <p:spPr bwMode="auto">
              <a:xfrm>
                <a:off x="1828800" y="43068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flipV="1">
                <a:off x="5687219" y="431958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Freeform 21"/>
              <p:cNvSpPr>
                <a:spLocks/>
              </p:cNvSpPr>
              <p:nvPr/>
            </p:nvSpPr>
            <p:spPr bwMode="auto">
              <a:xfrm>
                <a:off x="1828800" y="4598988"/>
                <a:ext cx="6040438" cy="0"/>
              </a:xfrm>
              <a:custGeom>
                <a:avLst/>
                <a:gdLst>
                  <a:gd name="T0" fmla="*/ 0 w 3805"/>
                  <a:gd name="T1" fmla="*/ 1903 w 3805"/>
                  <a:gd name="T2" fmla="*/ 3805 w 3805"/>
                </a:gdLst>
                <a:ahLst/>
                <a:cxnLst>
                  <a:cxn ang="0">
                    <a:pos x="T0" y="0"/>
                  </a:cxn>
                  <a:cxn ang="0">
                    <a:pos x="T1" y="0"/>
                  </a:cxn>
                  <a:cxn ang="0">
                    <a:pos x="T2" y="0"/>
                  </a:cxn>
                </a:cxnLst>
                <a:rect l="0" t="0" r="r" b="b"/>
                <a:pathLst>
                  <a:path w="3805">
                    <a:moveTo>
                      <a:pt x="0" y="0"/>
                    </a:moveTo>
                    <a:lnTo>
                      <a:pt x="1903" y="0"/>
                    </a:lnTo>
                    <a:lnTo>
                      <a:pt x="3805"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Rectangle 37"/>
              <p:cNvSpPr>
                <a:spLocks noChangeArrowheads="1"/>
              </p:cNvSpPr>
              <p:nvPr/>
            </p:nvSpPr>
            <p:spPr bwMode="auto">
              <a:xfrm>
                <a:off x="4375188" y="2352417"/>
                <a:ext cx="9568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Top marginal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53"/>
              <p:cNvSpPr>
                <a:spLocks noChangeArrowheads="1"/>
              </p:cNvSpPr>
              <p:nvPr/>
            </p:nvSpPr>
            <p:spPr bwMode="auto">
              <a:xfrm>
                <a:off x="5763419" y="2345552"/>
                <a:ext cx="185948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Income threshold for top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63"/>
              <p:cNvSpPr>
                <a:spLocks noChangeArrowheads="1"/>
              </p:cNvSpPr>
              <p:nvPr/>
            </p:nvSpPr>
            <p:spPr bwMode="auto">
              <a:xfrm>
                <a:off x="6296025" y="2919413"/>
                <a:ext cx="4312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71,486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77"/>
              <p:cNvSpPr>
                <a:spLocks noChangeArrowheads="1"/>
              </p:cNvSpPr>
              <p:nvPr/>
            </p:nvSpPr>
            <p:spPr bwMode="auto">
              <a:xfrm>
                <a:off x="6296025" y="3209926"/>
                <a:ext cx="5097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450,041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92"/>
              <p:cNvSpPr>
                <a:spLocks noChangeArrowheads="1"/>
              </p:cNvSpPr>
              <p:nvPr/>
            </p:nvSpPr>
            <p:spPr bwMode="auto">
              <a:xfrm>
                <a:off x="6296025" y="3500438"/>
                <a:ext cx="5097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168,625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108"/>
              <p:cNvSpPr>
                <a:spLocks noChangeArrowheads="1"/>
              </p:cNvSpPr>
              <p:nvPr/>
            </p:nvSpPr>
            <p:spPr bwMode="auto">
              <a:xfrm>
                <a:off x="6296025" y="3790951"/>
                <a:ext cx="4312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88,173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125"/>
              <p:cNvSpPr>
                <a:spLocks noChangeArrowheads="1"/>
              </p:cNvSpPr>
              <p:nvPr/>
            </p:nvSpPr>
            <p:spPr bwMode="auto">
              <a:xfrm>
                <a:off x="6296025" y="4083051"/>
                <a:ext cx="5097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135"/>
              <p:cNvSpPr>
                <a:spLocks noChangeArrowheads="1"/>
              </p:cNvSpPr>
              <p:nvPr/>
            </p:nvSpPr>
            <p:spPr bwMode="auto">
              <a:xfrm>
                <a:off x="6296025" y="4373563"/>
                <a:ext cx="4312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47,792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38" name="Line 8"/>
            <p:cNvSpPr>
              <a:spLocks noChangeShapeType="1"/>
            </p:cNvSpPr>
            <p:nvPr/>
          </p:nvSpPr>
          <p:spPr bwMode="auto">
            <a:xfrm flipV="1">
              <a:off x="5410200" y="2942431"/>
              <a:ext cx="0" cy="2873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Rectangle 53"/>
            <p:cNvSpPr>
              <a:spLocks noChangeArrowheads="1"/>
            </p:cNvSpPr>
            <p:nvPr/>
          </p:nvSpPr>
          <p:spPr bwMode="auto">
            <a:xfrm>
              <a:off x="5486400" y="3259673"/>
              <a:ext cx="18723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   marginal tax rate (USD)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7"/>
            <p:cNvSpPr>
              <a:spLocks noChangeArrowheads="1"/>
            </p:cNvSpPr>
            <p:nvPr/>
          </p:nvSpPr>
          <p:spPr bwMode="auto">
            <a:xfrm>
              <a:off x="4208769" y="3234811"/>
              <a:ext cx="82715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dirty="0">
                  <a:ln>
                    <a:noFill/>
                  </a:ln>
                  <a:solidFill>
                    <a:srgbClr val="000000"/>
                  </a:solidFill>
                  <a:effectLst/>
                  <a:latin typeface="Univers LT Std 47 Cn Lt" charset="0"/>
                  <a:cs typeface="Arial" pitchFamily="34" charset="0"/>
                </a:rPr>
                <a:t>tax rate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Line 10"/>
            <p:cNvSpPr>
              <a:spLocks noChangeShapeType="1"/>
            </p:cNvSpPr>
            <p:nvPr/>
          </p:nvSpPr>
          <p:spPr bwMode="auto">
            <a:xfrm flipV="1">
              <a:off x="3962400" y="3490913"/>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12"/>
            <p:cNvSpPr>
              <a:spLocks noChangeShapeType="1"/>
            </p:cNvSpPr>
            <p:nvPr/>
          </p:nvSpPr>
          <p:spPr bwMode="auto">
            <a:xfrm flipV="1">
              <a:off x="3962400" y="3783013"/>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14"/>
            <p:cNvSpPr>
              <a:spLocks noChangeShapeType="1"/>
            </p:cNvSpPr>
            <p:nvPr/>
          </p:nvSpPr>
          <p:spPr bwMode="auto">
            <a:xfrm flipV="1">
              <a:off x="3962400" y="4073526"/>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16"/>
            <p:cNvSpPr>
              <a:spLocks noChangeShapeType="1"/>
            </p:cNvSpPr>
            <p:nvPr/>
          </p:nvSpPr>
          <p:spPr bwMode="auto">
            <a:xfrm flipV="1">
              <a:off x="3962400" y="4364038"/>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18"/>
            <p:cNvSpPr>
              <a:spLocks noChangeShapeType="1"/>
            </p:cNvSpPr>
            <p:nvPr/>
          </p:nvSpPr>
          <p:spPr bwMode="auto">
            <a:xfrm flipV="1">
              <a:off x="3962400" y="46545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20"/>
            <p:cNvSpPr>
              <a:spLocks noChangeShapeType="1"/>
            </p:cNvSpPr>
            <p:nvPr/>
          </p:nvSpPr>
          <p:spPr bwMode="auto">
            <a:xfrm flipV="1">
              <a:off x="3962400" y="4946651"/>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10"/>
            <p:cNvSpPr>
              <a:spLocks noChangeShapeType="1"/>
            </p:cNvSpPr>
            <p:nvPr/>
          </p:nvSpPr>
          <p:spPr bwMode="auto">
            <a:xfrm flipV="1">
              <a:off x="3962400" y="2921000"/>
              <a:ext cx="0" cy="2794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12"/>
            <p:cNvSpPr>
              <a:spLocks noChangeShapeType="1"/>
            </p:cNvSpPr>
            <p:nvPr/>
          </p:nvSpPr>
          <p:spPr bwMode="auto">
            <a:xfrm flipV="1">
              <a:off x="3962400" y="3213100"/>
              <a:ext cx="0" cy="27781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Rectangle 37"/>
            <p:cNvSpPr>
              <a:spLocks noChangeArrowheads="1"/>
            </p:cNvSpPr>
            <p:nvPr/>
          </p:nvSpPr>
          <p:spPr bwMode="auto">
            <a:xfrm>
              <a:off x="2572866" y="2973943"/>
              <a:ext cx="5899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Country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63"/>
            <p:cNvSpPr>
              <a:spLocks noChangeArrowheads="1"/>
            </p:cNvSpPr>
            <p:nvPr/>
          </p:nvSpPr>
          <p:spPr bwMode="auto">
            <a:xfrm>
              <a:off x="4509952" y="3562350"/>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77"/>
            <p:cNvSpPr>
              <a:spLocks noChangeArrowheads="1"/>
            </p:cNvSpPr>
            <p:nvPr/>
          </p:nvSpPr>
          <p:spPr bwMode="auto">
            <a:xfrm>
              <a:off x="4509952" y="3852863"/>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55.8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92"/>
            <p:cNvSpPr>
              <a:spLocks noChangeArrowheads="1"/>
            </p:cNvSpPr>
            <p:nvPr/>
          </p:nvSpPr>
          <p:spPr bwMode="auto">
            <a:xfrm>
              <a:off x="4509952" y="4143375"/>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108"/>
            <p:cNvSpPr>
              <a:spLocks noChangeArrowheads="1"/>
            </p:cNvSpPr>
            <p:nvPr/>
          </p:nvSpPr>
          <p:spPr bwMode="auto">
            <a:xfrm>
              <a:off x="4509952" y="4433888"/>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49.7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125"/>
            <p:cNvSpPr>
              <a:spLocks noChangeArrowheads="1"/>
            </p:cNvSpPr>
            <p:nvPr/>
          </p:nvSpPr>
          <p:spPr bwMode="auto">
            <a:xfrm>
              <a:off x="4509952" y="4725988"/>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135"/>
            <p:cNvSpPr>
              <a:spLocks noChangeArrowheads="1"/>
            </p:cNvSpPr>
            <p:nvPr/>
          </p:nvSpPr>
          <p:spPr bwMode="auto">
            <a:xfrm>
              <a:off x="4509952" y="5016500"/>
              <a:ext cx="2741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63"/>
            <p:cNvSpPr>
              <a:spLocks noChangeArrowheads="1"/>
            </p:cNvSpPr>
            <p:nvPr/>
          </p:nvSpPr>
          <p:spPr bwMode="auto">
            <a:xfrm>
              <a:off x="1981200" y="3562350"/>
              <a:ext cx="5530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Sweden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77"/>
            <p:cNvSpPr>
              <a:spLocks noChangeArrowheads="1"/>
            </p:cNvSpPr>
            <p:nvPr/>
          </p:nvSpPr>
          <p:spPr bwMode="auto">
            <a:xfrm>
              <a:off x="1981200" y="3852863"/>
              <a:ext cx="3574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Japan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5" name="Rectangle 92"/>
            <p:cNvSpPr>
              <a:spLocks noChangeArrowheads="1"/>
            </p:cNvSpPr>
            <p:nvPr/>
          </p:nvSpPr>
          <p:spPr bwMode="auto">
            <a:xfrm>
              <a:off x="1981200" y="4143375"/>
              <a:ext cx="3350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Israel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6" name="Rectangle 108"/>
            <p:cNvSpPr>
              <a:spLocks noChangeArrowheads="1"/>
            </p:cNvSpPr>
            <p:nvPr/>
          </p:nvSpPr>
          <p:spPr bwMode="auto">
            <a:xfrm>
              <a:off x="1981200" y="4433888"/>
              <a:ext cx="103470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The Netherlands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7" name="Rectangle 125"/>
            <p:cNvSpPr>
              <a:spLocks noChangeArrowheads="1"/>
            </p:cNvSpPr>
            <p:nvPr/>
          </p:nvSpPr>
          <p:spPr bwMode="auto">
            <a:xfrm>
              <a:off x="1981200" y="4725988"/>
              <a:ext cx="8365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United States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8" name="Rectangle 135"/>
            <p:cNvSpPr>
              <a:spLocks noChangeArrowheads="1"/>
            </p:cNvSpPr>
            <p:nvPr/>
          </p:nvSpPr>
          <p:spPr bwMode="auto">
            <a:xfrm>
              <a:off x="1981200" y="5016500"/>
              <a:ext cx="8112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New Zealand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41300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Capital gains tax</a:t>
            </a:r>
          </a:p>
        </p:txBody>
      </p:sp>
      <p:sp>
        <p:nvSpPr>
          <p:cNvPr id="3" name="Content Placeholder 2"/>
          <p:cNvSpPr>
            <a:spLocks noGrp="1"/>
          </p:cNvSpPr>
          <p:nvPr>
            <p:ph idx="1"/>
          </p:nvPr>
        </p:nvSpPr>
        <p:spPr/>
        <p:txBody>
          <a:bodyPr>
            <a:noAutofit/>
          </a:bodyPr>
          <a:lstStyle/>
          <a:p>
            <a:r>
              <a:rPr lang="en-US" sz="2700" dirty="0"/>
              <a:t>The personal income tax does not distinguish incomes by their sources, except for capital.</a:t>
            </a:r>
          </a:p>
          <a:p>
            <a:r>
              <a:rPr lang="en-US" sz="2700" dirty="0"/>
              <a:t>The </a:t>
            </a:r>
            <a:r>
              <a:rPr lang="en-US" sz="2700" i="1" dirty="0">
                <a:solidFill>
                  <a:srgbClr val="9D0505"/>
                </a:solidFill>
              </a:rPr>
              <a:t>capital gains tax</a:t>
            </a:r>
            <a:r>
              <a:rPr lang="en-US" sz="2700" i="1" dirty="0"/>
              <a:t> </a:t>
            </a:r>
            <a:r>
              <a:rPr lang="en-US" sz="2700" dirty="0"/>
              <a:t>is applicable on all income earned or lost by the buying and selling of investments.</a:t>
            </a:r>
          </a:p>
          <a:p>
            <a:r>
              <a:rPr lang="en-US" sz="2700" dirty="0"/>
              <a:t>Taxed at a lower rate than most other income.</a:t>
            </a:r>
          </a:p>
          <a:p>
            <a:r>
              <a:rPr lang="en-US" sz="2700" dirty="0"/>
              <a:t>Assets owned for longer than one year are taxed at a lower rate than those held for a short time.</a:t>
            </a:r>
          </a:p>
          <a:p>
            <a:r>
              <a:rPr lang="en-US" sz="2700" dirty="0"/>
              <a:t>Sale of a house that was used as a primary residence is taxed at a lower rate than other real estate.</a:t>
            </a:r>
          </a:p>
          <a:p>
            <a:r>
              <a:rPr lang="en-US" sz="2700" dirty="0"/>
              <a:t>Lower tax provides incentives to maintain long-term home ownership.</a:t>
            </a:r>
          </a:p>
        </p:txBody>
      </p:sp>
    </p:spTree>
    <p:extLst>
      <p:ext uri="{BB962C8B-B14F-4D97-AF65-F5344CB8AC3E}">
        <p14:creationId xmlns:p14="http://schemas.microsoft.com/office/powerpoint/2010/main" val="3434449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taxes I</a:t>
            </a:r>
          </a:p>
        </p:txBody>
      </p:sp>
      <p:sp>
        <p:nvSpPr>
          <p:cNvPr id="3" name="Content Placeholder 2"/>
          <p:cNvSpPr>
            <a:spLocks noGrp="1"/>
          </p:cNvSpPr>
          <p:nvPr>
            <p:ph idx="1"/>
          </p:nvPr>
        </p:nvSpPr>
        <p:spPr/>
        <p:txBody>
          <a:bodyPr>
            <a:normAutofit/>
          </a:bodyPr>
          <a:lstStyle/>
          <a:p>
            <a:r>
              <a:rPr lang="en-US" dirty="0"/>
              <a:t>In the U.S., part of one’s income is taxed based on wages (and not other sources of income).</a:t>
            </a:r>
          </a:p>
          <a:p>
            <a:pPr>
              <a:buClr>
                <a:schemeClr val="tx1"/>
              </a:buClr>
            </a:pPr>
            <a:r>
              <a:rPr lang="en-US" i="1" dirty="0">
                <a:solidFill>
                  <a:srgbClr val="9D0505"/>
                </a:solidFill>
              </a:rPr>
              <a:t>Payroll taxes</a:t>
            </a:r>
            <a:r>
              <a:rPr lang="en-US" dirty="0"/>
              <a:t> (FICA) are applied to paychecks.</a:t>
            </a:r>
          </a:p>
          <a:p>
            <a:pPr lvl="1"/>
            <a:r>
              <a:rPr lang="en-US" dirty="0"/>
              <a:t>Charged in equal parts to employees and employers.</a:t>
            </a:r>
          </a:p>
          <a:p>
            <a:pPr lvl="1"/>
            <a:r>
              <a:rPr lang="en-US" dirty="0"/>
              <a:t>Pays for current Social Security and Medicare benefits.</a:t>
            </a:r>
          </a:p>
          <a:p>
            <a:r>
              <a:rPr lang="en-US" dirty="0"/>
              <a:t>Evidence suggests that most of the tax burden falls on employees in the form of lower wages.</a:t>
            </a:r>
          </a:p>
        </p:txBody>
      </p:sp>
    </p:spTree>
    <p:extLst>
      <p:ext uri="{BB962C8B-B14F-4D97-AF65-F5344CB8AC3E}">
        <p14:creationId xmlns:p14="http://schemas.microsoft.com/office/powerpoint/2010/main" val="4006656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Other taxes II</a:t>
            </a:r>
          </a:p>
        </p:txBody>
      </p:sp>
      <p:sp>
        <p:nvSpPr>
          <p:cNvPr id="3" name="Content Placeholder 2"/>
          <p:cNvSpPr>
            <a:spLocks noGrp="1"/>
          </p:cNvSpPr>
          <p:nvPr>
            <p:ph idx="1"/>
          </p:nvPr>
        </p:nvSpPr>
        <p:spPr/>
        <p:txBody>
          <a:bodyPr>
            <a:normAutofit fontScale="92500" lnSpcReduction="10000"/>
          </a:bodyPr>
          <a:lstStyle/>
          <a:p>
            <a:r>
              <a:rPr lang="en-US" dirty="0"/>
              <a:t>Corporations also pay taxes, the most prominent being the corporate income tax.</a:t>
            </a:r>
          </a:p>
          <a:p>
            <a:r>
              <a:rPr lang="en-US" dirty="0"/>
              <a:t>A </a:t>
            </a:r>
            <a:r>
              <a:rPr lang="en-US" i="1" dirty="0">
                <a:solidFill>
                  <a:srgbClr val="9D0505"/>
                </a:solidFill>
              </a:rPr>
              <a:t>sales tax</a:t>
            </a:r>
            <a:r>
              <a:rPr lang="en-US" dirty="0">
                <a:solidFill>
                  <a:srgbClr val="9D0505"/>
                </a:solidFill>
              </a:rPr>
              <a:t> </a:t>
            </a:r>
            <a:r>
              <a:rPr lang="en-US" dirty="0"/>
              <a:t>is charged on the value of a good or service being purchased.</a:t>
            </a:r>
          </a:p>
          <a:p>
            <a:pPr lvl="1">
              <a:buClr>
                <a:schemeClr val="tx1"/>
              </a:buClr>
            </a:pPr>
            <a:r>
              <a:rPr lang="en-US" dirty="0"/>
              <a:t>Major source of revenue for state governments.</a:t>
            </a:r>
            <a:endParaRPr lang="en-US" i="1" dirty="0">
              <a:solidFill>
                <a:srgbClr val="C00000"/>
              </a:solidFill>
            </a:endParaRPr>
          </a:p>
          <a:p>
            <a:pPr lvl="1">
              <a:buClr>
                <a:schemeClr val="tx1"/>
              </a:buClr>
            </a:pPr>
            <a:r>
              <a:rPr lang="en-US" dirty="0"/>
              <a:t>No U.S. federal sales tax.</a:t>
            </a:r>
            <a:endParaRPr lang="en-US" i="1" dirty="0">
              <a:solidFill>
                <a:srgbClr val="C00000"/>
              </a:solidFill>
            </a:endParaRPr>
          </a:p>
          <a:p>
            <a:pPr lvl="1">
              <a:buClr>
                <a:schemeClr val="tx1"/>
              </a:buClr>
            </a:pPr>
            <a:r>
              <a:rPr lang="en-US" i="1" dirty="0">
                <a:solidFill>
                  <a:srgbClr val="9D0505"/>
                </a:solidFill>
              </a:rPr>
              <a:t>Excise tax</a:t>
            </a:r>
            <a:r>
              <a:rPr lang="en-US" dirty="0">
                <a:solidFill>
                  <a:srgbClr val="9D0505"/>
                </a:solidFill>
              </a:rPr>
              <a:t> </a:t>
            </a:r>
            <a:r>
              <a:rPr lang="en-US" dirty="0"/>
              <a:t>is a sales tax on a specific good or service.</a:t>
            </a:r>
          </a:p>
          <a:p>
            <a:r>
              <a:rPr lang="en-US" dirty="0"/>
              <a:t>A </a:t>
            </a:r>
            <a:r>
              <a:rPr lang="en-US" i="1" dirty="0">
                <a:solidFill>
                  <a:srgbClr val="9D0505"/>
                </a:solidFill>
              </a:rPr>
              <a:t>property tax</a:t>
            </a:r>
            <a:r>
              <a:rPr lang="en-US" dirty="0">
                <a:solidFill>
                  <a:srgbClr val="9D0505"/>
                </a:solidFill>
              </a:rPr>
              <a:t> </a:t>
            </a:r>
            <a:r>
              <a:rPr lang="en-US" dirty="0"/>
              <a:t>is charged on the estimated value of a home or other property.</a:t>
            </a:r>
          </a:p>
          <a:p>
            <a:pPr lvl="1"/>
            <a:r>
              <a:rPr lang="en-US" dirty="0"/>
              <a:t>Local tax authorities assess property values every few years and levy a fraction of the value as the tax.</a:t>
            </a:r>
          </a:p>
        </p:txBody>
      </p:sp>
    </p:spTree>
    <p:extLst>
      <p:ext uri="{BB962C8B-B14F-4D97-AF65-F5344CB8AC3E}">
        <p14:creationId xmlns:p14="http://schemas.microsoft.com/office/powerpoint/2010/main" val="260969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Distinguishing types of taxes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For each of the following scenarios, identify the type of tax that must be paid.</a:t>
            </a:r>
          </a:p>
          <a:p>
            <a:pPr marL="0" indent="0">
              <a:buNone/>
            </a:pPr>
            <a:endParaRPr lang="en-US" dirty="0"/>
          </a:p>
          <a:p>
            <a:pPr marL="971550" lvl="1" indent="-514350">
              <a:buFont typeface="+mj-lt"/>
              <a:buAutoNum type="arabicPeriod"/>
            </a:pPr>
            <a:r>
              <a:rPr lang="en-US" dirty="0"/>
              <a:t>John buys two houses when house values are low and sells them when values rise.</a:t>
            </a:r>
          </a:p>
          <a:p>
            <a:pPr marL="457200" lvl="1" indent="0">
              <a:buNone/>
            </a:pPr>
            <a:r>
              <a:rPr lang="en-US" dirty="0">
                <a:solidFill>
                  <a:srgbClr val="C00000"/>
                </a:solidFill>
              </a:rPr>
              <a:t>	</a:t>
            </a:r>
            <a:endParaRPr lang="en-US" dirty="0"/>
          </a:p>
          <a:p>
            <a:pPr marL="971550" lvl="1" indent="-514350">
              <a:buFont typeface="+mj-lt"/>
              <a:buAutoNum type="arabicPeriod" startAt="2"/>
            </a:pPr>
            <a:r>
              <a:rPr lang="en-US" dirty="0"/>
              <a:t>While on vacation, Sarah buys gum and pays an additional 8% in taxes.</a:t>
            </a:r>
          </a:p>
          <a:p>
            <a:pPr marL="457200" lvl="1" indent="0">
              <a:buNone/>
            </a:pPr>
            <a:r>
              <a:rPr lang="en-US" dirty="0">
                <a:solidFill>
                  <a:srgbClr val="C00000"/>
                </a:solidFill>
              </a:rPr>
              <a:t>	</a:t>
            </a:r>
            <a:endParaRPr lang="en-US" dirty="0"/>
          </a:p>
          <a:p>
            <a:pPr marL="971550" lvl="1" indent="-514350">
              <a:buFont typeface="+mj-lt"/>
              <a:buAutoNum type="arabicPeriod" startAt="3"/>
            </a:pPr>
            <a:r>
              <a:rPr lang="en-US" dirty="0"/>
              <a:t>Camille pays her local tax authority 2% of the value of her home.</a:t>
            </a:r>
          </a:p>
        </p:txBody>
      </p:sp>
    </p:spTree>
    <p:extLst>
      <p:ext uri="{BB962C8B-B14F-4D97-AF65-F5344CB8AC3E}">
        <p14:creationId xmlns:p14="http://schemas.microsoft.com/office/powerpoint/2010/main" val="3162018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III</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For each of the following scenarios, identify the type of tax that must be paid.</a:t>
            </a:r>
          </a:p>
          <a:p>
            <a:pPr marL="0" indent="0">
              <a:buNone/>
            </a:pPr>
            <a:endParaRPr lang="en-US" dirty="0"/>
          </a:p>
          <a:p>
            <a:pPr marL="971550" lvl="1" indent="-514350">
              <a:buFont typeface="+mj-lt"/>
              <a:buAutoNum type="arabicPeriod"/>
            </a:pPr>
            <a:r>
              <a:rPr lang="en-US" dirty="0"/>
              <a:t>John buys two houses when house values are low and sells them when values rise.</a:t>
            </a:r>
          </a:p>
          <a:p>
            <a:pPr marL="457200" lvl="1" indent="0">
              <a:buNone/>
            </a:pPr>
            <a:r>
              <a:rPr lang="en-US" dirty="0">
                <a:solidFill>
                  <a:srgbClr val="C00000"/>
                </a:solidFill>
              </a:rPr>
              <a:t>		</a:t>
            </a:r>
            <a:r>
              <a:rPr lang="en-US" dirty="0">
                <a:solidFill>
                  <a:srgbClr val="FF0000"/>
                </a:solidFill>
              </a:rPr>
              <a:t>Capital gains.</a:t>
            </a:r>
          </a:p>
          <a:p>
            <a:pPr marL="971550" lvl="1" indent="-514350">
              <a:buFont typeface="+mj-lt"/>
              <a:buAutoNum type="arabicPeriod" startAt="2"/>
            </a:pPr>
            <a:r>
              <a:rPr lang="en-US" dirty="0"/>
              <a:t>While on vacation, Sarah buys gum and pays an additional 8% in taxes.</a:t>
            </a:r>
          </a:p>
          <a:p>
            <a:pPr marL="457200" lvl="1" indent="0">
              <a:buNone/>
            </a:pPr>
            <a:r>
              <a:rPr lang="en-US" dirty="0">
                <a:solidFill>
                  <a:srgbClr val="C00000"/>
                </a:solidFill>
              </a:rPr>
              <a:t>		</a:t>
            </a:r>
            <a:r>
              <a:rPr lang="en-US" dirty="0">
                <a:solidFill>
                  <a:srgbClr val="FF0000"/>
                </a:solidFill>
              </a:rPr>
              <a:t>Sales tax.</a:t>
            </a:r>
          </a:p>
          <a:p>
            <a:pPr marL="971550" lvl="1" indent="-514350">
              <a:buFont typeface="+mj-lt"/>
              <a:buAutoNum type="arabicPeriod" startAt="3"/>
            </a:pPr>
            <a:r>
              <a:rPr lang="en-US" dirty="0"/>
              <a:t>Camille pays her local tax authority 2% of the value of her home.</a:t>
            </a:r>
          </a:p>
          <a:p>
            <a:pPr marL="457200" lvl="1" indent="0">
              <a:buNone/>
            </a:pPr>
            <a:r>
              <a:rPr lang="en-US" dirty="0">
                <a:solidFill>
                  <a:srgbClr val="9D0505"/>
                </a:solidFill>
              </a:rPr>
              <a:t>		</a:t>
            </a:r>
            <a:r>
              <a:rPr lang="en-US" dirty="0">
                <a:solidFill>
                  <a:srgbClr val="FF0000"/>
                </a:solidFill>
              </a:rPr>
              <a:t>Property tax.</a:t>
            </a:r>
          </a:p>
        </p:txBody>
      </p:sp>
    </p:spTree>
    <p:extLst>
      <p:ext uri="{BB962C8B-B14F-4D97-AF65-F5344CB8AC3E}">
        <p14:creationId xmlns:p14="http://schemas.microsoft.com/office/powerpoint/2010/main" val="380054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506511" y="4348105"/>
            <a:ext cx="1593522" cy="889"/>
            <a:chOff x="1506511" y="4348105"/>
            <a:chExt cx="1593522" cy="889"/>
          </a:xfrm>
        </p:grpSpPr>
        <p:sp>
          <p:nvSpPr>
            <p:cNvPr id="172" name="Line 6"/>
            <p:cNvSpPr>
              <a:spLocks noChangeShapeType="1"/>
            </p:cNvSpPr>
            <p:nvPr/>
          </p:nvSpPr>
          <p:spPr bwMode="auto">
            <a:xfrm>
              <a:off x="1506511"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7"/>
            <p:cNvSpPr>
              <a:spLocks noChangeShapeType="1"/>
            </p:cNvSpPr>
            <p:nvPr/>
          </p:nvSpPr>
          <p:spPr bwMode="auto">
            <a:xfrm>
              <a:off x="1656739"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8"/>
            <p:cNvSpPr>
              <a:spLocks noChangeShapeType="1"/>
            </p:cNvSpPr>
            <p:nvPr/>
          </p:nvSpPr>
          <p:spPr bwMode="auto">
            <a:xfrm>
              <a:off x="1806967"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9"/>
            <p:cNvSpPr>
              <a:spLocks noChangeShapeType="1"/>
            </p:cNvSpPr>
            <p:nvPr/>
          </p:nvSpPr>
          <p:spPr bwMode="auto">
            <a:xfrm>
              <a:off x="1957195" y="4348994"/>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0"/>
            <p:cNvSpPr>
              <a:spLocks noChangeShapeType="1"/>
            </p:cNvSpPr>
            <p:nvPr/>
          </p:nvSpPr>
          <p:spPr bwMode="auto">
            <a:xfrm>
              <a:off x="2109351"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11"/>
            <p:cNvSpPr>
              <a:spLocks noChangeShapeType="1"/>
            </p:cNvSpPr>
            <p:nvPr/>
          </p:nvSpPr>
          <p:spPr bwMode="auto">
            <a:xfrm>
              <a:off x="2259579"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12"/>
            <p:cNvSpPr>
              <a:spLocks noChangeShapeType="1"/>
            </p:cNvSpPr>
            <p:nvPr/>
          </p:nvSpPr>
          <p:spPr bwMode="auto">
            <a:xfrm>
              <a:off x="2409807"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13"/>
            <p:cNvSpPr>
              <a:spLocks noChangeShapeType="1"/>
            </p:cNvSpPr>
            <p:nvPr/>
          </p:nvSpPr>
          <p:spPr bwMode="auto">
            <a:xfrm>
              <a:off x="2560035"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14"/>
            <p:cNvSpPr>
              <a:spLocks noChangeShapeType="1"/>
            </p:cNvSpPr>
            <p:nvPr/>
          </p:nvSpPr>
          <p:spPr bwMode="auto">
            <a:xfrm>
              <a:off x="2710264" y="4348994"/>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13"/>
            <p:cNvSpPr>
              <a:spLocks noChangeShapeType="1"/>
            </p:cNvSpPr>
            <p:nvPr/>
          </p:nvSpPr>
          <p:spPr bwMode="auto">
            <a:xfrm>
              <a:off x="2857356" y="4348105"/>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14"/>
            <p:cNvSpPr>
              <a:spLocks noChangeShapeType="1"/>
            </p:cNvSpPr>
            <p:nvPr/>
          </p:nvSpPr>
          <p:spPr bwMode="auto">
            <a:xfrm>
              <a:off x="3007585" y="4348105"/>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67" name="Group 166"/>
          <p:cNvGrpSpPr/>
          <p:nvPr/>
        </p:nvGrpSpPr>
        <p:grpSpPr>
          <a:xfrm>
            <a:off x="1134547" y="2741875"/>
            <a:ext cx="3628589" cy="3615535"/>
            <a:chOff x="1076882" y="2025912"/>
            <a:chExt cx="3628589" cy="3615535"/>
          </a:xfrm>
        </p:grpSpPr>
        <p:grpSp>
          <p:nvGrpSpPr>
            <p:cNvPr id="166" name="Group 165"/>
            <p:cNvGrpSpPr/>
            <p:nvPr/>
          </p:nvGrpSpPr>
          <p:grpSpPr>
            <a:xfrm>
              <a:off x="1076882" y="2025912"/>
              <a:ext cx="3628589" cy="3615535"/>
              <a:chOff x="1076882" y="2025912"/>
              <a:chExt cx="3628589" cy="3615535"/>
            </a:xfrm>
          </p:grpSpPr>
          <p:sp>
            <p:nvSpPr>
              <p:cNvPr id="109" name="Line 26"/>
              <p:cNvSpPr>
                <a:spLocks noChangeShapeType="1"/>
              </p:cNvSpPr>
              <p:nvPr/>
            </p:nvSpPr>
            <p:spPr bwMode="auto">
              <a:xfrm flipV="1">
                <a:off x="1442822" y="2269757"/>
                <a:ext cx="0" cy="306754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0" name="Line 27"/>
              <p:cNvSpPr>
                <a:spLocks noChangeShapeType="1"/>
              </p:cNvSpPr>
              <p:nvPr/>
            </p:nvSpPr>
            <p:spPr bwMode="auto">
              <a:xfrm>
                <a:off x="1442822" y="5337300"/>
                <a:ext cx="326264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Freeform 28"/>
              <p:cNvSpPr>
                <a:spLocks/>
              </p:cNvSpPr>
              <p:nvPr/>
            </p:nvSpPr>
            <p:spPr bwMode="auto">
              <a:xfrm>
                <a:off x="1926249" y="2269757"/>
                <a:ext cx="1818147" cy="2038527"/>
              </a:xfrm>
              <a:custGeom>
                <a:avLst/>
                <a:gdLst>
                  <a:gd name="T0" fmla="*/ 0 w 944"/>
                  <a:gd name="T1" fmla="*/ 0 h 836"/>
                  <a:gd name="T2" fmla="*/ 0 w 944"/>
                  <a:gd name="T3" fmla="*/ 0 h 836"/>
                  <a:gd name="T4" fmla="*/ 32 w 944"/>
                  <a:gd name="T5" fmla="*/ 26 h 836"/>
                  <a:gd name="T6" fmla="*/ 32 w 944"/>
                  <a:gd name="T7" fmla="*/ 26 h 836"/>
                  <a:gd name="T8" fmla="*/ 61 w 944"/>
                  <a:gd name="T9" fmla="*/ 56 h 836"/>
                  <a:gd name="T10" fmla="*/ 61 w 944"/>
                  <a:gd name="T11" fmla="*/ 56 h 836"/>
                  <a:gd name="T12" fmla="*/ 93 w 944"/>
                  <a:gd name="T13" fmla="*/ 83 h 836"/>
                  <a:gd name="T14" fmla="*/ 93 w 944"/>
                  <a:gd name="T15" fmla="*/ 83 h 836"/>
                  <a:gd name="T16" fmla="*/ 122 w 944"/>
                  <a:gd name="T17" fmla="*/ 109 h 836"/>
                  <a:gd name="T18" fmla="*/ 122 w 944"/>
                  <a:gd name="T19" fmla="*/ 109 h 836"/>
                  <a:gd name="T20" fmla="*/ 154 w 944"/>
                  <a:gd name="T21" fmla="*/ 136 h 836"/>
                  <a:gd name="T22" fmla="*/ 154 w 944"/>
                  <a:gd name="T23" fmla="*/ 136 h 836"/>
                  <a:gd name="T24" fmla="*/ 183 w 944"/>
                  <a:gd name="T25" fmla="*/ 163 h 836"/>
                  <a:gd name="T26" fmla="*/ 183 w 944"/>
                  <a:gd name="T27" fmla="*/ 163 h 836"/>
                  <a:gd name="T28" fmla="*/ 215 w 944"/>
                  <a:gd name="T29" fmla="*/ 190 h 836"/>
                  <a:gd name="T30" fmla="*/ 215 w 944"/>
                  <a:gd name="T31" fmla="*/ 190 h 836"/>
                  <a:gd name="T32" fmla="*/ 244 w 944"/>
                  <a:gd name="T33" fmla="*/ 217 h 836"/>
                  <a:gd name="T34" fmla="*/ 244 w 944"/>
                  <a:gd name="T35" fmla="*/ 217 h 836"/>
                  <a:gd name="T36" fmla="*/ 276 w 944"/>
                  <a:gd name="T37" fmla="*/ 243 h 836"/>
                  <a:gd name="T38" fmla="*/ 276 w 944"/>
                  <a:gd name="T39" fmla="*/ 243 h 836"/>
                  <a:gd name="T40" fmla="*/ 305 w 944"/>
                  <a:gd name="T41" fmla="*/ 270 h 836"/>
                  <a:gd name="T42" fmla="*/ 305 w 944"/>
                  <a:gd name="T43" fmla="*/ 270 h 836"/>
                  <a:gd name="T44" fmla="*/ 337 w 944"/>
                  <a:gd name="T45" fmla="*/ 297 h 836"/>
                  <a:gd name="T46" fmla="*/ 337 w 944"/>
                  <a:gd name="T47" fmla="*/ 297 h 836"/>
                  <a:gd name="T48" fmla="*/ 366 w 944"/>
                  <a:gd name="T49" fmla="*/ 324 h 836"/>
                  <a:gd name="T50" fmla="*/ 366 w 944"/>
                  <a:gd name="T51" fmla="*/ 324 h 836"/>
                  <a:gd name="T52" fmla="*/ 398 w 944"/>
                  <a:gd name="T53" fmla="*/ 351 h 836"/>
                  <a:gd name="T54" fmla="*/ 398 w 944"/>
                  <a:gd name="T55" fmla="*/ 351 h 836"/>
                  <a:gd name="T56" fmla="*/ 427 w 944"/>
                  <a:gd name="T57" fmla="*/ 378 h 836"/>
                  <a:gd name="T58" fmla="*/ 427 w 944"/>
                  <a:gd name="T59" fmla="*/ 378 h 836"/>
                  <a:gd name="T60" fmla="*/ 458 w 944"/>
                  <a:gd name="T61" fmla="*/ 404 h 836"/>
                  <a:gd name="T62" fmla="*/ 458 w 944"/>
                  <a:gd name="T63" fmla="*/ 404 h 836"/>
                  <a:gd name="T64" fmla="*/ 488 w 944"/>
                  <a:gd name="T65" fmla="*/ 431 h 836"/>
                  <a:gd name="T66" fmla="*/ 488 w 944"/>
                  <a:gd name="T67" fmla="*/ 431 h 836"/>
                  <a:gd name="T68" fmla="*/ 519 w 944"/>
                  <a:gd name="T69" fmla="*/ 458 h 836"/>
                  <a:gd name="T70" fmla="*/ 519 w 944"/>
                  <a:gd name="T71" fmla="*/ 458 h 836"/>
                  <a:gd name="T72" fmla="*/ 549 w 944"/>
                  <a:gd name="T73" fmla="*/ 485 h 836"/>
                  <a:gd name="T74" fmla="*/ 549 w 944"/>
                  <a:gd name="T75" fmla="*/ 485 h 836"/>
                  <a:gd name="T76" fmla="*/ 580 w 944"/>
                  <a:gd name="T77" fmla="*/ 512 h 836"/>
                  <a:gd name="T78" fmla="*/ 580 w 944"/>
                  <a:gd name="T79" fmla="*/ 512 h 836"/>
                  <a:gd name="T80" fmla="*/ 610 w 944"/>
                  <a:gd name="T81" fmla="*/ 539 h 836"/>
                  <a:gd name="T82" fmla="*/ 610 w 944"/>
                  <a:gd name="T83" fmla="*/ 539 h 836"/>
                  <a:gd name="T84" fmla="*/ 641 w 944"/>
                  <a:gd name="T85" fmla="*/ 565 h 836"/>
                  <a:gd name="T86" fmla="*/ 641 w 944"/>
                  <a:gd name="T87" fmla="*/ 565 h 836"/>
                  <a:gd name="T88" fmla="*/ 671 w 944"/>
                  <a:gd name="T89" fmla="*/ 592 h 836"/>
                  <a:gd name="T90" fmla="*/ 671 w 944"/>
                  <a:gd name="T91" fmla="*/ 592 h 836"/>
                  <a:gd name="T92" fmla="*/ 702 w 944"/>
                  <a:gd name="T93" fmla="*/ 619 h 836"/>
                  <a:gd name="T94" fmla="*/ 702 w 944"/>
                  <a:gd name="T95" fmla="*/ 619 h 836"/>
                  <a:gd name="T96" fmla="*/ 732 w 944"/>
                  <a:gd name="T97" fmla="*/ 646 h 836"/>
                  <a:gd name="T98" fmla="*/ 732 w 944"/>
                  <a:gd name="T99" fmla="*/ 646 h 836"/>
                  <a:gd name="T100" fmla="*/ 761 w 944"/>
                  <a:gd name="T101" fmla="*/ 673 h 836"/>
                  <a:gd name="T102" fmla="*/ 761 w 944"/>
                  <a:gd name="T103" fmla="*/ 673 h 836"/>
                  <a:gd name="T104" fmla="*/ 792 w 944"/>
                  <a:gd name="T105" fmla="*/ 699 h 836"/>
                  <a:gd name="T106" fmla="*/ 792 w 944"/>
                  <a:gd name="T107" fmla="*/ 699 h 836"/>
                  <a:gd name="T108" fmla="*/ 822 w 944"/>
                  <a:gd name="T109" fmla="*/ 726 h 836"/>
                  <a:gd name="T110" fmla="*/ 822 w 944"/>
                  <a:gd name="T111" fmla="*/ 726 h 836"/>
                  <a:gd name="T112" fmla="*/ 853 w 944"/>
                  <a:gd name="T113" fmla="*/ 753 h 836"/>
                  <a:gd name="T114" fmla="*/ 853 w 944"/>
                  <a:gd name="T115" fmla="*/ 753 h 836"/>
                  <a:gd name="T116" fmla="*/ 883 w 944"/>
                  <a:gd name="T117" fmla="*/ 782 h 836"/>
                  <a:gd name="T118" fmla="*/ 883 w 944"/>
                  <a:gd name="T119" fmla="*/ 782 h 836"/>
                  <a:gd name="T120" fmla="*/ 914 w 944"/>
                  <a:gd name="T121" fmla="*/ 809 h 836"/>
                  <a:gd name="T122" fmla="*/ 914 w 944"/>
                  <a:gd name="T123" fmla="*/ 809 h 836"/>
                  <a:gd name="T124" fmla="*/ 944 w 944"/>
                  <a:gd name="T125" fmla="*/ 836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4" h="836">
                    <a:moveTo>
                      <a:pt x="0" y="0"/>
                    </a:moveTo>
                    <a:lnTo>
                      <a:pt x="0" y="0"/>
                    </a:lnTo>
                    <a:lnTo>
                      <a:pt x="32" y="26"/>
                    </a:lnTo>
                    <a:lnTo>
                      <a:pt x="32" y="26"/>
                    </a:lnTo>
                    <a:lnTo>
                      <a:pt x="61" y="56"/>
                    </a:lnTo>
                    <a:lnTo>
                      <a:pt x="61" y="56"/>
                    </a:lnTo>
                    <a:lnTo>
                      <a:pt x="93" y="83"/>
                    </a:lnTo>
                    <a:lnTo>
                      <a:pt x="93" y="83"/>
                    </a:lnTo>
                    <a:lnTo>
                      <a:pt x="122" y="109"/>
                    </a:lnTo>
                    <a:lnTo>
                      <a:pt x="122" y="109"/>
                    </a:lnTo>
                    <a:lnTo>
                      <a:pt x="154" y="136"/>
                    </a:lnTo>
                    <a:lnTo>
                      <a:pt x="154" y="136"/>
                    </a:lnTo>
                    <a:lnTo>
                      <a:pt x="183" y="163"/>
                    </a:lnTo>
                    <a:lnTo>
                      <a:pt x="183" y="163"/>
                    </a:lnTo>
                    <a:lnTo>
                      <a:pt x="215" y="190"/>
                    </a:lnTo>
                    <a:lnTo>
                      <a:pt x="215" y="190"/>
                    </a:lnTo>
                    <a:lnTo>
                      <a:pt x="244" y="217"/>
                    </a:lnTo>
                    <a:lnTo>
                      <a:pt x="244" y="217"/>
                    </a:lnTo>
                    <a:lnTo>
                      <a:pt x="276" y="243"/>
                    </a:lnTo>
                    <a:lnTo>
                      <a:pt x="276" y="243"/>
                    </a:lnTo>
                    <a:lnTo>
                      <a:pt x="305" y="270"/>
                    </a:lnTo>
                    <a:lnTo>
                      <a:pt x="305" y="270"/>
                    </a:lnTo>
                    <a:lnTo>
                      <a:pt x="337" y="297"/>
                    </a:lnTo>
                    <a:lnTo>
                      <a:pt x="337" y="297"/>
                    </a:lnTo>
                    <a:lnTo>
                      <a:pt x="366" y="324"/>
                    </a:lnTo>
                    <a:lnTo>
                      <a:pt x="366" y="324"/>
                    </a:lnTo>
                    <a:lnTo>
                      <a:pt x="398" y="351"/>
                    </a:lnTo>
                    <a:lnTo>
                      <a:pt x="398" y="351"/>
                    </a:lnTo>
                    <a:lnTo>
                      <a:pt x="427" y="378"/>
                    </a:lnTo>
                    <a:lnTo>
                      <a:pt x="427" y="378"/>
                    </a:lnTo>
                    <a:lnTo>
                      <a:pt x="458" y="404"/>
                    </a:lnTo>
                    <a:lnTo>
                      <a:pt x="458" y="404"/>
                    </a:lnTo>
                    <a:lnTo>
                      <a:pt x="488" y="431"/>
                    </a:lnTo>
                    <a:lnTo>
                      <a:pt x="488" y="431"/>
                    </a:lnTo>
                    <a:lnTo>
                      <a:pt x="519" y="458"/>
                    </a:lnTo>
                    <a:lnTo>
                      <a:pt x="519" y="458"/>
                    </a:lnTo>
                    <a:lnTo>
                      <a:pt x="549" y="485"/>
                    </a:lnTo>
                    <a:lnTo>
                      <a:pt x="549" y="485"/>
                    </a:lnTo>
                    <a:lnTo>
                      <a:pt x="580" y="512"/>
                    </a:lnTo>
                    <a:lnTo>
                      <a:pt x="580" y="512"/>
                    </a:lnTo>
                    <a:lnTo>
                      <a:pt x="610" y="539"/>
                    </a:lnTo>
                    <a:lnTo>
                      <a:pt x="610" y="539"/>
                    </a:lnTo>
                    <a:lnTo>
                      <a:pt x="641" y="565"/>
                    </a:lnTo>
                    <a:lnTo>
                      <a:pt x="641" y="565"/>
                    </a:lnTo>
                    <a:lnTo>
                      <a:pt x="671" y="592"/>
                    </a:lnTo>
                    <a:lnTo>
                      <a:pt x="671" y="592"/>
                    </a:lnTo>
                    <a:lnTo>
                      <a:pt x="702" y="619"/>
                    </a:lnTo>
                    <a:lnTo>
                      <a:pt x="702" y="619"/>
                    </a:lnTo>
                    <a:lnTo>
                      <a:pt x="732" y="646"/>
                    </a:lnTo>
                    <a:lnTo>
                      <a:pt x="732" y="646"/>
                    </a:lnTo>
                    <a:lnTo>
                      <a:pt x="761" y="673"/>
                    </a:lnTo>
                    <a:lnTo>
                      <a:pt x="761" y="673"/>
                    </a:lnTo>
                    <a:lnTo>
                      <a:pt x="792" y="699"/>
                    </a:lnTo>
                    <a:lnTo>
                      <a:pt x="792" y="699"/>
                    </a:lnTo>
                    <a:lnTo>
                      <a:pt x="822" y="726"/>
                    </a:lnTo>
                    <a:lnTo>
                      <a:pt x="822" y="726"/>
                    </a:lnTo>
                    <a:lnTo>
                      <a:pt x="853" y="753"/>
                    </a:lnTo>
                    <a:lnTo>
                      <a:pt x="853" y="753"/>
                    </a:lnTo>
                    <a:lnTo>
                      <a:pt x="883" y="782"/>
                    </a:lnTo>
                    <a:lnTo>
                      <a:pt x="883" y="782"/>
                    </a:lnTo>
                    <a:lnTo>
                      <a:pt x="914" y="809"/>
                    </a:lnTo>
                    <a:lnTo>
                      <a:pt x="914" y="809"/>
                    </a:lnTo>
                    <a:lnTo>
                      <a:pt x="944" y="836"/>
                    </a:lnTo>
                  </a:path>
                </a:pathLst>
              </a:custGeom>
              <a:noFill/>
              <a:ln w="38100">
                <a:solidFill>
                  <a:srgbClr val="D4722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Freeform 30"/>
              <p:cNvSpPr>
                <a:spLocks/>
              </p:cNvSpPr>
              <p:nvPr/>
            </p:nvSpPr>
            <p:spPr bwMode="auto">
              <a:xfrm>
                <a:off x="1903137" y="2976901"/>
                <a:ext cx="1825851" cy="2158011"/>
              </a:xfrm>
              <a:custGeom>
                <a:avLst/>
                <a:gdLst>
                  <a:gd name="T0" fmla="*/ 0 w 948"/>
                  <a:gd name="T1" fmla="*/ 885 h 885"/>
                  <a:gd name="T2" fmla="*/ 29 w 948"/>
                  <a:gd name="T3" fmla="*/ 858 h 885"/>
                  <a:gd name="T4" fmla="*/ 58 w 948"/>
                  <a:gd name="T5" fmla="*/ 831 h 885"/>
                  <a:gd name="T6" fmla="*/ 88 w 948"/>
                  <a:gd name="T7" fmla="*/ 802 h 885"/>
                  <a:gd name="T8" fmla="*/ 117 w 948"/>
                  <a:gd name="T9" fmla="*/ 775 h 885"/>
                  <a:gd name="T10" fmla="*/ 149 w 948"/>
                  <a:gd name="T11" fmla="*/ 748 h 885"/>
                  <a:gd name="T12" fmla="*/ 178 w 948"/>
                  <a:gd name="T13" fmla="*/ 719 h 885"/>
                  <a:gd name="T14" fmla="*/ 207 w 948"/>
                  <a:gd name="T15" fmla="*/ 692 h 885"/>
                  <a:gd name="T16" fmla="*/ 236 w 948"/>
                  <a:gd name="T17" fmla="*/ 663 h 885"/>
                  <a:gd name="T18" fmla="*/ 266 w 948"/>
                  <a:gd name="T19" fmla="*/ 636 h 885"/>
                  <a:gd name="T20" fmla="*/ 295 w 948"/>
                  <a:gd name="T21" fmla="*/ 609 h 885"/>
                  <a:gd name="T22" fmla="*/ 327 w 948"/>
                  <a:gd name="T23" fmla="*/ 580 h 885"/>
                  <a:gd name="T24" fmla="*/ 356 w 948"/>
                  <a:gd name="T25" fmla="*/ 553 h 885"/>
                  <a:gd name="T26" fmla="*/ 385 w 948"/>
                  <a:gd name="T27" fmla="*/ 527 h 885"/>
                  <a:gd name="T28" fmla="*/ 414 w 948"/>
                  <a:gd name="T29" fmla="*/ 497 h 885"/>
                  <a:gd name="T30" fmla="*/ 444 w 948"/>
                  <a:gd name="T31" fmla="*/ 470 h 885"/>
                  <a:gd name="T32" fmla="*/ 475 w 948"/>
                  <a:gd name="T33" fmla="*/ 441 h 885"/>
                  <a:gd name="T34" fmla="*/ 505 w 948"/>
                  <a:gd name="T35" fmla="*/ 414 h 885"/>
                  <a:gd name="T36" fmla="*/ 534 w 948"/>
                  <a:gd name="T37" fmla="*/ 388 h 885"/>
                  <a:gd name="T38" fmla="*/ 563 w 948"/>
                  <a:gd name="T39" fmla="*/ 358 h 885"/>
                  <a:gd name="T40" fmla="*/ 592 w 948"/>
                  <a:gd name="T41" fmla="*/ 331 h 885"/>
                  <a:gd name="T42" fmla="*/ 622 w 948"/>
                  <a:gd name="T43" fmla="*/ 305 h 885"/>
                  <a:gd name="T44" fmla="*/ 653 w 948"/>
                  <a:gd name="T45" fmla="*/ 275 h 885"/>
                  <a:gd name="T46" fmla="*/ 683 w 948"/>
                  <a:gd name="T47" fmla="*/ 249 h 885"/>
                  <a:gd name="T48" fmla="*/ 712 w 948"/>
                  <a:gd name="T49" fmla="*/ 219 h 885"/>
                  <a:gd name="T50" fmla="*/ 741 w 948"/>
                  <a:gd name="T51" fmla="*/ 192 h 885"/>
                  <a:gd name="T52" fmla="*/ 770 w 948"/>
                  <a:gd name="T53" fmla="*/ 166 h 885"/>
                  <a:gd name="T54" fmla="*/ 800 w 948"/>
                  <a:gd name="T55" fmla="*/ 136 h 885"/>
                  <a:gd name="T56" fmla="*/ 831 w 948"/>
                  <a:gd name="T57" fmla="*/ 110 h 885"/>
                  <a:gd name="T58" fmla="*/ 861 w 948"/>
                  <a:gd name="T59" fmla="*/ 83 h 885"/>
                  <a:gd name="T60" fmla="*/ 890 w 948"/>
                  <a:gd name="T61" fmla="*/ 53 h 885"/>
                  <a:gd name="T62" fmla="*/ 919 w 948"/>
                  <a:gd name="T63" fmla="*/ 27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8" h="885">
                    <a:moveTo>
                      <a:pt x="0" y="885"/>
                    </a:moveTo>
                    <a:lnTo>
                      <a:pt x="0" y="885"/>
                    </a:lnTo>
                    <a:lnTo>
                      <a:pt x="29" y="858"/>
                    </a:lnTo>
                    <a:lnTo>
                      <a:pt x="29" y="858"/>
                    </a:lnTo>
                    <a:lnTo>
                      <a:pt x="58" y="831"/>
                    </a:lnTo>
                    <a:lnTo>
                      <a:pt x="58" y="831"/>
                    </a:lnTo>
                    <a:lnTo>
                      <a:pt x="88" y="802"/>
                    </a:lnTo>
                    <a:lnTo>
                      <a:pt x="88" y="802"/>
                    </a:lnTo>
                    <a:lnTo>
                      <a:pt x="117" y="775"/>
                    </a:lnTo>
                    <a:lnTo>
                      <a:pt x="117" y="775"/>
                    </a:lnTo>
                    <a:lnTo>
                      <a:pt x="149" y="748"/>
                    </a:lnTo>
                    <a:lnTo>
                      <a:pt x="149" y="748"/>
                    </a:lnTo>
                    <a:lnTo>
                      <a:pt x="178" y="719"/>
                    </a:lnTo>
                    <a:lnTo>
                      <a:pt x="178" y="719"/>
                    </a:lnTo>
                    <a:lnTo>
                      <a:pt x="207" y="692"/>
                    </a:lnTo>
                    <a:lnTo>
                      <a:pt x="207" y="692"/>
                    </a:lnTo>
                    <a:lnTo>
                      <a:pt x="236" y="663"/>
                    </a:lnTo>
                    <a:lnTo>
                      <a:pt x="236" y="663"/>
                    </a:lnTo>
                    <a:lnTo>
                      <a:pt x="266" y="636"/>
                    </a:lnTo>
                    <a:lnTo>
                      <a:pt x="266" y="636"/>
                    </a:lnTo>
                    <a:lnTo>
                      <a:pt x="295" y="609"/>
                    </a:lnTo>
                    <a:lnTo>
                      <a:pt x="295" y="609"/>
                    </a:lnTo>
                    <a:lnTo>
                      <a:pt x="327" y="580"/>
                    </a:lnTo>
                    <a:lnTo>
                      <a:pt x="327" y="580"/>
                    </a:lnTo>
                    <a:lnTo>
                      <a:pt x="356" y="553"/>
                    </a:lnTo>
                    <a:lnTo>
                      <a:pt x="356" y="553"/>
                    </a:lnTo>
                    <a:lnTo>
                      <a:pt x="385" y="527"/>
                    </a:lnTo>
                    <a:lnTo>
                      <a:pt x="385" y="527"/>
                    </a:lnTo>
                    <a:lnTo>
                      <a:pt x="414" y="497"/>
                    </a:lnTo>
                    <a:lnTo>
                      <a:pt x="414" y="497"/>
                    </a:lnTo>
                    <a:lnTo>
                      <a:pt x="444" y="470"/>
                    </a:lnTo>
                    <a:lnTo>
                      <a:pt x="444" y="470"/>
                    </a:lnTo>
                    <a:lnTo>
                      <a:pt x="475" y="441"/>
                    </a:lnTo>
                    <a:lnTo>
                      <a:pt x="475" y="441"/>
                    </a:lnTo>
                    <a:lnTo>
                      <a:pt x="505" y="414"/>
                    </a:lnTo>
                    <a:lnTo>
                      <a:pt x="505" y="414"/>
                    </a:lnTo>
                    <a:lnTo>
                      <a:pt x="534" y="388"/>
                    </a:lnTo>
                    <a:lnTo>
                      <a:pt x="534" y="388"/>
                    </a:lnTo>
                    <a:lnTo>
                      <a:pt x="563" y="358"/>
                    </a:lnTo>
                    <a:lnTo>
                      <a:pt x="563" y="358"/>
                    </a:lnTo>
                    <a:lnTo>
                      <a:pt x="592" y="331"/>
                    </a:lnTo>
                    <a:lnTo>
                      <a:pt x="592" y="331"/>
                    </a:lnTo>
                    <a:lnTo>
                      <a:pt x="622" y="305"/>
                    </a:lnTo>
                    <a:lnTo>
                      <a:pt x="622" y="305"/>
                    </a:lnTo>
                    <a:lnTo>
                      <a:pt x="653" y="275"/>
                    </a:lnTo>
                    <a:lnTo>
                      <a:pt x="653" y="275"/>
                    </a:lnTo>
                    <a:lnTo>
                      <a:pt x="683" y="249"/>
                    </a:lnTo>
                    <a:lnTo>
                      <a:pt x="683" y="249"/>
                    </a:lnTo>
                    <a:lnTo>
                      <a:pt x="712" y="219"/>
                    </a:lnTo>
                    <a:lnTo>
                      <a:pt x="712" y="219"/>
                    </a:lnTo>
                    <a:lnTo>
                      <a:pt x="741" y="192"/>
                    </a:lnTo>
                    <a:lnTo>
                      <a:pt x="741" y="192"/>
                    </a:lnTo>
                    <a:lnTo>
                      <a:pt x="770" y="166"/>
                    </a:lnTo>
                    <a:lnTo>
                      <a:pt x="770" y="166"/>
                    </a:lnTo>
                    <a:lnTo>
                      <a:pt x="800" y="136"/>
                    </a:lnTo>
                    <a:lnTo>
                      <a:pt x="800" y="136"/>
                    </a:lnTo>
                    <a:lnTo>
                      <a:pt x="831" y="110"/>
                    </a:lnTo>
                    <a:lnTo>
                      <a:pt x="831" y="110"/>
                    </a:lnTo>
                    <a:lnTo>
                      <a:pt x="861" y="83"/>
                    </a:lnTo>
                    <a:lnTo>
                      <a:pt x="861" y="83"/>
                    </a:lnTo>
                    <a:lnTo>
                      <a:pt x="890" y="53"/>
                    </a:lnTo>
                    <a:lnTo>
                      <a:pt x="890" y="53"/>
                    </a:lnTo>
                    <a:lnTo>
                      <a:pt x="919" y="27"/>
                    </a:lnTo>
                    <a:lnTo>
                      <a:pt x="919" y="27"/>
                    </a:lnTo>
                    <a:lnTo>
                      <a:pt x="948" y="0"/>
                    </a:lnTo>
                  </a:path>
                </a:pathLst>
              </a:custGeom>
              <a:noFill/>
              <a:ln w="38100">
                <a:solidFill>
                  <a:srgbClr val="1F819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Rectangle 31"/>
              <p:cNvSpPr>
                <a:spLocks noChangeArrowheads="1"/>
              </p:cNvSpPr>
              <p:nvPr/>
            </p:nvSpPr>
            <p:spPr bwMode="auto">
              <a:xfrm>
                <a:off x="1076882" y="2025912"/>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32"/>
              <p:cNvSpPr>
                <a:spLocks noChangeArrowheads="1"/>
              </p:cNvSpPr>
              <p:nvPr/>
            </p:nvSpPr>
            <p:spPr bwMode="auto">
              <a:xfrm>
                <a:off x="2794876" y="5456781"/>
                <a:ext cx="6251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39"/>
              <p:cNvSpPr>
                <a:spLocks noChangeArrowheads="1"/>
              </p:cNvSpPr>
              <p:nvPr/>
            </p:nvSpPr>
            <p:spPr bwMode="auto">
              <a:xfrm>
                <a:off x="3767508" y="2769634"/>
                <a:ext cx="10259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40"/>
              <p:cNvSpPr>
                <a:spLocks noChangeArrowheads="1"/>
              </p:cNvSpPr>
              <p:nvPr/>
            </p:nvSpPr>
            <p:spPr bwMode="auto">
              <a:xfrm>
                <a:off x="3790619" y="4303405"/>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41"/>
              <p:cNvSpPr>
                <a:spLocks noChangeArrowheads="1"/>
              </p:cNvSpPr>
              <p:nvPr/>
            </p:nvSpPr>
            <p:spPr bwMode="auto">
              <a:xfrm>
                <a:off x="3884993" y="439118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8" name="Freeform 84"/>
              <p:cNvSpPr>
                <a:spLocks/>
              </p:cNvSpPr>
              <p:nvPr/>
            </p:nvSpPr>
            <p:spPr bwMode="auto">
              <a:xfrm>
                <a:off x="3124223" y="3601139"/>
                <a:ext cx="75115" cy="95100"/>
              </a:xfrm>
              <a:custGeom>
                <a:avLst/>
                <a:gdLst>
                  <a:gd name="T0" fmla="*/ 39 w 39"/>
                  <a:gd name="T1" fmla="*/ 19 h 39"/>
                  <a:gd name="T2" fmla="*/ 39 w 39"/>
                  <a:gd name="T3" fmla="*/ 19 h 39"/>
                  <a:gd name="T4" fmla="*/ 36 w 39"/>
                  <a:gd name="T5" fmla="*/ 27 h 39"/>
                  <a:gd name="T6" fmla="*/ 31 w 39"/>
                  <a:gd name="T7" fmla="*/ 34 h 39"/>
                  <a:gd name="T8" fmla="*/ 27 w 39"/>
                  <a:gd name="T9" fmla="*/ 39 h 39"/>
                  <a:gd name="T10" fmla="*/ 19 w 39"/>
                  <a:gd name="T11" fmla="*/ 39 h 39"/>
                  <a:gd name="T12" fmla="*/ 19 w 39"/>
                  <a:gd name="T13" fmla="*/ 39 h 39"/>
                  <a:gd name="T14" fmla="*/ 10 w 39"/>
                  <a:gd name="T15" fmla="*/ 39 h 39"/>
                  <a:gd name="T16" fmla="*/ 5 w 39"/>
                  <a:gd name="T17" fmla="*/ 34 h 39"/>
                  <a:gd name="T18" fmla="*/ 0 w 39"/>
                  <a:gd name="T19" fmla="*/ 27 h 39"/>
                  <a:gd name="T20" fmla="*/ 0 w 39"/>
                  <a:gd name="T21" fmla="*/ 19 h 39"/>
                  <a:gd name="T22" fmla="*/ 0 w 39"/>
                  <a:gd name="T23" fmla="*/ 19 h 39"/>
                  <a:gd name="T24" fmla="*/ 0 w 39"/>
                  <a:gd name="T25" fmla="*/ 12 h 39"/>
                  <a:gd name="T26" fmla="*/ 5 w 39"/>
                  <a:gd name="T27" fmla="*/ 7 h 39"/>
                  <a:gd name="T28" fmla="*/ 10 w 39"/>
                  <a:gd name="T29" fmla="*/ 2 h 39"/>
                  <a:gd name="T30" fmla="*/ 19 w 39"/>
                  <a:gd name="T31" fmla="*/ 0 h 39"/>
                  <a:gd name="T32" fmla="*/ 19 w 39"/>
                  <a:gd name="T33" fmla="*/ 0 h 39"/>
                  <a:gd name="T34" fmla="*/ 27 w 39"/>
                  <a:gd name="T35" fmla="*/ 2 h 39"/>
                  <a:gd name="T36" fmla="*/ 31 w 39"/>
                  <a:gd name="T37" fmla="*/ 7 h 39"/>
                  <a:gd name="T38" fmla="*/ 36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6" y="27"/>
                    </a:lnTo>
                    <a:lnTo>
                      <a:pt x="31" y="34"/>
                    </a:lnTo>
                    <a:lnTo>
                      <a:pt x="27" y="39"/>
                    </a:lnTo>
                    <a:lnTo>
                      <a:pt x="19" y="39"/>
                    </a:lnTo>
                    <a:lnTo>
                      <a:pt x="19" y="39"/>
                    </a:lnTo>
                    <a:lnTo>
                      <a:pt x="10" y="39"/>
                    </a:lnTo>
                    <a:lnTo>
                      <a:pt x="5" y="34"/>
                    </a:lnTo>
                    <a:lnTo>
                      <a:pt x="0" y="27"/>
                    </a:lnTo>
                    <a:lnTo>
                      <a:pt x="0" y="19"/>
                    </a:lnTo>
                    <a:lnTo>
                      <a:pt x="0" y="19"/>
                    </a:lnTo>
                    <a:lnTo>
                      <a:pt x="0" y="12"/>
                    </a:lnTo>
                    <a:lnTo>
                      <a:pt x="5" y="7"/>
                    </a:lnTo>
                    <a:lnTo>
                      <a:pt x="10" y="2"/>
                    </a:lnTo>
                    <a:lnTo>
                      <a:pt x="19" y="0"/>
                    </a:lnTo>
                    <a:lnTo>
                      <a:pt x="19" y="0"/>
                    </a:lnTo>
                    <a:lnTo>
                      <a:pt x="27" y="2"/>
                    </a:lnTo>
                    <a:lnTo>
                      <a:pt x="31" y="7"/>
                    </a:lnTo>
                    <a:lnTo>
                      <a:pt x="36"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grpSp>
        <p:sp>
          <p:nvSpPr>
            <p:cNvPr id="124" name="Line 50"/>
            <p:cNvSpPr>
              <a:spLocks noChangeShapeType="1"/>
            </p:cNvSpPr>
            <p:nvPr/>
          </p:nvSpPr>
          <p:spPr bwMode="auto">
            <a:xfrm flipV="1">
              <a:off x="3160817" y="521781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51"/>
            <p:cNvSpPr>
              <a:spLocks noChangeShapeType="1"/>
            </p:cNvSpPr>
            <p:nvPr/>
          </p:nvSpPr>
          <p:spPr bwMode="auto">
            <a:xfrm flipV="1">
              <a:off x="3160817" y="5027618"/>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52"/>
            <p:cNvSpPr>
              <a:spLocks noChangeShapeType="1"/>
            </p:cNvSpPr>
            <p:nvPr/>
          </p:nvSpPr>
          <p:spPr bwMode="auto">
            <a:xfrm flipV="1">
              <a:off x="3160817" y="4837420"/>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53"/>
            <p:cNvSpPr>
              <a:spLocks noChangeShapeType="1"/>
            </p:cNvSpPr>
            <p:nvPr/>
          </p:nvSpPr>
          <p:spPr bwMode="auto">
            <a:xfrm flipV="1">
              <a:off x="3160817" y="4647224"/>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54"/>
            <p:cNvSpPr>
              <a:spLocks noChangeShapeType="1"/>
            </p:cNvSpPr>
            <p:nvPr/>
          </p:nvSpPr>
          <p:spPr bwMode="auto">
            <a:xfrm flipV="1">
              <a:off x="3160817" y="445702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55"/>
            <p:cNvSpPr>
              <a:spLocks noChangeShapeType="1"/>
            </p:cNvSpPr>
            <p:nvPr/>
          </p:nvSpPr>
          <p:spPr bwMode="auto">
            <a:xfrm flipV="1">
              <a:off x="3160817" y="4266828"/>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56"/>
            <p:cNvSpPr>
              <a:spLocks noChangeShapeType="1"/>
            </p:cNvSpPr>
            <p:nvPr/>
          </p:nvSpPr>
          <p:spPr bwMode="auto">
            <a:xfrm flipV="1">
              <a:off x="3160817" y="4076632"/>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Line 57"/>
            <p:cNvSpPr>
              <a:spLocks noChangeShapeType="1"/>
            </p:cNvSpPr>
            <p:nvPr/>
          </p:nvSpPr>
          <p:spPr bwMode="auto">
            <a:xfrm flipV="1">
              <a:off x="3160817" y="3886434"/>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Line 58"/>
            <p:cNvSpPr>
              <a:spLocks noChangeShapeType="1"/>
            </p:cNvSpPr>
            <p:nvPr/>
          </p:nvSpPr>
          <p:spPr bwMode="auto">
            <a:xfrm flipV="1">
              <a:off x="3160817" y="3696236"/>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4" name="Title 3"/>
          <p:cNvSpPr>
            <a:spLocks noGrp="1"/>
          </p:cNvSpPr>
          <p:nvPr>
            <p:ph type="title"/>
          </p:nvPr>
        </p:nvSpPr>
        <p:spPr/>
        <p:txBody>
          <a:bodyPr/>
          <a:lstStyle/>
          <a:p>
            <a:r>
              <a:rPr lang="en-US" dirty="0"/>
              <a:t>Why tax?</a:t>
            </a:r>
          </a:p>
        </p:txBody>
      </p:sp>
      <p:sp>
        <p:nvSpPr>
          <p:cNvPr id="6" name="Content Placeholder 5"/>
          <p:cNvSpPr>
            <a:spLocks noGrp="1"/>
          </p:cNvSpPr>
          <p:nvPr>
            <p:ph idx="1"/>
          </p:nvPr>
        </p:nvSpPr>
        <p:spPr>
          <a:xfrm>
            <a:off x="457200" y="1219199"/>
            <a:ext cx="8229600" cy="1434892"/>
          </a:xfrm>
        </p:spPr>
        <p:txBody>
          <a:bodyPr>
            <a:normAutofit/>
          </a:bodyPr>
          <a:lstStyle/>
          <a:p>
            <a:pPr>
              <a:lnSpc>
                <a:spcPct val="90000"/>
              </a:lnSpc>
              <a:spcBef>
                <a:spcPts val="600"/>
              </a:spcBef>
            </a:pPr>
            <a:r>
              <a:rPr lang="en-US" dirty="0"/>
              <a:t>Recall that </a:t>
            </a:r>
            <a:r>
              <a:rPr lang="en-US" i="1" dirty="0">
                <a:solidFill>
                  <a:srgbClr val="9D0505"/>
                </a:solidFill>
              </a:rPr>
              <a:t>taxes</a:t>
            </a:r>
            <a:r>
              <a:rPr lang="en-US" dirty="0"/>
              <a:t> have two effects:</a:t>
            </a:r>
          </a:p>
          <a:p>
            <a:pPr lvl="1">
              <a:lnSpc>
                <a:spcPct val="90000"/>
              </a:lnSpc>
              <a:spcBef>
                <a:spcPts val="200"/>
              </a:spcBef>
            </a:pPr>
            <a:r>
              <a:rPr lang="en-US" dirty="0"/>
              <a:t>Raise </a:t>
            </a:r>
            <a:r>
              <a:rPr lang="en-US" i="1" dirty="0">
                <a:solidFill>
                  <a:srgbClr val="9D0505"/>
                </a:solidFill>
              </a:rPr>
              <a:t>revenue</a:t>
            </a:r>
            <a:r>
              <a:rPr lang="en-US" dirty="0"/>
              <a:t>.</a:t>
            </a:r>
          </a:p>
          <a:p>
            <a:pPr lvl="1">
              <a:lnSpc>
                <a:spcPct val="90000"/>
              </a:lnSpc>
              <a:spcBef>
                <a:spcPts val="200"/>
              </a:spcBef>
            </a:pPr>
            <a:r>
              <a:rPr lang="en-US" dirty="0"/>
              <a:t>Change the behavior of </a:t>
            </a:r>
            <a:r>
              <a:rPr lang="en-US" i="1" dirty="0">
                <a:solidFill>
                  <a:srgbClr val="9D0505"/>
                </a:solidFill>
              </a:rPr>
              <a:t>buyers</a:t>
            </a:r>
            <a:r>
              <a:rPr lang="en-US" dirty="0"/>
              <a:t> and </a:t>
            </a:r>
            <a:r>
              <a:rPr lang="en-US" i="1" dirty="0">
                <a:solidFill>
                  <a:srgbClr val="9D0505"/>
                </a:solidFill>
              </a:rPr>
              <a:t>sellers</a:t>
            </a:r>
            <a:r>
              <a:rPr lang="en-US" dirty="0"/>
              <a:t>.</a:t>
            </a:r>
          </a:p>
        </p:txBody>
      </p:sp>
      <p:sp>
        <p:nvSpPr>
          <p:cNvPr id="123" name="Rectangle 49"/>
          <p:cNvSpPr>
            <a:spLocks noChangeArrowheads="1"/>
          </p:cNvSpPr>
          <p:nvPr/>
        </p:nvSpPr>
        <p:spPr bwMode="auto">
          <a:xfrm>
            <a:off x="1134547" y="4251264"/>
            <a:ext cx="239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Tax</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0" name="Freeform 86"/>
          <p:cNvSpPr>
            <a:spLocks/>
          </p:cNvSpPr>
          <p:nvPr/>
        </p:nvSpPr>
        <p:spPr bwMode="auto">
          <a:xfrm>
            <a:off x="1406113" y="4036681"/>
            <a:ext cx="94375" cy="665692"/>
          </a:xfrm>
          <a:custGeom>
            <a:avLst/>
            <a:gdLst>
              <a:gd name="T0" fmla="*/ 27 w 49"/>
              <a:gd name="T1" fmla="*/ 105 h 273"/>
              <a:gd name="T2" fmla="*/ 27 w 49"/>
              <a:gd name="T3" fmla="*/ 105 h 273"/>
              <a:gd name="T4" fmla="*/ 27 w 49"/>
              <a:gd name="T5" fmla="*/ 117 h 273"/>
              <a:gd name="T6" fmla="*/ 22 w 49"/>
              <a:gd name="T7" fmla="*/ 125 h 273"/>
              <a:gd name="T8" fmla="*/ 17 w 49"/>
              <a:gd name="T9" fmla="*/ 132 h 273"/>
              <a:gd name="T10" fmla="*/ 10 w 49"/>
              <a:gd name="T11" fmla="*/ 137 h 273"/>
              <a:gd name="T12" fmla="*/ 10 w 49"/>
              <a:gd name="T13" fmla="*/ 137 h 273"/>
              <a:gd name="T14" fmla="*/ 10 w 49"/>
              <a:gd name="T15" fmla="*/ 137 h 273"/>
              <a:gd name="T16" fmla="*/ 17 w 49"/>
              <a:gd name="T17" fmla="*/ 142 h 273"/>
              <a:gd name="T18" fmla="*/ 22 w 49"/>
              <a:gd name="T19" fmla="*/ 147 h 273"/>
              <a:gd name="T20" fmla="*/ 27 w 49"/>
              <a:gd name="T21" fmla="*/ 156 h 273"/>
              <a:gd name="T22" fmla="*/ 27 w 49"/>
              <a:gd name="T23" fmla="*/ 166 h 273"/>
              <a:gd name="T24" fmla="*/ 27 w 49"/>
              <a:gd name="T25" fmla="*/ 244 h 273"/>
              <a:gd name="T26" fmla="*/ 27 w 49"/>
              <a:gd name="T27" fmla="*/ 244 h 273"/>
              <a:gd name="T28" fmla="*/ 30 w 49"/>
              <a:gd name="T29" fmla="*/ 254 h 273"/>
              <a:gd name="T30" fmla="*/ 32 w 49"/>
              <a:gd name="T31" fmla="*/ 261 h 273"/>
              <a:gd name="T32" fmla="*/ 39 w 49"/>
              <a:gd name="T33" fmla="*/ 266 h 273"/>
              <a:gd name="T34" fmla="*/ 49 w 49"/>
              <a:gd name="T35" fmla="*/ 268 h 273"/>
              <a:gd name="T36" fmla="*/ 49 w 49"/>
              <a:gd name="T37" fmla="*/ 273 h 273"/>
              <a:gd name="T38" fmla="*/ 49 w 49"/>
              <a:gd name="T39" fmla="*/ 273 h 273"/>
              <a:gd name="T40" fmla="*/ 39 w 49"/>
              <a:gd name="T41" fmla="*/ 271 h 273"/>
              <a:gd name="T42" fmla="*/ 30 w 49"/>
              <a:gd name="T43" fmla="*/ 266 h 273"/>
              <a:gd name="T44" fmla="*/ 22 w 49"/>
              <a:gd name="T45" fmla="*/ 256 h 273"/>
              <a:gd name="T46" fmla="*/ 20 w 49"/>
              <a:gd name="T47" fmla="*/ 251 h 273"/>
              <a:gd name="T48" fmla="*/ 17 w 49"/>
              <a:gd name="T49" fmla="*/ 244 h 273"/>
              <a:gd name="T50" fmla="*/ 17 w 49"/>
              <a:gd name="T51" fmla="*/ 161 h 273"/>
              <a:gd name="T52" fmla="*/ 17 w 49"/>
              <a:gd name="T53" fmla="*/ 161 h 273"/>
              <a:gd name="T54" fmla="*/ 17 w 49"/>
              <a:gd name="T55" fmla="*/ 154 h 273"/>
              <a:gd name="T56" fmla="*/ 15 w 49"/>
              <a:gd name="T57" fmla="*/ 147 h 273"/>
              <a:gd name="T58" fmla="*/ 10 w 49"/>
              <a:gd name="T59" fmla="*/ 142 h 273"/>
              <a:gd name="T60" fmla="*/ 0 w 49"/>
              <a:gd name="T61" fmla="*/ 139 h 273"/>
              <a:gd name="T62" fmla="*/ 0 w 49"/>
              <a:gd name="T63" fmla="*/ 134 h 273"/>
              <a:gd name="T64" fmla="*/ 0 w 49"/>
              <a:gd name="T65" fmla="*/ 134 h 273"/>
              <a:gd name="T66" fmla="*/ 10 w 49"/>
              <a:gd name="T67" fmla="*/ 132 h 273"/>
              <a:gd name="T68" fmla="*/ 15 w 49"/>
              <a:gd name="T69" fmla="*/ 127 h 273"/>
              <a:gd name="T70" fmla="*/ 17 w 49"/>
              <a:gd name="T71" fmla="*/ 120 h 273"/>
              <a:gd name="T72" fmla="*/ 17 w 49"/>
              <a:gd name="T73" fmla="*/ 112 h 273"/>
              <a:gd name="T74" fmla="*/ 17 w 49"/>
              <a:gd name="T75" fmla="*/ 30 h 273"/>
              <a:gd name="T76" fmla="*/ 17 w 49"/>
              <a:gd name="T77" fmla="*/ 30 h 273"/>
              <a:gd name="T78" fmla="*/ 20 w 49"/>
              <a:gd name="T79" fmla="*/ 20 h 273"/>
              <a:gd name="T80" fmla="*/ 22 w 49"/>
              <a:gd name="T81" fmla="*/ 15 h 273"/>
              <a:gd name="T82" fmla="*/ 30 w 49"/>
              <a:gd name="T83" fmla="*/ 5 h 273"/>
              <a:gd name="T84" fmla="*/ 39 w 49"/>
              <a:gd name="T85" fmla="*/ 0 h 273"/>
              <a:gd name="T86" fmla="*/ 49 w 49"/>
              <a:gd name="T87" fmla="*/ 0 h 273"/>
              <a:gd name="T88" fmla="*/ 49 w 49"/>
              <a:gd name="T89" fmla="*/ 3 h 273"/>
              <a:gd name="T90" fmla="*/ 49 w 49"/>
              <a:gd name="T91" fmla="*/ 3 h 273"/>
              <a:gd name="T92" fmla="*/ 39 w 49"/>
              <a:gd name="T93" fmla="*/ 5 h 273"/>
              <a:gd name="T94" fmla="*/ 32 w 49"/>
              <a:gd name="T95" fmla="*/ 10 h 273"/>
              <a:gd name="T96" fmla="*/ 30 w 49"/>
              <a:gd name="T97" fmla="*/ 17 h 273"/>
              <a:gd name="T98" fmla="*/ 27 w 49"/>
              <a:gd name="T99" fmla="*/ 27 h 273"/>
              <a:gd name="T100" fmla="*/ 27 w 49"/>
              <a:gd name="T101" fmla="*/ 10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 h="273">
                <a:moveTo>
                  <a:pt x="27" y="105"/>
                </a:moveTo>
                <a:lnTo>
                  <a:pt x="27" y="105"/>
                </a:lnTo>
                <a:lnTo>
                  <a:pt x="27" y="117"/>
                </a:lnTo>
                <a:lnTo>
                  <a:pt x="22" y="125"/>
                </a:lnTo>
                <a:lnTo>
                  <a:pt x="17" y="132"/>
                </a:lnTo>
                <a:lnTo>
                  <a:pt x="10" y="137"/>
                </a:lnTo>
                <a:lnTo>
                  <a:pt x="10" y="137"/>
                </a:lnTo>
                <a:lnTo>
                  <a:pt x="10" y="137"/>
                </a:lnTo>
                <a:lnTo>
                  <a:pt x="17" y="142"/>
                </a:lnTo>
                <a:lnTo>
                  <a:pt x="22" y="147"/>
                </a:lnTo>
                <a:lnTo>
                  <a:pt x="27" y="156"/>
                </a:lnTo>
                <a:lnTo>
                  <a:pt x="27" y="166"/>
                </a:lnTo>
                <a:lnTo>
                  <a:pt x="27" y="244"/>
                </a:lnTo>
                <a:lnTo>
                  <a:pt x="27" y="244"/>
                </a:lnTo>
                <a:lnTo>
                  <a:pt x="30" y="254"/>
                </a:lnTo>
                <a:lnTo>
                  <a:pt x="32" y="261"/>
                </a:lnTo>
                <a:lnTo>
                  <a:pt x="39" y="266"/>
                </a:lnTo>
                <a:lnTo>
                  <a:pt x="49" y="268"/>
                </a:lnTo>
                <a:lnTo>
                  <a:pt x="49" y="273"/>
                </a:lnTo>
                <a:lnTo>
                  <a:pt x="49" y="273"/>
                </a:lnTo>
                <a:lnTo>
                  <a:pt x="39" y="271"/>
                </a:lnTo>
                <a:lnTo>
                  <a:pt x="30" y="266"/>
                </a:lnTo>
                <a:lnTo>
                  <a:pt x="22" y="256"/>
                </a:lnTo>
                <a:lnTo>
                  <a:pt x="20" y="251"/>
                </a:lnTo>
                <a:lnTo>
                  <a:pt x="17" y="244"/>
                </a:lnTo>
                <a:lnTo>
                  <a:pt x="17" y="161"/>
                </a:lnTo>
                <a:lnTo>
                  <a:pt x="17" y="161"/>
                </a:lnTo>
                <a:lnTo>
                  <a:pt x="17" y="154"/>
                </a:lnTo>
                <a:lnTo>
                  <a:pt x="15" y="147"/>
                </a:lnTo>
                <a:lnTo>
                  <a:pt x="10" y="142"/>
                </a:lnTo>
                <a:lnTo>
                  <a:pt x="0" y="139"/>
                </a:lnTo>
                <a:lnTo>
                  <a:pt x="0" y="134"/>
                </a:lnTo>
                <a:lnTo>
                  <a:pt x="0" y="134"/>
                </a:lnTo>
                <a:lnTo>
                  <a:pt x="10" y="132"/>
                </a:lnTo>
                <a:lnTo>
                  <a:pt x="15" y="127"/>
                </a:lnTo>
                <a:lnTo>
                  <a:pt x="17" y="120"/>
                </a:lnTo>
                <a:lnTo>
                  <a:pt x="17" y="112"/>
                </a:lnTo>
                <a:lnTo>
                  <a:pt x="17" y="30"/>
                </a:lnTo>
                <a:lnTo>
                  <a:pt x="17" y="30"/>
                </a:lnTo>
                <a:lnTo>
                  <a:pt x="20" y="20"/>
                </a:lnTo>
                <a:lnTo>
                  <a:pt x="22" y="15"/>
                </a:lnTo>
                <a:lnTo>
                  <a:pt x="30" y="5"/>
                </a:lnTo>
                <a:lnTo>
                  <a:pt x="39" y="0"/>
                </a:lnTo>
                <a:lnTo>
                  <a:pt x="49" y="0"/>
                </a:lnTo>
                <a:lnTo>
                  <a:pt x="49" y="3"/>
                </a:lnTo>
                <a:lnTo>
                  <a:pt x="49" y="3"/>
                </a:lnTo>
                <a:lnTo>
                  <a:pt x="39" y="5"/>
                </a:lnTo>
                <a:lnTo>
                  <a:pt x="32" y="10"/>
                </a:lnTo>
                <a:lnTo>
                  <a:pt x="30" y="17"/>
                </a:lnTo>
                <a:lnTo>
                  <a:pt x="27" y="27"/>
                </a:lnTo>
                <a:lnTo>
                  <a:pt x="27"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Rectangle 5"/>
          <p:cNvSpPr>
            <a:spLocks noChangeArrowheads="1"/>
          </p:cNvSpPr>
          <p:nvPr/>
        </p:nvSpPr>
        <p:spPr bwMode="auto">
          <a:xfrm>
            <a:off x="1504339" y="4043997"/>
            <a:ext cx="1429094" cy="658376"/>
          </a:xfrm>
          <a:prstGeom prst="rect">
            <a:avLst/>
          </a:prstGeom>
          <a:solidFill>
            <a:srgbClr val="A2B1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1" name="Group 10"/>
          <p:cNvGrpSpPr/>
          <p:nvPr/>
        </p:nvGrpSpPr>
        <p:grpSpPr>
          <a:xfrm>
            <a:off x="1500487" y="4043997"/>
            <a:ext cx="1432948" cy="677883"/>
            <a:chOff x="1500487" y="4043997"/>
            <a:chExt cx="1432948" cy="677883"/>
          </a:xfrm>
        </p:grpSpPr>
        <p:sp>
          <p:nvSpPr>
            <p:cNvPr id="89" name="Line 6"/>
            <p:cNvSpPr>
              <a:spLocks noChangeShapeType="1"/>
            </p:cNvSpPr>
            <p:nvPr/>
          </p:nvSpPr>
          <p:spPr bwMode="auto">
            <a:xfrm>
              <a:off x="1504339"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7"/>
            <p:cNvSpPr>
              <a:spLocks noChangeShapeType="1"/>
            </p:cNvSpPr>
            <p:nvPr/>
          </p:nvSpPr>
          <p:spPr bwMode="auto">
            <a:xfrm>
              <a:off x="1654567"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8"/>
            <p:cNvSpPr>
              <a:spLocks noChangeShapeType="1"/>
            </p:cNvSpPr>
            <p:nvPr/>
          </p:nvSpPr>
          <p:spPr bwMode="auto">
            <a:xfrm>
              <a:off x="1804795"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9"/>
            <p:cNvSpPr>
              <a:spLocks noChangeShapeType="1"/>
            </p:cNvSpPr>
            <p:nvPr/>
          </p:nvSpPr>
          <p:spPr bwMode="auto">
            <a:xfrm>
              <a:off x="1955023" y="4043997"/>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10"/>
            <p:cNvSpPr>
              <a:spLocks noChangeShapeType="1"/>
            </p:cNvSpPr>
            <p:nvPr/>
          </p:nvSpPr>
          <p:spPr bwMode="auto">
            <a:xfrm>
              <a:off x="2107179"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11"/>
            <p:cNvSpPr>
              <a:spLocks noChangeShapeType="1"/>
            </p:cNvSpPr>
            <p:nvPr/>
          </p:nvSpPr>
          <p:spPr bwMode="auto">
            <a:xfrm>
              <a:off x="2257407"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12"/>
            <p:cNvSpPr>
              <a:spLocks noChangeShapeType="1"/>
            </p:cNvSpPr>
            <p:nvPr/>
          </p:nvSpPr>
          <p:spPr bwMode="auto">
            <a:xfrm>
              <a:off x="2407635"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13"/>
            <p:cNvSpPr>
              <a:spLocks noChangeShapeType="1"/>
            </p:cNvSpPr>
            <p:nvPr/>
          </p:nvSpPr>
          <p:spPr bwMode="auto">
            <a:xfrm>
              <a:off x="2557863"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14"/>
            <p:cNvSpPr>
              <a:spLocks noChangeShapeType="1"/>
            </p:cNvSpPr>
            <p:nvPr/>
          </p:nvSpPr>
          <p:spPr bwMode="auto">
            <a:xfrm>
              <a:off x="2708092" y="4043997"/>
              <a:ext cx="924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15"/>
            <p:cNvSpPr>
              <a:spLocks noChangeShapeType="1"/>
            </p:cNvSpPr>
            <p:nvPr/>
          </p:nvSpPr>
          <p:spPr bwMode="auto">
            <a:xfrm>
              <a:off x="2858320" y="4043997"/>
              <a:ext cx="7511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16"/>
            <p:cNvSpPr>
              <a:spLocks noChangeShapeType="1"/>
            </p:cNvSpPr>
            <p:nvPr/>
          </p:nvSpPr>
          <p:spPr bwMode="auto">
            <a:xfrm>
              <a:off x="1500487"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7"/>
            <p:cNvSpPr>
              <a:spLocks noChangeShapeType="1"/>
            </p:cNvSpPr>
            <p:nvPr/>
          </p:nvSpPr>
          <p:spPr bwMode="auto">
            <a:xfrm>
              <a:off x="1650715"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18"/>
            <p:cNvSpPr>
              <a:spLocks noChangeShapeType="1"/>
            </p:cNvSpPr>
            <p:nvPr/>
          </p:nvSpPr>
          <p:spPr bwMode="auto">
            <a:xfrm>
              <a:off x="1800943"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9"/>
            <p:cNvSpPr>
              <a:spLocks noChangeShapeType="1"/>
            </p:cNvSpPr>
            <p:nvPr/>
          </p:nvSpPr>
          <p:spPr bwMode="auto">
            <a:xfrm>
              <a:off x="1951172"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20"/>
            <p:cNvSpPr>
              <a:spLocks noChangeShapeType="1"/>
            </p:cNvSpPr>
            <p:nvPr/>
          </p:nvSpPr>
          <p:spPr bwMode="auto">
            <a:xfrm>
              <a:off x="2101400"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21"/>
            <p:cNvSpPr>
              <a:spLocks noChangeShapeType="1"/>
            </p:cNvSpPr>
            <p:nvPr/>
          </p:nvSpPr>
          <p:spPr bwMode="auto">
            <a:xfrm>
              <a:off x="2251628"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22"/>
            <p:cNvSpPr>
              <a:spLocks noChangeShapeType="1"/>
            </p:cNvSpPr>
            <p:nvPr/>
          </p:nvSpPr>
          <p:spPr bwMode="auto">
            <a:xfrm>
              <a:off x="2401856"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23"/>
            <p:cNvSpPr>
              <a:spLocks noChangeShapeType="1"/>
            </p:cNvSpPr>
            <p:nvPr/>
          </p:nvSpPr>
          <p:spPr bwMode="auto">
            <a:xfrm>
              <a:off x="2552084"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24"/>
            <p:cNvSpPr>
              <a:spLocks noChangeShapeType="1"/>
            </p:cNvSpPr>
            <p:nvPr/>
          </p:nvSpPr>
          <p:spPr bwMode="auto">
            <a:xfrm>
              <a:off x="2702312" y="4702373"/>
              <a:ext cx="9437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25"/>
            <p:cNvSpPr>
              <a:spLocks noChangeShapeType="1"/>
            </p:cNvSpPr>
            <p:nvPr/>
          </p:nvSpPr>
          <p:spPr bwMode="auto">
            <a:xfrm>
              <a:off x="2852541" y="4702373"/>
              <a:ext cx="8089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66"/>
            <p:cNvSpPr>
              <a:spLocks noChangeShapeType="1"/>
            </p:cNvSpPr>
            <p:nvPr/>
          </p:nvSpPr>
          <p:spPr bwMode="auto">
            <a:xfrm flipV="1">
              <a:off x="2933433" y="4702373"/>
              <a:ext cx="0" cy="195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45" name="Line 71"/>
          <p:cNvSpPr>
            <a:spLocks noChangeShapeType="1"/>
          </p:cNvSpPr>
          <p:nvPr/>
        </p:nvSpPr>
        <p:spPr bwMode="auto">
          <a:xfrm>
            <a:off x="2078288" y="4553628"/>
            <a:ext cx="0" cy="25603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Freeform 72"/>
          <p:cNvSpPr>
            <a:spLocks/>
          </p:cNvSpPr>
          <p:nvPr/>
        </p:nvSpPr>
        <p:spPr bwMode="auto">
          <a:xfrm>
            <a:off x="2039767" y="4495106"/>
            <a:ext cx="75115" cy="131675"/>
          </a:xfrm>
          <a:custGeom>
            <a:avLst/>
            <a:gdLst>
              <a:gd name="T0" fmla="*/ 20 w 39"/>
              <a:gd name="T1" fmla="*/ 0 h 54"/>
              <a:gd name="T2" fmla="*/ 0 w 39"/>
              <a:gd name="T3" fmla="*/ 54 h 54"/>
              <a:gd name="T4" fmla="*/ 0 w 39"/>
              <a:gd name="T5" fmla="*/ 54 h 54"/>
              <a:gd name="T6" fmla="*/ 3 w 39"/>
              <a:gd name="T7" fmla="*/ 51 h 54"/>
              <a:gd name="T8" fmla="*/ 13 w 39"/>
              <a:gd name="T9" fmla="*/ 49 h 54"/>
              <a:gd name="T10" fmla="*/ 25 w 39"/>
              <a:gd name="T11" fmla="*/ 49 h 54"/>
              <a:gd name="T12" fmla="*/ 32 w 39"/>
              <a:gd name="T13" fmla="*/ 51 h 54"/>
              <a:gd name="T14" fmla="*/ 39 w 39"/>
              <a:gd name="T15" fmla="*/ 54 h 54"/>
              <a:gd name="T16" fmla="*/ 20 w 39"/>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4">
                <a:moveTo>
                  <a:pt x="20" y="0"/>
                </a:moveTo>
                <a:lnTo>
                  <a:pt x="0" y="54"/>
                </a:lnTo>
                <a:lnTo>
                  <a:pt x="0" y="54"/>
                </a:lnTo>
                <a:lnTo>
                  <a:pt x="3" y="51"/>
                </a:lnTo>
                <a:lnTo>
                  <a:pt x="13" y="49"/>
                </a:lnTo>
                <a:lnTo>
                  <a:pt x="25" y="49"/>
                </a:lnTo>
                <a:lnTo>
                  <a:pt x="32" y="51"/>
                </a:lnTo>
                <a:lnTo>
                  <a:pt x="39" y="54"/>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Rectangle 45"/>
          <p:cNvSpPr>
            <a:spLocks noChangeArrowheads="1"/>
          </p:cNvSpPr>
          <p:nvPr/>
        </p:nvSpPr>
        <p:spPr bwMode="auto">
          <a:xfrm>
            <a:off x="1447800" y="4946217"/>
            <a:ext cx="1389804" cy="184666"/>
          </a:xfrm>
          <a:prstGeom prst="rect">
            <a:avLst/>
          </a:prstGeom>
          <a:solidFill>
            <a:srgbClr val="C0D9C7"/>
          </a:solidFill>
          <a:ln>
            <a:noFill/>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Raises 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5" name="Group 4"/>
          <p:cNvGrpSpPr/>
          <p:nvPr/>
        </p:nvGrpSpPr>
        <p:grpSpPr>
          <a:xfrm>
            <a:off x="210065" y="3805031"/>
            <a:ext cx="1219160" cy="1077131"/>
            <a:chOff x="210065" y="3805031"/>
            <a:chExt cx="1219160" cy="1077131"/>
          </a:xfrm>
        </p:grpSpPr>
        <p:sp>
          <p:nvSpPr>
            <p:cNvPr id="141" name="Rectangle 67"/>
            <p:cNvSpPr>
              <a:spLocks noChangeArrowheads="1"/>
            </p:cNvSpPr>
            <p:nvPr/>
          </p:nvSpPr>
          <p:spPr bwMode="auto">
            <a:xfrm>
              <a:off x="210065" y="3805031"/>
              <a:ext cx="8864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Price paid by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2" name="Rectangle 68"/>
            <p:cNvSpPr>
              <a:spLocks noChangeArrowheads="1"/>
            </p:cNvSpPr>
            <p:nvPr/>
          </p:nvSpPr>
          <p:spPr bwMode="auto">
            <a:xfrm>
              <a:off x="210065" y="4031805"/>
              <a:ext cx="75020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consumers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3" name="Rectangle 69"/>
            <p:cNvSpPr>
              <a:spLocks noChangeArrowheads="1"/>
            </p:cNvSpPr>
            <p:nvPr/>
          </p:nvSpPr>
          <p:spPr bwMode="auto">
            <a:xfrm>
              <a:off x="210065" y="4470721"/>
              <a:ext cx="9714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Price received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1" name="Line 87"/>
            <p:cNvSpPr>
              <a:spLocks noChangeShapeType="1"/>
            </p:cNvSpPr>
            <p:nvPr/>
          </p:nvSpPr>
          <p:spPr bwMode="auto">
            <a:xfrm>
              <a:off x="1030542" y="3953775"/>
              <a:ext cx="398683" cy="8290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88"/>
            <p:cNvSpPr>
              <a:spLocks noChangeShapeType="1"/>
            </p:cNvSpPr>
            <p:nvPr/>
          </p:nvSpPr>
          <p:spPr bwMode="auto">
            <a:xfrm flipV="1">
              <a:off x="1030542" y="4685304"/>
              <a:ext cx="398683" cy="6583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Rectangle 70"/>
            <p:cNvSpPr>
              <a:spLocks noChangeArrowheads="1"/>
            </p:cNvSpPr>
            <p:nvPr/>
          </p:nvSpPr>
          <p:spPr bwMode="auto">
            <a:xfrm>
              <a:off x="210065" y="4697496"/>
              <a:ext cx="64761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by sellers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76" name="Group 175"/>
          <p:cNvGrpSpPr/>
          <p:nvPr/>
        </p:nvGrpSpPr>
        <p:grpSpPr>
          <a:xfrm>
            <a:off x="3622942" y="5029122"/>
            <a:ext cx="78966" cy="321873"/>
            <a:chOff x="3565277" y="4313159"/>
            <a:chExt cx="78966" cy="321873"/>
          </a:xfrm>
        </p:grpSpPr>
        <p:sp>
          <p:nvSpPr>
            <p:cNvPr id="148" name="Line 74"/>
            <p:cNvSpPr>
              <a:spLocks noChangeShapeType="1"/>
            </p:cNvSpPr>
            <p:nvPr/>
          </p:nvSpPr>
          <p:spPr bwMode="auto">
            <a:xfrm flipV="1">
              <a:off x="3601872" y="4313159"/>
              <a:ext cx="0" cy="256036"/>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149" name="Freeform 75"/>
            <p:cNvSpPr>
              <a:spLocks/>
            </p:cNvSpPr>
            <p:nvPr/>
          </p:nvSpPr>
          <p:spPr bwMode="auto">
            <a:xfrm>
              <a:off x="3565277" y="4498480"/>
              <a:ext cx="78966" cy="136552"/>
            </a:xfrm>
            <a:custGeom>
              <a:avLst/>
              <a:gdLst>
                <a:gd name="T0" fmla="*/ 19 w 41"/>
                <a:gd name="T1" fmla="*/ 56 h 56"/>
                <a:gd name="T2" fmla="*/ 41 w 41"/>
                <a:gd name="T3" fmla="*/ 0 h 56"/>
                <a:gd name="T4" fmla="*/ 41 w 41"/>
                <a:gd name="T5" fmla="*/ 0 h 56"/>
                <a:gd name="T6" fmla="*/ 37 w 41"/>
                <a:gd name="T7" fmla="*/ 2 h 56"/>
                <a:gd name="T8" fmla="*/ 27 w 41"/>
                <a:gd name="T9" fmla="*/ 7 h 56"/>
                <a:gd name="T10" fmla="*/ 15 w 41"/>
                <a:gd name="T11" fmla="*/ 7 h 56"/>
                <a:gd name="T12" fmla="*/ 7 w 41"/>
                <a:gd name="T13" fmla="*/ 5 h 56"/>
                <a:gd name="T14" fmla="*/ 0 w 41"/>
                <a:gd name="T15" fmla="*/ 0 h 56"/>
                <a:gd name="T16" fmla="*/ 19 w 4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56">
                  <a:moveTo>
                    <a:pt x="19" y="56"/>
                  </a:moveTo>
                  <a:lnTo>
                    <a:pt x="41" y="0"/>
                  </a:lnTo>
                  <a:lnTo>
                    <a:pt x="41" y="0"/>
                  </a:lnTo>
                  <a:lnTo>
                    <a:pt x="37" y="2"/>
                  </a:lnTo>
                  <a:lnTo>
                    <a:pt x="27" y="7"/>
                  </a:lnTo>
                  <a:lnTo>
                    <a:pt x="15" y="7"/>
                  </a:lnTo>
                  <a:lnTo>
                    <a:pt x="7" y="5"/>
                  </a:lnTo>
                  <a:lnTo>
                    <a:pt x="0" y="0"/>
                  </a:lnTo>
                  <a:lnTo>
                    <a:pt x="19" y="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Freeform 76"/>
            <p:cNvSpPr>
              <a:spLocks/>
            </p:cNvSpPr>
            <p:nvPr/>
          </p:nvSpPr>
          <p:spPr bwMode="auto">
            <a:xfrm>
              <a:off x="3565277" y="4498480"/>
              <a:ext cx="78966" cy="136552"/>
            </a:xfrm>
            <a:custGeom>
              <a:avLst/>
              <a:gdLst>
                <a:gd name="T0" fmla="*/ 19 w 41"/>
                <a:gd name="T1" fmla="*/ 56 h 56"/>
                <a:gd name="T2" fmla="*/ 41 w 41"/>
                <a:gd name="T3" fmla="*/ 0 h 56"/>
                <a:gd name="T4" fmla="*/ 41 w 41"/>
                <a:gd name="T5" fmla="*/ 0 h 56"/>
                <a:gd name="T6" fmla="*/ 37 w 41"/>
                <a:gd name="T7" fmla="*/ 2 h 56"/>
                <a:gd name="T8" fmla="*/ 27 w 41"/>
                <a:gd name="T9" fmla="*/ 7 h 56"/>
                <a:gd name="T10" fmla="*/ 15 w 41"/>
                <a:gd name="T11" fmla="*/ 7 h 56"/>
                <a:gd name="T12" fmla="*/ 7 w 41"/>
                <a:gd name="T13" fmla="*/ 5 h 56"/>
                <a:gd name="T14" fmla="*/ 0 w 41"/>
                <a:gd name="T15" fmla="*/ 0 h 56"/>
                <a:gd name="T16" fmla="*/ 19 w 4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56">
                  <a:moveTo>
                    <a:pt x="19" y="56"/>
                  </a:moveTo>
                  <a:lnTo>
                    <a:pt x="41" y="0"/>
                  </a:lnTo>
                  <a:lnTo>
                    <a:pt x="41" y="0"/>
                  </a:lnTo>
                  <a:lnTo>
                    <a:pt x="37" y="2"/>
                  </a:lnTo>
                  <a:lnTo>
                    <a:pt x="27" y="7"/>
                  </a:lnTo>
                  <a:lnTo>
                    <a:pt x="15" y="7"/>
                  </a:lnTo>
                  <a:lnTo>
                    <a:pt x="7" y="5"/>
                  </a:lnTo>
                  <a:lnTo>
                    <a:pt x="0" y="0"/>
                  </a:lnTo>
                  <a:lnTo>
                    <a:pt x="19"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9" name="Group 8"/>
          <p:cNvGrpSpPr/>
          <p:nvPr/>
        </p:nvGrpSpPr>
        <p:grpSpPr>
          <a:xfrm>
            <a:off x="2933433" y="4792595"/>
            <a:ext cx="2474322" cy="1260668"/>
            <a:chOff x="2933433" y="4792595"/>
            <a:chExt cx="2474322" cy="1260668"/>
          </a:xfrm>
        </p:grpSpPr>
        <p:sp>
          <p:nvSpPr>
            <p:cNvPr id="139" name="Line 65"/>
            <p:cNvSpPr>
              <a:spLocks noChangeShapeType="1"/>
            </p:cNvSpPr>
            <p:nvPr/>
          </p:nvSpPr>
          <p:spPr bwMode="auto">
            <a:xfrm flipV="1">
              <a:off x="2933433" y="4792595"/>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59"/>
            <p:cNvSpPr>
              <a:spLocks noChangeShapeType="1"/>
            </p:cNvSpPr>
            <p:nvPr/>
          </p:nvSpPr>
          <p:spPr bwMode="auto">
            <a:xfrm flipV="1">
              <a:off x="2933433" y="593377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60"/>
            <p:cNvSpPr>
              <a:spLocks noChangeShapeType="1"/>
            </p:cNvSpPr>
            <p:nvPr/>
          </p:nvSpPr>
          <p:spPr bwMode="auto">
            <a:xfrm flipV="1">
              <a:off x="2933433" y="574358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61"/>
            <p:cNvSpPr>
              <a:spLocks noChangeShapeType="1"/>
            </p:cNvSpPr>
            <p:nvPr/>
          </p:nvSpPr>
          <p:spPr bwMode="auto">
            <a:xfrm flipV="1">
              <a:off x="2933433" y="5553383"/>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62"/>
            <p:cNvSpPr>
              <a:spLocks noChangeShapeType="1"/>
            </p:cNvSpPr>
            <p:nvPr/>
          </p:nvSpPr>
          <p:spPr bwMode="auto">
            <a:xfrm flipV="1">
              <a:off x="2933433" y="5363187"/>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63"/>
            <p:cNvSpPr>
              <a:spLocks noChangeShapeType="1"/>
            </p:cNvSpPr>
            <p:nvPr/>
          </p:nvSpPr>
          <p:spPr bwMode="auto">
            <a:xfrm flipV="1">
              <a:off x="2933433" y="5172989"/>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64"/>
            <p:cNvSpPr>
              <a:spLocks noChangeShapeType="1"/>
            </p:cNvSpPr>
            <p:nvPr/>
          </p:nvSpPr>
          <p:spPr bwMode="auto">
            <a:xfrm flipV="1">
              <a:off x="2933433" y="4982791"/>
              <a:ext cx="0" cy="11948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22" name="Group 121"/>
            <p:cNvGrpSpPr/>
            <p:nvPr/>
          </p:nvGrpSpPr>
          <p:grpSpPr>
            <a:xfrm>
              <a:off x="4102515" y="5202250"/>
              <a:ext cx="1305240" cy="524263"/>
              <a:chOff x="3907616" y="4887867"/>
              <a:chExt cx="1229894" cy="424517"/>
            </a:xfrm>
          </p:grpSpPr>
          <p:sp>
            <p:nvSpPr>
              <p:cNvPr id="163" name="Rectangle 46"/>
              <p:cNvSpPr>
                <a:spLocks noChangeArrowheads="1"/>
              </p:cNvSpPr>
              <p:nvPr/>
            </p:nvSpPr>
            <p:spPr bwMode="auto">
              <a:xfrm>
                <a:off x="3907616" y="4887867"/>
                <a:ext cx="1229894" cy="424517"/>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Rectangle 47"/>
              <p:cNvSpPr>
                <a:spLocks noChangeArrowheads="1"/>
              </p:cNvSpPr>
              <p:nvPr/>
            </p:nvSpPr>
            <p:spPr bwMode="auto">
              <a:xfrm>
                <a:off x="3963876" y="4941179"/>
                <a:ext cx="980294" cy="14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…and changes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65" name="Rectangle 48"/>
              <p:cNvSpPr>
                <a:spLocks noChangeArrowheads="1"/>
              </p:cNvSpPr>
              <p:nvPr/>
            </p:nvSpPr>
            <p:spPr bwMode="auto">
              <a:xfrm>
                <a:off x="3963876" y="5105062"/>
                <a:ext cx="588236" cy="149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behavior.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77" name="Group 176"/>
            <p:cNvGrpSpPr/>
            <p:nvPr/>
          </p:nvGrpSpPr>
          <p:grpSpPr>
            <a:xfrm>
              <a:off x="2960397" y="5855749"/>
              <a:ext cx="231122" cy="102414"/>
              <a:chOff x="2902732" y="5139786"/>
              <a:chExt cx="231122" cy="102414"/>
            </a:xfrm>
          </p:grpSpPr>
          <p:sp>
            <p:nvSpPr>
              <p:cNvPr id="154" name="Line 80"/>
              <p:cNvSpPr>
                <a:spLocks noChangeShapeType="1"/>
              </p:cNvSpPr>
              <p:nvPr/>
            </p:nvSpPr>
            <p:spPr bwMode="auto">
              <a:xfrm>
                <a:off x="2950883" y="5188555"/>
                <a:ext cx="18297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155" name="Freeform 81"/>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Freeform 82"/>
              <p:cNvSpPr>
                <a:spLocks/>
              </p:cNvSpPr>
              <p:nvPr/>
            </p:nvSpPr>
            <p:spPr bwMode="auto">
              <a:xfrm>
                <a:off x="2902732" y="5139786"/>
                <a:ext cx="104004" cy="102414"/>
              </a:xfrm>
              <a:custGeom>
                <a:avLst/>
                <a:gdLst>
                  <a:gd name="T0" fmla="*/ 0 w 54"/>
                  <a:gd name="T1" fmla="*/ 22 h 42"/>
                  <a:gd name="T2" fmla="*/ 54 w 54"/>
                  <a:gd name="T3" fmla="*/ 42 h 42"/>
                  <a:gd name="T4" fmla="*/ 54 w 54"/>
                  <a:gd name="T5" fmla="*/ 42 h 42"/>
                  <a:gd name="T6" fmla="*/ 51 w 54"/>
                  <a:gd name="T7" fmla="*/ 37 h 42"/>
                  <a:gd name="T8" fmla="*/ 49 w 54"/>
                  <a:gd name="T9" fmla="*/ 30 h 42"/>
                  <a:gd name="T10" fmla="*/ 49 w 54"/>
                  <a:gd name="T11" fmla="*/ 15 h 42"/>
                  <a:gd name="T12" fmla="*/ 49 w 54"/>
                  <a:gd name="T13" fmla="*/ 8 h 42"/>
                  <a:gd name="T14" fmla="*/ 54 w 54"/>
                  <a:gd name="T15" fmla="*/ 0 h 42"/>
                  <a:gd name="T16" fmla="*/ 0 w 54"/>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42">
                    <a:moveTo>
                      <a:pt x="0" y="22"/>
                    </a:moveTo>
                    <a:lnTo>
                      <a:pt x="54" y="42"/>
                    </a:lnTo>
                    <a:lnTo>
                      <a:pt x="54" y="42"/>
                    </a:lnTo>
                    <a:lnTo>
                      <a:pt x="51" y="37"/>
                    </a:lnTo>
                    <a:lnTo>
                      <a:pt x="49" y="30"/>
                    </a:lnTo>
                    <a:lnTo>
                      <a:pt x="49" y="15"/>
                    </a:lnTo>
                    <a:lnTo>
                      <a:pt x="49" y="8"/>
                    </a:lnTo>
                    <a:lnTo>
                      <a:pt x="54"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3" name="Group 2"/>
          <p:cNvGrpSpPr/>
          <p:nvPr/>
        </p:nvGrpSpPr>
        <p:grpSpPr>
          <a:xfrm>
            <a:off x="1862576" y="3514858"/>
            <a:ext cx="2084151" cy="2271960"/>
            <a:chOff x="1862576" y="3514858"/>
            <a:chExt cx="2084151" cy="2271960"/>
          </a:xfrm>
        </p:grpSpPr>
        <p:sp>
          <p:nvSpPr>
            <p:cNvPr id="112" name="Freeform 29"/>
            <p:cNvSpPr>
              <a:spLocks/>
            </p:cNvSpPr>
            <p:nvPr/>
          </p:nvSpPr>
          <p:spPr bwMode="auto">
            <a:xfrm>
              <a:off x="1862576" y="3514858"/>
              <a:ext cx="1816221" cy="2033650"/>
            </a:xfrm>
            <a:custGeom>
              <a:avLst/>
              <a:gdLst>
                <a:gd name="T0" fmla="*/ 0 w 943"/>
                <a:gd name="T1" fmla="*/ 0 h 834"/>
                <a:gd name="T2" fmla="*/ 0 w 943"/>
                <a:gd name="T3" fmla="*/ 0 h 834"/>
                <a:gd name="T4" fmla="*/ 31 w 943"/>
                <a:gd name="T5" fmla="*/ 26 h 834"/>
                <a:gd name="T6" fmla="*/ 31 w 943"/>
                <a:gd name="T7" fmla="*/ 26 h 834"/>
                <a:gd name="T8" fmla="*/ 61 w 943"/>
                <a:gd name="T9" fmla="*/ 53 h 834"/>
                <a:gd name="T10" fmla="*/ 61 w 943"/>
                <a:gd name="T11" fmla="*/ 53 h 834"/>
                <a:gd name="T12" fmla="*/ 92 w 943"/>
                <a:gd name="T13" fmla="*/ 80 h 834"/>
                <a:gd name="T14" fmla="*/ 92 w 943"/>
                <a:gd name="T15" fmla="*/ 80 h 834"/>
                <a:gd name="T16" fmla="*/ 122 w 943"/>
                <a:gd name="T17" fmla="*/ 107 h 834"/>
                <a:gd name="T18" fmla="*/ 122 w 943"/>
                <a:gd name="T19" fmla="*/ 107 h 834"/>
                <a:gd name="T20" fmla="*/ 153 w 943"/>
                <a:gd name="T21" fmla="*/ 134 h 834"/>
                <a:gd name="T22" fmla="*/ 153 w 943"/>
                <a:gd name="T23" fmla="*/ 134 h 834"/>
                <a:gd name="T24" fmla="*/ 183 w 943"/>
                <a:gd name="T25" fmla="*/ 161 h 834"/>
                <a:gd name="T26" fmla="*/ 183 w 943"/>
                <a:gd name="T27" fmla="*/ 161 h 834"/>
                <a:gd name="T28" fmla="*/ 214 w 943"/>
                <a:gd name="T29" fmla="*/ 187 h 834"/>
                <a:gd name="T30" fmla="*/ 214 w 943"/>
                <a:gd name="T31" fmla="*/ 187 h 834"/>
                <a:gd name="T32" fmla="*/ 244 w 943"/>
                <a:gd name="T33" fmla="*/ 214 h 834"/>
                <a:gd name="T34" fmla="*/ 244 w 943"/>
                <a:gd name="T35" fmla="*/ 214 h 834"/>
                <a:gd name="T36" fmla="*/ 275 w 943"/>
                <a:gd name="T37" fmla="*/ 241 h 834"/>
                <a:gd name="T38" fmla="*/ 275 w 943"/>
                <a:gd name="T39" fmla="*/ 241 h 834"/>
                <a:gd name="T40" fmla="*/ 304 w 943"/>
                <a:gd name="T41" fmla="*/ 268 h 834"/>
                <a:gd name="T42" fmla="*/ 304 w 943"/>
                <a:gd name="T43" fmla="*/ 268 h 834"/>
                <a:gd name="T44" fmla="*/ 336 w 943"/>
                <a:gd name="T45" fmla="*/ 295 h 834"/>
                <a:gd name="T46" fmla="*/ 336 w 943"/>
                <a:gd name="T47" fmla="*/ 295 h 834"/>
                <a:gd name="T48" fmla="*/ 365 w 943"/>
                <a:gd name="T49" fmla="*/ 322 h 834"/>
                <a:gd name="T50" fmla="*/ 365 w 943"/>
                <a:gd name="T51" fmla="*/ 322 h 834"/>
                <a:gd name="T52" fmla="*/ 397 w 943"/>
                <a:gd name="T53" fmla="*/ 348 h 834"/>
                <a:gd name="T54" fmla="*/ 397 w 943"/>
                <a:gd name="T55" fmla="*/ 348 h 834"/>
                <a:gd name="T56" fmla="*/ 426 w 943"/>
                <a:gd name="T57" fmla="*/ 375 h 834"/>
                <a:gd name="T58" fmla="*/ 426 w 943"/>
                <a:gd name="T59" fmla="*/ 375 h 834"/>
                <a:gd name="T60" fmla="*/ 458 w 943"/>
                <a:gd name="T61" fmla="*/ 402 h 834"/>
                <a:gd name="T62" fmla="*/ 458 w 943"/>
                <a:gd name="T63" fmla="*/ 402 h 834"/>
                <a:gd name="T64" fmla="*/ 487 w 943"/>
                <a:gd name="T65" fmla="*/ 429 h 834"/>
                <a:gd name="T66" fmla="*/ 487 w 943"/>
                <a:gd name="T67" fmla="*/ 429 h 834"/>
                <a:gd name="T68" fmla="*/ 519 w 943"/>
                <a:gd name="T69" fmla="*/ 456 h 834"/>
                <a:gd name="T70" fmla="*/ 519 w 943"/>
                <a:gd name="T71" fmla="*/ 456 h 834"/>
                <a:gd name="T72" fmla="*/ 548 w 943"/>
                <a:gd name="T73" fmla="*/ 482 h 834"/>
                <a:gd name="T74" fmla="*/ 548 w 943"/>
                <a:gd name="T75" fmla="*/ 482 h 834"/>
                <a:gd name="T76" fmla="*/ 580 w 943"/>
                <a:gd name="T77" fmla="*/ 509 h 834"/>
                <a:gd name="T78" fmla="*/ 580 w 943"/>
                <a:gd name="T79" fmla="*/ 509 h 834"/>
                <a:gd name="T80" fmla="*/ 609 w 943"/>
                <a:gd name="T81" fmla="*/ 536 h 834"/>
                <a:gd name="T82" fmla="*/ 609 w 943"/>
                <a:gd name="T83" fmla="*/ 536 h 834"/>
                <a:gd name="T84" fmla="*/ 638 w 943"/>
                <a:gd name="T85" fmla="*/ 563 h 834"/>
                <a:gd name="T86" fmla="*/ 638 w 943"/>
                <a:gd name="T87" fmla="*/ 563 h 834"/>
                <a:gd name="T88" fmla="*/ 670 w 943"/>
                <a:gd name="T89" fmla="*/ 590 h 834"/>
                <a:gd name="T90" fmla="*/ 670 w 943"/>
                <a:gd name="T91" fmla="*/ 590 h 834"/>
                <a:gd name="T92" fmla="*/ 699 w 943"/>
                <a:gd name="T93" fmla="*/ 617 h 834"/>
                <a:gd name="T94" fmla="*/ 699 w 943"/>
                <a:gd name="T95" fmla="*/ 617 h 834"/>
                <a:gd name="T96" fmla="*/ 731 w 943"/>
                <a:gd name="T97" fmla="*/ 646 h 834"/>
                <a:gd name="T98" fmla="*/ 731 w 943"/>
                <a:gd name="T99" fmla="*/ 646 h 834"/>
                <a:gd name="T100" fmla="*/ 760 w 943"/>
                <a:gd name="T101" fmla="*/ 673 h 834"/>
                <a:gd name="T102" fmla="*/ 760 w 943"/>
                <a:gd name="T103" fmla="*/ 673 h 834"/>
                <a:gd name="T104" fmla="*/ 792 w 943"/>
                <a:gd name="T105" fmla="*/ 699 h 834"/>
                <a:gd name="T106" fmla="*/ 792 w 943"/>
                <a:gd name="T107" fmla="*/ 699 h 834"/>
                <a:gd name="T108" fmla="*/ 821 w 943"/>
                <a:gd name="T109" fmla="*/ 726 h 834"/>
                <a:gd name="T110" fmla="*/ 821 w 943"/>
                <a:gd name="T111" fmla="*/ 726 h 834"/>
                <a:gd name="T112" fmla="*/ 853 w 943"/>
                <a:gd name="T113" fmla="*/ 753 h 834"/>
                <a:gd name="T114" fmla="*/ 853 w 943"/>
                <a:gd name="T115" fmla="*/ 753 h 834"/>
                <a:gd name="T116" fmla="*/ 882 w 943"/>
                <a:gd name="T117" fmla="*/ 780 h 834"/>
                <a:gd name="T118" fmla="*/ 882 w 943"/>
                <a:gd name="T119" fmla="*/ 780 h 834"/>
                <a:gd name="T120" fmla="*/ 914 w 943"/>
                <a:gd name="T121" fmla="*/ 807 h 834"/>
                <a:gd name="T122" fmla="*/ 914 w 943"/>
                <a:gd name="T123" fmla="*/ 807 h 834"/>
                <a:gd name="T124" fmla="*/ 943 w 943"/>
                <a:gd name="T125" fmla="*/ 834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3" h="834">
                  <a:moveTo>
                    <a:pt x="0" y="0"/>
                  </a:moveTo>
                  <a:lnTo>
                    <a:pt x="0" y="0"/>
                  </a:lnTo>
                  <a:lnTo>
                    <a:pt x="31" y="26"/>
                  </a:lnTo>
                  <a:lnTo>
                    <a:pt x="31" y="26"/>
                  </a:lnTo>
                  <a:lnTo>
                    <a:pt x="61" y="53"/>
                  </a:lnTo>
                  <a:lnTo>
                    <a:pt x="61" y="53"/>
                  </a:lnTo>
                  <a:lnTo>
                    <a:pt x="92" y="80"/>
                  </a:lnTo>
                  <a:lnTo>
                    <a:pt x="92" y="80"/>
                  </a:lnTo>
                  <a:lnTo>
                    <a:pt x="122" y="107"/>
                  </a:lnTo>
                  <a:lnTo>
                    <a:pt x="122" y="107"/>
                  </a:lnTo>
                  <a:lnTo>
                    <a:pt x="153" y="134"/>
                  </a:lnTo>
                  <a:lnTo>
                    <a:pt x="153" y="134"/>
                  </a:lnTo>
                  <a:lnTo>
                    <a:pt x="183" y="161"/>
                  </a:lnTo>
                  <a:lnTo>
                    <a:pt x="183" y="161"/>
                  </a:lnTo>
                  <a:lnTo>
                    <a:pt x="214" y="187"/>
                  </a:lnTo>
                  <a:lnTo>
                    <a:pt x="214" y="187"/>
                  </a:lnTo>
                  <a:lnTo>
                    <a:pt x="244" y="214"/>
                  </a:lnTo>
                  <a:lnTo>
                    <a:pt x="244" y="214"/>
                  </a:lnTo>
                  <a:lnTo>
                    <a:pt x="275" y="241"/>
                  </a:lnTo>
                  <a:lnTo>
                    <a:pt x="275" y="241"/>
                  </a:lnTo>
                  <a:lnTo>
                    <a:pt x="304" y="268"/>
                  </a:lnTo>
                  <a:lnTo>
                    <a:pt x="304" y="268"/>
                  </a:lnTo>
                  <a:lnTo>
                    <a:pt x="336" y="295"/>
                  </a:lnTo>
                  <a:lnTo>
                    <a:pt x="336" y="295"/>
                  </a:lnTo>
                  <a:lnTo>
                    <a:pt x="365" y="322"/>
                  </a:lnTo>
                  <a:lnTo>
                    <a:pt x="365" y="322"/>
                  </a:lnTo>
                  <a:lnTo>
                    <a:pt x="397" y="348"/>
                  </a:lnTo>
                  <a:lnTo>
                    <a:pt x="397" y="348"/>
                  </a:lnTo>
                  <a:lnTo>
                    <a:pt x="426" y="375"/>
                  </a:lnTo>
                  <a:lnTo>
                    <a:pt x="426" y="375"/>
                  </a:lnTo>
                  <a:lnTo>
                    <a:pt x="458" y="402"/>
                  </a:lnTo>
                  <a:lnTo>
                    <a:pt x="458" y="402"/>
                  </a:lnTo>
                  <a:lnTo>
                    <a:pt x="487" y="429"/>
                  </a:lnTo>
                  <a:lnTo>
                    <a:pt x="487" y="429"/>
                  </a:lnTo>
                  <a:lnTo>
                    <a:pt x="519" y="456"/>
                  </a:lnTo>
                  <a:lnTo>
                    <a:pt x="519" y="456"/>
                  </a:lnTo>
                  <a:lnTo>
                    <a:pt x="548" y="482"/>
                  </a:lnTo>
                  <a:lnTo>
                    <a:pt x="548" y="482"/>
                  </a:lnTo>
                  <a:lnTo>
                    <a:pt x="580" y="509"/>
                  </a:lnTo>
                  <a:lnTo>
                    <a:pt x="580" y="509"/>
                  </a:lnTo>
                  <a:lnTo>
                    <a:pt x="609" y="536"/>
                  </a:lnTo>
                  <a:lnTo>
                    <a:pt x="609" y="536"/>
                  </a:lnTo>
                  <a:lnTo>
                    <a:pt x="638" y="563"/>
                  </a:lnTo>
                  <a:lnTo>
                    <a:pt x="638" y="563"/>
                  </a:lnTo>
                  <a:lnTo>
                    <a:pt x="670" y="590"/>
                  </a:lnTo>
                  <a:lnTo>
                    <a:pt x="670" y="590"/>
                  </a:lnTo>
                  <a:lnTo>
                    <a:pt x="699" y="617"/>
                  </a:lnTo>
                  <a:lnTo>
                    <a:pt x="699" y="617"/>
                  </a:lnTo>
                  <a:lnTo>
                    <a:pt x="731" y="646"/>
                  </a:lnTo>
                  <a:lnTo>
                    <a:pt x="731" y="646"/>
                  </a:lnTo>
                  <a:lnTo>
                    <a:pt x="760" y="673"/>
                  </a:lnTo>
                  <a:lnTo>
                    <a:pt x="760" y="673"/>
                  </a:lnTo>
                  <a:lnTo>
                    <a:pt x="792" y="699"/>
                  </a:lnTo>
                  <a:lnTo>
                    <a:pt x="792" y="699"/>
                  </a:lnTo>
                  <a:lnTo>
                    <a:pt x="821" y="726"/>
                  </a:lnTo>
                  <a:lnTo>
                    <a:pt x="821" y="726"/>
                  </a:lnTo>
                  <a:lnTo>
                    <a:pt x="853" y="753"/>
                  </a:lnTo>
                  <a:lnTo>
                    <a:pt x="853" y="753"/>
                  </a:lnTo>
                  <a:lnTo>
                    <a:pt x="882" y="780"/>
                  </a:lnTo>
                  <a:lnTo>
                    <a:pt x="882" y="780"/>
                  </a:lnTo>
                  <a:lnTo>
                    <a:pt x="914" y="807"/>
                  </a:lnTo>
                  <a:lnTo>
                    <a:pt x="914" y="807"/>
                  </a:lnTo>
                  <a:lnTo>
                    <a:pt x="943" y="834"/>
                  </a:lnTo>
                </a:path>
              </a:pathLst>
            </a:custGeom>
            <a:noFill/>
            <a:ln w="38100">
              <a:solidFill>
                <a:srgbClr val="E7B08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70" name="Group 169"/>
            <p:cNvGrpSpPr/>
            <p:nvPr/>
          </p:nvGrpSpPr>
          <p:grpSpPr>
            <a:xfrm>
              <a:off x="3769318" y="5511932"/>
              <a:ext cx="177409" cy="274886"/>
              <a:chOff x="3711653" y="4795969"/>
              <a:chExt cx="177409" cy="274886"/>
            </a:xfrm>
          </p:grpSpPr>
          <p:sp>
            <p:nvSpPr>
              <p:cNvPr id="119" name="Rectangle 42"/>
              <p:cNvSpPr>
                <a:spLocks noChangeArrowheads="1"/>
              </p:cNvSpPr>
              <p:nvPr/>
            </p:nvSpPr>
            <p:spPr bwMode="auto">
              <a:xfrm>
                <a:off x="3711653" y="4795969"/>
                <a:ext cx="11060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0" name="Rectangle 43"/>
              <p:cNvSpPr>
                <a:spLocks noChangeArrowheads="1"/>
              </p:cNvSpPr>
              <p:nvPr/>
            </p:nvSpPr>
            <p:spPr bwMode="auto">
              <a:xfrm>
                <a:off x="3804102" y="4886189"/>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grpSp>
        <p:nvGrpSpPr>
          <p:cNvPr id="168" name="Group 167"/>
          <p:cNvGrpSpPr/>
          <p:nvPr/>
        </p:nvGrpSpPr>
        <p:grpSpPr>
          <a:xfrm>
            <a:off x="3041289" y="4531683"/>
            <a:ext cx="163711" cy="202389"/>
            <a:chOff x="2983624" y="3815720"/>
            <a:chExt cx="163711" cy="202389"/>
          </a:xfrm>
        </p:grpSpPr>
        <p:sp>
          <p:nvSpPr>
            <p:cNvPr id="151" name="Line 77"/>
            <p:cNvSpPr>
              <a:spLocks noChangeShapeType="1"/>
            </p:cNvSpPr>
            <p:nvPr/>
          </p:nvSpPr>
          <p:spPr bwMode="auto">
            <a:xfrm flipV="1">
              <a:off x="3016367" y="3815720"/>
              <a:ext cx="130968" cy="15362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152" name="Freeform 78"/>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Freeform 79"/>
            <p:cNvSpPr>
              <a:spLocks/>
            </p:cNvSpPr>
            <p:nvPr/>
          </p:nvSpPr>
          <p:spPr bwMode="auto">
            <a:xfrm>
              <a:off x="2983624" y="3886434"/>
              <a:ext cx="102079" cy="131675"/>
            </a:xfrm>
            <a:custGeom>
              <a:avLst/>
              <a:gdLst>
                <a:gd name="T0" fmla="*/ 0 w 53"/>
                <a:gd name="T1" fmla="*/ 54 h 54"/>
                <a:gd name="T2" fmla="*/ 53 w 53"/>
                <a:gd name="T3" fmla="*/ 29 h 54"/>
                <a:gd name="T4" fmla="*/ 53 w 53"/>
                <a:gd name="T5" fmla="*/ 29 h 54"/>
                <a:gd name="T6" fmla="*/ 48 w 53"/>
                <a:gd name="T7" fmla="*/ 29 h 54"/>
                <a:gd name="T8" fmla="*/ 39 w 53"/>
                <a:gd name="T9" fmla="*/ 24 h 54"/>
                <a:gd name="T10" fmla="*/ 31 w 53"/>
                <a:gd name="T11" fmla="*/ 15 h 54"/>
                <a:gd name="T12" fmla="*/ 26 w 53"/>
                <a:gd name="T13" fmla="*/ 10 h 54"/>
                <a:gd name="T14" fmla="*/ 24 w 53"/>
                <a:gd name="T15" fmla="*/ 0 h 54"/>
                <a:gd name="T16" fmla="*/ 0 w 53"/>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4">
                  <a:moveTo>
                    <a:pt x="0" y="54"/>
                  </a:moveTo>
                  <a:lnTo>
                    <a:pt x="53" y="29"/>
                  </a:lnTo>
                  <a:lnTo>
                    <a:pt x="53" y="29"/>
                  </a:lnTo>
                  <a:lnTo>
                    <a:pt x="48" y="29"/>
                  </a:lnTo>
                  <a:lnTo>
                    <a:pt x="39" y="24"/>
                  </a:lnTo>
                  <a:lnTo>
                    <a:pt x="31" y="15"/>
                  </a:lnTo>
                  <a:lnTo>
                    <a:pt x="26" y="10"/>
                  </a:lnTo>
                  <a:lnTo>
                    <a:pt x="24" y="0"/>
                  </a:lnTo>
                  <a:lnTo>
                    <a:pt x="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173" name="Group 172"/>
          <p:cNvGrpSpPr/>
          <p:nvPr/>
        </p:nvGrpSpPr>
        <p:grpSpPr>
          <a:xfrm>
            <a:off x="2894913" y="3995229"/>
            <a:ext cx="75115" cy="755913"/>
            <a:chOff x="2837248" y="3279266"/>
            <a:chExt cx="75115" cy="755913"/>
          </a:xfrm>
        </p:grpSpPr>
        <p:sp>
          <p:nvSpPr>
            <p:cNvPr id="157" name="Freeform 83"/>
            <p:cNvSpPr>
              <a:spLocks/>
            </p:cNvSpPr>
            <p:nvPr/>
          </p:nvSpPr>
          <p:spPr bwMode="auto">
            <a:xfrm>
              <a:off x="2837248" y="3279266"/>
              <a:ext cx="75115" cy="95100"/>
            </a:xfrm>
            <a:custGeom>
              <a:avLst/>
              <a:gdLst>
                <a:gd name="T0" fmla="*/ 39 w 39"/>
                <a:gd name="T1" fmla="*/ 20 h 39"/>
                <a:gd name="T2" fmla="*/ 39 w 39"/>
                <a:gd name="T3" fmla="*/ 20 h 39"/>
                <a:gd name="T4" fmla="*/ 37 w 39"/>
                <a:gd name="T5" fmla="*/ 27 h 39"/>
                <a:gd name="T6" fmla="*/ 32 w 39"/>
                <a:gd name="T7" fmla="*/ 34 h 39"/>
                <a:gd name="T8" fmla="*/ 27 w 39"/>
                <a:gd name="T9" fmla="*/ 39 h 39"/>
                <a:gd name="T10" fmla="*/ 20 w 39"/>
                <a:gd name="T11" fmla="*/ 39 h 39"/>
                <a:gd name="T12" fmla="*/ 20 w 39"/>
                <a:gd name="T13" fmla="*/ 39 h 39"/>
                <a:gd name="T14" fmla="*/ 12 w 39"/>
                <a:gd name="T15" fmla="*/ 39 h 39"/>
                <a:gd name="T16" fmla="*/ 5 w 39"/>
                <a:gd name="T17" fmla="*/ 34 h 39"/>
                <a:gd name="T18" fmla="*/ 0 w 39"/>
                <a:gd name="T19" fmla="*/ 27 h 39"/>
                <a:gd name="T20" fmla="*/ 0 w 39"/>
                <a:gd name="T21" fmla="*/ 20 h 39"/>
                <a:gd name="T22" fmla="*/ 0 w 39"/>
                <a:gd name="T23" fmla="*/ 20 h 39"/>
                <a:gd name="T24" fmla="*/ 0 w 39"/>
                <a:gd name="T25" fmla="*/ 12 h 39"/>
                <a:gd name="T26" fmla="*/ 5 w 39"/>
                <a:gd name="T27" fmla="*/ 5 h 39"/>
                <a:gd name="T28" fmla="*/ 12 w 39"/>
                <a:gd name="T29" fmla="*/ 3 h 39"/>
                <a:gd name="T30" fmla="*/ 20 w 39"/>
                <a:gd name="T31" fmla="*/ 0 h 39"/>
                <a:gd name="T32" fmla="*/ 20 w 39"/>
                <a:gd name="T33" fmla="*/ 0 h 39"/>
                <a:gd name="T34" fmla="*/ 27 w 39"/>
                <a:gd name="T35" fmla="*/ 3 h 39"/>
                <a:gd name="T36" fmla="*/ 32 w 39"/>
                <a:gd name="T37" fmla="*/ 5 h 39"/>
                <a:gd name="T38" fmla="*/ 37 w 39"/>
                <a:gd name="T39" fmla="*/ 12 h 39"/>
                <a:gd name="T40" fmla="*/ 39 w 39"/>
                <a:gd name="T41" fmla="*/ 20 h 39"/>
                <a:gd name="T42" fmla="*/ 39 w 39"/>
                <a:gd name="T43"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20"/>
                  </a:moveTo>
                  <a:lnTo>
                    <a:pt x="39" y="20"/>
                  </a:lnTo>
                  <a:lnTo>
                    <a:pt x="37" y="27"/>
                  </a:lnTo>
                  <a:lnTo>
                    <a:pt x="32" y="34"/>
                  </a:lnTo>
                  <a:lnTo>
                    <a:pt x="27" y="39"/>
                  </a:lnTo>
                  <a:lnTo>
                    <a:pt x="20" y="39"/>
                  </a:lnTo>
                  <a:lnTo>
                    <a:pt x="20" y="39"/>
                  </a:lnTo>
                  <a:lnTo>
                    <a:pt x="12" y="39"/>
                  </a:lnTo>
                  <a:lnTo>
                    <a:pt x="5" y="34"/>
                  </a:lnTo>
                  <a:lnTo>
                    <a:pt x="0" y="27"/>
                  </a:lnTo>
                  <a:lnTo>
                    <a:pt x="0" y="20"/>
                  </a:lnTo>
                  <a:lnTo>
                    <a:pt x="0" y="20"/>
                  </a:lnTo>
                  <a:lnTo>
                    <a:pt x="0" y="12"/>
                  </a:lnTo>
                  <a:lnTo>
                    <a:pt x="5" y="5"/>
                  </a:lnTo>
                  <a:lnTo>
                    <a:pt x="12" y="3"/>
                  </a:lnTo>
                  <a:lnTo>
                    <a:pt x="20" y="0"/>
                  </a:lnTo>
                  <a:lnTo>
                    <a:pt x="20" y="0"/>
                  </a:lnTo>
                  <a:lnTo>
                    <a:pt x="27" y="3"/>
                  </a:lnTo>
                  <a:lnTo>
                    <a:pt x="32" y="5"/>
                  </a:lnTo>
                  <a:lnTo>
                    <a:pt x="37" y="12"/>
                  </a:lnTo>
                  <a:lnTo>
                    <a:pt x="39" y="20"/>
                  </a:lnTo>
                  <a:lnTo>
                    <a:pt x="3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sp>
          <p:nvSpPr>
            <p:cNvPr id="159" name="Freeform 85"/>
            <p:cNvSpPr>
              <a:spLocks/>
            </p:cNvSpPr>
            <p:nvPr/>
          </p:nvSpPr>
          <p:spPr bwMode="auto">
            <a:xfrm>
              <a:off x="2837248" y="3940079"/>
              <a:ext cx="75115" cy="95100"/>
            </a:xfrm>
            <a:custGeom>
              <a:avLst/>
              <a:gdLst>
                <a:gd name="T0" fmla="*/ 39 w 39"/>
                <a:gd name="T1" fmla="*/ 19 h 39"/>
                <a:gd name="T2" fmla="*/ 39 w 39"/>
                <a:gd name="T3" fmla="*/ 19 h 39"/>
                <a:gd name="T4" fmla="*/ 37 w 39"/>
                <a:gd name="T5" fmla="*/ 27 h 39"/>
                <a:gd name="T6" fmla="*/ 32 w 39"/>
                <a:gd name="T7" fmla="*/ 34 h 39"/>
                <a:gd name="T8" fmla="*/ 27 w 39"/>
                <a:gd name="T9" fmla="*/ 36 h 39"/>
                <a:gd name="T10" fmla="*/ 20 w 39"/>
                <a:gd name="T11" fmla="*/ 39 h 39"/>
                <a:gd name="T12" fmla="*/ 20 w 39"/>
                <a:gd name="T13" fmla="*/ 39 h 39"/>
                <a:gd name="T14" fmla="*/ 12 w 39"/>
                <a:gd name="T15" fmla="*/ 36 h 39"/>
                <a:gd name="T16" fmla="*/ 5 w 39"/>
                <a:gd name="T17" fmla="*/ 34 h 39"/>
                <a:gd name="T18" fmla="*/ 0 w 39"/>
                <a:gd name="T19" fmla="*/ 27 h 39"/>
                <a:gd name="T20" fmla="*/ 0 w 39"/>
                <a:gd name="T21" fmla="*/ 19 h 39"/>
                <a:gd name="T22" fmla="*/ 0 w 39"/>
                <a:gd name="T23" fmla="*/ 19 h 39"/>
                <a:gd name="T24" fmla="*/ 0 w 39"/>
                <a:gd name="T25" fmla="*/ 12 h 39"/>
                <a:gd name="T26" fmla="*/ 5 w 39"/>
                <a:gd name="T27" fmla="*/ 5 h 39"/>
                <a:gd name="T28" fmla="*/ 12 w 39"/>
                <a:gd name="T29" fmla="*/ 2 h 39"/>
                <a:gd name="T30" fmla="*/ 20 w 39"/>
                <a:gd name="T31" fmla="*/ 0 h 39"/>
                <a:gd name="T32" fmla="*/ 20 w 39"/>
                <a:gd name="T33" fmla="*/ 0 h 39"/>
                <a:gd name="T34" fmla="*/ 27 w 39"/>
                <a:gd name="T35" fmla="*/ 2 h 39"/>
                <a:gd name="T36" fmla="*/ 32 w 39"/>
                <a:gd name="T37" fmla="*/ 5 h 39"/>
                <a:gd name="T38" fmla="*/ 37 w 39"/>
                <a:gd name="T39" fmla="*/ 12 h 39"/>
                <a:gd name="T40" fmla="*/ 39 w 39"/>
                <a:gd name="T41" fmla="*/ 19 h 39"/>
                <a:gd name="T42" fmla="*/ 39 w 39"/>
                <a:gd name="T4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9">
                  <a:moveTo>
                    <a:pt x="39" y="19"/>
                  </a:moveTo>
                  <a:lnTo>
                    <a:pt x="39" y="19"/>
                  </a:lnTo>
                  <a:lnTo>
                    <a:pt x="37" y="27"/>
                  </a:lnTo>
                  <a:lnTo>
                    <a:pt x="32" y="34"/>
                  </a:lnTo>
                  <a:lnTo>
                    <a:pt x="27" y="36"/>
                  </a:lnTo>
                  <a:lnTo>
                    <a:pt x="20" y="39"/>
                  </a:lnTo>
                  <a:lnTo>
                    <a:pt x="20" y="39"/>
                  </a:lnTo>
                  <a:lnTo>
                    <a:pt x="12" y="36"/>
                  </a:lnTo>
                  <a:lnTo>
                    <a:pt x="5" y="34"/>
                  </a:lnTo>
                  <a:lnTo>
                    <a:pt x="0" y="27"/>
                  </a:lnTo>
                  <a:lnTo>
                    <a:pt x="0" y="19"/>
                  </a:lnTo>
                  <a:lnTo>
                    <a:pt x="0" y="19"/>
                  </a:lnTo>
                  <a:lnTo>
                    <a:pt x="0" y="12"/>
                  </a:lnTo>
                  <a:lnTo>
                    <a:pt x="5" y="5"/>
                  </a:lnTo>
                  <a:lnTo>
                    <a:pt x="12" y="2"/>
                  </a:lnTo>
                  <a:lnTo>
                    <a:pt x="20" y="0"/>
                  </a:lnTo>
                  <a:lnTo>
                    <a:pt x="20" y="0"/>
                  </a:lnTo>
                  <a:lnTo>
                    <a:pt x="27" y="2"/>
                  </a:lnTo>
                  <a:lnTo>
                    <a:pt x="32" y="5"/>
                  </a:lnTo>
                  <a:lnTo>
                    <a:pt x="37" y="12"/>
                  </a:lnTo>
                  <a:lnTo>
                    <a:pt x="39" y="19"/>
                  </a:lnTo>
                  <a:lnTo>
                    <a:pt x="3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ln w="19050">
                  <a:solidFill>
                    <a:schemeClr val="tx1"/>
                  </a:solidFill>
                </a:ln>
              </a:endParaRPr>
            </a:p>
          </p:txBody>
        </p:sp>
      </p:grpSp>
      <p:sp>
        <p:nvSpPr>
          <p:cNvPr id="169" name="Content Placeholder 5"/>
          <p:cNvSpPr txBox="1">
            <a:spLocks/>
          </p:cNvSpPr>
          <p:nvPr/>
        </p:nvSpPr>
        <p:spPr>
          <a:xfrm>
            <a:off x="5486400" y="2883662"/>
            <a:ext cx="3505200" cy="3593338"/>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As a tax is levied on consumers, the demand curve shifts down by the amount of the tax.</a:t>
            </a:r>
          </a:p>
          <a:p>
            <a:r>
              <a:rPr lang="en-US" dirty="0"/>
              <a:t>Raises revenue for the government.</a:t>
            </a:r>
          </a:p>
          <a:p>
            <a:r>
              <a:rPr lang="en-US" dirty="0"/>
              <a:t>Changes behavior of buyers and sellers.</a:t>
            </a:r>
          </a:p>
        </p:txBody>
      </p:sp>
    </p:spTree>
    <p:extLst>
      <p:ext uri="{BB962C8B-B14F-4D97-AF65-F5344CB8AC3E}">
        <p14:creationId xmlns:p14="http://schemas.microsoft.com/office/powerpoint/2010/main" val="277358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9">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69">
                                            <p:txEl>
                                              <p:pRg st="1" end="1"/>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9">
                                            <p:txEl>
                                              <p:pRg st="2" end="2"/>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60" grpId="0" animBg="1"/>
      <p:bldP spid="88" grpId="0" animBg="1"/>
      <p:bldP spid="145" grpId="0" animBg="1"/>
      <p:bldP spid="146" grpId="0" animBg="1"/>
      <p:bldP spid="1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Death and taxes</a:t>
            </a:r>
          </a:p>
        </p:txBody>
      </p:sp>
      <p:sp>
        <p:nvSpPr>
          <p:cNvPr id="3" name="Content Placeholder 2"/>
          <p:cNvSpPr>
            <a:spLocks noGrp="1"/>
          </p:cNvSpPr>
          <p:nvPr>
            <p:ph idx="1"/>
          </p:nvPr>
        </p:nvSpPr>
        <p:spPr/>
        <p:txBody>
          <a:bodyPr>
            <a:normAutofit fontScale="85000" lnSpcReduction="10000"/>
          </a:bodyPr>
          <a:lstStyle/>
          <a:p>
            <a:r>
              <a:rPr lang="en-US" dirty="0"/>
              <a:t>One divisive U.S. tax policy is the </a:t>
            </a:r>
            <a:r>
              <a:rPr lang="en-US" i="1" dirty="0">
                <a:solidFill>
                  <a:srgbClr val="9D0505"/>
                </a:solidFill>
              </a:rPr>
              <a:t>estate tax</a:t>
            </a:r>
            <a:r>
              <a:rPr lang="en-US" dirty="0"/>
              <a:t>.</a:t>
            </a:r>
          </a:p>
          <a:p>
            <a:r>
              <a:rPr lang="en-US" dirty="0"/>
              <a:t>After a person dies, the estate’s value is estimated and that determines the tax rate.</a:t>
            </a:r>
          </a:p>
          <a:p>
            <a:pPr lvl="1"/>
            <a:r>
              <a:rPr lang="en-US" dirty="0"/>
              <a:t>No taxes if estate value is less than $11.2M in 2018.</a:t>
            </a:r>
          </a:p>
          <a:p>
            <a:pPr lvl="1"/>
            <a:r>
              <a:rPr lang="en-US" dirty="0"/>
              <a:t>Estates above this amount are taxed 40% above $11.2M.</a:t>
            </a:r>
          </a:p>
          <a:p>
            <a:r>
              <a:rPr lang="en-US" dirty="0"/>
              <a:t>Researchers found almost half of people surveyed thought the estate taxed applied to them.</a:t>
            </a:r>
          </a:p>
          <a:p>
            <a:r>
              <a:rPr lang="en-US" dirty="0"/>
              <a:t>Opponents argue that people should have a right to do what they want with their money, including passing all of it to their children.</a:t>
            </a:r>
          </a:p>
          <a:p>
            <a:r>
              <a:rPr lang="en-US" dirty="0"/>
              <a:t>Another argument is all money was already taxed, when earned, but then taxed again during estate.</a:t>
            </a:r>
          </a:p>
          <a:p>
            <a:endParaRPr lang="en-US" dirty="0"/>
          </a:p>
          <a:p>
            <a:endParaRPr lang="en-US" dirty="0"/>
          </a:p>
        </p:txBody>
      </p:sp>
    </p:spTree>
    <p:extLst>
      <p:ext uri="{BB962C8B-B14F-4D97-AF65-F5344CB8AC3E}">
        <p14:creationId xmlns:p14="http://schemas.microsoft.com/office/powerpoint/2010/main" val="1748882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public budget I</a:t>
            </a:r>
          </a:p>
        </p:txBody>
      </p:sp>
      <p:sp>
        <p:nvSpPr>
          <p:cNvPr id="3" name="Content Placeholder 2"/>
          <p:cNvSpPr>
            <a:spLocks noGrp="1"/>
          </p:cNvSpPr>
          <p:nvPr>
            <p:ph idx="1"/>
          </p:nvPr>
        </p:nvSpPr>
        <p:spPr/>
        <p:txBody>
          <a:bodyPr>
            <a:normAutofit fontScale="92500" lnSpcReduction="10000"/>
          </a:bodyPr>
          <a:lstStyle/>
          <a:p>
            <a:pPr>
              <a:lnSpc>
                <a:spcPct val="90000"/>
              </a:lnSpc>
              <a:spcBef>
                <a:spcPts val="300"/>
              </a:spcBef>
            </a:pPr>
            <a:r>
              <a:rPr lang="en-US" dirty="0"/>
              <a:t>U.S. Federal government collected $3.33T in revenue in 2018.</a:t>
            </a:r>
          </a:p>
          <a:p>
            <a:pPr>
              <a:lnSpc>
                <a:spcPct val="90000"/>
              </a:lnSpc>
              <a:spcBef>
                <a:spcPts val="300"/>
              </a:spcBef>
            </a:pPr>
            <a:r>
              <a:rPr lang="en-US" dirty="0"/>
              <a:t>U.S. Federal tax revenue is 17% of </a:t>
            </a:r>
            <a:r>
              <a:rPr lang="en-US" i="1" dirty="0">
                <a:solidFill>
                  <a:srgbClr val="9D0505"/>
                </a:solidFill>
              </a:rPr>
              <a:t>GDP</a:t>
            </a:r>
            <a:r>
              <a:rPr lang="en-US" dirty="0"/>
              <a:t> in 2017.</a:t>
            </a:r>
          </a:p>
          <a:p>
            <a:pPr lvl="1">
              <a:lnSpc>
                <a:spcPct val="90000"/>
              </a:lnSpc>
              <a:spcBef>
                <a:spcPts val="300"/>
              </a:spcBef>
              <a:buClr>
                <a:schemeClr val="tx1"/>
              </a:buClr>
            </a:pPr>
            <a:r>
              <a:rPr lang="en-US" sz="3200" i="1" dirty="0">
                <a:solidFill>
                  <a:srgbClr val="9D0505"/>
                </a:solidFill>
              </a:rPr>
              <a:t>GDP</a:t>
            </a:r>
            <a:r>
              <a:rPr lang="en-US" sz="3200" dirty="0"/>
              <a:t> is a measure of the size of country’s economy.</a:t>
            </a:r>
          </a:p>
          <a:p>
            <a:pPr>
              <a:lnSpc>
                <a:spcPct val="90000"/>
              </a:lnSpc>
              <a:spcBef>
                <a:spcPts val="300"/>
              </a:spcBef>
            </a:pPr>
            <a:r>
              <a:rPr lang="en-US" dirty="0"/>
              <a:t>Average total taxes per taxpayer is $18,400.</a:t>
            </a:r>
          </a:p>
          <a:p>
            <a:pPr lvl="1">
              <a:lnSpc>
                <a:spcPct val="90000"/>
              </a:lnSpc>
              <a:spcBef>
                <a:spcPts val="300"/>
              </a:spcBef>
            </a:pPr>
            <a:r>
              <a:rPr lang="en-US" dirty="0"/>
              <a:t>Personal income tax: 51%.</a:t>
            </a:r>
          </a:p>
          <a:p>
            <a:pPr lvl="1">
              <a:lnSpc>
                <a:spcPct val="90000"/>
              </a:lnSpc>
              <a:spcBef>
                <a:spcPts val="300"/>
              </a:spcBef>
            </a:pPr>
            <a:r>
              <a:rPr lang="en-US" dirty="0"/>
              <a:t>Social security contributions: 35%</a:t>
            </a:r>
          </a:p>
          <a:p>
            <a:pPr lvl="1">
              <a:lnSpc>
                <a:spcPct val="90000"/>
              </a:lnSpc>
              <a:spcBef>
                <a:spcPts val="300"/>
              </a:spcBef>
            </a:pPr>
            <a:r>
              <a:rPr lang="en-US" dirty="0"/>
              <a:t>Corporate income tax: 6.2%</a:t>
            </a:r>
          </a:p>
          <a:p>
            <a:pPr>
              <a:lnSpc>
                <a:spcPct val="90000"/>
              </a:lnSpc>
              <a:spcBef>
                <a:spcPts val="300"/>
              </a:spcBef>
            </a:pPr>
            <a:r>
              <a:rPr lang="en-US" dirty="0"/>
              <a:t>Average personal income tax  per taxpayer is $9,400.</a:t>
            </a:r>
          </a:p>
          <a:p>
            <a:pPr>
              <a:lnSpc>
                <a:spcPct val="90000"/>
              </a:lnSpc>
              <a:spcBef>
                <a:spcPts val="300"/>
              </a:spcBef>
            </a:pPr>
            <a:r>
              <a:rPr lang="en-US" dirty="0"/>
              <a:t>Including taxes collected by states and localities, total tax revenue is 26% of GDP in 2016.</a:t>
            </a:r>
          </a:p>
        </p:txBody>
      </p:sp>
    </p:spTree>
    <p:extLst>
      <p:ext uri="{BB962C8B-B14F-4D97-AF65-F5344CB8AC3E}">
        <p14:creationId xmlns:p14="http://schemas.microsoft.com/office/powerpoint/2010/main" val="41334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public budget II</a:t>
            </a:r>
          </a:p>
        </p:txBody>
      </p:sp>
      <p:sp>
        <p:nvSpPr>
          <p:cNvPr id="3" name="Content Placeholder 2"/>
          <p:cNvSpPr>
            <a:spLocks noGrp="1"/>
          </p:cNvSpPr>
          <p:nvPr>
            <p:ph idx="1"/>
          </p:nvPr>
        </p:nvSpPr>
        <p:spPr>
          <a:xfrm>
            <a:off x="457200" y="1143000"/>
            <a:ext cx="8229600" cy="685800"/>
          </a:xfrm>
        </p:spPr>
        <p:txBody>
          <a:bodyPr>
            <a:normAutofit fontScale="92500" lnSpcReduction="20000"/>
          </a:bodyPr>
          <a:lstStyle/>
          <a:p>
            <a:pPr marL="0" indent="0">
              <a:lnSpc>
                <a:spcPct val="90000"/>
              </a:lnSpc>
              <a:spcBef>
                <a:spcPts val="300"/>
              </a:spcBef>
              <a:buNone/>
            </a:pPr>
            <a:r>
              <a:rPr lang="en-US" sz="2800" dirty="0"/>
              <a:t>Tax revenue as a percent of GDP provides cross-country comparison.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l="33925" t="31593" r="13174" b="11505"/>
          <a:stretch>
            <a:fillRect/>
          </a:stretch>
        </p:blipFill>
        <p:spPr bwMode="auto">
          <a:xfrm>
            <a:off x="457200" y="1752600"/>
            <a:ext cx="7772400" cy="502783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238485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public budget III</a:t>
            </a:r>
          </a:p>
        </p:txBody>
      </p:sp>
      <p:sp>
        <p:nvSpPr>
          <p:cNvPr id="3" name="Content Placeholder 2"/>
          <p:cNvSpPr>
            <a:spLocks noGrp="1"/>
          </p:cNvSpPr>
          <p:nvPr>
            <p:ph idx="1"/>
          </p:nvPr>
        </p:nvSpPr>
        <p:spPr>
          <a:xfrm>
            <a:off x="457200" y="1219198"/>
            <a:ext cx="8229600" cy="5334001"/>
          </a:xfrm>
        </p:spPr>
        <p:txBody>
          <a:bodyPr>
            <a:normAutofit fontScale="85000" lnSpcReduction="20000"/>
          </a:bodyPr>
          <a:lstStyle/>
          <a:p>
            <a:r>
              <a:rPr lang="en-US" dirty="0"/>
              <a:t>The relationship between </a:t>
            </a:r>
            <a:r>
              <a:rPr lang="en-US" i="1" dirty="0">
                <a:solidFill>
                  <a:srgbClr val="9D0505"/>
                </a:solidFill>
              </a:rPr>
              <a:t>public revenues </a:t>
            </a:r>
            <a:r>
              <a:rPr lang="en-US" dirty="0"/>
              <a:t>and </a:t>
            </a:r>
            <a:r>
              <a:rPr lang="en-US" i="1" dirty="0">
                <a:solidFill>
                  <a:srgbClr val="9D0505"/>
                </a:solidFill>
              </a:rPr>
              <a:t>public spending</a:t>
            </a:r>
            <a:r>
              <a:rPr lang="en-US" dirty="0"/>
              <a:t> is messy.</a:t>
            </a:r>
          </a:p>
          <a:p>
            <a:pPr lvl="1"/>
            <a:r>
              <a:rPr lang="en-US" dirty="0"/>
              <a:t>Spending eventually has to be covered by revenues.</a:t>
            </a:r>
          </a:p>
          <a:p>
            <a:pPr lvl="1"/>
            <a:r>
              <a:rPr lang="en-US" dirty="0"/>
              <a:t>Most </a:t>
            </a:r>
            <a:r>
              <a:rPr lang="en-US" i="1" dirty="0">
                <a:solidFill>
                  <a:srgbClr val="9D0505"/>
                </a:solidFill>
              </a:rPr>
              <a:t>public spending </a:t>
            </a:r>
            <a:r>
              <a:rPr lang="en-US" dirty="0"/>
              <a:t>is not tied directly to </a:t>
            </a:r>
            <a:r>
              <a:rPr lang="en-US" i="1" dirty="0">
                <a:solidFill>
                  <a:srgbClr val="9D0505"/>
                </a:solidFill>
              </a:rPr>
              <a:t>government revenue</a:t>
            </a:r>
            <a:r>
              <a:rPr lang="en-US" dirty="0"/>
              <a:t>, nor particular </a:t>
            </a:r>
            <a:r>
              <a:rPr lang="en-US" i="1" dirty="0">
                <a:solidFill>
                  <a:srgbClr val="9D0505"/>
                </a:solidFill>
              </a:rPr>
              <a:t>taxes</a:t>
            </a:r>
            <a:r>
              <a:rPr lang="en-US" dirty="0"/>
              <a:t>.</a:t>
            </a:r>
          </a:p>
          <a:p>
            <a:r>
              <a:rPr lang="en-US" dirty="0"/>
              <a:t>Spending can be categorized by whether Congressional approval is required. </a:t>
            </a:r>
          </a:p>
          <a:p>
            <a:pPr lvl="1">
              <a:buClr>
                <a:schemeClr val="tx1"/>
              </a:buClr>
            </a:pPr>
            <a:r>
              <a:rPr lang="en-US" i="1" dirty="0">
                <a:solidFill>
                  <a:srgbClr val="9D0505"/>
                </a:solidFill>
              </a:rPr>
              <a:t>Discretionary spending </a:t>
            </a:r>
            <a:r>
              <a:rPr lang="en-US" dirty="0"/>
              <a:t>requires approval each year.</a:t>
            </a:r>
          </a:p>
          <a:p>
            <a:pPr lvl="2"/>
            <a:r>
              <a:rPr lang="en-US" dirty="0"/>
              <a:t>Includes spending on the military, public construction and road building, and scientific and medical research.</a:t>
            </a:r>
          </a:p>
          <a:p>
            <a:pPr lvl="1">
              <a:buClr>
                <a:schemeClr val="tx1"/>
              </a:buClr>
            </a:pPr>
            <a:r>
              <a:rPr lang="en-US" i="1" dirty="0">
                <a:solidFill>
                  <a:srgbClr val="9D0505"/>
                </a:solidFill>
              </a:rPr>
              <a:t>Entitlement spending </a:t>
            </a:r>
            <a:r>
              <a:rPr lang="en-US" dirty="0"/>
              <a:t>is a permanent law that benefits individuals with a certain characteristic or factor.</a:t>
            </a:r>
          </a:p>
          <a:p>
            <a:pPr lvl="2">
              <a:buClr>
                <a:schemeClr val="tx1"/>
              </a:buClr>
            </a:pPr>
            <a:r>
              <a:rPr lang="en-US" dirty="0"/>
              <a:t>Age, income, and disability are examples of characteristics.</a:t>
            </a:r>
          </a:p>
          <a:p>
            <a:pPr lvl="2"/>
            <a:r>
              <a:rPr lang="en-US" dirty="0"/>
              <a:t>Social Security, Medicare, and welfare programs are the vast majority of federal expenditures.</a:t>
            </a:r>
          </a:p>
          <a:p>
            <a:pPr lvl="2"/>
            <a:r>
              <a:rPr lang="en-US" dirty="0"/>
              <a:t>Vast majority of spending.</a:t>
            </a:r>
          </a:p>
        </p:txBody>
      </p:sp>
    </p:spTree>
    <p:extLst>
      <p:ext uri="{BB962C8B-B14F-4D97-AF65-F5344CB8AC3E}">
        <p14:creationId xmlns:p14="http://schemas.microsoft.com/office/powerpoint/2010/main" val="353767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public budget IV</a:t>
            </a:r>
          </a:p>
        </p:txBody>
      </p:sp>
      <p:sp>
        <p:nvSpPr>
          <p:cNvPr id="3" name="Content Placeholder 2"/>
          <p:cNvSpPr>
            <a:spLocks noGrp="1"/>
          </p:cNvSpPr>
          <p:nvPr>
            <p:ph idx="1"/>
          </p:nvPr>
        </p:nvSpPr>
        <p:spPr>
          <a:xfrm>
            <a:off x="457200" y="1219199"/>
            <a:ext cx="8229600" cy="567412"/>
          </a:xfrm>
        </p:spPr>
        <p:txBody>
          <a:bodyPr>
            <a:normAutofit lnSpcReduction="10000"/>
          </a:bodyPr>
          <a:lstStyle/>
          <a:p>
            <a:pPr marL="0" indent="0">
              <a:buNone/>
            </a:pPr>
            <a:r>
              <a:rPr lang="en-US" dirty="0"/>
              <a:t>U.S. budget shifts in response to national events.</a:t>
            </a:r>
          </a:p>
        </p:txBody>
      </p:sp>
      <p:sp>
        <p:nvSpPr>
          <p:cNvPr id="4" name="Rectangle 3"/>
          <p:cNvSpPr/>
          <p:nvPr/>
        </p:nvSpPr>
        <p:spPr>
          <a:xfrm>
            <a:off x="462074" y="5692914"/>
            <a:ext cx="7996125" cy="1015663"/>
          </a:xfrm>
          <a:prstGeom prst="rect">
            <a:avLst/>
          </a:prstGeom>
        </p:spPr>
        <p:txBody>
          <a:bodyPr wrap="square">
            <a:spAutoFit/>
          </a:bodyPr>
          <a:lstStyle/>
          <a:p>
            <a:pPr marL="285750" lvl="1" indent="-285750">
              <a:buFont typeface="Arial" pitchFamily="34" charset="0"/>
              <a:buChar char="•"/>
            </a:pPr>
            <a:r>
              <a:rPr lang="en-US" sz="2000" dirty="0">
                <a:latin typeface="Calibri Light" pitchFamily="34" charset="0"/>
              </a:rPr>
              <a:t>Social Security is the largest percentage of government spending</a:t>
            </a:r>
          </a:p>
          <a:p>
            <a:pPr marL="285750" lvl="1" indent="-285750">
              <a:buFont typeface="Arial" pitchFamily="34" charset="0"/>
              <a:buChar char="•"/>
            </a:pPr>
            <a:r>
              <a:rPr lang="en-US" sz="2000" dirty="0">
                <a:latin typeface="Calibri Light" pitchFamily="34" charset="0"/>
              </a:rPr>
              <a:t>During World War II, defense was priority.</a:t>
            </a:r>
          </a:p>
          <a:p>
            <a:pPr marL="285750" lvl="1" indent="-285750">
              <a:buFont typeface="Arial" pitchFamily="34" charset="0"/>
              <a:buChar char="•"/>
            </a:pPr>
            <a:r>
              <a:rPr lang="en-US" sz="2000" dirty="0">
                <a:latin typeface="Calibri Light" pitchFamily="34" charset="0"/>
              </a:rPr>
              <a:t>In recent years, health spending has increased substantially.</a:t>
            </a:r>
          </a:p>
        </p:txBody>
      </p:sp>
      <p:sp>
        <p:nvSpPr>
          <p:cNvPr id="111" name="AutoShape 46"/>
          <p:cNvSpPr>
            <a:spLocks noChangeAspect="1" noChangeArrowheads="1" noTextEdit="1"/>
          </p:cNvSpPr>
          <p:nvPr/>
        </p:nvSpPr>
        <p:spPr bwMode="auto">
          <a:xfrm>
            <a:off x="1422400" y="1923167"/>
            <a:ext cx="652462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Rectangle 48"/>
          <p:cNvSpPr>
            <a:spLocks noChangeArrowheads="1"/>
          </p:cNvSpPr>
          <p:nvPr/>
        </p:nvSpPr>
        <p:spPr bwMode="auto">
          <a:xfrm>
            <a:off x="1600200" y="2129542"/>
            <a:ext cx="4152900" cy="3159125"/>
          </a:xfrm>
          <a:prstGeom prst="rect">
            <a:avLst/>
          </a:prstGeom>
          <a:solidFill>
            <a:srgbClr val="D4712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Freeform 49"/>
          <p:cNvSpPr>
            <a:spLocks/>
          </p:cNvSpPr>
          <p:nvPr/>
        </p:nvSpPr>
        <p:spPr bwMode="auto">
          <a:xfrm>
            <a:off x="1600200" y="2183517"/>
            <a:ext cx="4152900" cy="3105150"/>
          </a:xfrm>
          <a:custGeom>
            <a:avLst/>
            <a:gdLst>
              <a:gd name="T0" fmla="*/ 32 w 2616"/>
              <a:gd name="T1" fmla="*/ 260 h 1956"/>
              <a:gd name="T2" fmla="*/ 78 w 2616"/>
              <a:gd name="T3" fmla="*/ 182 h 1956"/>
              <a:gd name="T4" fmla="*/ 124 w 2616"/>
              <a:gd name="T5" fmla="*/ 112 h 1956"/>
              <a:gd name="T6" fmla="*/ 216 w 2616"/>
              <a:gd name="T7" fmla="*/ 0 h 1956"/>
              <a:gd name="T8" fmla="*/ 286 w 2616"/>
              <a:gd name="T9" fmla="*/ 118 h 1956"/>
              <a:gd name="T10" fmla="*/ 358 w 2616"/>
              <a:gd name="T11" fmla="*/ 142 h 1956"/>
              <a:gd name="T12" fmla="*/ 404 w 2616"/>
              <a:gd name="T13" fmla="*/ 122 h 1956"/>
              <a:gd name="T14" fmla="*/ 454 w 2616"/>
              <a:gd name="T15" fmla="*/ 78 h 1956"/>
              <a:gd name="T16" fmla="*/ 502 w 2616"/>
              <a:gd name="T17" fmla="*/ 44 h 1956"/>
              <a:gd name="T18" fmla="*/ 596 w 2616"/>
              <a:gd name="T19" fmla="*/ 82 h 1956"/>
              <a:gd name="T20" fmla="*/ 622 w 2616"/>
              <a:gd name="T21" fmla="*/ 92 h 1956"/>
              <a:gd name="T22" fmla="*/ 670 w 2616"/>
              <a:gd name="T23" fmla="*/ 134 h 1956"/>
              <a:gd name="T24" fmla="*/ 720 w 2616"/>
              <a:gd name="T25" fmla="*/ 134 h 1956"/>
              <a:gd name="T26" fmla="*/ 780 w 2616"/>
              <a:gd name="T27" fmla="*/ 130 h 1956"/>
              <a:gd name="T28" fmla="*/ 816 w 2616"/>
              <a:gd name="T29" fmla="*/ 114 h 1956"/>
              <a:gd name="T30" fmla="*/ 876 w 2616"/>
              <a:gd name="T31" fmla="*/ 152 h 1956"/>
              <a:gd name="T32" fmla="*/ 910 w 2616"/>
              <a:gd name="T33" fmla="*/ 164 h 1956"/>
              <a:gd name="T34" fmla="*/ 966 w 2616"/>
              <a:gd name="T35" fmla="*/ 152 h 1956"/>
              <a:gd name="T36" fmla="*/ 1026 w 2616"/>
              <a:gd name="T37" fmla="*/ 100 h 1956"/>
              <a:gd name="T38" fmla="*/ 1090 w 2616"/>
              <a:gd name="T39" fmla="*/ 140 h 1956"/>
              <a:gd name="T40" fmla="*/ 1162 w 2616"/>
              <a:gd name="T41" fmla="*/ 136 h 1956"/>
              <a:gd name="T42" fmla="*/ 1222 w 2616"/>
              <a:gd name="T43" fmla="*/ 168 h 1956"/>
              <a:gd name="T44" fmla="*/ 1274 w 2616"/>
              <a:gd name="T45" fmla="*/ 176 h 1956"/>
              <a:gd name="T46" fmla="*/ 1314 w 2616"/>
              <a:gd name="T47" fmla="*/ 172 h 1956"/>
              <a:gd name="T48" fmla="*/ 1346 w 2616"/>
              <a:gd name="T49" fmla="*/ 196 h 1956"/>
              <a:gd name="T50" fmla="*/ 1366 w 2616"/>
              <a:gd name="T51" fmla="*/ 186 h 1956"/>
              <a:gd name="T52" fmla="*/ 1416 w 2616"/>
              <a:gd name="T53" fmla="*/ 192 h 1956"/>
              <a:gd name="T54" fmla="*/ 1456 w 2616"/>
              <a:gd name="T55" fmla="*/ 168 h 1956"/>
              <a:gd name="T56" fmla="*/ 1514 w 2616"/>
              <a:gd name="T57" fmla="*/ 112 h 1956"/>
              <a:gd name="T58" fmla="*/ 1574 w 2616"/>
              <a:gd name="T59" fmla="*/ 94 h 1956"/>
              <a:gd name="T60" fmla="*/ 1644 w 2616"/>
              <a:gd name="T61" fmla="*/ 84 h 1956"/>
              <a:gd name="T62" fmla="*/ 1700 w 2616"/>
              <a:gd name="T63" fmla="*/ 98 h 1956"/>
              <a:gd name="T64" fmla="*/ 1750 w 2616"/>
              <a:gd name="T65" fmla="*/ 140 h 1956"/>
              <a:gd name="T66" fmla="*/ 1800 w 2616"/>
              <a:gd name="T67" fmla="*/ 170 h 1956"/>
              <a:gd name="T68" fmla="*/ 1838 w 2616"/>
              <a:gd name="T69" fmla="*/ 82 h 1956"/>
              <a:gd name="T70" fmla="*/ 1870 w 2616"/>
              <a:gd name="T71" fmla="*/ 36 h 1956"/>
              <a:gd name="T72" fmla="*/ 1890 w 2616"/>
              <a:gd name="T73" fmla="*/ 48 h 1956"/>
              <a:gd name="T74" fmla="*/ 1908 w 2616"/>
              <a:gd name="T75" fmla="*/ 66 h 1956"/>
              <a:gd name="T76" fmla="*/ 1934 w 2616"/>
              <a:gd name="T77" fmla="*/ 52 h 1956"/>
              <a:gd name="T78" fmla="*/ 1992 w 2616"/>
              <a:gd name="T79" fmla="*/ 50 h 1956"/>
              <a:gd name="T80" fmla="*/ 2018 w 2616"/>
              <a:gd name="T81" fmla="*/ 46 h 1956"/>
              <a:gd name="T82" fmla="*/ 2074 w 2616"/>
              <a:gd name="T83" fmla="*/ 62 h 1956"/>
              <a:gd name="T84" fmla="*/ 2138 w 2616"/>
              <a:gd name="T85" fmla="*/ 68 h 1956"/>
              <a:gd name="T86" fmla="*/ 2226 w 2616"/>
              <a:gd name="T87" fmla="*/ 74 h 1956"/>
              <a:gd name="T88" fmla="*/ 2286 w 2616"/>
              <a:gd name="T89" fmla="*/ 72 h 1956"/>
              <a:gd name="T90" fmla="*/ 2330 w 2616"/>
              <a:gd name="T91" fmla="*/ 92 h 1956"/>
              <a:gd name="T92" fmla="*/ 2364 w 2616"/>
              <a:gd name="T93" fmla="*/ 70 h 1956"/>
              <a:gd name="T94" fmla="*/ 2404 w 2616"/>
              <a:gd name="T95" fmla="*/ 80 h 1956"/>
              <a:gd name="T96" fmla="*/ 2432 w 2616"/>
              <a:gd name="T97" fmla="*/ 196 h 1956"/>
              <a:gd name="T98" fmla="*/ 2442 w 2616"/>
              <a:gd name="T99" fmla="*/ 206 h 1956"/>
              <a:gd name="T100" fmla="*/ 2472 w 2616"/>
              <a:gd name="T101" fmla="*/ 66 h 1956"/>
              <a:gd name="T102" fmla="*/ 2498 w 2616"/>
              <a:gd name="T103" fmla="*/ 82 h 1956"/>
              <a:gd name="T104" fmla="*/ 2516 w 2616"/>
              <a:gd name="T105" fmla="*/ 82 h 1956"/>
              <a:gd name="T106" fmla="*/ 2582 w 2616"/>
              <a:gd name="T107" fmla="*/ 22 h 1956"/>
              <a:gd name="T108" fmla="*/ 2616 w 2616"/>
              <a:gd name="T109" fmla="*/ 195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6" h="1956">
                <a:moveTo>
                  <a:pt x="0" y="454"/>
                </a:moveTo>
                <a:lnTo>
                  <a:pt x="0" y="454"/>
                </a:lnTo>
                <a:lnTo>
                  <a:pt x="10" y="402"/>
                </a:lnTo>
                <a:lnTo>
                  <a:pt x="20" y="344"/>
                </a:lnTo>
                <a:lnTo>
                  <a:pt x="32" y="260"/>
                </a:lnTo>
                <a:lnTo>
                  <a:pt x="32" y="260"/>
                </a:lnTo>
                <a:lnTo>
                  <a:pt x="34" y="238"/>
                </a:lnTo>
                <a:lnTo>
                  <a:pt x="38" y="230"/>
                </a:lnTo>
                <a:lnTo>
                  <a:pt x="44" y="220"/>
                </a:lnTo>
                <a:lnTo>
                  <a:pt x="44" y="220"/>
                </a:lnTo>
                <a:lnTo>
                  <a:pt x="66" y="198"/>
                </a:lnTo>
                <a:lnTo>
                  <a:pt x="78" y="182"/>
                </a:lnTo>
                <a:lnTo>
                  <a:pt x="90" y="164"/>
                </a:lnTo>
                <a:lnTo>
                  <a:pt x="90" y="164"/>
                </a:lnTo>
                <a:lnTo>
                  <a:pt x="106" y="136"/>
                </a:lnTo>
                <a:lnTo>
                  <a:pt x="114" y="124"/>
                </a:lnTo>
                <a:lnTo>
                  <a:pt x="124" y="112"/>
                </a:lnTo>
                <a:lnTo>
                  <a:pt x="124" y="112"/>
                </a:lnTo>
                <a:lnTo>
                  <a:pt x="132" y="104"/>
                </a:lnTo>
                <a:lnTo>
                  <a:pt x="140" y="90"/>
                </a:lnTo>
                <a:lnTo>
                  <a:pt x="158" y="54"/>
                </a:lnTo>
                <a:lnTo>
                  <a:pt x="182" y="6"/>
                </a:lnTo>
                <a:lnTo>
                  <a:pt x="216" y="0"/>
                </a:lnTo>
                <a:lnTo>
                  <a:pt x="216" y="0"/>
                </a:lnTo>
                <a:lnTo>
                  <a:pt x="228" y="12"/>
                </a:lnTo>
                <a:lnTo>
                  <a:pt x="238" y="24"/>
                </a:lnTo>
                <a:lnTo>
                  <a:pt x="250" y="38"/>
                </a:lnTo>
                <a:lnTo>
                  <a:pt x="250" y="38"/>
                </a:lnTo>
                <a:lnTo>
                  <a:pt x="286" y="118"/>
                </a:lnTo>
                <a:lnTo>
                  <a:pt x="286" y="118"/>
                </a:lnTo>
                <a:lnTo>
                  <a:pt x="316" y="124"/>
                </a:lnTo>
                <a:lnTo>
                  <a:pt x="316" y="124"/>
                </a:lnTo>
                <a:lnTo>
                  <a:pt x="342" y="134"/>
                </a:lnTo>
                <a:lnTo>
                  <a:pt x="342" y="134"/>
                </a:lnTo>
                <a:lnTo>
                  <a:pt x="350" y="138"/>
                </a:lnTo>
                <a:lnTo>
                  <a:pt x="358" y="142"/>
                </a:lnTo>
                <a:lnTo>
                  <a:pt x="358" y="142"/>
                </a:lnTo>
                <a:lnTo>
                  <a:pt x="374" y="142"/>
                </a:lnTo>
                <a:lnTo>
                  <a:pt x="382" y="142"/>
                </a:lnTo>
                <a:lnTo>
                  <a:pt x="388" y="140"/>
                </a:lnTo>
                <a:lnTo>
                  <a:pt x="388" y="140"/>
                </a:lnTo>
                <a:lnTo>
                  <a:pt x="404" y="122"/>
                </a:lnTo>
                <a:lnTo>
                  <a:pt x="420" y="100"/>
                </a:lnTo>
                <a:lnTo>
                  <a:pt x="420" y="100"/>
                </a:lnTo>
                <a:lnTo>
                  <a:pt x="426" y="94"/>
                </a:lnTo>
                <a:lnTo>
                  <a:pt x="436" y="88"/>
                </a:lnTo>
                <a:lnTo>
                  <a:pt x="454" y="78"/>
                </a:lnTo>
                <a:lnTo>
                  <a:pt x="454" y="78"/>
                </a:lnTo>
                <a:lnTo>
                  <a:pt x="470" y="64"/>
                </a:lnTo>
                <a:lnTo>
                  <a:pt x="486" y="50"/>
                </a:lnTo>
                <a:lnTo>
                  <a:pt x="486" y="50"/>
                </a:lnTo>
                <a:lnTo>
                  <a:pt x="494" y="46"/>
                </a:lnTo>
                <a:lnTo>
                  <a:pt x="502" y="44"/>
                </a:lnTo>
                <a:lnTo>
                  <a:pt x="502" y="44"/>
                </a:lnTo>
                <a:lnTo>
                  <a:pt x="534" y="50"/>
                </a:lnTo>
                <a:lnTo>
                  <a:pt x="564" y="56"/>
                </a:lnTo>
                <a:lnTo>
                  <a:pt x="564" y="56"/>
                </a:lnTo>
                <a:lnTo>
                  <a:pt x="570" y="60"/>
                </a:lnTo>
                <a:lnTo>
                  <a:pt x="580" y="68"/>
                </a:lnTo>
                <a:lnTo>
                  <a:pt x="596" y="82"/>
                </a:lnTo>
                <a:lnTo>
                  <a:pt x="596" y="82"/>
                </a:lnTo>
                <a:lnTo>
                  <a:pt x="602" y="88"/>
                </a:lnTo>
                <a:lnTo>
                  <a:pt x="606" y="90"/>
                </a:lnTo>
                <a:lnTo>
                  <a:pt x="608" y="90"/>
                </a:lnTo>
                <a:lnTo>
                  <a:pt x="608" y="90"/>
                </a:lnTo>
                <a:lnTo>
                  <a:pt x="622" y="92"/>
                </a:lnTo>
                <a:lnTo>
                  <a:pt x="636" y="96"/>
                </a:lnTo>
                <a:lnTo>
                  <a:pt x="636" y="96"/>
                </a:lnTo>
                <a:lnTo>
                  <a:pt x="642" y="102"/>
                </a:lnTo>
                <a:lnTo>
                  <a:pt x="652" y="114"/>
                </a:lnTo>
                <a:lnTo>
                  <a:pt x="670" y="134"/>
                </a:lnTo>
                <a:lnTo>
                  <a:pt x="670" y="134"/>
                </a:lnTo>
                <a:lnTo>
                  <a:pt x="676" y="138"/>
                </a:lnTo>
                <a:lnTo>
                  <a:pt x="686" y="142"/>
                </a:lnTo>
                <a:lnTo>
                  <a:pt x="694" y="142"/>
                </a:lnTo>
                <a:lnTo>
                  <a:pt x="704" y="140"/>
                </a:lnTo>
                <a:lnTo>
                  <a:pt x="704" y="140"/>
                </a:lnTo>
                <a:lnTo>
                  <a:pt x="720" y="134"/>
                </a:lnTo>
                <a:lnTo>
                  <a:pt x="730" y="130"/>
                </a:lnTo>
                <a:lnTo>
                  <a:pt x="730" y="130"/>
                </a:lnTo>
                <a:lnTo>
                  <a:pt x="750" y="130"/>
                </a:lnTo>
                <a:lnTo>
                  <a:pt x="774" y="130"/>
                </a:lnTo>
                <a:lnTo>
                  <a:pt x="774" y="130"/>
                </a:lnTo>
                <a:lnTo>
                  <a:pt x="780" y="130"/>
                </a:lnTo>
                <a:lnTo>
                  <a:pt x="788" y="128"/>
                </a:lnTo>
                <a:lnTo>
                  <a:pt x="798" y="122"/>
                </a:lnTo>
                <a:lnTo>
                  <a:pt x="798" y="122"/>
                </a:lnTo>
                <a:lnTo>
                  <a:pt x="808" y="116"/>
                </a:lnTo>
                <a:lnTo>
                  <a:pt x="816" y="114"/>
                </a:lnTo>
                <a:lnTo>
                  <a:pt x="816" y="114"/>
                </a:lnTo>
                <a:lnTo>
                  <a:pt x="822" y="116"/>
                </a:lnTo>
                <a:lnTo>
                  <a:pt x="832" y="118"/>
                </a:lnTo>
                <a:lnTo>
                  <a:pt x="842" y="124"/>
                </a:lnTo>
                <a:lnTo>
                  <a:pt x="856" y="134"/>
                </a:lnTo>
                <a:lnTo>
                  <a:pt x="856" y="134"/>
                </a:lnTo>
                <a:lnTo>
                  <a:pt x="876" y="152"/>
                </a:lnTo>
                <a:lnTo>
                  <a:pt x="884" y="158"/>
                </a:lnTo>
                <a:lnTo>
                  <a:pt x="888" y="160"/>
                </a:lnTo>
                <a:lnTo>
                  <a:pt x="888" y="160"/>
                </a:lnTo>
                <a:lnTo>
                  <a:pt x="900" y="162"/>
                </a:lnTo>
                <a:lnTo>
                  <a:pt x="910" y="164"/>
                </a:lnTo>
                <a:lnTo>
                  <a:pt x="910" y="164"/>
                </a:lnTo>
                <a:lnTo>
                  <a:pt x="922" y="164"/>
                </a:lnTo>
                <a:lnTo>
                  <a:pt x="936" y="162"/>
                </a:lnTo>
                <a:lnTo>
                  <a:pt x="936" y="162"/>
                </a:lnTo>
                <a:lnTo>
                  <a:pt x="950" y="156"/>
                </a:lnTo>
                <a:lnTo>
                  <a:pt x="966" y="152"/>
                </a:lnTo>
                <a:lnTo>
                  <a:pt x="966" y="152"/>
                </a:lnTo>
                <a:lnTo>
                  <a:pt x="980" y="152"/>
                </a:lnTo>
                <a:lnTo>
                  <a:pt x="988" y="148"/>
                </a:lnTo>
                <a:lnTo>
                  <a:pt x="988" y="148"/>
                </a:lnTo>
                <a:lnTo>
                  <a:pt x="996" y="140"/>
                </a:lnTo>
                <a:lnTo>
                  <a:pt x="1008" y="124"/>
                </a:lnTo>
                <a:lnTo>
                  <a:pt x="1026" y="100"/>
                </a:lnTo>
                <a:lnTo>
                  <a:pt x="1026" y="100"/>
                </a:lnTo>
                <a:lnTo>
                  <a:pt x="1050" y="116"/>
                </a:lnTo>
                <a:lnTo>
                  <a:pt x="1050" y="116"/>
                </a:lnTo>
                <a:lnTo>
                  <a:pt x="1068" y="130"/>
                </a:lnTo>
                <a:lnTo>
                  <a:pt x="1082" y="138"/>
                </a:lnTo>
                <a:lnTo>
                  <a:pt x="1090" y="140"/>
                </a:lnTo>
                <a:lnTo>
                  <a:pt x="1096" y="142"/>
                </a:lnTo>
                <a:lnTo>
                  <a:pt x="1096" y="142"/>
                </a:lnTo>
                <a:lnTo>
                  <a:pt x="1120" y="140"/>
                </a:lnTo>
                <a:lnTo>
                  <a:pt x="1142" y="138"/>
                </a:lnTo>
                <a:lnTo>
                  <a:pt x="1142" y="138"/>
                </a:lnTo>
                <a:lnTo>
                  <a:pt x="1162" y="136"/>
                </a:lnTo>
                <a:lnTo>
                  <a:pt x="1172" y="136"/>
                </a:lnTo>
                <a:lnTo>
                  <a:pt x="1180" y="138"/>
                </a:lnTo>
                <a:lnTo>
                  <a:pt x="1180" y="138"/>
                </a:lnTo>
                <a:lnTo>
                  <a:pt x="1200" y="152"/>
                </a:lnTo>
                <a:lnTo>
                  <a:pt x="1222" y="168"/>
                </a:lnTo>
                <a:lnTo>
                  <a:pt x="1222" y="168"/>
                </a:lnTo>
                <a:lnTo>
                  <a:pt x="1230" y="174"/>
                </a:lnTo>
                <a:lnTo>
                  <a:pt x="1238" y="178"/>
                </a:lnTo>
                <a:lnTo>
                  <a:pt x="1246" y="180"/>
                </a:lnTo>
                <a:lnTo>
                  <a:pt x="1254" y="180"/>
                </a:lnTo>
                <a:lnTo>
                  <a:pt x="1254" y="180"/>
                </a:lnTo>
                <a:lnTo>
                  <a:pt x="1274" y="176"/>
                </a:lnTo>
                <a:lnTo>
                  <a:pt x="1292" y="172"/>
                </a:lnTo>
                <a:lnTo>
                  <a:pt x="1292" y="172"/>
                </a:lnTo>
                <a:lnTo>
                  <a:pt x="1298" y="170"/>
                </a:lnTo>
                <a:lnTo>
                  <a:pt x="1304" y="168"/>
                </a:lnTo>
                <a:lnTo>
                  <a:pt x="1308" y="168"/>
                </a:lnTo>
                <a:lnTo>
                  <a:pt x="1314" y="172"/>
                </a:lnTo>
                <a:lnTo>
                  <a:pt x="1320" y="176"/>
                </a:lnTo>
                <a:lnTo>
                  <a:pt x="1326" y="184"/>
                </a:lnTo>
                <a:lnTo>
                  <a:pt x="1326" y="184"/>
                </a:lnTo>
                <a:lnTo>
                  <a:pt x="1336" y="194"/>
                </a:lnTo>
                <a:lnTo>
                  <a:pt x="1340" y="196"/>
                </a:lnTo>
                <a:lnTo>
                  <a:pt x="1346" y="196"/>
                </a:lnTo>
                <a:lnTo>
                  <a:pt x="1346" y="196"/>
                </a:lnTo>
                <a:lnTo>
                  <a:pt x="1352" y="194"/>
                </a:lnTo>
                <a:lnTo>
                  <a:pt x="1356" y="192"/>
                </a:lnTo>
                <a:lnTo>
                  <a:pt x="1360" y="188"/>
                </a:lnTo>
                <a:lnTo>
                  <a:pt x="1366" y="186"/>
                </a:lnTo>
                <a:lnTo>
                  <a:pt x="1366" y="186"/>
                </a:lnTo>
                <a:lnTo>
                  <a:pt x="1378" y="184"/>
                </a:lnTo>
                <a:lnTo>
                  <a:pt x="1384" y="186"/>
                </a:lnTo>
                <a:lnTo>
                  <a:pt x="1392" y="188"/>
                </a:lnTo>
                <a:lnTo>
                  <a:pt x="1392" y="188"/>
                </a:lnTo>
                <a:lnTo>
                  <a:pt x="1410" y="192"/>
                </a:lnTo>
                <a:lnTo>
                  <a:pt x="1416" y="192"/>
                </a:lnTo>
                <a:lnTo>
                  <a:pt x="1422" y="190"/>
                </a:lnTo>
                <a:lnTo>
                  <a:pt x="1422" y="190"/>
                </a:lnTo>
                <a:lnTo>
                  <a:pt x="1440" y="182"/>
                </a:lnTo>
                <a:lnTo>
                  <a:pt x="1448" y="176"/>
                </a:lnTo>
                <a:lnTo>
                  <a:pt x="1456" y="168"/>
                </a:lnTo>
                <a:lnTo>
                  <a:pt x="1456" y="168"/>
                </a:lnTo>
                <a:lnTo>
                  <a:pt x="1472" y="150"/>
                </a:lnTo>
                <a:lnTo>
                  <a:pt x="1486" y="132"/>
                </a:lnTo>
                <a:lnTo>
                  <a:pt x="1486" y="132"/>
                </a:lnTo>
                <a:lnTo>
                  <a:pt x="1494" y="126"/>
                </a:lnTo>
                <a:lnTo>
                  <a:pt x="1502" y="120"/>
                </a:lnTo>
                <a:lnTo>
                  <a:pt x="1514" y="112"/>
                </a:lnTo>
                <a:lnTo>
                  <a:pt x="1526" y="110"/>
                </a:lnTo>
                <a:lnTo>
                  <a:pt x="1526" y="110"/>
                </a:lnTo>
                <a:lnTo>
                  <a:pt x="1548" y="106"/>
                </a:lnTo>
                <a:lnTo>
                  <a:pt x="1564" y="102"/>
                </a:lnTo>
                <a:lnTo>
                  <a:pt x="1564" y="102"/>
                </a:lnTo>
                <a:lnTo>
                  <a:pt x="1574" y="94"/>
                </a:lnTo>
                <a:lnTo>
                  <a:pt x="1582" y="92"/>
                </a:lnTo>
                <a:lnTo>
                  <a:pt x="1588" y="90"/>
                </a:lnTo>
                <a:lnTo>
                  <a:pt x="1588" y="90"/>
                </a:lnTo>
                <a:lnTo>
                  <a:pt x="1616" y="88"/>
                </a:lnTo>
                <a:lnTo>
                  <a:pt x="1644" y="84"/>
                </a:lnTo>
                <a:lnTo>
                  <a:pt x="1644" y="84"/>
                </a:lnTo>
                <a:lnTo>
                  <a:pt x="1658" y="80"/>
                </a:lnTo>
                <a:lnTo>
                  <a:pt x="1664" y="80"/>
                </a:lnTo>
                <a:lnTo>
                  <a:pt x="1672" y="82"/>
                </a:lnTo>
                <a:lnTo>
                  <a:pt x="1672" y="82"/>
                </a:lnTo>
                <a:lnTo>
                  <a:pt x="1700" y="98"/>
                </a:lnTo>
                <a:lnTo>
                  <a:pt x="1700" y="98"/>
                </a:lnTo>
                <a:lnTo>
                  <a:pt x="1716" y="104"/>
                </a:lnTo>
                <a:lnTo>
                  <a:pt x="1724" y="108"/>
                </a:lnTo>
                <a:lnTo>
                  <a:pt x="1730" y="110"/>
                </a:lnTo>
                <a:lnTo>
                  <a:pt x="1730" y="110"/>
                </a:lnTo>
                <a:lnTo>
                  <a:pt x="1740" y="124"/>
                </a:lnTo>
                <a:lnTo>
                  <a:pt x="1750" y="140"/>
                </a:lnTo>
                <a:lnTo>
                  <a:pt x="1750" y="140"/>
                </a:lnTo>
                <a:lnTo>
                  <a:pt x="1758" y="158"/>
                </a:lnTo>
                <a:lnTo>
                  <a:pt x="1766" y="168"/>
                </a:lnTo>
                <a:lnTo>
                  <a:pt x="1766" y="168"/>
                </a:lnTo>
                <a:lnTo>
                  <a:pt x="1786" y="170"/>
                </a:lnTo>
                <a:lnTo>
                  <a:pt x="1800" y="170"/>
                </a:lnTo>
                <a:lnTo>
                  <a:pt x="1804" y="168"/>
                </a:lnTo>
                <a:lnTo>
                  <a:pt x="1806" y="168"/>
                </a:lnTo>
                <a:lnTo>
                  <a:pt x="1806" y="168"/>
                </a:lnTo>
                <a:lnTo>
                  <a:pt x="1834" y="88"/>
                </a:lnTo>
                <a:lnTo>
                  <a:pt x="1834" y="88"/>
                </a:lnTo>
                <a:lnTo>
                  <a:pt x="1838" y="82"/>
                </a:lnTo>
                <a:lnTo>
                  <a:pt x="1842" y="74"/>
                </a:lnTo>
                <a:lnTo>
                  <a:pt x="1854" y="58"/>
                </a:lnTo>
                <a:lnTo>
                  <a:pt x="1854" y="58"/>
                </a:lnTo>
                <a:lnTo>
                  <a:pt x="1864" y="44"/>
                </a:lnTo>
                <a:lnTo>
                  <a:pt x="1870" y="36"/>
                </a:lnTo>
                <a:lnTo>
                  <a:pt x="1870" y="36"/>
                </a:lnTo>
                <a:lnTo>
                  <a:pt x="1874" y="34"/>
                </a:lnTo>
                <a:lnTo>
                  <a:pt x="1876" y="36"/>
                </a:lnTo>
                <a:lnTo>
                  <a:pt x="1880" y="38"/>
                </a:lnTo>
                <a:lnTo>
                  <a:pt x="1880" y="38"/>
                </a:lnTo>
                <a:lnTo>
                  <a:pt x="1884" y="44"/>
                </a:lnTo>
                <a:lnTo>
                  <a:pt x="1890" y="48"/>
                </a:lnTo>
                <a:lnTo>
                  <a:pt x="1900" y="58"/>
                </a:lnTo>
                <a:lnTo>
                  <a:pt x="1900" y="58"/>
                </a:lnTo>
                <a:lnTo>
                  <a:pt x="1904" y="64"/>
                </a:lnTo>
                <a:lnTo>
                  <a:pt x="1906" y="66"/>
                </a:lnTo>
                <a:lnTo>
                  <a:pt x="1908" y="66"/>
                </a:lnTo>
                <a:lnTo>
                  <a:pt x="1908" y="66"/>
                </a:lnTo>
                <a:lnTo>
                  <a:pt x="1918" y="62"/>
                </a:lnTo>
                <a:lnTo>
                  <a:pt x="1926" y="56"/>
                </a:lnTo>
                <a:lnTo>
                  <a:pt x="1926" y="56"/>
                </a:lnTo>
                <a:lnTo>
                  <a:pt x="1928" y="56"/>
                </a:lnTo>
                <a:lnTo>
                  <a:pt x="1934" y="52"/>
                </a:lnTo>
                <a:lnTo>
                  <a:pt x="1934" y="52"/>
                </a:lnTo>
                <a:lnTo>
                  <a:pt x="1938" y="50"/>
                </a:lnTo>
                <a:lnTo>
                  <a:pt x="1940" y="48"/>
                </a:lnTo>
                <a:lnTo>
                  <a:pt x="1956" y="48"/>
                </a:lnTo>
                <a:lnTo>
                  <a:pt x="1956" y="48"/>
                </a:lnTo>
                <a:lnTo>
                  <a:pt x="1982" y="50"/>
                </a:lnTo>
                <a:lnTo>
                  <a:pt x="1992" y="50"/>
                </a:lnTo>
                <a:lnTo>
                  <a:pt x="2000" y="48"/>
                </a:lnTo>
                <a:lnTo>
                  <a:pt x="2000" y="48"/>
                </a:lnTo>
                <a:lnTo>
                  <a:pt x="2008" y="44"/>
                </a:lnTo>
                <a:lnTo>
                  <a:pt x="2014" y="44"/>
                </a:lnTo>
                <a:lnTo>
                  <a:pt x="2018" y="46"/>
                </a:lnTo>
                <a:lnTo>
                  <a:pt x="2018" y="46"/>
                </a:lnTo>
                <a:lnTo>
                  <a:pt x="2028" y="52"/>
                </a:lnTo>
                <a:lnTo>
                  <a:pt x="2038" y="56"/>
                </a:lnTo>
                <a:lnTo>
                  <a:pt x="2038" y="56"/>
                </a:lnTo>
                <a:lnTo>
                  <a:pt x="2054" y="60"/>
                </a:lnTo>
                <a:lnTo>
                  <a:pt x="2074" y="62"/>
                </a:lnTo>
                <a:lnTo>
                  <a:pt x="2074" y="62"/>
                </a:lnTo>
                <a:lnTo>
                  <a:pt x="2094" y="64"/>
                </a:lnTo>
                <a:lnTo>
                  <a:pt x="2110" y="64"/>
                </a:lnTo>
                <a:lnTo>
                  <a:pt x="2110" y="64"/>
                </a:lnTo>
                <a:lnTo>
                  <a:pt x="2126" y="66"/>
                </a:lnTo>
                <a:lnTo>
                  <a:pt x="2138" y="68"/>
                </a:lnTo>
                <a:lnTo>
                  <a:pt x="2138" y="68"/>
                </a:lnTo>
                <a:lnTo>
                  <a:pt x="2146" y="72"/>
                </a:lnTo>
                <a:lnTo>
                  <a:pt x="2156" y="72"/>
                </a:lnTo>
                <a:lnTo>
                  <a:pt x="2156" y="72"/>
                </a:lnTo>
                <a:lnTo>
                  <a:pt x="2198" y="74"/>
                </a:lnTo>
                <a:lnTo>
                  <a:pt x="2198" y="74"/>
                </a:lnTo>
                <a:lnTo>
                  <a:pt x="2226" y="74"/>
                </a:lnTo>
                <a:lnTo>
                  <a:pt x="2226" y="74"/>
                </a:lnTo>
                <a:lnTo>
                  <a:pt x="2254" y="72"/>
                </a:lnTo>
                <a:lnTo>
                  <a:pt x="2254" y="72"/>
                </a:lnTo>
                <a:lnTo>
                  <a:pt x="2268" y="70"/>
                </a:lnTo>
                <a:lnTo>
                  <a:pt x="2286" y="72"/>
                </a:lnTo>
                <a:lnTo>
                  <a:pt x="2286" y="72"/>
                </a:lnTo>
                <a:lnTo>
                  <a:pt x="2304" y="76"/>
                </a:lnTo>
                <a:lnTo>
                  <a:pt x="2310" y="80"/>
                </a:lnTo>
                <a:lnTo>
                  <a:pt x="2318" y="84"/>
                </a:lnTo>
                <a:lnTo>
                  <a:pt x="2318" y="84"/>
                </a:lnTo>
                <a:lnTo>
                  <a:pt x="2328" y="92"/>
                </a:lnTo>
                <a:lnTo>
                  <a:pt x="2330" y="92"/>
                </a:lnTo>
                <a:lnTo>
                  <a:pt x="2334" y="92"/>
                </a:lnTo>
                <a:lnTo>
                  <a:pt x="2334" y="92"/>
                </a:lnTo>
                <a:lnTo>
                  <a:pt x="2348" y="82"/>
                </a:lnTo>
                <a:lnTo>
                  <a:pt x="2360" y="72"/>
                </a:lnTo>
                <a:lnTo>
                  <a:pt x="2360" y="72"/>
                </a:lnTo>
                <a:lnTo>
                  <a:pt x="2364" y="70"/>
                </a:lnTo>
                <a:lnTo>
                  <a:pt x="2372" y="68"/>
                </a:lnTo>
                <a:lnTo>
                  <a:pt x="2372" y="68"/>
                </a:lnTo>
                <a:lnTo>
                  <a:pt x="2396" y="74"/>
                </a:lnTo>
                <a:lnTo>
                  <a:pt x="2396" y="74"/>
                </a:lnTo>
                <a:lnTo>
                  <a:pt x="2402" y="76"/>
                </a:lnTo>
                <a:lnTo>
                  <a:pt x="2404" y="80"/>
                </a:lnTo>
                <a:lnTo>
                  <a:pt x="2406" y="82"/>
                </a:lnTo>
                <a:lnTo>
                  <a:pt x="2406" y="82"/>
                </a:lnTo>
                <a:lnTo>
                  <a:pt x="2418" y="132"/>
                </a:lnTo>
                <a:lnTo>
                  <a:pt x="2428" y="178"/>
                </a:lnTo>
                <a:lnTo>
                  <a:pt x="2428" y="178"/>
                </a:lnTo>
                <a:lnTo>
                  <a:pt x="2432" y="196"/>
                </a:lnTo>
                <a:lnTo>
                  <a:pt x="2438" y="212"/>
                </a:lnTo>
                <a:lnTo>
                  <a:pt x="2438" y="212"/>
                </a:lnTo>
                <a:lnTo>
                  <a:pt x="2438" y="214"/>
                </a:lnTo>
                <a:lnTo>
                  <a:pt x="2440" y="214"/>
                </a:lnTo>
                <a:lnTo>
                  <a:pt x="2442" y="212"/>
                </a:lnTo>
                <a:lnTo>
                  <a:pt x="2442" y="206"/>
                </a:lnTo>
                <a:lnTo>
                  <a:pt x="2442" y="206"/>
                </a:lnTo>
                <a:lnTo>
                  <a:pt x="2458" y="130"/>
                </a:lnTo>
                <a:lnTo>
                  <a:pt x="2458" y="130"/>
                </a:lnTo>
                <a:lnTo>
                  <a:pt x="2466" y="92"/>
                </a:lnTo>
                <a:lnTo>
                  <a:pt x="2472" y="66"/>
                </a:lnTo>
                <a:lnTo>
                  <a:pt x="2472" y="66"/>
                </a:lnTo>
                <a:lnTo>
                  <a:pt x="2482" y="66"/>
                </a:lnTo>
                <a:lnTo>
                  <a:pt x="2482" y="66"/>
                </a:lnTo>
                <a:lnTo>
                  <a:pt x="2486" y="70"/>
                </a:lnTo>
                <a:lnTo>
                  <a:pt x="2492" y="76"/>
                </a:lnTo>
                <a:lnTo>
                  <a:pt x="2492" y="76"/>
                </a:lnTo>
                <a:lnTo>
                  <a:pt x="2498" y="82"/>
                </a:lnTo>
                <a:lnTo>
                  <a:pt x="2500" y="86"/>
                </a:lnTo>
                <a:lnTo>
                  <a:pt x="2504" y="86"/>
                </a:lnTo>
                <a:lnTo>
                  <a:pt x="2504" y="86"/>
                </a:lnTo>
                <a:lnTo>
                  <a:pt x="2508" y="86"/>
                </a:lnTo>
                <a:lnTo>
                  <a:pt x="2516" y="82"/>
                </a:lnTo>
                <a:lnTo>
                  <a:pt x="2516" y="82"/>
                </a:lnTo>
                <a:lnTo>
                  <a:pt x="2534" y="70"/>
                </a:lnTo>
                <a:lnTo>
                  <a:pt x="2546" y="60"/>
                </a:lnTo>
                <a:lnTo>
                  <a:pt x="2558" y="46"/>
                </a:lnTo>
                <a:lnTo>
                  <a:pt x="2558" y="46"/>
                </a:lnTo>
                <a:lnTo>
                  <a:pt x="2570" y="34"/>
                </a:lnTo>
                <a:lnTo>
                  <a:pt x="2582" y="22"/>
                </a:lnTo>
                <a:lnTo>
                  <a:pt x="2594" y="14"/>
                </a:lnTo>
                <a:lnTo>
                  <a:pt x="2602" y="8"/>
                </a:lnTo>
                <a:lnTo>
                  <a:pt x="2602" y="8"/>
                </a:lnTo>
                <a:lnTo>
                  <a:pt x="2614" y="6"/>
                </a:lnTo>
                <a:lnTo>
                  <a:pt x="2616" y="6"/>
                </a:lnTo>
                <a:lnTo>
                  <a:pt x="2616" y="1956"/>
                </a:lnTo>
                <a:lnTo>
                  <a:pt x="0" y="1956"/>
                </a:lnTo>
                <a:lnTo>
                  <a:pt x="0" y="454"/>
                </a:lnTo>
                <a:close/>
              </a:path>
            </a:pathLst>
          </a:custGeom>
          <a:solidFill>
            <a:srgbClr val="4F56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Freeform 50"/>
          <p:cNvSpPr>
            <a:spLocks/>
          </p:cNvSpPr>
          <p:nvPr/>
        </p:nvSpPr>
        <p:spPr bwMode="auto">
          <a:xfrm>
            <a:off x="1600200" y="2186692"/>
            <a:ext cx="4152900" cy="3101975"/>
          </a:xfrm>
          <a:custGeom>
            <a:avLst/>
            <a:gdLst>
              <a:gd name="T0" fmla="*/ 28 w 2616"/>
              <a:gd name="T1" fmla="*/ 562 h 1954"/>
              <a:gd name="T2" fmla="*/ 66 w 2616"/>
              <a:gd name="T3" fmla="*/ 298 h 1954"/>
              <a:gd name="T4" fmla="*/ 84 w 2616"/>
              <a:gd name="T5" fmla="*/ 210 h 1954"/>
              <a:gd name="T6" fmla="*/ 108 w 2616"/>
              <a:gd name="T7" fmla="*/ 146 h 1954"/>
              <a:gd name="T8" fmla="*/ 134 w 2616"/>
              <a:gd name="T9" fmla="*/ 110 h 1954"/>
              <a:gd name="T10" fmla="*/ 168 w 2616"/>
              <a:gd name="T11" fmla="*/ 52 h 1954"/>
              <a:gd name="T12" fmla="*/ 248 w 2616"/>
              <a:gd name="T13" fmla="*/ 40 h 1954"/>
              <a:gd name="T14" fmla="*/ 392 w 2616"/>
              <a:gd name="T15" fmla="*/ 150 h 1954"/>
              <a:gd name="T16" fmla="*/ 460 w 2616"/>
              <a:gd name="T17" fmla="*/ 86 h 1954"/>
              <a:gd name="T18" fmla="*/ 520 w 2616"/>
              <a:gd name="T19" fmla="*/ 58 h 1954"/>
              <a:gd name="T20" fmla="*/ 670 w 2616"/>
              <a:gd name="T21" fmla="*/ 154 h 1954"/>
              <a:gd name="T22" fmla="*/ 756 w 2616"/>
              <a:gd name="T23" fmla="*/ 154 h 1954"/>
              <a:gd name="T24" fmla="*/ 790 w 2616"/>
              <a:gd name="T25" fmla="*/ 152 h 1954"/>
              <a:gd name="T26" fmla="*/ 884 w 2616"/>
              <a:gd name="T27" fmla="*/ 194 h 1954"/>
              <a:gd name="T28" fmla="*/ 990 w 2616"/>
              <a:gd name="T29" fmla="*/ 232 h 1954"/>
              <a:gd name="T30" fmla="*/ 1024 w 2616"/>
              <a:gd name="T31" fmla="*/ 184 h 1954"/>
              <a:gd name="T32" fmla="*/ 1028 w 2616"/>
              <a:gd name="T33" fmla="*/ 182 h 1954"/>
              <a:gd name="T34" fmla="*/ 1094 w 2616"/>
              <a:gd name="T35" fmla="*/ 232 h 1954"/>
              <a:gd name="T36" fmla="*/ 1138 w 2616"/>
              <a:gd name="T37" fmla="*/ 242 h 1954"/>
              <a:gd name="T38" fmla="*/ 1206 w 2616"/>
              <a:gd name="T39" fmla="*/ 244 h 1954"/>
              <a:gd name="T40" fmla="*/ 1262 w 2616"/>
              <a:gd name="T41" fmla="*/ 278 h 1954"/>
              <a:gd name="T42" fmla="*/ 1342 w 2616"/>
              <a:gd name="T43" fmla="*/ 308 h 1954"/>
              <a:gd name="T44" fmla="*/ 1412 w 2616"/>
              <a:gd name="T45" fmla="*/ 298 h 1954"/>
              <a:gd name="T46" fmla="*/ 1446 w 2616"/>
              <a:gd name="T47" fmla="*/ 274 h 1954"/>
              <a:gd name="T48" fmla="*/ 1464 w 2616"/>
              <a:gd name="T49" fmla="*/ 244 h 1954"/>
              <a:gd name="T50" fmla="*/ 1500 w 2616"/>
              <a:gd name="T51" fmla="*/ 190 h 1954"/>
              <a:gd name="T52" fmla="*/ 1540 w 2616"/>
              <a:gd name="T53" fmla="*/ 170 h 1954"/>
              <a:gd name="T54" fmla="*/ 1586 w 2616"/>
              <a:gd name="T55" fmla="*/ 148 h 1954"/>
              <a:gd name="T56" fmla="*/ 1636 w 2616"/>
              <a:gd name="T57" fmla="*/ 144 h 1954"/>
              <a:gd name="T58" fmla="*/ 1656 w 2616"/>
              <a:gd name="T59" fmla="*/ 134 h 1954"/>
              <a:gd name="T60" fmla="*/ 1678 w 2616"/>
              <a:gd name="T61" fmla="*/ 144 h 1954"/>
              <a:gd name="T62" fmla="*/ 1718 w 2616"/>
              <a:gd name="T63" fmla="*/ 162 h 1954"/>
              <a:gd name="T64" fmla="*/ 1754 w 2616"/>
              <a:gd name="T65" fmla="*/ 204 h 1954"/>
              <a:gd name="T66" fmla="*/ 1766 w 2616"/>
              <a:gd name="T67" fmla="*/ 226 h 1954"/>
              <a:gd name="T68" fmla="*/ 1802 w 2616"/>
              <a:gd name="T69" fmla="*/ 230 h 1954"/>
              <a:gd name="T70" fmla="*/ 1840 w 2616"/>
              <a:gd name="T71" fmla="*/ 140 h 1954"/>
              <a:gd name="T72" fmla="*/ 1886 w 2616"/>
              <a:gd name="T73" fmla="*/ 108 h 1954"/>
              <a:gd name="T74" fmla="*/ 1918 w 2616"/>
              <a:gd name="T75" fmla="*/ 120 h 1954"/>
              <a:gd name="T76" fmla="*/ 1982 w 2616"/>
              <a:gd name="T77" fmla="*/ 112 h 1954"/>
              <a:gd name="T78" fmla="*/ 2006 w 2616"/>
              <a:gd name="T79" fmla="*/ 106 h 1954"/>
              <a:gd name="T80" fmla="*/ 2030 w 2616"/>
              <a:gd name="T81" fmla="*/ 108 h 1954"/>
              <a:gd name="T82" fmla="*/ 2098 w 2616"/>
              <a:gd name="T83" fmla="*/ 120 h 1954"/>
              <a:gd name="T84" fmla="*/ 2144 w 2616"/>
              <a:gd name="T85" fmla="*/ 130 h 1954"/>
              <a:gd name="T86" fmla="*/ 2206 w 2616"/>
              <a:gd name="T87" fmla="*/ 142 h 1954"/>
              <a:gd name="T88" fmla="*/ 2226 w 2616"/>
              <a:gd name="T89" fmla="*/ 148 h 1954"/>
              <a:gd name="T90" fmla="*/ 2276 w 2616"/>
              <a:gd name="T91" fmla="*/ 148 h 1954"/>
              <a:gd name="T92" fmla="*/ 2316 w 2616"/>
              <a:gd name="T93" fmla="*/ 166 h 1954"/>
              <a:gd name="T94" fmla="*/ 2352 w 2616"/>
              <a:gd name="T95" fmla="*/ 152 h 1954"/>
              <a:gd name="T96" fmla="*/ 2404 w 2616"/>
              <a:gd name="T97" fmla="*/ 134 h 1954"/>
              <a:gd name="T98" fmla="*/ 2478 w 2616"/>
              <a:gd name="T99" fmla="*/ 140 h 1954"/>
              <a:gd name="T100" fmla="*/ 2494 w 2616"/>
              <a:gd name="T101" fmla="*/ 146 h 1954"/>
              <a:gd name="T102" fmla="*/ 2514 w 2616"/>
              <a:gd name="T103" fmla="*/ 146 h 1954"/>
              <a:gd name="T104" fmla="*/ 2544 w 2616"/>
              <a:gd name="T105" fmla="*/ 124 h 1954"/>
              <a:gd name="T106" fmla="*/ 2576 w 2616"/>
              <a:gd name="T107" fmla="*/ 68 h 1954"/>
              <a:gd name="T108" fmla="*/ 2590 w 2616"/>
              <a:gd name="T109" fmla="*/ 58 h 1954"/>
              <a:gd name="T110" fmla="*/ 2616 w 2616"/>
              <a:gd name="T111" fmla="*/ 54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16" h="1954">
                <a:moveTo>
                  <a:pt x="0" y="886"/>
                </a:moveTo>
                <a:lnTo>
                  <a:pt x="0" y="886"/>
                </a:lnTo>
                <a:lnTo>
                  <a:pt x="14" y="730"/>
                </a:lnTo>
                <a:lnTo>
                  <a:pt x="28" y="562"/>
                </a:lnTo>
                <a:lnTo>
                  <a:pt x="36" y="484"/>
                </a:lnTo>
                <a:lnTo>
                  <a:pt x="46" y="410"/>
                </a:lnTo>
                <a:lnTo>
                  <a:pt x="56" y="348"/>
                </a:lnTo>
                <a:lnTo>
                  <a:pt x="66" y="298"/>
                </a:lnTo>
                <a:lnTo>
                  <a:pt x="66" y="298"/>
                </a:lnTo>
                <a:lnTo>
                  <a:pt x="72" y="268"/>
                </a:lnTo>
                <a:lnTo>
                  <a:pt x="76" y="244"/>
                </a:lnTo>
                <a:lnTo>
                  <a:pt x="84" y="210"/>
                </a:lnTo>
                <a:lnTo>
                  <a:pt x="84" y="210"/>
                </a:lnTo>
                <a:lnTo>
                  <a:pt x="90" y="190"/>
                </a:lnTo>
                <a:lnTo>
                  <a:pt x="100" y="160"/>
                </a:lnTo>
                <a:lnTo>
                  <a:pt x="108" y="146"/>
                </a:lnTo>
                <a:lnTo>
                  <a:pt x="114" y="132"/>
                </a:lnTo>
                <a:lnTo>
                  <a:pt x="124" y="120"/>
                </a:lnTo>
                <a:lnTo>
                  <a:pt x="134" y="110"/>
                </a:lnTo>
                <a:lnTo>
                  <a:pt x="134" y="110"/>
                </a:lnTo>
                <a:lnTo>
                  <a:pt x="144" y="100"/>
                </a:lnTo>
                <a:lnTo>
                  <a:pt x="152" y="86"/>
                </a:lnTo>
                <a:lnTo>
                  <a:pt x="160" y="70"/>
                </a:lnTo>
                <a:lnTo>
                  <a:pt x="168" y="52"/>
                </a:lnTo>
                <a:lnTo>
                  <a:pt x="176" y="24"/>
                </a:lnTo>
                <a:lnTo>
                  <a:pt x="180" y="10"/>
                </a:lnTo>
                <a:lnTo>
                  <a:pt x="212" y="0"/>
                </a:lnTo>
                <a:lnTo>
                  <a:pt x="248" y="40"/>
                </a:lnTo>
                <a:lnTo>
                  <a:pt x="282" y="130"/>
                </a:lnTo>
                <a:lnTo>
                  <a:pt x="328" y="138"/>
                </a:lnTo>
                <a:lnTo>
                  <a:pt x="354" y="150"/>
                </a:lnTo>
                <a:lnTo>
                  <a:pt x="392" y="150"/>
                </a:lnTo>
                <a:lnTo>
                  <a:pt x="424" y="106"/>
                </a:lnTo>
                <a:lnTo>
                  <a:pt x="424" y="106"/>
                </a:lnTo>
                <a:lnTo>
                  <a:pt x="460" y="86"/>
                </a:lnTo>
                <a:lnTo>
                  <a:pt x="460" y="86"/>
                </a:lnTo>
                <a:lnTo>
                  <a:pt x="470" y="78"/>
                </a:lnTo>
                <a:lnTo>
                  <a:pt x="482" y="66"/>
                </a:lnTo>
                <a:lnTo>
                  <a:pt x="498" y="50"/>
                </a:lnTo>
                <a:lnTo>
                  <a:pt x="520" y="58"/>
                </a:lnTo>
                <a:lnTo>
                  <a:pt x="570" y="70"/>
                </a:lnTo>
                <a:lnTo>
                  <a:pt x="602" y="102"/>
                </a:lnTo>
                <a:lnTo>
                  <a:pt x="636" y="106"/>
                </a:lnTo>
                <a:lnTo>
                  <a:pt x="670" y="154"/>
                </a:lnTo>
                <a:lnTo>
                  <a:pt x="718" y="160"/>
                </a:lnTo>
                <a:lnTo>
                  <a:pt x="738" y="150"/>
                </a:lnTo>
                <a:lnTo>
                  <a:pt x="738" y="150"/>
                </a:lnTo>
                <a:lnTo>
                  <a:pt x="756" y="154"/>
                </a:lnTo>
                <a:lnTo>
                  <a:pt x="770" y="156"/>
                </a:lnTo>
                <a:lnTo>
                  <a:pt x="782" y="156"/>
                </a:lnTo>
                <a:lnTo>
                  <a:pt x="782" y="156"/>
                </a:lnTo>
                <a:lnTo>
                  <a:pt x="790" y="152"/>
                </a:lnTo>
                <a:lnTo>
                  <a:pt x="802" y="146"/>
                </a:lnTo>
                <a:lnTo>
                  <a:pt x="814" y="138"/>
                </a:lnTo>
                <a:lnTo>
                  <a:pt x="848" y="152"/>
                </a:lnTo>
                <a:lnTo>
                  <a:pt x="884" y="194"/>
                </a:lnTo>
                <a:lnTo>
                  <a:pt x="906" y="212"/>
                </a:lnTo>
                <a:lnTo>
                  <a:pt x="916" y="228"/>
                </a:lnTo>
                <a:lnTo>
                  <a:pt x="924" y="234"/>
                </a:lnTo>
                <a:lnTo>
                  <a:pt x="990" y="232"/>
                </a:lnTo>
                <a:lnTo>
                  <a:pt x="990" y="232"/>
                </a:lnTo>
                <a:lnTo>
                  <a:pt x="1006" y="210"/>
                </a:lnTo>
                <a:lnTo>
                  <a:pt x="1024" y="184"/>
                </a:lnTo>
                <a:lnTo>
                  <a:pt x="1024" y="184"/>
                </a:lnTo>
                <a:lnTo>
                  <a:pt x="1026" y="178"/>
                </a:lnTo>
                <a:lnTo>
                  <a:pt x="1026" y="178"/>
                </a:lnTo>
                <a:lnTo>
                  <a:pt x="1028" y="182"/>
                </a:lnTo>
                <a:lnTo>
                  <a:pt x="1028" y="182"/>
                </a:lnTo>
                <a:lnTo>
                  <a:pt x="1050" y="202"/>
                </a:lnTo>
                <a:lnTo>
                  <a:pt x="1072" y="220"/>
                </a:lnTo>
                <a:lnTo>
                  <a:pt x="1072" y="220"/>
                </a:lnTo>
                <a:lnTo>
                  <a:pt x="1094" y="232"/>
                </a:lnTo>
                <a:lnTo>
                  <a:pt x="1110" y="240"/>
                </a:lnTo>
                <a:lnTo>
                  <a:pt x="1124" y="242"/>
                </a:lnTo>
                <a:lnTo>
                  <a:pt x="1124" y="242"/>
                </a:lnTo>
                <a:lnTo>
                  <a:pt x="1138" y="242"/>
                </a:lnTo>
                <a:lnTo>
                  <a:pt x="1154" y="242"/>
                </a:lnTo>
                <a:lnTo>
                  <a:pt x="1174" y="240"/>
                </a:lnTo>
                <a:lnTo>
                  <a:pt x="1174" y="240"/>
                </a:lnTo>
                <a:lnTo>
                  <a:pt x="1206" y="244"/>
                </a:lnTo>
                <a:lnTo>
                  <a:pt x="1234" y="272"/>
                </a:lnTo>
                <a:lnTo>
                  <a:pt x="1234" y="272"/>
                </a:lnTo>
                <a:lnTo>
                  <a:pt x="1250" y="276"/>
                </a:lnTo>
                <a:lnTo>
                  <a:pt x="1262" y="278"/>
                </a:lnTo>
                <a:lnTo>
                  <a:pt x="1272" y="278"/>
                </a:lnTo>
                <a:lnTo>
                  <a:pt x="1272" y="278"/>
                </a:lnTo>
                <a:lnTo>
                  <a:pt x="1306" y="270"/>
                </a:lnTo>
                <a:lnTo>
                  <a:pt x="1342" y="308"/>
                </a:lnTo>
                <a:lnTo>
                  <a:pt x="1342" y="308"/>
                </a:lnTo>
                <a:lnTo>
                  <a:pt x="1370" y="304"/>
                </a:lnTo>
                <a:lnTo>
                  <a:pt x="1370" y="304"/>
                </a:lnTo>
                <a:lnTo>
                  <a:pt x="1412" y="298"/>
                </a:lnTo>
                <a:lnTo>
                  <a:pt x="1412" y="298"/>
                </a:lnTo>
                <a:lnTo>
                  <a:pt x="1418" y="296"/>
                </a:lnTo>
                <a:lnTo>
                  <a:pt x="1428" y="288"/>
                </a:lnTo>
                <a:lnTo>
                  <a:pt x="1446" y="274"/>
                </a:lnTo>
                <a:lnTo>
                  <a:pt x="1446" y="274"/>
                </a:lnTo>
                <a:lnTo>
                  <a:pt x="1454" y="264"/>
                </a:lnTo>
                <a:lnTo>
                  <a:pt x="1464" y="244"/>
                </a:lnTo>
                <a:lnTo>
                  <a:pt x="1464" y="244"/>
                </a:lnTo>
                <a:lnTo>
                  <a:pt x="1470" y="230"/>
                </a:lnTo>
                <a:lnTo>
                  <a:pt x="1480" y="212"/>
                </a:lnTo>
                <a:lnTo>
                  <a:pt x="1492" y="196"/>
                </a:lnTo>
                <a:lnTo>
                  <a:pt x="1500" y="190"/>
                </a:lnTo>
                <a:lnTo>
                  <a:pt x="1506" y="184"/>
                </a:lnTo>
                <a:lnTo>
                  <a:pt x="1506" y="184"/>
                </a:lnTo>
                <a:lnTo>
                  <a:pt x="1522" y="176"/>
                </a:lnTo>
                <a:lnTo>
                  <a:pt x="1540" y="170"/>
                </a:lnTo>
                <a:lnTo>
                  <a:pt x="1560" y="164"/>
                </a:lnTo>
                <a:lnTo>
                  <a:pt x="1560" y="164"/>
                </a:lnTo>
                <a:lnTo>
                  <a:pt x="1586" y="148"/>
                </a:lnTo>
                <a:lnTo>
                  <a:pt x="1586" y="148"/>
                </a:lnTo>
                <a:lnTo>
                  <a:pt x="1600" y="148"/>
                </a:lnTo>
                <a:lnTo>
                  <a:pt x="1620" y="146"/>
                </a:lnTo>
                <a:lnTo>
                  <a:pt x="1620" y="146"/>
                </a:lnTo>
                <a:lnTo>
                  <a:pt x="1636" y="144"/>
                </a:lnTo>
                <a:lnTo>
                  <a:pt x="1646" y="140"/>
                </a:lnTo>
                <a:lnTo>
                  <a:pt x="1646" y="140"/>
                </a:lnTo>
                <a:lnTo>
                  <a:pt x="1652" y="136"/>
                </a:lnTo>
                <a:lnTo>
                  <a:pt x="1656" y="134"/>
                </a:lnTo>
                <a:lnTo>
                  <a:pt x="1662" y="134"/>
                </a:lnTo>
                <a:lnTo>
                  <a:pt x="1662" y="134"/>
                </a:lnTo>
                <a:lnTo>
                  <a:pt x="1670" y="138"/>
                </a:lnTo>
                <a:lnTo>
                  <a:pt x="1678" y="144"/>
                </a:lnTo>
                <a:lnTo>
                  <a:pt x="1688" y="150"/>
                </a:lnTo>
                <a:lnTo>
                  <a:pt x="1698" y="154"/>
                </a:lnTo>
                <a:lnTo>
                  <a:pt x="1698" y="154"/>
                </a:lnTo>
                <a:lnTo>
                  <a:pt x="1718" y="162"/>
                </a:lnTo>
                <a:lnTo>
                  <a:pt x="1728" y="166"/>
                </a:lnTo>
                <a:lnTo>
                  <a:pt x="1728" y="166"/>
                </a:lnTo>
                <a:lnTo>
                  <a:pt x="1754" y="204"/>
                </a:lnTo>
                <a:lnTo>
                  <a:pt x="1754" y="204"/>
                </a:lnTo>
                <a:lnTo>
                  <a:pt x="1760" y="218"/>
                </a:lnTo>
                <a:lnTo>
                  <a:pt x="1764" y="224"/>
                </a:lnTo>
                <a:lnTo>
                  <a:pt x="1766" y="226"/>
                </a:lnTo>
                <a:lnTo>
                  <a:pt x="1766" y="226"/>
                </a:lnTo>
                <a:lnTo>
                  <a:pt x="1776" y="228"/>
                </a:lnTo>
                <a:lnTo>
                  <a:pt x="1786" y="230"/>
                </a:lnTo>
                <a:lnTo>
                  <a:pt x="1786" y="230"/>
                </a:lnTo>
                <a:lnTo>
                  <a:pt x="1802" y="230"/>
                </a:lnTo>
                <a:lnTo>
                  <a:pt x="1802" y="230"/>
                </a:lnTo>
                <a:lnTo>
                  <a:pt x="1832" y="154"/>
                </a:lnTo>
                <a:lnTo>
                  <a:pt x="1832" y="154"/>
                </a:lnTo>
                <a:lnTo>
                  <a:pt x="1840" y="140"/>
                </a:lnTo>
                <a:lnTo>
                  <a:pt x="1854" y="122"/>
                </a:lnTo>
                <a:lnTo>
                  <a:pt x="1874" y="102"/>
                </a:lnTo>
                <a:lnTo>
                  <a:pt x="1874" y="102"/>
                </a:lnTo>
                <a:lnTo>
                  <a:pt x="1886" y="108"/>
                </a:lnTo>
                <a:lnTo>
                  <a:pt x="1904" y="118"/>
                </a:lnTo>
                <a:lnTo>
                  <a:pt x="1904" y="118"/>
                </a:lnTo>
                <a:lnTo>
                  <a:pt x="1910" y="120"/>
                </a:lnTo>
                <a:lnTo>
                  <a:pt x="1918" y="120"/>
                </a:lnTo>
                <a:lnTo>
                  <a:pt x="1930" y="116"/>
                </a:lnTo>
                <a:lnTo>
                  <a:pt x="1930" y="116"/>
                </a:lnTo>
                <a:lnTo>
                  <a:pt x="1956" y="114"/>
                </a:lnTo>
                <a:lnTo>
                  <a:pt x="1982" y="112"/>
                </a:lnTo>
                <a:lnTo>
                  <a:pt x="1982" y="112"/>
                </a:lnTo>
                <a:lnTo>
                  <a:pt x="1994" y="110"/>
                </a:lnTo>
                <a:lnTo>
                  <a:pt x="2006" y="106"/>
                </a:lnTo>
                <a:lnTo>
                  <a:pt x="2006" y="106"/>
                </a:lnTo>
                <a:lnTo>
                  <a:pt x="2010" y="104"/>
                </a:lnTo>
                <a:lnTo>
                  <a:pt x="2016" y="106"/>
                </a:lnTo>
                <a:lnTo>
                  <a:pt x="2030" y="108"/>
                </a:lnTo>
                <a:lnTo>
                  <a:pt x="2030" y="108"/>
                </a:lnTo>
                <a:lnTo>
                  <a:pt x="2048" y="116"/>
                </a:lnTo>
                <a:lnTo>
                  <a:pt x="2048" y="116"/>
                </a:lnTo>
                <a:lnTo>
                  <a:pt x="2076" y="118"/>
                </a:lnTo>
                <a:lnTo>
                  <a:pt x="2098" y="120"/>
                </a:lnTo>
                <a:lnTo>
                  <a:pt x="2098" y="120"/>
                </a:lnTo>
                <a:lnTo>
                  <a:pt x="2132" y="126"/>
                </a:lnTo>
                <a:lnTo>
                  <a:pt x="2132" y="126"/>
                </a:lnTo>
                <a:lnTo>
                  <a:pt x="2144" y="130"/>
                </a:lnTo>
                <a:lnTo>
                  <a:pt x="2164" y="134"/>
                </a:lnTo>
                <a:lnTo>
                  <a:pt x="2164" y="134"/>
                </a:lnTo>
                <a:lnTo>
                  <a:pt x="2188" y="138"/>
                </a:lnTo>
                <a:lnTo>
                  <a:pt x="2206" y="142"/>
                </a:lnTo>
                <a:lnTo>
                  <a:pt x="2206" y="142"/>
                </a:lnTo>
                <a:lnTo>
                  <a:pt x="2216" y="146"/>
                </a:lnTo>
                <a:lnTo>
                  <a:pt x="2226" y="148"/>
                </a:lnTo>
                <a:lnTo>
                  <a:pt x="2226" y="148"/>
                </a:lnTo>
                <a:lnTo>
                  <a:pt x="2240" y="148"/>
                </a:lnTo>
                <a:lnTo>
                  <a:pt x="2256" y="146"/>
                </a:lnTo>
                <a:lnTo>
                  <a:pt x="2256" y="146"/>
                </a:lnTo>
                <a:lnTo>
                  <a:pt x="2276" y="148"/>
                </a:lnTo>
                <a:lnTo>
                  <a:pt x="2296" y="150"/>
                </a:lnTo>
                <a:lnTo>
                  <a:pt x="2296" y="150"/>
                </a:lnTo>
                <a:lnTo>
                  <a:pt x="2304" y="156"/>
                </a:lnTo>
                <a:lnTo>
                  <a:pt x="2316" y="166"/>
                </a:lnTo>
                <a:lnTo>
                  <a:pt x="2332" y="182"/>
                </a:lnTo>
                <a:lnTo>
                  <a:pt x="2332" y="182"/>
                </a:lnTo>
                <a:lnTo>
                  <a:pt x="2342" y="170"/>
                </a:lnTo>
                <a:lnTo>
                  <a:pt x="2352" y="152"/>
                </a:lnTo>
                <a:lnTo>
                  <a:pt x="2352" y="152"/>
                </a:lnTo>
                <a:lnTo>
                  <a:pt x="2362" y="140"/>
                </a:lnTo>
                <a:lnTo>
                  <a:pt x="2368" y="134"/>
                </a:lnTo>
                <a:lnTo>
                  <a:pt x="2404" y="134"/>
                </a:lnTo>
                <a:lnTo>
                  <a:pt x="2438" y="260"/>
                </a:lnTo>
                <a:lnTo>
                  <a:pt x="2474" y="140"/>
                </a:lnTo>
                <a:lnTo>
                  <a:pt x="2474" y="140"/>
                </a:lnTo>
                <a:lnTo>
                  <a:pt x="2478" y="140"/>
                </a:lnTo>
                <a:lnTo>
                  <a:pt x="2482" y="140"/>
                </a:lnTo>
                <a:lnTo>
                  <a:pt x="2484" y="140"/>
                </a:lnTo>
                <a:lnTo>
                  <a:pt x="2484" y="140"/>
                </a:lnTo>
                <a:lnTo>
                  <a:pt x="2494" y="146"/>
                </a:lnTo>
                <a:lnTo>
                  <a:pt x="2500" y="148"/>
                </a:lnTo>
                <a:lnTo>
                  <a:pt x="2506" y="148"/>
                </a:lnTo>
                <a:lnTo>
                  <a:pt x="2506" y="148"/>
                </a:lnTo>
                <a:lnTo>
                  <a:pt x="2514" y="146"/>
                </a:lnTo>
                <a:lnTo>
                  <a:pt x="2524" y="142"/>
                </a:lnTo>
                <a:lnTo>
                  <a:pt x="2524" y="142"/>
                </a:lnTo>
                <a:lnTo>
                  <a:pt x="2536" y="132"/>
                </a:lnTo>
                <a:lnTo>
                  <a:pt x="2544" y="124"/>
                </a:lnTo>
                <a:lnTo>
                  <a:pt x="2544" y="124"/>
                </a:lnTo>
                <a:lnTo>
                  <a:pt x="2572" y="74"/>
                </a:lnTo>
                <a:lnTo>
                  <a:pt x="2572" y="74"/>
                </a:lnTo>
                <a:lnTo>
                  <a:pt x="2576" y="68"/>
                </a:lnTo>
                <a:lnTo>
                  <a:pt x="2580" y="62"/>
                </a:lnTo>
                <a:lnTo>
                  <a:pt x="2586" y="60"/>
                </a:lnTo>
                <a:lnTo>
                  <a:pt x="2590" y="58"/>
                </a:lnTo>
                <a:lnTo>
                  <a:pt x="2590" y="58"/>
                </a:lnTo>
                <a:lnTo>
                  <a:pt x="2604" y="56"/>
                </a:lnTo>
                <a:lnTo>
                  <a:pt x="2610" y="54"/>
                </a:lnTo>
                <a:lnTo>
                  <a:pt x="2614" y="54"/>
                </a:lnTo>
                <a:lnTo>
                  <a:pt x="2616" y="54"/>
                </a:lnTo>
                <a:lnTo>
                  <a:pt x="2616" y="1954"/>
                </a:lnTo>
                <a:lnTo>
                  <a:pt x="0" y="1954"/>
                </a:lnTo>
                <a:lnTo>
                  <a:pt x="0" y="886"/>
                </a:lnTo>
                <a:close/>
              </a:path>
            </a:pathLst>
          </a:custGeom>
          <a:solidFill>
            <a:srgbClr val="D75B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Freeform 51"/>
          <p:cNvSpPr>
            <a:spLocks/>
          </p:cNvSpPr>
          <p:nvPr/>
        </p:nvSpPr>
        <p:spPr bwMode="auto">
          <a:xfrm>
            <a:off x="1600200" y="2186692"/>
            <a:ext cx="4152900" cy="3101975"/>
          </a:xfrm>
          <a:custGeom>
            <a:avLst/>
            <a:gdLst>
              <a:gd name="T0" fmla="*/ 28 w 2616"/>
              <a:gd name="T1" fmla="*/ 562 h 1954"/>
              <a:gd name="T2" fmla="*/ 66 w 2616"/>
              <a:gd name="T3" fmla="*/ 298 h 1954"/>
              <a:gd name="T4" fmla="*/ 84 w 2616"/>
              <a:gd name="T5" fmla="*/ 210 h 1954"/>
              <a:gd name="T6" fmla="*/ 108 w 2616"/>
              <a:gd name="T7" fmla="*/ 146 h 1954"/>
              <a:gd name="T8" fmla="*/ 134 w 2616"/>
              <a:gd name="T9" fmla="*/ 110 h 1954"/>
              <a:gd name="T10" fmla="*/ 168 w 2616"/>
              <a:gd name="T11" fmla="*/ 52 h 1954"/>
              <a:gd name="T12" fmla="*/ 248 w 2616"/>
              <a:gd name="T13" fmla="*/ 40 h 1954"/>
              <a:gd name="T14" fmla="*/ 392 w 2616"/>
              <a:gd name="T15" fmla="*/ 150 h 1954"/>
              <a:gd name="T16" fmla="*/ 460 w 2616"/>
              <a:gd name="T17" fmla="*/ 86 h 1954"/>
              <a:gd name="T18" fmla="*/ 520 w 2616"/>
              <a:gd name="T19" fmla="*/ 58 h 1954"/>
              <a:gd name="T20" fmla="*/ 670 w 2616"/>
              <a:gd name="T21" fmla="*/ 154 h 1954"/>
              <a:gd name="T22" fmla="*/ 756 w 2616"/>
              <a:gd name="T23" fmla="*/ 154 h 1954"/>
              <a:gd name="T24" fmla="*/ 790 w 2616"/>
              <a:gd name="T25" fmla="*/ 152 h 1954"/>
              <a:gd name="T26" fmla="*/ 884 w 2616"/>
              <a:gd name="T27" fmla="*/ 194 h 1954"/>
              <a:gd name="T28" fmla="*/ 990 w 2616"/>
              <a:gd name="T29" fmla="*/ 232 h 1954"/>
              <a:gd name="T30" fmla="*/ 1024 w 2616"/>
              <a:gd name="T31" fmla="*/ 184 h 1954"/>
              <a:gd name="T32" fmla="*/ 1028 w 2616"/>
              <a:gd name="T33" fmla="*/ 182 h 1954"/>
              <a:gd name="T34" fmla="*/ 1094 w 2616"/>
              <a:gd name="T35" fmla="*/ 232 h 1954"/>
              <a:gd name="T36" fmla="*/ 1138 w 2616"/>
              <a:gd name="T37" fmla="*/ 242 h 1954"/>
              <a:gd name="T38" fmla="*/ 1206 w 2616"/>
              <a:gd name="T39" fmla="*/ 244 h 1954"/>
              <a:gd name="T40" fmla="*/ 1262 w 2616"/>
              <a:gd name="T41" fmla="*/ 278 h 1954"/>
              <a:gd name="T42" fmla="*/ 1342 w 2616"/>
              <a:gd name="T43" fmla="*/ 308 h 1954"/>
              <a:gd name="T44" fmla="*/ 1412 w 2616"/>
              <a:gd name="T45" fmla="*/ 298 h 1954"/>
              <a:gd name="T46" fmla="*/ 1446 w 2616"/>
              <a:gd name="T47" fmla="*/ 274 h 1954"/>
              <a:gd name="T48" fmla="*/ 1464 w 2616"/>
              <a:gd name="T49" fmla="*/ 244 h 1954"/>
              <a:gd name="T50" fmla="*/ 1500 w 2616"/>
              <a:gd name="T51" fmla="*/ 190 h 1954"/>
              <a:gd name="T52" fmla="*/ 1540 w 2616"/>
              <a:gd name="T53" fmla="*/ 170 h 1954"/>
              <a:gd name="T54" fmla="*/ 1586 w 2616"/>
              <a:gd name="T55" fmla="*/ 148 h 1954"/>
              <a:gd name="T56" fmla="*/ 1636 w 2616"/>
              <a:gd name="T57" fmla="*/ 144 h 1954"/>
              <a:gd name="T58" fmla="*/ 1656 w 2616"/>
              <a:gd name="T59" fmla="*/ 134 h 1954"/>
              <a:gd name="T60" fmla="*/ 1678 w 2616"/>
              <a:gd name="T61" fmla="*/ 144 h 1954"/>
              <a:gd name="T62" fmla="*/ 1718 w 2616"/>
              <a:gd name="T63" fmla="*/ 162 h 1954"/>
              <a:gd name="T64" fmla="*/ 1754 w 2616"/>
              <a:gd name="T65" fmla="*/ 204 h 1954"/>
              <a:gd name="T66" fmla="*/ 1766 w 2616"/>
              <a:gd name="T67" fmla="*/ 226 h 1954"/>
              <a:gd name="T68" fmla="*/ 1802 w 2616"/>
              <a:gd name="T69" fmla="*/ 230 h 1954"/>
              <a:gd name="T70" fmla="*/ 1840 w 2616"/>
              <a:gd name="T71" fmla="*/ 140 h 1954"/>
              <a:gd name="T72" fmla="*/ 1886 w 2616"/>
              <a:gd name="T73" fmla="*/ 108 h 1954"/>
              <a:gd name="T74" fmla="*/ 1918 w 2616"/>
              <a:gd name="T75" fmla="*/ 120 h 1954"/>
              <a:gd name="T76" fmla="*/ 1982 w 2616"/>
              <a:gd name="T77" fmla="*/ 112 h 1954"/>
              <a:gd name="T78" fmla="*/ 2006 w 2616"/>
              <a:gd name="T79" fmla="*/ 106 h 1954"/>
              <a:gd name="T80" fmla="*/ 2030 w 2616"/>
              <a:gd name="T81" fmla="*/ 108 h 1954"/>
              <a:gd name="T82" fmla="*/ 2098 w 2616"/>
              <a:gd name="T83" fmla="*/ 120 h 1954"/>
              <a:gd name="T84" fmla="*/ 2144 w 2616"/>
              <a:gd name="T85" fmla="*/ 130 h 1954"/>
              <a:gd name="T86" fmla="*/ 2206 w 2616"/>
              <a:gd name="T87" fmla="*/ 142 h 1954"/>
              <a:gd name="T88" fmla="*/ 2226 w 2616"/>
              <a:gd name="T89" fmla="*/ 148 h 1954"/>
              <a:gd name="T90" fmla="*/ 2276 w 2616"/>
              <a:gd name="T91" fmla="*/ 148 h 1954"/>
              <a:gd name="T92" fmla="*/ 2316 w 2616"/>
              <a:gd name="T93" fmla="*/ 166 h 1954"/>
              <a:gd name="T94" fmla="*/ 2352 w 2616"/>
              <a:gd name="T95" fmla="*/ 152 h 1954"/>
              <a:gd name="T96" fmla="*/ 2404 w 2616"/>
              <a:gd name="T97" fmla="*/ 134 h 1954"/>
              <a:gd name="T98" fmla="*/ 2478 w 2616"/>
              <a:gd name="T99" fmla="*/ 140 h 1954"/>
              <a:gd name="T100" fmla="*/ 2494 w 2616"/>
              <a:gd name="T101" fmla="*/ 146 h 1954"/>
              <a:gd name="T102" fmla="*/ 2514 w 2616"/>
              <a:gd name="T103" fmla="*/ 146 h 1954"/>
              <a:gd name="T104" fmla="*/ 2544 w 2616"/>
              <a:gd name="T105" fmla="*/ 124 h 1954"/>
              <a:gd name="T106" fmla="*/ 2576 w 2616"/>
              <a:gd name="T107" fmla="*/ 68 h 1954"/>
              <a:gd name="T108" fmla="*/ 2590 w 2616"/>
              <a:gd name="T109" fmla="*/ 58 h 1954"/>
              <a:gd name="T110" fmla="*/ 2616 w 2616"/>
              <a:gd name="T111" fmla="*/ 54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16" h="1954">
                <a:moveTo>
                  <a:pt x="0" y="886"/>
                </a:moveTo>
                <a:lnTo>
                  <a:pt x="0" y="886"/>
                </a:lnTo>
                <a:lnTo>
                  <a:pt x="14" y="730"/>
                </a:lnTo>
                <a:lnTo>
                  <a:pt x="28" y="562"/>
                </a:lnTo>
                <a:lnTo>
                  <a:pt x="36" y="484"/>
                </a:lnTo>
                <a:lnTo>
                  <a:pt x="46" y="410"/>
                </a:lnTo>
                <a:lnTo>
                  <a:pt x="56" y="348"/>
                </a:lnTo>
                <a:lnTo>
                  <a:pt x="66" y="298"/>
                </a:lnTo>
                <a:lnTo>
                  <a:pt x="66" y="298"/>
                </a:lnTo>
                <a:lnTo>
                  <a:pt x="72" y="268"/>
                </a:lnTo>
                <a:lnTo>
                  <a:pt x="76" y="244"/>
                </a:lnTo>
                <a:lnTo>
                  <a:pt x="84" y="210"/>
                </a:lnTo>
                <a:lnTo>
                  <a:pt x="84" y="210"/>
                </a:lnTo>
                <a:lnTo>
                  <a:pt x="90" y="190"/>
                </a:lnTo>
                <a:lnTo>
                  <a:pt x="100" y="160"/>
                </a:lnTo>
                <a:lnTo>
                  <a:pt x="108" y="146"/>
                </a:lnTo>
                <a:lnTo>
                  <a:pt x="114" y="132"/>
                </a:lnTo>
                <a:lnTo>
                  <a:pt x="124" y="120"/>
                </a:lnTo>
                <a:lnTo>
                  <a:pt x="134" y="110"/>
                </a:lnTo>
                <a:lnTo>
                  <a:pt x="134" y="110"/>
                </a:lnTo>
                <a:lnTo>
                  <a:pt x="144" y="100"/>
                </a:lnTo>
                <a:lnTo>
                  <a:pt x="152" y="86"/>
                </a:lnTo>
                <a:lnTo>
                  <a:pt x="160" y="70"/>
                </a:lnTo>
                <a:lnTo>
                  <a:pt x="168" y="52"/>
                </a:lnTo>
                <a:lnTo>
                  <a:pt x="176" y="24"/>
                </a:lnTo>
                <a:lnTo>
                  <a:pt x="180" y="10"/>
                </a:lnTo>
                <a:lnTo>
                  <a:pt x="212" y="0"/>
                </a:lnTo>
                <a:lnTo>
                  <a:pt x="248" y="40"/>
                </a:lnTo>
                <a:lnTo>
                  <a:pt x="282" y="130"/>
                </a:lnTo>
                <a:lnTo>
                  <a:pt x="328" y="138"/>
                </a:lnTo>
                <a:lnTo>
                  <a:pt x="354" y="150"/>
                </a:lnTo>
                <a:lnTo>
                  <a:pt x="392" y="150"/>
                </a:lnTo>
                <a:lnTo>
                  <a:pt x="424" y="106"/>
                </a:lnTo>
                <a:lnTo>
                  <a:pt x="424" y="106"/>
                </a:lnTo>
                <a:lnTo>
                  <a:pt x="460" y="86"/>
                </a:lnTo>
                <a:lnTo>
                  <a:pt x="460" y="86"/>
                </a:lnTo>
                <a:lnTo>
                  <a:pt x="470" y="78"/>
                </a:lnTo>
                <a:lnTo>
                  <a:pt x="482" y="66"/>
                </a:lnTo>
                <a:lnTo>
                  <a:pt x="498" y="50"/>
                </a:lnTo>
                <a:lnTo>
                  <a:pt x="520" y="58"/>
                </a:lnTo>
                <a:lnTo>
                  <a:pt x="570" y="70"/>
                </a:lnTo>
                <a:lnTo>
                  <a:pt x="602" y="102"/>
                </a:lnTo>
                <a:lnTo>
                  <a:pt x="636" y="106"/>
                </a:lnTo>
                <a:lnTo>
                  <a:pt x="670" y="154"/>
                </a:lnTo>
                <a:lnTo>
                  <a:pt x="718" y="160"/>
                </a:lnTo>
                <a:lnTo>
                  <a:pt x="738" y="150"/>
                </a:lnTo>
                <a:lnTo>
                  <a:pt x="738" y="150"/>
                </a:lnTo>
                <a:lnTo>
                  <a:pt x="756" y="154"/>
                </a:lnTo>
                <a:lnTo>
                  <a:pt x="770" y="156"/>
                </a:lnTo>
                <a:lnTo>
                  <a:pt x="782" y="156"/>
                </a:lnTo>
                <a:lnTo>
                  <a:pt x="782" y="156"/>
                </a:lnTo>
                <a:lnTo>
                  <a:pt x="790" y="152"/>
                </a:lnTo>
                <a:lnTo>
                  <a:pt x="802" y="146"/>
                </a:lnTo>
                <a:lnTo>
                  <a:pt x="814" y="138"/>
                </a:lnTo>
                <a:lnTo>
                  <a:pt x="848" y="152"/>
                </a:lnTo>
                <a:lnTo>
                  <a:pt x="884" y="194"/>
                </a:lnTo>
                <a:lnTo>
                  <a:pt x="906" y="212"/>
                </a:lnTo>
                <a:lnTo>
                  <a:pt x="916" y="228"/>
                </a:lnTo>
                <a:lnTo>
                  <a:pt x="924" y="234"/>
                </a:lnTo>
                <a:lnTo>
                  <a:pt x="990" y="232"/>
                </a:lnTo>
                <a:lnTo>
                  <a:pt x="990" y="232"/>
                </a:lnTo>
                <a:lnTo>
                  <a:pt x="1006" y="210"/>
                </a:lnTo>
                <a:lnTo>
                  <a:pt x="1024" y="184"/>
                </a:lnTo>
                <a:lnTo>
                  <a:pt x="1024" y="184"/>
                </a:lnTo>
                <a:lnTo>
                  <a:pt x="1026" y="178"/>
                </a:lnTo>
                <a:lnTo>
                  <a:pt x="1026" y="178"/>
                </a:lnTo>
                <a:lnTo>
                  <a:pt x="1028" y="182"/>
                </a:lnTo>
                <a:lnTo>
                  <a:pt x="1028" y="182"/>
                </a:lnTo>
                <a:lnTo>
                  <a:pt x="1050" y="202"/>
                </a:lnTo>
                <a:lnTo>
                  <a:pt x="1072" y="220"/>
                </a:lnTo>
                <a:lnTo>
                  <a:pt x="1072" y="220"/>
                </a:lnTo>
                <a:lnTo>
                  <a:pt x="1094" y="232"/>
                </a:lnTo>
                <a:lnTo>
                  <a:pt x="1110" y="240"/>
                </a:lnTo>
                <a:lnTo>
                  <a:pt x="1124" y="242"/>
                </a:lnTo>
                <a:lnTo>
                  <a:pt x="1124" y="242"/>
                </a:lnTo>
                <a:lnTo>
                  <a:pt x="1138" y="242"/>
                </a:lnTo>
                <a:lnTo>
                  <a:pt x="1154" y="242"/>
                </a:lnTo>
                <a:lnTo>
                  <a:pt x="1174" y="240"/>
                </a:lnTo>
                <a:lnTo>
                  <a:pt x="1174" y="240"/>
                </a:lnTo>
                <a:lnTo>
                  <a:pt x="1206" y="244"/>
                </a:lnTo>
                <a:lnTo>
                  <a:pt x="1234" y="272"/>
                </a:lnTo>
                <a:lnTo>
                  <a:pt x="1234" y="272"/>
                </a:lnTo>
                <a:lnTo>
                  <a:pt x="1250" y="276"/>
                </a:lnTo>
                <a:lnTo>
                  <a:pt x="1262" y="278"/>
                </a:lnTo>
                <a:lnTo>
                  <a:pt x="1272" y="278"/>
                </a:lnTo>
                <a:lnTo>
                  <a:pt x="1272" y="278"/>
                </a:lnTo>
                <a:lnTo>
                  <a:pt x="1306" y="270"/>
                </a:lnTo>
                <a:lnTo>
                  <a:pt x="1342" y="308"/>
                </a:lnTo>
                <a:lnTo>
                  <a:pt x="1342" y="308"/>
                </a:lnTo>
                <a:lnTo>
                  <a:pt x="1370" y="304"/>
                </a:lnTo>
                <a:lnTo>
                  <a:pt x="1370" y="304"/>
                </a:lnTo>
                <a:lnTo>
                  <a:pt x="1412" y="298"/>
                </a:lnTo>
                <a:lnTo>
                  <a:pt x="1412" y="298"/>
                </a:lnTo>
                <a:lnTo>
                  <a:pt x="1418" y="296"/>
                </a:lnTo>
                <a:lnTo>
                  <a:pt x="1428" y="288"/>
                </a:lnTo>
                <a:lnTo>
                  <a:pt x="1446" y="274"/>
                </a:lnTo>
                <a:lnTo>
                  <a:pt x="1446" y="274"/>
                </a:lnTo>
                <a:lnTo>
                  <a:pt x="1454" y="264"/>
                </a:lnTo>
                <a:lnTo>
                  <a:pt x="1464" y="244"/>
                </a:lnTo>
                <a:lnTo>
                  <a:pt x="1464" y="244"/>
                </a:lnTo>
                <a:lnTo>
                  <a:pt x="1470" y="230"/>
                </a:lnTo>
                <a:lnTo>
                  <a:pt x="1480" y="212"/>
                </a:lnTo>
                <a:lnTo>
                  <a:pt x="1492" y="196"/>
                </a:lnTo>
                <a:lnTo>
                  <a:pt x="1500" y="190"/>
                </a:lnTo>
                <a:lnTo>
                  <a:pt x="1506" y="184"/>
                </a:lnTo>
                <a:lnTo>
                  <a:pt x="1506" y="184"/>
                </a:lnTo>
                <a:lnTo>
                  <a:pt x="1522" y="176"/>
                </a:lnTo>
                <a:lnTo>
                  <a:pt x="1540" y="170"/>
                </a:lnTo>
                <a:lnTo>
                  <a:pt x="1560" y="164"/>
                </a:lnTo>
                <a:lnTo>
                  <a:pt x="1560" y="164"/>
                </a:lnTo>
                <a:lnTo>
                  <a:pt x="1586" y="148"/>
                </a:lnTo>
                <a:lnTo>
                  <a:pt x="1586" y="148"/>
                </a:lnTo>
                <a:lnTo>
                  <a:pt x="1600" y="148"/>
                </a:lnTo>
                <a:lnTo>
                  <a:pt x="1620" y="146"/>
                </a:lnTo>
                <a:lnTo>
                  <a:pt x="1620" y="146"/>
                </a:lnTo>
                <a:lnTo>
                  <a:pt x="1636" y="144"/>
                </a:lnTo>
                <a:lnTo>
                  <a:pt x="1646" y="140"/>
                </a:lnTo>
                <a:lnTo>
                  <a:pt x="1646" y="140"/>
                </a:lnTo>
                <a:lnTo>
                  <a:pt x="1652" y="136"/>
                </a:lnTo>
                <a:lnTo>
                  <a:pt x="1656" y="134"/>
                </a:lnTo>
                <a:lnTo>
                  <a:pt x="1662" y="134"/>
                </a:lnTo>
                <a:lnTo>
                  <a:pt x="1662" y="134"/>
                </a:lnTo>
                <a:lnTo>
                  <a:pt x="1670" y="138"/>
                </a:lnTo>
                <a:lnTo>
                  <a:pt x="1678" y="144"/>
                </a:lnTo>
                <a:lnTo>
                  <a:pt x="1688" y="150"/>
                </a:lnTo>
                <a:lnTo>
                  <a:pt x="1698" y="154"/>
                </a:lnTo>
                <a:lnTo>
                  <a:pt x="1698" y="154"/>
                </a:lnTo>
                <a:lnTo>
                  <a:pt x="1718" y="162"/>
                </a:lnTo>
                <a:lnTo>
                  <a:pt x="1728" y="166"/>
                </a:lnTo>
                <a:lnTo>
                  <a:pt x="1728" y="166"/>
                </a:lnTo>
                <a:lnTo>
                  <a:pt x="1754" y="204"/>
                </a:lnTo>
                <a:lnTo>
                  <a:pt x="1754" y="204"/>
                </a:lnTo>
                <a:lnTo>
                  <a:pt x="1760" y="218"/>
                </a:lnTo>
                <a:lnTo>
                  <a:pt x="1764" y="224"/>
                </a:lnTo>
                <a:lnTo>
                  <a:pt x="1766" y="226"/>
                </a:lnTo>
                <a:lnTo>
                  <a:pt x="1766" y="226"/>
                </a:lnTo>
                <a:lnTo>
                  <a:pt x="1776" y="228"/>
                </a:lnTo>
                <a:lnTo>
                  <a:pt x="1786" y="230"/>
                </a:lnTo>
                <a:lnTo>
                  <a:pt x="1786" y="230"/>
                </a:lnTo>
                <a:lnTo>
                  <a:pt x="1802" y="230"/>
                </a:lnTo>
                <a:lnTo>
                  <a:pt x="1802" y="230"/>
                </a:lnTo>
                <a:lnTo>
                  <a:pt x="1832" y="154"/>
                </a:lnTo>
                <a:lnTo>
                  <a:pt x="1832" y="154"/>
                </a:lnTo>
                <a:lnTo>
                  <a:pt x="1840" y="140"/>
                </a:lnTo>
                <a:lnTo>
                  <a:pt x="1854" y="122"/>
                </a:lnTo>
                <a:lnTo>
                  <a:pt x="1874" y="102"/>
                </a:lnTo>
                <a:lnTo>
                  <a:pt x="1874" y="102"/>
                </a:lnTo>
                <a:lnTo>
                  <a:pt x="1886" y="108"/>
                </a:lnTo>
                <a:lnTo>
                  <a:pt x="1904" y="118"/>
                </a:lnTo>
                <a:lnTo>
                  <a:pt x="1904" y="118"/>
                </a:lnTo>
                <a:lnTo>
                  <a:pt x="1910" y="120"/>
                </a:lnTo>
                <a:lnTo>
                  <a:pt x="1918" y="120"/>
                </a:lnTo>
                <a:lnTo>
                  <a:pt x="1930" y="116"/>
                </a:lnTo>
                <a:lnTo>
                  <a:pt x="1930" y="116"/>
                </a:lnTo>
                <a:lnTo>
                  <a:pt x="1956" y="114"/>
                </a:lnTo>
                <a:lnTo>
                  <a:pt x="1982" y="112"/>
                </a:lnTo>
                <a:lnTo>
                  <a:pt x="1982" y="112"/>
                </a:lnTo>
                <a:lnTo>
                  <a:pt x="1994" y="110"/>
                </a:lnTo>
                <a:lnTo>
                  <a:pt x="2006" y="106"/>
                </a:lnTo>
                <a:lnTo>
                  <a:pt x="2006" y="106"/>
                </a:lnTo>
                <a:lnTo>
                  <a:pt x="2010" y="104"/>
                </a:lnTo>
                <a:lnTo>
                  <a:pt x="2016" y="106"/>
                </a:lnTo>
                <a:lnTo>
                  <a:pt x="2030" y="108"/>
                </a:lnTo>
                <a:lnTo>
                  <a:pt x="2030" y="108"/>
                </a:lnTo>
                <a:lnTo>
                  <a:pt x="2048" y="116"/>
                </a:lnTo>
                <a:lnTo>
                  <a:pt x="2048" y="116"/>
                </a:lnTo>
                <a:lnTo>
                  <a:pt x="2076" y="118"/>
                </a:lnTo>
                <a:lnTo>
                  <a:pt x="2098" y="120"/>
                </a:lnTo>
                <a:lnTo>
                  <a:pt x="2098" y="120"/>
                </a:lnTo>
                <a:lnTo>
                  <a:pt x="2132" y="126"/>
                </a:lnTo>
                <a:lnTo>
                  <a:pt x="2132" y="126"/>
                </a:lnTo>
                <a:lnTo>
                  <a:pt x="2144" y="130"/>
                </a:lnTo>
                <a:lnTo>
                  <a:pt x="2164" y="134"/>
                </a:lnTo>
                <a:lnTo>
                  <a:pt x="2164" y="134"/>
                </a:lnTo>
                <a:lnTo>
                  <a:pt x="2188" y="138"/>
                </a:lnTo>
                <a:lnTo>
                  <a:pt x="2206" y="142"/>
                </a:lnTo>
                <a:lnTo>
                  <a:pt x="2206" y="142"/>
                </a:lnTo>
                <a:lnTo>
                  <a:pt x="2216" y="146"/>
                </a:lnTo>
                <a:lnTo>
                  <a:pt x="2226" y="148"/>
                </a:lnTo>
                <a:lnTo>
                  <a:pt x="2226" y="148"/>
                </a:lnTo>
                <a:lnTo>
                  <a:pt x="2240" y="148"/>
                </a:lnTo>
                <a:lnTo>
                  <a:pt x="2256" y="146"/>
                </a:lnTo>
                <a:lnTo>
                  <a:pt x="2256" y="146"/>
                </a:lnTo>
                <a:lnTo>
                  <a:pt x="2276" y="148"/>
                </a:lnTo>
                <a:lnTo>
                  <a:pt x="2296" y="150"/>
                </a:lnTo>
                <a:lnTo>
                  <a:pt x="2296" y="150"/>
                </a:lnTo>
                <a:lnTo>
                  <a:pt x="2304" y="156"/>
                </a:lnTo>
                <a:lnTo>
                  <a:pt x="2316" y="166"/>
                </a:lnTo>
                <a:lnTo>
                  <a:pt x="2332" y="182"/>
                </a:lnTo>
                <a:lnTo>
                  <a:pt x="2332" y="182"/>
                </a:lnTo>
                <a:lnTo>
                  <a:pt x="2342" y="170"/>
                </a:lnTo>
                <a:lnTo>
                  <a:pt x="2352" y="152"/>
                </a:lnTo>
                <a:lnTo>
                  <a:pt x="2352" y="152"/>
                </a:lnTo>
                <a:lnTo>
                  <a:pt x="2362" y="140"/>
                </a:lnTo>
                <a:lnTo>
                  <a:pt x="2368" y="134"/>
                </a:lnTo>
                <a:lnTo>
                  <a:pt x="2404" y="134"/>
                </a:lnTo>
                <a:lnTo>
                  <a:pt x="2438" y="260"/>
                </a:lnTo>
                <a:lnTo>
                  <a:pt x="2474" y="140"/>
                </a:lnTo>
                <a:lnTo>
                  <a:pt x="2474" y="140"/>
                </a:lnTo>
                <a:lnTo>
                  <a:pt x="2478" y="140"/>
                </a:lnTo>
                <a:lnTo>
                  <a:pt x="2482" y="140"/>
                </a:lnTo>
                <a:lnTo>
                  <a:pt x="2484" y="140"/>
                </a:lnTo>
                <a:lnTo>
                  <a:pt x="2484" y="140"/>
                </a:lnTo>
                <a:lnTo>
                  <a:pt x="2494" y="146"/>
                </a:lnTo>
                <a:lnTo>
                  <a:pt x="2500" y="148"/>
                </a:lnTo>
                <a:lnTo>
                  <a:pt x="2506" y="148"/>
                </a:lnTo>
                <a:lnTo>
                  <a:pt x="2506" y="148"/>
                </a:lnTo>
                <a:lnTo>
                  <a:pt x="2514" y="146"/>
                </a:lnTo>
                <a:lnTo>
                  <a:pt x="2524" y="142"/>
                </a:lnTo>
                <a:lnTo>
                  <a:pt x="2524" y="142"/>
                </a:lnTo>
                <a:lnTo>
                  <a:pt x="2536" y="132"/>
                </a:lnTo>
                <a:lnTo>
                  <a:pt x="2544" y="124"/>
                </a:lnTo>
                <a:lnTo>
                  <a:pt x="2544" y="124"/>
                </a:lnTo>
                <a:lnTo>
                  <a:pt x="2572" y="74"/>
                </a:lnTo>
                <a:lnTo>
                  <a:pt x="2572" y="74"/>
                </a:lnTo>
                <a:lnTo>
                  <a:pt x="2576" y="68"/>
                </a:lnTo>
                <a:lnTo>
                  <a:pt x="2580" y="62"/>
                </a:lnTo>
                <a:lnTo>
                  <a:pt x="2586" y="60"/>
                </a:lnTo>
                <a:lnTo>
                  <a:pt x="2590" y="58"/>
                </a:lnTo>
                <a:lnTo>
                  <a:pt x="2590" y="58"/>
                </a:lnTo>
                <a:lnTo>
                  <a:pt x="2604" y="56"/>
                </a:lnTo>
                <a:lnTo>
                  <a:pt x="2610" y="54"/>
                </a:lnTo>
                <a:lnTo>
                  <a:pt x="2614" y="54"/>
                </a:lnTo>
                <a:lnTo>
                  <a:pt x="2616" y="54"/>
                </a:lnTo>
                <a:lnTo>
                  <a:pt x="2616" y="1954"/>
                </a:lnTo>
                <a:lnTo>
                  <a:pt x="0" y="19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Freeform 52"/>
          <p:cNvSpPr>
            <a:spLocks/>
          </p:cNvSpPr>
          <p:nvPr/>
        </p:nvSpPr>
        <p:spPr bwMode="auto">
          <a:xfrm>
            <a:off x="1600200" y="2186692"/>
            <a:ext cx="4152900" cy="3101975"/>
          </a:xfrm>
          <a:custGeom>
            <a:avLst/>
            <a:gdLst>
              <a:gd name="T0" fmla="*/ 104 w 2616"/>
              <a:gd name="T1" fmla="*/ 154 h 1954"/>
              <a:gd name="T2" fmla="*/ 140 w 2616"/>
              <a:gd name="T3" fmla="*/ 88 h 1954"/>
              <a:gd name="T4" fmla="*/ 210 w 2616"/>
              <a:gd name="T5" fmla="*/ 68 h 1954"/>
              <a:gd name="T6" fmla="*/ 246 w 2616"/>
              <a:gd name="T7" fmla="*/ 392 h 1954"/>
              <a:gd name="T8" fmla="*/ 282 w 2616"/>
              <a:gd name="T9" fmla="*/ 542 h 1954"/>
              <a:gd name="T10" fmla="*/ 292 w 2616"/>
              <a:gd name="T11" fmla="*/ 532 h 1954"/>
              <a:gd name="T12" fmla="*/ 352 w 2616"/>
              <a:gd name="T13" fmla="*/ 548 h 1954"/>
              <a:gd name="T14" fmla="*/ 416 w 2616"/>
              <a:gd name="T15" fmla="*/ 280 h 1954"/>
              <a:gd name="T16" fmla="*/ 456 w 2616"/>
              <a:gd name="T17" fmla="*/ 200 h 1954"/>
              <a:gd name="T18" fmla="*/ 500 w 2616"/>
              <a:gd name="T19" fmla="*/ 172 h 1954"/>
              <a:gd name="T20" fmla="*/ 550 w 2616"/>
              <a:gd name="T21" fmla="*/ 190 h 1954"/>
              <a:gd name="T22" fmla="*/ 598 w 2616"/>
              <a:gd name="T23" fmla="*/ 216 h 1954"/>
              <a:gd name="T24" fmla="*/ 634 w 2616"/>
              <a:gd name="T25" fmla="*/ 222 h 1954"/>
              <a:gd name="T26" fmla="*/ 678 w 2616"/>
              <a:gd name="T27" fmla="*/ 260 h 1954"/>
              <a:gd name="T28" fmla="*/ 716 w 2616"/>
              <a:gd name="T29" fmla="*/ 264 h 1954"/>
              <a:gd name="T30" fmla="*/ 762 w 2616"/>
              <a:gd name="T31" fmla="*/ 250 h 1954"/>
              <a:gd name="T32" fmla="*/ 806 w 2616"/>
              <a:gd name="T33" fmla="*/ 230 h 1954"/>
              <a:gd name="T34" fmla="*/ 852 w 2616"/>
              <a:gd name="T35" fmla="*/ 240 h 1954"/>
              <a:gd name="T36" fmla="*/ 888 w 2616"/>
              <a:gd name="T37" fmla="*/ 280 h 1954"/>
              <a:gd name="T38" fmla="*/ 928 w 2616"/>
              <a:gd name="T39" fmla="*/ 306 h 1954"/>
              <a:gd name="T40" fmla="*/ 996 w 2616"/>
              <a:gd name="T41" fmla="*/ 288 h 1954"/>
              <a:gd name="T42" fmla="*/ 1052 w 2616"/>
              <a:gd name="T43" fmla="*/ 278 h 1954"/>
              <a:gd name="T44" fmla="*/ 1122 w 2616"/>
              <a:gd name="T45" fmla="*/ 320 h 1954"/>
              <a:gd name="T46" fmla="*/ 1178 w 2616"/>
              <a:gd name="T47" fmla="*/ 324 h 1954"/>
              <a:gd name="T48" fmla="*/ 1218 w 2616"/>
              <a:gd name="T49" fmla="*/ 346 h 1954"/>
              <a:gd name="T50" fmla="*/ 1258 w 2616"/>
              <a:gd name="T51" fmla="*/ 364 h 1954"/>
              <a:gd name="T52" fmla="*/ 1308 w 2616"/>
              <a:gd name="T53" fmla="*/ 346 h 1954"/>
              <a:gd name="T54" fmla="*/ 1338 w 2616"/>
              <a:gd name="T55" fmla="*/ 376 h 1954"/>
              <a:gd name="T56" fmla="*/ 1376 w 2616"/>
              <a:gd name="T57" fmla="*/ 370 h 1954"/>
              <a:gd name="T58" fmla="*/ 1440 w 2616"/>
              <a:gd name="T59" fmla="*/ 334 h 1954"/>
              <a:gd name="T60" fmla="*/ 1506 w 2616"/>
              <a:gd name="T61" fmla="*/ 234 h 1954"/>
              <a:gd name="T62" fmla="*/ 1544 w 2616"/>
              <a:gd name="T63" fmla="*/ 216 h 1954"/>
              <a:gd name="T64" fmla="*/ 1590 w 2616"/>
              <a:gd name="T65" fmla="*/ 190 h 1954"/>
              <a:gd name="T66" fmla="*/ 1636 w 2616"/>
              <a:gd name="T67" fmla="*/ 182 h 1954"/>
              <a:gd name="T68" fmla="*/ 1664 w 2616"/>
              <a:gd name="T69" fmla="*/ 176 h 1954"/>
              <a:gd name="T70" fmla="*/ 1712 w 2616"/>
              <a:gd name="T71" fmla="*/ 202 h 1954"/>
              <a:gd name="T72" fmla="*/ 1756 w 2616"/>
              <a:gd name="T73" fmla="*/ 244 h 1954"/>
              <a:gd name="T74" fmla="*/ 1786 w 2616"/>
              <a:gd name="T75" fmla="*/ 268 h 1954"/>
              <a:gd name="T76" fmla="*/ 1818 w 2616"/>
              <a:gd name="T77" fmla="*/ 234 h 1954"/>
              <a:gd name="T78" fmla="*/ 1850 w 2616"/>
              <a:gd name="T79" fmla="*/ 164 h 1954"/>
              <a:gd name="T80" fmla="*/ 1882 w 2616"/>
              <a:gd name="T81" fmla="*/ 142 h 1954"/>
              <a:gd name="T82" fmla="*/ 1912 w 2616"/>
              <a:gd name="T83" fmla="*/ 160 h 1954"/>
              <a:gd name="T84" fmla="*/ 1936 w 2616"/>
              <a:gd name="T85" fmla="*/ 150 h 1954"/>
              <a:gd name="T86" fmla="*/ 2004 w 2616"/>
              <a:gd name="T87" fmla="*/ 144 h 1954"/>
              <a:gd name="T88" fmla="*/ 2048 w 2616"/>
              <a:gd name="T89" fmla="*/ 154 h 1954"/>
              <a:gd name="T90" fmla="*/ 2110 w 2616"/>
              <a:gd name="T91" fmla="*/ 162 h 1954"/>
              <a:gd name="T92" fmla="*/ 2206 w 2616"/>
              <a:gd name="T93" fmla="*/ 186 h 1954"/>
              <a:gd name="T94" fmla="*/ 2274 w 2616"/>
              <a:gd name="T95" fmla="*/ 188 h 1954"/>
              <a:gd name="T96" fmla="*/ 2318 w 2616"/>
              <a:gd name="T97" fmla="*/ 210 h 1954"/>
              <a:gd name="T98" fmla="*/ 2338 w 2616"/>
              <a:gd name="T99" fmla="*/ 212 h 1954"/>
              <a:gd name="T100" fmla="*/ 2366 w 2616"/>
              <a:gd name="T101" fmla="*/ 172 h 1954"/>
              <a:gd name="T102" fmla="*/ 2400 w 2616"/>
              <a:gd name="T103" fmla="*/ 178 h 1954"/>
              <a:gd name="T104" fmla="*/ 2436 w 2616"/>
              <a:gd name="T105" fmla="*/ 304 h 1954"/>
              <a:gd name="T106" fmla="*/ 2476 w 2616"/>
              <a:gd name="T107" fmla="*/ 194 h 1954"/>
              <a:gd name="T108" fmla="*/ 2498 w 2616"/>
              <a:gd name="T109" fmla="*/ 198 h 1954"/>
              <a:gd name="T110" fmla="*/ 2550 w 2616"/>
              <a:gd name="T111" fmla="*/ 168 h 1954"/>
              <a:gd name="T112" fmla="*/ 2616 w 2616"/>
              <a:gd name="T113" fmla="*/ 126 h 1954"/>
              <a:gd name="T114" fmla="*/ 4 w 2616"/>
              <a:gd name="T115" fmla="*/ 97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16" h="1954">
                <a:moveTo>
                  <a:pt x="24" y="696"/>
                </a:moveTo>
                <a:lnTo>
                  <a:pt x="24" y="696"/>
                </a:lnTo>
                <a:lnTo>
                  <a:pt x="68" y="288"/>
                </a:lnTo>
                <a:lnTo>
                  <a:pt x="68" y="288"/>
                </a:lnTo>
                <a:lnTo>
                  <a:pt x="92" y="196"/>
                </a:lnTo>
                <a:lnTo>
                  <a:pt x="104" y="154"/>
                </a:lnTo>
                <a:lnTo>
                  <a:pt x="110" y="134"/>
                </a:lnTo>
                <a:lnTo>
                  <a:pt x="110" y="134"/>
                </a:lnTo>
                <a:lnTo>
                  <a:pt x="118" y="120"/>
                </a:lnTo>
                <a:lnTo>
                  <a:pt x="128" y="108"/>
                </a:lnTo>
                <a:lnTo>
                  <a:pt x="136" y="96"/>
                </a:lnTo>
                <a:lnTo>
                  <a:pt x="140" y="88"/>
                </a:lnTo>
                <a:lnTo>
                  <a:pt x="140" y="88"/>
                </a:lnTo>
                <a:lnTo>
                  <a:pt x="176" y="0"/>
                </a:lnTo>
                <a:lnTo>
                  <a:pt x="176" y="0"/>
                </a:lnTo>
                <a:lnTo>
                  <a:pt x="190" y="26"/>
                </a:lnTo>
                <a:lnTo>
                  <a:pt x="202" y="48"/>
                </a:lnTo>
                <a:lnTo>
                  <a:pt x="210" y="68"/>
                </a:lnTo>
                <a:lnTo>
                  <a:pt x="210" y="68"/>
                </a:lnTo>
                <a:lnTo>
                  <a:pt x="220" y="148"/>
                </a:lnTo>
                <a:lnTo>
                  <a:pt x="230" y="228"/>
                </a:lnTo>
                <a:lnTo>
                  <a:pt x="230" y="228"/>
                </a:lnTo>
                <a:lnTo>
                  <a:pt x="238" y="316"/>
                </a:lnTo>
                <a:lnTo>
                  <a:pt x="246" y="392"/>
                </a:lnTo>
                <a:lnTo>
                  <a:pt x="246" y="392"/>
                </a:lnTo>
                <a:lnTo>
                  <a:pt x="258" y="440"/>
                </a:lnTo>
                <a:lnTo>
                  <a:pt x="272" y="496"/>
                </a:lnTo>
                <a:lnTo>
                  <a:pt x="272" y="496"/>
                </a:lnTo>
                <a:lnTo>
                  <a:pt x="278" y="524"/>
                </a:lnTo>
                <a:lnTo>
                  <a:pt x="282" y="542"/>
                </a:lnTo>
                <a:lnTo>
                  <a:pt x="282" y="542"/>
                </a:lnTo>
                <a:lnTo>
                  <a:pt x="284" y="544"/>
                </a:lnTo>
                <a:lnTo>
                  <a:pt x="286" y="544"/>
                </a:lnTo>
                <a:lnTo>
                  <a:pt x="288" y="542"/>
                </a:lnTo>
                <a:lnTo>
                  <a:pt x="292" y="532"/>
                </a:lnTo>
                <a:lnTo>
                  <a:pt x="292" y="532"/>
                </a:lnTo>
                <a:lnTo>
                  <a:pt x="308" y="492"/>
                </a:lnTo>
                <a:lnTo>
                  <a:pt x="320" y="464"/>
                </a:lnTo>
                <a:lnTo>
                  <a:pt x="320" y="464"/>
                </a:lnTo>
                <a:lnTo>
                  <a:pt x="336" y="506"/>
                </a:lnTo>
                <a:lnTo>
                  <a:pt x="352" y="548"/>
                </a:lnTo>
                <a:lnTo>
                  <a:pt x="352" y="548"/>
                </a:lnTo>
                <a:lnTo>
                  <a:pt x="354" y="546"/>
                </a:lnTo>
                <a:lnTo>
                  <a:pt x="356" y="542"/>
                </a:lnTo>
                <a:lnTo>
                  <a:pt x="360" y="532"/>
                </a:lnTo>
                <a:lnTo>
                  <a:pt x="360" y="532"/>
                </a:lnTo>
                <a:lnTo>
                  <a:pt x="384" y="418"/>
                </a:lnTo>
                <a:lnTo>
                  <a:pt x="416" y="280"/>
                </a:lnTo>
                <a:lnTo>
                  <a:pt x="416" y="280"/>
                </a:lnTo>
                <a:lnTo>
                  <a:pt x="424" y="254"/>
                </a:lnTo>
                <a:lnTo>
                  <a:pt x="436" y="232"/>
                </a:lnTo>
                <a:lnTo>
                  <a:pt x="446" y="214"/>
                </a:lnTo>
                <a:lnTo>
                  <a:pt x="456" y="200"/>
                </a:lnTo>
                <a:lnTo>
                  <a:pt x="456" y="200"/>
                </a:lnTo>
                <a:lnTo>
                  <a:pt x="468" y="184"/>
                </a:lnTo>
                <a:lnTo>
                  <a:pt x="474" y="180"/>
                </a:lnTo>
                <a:lnTo>
                  <a:pt x="480" y="176"/>
                </a:lnTo>
                <a:lnTo>
                  <a:pt x="480" y="176"/>
                </a:lnTo>
                <a:lnTo>
                  <a:pt x="492" y="172"/>
                </a:lnTo>
                <a:lnTo>
                  <a:pt x="500" y="172"/>
                </a:lnTo>
                <a:lnTo>
                  <a:pt x="510" y="174"/>
                </a:lnTo>
                <a:lnTo>
                  <a:pt x="510" y="174"/>
                </a:lnTo>
                <a:lnTo>
                  <a:pt x="532" y="184"/>
                </a:lnTo>
                <a:lnTo>
                  <a:pt x="542" y="188"/>
                </a:lnTo>
                <a:lnTo>
                  <a:pt x="550" y="190"/>
                </a:lnTo>
                <a:lnTo>
                  <a:pt x="550" y="190"/>
                </a:lnTo>
                <a:lnTo>
                  <a:pt x="566" y="194"/>
                </a:lnTo>
                <a:lnTo>
                  <a:pt x="574" y="198"/>
                </a:lnTo>
                <a:lnTo>
                  <a:pt x="580" y="204"/>
                </a:lnTo>
                <a:lnTo>
                  <a:pt x="580" y="204"/>
                </a:lnTo>
                <a:lnTo>
                  <a:pt x="592" y="212"/>
                </a:lnTo>
                <a:lnTo>
                  <a:pt x="598" y="216"/>
                </a:lnTo>
                <a:lnTo>
                  <a:pt x="602" y="218"/>
                </a:lnTo>
                <a:lnTo>
                  <a:pt x="602" y="218"/>
                </a:lnTo>
                <a:lnTo>
                  <a:pt x="618" y="220"/>
                </a:lnTo>
                <a:lnTo>
                  <a:pt x="626" y="220"/>
                </a:lnTo>
                <a:lnTo>
                  <a:pt x="634" y="222"/>
                </a:lnTo>
                <a:lnTo>
                  <a:pt x="634" y="222"/>
                </a:lnTo>
                <a:lnTo>
                  <a:pt x="642" y="228"/>
                </a:lnTo>
                <a:lnTo>
                  <a:pt x="652" y="236"/>
                </a:lnTo>
                <a:lnTo>
                  <a:pt x="666" y="250"/>
                </a:lnTo>
                <a:lnTo>
                  <a:pt x="666" y="250"/>
                </a:lnTo>
                <a:lnTo>
                  <a:pt x="674" y="258"/>
                </a:lnTo>
                <a:lnTo>
                  <a:pt x="678" y="260"/>
                </a:lnTo>
                <a:lnTo>
                  <a:pt x="684" y="262"/>
                </a:lnTo>
                <a:lnTo>
                  <a:pt x="684" y="262"/>
                </a:lnTo>
                <a:lnTo>
                  <a:pt x="700" y="264"/>
                </a:lnTo>
                <a:lnTo>
                  <a:pt x="710" y="266"/>
                </a:lnTo>
                <a:lnTo>
                  <a:pt x="714" y="266"/>
                </a:lnTo>
                <a:lnTo>
                  <a:pt x="716" y="264"/>
                </a:lnTo>
                <a:lnTo>
                  <a:pt x="716" y="264"/>
                </a:lnTo>
                <a:lnTo>
                  <a:pt x="720" y="260"/>
                </a:lnTo>
                <a:lnTo>
                  <a:pt x="726" y="258"/>
                </a:lnTo>
                <a:lnTo>
                  <a:pt x="742" y="252"/>
                </a:lnTo>
                <a:lnTo>
                  <a:pt x="742" y="252"/>
                </a:lnTo>
                <a:lnTo>
                  <a:pt x="762" y="250"/>
                </a:lnTo>
                <a:lnTo>
                  <a:pt x="778" y="246"/>
                </a:lnTo>
                <a:lnTo>
                  <a:pt x="778" y="246"/>
                </a:lnTo>
                <a:lnTo>
                  <a:pt x="788" y="244"/>
                </a:lnTo>
                <a:lnTo>
                  <a:pt x="798" y="236"/>
                </a:lnTo>
                <a:lnTo>
                  <a:pt x="798" y="236"/>
                </a:lnTo>
                <a:lnTo>
                  <a:pt x="806" y="230"/>
                </a:lnTo>
                <a:lnTo>
                  <a:pt x="814" y="228"/>
                </a:lnTo>
                <a:lnTo>
                  <a:pt x="820" y="226"/>
                </a:lnTo>
                <a:lnTo>
                  <a:pt x="828" y="228"/>
                </a:lnTo>
                <a:lnTo>
                  <a:pt x="828" y="228"/>
                </a:lnTo>
                <a:lnTo>
                  <a:pt x="840" y="232"/>
                </a:lnTo>
                <a:lnTo>
                  <a:pt x="852" y="240"/>
                </a:lnTo>
                <a:lnTo>
                  <a:pt x="852" y="240"/>
                </a:lnTo>
                <a:lnTo>
                  <a:pt x="860" y="246"/>
                </a:lnTo>
                <a:lnTo>
                  <a:pt x="866" y="256"/>
                </a:lnTo>
                <a:lnTo>
                  <a:pt x="866" y="256"/>
                </a:lnTo>
                <a:lnTo>
                  <a:pt x="880" y="270"/>
                </a:lnTo>
                <a:lnTo>
                  <a:pt x="888" y="280"/>
                </a:lnTo>
                <a:lnTo>
                  <a:pt x="900" y="288"/>
                </a:lnTo>
                <a:lnTo>
                  <a:pt x="900" y="288"/>
                </a:lnTo>
                <a:lnTo>
                  <a:pt x="916" y="300"/>
                </a:lnTo>
                <a:lnTo>
                  <a:pt x="922" y="304"/>
                </a:lnTo>
                <a:lnTo>
                  <a:pt x="928" y="306"/>
                </a:lnTo>
                <a:lnTo>
                  <a:pt x="928" y="306"/>
                </a:lnTo>
                <a:lnTo>
                  <a:pt x="948" y="306"/>
                </a:lnTo>
                <a:lnTo>
                  <a:pt x="962" y="306"/>
                </a:lnTo>
                <a:lnTo>
                  <a:pt x="972" y="304"/>
                </a:lnTo>
                <a:lnTo>
                  <a:pt x="972" y="304"/>
                </a:lnTo>
                <a:lnTo>
                  <a:pt x="988" y="294"/>
                </a:lnTo>
                <a:lnTo>
                  <a:pt x="996" y="288"/>
                </a:lnTo>
                <a:lnTo>
                  <a:pt x="1004" y="280"/>
                </a:lnTo>
                <a:lnTo>
                  <a:pt x="1004" y="280"/>
                </a:lnTo>
                <a:lnTo>
                  <a:pt x="1024" y="252"/>
                </a:lnTo>
                <a:lnTo>
                  <a:pt x="1028" y="250"/>
                </a:lnTo>
                <a:lnTo>
                  <a:pt x="1028" y="250"/>
                </a:lnTo>
                <a:lnTo>
                  <a:pt x="1052" y="278"/>
                </a:lnTo>
                <a:lnTo>
                  <a:pt x="1052" y="278"/>
                </a:lnTo>
                <a:lnTo>
                  <a:pt x="1074" y="296"/>
                </a:lnTo>
                <a:lnTo>
                  <a:pt x="1094" y="312"/>
                </a:lnTo>
                <a:lnTo>
                  <a:pt x="1094" y="312"/>
                </a:lnTo>
                <a:lnTo>
                  <a:pt x="1106" y="316"/>
                </a:lnTo>
                <a:lnTo>
                  <a:pt x="1122" y="320"/>
                </a:lnTo>
                <a:lnTo>
                  <a:pt x="1122" y="320"/>
                </a:lnTo>
                <a:lnTo>
                  <a:pt x="1138" y="324"/>
                </a:lnTo>
                <a:lnTo>
                  <a:pt x="1154" y="326"/>
                </a:lnTo>
                <a:lnTo>
                  <a:pt x="1154" y="326"/>
                </a:lnTo>
                <a:lnTo>
                  <a:pt x="1170" y="324"/>
                </a:lnTo>
                <a:lnTo>
                  <a:pt x="1178" y="324"/>
                </a:lnTo>
                <a:lnTo>
                  <a:pt x="1186" y="326"/>
                </a:lnTo>
                <a:lnTo>
                  <a:pt x="1186" y="326"/>
                </a:lnTo>
                <a:lnTo>
                  <a:pt x="1194" y="328"/>
                </a:lnTo>
                <a:lnTo>
                  <a:pt x="1202" y="334"/>
                </a:lnTo>
                <a:lnTo>
                  <a:pt x="1212" y="338"/>
                </a:lnTo>
                <a:lnTo>
                  <a:pt x="1218" y="346"/>
                </a:lnTo>
                <a:lnTo>
                  <a:pt x="1218" y="346"/>
                </a:lnTo>
                <a:lnTo>
                  <a:pt x="1230" y="356"/>
                </a:lnTo>
                <a:lnTo>
                  <a:pt x="1236" y="360"/>
                </a:lnTo>
                <a:lnTo>
                  <a:pt x="1242" y="362"/>
                </a:lnTo>
                <a:lnTo>
                  <a:pt x="1242" y="362"/>
                </a:lnTo>
                <a:lnTo>
                  <a:pt x="1258" y="364"/>
                </a:lnTo>
                <a:lnTo>
                  <a:pt x="1268" y="364"/>
                </a:lnTo>
                <a:lnTo>
                  <a:pt x="1274" y="364"/>
                </a:lnTo>
                <a:lnTo>
                  <a:pt x="1274" y="364"/>
                </a:lnTo>
                <a:lnTo>
                  <a:pt x="1306" y="346"/>
                </a:lnTo>
                <a:lnTo>
                  <a:pt x="1306" y="346"/>
                </a:lnTo>
                <a:lnTo>
                  <a:pt x="1308" y="346"/>
                </a:lnTo>
                <a:lnTo>
                  <a:pt x="1312" y="348"/>
                </a:lnTo>
                <a:lnTo>
                  <a:pt x="1318" y="352"/>
                </a:lnTo>
                <a:lnTo>
                  <a:pt x="1318" y="352"/>
                </a:lnTo>
                <a:lnTo>
                  <a:pt x="1326" y="360"/>
                </a:lnTo>
                <a:lnTo>
                  <a:pt x="1332" y="370"/>
                </a:lnTo>
                <a:lnTo>
                  <a:pt x="1338" y="376"/>
                </a:lnTo>
                <a:lnTo>
                  <a:pt x="1340" y="380"/>
                </a:lnTo>
                <a:lnTo>
                  <a:pt x="1340" y="380"/>
                </a:lnTo>
                <a:lnTo>
                  <a:pt x="1348" y="378"/>
                </a:lnTo>
                <a:lnTo>
                  <a:pt x="1358" y="376"/>
                </a:lnTo>
                <a:lnTo>
                  <a:pt x="1358" y="376"/>
                </a:lnTo>
                <a:lnTo>
                  <a:pt x="1376" y="370"/>
                </a:lnTo>
                <a:lnTo>
                  <a:pt x="1388" y="366"/>
                </a:lnTo>
                <a:lnTo>
                  <a:pt x="1396" y="364"/>
                </a:lnTo>
                <a:lnTo>
                  <a:pt x="1396" y="364"/>
                </a:lnTo>
                <a:lnTo>
                  <a:pt x="1428" y="346"/>
                </a:lnTo>
                <a:lnTo>
                  <a:pt x="1428" y="346"/>
                </a:lnTo>
                <a:lnTo>
                  <a:pt x="1440" y="334"/>
                </a:lnTo>
                <a:lnTo>
                  <a:pt x="1450" y="328"/>
                </a:lnTo>
                <a:lnTo>
                  <a:pt x="1450" y="328"/>
                </a:lnTo>
                <a:lnTo>
                  <a:pt x="1468" y="292"/>
                </a:lnTo>
                <a:lnTo>
                  <a:pt x="1492" y="250"/>
                </a:lnTo>
                <a:lnTo>
                  <a:pt x="1492" y="250"/>
                </a:lnTo>
                <a:lnTo>
                  <a:pt x="1506" y="234"/>
                </a:lnTo>
                <a:lnTo>
                  <a:pt x="1516" y="228"/>
                </a:lnTo>
                <a:lnTo>
                  <a:pt x="1524" y="224"/>
                </a:lnTo>
                <a:lnTo>
                  <a:pt x="1524" y="224"/>
                </a:lnTo>
                <a:lnTo>
                  <a:pt x="1534" y="220"/>
                </a:lnTo>
                <a:lnTo>
                  <a:pt x="1544" y="216"/>
                </a:lnTo>
                <a:lnTo>
                  <a:pt x="1544" y="216"/>
                </a:lnTo>
                <a:lnTo>
                  <a:pt x="1556" y="214"/>
                </a:lnTo>
                <a:lnTo>
                  <a:pt x="1568" y="208"/>
                </a:lnTo>
                <a:lnTo>
                  <a:pt x="1568" y="208"/>
                </a:lnTo>
                <a:lnTo>
                  <a:pt x="1582" y="194"/>
                </a:lnTo>
                <a:lnTo>
                  <a:pt x="1582" y="194"/>
                </a:lnTo>
                <a:lnTo>
                  <a:pt x="1590" y="190"/>
                </a:lnTo>
                <a:lnTo>
                  <a:pt x="1602" y="188"/>
                </a:lnTo>
                <a:lnTo>
                  <a:pt x="1602" y="188"/>
                </a:lnTo>
                <a:lnTo>
                  <a:pt x="1612" y="188"/>
                </a:lnTo>
                <a:lnTo>
                  <a:pt x="1624" y="186"/>
                </a:lnTo>
                <a:lnTo>
                  <a:pt x="1624" y="186"/>
                </a:lnTo>
                <a:lnTo>
                  <a:pt x="1636" y="182"/>
                </a:lnTo>
                <a:lnTo>
                  <a:pt x="1646" y="180"/>
                </a:lnTo>
                <a:lnTo>
                  <a:pt x="1646" y="180"/>
                </a:lnTo>
                <a:lnTo>
                  <a:pt x="1654" y="174"/>
                </a:lnTo>
                <a:lnTo>
                  <a:pt x="1658" y="174"/>
                </a:lnTo>
                <a:lnTo>
                  <a:pt x="1664" y="176"/>
                </a:lnTo>
                <a:lnTo>
                  <a:pt x="1664" y="176"/>
                </a:lnTo>
                <a:lnTo>
                  <a:pt x="1670" y="182"/>
                </a:lnTo>
                <a:lnTo>
                  <a:pt x="1674" y="184"/>
                </a:lnTo>
                <a:lnTo>
                  <a:pt x="1678" y="186"/>
                </a:lnTo>
                <a:lnTo>
                  <a:pt x="1678" y="186"/>
                </a:lnTo>
                <a:lnTo>
                  <a:pt x="1712" y="202"/>
                </a:lnTo>
                <a:lnTo>
                  <a:pt x="1712" y="202"/>
                </a:lnTo>
                <a:lnTo>
                  <a:pt x="1722" y="204"/>
                </a:lnTo>
                <a:lnTo>
                  <a:pt x="1726" y="206"/>
                </a:lnTo>
                <a:lnTo>
                  <a:pt x="1730" y="210"/>
                </a:lnTo>
                <a:lnTo>
                  <a:pt x="1730" y="210"/>
                </a:lnTo>
                <a:lnTo>
                  <a:pt x="1744" y="228"/>
                </a:lnTo>
                <a:lnTo>
                  <a:pt x="1756" y="244"/>
                </a:lnTo>
                <a:lnTo>
                  <a:pt x="1756" y="244"/>
                </a:lnTo>
                <a:lnTo>
                  <a:pt x="1762" y="254"/>
                </a:lnTo>
                <a:lnTo>
                  <a:pt x="1766" y="260"/>
                </a:lnTo>
                <a:lnTo>
                  <a:pt x="1770" y="264"/>
                </a:lnTo>
                <a:lnTo>
                  <a:pt x="1770" y="264"/>
                </a:lnTo>
                <a:lnTo>
                  <a:pt x="1786" y="268"/>
                </a:lnTo>
                <a:lnTo>
                  <a:pt x="1794" y="268"/>
                </a:lnTo>
                <a:lnTo>
                  <a:pt x="1800" y="268"/>
                </a:lnTo>
                <a:lnTo>
                  <a:pt x="1800" y="268"/>
                </a:lnTo>
                <a:lnTo>
                  <a:pt x="1808" y="254"/>
                </a:lnTo>
                <a:lnTo>
                  <a:pt x="1814" y="244"/>
                </a:lnTo>
                <a:lnTo>
                  <a:pt x="1818" y="234"/>
                </a:lnTo>
                <a:lnTo>
                  <a:pt x="1818" y="234"/>
                </a:lnTo>
                <a:lnTo>
                  <a:pt x="1826" y="210"/>
                </a:lnTo>
                <a:lnTo>
                  <a:pt x="1834" y="188"/>
                </a:lnTo>
                <a:lnTo>
                  <a:pt x="1834" y="188"/>
                </a:lnTo>
                <a:lnTo>
                  <a:pt x="1842" y="176"/>
                </a:lnTo>
                <a:lnTo>
                  <a:pt x="1850" y="164"/>
                </a:lnTo>
                <a:lnTo>
                  <a:pt x="1850" y="164"/>
                </a:lnTo>
                <a:lnTo>
                  <a:pt x="1870" y="142"/>
                </a:lnTo>
                <a:lnTo>
                  <a:pt x="1870" y="142"/>
                </a:lnTo>
                <a:lnTo>
                  <a:pt x="1872" y="140"/>
                </a:lnTo>
                <a:lnTo>
                  <a:pt x="1878" y="142"/>
                </a:lnTo>
                <a:lnTo>
                  <a:pt x="1882" y="142"/>
                </a:lnTo>
                <a:lnTo>
                  <a:pt x="1888" y="146"/>
                </a:lnTo>
                <a:lnTo>
                  <a:pt x="1888" y="146"/>
                </a:lnTo>
                <a:lnTo>
                  <a:pt x="1904" y="158"/>
                </a:lnTo>
                <a:lnTo>
                  <a:pt x="1904" y="158"/>
                </a:lnTo>
                <a:lnTo>
                  <a:pt x="1908" y="160"/>
                </a:lnTo>
                <a:lnTo>
                  <a:pt x="1912" y="160"/>
                </a:lnTo>
                <a:lnTo>
                  <a:pt x="1918" y="158"/>
                </a:lnTo>
                <a:lnTo>
                  <a:pt x="1922" y="156"/>
                </a:lnTo>
                <a:lnTo>
                  <a:pt x="1922" y="156"/>
                </a:lnTo>
                <a:lnTo>
                  <a:pt x="1924" y="154"/>
                </a:lnTo>
                <a:lnTo>
                  <a:pt x="1928" y="152"/>
                </a:lnTo>
                <a:lnTo>
                  <a:pt x="1936" y="150"/>
                </a:lnTo>
                <a:lnTo>
                  <a:pt x="1936" y="150"/>
                </a:lnTo>
                <a:lnTo>
                  <a:pt x="1960" y="146"/>
                </a:lnTo>
                <a:lnTo>
                  <a:pt x="1960" y="146"/>
                </a:lnTo>
                <a:lnTo>
                  <a:pt x="1986" y="146"/>
                </a:lnTo>
                <a:lnTo>
                  <a:pt x="1986" y="146"/>
                </a:lnTo>
                <a:lnTo>
                  <a:pt x="2004" y="144"/>
                </a:lnTo>
                <a:lnTo>
                  <a:pt x="2004" y="144"/>
                </a:lnTo>
                <a:lnTo>
                  <a:pt x="2014" y="142"/>
                </a:lnTo>
                <a:lnTo>
                  <a:pt x="2018" y="142"/>
                </a:lnTo>
                <a:lnTo>
                  <a:pt x="2022" y="144"/>
                </a:lnTo>
                <a:lnTo>
                  <a:pt x="2022" y="144"/>
                </a:lnTo>
                <a:lnTo>
                  <a:pt x="2048" y="154"/>
                </a:lnTo>
                <a:lnTo>
                  <a:pt x="2048" y="154"/>
                </a:lnTo>
                <a:lnTo>
                  <a:pt x="2058" y="158"/>
                </a:lnTo>
                <a:lnTo>
                  <a:pt x="2068" y="160"/>
                </a:lnTo>
                <a:lnTo>
                  <a:pt x="2068" y="160"/>
                </a:lnTo>
                <a:lnTo>
                  <a:pt x="2090" y="162"/>
                </a:lnTo>
                <a:lnTo>
                  <a:pt x="2110" y="162"/>
                </a:lnTo>
                <a:lnTo>
                  <a:pt x="2130" y="166"/>
                </a:lnTo>
                <a:lnTo>
                  <a:pt x="2130" y="166"/>
                </a:lnTo>
                <a:lnTo>
                  <a:pt x="2164" y="172"/>
                </a:lnTo>
                <a:lnTo>
                  <a:pt x="2188" y="180"/>
                </a:lnTo>
                <a:lnTo>
                  <a:pt x="2188" y="180"/>
                </a:lnTo>
                <a:lnTo>
                  <a:pt x="2206" y="186"/>
                </a:lnTo>
                <a:lnTo>
                  <a:pt x="2224" y="188"/>
                </a:lnTo>
                <a:lnTo>
                  <a:pt x="2224" y="188"/>
                </a:lnTo>
                <a:lnTo>
                  <a:pt x="2242" y="188"/>
                </a:lnTo>
                <a:lnTo>
                  <a:pt x="2256" y="186"/>
                </a:lnTo>
                <a:lnTo>
                  <a:pt x="2256" y="186"/>
                </a:lnTo>
                <a:lnTo>
                  <a:pt x="2274" y="188"/>
                </a:lnTo>
                <a:lnTo>
                  <a:pt x="2286" y="192"/>
                </a:lnTo>
                <a:lnTo>
                  <a:pt x="2294" y="194"/>
                </a:lnTo>
                <a:lnTo>
                  <a:pt x="2294" y="194"/>
                </a:lnTo>
                <a:lnTo>
                  <a:pt x="2308" y="204"/>
                </a:lnTo>
                <a:lnTo>
                  <a:pt x="2318" y="210"/>
                </a:lnTo>
                <a:lnTo>
                  <a:pt x="2318" y="210"/>
                </a:lnTo>
                <a:lnTo>
                  <a:pt x="2322" y="214"/>
                </a:lnTo>
                <a:lnTo>
                  <a:pt x="2328" y="218"/>
                </a:lnTo>
                <a:lnTo>
                  <a:pt x="2328" y="218"/>
                </a:lnTo>
                <a:lnTo>
                  <a:pt x="2334" y="218"/>
                </a:lnTo>
                <a:lnTo>
                  <a:pt x="2336" y="216"/>
                </a:lnTo>
                <a:lnTo>
                  <a:pt x="2338" y="212"/>
                </a:lnTo>
                <a:lnTo>
                  <a:pt x="2338" y="212"/>
                </a:lnTo>
                <a:lnTo>
                  <a:pt x="2350" y="196"/>
                </a:lnTo>
                <a:lnTo>
                  <a:pt x="2362" y="182"/>
                </a:lnTo>
                <a:lnTo>
                  <a:pt x="2362" y="182"/>
                </a:lnTo>
                <a:lnTo>
                  <a:pt x="2366" y="176"/>
                </a:lnTo>
                <a:lnTo>
                  <a:pt x="2366" y="172"/>
                </a:lnTo>
                <a:lnTo>
                  <a:pt x="2366" y="172"/>
                </a:lnTo>
                <a:lnTo>
                  <a:pt x="2372" y="172"/>
                </a:lnTo>
                <a:lnTo>
                  <a:pt x="2380" y="174"/>
                </a:lnTo>
                <a:lnTo>
                  <a:pt x="2380" y="174"/>
                </a:lnTo>
                <a:lnTo>
                  <a:pt x="2400" y="178"/>
                </a:lnTo>
                <a:lnTo>
                  <a:pt x="2400" y="178"/>
                </a:lnTo>
                <a:lnTo>
                  <a:pt x="2404" y="186"/>
                </a:lnTo>
                <a:lnTo>
                  <a:pt x="2410" y="202"/>
                </a:lnTo>
                <a:lnTo>
                  <a:pt x="2410" y="202"/>
                </a:lnTo>
                <a:lnTo>
                  <a:pt x="2430" y="280"/>
                </a:lnTo>
                <a:lnTo>
                  <a:pt x="2436" y="298"/>
                </a:lnTo>
                <a:lnTo>
                  <a:pt x="2436" y="304"/>
                </a:lnTo>
                <a:lnTo>
                  <a:pt x="2444" y="290"/>
                </a:lnTo>
                <a:lnTo>
                  <a:pt x="2444" y="290"/>
                </a:lnTo>
                <a:lnTo>
                  <a:pt x="2464" y="228"/>
                </a:lnTo>
                <a:lnTo>
                  <a:pt x="2464" y="228"/>
                </a:lnTo>
                <a:lnTo>
                  <a:pt x="2472" y="202"/>
                </a:lnTo>
                <a:lnTo>
                  <a:pt x="2476" y="194"/>
                </a:lnTo>
                <a:lnTo>
                  <a:pt x="2476" y="194"/>
                </a:lnTo>
                <a:lnTo>
                  <a:pt x="2482" y="194"/>
                </a:lnTo>
                <a:lnTo>
                  <a:pt x="2486" y="194"/>
                </a:lnTo>
                <a:lnTo>
                  <a:pt x="2490" y="194"/>
                </a:lnTo>
                <a:lnTo>
                  <a:pt x="2490" y="194"/>
                </a:lnTo>
                <a:lnTo>
                  <a:pt x="2498" y="198"/>
                </a:lnTo>
                <a:lnTo>
                  <a:pt x="2502" y="198"/>
                </a:lnTo>
                <a:lnTo>
                  <a:pt x="2512" y="200"/>
                </a:lnTo>
                <a:lnTo>
                  <a:pt x="2518" y="194"/>
                </a:lnTo>
                <a:lnTo>
                  <a:pt x="2518" y="194"/>
                </a:lnTo>
                <a:lnTo>
                  <a:pt x="2534" y="182"/>
                </a:lnTo>
                <a:lnTo>
                  <a:pt x="2550" y="168"/>
                </a:lnTo>
                <a:lnTo>
                  <a:pt x="2562" y="152"/>
                </a:lnTo>
                <a:lnTo>
                  <a:pt x="2562" y="152"/>
                </a:lnTo>
                <a:lnTo>
                  <a:pt x="2578" y="132"/>
                </a:lnTo>
                <a:lnTo>
                  <a:pt x="2582" y="128"/>
                </a:lnTo>
                <a:lnTo>
                  <a:pt x="2598" y="126"/>
                </a:lnTo>
                <a:lnTo>
                  <a:pt x="2616" y="126"/>
                </a:lnTo>
                <a:lnTo>
                  <a:pt x="2616" y="1954"/>
                </a:lnTo>
                <a:lnTo>
                  <a:pt x="0" y="1954"/>
                </a:lnTo>
                <a:lnTo>
                  <a:pt x="0" y="1954"/>
                </a:lnTo>
                <a:lnTo>
                  <a:pt x="0" y="1480"/>
                </a:lnTo>
                <a:lnTo>
                  <a:pt x="2" y="1146"/>
                </a:lnTo>
                <a:lnTo>
                  <a:pt x="4" y="978"/>
                </a:lnTo>
                <a:lnTo>
                  <a:pt x="4" y="978"/>
                </a:lnTo>
                <a:lnTo>
                  <a:pt x="24" y="696"/>
                </a:lnTo>
                <a:lnTo>
                  <a:pt x="24" y="696"/>
                </a:lnTo>
                <a:close/>
              </a:path>
            </a:pathLst>
          </a:custGeom>
          <a:solidFill>
            <a:srgbClr val="5C33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Freeform 53"/>
          <p:cNvSpPr>
            <a:spLocks/>
          </p:cNvSpPr>
          <p:nvPr/>
        </p:nvSpPr>
        <p:spPr bwMode="auto">
          <a:xfrm>
            <a:off x="1600200" y="2307342"/>
            <a:ext cx="4152900" cy="2981325"/>
          </a:xfrm>
          <a:custGeom>
            <a:avLst/>
            <a:gdLst>
              <a:gd name="T0" fmla="*/ 74 w 2616"/>
              <a:gd name="T1" fmla="*/ 238 h 1878"/>
              <a:gd name="T2" fmla="*/ 108 w 2616"/>
              <a:gd name="T3" fmla="*/ 104 h 1878"/>
              <a:gd name="T4" fmla="*/ 146 w 2616"/>
              <a:gd name="T5" fmla="*/ 62 h 1878"/>
              <a:gd name="T6" fmla="*/ 178 w 2616"/>
              <a:gd name="T7" fmla="*/ 0 h 1878"/>
              <a:gd name="T8" fmla="*/ 212 w 2616"/>
              <a:gd name="T9" fmla="*/ 110 h 1878"/>
              <a:gd name="T10" fmla="*/ 242 w 2616"/>
              <a:gd name="T11" fmla="*/ 590 h 1878"/>
              <a:gd name="T12" fmla="*/ 356 w 2616"/>
              <a:gd name="T13" fmla="*/ 766 h 1878"/>
              <a:gd name="T14" fmla="*/ 410 w 2616"/>
              <a:gd name="T15" fmla="*/ 302 h 1878"/>
              <a:gd name="T16" fmla="*/ 442 w 2616"/>
              <a:gd name="T17" fmla="*/ 198 h 1878"/>
              <a:gd name="T18" fmla="*/ 494 w 2616"/>
              <a:gd name="T19" fmla="*/ 134 h 1878"/>
              <a:gd name="T20" fmla="*/ 510 w 2616"/>
              <a:gd name="T21" fmla="*/ 166 h 1878"/>
              <a:gd name="T22" fmla="*/ 530 w 2616"/>
              <a:gd name="T23" fmla="*/ 212 h 1878"/>
              <a:gd name="T24" fmla="*/ 578 w 2616"/>
              <a:gd name="T25" fmla="*/ 240 h 1878"/>
              <a:gd name="T26" fmla="*/ 640 w 2616"/>
              <a:gd name="T27" fmla="*/ 226 h 1878"/>
              <a:gd name="T28" fmla="*/ 666 w 2616"/>
              <a:gd name="T29" fmla="*/ 280 h 1878"/>
              <a:gd name="T30" fmla="*/ 682 w 2616"/>
              <a:gd name="T31" fmla="*/ 286 h 1878"/>
              <a:gd name="T32" fmla="*/ 714 w 2616"/>
              <a:gd name="T33" fmla="*/ 266 h 1878"/>
              <a:gd name="T34" fmla="*/ 746 w 2616"/>
              <a:gd name="T35" fmla="*/ 266 h 1878"/>
              <a:gd name="T36" fmla="*/ 778 w 2616"/>
              <a:gd name="T37" fmla="*/ 314 h 1878"/>
              <a:gd name="T38" fmla="*/ 814 w 2616"/>
              <a:gd name="T39" fmla="*/ 316 h 1878"/>
              <a:gd name="T40" fmla="*/ 874 w 2616"/>
              <a:gd name="T41" fmla="*/ 386 h 1878"/>
              <a:gd name="T42" fmla="*/ 904 w 2616"/>
              <a:gd name="T43" fmla="*/ 398 h 1878"/>
              <a:gd name="T44" fmla="*/ 950 w 2616"/>
              <a:gd name="T45" fmla="*/ 370 h 1878"/>
              <a:gd name="T46" fmla="*/ 1018 w 2616"/>
              <a:gd name="T47" fmla="*/ 306 h 1878"/>
              <a:gd name="T48" fmla="*/ 1032 w 2616"/>
              <a:gd name="T49" fmla="*/ 298 h 1878"/>
              <a:gd name="T50" fmla="*/ 1080 w 2616"/>
              <a:gd name="T51" fmla="*/ 310 h 1878"/>
              <a:gd name="T52" fmla="*/ 1114 w 2616"/>
              <a:gd name="T53" fmla="*/ 324 h 1878"/>
              <a:gd name="T54" fmla="*/ 1172 w 2616"/>
              <a:gd name="T55" fmla="*/ 346 h 1878"/>
              <a:gd name="T56" fmla="*/ 1204 w 2616"/>
              <a:gd name="T57" fmla="*/ 324 h 1878"/>
              <a:gd name="T58" fmla="*/ 1230 w 2616"/>
              <a:gd name="T59" fmla="*/ 368 h 1878"/>
              <a:gd name="T60" fmla="*/ 1260 w 2616"/>
              <a:gd name="T61" fmla="*/ 372 h 1878"/>
              <a:gd name="T62" fmla="*/ 1306 w 2616"/>
              <a:gd name="T63" fmla="*/ 372 h 1878"/>
              <a:gd name="T64" fmla="*/ 1338 w 2616"/>
              <a:gd name="T65" fmla="*/ 412 h 1878"/>
              <a:gd name="T66" fmla="*/ 1366 w 2616"/>
              <a:gd name="T67" fmla="*/ 402 h 1878"/>
              <a:gd name="T68" fmla="*/ 1414 w 2616"/>
              <a:gd name="T69" fmla="*/ 374 h 1878"/>
              <a:gd name="T70" fmla="*/ 1488 w 2616"/>
              <a:gd name="T71" fmla="*/ 256 h 1878"/>
              <a:gd name="T72" fmla="*/ 1542 w 2616"/>
              <a:gd name="T73" fmla="*/ 210 h 1878"/>
              <a:gd name="T74" fmla="*/ 1624 w 2616"/>
              <a:gd name="T75" fmla="*/ 202 h 1878"/>
              <a:gd name="T76" fmla="*/ 1660 w 2616"/>
              <a:gd name="T77" fmla="*/ 166 h 1878"/>
              <a:gd name="T78" fmla="*/ 1720 w 2616"/>
              <a:gd name="T79" fmla="*/ 178 h 1878"/>
              <a:gd name="T80" fmla="*/ 1760 w 2616"/>
              <a:gd name="T81" fmla="*/ 224 h 1878"/>
              <a:gd name="T82" fmla="*/ 1800 w 2616"/>
              <a:gd name="T83" fmla="*/ 248 h 1878"/>
              <a:gd name="T84" fmla="*/ 1832 w 2616"/>
              <a:gd name="T85" fmla="*/ 178 h 1878"/>
              <a:gd name="T86" fmla="*/ 1862 w 2616"/>
              <a:gd name="T87" fmla="*/ 144 h 1878"/>
              <a:gd name="T88" fmla="*/ 1902 w 2616"/>
              <a:gd name="T89" fmla="*/ 144 h 1878"/>
              <a:gd name="T90" fmla="*/ 1928 w 2616"/>
              <a:gd name="T91" fmla="*/ 134 h 1878"/>
              <a:gd name="T92" fmla="*/ 1976 w 2616"/>
              <a:gd name="T93" fmla="*/ 124 h 1878"/>
              <a:gd name="T94" fmla="*/ 2016 w 2616"/>
              <a:gd name="T95" fmla="*/ 110 h 1878"/>
              <a:gd name="T96" fmla="*/ 2062 w 2616"/>
              <a:gd name="T97" fmla="*/ 146 h 1878"/>
              <a:gd name="T98" fmla="*/ 2110 w 2616"/>
              <a:gd name="T99" fmla="*/ 174 h 1878"/>
              <a:gd name="T100" fmla="*/ 2164 w 2616"/>
              <a:gd name="T101" fmla="*/ 172 h 1878"/>
              <a:gd name="T102" fmla="*/ 2210 w 2616"/>
              <a:gd name="T103" fmla="*/ 186 h 1878"/>
              <a:gd name="T104" fmla="*/ 2300 w 2616"/>
              <a:gd name="T105" fmla="*/ 192 h 1878"/>
              <a:gd name="T106" fmla="*/ 2338 w 2616"/>
              <a:gd name="T107" fmla="*/ 200 h 1878"/>
              <a:gd name="T108" fmla="*/ 2368 w 2616"/>
              <a:gd name="T109" fmla="*/ 144 h 1878"/>
              <a:gd name="T110" fmla="*/ 2402 w 2616"/>
              <a:gd name="T111" fmla="*/ 154 h 1878"/>
              <a:gd name="T112" fmla="*/ 2480 w 2616"/>
              <a:gd name="T113" fmla="*/ 200 h 1878"/>
              <a:gd name="T114" fmla="*/ 2510 w 2616"/>
              <a:gd name="T115" fmla="*/ 202 h 1878"/>
              <a:gd name="T116" fmla="*/ 2544 w 2616"/>
              <a:gd name="T117" fmla="*/ 168 h 1878"/>
              <a:gd name="T118" fmla="*/ 2566 w 2616"/>
              <a:gd name="T119" fmla="*/ 170 h 1878"/>
              <a:gd name="T120" fmla="*/ 2592 w 2616"/>
              <a:gd name="T121" fmla="*/ 166 h 1878"/>
              <a:gd name="T122" fmla="*/ 2612 w 2616"/>
              <a:gd name="T123" fmla="*/ 160 h 1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6" h="1878">
                <a:moveTo>
                  <a:pt x="0" y="972"/>
                </a:moveTo>
                <a:lnTo>
                  <a:pt x="0" y="972"/>
                </a:lnTo>
                <a:lnTo>
                  <a:pt x="24" y="714"/>
                </a:lnTo>
                <a:lnTo>
                  <a:pt x="46" y="490"/>
                </a:lnTo>
                <a:lnTo>
                  <a:pt x="64" y="322"/>
                </a:lnTo>
                <a:lnTo>
                  <a:pt x="74" y="238"/>
                </a:lnTo>
                <a:lnTo>
                  <a:pt x="74" y="238"/>
                </a:lnTo>
                <a:lnTo>
                  <a:pt x="82" y="202"/>
                </a:lnTo>
                <a:lnTo>
                  <a:pt x="92" y="162"/>
                </a:lnTo>
                <a:lnTo>
                  <a:pt x="106" y="112"/>
                </a:lnTo>
                <a:lnTo>
                  <a:pt x="106" y="112"/>
                </a:lnTo>
                <a:lnTo>
                  <a:pt x="108" y="104"/>
                </a:lnTo>
                <a:lnTo>
                  <a:pt x="114" y="96"/>
                </a:lnTo>
                <a:lnTo>
                  <a:pt x="120" y="90"/>
                </a:lnTo>
                <a:lnTo>
                  <a:pt x="128" y="84"/>
                </a:lnTo>
                <a:lnTo>
                  <a:pt x="128" y="84"/>
                </a:lnTo>
                <a:lnTo>
                  <a:pt x="136" y="76"/>
                </a:lnTo>
                <a:lnTo>
                  <a:pt x="146" y="62"/>
                </a:lnTo>
                <a:lnTo>
                  <a:pt x="154" y="50"/>
                </a:lnTo>
                <a:lnTo>
                  <a:pt x="160" y="40"/>
                </a:lnTo>
                <a:lnTo>
                  <a:pt x="160" y="40"/>
                </a:lnTo>
                <a:lnTo>
                  <a:pt x="170" y="16"/>
                </a:lnTo>
                <a:lnTo>
                  <a:pt x="178" y="0"/>
                </a:lnTo>
                <a:lnTo>
                  <a:pt x="178" y="0"/>
                </a:lnTo>
                <a:lnTo>
                  <a:pt x="196" y="40"/>
                </a:lnTo>
                <a:lnTo>
                  <a:pt x="212" y="82"/>
                </a:lnTo>
                <a:lnTo>
                  <a:pt x="212" y="82"/>
                </a:lnTo>
                <a:lnTo>
                  <a:pt x="212" y="94"/>
                </a:lnTo>
                <a:lnTo>
                  <a:pt x="212" y="110"/>
                </a:lnTo>
                <a:lnTo>
                  <a:pt x="212" y="110"/>
                </a:lnTo>
                <a:lnTo>
                  <a:pt x="220" y="200"/>
                </a:lnTo>
                <a:lnTo>
                  <a:pt x="226" y="304"/>
                </a:lnTo>
                <a:lnTo>
                  <a:pt x="226" y="304"/>
                </a:lnTo>
                <a:lnTo>
                  <a:pt x="238" y="530"/>
                </a:lnTo>
                <a:lnTo>
                  <a:pt x="238" y="530"/>
                </a:lnTo>
                <a:lnTo>
                  <a:pt x="242" y="590"/>
                </a:lnTo>
                <a:lnTo>
                  <a:pt x="246" y="642"/>
                </a:lnTo>
                <a:lnTo>
                  <a:pt x="246" y="642"/>
                </a:lnTo>
                <a:lnTo>
                  <a:pt x="250" y="698"/>
                </a:lnTo>
                <a:lnTo>
                  <a:pt x="288" y="766"/>
                </a:lnTo>
                <a:lnTo>
                  <a:pt x="356" y="766"/>
                </a:lnTo>
                <a:lnTo>
                  <a:pt x="356" y="766"/>
                </a:lnTo>
                <a:lnTo>
                  <a:pt x="376" y="552"/>
                </a:lnTo>
                <a:lnTo>
                  <a:pt x="376" y="552"/>
                </a:lnTo>
                <a:lnTo>
                  <a:pt x="388" y="454"/>
                </a:lnTo>
                <a:lnTo>
                  <a:pt x="400" y="368"/>
                </a:lnTo>
                <a:lnTo>
                  <a:pt x="400" y="368"/>
                </a:lnTo>
                <a:lnTo>
                  <a:pt x="410" y="302"/>
                </a:lnTo>
                <a:lnTo>
                  <a:pt x="420" y="242"/>
                </a:lnTo>
                <a:lnTo>
                  <a:pt x="420" y="242"/>
                </a:lnTo>
                <a:lnTo>
                  <a:pt x="426" y="210"/>
                </a:lnTo>
                <a:lnTo>
                  <a:pt x="426" y="210"/>
                </a:lnTo>
                <a:lnTo>
                  <a:pt x="430" y="206"/>
                </a:lnTo>
                <a:lnTo>
                  <a:pt x="442" y="198"/>
                </a:lnTo>
                <a:lnTo>
                  <a:pt x="442" y="198"/>
                </a:lnTo>
                <a:lnTo>
                  <a:pt x="460" y="182"/>
                </a:lnTo>
                <a:lnTo>
                  <a:pt x="468" y="174"/>
                </a:lnTo>
                <a:lnTo>
                  <a:pt x="474" y="166"/>
                </a:lnTo>
                <a:lnTo>
                  <a:pt x="474" y="166"/>
                </a:lnTo>
                <a:lnTo>
                  <a:pt x="494" y="134"/>
                </a:lnTo>
                <a:lnTo>
                  <a:pt x="494" y="134"/>
                </a:lnTo>
                <a:lnTo>
                  <a:pt x="498" y="138"/>
                </a:lnTo>
                <a:lnTo>
                  <a:pt x="500" y="142"/>
                </a:lnTo>
                <a:lnTo>
                  <a:pt x="502" y="148"/>
                </a:lnTo>
                <a:lnTo>
                  <a:pt x="502" y="148"/>
                </a:lnTo>
                <a:lnTo>
                  <a:pt x="510" y="166"/>
                </a:lnTo>
                <a:lnTo>
                  <a:pt x="518" y="182"/>
                </a:lnTo>
                <a:lnTo>
                  <a:pt x="518" y="182"/>
                </a:lnTo>
                <a:lnTo>
                  <a:pt x="524" y="200"/>
                </a:lnTo>
                <a:lnTo>
                  <a:pt x="528" y="208"/>
                </a:lnTo>
                <a:lnTo>
                  <a:pt x="530" y="212"/>
                </a:lnTo>
                <a:lnTo>
                  <a:pt x="530" y="212"/>
                </a:lnTo>
                <a:lnTo>
                  <a:pt x="550" y="228"/>
                </a:lnTo>
                <a:lnTo>
                  <a:pt x="550" y="228"/>
                </a:lnTo>
                <a:lnTo>
                  <a:pt x="560" y="236"/>
                </a:lnTo>
                <a:lnTo>
                  <a:pt x="568" y="242"/>
                </a:lnTo>
                <a:lnTo>
                  <a:pt x="568" y="242"/>
                </a:lnTo>
                <a:lnTo>
                  <a:pt x="578" y="240"/>
                </a:lnTo>
                <a:lnTo>
                  <a:pt x="594" y="238"/>
                </a:lnTo>
                <a:lnTo>
                  <a:pt x="594" y="238"/>
                </a:lnTo>
                <a:lnTo>
                  <a:pt x="628" y="226"/>
                </a:lnTo>
                <a:lnTo>
                  <a:pt x="628" y="226"/>
                </a:lnTo>
                <a:lnTo>
                  <a:pt x="636" y="226"/>
                </a:lnTo>
                <a:lnTo>
                  <a:pt x="640" y="226"/>
                </a:lnTo>
                <a:lnTo>
                  <a:pt x="640" y="226"/>
                </a:lnTo>
                <a:lnTo>
                  <a:pt x="644" y="232"/>
                </a:lnTo>
                <a:lnTo>
                  <a:pt x="652" y="248"/>
                </a:lnTo>
                <a:lnTo>
                  <a:pt x="652" y="248"/>
                </a:lnTo>
                <a:lnTo>
                  <a:pt x="666" y="280"/>
                </a:lnTo>
                <a:lnTo>
                  <a:pt x="666" y="280"/>
                </a:lnTo>
                <a:lnTo>
                  <a:pt x="670" y="288"/>
                </a:lnTo>
                <a:lnTo>
                  <a:pt x="672" y="292"/>
                </a:lnTo>
                <a:lnTo>
                  <a:pt x="674" y="292"/>
                </a:lnTo>
                <a:lnTo>
                  <a:pt x="674" y="292"/>
                </a:lnTo>
                <a:lnTo>
                  <a:pt x="678" y="290"/>
                </a:lnTo>
                <a:lnTo>
                  <a:pt x="682" y="286"/>
                </a:lnTo>
                <a:lnTo>
                  <a:pt x="692" y="276"/>
                </a:lnTo>
                <a:lnTo>
                  <a:pt x="692" y="276"/>
                </a:lnTo>
                <a:lnTo>
                  <a:pt x="700" y="270"/>
                </a:lnTo>
                <a:lnTo>
                  <a:pt x="706" y="266"/>
                </a:lnTo>
                <a:lnTo>
                  <a:pt x="706" y="266"/>
                </a:lnTo>
                <a:lnTo>
                  <a:pt x="714" y="266"/>
                </a:lnTo>
                <a:lnTo>
                  <a:pt x="724" y="264"/>
                </a:lnTo>
                <a:lnTo>
                  <a:pt x="724" y="264"/>
                </a:lnTo>
                <a:lnTo>
                  <a:pt x="736" y="264"/>
                </a:lnTo>
                <a:lnTo>
                  <a:pt x="742" y="264"/>
                </a:lnTo>
                <a:lnTo>
                  <a:pt x="746" y="266"/>
                </a:lnTo>
                <a:lnTo>
                  <a:pt x="746" y="266"/>
                </a:lnTo>
                <a:lnTo>
                  <a:pt x="762" y="292"/>
                </a:lnTo>
                <a:lnTo>
                  <a:pt x="762" y="292"/>
                </a:lnTo>
                <a:lnTo>
                  <a:pt x="768" y="302"/>
                </a:lnTo>
                <a:lnTo>
                  <a:pt x="774" y="310"/>
                </a:lnTo>
                <a:lnTo>
                  <a:pt x="774" y="310"/>
                </a:lnTo>
                <a:lnTo>
                  <a:pt x="778" y="314"/>
                </a:lnTo>
                <a:lnTo>
                  <a:pt x="780" y="314"/>
                </a:lnTo>
                <a:lnTo>
                  <a:pt x="780" y="314"/>
                </a:lnTo>
                <a:lnTo>
                  <a:pt x="798" y="314"/>
                </a:lnTo>
                <a:lnTo>
                  <a:pt x="798" y="314"/>
                </a:lnTo>
                <a:lnTo>
                  <a:pt x="806" y="314"/>
                </a:lnTo>
                <a:lnTo>
                  <a:pt x="814" y="316"/>
                </a:lnTo>
                <a:lnTo>
                  <a:pt x="814" y="316"/>
                </a:lnTo>
                <a:lnTo>
                  <a:pt x="830" y="330"/>
                </a:lnTo>
                <a:lnTo>
                  <a:pt x="846" y="348"/>
                </a:lnTo>
                <a:lnTo>
                  <a:pt x="846" y="348"/>
                </a:lnTo>
                <a:lnTo>
                  <a:pt x="874" y="386"/>
                </a:lnTo>
                <a:lnTo>
                  <a:pt x="874" y="386"/>
                </a:lnTo>
                <a:lnTo>
                  <a:pt x="878" y="394"/>
                </a:lnTo>
                <a:lnTo>
                  <a:pt x="880" y="396"/>
                </a:lnTo>
                <a:lnTo>
                  <a:pt x="882" y="398"/>
                </a:lnTo>
                <a:lnTo>
                  <a:pt x="882" y="398"/>
                </a:lnTo>
                <a:lnTo>
                  <a:pt x="892" y="400"/>
                </a:lnTo>
                <a:lnTo>
                  <a:pt x="904" y="398"/>
                </a:lnTo>
                <a:lnTo>
                  <a:pt x="904" y="398"/>
                </a:lnTo>
                <a:lnTo>
                  <a:pt x="916" y="396"/>
                </a:lnTo>
                <a:lnTo>
                  <a:pt x="922" y="392"/>
                </a:lnTo>
                <a:lnTo>
                  <a:pt x="928" y="388"/>
                </a:lnTo>
                <a:lnTo>
                  <a:pt x="928" y="388"/>
                </a:lnTo>
                <a:lnTo>
                  <a:pt x="950" y="370"/>
                </a:lnTo>
                <a:lnTo>
                  <a:pt x="972" y="354"/>
                </a:lnTo>
                <a:lnTo>
                  <a:pt x="972" y="354"/>
                </a:lnTo>
                <a:lnTo>
                  <a:pt x="984" y="348"/>
                </a:lnTo>
                <a:lnTo>
                  <a:pt x="990" y="340"/>
                </a:lnTo>
                <a:lnTo>
                  <a:pt x="990" y="340"/>
                </a:lnTo>
                <a:lnTo>
                  <a:pt x="1018" y="306"/>
                </a:lnTo>
                <a:lnTo>
                  <a:pt x="1018" y="306"/>
                </a:lnTo>
                <a:lnTo>
                  <a:pt x="1022" y="298"/>
                </a:lnTo>
                <a:lnTo>
                  <a:pt x="1024" y="296"/>
                </a:lnTo>
                <a:lnTo>
                  <a:pt x="1026" y="294"/>
                </a:lnTo>
                <a:lnTo>
                  <a:pt x="1026" y="294"/>
                </a:lnTo>
                <a:lnTo>
                  <a:pt x="1032" y="298"/>
                </a:lnTo>
                <a:lnTo>
                  <a:pt x="1042" y="304"/>
                </a:lnTo>
                <a:lnTo>
                  <a:pt x="1042" y="304"/>
                </a:lnTo>
                <a:lnTo>
                  <a:pt x="1062" y="312"/>
                </a:lnTo>
                <a:lnTo>
                  <a:pt x="1062" y="312"/>
                </a:lnTo>
                <a:lnTo>
                  <a:pt x="1070" y="312"/>
                </a:lnTo>
                <a:lnTo>
                  <a:pt x="1080" y="310"/>
                </a:lnTo>
                <a:lnTo>
                  <a:pt x="1080" y="310"/>
                </a:lnTo>
                <a:lnTo>
                  <a:pt x="1094" y="310"/>
                </a:lnTo>
                <a:lnTo>
                  <a:pt x="1094" y="310"/>
                </a:lnTo>
                <a:lnTo>
                  <a:pt x="1102" y="314"/>
                </a:lnTo>
                <a:lnTo>
                  <a:pt x="1114" y="324"/>
                </a:lnTo>
                <a:lnTo>
                  <a:pt x="1114" y="324"/>
                </a:lnTo>
                <a:lnTo>
                  <a:pt x="1140" y="342"/>
                </a:lnTo>
                <a:lnTo>
                  <a:pt x="1140" y="342"/>
                </a:lnTo>
                <a:lnTo>
                  <a:pt x="1152" y="348"/>
                </a:lnTo>
                <a:lnTo>
                  <a:pt x="1164" y="348"/>
                </a:lnTo>
                <a:lnTo>
                  <a:pt x="1164" y="348"/>
                </a:lnTo>
                <a:lnTo>
                  <a:pt x="1172" y="346"/>
                </a:lnTo>
                <a:lnTo>
                  <a:pt x="1180" y="342"/>
                </a:lnTo>
                <a:lnTo>
                  <a:pt x="1180" y="342"/>
                </a:lnTo>
                <a:lnTo>
                  <a:pt x="1198" y="328"/>
                </a:lnTo>
                <a:lnTo>
                  <a:pt x="1198" y="328"/>
                </a:lnTo>
                <a:lnTo>
                  <a:pt x="1202" y="326"/>
                </a:lnTo>
                <a:lnTo>
                  <a:pt x="1204" y="324"/>
                </a:lnTo>
                <a:lnTo>
                  <a:pt x="1204" y="324"/>
                </a:lnTo>
                <a:lnTo>
                  <a:pt x="1204" y="324"/>
                </a:lnTo>
                <a:lnTo>
                  <a:pt x="1218" y="346"/>
                </a:lnTo>
                <a:lnTo>
                  <a:pt x="1218" y="346"/>
                </a:lnTo>
                <a:lnTo>
                  <a:pt x="1230" y="368"/>
                </a:lnTo>
                <a:lnTo>
                  <a:pt x="1230" y="368"/>
                </a:lnTo>
                <a:lnTo>
                  <a:pt x="1234" y="374"/>
                </a:lnTo>
                <a:lnTo>
                  <a:pt x="1236" y="378"/>
                </a:lnTo>
                <a:lnTo>
                  <a:pt x="1238" y="378"/>
                </a:lnTo>
                <a:lnTo>
                  <a:pt x="1238" y="378"/>
                </a:lnTo>
                <a:lnTo>
                  <a:pt x="1250" y="376"/>
                </a:lnTo>
                <a:lnTo>
                  <a:pt x="1260" y="372"/>
                </a:lnTo>
                <a:lnTo>
                  <a:pt x="1260" y="372"/>
                </a:lnTo>
                <a:lnTo>
                  <a:pt x="1276" y="366"/>
                </a:lnTo>
                <a:lnTo>
                  <a:pt x="1276" y="366"/>
                </a:lnTo>
                <a:lnTo>
                  <a:pt x="1298" y="370"/>
                </a:lnTo>
                <a:lnTo>
                  <a:pt x="1298" y="370"/>
                </a:lnTo>
                <a:lnTo>
                  <a:pt x="1306" y="372"/>
                </a:lnTo>
                <a:lnTo>
                  <a:pt x="1310" y="372"/>
                </a:lnTo>
                <a:lnTo>
                  <a:pt x="1312" y="376"/>
                </a:lnTo>
                <a:lnTo>
                  <a:pt x="1312" y="376"/>
                </a:lnTo>
                <a:lnTo>
                  <a:pt x="1328" y="402"/>
                </a:lnTo>
                <a:lnTo>
                  <a:pt x="1328" y="402"/>
                </a:lnTo>
                <a:lnTo>
                  <a:pt x="1338" y="412"/>
                </a:lnTo>
                <a:lnTo>
                  <a:pt x="1344" y="416"/>
                </a:lnTo>
                <a:lnTo>
                  <a:pt x="1346" y="416"/>
                </a:lnTo>
                <a:lnTo>
                  <a:pt x="1350" y="414"/>
                </a:lnTo>
                <a:lnTo>
                  <a:pt x="1350" y="414"/>
                </a:lnTo>
                <a:lnTo>
                  <a:pt x="1358" y="408"/>
                </a:lnTo>
                <a:lnTo>
                  <a:pt x="1366" y="402"/>
                </a:lnTo>
                <a:lnTo>
                  <a:pt x="1366" y="402"/>
                </a:lnTo>
                <a:lnTo>
                  <a:pt x="1378" y="394"/>
                </a:lnTo>
                <a:lnTo>
                  <a:pt x="1394" y="386"/>
                </a:lnTo>
                <a:lnTo>
                  <a:pt x="1394" y="386"/>
                </a:lnTo>
                <a:lnTo>
                  <a:pt x="1406" y="380"/>
                </a:lnTo>
                <a:lnTo>
                  <a:pt x="1414" y="374"/>
                </a:lnTo>
                <a:lnTo>
                  <a:pt x="1414" y="374"/>
                </a:lnTo>
                <a:lnTo>
                  <a:pt x="1434" y="344"/>
                </a:lnTo>
                <a:lnTo>
                  <a:pt x="1458" y="308"/>
                </a:lnTo>
                <a:lnTo>
                  <a:pt x="1458" y="308"/>
                </a:lnTo>
                <a:lnTo>
                  <a:pt x="1472" y="280"/>
                </a:lnTo>
                <a:lnTo>
                  <a:pt x="1488" y="256"/>
                </a:lnTo>
                <a:lnTo>
                  <a:pt x="1488" y="256"/>
                </a:lnTo>
                <a:lnTo>
                  <a:pt x="1506" y="234"/>
                </a:lnTo>
                <a:lnTo>
                  <a:pt x="1518" y="222"/>
                </a:lnTo>
                <a:lnTo>
                  <a:pt x="1530" y="214"/>
                </a:lnTo>
                <a:lnTo>
                  <a:pt x="1530" y="214"/>
                </a:lnTo>
                <a:lnTo>
                  <a:pt x="1542" y="210"/>
                </a:lnTo>
                <a:lnTo>
                  <a:pt x="1556" y="204"/>
                </a:lnTo>
                <a:lnTo>
                  <a:pt x="1570" y="202"/>
                </a:lnTo>
                <a:lnTo>
                  <a:pt x="1580" y="200"/>
                </a:lnTo>
                <a:lnTo>
                  <a:pt x="1580" y="200"/>
                </a:lnTo>
                <a:lnTo>
                  <a:pt x="1624" y="202"/>
                </a:lnTo>
                <a:lnTo>
                  <a:pt x="1624" y="202"/>
                </a:lnTo>
                <a:lnTo>
                  <a:pt x="1628" y="200"/>
                </a:lnTo>
                <a:lnTo>
                  <a:pt x="1636" y="194"/>
                </a:lnTo>
                <a:lnTo>
                  <a:pt x="1646" y="182"/>
                </a:lnTo>
                <a:lnTo>
                  <a:pt x="1646" y="182"/>
                </a:lnTo>
                <a:lnTo>
                  <a:pt x="1654" y="172"/>
                </a:lnTo>
                <a:lnTo>
                  <a:pt x="1660" y="166"/>
                </a:lnTo>
                <a:lnTo>
                  <a:pt x="1660" y="166"/>
                </a:lnTo>
                <a:lnTo>
                  <a:pt x="1662" y="164"/>
                </a:lnTo>
                <a:lnTo>
                  <a:pt x="1672" y="166"/>
                </a:lnTo>
                <a:lnTo>
                  <a:pt x="1672" y="166"/>
                </a:lnTo>
                <a:lnTo>
                  <a:pt x="1702" y="172"/>
                </a:lnTo>
                <a:lnTo>
                  <a:pt x="1720" y="178"/>
                </a:lnTo>
                <a:lnTo>
                  <a:pt x="1730" y="182"/>
                </a:lnTo>
                <a:lnTo>
                  <a:pt x="1730" y="182"/>
                </a:lnTo>
                <a:lnTo>
                  <a:pt x="1742" y="196"/>
                </a:lnTo>
                <a:lnTo>
                  <a:pt x="1752" y="208"/>
                </a:lnTo>
                <a:lnTo>
                  <a:pt x="1752" y="208"/>
                </a:lnTo>
                <a:lnTo>
                  <a:pt x="1760" y="224"/>
                </a:lnTo>
                <a:lnTo>
                  <a:pt x="1766" y="230"/>
                </a:lnTo>
                <a:lnTo>
                  <a:pt x="1772" y="234"/>
                </a:lnTo>
                <a:lnTo>
                  <a:pt x="1772" y="234"/>
                </a:lnTo>
                <a:lnTo>
                  <a:pt x="1794" y="246"/>
                </a:lnTo>
                <a:lnTo>
                  <a:pt x="1794" y="246"/>
                </a:lnTo>
                <a:lnTo>
                  <a:pt x="1800" y="248"/>
                </a:lnTo>
                <a:lnTo>
                  <a:pt x="1800" y="248"/>
                </a:lnTo>
                <a:lnTo>
                  <a:pt x="1804" y="246"/>
                </a:lnTo>
                <a:lnTo>
                  <a:pt x="1812" y="230"/>
                </a:lnTo>
                <a:lnTo>
                  <a:pt x="1812" y="230"/>
                </a:lnTo>
                <a:lnTo>
                  <a:pt x="1832" y="178"/>
                </a:lnTo>
                <a:lnTo>
                  <a:pt x="1832" y="178"/>
                </a:lnTo>
                <a:lnTo>
                  <a:pt x="1838" y="166"/>
                </a:lnTo>
                <a:lnTo>
                  <a:pt x="1842" y="160"/>
                </a:lnTo>
                <a:lnTo>
                  <a:pt x="1846" y="156"/>
                </a:lnTo>
                <a:lnTo>
                  <a:pt x="1846" y="156"/>
                </a:lnTo>
                <a:lnTo>
                  <a:pt x="1854" y="150"/>
                </a:lnTo>
                <a:lnTo>
                  <a:pt x="1862" y="144"/>
                </a:lnTo>
                <a:lnTo>
                  <a:pt x="1862" y="144"/>
                </a:lnTo>
                <a:lnTo>
                  <a:pt x="1870" y="140"/>
                </a:lnTo>
                <a:lnTo>
                  <a:pt x="1880" y="138"/>
                </a:lnTo>
                <a:lnTo>
                  <a:pt x="1880" y="138"/>
                </a:lnTo>
                <a:lnTo>
                  <a:pt x="1890" y="140"/>
                </a:lnTo>
                <a:lnTo>
                  <a:pt x="1902" y="144"/>
                </a:lnTo>
                <a:lnTo>
                  <a:pt x="1902" y="144"/>
                </a:lnTo>
                <a:lnTo>
                  <a:pt x="1904" y="146"/>
                </a:lnTo>
                <a:lnTo>
                  <a:pt x="1908" y="146"/>
                </a:lnTo>
                <a:lnTo>
                  <a:pt x="1916" y="142"/>
                </a:lnTo>
                <a:lnTo>
                  <a:pt x="1916" y="142"/>
                </a:lnTo>
                <a:lnTo>
                  <a:pt x="1928" y="134"/>
                </a:lnTo>
                <a:lnTo>
                  <a:pt x="1940" y="126"/>
                </a:lnTo>
                <a:lnTo>
                  <a:pt x="1940" y="126"/>
                </a:lnTo>
                <a:lnTo>
                  <a:pt x="1954" y="124"/>
                </a:lnTo>
                <a:lnTo>
                  <a:pt x="1968" y="124"/>
                </a:lnTo>
                <a:lnTo>
                  <a:pt x="1968" y="124"/>
                </a:lnTo>
                <a:lnTo>
                  <a:pt x="1976" y="124"/>
                </a:lnTo>
                <a:lnTo>
                  <a:pt x="1984" y="120"/>
                </a:lnTo>
                <a:lnTo>
                  <a:pt x="1984" y="120"/>
                </a:lnTo>
                <a:lnTo>
                  <a:pt x="2008" y="110"/>
                </a:lnTo>
                <a:lnTo>
                  <a:pt x="2008" y="110"/>
                </a:lnTo>
                <a:lnTo>
                  <a:pt x="2012" y="110"/>
                </a:lnTo>
                <a:lnTo>
                  <a:pt x="2016" y="110"/>
                </a:lnTo>
                <a:lnTo>
                  <a:pt x="2022" y="112"/>
                </a:lnTo>
                <a:lnTo>
                  <a:pt x="2030" y="116"/>
                </a:lnTo>
                <a:lnTo>
                  <a:pt x="2030" y="116"/>
                </a:lnTo>
                <a:lnTo>
                  <a:pt x="2048" y="132"/>
                </a:lnTo>
                <a:lnTo>
                  <a:pt x="2062" y="146"/>
                </a:lnTo>
                <a:lnTo>
                  <a:pt x="2062" y="146"/>
                </a:lnTo>
                <a:lnTo>
                  <a:pt x="2084" y="162"/>
                </a:lnTo>
                <a:lnTo>
                  <a:pt x="2084" y="162"/>
                </a:lnTo>
                <a:lnTo>
                  <a:pt x="2094" y="168"/>
                </a:lnTo>
                <a:lnTo>
                  <a:pt x="2102" y="172"/>
                </a:lnTo>
                <a:lnTo>
                  <a:pt x="2102" y="172"/>
                </a:lnTo>
                <a:lnTo>
                  <a:pt x="2110" y="174"/>
                </a:lnTo>
                <a:lnTo>
                  <a:pt x="2120" y="176"/>
                </a:lnTo>
                <a:lnTo>
                  <a:pt x="2120" y="176"/>
                </a:lnTo>
                <a:lnTo>
                  <a:pt x="2136" y="172"/>
                </a:lnTo>
                <a:lnTo>
                  <a:pt x="2150" y="168"/>
                </a:lnTo>
                <a:lnTo>
                  <a:pt x="2150" y="168"/>
                </a:lnTo>
                <a:lnTo>
                  <a:pt x="2164" y="172"/>
                </a:lnTo>
                <a:lnTo>
                  <a:pt x="2174" y="176"/>
                </a:lnTo>
                <a:lnTo>
                  <a:pt x="2174" y="176"/>
                </a:lnTo>
                <a:lnTo>
                  <a:pt x="2188" y="182"/>
                </a:lnTo>
                <a:lnTo>
                  <a:pt x="2188" y="182"/>
                </a:lnTo>
                <a:lnTo>
                  <a:pt x="2196" y="184"/>
                </a:lnTo>
                <a:lnTo>
                  <a:pt x="2210" y="186"/>
                </a:lnTo>
                <a:lnTo>
                  <a:pt x="2210" y="186"/>
                </a:lnTo>
                <a:lnTo>
                  <a:pt x="2256" y="186"/>
                </a:lnTo>
                <a:lnTo>
                  <a:pt x="2256" y="186"/>
                </a:lnTo>
                <a:lnTo>
                  <a:pt x="2278" y="188"/>
                </a:lnTo>
                <a:lnTo>
                  <a:pt x="2290" y="190"/>
                </a:lnTo>
                <a:lnTo>
                  <a:pt x="2300" y="192"/>
                </a:lnTo>
                <a:lnTo>
                  <a:pt x="2300" y="192"/>
                </a:lnTo>
                <a:lnTo>
                  <a:pt x="2318" y="200"/>
                </a:lnTo>
                <a:lnTo>
                  <a:pt x="2328" y="204"/>
                </a:lnTo>
                <a:lnTo>
                  <a:pt x="2328" y="204"/>
                </a:lnTo>
                <a:lnTo>
                  <a:pt x="2334" y="204"/>
                </a:lnTo>
                <a:lnTo>
                  <a:pt x="2338" y="200"/>
                </a:lnTo>
                <a:lnTo>
                  <a:pt x="2338" y="200"/>
                </a:lnTo>
                <a:lnTo>
                  <a:pt x="2362" y="152"/>
                </a:lnTo>
                <a:lnTo>
                  <a:pt x="2362" y="152"/>
                </a:lnTo>
                <a:lnTo>
                  <a:pt x="2366" y="146"/>
                </a:lnTo>
                <a:lnTo>
                  <a:pt x="2368" y="144"/>
                </a:lnTo>
                <a:lnTo>
                  <a:pt x="2368" y="144"/>
                </a:lnTo>
                <a:lnTo>
                  <a:pt x="2378" y="146"/>
                </a:lnTo>
                <a:lnTo>
                  <a:pt x="2378" y="146"/>
                </a:lnTo>
                <a:lnTo>
                  <a:pt x="2392" y="150"/>
                </a:lnTo>
                <a:lnTo>
                  <a:pt x="2400" y="152"/>
                </a:lnTo>
                <a:lnTo>
                  <a:pt x="2402" y="154"/>
                </a:lnTo>
                <a:lnTo>
                  <a:pt x="2402" y="154"/>
                </a:lnTo>
                <a:lnTo>
                  <a:pt x="2424" y="238"/>
                </a:lnTo>
                <a:lnTo>
                  <a:pt x="2438" y="274"/>
                </a:lnTo>
                <a:lnTo>
                  <a:pt x="2440" y="280"/>
                </a:lnTo>
                <a:lnTo>
                  <a:pt x="2472" y="200"/>
                </a:lnTo>
                <a:lnTo>
                  <a:pt x="2472" y="200"/>
                </a:lnTo>
                <a:lnTo>
                  <a:pt x="2480" y="200"/>
                </a:lnTo>
                <a:lnTo>
                  <a:pt x="2480" y="200"/>
                </a:lnTo>
                <a:lnTo>
                  <a:pt x="2492" y="200"/>
                </a:lnTo>
                <a:lnTo>
                  <a:pt x="2492" y="200"/>
                </a:lnTo>
                <a:lnTo>
                  <a:pt x="2502" y="202"/>
                </a:lnTo>
                <a:lnTo>
                  <a:pt x="2510" y="202"/>
                </a:lnTo>
                <a:lnTo>
                  <a:pt x="2510" y="202"/>
                </a:lnTo>
                <a:lnTo>
                  <a:pt x="2520" y="192"/>
                </a:lnTo>
                <a:lnTo>
                  <a:pt x="2530" y="180"/>
                </a:lnTo>
                <a:lnTo>
                  <a:pt x="2530" y="180"/>
                </a:lnTo>
                <a:lnTo>
                  <a:pt x="2538" y="172"/>
                </a:lnTo>
                <a:lnTo>
                  <a:pt x="2544" y="168"/>
                </a:lnTo>
                <a:lnTo>
                  <a:pt x="2544" y="168"/>
                </a:lnTo>
                <a:lnTo>
                  <a:pt x="2546" y="166"/>
                </a:lnTo>
                <a:lnTo>
                  <a:pt x="2550" y="166"/>
                </a:lnTo>
                <a:lnTo>
                  <a:pt x="2550" y="166"/>
                </a:lnTo>
                <a:lnTo>
                  <a:pt x="2556" y="168"/>
                </a:lnTo>
                <a:lnTo>
                  <a:pt x="2558" y="168"/>
                </a:lnTo>
                <a:lnTo>
                  <a:pt x="2566" y="170"/>
                </a:lnTo>
                <a:lnTo>
                  <a:pt x="2566" y="170"/>
                </a:lnTo>
                <a:lnTo>
                  <a:pt x="2576" y="170"/>
                </a:lnTo>
                <a:lnTo>
                  <a:pt x="2580" y="170"/>
                </a:lnTo>
                <a:lnTo>
                  <a:pt x="2584" y="170"/>
                </a:lnTo>
                <a:lnTo>
                  <a:pt x="2584" y="170"/>
                </a:lnTo>
                <a:lnTo>
                  <a:pt x="2592" y="166"/>
                </a:lnTo>
                <a:lnTo>
                  <a:pt x="2598" y="164"/>
                </a:lnTo>
                <a:lnTo>
                  <a:pt x="2598" y="164"/>
                </a:lnTo>
                <a:lnTo>
                  <a:pt x="2600" y="164"/>
                </a:lnTo>
                <a:lnTo>
                  <a:pt x="2604" y="164"/>
                </a:lnTo>
                <a:lnTo>
                  <a:pt x="2604" y="164"/>
                </a:lnTo>
                <a:lnTo>
                  <a:pt x="2612" y="160"/>
                </a:lnTo>
                <a:lnTo>
                  <a:pt x="2612" y="160"/>
                </a:lnTo>
                <a:lnTo>
                  <a:pt x="2616" y="158"/>
                </a:lnTo>
                <a:lnTo>
                  <a:pt x="2616" y="1878"/>
                </a:lnTo>
                <a:lnTo>
                  <a:pt x="0" y="1878"/>
                </a:lnTo>
                <a:lnTo>
                  <a:pt x="0" y="972"/>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Freeform 54"/>
          <p:cNvSpPr>
            <a:spLocks/>
          </p:cNvSpPr>
          <p:nvPr/>
        </p:nvSpPr>
        <p:spPr bwMode="auto">
          <a:xfrm>
            <a:off x="1600200" y="2307342"/>
            <a:ext cx="4152900" cy="2981325"/>
          </a:xfrm>
          <a:custGeom>
            <a:avLst/>
            <a:gdLst>
              <a:gd name="T0" fmla="*/ 74 w 2616"/>
              <a:gd name="T1" fmla="*/ 238 h 1878"/>
              <a:gd name="T2" fmla="*/ 108 w 2616"/>
              <a:gd name="T3" fmla="*/ 104 h 1878"/>
              <a:gd name="T4" fmla="*/ 146 w 2616"/>
              <a:gd name="T5" fmla="*/ 62 h 1878"/>
              <a:gd name="T6" fmla="*/ 178 w 2616"/>
              <a:gd name="T7" fmla="*/ 0 h 1878"/>
              <a:gd name="T8" fmla="*/ 212 w 2616"/>
              <a:gd name="T9" fmla="*/ 110 h 1878"/>
              <a:gd name="T10" fmla="*/ 242 w 2616"/>
              <a:gd name="T11" fmla="*/ 590 h 1878"/>
              <a:gd name="T12" fmla="*/ 356 w 2616"/>
              <a:gd name="T13" fmla="*/ 766 h 1878"/>
              <a:gd name="T14" fmla="*/ 410 w 2616"/>
              <a:gd name="T15" fmla="*/ 302 h 1878"/>
              <a:gd name="T16" fmla="*/ 442 w 2616"/>
              <a:gd name="T17" fmla="*/ 198 h 1878"/>
              <a:gd name="T18" fmla="*/ 494 w 2616"/>
              <a:gd name="T19" fmla="*/ 134 h 1878"/>
              <a:gd name="T20" fmla="*/ 510 w 2616"/>
              <a:gd name="T21" fmla="*/ 166 h 1878"/>
              <a:gd name="T22" fmla="*/ 530 w 2616"/>
              <a:gd name="T23" fmla="*/ 212 h 1878"/>
              <a:gd name="T24" fmla="*/ 578 w 2616"/>
              <a:gd name="T25" fmla="*/ 240 h 1878"/>
              <a:gd name="T26" fmla="*/ 640 w 2616"/>
              <a:gd name="T27" fmla="*/ 226 h 1878"/>
              <a:gd name="T28" fmla="*/ 666 w 2616"/>
              <a:gd name="T29" fmla="*/ 280 h 1878"/>
              <a:gd name="T30" fmla="*/ 682 w 2616"/>
              <a:gd name="T31" fmla="*/ 286 h 1878"/>
              <a:gd name="T32" fmla="*/ 714 w 2616"/>
              <a:gd name="T33" fmla="*/ 266 h 1878"/>
              <a:gd name="T34" fmla="*/ 746 w 2616"/>
              <a:gd name="T35" fmla="*/ 266 h 1878"/>
              <a:gd name="T36" fmla="*/ 778 w 2616"/>
              <a:gd name="T37" fmla="*/ 314 h 1878"/>
              <a:gd name="T38" fmla="*/ 814 w 2616"/>
              <a:gd name="T39" fmla="*/ 316 h 1878"/>
              <a:gd name="T40" fmla="*/ 874 w 2616"/>
              <a:gd name="T41" fmla="*/ 386 h 1878"/>
              <a:gd name="T42" fmla="*/ 904 w 2616"/>
              <a:gd name="T43" fmla="*/ 398 h 1878"/>
              <a:gd name="T44" fmla="*/ 950 w 2616"/>
              <a:gd name="T45" fmla="*/ 370 h 1878"/>
              <a:gd name="T46" fmla="*/ 1018 w 2616"/>
              <a:gd name="T47" fmla="*/ 306 h 1878"/>
              <a:gd name="T48" fmla="*/ 1032 w 2616"/>
              <a:gd name="T49" fmla="*/ 298 h 1878"/>
              <a:gd name="T50" fmla="*/ 1080 w 2616"/>
              <a:gd name="T51" fmla="*/ 310 h 1878"/>
              <a:gd name="T52" fmla="*/ 1114 w 2616"/>
              <a:gd name="T53" fmla="*/ 324 h 1878"/>
              <a:gd name="T54" fmla="*/ 1172 w 2616"/>
              <a:gd name="T55" fmla="*/ 346 h 1878"/>
              <a:gd name="T56" fmla="*/ 1204 w 2616"/>
              <a:gd name="T57" fmla="*/ 324 h 1878"/>
              <a:gd name="T58" fmla="*/ 1230 w 2616"/>
              <a:gd name="T59" fmla="*/ 368 h 1878"/>
              <a:gd name="T60" fmla="*/ 1260 w 2616"/>
              <a:gd name="T61" fmla="*/ 372 h 1878"/>
              <a:gd name="T62" fmla="*/ 1306 w 2616"/>
              <a:gd name="T63" fmla="*/ 372 h 1878"/>
              <a:gd name="T64" fmla="*/ 1338 w 2616"/>
              <a:gd name="T65" fmla="*/ 412 h 1878"/>
              <a:gd name="T66" fmla="*/ 1366 w 2616"/>
              <a:gd name="T67" fmla="*/ 402 h 1878"/>
              <a:gd name="T68" fmla="*/ 1414 w 2616"/>
              <a:gd name="T69" fmla="*/ 374 h 1878"/>
              <a:gd name="T70" fmla="*/ 1488 w 2616"/>
              <a:gd name="T71" fmla="*/ 256 h 1878"/>
              <a:gd name="T72" fmla="*/ 1542 w 2616"/>
              <a:gd name="T73" fmla="*/ 210 h 1878"/>
              <a:gd name="T74" fmla="*/ 1624 w 2616"/>
              <a:gd name="T75" fmla="*/ 202 h 1878"/>
              <a:gd name="T76" fmla="*/ 1660 w 2616"/>
              <a:gd name="T77" fmla="*/ 166 h 1878"/>
              <a:gd name="T78" fmla="*/ 1720 w 2616"/>
              <a:gd name="T79" fmla="*/ 178 h 1878"/>
              <a:gd name="T80" fmla="*/ 1760 w 2616"/>
              <a:gd name="T81" fmla="*/ 224 h 1878"/>
              <a:gd name="T82" fmla="*/ 1800 w 2616"/>
              <a:gd name="T83" fmla="*/ 248 h 1878"/>
              <a:gd name="T84" fmla="*/ 1832 w 2616"/>
              <a:gd name="T85" fmla="*/ 178 h 1878"/>
              <a:gd name="T86" fmla="*/ 1862 w 2616"/>
              <a:gd name="T87" fmla="*/ 144 h 1878"/>
              <a:gd name="T88" fmla="*/ 1902 w 2616"/>
              <a:gd name="T89" fmla="*/ 144 h 1878"/>
              <a:gd name="T90" fmla="*/ 1928 w 2616"/>
              <a:gd name="T91" fmla="*/ 134 h 1878"/>
              <a:gd name="T92" fmla="*/ 1976 w 2616"/>
              <a:gd name="T93" fmla="*/ 124 h 1878"/>
              <a:gd name="T94" fmla="*/ 2016 w 2616"/>
              <a:gd name="T95" fmla="*/ 110 h 1878"/>
              <a:gd name="T96" fmla="*/ 2062 w 2616"/>
              <a:gd name="T97" fmla="*/ 146 h 1878"/>
              <a:gd name="T98" fmla="*/ 2110 w 2616"/>
              <a:gd name="T99" fmla="*/ 174 h 1878"/>
              <a:gd name="T100" fmla="*/ 2164 w 2616"/>
              <a:gd name="T101" fmla="*/ 172 h 1878"/>
              <a:gd name="T102" fmla="*/ 2210 w 2616"/>
              <a:gd name="T103" fmla="*/ 186 h 1878"/>
              <a:gd name="T104" fmla="*/ 2300 w 2616"/>
              <a:gd name="T105" fmla="*/ 192 h 1878"/>
              <a:gd name="T106" fmla="*/ 2338 w 2616"/>
              <a:gd name="T107" fmla="*/ 200 h 1878"/>
              <a:gd name="T108" fmla="*/ 2368 w 2616"/>
              <a:gd name="T109" fmla="*/ 144 h 1878"/>
              <a:gd name="T110" fmla="*/ 2402 w 2616"/>
              <a:gd name="T111" fmla="*/ 154 h 1878"/>
              <a:gd name="T112" fmla="*/ 2480 w 2616"/>
              <a:gd name="T113" fmla="*/ 200 h 1878"/>
              <a:gd name="T114" fmla="*/ 2510 w 2616"/>
              <a:gd name="T115" fmla="*/ 202 h 1878"/>
              <a:gd name="T116" fmla="*/ 2544 w 2616"/>
              <a:gd name="T117" fmla="*/ 168 h 1878"/>
              <a:gd name="T118" fmla="*/ 2566 w 2616"/>
              <a:gd name="T119" fmla="*/ 170 h 1878"/>
              <a:gd name="T120" fmla="*/ 2592 w 2616"/>
              <a:gd name="T121" fmla="*/ 166 h 1878"/>
              <a:gd name="T122" fmla="*/ 2612 w 2616"/>
              <a:gd name="T123" fmla="*/ 160 h 1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6" h="1878">
                <a:moveTo>
                  <a:pt x="0" y="972"/>
                </a:moveTo>
                <a:lnTo>
                  <a:pt x="0" y="972"/>
                </a:lnTo>
                <a:lnTo>
                  <a:pt x="24" y="714"/>
                </a:lnTo>
                <a:lnTo>
                  <a:pt x="46" y="490"/>
                </a:lnTo>
                <a:lnTo>
                  <a:pt x="64" y="322"/>
                </a:lnTo>
                <a:lnTo>
                  <a:pt x="74" y="238"/>
                </a:lnTo>
                <a:lnTo>
                  <a:pt x="74" y="238"/>
                </a:lnTo>
                <a:lnTo>
                  <a:pt x="82" y="202"/>
                </a:lnTo>
                <a:lnTo>
                  <a:pt x="92" y="162"/>
                </a:lnTo>
                <a:lnTo>
                  <a:pt x="106" y="112"/>
                </a:lnTo>
                <a:lnTo>
                  <a:pt x="106" y="112"/>
                </a:lnTo>
                <a:lnTo>
                  <a:pt x="108" y="104"/>
                </a:lnTo>
                <a:lnTo>
                  <a:pt x="114" y="96"/>
                </a:lnTo>
                <a:lnTo>
                  <a:pt x="120" y="90"/>
                </a:lnTo>
                <a:lnTo>
                  <a:pt x="128" y="84"/>
                </a:lnTo>
                <a:lnTo>
                  <a:pt x="128" y="84"/>
                </a:lnTo>
                <a:lnTo>
                  <a:pt x="136" y="76"/>
                </a:lnTo>
                <a:lnTo>
                  <a:pt x="146" y="62"/>
                </a:lnTo>
                <a:lnTo>
                  <a:pt x="154" y="50"/>
                </a:lnTo>
                <a:lnTo>
                  <a:pt x="160" y="40"/>
                </a:lnTo>
                <a:lnTo>
                  <a:pt x="160" y="40"/>
                </a:lnTo>
                <a:lnTo>
                  <a:pt x="170" y="16"/>
                </a:lnTo>
                <a:lnTo>
                  <a:pt x="178" y="0"/>
                </a:lnTo>
                <a:lnTo>
                  <a:pt x="178" y="0"/>
                </a:lnTo>
                <a:lnTo>
                  <a:pt x="196" y="40"/>
                </a:lnTo>
                <a:lnTo>
                  <a:pt x="212" y="82"/>
                </a:lnTo>
                <a:lnTo>
                  <a:pt x="212" y="82"/>
                </a:lnTo>
                <a:lnTo>
                  <a:pt x="212" y="94"/>
                </a:lnTo>
                <a:lnTo>
                  <a:pt x="212" y="110"/>
                </a:lnTo>
                <a:lnTo>
                  <a:pt x="212" y="110"/>
                </a:lnTo>
                <a:lnTo>
                  <a:pt x="220" y="200"/>
                </a:lnTo>
                <a:lnTo>
                  <a:pt x="226" y="304"/>
                </a:lnTo>
                <a:lnTo>
                  <a:pt x="226" y="304"/>
                </a:lnTo>
                <a:lnTo>
                  <a:pt x="238" y="530"/>
                </a:lnTo>
                <a:lnTo>
                  <a:pt x="238" y="530"/>
                </a:lnTo>
                <a:lnTo>
                  <a:pt x="242" y="590"/>
                </a:lnTo>
                <a:lnTo>
                  <a:pt x="246" y="642"/>
                </a:lnTo>
                <a:lnTo>
                  <a:pt x="246" y="642"/>
                </a:lnTo>
                <a:lnTo>
                  <a:pt x="250" y="698"/>
                </a:lnTo>
                <a:lnTo>
                  <a:pt x="288" y="766"/>
                </a:lnTo>
                <a:lnTo>
                  <a:pt x="356" y="766"/>
                </a:lnTo>
                <a:lnTo>
                  <a:pt x="356" y="766"/>
                </a:lnTo>
                <a:lnTo>
                  <a:pt x="376" y="552"/>
                </a:lnTo>
                <a:lnTo>
                  <a:pt x="376" y="552"/>
                </a:lnTo>
                <a:lnTo>
                  <a:pt x="388" y="454"/>
                </a:lnTo>
                <a:lnTo>
                  <a:pt x="400" y="368"/>
                </a:lnTo>
                <a:lnTo>
                  <a:pt x="400" y="368"/>
                </a:lnTo>
                <a:lnTo>
                  <a:pt x="410" y="302"/>
                </a:lnTo>
                <a:lnTo>
                  <a:pt x="420" y="242"/>
                </a:lnTo>
                <a:lnTo>
                  <a:pt x="420" y="242"/>
                </a:lnTo>
                <a:lnTo>
                  <a:pt x="426" y="210"/>
                </a:lnTo>
                <a:lnTo>
                  <a:pt x="426" y="210"/>
                </a:lnTo>
                <a:lnTo>
                  <a:pt x="430" y="206"/>
                </a:lnTo>
                <a:lnTo>
                  <a:pt x="442" y="198"/>
                </a:lnTo>
                <a:lnTo>
                  <a:pt x="442" y="198"/>
                </a:lnTo>
                <a:lnTo>
                  <a:pt x="460" y="182"/>
                </a:lnTo>
                <a:lnTo>
                  <a:pt x="468" y="174"/>
                </a:lnTo>
                <a:lnTo>
                  <a:pt x="474" y="166"/>
                </a:lnTo>
                <a:lnTo>
                  <a:pt x="474" y="166"/>
                </a:lnTo>
                <a:lnTo>
                  <a:pt x="494" y="134"/>
                </a:lnTo>
                <a:lnTo>
                  <a:pt x="494" y="134"/>
                </a:lnTo>
                <a:lnTo>
                  <a:pt x="498" y="138"/>
                </a:lnTo>
                <a:lnTo>
                  <a:pt x="500" y="142"/>
                </a:lnTo>
                <a:lnTo>
                  <a:pt x="502" y="148"/>
                </a:lnTo>
                <a:lnTo>
                  <a:pt x="502" y="148"/>
                </a:lnTo>
                <a:lnTo>
                  <a:pt x="510" y="166"/>
                </a:lnTo>
                <a:lnTo>
                  <a:pt x="518" y="182"/>
                </a:lnTo>
                <a:lnTo>
                  <a:pt x="518" y="182"/>
                </a:lnTo>
                <a:lnTo>
                  <a:pt x="524" y="200"/>
                </a:lnTo>
                <a:lnTo>
                  <a:pt x="528" y="208"/>
                </a:lnTo>
                <a:lnTo>
                  <a:pt x="530" y="212"/>
                </a:lnTo>
                <a:lnTo>
                  <a:pt x="530" y="212"/>
                </a:lnTo>
                <a:lnTo>
                  <a:pt x="550" y="228"/>
                </a:lnTo>
                <a:lnTo>
                  <a:pt x="550" y="228"/>
                </a:lnTo>
                <a:lnTo>
                  <a:pt x="560" y="236"/>
                </a:lnTo>
                <a:lnTo>
                  <a:pt x="568" y="242"/>
                </a:lnTo>
                <a:lnTo>
                  <a:pt x="568" y="242"/>
                </a:lnTo>
                <a:lnTo>
                  <a:pt x="578" y="240"/>
                </a:lnTo>
                <a:lnTo>
                  <a:pt x="594" y="238"/>
                </a:lnTo>
                <a:lnTo>
                  <a:pt x="594" y="238"/>
                </a:lnTo>
                <a:lnTo>
                  <a:pt x="628" y="226"/>
                </a:lnTo>
                <a:lnTo>
                  <a:pt x="628" y="226"/>
                </a:lnTo>
                <a:lnTo>
                  <a:pt x="636" y="226"/>
                </a:lnTo>
                <a:lnTo>
                  <a:pt x="640" y="226"/>
                </a:lnTo>
                <a:lnTo>
                  <a:pt x="640" y="226"/>
                </a:lnTo>
                <a:lnTo>
                  <a:pt x="644" y="232"/>
                </a:lnTo>
                <a:lnTo>
                  <a:pt x="652" y="248"/>
                </a:lnTo>
                <a:lnTo>
                  <a:pt x="652" y="248"/>
                </a:lnTo>
                <a:lnTo>
                  <a:pt x="666" y="280"/>
                </a:lnTo>
                <a:lnTo>
                  <a:pt x="666" y="280"/>
                </a:lnTo>
                <a:lnTo>
                  <a:pt x="670" y="288"/>
                </a:lnTo>
                <a:lnTo>
                  <a:pt x="672" y="292"/>
                </a:lnTo>
                <a:lnTo>
                  <a:pt x="674" y="292"/>
                </a:lnTo>
                <a:lnTo>
                  <a:pt x="674" y="292"/>
                </a:lnTo>
                <a:lnTo>
                  <a:pt x="678" y="290"/>
                </a:lnTo>
                <a:lnTo>
                  <a:pt x="682" y="286"/>
                </a:lnTo>
                <a:lnTo>
                  <a:pt x="692" y="276"/>
                </a:lnTo>
                <a:lnTo>
                  <a:pt x="692" y="276"/>
                </a:lnTo>
                <a:lnTo>
                  <a:pt x="700" y="270"/>
                </a:lnTo>
                <a:lnTo>
                  <a:pt x="706" y="266"/>
                </a:lnTo>
                <a:lnTo>
                  <a:pt x="706" y="266"/>
                </a:lnTo>
                <a:lnTo>
                  <a:pt x="714" y="266"/>
                </a:lnTo>
                <a:lnTo>
                  <a:pt x="724" y="264"/>
                </a:lnTo>
                <a:lnTo>
                  <a:pt x="724" y="264"/>
                </a:lnTo>
                <a:lnTo>
                  <a:pt x="736" y="264"/>
                </a:lnTo>
                <a:lnTo>
                  <a:pt x="742" y="264"/>
                </a:lnTo>
                <a:lnTo>
                  <a:pt x="746" y="266"/>
                </a:lnTo>
                <a:lnTo>
                  <a:pt x="746" y="266"/>
                </a:lnTo>
                <a:lnTo>
                  <a:pt x="762" y="292"/>
                </a:lnTo>
                <a:lnTo>
                  <a:pt x="762" y="292"/>
                </a:lnTo>
                <a:lnTo>
                  <a:pt x="768" y="302"/>
                </a:lnTo>
                <a:lnTo>
                  <a:pt x="774" y="310"/>
                </a:lnTo>
                <a:lnTo>
                  <a:pt x="774" y="310"/>
                </a:lnTo>
                <a:lnTo>
                  <a:pt x="778" y="314"/>
                </a:lnTo>
                <a:lnTo>
                  <a:pt x="780" y="314"/>
                </a:lnTo>
                <a:lnTo>
                  <a:pt x="780" y="314"/>
                </a:lnTo>
                <a:lnTo>
                  <a:pt x="798" y="314"/>
                </a:lnTo>
                <a:lnTo>
                  <a:pt x="798" y="314"/>
                </a:lnTo>
                <a:lnTo>
                  <a:pt x="806" y="314"/>
                </a:lnTo>
                <a:lnTo>
                  <a:pt x="814" y="316"/>
                </a:lnTo>
                <a:lnTo>
                  <a:pt x="814" y="316"/>
                </a:lnTo>
                <a:lnTo>
                  <a:pt x="830" y="330"/>
                </a:lnTo>
                <a:lnTo>
                  <a:pt x="846" y="348"/>
                </a:lnTo>
                <a:lnTo>
                  <a:pt x="846" y="348"/>
                </a:lnTo>
                <a:lnTo>
                  <a:pt x="874" y="386"/>
                </a:lnTo>
                <a:lnTo>
                  <a:pt x="874" y="386"/>
                </a:lnTo>
                <a:lnTo>
                  <a:pt x="878" y="394"/>
                </a:lnTo>
                <a:lnTo>
                  <a:pt x="880" y="396"/>
                </a:lnTo>
                <a:lnTo>
                  <a:pt x="882" y="398"/>
                </a:lnTo>
                <a:lnTo>
                  <a:pt x="882" y="398"/>
                </a:lnTo>
                <a:lnTo>
                  <a:pt x="892" y="400"/>
                </a:lnTo>
                <a:lnTo>
                  <a:pt x="904" y="398"/>
                </a:lnTo>
                <a:lnTo>
                  <a:pt x="904" y="398"/>
                </a:lnTo>
                <a:lnTo>
                  <a:pt x="916" y="396"/>
                </a:lnTo>
                <a:lnTo>
                  <a:pt x="922" y="392"/>
                </a:lnTo>
                <a:lnTo>
                  <a:pt x="928" y="388"/>
                </a:lnTo>
                <a:lnTo>
                  <a:pt x="928" y="388"/>
                </a:lnTo>
                <a:lnTo>
                  <a:pt x="950" y="370"/>
                </a:lnTo>
                <a:lnTo>
                  <a:pt x="972" y="354"/>
                </a:lnTo>
                <a:lnTo>
                  <a:pt x="972" y="354"/>
                </a:lnTo>
                <a:lnTo>
                  <a:pt x="984" y="348"/>
                </a:lnTo>
                <a:lnTo>
                  <a:pt x="990" y="340"/>
                </a:lnTo>
                <a:lnTo>
                  <a:pt x="990" y="340"/>
                </a:lnTo>
                <a:lnTo>
                  <a:pt x="1018" y="306"/>
                </a:lnTo>
                <a:lnTo>
                  <a:pt x="1018" y="306"/>
                </a:lnTo>
                <a:lnTo>
                  <a:pt x="1022" y="298"/>
                </a:lnTo>
                <a:lnTo>
                  <a:pt x="1024" y="296"/>
                </a:lnTo>
                <a:lnTo>
                  <a:pt x="1026" y="294"/>
                </a:lnTo>
                <a:lnTo>
                  <a:pt x="1026" y="294"/>
                </a:lnTo>
                <a:lnTo>
                  <a:pt x="1032" y="298"/>
                </a:lnTo>
                <a:lnTo>
                  <a:pt x="1042" y="304"/>
                </a:lnTo>
                <a:lnTo>
                  <a:pt x="1042" y="304"/>
                </a:lnTo>
                <a:lnTo>
                  <a:pt x="1062" y="312"/>
                </a:lnTo>
                <a:lnTo>
                  <a:pt x="1062" y="312"/>
                </a:lnTo>
                <a:lnTo>
                  <a:pt x="1070" y="312"/>
                </a:lnTo>
                <a:lnTo>
                  <a:pt x="1080" y="310"/>
                </a:lnTo>
                <a:lnTo>
                  <a:pt x="1080" y="310"/>
                </a:lnTo>
                <a:lnTo>
                  <a:pt x="1094" y="310"/>
                </a:lnTo>
                <a:lnTo>
                  <a:pt x="1094" y="310"/>
                </a:lnTo>
                <a:lnTo>
                  <a:pt x="1102" y="314"/>
                </a:lnTo>
                <a:lnTo>
                  <a:pt x="1114" y="324"/>
                </a:lnTo>
                <a:lnTo>
                  <a:pt x="1114" y="324"/>
                </a:lnTo>
                <a:lnTo>
                  <a:pt x="1140" y="342"/>
                </a:lnTo>
                <a:lnTo>
                  <a:pt x="1140" y="342"/>
                </a:lnTo>
                <a:lnTo>
                  <a:pt x="1152" y="348"/>
                </a:lnTo>
                <a:lnTo>
                  <a:pt x="1164" y="348"/>
                </a:lnTo>
                <a:lnTo>
                  <a:pt x="1164" y="348"/>
                </a:lnTo>
                <a:lnTo>
                  <a:pt x="1172" y="346"/>
                </a:lnTo>
                <a:lnTo>
                  <a:pt x="1180" y="342"/>
                </a:lnTo>
                <a:lnTo>
                  <a:pt x="1180" y="342"/>
                </a:lnTo>
                <a:lnTo>
                  <a:pt x="1198" y="328"/>
                </a:lnTo>
                <a:lnTo>
                  <a:pt x="1198" y="328"/>
                </a:lnTo>
                <a:lnTo>
                  <a:pt x="1202" y="326"/>
                </a:lnTo>
                <a:lnTo>
                  <a:pt x="1204" y="324"/>
                </a:lnTo>
                <a:lnTo>
                  <a:pt x="1204" y="324"/>
                </a:lnTo>
                <a:lnTo>
                  <a:pt x="1204" y="324"/>
                </a:lnTo>
                <a:lnTo>
                  <a:pt x="1218" y="346"/>
                </a:lnTo>
                <a:lnTo>
                  <a:pt x="1218" y="346"/>
                </a:lnTo>
                <a:lnTo>
                  <a:pt x="1230" y="368"/>
                </a:lnTo>
                <a:lnTo>
                  <a:pt x="1230" y="368"/>
                </a:lnTo>
                <a:lnTo>
                  <a:pt x="1234" y="374"/>
                </a:lnTo>
                <a:lnTo>
                  <a:pt x="1236" y="378"/>
                </a:lnTo>
                <a:lnTo>
                  <a:pt x="1238" y="378"/>
                </a:lnTo>
                <a:lnTo>
                  <a:pt x="1238" y="378"/>
                </a:lnTo>
                <a:lnTo>
                  <a:pt x="1250" y="376"/>
                </a:lnTo>
                <a:lnTo>
                  <a:pt x="1260" y="372"/>
                </a:lnTo>
                <a:lnTo>
                  <a:pt x="1260" y="372"/>
                </a:lnTo>
                <a:lnTo>
                  <a:pt x="1276" y="366"/>
                </a:lnTo>
                <a:lnTo>
                  <a:pt x="1276" y="366"/>
                </a:lnTo>
                <a:lnTo>
                  <a:pt x="1298" y="370"/>
                </a:lnTo>
                <a:lnTo>
                  <a:pt x="1298" y="370"/>
                </a:lnTo>
                <a:lnTo>
                  <a:pt x="1306" y="372"/>
                </a:lnTo>
                <a:lnTo>
                  <a:pt x="1310" y="372"/>
                </a:lnTo>
                <a:lnTo>
                  <a:pt x="1312" y="376"/>
                </a:lnTo>
                <a:lnTo>
                  <a:pt x="1312" y="376"/>
                </a:lnTo>
                <a:lnTo>
                  <a:pt x="1328" y="402"/>
                </a:lnTo>
                <a:lnTo>
                  <a:pt x="1328" y="402"/>
                </a:lnTo>
                <a:lnTo>
                  <a:pt x="1338" y="412"/>
                </a:lnTo>
                <a:lnTo>
                  <a:pt x="1344" y="416"/>
                </a:lnTo>
                <a:lnTo>
                  <a:pt x="1346" y="416"/>
                </a:lnTo>
                <a:lnTo>
                  <a:pt x="1350" y="414"/>
                </a:lnTo>
                <a:lnTo>
                  <a:pt x="1350" y="414"/>
                </a:lnTo>
                <a:lnTo>
                  <a:pt x="1358" y="408"/>
                </a:lnTo>
                <a:lnTo>
                  <a:pt x="1366" y="402"/>
                </a:lnTo>
                <a:lnTo>
                  <a:pt x="1366" y="402"/>
                </a:lnTo>
                <a:lnTo>
                  <a:pt x="1378" y="394"/>
                </a:lnTo>
                <a:lnTo>
                  <a:pt x="1394" y="386"/>
                </a:lnTo>
                <a:lnTo>
                  <a:pt x="1394" y="386"/>
                </a:lnTo>
                <a:lnTo>
                  <a:pt x="1406" y="380"/>
                </a:lnTo>
                <a:lnTo>
                  <a:pt x="1414" y="374"/>
                </a:lnTo>
                <a:lnTo>
                  <a:pt x="1414" y="374"/>
                </a:lnTo>
                <a:lnTo>
                  <a:pt x="1434" y="344"/>
                </a:lnTo>
                <a:lnTo>
                  <a:pt x="1458" y="308"/>
                </a:lnTo>
                <a:lnTo>
                  <a:pt x="1458" y="308"/>
                </a:lnTo>
                <a:lnTo>
                  <a:pt x="1472" y="280"/>
                </a:lnTo>
                <a:lnTo>
                  <a:pt x="1488" y="256"/>
                </a:lnTo>
                <a:lnTo>
                  <a:pt x="1488" y="256"/>
                </a:lnTo>
                <a:lnTo>
                  <a:pt x="1506" y="234"/>
                </a:lnTo>
                <a:lnTo>
                  <a:pt x="1518" y="222"/>
                </a:lnTo>
                <a:lnTo>
                  <a:pt x="1530" y="214"/>
                </a:lnTo>
                <a:lnTo>
                  <a:pt x="1530" y="214"/>
                </a:lnTo>
                <a:lnTo>
                  <a:pt x="1542" y="210"/>
                </a:lnTo>
                <a:lnTo>
                  <a:pt x="1556" y="204"/>
                </a:lnTo>
                <a:lnTo>
                  <a:pt x="1570" y="202"/>
                </a:lnTo>
                <a:lnTo>
                  <a:pt x="1580" y="200"/>
                </a:lnTo>
                <a:lnTo>
                  <a:pt x="1580" y="200"/>
                </a:lnTo>
                <a:lnTo>
                  <a:pt x="1624" y="202"/>
                </a:lnTo>
                <a:lnTo>
                  <a:pt x="1624" y="202"/>
                </a:lnTo>
                <a:lnTo>
                  <a:pt x="1628" y="200"/>
                </a:lnTo>
                <a:lnTo>
                  <a:pt x="1636" y="194"/>
                </a:lnTo>
                <a:lnTo>
                  <a:pt x="1646" y="182"/>
                </a:lnTo>
                <a:lnTo>
                  <a:pt x="1646" y="182"/>
                </a:lnTo>
                <a:lnTo>
                  <a:pt x="1654" y="172"/>
                </a:lnTo>
                <a:lnTo>
                  <a:pt x="1660" y="166"/>
                </a:lnTo>
                <a:lnTo>
                  <a:pt x="1660" y="166"/>
                </a:lnTo>
                <a:lnTo>
                  <a:pt x="1662" y="164"/>
                </a:lnTo>
                <a:lnTo>
                  <a:pt x="1672" y="166"/>
                </a:lnTo>
                <a:lnTo>
                  <a:pt x="1672" y="166"/>
                </a:lnTo>
                <a:lnTo>
                  <a:pt x="1702" y="172"/>
                </a:lnTo>
                <a:lnTo>
                  <a:pt x="1720" y="178"/>
                </a:lnTo>
                <a:lnTo>
                  <a:pt x="1730" y="182"/>
                </a:lnTo>
                <a:lnTo>
                  <a:pt x="1730" y="182"/>
                </a:lnTo>
                <a:lnTo>
                  <a:pt x="1742" y="196"/>
                </a:lnTo>
                <a:lnTo>
                  <a:pt x="1752" y="208"/>
                </a:lnTo>
                <a:lnTo>
                  <a:pt x="1752" y="208"/>
                </a:lnTo>
                <a:lnTo>
                  <a:pt x="1760" y="224"/>
                </a:lnTo>
                <a:lnTo>
                  <a:pt x="1766" y="230"/>
                </a:lnTo>
                <a:lnTo>
                  <a:pt x="1772" y="234"/>
                </a:lnTo>
                <a:lnTo>
                  <a:pt x="1772" y="234"/>
                </a:lnTo>
                <a:lnTo>
                  <a:pt x="1794" y="246"/>
                </a:lnTo>
                <a:lnTo>
                  <a:pt x="1794" y="246"/>
                </a:lnTo>
                <a:lnTo>
                  <a:pt x="1800" y="248"/>
                </a:lnTo>
                <a:lnTo>
                  <a:pt x="1800" y="248"/>
                </a:lnTo>
                <a:lnTo>
                  <a:pt x="1804" y="246"/>
                </a:lnTo>
                <a:lnTo>
                  <a:pt x="1812" y="230"/>
                </a:lnTo>
                <a:lnTo>
                  <a:pt x="1812" y="230"/>
                </a:lnTo>
                <a:lnTo>
                  <a:pt x="1832" y="178"/>
                </a:lnTo>
                <a:lnTo>
                  <a:pt x="1832" y="178"/>
                </a:lnTo>
                <a:lnTo>
                  <a:pt x="1838" y="166"/>
                </a:lnTo>
                <a:lnTo>
                  <a:pt x="1842" y="160"/>
                </a:lnTo>
                <a:lnTo>
                  <a:pt x="1846" y="156"/>
                </a:lnTo>
                <a:lnTo>
                  <a:pt x="1846" y="156"/>
                </a:lnTo>
                <a:lnTo>
                  <a:pt x="1854" y="150"/>
                </a:lnTo>
                <a:lnTo>
                  <a:pt x="1862" y="144"/>
                </a:lnTo>
                <a:lnTo>
                  <a:pt x="1862" y="144"/>
                </a:lnTo>
                <a:lnTo>
                  <a:pt x="1870" y="140"/>
                </a:lnTo>
                <a:lnTo>
                  <a:pt x="1880" y="138"/>
                </a:lnTo>
                <a:lnTo>
                  <a:pt x="1880" y="138"/>
                </a:lnTo>
                <a:lnTo>
                  <a:pt x="1890" y="140"/>
                </a:lnTo>
                <a:lnTo>
                  <a:pt x="1902" y="144"/>
                </a:lnTo>
                <a:lnTo>
                  <a:pt x="1902" y="144"/>
                </a:lnTo>
                <a:lnTo>
                  <a:pt x="1904" y="146"/>
                </a:lnTo>
                <a:lnTo>
                  <a:pt x="1908" y="146"/>
                </a:lnTo>
                <a:lnTo>
                  <a:pt x="1916" y="142"/>
                </a:lnTo>
                <a:lnTo>
                  <a:pt x="1916" y="142"/>
                </a:lnTo>
                <a:lnTo>
                  <a:pt x="1928" y="134"/>
                </a:lnTo>
                <a:lnTo>
                  <a:pt x="1940" y="126"/>
                </a:lnTo>
                <a:lnTo>
                  <a:pt x="1940" y="126"/>
                </a:lnTo>
                <a:lnTo>
                  <a:pt x="1954" y="124"/>
                </a:lnTo>
                <a:lnTo>
                  <a:pt x="1968" y="124"/>
                </a:lnTo>
                <a:lnTo>
                  <a:pt x="1968" y="124"/>
                </a:lnTo>
                <a:lnTo>
                  <a:pt x="1976" y="124"/>
                </a:lnTo>
                <a:lnTo>
                  <a:pt x="1984" y="120"/>
                </a:lnTo>
                <a:lnTo>
                  <a:pt x="1984" y="120"/>
                </a:lnTo>
                <a:lnTo>
                  <a:pt x="2008" y="110"/>
                </a:lnTo>
                <a:lnTo>
                  <a:pt x="2008" y="110"/>
                </a:lnTo>
                <a:lnTo>
                  <a:pt x="2012" y="110"/>
                </a:lnTo>
                <a:lnTo>
                  <a:pt x="2016" y="110"/>
                </a:lnTo>
                <a:lnTo>
                  <a:pt x="2022" y="112"/>
                </a:lnTo>
                <a:lnTo>
                  <a:pt x="2030" y="116"/>
                </a:lnTo>
                <a:lnTo>
                  <a:pt x="2030" y="116"/>
                </a:lnTo>
                <a:lnTo>
                  <a:pt x="2048" y="132"/>
                </a:lnTo>
                <a:lnTo>
                  <a:pt x="2062" y="146"/>
                </a:lnTo>
                <a:lnTo>
                  <a:pt x="2062" y="146"/>
                </a:lnTo>
                <a:lnTo>
                  <a:pt x="2084" y="162"/>
                </a:lnTo>
                <a:lnTo>
                  <a:pt x="2084" y="162"/>
                </a:lnTo>
                <a:lnTo>
                  <a:pt x="2094" y="168"/>
                </a:lnTo>
                <a:lnTo>
                  <a:pt x="2102" y="172"/>
                </a:lnTo>
                <a:lnTo>
                  <a:pt x="2102" y="172"/>
                </a:lnTo>
                <a:lnTo>
                  <a:pt x="2110" y="174"/>
                </a:lnTo>
                <a:lnTo>
                  <a:pt x="2120" y="176"/>
                </a:lnTo>
                <a:lnTo>
                  <a:pt x="2120" y="176"/>
                </a:lnTo>
                <a:lnTo>
                  <a:pt x="2136" y="172"/>
                </a:lnTo>
                <a:lnTo>
                  <a:pt x="2150" y="168"/>
                </a:lnTo>
                <a:lnTo>
                  <a:pt x="2150" y="168"/>
                </a:lnTo>
                <a:lnTo>
                  <a:pt x="2164" y="172"/>
                </a:lnTo>
                <a:lnTo>
                  <a:pt x="2174" y="176"/>
                </a:lnTo>
                <a:lnTo>
                  <a:pt x="2174" y="176"/>
                </a:lnTo>
                <a:lnTo>
                  <a:pt x="2188" y="182"/>
                </a:lnTo>
                <a:lnTo>
                  <a:pt x="2188" y="182"/>
                </a:lnTo>
                <a:lnTo>
                  <a:pt x="2196" y="184"/>
                </a:lnTo>
                <a:lnTo>
                  <a:pt x="2210" y="186"/>
                </a:lnTo>
                <a:lnTo>
                  <a:pt x="2210" y="186"/>
                </a:lnTo>
                <a:lnTo>
                  <a:pt x="2256" y="186"/>
                </a:lnTo>
                <a:lnTo>
                  <a:pt x="2256" y="186"/>
                </a:lnTo>
                <a:lnTo>
                  <a:pt x="2278" y="188"/>
                </a:lnTo>
                <a:lnTo>
                  <a:pt x="2290" y="190"/>
                </a:lnTo>
                <a:lnTo>
                  <a:pt x="2300" y="192"/>
                </a:lnTo>
                <a:lnTo>
                  <a:pt x="2300" y="192"/>
                </a:lnTo>
                <a:lnTo>
                  <a:pt x="2318" y="200"/>
                </a:lnTo>
                <a:lnTo>
                  <a:pt x="2328" y="204"/>
                </a:lnTo>
                <a:lnTo>
                  <a:pt x="2328" y="204"/>
                </a:lnTo>
                <a:lnTo>
                  <a:pt x="2334" y="204"/>
                </a:lnTo>
                <a:lnTo>
                  <a:pt x="2338" y="200"/>
                </a:lnTo>
                <a:lnTo>
                  <a:pt x="2338" y="200"/>
                </a:lnTo>
                <a:lnTo>
                  <a:pt x="2362" y="152"/>
                </a:lnTo>
                <a:lnTo>
                  <a:pt x="2362" y="152"/>
                </a:lnTo>
                <a:lnTo>
                  <a:pt x="2366" y="146"/>
                </a:lnTo>
                <a:lnTo>
                  <a:pt x="2368" y="144"/>
                </a:lnTo>
                <a:lnTo>
                  <a:pt x="2368" y="144"/>
                </a:lnTo>
                <a:lnTo>
                  <a:pt x="2378" y="146"/>
                </a:lnTo>
                <a:lnTo>
                  <a:pt x="2378" y="146"/>
                </a:lnTo>
                <a:lnTo>
                  <a:pt x="2392" y="150"/>
                </a:lnTo>
                <a:lnTo>
                  <a:pt x="2400" y="152"/>
                </a:lnTo>
                <a:lnTo>
                  <a:pt x="2402" y="154"/>
                </a:lnTo>
                <a:lnTo>
                  <a:pt x="2402" y="154"/>
                </a:lnTo>
                <a:lnTo>
                  <a:pt x="2424" y="238"/>
                </a:lnTo>
                <a:lnTo>
                  <a:pt x="2438" y="274"/>
                </a:lnTo>
                <a:lnTo>
                  <a:pt x="2440" y="280"/>
                </a:lnTo>
                <a:lnTo>
                  <a:pt x="2472" y="200"/>
                </a:lnTo>
                <a:lnTo>
                  <a:pt x="2472" y="200"/>
                </a:lnTo>
                <a:lnTo>
                  <a:pt x="2480" y="200"/>
                </a:lnTo>
                <a:lnTo>
                  <a:pt x="2480" y="200"/>
                </a:lnTo>
                <a:lnTo>
                  <a:pt x="2492" y="200"/>
                </a:lnTo>
                <a:lnTo>
                  <a:pt x="2492" y="200"/>
                </a:lnTo>
                <a:lnTo>
                  <a:pt x="2502" y="202"/>
                </a:lnTo>
                <a:lnTo>
                  <a:pt x="2510" y="202"/>
                </a:lnTo>
                <a:lnTo>
                  <a:pt x="2510" y="202"/>
                </a:lnTo>
                <a:lnTo>
                  <a:pt x="2520" y="192"/>
                </a:lnTo>
                <a:lnTo>
                  <a:pt x="2530" y="180"/>
                </a:lnTo>
                <a:lnTo>
                  <a:pt x="2530" y="180"/>
                </a:lnTo>
                <a:lnTo>
                  <a:pt x="2538" y="172"/>
                </a:lnTo>
                <a:lnTo>
                  <a:pt x="2544" y="168"/>
                </a:lnTo>
                <a:lnTo>
                  <a:pt x="2544" y="168"/>
                </a:lnTo>
                <a:lnTo>
                  <a:pt x="2546" y="166"/>
                </a:lnTo>
                <a:lnTo>
                  <a:pt x="2550" y="166"/>
                </a:lnTo>
                <a:lnTo>
                  <a:pt x="2550" y="166"/>
                </a:lnTo>
                <a:lnTo>
                  <a:pt x="2556" y="168"/>
                </a:lnTo>
                <a:lnTo>
                  <a:pt x="2558" y="168"/>
                </a:lnTo>
                <a:lnTo>
                  <a:pt x="2566" y="170"/>
                </a:lnTo>
                <a:lnTo>
                  <a:pt x="2566" y="170"/>
                </a:lnTo>
                <a:lnTo>
                  <a:pt x="2576" y="170"/>
                </a:lnTo>
                <a:lnTo>
                  <a:pt x="2580" y="170"/>
                </a:lnTo>
                <a:lnTo>
                  <a:pt x="2584" y="170"/>
                </a:lnTo>
                <a:lnTo>
                  <a:pt x="2584" y="170"/>
                </a:lnTo>
                <a:lnTo>
                  <a:pt x="2592" y="166"/>
                </a:lnTo>
                <a:lnTo>
                  <a:pt x="2598" y="164"/>
                </a:lnTo>
                <a:lnTo>
                  <a:pt x="2598" y="164"/>
                </a:lnTo>
                <a:lnTo>
                  <a:pt x="2600" y="164"/>
                </a:lnTo>
                <a:lnTo>
                  <a:pt x="2604" y="164"/>
                </a:lnTo>
                <a:lnTo>
                  <a:pt x="2604" y="164"/>
                </a:lnTo>
                <a:lnTo>
                  <a:pt x="2612" y="160"/>
                </a:lnTo>
                <a:lnTo>
                  <a:pt x="2612" y="160"/>
                </a:lnTo>
                <a:lnTo>
                  <a:pt x="2616" y="158"/>
                </a:lnTo>
                <a:lnTo>
                  <a:pt x="2616" y="1878"/>
                </a:lnTo>
                <a:lnTo>
                  <a:pt x="0" y="18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Freeform 55"/>
          <p:cNvSpPr>
            <a:spLocks/>
          </p:cNvSpPr>
          <p:nvPr/>
        </p:nvSpPr>
        <p:spPr bwMode="auto">
          <a:xfrm>
            <a:off x="1600200" y="2415292"/>
            <a:ext cx="4152900" cy="2873375"/>
          </a:xfrm>
          <a:custGeom>
            <a:avLst/>
            <a:gdLst>
              <a:gd name="T0" fmla="*/ 68 w 2616"/>
              <a:gd name="T1" fmla="*/ 320 h 1810"/>
              <a:gd name="T2" fmla="*/ 110 w 2616"/>
              <a:gd name="T3" fmla="*/ 70 h 1810"/>
              <a:gd name="T4" fmla="*/ 156 w 2616"/>
              <a:gd name="T5" fmla="*/ 32 h 1810"/>
              <a:gd name="T6" fmla="*/ 180 w 2616"/>
              <a:gd name="T7" fmla="*/ 2 h 1810"/>
              <a:gd name="T8" fmla="*/ 208 w 2616"/>
              <a:gd name="T9" fmla="*/ 142 h 1810"/>
              <a:gd name="T10" fmla="*/ 238 w 2616"/>
              <a:gd name="T11" fmla="*/ 650 h 1810"/>
              <a:gd name="T12" fmla="*/ 250 w 2616"/>
              <a:gd name="T13" fmla="*/ 870 h 1810"/>
              <a:gd name="T14" fmla="*/ 366 w 2616"/>
              <a:gd name="T15" fmla="*/ 794 h 1810"/>
              <a:gd name="T16" fmla="*/ 426 w 2616"/>
              <a:gd name="T17" fmla="*/ 280 h 1810"/>
              <a:gd name="T18" fmla="*/ 490 w 2616"/>
              <a:gd name="T19" fmla="*/ 210 h 1810"/>
              <a:gd name="T20" fmla="*/ 520 w 2616"/>
              <a:gd name="T21" fmla="*/ 258 h 1810"/>
              <a:gd name="T22" fmla="*/ 566 w 2616"/>
              <a:gd name="T23" fmla="*/ 318 h 1810"/>
              <a:gd name="T24" fmla="*/ 640 w 2616"/>
              <a:gd name="T25" fmla="*/ 290 h 1810"/>
              <a:gd name="T26" fmla="*/ 672 w 2616"/>
              <a:gd name="T27" fmla="*/ 350 h 1810"/>
              <a:gd name="T28" fmla="*/ 694 w 2616"/>
              <a:gd name="T29" fmla="*/ 348 h 1810"/>
              <a:gd name="T30" fmla="*/ 742 w 2616"/>
              <a:gd name="T31" fmla="*/ 334 h 1810"/>
              <a:gd name="T32" fmla="*/ 786 w 2616"/>
              <a:gd name="T33" fmla="*/ 378 h 1810"/>
              <a:gd name="T34" fmla="*/ 814 w 2616"/>
              <a:gd name="T35" fmla="*/ 384 h 1810"/>
              <a:gd name="T36" fmla="*/ 882 w 2616"/>
              <a:gd name="T37" fmla="*/ 472 h 1810"/>
              <a:gd name="T38" fmla="*/ 974 w 2616"/>
              <a:gd name="T39" fmla="*/ 412 h 1810"/>
              <a:gd name="T40" fmla="*/ 1060 w 2616"/>
              <a:gd name="T41" fmla="*/ 392 h 1810"/>
              <a:gd name="T42" fmla="*/ 1100 w 2616"/>
              <a:gd name="T43" fmla="*/ 384 h 1810"/>
              <a:gd name="T44" fmla="*/ 1186 w 2616"/>
              <a:gd name="T45" fmla="*/ 420 h 1810"/>
              <a:gd name="T46" fmla="*/ 1234 w 2616"/>
              <a:gd name="T47" fmla="*/ 448 h 1810"/>
              <a:gd name="T48" fmla="*/ 1262 w 2616"/>
              <a:gd name="T49" fmla="*/ 446 h 1810"/>
              <a:gd name="T50" fmla="*/ 1336 w 2616"/>
              <a:gd name="T51" fmla="*/ 494 h 1810"/>
              <a:gd name="T52" fmla="*/ 1388 w 2616"/>
              <a:gd name="T53" fmla="*/ 492 h 1810"/>
              <a:gd name="T54" fmla="*/ 1518 w 2616"/>
              <a:gd name="T55" fmla="*/ 376 h 1810"/>
              <a:gd name="T56" fmla="*/ 1534 w 2616"/>
              <a:gd name="T57" fmla="*/ 380 h 1810"/>
              <a:gd name="T58" fmla="*/ 1622 w 2616"/>
              <a:gd name="T59" fmla="*/ 410 h 1810"/>
              <a:gd name="T60" fmla="*/ 1660 w 2616"/>
              <a:gd name="T61" fmla="*/ 372 h 1810"/>
              <a:gd name="T62" fmla="*/ 1724 w 2616"/>
              <a:gd name="T63" fmla="*/ 404 h 1810"/>
              <a:gd name="T64" fmla="*/ 1770 w 2616"/>
              <a:gd name="T65" fmla="*/ 460 h 1810"/>
              <a:gd name="T66" fmla="*/ 1802 w 2616"/>
              <a:gd name="T67" fmla="*/ 470 h 1810"/>
              <a:gd name="T68" fmla="*/ 1852 w 2616"/>
              <a:gd name="T69" fmla="*/ 368 h 1810"/>
              <a:gd name="T70" fmla="*/ 1880 w 2616"/>
              <a:gd name="T71" fmla="*/ 350 h 1810"/>
              <a:gd name="T72" fmla="*/ 1988 w 2616"/>
              <a:gd name="T73" fmla="*/ 356 h 1810"/>
              <a:gd name="T74" fmla="*/ 2018 w 2616"/>
              <a:gd name="T75" fmla="*/ 344 h 1810"/>
              <a:gd name="T76" fmla="*/ 2082 w 2616"/>
              <a:gd name="T77" fmla="*/ 360 h 1810"/>
              <a:gd name="T78" fmla="*/ 2136 w 2616"/>
              <a:gd name="T79" fmla="*/ 342 h 1810"/>
              <a:gd name="T80" fmla="*/ 2200 w 2616"/>
              <a:gd name="T81" fmla="*/ 278 h 1810"/>
              <a:gd name="T82" fmla="*/ 2264 w 2616"/>
              <a:gd name="T83" fmla="*/ 260 h 1810"/>
              <a:gd name="T84" fmla="*/ 2322 w 2616"/>
              <a:gd name="T85" fmla="*/ 300 h 1810"/>
              <a:gd name="T86" fmla="*/ 2336 w 2616"/>
              <a:gd name="T87" fmla="*/ 304 h 1810"/>
              <a:gd name="T88" fmla="*/ 2368 w 2616"/>
              <a:gd name="T89" fmla="*/ 250 h 1810"/>
              <a:gd name="T90" fmla="*/ 2394 w 2616"/>
              <a:gd name="T91" fmla="*/ 252 h 1810"/>
              <a:gd name="T92" fmla="*/ 2430 w 2616"/>
              <a:gd name="T93" fmla="*/ 310 h 1810"/>
              <a:gd name="T94" fmla="*/ 2446 w 2616"/>
              <a:gd name="T95" fmla="*/ 302 h 1810"/>
              <a:gd name="T96" fmla="*/ 2482 w 2616"/>
              <a:gd name="T97" fmla="*/ 238 h 1810"/>
              <a:gd name="T98" fmla="*/ 2522 w 2616"/>
              <a:gd name="T99" fmla="*/ 272 h 1810"/>
              <a:gd name="T100" fmla="*/ 2544 w 2616"/>
              <a:gd name="T101" fmla="*/ 282 h 1810"/>
              <a:gd name="T102" fmla="*/ 2574 w 2616"/>
              <a:gd name="T103" fmla="*/ 240 h 1810"/>
              <a:gd name="T104" fmla="*/ 2608 w 2616"/>
              <a:gd name="T105" fmla="*/ 224 h 1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6" h="1810">
                <a:moveTo>
                  <a:pt x="0" y="1136"/>
                </a:moveTo>
                <a:lnTo>
                  <a:pt x="0" y="1136"/>
                </a:lnTo>
                <a:lnTo>
                  <a:pt x="32" y="690"/>
                </a:lnTo>
                <a:lnTo>
                  <a:pt x="32" y="690"/>
                </a:lnTo>
                <a:lnTo>
                  <a:pt x="48" y="506"/>
                </a:lnTo>
                <a:lnTo>
                  <a:pt x="68" y="320"/>
                </a:lnTo>
                <a:lnTo>
                  <a:pt x="68" y="320"/>
                </a:lnTo>
                <a:lnTo>
                  <a:pt x="76" y="258"/>
                </a:lnTo>
                <a:lnTo>
                  <a:pt x="86" y="196"/>
                </a:lnTo>
                <a:lnTo>
                  <a:pt x="102" y="114"/>
                </a:lnTo>
                <a:lnTo>
                  <a:pt x="102" y="114"/>
                </a:lnTo>
                <a:lnTo>
                  <a:pt x="110" y="70"/>
                </a:lnTo>
                <a:lnTo>
                  <a:pt x="110" y="70"/>
                </a:lnTo>
                <a:lnTo>
                  <a:pt x="118" y="68"/>
                </a:lnTo>
                <a:lnTo>
                  <a:pt x="124" y="64"/>
                </a:lnTo>
                <a:lnTo>
                  <a:pt x="134" y="58"/>
                </a:lnTo>
                <a:lnTo>
                  <a:pt x="134" y="58"/>
                </a:lnTo>
                <a:lnTo>
                  <a:pt x="156" y="32"/>
                </a:lnTo>
                <a:lnTo>
                  <a:pt x="166" y="20"/>
                </a:lnTo>
                <a:lnTo>
                  <a:pt x="172" y="10"/>
                </a:lnTo>
                <a:lnTo>
                  <a:pt x="172" y="10"/>
                </a:lnTo>
                <a:lnTo>
                  <a:pt x="178" y="0"/>
                </a:lnTo>
                <a:lnTo>
                  <a:pt x="180" y="0"/>
                </a:lnTo>
                <a:lnTo>
                  <a:pt x="180" y="2"/>
                </a:lnTo>
                <a:lnTo>
                  <a:pt x="180" y="2"/>
                </a:lnTo>
                <a:lnTo>
                  <a:pt x="184" y="30"/>
                </a:lnTo>
                <a:lnTo>
                  <a:pt x="190" y="66"/>
                </a:lnTo>
                <a:lnTo>
                  <a:pt x="190" y="66"/>
                </a:lnTo>
                <a:lnTo>
                  <a:pt x="202" y="112"/>
                </a:lnTo>
                <a:lnTo>
                  <a:pt x="208" y="142"/>
                </a:lnTo>
                <a:lnTo>
                  <a:pt x="212" y="164"/>
                </a:lnTo>
                <a:lnTo>
                  <a:pt x="212" y="164"/>
                </a:lnTo>
                <a:lnTo>
                  <a:pt x="222" y="366"/>
                </a:lnTo>
                <a:lnTo>
                  <a:pt x="222" y="366"/>
                </a:lnTo>
                <a:lnTo>
                  <a:pt x="230" y="504"/>
                </a:lnTo>
                <a:lnTo>
                  <a:pt x="238" y="650"/>
                </a:lnTo>
                <a:lnTo>
                  <a:pt x="238" y="650"/>
                </a:lnTo>
                <a:lnTo>
                  <a:pt x="242" y="732"/>
                </a:lnTo>
                <a:lnTo>
                  <a:pt x="246" y="806"/>
                </a:lnTo>
                <a:lnTo>
                  <a:pt x="246" y="806"/>
                </a:lnTo>
                <a:lnTo>
                  <a:pt x="250" y="870"/>
                </a:lnTo>
                <a:lnTo>
                  <a:pt x="250" y="870"/>
                </a:lnTo>
                <a:lnTo>
                  <a:pt x="268" y="930"/>
                </a:lnTo>
                <a:lnTo>
                  <a:pt x="284" y="986"/>
                </a:lnTo>
                <a:lnTo>
                  <a:pt x="320" y="930"/>
                </a:lnTo>
                <a:lnTo>
                  <a:pt x="354" y="930"/>
                </a:lnTo>
                <a:lnTo>
                  <a:pt x="354" y="930"/>
                </a:lnTo>
                <a:lnTo>
                  <a:pt x="366" y="794"/>
                </a:lnTo>
                <a:lnTo>
                  <a:pt x="384" y="630"/>
                </a:lnTo>
                <a:lnTo>
                  <a:pt x="384" y="630"/>
                </a:lnTo>
                <a:lnTo>
                  <a:pt x="406" y="428"/>
                </a:lnTo>
                <a:lnTo>
                  <a:pt x="406" y="428"/>
                </a:lnTo>
                <a:lnTo>
                  <a:pt x="418" y="336"/>
                </a:lnTo>
                <a:lnTo>
                  <a:pt x="426" y="280"/>
                </a:lnTo>
                <a:lnTo>
                  <a:pt x="426" y="280"/>
                </a:lnTo>
                <a:lnTo>
                  <a:pt x="446" y="264"/>
                </a:lnTo>
                <a:lnTo>
                  <a:pt x="462" y="250"/>
                </a:lnTo>
                <a:lnTo>
                  <a:pt x="472" y="238"/>
                </a:lnTo>
                <a:lnTo>
                  <a:pt x="472" y="238"/>
                </a:lnTo>
                <a:lnTo>
                  <a:pt x="490" y="210"/>
                </a:lnTo>
                <a:lnTo>
                  <a:pt x="490" y="210"/>
                </a:lnTo>
                <a:lnTo>
                  <a:pt x="494" y="204"/>
                </a:lnTo>
                <a:lnTo>
                  <a:pt x="498" y="202"/>
                </a:lnTo>
                <a:lnTo>
                  <a:pt x="498" y="202"/>
                </a:lnTo>
                <a:lnTo>
                  <a:pt x="520" y="258"/>
                </a:lnTo>
                <a:lnTo>
                  <a:pt x="520" y="258"/>
                </a:lnTo>
                <a:lnTo>
                  <a:pt x="528" y="276"/>
                </a:lnTo>
                <a:lnTo>
                  <a:pt x="532" y="284"/>
                </a:lnTo>
                <a:lnTo>
                  <a:pt x="534" y="288"/>
                </a:lnTo>
                <a:lnTo>
                  <a:pt x="534" y="288"/>
                </a:lnTo>
                <a:lnTo>
                  <a:pt x="566" y="318"/>
                </a:lnTo>
                <a:lnTo>
                  <a:pt x="566" y="318"/>
                </a:lnTo>
                <a:lnTo>
                  <a:pt x="576" y="316"/>
                </a:lnTo>
                <a:lnTo>
                  <a:pt x="592" y="310"/>
                </a:lnTo>
                <a:lnTo>
                  <a:pt x="592" y="310"/>
                </a:lnTo>
                <a:lnTo>
                  <a:pt x="634" y="290"/>
                </a:lnTo>
                <a:lnTo>
                  <a:pt x="640" y="290"/>
                </a:lnTo>
                <a:lnTo>
                  <a:pt x="640" y="290"/>
                </a:lnTo>
                <a:lnTo>
                  <a:pt x="660" y="332"/>
                </a:lnTo>
                <a:lnTo>
                  <a:pt x="660" y="332"/>
                </a:lnTo>
                <a:lnTo>
                  <a:pt x="666" y="342"/>
                </a:lnTo>
                <a:lnTo>
                  <a:pt x="670" y="346"/>
                </a:lnTo>
                <a:lnTo>
                  <a:pt x="672" y="350"/>
                </a:lnTo>
                <a:lnTo>
                  <a:pt x="672" y="350"/>
                </a:lnTo>
                <a:lnTo>
                  <a:pt x="680" y="350"/>
                </a:lnTo>
                <a:lnTo>
                  <a:pt x="686" y="350"/>
                </a:lnTo>
                <a:lnTo>
                  <a:pt x="686" y="350"/>
                </a:lnTo>
                <a:lnTo>
                  <a:pt x="690" y="348"/>
                </a:lnTo>
                <a:lnTo>
                  <a:pt x="694" y="348"/>
                </a:lnTo>
                <a:lnTo>
                  <a:pt x="694" y="348"/>
                </a:lnTo>
                <a:lnTo>
                  <a:pt x="710" y="346"/>
                </a:lnTo>
                <a:lnTo>
                  <a:pt x="710" y="346"/>
                </a:lnTo>
                <a:lnTo>
                  <a:pt x="726" y="342"/>
                </a:lnTo>
                <a:lnTo>
                  <a:pt x="726" y="342"/>
                </a:lnTo>
                <a:lnTo>
                  <a:pt x="742" y="334"/>
                </a:lnTo>
                <a:lnTo>
                  <a:pt x="742" y="334"/>
                </a:lnTo>
                <a:lnTo>
                  <a:pt x="772" y="368"/>
                </a:lnTo>
                <a:lnTo>
                  <a:pt x="772" y="368"/>
                </a:lnTo>
                <a:lnTo>
                  <a:pt x="778" y="374"/>
                </a:lnTo>
                <a:lnTo>
                  <a:pt x="782" y="376"/>
                </a:lnTo>
                <a:lnTo>
                  <a:pt x="782" y="376"/>
                </a:lnTo>
                <a:lnTo>
                  <a:pt x="786" y="378"/>
                </a:lnTo>
                <a:lnTo>
                  <a:pt x="794" y="380"/>
                </a:lnTo>
                <a:lnTo>
                  <a:pt x="794" y="380"/>
                </a:lnTo>
                <a:lnTo>
                  <a:pt x="806" y="382"/>
                </a:lnTo>
                <a:lnTo>
                  <a:pt x="810" y="382"/>
                </a:lnTo>
                <a:lnTo>
                  <a:pt x="814" y="384"/>
                </a:lnTo>
                <a:lnTo>
                  <a:pt x="814" y="384"/>
                </a:lnTo>
                <a:lnTo>
                  <a:pt x="822" y="392"/>
                </a:lnTo>
                <a:lnTo>
                  <a:pt x="838" y="410"/>
                </a:lnTo>
                <a:lnTo>
                  <a:pt x="860" y="438"/>
                </a:lnTo>
                <a:lnTo>
                  <a:pt x="870" y="454"/>
                </a:lnTo>
                <a:lnTo>
                  <a:pt x="882" y="472"/>
                </a:lnTo>
                <a:lnTo>
                  <a:pt x="882" y="472"/>
                </a:lnTo>
                <a:lnTo>
                  <a:pt x="890" y="472"/>
                </a:lnTo>
                <a:lnTo>
                  <a:pt x="902" y="470"/>
                </a:lnTo>
                <a:lnTo>
                  <a:pt x="918" y="466"/>
                </a:lnTo>
                <a:lnTo>
                  <a:pt x="918" y="466"/>
                </a:lnTo>
                <a:lnTo>
                  <a:pt x="948" y="438"/>
                </a:lnTo>
                <a:lnTo>
                  <a:pt x="974" y="412"/>
                </a:lnTo>
                <a:lnTo>
                  <a:pt x="1000" y="388"/>
                </a:lnTo>
                <a:lnTo>
                  <a:pt x="1000" y="388"/>
                </a:lnTo>
                <a:lnTo>
                  <a:pt x="1020" y="368"/>
                </a:lnTo>
                <a:lnTo>
                  <a:pt x="1024" y="364"/>
                </a:lnTo>
                <a:lnTo>
                  <a:pt x="1060" y="392"/>
                </a:lnTo>
                <a:lnTo>
                  <a:pt x="1060" y="392"/>
                </a:lnTo>
                <a:lnTo>
                  <a:pt x="1066" y="390"/>
                </a:lnTo>
                <a:lnTo>
                  <a:pt x="1074" y="386"/>
                </a:lnTo>
                <a:lnTo>
                  <a:pt x="1074" y="386"/>
                </a:lnTo>
                <a:lnTo>
                  <a:pt x="1088" y="382"/>
                </a:lnTo>
                <a:lnTo>
                  <a:pt x="1100" y="384"/>
                </a:lnTo>
                <a:lnTo>
                  <a:pt x="1100" y="384"/>
                </a:lnTo>
                <a:lnTo>
                  <a:pt x="1148" y="416"/>
                </a:lnTo>
                <a:lnTo>
                  <a:pt x="1148" y="416"/>
                </a:lnTo>
                <a:lnTo>
                  <a:pt x="1162" y="420"/>
                </a:lnTo>
                <a:lnTo>
                  <a:pt x="1176" y="422"/>
                </a:lnTo>
                <a:lnTo>
                  <a:pt x="1176" y="422"/>
                </a:lnTo>
                <a:lnTo>
                  <a:pt x="1186" y="420"/>
                </a:lnTo>
                <a:lnTo>
                  <a:pt x="1194" y="418"/>
                </a:lnTo>
                <a:lnTo>
                  <a:pt x="1194" y="418"/>
                </a:lnTo>
                <a:lnTo>
                  <a:pt x="1202" y="416"/>
                </a:lnTo>
                <a:lnTo>
                  <a:pt x="1220" y="432"/>
                </a:lnTo>
                <a:lnTo>
                  <a:pt x="1234" y="448"/>
                </a:lnTo>
                <a:lnTo>
                  <a:pt x="1234" y="448"/>
                </a:lnTo>
                <a:lnTo>
                  <a:pt x="1238" y="450"/>
                </a:lnTo>
                <a:lnTo>
                  <a:pt x="1240" y="450"/>
                </a:lnTo>
                <a:lnTo>
                  <a:pt x="1244" y="450"/>
                </a:lnTo>
                <a:lnTo>
                  <a:pt x="1244" y="450"/>
                </a:lnTo>
                <a:lnTo>
                  <a:pt x="1262" y="446"/>
                </a:lnTo>
                <a:lnTo>
                  <a:pt x="1262" y="446"/>
                </a:lnTo>
                <a:lnTo>
                  <a:pt x="1278" y="444"/>
                </a:lnTo>
                <a:lnTo>
                  <a:pt x="1278" y="444"/>
                </a:lnTo>
                <a:lnTo>
                  <a:pt x="1290" y="448"/>
                </a:lnTo>
                <a:lnTo>
                  <a:pt x="1290" y="448"/>
                </a:lnTo>
                <a:lnTo>
                  <a:pt x="1302" y="450"/>
                </a:lnTo>
                <a:lnTo>
                  <a:pt x="1336" y="494"/>
                </a:lnTo>
                <a:lnTo>
                  <a:pt x="1342" y="506"/>
                </a:lnTo>
                <a:lnTo>
                  <a:pt x="1342" y="506"/>
                </a:lnTo>
                <a:lnTo>
                  <a:pt x="1348" y="504"/>
                </a:lnTo>
                <a:lnTo>
                  <a:pt x="1354" y="502"/>
                </a:lnTo>
                <a:lnTo>
                  <a:pt x="1354" y="502"/>
                </a:lnTo>
                <a:lnTo>
                  <a:pt x="1388" y="492"/>
                </a:lnTo>
                <a:lnTo>
                  <a:pt x="1414" y="484"/>
                </a:lnTo>
                <a:lnTo>
                  <a:pt x="1414" y="484"/>
                </a:lnTo>
                <a:lnTo>
                  <a:pt x="1442" y="460"/>
                </a:lnTo>
                <a:lnTo>
                  <a:pt x="1476" y="428"/>
                </a:lnTo>
                <a:lnTo>
                  <a:pt x="1476" y="428"/>
                </a:lnTo>
                <a:lnTo>
                  <a:pt x="1518" y="376"/>
                </a:lnTo>
                <a:lnTo>
                  <a:pt x="1518" y="376"/>
                </a:lnTo>
                <a:lnTo>
                  <a:pt x="1520" y="376"/>
                </a:lnTo>
                <a:lnTo>
                  <a:pt x="1522" y="376"/>
                </a:lnTo>
                <a:lnTo>
                  <a:pt x="1528" y="376"/>
                </a:lnTo>
                <a:lnTo>
                  <a:pt x="1534" y="380"/>
                </a:lnTo>
                <a:lnTo>
                  <a:pt x="1534" y="380"/>
                </a:lnTo>
                <a:lnTo>
                  <a:pt x="1554" y="390"/>
                </a:lnTo>
                <a:lnTo>
                  <a:pt x="1566" y="396"/>
                </a:lnTo>
                <a:lnTo>
                  <a:pt x="1566" y="396"/>
                </a:lnTo>
                <a:lnTo>
                  <a:pt x="1592" y="406"/>
                </a:lnTo>
                <a:lnTo>
                  <a:pt x="1592" y="406"/>
                </a:lnTo>
                <a:lnTo>
                  <a:pt x="1622" y="410"/>
                </a:lnTo>
                <a:lnTo>
                  <a:pt x="1622" y="410"/>
                </a:lnTo>
                <a:lnTo>
                  <a:pt x="1630" y="406"/>
                </a:lnTo>
                <a:lnTo>
                  <a:pt x="1642" y="392"/>
                </a:lnTo>
                <a:lnTo>
                  <a:pt x="1642" y="392"/>
                </a:lnTo>
                <a:lnTo>
                  <a:pt x="1660" y="372"/>
                </a:lnTo>
                <a:lnTo>
                  <a:pt x="1660" y="372"/>
                </a:lnTo>
                <a:lnTo>
                  <a:pt x="1672" y="372"/>
                </a:lnTo>
                <a:lnTo>
                  <a:pt x="1672" y="372"/>
                </a:lnTo>
                <a:lnTo>
                  <a:pt x="1686" y="378"/>
                </a:lnTo>
                <a:lnTo>
                  <a:pt x="1704" y="388"/>
                </a:lnTo>
                <a:lnTo>
                  <a:pt x="1704" y="388"/>
                </a:lnTo>
                <a:lnTo>
                  <a:pt x="1724" y="404"/>
                </a:lnTo>
                <a:lnTo>
                  <a:pt x="1736" y="416"/>
                </a:lnTo>
                <a:lnTo>
                  <a:pt x="1746" y="432"/>
                </a:lnTo>
                <a:lnTo>
                  <a:pt x="1746" y="432"/>
                </a:lnTo>
                <a:lnTo>
                  <a:pt x="1762" y="452"/>
                </a:lnTo>
                <a:lnTo>
                  <a:pt x="1766" y="458"/>
                </a:lnTo>
                <a:lnTo>
                  <a:pt x="1770" y="460"/>
                </a:lnTo>
                <a:lnTo>
                  <a:pt x="1770" y="460"/>
                </a:lnTo>
                <a:lnTo>
                  <a:pt x="1792" y="470"/>
                </a:lnTo>
                <a:lnTo>
                  <a:pt x="1792" y="470"/>
                </a:lnTo>
                <a:lnTo>
                  <a:pt x="1798" y="472"/>
                </a:lnTo>
                <a:lnTo>
                  <a:pt x="1802" y="470"/>
                </a:lnTo>
                <a:lnTo>
                  <a:pt x="1802" y="470"/>
                </a:lnTo>
                <a:lnTo>
                  <a:pt x="1806" y="460"/>
                </a:lnTo>
                <a:lnTo>
                  <a:pt x="1814" y="442"/>
                </a:lnTo>
                <a:lnTo>
                  <a:pt x="1814" y="442"/>
                </a:lnTo>
                <a:lnTo>
                  <a:pt x="1836" y="382"/>
                </a:lnTo>
                <a:lnTo>
                  <a:pt x="1836" y="382"/>
                </a:lnTo>
                <a:lnTo>
                  <a:pt x="1852" y="368"/>
                </a:lnTo>
                <a:lnTo>
                  <a:pt x="1868" y="354"/>
                </a:lnTo>
                <a:lnTo>
                  <a:pt x="1868" y="354"/>
                </a:lnTo>
                <a:lnTo>
                  <a:pt x="1872" y="352"/>
                </a:lnTo>
                <a:lnTo>
                  <a:pt x="1874" y="352"/>
                </a:lnTo>
                <a:lnTo>
                  <a:pt x="1880" y="350"/>
                </a:lnTo>
                <a:lnTo>
                  <a:pt x="1880" y="350"/>
                </a:lnTo>
                <a:lnTo>
                  <a:pt x="1924" y="356"/>
                </a:lnTo>
                <a:lnTo>
                  <a:pt x="1924" y="356"/>
                </a:lnTo>
                <a:lnTo>
                  <a:pt x="1952" y="358"/>
                </a:lnTo>
                <a:lnTo>
                  <a:pt x="1978" y="358"/>
                </a:lnTo>
                <a:lnTo>
                  <a:pt x="1978" y="358"/>
                </a:lnTo>
                <a:lnTo>
                  <a:pt x="1988" y="356"/>
                </a:lnTo>
                <a:lnTo>
                  <a:pt x="1994" y="354"/>
                </a:lnTo>
                <a:lnTo>
                  <a:pt x="2000" y="350"/>
                </a:lnTo>
                <a:lnTo>
                  <a:pt x="2000" y="350"/>
                </a:lnTo>
                <a:lnTo>
                  <a:pt x="2004" y="346"/>
                </a:lnTo>
                <a:lnTo>
                  <a:pt x="2010" y="344"/>
                </a:lnTo>
                <a:lnTo>
                  <a:pt x="2018" y="344"/>
                </a:lnTo>
                <a:lnTo>
                  <a:pt x="2024" y="346"/>
                </a:lnTo>
                <a:lnTo>
                  <a:pt x="2024" y="346"/>
                </a:lnTo>
                <a:lnTo>
                  <a:pt x="2038" y="352"/>
                </a:lnTo>
                <a:lnTo>
                  <a:pt x="2052" y="356"/>
                </a:lnTo>
                <a:lnTo>
                  <a:pt x="2052" y="356"/>
                </a:lnTo>
                <a:lnTo>
                  <a:pt x="2082" y="360"/>
                </a:lnTo>
                <a:lnTo>
                  <a:pt x="2082" y="360"/>
                </a:lnTo>
                <a:lnTo>
                  <a:pt x="2110" y="358"/>
                </a:lnTo>
                <a:lnTo>
                  <a:pt x="2110" y="358"/>
                </a:lnTo>
                <a:lnTo>
                  <a:pt x="2116" y="356"/>
                </a:lnTo>
                <a:lnTo>
                  <a:pt x="2124" y="350"/>
                </a:lnTo>
                <a:lnTo>
                  <a:pt x="2136" y="342"/>
                </a:lnTo>
                <a:lnTo>
                  <a:pt x="2146" y="332"/>
                </a:lnTo>
                <a:lnTo>
                  <a:pt x="2146" y="332"/>
                </a:lnTo>
                <a:lnTo>
                  <a:pt x="2182" y="294"/>
                </a:lnTo>
                <a:lnTo>
                  <a:pt x="2182" y="294"/>
                </a:lnTo>
                <a:lnTo>
                  <a:pt x="2188" y="286"/>
                </a:lnTo>
                <a:lnTo>
                  <a:pt x="2200" y="278"/>
                </a:lnTo>
                <a:lnTo>
                  <a:pt x="2222" y="266"/>
                </a:lnTo>
                <a:lnTo>
                  <a:pt x="2222" y="266"/>
                </a:lnTo>
                <a:lnTo>
                  <a:pt x="2240" y="260"/>
                </a:lnTo>
                <a:lnTo>
                  <a:pt x="2256" y="258"/>
                </a:lnTo>
                <a:lnTo>
                  <a:pt x="2256" y="258"/>
                </a:lnTo>
                <a:lnTo>
                  <a:pt x="2264" y="260"/>
                </a:lnTo>
                <a:lnTo>
                  <a:pt x="2278" y="264"/>
                </a:lnTo>
                <a:lnTo>
                  <a:pt x="2290" y="270"/>
                </a:lnTo>
                <a:lnTo>
                  <a:pt x="2298" y="276"/>
                </a:lnTo>
                <a:lnTo>
                  <a:pt x="2298" y="276"/>
                </a:lnTo>
                <a:lnTo>
                  <a:pt x="2312" y="288"/>
                </a:lnTo>
                <a:lnTo>
                  <a:pt x="2322" y="300"/>
                </a:lnTo>
                <a:lnTo>
                  <a:pt x="2322" y="300"/>
                </a:lnTo>
                <a:lnTo>
                  <a:pt x="2330" y="310"/>
                </a:lnTo>
                <a:lnTo>
                  <a:pt x="2330" y="310"/>
                </a:lnTo>
                <a:lnTo>
                  <a:pt x="2332" y="310"/>
                </a:lnTo>
                <a:lnTo>
                  <a:pt x="2334" y="308"/>
                </a:lnTo>
                <a:lnTo>
                  <a:pt x="2336" y="304"/>
                </a:lnTo>
                <a:lnTo>
                  <a:pt x="2336" y="304"/>
                </a:lnTo>
                <a:lnTo>
                  <a:pt x="2340" y="296"/>
                </a:lnTo>
                <a:lnTo>
                  <a:pt x="2348" y="284"/>
                </a:lnTo>
                <a:lnTo>
                  <a:pt x="2358" y="264"/>
                </a:lnTo>
                <a:lnTo>
                  <a:pt x="2358" y="264"/>
                </a:lnTo>
                <a:lnTo>
                  <a:pt x="2368" y="250"/>
                </a:lnTo>
                <a:lnTo>
                  <a:pt x="2368" y="250"/>
                </a:lnTo>
                <a:lnTo>
                  <a:pt x="2382" y="250"/>
                </a:lnTo>
                <a:lnTo>
                  <a:pt x="2382" y="250"/>
                </a:lnTo>
                <a:lnTo>
                  <a:pt x="2388" y="252"/>
                </a:lnTo>
                <a:lnTo>
                  <a:pt x="2394" y="252"/>
                </a:lnTo>
                <a:lnTo>
                  <a:pt x="2394" y="252"/>
                </a:lnTo>
                <a:lnTo>
                  <a:pt x="2400" y="254"/>
                </a:lnTo>
                <a:lnTo>
                  <a:pt x="2400" y="254"/>
                </a:lnTo>
                <a:lnTo>
                  <a:pt x="2408" y="266"/>
                </a:lnTo>
                <a:lnTo>
                  <a:pt x="2422" y="290"/>
                </a:lnTo>
                <a:lnTo>
                  <a:pt x="2422" y="290"/>
                </a:lnTo>
                <a:lnTo>
                  <a:pt x="2430" y="310"/>
                </a:lnTo>
                <a:lnTo>
                  <a:pt x="2434" y="316"/>
                </a:lnTo>
                <a:lnTo>
                  <a:pt x="2436" y="318"/>
                </a:lnTo>
                <a:lnTo>
                  <a:pt x="2436" y="318"/>
                </a:lnTo>
                <a:lnTo>
                  <a:pt x="2440" y="314"/>
                </a:lnTo>
                <a:lnTo>
                  <a:pt x="2446" y="302"/>
                </a:lnTo>
                <a:lnTo>
                  <a:pt x="2446" y="302"/>
                </a:lnTo>
                <a:lnTo>
                  <a:pt x="2460" y="264"/>
                </a:lnTo>
                <a:lnTo>
                  <a:pt x="2472" y="236"/>
                </a:lnTo>
                <a:lnTo>
                  <a:pt x="2472" y="236"/>
                </a:lnTo>
                <a:lnTo>
                  <a:pt x="2474" y="236"/>
                </a:lnTo>
                <a:lnTo>
                  <a:pt x="2478" y="236"/>
                </a:lnTo>
                <a:lnTo>
                  <a:pt x="2482" y="238"/>
                </a:lnTo>
                <a:lnTo>
                  <a:pt x="2482" y="238"/>
                </a:lnTo>
                <a:lnTo>
                  <a:pt x="2496" y="252"/>
                </a:lnTo>
                <a:lnTo>
                  <a:pt x="2502" y="260"/>
                </a:lnTo>
                <a:lnTo>
                  <a:pt x="2506" y="264"/>
                </a:lnTo>
                <a:lnTo>
                  <a:pt x="2506" y="264"/>
                </a:lnTo>
                <a:lnTo>
                  <a:pt x="2522" y="272"/>
                </a:lnTo>
                <a:lnTo>
                  <a:pt x="2522" y="272"/>
                </a:lnTo>
                <a:lnTo>
                  <a:pt x="2532" y="274"/>
                </a:lnTo>
                <a:lnTo>
                  <a:pt x="2540" y="278"/>
                </a:lnTo>
                <a:lnTo>
                  <a:pt x="2540" y="278"/>
                </a:lnTo>
                <a:lnTo>
                  <a:pt x="2542" y="280"/>
                </a:lnTo>
                <a:lnTo>
                  <a:pt x="2544" y="282"/>
                </a:lnTo>
                <a:lnTo>
                  <a:pt x="2546" y="280"/>
                </a:lnTo>
                <a:lnTo>
                  <a:pt x="2546" y="280"/>
                </a:lnTo>
                <a:lnTo>
                  <a:pt x="2560" y="258"/>
                </a:lnTo>
                <a:lnTo>
                  <a:pt x="2560" y="258"/>
                </a:lnTo>
                <a:lnTo>
                  <a:pt x="2574" y="240"/>
                </a:lnTo>
                <a:lnTo>
                  <a:pt x="2574" y="240"/>
                </a:lnTo>
                <a:lnTo>
                  <a:pt x="2576" y="236"/>
                </a:lnTo>
                <a:lnTo>
                  <a:pt x="2580" y="230"/>
                </a:lnTo>
                <a:lnTo>
                  <a:pt x="2580" y="230"/>
                </a:lnTo>
                <a:lnTo>
                  <a:pt x="2594" y="228"/>
                </a:lnTo>
                <a:lnTo>
                  <a:pt x="2594" y="228"/>
                </a:lnTo>
                <a:lnTo>
                  <a:pt x="2608" y="224"/>
                </a:lnTo>
                <a:lnTo>
                  <a:pt x="2608" y="224"/>
                </a:lnTo>
                <a:lnTo>
                  <a:pt x="2616" y="222"/>
                </a:lnTo>
                <a:lnTo>
                  <a:pt x="2616" y="1810"/>
                </a:lnTo>
                <a:lnTo>
                  <a:pt x="0" y="1810"/>
                </a:lnTo>
                <a:lnTo>
                  <a:pt x="0" y="1136"/>
                </a:lnTo>
                <a:close/>
              </a:path>
            </a:pathLst>
          </a:custGeom>
          <a:solidFill>
            <a:srgbClr val="9235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Freeform 56"/>
          <p:cNvSpPr>
            <a:spLocks/>
          </p:cNvSpPr>
          <p:nvPr/>
        </p:nvSpPr>
        <p:spPr bwMode="auto">
          <a:xfrm>
            <a:off x="1600200" y="2415292"/>
            <a:ext cx="4152900" cy="2873375"/>
          </a:xfrm>
          <a:custGeom>
            <a:avLst/>
            <a:gdLst>
              <a:gd name="T0" fmla="*/ 68 w 2616"/>
              <a:gd name="T1" fmla="*/ 320 h 1810"/>
              <a:gd name="T2" fmla="*/ 110 w 2616"/>
              <a:gd name="T3" fmla="*/ 70 h 1810"/>
              <a:gd name="T4" fmla="*/ 156 w 2616"/>
              <a:gd name="T5" fmla="*/ 32 h 1810"/>
              <a:gd name="T6" fmla="*/ 180 w 2616"/>
              <a:gd name="T7" fmla="*/ 2 h 1810"/>
              <a:gd name="T8" fmla="*/ 208 w 2616"/>
              <a:gd name="T9" fmla="*/ 142 h 1810"/>
              <a:gd name="T10" fmla="*/ 238 w 2616"/>
              <a:gd name="T11" fmla="*/ 650 h 1810"/>
              <a:gd name="T12" fmla="*/ 250 w 2616"/>
              <a:gd name="T13" fmla="*/ 870 h 1810"/>
              <a:gd name="T14" fmla="*/ 366 w 2616"/>
              <a:gd name="T15" fmla="*/ 794 h 1810"/>
              <a:gd name="T16" fmla="*/ 426 w 2616"/>
              <a:gd name="T17" fmla="*/ 280 h 1810"/>
              <a:gd name="T18" fmla="*/ 490 w 2616"/>
              <a:gd name="T19" fmla="*/ 210 h 1810"/>
              <a:gd name="T20" fmla="*/ 520 w 2616"/>
              <a:gd name="T21" fmla="*/ 258 h 1810"/>
              <a:gd name="T22" fmla="*/ 566 w 2616"/>
              <a:gd name="T23" fmla="*/ 318 h 1810"/>
              <a:gd name="T24" fmla="*/ 640 w 2616"/>
              <a:gd name="T25" fmla="*/ 290 h 1810"/>
              <a:gd name="T26" fmla="*/ 672 w 2616"/>
              <a:gd name="T27" fmla="*/ 350 h 1810"/>
              <a:gd name="T28" fmla="*/ 694 w 2616"/>
              <a:gd name="T29" fmla="*/ 348 h 1810"/>
              <a:gd name="T30" fmla="*/ 742 w 2616"/>
              <a:gd name="T31" fmla="*/ 334 h 1810"/>
              <a:gd name="T32" fmla="*/ 786 w 2616"/>
              <a:gd name="T33" fmla="*/ 378 h 1810"/>
              <a:gd name="T34" fmla="*/ 814 w 2616"/>
              <a:gd name="T35" fmla="*/ 384 h 1810"/>
              <a:gd name="T36" fmla="*/ 882 w 2616"/>
              <a:gd name="T37" fmla="*/ 472 h 1810"/>
              <a:gd name="T38" fmla="*/ 974 w 2616"/>
              <a:gd name="T39" fmla="*/ 412 h 1810"/>
              <a:gd name="T40" fmla="*/ 1060 w 2616"/>
              <a:gd name="T41" fmla="*/ 392 h 1810"/>
              <a:gd name="T42" fmla="*/ 1100 w 2616"/>
              <a:gd name="T43" fmla="*/ 384 h 1810"/>
              <a:gd name="T44" fmla="*/ 1186 w 2616"/>
              <a:gd name="T45" fmla="*/ 420 h 1810"/>
              <a:gd name="T46" fmla="*/ 1234 w 2616"/>
              <a:gd name="T47" fmla="*/ 448 h 1810"/>
              <a:gd name="T48" fmla="*/ 1262 w 2616"/>
              <a:gd name="T49" fmla="*/ 446 h 1810"/>
              <a:gd name="T50" fmla="*/ 1336 w 2616"/>
              <a:gd name="T51" fmla="*/ 494 h 1810"/>
              <a:gd name="T52" fmla="*/ 1388 w 2616"/>
              <a:gd name="T53" fmla="*/ 492 h 1810"/>
              <a:gd name="T54" fmla="*/ 1518 w 2616"/>
              <a:gd name="T55" fmla="*/ 376 h 1810"/>
              <a:gd name="T56" fmla="*/ 1534 w 2616"/>
              <a:gd name="T57" fmla="*/ 380 h 1810"/>
              <a:gd name="T58" fmla="*/ 1622 w 2616"/>
              <a:gd name="T59" fmla="*/ 410 h 1810"/>
              <a:gd name="T60" fmla="*/ 1660 w 2616"/>
              <a:gd name="T61" fmla="*/ 372 h 1810"/>
              <a:gd name="T62" fmla="*/ 1724 w 2616"/>
              <a:gd name="T63" fmla="*/ 404 h 1810"/>
              <a:gd name="T64" fmla="*/ 1770 w 2616"/>
              <a:gd name="T65" fmla="*/ 460 h 1810"/>
              <a:gd name="T66" fmla="*/ 1802 w 2616"/>
              <a:gd name="T67" fmla="*/ 470 h 1810"/>
              <a:gd name="T68" fmla="*/ 1852 w 2616"/>
              <a:gd name="T69" fmla="*/ 368 h 1810"/>
              <a:gd name="T70" fmla="*/ 1880 w 2616"/>
              <a:gd name="T71" fmla="*/ 350 h 1810"/>
              <a:gd name="T72" fmla="*/ 1988 w 2616"/>
              <a:gd name="T73" fmla="*/ 356 h 1810"/>
              <a:gd name="T74" fmla="*/ 2018 w 2616"/>
              <a:gd name="T75" fmla="*/ 344 h 1810"/>
              <a:gd name="T76" fmla="*/ 2082 w 2616"/>
              <a:gd name="T77" fmla="*/ 360 h 1810"/>
              <a:gd name="T78" fmla="*/ 2136 w 2616"/>
              <a:gd name="T79" fmla="*/ 342 h 1810"/>
              <a:gd name="T80" fmla="*/ 2200 w 2616"/>
              <a:gd name="T81" fmla="*/ 278 h 1810"/>
              <a:gd name="T82" fmla="*/ 2264 w 2616"/>
              <a:gd name="T83" fmla="*/ 260 h 1810"/>
              <a:gd name="T84" fmla="*/ 2322 w 2616"/>
              <a:gd name="T85" fmla="*/ 300 h 1810"/>
              <a:gd name="T86" fmla="*/ 2336 w 2616"/>
              <a:gd name="T87" fmla="*/ 304 h 1810"/>
              <a:gd name="T88" fmla="*/ 2368 w 2616"/>
              <a:gd name="T89" fmla="*/ 250 h 1810"/>
              <a:gd name="T90" fmla="*/ 2394 w 2616"/>
              <a:gd name="T91" fmla="*/ 252 h 1810"/>
              <a:gd name="T92" fmla="*/ 2430 w 2616"/>
              <a:gd name="T93" fmla="*/ 310 h 1810"/>
              <a:gd name="T94" fmla="*/ 2446 w 2616"/>
              <a:gd name="T95" fmla="*/ 302 h 1810"/>
              <a:gd name="T96" fmla="*/ 2482 w 2616"/>
              <a:gd name="T97" fmla="*/ 238 h 1810"/>
              <a:gd name="T98" fmla="*/ 2522 w 2616"/>
              <a:gd name="T99" fmla="*/ 272 h 1810"/>
              <a:gd name="T100" fmla="*/ 2544 w 2616"/>
              <a:gd name="T101" fmla="*/ 282 h 1810"/>
              <a:gd name="T102" fmla="*/ 2574 w 2616"/>
              <a:gd name="T103" fmla="*/ 240 h 1810"/>
              <a:gd name="T104" fmla="*/ 2608 w 2616"/>
              <a:gd name="T105" fmla="*/ 224 h 1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6" h="1810">
                <a:moveTo>
                  <a:pt x="0" y="1136"/>
                </a:moveTo>
                <a:lnTo>
                  <a:pt x="0" y="1136"/>
                </a:lnTo>
                <a:lnTo>
                  <a:pt x="32" y="690"/>
                </a:lnTo>
                <a:lnTo>
                  <a:pt x="32" y="690"/>
                </a:lnTo>
                <a:lnTo>
                  <a:pt x="48" y="506"/>
                </a:lnTo>
                <a:lnTo>
                  <a:pt x="68" y="320"/>
                </a:lnTo>
                <a:lnTo>
                  <a:pt x="68" y="320"/>
                </a:lnTo>
                <a:lnTo>
                  <a:pt x="76" y="258"/>
                </a:lnTo>
                <a:lnTo>
                  <a:pt x="86" y="196"/>
                </a:lnTo>
                <a:lnTo>
                  <a:pt x="102" y="114"/>
                </a:lnTo>
                <a:lnTo>
                  <a:pt x="102" y="114"/>
                </a:lnTo>
                <a:lnTo>
                  <a:pt x="110" y="70"/>
                </a:lnTo>
                <a:lnTo>
                  <a:pt x="110" y="70"/>
                </a:lnTo>
                <a:lnTo>
                  <a:pt x="118" y="68"/>
                </a:lnTo>
                <a:lnTo>
                  <a:pt x="124" y="64"/>
                </a:lnTo>
                <a:lnTo>
                  <a:pt x="134" y="58"/>
                </a:lnTo>
                <a:lnTo>
                  <a:pt x="134" y="58"/>
                </a:lnTo>
                <a:lnTo>
                  <a:pt x="156" y="32"/>
                </a:lnTo>
                <a:lnTo>
                  <a:pt x="166" y="20"/>
                </a:lnTo>
                <a:lnTo>
                  <a:pt x="172" y="10"/>
                </a:lnTo>
                <a:lnTo>
                  <a:pt x="172" y="10"/>
                </a:lnTo>
                <a:lnTo>
                  <a:pt x="178" y="0"/>
                </a:lnTo>
                <a:lnTo>
                  <a:pt x="180" y="0"/>
                </a:lnTo>
                <a:lnTo>
                  <a:pt x="180" y="2"/>
                </a:lnTo>
                <a:lnTo>
                  <a:pt x="180" y="2"/>
                </a:lnTo>
                <a:lnTo>
                  <a:pt x="184" y="30"/>
                </a:lnTo>
                <a:lnTo>
                  <a:pt x="190" y="66"/>
                </a:lnTo>
                <a:lnTo>
                  <a:pt x="190" y="66"/>
                </a:lnTo>
                <a:lnTo>
                  <a:pt x="202" y="112"/>
                </a:lnTo>
                <a:lnTo>
                  <a:pt x="208" y="142"/>
                </a:lnTo>
                <a:lnTo>
                  <a:pt x="212" y="164"/>
                </a:lnTo>
                <a:lnTo>
                  <a:pt x="212" y="164"/>
                </a:lnTo>
                <a:lnTo>
                  <a:pt x="222" y="366"/>
                </a:lnTo>
                <a:lnTo>
                  <a:pt x="222" y="366"/>
                </a:lnTo>
                <a:lnTo>
                  <a:pt x="230" y="504"/>
                </a:lnTo>
                <a:lnTo>
                  <a:pt x="238" y="650"/>
                </a:lnTo>
                <a:lnTo>
                  <a:pt x="238" y="650"/>
                </a:lnTo>
                <a:lnTo>
                  <a:pt x="242" y="732"/>
                </a:lnTo>
                <a:lnTo>
                  <a:pt x="246" y="806"/>
                </a:lnTo>
                <a:lnTo>
                  <a:pt x="246" y="806"/>
                </a:lnTo>
                <a:lnTo>
                  <a:pt x="250" y="870"/>
                </a:lnTo>
                <a:lnTo>
                  <a:pt x="250" y="870"/>
                </a:lnTo>
                <a:lnTo>
                  <a:pt x="268" y="930"/>
                </a:lnTo>
                <a:lnTo>
                  <a:pt x="284" y="986"/>
                </a:lnTo>
                <a:lnTo>
                  <a:pt x="320" y="930"/>
                </a:lnTo>
                <a:lnTo>
                  <a:pt x="354" y="930"/>
                </a:lnTo>
                <a:lnTo>
                  <a:pt x="354" y="930"/>
                </a:lnTo>
                <a:lnTo>
                  <a:pt x="366" y="794"/>
                </a:lnTo>
                <a:lnTo>
                  <a:pt x="384" y="630"/>
                </a:lnTo>
                <a:lnTo>
                  <a:pt x="384" y="630"/>
                </a:lnTo>
                <a:lnTo>
                  <a:pt x="406" y="428"/>
                </a:lnTo>
                <a:lnTo>
                  <a:pt x="406" y="428"/>
                </a:lnTo>
                <a:lnTo>
                  <a:pt x="418" y="336"/>
                </a:lnTo>
                <a:lnTo>
                  <a:pt x="426" y="280"/>
                </a:lnTo>
                <a:lnTo>
                  <a:pt x="426" y="280"/>
                </a:lnTo>
                <a:lnTo>
                  <a:pt x="446" y="264"/>
                </a:lnTo>
                <a:lnTo>
                  <a:pt x="462" y="250"/>
                </a:lnTo>
                <a:lnTo>
                  <a:pt x="472" y="238"/>
                </a:lnTo>
                <a:lnTo>
                  <a:pt x="472" y="238"/>
                </a:lnTo>
                <a:lnTo>
                  <a:pt x="490" y="210"/>
                </a:lnTo>
                <a:lnTo>
                  <a:pt x="490" y="210"/>
                </a:lnTo>
                <a:lnTo>
                  <a:pt x="494" y="204"/>
                </a:lnTo>
                <a:lnTo>
                  <a:pt x="498" y="202"/>
                </a:lnTo>
                <a:lnTo>
                  <a:pt x="498" y="202"/>
                </a:lnTo>
                <a:lnTo>
                  <a:pt x="520" y="258"/>
                </a:lnTo>
                <a:lnTo>
                  <a:pt x="520" y="258"/>
                </a:lnTo>
                <a:lnTo>
                  <a:pt x="528" y="276"/>
                </a:lnTo>
                <a:lnTo>
                  <a:pt x="532" y="284"/>
                </a:lnTo>
                <a:lnTo>
                  <a:pt x="534" y="288"/>
                </a:lnTo>
                <a:lnTo>
                  <a:pt x="534" y="288"/>
                </a:lnTo>
                <a:lnTo>
                  <a:pt x="566" y="318"/>
                </a:lnTo>
                <a:lnTo>
                  <a:pt x="566" y="318"/>
                </a:lnTo>
                <a:lnTo>
                  <a:pt x="576" y="316"/>
                </a:lnTo>
                <a:lnTo>
                  <a:pt x="592" y="310"/>
                </a:lnTo>
                <a:lnTo>
                  <a:pt x="592" y="310"/>
                </a:lnTo>
                <a:lnTo>
                  <a:pt x="634" y="290"/>
                </a:lnTo>
                <a:lnTo>
                  <a:pt x="640" y="290"/>
                </a:lnTo>
                <a:lnTo>
                  <a:pt x="640" y="290"/>
                </a:lnTo>
                <a:lnTo>
                  <a:pt x="660" y="332"/>
                </a:lnTo>
                <a:lnTo>
                  <a:pt x="660" y="332"/>
                </a:lnTo>
                <a:lnTo>
                  <a:pt x="666" y="342"/>
                </a:lnTo>
                <a:lnTo>
                  <a:pt x="670" y="346"/>
                </a:lnTo>
                <a:lnTo>
                  <a:pt x="672" y="350"/>
                </a:lnTo>
                <a:lnTo>
                  <a:pt x="672" y="350"/>
                </a:lnTo>
                <a:lnTo>
                  <a:pt x="680" y="350"/>
                </a:lnTo>
                <a:lnTo>
                  <a:pt x="686" y="350"/>
                </a:lnTo>
                <a:lnTo>
                  <a:pt x="686" y="350"/>
                </a:lnTo>
                <a:lnTo>
                  <a:pt x="690" y="348"/>
                </a:lnTo>
                <a:lnTo>
                  <a:pt x="694" y="348"/>
                </a:lnTo>
                <a:lnTo>
                  <a:pt x="694" y="348"/>
                </a:lnTo>
                <a:lnTo>
                  <a:pt x="710" y="346"/>
                </a:lnTo>
                <a:lnTo>
                  <a:pt x="710" y="346"/>
                </a:lnTo>
                <a:lnTo>
                  <a:pt x="726" y="342"/>
                </a:lnTo>
                <a:lnTo>
                  <a:pt x="726" y="342"/>
                </a:lnTo>
                <a:lnTo>
                  <a:pt x="742" y="334"/>
                </a:lnTo>
                <a:lnTo>
                  <a:pt x="742" y="334"/>
                </a:lnTo>
                <a:lnTo>
                  <a:pt x="772" y="368"/>
                </a:lnTo>
                <a:lnTo>
                  <a:pt x="772" y="368"/>
                </a:lnTo>
                <a:lnTo>
                  <a:pt x="778" y="374"/>
                </a:lnTo>
                <a:lnTo>
                  <a:pt x="782" y="376"/>
                </a:lnTo>
                <a:lnTo>
                  <a:pt x="782" y="376"/>
                </a:lnTo>
                <a:lnTo>
                  <a:pt x="786" y="378"/>
                </a:lnTo>
                <a:lnTo>
                  <a:pt x="794" y="380"/>
                </a:lnTo>
                <a:lnTo>
                  <a:pt x="794" y="380"/>
                </a:lnTo>
                <a:lnTo>
                  <a:pt x="806" y="382"/>
                </a:lnTo>
                <a:lnTo>
                  <a:pt x="810" y="382"/>
                </a:lnTo>
                <a:lnTo>
                  <a:pt x="814" y="384"/>
                </a:lnTo>
                <a:lnTo>
                  <a:pt x="814" y="384"/>
                </a:lnTo>
                <a:lnTo>
                  <a:pt x="822" y="392"/>
                </a:lnTo>
                <a:lnTo>
                  <a:pt x="838" y="410"/>
                </a:lnTo>
                <a:lnTo>
                  <a:pt x="860" y="438"/>
                </a:lnTo>
                <a:lnTo>
                  <a:pt x="870" y="454"/>
                </a:lnTo>
                <a:lnTo>
                  <a:pt x="882" y="472"/>
                </a:lnTo>
                <a:lnTo>
                  <a:pt x="882" y="472"/>
                </a:lnTo>
                <a:lnTo>
                  <a:pt x="890" y="472"/>
                </a:lnTo>
                <a:lnTo>
                  <a:pt x="902" y="470"/>
                </a:lnTo>
                <a:lnTo>
                  <a:pt x="918" y="466"/>
                </a:lnTo>
                <a:lnTo>
                  <a:pt x="918" y="466"/>
                </a:lnTo>
                <a:lnTo>
                  <a:pt x="948" y="438"/>
                </a:lnTo>
                <a:lnTo>
                  <a:pt x="974" y="412"/>
                </a:lnTo>
                <a:lnTo>
                  <a:pt x="1000" y="388"/>
                </a:lnTo>
                <a:lnTo>
                  <a:pt x="1000" y="388"/>
                </a:lnTo>
                <a:lnTo>
                  <a:pt x="1020" y="368"/>
                </a:lnTo>
                <a:lnTo>
                  <a:pt x="1024" y="364"/>
                </a:lnTo>
                <a:lnTo>
                  <a:pt x="1060" y="392"/>
                </a:lnTo>
                <a:lnTo>
                  <a:pt x="1060" y="392"/>
                </a:lnTo>
                <a:lnTo>
                  <a:pt x="1066" y="390"/>
                </a:lnTo>
                <a:lnTo>
                  <a:pt x="1074" y="386"/>
                </a:lnTo>
                <a:lnTo>
                  <a:pt x="1074" y="386"/>
                </a:lnTo>
                <a:lnTo>
                  <a:pt x="1088" y="382"/>
                </a:lnTo>
                <a:lnTo>
                  <a:pt x="1100" y="384"/>
                </a:lnTo>
                <a:lnTo>
                  <a:pt x="1100" y="384"/>
                </a:lnTo>
                <a:lnTo>
                  <a:pt x="1148" y="416"/>
                </a:lnTo>
                <a:lnTo>
                  <a:pt x="1148" y="416"/>
                </a:lnTo>
                <a:lnTo>
                  <a:pt x="1162" y="420"/>
                </a:lnTo>
                <a:lnTo>
                  <a:pt x="1176" y="422"/>
                </a:lnTo>
                <a:lnTo>
                  <a:pt x="1176" y="422"/>
                </a:lnTo>
                <a:lnTo>
                  <a:pt x="1186" y="420"/>
                </a:lnTo>
                <a:lnTo>
                  <a:pt x="1194" y="418"/>
                </a:lnTo>
                <a:lnTo>
                  <a:pt x="1194" y="418"/>
                </a:lnTo>
                <a:lnTo>
                  <a:pt x="1202" y="416"/>
                </a:lnTo>
                <a:lnTo>
                  <a:pt x="1220" y="432"/>
                </a:lnTo>
                <a:lnTo>
                  <a:pt x="1234" y="448"/>
                </a:lnTo>
                <a:lnTo>
                  <a:pt x="1234" y="448"/>
                </a:lnTo>
                <a:lnTo>
                  <a:pt x="1238" y="450"/>
                </a:lnTo>
                <a:lnTo>
                  <a:pt x="1240" y="450"/>
                </a:lnTo>
                <a:lnTo>
                  <a:pt x="1244" y="450"/>
                </a:lnTo>
                <a:lnTo>
                  <a:pt x="1244" y="450"/>
                </a:lnTo>
                <a:lnTo>
                  <a:pt x="1262" y="446"/>
                </a:lnTo>
                <a:lnTo>
                  <a:pt x="1262" y="446"/>
                </a:lnTo>
                <a:lnTo>
                  <a:pt x="1278" y="444"/>
                </a:lnTo>
                <a:lnTo>
                  <a:pt x="1278" y="444"/>
                </a:lnTo>
                <a:lnTo>
                  <a:pt x="1290" y="448"/>
                </a:lnTo>
                <a:lnTo>
                  <a:pt x="1290" y="448"/>
                </a:lnTo>
                <a:lnTo>
                  <a:pt x="1302" y="450"/>
                </a:lnTo>
                <a:lnTo>
                  <a:pt x="1336" y="494"/>
                </a:lnTo>
                <a:lnTo>
                  <a:pt x="1342" y="506"/>
                </a:lnTo>
                <a:lnTo>
                  <a:pt x="1342" y="506"/>
                </a:lnTo>
                <a:lnTo>
                  <a:pt x="1348" y="504"/>
                </a:lnTo>
                <a:lnTo>
                  <a:pt x="1354" y="502"/>
                </a:lnTo>
                <a:lnTo>
                  <a:pt x="1354" y="502"/>
                </a:lnTo>
                <a:lnTo>
                  <a:pt x="1388" y="492"/>
                </a:lnTo>
                <a:lnTo>
                  <a:pt x="1414" y="484"/>
                </a:lnTo>
                <a:lnTo>
                  <a:pt x="1414" y="484"/>
                </a:lnTo>
                <a:lnTo>
                  <a:pt x="1442" y="460"/>
                </a:lnTo>
                <a:lnTo>
                  <a:pt x="1476" y="428"/>
                </a:lnTo>
                <a:lnTo>
                  <a:pt x="1476" y="428"/>
                </a:lnTo>
                <a:lnTo>
                  <a:pt x="1518" y="376"/>
                </a:lnTo>
                <a:lnTo>
                  <a:pt x="1518" y="376"/>
                </a:lnTo>
                <a:lnTo>
                  <a:pt x="1520" y="376"/>
                </a:lnTo>
                <a:lnTo>
                  <a:pt x="1522" y="376"/>
                </a:lnTo>
                <a:lnTo>
                  <a:pt x="1528" y="376"/>
                </a:lnTo>
                <a:lnTo>
                  <a:pt x="1534" y="380"/>
                </a:lnTo>
                <a:lnTo>
                  <a:pt x="1534" y="380"/>
                </a:lnTo>
                <a:lnTo>
                  <a:pt x="1554" y="390"/>
                </a:lnTo>
                <a:lnTo>
                  <a:pt x="1566" y="396"/>
                </a:lnTo>
                <a:lnTo>
                  <a:pt x="1566" y="396"/>
                </a:lnTo>
                <a:lnTo>
                  <a:pt x="1592" y="406"/>
                </a:lnTo>
                <a:lnTo>
                  <a:pt x="1592" y="406"/>
                </a:lnTo>
                <a:lnTo>
                  <a:pt x="1622" y="410"/>
                </a:lnTo>
                <a:lnTo>
                  <a:pt x="1622" y="410"/>
                </a:lnTo>
                <a:lnTo>
                  <a:pt x="1630" y="406"/>
                </a:lnTo>
                <a:lnTo>
                  <a:pt x="1642" y="392"/>
                </a:lnTo>
                <a:lnTo>
                  <a:pt x="1642" y="392"/>
                </a:lnTo>
                <a:lnTo>
                  <a:pt x="1660" y="372"/>
                </a:lnTo>
                <a:lnTo>
                  <a:pt x="1660" y="372"/>
                </a:lnTo>
                <a:lnTo>
                  <a:pt x="1672" y="372"/>
                </a:lnTo>
                <a:lnTo>
                  <a:pt x="1672" y="372"/>
                </a:lnTo>
                <a:lnTo>
                  <a:pt x="1686" y="378"/>
                </a:lnTo>
                <a:lnTo>
                  <a:pt x="1704" y="388"/>
                </a:lnTo>
                <a:lnTo>
                  <a:pt x="1704" y="388"/>
                </a:lnTo>
                <a:lnTo>
                  <a:pt x="1724" y="404"/>
                </a:lnTo>
                <a:lnTo>
                  <a:pt x="1736" y="416"/>
                </a:lnTo>
                <a:lnTo>
                  <a:pt x="1746" y="432"/>
                </a:lnTo>
                <a:lnTo>
                  <a:pt x="1746" y="432"/>
                </a:lnTo>
                <a:lnTo>
                  <a:pt x="1762" y="452"/>
                </a:lnTo>
                <a:lnTo>
                  <a:pt x="1766" y="458"/>
                </a:lnTo>
                <a:lnTo>
                  <a:pt x="1770" y="460"/>
                </a:lnTo>
                <a:lnTo>
                  <a:pt x="1770" y="460"/>
                </a:lnTo>
                <a:lnTo>
                  <a:pt x="1792" y="470"/>
                </a:lnTo>
                <a:lnTo>
                  <a:pt x="1792" y="470"/>
                </a:lnTo>
                <a:lnTo>
                  <a:pt x="1798" y="472"/>
                </a:lnTo>
                <a:lnTo>
                  <a:pt x="1802" y="470"/>
                </a:lnTo>
                <a:lnTo>
                  <a:pt x="1802" y="470"/>
                </a:lnTo>
                <a:lnTo>
                  <a:pt x="1806" y="460"/>
                </a:lnTo>
                <a:lnTo>
                  <a:pt x="1814" y="442"/>
                </a:lnTo>
                <a:lnTo>
                  <a:pt x="1814" y="442"/>
                </a:lnTo>
                <a:lnTo>
                  <a:pt x="1836" y="382"/>
                </a:lnTo>
                <a:lnTo>
                  <a:pt x="1836" y="382"/>
                </a:lnTo>
                <a:lnTo>
                  <a:pt x="1852" y="368"/>
                </a:lnTo>
                <a:lnTo>
                  <a:pt x="1868" y="354"/>
                </a:lnTo>
                <a:lnTo>
                  <a:pt x="1868" y="354"/>
                </a:lnTo>
                <a:lnTo>
                  <a:pt x="1872" y="352"/>
                </a:lnTo>
                <a:lnTo>
                  <a:pt x="1874" y="352"/>
                </a:lnTo>
                <a:lnTo>
                  <a:pt x="1880" y="350"/>
                </a:lnTo>
                <a:lnTo>
                  <a:pt x="1880" y="350"/>
                </a:lnTo>
                <a:lnTo>
                  <a:pt x="1924" y="356"/>
                </a:lnTo>
                <a:lnTo>
                  <a:pt x="1924" y="356"/>
                </a:lnTo>
                <a:lnTo>
                  <a:pt x="1952" y="358"/>
                </a:lnTo>
                <a:lnTo>
                  <a:pt x="1978" y="358"/>
                </a:lnTo>
                <a:lnTo>
                  <a:pt x="1978" y="358"/>
                </a:lnTo>
                <a:lnTo>
                  <a:pt x="1988" y="356"/>
                </a:lnTo>
                <a:lnTo>
                  <a:pt x="1994" y="354"/>
                </a:lnTo>
                <a:lnTo>
                  <a:pt x="2000" y="350"/>
                </a:lnTo>
                <a:lnTo>
                  <a:pt x="2000" y="350"/>
                </a:lnTo>
                <a:lnTo>
                  <a:pt x="2004" y="346"/>
                </a:lnTo>
                <a:lnTo>
                  <a:pt x="2010" y="344"/>
                </a:lnTo>
                <a:lnTo>
                  <a:pt x="2018" y="344"/>
                </a:lnTo>
                <a:lnTo>
                  <a:pt x="2024" y="346"/>
                </a:lnTo>
                <a:lnTo>
                  <a:pt x="2024" y="346"/>
                </a:lnTo>
                <a:lnTo>
                  <a:pt x="2038" y="352"/>
                </a:lnTo>
                <a:lnTo>
                  <a:pt x="2052" y="356"/>
                </a:lnTo>
                <a:lnTo>
                  <a:pt x="2052" y="356"/>
                </a:lnTo>
                <a:lnTo>
                  <a:pt x="2082" y="360"/>
                </a:lnTo>
                <a:lnTo>
                  <a:pt x="2082" y="360"/>
                </a:lnTo>
                <a:lnTo>
                  <a:pt x="2110" y="358"/>
                </a:lnTo>
                <a:lnTo>
                  <a:pt x="2110" y="358"/>
                </a:lnTo>
                <a:lnTo>
                  <a:pt x="2116" y="356"/>
                </a:lnTo>
                <a:lnTo>
                  <a:pt x="2124" y="350"/>
                </a:lnTo>
                <a:lnTo>
                  <a:pt x="2136" y="342"/>
                </a:lnTo>
                <a:lnTo>
                  <a:pt x="2146" y="332"/>
                </a:lnTo>
                <a:lnTo>
                  <a:pt x="2146" y="332"/>
                </a:lnTo>
                <a:lnTo>
                  <a:pt x="2182" y="294"/>
                </a:lnTo>
                <a:lnTo>
                  <a:pt x="2182" y="294"/>
                </a:lnTo>
                <a:lnTo>
                  <a:pt x="2188" y="286"/>
                </a:lnTo>
                <a:lnTo>
                  <a:pt x="2200" y="278"/>
                </a:lnTo>
                <a:lnTo>
                  <a:pt x="2222" y="266"/>
                </a:lnTo>
                <a:lnTo>
                  <a:pt x="2222" y="266"/>
                </a:lnTo>
                <a:lnTo>
                  <a:pt x="2240" y="260"/>
                </a:lnTo>
                <a:lnTo>
                  <a:pt x="2256" y="258"/>
                </a:lnTo>
                <a:lnTo>
                  <a:pt x="2256" y="258"/>
                </a:lnTo>
                <a:lnTo>
                  <a:pt x="2264" y="260"/>
                </a:lnTo>
                <a:lnTo>
                  <a:pt x="2278" y="264"/>
                </a:lnTo>
                <a:lnTo>
                  <a:pt x="2290" y="270"/>
                </a:lnTo>
                <a:lnTo>
                  <a:pt x="2298" y="276"/>
                </a:lnTo>
                <a:lnTo>
                  <a:pt x="2298" y="276"/>
                </a:lnTo>
                <a:lnTo>
                  <a:pt x="2312" y="288"/>
                </a:lnTo>
                <a:lnTo>
                  <a:pt x="2322" y="300"/>
                </a:lnTo>
                <a:lnTo>
                  <a:pt x="2322" y="300"/>
                </a:lnTo>
                <a:lnTo>
                  <a:pt x="2330" y="310"/>
                </a:lnTo>
                <a:lnTo>
                  <a:pt x="2330" y="310"/>
                </a:lnTo>
                <a:lnTo>
                  <a:pt x="2332" y="310"/>
                </a:lnTo>
                <a:lnTo>
                  <a:pt x="2334" y="308"/>
                </a:lnTo>
                <a:lnTo>
                  <a:pt x="2336" y="304"/>
                </a:lnTo>
                <a:lnTo>
                  <a:pt x="2336" y="304"/>
                </a:lnTo>
                <a:lnTo>
                  <a:pt x="2340" y="296"/>
                </a:lnTo>
                <a:lnTo>
                  <a:pt x="2348" y="284"/>
                </a:lnTo>
                <a:lnTo>
                  <a:pt x="2358" y="264"/>
                </a:lnTo>
                <a:lnTo>
                  <a:pt x="2358" y="264"/>
                </a:lnTo>
                <a:lnTo>
                  <a:pt x="2368" y="250"/>
                </a:lnTo>
                <a:lnTo>
                  <a:pt x="2368" y="250"/>
                </a:lnTo>
                <a:lnTo>
                  <a:pt x="2382" y="250"/>
                </a:lnTo>
                <a:lnTo>
                  <a:pt x="2382" y="250"/>
                </a:lnTo>
                <a:lnTo>
                  <a:pt x="2388" y="252"/>
                </a:lnTo>
                <a:lnTo>
                  <a:pt x="2394" y="252"/>
                </a:lnTo>
                <a:lnTo>
                  <a:pt x="2394" y="252"/>
                </a:lnTo>
                <a:lnTo>
                  <a:pt x="2400" y="254"/>
                </a:lnTo>
                <a:lnTo>
                  <a:pt x="2400" y="254"/>
                </a:lnTo>
                <a:lnTo>
                  <a:pt x="2408" y="266"/>
                </a:lnTo>
                <a:lnTo>
                  <a:pt x="2422" y="290"/>
                </a:lnTo>
                <a:lnTo>
                  <a:pt x="2422" y="290"/>
                </a:lnTo>
                <a:lnTo>
                  <a:pt x="2430" y="310"/>
                </a:lnTo>
                <a:lnTo>
                  <a:pt x="2434" y="316"/>
                </a:lnTo>
                <a:lnTo>
                  <a:pt x="2436" y="318"/>
                </a:lnTo>
                <a:lnTo>
                  <a:pt x="2436" y="318"/>
                </a:lnTo>
                <a:lnTo>
                  <a:pt x="2440" y="314"/>
                </a:lnTo>
                <a:lnTo>
                  <a:pt x="2446" y="302"/>
                </a:lnTo>
                <a:lnTo>
                  <a:pt x="2446" y="302"/>
                </a:lnTo>
                <a:lnTo>
                  <a:pt x="2460" y="264"/>
                </a:lnTo>
                <a:lnTo>
                  <a:pt x="2472" y="236"/>
                </a:lnTo>
                <a:lnTo>
                  <a:pt x="2472" y="236"/>
                </a:lnTo>
                <a:lnTo>
                  <a:pt x="2474" y="236"/>
                </a:lnTo>
                <a:lnTo>
                  <a:pt x="2478" y="236"/>
                </a:lnTo>
                <a:lnTo>
                  <a:pt x="2482" y="238"/>
                </a:lnTo>
                <a:lnTo>
                  <a:pt x="2482" y="238"/>
                </a:lnTo>
                <a:lnTo>
                  <a:pt x="2496" y="252"/>
                </a:lnTo>
                <a:lnTo>
                  <a:pt x="2502" y="260"/>
                </a:lnTo>
                <a:lnTo>
                  <a:pt x="2506" y="264"/>
                </a:lnTo>
                <a:lnTo>
                  <a:pt x="2506" y="264"/>
                </a:lnTo>
                <a:lnTo>
                  <a:pt x="2522" y="272"/>
                </a:lnTo>
                <a:lnTo>
                  <a:pt x="2522" y="272"/>
                </a:lnTo>
                <a:lnTo>
                  <a:pt x="2532" y="274"/>
                </a:lnTo>
                <a:lnTo>
                  <a:pt x="2540" y="278"/>
                </a:lnTo>
                <a:lnTo>
                  <a:pt x="2540" y="278"/>
                </a:lnTo>
                <a:lnTo>
                  <a:pt x="2542" y="280"/>
                </a:lnTo>
                <a:lnTo>
                  <a:pt x="2544" y="282"/>
                </a:lnTo>
                <a:lnTo>
                  <a:pt x="2546" y="280"/>
                </a:lnTo>
                <a:lnTo>
                  <a:pt x="2546" y="280"/>
                </a:lnTo>
                <a:lnTo>
                  <a:pt x="2560" y="258"/>
                </a:lnTo>
                <a:lnTo>
                  <a:pt x="2560" y="258"/>
                </a:lnTo>
                <a:lnTo>
                  <a:pt x="2574" y="240"/>
                </a:lnTo>
                <a:lnTo>
                  <a:pt x="2574" y="240"/>
                </a:lnTo>
                <a:lnTo>
                  <a:pt x="2576" y="236"/>
                </a:lnTo>
                <a:lnTo>
                  <a:pt x="2580" y="230"/>
                </a:lnTo>
                <a:lnTo>
                  <a:pt x="2580" y="230"/>
                </a:lnTo>
                <a:lnTo>
                  <a:pt x="2594" y="228"/>
                </a:lnTo>
                <a:lnTo>
                  <a:pt x="2594" y="228"/>
                </a:lnTo>
                <a:lnTo>
                  <a:pt x="2608" y="224"/>
                </a:lnTo>
                <a:lnTo>
                  <a:pt x="2608" y="224"/>
                </a:lnTo>
                <a:lnTo>
                  <a:pt x="2616" y="222"/>
                </a:lnTo>
                <a:lnTo>
                  <a:pt x="2616" y="1810"/>
                </a:lnTo>
                <a:lnTo>
                  <a:pt x="0" y="18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Freeform 57"/>
          <p:cNvSpPr>
            <a:spLocks/>
          </p:cNvSpPr>
          <p:nvPr/>
        </p:nvSpPr>
        <p:spPr bwMode="auto">
          <a:xfrm>
            <a:off x="1600200" y="2453392"/>
            <a:ext cx="4152900" cy="2835275"/>
          </a:xfrm>
          <a:custGeom>
            <a:avLst/>
            <a:gdLst>
              <a:gd name="T0" fmla="*/ 70 w 2616"/>
              <a:gd name="T1" fmla="*/ 400 h 1786"/>
              <a:gd name="T2" fmla="*/ 106 w 2616"/>
              <a:gd name="T3" fmla="*/ 88 h 1786"/>
              <a:gd name="T4" fmla="*/ 154 w 2616"/>
              <a:gd name="T5" fmla="*/ 42 h 1786"/>
              <a:gd name="T6" fmla="*/ 180 w 2616"/>
              <a:gd name="T7" fmla="*/ 0 h 1786"/>
              <a:gd name="T8" fmla="*/ 202 w 2616"/>
              <a:gd name="T9" fmla="*/ 156 h 1786"/>
              <a:gd name="T10" fmla="*/ 240 w 2616"/>
              <a:gd name="T11" fmla="*/ 862 h 1786"/>
              <a:gd name="T12" fmla="*/ 266 w 2616"/>
              <a:gd name="T13" fmla="*/ 1072 h 1786"/>
              <a:gd name="T14" fmla="*/ 372 w 2616"/>
              <a:gd name="T15" fmla="*/ 914 h 1786"/>
              <a:gd name="T16" fmla="*/ 424 w 2616"/>
              <a:gd name="T17" fmla="*/ 364 h 1786"/>
              <a:gd name="T18" fmla="*/ 474 w 2616"/>
              <a:gd name="T19" fmla="*/ 314 h 1786"/>
              <a:gd name="T20" fmla="*/ 524 w 2616"/>
              <a:gd name="T21" fmla="*/ 388 h 1786"/>
              <a:gd name="T22" fmla="*/ 560 w 2616"/>
              <a:gd name="T23" fmla="*/ 424 h 1786"/>
              <a:gd name="T24" fmla="*/ 604 w 2616"/>
              <a:gd name="T25" fmla="*/ 426 h 1786"/>
              <a:gd name="T26" fmla="*/ 646 w 2616"/>
              <a:gd name="T27" fmla="*/ 452 h 1786"/>
              <a:gd name="T28" fmla="*/ 668 w 2616"/>
              <a:gd name="T29" fmla="*/ 496 h 1786"/>
              <a:gd name="T30" fmla="*/ 688 w 2616"/>
              <a:gd name="T31" fmla="*/ 492 h 1786"/>
              <a:gd name="T32" fmla="*/ 712 w 2616"/>
              <a:gd name="T33" fmla="*/ 486 h 1786"/>
              <a:gd name="T34" fmla="*/ 752 w 2616"/>
              <a:gd name="T35" fmla="*/ 512 h 1786"/>
              <a:gd name="T36" fmla="*/ 798 w 2616"/>
              <a:gd name="T37" fmla="*/ 524 h 1786"/>
              <a:gd name="T38" fmla="*/ 834 w 2616"/>
              <a:gd name="T39" fmla="*/ 546 h 1786"/>
              <a:gd name="T40" fmla="*/ 882 w 2616"/>
              <a:gd name="T41" fmla="*/ 610 h 1786"/>
              <a:gd name="T42" fmla="*/ 926 w 2616"/>
              <a:gd name="T43" fmla="*/ 576 h 1786"/>
              <a:gd name="T44" fmla="*/ 978 w 2616"/>
              <a:gd name="T45" fmla="*/ 516 h 1786"/>
              <a:gd name="T46" fmla="*/ 1024 w 2616"/>
              <a:gd name="T47" fmla="*/ 482 h 1786"/>
              <a:gd name="T48" fmla="*/ 1104 w 2616"/>
              <a:gd name="T49" fmla="*/ 584 h 1786"/>
              <a:gd name="T50" fmla="*/ 1142 w 2616"/>
              <a:gd name="T51" fmla="*/ 622 h 1786"/>
              <a:gd name="T52" fmla="*/ 1224 w 2616"/>
              <a:gd name="T53" fmla="*/ 692 h 1786"/>
              <a:gd name="T54" fmla="*/ 1242 w 2616"/>
              <a:gd name="T55" fmla="*/ 730 h 1786"/>
              <a:gd name="T56" fmla="*/ 1278 w 2616"/>
              <a:gd name="T57" fmla="*/ 738 h 1786"/>
              <a:gd name="T58" fmla="*/ 1308 w 2616"/>
              <a:gd name="T59" fmla="*/ 724 h 1786"/>
              <a:gd name="T60" fmla="*/ 1344 w 2616"/>
              <a:gd name="T61" fmla="*/ 746 h 1786"/>
              <a:gd name="T62" fmla="*/ 1376 w 2616"/>
              <a:gd name="T63" fmla="*/ 732 h 1786"/>
              <a:gd name="T64" fmla="*/ 1406 w 2616"/>
              <a:gd name="T65" fmla="*/ 748 h 1786"/>
              <a:gd name="T66" fmla="*/ 1434 w 2616"/>
              <a:gd name="T67" fmla="*/ 736 h 1786"/>
              <a:gd name="T68" fmla="*/ 1518 w 2616"/>
              <a:gd name="T69" fmla="*/ 652 h 1786"/>
              <a:gd name="T70" fmla="*/ 1560 w 2616"/>
              <a:gd name="T71" fmla="*/ 636 h 1786"/>
              <a:gd name="T72" fmla="*/ 1596 w 2616"/>
              <a:gd name="T73" fmla="*/ 646 h 1786"/>
              <a:gd name="T74" fmla="*/ 1656 w 2616"/>
              <a:gd name="T75" fmla="*/ 592 h 1786"/>
              <a:gd name="T76" fmla="*/ 1682 w 2616"/>
              <a:gd name="T77" fmla="*/ 596 h 1786"/>
              <a:gd name="T78" fmla="*/ 1732 w 2616"/>
              <a:gd name="T79" fmla="*/ 624 h 1786"/>
              <a:gd name="T80" fmla="*/ 1760 w 2616"/>
              <a:gd name="T81" fmla="*/ 664 h 1786"/>
              <a:gd name="T82" fmla="*/ 1780 w 2616"/>
              <a:gd name="T83" fmla="*/ 682 h 1786"/>
              <a:gd name="T84" fmla="*/ 1804 w 2616"/>
              <a:gd name="T85" fmla="*/ 708 h 1786"/>
              <a:gd name="T86" fmla="*/ 1826 w 2616"/>
              <a:gd name="T87" fmla="*/ 666 h 1786"/>
              <a:gd name="T88" fmla="*/ 1866 w 2616"/>
              <a:gd name="T89" fmla="*/ 626 h 1786"/>
              <a:gd name="T90" fmla="*/ 1958 w 2616"/>
              <a:gd name="T91" fmla="*/ 628 h 1786"/>
              <a:gd name="T92" fmla="*/ 1998 w 2616"/>
              <a:gd name="T93" fmla="*/ 618 h 1786"/>
              <a:gd name="T94" fmla="*/ 2026 w 2616"/>
              <a:gd name="T95" fmla="*/ 610 h 1786"/>
              <a:gd name="T96" fmla="*/ 2080 w 2616"/>
              <a:gd name="T97" fmla="*/ 620 h 1786"/>
              <a:gd name="T98" fmla="*/ 2124 w 2616"/>
              <a:gd name="T99" fmla="*/ 610 h 1786"/>
              <a:gd name="T100" fmla="*/ 2162 w 2616"/>
              <a:gd name="T101" fmla="*/ 582 h 1786"/>
              <a:gd name="T102" fmla="*/ 2216 w 2616"/>
              <a:gd name="T103" fmla="*/ 554 h 1786"/>
              <a:gd name="T104" fmla="*/ 2268 w 2616"/>
              <a:gd name="T105" fmla="*/ 522 h 1786"/>
              <a:gd name="T106" fmla="*/ 2308 w 2616"/>
              <a:gd name="T107" fmla="*/ 532 h 1786"/>
              <a:gd name="T108" fmla="*/ 2344 w 2616"/>
              <a:gd name="T109" fmla="*/ 532 h 1786"/>
              <a:gd name="T110" fmla="*/ 2370 w 2616"/>
              <a:gd name="T111" fmla="*/ 492 h 1786"/>
              <a:gd name="T112" fmla="*/ 2396 w 2616"/>
              <a:gd name="T113" fmla="*/ 510 h 1786"/>
              <a:gd name="T114" fmla="*/ 2422 w 2616"/>
              <a:gd name="T115" fmla="*/ 558 h 1786"/>
              <a:gd name="T116" fmla="*/ 2448 w 2616"/>
              <a:gd name="T117" fmla="*/ 590 h 1786"/>
              <a:gd name="T118" fmla="*/ 2518 w 2616"/>
              <a:gd name="T119" fmla="*/ 550 h 1786"/>
              <a:gd name="T120" fmla="*/ 2552 w 2616"/>
              <a:gd name="T121" fmla="*/ 546 h 1786"/>
              <a:gd name="T122" fmla="*/ 2608 w 2616"/>
              <a:gd name="T123" fmla="*/ 494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6" h="1786">
                <a:moveTo>
                  <a:pt x="0" y="1396"/>
                </a:moveTo>
                <a:lnTo>
                  <a:pt x="0" y="1396"/>
                </a:lnTo>
                <a:lnTo>
                  <a:pt x="48" y="676"/>
                </a:lnTo>
                <a:lnTo>
                  <a:pt x="48" y="676"/>
                </a:lnTo>
                <a:lnTo>
                  <a:pt x="70" y="400"/>
                </a:lnTo>
                <a:lnTo>
                  <a:pt x="84" y="262"/>
                </a:lnTo>
                <a:lnTo>
                  <a:pt x="92" y="184"/>
                </a:lnTo>
                <a:lnTo>
                  <a:pt x="92" y="184"/>
                </a:lnTo>
                <a:lnTo>
                  <a:pt x="106" y="88"/>
                </a:lnTo>
                <a:lnTo>
                  <a:pt x="106" y="88"/>
                </a:lnTo>
                <a:lnTo>
                  <a:pt x="112" y="86"/>
                </a:lnTo>
                <a:lnTo>
                  <a:pt x="124" y="76"/>
                </a:lnTo>
                <a:lnTo>
                  <a:pt x="132" y="68"/>
                </a:lnTo>
                <a:lnTo>
                  <a:pt x="142" y="58"/>
                </a:lnTo>
                <a:lnTo>
                  <a:pt x="154" y="42"/>
                </a:lnTo>
                <a:lnTo>
                  <a:pt x="164" y="22"/>
                </a:lnTo>
                <a:lnTo>
                  <a:pt x="164" y="22"/>
                </a:lnTo>
                <a:lnTo>
                  <a:pt x="172" y="10"/>
                </a:lnTo>
                <a:lnTo>
                  <a:pt x="176" y="2"/>
                </a:lnTo>
                <a:lnTo>
                  <a:pt x="180" y="0"/>
                </a:lnTo>
                <a:lnTo>
                  <a:pt x="180" y="0"/>
                </a:lnTo>
                <a:lnTo>
                  <a:pt x="188" y="54"/>
                </a:lnTo>
                <a:lnTo>
                  <a:pt x="194" y="112"/>
                </a:lnTo>
                <a:lnTo>
                  <a:pt x="194" y="112"/>
                </a:lnTo>
                <a:lnTo>
                  <a:pt x="202" y="156"/>
                </a:lnTo>
                <a:lnTo>
                  <a:pt x="208" y="196"/>
                </a:lnTo>
                <a:lnTo>
                  <a:pt x="212" y="238"/>
                </a:lnTo>
                <a:lnTo>
                  <a:pt x="212" y="238"/>
                </a:lnTo>
                <a:lnTo>
                  <a:pt x="240" y="862"/>
                </a:lnTo>
                <a:lnTo>
                  <a:pt x="240" y="862"/>
                </a:lnTo>
                <a:lnTo>
                  <a:pt x="246" y="948"/>
                </a:lnTo>
                <a:lnTo>
                  <a:pt x="250" y="1008"/>
                </a:lnTo>
                <a:lnTo>
                  <a:pt x="250" y="1008"/>
                </a:lnTo>
                <a:lnTo>
                  <a:pt x="254" y="1030"/>
                </a:lnTo>
                <a:lnTo>
                  <a:pt x="266" y="1072"/>
                </a:lnTo>
                <a:lnTo>
                  <a:pt x="284" y="1132"/>
                </a:lnTo>
                <a:lnTo>
                  <a:pt x="318" y="1070"/>
                </a:lnTo>
                <a:lnTo>
                  <a:pt x="358" y="1096"/>
                </a:lnTo>
                <a:lnTo>
                  <a:pt x="358" y="1096"/>
                </a:lnTo>
                <a:lnTo>
                  <a:pt x="372" y="914"/>
                </a:lnTo>
                <a:lnTo>
                  <a:pt x="390" y="692"/>
                </a:lnTo>
                <a:lnTo>
                  <a:pt x="390" y="692"/>
                </a:lnTo>
                <a:lnTo>
                  <a:pt x="398" y="618"/>
                </a:lnTo>
                <a:lnTo>
                  <a:pt x="408" y="508"/>
                </a:lnTo>
                <a:lnTo>
                  <a:pt x="424" y="364"/>
                </a:lnTo>
                <a:lnTo>
                  <a:pt x="424" y="364"/>
                </a:lnTo>
                <a:lnTo>
                  <a:pt x="444" y="342"/>
                </a:lnTo>
                <a:lnTo>
                  <a:pt x="460" y="326"/>
                </a:lnTo>
                <a:lnTo>
                  <a:pt x="474" y="314"/>
                </a:lnTo>
                <a:lnTo>
                  <a:pt x="474" y="314"/>
                </a:lnTo>
                <a:lnTo>
                  <a:pt x="492" y="306"/>
                </a:lnTo>
                <a:lnTo>
                  <a:pt x="500" y="302"/>
                </a:lnTo>
                <a:lnTo>
                  <a:pt x="500" y="302"/>
                </a:lnTo>
                <a:lnTo>
                  <a:pt x="512" y="352"/>
                </a:lnTo>
                <a:lnTo>
                  <a:pt x="524" y="388"/>
                </a:lnTo>
                <a:lnTo>
                  <a:pt x="528" y="400"/>
                </a:lnTo>
                <a:lnTo>
                  <a:pt x="532" y="406"/>
                </a:lnTo>
                <a:lnTo>
                  <a:pt x="532" y="406"/>
                </a:lnTo>
                <a:lnTo>
                  <a:pt x="550" y="418"/>
                </a:lnTo>
                <a:lnTo>
                  <a:pt x="560" y="424"/>
                </a:lnTo>
                <a:lnTo>
                  <a:pt x="568" y="426"/>
                </a:lnTo>
                <a:lnTo>
                  <a:pt x="568" y="426"/>
                </a:lnTo>
                <a:lnTo>
                  <a:pt x="588" y="426"/>
                </a:lnTo>
                <a:lnTo>
                  <a:pt x="596" y="424"/>
                </a:lnTo>
                <a:lnTo>
                  <a:pt x="604" y="426"/>
                </a:lnTo>
                <a:lnTo>
                  <a:pt x="604" y="426"/>
                </a:lnTo>
                <a:lnTo>
                  <a:pt x="612" y="430"/>
                </a:lnTo>
                <a:lnTo>
                  <a:pt x="626" y="438"/>
                </a:lnTo>
                <a:lnTo>
                  <a:pt x="638" y="446"/>
                </a:lnTo>
                <a:lnTo>
                  <a:pt x="646" y="452"/>
                </a:lnTo>
                <a:lnTo>
                  <a:pt x="646" y="452"/>
                </a:lnTo>
                <a:lnTo>
                  <a:pt x="650" y="462"/>
                </a:lnTo>
                <a:lnTo>
                  <a:pt x="656" y="476"/>
                </a:lnTo>
                <a:lnTo>
                  <a:pt x="664" y="488"/>
                </a:lnTo>
                <a:lnTo>
                  <a:pt x="668" y="496"/>
                </a:lnTo>
                <a:lnTo>
                  <a:pt x="668" y="496"/>
                </a:lnTo>
                <a:lnTo>
                  <a:pt x="672" y="498"/>
                </a:lnTo>
                <a:lnTo>
                  <a:pt x="678" y="498"/>
                </a:lnTo>
                <a:lnTo>
                  <a:pt x="684" y="496"/>
                </a:lnTo>
                <a:lnTo>
                  <a:pt x="688" y="492"/>
                </a:lnTo>
                <a:lnTo>
                  <a:pt x="688" y="492"/>
                </a:lnTo>
                <a:lnTo>
                  <a:pt x="692" y="488"/>
                </a:lnTo>
                <a:lnTo>
                  <a:pt x="698" y="486"/>
                </a:lnTo>
                <a:lnTo>
                  <a:pt x="704" y="484"/>
                </a:lnTo>
                <a:lnTo>
                  <a:pt x="712" y="486"/>
                </a:lnTo>
                <a:lnTo>
                  <a:pt x="712" y="486"/>
                </a:lnTo>
                <a:lnTo>
                  <a:pt x="720" y="492"/>
                </a:lnTo>
                <a:lnTo>
                  <a:pt x="732" y="500"/>
                </a:lnTo>
                <a:lnTo>
                  <a:pt x="742" y="508"/>
                </a:lnTo>
                <a:lnTo>
                  <a:pt x="752" y="512"/>
                </a:lnTo>
                <a:lnTo>
                  <a:pt x="752" y="512"/>
                </a:lnTo>
                <a:lnTo>
                  <a:pt x="768" y="520"/>
                </a:lnTo>
                <a:lnTo>
                  <a:pt x="782" y="524"/>
                </a:lnTo>
                <a:lnTo>
                  <a:pt x="782" y="524"/>
                </a:lnTo>
                <a:lnTo>
                  <a:pt x="798" y="524"/>
                </a:lnTo>
                <a:lnTo>
                  <a:pt x="806" y="526"/>
                </a:lnTo>
                <a:lnTo>
                  <a:pt x="812" y="528"/>
                </a:lnTo>
                <a:lnTo>
                  <a:pt x="812" y="528"/>
                </a:lnTo>
                <a:lnTo>
                  <a:pt x="818" y="532"/>
                </a:lnTo>
                <a:lnTo>
                  <a:pt x="834" y="546"/>
                </a:lnTo>
                <a:lnTo>
                  <a:pt x="846" y="556"/>
                </a:lnTo>
                <a:lnTo>
                  <a:pt x="856" y="570"/>
                </a:lnTo>
                <a:lnTo>
                  <a:pt x="870" y="588"/>
                </a:lnTo>
                <a:lnTo>
                  <a:pt x="882" y="610"/>
                </a:lnTo>
                <a:lnTo>
                  <a:pt x="882" y="610"/>
                </a:lnTo>
                <a:lnTo>
                  <a:pt x="890" y="606"/>
                </a:lnTo>
                <a:lnTo>
                  <a:pt x="900" y="600"/>
                </a:lnTo>
                <a:lnTo>
                  <a:pt x="916" y="586"/>
                </a:lnTo>
                <a:lnTo>
                  <a:pt x="916" y="586"/>
                </a:lnTo>
                <a:lnTo>
                  <a:pt x="926" y="576"/>
                </a:lnTo>
                <a:lnTo>
                  <a:pt x="936" y="562"/>
                </a:lnTo>
                <a:lnTo>
                  <a:pt x="946" y="546"/>
                </a:lnTo>
                <a:lnTo>
                  <a:pt x="954" y="536"/>
                </a:lnTo>
                <a:lnTo>
                  <a:pt x="954" y="536"/>
                </a:lnTo>
                <a:lnTo>
                  <a:pt x="978" y="516"/>
                </a:lnTo>
                <a:lnTo>
                  <a:pt x="992" y="504"/>
                </a:lnTo>
                <a:lnTo>
                  <a:pt x="1000" y="498"/>
                </a:lnTo>
                <a:lnTo>
                  <a:pt x="1000" y="498"/>
                </a:lnTo>
                <a:lnTo>
                  <a:pt x="1014" y="488"/>
                </a:lnTo>
                <a:lnTo>
                  <a:pt x="1024" y="482"/>
                </a:lnTo>
                <a:lnTo>
                  <a:pt x="1024" y="482"/>
                </a:lnTo>
                <a:lnTo>
                  <a:pt x="1040" y="500"/>
                </a:lnTo>
                <a:lnTo>
                  <a:pt x="1070" y="536"/>
                </a:lnTo>
                <a:lnTo>
                  <a:pt x="1070" y="536"/>
                </a:lnTo>
                <a:lnTo>
                  <a:pt x="1104" y="584"/>
                </a:lnTo>
                <a:lnTo>
                  <a:pt x="1126" y="616"/>
                </a:lnTo>
                <a:lnTo>
                  <a:pt x="1126" y="616"/>
                </a:lnTo>
                <a:lnTo>
                  <a:pt x="1134" y="620"/>
                </a:lnTo>
                <a:lnTo>
                  <a:pt x="1142" y="622"/>
                </a:lnTo>
                <a:lnTo>
                  <a:pt x="1142" y="622"/>
                </a:lnTo>
                <a:lnTo>
                  <a:pt x="1200" y="636"/>
                </a:lnTo>
                <a:lnTo>
                  <a:pt x="1200" y="636"/>
                </a:lnTo>
                <a:lnTo>
                  <a:pt x="1204" y="642"/>
                </a:lnTo>
                <a:lnTo>
                  <a:pt x="1210" y="656"/>
                </a:lnTo>
                <a:lnTo>
                  <a:pt x="1224" y="692"/>
                </a:lnTo>
                <a:lnTo>
                  <a:pt x="1224" y="692"/>
                </a:lnTo>
                <a:lnTo>
                  <a:pt x="1236" y="718"/>
                </a:lnTo>
                <a:lnTo>
                  <a:pt x="1240" y="726"/>
                </a:lnTo>
                <a:lnTo>
                  <a:pt x="1242" y="730"/>
                </a:lnTo>
                <a:lnTo>
                  <a:pt x="1242" y="730"/>
                </a:lnTo>
                <a:lnTo>
                  <a:pt x="1254" y="736"/>
                </a:lnTo>
                <a:lnTo>
                  <a:pt x="1262" y="738"/>
                </a:lnTo>
                <a:lnTo>
                  <a:pt x="1270" y="740"/>
                </a:lnTo>
                <a:lnTo>
                  <a:pt x="1270" y="740"/>
                </a:lnTo>
                <a:lnTo>
                  <a:pt x="1278" y="738"/>
                </a:lnTo>
                <a:lnTo>
                  <a:pt x="1284" y="734"/>
                </a:lnTo>
                <a:lnTo>
                  <a:pt x="1298" y="728"/>
                </a:lnTo>
                <a:lnTo>
                  <a:pt x="1298" y="728"/>
                </a:lnTo>
                <a:lnTo>
                  <a:pt x="1304" y="726"/>
                </a:lnTo>
                <a:lnTo>
                  <a:pt x="1308" y="724"/>
                </a:lnTo>
                <a:lnTo>
                  <a:pt x="1316" y="728"/>
                </a:lnTo>
                <a:lnTo>
                  <a:pt x="1330" y="736"/>
                </a:lnTo>
                <a:lnTo>
                  <a:pt x="1330" y="736"/>
                </a:lnTo>
                <a:lnTo>
                  <a:pt x="1340" y="744"/>
                </a:lnTo>
                <a:lnTo>
                  <a:pt x="1344" y="746"/>
                </a:lnTo>
                <a:lnTo>
                  <a:pt x="1350" y="744"/>
                </a:lnTo>
                <a:lnTo>
                  <a:pt x="1350" y="744"/>
                </a:lnTo>
                <a:lnTo>
                  <a:pt x="1364" y="738"/>
                </a:lnTo>
                <a:lnTo>
                  <a:pt x="1376" y="732"/>
                </a:lnTo>
                <a:lnTo>
                  <a:pt x="1376" y="732"/>
                </a:lnTo>
                <a:lnTo>
                  <a:pt x="1382" y="734"/>
                </a:lnTo>
                <a:lnTo>
                  <a:pt x="1390" y="736"/>
                </a:lnTo>
                <a:lnTo>
                  <a:pt x="1402" y="744"/>
                </a:lnTo>
                <a:lnTo>
                  <a:pt x="1402" y="744"/>
                </a:lnTo>
                <a:lnTo>
                  <a:pt x="1406" y="748"/>
                </a:lnTo>
                <a:lnTo>
                  <a:pt x="1412" y="748"/>
                </a:lnTo>
                <a:lnTo>
                  <a:pt x="1418" y="748"/>
                </a:lnTo>
                <a:lnTo>
                  <a:pt x="1424" y="744"/>
                </a:lnTo>
                <a:lnTo>
                  <a:pt x="1424" y="744"/>
                </a:lnTo>
                <a:lnTo>
                  <a:pt x="1434" y="736"/>
                </a:lnTo>
                <a:lnTo>
                  <a:pt x="1448" y="720"/>
                </a:lnTo>
                <a:lnTo>
                  <a:pt x="1480" y="684"/>
                </a:lnTo>
                <a:lnTo>
                  <a:pt x="1480" y="684"/>
                </a:lnTo>
                <a:lnTo>
                  <a:pt x="1498" y="668"/>
                </a:lnTo>
                <a:lnTo>
                  <a:pt x="1518" y="652"/>
                </a:lnTo>
                <a:lnTo>
                  <a:pt x="1538" y="640"/>
                </a:lnTo>
                <a:lnTo>
                  <a:pt x="1546" y="636"/>
                </a:lnTo>
                <a:lnTo>
                  <a:pt x="1554" y="634"/>
                </a:lnTo>
                <a:lnTo>
                  <a:pt x="1554" y="634"/>
                </a:lnTo>
                <a:lnTo>
                  <a:pt x="1560" y="636"/>
                </a:lnTo>
                <a:lnTo>
                  <a:pt x="1566" y="638"/>
                </a:lnTo>
                <a:lnTo>
                  <a:pt x="1576" y="644"/>
                </a:lnTo>
                <a:lnTo>
                  <a:pt x="1586" y="648"/>
                </a:lnTo>
                <a:lnTo>
                  <a:pt x="1590" y="648"/>
                </a:lnTo>
                <a:lnTo>
                  <a:pt x="1596" y="646"/>
                </a:lnTo>
                <a:lnTo>
                  <a:pt x="1596" y="646"/>
                </a:lnTo>
                <a:lnTo>
                  <a:pt x="1620" y="628"/>
                </a:lnTo>
                <a:lnTo>
                  <a:pt x="1642" y="610"/>
                </a:lnTo>
                <a:lnTo>
                  <a:pt x="1642" y="610"/>
                </a:lnTo>
                <a:lnTo>
                  <a:pt x="1656" y="592"/>
                </a:lnTo>
                <a:lnTo>
                  <a:pt x="1656" y="592"/>
                </a:lnTo>
                <a:lnTo>
                  <a:pt x="1660" y="590"/>
                </a:lnTo>
                <a:lnTo>
                  <a:pt x="1666" y="590"/>
                </a:lnTo>
                <a:lnTo>
                  <a:pt x="1672" y="592"/>
                </a:lnTo>
                <a:lnTo>
                  <a:pt x="1682" y="596"/>
                </a:lnTo>
                <a:lnTo>
                  <a:pt x="1682" y="596"/>
                </a:lnTo>
                <a:lnTo>
                  <a:pt x="1702" y="606"/>
                </a:lnTo>
                <a:lnTo>
                  <a:pt x="1722" y="616"/>
                </a:lnTo>
                <a:lnTo>
                  <a:pt x="1722" y="616"/>
                </a:lnTo>
                <a:lnTo>
                  <a:pt x="1732" y="624"/>
                </a:lnTo>
                <a:lnTo>
                  <a:pt x="1740" y="632"/>
                </a:lnTo>
                <a:lnTo>
                  <a:pt x="1748" y="642"/>
                </a:lnTo>
                <a:lnTo>
                  <a:pt x="1754" y="650"/>
                </a:lnTo>
                <a:lnTo>
                  <a:pt x="1754" y="650"/>
                </a:lnTo>
                <a:lnTo>
                  <a:pt x="1760" y="664"/>
                </a:lnTo>
                <a:lnTo>
                  <a:pt x="1764" y="668"/>
                </a:lnTo>
                <a:lnTo>
                  <a:pt x="1766" y="672"/>
                </a:lnTo>
                <a:lnTo>
                  <a:pt x="1766" y="672"/>
                </a:lnTo>
                <a:lnTo>
                  <a:pt x="1774" y="676"/>
                </a:lnTo>
                <a:lnTo>
                  <a:pt x="1780" y="682"/>
                </a:lnTo>
                <a:lnTo>
                  <a:pt x="1780" y="682"/>
                </a:lnTo>
                <a:lnTo>
                  <a:pt x="1794" y="702"/>
                </a:lnTo>
                <a:lnTo>
                  <a:pt x="1794" y="702"/>
                </a:lnTo>
                <a:lnTo>
                  <a:pt x="1800" y="708"/>
                </a:lnTo>
                <a:lnTo>
                  <a:pt x="1804" y="708"/>
                </a:lnTo>
                <a:lnTo>
                  <a:pt x="1806" y="706"/>
                </a:lnTo>
                <a:lnTo>
                  <a:pt x="1806" y="706"/>
                </a:lnTo>
                <a:lnTo>
                  <a:pt x="1812" y="698"/>
                </a:lnTo>
                <a:lnTo>
                  <a:pt x="1818" y="682"/>
                </a:lnTo>
                <a:lnTo>
                  <a:pt x="1826" y="666"/>
                </a:lnTo>
                <a:lnTo>
                  <a:pt x="1832" y="656"/>
                </a:lnTo>
                <a:lnTo>
                  <a:pt x="1832" y="656"/>
                </a:lnTo>
                <a:lnTo>
                  <a:pt x="1848" y="638"/>
                </a:lnTo>
                <a:lnTo>
                  <a:pt x="1858" y="630"/>
                </a:lnTo>
                <a:lnTo>
                  <a:pt x="1866" y="626"/>
                </a:lnTo>
                <a:lnTo>
                  <a:pt x="1866" y="626"/>
                </a:lnTo>
                <a:lnTo>
                  <a:pt x="1886" y="624"/>
                </a:lnTo>
                <a:lnTo>
                  <a:pt x="1908" y="626"/>
                </a:lnTo>
                <a:lnTo>
                  <a:pt x="1908" y="626"/>
                </a:lnTo>
                <a:lnTo>
                  <a:pt x="1958" y="628"/>
                </a:lnTo>
                <a:lnTo>
                  <a:pt x="1958" y="628"/>
                </a:lnTo>
                <a:lnTo>
                  <a:pt x="1968" y="628"/>
                </a:lnTo>
                <a:lnTo>
                  <a:pt x="1980" y="626"/>
                </a:lnTo>
                <a:lnTo>
                  <a:pt x="1992" y="622"/>
                </a:lnTo>
                <a:lnTo>
                  <a:pt x="1998" y="618"/>
                </a:lnTo>
                <a:lnTo>
                  <a:pt x="1998" y="618"/>
                </a:lnTo>
                <a:lnTo>
                  <a:pt x="2010" y="610"/>
                </a:lnTo>
                <a:lnTo>
                  <a:pt x="2018" y="606"/>
                </a:lnTo>
                <a:lnTo>
                  <a:pt x="2018" y="606"/>
                </a:lnTo>
                <a:lnTo>
                  <a:pt x="2026" y="610"/>
                </a:lnTo>
                <a:lnTo>
                  <a:pt x="2032" y="612"/>
                </a:lnTo>
                <a:lnTo>
                  <a:pt x="2040" y="614"/>
                </a:lnTo>
                <a:lnTo>
                  <a:pt x="2040" y="614"/>
                </a:lnTo>
                <a:lnTo>
                  <a:pt x="2080" y="620"/>
                </a:lnTo>
                <a:lnTo>
                  <a:pt x="2080" y="620"/>
                </a:lnTo>
                <a:lnTo>
                  <a:pt x="2090" y="620"/>
                </a:lnTo>
                <a:lnTo>
                  <a:pt x="2104" y="618"/>
                </a:lnTo>
                <a:lnTo>
                  <a:pt x="2104" y="618"/>
                </a:lnTo>
                <a:lnTo>
                  <a:pt x="2114" y="614"/>
                </a:lnTo>
                <a:lnTo>
                  <a:pt x="2124" y="610"/>
                </a:lnTo>
                <a:lnTo>
                  <a:pt x="2132" y="604"/>
                </a:lnTo>
                <a:lnTo>
                  <a:pt x="2142" y="596"/>
                </a:lnTo>
                <a:lnTo>
                  <a:pt x="2142" y="596"/>
                </a:lnTo>
                <a:lnTo>
                  <a:pt x="2156" y="584"/>
                </a:lnTo>
                <a:lnTo>
                  <a:pt x="2162" y="582"/>
                </a:lnTo>
                <a:lnTo>
                  <a:pt x="2168" y="580"/>
                </a:lnTo>
                <a:lnTo>
                  <a:pt x="2168" y="580"/>
                </a:lnTo>
                <a:lnTo>
                  <a:pt x="2178" y="574"/>
                </a:lnTo>
                <a:lnTo>
                  <a:pt x="2196" y="566"/>
                </a:lnTo>
                <a:lnTo>
                  <a:pt x="2216" y="554"/>
                </a:lnTo>
                <a:lnTo>
                  <a:pt x="2236" y="538"/>
                </a:lnTo>
                <a:lnTo>
                  <a:pt x="2236" y="538"/>
                </a:lnTo>
                <a:lnTo>
                  <a:pt x="2250" y="528"/>
                </a:lnTo>
                <a:lnTo>
                  <a:pt x="2260" y="522"/>
                </a:lnTo>
                <a:lnTo>
                  <a:pt x="2268" y="522"/>
                </a:lnTo>
                <a:lnTo>
                  <a:pt x="2278" y="522"/>
                </a:lnTo>
                <a:lnTo>
                  <a:pt x="2278" y="522"/>
                </a:lnTo>
                <a:lnTo>
                  <a:pt x="2294" y="524"/>
                </a:lnTo>
                <a:lnTo>
                  <a:pt x="2308" y="532"/>
                </a:lnTo>
                <a:lnTo>
                  <a:pt x="2308" y="532"/>
                </a:lnTo>
                <a:lnTo>
                  <a:pt x="2330" y="546"/>
                </a:lnTo>
                <a:lnTo>
                  <a:pt x="2330" y="546"/>
                </a:lnTo>
                <a:lnTo>
                  <a:pt x="2334" y="544"/>
                </a:lnTo>
                <a:lnTo>
                  <a:pt x="2338" y="540"/>
                </a:lnTo>
                <a:lnTo>
                  <a:pt x="2344" y="532"/>
                </a:lnTo>
                <a:lnTo>
                  <a:pt x="2344" y="532"/>
                </a:lnTo>
                <a:lnTo>
                  <a:pt x="2358" y="506"/>
                </a:lnTo>
                <a:lnTo>
                  <a:pt x="2366" y="496"/>
                </a:lnTo>
                <a:lnTo>
                  <a:pt x="2370" y="492"/>
                </a:lnTo>
                <a:lnTo>
                  <a:pt x="2370" y="492"/>
                </a:lnTo>
                <a:lnTo>
                  <a:pt x="2376" y="496"/>
                </a:lnTo>
                <a:lnTo>
                  <a:pt x="2384" y="502"/>
                </a:lnTo>
                <a:lnTo>
                  <a:pt x="2384" y="502"/>
                </a:lnTo>
                <a:lnTo>
                  <a:pt x="2392" y="508"/>
                </a:lnTo>
                <a:lnTo>
                  <a:pt x="2396" y="510"/>
                </a:lnTo>
                <a:lnTo>
                  <a:pt x="2400" y="514"/>
                </a:lnTo>
                <a:lnTo>
                  <a:pt x="2400" y="514"/>
                </a:lnTo>
                <a:lnTo>
                  <a:pt x="2410" y="534"/>
                </a:lnTo>
                <a:lnTo>
                  <a:pt x="2422" y="558"/>
                </a:lnTo>
                <a:lnTo>
                  <a:pt x="2422" y="558"/>
                </a:lnTo>
                <a:lnTo>
                  <a:pt x="2436" y="592"/>
                </a:lnTo>
                <a:lnTo>
                  <a:pt x="2436" y="592"/>
                </a:lnTo>
                <a:lnTo>
                  <a:pt x="2438" y="594"/>
                </a:lnTo>
                <a:lnTo>
                  <a:pt x="2438" y="594"/>
                </a:lnTo>
                <a:lnTo>
                  <a:pt x="2448" y="590"/>
                </a:lnTo>
                <a:lnTo>
                  <a:pt x="2448" y="590"/>
                </a:lnTo>
                <a:lnTo>
                  <a:pt x="2504" y="554"/>
                </a:lnTo>
                <a:lnTo>
                  <a:pt x="2504" y="554"/>
                </a:lnTo>
                <a:lnTo>
                  <a:pt x="2510" y="552"/>
                </a:lnTo>
                <a:lnTo>
                  <a:pt x="2518" y="550"/>
                </a:lnTo>
                <a:lnTo>
                  <a:pt x="2534" y="552"/>
                </a:lnTo>
                <a:lnTo>
                  <a:pt x="2534" y="552"/>
                </a:lnTo>
                <a:lnTo>
                  <a:pt x="2540" y="552"/>
                </a:lnTo>
                <a:lnTo>
                  <a:pt x="2546" y="550"/>
                </a:lnTo>
                <a:lnTo>
                  <a:pt x="2552" y="546"/>
                </a:lnTo>
                <a:lnTo>
                  <a:pt x="2552" y="546"/>
                </a:lnTo>
                <a:lnTo>
                  <a:pt x="2568" y="526"/>
                </a:lnTo>
                <a:lnTo>
                  <a:pt x="2584" y="510"/>
                </a:lnTo>
                <a:lnTo>
                  <a:pt x="2608" y="494"/>
                </a:lnTo>
                <a:lnTo>
                  <a:pt x="2608" y="494"/>
                </a:lnTo>
                <a:lnTo>
                  <a:pt x="2616" y="492"/>
                </a:lnTo>
                <a:lnTo>
                  <a:pt x="2616" y="1786"/>
                </a:lnTo>
                <a:lnTo>
                  <a:pt x="0" y="1786"/>
                </a:lnTo>
                <a:lnTo>
                  <a:pt x="0" y="1396"/>
                </a:lnTo>
                <a:close/>
              </a:path>
            </a:pathLst>
          </a:custGeom>
          <a:solidFill>
            <a:srgbClr val="719B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Freeform 58"/>
          <p:cNvSpPr>
            <a:spLocks/>
          </p:cNvSpPr>
          <p:nvPr/>
        </p:nvSpPr>
        <p:spPr bwMode="auto">
          <a:xfrm>
            <a:off x="1600200" y="2453392"/>
            <a:ext cx="4152900" cy="2835275"/>
          </a:xfrm>
          <a:custGeom>
            <a:avLst/>
            <a:gdLst>
              <a:gd name="T0" fmla="*/ 70 w 2616"/>
              <a:gd name="T1" fmla="*/ 400 h 1786"/>
              <a:gd name="T2" fmla="*/ 106 w 2616"/>
              <a:gd name="T3" fmla="*/ 88 h 1786"/>
              <a:gd name="T4" fmla="*/ 154 w 2616"/>
              <a:gd name="T5" fmla="*/ 42 h 1786"/>
              <a:gd name="T6" fmla="*/ 180 w 2616"/>
              <a:gd name="T7" fmla="*/ 0 h 1786"/>
              <a:gd name="T8" fmla="*/ 202 w 2616"/>
              <a:gd name="T9" fmla="*/ 156 h 1786"/>
              <a:gd name="T10" fmla="*/ 240 w 2616"/>
              <a:gd name="T11" fmla="*/ 862 h 1786"/>
              <a:gd name="T12" fmla="*/ 266 w 2616"/>
              <a:gd name="T13" fmla="*/ 1072 h 1786"/>
              <a:gd name="T14" fmla="*/ 372 w 2616"/>
              <a:gd name="T15" fmla="*/ 914 h 1786"/>
              <a:gd name="T16" fmla="*/ 424 w 2616"/>
              <a:gd name="T17" fmla="*/ 364 h 1786"/>
              <a:gd name="T18" fmla="*/ 474 w 2616"/>
              <a:gd name="T19" fmla="*/ 314 h 1786"/>
              <a:gd name="T20" fmla="*/ 524 w 2616"/>
              <a:gd name="T21" fmla="*/ 388 h 1786"/>
              <a:gd name="T22" fmla="*/ 560 w 2616"/>
              <a:gd name="T23" fmla="*/ 424 h 1786"/>
              <a:gd name="T24" fmla="*/ 604 w 2616"/>
              <a:gd name="T25" fmla="*/ 426 h 1786"/>
              <a:gd name="T26" fmla="*/ 646 w 2616"/>
              <a:gd name="T27" fmla="*/ 452 h 1786"/>
              <a:gd name="T28" fmla="*/ 668 w 2616"/>
              <a:gd name="T29" fmla="*/ 496 h 1786"/>
              <a:gd name="T30" fmla="*/ 688 w 2616"/>
              <a:gd name="T31" fmla="*/ 492 h 1786"/>
              <a:gd name="T32" fmla="*/ 712 w 2616"/>
              <a:gd name="T33" fmla="*/ 486 h 1786"/>
              <a:gd name="T34" fmla="*/ 752 w 2616"/>
              <a:gd name="T35" fmla="*/ 512 h 1786"/>
              <a:gd name="T36" fmla="*/ 798 w 2616"/>
              <a:gd name="T37" fmla="*/ 524 h 1786"/>
              <a:gd name="T38" fmla="*/ 834 w 2616"/>
              <a:gd name="T39" fmla="*/ 546 h 1786"/>
              <a:gd name="T40" fmla="*/ 882 w 2616"/>
              <a:gd name="T41" fmla="*/ 610 h 1786"/>
              <a:gd name="T42" fmla="*/ 926 w 2616"/>
              <a:gd name="T43" fmla="*/ 576 h 1786"/>
              <a:gd name="T44" fmla="*/ 978 w 2616"/>
              <a:gd name="T45" fmla="*/ 516 h 1786"/>
              <a:gd name="T46" fmla="*/ 1024 w 2616"/>
              <a:gd name="T47" fmla="*/ 482 h 1786"/>
              <a:gd name="T48" fmla="*/ 1104 w 2616"/>
              <a:gd name="T49" fmla="*/ 584 h 1786"/>
              <a:gd name="T50" fmla="*/ 1142 w 2616"/>
              <a:gd name="T51" fmla="*/ 622 h 1786"/>
              <a:gd name="T52" fmla="*/ 1224 w 2616"/>
              <a:gd name="T53" fmla="*/ 692 h 1786"/>
              <a:gd name="T54" fmla="*/ 1242 w 2616"/>
              <a:gd name="T55" fmla="*/ 730 h 1786"/>
              <a:gd name="T56" fmla="*/ 1278 w 2616"/>
              <a:gd name="T57" fmla="*/ 738 h 1786"/>
              <a:gd name="T58" fmla="*/ 1308 w 2616"/>
              <a:gd name="T59" fmla="*/ 724 h 1786"/>
              <a:gd name="T60" fmla="*/ 1344 w 2616"/>
              <a:gd name="T61" fmla="*/ 746 h 1786"/>
              <a:gd name="T62" fmla="*/ 1376 w 2616"/>
              <a:gd name="T63" fmla="*/ 732 h 1786"/>
              <a:gd name="T64" fmla="*/ 1406 w 2616"/>
              <a:gd name="T65" fmla="*/ 748 h 1786"/>
              <a:gd name="T66" fmla="*/ 1434 w 2616"/>
              <a:gd name="T67" fmla="*/ 736 h 1786"/>
              <a:gd name="T68" fmla="*/ 1518 w 2616"/>
              <a:gd name="T69" fmla="*/ 652 h 1786"/>
              <a:gd name="T70" fmla="*/ 1560 w 2616"/>
              <a:gd name="T71" fmla="*/ 636 h 1786"/>
              <a:gd name="T72" fmla="*/ 1596 w 2616"/>
              <a:gd name="T73" fmla="*/ 646 h 1786"/>
              <a:gd name="T74" fmla="*/ 1656 w 2616"/>
              <a:gd name="T75" fmla="*/ 592 h 1786"/>
              <a:gd name="T76" fmla="*/ 1682 w 2616"/>
              <a:gd name="T77" fmla="*/ 596 h 1786"/>
              <a:gd name="T78" fmla="*/ 1732 w 2616"/>
              <a:gd name="T79" fmla="*/ 624 h 1786"/>
              <a:gd name="T80" fmla="*/ 1760 w 2616"/>
              <a:gd name="T81" fmla="*/ 664 h 1786"/>
              <a:gd name="T82" fmla="*/ 1780 w 2616"/>
              <a:gd name="T83" fmla="*/ 682 h 1786"/>
              <a:gd name="T84" fmla="*/ 1804 w 2616"/>
              <a:gd name="T85" fmla="*/ 708 h 1786"/>
              <a:gd name="T86" fmla="*/ 1826 w 2616"/>
              <a:gd name="T87" fmla="*/ 666 h 1786"/>
              <a:gd name="T88" fmla="*/ 1866 w 2616"/>
              <a:gd name="T89" fmla="*/ 626 h 1786"/>
              <a:gd name="T90" fmla="*/ 1958 w 2616"/>
              <a:gd name="T91" fmla="*/ 628 h 1786"/>
              <a:gd name="T92" fmla="*/ 1998 w 2616"/>
              <a:gd name="T93" fmla="*/ 618 h 1786"/>
              <a:gd name="T94" fmla="*/ 2026 w 2616"/>
              <a:gd name="T95" fmla="*/ 610 h 1786"/>
              <a:gd name="T96" fmla="*/ 2080 w 2616"/>
              <a:gd name="T97" fmla="*/ 620 h 1786"/>
              <a:gd name="T98" fmla="*/ 2124 w 2616"/>
              <a:gd name="T99" fmla="*/ 610 h 1786"/>
              <a:gd name="T100" fmla="*/ 2162 w 2616"/>
              <a:gd name="T101" fmla="*/ 582 h 1786"/>
              <a:gd name="T102" fmla="*/ 2216 w 2616"/>
              <a:gd name="T103" fmla="*/ 554 h 1786"/>
              <a:gd name="T104" fmla="*/ 2268 w 2616"/>
              <a:gd name="T105" fmla="*/ 522 h 1786"/>
              <a:gd name="T106" fmla="*/ 2308 w 2616"/>
              <a:gd name="T107" fmla="*/ 532 h 1786"/>
              <a:gd name="T108" fmla="*/ 2344 w 2616"/>
              <a:gd name="T109" fmla="*/ 532 h 1786"/>
              <a:gd name="T110" fmla="*/ 2370 w 2616"/>
              <a:gd name="T111" fmla="*/ 492 h 1786"/>
              <a:gd name="T112" fmla="*/ 2396 w 2616"/>
              <a:gd name="T113" fmla="*/ 510 h 1786"/>
              <a:gd name="T114" fmla="*/ 2422 w 2616"/>
              <a:gd name="T115" fmla="*/ 558 h 1786"/>
              <a:gd name="T116" fmla="*/ 2448 w 2616"/>
              <a:gd name="T117" fmla="*/ 590 h 1786"/>
              <a:gd name="T118" fmla="*/ 2518 w 2616"/>
              <a:gd name="T119" fmla="*/ 550 h 1786"/>
              <a:gd name="T120" fmla="*/ 2552 w 2616"/>
              <a:gd name="T121" fmla="*/ 546 h 1786"/>
              <a:gd name="T122" fmla="*/ 2608 w 2616"/>
              <a:gd name="T123" fmla="*/ 494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6" h="1786">
                <a:moveTo>
                  <a:pt x="0" y="1396"/>
                </a:moveTo>
                <a:lnTo>
                  <a:pt x="0" y="1396"/>
                </a:lnTo>
                <a:lnTo>
                  <a:pt x="48" y="676"/>
                </a:lnTo>
                <a:lnTo>
                  <a:pt x="48" y="676"/>
                </a:lnTo>
                <a:lnTo>
                  <a:pt x="70" y="400"/>
                </a:lnTo>
                <a:lnTo>
                  <a:pt x="84" y="262"/>
                </a:lnTo>
                <a:lnTo>
                  <a:pt x="92" y="184"/>
                </a:lnTo>
                <a:lnTo>
                  <a:pt x="92" y="184"/>
                </a:lnTo>
                <a:lnTo>
                  <a:pt x="106" y="88"/>
                </a:lnTo>
                <a:lnTo>
                  <a:pt x="106" y="88"/>
                </a:lnTo>
                <a:lnTo>
                  <a:pt x="112" y="86"/>
                </a:lnTo>
                <a:lnTo>
                  <a:pt x="124" y="76"/>
                </a:lnTo>
                <a:lnTo>
                  <a:pt x="132" y="68"/>
                </a:lnTo>
                <a:lnTo>
                  <a:pt x="142" y="58"/>
                </a:lnTo>
                <a:lnTo>
                  <a:pt x="154" y="42"/>
                </a:lnTo>
                <a:lnTo>
                  <a:pt x="164" y="22"/>
                </a:lnTo>
                <a:lnTo>
                  <a:pt x="164" y="22"/>
                </a:lnTo>
                <a:lnTo>
                  <a:pt x="172" y="10"/>
                </a:lnTo>
                <a:lnTo>
                  <a:pt x="176" y="2"/>
                </a:lnTo>
                <a:lnTo>
                  <a:pt x="180" y="0"/>
                </a:lnTo>
                <a:lnTo>
                  <a:pt x="180" y="0"/>
                </a:lnTo>
                <a:lnTo>
                  <a:pt x="188" y="54"/>
                </a:lnTo>
                <a:lnTo>
                  <a:pt x="194" y="112"/>
                </a:lnTo>
                <a:lnTo>
                  <a:pt x="194" y="112"/>
                </a:lnTo>
                <a:lnTo>
                  <a:pt x="202" y="156"/>
                </a:lnTo>
                <a:lnTo>
                  <a:pt x="208" y="196"/>
                </a:lnTo>
                <a:lnTo>
                  <a:pt x="212" y="238"/>
                </a:lnTo>
                <a:lnTo>
                  <a:pt x="212" y="238"/>
                </a:lnTo>
                <a:lnTo>
                  <a:pt x="240" y="862"/>
                </a:lnTo>
                <a:lnTo>
                  <a:pt x="240" y="862"/>
                </a:lnTo>
                <a:lnTo>
                  <a:pt x="246" y="948"/>
                </a:lnTo>
                <a:lnTo>
                  <a:pt x="250" y="1008"/>
                </a:lnTo>
                <a:lnTo>
                  <a:pt x="250" y="1008"/>
                </a:lnTo>
                <a:lnTo>
                  <a:pt x="254" y="1030"/>
                </a:lnTo>
                <a:lnTo>
                  <a:pt x="266" y="1072"/>
                </a:lnTo>
                <a:lnTo>
                  <a:pt x="284" y="1132"/>
                </a:lnTo>
                <a:lnTo>
                  <a:pt x="318" y="1070"/>
                </a:lnTo>
                <a:lnTo>
                  <a:pt x="358" y="1096"/>
                </a:lnTo>
                <a:lnTo>
                  <a:pt x="358" y="1096"/>
                </a:lnTo>
                <a:lnTo>
                  <a:pt x="372" y="914"/>
                </a:lnTo>
                <a:lnTo>
                  <a:pt x="390" y="692"/>
                </a:lnTo>
                <a:lnTo>
                  <a:pt x="390" y="692"/>
                </a:lnTo>
                <a:lnTo>
                  <a:pt x="398" y="618"/>
                </a:lnTo>
                <a:lnTo>
                  <a:pt x="408" y="508"/>
                </a:lnTo>
                <a:lnTo>
                  <a:pt x="424" y="364"/>
                </a:lnTo>
                <a:lnTo>
                  <a:pt x="424" y="364"/>
                </a:lnTo>
                <a:lnTo>
                  <a:pt x="444" y="342"/>
                </a:lnTo>
                <a:lnTo>
                  <a:pt x="460" y="326"/>
                </a:lnTo>
                <a:lnTo>
                  <a:pt x="474" y="314"/>
                </a:lnTo>
                <a:lnTo>
                  <a:pt x="474" y="314"/>
                </a:lnTo>
                <a:lnTo>
                  <a:pt x="492" y="306"/>
                </a:lnTo>
                <a:lnTo>
                  <a:pt x="500" y="302"/>
                </a:lnTo>
                <a:lnTo>
                  <a:pt x="500" y="302"/>
                </a:lnTo>
                <a:lnTo>
                  <a:pt x="512" y="352"/>
                </a:lnTo>
                <a:lnTo>
                  <a:pt x="524" y="388"/>
                </a:lnTo>
                <a:lnTo>
                  <a:pt x="528" y="400"/>
                </a:lnTo>
                <a:lnTo>
                  <a:pt x="532" y="406"/>
                </a:lnTo>
                <a:lnTo>
                  <a:pt x="532" y="406"/>
                </a:lnTo>
                <a:lnTo>
                  <a:pt x="550" y="418"/>
                </a:lnTo>
                <a:lnTo>
                  <a:pt x="560" y="424"/>
                </a:lnTo>
                <a:lnTo>
                  <a:pt x="568" y="426"/>
                </a:lnTo>
                <a:lnTo>
                  <a:pt x="568" y="426"/>
                </a:lnTo>
                <a:lnTo>
                  <a:pt x="588" y="426"/>
                </a:lnTo>
                <a:lnTo>
                  <a:pt x="596" y="424"/>
                </a:lnTo>
                <a:lnTo>
                  <a:pt x="604" y="426"/>
                </a:lnTo>
                <a:lnTo>
                  <a:pt x="604" y="426"/>
                </a:lnTo>
                <a:lnTo>
                  <a:pt x="612" y="430"/>
                </a:lnTo>
                <a:lnTo>
                  <a:pt x="626" y="438"/>
                </a:lnTo>
                <a:lnTo>
                  <a:pt x="638" y="446"/>
                </a:lnTo>
                <a:lnTo>
                  <a:pt x="646" y="452"/>
                </a:lnTo>
                <a:lnTo>
                  <a:pt x="646" y="452"/>
                </a:lnTo>
                <a:lnTo>
                  <a:pt x="650" y="462"/>
                </a:lnTo>
                <a:lnTo>
                  <a:pt x="656" y="476"/>
                </a:lnTo>
                <a:lnTo>
                  <a:pt x="664" y="488"/>
                </a:lnTo>
                <a:lnTo>
                  <a:pt x="668" y="496"/>
                </a:lnTo>
                <a:lnTo>
                  <a:pt x="668" y="496"/>
                </a:lnTo>
                <a:lnTo>
                  <a:pt x="672" y="498"/>
                </a:lnTo>
                <a:lnTo>
                  <a:pt x="678" y="498"/>
                </a:lnTo>
                <a:lnTo>
                  <a:pt x="684" y="496"/>
                </a:lnTo>
                <a:lnTo>
                  <a:pt x="688" y="492"/>
                </a:lnTo>
                <a:lnTo>
                  <a:pt x="688" y="492"/>
                </a:lnTo>
                <a:lnTo>
                  <a:pt x="692" y="488"/>
                </a:lnTo>
                <a:lnTo>
                  <a:pt x="698" y="486"/>
                </a:lnTo>
                <a:lnTo>
                  <a:pt x="704" y="484"/>
                </a:lnTo>
                <a:lnTo>
                  <a:pt x="712" y="486"/>
                </a:lnTo>
                <a:lnTo>
                  <a:pt x="712" y="486"/>
                </a:lnTo>
                <a:lnTo>
                  <a:pt x="720" y="492"/>
                </a:lnTo>
                <a:lnTo>
                  <a:pt x="732" y="500"/>
                </a:lnTo>
                <a:lnTo>
                  <a:pt x="742" y="508"/>
                </a:lnTo>
                <a:lnTo>
                  <a:pt x="752" y="512"/>
                </a:lnTo>
                <a:lnTo>
                  <a:pt x="752" y="512"/>
                </a:lnTo>
                <a:lnTo>
                  <a:pt x="768" y="520"/>
                </a:lnTo>
                <a:lnTo>
                  <a:pt x="782" y="524"/>
                </a:lnTo>
                <a:lnTo>
                  <a:pt x="782" y="524"/>
                </a:lnTo>
                <a:lnTo>
                  <a:pt x="798" y="524"/>
                </a:lnTo>
                <a:lnTo>
                  <a:pt x="806" y="526"/>
                </a:lnTo>
                <a:lnTo>
                  <a:pt x="812" y="528"/>
                </a:lnTo>
                <a:lnTo>
                  <a:pt x="812" y="528"/>
                </a:lnTo>
                <a:lnTo>
                  <a:pt x="818" y="532"/>
                </a:lnTo>
                <a:lnTo>
                  <a:pt x="834" y="546"/>
                </a:lnTo>
                <a:lnTo>
                  <a:pt x="846" y="556"/>
                </a:lnTo>
                <a:lnTo>
                  <a:pt x="856" y="570"/>
                </a:lnTo>
                <a:lnTo>
                  <a:pt x="870" y="588"/>
                </a:lnTo>
                <a:lnTo>
                  <a:pt x="882" y="610"/>
                </a:lnTo>
                <a:lnTo>
                  <a:pt x="882" y="610"/>
                </a:lnTo>
                <a:lnTo>
                  <a:pt x="890" y="606"/>
                </a:lnTo>
                <a:lnTo>
                  <a:pt x="900" y="600"/>
                </a:lnTo>
                <a:lnTo>
                  <a:pt x="916" y="586"/>
                </a:lnTo>
                <a:lnTo>
                  <a:pt x="916" y="586"/>
                </a:lnTo>
                <a:lnTo>
                  <a:pt x="926" y="576"/>
                </a:lnTo>
                <a:lnTo>
                  <a:pt x="936" y="562"/>
                </a:lnTo>
                <a:lnTo>
                  <a:pt x="946" y="546"/>
                </a:lnTo>
                <a:lnTo>
                  <a:pt x="954" y="536"/>
                </a:lnTo>
                <a:lnTo>
                  <a:pt x="954" y="536"/>
                </a:lnTo>
                <a:lnTo>
                  <a:pt x="978" y="516"/>
                </a:lnTo>
                <a:lnTo>
                  <a:pt x="992" y="504"/>
                </a:lnTo>
                <a:lnTo>
                  <a:pt x="1000" y="498"/>
                </a:lnTo>
                <a:lnTo>
                  <a:pt x="1000" y="498"/>
                </a:lnTo>
                <a:lnTo>
                  <a:pt x="1014" y="488"/>
                </a:lnTo>
                <a:lnTo>
                  <a:pt x="1024" y="482"/>
                </a:lnTo>
                <a:lnTo>
                  <a:pt x="1024" y="482"/>
                </a:lnTo>
                <a:lnTo>
                  <a:pt x="1040" y="500"/>
                </a:lnTo>
                <a:lnTo>
                  <a:pt x="1070" y="536"/>
                </a:lnTo>
                <a:lnTo>
                  <a:pt x="1070" y="536"/>
                </a:lnTo>
                <a:lnTo>
                  <a:pt x="1104" y="584"/>
                </a:lnTo>
                <a:lnTo>
                  <a:pt x="1126" y="616"/>
                </a:lnTo>
                <a:lnTo>
                  <a:pt x="1126" y="616"/>
                </a:lnTo>
                <a:lnTo>
                  <a:pt x="1134" y="620"/>
                </a:lnTo>
                <a:lnTo>
                  <a:pt x="1142" y="622"/>
                </a:lnTo>
                <a:lnTo>
                  <a:pt x="1142" y="622"/>
                </a:lnTo>
                <a:lnTo>
                  <a:pt x="1200" y="636"/>
                </a:lnTo>
                <a:lnTo>
                  <a:pt x="1200" y="636"/>
                </a:lnTo>
                <a:lnTo>
                  <a:pt x="1204" y="642"/>
                </a:lnTo>
                <a:lnTo>
                  <a:pt x="1210" y="656"/>
                </a:lnTo>
                <a:lnTo>
                  <a:pt x="1224" y="692"/>
                </a:lnTo>
                <a:lnTo>
                  <a:pt x="1224" y="692"/>
                </a:lnTo>
                <a:lnTo>
                  <a:pt x="1236" y="718"/>
                </a:lnTo>
                <a:lnTo>
                  <a:pt x="1240" y="726"/>
                </a:lnTo>
                <a:lnTo>
                  <a:pt x="1242" y="730"/>
                </a:lnTo>
                <a:lnTo>
                  <a:pt x="1242" y="730"/>
                </a:lnTo>
                <a:lnTo>
                  <a:pt x="1254" y="736"/>
                </a:lnTo>
                <a:lnTo>
                  <a:pt x="1262" y="738"/>
                </a:lnTo>
                <a:lnTo>
                  <a:pt x="1270" y="740"/>
                </a:lnTo>
                <a:lnTo>
                  <a:pt x="1270" y="740"/>
                </a:lnTo>
                <a:lnTo>
                  <a:pt x="1278" y="738"/>
                </a:lnTo>
                <a:lnTo>
                  <a:pt x="1284" y="734"/>
                </a:lnTo>
                <a:lnTo>
                  <a:pt x="1298" y="728"/>
                </a:lnTo>
                <a:lnTo>
                  <a:pt x="1298" y="728"/>
                </a:lnTo>
                <a:lnTo>
                  <a:pt x="1304" y="726"/>
                </a:lnTo>
                <a:lnTo>
                  <a:pt x="1308" y="724"/>
                </a:lnTo>
                <a:lnTo>
                  <a:pt x="1316" y="728"/>
                </a:lnTo>
                <a:lnTo>
                  <a:pt x="1330" y="736"/>
                </a:lnTo>
                <a:lnTo>
                  <a:pt x="1330" y="736"/>
                </a:lnTo>
                <a:lnTo>
                  <a:pt x="1340" y="744"/>
                </a:lnTo>
                <a:lnTo>
                  <a:pt x="1344" y="746"/>
                </a:lnTo>
                <a:lnTo>
                  <a:pt x="1350" y="744"/>
                </a:lnTo>
                <a:lnTo>
                  <a:pt x="1350" y="744"/>
                </a:lnTo>
                <a:lnTo>
                  <a:pt x="1364" y="738"/>
                </a:lnTo>
                <a:lnTo>
                  <a:pt x="1376" y="732"/>
                </a:lnTo>
                <a:lnTo>
                  <a:pt x="1376" y="732"/>
                </a:lnTo>
                <a:lnTo>
                  <a:pt x="1382" y="734"/>
                </a:lnTo>
                <a:lnTo>
                  <a:pt x="1390" y="736"/>
                </a:lnTo>
                <a:lnTo>
                  <a:pt x="1402" y="744"/>
                </a:lnTo>
                <a:lnTo>
                  <a:pt x="1402" y="744"/>
                </a:lnTo>
                <a:lnTo>
                  <a:pt x="1406" y="748"/>
                </a:lnTo>
                <a:lnTo>
                  <a:pt x="1412" y="748"/>
                </a:lnTo>
                <a:lnTo>
                  <a:pt x="1418" y="748"/>
                </a:lnTo>
                <a:lnTo>
                  <a:pt x="1424" y="744"/>
                </a:lnTo>
                <a:lnTo>
                  <a:pt x="1424" y="744"/>
                </a:lnTo>
                <a:lnTo>
                  <a:pt x="1434" y="736"/>
                </a:lnTo>
                <a:lnTo>
                  <a:pt x="1448" y="720"/>
                </a:lnTo>
                <a:lnTo>
                  <a:pt x="1480" y="684"/>
                </a:lnTo>
                <a:lnTo>
                  <a:pt x="1480" y="684"/>
                </a:lnTo>
                <a:lnTo>
                  <a:pt x="1498" y="668"/>
                </a:lnTo>
                <a:lnTo>
                  <a:pt x="1518" y="652"/>
                </a:lnTo>
                <a:lnTo>
                  <a:pt x="1538" y="640"/>
                </a:lnTo>
                <a:lnTo>
                  <a:pt x="1546" y="636"/>
                </a:lnTo>
                <a:lnTo>
                  <a:pt x="1554" y="634"/>
                </a:lnTo>
                <a:lnTo>
                  <a:pt x="1554" y="634"/>
                </a:lnTo>
                <a:lnTo>
                  <a:pt x="1560" y="636"/>
                </a:lnTo>
                <a:lnTo>
                  <a:pt x="1566" y="638"/>
                </a:lnTo>
                <a:lnTo>
                  <a:pt x="1576" y="644"/>
                </a:lnTo>
                <a:lnTo>
                  <a:pt x="1586" y="648"/>
                </a:lnTo>
                <a:lnTo>
                  <a:pt x="1590" y="648"/>
                </a:lnTo>
                <a:lnTo>
                  <a:pt x="1596" y="646"/>
                </a:lnTo>
                <a:lnTo>
                  <a:pt x="1596" y="646"/>
                </a:lnTo>
                <a:lnTo>
                  <a:pt x="1620" y="628"/>
                </a:lnTo>
                <a:lnTo>
                  <a:pt x="1642" y="610"/>
                </a:lnTo>
                <a:lnTo>
                  <a:pt x="1642" y="610"/>
                </a:lnTo>
                <a:lnTo>
                  <a:pt x="1656" y="592"/>
                </a:lnTo>
                <a:lnTo>
                  <a:pt x="1656" y="592"/>
                </a:lnTo>
                <a:lnTo>
                  <a:pt x="1660" y="590"/>
                </a:lnTo>
                <a:lnTo>
                  <a:pt x="1666" y="590"/>
                </a:lnTo>
                <a:lnTo>
                  <a:pt x="1672" y="592"/>
                </a:lnTo>
                <a:lnTo>
                  <a:pt x="1682" y="596"/>
                </a:lnTo>
                <a:lnTo>
                  <a:pt x="1682" y="596"/>
                </a:lnTo>
                <a:lnTo>
                  <a:pt x="1702" y="606"/>
                </a:lnTo>
                <a:lnTo>
                  <a:pt x="1722" y="616"/>
                </a:lnTo>
                <a:lnTo>
                  <a:pt x="1722" y="616"/>
                </a:lnTo>
                <a:lnTo>
                  <a:pt x="1732" y="624"/>
                </a:lnTo>
                <a:lnTo>
                  <a:pt x="1740" y="632"/>
                </a:lnTo>
                <a:lnTo>
                  <a:pt x="1748" y="642"/>
                </a:lnTo>
                <a:lnTo>
                  <a:pt x="1754" y="650"/>
                </a:lnTo>
                <a:lnTo>
                  <a:pt x="1754" y="650"/>
                </a:lnTo>
                <a:lnTo>
                  <a:pt x="1760" y="664"/>
                </a:lnTo>
                <a:lnTo>
                  <a:pt x="1764" y="668"/>
                </a:lnTo>
                <a:lnTo>
                  <a:pt x="1766" y="672"/>
                </a:lnTo>
                <a:lnTo>
                  <a:pt x="1766" y="672"/>
                </a:lnTo>
                <a:lnTo>
                  <a:pt x="1774" y="676"/>
                </a:lnTo>
                <a:lnTo>
                  <a:pt x="1780" y="682"/>
                </a:lnTo>
                <a:lnTo>
                  <a:pt x="1780" y="682"/>
                </a:lnTo>
                <a:lnTo>
                  <a:pt x="1794" y="702"/>
                </a:lnTo>
                <a:lnTo>
                  <a:pt x="1794" y="702"/>
                </a:lnTo>
                <a:lnTo>
                  <a:pt x="1800" y="708"/>
                </a:lnTo>
                <a:lnTo>
                  <a:pt x="1804" y="708"/>
                </a:lnTo>
                <a:lnTo>
                  <a:pt x="1806" y="706"/>
                </a:lnTo>
                <a:lnTo>
                  <a:pt x="1806" y="706"/>
                </a:lnTo>
                <a:lnTo>
                  <a:pt x="1812" y="698"/>
                </a:lnTo>
                <a:lnTo>
                  <a:pt x="1818" y="682"/>
                </a:lnTo>
                <a:lnTo>
                  <a:pt x="1826" y="666"/>
                </a:lnTo>
                <a:lnTo>
                  <a:pt x="1832" y="656"/>
                </a:lnTo>
                <a:lnTo>
                  <a:pt x="1832" y="656"/>
                </a:lnTo>
                <a:lnTo>
                  <a:pt x="1848" y="638"/>
                </a:lnTo>
                <a:lnTo>
                  <a:pt x="1858" y="630"/>
                </a:lnTo>
                <a:lnTo>
                  <a:pt x="1866" y="626"/>
                </a:lnTo>
                <a:lnTo>
                  <a:pt x="1866" y="626"/>
                </a:lnTo>
                <a:lnTo>
                  <a:pt x="1886" y="624"/>
                </a:lnTo>
                <a:lnTo>
                  <a:pt x="1908" y="626"/>
                </a:lnTo>
                <a:lnTo>
                  <a:pt x="1908" y="626"/>
                </a:lnTo>
                <a:lnTo>
                  <a:pt x="1958" y="628"/>
                </a:lnTo>
                <a:lnTo>
                  <a:pt x="1958" y="628"/>
                </a:lnTo>
                <a:lnTo>
                  <a:pt x="1968" y="628"/>
                </a:lnTo>
                <a:lnTo>
                  <a:pt x="1980" y="626"/>
                </a:lnTo>
                <a:lnTo>
                  <a:pt x="1992" y="622"/>
                </a:lnTo>
                <a:lnTo>
                  <a:pt x="1998" y="618"/>
                </a:lnTo>
                <a:lnTo>
                  <a:pt x="1998" y="618"/>
                </a:lnTo>
                <a:lnTo>
                  <a:pt x="2010" y="610"/>
                </a:lnTo>
                <a:lnTo>
                  <a:pt x="2018" y="606"/>
                </a:lnTo>
                <a:lnTo>
                  <a:pt x="2018" y="606"/>
                </a:lnTo>
                <a:lnTo>
                  <a:pt x="2026" y="610"/>
                </a:lnTo>
                <a:lnTo>
                  <a:pt x="2032" y="612"/>
                </a:lnTo>
                <a:lnTo>
                  <a:pt x="2040" y="614"/>
                </a:lnTo>
                <a:lnTo>
                  <a:pt x="2040" y="614"/>
                </a:lnTo>
                <a:lnTo>
                  <a:pt x="2080" y="620"/>
                </a:lnTo>
                <a:lnTo>
                  <a:pt x="2080" y="620"/>
                </a:lnTo>
                <a:lnTo>
                  <a:pt x="2090" y="620"/>
                </a:lnTo>
                <a:lnTo>
                  <a:pt x="2104" y="618"/>
                </a:lnTo>
                <a:lnTo>
                  <a:pt x="2104" y="618"/>
                </a:lnTo>
                <a:lnTo>
                  <a:pt x="2114" y="614"/>
                </a:lnTo>
                <a:lnTo>
                  <a:pt x="2124" y="610"/>
                </a:lnTo>
                <a:lnTo>
                  <a:pt x="2132" y="604"/>
                </a:lnTo>
                <a:lnTo>
                  <a:pt x="2142" y="596"/>
                </a:lnTo>
                <a:lnTo>
                  <a:pt x="2142" y="596"/>
                </a:lnTo>
                <a:lnTo>
                  <a:pt x="2156" y="584"/>
                </a:lnTo>
                <a:lnTo>
                  <a:pt x="2162" y="582"/>
                </a:lnTo>
                <a:lnTo>
                  <a:pt x="2168" y="580"/>
                </a:lnTo>
                <a:lnTo>
                  <a:pt x="2168" y="580"/>
                </a:lnTo>
                <a:lnTo>
                  <a:pt x="2178" y="574"/>
                </a:lnTo>
                <a:lnTo>
                  <a:pt x="2196" y="566"/>
                </a:lnTo>
                <a:lnTo>
                  <a:pt x="2216" y="554"/>
                </a:lnTo>
                <a:lnTo>
                  <a:pt x="2236" y="538"/>
                </a:lnTo>
                <a:lnTo>
                  <a:pt x="2236" y="538"/>
                </a:lnTo>
                <a:lnTo>
                  <a:pt x="2250" y="528"/>
                </a:lnTo>
                <a:lnTo>
                  <a:pt x="2260" y="522"/>
                </a:lnTo>
                <a:lnTo>
                  <a:pt x="2268" y="522"/>
                </a:lnTo>
                <a:lnTo>
                  <a:pt x="2278" y="522"/>
                </a:lnTo>
                <a:lnTo>
                  <a:pt x="2278" y="522"/>
                </a:lnTo>
                <a:lnTo>
                  <a:pt x="2294" y="524"/>
                </a:lnTo>
                <a:lnTo>
                  <a:pt x="2308" y="532"/>
                </a:lnTo>
                <a:lnTo>
                  <a:pt x="2308" y="532"/>
                </a:lnTo>
                <a:lnTo>
                  <a:pt x="2330" y="546"/>
                </a:lnTo>
                <a:lnTo>
                  <a:pt x="2330" y="546"/>
                </a:lnTo>
                <a:lnTo>
                  <a:pt x="2334" y="544"/>
                </a:lnTo>
                <a:lnTo>
                  <a:pt x="2338" y="540"/>
                </a:lnTo>
                <a:lnTo>
                  <a:pt x="2344" y="532"/>
                </a:lnTo>
                <a:lnTo>
                  <a:pt x="2344" y="532"/>
                </a:lnTo>
                <a:lnTo>
                  <a:pt x="2358" y="506"/>
                </a:lnTo>
                <a:lnTo>
                  <a:pt x="2366" y="496"/>
                </a:lnTo>
                <a:lnTo>
                  <a:pt x="2370" y="492"/>
                </a:lnTo>
                <a:lnTo>
                  <a:pt x="2370" y="492"/>
                </a:lnTo>
                <a:lnTo>
                  <a:pt x="2376" y="496"/>
                </a:lnTo>
                <a:lnTo>
                  <a:pt x="2384" y="502"/>
                </a:lnTo>
                <a:lnTo>
                  <a:pt x="2384" y="502"/>
                </a:lnTo>
                <a:lnTo>
                  <a:pt x="2392" y="508"/>
                </a:lnTo>
                <a:lnTo>
                  <a:pt x="2396" y="510"/>
                </a:lnTo>
                <a:lnTo>
                  <a:pt x="2400" y="514"/>
                </a:lnTo>
                <a:lnTo>
                  <a:pt x="2400" y="514"/>
                </a:lnTo>
                <a:lnTo>
                  <a:pt x="2410" y="534"/>
                </a:lnTo>
                <a:lnTo>
                  <a:pt x="2422" y="558"/>
                </a:lnTo>
                <a:lnTo>
                  <a:pt x="2422" y="558"/>
                </a:lnTo>
                <a:lnTo>
                  <a:pt x="2436" y="592"/>
                </a:lnTo>
                <a:lnTo>
                  <a:pt x="2436" y="592"/>
                </a:lnTo>
                <a:lnTo>
                  <a:pt x="2438" y="594"/>
                </a:lnTo>
                <a:lnTo>
                  <a:pt x="2438" y="594"/>
                </a:lnTo>
                <a:lnTo>
                  <a:pt x="2448" y="590"/>
                </a:lnTo>
                <a:lnTo>
                  <a:pt x="2448" y="590"/>
                </a:lnTo>
                <a:lnTo>
                  <a:pt x="2504" y="554"/>
                </a:lnTo>
                <a:lnTo>
                  <a:pt x="2504" y="554"/>
                </a:lnTo>
                <a:lnTo>
                  <a:pt x="2510" y="552"/>
                </a:lnTo>
                <a:lnTo>
                  <a:pt x="2518" y="550"/>
                </a:lnTo>
                <a:lnTo>
                  <a:pt x="2534" y="552"/>
                </a:lnTo>
                <a:lnTo>
                  <a:pt x="2534" y="552"/>
                </a:lnTo>
                <a:lnTo>
                  <a:pt x="2540" y="552"/>
                </a:lnTo>
                <a:lnTo>
                  <a:pt x="2546" y="550"/>
                </a:lnTo>
                <a:lnTo>
                  <a:pt x="2552" y="546"/>
                </a:lnTo>
                <a:lnTo>
                  <a:pt x="2552" y="546"/>
                </a:lnTo>
                <a:lnTo>
                  <a:pt x="2568" y="526"/>
                </a:lnTo>
                <a:lnTo>
                  <a:pt x="2584" y="510"/>
                </a:lnTo>
                <a:lnTo>
                  <a:pt x="2608" y="494"/>
                </a:lnTo>
                <a:lnTo>
                  <a:pt x="2608" y="494"/>
                </a:lnTo>
                <a:lnTo>
                  <a:pt x="2616" y="492"/>
                </a:lnTo>
                <a:lnTo>
                  <a:pt x="2616" y="1786"/>
                </a:lnTo>
                <a:lnTo>
                  <a:pt x="0" y="17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Freeform 59"/>
          <p:cNvSpPr>
            <a:spLocks/>
          </p:cNvSpPr>
          <p:nvPr/>
        </p:nvSpPr>
        <p:spPr bwMode="auto">
          <a:xfrm>
            <a:off x="1600200" y="3774192"/>
            <a:ext cx="4152900" cy="1514475"/>
          </a:xfrm>
          <a:custGeom>
            <a:avLst/>
            <a:gdLst>
              <a:gd name="T0" fmla="*/ 36 w 2616"/>
              <a:gd name="T1" fmla="*/ 932 h 954"/>
              <a:gd name="T2" fmla="*/ 86 w 2616"/>
              <a:gd name="T3" fmla="*/ 942 h 954"/>
              <a:gd name="T4" fmla="*/ 136 w 2616"/>
              <a:gd name="T5" fmla="*/ 946 h 954"/>
              <a:gd name="T6" fmla="*/ 252 w 2616"/>
              <a:gd name="T7" fmla="*/ 918 h 954"/>
              <a:gd name="T8" fmla="*/ 316 w 2616"/>
              <a:gd name="T9" fmla="*/ 910 h 954"/>
              <a:gd name="T10" fmla="*/ 368 w 2616"/>
              <a:gd name="T11" fmla="*/ 896 h 954"/>
              <a:gd name="T12" fmla="*/ 404 w 2616"/>
              <a:gd name="T13" fmla="*/ 878 h 954"/>
              <a:gd name="T14" fmla="*/ 454 w 2616"/>
              <a:gd name="T15" fmla="*/ 878 h 954"/>
              <a:gd name="T16" fmla="*/ 506 w 2616"/>
              <a:gd name="T17" fmla="*/ 844 h 954"/>
              <a:gd name="T18" fmla="*/ 562 w 2616"/>
              <a:gd name="T19" fmla="*/ 796 h 954"/>
              <a:gd name="T20" fmla="*/ 654 w 2616"/>
              <a:gd name="T21" fmla="*/ 738 h 954"/>
              <a:gd name="T22" fmla="*/ 700 w 2616"/>
              <a:gd name="T23" fmla="*/ 700 h 954"/>
              <a:gd name="T24" fmla="*/ 722 w 2616"/>
              <a:gd name="T25" fmla="*/ 686 h 954"/>
              <a:gd name="T26" fmla="*/ 778 w 2616"/>
              <a:gd name="T27" fmla="*/ 668 h 954"/>
              <a:gd name="T28" fmla="*/ 820 w 2616"/>
              <a:gd name="T29" fmla="*/ 646 h 954"/>
              <a:gd name="T30" fmla="*/ 856 w 2616"/>
              <a:gd name="T31" fmla="*/ 646 h 954"/>
              <a:gd name="T32" fmla="*/ 892 w 2616"/>
              <a:gd name="T33" fmla="*/ 630 h 954"/>
              <a:gd name="T34" fmla="*/ 946 w 2616"/>
              <a:gd name="T35" fmla="*/ 606 h 954"/>
              <a:gd name="T36" fmla="*/ 980 w 2616"/>
              <a:gd name="T37" fmla="*/ 596 h 954"/>
              <a:gd name="T38" fmla="*/ 1024 w 2616"/>
              <a:gd name="T39" fmla="*/ 546 h 954"/>
              <a:gd name="T40" fmla="*/ 1054 w 2616"/>
              <a:gd name="T41" fmla="*/ 528 h 954"/>
              <a:gd name="T42" fmla="*/ 1108 w 2616"/>
              <a:gd name="T43" fmla="*/ 482 h 954"/>
              <a:gd name="T44" fmla="*/ 1144 w 2616"/>
              <a:gd name="T45" fmla="*/ 460 h 954"/>
              <a:gd name="T46" fmla="*/ 1176 w 2616"/>
              <a:gd name="T47" fmla="*/ 412 h 954"/>
              <a:gd name="T48" fmla="*/ 1206 w 2616"/>
              <a:gd name="T49" fmla="*/ 394 h 954"/>
              <a:gd name="T50" fmla="*/ 1230 w 2616"/>
              <a:gd name="T51" fmla="*/ 410 h 954"/>
              <a:gd name="T52" fmla="*/ 1256 w 2616"/>
              <a:gd name="T53" fmla="*/ 404 h 954"/>
              <a:gd name="T54" fmla="*/ 1320 w 2616"/>
              <a:gd name="T55" fmla="*/ 366 h 954"/>
              <a:gd name="T56" fmla="*/ 1342 w 2616"/>
              <a:gd name="T57" fmla="*/ 370 h 954"/>
              <a:gd name="T58" fmla="*/ 1366 w 2616"/>
              <a:gd name="T59" fmla="*/ 366 h 954"/>
              <a:gd name="T60" fmla="*/ 1410 w 2616"/>
              <a:gd name="T61" fmla="*/ 370 h 954"/>
              <a:gd name="T62" fmla="*/ 1452 w 2616"/>
              <a:gd name="T63" fmla="*/ 354 h 954"/>
              <a:gd name="T64" fmla="*/ 1550 w 2616"/>
              <a:gd name="T65" fmla="*/ 336 h 954"/>
              <a:gd name="T66" fmla="*/ 1584 w 2616"/>
              <a:gd name="T67" fmla="*/ 344 h 954"/>
              <a:gd name="T68" fmla="*/ 1638 w 2616"/>
              <a:gd name="T69" fmla="*/ 338 h 954"/>
              <a:gd name="T70" fmla="*/ 1666 w 2616"/>
              <a:gd name="T71" fmla="*/ 318 h 954"/>
              <a:gd name="T72" fmla="*/ 1716 w 2616"/>
              <a:gd name="T73" fmla="*/ 316 h 954"/>
              <a:gd name="T74" fmla="*/ 1766 w 2616"/>
              <a:gd name="T75" fmla="*/ 314 h 954"/>
              <a:gd name="T76" fmla="*/ 1828 w 2616"/>
              <a:gd name="T77" fmla="*/ 262 h 954"/>
              <a:gd name="T78" fmla="*/ 1880 w 2616"/>
              <a:gd name="T79" fmla="*/ 200 h 954"/>
              <a:gd name="T80" fmla="*/ 2008 w 2616"/>
              <a:gd name="T81" fmla="*/ 118 h 954"/>
              <a:gd name="T82" fmla="*/ 2066 w 2616"/>
              <a:gd name="T83" fmla="*/ 110 h 954"/>
              <a:gd name="T84" fmla="*/ 2120 w 2616"/>
              <a:gd name="T85" fmla="*/ 110 h 954"/>
              <a:gd name="T86" fmla="*/ 2152 w 2616"/>
              <a:gd name="T87" fmla="*/ 80 h 954"/>
              <a:gd name="T88" fmla="*/ 2198 w 2616"/>
              <a:gd name="T89" fmla="*/ 82 h 954"/>
              <a:gd name="T90" fmla="*/ 2258 w 2616"/>
              <a:gd name="T91" fmla="*/ 84 h 954"/>
              <a:gd name="T92" fmla="*/ 2334 w 2616"/>
              <a:gd name="T93" fmla="*/ 108 h 954"/>
              <a:gd name="T94" fmla="*/ 2368 w 2616"/>
              <a:gd name="T95" fmla="*/ 66 h 954"/>
              <a:gd name="T96" fmla="*/ 2378 w 2616"/>
              <a:gd name="T97" fmla="*/ 66 h 954"/>
              <a:gd name="T98" fmla="*/ 2442 w 2616"/>
              <a:gd name="T99" fmla="*/ 138 h 954"/>
              <a:gd name="T100" fmla="*/ 2520 w 2616"/>
              <a:gd name="T101" fmla="*/ 104 h 954"/>
              <a:gd name="T102" fmla="*/ 2604 w 2616"/>
              <a:gd name="T103" fmla="*/ 20 h 954"/>
              <a:gd name="T104" fmla="*/ 0 w 2616"/>
              <a:gd name="T10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6" h="954">
                <a:moveTo>
                  <a:pt x="0" y="936"/>
                </a:moveTo>
                <a:lnTo>
                  <a:pt x="0" y="936"/>
                </a:lnTo>
                <a:lnTo>
                  <a:pt x="18" y="934"/>
                </a:lnTo>
                <a:lnTo>
                  <a:pt x="36" y="932"/>
                </a:lnTo>
                <a:lnTo>
                  <a:pt x="36" y="932"/>
                </a:lnTo>
                <a:lnTo>
                  <a:pt x="46" y="934"/>
                </a:lnTo>
                <a:lnTo>
                  <a:pt x="58" y="936"/>
                </a:lnTo>
                <a:lnTo>
                  <a:pt x="58" y="936"/>
                </a:lnTo>
                <a:lnTo>
                  <a:pt x="74" y="940"/>
                </a:lnTo>
                <a:lnTo>
                  <a:pt x="86" y="942"/>
                </a:lnTo>
                <a:lnTo>
                  <a:pt x="86" y="942"/>
                </a:lnTo>
                <a:lnTo>
                  <a:pt x="110" y="946"/>
                </a:lnTo>
                <a:lnTo>
                  <a:pt x="126" y="948"/>
                </a:lnTo>
                <a:lnTo>
                  <a:pt x="136" y="946"/>
                </a:lnTo>
                <a:lnTo>
                  <a:pt x="136" y="946"/>
                </a:lnTo>
                <a:lnTo>
                  <a:pt x="178" y="940"/>
                </a:lnTo>
                <a:lnTo>
                  <a:pt x="204" y="936"/>
                </a:lnTo>
                <a:lnTo>
                  <a:pt x="222" y="932"/>
                </a:lnTo>
                <a:lnTo>
                  <a:pt x="222" y="932"/>
                </a:lnTo>
                <a:lnTo>
                  <a:pt x="252" y="918"/>
                </a:lnTo>
                <a:lnTo>
                  <a:pt x="274" y="910"/>
                </a:lnTo>
                <a:lnTo>
                  <a:pt x="274" y="910"/>
                </a:lnTo>
                <a:lnTo>
                  <a:pt x="292" y="910"/>
                </a:lnTo>
                <a:lnTo>
                  <a:pt x="316" y="910"/>
                </a:lnTo>
                <a:lnTo>
                  <a:pt x="316" y="910"/>
                </a:lnTo>
                <a:lnTo>
                  <a:pt x="352" y="910"/>
                </a:lnTo>
                <a:lnTo>
                  <a:pt x="352" y="910"/>
                </a:lnTo>
                <a:lnTo>
                  <a:pt x="358" y="904"/>
                </a:lnTo>
                <a:lnTo>
                  <a:pt x="368" y="896"/>
                </a:lnTo>
                <a:lnTo>
                  <a:pt x="368" y="896"/>
                </a:lnTo>
                <a:lnTo>
                  <a:pt x="386" y="880"/>
                </a:lnTo>
                <a:lnTo>
                  <a:pt x="386" y="880"/>
                </a:lnTo>
                <a:lnTo>
                  <a:pt x="390" y="878"/>
                </a:lnTo>
                <a:lnTo>
                  <a:pt x="396" y="878"/>
                </a:lnTo>
                <a:lnTo>
                  <a:pt x="404" y="878"/>
                </a:lnTo>
                <a:lnTo>
                  <a:pt x="414" y="880"/>
                </a:lnTo>
                <a:lnTo>
                  <a:pt x="414" y="880"/>
                </a:lnTo>
                <a:lnTo>
                  <a:pt x="428" y="882"/>
                </a:lnTo>
                <a:lnTo>
                  <a:pt x="442" y="882"/>
                </a:lnTo>
                <a:lnTo>
                  <a:pt x="454" y="878"/>
                </a:lnTo>
                <a:lnTo>
                  <a:pt x="464" y="876"/>
                </a:lnTo>
                <a:lnTo>
                  <a:pt x="464" y="876"/>
                </a:lnTo>
                <a:lnTo>
                  <a:pt x="480" y="864"/>
                </a:lnTo>
                <a:lnTo>
                  <a:pt x="492" y="856"/>
                </a:lnTo>
                <a:lnTo>
                  <a:pt x="506" y="844"/>
                </a:lnTo>
                <a:lnTo>
                  <a:pt x="506" y="844"/>
                </a:lnTo>
                <a:lnTo>
                  <a:pt x="534" y="816"/>
                </a:lnTo>
                <a:lnTo>
                  <a:pt x="548" y="804"/>
                </a:lnTo>
                <a:lnTo>
                  <a:pt x="562" y="796"/>
                </a:lnTo>
                <a:lnTo>
                  <a:pt x="562" y="796"/>
                </a:lnTo>
                <a:lnTo>
                  <a:pt x="590" y="776"/>
                </a:lnTo>
                <a:lnTo>
                  <a:pt x="616" y="760"/>
                </a:lnTo>
                <a:lnTo>
                  <a:pt x="616" y="760"/>
                </a:lnTo>
                <a:lnTo>
                  <a:pt x="654" y="738"/>
                </a:lnTo>
                <a:lnTo>
                  <a:pt x="654" y="738"/>
                </a:lnTo>
                <a:lnTo>
                  <a:pt x="664" y="734"/>
                </a:lnTo>
                <a:lnTo>
                  <a:pt x="676" y="728"/>
                </a:lnTo>
                <a:lnTo>
                  <a:pt x="676" y="728"/>
                </a:lnTo>
                <a:lnTo>
                  <a:pt x="688" y="716"/>
                </a:lnTo>
                <a:lnTo>
                  <a:pt x="700" y="700"/>
                </a:lnTo>
                <a:lnTo>
                  <a:pt x="700" y="700"/>
                </a:lnTo>
                <a:lnTo>
                  <a:pt x="710" y="688"/>
                </a:lnTo>
                <a:lnTo>
                  <a:pt x="714" y="686"/>
                </a:lnTo>
                <a:lnTo>
                  <a:pt x="722" y="686"/>
                </a:lnTo>
                <a:lnTo>
                  <a:pt x="722" y="686"/>
                </a:lnTo>
                <a:lnTo>
                  <a:pt x="738" y="684"/>
                </a:lnTo>
                <a:lnTo>
                  <a:pt x="748" y="684"/>
                </a:lnTo>
                <a:lnTo>
                  <a:pt x="758" y="678"/>
                </a:lnTo>
                <a:lnTo>
                  <a:pt x="758" y="678"/>
                </a:lnTo>
                <a:lnTo>
                  <a:pt x="778" y="668"/>
                </a:lnTo>
                <a:lnTo>
                  <a:pt x="790" y="658"/>
                </a:lnTo>
                <a:lnTo>
                  <a:pt x="790" y="658"/>
                </a:lnTo>
                <a:lnTo>
                  <a:pt x="802" y="652"/>
                </a:lnTo>
                <a:lnTo>
                  <a:pt x="812" y="648"/>
                </a:lnTo>
                <a:lnTo>
                  <a:pt x="820" y="646"/>
                </a:lnTo>
                <a:lnTo>
                  <a:pt x="820" y="646"/>
                </a:lnTo>
                <a:lnTo>
                  <a:pt x="830" y="646"/>
                </a:lnTo>
                <a:lnTo>
                  <a:pt x="840" y="648"/>
                </a:lnTo>
                <a:lnTo>
                  <a:pt x="848" y="648"/>
                </a:lnTo>
                <a:lnTo>
                  <a:pt x="856" y="646"/>
                </a:lnTo>
                <a:lnTo>
                  <a:pt x="856" y="646"/>
                </a:lnTo>
                <a:lnTo>
                  <a:pt x="872" y="640"/>
                </a:lnTo>
                <a:lnTo>
                  <a:pt x="882" y="636"/>
                </a:lnTo>
                <a:lnTo>
                  <a:pt x="892" y="630"/>
                </a:lnTo>
                <a:lnTo>
                  <a:pt x="892" y="630"/>
                </a:lnTo>
                <a:lnTo>
                  <a:pt x="908" y="618"/>
                </a:lnTo>
                <a:lnTo>
                  <a:pt x="922" y="610"/>
                </a:lnTo>
                <a:lnTo>
                  <a:pt x="922" y="610"/>
                </a:lnTo>
                <a:lnTo>
                  <a:pt x="934" y="608"/>
                </a:lnTo>
                <a:lnTo>
                  <a:pt x="946" y="606"/>
                </a:lnTo>
                <a:lnTo>
                  <a:pt x="946" y="606"/>
                </a:lnTo>
                <a:lnTo>
                  <a:pt x="964" y="602"/>
                </a:lnTo>
                <a:lnTo>
                  <a:pt x="972" y="600"/>
                </a:lnTo>
                <a:lnTo>
                  <a:pt x="980" y="596"/>
                </a:lnTo>
                <a:lnTo>
                  <a:pt x="980" y="596"/>
                </a:lnTo>
                <a:lnTo>
                  <a:pt x="1002" y="576"/>
                </a:lnTo>
                <a:lnTo>
                  <a:pt x="1012" y="564"/>
                </a:lnTo>
                <a:lnTo>
                  <a:pt x="1020" y="554"/>
                </a:lnTo>
                <a:lnTo>
                  <a:pt x="1020" y="554"/>
                </a:lnTo>
                <a:lnTo>
                  <a:pt x="1024" y="546"/>
                </a:lnTo>
                <a:lnTo>
                  <a:pt x="1028" y="542"/>
                </a:lnTo>
                <a:lnTo>
                  <a:pt x="1034" y="536"/>
                </a:lnTo>
                <a:lnTo>
                  <a:pt x="1042" y="532"/>
                </a:lnTo>
                <a:lnTo>
                  <a:pt x="1042" y="532"/>
                </a:lnTo>
                <a:lnTo>
                  <a:pt x="1054" y="528"/>
                </a:lnTo>
                <a:lnTo>
                  <a:pt x="1064" y="522"/>
                </a:lnTo>
                <a:lnTo>
                  <a:pt x="1082" y="508"/>
                </a:lnTo>
                <a:lnTo>
                  <a:pt x="1082" y="508"/>
                </a:lnTo>
                <a:lnTo>
                  <a:pt x="1108" y="482"/>
                </a:lnTo>
                <a:lnTo>
                  <a:pt x="1108" y="482"/>
                </a:lnTo>
                <a:lnTo>
                  <a:pt x="1120" y="476"/>
                </a:lnTo>
                <a:lnTo>
                  <a:pt x="1134" y="470"/>
                </a:lnTo>
                <a:lnTo>
                  <a:pt x="1134" y="470"/>
                </a:lnTo>
                <a:lnTo>
                  <a:pt x="1138" y="466"/>
                </a:lnTo>
                <a:lnTo>
                  <a:pt x="1144" y="460"/>
                </a:lnTo>
                <a:lnTo>
                  <a:pt x="1152" y="442"/>
                </a:lnTo>
                <a:lnTo>
                  <a:pt x="1152" y="442"/>
                </a:lnTo>
                <a:lnTo>
                  <a:pt x="1158" y="434"/>
                </a:lnTo>
                <a:lnTo>
                  <a:pt x="1164" y="424"/>
                </a:lnTo>
                <a:lnTo>
                  <a:pt x="1176" y="412"/>
                </a:lnTo>
                <a:lnTo>
                  <a:pt x="1176" y="412"/>
                </a:lnTo>
                <a:lnTo>
                  <a:pt x="1190" y="402"/>
                </a:lnTo>
                <a:lnTo>
                  <a:pt x="1202" y="394"/>
                </a:lnTo>
                <a:lnTo>
                  <a:pt x="1202" y="394"/>
                </a:lnTo>
                <a:lnTo>
                  <a:pt x="1206" y="394"/>
                </a:lnTo>
                <a:lnTo>
                  <a:pt x="1212" y="396"/>
                </a:lnTo>
                <a:lnTo>
                  <a:pt x="1218" y="400"/>
                </a:lnTo>
                <a:lnTo>
                  <a:pt x="1224" y="404"/>
                </a:lnTo>
                <a:lnTo>
                  <a:pt x="1224" y="404"/>
                </a:lnTo>
                <a:lnTo>
                  <a:pt x="1230" y="410"/>
                </a:lnTo>
                <a:lnTo>
                  <a:pt x="1234" y="414"/>
                </a:lnTo>
                <a:lnTo>
                  <a:pt x="1238" y="414"/>
                </a:lnTo>
                <a:lnTo>
                  <a:pt x="1242" y="412"/>
                </a:lnTo>
                <a:lnTo>
                  <a:pt x="1256" y="404"/>
                </a:lnTo>
                <a:lnTo>
                  <a:pt x="1256" y="404"/>
                </a:lnTo>
                <a:lnTo>
                  <a:pt x="1288" y="382"/>
                </a:lnTo>
                <a:lnTo>
                  <a:pt x="1304" y="370"/>
                </a:lnTo>
                <a:lnTo>
                  <a:pt x="1304" y="370"/>
                </a:lnTo>
                <a:lnTo>
                  <a:pt x="1310" y="366"/>
                </a:lnTo>
                <a:lnTo>
                  <a:pt x="1320" y="366"/>
                </a:lnTo>
                <a:lnTo>
                  <a:pt x="1320" y="366"/>
                </a:lnTo>
                <a:lnTo>
                  <a:pt x="1326" y="366"/>
                </a:lnTo>
                <a:lnTo>
                  <a:pt x="1332" y="368"/>
                </a:lnTo>
                <a:lnTo>
                  <a:pt x="1338" y="370"/>
                </a:lnTo>
                <a:lnTo>
                  <a:pt x="1342" y="370"/>
                </a:lnTo>
                <a:lnTo>
                  <a:pt x="1342" y="370"/>
                </a:lnTo>
                <a:lnTo>
                  <a:pt x="1352" y="368"/>
                </a:lnTo>
                <a:lnTo>
                  <a:pt x="1360" y="368"/>
                </a:lnTo>
                <a:lnTo>
                  <a:pt x="1366" y="366"/>
                </a:lnTo>
                <a:lnTo>
                  <a:pt x="1366" y="366"/>
                </a:lnTo>
                <a:lnTo>
                  <a:pt x="1378" y="362"/>
                </a:lnTo>
                <a:lnTo>
                  <a:pt x="1390" y="362"/>
                </a:lnTo>
                <a:lnTo>
                  <a:pt x="1390" y="362"/>
                </a:lnTo>
                <a:lnTo>
                  <a:pt x="1404" y="368"/>
                </a:lnTo>
                <a:lnTo>
                  <a:pt x="1410" y="370"/>
                </a:lnTo>
                <a:lnTo>
                  <a:pt x="1416" y="370"/>
                </a:lnTo>
                <a:lnTo>
                  <a:pt x="1416" y="370"/>
                </a:lnTo>
                <a:lnTo>
                  <a:pt x="1434" y="364"/>
                </a:lnTo>
                <a:lnTo>
                  <a:pt x="1452" y="354"/>
                </a:lnTo>
                <a:lnTo>
                  <a:pt x="1452" y="354"/>
                </a:lnTo>
                <a:lnTo>
                  <a:pt x="1474" y="346"/>
                </a:lnTo>
                <a:lnTo>
                  <a:pt x="1498" y="340"/>
                </a:lnTo>
                <a:lnTo>
                  <a:pt x="1498" y="340"/>
                </a:lnTo>
                <a:lnTo>
                  <a:pt x="1524" y="338"/>
                </a:lnTo>
                <a:lnTo>
                  <a:pt x="1550" y="336"/>
                </a:lnTo>
                <a:lnTo>
                  <a:pt x="1550" y="336"/>
                </a:lnTo>
                <a:lnTo>
                  <a:pt x="1560" y="336"/>
                </a:lnTo>
                <a:lnTo>
                  <a:pt x="1568" y="340"/>
                </a:lnTo>
                <a:lnTo>
                  <a:pt x="1584" y="344"/>
                </a:lnTo>
                <a:lnTo>
                  <a:pt x="1584" y="344"/>
                </a:lnTo>
                <a:lnTo>
                  <a:pt x="1602" y="348"/>
                </a:lnTo>
                <a:lnTo>
                  <a:pt x="1612" y="348"/>
                </a:lnTo>
                <a:lnTo>
                  <a:pt x="1622" y="346"/>
                </a:lnTo>
                <a:lnTo>
                  <a:pt x="1622" y="346"/>
                </a:lnTo>
                <a:lnTo>
                  <a:pt x="1638" y="338"/>
                </a:lnTo>
                <a:lnTo>
                  <a:pt x="1646" y="334"/>
                </a:lnTo>
                <a:lnTo>
                  <a:pt x="1650" y="330"/>
                </a:lnTo>
                <a:lnTo>
                  <a:pt x="1650" y="330"/>
                </a:lnTo>
                <a:lnTo>
                  <a:pt x="1660" y="322"/>
                </a:lnTo>
                <a:lnTo>
                  <a:pt x="1666" y="318"/>
                </a:lnTo>
                <a:lnTo>
                  <a:pt x="1672" y="316"/>
                </a:lnTo>
                <a:lnTo>
                  <a:pt x="1672" y="316"/>
                </a:lnTo>
                <a:lnTo>
                  <a:pt x="1694" y="316"/>
                </a:lnTo>
                <a:lnTo>
                  <a:pt x="1716" y="316"/>
                </a:lnTo>
                <a:lnTo>
                  <a:pt x="1716" y="316"/>
                </a:lnTo>
                <a:lnTo>
                  <a:pt x="1726" y="318"/>
                </a:lnTo>
                <a:lnTo>
                  <a:pt x="1740" y="318"/>
                </a:lnTo>
                <a:lnTo>
                  <a:pt x="1740" y="318"/>
                </a:lnTo>
                <a:lnTo>
                  <a:pt x="1754" y="316"/>
                </a:lnTo>
                <a:lnTo>
                  <a:pt x="1766" y="314"/>
                </a:lnTo>
                <a:lnTo>
                  <a:pt x="1766" y="314"/>
                </a:lnTo>
                <a:lnTo>
                  <a:pt x="1776" y="308"/>
                </a:lnTo>
                <a:lnTo>
                  <a:pt x="1794" y="294"/>
                </a:lnTo>
                <a:lnTo>
                  <a:pt x="1812" y="278"/>
                </a:lnTo>
                <a:lnTo>
                  <a:pt x="1828" y="262"/>
                </a:lnTo>
                <a:lnTo>
                  <a:pt x="1828" y="262"/>
                </a:lnTo>
                <a:lnTo>
                  <a:pt x="1854" y="228"/>
                </a:lnTo>
                <a:lnTo>
                  <a:pt x="1866" y="212"/>
                </a:lnTo>
                <a:lnTo>
                  <a:pt x="1880" y="200"/>
                </a:lnTo>
                <a:lnTo>
                  <a:pt x="1880" y="200"/>
                </a:lnTo>
                <a:lnTo>
                  <a:pt x="1918" y="172"/>
                </a:lnTo>
                <a:lnTo>
                  <a:pt x="1958" y="148"/>
                </a:lnTo>
                <a:lnTo>
                  <a:pt x="1958" y="148"/>
                </a:lnTo>
                <a:lnTo>
                  <a:pt x="2008" y="118"/>
                </a:lnTo>
                <a:lnTo>
                  <a:pt x="2008" y="118"/>
                </a:lnTo>
                <a:lnTo>
                  <a:pt x="2014" y="114"/>
                </a:lnTo>
                <a:lnTo>
                  <a:pt x="2022" y="112"/>
                </a:lnTo>
                <a:lnTo>
                  <a:pt x="2036" y="110"/>
                </a:lnTo>
                <a:lnTo>
                  <a:pt x="2036" y="110"/>
                </a:lnTo>
                <a:lnTo>
                  <a:pt x="2066" y="110"/>
                </a:lnTo>
                <a:lnTo>
                  <a:pt x="2094" y="112"/>
                </a:lnTo>
                <a:lnTo>
                  <a:pt x="2094" y="112"/>
                </a:lnTo>
                <a:lnTo>
                  <a:pt x="2108" y="112"/>
                </a:lnTo>
                <a:lnTo>
                  <a:pt x="2120" y="110"/>
                </a:lnTo>
                <a:lnTo>
                  <a:pt x="2120" y="110"/>
                </a:lnTo>
                <a:lnTo>
                  <a:pt x="2130" y="104"/>
                </a:lnTo>
                <a:lnTo>
                  <a:pt x="2142" y="94"/>
                </a:lnTo>
                <a:lnTo>
                  <a:pt x="2142" y="94"/>
                </a:lnTo>
                <a:lnTo>
                  <a:pt x="2150" y="84"/>
                </a:lnTo>
                <a:lnTo>
                  <a:pt x="2152" y="80"/>
                </a:lnTo>
                <a:lnTo>
                  <a:pt x="2156" y="80"/>
                </a:lnTo>
                <a:lnTo>
                  <a:pt x="2156" y="80"/>
                </a:lnTo>
                <a:lnTo>
                  <a:pt x="2176" y="80"/>
                </a:lnTo>
                <a:lnTo>
                  <a:pt x="2188" y="80"/>
                </a:lnTo>
                <a:lnTo>
                  <a:pt x="2198" y="82"/>
                </a:lnTo>
                <a:lnTo>
                  <a:pt x="2198" y="82"/>
                </a:lnTo>
                <a:lnTo>
                  <a:pt x="2220" y="86"/>
                </a:lnTo>
                <a:lnTo>
                  <a:pt x="2238" y="86"/>
                </a:lnTo>
                <a:lnTo>
                  <a:pt x="2238" y="86"/>
                </a:lnTo>
                <a:lnTo>
                  <a:pt x="2258" y="84"/>
                </a:lnTo>
                <a:lnTo>
                  <a:pt x="2258" y="84"/>
                </a:lnTo>
                <a:lnTo>
                  <a:pt x="2282" y="90"/>
                </a:lnTo>
                <a:lnTo>
                  <a:pt x="2308" y="98"/>
                </a:lnTo>
                <a:lnTo>
                  <a:pt x="2308" y="98"/>
                </a:lnTo>
                <a:lnTo>
                  <a:pt x="2334" y="108"/>
                </a:lnTo>
                <a:lnTo>
                  <a:pt x="2334" y="108"/>
                </a:lnTo>
                <a:lnTo>
                  <a:pt x="2338" y="106"/>
                </a:lnTo>
                <a:lnTo>
                  <a:pt x="2344" y="98"/>
                </a:lnTo>
                <a:lnTo>
                  <a:pt x="2344" y="98"/>
                </a:lnTo>
                <a:lnTo>
                  <a:pt x="2368" y="66"/>
                </a:lnTo>
                <a:lnTo>
                  <a:pt x="2368" y="66"/>
                </a:lnTo>
                <a:lnTo>
                  <a:pt x="2370" y="64"/>
                </a:lnTo>
                <a:lnTo>
                  <a:pt x="2372" y="64"/>
                </a:lnTo>
                <a:lnTo>
                  <a:pt x="2378" y="66"/>
                </a:lnTo>
                <a:lnTo>
                  <a:pt x="2378" y="66"/>
                </a:lnTo>
                <a:lnTo>
                  <a:pt x="2406" y="96"/>
                </a:lnTo>
                <a:lnTo>
                  <a:pt x="2432" y="126"/>
                </a:lnTo>
                <a:lnTo>
                  <a:pt x="2432" y="126"/>
                </a:lnTo>
                <a:lnTo>
                  <a:pt x="2440" y="136"/>
                </a:lnTo>
                <a:lnTo>
                  <a:pt x="2442" y="138"/>
                </a:lnTo>
                <a:lnTo>
                  <a:pt x="2446" y="136"/>
                </a:lnTo>
                <a:lnTo>
                  <a:pt x="2446" y="136"/>
                </a:lnTo>
                <a:lnTo>
                  <a:pt x="2482" y="122"/>
                </a:lnTo>
                <a:lnTo>
                  <a:pt x="2508" y="110"/>
                </a:lnTo>
                <a:lnTo>
                  <a:pt x="2520" y="104"/>
                </a:lnTo>
                <a:lnTo>
                  <a:pt x="2532" y="96"/>
                </a:lnTo>
                <a:lnTo>
                  <a:pt x="2532" y="96"/>
                </a:lnTo>
                <a:lnTo>
                  <a:pt x="2552" y="76"/>
                </a:lnTo>
                <a:lnTo>
                  <a:pt x="2574" y="54"/>
                </a:lnTo>
                <a:lnTo>
                  <a:pt x="2604" y="20"/>
                </a:lnTo>
                <a:lnTo>
                  <a:pt x="2604" y="20"/>
                </a:lnTo>
                <a:lnTo>
                  <a:pt x="2616" y="2"/>
                </a:lnTo>
                <a:lnTo>
                  <a:pt x="2616" y="0"/>
                </a:lnTo>
                <a:lnTo>
                  <a:pt x="2616" y="954"/>
                </a:lnTo>
                <a:lnTo>
                  <a:pt x="0" y="954"/>
                </a:lnTo>
                <a:lnTo>
                  <a:pt x="0" y="936"/>
                </a:lnTo>
                <a:close/>
              </a:path>
            </a:pathLst>
          </a:custGeom>
          <a:solidFill>
            <a:srgbClr val="A82E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Freeform 60"/>
          <p:cNvSpPr>
            <a:spLocks/>
          </p:cNvSpPr>
          <p:nvPr/>
        </p:nvSpPr>
        <p:spPr bwMode="auto">
          <a:xfrm>
            <a:off x="1600200" y="3774192"/>
            <a:ext cx="4152900" cy="1514475"/>
          </a:xfrm>
          <a:custGeom>
            <a:avLst/>
            <a:gdLst>
              <a:gd name="T0" fmla="*/ 36 w 2616"/>
              <a:gd name="T1" fmla="*/ 932 h 954"/>
              <a:gd name="T2" fmla="*/ 86 w 2616"/>
              <a:gd name="T3" fmla="*/ 942 h 954"/>
              <a:gd name="T4" fmla="*/ 136 w 2616"/>
              <a:gd name="T5" fmla="*/ 946 h 954"/>
              <a:gd name="T6" fmla="*/ 252 w 2616"/>
              <a:gd name="T7" fmla="*/ 918 h 954"/>
              <a:gd name="T8" fmla="*/ 316 w 2616"/>
              <a:gd name="T9" fmla="*/ 910 h 954"/>
              <a:gd name="T10" fmla="*/ 368 w 2616"/>
              <a:gd name="T11" fmla="*/ 896 h 954"/>
              <a:gd name="T12" fmla="*/ 404 w 2616"/>
              <a:gd name="T13" fmla="*/ 878 h 954"/>
              <a:gd name="T14" fmla="*/ 454 w 2616"/>
              <a:gd name="T15" fmla="*/ 878 h 954"/>
              <a:gd name="T16" fmla="*/ 506 w 2616"/>
              <a:gd name="T17" fmla="*/ 844 h 954"/>
              <a:gd name="T18" fmla="*/ 562 w 2616"/>
              <a:gd name="T19" fmla="*/ 796 h 954"/>
              <a:gd name="T20" fmla="*/ 654 w 2616"/>
              <a:gd name="T21" fmla="*/ 738 h 954"/>
              <a:gd name="T22" fmla="*/ 700 w 2616"/>
              <a:gd name="T23" fmla="*/ 700 h 954"/>
              <a:gd name="T24" fmla="*/ 722 w 2616"/>
              <a:gd name="T25" fmla="*/ 686 h 954"/>
              <a:gd name="T26" fmla="*/ 778 w 2616"/>
              <a:gd name="T27" fmla="*/ 668 h 954"/>
              <a:gd name="T28" fmla="*/ 820 w 2616"/>
              <a:gd name="T29" fmla="*/ 646 h 954"/>
              <a:gd name="T30" fmla="*/ 856 w 2616"/>
              <a:gd name="T31" fmla="*/ 646 h 954"/>
              <a:gd name="T32" fmla="*/ 892 w 2616"/>
              <a:gd name="T33" fmla="*/ 630 h 954"/>
              <a:gd name="T34" fmla="*/ 946 w 2616"/>
              <a:gd name="T35" fmla="*/ 606 h 954"/>
              <a:gd name="T36" fmla="*/ 980 w 2616"/>
              <a:gd name="T37" fmla="*/ 596 h 954"/>
              <a:gd name="T38" fmla="*/ 1024 w 2616"/>
              <a:gd name="T39" fmla="*/ 546 h 954"/>
              <a:gd name="T40" fmla="*/ 1054 w 2616"/>
              <a:gd name="T41" fmla="*/ 528 h 954"/>
              <a:gd name="T42" fmla="*/ 1108 w 2616"/>
              <a:gd name="T43" fmla="*/ 482 h 954"/>
              <a:gd name="T44" fmla="*/ 1144 w 2616"/>
              <a:gd name="T45" fmla="*/ 460 h 954"/>
              <a:gd name="T46" fmla="*/ 1176 w 2616"/>
              <a:gd name="T47" fmla="*/ 412 h 954"/>
              <a:gd name="T48" fmla="*/ 1206 w 2616"/>
              <a:gd name="T49" fmla="*/ 394 h 954"/>
              <a:gd name="T50" fmla="*/ 1230 w 2616"/>
              <a:gd name="T51" fmla="*/ 410 h 954"/>
              <a:gd name="T52" fmla="*/ 1256 w 2616"/>
              <a:gd name="T53" fmla="*/ 404 h 954"/>
              <a:gd name="T54" fmla="*/ 1320 w 2616"/>
              <a:gd name="T55" fmla="*/ 366 h 954"/>
              <a:gd name="T56" fmla="*/ 1342 w 2616"/>
              <a:gd name="T57" fmla="*/ 370 h 954"/>
              <a:gd name="T58" fmla="*/ 1366 w 2616"/>
              <a:gd name="T59" fmla="*/ 366 h 954"/>
              <a:gd name="T60" fmla="*/ 1410 w 2616"/>
              <a:gd name="T61" fmla="*/ 370 h 954"/>
              <a:gd name="T62" fmla="*/ 1452 w 2616"/>
              <a:gd name="T63" fmla="*/ 354 h 954"/>
              <a:gd name="T64" fmla="*/ 1550 w 2616"/>
              <a:gd name="T65" fmla="*/ 336 h 954"/>
              <a:gd name="T66" fmla="*/ 1584 w 2616"/>
              <a:gd name="T67" fmla="*/ 344 h 954"/>
              <a:gd name="T68" fmla="*/ 1638 w 2616"/>
              <a:gd name="T69" fmla="*/ 338 h 954"/>
              <a:gd name="T70" fmla="*/ 1666 w 2616"/>
              <a:gd name="T71" fmla="*/ 318 h 954"/>
              <a:gd name="T72" fmla="*/ 1716 w 2616"/>
              <a:gd name="T73" fmla="*/ 316 h 954"/>
              <a:gd name="T74" fmla="*/ 1766 w 2616"/>
              <a:gd name="T75" fmla="*/ 314 h 954"/>
              <a:gd name="T76" fmla="*/ 1828 w 2616"/>
              <a:gd name="T77" fmla="*/ 262 h 954"/>
              <a:gd name="T78" fmla="*/ 1880 w 2616"/>
              <a:gd name="T79" fmla="*/ 200 h 954"/>
              <a:gd name="T80" fmla="*/ 2008 w 2616"/>
              <a:gd name="T81" fmla="*/ 118 h 954"/>
              <a:gd name="T82" fmla="*/ 2066 w 2616"/>
              <a:gd name="T83" fmla="*/ 110 h 954"/>
              <a:gd name="T84" fmla="*/ 2120 w 2616"/>
              <a:gd name="T85" fmla="*/ 110 h 954"/>
              <a:gd name="T86" fmla="*/ 2152 w 2616"/>
              <a:gd name="T87" fmla="*/ 80 h 954"/>
              <a:gd name="T88" fmla="*/ 2198 w 2616"/>
              <a:gd name="T89" fmla="*/ 82 h 954"/>
              <a:gd name="T90" fmla="*/ 2258 w 2616"/>
              <a:gd name="T91" fmla="*/ 84 h 954"/>
              <a:gd name="T92" fmla="*/ 2334 w 2616"/>
              <a:gd name="T93" fmla="*/ 108 h 954"/>
              <a:gd name="T94" fmla="*/ 2368 w 2616"/>
              <a:gd name="T95" fmla="*/ 66 h 954"/>
              <a:gd name="T96" fmla="*/ 2378 w 2616"/>
              <a:gd name="T97" fmla="*/ 66 h 954"/>
              <a:gd name="T98" fmla="*/ 2442 w 2616"/>
              <a:gd name="T99" fmla="*/ 138 h 954"/>
              <a:gd name="T100" fmla="*/ 2520 w 2616"/>
              <a:gd name="T101" fmla="*/ 104 h 954"/>
              <a:gd name="T102" fmla="*/ 2604 w 2616"/>
              <a:gd name="T103" fmla="*/ 20 h 954"/>
              <a:gd name="T104" fmla="*/ 0 w 2616"/>
              <a:gd name="T10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6" h="954">
                <a:moveTo>
                  <a:pt x="0" y="936"/>
                </a:moveTo>
                <a:lnTo>
                  <a:pt x="0" y="936"/>
                </a:lnTo>
                <a:lnTo>
                  <a:pt x="18" y="934"/>
                </a:lnTo>
                <a:lnTo>
                  <a:pt x="36" y="932"/>
                </a:lnTo>
                <a:lnTo>
                  <a:pt x="36" y="932"/>
                </a:lnTo>
                <a:lnTo>
                  <a:pt x="46" y="934"/>
                </a:lnTo>
                <a:lnTo>
                  <a:pt x="58" y="936"/>
                </a:lnTo>
                <a:lnTo>
                  <a:pt x="58" y="936"/>
                </a:lnTo>
                <a:lnTo>
                  <a:pt x="74" y="940"/>
                </a:lnTo>
                <a:lnTo>
                  <a:pt x="86" y="942"/>
                </a:lnTo>
                <a:lnTo>
                  <a:pt x="86" y="942"/>
                </a:lnTo>
                <a:lnTo>
                  <a:pt x="110" y="946"/>
                </a:lnTo>
                <a:lnTo>
                  <a:pt x="126" y="948"/>
                </a:lnTo>
                <a:lnTo>
                  <a:pt x="136" y="946"/>
                </a:lnTo>
                <a:lnTo>
                  <a:pt x="136" y="946"/>
                </a:lnTo>
                <a:lnTo>
                  <a:pt x="178" y="940"/>
                </a:lnTo>
                <a:lnTo>
                  <a:pt x="204" y="936"/>
                </a:lnTo>
                <a:lnTo>
                  <a:pt x="222" y="932"/>
                </a:lnTo>
                <a:lnTo>
                  <a:pt x="222" y="932"/>
                </a:lnTo>
                <a:lnTo>
                  <a:pt x="252" y="918"/>
                </a:lnTo>
                <a:lnTo>
                  <a:pt x="274" y="910"/>
                </a:lnTo>
                <a:lnTo>
                  <a:pt x="274" y="910"/>
                </a:lnTo>
                <a:lnTo>
                  <a:pt x="292" y="910"/>
                </a:lnTo>
                <a:lnTo>
                  <a:pt x="316" y="910"/>
                </a:lnTo>
                <a:lnTo>
                  <a:pt x="316" y="910"/>
                </a:lnTo>
                <a:lnTo>
                  <a:pt x="352" y="910"/>
                </a:lnTo>
                <a:lnTo>
                  <a:pt x="352" y="910"/>
                </a:lnTo>
                <a:lnTo>
                  <a:pt x="358" y="904"/>
                </a:lnTo>
                <a:lnTo>
                  <a:pt x="368" y="896"/>
                </a:lnTo>
                <a:lnTo>
                  <a:pt x="368" y="896"/>
                </a:lnTo>
                <a:lnTo>
                  <a:pt x="386" y="880"/>
                </a:lnTo>
                <a:lnTo>
                  <a:pt x="386" y="880"/>
                </a:lnTo>
                <a:lnTo>
                  <a:pt x="390" y="878"/>
                </a:lnTo>
                <a:lnTo>
                  <a:pt x="396" y="878"/>
                </a:lnTo>
                <a:lnTo>
                  <a:pt x="404" y="878"/>
                </a:lnTo>
                <a:lnTo>
                  <a:pt x="414" y="880"/>
                </a:lnTo>
                <a:lnTo>
                  <a:pt x="414" y="880"/>
                </a:lnTo>
                <a:lnTo>
                  <a:pt x="428" y="882"/>
                </a:lnTo>
                <a:lnTo>
                  <a:pt x="442" y="882"/>
                </a:lnTo>
                <a:lnTo>
                  <a:pt x="454" y="878"/>
                </a:lnTo>
                <a:lnTo>
                  <a:pt x="464" y="876"/>
                </a:lnTo>
                <a:lnTo>
                  <a:pt x="464" y="876"/>
                </a:lnTo>
                <a:lnTo>
                  <a:pt x="480" y="864"/>
                </a:lnTo>
                <a:lnTo>
                  <a:pt x="492" y="856"/>
                </a:lnTo>
                <a:lnTo>
                  <a:pt x="506" y="844"/>
                </a:lnTo>
                <a:lnTo>
                  <a:pt x="506" y="844"/>
                </a:lnTo>
                <a:lnTo>
                  <a:pt x="534" y="816"/>
                </a:lnTo>
                <a:lnTo>
                  <a:pt x="548" y="804"/>
                </a:lnTo>
                <a:lnTo>
                  <a:pt x="562" y="796"/>
                </a:lnTo>
                <a:lnTo>
                  <a:pt x="562" y="796"/>
                </a:lnTo>
                <a:lnTo>
                  <a:pt x="590" y="776"/>
                </a:lnTo>
                <a:lnTo>
                  <a:pt x="616" y="760"/>
                </a:lnTo>
                <a:lnTo>
                  <a:pt x="616" y="760"/>
                </a:lnTo>
                <a:lnTo>
                  <a:pt x="654" y="738"/>
                </a:lnTo>
                <a:lnTo>
                  <a:pt x="654" y="738"/>
                </a:lnTo>
                <a:lnTo>
                  <a:pt x="664" y="734"/>
                </a:lnTo>
                <a:lnTo>
                  <a:pt x="676" y="728"/>
                </a:lnTo>
                <a:lnTo>
                  <a:pt x="676" y="728"/>
                </a:lnTo>
                <a:lnTo>
                  <a:pt x="688" y="716"/>
                </a:lnTo>
                <a:lnTo>
                  <a:pt x="700" y="700"/>
                </a:lnTo>
                <a:lnTo>
                  <a:pt x="700" y="700"/>
                </a:lnTo>
                <a:lnTo>
                  <a:pt x="710" y="688"/>
                </a:lnTo>
                <a:lnTo>
                  <a:pt x="714" y="686"/>
                </a:lnTo>
                <a:lnTo>
                  <a:pt x="722" y="686"/>
                </a:lnTo>
                <a:lnTo>
                  <a:pt x="722" y="686"/>
                </a:lnTo>
                <a:lnTo>
                  <a:pt x="738" y="684"/>
                </a:lnTo>
                <a:lnTo>
                  <a:pt x="748" y="684"/>
                </a:lnTo>
                <a:lnTo>
                  <a:pt x="758" y="678"/>
                </a:lnTo>
                <a:lnTo>
                  <a:pt x="758" y="678"/>
                </a:lnTo>
                <a:lnTo>
                  <a:pt x="778" y="668"/>
                </a:lnTo>
                <a:lnTo>
                  <a:pt x="790" y="658"/>
                </a:lnTo>
                <a:lnTo>
                  <a:pt x="790" y="658"/>
                </a:lnTo>
                <a:lnTo>
                  <a:pt x="802" y="652"/>
                </a:lnTo>
                <a:lnTo>
                  <a:pt x="812" y="648"/>
                </a:lnTo>
                <a:lnTo>
                  <a:pt x="820" y="646"/>
                </a:lnTo>
                <a:lnTo>
                  <a:pt x="820" y="646"/>
                </a:lnTo>
                <a:lnTo>
                  <a:pt x="830" y="646"/>
                </a:lnTo>
                <a:lnTo>
                  <a:pt x="840" y="648"/>
                </a:lnTo>
                <a:lnTo>
                  <a:pt x="848" y="648"/>
                </a:lnTo>
                <a:lnTo>
                  <a:pt x="856" y="646"/>
                </a:lnTo>
                <a:lnTo>
                  <a:pt x="856" y="646"/>
                </a:lnTo>
                <a:lnTo>
                  <a:pt x="872" y="640"/>
                </a:lnTo>
                <a:lnTo>
                  <a:pt x="882" y="636"/>
                </a:lnTo>
                <a:lnTo>
                  <a:pt x="892" y="630"/>
                </a:lnTo>
                <a:lnTo>
                  <a:pt x="892" y="630"/>
                </a:lnTo>
                <a:lnTo>
                  <a:pt x="908" y="618"/>
                </a:lnTo>
                <a:lnTo>
                  <a:pt x="922" y="610"/>
                </a:lnTo>
                <a:lnTo>
                  <a:pt x="922" y="610"/>
                </a:lnTo>
                <a:lnTo>
                  <a:pt x="934" y="608"/>
                </a:lnTo>
                <a:lnTo>
                  <a:pt x="946" y="606"/>
                </a:lnTo>
                <a:lnTo>
                  <a:pt x="946" y="606"/>
                </a:lnTo>
                <a:lnTo>
                  <a:pt x="964" y="602"/>
                </a:lnTo>
                <a:lnTo>
                  <a:pt x="972" y="600"/>
                </a:lnTo>
                <a:lnTo>
                  <a:pt x="980" y="596"/>
                </a:lnTo>
                <a:lnTo>
                  <a:pt x="980" y="596"/>
                </a:lnTo>
                <a:lnTo>
                  <a:pt x="1002" y="576"/>
                </a:lnTo>
                <a:lnTo>
                  <a:pt x="1012" y="564"/>
                </a:lnTo>
                <a:lnTo>
                  <a:pt x="1020" y="554"/>
                </a:lnTo>
                <a:lnTo>
                  <a:pt x="1020" y="554"/>
                </a:lnTo>
                <a:lnTo>
                  <a:pt x="1024" y="546"/>
                </a:lnTo>
                <a:lnTo>
                  <a:pt x="1028" y="542"/>
                </a:lnTo>
                <a:lnTo>
                  <a:pt x="1034" y="536"/>
                </a:lnTo>
                <a:lnTo>
                  <a:pt x="1042" y="532"/>
                </a:lnTo>
                <a:lnTo>
                  <a:pt x="1042" y="532"/>
                </a:lnTo>
                <a:lnTo>
                  <a:pt x="1054" y="528"/>
                </a:lnTo>
                <a:lnTo>
                  <a:pt x="1064" y="522"/>
                </a:lnTo>
                <a:lnTo>
                  <a:pt x="1082" y="508"/>
                </a:lnTo>
                <a:lnTo>
                  <a:pt x="1082" y="508"/>
                </a:lnTo>
                <a:lnTo>
                  <a:pt x="1108" y="482"/>
                </a:lnTo>
                <a:lnTo>
                  <a:pt x="1108" y="482"/>
                </a:lnTo>
                <a:lnTo>
                  <a:pt x="1120" y="476"/>
                </a:lnTo>
                <a:lnTo>
                  <a:pt x="1134" y="470"/>
                </a:lnTo>
                <a:lnTo>
                  <a:pt x="1134" y="470"/>
                </a:lnTo>
                <a:lnTo>
                  <a:pt x="1138" y="466"/>
                </a:lnTo>
                <a:lnTo>
                  <a:pt x="1144" y="460"/>
                </a:lnTo>
                <a:lnTo>
                  <a:pt x="1152" y="442"/>
                </a:lnTo>
                <a:lnTo>
                  <a:pt x="1152" y="442"/>
                </a:lnTo>
                <a:lnTo>
                  <a:pt x="1158" y="434"/>
                </a:lnTo>
                <a:lnTo>
                  <a:pt x="1164" y="424"/>
                </a:lnTo>
                <a:lnTo>
                  <a:pt x="1176" y="412"/>
                </a:lnTo>
                <a:lnTo>
                  <a:pt x="1176" y="412"/>
                </a:lnTo>
                <a:lnTo>
                  <a:pt x="1190" y="402"/>
                </a:lnTo>
                <a:lnTo>
                  <a:pt x="1202" y="394"/>
                </a:lnTo>
                <a:lnTo>
                  <a:pt x="1202" y="394"/>
                </a:lnTo>
                <a:lnTo>
                  <a:pt x="1206" y="394"/>
                </a:lnTo>
                <a:lnTo>
                  <a:pt x="1212" y="396"/>
                </a:lnTo>
                <a:lnTo>
                  <a:pt x="1218" y="400"/>
                </a:lnTo>
                <a:lnTo>
                  <a:pt x="1224" y="404"/>
                </a:lnTo>
                <a:lnTo>
                  <a:pt x="1224" y="404"/>
                </a:lnTo>
                <a:lnTo>
                  <a:pt x="1230" y="410"/>
                </a:lnTo>
                <a:lnTo>
                  <a:pt x="1234" y="414"/>
                </a:lnTo>
                <a:lnTo>
                  <a:pt x="1238" y="414"/>
                </a:lnTo>
                <a:lnTo>
                  <a:pt x="1242" y="412"/>
                </a:lnTo>
                <a:lnTo>
                  <a:pt x="1256" y="404"/>
                </a:lnTo>
                <a:lnTo>
                  <a:pt x="1256" y="404"/>
                </a:lnTo>
                <a:lnTo>
                  <a:pt x="1288" y="382"/>
                </a:lnTo>
                <a:lnTo>
                  <a:pt x="1304" y="370"/>
                </a:lnTo>
                <a:lnTo>
                  <a:pt x="1304" y="370"/>
                </a:lnTo>
                <a:lnTo>
                  <a:pt x="1310" y="366"/>
                </a:lnTo>
                <a:lnTo>
                  <a:pt x="1320" y="366"/>
                </a:lnTo>
                <a:lnTo>
                  <a:pt x="1320" y="366"/>
                </a:lnTo>
                <a:lnTo>
                  <a:pt x="1326" y="366"/>
                </a:lnTo>
                <a:lnTo>
                  <a:pt x="1332" y="368"/>
                </a:lnTo>
                <a:lnTo>
                  <a:pt x="1338" y="370"/>
                </a:lnTo>
                <a:lnTo>
                  <a:pt x="1342" y="370"/>
                </a:lnTo>
                <a:lnTo>
                  <a:pt x="1342" y="370"/>
                </a:lnTo>
                <a:lnTo>
                  <a:pt x="1352" y="368"/>
                </a:lnTo>
                <a:lnTo>
                  <a:pt x="1360" y="368"/>
                </a:lnTo>
                <a:lnTo>
                  <a:pt x="1366" y="366"/>
                </a:lnTo>
                <a:lnTo>
                  <a:pt x="1366" y="366"/>
                </a:lnTo>
                <a:lnTo>
                  <a:pt x="1378" y="362"/>
                </a:lnTo>
                <a:lnTo>
                  <a:pt x="1390" y="362"/>
                </a:lnTo>
                <a:lnTo>
                  <a:pt x="1390" y="362"/>
                </a:lnTo>
                <a:lnTo>
                  <a:pt x="1404" y="368"/>
                </a:lnTo>
                <a:lnTo>
                  <a:pt x="1410" y="370"/>
                </a:lnTo>
                <a:lnTo>
                  <a:pt x="1416" y="370"/>
                </a:lnTo>
                <a:lnTo>
                  <a:pt x="1416" y="370"/>
                </a:lnTo>
                <a:lnTo>
                  <a:pt x="1434" y="364"/>
                </a:lnTo>
                <a:lnTo>
                  <a:pt x="1452" y="354"/>
                </a:lnTo>
                <a:lnTo>
                  <a:pt x="1452" y="354"/>
                </a:lnTo>
                <a:lnTo>
                  <a:pt x="1474" y="346"/>
                </a:lnTo>
                <a:lnTo>
                  <a:pt x="1498" y="340"/>
                </a:lnTo>
                <a:lnTo>
                  <a:pt x="1498" y="340"/>
                </a:lnTo>
                <a:lnTo>
                  <a:pt x="1524" y="338"/>
                </a:lnTo>
                <a:lnTo>
                  <a:pt x="1550" y="336"/>
                </a:lnTo>
                <a:lnTo>
                  <a:pt x="1550" y="336"/>
                </a:lnTo>
                <a:lnTo>
                  <a:pt x="1560" y="336"/>
                </a:lnTo>
                <a:lnTo>
                  <a:pt x="1568" y="340"/>
                </a:lnTo>
                <a:lnTo>
                  <a:pt x="1584" y="344"/>
                </a:lnTo>
                <a:lnTo>
                  <a:pt x="1584" y="344"/>
                </a:lnTo>
                <a:lnTo>
                  <a:pt x="1602" y="348"/>
                </a:lnTo>
                <a:lnTo>
                  <a:pt x="1612" y="348"/>
                </a:lnTo>
                <a:lnTo>
                  <a:pt x="1622" y="346"/>
                </a:lnTo>
                <a:lnTo>
                  <a:pt x="1622" y="346"/>
                </a:lnTo>
                <a:lnTo>
                  <a:pt x="1638" y="338"/>
                </a:lnTo>
                <a:lnTo>
                  <a:pt x="1646" y="334"/>
                </a:lnTo>
                <a:lnTo>
                  <a:pt x="1650" y="330"/>
                </a:lnTo>
                <a:lnTo>
                  <a:pt x="1650" y="330"/>
                </a:lnTo>
                <a:lnTo>
                  <a:pt x="1660" y="322"/>
                </a:lnTo>
                <a:lnTo>
                  <a:pt x="1666" y="318"/>
                </a:lnTo>
                <a:lnTo>
                  <a:pt x="1672" y="316"/>
                </a:lnTo>
                <a:lnTo>
                  <a:pt x="1672" y="316"/>
                </a:lnTo>
                <a:lnTo>
                  <a:pt x="1694" y="316"/>
                </a:lnTo>
                <a:lnTo>
                  <a:pt x="1716" y="316"/>
                </a:lnTo>
                <a:lnTo>
                  <a:pt x="1716" y="316"/>
                </a:lnTo>
                <a:lnTo>
                  <a:pt x="1726" y="318"/>
                </a:lnTo>
                <a:lnTo>
                  <a:pt x="1740" y="318"/>
                </a:lnTo>
                <a:lnTo>
                  <a:pt x="1740" y="318"/>
                </a:lnTo>
                <a:lnTo>
                  <a:pt x="1754" y="316"/>
                </a:lnTo>
                <a:lnTo>
                  <a:pt x="1766" y="314"/>
                </a:lnTo>
                <a:lnTo>
                  <a:pt x="1766" y="314"/>
                </a:lnTo>
                <a:lnTo>
                  <a:pt x="1776" y="308"/>
                </a:lnTo>
                <a:lnTo>
                  <a:pt x="1794" y="294"/>
                </a:lnTo>
                <a:lnTo>
                  <a:pt x="1812" y="278"/>
                </a:lnTo>
                <a:lnTo>
                  <a:pt x="1828" y="262"/>
                </a:lnTo>
                <a:lnTo>
                  <a:pt x="1828" y="262"/>
                </a:lnTo>
                <a:lnTo>
                  <a:pt x="1854" y="228"/>
                </a:lnTo>
                <a:lnTo>
                  <a:pt x="1866" y="212"/>
                </a:lnTo>
                <a:lnTo>
                  <a:pt x="1880" y="200"/>
                </a:lnTo>
                <a:lnTo>
                  <a:pt x="1880" y="200"/>
                </a:lnTo>
                <a:lnTo>
                  <a:pt x="1918" y="172"/>
                </a:lnTo>
                <a:lnTo>
                  <a:pt x="1958" y="148"/>
                </a:lnTo>
                <a:lnTo>
                  <a:pt x="1958" y="148"/>
                </a:lnTo>
                <a:lnTo>
                  <a:pt x="2008" y="118"/>
                </a:lnTo>
                <a:lnTo>
                  <a:pt x="2008" y="118"/>
                </a:lnTo>
                <a:lnTo>
                  <a:pt x="2014" y="114"/>
                </a:lnTo>
                <a:lnTo>
                  <a:pt x="2022" y="112"/>
                </a:lnTo>
                <a:lnTo>
                  <a:pt x="2036" y="110"/>
                </a:lnTo>
                <a:lnTo>
                  <a:pt x="2036" y="110"/>
                </a:lnTo>
                <a:lnTo>
                  <a:pt x="2066" y="110"/>
                </a:lnTo>
                <a:lnTo>
                  <a:pt x="2094" y="112"/>
                </a:lnTo>
                <a:lnTo>
                  <a:pt x="2094" y="112"/>
                </a:lnTo>
                <a:lnTo>
                  <a:pt x="2108" y="112"/>
                </a:lnTo>
                <a:lnTo>
                  <a:pt x="2120" y="110"/>
                </a:lnTo>
                <a:lnTo>
                  <a:pt x="2120" y="110"/>
                </a:lnTo>
                <a:lnTo>
                  <a:pt x="2130" y="104"/>
                </a:lnTo>
                <a:lnTo>
                  <a:pt x="2142" y="94"/>
                </a:lnTo>
                <a:lnTo>
                  <a:pt x="2142" y="94"/>
                </a:lnTo>
                <a:lnTo>
                  <a:pt x="2150" y="84"/>
                </a:lnTo>
                <a:lnTo>
                  <a:pt x="2152" y="80"/>
                </a:lnTo>
                <a:lnTo>
                  <a:pt x="2156" y="80"/>
                </a:lnTo>
                <a:lnTo>
                  <a:pt x="2156" y="80"/>
                </a:lnTo>
                <a:lnTo>
                  <a:pt x="2176" y="80"/>
                </a:lnTo>
                <a:lnTo>
                  <a:pt x="2188" y="80"/>
                </a:lnTo>
                <a:lnTo>
                  <a:pt x="2198" y="82"/>
                </a:lnTo>
                <a:lnTo>
                  <a:pt x="2198" y="82"/>
                </a:lnTo>
                <a:lnTo>
                  <a:pt x="2220" y="86"/>
                </a:lnTo>
                <a:lnTo>
                  <a:pt x="2238" y="86"/>
                </a:lnTo>
                <a:lnTo>
                  <a:pt x="2238" y="86"/>
                </a:lnTo>
                <a:lnTo>
                  <a:pt x="2258" y="84"/>
                </a:lnTo>
                <a:lnTo>
                  <a:pt x="2258" y="84"/>
                </a:lnTo>
                <a:lnTo>
                  <a:pt x="2282" y="90"/>
                </a:lnTo>
                <a:lnTo>
                  <a:pt x="2308" y="98"/>
                </a:lnTo>
                <a:lnTo>
                  <a:pt x="2308" y="98"/>
                </a:lnTo>
                <a:lnTo>
                  <a:pt x="2334" y="108"/>
                </a:lnTo>
                <a:lnTo>
                  <a:pt x="2334" y="108"/>
                </a:lnTo>
                <a:lnTo>
                  <a:pt x="2338" y="106"/>
                </a:lnTo>
                <a:lnTo>
                  <a:pt x="2344" y="98"/>
                </a:lnTo>
                <a:lnTo>
                  <a:pt x="2344" y="98"/>
                </a:lnTo>
                <a:lnTo>
                  <a:pt x="2368" y="66"/>
                </a:lnTo>
                <a:lnTo>
                  <a:pt x="2368" y="66"/>
                </a:lnTo>
                <a:lnTo>
                  <a:pt x="2370" y="64"/>
                </a:lnTo>
                <a:lnTo>
                  <a:pt x="2372" y="64"/>
                </a:lnTo>
                <a:lnTo>
                  <a:pt x="2378" y="66"/>
                </a:lnTo>
                <a:lnTo>
                  <a:pt x="2378" y="66"/>
                </a:lnTo>
                <a:lnTo>
                  <a:pt x="2406" y="96"/>
                </a:lnTo>
                <a:lnTo>
                  <a:pt x="2432" y="126"/>
                </a:lnTo>
                <a:lnTo>
                  <a:pt x="2432" y="126"/>
                </a:lnTo>
                <a:lnTo>
                  <a:pt x="2440" y="136"/>
                </a:lnTo>
                <a:lnTo>
                  <a:pt x="2442" y="138"/>
                </a:lnTo>
                <a:lnTo>
                  <a:pt x="2446" y="136"/>
                </a:lnTo>
                <a:lnTo>
                  <a:pt x="2446" y="136"/>
                </a:lnTo>
                <a:lnTo>
                  <a:pt x="2482" y="122"/>
                </a:lnTo>
                <a:lnTo>
                  <a:pt x="2508" y="110"/>
                </a:lnTo>
                <a:lnTo>
                  <a:pt x="2520" y="104"/>
                </a:lnTo>
                <a:lnTo>
                  <a:pt x="2532" y="96"/>
                </a:lnTo>
                <a:lnTo>
                  <a:pt x="2532" y="96"/>
                </a:lnTo>
                <a:lnTo>
                  <a:pt x="2552" y="76"/>
                </a:lnTo>
                <a:lnTo>
                  <a:pt x="2574" y="54"/>
                </a:lnTo>
                <a:lnTo>
                  <a:pt x="2604" y="20"/>
                </a:lnTo>
                <a:lnTo>
                  <a:pt x="2604" y="20"/>
                </a:lnTo>
                <a:lnTo>
                  <a:pt x="2616" y="2"/>
                </a:lnTo>
                <a:lnTo>
                  <a:pt x="2616" y="0"/>
                </a:lnTo>
                <a:lnTo>
                  <a:pt x="2616" y="954"/>
                </a:lnTo>
                <a:lnTo>
                  <a:pt x="0" y="9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Freeform 61"/>
          <p:cNvSpPr>
            <a:spLocks/>
          </p:cNvSpPr>
          <p:nvPr/>
        </p:nvSpPr>
        <p:spPr bwMode="auto">
          <a:xfrm>
            <a:off x="1600200" y="4526667"/>
            <a:ext cx="4152900" cy="762000"/>
          </a:xfrm>
          <a:custGeom>
            <a:avLst/>
            <a:gdLst>
              <a:gd name="T0" fmla="*/ 26 w 2616"/>
              <a:gd name="T1" fmla="*/ 468 h 480"/>
              <a:gd name="T2" fmla="*/ 84 w 2616"/>
              <a:gd name="T3" fmla="*/ 474 h 480"/>
              <a:gd name="T4" fmla="*/ 206 w 2616"/>
              <a:gd name="T5" fmla="*/ 472 h 480"/>
              <a:gd name="T6" fmla="*/ 272 w 2616"/>
              <a:gd name="T7" fmla="*/ 448 h 480"/>
              <a:gd name="T8" fmla="*/ 348 w 2616"/>
              <a:gd name="T9" fmla="*/ 450 h 480"/>
              <a:gd name="T10" fmla="*/ 380 w 2616"/>
              <a:gd name="T11" fmla="*/ 428 h 480"/>
              <a:gd name="T12" fmla="*/ 398 w 2616"/>
              <a:gd name="T13" fmla="*/ 414 h 480"/>
              <a:gd name="T14" fmla="*/ 448 w 2616"/>
              <a:gd name="T15" fmla="*/ 414 h 480"/>
              <a:gd name="T16" fmla="*/ 498 w 2616"/>
              <a:gd name="T17" fmla="*/ 392 h 480"/>
              <a:gd name="T18" fmla="*/ 528 w 2616"/>
              <a:gd name="T19" fmla="*/ 362 h 480"/>
              <a:gd name="T20" fmla="*/ 594 w 2616"/>
              <a:gd name="T21" fmla="*/ 316 h 480"/>
              <a:gd name="T22" fmla="*/ 630 w 2616"/>
              <a:gd name="T23" fmla="*/ 290 h 480"/>
              <a:gd name="T24" fmla="*/ 668 w 2616"/>
              <a:gd name="T25" fmla="*/ 274 h 480"/>
              <a:gd name="T26" fmla="*/ 702 w 2616"/>
              <a:gd name="T27" fmla="*/ 244 h 480"/>
              <a:gd name="T28" fmla="*/ 714 w 2616"/>
              <a:gd name="T29" fmla="*/ 228 h 480"/>
              <a:gd name="T30" fmla="*/ 770 w 2616"/>
              <a:gd name="T31" fmla="*/ 220 h 480"/>
              <a:gd name="T32" fmla="*/ 820 w 2616"/>
              <a:gd name="T33" fmla="*/ 200 h 480"/>
              <a:gd name="T34" fmla="*/ 856 w 2616"/>
              <a:gd name="T35" fmla="*/ 198 h 480"/>
              <a:gd name="T36" fmla="*/ 908 w 2616"/>
              <a:gd name="T37" fmla="*/ 180 h 480"/>
              <a:gd name="T38" fmla="*/ 928 w 2616"/>
              <a:gd name="T39" fmla="*/ 176 h 480"/>
              <a:gd name="T40" fmla="*/ 960 w 2616"/>
              <a:gd name="T41" fmla="*/ 204 h 480"/>
              <a:gd name="T42" fmla="*/ 978 w 2616"/>
              <a:gd name="T43" fmla="*/ 208 h 480"/>
              <a:gd name="T44" fmla="*/ 994 w 2616"/>
              <a:gd name="T45" fmla="*/ 218 h 480"/>
              <a:gd name="T46" fmla="*/ 1010 w 2616"/>
              <a:gd name="T47" fmla="*/ 200 h 480"/>
              <a:gd name="T48" fmla="*/ 1040 w 2616"/>
              <a:gd name="T49" fmla="*/ 182 h 480"/>
              <a:gd name="T50" fmla="*/ 1070 w 2616"/>
              <a:gd name="T51" fmla="*/ 172 h 480"/>
              <a:gd name="T52" fmla="*/ 1098 w 2616"/>
              <a:gd name="T53" fmla="*/ 142 h 480"/>
              <a:gd name="T54" fmla="*/ 1134 w 2616"/>
              <a:gd name="T55" fmla="*/ 136 h 480"/>
              <a:gd name="T56" fmla="*/ 1166 w 2616"/>
              <a:gd name="T57" fmla="*/ 94 h 480"/>
              <a:gd name="T58" fmla="*/ 1186 w 2616"/>
              <a:gd name="T59" fmla="*/ 80 h 480"/>
              <a:gd name="T60" fmla="*/ 1214 w 2616"/>
              <a:gd name="T61" fmla="*/ 72 h 480"/>
              <a:gd name="T62" fmla="*/ 1238 w 2616"/>
              <a:gd name="T63" fmla="*/ 90 h 480"/>
              <a:gd name="T64" fmla="*/ 1268 w 2616"/>
              <a:gd name="T65" fmla="*/ 88 h 480"/>
              <a:gd name="T66" fmla="*/ 1304 w 2616"/>
              <a:gd name="T67" fmla="*/ 74 h 480"/>
              <a:gd name="T68" fmla="*/ 1334 w 2616"/>
              <a:gd name="T69" fmla="*/ 72 h 480"/>
              <a:gd name="T70" fmla="*/ 1382 w 2616"/>
              <a:gd name="T71" fmla="*/ 72 h 480"/>
              <a:gd name="T72" fmla="*/ 1412 w 2616"/>
              <a:gd name="T73" fmla="*/ 80 h 480"/>
              <a:gd name="T74" fmla="*/ 1448 w 2616"/>
              <a:gd name="T75" fmla="*/ 72 h 480"/>
              <a:gd name="T76" fmla="*/ 1496 w 2616"/>
              <a:gd name="T77" fmla="*/ 64 h 480"/>
              <a:gd name="T78" fmla="*/ 1568 w 2616"/>
              <a:gd name="T79" fmla="*/ 70 h 480"/>
              <a:gd name="T80" fmla="*/ 1606 w 2616"/>
              <a:gd name="T81" fmla="*/ 84 h 480"/>
              <a:gd name="T82" fmla="*/ 1656 w 2616"/>
              <a:gd name="T83" fmla="*/ 74 h 480"/>
              <a:gd name="T84" fmla="*/ 1710 w 2616"/>
              <a:gd name="T85" fmla="*/ 72 h 480"/>
              <a:gd name="T86" fmla="*/ 1756 w 2616"/>
              <a:gd name="T87" fmla="*/ 82 h 480"/>
              <a:gd name="T88" fmla="*/ 1790 w 2616"/>
              <a:gd name="T89" fmla="*/ 82 h 480"/>
              <a:gd name="T90" fmla="*/ 1854 w 2616"/>
              <a:gd name="T91" fmla="*/ 64 h 480"/>
              <a:gd name="T92" fmla="*/ 1924 w 2616"/>
              <a:gd name="T93" fmla="*/ 46 h 480"/>
              <a:gd name="T94" fmla="*/ 2028 w 2616"/>
              <a:gd name="T95" fmla="*/ 26 h 480"/>
              <a:gd name="T96" fmla="*/ 2120 w 2616"/>
              <a:gd name="T97" fmla="*/ 26 h 480"/>
              <a:gd name="T98" fmla="*/ 2160 w 2616"/>
              <a:gd name="T99" fmla="*/ 22 h 480"/>
              <a:gd name="T100" fmla="*/ 2206 w 2616"/>
              <a:gd name="T101" fmla="*/ 34 h 480"/>
              <a:gd name="T102" fmla="*/ 2268 w 2616"/>
              <a:gd name="T103" fmla="*/ 50 h 480"/>
              <a:gd name="T104" fmla="*/ 2324 w 2616"/>
              <a:gd name="T105" fmla="*/ 66 h 480"/>
              <a:gd name="T106" fmla="*/ 2346 w 2616"/>
              <a:gd name="T107" fmla="*/ 66 h 480"/>
              <a:gd name="T108" fmla="*/ 2372 w 2616"/>
              <a:gd name="T109" fmla="*/ 58 h 480"/>
              <a:gd name="T110" fmla="*/ 2422 w 2616"/>
              <a:gd name="T111" fmla="*/ 80 h 480"/>
              <a:gd name="T112" fmla="*/ 2448 w 2616"/>
              <a:gd name="T113" fmla="*/ 96 h 480"/>
              <a:gd name="T114" fmla="*/ 2514 w 2616"/>
              <a:gd name="T115" fmla="*/ 96 h 480"/>
              <a:gd name="T116" fmla="*/ 2548 w 2616"/>
              <a:gd name="T117" fmla="*/ 78 h 480"/>
              <a:gd name="T118" fmla="*/ 2576 w 2616"/>
              <a:gd name="T119" fmla="*/ 30 h 480"/>
              <a:gd name="T120" fmla="*/ 2592 w 2616"/>
              <a:gd name="T121" fmla="*/ 10 h 480"/>
              <a:gd name="T122" fmla="*/ 2616 w 2616"/>
              <a:gd name="T1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16" h="480">
                <a:moveTo>
                  <a:pt x="0" y="476"/>
                </a:moveTo>
                <a:lnTo>
                  <a:pt x="0" y="476"/>
                </a:lnTo>
                <a:lnTo>
                  <a:pt x="12" y="472"/>
                </a:lnTo>
                <a:lnTo>
                  <a:pt x="26" y="468"/>
                </a:lnTo>
                <a:lnTo>
                  <a:pt x="42" y="466"/>
                </a:lnTo>
                <a:lnTo>
                  <a:pt x="58" y="468"/>
                </a:lnTo>
                <a:lnTo>
                  <a:pt x="58" y="468"/>
                </a:lnTo>
                <a:lnTo>
                  <a:pt x="84" y="474"/>
                </a:lnTo>
                <a:lnTo>
                  <a:pt x="126" y="476"/>
                </a:lnTo>
                <a:lnTo>
                  <a:pt x="170" y="476"/>
                </a:lnTo>
                <a:lnTo>
                  <a:pt x="190" y="474"/>
                </a:lnTo>
                <a:lnTo>
                  <a:pt x="206" y="472"/>
                </a:lnTo>
                <a:lnTo>
                  <a:pt x="206" y="472"/>
                </a:lnTo>
                <a:lnTo>
                  <a:pt x="232" y="462"/>
                </a:lnTo>
                <a:lnTo>
                  <a:pt x="254" y="454"/>
                </a:lnTo>
                <a:lnTo>
                  <a:pt x="272" y="448"/>
                </a:lnTo>
                <a:lnTo>
                  <a:pt x="286" y="446"/>
                </a:lnTo>
                <a:lnTo>
                  <a:pt x="286" y="446"/>
                </a:lnTo>
                <a:lnTo>
                  <a:pt x="328" y="450"/>
                </a:lnTo>
                <a:lnTo>
                  <a:pt x="348" y="450"/>
                </a:lnTo>
                <a:lnTo>
                  <a:pt x="356" y="448"/>
                </a:lnTo>
                <a:lnTo>
                  <a:pt x="360" y="446"/>
                </a:lnTo>
                <a:lnTo>
                  <a:pt x="360" y="446"/>
                </a:lnTo>
                <a:lnTo>
                  <a:pt x="380" y="428"/>
                </a:lnTo>
                <a:lnTo>
                  <a:pt x="390" y="418"/>
                </a:lnTo>
                <a:lnTo>
                  <a:pt x="394" y="416"/>
                </a:lnTo>
                <a:lnTo>
                  <a:pt x="398" y="414"/>
                </a:lnTo>
                <a:lnTo>
                  <a:pt x="398" y="414"/>
                </a:lnTo>
                <a:lnTo>
                  <a:pt x="406" y="414"/>
                </a:lnTo>
                <a:lnTo>
                  <a:pt x="418" y="416"/>
                </a:lnTo>
                <a:lnTo>
                  <a:pt x="432" y="416"/>
                </a:lnTo>
                <a:lnTo>
                  <a:pt x="448" y="414"/>
                </a:lnTo>
                <a:lnTo>
                  <a:pt x="448" y="414"/>
                </a:lnTo>
                <a:lnTo>
                  <a:pt x="466" y="408"/>
                </a:lnTo>
                <a:lnTo>
                  <a:pt x="484" y="400"/>
                </a:lnTo>
                <a:lnTo>
                  <a:pt x="498" y="392"/>
                </a:lnTo>
                <a:lnTo>
                  <a:pt x="506" y="382"/>
                </a:lnTo>
                <a:lnTo>
                  <a:pt x="506" y="382"/>
                </a:lnTo>
                <a:lnTo>
                  <a:pt x="514" y="374"/>
                </a:lnTo>
                <a:lnTo>
                  <a:pt x="528" y="362"/>
                </a:lnTo>
                <a:lnTo>
                  <a:pt x="556" y="338"/>
                </a:lnTo>
                <a:lnTo>
                  <a:pt x="556" y="338"/>
                </a:lnTo>
                <a:lnTo>
                  <a:pt x="578" y="324"/>
                </a:lnTo>
                <a:lnTo>
                  <a:pt x="594" y="316"/>
                </a:lnTo>
                <a:lnTo>
                  <a:pt x="594" y="316"/>
                </a:lnTo>
                <a:lnTo>
                  <a:pt x="614" y="304"/>
                </a:lnTo>
                <a:lnTo>
                  <a:pt x="630" y="290"/>
                </a:lnTo>
                <a:lnTo>
                  <a:pt x="630" y="290"/>
                </a:lnTo>
                <a:lnTo>
                  <a:pt x="636" y="286"/>
                </a:lnTo>
                <a:lnTo>
                  <a:pt x="646" y="282"/>
                </a:lnTo>
                <a:lnTo>
                  <a:pt x="668" y="274"/>
                </a:lnTo>
                <a:lnTo>
                  <a:pt x="668" y="274"/>
                </a:lnTo>
                <a:lnTo>
                  <a:pt x="678" y="270"/>
                </a:lnTo>
                <a:lnTo>
                  <a:pt x="686" y="262"/>
                </a:lnTo>
                <a:lnTo>
                  <a:pt x="694" y="254"/>
                </a:lnTo>
                <a:lnTo>
                  <a:pt x="702" y="244"/>
                </a:lnTo>
                <a:lnTo>
                  <a:pt x="702" y="244"/>
                </a:lnTo>
                <a:lnTo>
                  <a:pt x="710" y="232"/>
                </a:lnTo>
                <a:lnTo>
                  <a:pt x="714" y="228"/>
                </a:lnTo>
                <a:lnTo>
                  <a:pt x="714" y="228"/>
                </a:lnTo>
                <a:lnTo>
                  <a:pt x="728" y="228"/>
                </a:lnTo>
                <a:lnTo>
                  <a:pt x="756" y="224"/>
                </a:lnTo>
                <a:lnTo>
                  <a:pt x="756" y="224"/>
                </a:lnTo>
                <a:lnTo>
                  <a:pt x="770" y="220"/>
                </a:lnTo>
                <a:lnTo>
                  <a:pt x="786" y="214"/>
                </a:lnTo>
                <a:lnTo>
                  <a:pt x="808" y="204"/>
                </a:lnTo>
                <a:lnTo>
                  <a:pt x="808" y="204"/>
                </a:lnTo>
                <a:lnTo>
                  <a:pt x="820" y="200"/>
                </a:lnTo>
                <a:lnTo>
                  <a:pt x="832" y="198"/>
                </a:lnTo>
                <a:lnTo>
                  <a:pt x="832" y="198"/>
                </a:lnTo>
                <a:lnTo>
                  <a:pt x="846" y="198"/>
                </a:lnTo>
                <a:lnTo>
                  <a:pt x="856" y="198"/>
                </a:lnTo>
                <a:lnTo>
                  <a:pt x="866" y="194"/>
                </a:lnTo>
                <a:lnTo>
                  <a:pt x="866" y="194"/>
                </a:lnTo>
                <a:lnTo>
                  <a:pt x="908" y="180"/>
                </a:lnTo>
                <a:lnTo>
                  <a:pt x="908" y="180"/>
                </a:lnTo>
                <a:lnTo>
                  <a:pt x="920" y="176"/>
                </a:lnTo>
                <a:lnTo>
                  <a:pt x="924" y="176"/>
                </a:lnTo>
                <a:lnTo>
                  <a:pt x="928" y="176"/>
                </a:lnTo>
                <a:lnTo>
                  <a:pt x="928" y="176"/>
                </a:lnTo>
                <a:lnTo>
                  <a:pt x="942" y="186"/>
                </a:lnTo>
                <a:lnTo>
                  <a:pt x="952" y="198"/>
                </a:lnTo>
                <a:lnTo>
                  <a:pt x="952" y="198"/>
                </a:lnTo>
                <a:lnTo>
                  <a:pt x="960" y="204"/>
                </a:lnTo>
                <a:lnTo>
                  <a:pt x="964" y="206"/>
                </a:lnTo>
                <a:lnTo>
                  <a:pt x="968" y="208"/>
                </a:lnTo>
                <a:lnTo>
                  <a:pt x="968" y="208"/>
                </a:lnTo>
                <a:lnTo>
                  <a:pt x="978" y="208"/>
                </a:lnTo>
                <a:lnTo>
                  <a:pt x="986" y="212"/>
                </a:lnTo>
                <a:lnTo>
                  <a:pt x="986" y="212"/>
                </a:lnTo>
                <a:lnTo>
                  <a:pt x="992" y="216"/>
                </a:lnTo>
                <a:lnTo>
                  <a:pt x="994" y="218"/>
                </a:lnTo>
                <a:lnTo>
                  <a:pt x="996" y="216"/>
                </a:lnTo>
                <a:lnTo>
                  <a:pt x="996" y="216"/>
                </a:lnTo>
                <a:lnTo>
                  <a:pt x="1004" y="206"/>
                </a:lnTo>
                <a:lnTo>
                  <a:pt x="1010" y="200"/>
                </a:lnTo>
                <a:lnTo>
                  <a:pt x="1016" y="194"/>
                </a:lnTo>
                <a:lnTo>
                  <a:pt x="1016" y="194"/>
                </a:lnTo>
                <a:lnTo>
                  <a:pt x="1032" y="184"/>
                </a:lnTo>
                <a:lnTo>
                  <a:pt x="1040" y="182"/>
                </a:lnTo>
                <a:lnTo>
                  <a:pt x="1048" y="178"/>
                </a:lnTo>
                <a:lnTo>
                  <a:pt x="1048" y="178"/>
                </a:lnTo>
                <a:lnTo>
                  <a:pt x="1064" y="176"/>
                </a:lnTo>
                <a:lnTo>
                  <a:pt x="1070" y="172"/>
                </a:lnTo>
                <a:lnTo>
                  <a:pt x="1074" y="166"/>
                </a:lnTo>
                <a:lnTo>
                  <a:pt x="1074" y="166"/>
                </a:lnTo>
                <a:lnTo>
                  <a:pt x="1088" y="152"/>
                </a:lnTo>
                <a:lnTo>
                  <a:pt x="1098" y="142"/>
                </a:lnTo>
                <a:lnTo>
                  <a:pt x="1098" y="142"/>
                </a:lnTo>
                <a:lnTo>
                  <a:pt x="1116" y="140"/>
                </a:lnTo>
                <a:lnTo>
                  <a:pt x="1134" y="136"/>
                </a:lnTo>
                <a:lnTo>
                  <a:pt x="1134" y="136"/>
                </a:lnTo>
                <a:lnTo>
                  <a:pt x="1140" y="130"/>
                </a:lnTo>
                <a:lnTo>
                  <a:pt x="1150" y="116"/>
                </a:lnTo>
                <a:lnTo>
                  <a:pt x="1166" y="94"/>
                </a:lnTo>
                <a:lnTo>
                  <a:pt x="1166" y="94"/>
                </a:lnTo>
                <a:lnTo>
                  <a:pt x="1170" y="90"/>
                </a:lnTo>
                <a:lnTo>
                  <a:pt x="1174" y="86"/>
                </a:lnTo>
                <a:lnTo>
                  <a:pt x="1186" y="80"/>
                </a:lnTo>
                <a:lnTo>
                  <a:pt x="1186" y="80"/>
                </a:lnTo>
                <a:lnTo>
                  <a:pt x="1206" y="68"/>
                </a:lnTo>
                <a:lnTo>
                  <a:pt x="1206" y="68"/>
                </a:lnTo>
                <a:lnTo>
                  <a:pt x="1210" y="70"/>
                </a:lnTo>
                <a:lnTo>
                  <a:pt x="1214" y="72"/>
                </a:lnTo>
                <a:lnTo>
                  <a:pt x="1224" y="80"/>
                </a:lnTo>
                <a:lnTo>
                  <a:pt x="1224" y="80"/>
                </a:lnTo>
                <a:lnTo>
                  <a:pt x="1234" y="86"/>
                </a:lnTo>
                <a:lnTo>
                  <a:pt x="1238" y="90"/>
                </a:lnTo>
                <a:lnTo>
                  <a:pt x="1244" y="90"/>
                </a:lnTo>
                <a:lnTo>
                  <a:pt x="1244" y="90"/>
                </a:lnTo>
                <a:lnTo>
                  <a:pt x="1256" y="90"/>
                </a:lnTo>
                <a:lnTo>
                  <a:pt x="1268" y="88"/>
                </a:lnTo>
                <a:lnTo>
                  <a:pt x="1268" y="88"/>
                </a:lnTo>
                <a:lnTo>
                  <a:pt x="1286" y="82"/>
                </a:lnTo>
                <a:lnTo>
                  <a:pt x="1304" y="74"/>
                </a:lnTo>
                <a:lnTo>
                  <a:pt x="1304" y="74"/>
                </a:lnTo>
                <a:lnTo>
                  <a:pt x="1310" y="72"/>
                </a:lnTo>
                <a:lnTo>
                  <a:pt x="1318" y="72"/>
                </a:lnTo>
                <a:lnTo>
                  <a:pt x="1334" y="72"/>
                </a:lnTo>
                <a:lnTo>
                  <a:pt x="1334" y="72"/>
                </a:lnTo>
                <a:lnTo>
                  <a:pt x="1352" y="74"/>
                </a:lnTo>
                <a:lnTo>
                  <a:pt x="1368" y="72"/>
                </a:lnTo>
                <a:lnTo>
                  <a:pt x="1368" y="72"/>
                </a:lnTo>
                <a:lnTo>
                  <a:pt x="1382" y="72"/>
                </a:lnTo>
                <a:lnTo>
                  <a:pt x="1394" y="74"/>
                </a:lnTo>
                <a:lnTo>
                  <a:pt x="1394" y="74"/>
                </a:lnTo>
                <a:lnTo>
                  <a:pt x="1402" y="78"/>
                </a:lnTo>
                <a:lnTo>
                  <a:pt x="1412" y="80"/>
                </a:lnTo>
                <a:lnTo>
                  <a:pt x="1412" y="80"/>
                </a:lnTo>
                <a:lnTo>
                  <a:pt x="1424" y="78"/>
                </a:lnTo>
                <a:lnTo>
                  <a:pt x="1448" y="72"/>
                </a:lnTo>
                <a:lnTo>
                  <a:pt x="1448" y="72"/>
                </a:lnTo>
                <a:lnTo>
                  <a:pt x="1468" y="68"/>
                </a:lnTo>
                <a:lnTo>
                  <a:pt x="1478" y="66"/>
                </a:lnTo>
                <a:lnTo>
                  <a:pt x="1496" y="64"/>
                </a:lnTo>
                <a:lnTo>
                  <a:pt x="1496" y="64"/>
                </a:lnTo>
                <a:lnTo>
                  <a:pt x="1550" y="64"/>
                </a:lnTo>
                <a:lnTo>
                  <a:pt x="1550" y="64"/>
                </a:lnTo>
                <a:lnTo>
                  <a:pt x="1558" y="66"/>
                </a:lnTo>
                <a:lnTo>
                  <a:pt x="1568" y="70"/>
                </a:lnTo>
                <a:lnTo>
                  <a:pt x="1584" y="78"/>
                </a:lnTo>
                <a:lnTo>
                  <a:pt x="1584" y="78"/>
                </a:lnTo>
                <a:lnTo>
                  <a:pt x="1592" y="82"/>
                </a:lnTo>
                <a:lnTo>
                  <a:pt x="1606" y="84"/>
                </a:lnTo>
                <a:lnTo>
                  <a:pt x="1620" y="84"/>
                </a:lnTo>
                <a:lnTo>
                  <a:pt x="1632" y="82"/>
                </a:lnTo>
                <a:lnTo>
                  <a:pt x="1632" y="82"/>
                </a:lnTo>
                <a:lnTo>
                  <a:pt x="1656" y="74"/>
                </a:lnTo>
                <a:lnTo>
                  <a:pt x="1666" y="72"/>
                </a:lnTo>
                <a:lnTo>
                  <a:pt x="1678" y="70"/>
                </a:lnTo>
                <a:lnTo>
                  <a:pt x="1678" y="70"/>
                </a:lnTo>
                <a:lnTo>
                  <a:pt x="1710" y="72"/>
                </a:lnTo>
                <a:lnTo>
                  <a:pt x="1726" y="74"/>
                </a:lnTo>
                <a:lnTo>
                  <a:pt x="1738" y="76"/>
                </a:lnTo>
                <a:lnTo>
                  <a:pt x="1738" y="76"/>
                </a:lnTo>
                <a:lnTo>
                  <a:pt x="1756" y="82"/>
                </a:lnTo>
                <a:lnTo>
                  <a:pt x="1770" y="84"/>
                </a:lnTo>
                <a:lnTo>
                  <a:pt x="1770" y="84"/>
                </a:lnTo>
                <a:lnTo>
                  <a:pt x="1778" y="84"/>
                </a:lnTo>
                <a:lnTo>
                  <a:pt x="1790" y="82"/>
                </a:lnTo>
                <a:lnTo>
                  <a:pt x="1806" y="80"/>
                </a:lnTo>
                <a:lnTo>
                  <a:pt x="1822" y="76"/>
                </a:lnTo>
                <a:lnTo>
                  <a:pt x="1822" y="76"/>
                </a:lnTo>
                <a:lnTo>
                  <a:pt x="1854" y="64"/>
                </a:lnTo>
                <a:lnTo>
                  <a:pt x="1876" y="54"/>
                </a:lnTo>
                <a:lnTo>
                  <a:pt x="1876" y="54"/>
                </a:lnTo>
                <a:lnTo>
                  <a:pt x="1902" y="48"/>
                </a:lnTo>
                <a:lnTo>
                  <a:pt x="1924" y="46"/>
                </a:lnTo>
                <a:lnTo>
                  <a:pt x="1924" y="46"/>
                </a:lnTo>
                <a:lnTo>
                  <a:pt x="1990" y="32"/>
                </a:lnTo>
                <a:lnTo>
                  <a:pt x="1990" y="32"/>
                </a:lnTo>
                <a:lnTo>
                  <a:pt x="2028" y="26"/>
                </a:lnTo>
                <a:lnTo>
                  <a:pt x="2028" y="26"/>
                </a:lnTo>
                <a:lnTo>
                  <a:pt x="2050" y="24"/>
                </a:lnTo>
                <a:lnTo>
                  <a:pt x="2086" y="26"/>
                </a:lnTo>
                <a:lnTo>
                  <a:pt x="2120" y="26"/>
                </a:lnTo>
                <a:lnTo>
                  <a:pt x="2138" y="26"/>
                </a:lnTo>
                <a:lnTo>
                  <a:pt x="2138" y="26"/>
                </a:lnTo>
                <a:lnTo>
                  <a:pt x="2152" y="22"/>
                </a:lnTo>
                <a:lnTo>
                  <a:pt x="2160" y="22"/>
                </a:lnTo>
                <a:lnTo>
                  <a:pt x="2172" y="22"/>
                </a:lnTo>
                <a:lnTo>
                  <a:pt x="2172" y="22"/>
                </a:lnTo>
                <a:lnTo>
                  <a:pt x="2186" y="26"/>
                </a:lnTo>
                <a:lnTo>
                  <a:pt x="2206" y="34"/>
                </a:lnTo>
                <a:lnTo>
                  <a:pt x="2224" y="40"/>
                </a:lnTo>
                <a:lnTo>
                  <a:pt x="2238" y="44"/>
                </a:lnTo>
                <a:lnTo>
                  <a:pt x="2238" y="44"/>
                </a:lnTo>
                <a:lnTo>
                  <a:pt x="2268" y="50"/>
                </a:lnTo>
                <a:lnTo>
                  <a:pt x="2296" y="56"/>
                </a:lnTo>
                <a:lnTo>
                  <a:pt x="2296" y="56"/>
                </a:lnTo>
                <a:lnTo>
                  <a:pt x="2310" y="62"/>
                </a:lnTo>
                <a:lnTo>
                  <a:pt x="2324" y="66"/>
                </a:lnTo>
                <a:lnTo>
                  <a:pt x="2324" y="66"/>
                </a:lnTo>
                <a:lnTo>
                  <a:pt x="2334" y="68"/>
                </a:lnTo>
                <a:lnTo>
                  <a:pt x="2338" y="68"/>
                </a:lnTo>
                <a:lnTo>
                  <a:pt x="2346" y="66"/>
                </a:lnTo>
                <a:lnTo>
                  <a:pt x="2346" y="66"/>
                </a:lnTo>
                <a:lnTo>
                  <a:pt x="2354" y="62"/>
                </a:lnTo>
                <a:lnTo>
                  <a:pt x="2362" y="58"/>
                </a:lnTo>
                <a:lnTo>
                  <a:pt x="2372" y="58"/>
                </a:lnTo>
                <a:lnTo>
                  <a:pt x="2372" y="58"/>
                </a:lnTo>
                <a:lnTo>
                  <a:pt x="2394" y="64"/>
                </a:lnTo>
                <a:lnTo>
                  <a:pt x="2410" y="72"/>
                </a:lnTo>
                <a:lnTo>
                  <a:pt x="2422" y="80"/>
                </a:lnTo>
                <a:lnTo>
                  <a:pt x="2422" y="80"/>
                </a:lnTo>
                <a:lnTo>
                  <a:pt x="2432" y="88"/>
                </a:lnTo>
                <a:lnTo>
                  <a:pt x="2442" y="94"/>
                </a:lnTo>
                <a:lnTo>
                  <a:pt x="2448" y="96"/>
                </a:lnTo>
                <a:lnTo>
                  <a:pt x="2456" y="98"/>
                </a:lnTo>
                <a:lnTo>
                  <a:pt x="2456" y="98"/>
                </a:lnTo>
                <a:lnTo>
                  <a:pt x="2514" y="96"/>
                </a:lnTo>
                <a:lnTo>
                  <a:pt x="2514" y="96"/>
                </a:lnTo>
                <a:lnTo>
                  <a:pt x="2524" y="92"/>
                </a:lnTo>
                <a:lnTo>
                  <a:pt x="2540" y="84"/>
                </a:lnTo>
                <a:lnTo>
                  <a:pt x="2540" y="84"/>
                </a:lnTo>
                <a:lnTo>
                  <a:pt x="2548" y="78"/>
                </a:lnTo>
                <a:lnTo>
                  <a:pt x="2554" y="68"/>
                </a:lnTo>
                <a:lnTo>
                  <a:pt x="2564" y="50"/>
                </a:lnTo>
                <a:lnTo>
                  <a:pt x="2564" y="50"/>
                </a:lnTo>
                <a:lnTo>
                  <a:pt x="2576" y="30"/>
                </a:lnTo>
                <a:lnTo>
                  <a:pt x="2580" y="20"/>
                </a:lnTo>
                <a:lnTo>
                  <a:pt x="2586" y="14"/>
                </a:lnTo>
                <a:lnTo>
                  <a:pt x="2586" y="14"/>
                </a:lnTo>
                <a:lnTo>
                  <a:pt x="2592" y="10"/>
                </a:lnTo>
                <a:lnTo>
                  <a:pt x="2596" y="6"/>
                </a:lnTo>
                <a:lnTo>
                  <a:pt x="2606" y="2"/>
                </a:lnTo>
                <a:lnTo>
                  <a:pt x="2606" y="2"/>
                </a:lnTo>
                <a:lnTo>
                  <a:pt x="2616" y="0"/>
                </a:lnTo>
                <a:lnTo>
                  <a:pt x="2616" y="480"/>
                </a:lnTo>
                <a:lnTo>
                  <a:pt x="0" y="480"/>
                </a:lnTo>
                <a:lnTo>
                  <a:pt x="0" y="476"/>
                </a:lnTo>
                <a:close/>
              </a:path>
            </a:pathLst>
          </a:custGeom>
          <a:solidFill>
            <a:srgbClr val="6978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Rectangle 64"/>
          <p:cNvSpPr>
            <a:spLocks noChangeArrowheads="1"/>
          </p:cNvSpPr>
          <p:nvPr/>
        </p:nvSpPr>
        <p:spPr bwMode="auto">
          <a:xfrm>
            <a:off x="1422400" y="1913642"/>
            <a:ext cx="8832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Proxima Nova Cn Rg" charset="0"/>
              </a:rPr>
              <a:t>% of budget</a:t>
            </a:r>
            <a:endParaRPr kumimoji="0" lang="en-US" altLang="en-US" sz="1200" b="0" i="0" u="none" strike="noStrike" cap="none" normalizeH="0" baseline="0" dirty="0">
              <a:ln>
                <a:noFill/>
              </a:ln>
              <a:solidFill>
                <a:schemeClr val="tx1"/>
              </a:solidFill>
              <a:effectLst/>
            </a:endParaRPr>
          </a:p>
        </p:txBody>
      </p:sp>
      <p:sp>
        <p:nvSpPr>
          <p:cNvPr id="129" name="Line 65"/>
          <p:cNvSpPr>
            <a:spLocks noChangeShapeType="1"/>
          </p:cNvSpPr>
          <p:nvPr/>
        </p:nvSpPr>
        <p:spPr bwMode="auto">
          <a:xfrm flipV="1">
            <a:off x="1600200" y="2129542"/>
            <a:ext cx="0" cy="3159125"/>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66"/>
          <p:cNvSpPr>
            <a:spLocks noChangeShapeType="1"/>
          </p:cNvSpPr>
          <p:nvPr/>
        </p:nvSpPr>
        <p:spPr bwMode="auto">
          <a:xfrm>
            <a:off x="1600200" y="2129542"/>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1" name="Line 67"/>
          <p:cNvSpPr>
            <a:spLocks noChangeShapeType="1"/>
          </p:cNvSpPr>
          <p:nvPr/>
        </p:nvSpPr>
        <p:spPr bwMode="auto">
          <a:xfrm>
            <a:off x="1600200" y="2443867"/>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2" name="Line 68"/>
          <p:cNvSpPr>
            <a:spLocks noChangeShapeType="1"/>
          </p:cNvSpPr>
          <p:nvPr/>
        </p:nvSpPr>
        <p:spPr bwMode="auto">
          <a:xfrm>
            <a:off x="1600200" y="2761367"/>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3" name="Line 69"/>
          <p:cNvSpPr>
            <a:spLocks noChangeShapeType="1"/>
          </p:cNvSpPr>
          <p:nvPr/>
        </p:nvSpPr>
        <p:spPr bwMode="auto">
          <a:xfrm>
            <a:off x="1600200" y="3078867"/>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4" name="Line 70"/>
          <p:cNvSpPr>
            <a:spLocks noChangeShapeType="1"/>
          </p:cNvSpPr>
          <p:nvPr/>
        </p:nvSpPr>
        <p:spPr bwMode="auto">
          <a:xfrm>
            <a:off x="1600200" y="3393192"/>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71"/>
          <p:cNvSpPr>
            <a:spLocks noChangeShapeType="1"/>
          </p:cNvSpPr>
          <p:nvPr/>
        </p:nvSpPr>
        <p:spPr bwMode="auto">
          <a:xfrm>
            <a:off x="1600200" y="3710692"/>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72"/>
          <p:cNvSpPr>
            <a:spLocks noChangeShapeType="1"/>
          </p:cNvSpPr>
          <p:nvPr/>
        </p:nvSpPr>
        <p:spPr bwMode="auto">
          <a:xfrm>
            <a:off x="1600200" y="4025017"/>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73"/>
          <p:cNvSpPr>
            <a:spLocks noChangeShapeType="1"/>
          </p:cNvSpPr>
          <p:nvPr/>
        </p:nvSpPr>
        <p:spPr bwMode="auto">
          <a:xfrm>
            <a:off x="1600200" y="4342517"/>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74"/>
          <p:cNvSpPr>
            <a:spLocks noChangeShapeType="1"/>
          </p:cNvSpPr>
          <p:nvPr/>
        </p:nvSpPr>
        <p:spPr bwMode="auto">
          <a:xfrm>
            <a:off x="1600200" y="4656842"/>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75"/>
          <p:cNvSpPr>
            <a:spLocks noChangeShapeType="1"/>
          </p:cNvSpPr>
          <p:nvPr/>
        </p:nvSpPr>
        <p:spPr bwMode="auto">
          <a:xfrm>
            <a:off x="1600200" y="4974342"/>
            <a:ext cx="38100"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76"/>
          <p:cNvSpPr>
            <a:spLocks noChangeShapeType="1"/>
          </p:cNvSpPr>
          <p:nvPr/>
        </p:nvSpPr>
        <p:spPr bwMode="auto">
          <a:xfrm>
            <a:off x="1600200" y="5288667"/>
            <a:ext cx="4149725" cy="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77"/>
          <p:cNvSpPr>
            <a:spLocks noChangeShapeType="1"/>
          </p:cNvSpPr>
          <p:nvPr/>
        </p:nvSpPr>
        <p:spPr bwMode="auto">
          <a:xfrm>
            <a:off x="5527675"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78"/>
          <p:cNvSpPr>
            <a:spLocks noChangeShapeType="1"/>
          </p:cNvSpPr>
          <p:nvPr/>
        </p:nvSpPr>
        <p:spPr bwMode="auto">
          <a:xfrm>
            <a:off x="4965700"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79"/>
          <p:cNvSpPr>
            <a:spLocks noChangeShapeType="1"/>
          </p:cNvSpPr>
          <p:nvPr/>
        </p:nvSpPr>
        <p:spPr bwMode="auto">
          <a:xfrm>
            <a:off x="4403725"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80"/>
          <p:cNvSpPr>
            <a:spLocks noChangeShapeType="1"/>
          </p:cNvSpPr>
          <p:nvPr/>
        </p:nvSpPr>
        <p:spPr bwMode="auto">
          <a:xfrm>
            <a:off x="3844925"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81"/>
          <p:cNvSpPr>
            <a:spLocks noChangeShapeType="1"/>
          </p:cNvSpPr>
          <p:nvPr/>
        </p:nvSpPr>
        <p:spPr bwMode="auto">
          <a:xfrm>
            <a:off x="3282950"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82"/>
          <p:cNvSpPr>
            <a:spLocks noChangeShapeType="1"/>
          </p:cNvSpPr>
          <p:nvPr/>
        </p:nvSpPr>
        <p:spPr bwMode="auto">
          <a:xfrm>
            <a:off x="2720975"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83"/>
          <p:cNvSpPr>
            <a:spLocks noChangeShapeType="1"/>
          </p:cNvSpPr>
          <p:nvPr/>
        </p:nvSpPr>
        <p:spPr bwMode="auto">
          <a:xfrm>
            <a:off x="2159000" y="5250567"/>
            <a:ext cx="0" cy="38100"/>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Rectangle 84"/>
          <p:cNvSpPr>
            <a:spLocks noChangeArrowheads="1"/>
          </p:cNvSpPr>
          <p:nvPr/>
        </p:nvSpPr>
        <p:spPr bwMode="auto">
          <a:xfrm>
            <a:off x="1414462" y="5195004"/>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0</a:t>
            </a:r>
            <a:endParaRPr kumimoji="0" lang="en-US" altLang="en-US" sz="1200" b="0" i="0" u="none" strike="noStrike" cap="none" normalizeH="0" baseline="0" dirty="0">
              <a:ln>
                <a:noFill/>
              </a:ln>
              <a:solidFill>
                <a:schemeClr val="tx1"/>
              </a:solidFill>
              <a:effectLst/>
            </a:endParaRPr>
          </a:p>
        </p:txBody>
      </p:sp>
      <p:sp>
        <p:nvSpPr>
          <p:cNvPr id="149" name="Rectangle 85"/>
          <p:cNvSpPr>
            <a:spLocks noChangeArrowheads="1"/>
          </p:cNvSpPr>
          <p:nvPr/>
        </p:nvSpPr>
        <p:spPr bwMode="auto">
          <a:xfrm>
            <a:off x="1382712" y="488067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10</a:t>
            </a:r>
            <a:endParaRPr kumimoji="0" lang="en-US" altLang="en-US" sz="1200" b="0" i="0" u="none" strike="noStrike" cap="none" normalizeH="0" baseline="0" dirty="0">
              <a:ln>
                <a:noFill/>
              </a:ln>
              <a:solidFill>
                <a:schemeClr val="tx1"/>
              </a:solidFill>
              <a:effectLst/>
            </a:endParaRPr>
          </a:p>
        </p:txBody>
      </p:sp>
      <p:sp>
        <p:nvSpPr>
          <p:cNvPr id="150" name="Rectangle 86"/>
          <p:cNvSpPr>
            <a:spLocks noChangeArrowheads="1"/>
          </p:cNvSpPr>
          <p:nvPr/>
        </p:nvSpPr>
        <p:spPr bwMode="auto">
          <a:xfrm>
            <a:off x="1363662" y="456317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20</a:t>
            </a:r>
            <a:endParaRPr kumimoji="0" lang="en-US" altLang="en-US" sz="1200" b="0" i="0" u="none" strike="noStrike" cap="none" normalizeH="0" baseline="0" dirty="0">
              <a:ln>
                <a:noFill/>
              </a:ln>
              <a:solidFill>
                <a:schemeClr val="tx1"/>
              </a:solidFill>
              <a:effectLst/>
            </a:endParaRPr>
          </a:p>
        </p:txBody>
      </p:sp>
      <p:sp>
        <p:nvSpPr>
          <p:cNvPr id="151" name="Rectangle 87"/>
          <p:cNvSpPr>
            <a:spLocks noChangeArrowheads="1"/>
          </p:cNvSpPr>
          <p:nvPr/>
        </p:nvSpPr>
        <p:spPr bwMode="auto">
          <a:xfrm>
            <a:off x="1366837" y="424885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30</a:t>
            </a:r>
            <a:endParaRPr kumimoji="0" lang="en-US" altLang="en-US" sz="1200" b="0" i="0" u="none" strike="noStrike" cap="none" normalizeH="0" baseline="0" dirty="0">
              <a:ln>
                <a:noFill/>
              </a:ln>
              <a:solidFill>
                <a:schemeClr val="tx1"/>
              </a:solidFill>
              <a:effectLst/>
            </a:endParaRPr>
          </a:p>
        </p:txBody>
      </p:sp>
      <p:sp>
        <p:nvSpPr>
          <p:cNvPr id="152" name="Rectangle 88"/>
          <p:cNvSpPr>
            <a:spLocks noChangeArrowheads="1"/>
          </p:cNvSpPr>
          <p:nvPr/>
        </p:nvSpPr>
        <p:spPr bwMode="auto">
          <a:xfrm>
            <a:off x="1366837" y="393135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40</a:t>
            </a:r>
            <a:endParaRPr kumimoji="0" lang="en-US" altLang="en-US" sz="1200" b="0" i="0" u="none" strike="noStrike" cap="none" normalizeH="0" baseline="0" dirty="0">
              <a:ln>
                <a:noFill/>
              </a:ln>
              <a:solidFill>
                <a:schemeClr val="tx1"/>
              </a:solidFill>
              <a:effectLst/>
            </a:endParaRPr>
          </a:p>
        </p:txBody>
      </p:sp>
      <p:sp>
        <p:nvSpPr>
          <p:cNvPr id="153" name="Rectangle 89"/>
          <p:cNvSpPr>
            <a:spLocks noChangeArrowheads="1"/>
          </p:cNvSpPr>
          <p:nvPr/>
        </p:nvSpPr>
        <p:spPr bwMode="auto">
          <a:xfrm>
            <a:off x="1363662" y="361385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50</a:t>
            </a:r>
            <a:endParaRPr kumimoji="0" lang="en-US" altLang="en-US" sz="1200" b="0" i="0" u="none" strike="noStrike" cap="none" normalizeH="0" baseline="0" dirty="0">
              <a:ln>
                <a:noFill/>
              </a:ln>
              <a:solidFill>
                <a:schemeClr val="tx1"/>
              </a:solidFill>
              <a:effectLst/>
            </a:endParaRPr>
          </a:p>
        </p:txBody>
      </p:sp>
      <p:sp>
        <p:nvSpPr>
          <p:cNvPr id="154" name="Rectangle 90"/>
          <p:cNvSpPr>
            <a:spLocks noChangeArrowheads="1"/>
          </p:cNvSpPr>
          <p:nvPr/>
        </p:nvSpPr>
        <p:spPr bwMode="auto">
          <a:xfrm>
            <a:off x="1363662" y="329952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60</a:t>
            </a:r>
            <a:endParaRPr kumimoji="0" lang="en-US" altLang="en-US" sz="1200" b="0" i="0" u="none" strike="noStrike" cap="none" normalizeH="0" baseline="0" dirty="0">
              <a:ln>
                <a:noFill/>
              </a:ln>
              <a:solidFill>
                <a:schemeClr val="tx1"/>
              </a:solidFill>
              <a:effectLst/>
            </a:endParaRPr>
          </a:p>
        </p:txBody>
      </p:sp>
      <p:sp>
        <p:nvSpPr>
          <p:cNvPr id="155" name="Rectangle 91"/>
          <p:cNvSpPr>
            <a:spLocks noChangeArrowheads="1"/>
          </p:cNvSpPr>
          <p:nvPr/>
        </p:nvSpPr>
        <p:spPr bwMode="auto">
          <a:xfrm>
            <a:off x="1373187" y="2982029"/>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70</a:t>
            </a:r>
            <a:endParaRPr kumimoji="0" lang="en-US" altLang="en-US" sz="1200" b="0" i="0" u="none" strike="noStrike" cap="none" normalizeH="0" baseline="0" dirty="0">
              <a:ln>
                <a:noFill/>
              </a:ln>
              <a:solidFill>
                <a:schemeClr val="tx1"/>
              </a:solidFill>
              <a:effectLst/>
            </a:endParaRPr>
          </a:p>
        </p:txBody>
      </p:sp>
      <p:sp>
        <p:nvSpPr>
          <p:cNvPr id="156" name="Rectangle 92"/>
          <p:cNvSpPr>
            <a:spLocks noChangeArrowheads="1"/>
          </p:cNvSpPr>
          <p:nvPr/>
        </p:nvSpPr>
        <p:spPr bwMode="auto">
          <a:xfrm>
            <a:off x="1366837" y="266770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80</a:t>
            </a:r>
            <a:endParaRPr kumimoji="0" lang="en-US" altLang="en-US" sz="1200" b="0" i="0" u="none" strike="noStrike" cap="none" normalizeH="0" baseline="0" dirty="0">
              <a:ln>
                <a:noFill/>
              </a:ln>
              <a:solidFill>
                <a:schemeClr val="tx1"/>
              </a:solidFill>
              <a:effectLst/>
            </a:endParaRPr>
          </a:p>
        </p:txBody>
      </p:sp>
      <p:sp>
        <p:nvSpPr>
          <p:cNvPr id="157" name="Rectangle 93"/>
          <p:cNvSpPr>
            <a:spLocks noChangeArrowheads="1"/>
          </p:cNvSpPr>
          <p:nvPr/>
        </p:nvSpPr>
        <p:spPr bwMode="auto">
          <a:xfrm>
            <a:off x="1363662" y="2350204"/>
            <a:ext cx="1699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90</a:t>
            </a:r>
            <a:endParaRPr kumimoji="0" lang="en-US" altLang="en-US" sz="1200" b="0" i="0" u="none" strike="noStrike" cap="none" normalizeH="0" baseline="0" dirty="0">
              <a:ln>
                <a:noFill/>
              </a:ln>
              <a:solidFill>
                <a:schemeClr val="tx1"/>
              </a:solidFill>
              <a:effectLst/>
            </a:endParaRPr>
          </a:p>
        </p:txBody>
      </p:sp>
      <p:sp>
        <p:nvSpPr>
          <p:cNvPr id="158" name="Rectangle 94"/>
          <p:cNvSpPr>
            <a:spLocks noChangeArrowheads="1"/>
          </p:cNvSpPr>
          <p:nvPr/>
        </p:nvSpPr>
        <p:spPr bwMode="auto">
          <a:xfrm>
            <a:off x="1331912" y="2035879"/>
            <a:ext cx="25487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100</a:t>
            </a:r>
            <a:endParaRPr kumimoji="0" lang="en-US" altLang="en-US" sz="1200" b="0" i="0" u="none" strike="noStrike" cap="none" normalizeH="0" baseline="0" dirty="0">
              <a:ln>
                <a:noFill/>
              </a:ln>
              <a:solidFill>
                <a:schemeClr val="tx1"/>
              </a:solidFill>
              <a:effectLst/>
            </a:endParaRPr>
          </a:p>
        </p:txBody>
      </p:sp>
      <p:sp>
        <p:nvSpPr>
          <p:cNvPr id="159" name="Rectangle 95"/>
          <p:cNvSpPr>
            <a:spLocks noChangeArrowheads="1"/>
          </p:cNvSpPr>
          <p:nvPr/>
        </p:nvSpPr>
        <p:spPr bwMode="auto">
          <a:xfrm>
            <a:off x="1508125"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1940</a:t>
            </a:r>
            <a:endParaRPr kumimoji="0" lang="en-US" altLang="en-US" sz="1200" b="0" i="0" u="none" strike="noStrike" cap="none" normalizeH="0" baseline="0" dirty="0">
              <a:ln>
                <a:noFill/>
              </a:ln>
              <a:solidFill>
                <a:schemeClr val="tx1"/>
              </a:solidFill>
              <a:effectLst/>
            </a:endParaRPr>
          </a:p>
        </p:txBody>
      </p:sp>
      <p:sp>
        <p:nvSpPr>
          <p:cNvPr id="160" name="Rectangle 96"/>
          <p:cNvSpPr>
            <a:spLocks noChangeArrowheads="1"/>
          </p:cNvSpPr>
          <p:nvPr/>
        </p:nvSpPr>
        <p:spPr bwMode="auto">
          <a:xfrm>
            <a:off x="2066925"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1950</a:t>
            </a:r>
            <a:endParaRPr kumimoji="0" lang="en-US" altLang="en-US" sz="1200" b="0" i="0" u="none" strike="noStrike" cap="none" normalizeH="0" baseline="0" dirty="0">
              <a:ln>
                <a:noFill/>
              </a:ln>
              <a:solidFill>
                <a:schemeClr val="tx1"/>
              </a:solidFill>
              <a:effectLst/>
            </a:endParaRPr>
          </a:p>
        </p:txBody>
      </p:sp>
      <p:sp>
        <p:nvSpPr>
          <p:cNvPr id="161" name="Rectangle 97"/>
          <p:cNvSpPr>
            <a:spLocks noChangeArrowheads="1"/>
          </p:cNvSpPr>
          <p:nvPr/>
        </p:nvSpPr>
        <p:spPr bwMode="auto">
          <a:xfrm>
            <a:off x="2628900"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1960</a:t>
            </a:r>
            <a:endParaRPr kumimoji="0" lang="en-US" altLang="en-US" sz="1200" b="0" i="0" u="none" strike="noStrike" cap="none" normalizeH="0" baseline="0" dirty="0">
              <a:ln>
                <a:noFill/>
              </a:ln>
              <a:solidFill>
                <a:schemeClr val="tx1"/>
              </a:solidFill>
              <a:effectLst/>
            </a:endParaRPr>
          </a:p>
        </p:txBody>
      </p:sp>
      <p:sp>
        <p:nvSpPr>
          <p:cNvPr id="162" name="Rectangle 98"/>
          <p:cNvSpPr>
            <a:spLocks noChangeArrowheads="1"/>
          </p:cNvSpPr>
          <p:nvPr/>
        </p:nvSpPr>
        <p:spPr bwMode="auto">
          <a:xfrm>
            <a:off x="3194050"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1970</a:t>
            </a:r>
            <a:endParaRPr kumimoji="0" lang="en-US" altLang="en-US" sz="1200" b="0" i="0" u="none" strike="noStrike" cap="none" normalizeH="0" baseline="0" dirty="0">
              <a:ln>
                <a:noFill/>
              </a:ln>
              <a:solidFill>
                <a:schemeClr val="tx1"/>
              </a:solidFill>
              <a:effectLst/>
            </a:endParaRPr>
          </a:p>
        </p:txBody>
      </p:sp>
      <p:sp>
        <p:nvSpPr>
          <p:cNvPr id="163" name="Rectangle 99"/>
          <p:cNvSpPr>
            <a:spLocks noChangeArrowheads="1"/>
          </p:cNvSpPr>
          <p:nvPr/>
        </p:nvSpPr>
        <p:spPr bwMode="auto">
          <a:xfrm>
            <a:off x="3749675"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1980</a:t>
            </a:r>
            <a:endParaRPr kumimoji="0" lang="en-US" altLang="en-US" sz="1200" b="0" i="0" u="none" strike="noStrike" cap="none" normalizeH="0" baseline="0" dirty="0">
              <a:ln>
                <a:noFill/>
              </a:ln>
              <a:solidFill>
                <a:schemeClr val="tx1"/>
              </a:solidFill>
              <a:effectLst/>
            </a:endParaRPr>
          </a:p>
        </p:txBody>
      </p:sp>
      <p:sp>
        <p:nvSpPr>
          <p:cNvPr id="164" name="Rectangle 100"/>
          <p:cNvSpPr>
            <a:spLocks noChangeArrowheads="1"/>
          </p:cNvSpPr>
          <p:nvPr/>
        </p:nvSpPr>
        <p:spPr bwMode="auto">
          <a:xfrm>
            <a:off x="4311650"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1990</a:t>
            </a:r>
            <a:endParaRPr kumimoji="0" lang="en-US" altLang="en-US" sz="1200" b="0" i="0" u="none" strike="noStrike" cap="none" normalizeH="0" baseline="0" dirty="0">
              <a:ln>
                <a:noFill/>
              </a:ln>
              <a:solidFill>
                <a:schemeClr val="tx1"/>
              </a:solidFill>
              <a:effectLst/>
            </a:endParaRPr>
          </a:p>
        </p:txBody>
      </p:sp>
      <p:sp>
        <p:nvSpPr>
          <p:cNvPr id="165" name="Rectangle 101"/>
          <p:cNvSpPr>
            <a:spLocks noChangeArrowheads="1"/>
          </p:cNvSpPr>
          <p:nvPr/>
        </p:nvSpPr>
        <p:spPr bwMode="auto">
          <a:xfrm>
            <a:off x="4864100"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2000</a:t>
            </a:r>
            <a:endParaRPr kumimoji="0" lang="en-US" altLang="en-US" sz="1200" b="0" i="0" u="none" strike="noStrike" cap="none" normalizeH="0" baseline="0" dirty="0">
              <a:ln>
                <a:noFill/>
              </a:ln>
              <a:solidFill>
                <a:schemeClr val="tx1"/>
              </a:solidFill>
              <a:effectLst/>
            </a:endParaRPr>
          </a:p>
        </p:txBody>
      </p:sp>
      <p:sp>
        <p:nvSpPr>
          <p:cNvPr id="166" name="Rectangle 102"/>
          <p:cNvSpPr>
            <a:spLocks noChangeArrowheads="1"/>
          </p:cNvSpPr>
          <p:nvPr/>
        </p:nvSpPr>
        <p:spPr bwMode="auto">
          <a:xfrm>
            <a:off x="5432425" y="5314067"/>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Proxima Nova Cn Rg" charset="0"/>
              </a:rPr>
              <a:t>2010</a:t>
            </a:r>
            <a:endParaRPr kumimoji="0" lang="en-US" altLang="en-US" sz="1200" b="0" i="0" u="none" strike="noStrike" cap="none" normalizeH="0" baseline="0" dirty="0">
              <a:ln>
                <a:noFill/>
              </a:ln>
              <a:solidFill>
                <a:schemeClr val="tx1"/>
              </a:solidFill>
              <a:effectLst/>
            </a:endParaRPr>
          </a:p>
        </p:txBody>
      </p:sp>
      <p:sp>
        <p:nvSpPr>
          <p:cNvPr id="167" name="Rectangle 103"/>
          <p:cNvSpPr>
            <a:spLocks noChangeArrowheads="1"/>
          </p:cNvSpPr>
          <p:nvPr/>
        </p:nvSpPr>
        <p:spPr bwMode="auto">
          <a:xfrm>
            <a:off x="7478224" y="2480656"/>
            <a:ext cx="3494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2.8%</a:t>
            </a:r>
            <a:endParaRPr kumimoji="0" lang="en-US" altLang="en-US" sz="1200" b="0" i="0" u="none" strike="noStrike" cap="none" normalizeH="0" baseline="0" dirty="0">
              <a:ln>
                <a:noFill/>
              </a:ln>
              <a:effectLst/>
            </a:endParaRPr>
          </a:p>
        </p:txBody>
      </p:sp>
      <p:sp>
        <p:nvSpPr>
          <p:cNvPr id="175" name="Rectangle 111"/>
          <p:cNvSpPr>
            <a:spLocks noChangeArrowheads="1"/>
          </p:cNvSpPr>
          <p:nvPr/>
        </p:nvSpPr>
        <p:spPr bwMode="auto">
          <a:xfrm>
            <a:off x="6527145" y="2431990"/>
            <a:ext cx="6054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Veterans</a:t>
            </a:r>
            <a:endParaRPr kumimoji="0" lang="en-US" altLang="en-US" sz="1200" b="0" i="0" u="none" strike="noStrike" cap="none" normalizeH="0" baseline="0" dirty="0">
              <a:ln>
                <a:noFill/>
              </a:ln>
              <a:effectLst/>
            </a:endParaRPr>
          </a:p>
        </p:txBody>
      </p:sp>
      <p:sp>
        <p:nvSpPr>
          <p:cNvPr id="176" name="Rectangle 112"/>
          <p:cNvSpPr>
            <a:spLocks noChangeArrowheads="1"/>
          </p:cNvSpPr>
          <p:nvPr/>
        </p:nvSpPr>
        <p:spPr bwMode="auto">
          <a:xfrm>
            <a:off x="6622074" y="2575371"/>
            <a:ext cx="4156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affairs</a:t>
            </a:r>
            <a:endParaRPr kumimoji="0" lang="en-US" altLang="en-US" sz="1200" b="0" i="0" u="none" strike="noStrike" cap="none" normalizeH="0" baseline="0" dirty="0">
              <a:ln>
                <a:noFill/>
              </a:ln>
              <a:effectLst/>
            </a:endParaRPr>
          </a:p>
        </p:txBody>
      </p:sp>
      <p:sp>
        <p:nvSpPr>
          <p:cNvPr id="178" name="Rectangle 114"/>
          <p:cNvSpPr>
            <a:spLocks noChangeArrowheads="1"/>
          </p:cNvSpPr>
          <p:nvPr/>
        </p:nvSpPr>
        <p:spPr bwMode="auto">
          <a:xfrm>
            <a:off x="6425545" y="2050990"/>
            <a:ext cx="97943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Education and</a:t>
            </a:r>
            <a:endParaRPr kumimoji="0" lang="en-US" altLang="en-US" sz="1200" b="0" i="0" u="none" strike="noStrike" cap="none" normalizeH="0" baseline="0" dirty="0">
              <a:ln>
                <a:noFill/>
              </a:ln>
              <a:effectLst/>
            </a:endParaRPr>
          </a:p>
        </p:txBody>
      </p:sp>
      <p:sp>
        <p:nvSpPr>
          <p:cNvPr id="179" name="Rectangle 115"/>
          <p:cNvSpPr>
            <a:spLocks noChangeArrowheads="1"/>
          </p:cNvSpPr>
          <p:nvPr/>
        </p:nvSpPr>
        <p:spPr bwMode="auto">
          <a:xfrm>
            <a:off x="6441078" y="2191945"/>
            <a:ext cx="99706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social services</a:t>
            </a:r>
            <a:endParaRPr kumimoji="0" lang="en-US" altLang="en-US" sz="1200" b="0" i="0" u="none" strike="noStrike" cap="none" normalizeH="0" baseline="0" dirty="0">
              <a:ln>
                <a:noFill/>
              </a:ln>
              <a:effectLst/>
            </a:endParaRPr>
          </a:p>
        </p:txBody>
      </p:sp>
      <p:sp>
        <p:nvSpPr>
          <p:cNvPr id="183" name="Rectangle 119"/>
          <p:cNvSpPr>
            <a:spLocks noChangeArrowheads="1"/>
          </p:cNvSpPr>
          <p:nvPr/>
        </p:nvSpPr>
        <p:spPr bwMode="auto">
          <a:xfrm>
            <a:off x="4114908" y="2712348"/>
            <a:ext cx="78547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Net interest</a:t>
            </a:r>
            <a:endParaRPr kumimoji="0" lang="en-US" altLang="en-US" sz="1200" b="0" i="0" u="none" strike="noStrike" cap="none" normalizeH="0" baseline="0" dirty="0">
              <a:ln>
                <a:noFill/>
              </a:ln>
              <a:solidFill>
                <a:schemeClr val="bg1"/>
              </a:solidFill>
              <a:effectLst/>
            </a:endParaRPr>
          </a:p>
        </p:txBody>
      </p:sp>
      <p:sp>
        <p:nvSpPr>
          <p:cNvPr id="186" name="Rectangle 122"/>
          <p:cNvSpPr>
            <a:spLocks noChangeArrowheads="1"/>
          </p:cNvSpPr>
          <p:nvPr/>
        </p:nvSpPr>
        <p:spPr bwMode="auto">
          <a:xfrm>
            <a:off x="3957178" y="3182337"/>
            <a:ext cx="5033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Income</a:t>
            </a:r>
            <a:endParaRPr kumimoji="0" lang="en-US" altLang="en-US" sz="1200" b="0" i="0" u="none" strike="noStrike" cap="none" normalizeH="0" baseline="0" dirty="0">
              <a:ln>
                <a:noFill/>
              </a:ln>
              <a:solidFill>
                <a:schemeClr val="bg1"/>
              </a:solidFill>
              <a:effectLst/>
            </a:endParaRPr>
          </a:p>
        </p:txBody>
      </p:sp>
      <p:sp>
        <p:nvSpPr>
          <p:cNvPr id="187" name="Rectangle 123"/>
          <p:cNvSpPr>
            <a:spLocks noChangeArrowheads="1"/>
          </p:cNvSpPr>
          <p:nvPr/>
        </p:nvSpPr>
        <p:spPr bwMode="auto">
          <a:xfrm>
            <a:off x="4500209" y="3184192"/>
            <a:ext cx="5289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security</a:t>
            </a:r>
            <a:endParaRPr kumimoji="0" lang="en-US" altLang="en-US" sz="1200" b="0" i="0" u="none" strike="noStrike" cap="none" normalizeH="0" baseline="0" dirty="0">
              <a:ln>
                <a:noFill/>
              </a:ln>
              <a:solidFill>
                <a:schemeClr val="bg1"/>
              </a:solidFill>
              <a:effectLst/>
            </a:endParaRPr>
          </a:p>
        </p:txBody>
      </p:sp>
      <p:sp>
        <p:nvSpPr>
          <p:cNvPr id="191" name="Rectangle 127"/>
          <p:cNvSpPr>
            <a:spLocks noChangeArrowheads="1"/>
          </p:cNvSpPr>
          <p:nvPr/>
        </p:nvSpPr>
        <p:spPr bwMode="auto">
          <a:xfrm>
            <a:off x="3214886" y="3835236"/>
            <a:ext cx="56105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National</a:t>
            </a:r>
            <a:endParaRPr kumimoji="0" lang="en-US" altLang="en-US" sz="1200" b="0" i="0" u="none" strike="noStrike" cap="none" normalizeH="0" baseline="0" dirty="0">
              <a:ln>
                <a:noFill/>
              </a:ln>
              <a:solidFill>
                <a:schemeClr val="bg1"/>
              </a:solidFill>
              <a:effectLst/>
            </a:endParaRPr>
          </a:p>
        </p:txBody>
      </p:sp>
      <p:sp>
        <p:nvSpPr>
          <p:cNvPr id="192" name="Rectangle 128"/>
          <p:cNvSpPr>
            <a:spLocks noChangeArrowheads="1"/>
          </p:cNvSpPr>
          <p:nvPr/>
        </p:nvSpPr>
        <p:spPr bwMode="auto">
          <a:xfrm>
            <a:off x="3818165" y="3833082"/>
            <a:ext cx="5450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defense</a:t>
            </a:r>
            <a:endParaRPr kumimoji="0" lang="en-US" altLang="en-US" sz="1200" b="0" i="0" u="none" strike="noStrike" cap="none" normalizeH="0" baseline="0" dirty="0">
              <a:ln>
                <a:noFill/>
              </a:ln>
              <a:solidFill>
                <a:schemeClr val="bg1"/>
              </a:solidFill>
              <a:effectLst/>
            </a:endParaRPr>
          </a:p>
        </p:txBody>
      </p:sp>
      <p:sp>
        <p:nvSpPr>
          <p:cNvPr id="195" name="Rectangle 131"/>
          <p:cNvSpPr>
            <a:spLocks noChangeArrowheads="1"/>
          </p:cNvSpPr>
          <p:nvPr/>
        </p:nvSpPr>
        <p:spPr bwMode="auto">
          <a:xfrm>
            <a:off x="3907989" y="4883076"/>
            <a:ext cx="4167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Social</a:t>
            </a:r>
            <a:endParaRPr kumimoji="0" lang="en-US" altLang="en-US" sz="1200" b="0" i="0" u="none" strike="noStrike" cap="none" normalizeH="0" baseline="0" dirty="0">
              <a:ln>
                <a:noFill/>
              </a:ln>
              <a:solidFill>
                <a:schemeClr val="bg1"/>
              </a:solidFill>
              <a:effectLst/>
            </a:endParaRPr>
          </a:p>
        </p:txBody>
      </p:sp>
      <p:sp>
        <p:nvSpPr>
          <p:cNvPr id="196" name="Rectangle 132"/>
          <p:cNvSpPr>
            <a:spLocks noChangeArrowheads="1"/>
          </p:cNvSpPr>
          <p:nvPr/>
        </p:nvSpPr>
        <p:spPr bwMode="auto">
          <a:xfrm>
            <a:off x="4376319" y="4882737"/>
            <a:ext cx="5546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Security</a:t>
            </a:r>
            <a:endParaRPr kumimoji="0" lang="en-US" altLang="en-US" sz="1200" b="0" i="0" u="none" strike="noStrike" cap="none" normalizeH="0" baseline="0" dirty="0">
              <a:ln>
                <a:noFill/>
              </a:ln>
              <a:solidFill>
                <a:schemeClr val="bg1"/>
              </a:solidFill>
              <a:effectLst/>
            </a:endParaRPr>
          </a:p>
        </p:txBody>
      </p:sp>
      <p:sp>
        <p:nvSpPr>
          <p:cNvPr id="197" name="Rectangle 133"/>
          <p:cNvSpPr>
            <a:spLocks noChangeArrowheads="1"/>
          </p:cNvSpPr>
          <p:nvPr/>
        </p:nvSpPr>
        <p:spPr bwMode="auto">
          <a:xfrm>
            <a:off x="5834693" y="2116961"/>
            <a:ext cx="3494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1.7%</a:t>
            </a:r>
            <a:endParaRPr kumimoji="0" lang="en-US" altLang="en-US" sz="1200" b="0" i="0" u="none" strike="noStrike" cap="none" normalizeH="0" baseline="0" dirty="0">
              <a:ln>
                <a:noFill/>
              </a:ln>
              <a:effectLst/>
            </a:endParaRPr>
          </a:p>
        </p:txBody>
      </p:sp>
      <p:sp>
        <p:nvSpPr>
          <p:cNvPr id="198" name="Rectangle 134"/>
          <p:cNvSpPr>
            <a:spLocks noChangeArrowheads="1"/>
          </p:cNvSpPr>
          <p:nvPr/>
        </p:nvSpPr>
        <p:spPr bwMode="auto">
          <a:xfrm>
            <a:off x="7487359" y="2191945"/>
            <a:ext cx="3494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2.6%</a:t>
            </a:r>
            <a:endParaRPr kumimoji="0" lang="en-US" altLang="en-US" sz="1200" b="0" i="0" u="none" strike="noStrike" cap="none" normalizeH="0" baseline="0" dirty="0">
              <a:ln>
                <a:noFill/>
              </a:ln>
              <a:effectLst/>
            </a:endParaRPr>
          </a:p>
        </p:txBody>
      </p:sp>
      <p:sp>
        <p:nvSpPr>
          <p:cNvPr id="203" name="Rectangle 140"/>
          <p:cNvSpPr>
            <a:spLocks noChangeArrowheads="1"/>
          </p:cNvSpPr>
          <p:nvPr/>
        </p:nvSpPr>
        <p:spPr bwMode="auto">
          <a:xfrm>
            <a:off x="4371899" y="4321339"/>
            <a:ext cx="44242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Health</a:t>
            </a:r>
            <a:endParaRPr kumimoji="0" lang="en-US" altLang="en-US" sz="1200" b="0" i="0" u="none" strike="noStrike" cap="none" normalizeH="0" baseline="0" dirty="0">
              <a:ln>
                <a:noFill/>
              </a:ln>
              <a:solidFill>
                <a:schemeClr val="bg1"/>
              </a:solidFill>
              <a:effectLst/>
            </a:endParaRPr>
          </a:p>
        </p:txBody>
      </p:sp>
      <p:sp>
        <p:nvSpPr>
          <p:cNvPr id="204" name="Rectangle 141"/>
          <p:cNvSpPr>
            <a:spLocks noChangeArrowheads="1"/>
          </p:cNvSpPr>
          <p:nvPr/>
        </p:nvSpPr>
        <p:spPr bwMode="auto">
          <a:xfrm>
            <a:off x="4840109" y="4321339"/>
            <a:ext cx="8768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expenditures</a:t>
            </a:r>
            <a:endParaRPr kumimoji="0" lang="en-US" altLang="en-US" sz="1200" b="0" i="0" u="none" strike="noStrike" cap="none" normalizeH="0" baseline="0" dirty="0">
              <a:ln>
                <a:noFill/>
              </a:ln>
              <a:solidFill>
                <a:schemeClr val="bg1"/>
              </a:solidFill>
              <a:effectLst/>
            </a:endParaRPr>
          </a:p>
        </p:txBody>
      </p:sp>
      <p:sp>
        <p:nvSpPr>
          <p:cNvPr id="205" name="Rectangle 142"/>
          <p:cNvSpPr>
            <a:spLocks noChangeArrowheads="1"/>
          </p:cNvSpPr>
          <p:nvPr/>
        </p:nvSpPr>
        <p:spPr bwMode="auto">
          <a:xfrm>
            <a:off x="7474446" y="2870480"/>
            <a:ext cx="3494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5.1%</a:t>
            </a:r>
            <a:endParaRPr kumimoji="0" lang="en-US" altLang="en-US" sz="1200" b="0" i="0" u="none" strike="noStrike" cap="none" normalizeH="0" baseline="0" dirty="0">
              <a:ln>
                <a:noFill/>
              </a:ln>
              <a:effectLst/>
            </a:endParaRPr>
          </a:p>
        </p:txBody>
      </p:sp>
      <p:sp>
        <p:nvSpPr>
          <p:cNvPr id="206" name="Rectangle 143"/>
          <p:cNvSpPr>
            <a:spLocks noChangeArrowheads="1"/>
          </p:cNvSpPr>
          <p:nvPr/>
        </p:nvSpPr>
        <p:spPr bwMode="auto">
          <a:xfrm>
            <a:off x="5826668" y="2593218"/>
            <a:ext cx="3494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6.5%</a:t>
            </a:r>
            <a:endParaRPr kumimoji="0" lang="en-US" altLang="en-US" sz="1200" b="0" i="0" u="none" strike="noStrike" cap="none" normalizeH="0" baseline="0" dirty="0">
              <a:ln>
                <a:noFill/>
              </a:ln>
              <a:effectLst/>
            </a:endParaRPr>
          </a:p>
        </p:txBody>
      </p:sp>
      <p:sp>
        <p:nvSpPr>
          <p:cNvPr id="207" name="Rectangle 144"/>
          <p:cNvSpPr>
            <a:spLocks noChangeArrowheads="1"/>
          </p:cNvSpPr>
          <p:nvPr/>
        </p:nvSpPr>
        <p:spPr bwMode="auto">
          <a:xfrm>
            <a:off x="5823431" y="2956370"/>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14.7%</a:t>
            </a:r>
            <a:endParaRPr kumimoji="0" lang="en-US" altLang="en-US" sz="1200" b="0" i="0" u="none" strike="noStrike" cap="none" normalizeH="0" baseline="0" dirty="0">
              <a:ln>
                <a:noFill/>
              </a:ln>
              <a:effectLst/>
            </a:endParaRPr>
          </a:p>
        </p:txBody>
      </p:sp>
      <p:sp>
        <p:nvSpPr>
          <p:cNvPr id="208" name="Rectangle 145"/>
          <p:cNvSpPr>
            <a:spLocks noChangeArrowheads="1"/>
          </p:cNvSpPr>
          <p:nvPr/>
        </p:nvSpPr>
        <p:spPr bwMode="auto">
          <a:xfrm>
            <a:off x="5811148" y="3506128"/>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17.2%</a:t>
            </a:r>
            <a:endParaRPr kumimoji="0" lang="en-US" altLang="en-US" sz="1200" b="0" i="0" u="none" strike="noStrike" cap="none" normalizeH="0" baseline="0" dirty="0">
              <a:ln>
                <a:noFill/>
              </a:ln>
              <a:effectLst/>
            </a:endParaRPr>
          </a:p>
        </p:txBody>
      </p:sp>
      <p:sp>
        <p:nvSpPr>
          <p:cNvPr id="209" name="Rectangle 146"/>
          <p:cNvSpPr>
            <a:spLocks noChangeArrowheads="1"/>
          </p:cNvSpPr>
          <p:nvPr/>
        </p:nvSpPr>
        <p:spPr bwMode="auto">
          <a:xfrm>
            <a:off x="5834693" y="4880679"/>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200" dirty="0">
                <a:latin typeface="Proxima Nova Cn Rg" charset="0"/>
              </a:rPr>
              <a:t>24.3%</a:t>
            </a:r>
            <a:endParaRPr kumimoji="0" lang="en-US" altLang="en-US" sz="1200" b="0" i="0" u="none" strike="noStrike" cap="none" normalizeH="0" baseline="0" dirty="0">
              <a:ln>
                <a:noFill/>
              </a:ln>
              <a:effectLst/>
            </a:endParaRPr>
          </a:p>
        </p:txBody>
      </p:sp>
      <p:sp>
        <p:nvSpPr>
          <p:cNvPr id="210" name="Rectangle 147"/>
          <p:cNvSpPr>
            <a:spLocks noChangeArrowheads="1"/>
          </p:cNvSpPr>
          <p:nvPr/>
        </p:nvSpPr>
        <p:spPr bwMode="auto">
          <a:xfrm>
            <a:off x="5843030" y="4158649"/>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23.8%</a:t>
            </a:r>
            <a:endParaRPr kumimoji="0" lang="en-US" altLang="en-US" sz="1200" b="0" i="0" u="none" strike="noStrike" cap="none" normalizeH="0" baseline="0" dirty="0">
              <a:ln>
                <a:noFill/>
              </a:ln>
              <a:effectLst/>
            </a:endParaRPr>
          </a:p>
        </p:txBody>
      </p:sp>
      <p:sp>
        <p:nvSpPr>
          <p:cNvPr id="211" name="Rectangle 148"/>
          <p:cNvSpPr>
            <a:spLocks noChangeArrowheads="1"/>
          </p:cNvSpPr>
          <p:nvPr/>
        </p:nvSpPr>
        <p:spPr bwMode="auto">
          <a:xfrm>
            <a:off x="2957162" y="2147570"/>
            <a:ext cx="5706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Physical</a:t>
            </a:r>
            <a:endParaRPr kumimoji="0" lang="en-US" altLang="en-US" sz="1200" b="0" i="0" u="none" strike="noStrike" cap="none" normalizeH="0" baseline="0" dirty="0">
              <a:ln>
                <a:noFill/>
              </a:ln>
              <a:solidFill>
                <a:schemeClr val="bg1"/>
              </a:solidFill>
              <a:effectLst/>
            </a:endParaRPr>
          </a:p>
        </p:txBody>
      </p:sp>
      <p:sp>
        <p:nvSpPr>
          <p:cNvPr id="212" name="Rectangle 149"/>
          <p:cNvSpPr>
            <a:spLocks noChangeArrowheads="1"/>
          </p:cNvSpPr>
          <p:nvPr/>
        </p:nvSpPr>
        <p:spPr bwMode="auto">
          <a:xfrm>
            <a:off x="3561088" y="2149406"/>
            <a:ext cx="6732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bg1"/>
                </a:solidFill>
                <a:effectLst/>
                <a:latin typeface="Proxima Nova Cn Rg" charset="0"/>
              </a:rPr>
              <a:t>resources</a:t>
            </a:r>
            <a:endParaRPr kumimoji="0" lang="en-US" altLang="en-US" sz="1200" b="0" i="0" u="none" strike="noStrike" cap="none" normalizeH="0" baseline="0" dirty="0">
              <a:ln>
                <a:noFill/>
              </a:ln>
              <a:solidFill>
                <a:schemeClr val="bg1"/>
              </a:solidFill>
              <a:effectLst/>
            </a:endParaRPr>
          </a:p>
        </p:txBody>
      </p:sp>
      <p:sp>
        <p:nvSpPr>
          <p:cNvPr id="213" name="Rectangle 150"/>
          <p:cNvSpPr>
            <a:spLocks noChangeArrowheads="1"/>
          </p:cNvSpPr>
          <p:nvPr/>
        </p:nvSpPr>
        <p:spPr bwMode="auto">
          <a:xfrm>
            <a:off x="6667500" y="2849503"/>
            <a:ext cx="38472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Proxima Nova Cn Rg" charset="0"/>
              </a:rPr>
              <a:t>Other</a:t>
            </a:r>
            <a:endParaRPr kumimoji="0" lang="en-US" altLang="en-US" sz="1200" b="0" i="0" u="none" strike="noStrike" cap="none" normalizeH="0" baseline="0" dirty="0">
              <a:ln>
                <a:noFill/>
              </a:ln>
              <a:effectLst/>
            </a:endParaRPr>
          </a:p>
        </p:txBody>
      </p:sp>
    </p:spTree>
    <p:extLst>
      <p:ext uri="{BB962C8B-B14F-4D97-AF65-F5344CB8AC3E}">
        <p14:creationId xmlns:p14="http://schemas.microsoft.com/office/powerpoint/2010/main" val="146265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5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5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5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6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6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6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6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6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6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6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25"/>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9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9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09"/>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23"/>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03"/>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04"/>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21"/>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91"/>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9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08"/>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119"/>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86"/>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87"/>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07"/>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11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83"/>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0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116"/>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13"/>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05"/>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11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175"/>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176"/>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167"/>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grpId="0" nodeType="clickEffect">
                                  <p:stCondLst>
                                    <p:cond delay="0"/>
                                  </p:stCondLst>
                                  <p:childTnLst>
                                    <p:set>
                                      <p:cBhvr>
                                        <p:cTn id="152" dur="1" fill="hold">
                                          <p:stCondLst>
                                            <p:cond delay="0"/>
                                          </p:stCondLst>
                                        </p:cTn>
                                        <p:tgtEl>
                                          <p:spTgt spid="113"/>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179"/>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78"/>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198"/>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112"/>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12"/>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11"/>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197"/>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nodeType="clickEffect">
                                  <p:stCondLst>
                                    <p:cond delay="0"/>
                                  </p:stCondLst>
                                  <p:childTnLst>
                                    <p:set>
                                      <p:cBhvr>
                                        <p:cTn id="17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1" presetClass="entr" presetSubtype="0" fill="hold" nodeType="clickEffect">
                                  <p:stCondLst>
                                    <p:cond delay="0"/>
                                  </p:stCondLst>
                                  <p:childTnLst>
                                    <p:set>
                                      <p:cBhvr>
                                        <p:cTn id="18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117" grpId="0" animBg="1"/>
      <p:bldP spid="119" grpId="0" animBg="1"/>
      <p:bldP spid="121" grpId="0" animBg="1"/>
      <p:bldP spid="123" grpId="0" animBg="1"/>
      <p:bldP spid="125" grpId="0" animBg="1"/>
      <p:bldP spid="128" grpId="0"/>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6" grpId="0"/>
      <p:bldP spid="167" grpId="0"/>
      <p:bldP spid="175" grpId="0"/>
      <p:bldP spid="176" grpId="0"/>
      <p:bldP spid="178" grpId="0"/>
      <p:bldP spid="179" grpId="0"/>
      <p:bldP spid="183" grpId="0"/>
      <p:bldP spid="186" grpId="0"/>
      <p:bldP spid="187" grpId="0"/>
      <p:bldP spid="191" grpId="0"/>
      <p:bldP spid="192" grpId="0"/>
      <p:bldP spid="195" grpId="0"/>
      <p:bldP spid="196" grpId="0"/>
      <p:bldP spid="197" grpId="0"/>
      <p:bldP spid="198" grpId="0"/>
      <p:bldP spid="203" grpId="0"/>
      <p:bldP spid="204" grpId="0"/>
      <p:bldP spid="205" grpId="0"/>
      <p:bldP spid="206" grpId="0"/>
      <p:bldP spid="207" grpId="0"/>
      <p:bldP spid="208" grpId="0"/>
      <p:bldP spid="209" grpId="0"/>
      <p:bldP spid="210" grpId="0"/>
      <p:bldP spid="211" grpId="0"/>
      <p:bldP spid="212" grpId="0"/>
      <p:bldP spid="2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public budget V</a:t>
            </a:r>
          </a:p>
        </p:txBody>
      </p:sp>
      <p:sp>
        <p:nvSpPr>
          <p:cNvPr id="3" name="Content Placeholder 2"/>
          <p:cNvSpPr>
            <a:spLocks noGrp="1"/>
          </p:cNvSpPr>
          <p:nvPr>
            <p:ph idx="1"/>
          </p:nvPr>
        </p:nvSpPr>
        <p:spPr>
          <a:xfrm>
            <a:off x="457200" y="1219199"/>
            <a:ext cx="8229600" cy="1981201"/>
          </a:xfrm>
        </p:spPr>
        <p:txBody>
          <a:bodyPr>
            <a:normAutofit/>
          </a:bodyPr>
          <a:lstStyle/>
          <a:p>
            <a:pPr>
              <a:lnSpc>
                <a:spcPct val="80000"/>
              </a:lnSpc>
              <a:spcBef>
                <a:spcPts val="200"/>
              </a:spcBef>
            </a:pPr>
            <a:r>
              <a:rPr lang="en-US" sz="2400" dirty="0"/>
              <a:t>In many years, governments spend more than they bring in.</a:t>
            </a:r>
          </a:p>
          <a:p>
            <a:pPr lvl="1">
              <a:lnSpc>
                <a:spcPct val="80000"/>
              </a:lnSpc>
              <a:spcBef>
                <a:spcPts val="200"/>
              </a:spcBef>
            </a:pPr>
            <a:r>
              <a:rPr lang="en-US" sz="2400" dirty="0"/>
              <a:t>Causes a </a:t>
            </a:r>
            <a:r>
              <a:rPr lang="en-US" sz="2400" i="1" dirty="0">
                <a:solidFill>
                  <a:srgbClr val="9D0505"/>
                </a:solidFill>
              </a:rPr>
              <a:t>budget deficit</a:t>
            </a:r>
            <a:r>
              <a:rPr lang="en-US" sz="2400" dirty="0"/>
              <a:t>,</a:t>
            </a:r>
            <a:r>
              <a:rPr lang="en-US" sz="2400" i="1" dirty="0">
                <a:solidFill>
                  <a:srgbClr val="9D0505"/>
                </a:solidFill>
              </a:rPr>
              <a:t> </a:t>
            </a:r>
            <a:r>
              <a:rPr lang="en-US" sz="2400" dirty="0"/>
              <a:t>and the difference between </a:t>
            </a:r>
            <a:r>
              <a:rPr lang="en-US" sz="2400" i="1" dirty="0">
                <a:solidFill>
                  <a:srgbClr val="9D0505"/>
                </a:solidFill>
              </a:rPr>
              <a:t>spending</a:t>
            </a:r>
            <a:r>
              <a:rPr lang="en-US" sz="2400" dirty="0"/>
              <a:t> and </a:t>
            </a:r>
            <a:r>
              <a:rPr lang="en-US" sz="2400" i="1" dirty="0">
                <a:solidFill>
                  <a:srgbClr val="9D0505"/>
                </a:solidFill>
              </a:rPr>
              <a:t>revenue</a:t>
            </a:r>
            <a:r>
              <a:rPr lang="en-US" sz="2400" dirty="0"/>
              <a:t> must be financed by issuing </a:t>
            </a:r>
            <a:r>
              <a:rPr lang="en-US" sz="2400" i="1" dirty="0">
                <a:solidFill>
                  <a:srgbClr val="9D0505"/>
                </a:solidFill>
              </a:rPr>
              <a:t>debt</a:t>
            </a:r>
            <a:r>
              <a:rPr lang="en-US" sz="2400" dirty="0"/>
              <a:t>.</a:t>
            </a:r>
          </a:p>
          <a:p>
            <a:pPr lvl="1">
              <a:lnSpc>
                <a:spcPct val="80000"/>
              </a:lnSpc>
              <a:spcBef>
                <a:spcPts val="200"/>
              </a:spcBef>
            </a:pPr>
            <a:r>
              <a:rPr lang="en-US" sz="2400" dirty="0"/>
              <a:t>A </a:t>
            </a:r>
            <a:r>
              <a:rPr lang="en-US" sz="2400" i="1" dirty="0">
                <a:solidFill>
                  <a:srgbClr val="9D0505"/>
                </a:solidFill>
              </a:rPr>
              <a:t>budget surplus </a:t>
            </a:r>
            <a:r>
              <a:rPr lang="en-US" sz="2400" dirty="0"/>
              <a:t>occurs when spending is less than revenue.</a:t>
            </a:r>
          </a:p>
          <a:p>
            <a:pPr>
              <a:lnSpc>
                <a:spcPct val="80000"/>
              </a:lnSpc>
              <a:spcBef>
                <a:spcPts val="200"/>
              </a:spcBef>
            </a:pPr>
            <a:r>
              <a:rPr lang="en-US" sz="2400" dirty="0"/>
              <a:t>U.S. has sustained more deficits than surpluses in recent years. </a:t>
            </a:r>
          </a:p>
        </p:txBody>
      </p:sp>
      <p:sp>
        <p:nvSpPr>
          <p:cNvPr id="199" name="Rectangle 198"/>
          <p:cNvSpPr/>
          <p:nvPr/>
        </p:nvSpPr>
        <p:spPr>
          <a:xfrm>
            <a:off x="5943600" y="3309440"/>
            <a:ext cx="3200400" cy="3323987"/>
          </a:xfrm>
          <a:prstGeom prst="rect">
            <a:avLst/>
          </a:prstGeom>
        </p:spPr>
        <p:txBody>
          <a:bodyPr wrap="square">
            <a:spAutoFit/>
          </a:bodyPr>
          <a:lstStyle/>
          <a:p>
            <a:pPr marL="285750" indent="-285750">
              <a:buFont typeface="Arial" pitchFamily="34" charset="0"/>
              <a:buChar char="•"/>
            </a:pPr>
            <a:r>
              <a:rPr lang="en-US" sz="2100" dirty="0">
                <a:latin typeface="Calibri Light" pitchFamily="34" charset="0"/>
              </a:rPr>
              <a:t>The </a:t>
            </a:r>
            <a:r>
              <a:rPr lang="en-US" sz="2100" i="1" dirty="0">
                <a:solidFill>
                  <a:srgbClr val="9D0505"/>
                </a:solidFill>
                <a:latin typeface="Calibri Light" pitchFamily="34" charset="0"/>
              </a:rPr>
              <a:t>debt</a:t>
            </a:r>
            <a:r>
              <a:rPr lang="en-US" sz="2100" dirty="0">
                <a:latin typeface="Calibri Light" pitchFamily="34" charset="0"/>
              </a:rPr>
              <a:t> is equal to the sum of all annual budget deficits and surpluses.</a:t>
            </a:r>
          </a:p>
          <a:p>
            <a:pPr marL="285750" indent="-285750">
              <a:buFont typeface="Arial" pitchFamily="34" charset="0"/>
              <a:buChar char="•"/>
            </a:pPr>
            <a:r>
              <a:rPr lang="en-US" sz="2100" dirty="0">
                <a:latin typeface="Calibri Light" pitchFamily="34" charset="0"/>
              </a:rPr>
              <a:t>It can be difficult to balance a public budget every year.</a:t>
            </a:r>
          </a:p>
          <a:p>
            <a:pPr marL="285750" indent="-285750">
              <a:buFont typeface="Arial" pitchFamily="34" charset="0"/>
              <a:buChar char="•"/>
            </a:pPr>
            <a:r>
              <a:rPr lang="en-US" sz="2100" dirty="0">
                <a:latin typeface="Calibri Light" pitchFamily="34" charset="0"/>
              </a:rPr>
              <a:t>Many economists suggest balancing the budget over the business cycle.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l="35683" t="25201" r="11198" b="25020"/>
          <a:stretch>
            <a:fillRect/>
          </a:stretch>
        </p:blipFill>
        <p:spPr bwMode="auto">
          <a:xfrm>
            <a:off x="22314" y="3309440"/>
            <a:ext cx="6026345" cy="339616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98229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Insecure future of Social Security</a:t>
            </a:r>
          </a:p>
        </p:txBody>
      </p:sp>
      <p:sp>
        <p:nvSpPr>
          <p:cNvPr id="69" name="Content Placeholder 68"/>
          <p:cNvSpPr>
            <a:spLocks noGrp="1"/>
          </p:cNvSpPr>
          <p:nvPr>
            <p:ph idx="1"/>
          </p:nvPr>
        </p:nvSpPr>
        <p:spPr>
          <a:xfrm>
            <a:off x="457200" y="1219199"/>
            <a:ext cx="8229600" cy="1047234"/>
          </a:xfrm>
        </p:spPr>
        <p:txBody>
          <a:bodyPr>
            <a:normAutofit lnSpcReduction="10000"/>
          </a:bodyPr>
          <a:lstStyle/>
          <a:p>
            <a:pPr marL="0" indent="0">
              <a:buNone/>
            </a:pPr>
            <a:r>
              <a:rPr lang="en-US" dirty="0"/>
              <a:t>Presently, the revenue stream for Social Security is greater than the outlays paid in benefits.</a:t>
            </a:r>
          </a:p>
        </p:txBody>
      </p:sp>
      <p:grpSp>
        <p:nvGrpSpPr>
          <p:cNvPr id="71" name="Group 70"/>
          <p:cNvGrpSpPr/>
          <p:nvPr/>
        </p:nvGrpSpPr>
        <p:grpSpPr>
          <a:xfrm>
            <a:off x="1436578" y="2254805"/>
            <a:ext cx="6257125" cy="2774395"/>
            <a:chOff x="1591475" y="4007405"/>
            <a:chExt cx="6257125" cy="2774395"/>
          </a:xfrm>
        </p:grpSpPr>
        <p:grpSp>
          <p:nvGrpSpPr>
            <p:cNvPr id="68" name="Group 67"/>
            <p:cNvGrpSpPr/>
            <p:nvPr/>
          </p:nvGrpSpPr>
          <p:grpSpPr>
            <a:xfrm>
              <a:off x="1591475" y="4177784"/>
              <a:ext cx="6257125" cy="2604016"/>
              <a:chOff x="1447800" y="1890713"/>
              <a:chExt cx="6257125" cy="2604016"/>
            </a:xfrm>
          </p:grpSpPr>
          <p:sp>
            <p:nvSpPr>
              <p:cNvPr id="4" name="AutoShape 3"/>
              <p:cNvSpPr>
                <a:spLocks noChangeAspect="1" noChangeArrowheads="1" noTextEdit="1"/>
              </p:cNvSpPr>
              <p:nvPr/>
            </p:nvSpPr>
            <p:spPr bwMode="auto">
              <a:xfrm>
                <a:off x="1447800" y="1905000"/>
                <a:ext cx="6137275"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Rectangle 4"/>
              <p:cNvSpPr>
                <a:spLocks noChangeArrowheads="1"/>
              </p:cNvSpPr>
              <p:nvPr/>
            </p:nvSpPr>
            <p:spPr bwMode="auto">
              <a:xfrm>
                <a:off x="3417887" y="2200275"/>
                <a:ext cx="3141663" cy="1865313"/>
              </a:xfrm>
              <a:prstGeom prst="rect">
                <a:avLst/>
              </a:prstGeom>
              <a:solidFill>
                <a:srgbClr val="FCD3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5"/>
              <p:cNvSpPr>
                <a:spLocks noChangeArrowheads="1"/>
              </p:cNvSpPr>
              <p:nvPr/>
            </p:nvSpPr>
            <p:spPr bwMode="auto">
              <a:xfrm>
                <a:off x="1579562" y="2200277"/>
                <a:ext cx="1839915" cy="1860550"/>
              </a:xfrm>
              <a:prstGeom prst="rect">
                <a:avLst/>
              </a:prstGeom>
              <a:solidFill>
                <a:srgbClr val="DAE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Rectangle 6"/>
              <p:cNvSpPr>
                <a:spLocks noChangeArrowheads="1"/>
              </p:cNvSpPr>
              <p:nvPr/>
            </p:nvSpPr>
            <p:spPr bwMode="auto">
              <a:xfrm>
                <a:off x="1462088" y="1890713"/>
                <a:ext cx="70211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 of GDP</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7"/>
              <p:cNvSpPr>
                <a:spLocks noChangeArrowheads="1"/>
              </p:cNvSpPr>
              <p:nvPr/>
            </p:nvSpPr>
            <p:spPr bwMode="auto">
              <a:xfrm>
                <a:off x="3981450" y="4310063"/>
                <a:ext cx="32335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Year</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8"/>
              <p:cNvSpPr>
                <a:spLocks noChangeArrowheads="1"/>
              </p:cNvSpPr>
              <p:nvPr/>
            </p:nvSpPr>
            <p:spPr bwMode="auto">
              <a:xfrm>
                <a:off x="6654800" y="2339975"/>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Outlays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2097088" y="2222500"/>
                <a:ext cx="4696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Actual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Line 11"/>
              <p:cNvSpPr>
                <a:spLocks noChangeShapeType="1"/>
              </p:cNvSpPr>
              <p:nvPr/>
            </p:nvSpPr>
            <p:spPr bwMode="auto">
              <a:xfrm flipV="1">
                <a:off x="3417887" y="3951287"/>
                <a:ext cx="0" cy="920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flipV="1">
                <a:off x="3417887" y="3808929"/>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13"/>
              <p:cNvSpPr>
                <a:spLocks noChangeShapeType="1"/>
              </p:cNvSpPr>
              <p:nvPr/>
            </p:nvSpPr>
            <p:spPr bwMode="auto">
              <a:xfrm flipV="1">
                <a:off x="3417887" y="3662879"/>
                <a:ext cx="0" cy="920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flipV="1">
                <a:off x="3417887" y="3518417"/>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5"/>
              <p:cNvSpPr>
                <a:spLocks noChangeShapeType="1"/>
              </p:cNvSpPr>
              <p:nvPr/>
            </p:nvSpPr>
            <p:spPr bwMode="auto">
              <a:xfrm flipV="1">
                <a:off x="3417887" y="3373954"/>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flipV="1">
                <a:off x="3417887" y="3227904"/>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7"/>
              <p:cNvSpPr>
                <a:spLocks noChangeShapeType="1"/>
              </p:cNvSpPr>
              <p:nvPr/>
            </p:nvSpPr>
            <p:spPr bwMode="auto">
              <a:xfrm flipV="1">
                <a:off x="3417887" y="3083442"/>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flipV="1">
                <a:off x="3417887" y="2937392"/>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9"/>
              <p:cNvSpPr>
                <a:spLocks noChangeShapeType="1"/>
              </p:cNvSpPr>
              <p:nvPr/>
            </p:nvSpPr>
            <p:spPr bwMode="auto">
              <a:xfrm flipV="1">
                <a:off x="3417887" y="2792929"/>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flipV="1">
                <a:off x="3417887" y="2646879"/>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21"/>
              <p:cNvSpPr>
                <a:spLocks noChangeShapeType="1"/>
              </p:cNvSpPr>
              <p:nvPr/>
            </p:nvSpPr>
            <p:spPr bwMode="auto">
              <a:xfrm flipV="1">
                <a:off x="3417887" y="2502417"/>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2"/>
              <p:cNvSpPr>
                <a:spLocks noChangeShapeType="1"/>
              </p:cNvSpPr>
              <p:nvPr/>
            </p:nvSpPr>
            <p:spPr bwMode="auto">
              <a:xfrm flipV="1">
                <a:off x="3417887" y="2356367"/>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3"/>
              <p:cNvSpPr>
                <a:spLocks noChangeShapeType="1"/>
              </p:cNvSpPr>
              <p:nvPr/>
            </p:nvSpPr>
            <p:spPr bwMode="auto">
              <a:xfrm flipV="1">
                <a:off x="3417887" y="2211904"/>
                <a:ext cx="0" cy="90488"/>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Rectangle 23"/>
              <p:cNvSpPr>
                <a:spLocks noChangeArrowheads="1"/>
              </p:cNvSpPr>
              <p:nvPr/>
            </p:nvSpPr>
            <p:spPr bwMode="auto">
              <a:xfrm>
                <a:off x="4489450" y="2203450"/>
                <a:ext cx="70051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Projected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6654800" y="2603500"/>
                <a:ext cx="6395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Revenue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Line 26"/>
              <p:cNvSpPr>
                <a:spLocks noChangeShapeType="1"/>
              </p:cNvSpPr>
              <p:nvPr/>
            </p:nvSpPr>
            <p:spPr bwMode="auto">
              <a:xfrm>
                <a:off x="1584325" y="2312988"/>
                <a:ext cx="46196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7"/>
              <p:cNvSpPr>
                <a:spLocks noChangeShapeType="1"/>
              </p:cNvSpPr>
              <p:nvPr/>
            </p:nvSpPr>
            <p:spPr bwMode="auto">
              <a:xfrm>
                <a:off x="2528888" y="2312988"/>
                <a:ext cx="190658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8"/>
              <p:cNvSpPr>
                <a:spLocks noChangeShapeType="1"/>
              </p:cNvSpPr>
              <p:nvPr/>
            </p:nvSpPr>
            <p:spPr bwMode="auto">
              <a:xfrm>
                <a:off x="5124450" y="2305050"/>
                <a:ext cx="14303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9"/>
              <p:cNvSpPr>
                <a:spLocks noChangeShapeType="1"/>
              </p:cNvSpPr>
              <p:nvPr/>
            </p:nvSpPr>
            <p:spPr bwMode="auto">
              <a:xfrm flipV="1">
                <a:off x="1579563" y="2200275"/>
                <a:ext cx="0" cy="1865313"/>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0"/>
              <p:cNvSpPr>
                <a:spLocks noChangeShapeType="1"/>
              </p:cNvSpPr>
              <p:nvPr/>
            </p:nvSpPr>
            <p:spPr bwMode="auto">
              <a:xfrm>
                <a:off x="1574800" y="2200275"/>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31"/>
              <p:cNvSpPr>
                <a:spLocks noChangeShapeType="1"/>
              </p:cNvSpPr>
              <p:nvPr/>
            </p:nvSpPr>
            <p:spPr bwMode="auto">
              <a:xfrm>
                <a:off x="1574800" y="2468563"/>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2"/>
              <p:cNvSpPr>
                <a:spLocks noChangeShapeType="1"/>
              </p:cNvSpPr>
              <p:nvPr/>
            </p:nvSpPr>
            <p:spPr bwMode="auto">
              <a:xfrm>
                <a:off x="1574800" y="2730500"/>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3"/>
              <p:cNvSpPr>
                <a:spLocks noChangeShapeType="1"/>
              </p:cNvSpPr>
              <p:nvPr/>
            </p:nvSpPr>
            <p:spPr bwMode="auto">
              <a:xfrm>
                <a:off x="1574800" y="2998788"/>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4"/>
              <p:cNvSpPr>
                <a:spLocks noChangeShapeType="1"/>
              </p:cNvSpPr>
              <p:nvPr/>
            </p:nvSpPr>
            <p:spPr bwMode="auto">
              <a:xfrm>
                <a:off x="1574800" y="3267075"/>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5"/>
              <p:cNvSpPr>
                <a:spLocks noChangeShapeType="1"/>
              </p:cNvSpPr>
              <p:nvPr/>
            </p:nvSpPr>
            <p:spPr bwMode="auto">
              <a:xfrm>
                <a:off x="1574800" y="3533775"/>
                <a:ext cx="53975"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6"/>
              <p:cNvSpPr>
                <a:spLocks noChangeShapeType="1"/>
              </p:cNvSpPr>
              <p:nvPr/>
            </p:nvSpPr>
            <p:spPr bwMode="auto">
              <a:xfrm>
                <a:off x="1579563" y="3802063"/>
                <a:ext cx="49213"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7"/>
              <p:cNvSpPr>
                <a:spLocks noChangeShapeType="1"/>
              </p:cNvSpPr>
              <p:nvPr/>
            </p:nvSpPr>
            <p:spPr bwMode="auto">
              <a:xfrm>
                <a:off x="1579563" y="4065588"/>
                <a:ext cx="5087938" cy="0"/>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8"/>
              <p:cNvSpPr>
                <a:spLocks noChangeShapeType="1"/>
              </p:cNvSpPr>
              <p:nvPr/>
            </p:nvSpPr>
            <p:spPr bwMode="auto">
              <a:xfrm>
                <a:off x="6554788"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9"/>
              <p:cNvSpPr>
                <a:spLocks noChangeShapeType="1"/>
              </p:cNvSpPr>
              <p:nvPr/>
            </p:nvSpPr>
            <p:spPr bwMode="auto">
              <a:xfrm>
                <a:off x="5846763"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0"/>
              <p:cNvSpPr>
                <a:spLocks noChangeShapeType="1"/>
              </p:cNvSpPr>
              <p:nvPr/>
            </p:nvSpPr>
            <p:spPr bwMode="auto">
              <a:xfrm>
                <a:off x="5133975"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41"/>
              <p:cNvSpPr>
                <a:spLocks noChangeShapeType="1"/>
              </p:cNvSpPr>
              <p:nvPr/>
            </p:nvSpPr>
            <p:spPr bwMode="auto">
              <a:xfrm>
                <a:off x="4421188"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2"/>
              <p:cNvSpPr>
                <a:spLocks noChangeShapeType="1"/>
              </p:cNvSpPr>
              <p:nvPr/>
            </p:nvSpPr>
            <p:spPr bwMode="auto">
              <a:xfrm>
                <a:off x="3713163"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3"/>
              <p:cNvSpPr>
                <a:spLocks noChangeShapeType="1"/>
              </p:cNvSpPr>
              <p:nvPr/>
            </p:nvSpPr>
            <p:spPr bwMode="auto">
              <a:xfrm>
                <a:off x="3000375"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4"/>
              <p:cNvSpPr>
                <a:spLocks noChangeShapeType="1"/>
              </p:cNvSpPr>
              <p:nvPr/>
            </p:nvSpPr>
            <p:spPr bwMode="auto">
              <a:xfrm>
                <a:off x="2287588" y="4016375"/>
                <a:ext cx="0" cy="53975"/>
              </a:xfrm>
              <a:prstGeom prst="line">
                <a:avLst/>
              </a:prstGeom>
              <a:noFill/>
              <a:ln w="6">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Freeform 44"/>
              <p:cNvSpPr>
                <a:spLocks/>
              </p:cNvSpPr>
              <p:nvPr/>
            </p:nvSpPr>
            <p:spPr bwMode="auto">
              <a:xfrm>
                <a:off x="1579563" y="2681288"/>
                <a:ext cx="4975225" cy="163513"/>
              </a:xfrm>
              <a:custGeom>
                <a:avLst/>
                <a:gdLst>
                  <a:gd name="T0" fmla="*/ 11 w 3134"/>
                  <a:gd name="T1" fmla="*/ 0 h 103"/>
                  <a:gd name="T2" fmla="*/ 43 w 3134"/>
                  <a:gd name="T3" fmla="*/ 8 h 103"/>
                  <a:gd name="T4" fmla="*/ 89 w 3134"/>
                  <a:gd name="T5" fmla="*/ 31 h 103"/>
                  <a:gd name="T6" fmla="*/ 134 w 3134"/>
                  <a:gd name="T7" fmla="*/ 46 h 103"/>
                  <a:gd name="T8" fmla="*/ 177 w 3134"/>
                  <a:gd name="T9" fmla="*/ 43 h 103"/>
                  <a:gd name="T10" fmla="*/ 223 w 3134"/>
                  <a:gd name="T11" fmla="*/ 46 h 103"/>
                  <a:gd name="T12" fmla="*/ 269 w 3134"/>
                  <a:gd name="T13" fmla="*/ 46 h 103"/>
                  <a:gd name="T14" fmla="*/ 312 w 3134"/>
                  <a:gd name="T15" fmla="*/ 37 h 103"/>
                  <a:gd name="T16" fmla="*/ 403 w 3134"/>
                  <a:gd name="T17" fmla="*/ 26 h 103"/>
                  <a:gd name="T18" fmla="*/ 446 w 3134"/>
                  <a:gd name="T19" fmla="*/ 20 h 103"/>
                  <a:gd name="T20" fmla="*/ 492 w 3134"/>
                  <a:gd name="T21" fmla="*/ 8 h 103"/>
                  <a:gd name="T22" fmla="*/ 538 w 3134"/>
                  <a:gd name="T23" fmla="*/ 11 h 103"/>
                  <a:gd name="T24" fmla="*/ 560 w 3134"/>
                  <a:gd name="T25" fmla="*/ 29 h 103"/>
                  <a:gd name="T26" fmla="*/ 580 w 3134"/>
                  <a:gd name="T27" fmla="*/ 49 h 103"/>
                  <a:gd name="T28" fmla="*/ 626 w 3134"/>
                  <a:gd name="T29" fmla="*/ 69 h 103"/>
                  <a:gd name="T30" fmla="*/ 672 w 3134"/>
                  <a:gd name="T31" fmla="*/ 66 h 103"/>
                  <a:gd name="T32" fmla="*/ 715 w 3134"/>
                  <a:gd name="T33" fmla="*/ 69 h 103"/>
                  <a:gd name="T34" fmla="*/ 761 w 3134"/>
                  <a:gd name="T35" fmla="*/ 69 h 103"/>
                  <a:gd name="T36" fmla="*/ 806 w 3134"/>
                  <a:gd name="T37" fmla="*/ 51 h 103"/>
                  <a:gd name="T38" fmla="*/ 829 w 3134"/>
                  <a:gd name="T39" fmla="*/ 40 h 103"/>
                  <a:gd name="T40" fmla="*/ 849 w 3134"/>
                  <a:gd name="T41" fmla="*/ 37 h 103"/>
                  <a:gd name="T42" fmla="*/ 875 w 3134"/>
                  <a:gd name="T43" fmla="*/ 69 h 103"/>
                  <a:gd name="T44" fmla="*/ 915 w 3134"/>
                  <a:gd name="T45" fmla="*/ 103 h 103"/>
                  <a:gd name="T46" fmla="*/ 964 w 3134"/>
                  <a:gd name="T47" fmla="*/ 91 h 103"/>
                  <a:gd name="T48" fmla="*/ 1006 w 3134"/>
                  <a:gd name="T49" fmla="*/ 83 h 103"/>
                  <a:gd name="T50" fmla="*/ 1075 w 3134"/>
                  <a:gd name="T51" fmla="*/ 77 h 103"/>
                  <a:gd name="T52" fmla="*/ 1118 w 3134"/>
                  <a:gd name="T53" fmla="*/ 77 h 103"/>
                  <a:gd name="T54" fmla="*/ 1209 w 3134"/>
                  <a:gd name="T55" fmla="*/ 69 h 103"/>
                  <a:gd name="T56" fmla="*/ 1252 w 3134"/>
                  <a:gd name="T57" fmla="*/ 66 h 103"/>
                  <a:gd name="T58" fmla="*/ 1344 w 3134"/>
                  <a:gd name="T59" fmla="*/ 66 h 103"/>
                  <a:gd name="T60" fmla="*/ 1387 w 3134"/>
                  <a:gd name="T61" fmla="*/ 60 h 103"/>
                  <a:gd name="T62" fmla="*/ 1433 w 3134"/>
                  <a:gd name="T63" fmla="*/ 54 h 103"/>
                  <a:gd name="T64" fmla="*/ 1478 w 3134"/>
                  <a:gd name="T65" fmla="*/ 54 h 103"/>
                  <a:gd name="T66" fmla="*/ 1567 w 3134"/>
                  <a:gd name="T67" fmla="*/ 51 h 103"/>
                  <a:gd name="T68" fmla="*/ 1613 w 3134"/>
                  <a:gd name="T69" fmla="*/ 51 h 103"/>
                  <a:gd name="T70" fmla="*/ 1701 w 3134"/>
                  <a:gd name="T71" fmla="*/ 49 h 103"/>
                  <a:gd name="T72" fmla="*/ 1747 w 3134"/>
                  <a:gd name="T73" fmla="*/ 49 h 103"/>
                  <a:gd name="T74" fmla="*/ 1836 w 3134"/>
                  <a:gd name="T75" fmla="*/ 49 h 103"/>
                  <a:gd name="T76" fmla="*/ 1881 w 3134"/>
                  <a:gd name="T77" fmla="*/ 49 h 103"/>
                  <a:gd name="T78" fmla="*/ 1970 w 3134"/>
                  <a:gd name="T79" fmla="*/ 46 h 103"/>
                  <a:gd name="T80" fmla="*/ 2016 w 3134"/>
                  <a:gd name="T81" fmla="*/ 46 h 103"/>
                  <a:gd name="T82" fmla="*/ 2104 w 3134"/>
                  <a:gd name="T83" fmla="*/ 40 h 103"/>
                  <a:gd name="T84" fmla="*/ 2150 w 3134"/>
                  <a:gd name="T85" fmla="*/ 40 h 103"/>
                  <a:gd name="T86" fmla="*/ 2239 w 3134"/>
                  <a:gd name="T87" fmla="*/ 34 h 103"/>
                  <a:gd name="T88" fmla="*/ 2285 w 3134"/>
                  <a:gd name="T89" fmla="*/ 31 h 103"/>
                  <a:gd name="T90" fmla="*/ 2373 w 3134"/>
                  <a:gd name="T91" fmla="*/ 31 h 103"/>
                  <a:gd name="T92" fmla="*/ 2419 w 3134"/>
                  <a:gd name="T93" fmla="*/ 29 h 103"/>
                  <a:gd name="T94" fmla="*/ 2485 w 3134"/>
                  <a:gd name="T95" fmla="*/ 26 h 103"/>
                  <a:gd name="T96" fmla="*/ 2553 w 3134"/>
                  <a:gd name="T97" fmla="*/ 26 h 103"/>
                  <a:gd name="T98" fmla="*/ 2596 w 3134"/>
                  <a:gd name="T99" fmla="*/ 23 h 103"/>
                  <a:gd name="T100" fmla="*/ 2688 w 3134"/>
                  <a:gd name="T101" fmla="*/ 20 h 103"/>
                  <a:gd name="T102" fmla="*/ 2731 w 3134"/>
                  <a:gd name="T103" fmla="*/ 17 h 103"/>
                  <a:gd name="T104" fmla="*/ 2822 w 3134"/>
                  <a:gd name="T105" fmla="*/ 14 h 103"/>
                  <a:gd name="T106" fmla="*/ 2865 w 3134"/>
                  <a:gd name="T107" fmla="*/ 14 h 103"/>
                  <a:gd name="T108" fmla="*/ 2954 w 3134"/>
                  <a:gd name="T109" fmla="*/ 17 h 103"/>
                  <a:gd name="T110" fmla="*/ 3000 w 3134"/>
                  <a:gd name="T111" fmla="*/ 14 h 103"/>
                  <a:gd name="T112" fmla="*/ 3088 w 3134"/>
                  <a:gd name="T113" fmla="*/ 1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34" h="103">
                    <a:moveTo>
                      <a:pt x="0" y="0"/>
                    </a:moveTo>
                    <a:lnTo>
                      <a:pt x="0" y="0"/>
                    </a:lnTo>
                    <a:lnTo>
                      <a:pt x="11" y="0"/>
                    </a:lnTo>
                    <a:lnTo>
                      <a:pt x="23" y="3"/>
                    </a:lnTo>
                    <a:lnTo>
                      <a:pt x="43" y="8"/>
                    </a:lnTo>
                    <a:lnTo>
                      <a:pt x="43" y="8"/>
                    </a:lnTo>
                    <a:lnTo>
                      <a:pt x="66" y="20"/>
                    </a:lnTo>
                    <a:lnTo>
                      <a:pt x="89" y="31"/>
                    </a:lnTo>
                    <a:lnTo>
                      <a:pt x="89" y="31"/>
                    </a:lnTo>
                    <a:lnTo>
                      <a:pt x="111" y="40"/>
                    </a:lnTo>
                    <a:lnTo>
                      <a:pt x="134" y="46"/>
                    </a:lnTo>
                    <a:lnTo>
                      <a:pt x="134" y="46"/>
                    </a:lnTo>
                    <a:lnTo>
                      <a:pt x="146" y="46"/>
                    </a:lnTo>
                    <a:lnTo>
                      <a:pt x="157" y="46"/>
                    </a:lnTo>
                    <a:lnTo>
                      <a:pt x="177" y="43"/>
                    </a:lnTo>
                    <a:lnTo>
                      <a:pt x="177" y="43"/>
                    </a:lnTo>
                    <a:lnTo>
                      <a:pt x="223" y="46"/>
                    </a:lnTo>
                    <a:lnTo>
                      <a:pt x="223" y="46"/>
                    </a:lnTo>
                    <a:lnTo>
                      <a:pt x="246" y="46"/>
                    </a:lnTo>
                    <a:lnTo>
                      <a:pt x="269" y="46"/>
                    </a:lnTo>
                    <a:lnTo>
                      <a:pt x="269" y="46"/>
                    </a:lnTo>
                    <a:lnTo>
                      <a:pt x="292" y="43"/>
                    </a:lnTo>
                    <a:lnTo>
                      <a:pt x="312" y="37"/>
                    </a:lnTo>
                    <a:lnTo>
                      <a:pt x="312" y="37"/>
                    </a:lnTo>
                    <a:lnTo>
                      <a:pt x="357" y="31"/>
                    </a:lnTo>
                    <a:lnTo>
                      <a:pt x="357" y="31"/>
                    </a:lnTo>
                    <a:lnTo>
                      <a:pt x="403" y="26"/>
                    </a:lnTo>
                    <a:lnTo>
                      <a:pt x="403" y="26"/>
                    </a:lnTo>
                    <a:lnTo>
                      <a:pt x="446" y="20"/>
                    </a:lnTo>
                    <a:lnTo>
                      <a:pt x="446" y="20"/>
                    </a:lnTo>
                    <a:lnTo>
                      <a:pt x="469" y="14"/>
                    </a:lnTo>
                    <a:lnTo>
                      <a:pt x="492" y="8"/>
                    </a:lnTo>
                    <a:lnTo>
                      <a:pt x="492" y="8"/>
                    </a:lnTo>
                    <a:lnTo>
                      <a:pt x="515" y="6"/>
                    </a:lnTo>
                    <a:lnTo>
                      <a:pt x="526" y="8"/>
                    </a:lnTo>
                    <a:lnTo>
                      <a:pt x="538" y="11"/>
                    </a:lnTo>
                    <a:lnTo>
                      <a:pt x="538" y="11"/>
                    </a:lnTo>
                    <a:lnTo>
                      <a:pt x="549" y="17"/>
                    </a:lnTo>
                    <a:lnTo>
                      <a:pt x="560" y="29"/>
                    </a:lnTo>
                    <a:lnTo>
                      <a:pt x="569" y="40"/>
                    </a:lnTo>
                    <a:lnTo>
                      <a:pt x="580" y="49"/>
                    </a:lnTo>
                    <a:lnTo>
                      <a:pt x="580" y="49"/>
                    </a:lnTo>
                    <a:lnTo>
                      <a:pt x="603" y="60"/>
                    </a:lnTo>
                    <a:lnTo>
                      <a:pt x="626" y="69"/>
                    </a:lnTo>
                    <a:lnTo>
                      <a:pt x="626" y="69"/>
                    </a:lnTo>
                    <a:lnTo>
                      <a:pt x="638" y="69"/>
                    </a:lnTo>
                    <a:lnTo>
                      <a:pt x="649" y="69"/>
                    </a:lnTo>
                    <a:lnTo>
                      <a:pt x="672" y="66"/>
                    </a:lnTo>
                    <a:lnTo>
                      <a:pt x="672" y="66"/>
                    </a:lnTo>
                    <a:lnTo>
                      <a:pt x="695" y="66"/>
                    </a:lnTo>
                    <a:lnTo>
                      <a:pt x="715" y="69"/>
                    </a:lnTo>
                    <a:lnTo>
                      <a:pt x="715" y="69"/>
                    </a:lnTo>
                    <a:lnTo>
                      <a:pt x="738" y="71"/>
                    </a:lnTo>
                    <a:lnTo>
                      <a:pt x="761" y="69"/>
                    </a:lnTo>
                    <a:lnTo>
                      <a:pt x="761" y="69"/>
                    </a:lnTo>
                    <a:lnTo>
                      <a:pt x="783" y="60"/>
                    </a:lnTo>
                    <a:lnTo>
                      <a:pt x="806" y="51"/>
                    </a:lnTo>
                    <a:lnTo>
                      <a:pt x="806" y="51"/>
                    </a:lnTo>
                    <a:lnTo>
                      <a:pt x="818" y="46"/>
                    </a:lnTo>
                    <a:lnTo>
                      <a:pt x="829" y="40"/>
                    </a:lnTo>
                    <a:lnTo>
                      <a:pt x="838" y="34"/>
                    </a:lnTo>
                    <a:lnTo>
                      <a:pt x="843" y="37"/>
                    </a:lnTo>
                    <a:lnTo>
                      <a:pt x="849" y="37"/>
                    </a:lnTo>
                    <a:lnTo>
                      <a:pt x="849" y="37"/>
                    </a:lnTo>
                    <a:lnTo>
                      <a:pt x="863" y="49"/>
                    </a:lnTo>
                    <a:lnTo>
                      <a:pt x="875" y="69"/>
                    </a:lnTo>
                    <a:lnTo>
                      <a:pt x="895" y="103"/>
                    </a:lnTo>
                    <a:lnTo>
                      <a:pt x="895" y="103"/>
                    </a:lnTo>
                    <a:lnTo>
                      <a:pt x="915" y="103"/>
                    </a:lnTo>
                    <a:lnTo>
                      <a:pt x="941" y="100"/>
                    </a:lnTo>
                    <a:lnTo>
                      <a:pt x="941" y="100"/>
                    </a:lnTo>
                    <a:lnTo>
                      <a:pt x="964" y="91"/>
                    </a:lnTo>
                    <a:lnTo>
                      <a:pt x="984" y="86"/>
                    </a:lnTo>
                    <a:lnTo>
                      <a:pt x="984" y="86"/>
                    </a:lnTo>
                    <a:lnTo>
                      <a:pt x="1006" y="83"/>
                    </a:lnTo>
                    <a:lnTo>
                      <a:pt x="1029" y="80"/>
                    </a:lnTo>
                    <a:lnTo>
                      <a:pt x="1029" y="80"/>
                    </a:lnTo>
                    <a:lnTo>
                      <a:pt x="1075" y="77"/>
                    </a:lnTo>
                    <a:lnTo>
                      <a:pt x="1075" y="77"/>
                    </a:lnTo>
                    <a:lnTo>
                      <a:pt x="1118" y="77"/>
                    </a:lnTo>
                    <a:lnTo>
                      <a:pt x="1118" y="77"/>
                    </a:lnTo>
                    <a:lnTo>
                      <a:pt x="1164" y="74"/>
                    </a:lnTo>
                    <a:lnTo>
                      <a:pt x="1164" y="74"/>
                    </a:lnTo>
                    <a:lnTo>
                      <a:pt x="1209" y="69"/>
                    </a:lnTo>
                    <a:lnTo>
                      <a:pt x="1209" y="69"/>
                    </a:lnTo>
                    <a:lnTo>
                      <a:pt x="1252" y="66"/>
                    </a:lnTo>
                    <a:lnTo>
                      <a:pt x="1252" y="66"/>
                    </a:lnTo>
                    <a:lnTo>
                      <a:pt x="1298" y="63"/>
                    </a:lnTo>
                    <a:lnTo>
                      <a:pt x="1298" y="63"/>
                    </a:lnTo>
                    <a:lnTo>
                      <a:pt x="1344" y="66"/>
                    </a:lnTo>
                    <a:lnTo>
                      <a:pt x="1344" y="66"/>
                    </a:lnTo>
                    <a:lnTo>
                      <a:pt x="1387" y="60"/>
                    </a:lnTo>
                    <a:lnTo>
                      <a:pt x="1387" y="60"/>
                    </a:lnTo>
                    <a:lnTo>
                      <a:pt x="1410" y="57"/>
                    </a:lnTo>
                    <a:lnTo>
                      <a:pt x="1433" y="54"/>
                    </a:lnTo>
                    <a:lnTo>
                      <a:pt x="1433" y="54"/>
                    </a:lnTo>
                    <a:lnTo>
                      <a:pt x="1455" y="54"/>
                    </a:lnTo>
                    <a:lnTo>
                      <a:pt x="1478" y="54"/>
                    </a:lnTo>
                    <a:lnTo>
                      <a:pt x="1478" y="54"/>
                    </a:lnTo>
                    <a:lnTo>
                      <a:pt x="1521" y="54"/>
                    </a:lnTo>
                    <a:lnTo>
                      <a:pt x="1521" y="54"/>
                    </a:lnTo>
                    <a:lnTo>
                      <a:pt x="1567" y="51"/>
                    </a:lnTo>
                    <a:lnTo>
                      <a:pt x="1567" y="51"/>
                    </a:lnTo>
                    <a:lnTo>
                      <a:pt x="1613" y="51"/>
                    </a:lnTo>
                    <a:lnTo>
                      <a:pt x="1613" y="51"/>
                    </a:lnTo>
                    <a:lnTo>
                      <a:pt x="1656" y="49"/>
                    </a:lnTo>
                    <a:lnTo>
                      <a:pt x="1656" y="49"/>
                    </a:lnTo>
                    <a:lnTo>
                      <a:pt x="1701" y="49"/>
                    </a:lnTo>
                    <a:lnTo>
                      <a:pt x="1701" y="49"/>
                    </a:lnTo>
                    <a:lnTo>
                      <a:pt x="1747" y="49"/>
                    </a:lnTo>
                    <a:lnTo>
                      <a:pt x="1747" y="49"/>
                    </a:lnTo>
                    <a:lnTo>
                      <a:pt x="1790" y="49"/>
                    </a:lnTo>
                    <a:lnTo>
                      <a:pt x="1790" y="49"/>
                    </a:lnTo>
                    <a:lnTo>
                      <a:pt x="1836" y="49"/>
                    </a:lnTo>
                    <a:lnTo>
                      <a:pt x="1836" y="49"/>
                    </a:lnTo>
                    <a:lnTo>
                      <a:pt x="1881" y="49"/>
                    </a:lnTo>
                    <a:lnTo>
                      <a:pt x="1881" y="49"/>
                    </a:lnTo>
                    <a:lnTo>
                      <a:pt x="1924" y="49"/>
                    </a:lnTo>
                    <a:lnTo>
                      <a:pt x="1924" y="49"/>
                    </a:lnTo>
                    <a:lnTo>
                      <a:pt x="1970" y="46"/>
                    </a:lnTo>
                    <a:lnTo>
                      <a:pt x="1970" y="46"/>
                    </a:lnTo>
                    <a:lnTo>
                      <a:pt x="2016" y="46"/>
                    </a:lnTo>
                    <a:lnTo>
                      <a:pt x="2016" y="46"/>
                    </a:lnTo>
                    <a:lnTo>
                      <a:pt x="2059" y="43"/>
                    </a:lnTo>
                    <a:lnTo>
                      <a:pt x="2059" y="43"/>
                    </a:lnTo>
                    <a:lnTo>
                      <a:pt x="2104" y="40"/>
                    </a:lnTo>
                    <a:lnTo>
                      <a:pt x="2104" y="40"/>
                    </a:lnTo>
                    <a:lnTo>
                      <a:pt x="2150" y="40"/>
                    </a:lnTo>
                    <a:lnTo>
                      <a:pt x="2150" y="40"/>
                    </a:lnTo>
                    <a:lnTo>
                      <a:pt x="2193" y="37"/>
                    </a:lnTo>
                    <a:lnTo>
                      <a:pt x="2193" y="37"/>
                    </a:lnTo>
                    <a:lnTo>
                      <a:pt x="2239" y="34"/>
                    </a:lnTo>
                    <a:lnTo>
                      <a:pt x="2239" y="34"/>
                    </a:lnTo>
                    <a:lnTo>
                      <a:pt x="2285" y="31"/>
                    </a:lnTo>
                    <a:lnTo>
                      <a:pt x="2285" y="31"/>
                    </a:lnTo>
                    <a:lnTo>
                      <a:pt x="2328" y="31"/>
                    </a:lnTo>
                    <a:lnTo>
                      <a:pt x="2328" y="31"/>
                    </a:lnTo>
                    <a:lnTo>
                      <a:pt x="2373" y="31"/>
                    </a:lnTo>
                    <a:lnTo>
                      <a:pt x="2373" y="31"/>
                    </a:lnTo>
                    <a:lnTo>
                      <a:pt x="2419" y="29"/>
                    </a:lnTo>
                    <a:lnTo>
                      <a:pt x="2419" y="29"/>
                    </a:lnTo>
                    <a:lnTo>
                      <a:pt x="2462" y="26"/>
                    </a:lnTo>
                    <a:lnTo>
                      <a:pt x="2462" y="26"/>
                    </a:lnTo>
                    <a:lnTo>
                      <a:pt x="2485" y="26"/>
                    </a:lnTo>
                    <a:lnTo>
                      <a:pt x="2508" y="26"/>
                    </a:lnTo>
                    <a:lnTo>
                      <a:pt x="2508" y="26"/>
                    </a:lnTo>
                    <a:lnTo>
                      <a:pt x="2553" y="26"/>
                    </a:lnTo>
                    <a:lnTo>
                      <a:pt x="2553" y="26"/>
                    </a:lnTo>
                    <a:lnTo>
                      <a:pt x="2596" y="23"/>
                    </a:lnTo>
                    <a:lnTo>
                      <a:pt x="2596" y="23"/>
                    </a:lnTo>
                    <a:lnTo>
                      <a:pt x="2642" y="20"/>
                    </a:lnTo>
                    <a:lnTo>
                      <a:pt x="2642" y="20"/>
                    </a:lnTo>
                    <a:lnTo>
                      <a:pt x="2688" y="20"/>
                    </a:lnTo>
                    <a:lnTo>
                      <a:pt x="2688" y="20"/>
                    </a:lnTo>
                    <a:lnTo>
                      <a:pt x="2731" y="17"/>
                    </a:lnTo>
                    <a:lnTo>
                      <a:pt x="2731" y="17"/>
                    </a:lnTo>
                    <a:lnTo>
                      <a:pt x="2776" y="17"/>
                    </a:lnTo>
                    <a:lnTo>
                      <a:pt x="2776" y="17"/>
                    </a:lnTo>
                    <a:lnTo>
                      <a:pt x="2822" y="14"/>
                    </a:lnTo>
                    <a:lnTo>
                      <a:pt x="2822" y="14"/>
                    </a:lnTo>
                    <a:lnTo>
                      <a:pt x="2865" y="14"/>
                    </a:lnTo>
                    <a:lnTo>
                      <a:pt x="2865" y="14"/>
                    </a:lnTo>
                    <a:lnTo>
                      <a:pt x="2911" y="14"/>
                    </a:lnTo>
                    <a:lnTo>
                      <a:pt x="2911" y="14"/>
                    </a:lnTo>
                    <a:lnTo>
                      <a:pt x="2954" y="17"/>
                    </a:lnTo>
                    <a:lnTo>
                      <a:pt x="2954" y="17"/>
                    </a:lnTo>
                    <a:lnTo>
                      <a:pt x="3000" y="14"/>
                    </a:lnTo>
                    <a:lnTo>
                      <a:pt x="3000" y="14"/>
                    </a:lnTo>
                    <a:lnTo>
                      <a:pt x="3045" y="17"/>
                    </a:lnTo>
                    <a:lnTo>
                      <a:pt x="3045" y="17"/>
                    </a:lnTo>
                    <a:lnTo>
                      <a:pt x="3088" y="11"/>
                    </a:lnTo>
                    <a:lnTo>
                      <a:pt x="3088" y="11"/>
                    </a:lnTo>
                    <a:lnTo>
                      <a:pt x="3134" y="14"/>
                    </a:lnTo>
                  </a:path>
                </a:pathLst>
              </a:custGeom>
              <a:noFill/>
              <a:ln w="38100">
                <a:solidFill>
                  <a:srgbClr val="6978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Freeform 45"/>
              <p:cNvSpPr>
                <a:spLocks/>
              </p:cNvSpPr>
              <p:nvPr/>
            </p:nvSpPr>
            <p:spPr bwMode="auto">
              <a:xfrm>
                <a:off x="1579563" y="2762250"/>
                <a:ext cx="1420813" cy="190500"/>
              </a:xfrm>
              <a:custGeom>
                <a:avLst/>
                <a:gdLst>
                  <a:gd name="T0" fmla="*/ 0 w 895"/>
                  <a:gd name="T1" fmla="*/ 89 h 120"/>
                  <a:gd name="T2" fmla="*/ 23 w 895"/>
                  <a:gd name="T3" fmla="*/ 69 h 120"/>
                  <a:gd name="T4" fmla="*/ 43 w 895"/>
                  <a:gd name="T5" fmla="*/ 52 h 120"/>
                  <a:gd name="T6" fmla="*/ 54 w 895"/>
                  <a:gd name="T7" fmla="*/ 49 h 120"/>
                  <a:gd name="T8" fmla="*/ 89 w 895"/>
                  <a:gd name="T9" fmla="*/ 49 h 120"/>
                  <a:gd name="T10" fmla="*/ 111 w 895"/>
                  <a:gd name="T11" fmla="*/ 46 h 120"/>
                  <a:gd name="T12" fmla="*/ 134 w 895"/>
                  <a:gd name="T13" fmla="*/ 43 h 120"/>
                  <a:gd name="T14" fmla="*/ 157 w 895"/>
                  <a:gd name="T15" fmla="*/ 49 h 120"/>
                  <a:gd name="T16" fmla="*/ 177 w 895"/>
                  <a:gd name="T17" fmla="*/ 55 h 120"/>
                  <a:gd name="T18" fmla="*/ 189 w 895"/>
                  <a:gd name="T19" fmla="*/ 55 h 120"/>
                  <a:gd name="T20" fmla="*/ 212 w 895"/>
                  <a:gd name="T21" fmla="*/ 52 h 120"/>
                  <a:gd name="T22" fmla="*/ 223 w 895"/>
                  <a:gd name="T23" fmla="*/ 52 h 120"/>
                  <a:gd name="T24" fmla="*/ 269 w 895"/>
                  <a:gd name="T25" fmla="*/ 63 h 120"/>
                  <a:gd name="T26" fmla="*/ 312 w 895"/>
                  <a:gd name="T27" fmla="*/ 78 h 120"/>
                  <a:gd name="T28" fmla="*/ 334 w 895"/>
                  <a:gd name="T29" fmla="*/ 83 h 120"/>
                  <a:gd name="T30" fmla="*/ 357 w 895"/>
                  <a:gd name="T31" fmla="*/ 92 h 120"/>
                  <a:gd name="T32" fmla="*/ 392 w 895"/>
                  <a:gd name="T33" fmla="*/ 112 h 120"/>
                  <a:gd name="T34" fmla="*/ 403 w 895"/>
                  <a:gd name="T35" fmla="*/ 118 h 120"/>
                  <a:gd name="T36" fmla="*/ 446 w 895"/>
                  <a:gd name="T37" fmla="*/ 120 h 120"/>
                  <a:gd name="T38" fmla="*/ 457 w 895"/>
                  <a:gd name="T39" fmla="*/ 118 h 120"/>
                  <a:gd name="T40" fmla="*/ 492 w 895"/>
                  <a:gd name="T41" fmla="*/ 103 h 120"/>
                  <a:gd name="T42" fmla="*/ 515 w 895"/>
                  <a:gd name="T43" fmla="*/ 98 h 120"/>
                  <a:gd name="T44" fmla="*/ 538 w 895"/>
                  <a:gd name="T45" fmla="*/ 92 h 120"/>
                  <a:gd name="T46" fmla="*/ 580 w 895"/>
                  <a:gd name="T47" fmla="*/ 100 h 120"/>
                  <a:gd name="T48" fmla="*/ 626 w 895"/>
                  <a:gd name="T49" fmla="*/ 112 h 120"/>
                  <a:gd name="T50" fmla="*/ 649 w 895"/>
                  <a:gd name="T51" fmla="*/ 115 h 120"/>
                  <a:gd name="T52" fmla="*/ 672 w 895"/>
                  <a:gd name="T53" fmla="*/ 118 h 120"/>
                  <a:gd name="T54" fmla="*/ 715 w 895"/>
                  <a:gd name="T55" fmla="*/ 115 h 120"/>
                  <a:gd name="T56" fmla="*/ 738 w 895"/>
                  <a:gd name="T57" fmla="*/ 115 h 120"/>
                  <a:gd name="T58" fmla="*/ 761 w 895"/>
                  <a:gd name="T59" fmla="*/ 112 h 120"/>
                  <a:gd name="T60" fmla="*/ 795 w 895"/>
                  <a:gd name="T61" fmla="*/ 100 h 120"/>
                  <a:gd name="T62" fmla="*/ 806 w 895"/>
                  <a:gd name="T63" fmla="*/ 92 h 120"/>
                  <a:gd name="T64" fmla="*/ 829 w 895"/>
                  <a:gd name="T65" fmla="*/ 52 h 120"/>
                  <a:gd name="T66" fmla="*/ 849 w 895"/>
                  <a:gd name="T67" fmla="*/ 9 h 120"/>
                  <a:gd name="T68" fmla="*/ 855 w 895"/>
                  <a:gd name="T69" fmla="*/ 6 h 120"/>
                  <a:gd name="T70" fmla="*/ 875 w 895"/>
                  <a:gd name="T7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5" h="120">
                    <a:moveTo>
                      <a:pt x="0" y="89"/>
                    </a:moveTo>
                    <a:lnTo>
                      <a:pt x="0" y="89"/>
                    </a:lnTo>
                    <a:lnTo>
                      <a:pt x="11" y="80"/>
                    </a:lnTo>
                    <a:lnTo>
                      <a:pt x="23" y="69"/>
                    </a:lnTo>
                    <a:lnTo>
                      <a:pt x="34" y="60"/>
                    </a:lnTo>
                    <a:lnTo>
                      <a:pt x="43" y="52"/>
                    </a:lnTo>
                    <a:lnTo>
                      <a:pt x="43" y="52"/>
                    </a:lnTo>
                    <a:lnTo>
                      <a:pt x="54" y="49"/>
                    </a:lnTo>
                    <a:lnTo>
                      <a:pt x="66" y="49"/>
                    </a:lnTo>
                    <a:lnTo>
                      <a:pt x="89" y="49"/>
                    </a:lnTo>
                    <a:lnTo>
                      <a:pt x="89" y="49"/>
                    </a:lnTo>
                    <a:lnTo>
                      <a:pt x="111" y="46"/>
                    </a:lnTo>
                    <a:lnTo>
                      <a:pt x="134" y="43"/>
                    </a:lnTo>
                    <a:lnTo>
                      <a:pt x="134" y="43"/>
                    </a:lnTo>
                    <a:lnTo>
                      <a:pt x="146" y="46"/>
                    </a:lnTo>
                    <a:lnTo>
                      <a:pt x="157" y="49"/>
                    </a:lnTo>
                    <a:lnTo>
                      <a:pt x="169" y="55"/>
                    </a:lnTo>
                    <a:lnTo>
                      <a:pt x="177" y="55"/>
                    </a:lnTo>
                    <a:lnTo>
                      <a:pt x="177" y="55"/>
                    </a:lnTo>
                    <a:lnTo>
                      <a:pt x="189" y="55"/>
                    </a:lnTo>
                    <a:lnTo>
                      <a:pt x="200" y="55"/>
                    </a:lnTo>
                    <a:lnTo>
                      <a:pt x="212" y="52"/>
                    </a:lnTo>
                    <a:lnTo>
                      <a:pt x="223" y="52"/>
                    </a:lnTo>
                    <a:lnTo>
                      <a:pt x="223" y="52"/>
                    </a:lnTo>
                    <a:lnTo>
                      <a:pt x="246" y="58"/>
                    </a:lnTo>
                    <a:lnTo>
                      <a:pt x="269" y="63"/>
                    </a:lnTo>
                    <a:lnTo>
                      <a:pt x="269" y="63"/>
                    </a:lnTo>
                    <a:lnTo>
                      <a:pt x="312" y="78"/>
                    </a:lnTo>
                    <a:lnTo>
                      <a:pt x="312" y="78"/>
                    </a:lnTo>
                    <a:lnTo>
                      <a:pt x="334" y="83"/>
                    </a:lnTo>
                    <a:lnTo>
                      <a:pt x="357" y="92"/>
                    </a:lnTo>
                    <a:lnTo>
                      <a:pt x="357" y="92"/>
                    </a:lnTo>
                    <a:lnTo>
                      <a:pt x="380" y="103"/>
                    </a:lnTo>
                    <a:lnTo>
                      <a:pt x="392" y="112"/>
                    </a:lnTo>
                    <a:lnTo>
                      <a:pt x="403" y="118"/>
                    </a:lnTo>
                    <a:lnTo>
                      <a:pt x="403" y="118"/>
                    </a:lnTo>
                    <a:lnTo>
                      <a:pt x="426" y="120"/>
                    </a:lnTo>
                    <a:lnTo>
                      <a:pt x="446" y="120"/>
                    </a:lnTo>
                    <a:lnTo>
                      <a:pt x="446" y="120"/>
                    </a:lnTo>
                    <a:lnTo>
                      <a:pt x="457" y="118"/>
                    </a:lnTo>
                    <a:lnTo>
                      <a:pt x="469" y="115"/>
                    </a:lnTo>
                    <a:lnTo>
                      <a:pt x="492" y="103"/>
                    </a:lnTo>
                    <a:lnTo>
                      <a:pt x="492" y="103"/>
                    </a:lnTo>
                    <a:lnTo>
                      <a:pt x="515" y="98"/>
                    </a:lnTo>
                    <a:lnTo>
                      <a:pt x="538" y="92"/>
                    </a:lnTo>
                    <a:lnTo>
                      <a:pt x="538" y="92"/>
                    </a:lnTo>
                    <a:lnTo>
                      <a:pt x="560" y="95"/>
                    </a:lnTo>
                    <a:lnTo>
                      <a:pt x="580" y="100"/>
                    </a:lnTo>
                    <a:lnTo>
                      <a:pt x="580" y="100"/>
                    </a:lnTo>
                    <a:lnTo>
                      <a:pt x="626" y="112"/>
                    </a:lnTo>
                    <a:lnTo>
                      <a:pt x="626" y="112"/>
                    </a:lnTo>
                    <a:lnTo>
                      <a:pt x="649" y="115"/>
                    </a:lnTo>
                    <a:lnTo>
                      <a:pt x="672" y="118"/>
                    </a:lnTo>
                    <a:lnTo>
                      <a:pt x="672" y="118"/>
                    </a:lnTo>
                    <a:lnTo>
                      <a:pt x="695" y="118"/>
                    </a:lnTo>
                    <a:lnTo>
                      <a:pt x="715" y="115"/>
                    </a:lnTo>
                    <a:lnTo>
                      <a:pt x="715" y="115"/>
                    </a:lnTo>
                    <a:lnTo>
                      <a:pt x="738" y="115"/>
                    </a:lnTo>
                    <a:lnTo>
                      <a:pt x="761" y="112"/>
                    </a:lnTo>
                    <a:lnTo>
                      <a:pt x="761" y="112"/>
                    </a:lnTo>
                    <a:lnTo>
                      <a:pt x="783" y="106"/>
                    </a:lnTo>
                    <a:lnTo>
                      <a:pt x="795" y="100"/>
                    </a:lnTo>
                    <a:lnTo>
                      <a:pt x="806" y="92"/>
                    </a:lnTo>
                    <a:lnTo>
                      <a:pt x="806" y="92"/>
                    </a:lnTo>
                    <a:lnTo>
                      <a:pt x="818" y="75"/>
                    </a:lnTo>
                    <a:lnTo>
                      <a:pt x="829" y="52"/>
                    </a:lnTo>
                    <a:lnTo>
                      <a:pt x="838" y="26"/>
                    </a:lnTo>
                    <a:lnTo>
                      <a:pt x="849" y="9"/>
                    </a:lnTo>
                    <a:lnTo>
                      <a:pt x="849" y="9"/>
                    </a:lnTo>
                    <a:lnTo>
                      <a:pt x="855" y="6"/>
                    </a:lnTo>
                    <a:lnTo>
                      <a:pt x="861" y="3"/>
                    </a:lnTo>
                    <a:lnTo>
                      <a:pt x="875" y="0"/>
                    </a:lnTo>
                    <a:lnTo>
                      <a:pt x="895" y="3"/>
                    </a:lnTo>
                  </a:path>
                </a:pathLst>
              </a:custGeom>
              <a:noFill/>
              <a:ln w="38100">
                <a:solidFill>
                  <a:srgbClr val="004D6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Freeform 46"/>
              <p:cNvSpPr>
                <a:spLocks/>
              </p:cNvSpPr>
              <p:nvPr/>
            </p:nvSpPr>
            <p:spPr bwMode="auto">
              <a:xfrm>
                <a:off x="3000375" y="2432050"/>
                <a:ext cx="3554413" cy="334963"/>
              </a:xfrm>
              <a:custGeom>
                <a:avLst/>
                <a:gdLst>
                  <a:gd name="T0" fmla="*/ 0 w 2239"/>
                  <a:gd name="T1" fmla="*/ 211 h 211"/>
                  <a:gd name="T2" fmla="*/ 46 w 2239"/>
                  <a:gd name="T3" fmla="*/ 211 h 211"/>
                  <a:gd name="T4" fmla="*/ 89 w 2239"/>
                  <a:gd name="T5" fmla="*/ 208 h 211"/>
                  <a:gd name="T6" fmla="*/ 134 w 2239"/>
                  <a:gd name="T7" fmla="*/ 206 h 211"/>
                  <a:gd name="T8" fmla="*/ 180 w 2239"/>
                  <a:gd name="T9" fmla="*/ 206 h 211"/>
                  <a:gd name="T10" fmla="*/ 223 w 2239"/>
                  <a:gd name="T11" fmla="*/ 206 h 211"/>
                  <a:gd name="T12" fmla="*/ 269 w 2239"/>
                  <a:gd name="T13" fmla="*/ 197 h 211"/>
                  <a:gd name="T14" fmla="*/ 314 w 2239"/>
                  <a:gd name="T15" fmla="*/ 186 h 211"/>
                  <a:gd name="T16" fmla="*/ 357 w 2239"/>
                  <a:gd name="T17" fmla="*/ 174 h 211"/>
                  <a:gd name="T18" fmla="*/ 403 w 2239"/>
                  <a:gd name="T19" fmla="*/ 157 h 211"/>
                  <a:gd name="T20" fmla="*/ 449 w 2239"/>
                  <a:gd name="T21" fmla="*/ 143 h 211"/>
                  <a:gd name="T22" fmla="*/ 492 w 2239"/>
                  <a:gd name="T23" fmla="*/ 128 h 211"/>
                  <a:gd name="T24" fmla="*/ 538 w 2239"/>
                  <a:gd name="T25" fmla="*/ 111 h 211"/>
                  <a:gd name="T26" fmla="*/ 583 w 2239"/>
                  <a:gd name="T27" fmla="*/ 97 h 211"/>
                  <a:gd name="T28" fmla="*/ 626 w 2239"/>
                  <a:gd name="T29" fmla="*/ 83 h 211"/>
                  <a:gd name="T30" fmla="*/ 672 w 2239"/>
                  <a:gd name="T31" fmla="*/ 68 h 211"/>
                  <a:gd name="T32" fmla="*/ 718 w 2239"/>
                  <a:gd name="T33" fmla="*/ 54 h 211"/>
                  <a:gd name="T34" fmla="*/ 738 w 2239"/>
                  <a:gd name="T35" fmla="*/ 51 h 211"/>
                  <a:gd name="T36" fmla="*/ 761 w 2239"/>
                  <a:gd name="T37" fmla="*/ 48 h 211"/>
                  <a:gd name="T38" fmla="*/ 806 w 2239"/>
                  <a:gd name="T39" fmla="*/ 34 h 211"/>
                  <a:gd name="T40" fmla="*/ 852 w 2239"/>
                  <a:gd name="T41" fmla="*/ 28 h 211"/>
                  <a:gd name="T42" fmla="*/ 895 w 2239"/>
                  <a:gd name="T43" fmla="*/ 20 h 211"/>
                  <a:gd name="T44" fmla="*/ 941 w 2239"/>
                  <a:gd name="T45" fmla="*/ 14 h 211"/>
                  <a:gd name="T46" fmla="*/ 986 w 2239"/>
                  <a:gd name="T47" fmla="*/ 8 h 211"/>
                  <a:gd name="T48" fmla="*/ 1006 w 2239"/>
                  <a:gd name="T49" fmla="*/ 5 h 211"/>
                  <a:gd name="T50" fmla="*/ 1029 w 2239"/>
                  <a:gd name="T51" fmla="*/ 3 h 211"/>
                  <a:gd name="T52" fmla="*/ 1075 w 2239"/>
                  <a:gd name="T53" fmla="*/ 5 h 211"/>
                  <a:gd name="T54" fmla="*/ 1098 w 2239"/>
                  <a:gd name="T55" fmla="*/ 3 h 211"/>
                  <a:gd name="T56" fmla="*/ 1121 w 2239"/>
                  <a:gd name="T57" fmla="*/ 0 h 211"/>
                  <a:gd name="T58" fmla="*/ 1164 w 2239"/>
                  <a:gd name="T59" fmla="*/ 0 h 211"/>
                  <a:gd name="T60" fmla="*/ 1209 w 2239"/>
                  <a:gd name="T61" fmla="*/ 3 h 211"/>
                  <a:gd name="T62" fmla="*/ 1255 w 2239"/>
                  <a:gd name="T63" fmla="*/ 5 h 211"/>
                  <a:gd name="T64" fmla="*/ 1298 w 2239"/>
                  <a:gd name="T65" fmla="*/ 8 h 211"/>
                  <a:gd name="T66" fmla="*/ 1344 w 2239"/>
                  <a:gd name="T67" fmla="*/ 14 h 211"/>
                  <a:gd name="T68" fmla="*/ 1390 w 2239"/>
                  <a:gd name="T69" fmla="*/ 14 h 211"/>
                  <a:gd name="T70" fmla="*/ 1433 w 2239"/>
                  <a:gd name="T71" fmla="*/ 23 h 211"/>
                  <a:gd name="T72" fmla="*/ 1478 w 2239"/>
                  <a:gd name="T73" fmla="*/ 25 h 211"/>
                  <a:gd name="T74" fmla="*/ 1524 w 2239"/>
                  <a:gd name="T75" fmla="*/ 31 h 211"/>
                  <a:gd name="T76" fmla="*/ 1567 w 2239"/>
                  <a:gd name="T77" fmla="*/ 34 h 211"/>
                  <a:gd name="T78" fmla="*/ 1613 w 2239"/>
                  <a:gd name="T79" fmla="*/ 37 h 211"/>
                  <a:gd name="T80" fmla="*/ 1658 w 2239"/>
                  <a:gd name="T81" fmla="*/ 40 h 211"/>
                  <a:gd name="T82" fmla="*/ 1701 w 2239"/>
                  <a:gd name="T83" fmla="*/ 37 h 211"/>
                  <a:gd name="T84" fmla="*/ 1747 w 2239"/>
                  <a:gd name="T85" fmla="*/ 40 h 211"/>
                  <a:gd name="T86" fmla="*/ 1793 w 2239"/>
                  <a:gd name="T87" fmla="*/ 40 h 211"/>
                  <a:gd name="T88" fmla="*/ 1836 w 2239"/>
                  <a:gd name="T89" fmla="*/ 34 h 211"/>
                  <a:gd name="T90" fmla="*/ 1881 w 2239"/>
                  <a:gd name="T91" fmla="*/ 34 h 211"/>
                  <a:gd name="T92" fmla="*/ 1927 w 2239"/>
                  <a:gd name="T93" fmla="*/ 25 h 211"/>
                  <a:gd name="T94" fmla="*/ 1970 w 2239"/>
                  <a:gd name="T95" fmla="*/ 23 h 211"/>
                  <a:gd name="T96" fmla="*/ 2016 w 2239"/>
                  <a:gd name="T97" fmla="*/ 23 h 211"/>
                  <a:gd name="T98" fmla="*/ 2059 w 2239"/>
                  <a:gd name="T99" fmla="*/ 17 h 211"/>
                  <a:gd name="T100" fmla="*/ 2105 w 2239"/>
                  <a:gd name="T101" fmla="*/ 14 h 211"/>
                  <a:gd name="T102" fmla="*/ 2150 w 2239"/>
                  <a:gd name="T103" fmla="*/ 11 h 211"/>
                  <a:gd name="T104" fmla="*/ 2193 w 2239"/>
                  <a:gd name="T105" fmla="*/ 5 h 211"/>
                  <a:gd name="T106" fmla="*/ 2239 w 2239"/>
                  <a:gd name="T107" fmla="*/ 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9" h="211">
                    <a:moveTo>
                      <a:pt x="0" y="211"/>
                    </a:moveTo>
                    <a:lnTo>
                      <a:pt x="0" y="211"/>
                    </a:lnTo>
                    <a:lnTo>
                      <a:pt x="46" y="211"/>
                    </a:lnTo>
                    <a:lnTo>
                      <a:pt x="46" y="211"/>
                    </a:lnTo>
                    <a:lnTo>
                      <a:pt x="89" y="208"/>
                    </a:lnTo>
                    <a:lnTo>
                      <a:pt x="89" y="208"/>
                    </a:lnTo>
                    <a:lnTo>
                      <a:pt x="134" y="206"/>
                    </a:lnTo>
                    <a:lnTo>
                      <a:pt x="134" y="206"/>
                    </a:lnTo>
                    <a:lnTo>
                      <a:pt x="180" y="206"/>
                    </a:lnTo>
                    <a:lnTo>
                      <a:pt x="180" y="206"/>
                    </a:lnTo>
                    <a:lnTo>
                      <a:pt x="223" y="206"/>
                    </a:lnTo>
                    <a:lnTo>
                      <a:pt x="223" y="206"/>
                    </a:lnTo>
                    <a:lnTo>
                      <a:pt x="269" y="197"/>
                    </a:lnTo>
                    <a:lnTo>
                      <a:pt x="269" y="197"/>
                    </a:lnTo>
                    <a:lnTo>
                      <a:pt x="314" y="186"/>
                    </a:lnTo>
                    <a:lnTo>
                      <a:pt x="314" y="186"/>
                    </a:lnTo>
                    <a:lnTo>
                      <a:pt x="357" y="174"/>
                    </a:lnTo>
                    <a:lnTo>
                      <a:pt x="357" y="174"/>
                    </a:lnTo>
                    <a:lnTo>
                      <a:pt x="403" y="157"/>
                    </a:lnTo>
                    <a:lnTo>
                      <a:pt x="403" y="157"/>
                    </a:lnTo>
                    <a:lnTo>
                      <a:pt x="449" y="143"/>
                    </a:lnTo>
                    <a:lnTo>
                      <a:pt x="449" y="143"/>
                    </a:lnTo>
                    <a:lnTo>
                      <a:pt x="492" y="128"/>
                    </a:lnTo>
                    <a:lnTo>
                      <a:pt x="492" y="128"/>
                    </a:lnTo>
                    <a:lnTo>
                      <a:pt x="538" y="111"/>
                    </a:lnTo>
                    <a:lnTo>
                      <a:pt x="538" y="111"/>
                    </a:lnTo>
                    <a:lnTo>
                      <a:pt x="583" y="97"/>
                    </a:lnTo>
                    <a:lnTo>
                      <a:pt x="583" y="97"/>
                    </a:lnTo>
                    <a:lnTo>
                      <a:pt x="626" y="83"/>
                    </a:lnTo>
                    <a:lnTo>
                      <a:pt x="626" y="83"/>
                    </a:lnTo>
                    <a:lnTo>
                      <a:pt x="672" y="68"/>
                    </a:lnTo>
                    <a:lnTo>
                      <a:pt x="672" y="68"/>
                    </a:lnTo>
                    <a:lnTo>
                      <a:pt x="695" y="60"/>
                    </a:lnTo>
                    <a:lnTo>
                      <a:pt x="718" y="54"/>
                    </a:lnTo>
                    <a:lnTo>
                      <a:pt x="718" y="54"/>
                    </a:lnTo>
                    <a:lnTo>
                      <a:pt x="738" y="51"/>
                    </a:lnTo>
                    <a:lnTo>
                      <a:pt x="761" y="48"/>
                    </a:lnTo>
                    <a:lnTo>
                      <a:pt x="761" y="48"/>
                    </a:lnTo>
                    <a:lnTo>
                      <a:pt x="783" y="43"/>
                    </a:lnTo>
                    <a:lnTo>
                      <a:pt x="806" y="34"/>
                    </a:lnTo>
                    <a:lnTo>
                      <a:pt x="806" y="34"/>
                    </a:lnTo>
                    <a:lnTo>
                      <a:pt x="852" y="28"/>
                    </a:lnTo>
                    <a:lnTo>
                      <a:pt x="852" y="28"/>
                    </a:lnTo>
                    <a:lnTo>
                      <a:pt x="895" y="20"/>
                    </a:lnTo>
                    <a:lnTo>
                      <a:pt x="895" y="20"/>
                    </a:lnTo>
                    <a:lnTo>
                      <a:pt x="941" y="14"/>
                    </a:lnTo>
                    <a:lnTo>
                      <a:pt x="941" y="14"/>
                    </a:lnTo>
                    <a:lnTo>
                      <a:pt x="986" y="8"/>
                    </a:lnTo>
                    <a:lnTo>
                      <a:pt x="986" y="8"/>
                    </a:lnTo>
                    <a:lnTo>
                      <a:pt x="1006" y="5"/>
                    </a:lnTo>
                    <a:lnTo>
                      <a:pt x="1029" y="3"/>
                    </a:lnTo>
                    <a:lnTo>
                      <a:pt x="1029" y="3"/>
                    </a:lnTo>
                    <a:lnTo>
                      <a:pt x="1052" y="3"/>
                    </a:lnTo>
                    <a:lnTo>
                      <a:pt x="1075" y="5"/>
                    </a:lnTo>
                    <a:lnTo>
                      <a:pt x="1075" y="5"/>
                    </a:lnTo>
                    <a:lnTo>
                      <a:pt x="1098" y="3"/>
                    </a:lnTo>
                    <a:lnTo>
                      <a:pt x="1121" y="0"/>
                    </a:lnTo>
                    <a:lnTo>
                      <a:pt x="1121" y="0"/>
                    </a:lnTo>
                    <a:lnTo>
                      <a:pt x="1164" y="0"/>
                    </a:lnTo>
                    <a:lnTo>
                      <a:pt x="1164" y="0"/>
                    </a:lnTo>
                    <a:lnTo>
                      <a:pt x="1209" y="3"/>
                    </a:lnTo>
                    <a:lnTo>
                      <a:pt x="1209" y="3"/>
                    </a:lnTo>
                    <a:lnTo>
                      <a:pt x="1255" y="5"/>
                    </a:lnTo>
                    <a:lnTo>
                      <a:pt x="1255" y="5"/>
                    </a:lnTo>
                    <a:lnTo>
                      <a:pt x="1298" y="8"/>
                    </a:lnTo>
                    <a:lnTo>
                      <a:pt x="1298" y="8"/>
                    </a:lnTo>
                    <a:lnTo>
                      <a:pt x="1344" y="14"/>
                    </a:lnTo>
                    <a:lnTo>
                      <a:pt x="1344" y="14"/>
                    </a:lnTo>
                    <a:lnTo>
                      <a:pt x="1390" y="14"/>
                    </a:lnTo>
                    <a:lnTo>
                      <a:pt x="1390" y="14"/>
                    </a:lnTo>
                    <a:lnTo>
                      <a:pt x="1433" y="23"/>
                    </a:lnTo>
                    <a:lnTo>
                      <a:pt x="1433" y="23"/>
                    </a:lnTo>
                    <a:lnTo>
                      <a:pt x="1478" y="25"/>
                    </a:lnTo>
                    <a:lnTo>
                      <a:pt x="1478" y="25"/>
                    </a:lnTo>
                    <a:lnTo>
                      <a:pt x="1524" y="31"/>
                    </a:lnTo>
                    <a:lnTo>
                      <a:pt x="1524" y="31"/>
                    </a:lnTo>
                    <a:lnTo>
                      <a:pt x="1567" y="34"/>
                    </a:lnTo>
                    <a:lnTo>
                      <a:pt x="1567" y="34"/>
                    </a:lnTo>
                    <a:lnTo>
                      <a:pt x="1613" y="37"/>
                    </a:lnTo>
                    <a:lnTo>
                      <a:pt x="1613" y="37"/>
                    </a:lnTo>
                    <a:lnTo>
                      <a:pt x="1658" y="40"/>
                    </a:lnTo>
                    <a:lnTo>
                      <a:pt x="1658" y="40"/>
                    </a:lnTo>
                    <a:lnTo>
                      <a:pt x="1701" y="37"/>
                    </a:lnTo>
                    <a:lnTo>
                      <a:pt x="1701" y="37"/>
                    </a:lnTo>
                    <a:lnTo>
                      <a:pt x="1747" y="40"/>
                    </a:lnTo>
                    <a:lnTo>
                      <a:pt x="1747" y="40"/>
                    </a:lnTo>
                    <a:lnTo>
                      <a:pt x="1770" y="40"/>
                    </a:lnTo>
                    <a:lnTo>
                      <a:pt x="1793" y="40"/>
                    </a:lnTo>
                    <a:lnTo>
                      <a:pt x="1793" y="40"/>
                    </a:lnTo>
                    <a:lnTo>
                      <a:pt x="1836" y="34"/>
                    </a:lnTo>
                    <a:lnTo>
                      <a:pt x="1836" y="34"/>
                    </a:lnTo>
                    <a:lnTo>
                      <a:pt x="1881" y="34"/>
                    </a:lnTo>
                    <a:lnTo>
                      <a:pt x="1881" y="34"/>
                    </a:lnTo>
                    <a:lnTo>
                      <a:pt x="1927" y="25"/>
                    </a:lnTo>
                    <a:lnTo>
                      <a:pt x="1927" y="25"/>
                    </a:lnTo>
                    <a:lnTo>
                      <a:pt x="1970" y="23"/>
                    </a:lnTo>
                    <a:lnTo>
                      <a:pt x="1970" y="23"/>
                    </a:lnTo>
                    <a:lnTo>
                      <a:pt x="2016" y="23"/>
                    </a:lnTo>
                    <a:lnTo>
                      <a:pt x="2016" y="23"/>
                    </a:lnTo>
                    <a:lnTo>
                      <a:pt x="2059" y="17"/>
                    </a:lnTo>
                    <a:lnTo>
                      <a:pt x="2059" y="17"/>
                    </a:lnTo>
                    <a:lnTo>
                      <a:pt x="2105" y="14"/>
                    </a:lnTo>
                    <a:lnTo>
                      <a:pt x="2105" y="14"/>
                    </a:lnTo>
                    <a:lnTo>
                      <a:pt x="2150" y="11"/>
                    </a:lnTo>
                    <a:lnTo>
                      <a:pt x="2150" y="11"/>
                    </a:lnTo>
                    <a:lnTo>
                      <a:pt x="2193" y="5"/>
                    </a:lnTo>
                    <a:lnTo>
                      <a:pt x="2193" y="5"/>
                    </a:lnTo>
                    <a:lnTo>
                      <a:pt x="2239" y="5"/>
                    </a:lnTo>
                  </a:path>
                </a:pathLst>
              </a:custGeom>
              <a:noFill/>
              <a:ln w="38100">
                <a:solidFill>
                  <a:srgbClr val="004D6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Rectangle 47"/>
              <p:cNvSpPr>
                <a:spLocks noChangeArrowheads="1"/>
              </p:cNvSpPr>
              <p:nvPr/>
            </p:nvSpPr>
            <p:spPr bwMode="auto">
              <a:xfrm>
                <a:off x="1457325" y="39798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8"/>
              <p:cNvSpPr>
                <a:spLocks noChangeArrowheads="1"/>
              </p:cNvSpPr>
              <p:nvPr/>
            </p:nvSpPr>
            <p:spPr bwMode="auto">
              <a:xfrm>
                <a:off x="1457325" y="371157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9"/>
              <p:cNvSpPr>
                <a:spLocks noChangeArrowheads="1"/>
              </p:cNvSpPr>
              <p:nvPr/>
            </p:nvSpPr>
            <p:spPr bwMode="auto">
              <a:xfrm>
                <a:off x="1457325" y="344328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0"/>
              <p:cNvSpPr>
                <a:spLocks noChangeArrowheads="1"/>
              </p:cNvSpPr>
              <p:nvPr/>
            </p:nvSpPr>
            <p:spPr bwMode="auto">
              <a:xfrm>
                <a:off x="1457325" y="3175000"/>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1"/>
              <p:cNvSpPr>
                <a:spLocks noChangeArrowheads="1"/>
              </p:cNvSpPr>
              <p:nvPr/>
            </p:nvSpPr>
            <p:spPr bwMode="auto">
              <a:xfrm>
                <a:off x="1457325" y="2913063"/>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2"/>
              <p:cNvSpPr>
                <a:spLocks noChangeArrowheads="1"/>
              </p:cNvSpPr>
              <p:nvPr/>
            </p:nvSpPr>
            <p:spPr bwMode="auto">
              <a:xfrm>
                <a:off x="1457325" y="2644775"/>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3"/>
              <p:cNvSpPr>
                <a:spLocks noChangeArrowheads="1"/>
              </p:cNvSpPr>
              <p:nvPr/>
            </p:nvSpPr>
            <p:spPr bwMode="auto">
              <a:xfrm>
                <a:off x="1457325" y="237648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4"/>
              <p:cNvSpPr>
                <a:spLocks noChangeArrowheads="1"/>
              </p:cNvSpPr>
              <p:nvPr/>
            </p:nvSpPr>
            <p:spPr bwMode="auto">
              <a:xfrm>
                <a:off x="1457325" y="2109788"/>
                <a:ext cx="849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55"/>
              <p:cNvSpPr>
                <a:spLocks noChangeArrowheads="1"/>
              </p:cNvSpPr>
              <p:nvPr/>
            </p:nvSpPr>
            <p:spPr bwMode="auto">
              <a:xfrm>
                <a:off x="1447800"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7" name="Rectangle 56"/>
              <p:cNvSpPr>
                <a:spLocks noChangeArrowheads="1"/>
              </p:cNvSpPr>
              <p:nvPr/>
            </p:nvSpPr>
            <p:spPr bwMode="auto">
              <a:xfrm>
                <a:off x="2155825"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8" name="Rectangle 57"/>
              <p:cNvSpPr>
                <a:spLocks noChangeArrowheads="1"/>
              </p:cNvSpPr>
              <p:nvPr/>
            </p:nvSpPr>
            <p:spPr bwMode="auto">
              <a:xfrm>
                <a:off x="2868613"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58"/>
              <p:cNvSpPr>
                <a:spLocks noChangeArrowheads="1"/>
              </p:cNvSpPr>
              <p:nvPr/>
            </p:nvSpPr>
            <p:spPr bwMode="auto">
              <a:xfrm>
                <a:off x="3581400"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59"/>
              <p:cNvSpPr>
                <a:spLocks noChangeArrowheads="1"/>
              </p:cNvSpPr>
              <p:nvPr/>
            </p:nvSpPr>
            <p:spPr bwMode="auto">
              <a:xfrm>
                <a:off x="4289425"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60"/>
              <p:cNvSpPr>
                <a:spLocks noChangeArrowheads="1"/>
              </p:cNvSpPr>
              <p:nvPr/>
            </p:nvSpPr>
            <p:spPr bwMode="auto">
              <a:xfrm>
                <a:off x="5002213"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61"/>
              <p:cNvSpPr>
                <a:spLocks noChangeArrowheads="1"/>
              </p:cNvSpPr>
              <p:nvPr/>
            </p:nvSpPr>
            <p:spPr bwMode="auto">
              <a:xfrm>
                <a:off x="5715000"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62"/>
              <p:cNvSpPr>
                <a:spLocks noChangeArrowheads="1"/>
              </p:cNvSpPr>
              <p:nvPr/>
            </p:nvSpPr>
            <p:spPr bwMode="auto">
              <a:xfrm>
                <a:off x="6423025" y="4102100"/>
                <a:ext cx="3398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63"/>
              <p:cNvSpPr>
                <a:spLocks noChangeArrowheads="1"/>
              </p:cNvSpPr>
              <p:nvPr/>
            </p:nvSpPr>
            <p:spPr bwMode="auto">
              <a:xfrm>
                <a:off x="6913563" y="3321050"/>
                <a:ext cx="163513" cy="163513"/>
              </a:xfrm>
              <a:prstGeom prst="rect">
                <a:avLst/>
              </a:prstGeom>
              <a:solidFill>
                <a:srgbClr val="FCD3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Rectangle 64"/>
              <p:cNvSpPr>
                <a:spLocks noChangeArrowheads="1"/>
              </p:cNvSpPr>
              <p:nvPr/>
            </p:nvSpPr>
            <p:spPr bwMode="auto">
              <a:xfrm>
                <a:off x="7131050" y="3311525"/>
                <a:ext cx="46968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Deficit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65"/>
              <p:cNvSpPr>
                <a:spLocks noChangeArrowheads="1"/>
              </p:cNvSpPr>
              <p:nvPr/>
            </p:nvSpPr>
            <p:spPr bwMode="auto">
              <a:xfrm>
                <a:off x="6913563" y="3049588"/>
                <a:ext cx="163513" cy="161925"/>
              </a:xfrm>
              <a:prstGeom prst="rect">
                <a:avLst/>
              </a:prstGeom>
              <a:solidFill>
                <a:srgbClr val="DAE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Rectangle 66"/>
              <p:cNvSpPr>
                <a:spLocks noChangeArrowheads="1"/>
              </p:cNvSpPr>
              <p:nvPr/>
            </p:nvSpPr>
            <p:spPr bwMode="auto">
              <a:xfrm>
                <a:off x="7131050" y="3040063"/>
                <a:ext cx="57387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Surplus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70" name="TextBox 69"/>
            <p:cNvSpPr txBox="1"/>
            <p:nvPr/>
          </p:nvSpPr>
          <p:spPr>
            <a:xfrm>
              <a:off x="2853238" y="4007405"/>
              <a:ext cx="2867132" cy="369332"/>
            </a:xfrm>
            <a:prstGeom prst="rect">
              <a:avLst/>
            </a:prstGeom>
            <a:noFill/>
          </p:spPr>
          <p:txBody>
            <a:bodyPr wrap="none" rtlCol="0">
              <a:spAutoFit/>
            </a:bodyPr>
            <a:lstStyle/>
            <a:p>
              <a:r>
                <a:rPr lang="en-US" b="1" dirty="0"/>
                <a:t>The future of Social Security</a:t>
              </a:r>
            </a:p>
          </p:txBody>
        </p:sp>
      </p:grpSp>
      <p:sp>
        <p:nvSpPr>
          <p:cNvPr id="72" name="Content Placeholder 68"/>
          <p:cNvSpPr txBox="1">
            <a:spLocks/>
          </p:cNvSpPr>
          <p:nvPr/>
        </p:nvSpPr>
        <p:spPr>
          <a:xfrm>
            <a:off x="381000" y="5029200"/>
            <a:ext cx="8229600" cy="14478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Funds can be withdrawn from the </a:t>
            </a:r>
            <a:r>
              <a:rPr lang="en-US" i="1" dirty="0">
                <a:solidFill>
                  <a:srgbClr val="9D0505"/>
                </a:solidFill>
              </a:rPr>
              <a:t>Social Security Trust </a:t>
            </a:r>
            <a:r>
              <a:rPr lang="en-US" dirty="0"/>
              <a:t>to make up the difference between </a:t>
            </a:r>
            <a:r>
              <a:rPr lang="en-US" i="1" dirty="0">
                <a:solidFill>
                  <a:srgbClr val="9D0505"/>
                </a:solidFill>
              </a:rPr>
              <a:t>revenue</a:t>
            </a:r>
            <a:r>
              <a:rPr lang="en-US" dirty="0"/>
              <a:t> and </a:t>
            </a:r>
            <a:r>
              <a:rPr lang="en-US" i="1" dirty="0">
                <a:solidFill>
                  <a:srgbClr val="9D0505"/>
                </a:solidFill>
              </a:rPr>
              <a:t>outlays</a:t>
            </a:r>
            <a:r>
              <a:rPr lang="en-US" dirty="0"/>
              <a:t> for several more decades.</a:t>
            </a:r>
          </a:p>
          <a:p>
            <a:r>
              <a:rPr lang="en-US" dirty="0"/>
              <a:t>Trust fund is projected to run out in 2034.</a:t>
            </a:r>
          </a:p>
        </p:txBody>
      </p:sp>
    </p:spTree>
    <p:extLst>
      <p:ext uri="{BB962C8B-B14F-4D97-AF65-F5344CB8AC3E}">
        <p14:creationId xmlns:p14="http://schemas.microsoft.com/office/powerpoint/2010/main" val="231084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10000"/>
          </a:bodyPr>
          <a:lstStyle/>
          <a:p>
            <a:r>
              <a:rPr lang="en-US" dirty="0"/>
              <a:t>The most important goal of </a:t>
            </a:r>
            <a:r>
              <a:rPr lang="en-US" i="1" dirty="0">
                <a:solidFill>
                  <a:srgbClr val="9D0505"/>
                </a:solidFill>
              </a:rPr>
              <a:t>taxation</a:t>
            </a:r>
            <a:r>
              <a:rPr lang="en-US" dirty="0"/>
              <a:t> is to raise </a:t>
            </a:r>
            <a:r>
              <a:rPr lang="en-US" i="1" dirty="0">
                <a:solidFill>
                  <a:srgbClr val="9D0505"/>
                </a:solidFill>
              </a:rPr>
              <a:t>public revenue</a:t>
            </a:r>
            <a:r>
              <a:rPr lang="en-US" dirty="0"/>
              <a:t>; it is also used to change the behavior of market participants.</a:t>
            </a:r>
          </a:p>
          <a:p>
            <a:r>
              <a:rPr lang="en-US" dirty="0"/>
              <a:t>Each tax source has its own trade-off between </a:t>
            </a:r>
            <a:r>
              <a:rPr lang="en-US" i="1" dirty="0">
                <a:solidFill>
                  <a:srgbClr val="9D0505"/>
                </a:solidFill>
              </a:rPr>
              <a:t>efficiency</a:t>
            </a:r>
            <a:r>
              <a:rPr lang="en-US" dirty="0"/>
              <a:t> and </a:t>
            </a:r>
            <a:r>
              <a:rPr lang="en-US" i="1" dirty="0">
                <a:solidFill>
                  <a:srgbClr val="9D0505"/>
                </a:solidFill>
              </a:rPr>
              <a:t>tax incidence</a:t>
            </a:r>
            <a:r>
              <a:rPr lang="en-US" dirty="0"/>
              <a:t>.</a:t>
            </a:r>
          </a:p>
          <a:p>
            <a:r>
              <a:rPr lang="en-US" dirty="0"/>
              <a:t>Two sources of inefficiency associated with taxation:</a:t>
            </a:r>
          </a:p>
          <a:p>
            <a:pPr lvl="1">
              <a:buClr>
                <a:schemeClr val="tx1"/>
              </a:buClr>
            </a:pPr>
            <a:r>
              <a:rPr lang="en-US" i="1" dirty="0">
                <a:solidFill>
                  <a:srgbClr val="9D0505"/>
                </a:solidFill>
              </a:rPr>
              <a:t>Deadweight loss </a:t>
            </a:r>
            <a:r>
              <a:rPr lang="en-US" dirty="0"/>
              <a:t>is the reduction in total surplus that results when the number of trades that occur decreases due to the tax.</a:t>
            </a:r>
          </a:p>
          <a:p>
            <a:pPr lvl="1">
              <a:buClr>
                <a:schemeClr val="tx1"/>
              </a:buClr>
            </a:pPr>
            <a:r>
              <a:rPr lang="en-US" i="1" dirty="0">
                <a:solidFill>
                  <a:srgbClr val="9D0505"/>
                </a:solidFill>
              </a:rPr>
              <a:t>Administrative burden </a:t>
            </a:r>
            <a:r>
              <a:rPr lang="en-US" dirty="0"/>
              <a:t>includes the time and money spent by the government, as well as by individuals.</a:t>
            </a:r>
          </a:p>
        </p:txBody>
      </p:sp>
    </p:spTree>
    <p:extLst>
      <p:ext uri="{BB962C8B-B14F-4D97-AF65-F5344CB8AC3E}">
        <p14:creationId xmlns:p14="http://schemas.microsoft.com/office/powerpoint/2010/main" val="25816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lnSpcReduction="20000"/>
          </a:bodyPr>
          <a:lstStyle/>
          <a:p>
            <a:r>
              <a:rPr lang="en-US" dirty="0"/>
              <a:t>Changing a </a:t>
            </a:r>
            <a:r>
              <a:rPr lang="en-US" i="1" dirty="0">
                <a:solidFill>
                  <a:srgbClr val="9D0505"/>
                </a:solidFill>
              </a:rPr>
              <a:t>tax rate </a:t>
            </a:r>
            <a:r>
              <a:rPr lang="en-US" dirty="0"/>
              <a:t>has a </a:t>
            </a:r>
            <a:r>
              <a:rPr lang="en-US" i="1" dirty="0">
                <a:solidFill>
                  <a:srgbClr val="9D0505"/>
                </a:solidFill>
              </a:rPr>
              <a:t>price effect </a:t>
            </a:r>
            <a:r>
              <a:rPr lang="en-US" dirty="0"/>
              <a:t>and a </a:t>
            </a:r>
            <a:r>
              <a:rPr lang="en-US" i="1" dirty="0">
                <a:solidFill>
                  <a:srgbClr val="9D0505"/>
                </a:solidFill>
              </a:rPr>
              <a:t>quantity effect</a:t>
            </a:r>
            <a:r>
              <a:rPr lang="en-US" dirty="0"/>
              <a:t>.</a:t>
            </a:r>
          </a:p>
          <a:p>
            <a:r>
              <a:rPr lang="en-US" dirty="0"/>
              <a:t>Raising the tax rates too high reduces </a:t>
            </a:r>
            <a:r>
              <a:rPr lang="en-US" i="1" dirty="0">
                <a:solidFill>
                  <a:srgbClr val="9D0505"/>
                </a:solidFill>
              </a:rPr>
              <a:t>total revenue</a:t>
            </a:r>
            <a:r>
              <a:rPr lang="en-US" dirty="0"/>
              <a:t>.</a:t>
            </a:r>
          </a:p>
          <a:p>
            <a:pPr>
              <a:buClr>
                <a:schemeClr val="tx1"/>
              </a:buClr>
            </a:pPr>
            <a:r>
              <a:rPr lang="en-US" i="1" dirty="0">
                <a:solidFill>
                  <a:srgbClr val="9D0505"/>
                </a:solidFill>
              </a:rPr>
              <a:t>Incidence</a:t>
            </a:r>
            <a:r>
              <a:rPr lang="en-US" dirty="0"/>
              <a:t> describes who bears the burden of paying a tax.</a:t>
            </a:r>
          </a:p>
          <a:p>
            <a:pPr lvl="1"/>
            <a:r>
              <a:rPr lang="en-US" dirty="0"/>
              <a:t>A </a:t>
            </a:r>
            <a:r>
              <a:rPr lang="en-US" i="1" dirty="0">
                <a:solidFill>
                  <a:srgbClr val="9D0505"/>
                </a:solidFill>
              </a:rPr>
              <a:t>proportional tax</a:t>
            </a:r>
            <a:r>
              <a:rPr lang="en-US" dirty="0"/>
              <a:t> charges all taxpayers the same percentage of income.</a:t>
            </a:r>
          </a:p>
          <a:p>
            <a:pPr lvl="1"/>
            <a:r>
              <a:rPr lang="en-US" dirty="0"/>
              <a:t>A </a:t>
            </a:r>
            <a:r>
              <a:rPr lang="en-US" i="1" dirty="0">
                <a:solidFill>
                  <a:srgbClr val="9D0505"/>
                </a:solidFill>
              </a:rPr>
              <a:t>progressive tax </a:t>
            </a:r>
            <a:r>
              <a:rPr lang="en-US" dirty="0"/>
              <a:t>charges low-income earners a smaller percentage of their income than high-income earners.</a:t>
            </a:r>
          </a:p>
          <a:p>
            <a:pPr lvl="1"/>
            <a:r>
              <a:rPr lang="en-US" dirty="0"/>
              <a:t>A </a:t>
            </a:r>
            <a:r>
              <a:rPr lang="en-US" i="1" dirty="0">
                <a:solidFill>
                  <a:srgbClr val="9D0505"/>
                </a:solidFill>
              </a:rPr>
              <a:t>regressive tax </a:t>
            </a:r>
            <a:r>
              <a:rPr lang="en-US" dirty="0"/>
              <a:t>charges low-income earners a larger percentage of their income than high-income earners.</a:t>
            </a:r>
          </a:p>
        </p:txBody>
      </p:sp>
    </p:spTree>
    <p:extLst>
      <p:ext uri="{BB962C8B-B14F-4D97-AF65-F5344CB8AC3E}">
        <p14:creationId xmlns:p14="http://schemas.microsoft.com/office/powerpoint/2010/main" val="136853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lnSpcReduction="10000"/>
          </a:bodyPr>
          <a:lstStyle/>
          <a:p>
            <a:r>
              <a:rPr lang="en-US" dirty="0"/>
              <a:t>The vast majority of </a:t>
            </a:r>
            <a:r>
              <a:rPr lang="en-US" i="1" dirty="0">
                <a:solidFill>
                  <a:srgbClr val="9D0505"/>
                </a:solidFill>
              </a:rPr>
              <a:t>tax revenue </a:t>
            </a:r>
            <a:r>
              <a:rPr lang="en-US" dirty="0"/>
              <a:t>in the U.S. comes from </a:t>
            </a:r>
            <a:r>
              <a:rPr lang="en-US" i="1" dirty="0">
                <a:solidFill>
                  <a:srgbClr val="9D0505"/>
                </a:solidFill>
              </a:rPr>
              <a:t>personal income </a:t>
            </a:r>
            <a:r>
              <a:rPr lang="en-US" dirty="0"/>
              <a:t>and </a:t>
            </a:r>
            <a:r>
              <a:rPr lang="en-US" i="1" dirty="0">
                <a:solidFill>
                  <a:srgbClr val="9D0505"/>
                </a:solidFill>
              </a:rPr>
              <a:t>payroll taxes</a:t>
            </a:r>
            <a:r>
              <a:rPr lang="en-US" dirty="0"/>
              <a:t>; a significant minority comes from </a:t>
            </a:r>
            <a:r>
              <a:rPr lang="en-US" i="1" dirty="0">
                <a:solidFill>
                  <a:srgbClr val="9D0505"/>
                </a:solidFill>
              </a:rPr>
              <a:t>corporate income taxes</a:t>
            </a:r>
            <a:r>
              <a:rPr lang="en-US" dirty="0"/>
              <a:t>.</a:t>
            </a:r>
          </a:p>
          <a:p>
            <a:pPr>
              <a:buClr>
                <a:schemeClr val="tx1"/>
              </a:buClr>
            </a:pPr>
            <a:r>
              <a:rPr lang="en-US" i="1" dirty="0">
                <a:solidFill>
                  <a:srgbClr val="9D0505"/>
                </a:solidFill>
              </a:rPr>
              <a:t>Government spending </a:t>
            </a:r>
            <a:r>
              <a:rPr lang="en-US" dirty="0"/>
              <a:t>is not tied directly to </a:t>
            </a:r>
            <a:r>
              <a:rPr lang="en-US" i="1" dirty="0">
                <a:solidFill>
                  <a:srgbClr val="9D0505"/>
                </a:solidFill>
              </a:rPr>
              <a:t>government revenue</a:t>
            </a:r>
            <a:r>
              <a:rPr lang="en-US" dirty="0"/>
              <a:t>.</a:t>
            </a:r>
          </a:p>
          <a:p>
            <a:r>
              <a:rPr lang="en-US" dirty="0"/>
              <a:t>The majority of federal spending is </a:t>
            </a:r>
            <a:r>
              <a:rPr lang="en-US" i="1" dirty="0">
                <a:solidFill>
                  <a:srgbClr val="9D0505"/>
                </a:solidFill>
              </a:rPr>
              <a:t>entitlement </a:t>
            </a:r>
            <a:r>
              <a:rPr lang="en-US" dirty="0"/>
              <a:t>spending.</a:t>
            </a:r>
          </a:p>
          <a:p>
            <a:r>
              <a:rPr lang="en-US" dirty="0"/>
              <a:t>When government revenues are less than spending, a </a:t>
            </a:r>
            <a:r>
              <a:rPr lang="en-US" i="1" dirty="0">
                <a:solidFill>
                  <a:srgbClr val="9D0505"/>
                </a:solidFill>
              </a:rPr>
              <a:t>budget deficit </a:t>
            </a:r>
            <a:r>
              <a:rPr lang="en-US" dirty="0"/>
              <a:t>occurs.</a:t>
            </a:r>
          </a:p>
        </p:txBody>
      </p:sp>
    </p:spTree>
    <p:extLst>
      <p:ext uri="{BB962C8B-B14F-4D97-AF65-F5344CB8AC3E}">
        <p14:creationId xmlns:p14="http://schemas.microsoft.com/office/powerpoint/2010/main" val="26126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 some taxes make people happier?</a:t>
            </a:r>
          </a:p>
        </p:txBody>
      </p:sp>
      <p:sp>
        <p:nvSpPr>
          <p:cNvPr id="3" name="Content Placeholder 2"/>
          <p:cNvSpPr>
            <a:spLocks noGrp="1"/>
          </p:cNvSpPr>
          <p:nvPr>
            <p:ph idx="1"/>
          </p:nvPr>
        </p:nvSpPr>
        <p:spPr/>
        <p:txBody>
          <a:bodyPr>
            <a:normAutofit fontScale="92500" lnSpcReduction="20000"/>
          </a:bodyPr>
          <a:lstStyle/>
          <a:p>
            <a:r>
              <a:rPr lang="en-US" dirty="0"/>
              <a:t>Some people want to reduce their rate of smoking and drinking but have a tough time following through, due to problems with self-control or addictions.</a:t>
            </a:r>
          </a:p>
          <a:p>
            <a:pPr lvl="1"/>
            <a:r>
              <a:rPr lang="en-US" dirty="0"/>
              <a:t>The public health costs of smoking and excessive drinking are astronomical</a:t>
            </a:r>
            <a:r>
              <a:rPr lang="en-US" i="1" dirty="0"/>
              <a:t>.</a:t>
            </a:r>
          </a:p>
          <a:p>
            <a:pPr>
              <a:buClr>
                <a:schemeClr val="tx1"/>
              </a:buClr>
            </a:pPr>
            <a:r>
              <a:rPr lang="en-US" dirty="0"/>
              <a:t>There are </a:t>
            </a:r>
            <a:r>
              <a:rPr lang="en-US" i="1" dirty="0">
                <a:solidFill>
                  <a:srgbClr val="9D0505"/>
                </a:solidFill>
              </a:rPr>
              <a:t>private costs </a:t>
            </a:r>
            <a:r>
              <a:rPr lang="en-US" dirty="0"/>
              <a:t>and </a:t>
            </a:r>
            <a:r>
              <a:rPr lang="en-US" i="1" dirty="0">
                <a:solidFill>
                  <a:srgbClr val="9D0505"/>
                </a:solidFill>
              </a:rPr>
              <a:t>negative externalities</a:t>
            </a:r>
            <a:r>
              <a:rPr lang="en-US" dirty="0"/>
              <a:t>.</a:t>
            </a:r>
          </a:p>
          <a:p>
            <a:pPr>
              <a:buClr>
                <a:schemeClr val="tx1"/>
              </a:buClr>
            </a:pPr>
            <a:r>
              <a:rPr lang="en-US" i="1" dirty="0">
                <a:solidFill>
                  <a:srgbClr val="9D0505"/>
                </a:solidFill>
              </a:rPr>
              <a:t>Sin taxes</a:t>
            </a:r>
            <a:r>
              <a:rPr lang="en-US" dirty="0">
                <a:solidFill>
                  <a:srgbClr val="9D0505"/>
                </a:solidFill>
              </a:rPr>
              <a:t> </a:t>
            </a:r>
            <a:r>
              <a:rPr lang="en-US" dirty="0"/>
              <a:t>reduce consumption through higher prices from taxes on these goods.</a:t>
            </a:r>
          </a:p>
          <a:p>
            <a:pPr>
              <a:buClr>
                <a:schemeClr val="tx1"/>
              </a:buClr>
            </a:pPr>
            <a:r>
              <a:rPr lang="en-US" dirty="0"/>
              <a:t>Researchers found that self-reported happiness rose after cigarette taxes increased.</a:t>
            </a:r>
          </a:p>
          <a:p>
            <a:pPr lvl="1">
              <a:buClr>
                <a:schemeClr val="tx1"/>
              </a:buClr>
            </a:pPr>
            <a:r>
              <a:rPr lang="en-US" dirty="0"/>
              <a:t>The cigarette taxes act as a commitment device give an incentive to reduce consumption.</a:t>
            </a:r>
          </a:p>
        </p:txBody>
      </p:sp>
    </p:spTree>
    <p:extLst>
      <p:ext uri="{BB962C8B-B14F-4D97-AF65-F5344CB8AC3E}">
        <p14:creationId xmlns:p14="http://schemas.microsoft.com/office/powerpoint/2010/main" val="121460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taxation I</a:t>
            </a:r>
          </a:p>
        </p:txBody>
      </p:sp>
      <p:sp>
        <p:nvSpPr>
          <p:cNvPr id="3" name="Content Placeholder 2"/>
          <p:cNvSpPr>
            <a:spLocks noGrp="1"/>
          </p:cNvSpPr>
          <p:nvPr>
            <p:ph idx="1"/>
          </p:nvPr>
        </p:nvSpPr>
        <p:spPr/>
        <p:txBody>
          <a:bodyPr>
            <a:normAutofit lnSpcReduction="10000"/>
          </a:bodyPr>
          <a:lstStyle/>
          <a:p>
            <a:r>
              <a:rPr lang="en-US" dirty="0"/>
              <a:t>The </a:t>
            </a:r>
            <a:r>
              <a:rPr lang="en-US" i="1" dirty="0">
                <a:solidFill>
                  <a:srgbClr val="9D0505"/>
                </a:solidFill>
              </a:rPr>
              <a:t>tax revenue </a:t>
            </a:r>
            <a:r>
              <a:rPr lang="en-US" dirty="0"/>
              <a:t>is not lost </a:t>
            </a:r>
            <a:r>
              <a:rPr lang="en-US" i="1" dirty="0">
                <a:solidFill>
                  <a:srgbClr val="9D0505"/>
                </a:solidFill>
              </a:rPr>
              <a:t>surplus</a:t>
            </a:r>
            <a:r>
              <a:rPr lang="en-US" dirty="0"/>
              <a:t> because this is being transferred to someone else through a government program.</a:t>
            </a:r>
          </a:p>
          <a:p>
            <a:r>
              <a:rPr lang="en-US" dirty="0"/>
              <a:t>It is tempting to assume that the cost is the amount that taxpayers have to pay and the benefit is whatever services are provided using those funds.</a:t>
            </a:r>
          </a:p>
          <a:p>
            <a:pPr lvl="1">
              <a:buClr>
                <a:schemeClr val="tx1"/>
              </a:buClr>
            </a:pPr>
            <a:r>
              <a:rPr lang="en-US" i="1" dirty="0">
                <a:solidFill>
                  <a:srgbClr val="9D0505"/>
                </a:solidFill>
              </a:rPr>
              <a:t>Taxes</a:t>
            </a:r>
            <a:r>
              <a:rPr lang="en-US" dirty="0"/>
              <a:t> cause changes in economic behavior, potentially shifting supply and demand away from their optimal levels.</a:t>
            </a:r>
          </a:p>
          <a:p>
            <a:pPr lvl="1"/>
            <a:r>
              <a:rPr lang="en-US" dirty="0"/>
              <a:t>Collecting </a:t>
            </a:r>
            <a:r>
              <a:rPr lang="en-US" i="1" dirty="0">
                <a:solidFill>
                  <a:srgbClr val="9D0505"/>
                </a:solidFill>
              </a:rPr>
              <a:t>taxes</a:t>
            </a:r>
            <a:r>
              <a:rPr lang="en-US" dirty="0"/>
              <a:t> takes up resources in itself.</a:t>
            </a:r>
            <a:endParaRPr lang="en-US" i="1" dirty="0"/>
          </a:p>
        </p:txBody>
      </p:sp>
    </p:spTree>
    <p:extLst>
      <p:ext uri="{BB962C8B-B14F-4D97-AF65-F5344CB8AC3E}">
        <p14:creationId xmlns:p14="http://schemas.microsoft.com/office/powerpoint/2010/main" val="63086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 name="Group 199"/>
          <p:cNvGrpSpPr/>
          <p:nvPr/>
        </p:nvGrpSpPr>
        <p:grpSpPr>
          <a:xfrm>
            <a:off x="2058576" y="3820526"/>
            <a:ext cx="2665824" cy="775227"/>
            <a:chOff x="1815228" y="3591925"/>
            <a:chExt cx="2665824" cy="775227"/>
          </a:xfrm>
        </p:grpSpPr>
        <p:sp>
          <p:nvSpPr>
            <p:cNvPr id="85" name="Freeform 5"/>
            <p:cNvSpPr>
              <a:spLocks/>
            </p:cNvSpPr>
            <p:nvPr/>
          </p:nvSpPr>
          <p:spPr bwMode="auto">
            <a:xfrm>
              <a:off x="1815228" y="3689896"/>
              <a:ext cx="476920" cy="677256"/>
            </a:xfrm>
            <a:custGeom>
              <a:avLst/>
              <a:gdLst>
                <a:gd name="T0" fmla="*/ 0 w 345"/>
                <a:gd name="T1" fmla="*/ 318 h 318"/>
                <a:gd name="T2" fmla="*/ 0 w 345"/>
                <a:gd name="T3" fmla="*/ 0 h 318"/>
                <a:gd name="T4" fmla="*/ 345 w 345"/>
                <a:gd name="T5" fmla="*/ 159 h 318"/>
                <a:gd name="T6" fmla="*/ 0 w 345"/>
                <a:gd name="T7" fmla="*/ 318 h 318"/>
              </a:gdLst>
              <a:ahLst/>
              <a:cxnLst>
                <a:cxn ang="0">
                  <a:pos x="T0" y="T1"/>
                </a:cxn>
                <a:cxn ang="0">
                  <a:pos x="T2" y="T3"/>
                </a:cxn>
                <a:cxn ang="0">
                  <a:pos x="T4" y="T5"/>
                </a:cxn>
                <a:cxn ang="0">
                  <a:pos x="T6" y="T7"/>
                </a:cxn>
              </a:cxnLst>
              <a:rect l="0" t="0" r="r" b="b"/>
              <a:pathLst>
                <a:path w="345" h="318">
                  <a:moveTo>
                    <a:pt x="0" y="318"/>
                  </a:moveTo>
                  <a:lnTo>
                    <a:pt x="0" y="0"/>
                  </a:lnTo>
                  <a:lnTo>
                    <a:pt x="345" y="159"/>
                  </a:lnTo>
                  <a:lnTo>
                    <a:pt x="0" y="31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26" name="Group 125"/>
            <p:cNvGrpSpPr/>
            <p:nvPr/>
          </p:nvGrpSpPr>
          <p:grpSpPr>
            <a:xfrm>
              <a:off x="2934951" y="3591925"/>
              <a:ext cx="1546101" cy="734757"/>
              <a:chOff x="5873751" y="2363789"/>
              <a:chExt cx="1775522" cy="547687"/>
            </a:xfrm>
          </p:grpSpPr>
          <p:sp>
            <p:nvSpPr>
              <p:cNvPr id="184" name="Rectangle 48"/>
              <p:cNvSpPr>
                <a:spLocks noChangeArrowheads="1"/>
              </p:cNvSpPr>
              <p:nvPr/>
            </p:nvSpPr>
            <p:spPr bwMode="auto">
              <a:xfrm>
                <a:off x="5873751" y="2363789"/>
                <a:ext cx="1775522" cy="547687"/>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Rectangle 49"/>
              <p:cNvSpPr>
                <a:spLocks noChangeArrowheads="1"/>
              </p:cNvSpPr>
              <p:nvPr/>
            </p:nvSpPr>
            <p:spPr bwMode="auto">
              <a:xfrm>
                <a:off x="5935178" y="2412743"/>
                <a:ext cx="1632628" cy="41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rgbClr val="000000"/>
                    </a:solidFill>
                    <a:effectLst/>
                    <a:latin typeface="Univers LT Std 47 Cn Lt" charset="0"/>
                    <a:cs typeface="Arial" pitchFamily="34" charset="0"/>
                  </a:rPr>
                  <a:t>Deadweight loss</a:t>
                </a:r>
                <a:r>
                  <a:rPr kumimoji="0" lang="en-US" sz="1200" i="1" u="none" strike="noStrike" cap="none" normalizeH="0" baseline="0" dirty="0">
                    <a:ln>
                      <a:noFill/>
                    </a:ln>
                    <a:solidFill>
                      <a:srgbClr val="000000"/>
                    </a:solidFill>
                    <a:effectLst/>
                    <a:latin typeface="Univers LT Std 47 Cn Lt" charset="0"/>
                    <a:cs typeface="Arial" pitchFamily="34" charset="0"/>
                  </a:rPr>
                  <a:t> 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1" u="none" strike="noStrike" cap="none" normalizeH="0" baseline="0" dirty="0">
                    <a:ln>
                      <a:noFill/>
                    </a:ln>
                    <a:solidFill>
                      <a:srgbClr val="000000"/>
                    </a:solidFill>
                    <a:effectLst/>
                    <a:latin typeface="Univers LT Std 47 Cn Lt" charset="0"/>
                    <a:cs typeface="Arial" pitchFamily="34" charset="0"/>
                  </a:rPr>
                  <a:t>surplus lost due to</a:t>
                </a:r>
              </a:p>
              <a:p>
                <a:pPr marL="0" marR="0" lvl="0" indent="0" algn="l" defTabSz="914400" rtl="0" eaLnBrk="1" fontAlgn="base" latinLnBrk="0" hangingPunct="1">
                  <a:lnSpc>
                    <a:spcPct val="100000"/>
                  </a:lnSpc>
                  <a:spcBef>
                    <a:spcPct val="0"/>
                  </a:spcBef>
                  <a:spcAft>
                    <a:spcPct val="0"/>
                  </a:spcAft>
                  <a:buClrTx/>
                  <a:buSzTx/>
                  <a:buFontTx/>
                  <a:buNone/>
                  <a:tabLst/>
                </a:pPr>
                <a:r>
                  <a:rPr lang="en-US" sz="1200" b="0" i="1" dirty="0">
                    <a:solidFill>
                      <a:srgbClr val="000000"/>
                    </a:solidFill>
                    <a:latin typeface="Univers LT Std 47 Cn Lt" charset="0"/>
                    <a:cs typeface="Arial" pitchFamily="34" charset="0"/>
                  </a:rPr>
                  <a:t>the reduced 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178" name="Line 110"/>
            <p:cNvSpPr>
              <a:spLocks noChangeShapeType="1"/>
            </p:cNvSpPr>
            <p:nvPr/>
          </p:nvSpPr>
          <p:spPr bwMode="auto">
            <a:xfrm>
              <a:off x="2051613" y="4028523"/>
              <a:ext cx="886102"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Freeform 111"/>
            <p:cNvSpPr>
              <a:spLocks/>
            </p:cNvSpPr>
            <p:nvPr/>
          </p:nvSpPr>
          <p:spPr bwMode="auto">
            <a:xfrm>
              <a:off x="2015671" y="3988058"/>
              <a:ext cx="76031" cy="85189"/>
            </a:xfrm>
            <a:custGeom>
              <a:avLst/>
              <a:gdLst>
                <a:gd name="T0" fmla="*/ 0 w 55"/>
                <a:gd name="T1" fmla="*/ 19 h 40"/>
                <a:gd name="T2" fmla="*/ 55 w 55"/>
                <a:gd name="T3" fmla="*/ 40 h 40"/>
                <a:gd name="T4" fmla="*/ 55 w 55"/>
                <a:gd name="T5" fmla="*/ 40 h 40"/>
                <a:gd name="T6" fmla="*/ 53 w 55"/>
                <a:gd name="T7" fmla="*/ 36 h 40"/>
                <a:gd name="T8" fmla="*/ 50 w 55"/>
                <a:gd name="T9" fmla="*/ 26 h 40"/>
                <a:gd name="T10" fmla="*/ 48 w 55"/>
                <a:gd name="T11" fmla="*/ 14 h 40"/>
                <a:gd name="T12" fmla="*/ 50 w 55"/>
                <a:gd name="T13" fmla="*/ 7 h 40"/>
                <a:gd name="T14" fmla="*/ 55 w 55"/>
                <a:gd name="T15" fmla="*/ 0 h 40"/>
                <a:gd name="T16" fmla="*/ 0 w 55"/>
                <a:gd name="T17"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0">
                  <a:moveTo>
                    <a:pt x="0" y="19"/>
                  </a:moveTo>
                  <a:lnTo>
                    <a:pt x="55" y="40"/>
                  </a:lnTo>
                  <a:lnTo>
                    <a:pt x="55" y="40"/>
                  </a:lnTo>
                  <a:lnTo>
                    <a:pt x="53" y="36"/>
                  </a:lnTo>
                  <a:lnTo>
                    <a:pt x="50" y="26"/>
                  </a:lnTo>
                  <a:lnTo>
                    <a:pt x="48" y="14"/>
                  </a:lnTo>
                  <a:lnTo>
                    <a:pt x="50" y="7"/>
                  </a:lnTo>
                  <a:lnTo>
                    <a:pt x="55" y="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Freeform 112"/>
            <p:cNvSpPr>
              <a:spLocks/>
            </p:cNvSpPr>
            <p:nvPr/>
          </p:nvSpPr>
          <p:spPr bwMode="auto">
            <a:xfrm>
              <a:off x="2015671" y="3988058"/>
              <a:ext cx="76031" cy="85189"/>
            </a:xfrm>
            <a:custGeom>
              <a:avLst/>
              <a:gdLst>
                <a:gd name="T0" fmla="*/ 0 w 55"/>
                <a:gd name="T1" fmla="*/ 19 h 40"/>
                <a:gd name="T2" fmla="*/ 55 w 55"/>
                <a:gd name="T3" fmla="*/ 40 h 40"/>
                <a:gd name="T4" fmla="*/ 55 w 55"/>
                <a:gd name="T5" fmla="*/ 40 h 40"/>
                <a:gd name="T6" fmla="*/ 53 w 55"/>
                <a:gd name="T7" fmla="*/ 36 h 40"/>
                <a:gd name="T8" fmla="*/ 50 w 55"/>
                <a:gd name="T9" fmla="*/ 26 h 40"/>
                <a:gd name="T10" fmla="*/ 48 w 55"/>
                <a:gd name="T11" fmla="*/ 14 h 40"/>
                <a:gd name="T12" fmla="*/ 50 w 55"/>
                <a:gd name="T13" fmla="*/ 7 h 40"/>
                <a:gd name="T14" fmla="*/ 55 w 55"/>
                <a:gd name="T15" fmla="*/ 0 h 40"/>
                <a:gd name="T16" fmla="*/ 0 w 55"/>
                <a:gd name="T17"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0">
                  <a:moveTo>
                    <a:pt x="0" y="19"/>
                  </a:moveTo>
                  <a:lnTo>
                    <a:pt x="55" y="40"/>
                  </a:lnTo>
                  <a:lnTo>
                    <a:pt x="55" y="40"/>
                  </a:lnTo>
                  <a:lnTo>
                    <a:pt x="53" y="36"/>
                  </a:lnTo>
                  <a:lnTo>
                    <a:pt x="50" y="26"/>
                  </a:lnTo>
                  <a:lnTo>
                    <a:pt x="48" y="14"/>
                  </a:lnTo>
                  <a:lnTo>
                    <a:pt x="50" y="7"/>
                  </a:lnTo>
                  <a:lnTo>
                    <a:pt x="55" y="0"/>
                  </a:lnTo>
                  <a:lnTo>
                    <a:pt x="0"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2" name="Title 1"/>
          <p:cNvSpPr>
            <a:spLocks noGrp="1"/>
          </p:cNvSpPr>
          <p:nvPr>
            <p:ph type="title"/>
          </p:nvPr>
        </p:nvSpPr>
        <p:spPr/>
        <p:txBody>
          <a:bodyPr/>
          <a:lstStyle/>
          <a:p>
            <a:r>
              <a:rPr lang="en-US" dirty="0"/>
              <a:t>Principles of taxation II</a:t>
            </a:r>
          </a:p>
        </p:txBody>
      </p:sp>
      <p:sp>
        <p:nvSpPr>
          <p:cNvPr id="4" name="Content Placeholder 3"/>
          <p:cNvSpPr>
            <a:spLocks noGrp="1"/>
          </p:cNvSpPr>
          <p:nvPr>
            <p:ph idx="1"/>
          </p:nvPr>
        </p:nvSpPr>
        <p:spPr>
          <a:xfrm>
            <a:off x="457200" y="1066800"/>
            <a:ext cx="8229600" cy="5254751"/>
          </a:xfrm>
        </p:spPr>
        <p:txBody>
          <a:bodyPr>
            <a:normAutofit/>
          </a:bodyPr>
          <a:lstStyle/>
          <a:p>
            <a:pPr marL="0" indent="0">
              <a:buNone/>
            </a:pPr>
            <a:r>
              <a:rPr lang="en-US" sz="3000" dirty="0"/>
              <a:t>Each </a:t>
            </a:r>
            <a:r>
              <a:rPr lang="en-US" sz="3000" i="1" dirty="0">
                <a:solidFill>
                  <a:srgbClr val="9D0505"/>
                </a:solidFill>
              </a:rPr>
              <a:t>tax</a:t>
            </a:r>
            <a:r>
              <a:rPr lang="en-US" sz="3000" dirty="0"/>
              <a:t> considered must compare trade-offs between </a:t>
            </a:r>
            <a:r>
              <a:rPr lang="en-US" sz="3000" i="1" dirty="0">
                <a:solidFill>
                  <a:srgbClr val="9D0505"/>
                </a:solidFill>
              </a:rPr>
              <a:t>revenue</a:t>
            </a:r>
            <a:r>
              <a:rPr lang="en-US" sz="3000" dirty="0"/>
              <a:t> and </a:t>
            </a:r>
            <a:r>
              <a:rPr lang="en-US" sz="3000" i="1" dirty="0">
                <a:solidFill>
                  <a:srgbClr val="9D0505"/>
                </a:solidFill>
              </a:rPr>
              <a:t>inefficiency</a:t>
            </a:r>
            <a:r>
              <a:rPr lang="en-US" sz="3000" dirty="0"/>
              <a:t>.</a:t>
            </a:r>
          </a:p>
        </p:txBody>
      </p:sp>
      <p:grpSp>
        <p:nvGrpSpPr>
          <p:cNvPr id="3" name="Group 2"/>
          <p:cNvGrpSpPr/>
          <p:nvPr/>
        </p:nvGrpSpPr>
        <p:grpSpPr>
          <a:xfrm>
            <a:off x="319548" y="2167853"/>
            <a:ext cx="3742088" cy="4309147"/>
            <a:chOff x="319548" y="2167853"/>
            <a:chExt cx="3742088" cy="4309147"/>
          </a:xfrm>
        </p:grpSpPr>
        <p:sp>
          <p:nvSpPr>
            <p:cNvPr id="86" name="Line 6"/>
            <p:cNvSpPr>
              <a:spLocks noChangeShapeType="1"/>
            </p:cNvSpPr>
            <p:nvPr/>
          </p:nvSpPr>
          <p:spPr bwMode="auto">
            <a:xfrm flipH="1">
              <a:off x="626436" y="3584128"/>
              <a:ext cx="2865662" cy="2027508"/>
            </a:xfrm>
            <a:prstGeom prst="line">
              <a:avLst/>
            </a:prstGeom>
            <a:noFill/>
            <a:ln w="38100">
              <a:solidFill>
                <a:srgbClr val="1D819E"/>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7"/>
            <p:cNvSpPr>
              <a:spLocks noChangeShapeType="1"/>
            </p:cNvSpPr>
            <p:nvPr/>
          </p:nvSpPr>
          <p:spPr bwMode="auto">
            <a:xfrm>
              <a:off x="626436" y="2906872"/>
              <a:ext cx="2865662" cy="2027508"/>
            </a:xfrm>
            <a:prstGeom prst="line">
              <a:avLst/>
            </a:prstGeom>
            <a:noFill/>
            <a:ln w="38100">
              <a:solidFill>
                <a:srgbClr val="D4712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8"/>
            <p:cNvSpPr>
              <a:spLocks noChangeShapeType="1"/>
            </p:cNvSpPr>
            <p:nvPr/>
          </p:nvSpPr>
          <p:spPr bwMode="auto">
            <a:xfrm flipV="1">
              <a:off x="626436" y="2444720"/>
              <a:ext cx="0" cy="350554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9"/>
            <p:cNvSpPr>
              <a:spLocks noChangeShapeType="1"/>
            </p:cNvSpPr>
            <p:nvPr/>
          </p:nvSpPr>
          <p:spPr bwMode="auto">
            <a:xfrm>
              <a:off x="626436" y="2568245"/>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10"/>
            <p:cNvSpPr>
              <a:spLocks noChangeShapeType="1"/>
            </p:cNvSpPr>
            <p:nvPr/>
          </p:nvSpPr>
          <p:spPr bwMode="auto">
            <a:xfrm>
              <a:off x="626436" y="2906872"/>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11"/>
            <p:cNvSpPr>
              <a:spLocks noChangeShapeType="1"/>
            </p:cNvSpPr>
            <p:nvPr/>
          </p:nvSpPr>
          <p:spPr bwMode="auto">
            <a:xfrm>
              <a:off x="626436" y="3245500"/>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12"/>
            <p:cNvSpPr>
              <a:spLocks noChangeShapeType="1"/>
            </p:cNvSpPr>
            <p:nvPr/>
          </p:nvSpPr>
          <p:spPr bwMode="auto">
            <a:xfrm>
              <a:off x="626436" y="3584128"/>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13"/>
            <p:cNvSpPr>
              <a:spLocks noChangeShapeType="1"/>
            </p:cNvSpPr>
            <p:nvPr/>
          </p:nvSpPr>
          <p:spPr bwMode="auto">
            <a:xfrm>
              <a:off x="626436" y="3918497"/>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14"/>
            <p:cNvSpPr>
              <a:spLocks noChangeShapeType="1"/>
            </p:cNvSpPr>
            <p:nvPr/>
          </p:nvSpPr>
          <p:spPr bwMode="auto">
            <a:xfrm>
              <a:off x="626436" y="4257124"/>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16"/>
            <p:cNvSpPr>
              <a:spLocks noChangeShapeType="1"/>
            </p:cNvSpPr>
            <p:nvPr/>
          </p:nvSpPr>
          <p:spPr bwMode="auto">
            <a:xfrm>
              <a:off x="626436" y="4934380"/>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17"/>
            <p:cNvSpPr>
              <a:spLocks noChangeShapeType="1"/>
            </p:cNvSpPr>
            <p:nvPr/>
          </p:nvSpPr>
          <p:spPr bwMode="auto">
            <a:xfrm>
              <a:off x="626436" y="5273008"/>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18"/>
            <p:cNvSpPr>
              <a:spLocks noChangeShapeType="1"/>
            </p:cNvSpPr>
            <p:nvPr/>
          </p:nvSpPr>
          <p:spPr bwMode="auto">
            <a:xfrm>
              <a:off x="626436" y="5611635"/>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19"/>
            <p:cNvSpPr>
              <a:spLocks noChangeShapeType="1"/>
            </p:cNvSpPr>
            <p:nvPr/>
          </p:nvSpPr>
          <p:spPr bwMode="auto">
            <a:xfrm>
              <a:off x="626436" y="5950264"/>
              <a:ext cx="343520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20"/>
            <p:cNvSpPr>
              <a:spLocks noChangeShapeType="1"/>
            </p:cNvSpPr>
            <p:nvPr/>
          </p:nvSpPr>
          <p:spPr bwMode="auto">
            <a:xfrm>
              <a:off x="3967634"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1" name="Line 21"/>
            <p:cNvSpPr>
              <a:spLocks noChangeShapeType="1"/>
            </p:cNvSpPr>
            <p:nvPr/>
          </p:nvSpPr>
          <p:spPr bwMode="auto">
            <a:xfrm>
              <a:off x="3492097"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22"/>
            <p:cNvSpPr>
              <a:spLocks noChangeShapeType="1"/>
            </p:cNvSpPr>
            <p:nvPr/>
          </p:nvSpPr>
          <p:spPr bwMode="auto">
            <a:xfrm>
              <a:off x="3015178"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23"/>
            <p:cNvSpPr>
              <a:spLocks noChangeShapeType="1"/>
            </p:cNvSpPr>
            <p:nvPr/>
          </p:nvSpPr>
          <p:spPr bwMode="auto">
            <a:xfrm>
              <a:off x="2535494"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25"/>
            <p:cNvSpPr>
              <a:spLocks noChangeShapeType="1"/>
            </p:cNvSpPr>
            <p:nvPr/>
          </p:nvSpPr>
          <p:spPr bwMode="auto">
            <a:xfrm>
              <a:off x="1578891"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26"/>
            <p:cNvSpPr>
              <a:spLocks noChangeShapeType="1"/>
            </p:cNvSpPr>
            <p:nvPr/>
          </p:nvSpPr>
          <p:spPr bwMode="auto">
            <a:xfrm>
              <a:off x="1103355" y="5888501"/>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Rectangle 27"/>
            <p:cNvSpPr>
              <a:spLocks noChangeArrowheads="1"/>
            </p:cNvSpPr>
            <p:nvPr/>
          </p:nvSpPr>
          <p:spPr bwMode="auto">
            <a:xfrm>
              <a:off x="532434"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8" name="Rectangle 28"/>
            <p:cNvSpPr>
              <a:spLocks noChangeArrowheads="1"/>
            </p:cNvSpPr>
            <p:nvPr/>
          </p:nvSpPr>
          <p:spPr bwMode="auto">
            <a:xfrm>
              <a:off x="432903" y="5513667"/>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9" name="Rectangle 29"/>
            <p:cNvSpPr>
              <a:spLocks noChangeArrowheads="1"/>
            </p:cNvSpPr>
            <p:nvPr/>
          </p:nvSpPr>
          <p:spPr bwMode="auto">
            <a:xfrm>
              <a:off x="432903" y="5175040"/>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0" name="Rectangle 30"/>
            <p:cNvSpPr>
              <a:spLocks noChangeArrowheads="1"/>
            </p:cNvSpPr>
            <p:nvPr/>
          </p:nvSpPr>
          <p:spPr bwMode="auto">
            <a:xfrm>
              <a:off x="432903" y="4836412"/>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1" name="Rectangle 31"/>
            <p:cNvSpPr>
              <a:spLocks noChangeArrowheads="1"/>
            </p:cNvSpPr>
            <p:nvPr/>
          </p:nvSpPr>
          <p:spPr bwMode="auto">
            <a:xfrm>
              <a:off x="432903" y="4497785"/>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2" name="Rectangle 32"/>
            <p:cNvSpPr>
              <a:spLocks noChangeArrowheads="1"/>
            </p:cNvSpPr>
            <p:nvPr/>
          </p:nvSpPr>
          <p:spPr bwMode="auto">
            <a:xfrm>
              <a:off x="432903" y="4159156"/>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3" name="Rectangle 33"/>
            <p:cNvSpPr>
              <a:spLocks noChangeArrowheads="1"/>
            </p:cNvSpPr>
            <p:nvPr/>
          </p:nvSpPr>
          <p:spPr bwMode="auto">
            <a:xfrm>
              <a:off x="432903" y="3820529"/>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4" name="Rectangle 34"/>
            <p:cNvSpPr>
              <a:spLocks noChangeArrowheads="1"/>
            </p:cNvSpPr>
            <p:nvPr/>
          </p:nvSpPr>
          <p:spPr bwMode="auto">
            <a:xfrm>
              <a:off x="432903" y="3481900"/>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5" name="Rectangle 35"/>
            <p:cNvSpPr>
              <a:spLocks noChangeArrowheads="1"/>
            </p:cNvSpPr>
            <p:nvPr/>
          </p:nvSpPr>
          <p:spPr bwMode="auto">
            <a:xfrm>
              <a:off x="432903" y="3143273"/>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6" name="Rectangle 36"/>
            <p:cNvSpPr>
              <a:spLocks noChangeArrowheads="1"/>
            </p:cNvSpPr>
            <p:nvPr/>
          </p:nvSpPr>
          <p:spPr bwMode="auto">
            <a:xfrm>
              <a:off x="432903" y="2808904"/>
              <a:ext cx="14796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7" name="Rectangle 37"/>
            <p:cNvSpPr>
              <a:spLocks noChangeArrowheads="1"/>
            </p:cNvSpPr>
            <p:nvPr/>
          </p:nvSpPr>
          <p:spPr bwMode="auto">
            <a:xfrm>
              <a:off x="385902" y="2470277"/>
              <a:ext cx="221944"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8" name="Rectangle 38"/>
            <p:cNvSpPr>
              <a:spLocks noChangeArrowheads="1"/>
            </p:cNvSpPr>
            <p:nvPr/>
          </p:nvSpPr>
          <p:spPr bwMode="auto">
            <a:xfrm>
              <a:off x="1075707"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9" name="Rectangle 39"/>
            <p:cNvSpPr>
              <a:spLocks noChangeArrowheads="1"/>
            </p:cNvSpPr>
            <p:nvPr/>
          </p:nvSpPr>
          <p:spPr bwMode="auto">
            <a:xfrm>
              <a:off x="1555391"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1" name="Rectangle 41"/>
            <p:cNvSpPr>
              <a:spLocks noChangeArrowheads="1"/>
            </p:cNvSpPr>
            <p:nvPr/>
          </p:nvSpPr>
          <p:spPr bwMode="auto">
            <a:xfrm>
              <a:off x="2511994"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2" name="Rectangle 42"/>
            <p:cNvSpPr>
              <a:spLocks noChangeArrowheads="1"/>
            </p:cNvSpPr>
            <p:nvPr/>
          </p:nvSpPr>
          <p:spPr bwMode="auto">
            <a:xfrm>
              <a:off x="2988913"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3" name="Rectangle 43"/>
            <p:cNvSpPr>
              <a:spLocks noChangeArrowheads="1"/>
            </p:cNvSpPr>
            <p:nvPr/>
          </p:nvSpPr>
          <p:spPr bwMode="auto">
            <a:xfrm>
              <a:off x="3464450"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4" name="Rectangle 44"/>
            <p:cNvSpPr>
              <a:spLocks noChangeArrowheads="1"/>
            </p:cNvSpPr>
            <p:nvPr/>
          </p:nvSpPr>
          <p:spPr bwMode="auto">
            <a:xfrm>
              <a:off x="3944134" y="5986469"/>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7" name="Rectangle 57"/>
            <p:cNvSpPr>
              <a:spLocks noChangeArrowheads="1"/>
            </p:cNvSpPr>
            <p:nvPr/>
          </p:nvSpPr>
          <p:spPr bwMode="auto">
            <a:xfrm>
              <a:off x="319548" y="2167853"/>
              <a:ext cx="527640"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8" name="Rectangle 58"/>
            <p:cNvSpPr>
              <a:spLocks noChangeArrowheads="1"/>
            </p:cNvSpPr>
            <p:nvPr/>
          </p:nvSpPr>
          <p:spPr bwMode="auto">
            <a:xfrm>
              <a:off x="1578891" y="6229258"/>
              <a:ext cx="2245961"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 of jeans (millions of pairs)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9" name="Rectangle 59"/>
            <p:cNvSpPr>
              <a:spLocks noChangeArrowheads="1"/>
            </p:cNvSpPr>
            <p:nvPr/>
          </p:nvSpPr>
          <p:spPr bwMode="auto">
            <a:xfrm>
              <a:off x="3558451" y="4868358"/>
              <a:ext cx="96316"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0" name="Rectangle 60"/>
            <p:cNvSpPr>
              <a:spLocks noChangeArrowheads="1"/>
            </p:cNvSpPr>
            <p:nvPr/>
          </p:nvSpPr>
          <p:spPr bwMode="auto">
            <a:xfrm>
              <a:off x="3651336" y="4934380"/>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3" name="Rectangle 63"/>
            <p:cNvSpPr>
              <a:spLocks noChangeArrowheads="1"/>
            </p:cNvSpPr>
            <p:nvPr/>
          </p:nvSpPr>
          <p:spPr bwMode="auto">
            <a:xfrm>
              <a:off x="3537716" y="3409489"/>
              <a:ext cx="89336"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Line 64"/>
            <p:cNvSpPr>
              <a:spLocks noChangeShapeType="1"/>
            </p:cNvSpPr>
            <p:nvPr/>
          </p:nvSpPr>
          <p:spPr bwMode="auto">
            <a:xfrm flipV="1">
              <a:off x="2535494" y="5848037"/>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5" name="Line 65"/>
            <p:cNvSpPr>
              <a:spLocks noChangeShapeType="1"/>
            </p:cNvSpPr>
            <p:nvPr/>
          </p:nvSpPr>
          <p:spPr bwMode="auto">
            <a:xfrm flipV="1">
              <a:off x="2535494" y="5684046"/>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6" name="Line 66"/>
            <p:cNvSpPr>
              <a:spLocks noChangeShapeType="1"/>
            </p:cNvSpPr>
            <p:nvPr/>
          </p:nvSpPr>
          <p:spPr bwMode="auto">
            <a:xfrm flipV="1">
              <a:off x="2535494" y="5520057"/>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7" name="Line 67"/>
            <p:cNvSpPr>
              <a:spLocks noChangeShapeType="1"/>
            </p:cNvSpPr>
            <p:nvPr/>
          </p:nvSpPr>
          <p:spPr bwMode="auto">
            <a:xfrm flipV="1">
              <a:off x="2535494" y="5356067"/>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8" name="Line 68"/>
            <p:cNvSpPr>
              <a:spLocks noChangeShapeType="1"/>
            </p:cNvSpPr>
            <p:nvPr/>
          </p:nvSpPr>
          <p:spPr bwMode="auto">
            <a:xfrm flipV="1">
              <a:off x="2535494" y="5189948"/>
              <a:ext cx="0" cy="1043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9" name="Line 69"/>
            <p:cNvSpPr>
              <a:spLocks noChangeShapeType="1"/>
            </p:cNvSpPr>
            <p:nvPr/>
          </p:nvSpPr>
          <p:spPr bwMode="auto">
            <a:xfrm flipV="1">
              <a:off x="2535494" y="5025959"/>
              <a:ext cx="0" cy="1043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0" name="Line 70"/>
            <p:cNvSpPr>
              <a:spLocks noChangeShapeType="1"/>
            </p:cNvSpPr>
            <p:nvPr/>
          </p:nvSpPr>
          <p:spPr bwMode="auto">
            <a:xfrm flipV="1">
              <a:off x="2535494" y="4861969"/>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71"/>
            <p:cNvSpPr>
              <a:spLocks noChangeShapeType="1"/>
            </p:cNvSpPr>
            <p:nvPr/>
          </p:nvSpPr>
          <p:spPr bwMode="auto">
            <a:xfrm flipV="1">
              <a:off x="2535494" y="4697980"/>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72"/>
            <p:cNvSpPr>
              <a:spLocks noChangeShapeType="1"/>
            </p:cNvSpPr>
            <p:nvPr/>
          </p:nvSpPr>
          <p:spPr bwMode="auto">
            <a:xfrm flipV="1">
              <a:off x="2535494" y="4533989"/>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73"/>
            <p:cNvSpPr>
              <a:spLocks noChangeShapeType="1"/>
            </p:cNvSpPr>
            <p:nvPr/>
          </p:nvSpPr>
          <p:spPr bwMode="auto">
            <a:xfrm flipV="1">
              <a:off x="2535494" y="4370000"/>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Freeform 98"/>
            <p:cNvSpPr>
              <a:spLocks/>
            </p:cNvSpPr>
            <p:nvPr/>
          </p:nvSpPr>
          <p:spPr bwMode="auto">
            <a:xfrm>
              <a:off x="2509230" y="4216659"/>
              <a:ext cx="52530" cy="80930"/>
            </a:xfrm>
            <a:custGeom>
              <a:avLst/>
              <a:gdLst>
                <a:gd name="T0" fmla="*/ 38 w 38"/>
                <a:gd name="T1" fmla="*/ 19 h 38"/>
                <a:gd name="T2" fmla="*/ 38 w 38"/>
                <a:gd name="T3" fmla="*/ 19 h 38"/>
                <a:gd name="T4" fmla="*/ 38 w 38"/>
                <a:gd name="T5" fmla="*/ 28 h 38"/>
                <a:gd name="T6" fmla="*/ 33 w 38"/>
                <a:gd name="T7" fmla="*/ 33 h 38"/>
                <a:gd name="T8" fmla="*/ 26 w 38"/>
                <a:gd name="T9" fmla="*/ 38 h 38"/>
                <a:gd name="T10" fmla="*/ 19 w 38"/>
                <a:gd name="T11" fmla="*/ 38 h 38"/>
                <a:gd name="T12" fmla="*/ 19 w 38"/>
                <a:gd name="T13" fmla="*/ 38 h 38"/>
                <a:gd name="T14" fmla="*/ 12 w 38"/>
                <a:gd name="T15" fmla="*/ 38 h 38"/>
                <a:gd name="T16" fmla="*/ 7 w 38"/>
                <a:gd name="T17" fmla="*/ 33 h 38"/>
                <a:gd name="T18" fmla="*/ 2 w 38"/>
                <a:gd name="T19" fmla="*/ 28 h 38"/>
                <a:gd name="T20" fmla="*/ 0 w 38"/>
                <a:gd name="T21" fmla="*/ 19 h 38"/>
                <a:gd name="T22" fmla="*/ 0 w 38"/>
                <a:gd name="T23" fmla="*/ 19 h 38"/>
                <a:gd name="T24" fmla="*/ 2 w 38"/>
                <a:gd name="T25" fmla="*/ 12 h 38"/>
                <a:gd name="T26" fmla="*/ 7 w 38"/>
                <a:gd name="T27" fmla="*/ 7 h 38"/>
                <a:gd name="T28" fmla="*/ 12 w 38"/>
                <a:gd name="T29" fmla="*/ 2 h 38"/>
                <a:gd name="T30" fmla="*/ 19 w 38"/>
                <a:gd name="T31" fmla="*/ 0 h 38"/>
                <a:gd name="T32" fmla="*/ 19 w 38"/>
                <a:gd name="T33" fmla="*/ 0 h 38"/>
                <a:gd name="T34" fmla="*/ 26 w 38"/>
                <a:gd name="T35" fmla="*/ 2 h 38"/>
                <a:gd name="T36" fmla="*/ 33 w 38"/>
                <a:gd name="T37" fmla="*/ 7 h 38"/>
                <a:gd name="T38" fmla="*/ 38 w 38"/>
                <a:gd name="T39" fmla="*/ 12 h 38"/>
                <a:gd name="T40" fmla="*/ 38 w 38"/>
                <a:gd name="T41" fmla="*/ 19 h 38"/>
                <a:gd name="T42" fmla="*/ 38 w 38"/>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38">
                  <a:moveTo>
                    <a:pt x="38" y="19"/>
                  </a:moveTo>
                  <a:lnTo>
                    <a:pt x="38" y="19"/>
                  </a:lnTo>
                  <a:lnTo>
                    <a:pt x="38" y="28"/>
                  </a:lnTo>
                  <a:lnTo>
                    <a:pt x="33" y="33"/>
                  </a:lnTo>
                  <a:lnTo>
                    <a:pt x="26" y="38"/>
                  </a:lnTo>
                  <a:lnTo>
                    <a:pt x="19" y="38"/>
                  </a:lnTo>
                  <a:lnTo>
                    <a:pt x="19" y="38"/>
                  </a:lnTo>
                  <a:lnTo>
                    <a:pt x="12" y="38"/>
                  </a:lnTo>
                  <a:lnTo>
                    <a:pt x="7" y="33"/>
                  </a:lnTo>
                  <a:lnTo>
                    <a:pt x="2" y="28"/>
                  </a:lnTo>
                  <a:lnTo>
                    <a:pt x="0" y="19"/>
                  </a:lnTo>
                  <a:lnTo>
                    <a:pt x="0" y="19"/>
                  </a:lnTo>
                  <a:lnTo>
                    <a:pt x="2" y="12"/>
                  </a:lnTo>
                  <a:lnTo>
                    <a:pt x="7" y="7"/>
                  </a:lnTo>
                  <a:lnTo>
                    <a:pt x="12" y="2"/>
                  </a:lnTo>
                  <a:lnTo>
                    <a:pt x="19" y="0"/>
                  </a:lnTo>
                  <a:lnTo>
                    <a:pt x="19" y="0"/>
                  </a:lnTo>
                  <a:lnTo>
                    <a:pt x="26" y="2"/>
                  </a:lnTo>
                  <a:lnTo>
                    <a:pt x="33" y="7"/>
                  </a:lnTo>
                  <a:lnTo>
                    <a:pt x="38" y="12"/>
                  </a:lnTo>
                  <a:lnTo>
                    <a:pt x="38" y="19"/>
                  </a:lnTo>
                  <a:lnTo>
                    <a:pt x="38"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grpSp>
        <p:nvGrpSpPr>
          <p:cNvPr id="198" name="Group 197"/>
          <p:cNvGrpSpPr/>
          <p:nvPr/>
        </p:nvGrpSpPr>
        <p:grpSpPr>
          <a:xfrm>
            <a:off x="2181606" y="2864969"/>
            <a:ext cx="2542794" cy="2972420"/>
            <a:chOff x="1938258" y="2636368"/>
            <a:chExt cx="2542794" cy="2972420"/>
          </a:xfrm>
        </p:grpSpPr>
        <p:grpSp>
          <p:nvGrpSpPr>
            <p:cNvPr id="125" name="Group 124"/>
            <p:cNvGrpSpPr/>
            <p:nvPr/>
          </p:nvGrpSpPr>
          <p:grpSpPr>
            <a:xfrm>
              <a:off x="2308736" y="2636368"/>
              <a:ext cx="2172316" cy="484141"/>
              <a:chOff x="5257800" y="1484313"/>
              <a:chExt cx="2494659" cy="360878"/>
            </a:xfrm>
          </p:grpSpPr>
          <p:sp>
            <p:nvSpPr>
              <p:cNvPr id="188" name="Rectangle 45"/>
              <p:cNvSpPr>
                <a:spLocks noChangeArrowheads="1"/>
              </p:cNvSpPr>
              <p:nvPr/>
            </p:nvSpPr>
            <p:spPr bwMode="auto">
              <a:xfrm>
                <a:off x="5257800" y="1484313"/>
                <a:ext cx="2494659" cy="347663"/>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Rectangle 46"/>
              <p:cNvSpPr>
                <a:spLocks noChangeArrowheads="1"/>
              </p:cNvSpPr>
              <p:nvPr/>
            </p:nvSpPr>
            <p:spPr bwMode="auto">
              <a:xfrm>
                <a:off x="5314950" y="1530350"/>
                <a:ext cx="19941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2. …which moves equilibrium</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0" name="Rectangle 47"/>
              <p:cNvSpPr>
                <a:spLocks noChangeArrowheads="1"/>
              </p:cNvSpPr>
              <p:nvPr/>
            </p:nvSpPr>
            <p:spPr bwMode="auto">
              <a:xfrm>
                <a:off x="5314950" y="1660525"/>
                <a:ext cx="127740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to a lower 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97" name="Group 196"/>
            <p:cNvGrpSpPr/>
            <p:nvPr/>
          </p:nvGrpSpPr>
          <p:grpSpPr>
            <a:xfrm>
              <a:off x="1938258" y="5521468"/>
              <a:ext cx="226711" cy="87320"/>
              <a:chOff x="1938258" y="5521468"/>
              <a:chExt cx="226711" cy="87320"/>
            </a:xfrm>
          </p:grpSpPr>
          <p:sp>
            <p:nvSpPr>
              <p:cNvPr id="169" name="Line 99"/>
              <p:cNvSpPr>
                <a:spLocks noChangeShapeType="1"/>
              </p:cNvSpPr>
              <p:nvPr/>
            </p:nvSpPr>
            <p:spPr bwMode="auto">
              <a:xfrm>
                <a:off x="1975583" y="5561932"/>
                <a:ext cx="189386" cy="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Freeform 100"/>
              <p:cNvSpPr>
                <a:spLocks/>
              </p:cNvSpPr>
              <p:nvPr/>
            </p:nvSpPr>
            <p:spPr bwMode="auto">
              <a:xfrm>
                <a:off x="1938258" y="5521468"/>
                <a:ext cx="77413" cy="87320"/>
              </a:xfrm>
              <a:custGeom>
                <a:avLst/>
                <a:gdLst>
                  <a:gd name="T0" fmla="*/ 0 w 56"/>
                  <a:gd name="T1" fmla="*/ 22 h 41"/>
                  <a:gd name="T2" fmla="*/ 56 w 56"/>
                  <a:gd name="T3" fmla="*/ 41 h 41"/>
                  <a:gd name="T4" fmla="*/ 56 w 56"/>
                  <a:gd name="T5" fmla="*/ 41 h 41"/>
                  <a:gd name="T6" fmla="*/ 53 w 56"/>
                  <a:gd name="T7" fmla="*/ 36 h 41"/>
                  <a:gd name="T8" fmla="*/ 51 w 56"/>
                  <a:gd name="T9" fmla="*/ 29 h 41"/>
                  <a:gd name="T10" fmla="*/ 51 w 56"/>
                  <a:gd name="T11" fmla="*/ 15 h 41"/>
                  <a:gd name="T12" fmla="*/ 51 w 56"/>
                  <a:gd name="T13" fmla="*/ 7 h 41"/>
                  <a:gd name="T14" fmla="*/ 56 w 56"/>
                  <a:gd name="T15" fmla="*/ 0 h 41"/>
                  <a:gd name="T16" fmla="*/ 0 w 56"/>
                  <a:gd name="T17"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0" y="22"/>
                    </a:moveTo>
                    <a:lnTo>
                      <a:pt x="56" y="41"/>
                    </a:lnTo>
                    <a:lnTo>
                      <a:pt x="56" y="41"/>
                    </a:lnTo>
                    <a:lnTo>
                      <a:pt x="53" y="36"/>
                    </a:lnTo>
                    <a:lnTo>
                      <a:pt x="51" y="29"/>
                    </a:lnTo>
                    <a:lnTo>
                      <a:pt x="51" y="15"/>
                    </a:lnTo>
                    <a:lnTo>
                      <a:pt x="51" y="7"/>
                    </a:lnTo>
                    <a:lnTo>
                      <a:pt x="56" y="0"/>
                    </a:lnTo>
                    <a:lnTo>
                      <a:pt x="0"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Freeform 101"/>
              <p:cNvSpPr>
                <a:spLocks/>
              </p:cNvSpPr>
              <p:nvPr/>
            </p:nvSpPr>
            <p:spPr bwMode="auto">
              <a:xfrm>
                <a:off x="1938258" y="5521468"/>
                <a:ext cx="77413" cy="87320"/>
              </a:xfrm>
              <a:custGeom>
                <a:avLst/>
                <a:gdLst>
                  <a:gd name="T0" fmla="*/ 0 w 56"/>
                  <a:gd name="T1" fmla="*/ 22 h 41"/>
                  <a:gd name="T2" fmla="*/ 56 w 56"/>
                  <a:gd name="T3" fmla="*/ 41 h 41"/>
                  <a:gd name="T4" fmla="*/ 56 w 56"/>
                  <a:gd name="T5" fmla="*/ 41 h 41"/>
                  <a:gd name="T6" fmla="*/ 53 w 56"/>
                  <a:gd name="T7" fmla="*/ 36 h 41"/>
                  <a:gd name="T8" fmla="*/ 51 w 56"/>
                  <a:gd name="T9" fmla="*/ 29 h 41"/>
                  <a:gd name="T10" fmla="*/ 51 w 56"/>
                  <a:gd name="T11" fmla="*/ 15 h 41"/>
                  <a:gd name="T12" fmla="*/ 51 w 56"/>
                  <a:gd name="T13" fmla="*/ 7 h 41"/>
                  <a:gd name="T14" fmla="*/ 56 w 56"/>
                  <a:gd name="T15" fmla="*/ 0 h 41"/>
                  <a:gd name="T16" fmla="*/ 0 w 56"/>
                  <a:gd name="T17" fmla="*/ 2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0" y="22"/>
                    </a:moveTo>
                    <a:lnTo>
                      <a:pt x="56" y="41"/>
                    </a:lnTo>
                    <a:lnTo>
                      <a:pt x="56" y="41"/>
                    </a:lnTo>
                    <a:lnTo>
                      <a:pt x="53" y="36"/>
                    </a:lnTo>
                    <a:lnTo>
                      <a:pt x="51" y="29"/>
                    </a:lnTo>
                    <a:lnTo>
                      <a:pt x="51" y="15"/>
                    </a:lnTo>
                    <a:lnTo>
                      <a:pt x="51" y="7"/>
                    </a:lnTo>
                    <a:lnTo>
                      <a:pt x="56" y="0"/>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grpSp>
        <p:nvGrpSpPr>
          <p:cNvPr id="199" name="Group 198"/>
          <p:cNvGrpSpPr/>
          <p:nvPr/>
        </p:nvGrpSpPr>
        <p:grpSpPr>
          <a:xfrm>
            <a:off x="619524" y="2444720"/>
            <a:ext cx="3105794" cy="3789491"/>
            <a:chOff x="376176" y="2216119"/>
            <a:chExt cx="3105794" cy="3789491"/>
          </a:xfrm>
        </p:grpSpPr>
        <p:grpSp>
          <p:nvGrpSpPr>
            <p:cNvPr id="193" name="Group 192"/>
            <p:cNvGrpSpPr/>
            <p:nvPr/>
          </p:nvGrpSpPr>
          <p:grpSpPr>
            <a:xfrm>
              <a:off x="3315103" y="5312754"/>
              <a:ext cx="166867" cy="313763"/>
              <a:chOff x="3315103" y="5312754"/>
              <a:chExt cx="166867" cy="313763"/>
            </a:xfrm>
          </p:grpSpPr>
          <p:sp>
            <p:nvSpPr>
              <p:cNvPr id="131" name="Rectangle 61"/>
              <p:cNvSpPr>
                <a:spLocks noChangeArrowheads="1"/>
              </p:cNvSpPr>
              <p:nvPr/>
            </p:nvSpPr>
            <p:spPr bwMode="auto">
              <a:xfrm>
                <a:off x="3315103" y="5312754"/>
                <a:ext cx="96316"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62"/>
              <p:cNvSpPr>
                <a:spLocks noChangeArrowheads="1"/>
              </p:cNvSpPr>
              <p:nvPr/>
            </p:nvSpPr>
            <p:spPr bwMode="auto">
              <a:xfrm>
                <a:off x="3407988" y="5378775"/>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94" name="Group 193"/>
            <p:cNvGrpSpPr/>
            <p:nvPr/>
          </p:nvGrpSpPr>
          <p:grpSpPr>
            <a:xfrm>
              <a:off x="3022040" y="4705779"/>
              <a:ext cx="52530" cy="374835"/>
              <a:chOff x="3022040" y="4705779"/>
              <a:chExt cx="52530" cy="374835"/>
            </a:xfrm>
          </p:grpSpPr>
          <p:sp>
            <p:nvSpPr>
              <p:cNvPr id="172" name="Line 102"/>
              <p:cNvSpPr>
                <a:spLocks noChangeShapeType="1"/>
              </p:cNvSpPr>
              <p:nvPr/>
            </p:nvSpPr>
            <p:spPr bwMode="auto">
              <a:xfrm flipV="1">
                <a:off x="3048305" y="4705779"/>
                <a:ext cx="0" cy="323720"/>
              </a:xfrm>
              <a:prstGeom prst="line">
                <a:avLst/>
              </a:prstGeom>
              <a:noFill/>
              <a:ln w="1905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Freeform 103"/>
              <p:cNvSpPr>
                <a:spLocks/>
              </p:cNvSpPr>
              <p:nvPr/>
            </p:nvSpPr>
            <p:spPr bwMode="auto">
              <a:xfrm>
                <a:off x="3022040" y="4967737"/>
                <a:ext cx="52530" cy="112877"/>
              </a:xfrm>
              <a:custGeom>
                <a:avLst/>
                <a:gdLst>
                  <a:gd name="T0" fmla="*/ 19 w 38"/>
                  <a:gd name="T1" fmla="*/ 53 h 53"/>
                  <a:gd name="T2" fmla="*/ 38 w 38"/>
                  <a:gd name="T3" fmla="*/ 0 h 53"/>
                  <a:gd name="T4" fmla="*/ 38 w 38"/>
                  <a:gd name="T5" fmla="*/ 0 h 53"/>
                  <a:gd name="T6" fmla="*/ 36 w 38"/>
                  <a:gd name="T7" fmla="*/ 2 h 53"/>
                  <a:gd name="T8" fmla="*/ 26 w 38"/>
                  <a:gd name="T9" fmla="*/ 5 h 53"/>
                  <a:gd name="T10" fmla="*/ 14 w 38"/>
                  <a:gd name="T11" fmla="*/ 5 h 53"/>
                  <a:gd name="T12" fmla="*/ 7 w 38"/>
                  <a:gd name="T13" fmla="*/ 2 h 53"/>
                  <a:gd name="T14" fmla="*/ 0 w 38"/>
                  <a:gd name="T15" fmla="*/ 0 h 53"/>
                  <a:gd name="T16" fmla="*/ 19 w 38"/>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3">
                    <a:moveTo>
                      <a:pt x="19" y="53"/>
                    </a:moveTo>
                    <a:lnTo>
                      <a:pt x="38" y="0"/>
                    </a:lnTo>
                    <a:lnTo>
                      <a:pt x="38" y="0"/>
                    </a:lnTo>
                    <a:lnTo>
                      <a:pt x="36" y="2"/>
                    </a:lnTo>
                    <a:lnTo>
                      <a:pt x="26" y="5"/>
                    </a:lnTo>
                    <a:lnTo>
                      <a:pt x="14" y="5"/>
                    </a:lnTo>
                    <a:lnTo>
                      <a:pt x="7" y="2"/>
                    </a:lnTo>
                    <a:lnTo>
                      <a:pt x="0" y="0"/>
                    </a:lnTo>
                    <a:lnTo>
                      <a:pt x="19"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Freeform 104"/>
              <p:cNvSpPr>
                <a:spLocks/>
              </p:cNvSpPr>
              <p:nvPr/>
            </p:nvSpPr>
            <p:spPr bwMode="auto">
              <a:xfrm>
                <a:off x="3022040" y="4967737"/>
                <a:ext cx="52530" cy="112877"/>
              </a:xfrm>
              <a:custGeom>
                <a:avLst/>
                <a:gdLst>
                  <a:gd name="T0" fmla="*/ 19 w 38"/>
                  <a:gd name="T1" fmla="*/ 53 h 53"/>
                  <a:gd name="T2" fmla="*/ 38 w 38"/>
                  <a:gd name="T3" fmla="*/ 0 h 53"/>
                  <a:gd name="T4" fmla="*/ 38 w 38"/>
                  <a:gd name="T5" fmla="*/ 0 h 53"/>
                  <a:gd name="T6" fmla="*/ 36 w 38"/>
                  <a:gd name="T7" fmla="*/ 2 h 53"/>
                  <a:gd name="T8" fmla="*/ 26 w 38"/>
                  <a:gd name="T9" fmla="*/ 5 h 53"/>
                  <a:gd name="T10" fmla="*/ 14 w 38"/>
                  <a:gd name="T11" fmla="*/ 5 h 53"/>
                  <a:gd name="T12" fmla="*/ 7 w 38"/>
                  <a:gd name="T13" fmla="*/ 2 h 53"/>
                  <a:gd name="T14" fmla="*/ 0 w 38"/>
                  <a:gd name="T15" fmla="*/ 0 h 53"/>
                  <a:gd name="T16" fmla="*/ 19 w 38"/>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53">
                    <a:moveTo>
                      <a:pt x="19" y="53"/>
                    </a:moveTo>
                    <a:lnTo>
                      <a:pt x="38" y="0"/>
                    </a:lnTo>
                    <a:lnTo>
                      <a:pt x="38" y="0"/>
                    </a:lnTo>
                    <a:lnTo>
                      <a:pt x="36" y="2"/>
                    </a:lnTo>
                    <a:lnTo>
                      <a:pt x="26" y="5"/>
                    </a:lnTo>
                    <a:lnTo>
                      <a:pt x="14" y="5"/>
                    </a:lnTo>
                    <a:lnTo>
                      <a:pt x="7" y="2"/>
                    </a:lnTo>
                    <a:lnTo>
                      <a:pt x="0" y="0"/>
                    </a:lnTo>
                    <a:lnTo>
                      <a:pt x="19"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75" name="Line 105"/>
            <p:cNvSpPr>
              <a:spLocks noChangeShapeType="1"/>
            </p:cNvSpPr>
            <p:nvPr/>
          </p:nvSpPr>
          <p:spPr bwMode="auto">
            <a:xfrm>
              <a:off x="383088" y="3355527"/>
              <a:ext cx="2865662" cy="2012600"/>
            </a:xfrm>
            <a:prstGeom prst="line">
              <a:avLst/>
            </a:prstGeom>
            <a:noFill/>
            <a:ln w="38100">
              <a:solidFill>
                <a:srgbClr val="E9AF8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nvGrpSpPr>
            <p:cNvPr id="192" name="Group 191"/>
            <p:cNvGrpSpPr/>
            <p:nvPr/>
          </p:nvGrpSpPr>
          <p:grpSpPr>
            <a:xfrm>
              <a:off x="376176" y="4326686"/>
              <a:ext cx="1486768" cy="1678924"/>
              <a:chOff x="376176" y="4326686"/>
              <a:chExt cx="1486768" cy="1678924"/>
            </a:xfrm>
          </p:grpSpPr>
          <p:sp>
            <p:nvSpPr>
              <p:cNvPr id="95" name="Line 15"/>
              <p:cNvSpPr>
                <a:spLocks noChangeShapeType="1"/>
              </p:cNvSpPr>
              <p:nvPr/>
            </p:nvSpPr>
            <p:spPr bwMode="auto">
              <a:xfrm>
                <a:off x="383088" y="4367151"/>
                <a:ext cx="40089"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24"/>
              <p:cNvSpPr>
                <a:spLocks noChangeShapeType="1"/>
              </p:cNvSpPr>
              <p:nvPr/>
            </p:nvSpPr>
            <p:spPr bwMode="auto">
              <a:xfrm>
                <a:off x="1815228" y="5659900"/>
                <a:ext cx="0" cy="61763"/>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Rectangle 40"/>
              <p:cNvSpPr>
                <a:spLocks noChangeArrowheads="1"/>
              </p:cNvSpPr>
              <p:nvPr/>
            </p:nvSpPr>
            <p:spPr bwMode="auto">
              <a:xfrm>
                <a:off x="1788962" y="5757868"/>
                <a:ext cx="73982" cy="24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5" name="Line 75"/>
              <p:cNvSpPr>
                <a:spLocks noChangeShapeType="1"/>
              </p:cNvSpPr>
              <p:nvPr/>
            </p:nvSpPr>
            <p:spPr bwMode="auto">
              <a:xfrm flipV="1">
                <a:off x="1815228" y="5619436"/>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76"/>
              <p:cNvSpPr>
                <a:spLocks noChangeShapeType="1"/>
              </p:cNvSpPr>
              <p:nvPr/>
            </p:nvSpPr>
            <p:spPr bwMode="auto">
              <a:xfrm flipV="1">
                <a:off x="1815228" y="5455445"/>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77"/>
              <p:cNvSpPr>
                <a:spLocks noChangeShapeType="1"/>
              </p:cNvSpPr>
              <p:nvPr/>
            </p:nvSpPr>
            <p:spPr bwMode="auto">
              <a:xfrm flipV="1">
                <a:off x="1815228" y="5291456"/>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78"/>
              <p:cNvSpPr>
                <a:spLocks noChangeShapeType="1"/>
              </p:cNvSpPr>
              <p:nvPr/>
            </p:nvSpPr>
            <p:spPr bwMode="auto">
              <a:xfrm flipV="1">
                <a:off x="1815228" y="5127466"/>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79"/>
              <p:cNvSpPr>
                <a:spLocks noChangeShapeType="1"/>
              </p:cNvSpPr>
              <p:nvPr/>
            </p:nvSpPr>
            <p:spPr bwMode="auto">
              <a:xfrm flipV="1">
                <a:off x="1815228" y="4961347"/>
                <a:ext cx="0" cy="1043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80"/>
              <p:cNvSpPr>
                <a:spLocks noChangeShapeType="1"/>
              </p:cNvSpPr>
              <p:nvPr/>
            </p:nvSpPr>
            <p:spPr bwMode="auto">
              <a:xfrm flipV="1">
                <a:off x="1815228" y="4797358"/>
                <a:ext cx="0" cy="10435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81"/>
              <p:cNvSpPr>
                <a:spLocks noChangeShapeType="1"/>
              </p:cNvSpPr>
              <p:nvPr/>
            </p:nvSpPr>
            <p:spPr bwMode="auto">
              <a:xfrm flipV="1">
                <a:off x="1815228" y="4633368"/>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82"/>
              <p:cNvSpPr>
                <a:spLocks noChangeShapeType="1"/>
              </p:cNvSpPr>
              <p:nvPr/>
            </p:nvSpPr>
            <p:spPr bwMode="auto">
              <a:xfrm flipV="1">
                <a:off x="1815228" y="4469379"/>
                <a:ext cx="0" cy="102227"/>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83"/>
              <p:cNvSpPr>
                <a:spLocks noChangeShapeType="1"/>
              </p:cNvSpPr>
              <p:nvPr/>
            </p:nvSpPr>
            <p:spPr bwMode="auto">
              <a:xfrm flipV="1">
                <a:off x="1815228" y="4360761"/>
                <a:ext cx="0" cy="46854"/>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4" name="Line 84"/>
              <p:cNvSpPr>
                <a:spLocks noChangeShapeType="1"/>
              </p:cNvSpPr>
              <p:nvPr/>
            </p:nvSpPr>
            <p:spPr bwMode="auto">
              <a:xfrm>
                <a:off x="376176"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85"/>
              <p:cNvSpPr>
                <a:spLocks noChangeShapeType="1"/>
              </p:cNvSpPr>
              <p:nvPr/>
            </p:nvSpPr>
            <p:spPr bwMode="auto">
              <a:xfrm>
                <a:off x="482619"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86"/>
              <p:cNvSpPr>
                <a:spLocks noChangeShapeType="1"/>
              </p:cNvSpPr>
              <p:nvPr/>
            </p:nvSpPr>
            <p:spPr bwMode="auto">
              <a:xfrm>
                <a:off x="589061" y="4367151"/>
                <a:ext cx="67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87"/>
              <p:cNvSpPr>
                <a:spLocks noChangeShapeType="1"/>
              </p:cNvSpPr>
              <p:nvPr/>
            </p:nvSpPr>
            <p:spPr bwMode="auto">
              <a:xfrm>
                <a:off x="695504" y="4367151"/>
                <a:ext cx="67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88"/>
              <p:cNvSpPr>
                <a:spLocks noChangeShapeType="1"/>
              </p:cNvSpPr>
              <p:nvPr/>
            </p:nvSpPr>
            <p:spPr bwMode="auto">
              <a:xfrm>
                <a:off x="803330"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89"/>
              <p:cNvSpPr>
                <a:spLocks noChangeShapeType="1"/>
              </p:cNvSpPr>
              <p:nvPr/>
            </p:nvSpPr>
            <p:spPr bwMode="auto">
              <a:xfrm>
                <a:off x="909772"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90"/>
              <p:cNvSpPr>
                <a:spLocks noChangeShapeType="1"/>
              </p:cNvSpPr>
              <p:nvPr/>
            </p:nvSpPr>
            <p:spPr bwMode="auto">
              <a:xfrm>
                <a:off x="1016215"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91"/>
              <p:cNvSpPr>
                <a:spLocks noChangeShapeType="1"/>
              </p:cNvSpPr>
              <p:nvPr/>
            </p:nvSpPr>
            <p:spPr bwMode="auto">
              <a:xfrm>
                <a:off x="1122658"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92"/>
              <p:cNvSpPr>
                <a:spLocks noChangeShapeType="1"/>
              </p:cNvSpPr>
              <p:nvPr/>
            </p:nvSpPr>
            <p:spPr bwMode="auto">
              <a:xfrm>
                <a:off x="1229101"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93"/>
              <p:cNvSpPr>
                <a:spLocks noChangeShapeType="1"/>
              </p:cNvSpPr>
              <p:nvPr/>
            </p:nvSpPr>
            <p:spPr bwMode="auto">
              <a:xfrm>
                <a:off x="1335543"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94"/>
              <p:cNvSpPr>
                <a:spLocks noChangeShapeType="1"/>
              </p:cNvSpPr>
              <p:nvPr/>
            </p:nvSpPr>
            <p:spPr bwMode="auto">
              <a:xfrm>
                <a:off x="1441987" y="4367151"/>
                <a:ext cx="67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95"/>
              <p:cNvSpPr>
                <a:spLocks noChangeShapeType="1"/>
              </p:cNvSpPr>
              <p:nvPr/>
            </p:nvSpPr>
            <p:spPr bwMode="auto">
              <a:xfrm>
                <a:off x="1548429" y="4367151"/>
                <a:ext cx="67737"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96"/>
              <p:cNvSpPr>
                <a:spLocks noChangeShapeType="1"/>
              </p:cNvSpPr>
              <p:nvPr/>
            </p:nvSpPr>
            <p:spPr bwMode="auto">
              <a:xfrm>
                <a:off x="1656254" y="4367151"/>
                <a:ext cx="66354"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97"/>
              <p:cNvSpPr>
                <a:spLocks noChangeShapeType="1"/>
              </p:cNvSpPr>
              <p:nvPr/>
            </p:nvSpPr>
            <p:spPr bwMode="auto">
              <a:xfrm>
                <a:off x="1762697" y="4367151"/>
                <a:ext cx="5253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Freeform 106"/>
              <p:cNvSpPr>
                <a:spLocks/>
              </p:cNvSpPr>
              <p:nvPr/>
            </p:nvSpPr>
            <p:spPr bwMode="auto">
              <a:xfrm>
                <a:off x="1788962" y="4326686"/>
                <a:ext cx="53913" cy="80930"/>
              </a:xfrm>
              <a:custGeom>
                <a:avLst/>
                <a:gdLst>
                  <a:gd name="T0" fmla="*/ 39 w 39"/>
                  <a:gd name="T1" fmla="*/ 19 h 38"/>
                  <a:gd name="T2" fmla="*/ 39 w 39"/>
                  <a:gd name="T3" fmla="*/ 19 h 38"/>
                  <a:gd name="T4" fmla="*/ 36 w 39"/>
                  <a:gd name="T5" fmla="*/ 26 h 38"/>
                  <a:gd name="T6" fmla="*/ 31 w 39"/>
                  <a:gd name="T7" fmla="*/ 33 h 38"/>
                  <a:gd name="T8" fmla="*/ 26 w 39"/>
                  <a:gd name="T9" fmla="*/ 38 h 38"/>
                  <a:gd name="T10" fmla="*/ 19 w 39"/>
                  <a:gd name="T11" fmla="*/ 38 h 38"/>
                  <a:gd name="T12" fmla="*/ 19 w 39"/>
                  <a:gd name="T13" fmla="*/ 38 h 38"/>
                  <a:gd name="T14" fmla="*/ 12 w 39"/>
                  <a:gd name="T15" fmla="*/ 38 h 38"/>
                  <a:gd name="T16" fmla="*/ 5 w 39"/>
                  <a:gd name="T17" fmla="*/ 33 h 38"/>
                  <a:gd name="T18" fmla="*/ 0 w 39"/>
                  <a:gd name="T19" fmla="*/ 26 h 38"/>
                  <a:gd name="T20" fmla="*/ 0 w 39"/>
                  <a:gd name="T21" fmla="*/ 19 h 38"/>
                  <a:gd name="T22" fmla="*/ 0 w 39"/>
                  <a:gd name="T23" fmla="*/ 19 h 38"/>
                  <a:gd name="T24" fmla="*/ 0 w 39"/>
                  <a:gd name="T25" fmla="*/ 12 h 38"/>
                  <a:gd name="T26" fmla="*/ 5 w 39"/>
                  <a:gd name="T27" fmla="*/ 7 h 38"/>
                  <a:gd name="T28" fmla="*/ 12 w 39"/>
                  <a:gd name="T29" fmla="*/ 2 h 38"/>
                  <a:gd name="T30" fmla="*/ 19 w 39"/>
                  <a:gd name="T31" fmla="*/ 0 h 38"/>
                  <a:gd name="T32" fmla="*/ 19 w 39"/>
                  <a:gd name="T33" fmla="*/ 0 h 38"/>
                  <a:gd name="T34" fmla="*/ 26 w 39"/>
                  <a:gd name="T35" fmla="*/ 2 h 38"/>
                  <a:gd name="T36" fmla="*/ 31 w 39"/>
                  <a:gd name="T37" fmla="*/ 7 h 38"/>
                  <a:gd name="T38" fmla="*/ 36 w 39"/>
                  <a:gd name="T39" fmla="*/ 12 h 38"/>
                  <a:gd name="T40" fmla="*/ 39 w 39"/>
                  <a:gd name="T41" fmla="*/ 19 h 38"/>
                  <a:gd name="T42" fmla="*/ 39 w 39"/>
                  <a:gd name="T43"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8">
                    <a:moveTo>
                      <a:pt x="39" y="19"/>
                    </a:moveTo>
                    <a:lnTo>
                      <a:pt x="39" y="19"/>
                    </a:lnTo>
                    <a:lnTo>
                      <a:pt x="36" y="26"/>
                    </a:lnTo>
                    <a:lnTo>
                      <a:pt x="31" y="33"/>
                    </a:lnTo>
                    <a:lnTo>
                      <a:pt x="26" y="38"/>
                    </a:lnTo>
                    <a:lnTo>
                      <a:pt x="19" y="38"/>
                    </a:lnTo>
                    <a:lnTo>
                      <a:pt x="19" y="38"/>
                    </a:lnTo>
                    <a:lnTo>
                      <a:pt x="12" y="38"/>
                    </a:lnTo>
                    <a:lnTo>
                      <a:pt x="5" y="33"/>
                    </a:lnTo>
                    <a:lnTo>
                      <a:pt x="0" y="26"/>
                    </a:lnTo>
                    <a:lnTo>
                      <a:pt x="0" y="19"/>
                    </a:lnTo>
                    <a:lnTo>
                      <a:pt x="0" y="19"/>
                    </a:lnTo>
                    <a:lnTo>
                      <a:pt x="0" y="12"/>
                    </a:lnTo>
                    <a:lnTo>
                      <a:pt x="5" y="7"/>
                    </a:lnTo>
                    <a:lnTo>
                      <a:pt x="12" y="2"/>
                    </a:lnTo>
                    <a:lnTo>
                      <a:pt x="19" y="0"/>
                    </a:lnTo>
                    <a:lnTo>
                      <a:pt x="19" y="0"/>
                    </a:lnTo>
                    <a:lnTo>
                      <a:pt x="26" y="2"/>
                    </a:lnTo>
                    <a:lnTo>
                      <a:pt x="31" y="7"/>
                    </a:lnTo>
                    <a:lnTo>
                      <a:pt x="36" y="12"/>
                    </a:lnTo>
                    <a:lnTo>
                      <a:pt x="39" y="19"/>
                    </a:lnTo>
                    <a:lnTo>
                      <a:pt x="39" y="19"/>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grpSp>
        <p:grpSp>
          <p:nvGrpSpPr>
            <p:cNvPr id="177" name="Group 176"/>
            <p:cNvGrpSpPr/>
            <p:nvPr/>
          </p:nvGrpSpPr>
          <p:grpSpPr>
            <a:xfrm>
              <a:off x="568836" y="2216119"/>
              <a:ext cx="2176729" cy="420249"/>
              <a:chOff x="3425826" y="1538288"/>
              <a:chExt cx="2499726" cy="313253"/>
            </a:xfrm>
          </p:grpSpPr>
          <p:sp>
            <p:nvSpPr>
              <p:cNvPr id="181" name="Rectangle 107"/>
              <p:cNvSpPr>
                <a:spLocks noChangeArrowheads="1"/>
              </p:cNvSpPr>
              <p:nvPr/>
            </p:nvSpPr>
            <p:spPr bwMode="auto">
              <a:xfrm>
                <a:off x="3425826" y="1541979"/>
                <a:ext cx="2499726" cy="289996"/>
              </a:xfrm>
              <a:prstGeom prst="rect">
                <a:avLst/>
              </a:prstGeom>
              <a:solidFill>
                <a:srgbClr val="BE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Rectangle 108"/>
              <p:cNvSpPr>
                <a:spLocks noChangeArrowheads="1"/>
              </p:cNvSpPr>
              <p:nvPr/>
            </p:nvSpPr>
            <p:spPr bwMode="auto">
              <a:xfrm>
                <a:off x="3482976" y="1538288"/>
                <a:ext cx="14125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1. Tax creates a new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83" name="Rectangle 109"/>
              <p:cNvSpPr>
                <a:spLocks noChangeArrowheads="1"/>
              </p:cNvSpPr>
              <p:nvPr/>
            </p:nvSpPr>
            <p:spPr bwMode="auto">
              <a:xfrm>
                <a:off x="3482976" y="1666875"/>
                <a:ext cx="19091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200" i="1" dirty="0">
                    <a:solidFill>
                      <a:srgbClr val="000000"/>
                    </a:solidFill>
                    <a:latin typeface="Univers LT Std 57 Cn" charset="0"/>
                    <a:cs typeface="Arial" pitchFamily="34" charset="0"/>
                  </a:rPr>
                  <a:t>demand </a:t>
                </a:r>
                <a:r>
                  <a:rPr kumimoji="0" lang="en-US" sz="1200" b="0" i="1" u="none" strike="noStrike" cap="none" normalizeH="0" baseline="0" dirty="0">
                    <a:ln>
                      <a:noFill/>
                    </a:ln>
                    <a:solidFill>
                      <a:srgbClr val="000000"/>
                    </a:solidFill>
                    <a:effectLst/>
                    <a:latin typeface="Univers LT Std 57 Cn" charset="0"/>
                    <a:cs typeface="Arial" pitchFamily="34" charset="0"/>
                  </a:rPr>
                  <a:t>curve $20 below…</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sp>
        <p:nvSpPr>
          <p:cNvPr id="186" name="Content Placeholder 3"/>
          <p:cNvSpPr txBox="1">
            <a:spLocks/>
          </p:cNvSpPr>
          <p:nvPr/>
        </p:nvSpPr>
        <p:spPr>
          <a:xfrm>
            <a:off x="4800600" y="2574766"/>
            <a:ext cx="4114800" cy="3902234"/>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Taxes cause changes in behavior and a </a:t>
            </a:r>
            <a:r>
              <a:rPr lang="en-US" i="1" dirty="0">
                <a:solidFill>
                  <a:srgbClr val="9D0505"/>
                </a:solidFill>
              </a:rPr>
              <a:t>deadweight loss</a:t>
            </a:r>
            <a:r>
              <a:rPr lang="en-US" dirty="0"/>
              <a:t> to occur.</a:t>
            </a:r>
          </a:p>
          <a:p>
            <a:pPr lvl="1"/>
            <a:r>
              <a:rPr lang="en-US" dirty="0"/>
              <a:t>A $20 tax on jeans shifts the demand curve downward.</a:t>
            </a:r>
          </a:p>
          <a:p>
            <a:pPr lvl="1">
              <a:buClr>
                <a:schemeClr val="tx1"/>
              </a:buClr>
            </a:pPr>
            <a:r>
              <a:rPr lang="en-US" i="1" dirty="0">
                <a:solidFill>
                  <a:srgbClr val="9D0505"/>
                </a:solidFill>
              </a:rPr>
              <a:t>Deadweight loss</a:t>
            </a:r>
            <a:r>
              <a:rPr lang="en-US" dirty="0"/>
              <a:t> is the loss of total surplus that occurs because the quantity of a good that is bought and sold is below the market equilibrium quantity.</a:t>
            </a:r>
          </a:p>
          <a:p>
            <a:pPr lvl="1">
              <a:buClr>
                <a:schemeClr val="tx1"/>
              </a:buClr>
            </a:pPr>
            <a:r>
              <a:rPr lang="en-US" dirty="0"/>
              <a:t>Inefficiency is loss in total surplus.</a:t>
            </a:r>
          </a:p>
        </p:txBody>
      </p:sp>
    </p:spTree>
    <p:extLst>
      <p:ext uri="{BB962C8B-B14F-4D97-AF65-F5344CB8AC3E}">
        <p14:creationId xmlns:p14="http://schemas.microsoft.com/office/powerpoint/2010/main" val="287110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6">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Principles of taxation III</a:t>
            </a:r>
          </a:p>
        </p:txBody>
      </p:sp>
      <p:sp>
        <p:nvSpPr>
          <p:cNvPr id="6" name="Content Placeholder 5"/>
          <p:cNvSpPr>
            <a:spLocks noGrp="1"/>
          </p:cNvSpPr>
          <p:nvPr>
            <p:ph idx="1"/>
          </p:nvPr>
        </p:nvSpPr>
        <p:spPr/>
        <p:txBody>
          <a:bodyPr>
            <a:normAutofit/>
          </a:bodyPr>
          <a:lstStyle/>
          <a:p>
            <a:pPr marL="0" indent="0">
              <a:buNone/>
            </a:pPr>
            <a:r>
              <a:rPr lang="en-US" dirty="0"/>
              <a:t>The size of </a:t>
            </a:r>
            <a:r>
              <a:rPr lang="en-US" i="1" dirty="0">
                <a:solidFill>
                  <a:srgbClr val="9D0505"/>
                </a:solidFill>
              </a:rPr>
              <a:t>deadweight loss </a:t>
            </a:r>
            <a:r>
              <a:rPr lang="en-US" dirty="0"/>
              <a:t>is determined by the price elasticity of supply and demand.</a:t>
            </a:r>
          </a:p>
        </p:txBody>
      </p:sp>
      <p:grpSp>
        <p:nvGrpSpPr>
          <p:cNvPr id="271" name="Group 270"/>
          <p:cNvGrpSpPr/>
          <p:nvPr/>
        </p:nvGrpSpPr>
        <p:grpSpPr>
          <a:xfrm>
            <a:off x="6484129" y="2461664"/>
            <a:ext cx="738515" cy="1467391"/>
            <a:chOff x="6484129" y="2918864"/>
            <a:chExt cx="738515" cy="1467391"/>
          </a:xfrm>
        </p:grpSpPr>
        <p:sp>
          <p:nvSpPr>
            <p:cNvPr id="11" name="Freeform 8"/>
            <p:cNvSpPr>
              <a:spLocks/>
            </p:cNvSpPr>
            <p:nvPr/>
          </p:nvSpPr>
          <p:spPr bwMode="auto">
            <a:xfrm>
              <a:off x="6709731" y="3889071"/>
              <a:ext cx="312835" cy="497184"/>
            </a:xfrm>
            <a:custGeom>
              <a:avLst/>
              <a:gdLst>
                <a:gd name="T0" fmla="*/ 0 w 208"/>
                <a:gd name="T1" fmla="*/ 0 h 391"/>
                <a:gd name="T2" fmla="*/ 208 w 208"/>
                <a:gd name="T3" fmla="*/ 79 h 391"/>
                <a:gd name="T4" fmla="*/ 2 w 208"/>
                <a:gd name="T5" fmla="*/ 391 h 391"/>
                <a:gd name="T6" fmla="*/ 0 w 208"/>
                <a:gd name="T7" fmla="*/ 0 h 391"/>
              </a:gdLst>
              <a:ahLst/>
              <a:cxnLst>
                <a:cxn ang="0">
                  <a:pos x="T0" y="T1"/>
                </a:cxn>
                <a:cxn ang="0">
                  <a:pos x="T2" y="T3"/>
                </a:cxn>
                <a:cxn ang="0">
                  <a:pos x="T4" y="T5"/>
                </a:cxn>
                <a:cxn ang="0">
                  <a:pos x="T6" y="T7"/>
                </a:cxn>
              </a:cxnLst>
              <a:rect l="0" t="0" r="r" b="b"/>
              <a:pathLst>
                <a:path w="208" h="391">
                  <a:moveTo>
                    <a:pt x="0" y="0"/>
                  </a:moveTo>
                  <a:lnTo>
                    <a:pt x="208" y="79"/>
                  </a:lnTo>
                  <a:lnTo>
                    <a:pt x="2" y="391"/>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Rectangle 43"/>
            <p:cNvSpPr>
              <a:spLocks noChangeArrowheads="1"/>
            </p:cNvSpPr>
            <p:nvPr/>
          </p:nvSpPr>
          <p:spPr bwMode="auto">
            <a:xfrm>
              <a:off x="6484129" y="2918864"/>
              <a:ext cx="738515" cy="14791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DWL = $80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48" name="Rectangle 49"/>
          <p:cNvSpPr>
            <a:spLocks noChangeArrowheads="1"/>
          </p:cNvSpPr>
          <p:nvPr/>
        </p:nvSpPr>
        <p:spPr bwMode="auto">
          <a:xfrm>
            <a:off x="1545592" y="2461664"/>
            <a:ext cx="738515"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DWL = $40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52" name="Group 251"/>
          <p:cNvGrpSpPr/>
          <p:nvPr/>
        </p:nvGrpSpPr>
        <p:grpSpPr>
          <a:xfrm>
            <a:off x="4005513" y="2461664"/>
            <a:ext cx="738515" cy="1378381"/>
            <a:chOff x="4005513" y="2918864"/>
            <a:chExt cx="738515" cy="1378381"/>
          </a:xfrm>
        </p:grpSpPr>
        <p:sp>
          <p:nvSpPr>
            <p:cNvPr id="19" name="Freeform 16"/>
            <p:cNvSpPr>
              <a:spLocks/>
            </p:cNvSpPr>
            <p:nvPr/>
          </p:nvSpPr>
          <p:spPr bwMode="auto">
            <a:xfrm>
              <a:off x="4295788" y="3793704"/>
              <a:ext cx="251171" cy="503541"/>
            </a:xfrm>
            <a:custGeom>
              <a:avLst/>
              <a:gdLst>
                <a:gd name="T0" fmla="*/ 0 w 167"/>
                <a:gd name="T1" fmla="*/ 0 h 396"/>
                <a:gd name="T2" fmla="*/ 167 w 167"/>
                <a:gd name="T3" fmla="*/ 165 h 396"/>
                <a:gd name="T4" fmla="*/ 13 w 167"/>
                <a:gd name="T5" fmla="*/ 396 h 396"/>
                <a:gd name="T6" fmla="*/ 0 w 167"/>
                <a:gd name="T7" fmla="*/ 0 h 396"/>
              </a:gdLst>
              <a:ahLst/>
              <a:cxnLst>
                <a:cxn ang="0">
                  <a:pos x="T0" y="T1"/>
                </a:cxn>
                <a:cxn ang="0">
                  <a:pos x="T2" y="T3"/>
                </a:cxn>
                <a:cxn ang="0">
                  <a:pos x="T4" y="T5"/>
                </a:cxn>
                <a:cxn ang="0">
                  <a:pos x="T6" y="T7"/>
                </a:cxn>
              </a:cxnLst>
              <a:rect l="0" t="0" r="r" b="b"/>
              <a:pathLst>
                <a:path w="167" h="396">
                  <a:moveTo>
                    <a:pt x="0" y="0"/>
                  </a:moveTo>
                  <a:lnTo>
                    <a:pt x="167" y="165"/>
                  </a:lnTo>
                  <a:lnTo>
                    <a:pt x="13" y="39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Rectangle 46"/>
            <p:cNvSpPr>
              <a:spLocks noChangeArrowheads="1"/>
            </p:cNvSpPr>
            <p:nvPr/>
          </p:nvSpPr>
          <p:spPr bwMode="auto">
            <a:xfrm>
              <a:off x="4005513" y="2918864"/>
              <a:ext cx="738515"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DWL = $60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74" name="Group 273"/>
          <p:cNvGrpSpPr/>
          <p:nvPr/>
        </p:nvGrpSpPr>
        <p:grpSpPr>
          <a:xfrm>
            <a:off x="3302816" y="5110982"/>
            <a:ext cx="1861111" cy="159360"/>
            <a:chOff x="3302816" y="5568182"/>
            <a:chExt cx="1861111" cy="159360"/>
          </a:xfrm>
        </p:grpSpPr>
        <p:sp>
          <p:nvSpPr>
            <p:cNvPr id="133" name="Rectangle 148"/>
            <p:cNvSpPr>
              <a:spLocks noChangeArrowheads="1"/>
            </p:cNvSpPr>
            <p:nvPr/>
          </p:nvSpPr>
          <p:spPr bwMode="auto">
            <a:xfrm>
              <a:off x="3541953" y="5579627"/>
              <a:ext cx="162197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Deadweight loss (DWL)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4" name="Rectangle 149"/>
            <p:cNvSpPr>
              <a:spLocks noChangeArrowheads="1"/>
            </p:cNvSpPr>
            <p:nvPr/>
          </p:nvSpPr>
          <p:spPr bwMode="auto">
            <a:xfrm>
              <a:off x="3302816" y="5568182"/>
              <a:ext cx="163938" cy="14114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272" name="Group 271"/>
          <p:cNvGrpSpPr/>
          <p:nvPr/>
        </p:nvGrpSpPr>
        <p:grpSpPr>
          <a:xfrm>
            <a:off x="3178305" y="2311619"/>
            <a:ext cx="2181108" cy="2764805"/>
            <a:chOff x="3178305" y="2768819"/>
            <a:chExt cx="2181108" cy="2764805"/>
          </a:xfrm>
        </p:grpSpPr>
        <p:sp>
          <p:nvSpPr>
            <p:cNvPr id="20" name="Line 17"/>
            <p:cNvSpPr>
              <a:spLocks noChangeShapeType="1"/>
            </p:cNvSpPr>
            <p:nvPr/>
          </p:nvSpPr>
          <p:spPr bwMode="auto">
            <a:xfrm flipV="1">
              <a:off x="3390371" y="3278718"/>
              <a:ext cx="0" cy="19518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0"/>
            <p:cNvSpPr>
              <a:spLocks noChangeShapeType="1"/>
            </p:cNvSpPr>
            <p:nvPr/>
          </p:nvSpPr>
          <p:spPr bwMode="auto">
            <a:xfrm>
              <a:off x="3390371" y="5230577"/>
              <a:ext cx="173563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Freeform 21"/>
            <p:cNvSpPr>
              <a:spLocks/>
            </p:cNvSpPr>
            <p:nvPr/>
          </p:nvSpPr>
          <p:spPr bwMode="auto">
            <a:xfrm>
              <a:off x="3620486" y="3711052"/>
              <a:ext cx="231618" cy="194550"/>
            </a:xfrm>
            <a:custGeom>
              <a:avLst/>
              <a:gdLst>
                <a:gd name="T0" fmla="*/ 0 w 154"/>
                <a:gd name="T1" fmla="*/ 0 h 153"/>
                <a:gd name="T2" fmla="*/ 0 w 154"/>
                <a:gd name="T3" fmla="*/ 0 h 153"/>
                <a:gd name="T4" fmla="*/ 154 w 154"/>
                <a:gd name="T5" fmla="*/ 153 h 153"/>
              </a:gdLst>
              <a:ahLst/>
              <a:cxnLst>
                <a:cxn ang="0">
                  <a:pos x="T0" y="T1"/>
                </a:cxn>
                <a:cxn ang="0">
                  <a:pos x="T2" y="T3"/>
                </a:cxn>
                <a:cxn ang="0">
                  <a:pos x="T4" y="T5"/>
                </a:cxn>
              </a:cxnLst>
              <a:rect l="0" t="0" r="r" b="b"/>
              <a:pathLst>
                <a:path w="154" h="153">
                  <a:moveTo>
                    <a:pt x="0" y="0"/>
                  </a:moveTo>
                  <a:lnTo>
                    <a:pt x="0" y="0"/>
                  </a:lnTo>
                  <a:lnTo>
                    <a:pt x="154" y="153"/>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Freeform 22"/>
            <p:cNvSpPr>
              <a:spLocks/>
            </p:cNvSpPr>
            <p:nvPr/>
          </p:nvSpPr>
          <p:spPr bwMode="auto">
            <a:xfrm>
              <a:off x="3852104" y="3905602"/>
              <a:ext cx="231618" cy="195822"/>
            </a:xfrm>
            <a:custGeom>
              <a:avLst/>
              <a:gdLst>
                <a:gd name="T0" fmla="*/ 0 w 154"/>
                <a:gd name="T1" fmla="*/ 0 h 154"/>
                <a:gd name="T2" fmla="*/ 0 w 154"/>
                <a:gd name="T3" fmla="*/ 0 h 154"/>
                <a:gd name="T4" fmla="*/ 154 w 154"/>
                <a:gd name="T5" fmla="*/ 154 h 154"/>
              </a:gdLst>
              <a:ahLst/>
              <a:cxnLst>
                <a:cxn ang="0">
                  <a:pos x="T0" y="T1"/>
                </a:cxn>
                <a:cxn ang="0">
                  <a:pos x="T2" y="T3"/>
                </a:cxn>
                <a:cxn ang="0">
                  <a:pos x="T4" y="T5"/>
                </a:cxn>
              </a:cxnLst>
              <a:rect l="0" t="0" r="r" b="b"/>
              <a:pathLst>
                <a:path w="154" h="154">
                  <a:moveTo>
                    <a:pt x="0" y="0"/>
                  </a:moveTo>
                  <a:lnTo>
                    <a:pt x="0" y="0"/>
                  </a:lnTo>
                  <a:lnTo>
                    <a:pt x="154" y="154"/>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Freeform 23"/>
            <p:cNvSpPr>
              <a:spLocks/>
            </p:cNvSpPr>
            <p:nvPr/>
          </p:nvSpPr>
          <p:spPr bwMode="auto">
            <a:xfrm>
              <a:off x="4083722" y="4101424"/>
              <a:ext cx="231618" cy="195822"/>
            </a:xfrm>
            <a:custGeom>
              <a:avLst/>
              <a:gdLst>
                <a:gd name="T0" fmla="*/ 0 w 154"/>
                <a:gd name="T1" fmla="*/ 0 h 154"/>
                <a:gd name="T2" fmla="*/ 0 w 154"/>
                <a:gd name="T3" fmla="*/ 0 h 154"/>
                <a:gd name="T4" fmla="*/ 154 w 154"/>
                <a:gd name="T5" fmla="*/ 154 h 154"/>
              </a:gdLst>
              <a:ahLst/>
              <a:cxnLst>
                <a:cxn ang="0">
                  <a:pos x="T0" y="T1"/>
                </a:cxn>
                <a:cxn ang="0">
                  <a:pos x="T2" y="T3"/>
                </a:cxn>
                <a:cxn ang="0">
                  <a:pos x="T4" y="T5"/>
                </a:cxn>
              </a:cxnLst>
              <a:rect l="0" t="0" r="r" b="b"/>
              <a:pathLst>
                <a:path w="154" h="154">
                  <a:moveTo>
                    <a:pt x="0" y="0"/>
                  </a:moveTo>
                  <a:lnTo>
                    <a:pt x="0" y="0"/>
                  </a:lnTo>
                  <a:lnTo>
                    <a:pt x="154" y="154"/>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24"/>
            <p:cNvSpPr>
              <a:spLocks/>
            </p:cNvSpPr>
            <p:nvPr/>
          </p:nvSpPr>
          <p:spPr bwMode="auto">
            <a:xfrm>
              <a:off x="4315340" y="4297245"/>
              <a:ext cx="231618" cy="195822"/>
            </a:xfrm>
            <a:custGeom>
              <a:avLst/>
              <a:gdLst>
                <a:gd name="T0" fmla="*/ 0 w 154"/>
                <a:gd name="T1" fmla="*/ 0 h 154"/>
                <a:gd name="T2" fmla="*/ 0 w 154"/>
                <a:gd name="T3" fmla="*/ 0 h 154"/>
                <a:gd name="T4" fmla="*/ 154 w 154"/>
                <a:gd name="T5" fmla="*/ 154 h 154"/>
              </a:gdLst>
              <a:ahLst/>
              <a:cxnLst>
                <a:cxn ang="0">
                  <a:pos x="T0" y="T1"/>
                </a:cxn>
                <a:cxn ang="0">
                  <a:pos x="T2" y="T3"/>
                </a:cxn>
                <a:cxn ang="0">
                  <a:pos x="T4" y="T5"/>
                </a:cxn>
              </a:cxnLst>
              <a:rect l="0" t="0" r="r" b="b"/>
              <a:pathLst>
                <a:path w="154" h="154">
                  <a:moveTo>
                    <a:pt x="0" y="0"/>
                  </a:moveTo>
                  <a:lnTo>
                    <a:pt x="0" y="0"/>
                  </a:lnTo>
                  <a:lnTo>
                    <a:pt x="154" y="154"/>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Freeform 25"/>
            <p:cNvSpPr>
              <a:spLocks/>
            </p:cNvSpPr>
            <p:nvPr/>
          </p:nvSpPr>
          <p:spPr bwMode="auto">
            <a:xfrm>
              <a:off x="4546959" y="4493067"/>
              <a:ext cx="231618" cy="195822"/>
            </a:xfrm>
            <a:custGeom>
              <a:avLst/>
              <a:gdLst>
                <a:gd name="T0" fmla="*/ 0 w 154"/>
                <a:gd name="T1" fmla="*/ 0 h 154"/>
                <a:gd name="T2" fmla="*/ 0 w 154"/>
                <a:gd name="T3" fmla="*/ 0 h 154"/>
                <a:gd name="T4" fmla="*/ 77 w 154"/>
                <a:gd name="T5" fmla="*/ 79 h 154"/>
                <a:gd name="T6" fmla="*/ 154 w 154"/>
                <a:gd name="T7" fmla="*/ 154 h 154"/>
              </a:gdLst>
              <a:ahLst/>
              <a:cxnLst>
                <a:cxn ang="0">
                  <a:pos x="T0" y="T1"/>
                </a:cxn>
                <a:cxn ang="0">
                  <a:pos x="T2" y="T3"/>
                </a:cxn>
                <a:cxn ang="0">
                  <a:pos x="T4" y="T5"/>
                </a:cxn>
                <a:cxn ang="0">
                  <a:pos x="T6" y="T7"/>
                </a:cxn>
              </a:cxnLst>
              <a:rect l="0" t="0" r="r" b="b"/>
              <a:pathLst>
                <a:path w="154" h="154">
                  <a:moveTo>
                    <a:pt x="0" y="0"/>
                  </a:moveTo>
                  <a:lnTo>
                    <a:pt x="0" y="0"/>
                  </a:lnTo>
                  <a:lnTo>
                    <a:pt x="77" y="79"/>
                  </a:lnTo>
                  <a:lnTo>
                    <a:pt x="154" y="154"/>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Freeform 26"/>
            <p:cNvSpPr>
              <a:spLocks/>
            </p:cNvSpPr>
            <p:nvPr/>
          </p:nvSpPr>
          <p:spPr bwMode="auto">
            <a:xfrm>
              <a:off x="4778577" y="4688889"/>
              <a:ext cx="191010" cy="147502"/>
            </a:xfrm>
            <a:custGeom>
              <a:avLst/>
              <a:gdLst>
                <a:gd name="T0" fmla="*/ 0 w 127"/>
                <a:gd name="T1" fmla="*/ 0 h 116"/>
                <a:gd name="T2" fmla="*/ 0 w 127"/>
                <a:gd name="T3" fmla="*/ 0 h 116"/>
                <a:gd name="T4" fmla="*/ 66 w 127"/>
                <a:gd name="T5" fmla="*/ 61 h 116"/>
                <a:gd name="T6" fmla="*/ 127 w 127"/>
                <a:gd name="T7" fmla="*/ 116 h 116"/>
              </a:gdLst>
              <a:ahLst/>
              <a:cxnLst>
                <a:cxn ang="0">
                  <a:pos x="T0" y="T1"/>
                </a:cxn>
                <a:cxn ang="0">
                  <a:pos x="T2" y="T3"/>
                </a:cxn>
                <a:cxn ang="0">
                  <a:pos x="T4" y="T5"/>
                </a:cxn>
                <a:cxn ang="0">
                  <a:pos x="T6" y="T7"/>
                </a:cxn>
              </a:cxnLst>
              <a:rect l="0" t="0" r="r" b="b"/>
              <a:pathLst>
                <a:path w="127" h="116">
                  <a:moveTo>
                    <a:pt x="0" y="0"/>
                  </a:moveTo>
                  <a:lnTo>
                    <a:pt x="0" y="0"/>
                  </a:lnTo>
                  <a:lnTo>
                    <a:pt x="66" y="61"/>
                  </a:lnTo>
                  <a:lnTo>
                    <a:pt x="127" y="116"/>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Freeform 27"/>
            <p:cNvSpPr>
              <a:spLocks/>
            </p:cNvSpPr>
            <p:nvPr/>
          </p:nvSpPr>
          <p:spPr bwMode="auto">
            <a:xfrm>
              <a:off x="4969586" y="4836391"/>
              <a:ext cx="156417" cy="116984"/>
            </a:xfrm>
            <a:custGeom>
              <a:avLst/>
              <a:gdLst>
                <a:gd name="T0" fmla="*/ 0 w 104"/>
                <a:gd name="T1" fmla="*/ 0 h 92"/>
                <a:gd name="T2" fmla="*/ 0 w 104"/>
                <a:gd name="T3" fmla="*/ 0 h 92"/>
                <a:gd name="T4" fmla="*/ 104 w 104"/>
                <a:gd name="T5" fmla="*/ 92 h 92"/>
              </a:gdLst>
              <a:ahLst/>
              <a:cxnLst>
                <a:cxn ang="0">
                  <a:pos x="T0" y="T1"/>
                </a:cxn>
                <a:cxn ang="0">
                  <a:pos x="T2" y="T3"/>
                </a:cxn>
                <a:cxn ang="0">
                  <a:pos x="T4" y="T5"/>
                </a:cxn>
              </a:cxnLst>
              <a:rect l="0" t="0" r="r" b="b"/>
              <a:pathLst>
                <a:path w="104" h="92">
                  <a:moveTo>
                    <a:pt x="0" y="0"/>
                  </a:moveTo>
                  <a:lnTo>
                    <a:pt x="0" y="0"/>
                  </a:lnTo>
                  <a:lnTo>
                    <a:pt x="104" y="92"/>
                  </a:lnTo>
                </a:path>
              </a:pathLst>
            </a:custGeom>
            <a:noFill/>
            <a:ln w="38100">
              <a:solidFill>
                <a:srgbClr val="ECB88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Freeform 28"/>
            <p:cNvSpPr>
              <a:spLocks/>
            </p:cNvSpPr>
            <p:nvPr/>
          </p:nvSpPr>
          <p:spPr bwMode="auto">
            <a:xfrm>
              <a:off x="3773895" y="3515230"/>
              <a:ext cx="1158091" cy="1469934"/>
            </a:xfrm>
            <a:custGeom>
              <a:avLst/>
              <a:gdLst>
                <a:gd name="T0" fmla="*/ 0 w 770"/>
                <a:gd name="T1" fmla="*/ 1156 h 1156"/>
                <a:gd name="T2" fmla="*/ 0 w 770"/>
                <a:gd name="T3" fmla="*/ 1156 h 1156"/>
                <a:gd name="T4" fmla="*/ 25 w 770"/>
                <a:gd name="T5" fmla="*/ 1118 h 1156"/>
                <a:gd name="T6" fmla="*/ 25 w 770"/>
                <a:gd name="T7" fmla="*/ 1118 h 1156"/>
                <a:gd name="T8" fmla="*/ 52 w 770"/>
                <a:gd name="T9" fmla="*/ 1077 h 1156"/>
                <a:gd name="T10" fmla="*/ 52 w 770"/>
                <a:gd name="T11" fmla="*/ 1077 h 1156"/>
                <a:gd name="T12" fmla="*/ 77 w 770"/>
                <a:gd name="T13" fmla="*/ 1039 h 1156"/>
                <a:gd name="T14" fmla="*/ 77 w 770"/>
                <a:gd name="T15" fmla="*/ 1039 h 1156"/>
                <a:gd name="T16" fmla="*/ 102 w 770"/>
                <a:gd name="T17" fmla="*/ 1000 h 1156"/>
                <a:gd name="T18" fmla="*/ 102 w 770"/>
                <a:gd name="T19" fmla="*/ 1000 h 1156"/>
                <a:gd name="T20" fmla="*/ 129 w 770"/>
                <a:gd name="T21" fmla="*/ 962 h 1156"/>
                <a:gd name="T22" fmla="*/ 129 w 770"/>
                <a:gd name="T23" fmla="*/ 962 h 1156"/>
                <a:gd name="T24" fmla="*/ 154 w 770"/>
                <a:gd name="T25" fmla="*/ 923 h 1156"/>
                <a:gd name="T26" fmla="*/ 154 w 770"/>
                <a:gd name="T27" fmla="*/ 923 h 1156"/>
                <a:gd name="T28" fmla="*/ 179 w 770"/>
                <a:gd name="T29" fmla="*/ 885 h 1156"/>
                <a:gd name="T30" fmla="*/ 179 w 770"/>
                <a:gd name="T31" fmla="*/ 885 h 1156"/>
                <a:gd name="T32" fmla="*/ 206 w 770"/>
                <a:gd name="T33" fmla="*/ 846 h 1156"/>
                <a:gd name="T34" fmla="*/ 206 w 770"/>
                <a:gd name="T35" fmla="*/ 846 h 1156"/>
                <a:gd name="T36" fmla="*/ 231 w 770"/>
                <a:gd name="T37" fmla="*/ 808 h 1156"/>
                <a:gd name="T38" fmla="*/ 231 w 770"/>
                <a:gd name="T39" fmla="*/ 808 h 1156"/>
                <a:gd name="T40" fmla="*/ 256 w 770"/>
                <a:gd name="T41" fmla="*/ 769 h 1156"/>
                <a:gd name="T42" fmla="*/ 256 w 770"/>
                <a:gd name="T43" fmla="*/ 769 h 1156"/>
                <a:gd name="T44" fmla="*/ 283 w 770"/>
                <a:gd name="T45" fmla="*/ 731 h 1156"/>
                <a:gd name="T46" fmla="*/ 283 w 770"/>
                <a:gd name="T47" fmla="*/ 731 h 1156"/>
                <a:gd name="T48" fmla="*/ 308 w 770"/>
                <a:gd name="T49" fmla="*/ 692 h 1156"/>
                <a:gd name="T50" fmla="*/ 308 w 770"/>
                <a:gd name="T51" fmla="*/ 692 h 1156"/>
                <a:gd name="T52" fmla="*/ 333 w 770"/>
                <a:gd name="T53" fmla="*/ 654 h 1156"/>
                <a:gd name="T54" fmla="*/ 333 w 770"/>
                <a:gd name="T55" fmla="*/ 654 h 1156"/>
                <a:gd name="T56" fmla="*/ 360 w 770"/>
                <a:gd name="T57" fmla="*/ 615 h 1156"/>
                <a:gd name="T58" fmla="*/ 360 w 770"/>
                <a:gd name="T59" fmla="*/ 615 h 1156"/>
                <a:gd name="T60" fmla="*/ 385 w 770"/>
                <a:gd name="T61" fmla="*/ 577 h 1156"/>
                <a:gd name="T62" fmla="*/ 385 w 770"/>
                <a:gd name="T63" fmla="*/ 577 h 1156"/>
                <a:gd name="T64" fmla="*/ 410 w 770"/>
                <a:gd name="T65" fmla="*/ 538 h 1156"/>
                <a:gd name="T66" fmla="*/ 410 w 770"/>
                <a:gd name="T67" fmla="*/ 538 h 1156"/>
                <a:gd name="T68" fmla="*/ 437 w 770"/>
                <a:gd name="T69" fmla="*/ 500 h 1156"/>
                <a:gd name="T70" fmla="*/ 437 w 770"/>
                <a:gd name="T71" fmla="*/ 500 h 1156"/>
                <a:gd name="T72" fmla="*/ 462 w 770"/>
                <a:gd name="T73" fmla="*/ 461 h 1156"/>
                <a:gd name="T74" fmla="*/ 462 w 770"/>
                <a:gd name="T75" fmla="*/ 461 h 1156"/>
                <a:gd name="T76" fmla="*/ 487 w 770"/>
                <a:gd name="T77" fmla="*/ 423 h 1156"/>
                <a:gd name="T78" fmla="*/ 487 w 770"/>
                <a:gd name="T79" fmla="*/ 423 h 1156"/>
                <a:gd name="T80" fmla="*/ 514 w 770"/>
                <a:gd name="T81" fmla="*/ 384 h 1156"/>
                <a:gd name="T82" fmla="*/ 514 w 770"/>
                <a:gd name="T83" fmla="*/ 384 h 1156"/>
                <a:gd name="T84" fmla="*/ 539 w 770"/>
                <a:gd name="T85" fmla="*/ 346 h 1156"/>
                <a:gd name="T86" fmla="*/ 539 w 770"/>
                <a:gd name="T87" fmla="*/ 346 h 1156"/>
                <a:gd name="T88" fmla="*/ 564 w 770"/>
                <a:gd name="T89" fmla="*/ 307 h 1156"/>
                <a:gd name="T90" fmla="*/ 564 w 770"/>
                <a:gd name="T91" fmla="*/ 307 h 1156"/>
                <a:gd name="T92" fmla="*/ 591 w 770"/>
                <a:gd name="T93" fmla="*/ 269 h 1156"/>
                <a:gd name="T94" fmla="*/ 591 w 770"/>
                <a:gd name="T95" fmla="*/ 269 h 1156"/>
                <a:gd name="T96" fmla="*/ 616 w 770"/>
                <a:gd name="T97" fmla="*/ 230 h 1156"/>
                <a:gd name="T98" fmla="*/ 616 w 770"/>
                <a:gd name="T99" fmla="*/ 230 h 1156"/>
                <a:gd name="T100" fmla="*/ 641 w 770"/>
                <a:gd name="T101" fmla="*/ 192 h 1156"/>
                <a:gd name="T102" fmla="*/ 641 w 770"/>
                <a:gd name="T103" fmla="*/ 192 h 1156"/>
                <a:gd name="T104" fmla="*/ 668 w 770"/>
                <a:gd name="T105" fmla="*/ 154 h 1156"/>
                <a:gd name="T106" fmla="*/ 668 w 770"/>
                <a:gd name="T107" fmla="*/ 154 h 1156"/>
                <a:gd name="T108" fmla="*/ 693 w 770"/>
                <a:gd name="T109" fmla="*/ 115 h 1156"/>
                <a:gd name="T110" fmla="*/ 693 w 770"/>
                <a:gd name="T111" fmla="*/ 115 h 1156"/>
                <a:gd name="T112" fmla="*/ 718 w 770"/>
                <a:gd name="T113" fmla="*/ 77 h 1156"/>
                <a:gd name="T114" fmla="*/ 718 w 770"/>
                <a:gd name="T115" fmla="*/ 77 h 1156"/>
                <a:gd name="T116" fmla="*/ 745 w 770"/>
                <a:gd name="T117" fmla="*/ 38 h 1156"/>
                <a:gd name="T118" fmla="*/ 745 w 770"/>
                <a:gd name="T119" fmla="*/ 38 h 1156"/>
                <a:gd name="T120" fmla="*/ 770 w 770"/>
                <a:gd name="T12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0" h="1156">
                  <a:moveTo>
                    <a:pt x="0" y="1156"/>
                  </a:moveTo>
                  <a:lnTo>
                    <a:pt x="0" y="1156"/>
                  </a:lnTo>
                  <a:lnTo>
                    <a:pt x="25" y="1118"/>
                  </a:lnTo>
                  <a:lnTo>
                    <a:pt x="25" y="1118"/>
                  </a:lnTo>
                  <a:lnTo>
                    <a:pt x="52" y="1077"/>
                  </a:lnTo>
                  <a:lnTo>
                    <a:pt x="52" y="1077"/>
                  </a:lnTo>
                  <a:lnTo>
                    <a:pt x="77" y="1039"/>
                  </a:lnTo>
                  <a:lnTo>
                    <a:pt x="77" y="1039"/>
                  </a:lnTo>
                  <a:lnTo>
                    <a:pt x="102" y="1000"/>
                  </a:lnTo>
                  <a:lnTo>
                    <a:pt x="102" y="1000"/>
                  </a:lnTo>
                  <a:lnTo>
                    <a:pt x="129" y="962"/>
                  </a:lnTo>
                  <a:lnTo>
                    <a:pt x="129" y="962"/>
                  </a:lnTo>
                  <a:lnTo>
                    <a:pt x="154" y="923"/>
                  </a:lnTo>
                  <a:lnTo>
                    <a:pt x="154" y="923"/>
                  </a:lnTo>
                  <a:lnTo>
                    <a:pt x="179" y="885"/>
                  </a:lnTo>
                  <a:lnTo>
                    <a:pt x="179" y="885"/>
                  </a:lnTo>
                  <a:lnTo>
                    <a:pt x="206" y="846"/>
                  </a:lnTo>
                  <a:lnTo>
                    <a:pt x="206" y="846"/>
                  </a:lnTo>
                  <a:lnTo>
                    <a:pt x="231" y="808"/>
                  </a:lnTo>
                  <a:lnTo>
                    <a:pt x="231" y="808"/>
                  </a:lnTo>
                  <a:lnTo>
                    <a:pt x="256" y="769"/>
                  </a:lnTo>
                  <a:lnTo>
                    <a:pt x="256" y="769"/>
                  </a:lnTo>
                  <a:lnTo>
                    <a:pt x="283" y="731"/>
                  </a:lnTo>
                  <a:lnTo>
                    <a:pt x="283" y="731"/>
                  </a:lnTo>
                  <a:lnTo>
                    <a:pt x="308" y="692"/>
                  </a:lnTo>
                  <a:lnTo>
                    <a:pt x="308" y="692"/>
                  </a:lnTo>
                  <a:lnTo>
                    <a:pt x="333" y="654"/>
                  </a:lnTo>
                  <a:lnTo>
                    <a:pt x="333" y="654"/>
                  </a:lnTo>
                  <a:lnTo>
                    <a:pt x="360" y="615"/>
                  </a:lnTo>
                  <a:lnTo>
                    <a:pt x="360" y="615"/>
                  </a:lnTo>
                  <a:lnTo>
                    <a:pt x="385" y="577"/>
                  </a:lnTo>
                  <a:lnTo>
                    <a:pt x="385" y="577"/>
                  </a:lnTo>
                  <a:lnTo>
                    <a:pt x="410" y="538"/>
                  </a:lnTo>
                  <a:lnTo>
                    <a:pt x="410" y="538"/>
                  </a:lnTo>
                  <a:lnTo>
                    <a:pt x="437" y="500"/>
                  </a:lnTo>
                  <a:lnTo>
                    <a:pt x="437" y="500"/>
                  </a:lnTo>
                  <a:lnTo>
                    <a:pt x="462" y="461"/>
                  </a:lnTo>
                  <a:lnTo>
                    <a:pt x="462" y="461"/>
                  </a:lnTo>
                  <a:lnTo>
                    <a:pt x="487" y="423"/>
                  </a:lnTo>
                  <a:lnTo>
                    <a:pt x="487" y="423"/>
                  </a:lnTo>
                  <a:lnTo>
                    <a:pt x="514" y="384"/>
                  </a:lnTo>
                  <a:lnTo>
                    <a:pt x="514" y="384"/>
                  </a:lnTo>
                  <a:lnTo>
                    <a:pt x="539" y="346"/>
                  </a:lnTo>
                  <a:lnTo>
                    <a:pt x="539" y="346"/>
                  </a:lnTo>
                  <a:lnTo>
                    <a:pt x="564" y="307"/>
                  </a:lnTo>
                  <a:lnTo>
                    <a:pt x="564" y="307"/>
                  </a:lnTo>
                  <a:lnTo>
                    <a:pt x="591" y="269"/>
                  </a:lnTo>
                  <a:lnTo>
                    <a:pt x="591" y="269"/>
                  </a:lnTo>
                  <a:lnTo>
                    <a:pt x="616" y="230"/>
                  </a:lnTo>
                  <a:lnTo>
                    <a:pt x="616" y="230"/>
                  </a:lnTo>
                  <a:lnTo>
                    <a:pt x="641" y="192"/>
                  </a:lnTo>
                  <a:lnTo>
                    <a:pt x="641" y="192"/>
                  </a:lnTo>
                  <a:lnTo>
                    <a:pt x="668" y="154"/>
                  </a:lnTo>
                  <a:lnTo>
                    <a:pt x="668" y="154"/>
                  </a:lnTo>
                  <a:lnTo>
                    <a:pt x="693" y="115"/>
                  </a:lnTo>
                  <a:lnTo>
                    <a:pt x="693" y="115"/>
                  </a:lnTo>
                  <a:lnTo>
                    <a:pt x="718" y="77"/>
                  </a:lnTo>
                  <a:lnTo>
                    <a:pt x="718" y="77"/>
                  </a:lnTo>
                  <a:lnTo>
                    <a:pt x="745" y="38"/>
                  </a:lnTo>
                  <a:lnTo>
                    <a:pt x="745" y="38"/>
                  </a:lnTo>
                  <a:lnTo>
                    <a:pt x="770"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Rectangle 35"/>
            <p:cNvSpPr>
              <a:spLocks noChangeArrowheads="1"/>
            </p:cNvSpPr>
            <p:nvPr/>
          </p:nvSpPr>
          <p:spPr bwMode="auto">
            <a:xfrm>
              <a:off x="5174132" y="4461278"/>
              <a:ext cx="18528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6"/>
            <p:cNvSpPr>
              <a:spLocks noChangeArrowheads="1"/>
            </p:cNvSpPr>
            <p:nvPr/>
          </p:nvSpPr>
          <p:spPr bwMode="auto">
            <a:xfrm>
              <a:off x="5174132" y="4930487"/>
              <a:ext cx="18528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39"/>
            <p:cNvSpPr>
              <a:spLocks noChangeArrowheads="1"/>
            </p:cNvSpPr>
            <p:nvPr/>
          </p:nvSpPr>
          <p:spPr bwMode="auto">
            <a:xfrm>
              <a:off x="4948530" y="3396974"/>
              <a:ext cx="9719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1"/>
            <p:cNvSpPr>
              <a:spLocks noChangeArrowheads="1"/>
            </p:cNvSpPr>
            <p:nvPr/>
          </p:nvSpPr>
          <p:spPr bwMode="auto">
            <a:xfrm>
              <a:off x="3757351" y="2768819"/>
              <a:ext cx="1152696"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Original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54"/>
            <p:cNvSpPr>
              <a:spLocks noChangeArrowheads="1"/>
            </p:cNvSpPr>
            <p:nvPr/>
          </p:nvSpPr>
          <p:spPr bwMode="auto">
            <a:xfrm>
              <a:off x="4070185" y="5385709"/>
              <a:ext cx="59229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70"/>
            <p:cNvSpPr>
              <a:spLocks noChangeArrowheads="1"/>
            </p:cNvSpPr>
            <p:nvPr/>
          </p:nvSpPr>
          <p:spPr bwMode="auto">
            <a:xfrm>
              <a:off x="3250498" y="3123587"/>
              <a:ext cx="35537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0" name="Line 157"/>
            <p:cNvSpPr>
              <a:spLocks noChangeShapeType="1"/>
            </p:cNvSpPr>
            <p:nvPr/>
          </p:nvSpPr>
          <p:spPr bwMode="auto">
            <a:xfrm>
              <a:off x="4546959" y="4003513"/>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1" name="Line 158"/>
            <p:cNvSpPr>
              <a:spLocks noChangeShapeType="1"/>
            </p:cNvSpPr>
            <p:nvPr/>
          </p:nvSpPr>
          <p:spPr bwMode="auto">
            <a:xfrm>
              <a:off x="4546959" y="409633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2" name="Line 159"/>
            <p:cNvSpPr>
              <a:spLocks noChangeShapeType="1"/>
            </p:cNvSpPr>
            <p:nvPr/>
          </p:nvSpPr>
          <p:spPr bwMode="auto">
            <a:xfrm>
              <a:off x="4546959" y="4187890"/>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3" name="Line 160"/>
            <p:cNvSpPr>
              <a:spLocks noChangeShapeType="1"/>
            </p:cNvSpPr>
            <p:nvPr/>
          </p:nvSpPr>
          <p:spPr bwMode="auto">
            <a:xfrm>
              <a:off x="4546959" y="428071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4" name="Line 161"/>
            <p:cNvSpPr>
              <a:spLocks noChangeShapeType="1"/>
            </p:cNvSpPr>
            <p:nvPr/>
          </p:nvSpPr>
          <p:spPr bwMode="auto">
            <a:xfrm>
              <a:off x="4546959" y="4372268"/>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5" name="Line 162"/>
            <p:cNvSpPr>
              <a:spLocks noChangeShapeType="1"/>
            </p:cNvSpPr>
            <p:nvPr/>
          </p:nvSpPr>
          <p:spPr bwMode="auto">
            <a:xfrm>
              <a:off x="4546959" y="446509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6" name="Line 163"/>
            <p:cNvSpPr>
              <a:spLocks noChangeShapeType="1"/>
            </p:cNvSpPr>
            <p:nvPr/>
          </p:nvSpPr>
          <p:spPr bwMode="auto">
            <a:xfrm>
              <a:off x="4546959" y="455664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7" name="Line 164"/>
            <p:cNvSpPr>
              <a:spLocks noChangeShapeType="1"/>
            </p:cNvSpPr>
            <p:nvPr/>
          </p:nvSpPr>
          <p:spPr bwMode="auto">
            <a:xfrm>
              <a:off x="4546959" y="4648199"/>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8" name="Line 165"/>
            <p:cNvSpPr>
              <a:spLocks noChangeShapeType="1"/>
            </p:cNvSpPr>
            <p:nvPr/>
          </p:nvSpPr>
          <p:spPr bwMode="auto">
            <a:xfrm>
              <a:off x="4546959" y="474102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9" name="Line 166"/>
            <p:cNvSpPr>
              <a:spLocks noChangeShapeType="1"/>
            </p:cNvSpPr>
            <p:nvPr/>
          </p:nvSpPr>
          <p:spPr bwMode="auto">
            <a:xfrm>
              <a:off x="4546959" y="4832576"/>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0" name="Line 167"/>
            <p:cNvSpPr>
              <a:spLocks noChangeShapeType="1"/>
            </p:cNvSpPr>
            <p:nvPr/>
          </p:nvSpPr>
          <p:spPr bwMode="auto">
            <a:xfrm>
              <a:off x="4546959" y="4925401"/>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1" name="Line 168"/>
            <p:cNvSpPr>
              <a:spLocks noChangeShapeType="1"/>
            </p:cNvSpPr>
            <p:nvPr/>
          </p:nvSpPr>
          <p:spPr bwMode="auto">
            <a:xfrm>
              <a:off x="4546959" y="501695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2" name="Line 169"/>
            <p:cNvSpPr>
              <a:spLocks noChangeShapeType="1"/>
            </p:cNvSpPr>
            <p:nvPr/>
          </p:nvSpPr>
          <p:spPr bwMode="auto">
            <a:xfrm>
              <a:off x="4546959" y="510977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3" name="Line 170"/>
            <p:cNvSpPr>
              <a:spLocks noChangeShapeType="1"/>
            </p:cNvSpPr>
            <p:nvPr/>
          </p:nvSpPr>
          <p:spPr bwMode="auto">
            <a:xfrm>
              <a:off x="4546959" y="5201332"/>
              <a:ext cx="0" cy="1780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1" name="Line 219"/>
            <p:cNvSpPr>
              <a:spLocks noChangeShapeType="1"/>
            </p:cNvSpPr>
            <p:nvPr/>
          </p:nvSpPr>
          <p:spPr bwMode="auto">
            <a:xfrm>
              <a:off x="3689670" y="3278718"/>
              <a:ext cx="1415278" cy="1202904"/>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2" name="Freeform 220"/>
            <p:cNvSpPr>
              <a:spLocks/>
            </p:cNvSpPr>
            <p:nvPr/>
          </p:nvSpPr>
          <p:spPr bwMode="auto">
            <a:xfrm>
              <a:off x="4519886" y="3980624"/>
              <a:ext cx="54145" cy="47048"/>
            </a:xfrm>
            <a:custGeom>
              <a:avLst/>
              <a:gdLst>
                <a:gd name="T0" fmla="*/ 36 w 36"/>
                <a:gd name="T1" fmla="*/ 18 h 37"/>
                <a:gd name="T2" fmla="*/ 36 w 36"/>
                <a:gd name="T3" fmla="*/ 18 h 37"/>
                <a:gd name="T4" fmla="*/ 34 w 36"/>
                <a:gd name="T5" fmla="*/ 25 h 37"/>
                <a:gd name="T6" fmla="*/ 30 w 36"/>
                <a:gd name="T7" fmla="*/ 30 h 37"/>
                <a:gd name="T8" fmla="*/ 25 w 36"/>
                <a:gd name="T9" fmla="*/ 34 h 37"/>
                <a:gd name="T10" fmla="*/ 18 w 36"/>
                <a:gd name="T11" fmla="*/ 37 h 37"/>
                <a:gd name="T12" fmla="*/ 18 w 36"/>
                <a:gd name="T13" fmla="*/ 37 h 37"/>
                <a:gd name="T14" fmla="*/ 11 w 36"/>
                <a:gd name="T15" fmla="*/ 34 h 37"/>
                <a:gd name="T16" fmla="*/ 5 w 36"/>
                <a:gd name="T17" fmla="*/ 30 h 37"/>
                <a:gd name="T18" fmla="*/ 0 w 36"/>
                <a:gd name="T19" fmla="*/ 25 h 37"/>
                <a:gd name="T20" fmla="*/ 0 w 36"/>
                <a:gd name="T21" fmla="*/ 18 h 37"/>
                <a:gd name="T22" fmla="*/ 0 w 36"/>
                <a:gd name="T23" fmla="*/ 18 h 37"/>
                <a:gd name="T24" fmla="*/ 0 w 36"/>
                <a:gd name="T25" fmla="*/ 12 h 37"/>
                <a:gd name="T26" fmla="*/ 5 w 36"/>
                <a:gd name="T27" fmla="*/ 5 h 37"/>
                <a:gd name="T28" fmla="*/ 11 w 36"/>
                <a:gd name="T29" fmla="*/ 0 h 37"/>
                <a:gd name="T30" fmla="*/ 18 w 36"/>
                <a:gd name="T31" fmla="*/ 0 h 37"/>
                <a:gd name="T32" fmla="*/ 18 w 36"/>
                <a:gd name="T33" fmla="*/ 0 h 37"/>
                <a:gd name="T34" fmla="*/ 25 w 36"/>
                <a:gd name="T35" fmla="*/ 0 h 37"/>
                <a:gd name="T36" fmla="*/ 30 w 36"/>
                <a:gd name="T37" fmla="*/ 5 h 37"/>
                <a:gd name="T38" fmla="*/ 34 w 36"/>
                <a:gd name="T39" fmla="*/ 12 h 37"/>
                <a:gd name="T40" fmla="*/ 36 w 36"/>
                <a:gd name="T41" fmla="*/ 18 h 37"/>
                <a:gd name="T42" fmla="*/ 36 w 36"/>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18"/>
                  </a:moveTo>
                  <a:lnTo>
                    <a:pt x="36" y="18"/>
                  </a:lnTo>
                  <a:lnTo>
                    <a:pt x="34" y="25"/>
                  </a:lnTo>
                  <a:lnTo>
                    <a:pt x="30" y="30"/>
                  </a:lnTo>
                  <a:lnTo>
                    <a:pt x="25" y="34"/>
                  </a:lnTo>
                  <a:lnTo>
                    <a:pt x="18" y="37"/>
                  </a:lnTo>
                  <a:lnTo>
                    <a:pt x="18" y="37"/>
                  </a:lnTo>
                  <a:lnTo>
                    <a:pt x="11" y="34"/>
                  </a:lnTo>
                  <a:lnTo>
                    <a:pt x="5" y="30"/>
                  </a:lnTo>
                  <a:lnTo>
                    <a:pt x="0" y="25"/>
                  </a:lnTo>
                  <a:lnTo>
                    <a:pt x="0" y="18"/>
                  </a:lnTo>
                  <a:lnTo>
                    <a:pt x="0" y="18"/>
                  </a:lnTo>
                  <a:lnTo>
                    <a:pt x="0" y="12"/>
                  </a:lnTo>
                  <a:lnTo>
                    <a:pt x="5" y="5"/>
                  </a:lnTo>
                  <a:lnTo>
                    <a:pt x="11" y="0"/>
                  </a:lnTo>
                  <a:lnTo>
                    <a:pt x="18" y="0"/>
                  </a:lnTo>
                  <a:lnTo>
                    <a:pt x="18" y="0"/>
                  </a:lnTo>
                  <a:lnTo>
                    <a:pt x="25" y="0"/>
                  </a:lnTo>
                  <a:lnTo>
                    <a:pt x="30" y="5"/>
                  </a:lnTo>
                  <a:lnTo>
                    <a:pt x="34" y="12"/>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7" name="Rectangle 225"/>
            <p:cNvSpPr>
              <a:spLocks noChangeArrowheads="1"/>
            </p:cNvSpPr>
            <p:nvPr/>
          </p:nvSpPr>
          <p:spPr bwMode="auto">
            <a:xfrm>
              <a:off x="3178305" y="3955193"/>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3" name="Rectangle 231"/>
            <p:cNvSpPr>
              <a:spLocks noChangeArrowheads="1"/>
            </p:cNvSpPr>
            <p:nvPr/>
          </p:nvSpPr>
          <p:spPr bwMode="auto">
            <a:xfrm>
              <a:off x="3297122" y="5249650"/>
              <a:ext cx="8049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5" name="Rectangle 233"/>
            <p:cNvSpPr>
              <a:spLocks noChangeArrowheads="1"/>
            </p:cNvSpPr>
            <p:nvPr/>
          </p:nvSpPr>
          <p:spPr bwMode="auto">
            <a:xfrm>
              <a:off x="4492814"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73" name="Group 272"/>
          <p:cNvGrpSpPr/>
          <p:nvPr/>
        </p:nvGrpSpPr>
        <p:grpSpPr>
          <a:xfrm>
            <a:off x="5649401" y="2311619"/>
            <a:ext cx="2202164" cy="2764805"/>
            <a:chOff x="5649401" y="2768819"/>
            <a:chExt cx="2202164" cy="2764805"/>
          </a:xfrm>
        </p:grpSpPr>
        <p:sp>
          <p:nvSpPr>
            <p:cNvPr id="12" name="Line 9"/>
            <p:cNvSpPr>
              <a:spLocks noChangeShapeType="1"/>
            </p:cNvSpPr>
            <p:nvPr/>
          </p:nvSpPr>
          <p:spPr bwMode="auto">
            <a:xfrm flipV="1">
              <a:off x="5864475" y="3278718"/>
              <a:ext cx="0" cy="19518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0"/>
            <p:cNvSpPr>
              <a:spLocks/>
            </p:cNvSpPr>
            <p:nvPr/>
          </p:nvSpPr>
          <p:spPr bwMode="auto">
            <a:xfrm>
              <a:off x="6249503" y="3492342"/>
              <a:ext cx="1158091" cy="1487736"/>
            </a:xfrm>
            <a:custGeom>
              <a:avLst/>
              <a:gdLst>
                <a:gd name="T0" fmla="*/ 0 w 770"/>
                <a:gd name="T1" fmla="*/ 1170 h 1170"/>
                <a:gd name="T2" fmla="*/ 0 w 770"/>
                <a:gd name="T3" fmla="*/ 1170 h 1170"/>
                <a:gd name="T4" fmla="*/ 27 w 770"/>
                <a:gd name="T5" fmla="*/ 1131 h 1170"/>
                <a:gd name="T6" fmla="*/ 27 w 770"/>
                <a:gd name="T7" fmla="*/ 1131 h 1170"/>
                <a:gd name="T8" fmla="*/ 52 w 770"/>
                <a:gd name="T9" fmla="*/ 1093 h 1170"/>
                <a:gd name="T10" fmla="*/ 52 w 770"/>
                <a:gd name="T11" fmla="*/ 1093 h 1170"/>
                <a:gd name="T12" fmla="*/ 77 w 770"/>
                <a:gd name="T13" fmla="*/ 1054 h 1170"/>
                <a:gd name="T14" fmla="*/ 77 w 770"/>
                <a:gd name="T15" fmla="*/ 1054 h 1170"/>
                <a:gd name="T16" fmla="*/ 104 w 770"/>
                <a:gd name="T17" fmla="*/ 1014 h 1170"/>
                <a:gd name="T18" fmla="*/ 104 w 770"/>
                <a:gd name="T19" fmla="*/ 1014 h 1170"/>
                <a:gd name="T20" fmla="*/ 129 w 770"/>
                <a:gd name="T21" fmla="*/ 975 h 1170"/>
                <a:gd name="T22" fmla="*/ 129 w 770"/>
                <a:gd name="T23" fmla="*/ 975 h 1170"/>
                <a:gd name="T24" fmla="*/ 154 w 770"/>
                <a:gd name="T25" fmla="*/ 937 h 1170"/>
                <a:gd name="T26" fmla="*/ 154 w 770"/>
                <a:gd name="T27" fmla="*/ 937 h 1170"/>
                <a:gd name="T28" fmla="*/ 181 w 770"/>
                <a:gd name="T29" fmla="*/ 898 h 1170"/>
                <a:gd name="T30" fmla="*/ 181 w 770"/>
                <a:gd name="T31" fmla="*/ 898 h 1170"/>
                <a:gd name="T32" fmla="*/ 206 w 770"/>
                <a:gd name="T33" fmla="*/ 860 h 1170"/>
                <a:gd name="T34" fmla="*/ 206 w 770"/>
                <a:gd name="T35" fmla="*/ 860 h 1170"/>
                <a:gd name="T36" fmla="*/ 231 w 770"/>
                <a:gd name="T37" fmla="*/ 819 h 1170"/>
                <a:gd name="T38" fmla="*/ 231 w 770"/>
                <a:gd name="T39" fmla="*/ 819 h 1170"/>
                <a:gd name="T40" fmla="*/ 258 w 770"/>
                <a:gd name="T41" fmla="*/ 780 h 1170"/>
                <a:gd name="T42" fmla="*/ 258 w 770"/>
                <a:gd name="T43" fmla="*/ 780 h 1170"/>
                <a:gd name="T44" fmla="*/ 283 w 770"/>
                <a:gd name="T45" fmla="*/ 742 h 1170"/>
                <a:gd name="T46" fmla="*/ 283 w 770"/>
                <a:gd name="T47" fmla="*/ 742 h 1170"/>
                <a:gd name="T48" fmla="*/ 308 w 770"/>
                <a:gd name="T49" fmla="*/ 703 h 1170"/>
                <a:gd name="T50" fmla="*/ 308 w 770"/>
                <a:gd name="T51" fmla="*/ 703 h 1170"/>
                <a:gd name="T52" fmla="*/ 335 w 770"/>
                <a:gd name="T53" fmla="*/ 663 h 1170"/>
                <a:gd name="T54" fmla="*/ 335 w 770"/>
                <a:gd name="T55" fmla="*/ 663 h 1170"/>
                <a:gd name="T56" fmla="*/ 360 w 770"/>
                <a:gd name="T57" fmla="*/ 624 h 1170"/>
                <a:gd name="T58" fmla="*/ 360 w 770"/>
                <a:gd name="T59" fmla="*/ 624 h 1170"/>
                <a:gd name="T60" fmla="*/ 385 w 770"/>
                <a:gd name="T61" fmla="*/ 586 h 1170"/>
                <a:gd name="T62" fmla="*/ 385 w 770"/>
                <a:gd name="T63" fmla="*/ 586 h 1170"/>
                <a:gd name="T64" fmla="*/ 412 w 770"/>
                <a:gd name="T65" fmla="*/ 547 h 1170"/>
                <a:gd name="T66" fmla="*/ 412 w 770"/>
                <a:gd name="T67" fmla="*/ 547 h 1170"/>
                <a:gd name="T68" fmla="*/ 437 w 770"/>
                <a:gd name="T69" fmla="*/ 507 h 1170"/>
                <a:gd name="T70" fmla="*/ 437 w 770"/>
                <a:gd name="T71" fmla="*/ 507 h 1170"/>
                <a:gd name="T72" fmla="*/ 462 w 770"/>
                <a:gd name="T73" fmla="*/ 468 h 1170"/>
                <a:gd name="T74" fmla="*/ 462 w 770"/>
                <a:gd name="T75" fmla="*/ 468 h 1170"/>
                <a:gd name="T76" fmla="*/ 489 w 770"/>
                <a:gd name="T77" fmla="*/ 430 h 1170"/>
                <a:gd name="T78" fmla="*/ 489 w 770"/>
                <a:gd name="T79" fmla="*/ 430 h 1170"/>
                <a:gd name="T80" fmla="*/ 514 w 770"/>
                <a:gd name="T81" fmla="*/ 391 h 1170"/>
                <a:gd name="T82" fmla="*/ 514 w 770"/>
                <a:gd name="T83" fmla="*/ 391 h 1170"/>
                <a:gd name="T84" fmla="*/ 539 w 770"/>
                <a:gd name="T85" fmla="*/ 350 h 1170"/>
                <a:gd name="T86" fmla="*/ 539 w 770"/>
                <a:gd name="T87" fmla="*/ 350 h 1170"/>
                <a:gd name="T88" fmla="*/ 566 w 770"/>
                <a:gd name="T89" fmla="*/ 312 h 1170"/>
                <a:gd name="T90" fmla="*/ 566 w 770"/>
                <a:gd name="T91" fmla="*/ 312 h 1170"/>
                <a:gd name="T92" fmla="*/ 591 w 770"/>
                <a:gd name="T93" fmla="*/ 273 h 1170"/>
                <a:gd name="T94" fmla="*/ 591 w 770"/>
                <a:gd name="T95" fmla="*/ 273 h 1170"/>
                <a:gd name="T96" fmla="*/ 616 w 770"/>
                <a:gd name="T97" fmla="*/ 235 h 1170"/>
                <a:gd name="T98" fmla="*/ 616 w 770"/>
                <a:gd name="T99" fmla="*/ 235 h 1170"/>
                <a:gd name="T100" fmla="*/ 643 w 770"/>
                <a:gd name="T101" fmla="*/ 196 h 1170"/>
                <a:gd name="T102" fmla="*/ 643 w 770"/>
                <a:gd name="T103" fmla="*/ 196 h 1170"/>
                <a:gd name="T104" fmla="*/ 668 w 770"/>
                <a:gd name="T105" fmla="*/ 156 h 1170"/>
                <a:gd name="T106" fmla="*/ 668 w 770"/>
                <a:gd name="T107" fmla="*/ 156 h 1170"/>
                <a:gd name="T108" fmla="*/ 693 w 770"/>
                <a:gd name="T109" fmla="*/ 117 h 1170"/>
                <a:gd name="T110" fmla="*/ 693 w 770"/>
                <a:gd name="T111" fmla="*/ 117 h 1170"/>
                <a:gd name="T112" fmla="*/ 720 w 770"/>
                <a:gd name="T113" fmla="*/ 79 h 1170"/>
                <a:gd name="T114" fmla="*/ 720 w 770"/>
                <a:gd name="T115" fmla="*/ 79 h 1170"/>
                <a:gd name="T116" fmla="*/ 745 w 770"/>
                <a:gd name="T117" fmla="*/ 40 h 1170"/>
                <a:gd name="T118" fmla="*/ 745 w 770"/>
                <a:gd name="T119" fmla="*/ 40 h 1170"/>
                <a:gd name="T120" fmla="*/ 770 w 770"/>
                <a:gd name="T121"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0" h="1170">
                  <a:moveTo>
                    <a:pt x="0" y="1170"/>
                  </a:moveTo>
                  <a:lnTo>
                    <a:pt x="0" y="1170"/>
                  </a:lnTo>
                  <a:lnTo>
                    <a:pt x="27" y="1131"/>
                  </a:lnTo>
                  <a:lnTo>
                    <a:pt x="27" y="1131"/>
                  </a:lnTo>
                  <a:lnTo>
                    <a:pt x="52" y="1093"/>
                  </a:lnTo>
                  <a:lnTo>
                    <a:pt x="52" y="1093"/>
                  </a:lnTo>
                  <a:lnTo>
                    <a:pt x="77" y="1054"/>
                  </a:lnTo>
                  <a:lnTo>
                    <a:pt x="77" y="1054"/>
                  </a:lnTo>
                  <a:lnTo>
                    <a:pt x="104" y="1014"/>
                  </a:lnTo>
                  <a:lnTo>
                    <a:pt x="104" y="1014"/>
                  </a:lnTo>
                  <a:lnTo>
                    <a:pt x="129" y="975"/>
                  </a:lnTo>
                  <a:lnTo>
                    <a:pt x="129" y="975"/>
                  </a:lnTo>
                  <a:lnTo>
                    <a:pt x="154" y="937"/>
                  </a:lnTo>
                  <a:lnTo>
                    <a:pt x="154" y="937"/>
                  </a:lnTo>
                  <a:lnTo>
                    <a:pt x="181" y="898"/>
                  </a:lnTo>
                  <a:lnTo>
                    <a:pt x="181" y="898"/>
                  </a:lnTo>
                  <a:lnTo>
                    <a:pt x="206" y="860"/>
                  </a:lnTo>
                  <a:lnTo>
                    <a:pt x="206" y="860"/>
                  </a:lnTo>
                  <a:lnTo>
                    <a:pt x="231" y="819"/>
                  </a:lnTo>
                  <a:lnTo>
                    <a:pt x="231" y="819"/>
                  </a:lnTo>
                  <a:lnTo>
                    <a:pt x="258" y="780"/>
                  </a:lnTo>
                  <a:lnTo>
                    <a:pt x="258" y="780"/>
                  </a:lnTo>
                  <a:lnTo>
                    <a:pt x="283" y="742"/>
                  </a:lnTo>
                  <a:lnTo>
                    <a:pt x="283" y="742"/>
                  </a:lnTo>
                  <a:lnTo>
                    <a:pt x="308" y="703"/>
                  </a:lnTo>
                  <a:lnTo>
                    <a:pt x="308" y="703"/>
                  </a:lnTo>
                  <a:lnTo>
                    <a:pt x="335" y="663"/>
                  </a:lnTo>
                  <a:lnTo>
                    <a:pt x="335" y="663"/>
                  </a:lnTo>
                  <a:lnTo>
                    <a:pt x="360" y="624"/>
                  </a:lnTo>
                  <a:lnTo>
                    <a:pt x="360" y="624"/>
                  </a:lnTo>
                  <a:lnTo>
                    <a:pt x="385" y="586"/>
                  </a:lnTo>
                  <a:lnTo>
                    <a:pt x="385" y="586"/>
                  </a:lnTo>
                  <a:lnTo>
                    <a:pt x="412" y="547"/>
                  </a:lnTo>
                  <a:lnTo>
                    <a:pt x="412" y="547"/>
                  </a:lnTo>
                  <a:lnTo>
                    <a:pt x="437" y="507"/>
                  </a:lnTo>
                  <a:lnTo>
                    <a:pt x="437" y="507"/>
                  </a:lnTo>
                  <a:lnTo>
                    <a:pt x="462" y="468"/>
                  </a:lnTo>
                  <a:lnTo>
                    <a:pt x="462" y="468"/>
                  </a:lnTo>
                  <a:lnTo>
                    <a:pt x="489" y="430"/>
                  </a:lnTo>
                  <a:lnTo>
                    <a:pt x="489" y="430"/>
                  </a:lnTo>
                  <a:lnTo>
                    <a:pt x="514" y="391"/>
                  </a:lnTo>
                  <a:lnTo>
                    <a:pt x="514" y="391"/>
                  </a:lnTo>
                  <a:lnTo>
                    <a:pt x="539" y="350"/>
                  </a:lnTo>
                  <a:lnTo>
                    <a:pt x="539" y="350"/>
                  </a:lnTo>
                  <a:lnTo>
                    <a:pt x="566" y="312"/>
                  </a:lnTo>
                  <a:lnTo>
                    <a:pt x="566" y="312"/>
                  </a:lnTo>
                  <a:lnTo>
                    <a:pt x="591" y="273"/>
                  </a:lnTo>
                  <a:lnTo>
                    <a:pt x="591" y="273"/>
                  </a:lnTo>
                  <a:lnTo>
                    <a:pt x="616" y="235"/>
                  </a:lnTo>
                  <a:lnTo>
                    <a:pt x="616" y="235"/>
                  </a:lnTo>
                  <a:lnTo>
                    <a:pt x="643" y="196"/>
                  </a:lnTo>
                  <a:lnTo>
                    <a:pt x="643" y="196"/>
                  </a:lnTo>
                  <a:lnTo>
                    <a:pt x="668" y="156"/>
                  </a:lnTo>
                  <a:lnTo>
                    <a:pt x="668" y="156"/>
                  </a:lnTo>
                  <a:lnTo>
                    <a:pt x="693" y="117"/>
                  </a:lnTo>
                  <a:lnTo>
                    <a:pt x="693" y="117"/>
                  </a:lnTo>
                  <a:lnTo>
                    <a:pt x="720" y="79"/>
                  </a:lnTo>
                  <a:lnTo>
                    <a:pt x="720" y="79"/>
                  </a:lnTo>
                  <a:lnTo>
                    <a:pt x="745" y="40"/>
                  </a:lnTo>
                  <a:lnTo>
                    <a:pt x="745" y="40"/>
                  </a:lnTo>
                  <a:lnTo>
                    <a:pt x="770" y="0"/>
                  </a:lnTo>
                </a:path>
              </a:pathLst>
            </a:custGeom>
            <a:noFill/>
            <a:ln w="18">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18"/>
            <p:cNvSpPr>
              <a:spLocks noChangeShapeType="1"/>
            </p:cNvSpPr>
            <p:nvPr/>
          </p:nvSpPr>
          <p:spPr bwMode="auto">
            <a:xfrm>
              <a:off x="5864475" y="5230577"/>
              <a:ext cx="187701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Rectangle 37"/>
            <p:cNvSpPr>
              <a:spLocks noChangeArrowheads="1"/>
            </p:cNvSpPr>
            <p:nvPr/>
          </p:nvSpPr>
          <p:spPr bwMode="auto">
            <a:xfrm>
              <a:off x="7666284" y="4130669"/>
              <a:ext cx="18528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38"/>
            <p:cNvSpPr>
              <a:spLocks noChangeArrowheads="1"/>
            </p:cNvSpPr>
            <p:nvPr/>
          </p:nvSpPr>
          <p:spPr bwMode="auto">
            <a:xfrm>
              <a:off x="7666284" y="4645655"/>
              <a:ext cx="18528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Freeform 40"/>
            <p:cNvSpPr>
              <a:spLocks/>
            </p:cNvSpPr>
            <p:nvPr/>
          </p:nvSpPr>
          <p:spPr bwMode="auto">
            <a:xfrm>
              <a:off x="7424138" y="3385530"/>
              <a:ext cx="51136" cy="68665"/>
            </a:xfrm>
            <a:custGeom>
              <a:avLst/>
              <a:gdLst>
                <a:gd name="T0" fmla="*/ 34 w 34"/>
                <a:gd name="T1" fmla="*/ 41 h 54"/>
                <a:gd name="T2" fmla="*/ 34 w 34"/>
                <a:gd name="T3" fmla="*/ 41 h 54"/>
                <a:gd name="T4" fmla="*/ 32 w 34"/>
                <a:gd name="T5" fmla="*/ 34 h 54"/>
                <a:gd name="T6" fmla="*/ 29 w 34"/>
                <a:gd name="T7" fmla="*/ 29 h 54"/>
                <a:gd name="T8" fmla="*/ 23 w 34"/>
                <a:gd name="T9" fmla="*/ 25 h 54"/>
                <a:gd name="T10" fmla="*/ 16 w 34"/>
                <a:gd name="T11" fmla="*/ 20 h 54"/>
                <a:gd name="T12" fmla="*/ 14 w 34"/>
                <a:gd name="T13" fmla="*/ 18 h 54"/>
                <a:gd name="T14" fmla="*/ 11 w 34"/>
                <a:gd name="T15" fmla="*/ 13 h 54"/>
                <a:gd name="T16" fmla="*/ 11 w 34"/>
                <a:gd name="T17" fmla="*/ 13 h 54"/>
                <a:gd name="T18" fmla="*/ 14 w 34"/>
                <a:gd name="T19" fmla="*/ 9 h 54"/>
                <a:gd name="T20" fmla="*/ 18 w 34"/>
                <a:gd name="T21" fmla="*/ 9 h 54"/>
                <a:gd name="T22" fmla="*/ 18 w 34"/>
                <a:gd name="T23" fmla="*/ 9 h 54"/>
                <a:gd name="T24" fmla="*/ 20 w 34"/>
                <a:gd name="T25" fmla="*/ 9 h 54"/>
                <a:gd name="T26" fmla="*/ 20 w 34"/>
                <a:gd name="T27" fmla="*/ 11 h 54"/>
                <a:gd name="T28" fmla="*/ 23 w 34"/>
                <a:gd name="T29" fmla="*/ 16 h 54"/>
                <a:gd name="T30" fmla="*/ 34 w 34"/>
                <a:gd name="T31" fmla="*/ 16 h 54"/>
                <a:gd name="T32" fmla="*/ 34 w 34"/>
                <a:gd name="T33" fmla="*/ 16 h 54"/>
                <a:gd name="T34" fmla="*/ 32 w 34"/>
                <a:gd name="T35" fmla="*/ 9 h 54"/>
                <a:gd name="T36" fmla="*/ 29 w 34"/>
                <a:gd name="T37" fmla="*/ 4 h 54"/>
                <a:gd name="T38" fmla="*/ 25 w 34"/>
                <a:gd name="T39" fmla="*/ 2 h 54"/>
                <a:gd name="T40" fmla="*/ 18 w 34"/>
                <a:gd name="T41" fmla="*/ 0 h 54"/>
                <a:gd name="T42" fmla="*/ 18 w 34"/>
                <a:gd name="T43" fmla="*/ 0 h 54"/>
                <a:gd name="T44" fmla="*/ 9 w 34"/>
                <a:gd name="T45" fmla="*/ 2 h 54"/>
                <a:gd name="T46" fmla="*/ 5 w 34"/>
                <a:gd name="T47" fmla="*/ 4 h 54"/>
                <a:gd name="T48" fmla="*/ 2 w 34"/>
                <a:gd name="T49" fmla="*/ 9 h 54"/>
                <a:gd name="T50" fmla="*/ 0 w 34"/>
                <a:gd name="T51" fmla="*/ 16 h 54"/>
                <a:gd name="T52" fmla="*/ 0 w 34"/>
                <a:gd name="T53" fmla="*/ 16 h 54"/>
                <a:gd name="T54" fmla="*/ 2 w 34"/>
                <a:gd name="T55" fmla="*/ 20 h 54"/>
                <a:gd name="T56" fmla="*/ 5 w 34"/>
                <a:gd name="T57" fmla="*/ 25 h 54"/>
                <a:gd name="T58" fmla="*/ 11 w 34"/>
                <a:gd name="T59" fmla="*/ 29 h 54"/>
                <a:gd name="T60" fmla="*/ 18 w 34"/>
                <a:gd name="T61" fmla="*/ 36 h 54"/>
                <a:gd name="T62" fmla="*/ 23 w 34"/>
                <a:gd name="T63" fmla="*/ 38 h 54"/>
                <a:gd name="T64" fmla="*/ 23 w 34"/>
                <a:gd name="T65" fmla="*/ 41 h 54"/>
                <a:gd name="T66" fmla="*/ 23 w 34"/>
                <a:gd name="T67" fmla="*/ 41 h 54"/>
                <a:gd name="T68" fmla="*/ 20 w 34"/>
                <a:gd name="T69" fmla="*/ 45 h 54"/>
                <a:gd name="T70" fmla="*/ 16 w 34"/>
                <a:gd name="T71" fmla="*/ 47 h 54"/>
                <a:gd name="T72" fmla="*/ 16 w 34"/>
                <a:gd name="T73" fmla="*/ 47 h 54"/>
                <a:gd name="T74" fmla="*/ 14 w 34"/>
                <a:gd name="T75" fmla="*/ 45 h 54"/>
                <a:gd name="T76" fmla="*/ 11 w 34"/>
                <a:gd name="T77" fmla="*/ 45 h 54"/>
                <a:gd name="T78" fmla="*/ 11 w 34"/>
                <a:gd name="T79" fmla="*/ 38 h 54"/>
                <a:gd name="T80" fmla="*/ 0 w 34"/>
                <a:gd name="T81" fmla="*/ 38 h 54"/>
                <a:gd name="T82" fmla="*/ 0 w 34"/>
                <a:gd name="T83" fmla="*/ 38 h 54"/>
                <a:gd name="T84" fmla="*/ 0 w 34"/>
                <a:gd name="T85" fmla="*/ 45 h 54"/>
                <a:gd name="T86" fmla="*/ 2 w 34"/>
                <a:gd name="T87" fmla="*/ 50 h 54"/>
                <a:gd name="T88" fmla="*/ 7 w 34"/>
                <a:gd name="T89" fmla="*/ 54 h 54"/>
                <a:gd name="T90" fmla="*/ 16 w 34"/>
                <a:gd name="T91" fmla="*/ 54 h 54"/>
                <a:gd name="T92" fmla="*/ 16 w 34"/>
                <a:gd name="T93" fmla="*/ 54 h 54"/>
                <a:gd name="T94" fmla="*/ 23 w 34"/>
                <a:gd name="T95" fmla="*/ 54 h 54"/>
                <a:gd name="T96" fmla="*/ 27 w 34"/>
                <a:gd name="T97" fmla="*/ 52 h 54"/>
                <a:gd name="T98" fmla="*/ 32 w 34"/>
                <a:gd name="T99" fmla="*/ 47 h 54"/>
                <a:gd name="T100" fmla="*/ 34 w 34"/>
                <a:gd name="T101" fmla="*/ 41 h 54"/>
                <a:gd name="T102" fmla="*/ 34 w 34"/>
                <a:gd name="T103" fmla="*/ 4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54">
                  <a:moveTo>
                    <a:pt x="34" y="41"/>
                  </a:moveTo>
                  <a:lnTo>
                    <a:pt x="34" y="41"/>
                  </a:lnTo>
                  <a:lnTo>
                    <a:pt x="32" y="34"/>
                  </a:lnTo>
                  <a:lnTo>
                    <a:pt x="29" y="29"/>
                  </a:lnTo>
                  <a:lnTo>
                    <a:pt x="23" y="25"/>
                  </a:lnTo>
                  <a:lnTo>
                    <a:pt x="16" y="20"/>
                  </a:lnTo>
                  <a:lnTo>
                    <a:pt x="14" y="18"/>
                  </a:lnTo>
                  <a:lnTo>
                    <a:pt x="11" y="13"/>
                  </a:lnTo>
                  <a:lnTo>
                    <a:pt x="11" y="13"/>
                  </a:lnTo>
                  <a:lnTo>
                    <a:pt x="14" y="9"/>
                  </a:lnTo>
                  <a:lnTo>
                    <a:pt x="18" y="9"/>
                  </a:lnTo>
                  <a:lnTo>
                    <a:pt x="18" y="9"/>
                  </a:lnTo>
                  <a:lnTo>
                    <a:pt x="20" y="9"/>
                  </a:lnTo>
                  <a:lnTo>
                    <a:pt x="20" y="11"/>
                  </a:lnTo>
                  <a:lnTo>
                    <a:pt x="23" y="16"/>
                  </a:lnTo>
                  <a:lnTo>
                    <a:pt x="34" y="16"/>
                  </a:lnTo>
                  <a:lnTo>
                    <a:pt x="34" y="16"/>
                  </a:lnTo>
                  <a:lnTo>
                    <a:pt x="32" y="9"/>
                  </a:lnTo>
                  <a:lnTo>
                    <a:pt x="29" y="4"/>
                  </a:lnTo>
                  <a:lnTo>
                    <a:pt x="25" y="2"/>
                  </a:lnTo>
                  <a:lnTo>
                    <a:pt x="18" y="0"/>
                  </a:lnTo>
                  <a:lnTo>
                    <a:pt x="18" y="0"/>
                  </a:lnTo>
                  <a:lnTo>
                    <a:pt x="9" y="2"/>
                  </a:lnTo>
                  <a:lnTo>
                    <a:pt x="5" y="4"/>
                  </a:lnTo>
                  <a:lnTo>
                    <a:pt x="2" y="9"/>
                  </a:lnTo>
                  <a:lnTo>
                    <a:pt x="0" y="16"/>
                  </a:lnTo>
                  <a:lnTo>
                    <a:pt x="0" y="16"/>
                  </a:lnTo>
                  <a:lnTo>
                    <a:pt x="2" y="20"/>
                  </a:lnTo>
                  <a:lnTo>
                    <a:pt x="5" y="25"/>
                  </a:lnTo>
                  <a:lnTo>
                    <a:pt x="11" y="29"/>
                  </a:lnTo>
                  <a:lnTo>
                    <a:pt x="18" y="36"/>
                  </a:lnTo>
                  <a:lnTo>
                    <a:pt x="23" y="38"/>
                  </a:lnTo>
                  <a:lnTo>
                    <a:pt x="23" y="41"/>
                  </a:lnTo>
                  <a:lnTo>
                    <a:pt x="23" y="41"/>
                  </a:lnTo>
                  <a:lnTo>
                    <a:pt x="20" y="45"/>
                  </a:lnTo>
                  <a:lnTo>
                    <a:pt x="16" y="47"/>
                  </a:lnTo>
                  <a:lnTo>
                    <a:pt x="16" y="47"/>
                  </a:lnTo>
                  <a:lnTo>
                    <a:pt x="14" y="45"/>
                  </a:lnTo>
                  <a:lnTo>
                    <a:pt x="11" y="45"/>
                  </a:lnTo>
                  <a:lnTo>
                    <a:pt x="11" y="38"/>
                  </a:lnTo>
                  <a:lnTo>
                    <a:pt x="0" y="38"/>
                  </a:lnTo>
                  <a:lnTo>
                    <a:pt x="0" y="38"/>
                  </a:lnTo>
                  <a:lnTo>
                    <a:pt x="0" y="45"/>
                  </a:lnTo>
                  <a:lnTo>
                    <a:pt x="2" y="50"/>
                  </a:lnTo>
                  <a:lnTo>
                    <a:pt x="7" y="54"/>
                  </a:lnTo>
                  <a:lnTo>
                    <a:pt x="16" y="54"/>
                  </a:lnTo>
                  <a:lnTo>
                    <a:pt x="16" y="54"/>
                  </a:lnTo>
                  <a:lnTo>
                    <a:pt x="23" y="54"/>
                  </a:lnTo>
                  <a:lnTo>
                    <a:pt x="27" y="52"/>
                  </a:lnTo>
                  <a:lnTo>
                    <a:pt x="32" y="47"/>
                  </a:lnTo>
                  <a:lnTo>
                    <a:pt x="34" y="41"/>
                  </a:lnTo>
                  <a:lnTo>
                    <a:pt x="3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Rectangle 42"/>
            <p:cNvSpPr>
              <a:spLocks noChangeArrowheads="1"/>
            </p:cNvSpPr>
            <p:nvPr/>
          </p:nvSpPr>
          <p:spPr bwMode="auto">
            <a:xfrm>
              <a:off x="6123166" y="2768819"/>
              <a:ext cx="148984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More elastic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55"/>
            <p:cNvSpPr>
              <a:spLocks noChangeArrowheads="1"/>
            </p:cNvSpPr>
            <p:nvPr/>
          </p:nvSpPr>
          <p:spPr bwMode="auto">
            <a:xfrm>
              <a:off x="6545793" y="5385709"/>
              <a:ext cx="59229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2" name="Rectangle 147"/>
            <p:cNvSpPr>
              <a:spLocks noChangeArrowheads="1"/>
            </p:cNvSpPr>
            <p:nvPr/>
          </p:nvSpPr>
          <p:spPr bwMode="auto">
            <a:xfrm>
              <a:off x="5721593" y="3123587"/>
              <a:ext cx="35537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54" name="Line 171"/>
            <p:cNvSpPr>
              <a:spLocks noChangeShapeType="1"/>
            </p:cNvSpPr>
            <p:nvPr/>
          </p:nvSpPr>
          <p:spPr bwMode="auto">
            <a:xfrm>
              <a:off x="7022566" y="398952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5" name="Line 172"/>
            <p:cNvSpPr>
              <a:spLocks noChangeShapeType="1"/>
            </p:cNvSpPr>
            <p:nvPr/>
          </p:nvSpPr>
          <p:spPr bwMode="auto">
            <a:xfrm>
              <a:off x="7022566" y="4082350"/>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6" name="Line 173"/>
            <p:cNvSpPr>
              <a:spLocks noChangeShapeType="1"/>
            </p:cNvSpPr>
            <p:nvPr/>
          </p:nvSpPr>
          <p:spPr bwMode="auto">
            <a:xfrm>
              <a:off x="7022566" y="417390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7" name="Line 174"/>
            <p:cNvSpPr>
              <a:spLocks noChangeShapeType="1"/>
            </p:cNvSpPr>
            <p:nvPr/>
          </p:nvSpPr>
          <p:spPr bwMode="auto">
            <a:xfrm>
              <a:off x="7022566" y="4265457"/>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8" name="Line 175"/>
            <p:cNvSpPr>
              <a:spLocks noChangeShapeType="1"/>
            </p:cNvSpPr>
            <p:nvPr/>
          </p:nvSpPr>
          <p:spPr bwMode="auto">
            <a:xfrm>
              <a:off x="7022566" y="4358281"/>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9" name="Line 176"/>
            <p:cNvSpPr>
              <a:spLocks noChangeShapeType="1"/>
            </p:cNvSpPr>
            <p:nvPr/>
          </p:nvSpPr>
          <p:spPr bwMode="auto">
            <a:xfrm>
              <a:off x="7022566" y="444983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0" name="Line 177"/>
            <p:cNvSpPr>
              <a:spLocks noChangeShapeType="1"/>
            </p:cNvSpPr>
            <p:nvPr/>
          </p:nvSpPr>
          <p:spPr bwMode="auto">
            <a:xfrm>
              <a:off x="7022566" y="454265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1" name="Line 178"/>
            <p:cNvSpPr>
              <a:spLocks noChangeShapeType="1"/>
            </p:cNvSpPr>
            <p:nvPr/>
          </p:nvSpPr>
          <p:spPr bwMode="auto">
            <a:xfrm>
              <a:off x="7022566" y="463421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2" name="Line 179"/>
            <p:cNvSpPr>
              <a:spLocks noChangeShapeType="1"/>
            </p:cNvSpPr>
            <p:nvPr/>
          </p:nvSpPr>
          <p:spPr bwMode="auto">
            <a:xfrm>
              <a:off x="7022566" y="472703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3" name="Line 180"/>
            <p:cNvSpPr>
              <a:spLocks noChangeShapeType="1"/>
            </p:cNvSpPr>
            <p:nvPr/>
          </p:nvSpPr>
          <p:spPr bwMode="auto">
            <a:xfrm>
              <a:off x="7022566" y="481858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4" name="Line 181"/>
            <p:cNvSpPr>
              <a:spLocks noChangeShapeType="1"/>
            </p:cNvSpPr>
            <p:nvPr/>
          </p:nvSpPr>
          <p:spPr bwMode="auto">
            <a:xfrm>
              <a:off x="7022566" y="4910142"/>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5" name="Line 182"/>
            <p:cNvSpPr>
              <a:spLocks noChangeShapeType="1"/>
            </p:cNvSpPr>
            <p:nvPr/>
          </p:nvSpPr>
          <p:spPr bwMode="auto">
            <a:xfrm>
              <a:off x="7022566" y="500296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6" name="Line 183"/>
            <p:cNvSpPr>
              <a:spLocks noChangeShapeType="1"/>
            </p:cNvSpPr>
            <p:nvPr/>
          </p:nvSpPr>
          <p:spPr bwMode="auto">
            <a:xfrm>
              <a:off x="7022566" y="5094520"/>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7" name="Line 184"/>
            <p:cNvSpPr>
              <a:spLocks noChangeShapeType="1"/>
            </p:cNvSpPr>
            <p:nvPr/>
          </p:nvSpPr>
          <p:spPr bwMode="auto">
            <a:xfrm>
              <a:off x="7022566" y="5187344"/>
              <a:ext cx="0" cy="3941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6" name="Line 214"/>
            <p:cNvSpPr>
              <a:spLocks noChangeShapeType="1"/>
            </p:cNvSpPr>
            <p:nvPr/>
          </p:nvSpPr>
          <p:spPr bwMode="auto">
            <a:xfrm>
              <a:off x="6096093" y="3690707"/>
              <a:ext cx="1505519" cy="483196"/>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7" name="Line 215"/>
            <p:cNvSpPr>
              <a:spLocks noChangeShapeType="1"/>
            </p:cNvSpPr>
            <p:nvPr/>
          </p:nvSpPr>
          <p:spPr bwMode="auto">
            <a:xfrm>
              <a:off x="6096093" y="4187890"/>
              <a:ext cx="1505519" cy="484468"/>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8" name="Freeform 216"/>
            <p:cNvSpPr>
              <a:spLocks/>
            </p:cNvSpPr>
            <p:nvPr/>
          </p:nvSpPr>
          <p:spPr bwMode="auto">
            <a:xfrm>
              <a:off x="6249503" y="3492342"/>
              <a:ext cx="1158091" cy="1487736"/>
            </a:xfrm>
            <a:custGeom>
              <a:avLst/>
              <a:gdLst>
                <a:gd name="T0" fmla="*/ 0 w 770"/>
                <a:gd name="T1" fmla="*/ 1170 h 1170"/>
                <a:gd name="T2" fmla="*/ 0 w 770"/>
                <a:gd name="T3" fmla="*/ 1170 h 1170"/>
                <a:gd name="T4" fmla="*/ 27 w 770"/>
                <a:gd name="T5" fmla="*/ 1131 h 1170"/>
                <a:gd name="T6" fmla="*/ 27 w 770"/>
                <a:gd name="T7" fmla="*/ 1131 h 1170"/>
                <a:gd name="T8" fmla="*/ 52 w 770"/>
                <a:gd name="T9" fmla="*/ 1093 h 1170"/>
                <a:gd name="T10" fmla="*/ 52 w 770"/>
                <a:gd name="T11" fmla="*/ 1093 h 1170"/>
                <a:gd name="T12" fmla="*/ 77 w 770"/>
                <a:gd name="T13" fmla="*/ 1054 h 1170"/>
                <a:gd name="T14" fmla="*/ 77 w 770"/>
                <a:gd name="T15" fmla="*/ 1054 h 1170"/>
                <a:gd name="T16" fmla="*/ 104 w 770"/>
                <a:gd name="T17" fmla="*/ 1014 h 1170"/>
                <a:gd name="T18" fmla="*/ 104 w 770"/>
                <a:gd name="T19" fmla="*/ 1014 h 1170"/>
                <a:gd name="T20" fmla="*/ 129 w 770"/>
                <a:gd name="T21" fmla="*/ 975 h 1170"/>
                <a:gd name="T22" fmla="*/ 129 w 770"/>
                <a:gd name="T23" fmla="*/ 975 h 1170"/>
                <a:gd name="T24" fmla="*/ 154 w 770"/>
                <a:gd name="T25" fmla="*/ 937 h 1170"/>
                <a:gd name="T26" fmla="*/ 154 w 770"/>
                <a:gd name="T27" fmla="*/ 937 h 1170"/>
                <a:gd name="T28" fmla="*/ 181 w 770"/>
                <a:gd name="T29" fmla="*/ 898 h 1170"/>
                <a:gd name="T30" fmla="*/ 181 w 770"/>
                <a:gd name="T31" fmla="*/ 898 h 1170"/>
                <a:gd name="T32" fmla="*/ 206 w 770"/>
                <a:gd name="T33" fmla="*/ 860 h 1170"/>
                <a:gd name="T34" fmla="*/ 206 w 770"/>
                <a:gd name="T35" fmla="*/ 860 h 1170"/>
                <a:gd name="T36" fmla="*/ 231 w 770"/>
                <a:gd name="T37" fmla="*/ 819 h 1170"/>
                <a:gd name="T38" fmla="*/ 231 w 770"/>
                <a:gd name="T39" fmla="*/ 819 h 1170"/>
                <a:gd name="T40" fmla="*/ 258 w 770"/>
                <a:gd name="T41" fmla="*/ 780 h 1170"/>
                <a:gd name="T42" fmla="*/ 258 w 770"/>
                <a:gd name="T43" fmla="*/ 780 h 1170"/>
                <a:gd name="T44" fmla="*/ 283 w 770"/>
                <a:gd name="T45" fmla="*/ 742 h 1170"/>
                <a:gd name="T46" fmla="*/ 283 w 770"/>
                <a:gd name="T47" fmla="*/ 742 h 1170"/>
                <a:gd name="T48" fmla="*/ 308 w 770"/>
                <a:gd name="T49" fmla="*/ 703 h 1170"/>
                <a:gd name="T50" fmla="*/ 308 w 770"/>
                <a:gd name="T51" fmla="*/ 703 h 1170"/>
                <a:gd name="T52" fmla="*/ 335 w 770"/>
                <a:gd name="T53" fmla="*/ 663 h 1170"/>
                <a:gd name="T54" fmla="*/ 335 w 770"/>
                <a:gd name="T55" fmla="*/ 663 h 1170"/>
                <a:gd name="T56" fmla="*/ 360 w 770"/>
                <a:gd name="T57" fmla="*/ 624 h 1170"/>
                <a:gd name="T58" fmla="*/ 360 w 770"/>
                <a:gd name="T59" fmla="*/ 624 h 1170"/>
                <a:gd name="T60" fmla="*/ 385 w 770"/>
                <a:gd name="T61" fmla="*/ 586 h 1170"/>
                <a:gd name="T62" fmla="*/ 385 w 770"/>
                <a:gd name="T63" fmla="*/ 586 h 1170"/>
                <a:gd name="T64" fmla="*/ 412 w 770"/>
                <a:gd name="T65" fmla="*/ 547 h 1170"/>
                <a:gd name="T66" fmla="*/ 412 w 770"/>
                <a:gd name="T67" fmla="*/ 547 h 1170"/>
                <a:gd name="T68" fmla="*/ 437 w 770"/>
                <a:gd name="T69" fmla="*/ 507 h 1170"/>
                <a:gd name="T70" fmla="*/ 437 w 770"/>
                <a:gd name="T71" fmla="*/ 507 h 1170"/>
                <a:gd name="T72" fmla="*/ 462 w 770"/>
                <a:gd name="T73" fmla="*/ 468 h 1170"/>
                <a:gd name="T74" fmla="*/ 462 w 770"/>
                <a:gd name="T75" fmla="*/ 468 h 1170"/>
                <a:gd name="T76" fmla="*/ 489 w 770"/>
                <a:gd name="T77" fmla="*/ 430 h 1170"/>
                <a:gd name="T78" fmla="*/ 489 w 770"/>
                <a:gd name="T79" fmla="*/ 430 h 1170"/>
                <a:gd name="T80" fmla="*/ 514 w 770"/>
                <a:gd name="T81" fmla="*/ 391 h 1170"/>
                <a:gd name="T82" fmla="*/ 514 w 770"/>
                <a:gd name="T83" fmla="*/ 391 h 1170"/>
                <a:gd name="T84" fmla="*/ 539 w 770"/>
                <a:gd name="T85" fmla="*/ 350 h 1170"/>
                <a:gd name="T86" fmla="*/ 539 w 770"/>
                <a:gd name="T87" fmla="*/ 350 h 1170"/>
                <a:gd name="T88" fmla="*/ 566 w 770"/>
                <a:gd name="T89" fmla="*/ 312 h 1170"/>
                <a:gd name="T90" fmla="*/ 566 w 770"/>
                <a:gd name="T91" fmla="*/ 312 h 1170"/>
                <a:gd name="T92" fmla="*/ 591 w 770"/>
                <a:gd name="T93" fmla="*/ 273 h 1170"/>
                <a:gd name="T94" fmla="*/ 591 w 770"/>
                <a:gd name="T95" fmla="*/ 273 h 1170"/>
                <a:gd name="T96" fmla="*/ 616 w 770"/>
                <a:gd name="T97" fmla="*/ 235 h 1170"/>
                <a:gd name="T98" fmla="*/ 616 w 770"/>
                <a:gd name="T99" fmla="*/ 235 h 1170"/>
                <a:gd name="T100" fmla="*/ 643 w 770"/>
                <a:gd name="T101" fmla="*/ 196 h 1170"/>
                <a:gd name="T102" fmla="*/ 643 w 770"/>
                <a:gd name="T103" fmla="*/ 196 h 1170"/>
                <a:gd name="T104" fmla="*/ 668 w 770"/>
                <a:gd name="T105" fmla="*/ 156 h 1170"/>
                <a:gd name="T106" fmla="*/ 668 w 770"/>
                <a:gd name="T107" fmla="*/ 156 h 1170"/>
                <a:gd name="T108" fmla="*/ 693 w 770"/>
                <a:gd name="T109" fmla="*/ 117 h 1170"/>
                <a:gd name="T110" fmla="*/ 693 w 770"/>
                <a:gd name="T111" fmla="*/ 117 h 1170"/>
                <a:gd name="T112" fmla="*/ 720 w 770"/>
                <a:gd name="T113" fmla="*/ 79 h 1170"/>
                <a:gd name="T114" fmla="*/ 720 w 770"/>
                <a:gd name="T115" fmla="*/ 79 h 1170"/>
                <a:gd name="T116" fmla="*/ 745 w 770"/>
                <a:gd name="T117" fmla="*/ 40 h 1170"/>
                <a:gd name="T118" fmla="*/ 745 w 770"/>
                <a:gd name="T119" fmla="*/ 40 h 1170"/>
                <a:gd name="T120" fmla="*/ 770 w 770"/>
                <a:gd name="T121"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0" h="1170">
                  <a:moveTo>
                    <a:pt x="0" y="1170"/>
                  </a:moveTo>
                  <a:lnTo>
                    <a:pt x="0" y="1170"/>
                  </a:lnTo>
                  <a:lnTo>
                    <a:pt x="27" y="1131"/>
                  </a:lnTo>
                  <a:lnTo>
                    <a:pt x="27" y="1131"/>
                  </a:lnTo>
                  <a:lnTo>
                    <a:pt x="52" y="1093"/>
                  </a:lnTo>
                  <a:lnTo>
                    <a:pt x="52" y="1093"/>
                  </a:lnTo>
                  <a:lnTo>
                    <a:pt x="77" y="1054"/>
                  </a:lnTo>
                  <a:lnTo>
                    <a:pt x="77" y="1054"/>
                  </a:lnTo>
                  <a:lnTo>
                    <a:pt x="104" y="1014"/>
                  </a:lnTo>
                  <a:lnTo>
                    <a:pt x="104" y="1014"/>
                  </a:lnTo>
                  <a:lnTo>
                    <a:pt x="129" y="975"/>
                  </a:lnTo>
                  <a:lnTo>
                    <a:pt x="129" y="975"/>
                  </a:lnTo>
                  <a:lnTo>
                    <a:pt x="154" y="937"/>
                  </a:lnTo>
                  <a:lnTo>
                    <a:pt x="154" y="937"/>
                  </a:lnTo>
                  <a:lnTo>
                    <a:pt x="181" y="898"/>
                  </a:lnTo>
                  <a:lnTo>
                    <a:pt x="181" y="898"/>
                  </a:lnTo>
                  <a:lnTo>
                    <a:pt x="206" y="860"/>
                  </a:lnTo>
                  <a:lnTo>
                    <a:pt x="206" y="860"/>
                  </a:lnTo>
                  <a:lnTo>
                    <a:pt x="231" y="819"/>
                  </a:lnTo>
                  <a:lnTo>
                    <a:pt x="231" y="819"/>
                  </a:lnTo>
                  <a:lnTo>
                    <a:pt x="258" y="780"/>
                  </a:lnTo>
                  <a:lnTo>
                    <a:pt x="258" y="780"/>
                  </a:lnTo>
                  <a:lnTo>
                    <a:pt x="283" y="742"/>
                  </a:lnTo>
                  <a:lnTo>
                    <a:pt x="283" y="742"/>
                  </a:lnTo>
                  <a:lnTo>
                    <a:pt x="308" y="703"/>
                  </a:lnTo>
                  <a:lnTo>
                    <a:pt x="308" y="703"/>
                  </a:lnTo>
                  <a:lnTo>
                    <a:pt x="335" y="663"/>
                  </a:lnTo>
                  <a:lnTo>
                    <a:pt x="335" y="663"/>
                  </a:lnTo>
                  <a:lnTo>
                    <a:pt x="360" y="624"/>
                  </a:lnTo>
                  <a:lnTo>
                    <a:pt x="360" y="624"/>
                  </a:lnTo>
                  <a:lnTo>
                    <a:pt x="385" y="586"/>
                  </a:lnTo>
                  <a:lnTo>
                    <a:pt x="385" y="586"/>
                  </a:lnTo>
                  <a:lnTo>
                    <a:pt x="412" y="547"/>
                  </a:lnTo>
                  <a:lnTo>
                    <a:pt x="412" y="547"/>
                  </a:lnTo>
                  <a:lnTo>
                    <a:pt x="437" y="507"/>
                  </a:lnTo>
                  <a:lnTo>
                    <a:pt x="437" y="507"/>
                  </a:lnTo>
                  <a:lnTo>
                    <a:pt x="462" y="468"/>
                  </a:lnTo>
                  <a:lnTo>
                    <a:pt x="462" y="468"/>
                  </a:lnTo>
                  <a:lnTo>
                    <a:pt x="489" y="430"/>
                  </a:lnTo>
                  <a:lnTo>
                    <a:pt x="489" y="430"/>
                  </a:lnTo>
                  <a:lnTo>
                    <a:pt x="514" y="391"/>
                  </a:lnTo>
                  <a:lnTo>
                    <a:pt x="514" y="391"/>
                  </a:lnTo>
                  <a:lnTo>
                    <a:pt x="539" y="350"/>
                  </a:lnTo>
                  <a:lnTo>
                    <a:pt x="539" y="350"/>
                  </a:lnTo>
                  <a:lnTo>
                    <a:pt x="566" y="312"/>
                  </a:lnTo>
                  <a:lnTo>
                    <a:pt x="566" y="312"/>
                  </a:lnTo>
                  <a:lnTo>
                    <a:pt x="591" y="273"/>
                  </a:lnTo>
                  <a:lnTo>
                    <a:pt x="591" y="273"/>
                  </a:lnTo>
                  <a:lnTo>
                    <a:pt x="616" y="235"/>
                  </a:lnTo>
                  <a:lnTo>
                    <a:pt x="616" y="235"/>
                  </a:lnTo>
                  <a:lnTo>
                    <a:pt x="643" y="196"/>
                  </a:lnTo>
                  <a:lnTo>
                    <a:pt x="643" y="196"/>
                  </a:lnTo>
                  <a:lnTo>
                    <a:pt x="668" y="156"/>
                  </a:lnTo>
                  <a:lnTo>
                    <a:pt x="668" y="156"/>
                  </a:lnTo>
                  <a:lnTo>
                    <a:pt x="693" y="117"/>
                  </a:lnTo>
                  <a:lnTo>
                    <a:pt x="693" y="117"/>
                  </a:lnTo>
                  <a:lnTo>
                    <a:pt x="720" y="79"/>
                  </a:lnTo>
                  <a:lnTo>
                    <a:pt x="720" y="79"/>
                  </a:lnTo>
                  <a:lnTo>
                    <a:pt x="745" y="40"/>
                  </a:lnTo>
                  <a:lnTo>
                    <a:pt x="745" y="40"/>
                  </a:lnTo>
                  <a:lnTo>
                    <a:pt x="770"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9" name="Freeform 217"/>
            <p:cNvSpPr>
              <a:spLocks/>
            </p:cNvSpPr>
            <p:nvPr/>
          </p:nvSpPr>
          <p:spPr bwMode="auto">
            <a:xfrm>
              <a:off x="6995494" y="3966637"/>
              <a:ext cx="54145" cy="45776"/>
            </a:xfrm>
            <a:custGeom>
              <a:avLst/>
              <a:gdLst>
                <a:gd name="T0" fmla="*/ 36 w 36"/>
                <a:gd name="T1" fmla="*/ 18 h 36"/>
                <a:gd name="T2" fmla="*/ 36 w 36"/>
                <a:gd name="T3" fmla="*/ 18 h 36"/>
                <a:gd name="T4" fmla="*/ 36 w 36"/>
                <a:gd name="T5" fmla="*/ 25 h 36"/>
                <a:gd name="T6" fmla="*/ 32 w 36"/>
                <a:gd name="T7" fmla="*/ 29 h 36"/>
                <a:gd name="T8" fmla="*/ 25 w 36"/>
                <a:gd name="T9" fmla="*/ 34 h 36"/>
                <a:gd name="T10" fmla="*/ 18 w 36"/>
                <a:gd name="T11" fmla="*/ 36 h 36"/>
                <a:gd name="T12" fmla="*/ 18 w 36"/>
                <a:gd name="T13" fmla="*/ 36 h 36"/>
                <a:gd name="T14" fmla="*/ 11 w 36"/>
                <a:gd name="T15" fmla="*/ 34 h 36"/>
                <a:gd name="T16" fmla="*/ 7 w 36"/>
                <a:gd name="T17" fmla="*/ 29 h 36"/>
                <a:gd name="T18" fmla="*/ 2 w 36"/>
                <a:gd name="T19" fmla="*/ 25 h 36"/>
                <a:gd name="T20" fmla="*/ 0 w 36"/>
                <a:gd name="T21" fmla="*/ 18 h 36"/>
                <a:gd name="T22" fmla="*/ 0 w 36"/>
                <a:gd name="T23" fmla="*/ 18 h 36"/>
                <a:gd name="T24" fmla="*/ 2 w 36"/>
                <a:gd name="T25" fmla="*/ 9 h 36"/>
                <a:gd name="T26" fmla="*/ 7 w 36"/>
                <a:gd name="T27" fmla="*/ 5 h 36"/>
                <a:gd name="T28" fmla="*/ 11 w 36"/>
                <a:gd name="T29" fmla="*/ 0 h 36"/>
                <a:gd name="T30" fmla="*/ 18 w 36"/>
                <a:gd name="T31" fmla="*/ 0 h 36"/>
                <a:gd name="T32" fmla="*/ 18 w 36"/>
                <a:gd name="T33" fmla="*/ 0 h 36"/>
                <a:gd name="T34" fmla="*/ 25 w 36"/>
                <a:gd name="T35" fmla="*/ 0 h 36"/>
                <a:gd name="T36" fmla="*/ 32 w 36"/>
                <a:gd name="T37" fmla="*/ 5 h 36"/>
                <a:gd name="T38" fmla="*/ 36 w 36"/>
                <a:gd name="T39" fmla="*/ 9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6" y="25"/>
                  </a:lnTo>
                  <a:lnTo>
                    <a:pt x="32" y="29"/>
                  </a:lnTo>
                  <a:lnTo>
                    <a:pt x="25" y="34"/>
                  </a:lnTo>
                  <a:lnTo>
                    <a:pt x="18" y="36"/>
                  </a:lnTo>
                  <a:lnTo>
                    <a:pt x="18" y="36"/>
                  </a:lnTo>
                  <a:lnTo>
                    <a:pt x="11" y="34"/>
                  </a:lnTo>
                  <a:lnTo>
                    <a:pt x="7" y="29"/>
                  </a:lnTo>
                  <a:lnTo>
                    <a:pt x="2" y="25"/>
                  </a:lnTo>
                  <a:lnTo>
                    <a:pt x="0" y="18"/>
                  </a:lnTo>
                  <a:lnTo>
                    <a:pt x="0" y="18"/>
                  </a:lnTo>
                  <a:lnTo>
                    <a:pt x="2" y="9"/>
                  </a:lnTo>
                  <a:lnTo>
                    <a:pt x="7" y="5"/>
                  </a:lnTo>
                  <a:lnTo>
                    <a:pt x="11" y="0"/>
                  </a:lnTo>
                  <a:lnTo>
                    <a:pt x="18" y="0"/>
                  </a:lnTo>
                  <a:lnTo>
                    <a:pt x="18" y="0"/>
                  </a:lnTo>
                  <a:lnTo>
                    <a:pt x="25" y="0"/>
                  </a:lnTo>
                  <a:lnTo>
                    <a:pt x="32" y="5"/>
                  </a:lnTo>
                  <a:lnTo>
                    <a:pt x="36" y="9"/>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10" name="Rectangle 228"/>
            <p:cNvSpPr>
              <a:spLocks noChangeArrowheads="1"/>
            </p:cNvSpPr>
            <p:nvPr/>
          </p:nvSpPr>
          <p:spPr bwMode="auto">
            <a:xfrm>
              <a:off x="5649401" y="3943749"/>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6" name="Rectangle 234"/>
            <p:cNvSpPr>
              <a:spLocks noChangeArrowheads="1"/>
            </p:cNvSpPr>
            <p:nvPr/>
          </p:nvSpPr>
          <p:spPr bwMode="auto">
            <a:xfrm>
              <a:off x="5772730" y="5249650"/>
              <a:ext cx="8049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8" name="Rectangle 236"/>
            <p:cNvSpPr>
              <a:spLocks noChangeArrowheads="1"/>
            </p:cNvSpPr>
            <p:nvPr/>
          </p:nvSpPr>
          <p:spPr bwMode="auto">
            <a:xfrm>
              <a:off x="6971430"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9" name="Freeform 6"/>
          <p:cNvSpPr>
            <a:spLocks/>
          </p:cNvSpPr>
          <p:nvPr/>
        </p:nvSpPr>
        <p:spPr bwMode="auto">
          <a:xfrm>
            <a:off x="2049436" y="3256395"/>
            <a:ext cx="174466" cy="492098"/>
          </a:xfrm>
          <a:custGeom>
            <a:avLst/>
            <a:gdLst>
              <a:gd name="T0" fmla="*/ 0 w 116"/>
              <a:gd name="T1" fmla="*/ 0 h 387"/>
              <a:gd name="T2" fmla="*/ 116 w 116"/>
              <a:gd name="T3" fmla="*/ 233 h 387"/>
              <a:gd name="T4" fmla="*/ 5 w 116"/>
              <a:gd name="T5" fmla="*/ 387 h 387"/>
              <a:gd name="T6" fmla="*/ 0 w 116"/>
              <a:gd name="T7" fmla="*/ 0 h 387"/>
            </a:gdLst>
            <a:ahLst/>
            <a:cxnLst>
              <a:cxn ang="0">
                <a:pos x="T0" y="T1"/>
              </a:cxn>
              <a:cxn ang="0">
                <a:pos x="T2" y="T3"/>
              </a:cxn>
              <a:cxn ang="0">
                <a:pos x="T4" y="T5"/>
              </a:cxn>
              <a:cxn ang="0">
                <a:pos x="T6" y="T7"/>
              </a:cxn>
            </a:cxnLst>
            <a:rect l="0" t="0" r="r" b="b"/>
            <a:pathLst>
              <a:path w="116" h="387">
                <a:moveTo>
                  <a:pt x="0" y="0"/>
                </a:moveTo>
                <a:lnTo>
                  <a:pt x="116" y="233"/>
                </a:lnTo>
                <a:lnTo>
                  <a:pt x="5" y="387"/>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241" name="Content Placeholder 5"/>
          <p:cNvSpPr txBox="1">
            <a:spLocks/>
          </p:cNvSpPr>
          <p:nvPr/>
        </p:nvSpPr>
        <p:spPr>
          <a:xfrm>
            <a:off x="457200" y="5715000"/>
            <a:ext cx="8229600" cy="1447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p>
        </p:txBody>
      </p:sp>
      <p:sp>
        <p:nvSpPr>
          <p:cNvPr id="244" name="Content Placeholder 5"/>
          <p:cNvSpPr txBox="1">
            <a:spLocks/>
          </p:cNvSpPr>
          <p:nvPr/>
        </p:nvSpPr>
        <p:spPr>
          <a:xfrm>
            <a:off x="457200" y="5257800"/>
            <a:ext cx="8229600" cy="11811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The more </a:t>
            </a:r>
            <a:r>
              <a:rPr lang="en-US" sz="2400" i="1" dirty="0">
                <a:solidFill>
                  <a:srgbClr val="9D0505"/>
                </a:solidFill>
              </a:rPr>
              <a:t>elastic</a:t>
            </a:r>
            <a:r>
              <a:rPr lang="en-US" sz="2400" dirty="0"/>
              <a:t> demand leads to a larger reduction in quantity under a tax, which leads to larger deadweight loss.</a:t>
            </a:r>
          </a:p>
          <a:p>
            <a:r>
              <a:rPr lang="en-US" sz="2400" i="1" dirty="0">
                <a:solidFill>
                  <a:srgbClr val="9D0505"/>
                </a:solidFill>
              </a:rPr>
              <a:t>Deadweight loss </a:t>
            </a:r>
            <a:r>
              <a:rPr lang="en-US" sz="2400" dirty="0"/>
              <a:t>is minimized under inelastic goods.</a:t>
            </a:r>
          </a:p>
        </p:txBody>
      </p:sp>
      <p:sp>
        <p:nvSpPr>
          <p:cNvPr id="223" name="Rectangle 241"/>
          <p:cNvSpPr>
            <a:spLocks noChangeArrowheads="1"/>
          </p:cNvSpPr>
          <p:nvPr/>
        </p:nvSpPr>
        <p:spPr bwMode="auto">
          <a:xfrm>
            <a:off x="1702416" y="2133600"/>
            <a:ext cx="6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51" name="Group 250"/>
          <p:cNvGrpSpPr/>
          <p:nvPr/>
        </p:nvGrpSpPr>
        <p:grpSpPr>
          <a:xfrm>
            <a:off x="762000" y="2311619"/>
            <a:ext cx="2116927" cy="2764805"/>
            <a:chOff x="762000" y="2768819"/>
            <a:chExt cx="2116927" cy="2764805"/>
          </a:xfrm>
        </p:grpSpPr>
        <p:sp>
          <p:nvSpPr>
            <p:cNvPr id="18" name="Freeform 15"/>
            <p:cNvSpPr>
              <a:spLocks/>
            </p:cNvSpPr>
            <p:nvPr/>
          </p:nvSpPr>
          <p:spPr bwMode="auto">
            <a:xfrm>
              <a:off x="2195326" y="3986983"/>
              <a:ext cx="55649" cy="45776"/>
            </a:xfrm>
            <a:custGeom>
              <a:avLst/>
              <a:gdLst>
                <a:gd name="T0" fmla="*/ 37 w 37"/>
                <a:gd name="T1" fmla="*/ 18 h 36"/>
                <a:gd name="T2" fmla="*/ 37 w 37"/>
                <a:gd name="T3" fmla="*/ 18 h 36"/>
                <a:gd name="T4" fmla="*/ 37 w 37"/>
                <a:gd name="T5" fmla="*/ 25 h 36"/>
                <a:gd name="T6" fmla="*/ 32 w 37"/>
                <a:gd name="T7" fmla="*/ 32 h 36"/>
                <a:gd name="T8" fmla="*/ 25 w 37"/>
                <a:gd name="T9" fmla="*/ 36 h 36"/>
                <a:gd name="T10" fmla="*/ 19 w 37"/>
                <a:gd name="T11" fmla="*/ 36 h 36"/>
                <a:gd name="T12" fmla="*/ 19 w 37"/>
                <a:gd name="T13" fmla="*/ 36 h 36"/>
                <a:gd name="T14" fmla="*/ 12 w 37"/>
                <a:gd name="T15" fmla="*/ 36 h 36"/>
                <a:gd name="T16" fmla="*/ 7 w 37"/>
                <a:gd name="T17" fmla="*/ 32 h 36"/>
                <a:gd name="T18" fmla="*/ 3 w 37"/>
                <a:gd name="T19" fmla="*/ 25 h 36"/>
                <a:gd name="T20" fmla="*/ 0 w 37"/>
                <a:gd name="T21" fmla="*/ 18 h 36"/>
                <a:gd name="T22" fmla="*/ 0 w 37"/>
                <a:gd name="T23" fmla="*/ 18 h 36"/>
                <a:gd name="T24" fmla="*/ 3 w 37"/>
                <a:gd name="T25" fmla="*/ 11 h 36"/>
                <a:gd name="T26" fmla="*/ 7 w 37"/>
                <a:gd name="T27" fmla="*/ 7 h 36"/>
                <a:gd name="T28" fmla="*/ 12 w 37"/>
                <a:gd name="T29" fmla="*/ 2 h 36"/>
                <a:gd name="T30" fmla="*/ 19 w 37"/>
                <a:gd name="T31" fmla="*/ 0 h 36"/>
                <a:gd name="T32" fmla="*/ 19 w 37"/>
                <a:gd name="T33" fmla="*/ 0 h 36"/>
                <a:gd name="T34" fmla="*/ 25 w 37"/>
                <a:gd name="T35" fmla="*/ 2 h 36"/>
                <a:gd name="T36" fmla="*/ 32 w 37"/>
                <a:gd name="T37" fmla="*/ 7 h 36"/>
                <a:gd name="T38" fmla="*/ 37 w 37"/>
                <a:gd name="T39" fmla="*/ 11 h 36"/>
                <a:gd name="T40" fmla="*/ 37 w 37"/>
                <a:gd name="T41" fmla="*/ 18 h 36"/>
                <a:gd name="T42" fmla="*/ 37 w 37"/>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6">
                  <a:moveTo>
                    <a:pt x="37" y="18"/>
                  </a:moveTo>
                  <a:lnTo>
                    <a:pt x="37" y="18"/>
                  </a:lnTo>
                  <a:lnTo>
                    <a:pt x="37" y="25"/>
                  </a:lnTo>
                  <a:lnTo>
                    <a:pt x="32" y="32"/>
                  </a:lnTo>
                  <a:lnTo>
                    <a:pt x="25" y="36"/>
                  </a:lnTo>
                  <a:lnTo>
                    <a:pt x="19" y="36"/>
                  </a:lnTo>
                  <a:lnTo>
                    <a:pt x="19" y="36"/>
                  </a:lnTo>
                  <a:lnTo>
                    <a:pt x="12" y="36"/>
                  </a:lnTo>
                  <a:lnTo>
                    <a:pt x="7" y="32"/>
                  </a:lnTo>
                  <a:lnTo>
                    <a:pt x="3" y="25"/>
                  </a:lnTo>
                  <a:lnTo>
                    <a:pt x="0" y="18"/>
                  </a:lnTo>
                  <a:lnTo>
                    <a:pt x="0" y="18"/>
                  </a:lnTo>
                  <a:lnTo>
                    <a:pt x="3" y="11"/>
                  </a:lnTo>
                  <a:lnTo>
                    <a:pt x="7" y="7"/>
                  </a:lnTo>
                  <a:lnTo>
                    <a:pt x="12" y="2"/>
                  </a:lnTo>
                  <a:lnTo>
                    <a:pt x="19" y="0"/>
                  </a:lnTo>
                  <a:lnTo>
                    <a:pt x="19" y="0"/>
                  </a:lnTo>
                  <a:lnTo>
                    <a:pt x="25" y="2"/>
                  </a:lnTo>
                  <a:lnTo>
                    <a:pt x="32" y="7"/>
                  </a:lnTo>
                  <a:lnTo>
                    <a:pt x="37" y="11"/>
                  </a:lnTo>
                  <a:lnTo>
                    <a:pt x="37" y="18"/>
                  </a:lnTo>
                  <a:lnTo>
                    <a:pt x="37"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58" name="Line 73"/>
            <p:cNvSpPr>
              <a:spLocks noChangeShapeType="1"/>
            </p:cNvSpPr>
            <p:nvPr/>
          </p:nvSpPr>
          <p:spPr bwMode="auto">
            <a:xfrm flipV="1">
              <a:off x="2226910" y="5160641"/>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74"/>
            <p:cNvSpPr>
              <a:spLocks noChangeShapeType="1"/>
            </p:cNvSpPr>
            <p:nvPr/>
          </p:nvSpPr>
          <p:spPr bwMode="auto">
            <a:xfrm flipV="1">
              <a:off x="2226910" y="5069088"/>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Line 75"/>
            <p:cNvSpPr>
              <a:spLocks noChangeShapeType="1"/>
            </p:cNvSpPr>
            <p:nvPr/>
          </p:nvSpPr>
          <p:spPr bwMode="auto">
            <a:xfrm flipV="1">
              <a:off x="2226910" y="4976263"/>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1" name="Line 76"/>
            <p:cNvSpPr>
              <a:spLocks noChangeShapeType="1"/>
            </p:cNvSpPr>
            <p:nvPr/>
          </p:nvSpPr>
          <p:spPr bwMode="auto">
            <a:xfrm flipV="1">
              <a:off x="2226910" y="4884710"/>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2" name="Line 77"/>
            <p:cNvSpPr>
              <a:spLocks noChangeShapeType="1"/>
            </p:cNvSpPr>
            <p:nvPr/>
          </p:nvSpPr>
          <p:spPr bwMode="auto">
            <a:xfrm flipV="1">
              <a:off x="2226910" y="479315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3" name="Line 78"/>
            <p:cNvSpPr>
              <a:spLocks noChangeShapeType="1"/>
            </p:cNvSpPr>
            <p:nvPr/>
          </p:nvSpPr>
          <p:spPr bwMode="auto">
            <a:xfrm flipV="1">
              <a:off x="2226910" y="470033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4" name="Line 79"/>
            <p:cNvSpPr>
              <a:spLocks noChangeShapeType="1"/>
            </p:cNvSpPr>
            <p:nvPr/>
          </p:nvSpPr>
          <p:spPr bwMode="auto">
            <a:xfrm flipV="1">
              <a:off x="2226910" y="4608780"/>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5" name="Line 80"/>
            <p:cNvSpPr>
              <a:spLocks noChangeShapeType="1"/>
            </p:cNvSpPr>
            <p:nvPr/>
          </p:nvSpPr>
          <p:spPr bwMode="auto">
            <a:xfrm flipH="1" flipV="1">
              <a:off x="2223902" y="4515955"/>
              <a:ext cx="3008"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6" name="Line 81"/>
            <p:cNvSpPr>
              <a:spLocks noChangeShapeType="1"/>
            </p:cNvSpPr>
            <p:nvPr/>
          </p:nvSpPr>
          <p:spPr bwMode="auto">
            <a:xfrm flipV="1">
              <a:off x="2223902" y="442440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7" name="Line 82"/>
            <p:cNvSpPr>
              <a:spLocks noChangeShapeType="1"/>
            </p:cNvSpPr>
            <p:nvPr/>
          </p:nvSpPr>
          <p:spPr bwMode="auto">
            <a:xfrm flipV="1">
              <a:off x="2223902" y="4331578"/>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8" name="Line 83"/>
            <p:cNvSpPr>
              <a:spLocks noChangeShapeType="1"/>
            </p:cNvSpPr>
            <p:nvPr/>
          </p:nvSpPr>
          <p:spPr bwMode="auto">
            <a:xfrm flipV="1">
              <a:off x="2223902" y="424002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9" name="Line 84"/>
            <p:cNvSpPr>
              <a:spLocks noChangeShapeType="1"/>
            </p:cNvSpPr>
            <p:nvPr/>
          </p:nvSpPr>
          <p:spPr bwMode="auto">
            <a:xfrm flipV="1">
              <a:off x="2223902" y="4148471"/>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0" name="Line 85"/>
            <p:cNvSpPr>
              <a:spLocks noChangeShapeType="1"/>
            </p:cNvSpPr>
            <p:nvPr/>
          </p:nvSpPr>
          <p:spPr bwMode="auto">
            <a:xfrm flipV="1">
              <a:off x="2223902" y="405564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1" name="Line 86"/>
            <p:cNvSpPr>
              <a:spLocks noChangeShapeType="1"/>
            </p:cNvSpPr>
            <p:nvPr/>
          </p:nvSpPr>
          <p:spPr bwMode="auto">
            <a:xfrm flipV="1">
              <a:off x="2223902" y="4009871"/>
              <a:ext cx="0" cy="11445"/>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0" name="Rectangle 238"/>
            <p:cNvSpPr>
              <a:spLocks noChangeArrowheads="1"/>
            </p:cNvSpPr>
            <p:nvPr/>
          </p:nvSpPr>
          <p:spPr bwMode="auto">
            <a:xfrm>
              <a:off x="2175774"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Line 5"/>
            <p:cNvSpPr>
              <a:spLocks noChangeShapeType="1"/>
            </p:cNvSpPr>
            <p:nvPr/>
          </p:nvSpPr>
          <p:spPr bwMode="auto">
            <a:xfrm>
              <a:off x="1559128" y="3328310"/>
              <a:ext cx="997162" cy="1754766"/>
            </a:xfrm>
            <a:prstGeom prst="line">
              <a:avLst/>
            </a:prstGeom>
            <a:noFill/>
            <a:ln w="38100">
              <a:solidFill>
                <a:srgbClr val="ECB88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7"/>
            <p:cNvSpPr>
              <a:spLocks noChangeShapeType="1"/>
            </p:cNvSpPr>
            <p:nvPr/>
          </p:nvSpPr>
          <p:spPr bwMode="auto">
            <a:xfrm>
              <a:off x="1807290" y="3278718"/>
              <a:ext cx="915945" cy="1608535"/>
            </a:xfrm>
            <a:prstGeom prst="line">
              <a:avLst/>
            </a:prstGeom>
            <a:noFill/>
            <a:ln w="38100">
              <a:solidFill>
                <a:srgbClr val="D4712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1"/>
            <p:cNvSpPr>
              <a:spLocks noChangeShapeType="1"/>
            </p:cNvSpPr>
            <p:nvPr/>
          </p:nvSpPr>
          <p:spPr bwMode="auto">
            <a:xfrm flipV="1">
              <a:off x="974067" y="3278718"/>
              <a:ext cx="0" cy="19518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12"/>
            <p:cNvSpPr>
              <a:spLocks/>
            </p:cNvSpPr>
            <p:nvPr/>
          </p:nvSpPr>
          <p:spPr bwMode="auto">
            <a:xfrm>
              <a:off x="1392182" y="4009871"/>
              <a:ext cx="831720" cy="975294"/>
            </a:xfrm>
            <a:custGeom>
              <a:avLst/>
              <a:gdLst>
                <a:gd name="T0" fmla="*/ 0 w 553"/>
                <a:gd name="T1" fmla="*/ 767 h 767"/>
                <a:gd name="T2" fmla="*/ 0 w 553"/>
                <a:gd name="T3" fmla="*/ 767 h 767"/>
                <a:gd name="T4" fmla="*/ 220 w 553"/>
                <a:gd name="T5" fmla="*/ 462 h 767"/>
                <a:gd name="T6" fmla="*/ 220 w 553"/>
                <a:gd name="T7" fmla="*/ 462 h 767"/>
                <a:gd name="T8" fmla="*/ 249 w 553"/>
                <a:gd name="T9" fmla="*/ 423 h 767"/>
                <a:gd name="T10" fmla="*/ 249 w 553"/>
                <a:gd name="T11" fmla="*/ 423 h 767"/>
                <a:gd name="T12" fmla="*/ 276 w 553"/>
                <a:gd name="T13" fmla="*/ 385 h 767"/>
                <a:gd name="T14" fmla="*/ 276 w 553"/>
                <a:gd name="T15" fmla="*/ 385 h 767"/>
                <a:gd name="T16" fmla="*/ 304 w 553"/>
                <a:gd name="T17" fmla="*/ 346 h 767"/>
                <a:gd name="T18" fmla="*/ 304 w 553"/>
                <a:gd name="T19" fmla="*/ 346 h 767"/>
                <a:gd name="T20" fmla="*/ 331 w 553"/>
                <a:gd name="T21" fmla="*/ 308 h 767"/>
                <a:gd name="T22" fmla="*/ 331 w 553"/>
                <a:gd name="T23" fmla="*/ 308 h 767"/>
                <a:gd name="T24" fmla="*/ 360 w 553"/>
                <a:gd name="T25" fmla="*/ 269 h 767"/>
                <a:gd name="T26" fmla="*/ 360 w 553"/>
                <a:gd name="T27" fmla="*/ 269 h 767"/>
                <a:gd name="T28" fmla="*/ 387 w 553"/>
                <a:gd name="T29" fmla="*/ 231 h 767"/>
                <a:gd name="T30" fmla="*/ 387 w 553"/>
                <a:gd name="T31" fmla="*/ 231 h 767"/>
                <a:gd name="T32" fmla="*/ 414 w 553"/>
                <a:gd name="T33" fmla="*/ 192 h 767"/>
                <a:gd name="T34" fmla="*/ 414 w 553"/>
                <a:gd name="T35" fmla="*/ 192 h 767"/>
                <a:gd name="T36" fmla="*/ 442 w 553"/>
                <a:gd name="T37" fmla="*/ 154 h 767"/>
                <a:gd name="T38" fmla="*/ 442 w 553"/>
                <a:gd name="T39" fmla="*/ 154 h 767"/>
                <a:gd name="T40" fmla="*/ 471 w 553"/>
                <a:gd name="T41" fmla="*/ 115 h 767"/>
                <a:gd name="T42" fmla="*/ 471 w 553"/>
                <a:gd name="T43" fmla="*/ 115 h 767"/>
                <a:gd name="T44" fmla="*/ 498 w 553"/>
                <a:gd name="T45" fmla="*/ 77 h 767"/>
                <a:gd name="T46" fmla="*/ 498 w 553"/>
                <a:gd name="T47" fmla="*/ 77 h 767"/>
                <a:gd name="T48" fmla="*/ 525 w 553"/>
                <a:gd name="T49" fmla="*/ 38 h 767"/>
                <a:gd name="T50" fmla="*/ 525 w 553"/>
                <a:gd name="T51" fmla="*/ 38 h 767"/>
                <a:gd name="T52" fmla="*/ 553 w 553"/>
                <a:gd name="T53" fmla="*/ 0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3" h="767">
                  <a:moveTo>
                    <a:pt x="0" y="767"/>
                  </a:moveTo>
                  <a:lnTo>
                    <a:pt x="0" y="767"/>
                  </a:lnTo>
                  <a:lnTo>
                    <a:pt x="220" y="462"/>
                  </a:lnTo>
                  <a:lnTo>
                    <a:pt x="220" y="462"/>
                  </a:lnTo>
                  <a:lnTo>
                    <a:pt x="249" y="423"/>
                  </a:lnTo>
                  <a:lnTo>
                    <a:pt x="249" y="423"/>
                  </a:lnTo>
                  <a:lnTo>
                    <a:pt x="276" y="385"/>
                  </a:lnTo>
                  <a:lnTo>
                    <a:pt x="276" y="385"/>
                  </a:lnTo>
                  <a:lnTo>
                    <a:pt x="304" y="346"/>
                  </a:lnTo>
                  <a:lnTo>
                    <a:pt x="304" y="346"/>
                  </a:lnTo>
                  <a:lnTo>
                    <a:pt x="331" y="308"/>
                  </a:lnTo>
                  <a:lnTo>
                    <a:pt x="331" y="308"/>
                  </a:lnTo>
                  <a:lnTo>
                    <a:pt x="360" y="269"/>
                  </a:lnTo>
                  <a:lnTo>
                    <a:pt x="360" y="269"/>
                  </a:lnTo>
                  <a:lnTo>
                    <a:pt x="387" y="231"/>
                  </a:lnTo>
                  <a:lnTo>
                    <a:pt x="387" y="231"/>
                  </a:lnTo>
                  <a:lnTo>
                    <a:pt x="414" y="192"/>
                  </a:lnTo>
                  <a:lnTo>
                    <a:pt x="414" y="192"/>
                  </a:lnTo>
                  <a:lnTo>
                    <a:pt x="442" y="154"/>
                  </a:lnTo>
                  <a:lnTo>
                    <a:pt x="442" y="154"/>
                  </a:lnTo>
                  <a:lnTo>
                    <a:pt x="471" y="115"/>
                  </a:lnTo>
                  <a:lnTo>
                    <a:pt x="471" y="115"/>
                  </a:lnTo>
                  <a:lnTo>
                    <a:pt x="498" y="77"/>
                  </a:lnTo>
                  <a:lnTo>
                    <a:pt x="498" y="77"/>
                  </a:lnTo>
                  <a:lnTo>
                    <a:pt x="525" y="38"/>
                  </a:lnTo>
                  <a:lnTo>
                    <a:pt x="525" y="38"/>
                  </a:lnTo>
                  <a:lnTo>
                    <a:pt x="553"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Freeform 13"/>
            <p:cNvSpPr>
              <a:spLocks/>
            </p:cNvSpPr>
            <p:nvPr/>
          </p:nvSpPr>
          <p:spPr bwMode="auto">
            <a:xfrm>
              <a:off x="2223902" y="3522859"/>
              <a:ext cx="418116" cy="487011"/>
            </a:xfrm>
            <a:custGeom>
              <a:avLst/>
              <a:gdLst>
                <a:gd name="T0" fmla="*/ 0 w 278"/>
                <a:gd name="T1" fmla="*/ 383 h 383"/>
                <a:gd name="T2" fmla="*/ 0 w 278"/>
                <a:gd name="T3" fmla="*/ 383 h 383"/>
                <a:gd name="T4" fmla="*/ 278 w 278"/>
                <a:gd name="T5" fmla="*/ 0 h 383"/>
              </a:gdLst>
              <a:ahLst/>
              <a:cxnLst>
                <a:cxn ang="0">
                  <a:pos x="T0" y="T1"/>
                </a:cxn>
                <a:cxn ang="0">
                  <a:pos x="T2" y="T3"/>
                </a:cxn>
                <a:cxn ang="0">
                  <a:pos x="T4" y="T5"/>
                </a:cxn>
              </a:cxnLst>
              <a:rect l="0" t="0" r="r" b="b"/>
              <a:pathLst>
                <a:path w="278" h="383">
                  <a:moveTo>
                    <a:pt x="0" y="383"/>
                  </a:moveTo>
                  <a:lnTo>
                    <a:pt x="0" y="383"/>
                  </a:lnTo>
                  <a:lnTo>
                    <a:pt x="278" y="0"/>
                  </a:lnTo>
                </a:path>
              </a:pathLst>
            </a:custGeom>
            <a:noFill/>
            <a:ln w="38100">
              <a:solidFill>
                <a:srgbClr val="0E7D9C"/>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19"/>
            <p:cNvSpPr>
              <a:spLocks noChangeShapeType="1"/>
            </p:cNvSpPr>
            <p:nvPr/>
          </p:nvSpPr>
          <p:spPr bwMode="auto">
            <a:xfrm>
              <a:off x="974067" y="5230577"/>
              <a:ext cx="187550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Rectangle 30"/>
            <p:cNvSpPr>
              <a:spLocks noChangeArrowheads="1"/>
            </p:cNvSpPr>
            <p:nvPr/>
          </p:nvSpPr>
          <p:spPr bwMode="auto">
            <a:xfrm>
              <a:off x="2730755" y="4901241"/>
              <a:ext cx="10479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1"/>
            <p:cNvSpPr>
              <a:spLocks noChangeArrowheads="1"/>
            </p:cNvSpPr>
            <p:nvPr/>
          </p:nvSpPr>
          <p:spPr bwMode="auto">
            <a:xfrm>
              <a:off x="2798435" y="4936845"/>
              <a:ext cx="8049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2"/>
            <p:cNvSpPr>
              <a:spLocks noChangeArrowheads="1"/>
            </p:cNvSpPr>
            <p:nvPr/>
          </p:nvSpPr>
          <p:spPr bwMode="auto">
            <a:xfrm>
              <a:off x="2560801" y="5091977"/>
              <a:ext cx="10479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3"/>
            <p:cNvSpPr>
              <a:spLocks noChangeArrowheads="1"/>
            </p:cNvSpPr>
            <p:nvPr/>
          </p:nvSpPr>
          <p:spPr bwMode="auto">
            <a:xfrm>
              <a:off x="2662708" y="5126309"/>
              <a:ext cx="8049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4"/>
            <p:cNvSpPr>
              <a:spLocks noChangeArrowheads="1"/>
            </p:cNvSpPr>
            <p:nvPr/>
          </p:nvSpPr>
          <p:spPr bwMode="auto">
            <a:xfrm>
              <a:off x="2655555" y="3410961"/>
              <a:ext cx="9719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52"/>
            <p:cNvSpPr>
              <a:spLocks noChangeArrowheads="1"/>
            </p:cNvSpPr>
            <p:nvPr/>
          </p:nvSpPr>
          <p:spPr bwMode="auto">
            <a:xfrm>
              <a:off x="1201172" y="2768819"/>
              <a:ext cx="1473141"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Less elastic demand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53"/>
            <p:cNvSpPr>
              <a:spLocks noChangeArrowheads="1"/>
            </p:cNvSpPr>
            <p:nvPr/>
          </p:nvSpPr>
          <p:spPr bwMode="auto">
            <a:xfrm>
              <a:off x="1726074" y="5385709"/>
              <a:ext cx="59229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Quantity</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68"/>
            <p:cNvSpPr>
              <a:spLocks noChangeArrowheads="1"/>
            </p:cNvSpPr>
            <p:nvPr/>
          </p:nvSpPr>
          <p:spPr bwMode="auto">
            <a:xfrm>
              <a:off x="834193" y="3123587"/>
              <a:ext cx="355377"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Price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4" name="Rectangle 222"/>
            <p:cNvSpPr>
              <a:spLocks noChangeArrowheads="1"/>
            </p:cNvSpPr>
            <p:nvPr/>
          </p:nvSpPr>
          <p:spPr bwMode="auto">
            <a:xfrm>
              <a:off x="762000" y="3955193"/>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2" name="Rectangle 230"/>
            <p:cNvSpPr>
              <a:spLocks noChangeArrowheads="1"/>
            </p:cNvSpPr>
            <p:nvPr/>
          </p:nvSpPr>
          <p:spPr bwMode="auto">
            <a:xfrm>
              <a:off x="882321" y="5249650"/>
              <a:ext cx="8049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50" name="Group 249"/>
          <p:cNvGrpSpPr/>
          <p:nvPr/>
        </p:nvGrpSpPr>
        <p:grpSpPr>
          <a:xfrm>
            <a:off x="762000" y="3206804"/>
            <a:ext cx="1267885" cy="633654"/>
            <a:chOff x="762000" y="3664004"/>
            <a:chExt cx="1267885" cy="633654"/>
          </a:xfrm>
        </p:grpSpPr>
        <p:sp>
          <p:nvSpPr>
            <p:cNvPr id="54" name="Rectangle 69"/>
            <p:cNvSpPr>
              <a:spLocks noChangeArrowheads="1"/>
            </p:cNvSpPr>
            <p:nvPr/>
          </p:nvSpPr>
          <p:spPr bwMode="auto">
            <a:xfrm>
              <a:off x="1095891" y="3903059"/>
              <a:ext cx="24147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3" name="Freeform 211"/>
            <p:cNvSpPr>
              <a:spLocks/>
            </p:cNvSpPr>
            <p:nvPr/>
          </p:nvSpPr>
          <p:spPr bwMode="auto">
            <a:xfrm>
              <a:off x="993618" y="3722496"/>
              <a:ext cx="64673" cy="483196"/>
            </a:xfrm>
            <a:custGeom>
              <a:avLst/>
              <a:gdLst>
                <a:gd name="T0" fmla="*/ 21 w 43"/>
                <a:gd name="T1" fmla="*/ 217 h 380"/>
                <a:gd name="T2" fmla="*/ 21 w 43"/>
                <a:gd name="T3" fmla="*/ 217 h 380"/>
                <a:gd name="T4" fmla="*/ 21 w 43"/>
                <a:gd name="T5" fmla="*/ 208 h 380"/>
                <a:gd name="T6" fmla="*/ 25 w 43"/>
                <a:gd name="T7" fmla="*/ 199 h 380"/>
                <a:gd name="T8" fmla="*/ 30 w 43"/>
                <a:gd name="T9" fmla="*/ 192 h 380"/>
                <a:gd name="T10" fmla="*/ 37 w 43"/>
                <a:gd name="T11" fmla="*/ 190 h 380"/>
                <a:gd name="T12" fmla="*/ 37 w 43"/>
                <a:gd name="T13" fmla="*/ 187 h 380"/>
                <a:gd name="T14" fmla="*/ 37 w 43"/>
                <a:gd name="T15" fmla="*/ 187 h 380"/>
                <a:gd name="T16" fmla="*/ 30 w 43"/>
                <a:gd name="T17" fmla="*/ 185 h 380"/>
                <a:gd name="T18" fmla="*/ 25 w 43"/>
                <a:gd name="T19" fmla="*/ 178 h 380"/>
                <a:gd name="T20" fmla="*/ 21 w 43"/>
                <a:gd name="T21" fmla="*/ 169 h 380"/>
                <a:gd name="T22" fmla="*/ 21 w 43"/>
                <a:gd name="T23" fmla="*/ 160 h 380"/>
                <a:gd name="T24" fmla="*/ 21 w 43"/>
                <a:gd name="T25" fmla="*/ 24 h 380"/>
                <a:gd name="T26" fmla="*/ 21 w 43"/>
                <a:gd name="T27" fmla="*/ 24 h 380"/>
                <a:gd name="T28" fmla="*/ 19 w 43"/>
                <a:gd name="T29" fmla="*/ 15 h 380"/>
                <a:gd name="T30" fmla="*/ 16 w 43"/>
                <a:gd name="T31" fmla="*/ 9 h 380"/>
                <a:gd name="T32" fmla="*/ 9 w 43"/>
                <a:gd name="T33" fmla="*/ 4 h 380"/>
                <a:gd name="T34" fmla="*/ 0 w 43"/>
                <a:gd name="T35" fmla="*/ 2 h 380"/>
                <a:gd name="T36" fmla="*/ 0 w 43"/>
                <a:gd name="T37" fmla="*/ 0 h 380"/>
                <a:gd name="T38" fmla="*/ 0 w 43"/>
                <a:gd name="T39" fmla="*/ 0 h 380"/>
                <a:gd name="T40" fmla="*/ 9 w 43"/>
                <a:gd name="T41" fmla="*/ 0 h 380"/>
                <a:gd name="T42" fmla="*/ 19 w 43"/>
                <a:gd name="T43" fmla="*/ 4 h 380"/>
                <a:gd name="T44" fmla="*/ 25 w 43"/>
                <a:gd name="T45" fmla="*/ 13 h 380"/>
                <a:gd name="T46" fmla="*/ 28 w 43"/>
                <a:gd name="T47" fmla="*/ 20 h 380"/>
                <a:gd name="T48" fmla="*/ 30 w 43"/>
                <a:gd name="T49" fmla="*/ 27 h 380"/>
                <a:gd name="T50" fmla="*/ 30 w 43"/>
                <a:gd name="T51" fmla="*/ 165 h 380"/>
                <a:gd name="T52" fmla="*/ 30 w 43"/>
                <a:gd name="T53" fmla="*/ 165 h 380"/>
                <a:gd name="T54" fmla="*/ 30 w 43"/>
                <a:gd name="T55" fmla="*/ 174 h 380"/>
                <a:gd name="T56" fmla="*/ 32 w 43"/>
                <a:gd name="T57" fmla="*/ 178 h 380"/>
                <a:gd name="T58" fmla="*/ 37 w 43"/>
                <a:gd name="T59" fmla="*/ 183 h 380"/>
                <a:gd name="T60" fmla="*/ 43 w 43"/>
                <a:gd name="T61" fmla="*/ 187 h 380"/>
                <a:gd name="T62" fmla="*/ 43 w 43"/>
                <a:gd name="T63" fmla="*/ 192 h 380"/>
                <a:gd name="T64" fmla="*/ 43 w 43"/>
                <a:gd name="T65" fmla="*/ 192 h 380"/>
                <a:gd name="T66" fmla="*/ 37 w 43"/>
                <a:gd name="T67" fmla="*/ 194 h 380"/>
                <a:gd name="T68" fmla="*/ 32 w 43"/>
                <a:gd name="T69" fmla="*/ 199 h 380"/>
                <a:gd name="T70" fmla="*/ 30 w 43"/>
                <a:gd name="T71" fmla="*/ 203 h 380"/>
                <a:gd name="T72" fmla="*/ 30 w 43"/>
                <a:gd name="T73" fmla="*/ 212 h 380"/>
                <a:gd name="T74" fmla="*/ 30 w 43"/>
                <a:gd name="T75" fmla="*/ 353 h 380"/>
                <a:gd name="T76" fmla="*/ 30 w 43"/>
                <a:gd name="T77" fmla="*/ 353 h 380"/>
                <a:gd name="T78" fmla="*/ 28 w 43"/>
                <a:gd name="T79" fmla="*/ 359 h 380"/>
                <a:gd name="T80" fmla="*/ 25 w 43"/>
                <a:gd name="T81" fmla="*/ 366 h 380"/>
                <a:gd name="T82" fmla="*/ 19 w 43"/>
                <a:gd name="T83" fmla="*/ 373 h 380"/>
                <a:gd name="T84" fmla="*/ 9 w 43"/>
                <a:gd name="T85" fmla="*/ 378 h 380"/>
                <a:gd name="T86" fmla="*/ 0 w 43"/>
                <a:gd name="T87" fmla="*/ 380 h 380"/>
                <a:gd name="T88" fmla="*/ 0 w 43"/>
                <a:gd name="T89" fmla="*/ 378 h 380"/>
                <a:gd name="T90" fmla="*/ 0 w 43"/>
                <a:gd name="T91" fmla="*/ 378 h 380"/>
                <a:gd name="T92" fmla="*/ 9 w 43"/>
                <a:gd name="T93" fmla="*/ 375 h 380"/>
                <a:gd name="T94" fmla="*/ 16 w 43"/>
                <a:gd name="T95" fmla="*/ 371 h 380"/>
                <a:gd name="T96" fmla="*/ 19 w 43"/>
                <a:gd name="T97" fmla="*/ 364 h 380"/>
                <a:gd name="T98" fmla="*/ 21 w 43"/>
                <a:gd name="T99" fmla="*/ 353 h 380"/>
                <a:gd name="T100" fmla="*/ 21 w 43"/>
                <a:gd name="T101" fmla="*/ 21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380">
                  <a:moveTo>
                    <a:pt x="21" y="217"/>
                  </a:moveTo>
                  <a:lnTo>
                    <a:pt x="21" y="217"/>
                  </a:lnTo>
                  <a:lnTo>
                    <a:pt x="21" y="208"/>
                  </a:lnTo>
                  <a:lnTo>
                    <a:pt x="25" y="199"/>
                  </a:lnTo>
                  <a:lnTo>
                    <a:pt x="30" y="192"/>
                  </a:lnTo>
                  <a:lnTo>
                    <a:pt x="37" y="190"/>
                  </a:lnTo>
                  <a:lnTo>
                    <a:pt x="37" y="187"/>
                  </a:lnTo>
                  <a:lnTo>
                    <a:pt x="37" y="187"/>
                  </a:lnTo>
                  <a:lnTo>
                    <a:pt x="30" y="185"/>
                  </a:lnTo>
                  <a:lnTo>
                    <a:pt x="25" y="178"/>
                  </a:lnTo>
                  <a:lnTo>
                    <a:pt x="21" y="169"/>
                  </a:lnTo>
                  <a:lnTo>
                    <a:pt x="21" y="160"/>
                  </a:lnTo>
                  <a:lnTo>
                    <a:pt x="21" y="24"/>
                  </a:lnTo>
                  <a:lnTo>
                    <a:pt x="21" y="24"/>
                  </a:lnTo>
                  <a:lnTo>
                    <a:pt x="19" y="15"/>
                  </a:lnTo>
                  <a:lnTo>
                    <a:pt x="16" y="9"/>
                  </a:lnTo>
                  <a:lnTo>
                    <a:pt x="9" y="4"/>
                  </a:lnTo>
                  <a:lnTo>
                    <a:pt x="0" y="2"/>
                  </a:lnTo>
                  <a:lnTo>
                    <a:pt x="0" y="0"/>
                  </a:lnTo>
                  <a:lnTo>
                    <a:pt x="0" y="0"/>
                  </a:lnTo>
                  <a:lnTo>
                    <a:pt x="9" y="0"/>
                  </a:lnTo>
                  <a:lnTo>
                    <a:pt x="19" y="4"/>
                  </a:lnTo>
                  <a:lnTo>
                    <a:pt x="25" y="13"/>
                  </a:lnTo>
                  <a:lnTo>
                    <a:pt x="28" y="20"/>
                  </a:lnTo>
                  <a:lnTo>
                    <a:pt x="30" y="27"/>
                  </a:lnTo>
                  <a:lnTo>
                    <a:pt x="30" y="165"/>
                  </a:lnTo>
                  <a:lnTo>
                    <a:pt x="30" y="165"/>
                  </a:lnTo>
                  <a:lnTo>
                    <a:pt x="30" y="174"/>
                  </a:lnTo>
                  <a:lnTo>
                    <a:pt x="32" y="178"/>
                  </a:lnTo>
                  <a:lnTo>
                    <a:pt x="37" y="183"/>
                  </a:lnTo>
                  <a:lnTo>
                    <a:pt x="43" y="187"/>
                  </a:lnTo>
                  <a:lnTo>
                    <a:pt x="43" y="192"/>
                  </a:lnTo>
                  <a:lnTo>
                    <a:pt x="43" y="192"/>
                  </a:lnTo>
                  <a:lnTo>
                    <a:pt x="37" y="194"/>
                  </a:lnTo>
                  <a:lnTo>
                    <a:pt x="32" y="199"/>
                  </a:lnTo>
                  <a:lnTo>
                    <a:pt x="30" y="203"/>
                  </a:lnTo>
                  <a:lnTo>
                    <a:pt x="30" y="212"/>
                  </a:lnTo>
                  <a:lnTo>
                    <a:pt x="30" y="353"/>
                  </a:lnTo>
                  <a:lnTo>
                    <a:pt x="30" y="353"/>
                  </a:lnTo>
                  <a:lnTo>
                    <a:pt x="28" y="359"/>
                  </a:lnTo>
                  <a:lnTo>
                    <a:pt x="25" y="366"/>
                  </a:lnTo>
                  <a:lnTo>
                    <a:pt x="19" y="373"/>
                  </a:lnTo>
                  <a:lnTo>
                    <a:pt x="9" y="378"/>
                  </a:lnTo>
                  <a:lnTo>
                    <a:pt x="0" y="380"/>
                  </a:lnTo>
                  <a:lnTo>
                    <a:pt x="0" y="378"/>
                  </a:lnTo>
                  <a:lnTo>
                    <a:pt x="0" y="378"/>
                  </a:lnTo>
                  <a:lnTo>
                    <a:pt x="9" y="375"/>
                  </a:lnTo>
                  <a:lnTo>
                    <a:pt x="16" y="371"/>
                  </a:lnTo>
                  <a:lnTo>
                    <a:pt x="19" y="364"/>
                  </a:lnTo>
                  <a:lnTo>
                    <a:pt x="21" y="353"/>
                  </a:lnTo>
                  <a:lnTo>
                    <a:pt x="21" y="2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2" name="Line 87"/>
            <p:cNvSpPr>
              <a:spLocks noChangeShapeType="1"/>
            </p:cNvSpPr>
            <p:nvPr/>
          </p:nvSpPr>
          <p:spPr bwMode="auto">
            <a:xfrm>
              <a:off x="980083" y="3722496"/>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3" name="Line 88"/>
            <p:cNvSpPr>
              <a:spLocks noChangeShapeType="1"/>
            </p:cNvSpPr>
            <p:nvPr/>
          </p:nvSpPr>
          <p:spPr bwMode="auto">
            <a:xfrm>
              <a:off x="1089875"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4" name="Line 89"/>
            <p:cNvSpPr>
              <a:spLocks noChangeShapeType="1"/>
            </p:cNvSpPr>
            <p:nvPr/>
          </p:nvSpPr>
          <p:spPr bwMode="auto">
            <a:xfrm>
              <a:off x="1198164"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5" name="Line 90"/>
            <p:cNvSpPr>
              <a:spLocks noChangeShapeType="1"/>
            </p:cNvSpPr>
            <p:nvPr/>
          </p:nvSpPr>
          <p:spPr bwMode="auto">
            <a:xfrm>
              <a:off x="1307958"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6" name="Line 91"/>
            <p:cNvSpPr>
              <a:spLocks noChangeShapeType="1"/>
            </p:cNvSpPr>
            <p:nvPr/>
          </p:nvSpPr>
          <p:spPr bwMode="auto">
            <a:xfrm>
              <a:off x="1416247"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7" name="Line 92"/>
            <p:cNvSpPr>
              <a:spLocks noChangeShapeType="1"/>
            </p:cNvSpPr>
            <p:nvPr/>
          </p:nvSpPr>
          <p:spPr bwMode="auto">
            <a:xfrm>
              <a:off x="1526039"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8" name="Line 93"/>
            <p:cNvSpPr>
              <a:spLocks noChangeShapeType="1"/>
            </p:cNvSpPr>
            <p:nvPr/>
          </p:nvSpPr>
          <p:spPr bwMode="auto">
            <a:xfrm>
              <a:off x="1634328"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79" name="Line 94"/>
            <p:cNvSpPr>
              <a:spLocks noChangeShapeType="1"/>
            </p:cNvSpPr>
            <p:nvPr/>
          </p:nvSpPr>
          <p:spPr bwMode="auto">
            <a:xfrm>
              <a:off x="1742617" y="3722496"/>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0" name="Line 95"/>
            <p:cNvSpPr>
              <a:spLocks noChangeShapeType="1"/>
            </p:cNvSpPr>
            <p:nvPr/>
          </p:nvSpPr>
          <p:spPr bwMode="auto">
            <a:xfrm>
              <a:off x="1852411" y="3722496"/>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1" name="Line 96"/>
            <p:cNvSpPr>
              <a:spLocks noChangeShapeType="1"/>
            </p:cNvSpPr>
            <p:nvPr/>
          </p:nvSpPr>
          <p:spPr bwMode="auto">
            <a:xfrm>
              <a:off x="1960700" y="3722496"/>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2" name="Line 97"/>
            <p:cNvSpPr>
              <a:spLocks noChangeShapeType="1"/>
            </p:cNvSpPr>
            <p:nvPr/>
          </p:nvSpPr>
          <p:spPr bwMode="auto">
            <a:xfrm>
              <a:off x="974067"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3" name="Line 98"/>
            <p:cNvSpPr>
              <a:spLocks noChangeShapeType="1"/>
            </p:cNvSpPr>
            <p:nvPr/>
          </p:nvSpPr>
          <p:spPr bwMode="auto">
            <a:xfrm>
              <a:off x="1082356" y="4205692"/>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4" name="Line 99"/>
            <p:cNvSpPr>
              <a:spLocks noChangeShapeType="1"/>
            </p:cNvSpPr>
            <p:nvPr/>
          </p:nvSpPr>
          <p:spPr bwMode="auto">
            <a:xfrm>
              <a:off x="1192148"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5" name="Line 100"/>
            <p:cNvSpPr>
              <a:spLocks noChangeShapeType="1"/>
            </p:cNvSpPr>
            <p:nvPr/>
          </p:nvSpPr>
          <p:spPr bwMode="auto">
            <a:xfrm>
              <a:off x="1300437"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6" name="Line 101"/>
            <p:cNvSpPr>
              <a:spLocks noChangeShapeType="1"/>
            </p:cNvSpPr>
            <p:nvPr/>
          </p:nvSpPr>
          <p:spPr bwMode="auto">
            <a:xfrm>
              <a:off x="1410231"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7" name="Line 102"/>
            <p:cNvSpPr>
              <a:spLocks noChangeShapeType="1"/>
            </p:cNvSpPr>
            <p:nvPr/>
          </p:nvSpPr>
          <p:spPr bwMode="auto">
            <a:xfrm>
              <a:off x="1518520"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8" name="Line 103"/>
            <p:cNvSpPr>
              <a:spLocks noChangeShapeType="1"/>
            </p:cNvSpPr>
            <p:nvPr/>
          </p:nvSpPr>
          <p:spPr bwMode="auto">
            <a:xfrm>
              <a:off x="1626809" y="4205692"/>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89" name="Line 104"/>
            <p:cNvSpPr>
              <a:spLocks noChangeShapeType="1"/>
            </p:cNvSpPr>
            <p:nvPr/>
          </p:nvSpPr>
          <p:spPr bwMode="auto">
            <a:xfrm>
              <a:off x="1736601"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0" name="Line 105"/>
            <p:cNvSpPr>
              <a:spLocks noChangeShapeType="1"/>
            </p:cNvSpPr>
            <p:nvPr/>
          </p:nvSpPr>
          <p:spPr bwMode="auto">
            <a:xfrm>
              <a:off x="1844890" y="4205692"/>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1" name="Line 106"/>
            <p:cNvSpPr>
              <a:spLocks noChangeShapeType="1"/>
            </p:cNvSpPr>
            <p:nvPr/>
          </p:nvSpPr>
          <p:spPr bwMode="auto">
            <a:xfrm>
              <a:off x="1954684" y="4205692"/>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3" name="Rectangle 221"/>
            <p:cNvSpPr>
              <a:spLocks noChangeArrowheads="1"/>
            </p:cNvSpPr>
            <p:nvPr/>
          </p:nvSpPr>
          <p:spPr bwMode="auto">
            <a:xfrm>
              <a:off x="762000" y="3664004"/>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05" name="Rectangle 223"/>
            <p:cNvSpPr>
              <a:spLocks noChangeArrowheads="1"/>
            </p:cNvSpPr>
            <p:nvPr/>
          </p:nvSpPr>
          <p:spPr bwMode="auto">
            <a:xfrm>
              <a:off x="762000" y="4149743"/>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227" name="Group 226"/>
          <p:cNvGrpSpPr/>
          <p:nvPr/>
        </p:nvGrpSpPr>
        <p:grpSpPr>
          <a:xfrm>
            <a:off x="1981200" y="3324449"/>
            <a:ext cx="160982" cy="1615916"/>
            <a:chOff x="1981200" y="3781649"/>
            <a:chExt cx="160982" cy="1615916"/>
          </a:xfrm>
        </p:grpSpPr>
        <p:sp>
          <p:nvSpPr>
            <p:cNvPr id="17" name="Freeform 14"/>
            <p:cNvSpPr>
              <a:spLocks/>
            </p:cNvSpPr>
            <p:nvPr/>
          </p:nvSpPr>
          <p:spPr bwMode="auto">
            <a:xfrm>
              <a:off x="2029885" y="4182804"/>
              <a:ext cx="54145" cy="45776"/>
            </a:xfrm>
            <a:custGeom>
              <a:avLst/>
              <a:gdLst>
                <a:gd name="T0" fmla="*/ 36 w 36"/>
                <a:gd name="T1" fmla="*/ 18 h 36"/>
                <a:gd name="T2" fmla="*/ 36 w 36"/>
                <a:gd name="T3" fmla="*/ 18 h 36"/>
                <a:gd name="T4" fmla="*/ 36 w 36"/>
                <a:gd name="T5" fmla="*/ 25 h 36"/>
                <a:gd name="T6" fmla="*/ 31 w 36"/>
                <a:gd name="T7" fmla="*/ 31 h 36"/>
                <a:gd name="T8" fmla="*/ 24 w 36"/>
                <a:gd name="T9" fmla="*/ 34 h 36"/>
                <a:gd name="T10" fmla="*/ 18 w 36"/>
                <a:gd name="T11" fmla="*/ 36 h 36"/>
                <a:gd name="T12" fmla="*/ 18 w 36"/>
                <a:gd name="T13" fmla="*/ 36 h 36"/>
                <a:gd name="T14" fmla="*/ 11 w 36"/>
                <a:gd name="T15" fmla="*/ 34 h 36"/>
                <a:gd name="T16" fmla="*/ 6 w 36"/>
                <a:gd name="T17" fmla="*/ 31 h 36"/>
                <a:gd name="T18" fmla="*/ 2 w 36"/>
                <a:gd name="T19" fmla="*/ 25 h 36"/>
                <a:gd name="T20" fmla="*/ 0 w 36"/>
                <a:gd name="T21" fmla="*/ 18 h 36"/>
                <a:gd name="T22" fmla="*/ 0 w 36"/>
                <a:gd name="T23" fmla="*/ 18 h 36"/>
                <a:gd name="T24" fmla="*/ 2 w 36"/>
                <a:gd name="T25" fmla="*/ 11 h 36"/>
                <a:gd name="T26" fmla="*/ 6 w 36"/>
                <a:gd name="T27" fmla="*/ 4 h 36"/>
                <a:gd name="T28" fmla="*/ 11 w 36"/>
                <a:gd name="T29" fmla="*/ 2 h 36"/>
                <a:gd name="T30" fmla="*/ 18 w 36"/>
                <a:gd name="T31" fmla="*/ 0 h 36"/>
                <a:gd name="T32" fmla="*/ 18 w 36"/>
                <a:gd name="T33" fmla="*/ 0 h 36"/>
                <a:gd name="T34" fmla="*/ 24 w 36"/>
                <a:gd name="T35" fmla="*/ 2 h 36"/>
                <a:gd name="T36" fmla="*/ 31 w 36"/>
                <a:gd name="T37" fmla="*/ 4 h 36"/>
                <a:gd name="T38" fmla="*/ 36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6" y="25"/>
                  </a:lnTo>
                  <a:lnTo>
                    <a:pt x="31" y="31"/>
                  </a:lnTo>
                  <a:lnTo>
                    <a:pt x="24" y="34"/>
                  </a:lnTo>
                  <a:lnTo>
                    <a:pt x="18" y="36"/>
                  </a:lnTo>
                  <a:lnTo>
                    <a:pt x="18" y="36"/>
                  </a:lnTo>
                  <a:lnTo>
                    <a:pt x="11" y="34"/>
                  </a:lnTo>
                  <a:lnTo>
                    <a:pt x="6" y="31"/>
                  </a:lnTo>
                  <a:lnTo>
                    <a:pt x="2" y="25"/>
                  </a:lnTo>
                  <a:lnTo>
                    <a:pt x="0" y="18"/>
                  </a:lnTo>
                  <a:lnTo>
                    <a:pt x="0" y="18"/>
                  </a:lnTo>
                  <a:lnTo>
                    <a:pt x="2" y="11"/>
                  </a:lnTo>
                  <a:lnTo>
                    <a:pt x="6" y="4"/>
                  </a:lnTo>
                  <a:lnTo>
                    <a:pt x="11" y="2"/>
                  </a:lnTo>
                  <a:lnTo>
                    <a:pt x="18" y="0"/>
                  </a:lnTo>
                  <a:lnTo>
                    <a:pt x="18" y="0"/>
                  </a:lnTo>
                  <a:lnTo>
                    <a:pt x="24" y="2"/>
                  </a:lnTo>
                  <a:lnTo>
                    <a:pt x="31" y="4"/>
                  </a:lnTo>
                  <a:lnTo>
                    <a:pt x="36"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31" name="Line 146"/>
            <p:cNvSpPr>
              <a:spLocks noChangeShapeType="1"/>
            </p:cNvSpPr>
            <p:nvPr/>
          </p:nvSpPr>
          <p:spPr bwMode="auto">
            <a:xfrm flipV="1">
              <a:off x="2056957" y="4205692"/>
              <a:ext cx="0" cy="890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0" name="Line 135"/>
            <p:cNvSpPr>
              <a:spLocks noChangeShapeType="1"/>
            </p:cNvSpPr>
            <p:nvPr/>
          </p:nvSpPr>
          <p:spPr bwMode="auto">
            <a:xfrm flipV="1">
              <a:off x="2056957" y="516954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1" name="Line 136"/>
            <p:cNvSpPr>
              <a:spLocks noChangeShapeType="1"/>
            </p:cNvSpPr>
            <p:nvPr/>
          </p:nvSpPr>
          <p:spPr bwMode="auto">
            <a:xfrm flipV="1">
              <a:off x="2056957" y="507798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2" name="Line 137"/>
            <p:cNvSpPr>
              <a:spLocks noChangeShapeType="1"/>
            </p:cNvSpPr>
            <p:nvPr/>
          </p:nvSpPr>
          <p:spPr bwMode="auto">
            <a:xfrm flipV="1">
              <a:off x="2056957" y="498516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3" name="Line 138"/>
            <p:cNvSpPr>
              <a:spLocks noChangeShapeType="1"/>
            </p:cNvSpPr>
            <p:nvPr/>
          </p:nvSpPr>
          <p:spPr bwMode="auto">
            <a:xfrm flipV="1">
              <a:off x="2056957" y="489361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4" name="Line 139"/>
            <p:cNvSpPr>
              <a:spLocks noChangeShapeType="1"/>
            </p:cNvSpPr>
            <p:nvPr/>
          </p:nvSpPr>
          <p:spPr bwMode="auto">
            <a:xfrm flipV="1">
              <a:off x="2056957" y="4800787"/>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5" name="Line 140"/>
            <p:cNvSpPr>
              <a:spLocks noChangeShapeType="1"/>
            </p:cNvSpPr>
            <p:nvPr/>
          </p:nvSpPr>
          <p:spPr bwMode="auto">
            <a:xfrm flipV="1">
              <a:off x="2056957" y="470923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6" name="Line 141"/>
            <p:cNvSpPr>
              <a:spLocks noChangeShapeType="1"/>
            </p:cNvSpPr>
            <p:nvPr/>
          </p:nvSpPr>
          <p:spPr bwMode="auto">
            <a:xfrm flipV="1">
              <a:off x="2056957" y="4617681"/>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7" name="Line 142"/>
            <p:cNvSpPr>
              <a:spLocks noChangeShapeType="1"/>
            </p:cNvSpPr>
            <p:nvPr/>
          </p:nvSpPr>
          <p:spPr bwMode="auto">
            <a:xfrm flipV="1">
              <a:off x="2056957" y="452485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8" name="Line 143"/>
            <p:cNvSpPr>
              <a:spLocks noChangeShapeType="1"/>
            </p:cNvSpPr>
            <p:nvPr/>
          </p:nvSpPr>
          <p:spPr bwMode="auto">
            <a:xfrm flipV="1">
              <a:off x="2056957" y="443330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9" name="Line 144"/>
            <p:cNvSpPr>
              <a:spLocks noChangeShapeType="1"/>
            </p:cNvSpPr>
            <p:nvPr/>
          </p:nvSpPr>
          <p:spPr bwMode="auto">
            <a:xfrm flipV="1">
              <a:off x="2056957" y="434047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0" name="Line 145"/>
            <p:cNvSpPr>
              <a:spLocks noChangeShapeType="1"/>
            </p:cNvSpPr>
            <p:nvPr/>
          </p:nvSpPr>
          <p:spPr bwMode="auto">
            <a:xfrm flipV="1">
              <a:off x="2056957" y="424892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9" name="Rectangle 237"/>
            <p:cNvSpPr>
              <a:spLocks noChangeArrowheads="1"/>
            </p:cNvSpPr>
            <p:nvPr/>
          </p:nvSpPr>
          <p:spPr bwMode="auto">
            <a:xfrm>
              <a:off x="1981200"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5" name="Line 140"/>
            <p:cNvSpPr>
              <a:spLocks noChangeShapeType="1"/>
            </p:cNvSpPr>
            <p:nvPr/>
          </p:nvSpPr>
          <p:spPr bwMode="auto">
            <a:xfrm flipV="1">
              <a:off x="2057400" y="405757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6" name="Line 141"/>
            <p:cNvSpPr>
              <a:spLocks noChangeShapeType="1"/>
            </p:cNvSpPr>
            <p:nvPr/>
          </p:nvSpPr>
          <p:spPr bwMode="auto">
            <a:xfrm flipV="1">
              <a:off x="2057400" y="396602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7" name="Line 142"/>
            <p:cNvSpPr>
              <a:spLocks noChangeShapeType="1"/>
            </p:cNvSpPr>
            <p:nvPr/>
          </p:nvSpPr>
          <p:spPr bwMode="auto">
            <a:xfrm flipV="1">
              <a:off x="2057400" y="387320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8" name="Line 143"/>
            <p:cNvSpPr>
              <a:spLocks noChangeShapeType="1"/>
            </p:cNvSpPr>
            <p:nvPr/>
          </p:nvSpPr>
          <p:spPr bwMode="auto">
            <a:xfrm flipV="1">
              <a:off x="2057400" y="378164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265" name="Group 264"/>
          <p:cNvGrpSpPr/>
          <p:nvPr/>
        </p:nvGrpSpPr>
        <p:grpSpPr>
          <a:xfrm>
            <a:off x="5649401" y="3352800"/>
            <a:ext cx="1180703" cy="1587565"/>
            <a:chOff x="5649401" y="3810000"/>
            <a:chExt cx="1180703" cy="1587565"/>
          </a:xfrm>
        </p:grpSpPr>
        <p:sp>
          <p:nvSpPr>
            <p:cNvPr id="57" name="Rectangle 72"/>
            <p:cNvSpPr>
              <a:spLocks noChangeArrowheads="1"/>
            </p:cNvSpPr>
            <p:nvPr/>
          </p:nvSpPr>
          <p:spPr bwMode="auto">
            <a:xfrm>
              <a:off x="6027580" y="4036573"/>
              <a:ext cx="24147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5" name="Freeform 213"/>
            <p:cNvSpPr>
              <a:spLocks/>
            </p:cNvSpPr>
            <p:nvPr/>
          </p:nvSpPr>
          <p:spPr bwMode="auto">
            <a:xfrm>
              <a:off x="5878011" y="3903059"/>
              <a:ext cx="69185" cy="483196"/>
            </a:xfrm>
            <a:custGeom>
              <a:avLst/>
              <a:gdLst>
                <a:gd name="T0" fmla="*/ 21 w 46"/>
                <a:gd name="T1" fmla="*/ 217 h 380"/>
                <a:gd name="T2" fmla="*/ 21 w 46"/>
                <a:gd name="T3" fmla="*/ 217 h 380"/>
                <a:gd name="T4" fmla="*/ 21 w 46"/>
                <a:gd name="T5" fmla="*/ 208 h 380"/>
                <a:gd name="T6" fmla="*/ 25 w 46"/>
                <a:gd name="T7" fmla="*/ 199 h 380"/>
                <a:gd name="T8" fmla="*/ 30 w 46"/>
                <a:gd name="T9" fmla="*/ 195 h 380"/>
                <a:gd name="T10" fmla="*/ 37 w 46"/>
                <a:gd name="T11" fmla="*/ 190 h 380"/>
                <a:gd name="T12" fmla="*/ 37 w 46"/>
                <a:gd name="T13" fmla="*/ 190 h 380"/>
                <a:gd name="T14" fmla="*/ 37 w 46"/>
                <a:gd name="T15" fmla="*/ 190 h 380"/>
                <a:gd name="T16" fmla="*/ 30 w 46"/>
                <a:gd name="T17" fmla="*/ 186 h 380"/>
                <a:gd name="T18" fmla="*/ 25 w 46"/>
                <a:gd name="T19" fmla="*/ 179 h 380"/>
                <a:gd name="T20" fmla="*/ 21 w 46"/>
                <a:gd name="T21" fmla="*/ 172 h 380"/>
                <a:gd name="T22" fmla="*/ 21 w 46"/>
                <a:gd name="T23" fmla="*/ 161 h 380"/>
                <a:gd name="T24" fmla="*/ 21 w 46"/>
                <a:gd name="T25" fmla="*/ 27 h 380"/>
                <a:gd name="T26" fmla="*/ 21 w 46"/>
                <a:gd name="T27" fmla="*/ 27 h 380"/>
                <a:gd name="T28" fmla="*/ 18 w 46"/>
                <a:gd name="T29" fmla="*/ 18 h 380"/>
                <a:gd name="T30" fmla="*/ 16 w 46"/>
                <a:gd name="T31" fmla="*/ 12 h 380"/>
                <a:gd name="T32" fmla="*/ 9 w 46"/>
                <a:gd name="T33" fmla="*/ 7 h 380"/>
                <a:gd name="T34" fmla="*/ 0 w 46"/>
                <a:gd name="T35" fmla="*/ 5 h 380"/>
                <a:gd name="T36" fmla="*/ 0 w 46"/>
                <a:gd name="T37" fmla="*/ 0 h 380"/>
                <a:gd name="T38" fmla="*/ 0 w 46"/>
                <a:gd name="T39" fmla="*/ 0 h 380"/>
                <a:gd name="T40" fmla="*/ 9 w 46"/>
                <a:gd name="T41" fmla="*/ 2 h 380"/>
                <a:gd name="T42" fmla="*/ 18 w 46"/>
                <a:gd name="T43" fmla="*/ 7 h 380"/>
                <a:gd name="T44" fmla="*/ 25 w 46"/>
                <a:gd name="T45" fmla="*/ 16 h 380"/>
                <a:gd name="T46" fmla="*/ 28 w 46"/>
                <a:gd name="T47" fmla="*/ 21 h 380"/>
                <a:gd name="T48" fmla="*/ 30 w 46"/>
                <a:gd name="T49" fmla="*/ 27 h 380"/>
                <a:gd name="T50" fmla="*/ 30 w 46"/>
                <a:gd name="T51" fmla="*/ 165 h 380"/>
                <a:gd name="T52" fmla="*/ 30 w 46"/>
                <a:gd name="T53" fmla="*/ 165 h 380"/>
                <a:gd name="T54" fmla="*/ 30 w 46"/>
                <a:gd name="T55" fmla="*/ 174 h 380"/>
                <a:gd name="T56" fmla="*/ 32 w 46"/>
                <a:gd name="T57" fmla="*/ 181 h 380"/>
                <a:gd name="T58" fmla="*/ 37 w 46"/>
                <a:gd name="T59" fmla="*/ 186 h 380"/>
                <a:gd name="T60" fmla="*/ 46 w 46"/>
                <a:gd name="T61" fmla="*/ 188 h 380"/>
                <a:gd name="T62" fmla="*/ 46 w 46"/>
                <a:gd name="T63" fmla="*/ 193 h 380"/>
                <a:gd name="T64" fmla="*/ 46 w 46"/>
                <a:gd name="T65" fmla="*/ 193 h 380"/>
                <a:gd name="T66" fmla="*/ 37 w 46"/>
                <a:gd name="T67" fmla="*/ 195 h 380"/>
                <a:gd name="T68" fmla="*/ 32 w 46"/>
                <a:gd name="T69" fmla="*/ 199 h 380"/>
                <a:gd name="T70" fmla="*/ 30 w 46"/>
                <a:gd name="T71" fmla="*/ 206 h 380"/>
                <a:gd name="T72" fmla="*/ 30 w 46"/>
                <a:gd name="T73" fmla="*/ 213 h 380"/>
                <a:gd name="T74" fmla="*/ 30 w 46"/>
                <a:gd name="T75" fmla="*/ 353 h 380"/>
                <a:gd name="T76" fmla="*/ 30 w 46"/>
                <a:gd name="T77" fmla="*/ 353 h 380"/>
                <a:gd name="T78" fmla="*/ 28 w 46"/>
                <a:gd name="T79" fmla="*/ 360 h 380"/>
                <a:gd name="T80" fmla="*/ 25 w 46"/>
                <a:gd name="T81" fmla="*/ 365 h 380"/>
                <a:gd name="T82" fmla="*/ 18 w 46"/>
                <a:gd name="T83" fmla="*/ 374 h 380"/>
                <a:gd name="T84" fmla="*/ 9 w 46"/>
                <a:gd name="T85" fmla="*/ 378 h 380"/>
                <a:gd name="T86" fmla="*/ 0 w 46"/>
                <a:gd name="T87" fmla="*/ 380 h 380"/>
                <a:gd name="T88" fmla="*/ 0 w 46"/>
                <a:gd name="T89" fmla="*/ 376 h 380"/>
                <a:gd name="T90" fmla="*/ 0 w 46"/>
                <a:gd name="T91" fmla="*/ 376 h 380"/>
                <a:gd name="T92" fmla="*/ 9 w 46"/>
                <a:gd name="T93" fmla="*/ 374 h 380"/>
                <a:gd name="T94" fmla="*/ 16 w 46"/>
                <a:gd name="T95" fmla="*/ 369 h 380"/>
                <a:gd name="T96" fmla="*/ 18 w 46"/>
                <a:gd name="T97" fmla="*/ 362 h 380"/>
                <a:gd name="T98" fmla="*/ 21 w 46"/>
                <a:gd name="T99" fmla="*/ 353 h 380"/>
                <a:gd name="T100" fmla="*/ 21 w 46"/>
                <a:gd name="T101" fmla="*/ 21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 h="380">
                  <a:moveTo>
                    <a:pt x="21" y="217"/>
                  </a:moveTo>
                  <a:lnTo>
                    <a:pt x="21" y="217"/>
                  </a:lnTo>
                  <a:lnTo>
                    <a:pt x="21" y="208"/>
                  </a:lnTo>
                  <a:lnTo>
                    <a:pt x="25" y="199"/>
                  </a:lnTo>
                  <a:lnTo>
                    <a:pt x="30" y="195"/>
                  </a:lnTo>
                  <a:lnTo>
                    <a:pt x="37" y="190"/>
                  </a:lnTo>
                  <a:lnTo>
                    <a:pt x="37" y="190"/>
                  </a:lnTo>
                  <a:lnTo>
                    <a:pt x="37" y="190"/>
                  </a:lnTo>
                  <a:lnTo>
                    <a:pt x="30" y="186"/>
                  </a:lnTo>
                  <a:lnTo>
                    <a:pt x="25" y="179"/>
                  </a:lnTo>
                  <a:lnTo>
                    <a:pt x="21" y="172"/>
                  </a:lnTo>
                  <a:lnTo>
                    <a:pt x="21" y="161"/>
                  </a:lnTo>
                  <a:lnTo>
                    <a:pt x="21" y="27"/>
                  </a:lnTo>
                  <a:lnTo>
                    <a:pt x="21" y="27"/>
                  </a:lnTo>
                  <a:lnTo>
                    <a:pt x="18" y="18"/>
                  </a:lnTo>
                  <a:lnTo>
                    <a:pt x="16" y="12"/>
                  </a:lnTo>
                  <a:lnTo>
                    <a:pt x="9" y="7"/>
                  </a:lnTo>
                  <a:lnTo>
                    <a:pt x="0" y="5"/>
                  </a:lnTo>
                  <a:lnTo>
                    <a:pt x="0" y="0"/>
                  </a:lnTo>
                  <a:lnTo>
                    <a:pt x="0" y="0"/>
                  </a:lnTo>
                  <a:lnTo>
                    <a:pt x="9" y="2"/>
                  </a:lnTo>
                  <a:lnTo>
                    <a:pt x="18" y="7"/>
                  </a:lnTo>
                  <a:lnTo>
                    <a:pt x="25" y="16"/>
                  </a:lnTo>
                  <a:lnTo>
                    <a:pt x="28" y="21"/>
                  </a:lnTo>
                  <a:lnTo>
                    <a:pt x="30" y="27"/>
                  </a:lnTo>
                  <a:lnTo>
                    <a:pt x="30" y="165"/>
                  </a:lnTo>
                  <a:lnTo>
                    <a:pt x="30" y="165"/>
                  </a:lnTo>
                  <a:lnTo>
                    <a:pt x="30" y="174"/>
                  </a:lnTo>
                  <a:lnTo>
                    <a:pt x="32" y="181"/>
                  </a:lnTo>
                  <a:lnTo>
                    <a:pt x="37" y="186"/>
                  </a:lnTo>
                  <a:lnTo>
                    <a:pt x="46" y="188"/>
                  </a:lnTo>
                  <a:lnTo>
                    <a:pt x="46" y="193"/>
                  </a:lnTo>
                  <a:lnTo>
                    <a:pt x="46" y="193"/>
                  </a:lnTo>
                  <a:lnTo>
                    <a:pt x="37" y="195"/>
                  </a:lnTo>
                  <a:lnTo>
                    <a:pt x="32" y="199"/>
                  </a:lnTo>
                  <a:lnTo>
                    <a:pt x="30" y="206"/>
                  </a:lnTo>
                  <a:lnTo>
                    <a:pt x="30" y="213"/>
                  </a:lnTo>
                  <a:lnTo>
                    <a:pt x="30" y="353"/>
                  </a:lnTo>
                  <a:lnTo>
                    <a:pt x="30" y="353"/>
                  </a:lnTo>
                  <a:lnTo>
                    <a:pt x="28" y="360"/>
                  </a:lnTo>
                  <a:lnTo>
                    <a:pt x="25" y="365"/>
                  </a:lnTo>
                  <a:lnTo>
                    <a:pt x="18" y="374"/>
                  </a:lnTo>
                  <a:lnTo>
                    <a:pt x="9" y="378"/>
                  </a:lnTo>
                  <a:lnTo>
                    <a:pt x="0" y="380"/>
                  </a:lnTo>
                  <a:lnTo>
                    <a:pt x="0" y="376"/>
                  </a:lnTo>
                  <a:lnTo>
                    <a:pt x="0" y="376"/>
                  </a:lnTo>
                  <a:lnTo>
                    <a:pt x="9" y="374"/>
                  </a:lnTo>
                  <a:lnTo>
                    <a:pt x="16" y="369"/>
                  </a:lnTo>
                  <a:lnTo>
                    <a:pt x="18" y="362"/>
                  </a:lnTo>
                  <a:lnTo>
                    <a:pt x="21" y="353"/>
                  </a:lnTo>
                  <a:lnTo>
                    <a:pt x="21" y="2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68" name="Line 185"/>
            <p:cNvSpPr>
              <a:spLocks noChangeShapeType="1"/>
            </p:cNvSpPr>
            <p:nvPr/>
          </p:nvSpPr>
          <p:spPr bwMode="auto">
            <a:xfrm>
              <a:off x="5864475" y="4386255"/>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9" name="Line 186"/>
            <p:cNvSpPr>
              <a:spLocks noChangeShapeType="1"/>
            </p:cNvSpPr>
            <p:nvPr/>
          </p:nvSpPr>
          <p:spPr bwMode="auto">
            <a:xfrm>
              <a:off x="5974268" y="438625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0" name="Line 187"/>
            <p:cNvSpPr>
              <a:spLocks noChangeShapeType="1"/>
            </p:cNvSpPr>
            <p:nvPr/>
          </p:nvSpPr>
          <p:spPr bwMode="auto">
            <a:xfrm>
              <a:off x="6082557" y="438625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1" name="Line 188"/>
            <p:cNvSpPr>
              <a:spLocks noChangeShapeType="1"/>
            </p:cNvSpPr>
            <p:nvPr/>
          </p:nvSpPr>
          <p:spPr bwMode="auto">
            <a:xfrm>
              <a:off x="6192350" y="438625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2" name="Line 189"/>
            <p:cNvSpPr>
              <a:spLocks noChangeShapeType="1"/>
            </p:cNvSpPr>
            <p:nvPr/>
          </p:nvSpPr>
          <p:spPr bwMode="auto">
            <a:xfrm>
              <a:off x="6300639" y="438625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3" name="Line 190"/>
            <p:cNvSpPr>
              <a:spLocks noChangeShapeType="1"/>
            </p:cNvSpPr>
            <p:nvPr/>
          </p:nvSpPr>
          <p:spPr bwMode="auto">
            <a:xfrm>
              <a:off x="6408928" y="4386255"/>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4" name="Line 191"/>
            <p:cNvSpPr>
              <a:spLocks noChangeShapeType="1"/>
            </p:cNvSpPr>
            <p:nvPr/>
          </p:nvSpPr>
          <p:spPr bwMode="auto">
            <a:xfrm>
              <a:off x="6518721" y="438625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5" name="Line 192"/>
            <p:cNvSpPr>
              <a:spLocks noChangeShapeType="1"/>
            </p:cNvSpPr>
            <p:nvPr/>
          </p:nvSpPr>
          <p:spPr bwMode="auto">
            <a:xfrm>
              <a:off x="6627010" y="4386255"/>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6" name="Line 193"/>
            <p:cNvSpPr>
              <a:spLocks noChangeShapeType="1"/>
            </p:cNvSpPr>
            <p:nvPr/>
          </p:nvSpPr>
          <p:spPr bwMode="auto">
            <a:xfrm>
              <a:off x="6712739" y="4404057"/>
              <a:ext cx="3008"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7" name="Line 194"/>
            <p:cNvSpPr>
              <a:spLocks noChangeShapeType="1"/>
            </p:cNvSpPr>
            <p:nvPr/>
          </p:nvSpPr>
          <p:spPr bwMode="auto">
            <a:xfrm>
              <a:off x="6715747" y="4495610"/>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8" name="Line 195"/>
            <p:cNvSpPr>
              <a:spLocks noChangeShapeType="1"/>
            </p:cNvSpPr>
            <p:nvPr/>
          </p:nvSpPr>
          <p:spPr bwMode="auto">
            <a:xfrm>
              <a:off x="6715747" y="458843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9" name="Line 196"/>
            <p:cNvSpPr>
              <a:spLocks noChangeShapeType="1"/>
            </p:cNvSpPr>
            <p:nvPr/>
          </p:nvSpPr>
          <p:spPr bwMode="auto">
            <a:xfrm>
              <a:off x="6715747" y="4679988"/>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0" name="Line 197"/>
            <p:cNvSpPr>
              <a:spLocks noChangeShapeType="1"/>
            </p:cNvSpPr>
            <p:nvPr/>
          </p:nvSpPr>
          <p:spPr bwMode="auto">
            <a:xfrm>
              <a:off x="6715747" y="477281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1" name="Line 198"/>
            <p:cNvSpPr>
              <a:spLocks noChangeShapeType="1"/>
            </p:cNvSpPr>
            <p:nvPr/>
          </p:nvSpPr>
          <p:spPr bwMode="auto">
            <a:xfrm>
              <a:off x="6715747" y="486436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2" name="Line 199"/>
            <p:cNvSpPr>
              <a:spLocks noChangeShapeType="1"/>
            </p:cNvSpPr>
            <p:nvPr/>
          </p:nvSpPr>
          <p:spPr bwMode="auto">
            <a:xfrm>
              <a:off x="6715747" y="4957190"/>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3" name="Line 200"/>
            <p:cNvSpPr>
              <a:spLocks noChangeShapeType="1"/>
            </p:cNvSpPr>
            <p:nvPr/>
          </p:nvSpPr>
          <p:spPr bwMode="auto">
            <a:xfrm>
              <a:off x="6715747" y="504874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4" name="Line 201"/>
            <p:cNvSpPr>
              <a:spLocks noChangeShapeType="1"/>
            </p:cNvSpPr>
            <p:nvPr/>
          </p:nvSpPr>
          <p:spPr bwMode="auto">
            <a:xfrm>
              <a:off x="6718755" y="5140296"/>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5" name="Line 202"/>
            <p:cNvSpPr>
              <a:spLocks noChangeShapeType="1"/>
            </p:cNvSpPr>
            <p:nvPr/>
          </p:nvSpPr>
          <p:spPr bwMode="auto">
            <a:xfrm>
              <a:off x="5864475" y="3903059"/>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6" name="Line 203"/>
            <p:cNvSpPr>
              <a:spLocks noChangeShapeType="1"/>
            </p:cNvSpPr>
            <p:nvPr/>
          </p:nvSpPr>
          <p:spPr bwMode="auto">
            <a:xfrm>
              <a:off x="5974268" y="3903059"/>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7" name="Line 204"/>
            <p:cNvSpPr>
              <a:spLocks noChangeShapeType="1"/>
            </p:cNvSpPr>
            <p:nvPr/>
          </p:nvSpPr>
          <p:spPr bwMode="auto">
            <a:xfrm>
              <a:off x="6082557" y="3903059"/>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8" name="Line 206"/>
            <p:cNvSpPr>
              <a:spLocks noChangeShapeType="1"/>
            </p:cNvSpPr>
            <p:nvPr/>
          </p:nvSpPr>
          <p:spPr bwMode="auto">
            <a:xfrm>
              <a:off x="6192350" y="3903059"/>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9" name="Line 207"/>
            <p:cNvSpPr>
              <a:spLocks noChangeShapeType="1"/>
            </p:cNvSpPr>
            <p:nvPr/>
          </p:nvSpPr>
          <p:spPr bwMode="auto">
            <a:xfrm>
              <a:off x="6300639" y="3903059"/>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0" name="Line 208"/>
            <p:cNvSpPr>
              <a:spLocks noChangeShapeType="1"/>
            </p:cNvSpPr>
            <p:nvPr/>
          </p:nvSpPr>
          <p:spPr bwMode="auto">
            <a:xfrm>
              <a:off x="6408928" y="3903059"/>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1" name="Line 209"/>
            <p:cNvSpPr>
              <a:spLocks noChangeShapeType="1"/>
            </p:cNvSpPr>
            <p:nvPr/>
          </p:nvSpPr>
          <p:spPr bwMode="auto">
            <a:xfrm>
              <a:off x="6518721" y="3903059"/>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2" name="Line 210"/>
            <p:cNvSpPr>
              <a:spLocks noChangeShapeType="1"/>
            </p:cNvSpPr>
            <p:nvPr/>
          </p:nvSpPr>
          <p:spPr bwMode="auto">
            <a:xfrm>
              <a:off x="6627010" y="3903059"/>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0" name="Freeform 218"/>
            <p:cNvSpPr>
              <a:spLocks/>
            </p:cNvSpPr>
            <p:nvPr/>
          </p:nvSpPr>
          <p:spPr bwMode="auto">
            <a:xfrm>
              <a:off x="6685667" y="4363367"/>
              <a:ext cx="54145" cy="47048"/>
            </a:xfrm>
            <a:custGeom>
              <a:avLst/>
              <a:gdLst>
                <a:gd name="T0" fmla="*/ 36 w 36"/>
                <a:gd name="T1" fmla="*/ 18 h 37"/>
                <a:gd name="T2" fmla="*/ 36 w 36"/>
                <a:gd name="T3" fmla="*/ 18 h 37"/>
                <a:gd name="T4" fmla="*/ 36 w 36"/>
                <a:gd name="T5" fmla="*/ 25 h 37"/>
                <a:gd name="T6" fmla="*/ 32 w 36"/>
                <a:gd name="T7" fmla="*/ 30 h 37"/>
                <a:gd name="T8" fmla="*/ 27 w 36"/>
                <a:gd name="T9" fmla="*/ 34 h 37"/>
                <a:gd name="T10" fmla="*/ 18 w 36"/>
                <a:gd name="T11" fmla="*/ 37 h 37"/>
                <a:gd name="T12" fmla="*/ 18 w 36"/>
                <a:gd name="T13" fmla="*/ 37 h 37"/>
                <a:gd name="T14" fmla="*/ 11 w 36"/>
                <a:gd name="T15" fmla="*/ 34 h 37"/>
                <a:gd name="T16" fmla="*/ 7 w 36"/>
                <a:gd name="T17" fmla="*/ 30 h 37"/>
                <a:gd name="T18" fmla="*/ 2 w 36"/>
                <a:gd name="T19" fmla="*/ 25 h 37"/>
                <a:gd name="T20" fmla="*/ 0 w 36"/>
                <a:gd name="T21" fmla="*/ 18 h 37"/>
                <a:gd name="T22" fmla="*/ 0 w 36"/>
                <a:gd name="T23" fmla="*/ 18 h 37"/>
                <a:gd name="T24" fmla="*/ 2 w 36"/>
                <a:gd name="T25" fmla="*/ 9 h 37"/>
                <a:gd name="T26" fmla="*/ 7 w 36"/>
                <a:gd name="T27" fmla="*/ 5 h 37"/>
                <a:gd name="T28" fmla="*/ 11 w 36"/>
                <a:gd name="T29" fmla="*/ 0 h 37"/>
                <a:gd name="T30" fmla="*/ 18 w 36"/>
                <a:gd name="T31" fmla="*/ 0 h 37"/>
                <a:gd name="T32" fmla="*/ 18 w 36"/>
                <a:gd name="T33" fmla="*/ 0 h 37"/>
                <a:gd name="T34" fmla="*/ 27 w 36"/>
                <a:gd name="T35" fmla="*/ 0 h 37"/>
                <a:gd name="T36" fmla="*/ 32 w 36"/>
                <a:gd name="T37" fmla="*/ 5 h 37"/>
                <a:gd name="T38" fmla="*/ 36 w 36"/>
                <a:gd name="T39" fmla="*/ 9 h 37"/>
                <a:gd name="T40" fmla="*/ 36 w 36"/>
                <a:gd name="T41" fmla="*/ 18 h 37"/>
                <a:gd name="T42" fmla="*/ 36 w 36"/>
                <a:gd name="T43"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7">
                  <a:moveTo>
                    <a:pt x="36" y="18"/>
                  </a:moveTo>
                  <a:lnTo>
                    <a:pt x="36" y="18"/>
                  </a:lnTo>
                  <a:lnTo>
                    <a:pt x="36" y="25"/>
                  </a:lnTo>
                  <a:lnTo>
                    <a:pt x="32" y="30"/>
                  </a:lnTo>
                  <a:lnTo>
                    <a:pt x="27" y="34"/>
                  </a:lnTo>
                  <a:lnTo>
                    <a:pt x="18" y="37"/>
                  </a:lnTo>
                  <a:lnTo>
                    <a:pt x="18" y="37"/>
                  </a:lnTo>
                  <a:lnTo>
                    <a:pt x="11" y="34"/>
                  </a:lnTo>
                  <a:lnTo>
                    <a:pt x="7" y="30"/>
                  </a:lnTo>
                  <a:lnTo>
                    <a:pt x="2" y="25"/>
                  </a:lnTo>
                  <a:lnTo>
                    <a:pt x="0" y="18"/>
                  </a:lnTo>
                  <a:lnTo>
                    <a:pt x="0" y="18"/>
                  </a:lnTo>
                  <a:lnTo>
                    <a:pt x="2" y="9"/>
                  </a:lnTo>
                  <a:lnTo>
                    <a:pt x="7" y="5"/>
                  </a:lnTo>
                  <a:lnTo>
                    <a:pt x="11" y="0"/>
                  </a:lnTo>
                  <a:lnTo>
                    <a:pt x="18" y="0"/>
                  </a:lnTo>
                  <a:lnTo>
                    <a:pt x="18" y="0"/>
                  </a:lnTo>
                  <a:lnTo>
                    <a:pt x="27" y="0"/>
                  </a:lnTo>
                  <a:lnTo>
                    <a:pt x="32" y="5"/>
                  </a:lnTo>
                  <a:lnTo>
                    <a:pt x="36" y="9"/>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209" name="Rectangle 227"/>
            <p:cNvSpPr>
              <a:spLocks noChangeArrowheads="1"/>
            </p:cNvSpPr>
            <p:nvPr/>
          </p:nvSpPr>
          <p:spPr bwMode="auto">
            <a:xfrm>
              <a:off x="5649401" y="381000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1" name="Rectangle 229"/>
            <p:cNvSpPr>
              <a:spLocks noChangeArrowheads="1"/>
            </p:cNvSpPr>
            <p:nvPr/>
          </p:nvSpPr>
          <p:spPr bwMode="auto">
            <a:xfrm>
              <a:off x="5649401" y="4329034"/>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7" name="Rectangle 235"/>
            <p:cNvSpPr>
              <a:spLocks noChangeArrowheads="1"/>
            </p:cNvSpPr>
            <p:nvPr/>
          </p:nvSpPr>
          <p:spPr bwMode="auto">
            <a:xfrm>
              <a:off x="6669122"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1" name="Line 120"/>
            <p:cNvSpPr>
              <a:spLocks noChangeShapeType="1"/>
            </p:cNvSpPr>
            <p:nvPr/>
          </p:nvSpPr>
          <p:spPr bwMode="auto">
            <a:xfrm flipV="1">
              <a:off x="6712739" y="4231123"/>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2" name="Line 121"/>
            <p:cNvSpPr>
              <a:spLocks noChangeShapeType="1"/>
            </p:cNvSpPr>
            <p:nvPr/>
          </p:nvSpPr>
          <p:spPr bwMode="auto">
            <a:xfrm flipV="1">
              <a:off x="6712739" y="4139570"/>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3" name="Line 122"/>
            <p:cNvSpPr>
              <a:spLocks noChangeShapeType="1"/>
            </p:cNvSpPr>
            <p:nvPr/>
          </p:nvSpPr>
          <p:spPr bwMode="auto">
            <a:xfrm flipV="1">
              <a:off x="6712739" y="4048017"/>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4" name="Line 123"/>
            <p:cNvSpPr>
              <a:spLocks noChangeShapeType="1"/>
            </p:cNvSpPr>
            <p:nvPr/>
          </p:nvSpPr>
          <p:spPr bwMode="auto">
            <a:xfrm flipV="1">
              <a:off x="6712739" y="3955193"/>
              <a:ext cx="3008"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grpSp>
        <p:nvGrpSpPr>
          <p:cNvPr id="270" name="Group 269"/>
          <p:cNvGrpSpPr/>
          <p:nvPr/>
        </p:nvGrpSpPr>
        <p:grpSpPr>
          <a:xfrm>
            <a:off x="3178305" y="3279283"/>
            <a:ext cx="1246881" cy="1661082"/>
            <a:chOff x="3178305" y="3736483"/>
            <a:chExt cx="1246881" cy="1661082"/>
          </a:xfrm>
        </p:grpSpPr>
        <p:sp>
          <p:nvSpPr>
            <p:cNvPr id="56" name="Rectangle 71"/>
            <p:cNvSpPr>
              <a:spLocks noChangeArrowheads="1"/>
            </p:cNvSpPr>
            <p:nvPr/>
          </p:nvSpPr>
          <p:spPr bwMode="auto">
            <a:xfrm>
              <a:off x="3509189" y="3986983"/>
              <a:ext cx="241474"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94" name="Freeform 212"/>
            <p:cNvSpPr>
              <a:spLocks/>
            </p:cNvSpPr>
            <p:nvPr/>
          </p:nvSpPr>
          <p:spPr bwMode="auto">
            <a:xfrm>
              <a:off x="3406916" y="3793704"/>
              <a:ext cx="64673" cy="503541"/>
            </a:xfrm>
            <a:custGeom>
              <a:avLst/>
              <a:gdLst>
                <a:gd name="T0" fmla="*/ 20 w 43"/>
                <a:gd name="T1" fmla="*/ 227 h 396"/>
                <a:gd name="T2" fmla="*/ 20 w 43"/>
                <a:gd name="T3" fmla="*/ 227 h 396"/>
                <a:gd name="T4" fmla="*/ 20 w 43"/>
                <a:gd name="T5" fmla="*/ 215 h 396"/>
                <a:gd name="T6" fmla="*/ 23 w 43"/>
                <a:gd name="T7" fmla="*/ 208 h 396"/>
                <a:gd name="T8" fmla="*/ 27 w 43"/>
                <a:gd name="T9" fmla="*/ 202 h 396"/>
                <a:gd name="T10" fmla="*/ 36 w 43"/>
                <a:gd name="T11" fmla="*/ 197 h 396"/>
                <a:gd name="T12" fmla="*/ 36 w 43"/>
                <a:gd name="T13" fmla="*/ 197 h 396"/>
                <a:gd name="T14" fmla="*/ 36 w 43"/>
                <a:gd name="T15" fmla="*/ 197 h 396"/>
                <a:gd name="T16" fmla="*/ 27 w 43"/>
                <a:gd name="T17" fmla="*/ 193 h 396"/>
                <a:gd name="T18" fmla="*/ 23 w 43"/>
                <a:gd name="T19" fmla="*/ 186 h 396"/>
                <a:gd name="T20" fmla="*/ 20 w 43"/>
                <a:gd name="T21" fmla="*/ 179 h 396"/>
                <a:gd name="T22" fmla="*/ 20 w 43"/>
                <a:gd name="T23" fmla="*/ 170 h 396"/>
                <a:gd name="T24" fmla="*/ 20 w 43"/>
                <a:gd name="T25" fmla="*/ 25 h 396"/>
                <a:gd name="T26" fmla="*/ 20 w 43"/>
                <a:gd name="T27" fmla="*/ 25 h 396"/>
                <a:gd name="T28" fmla="*/ 18 w 43"/>
                <a:gd name="T29" fmla="*/ 16 h 396"/>
                <a:gd name="T30" fmla="*/ 13 w 43"/>
                <a:gd name="T31" fmla="*/ 9 h 396"/>
                <a:gd name="T32" fmla="*/ 9 w 43"/>
                <a:gd name="T33" fmla="*/ 5 h 396"/>
                <a:gd name="T34" fmla="*/ 0 w 43"/>
                <a:gd name="T35" fmla="*/ 2 h 396"/>
                <a:gd name="T36" fmla="*/ 0 w 43"/>
                <a:gd name="T37" fmla="*/ 0 h 396"/>
                <a:gd name="T38" fmla="*/ 0 w 43"/>
                <a:gd name="T39" fmla="*/ 0 h 396"/>
                <a:gd name="T40" fmla="*/ 9 w 43"/>
                <a:gd name="T41" fmla="*/ 0 h 396"/>
                <a:gd name="T42" fmla="*/ 18 w 43"/>
                <a:gd name="T43" fmla="*/ 5 h 396"/>
                <a:gd name="T44" fmla="*/ 25 w 43"/>
                <a:gd name="T45" fmla="*/ 14 h 396"/>
                <a:gd name="T46" fmla="*/ 27 w 43"/>
                <a:gd name="T47" fmla="*/ 21 h 396"/>
                <a:gd name="T48" fmla="*/ 27 w 43"/>
                <a:gd name="T49" fmla="*/ 27 h 396"/>
                <a:gd name="T50" fmla="*/ 27 w 43"/>
                <a:gd name="T51" fmla="*/ 174 h 396"/>
                <a:gd name="T52" fmla="*/ 27 w 43"/>
                <a:gd name="T53" fmla="*/ 174 h 396"/>
                <a:gd name="T54" fmla="*/ 29 w 43"/>
                <a:gd name="T55" fmla="*/ 181 h 396"/>
                <a:gd name="T56" fmla="*/ 32 w 43"/>
                <a:gd name="T57" fmla="*/ 188 h 396"/>
                <a:gd name="T58" fmla="*/ 36 w 43"/>
                <a:gd name="T59" fmla="*/ 193 h 396"/>
                <a:gd name="T60" fmla="*/ 43 w 43"/>
                <a:gd name="T61" fmla="*/ 195 h 396"/>
                <a:gd name="T62" fmla="*/ 43 w 43"/>
                <a:gd name="T63" fmla="*/ 199 h 396"/>
                <a:gd name="T64" fmla="*/ 43 w 43"/>
                <a:gd name="T65" fmla="*/ 199 h 396"/>
                <a:gd name="T66" fmla="*/ 36 w 43"/>
                <a:gd name="T67" fmla="*/ 202 h 396"/>
                <a:gd name="T68" fmla="*/ 32 w 43"/>
                <a:gd name="T69" fmla="*/ 206 h 396"/>
                <a:gd name="T70" fmla="*/ 29 w 43"/>
                <a:gd name="T71" fmla="*/ 213 h 396"/>
                <a:gd name="T72" fmla="*/ 27 w 43"/>
                <a:gd name="T73" fmla="*/ 220 h 396"/>
                <a:gd name="T74" fmla="*/ 27 w 43"/>
                <a:gd name="T75" fmla="*/ 369 h 396"/>
                <a:gd name="T76" fmla="*/ 27 w 43"/>
                <a:gd name="T77" fmla="*/ 369 h 396"/>
                <a:gd name="T78" fmla="*/ 27 w 43"/>
                <a:gd name="T79" fmla="*/ 376 h 396"/>
                <a:gd name="T80" fmla="*/ 25 w 43"/>
                <a:gd name="T81" fmla="*/ 383 h 396"/>
                <a:gd name="T82" fmla="*/ 18 w 43"/>
                <a:gd name="T83" fmla="*/ 389 h 396"/>
                <a:gd name="T84" fmla="*/ 9 w 43"/>
                <a:gd name="T85" fmla="*/ 394 h 396"/>
                <a:gd name="T86" fmla="*/ 0 w 43"/>
                <a:gd name="T87" fmla="*/ 396 h 396"/>
                <a:gd name="T88" fmla="*/ 0 w 43"/>
                <a:gd name="T89" fmla="*/ 394 h 396"/>
                <a:gd name="T90" fmla="*/ 0 w 43"/>
                <a:gd name="T91" fmla="*/ 394 h 396"/>
                <a:gd name="T92" fmla="*/ 7 w 43"/>
                <a:gd name="T93" fmla="*/ 392 h 396"/>
                <a:gd name="T94" fmla="*/ 13 w 43"/>
                <a:gd name="T95" fmla="*/ 387 h 396"/>
                <a:gd name="T96" fmla="*/ 18 w 43"/>
                <a:gd name="T97" fmla="*/ 380 h 396"/>
                <a:gd name="T98" fmla="*/ 20 w 43"/>
                <a:gd name="T99" fmla="*/ 369 h 396"/>
                <a:gd name="T100" fmla="*/ 20 w 43"/>
                <a:gd name="T101" fmla="*/ 227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396">
                  <a:moveTo>
                    <a:pt x="20" y="227"/>
                  </a:moveTo>
                  <a:lnTo>
                    <a:pt x="20" y="227"/>
                  </a:lnTo>
                  <a:lnTo>
                    <a:pt x="20" y="215"/>
                  </a:lnTo>
                  <a:lnTo>
                    <a:pt x="23" y="208"/>
                  </a:lnTo>
                  <a:lnTo>
                    <a:pt x="27" y="202"/>
                  </a:lnTo>
                  <a:lnTo>
                    <a:pt x="36" y="197"/>
                  </a:lnTo>
                  <a:lnTo>
                    <a:pt x="36" y="197"/>
                  </a:lnTo>
                  <a:lnTo>
                    <a:pt x="36" y="197"/>
                  </a:lnTo>
                  <a:lnTo>
                    <a:pt x="27" y="193"/>
                  </a:lnTo>
                  <a:lnTo>
                    <a:pt x="23" y="186"/>
                  </a:lnTo>
                  <a:lnTo>
                    <a:pt x="20" y="179"/>
                  </a:lnTo>
                  <a:lnTo>
                    <a:pt x="20" y="170"/>
                  </a:lnTo>
                  <a:lnTo>
                    <a:pt x="20" y="25"/>
                  </a:lnTo>
                  <a:lnTo>
                    <a:pt x="20" y="25"/>
                  </a:lnTo>
                  <a:lnTo>
                    <a:pt x="18" y="16"/>
                  </a:lnTo>
                  <a:lnTo>
                    <a:pt x="13" y="9"/>
                  </a:lnTo>
                  <a:lnTo>
                    <a:pt x="9" y="5"/>
                  </a:lnTo>
                  <a:lnTo>
                    <a:pt x="0" y="2"/>
                  </a:lnTo>
                  <a:lnTo>
                    <a:pt x="0" y="0"/>
                  </a:lnTo>
                  <a:lnTo>
                    <a:pt x="0" y="0"/>
                  </a:lnTo>
                  <a:lnTo>
                    <a:pt x="9" y="0"/>
                  </a:lnTo>
                  <a:lnTo>
                    <a:pt x="18" y="5"/>
                  </a:lnTo>
                  <a:lnTo>
                    <a:pt x="25" y="14"/>
                  </a:lnTo>
                  <a:lnTo>
                    <a:pt x="27" y="21"/>
                  </a:lnTo>
                  <a:lnTo>
                    <a:pt x="27" y="27"/>
                  </a:lnTo>
                  <a:lnTo>
                    <a:pt x="27" y="174"/>
                  </a:lnTo>
                  <a:lnTo>
                    <a:pt x="27" y="174"/>
                  </a:lnTo>
                  <a:lnTo>
                    <a:pt x="29" y="181"/>
                  </a:lnTo>
                  <a:lnTo>
                    <a:pt x="32" y="188"/>
                  </a:lnTo>
                  <a:lnTo>
                    <a:pt x="36" y="193"/>
                  </a:lnTo>
                  <a:lnTo>
                    <a:pt x="43" y="195"/>
                  </a:lnTo>
                  <a:lnTo>
                    <a:pt x="43" y="199"/>
                  </a:lnTo>
                  <a:lnTo>
                    <a:pt x="43" y="199"/>
                  </a:lnTo>
                  <a:lnTo>
                    <a:pt x="36" y="202"/>
                  </a:lnTo>
                  <a:lnTo>
                    <a:pt x="32" y="206"/>
                  </a:lnTo>
                  <a:lnTo>
                    <a:pt x="29" y="213"/>
                  </a:lnTo>
                  <a:lnTo>
                    <a:pt x="27" y="220"/>
                  </a:lnTo>
                  <a:lnTo>
                    <a:pt x="27" y="369"/>
                  </a:lnTo>
                  <a:lnTo>
                    <a:pt x="27" y="369"/>
                  </a:lnTo>
                  <a:lnTo>
                    <a:pt x="27" y="376"/>
                  </a:lnTo>
                  <a:lnTo>
                    <a:pt x="25" y="383"/>
                  </a:lnTo>
                  <a:lnTo>
                    <a:pt x="18" y="389"/>
                  </a:lnTo>
                  <a:lnTo>
                    <a:pt x="9" y="394"/>
                  </a:lnTo>
                  <a:lnTo>
                    <a:pt x="0" y="396"/>
                  </a:lnTo>
                  <a:lnTo>
                    <a:pt x="0" y="394"/>
                  </a:lnTo>
                  <a:lnTo>
                    <a:pt x="0" y="394"/>
                  </a:lnTo>
                  <a:lnTo>
                    <a:pt x="7" y="392"/>
                  </a:lnTo>
                  <a:lnTo>
                    <a:pt x="13" y="387"/>
                  </a:lnTo>
                  <a:lnTo>
                    <a:pt x="18" y="380"/>
                  </a:lnTo>
                  <a:lnTo>
                    <a:pt x="20" y="369"/>
                  </a:lnTo>
                  <a:lnTo>
                    <a:pt x="20" y="2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2" name="Line 107"/>
            <p:cNvSpPr>
              <a:spLocks noChangeShapeType="1"/>
            </p:cNvSpPr>
            <p:nvPr/>
          </p:nvSpPr>
          <p:spPr bwMode="auto">
            <a:xfrm>
              <a:off x="3406916"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3" name="Line 108"/>
            <p:cNvSpPr>
              <a:spLocks noChangeShapeType="1"/>
            </p:cNvSpPr>
            <p:nvPr/>
          </p:nvSpPr>
          <p:spPr bwMode="auto">
            <a:xfrm>
              <a:off x="3515205" y="3793704"/>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4" name="Line 109"/>
            <p:cNvSpPr>
              <a:spLocks noChangeShapeType="1"/>
            </p:cNvSpPr>
            <p:nvPr/>
          </p:nvSpPr>
          <p:spPr bwMode="auto">
            <a:xfrm>
              <a:off x="3624997"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5" name="Line 110"/>
            <p:cNvSpPr>
              <a:spLocks noChangeShapeType="1"/>
            </p:cNvSpPr>
            <p:nvPr/>
          </p:nvSpPr>
          <p:spPr bwMode="auto">
            <a:xfrm>
              <a:off x="3733286"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6" name="Line 111"/>
            <p:cNvSpPr>
              <a:spLocks noChangeShapeType="1"/>
            </p:cNvSpPr>
            <p:nvPr/>
          </p:nvSpPr>
          <p:spPr bwMode="auto">
            <a:xfrm>
              <a:off x="3843080"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7" name="Line 112"/>
            <p:cNvSpPr>
              <a:spLocks noChangeShapeType="1"/>
            </p:cNvSpPr>
            <p:nvPr/>
          </p:nvSpPr>
          <p:spPr bwMode="auto">
            <a:xfrm>
              <a:off x="3951369"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8" name="Line 113"/>
            <p:cNvSpPr>
              <a:spLocks noChangeShapeType="1"/>
            </p:cNvSpPr>
            <p:nvPr/>
          </p:nvSpPr>
          <p:spPr bwMode="auto">
            <a:xfrm>
              <a:off x="4059658" y="3793704"/>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99" name="Line 114"/>
            <p:cNvSpPr>
              <a:spLocks noChangeShapeType="1"/>
            </p:cNvSpPr>
            <p:nvPr/>
          </p:nvSpPr>
          <p:spPr bwMode="auto">
            <a:xfrm>
              <a:off x="4169450" y="3793704"/>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0" name="Line 115"/>
            <p:cNvSpPr>
              <a:spLocks noChangeShapeType="1"/>
            </p:cNvSpPr>
            <p:nvPr/>
          </p:nvSpPr>
          <p:spPr bwMode="auto">
            <a:xfrm>
              <a:off x="4277739" y="3793704"/>
              <a:ext cx="18048"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6" name="Rectangle 224"/>
            <p:cNvSpPr>
              <a:spLocks noChangeArrowheads="1"/>
            </p:cNvSpPr>
            <p:nvPr/>
          </p:nvSpPr>
          <p:spPr bwMode="auto">
            <a:xfrm>
              <a:off x="3178305" y="3736483"/>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1" name="Line 116"/>
            <p:cNvSpPr>
              <a:spLocks noChangeShapeType="1"/>
            </p:cNvSpPr>
            <p:nvPr/>
          </p:nvSpPr>
          <p:spPr bwMode="auto">
            <a:xfrm flipV="1">
              <a:off x="4312332" y="516954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2" name="Line 117"/>
            <p:cNvSpPr>
              <a:spLocks noChangeShapeType="1"/>
            </p:cNvSpPr>
            <p:nvPr/>
          </p:nvSpPr>
          <p:spPr bwMode="auto">
            <a:xfrm flipV="1">
              <a:off x="4312332" y="507798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3" name="Line 118"/>
            <p:cNvSpPr>
              <a:spLocks noChangeShapeType="1"/>
            </p:cNvSpPr>
            <p:nvPr/>
          </p:nvSpPr>
          <p:spPr bwMode="auto">
            <a:xfrm flipV="1">
              <a:off x="4312332" y="4985165"/>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4" name="Line 119"/>
            <p:cNvSpPr>
              <a:spLocks noChangeShapeType="1"/>
            </p:cNvSpPr>
            <p:nvPr/>
          </p:nvSpPr>
          <p:spPr bwMode="auto">
            <a:xfrm flipV="1">
              <a:off x="4312332" y="4893612"/>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5" name="Line 120"/>
            <p:cNvSpPr>
              <a:spLocks noChangeShapeType="1"/>
            </p:cNvSpPr>
            <p:nvPr/>
          </p:nvSpPr>
          <p:spPr bwMode="auto">
            <a:xfrm flipV="1">
              <a:off x="4312332" y="4800787"/>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6" name="Line 121"/>
            <p:cNvSpPr>
              <a:spLocks noChangeShapeType="1"/>
            </p:cNvSpPr>
            <p:nvPr/>
          </p:nvSpPr>
          <p:spPr bwMode="auto">
            <a:xfrm flipV="1">
              <a:off x="4312332" y="470923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7" name="Line 122"/>
            <p:cNvSpPr>
              <a:spLocks noChangeShapeType="1"/>
            </p:cNvSpPr>
            <p:nvPr/>
          </p:nvSpPr>
          <p:spPr bwMode="auto">
            <a:xfrm flipV="1">
              <a:off x="4312332" y="4617681"/>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8" name="Line 123"/>
            <p:cNvSpPr>
              <a:spLocks noChangeShapeType="1"/>
            </p:cNvSpPr>
            <p:nvPr/>
          </p:nvSpPr>
          <p:spPr bwMode="auto">
            <a:xfrm flipV="1">
              <a:off x="4312332" y="4524857"/>
              <a:ext cx="3008"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9" name="Line 124"/>
            <p:cNvSpPr>
              <a:spLocks noChangeShapeType="1"/>
            </p:cNvSpPr>
            <p:nvPr/>
          </p:nvSpPr>
          <p:spPr bwMode="auto">
            <a:xfrm flipV="1">
              <a:off x="4315340" y="4433304"/>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Freeform 29"/>
            <p:cNvSpPr>
              <a:spLocks/>
            </p:cNvSpPr>
            <p:nvPr/>
          </p:nvSpPr>
          <p:spPr bwMode="auto">
            <a:xfrm>
              <a:off x="4288268" y="4274357"/>
              <a:ext cx="54145" cy="45776"/>
            </a:xfrm>
            <a:custGeom>
              <a:avLst/>
              <a:gdLst>
                <a:gd name="T0" fmla="*/ 36 w 36"/>
                <a:gd name="T1" fmla="*/ 18 h 36"/>
                <a:gd name="T2" fmla="*/ 36 w 36"/>
                <a:gd name="T3" fmla="*/ 18 h 36"/>
                <a:gd name="T4" fmla="*/ 34 w 36"/>
                <a:gd name="T5" fmla="*/ 25 h 36"/>
                <a:gd name="T6" fmla="*/ 30 w 36"/>
                <a:gd name="T7" fmla="*/ 32 h 36"/>
                <a:gd name="T8" fmla="*/ 25 w 36"/>
                <a:gd name="T9" fmla="*/ 36 h 36"/>
                <a:gd name="T10" fmla="*/ 18 w 36"/>
                <a:gd name="T11" fmla="*/ 36 h 36"/>
                <a:gd name="T12" fmla="*/ 18 w 36"/>
                <a:gd name="T13" fmla="*/ 36 h 36"/>
                <a:gd name="T14" fmla="*/ 11 w 36"/>
                <a:gd name="T15" fmla="*/ 36 h 36"/>
                <a:gd name="T16" fmla="*/ 5 w 36"/>
                <a:gd name="T17" fmla="*/ 32 h 36"/>
                <a:gd name="T18" fmla="*/ 0 w 36"/>
                <a:gd name="T19" fmla="*/ 25 h 36"/>
                <a:gd name="T20" fmla="*/ 0 w 36"/>
                <a:gd name="T21" fmla="*/ 18 h 36"/>
                <a:gd name="T22" fmla="*/ 0 w 36"/>
                <a:gd name="T23" fmla="*/ 18 h 36"/>
                <a:gd name="T24" fmla="*/ 0 w 36"/>
                <a:gd name="T25" fmla="*/ 11 h 36"/>
                <a:gd name="T26" fmla="*/ 5 w 36"/>
                <a:gd name="T27" fmla="*/ 5 h 36"/>
                <a:gd name="T28" fmla="*/ 11 w 36"/>
                <a:gd name="T29" fmla="*/ 2 h 36"/>
                <a:gd name="T30" fmla="*/ 18 w 36"/>
                <a:gd name="T31" fmla="*/ 0 h 36"/>
                <a:gd name="T32" fmla="*/ 18 w 36"/>
                <a:gd name="T33" fmla="*/ 0 h 36"/>
                <a:gd name="T34" fmla="*/ 25 w 36"/>
                <a:gd name="T35" fmla="*/ 2 h 36"/>
                <a:gd name="T36" fmla="*/ 30 w 36"/>
                <a:gd name="T37" fmla="*/ 5 h 36"/>
                <a:gd name="T38" fmla="*/ 34 w 36"/>
                <a:gd name="T39" fmla="*/ 11 h 36"/>
                <a:gd name="T40" fmla="*/ 36 w 36"/>
                <a:gd name="T41" fmla="*/ 18 h 36"/>
                <a:gd name="T42" fmla="*/ 36 w 36"/>
                <a:gd name="T43"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6" y="18"/>
                  </a:moveTo>
                  <a:lnTo>
                    <a:pt x="36" y="18"/>
                  </a:lnTo>
                  <a:lnTo>
                    <a:pt x="34" y="25"/>
                  </a:lnTo>
                  <a:lnTo>
                    <a:pt x="30" y="32"/>
                  </a:lnTo>
                  <a:lnTo>
                    <a:pt x="25" y="36"/>
                  </a:lnTo>
                  <a:lnTo>
                    <a:pt x="18" y="36"/>
                  </a:lnTo>
                  <a:lnTo>
                    <a:pt x="18" y="36"/>
                  </a:lnTo>
                  <a:lnTo>
                    <a:pt x="11" y="36"/>
                  </a:lnTo>
                  <a:lnTo>
                    <a:pt x="5" y="32"/>
                  </a:lnTo>
                  <a:lnTo>
                    <a:pt x="0" y="25"/>
                  </a:lnTo>
                  <a:lnTo>
                    <a:pt x="0" y="18"/>
                  </a:lnTo>
                  <a:lnTo>
                    <a:pt x="0" y="18"/>
                  </a:lnTo>
                  <a:lnTo>
                    <a:pt x="0" y="11"/>
                  </a:lnTo>
                  <a:lnTo>
                    <a:pt x="5" y="5"/>
                  </a:lnTo>
                  <a:lnTo>
                    <a:pt x="11" y="2"/>
                  </a:lnTo>
                  <a:lnTo>
                    <a:pt x="18" y="0"/>
                  </a:lnTo>
                  <a:lnTo>
                    <a:pt x="18" y="0"/>
                  </a:lnTo>
                  <a:lnTo>
                    <a:pt x="25" y="2"/>
                  </a:lnTo>
                  <a:lnTo>
                    <a:pt x="30" y="5"/>
                  </a:lnTo>
                  <a:lnTo>
                    <a:pt x="34" y="11"/>
                  </a:lnTo>
                  <a:lnTo>
                    <a:pt x="36" y="18"/>
                  </a:lnTo>
                  <a:lnTo>
                    <a:pt x="36" y="18"/>
                  </a:lnTo>
                  <a:close/>
                </a:path>
              </a:pathLst>
            </a:cu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200" dirty="0"/>
            </a:p>
          </p:txBody>
        </p:sp>
        <p:sp>
          <p:nvSpPr>
            <p:cNvPr id="110" name="Line 125"/>
            <p:cNvSpPr>
              <a:spLocks noChangeShapeType="1"/>
            </p:cNvSpPr>
            <p:nvPr/>
          </p:nvSpPr>
          <p:spPr bwMode="auto">
            <a:xfrm flipV="1">
              <a:off x="4315340" y="4340479"/>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1" name="Freeform 126"/>
            <p:cNvSpPr>
              <a:spLocks/>
            </p:cNvSpPr>
            <p:nvPr/>
          </p:nvSpPr>
          <p:spPr bwMode="auto">
            <a:xfrm>
              <a:off x="4255180" y="4297245"/>
              <a:ext cx="60161" cy="8901"/>
            </a:xfrm>
            <a:custGeom>
              <a:avLst/>
              <a:gdLst>
                <a:gd name="T0" fmla="*/ 40 w 40"/>
                <a:gd name="T1" fmla="*/ 7 h 7"/>
                <a:gd name="T2" fmla="*/ 40 w 40"/>
                <a:gd name="T3" fmla="*/ 0 h 7"/>
                <a:gd name="T4" fmla="*/ 0 w 40"/>
                <a:gd name="T5" fmla="*/ 0 h 7"/>
              </a:gdLst>
              <a:ahLst/>
              <a:cxnLst>
                <a:cxn ang="0">
                  <a:pos x="T0" y="T1"/>
                </a:cxn>
                <a:cxn ang="0">
                  <a:pos x="T2" y="T3"/>
                </a:cxn>
                <a:cxn ang="0">
                  <a:pos x="T4" y="T5"/>
                </a:cxn>
              </a:cxnLst>
              <a:rect l="0" t="0" r="r" b="b"/>
              <a:pathLst>
                <a:path w="40" h="7">
                  <a:moveTo>
                    <a:pt x="40" y="7"/>
                  </a:moveTo>
                  <a:lnTo>
                    <a:pt x="40" y="0"/>
                  </a:lnTo>
                  <a:lnTo>
                    <a:pt x="0" y="0"/>
                  </a:lnTo>
                </a:path>
              </a:pathLst>
            </a:custGeom>
            <a:noFill/>
            <a:ln w="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2" name="Line 127"/>
            <p:cNvSpPr>
              <a:spLocks noChangeShapeType="1"/>
            </p:cNvSpPr>
            <p:nvPr/>
          </p:nvSpPr>
          <p:spPr bwMode="auto">
            <a:xfrm flipH="1">
              <a:off x="4145386" y="429724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3" name="Line 128"/>
            <p:cNvSpPr>
              <a:spLocks noChangeShapeType="1"/>
            </p:cNvSpPr>
            <p:nvPr/>
          </p:nvSpPr>
          <p:spPr bwMode="auto">
            <a:xfrm flipH="1">
              <a:off x="4037097" y="429724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4" name="Line 129"/>
            <p:cNvSpPr>
              <a:spLocks noChangeShapeType="1"/>
            </p:cNvSpPr>
            <p:nvPr/>
          </p:nvSpPr>
          <p:spPr bwMode="auto">
            <a:xfrm flipH="1">
              <a:off x="3927305" y="429724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5" name="Line 130"/>
            <p:cNvSpPr>
              <a:spLocks noChangeShapeType="1"/>
            </p:cNvSpPr>
            <p:nvPr/>
          </p:nvSpPr>
          <p:spPr bwMode="auto">
            <a:xfrm flipH="1">
              <a:off x="3819016" y="429724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6" name="Line 131"/>
            <p:cNvSpPr>
              <a:spLocks noChangeShapeType="1"/>
            </p:cNvSpPr>
            <p:nvPr/>
          </p:nvSpPr>
          <p:spPr bwMode="auto">
            <a:xfrm flipH="1">
              <a:off x="3709222" y="4297245"/>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7" name="Line 132"/>
            <p:cNvSpPr>
              <a:spLocks noChangeShapeType="1"/>
            </p:cNvSpPr>
            <p:nvPr/>
          </p:nvSpPr>
          <p:spPr bwMode="auto">
            <a:xfrm flipH="1">
              <a:off x="3600933" y="4297245"/>
              <a:ext cx="6768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8" name="Line 133"/>
            <p:cNvSpPr>
              <a:spLocks noChangeShapeType="1"/>
            </p:cNvSpPr>
            <p:nvPr/>
          </p:nvSpPr>
          <p:spPr bwMode="auto">
            <a:xfrm flipH="1">
              <a:off x="3491140" y="4297245"/>
              <a:ext cx="69185"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9" name="Line 134"/>
            <p:cNvSpPr>
              <a:spLocks noChangeShapeType="1"/>
            </p:cNvSpPr>
            <p:nvPr/>
          </p:nvSpPr>
          <p:spPr bwMode="auto">
            <a:xfrm flipH="1">
              <a:off x="3390371" y="4297245"/>
              <a:ext cx="60161"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8" name="Rectangle 226"/>
            <p:cNvSpPr>
              <a:spLocks noChangeArrowheads="1"/>
            </p:cNvSpPr>
            <p:nvPr/>
          </p:nvSpPr>
          <p:spPr bwMode="auto">
            <a:xfrm>
              <a:off x="3178305" y="4242568"/>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14" name="Rectangle 232"/>
            <p:cNvSpPr>
              <a:spLocks noChangeArrowheads="1"/>
            </p:cNvSpPr>
            <p:nvPr/>
          </p:nvSpPr>
          <p:spPr bwMode="auto">
            <a:xfrm>
              <a:off x="4264204" y="5249650"/>
              <a:ext cx="160982" cy="14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6" name="Line 120"/>
            <p:cNvSpPr>
              <a:spLocks noChangeShapeType="1"/>
            </p:cNvSpPr>
            <p:nvPr/>
          </p:nvSpPr>
          <p:spPr bwMode="auto">
            <a:xfrm flipV="1">
              <a:off x="4315341" y="4146779"/>
              <a:ext cx="0" cy="58492"/>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7" name="Line 121"/>
            <p:cNvSpPr>
              <a:spLocks noChangeShapeType="1"/>
            </p:cNvSpPr>
            <p:nvPr/>
          </p:nvSpPr>
          <p:spPr bwMode="auto">
            <a:xfrm flipV="1">
              <a:off x="4315341" y="4055226"/>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8" name="Line 122"/>
            <p:cNvSpPr>
              <a:spLocks noChangeShapeType="1"/>
            </p:cNvSpPr>
            <p:nvPr/>
          </p:nvSpPr>
          <p:spPr bwMode="auto">
            <a:xfrm flipV="1">
              <a:off x="4315341" y="3963673"/>
              <a:ext cx="0"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9" name="Line 123"/>
            <p:cNvSpPr>
              <a:spLocks noChangeShapeType="1"/>
            </p:cNvSpPr>
            <p:nvPr/>
          </p:nvSpPr>
          <p:spPr bwMode="auto">
            <a:xfrm flipV="1">
              <a:off x="4315341" y="3870849"/>
              <a:ext cx="3008" cy="57221"/>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Tree>
    <p:extLst>
      <p:ext uri="{BB962C8B-B14F-4D97-AF65-F5344CB8AC3E}">
        <p14:creationId xmlns:p14="http://schemas.microsoft.com/office/powerpoint/2010/main" val="45294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5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6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7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44">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4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taxation IV</a:t>
            </a:r>
          </a:p>
        </p:txBody>
      </p:sp>
      <p:sp>
        <p:nvSpPr>
          <p:cNvPr id="3" name="Content Placeholder 2"/>
          <p:cNvSpPr>
            <a:spLocks noGrp="1"/>
          </p:cNvSpPr>
          <p:nvPr>
            <p:ph idx="1"/>
          </p:nvPr>
        </p:nvSpPr>
        <p:spPr/>
        <p:txBody>
          <a:bodyPr>
            <a:normAutofit fontScale="92500"/>
          </a:bodyPr>
          <a:lstStyle/>
          <a:p>
            <a:r>
              <a:rPr lang="en-US" dirty="0"/>
              <a:t>If </a:t>
            </a:r>
            <a:r>
              <a:rPr lang="en-US" i="1" dirty="0">
                <a:solidFill>
                  <a:srgbClr val="9D0505"/>
                </a:solidFill>
              </a:rPr>
              <a:t>deadweight loss </a:t>
            </a:r>
            <a:r>
              <a:rPr lang="en-US" dirty="0"/>
              <a:t>is minimized by taxing activities that people will continue to engage in.</a:t>
            </a:r>
          </a:p>
          <a:p>
            <a:pPr lvl="1"/>
            <a:r>
              <a:rPr lang="en-US" dirty="0"/>
              <a:t>Taxing people just to exist minimizes deadweight loss.</a:t>
            </a:r>
          </a:p>
          <a:p>
            <a:r>
              <a:rPr lang="en-US" dirty="0"/>
              <a:t>A </a:t>
            </a:r>
            <a:r>
              <a:rPr lang="en-US" i="1" dirty="0">
                <a:solidFill>
                  <a:srgbClr val="9D0505"/>
                </a:solidFill>
              </a:rPr>
              <a:t>lump-sum (head) tax </a:t>
            </a:r>
            <a:r>
              <a:rPr lang="en-US" dirty="0"/>
              <a:t>charges the same amount to each taxpayer regardless of their economic behavior or circumstances</a:t>
            </a:r>
            <a:r>
              <a:rPr lang="en-US" i="1" dirty="0"/>
              <a:t>.</a:t>
            </a:r>
          </a:p>
          <a:p>
            <a:pPr lvl="1"/>
            <a:r>
              <a:rPr lang="en-US" dirty="0"/>
              <a:t>Highly efficient.</a:t>
            </a:r>
          </a:p>
          <a:p>
            <a:pPr lvl="1"/>
            <a:r>
              <a:rPr lang="en-US" dirty="0"/>
              <a:t>People do not find it fair.</a:t>
            </a:r>
          </a:p>
          <a:p>
            <a:pPr lvl="1"/>
            <a:r>
              <a:rPr lang="en-US" dirty="0"/>
              <a:t>Size of the tax is limited by the poorest citizens’ ability to pay.</a:t>
            </a:r>
          </a:p>
        </p:txBody>
      </p:sp>
    </p:spTree>
    <p:extLst>
      <p:ext uri="{BB962C8B-B14F-4D97-AF65-F5344CB8AC3E}">
        <p14:creationId xmlns:p14="http://schemas.microsoft.com/office/powerpoint/2010/main" val="276871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taxation V</a:t>
            </a:r>
          </a:p>
        </p:txBody>
      </p:sp>
      <p:sp>
        <p:nvSpPr>
          <p:cNvPr id="3" name="Content Placeholder 2"/>
          <p:cNvSpPr>
            <a:spLocks noGrp="1"/>
          </p:cNvSpPr>
          <p:nvPr>
            <p:ph idx="1"/>
          </p:nvPr>
        </p:nvSpPr>
        <p:spPr/>
        <p:txBody>
          <a:bodyPr>
            <a:normAutofit/>
          </a:bodyPr>
          <a:lstStyle/>
          <a:p>
            <a:r>
              <a:rPr lang="en-US" dirty="0"/>
              <a:t>Taxes also have an </a:t>
            </a:r>
            <a:r>
              <a:rPr lang="en-US" i="1" dirty="0">
                <a:solidFill>
                  <a:srgbClr val="9D0505"/>
                </a:solidFill>
              </a:rPr>
              <a:t>administrative burden</a:t>
            </a:r>
            <a:r>
              <a:rPr lang="en-US" dirty="0"/>
              <a:t> that includes the logistical costs of implementation.</a:t>
            </a:r>
          </a:p>
          <a:p>
            <a:pPr lvl="1"/>
            <a:r>
              <a:rPr lang="en-US" dirty="0"/>
              <a:t>Resource costs for government agencies (such as the IRS) and for taxpayers (in the form of lawyers and filling out forms).</a:t>
            </a:r>
          </a:p>
          <a:p>
            <a:r>
              <a:rPr lang="en-US" dirty="0"/>
              <a:t>The more complex the tax, the higher the administrative burden will be.</a:t>
            </a:r>
          </a:p>
        </p:txBody>
      </p:sp>
    </p:spTree>
    <p:extLst>
      <p:ext uri="{BB962C8B-B14F-4D97-AF65-F5344CB8AC3E}">
        <p14:creationId xmlns:p14="http://schemas.microsoft.com/office/powerpoint/2010/main" val="4311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871</TotalTime>
  <Words>5566</Words>
  <Application>Microsoft Office PowerPoint</Application>
  <PresentationFormat>On-screen Show (4:3)</PresentationFormat>
  <Paragraphs>642</Paragraphs>
  <Slides>39</Slides>
  <Notes>37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Arial</vt:lpstr>
      <vt:lpstr>Calibri</vt:lpstr>
      <vt:lpstr>Calibri Light</vt:lpstr>
      <vt:lpstr>Mathematical Pi LT Std 4</vt:lpstr>
      <vt:lpstr>Proxima Nova Cn Rg</vt:lpstr>
      <vt:lpstr>Times New Roman</vt:lpstr>
      <vt:lpstr>Univers LT Std 47 Cn Lt</vt:lpstr>
      <vt:lpstr>Univers LT Std 57 Cn</vt:lpstr>
      <vt:lpstr>revised_KM1e_template</vt:lpstr>
      <vt:lpstr>Chapter 20</vt:lpstr>
      <vt:lpstr>What will you learn in this chapter?</vt:lpstr>
      <vt:lpstr>Why tax?</vt:lpstr>
      <vt:lpstr>Can some taxes make people happier?</vt:lpstr>
      <vt:lpstr>Principles of taxation I</vt:lpstr>
      <vt:lpstr>Principles of taxation II</vt:lpstr>
      <vt:lpstr>Principles of taxation III</vt:lpstr>
      <vt:lpstr>Principles of taxation IV</vt:lpstr>
      <vt:lpstr>Principles of taxation V</vt:lpstr>
      <vt:lpstr>Tax effects I</vt:lpstr>
      <vt:lpstr>Tax effects II</vt:lpstr>
      <vt:lpstr>Diminishing returns to revenue</vt:lpstr>
      <vt:lpstr>Incidence: Who ultimately pays the tax?</vt:lpstr>
      <vt:lpstr>Active Learning: Who pays the tax?</vt:lpstr>
      <vt:lpstr>Active Learning Solution I</vt:lpstr>
      <vt:lpstr>Incidence: Who ultimately pays the tax? continued</vt:lpstr>
      <vt:lpstr>A taxonomy of taxes I</vt:lpstr>
      <vt:lpstr>A taxonomy of taxes II</vt:lpstr>
      <vt:lpstr>A taxonomy of taxes III</vt:lpstr>
      <vt:lpstr>A taxonomy of taxes IV</vt:lpstr>
      <vt:lpstr>A taxonomy of taxes V</vt:lpstr>
      <vt:lpstr>Active Learning: Calculating tax bills</vt:lpstr>
      <vt:lpstr>Active Learning: Calculating tax bills</vt:lpstr>
      <vt:lpstr>A taxonomy of taxes VI</vt:lpstr>
      <vt:lpstr>Capital gains tax</vt:lpstr>
      <vt:lpstr>Other taxes I</vt:lpstr>
      <vt:lpstr>Other taxes II</vt:lpstr>
      <vt:lpstr>Active Learning: Distinguishing types of taxes</vt:lpstr>
      <vt:lpstr>Active Learning Solution III</vt:lpstr>
      <vt:lpstr>Death and taxes</vt:lpstr>
      <vt:lpstr>The public budget I</vt:lpstr>
      <vt:lpstr>The public budget II</vt:lpstr>
      <vt:lpstr>The public budget III</vt:lpstr>
      <vt:lpstr>The public budget IV</vt:lpstr>
      <vt:lpstr>The public budget V</vt:lpstr>
      <vt:lpstr>Insecure future of Social Security</vt:lpstr>
      <vt:lpstr>Summary I</vt:lpstr>
      <vt:lpstr>Summary II</vt:lpstr>
      <vt:lpstr>Summary III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91</cp:revision>
  <dcterms:created xsi:type="dcterms:W3CDTF">2013-06-24T17:41:55Z</dcterms:created>
  <dcterms:modified xsi:type="dcterms:W3CDTF">2020-04-14T03:40:33Z</dcterms:modified>
</cp:coreProperties>
</file>