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7"/>
  </p:notesMasterIdLst>
  <p:sldIdLst>
    <p:sldId id="256" r:id="rId2"/>
    <p:sldId id="258" r:id="rId3"/>
    <p:sldId id="259" r:id="rId4"/>
    <p:sldId id="260" r:id="rId5"/>
    <p:sldId id="284" r:id="rId6"/>
    <p:sldId id="261" r:id="rId7"/>
    <p:sldId id="262" r:id="rId8"/>
    <p:sldId id="263" r:id="rId9"/>
    <p:sldId id="276" r:id="rId10"/>
    <p:sldId id="285" r:id="rId11"/>
    <p:sldId id="277" r:id="rId12"/>
    <p:sldId id="278" r:id="rId13"/>
    <p:sldId id="283" r:id="rId14"/>
    <p:sldId id="264" r:id="rId15"/>
    <p:sldId id="279" r:id="rId16"/>
    <p:sldId id="280" r:id="rId17"/>
    <p:sldId id="269" r:id="rId18"/>
    <p:sldId id="271" r:id="rId19"/>
    <p:sldId id="281" r:id="rId20"/>
    <p:sldId id="282" r:id="rId21"/>
    <p:sldId id="286" r:id="rId22"/>
    <p:sldId id="272" r:id="rId23"/>
    <p:sldId id="273" r:id="rId24"/>
    <p:sldId id="274" r:id="rId25"/>
    <p:sldId id="275"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19" autoAdjust="0"/>
    <p:restoredTop sz="74296" autoAdjust="0"/>
  </p:normalViewPr>
  <p:slideViewPr>
    <p:cSldViewPr>
      <p:cViewPr varScale="1">
        <p:scale>
          <a:sx n="53" d="100"/>
          <a:sy n="53" d="100"/>
        </p:scale>
        <p:origin x="169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3F7FC5-D2D6-4C5C-842F-21537B1B2542}"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B43A01-0F2C-405C-95B2-F188B2ADD7DE}" type="slidenum">
              <a:rPr lang="en-US" smtClean="0"/>
              <a:t>‹#›</a:t>
            </a:fld>
            <a:endParaRPr lang="en-US" dirty="0"/>
          </a:p>
        </p:txBody>
      </p:sp>
    </p:spTree>
    <p:extLst>
      <p:ext uri="{BB962C8B-B14F-4D97-AF65-F5344CB8AC3E}">
        <p14:creationId xmlns:p14="http://schemas.microsoft.com/office/powerpoint/2010/main" val="2991026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a:t>
            </a:r>
            <a:r>
              <a:rPr lang="en-US" baseline="0" dirty="0"/>
              <a:t> discusses </a:t>
            </a:r>
            <a:r>
              <a:rPr lang="en-US" sz="1200" b="0" i="0" u="none" strike="noStrike" kern="1200" baseline="0" dirty="0">
                <a:solidFill>
                  <a:schemeClr val="tx1"/>
                </a:solidFill>
                <a:latin typeface="+mn-lt"/>
                <a:ea typeface="+mn-ea"/>
                <a:cs typeface="+mn-cs"/>
              </a:rPr>
              <a:t>important types of economic inefficiency. For example, why are poachers killing rhinos so fast that they’re becoming extinct? Wouldn’t poachers want to carefully manage the population of rhinos, so that they can continue to harvest ivory for many years to come? The problem is that the rhinos don’t “belong” to anyone in particular, so no one has an incentive to maintain their value. That is, they are a common resource. Since no one owns them, everyone wants to get in quickly and take what they can before the rhinos are gone.</a:t>
            </a:r>
          </a:p>
        </p:txBody>
      </p:sp>
      <p:sp>
        <p:nvSpPr>
          <p:cNvPr id="4" name="Slide Number Placeholder 3"/>
          <p:cNvSpPr>
            <a:spLocks noGrp="1"/>
          </p:cNvSpPr>
          <p:nvPr>
            <p:ph type="sldNum" sz="quarter" idx="10"/>
          </p:nvPr>
        </p:nvSpPr>
        <p:spPr/>
        <p:txBody>
          <a:bodyPr/>
          <a:lstStyle/>
          <a:p>
            <a:fld id="{C2B43A01-0F2C-405C-95B2-F188B2ADD7DE}" type="slidenum">
              <a:rPr lang="en-US" smtClean="0"/>
              <a:t>1</a:t>
            </a:fld>
            <a:endParaRPr lang="en-US" dirty="0"/>
          </a:p>
        </p:txBody>
      </p:sp>
    </p:spTree>
    <p:extLst>
      <p:ext uri="{BB962C8B-B14F-4D97-AF65-F5344CB8AC3E}">
        <p14:creationId xmlns:p14="http://schemas.microsoft.com/office/powerpoint/2010/main" val="514454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10</a:t>
            </a:fld>
            <a:endParaRPr lang="en-US" dirty="0"/>
          </a:p>
        </p:txBody>
      </p:sp>
    </p:spTree>
    <p:extLst>
      <p:ext uri="{BB962C8B-B14F-4D97-AF65-F5344CB8AC3E}">
        <p14:creationId xmlns:p14="http://schemas.microsoft.com/office/powerpoint/2010/main" val="266965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11</a:t>
            </a:fld>
            <a:endParaRPr lang="en-US" dirty="0"/>
          </a:p>
        </p:txBody>
      </p:sp>
    </p:spTree>
    <p:extLst>
      <p:ext uri="{BB962C8B-B14F-4D97-AF65-F5344CB8AC3E}">
        <p14:creationId xmlns:p14="http://schemas.microsoft.com/office/powerpoint/2010/main" val="3663762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 defens</a:t>
            </a:r>
            <a:r>
              <a:rPr lang="en-US" baseline="0" dirty="0"/>
              <a:t>e is collectively provisioned by the government. Fish and wildlife agencies monitor hunting and fishing and sell a limited number of tags. In the U.S. much of the oceanic fishing along the coastal waters are sold off.</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reality, governments try to conduct a cost-benefit analysis when deciding how much of a public good to supply, whether it is road maintenance, schools, the army, or cancer research. This means making a best guess at what the marginal social benefit of an additional unit will be.</a:t>
            </a:r>
            <a:r>
              <a:rPr lang="en-US" baseline="0" dirty="0"/>
              <a:t> </a:t>
            </a:r>
            <a:r>
              <a:rPr lang="en-US" dirty="0"/>
              <a:t>Sometimes economic research can help with this problem. It can, for example, attempt to quantify the diffuse benefits that people get from better schools,</a:t>
            </a:r>
            <a:r>
              <a:rPr lang="en-US" baseline="0" dirty="0"/>
              <a:t> </a:t>
            </a:r>
            <a:r>
              <a:rPr lang="en-US" dirty="0"/>
              <a:t>reduced disease, or safer neighborhoods. But we usually have to accept that our best guess will be an imperfect one. Determining who will pay depends in part on how easy it is to exclude people who don’t pay. You can exclude with tolls, but hardly with sewage.</a:t>
            </a:r>
          </a:p>
          <a:p>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12</a:t>
            </a:fld>
            <a:endParaRPr lang="en-US" dirty="0"/>
          </a:p>
        </p:txBody>
      </p:sp>
    </p:spTree>
    <p:extLst>
      <p:ext uri="{BB962C8B-B14F-4D97-AF65-F5344CB8AC3E}">
        <p14:creationId xmlns:p14="http://schemas.microsoft.com/office/powerpoint/2010/main" val="929406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 defens</a:t>
            </a:r>
            <a:r>
              <a:rPr lang="en-US" baseline="0" dirty="0"/>
              <a:t>e is collectively provisioned by the government. Fish and wildlife agencies monitor hunting and fishing and sell a limited number of tags. In the U.S. much of the oceanic fishing along the coastal waters are sold off.</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reality, governments try to conduct a cost-benefit analysis when deciding how much of a public good to supply, whether it is road maintenance, schools, the army, or cancer research. This means making a best guess at what the marginal social benefit of an additional unit will be.</a:t>
            </a:r>
            <a:r>
              <a:rPr lang="en-US" baseline="0" dirty="0"/>
              <a:t> </a:t>
            </a:r>
            <a:r>
              <a:rPr lang="en-US" dirty="0"/>
              <a:t>Sometimes economic research can help with this problem. It can, for example, attempt to quantify the diffuse benefits that people get from better schools,</a:t>
            </a:r>
            <a:r>
              <a:rPr lang="en-US" baseline="0" dirty="0"/>
              <a:t> </a:t>
            </a:r>
            <a:r>
              <a:rPr lang="en-US" dirty="0"/>
              <a:t>reduced disease, or safer neighborhoods. But we usually have to accept that our best guess will be an imperfect one. Determining who will pay depends in part on how easy it is to exclude people who don’t pay. You can exclude with tolls, but hardly with sewage.</a:t>
            </a:r>
          </a:p>
          <a:p>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13</a:t>
            </a:fld>
            <a:endParaRPr lang="en-US" dirty="0"/>
          </a:p>
        </p:txBody>
      </p:sp>
    </p:spTree>
    <p:extLst>
      <p:ext uri="{BB962C8B-B14F-4D97-AF65-F5344CB8AC3E}">
        <p14:creationId xmlns:p14="http://schemas.microsoft.com/office/powerpoint/2010/main" val="2009323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we don’t typically think of rhinos as having market value, it may be difficult to see that unrestricted hunting does not maximize total surplus. However, using a common resource imposes a negative externality on others: When the rhino population is depleted through poaching, the people of East Africa lose a key part of the local ecosystem. Anyone who wants to go on a safari to see rhinos will lose surplus, as will local communities that get a boost from safari tourism. Lastly, if rhinos go extinct, there is a loss to the world’s biodiversity.</a:t>
            </a:r>
          </a:p>
          <a:p>
            <a:endParaRPr lang="en-US" dirty="0"/>
          </a:p>
          <a:p>
            <a:pPr fontAlgn="base"/>
            <a:r>
              <a:rPr lang="en-US" sz="1200" b="0" i="0" kern="1200" dirty="0">
                <a:solidFill>
                  <a:schemeClr val="tx1"/>
                </a:solidFill>
                <a:effectLst/>
                <a:latin typeface="+mn-lt"/>
                <a:ea typeface="+mn-ea"/>
                <a:cs typeface="+mn-cs"/>
              </a:rPr>
              <a:t>The free-rider problem is triggered by nonexcludability alone. The tragedy of the commons arises from the combination of rivalry and nonexcludability.</a:t>
            </a:r>
          </a:p>
          <a:p>
            <a:endParaRPr lang="en-US" dirty="0"/>
          </a:p>
        </p:txBody>
      </p:sp>
      <p:sp>
        <p:nvSpPr>
          <p:cNvPr id="4" name="Slide Number Placeholder 3"/>
          <p:cNvSpPr>
            <a:spLocks noGrp="1"/>
          </p:cNvSpPr>
          <p:nvPr>
            <p:ph type="sldNum" sz="quarter" idx="10"/>
          </p:nvPr>
        </p:nvSpPr>
        <p:spPr/>
        <p:txBody>
          <a:bodyPr/>
          <a:lstStyle/>
          <a:p>
            <a:fld id="{C2B43A01-0F2C-405C-95B2-F188B2ADD7DE}" type="slidenum">
              <a:rPr lang="en-US" smtClean="0"/>
              <a:t>14</a:t>
            </a:fld>
            <a:endParaRPr lang="en-US" dirty="0"/>
          </a:p>
        </p:txBody>
      </p:sp>
    </p:spTree>
    <p:extLst>
      <p:ext uri="{BB962C8B-B14F-4D97-AF65-F5344CB8AC3E}">
        <p14:creationId xmlns:p14="http://schemas.microsoft.com/office/powerpoint/2010/main" val="1309408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simple example is litter. Most of us don’t litter in public around people due to their distain.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Elinor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Ostrom</a:t>
            </a:r>
            <a:r>
              <a:rPr lang="en-US" sz="1200" b="0" i="0" u="none" strike="noStrike" kern="1200" baseline="0" dirty="0">
                <a:solidFill>
                  <a:schemeClr val="tx1"/>
                </a:solidFill>
                <a:latin typeface="+mn-lt"/>
                <a:ea typeface="+mn-ea"/>
                <a:cs typeface="+mn-cs"/>
              </a:rPr>
              <a:t> won the 2009 Nobel Prize in economics for showing that social norms can sometimes be powerful enough for commonly-held property to be managed extremely well.</a:t>
            </a:r>
            <a:endParaRPr lang="en-US" dirty="0"/>
          </a:p>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15</a:t>
            </a:fld>
            <a:endParaRPr lang="en-US" dirty="0"/>
          </a:p>
        </p:txBody>
      </p:sp>
    </p:spTree>
    <p:extLst>
      <p:ext uri="{BB962C8B-B14F-4D97-AF65-F5344CB8AC3E}">
        <p14:creationId xmlns:p14="http://schemas.microsoft.com/office/powerpoint/2010/main" val="984658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16</a:t>
            </a:fld>
            <a:endParaRPr lang="en-US" dirty="0"/>
          </a:p>
        </p:txBody>
      </p:sp>
    </p:spTree>
    <p:extLst>
      <p:ext uri="{BB962C8B-B14F-4D97-AF65-F5344CB8AC3E}">
        <p14:creationId xmlns:p14="http://schemas.microsoft.com/office/powerpoint/2010/main" val="2413581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example of this is what’s going on in the battle to protect the world’s </a:t>
            </a:r>
            <a:r>
              <a:rPr lang="en-US" u="none" dirty="0"/>
              <a:t>fisheries from overuse.</a:t>
            </a:r>
          </a:p>
          <a:p>
            <a:endParaRPr lang="en-US" dirty="0"/>
          </a:p>
        </p:txBody>
      </p:sp>
      <p:sp>
        <p:nvSpPr>
          <p:cNvPr id="4" name="Slide Number Placeholder 3"/>
          <p:cNvSpPr>
            <a:spLocks noGrp="1"/>
          </p:cNvSpPr>
          <p:nvPr>
            <p:ph type="sldNum" sz="quarter" idx="10"/>
          </p:nvPr>
        </p:nvSpPr>
        <p:spPr/>
        <p:txBody>
          <a:bodyPr/>
          <a:lstStyle/>
          <a:p>
            <a:fld id="{C2B43A01-0F2C-405C-95B2-F188B2ADD7DE}" type="slidenum">
              <a:rPr lang="en-US" smtClean="0"/>
              <a:t>17</a:t>
            </a:fld>
            <a:endParaRPr lang="en-US" dirty="0"/>
          </a:p>
        </p:txBody>
      </p:sp>
    </p:spTree>
    <p:extLst>
      <p:ext uri="{BB962C8B-B14F-4D97-AF65-F5344CB8AC3E}">
        <p14:creationId xmlns:p14="http://schemas.microsoft.com/office/powerpoint/2010/main" val="894057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It is illegal to hunt or kill an animal that is endangered, and more than 90 percent of endangered species in the United States have seen increased or stabilized populations since being declared endangered. </a:t>
            </a:r>
          </a:p>
        </p:txBody>
      </p:sp>
      <p:sp>
        <p:nvSpPr>
          <p:cNvPr id="4" name="Slide Number Placeholder 3"/>
          <p:cNvSpPr>
            <a:spLocks noGrp="1"/>
          </p:cNvSpPr>
          <p:nvPr>
            <p:ph type="sldNum" sz="quarter" idx="10"/>
          </p:nvPr>
        </p:nvSpPr>
        <p:spPr/>
        <p:txBody>
          <a:bodyPr/>
          <a:lstStyle/>
          <a:p>
            <a:fld id="{C2B43A01-0F2C-405C-95B2-F188B2ADD7DE}" type="slidenum">
              <a:rPr lang="en-US" smtClean="0"/>
              <a:t>18</a:t>
            </a:fld>
            <a:endParaRPr lang="en-US" dirty="0"/>
          </a:p>
        </p:txBody>
      </p:sp>
    </p:spTree>
    <p:extLst>
      <p:ext uri="{BB962C8B-B14F-4D97-AF65-F5344CB8AC3E}">
        <p14:creationId xmlns:p14="http://schemas.microsoft.com/office/powerpoint/2010/main" val="1910362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19</a:t>
            </a:fld>
            <a:endParaRPr lang="en-US" dirty="0"/>
          </a:p>
        </p:txBody>
      </p:sp>
    </p:spTree>
    <p:extLst>
      <p:ext uri="{BB962C8B-B14F-4D97-AF65-F5344CB8AC3E}">
        <p14:creationId xmlns:p14="http://schemas.microsoft.com/office/powerpoint/2010/main" val="687821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20</a:t>
            </a:fld>
            <a:endParaRPr lang="en-US" dirty="0"/>
          </a:p>
        </p:txBody>
      </p:sp>
    </p:spTree>
    <p:extLst>
      <p:ext uri="{BB962C8B-B14F-4D97-AF65-F5344CB8AC3E}">
        <p14:creationId xmlns:p14="http://schemas.microsoft.com/office/powerpoint/2010/main" val="1510957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2B43A01-0F2C-405C-95B2-F188B2ADD7DE}" type="slidenum">
              <a:rPr lang="en-US" smtClean="0"/>
              <a:t>21</a:t>
            </a:fld>
            <a:endParaRPr lang="en-US" dirty="0"/>
          </a:p>
        </p:txBody>
      </p:sp>
    </p:spTree>
    <p:extLst>
      <p:ext uri="{BB962C8B-B14F-4D97-AF65-F5344CB8AC3E}">
        <p14:creationId xmlns:p14="http://schemas.microsoft.com/office/powerpoint/2010/main" val="1219524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22</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23</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24</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3</a:t>
            </a:fld>
            <a:endParaRPr lang="en-US" dirty="0"/>
          </a:p>
        </p:txBody>
      </p:sp>
    </p:spTree>
    <p:extLst>
      <p:ext uri="{BB962C8B-B14F-4D97-AF65-F5344CB8AC3E}">
        <p14:creationId xmlns:p14="http://schemas.microsoft.com/office/powerpoint/2010/main" val="364201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Street lights are nonexcludable. Once they are put up in a neighborhood, everyone who comes through gets the benefit, regardless of whether they’ve paid to put up the lights. </a:t>
            </a:r>
            <a:r>
              <a:rPr lang="en-US" dirty="0"/>
              <a:t>Excludability can be a matter of degree, though. Take roads: It is possible to make bridges, tunnels, and major highways excludable by setting up toll booths at every entrance, but for most roads this is not a practical option. You can’t have a toll booth at the end of every driveway to make sure that people pay before getting onto the roads.</a:t>
            </a:r>
          </a:p>
          <a:p>
            <a:endParaRPr lang="en-US" dirty="0"/>
          </a:p>
          <a:p>
            <a:r>
              <a:rPr lang="en-US" dirty="0"/>
              <a:t>Rhino horns are rival. Once someone shoots a rhino and cuts off its horn, the next person to come along can’t also use the rhino for that purpose. The same goes for many—in fact, most—other goods. When fish are caught by one fishing boat, they’re not there to be caught by the next one. When one person buys a pair of jeans at the store, there is one fewer pair to be bought by future customers.</a:t>
            </a:r>
          </a:p>
          <a:p>
            <a:endParaRPr lang="en-US" dirty="0"/>
          </a:p>
          <a:p>
            <a:r>
              <a:rPr lang="en-US" dirty="0"/>
              <a:t>Streetlights, which we just saw are nonexcludable, are also nonrival. Two people walking down a lit-up street enjoy the light just</a:t>
            </a:r>
            <a:r>
              <a:rPr lang="en-US" baseline="0" dirty="0"/>
              <a:t> as much </a:t>
            </a:r>
            <a:r>
              <a:rPr lang="en-US" dirty="0"/>
              <a:t>as one person. A song on the radio is nonrival—one person listening doesn’t “use it up,” preventing others from listening as well. In general, knowledge and technology are nonrival, because once something has been thought up or invented, everyone can take advantage of 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Markets for artificially scarce goods function like the markets for private goods, and it is the lack of close substitutes for a good that makes it artificially scarce. This scarcity gives the sellers some power to charge a price above what is possible in a perfectly competitive market.</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4</a:t>
            </a:fld>
            <a:endParaRPr lang="en-US" dirty="0"/>
          </a:p>
        </p:txBody>
      </p:sp>
    </p:spTree>
    <p:extLst>
      <p:ext uri="{BB962C8B-B14F-4D97-AF65-F5344CB8AC3E}">
        <p14:creationId xmlns:p14="http://schemas.microsoft.com/office/powerpoint/2010/main" val="1933993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Albums have</a:t>
            </a:r>
            <a:r>
              <a:rPr lang="en-US" baseline="0" dirty="0"/>
              <a:t> been formatted for listening in several ways over the years from record albums, 8-track, cassette, CD, etc.</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5</a:t>
            </a:fld>
            <a:endParaRPr lang="en-US" dirty="0"/>
          </a:p>
        </p:txBody>
      </p:sp>
    </p:spTree>
    <p:extLst>
      <p:ext uri="{BB962C8B-B14F-4D97-AF65-F5344CB8AC3E}">
        <p14:creationId xmlns:p14="http://schemas.microsoft.com/office/powerpoint/2010/main" val="3690892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6</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7</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8</a:t>
            </a:fld>
            <a:endParaRPr lang="en-US" dirty="0"/>
          </a:p>
        </p:txBody>
      </p:sp>
    </p:spTree>
    <p:extLst>
      <p:ext uri="{BB962C8B-B14F-4D97-AF65-F5344CB8AC3E}">
        <p14:creationId xmlns:p14="http://schemas.microsoft.com/office/powerpoint/2010/main" val="673749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someone decides he doesn’t want to pay the public bus fare and slips in the back door, he would get to ride the bus for free.</a:t>
            </a:r>
            <a:r>
              <a:rPr lang="en-US" baseline="0" dirty="0"/>
              <a:t> </a:t>
            </a:r>
            <a:r>
              <a:rPr lang="en-US" dirty="0"/>
              <a:t>If this free rider is alone, then no great harm is done.</a:t>
            </a:r>
            <a:r>
              <a:rPr lang="en-US" baseline="0" dirty="0"/>
              <a:t> But i</a:t>
            </a:r>
            <a:r>
              <a:rPr lang="en-US" dirty="0"/>
              <a:t>f all riders can avoid</a:t>
            </a:r>
            <a:r>
              <a:rPr lang="en-US" baseline="0" dirty="0"/>
              <a:t> </a:t>
            </a:r>
            <a:r>
              <a:rPr lang="en-US" dirty="0"/>
              <a:t>paying, then the </a:t>
            </a:r>
            <a:r>
              <a:rPr lang="en-US" i="1" dirty="0">
                <a:solidFill>
                  <a:srgbClr val="9D0505"/>
                </a:solidFill>
              </a:rPr>
              <a:t>free-rider problem </a:t>
            </a:r>
            <a:r>
              <a:rPr lang="en-US" dirty="0"/>
              <a:t>occurs, leading to </a:t>
            </a:r>
            <a:r>
              <a:rPr lang="en-US" u="none" dirty="0"/>
              <a:t>undersupply</a:t>
            </a:r>
            <a:r>
              <a:rPr lang="en-US" dirty="0"/>
              <a:t> due to a loss of revenue. Public transportation, clean public bathrooms, and clear roads after a snowstorm are </a:t>
            </a:r>
            <a:r>
              <a:rPr lang="en-US" i="0" u="none" dirty="0"/>
              <a:t>undersupplied</a:t>
            </a:r>
            <a:r>
              <a:rPr lang="en-US" i="1" dirty="0"/>
              <a:t> </a:t>
            </a:r>
            <a:r>
              <a:rPr lang="en-US" dirty="0"/>
              <a:t>if left to the market. </a:t>
            </a:r>
            <a:r>
              <a:rPr lang="en-US" sz="1200" b="0" i="0" u="none" strike="noStrike" kern="1200" baseline="0" dirty="0">
                <a:solidFill>
                  <a:schemeClr val="tx1"/>
                </a:solidFill>
                <a:latin typeface="+mn-lt"/>
                <a:ea typeface="+mn-ea"/>
                <a:cs typeface="+mn-cs"/>
              </a:rPr>
              <a:t>When too few parents vaccinate their children and free ride off of other kids being vaccinated, the result is that everyone is more likely to get sick. This has occurred mostly in third world nations, but is now more epidemic in first-world nations.</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9</a:t>
            </a:fld>
            <a:endParaRPr lang="en-US" dirty="0"/>
          </a:p>
        </p:txBody>
      </p:sp>
    </p:spTree>
    <p:extLst>
      <p:ext uri="{BB962C8B-B14F-4D97-AF65-F5344CB8AC3E}">
        <p14:creationId xmlns:p14="http://schemas.microsoft.com/office/powerpoint/2010/main" val="673749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F265E433-A1DC-4508-A179-8FF8862CD352}"/>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80855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accent1">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19-</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40402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19-</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4153150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458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8" r:id="rId6"/>
    <p:sldLayoutId id="2147483659" r:id="rId7"/>
    <p:sldLayoutId id="2147483660" r:id="rId8"/>
    <p:sldLayoutId id="2147483661" r:id="rId9"/>
    <p:sldLayoutId id="2147483662" r:id="rId10"/>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19</a:t>
            </a:r>
          </a:p>
        </p:txBody>
      </p:sp>
      <p:sp>
        <p:nvSpPr>
          <p:cNvPr id="3" name="Text Placeholder 2"/>
          <p:cNvSpPr>
            <a:spLocks noGrp="1"/>
          </p:cNvSpPr>
          <p:nvPr>
            <p:ph type="body" sz="quarter" idx="10"/>
          </p:nvPr>
        </p:nvSpPr>
        <p:spPr/>
        <p:txBody>
          <a:bodyPr/>
          <a:lstStyle/>
          <a:p>
            <a:r>
              <a:rPr lang="en-US" dirty="0"/>
              <a:t>Public Goods and Common Resources</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Wikipedia work?</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Why does Wikipedia have few errors and many articles?</a:t>
            </a:r>
          </a:p>
          <a:p>
            <a:r>
              <a:rPr lang="en-US" dirty="0"/>
              <a:t>Wikipedia is a </a:t>
            </a:r>
            <a:r>
              <a:rPr lang="en-US" i="1" dirty="0">
                <a:solidFill>
                  <a:srgbClr val="9D0505"/>
                </a:solidFill>
              </a:rPr>
              <a:t>public good</a:t>
            </a:r>
            <a:r>
              <a:rPr lang="en-US" dirty="0"/>
              <a:t>.</a:t>
            </a:r>
          </a:p>
          <a:p>
            <a:pPr>
              <a:buClr>
                <a:schemeClr val="tx1"/>
              </a:buClr>
            </a:pPr>
            <a:r>
              <a:rPr lang="en-US" dirty="0"/>
              <a:t>Wikipedia has 5.7 million articles, more than 60 times that of Encyclopedia Britannica.</a:t>
            </a:r>
          </a:p>
          <a:p>
            <a:pPr>
              <a:buClr>
                <a:schemeClr val="tx1"/>
              </a:buClr>
            </a:pPr>
            <a:r>
              <a:rPr lang="en-US" dirty="0"/>
              <a:t>A spot check found that Wikipedia is just as accurate as traditional peer-reviewed encyclopedias.</a:t>
            </a:r>
          </a:p>
          <a:p>
            <a:r>
              <a:rPr lang="en-US" dirty="0"/>
              <a:t>The design of Wikipedia motivates users to contribute and police one another.</a:t>
            </a:r>
          </a:p>
          <a:p>
            <a:pPr lvl="1"/>
            <a:r>
              <a:rPr lang="en-US" dirty="0"/>
              <a:t>Project capitalizes on sharing knowledge.</a:t>
            </a:r>
          </a:p>
          <a:p>
            <a:pPr lvl="1"/>
            <a:r>
              <a:rPr lang="en-US" dirty="0"/>
              <a:t>Cost of editing are low with a click edit and submit feature.</a:t>
            </a:r>
          </a:p>
          <a:p>
            <a:pPr lvl="1"/>
            <a:r>
              <a:rPr lang="en-US" dirty="0"/>
              <a:t>Individuals are recognized as article editors in page history.</a:t>
            </a:r>
          </a:p>
        </p:txBody>
      </p:sp>
    </p:spTree>
    <p:extLst>
      <p:ext uri="{BB962C8B-B14F-4D97-AF65-F5344CB8AC3E}">
        <p14:creationId xmlns:p14="http://schemas.microsoft.com/office/powerpoint/2010/main" val="277615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Solutions to the free-rider problem I</a:t>
            </a:r>
          </a:p>
        </p:txBody>
      </p:sp>
      <p:sp>
        <p:nvSpPr>
          <p:cNvPr id="3" name="Content Placeholder 2"/>
          <p:cNvSpPr>
            <a:spLocks noGrp="1"/>
          </p:cNvSpPr>
          <p:nvPr>
            <p:ph idx="1"/>
          </p:nvPr>
        </p:nvSpPr>
        <p:spPr/>
        <p:txBody>
          <a:bodyPr>
            <a:normAutofit fontScale="92500" lnSpcReduction="10000"/>
          </a:bodyPr>
          <a:lstStyle/>
          <a:p>
            <a:r>
              <a:rPr lang="en-US" dirty="0"/>
              <a:t>The problem with undersupply of </a:t>
            </a:r>
            <a:r>
              <a:rPr lang="en-US" i="1" dirty="0">
                <a:solidFill>
                  <a:srgbClr val="9D0505"/>
                </a:solidFill>
              </a:rPr>
              <a:t>public goods </a:t>
            </a:r>
            <a:r>
              <a:rPr lang="en-US" dirty="0"/>
              <a:t>leads to an inefficient quantity of production and consumption.</a:t>
            </a:r>
          </a:p>
          <a:p>
            <a:r>
              <a:rPr lang="en-US" dirty="0"/>
              <a:t>Solutions to this </a:t>
            </a:r>
            <a:r>
              <a:rPr lang="en-US" i="1" dirty="0">
                <a:solidFill>
                  <a:srgbClr val="9D0505"/>
                </a:solidFill>
              </a:rPr>
              <a:t>market failure </a:t>
            </a:r>
            <a:r>
              <a:rPr lang="en-US" dirty="0"/>
              <a:t>falls under three categories: </a:t>
            </a:r>
            <a:r>
              <a:rPr lang="en-US" i="1" dirty="0">
                <a:solidFill>
                  <a:srgbClr val="9D0505"/>
                </a:solidFill>
              </a:rPr>
              <a:t>social norms</a:t>
            </a:r>
            <a:r>
              <a:rPr lang="en-US" dirty="0"/>
              <a:t>, </a:t>
            </a:r>
            <a:r>
              <a:rPr lang="en-US" i="1" dirty="0">
                <a:solidFill>
                  <a:srgbClr val="9D0505"/>
                </a:solidFill>
              </a:rPr>
              <a:t>government regulation and provision</a:t>
            </a:r>
            <a:r>
              <a:rPr lang="en-US" dirty="0"/>
              <a:t>, and </a:t>
            </a:r>
            <a:r>
              <a:rPr lang="en-US" i="1" dirty="0">
                <a:solidFill>
                  <a:srgbClr val="9D0505"/>
                </a:solidFill>
              </a:rPr>
              <a:t>private property rights</a:t>
            </a:r>
            <a:r>
              <a:rPr lang="en-US" dirty="0"/>
              <a:t>.</a:t>
            </a:r>
          </a:p>
          <a:p>
            <a:r>
              <a:rPr lang="en-US" dirty="0"/>
              <a:t>Strong </a:t>
            </a:r>
            <a:r>
              <a:rPr lang="en-US" i="1" dirty="0">
                <a:solidFill>
                  <a:srgbClr val="9D0505"/>
                </a:solidFill>
              </a:rPr>
              <a:t>social norms </a:t>
            </a:r>
            <a:r>
              <a:rPr lang="en-US" dirty="0"/>
              <a:t>help rebalance the trade-off by imposing costs on people.</a:t>
            </a:r>
          </a:p>
          <a:p>
            <a:pPr lvl="1"/>
            <a:r>
              <a:rPr lang="en-US" dirty="0"/>
              <a:t>Social disapproval carries a higher cost in places where people know each other and will interact with each other in the future.</a:t>
            </a:r>
          </a:p>
        </p:txBody>
      </p:sp>
    </p:spTree>
    <p:extLst>
      <p:ext uri="{BB962C8B-B14F-4D97-AF65-F5344CB8AC3E}">
        <p14:creationId xmlns:p14="http://schemas.microsoft.com/office/powerpoint/2010/main" val="1232051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Solutions to the free-rider problem II</a:t>
            </a:r>
          </a:p>
        </p:txBody>
      </p:sp>
      <p:sp>
        <p:nvSpPr>
          <p:cNvPr id="3" name="Content Placeholder 2"/>
          <p:cNvSpPr>
            <a:spLocks noGrp="1"/>
          </p:cNvSpPr>
          <p:nvPr>
            <p:ph idx="1"/>
          </p:nvPr>
        </p:nvSpPr>
        <p:spPr>
          <a:xfrm>
            <a:off x="457200" y="1298448"/>
            <a:ext cx="8229600" cy="5102352"/>
          </a:xfrm>
        </p:spPr>
        <p:txBody>
          <a:bodyPr>
            <a:normAutofit fontScale="92500" lnSpcReduction="10000"/>
          </a:bodyPr>
          <a:lstStyle/>
          <a:p>
            <a:r>
              <a:rPr lang="en-US" dirty="0"/>
              <a:t>Government bodies can make someone responsible for the provision of the </a:t>
            </a:r>
            <a:r>
              <a:rPr lang="en-US" i="1" dirty="0">
                <a:solidFill>
                  <a:srgbClr val="9D0505"/>
                </a:solidFill>
              </a:rPr>
              <a:t>efficient</a:t>
            </a:r>
            <a:r>
              <a:rPr lang="en-US" dirty="0"/>
              <a:t> quantity of the common good or service based </a:t>
            </a:r>
            <a:r>
              <a:rPr lang="en-US" i="1" dirty="0">
                <a:solidFill>
                  <a:srgbClr val="9D0505"/>
                </a:solidFill>
              </a:rPr>
              <a:t>social benefit </a:t>
            </a:r>
            <a:r>
              <a:rPr lang="en-US" dirty="0"/>
              <a:t>and </a:t>
            </a:r>
            <a:r>
              <a:rPr lang="en-US" i="1" dirty="0">
                <a:solidFill>
                  <a:srgbClr val="9D0505"/>
                </a:solidFill>
              </a:rPr>
              <a:t>social cost</a:t>
            </a:r>
            <a:r>
              <a:rPr lang="en-US" dirty="0"/>
              <a:t>. </a:t>
            </a:r>
          </a:p>
          <a:p>
            <a:r>
              <a:rPr lang="en-US" dirty="0"/>
              <a:t>If the government is supplying a </a:t>
            </a:r>
            <a:r>
              <a:rPr lang="en-US" i="1" dirty="0">
                <a:solidFill>
                  <a:srgbClr val="9D0505"/>
                </a:solidFill>
              </a:rPr>
              <a:t>public good</a:t>
            </a:r>
            <a:r>
              <a:rPr lang="en-US" dirty="0"/>
              <a:t>, the efficient quantity is the one at which the </a:t>
            </a:r>
            <a:r>
              <a:rPr lang="en-US" i="1" dirty="0">
                <a:solidFill>
                  <a:srgbClr val="9D0505"/>
                </a:solidFill>
              </a:rPr>
              <a:t>marginal social benefit</a:t>
            </a:r>
            <a:r>
              <a:rPr lang="en-US" dirty="0"/>
              <a:t> equals the </a:t>
            </a:r>
            <a:r>
              <a:rPr lang="en-US" i="1" dirty="0">
                <a:solidFill>
                  <a:srgbClr val="9D0505"/>
                </a:solidFill>
              </a:rPr>
              <a:t>cost</a:t>
            </a:r>
            <a:r>
              <a:rPr lang="en-US" dirty="0"/>
              <a:t>.</a:t>
            </a:r>
          </a:p>
          <a:p>
            <a:r>
              <a:rPr lang="en-US" dirty="0"/>
              <a:t>Two difficulties arise when attempting to provision:</a:t>
            </a:r>
          </a:p>
          <a:p>
            <a:pPr lvl="1"/>
            <a:r>
              <a:rPr lang="en-US" dirty="0"/>
              <a:t>Calculating the </a:t>
            </a:r>
            <a:r>
              <a:rPr lang="en-US" i="1" dirty="0">
                <a:solidFill>
                  <a:srgbClr val="9D0505"/>
                </a:solidFill>
              </a:rPr>
              <a:t>marginal social benefit</a:t>
            </a:r>
            <a:r>
              <a:rPr lang="en-US" dirty="0"/>
              <a:t>.</a:t>
            </a:r>
          </a:p>
          <a:p>
            <a:pPr lvl="1"/>
            <a:r>
              <a:rPr lang="en-US" dirty="0"/>
              <a:t>How to finance the provision.</a:t>
            </a:r>
          </a:p>
        </p:txBody>
      </p:sp>
    </p:spTree>
    <p:extLst>
      <p:ext uri="{BB962C8B-B14F-4D97-AF65-F5344CB8AC3E}">
        <p14:creationId xmlns:p14="http://schemas.microsoft.com/office/powerpoint/2010/main" val="3777941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Solutions to the free-rider problem III</a:t>
            </a:r>
          </a:p>
        </p:txBody>
      </p:sp>
      <p:sp>
        <p:nvSpPr>
          <p:cNvPr id="3" name="Content Placeholder 2"/>
          <p:cNvSpPr>
            <a:spLocks noGrp="1"/>
          </p:cNvSpPr>
          <p:nvPr>
            <p:ph idx="1"/>
          </p:nvPr>
        </p:nvSpPr>
        <p:spPr>
          <a:xfrm>
            <a:off x="457200" y="1298448"/>
            <a:ext cx="8229600" cy="5102352"/>
          </a:xfrm>
        </p:spPr>
        <p:txBody>
          <a:bodyPr>
            <a:normAutofit/>
          </a:bodyPr>
          <a:lstStyle/>
          <a:p>
            <a:r>
              <a:rPr lang="en-US" dirty="0"/>
              <a:t>Goods become more </a:t>
            </a:r>
            <a:r>
              <a:rPr lang="en-US" i="1" dirty="0">
                <a:solidFill>
                  <a:srgbClr val="9D0505"/>
                </a:solidFill>
              </a:rPr>
              <a:t>excludable</a:t>
            </a:r>
            <a:r>
              <a:rPr lang="en-US" dirty="0"/>
              <a:t> when the government is used to monitor use and enforce payments. </a:t>
            </a:r>
          </a:p>
          <a:p>
            <a:r>
              <a:rPr lang="en-US" dirty="0"/>
              <a:t>Assigning </a:t>
            </a:r>
            <a:r>
              <a:rPr lang="en-US" i="1" dirty="0">
                <a:solidFill>
                  <a:srgbClr val="9D0505"/>
                </a:solidFill>
              </a:rPr>
              <a:t>property rights </a:t>
            </a:r>
            <a:r>
              <a:rPr lang="en-US" dirty="0"/>
              <a:t>that allow individuals or firms the right to use or sell a public good can also achieve excludability.</a:t>
            </a:r>
          </a:p>
        </p:txBody>
      </p:sp>
    </p:spTree>
    <p:extLst>
      <p:ext uri="{BB962C8B-B14F-4D97-AF65-F5344CB8AC3E}">
        <p14:creationId xmlns:p14="http://schemas.microsoft.com/office/powerpoint/2010/main" val="107804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resources</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Common resources </a:t>
            </a:r>
            <a:r>
              <a:rPr lang="en-US" dirty="0"/>
              <a:t>are not a </a:t>
            </a:r>
            <a:r>
              <a:rPr lang="en-US" i="1" dirty="0">
                <a:solidFill>
                  <a:srgbClr val="9D0505"/>
                </a:solidFill>
              </a:rPr>
              <a:t>public good </a:t>
            </a:r>
            <a:r>
              <a:rPr lang="en-US" dirty="0"/>
              <a:t>(since they are </a:t>
            </a:r>
            <a:r>
              <a:rPr lang="en-US" i="1" dirty="0">
                <a:solidFill>
                  <a:srgbClr val="9D0505"/>
                </a:solidFill>
              </a:rPr>
              <a:t>rival</a:t>
            </a:r>
            <a:r>
              <a:rPr lang="en-US" dirty="0"/>
              <a:t>), but they are </a:t>
            </a:r>
            <a:r>
              <a:rPr lang="en-US" i="1" dirty="0">
                <a:solidFill>
                  <a:srgbClr val="9D0505"/>
                </a:solidFill>
              </a:rPr>
              <a:t>nonexcludable</a:t>
            </a:r>
            <a:r>
              <a:rPr lang="en-US" dirty="0"/>
              <a:t>.</a:t>
            </a:r>
          </a:p>
          <a:p>
            <a:pPr lvl="1">
              <a:buClr>
                <a:schemeClr val="tx1"/>
              </a:buClr>
            </a:pPr>
            <a:r>
              <a:rPr lang="en-US" i="1" dirty="0">
                <a:solidFill>
                  <a:srgbClr val="9D0505"/>
                </a:solidFill>
              </a:rPr>
              <a:t>Nonexcludability</a:t>
            </a:r>
            <a:r>
              <a:rPr lang="en-US" dirty="0"/>
              <a:t> causes demand to be higher than if people had to pay for what they consumed.</a:t>
            </a:r>
          </a:p>
          <a:p>
            <a:pPr lvl="1">
              <a:buClr>
                <a:schemeClr val="tx1"/>
              </a:buClr>
            </a:pPr>
            <a:r>
              <a:rPr lang="en-US" i="1" dirty="0">
                <a:solidFill>
                  <a:srgbClr val="9D0505"/>
                </a:solidFill>
              </a:rPr>
              <a:t>Rivalry</a:t>
            </a:r>
            <a:r>
              <a:rPr lang="en-US" dirty="0"/>
              <a:t> causes quantity to dwindle.</a:t>
            </a:r>
          </a:p>
          <a:p>
            <a:r>
              <a:rPr lang="en-US" dirty="0"/>
              <a:t>This combination leads to the </a:t>
            </a:r>
            <a:r>
              <a:rPr lang="en-US" i="1" dirty="0">
                <a:solidFill>
                  <a:srgbClr val="9D0505"/>
                </a:solidFill>
              </a:rPr>
              <a:t>tragedy of the commons</a:t>
            </a:r>
            <a:r>
              <a:rPr lang="en-US" dirty="0"/>
              <a:t>; the depletion of a </a:t>
            </a:r>
            <a:r>
              <a:rPr lang="en-US" i="1" dirty="0">
                <a:solidFill>
                  <a:srgbClr val="9D0505"/>
                </a:solidFill>
              </a:rPr>
              <a:t>common resource</a:t>
            </a:r>
            <a:r>
              <a:rPr lang="en-US" dirty="0"/>
              <a:t> due to individually rational but collectively inefficient overconsumption.</a:t>
            </a:r>
          </a:p>
          <a:p>
            <a:endParaRPr lang="en-US" dirty="0"/>
          </a:p>
        </p:txBody>
      </p:sp>
    </p:spTree>
    <p:extLst>
      <p:ext uri="{BB962C8B-B14F-4D97-AF65-F5344CB8AC3E}">
        <p14:creationId xmlns:p14="http://schemas.microsoft.com/office/powerpoint/2010/main" val="1030039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Solutions to the tragedy of the commons I</a:t>
            </a:r>
          </a:p>
        </p:txBody>
      </p:sp>
      <p:sp>
        <p:nvSpPr>
          <p:cNvPr id="3" name="Content Placeholder 2"/>
          <p:cNvSpPr>
            <a:spLocks noGrp="1"/>
          </p:cNvSpPr>
          <p:nvPr>
            <p:ph idx="1"/>
          </p:nvPr>
        </p:nvSpPr>
        <p:spPr/>
        <p:txBody>
          <a:bodyPr>
            <a:normAutofit fontScale="92500" lnSpcReduction="10000"/>
          </a:bodyPr>
          <a:lstStyle/>
          <a:p>
            <a:r>
              <a:rPr lang="en-US" dirty="0"/>
              <a:t>The problem with overdemand for </a:t>
            </a:r>
            <a:r>
              <a:rPr lang="en-US" i="1" dirty="0">
                <a:solidFill>
                  <a:srgbClr val="9D0505"/>
                </a:solidFill>
              </a:rPr>
              <a:t>common resources</a:t>
            </a:r>
            <a:r>
              <a:rPr lang="en-US" dirty="0"/>
              <a:t> leads to an inefficient quantity of production and consumption.</a:t>
            </a:r>
          </a:p>
          <a:p>
            <a:r>
              <a:rPr lang="en-US" dirty="0"/>
              <a:t>Solutions to this </a:t>
            </a:r>
            <a:r>
              <a:rPr lang="en-US" i="1" dirty="0">
                <a:solidFill>
                  <a:srgbClr val="9D0505"/>
                </a:solidFill>
              </a:rPr>
              <a:t>market failure </a:t>
            </a:r>
            <a:r>
              <a:rPr lang="en-US" dirty="0"/>
              <a:t>fall under three categories: </a:t>
            </a:r>
            <a:r>
              <a:rPr lang="en-US" i="1" dirty="0">
                <a:solidFill>
                  <a:srgbClr val="9D0505"/>
                </a:solidFill>
              </a:rPr>
              <a:t>social norms</a:t>
            </a:r>
            <a:r>
              <a:rPr lang="en-US" dirty="0"/>
              <a:t>, </a:t>
            </a:r>
            <a:r>
              <a:rPr lang="en-US" i="1" dirty="0">
                <a:solidFill>
                  <a:srgbClr val="9D0505"/>
                </a:solidFill>
              </a:rPr>
              <a:t>government regulation</a:t>
            </a:r>
            <a:r>
              <a:rPr lang="en-US" dirty="0"/>
              <a:t>, and </a:t>
            </a:r>
            <a:r>
              <a:rPr lang="en-US" i="1" dirty="0">
                <a:solidFill>
                  <a:srgbClr val="9D0505"/>
                </a:solidFill>
              </a:rPr>
              <a:t>private property rights</a:t>
            </a:r>
            <a:r>
              <a:rPr lang="en-US" dirty="0"/>
              <a:t>.</a:t>
            </a:r>
          </a:p>
          <a:p>
            <a:r>
              <a:rPr lang="en-US" dirty="0"/>
              <a:t>Strong </a:t>
            </a:r>
            <a:r>
              <a:rPr lang="en-US" i="1" dirty="0">
                <a:solidFill>
                  <a:srgbClr val="9D0505"/>
                </a:solidFill>
              </a:rPr>
              <a:t>social norms</a:t>
            </a:r>
            <a:r>
              <a:rPr lang="en-US" dirty="0"/>
              <a:t> help rebalance the trade-off by imposing costs on people.</a:t>
            </a:r>
          </a:p>
          <a:p>
            <a:pPr lvl="1"/>
            <a:r>
              <a:rPr lang="en-US" dirty="0"/>
              <a:t>Social disapproval carries a higher cost in places where people know each other and will interact with each other in the future.</a:t>
            </a:r>
          </a:p>
        </p:txBody>
      </p:sp>
    </p:spTree>
    <p:extLst>
      <p:ext uri="{BB962C8B-B14F-4D97-AF65-F5344CB8AC3E}">
        <p14:creationId xmlns:p14="http://schemas.microsoft.com/office/powerpoint/2010/main" val="225139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Solutions to the tragedy of the commons II</a:t>
            </a:r>
          </a:p>
        </p:txBody>
      </p:sp>
      <p:sp>
        <p:nvSpPr>
          <p:cNvPr id="3" name="Content Placeholder 2"/>
          <p:cNvSpPr>
            <a:spLocks noGrp="1"/>
          </p:cNvSpPr>
          <p:nvPr>
            <p:ph idx="1"/>
          </p:nvPr>
        </p:nvSpPr>
        <p:spPr>
          <a:xfrm>
            <a:off x="457200" y="1450848"/>
            <a:ext cx="8229600" cy="5102352"/>
          </a:xfrm>
        </p:spPr>
        <p:txBody>
          <a:bodyPr>
            <a:normAutofit fontScale="85000" lnSpcReduction="10000"/>
          </a:bodyPr>
          <a:lstStyle/>
          <a:p>
            <a:r>
              <a:rPr lang="en-US" dirty="0"/>
              <a:t>Government bodies can impose consumption limits.</a:t>
            </a:r>
          </a:p>
          <a:p>
            <a:pPr lvl="1">
              <a:buClr>
                <a:schemeClr val="tx1"/>
              </a:buClr>
            </a:pPr>
            <a:r>
              <a:rPr lang="en-US" i="1" dirty="0">
                <a:solidFill>
                  <a:srgbClr val="9D0505"/>
                </a:solidFill>
              </a:rPr>
              <a:t>Bans</a:t>
            </a:r>
            <a:r>
              <a:rPr lang="en-US" dirty="0"/>
              <a:t> and </a:t>
            </a:r>
            <a:r>
              <a:rPr lang="en-US" i="1" dirty="0">
                <a:solidFill>
                  <a:srgbClr val="9D0505"/>
                </a:solidFill>
              </a:rPr>
              <a:t>quotas</a:t>
            </a:r>
            <a:r>
              <a:rPr lang="en-US" dirty="0"/>
              <a:t> are applied to </a:t>
            </a:r>
            <a:r>
              <a:rPr lang="en-US" i="1" dirty="0">
                <a:solidFill>
                  <a:srgbClr val="9D0505"/>
                </a:solidFill>
              </a:rPr>
              <a:t>common-resource problems</a:t>
            </a:r>
            <a:r>
              <a:rPr lang="en-US" dirty="0"/>
              <a:t> to reduce the inefficiency created by overuse.</a:t>
            </a:r>
          </a:p>
          <a:p>
            <a:r>
              <a:rPr lang="en-US" dirty="0"/>
              <a:t>In some cases, the most convenient solution to </a:t>
            </a:r>
            <a:r>
              <a:rPr lang="en-US" i="1" dirty="0">
                <a:solidFill>
                  <a:srgbClr val="9D0505"/>
                </a:solidFill>
              </a:rPr>
              <a:t>common resource problems </a:t>
            </a:r>
            <a:r>
              <a:rPr lang="en-US" dirty="0"/>
              <a:t>is to privatize the goods.</a:t>
            </a:r>
          </a:p>
          <a:p>
            <a:r>
              <a:rPr lang="en-US" dirty="0"/>
              <a:t>Assigning property rights over common resources is often far from simple.</a:t>
            </a:r>
          </a:p>
          <a:p>
            <a:pPr lvl="1"/>
            <a:r>
              <a:rPr lang="en-US" dirty="0"/>
              <a:t>Especially when many people are already using a resource; it’s difficult to decide who owns what.</a:t>
            </a:r>
          </a:p>
          <a:p>
            <a:pPr lvl="1"/>
            <a:r>
              <a:rPr lang="en-US" dirty="0"/>
              <a:t>The patent system is an example of turning a common resource (knowledge) into private property</a:t>
            </a:r>
          </a:p>
        </p:txBody>
      </p:sp>
    </p:spTree>
    <p:extLst>
      <p:ext uri="{BB962C8B-B14F-4D97-AF65-F5344CB8AC3E}">
        <p14:creationId xmlns:p14="http://schemas.microsoft.com/office/powerpoint/2010/main" val="58209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Solutions to the tragedy of the commons III</a:t>
            </a:r>
          </a:p>
        </p:txBody>
      </p:sp>
      <p:sp>
        <p:nvSpPr>
          <p:cNvPr id="3" name="Content Placeholder 2"/>
          <p:cNvSpPr>
            <a:spLocks noGrp="1"/>
          </p:cNvSpPr>
          <p:nvPr>
            <p:ph idx="1"/>
          </p:nvPr>
        </p:nvSpPr>
        <p:spPr>
          <a:xfrm>
            <a:off x="457200" y="1374648"/>
            <a:ext cx="8229600" cy="5102352"/>
          </a:xfrm>
        </p:spPr>
        <p:txBody>
          <a:bodyPr>
            <a:normAutofit/>
          </a:bodyPr>
          <a:lstStyle/>
          <a:p>
            <a:r>
              <a:rPr lang="en-US" dirty="0"/>
              <a:t>One common way that governments institute </a:t>
            </a:r>
            <a:r>
              <a:rPr lang="en-US" i="1" dirty="0">
                <a:solidFill>
                  <a:srgbClr val="9D0505"/>
                </a:solidFill>
              </a:rPr>
              <a:t>private property rights </a:t>
            </a:r>
            <a:r>
              <a:rPr lang="en-US" dirty="0"/>
              <a:t>is through the use of </a:t>
            </a:r>
            <a:r>
              <a:rPr lang="en-US" i="1" dirty="0">
                <a:solidFill>
                  <a:srgbClr val="9D0505"/>
                </a:solidFill>
              </a:rPr>
              <a:t>tradable allowances </a:t>
            </a:r>
            <a:r>
              <a:rPr lang="en-US" dirty="0"/>
              <a:t>or </a:t>
            </a:r>
            <a:r>
              <a:rPr lang="en-US" i="1" dirty="0">
                <a:solidFill>
                  <a:srgbClr val="9D0505"/>
                </a:solidFill>
              </a:rPr>
              <a:t>permits</a:t>
            </a:r>
            <a:r>
              <a:rPr lang="en-US" dirty="0"/>
              <a:t>.</a:t>
            </a:r>
          </a:p>
          <a:p>
            <a:pPr lvl="1"/>
            <a:r>
              <a:rPr lang="en-US" dirty="0"/>
              <a:t>These work the same way as </a:t>
            </a:r>
            <a:r>
              <a:rPr lang="en-US" i="1" dirty="0">
                <a:solidFill>
                  <a:srgbClr val="9D0505"/>
                </a:solidFill>
              </a:rPr>
              <a:t>externalities</a:t>
            </a:r>
            <a:r>
              <a:rPr lang="en-US" dirty="0"/>
              <a:t>.</a:t>
            </a:r>
          </a:p>
          <a:p>
            <a:pPr lvl="1"/>
            <a:r>
              <a:rPr lang="en-US" dirty="0"/>
              <a:t>They ensure that resources are allocated to those with the highest </a:t>
            </a:r>
            <a:r>
              <a:rPr lang="en-US" i="1" dirty="0">
                <a:solidFill>
                  <a:srgbClr val="9D0505"/>
                </a:solidFill>
              </a:rPr>
              <a:t>willingness to pay</a:t>
            </a:r>
            <a:r>
              <a:rPr lang="en-US" dirty="0"/>
              <a:t>, while still limiting overall quantity to an efficient level.</a:t>
            </a:r>
          </a:p>
          <a:p>
            <a:r>
              <a:rPr lang="en-US" dirty="0"/>
              <a:t>Cap quantity of the good, but allow individuals to trade their consumption claim.</a:t>
            </a:r>
          </a:p>
        </p:txBody>
      </p:sp>
    </p:spTree>
    <p:extLst>
      <p:ext uri="{BB962C8B-B14F-4D97-AF65-F5344CB8AC3E}">
        <p14:creationId xmlns:p14="http://schemas.microsoft.com/office/powerpoint/2010/main" val="363724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a:bodyPr>
          <a:lstStyle/>
          <a:p>
            <a:r>
              <a:rPr lang="en-US" sz="3200" dirty="0"/>
              <a:t>Solutions to the tragedy of the commons IV</a:t>
            </a:r>
          </a:p>
        </p:txBody>
      </p:sp>
      <p:sp>
        <p:nvSpPr>
          <p:cNvPr id="3" name="Content Placeholder 2"/>
          <p:cNvSpPr>
            <a:spLocks noGrp="1"/>
          </p:cNvSpPr>
          <p:nvPr>
            <p:ph idx="1"/>
          </p:nvPr>
        </p:nvSpPr>
        <p:spPr>
          <a:xfrm>
            <a:off x="457200" y="1374648"/>
            <a:ext cx="8229600" cy="5102352"/>
          </a:xfrm>
        </p:spPr>
        <p:txBody>
          <a:bodyPr>
            <a:normAutofit/>
          </a:bodyPr>
          <a:lstStyle/>
          <a:p>
            <a:r>
              <a:rPr lang="en-US" dirty="0"/>
              <a:t>Making something illegal is one way of changing the trade-offs</a:t>
            </a:r>
            <a:r>
              <a:rPr lang="en-US" i="1" dirty="0"/>
              <a:t> </a:t>
            </a:r>
            <a:r>
              <a:rPr lang="en-US" dirty="0"/>
              <a:t>that people face.</a:t>
            </a:r>
          </a:p>
          <a:p>
            <a:pPr lvl="1"/>
            <a:r>
              <a:rPr lang="en-US" dirty="0"/>
              <a:t>Behavior may not change if the punishment is not severe, or the likelihood of getting caught is low.</a:t>
            </a:r>
          </a:p>
          <a:p>
            <a:pPr lvl="1"/>
            <a:r>
              <a:rPr lang="en-US" dirty="0"/>
              <a:t>Behavior may not change if it is costly for authorities to monitor and punish rule-breakers</a:t>
            </a:r>
          </a:p>
        </p:txBody>
      </p:sp>
    </p:spTree>
    <p:extLst>
      <p:ext uri="{BB962C8B-B14F-4D97-AF65-F5344CB8AC3E}">
        <p14:creationId xmlns:p14="http://schemas.microsoft.com/office/powerpoint/2010/main" val="333608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Identifying the problem</a:t>
            </a:r>
          </a:p>
        </p:txBody>
      </p:sp>
      <p:sp>
        <p:nvSpPr>
          <p:cNvPr id="7" name="Content Placeholder 2"/>
          <p:cNvSpPr>
            <a:spLocks noGrp="1"/>
          </p:cNvSpPr>
          <p:nvPr>
            <p:ph idx="1"/>
          </p:nvPr>
        </p:nvSpPr>
        <p:spPr/>
        <p:txBody>
          <a:bodyPr>
            <a:normAutofit lnSpcReduction="10000"/>
          </a:bodyPr>
          <a:lstStyle/>
          <a:p>
            <a:pPr marL="0" indent="0">
              <a:buNone/>
            </a:pPr>
            <a:r>
              <a:rPr lang="en-US" dirty="0"/>
              <a:t>For each of the following, identify whether it suffers from a free-rider problem, a tragedy of the commons problem, or neither.</a:t>
            </a:r>
          </a:p>
          <a:p>
            <a:pPr marL="457200" lvl="1" indent="-457200">
              <a:buFont typeface="+mj-lt"/>
              <a:buAutoNum type="arabicPeriod"/>
            </a:pPr>
            <a:r>
              <a:rPr lang="en-US" dirty="0"/>
              <a:t>Earth’s atmosphere.</a:t>
            </a:r>
          </a:p>
          <a:p>
            <a:pPr marL="457200" lvl="1" indent="-457200">
              <a:buFont typeface="+mj-lt"/>
              <a:buAutoNum type="arabicPeriod"/>
            </a:pPr>
            <a:r>
              <a:rPr lang="en-US" dirty="0"/>
              <a:t>Children’s museum paid</a:t>
            </a:r>
          </a:p>
          <a:p>
            <a:pPr marL="171450" lvl="1" indent="285750">
              <a:buNone/>
            </a:pPr>
            <a:r>
              <a:rPr lang="en-US" dirty="0"/>
              <a:t>by donations.</a:t>
            </a:r>
          </a:p>
          <a:p>
            <a:pPr marL="457200" lvl="1" indent="-457200">
              <a:buFont typeface="+mj-lt"/>
              <a:buAutoNum type="arabicPeriod" startAt="3"/>
            </a:pPr>
            <a:r>
              <a:rPr lang="en-US" dirty="0"/>
              <a:t>Common room </a:t>
            </a:r>
          </a:p>
          <a:p>
            <a:pPr marL="457200" lvl="1" indent="0">
              <a:buNone/>
            </a:pPr>
            <a:r>
              <a:rPr lang="en-US" dirty="0"/>
              <a:t>microwave.</a:t>
            </a:r>
          </a:p>
          <a:p>
            <a:pPr marL="514350" lvl="1" indent="-514350">
              <a:buFont typeface="+mj-lt"/>
              <a:buAutoNum type="arabicPeriod" startAt="4"/>
            </a:pPr>
            <a:r>
              <a:rPr lang="en-US" dirty="0"/>
              <a:t>Litter at community </a:t>
            </a:r>
          </a:p>
          <a:p>
            <a:pPr marL="457200" lvl="1" indent="0">
              <a:buNone/>
            </a:pPr>
            <a:r>
              <a:rPr lang="en-US" dirty="0"/>
              <a:t>parks.</a:t>
            </a:r>
          </a:p>
        </p:txBody>
      </p:sp>
    </p:spTree>
    <p:extLst>
      <p:ext uri="{BB962C8B-B14F-4D97-AF65-F5344CB8AC3E}">
        <p14:creationId xmlns:p14="http://schemas.microsoft.com/office/powerpoint/2010/main" val="1784300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lnSpcReduction="10000"/>
          </a:bodyPr>
          <a:lstStyle/>
          <a:p>
            <a:r>
              <a:rPr lang="en-US" dirty="0"/>
              <a:t>What the difference is between </a:t>
            </a:r>
            <a:r>
              <a:rPr lang="en-US" i="1" dirty="0">
                <a:solidFill>
                  <a:srgbClr val="9D0505"/>
                </a:solidFill>
              </a:rPr>
              <a:t>rival</a:t>
            </a:r>
            <a:r>
              <a:rPr lang="en-US" dirty="0"/>
              <a:t> and </a:t>
            </a:r>
            <a:r>
              <a:rPr lang="en-US" i="1" dirty="0">
                <a:solidFill>
                  <a:srgbClr val="9D0505"/>
                </a:solidFill>
              </a:rPr>
              <a:t>excludable</a:t>
            </a:r>
            <a:r>
              <a:rPr lang="en-US" dirty="0"/>
              <a:t> goods and services.</a:t>
            </a:r>
          </a:p>
          <a:p>
            <a:r>
              <a:rPr lang="en-US" dirty="0"/>
              <a:t>What the </a:t>
            </a:r>
            <a:r>
              <a:rPr lang="en-US" i="1" dirty="0">
                <a:solidFill>
                  <a:srgbClr val="9D0505"/>
                </a:solidFill>
              </a:rPr>
              <a:t>free-rider problem </a:t>
            </a:r>
            <a:r>
              <a:rPr lang="en-US" dirty="0"/>
              <a:t>is and what its consequences are.</a:t>
            </a:r>
          </a:p>
          <a:p>
            <a:r>
              <a:rPr lang="en-US" dirty="0"/>
              <a:t>What the </a:t>
            </a:r>
            <a:r>
              <a:rPr lang="en-US" i="1" dirty="0">
                <a:solidFill>
                  <a:srgbClr val="9D0505"/>
                </a:solidFill>
              </a:rPr>
              <a:t>tragedy of the commons </a:t>
            </a:r>
            <a:r>
              <a:rPr lang="en-US" dirty="0"/>
              <a:t>is and what its consequences are.</a:t>
            </a:r>
          </a:p>
          <a:p>
            <a:r>
              <a:rPr lang="en-US" dirty="0"/>
              <a:t>How and when social norms, government regulation, and expansion of property rights can be used to solve problems with </a:t>
            </a:r>
            <a:r>
              <a:rPr lang="en-US" i="1" dirty="0">
                <a:solidFill>
                  <a:srgbClr val="9D0505"/>
                </a:solidFill>
              </a:rPr>
              <a:t>public goods</a:t>
            </a:r>
            <a:r>
              <a:rPr lang="en-US" dirty="0"/>
              <a:t> or </a:t>
            </a:r>
            <a:r>
              <a:rPr lang="en-US" i="1" dirty="0">
                <a:solidFill>
                  <a:srgbClr val="9D0505"/>
                </a:solidFill>
              </a:rPr>
              <a:t>common resources</a:t>
            </a:r>
            <a:r>
              <a:rPr lang="en-US" dirty="0"/>
              <a:t>.</a:t>
            </a:r>
          </a:p>
        </p:txBody>
      </p:sp>
    </p:spTree>
    <p:extLst>
      <p:ext uri="{BB962C8B-B14F-4D97-AF65-F5344CB8AC3E}">
        <p14:creationId xmlns:p14="http://schemas.microsoft.com/office/powerpoint/2010/main" val="230897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p:txBody>
          <a:bodyPr>
            <a:normAutofit lnSpcReduction="10000"/>
          </a:bodyPr>
          <a:lstStyle/>
          <a:p>
            <a:pPr marL="0" indent="0">
              <a:buNone/>
            </a:pPr>
            <a:r>
              <a:rPr lang="en-US" dirty="0"/>
              <a:t>For each of the following, identify whether it suffers from a free-rider problem, a tragedy of the commons problem, or neither.</a:t>
            </a:r>
          </a:p>
          <a:p>
            <a:pPr marL="457200" lvl="1" indent="-457200">
              <a:buFont typeface="+mj-lt"/>
              <a:buAutoNum type="arabicPeriod"/>
            </a:pPr>
            <a:r>
              <a:rPr lang="en-US" dirty="0"/>
              <a:t>Earth’s atmosphere.</a:t>
            </a:r>
          </a:p>
          <a:p>
            <a:pPr marL="457200" lvl="1" indent="-457200">
              <a:buFont typeface="+mj-lt"/>
              <a:buAutoNum type="arabicPeriod"/>
            </a:pPr>
            <a:r>
              <a:rPr lang="en-US" dirty="0"/>
              <a:t>Children’s museum paid</a:t>
            </a:r>
          </a:p>
          <a:p>
            <a:pPr marL="361950" lvl="1" indent="-361950">
              <a:buNone/>
            </a:pPr>
            <a:r>
              <a:rPr lang="en-US" dirty="0"/>
              <a:t>	 by donations.</a:t>
            </a:r>
          </a:p>
          <a:p>
            <a:pPr marL="457200" lvl="1" indent="-457200">
              <a:buFont typeface="+mj-lt"/>
              <a:buAutoNum type="arabicPeriod" startAt="3"/>
            </a:pPr>
            <a:r>
              <a:rPr lang="en-US" dirty="0"/>
              <a:t>Common room </a:t>
            </a:r>
          </a:p>
          <a:p>
            <a:pPr marL="457200" lvl="1" indent="0">
              <a:buNone/>
            </a:pPr>
            <a:r>
              <a:rPr lang="en-US" dirty="0"/>
              <a:t>microwave.</a:t>
            </a:r>
          </a:p>
          <a:p>
            <a:pPr marL="514350" lvl="1" indent="-514350">
              <a:buFont typeface="+mj-lt"/>
              <a:buAutoNum type="arabicPeriod" startAt="4"/>
            </a:pPr>
            <a:r>
              <a:rPr lang="en-US" dirty="0"/>
              <a:t>Litter at community </a:t>
            </a:r>
          </a:p>
          <a:p>
            <a:pPr marL="457200" lvl="1" indent="0">
              <a:buNone/>
            </a:pPr>
            <a:r>
              <a:rPr lang="en-US" dirty="0"/>
              <a:t>parks.</a:t>
            </a:r>
          </a:p>
        </p:txBody>
      </p:sp>
      <p:sp>
        <p:nvSpPr>
          <p:cNvPr id="4" name="Rectangle 3"/>
          <p:cNvSpPr/>
          <p:nvPr/>
        </p:nvSpPr>
        <p:spPr>
          <a:xfrm>
            <a:off x="4947047" y="2524780"/>
            <a:ext cx="3745705" cy="523220"/>
          </a:xfrm>
          <a:prstGeom prst="rect">
            <a:avLst/>
          </a:prstGeom>
        </p:spPr>
        <p:txBody>
          <a:bodyPr wrap="none">
            <a:spAutoFit/>
          </a:bodyPr>
          <a:lstStyle/>
          <a:p>
            <a:r>
              <a:rPr lang="en-US" sz="2800" dirty="0">
                <a:solidFill>
                  <a:srgbClr val="9D0505"/>
                </a:solidFill>
                <a:latin typeface="Calibri Light" pitchFamily="34" charset="0"/>
              </a:rPr>
              <a:t>Tragedy of the commons</a:t>
            </a:r>
            <a:endParaRPr lang="en-US" sz="2800" dirty="0">
              <a:latin typeface="Calibri Light" pitchFamily="34" charset="0"/>
            </a:endParaRPr>
          </a:p>
        </p:txBody>
      </p:sp>
      <p:sp>
        <p:nvSpPr>
          <p:cNvPr id="5" name="Rectangle 4"/>
          <p:cNvSpPr/>
          <p:nvPr/>
        </p:nvSpPr>
        <p:spPr>
          <a:xfrm>
            <a:off x="4953000" y="3044297"/>
            <a:ext cx="2921569" cy="523220"/>
          </a:xfrm>
          <a:prstGeom prst="rect">
            <a:avLst/>
          </a:prstGeom>
        </p:spPr>
        <p:txBody>
          <a:bodyPr wrap="none">
            <a:spAutoFit/>
          </a:bodyPr>
          <a:lstStyle/>
          <a:p>
            <a:r>
              <a:rPr lang="en-US" sz="2800" dirty="0">
                <a:solidFill>
                  <a:srgbClr val="9D0505"/>
                </a:solidFill>
                <a:latin typeface="Calibri Light" pitchFamily="34" charset="0"/>
              </a:rPr>
              <a:t>Free-rider problem</a:t>
            </a:r>
            <a:endParaRPr lang="en-US" sz="2800" dirty="0">
              <a:latin typeface="Calibri Light" pitchFamily="34" charset="0"/>
            </a:endParaRPr>
          </a:p>
        </p:txBody>
      </p:sp>
      <p:sp>
        <p:nvSpPr>
          <p:cNvPr id="6" name="Rectangle 5"/>
          <p:cNvSpPr/>
          <p:nvPr/>
        </p:nvSpPr>
        <p:spPr>
          <a:xfrm>
            <a:off x="4953000" y="4953000"/>
            <a:ext cx="2921569" cy="523220"/>
          </a:xfrm>
          <a:prstGeom prst="rect">
            <a:avLst/>
          </a:prstGeom>
        </p:spPr>
        <p:txBody>
          <a:bodyPr wrap="none">
            <a:spAutoFit/>
          </a:bodyPr>
          <a:lstStyle/>
          <a:p>
            <a:r>
              <a:rPr lang="en-US" sz="2800" dirty="0">
                <a:solidFill>
                  <a:srgbClr val="9D0505"/>
                </a:solidFill>
                <a:latin typeface="Calibri Light" pitchFamily="34" charset="0"/>
              </a:rPr>
              <a:t>Free-rider problem</a:t>
            </a:r>
            <a:endParaRPr lang="en-US" sz="2800" dirty="0">
              <a:latin typeface="Calibri Light" pitchFamily="34" charset="0"/>
            </a:endParaRPr>
          </a:p>
        </p:txBody>
      </p:sp>
      <p:sp>
        <p:nvSpPr>
          <p:cNvPr id="7" name="Rectangle 6"/>
          <p:cNvSpPr/>
          <p:nvPr/>
        </p:nvSpPr>
        <p:spPr>
          <a:xfrm>
            <a:off x="4947047" y="3969357"/>
            <a:ext cx="3745705" cy="523220"/>
          </a:xfrm>
          <a:prstGeom prst="rect">
            <a:avLst/>
          </a:prstGeom>
        </p:spPr>
        <p:txBody>
          <a:bodyPr wrap="none">
            <a:spAutoFit/>
          </a:bodyPr>
          <a:lstStyle/>
          <a:p>
            <a:r>
              <a:rPr lang="en-US" sz="2800" dirty="0">
                <a:solidFill>
                  <a:srgbClr val="9D0505"/>
                </a:solidFill>
                <a:latin typeface="Calibri Light" pitchFamily="34" charset="0"/>
              </a:rPr>
              <a:t>Tragedy of the commons</a:t>
            </a:r>
          </a:p>
        </p:txBody>
      </p:sp>
    </p:spTree>
    <p:extLst>
      <p:ext uri="{BB962C8B-B14F-4D97-AF65-F5344CB8AC3E}">
        <p14:creationId xmlns:p14="http://schemas.microsoft.com/office/powerpoint/2010/main" val="6294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Autofit/>
          </a:bodyPr>
          <a:lstStyle/>
          <a:p>
            <a:r>
              <a:rPr lang="en-US" sz="3200" dirty="0"/>
              <a:t>Should conservationists be principled or pragmatic?</a:t>
            </a:r>
          </a:p>
        </p:txBody>
      </p:sp>
      <p:sp>
        <p:nvSpPr>
          <p:cNvPr id="3" name="Content Placeholder 2"/>
          <p:cNvSpPr>
            <a:spLocks noGrp="1"/>
          </p:cNvSpPr>
          <p:nvPr>
            <p:ph idx="1"/>
          </p:nvPr>
        </p:nvSpPr>
        <p:spPr>
          <a:xfrm>
            <a:off x="457200" y="1374648"/>
            <a:ext cx="8229600" cy="5102352"/>
          </a:xfrm>
        </p:spPr>
        <p:txBody>
          <a:bodyPr>
            <a:normAutofit fontScale="92500" lnSpcReduction="10000"/>
          </a:bodyPr>
          <a:lstStyle/>
          <a:p>
            <a:r>
              <a:rPr lang="en-US" dirty="0"/>
              <a:t>Some conservationists argue against efforts to place a monetary value on the existences of beautiful, unique creatures and landscapes.</a:t>
            </a:r>
          </a:p>
          <a:p>
            <a:r>
              <a:rPr lang="en-US" dirty="0"/>
              <a:t>Others feel that putting a price on endangered lands and animals is the only practical way to save them.</a:t>
            </a:r>
          </a:p>
          <a:p>
            <a:r>
              <a:rPr lang="en-US" dirty="0"/>
              <a:t>The latter promotes programs that allow people to earn money from controlled use.</a:t>
            </a:r>
          </a:p>
          <a:p>
            <a:r>
              <a:rPr lang="en-US" dirty="0"/>
              <a:t>A prime example is ecotourism.</a:t>
            </a:r>
          </a:p>
          <a:p>
            <a:r>
              <a:rPr lang="en-US" dirty="0"/>
              <a:t>Another example are easements that permit landowners to earn money by not using it.</a:t>
            </a:r>
          </a:p>
        </p:txBody>
      </p:sp>
    </p:spTree>
    <p:extLst>
      <p:ext uri="{BB962C8B-B14F-4D97-AF65-F5344CB8AC3E}">
        <p14:creationId xmlns:p14="http://schemas.microsoft.com/office/powerpoint/2010/main" val="193781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10000"/>
          </a:bodyPr>
          <a:lstStyle/>
          <a:p>
            <a:r>
              <a:rPr lang="en-US" dirty="0"/>
              <a:t>When a good is </a:t>
            </a:r>
            <a:r>
              <a:rPr lang="en-US" i="1" dirty="0">
                <a:solidFill>
                  <a:srgbClr val="9D0505"/>
                </a:solidFill>
              </a:rPr>
              <a:t>excludable</a:t>
            </a:r>
            <a:r>
              <a:rPr lang="en-US" i="1" dirty="0"/>
              <a:t>, </a:t>
            </a:r>
            <a:r>
              <a:rPr lang="en-US" dirty="0"/>
              <a:t>those who haven’t paid for it can be prevented from using it.</a:t>
            </a:r>
          </a:p>
          <a:p>
            <a:r>
              <a:rPr lang="en-US" dirty="0"/>
              <a:t>When a good is </a:t>
            </a:r>
            <a:r>
              <a:rPr lang="en-US" i="1" dirty="0">
                <a:solidFill>
                  <a:srgbClr val="9D0505"/>
                </a:solidFill>
              </a:rPr>
              <a:t>rival</a:t>
            </a:r>
            <a:r>
              <a:rPr lang="en-US" i="1" dirty="0"/>
              <a:t>, </a:t>
            </a:r>
            <a:r>
              <a:rPr lang="en-US" dirty="0"/>
              <a:t>one person’s consumption prevents or decreases others’ ability to consume it.</a:t>
            </a:r>
          </a:p>
          <a:p>
            <a:pPr>
              <a:buClr>
                <a:schemeClr val="tx1"/>
              </a:buClr>
            </a:pPr>
            <a:r>
              <a:rPr lang="en-US" i="1" dirty="0">
                <a:solidFill>
                  <a:srgbClr val="9D0505"/>
                </a:solidFill>
              </a:rPr>
              <a:t>Private goods</a:t>
            </a:r>
            <a:r>
              <a:rPr lang="en-US" dirty="0"/>
              <a:t> are both excludable and rival.</a:t>
            </a:r>
          </a:p>
          <a:p>
            <a:pPr>
              <a:buClr>
                <a:schemeClr val="tx1"/>
              </a:buClr>
            </a:pPr>
            <a:r>
              <a:rPr lang="en-US" i="1" dirty="0">
                <a:solidFill>
                  <a:srgbClr val="9D0505"/>
                </a:solidFill>
              </a:rPr>
              <a:t>Public goods </a:t>
            </a:r>
            <a:r>
              <a:rPr lang="en-US" dirty="0"/>
              <a:t>are neither excludable nor rival.</a:t>
            </a:r>
          </a:p>
          <a:p>
            <a:pPr>
              <a:buClr>
                <a:schemeClr val="tx1"/>
              </a:buClr>
            </a:pPr>
            <a:r>
              <a:rPr lang="en-US" i="1" dirty="0">
                <a:solidFill>
                  <a:srgbClr val="9D0505"/>
                </a:solidFill>
              </a:rPr>
              <a:t>Common resources </a:t>
            </a:r>
            <a:r>
              <a:rPr lang="en-US" dirty="0"/>
              <a:t>are rival, but not excludable.</a:t>
            </a:r>
          </a:p>
          <a:p>
            <a:pPr>
              <a:buClr>
                <a:schemeClr val="tx1"/>
              </a:buClr>
            </a:pPr>
            <a:r>
              <a:rPr lang="en-US" i="1" dirty="0">
                <a:solidFill>
                  <a:srgbClr val="9D0505"/>
                </a:solidFill>
              </a:rPr>
              <a:t>Artificially scarce goods </a:t>
            </a:r>
            <a:r>
              <a:rPr lang="en-US" dirty="0"/>
              <a:t>are excludable, but not rival.</a:t>
            </a:r>
          </a:p>
        </p:txBody>
      </p:sp>
    </p:spTree>
    <p:extLst>
      <p:ext uri="{BB962C8B-B14F-4D97-AF65-F5344CB8AC3E}">
        <p14:creationId xmlns:p14="http://schemas.microsoft.com/office/powerpoint/2010/main" val="3586497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a:bodyPr>
          <a:lstStyle/>
          <a:p>
            <a:r>
              <a:rPr lang="en-US" dirty="0"/>
              <a:t>The </a:t>
            </a:r>
            <a:r>
              <a:rPr lang="en-US" i="1" dirty="0">
                <a:solidFill>
                  <a:srgbClr val="9D0505"/>
                </a:solidFill>
              </a:rPr>
              <a:t>free-rider problem </a:t>
            </a:r>
            <a:r>
              <a:rPr lang="en-US" dirty="0"/>
              <a:t>is caused by nonexcludability leading to undersupply of a public good.</a:t>
            </a:r>
          </a:p>
          <a:p>
            <a:r>
              <a:rPr lang="en-US" dirty="0"/>
              <a:t>The </a:t>
            </a:r>
            <a:r>
              <a:rPr lang="en-US" i="1" dirty="0">
                <a:solidFill>
                  <a:srgbClr val="9D0505"/>
                </a:solidFill>
              </a:rPr>
              <a:t>tragedy of the commons </a:t>
            </a:r>
            <a:r>
              <a:rPr lang="en-US" dirty="0"/>
              <a:t>is the depletion of a </a:t>
            </a:r>
            <a:r>
              <a:rPr lang="en-US" i="1" dirty="0">
                <a:solidFill>
                  <a:srgbClr val="9D0505"/>
                </a:solidFill>
              </a:rPr>
              <a:t>common resource </a:t>
            </a:r>
            <a:r>
              <a:rPr lang="en-US" dirty="0"/>
              <a:t>due to individually rational but collectively inefficient overconsumption.</a:t>
            </a:r>
          </a:p>
        </p:txBody>
      </p:sp>
    </p:spTree>
    <p:extLst>
      <p:ext uri="{BB962C8B-B14F-4D97-AF65-F5344CB8AC3E}">
        <p14:creationId xmlns:p14="http://schemas.microsoft.com/office/powerpoint/2010/main" val="180018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fontScale="92500"/>
          </a:bodyPr>
          <a:lstStyle/>
          <a:p>
            <a:r>
              <a:rPr lang="en-US" dirty="0"/>
              <a:t>Strong </a:t>
            </a:r>
            <a:r>
              <a:rPr lang="en-US" i="1" dirty="0">
                <a:solidFill>
                  <a:srgbClr val="9D0505"/>
                </a:solidFill>
              </a:rPr>
              <a:t>social norms </a:t>
            </a:r>
            <a:r>
              <a:rPr lang="en-US" dirty="0"/>
              <a:t>can help rebalance tradeoffs in consuming public goods or common resources</a:t>
            </a:r>
          </a:p>
          <a:p>
            <a:pPr lvl="1"/>
            <a:r>
              <a:rPr lang="en-US" dirty="0"/>
              <a:t>Imposes social costs on those who break the “rules” of good behavior.</a:t>
            </a:r>
          </a:p>
          <a:p>
            <a:r>
              <a:rPr lang="en-US" dirty="0"/>
              <a:t>Often, government bodies have the power to solve the nonexcludability problem, while individuals do not.</a:t>
            </a:r>
          </a:p>
          <a:p>
            <a:pPr lvl="1"/>
            <a:r>
              <a:rPr lang="en-US" i="1" dirty="0">
                <a:solidFill>
                  <a:srgbClr val="9D0505"/>
                </a:solidFill>
              </a:rPr>
              <a:t>Bans</a:t>
            </a:r>
            <a:r>
              <a:rPr lang="en-US" dirty="0"/>
              <a:t> and </a:t>
            </a:r>
            <a:r>
              <a:rPr lang="en-US" i="1" dirty="0">
                <a:solidFill>
                  <a:srgbClr val="9D0505"/>
                </a:solidFill>
              </a:rPr>
              <a:t>quotas</a:t>
            </a:r>
            <a:r>
              <a:rPr lang="en-US" dirty="0"/>
              <a:t> address overuse, but are inefficient. However, </a:t>
            </a:r>
            <a:r>
              <a:rPr lang="en-US" i="1" dirty="0">
                <a:solidFill>
                  <a:srgbClr val="9D0505"/>
                </a:solidFill>
              </a:rPr>
              <a:t>tradable allowances </a:t>
            </a:r>
            <a:r>
              <a:rPr lang="en-US" dirty="0"/>
              <a:t>help to make them efficient.</a:t>
            </a:r>
          </a:p>
          <a:p>
            <a:pPr lvl="1"/>
            <a:r>
              <a:rPr lang="en-US" dirty="0"/>
              <a:t>Government provision addresses undersupply.</a:t>
            </a:r>
          </a:p>
        </p:txBody>
      </p:sp>
    </p:spTree>
    <p:extLst>
      <p:ext uri="{BB962C8B-B14F-4D97-AF65-F5344CB8AC3E}">
        <p14:creationId xmlns:p14="http://schemas.microsoft.com/office/powerpoint/2010/main" val="1876775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IV</a:t>
            </a:r>
          </a:p>
        </p:txBody>
      </p:sp>
      <p:sp>
        <p:nvSpPr>
          <p:cNvPr id="3" name="Content Placeholder 2"/>
          <p:cNvSpPr>
            <a:spLocks noGrp="1"/>
          </p:cNvSpPr>
          <p:nvPr>
            <p:ph idx="1"/>
          </p:nvPr>
        </p:nvSpPr>
        <p:spPr/>
        <p:txBody>
          <a:bodyPr>
            <a:normAutofit/>
          </a:bodyPr>
          <a:lstStyle/>
          <a:p>
            <a:r>
              <a:rPr lang="en-US" dirty="0"/>
              <a:t>Sometimes the best way to solve the </a:t>
            </a:r>
            <a:r>
              <a:rPr lang="en-US" i="1" dirty="0">
                <a:solidFill>
                  <a:srgbClr val="9D0505"/>
                </a:solidFill>
              </a:rPr>
              <a:t>tragedy of the commons</a:t>
            </a:r>
            <a:r>
              <a:rPr lang="en-US" dirty="0"/>
              <a:t> is to convert a common resource into a </a:t>
            </a:r>
            <a:r>
              <a:rPr lang="en-US" i="1" dirty="0">
                <a:solidFill>
                  <a:srgbClr val="9D0505"/>
                </a:solidFill>
              </a:rPr>
              <a:t>private good</a:t>
            </a:r>
            <a:r>
              <a:rPr lang="en-US" dirty="0"/>
              <a:t>.</a:t>
            </a:r>
          </a:p>
          <a:p>
            <a:pPr lvl="1"/>
            <a:r>
              <a:rPr lang="en-US" dirty="0"/>
              <a:t>This can be difficult when it is not possible to divide a resource or when it is not clear how to do so in a fair way.</a:t>
            </a:r>
          </a:p>
          <a:p>
            <a:r>
              <a:rPr lang="en-US" dirty="0"/>
              <a:t>Public-policy approaches can harness individual incentives to manage use and excludability.</a:t>
            </a:r>
          </a:p>
        </p:txBody>
      </p:sp>
    </p:spTree>
    <p:extLst>
      <p:ext uri="{BB962C8B-B14F-4D97-AF65-F5344CB8AC3E}">
        <p14:creationId xmlns:p14="http://schemas.microsoft.com/office/powerpoint/2010/main" val="212225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goods I</a:t>
            </a:r>
          </a:p>
        </p:txBody>
      </p:sp>
      <p:sp>
        <p:nvSpPr>
          <p:cNvPr id="3" name="Content Placeholder 2"/>
          <p:cNvSpPr>
            <a:spLocks noGrp="1"/>
          </p:cNvSpPr>
          <p:nvPr>
            <p:ph idx="1"/>
          </p:nvPr>
        </p:nvSpPr>
        <p:spPr/>
        <p:txBody>
          <a:bodyPr>
            <a:normAutofit/>
          </a:bodyPr>
          <a:lstStyle/>
          <a:p>
            <a:r>
              <a:rPr lang="en-US" dirty="0"/>
              <a:t>There are two important characteristics that determine how goods are used and whether they are allocated efficiently by markets:</a:t>
            </a:r>
          </a:p>
          <a:p>
            <a:pPr lvl="1"/>
            <a:r>
              <a:rPr lang="en-US" dirty="0"/>
              <a:t>When a good is </a:t>
            </a:r>
            <a:r>
              <a:rPr lang="en-US" i="1" dirty="0">
                <a:solidFill>
                  <a:srgbClr val="9D0505"/>
                </a:solidFill>
              </a:rPr>
              <a:t>excludable</a:t>
            </a:r>
            <a:r>
              <a:rPr lang="en-US" dirty="0"/>
              <a:t>, sellers can prevent its use by those who have not paid for it.</a:t>
            </a:r>
          </a:p>
          <a:p>
            <a:pPr lvl="1"/>
            <a:r>
              <a:rPr lang="en-US" dirty="0"/>
              <a:t>When a good is </a:t>
            </a:r>
            <a:r>
              <a:rPr lang="en-US" i="1" dirty="0">
                <a:solidFill>
                  <a:srgbClr val="9D0505"/>
                </a:solidFill>
              </a:rPr>
              <a:t>rival in consumption </a:t>
            </a:r>
            <a:r>
              <a:rPr lang="en-US" dirty="0"/>
              <a:t>(or just </a:t>
            </a:r>
            <a:r>
              <a:rPr lang="en-US" i="1" dirty="0">
                <a:solidFill>
                  <a:srgbClr val="9D0505"/>
                </a:solidFill>
              </a:rPr>
              <a:t>rival</a:t>
            </a:r>
            <a:r>
              <a:rPr lang="en-US" dirty="0"/>
              <a:t>), one person’s consumption prevents or decreases others’ ability to consume it.</a:t>
            </a:r>
          </a:p>
        </p:txBody>
      </p:sp>
    </p:spTree>
    <p:extLst>
      <p:ext uri="{BB962C8B-B14F-4D97-AF65-F5344CB8AC3E}">
        <p14:creationId xmlns:p14="http://schemas.microsoft.com/office/powerpoint/2010/main" val="52024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2030412" y="2590800"/>
            <a:ext cx="4751388" cy="2900363"/>
            <a:chOff x="1954212" y="3729037"/>
            <a:chExt cx="4751388" cy="2900363"/>
          </a:xfrm>
        </p:grpSpPr>
        <p:sp>
          <p:nvSpPr>
            <p:cNvPr id="6" name="Rectangle 5"/>
            <p:cNvSpPr>
              <a:spLocks noChangeArrowheads="1"/>
            </p:cNvSpPr>
            <p:nvPr/>
          </p:nvSpPr>
          <p:spPr bwMode="auto">
            <a:xfrm>
              <a:off x="2586037" y="3910012"/>
              <a:ext cx="2058988" cy="1358900"/>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Rectangle 6"/>
            <p:cNvSpPr>
              <a:spLocks noChangeArrowheads="1"/>
            </p:cNvSpPr>
            <p:nvPr/>
          </p:nvSpPr>
          <p:spPr bwMode="auto">
            <a:xfrm>
              <a:off x="4645025" y="3910012"/>
              <a:ext cx="2060575" cy="1358900"/>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Rectangle 7"/>
            <p:cNvSpPr>
              <a:spLocks noChangeArrowheads="1"/>
            </p:cNvSpPr>
            <p:nvPr/>
          </p:nvSpPr>
          <p:spPr bwMode="auto">
            <a:xfrm>
              <a:off x="2586037" y="5268912"/>
              <a:ext cx="2058988" cy="1360488"/>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Rectangle 8"/>
            <p:cNvSpPr>
              <a:spLocks noChangeArrowheads="1"/>
            </p:cNvSpPr>
            <p:nvPr/>
          </p:nvSpPr>
          <p:spPr bwMode="auto">
            <a:xfrm>
              <a:off x="4645025" y="5268912"/>
              <a:ext cx="2060575" cy="1360488"/>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Rectangle 25"/>
            <p:cNvSpPr>
              <a:spLocks noChangeArrowheads="1"/>
            </p:cNvSpPr>
            <p:nvPr/>
          </p:nvSpPr>
          <p:spPr bwMode="auto">
            <a:xfrm>
              <a:off x="2172090" y="4500562"/>
              <a:ext cx="367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Rival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954212" y="5859462"/>
              <a:ext cx="5443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Nonrival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305175" y="3729037"/>
              <a:ext cx="8127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Excludable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5251450" y="3729037"/>
              <a:ext cx="9526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Nonexcludable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lstStyle/>
          <a:p>
            <a:r>
              <a:rPr lang="en-US" dirty="0"/>
              <a:t>Characteristics of goods II</a:t>
            </a:r>
          </a:p>
        </p:txBody>
      </p:sp>
      <p:sp>
        <p:nvSpPr>
          <p:cNvPr id="5" name="Content Placeholder 4"/>
          <p:cNvSpPr>
            <a:spLocks noGrp="1"/>
          </p:cNvSpPr>
          <p:nvPr>
            <p:ph idx="1"/>
          </p:nvPr>
        </p:nvSpPr>
        <p:spPr/>
        <p:txBody>
          <a:bodyPr>
            <a:normAutofit/>
          </a:bodyPr>
          <a:lstStyle/>
          <a:p>
            <a:pPr marL="0" indent="0">
              <a:buNone/>
            </a:pPr>
            <a:r>
              <a:rPr lang="en-US" dirty="0"/>
              <a:t>Four categories of goods and services based on </a:t>
            </a:r>
            <a:r>
              <a:rPr lang="en-US" i="1" dirty="0">
                <a:solidFill>
                  <a:srgbClr val="9D0505"/>
                </a:solidFill>
              </a:rPr>
              <a:t>excludability</a:t>
            </a:r>
            <a:r>
              <a:rPr lang="en-US" dirty="0"/>
              <a:t> and </a:t>
            </a:r>
            <a:r>
              <a:rPr lang="en-US" i="1" dirty="0">
                <a:solidFill>
                  <a:srgbClr val="9D0505"/>
                </a:solidFill>
              </a:rPr>
              <a:t>rivalry</a:t>
            </a:r>
            <a:r>
              <a:rPr lang="en-US" dirty="0"/>
              <a:t>.</a:t>
            </a:r>
          </a:p>
        </p:txBody>
      </p:sp>
      <p:sp>
        <p:nvSpPr>
          <p:cNvPr id="10" name="Line 9"/>
          <p:cNvSpPr>
            <a:spLocks noChangeShapeType="1"/>
          </p:cNvSpPr>
          <p:nvPr/>
        </p:nvSpPr>
        <p:spPr bwMode="auto">
          <a:xfrm>
            <a:off x="4721225" y="2771775"/>
            <a:ext cx="0" cy="2719388"/>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0"/>
          <p:cNvSpPr>
            <a:spLocks noChangeShapeType="1"/>
          </p:cNvSpPr>
          <p:nvPr/>
        </p:nvSpPr>
        <p:spPr bwMode="auto">
          <a:xfrm>
            <a:off x="2654300" y="4130675"/>
            <a:ext cx="4127500" cy="0"/>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1"/>
          <p:cNvSpPr>
            <a:spLocks noChangeShapeType="1"/>
          </p:cNvSpPr>
          <p:nvPr/>
        </p:nvSpPr>
        <p:spPr bwMode="auto">
          <a:xfrm>
            <a:off x="2662237" y="2771775"/>
            <a:ext cx="0" cy="2719388"/>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2"/>
          <p:cNvSpPr>
            <a:spLocks noChangeShapeType="1"/>
          </p:cNvSpPr>
          <p:nvPr/>
        </p:nvSpPr>
        <p:spPr bwMode="auto">
          <a:xfrm>
            <a:off x="6781800" y="2771775"/>
            <a:ext cx="0" cy="2719388"/>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3"/>
          <p:cNvSpPr>
            <a:spLocks noChangeShapeType="1"/>
          </p:cNvSpPr>
          <p:nvPr/>
        </p:nvSpPr>
        <p:spPr bwMode="auto">
          <a:xfrm>
            <a:off x="2662237" y="2771775"/>
            <a:ext cx="4119563" cy="0"/>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4"/>
          <p:cNvSpPr>
            <a:spLocks noChangeShapeType="1"/>
          </p:cNvSpPr>
          <p:nvPr/>
        </p:nvSpPr>
        <p:spPr bwMode="auto">
          <a:xfrm>
            <a:off x="2662237" y="5491163"/>
            <a:ext cx="4119563" cy="0"/>
          </a:xfrm>
          <a:prstGeom prst="line">
            <a:avLst/>
          </a:prstGeom>
          <a:noFill/>
          <a:ln w="1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2" name="Group 31"/>
          <p:cNvGrpSpPr/>
          <p:nvPr/>
        </p:nvGrpSpPr>
        <p:grpSpPr>
          <a:xfrm>
            <a:off x="2809521" y="3292210"/>
            <a:ext cx="1401025" cy="536020"/>
            <a:chOff x="2640012" y="4421187"/>
            <a:chExt cx="1570361" cy="536020"/>
          </a:xfrm>
        </p:grpSpPr>
        <p:sp>
          <p:nvSpPr>
            <p:cNvPr id="16" name="Rectangle 15"/>
            <p:cNvSpPr>
              <a:spLocks noChangeArrowheads="1"/>
            </p:cNvSpPr>
            <p:nvPr/>
          </p:nvSpPr>
          <p:spPr bwMode="auto">
            <a:xfrm>
              <a:off x="3049587" y="4421187"/>
              <a:ext cx="10179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Private goods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6"/>
            <p:cNvSpPr>
              <a:spLocks noChangeArrowheads="1"/>
            </p:cNvSpPr>
            <p:nvPr/>
          </p:nvSpPr>
          <p:spPr bwMode="auto">
            <a:xfrm>
              <a:off x="2640012" y="4587875"/>
              <a:ext cx="15703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Plane tickets, pizza,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minivans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3" name="Group 32"/>
          <p:cNvGrpSpPr/>
          <p:nvPr/>
        </p:nvGrpSpPr>
        <p:grpSpPr>
          <a:xfrm>
            <a:off x="4894931" y="3293788"/>
            <a:ext cx="1715213" cy="351354"/>
            <a:chOff x="4797425" y="4421187"/>
            <a:chExt cx="1715213" cy="351354"/>
          </a:xfrm>
        </p:grpSpPr>
        <p:sp>
          <p:nvSpPr>
            <p:cNvPr id="18" name="Rectangle 17"/>
            <p:cNvSpPr>
              <a:spLocks noChangeArrowheads="1"/>
            </p:cNvSpPr>
            <p:nvPr/>
          </p:nvSpPr>
          <p:spPr bwMode="auto">
            <a:xfrm>
              <a:off x="4959350" y="4421187"/>
              <a:ext cx="14427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Common resources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4797425" y="4587875"/>
              <a:ext cx="171521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Forests, fisheries, wildlife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4" name="Group 33"/>
          <p:cNvGrpSpPr/>
          <p:nvPr/>
        </p:nvGrpSpPr>
        <p:grpSpPr>
          <a:xfrm>
            <a:off x="2820137" y="4551898"/>
            <a:ext cx="1805397" cy="518041"/>
            <a:chOff x="2659062" y="5697537"/>
            <a:chExt cx="1871394" cy="518041"/>
          </a:xfrm>
        </p:grpSpPr>
        <p:sp>
          <p:nvSpPr>
            <p:cNvPr id="20" name="Rectangle 19"/>
            <p:cNvSpPr>
              <a:spLocks noChangeArrowheads="1"/>
            </p:cNvSpPr>
            <p:nvPr/>
          </p:nvSpPr>
          <p:spPr bwMode="auto">
            <a:xfrm>
              <a:off x="2752725" y="5697537"/>
              <a:ext cx="17777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Artificially scarce goods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2659062" y="5864225"/>
              <a:ext cx="15203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Pay-per-view movies,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2697162" y="6030912"/>
              <a:ext cx="178895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subscription-only websites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5" name="Group 34"/>
          <p:cNvGrpSpPr/>
          <p:nvPr/>
        </p:nvGrpSpPr>
        <p:grpSpPr>
          <a:xfrm>
            <a:off x="4796833" y="4549516"/>
            <a:ext cx="1984967" cy="518041"/>
            <a:chOff x="4637002" y="5697537"/>
            <a:chExt cx="1984967" cy="518041"/>
          </a:xfrm>
        </p:grpSpPr>
        <p:sp>
          <p:nvSpPr>
            <p:cNvPr id="23" name="Rectangle 22"/>
            <p:cNvSpPr>
              <a:spLocks noChangeArrowheads="1"/>
            </p:cNvSpPr>
            <p:nvPr/>
          </p:nvSpPr>
          <p:spPr bwMode="auto">
            <a:xfrm>
              <a:off x="5127625" y="5697537"/>
              <a:ext cx="96981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Public goods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4860925" y="5864225"/>
              <a:ext cx="155331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Open-source software,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4637002" y="6030912"/>
              <a:ext cx="19849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traffic lights, national defense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 name="Rectangle 2"/>
          <p:cNvSpPr/>
          <p:nvPr/>
        </p:nvSpPr>
        <p:spPr>
          <a:xfrm>
            <a:off x="542924" y="5801380"/>
            <a:ext cx="8143875" cy="523220"/>
          </a:xfrm>
          <a:prstGeom prst="rect">
            <a:avLst/>
          </a:prstGeom>
        </p:spPr>
        <p:txBody>
          <a:bodyPr wrap="square">
            <a:spAutoFit/>
          </a:bodyPr>
          <a:lstStyle/>
          <a:p>
            <a:r>
              <a:rPr lang="en-US" sz="2800" dirty="0">
                <a:latin typeface="Calibri Light" panose="020F0302020204030204" pitchFamily="34" charset="0"/>
              </a:rPr>
              <a:t>Many goods lack one or both of these characteristics.</a:t>
            </a:r>
          </a:p>
        </p:txBody>
      </p:sp>
    </p:spTree>
    <p:extLst>
      <p:ext uri="{BB962C8B-B14F-4D97-AF65-F5344CB8AC3E}">
        <p14:creationId xmlns:p14="http://schemas.microsoft.com/office/powerpoint/2010/main" val="301928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Artificially scarce music</a:t>
            </a:r>
          </a:p>
        </p:txBody>
      </p:sp>
      <p:sp>
        <p:nvSpPr>
          <p:cNvPr id="3" name="Content Placeholder 2"/>
          <p:cNvSpPr>
            <a:spLocks noGrp="1"/>
          </p:cNvSpPr>
          <p:nvPr>
            <p:ph idx="1"/>
          </p:nvPr>
        </p:nvSpPr>
        <p:spPr/>
        <p:txBody>
          <a:bodyPr>
            <a:normAutofit lnSpcReduction="10000"/>
          </a:bodyPr>
          <a:lstStyle/>
          <a:p>
            <a:r>
              <a:rPr lang="en-US" dirty="0"/>
              <a:t>Before streaming, music came in two forms: albums and airtime on the radio.</a:t>
            </a:r>
          </a:p>
          <a:p>
            <a:pPr lvl="1"/>
            <a:r>
              <a:rPr lang="en-US" dirty="0"/>
              <a:t>Albums are a </a:t>
            </a:r>
            <a:r>
              <a:rPr lang="en-US" i="1" dirty="0">
                <a:solidFill>
                  <a:srgbClr val="9D0505"/>
                </a:solidFill>
              </a:rPr>
              <a:t>private good</a:t>
            </a:r>
            <a:r>
              <a:rPr lang="en-US" dirty="0"/>
              <a:t>.</a:t>
            </a:r>
          </a:p>
          <a:p>
            <a:pPr lvl="1"/>
            <a:r>
              <a:rPr lang="en-US" dirty="0"/>
              <a:t>Radio music is a </a:t>
            </a:r>
            <a:r>
              <a:rPr lang="en-US" i="1" dirty="0">
                <a:solidFill>
                  <a:srgbClr val="9D0505"/>
                </a:solidFill>
              </a:rPr>
              <a:t>public good</a:t>
            </a:r>
            <a:r>
              <a:rPr lang="en-US" dirty="0"/>
              <a:t>.</a:t>
            </a:r>
          </a:p>
          <a:p>
            <a:r>
              <a:rPr lang="en-US" dirty="0"/>
              <a:t>Streaming services are like radio music, as multiple people can listen at the same time, but require subscription fees.</a:t>
            </a:r>
          </a:p>
          <a:p>
            <a:pPr lvl="1"/>
            <a:r>
              <a:rPr lang="en-US" dirty="0"/>
              <a:t>Streaming is </a:t>
            </a:r>
            <a:r>
              <a:rPr lang="en-US" i="1" dirty="0" err="1">
                <a:solidFill>
                  <a:srgbClr val="9D0505"/>
                </a:solidFill>
              </a:rPr>
              <a:t>nonrival</a:t>
            </a:r>
            <a:r>
              <a:rPr lang="en-US" dirty="0"/>
              <a:t>.</a:t>
            </a:r>
          </a:p>
          <a:p>
            <a:r>
              <a:rPr lang="en-US" dirty="0"/>
              <a:t>The music industry has made the listening to music an </a:t>
            </a:r>
            <a:r>
              <a:rPr lang="en-US" i="1" dirty="0">
                <a:solidFill>
                  <a:srgbClr val="9D0505"/>
                </a:solidFill>
              </a:rPr>
              <a:t>artificially scarce resource</a:t>
            </a:r>
            <a:r>
              <a:rPr lang="en-US" dirty="0"/>
              <a:t>.</a:t>
            </a:r>
          </a:p>
        </p:txBody>
      </p:sp>
    </p:spTree>
    <p:extLst>
      <p:ext uri="{BB962C8B-B14F-4D97-AF65-F5344CB8AC3E}">
        <p14:creationId xmlns:p14="http://schemas.microsoft.com/office/powerpoint/2010/main" val="1494688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Identify type of good</a:t>
            </a:r>
          </a:p>
        </p:txBody>
      </p:sp>
      <p:sp>
        <p:nvSpPr>
          <p:cNvPr id="3" name="Content Placeholder 2"/>
          <p:cNvSpPr>
            <a:spLocks noGrp="1"/>
          </p:cNvSpPr>
          <p:nvPr>
            <p:ph idx="1"/>
          </p:nvPr>
        </p:nvSpPr>
        <p:spPr/>
        <p:txBody>
          <a:bodyPr>
            <a:normAutofit/>
          </a:bodyPr>
          <a:lstStyle/>
          <a:p>
            <a:pPr marL="0" indent="0">
              <a:buNone/>
            </a:pPr>
            <a:r>
              <a:rPr lang="en-US" dirty="0"/>
              <a:t>For each of the following, identify what kind of good they are (private, public, artificially scarce, or common resource):</a:t>
            </a:r>
          </a:p>
          <a:p>
            <a:pPr marL="457200" lvl="1" indent="-457200">
              <a:buFont typeface="+mj-lt"/>
              <a:buAutoNum type="arabicPeriod"/>
            </a:pPr>
            <a:r>
              <a:rPr lang="en-US" dirty="0"/>
              <a:t>Popular software.</a:t>
            </a:r>
          </a:p>
          <a:p>
            <a:pPr marL="457200" lvl="1" indent="-457200">
              <a:buFont typeface="+mj-lt"/>
              <a:buAutoNum type="arabicPeriod"/>
            </a:pPr>
            <a:r>
              <a:rPr lang="en-US" dirty="0"/>
              <a:t>AM/FM radio.</a:t>
            </a:r>
            <a:endParaRPr lang="en-US" dirty="0">
              <a:solidFill>
                <a:srgbClr val="C00000"/>
              </a:solidFill>
            </a:endParaRPr>
          </a:p>
          <a:p>
            <a:pPr marL="457200" lvl="1" indent="-457200">
              <a:buFont typeface="+mj-lt"/>
              <a:buAutoNum type="arabicPeriod"/>
            </a:pPr>
            <a:r>
              <a:rPr lang="en-US" dirty="0"/>
              <a:t>Street art.</a:t>
            </a:r>
          </a:p>
          <a:p>
            <a:pPr marL="457200" lvl="1" indent="-457200">
              <a:buFont typeface="+mj-lt"/>
              <a:buAutoNum type="arabicPeriod"/>
            </a:pPr>
            <a:r>
              <a:rPr lang="en-US" dirty="0"/>
              <a:t>A gaggle of geese.</a:t>
            </a:r>
            <a:endParaRPr lang="en-US" dirty="0">
              <a:solidFill>
                <a:srgbClr val="C00000"/>
              </a:solidFill>
            </a:endParaRPr>
          </a:p>
          <a:p>
            <a:pPr marL="457200" lvl="1" indent="-457200">
              <a:buFont typeface="+mj-lt"/>
              <a:buAutoNum type="arabicPeriod"/>
            </a:pPr>
            <a:r>
              <a:rPr lang="en-US" dirty="0"/>
              <a:t>A motorcycle.</a:t>
            </a:r>
            <a:endParaRPr lang="en-US" dirty="0">
              <a:solidFill>
                <a:srgbClr val="C00000"/>
              </a:solidFill>
            </a:endParaRPr>
          </a:p>
        </p:txBody>
      </p:sp>
    </p:spTree>
    <p:extLst>
      <p:ext uri="{BB962C8B-B14F-4D97-AF65-F5344CB8AC3E}">
        <p14:creationId xmlns:p14="http://schemas.microsoft.com/office/powerpoint/2010/main" val="3331667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dirty="0"/>
              <a:t>For each of the following, identify what kind of good they are (private, public, artificially scarce, or common resource):</a:t>
            </a:r>
          </a:p>
          <a:p>
            <a:pPr marL="457200" lvl="1" indent="-457200">
              <a:buFont typeface="+mj-lt"/>
              <a:buAutoNum type="arabicPeriod"/>
            </a:pPr>
            <a:r>
              <a:rPr lang="en-US" dirty="0"/>
              <a:t>Popular software. </a:t>
            </a:r>
          </a:p>
          <a:p>
            <a:pPr marL="457200" lvl="1" indent="-457200">
              <a:buFont typeface="+mj-lt"/>
              <a:buAutoNum type="arabicPeriod"/>
            </a:pPr>
            <a:r>
              <a:rPr lang="en-US" dirty="0"/>
              <a:t>AM/FM radio.</a:t>
            </a:r>
          </a:p>
          <a:p>
            <a:pPr marL="457200" lvl="1" indent="-457200">
              <a:buFont typeface="+mj-lt"/>
              <a:buAutoNum type="arabicPeriod"/>
            </a:pPr>
            <a:r>
              <a:rPr lang="en-US" dirty="0"/>
              <a:t>Street art.</a:t>
            </a:r>
          </a:p>
          <a:p>
            <a:pPr marL="457200" lvl="1" indent="-457200">
              <a:buFont typeface="+mj-lt"/>
              <a:buAutoNum type="arabicPeriod"/>
            </a:pPr>
            <a:r>
              <a:rPr lang="en-US" dirty="0"/>
              <a:t>A gaggle of geese. </a:t>
            </a:r>
          </a:p>
          <a:p>
            <a:pPr marL="457200" lvl="1" indent="-457200">
              <a:buFont typeface="+mj-lt"/>
              <a:buAutoNum type="arabicPeriod"/>
            </a:pPr>
            <a:r>
              <a:rPr lang="en-US" dirty="0"/>
              <a:t>A motorcycle.</a:t>
            </a:r>
          </a:p>
        </p:txBody>
      </p:sp>
      <p:sp>
        <p:nvSpPr>
          <p:cNvPr id="5" name="Rectangle 4"/>
          <p:cNvSpPr/>
          <p:nvPr/>
        </p:nvSpPr>
        <p:spPr>
          <a:xfrm>
            <a:off x="5032132" y="2756100"/>
            <a:ext cx="3492366" cy="523220"/>
          </a:xfrm>
          <a:prstGeom prst="rect">
            <a:avLst/>
          </a:prstGeom>
        </p:spPr>
        <p:txBody>
          <a:bodyPr wrap="none">
            <a:spAutoFit/>
          </a:bodyPr>
          <a:lstStyle/>
          <a:p>
            <a:r>
              <a:rPr lang="en-US" sz="2800" dirty="0">
                <a:solidFill>
                  <a:srgbClr val="9D0505"/>
                </a:solidFill>
                <a:latin typeface="Calibri Light" pitchFamily="34" charset="0"/>
              </a:rPr>
              <a:t>Artificially scarce good</a:t>
            </a:r>
            <a:endParaRPr lang="en-US" sz="2800" dirty="0">
              <a:latin typeface="Calibri Light" pitchFamily="34" charset="0"/>
            </a:endParaRPr>
          </a:p>
        </p:txBody>
      </p:sp>
      <p:sp>
        <p:nvSpPr>
          <p:cNvPr id="6" name="Rectangle 5"/>
          <p:cNvSpPr/>
          <p:nvPr/>
        </p:nvSpPr>
        <p:spPr>
          <a:xfrm>
            <a:off x="5044966" y="3244078"/>
            <a:ext cx="1854547" cy="523220"/>
          </a:xfrm>
          <a:prstGeom prst="rect">
            <a:avLst/>
          </a:prstGeom>
        </p:spPr>
        <p:txBody>
          <a:bodyPr wrap="none">
            <a:spAutoFit/>
          </a:bodyPr>
          <a:lstStyle/>
          <a:p>
            <a:r>
              <a:rPr lang="en-US" sz="2800" dirty="0">
                <a:solidFill>
                  <a:srgbClr val="9D0505"/>
                </a:solidFill>
                <a:latin typeface="Calibri Light" pitchFamily="34" charset="0"/>
              </a:rPr>
              <a:t>Public good</a:t>
            </a:r>
            <a:endParaRPr lang="en-US" sz="2800" dirty="0">
              <a:latin typeface="Calibri Light" pitchFamily="34" charset="0"/>
            </a:endParaRPr>
          </a:p>
        </p:txBody>
      </p:sp>
      <p:sp>
        <p:nvSpPr>
          <p:cNvPr id="7" name="Rectangle 6"/>
          <p:cNvSpPr/>
          <p:nvPr/>
        </p:nvSpPr>
        <p:spPr>
          <a:xfrm>
            <a:off x="5032132" y="3777478"/>
            <a:ext cx="1854547" cy="523220"/>
          </a:xfrm>
          <a:prstGeom prst="rect">
            <a:avLst/>
          </a:prstGeom>
        </p:spPr>
        <p:txBody>
          <a:bodyPr wrap="none">
            <a:spAutoFit/>
          </a:bodyPr>
          <a:lstStyle/>
          <a:p>
            <a:r>
              <a:rPr lang="en-US" sz="2800" dirty="0">
                <a:solidFill>
                  <a:srgbClr val="9D0505"/>
                </a:solidFill>
                <a:latin typeface="Calibri Light" pitchFamily="34" charset="0"/>
              </a:rPr>
              <a:t>Public good</a:t>
            </a:r>
            <a:endParaRPr lang="en-US" sz="2800" dirty="0">
              <a:latin typeface="Calibri Light" pitchFamily="34" charset="0"/>
            </a:endParaRPr>
          </a:p>
        </p:txBody>
      </p:sp>
      <p:sp>
        <p:nvSpPr>
          <p:cNvPr id="8" name="Rectangle 7"/>
          <p:cNvSpPr/>
          <p:nvPr/>
        </p:nvSpPr>
        <p:spPr>
          <a:xfrm>
            <a:off x="5032131" y="4287560"/>
            <a:ext cx="2932919" cy="523220"/>
          </a:xfrm>
          <a:prstGeom prst="rect">
            <a:avLst/>
          </a:prstGeom>
        </p:spPr>
        <p:txBody>
          <a:bodyPr wrap="none">
            <a:spAutoFit/>
          </a:bodyPr>
          <a:lstStyle/>
          <a:p>
            <a:r>
              <a:rPr lang="en-US" sz="2800" dirty="0">
                <a:solidFill>
                  <a:srgbClr val="9D0505"/>
                </a:solidFill>
                <a:latin typeface="Calibri Light" pitchFamily="34" charset="0"/>
              </a:rPr>
              <a:t>Common resource</a:t>
            </a:r>
          </a:p>
        </p:txBody>
      </p:sp>
      <p:sp>
        <p:nvSpPr>
          <p:cNvPr id="9" name="Rectangle 8"/>
          <p:cNvSpPr/>
          <p:nvPr/>
        </p:nvSpPr>
        <p:spPr>
          <a:xfrm>
            <a:off x="5029200" y="4810780"/>
            <a:ext cx="1986506" cy="523220"/>
          </a:xfrm>
          <a:prstGeom prst="rect">
            <a:avLst/>
          </a:prstGeom>
        </p:spPr>
        <p:txBody>
          <a:bodyPr wrap="none">
            <a:spAutoFit/>
          </a:bodyPr>
          <a:lstStyle/>
          <a:p>
            <a:r>
              <a:rPr lang="en-US" sz="2800" dirty="0">
                <a:solidFill>
                  <a:srgbClr val="9D0505"/>
                </a:solidFill>
                <a:latin typeface="Calibri Light" pitchFamily="34" charset="0"/>
              </a:rPr>
              <a:t>Private good</a:t>
            </a:r>
          </a:p>
        </p:txBody>
      </p:sp>
    </p:spTree>
    <p:extLst>
      <p:ext uri="{BB962C8B-B14F-4D97-AF65-F5344CB8AC3E}">
        <p14:creationId xmlns:p14="http://schemas.microsoft.com/office/powerpoint/2010/main" val="41403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Allocation of goods</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dirty="0"/>
              <a:t>Whether a good is </a:t>
            </a:r>
            <a:r>
              <a:rPr lang="en-US" i="1" dirty="0">
                <a:solidFill>
                  <a:srgbClr val="9D0505"/>
                </a:solidFill>
              </a:rPr>
              <a:t>excludable</a:t>
            </a:r>
            <a:r>
              <a:rPr lang="en-US" dirty="0"/>
              <a:t> and </a:t>
            </a:r>
            <a:r>
              <a:rPr lang="en-US" i="1" dirty="0">
                <a:solidFill>
                  <a:srgbClr val="9D0505"/>
                </a:solidFill>
              </a:rPr>
              <a:t>rival</a:t>
            </a:r>
            <a:r>
              <a:rPr lang="en-US" dirty="0"/>
              <a:t> in consumption has important implications for how it is allocated through a market system.</a:t>
            </a:r>
          </a:p>
          <a:p>
            <a:pPr lvl="1">
              <a:buClr>
                <a:schemeClr val="tx1"/>
              </a:buClr>
            </a:pPr>
            <a:r>
              <a:rPr lang="en-US" i="1" dirty="0">
                <a:solidFill>
                  <a:srgbClr val="9D0505"/>
                </a:solidFill>
              </a:rPr>
              <a:t>Common resources </a:t>
            </a:r>
            <a:r>
              <a:rPr lang="en-US" dirty="0"/>
              <a:t>are goods that are not </a:t>
            </a:r>
            <a:r>
              <a:rPr lang="en-US" i="1" dirty="0">
                <a:solidFill>
                  <a:srgbClr val="9D0505"/>
                </a:solidFill>
              </a:rPr>
              <a:t>excludable</a:t>
            </a:r>
            <a:r>
              <a:rPr lang="en-US" dirty="0"/>
              <a:t> but are </a:t>
            </a:r>
            <a:r>
              <a:rPr lang="en-US" i="1" dirty="0">
                <a:solidFill>
                  <a:srgbClr val="9D0505"/>
                </a:solidFill>
              </a:rPr>
              <a:t>rival</a:t>
            </a:r>
            <a:r>
              <a:rPr lang="en-US" dirty="0"/>
              <a:t>.</a:t>
            </a:r>
          </a:p>
          <a:p>
            <a:pPr lvl="1">
              <a:buClr>
                <a:schemeClr val="tx1"/>
              </a:buClr>
            </a:pPr>
            <a:r>
              <a:rPr lang="en-US" i="1" dirty="0">
                <a:solidFill>
                  <a:srgbClr val="9D0505"/>
                </a:solidFill>
              </a:rPr>
              <a:t>Artificially scarce goods </a:t>
            </a:r>
            <a:r>
              <a:rPr lang="en-US" dirty="0"/>
              <a:t>are </a:t>
            </a:r>
            <a:r>
              <a:rPr lang="en-US" i="1" dirty="0">
                <a:solidFill>
                  <a:srgbClr val="9D0505"/>
                </a:solidFill>
              </a:rPr>
              <a:t>excludable</a:t>
            </a:r>
            <a:r>
              <a:rPr lang="en-US" dirty="0"/>
              <a:t>, but not </a:t>
            </a:r>
            <a:r>
              <a:rPr lang="en-US" i="1" dirty="0">
                <a:solidFill>
                  <a:srgbClr val="9D0505"/>
                </a:solidFill>
              </a:rPr>
              <a:t>rival</a:t>
            </a:r>
            <a:r>
              <a:rPr lang="en-US" dirty="0"/>
              <a:t>.</a:t>
            </a:r>
          </a:p>
          <a:p>
            <a:r>
              <a:rPr lang="en-US" dirty="0"/>
              <a:t>Markets work well for allocating </a:t>
            </a:r>
            <a:r>
              <a:rPr lang="en-US" i="1" dirty="0">
                <a:solidFill>
                  <a:srgbClr val="9D0505"/>
                </a:solidFill>
              </a:rPr>
              <a:t>private goods </a:t>
            </a:r>
            <a:r>
              <a:rPr lang="en-US" dirty="0"/>
              <a:t>efficiently, but not always so well for allocating </a:t>
            </a:r>
            <a:r>
              <a:rPr lang="en-US" i="1" dirty="0">
                <a:solidFill>
                  <a:srgbClr val="9D0505"/>
                </a:solidFill>
              </a:rPr>
              <a:t>public goods </a:t>
            </a:r>
            <a:r>
              <a:rPr lang="en-US" dirty="0"/>
              <a:t>and </a:t>
            </a:r>
            <a:r>
              <a:rPr lang="en-US" i="1" dirty="0">
                <a:solidFill>
                  <a:srgbClr val="9D0505"/>
                </a:solidFill>
              </a:rPr>
              <a:t>common resources</a:t>
            </a:r>
            <a:r>
              <a:rPr lang="en-US" dirty="0"/>
              <a:t>.</a:t>
            </a:r>
          </a:p>
          <a:p>
            <a:pPr lvl="1">
              <a:buClr>
                <a:schemeClr val="tx1"/>
              </a:buClr>
            </a:pPr>
            <a:r>
              <a:rPr lang="en-US" i="1" dirty="0">
                <a:solidFill>
                  <a:srgbClr val="9D0505"/>
                </a:solidFill>
              </a:rPr>
              <a:t>Free-rider problem</a:t>
            </a:r>
            <a:r>
              <a:rPr lang="en-US" dirty="0"/>
              <a:t>.</a:t>
            </a:r>
          </a:p>
          <a:p>
            <a:pPr lvl="1">
              <a:buClr>
                <a:schemeClr val="tx1"/>
              </a:buClr>
            </a:pPr>
            <a:r>
              <a:rPr lang="en-US" i="1" dirty="0">
                <a:solidFill>
                  <a:srgbClr val="9D0505"/>
                </a:solidFill>
              </a:rPr>
              <a:t>Tragedy of the commons</a:t>
            </a:r>
            <a:r>
              <a:rPr lang="en-US" dirty="0"/>
              <a:t>.</a:t>
            </a:r>
          </a:p>
        </p:txBody>
      </p:sp>
    </p:spTree>
    <p:extLst>
      <p:ext uri="{BB962C8B-B14F-4D97-AF65-F5344CB8AC3E}">
        <p14:creationId xmlns:p14="http://schemas.microsoft.com/office/powerpoint/2010/main" val="202361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free-rider problem</a:t>
            </a:r>
          </a:p>
        </p:txBody>
      </p:sp>
      <p:sp>
        <p:nvSpPr>
          <p:cNvPr id="3" name="Content Placeholder 2"/>
          <p:cNvSpPr>
            <a:spLocks noGrp="1"/>
          </p:cNvSpPr>
          <p:nvPr>
            <p:ph idx="1"/>
          </p:nvPr>
        </p:nvSpPr>
        <p:spPr/>
        <p:txBody>
          <a:bodyPr>
            <a:normAutofit fontScale="92500" lnSpcReduction="10000"/>
          </a:bodyPr>
          <a:lstStyle/>
          <a:p>
            <a:r>
              <a:rPr lang="en-US" dirty="0"/>
              <a:t>The </a:t>
            </a:r>
            <a:r>
              <a:rPr lang="en-US" i="1" dirty="0">
                <a:solidFill>
                  <a:srgbClr val="9D0505"/>
                </a:solidFill>
              </a:rPr>
              <a:t>free-rider problem </a:t>
            </a:r>
            <a:r>
              <a:rPr lang="en-US" dirty="0"/>
              <a:t>occurs when someone decides to not pay for a public good and enjoys a “free ride” from those that have paid.</a:t>
            </a:r>
          </a:p>
          <a:p>
            <a:r>
              <a:rPr lang="en-US" dirty="0"/>
              <a:t>The </a:t>
            </a:r>
            <a:r>
              <a:rPr lang="en-US" i="1" dirty="0">
                <a:solidFill>
                  <a:srgbClr val="9D0505"/>
                </a:solidFill>
              </a:rPr>
              <a:t>free-rider problem </a:t>
            </a:r>
            <a:r>
              <a:rPr lang="en-US" dirty="0"/>
              <a:t>occurs when the </a:t>
            </a:r>
            <a:r>
              <a:rPr lang="en-US" i="1" dirty="0">
                <a:solidFill>
                  <a:srgbClr val="9D0505"/>
                </a:solidFill>
              </a:rPr>
              <a:t>non-excludability </a:t>
            </a:r>
            <a:r>
              <a:rPr lang="en-US" dirty="0"/>
              <a:t>of a public good leads to undersupply due to a loss of revenue.</a:t>
            </a:r>
          </a:p>
          <a:p>
            <a:pPr lvl="1">
              <a:buClr>
                <a:schemeClr val="tx1"/>
              </a:buClr>
            </a:pPr>
            <a:r>
              <a:rPr lang="en-US" i="1" dirty="0">
                <a:solidFill>
                  <a:srgbClr val="9D0505"/>
                </a:solidFill>
              </a:rPr>
              <a:t>Free-riders </a:t>
            </a:r>
            <a:r>
              <a:rPr lang="en-US" dirty="0"/>
              <a:t>enjoy </a:t>
            </a:r>
            <a:r>
              <a:rPr lang="en-US" i="1" dirty="0">
                <a:solidFill>
                  <a:srgbClr val="9D0505"/>
                </a:solidFill>
              </a:rPr>
              <a:t>positive externalities </a:t>
            </a:r>
            <a:r>
              <a:rPr lang="en-US" dirty="0"/>
              <a:t>from others’ choices to pay.</a:t>
            </a:r>
          </a:p>
          <a:p>
            <a:r>
              <a:rPr lang="en-US" dirty="0"/>
              <a:t>Under </a:t>
            </a:r>
            <a:r>
              <a:rPr lang="en-US" i="1" dirty="0">
                <a:solidFill>
                  <a:srgbClr val="9D0505"/>
                </a:solidFill>
              </a:rPr>
              <a:t>positive externalities</a:t>
            </a:r>
            <a:r>
              <a:rPr lang="en-US" dirty="0"/>
              <a:t>, the equilibrium quantity is less than the level that maximizes total surplus.</a:t>
            </a:r>
          </a:p>
        </p:txBody>
      </p:sp>
    </p:spTree>
    <p:extLst>
      <p:ext uri="{BB962C8B-B14F-4D97-AF65-F5344CB8AC3E}">
        <p14:creationId xmlns:p14="http://schemas.microsoft.com/office/powerpoint/2010/main" val="296731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565</TotalTime>
  <Words>2860</Words>
  <Application>Microsoft Office PowerPoint</Application>
  <PresentationFormat>On-screen Show (4:3)</PresentationFormat>
  <Paragraphs>216</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Calibri Light</vt:lpstr>
      <vt:lpstr>Times New Roman</vt:lpstr>
      <vt:lpstr>Univers LT Std 47 Cn Lt</vt:lpstr>
      <vt:lpstr>Univers LT Std 57 Cn</vt:lpstr>
      <vt:lpstr>revised_KM1e_template</vt:lpstr>
      <vt:lpstr>Chapter 19</vt:lpstr>
      <vt:lpstr>What will you learn in this chapter?</vt:lpstr>
      <vt:lpstr>Characteristics of goods I</vt:lpstr>
      <vt:lpstr>Characteristics of goods II</vt:lpstr>
      <vt:lpstr>Artificially scarce music</vt:lpstr>
      <vt:lpstr>Active Learning: Identify type of good</vt:lpstr>
      <vt:lpstr>Active Learning Solution I</vt:lpstr>
      <vt:lpstr>Allocation of goods</vt:lpstr>
      <vt:lpstr>The free-rider problem</vt:lpstr>
      <vt:lpstr>Why does Wikipedia work?</vt:lpstr>
      <vt:lpstr>Solutions to the free-rider problem I</vt:lpstr>
      <vt:lpstr>Solutions to the free-rider problem II</vt:lpstr>
      <vt:lpstr>Solutions to the free-rider problem III</vt:lpstr>
      <vt:lpstr>Common resources</vt:lpstr>
      <vt:lpstr>Solutions to the tragedy of the commons I</vt:lpstr>
      <vt:lpstr>Solutions to the tragedy of the commons II</vt:lpstr>
      <vt:lpstr>Solutions to the tragedy of the commons III</vt:lpstr>
      <vt:lpstr>Solutions to the tragedy of the commons IV</vt:lpstr>
      <vt:lpstr>Active Learning: Identifying the problem</vt:lpstr>
      <vt:lpstr>Active Learning Solution II</vt:lpstr>
      <vt:lpstr>Should conservationists be principled or pragmatic?</vt:lpstr>
      <vt:lpstr>Summary I</vt:lpstr>
      <vt:lpstr>Summary II</vt:lpstr>
      <vt:lpstr>Summary III</vt:lpstr>
      <vt:lpstr>Summary IV</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49</cp:revision>
  <dcterms:created xsi:type="dcterms:W3CDTF">2013-06-24T17:41:55Z</dcterms:created>
  <dcterms:modified xsi:type="dcterms:W3CDTF">2020-04-14T03:39:35Z</dcterms:modified>
</cp:coreProperties>
</file>